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theme/themeOverride1.xml" ContentType="application/vnd.openxmlformats-officedocument.themeOverride+xml"/>
  <Override PartName="/ppt/charts/chart20.xml" ContentType="application/vnd.openxmlformats-officedocument.drawingml.chart+xml"/>
  <Override PartName="/ppt/theme/themeOverride2.xml" ContentType="application/vnd.openxmlformats-officedocument.themeOverride+xml"/>
  <Override PartName="/ppt/charts/chart21.xml" ContentType="application/vnd.openxmlformats-officedocument.drawingml.chart+xml"/>
  <Override PartName="/ppt/theme/themeOverride3.xml" ContentType="application/vnd.openxmlformats-officedocument.themeOverride+xml"/>
  <Override PartName="/ppt/charts/chart22.xml" ContentType="application/vnd.openxmlformats-officedocument.drawingml.chart+xml"/>
  <Override PartName="/ppt/theme/themeOverride4.xml" ContentType="application/vnd.openxmlformats-officedocument.themeOverride+xml"/>
  <Override PartName="/ppt/charts/chart23.xml" ContentType="application/vnd.openxmlformats-officedocument.drawingml.chart+xml"/>
  <Override PartName="/ppt/theme/themeOverride5.xml" ContentType="application/vnd.openxmlformats-officedocument.themeOverride+xml"/>
  <Override PartName="/ppt/charts/chart24.xml" ContentType="application/vnd.openxmlformats-officedocument.drawingml.chart+xml"/>
  <Override PartName="/ppt/theme/themeOverride6.xml" ContentType="application/vnd.openxmlformats-officedocument.themeOverride+xml"/>
  <Override PartName="/ppt/charts/chart25.xml" ContentType="application/vnd.openxmlformats-officedocument.drawingml.chart+xml"/>
  <Override PartName="/ppt/theme/themeOverride7.xml" ContentType="application/vnd.openxmlformats-officedocument.themeOverride+xml"/>
  <Override PartName="/ppt/charts/chart26.xml" ContentType="application/vnd.openxmlformats-officedocument.drawingml.chart+xml"/>
  <Override PartName="/ppt/theme/themeOverride8.xml" ContentType="application/vnd.openxmlformats-officedocument.themeOverride+xml"/>
  <Override PartName="/ppt/charts/chart27.xml" ContentType="application/vnd.openxmlformats-officedocument.drawingml.chart+xml"/>
  <Override PartName="/ppt/theme/themeOverride9.xml" ContentType="application/vnd.openxmlformats-officedocument.themeOverride+xml"/>
  <Override PartName="/ppt/charts/chart28.xml" ContentType="application/vnd.openxmlformats-officedocument.drawingml.chart+xml"/>
  <Override PartName="/ppt/theme/themeOverride10.xml" ContentType="application/vnd.openxmlformats-officedocument.themeOverride+xml"/>
  <Override PartName="/ppt/charts/chart29.xml" ContentType="application/vnd.openxmlformats-officedocument.drawingml.chart+xml"/>
  <Override PartName="/ppt/theme/themeOverride11.xml" ContentType="application/vnd.openxmlformats-officedocument.themeOverride+xml"/>
  <Override PartName="/ppt/charts/chart30.xml" ContentType="application/vnd.openxmlformats-officedocument.drawingml.chart+xml"/>
  <Override PartName="/ppt/theme/themeOverride12.xml" ContentType="application/vnd.openxmlformats-officedocument.themeOverrid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notesSlides/notesSlide1.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6" r:id="rId1"/>
    <p:sldMasterId id="2147483804" r:id="rId2"/>
    <p:sldMasterId id="2147483779" r:id="rId3"/>
    <p:sldMasterId id="2147483799" r:id="rId4"/>
    <p:sldMasterId id="2147483807" r:id="rId5"/>
  </p:sldMasterIdLst>
  <p:notesMasterIdLst>
    <p:notesMasterId r:id="rId128"/>
  </p:notesMasterIdLst>
  <p:handoutMasterIdLst>
    <p:handoutMasterId r:id="rId129"/>
  </p:handoutMasterIdLst>
  <p:sldIdLst>
    <p:sldId id="304" r:id="rId6"/>
    <p:sldId id="516" r:id="rId7"/>
    <p:sldId id="515" r:id="rId8"/>
    <p:sldId id="319" r:id="rId9"/>
    <p:sldId id="596" r:id="rId10"/>
    <p:sldId id="597" r:id="rId11"/>
    <p:sldId id="600" r:id="rId12"/>
    <p:sldId id="601" r:id="rId13"/>
    <p:sldId id="602" r:id="rId14"/>
    <p:sldId id="603" r:id="rId15"/>
    <p:sldId id="604" r:id="rId16"/>
    <p:sldId id="605" r:id="rId17"/>
    <p:sldId id="606" r:id="rId18"/>
    <p:sldId id="607" r:id="rId19"/>
    <p:sldId id="608" r:id="rId20"/>
    <p:sldId id="524" r:id="rId21"/>
    <p:sldId id="534" r:id="rId22"/>
    <p:sldId id="525" r:id="rId23"/>
    <p:sldId id="649" r:id="rId24"/>
    <p:sldId id="650" r:id="rId25"/>
    <p:sldId id="651" r:id="rId26"/>
    <p:sldId id="645" r:id="rId27"/>
    <p:sldId id="647" r:id="rId28"/>
    <p:sldId id="546" r:id="rId29"/>
    <p:sldId id="648" r:id="rId30"/>
    <p:sldId id="526" r:id="rId31"/>
    <p:sldId id="527" r:id="rId32"/>
    <p:sldId id="529" r:id="rId33"/>
    <p:sldId id="559" r:id="rId34"/>
    <p:sldId id="560" r:id="rId35"/>
    <p:sldId id="530" r:id="rId36"/>
    <p:sldId id="531" r:id="rId37"/>
    <p:sldId id="545" r:id="rId38"/>
    <p:sldId id="556" r:id="rId39"/>
    <p:sldId id="566" r:id="rId40"/>
    <p:sldId id="571" r:id="rId41"/>
    <p:sldId id="572" r:id="rId42"/>
    <p:sldId id="594" r:id="rId43"/>
    <p:sldId id="652" r:id="rId44"/>
    <p:sldId id="535" r:id="rId45"/>
    <p:sldId id="538" r:id="rId46"/>
    <p:sldId id="539" r:id="rId47"/>
    <p:sldId id="540" r:id="rId48"/>
    <p:sldId id="541" r:id="rId49"/>
    <p:sldId id="542" r:id="rId50"/>
    <p:sldId id="543" r:id="rId51"/>
    <p:sldId id="536" r:id="rId52"/>
    <p:sldId id="547" r:id="rId53"/>
    <p:sldId id="548" r:id="rId54"/>
    <p:sldId id="551" r:id="rId55"/>
    <p:sldId id="552" r:id="rId56"/>
    <p:sldId id="550" r:id="rId57"/>
    <p:sldId id="555" r:id="rId58"/>
    <p:sldId id="544" r:id="rId59"/>
    <p:sldId id="549" r:id="rId60"/>
    <p:sldId id="553" r:id="rId61"/>
    <p:sldId id="554" r:id="rId62"/>
    <p:sldId id="557" r:id="rId63"/>
    <p:sldId id="558" r:id="rId64"/>
    <p:sldId id="561" r:id="rId65"/>
    <p:sldId id="562" r:id="rId66"/>
    <p:sldId id="563" r:id="rId67"/>
    <p:sldId id="564" r:id="rId68"/>
    <p:sldId id="565" r:id="rId69"/>
    <p:sldId id="656" r:id="rId70"/>
    <p:sldId id="567" r:id="rId71"/>
    <p:sldId id="568" r:id="rId72"/>
    <p:sldId id="577" r:id="rId73"/>
    <p:sldId id="591" r:id="rId74"/>
    <p:sldId id="587" r:id="rId75"/>
    <p:sldId id="575" r:id="rId76"/>
    <p:sldId id="569" r:id="rId77"/>
    <p:sldId id="574" r:id="rId78"/>
    <p:sldId id="573" r:id="rId79"/>
    <p:sldId id="646" r:id="rId80"/>
    <p:sldId id="578" r:id="rId81"/>
    <p:sldId id="579" r:id="rId82"/>
    <p:sldId id="580" r:id="rId83"/>
    <p:sldId id="617" r:id="rId84"/>
    <p:sldId id="653" r:id="rId85"/>
    <p:sldId id="655" r:id="rId86"/>
    <p:sldId id="654" r:id="rId87"/>
    <p:sldId id="618" r:id="rId88"/>
    <p:sldId id="619" r:id="rId89"/>
    <p:sldId id="611" r:id="rId90"/>
    <p:sldId id="584" r:id="rId91"/>
    <p:sldId id="585" r:id="rId92"/>
    <p:sldId id="615" r:id="rId93"/>
    <p:sldId id="614" r:id="rId94"/>
    <p:sldId id="588" r:id="rId95"/>
    <p:sldId id="620" r:id="rId96"/>
    <p:sldId id="621" r:id="rId97"/>
    <p:sldId id="642" r:id="rId98"/>
    <p:sldId id="589" r:id="rId99"/>
    <p:sldId id="622" r:id="rId100"/>
    <p:sldId id="623" r:id="rId101"/>
    <p:sldId id="590" r:id="rId102"/>
    <p:sldId id="624" r:id="rId103"/>
    <p:sldId id="592" r:id="rId104"/>
    <p:sldId id="625" r:id="rId105"/>
    <p:sldId id="627" r:id="rId106"/>
    <p:sldId id="593" r:id="rId107"/>
    <p:sldId id="629" r:id="rId108"/>
    <p:sldId id="628" r:id="rId109"/>
    <p:sldId id="630" r:id="rId110"/>
    <p:sldId id="609" r:id="rId111"/>
    <p:sldId id="631" r:id="rId112"/>
    <p:sldId id="610" r:id="rId113"/>
    <p:sldId id="586" r:id="rId114"/>
    <p:sldId id="637" r:id="rId115"/>
    <p:sldId id="613" r:id="rId116"/>
    <p:sldId id="643" r:id="rId117"/>
    <p:sldId id="633" r:id="rId118"/>
    <p:sldId id="634" r:id="rId119"/>
    <p:sldId id="635" r:id="rId120"/>
    <p:sldId id="636" r:id="rId121"/>
    <p:sldId id="638" r:id="rId122"/>
    <p:sldId id="639" r:id="rId123"/>
    <p:sldId id="640" r:id="rId124"/>
    <p:sldId id="641" r:id="rId125"/>
    <p:sldId id="644" r:id="rId126"/>
    <p:sldId id="305" r:id="rId127"/>
  </p:sldIdLst>
  <p:sldSz cx="9144000" cy="6858000" type="screen4x3"/>
  <p:notesSz cx="7099300" cy="10234613"/>
  <p:defaultTextStyle>
    <a:defPPr>
      <a:defRPr lang="de-DE"/>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1B66"/>
    <a:srgbClr val="000000"/>
    <a:srgbClr val="E8E7EA"/>
    <a:srgbClr val="E30079"/>
    <a:srgbClr val="FF0000"/>
    <a:srgbClr val="008000"/>
    <a:srgbClr val="FFDB43"/>
    <a:srgbClr val="FFFF66"/>
    <a:srgbClr val="FFFF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33" autoAdjust="0"/>
    <p:restoredTop sz="94705" autoAdjust="0"/>
  </p:normalViewPr>
  <p:slideViewPr>
    <p:cSldViewPr snapToObjects="1">
      <p:cViewPr>
        <p:scale>
          <a:sx n="77" d="100"/>
          <a:sy n="77" d="100"/>
        </p:scale>
        <p:origin x="-1110" y="210"/>
      </p:cViewPr>
      <p:guideLst>
        <p:guide orient="horz"/>
        <p:guide pos="385"/>
        <p:guide pos="542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82" d="100"/>
          <a:sy n="82" d="100"/>
        </p:scale>
        <p:origin x="-3168"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2.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3.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4.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5.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7.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8.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9.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10.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1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12.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96668953697896"/>
          <c:y val="7.3206211995128792E-2"/>
          <c:w val="0.83953496080067558"/>
          <c:h val="0.64685836877485181"/>
        </c:manualLayout>
      </c:layout>
      <c:barChart>
        <c:barDir val="col"/>
        <c:grouping val="stacked"/>
        <c:varyColors val="0"/>
        <c:ser>
          <c:idx val="0"/>
          <c:order val="0"/>
          <c:tx>
            <c:strRef>
              <c:f>Tabelle1!$B$1</c:f>
              <c:strCache>
                <c:ptCount val="1"/>
                <c:pt idx="0">
                  <c:v>домашни</c:v>
                </c:pt>
              </c:strCache>
            </c:strRef>
          </c:tx>
          <c:invertIfNegative val="0"/>
          <c:dLbls>
            <c:delete val="1"/>
          </c:dLbls>
          <c:cat>
            <c:numRef>
              <c:f>Tabelle1!$A$2:$A$7</c:f>
              <c:numCache>
                <c:formatCode>General</c:formatCode>
                <c:ptCount val="6"/>
                <c:pt idx="0">
                  <c:v>2008</c:v>
                </c:pt>
                <c:pt idx="1">
                  <c:v>2009</c:v>
                </c:pt>
                <c:pt idx="2">
                  <c:v>2010</c:v>
                </c:pt>
                <c:pt idx="3">
                  <c:v>2011</c:v>
                </c:pt>
                <c:pt idx="4">
                  <c:v>2012</c:v>
                </c:pt>
                <c:pt idx="5">
                  <c:v>2013</c:v>
                </c:pt>
              </c:numCache>
            </c:numRef>
          </c:cat>
          <c:val>
            <c:numRef>
              <c:f>Tabelle1!$B$2:$B$7</c:f>
              <c:numCache>
                <c:formatCode>#,##0</c:formatCode>
                <c:ptCount val="6"/>
                <c:pt idx="0">
                  <c:v>350363</c:v>
                </c:pt>
                <c:pt idx="1">
                  <c:v>328566</c:v>
                </c:pt>
                <c:pt idx="2">
                  <c:v>324545</c:v>
                </c:pt>
                <c:pt idx="3">
                  <c:v>320097</c:v>
                </c:pt>
                <c:pt idx="4">
                  <c:v>312274</c:v>
                </c:pt>
                <c:pt idx="5">
                  <c:v>302114</c:v>
                </c:pt>
              </c:numCache>
            </c:numRef>
          </c:val>
          <c:extLst xmlns:c16r2="http://schemas.microsoft.com/office/drawing/2015/06/chart">
            <c:ext xmlns:c16="http://schemas.microsoft.com/office/drawing/2014/chart" uri="{C3380CC4-5D6E-409C-BE32-E72D297353CC}">
              <c16:uniqueId val="{00000000-05B1-499A-8B89-807665F6738F}"/>
            </c:ext>
          </c:extLst>
        </c:ser>
        <c:ser>
          <c:idx val="1"/>
          <c:order val="1"/>
          <c:tx>
            <c:strRef>
              <c:f>Tabelle1!$C$1</c:f>
              <c:strCache>
                <c:ptCount val="1"/>
                <c:pt idx="0">
                  <c:v>странски</c:v>
                </c:pt>
              </c:strCache>
            </c:strRef>
          </c:tx>
          <c:invertIfNegative val="0"/>
          <c:dLbls>
            <c:delete val="1"/>
          </c:dLbls>
          <c:cat>
            <c:numRef>
              <c:f>Tabelle1!$A$2:$A$7</c:f>
              <c:numCache>
                <c:formatCode>General</c:formatCode>
                <c:ptCount val="6"/>
                <c:pt idx="0">
                  <c:v>2008</c:v>
                </c:pt>
                <c:pt idx="1">
                  <c:v>2009</c:v>
                </c:pt>
                <c:pt idx="2">
                  <c:v>2010</c:v>
                </c:pt>
                <c:pt idx="3">
                  <c:v>2011</c:v>
                </c:pt>
                <c:pt idx="4">
                  <c:v>2012</c:v>
                </c:pt>
                <c:pt idx="5">
                  <c:v>2013</c:v>
                </c:pt>
              </c:numCache>
            </c:numRef>
          </c:cat>
          <c:val>
            <c:numRef>
              <c:f>Tabelle1!$C$2:$C$7</c:f>
              <c:numCache>
                <c:formatCode>#,##0</c:formatCode>
                <c:ptCount val="6"/>
                <c:pt idx="0">
                  <c:v>254957</c:v>
                </c:pt>
                <c:pt idx="1">
                  <c:v>259204</c:v>
                </c:pt>
                <c:pt idx="2">
                  <c:v>261696</c:v>
                </c:pt>
                <c:pt idx="3">
                  <c:v>327471</c:v>
                </c:pt>
                <c:pt idx="4">
                  <c:v>351359</c:v>
                </c:pt>
                <c:pt idx="5">
                  <c:v>399680</c:v>
                </c:pt>
              </c:numCache>
            </c:numRef>
          </c:val>
          <c:extLst xmlns:c16r2="http://schemas.microsoft.com/office/drawing/2015/06/chart">
            <c:ext xmlns:c16="http://schemas.microsoft.com/office/drawing/2014/chart" uri="{C3380CC4-5D6E-409C-BE32-E72D297353CC}">
              <c16:uniqueId val="{00000001-05B1-499A-8B89-807665F6738F}"/>
            </c:ext>
          </c:extLst>
        </c:ser>
        <c:dLbls>
          <c:showLegendKey val="0"/>
          <c:showVal val="1"/>
          <c:showCatName val="0"/>
          <c:showSerName val="0"/>
          <c:showPercent val="0"/>
          <c:showBubbleSize val="0"/>
        </c:dLbls>
        <c:gapWidth val="150"/>
        <c:overlap val="100"/>
        <c:axId val="29572096"/>
        <c:axId val="29586176"/>
      </c:barChart>
      <c:catAx>
        <c:axId val="29572096"/>
        <c:scaling>
          <c:orientation val="minMax"/>
        </c:scaling>
        <c:delete val="1"/>
        <c:axPos val="b"/>
        <c:numFmt formatCode="General" sourceLinked="1"/>
        <c:majorTickMark val="out"/>
        <c:minorTickMark val="none"/>
        <c:tickLblPos val="nextTo"/>
        <c:crossAx val="29586176"/>
        <c:crosses val="autoZero"/>
        <c:auto val="1"/>
        <c:lblAlgn val="ctr"/>
        <c:lblOffset val="100"/>
        <c:noMultiLvlLbl val="0"/>
      </c:catAx>
      <c:valAx>
        <c:axId val="29586176"/>
        <c:scaling>
          <c:orientation val="minMax"/>
          <c:max val="1000000"/>
        </c:scaling>
        <c:delete val="0"/>
        <c:axPos val="l"/>
        <c:numFmt formatCode="#,##0" sourceLinked="0"/>
        <c:majorTickMark val="out"/>
        <c:minorTickMark val="none"/>
        <c:tickLblPos val="nextTo"/>
        <c:txPr>
          <a:bodyPr/>
          <a:lstStyle/>
          <a:p>
            <a:pPr>
              <a:defRPr lang="en-US" sz="1000">
                <a:solidFill>
                  <a:srgbClr val="000000"/>
                </a:solidFill>
                <a:latin typeface="Arial" panose="020B0604020202020204" pitchFamily="34" charset="0"/>
                <a:cs typeface="Arial" panose="020B0604020202020204" pitchFamily="34" charset="0"/>
              </a:defRPr>
            </a:pPr>
            <a:endParaRPr lang="mk-MK"/>
          </a:p>
        </c:txPr>
        <c:crossAx val="29572096"/>
        <c:crosses val="autoZero"/>
        <c:crossBetween val="between"/>
        <c:majorUnit val="250000"/>
        <c:dispUnits>
          <c:builtInUnit val="thousands"/>
        </c:dispUnits>
      </c:valAx>
      <c:spPr>
        <a:noFill/>
        <a:ln w="25400">
          <a:noFill/>
        </a:ln>
      </c:spPr>
    </c:plotArea>
    <c:plotVisOnly val="1"/>
    <c:dispBlanksAs val="gap"/>
    <c:showDLblsOverMax val="0"/>
  </c:chart>
  <c:txPr>
    <a:bodyPr/>
    <a:lstStyle/>
    <a:p>
      <a:pPr>
        <a:defRPr sz="1800"/>
      </a:pPr>
      <a:endParaRPr lang="mk-MK"/>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chemeClr val="accent2"/>
              </a:solidFill>
            </c:spPr>
          </c:dPt>
          <c:dPt>
            <c:idx val="7"/>
            <c:invertIfNegative val="0"/>
            <c:bubble3D val="0"/>
            <c:spPr>
              <a:solidFill>
                <a:schemeClr val="accent2"/>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15585</c:v>
                </c:pt>
                <c:pt idx="1">
                  <c:v>16170</c:v>
                </c:pt>
                <c:pt idx="2">
                  <c:v>24476</c:v>
                </c:pt>
                <c:pt idx="3">
                  <c:v>26588</c:v>
                </c:pt>
                <c:pt idx="4">
                  <c:v>31951</c:v>
                </c:pt>
                <c:pt idx="5">
                  <c:v>29587</c:v>
                </c:pt>
                <c:pt idx="6">
                  <c:v>27916</c:v>
                </c:pt>
                <c:pt idx="7">
                  <c:v>33423</c:v>
                </c:pt>
                <c:pt idx="8">
                  <c:v>38724</c:v>
                </c:pt>
                <c:pt idx="9">
                  <c:v>38816</c:v>
                </c:pt>
                <c:pt idx="10">
                  <c:v>25265</c:v>
                </c:pt>
                <c:pt idx="11">
                  <c:v>19126</c:v>
                </c:pt>
              </c:numCache>
            </c:numRef>
          </c:val>
        </c:ser>
        <c:dLbls>
          <c:showLegendKey val="0"/>
          <c:showVal val="0"/>
          <c:showCatName val="0"/>
          <c:showSerName val="0"/>
          <c:showPercent val="0"/>
          <c:showBubbleSize val="0"/>
        </c:dLbls>
        <c:gapWidth val="150"/>
        <c:overlap val="2"/>
        <c:axId val="149676032"/>
        <c:axId val="149677568"/>
      </c:barChart>
      <c:catAx>
        <c:axId val="149676032"/>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49677568"/>
        <c:crosses val="autoZero"/>
        <c:auto val="1"/>
        <c:lblAlgn val="ctr"/>
        <c:lblOffset val="100"/>
        <c:noMultiLvlLbl val="0"/>
      </c:catAx>
      <c:valAx>
        <c:axId val="149677568"/>
        <c:scaling>
          <c:orientation val="minMax"/>
          <c:max val="20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49676032"/>
        <c:crosses val="autoZero"/>
        <c:crossBetween val="between"/>
        <c:majorUnit val="5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chemeClr val="accent2"/>
              </a:solidFill>
            </c:spPr>
          </c:dPt>
          <c:dPt>
            <c:idx val="7"/>
            <c:invertIfNegative val="0"/>
            <c:bubble3D val="0"/>
            <c:spPr>
              <a:solidFill>
                <a:schemeClr val="accent2"/>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1754</c:v>
                </c:pt>
                <c:pt idx="1">
                  <c:v>1093</c:v>
                </c:pt>
                <c:pt idx="2">
                  <c:v>1402</c:v>
                </c:pt>
                <c:pt idx="3">
                  <c:v>4141</c:v>
                </c:pt>
                <c:pt idx="4">
                  <c:v>17063</c:v>
                </c:pt>
                <c:pt idx="5">
                  <c:v>19632</c:v>
                </c:pt>
                <c:pt idx="6">
                  <c:v>107925</c:v>
                </c:pt>
                <c:pt idx="7">
                  <c:v>113613</c:v>
                </c:pt>
                <c:pt idx="8">
                  <c:v>18988</c:v>
                </c:pt>
                <c:pt idx="9">
                  <c:v>8482</c:v>
                </c:pt>
                <c:pt idx="10">
                  <c:v>3323</c:v>
                </c:pt>
                <c:pt idx="11">
                  <c:v>3375</c:v>
                </c:pt>
              </c:numCache>
            </c:numRef>
          </c:val>
        </c:ser>
        <c:dLbls>
          <c:showLegendKey val="0"/>
          <c:showVal val="0"/>
          <c:showCatName val="0"/>
          <c:showSerName val="0"/>
          <c:showPercent val="0"/>
          <c:showBubbleSize val="0"/>
        </c:dLbls>
        <c:gapWidth val="150"/>
        <c:overlap val="2"/>
        <c:axId val="149879040"/>
        <c:axId val="149884928"/>
      </c:barChart>
      <c:catAx>
        <c:axId val="149879040"/>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49884928"/>
        <c:crosses val="autoZero"/>
        <c:auto val="1"/>
        <c:lblAlgn val="ctr"/>
        <c:lblOffset val="100"/>
        <c:noMultiLvlLbl val="0"/>
      </c:catAx>
      <c:valAx>
        <c:axId val="149884928"/>
        <c:scaling>
          <c:orientation val="minMax"/>
          <c:max val="20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49879040"/>
        <c:crosses val="autoZero"/>
        <c:crossBetween val="between"/>
        <c:majorUnit val="5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chemeClr val="accent2"/>
              </a:solidFill>
            </c:spPr>
          </c:dPt>
          <c:dPt>
            <c:idx val="7"/>
            <c:invertIfNegative val="0"/>
            <c:bubble3D val="0"/>
            <c:spPr>
              <a:solidFill>
                <a:schemeClr val="accent2"/>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800</c:v>
                </c:pt>
                <c:pt idx="1">
                  <c:v>564</c:v>
                </c:pt>
                <c:pt idx="2">
                  <c:v>1304</c:v>
                </c:pt>
                <c:pt idx="3">
                  <c:v>1660</c:v>
                </c:pt>
                <c:pt idx="4">
                  <c:v>1872</c:v>
                </c:pt>
                <c:pt idx="5">
                  <c:v>2628</c:v>
                </c:pt>
                <c:pt idx="6">
                  <c:v>56815</c:v>
                </c:pt>
                <c:pt idx="7">
                  <c:v>162400</c:v>
                </c:pt>
                <c:pt idx="8">
                  <c:v>1759</c:v>
                </c:pt>
                <c:pt idx="9">
                  <c:v>1450</c:v>
                </c:pt>
                <c:pt idx="10">
                  <c:v>1005</c:v>
                </c:pt>
                <c:pt idx="11">
                  <c:v>945</c:v>
                </c:pt>
              </c:numCache>
            </c:numRef>
          </c:val>
        </c:ser>
        <c:dLbls>
          <c:showLegendKey val="0"/>
          <c:showVal val="0"/>
          <c:showCatName val="0"/>
          <c:showSerName val="0"/>
          <c:showPercent val="0"/>
          <c:showBubbleSize val="0"/>
        </c:dLbls>
        <c:gapWidth val="150"/>
        <c:overlap val="2"/>
        <c:axId val="149914368"/>
        <c:axId val="149915904"/>
      </c:barChart>
      <c:catAx>
        <c:axId val="149914368"/>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49915904"/>
        <c:crosses val="autoZero"/>
        <c:auto val="1"/>
        <c:lblAlgn val="ctr"/>
        <c:lblOffset val="100"/>
        <c:noMultiLvlLbl val="0"/>
      </c:catAx>
      <c:valAx>
        <c:axId val="149915904"/>
        <c:scaling>
          <c:orientation val="minMax"/>
          <c:max val="20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49914368"/>
        <c:crosses val="autoZero"/>
        <c:crossBetween val="between"/>
        <c:majorUnit val="5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chemeClr val="accent2"/>
              </a:solidFill>
            </c:spPr>
          </c:dPt>
          <c:dPt>
            <c:idx val="7"/>
            <c:invertIfNegative val="0"/>
            <c:bubble3D val="0"/>
            <c:spPr>
              <a:solidFill>
                <a:schemeClr val="accent2"/>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7983</c:v>
                </c:pt>
                <c:pt idx="1">
                  <c:v>7423</c:v>
                </c:pt>
                <c:pt idx="2">
                  <c:v>8438</c:v>
                </c:pt>
                <c:pt idx="3">
                  <c:v>10614</c:v>
                </c:pt>
                <c:pt idx="4">
                  <c:v>12227</c:v>
                </c:pt>
                <c:pt idx="5">
                  <c:v>9610</c:v>
                </c:pt>
                <c:pt idx="6">
                  <c:v>9306</c:v>
                </c:pt>
                <c:pt idx="7">
                  <c:v>11389</c:v>
                </c:pt>
                <c:pt idx="8">
                  <c:v>11410</c:v>
                </c:pt>
                <c:pt idx="9">
                  <c:v>13899</c:v>
                </c:pt>
                <c:pt idx="10">
                  <c:v>12416</c:v>
                </c:pt>
                <c:pt idx="11">
                  <c:v>8374</c:v>
                </c:pt>
              </c:numCache>
            </c:numRef>
          </c:val>
        </c:ser>
        <c:dLbls>
          <c:showLegendKey val="0"/>
          <c:showVal val="0"/>
          <c:showCatName val="0"/>
          <c:showSerName val="0"/>
          <c:showPercent val="0"/>
          <c:showBubbleSize val="0"/>
        </c:dLbls>
        <c:gapWidth val="150"/>
        <c:overlap val="2"/>
        <c:axId val="150379520"/>
        <c:axId val="150381312"/>
      </c:barChart>
      <c:catAx>
        <c:axId val="150379520"/>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0381312"/>
        <c:crosses val="autoZero"/>
        <c:auto val="1"/>
        <c:lblAlgn val="ctr"/>
        <c:lblOffset val="100"/>
        <c:noMultiLvlLbl val="0"/>
      </c:catAx>
      <c:valAx>
        <c:axId val="150381312"/>
        <c:scaling>
          <c:orientation val="minMax"/>
          <c:max val="20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0379520"/>
        <c:crosses val="autoZero"/>
        <c:crossBetween val="between"/>
        <c:majorUnit val="5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chemeClr val="accent2"/>
              </a:solidFill>
            </c:spPr>
          </c:dPt>
          <c:dPt>
            <c:idx val="7"/>
            <c:invertIfNegative val="0"/>
            <c:bubble3D val="0"/>
            <c:spPr>
              <a:solidFill>
                <a:schemeClr val="accent2"/>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434</c:v>
                </c:pt>
                <c:pt idx="1">
                  <c:v>439</c:v>
                </c:pt>
                <c:pt idx="2">
                  <c:v>597</c:v>
                </c:pt>
                <c:pt idx="3">
                  <c:v>1328</c:v>
                </c:pt>
                <c:pt idx="4">
                  <c:v>20550</c:v>
                </c:pt>
                <c:pt idx="5">
                  <c:v>28297</c:v>
                </c:pt>
                <c:pt idx="6">
                  <c:v>36704</c:v>
                </c:pt>
                <c:pt idx="7">
                  <c:v>41993</c:v>
                </c:pt>
                <c:pt idx="8">
                  <c:v>31805</c:v>
                </c:pt>
                <c:pt idx="9">
                  <c:v>6204</c:v>
                </c:pt>
                <c:pt idx="10">
                  <c:v>495</c:v>
                </c:pt>
                <c:pt idx="11">
                  <c:v>567</c:v>
                </c:pt>
              </c:numCache>
            </c:numRef>
          </c:val>
        </c:ser>
        <c:dLbls>
          <c:showLegendKey val="0"/>
          <c:showVal val="0"/>
          <c:showCatName val="0"/>
          <c:showSerName val="0"/>
          <c:showPercent val="0"/>
          <c:showBubbleSize val="0"/>
        </c:dLbls>
        <c:gapWidth val="150"/>
        <c:overlap val="2"/>
        <c:axId val="151122688"/>
        <c:axId val="151124224"/>
      </c:barChart>
      <c:catAx>
        <c:axId val="151122688"/>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1124224"/>
        <c:crosses val="autoZero"/>
        <c:auto val="1"/>
        <c:lblAlgn val="ctr"/>
        <c:lblOffset val="100"/>
        <c:noMultiLvlLbl val="0"/>
      </c:catAx>
      <c:valAx>
        <c:axId val="151124224"/>
        <c:scaling>
          <c:orientation val="minMax"/>
          <c:max val="6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1122688"/>
        <c:crosses val="autoZero"/>
        <c:crossBetween val="between"/>
        <c:majorUnit val="15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chemeClr val="accent2"/>
              </a:solidFill>
            </c:spPr>
          </c:dPt>
          <c:dPt>
            <c:idx val="7"/>
            <c:invertIfNegative val="0"/>
            <c:bubble3D val="0"/>
            <c:spPr>
              <a:solidFill>
                <a:schemeClr val="accent2"/>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3257</c:v>
                </c:pt>
                <c:pt idx="1">
                  <c:v>3378</c:v>
                </c:pt>
                <c:pt idx="2">
                  <c:v>4888</c:v>
                </c:pt>
                <c:pt idx="3">
                  <c:v>13154</c:v>
                </c:pt>
                <c:pt idx="4">
                  <c:v>23988</c:v>
                </c:pt>
                <c:pt idx="5">
                  <c:v>12164</c:v>
                </c:pt>
                <c:pt idx="6">
                  <c:v>17614</c:v>
                </c:pt>
                <c:pt idx="7">
                  <c:v>21541</c:v>
                </c:pt>
                <c:pt idx="8">
                  <c:v>17302</c:v>
                </c:pt>
                <c:pt idx="9">
                  <c:v>8716</c:v>
                </c:pt>
                <c:pt idx="10">
                  <c:v>5187</c:v>
                </c:pt>
                <c:pt idx="11">
                  <c:v>4066</c:v>
                </c:pt>
              </c:numCache>
            </c:numRef>
          </c:val>
        </c:ser>
        <c:dLbls>
          <c:showLegendKey val="0"/>
          <c:showVal val="0"/>
          <c:showCatName val="0"/>
          <c:showSerName val="0"/>
          <c:showPercent val="0"/>
          <c:showBubbleSize val="0"/>
        </c:dLbls>
        <c:gapWidth val="150"/>
        <c:overlap val="2"/>
        <c:axId val="151952768"/>
        <c:axId val="152011904"/>
      </c:barChart>
      <c:catAx>
        <c:axId val="151952768"/>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2011904"/>
        <c:crosses val="autoZero"/>
        <c:auto val="1"/>
        <c:lblAlgn val="ctr"/>
        <c:lblOffset val="100"/>
        <c:noMultiLvlLbl val="0"/>
      </c:catAx>
      <c:valAx>
        <c:axId val="152011904"/>
        <c:scaling>
          <c:orientation val="minMax"/>
          <c:max val="4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1952768"/>
        <c:crosses val="autoZero"/>
        <c:crossBetween val="between"/>
        <c:majorUnit val="1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chemeClr val="accent2"/>
              </a:solidFill>
            </c:spPr>
          </c:dPt>
          <c:dPt>
            <c:idx val="7"/>
            <c:invertIfNegative val="0"/>
            <c:bubble3D val="0"/>
            <c:spPr>
              <a:solidFill>
                <a:schemeClr val="accent2"/>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3551</c:v>
                </c:pt>
                <c:pt idx="1">
                  <c:v>4775</c:v>
                </c:pt>
                <c:pt idx="2">
                  <c:v>5478</c:v>
                </c:pt>
                <c:pt idx="3">
                  <c:v>5764</c:v>
                </c:pt>
                <c:pt idx="4">
                  <c:v>7423</c:v>
                </c:pt>
                <c:pt idx="5">
                  <c:v>12052</c:v>
                </c:pt>
                <c:pt idx="6">
                  <c:v>9659</c:v>
                </c:pt>
                <c:pt idx="7">
                  <c:v>11688</c:v>
                </c:pt>
                <c:pt idx="8">
                  <c:v>8088</c:v>
                </c:pt>
                <c:pt idx="9">
                  <c:v>6313</c:v>
                </c:pt>
                <c:pt idx="10">
                  <c:v>5870</c:v>
                </c:pt>
                <c:pt idx="11">
                  <c:v>4381</c:v>
                </c:pt>
              </c:numCache>
            </c:numRef>
          </c:val>
        </c:ser>
        <c:dLbls>
          <c:showLegendKey val="0"/>
          <c:showVal val="0"/>
          <c:showCatName val="0"/>
          <c:showSerName val="0"/>
          <c:showPercent val="0"/>
          <c:showBubbleSize val="0"/>
        </c:dLbls>
        <c:gapWidth val="150"/>
        <c:overlap val="2"/>
        <c:axId val="152037248"/>
        <c:axId val="152038784"/>
      </c:barChart>
      <c:catAx>
        <c:axId val="152037248"/>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2038784"/>
        <c:crosses val="autoZero"/>
        <c:auto val="1"/>
        <c:lblAlgn val="ctr"/>
        <c:lblOffset val="100"/>
        <c:noMultiLvlLbl val="0"/>
      </c:catAx>
      <c:valAx>
        <c:axId val="152038784"/>
        <c:scaling>
          <c:orientation val="minMax"/>
          <c:max val="4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2037248"/>
        <c:crosses val="autoZero"/>
        <c:crossBetween val="between"/>
        <c:majorUnit val="1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chemeClr val="accent2"/>
              </a:solidFill>
            </c:spPr>
          </c:dPt>
          <c:dPt>
            <c:idx val="7"/>
            <c:invertIfNegative val="0"/>
            <c:bubble3D val="0"/>
            <c:spPr>
              <a:solidFill>
                <a:schemeClr val="accent2"/>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5045</c:v>
                </c:pt>
                <c:pt idx="1">
                  <c:v>5526</c:v>
                </c:pt>
                <c:pt idx="2">
                  <c:v>4670</c:v>
                </c:pt>
                <c:pt idx="3">
                  <c:v>5991</c:v>
                </c:pt>
                <c:pt idx="4">
                  <c:v>5743</c:v>
                </c:pt>
                <c:pt idx="5">
                  <c:v>5018</c:v>
                </c:pt>
                <c:pt idx="6">
                  <c:v>3620</c:v>
                </c:pt>
                <c:pt idx="7">
                  <c:v>5448</c:v>
                </c:pt>
                <c:pt idx="8">
                  <c:v>4667</c:v>
                </c:pt>
                <c:pt idx="9">
                  <c:v>7958</c:v>
                </c:pt>
                <c:pt idx="10">
                  <c:v>5185</c:v>
                </c:pt>
                <c:pt idx="11">
                  <c:v>5305</c:v>
                </c:pt>
              </c:numCache>
            </c:numRef>
          </c:val>
        </c:ser>
        <c:dLbls>
          <c:showLegendKey val="0"/>
          <c:showVal val="0"/>
          <c:showCatName val="0"/>
          <c:showSerName val="0"/>
          <c:showPercent val="0"/>
          <c:showBubbleSize val="0"/>
        </c:dLbls>
        <c:gapWidth val="150"/>
        <c:overlap val="2"/>
        <c:axId val="152105344"/>
        <c:axId val="152106880"/>
      </c:barChart>
      <c:catAx>
        <c:axId val="152105344"/>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2106880"/>
        <c:crosses val="autoZero"/>
        <c:auto val="1"/>
        <c:lblAlgn val="ctr"/>
        <c:lblOffset val="100"/>
        <c:noMultiLvlLbl val="0"/>
      </c:catAx>
      <c:valAx>
        <c:axId val="152106880"/>
        <c:scaling>
          <c:orientation val="minMax"/>
          <c:max val="4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52105344"/>
        <c:crosses val="autoZero"/>
        <c:crossBetween val="between"/>
        <c:majorUnit val="1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Datenreihe 1</c:v>
                </c:pt>
              </c:strCache>
            </c:strRef>
          </c:tx>
          <c:spPr>
            <a:solidFill>
              <a:schemeClr val="accent2"/>
            </a:solidFill>
          </c:spPr>
          <c:invertIfNegative val="0"/>
          <c:dPt>
            <c:idx val="5"/>
            <c:invertIfNegative val="0"/>
            <c:bubble3D val="0"/>
            <c:spPr>
              <a:solidFill>
                <a:srgbClr val="E3007B"/>
              </a:solidFill>
            </c:spPr>
          </c:dPt>
          <c:dLbls>
            <c:dLbl>
              <c:idx val="1"/>
              <c:numFmt formatCode="#,##0" sourceLinked="0"/>
              <c:spPr/>
              <c:txPr>
                <a:bodyPr/>
                <a:lstStyle/>
                <a:p>
                  <a:pPr>
                    <a:defRPr lang="en-GB" sz="1000" b="0">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dLbl>
            <c:dLbl>
              <c:idx val="5"/>
              <c:numFmt formatCode="#,##0" sourceLinked="0"/>
              <c:spPr/>
              <c:txPr>
                <a:bodyPr/>
                <a:lstStyle/>
                <a:p>
                  <a:pPr>
                    <a:defRPr lang="en-GB" sz="10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dLbl>
            <c:numFmt formatCode="#,##0" sourceLinked="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Tabelle1!$A$2:$A$12</c:f>
              <c:strCache>
                <c:ptCount val="11"/>
                <c:pt idx="0">
                  <c:v>Moldova</c:v>
                </c:pt>
                <c:pt idx="1">
                  <c:v>Ukraine</c:v>
                </c:pt>
                <c:pt idx="2">
                  <c:v>Macedonia</c:v>
                </c:pt>
                <c:pt idx="3">
                  <c:v>Serbia</c:v>
                </c:pt>
                <c:pt idx="4">
                  <c:v>Bosnia-H.</c:v>
                </c:pt>
                <c:pt idx="6">
                  <c:v>Malta</c:v>
                </c:pt>
                <c:pt idx="7">
                  <c:v>Switzerland</c:v>
                </c:pt>
                <c:pt idx="8">
                  <c:v>Norway</c:v>
                </c:pt>
                <c:pt idx="9">
                  <c:v>Austria</c:v>
                </c:pt>
                <c:pt idx="10">
                  <c:v>Iceland</c:v>
                </c:pt>
              </c:strCache>
            </c:strRef>
          </c:cat>
          <c:val>
            <c:numRef>
              <c:f>Tabelle1!$B$2:$B$12</c:f>
              <c:numCache>
                <c:formatCode>General</c:formatCode>
                <c:ptCount val="11"/>
                <c:pt idx="0">
                  <c:v>56</c:v>
                </c:pt>
                <c:pt idx="1">
                  <c:v>205</c:v>
                </c:pt>
                <c:pt idx="2">
                  <c:v>288</c:v>
                </c:pt>
                <c:pt idx="3">
                  <c:v>365</c:v>
                </c:pt>
                <c:pt idx="4">
                  <c:v>429</c:v>
                </c:pt>
                <c:pt idx="6">
                  <c:v>6351</c:v>
                </c:pt>
                <c:pt idx="7">
                  <c:v>6550</c:v>
                </c:pt>
                <c:pt idx="8">
                  <c:v>6941</c:v>
                </c:pt>
                <c:pt idx="9">
                  <c:v>6968</c:v>
                </c:pt>
                <c:pt idx="10">
                  <c:v>12058</c:v>
                </c:pt>
              </c:numCache>
            </c:numRef>
          </c:val>
        </c:ser>
        <c:dLbls>
          <c:showLegendKey val="0"/>
          <c:showVal val="0"/>
          <c:showCatName val="0"/>
          <c:showSerName val="0"/>
          <c:showPercent val="0"/>
          <c:showBubbleSize val="0"/>
        </c:dLbls>
        <c:gapWidth val="150"/>
        <c:axId val="151502848"/>
        <c:axId val="151504384"/>
      </c:barChart>
      <c:catAx>
        <c:axId val="151502848"/>
        <c:scaling>
          <c:orientation val="minMax"/>
        </c:scaling>
        <c:delete val="0"/>
        <c:axPos val="l"/>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1504384"/>
        <c:crosses val="autoZero"/>
        <c:auto val="1"/>
        <c:lblAlgn val="ctr"/>
        <c:lblOffset val="100"/>
        <c:noMultiLvlLbl val="0"/>
      </c:catAx>
      <c:valAx>
        <c:axId val="151504384"/>
        <c:scaling>
          <c:orientation val="minMax"/>
          <c:max val="15000"/>
        </c:scaling>
        <c:delete val="0"/>
        <c:axPos val="b"/>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1502848"/>
        <c:crosses val="autoZero"/>
        <c:crossBetween val="between"/>
        <c:majorUnit val="3000"/>
      </c:valAx>
    </c:plotArea>
    <c:plotVisOnly val="1"/>
    <c:dispBlanksAs val="gap"/>
    <c:showDLblsOverMax val="0"/>
  </c:chart>
  <c:txPr>
    <a:bodyPr/>
    <a:lstStyle/>
    <a:p>
      <a:pPr>
        <a:defRPr sz="1800"/>
      </a:pPr>
      <a:endParaRPr lang="mk-MK"/>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0.28600000000000014</c:v>
                </c:pt>
                <c:pt idx="1">
                  <c:v>0.7140000000000003</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домашни</c:v>
                </c:pt>
              </c:strCache>
            </c:strRef>
          </c:tx>
          <c:invertIfNegative val="0"/>
          <c:dLbls>
            <c:delete val="1"/>
          </c:dLbls>
          <c:cat>
            <c:numRef>
              <c:f>Tabelle1!$A$2:$A$7</c:f>
              <c:numCache>
                <c:formatCode>General</c:formatCode>
                <c:ptCount val="6"/>
                <c:pt idx="0">
                  <c:v>2008</c:v>
                </c:pt>
                <c:pt idx="1">
                  <c:v>2009</c:v>
                </c:pt>
                <c:pt idx="2">
                  <c:v>2010</c:v>
                </c:pt>
                <c:pt idx="3">
                  <c:v>2011</c:v>
                </c:pt>
                <c:pt idx="4">
                  <c:v>2012</c:v>
                </c:pt>
                <c:pt idx="5">
                  <c:v>2013</c:v>
                </c:pt>
              </c:numCache>
            </c:numRef>
          </c:cat>
          <c:val>
            <c:numRef>
              <c:f>Tabelle1!$B$2:$B$7</c:f>
              <c:numCache>
                <c:formatCode>#,##0</c:formatCode>
                <c:ptCount val="6"/>
                <c:pt idx="0">
                  <c:v>1648073</c:v>
                </c:pt>
                <c:pt idx="1">
                  <c:v>1517810</c:v>
                </c:pt>
                <c:pt idx="2">
                  <c:v>1461185</c:v>
                </c:pt>
                <c:pt idx="3">
                  <c:v>1417868</c:v>
                </c:pt>
                <c:pt idx="4">
                  <c:v>1339946</c:v>
                </c:pt>
                <c:pt idx="5">
                  <c:v>1275800</c:v>
                </c:pt>
              </c:numCache>
            </c:numRef>
          </c:val>
          <c:extLst xmlns:c16r2="http://schemas.microsoft.com/office/drawing/2015/06/chart">
            <c:ext xmlns:c16="http://schemas.microsoft.com/office/drawing/2014/chart" uri="{C3380CC4-5D6E-409C-BE32-E72D297353CC}">
              <c16:uniqueId val="{00000000-FE8A-4D5D-A588-B3DD39CFD49B}"/>
            </c:ext>
          </c:extLst>
        </c:ser>
        <c:ser>
          <c:idx val="1"/>
          <c:order val="1"/>
          <c:tx>
            <c:strRef>
              <c:f>Tabelle1!$C$1</c:f>
              <c:strCache>
                <c:ptCount val="1"/>
                <c:pt idx="0">
                  <c:v>странски</c:v>
                </c:pt>
              </c:strCache>
            </c:strRef>
          </c:tx>
          <c:invertIfNegative val="0"/>
          <c:dLbls>
            <c:delete val="1"/>
          </c:dLbls>
          <c:cat>
            <c:numRef>
              <c:f>Tabelle1!$A$2:$A$7</c:f>
              <c:numCache>
                <c:formatCode>General</c:formatCode>
                <c:ptCount val="6"/>
                <c:pt idx="0">
                  <c:v>2008</c:v>
                </c:pt>
                <c:pt idx="1">
                  <c:v>2009</c:v>
                </c:pt>
                <c:pt idx="2">
                  <c:v>2010</c:v>
                </c:pt>
                <c:pt idx="3">
                  <c:v>2011</c:v>
                </c:pt>
                <c:pt idx="4">
                  <c:v>2012</c:v>
                </c:pt>
                <c:pt idx="5">
                  <c:v>2013</c:v>
                </c:pt>
              </c:numCache>
            </c:numRef>
          </c:cat>
          <c:val>
            <c:numRef>
              <c:f>Tabelle1!$C$2:$C$7</c:f>
              <c:numCache>
                <c:formatCode>#,##0</c:formatCode>
                <c:ptCount val="6"/>
                <c:pt idx="0">
                  <c:v>587447</c:v>
                </c:pt>
                <c:pt idx="1">
                  <c:v>583796</c:v>
                </c:pt>
                <c:pt idx="2">
                  <c:v>559032</c:v>
                </c:pt>
                <c:pt idx="3">
                  <c:v>755166</c:v>
                </c:pt>
                <c:pt idx="4">
                  <c:v>811746</c:v>
                </c:pt>
                <c:pt idx="5">
                  <c:v>881375</c:v>
                </c:pt>
              </c:numCache>
            </c:numRef>
          </c:val>
          <c:extLst xmlns:c16r2="http://schemas.microsoft.com/office/drawing/2015/06/chart">
            <c:ext xmlns:c16="http://schemas.microsoft.com/office/drawing/2014/chart" uri="{C3380CC4-5D6E-409C-BE32-E72D297353CC}">
              <c16:uniqueId val="{00000001-FE8A-4D5D-A588-B3DD39CFD49B}"/>
            </c:ext>
          </c:extLst>
        </c:ser>
        <c:dLbls>
          <c:showLegendKey val="0"/>
          <c:showVal val="1"/>
          <c:showCatName val="0"/>
          <c:showSerName val="0"/>
          <c:showPercent val="0"/>
          <c:showBubbleSize val="0"/>
        </c:dLbls>
        <c:gapWidth val="150"/>
        <c:overlap val="100"/>
        <c:axId val="28296704"/>
        <c:axId val="28298240"/>
      </c:barChart>
      <c:catAx>
        <c:axId val="28296704"/>
        <c:scaling>
          <c:orientation val="minMax"/>
        </c:scaling>
        <c:delete val="1"/>
        <c:axPos val="b"/>
        <c:numFmt formatCode="General" sourceLinked="1"/>
        <c:majorTickMark val="out"/>
        <c:minorTickMark val="none"/>
        <c:tickLblPos val="nextTo"/>
        <c:crossAx val="28298240"/>
        <c:crosses val="autoZero"/>
        <c:auto val="1"/>
        <c:lblAlgn val="ctr"/>
        <c:lblOffset val="100"/>
        <c:noMultiLvlLbl val="0"/>
      </c:catAx>
      <c:valAx>
        <c:axId val="28298240"/>
        <c:scaling>
          <c:orientation val="minMax"/>
          <c:max val="2800000"/>
        </c:scaling>
        <c:delete val="0"/>
        <c:axPos val="l"/>
        <c:numFmt formatCode="#,##0" sourceLinked="0"/>
        <c:majorTickMark val="out"/>
        <c:minorTickMark val="none"/>
        <c:tickLblPos val="nextTo"/>
        <c:txPr>
          <a:bodyPr/>
          <a:lstStyle/>
          <a:p>
            <a:pPr>
              <a:defRPr lang="en-US" sz="1000">
                <a:solidFill>
                  <a:srgbClr val="000000"/>
                </a:solidFill>
                <a:latin typeface="Arial" panose="020B0604020202020204" pitchFamily="34" charset="0"/>
                <a:cs typeface="Arial" panose="020B0604020202020204" pitchFamily="34" charset="0"/>
              </a:defRPr>
            </a:pPr>
            <a:endParaRPr lang="mk-MK"/>
          </a:p>
        </c:txPr>
        <c:crossAx val="28296704"/>
        <c:crosses val="autoZero"/>
        <c:crossBetween val="between"/>
        <c:majorUnit val="700000"/>
        <c:dispUnits>
          <c:builtInUnit val="thousands"/>
        </c:dispUnits>
      </c:valAx>
    </c:plotArea>
    <c:legend>
      <c:legendPos val="b"/>
      <c:overlay val="0"/>
      <c:txPr>
        <a:bodyPr/>
        <a:lstStyle/>
        <a:p>
          <a:pPr>
            <a:defRPr lang="en-US" sz="1000">
              <a:solidFill>
                <a:srgbClr val="000000"/>
              </a:solidFill>
              <a:latin typeface="Arial" panose="020B0604020202020204" pitchFamily="34" charset="0"/>
              <a:cs typeface="Arial" panose="020B0604020202020204" pitchFamily="34" charset="0"/>
            </a:defRPr>
          </a:pPr>
          <a:endParaRPr lang="mk-MK"/>
        </a:p>
      </c:txPr>
    </c:legend>
    <c:plotVisOnly val="1"/>
    <c:dispBlanksAs val="gap"/>
    <c:showDLblsOverMax val="0"/>
  </c:chart>
  <c:txPr>
    <a:bodyPr/>
    <a:lstStyle/>
    <a:p>
      <a:pPr>
        <a:defRPr sz="1800"/>
      </a:pPr>
      <a:endParaRPr lang="mk-MK"/>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0.28100000000000008</c:v>
                </c:pt>
                <c:pt idx="1">
                  <c:v>0.71900000000000031</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0.23300000000000001</c:v>
                </c:pt>
                <c:pt idx="1">
                  <c:v>0.76700000000000035</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5.6000000000000001E-2</c:v>
                </c:pt>
                <c:pt idx="1">
                  <c:v>0.94399999999999995</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5.1999999999999998E-2</c:v>
                </c:pt>
                <c:pt idx="1">
                  <c:v>0.94799999999999995</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4.8000000000000001E-2</c:v>
                </c:pt>
                <c:pt idx="1">
                  <c:v>0.95200000000000029</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0.30200000000000021</c:v>
                </c:pt>
                <c:pt idx="1">
                  <c:v>0.69799999999999995</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0.29100000000000015</c:v>
                </c:pt>
                <c:pt idx="1">
                  <c:v>0.70900000000000041</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0.23700000000000004</c:v>
                </c:pt>
                <c:pt idx="1">
                  <c:v>0.76300000000000034</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5.5000000000000014E-2</c:v>
                </c:pt>
                <c:pt idx="1">
                  <c:v>0.94499999999999995</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4.7000000000000014E-2</c:v>
                </c:pt>
                <c:pt idx="1">
                  <c:v>0.95300000000000029</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Actual 2014</c:v>
                </c:pt>
              </c:strCache>
            </c:strRef>
          </c:tx>
          <c:invertIfNegative val="0"/>
          <c:dLbls>
            <c:numFmt formatCode="#,##0.0" sourceLinked="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Tabelle1!$A$2:$A$11</c:f>
              <c:strCache>
                <c:ptCount val="10"/>
                <c:pt idx="0">
                  <c:v>Serbia/Monten.</c:v>
                </c:pt>
                <c:pt idx="1">
                  <c:v>Turkey</c:v>
                </c:pt>
                <c:pt idx="2">
                  <c:v>Macedonia</c:v>
                </c:pt>
                <c:pt idx="3">
                  <c:v>Slovenia</c:v>
                </c:pt>
                <c:pt idx="4">
                  <c:v>Romania</c:v>
                </c:pt>
                <c:pt idx="5">
                  <c:v>Greece</c:v>
                </c:pt>
                <c:pt idx="6">
                  <c:v>Croatia</c:v>
                </c:pt>
                <c:pt idx="7">
                  <c:v>Bulgaria</c:v>
                </c:pt>
                <c:pt idx="8">
                  <c:v>Bosnia-H.</c:v>
                </c:pt>
                <c:pt idx="9">
                  <c:v>Albania</c:v>
                </c:pt>
              </c:strCache>
            </c:strRef>
          </c:cat>
          <c:val>
            <c:numRef>
              <c:f>Tabelle1!$B$2:$B$11</c:f>
              <c:numCache>
                <c:formatCode>#,##0</c:formatCode>
                <c:ptCount val="10"/>
                <c:pt idx="0">
                  <c:v>2400000</c:v>
                </c:pt>
                <c:pt idx="1">
                  <c:v>39800000</c:v>
                </c:pt>
                <c:pt idx="2">
                  <c:v>400000</c:v>
                </c:pt>
                <c:pt idx="3">
                  <c:v>2400000</c:v>
                </c:pt>
                <c:pt idx="4">
                  <c:v>1900000</c:v>
                </c:pt>
                <c:pt idx="5">
                  <c:v>22000000</c:v>
                </c:pt>
                <c:pt idx="6">
                  <c:v>11600000</c:v>
                </c:pt>
                <c:pt idx="7">
                  <c:v>7300000</c:v>
                </c:pt>
                <c:pt idx="8">
                  <c:v>500000</c:v>
                </c:pt>
                <c:pt idx="9">
                  <c:v>3300000</c:v>
                </c:pt>
              </c:numCache>
            </c:numRef>
          </c:val>
        </c:ser>
        <c:ser>
          <c:idx val="1"/>
          <c:order val="1"/>
          <c:tx>
            <c:strRef>
              <c:f>Tabelle1!$C$1</c:f>
              <c:strCache>
                <c:ptCount val="1"/>
                <c:pt idx="0">
                  <c:v>UNWTO 2020</c:v>
                </c:pt>
              </c:strCache>
            </c:strRef>
          </c:tx>
          <c:invertIfNegative val="0"/>
          <c:dLbls>
            <c:numFmt formatCode="#,##0.0" sourceLinked="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Tabelle1!$A$2:$A$11</c:f>
              <c:strCache>
                <c:ptCount val="10"/>
                <c:pt idx="0">
                  <c:v>Serbia/Monten.</c:v>
                </c:pt>
                <c:pt idx="1">
                  <c:v>Turkey</c:v>
                </c:pt>
                <c:pt idx="2">
                  <c:v>Macedonia</c:v>
                </c:pt>
                <c:pt idx="3">
                  <c:v>Slovenia</c:v>
                </c:pt>
                <c:pt idx="4">
                  <c:v>Romania</c:v>
                </c:pt>
                <c:pt idx="5">
                  <c:v>Greece</c:v>
                </c:pt>
                <c:pt idx="6">
                  <c:v>Croatia</c:v>
                </c:pt>
                <c:pt idx="7">
                  <c:v>Bulgaria</c:v>
                </c:pt>
                <c:pt idx="8">
                  <c:v>Bosnia-H.</c:v>
                </c:pt>
                <c:pt idx="9">
                  <c:v>Albania</c:v>
                </c:pt>
              </c:strCache>
            </c:strRef>
          </c:cat>
          <c:val>
            <c:numRef>
              <c:f>Tabelle1!$C$2:$C$11</c:f>
              <c:numCache>
                <c:formatCode>#,##0</c:formatCode>
                <c:ptCount val="10"/>
                <c:pt idx="0">
                  <c:v>1669000</c:v>
                </c:pt>
                <c:pt idx="1">
                  <c:v>27017000</c:v>
                </c:pt>
                <c:pt idx="2">
                  <c:v>364000</c:v>
                </c:pt>
                <c:pt idx="3">
                  <c:v>3128000</c:v>
                </c:pt>
                <c:pt idx="4">
                  <c:v>8484000</c:v>
                </c:pt>
                <c:pt idx="5">
                  <c:v>17111000</c:v>
                </c:pt>
                <c:pt idx="6">
                  <c:v>10017000</c:v>
                </c:pt>
                <c:pt idx="7">
                  <c:v>10635000</c:v>
                </c:pt>
                <c:pt idx="8">
                  <c:v>444000</c:v>
                </c:pt>
                <c:pt idx="9">
                  <c:v>133000</c:v>
                </c:pt>
              </c:numCache>
            </c:numRef>
          </c:val>
        </c:ser>
        <c:dLbls>
          <c:showLegendKey val="0"/>
          <c:showVal val="0"/>
          <c:showCatName val="0"/>
          <c:showSerName val="0"/>
          <c:showPercent val="0"/>
          <c:showBubbleSize val="0"/>
        </c:dLbls>
        <c:gapWidth val="116"/>
        <c:overlap val="-42"/>
        <c:axId val="150780160"/>
        <c:axId val="150786048"/>
      </c:barChart>
      <c:catAx>
        <c:axId val="150780160"/>
        <c:scaling>
          <c:orientation val="minMax"/>
        </c:scaling>
        <c:delete val="0"/>
        <c:axPos val="l"/>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0786048"/>
        <c:crosses val="autoZero"/>
        <c:auto val="1"/>
        <c:lblAlgn val="ctr"/>
        <c:lblOffset val="100"/>
        <c:noMultiLvlLbl val="0"/>
      </c:catAx>
      <c:valAx>
        <c:axId val="150786048"/>
        <c:scaling>
          <c:orientation val="minMax"/>
          <c:max val="40000000"/>
        </c:scaling>
        <c:delete val="0"/>
        <c:axPos val="b"/>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0780160"/>
        <c:crosses val="autoZero"/>
        <c:crossBetween val="between"/>
        <c:majorUnit val="8000000"/>
        <c:dispUnits>
          <c:builtInUnit val="millions"/>
        </c:dispUnits>
      </c:valAx>
    </c:plotArea>
    <c:legend>
      <c:legendPos val="b"/>
      <c:overlay val="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legend>
    <c:plotVisOnly val="1"/>
    <c:dispBlanksAs val="gap"/>
    <c:showDLblsOverMax val="0"/>
  </c:chart>
  <c:txPr>
    <a:bodyPr/>
    <a:lstStyle/>
    <a:p>
      <a:pPr>
        <a:defRPr sz="1800"/>
      </a:pPr>
      <a:endParaRPr lang="mk-MK"/>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Pt>
            <c:idx val="0"/>
            <c:bubble3D val="0"/>
            <c:spPr>
              <a:solidFill>
                <a:srgbClr val="E3007B"/>
              </a:solidFill>
              <a:ln>
                <a:solidFill>
                  <a:schemeClr val="bg1"/>
                </a:solidFill>
              </a:ln>
            </c:spPr>
          </c:dPt>
          <c:dLbls>
            <c:dLbl>
              <c:idx val="0"/>
              <c:delete val="1"/>
            </c:dLbl>
            <c:dLbl>
              <c:idx val="1"/>
              <c:delete val="1"/>
            </c:dLbl>
            <c:dLbl>
              <c:idx val="5"/>
              <c:dLblPos val="inEnd"/>
              <c:showLegendKey val="0"/>
              <c:showVal val="1"/>
              <c:showCatName val="0"/>
              <c:showSerName val="0"/>
              <c:showPercent val="0"/>
              <c:showBubbleSize val="0"/>
            </c:dLbl>
            <c:dLbl>
              <c:idx val="6"/>
              <c:dLblPos val="inEnd"/>
              <c:showLegendKey val="0"/>
              <c:showVal val="1"/>
              <c:showCatName val="0"/>
              <c:showSerName val="0"/>
              <c:showPercent val="0"/>
              <c:showBubbleSize val="0"/>
            </c:dLbl>
            <c:dLbl>
              <c:idx val="7"/>
              <c:dLblPos val="inEnd"/>
              <c:showLegendKey val="0"/>
              <c:showVal val="1"/>
              <c:showCatName val="0"/>
              <c:showSerName val="0"/>
              <c:showPercent val="0"/>
              <c:showBubbleSize val="0"/>
            </c:dLbl>
            <c:dLbl>
              <c:idx val="8"/>
              <c:dLblPos val="inEnd"/>
              <c:showLegendKey val="0"/>
              <c:showVal val="1"/>
              <c:showCatName val="0"/>
              <c:showSerName val="0"/>
              <c:showPercent val="0"/>
              <c:showBubbleSize val="0"/>
            </c:dLbl>
            <c:dLbl>
              <c:idx val="9"/>
              <c:layout>
                <c:manualLayout>
                  <c:x val="-2.0041990496391287E-3"/>
                  <c:y val="5.9612099360902377E-3"/>
                </c:manualLayout>
              </c:layout>
              <c:numFmt formatCode="0%" sourceLinked="0"/>
              <c:spPr/>
              <c:txPr>
                <a:bodyPr rot="0"/>
                <a:lstStyle/>
                <a:p>
                  <a:pPr>
                    <a:defRPr lang="en-GB" sz="1000" b="1">
                      <a:solidFill>
                        <a:schemeClr val="tx1"/>
                      </a:solidFill>
                    </a:defRPr>
                  </a:pPr>
                  <a:endParaRPr lang="mk-MK"/>
                </a:p>
              </c:txPr>
              <c:showLegendKey val="0"/>
              <c:showVal val="1"/>
              <c:showCatName val="0"/>
              <c:showSerName val="0"/>
              <c:showPercent val="0"/>
              <c:showBubbleSize val="0"/>
            </c:dLbl>
            <c:numFmt formatCode="0%" sourceLinked="0"/>
            <c:txPr>
              <a:bodyPr rot="0"/>
              <a:lstStyle/>
              <a:p>
                <a:pPr>
                  <a:defRPr lang="en-GB" sz="1000" b="1">
                    <a:solidFill>
                      <a:schemeClr val="bg1"/>
                    </a:solidFill>
                  </a:defRPr>
                </a:pPr>
                <a:endParaRPr lang="mk-MK"/>
              </a:p>
            </c:txPr>
            <c:showLegendKey val="0"/>
            <c:showVal val="1"/>
            <c:showCatName val="0"/>
            <c:showSerName val="0"/>
            <c:showPercent val="0"/>
            <c:showBubbleSize val="0"/>
            <c:showLeaderLines val="1"/>
          </c:dLbls>
          <c:cat>
            <c:strRef>
              <c:f>Tabelle1!$A$2:$A$3</c:f>
              <c:strCache>
                <c:ptCount val="2"/>
                <c:pt idx="0">
                  <c:v>Germany</c:v>
                </c:pt>
                <c:pt idx="1">
                  <c:v>Italy</c:v>
                </c:pt>
              </c:strCache>
            </c:strRef>
          </c:cat>
          <c:val>
            <c:numRef>
              <c:f>Tabelle1!$B$2:$B$3</c:f>
              <c:numCache>
                <c:formatCode>General</c:formatCode>
                <c:ptCount val="2"/>
                <c:pt idx="0">
                  <c:v>4.5999999999999999E-2</c:v>
                </c:pt>
                <c:pt idx="1">
                  <c:v>0.95400000000000029</c:v>
                </c:pt>
              </c:numCache>
            </c:numRef>
          </c:val>
        </c:ser>
        <c:dLbls>
          <c:showLegendKey val="0"/>
          <c:showVal val="0"/>
          <c:showCatName val="0"/>
          <c:showSerName val="0"/>
          <c:showPercent val="0"/>
          <c:showBubbleSize val="0"/>
          <c:showLeaderLines val="1"/>
        </c:dLbls>
        <c:firstSliceAng val="360"/>
      </c:pieChart>
    </c:plotArea>
    <c:plotVisOnly val="1"/>
    <c:dispBlanksAs val="zero"/>
    <c:showDLblsOverMax val="0"/>
  </c:chart>
  <c:txPr>
    <a:bodyPr/>
    <a:lstStyle/>
    <a:p>
      <a:pPr>
        <a:defRPr sz="1800"/>
      </a:pPr>
      <a:endParaRPr lang="mk-MK"/>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domestic</c:v>
                </c:pt>
              </c:strCache>
            </c:strRef>
          </c:tx>
          <c:invertIfNegative val="0"/>
          <c:dLbls>
            <c:numFmt formatCode="#,##0.0" sourceLinked="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numRef>
              <c:f>Tabelle1!$A$2:$A$8</c:f>
              <c:numCache>
                <c:formatCode>General</c:formatCode>
                <c:ptCount val="7"/>
                <c:pt idx="0">
                  <c:v>2008</c:v>
                </c:pt>
                <c:pt idx="1">
                  <c:v>2009</c:v>
                </c:pt>
                <c:pt idx="2">
                  <c:v>2010</c:v>
                </c:pt>
                <c:pt idx="3">
                  <c:v>2011</c:v>
                </c:pt>
                <c:pt idx="4">
                  <c:v>2012</c:v>
                </c:pt>
                <c:pt idx="5">
                  <c:v>2013</c:v>
                </c:pt>
                <c:pt idx="6">
                  <c:v>2014</c:v>
                </c:pt>
              </c:numCache>
            </c:numRef>
          </c:cat>
          <c:val>
            <c:numRef>
              <c:f>Tabelle1!$B$2:$B$8</c:f>
              <c:numCache>
                <c:formatCode>#,##0</c:formatCode>
                <c:ptCount val="7"/>
                <c:pt idx="0">
                  <c:v>27200</c:v>
                </c:pt>
                <c:pt idx="1">
                  <c:v>27400</c:v>
                </c:pt>
                <c:pt idx="2">
                  <c:v>24700</c:v>
                </c:pt>
                <c:pt idx="3">
                  <c:v>26300</c:v>
                </c:pt>
                <c:pt idx="4">
                  <c:v>27900</c:v>
                </c:pt>
                <c:pt idx="5">
                  <c:v>31400</c:v>
                </c:pt>
                <c:pt idx="6">
                  <c:v>33100</c:v>
                </c:pt>
              </c:numCache>
            </c:numRef>
          </c:val>
        </c:ser>
        <c:dLbls>
          <c:showLegendKey val="0"/>
          <c:showVal val="1"/>
          <c:showCatName val="0"/>
          <c:showSerName val="0"/>
          <c:showPercent val="0"/>
          <c:showBubbleSize val="0"/>
        </c:dLbls>
        <c:gapWidth val="150"/>
        <c:axId val="153103360"/>
        <c:axId val="153151360"/>
      </c:barChart>
      <c:catAx>
        <c:axId val="153103360"/>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3151360"/>
        <c:crosses val="autoZero"/>
        <c:auto val="1"/>
        <c:lblAlgn val="ctr"/>
        <c:lblOffset val="100"/>
        <c:noMultiLvlLbl val="0"/>
      </c:catAx>
      <c:valAx>
        <c:axId val="153151360"/>
        <c:scaling>
          <c:orientation val="minMax"/>
          <c:max val="60000"/>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3103360"/>
        <c:crosses val="autoZero"/>
        <c:crossBetween val="between"/>
        <c:majorUnit val="15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domestic</c:v>
                </c:pt>
              </c:strCache>
            </c:strRef>
          </c:tx>
          <c:invertIfNegative val="0"/>
          <c:dLbls>
            <c:numFmt formatCode="#,##0.0" sourceLinked="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numRef>
              <c:f>Tabelle1!$A$2:$A$7</c:f>
              <c:numCache>
                <c:formatCode>General</c:formatCode>
                <c:ptCount val="6"/>
                <c:pt idx="0">
                  <c:v>2008</c:v>
                </c:pt>
                <c:pt idx="1">
                  <c:v>2009</c:v>
                </c:pt>
                <c:pt idx="2">
                  <c:v>2010</c:v>
                </c:pt>
                <c:pt idx="3">
                  <c:v>2011</c:v>
                </c:pt>
                <c:pt idx="4">
                  <c:v>2012</c:v>
                </c:pt>
                <c:pt idx="5">
                  <c:v>2013</c:v>
                </c:pt>
              </c:numCache>
            </c:numRef>
          </c:cat>
          <c:val>
            <c:numRef>
              <c:f>Tabelle1!$B$2:$B$7</c:f>
              <c:numCache>
                <c:formatCode>#,##0</c:formatCode>
                <c:ptCount val="6"/>
                <c:pt idx="0">
                  <c:v>13067</c:v>
                </c:pt>
                <c:pt idx="1">
                  <c:v>10681</c:v>
                </c:pt>
                <c:pt idx="2">
                  <c:v>10556</c:v>
                </c:pt>
                <c:pt idx="3">
                  <c:v>11097</c:v>
                </c:pt>
                <c:pt idx="4">
                  <c:v>11555</c:v>
                </c:pt>
                <c:pt idx="5">
                  <c:v>15184</c:v>
                </c:pt>
              </c:numCache>
            </c:numRef>
          </c:val>
        </c:ser>
        <c:dLbls>
          <c:showLegendKey val="0"/>
          <c:showVal val="1"/>
          <c:showCatName val="0"/>
          <c:showSerName val="0"/>
          <c:showPercent val="0"/>
          <c:showBubbleSize val="0"/>
        </c:dLbls>
        <c:gapWidth val="150"/>
        <c:axId val="152994560"/>
        <c:axId val="152997248"/>
      </c:barChart>
      <c:catAx>
        <c:axId val="152994560"/>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2997248"/>
        <c:crosses val="autoZero"/>
        <c:auto val="1"/>
        <c:lblAlgn val="ctr"/>
        <c:lblOffset val="100"/>
        <c:noMultiLvlLbl val="0"/>
      </c:catAx>
      <c:valAx>
        <c:axId val="152997248"/>
        <c:scaling>
          <c:orientation val="minMax"/>
          <c:max val="40000"/>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2994560"/>
        <c:crosses val="autoZero"/>
        <c:crossBetween val="between"/>
        <c:majorUnit val="1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domestic</c:v>
                </c:pt>
              </c:strCache>
            </c:strRef>
          </c:tx>
          <c:invertIfNegative val="0"/>
          <c:dLbls>
            <c:numFmt formatCode="#,##0.0" sourceLinked="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numRef>
              <c:f>Tabelle1!$A$2:$A$7</c:f>
              <c:numCache>
                <c:formatCode>General</c:formatCode>
                <c:ptCount val="6"/>
                <c:pt idx="0">
                  <c:v>2009</c:v>
                </c:pt>
                <c:pt idx="1">
                  <c:v>2010</c:v>
                </c:pt>
                <c:pt idx="2">
                  <c:v>2011</c:v>
                </c:pt>
                <c:pt idx="3">
                  <c:v>2012</c:v>
                </c:pt>
                <c:pt idx="4">
                  <c:v>2013</c:v>
                </c:pt>
                <c:pt idx="5">
                  <c:v>2014</c:v>
                </c:pt>
              </c:numCache>
            </c:numRef>
          </c:cat>
          <c:val>
            <c:numRef>
              <c:f>Tabelle1!$B$2:$B$7</c:f>
              <c:numCache>
                <c:formatCode>#,##0</c:formatCode>
                <c:ptCount val="6"/>
                <c:pt idx="0">
                  <c:v>21854</c:v>
                </c:pt>
                <c:pt idx="1">
                  <c:v>22246</c:v>
                </c:pt>
                <c:pt idx="2">
                  <c:v>23574</c:v>
                </c:pt>
                <c:pt idx="3">
                  <c:v>23507</c:v>
                </c:pt>
                <c:pt idx="4">
                  <c:v>23986</c:v>
                </c:pt>
                <c:pt idx="5">
                  <c:v>24722</c:v>
                </c:pt>
              </c:numCache>
            </c:numRef>
          </c:val>
        </c:ser>
        <c:dLbls>
          <c:showLegendKey val="0"/>
          <c:showVal val="1"/>
          <c:showCatName val="0"/>
          <c:showSerName val="0"/>
          <c:showPercent val="0"/>
          <c:showBubbleSize val="0"/>
        </c:dLbls>
        <c:gapWidth val="150"/>
        <c:axId val="152932352"/>
        <c:axId val="152933888"/>
      </c:barChart>
      <c:catAx>
        <c:axId val="152932352"/>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2933888"/>
        <c:crosses val="autoZero"/>
        <c:auto val="1"/>
        <c:lblAlgn val="ctr"/>
        <c:lblOffset val="100"/>
        <c:noMultiLvlLbl val="0"/>
      </c:catAx>
      <c:valAx>
        <c:axId val="152933888"/>
        <c:scaling>
          <c:orientation val="minMax"/>
          <c:max val="60000"/>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2932352"/>
        <c:crosses val="autoZero"/>
        <c:crossBetween val="between"/>
        <c:majorUnit val="15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Lbls>
            <c:numFmt formatCode="0.0%" sourceLinked="0"/>
            <c:txPr>
              <a:bodyPr/>
              <a:lstStyle/>
              <a:p>
                <a:pPr>
                  <a:defRPr lang="en-GB" sz="10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Tabelle1!$A$2:$A$11</c:f>
              <c:strCache>
                <c:ptCount val="10"/>
                <c:pt idx="0">
                  <c:v>Seychelles</c:v>
                </c:pt>
                <c:pt idx="1">
                  <c:v>Dominican R.</c:v>
                </c:pt>
                <c:pt idx="2">
                  <c:v>Jamaica</c:v>
                </c:pt>
                <c:pt idx="3">
                  <c:v>Mauritius</c:v>
                </c:pt>
                <c:pt idx="4">
                  <c:v>Barbados</c:v>
                </c:pt>
                <c:pt idx="5">
                  <c:v>Malta</c:v>
                </c:pt>
                <c:pt idx="6">
                  <c:v>Jordan</c:v>
                </c:pt>
                <c:pt idx="7">
                  <c:v>Iceland</c:v>
                </c:pt>
                <c:pt idx="8">
                  <c:v>Singapore</c:v>
                </c:pt>
                <c:pt idx="9">
                  <c:v>Gambia</c:v>
                </c:pt>
              </c:strCache>
            </c:strRef>
          </c:cat>
          <c:val>
            <c:numRef>
              <c:f>Tabelle1!$B$2:$B$11</c:f>
              <c:numCache>
                <c:formatCode>0.0%</c:formatCode>
                <c:ptCount val="10"/>
                <c:pt idx="0">
                  <c:v>0.224</c:v>
                </c:pt>
                <c:pt idx="1">
                  <c:v>0.21800000000000008</c:v>
                </c:pt>
                <c:pt idx="2">
                  <c:v>0.17100000000000001</c:v>
                </c:pt>
                <c:pt idx="3">
                  <c:v>0.16400000000000001</c:v>
                </c:pt>
                <c:pt idx="4">
                  <c:v>0.161</c:v>
                </c:pt>
                <c:pt idx="5">
                  <c:v>0.114</c:v>
                </c:pt>
                <c:pt idx="6">
                  <c:v>0.10600000000000002</c:v>
                </c:pt>
                <c:pt idx="7">
                  <c:v>0.10299999999999998</c:v>
                </c:pt>
                <c:pt idx="8">
                  <c:v>0.10299999999999998</c:v>
                </c:pt>
                <c:pt idx="9">
                  <c:v>9.8000000000000059E-2</c:v>
                </c:pt>
              </c:numCache>
            </c:numRef>
          </c:val>
        </c:ser>
        <c:dLbls>
          <c:showLegendKey val="0"/>
          <c:showVal val="0"/>
          <c:showCatName val="0"/>
          <c:showSerName val="0"/>
          <c:showPercent val="0"/>
          <c:showBubbleSize val="0"/>
        </c:dLbls>
        <c:gapWidth val="150"/>
        <c:overlap val="2"/>
        <c:axId val="152631168"/>
        <c:axId val="152632704"/>
      </c:barChart>
      <c:catAx>
        <c:axId val="152631168"/>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2632704"/>
        <c:crosses val="autoZero"/>
        <c:auto val="1"/>
        <c:lblAlgn val="ctr"/>
        <c:lblOffset val="100"/>
        <c:noMultiLvlLbl val="0"/>
      </c:catAx>
      <c:valAx>
        <c:axId val="152632704"/>
        <c:scaling>
          <c:orientation val="minMax"/>
          <c:max val="0.4"/>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2631168"/>
        <c:crosses val="autoZero"/>
        <c:crossBetween val="between"/>
        <c:majorUnit val="0.1"/>
      </c:valAx>
    </c:plotArea>
    <c:plotVisOnly val="1"/>
    <c:dispBlanksAs val="gap"/>
    <c:showDLblsOverMax val="0"/>
  </c:chart>
  <c:txPr>
    <a:bodyPr/>
    <a:lstStyle/>
    <a:p>
      <a:pPr>
        <a:defRPr sz="1800"/>
      </a:pPr>
      <a:endParaRPr lang="mk-MK"/>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7"/>
            <c:invertIfNegative val="0"/>
            <c:bubble3D val="0"/>
            <c:spPr>
              <a:solidFill>
                <a:srgbClr val="E30079"/>
              </a:solidFill>
            </c:spPr>
          </c:dPt>
          <c:dLbls>
            <c:numFmt formatCode="0.0%" sourceLinked="0"/>
            <c:txPr>
              <a:bodyPr/>
              <a:lstStyle/>
              <a:p>
                <a:pPr>
                  <a:defRPr lang="en-GB" sz="10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Tabelle1!$A$2:$A$11</c:f>
              <c:strCache>
                <c:ptCount val="10"/>
                <c:pt idx="0">
                  <c:v>Greece</c:v>
                </c:pt>
                <c:pt idx="1">
                  <c:v>Slovenia</c:v>
                </c:pt>
                <c:pt idx="2">
                  <c:v>Albania</c:v>
                </c:pt>
                <c:pt idx="3">
                  <c:v>Bulgaria</c:v>
                </c:pt>
                <c:pt idx="4">
                  <c:v>Montenegro</c:v>
                </c:pt>
                <c:pt idx="5">
                  <c:v>Romania</c:v>
                </c:pt>
                <c:pt idx="6">
                  <c:v>Croatia</c:v>
                </c:pt>
                <c:pt idx="7">
                  <c:v>Macedonia</c:v>
                </c:pt>
                <c:pt idx="8">
                  <c:v>Serbia</c:v>
                </c:pt>
                <c:pt idx="9">
                  <c:v>Turkey</c:v>
                </c:pt>
              </c:strCache>
            </c:strRef>
          </c:cat>
          <c:val>
            <c:numRef>
              <c:f>Tabelle1!$B$2:$B$11</c:f>
              <c:numCache>
                <c:formatCode>0.0%</c:formatCode>
                <c:ptCount val="10"/>
                <c:pt idx="0">
                  <c:v>8.0000000000000043E-2</c:v>
                </c:pt>
                <c:pt idx="1">
                  <c:v>4.3000000000000003E-2</c:v>
                </c:pt>
                <c:pt idx="2">
                  <c:v>3.9000000000000014E-2</c:v>
                </c:pt>
                <c:pt idx="3">
                  <c:v>3.3000000000000002E-2</c:v>
                </c:pt>
                <c:pt idx="4">
                  <c:v>2.7000000000000014E-2</c:v>
                </c:pt>
                <c:pt idx="5">
                  <c:v>1.7999999999999999E-2</c:v>
                </c:pt>
                <c:pt idx="6">
                  <c:v>1.2999999999999998E-2</c:v>
                </c:pt>
                <c:pt idx="7">
                  <c:v>1.2999999999999998E-2</c:v>
                </c:pt>
                <c:pt idx="8">
                  <c:v>5.0000000000000027E-3</c:v>
                </c:pt>
                <c:pt idx="9">
                  <c:v>5.0000000000000027E-3</c:v>
                </c:pt>
              </c:numCache>
            </c:numRef>
          </c:val>
        </c:ser>
        <c:dLbls>
          <c:showLegendKey val="0"/>
          <c:showVal val="0"/>
          <c:showCatName val="0"/>
          <c:showSerName val="0"/>
          <c:showPercent val="0"/>
          <c:showBubbleSize val="0"/>
        </c:dLbls>
        <c:gapWidth val="150"/>
        <c:overlap val="2"/>
        <c:axId val="152677760"/>
        <c:axId val="152704128"/>
      </c:barChart>
      <c:catAx>
        <c:axId val="152677760"/>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2704128"/>
        <c:crosses val="autoZero"/>
        <c:auto val="1"/>
        <c:lblAlgn val="ctr"/>
        <c:lblOffset val="100"/>
        <c:noMultiLvlLbl val="0"/>
      </c:catAx>
      <c:valAx>
        <c:axId val="152704128"/>
        <c:scaling>
          <c:orientation val="minMax"/>
          <c:max val="0.4"/>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52677760"/>
        <c:crosses val="autoZero"/>
        <c:crossBetween val="between"/>
        <c:majorUnit val="0.1"/>
      </c:valAx>
    </c:plotArea>
    <c:plotVisOnly val="1"/>
    <c:dispBlanksAs val="gap"/>
    <c:showDLblsOverMax val="0"/>
  </c:chart>
  <c:txPr>
    <a:bodyPr/>
    <a:lstStyle/>
    <a:p>
      <a:pPr>
        <a:defRPr sz="1800"/>
      </a:pPr>
      <a:endParaRPr lang="mk-MK"/>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invertIfNegative val="0"/>
          <c:dLbls>
            <c:numFmt formatCode="#,##0" sourceLinked="0"/>
            <c:txPr>
              <a:bodyPr/>
              <a:lstStyle/>
              <a:p>
                <a:pPr>
                  <a:defRPr lang="en-GB" sz="10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numRef>
              <c:f>Tabelle1!$A$2:$A$7</c:f>
              <c:numCache>
                <c:formatCode>General</c:formatCode>
                <c:ptCount val="6"/>
                <c:pt idx="0">
                  <c:v>2010</c:v>
                </c:pt>
                <c:pt idx="1">
                  <c:v>2011</c:v>
                </c:pt>
                <c:pt idx="2">
                  <c:v>2012</c:v>
                </c:pt>
                <c:pt idx="3">
                  <c:v>2013</c:v>
                </c:pt>
                <c:pt idx="4">
                  <c:v>2014</c:v>
                </c:pt>
                <c:pt idx="5">
                  <c:v>2015</c:v>
                </c:pt>
              </c:numCache>
            </c:numRef>
          </c:cat>
          <c:val>
            <c:numRef>
              <c:f>Tabelle1!$B$2:$B$7</c:f>
              <c:numCache>
                <c:formatCode>General</c:formatCode>
                <c:ptCount val="6"/>
                <c:pt idx="0">
                  <c:v>716000</c:v>
                </c:pt>
                <c:pt idx="1">
                  <c:v>759918</c:v>
                </c:pt>
                <c:pt idx="2">
                  <c:v>828831</c:v>
                </c:pt>
                <c:pt idx="3">
                  <c:v>984407</c:v>
                </c:pt>
                <c:pt idx="4">
                  <c:v>1208359</c:v>
                </c:pt>
                <c:pt idx="5">
                  <c:v>1453000</c:v>
                </c:pt>
              </c:numCache>
            </c:numRef>
          </c:val>
        </c:ser>
        <c:dLbls>
          <c:showLegendKey val="0"/>
          <c:showVal val="0"/>
          <c:showCatName val="0"/>
          <c:showSerName val="0"/>
          <c:showPercent val="0"/>
          <c:showBubbleSize val="0"/>
        </c:dLbls>
        <c:gapWidth val="150"/>
        <c:axId val="160688768"/>
        <c:axId val="160776576"/>
      </c:barChart>
      <c:catAx>
        <c:axId val="160688768"/>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60776576"/>
        <c:crosses val="autoZero"/>
        <c:auto val="1"/>
        <c:lblAlgn val="ctr"/>
        <c:lblOffset val="100"/>
        <c:noMultiLvlLbl val="0"/>
      </c:catAx>
      <c:valAx>
        <c:axId val="160776576"/>
        <c:scaling>
          <c:orientation val="minMax"/>
          <c:max val="2000000"/>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60688768"/>
        <c:crosses val="autoZero"/>
        <c:crossBetween val="between"/>
        <c:majorUnit val="50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invertIfNegative val="0"/>
          <c:dLbls>
            <c:numFmt formatCode="#,##0" sourceLinked="0"/>
            <c:txPr>
              <a:bodyPr/>
              <a:lstStyle/>
              <a:p>
                <a:pPr>
                  <a:defRPr lang="en-GB" sz="10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numRef>
              <c:f>Tabelle1!$A$2:$A$7</c:f>
              <c:numCache>
                <c:formatCode>General</c:formatCode>
                <c:ptCount val="6"/>
                <c:pt idx="0">
                  <c:v>2010</c:v>
                </c:pt>
                <c:pt idx="1">
                  <c:v>2011</c:v>
                </c:pt>
                <c:pt idx="2">
                  <c:v>2012</c:v>
                </c:pt>
                <c:pt idx="3">
                  <c:v>2013</c:v>
                </c:pt>
                <c:pt idx="4">
                  <c:v>2014</c:v>
                </c:pt>
                <c:pt idx="5">
                  <c:v>2015</c:v>
                </c:pt>
              </c:numCache>
            </c:numRef>
          </c:cat>
          <c:val>
            <c:numRef>
              <c:f>Tabelle1!$B$2:$B$7</c:f>
              <c:numCache>
                <c:formatCode>General</c:formatCode>
                <c:ptCount val="6"/>
                <c:pt idx="0">
                  <c:v>14095</c:v>
                </c:pt>
                <c:pt idx="1">
                  <c:v>78246</c:v>
                </c:pt>
                <c:pt idx="2">
                  <c:v>84736</c:v>
                </c:pt>
                <c:pt idx="3">
                  <c:v>83060</c:v>
                </c:pt>
                <c:pt idx="4">
                  <c:v>69984</c:v>
                </c:pt>
                <c:pt idx="5">
                  <c:v>107900</c:v>
                </c:pt>
              </c:numCache>
            </c:numRef>
          </c:val>
        </c:ser>
        <c:dLbls>
          <c:showLegendKey val="0"/>
          <c:showVal val="0"/>
          <c:showCatName val="0"/>
          <c:showSerName val="0"/>
          <c:showPercent val="0"/>
          <c:showBubbleSize val="0"/>
        </c:dLbls>
        <c:gapWidth val="150"/>
        <c:axId val="161821056"/>
        <c:axId val="161822592"/>
      </c:barChart>
      <c:catAx>
        <c:axId val="161821056"/>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61822592"/>
        <c:crosses val="autoZero"/>
        <c:auto val="1"/>
        <c:lblAlgn val="ctr"/>
        <c:lblOffset val="100"/>
        <c:noMultiLvlLbl val="0"/>
      </c:catAx>
      <c:valAx>
        <c:axId val="161822592"/>
        <c:scaling>
          <c:orientation val="minMax"/>
          <c:max val="1600000"/>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61821056"/>
        <c:crosses val="autoZero"/>
        <c:crossBetween val="between"/>
        <c:majorUnit val="40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rgbClr val="3B1B66"/>
            </a:solidFill>
            <a:ln>
              <a:solidFill>
                <a:schemeClr val="bg1"/>
              </a:solidFill>
            </a:ln>
          </c:spPr>
          <c:dLbls>
            <c:dLbl>
              <c:idx val="4"/>
              <c:delete val="1"/>
            </c:dLbl>
            <c:txPr>
              <a:bodyPr/>
              <a:lstStyle/>
              <a:p>
                <a:pPr>
                  <a:defRPr lang="en-GB" sz="1000" b="1">
                    <a:solidFill>
                      <a:schemeClr val="bg1"/>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1"/>
          </c:dLbls>
          <c:cat>
            <c:strRef>
              <c:f>Tabelle1!$A$2:$A$6</c:f>
              <c:strCache>
                <c:ptCount val="5"/>
                <c:pt idx="0">
                  <c:v>1. Quartal</c:v>
                </c:pt>
                <c:pt idx="1">
                  <c:v>2. Quartal</c:v>
                </c:pt>
                <c:pt idx="2">
                  <c:v>3. Quartal</c:v>
                </c:pt>
                <c:pt idx="4">
                  <c:v>4. Quartal</c:v>
                </c:pt>
              </c:strCache>
            </c:strRef>
          </c:cat>
          <c:val>
            <c:numRef>
              <c:f>Tabelle1!$B$2:$B$6</c:f>
              <c:numCache>
                <c:formatCode>0.0%</c:formatCode>
                <c:ptCount val="5"/>
                <c:pt idx="0">
                  <c:v>0.10600000000000002</c:v>
                </c:pt>
                <c:pt idx="1">
                  <c:v>0.52900000000000003</c:v>
                </c:pt>
                <c:pt idx="2">
                  <c:v>0.10600000000000002</c:v>
                </c:pt>
                <c:pt idx="3">
                  <c:v>0.24400000000000008</c:v>
                </c:pt>
                <c:pt idx="4">
                  <c:v>1.4999999999999998E-2</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mk-MK"/>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domestic</c:v>
                </c:pt>
              </c:strCache>
            </c:strRef>
          </c:tx>
          <c:invertIfNegative val="0"/>
          <c:dLbls>
            <c:delete val="1"/>
          </c:dLbls>
          <c:cat>
            <c:numRef>
              <c:f>Tabelle1!$A$2:$A$9</c:f>
              <c:numCache>
                <c:formatCode>General</c:formatCode>
                <c:ptCount val="8"/>
                <c:pt idx="0">
                  <c:v>2008</c:v>
                </c:pt>
                <c:pt idx="1">
                  <c:v>2009</c:v>
                </c:pt>
                <c:pt idx="2">
                  <c:v>2010</c:v>
                </c:pt>
                <c:pt idx="3">
                  <c:v>2011</c:v>
                </c:pt>
                <c:pt idx="4">
                  <c:v>2012</c:v>
                </c:pt>
                <c:pt idx="5">
                  <c:v>2013</c:v>
                </c:pt>
                <c:pt idx="6">
                  <c:v>2014</c:v>
                </c:pt>
                <c:pt idx="7">
                  <c:v>2015</c:v>
                </c:pt>
              </c:numCache>
            </c:numRef>
          </c:cat>
          <c:val>
            <c:numRef>
              <c:f>Tabelle1!$B$2:$B$9</c:f>
              <c:numCache>
                <c:formatCode>#,##0</c:formatCode>
                <c:ptCount val="8"/>
                <c:pt idx="0">
                  <c:v>350363</c:v>
                </c:pt>
                <c:pt idx="1">
                  <c:v>328566</c:v>
                </c:pt>
                <c:pt idx="2">
                  <c:v>324545</c:v>
                </c:pt>
                <c:pt idx="3">
                  <c:v>320097</c:v>
                </c:pt>
                <c:pt idx="4">
                  <c:v>312274</c:v>
                </c:pt>
                <c:pt idx="5">
                  <c:v>302114</c:v>
                </c:pt>
                <c:pt idx="6">
                  <c:v>310336</c:v>
                </c:pt>
                <c:pt idx="7">
                  <c:v>330537</c:v>
                </c:pt>
              </c:numCache>
            </c:numRef>
          </c:val>
        </c:ser>
        <c:ser>
          <c:idx val="1"/>
          <c:order val="1"/>
          <c:tx>
            <c:strRef>
              <c:f>Tabelle1!$C$1</c:f>
              <c:strCache>
                <c:ptCount val="1"/>
                <c:pt idx="0">
                  <c:v>foreign</c:v>
                </c:pt>
              </c:strCache>
            </c:strRef>
          </c:tx>
          <c:invertIfNegative val="0"/>
          <c:dLbls>
            <c:delete val="1"/>
          </c:dLbls>
          <c:cat>
            <c:numRef>
              <c:f>Tabelle1!$A$2:$A$9</c:f>
              <c:numCache>
                <c:formatCode>General</c:formatCode>
                <c:ptCount val="8"/>
                <c:pt idx="0">
                  <c:v>2008</c:v>
                </c:pt>
                <c:pt idx="1">
                  <c:v>2009</c:v>
                </c:pt>
                <c:pt idx="2">
                  <c:v>2010</c:v>
                </c:pt>
                <c:pt idx="3">
                  <c:v>2011</c:v>
                </c:pt>
                <c:pt idx="4">
                  <c:v>2012</c:v>
                </c:pt>
                <c:pt idx="5">
                  <c:v>2013</c:v>
                </c:pt>
                <c:pt idx="6">
                  <c:v>2014</c:v>
                </c:pt>
                <c:pt idx="7">
                  <c:v>2015</c:v>
                </c:pt>
              </c:numCache>
            </c:numRef>
          </c:cat>
          <c:val>
            <c:numRef>
              <c:f>Tabelle1!$C$2:$C$9</c:f>
              <c:numCache>
                <c:formatCode>#,##0</c:formatCode>
                <c:ptCount val="8"/>
                <c:pt idx="0">
                  <c:v>254957</c:v>
                </c:pt>
                <c:pt idx="1">
                  <c:v>259204</c:v>
                </c:pt>
                <c:pt idx="2">
                  <c:v>261696</c:v>
                </c:pt>
                <c:pt idx="3">
                  <c:v>327471</c:v>
                </c:pt>
                <c:pt idx="4">
                  <c:v>351359</c:v>
                </c:pt>
                <c:pt idx="5">
                  <c:v>399680</c:v>
                </c:pt>
                <c:pt idx="6">
                  <c:v>425314</c:v>
                </c:pt>
                <c:pt idx="7">
                  <c:v>485530</c:v>
                </c:pt>
              </c:numCache>
            </c:numRef>
          </c:val>
        </c:ser>
        <c:dLbls>
          <c:showLegendKey val="0"/>
          <c:showVal val="1"/>
          <c:showCatName val="0"/>
          <c:showSerName val="0"/>
          <c:showPercent val="0"/>
          <c:showBubbleSize val="0"/>
        </c:dLbls>
        <c:gapWidth val="150"/>
        <c:overlap val="100"/>
        <c:axId val="117172480"/>
        <c:axId val="117174272"/>
      </c:barChart>
      <c:catAx>
        <c:axId val="117172480"/>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17174272"/>
        <c:crosses val="autoZero"/>
        <c:auto val="1"/>
        <c:lblAlgn val="ctr"/>
        <c:lblOffset val="100"/>
        <c:noMultiLvlLbl val="0"/>
      </c:catAx>
      <c:valAx>
        <c:axId val="117174272"/>
        <c:scaling>
          <c:orientation val="minMax"/>
          <c:max val="1000000"/>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17172480"/>
        <c:crosses val="autoZero"/>
        <c:crossBetween val="between"/>
        <c:majorUnit val="250000"/>
        <c:dispUnits>
          <c:builtInUnit val="thousands"/>
        </c:dispUnits>
      </c:valAx>
    </c:plotArea>
    <c:legend>
      <c:legendPos val="b"/>
      <c:overlay val="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legend>
    <c:plotVisOnly val="1"/>
    <c:dispBlanksAs val="gap"/>
    <c:showDLblsOverMax val="0"/>
  </c:chart>
  <c:txPr>
    <a:bodyPr/>
    <a:lstStyle/>
    <a:p>
      <a:pPr>
        <a:defRPr sz="1800"/>
      </a:pPr>
      <a:endParaRPr lang="mk-MK"/>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domestic</c:v>
                </c:pt>
              </c:strCache>
            </c:strRef>
          </c:tx>
          <c:invertIfNegative val="0"/>
          <c:dLbls>
            <c:delete val="1"/>
          </c:dLbls>
          <c:cat>
            <c:numRef>
              <c:f>Tabelle1!$A$2:$A$9</c:f>
              <c:numCache>
                <c:formatCode>General</c:formatCode>
                <c:ptCount val="8"/>
                <c:pt idx="0">
                  <c:v>2008</c:v>
                </c:pt>
                <c:pt idx="1">
                  <c:v>2009</c:v>
                </c:pt>
                <c:pt idx="2">
                  <c:v>2010</c:v>
                </c:pt>
                <c:pt idx="3">
                  <c:v>2011</c:v>
                </c:pt>
                <c:pt idx="4">
                  <c:v>2012</c:v>
                </c:pt>
                <c:pt idx="5">
                  <c:v>2013</c:v>
                </c:pt>
                <c:pt idx="6">
                  <c:v>2014</c:v>
                </c:pt>
                <c:pt idx="7">
                  <c:v>2015</c:v>
                </c:pt>
              </c:numCache>
            </c:numRef>
          </c:cat>
          <c:val>
            <c:numRef>
              <c:f>Tabelle1!$B$2:$B$9</c:f>
              <c:numCache>
                <c:formatCode>#,##0</c:formatCode>
                <c:ptCount val="8"/>
                <c:pt idx="0">
                  <c:v>1648073</c:v>
                </c:pt>
                <c:pt idx="1">
                  <c:v>1517810</c:v>
                </c:pt>
                <c:pt idx="2">
                  <c:v>1461185</c:v>
                </c:pt>
                <c:pt idx="3">
                  <c:v>1417868</c:v>
                </c:pt>
                <c:pt idx="4">
                  <c:v>1339946</c:v>
                </c:pt>
                <c:pt idx="5">
                  <c:v>1275800</c:v>
                </c:pt>
                <c:pt idx="6">
                  <c:v>1273370</c:v>
                </c:pt>
                <c:pt idx="7">
                  <c:v>1357822</c:v>
                </c:pt>
              </c:numCache>
            </c:numRef>
          </c:val>
        </c:ser>
        <c:ser>
          <c:idx val="1"/>
          <c:order val="1"/>
          <c:tx>
            <c:strRef>
              <c:f>Tabelle1!$C$1</c:f>
              <c:strCache>
                <c:ptCount val="1"/>
                <c:pt idx="0">
                  <c:v>foreign</c:v>
                </c:pt>
              </c:strCache>
            </c:strRef>
          </c:tx>
          <c:invertIfNegative val="0"/>
          <c:dLbls>
            <c:delete val="1"/>
          </c:dLbls>
          <c:cat>
            <c:numRef>
              <c:f>Tabelle1!$A$2:$A$9</c:f>
              <c:numCache>
                <c:formatCode>General</c:formatCode>
                <c:ptCount val="8"/>
                <c:pt idx="0">
                  <c:v>2008</c:v>
                </c:pt>
                <c:pt idx="1">
                  <c:v>2009</c:v>
                </c:pt>
                <c:pt idx="2">
                  <c:v>2010</c:v>
                </c:pt>
                <c:pt idx="3">
                  <c:v>2011</c:v>
                </c:pt>
                <c:pt idx="4">
                  <c:v>2012</c:v>
                </c:pt>
                <c:pt idx="5">
                  <c:v>2013</c:v>
                </c:pt>
                <c:pt idx="6">
                  <c:v>2014</c:v>
                </c:pt>
                <c:pt idx="7">
                  <c:v>2015</c:v>
                </c:pt>
              </c:numCache>
            </c:numRef>
          </c:cat>
          <c:val>
            <c:numRef>
              <c:f>Tabelle1!$C$2:$C$9</c:f>
              <c:numCache>
                <c:formatCode>#,##0</c:formatCode>
                <c:ptCount val="8"/>
                <c:pt idx="0">
                  <c:v>587447</c:v>
                </c:pt>
                <c:pt idx="1">
                  <c:v>583796</c:v>
                </c:pt>
                <c:pt idx="2">
                  <c:v>559032</c:v>
                </c:pt>
                <c:pt idx="3">
                  <c:v>755166</c:v>
                </c:pt>
                <c:pt idx="4">
                  <c:v>811746</c:v>
                </c:pt>
                <c:pt idx="5">
                  <c:v>881375</c:v>
                </c:pt>
                <c:pt idx="6">
                  <c:v>922513</c:v>
                </c:pt>
                <c:pt idx="7">
                  <c:v>1036383</c:v>
                </c:pt>
              </c:numCache>
            </c:numRef>
          </c:val>
        </c:ser>
        <c:dLbls>
          <c:showLegendKey val="0"/>
          <c:showVal val="1"/>
          <c:showCatName val="0"/>
          <c:showSerName val="0"/>
          <c:showPercent val="0"/>
          <c:showBubbleSize val="0"/>
        </c:dLbls>
        <c:gapWidth val="150"/>
        <c:overlap val="100"/>
        <c:axId val="132554752"/>
        <c:axId val="132556288"/>
      </c:barChart>
      <c:catAx>
        <c:axId val="132554752"/>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32556288"/>
        <c:crosses val="autoZero"/>
        <c:auto val="1"/>
        <c:lblAlgn val="ctr"/>
        <c:lblOffset val="100"/>
        <c:noMultiLvlLbl val="0"/>
      </c:catAx>
      <c:valAx>
        <c:axId val="132556288"/>
        <c:scaling>
          <c:orientation val="minMax"/>
          <c:max val="2800000"/>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32554752"/>
        <c:crosses val="autoZero"/>
        <c:crossBetween val="between"/>
        <c:majorUnit val="700000"/>
        <c:dispUnits>
          <c:builtInUnit val="thousands"/>
        </c:dispUnits>
      </c:valAx>
    </c:plotArea>
    <c:legend>
      <c:legendPos val="b"/>
      <c:overlay val="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legend>
    <c:plotVisOnly val="1"/>
    <c:dispBlanksAs val="gap"/>
    <c:showDLblsOverMax val="0"/>
  </c:chart>
  <c:txPr>
    <a:bodyPr/>
    <a:lstStyle/>
    <a:p>
      <a:pPr>
        <a:defRPr sz="1800"/>
      </a:pPr>
      <a:endParaRPr lang="mk-MK"/>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rgbClr val="E3007B"/>
              </a:solidFill>
            </c:spPr>
          </c:dPt>
          <c:dPt>
            <c:idx val="7"/>
            <c:invertIfNegative val="0"/>
            <c:bubble3D val="0"/>
            <c:spPr>
              <a:solidFill>
                <a:srgbClr val="E3007B"/>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79159</c:v>
                </c:pt>
                <c:pt idx="1">
                  <c:v>60805</c:v>
                </c:pt>
                <c:pt idx="2">
                  <c:v>52153</c:v>
                </c:pt>
                <c:pt idx="3">
                  <c:v>60655</c:v>
                </c:pt>
                <c:pt idx="4">
                  <c:v>124819</c:v>
                </c:pt>
                <c:pt idx="5">
                  <c:v>123376</c:v>
                </c:pt>
                <c:pt idx="6">
                  <c:v>690494</c:v>
                </c:pt>
                <c:pt idx="7">
                  <c:v>701591</c:v>
                </c:pt>
                <c:pt idx="8">
                  <c:v>104189</c:v>
                </c:pt>
                <c:pt idx="9">
                  <c:v>103889</c:v>
                </c:pt>
                <c:pt idx="10">
                  <c:v>65207</c:v>
                </c:pt>
                <c:pt idx="11">
                  <c:v>69183</c:v>
                </c:pt>
              </c:numCache>
            </c:numRef>
          </c:val>
        </c:ser>
        <c:dLbls>
          <c:showLegendKey val="0"/>
          <c:showVal val="0"/>
          <c:showCatName val="0"/>
          <c:showSerName val="0"/>
          <c:showPercent val="0"/>
          <c:showBubbleSize val="0"/>
        </c:dLbls>
        <c:gapWidth val="150"/>
        <c:overlap val="2"/>
        <c:axId val="132613632"/>
        <c:axId val="132615168"/>
      </c:barChart>
      <c:catAx>
        <c:axId val="132613632"/>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32615168"/>
        <c:crosses val="autoZero"/>
        <c:auto val="1"/>
        <c:lblAlgn val="ctr"/>
        <c:lblOffset val="100"/>
        <c:noMultiLvlLbl val="0"/>
      </c:catAx>
      <c:valAx>
        <c:axId val="132615168"/>
        <c:scaling>
          <c:orientation val="minMax"/>
          <c:max val="100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32613632"/>
        <c:crosses val="autoZero"/>
        <c:crossBetween val="between"/>
        <c:majorUnit val="25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rgbClr val="E3007B"/>
              </a:solidFill>
            </c:spPr>
          </c:dPt>
          <c:dPt>
            <c:idx val="7"/>
            <c:invertIfNegative val="0"/>
            <c:bubble3D val="0"/>
            <c:spPr>
              <a:solidFill>
                <a:srgbClr val="E3007B"/>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65472</c:v>
                </c:pt>
                <c:pt idx="1">
                  <c:v>62297</c:v>
                </c:pt>
                <c:pt idx="2">
                  <c:v>75150</c:v>
                </c:pt>
                <c:pt idx="3">
                  <c:v>103727</c:v>
                </c:pt>
                <c:pt idx="4">
                  <c:v>170943</c:v>
                </c:pt>
                <c:pt idx="5">
                  <c:v>174785</c:v>
                </c:pt>
                <c:pt idx="6">
                  <c:v>520283</c:v>
                </c:pt>
                <c:pt idx="7">
                  <c:v>722624</c:v>
                </c:pt>
                <c:pt idx="8">
                  <c:v>184262</c:v>
                </c:pt>
                <c:pt idx="9">
                  <c:v>142503</c:v>
                </c:pt>
                <c:pt idx="10">
                  <c:v>94736</c:v>
                </c:pt>
                <c:pt idx="11">
                  <c:v>77423</c:v>
                </c:pt>
              </c:numCache>
            </c:numRef>
          </c:val>
        </c:ser>
        <c:dLbls>
          <c:showLegendKey val="0"/>
          <c:showVal val="0"/>
          <c:showCatName val="0"/>
          <c:showSerName val="0"/>
          <c:showPercent val="0"/>
          <c:showBubbleSize val="0"/>
        </c:dLbls>
        <c:gapWidth val="150"/>
        <c:overlap val="2"/>
        <c:axId val="132690304"/>
        <c:axId val="132691840"/>
      </c:barChart>
      <c:catAx>
        <c:axId val="132690304"/>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32691840"/>
        <c:crosses val="autoZero"/>
        <c:auto val="1"/>
        <c:lblAlgn val="ctr"/>
        <c:lblOffset val="100"/>
        <c:noMultiLvlLbl val="0"/>
      </c:catAx>
      <c:valAx>
        <c:axId val="132691840"/>
        <c:scaling>
          <c:orientation val="minMax"/>
          <c:max val="100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32690304"/>
        <c:crosses val="autoZero"/>
        <c:crossBetween val="between"/>
        <c:majorUnit val="25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domestic</c:v>
                </c:pt>
              </c:strCache>
            </c:strRef>
          </c:tx>
          <c:invertIfNegative val="0"/>
          <c:dLbls>
            <c:delete val="1"/>
          </c:dLbls>
          <c:cat>
            <c:strRef>
              <c:f>Tabelle1!$A$2:$A$9</c:f>
              <c:strCache>
                <c:ptCount val="8"/>
                <c:pt idx="0">
                  <c:v>Southwest</c:v>
                </c:pt>
                <c:pt idx="1">
                  <c:v>Southeast</c:v>
                </c:pt>
                <c:pt idx="2">
                  <c:v>Skopje</c:v>
                </c:pt>
                <c:pt idx="3">
                  <c:v>Pelagonia</c:v>
                </c:pt>
                <c:pt idx="4">
                  <c:v>Polog</c:v>
                </c:pt>
                <c:pt idx="5">
                  <c:v>East</c:v>
                </c:pt>
                <c:pt idx="6">
                  <c:v>Vardar</c:v>
                </c:pt>
                <c:pt idx="7">
                  <c:v>Northeast</c:v>
                </c:pt>
              </c:strCache>
            </c:strRef>
          </c:cat>
          <c:val>
            <c:numRef>
              <c:f>Tabelle1!$B$2:$B$9</c:f>
              <c:numCache>
                <c:formatCode>#,##0</c:formatCode>
                <c:ptCount val="8"/>
                <c:pt idx="0">
                  <c:v>745473</c:v>
                </c:pt>
                <c:pt idx="1">
                  <c:v>326515</c:v>
                </c:pt>
                <c:pt idx="2">
                  <c:v>103590</c:v>
                </c:pt>
                <c:pt idx="3">
                  <c:v>104922</c:v>
                </c:pt>
                <c:pt idx="4">
                  <c:v>29041</c:v>
                </c:pt>
                <c:pt idx="5">
                  <c:v>31612</c:v>
                </c:pt>
                <c:pt idx="6">
                  <c:v>13806</c:v>
                </c:pt>
                <c:pt idx="7">
                  <c:v>2863</c:v>
                </c:pt>
              </c:numCache>
            </c:numRef>
          </c:val>
        </c:ser>
        <c:ser>
          <c:idx val="1"/>
          <c:order val="1"/>
          <c:tx>
            <c:strRef>
              <c:f>Tabelle1!$C$1</c:f>
              <c:strCache>
                <c:ptCount val="1"/>
                <c:pt idx="0">
                  <c:v>foreign</c:v>
                </c:pt>
              </c:strCache>
            </c:strRef>
          </c:tx>
          <c:invertIfNegative val="0"/>
          <c:dLbls>
            <c:delete val="1"/>
          </c:dLbls>
          <c:cat>
            <c:strRef>
              <c:f>Tabelle1!$A$2:$A$9</c:f>
              <c:strCache>
                <c:ptCount val="8"/>
                <c:pt idx="0">
                  <c:v>Southwest</c:v>
                </c:pt>
                <c:pt idx="1">
                  <c:v>Southeast</c:v>
                </c:pt>
                <c:pt idx="2">
                  <c:v>Skopje</c:v>
                </c:pt>
                <c:pt idx="3">
                  <c:v>Pelagonia</c:v>
                </c:pt>
                <c:pt idx="4">
                  <c:v>Polog</c:v>
                </c:pt>
                <c:pt idx="5">
                  <c:v>East</c:v>
                </c:pt>
                <c:pt idx="6">
                  <c:v>Vardar</c:v>
                </c:pt>
                <c:pt idx="7">
                  <c:v>Northeast</c:v>
                </c:pt>
              </c:strCache>
            </c:strRef>
          </c:cat>
          <c:val>
            <c:numRef>
              <c:f>Tabelle1!$C$2:$C$9</c:f>
              <c:numCache>
                <c:formatCode>#,##0</c:formatCode>
                <c:ptCount val="8"/>
                <c:pt idx="0">
                  <c:v>456454</c:v>
                </c:pt>
                <c:pt idx="1">
                  <c:v>86289</c:v>
                </c:pt>
                <c:pt idx="2">
                  <c:v>349322</c:v>
                </c:pt>
                <c:pt idx="3">
                  <c:v>52844</c:v>
                </c:pt>
                <c:pt idx="4">
                  <c:v>31533</c:v>
                </c:pt>
                <c:pt idx="5">
                  <c:v>21745</c:v>
                </c:pt>
                <c:pt idx="6">
                  <c:v>25830</c:v>
                </c:pt>
                <c:pt idx="7">
                  <c:v>12366</c:v>
                </c:pt>
              </c:numCache>
            </c:numRef>
          </c:val>
        </c:ser>
        <c:dLbls>
          <c:showLegendKey val="0"/>
          <c:showVal val="1"/>
          <c:showCatName val="0"/>
          <c:showSerName val="0"/>
          <c:showPercent val="0"/>
          <c:showBubbleSize val="0"/>
        </c:dLbls>
        <c:gapWidth val="150"/>
        <c:overlap val="100"/>
        <c:axId val="149983232"/>
        <c:axId val="149984768"/>
      </c:barChart>
      <c:catAx>
        <c:axId val="149983232"/>
        <c:scaling>
          <c:orientation val="minMax"/>
        </c:scaling>
        <c:delete val="0"/>
        <c:axPos val="b"/>
        <c:numFmt formatCode="General" sourceLinked="1"/>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49984768"/>
        <c:crosses val="autoZero"/>
        <c:auto val="1"/>
        <c:lblAlgn val="ctr"/>
        <c:lblOffset val="100"/>
        <c:noMultiLvlLbl val="0"/>
      </c:catAx>
      <c:valAx>
        <c:axId val="149984768"/>
        <c:scaling>
          <c:orientation val="minMax"/>
          <c:max val="1600000"/>
        </c:scaling>
        <c:delete val="0"/>
        <c:axPos val="l"/>
        <c:numFmt formatCode="#,##0" sourceLinked="0"/>
        <c:majorTickMark val="out"/>
        <c:minorTickMark val="none"/>
        <c:tickLblPos val="nextTo"/>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crossAx val="149983232"/>
        <c:crosses val="autoZero"/>
        <c:crossBetween val="between"/>
        <c:majorUnit val="400000"/>
        <c:dispUnits>
          <c:builtInUnit val="thousands"/>
        </c:dispUnits>
      </c:valAx>
    </c:plotArea>
    <c:legend>
      <c:legendPos val="b"/>
      <c:overlay val="0"/>
      <c:txPr>
        <a:bodyPr/>
        <a:lstStyle/>
        <a:p>
          <a:pPr>
            <a:defRPr lang="en-GB" sz="1000">
              <a:solidFill>
                <a:srgbClr val="000000"/>
              </a:solidFill>
              <a:latin typeface="Arial" panose="020B0604020202020204" pitchFamily="34" charset="0"/>
              <a:cs typeface="Arial" panose="020B0604020202020204" pitchFamily="34" charset="0"/>
            </a:defRPr>
          </a:pPr>
          <a:endParaRPr lang="mk-MK"/>
        </a:p>
      </c:txPr>
    </c:legend>
    <c:plotVisOnly val="1"/>
    <c:dispBlanksAs val="gap"/>
    <c:showDLblsOverMax val="0"/>
  </c:chart>
  <c:txPr>
    <a:bodyPr/>
    <a:lstStyle/>
    <a:p>
      <a:pPr>
        <a:defRPr sz="1800"/>
      </a:pPr>
      <a:endParaRPr lang="mk-MK"/>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mk-M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3B1B66"/>
            </a:solidFill>
          </c:spPr>
          <c:invertIfNegative val="0"/>
          <c:dPt>
            <c:idx val="6"/>
            <c:invertIfNegative val="0"/>
            <c:bubble3D val="0"/>
            <c:spPr>
              <a:solidFill>
                <a:schemeClr val="accent2"/>
              </a:solidFill>
            </c:spPr>
          </c:dPt>
          <c:dPt>
            <c:idx val="7"/>
            <c:invertIfNegative val="0"/>
            <c:bubble3D val="0"/>
            <c:spPr>
              <a:solidFill>
                <a:schemeClr val="accent2"/>
              </a:solidFill>
            </c:spPr>
          </c:dPt>
          <c:dLbls>
            <c:numFmt formatCode="#,##0" sourceLinked="0"/>
            <c:txPr>
              <a:bodyPr/>
              <a:lstStyle/>
              <a:p>
                <a:pPr>
                  <a:defRPr lang="en-GB" sz="900" b="1">
                    <a:solidFill>
                      <a:srgbClr val="000000"/>
                    </a:solidFill>
                    <a:latin typeface="Arial" panose="020B0604020202020204" pitchFamily="34" charset="0"/>
                    <a:cs typeface="Arial" panose="020B0604020202020204" pitchFamily="34" charset="0"/>
                  </a:defRPr>
                </a:pPr>
                <a:endParaRPr lang="mk-MK"/>
              </a:p>
            </c:txPr>
            <c:showLegendKey val="0"/>
            <c:showVal val="1"/>
            <c:showCatName val="0"/>
            <c:showSerName val="0"/>
            <c:showPercent val="0"/>
            <c:showBubbleSize val="0"/>
            <c:showLeaderLines val="0"/>
          </c:dLbls>
          <c:cat>
            <c:strRef>
              <c:f>Tabelle1!$A$2:$A$13</c:f>
              <c:strCache>
                <c:ptCount val="12"/>
                <c:pt idx="0">
                  <c:v>I</c:v>
                </c:pt>
                <c:pt idx="1">
                  <c:v>II</c:v>
                </c:pt>
                <c:pt idx="2">
                  <c:v>III</c:v>
                </c:pt>
                <c:pt idx="3">
                  <c:v>IV</c:v>
                </c:pt>
                <c:pt idx="4">
                  <c:v>V</c:v>
                </c:pt>
                <c:pt idx="5">
                  <c:v>VI</c:v>
                </c:pt>
                <c:pt idx="6">
                  <c:v>VII</c:v>
                </c:pt>
                <c:pt idx="7">
                  <c:v>VIII</c:v>
                </c:pt>
                <c:pt idx="8">
                  <c:v>IX</c:v>
                </c:pt>
                <c:pt idx="9">
                  <c:v>X</c:v>
                </c:pt>
                <c:pt idx="10">
                  <c:v>XI</c:v>
                </c:pt>
                <c:pt idx="11">
                  <c:v>XII</c:v>
                </c:pt>
              </c:strCache>
            </c:strRef>
          </c:cat>
          <c:val>
            <c:numRef>
              <c:f>Tabelle1!$B$2:$B$13</c:f>
              <c:numCache>
                <c:formatCode>General</c:formatCode>
                <c:ptCount val="12"/>
                <c:pt idx="0">
                  <c:v>6238</c:v>
                </c:pt>
                <c:pt idx="1">
                  <c:v>5625</c:v>
                </c:pt>
                <c:pt idx="2">
                  <c:v>7776</c:v>
                </c:pt>
                <c:pt idx="3">
                  <c:v>20521</c:v>
                </c:pt>
                <c:pt idx="4">
                  <c:v>56020</c:v>
                </c:pt>
                <c:pt idx="5">
                  <c:v>62040</c:v>
                </c:pt>
                <c:pt idx="6">
                  <c:v>254026</c:v>
                </c:pt>
                <c:pt idx="7">
                  <c:v>289338</c:v>
                </c:pt>
                <c:pt idx="8">
                  <c:v>60047</c:v>
                </c:pt>
                <c:pt idx="9">
                  <c:v>27447</c:v>
                </c:pt>
                <c:pt idx="10">
                  <c:v>13343</c:v>
                </c:pt>
                <c:pt idx="11">
                  <c:v>15754</c:v>
                </c:pt>
              </c:numCache>
            </c:numRef>
          </c:val>
        </c:ser>
        <c:dLbls>
          <c:showLegendKey val="0"/>
          <c:showVal val="0"/>
          <c:showCatName val="0"/>
          <c:showSerName val="0"/>
          <c:showPercent val="0"/>
          <c:showBubbleSize val="0"/>
        </c:dLbls>
        <c:gapWidth val="150"/>
        <c:overlap val="2"/>
        <c:axId val="149624320"/>
        <c:axId val="149625856"/>
      </c:barChart>
      <c:catAx>
        <c:axId val="149624320"/>
        <c:scaling>
          <c:orientation val="minMax"/>
        </c:scaling>
        <c:delete val="0"/>
        <c:axPos val="b"/>
        <c:numFmt formatCode="General" sourceLinked="1"/>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49625856"/>
        <c:crosses val="autoZero"/>
        <c:auto val="1"/>
        <c:lblAlgn val="ctr"/>
        <c:lblOffset val="100"/>
        <c:noMultiLvlLbl val="0"/>
      </c:catAx>
      <c:valAx>
        <c:axId val="149625856"/>
        <c:scaling>
          <c:orientation val="minMax"/>
          <c:max val="350000"/>
          <c:min val="0"/>
        </c:scaling>
        <c:delete val="0"/>
        <c:axPos val="l"/>
        <c:numFmt formatCode="#,##0" sourceLinked="0"/>
        <c:majorTickMark val="out"/>
        <c:minorTickMark val="none"/>
        <c:tickLblPos val="nextTo"/>
        <c:txPr>
          <a:bodyPr/>
          <a:lstStyle/>
          <a:p>
            <a:pPr>
              <a:defRPr lang="en-GB" sz="900">
                <a:solidFill>
                  <a:srgbClr val="000000"/>
                </a:solidFill>
                <a:latin typeface="Arial" panose="020B0604020202020204" pitchFamily="34" charset="0"/>
                <a:cs typeface="Arial" panose="020B0604020202020204" pitchFamily="34" charset="0"/>
              </a:defRPr>
            </a:pPr>
            <a:endParaRPr lang="mk-MK"/>
          </a:p>
        </c:txPr>
        <c:crossAx val="149624320"/>
        <c:crosses val="autoZero"/>
        <c:crossBetween val="between"/>
        <c:majorUnit val="70000"/>
        <c:dispUnits>
          <c:builtInUnit val="thousands"/>
        </c:dispUnits>
      </c:valAx>
    </c:plotArea>
    <c:plotVisOnly val="1"/>
    <c:dispBlanksAs val="gap"/>
    <c:showDLblsOverMax val="0"/>
  </c:chart>
  <c:txPr>
    <a:bodyPr/>
    <a:lstStyle/>
    <a:p>
      <a:pPr>
        <a:defRPr sz="1800"/>
      </a:pPr>
      <a:endParaRPr lang="mk-MK"/>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18.png"/></Relationships>
</file>

<file path=ppt/drawings/_rels/drawing2.x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0.12725</cdr:x>
      <cdr:y>0.68375</cdr:y>
    </cdr:from>
    <cdr:to>
      <cdr:x>0.95472</cdr:x>
      <cdr:y>0.83763</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64381" y="1304814"/>
          <a:ext cx="3669947" cy="29363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0.11683</cdr:x>
      <cdr:y>0.69769</cdr:y>
    </cdr:from>
    <cdr:to>
      <cdr:x>0.94356</cdr:x>
      <cdr:y>0.86169</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18173" y="1458549"/>
          <a:ext cx="3666667" cy="34285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de-AT" dirty="0"/>
          </a:p>
        </p:txBody>
      </p:sp>
      <p:sp>
        <p:nvSpPr>
          <p:cNvPr id="3" name="Datumsplatzhalter 2"/>
          <p:cNvSpPr>
            <a:spLocks noGrp="1"/>
          </p:cNvSpPr>
          <p:nvPr>
            <p:ph type="dt" sz="quarter" idx="1"/>
          </p:nvPr>
        </p:nvSpPr>
        <p:spPr>
          <a:xfrm>
            <a:off x="4021295" y="0"/>
            <a:ext cx="3076363" cy="511731"/>
          </a:xfrm>
          <a:prstGeom prst="rect">
            <a:avLst/>
          </a:prstGeom>
        </p:spPr>
        <p:txBody>
          <a:bodyPr vert="horz" lIns="94768" tIns="47384" rIns="94768" bIns="47384" rtlCol="0"/>
          <a:lstStyle>
            <a:lvl1pPr algn="r">
              <a:defRPr sz="1200"/>
            </a:lvl1pPr>
          </a:lstStyle>
          <a:p>
            <a:fld id="{7DE97471-9BB5-4FF3-B4D9-A1C2DCC6BAD5}" type="datetimeFigureOut">
              <a:rPr lang="de-AT" smtClean="0"/>
              <a:pPr/>
              <a:t>10.10.2019</a:t>
            </a:fld>
            <a:endParaRPr lang="de-AT" dirty="0"/>
          </a:p>
        </p:txBody>
      </p:sp>
      <p:sp>
        <p:nvSpPr>
          <p:cNvPr id="4" name="Fußzeilenplatzhalter 3"/>
          <p:cNvSpPr>
            <a:spLocks noGrp="1"/>
          </p:cNvSpPr>
          <p:nvPr>
            <p:ph type="ftr" sz="quarter" idx="2"/>
          </p:nvPr>
        </p:nvSpPr>
        <p:spPr>
          <a:xfrm>
            <a:off x="1" y="9721106"/>
            <a:ext cx="3076363" cy="511731"/>
          </a:xfrm>
          <a:prstGeom prst="rect">
            <a:avLst/>
          </a:prstGeom>
        </p:spPr>
        <p:txBody>
          <a:bodyPr vert="horz" lIns="94768" tIns="47384" rIns="94768" bIns="47384" rtlCol="0" anchor="b"/>
          <a:lstStyle>
            <a:lvl1pPr algn="l">
              <a:defRPr sz="1200"/>
            </a:lvl1pPr>
          </a:lstStyle>
          <a:p>
            <a:endParaRPr lang="de-AT" dirty="0"/>
          </a:p>
        </p:txBody>
      </p:sp>
      <p:sp>
        <p:nvSpPr>
          <p:cNvPr id="5" name="Foliennummernplatzhalter 4"/>
          <p:cNvSpPr>
            <a:spLocks noGrp="1"/>
          </p:cNvSpPr>
          <p:nvPr>
            <p:ph type="sldNum" sz="quarter" idx="3"/>
          </p:nvPr>
        </p:nvSpPr>
        <p:spPr>
          <a:xfrm>
            <a:off x="4021295" y="9721106"/>
            <a:ext cx="3076363" cy="511731"/>
          </a:xfrm>
          <a:prstGeom prst="rect">
            <a:avLst/>
          </a:prstGeom>
        </p:spPr>
        <p:txBody>
          <a:bodyPr vert="horz" lIns="94768" tIns="47384" rIns="94768" bIns="47384" rtlCol="0" anchor="b"/>
          <a:lstStyle>
            <a:lvl1pPr algn="r">
              <a:defRPr sz="1200"/>
            </a:lvl1pPr>
          </a:lstStyle>
          <a:p>
            <a:fld id="{84A72133-5863-4817-84FD-E230AA96A9E3}" type="slidenum">
              <a:rPr lang="de-AT" smtClean="0"/>
              <a:pPr/>
              <a:t>‹#›</a:t>
            </a:fld>
            <a:endParaRPr lang="de-AT" dirty="0"/>
          </a:p>
        </p:txBody>
      </p:sp>
    </p:spTree>
    <p:extLst>
      <p:ext uri="{BB962C8B-B14F-4D97-AF65-F5344CB8AC3E}">
        <p14:creationId xmlns:p14="http://schemas.microsoft.com/office/powerpoint/2010/main" val="2070426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de-AT" dirty="0"/>
          </a:p>
        </p:txBody>
      </p:sp>
      <p:sp>
        <p:nvSpPr>
          <p:cNvPr id="3" name="Datumsplatzhalt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DA01B6C5-B2F2-4DB1-B184-8AF1304828B2}" type="datetimeFigureOut">
              <a:rPr lang="de-AT" smtClean="0"/>
              <a:pPr/>
              <a:t>10.10.2019</a:t>
            </a:fld>
            <a:endParaRPr lang="de-AT" dirty="0"/>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de-AT" dirty="0"/>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lang="de-AT" dirty="0"/>
          </a:p>
        </p:txBody>
      </p:sp>
      <p:sp>
        <p:nvSpPr>
          <p:cNvPr id="7" name="Foliennummernplatzhalter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761272D5-CB48-4EC2-BC1C-8A4D7583AE26}" type="slidenum">
              <a:rPr lang="de-AT" smtClean="0"/>
              <a:pPr/>
              <a:t>‹#›</a:t>
            </a:fld>
            <a:endParaRPr lang="de-AT" dirty="0"/>
          </a:p>
        </p:txBody>
      </p:sp>
    </p:spTree>
    <p:extLst>
      <p:ext uri="{BB962C8B-B14F-4D97-AF65-F5344CB8AC3E}">
        <p14:creationId xmlns:p14="http://schemas.microsoft.com/office/powerpoint/2010/main" val="3141677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761272D5-CB48-4EC2-BC1C-8A4D7583AE26}" type="slidenum">
              <a:rPr lang="de-AT" smtClean="0"/>
              <a:pPr/>
              <a:t>53</a:t>
            </a:fld>
            <a:endParaRPr lang="de-AT" dirty="0"/>
          </a:p>
        </p:txBody>
      </p:sp>
    </p:spTree>
    <p:extLst>
      <p:ext uri="{BB962C8B-B14F-4D97-AF65-F5344CB8AC3E}">
        <p14:creationId xmlns:p14="http://schemas.microsoft.com/office/powerpoint/2010/main" val="362454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102</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106</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108</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80</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85</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86</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87</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90</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94</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97</a:t>
            </a:fld>
            <a:endParaRPr lang="de-AT"/>
          </a:p>
        </p:txBody>
      </p:sp>
    </p:spTree>
    <p:extLst>
      <p:ext uri="{BB962C8B-B14F-4D97-AF65-F5344CB8AC3E}">
        <p14:creationId xmlns:p14="http://schemas.microsoft.com/office/powerpoint/2010/main" val="217867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2F09355-5AA1-4CD0-8211-8A175D9C0DAD}" type="slidenum">
              <a:rPr lang="de-AT" smtClean="0"/>
              <a:pPr/>
              <a:t>99</a:t>
            </a:fld>
            <a:endParaRPr lang="de-AT"/>
          </a:p>
        </p:txBody>
      </p:sp>
    </p:spTree>
    <p:extLst>
      <p:ext uri="{BB962C8B-B14F-4D97-AF65-F5344CB8AC3E}">
        <p14:creationId xmlns:p14="http://schemas.microsoft.com/office/powerpoint/2010/main" val="217867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9129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91296"/>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9129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200"/>
            </a:lvl1pPr>
          </a:lstStyle>
          <a:p>
            <a:r>
              <a:rPr lang="de-AT" dirty="0" smtClean="0"/>
              <a:t>Mastertitelformat bearbeiten</a:t>
            </a:r>
            <a:endParaRPr lang="de-DE" dirty="0"/>
          </a:p>
        </p:txBody>
      </p:sp>
      <p:sp>
        <p:nvSpPr>
          <p:cNvPr id="3" name="Inhaltsplatzhalter 2"/>
          <p:cNvSpPr>
            <a:spLocks noGrp="1"/>
          </p:cNvSpPr>
          <p:nvPr>
            <p:ph idx="1"/>
          </p:nvPr>
        </p:nvSpPr>
        <p:spPr/>
        <p:txBody>
          <a:bodyPr/>
          <a:lstStyle>
            <a:lvl1pPr marL="361950" indent="-361950">
              <a:buClr>
                <a:srgbClr val="E3007B"/>
              </a:buClr>
              <a:defRPr sz="1800">
                <a:solidFill>
                  <a:srgbClr val="000000"/>
                </a:solidFill>
              </a:defRPr>
            </a:lvl1pPr>
            <a:lvl2pPr marL="714375" indent="-352425">
              <a:buClr>
                <a:srgbClr val="3B1B66"/>
              </a:buClr>
              <a:buFont typeface="Arial" panose="020B0604020202020204" pitchFamily="34" charset="0"/>
              <a:buChar char="▪"/>
              <a:defRPr sz="1400">
                <a:solidFill>
                  <a:srgbClr val="000000"/>
                </a:solidFill>
              </a:defRPr>
            </a:lvl2pPr>
            <a:lvl3pPr marL="1076325" indent="-361950">
              <a:buFont typeface="Courier New" panose="02070309020205020404" pitchFamily="49" charset="0"/>
              <a:buChar char="o"/>
              <a:defRPr sz="1200">
                <a:solidFill>
                  <a:srgbClr val="000000"/>
                </a:solidFill>
              </a:defRPr>
            </a:lvl3pPr>
            <a:lvl4pPr marL="1438275" indent="-361950">
              <a:defRPr sz="1100">
                <a:solidFill>
                  <a:srgbClr val="000000"/>
                </a:solidFill>
              </a:defRPr>
            </a:lvl4pPr>
            <a:lvl5pPr marL="1790700" indent="-352425">
              <a:defRPr sz="1100">
                <a:solidFill>
                  <a:srgbClr val="000000"/>
                </a:solidFill>
              </a:defRPr>
            </a:lvl5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6" name="Foliennummernplatzhalt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29560DBC-4544-42C2-8D66-D2D55380D2AD}" type="slidenum">
              <a:rPr lang="de-DE" altLang="de-DE" smtClean="0"/>
              <a:pPr>
                <a:defRPr/>
              </a:pPr>
              <a:t>‹#›</a:t>
            </a:fld>
            <a:endParaRPr lang="de-DE" altLang="de-DE" dirty="0"/>
          </a:p>
        </p:txBody>
      </p:sp>
      <p:sp>
        <p:nvSpPr>
          <p:cNvPr id="8" name="Inhaltsplatzhalter 7"/>
          <p:cNvSpPr>
            <a:spLocks noGrp="1"/>
          </p:cNvSpPr>
          <p:nvPr>
            <p:ph sz="quarter" idx="14" hasCustomPrompt="1"/>
          </p:nvPr>
        </p:nvSpPr>
        <p:spPr>
          <a:xfrm>
            <a:off x="3851920" y="188913"/>
            <a:ext cx="4834881" cy="360362"/>
          </a:xfrm>
        </p:spPr>
        <p:txBody>
          <a:bodyPr anchor="ctr"/>
          <a:lstStyle>
            <a:lvl1pPr algn="r">
              <a:buNone/>
              <a:defRPr sz="1400">
                <a:solidFill>
                  <a:srgbClr val="898989"/>
                </a:solidFill>
              </a:defRPr>
            </a:lvl1pPr>
          </a:lstStyle>
          <a:p>
            <a:pPr lvl="0"/>
            <a:r>
              <a:rPr lang="de-DE" dirty="0" smtClean="0"/>
              <a:t>Kapitelbezeichnung</a:t>
            </a:r>
            <a:endParaRPr lang="de-AT" dirty="0"/>
          </a:p>
        </p:txBody>
      </p:sp>
      <p:sp>
        <p:nvSpPr>
          <p:cNvPr id="11" name="Inhaltsplatzhalter 10"/>
          <p:cNvSpPr>
            <a:spLocks noGrp="1"/>
          </p:cNvSpPr>
          <p:nvPr>
            <p:ph sz="quarter" idx="15" hasCustomPrompt="1"/>
          </p:nvPr>
        </p:nvSpPr>
        <p:spPr>
          <a:xfrm>
            <a:off x="899592" y="6340475"/>
            <a:ext cx="2808287" cy="371475"/>
          </a:xfrm>
        </p:spPr>
        <p:txBody>
          <a:bodyPr anchor="ctr"/>
          <a:lstStyle>
            <a:lvl1pPr>
              <a:buNone/>
              <a:defRPr sz="1000">
                <a:solidFill>
                  <a:srgbClr val="898989"/>
                </a:solidFill>
              </a:defRPr>
            </a:lvl1pPr>
          </a:lstStyle>
          <a:p>
            <a:pPr lvl="0"/>
            <a:r>
              <a:rPr lang="de-DE" dirty="0" smtClean="0"/>
              <a:t>Quelle</a:t>
            </a:r>
            <a:endParaRPr lang="de-AT" dirty="0"/>
          </a:p>
        </p:txBody>
      </p:sp>
    </p:spTree>
    <p:extLst>
      <p:ext uri="{BB962C8B-B14F-4D97-AF65-F5344CB8AC3E}">
        <p14:creationId xmlns:p14="http://schemas.microsoft.com/office/powerpoint/2010/main" val="3534691296"/>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200"/>
            </a:lvl1pPr>
          </a:lstStyle>
          <a:p>
            <a:r>
              <a:rPr lang="de-AT" dirty="0" smtClean="0"/>
              <a:t>Mastertitelformat bearbeiten</a:t>
            </a:r>
            <a:endParaRPr lang="de-DE" dirty="0"/>
          </a:p>
        </p:txBody>
      </p:sp>
      <p:sp>
        <p:nvSpPr>
          <p:cNvPr id="3" name="Inhaltsplatzhalter 2"/>
          <p:cNvSpPr>
            <a:spLocks noGrp="1"/>
          </p:cNvSpPr>
          <p:nvPr>
            <p:ph sz="half" idx="1" hasCustomPrompt="1"/>
          </p:nvPr>
        </p:nvSpPr>
        <p:spPr>
          <a:xfrm>
            <a:off x="457200" y="1700808"/>
            <a:ext cx="4038600" cy="4464000"/>
          </a:xfrm>
        </p:spPr>
        <p:txBody>
          <a:bodyPr/>
          <a:lstStyle>
            <a:lvl1pPr>
              <a:defRPr sz="1800">
                <a:solidFill>
                  <a:srgbClr val="000000"/>
                </a:solidFill>
              </a:defRPr>
            </a:lvl1pPr>
            <a:lvl2pPr marL="714375" indent="-352425">
              <a:buClr>
                <a:srgbClr val="3B1B66"/>
              </a:buClr>
              <a:buFont typeface="Wingdings" pitchFamily="2" charset="2"/>
              <a:buChar char="§"/>
              <a:defRPr sz="1600">
                <a:solidFill>
                  <a:srgbClr val="000000"/>
                </a:solidFill>
              </a:defRPr>
            </a:lvl2pPr>
            <a:lvl3pPr marL="1076325" indent="-361950">
              <a:buFont typeface="Courier New" pitchFamily="49" charset="0"/>
              <a:buChar char="o"/>
              <a:defRPr sz="1400">
                <a:solidFill>
                  <a:srgbClr val="000000"/>
                </a:solidFill>
              </a:defRPr>
            </a:lvl3pPr>
            <a:lvl4pPr marL="1438275" indent="-361950">
              <a:defRPr sz="1200">
                <a:solidFill>
                  <a:srgbClr val="000000"/>
                </a:solidFill>
              </a:defRPr>
            </a:lvl4pPr>
            <a:lvl5pPr marL="1885950" indent="-447675">
              <a:defRPr sz="1200">
                <a:solidFill>
                  <a:srgbClr val="000000"/>
                </a:solidFill>
              </a:defRPr>
            </a:lvl5pPr>
            <a:lvl6pPr>
              <a:defRPr sz="1800"/>
            </a:lvl6pPr>
            <a:lvl7pPr>
              <a:defRPr sz="1800"/>
            </a:lvl7pPr>
            <a:lvl8pPr>
              <a:defRPr sz="1800"/>
            </a:lvl8pPr>
            <a:lvl9pPr>
              <a:defRPr sz="18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4" name="Inhaltsplatzhalter 3"/>
          <p:cNvSpPr>
            <a:spLocks noGrp="1"/>
          </p:cNvSpPr>
          <p:nvPr>
            <p:ph sz="half" idx="2" hasCustomPrompt="1"/>
          </p:nvPr>
        </p:nvSpPr>
        <p:spPr>
          <a:xfrm>
            <a:off x="4648200" y="1700808"/>
            <a:ext cx="4038600" cy="4464000"/>
          </a:xfrm>
        </p:spPr>
        <p:txBody>
          <a:bodyPr/>
          <a:lstStyle>
            <a:lvl1pPr marL="361950" indent="-361950">
              <a:defRPr sz="1800">
                <a:solidFill>
                  <a:srgbClr val="000000"/>
                </a:solidFill>
              </a:defRPr>
            </a:lvl1pPr>
            <a:lvl2pPr marL="714375" indent="-352425">
              <a:buClr>
                <a:srgbClr val="3B1B66"/>
              </a:buClr>
              <a:buFont typeface="Wingdings" pitchFamily="2" charset="2"/>
              <a:buChar char="§"/>
              <a:defRPr sz="1600">
                <a:solidFill>
                  <a:srgbClr val="000000"/>
                </a:solidFill>
              </a:defRPr>
            </a:lvl2pPr>
            <a:lvl3pPr marL="1076325" indent="-361950">
              <a:buFont typeface="Courier New" pitchFamily="49" charset="0"/>
              <a:buChar char="o"/>
              <a:defRPr sz="1400">
                <a:solidFill>
                  <a:srgbClr val="000000"/>
                </a:solidFill>
              </a:defRPr>
            </a:lvl3pPr>
            <a:lvl4pPr marL="1438275" indent="-361950">
              <a:defRPr sz="1200">
                <a:solidFill>
                  <a:srgbClr val="000000"/>
                </a:solidFill>
              </a:defRPr>
            </a:lvl4pPr>
            <a:lvl5pPr marL="1790700" indent="-352425">
              <a:defRPr sz="1200">
                <a:solidFill>
                  <a:srgbClr val="000000"/>
                </a:solidFill>
              </a:defRPr>
            </a:lvl5pPr>
            <a:lvl6pPr>
              <a:defRPr sz="1800"/>
            </a:lvl6pPr>
            <a:lvl7pPr>
              <a:defRPr sz="1800"/>
            </a:lvl7pPr>
            <a:lvl8pPr>
              <a:defRPr sz="1800"/>
            </a:lvl8pPr>
            <a:lvl9pPr>
              <a:defRPr sz="18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Foliennummernplatzhalter 5"/>
          <p:cNvSpPr>
            <a:spLocks noGrp="1"/>
          </p:cNvSpPr>
          <p:nvPr>
            <p:ph type="sldNum" sz="quarter" idx="12"/>
          </p:nvPr>
        </p:nvSpPr>
        <p:spPr/>
        <p:txBody>
          <a:bodyPr/>
          <a:lstStyle>
            <a:lvl1pPr>
              <a:defRPr/>
            </a:lvl1pPr>
          </a:lstStyle>
          <a:p>
            <a:pPr>
              <a:defRPr/>
            </a:pPr>
            <a:fld id="{0276D386-D654-478A-BAEA-F40A25E916CE}" type="slidenum">
              <a:rPr lang="de-DE" altLang="de-DE"/>
              <a:pPr>
                <a:defRPr/>
              </a:pPr>
              <a:t>‹#›</a:t>
            </a:fld>
            <a:endParaRPr lang="de-DE" altLang="de-DE" dirty="0"/>
          </a:p>
        </p:txBody>
      </p:sp>
      <p:sp>
        <p:nvSpPr>
          <p:cNvPr id="9" name="Inhaltsplatzhalter 10"/>
          <p:cNvSpPr>
            <a:spLocks noGrp="1"/>
          </p:cNvSpPr>
          <p:nvPr>
            <p:ph sz="quarter" idx="15" hasCustomPrompt="1"/>
          </p:nvPr>
        </p:nvSpPr>
        <p:spPr>
          <a:xfrm>
            <a:off x="899592" y="6340475"/>
            <a:ext cx="2808287" cy="371475"/>
          </a:xfrm>
        </p:spPr>
        <p:txBody>
          <a:bodyPr anchor="ctr"/>
          <a:lstStyle>
            <a:lvl1pPr>
              <a:buNone/>
              <a:defRPr sz="1000">
                <a:solidFill>
                  <a:srgbClr val="898989"/>
                </a:solidFill>
              </a:defRPr>
            </a:lvl1pPr>
          </a:lstStyle>
          <a:p>
            <a:pPr lvl="0"/>
            <a:r>
              <a:rPr lang="de-DE" dirty="0" smtClean="0"/>
              <a:t>Quelle</a:t>
            </a:r>
            <a:endParaRPr lang="de-AT" dirty="0"/>
          </a:p>
        </p:txBody>
      </p:sp>
      <p:sp>
        <p:nvSpPr>
          <p:cNvPr id="10" name="Inhaltsplatzhalter 7"/>
          <p:cNvSpPr>
            <a:spLocks noGrp="1"/>
          </p:cNvSpPr>
          <p:nvPr>
            <p:ph sz="quarter" idx="14" hasCustomPrompt="1"/>
          </p:nvPr>
        </p:nvSpPr>
        <p:spPr>
          <a:xfrm>
            <a:off x="3851920" y="188913"/>
            <a:ext cx="4834881" cy="360362"/>
          </a:xfrm>
        </p:spPr>
        <p:txBody>
          <a:bodyPr anchor="ctr"/>
          <a:lstStyle>
            <a:lvl1pPr algn="r">
              <a:buNone/>
              <a:defRPr sz="1400">
                <a:solidFill>
                  <a:srgbClr val="898989"/>
                </a:solidFill>
              </a:defRPr>
            </a:lvl1pPr>
          </a:lstStyle>
          <a:p>
            <a:pPr lvl="0"/>
            <a:r>
              <a:rPr lang="de-DE" dirty="0" smtClean="0"/>
              <a:t>Kapitelbezeichnung</a:t>
            </a:r>
            <a:endParaRPr lang="de-AT" dirty="0"/>
          </a:p>
        </p:txBody>
      </p:sp>
    </p:spTree>
    <p:extLst>
      <p:ext uri="{BB962C8B-B14F-4D97-AF65-F5344CB8AC3E}">
        <p14:creationId xmlns:p14="http://schemas.microsoft.com/office/powerpoint/2010/main" val="1592486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mp;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200"/>
            </a:lvl1pPr>
          </a:lstStyle>
          <a:p>
            <a:r>
              <a:rPr lang="de-AT" dirty="0" smtClean="0"/>
              <a:t>Mastertitelformat bearbeiten</a:t>
            </a:r>
            <a:endParaRPr lang="de-DE" dirty="0"/>
          </a:p>
        </p:txBody>
      </p:sp>
      <p:sp>
        <p:nvSpPr>
          <p:cNvPr id="3" name="Inhaltsplatzhalter 2"/>
          <p:cNvSpPr>
            <a:spLocks noGrp="1"/>
          </p:cNvSpPr>
          <p:nvPr>
            <p:ph sz="half" idx="1" hasCustomPrompt="1"/>
          </p:nvPr>
        </p:nvSpPr>
        <p:spPr>
          <a:xfrm>
            <a:off x="457200" y="1700808"/>
            <a:ext cx="4038600" cy="4464000"/>
          </a:xfrm>
        </p:spPr>
        <p:txBody>
          <a:bodyPr/>
          <a:lstStyle>
            <a:lvl1pPr>
              <a:defRPr sz="1800">
                <a:solidFill>
                  <a:srgbClr val="000000"/>
                </a:solidFill>
              </a:defRPr>
            </a:lvl1pPr>
            <a:lvl2pPr marL="714375" indent="-352425">
              <a:buClr>
                <a:srgbClr val="3B1B66"/>
              </a:buClr>
              <a:buFont typeface="Wingdings" pitchFamily="2" charset="2"/>
              <a:buChar char="§"/>
              <a:defRPr sz="1600">
                <a:solidFill>
                  <a:srgbClr val="000000"/>
                </a:solidFill>
              </a:defRPr>
            </a:lvl2pPr>
            <a:lvl3pPr marL="1076325" indent="-361950">
              <a:buFont typeface="Courier New" pitchFamily="49" charset="0"/>
              <a:buChar char="o"/>
              <a:defRPr sz="1400">
                <a:solidFill>
                  <a:srgbClr val="000000"/>
                </a:solidFill>
              </a:defRPr>
            </a:lvl3pPr>
            <a:lvl4pPr marL="1438275" indent="-361950">
              <a:defRPr sz="1200">
                <a:solidFill>
                  <a:srgbClr val="000000"/>
                </a:solidFill>
              </a:defRPr>
            </a:lvl4pPr>
            <a:lvl5pPr marL="1885950" indent="-447675">
              <a:defRPr sz="1200">
                <a:solidFill>
                  <a:srgbClr val="000000"/>
                </a:solidFill>
              </a:defRPr>
            </a:lvl5pPr>
            <a:lvl6pPr>
              <a:defRPr sz="1800"/>
            </a:lvl6pPr>
            <a:lvl7pPr>
              <a:defRPr sz="1800"/>
            </a:lvl7pPr>
            <a:lvl8pPr>
              <a:defRPr sz="1800"/>
            </a:lvl8pPr>
            <a:lvl9pPr>
              <a:defRPr sz="18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Foliennummernplatzhalter 5"/>
          <p:cNvSpPr>
            <a:spLocks noGrp="1"/>
          </p:cNvSpPr>
          <p:nvPr>
            <p:ph type="sldNum" sz="quarter" idx="12"/>
          </p:nvPr>
        </p:nvSpPr>
        <p:spPr/>
        <p:txBody>
          <a:bodyPr/>
          <a:lstStyle>
            <a:lvl1pPr>
              <a:defRPr/>
            </a:lvl1pPr>
          </a:lstStyle>
          <a:p>
            <a:pPr>
              <a:defRPr/>
            </a:pPr>
            <a:fld id="{0276D386-D654-478A-BAEA-F40A25E916CE}" type="slidenum">
              <a:rPr lang="de-DE" altLang="de-DE"/>
              <a:pPr>
                <a:defRPr/>
              </a:pPr>
              <a:t>‹#›</a:t>
            </a:fld>
            <a:endParaRPr lang="de-DE" altLang="de-DE" dirty="0"/>
          </a:p>
        </p:txBody>
      </p:sp>
      <p:sp>
        <p:nvSpPr>
          <p:cNvPr id="8" name="Bildplatzhalter 2"/>
          <p:cNvSpPr>
            <a:spLocks noGrp="1"/>
          </p:cNvSpPr>
          <p:nvPr>
            <p:ph type="pic" idx="13"/>
          </p:nvPr>
        </p:nvSpPr>
        <p:spPr>
          <a:xfrm>
            <a:off x="4644456" y="1700808"/>
            <a:ext cx="4032000" cy="4464000"/>
          </a:xfrm>
        </p:spPr>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10" name="Inhaltsplatzhalter 10"/>
          <p:cNvSpPr>
            <a:spLocks noGrp="1"/>
          </p:cNvSpPr>
          <p:nvPr>
            <p:ph sz="quarter" idx="16" hasCustomPrompt="1"/>
          </p:nvPr>
        </p:nvSpPr>
        <p:spPr>
          <a:xfrm>
            <a:off x="899592" y="6340475"/>
            <a:ext cx="2808287" cy="371475"/>
          </a:xfrm>
        </p:spPr>
        <p:txBody>
          <a:bodyPr anchor="ctr"/>
          <a:lstStyle>
            <a:lvl1pPr>
              <a:buNone/>
              <a:defRPr sz="1000">
                <a:solidFill>
                  <a:srgbClr val="898989"/>
                </a:solidFill>
              </a:defRPr>
            </a:lvl1pPr>
          </a:lstStyle>
          <a:p>
            <a:pPr lvl="0"/>
            <a:r>
              <a:rPr lang="de-DE" dirty="0" smtClean="0"/>
              <a:t>Quelle</a:t>
            </a:r>
            <a:endParaRPr lang="de-AT" dirty="0"/>
          </a:p>
        </p:txBody>
      </p:sp>
      <p:sp>
        <p:nvSpPr>
          <p:cNvPr id="11" name="Inhaltsplatzhalter 7"/>
          <p:cNvSpPr>
            <a:spLocks noGrp="1"/>
          </p:cNvSpPr>
          <p:nvPr>
            <p:ph sz="quarter" idx="14" hasCustomPrompt="1"/>
          </p:nvPr>
        </p:nvSpPr>
        <p:spPr>
          <a:xfrm>
            <a:off x="3851920" y="188913"/>
            <a:ext cx="4834881" cy="360362"/>
          </a:xfrm>
        </p:spPr>
        <p:txBody>
          <a:bodyPr anchor="ctr"/>
          <a:lstStyle>
            <a:lvl1pPr algn="r">
              <a:buNone/>
              <a:defRPr sz="1400">
                <a:solidFill>
                  <a:srgbClr val="898989"/>
                </a:solidFill>
              </a:defRPr>
            </a:lvl1pPr>
          </a:lstStyle>
          <a:p>
            <a:pPr lvl="0"/>
            <a:r>
              <a:rPr lang="de-DE" dirty="0" smtClean="0"/>
              <a:t>Kapitelbezeichnung</a:t>
            </a:r>
            <a:endParaRPr lang="de-AT" dirty="0"/>
          </a:p>
        </p:txBody>
      </p:sp>
    </p:spTree>
    <p:extLst>
      <p:ext uri="{BB962C8B-B14F-4D97-AF65-F5344CB8AC3E}">
        <p14:creationId xmlns:p14="http://schemas.microsoft.com/office/powerpoint/2010/main" val="1592486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amp;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200"/>
            </a:lvl1pPr>
          </a:lstStyle>
          <a:p>
            <a:r>
              <a:rPr lang="de-AT" dirty="0" smtClean="0"/>
              <a:t>Mastertitelformat bearbeiten</a:t>
            </a:r>
            <a:endParaRPr lang="de-DE" dirty="0"/>
          </a:p>
        </p:txBody>
      </p:sp>
      <p:sp>
        <p:nvSpPr>
          <p:cNvPr id="3" name="Inhaltsplatzhalter 2"/>
          <p:cNvSpPr>
            <a:spLocks noGrp="1"/>
          </p:cNvSpPr>
          <p:nvPr>
            <p:ph sz="half" idx="1" hasCustomPrompt="1"/>
          </p:nvPr>
        </p:nvSpPr>
        <p:spPr>
          <a:xfrm>
            <a:off x="4648200" y="1700808"/>
            <a:ext cx="4038600" cy="4464000"/>
          </a:xfrm>
        </p:spPr>
        <p:txBody>
          <a:bodyPr/>
          <a:lstStyle>
            <a:lvl1pPr>
              <a:defRPr sz="1800">
                <a:solidFill>
                  <a:srgbClr val="000000"/>
                </a:solidFill>
              </a:defRPr>
            </a:lvl1pPr>
            <a:lvl2pPr marL="714375" indent="-352425">
              <a:buClr>
                <a:srgbClr val="3B1B66"/>
              </a:buClr>
              <a:buFont typeface="Wingdings" pitchFamily="2" charset="2"/>
              <a:buChar char="§"/>
              <a:defRPr sz="1600">
                <a:solidFill>
                  <a:srgbClr val="000000"/>
                </a:solidFill>
              </a:defRPr>
            </a:lvl2pPr>
            <a:lvl3pPr marL="1076325" indent="-361950">
              <a:buFont typeface="Courier New" pitchFamily="49" charset="0"/>
              <a:buChar char="o"/>
              <a:defRPr sz="1400">
                <a:solidFill>
                  <a:srgbClr val="000000"/>
                </a:solidFill>
              </a:defRPr>
            </a:lvl3pPr>
            <a:lvl4pPr marL="1438275" indent="-361950">
              <a:defRPr sz="1200">
                <a:solidFill>
                  <a:srgbClr val="000000"/>
                </a:solidFill>
              </a:defRPr>
            </a:lvl4pPr>
            <a:lvl5pPr marL="1885950" indent="-447675">
              <a:defRPr sz="1200">
                <a:solidFill>
                  <a:srgbClr val="000000"/>
                </a:solidFill>
              </a:defRPr>
            </a:lvl5pPr>
            <a:lvl6pPr>
              <a:defRPr sz="1800"/>
            </a:lvl6pPr>
            <a:lvl7pPr>
              <a:defRPr sz="1800"/>
            </a:lvl7pPr>
            <a:lvl8pPr>
              <a:defRPr sz="1800"/>
            </a:lvl8pPr>
            <a:lvl9pPr>
              <a:defRPr sz="18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Foliennummernplatzhalter 5"/>
          <p:cNvSpPr>
            <a:spLocks noGrp="1"/>
          </p:cNvSpPr>
          <p:nvPr>
            <p:ph type="sldNum" sz="quarter" idx="12"/>
          </p:nvPr>
        </p:nvSpPr>
        <p:spPr/>
        <p:txBody>
          <a:bodyPr/>
          <a:lstStyle>
            <a:lvl1pPr>
              <a:defRPr/>
            </a:lvl1pPr>
          </a:lstStyle>
          <a:p>
            <a:pPr>
              <a:defRPr/>
            </a:pPr>
            <a:fld id="{0276D386-D654-478A-BAEA-F40A25E916CE}" type="slidenum">
              <a:rPr lang="de-DE" altLang="de-DE"/>
              <a:pPr>
                <a:defRPr/>
              </a:pPr>
              <a:t>‹#›</a:t>
            </a:fld>
            <a:endParaRPr lang="de-DE" altLang="de-DE" dirty="0"/>
          </a:p>
        </p:txBody>
      </p:sp>
      <p:sp>
        <p:nvSpPr>
          <p:cNvPr id="8" name="Bildplatzhalter 2"/>
          <p:cNvSpPr>
            <a:spLocks noGrp="1"/>
          </p:cNvSpPr>
          <p:nvPr>
            <p:ph type="pic" idx="13"/>
          </p:nvPr>
        </p:nvSpPr>
        <p:spPr>
          <a:xfrm>
            <a:off x="457200" y="1700808"/>
            <a:ext cx="4032000" cy="4464000"/>
          </a:xfrm>
        </p:spPr>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10" name="Inhaltsplatzhalter 10"/>
          <p:cNvSpPr>
            <a:spLocks noGrp="1"/>
          </p:cNvSpPr>
          <p:nvPr>
            <p:ph sz="quarter" idx="16" hasCustomPrompt="1"/>
          </p:nvPr>
        </p:nvSpPr>
        <p:spPr>
          <a:xfrm>
            <a:off x="899592" y="6340475"/>
            <a:ext cx="2808287" cy="371475"/>
          </a:xfrm>
        </p:spPr>
        <p:txBody>
          <a:bodyPr anchor="ctr"/>
          <a:lstStyle>
            <a:lvl1pPr>
              <a:buNone/>
              <a:defRPr sz="1000">
                <a:solidFill>
                  <a:srgbClr val="898989"/>
                </a:solidFill>
              </a:defRPr>
            </a:lvl1pPr>
          </a:lstStyle>
          <a:p>
            <a:pPr lvl="0"/>
            <a:r>
              <a:rPr lang="de-DE" dirty="0" smtClean="0"/>
              <a:t>Quelle</a:t>
            </a:r>
            <a:endParaRPr lang="de-AT" dirty="0"/>
          </a:p>
        </p:txBody>
      </p:sp>
      <p:sp>
        <p:nvSpPr>
          <p:cNvPr id="11" name="Inhaltsplatzhalter 7"/>
          <p:cNvSpPr>
            <a:spLocks noGrp="1"/>
          </p:cNvSpPr>
          <p:nvPr>
            <p:ph sz="quarter" idx="14" hasCustomPrompt="1"/>
          </p:nvPr>
        </p:nvSpPr>
        <p:spPr>
          <a:xfrm>
            <a:off x="3851920" y="188913"/>
            <a:ext cx="4834881" cy="360362"/>
          </a:xfrm>
        </p:spPr>
        <p:txBody>
          <a:bodyPr anchor="ctr"/>
          <a:lstStyle>
            <a:lvl1pPr algn="r">
              <a:buNone/>
              <a:defRPr sz="1400">
                <a:solidFill>
                  <a:srgbClr val="898989"/>
                </a:solidFill>
              </a:defRPr>
            </a:lvl1pPr>
          </a:lstStyle>
          <a:p>
            <a:pPr lvl="0"/>
            <a:r>
              <a:rPr lang="de-DE" dirty="0" smtClean="0"/>
              <a:t>Kapitelbezeichnung</a:t>
            </a:r>
            <a:endParaRPr lang="de-AT" dirty="0"/>
          </a:p>
        </p:txBody>
      </p:sp>
    </p:spTree>
    <p:extLst>
      <p:ext uri="{BB962C8B-B14F-4D97-AF65-F5344CB8AC3E}">
        <p14:creationId xmlns:p14="http://schemas.microsoft.com/office/powerpoint/2010/main" val="1592486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5" name="Foliennummernplatzhalter 5"/>
          <p:cNvSpPr>
            <a:spLocks noGrp="1"/>
          </p:cNvSpPr>
          <p:nvPr>
            <p:ph type="sldNum" sz="quarter" idx="12"/>
          </p:nvPr>
        </p:nvSpPr>
        <p:spPr/>
        <p:txBody>
          <a:bodyPr/>
          <a:lstStyle>
            <a:lvl1pPr>
              <a:defRPr/>
            </a:lvl1pPr>
          </a:lstStyle>
          <a:p>
            <a:pPr>
              <a:defRPr/>
            </a:pPr>
            <a:fld id="{785D1644-8477-4F59-84D5-E237A78E526B}" type="slidenum">
              <a:rPr lang="de-DE" altLang="de-DE"/>
              <a:pPr>
                <a:defRPr/>
              </a:pPr>
              <a:t>‹#›</a:t>
            </a:fld>
            <a:endParaRPr lang="de-DE" altLang="de-DE" dirty="0"/>
          </a:p>
        </p:txBody>
      </p:sp>
      <p:sp>
        <p:nvSpPr>
          <p:cNvPr id="9" name="Diagrammplatzhalter 8"/>
          <p:cNvSpPr>
            <a:spLocks noGrp="1"/>
          </p:cNvSpPr>
          <p:nvPr>
            <p:ph type="chart" sz="quarter" idx="13"/>
          </p:nvPr>
        </p:nvSpPr>
        <p:spPr>
          <a:xfrm>
            <a:off x="457200" y="1700808"/>
            <a:ext cx="8229600" cy="4464000"/>
          </a:xfrm>
        </p:spPr>
        <p:txBody>
          <a:bodyPr/>
          <a:lstStyle>
            <a:lvl1pPr>
              <a:buNone/>
              <a:defRPr/>
            </a:lvl1pPr>
          </a:lstStyle>
          <a:p>
            <a:endParaRPr lang="de-AT" dirty="0"/>
          </a:p>
        </p:txBody>
      </p:sp>
      <p:sp>
        <p:nvSpPr>
          <p:cNvPr id="7" name="Inhaltsplatzhalter 10"/>
          <p:cNvSpPr>
            <a:spLocks noGrp="1"/>
          </p:cNvSpPr>
          <p:nvPr>
            <p:ph sz="quarter" idx="16" hasCustomPrompt="1"/>
          </p:nvPr>
        </p:nvSpPr>
        <p:spPr>
          <a:xfrm>
            <a:off x="899592" y="6340475"/>
            <a:ext cx="2808287" cy="371475"/>
          </a:xfrm>
        </p:spPr>
        <p:txBody>
          <a:bodyPr anchor="ctr"/>
          <a:lstStyle>
            <a:lvl1pPr>
              <a:buNone/>
              <a:defRPr sz="1000">
                <a:solidFill>
                  <a:srgbClr val="898989"/>
                </a:solidFill>
              </a:defRPr>
            </a:lvl1pPr>
          </a:lstStyle>
          <a:p>
            <a:pPr lvl="0"/>
            <a:r>
              <a:rPr lang="de-DE" dirty="0" smtClean="0"/>
              <a:t>Quelle</a:t>
            </a:r>
            <a:endParaRPr lang="de-AT" dirty="0"/>
          </a:p>
        </p:txBody>
      </p:sp>
      <p:sp>
        <p:nvSpPr>
          <p:cNvPr id="8" name="Inhaltsplatzhalter 7"/>
          <p:cNvSpPr>
            <a:spLocks noGrp="1"/>
          </p:cNvSpPr>
          <p:nvPr>
            <p:ph sz="quarter" idx="14" hasCustomPrompt="1"/>
          </p:nvPr>
        </p:nvSpPr>
        <p:spPr>
          <a:xfrm>
            <a:off x="3851920" y="188913"/>
            <a:ext cx="4834881" cy="360362"/>
          </a:xfrm>
        </p:spPr>
        <p:txBody>
          <a:bodyPr anchor="ctr"/>
          <a:lstStyle>
            <a:lvl1pPr algn="r">
              <a:buNone/>
              <a:defRPr sz="1400">
                <a:solidFill>
                  <a:srgbClr val="898989"/>
                </a:solidFill>
              </a:defRPr>
            </a:lvl1pPr>
          </a:lstStyle>
          <a:p>
            <a:pPr lvl="0"/>
            <a:r>
              <a:rPr lang="de-DE" dirty="0" smtClean="0"/>
              <a:t>Kapitelbezeichnung</a:t>
            </a:r>
            <a:endParaRPr lang="de-AT" dirty="0"/>
          </a:p>
        </p:txBody>
      </p:sp>
    </p:spTree>
    <p:extLst>
      <p:ext uri="{BB962C8B-B14F-4D97-AF65-F5344CB8AC3E}">
        <p14:creationId xmlns:p14="http://schemas.microsoft.com/office/powerpoint/2010/main" val="39419084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200"/>
            </a:lvl1pPr>
          </a:lstStyle>
          <a:p>
            <a:r>
              <a:rPr lang="de-AT" dirty="0" smtClean="0"/>
              <a:t>Mastertitelformat bearbeiten</a:t>
            </a:r>
            <a:endParaRPr lang="de-DE" dirty="0"/>
          </a:p>
        </p:txBody>
      </p:sp>
      <p:sp>
        <p:nvSpPr>
          <p:cNvPr id="3" name="Inhaltsplatzhalter 2"/>
          <p:cNvSpPr>
            <a:spLocks noGrp="1"/>
          </p:cNvSpPr>
          <p:nvPr>
            <p:ph sz="half" idx="1" hasCustomPrompt="1"/>
          </p:nvPr>
        </p:nvSpPr>
        <p:spPr>
          <a:xfrm>
            <a:off x="457200" y="1700808"/>
            <a:ext cx="4038600" cy="4464000"/>
          </a:xfrm>
        </p:spPr>
        <p:txBody>
          <a:bodyPr/>
          <a:lstStyle>
            <a:lvl1pPr>
              <a:defRPr sz="1800">
                <a:solidFill>
                  <a:srgbClr val="000000"/>
                </a:solidFill>
              </a:defRPr>
            </a:lvl1pPr>
            <a:lvl2pPr marL="714375" indent="-352425">
              <a:buClr>
                <a:srgbClr val="3B1B66"/>
              </a:buClr>
              <a:buFont typeface="Wingdings" pitchFamily="2" charset="2"/>
              <a:buChar char="§"/>
              <a:defRPr sz="1600">
                <a:solidFill>
                  <a:srgbClr val="000000"/>
                </a:solidFill>
              </a:defRPr>
            </a:lvl2pPr>
            <a:lvl3pPr marL="1076325" indent="-361950">
              <a:buFont typeface="Courier New" pitchFamily="49" charset="0"/>
              <a:buChar char="o"/>
              <a:defRPr sz="1400">
                <a:solidFill>
                  <a:srgbClr val="000000"/>
                </a:solidFill>
              </a:defRPr>
            </a:lvl3pPr>
            <a:lvl4pPr marL="1438275" indent="-361950">
              <a:defRPr sz="1200">
                <a:solidFill>
                  <a:srgbClr val="000000"/>
                </a:solidFill>
              </a:defRPr>
            </a:lvl4pPr>
            <a:lvl5pPr marL="1885950" indent="-447675">
              <a:defRPr sz="1200">
                <a:solidFill>
                  <a:srgbClr val="000000"/>
                </a:solidFill>
              </a:defRPr>
            </a:lvl5pPr>
            <a:lvl6pPr>
              <a:defRPr sz="1800"/>
            </a:lvl6pPr>
            <a:lvl7pPr>
              <a:defRPr sz="1800"/>
            </a:lvl7pPr>
            <a:lvl8pPr>
              <a:defRPr sz="1800"/>
            </a:lvl8pPr>
            <a:lvl9pPr>
              <a:defRPr sz="18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Foliennummernplatzhalter 5"/>
          <p:cNvSpPr>
            <a:spLocks noGrp="1"/>
          </p:cNvSpPr>
          <p:nvPr>
            <p:ph type="sldNum" sz="quarter" idx="12"/>
          </p:nvPr>
        </p:nvSpPr>
        <p:spPr/>
        <p:txBody>
          <a:bodyPr/>
          <a:lstStyle>
            <a:lvl1pPr>
              <a:defRPr/>
            </a:lvl1pPr>
          </a:lstStyle>
          <a:p>
            <a:pPr>
              <a:defRPr/>
            </a:pPr>
            <a:fld id="{0276D386-D654-478A-BAEA-F40A25E916CE}" type="slidenum">
              <a:rPr lang="de-DE" altLang="de-DE"/>
              <a:pPr>
                <a:defRPr/>
              </a:pPr>
              <a:t>‹#›</a:t>
            </a:fld>
            <a:endParaRPr lang="de-DE" altLang="de-DE" dirty="0"/>
          </a:p>
        </p:txBody>
      </p:sp>
      <p:sp>
        <p:nvSpPr>
          <p:cNvPr id="9" name="Diagrammplatzhalter 8"/>
          <p:cNvSpPr>
            <a:spLocks noGrp="1"/>
          </p:cNvSpPr>
          <p:nvPr>
            <p:ph type="chart" sz="quarter" idx="13"/>
          </p:nvPr>
        </p:nvSpPr>
        <p:spPr>
          <a:xfrm>
            <a:off x="4716016" y="1702214"/>
            <a:ext cx="3970784" cy="4464000"/>
          </a:xfrm>
        </p:spPr>
        <p:txBody>
          <a:bodyPr/>
          <a:lstStyle>
            <a:lvl1pPr>
              <a:buNone/>
              <a:defRPr sz="1600"/>
            </a:lvl1pPr>
          </a:lstStyle>
          <a:p>
            <a:endParaRPr lang="de-AT" dirty="0"/>
          </a:p>
        </p:txBody>
      </p:sp>
      <p:sp>
        <p:nvSpPr>
          <p:cNvPr id="10" name="Inhaltsplatzhalter 10"/>
          <p:cNvSpPr>
            <a:spLocks noGrp="1"/>
          </p:cNvSpPr>
          <p:nvPr>
            <p:ph sz="quarter" idx="16" hasCustomPrompt="1"/>
          </p:nvPr>
        </p:nvSpPr>
        <p:spPr>
          <a:xfrm>
            <a:off x="899592" y="6340475"/>
            <a:ext cx="2808287" cy="371475"/>
          </a:xfrm>
        </p:spPr>
        <p:txBody>
          <a:bodyPr anchor="ctr"/>
          <a:lstStyle>
            <a:lvl1pPr>
              <a:buNone/>
              <a:defRPr sz="1000">
                <a:solidFill>
                  <a:srgbClr val="898989"/>
                </a:solidFill>
              </a:defRPr>
            </a:lvl1pPr>
          </a:lstStyle>
          <a:p>
            <a:pPr lvl="0"/>
            <a:r>
              <a:rPr lang="de-DE" dirty="0" smtClean="0"/>
              <a:t>Quelle</a:t>
            </a:r>
            <a:endParaRPr lang="de-AT" dirty="0"/>
          </a:p>
        </p:txBody>
      </p:sp>
      <p:sp>
        <p:nvSpPr>
          <p:cNvPr id="11" name="Inhaltsplatzhalter 7"/>
          <p:cNvSpPr>
            <a:spLocks noGrp="1"/>
          </p:cNvSpPr>
          <p:nvPr>
            <p:ph sz="quarter" idx="14" hasCustomPrompt="1"/>
          </p:nvPr>
        </p:nvSpPr>
        <p:spPr>
          <a:xfrm>
            <a:off x="3851920" y="188913"/>
            <a:ext cx="4834881" cy="360362"/>
          </a:xfrm>
        </p:spPr>
        <p:txBody>
          <a:bodyPr anchor="ctr"/>
          <a:lstStyle>
            <a:lvl1pPr algn="r">
              <a:buNone/>
              <a:defRPr sz="1400">
                <a:solidFill>
                  <a:srgbClr val="898989"/>
                </a:solidFill>
              </a:defRPr>
            </a:lvl1pPr>
          </a:lstStyle>
          <a:p>
            <a:pPr lvl="0"/>
            <a:r>
              <a:rPr lang="de-DE" dirty="0" smtClean="0"/>
              <a:t>Kapitelbezeichnung</a:t>
            </a:r>
            <a:endParaRPr lang="de-AT" dirty="0"/>
          </a:p>
        </p:txBody>
      </p:sp>
    </p:spTree>
    <p:extLst>
      <p:ext uri="{BB962C8B-B14F-4D97-AF65-F5344CB8AC3E}">
        <p14:creationId xmlns:p14="http://schemas.microsoft.com/office/powerpoint/2010/main" val="15924867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91296"/>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9.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0.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 5" descr="Kugel_K&amp;P_gr_300.jpg"/>
          <p:cNvPicPr>
            <a:picLocks noChangeAspect="1"/>
          </p:cNvPicPr>
          <p:nvPr/>
        </p:nvPicPr>
        <p:blipFill>
          <a:blip r:embed="rId3">
            <a:extLst>
              <a:ext uri="{28A0092B-C50C-407E-A947-70E740481C1C}">
                <a14:useLocalDpi xmlns:a14="http://schemas.microsoft.com/office/drawing/2010/main" val="0"/>
              </a:ext>
            </a:extLst>
          </a:blip>
          <a:srcRect l="17662" t="15257"/>
          <a:stretch>
            <a:fillRect/>
          </a:stretch>
        </p:blipFill>
        <p:spPr bwMode="auto">
          <a:xfrm>
            <a:off x="0" y="0"/>
            <a:ext cx="20574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710256"/>
            <a:ext cx="2984246" cy="1116000"/>
          </a:xfrm>
          <a:prstGeom prst="rect">
            <a:avLst/>
          </a:prstGeom>
        </p:spPr>
      </p:pic>
    </p:spTree>
  </p:cSld>
  <p:clrMap bg1="lt1" tx1="dk1" bg2="lt2" tx2="dk2" accent1="accent1" accent2="accent2" accent3="accent3" accent4="accent4" accent5="accent5" accent6="accent6" hlink="hlink" folHlink="folHlink"/>
  <p:sldLayoutIdLst>
    <p:sldLayoutId id="2147483802" r:id="rId1"/>
  </p:sldLayoutIdLst>
  <p:transition/>
  <p:timing>
    <p:tnLst>
      <p:par>
        <p:cTn id="1" dur="indefinite" restart="never" nodeType="tmRoot"/>
      </p:par>
    </p:tnLst>
  </p:timing>
  <p:hf hdr="0" ftr="0" dt="0"/>
  <p:txStyles>
    <p:titleStyle>
      <a:lvl1pPr algn="ctr" defTabSz="457200" rtl="0" eaLnBrk="0" fontAlgn="base" hangingPunct="0">
        <a:spcBef>
          <a:spcPct val="0"/>
        </a:spcBef>
        <a:spcAft>
          <a:spcPct val="0"/>
        </a:spcAft>
        <a:defRPr sz="4000" kern="1200" spc="100">
          <a:solidFill>
            <a:srgbClr val="3B1B66"/>
          </a:solidFill>
          <a:latin typeface="Arial" panose="020B0604020202020204" pitchFamily="34" charset="0"/>
          <a:ea typeface="ＭＳ Ｐゴシック" charset="-128"/>
          <a:cs typeface="Arial" panose="020B0604020202020204" pitchFamily="34" charset="0"/>
        </a:defRPr>
      </a:lvl1pPr>
      <a:lvl2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61950" indent="-361950" algn="l" defTabSz="457200" rtl="0" eaLnBrk="0" fontAlgn="base" hangingPunct="0">
        <a:spcBef>
          <a:spcPts val="600"/>
        </a:spcBef>
        <a:spcAft>
          <a:spcPct val="0"/>
        </a:spcAft>
        <a:buClr>
          <a:srgbClr val="E3007B"/>
        </a:buClr>
        <a:buFont typeface="Arial" pitchFamily="34" charset="0"/>
        <a:buChar char="•"/>
        <a:defRPr sz="32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28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2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20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20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 5" descr="Kugel_K&amp;P_gr_300.jpg"/>
          <p:cNvPicPr>
            <a:picLocks noChangeAspect="1"/>
          </p:cNvPicPr>
          <p:nvPr/>
        </p:nvPicPr>
        <p:blipFill>
          <a:blip r:embed="rId3">
            <a:extLst>
              <a:ext uri="{28A0092B-C50C-407E-A947-70E740481C1C}">
                <a14:useLocalDpi xmlns:a14="http://schemas.microsoft.com/office/drawing/2010/main" val="0"/>
              </a:ext>
            </a:extLst>
          </a:blip>
          <a:srcRect l="17662" t="15257"/>
          <a:stretch>
            <a:fillRect/>
          </a:stretch>
        </p:blipFill>
        <p:spPr bwMode="auto">
          <a:xfrm>
            <a:off x="0" y="0"/>
            <a:ext cx="20574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srcRect/>
          <a:stretch>
            <a:fillRect/>
          </a:stretch>
        </p:blipFill>
        <p:spPr bwMode="auto">
          <a:xfrm>
            <a:off x="4863329" y="466037"/>
            <a:ext cx="3415467" cy="158752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806" r:id="rId1"/>
  </p:sldLayoutIdLst>
  <p:transition/>
  <p:timing>
    <p:tnLst>
      <p:par>
        <p:cTn id="1" dur="indefinite" restart="never" nodeType="tmRoot"/>
      </p:par>
    </p:tnLst>
  </p:timing>
  <p:hf hdr="0" ftr="0" dt="0"/>
  <p:txStyles>
    <p:titleStyle>
      <a:lvl1pPr algn="ctr" defTabSz="457200" rtl="0" eaLnBrk="0" fontAlgn="base" hangingPunct="0">
        <a:spcBef>
          <a:spcPct val="0"/>
        </a:spcBef>
        <a:spcAft>
          <a:spcPct val="0"/>
        </a:spcAft>
        <a:defRPr sz="4000" kern="1200" spc="100">
          <a:solidFill>
            <a:srgbClr val="3B1B66"/>
          </a:solidFill>
          <a:latin typeface="Arial" panose="020B0604020202020204" pitchFamily="34" charset="0"/>
          <a:ea typeface="ＭＳ Ｐゴシック" charset="-128"/>
          <a:cs typeface="Arial" panose="020B0604020202020204" pitchFamily="34" charset="0"/>
        </a:defRPr>
      </a:lvl1pPr>
      <a:lvl2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61950" indent="-361950" algn="l" defTabSz="457200" rtl="0" eaLnBrk="0" fontAlgn="base" hangingPunct="0">
        <a:spcBef>
          <a:spcPts val="600"/>
        </a:spcBef>
        <a:spcAft>
          <a:spcPct val="0"/>
        </a:spcAft>
        <a:buClr>
          <a:srgbClr val="E3007B"/>
        </a:buClr>
        <a:buFont typeface="Arial" pitchFamily="34" charset="0"/>
        <a:buChar char="•"/>
        <a:defRPr sz="32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28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2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20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20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620688"/>
            <a:ext cx="8229600" cy="93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AT" altLang="de-DE" dirty="0" smtClean="0"/>
              <a:t>Mastertitelformat bearbeiten</a:t>
            </a:r>
            <a:endParaRPr lang="de-DE" altLang="de-DE" dirty="0" smtClean="0"/>
          </a:p>
        </p:txBody>
      </p:sp>
      <p:sp>
        <p:nvSpPr>
          <p:cNvPr id="1027" name="Textplatzhalter 2"/>
          <p:cNvSpPr>
            <a:spLocks noGrp="1"/>
          </p:cNvSpPr>
          <p:nvPr>
            <p:ph type="body" idx="1"/>
          </p:nvPr>
        </p:nvSpPr>
        <p:spPr bwMode="auto">
          <a:xfrm>
            <a:off x="457200" y="1700808"/>
            <a:ext cx="8229600" cy="446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AT" altLang="de-DE" dirty="0" smtClean="0"/>
              <a:t>Mastertextformat bearbeiten</a:t>
            </a:r>
          </a:p>
          <a:p>
            <a:pPr lvl="1"/>
            <a:r>
              <a:rPr lang="de-AT" altLang="de-DE" dirty="0" smtClean="0"/>
              <a:t>Zweite Ebene</a:t>
            </a:r>
          </a:p>
          <a:p>
            <a:pPr lvl="2"/>
            <a:r>
              <a:rPr lang="de-AT" altLang="de-DE" dirty="0" smtClean="0"/>
              <a:t>Dritte Ebene</a:t>
            </a:r>
          </a:p>
          <a:p>
            <a:pPr lvl="3"/>
            <a:r>
              <a:rPr lang="de-AT" altLang="de-DE" dirty="0" smtClean="0"/>
              <a:t>Vierte Ebene</a:t>
            </a:r>
          </a:p>
          <a:p>
            <a:pPr lvl="4"/>
            <a:r>
              <a:rPr lang="de-AT" altLang="de-DE" dirty="0" smtClean="0"/>
              <a:t>Fünfte Ebene</a:t>
            </a:r>
            <a:endParaRPr lang="de-DE" altLang="de-DE" dirty="0" smtClean="0"/>
          </a:p>
        </p:txBody>
      </p:sp>
      <p:sp>
        <p:nvSpPr>
          <p:cNvPr id="6" name="Foliennummernplatzhalter 5"/>
          <p:cNvSpPr>
            <a:spLocks noGrp="1"/>
          </p:cNvSpPr>
          <p:nvPr>
            <p:ph type="sldNum" sz="quarter" idx="4"/>
          </p:nvPr>
        </p:nvSpPr>
        <p:spPr>
          <a:xfrm>
            <a:off x="228600" y="6340475"/>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cs typeface="Arial" panose="020B0604020202020204" pitchFamily="34" charset="0"/>
              </a:defRPr>
            </a:lvl1pPr>
          </a:lstStyle>
          <a:p>
            <a:pPr>
              <a:defRPr/>
            </a:pPr>
            <a:fld id="{EE5F190C-AE1D-49FF-A5B6-406945AAE634}" type="slidenum">
              <a:rPr lang="de-DE" altLang="de-DE" smtClean="0"/>
              <a:pPr>
                <a:defRPr/>
              </a:pPr>
              <a:t>‹#›</a:t>
            </a:fld>
            <a:endParaRPr lang="de-DE" altLang="de-DE" dirty="0"/>
          </a:p>
        </p:txBody>
      </p:sp>
      <p:pic>
        <p:nvPicPr>
          <p:cNvPr id="2053" name="Bild 6" descr="K&amp;P_Text_300.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73488" y="6340475"/>
            <a:ext cx="16367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Bild 7" descr="Kugel_K&amp;P_30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34400" y="64008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92" r:id="rId2"/>
    <p:sldLayoutId id="2147483793" r:id="rId3"/>
    <p:sldLayoutId id="2147483794" r:id="rId4"/>
    <p:sldLayoutId id="2147483785" r:id="rId5"/>
    <p:sldLayoutId id="2147483795" r:id="rId6"/>
  </p:sldLayoutIdLst>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2200" kern="1200" spc="100">
          <a:solidFill>
            <a:srgbClr val="3B1B66"/>
          </a:solidFill>
          <a:latin typeface="Arial" panose="020B0604020202020204" pitchFamily="34" charset="0"/>
          <a:ea typeface="ＭＳ Ｐゴシック" charset="-128"/>
          <a:cs typeface="Arial" panose="020B0604020202020204" pitchFamily="34" charset="0"/>
        </a:defRPr>
      </a:lvl1pPr>
      <a:lvl2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61950" indent="-361950" algn="l" defTabSz="457200" rtl="0" eaLnBrk="0" fontAlgn="base" hangingPunct="0">
        <a:spcBef>
          <a:spcPts val="600"/>
        </a:spcBef>
        <a:spcAft>
          <a:spcPct val="0"/>
        </a:spcAft>
        <a:buClr>
          <a:srgbClr val="E3007B"/>
        </a:buClr>
        <a:buFont typeface="Arial" pitchFamily="34" charset="0"/>
        <a:buChar char="•"/>
        <a:defRPr sz="18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16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 5" descr="Kugel_K&amp;P_gr_300.jpg"/>
          <p:cNvPicPr>
            <a:picLocks noChangeAspect="1"/>
          </p:cNvPicPr>
          <p:nvPr/>
        </p:nvPicPr>
        <p:blipFill>
          <a:blip r:embed="rId3">
            <a:extLst>
              <a:ext uri="{28A0092B-C50C-407E-A947-70E740481C1C}">
                <a14:useLocalDpi xmlns:a14="http://schemas.microsoft.com/office/drawing/2010/main" val="0"/>
              </a:ext>
            </a:extLst>
          </a:blip>
          <a:srcRect r="20712" b="26764"/>
          <a:stretch>
            <a:fillRect/>
          </a:stretch>
        </p:blipFill>
        <p:spPr bwMode="auto">
          <a:xfrm>
            <a:off x="7162800" y="502920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251520" y="6165304"/>
            <a:ext cx="6296000" cy="523220"/>
          </a:xfrm>
          <a:prstGeom prst="rect">
            <a:avLst/>
          </a:prstGeom>
        </p:spPr>
        <p:txBody>
          <a:bodyPr wrap="square">
            <a:spAutoFit/>
          </a:bodyPr>
          <a:lstStyle/>
          <a:p>
            <a:r>
              <a:rPr lang="en-US" sz="1000" b="1" dirty="0">
                <a:solidFill>
                  <a:srgbClr val="000000"/>
                </a:solidFill>
              </a:rPr>
              <a:t>@ </a:t>
            </a:r>
            <a:r>
              <a:rPr lang="en-US" sz="1000" b="1" dirty="0" smtClean="0">
                <a:solidFill>
                  <a:srgbClr val="000000"/>
                </a:solidFill>
              </a:rPr>
              <a:t>2016 </a:t>
            </a:r>
            <a:r>
              <a:rPr lang="en-US" sz="1000" dirty="0">
                <a:solidFill>
                  <a:srgbClr val="000000"/>
                </a:solidFill>
              </a:rPr>
              <a:t>Kohl &amp; </a:t>
            </a:r>
            <a:r>
              <a:rPr lang="en-US" sz="1000" dirty="0" smtClean="0">
                <a:solidFill>
                  <a:srgbClr val="000000"/>
                </a:solidFill>
              </a:rPr>
              <a:t>Partner,</a:t>
            </a:r>
            <a:r>
              <a:rPr lang="en-US" sz="1000" baseline="0" dirty="0" smtClean="0">
                <a:solidFill>
                  <a:srgbClr val="000000"/>
                </a:solidFill>
              </a:rPr>
              <a:t> </a:t>
            </a:r>
            <a:r>
              <a:rPr lang="en-US" sz="1000" baseline="0" dirty="0" smtClean="0">
                <a:solidFill>
                  <a:srgbClr val="E3007B"/>
                </a:solidFill>
              </a:rPr>
              <a:t>www.kohl.at</a:t>
            </a:r>
            <a:r>
              <a:rPr lang="en-US" sz="1000" baseline="0" dirty="0" smtClean="0">
                <a:solidFill>
                  <a:srgbClr val="000000"/>
                </a:solidFill>
              </a:rPr>
              <a:t>,</a:t>
            </a:r>
            <a:r>
              <a:rPr lang="en-US" sz="1000" u="sng" baseline="0" dirty="0" smtClean="0">
                <a:solidFill>
                  <a:srgbClr val="000000"/>
                </a:solidFill>
              </a:rPr>
              <a:t> </a:t>
            </a:r>
            <a:r>
              <a:rPr lang="en-US" sz="1000" dirty="0" smtClean="0">
                <a:solidFill>
                  <a:srgbClr val="000000"/>
                </a:solidFill>
              </a:rPr>
              <a:t>All </a:t>
            </a:r>
            <a:r>
              <a:rPr lang="en-US" sz="1000" dirty="0">
                <a:solidFill>
                  <a:srgbClr val="000000"/>
                </a:solidFill>
              </a:rPr>
              <a:t>rights reserved.</a:t>
            </a:r>
            <a:endParaRPr lang="de-DE" sz="1000" dirty="0">
              <a:solidFill>
                <a:srgbClr val="000000"/>
              </a:solidFill>
            </a:endParaRPr>
          </a:p>
          <a:p>
            <a:r>
              <a:rPr lang="en-US" sz="900" dirty="0">
                <a:solidFill>
                  <a:srgbClr val="000000"/>
                </a:solidFill>
              </a:rPr>
              <a:t>All rights of publication, distribution, translation, storing on electronic media etc. require the written approval of Kohl &amp; Partner.</a:t>
            </a:r>
            <a:endParaRPr lang="de-DE" sz="900" dirty="0">
              <a:solidFill>
                <a:srgbClr val="000000"/>
              </a:solidFill>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710256"/>
            <a:ext cx="2984246" cy="1116000"/>
          </a:xfrm>
          <a:prstGeom prst="rect">
            <a:avLst/>
          </a:prstGeom>
        </p:spPr>
      </p:pic>
    </p:spTree>
  </p:cSld>
  <p:clrMap bg1="lt1" tx1="dk1" bg2="lt2" tx2="dk2" accent1="accent1" accent2="accent2" accent3="accent3" accent4="accent4" accent5="accent5" accent6="accent6" hlink="hlink" folHlink="folHlink"/>
  <p:sldLayoutIdLst>
    <p:sldLayoutId id="2147483800" r:id="rId1"/>
  </p:sldLayoutIdLst>
  <p:transition/>
  <p:timing>
    <p:tnLst>
      <p:par>
        <p:cTn id="1" dur="indefinite" restart="never" nodeType="tmRoot"/>
      </p:par>
    </p:tnLst>
  </p:timing>
  <p:hf hdr="0" ftr="0" dt="0"/>
  <p:txStyles>
    <p:titleStyle>
      <a:lvl1pPr algn="ctr" defTabSz="457200" rtl="0" eaLnBrk="0" fontAlgn="base" hangingPunct="0">
        <a:spcBef>
          <a:spcPct val="0"/>
        </a:spcBef>
        <a:spcAft>
          <a:spcPct val="0"/>
        </a:spcAft>
        <a:defRPr sz="4000" kern="1200" spc="100">
          <a:solidFill>
            <a:srgbClr val="3B1B66"/>
          </a:solidFill>
          <a:latin typeface="Arial" panose="020B0604020202020204" pitchFamily="34" charset="0"/>
          <a:ea typeface="ＭＳ Ｐゴシック" charset="-128"/>
          <a:cs typeface="Arial" panose="020B0604020202020204" pitchFamily="34" charset="0"/>
        </a:defRPr>
      </a:lvl1pPr>
      <a:lvl2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61950" indent="-361950" algn="l" defTabSz="457200" rtl="0" eaLnBrk="0" fontAlgn="base" hangingPunct="0">
        <a:spcBef>
          <a:spcPts val="600"/>
        </a:spcBef>
        <a:spcAft>
          <a:spcPct val="0"/>
        </a:spcAft>
        <a:buClr>
          <a:srgbClr val="E3007B"/>
        </a:buClr>
        <a:buFont typeface="Arial" pitchFamily="34" charset="0"/>
        <a:buChar char="•"/>
        <a:defRPr sz="32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28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2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20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20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 5" descr="Kugel_K&amp;P_gr_300.jpg"/>
          <p:cNvPicPr>
            <a:picLocks noChangeAspect="1"/>
          </p:cNvPicPr>
          <p:nvPr/>
        </p:nvPicPr>
        <p:blipFill>
          <a:blip r:embed="rId3">
            <a:extLst>
              <a:ext uri="{28A0092B-C50C-407E-A947-70E740481C1C}">
                <a14:useLocalDpi xmlns:a14="http://schemas.microsoft.com/office/drawing/2010/main" val="0"/>
              </a:ext>
            </a:extLst>
          </a:blip>
          <a:srcRect r="20712" b="26764"/>
          <a:stretch>
            <a:fillRect/>
          </a:stretch>
        </p:blipFill>
        <p:spPr bwMode="auto">
          <a:xfrm>
            <a:off x="7162800" y="502920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251520" y="6165304"/>
            <a:ext cx="6296000" cy="538609"/>
          </a:xfrm>
          <a:prstGeom prst="rect">
            <a:avLst/>
          </a:prstGeom>
        </p:spPr>
        <p:txBody>
          <a:bodyPr wrap="square">
            <a:spAutoFit/>
          </a:bodyPr>
          <a:lstStyle/>
          <a:p>
            <a:pPr eaLnBrk="1" hangingPunct="1"/>
            <a:r>
              <a:rPr lang="de-AT" altLang="de-DE" sz="1000" b="1" dirty="0" smtClean="0">
                <a:solidFill>
                  <a:srgbClr val="000000"/>
                </a:solidFill>
                <a:cs typeface="Arial" panose="020B0604020202020204" pitchFamily="34" charset="0"/>
              </a:rPr>
              <a:t>© 2014 </a:t>
            </a:r>
            <a:r>
              <a:rPr lang="de-AT" altLang="de-DE" sz="1000" dirty="0" smtClean="0">
                <a:solidFill>
                  <a:srgbClr val="000000"/>
                </a:solidFill>
                <a:cs typeface="Arial" panose="020B0604020202020204" pitchFamily="34" charset="0"/>
              </a:rPr>
              <a:t>Kohl &amp; Partner, </a:t>
            </a:r>
            <a:r>
              <a:rPr lang="de-AT" altLang="de-DE" sz="1000" dirty="0" smtClean="0">
                <a:solidFill>
                  <a:srgbClr val="E3007B"/>
                </a:solidFill>
                <a:cs typeface="Arial" panose="020B0604020202020204" pitchFamily="34" charset="0"/>
              </a:rPr>
              <a:t>www.kohl.at</a:t>
            </a:r>
            <a:r>
              <a:rPr lang="de-AT" altLang="de-DE" sz="1000" dirty="0" smtClean="0">
                <a:solidFill>
                  <a:srgbClr val="000000"/>
                </a:solidFill>
                <a:cs typeface="Arial" panose="020B0604020202020204" pitchFamily="34" charset="0"/>
              </a:rPr>
              <a:t>, Alle Rechte vorbehalten. </a:t>
            </a:r>
            <a:br>
              <a:rPr lang="de-AT" altLang="de-DE" sz="1000" dirty="0" smtClean="0">
                <a:solidFill>
                  <a:srgbClr val="000000"/>
                </a:solidFill>
                <a:cs typeface="Arial" panose="020B0604020202020204" pitchFamily="34" charset="0"/>
              </a:rPr>
            </a:br>
            <a:r>
              <a:rPr lang="de-AT" altLang="de-DE" sz="900" dirty="0" smtClean="0">
                <a:solidFill>
                  <a:srgbClr val="000000"/>
                </a:solidFill>
                <a:cs typeface="Arial" panose="020B0604020202020204" pitchFamily="34" charset="0"/>
              </a:rPr>
              <a:t>Rechte der Veröffentlichung, Übersetzung, Speicherung auf elektronischen Medien usw. benötigen die schriftliche Genehmigung von Kohl &amp; Partner</a:t>
            </a:r>
            <a:r>
              <a:rPr lang="de-AT" altLang="de-DE" sz="1000" dirty="0" smtClean="0">
                <a:solidFill>
                  <a:srgbClr val="000000"/>
                </a:solidFill>
                <a:cs typeface="Arial" panose="020B0604020202020204" pitchFamily="34" charset="0"/>
              </a:rPr>
              <a:t>.</a:t>
            </a:r>
            <a:endParaRPr lang="de-AT" altLang="de-DE" sz="1000" dirty="0">
              <a:solidFill>
                <a:srgbClr val="000000"/>
              </a:solidFill>
              <a:cs typeface="Arial" panose="020B0604020202020204" pitchFamily="34" charset="0"/>
            </a:endParaRPr>
          </a:p>
        </p:txBody>
      </p:sp>
      <p:pic>
        <p:nvPicPr>
          <p:cNvPr id="5" name="Picture 2"/>
          <p:cNvPicPr>
            <a:picLocks noChangeAspect="1" noChangeArrowheads="1"/>
          </p:cNvPicPr>
          <p:nvPr/>
        </p:nvPicPr>
        <p:blipFill>
          <a:blip r:embed="rId4"/>
          <a:srcRect/>
          <a:stretch>
            <a:fillRect/>
          </a:stretch>
        </p:blipFill>
        <p:spPr bwMode="auto">
          <a:xfrm>
            <a:off x="4863329" y="466037"/>
            <a:ext cx="3415467" cy="158752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808" r:id="rId1"/>
  </p:sldLayoutIdLst>
  <p:transition/>
  <p:timing>
    <p:tnLst>
      <p:par>
        <p:cTn id="1" dur="indefinite" restart="never" nodeType="tmRoot"/>
      </p:par>
    </p:tnLst>
  </p:timing>
  <p:hf hdr="0" ftr="0" dt="0"/>
  <p:txStyles>
    <p:titleStyle>
      <a:lvl1pPr algn="ctr" defTabSz="457200" rtl="0" eaLnBrk="0" fontAlgn="base" hangingPunct="0">
        <a:spcBef>
          <a:spcPct val="0"/>
        </a:spcBef>
        <a:spcAft>
          <a:spcPct val="0"/>
        </a:spcAft>
        <a:defRPr sz="4000" kern="1200" spc="100">
          <a:solidFill>
            <a:srgbClr val="3B1B66"/>
          </a:solidFill>
          <a:latin typeface="Arial" panose="020B0604020202020204" pitchFamily="34" charset="0"/>
          <a:ea typeface="ＭＳ Ｐゴシック" charset="-128"/>
          <a:cs typeface="Arial" panose="020B0604020202020204" pitchFamily="34" charset="0"/>
        </a:defRPr>
      </a:lvl1pPr>
      <a:lvl2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3B1B66"/>
          </a:solidFill>
          <a:latin typeface="Futura Condensed Medium"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61950" indent="-361950" algn="l" defTabSz="457200" rtl="0" eaLnBrk="0" fontAlgn="base" hangingPunct="0">
        <a:spcBef>
          <a:spcPts val="600"/>
        </a:spcBef>
        <a:spcAft>
          <a:spcPct val="0"/>
        </a:spcAft>
        <a:buClr>
          <a:srgbClr val="E3007B"/>
        </a:buClr>
        <a:buFont typeface="Arial" pitchFamily="34" charset="0"/>
        <a:buChar char="•"/>
        <a:defRPr sz="32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28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2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20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20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8.xml"/><Relationship Id="rId1" Type="http://schemas.openxmlformats.org/officeDocument/2006/relationships/slideLayout" Target="../slideLayouts/slideLayout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http://residentenkurier.com/wp-content/uploads/2010/10/golf.jpg" TargetMode="External"/><Relationship Id="rId11" Type="http://schemas.openxmlformats.org/officeDocument/2006/relationships/image" Target="../media/image17.jpe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3.xml"/><Relationship Id="rId5" Type="http://schemas.openxmlformats.org/officeDocument/2006/relationships/chart" Target="../charts/chart17.xml"/><Relationship Id="rId4" Type="http://schemas.openxmlformats.org/officeDocument/2006/relationships/chart" Target="../charts/char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chart" Target="../charts/chart19.xml"/><Relationship Id="rId7" Type="http://schemas.openxmlformats.org/officeDocument/2006/relationships/chart" Target="../charts/chart23.xml"/><Relationship Id="rId2" Type="http://schemas.openxmlformats.org/officeDocument/2006/relationships/chart" Target="../charts/chart18.xml"/><Relationship Id="rId1" Type="http://schemas.openxmlformats.org/officeDocument/2006/relationships/slideLayout" Target="../slideLayouts/slideLayout3.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37.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chart" Target="../charts/chart26.xml"/><Relationship Id="rId7" Type="http://schemas.openxmlformats.org/officeDocument/2006/relationships/chart" Target="../charts/chart30.xml"/><Relationship Id="rId2" Type="http://schemas.openxmlformats.org/officeDocument/2006/relationships/chart" Target="../charts/chart25.xml"/><Relationship Id="rId1" Type="http://schemas.openxmlformats.org/officeDocument/2006/relationships/slideLayout" Target="../slideLayouts/slideLayout3.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3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3.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9" Type="http://schemas.openxmlformats.org/officeDocument/2006/relationships/image" Target="../media/image107.png"/><Relationship Id="rId21" Type="http://schemas.openxmlformats.org/officeDocument/2006/relationships/image" Target="../media/image89.png"/><Relationship Id="rId34" Type="http://schemas.openxmlformats.org/officeDocument/2006/relationships/image" Target="../media/image102.png"/><Relationship Id="rId42" Type="http://schemas.openxmlformats.org/officeDocument/2006/relationships/image" Target="../media/image110.png"/><Relationship Id="rId47" Type="http://schemas.openxmlformats.org/officeDocument/2006/relationships/image" Target="../media/image115.png"/><Relationship Id="rId50" Type="http://schemas.openxmlformats.org/officeDocument/2006/relationships/image" Target="../media/image118.png"/><Relationship Id="rId55" Type="http://schemas.openxmlformats.org/officeDocument/2006/relationships/image" Target="../media/image123.png"/><Relationship Id="rId63" Type="http://schemas.openxmlformats.org/officeDocument/2006/relationships/image" Target="../media/image131.png"/><Relationship Id="rId68" Type="http://schemas.openxmlformats.org/officeDocument/2006/relationships/image" Target="../media/image136.png"/><Relationship Id="rId76" Type="http://schemas.openxmlformats.org/officeDocument/2006/relationships/image" Target="../media/image144.png"/><Relationship Id="rId7" Type="http://schemas.openxmlformats.org/officeDocument/2006/relationships/image" Target="../media/image75.png"/><Relationship Id="rId71" Type="http://schemas.openxmlformats.org/officeDocument/2006/relationships/image" Target="../media/image139.png"/><Relationship Id="rId2" Type="http://schemas.openxmlformats.org/officeDocument/2006/relationships/image" Target="../media/image70.png"/><Relationship Id="rId16" Type="http://schemas.openxmlformats.org/officeDocument/2006/relationships/image" Target="../media/image84.png"/><Relationship Id="rId29" Type="http://schemas.openxmlformats.org/officeDocument/2006/relationships/image" Target="../media/image97.png"/><Relationship Id="rId11" Type="http://schemas.openxmlformats.org/officeDocument/2006/relationships/image" Target="../media/image79.png"/><Relationship Id="rId24" Type="http://schemas.openxmlformats.org/officeDocument/2006/relationships/image" Target="../media/image92.png"/><Relationship Id="rId32" Type="http://schemas.openxmlformats.org/officeDocument/2006/relationships/image" Target="../media/image100.png"/><Relationship Id="rId37" Type="http://schemas.openxmlformats.org/officeDocument/2006/relationships/image" Target="../media/image105.png"/><Relationship Id="rId40" Type="http://schemas.openxmlformats.org/officeDocument/2006/relationships/image" Target="../media/image108.png"/><Relationship Id="rId45" Type="http://schemas.openxmlformats.org/officeDocument/2006/relationships/image" Target="../media/image113.png"/><Relationship Id="rId53" Type="http://schemas.openxmlformats.org/officeDocument/2006/relationships/image" Target="../media/image121.png"/><Relationship Id="rId58" Type="http://schemas.openxmlformats.org/officeDocument/2006/relationships/image" Target="../media/image126.png"/><Relationship Id="rId66" Type="http://schemas.openxmlformats.org/officeDocument/2006/relationships/image" Target="../media/image134.png"/><Relationship Id="rId74" Type="http://schemas.openxmlformats.org/officeDocument/2006/relationships/image" Target="../media/image142.png"/><Relationship Id="rId79" Type="http://schemas.openxmlformats.org/officeDocument/2006/relationships/image" Target="../media/image147.png"/><Relationship Id="rId5" Type="http://schemas.openxmlformats.org/officeDocument/2006/relationships/image" Target="../media/image73.png"/><Relationship Id="rId61" Type="http://schemas.openxmlformats.org/officeDocument/2006/relationships/image" Target="../media/image129.pn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99.png"/><Relationship Id="rId44" Type="http://schemas.openxmlformats.org/officeDocument/2006/relationships/image" Target="../media/image112.png"/><Relationship Id="rId52" Type="http://schemas.openxmlformats.org/officeDocument/2006/relationships/image" Target="../media/image120.png"/><Relationship Id="rId60" Type="http://schemas.openxmlformats.org/officeDocument/2006/relationships/image" Target="../media/image128.png"/><Relationship Id="rId65" Type="http://schemas.openxmlformats.org/officeDocument/2006/relationships/image" Target="../media/image133.png"/><Relationship Id="rId73" Type="http://schemas.openxmlformats.org/officeDocument/2006/relationships/image" Target="../media/image141.png"/><Relationship Id="rId78" Type="http://schemas.openxmlformats.org/officeDocument/2006/relationships/image" Target="../media/image146.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png"/><Relationship Id="rId35" Type="http://schemas.openxmlformats.org/officeDocument/2006/relationships/image" Target="../media/image103.png"/><Relationship Id="rId43" Type="http://schemas.openxmlformats.org/officeDocument/2006/relationships/image" Target="../media/image111.png"/><Relationship Id="rId48" Type="http://schemas.openxmlformats.org/officeDocument/2006/relationships/image" Target="../media/image116.png"/><Relationship Id="rId56" Type="http://schemas.openxmlformats.org/officeDocument/2006/relationships/image" Target="../media/image124.png"/><Relationship Id="rId64" Type="http://schemas.openxmlformats.org/officeDocument/2006/relationships/image" Target="../media/image132.png"/><Relationship Id="rId69" Type="http://schemas.openxmlformats.org/officeDocument/2006/relationships/image" Target="../media/image137.png"/><Relationship Id="rId77" Type="http://schemas.openxmlformats.org/officeDocument/2006/relationships/image" Target="../media/image145.png"/><Relationship Id="rId8" Type="http://schemas.openxmlformats.org/officeDocument/2006/relationships/image" Target="../media/image76.png"/><Relationship Id="rId51" Type="http://schemas.openxmlformats.org/officeDocument/2006/relationships/image" Target="../media/image119.png"/><Relationship Id="rId72" Type="http://schemas.openxmlformats.org/officeDocument/2006/relationships/image" Target="../media/image140.png"/><Relationship Id="rId80" Type="http://schemas.openxmlformats.org/officeDocument/2006/relationships/image" Target="../media/image148.png"/><Relationship Id="rId3" Type="http://schemas.openxmlformats.org/officeDocument/2006/relationships/image" Target="../media/image71.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33" Type="http://schemas.openxmlformats.org/officeDocument/2006/relationships/image" Target="../media/image101.png"/><Relationship Id="rId38" Type="http://schemas.openxmlformats.org/officeDocument/2006/relationships/image" Target="../media/image106.png"/><Relationship Id="rId46" Type="http://schemas.openxmlformats.org/officeDocument/2006/relationships/image" Target="../media/image114.png"/><Relationship Id="rId59" Type="http://schemas.openxmlformats.org/officeDocument/2006/relationships/image" Target="../media/image127.png"/><Relationship Id="rId67" Type="http://schemas.openxmlformats.org/officeDocument/2006/relationships/image" Target="../media/image135.png"/><Relationship Id="rId20" Type="http://schemas.openxmlformats.org/officeDocument/2006/relationships/image" Target="../media/image88.png"/><Relationship Id="rId41" Type="http://schemas.openxmlformats.org/officeDocument/2006/relationships/image" Target="../media/image109.png"/><Relationship Id="rId54" Type="http://schemas.openxmlformats.org/officeDocument/2006/relationships/image" Target="../media/image122.png"/><Relationship Id="rId62" Type="http://schemas.openxmlformats.org/officeDocument/2006/relationships/image" Target="../media/image130.png"/><Relationship Id="rId70" Type="http://schemas.openxmlformats.org/officeDocument/2006/relationships/image" Target="../media/image138.png"/><Relationship Id="rId75" Type="http://schemas.openxmlformats.org/officeDocument/2006/relationships/image" Target="../media/image143.png"/><Relationship Id="rId1" Type="http://schemas.openxmlformats.org/officeDocument/2006/relationships/slideLayout" Target="../slideLayouts/slideLayout3.xml"/><Relationship Id="rId6" Type="http://schemas.openxmlformats.org/officeDocument/2006/relationships/image" Target="../media/image74.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36" Type="http://schemas.openxmlformats.org/officeDocument/2006/relationships/image" Target="../media/image104.png"/><Relationship Id="rId49" Type="http://schemas.openxmlformats.org/officeDocument/2006/relationships/image" Target="../media/image117.png"/><Relationship Id="rId57" Type="http://schemas.openxmlformats.org/officeDocument/2006/relationships/image" Target="../media/image1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3.jpe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73.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58.png"/><Relationship Id="rId4" Type="http://schemas.openxmlformats.org/officeDocument/2006/relationships/image" Target="../media/image1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jpeg"/><Relationship Id="rId3" Type="http://schemas.openxmlformats.org/officeDocument/2006/relationships/image" Target="../media/image160.jpeg"/><Relationship Id="rId7" Type="http://schemas.openxmlformats.org/officeDocument/2006/relationships/image" Target="../media/image164.jpeg"/><Relationship Id="rId12" Type="http://schemas.openxmlformats.org/officeDocument/2006/relationships/image" Target="../media/image169.jpeg"/><Relationship Id="rId2" Type="http://schemas.openxmlformats.org/officeDocument/2006/relationships/image" Target="../media/image159.jpeg"/><Relationship Id="rId1" Type="http://schemas.openxmlformats.org/officeDocument/2006/relationships/slideLayout" Target="../slideLayouts/slideLayout3.xml"/><Relationship Id="rId6" Type="http://schemas.openxmlformats.org/officeDocument/2006/relationships/image" Target="../media/image163.jpeg"/><Relationship Id="rId11" Type="http://schemas.openxmlformats.org/officeDocument/2006/relationships/image" Target="../media/image168.jpeg"/><Relationship Id="rId5" Type="http://schemas.openxmlformats.org/officeDocument/2006/relationships/image" Target="../media/image16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79.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9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3.xml"/><Relationship Id="rId4" Type="http://schemas.openxmlformats.org/officeDocument/2006/relationships/image" Target="../media/image18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xml"/><Relationship Id="rId4" Type="http://schemas.openxmlformats.org/officeDocument/2006/relationships/image" Target="../media/image189.png"/></Relationships>
</file>

<file path=ppt/slides/_rels/slide9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14" descr="http://www.apartmaniohrid-kolevski.com/images/Ohrid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905" y="-11934"/>
            <a:ext cx="9204336" cy="6633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14" descr="http://www.apartmaniohrid-kolevski.com/images/Ohrid6.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58" y="1679118"/>
            <a:ext cx="9204336" cy="517888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2"/>
          <p:cNvSpPr>
            <a:spLocks/>
          </p:cNvSpPr>
          <p:nvPr/>
        </p:nvSpPr>
        <p:spPr bwMode="auto">
          <a:xfrm>
            <a:off x="0" y="548680"/>
            <a:ext cx="9174527" cy="1296144"/>
          </a:xfrm>
          <a:prstGeom prst="rect">
            <a:avLst/>
          </a:prstGeom>
          <a:solidFill>
            <a:schemeClr val="bg1"/>
          </a:solidFill>
          <a:ln>
            <a:noFill/>
          </a:ln>
          <a:extLst/>
        </p:spPr>
        <p:txBody>
          <a:bodyPr anchor="ctr"/>
          <a:lstStyle/>
          <a:p>
            <a:pPr algn="r" eaLnBrk="1" hangingPunct="1"/>
            <a:r>
              <a:rPr lang="en-GB" sz="2600" b="1" cap="all" dirty="0" smtClean="0">
                <a:solidFill>
                  <a:srgbClr val="E3007B"/>
                </a:solidFill>
              </a:rPr>
              <a:t>National tourism strategy</a:t>
            </a:r>
          </a:p>
          <a:p>
            <a:pPr algn="r" eaLnBrk="1" hangingPunct="1"/>
            <a:r>
              <a:rPr lang="en-GB" sz="2600" b="1" cap="all" dirty="0" smtClean="0">
                <a:solidFill>
                  <a:srgbClr val="E3007B"/>
                </a:solidFill>
              </a:rPr>
              <a:t>Republic of North Macedonia</a:t>
            </a:r>
          </a:p>
          <a:p>
            <a:pPr algn="r" eaLnBrk="1" hangingPunct="1"/>
            <a:r>
              <a:rPr lang="en-GB" sz="2000" b="1" dirty="0" smtClean="0">
                <a:solidFill>
                  <a:srgbClr val="000000"/>
                </a:solidFill>
              </a:rPr>
              <a:t>Final Version by Kohl &amp; Partner</a:t>
            </a:r>
            <a:endParaRPr lang="en-GB" sz="2000" b="1" dirty="0">
              <a:solidFill>
                <a:srgbClr val="000000"/>
              </a:solidFill>
            </a:endParaRPr>
          </a:p>
        </p:txBody>
      </p:sp>
      <p:graphicFrame>
        <p:nvGraphicFramePr>
          <p:cNvPr id="5" name="Objekt 4"/>
          <p:cNvGraphicFramePr>
            <a:graphicFrameLocks noChangeAspect="1"/>
          </p:cNvGraphicFramePr>
          <p:nvPr>
            <p:extLst>
              <p:ext uri="{D42A27DB-BD31-4B8C-83A1-F6EECF244321}">
                <p14:modId xmlns:p14="http://schemas.microsoft.com/office/powerpoint/2010/main" val="4041095820"/>
              </p:ext>
            </p:extLst>
          </p:nvPr>
        </p:nvGraphicFramePr>
        <p:xfrm>
          <a:off x="81970" y="1412776"/>
          <a:ext cx="2576934" cy="984110"/>
        </p:xfrm>
        <a:graphic>
          <a:graphicData uri="http://schemas.openxmlformats.org/presentationml/2006/ole">
            <mc:AlternateContent xmlns:mc="http://schemas.openxmlformats.org/markup-compatibility/2006">
              <mc:Choice xmlns:v="urn:schemas-microsoft-com:vml" Requires="v">
                <p:oleObj spid="_x0000_s3152" r:id="rId5" imgW="8485714" imgH="3238952" progId="">
                  <p:embed/>
                </p:oleObj>
              </mc:Choice>
              <mc:Fallback>
                <p:oleObj r:id="rId5" imgW="8485714" imgH="3238952" progId="">
                  <p:embed/>
                  <p:pic>
                    <p:nvPicPr>
                      <p:cNvPr id="0" name="Picture 109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70" y="1412776"/>
                        <a:ext cx="2576934" cy="9841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North Macedonia increased the number of arrivals but was not able to reach the targeted number of the previous strategy</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a:t>
            </a:fld>
            <a:endParaRPr lang="de-DE" altLang="de-DE"/>
          </a:p>
        </p:txBody>
      </p:sp>
      <p:sp>
        <p:nvSpPr>
          <p:cNvPr id="9" name="Inhaltsplatzhalter 8"/>
          <p:cNvSpPr>
            <a:spLocks noGrp="1"/>
          </p:cNvSpPr>
          <p:nvPr>
            <p:ph sz="quarter" idx="14"/>
          </p:nvPr>
        </p:nvSpPr>
        <p:spPr/>
        <p:txBody>
          <a:bodyPr/>
          <a:lstStyle/>
          <a:p>
            <a:r>
              <a:rPr lang="de-DE" dirty="0" err="1" smtClean="0"/>
              <a:t>Arrivals</a:t>
            </a:r>
            <a:endParaRPr lang="de-AT" dirty="0"/>
          </a:p>
        </p:txBody>
      </p:sp>
      <p:graphicFrame>
        <p:nvGraphicFramePr>
          <p:cNvPr id="7" name="Tabelle 6"/>
          <p:cNvGraphicFramePr>
            <a:graphicFrameLocks noGrp="1"/>
          </p:cNvGraphicFramePr>
          <p:nvPr>
            <p:extLst>
              <p:ext uri="{D42A27DB-BD31-4B8C-83A1-F6EECF244321}">
                <p14:modId xmlns:p14="http://schemas.microsoft.com/office/powerpoint/2010/main" val="818095256"/>
              </p:ext>
            </p:extLst>
          </p:nvPr>
        </p:nvGraphicFramePr>
        <p:xfrm>
          <a:off x="599368" y="1943595"/>
          <a:ext cx="7992516" cy="1123855"/>
        </p:xfrm>
        <a:graphic>
          <a:graphicData uri="http://schemas.openxmlformats.org/drawingml/2006/table">
            <a:tbl>
              <a:tblPr firstRow="1" bandRow="1">
                <a:tableStyleId>{5C22544A-7EE6-4342-B048-85BDC9FD1C3A}</a:tableStyleId>
              </a:tblPr>
              <a:tblGrid>
                <a:gridCol w="1296516"/>
                <a:gridCol w="1116000"/>
                <a:gridCol w="1116000"/>
                <a:gridCol w="1116000"/>
                <a:gridCol w="1116000"/>
                <a:gridCol w="1116000"/>
                <a:gridCol w="1116000"/>
              </a:tblGrid>
              <a:tr h="281455">
                <a:tc>
                  <a:txBody>
                    <a:bodyPr/>
                    <a:lstStyle/>
                    <a:p>
                      <a:pPr algn="l"/>
                      <a:r>
                        <a:rPr lang="en-GB" sz="1000" b="1" noProof="0" dirty="0" smtClean="0">
                          <a:latin typeface="Arial" panose="020B0604020202020204" pitchFamily="34" charset="0"/>
                          <a:cs typeface="Arial" panose="020B0604020202020204" pitchFamily="34" charset="0"/>
                        </a:rPr>
                        <a:t>Arrivals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r>
                        <a:rPr lang="en-US" sz="1100" dirty="0" smtClean="0"/>
                        <a:t>2014</a:t>
                      </a:r>
                      <a:endParaRPr lang="mk-MK" sz="1100" dirty="0"/>
                    </a:p>
                  </a:txBody>
                  <a:tcPr anchor="ctr">
                    <a:solidFill>
                      <a:srgbClr val="3B1B66"/>
                    </a:solidFill>
                  </a:tcPr>
                </a:tc>
                <a:tc>
                  <a:txBody>
                    <a:bodyPr/>
                    <a:lstStyle/>
                    <a:p>
                      <a:r>
                        <a:rPr lang="en-US" sz="1100" dirty="0" smtClean="0"/>
                        <a:t>2015</a:t>
                      </a:r>
                      <a:endParaRPr lang="mk-MK" sz="1100" dirty="0"/>
                    </a:p>
                  </a:txBody>
                  <a:tcPr anchor="ctr">
                    <a:solidFill>
                      <a:srgbClr val="3B1B66"/>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Domestic</a:t>
                      </a:r>
                    </a:p>
                  </a:txBody>
                  <a:tcPr anchor="ctr">
                    <a:solidFill>
                      <a:schemeClr val="bg1"/>
                    </a:solidFill>
                  </a:tcPr>
                </a:tc>
                <a:tc>
                  <a:txBody>
                    <a:bodyPr/>
                    <a:lstStyle/>
                    <a:p>
                      <a:pPr marL="0" algn="ctr"/>
                      <a:r>
                        <a:rPr lang="de-DE" sz="1000" b="0" dirty="0" smtClean="0">
                          <a:solidFill>
                            <a:srgbClr val="000000"/>
                          </a:solidFill>
                          <a:latin typeface="Arial" panose="020B0604020202020204" pitchFamily="34" charset="0"/>
                          <a:cs typeface="Arial" panose="020B0604020202020204" pitchFamily="34" charset="0"/>
                        </a:rPr>
                        <a:t>325</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marL="0" algn="ctr"/>
                      <a:r>
                        <a:rPr lang="de-DE" sz="1000" b="0" dirty="0" smtClean="0">
                          <a:solidFill>
                            <a:srgbClr val="000000"/>
                          </a:solidFill>
                          <a:latin typeface="Arial" panose="020B0604020202020204" pitchFamily="34" charset="0"/>
                          <a:cs typeface="Arial" panose="020B0604020202020204" pitchFamily="34" charset="0"/>
                        </a:rPr>
                        <a:t>320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marL="0" algn="ctr"/>
                      <a:r>
                        <a:rPr lang="de-DE" sz="1000" b="0" dirty="0" smtClean="0">
                          <a:solidFill>
                            <a:srgbClr val="000000"/>
                          </a:solidFill>
                          <a:latin typeface="Arial" panose="020B0604020202020204" pitchFamily="34" charset="0"/>
                          <a:cs typeface="Arial" panose="020B0604020202020204" pitchFamily="34" charset="0"/>
                        </a:rPr>
                        <a:t>312</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marL="0" algn="ctr"/>
                      <a:r>
                        <a:rPr lang="de-DE" sz="1000" b="0" dirty="0" smtClean="0">
                          <a:solidFill>
                            <a:srgbClr val="E3007B"/>
                          </a:solidFill>
                          <a:latin typeface="Arial" panose="020B0604020202020204" pitchFamily="34" charset="0"/>
                          <a:cs typeface="Arial" panose="020B0604020202020204" pitchFamily="34" charset="0"/>
                        </a:rPr>
                        <a:t>302</a:t>
                      </a:r>
                      <a:endParaRPr lang="de-AT" sz="1000" b="0" dirty="0">
                        <a:solidFill>
                          <a:srgbClr val="E3007B"/>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marL="0" algn="ctr" defTabSz="457200" rtl="0" eaLnBrk="1" latinLnBrk="0" hangingPunct="1"/>
                      <a:r>
                        <a:rPr lang="en-US" sz="1000" b="0" kern="1200" dirty="0" smtClean="0">
                          <a:solidFill>
                            <a:schemeClr val="tx1"/>
                          </a:solidFill>
                          <a:latin typeface="Arial" panose="020B0604020202020204" pitchFamily="34" charset="0"/>
                          <a:ea typeface="+mn-ea"/>
                          <a:cs typeface="Arial" panose="020B0604020202020204" pitchFamily="34" charset="0"/>
                        </a:rPr>
                        <a:t>310</a:t>
                      </a:r>
                      <a:endParaRPr lang="mk-MK" sz="1000" b="0" kern="1200" dirty="0" smtClean="0">
                        <a:solidFill>
                          <a:schemeClr val="tx1"/>
                        </a:solidFill>
                        <a:latin typeface="Arial" panose="020B0604020202020204" pitchFamily="34" charset="0"/>
                        <a:ea typeface="+mn-ea"/>
                        <a:cs typeface="Arial" panose="020B0604020202020204" pitchFamily="34" charset="0"/>
                      </a:endParaRPr>
                    </a:p>
                  </a:txBody>
                  <a:tcPr marL="90000" marR="90000" marT="46800" marB="46800" anchor="ctr">
                    <a:solidFill>
                      <a:schemeClr val="bg1"/>
                    </a:solidFill>
                  </a:tcPr>
                </a:tc>
                <a:tc>
                  <a:txBody>
                    <a:bodyPr/>
                    <a:lstStyle/>
                    <a:p>
                      <a:pPr marL="0" algn="ctr" defTabSz="457200" rtl="0" eaLnBrk="1" latinLnBrk="0" hangingPunct="1"/>
                      <a:r>
                        <a:rPr lang="en-US" sz="1000" b="0" kern="1200" dirty="0" smtClean="0">
                          <a:solidFill>
                            <a:schemeClr val="tx1"/>
                          </a:solidFill>
                          <a:latin typeface="Arial" panose="020B0604020202020204" pitchFamily="34" charset="0"/>
                          <a:ea typeface="+mn-ea"/>
                          <a:cs typeface="Arial" panose="020B0604020202020204" pitchFamily="34" charset="0"/>
                        </a:rPr>
                        <a:t>331</a:t>
                      </a:r>
                      <a:endParaRPr lang="mk-MK" sz="1000" b="0" kern="1200" dirty="0" smtClean="0">
                        <a:solidFill>
                          <a:schemeClr val="tx1"/>
                        </a:solidFill>
                        <a:latin typeface="Arial" panose="020B0604020202020204" pitchFamily="34" charset="0"/>
                        <a:ea typeface="+mn-ea"/>
                        <a:cs typeface="Arial" panose="020B0604020202020204" pitchFamily="34" charset="0"/>
                      </a:endParaRPr>
                    </a:p>
                  </a:txBody>
                  <a:tcPr marL="90000" marR="90000" marT="46800" marB="46800" anchor="ctr">
                    <a:solidFill>
                      <a:schemeClr val="bg1"/>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Foreign</a:t>
                      </a:r>
                    </a:p>
                  </a:txBody>
                  <a:tcPr anchor="ctr">
                    <a:solidFill>
                      <a:srgbClr val="E8E7EA"/>
                    </a:solidFill>
                  </a:tcPr>
                </a:tc>
                <a:tc>
                  <a:txBody>
                    <a:bodyPr/>
                    <a:lstStyle/>
                    <a:p>
                      <a:pPr marL="0" algn="ctr"/>
                      <a:r>
                        <a:rPr lang="de-DE" sz="1000" b="0" dirty="0" smtClean="0">
                          <a:solidFill>
                            <a:srgbClr val="000000"/>
                          </a:solidFill>
                          <a:latin typeface="Arial" panose="020B0604020202020204" pitchFamily="34" charset="0"/>
                          <a:cs typeface="Arial" panose="020B0604020202020204" pitchFamily="34" charset="0"/>
                        </a:rPr>
                        <a:t>262</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marL="0" algn="ctr"/>
                      <a:r>
                        <a:rPr lang="de-DE" sz="1000" b="0" dirty="0" smtClean="0">
                          <a:solidFill>
                            <a:srgbClr val="000000"/>
                          </a:solidFill>
                          <a:latin typeface="Arial" panose="020B0604020202020204" pitchFamily="34" charset="0"/>
                          <a:cs typeface="Arial" panose="020B0604020202020204" pitchFamily="34" charset="0"/>
                        </a:rPr>
                        <a:t>328</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marL="0" algn="ctr"/>
                      <a:r>
                        <a:rPr lang="de-DE" sz="1000" b="0" dirty="0" smtClean="0">
                          <a:solidFill>
                            <a:srgbClr val="000000"/>
                          </a:solidFill>
                          <a:latin typeface="Arial" panose="020B0604020202020204" pitchFamily="34" charset="0"/>
                          <a:cs typeface="Arial" panose="020B0604020202020204" pitchFamily="34" charset="0"/>
                        </a:rPr>
                        <a:t>351</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marL="0" algn="ctr"/>
                      <a:r>
                        <a:rPr lang="de-DE" sz="1000" b="0" dirty="0" smtClean="0">
                          <a:solidFill>
                            <a:srgbClr val="E3007B"/>
                          </a:solidFill>
                          <a:latin typeface="Arial" panose="020B0604020202020204" pitchFamily="34" charset="0"/>
                          <a:cs typeface="Arial" panose="020B0604020202020204" pitchFamily="34" charset="0"/>
                        </a:rPr>
                        <a:t>400</a:t>
                      </a:r>
                      <a:endParaRPr lang="de-AT" sz="1000" b="0" dirty="0">
                        <a:solidFill>
                          <a:srgbClr val="E3007B"/>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marL="0" algn="ctr" defTabSz="457200" rtl="0" eaLnBrk="1" latinLnBrk="0" hangingPunct="1"/>
                      <a:r>
                        <a:rPr lang="en-US" sz="1000" b="0" kern="1200" dirty="0" smtClean="0">
                          <a:solidFill>
                            <a:schemeClr val="tx1"/>
                          </a:solidFill>
                          <a:latin typeface="Arial" panose="020B0604020202020204" pitchFamily="34" charset="0"/>
                          <a:ea typeface="+mn-ea"/>
                          <a:cs typeface="Arial" panose="020B0604020202020204" pitchFamily="34" charset="0"/>
                        </a:rPr>
                        <a:t>426</a:t>
                      </a:r>
                      <a:endParaRPr lang="mk-MK" sz="1000" b="0" kern="1200" dirty="0" smtClean="0">
                        <a:solidFill>
                          <a:schemeClr val="tx1"/>
                        </a:solidFill>
                        <a:latin typeface="Arial" panose="020B0604020202020204" pitchFamily="34" charset="0"/>
                        <a:ea typeface="+mn-ea"/>
                        <a:cs typeface="Arial" panose="020B0604020202020204" pitchFamily="34" charset="0"/>
                      </a:endParaRPr>
                    </a:p>
                  </a:txBody>
                  <a:tcPr marL="90000" marR="90000" marT="46800" marB="46800" anchor="ctr">
                    <a:solidFill>
                      <a:srgbClr val="E8E7EA"/>
                    </a:solidFill>
                  </a:tcPr>
                </a:tc>
                <a:tc>
                  <a:txBody>
                    <a:bodyPr/>
                    <a:lstStyle/>
                    <a:p>
                      <a:pPr marL="0" algn="ctr" defTabSz="457200" rtl="0" eaLnBrk="1" latinLnBrk="0" hangingPunct="1"/>
                      <a:r>
                        <a:rPr lang="en-US" sz="1000" b="0" kern="1200" dirty="0" smtClean="0">
                          <a:solidFill>
                            <a:schemeClr val="tx1"/>
                          </a:solidFill>
                          <a:latin typeface="Arial" panose="020B0604020202020204" pitchFamily="34" charset="0"/>
                          <a:ea typeface="+mn-ea"/>
                          <a:cs typeface="Arial" panose="020B0604020202020204" pitchFamily="34" charset="0"/>
                        </a:rPr>
                        <a:t>485</a:t>
                      </a:r>
                      <a:endParaRPr lang="mk-MK" sz="1000" b="0" kern="1200" dirty="0" smtClean="0">
                        <a:solidFill>
                          <a:schemeClr val="tx1"/>
                        </a:solidFill>
                        <a:latin typeface="Arial" panose="020B0604020202020204" pitchFamily="34" charset="0"/>
                        <a:ea typeface="+mn-ea"/>
                        <a:cs typeface="Arial" panose="020B0604020202020204" pitchFamily="34" charset="0"/>
                      </a:endParaRPr>
                    </a:p>
                  </a:txBody>
                  <a:tcPr marL="90000" marR="90000" marT="46800" marB="46800" anchor="ctr">
                    <a:solidFill>
                      <a:srgbClr val="E8E7EA"/>
                    </a:solidFill>
                  </a:tcPr>
                </a:tc>
              </a:tr>
              <a:tr h="2808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algn="ctr"/>
                      <a:r>
                        <a:rPr lang="de-DE" sz="1000" b="1" dirty="0" smtClean="0">
                          <a:solidFill>
                            <a:srgbClr val="000000"/>
                          </a:solidFill>
                          <a:latin typeface="Arial" panose="020B0604020202020204" pitchFamily="34" charset="0"/>
                          <a:cs typeface="Arial" panose="020B0604020202020204" pitchFamily="34" charset="0"/>
                        </a:rPr>
                        <a:t>586</a:t>
                      </a:r>
                      <a:endParaRPr lang="de-AT" sz="1000" b="1"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marL="0" algn="ctr"/>
                      <a:r>
                        <a:rPr lang="de-DE" sz="1000" b="1" dirty="0" smtClean="0">
                          <a:solidFill>
                            <a:srgbClr val="000000"/>
                          </a:solidFill>
                          <a:latin typeface="Arial" panose="020B0604020202020204" pitchFamily="34" charset="0"/>
                          <a:cs typeface="Arial" panose="020B0604020202020204" pitchFamily="34" charset="0"/>
                        </a:rPr>
                        <a:t>648</a:t>
                      </a:r>
                      <a:endParaRPr lang="de-AT" sz="1000" b="1"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marL="0" algn="ctr"/>
                      <a:r>
                        <a:rPr lang="de-DE" sz="1000" b="1" dirty="0" smtClean="0">
                          <a:solidFill>
                            <a:srgbClr val="000000"/>
                          </a:solidFill>
                          <a:latin typeface="Arial" panose="020B0604020202020204" pitchFamily="34" charset="0"/>
                          <a:cs typeface="Arial" panose="020B0604020202020204" pitchFamily="34" charset="0"/>
                        </a:rPr>
                        <a:t>664</a:t>
                      </a:r>
                      <a:endParaRPr lang="de-AT" sz="1000" b="1"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marL="0" algn="ctr"/>
                      <a:r>
                        <a:rPr lang="de-DE" sz="1000" b="1" dirty="0" smtClean="0">
                          <a:solidFill>
                            <a:srgbClr val="E3007B"/>
                          </a:solidFill>
                          <a:latin typeface="Arial" panose="020B0604020202020204" pitchFamily="34" charset="0"/>
                          <a:cs typeface="Arial" panose="020B0604020202020204" pitchFamily="34" charset="0"/>
                        </a:rPr>
                        <a:t>702</a:t>
                      </a:r>
                      <a:endParaRPr lang="de-AT" sz="1000" b="1" dirty="0">
                        <a:solidFill>
                          <a:srgbClr val="E3007B"/>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marL="0" algn="ctr" defTabSz="457200" rtl="0" eaLnBrk="1" latinLnBrk="0" hangingPunct="1"/>
                      <a:r>
                        <a:rPr lang="en-US" sz="1000" b="1" kern="1200" dirty="0" smtClean="0">
                          <a:solidFill>
                            <a:schemeClr val="tx1"/>
                          </a:solidFill>
                          <a:latin typeface="Arial" panose="020B0604020202020204" pitchFamily="34" charset="0"/>
                          <a:ea typeface="+mn-ea"/>
                          <a:cs typeface="Arial" panose="020B0604020202020204" pitchFamily="34" charset="0"/>
                        </a:rPr>
                        <a:t>736</a:t>
                      </a:r>
                      <a:endParaRPr lang="mk-MK" sz="1000" b="1" kern="1200" dirty="0" smtClean="0">
                        <a:solidFill>
                          <a:schemeClr val="tx1"/>
                        </a:solidFill>
                        <a:latin typeface="Arial" panose="020B0604020202020204" pitchFamily="34" charset="0"/>
                        <a:ea typeface="+mn-ea"/>
                        <a:cs typeface="Arial" panose="020B0604020202020204" pitchFamily="34" charset="0"/>
                      </a:endParaRPr>
                    </a:p>
                  </a:txBody>
                  <a:tcPr marL="90000" marR="90000" marT="46800" marB="46800" anchor="ctr">
                    <a:noFill/>
                  </a:tcPr>
                </a:tc>
                <a:tc>
                  <a:txBody>
                    <a:bodyPr/>
                    <a:lstStyle/>
                    <a:p>
                      <a:pPr marL="0" algn="ctr" defTabSz="457200" rtl="0" eaLnBrk="1" latinLnBrk="0" hangingPunct="1"/>
                      <a:r>
                        <a:rPr lang="en-US" sz="1000" b="1" kern="1200" dirty="0" smtClean="0">
                          <a:solidFill>
                            <a:schemeClr val="tx1"/>
                          </a:solidFill>
                          <a:latin typeface="Arial" panose="020B0604020202020204" pitchFamily="34" charset="0"/>
                          <a:ea typeface="+mn-ea"/>
                          <a:cs typeface="Arial" panose="020B0604020202020204" pitchFamily="34" charset="0"/>
                        </a:rPr>
                        <a:t>816</a:t>
                      </a:r>
                      <a:endParaRPr lang="mk-MK" sz="1000" b="1" kern="1200" dirty="0" smtClean="0">
                        <a:solidFill>
                          <a:schemeClr val="tx1"/>
                        </a:solidFill>
                        <a:latin typeface="Arial" panose="020B0604020202020204" pitchFamily="34" charset="0"/>
                        <a:ea typeface="+mn-ea"/>
                        <a:cs typeface="Arial" panose="020B0604020202020204" pitchFamily="34" charset="0"/>
                      </a:endParaRPr>
                    </a:p>
                  </a:txBody>
                  <a:tcPr marL="90000" marR="90000" marT="46800" marB="46800" anchor="ctr">
                    <a:noFill/>
                  </a:tcPr>
                </a:tc>
              </a:tr>
            </a:tbl>
          </a:graphicData>
        </a:graphic>
      </p:graphicFrame>
      <p:sp>
        <p:nvSpPr>
          <p:cNvPr id="14" name="Inhaltsplatzhalter 9"/>
          <p:cNvSpPr>
            <a:spLocks noGrp="1"/>
          </p:cNvSpPr>
          <p:nvPr>
            <p:ph sz="quarter" idx="15"/>
          </p:nvPr>
        </p:nvSpPr>
        <p:spPr>
          <a:xfrm>
            <a:off x="712971" y="6389631"/>
            <a:ext cx="3060000" cy="371475"/>
          </a:xfrm>
        </p:spPr>
        <p:txBody>
          <a:bodyPr anchor="t"/>
          <a:lstStyle/>
          <a:p>
            <a:pPr marL="0" indent="0"/>
            <a:r>
              <a:rPr lang="de-DE" spc="0" dirty="0" smtClean="0"/>
              <a:t>Source: Statistical office of North Macedonia</a:t>
            </a:r>
            <a:endParaRPr lang="en-US" spc="0" dirty="0"/>
          </a:p>
        </p:txBody>
      </p:sp>
      <p:sp>
        <p:nvSpPr>
          <p:cNvPr id="15" name="Inhaltsplatzhalter 9"/>
          <p:cNvSpPr>
            <a:spLocks noGrp="1"/>
          </p:cNvSpPr>
          <p:nvPr>
            <p:ph sz="quarter" idx="15"/>
          </p:nvPr>
        </p:nvSpPr>
        <p:spPr>
          <a:xfrm>
            <a:off x="5436096" y="6387625"/>
            <a:ext cx="3168153" cy="371475"/>
          </a:xfrm>
        </p:spPr>
        <p:txBody>
          <a:bodyPr anchor="t"/>
          <a:lstStyle/>
          <a:p>
            <a:pPr marL="0" indent="0"/>
            <a:r>
              <a:rPr lang="de-DE" spc="0" dirty="0" smtClean="0"/>
              <a:t>* CAGR = </a:t>
            </a:r>
            <a:r>
              <a:rPr lang="de-DE" spc="0" dirty="0" err="1" smtClean="0"/>
              <a:t>Compound</a:t>
            </a:r>
            <a:r>
              <a:rPr lang="de-DE" spc="0" dirty="0" smtClean="0"/>
              <a:t> Annual Growth Rate</a:t>
            </a:r>
            <a:br>
              <a:rPr lang="de-DE" spc="0" dirty="0" smtClean="0"/>
            </a:br>
            <a:r>
              <a:rPr lang="de-DE" spc="0" dirty="0" smtClean="0"/>
              <a:t>** </a:t>
            </a:r>
            <a:r>
              <a:rPr lang="de-DE" spc="0" dirty="0" err="1" smtClean="0"/>
              <a:t>Defined</a:t>
            </a:r>
            <a:r>
              <a:rPr lang="de-DE" spc="0" dirty="0" smtClean="0"/>
              <a:t> in Tourism </a:t>
            </a:r>
            <a:r>
              <a:rPr lang="de-DE" spc="0" dirty="0" err="1" smtClean="0"/>
              <a:t>Strategy</a:t>
            </a:r>
            <a:r>
              <a:rPr lang="de-DE" spc="0" dirty="0" smtClean="0"/>
              <a:t> 2009-2013</a:t>
            </a:r>
            <a:endParaRPr lang="en-US" spc="0" dirty="0"/>
          </a:p>
        </p:txBody>
      </p:sp>
      <p:sp>
        <p:nvSpPr>
          <p:cNvPr id="3" name="Abgerundetes Rechteck 2"/>
          <p:cNvSpPr/>
          <p:nvPr/>
        </p:nvSpPr>
        <p:spPr>
          <a:xfrm>
            <a:off x="7464192" y="1897837"/>
            <a:ext cx="1116000" cy="1255102"/>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25" name="Rectangle 9"/>
          <p:cNvSpPr>
            <a:spLocks noChangeArrowheads="1"/>
          </p:cNvSpPr>
          <p:nvPr/>
        </p:nvSpPr>
        <p:spPr bwMode="auto">
          <a:xfrm>
            <a:off x="514023" y="5353937"/>
            <a:ext cx="8172777" cy="116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latin typeface="Arial"/>
                <a:cs typeface="Arial"/>
              </a:rPr>
              <a:t>In the National Tourism Strategy 2009 – 2013 the targeted amount of arrivals for 2015 was defined with 816.000 – it was not possible to reach this indicated figure, mainly due to an unexpected change in domestic demand (decreasing numbers instead of slightly increasing ones) – on contrary, the number of international arrivals exceeded the forecasted figure.</a:t>
            </a:r>
          </a:p>
        </p:txBody>
      </p:sp>
      <p:sp>
        <p:nvSpPr>
          <p:cNvPr id="10" name="Abgerundetes Rechteck 9"/>
          <p:cNvSpPr/>
          <p:nvPr/>
        </p:nvSpPr>
        <p:spPr>
          <a:xfrm>
            <a:off x="611188" y="1359430"/>
            <a:ext cx="1351824" cy="44401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smtClean="0">
                <a:solidFill>
                  <a:srgbClr val="000000"/>
                </a:solidFill>
                <a:latin typeface="Arial" panose="020B0604020202020204" pitchFamily="34" charset="0"/>
                <a:cs typeface="Arial" panose="020B0604020202020204" pitchFamily="34" charset="0"/>
              </a:rPr>
              <a:t>Target 2015** </a:t>
            </a:r>
            <a:endParaRPr lang="de-AT" sz="1100" b="1" dirty="0">
              <a:solidFill>
                <a:srgbClr val="000000"/>
              </a:solidFill>
              <a:latin typeface="Arial" panose="020B0604020202020204" pitchFamily="34" charset="0"/>
              <a:cs typeface="Arial" panose="020B0604020202020204" pitchFamily="34" charset="0"/>
            </a:endParaRPr>
          </a:p>
        </p:txBody>
      </p:sp>
      <p:sp>
        <p:nvSpPr>
          <p:cNvPr id="26" name="Rectangle 9"/>
          <p:cNvSpPr>
            <a:spLocks noChangeArrowheads="1"/>
          </p:cNvSpPr>
          <p:nvPr/>
        </p:nvSpPr>
        <p:spPr bwMode="auto">
          <a:xfrm>
            <a:off x="1963013" y="1359430"/>
            <a:ext cx="6641238" cy="44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0"/>
              </a:spcBef>
              <a:spcAft>
                <a:spcPts val="600"/>
              </a:spcAft>
              <a:buClr>
                <a:srgbClr val="E3007B"/>
              </a:buClr>
              <a:buSzPct val="115000"/>
            </a:pPr>
            <a:r>
              <a:rPr lang="en-US" sz="1100" b="1" dirty="0" smtClean="0">
                <a:solidFill>
                  <a:srgbClr val="000000"/>
                </a:solidFill>
                <a:latin typeface="Arial"/>
                <a:cs typeface="Arial"/>
              </a:rPr>
              <a:t>816.000 arrivals (331.000 domestic arrivals &amp; 485.000 foreign arrivals)</a:t>
            </a:r>
          </a:p>
        </p:txBody>
      </p:sp>
      <p:grpSp>
        <p:nvGrpSpPr>
          <p:cNvPr id="24" name="Gruppieren 7"/>
          <p:cNvGrpSpPr/>
          <p:nvPr/>
        </p:nvGrpSpPr>
        <p:grpSpPr>
          <a:xfrm>
            <a:off x="2546594" y="3205191"/>
            <a:ext cx="4435153" cy="2148746"/>
            <a:chOff x="496886" y="3412706"/>
            <a:chExt cx="4435153" cy="2148746"/>
          </a:xfrm>
        </p:grpSpPr>
        <p:graphicFrame>
          <p:nvGraphicFramePr>
            <p:cNvPr id="27" name="Diagramm 15"/>
            <p:cNvGraphicFramePr/>
            <p:nvPr>
              <p:extLst>
                <p:ext uri="{D42A27DB-BD31-4B8C-83A1-F6EECF244321}">
                  <p14:modId xmlns:p14="http://schemas.microsoft.com/office/powerpoint/2010/main" val="2667374017"/>
                </p:ext>
              </p:extLst>
            </p:nvPr>
          </p:nvGraphicFramePr>
          <p:xfrm>
            <a:off x="496886" y="3689022"/>
            <a:ext cx="4435153" cy="1872430"/>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feld 16"/>
            <p:cNvSpPr txBox="1"/>
            <p:nvPr/>
          </p:nvSpPr>
          <p:spPr>
            <a:xfrm>
              <a:off x="505262" y="3412706"/>
              <a:ext cx="4176464" cy="261610"/>
            </a:xfrm>
            <a:prstGeom prst="rect">
              <a:avLst/>
            </a:prstGeom>
            <a:noFill/>
          </p:spPr>
          <p:txBody>
            <a:bodyPr wrap="square" rtlCol="0">
              <a:spAutoFit/>
            </a:bodyPr>
            <a:lstStyle/>
            <a:p>
              <a:r>
                <a:rPr lang="en-US" sz="1050" b="1" dirty="0" smtClean="0"/>
                <a:t>Arrivals</a:t>
              </a:r>
              <a:r>
                <a:rPr lang="de-DE" sz="1050" b="1" dirty="0" smtClean="0"/>
                <a:t> </a:t>
              </a:r>
              <a:r>
                <a:rPr lang="de-DE" sz="1050" b="1" dirty="0"/>
                <a:t>(</a:t>
              </a:r>
              <a:r>
                <a:rPr lang="ru-RU" sz="1050" b="1" dirty="0"/>
                <a:t>во</a:t>
              </a:r>
              <a:r>
                <a:rPr lang="de-DE" sz="1050" b="1" dirty="0"/>
                <a:t> 000)</a:t>
              </a:r>
              <a:endParaRPr lang="de-AT" sz="1050" b="1" dirty="0"/>
            </a:p>
          </p:txBody>
        </p:sp>
        <p:sp>
          <p:nvSpPr>
            <p:cNvPr id="29" name="Textfeld 3"/>
            <p:cNvSpPr txBox="1"/>
            <p:nvPr/>
          </p:nvSpPr>
          <p:spPr>
            <a:xfrm>
              <a:off x="1061267" y="4054505"/>
              <a:ext cx="504056" cy="246221"/>
            </a:xfrm>
            <a:prstGeom prst="rect">
              <a:avLst/>
            </a:prstGeom>
            <a:noFill/>
          </p:spPr>
          <p:txBody>
            <a:bodyPr wrap="square" rtlCol="0">
              <a:spAutoFit/>
            </a:bodyPr>
            <a:lstStyle/>
            <a:p>
              <a:pPr algn="ctr"/>
              <a:r>
                <a:rPr lang="de-DE" sz="1000" b="1" dirty="0" smtClean="0">
                  <a:solidFill>
                    <a:srgbClr val="000000"/>
                  </a:solidFill>
                </a:rPr>
                <a:t>586</a:t>
              </a:r>
              <a:endParaRPr lang="de-AT" sz="1000" b="1" dirty="0">
                <a:solidFill>
                  <a:srgbClr val="000000"/>
                </a:solidFill>
              </a:endParaRPr>
            </a:p>
          </p:txBody>
        </p:sp>
        <p:sp>
          <p:nvSpPr>
            <p:cNvPr id="30" name="Textfeld 18"/>
            <p:cNvSpPr txBox="1"/>
            <p:nvPr/>
          </p:nvSpPr>
          <p:spPr>
            <a:xfrm>
              <a:off x="1700079" y="4081986"/>
              <a:ext cx="504056" cy="246221"/>
            </a:xfrm>
            <a:prstGeom prst="rect">
              <a:avLst/>
            </a:prstGeom>
            <a:noFill/>
          </p:spPr>
          <p:txBody>
            <a:bodyPr wrap="square" rtlCol="0">
              <a:spAutoFit/>
            </a:bodyPr>
            <a:lstStyle/>
            <a:p>
              <a:pPr algn="ctr"/>
              <a:r>
                <a:rPr lang="de-DE" sz="1000" b="1" dirty="0" smtClean="0">
                  <a:solidFill>
                    <a:srgbClr val="000000"/>
                  </a:solidFill>
                </a:rPr>
                <a:t>648</a:t>
              </a:r>
              <a:endParaRPr lang="de-AT" sz="1000" b="1" dirty="0">
                <a:solidFill>
                  <a:srgbClr val="000000"/>
                </a:solidFill>
              </a:endParaRPr>
            </a:p>
          </p:txBody>
        </p:sp>
        <p:sp>
          <p:nvSpPr>
            <p:cNvPr id="31" name="Textfeld 19"/>
            <p:cNvSpPr txBox="1"/>
            <p:nvPr/>
          </p:nvSpPr>
          <p:spPr>
            <a:xfrm>
              <a:off x="2324298" y="4092225"/>
              <a:ext cx="504056" cy="246221"/>
            </a:xfrm>
            <a:prstGeom prst="rect">
              <a:avLst/>
            </a:prstGeom>
            <a:noFill/>
          </p:spPr>
          <p:txBody>
            <a:bodyPr wrap="square" rtlCol="0">
              <a:spAutoFit/>
            </a:bodyPr>
            <a:lstStyle/>
            <a:p>
              <a:pPr algn="ctr"/>
              <a:r>
                <a:rPr lang="de-DE" sz="1000" b="1" dirty="0" smtClean="0">
                  <a:solidFill>
                    <a:srgbClr val="000000"/>
                  </a:solidFill>
                </a:rPr>
                <a:t>664</a:t>
              </a:r>
              <a:endParaRPr lang="de-AT" sz="1000" b="1" dirty="0">
                <a:solidFill>
                  <a:srgbClr val="000000"/>
                </a:solidFill>
              </a:endParaRPr>
            </a:p>
          </p:txBody>
        </p:sp>
        <p:sp>
          <p:nvSpPr>
            <p:cNvPr id="32" name="Textfeld 20"/>
            <p:cNvSpPr txBox="1"/>
            <p:nvPr/>
          </p:nvSpPr>
          <p:spPr>
            <a:xfrm>
              <a:off x="2956019" y="4005737"/>
              <a:ext cx="504056" cy="246221"/>
            </a:xfrm>
            <a:prstGeom prst="rect">
              <a:avLst/>
            </a:prstGeom>
            <a:noFill/>
          </p:spPr>
          <p:txBody>
            <a:bodyPr wrap="square" rtlCol="0">
              <a:spAutoFit/>
            </a:bodyPr>
            <a:lstStyle/>
            <a:p>
              <a:pPr algn="ctr"/>
              <a:r>
                <a:rPr lang="de-DE" sz="1000" b="1" dirty="0" smtClean="0">
                  <a:solidFill>
                    <a:srgbClr val="000000"/>
                  </a:solidFill>
                </a:rPr>
                <a:t>702</a:t>
              </a:r>
              <a:endParaRPr lang="de-AT" sz="1000" b="1" dirty="0">
                <a:solidFill>
                  <a:srgbClr val="000000"/>
                </a:solidFill>
              </a:endParaRPr>
            </a:p>
          </p:txBody>
        </p:sp>
        <p:sp>
          <p:nvSpPr>
            <p:cNvPr id="33" name="Textfeld 21"/>
            <p:cNvSpPr txBox="1"/>
            <p:nvPr/>
          </p:nvSpPr>
          <p:spPr>
            <a:xfrm>
              <a:off x="3587740" y="3981353"/>
              <a:ext cx="504056" cy="246221"/>
            </a:xfrm>
            <a:prstGeom prst="rect">
              <a:avLst/>
            </a:prstGeom>
            <a:noFill/>
          </p:spPr>
          <p:txBody>
            <a:bodyPr wrap="square" rtlCol="0">
              <a:spAutoFit/>
            </a:bodyPr>
            <a:lstStyle/>
            <a:p>
              <a:pPr algn="ctr"/>
              <a:r>
                <a:rPr lang="de-DE" sz="1000" b="1" dirty="0" smtClean="0">
                  <a:solidFill>
                    <a:srgbClr val="000000"/>
                  </a:solidFill>
                </a:rPr>
                <a:t>736</a:t>
              </a:r>
              <a:endParaRPr lang="de-AT" sz="1000" b="1" dirty="0">
                <a:solidFill>
                  <a:srgbClr val="000000"/>
                </a:solidFill>
              </a:endParaRPr>
            </a:p>
          </p:txBody>
        </p:sp>
        <p:sp>
          <p:nvSpPr>
            <p:cNvPr id="34" name="Textfeld 22"/>
            <p:cNvSpPr txBox="1"/>
            <p:nvPr/>
          </p:nvSpPr>
          <p:spPr>
            <a:xfrm>
              <a:off x="4220359" y="3921537"/>
              <a:ext cx="504056" cy="246221"/>
            </a:xfrm>
            <a:prstGeom prst="rect">
              <a:avLst/>
            </a:prstGeom>
            <a:noFill/>
          </p:spPr>
          <p:txBody>
            <a:bodyPr wrap="square" rtlCol="0">
              <a:spAutoFit/>
            </a:bodyPr>
            <a:lstStyle/>
            <a:p>
              <a:pPr algn="ctr"/>
              <a:r>
                <a:rPr lang="de-DE" sz="1000" b="1" dirty="0" smtClean="0">
                  <a:solidFill>
                    <a:srgbClr val="000000"/>
                  </a:solidFill>
                </a:rPr>
                <a:t>816</a:t>
              </a:r>
              <a:endParaRPr lang="de-AT" sz="1000" b="1" dirty="0">
                <a:solidFill>
                  <a:srgbClr val="000000"/>
                </a:solidFill>
              </a:endParaRPr>
            </a:p>
          </p:txBody>
        </p:sp>
      </p:grpSp>
    </p:spTree>
    <p:extLst>
      <p:ext uri="{BB962C8B-B14F-4D97-AF65-F5344CB8AC3E}">
        <p14:creationId xmlns:p14="http://schemas.microsoft.com/office/powerpoint/2010/main" val="1331924353"/>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a:t>The Tourism Satellite Account is the statistical methodology and main tool for the economic measurement of tourism</a:t>
            </a:r>
            <a:endParaRPr lang="en-GB"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100</a:t>
            </a:fld>
            <a:endParaRPr lang="de-DE" altLang="de-DE"/>
          </a:p>
        </p:txBody>
      </p:sp>
      <p:sp>
        <p:nvSpPr>
          <p:cNvPr id="9" name="Inhaltsplatzhalter 8"/>
          <p:cNvSpPr>
            <a:spLocks noGrp="1"/>
          </p:cNvSpPr>
          <p:nvPr>
            <p:ph sz="quarter" idx="14"/>
          </p:nvPr>
        </p:nvSpPr>
        <p:spPr>
          <a:xfrm>
            <a:off x="3059832" y="188913"/>
            <a:ext cx="5626969" cy="360362"/>
          </a:xfrm>
        </p:spPr>
        <p:txBody>
          <a:bodyPr/>
          <a:lstStyle/>
          <a:p>
            <a:r>
              <a:rPr lang="en-US" dirty="0" smtClean="0"/>
              <a:t>Tourism Satellite Account</a:t>
            </a:r>
            <a:endParaRPr lang="de-AT" dirty="0"/>
          </a:p>
        </p:txBody>
      </p:sp>
      <p:sp>
        <p:nvSpPr>
          <p:cNvPr id="16" name="Rectangle 22"/>
          <p:cNvSpPr>
            <a:spLocks noChangeArrowheads="1"/>
          </p:cNvSpPr>
          <p:nvPr/>
        </p:nvSpPr>
        <p:spPr bwMode="auto">
          <a:xfrm>
            <a:off x="548246" y="4295559"/>
            <a:ext cx="2157073" cy="51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GB" sz="1100" b="0" dirty="0" smtClean="0">
                <a:solidFill>
                  <a:srgbClr val="000000"/>
                </a:solidFill>
              </a:rPr>
              <a:t>Internal tourism expenditure (table 4)</a:t>
            </a:r>
            <a:endParaRPr lang="en-GB" sz="1100" b="0" dirty="0">
              <a:solidFill>
                <a:srgbClr val="000000"/>
              </a:solidFill>
            </a:endParaRPr>
          </a:p>
        </p:txBody>
      </p:sp>
      <p:sp>
        <p:nvSpPr>
          <p:cNvPr id="17" name="Rectangle 27"/>
          <p:cNvSpPr>
            <a:spLocks noChangeArrowheads="1"/>
          </p:cNvSpPr>
          <p:nvPr/>
        </p:nvSpPr>
        <p:spPr bwMode="auto">
          <a:xfrm>
            <a:off x="3904950" y="5075223"/>
            <a:ext cx="2142000" cy="51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eaLnBrk="1" hangingPunct="1"/>
            <a:r>
              <a:rPr lang="en-GB" sz="1100" b="0" dirty="0" smtClean="0">
                <a:solidFill>
                  <a:srgbClr val="000000"/>
                </a:solidFill>
              </a:rPr>
              <a:t>Government consumption (table 9)</a:t>
            </a:r>
            <a:endParaRPr lang="en-GB" sz="1100" b="0" dirty="0">
              <a:solidFill>
                <a:srgbClr val="000000"/>
              </a:solidFill>
            </a:endParaRPr>
          </a:p>
        </p:txBody>
      </p:sp>
      <p:sp>
        <p:nvSpPr>
          <p:cNvPr id="18" name="AutoShape 3"/>
          <p:cNvSpPr>
            <a:spLocks noChangeArrowheads="1"/>
          </p:cNvSpPr>
          <p:nvPr/>
        </p:nvSpPr>
        <p:spPr bwMode="auto">
          <a:xfrm>
            <a:off x="2417479" y="4506115"/>
            <a:ext cx="1728000" cy="1419925"/>
          </a:xfrm>
          <a:prstGeom prst="hexagon">
            <a:avLst>
              <a:gd name="adj" fmla="val 30661"/>
              <a:gd name="vf" fmla="val 115470"/>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TSA</a:t>
            </a:r>
          </a:p>
          <a:p>
            <a:pPr algn="ctr" eaLnBrk="1" hangingPunct="1"/>
            <a:r>
              <a:rPr lang="en-US" sz="1100" b="1" dirty="0" smtClean="0">
                <a:solidFill>
                  <a:schemeClr val="bg1"/>
                </a:solidFill>
              </a:rPr>
              <a:t>Summary tables</a:t>
            </a:r>
            <a:endParaRPr lang="en-US" sz="1100" b="1" dirty="0">
              <a:solidFill>
                <a:schemeClr val="bg1"/>
              </a:solidFill>
            </a:endParaRPr>
          </a:p>
        </p:txBody>
      </p:sp>
      <p:sp>
        <p:nvSpPr>
          <p:cNvPr id="19" name="Line 4"/>
          <p:cNvSpPr>
            <a:spLocks noChangeShapeType="1"/>
          </p:cNvSpPr>
          <p:nvPr/>
        </p:nvSpPr>
        <p:spPr bwMode="auto">
          <a:xfrm>
            <a:off x="3904950" y="4235788"/>
            <a:ext cx="20520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20" name="Line 5"/>
          <p:cNvSpPr>
            <a:spLocks noChangeShapeType="1"/>
          </p:cNvSpPr>
          <p:nvPr/>
        </p:nvSpPr>
        <p:spPr bwMode="auto">
          <a:xfrm>
            <a:off x="3904950" y="6236204"/>
            <a:ext cx="20520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21" name="Line 6"/>
          <p:cNvSpPr>
            <a:spLocks noChangeShapeType="1"/>
          </p:cNvSpPr>
          <p:nvPr/>
        </p:nvSpPr>
        <p:spPr bwMode="auto">
          <a:xfrm>
            <a:off x="628652" y="4235788"/>
            <a:ext cx="20520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22" name="Line 7"/>
          <p:cNvSpPr>
            <a:spLocks noChangeShapeType="1"/>
          </p:cNvSpPr>
          <p:nvPr/>
        </p:nvSpPr>
        <p:spPr bwMode="auto">
          <a:xfrm>
            <a:off x="641160" y="6236204"/>
            <a:ext cx="20520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23" name="Line 8"/>
          <p:cNvSpPr>
            <a:spLocks noChangeShapeType="1"/>
          </p:cNvSpPr>
          <p:nvPr/>
        </p:nvSpPr>
        <p:spPr bwMode="auto">
          <a:xfrm>
            <a:off x="653667" y="5599439"/>
            <a:ext cx="15840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24" name="Line 9"/>
          <p:cNvSpPr>
            <a:spLocks noChangeShapeType="1"/>
          </p:cNvSpPr>
          <p:nvPr/>
        </p:nvSpPr>
        <p:spPr bwMode="auto">
          <a:xfrm>
            <a:off x="655231" y="4870344"/>
            <a:ext cx="15840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25" name="Line 10"/>
          <p:cNvSpPr>
            <a:spLocks noChangeShapeType="1"/>
          </p:cNvSpPr>
          <p:nvPr/>
        </p:nvSpPr>
        <p:spPr bwMode="auto">
          <a:xfrm>
            <a:off x="4342717" y="5591689"/>
            <a:ext cx="16200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26" name="Line 11"/>
          <p:cNvSpPr>
            <a:spLocks noChangeShapeType="1"/>
          </p:cNvSpPr>
          <p:nvPr/>
        </p:nvSpPr>
        <p:spPr bwMode="auto">
          <a:xfrm>
            <a:off x="4344280" y="4881726"/>
            <a:ext cx="16200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27" name="Line 12"/>
          <p:cNvSpPr>
            <a:spLocks noChangeShapeType="1"/>
          </p:cNvSpPr>
          <p:nvPr/>
        </p:nvSpPr>
        <p:spPr bwMode="auto">
          <a:xfrm>
            <a:off x="2681770" y="4235788"/>
            <a:ext cx="425259" cy="452441"/>
          </a:xfrm>
          <a:prstGeom prst="line">
            <a:avLst/>
          </a:prstGeom>
          <a:noFill/>
          <a:ln w="19050">
            <a:solidFill>
              <a:schemeClr val="accent1"/>
            </a:solidFill>
            <a:round/>
            <a:headEnd type="non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28" name="Line 13"/>
          <p:cNvSpPr>
            <a:spLocks noChangeShapeType="1"/>
          </p:cNvSpPr>
          <p:nvPr/>
        </p:nvSpPr>
        <p:spPr bwMode="auto">
          <a:xfrm flipH="1">
            <a:off x="3550046" y="4235788"/>
            <a:ext cx="354904" cy="452441"/>
          </a:xfrm>
          <a:prstGeom prst="line">
            <a:avLst/>
          </a:prstGeom>
          <a:noFill/>
          <a:ln w="19050">
            <a:solidFill>
              <a:schemeClr val="accent1"/>
            </a:solidFill>
            <a:round/>
            <a:headEnd type="non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36" name="Line 14"/>
          <p:cNvSpPr>
            <a:spLocks noChangeShapeType="1"/>
          </p:cNvSpPr>
          <p:nvPr/>
        </p:nvSpPr>
        <p:spPr bwMode="auto">
          <a:xfrm flipV="1">
            <a:off x="2695227" y="5785186"/>
            <a:ext cx="425259" cy="451018"/>
          </a:xfrm>
          <a:prstGeom prst="line">
            <a:avLst/>
          </a:prstGeom>
          <a:noFill/>
          <a:ln w="19050">
            <a:solidFill>
              <a:schemeClr val="accent1"/>
            </a:solidFill>
            <a:round/>
            <a:headEnd type="non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37" name="Line 15"/>
          <p:cNvSpPr>
            <a:spLocks noChangeShapeType="1"/>
          </p:cNvSpPr>
          <p:nvPr/>
        </p:nvSpPr>
        <p:spPr bwMode="auto">
          <a:xfrm flipH="1" flipV="1">
            <a:off x="3550046" y="5785186"/>
            <a:ext cx="354904" cy="451018"/>
          </a:xfrm>
          <a:prstGeom prst="line">
            <a:avLst/>
          </a:prstGeom>
          <a:noFill/>
          <a:ln w="19050">
            <a:solidFill>
              <a:schemeClr val="accent1"/>
            </a:solidFill>
            <a:round/>
            <a:headEnd type="non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38" name="Line 16"/>
          <p:cNvSpPr>
            <a:spLocks noChangeShapeType="1"/>
          </p:cNvSpPr>
          <p:nvPr/>
        </p:nvSpPr>
        <p:spPr bwMode="auto">
          <a:xfrm>
            <a:off x="2226738" y="4868921"/>
            <a:ext cx="495614" cy="65447"/>
          </a:xfrm>
          <a:prstGeom prst="line">
            <a:avLst/>
          </a:prstGeom>
          <a:noFill/>
          <a:ln w="19050">
            <a:solidFill>
              <a:schemeClr val="accent1"/>
            </a:solidFill>
            <a:round/>
            <a:headEnd type="non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39" name="Line 17"/>
          <p:cNvSpPr>
            <a:spLocks noChangeShapeType="1"/>
          </p:cNvSpPr>
          <p:nvPr/>
        </p:nvSpPr>
        <p:spPr bwMode="auto">
          <a:xfrm flipV="1">
            <a:off x="2226738" y="5537623"/>
            <a:ext cx="495614" cy="64025"/>
          </a:xfrm>
          <a:prstGeom prst="line">
            <a:avLst/>
          </a:prstGeom>
          <a:noFill/>
          <a:ln w="19050">
            <a:solidFill>
              <a:schemeClr val="accent1"/>
            </a:solidFill>
            <a:round/>
            <a:headEnd type="non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40" name="Line 18"/>
          <p:cNvSpPr>
            <a:spLocks noChangeShapeType="1"/>
          </p:cNvSpPr>
          <p:nvPr/>
        </p:nvSpPr>
        <p:spPr bwMode="auto">
          <a:xfrm flipH="1">
            <a:off x="3833031" y="4881726"/>
            <a:ext cx="522193" cy="64025"/>
          </a:xfrm>
          <a:prstGeom prst="line">
            <a:avLst/>
          </a:prstGeom>
          <a:noFill/>
          <a:ln w="19050">
            <a:solidFill>
              <a:schemeClr val="accent1"/>
            </a:solidFill>
            <a:round/>
            <a:headEnd type="non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41" name="Line 19"/>
          <p:cNvSpPr>
            <a:spLocks noChangeShapeType="1"/>
          </p:cNvSpPr>
          <p:nvPr/>
        </p:nvSpPr>
        <p:spPr bwMode="auto">
          <a:xfrm flipH="1" flipV="1">
            <a:off x="3833031" y="5526241"/>
            <a:ext cx="522193" cy="65447"/>
          </a:xfrm>
          <a:prstGeom prst="line">
            <a:avLst/>
          </a:prstGeom>
          <a:noFill/>
          <a:ln w="19050">
            <a:solidFill>
              <a:schemeClr val="accent1"/>
            </a:solidFill>
            <a:round/>
            <a:headEnd type="non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200"/>
          </a:p>
        </p:txBody>
      </p:sp>
      <p:sp>
        <p:nvSpPr>
          <p:cNvPr id="42" name="Text Box 20"/>
          <p:cNvSpPr txBox="1">
            <a:spLocks noChangeArrowheads="1"/>
          </p:cNvSpPr>
          <p:nvPr/>
        </p:nvSpPr>
        <p:spPr bwMode="auto">
          <a:xfrm>
            <a:off x="653667" y="3655298"/>
            <a:ext cx="2695392" cy="247562"/>
          </a:xfrm>
          <a:prstGeom prst="rect">
            <a:avLst/>
          </a:prstGeom>
          <a:noFill/>
          <a:ln>
            <a:noFill/>
          </a:ln>
          <a:effectLst/>
          <a:extLst>
            <a:ext uri="{909E8E84-426E-40DD-AFC4-6F175D3DCCD1}">
              <a14:hiddenFill xmlns:a14="http://schemas.microsoft.com/office/drawing/2010/main">
                <a:solidFill>
                  <a:srgbClr val="3B1B66"/>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endParaRPr lang="en-US" sz="1200">
              <a:solidFill>
                <a:schemeClr val="tx1"/>
              </a:solidFill>
            </a:endParaRPr>
          </a:p>
        </p:txBody>
      </p:sp>
      <p:sp>
        <p:nvSpPr>
          <p:cNvPr id="43" name="Rectangle 21"/>
          <p:cNvSpPr>
            <a:spLocks noChangeArrowheads="1"/>
          </p:cNvSpPr>
          <p:nvPr/>
        </p:nvSpPr>
        <p:spPr bwMode="auto">
          <a:xfrm>
            <a:off x="537972" y="3657679"/>
            <a:ext cx="2140279" cy="51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GB" sz="1100" b="0" dirty="0" smtClean="0">
                <a:solidFill>
                  <a:srgbClr val="000000"/>
                </a:solidFill>
              </a:rPr>
              <a:t>Inbound, domestic tourism and outbound tourism expenditure (tables 1, 2 and 3)</a:t>
            </a:r>
            <a:endParaRPr lang="en-GB" sz="1100" b="0" dirty="0">
              <a:solidFill>
                <a:srgbClr val="000000"/>
              </a:solidFill>
            </a:endParaRPr>
          </a:p>
        </p:txBody>
      </p:sp>
      <p:sp>
        <p:nvSpPr>
          <p:cNvPr id="44" name="Rectangle 23"/>
          <p:cNvSpPr>
            <a:spLocks noChangeArrowheads="1"/>
          </p:cNvSpPr>
          <p:nvPr/>
        </p:nvSpPr>
        <p:spPr bwMode="auto">
          <a:xfrm>
            <a:off x="568795" y="4982442"/>
            <a:ext cx="2140278" cy="5164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GB" sz="1100" b="0" dirty="0" smtClean="0">
                <a:solidFill>
                  <a:srgbClr val="000000"/>
                </a:solidFill>
              </a:rPr>
              <a:t>Production accounts of </a:t>
            </a:r>
            <a:r>
              <a:rPr lang="en-GB" sz="1100" dirty="0">
                <a:solidFill>
                  <a:srgbClr val="000000"/>
                </a:solidFill>
              </a:rPr>
              <a:t/>
            </a:r>
            <a:br>
              <a:rPr lang="en-GB" sz="1100" dirty="0">
                <a:solidFill>
                  <a:srgbClr val="000000"/>
                </a:solidFill>
              </a:rPr>
            </a:br>
            <a:r>
              <a:rPr lang="en-GB" sz="1100" b="0" dirty="0" smtClean="0">
                <a:solidFill>
                  <a:srgbClr val="000000"/>
                </a:solidFill>
              </a:rPr>
              <a:t>tourism industries (table 5)</a:t>
            </a:r>
            <a:endParaRPr lang="en-GB" sz="1200" b="0" dirty="0">
              <a:solidFill>
                <a:schemeClr val="tx1"/>
              </a:solidFill>
            </a:endParaRPr>
          </a:p>
        </p:txBody>
      </p:sp>
      <p:sp>
        <p:nvSpPr>
          <p:cNvPr id="45" name="Rectangle 24"/>
          <p:cNvSpPr>
            <a:spLocks noChangeArrowheads="1"/>
          </p:cNvSpPr>
          <p:nvPr/>
        </p:nvSpPr>
        <p:spPr bwMode="auto">
          <a:xfrm>
            <a:off x="568795" y="5659202"/>
            <a:ext cx="2188850" cy="51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GB" sz="1100" b="0" dirty="0" smtClean="0">
                <a:solidFill>
                  <a:srgbClr val="000000"/>
                </a:solidFill>
              </a:rPr>
              <a:t>The Gross Value Added and Gross Domestic Product attributable to tourism (table 6)</a:t>
            </a:r>
            <a:endParaRPr lang="en-GB" sz="1100" b="0" dirty="0">
              <a:solidFill>
                <a:srgbClr val="000000"/>
              </a:solidFill>
            </a:endParaRPr>
          </a:p>
        </p:txBody>
      </p:sp>
      <p:sp>
        <p:nvSpPr>
          <p:cNvPr id="46" name="Rectangle 25"/>
          <p:cNvSpPr>
            <a:spLocks noChangeArrowheads="1"/>
          </p:cNvSpPr>
          <p:nvPr/>
        </p:nvSpPr>
        <p:spPr bwMode="auto">
          <a:xfrm>
            <a:off x="3904950" y="3727859"/>
            <a:ext cx="2142000" cy="5164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eaLnBrk="1" hangingPunct="1"/>
            <a:r>
              <a:rPr lang="en-GB" sz="1100" b="0" dirty="0" smtClean="0">
                <a:solidFill>
                  <a:srgbClr val="000000"/>
                </a:solidFill>
              </a:rPr>
              <a:t>Employment (table 7)</a:t>
            </a:r>
            <a:endParaRPr lang="en-GB" sz="1100" b="0" dirty="0">
              <a:solidFill>
                <a:srgbClr val="000000"/>
              </a:solidFill>
            </a:endParaRPr>
          </a:p>
        </p:txBody>
      </p:sp>
      <p:sp>
        <p:nvSpPr>
          <p:cNvPr id="47" name="Rectangle 26"/>
          <p:cNvSpPr>
            <a:spLocks noChangeArrowheads="1"/>
          </p:cNvSpPr>
          <p:nvPr/>
        </p:nvSpPr>
        <p:spPr bwMode="auto">
          <a:xfrm>
            <a:off x="3904950" y="4388025"/>
            <a:ext cx="2142000" cy="51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eaLnBrk="1" hangingPunct="1"/>
            <a:r>
              <a:rPr lang="en-GB" sz="1100" b="0" dirty="0" smtClean="0">
                <a:solidFill>
                  <a:srgbClr val="000000"/>
                </a:solidFill>
              </a:rPr>
              <a:t>Investment (table 8) </a:t>
            </a:r>
            <a:endParaRPr lang="en-GB" sz="1100" b="0" dirty="0">
              <a:solidFill>
                <a:srgbClr val="000000"/>
              </a:solidFill>
            </a:endParaRPr>
          </a:p>
        </p:txBody>
      </p:sp>
      <p:sp>
        <p:nvSpPr>
          <p:cNvPr id="48" name="Rectangle 28"/>
          <p:cNvSpPr>
            <a:spLocks noChangeArrowheads="1"/>
          </p:cNvSpPr>
          <p:nvPr/>
        </p:nvSpPr>
        <p:spPr bwMode="auto">
          <a:xfrm>
            <a:off x="3904950" y="5719738"/>
            <a:ext cx="2142000" cy="51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eaLnBrk="1" hangingPunct="1"/>
            <a:r>
              <a:rPr lang="en-GB" sz="1100" b="0" dirty="0" smtClean="0">
                <a:solidFill>
                  <a:srgbClr val="000000"/>
                </a:solidFill>
              </a:rPr>
              <a:t>Non-monetary indicators (table 10)</a:t>
            </a:r>
            <a:endParaRPr lang="en-GB" sz="1100" b="0" dirty="0">
              <a:solidFill>
                <a:srgbClr val="000000"/>
              </a:solidFill>
            </a:endParaRPr>
          </a:p>
        </p:txBody>
      </p:sp>
      <p:sp>
        <p:nvSpPr>
          <p:cNvPr id="49" name="Rectangle 7"/>
          <p:cNvSpPr>
            <a:spLocks noChangeArrowheads="1"/>
          </p:cNvSpPr>
          <p:nvPr/>
        </p:nvSpPr>
        <p:spPr bwMode="auto">
          <a:xfrm>
            <a:off x="539552" y="1371590"/>
            <a:ext cx="8147249" cy="199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pPr>
            <a:r>
              <a:rPr lang="en-US" sz="1100" b="0" dirty="0" smtClean="0">
                <a:solidFill>
                  <a:srgbClr val="000000"/>
                </a:solidFill>
                <a:latin typeface="Arial" charset="0"/>
              </a:rPr>
              <a:t>In a Tourism Satellite Account (TSA) manifold tourism and tourism related statistics, results from questionnaires and figures from the national account are combined and evaluated. </a:t>
            </a:r>
            <a:r>
              <a:rPr lang="en-US" sz="1100" dirty="0" smtClean="0">
                <a:solidFill>
                  <a:srgbClr val="000000"/>
                </a:solidFill>
                <a:latin typeface="Arial" charset="0"/>
              </a:rPr>
              <a:t>The </a:t>
            </a:r>
            <a:r>
              <a:rPr lang="en-US" sz="1100" dirty="0">
                <a:solidFill>
                  <a:srgbClr val="000000"/>
                </a:solidFill>
                <a:latin typeface="Arial" charset="0"/>
              </a:rPr>
              <a:t>measurement of tourism is, by comparison with other economies, relatively new. Tourism is not considered an industry in the National Accounts. Therefore, the UN developed Satellite Accounts to measure the industries that are not considered industries in National </a:t>
            </a:r>
            <a:r>
              <a:rPr lang="en-US" sz="1100" dirty="0" smtClean="0">
                <a:solidFill>
                  <a:srgbClr val="000000"/>
                </a:solidFill>
                <a:latin typeface="Arial" charset="0"/>
              </a:rPr>
              <a:t>Accounts</a:t>
            </a:r>
          </a:p>
          <a:p>
            <a:pPr>
              <a:spcBef>
                <a:spcPts val="0"/>
              </a:spcBef>
              <a:spcAft>
                <a:spcPts val="600"/>
              </a:spcAft>
              <a:buClr>
                <a:srgbClr val="E3007B"/>
              </a:buClr>
            </a:pPr>
            <a:r>
              <a:rPr lang="en-US" sz="1100" dirty="0">
                <a:solidFill>
                  <a:srgbClr val="000000"/>
                </a:solidFill>
                <a:latin typeface="Arial" charset="0"/>
              </a:rPr>
              <a:t>Based on the concepts, classifications, definitions, tables and aggregates of the System of National Accounts 2008, TSA not only enables to compare tourism economic data with other economic statistics, but also to make comparisons between other countries using the TSA </a:t>
            </a:r>
            <a:r>
              <a:rPr lang="en-US" sz="1100" dirty="0" smtClean="0">
                <a:solidFill>
                  <a:srgbClr val="000000"/>
                </a:solidFill>
                <a:latin typeface="Arial" charset="0"/>
              </a:rPr>
              <a:t>system. </a:t>
            </a:r>
            <a:r>
              <a:rPr lang="en-US" sz="1100" b="0" dirty="0" smtClean="0">
                <a:solidFill>
                  <a:srgbClr val="000000"/>
                </a:solidFill>
                <a:latin typeface="Arial" charset="0"/>
              </a:rPr>
              <a:t>The results are presented in 10 different tables that are structured according to the official system of national accounts by the United Nations Statistics Division. To speak of a TSA, tables 1 - 6 have to be implemented. The aim for countries that are launching a TSA is the compilation of tables 1 - 7 and 10 in a first stage and tables 8 and 9 in a second stage. </a:t>
            </a:r>
          </a:p>
        </p:txBody>
      </p:sp>
      <p:sp>
        <p:nvSpPr>
          <p:cNvPr id="50" name="Rectangle 7"/>
          <p:cNvSpPr>
            <a:spLocks noChangeArrowheads="1"/>
          </p:cNvSpPr>
          <p:nvPr/>
        </p:nvSpPr>
        <p:spPr bwMode="auto">
          <a:xfrm>
            <a:off x="508640" y="3368207"/>
            <a:ext cx="4184716" cy="30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900"/>
              </a:spcAft>
              <a:buClr>
                <a:srgbClr val="1F7111"/>
              </a:buClr>
            </a:pPr>
            <a:r>
              <a:rPr lang="en-US" sz="1100" b="0" dirty="0" smtClean="0">
                <a:solidFill>
                  <a:srgbClr val="E3007B"/>
                </a:solidFill>
                <a:latin typeface="Arial" charset="0"/>
              </a:rPr>
              <a:t>The 10 tables can be summarized in eight main categories</a:t>
            </a:r>
          </a:p>
        </p:txBody>
      </p:sp>
      <p:sp>
        <p:nvSpPr>
          <p:cNvPr id="51" name="Rectangle 7"/>
          <p:cNvSpPr>
            <a:spLocks noChangeArrowheads="1"/>
          </p:cNvSpPr>
          <p:nvPr/>
        </p:nvSpPr>
        <p:spPr bwMode="auto">
          <a:xfrm>
            <a:off x="6106828" y="3367266"/>
            <a:ext cx="2446250" cy="30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900"/>
              </a:spcAft>
              <a:buClr>
                <a:srgbClr val="1F7111"/>
              </a:buClr>
            </a:pPr>
            <a:r>
              <a:rPr lang="en-US" sz="1100" b="0" dirty="0" smtClean="0">
                <a:solidFill>
                  <a:srgbClr val="E3007B"/>
                </a:solidFill>
                <a:latin typeface="Arial" charset="0"/>
              </a:rPr>
              <a:t>Three main goals</a:t>
            </a:r>
          </a:p>
        </p:txBody>
      </p:sp>
      <p:sp>
        <p:nvSpPr>
          <p:cNvPr id="52" name="Rechteck 51"/>
          <p:cNvSpPr/>
          <p:nvPr/>
        </p:nvSpPr>
        <p:spPr>
          <a:xfrm>
            <a:off x="6084168" y="3634750"/>
            <a:ext cx="2520280" cy="2785378"/>
          </a:xfrm>
          <a:prstGeom prst="rect">
            <a:avLst/>
          </a:prstGeom>
        </p:spPr>
        <p:txBody>
          <a:bodyPr wrap="square">
            <a:spAutoFit/>
          </a:bodyPr>
          <a:lstStyle/>
          <a:p>
            <a:pPr marL="174625" indent="-174625">
              <a:spcBef>
                <a:spcPts val="0"/>
              </a:spcBef>
              <a:spcAft>
                <a:spcPts val="600"/>
              </a:spcAft>
              <a:buClr>
                <a:srgbClr val="3B1B66"/>
              </a:buClr>
              <a:buFont typeface="+mj-lt"/>
              <a:buAutoNum type="arabicPeriod"/>
            </a:pPr>
            <a:r>
              <a:rPr lang="en-US" sz="1100" b="0" dirty="0" smtClean="0">
                <a:solidFill>
                  <a:srgbClr val="000000"/>
                </a:solidFill>
                <a:latin typeface="Arial" charset="0"/>
              </a:rPr>
              <a:t>Holistic recognition of tourism as a economical phenomenon and analysis in connection with the national account as well as other economical statistics</a:t>
            </a:r>
          </a:p>
          <a:p>
            <a:pPr marL="174625" indent="-174625">
              <a:spcBef>
                <a:spcPts val="0"/>
              </a:spcBef>
              <a:spcAft>
                <a:spcPts val="600"/>
              </a:spcAft>
              <a:buClr>
                <a:srgbClr val="3B1B66"/>
              </a:buClr>
              <a:buFont typeface="+mj-lt"/>
              <a:buAutoNum type="arabicPeriod"/>
            </a:pPr>
            <a:r>
              <a:rPr lang="en-US" sz="1100" b="0" dirty="0" smtClean="0">
                <a:solidFill>
                  <a:srgbClr val="000000"/>
                </a:solidFill>
                <a:latin typeface="Arial" charset="0"/>
              </a:rPr>
              <a:t>Description of tourism relevant procedures as well as quantitative illustration of the economic performance that tourism generates in a country and in comparison to other economic issues</a:t>
            </a:r>
          </a:p>
          <a:p>
            <a:pPr marL="174625" indent="-174625">
              <a:spcBef>
                <a:spcPts val="0"/>
              </a:spcBef>
              <a:spcAft>
                <a:spcPts val="600"/>
              </a:spcAft>
              <a:buClr>
                <a:srgbClr val="3B1B66"/>
              </a:buClr>
              <a:buFont typeface="+mj-lt"/>
              <a:buAutoNum type="arabicPeriod"/>
            </a:pPr>
            <a:r>
              <a:rPr lang="en-US" sz="1100" b="0" dirty="0" smtClean="0">
                <a:solidFill>
                  <a:srgbClr val="000000"/>
                </a:solidFill>
                <a:latin typeface="Arial" charset="0"/>
              </a:rPr>
              <a:t>Estimation of the contribution of the tourism industry to the value added of a country</a:t>
            </a:r>
          </a:p>
        </p:txBody>
      </p:sp>
    </p:spTree>
    <p:extLst>
      <p:ext uri="{BB962C8B-B14F-4D97-AF65-F5344CB8AC3E}">
        <p14:creationId xmlns:p14="http://schemas.microsoft.com/office/powerpoint/2010/main" val="1747740300"/>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smtClean="0"/>
              <a:t>In Austria a survey among tourists is conducted every other year since 2004</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101</a:t>
            </a:fld>
            <a:endParaRPr lang="de-DE" altLang="de-DE"/>
          </a:p>
        </p:txBody>
      </p:sp>
      <p:sp>
        <p:nvSpPr>
          <p:cNvPr id="9" name="Inhaltsplatzhalter 8"/>
          <p:cNvSpPr>
            <a:spLocks noGrp="1"/>
          </p:cNvSpPr>
          <p:nvPr>
            <p:ph sz="quarter" idx="14"/>
          </p:nvPr>
        </p:nvSpPr>
        <p:spPr>
          <a:xfrm>
            <a:off x="3156794" y="188913"/>
            <a:ext cx="5530007" cy="360362"/>
          </a:xfrm>
        </p:spPr>
        <p:txBody>
          <a:bodyPr/>
          <a:lstStyle/>
          <a:p>
            <a:r>
              <a:rPr lang="de-DE" dirty="0" err="1" smtClean="0"/>
              <a:t>Tourism</a:t>
            </a:r>
            <a:r>
              <a:rPr lang="de-DE" dirty="0" smtClean="0"/>
              <a:t> </a:t>
            </a:r>
            <a:r>
              <a:rPr lang="de-DE" dirty="0" err="1" smtClean="0"/>
              <a:t>surveys</a:t>
            </a:r>
            <a:r>
              <a:rPr lang="de-DE" dirty="0" smtClean="0"/>
              <a:t> – </a:t>
            </a:r>
            <a:r>
              <a:rPr lang="de-DE" dirty="0" err="1" smtClean="0"/>
              <a:t>Example</a:t>
            </a:r>
            <a:r>
              <a:rPr lang="de-DE" dirty="0" smtClean="0"/>
              <a:t> </a:t>
            </a:r>
            <a:r>
              <a:rPr lang="de-DE" dirty="0" err="1" smtClean="0"/>
              <a:t>Tourism</a:t>
            </a:r>
            <a:r>
              <a:rPr lang="de-DE" dirty="0" smtClean="0"/>
              <a:t> Monitor Austria</a:t>
            </a:r>
            <a:endParaRPr lang="de-AT" dirty="0"/>
          </a:p>
        </p:txBody>
      </p:sp>
      <p:sp>
        <p:nvSpPr>
          <p:cNvPr id="92"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National </a:t>
            </a:r>
            <a:r>
              <a:rPr lang="de-DE" spc="0" dirty="0" err="1" smtClean="0"/>
              <a:t>Tourism</a:t>
            </a:r>
            <a:r>
              <a:rPr lang="de-DE" spc="0" dirty="0" smtClean="0"/>
              <a:t> </a:t>
            </a:r>
            <a:r>
              <a:rPr lang="de-DE" spc="0" dirty="0" err="1" smtClean="0"/>
              <a:t>Organization</a:t>
            </a:r>
            <a:r>
              <a:rPr lang="de-DE" spc="0" dirty="0" smtClean="0"/>
              <a:t> </a:t>
            </a:r>
            <a:r>
              <a:rPr lang="de-DE" spc="0" dirty="0" err="1" smtClean="0"/>
              <a:t>of</a:t>
            </a:r>
            <a:r>
              <a:rPr lang="de-DE" spc="0" dirty="0" smtClean="0"/>
              <a:t> Austria</a:t>
            </a:r>
            <a:endParaRPr lang="en-US" spc="0" dirty="0"/>
          </a:p>
        </p:txBody>
      </p:sp>
      <p:grpSp>
        <p:nvGrpSpPr>
          <p:cNvPr id="66" name="Gruppieren 65"/>
          <p:cNvGrpSpPr/>
          <p:nvPr/>
        </p:nvGrpSpPr>
        <p:grpSpPr>
          <a:xfrm>
            <a:off x="504426" y="1369234"/>
            <a:ext cx="8206320" cy="3888431"/>
            <a:chOff x="504426" y="1412776"/>
            <a:chExt cx="8206320" cy="3888431"/>
          </a:xfrm>
        </p:grpSpPr>
        <p:sp>
          <p:nvSpPr>
            <p:cNvPr id="67" name="Text Box 4"/>
            <p:cNvSpPr txBox="1">
              <a:spLocks noChangeArrowheads="1"/>
            </p:cNvSpPr>
            <p:nvPr/>
          </p:nvSpPr>
          <p:spPr bwMode="auto">
            <a:xfrm>
              <a:off x="504426"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Tourism</a:t>
              </a:r>
              <a:r>
                <a:rPr lang="de-DE" sz="1100" dirty="0" smtClean="0">
                  <a:solidFill>
                    <a:srgbClr val="000000"/>
                  </a:solidFill>
                </a:rPr>
                <a:t> Monitor Austria</a:t>
              </a:r>
              <a:endParaRPr lang="de-AT" sz="1100" dirty="0">
                <a:solidFill>
                  <a:srgbClr val="000000"/>
                </a:solidFill>
              </a:endParaRPr>
            </a:p>
          </p:txBody>
        </p:sp>
        <p:sp>
          <p:nvSpPr>
            <p:cNvPr id="68"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1" name="Rectangle 6"/>
            <p:cNvSpPr>
              <a:spLocks noChangeArrowheads="1"/>
            </p:cNvSpPr>
            <p:nvPr/>
          </p:nvSpPr>
          <p:spPr bwMode="auto">
            <a:xfrm>
              <a:off x="4649910" y="1726161"/>
              <a:ext cx="4060836" cy="357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ts val="0"/>
                </a:spcBef>
                <a:spcAft>
                  <a:spcPts val="300"/>
                </a:spcAft>
                <a:buClr>
                  <a:srgbClr val="E3007B"/>
                </a:buClr>
                <a:buSzPct val="115000"/>
                <a:buFont typeface="Arial" panose="020B0604020202020204" pitchFamily="34" charset="0"/>
                <a:buChar char="•"/>
              </a:pPr>
              <a:r>
                <a:rPr lang="en-US" sz="1100" dirty="0" smtClean="0">
                  <a:solidFill>
                    <a:srgbClr val="000000"/>
                  </a:solidFill>
                </a:rPr>
                <a:t>The following information is being gathered:</a:t>
              </a:r>
            </a:p>
            <a:p>
              <a:pPr marL="368300" lvl="1" indent="-171450">
                <a:spcBef>
                  <a:spcPts val="0"/>
                </a:spcBef>
                <a:spcAft>
                  <a:spcPts val="300"/>
                </a:spcAft>
                <a:buClr>
                  <a:srgbClr val="E3007B"/>
                </a:buClr>
                <a:buSzPct val="115000"/>
                <a:buFont typeface="Courier New" panose="02070309020205020404" pitchFamily="49" charset="0"/>
                <a:buChar char="o"/>
              </a:pPr>
              <a:r>
                <a:rPr lang="en-US" sz="1100" dirty="0" smtClean="0">
                  <a:solidFill>
                    <a:srgbClr val="000000"/>
                  </a:solidFill>
                </a:rPr>
                <a:t>Structure of the tourists (origin, age, sex, occupation, education, income)</a:t>
              </a:r>
            </a:p>
            <a:p>
              <a:pPr marL="368300" lvl="1" indent="-171450">
                <a:spcBef>
                  <a:spcPts val="0"/>
                </a:spcBef>
                <a:spcAft>
                  <a:spcPts val="300"/>
                </a:spcAft>
                <a:buClr>
                  <a:srgbClr val="E3007B"/>
                </a:buClr>
                <a:buSzPct val="115000"/>
                <a:buFont typeface="Courier New" panose="02070309020205020404" pitchFamily="49" charset="0"/>
                <a:buChar char="o"/>
              </a:pPr>
              <a:r>
                <a:rPr lang="en-US" sz="1100" dirty="0" smtClean="0">
                  <a:solidFill>
                    <a:srgbClr val="000000"/>
                  </a:solidFill>
                </a:rPr>
                <a:t>Patterns regarding information gathering, decision making and booking behavior</a:t>
              </a:r>
            </a:p>
            <a:p>
              <a:pPr marL="368300" lvl="1" indent="-171450">
                <a:spcBef>
                  <a:spcPts val="0"/>
                </a:spcBef>
                <a:spcAft>
                  <a:spcPts val="300"/>
                </a:spcAft>
                <a:buClr>
                  <a:srgbClr val="E3007B"/>
                </a:buClr>
                <a:buSzPct val="115000"/>
                <a:buFont typeface="Courier New" panose="02070309020205020404" pitchFamily="49" charset="0"/>
                <a:buChar char="o"/>
              </a:pPr>
              <a:r>
                <a:rPr lang="en-US" sz="1100" dirty="0" smtClean="0">
                  <a:solidFill>
                    <a:srgbClr val="000000"/>
                  </a:solidFill>
                </a:rPr>
                <a:t>Journey to and time in the destination: means of transportation, accommodation, travel companions, length of stay, number of visits to the destinations, activities, etc.</a:t>
              </a:r>
            </a:p>
            <a:p>
              <a:pPr marL="368300" lvl="1" indent="-171450">
                <a:spcBef>
                  <a:spcPts val="0"/>
                </a:spcBef>
                <a:spcAft>
                  <a:spcPts val="300"/>
                </a:spcAft>
                <a:buClr>
                  <a:srgbClr val="E3007B"/>
                </a:buClr>
                <a:buSzPct val="115000"/>
                <a:buFont typeface="Courier New" panose="02070309020205020404" pitchFamily="49" charset="0"/>
                <a:buChar char="o"/>
              </a:pPr>
              <a:r>
                <a:rPr lang="en-US" sz="1100" dirty="0" smtClean="0">
                  <a:solidFill>
                    <a:srgbClr val="000000"/>
                  </a:solidFill>
                </a:rPr>
                <a:t>Image of the destination</a:t>
              </a:r>
            </a:p>
            <a:p>
              <a:pPr marL="368300" lvl="1" indent="-171450">
                <a:spcBef>
                  <a:spcPts val="0"/>
                </a:spcBef>
                <a:spcAft>
                  <a:spcPts val="300"/>
                </a:spcAft>
                <a:buClr>
                  <a:srgbClr val="E3007B"/>
                </a:buClr>
                <a:buSzPct val="115000"/>
                <a:buFont typeface="Courier New" panose="02070309020205020404" pitchFamily="49" charset="0"/>
                <a:buChar char="o"/>
              </a:pPr>
              <a:r>
                <a:rPr lang="en-US" sz="1100" dirty="0" smtClean="0">
                  <a:solidFill>
                    <a:srgbClr val="000000"/>
                  </a:solidFill>
                </a:rPr>
                <a:t>Expenses by categories</a:t>
              </a:r>
            </a:p>
            <a:p>
              <a:pPr marL="368300" lvl="1" indent="-171450">
                <a:spcBef>
                  <a:spcPts val="0"/>
                </a:spcBef>
                <a:spcAft>
                  <a:spcPts val="600"/>
                </a:spcAft>
                <a:buClr>
                  <a:srgbClr val="E3007B"/>
                </a:buClr>
                <a:buSzPct val="115000"/>
                <a:buFont typeface="Courier New" panose="02070309020205020404" pitchFamily="49" charset="0"/>
                <a:buChar char="o"/>
              </a:pPr>
              <a:r>
                <a:rPr lang="en-US" sz="1100" dirty="0" smtClean="0">
                  <a:solidFill>
                    <a:srgbClr val="000000"/>
                  </a:solidFill>
                </a:rPr>
                <a:t>Level of satisfaction (in general and in detail) and probability to come again)</a:t>
              </a:r>
            </a:p>
            <a:p>
              <a:pPr marL="260350" indent="-2603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During the survey interviewers are active throughout Austria interviewing tourists in their holiday destination – the interviewer hands over the questionnaire and the tourists fill it in by themselves </a:t>
              </a:r>
            </a:p>
            <a:p>
              <a:pPr marL="260350" indent="-2603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In order to make the survey representative for Austria as a whole, the amount of interviews in a certain destination corresponds with the amount of annual overnights </a:t>
              </a:r>
            </a:p>
          </p:txBody>
        </p:sp>
        <p:sp>
          <p:nvSpPr>
            <p:cNvPr id="72" name="Rectangle 6"/>
            <p:cNvSpPr>
              <a:spLocks noChangeArrowheads="1"/>
            </p:cNvSpPr>
            <p:nvPr/>
          </p:nvSpPr>
          <p:spPr bwMode="auto">
            <a:xfrm>
              <a:off x="515488" y="1726160"/>
              <a:ext cx="4060836" cy="35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The Tourism Monitor Austria is a cooperation project between the National Tourism Organization of Austria, the </a:t>
              </a:r>
              <a:r>
                <a:rPr lang="en-US" sz="1100" dirty="0">
                  <a:solidFill>
                    <a:srgbClr val="000000"/>
                  </a:solidFill>
                </a:rPr>
                <a:t>federal </a:t>
              </a:r>
              <a:r>
                <a:rPr lang="en-US" sz="1100" dirty="0" smtClean="0">
                  <a:solidFill>
                    <a:srgbClr val="000000"/>
                  </a:solidFill>
                </a:rPr>
                <a:t>Ministry </a:t>
              </a:r>
              <a:r>
                <a:rPr lang="en-US" sz="1100" dirty="0">
                  <a:solidFill>
                    <a:srgbClr val="000000"/>
                  </a:solidFill>
                </a:rPr>
                <a:t>of Science, Research and </a:t>
              </a:r>
              <a:r>
                <a:rPr lang="en-US" sz="1100" dirty="0" smtClean="0">
                  <a:solidFill>
                    <a:srgbClr val="000000"/>
                  </a:solidFill>
                </a:rPr>
                <a:t>Economy, the Austrian Chamber of Commerce and the nine provincial tourism organizations</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The survey is conducted by private market research companies as project partners</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It is the largest tourist survey in Europe and since the start back in 2004 more than 136.000 tourists from 15 different countries have been interviewed</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For every edition also regional tourism organizations have the chance to order interviews and evaluations especially for their region – in the latest edition 34 regional tourism organizations participated</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The core questionnaire is standardized, but - depending on the  destination and its tourists – numerous adaptions exists </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The </a:t>
              </a:r>
              <a:r>
                <a:rPr lang="en-US" sz="1100" dirty="0">
                  <a:solidFill>
                    <a:srgbClr val="000000"/>
                  </a:solidFill>
                </a:rPr>
                <a:t>Tourism Monitor Austria evaluates comprehensive data about tourists in a particular region – those data are then the basis for preparing development strategies, finding a strong positioning and developing marketing </a:t>
              </a:r>
              <a:r>
                <a:rPr lang="en-US" sz="1100" dirty="0" smtClean="0">
                  <a:solidFill>
                    <a:srgbClr val="000000"/>
                  </a:solidFill>
                </a:rPr>
                <a:t>activities</a:t>
              </a:r>
            </a:p>
            <a:p>
              <a:pPr marL="171450" indent="-171450">
                <a:spcBef>
                  <a:spcPts val="0"/>
                </a:spcBef>
                <a:spcAft>
                  <a:spcPts val="600"/>
                </a:spcAft>
                <a:buClr>
                  <a:srgbClr val="E3007B"/>
                </a:buClr>
                <a:buSzPct val="115000"/>
                <a:buFont typeface="Arial" panose="020B0604020202020204" pitchFamily="34" charset="0"/>
                <a:buChar char="•"/>
              </a:pPr>
              <a:endParaRPr lang="en-US" sz="1100" dirty="0" smtClean="0">
                <a:solidFill>
                  <a:srgbClr val="000000"/>
                </a:solidFill>
              </a:endParaRPr>
            </a:p>
            <a:p>
              <a:pPr marL="171450" indent="-171450">
                <a:spcBef>
                  <a:spcPts val="0"/>
                </a:spcBef>
                <a:spcAft>
                  <a:spcPts val="600"/>
                </a:spcAft>
                <a:buClr>
                  <a:srgbClr val="E3007B"/>
                </a:buClr>
                <a:buSzPct val="115000"/>
                <a:buFont typeface="Arial" panose="020B0604020202020204" pitchFamily="34" charset="0"/>
                <a:buChar char="•"/>
              </a:pPr>
              <a:endParaRPr lang="en-US" sz="1100" dirty="0" smtClean="0">
                <a:solidFill>
                  <a:srgbClr val="000000"/>
                </a:solidFill>
              </a:endParaRPr>
            </a:p>
            <a:p>
              <a:pPr marL="171450" indent="-171450">
                <a:spcBef>
                  <a:spcPts val="0"/>
                </a:spcBef>
                <a:spcAft>
                  <a:spcPts val="600"/>
                </a:spcAft>
                <a:buClr>
                  <a:srgbClr val="E3007B"/>
                </a:buClr>
                <a:buSzPct val="115000"/>
                <a:buFont typeface="Arial" panose="020B0604020202020204" pitchFamily="34" charset="0"/>
                <a:buChar char="•"/>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sp>
        <p:nvSpPr>
          <p:cNvPr id="73" name="Abgerundetes Rechteck 72"/>
          <p:cNvSpPr/>
          <p:nvPr/>
        </p:nvSpPr>
        <p:spPr>
          <a:xfrm>
            <a:off x="611188" y="5620062"/>
            <a:ext cx="7987560" cy="684000"/>
          </a:xfrm>
          <a:prstGeom prst="roundRect">
            <a:avLst/>
          </a:prstGeom>
          <a:solidFill>
            <a:srgbClr val="E3007B"/>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100" dirty="0" smtClean="0">
                <a:latin typeface="Arial" panose="020B0604020202020204" pitchFamily="34" charset="0"/>
                <a:cs typeface="Arial" panose="020B0604020202020204" pitchFamily="34" charset="0"/>
              </a:rPr>
              <a:t>Although certain initiatives have already been implemented by the North Macedonian authorities regarding tourism surveys, it is recommended to professionalize their activities – e.g. by repeating the survey more often or by adding questions to the questionnaire.   </a:t>
            </a:r>
            <a:endParaRPr lang="de-AT"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098988"/>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102</a:t>
            </a:fld>
            <a:endParaRPr lang="de-DE" altLang="de-DE"/>
          </a:p>
        </p:txBody>
      </p:sp>
      <p:sp>
        <p:nvSpPr>
          <p:cNvPr id="9" name="Inhaltsplatzhalter 8"/>
          <p:cNvSpPr>
            <a:spLocks noGrp="1"/>
          </p:cNvSpPr>
          <p:nvPr>
            <p:ph sz="quarter" idx="14"/>
          </p:nvPr>
        </p:nvSpPr>
        <p:spPr/>
        <p:txBody>
          <a:bodyPr/>
          <a:lstStyle/>
          <a:p>
            <a:r>
              <a:rPr lang="de-DE" dirty="0" smtClean="0"/>
              <a:t>Strategic </a:t>
            </a:r>
            <a:r>
              <a:rPr lang="de-DE" dirty="0" err="1" smtClean="0"/>
              <a:t>targets</a:t>
            </a:r>
            <a:endParaRPr lang="de-AT" dirty="0"/>
          </a:p>
        </p:txBody>
      </p:sp>
      <p:sp>
        <p:nvSpPr>
          <p:cNvPr id="15" name="Freihandform 14"/>
          <p:cNvSpPr/>
          <p:nvPr/>
        </p:nvSpPr>
        <p:spPr>
          <a:xfrm>
            <a:off x="844242" y="620688"/>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GB" sz="1300" b="1" dirty="0">
                <a:latin typeface="Arial" panose="020B0604020202020204" pitchFamily="34" charset="0"/>
                <a:cs typeface="Arial" panose="020B0604020202020204" pitchFamily="34" charset="0"/>
              </a:rPr>
              <a:t>Improve the framework conditions for tourism development</a:t>
            </a:r>
          </a:p>
        </p:txBody>
      </p:sp>
      <p:sp>
        <p:nvSpPr>
          <p:cNvPr id="16" name="Ellipse 15"/>
          <p:cNvSpPr/>
          <p:nvPr/>
        </p:nvSpPr>
        <p:spPr>
          <a:xfrm>
            <a:off x="599528" y="62068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smtClean="0">
                <a:solidFill>
                  <a:srgbClr val="E3007B"/>
                </a:solidFill>
                <a:latin typeface="Arial" panose="020B0604020202020204" pitchFamily="34" charset="0"/>
                <a:cs typeface="Arial" panose="020B0604020202020204" pitchFamily="34" charset="0"/>
              </a:rPr>
              <a:t>6</a:t>
            </a:r>
            <a:endParaRPr lang="de-AT" sz="1700" b="1" dirty="0">
              <a:solidFill>
                <a:srgbClr val="E3007B"/>
              </a:solidFill>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485764" y="128079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32" name="Line 5"/>
          <p:cNvSpPr>
            <a:spLocks noChangeShapeType="1"/>
          </p:cNvSpPr>
          <p:nvPr/>
        </p:nvSpPr>
        <p:spPr bwMode="auto">
          <a:xfrm>
            <a:off x="608002" y="155543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 name="Rectangle 6"/>
          <p:cNvSpPr>
            <a:spLocks noChangeArrowheads="1"/>
          </p:cNvSpPr>
          <p:nvPr/>
        </p:nvSpPr>
        <p:spPr bwMode="auto">
          <a:xfrm>
            <a:off x="515487" y="1640832"/>
            <a:ext cx="8171313" cy="21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Framework conditions for tourism development include “hotel classification”, “tourism signage”, “tour operator subsidies”, “airline subsidies”, “tourism tax”, “visa policy” or “general infrastructure”, etc..</a:t>
            </a:r>
          </a:p>
          <a:p>
            <a:pPr>
              <a:spcBef>
                <a:spcPts val="0"/>
              </a:spcBef>
              <a:spcAft>
                <a:spcPts val="600"/>
              </a:spcAft>
              <a:buClr>
                <a:srgbClr val="E3007B"/>
              </a:buClr>
              <a:buSzPct val="115000"/>
            </a:pPr>
            <a:r>
              <a:rPr lang="en-US" sz="1100" dirty="0">
                <a:solidFill>
                  <a:srgbClr val="000000"/>
                </a:solidFill>
              </a:rPr>
              <a:t>I</a:t>
            </a:r>
            <a:r>
              <a:rPr lang="en-US" sz="1100" dirty="0" smtClean="0">
                <a:solidFill>
                  <a:srgbClr val="000000"/>
                </a:solidFill>
              </a:rPr>
              <a:t>n some areas there is room for improvement – an example would be the hotel classification, which currently does not always reflect international standards. Another example would be the existing tourism tax of MKD 40 per arrival. </a:t>
            </a:r>
          </a:p>
          <a:p>
            <a:pPr>
              <a:spcBef>
                <a:spcPts val="0"/>
              </a:spcBef>
              <a:spcAft>
                <a:spcPts val="600"/>
              </a:spcAft>
              <a:buClr>
                <a:srgbClr val="E3007B"/>
              </a:buClr>
              <a:buSzPct val="115000"/>
            </a:pPr>
            <a:r>
              <a:rPr lang="en-US" sz="1100" dirty="0" smtClean="0">
                <a:solidFill>
                  <a:srgbClr val="000000"/>
                </a:solidFill>
              </a:rPr>
              <a:t>Other framework conditions positively supported tourism development – for example the subsidy programs for the tour operators and the airlines which resulted in an increase of annual passengers at Skopje airport and an increase of Dutch people coming with tour operators to </a:t>
            </a:r>
            <a:r>
              <a:rPr lang="en-US" sz="1100" dirty="0" err="1" smtClean="0">
                <a:solidFill>
                  <a:srgbClr val="000000"/>
                </a:solidFill>
              </a:rPr>
              <a:t>Ohrid</a:t>
            </a:r>
            <a:r>
              <a:rPr lang="en-US" sz="1100" dirty="0" smtClean="0">
                <a:solidFill>
                  <a:srgbClr val="000000"/>
                </a:solidFill>
              </a:rPr>
              <a:t>. In a next phase it needs to be evaluated to what extent those programs should be continued respectively enlarged.</a:t>
            </a:r>
          </a:p>
          <a:p>
            <a:pPr>
              <a:spcBef>
                <a:spcPts val="0"/>
              </a:spcBef>
              <a:spcAft>
                <a:spcPts val="600"/>
              </a:spcAft>
              <a:buClr>
                <a:srgbClr val="E3007B"/>
              </a:buClr>
              <a:buSzPct val="115000"/>
            </a:pPr>
            <a:r>
              <a:rPr lang="en-US" sz="1100" dirty="0" smtClean="0">
                <a:solidFill>
                  <a:srgbClr val="000000"/>
                </a:solidFill>
              </a:rPr>
              <a:t>The general infrastructure (roads, electricity, waste water, etc.) differs from destination to destination and needs to be assessed on a local level.  </a:t>
            </a:r>
          </a:p>
          <a:p>
            <a:pPr>
              <a:spcBef>
                <a:spcPts val="0"/>
              </a:spcBef>
              <a:spcAft>
                <a:spcPts val="600"/>
              </a:spcAft>
              <a:buClr>
                <a:srgbClr val="E3007B"/>
              </a:buClr>
              <a:buSzPct val="115000"/>
            </a:pPr>
            <a:r>
              <a:rPr lang="en-US" sz="1100" dirty="0" smtClean="0">
                <a:solidFill>
                  <a:srgbClr val="000000"/>
                </a:solidFill>
              </a:rPr>
              <a:t>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r>
              <a:rPr lang="en-US" sz="1100" dirty="0" smtClean="0">
                <a:solidFill>
                  <a:srgbClr val="000000"/>
                </a:solidFill>
              </a:rPr>
              <a:t>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sp>
        <p:nvSpPr>
          <p:cNvPr id="10" name="Text Box 4"/>
          <p:cNvSpPr txBox="1">
            <a:spLocks noChangeArrowheads="1"/>
          </p:cNvSpPr>
          <p:nvPr/>
        </p:nvSpPr>
        <p:spPr bwMode="auto">
          <a:xfrm>
            <a:off x="485764" y="371703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11" name="Line 5"/>
          <p:cNvSpPr>
            <a:spLocks noChangeShapeType="1"/>
          </p:cNvSpPr>
          <p:nvPr/>
        </p:nvSpPr>
        <p:spPr bwMode="auto">
          <a:xfrm>
            <a:off x="608002" y="399167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Rectangle 6"/>
          <p:cNvSpPr>
            <a:spLocks noChangeArrowheads="1"/>
          </p:cNvSpPr>
          <p:nvPr/>
        </p:nvSpPr>
        <p:spPr bwMode="auto">
          <a:xfrm>
            <a:off x="515488" y="4077072"/>
            <a:ext cx="406083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It should be taken into consideration by the government to improve the following framework conditions for tourism in North Macedonia:</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Hotel classification</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Tourism signage</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Tourism tax</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General infrastructure</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Tour operator subsidies</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Coordination of tourism-related projects/activities (government, donors, municipalities)</a:t>
            </a:r>
          </a:p>
          <a:p>
            <a:pPr>
              <a:spcBef>
                <a:spcPts val="0"/>
              </a:spcBef>
              <a:spcAft>
                <a:spcPts val="600"/>
              </a:spcAft>
              <a:buClr>
                <a:srgbClr val="E3007B"/>
              </a:buClr>
              <a:buSzPct val="115000"/>
            </a:pPr>
            <a:endParaRPr lang="en-US" sz="1100" dirty="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nvGrpSpPr>
          <p:cNvPr id="3" name="Gruppieren 2"/>
          <p:cNvGrpSpPr/>
          <p:nvPr/>
        </p:nvGrpSpPr>
        <p:grpSpPr>
          <a:xfrm>
            <a:off x="4636999" y="3877046"/>
            <a:ext cx="3929343" cy="2365972"/>
            <a:chOff x="4636999" y="3877046"/>
            <a:chExt cx="3929343" cy="2365972"/>
          </a:xfrm>
        </p:grpSpPr>
        <p:pic>
          <p:nvPicPr>
            <p:cNvPr id="4098" name="Picture 2" descr="http://macedonia-timeless.com/img/48%20-%20Plaoshnik.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36999" y="5102229"/>
              <a:ext cx="1921331" cy="113017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macedonia-timeless.com/img/45%20-%20Sveti%20spas%20skopje.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0977" b="49115"/>
            <a:stretch/>
          </p:blipFill>
          <p:spPr bwMode="auto">
            <a:xfrm>
              <a:off x="4637000" y="3877046"/>
              <a:ext cx="1921330" cy="11487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macedonia-timeless.com/img/44%20-%20Vevchani.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646078" y="5106649"/>
              <a:ext cx="1920264" cy="11257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acedonia-timeless.com/img/46%20-%20Kanjon%20Matka.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646078" y="3882824"/>
              <a:ext cx="1920264" cy="114295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ieren 20"/>
            <p:cNvGrpSpPr/>
            <p:nvPr/>
          </p:nvGrpSpPr>
          <p:grpSpPr>
            <a:xfrm>
              <a:off x="4637001" y="3882824"/>
              <a:ext cx="3929341" cy="2360194"/>
              <a:chOff x="4637001" y="3800763"/>
              <a:chExt cx="3929341" cy="2360194"/>
            </a:xfrm>
          </p:grpSpPr>
          <p:cxnSp>
            <p:nvCxnSpPr>
              <p:cNvPr id="22" name="Gerade Verbindung 21"/>
              <p:cNvCxnSpPr/>
              <p:nvPr/>
            </p:nvCxnSpPr>
            <p:spPr>
              <a:xfrm>
                <a:off x="4637001" y="4978007"/>
                <a:ext cx="1980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rot="5400000">
                <a:off x="6007695" y="4394763"/>
                <a:ext cx="1188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a:off x="6604342" y="4988060"/>
                <a:ext cx="19620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rot="5400000">
                <a:off x="6013147" y="5574157"/>
                <a:ext cx="11736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grpSp>
      </p:grpSp>
      <p:sp>
        <p:nvSpPr>
          <p:cNvPr id="2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(pictures): </a:t>
            </a:r>
            <a:r>
              <a:rPr lang="de-DE" spc="0" dirty="0" smtClean="0"/>
              <a:t>www.North Macedonia-timeless.com</a:t>
            </a:r>
            <a:endParaRPr lang="en-US" spc="0" dirty="0"/>
          </a:p>
        </p:txBody>
      </p:sp>
    </p:spTree>
    <p:extLst>
      <p:ext uri="{BB962C8B-B14F-4D97-AF65-F5344CB8AC3E}">
        <p14:creationId xmlns:p14="http://schemas.microsoft.com/office/powerpoint/2010/main" val="350206196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smtClean="0"/>
              <a:t>The hotel classification process should be adopted and the development of additional tourism signage be stimulated</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103</a:t>
            </a:fld>
            <a:endParaRPr lang="de-DE" altLang="de-DE"/>
          </a:p>
        </p:txBody>
      </p:sp>
      <p:sp>
        <p:nvSpPr>
          <p:cNvPr id="9" name="Inhaltsplatzhalter 8"/>
          <p:cNvSpPr>
            <a:spLocks noGrp="1"/>
          </p:cNvSpPr>
          <p:nvPr>
            <p:ph sz="quarter" idx="14"/>
          </p:nvPr>
        </p:nvSpPr>
        <p:spPr>
          <a:xfrm>
            <a:off x="3156794" y="188913"/>
            <a:ext cx="5530007" cy="360362"/>
          </a:xfrm>
        </p:spPr>
        <p:txBody>
          <a:bodyPr/>
          <a:lstStyle/>
          <a:p>
            <a:r>
              <a:rPr lang="de-DE" dirty="0" err="1" smtClean="0"/>
              <a:t>Improvement</a:t>
            </a:r>
            <a:r>
              <a:rPr lang="de-DE" dirty="0" smtClean="0"/>
              <a:t> </a:t>
            </a:r>
            <a:r>
              <a:rPr lang="de-DE" dirty="0" err="1" smtClean="0"/>
              <a:t>of</a:t>
            </a:r>
            <a:r>
              <a:rPr lang="de-DE" dirty="0" smtClean="0"/>
              <a:t> </a:t>
            </a:r>
            <a:r>
              <a:rPr lang="de-DE" dirty="0" err="1" smtClean="0"/>
              <a:t>framework</a:t>
            </a:r>
            <a:r>
              <a:rPr lang="de-DE" dirty="0" smtClean="0"/>
              <a:t> </a:t>
            </a:r>
            <a:r>
              <a:rPr lang="de-DE" dirty="0" err="1" smtClean="0"/>
              <a:t>conditions</a:t>
            </a:r>
            <a:endParaRPr lang="de-AT" dirty="0"/>
          </a:p>
        </p:txBody>
      </p:sp>
      <p:sp>
        <p:nvSpPr>
          <p:cNvPr id="73" name="Abgerundetes Rechteck 72"/>
          <p:cNvSpPr/>
          <p:nvPr/>
        </p:nvSpPr>
        <p:spPr>
          <a:xfrm>
            <a:off x="580908" y="1766760"/>
            <a:ext cx="1656556" cy="432048"/>
          </a:xfrm>
          <a:prstGeom prst="roundRect">
            <a:avLst/>
          </a:prstGeom>
          <a:solidFill>
            <a:srgbClr val="E300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panose="020B0604020202020204" pitchFamily="34" charset="0"/>
                <a:cs typeface="Arial" panose="020B0604020202020204" pitchFamily="34" charset="0"/>
              </a:rPr>
              <a:t>Hotel classification</a:t>
            </a:r>
            <a:endParaRPr lang="de-AT" sz="1100" b="1" dirty="0">
              <a:latin typeface="Arial" panose="020B0604020202020204" pitchFamily="34" charset="0"/>
              <a:cs typeface="Arial" panose="020B0604020202020204" pitchFamily="34" charset="0"/>
            </a:endParaRPr>
          </a:p>
        </p:txBody>
      </p:sp>
      <p:sp>
        <p:nvSpPr>
          <p:cNvPr id="13" name="Rectangle 6"/>
          <p:cNvSpPr>
            <a:spLocks noChangeArrowheads="1"/>
          </p:cNvSpPr>
          <p:nvPr/>
        </p:nvSpPr>
        <p:spPr bwMode="auto">
          <a:xfrm>
            <a:off x="2305344" y="1694752"/>
            <a:ext cx="6381458" cy="173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Although the hotel classification criteria have been adopted to European standards recently, there is still a mismatch between the awarded stars and the actual quality level of some hotels – especially when comparing it to other European destinations. This can create confusion among visitors and, as a consequence, to dissatisfaction. Therefore it is recommended to strictly execute the evaluation process for new hotels or the re-evaluation process of already certified hotels (after 3 years).</a:t>
            </a:r>
          </a:p>
          <a:p>
            <a:pPr>
              <a:spcBef>
                <a:spcPts val="0"/>
              </a:spcBef>
              <a:spcAft>
                <a:spcPts val="600"/>
              </a:spcAft>
              <a:buClr>
                <a:srgbClr val="E3007B"/>
              </a:buClr>
              <a:buSzPct val="115000"/>
            </a:pPr>
            <a:r>
              <a:rPr lang="en-US" sz="1100" dirty="0" smtClean="0">
                <a:solidFill>
                  <a:srgbClr val="000000"/>
                </a:solidFill>
              </a:rPr>
              <a:t>Also it could be taken into consideration to become a member </a:t>
            </a:r>
            <a:r>
              <a:rPr lang="en-US" sz="1100" dirty="0">
                <a:solidFill>
                  <a:srgbClr val="000000"/>
                </a:solidFill>
              </a:rPr>
              <a:t>of HOTREC (the umbrella association of national trade associations representing the hotels, restaurants, cafés and similar establishments in </a:t>
            </a:r>
            <a:r>
              <a:rPr lang="en-US" sz="1100" dirty="0" smtClean="0">
                <a:solidFill>
                  <a:srgbClr val="000000"/>
                </a:solidFill>
              </a:rPr>
              <a:t>Europe) and of the </a:t>
            </a:r>
            <a:r>
              <a:rPr lang="en-US" sz="1100" dirty="0" err="1" smtClean="0">
                <a:solidFill>
                  <a:srgbClr val="000000"/>
                </a:solidFill>
              </a:rPr>
              <a:t>Hotelstars</a:t>
            </a:r>
            <a:r>
              <a:rPr lang="en-US" sz="1100" dirty="0" smtClean="0">
                <a:solidFill>
                  <a:srgbClr val="000000"/>
                </a:solidFill>
              </a:rPr>
              <a:t> Union (currently 16 countries </a:t>
            </a:r>
            <a:r>
              <a:rPr lang="en-US" sz="1100" dirty="0">
                <a:solidFill>
                  <a:srgbClr val="000000"/>
                </a:solidFill>
              </a:rPr>
              <a:t>are members </a:t>
            </a:r>
            <a:r>
              <a:rPr lang="en-US" sz="1100" dirty="0" smtClean="0">
                <a:solidFill>
                  <a:srgbClr val="000000"/>
                </a:solidFill>
              </a:rPr>
              <a:t>using harmonized </a:t>
            </a:r>
            <a:r>
              <a:rPr lang="en-US" sz="1100" dirty="0">
                <a:solidFill>
                  <a:srgbClr val="000000"/>
                </a:solidFill>
              </a:rPr>
              <a:t>hotel classification with common criteria and </a:t>
            </a:r>
            <a:r>
              <a:rPr lang="en-US" sz="1100" dirty="0" smtClean="0">
                <a:solidFill>
                  <a:srgbClr val="000000"/>
                </a:solidFill>
              </a:rPr>
              <a:t>procedures).</a:t>
            </a:r>
            <a:endParaRPr lang="en-US" sz="1100" dirty="0">
              <a:solidFill>
                <a:srgbClr val="000000"/>
              </a:solidFill>
            </a:endParaRPr>
          </a:p>
        </p:txBody>
      </p:sp>
      <p:sp>
        <p:nvSpPr>
          <p:cNvPr id="14" name="Inhaltsplatzhalter 2"/>
          <p:cNvSpPr txBox="1">
            <a:spLocks/>
          </p:cNvSpPr>
          <p:nvPr/>
        </p:nvSpPr>
        <p:spPr>
          <a:xfrm>
            <a:off x="503055" y="1412776"/>
            <a:ext cx="4062511" cy="307464"/>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a:spcBef>
                <a:spcPts val="0"/>
              </a:spcBef>
              <a:spcAft>
                <a:spcPts val="300"/>
              </a:spcAft>
              <a:buNone/>
            </a:pPr>
            <a:r>
              <a:rPr lang="en-GB" sz="1100" b="1" dirty="0" smtClean="0">
                <a:solidFill>
                  <a:srgbClr val="E3007B"/>
                </a:solidFill>
                <a:latin typeface="Arial" panose="020B0604020202020204" pitchFamily="34" charset="0"/>
                <a:cs typeface="Arial" panose="020B0604020202020204" pitchFamily="34" charset="0"/>
              </a:rPr>
              <a:t>Recommendations to improve the framework conditions</a:t>
            </a:r>
            <a:endParaRPr lang="en-GB" sz="1100" dirty="0" smtClean="0">
              <a:solidFill>
                <a:srgbClr val="000000"/>
              </a:solidFill>
              <a:latin typeface="Arial" panose="020B0604020202020204" pitchFamily="34" charset="0"/>
              <a:cs typeface="Arial" panose="020B0604020202020204" pitchFamily="34" charset="0"/>
            </a:endParaRPr>
          </a:p>
        </p:txBody>
      </p:sp>
      <p:sp>
        <p:nvSpPr>
          <p:cNvPr id="15" name="Abgerundetes Rechteck 14"/>
          <p:cNvSpPr/>
          <p:nvPr/>
        </p:nvSpPr>
        <p:spPr>
          <a:xfrm>
            <a:off x="582674" y="3511072"/>
            <a:ext cx="1656556" cy="432048"/>
          </a:xfrm>
          <a:prstGeom prst="roundRect">
            <a:avLst/>
          </a:prstGeom>
          <a:solidFill>
            <a:srgbClr val="E300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panose="020B0604020202020204" pitchFamily="34" charset="0"/>
                <a:cs typeface="Arial" panose="020B0604020202020204" pitchFamily="34" charset="0"/>
              </a:rPr>
              <a:t>Tourism signage</a:t>
            </a:r>
            <a:endParaRPr lang="de-AT" sz="1100" b="1" dirty="0">
              <a:latin typeface="Arial" panose="020B0604020202020204" pitchFamily="34" charset="0"/>
              <a:cs typeface="Arial" panose="020B0604020202020204" pitchFamily="34" charset="0"/>
            </a:endParaRPr>
          </a:p>
        </p:txBody>
      </p:sp>
      <p:sp>
        <p:nvSpPr>
          <p:cNvPr id="16" name="Rectangle 6"/>
          <p:cNvSpPr>
            <a:spLocks noChangeArrowheads="1"/>
          </p:cNvSpPr>
          <p:nvPr/>
        </p:nvSpPr>
        <p:spPr bwMode="auto">
          <a:xfrm>
            <a:off x="2307110" y="3439064"/>
            <a:ext cx="6381458"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Currently the Ministry of Economy is responsible for the development and placement of touristic signs – for 2016 a budget of approximately EUR 15.000 is planned for this activity.</a:t>
            </a:r>
          </a:p>
          <a:p>
            <a:pPr>
              <a:spcBef>
                <a:spcPts val="0"/>
              </a:spcBef>
              <a:spcAft>
                <a:spcPts val="600"/>
              </a:spcAft>
              <a:buClr>
                <a:srgbClr val="E3007B"/>
              </a:buClr>
              <a:buSzPct val="115000"/>
            </a:pPr>
            <a:r>
              <a:rPr lang="en-US" sz="1100" dirty="0" smtClean="0">
                <a:solidFill>
                  <a:srgbClr val="000000"/>
                </a:solidFill>
              </a:rPr>
              <a:t>Generally the demand for the placement of touristic signs at roads leading towards an tourism attraction should be the responsibility of the owner of the tourism attraction (public or private). They have to define the locations, to ask for the necessary permissions and to finance the installation and a potential annual fee. The design of the sign has to be in line with the defined national standards.</a:t>
            </a:r>
          </a:p>
          <a:p>
            <a:pPr>
              <a:spcBef>
                <a:spcPts val="0"/>
              </a:spcBef>
              <a:spcAft>
                <a:spcPts val="600"/>
              </a:spcAft>
              <a:buClr>
                <a:srgbClr val="E3007B"/>
              </a:buClr>
              <a:buSzPct val="115000"/>
            </a:pPr>
            <a:r>
              <a:rPr lang="en-US" sz="1100" dirty="0" smtClean="0">
                <a:solidFill>
                  <a:srgbClr val="000000"/>
                </a:solidFill>
              </a:rPr>
              <a:t>The same applies to tourism signage (e.g. information boards or maps in different languages) at a particular tourism attraction or in a destination. Basically the owner of the tourism attraction or the responsible public body for the destination (municipalities – at a later stage maybe the DMO) has to take care about an appropriate and professional tourism signage.</a:t>
            </a:r>
          </a:p>
          <a:p>
            <a:pPr>
              <a:spcBef>
                <a:spcPts val="0"/>
              </a:spcBef>
              <a:spcAft>
                <a:spcPts val="600"/>
              </a:spcAft>
              <a:buClr>
                <a:srgbClr val="E3007B"/>
              </a:buClr>
              <a:buSzPct val="115000"/>
            </a:pPr>
            <a:r>
              <a:rPr lang="en-US" sz="1100" dirty="0" smtClean="0">
                <a:solidFill>
                  <a:srgbClr val="000000"/>
                </a:solidFill>
              </a:rPr>
              <a:t>Therefore it is recommended that in the future the Ministry of Economy should continue to be responsible for defining the national standards for the touristic road signs and could try to stimulate the placement of tourism road signs and tourism signage at attractions or in destinations by providing financial subsidies.</a:t>
            </a:r>
          </a:p>
        </p:txBody>
      </p:sp>
    </p:spTree>
    <p:extLst>
      <p:ext uri="{BB962C8B-B14F-4D97-AF65-F5344CB8AC3E}">
        <p14:creationId xmlns:p14="http://schemas.microsoft.com/office/powerpoint/2010/main" val="3549847616"/>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smtClean="0"/>
              <a:t>An increase in tourism tax is recommended and the current subsidy programs need to be evaluated </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104</a:t>
            </a:fld>
            <a:endParaRPr lang="de-DE" altLang="de-DE"/>
          </a:p>
        </p:txBody>
      </p:sp>
      <p:sp>
        <p:nvSpPr>
          <p:cNvPr id="9" name="Inhaltsplatzhalter 8"/>
          <p:cNvSpPr>
            <a:spLocks noGrp="1"/>
          </p:cNvSpPr>
          <p:nvPr>
            <p:ph sz="quarter" idx="14"/>
          </p:nvPr>
        </p:nvSpPr>
        <p:spPr>
          <a:xfrm>
            <a:off x="3156794" y="188913"/>
            <a:ext cx="5530007" cy="360362"/>
          </a:xfrm>
        </p:spPr>
        <p:txBody>
          <a:bodyPr/>
          <a:lstStyle/>
          <a:p>
            <a:r>
              <a:rPr lang="de-DE" dirty="0" err="1" smtClean="0"/>
              <a:t>Improvement</a:t>
            </a:r>
            <a:r>
              <a:rPr lang="de-DE" dirty="0" smtClean="0"/>
              <a:t> </a:t>
            </a:r>
            <a:r>
              <a:rPr lang="de-DE" dirty="0" err="1" smtClean="0"/>
              <a:t>of</a:t>
            </a:r>
            <a:r>
              <a:rPr lang="de-DE" dirty="0" smtClean="0"/>
              <a:t> </a:t>
            </a:r>
            <a:r>
              <a:rPr lang="de-DE" dirty="0" err="1" smtClean="0"/>
              <a:t>framework</a:t>
            </a:r>
            <a:r>
              <a:rPr lang="de-DE" dirty="0" smtClean="0"/>
              <a:t> </a:t>
            </a:r>
            <a:r>
              <a:rPr lang="de-DE" dirty="0" err="1" smtClean="0"/>
              <a:t>conditions</a:t>
            </a:r>
            <a:endParaRPr lang="de-AT" dirty="0"/>
          </a:p>
        </p:txBody>
      </p:sp>
      <p:sp>
        <p:nvSpPr>
          <p:cNvPr id="73" name="Abgerundetes Rechteck 72"/>
          <p:cNvSpPr/>
          <p:nvPr/>
        </p:nvSpPr>
        <p:spPr>
          <a:xfrm>
            <a:off x="580908" y="1766760"/>
            <a:ext cx="1656556" cy="432048"/>
          </a:xfrm>
          <a:prstGeom prst="roundRect">
            <a:avLst/>
          </a:prstGeom>
          <a:solidFill>
            <a:srgbClr val="E300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panose="020B0604020202020204" pitchFamily="34" charset="0"/>
                <a:cs typeface="Arial" panose="020B0604020202020204" pitchFamily="34" charset="0"/>
              </a:rPr>
              <a:t>Tourism tax</a:t>
            </a:r>
            <a:endParaRPr lang="de-AT" sz="1100" b="1" dirty="0">
              <a:latin typeface="Arial" panose="020B0604020202020204" pitchFamily="34" charset="0"/>
              <a:cs typeface="Arial" panose="020B0604020202020204" pitchFamily="34" charset="0"/>
            </a:endParaRPr>
          </a:p>
        </p:txBody>
      </p:sp>
      <p:sp>
        <p:nvSpPr>
          <p:cNvPr id="13" name="Rectangle 6"/>
          <p:cNvSpPr>
            <a:spLocks noChangeArrowheads="1"/>
          </p:cNvSpPr>
          <p:nvPr/>
        </p:nvSpPr>
        <p:spPr bwMode="auto">
          <a:xfrm>
            <a:off x="2305344" y="1694752"/>
            <a:ext cx="6381458" cy="173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As the revenue from the tourism tax will be the main source for financing the recommended Destination Management Organizations (DMOs) in North Macedonia it is recommended to increase the tourism tax from currently MKD 40 to around MKD 60 per overnight.</a:t>
            </a:r>
          </a:p>
          <a:p>
            <a:pPr>
              <a:spcBef>
                <a:spcPts val="0"/>
              </a:spcBef>
              <a:spcAft>
                <a:spcPts val="600"/>
              </a:spcAft>
              <a:buClr>
                <a:srgbClr val="E3007B"/>
              </a:buClr>
              <a:buSzPct val="115000"/>
            </a:pPr>
            <a:r>
              <a:rPr lang="en-US" sz="1100" dirty="0" smtClean="0">
                <a:solidFill>
                  <a:srgbClr val="000000"/>
                </a:solidFill>
              </a:rPr>
              <a:t>It is important to ensure on one hand a flawless collection system in order to avoid black market activities and on the other hand to allocate the available financial resources from the tourism tax collection appropriately. A possible allocation formula could be 5 – 10 % remains at the collecting body (e.g. municipalities or Ministry of Finance) and the remaining 90 – 95 % will be transferred to the budget of the regional Destination Management Organization (if already installed) or to the budget of the </a:t>
            </a:r>
            <a:r>
              <a:rPr lang="en-GB" sz="1100" dirty="0">
                <a:solidFill>
                  <a:srgbClr val="000000"/>
                </a:solidFill>
              </a:rPr>
              <a:t>the responsible public body for tourism development on a national level</a:t>
            </a:r>
            <a:r>
              <a:rPr lang="en-US" sz="1100" dirty="0" smtClean="0">
                <a:solidFill>
                  <a:srgbClr val="000000"/>
                </a:solidFill>
              </a:rPr>
              <a:t>.  </a:t>
            </a:r>
            <a:endParaRPr lang="en-US" sz="1100" dirty="0">
              <a:solidFill>
                <a:srgbClr val="000000"/>
              </a:solidFill>
            </a:endParaRPr>
          </a:p>
        </p:txBody>
      </p:sp>
      <p:sp>
        <p:nvSpPr>
          <p:cNvPr id="14" name="Inhaltsplatzhalter 2"/>
          <p:cNvSpPr txBox="1">
            <a:spLocks/>
          </p:cNvSpPr>
          <p:nvPr/>
        </p:nvSpPr>
        <p:spPr>
          <a:xfrm>
            <a:off x="503055" y="1412776"/>
            <a:ext cx="4062511" cy="307464"/>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a:spcBef>
                <a:spcPts val="0"/>
              </a:spcBef>
              <a:spcAft>
                <a:spcPts val="300"/>
              </a:spcAft>
              <a:buNone/>
            </a:pPr>
            <a:r>
              <a:rPr lang="en-GB" sz="1100" b="1" dirty="0" smtClean="0">
                <a:solidFill>
                  <a:srgbClr val="E3007B"/>
                </a:solidFill>
                <a:latin typeface="Arial" panose="020B0604020202020204" pitchFamily="34" charset="0"/>
                <a:cs typeface="Arial" panose="020B0604020202020204" pitchFamily="34" charset="0"/>
              </a:rPr>
              <a:t>Recommendations to improve the framework conditions</a:t>
            </a:r>
            <a:endParaRPr lang="en-GB" sz="1100" dirty="0" smtClean="0">
              <a:solidFill>
                <a:srgbClr val="000000"/>
              </a:solidFill>
              <a:latin typeface="Arial" panose="020B0604020202020204" pitchFamily="34" charset="0"/>
              <a:cs typeface="Arial" panose="020B0604020202020204" pitchFamily="34" charset="0"/>
            </a:endParaRPr>
          </a:p>
        </p:txBody>
      </p:sp>
      <p:sp>
        <p:nvSpPr>
          <p:cNvPr id="15" name="Abgerundetes Rechteck 14"/>
          <p:cNvSpPr/>
          <p:nvPr/>
        </p:nvSpPr>
        <p:spPr>
          <a:xfrm>
            <a:off x="582674" y="3516896"/>
            <a:ext cx="1656556" cy="432048"/>
          </a:xfrm>
          <a:prstGeom prst="roundRect">
            <a:avLst/>
          </a:prstGeom>
          <a:solidFill>
            <a:srgbClr val="E300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panose="020B0604020202020204" pitchFamily="34" charset="0"/>
                <a:cs typeface="Arial" panose="020B0604020202020204" pitchFamily="34" charset="0"/>
              </a:rPr>
              <a:t>Tour operator subsidies</a:t>
            </a:r>
            <a:endParaRPr lang="de-AT" sz="1100" b="1" dirty="0">
              <a:latin typeface="Arial" panose="020B0604020202020204" pitchFamily="34" charset="0"/>
              <a:cs typeface="Arial" panose="020B0604020202020204" pitchFamily="34" charset="0"/>
            </a:endParaRPr>
          </a:p>
        </p:txBody>
      </p:sp>
      <p:sp>
        <p:nvSpPr>
          <p:cNvPr id="16" name="Rectangle 6"/>
          <p:cNvSpPr>
            <a:spLocks noChangeArrowheads="1"/>
          </p:cNvSpPr>
          <p:nvPr/>
        </p:nvSpPr>
        <p:spPr bwMode="auto">
          <a:xfrm>
            <a:off x="2307110" y="3444888"/>
            <a:ext cx="6381458"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program regarding the tour operator subsidies has already been prolonged by the North Macedonian government until 2019.</a:t>
            </a:r>
          </a:p>
          <a:p>
            <a:pPr>
              <a:spcBef>
                <a:spcPts val="0"/>
              </a:spcBef>
              <a:spcAft>
                <a:spcPts val="600"/>
              </a:spcAft>
              <a:buClr>
                <a:srgbClr val="E3007B"/>
              </a:buClr>
              <a:buSzPct val="115000"/>
            </a:pPr>
            <a:r>
              <a:rPr lang="en-US" sz="1100" dirty="0" smtClean="0">
                <a:solidFill>
                  <a:srgbClr val="000000"/>
                </a:solidFill>
              </a:rPr>
              <a:t>In the last year of the upcoming term the subsidy program should be evaluated by a team of neutral experts. Based on this evaluation it should be decided if – and in what form – the tour operator subsidy program should be continued. </a:t>
            </a:r>
          </a:p>
          <a:p>
            <a:pPr>
              <a:spcBef>
                <a:spcPts val="0"/>
              </a:spcBef>
              <a:spcAft>
                <a:spcPts val="600"/>
              </a:spcAft>
              <a:buClr>
                <a:srgbClr val="E3007B"/>
              </a:buClr>
              <a:buSzPct val="115000"/>
            </a:pPr>
            <a:r>
              <a:rPr lang="en-US" sz="1100" dirty="0" smtClean="0">
                <a:solidFill>
                  <a:srgbClr val="000000"/>
                </a:solidFill>
              </a:rPr>
              <a:t>In general this subsidy program should be seen as a start-up financing to accelerate demand in North Macedonia as a tourism destination but not as a long-term financing program. </a:t>
            </a:r>
          </a:p>
        </p:txBody>
      </p:sp>
      <p:sp>
        <p:nvSpPr>
          <p:cNvPr id="10" name="Abgerundetes Rechteck 9"/>
          <p:cNvSpPr/>
          <p:nvPr/>
        </p:nvSpPr>
        <p:spPr>
          <a:xfrm>
            <a:off x="582440" y="5034888"/>
            <a:ext cx="1656556" cy="432048"/>
          </a:xfrm>
          <a:prstGeom prst="roundRect">
            <a:avLst/>
          </a:prstGeom>
          <a:solidFill>
            <a:srgbClr val="E300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panose="020B0604020202020204" pitchFamily="34" charset="0"/>
                <a:cs typeface="Arial" panose="020B0604020202020204" pitchFamily="34" charset="0"/>
              </a:rPr>
              <a:t>Airline subsidies</a:t>
            </a:r>
            <a:endParaRPr lang="de-AT" sz="1100" b="1" dirty="0">
              <a:latin typeface="Arial" panose="020B0604020202020204" pitchFamily="34" charset="0"/>
              <a:cs typeface="Arial" panose="020B0604020202020204" pitchFamily="34" charset="0"/>
            </a:endParaRPr>
          </a:p>
        </p:txBody>
      </p:sp>
      <p:sp>
        <p:nvSpPr>
          <p:cNvPr id="11" name="Rectangle 6"/>
          <p:cNvSpPr>
            <a:spLocks noChangeArrowheads="1"/>
          </p:cNvSpPr>
          <p:nvPr/>
        </p:nvSpPr>
        <p:spPr bwMode="auto">
          <a:xfrm>
            <a:off x="2306876" y="4962880"/>
            <a:ext cx="6381458" cy="124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An important factor for tourism development in a destination is the availability of cheap direct flight connections – especially to important, and most often financially strong, tourism outbound markets. </a:t>
            </a:r>
          </a:p>
          <a:p>
            <a:pPr>
              <a:spcBef>
                <a:spcPts val="0"/>
              </a:spcBef>
              <a:spcAft>
                <a:spcPts val="600"/>
              </a:spcAft>
              <a:buClr>
                <a:srgbClr val="E3007B"/>
              </a:buClr>
              <a:buSzPct val="115000"/>
            </a:pPr>
            <a:r>
              <a:rPr lang="en-US" sz="1100" dirty="0" smtClean="0">
                <a:solidFill>
                  <a:srgbClr val="000000"/>
                </a:solidFill>
              </a:rPr>
              <a:t>As a consequence, the initiated subsidy program by the North Macedonian government to attract Low-Cost Airlines to operate numerous flights from the airports in Skopje and </a:t>
            </a:r>
            <a:r>
              <a:rPr lang="en-US" sz="1100" dirty="0" err="1" smtClean="0">
                <a:solidFill>
                  <a:srgbClr val="000000"/>
                </a:solidFill>
              </a:rPr>
              <a:t>Ohrid</a:t>
            </a:r>
            <a:r>
              <a:rPr lang="en-US" sz="1100" dirty="0">
                <a:solidFill>
                  <a:srgbClr val="000000"/>
                </a:solidFill>
              </a:rPr>
              <a:t> </a:t>
            </a:r>
            <a:r>
              <a:rPr lang="en-US" sz="1100" dirty="0" smtClean="0">
                <a:solidFill>
                  <a:srgbClr val="000000"/>
                </a:solidFill>
              </a:rPr>
              <a:t>has to be seen positive for North Macedonian tourism. In order to ensure cheap direct flight connections also in the future, the North Macedonian government should taken the prolongation of the subsidy program beyond the year 2017 into consideration.</a:t>
            </a:r>
          </a:p>
        </p:txBody>
      </p:sp>
    </p:spTree>
    <p:extLst>
      <p:ext uri="{BB962C8B-B14F-4D97-AF65-F5344CB8AC3E}">
        <p14:creationId xmlns:p14="http://schemas.microsoft.com/office/powerpoint/2010/main" val="121963235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smtClean="0"/>
              <a:t>Improvements regarding the general infrastructure and the coordination of tourism-related activities are recommended </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105</a:t>
            </a:fld>
            <a:endParaRPr lang="de-DE" altLang="de-DE"/>
          </a:p>
        </p:txBody>
      </p:sp>
      <p:sp>
        <p:nvSpPr>
          <p:cNvPr id="9" name="Inhaltsplatzhalter 8"/>
          <p:cNvSpPr>
            <a:spLocks noGrp="1"/>
          </p:cNvSpPr>
          <p:nvPr>
            <p:ph sz="quarter" idx="14"/>
          </p:nvPr>
        </p:nvSpPr>
        <p:spPr>
          <a:xfrm>
            <a:off x="3156794" y="188913"/>
            <a:ext cx="5530007" cy="360362"/>
          </a:xfrm>
        </p:spPr>
        <p:txBody>
          <a:bodyPr/>
          <a:lstStyle/>
          <a:p>
            <a:r>
              <a:rPr lang="de-DE" dirty="0" err="1" smtClean="0"/>
              <a:t>Improvement</a:t>
            </a:r>
            <a:r>
              <a:rPr lang="de-DE" dirty="0" smtClean="0"/>
              <a:t> </a:t>
            </a:r>
            <a:r>
              <a:rPr lang="de-DE" dirty="0" err="1" smtClean="0"/>
              <a:t>of</a:t>
            </a:r>
            <a:r>
              <a:rPr lang="de-DE" dirty="0" smtClean="0"/>
              <a:t> </a:t>
            </a:r>
            <a:r>
              <a:rPr lang="de-DE" dirty="0" err="1" smtClean="0"/>
              <a:t>framework</a:t>
            </a:r>
            <a:r>
              <a:rPr lang="de-DE" dirty="0" smtClean="0"/>
              <a:t> </a:t>
            </a:r>
            <a:r>
              <a:rPr lang="de-DE" dirty="0" err="1" smtClean="0"/>
              <a:t>conditions</a:t>
            </a:r>
            <a:endParaRPr lang="de-AT" dirty="0"/>
          </a:p>
        </p:txBody>
      </p:sp>
      <p:sp>
        <p:nvSpPr>
          <p:cNvPr id="73" name="Abgerundetes Rechteck 72"/>
          <p:cNvSpPr/>
          <p:nvPr/>
        </p:nvSpPr>
        <p:spPr>
          <a:xfrm>
            <a:off x="580908" y="1766760"/>
            <a:ext cx="1656556" cy="432048"/>
          </a:xfrm>
          <a:prstGeom prst="roundRect">
            <a:avLst/>
          </a:prstGeom>
          <a:solidFill>
            <a:srgbClr val="E300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panose="020B0604020202020204" pitchFamily="34" charset="0"/>
                <a:cs typeface="Arial" panose="020B0604020202020204" pitchFamily="34" charset="0"/>
              </a:rPr>
              <a:t>General infrastructure</a:t>
            </a:r>
            <a:endParaRPr lang="de-AT" sz="1100" b="1" dirty="0">
              <a:latin typeface="Arial" panose="020B0604020202020204" pitchFamily="34" charset="0"/>
              <a:cs typeface="Arial" panose="020B0604020202020204" pitchFamily="34" charset="0"/>
            </a:endParaRPr>
          </a:p>
        </p:txBody>
      </p:sp>
      <p:sp>
        <p:nvSpPr>
          <p:cNvPr id="13" name="Rectangle 6"/>
          <p:cNvSpPr>
            <a:spLocks noChangeArrowheads="1"/>
          </p:cNvSpPr>
          <p:nvPr/>
        </p:nvSpPr>
        <p:spPr bwMode="auto">
          <a:xfrm>
            <a:off x="2305344" y="1694752"/>
            <a:ext cx="6381458" cy="10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GB" sz="1100" dirty="0" smtClean="0">
                <a:solidFill>
                  <a:srgbClr val="000000"/>
                </a:solidFill>
              </a:rPr>
              <a:t>A functioning general infrastructure is another success factor for a tourism destination. The general infrastructure (roads, electricity, waste water, etc.) needs differ from destination to destination and therefore need to be assessed individually.</a:t>
            </a:r>
          </a:p>
          <a:p>
            <a:pPr>
              <a:spcBef>
                <a:spcPts val="0"/>
              </a:spcBef>
              <a:spcAft>
                <a:spcPts val="600"/>
              </a:spcAft>
              <a:buClr>
                <a:srgbClr val="E3007B"/>
              </a:buClr>
              <a:buSzPct val="115000"/>
            </a:pPr>
            <a:r>
              <a:rPr lang="en-GB" sz="1100" dirty="0" smtClean="0">
                <a:solidFill>
                  <a:srgbClr val="000000"/>
                </a:solidFill>
              </a:rPr>
              <a:t>Therefore it is recommended including a general infrastructure assessment into the Tourism Development Plans for each defined tourism destination determining the needs of each destination.</a:t>
            </a:r>
            <a:endParaRPr lang="en-GB" sz="1100" dirty="0">
              <a:solidFill>
                <a:srgbClr val="000000"/>
              </a:solidFill>
            </a:endParaRPr>
          </a:p>
        </p:txBody>
      </p:sp>
      <p:sp>
        <p:nvSpPr>
          <p:cNvPr id="14" name="Inhaltsplatzhalter 2"/>
          <p:cNvSpPr txBox="1">
            <a:spLocks/>
          </p:cNvSpPr>
          <p:nvPr/>
        </p:nvSpPr>
        <p:spPr>
          <a:xfrm>
            <a:off x="503055" y="1412776"/>
            <a:ext cx="4062511" cy="307464"/>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a:spcBef>
                <a:spcPts val="0"/>
              </a:spcBef>
              <a:spcAft>
                <a:spcPts val="300"/>
              </a:spcAft>
              <a:buNone/>
            </a:pPr>
            <a:r>
              <a:rPr lang="en-GB" sz="1100" b="1" dirty="0" smtClean="0">
                <a:solidFill>
                  <a:srgbClr val="E3007B"/>
                </a:solidFill>
                <a:latin typeface="Arial" panose="020B0604020202020204" pitchFamily="34" charset="0"/>
                <a:cs typeface="Arial" panose="020B0604020202020204" pitchFamily="34" charset="0"/>
              </a:rPr>
              <a:t>Recommendations to improve the framework conditions</a:t>
            </a:r>
            <a:endParaRPr lang="en-GB" sz="1100" dirty="0" smtClean="0">
              <a:solidFill>
                <a:srgbClr val="000000"/>
              </a:solidFill>
              <a:latin typeface="Arial" panose="020B0604020202020204" pitchFamily="34" charset="0"/>
              <a:cs typeface="Arial" panose="020B0604020202020204" pitchFamily="34" charset="0"/>
            </a:endParaRPr>
          </a:p>
        </p:txBody>
      </p:sp>
      <p:sp>
        <p:nvSpPr>
          <p:cNvPr id="15" name="Abgerundetes Rechteck 14"/>
          <p:cNvSpPr/>
          <p:nvPr/>
        </p:nvSpPr>
        <p:spPr>
          <a:xfrm>
            <a:off x="582674" y="2852936"/>
            <a:ext cx="1656556" cy="432048"/>
          </a:xfrm>
          <a:prstGeom prst="roundRect">
            <a:avLst/>
          </a:prstGeom>
          <a:solidFill>
            <a:srgbClr val="E300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panose="020B0604020202020204" pitchFamily="34" charset="0"/>
                <a:cs typeface="Arial" panose="020B0604020202020204" pitchFamily="34" charset="0"/>
              </a:rPr>
              <a:t>Coordination</a:t>
            </a:r>
            <a:endParaRPr lang="de-AT" sz="1100" b="1" dirty="0">
              <a:latin typeface="Arial" panose="020B0604020202020204" pitchFamily="34" charset="0"/>
              <a:cs typeface="Arial" panose="020B0604020202020204" pitchFamily="34" charset="0"/>
            </a:endParaRPr>
          </a:p>
        </p:txBody>
      </p:sp>
      <p:sp>
        <p:nvSpPr>
          <p:cNvPr id="16" name="Rectangle 6"/>
          <p:cNvSpPr>
            <a:spLocks noChangeArrowheads="1"/>
          </p:cNvSpPr>
          <p:nvPr/>
        </p:nvSpPr>
        <p:spPr bwMode="auto">
          <a:xfrm>
            <a:off x="2307110" y="2780928"/>
            <a:ext cx="6381458"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a:solidFill>
                  <a:srgbClr val="000000"/>
                </a:solidFill>
              </a:rPr>
              <a:t>T</a:t>
            </a:r>
            <a:r>
              <a:rPr lang="en-US" sz="1100" dirty="0" smtClean="0">
                <a:solidFill>
                  <a:srgbClr val="000000"/>
                </a:solidFill>
              </a:rPr>
              <a:t>ourism is a cross-sectorial topic and therefore it is very important that the government stays on top of things and is informed about the various tourism-related activities, initiated by different public institutions or through donors, going on in North Macedonia. </a:t>
            </a:r>
          </a:p>
          <a:p>
            <a:pPr>
              <a:spcBef>
                <a:spcPts val="0"/>
              </a:spcBef>
              <a:spcAft>
                <a:spcPts val="600"/>
              </a:spcAft>
              <a:buClr>
                <a:srgbClr val="E3007B"/>
              </a:buClr>
              <a:buSzPct val="115000"/>
            </a:pPr>
            <a:r>
              <a:rPr lang="en-US" sz="1100" dirty="0" smtClean="0">
                <a:solidFill>
                  <a:srgbClr val="000000"/>
                </a:solidFill>
              </a:rPr>
              <a:t>Therefore it will be necessary to define the future body responsible for tourism development on a national level as the coordination point for all tourism-related activities, especially in order to avoid parallel developments.</a:t>
            </a:r>
          </a:p>
        </p:txBody>
      </p:sp>
    </p:spTree>
    <p:extLst>
      <p:ext uri="{BB962C8B-B14F-4D97-AF65-F5344CB8AC3E}">
        <p14:creationId xmlns:p14="http://schemas.microsoft.com/office/powerpoint/2010/main" val="140770486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106</a:t>
            </a:fld>
            <a:endParaRPr lang="de-DE" altLang="de-DE"/>
          </a:p>
        </p:txBody>
      </p:sp>
      <p:sp>
        <p:nvSpPr>
          <p:cNvPr id="9" name="Inhaltsplatzhalter 8"/>
          <p:cNvSpPr>
            <a:spLocks noGrp="1"/>
          </p:cNvSpPr>
          <p:nvPr>
            <p:ph sz="quarter" idx="14"/>
          </p:nvPr>
        </p:nvSpPr>
        <p:spPr/>
        <p:txBody>
          <a:bodyPr/>
          <a:lstStyle/>
          <a:p>
            <a:r>
              <a:rPr lang="de-DE" dirty="0" smtClean="0"/>
              <a:t>Strategic </a:t>
            </a:r>
            <a:r>
              <a:rPr lang="de-DE" dirty="0" err="1" smtClean="0"/>
              <a:t>targets</a:t>
            </a:r>
            <a:endParaRPr lang="de-AT" dirty="0"/>
          </a:p>
        </p:txBody>
      </p:sp>
      <p:sp>
        <p:nvSpPr>
          <p:cNvPr id="15" name="Freihandform 14"/>
          <p:cNvSpPr/>
          <p:nvPr/>
        </p:nvSpPr>
        <p:spPr>
          <a:xfrm>
            <a:off x="844242" y="620688"/>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GB" sz="1300" b="1" dirty="0">
                <a:latin typeface="Arial" panose="020B0604020202020204" pitchFamily="34" charset="0"/>
                <a:cs typeface="Arial" panose="020B0604020202020204" pitchFamily="34" charset="0"/>
              </a:rPr>
              <a:t>Improve </a:t>
            </a:r>
            <a:r>
              <a:rPr lang="en-GB" sz="1300" b="1" dirty="0" smtClean="0">
                <a:latin typeface="Arial" panose="020B0604020202020204" pitchFamily="34" charset="0"/>
                <a:cs typeface="Arial" panose="020B0604020202020204" pitchFamily="34" charset="0"/>
              </a:rPr>
              <a:t>tourism know-how and service quality</a:t>
            </a:r>
            <a:endParaRPr lang="en-GB" sz="1300" b="1" dirty="0">
              <a:latin typeface="Arial" panose="020B0604020202020204" pitchFamily="34" charset="0"/>
              <a:cs typeface="Arial" panose="020B0604020202020204" pitchFamily="34" charset="0"/>
            </a:endParaRPr>
          </a:p>
        </p:txBody>
      </p:sp>
      <p:sp>
        <p:nvSpPr>
          <p:cNvPr id="16" name="Ellipse 15"/>
          <p:cNvSpPr/>
          <p:nvPr/>
        </p:nvSpPr>
        <p:spPr>
          <a:xfrm>
            <a:off x="599528" y="62068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7</a:t>
            </a:r>
            <a:endParaRPr lang="de-AT" sz="1700" b="1" dirty="0">
              <a:solidFill>
                <a:srgbClr val="E3007B"/>
              </a:solidFill>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485764" y="128079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32" name="Line 5"/>
          <p:cNvSpPr>
            <a:spLocks noChangeShapeType="1"/>
          </p:cNvSpPr>
          <p:nvPr/>
        </p:nvSpPr>
        <p:spPr bwMode="auto">
          <a:xfrm>
            <a:off x="608002" y="155543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 name="Rectangle 6"/>
          <p:cNvSpPr>
            <a:spLocks noChangeArrowheads="1"/>
          </p:cNvSpPr>
          <p:nvPr/>
        </p:nvSpPr>
        <p:spPr bwMode="auto">
          <a:xfrm>
            <a:off x="515487" y="1640832"/>
            <a:ext cx="8171313" cy="21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While on a national level several actions have been implemented to improve the tourism development and tourism marketing know-how within the relevant institutions, specific know-how about the peculiarities and mechanisms in the tourism industry is often missing on a local or regional level. This is also a result of missing professional organizational structures in tourism on a local or regional level.</a:t>
            </a:r>
          </a:p>
          <a:p>
            <a:pPr>
              <a:spcBef>
                <a:spcPts val="0"/>
              </a:spcBef>
              <a:spcAft>
                <a:spcPts val="600"/>
              </a:spcAft>
              <a:buClr>
                <a:srgbClr val="E3007B"/>
              </a:buClr>
              <a:buSzPct val="115000"/>
            </a:pPr>
            <a:r>
              <a:rPr lang="en-US" sz="1100" dirty="0" smtClean="0">
                <a:solidFill>
                  <a:srgbClr val="000000"/>
                </a:solidFill>
              </a:rPr>
              <a:t>Also on the tourism education sector positive developments took place over the last couple of years, as the number of universities offering higher education in the field of tourism increased to five. On contrary, the middle education in the field of tourism still does not have a good reputation in North Macedonia and, as a result, does not produce the necessary output of young professionals willing to work in the tourism industry.</a:t>
            </a:r>
          </a:p>
          <a:p>
            <a:pPr>
              <a:spcBef>
                <a:spcPts val="0"/>
              </a:spcBef>
              <a:spcAft>
                <a:spcPts val="600"/>
              </a:spcAft>
              <a:buClr>
                <a:srgbClr val="E3007B"/>
              </a:buClr>
              <a:buSzPct val="115000"/>
            </a:pPr>
            <a:r>
              <a:rPr lang="en-US" sz="1100" dirty="0" smtClean="0">
                <a:solidFill>
                  <a:srgbClr val="000000"/>
                </a:solidFill>
              </a:rPr>
              <a:t>Also the service quality at accommodation facilities and tourism attractions often offer room for improvement, as a lot of unskilled employees without proper training or education are hired.</a:t>
            </a:r>
            <a:endParaRPr lang="en-US" sz="1100" dirty="0">
              <a:solidFill>
                <a:srgbClr val="000000"/>
              </a:solidFill>
            </a:endParaRPr>
          </a:p>
        </p:txBody>
      </p:sp>
      <p:sp>
        <p:nvSpPr>
          <p:cNvPr id="10" name="Text Box 4"/>
          <p:cNvSpPr txBox="1">
            <a:spLocks noChangeArrowheads="1"/>
          </p:cNvSpPr>
          <p:nvPr/>
        </p:nvSpPr>
        <p:spPr bwMode="auto">
          <a:xfrm>
            <a:off x="485764" y="371703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11" name="Line 5"/>
          <p:cNvSpPr>
            <a:spLocks noChangeShapeType="1"/>
          </p:cNvSpPr>
          <p:nvPr/>
        </p:nvSpPr>
        <p:spPr bwMode="auto">
          <a:xfrm>
            <a:off x="608002" y="399167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Rectangle 6"/>
          <p:cNvSpPr>
            <a:spLocks noChangeArrowheads="1"/>
          </p:cNvSpPr>
          <p:nvPr/>
        </p:nvSpPr>
        <p:spPr bwMode="auto">
          <a:xfrm>
            <a:off x="515488" y="4077072"/>
            <a:ext cx="406083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It is one of the main tasks of every national government to support the continuously improvement of the tourism know-how and the service quality in a country.</a:t>
            </a:r>
          </a:p>
          <a:p>
            <a:pPr>
              <a:spcBef>
                <a:spcPts val="0"/>
              </a:spcBef>
              <a:spcAft>
                <a:spcPts val="600"/>
              </a:spcAft>
              <a:buClr>
                <a:srgbClr val="E3007B"/>
              </a:buClr>
              <a:buSzPct val="115000"/>
            </a:pPr>
            <a:r>
              <a:rPr lang="en-US" sz="1100" dirty="0" smtClean="0">
                <a:solidFill>
                  <a:srgbClr val="000000"/>
                </a:solidFill>
              </a:rPr>
              <a:t>In the concrete case of North Macedonia the improvement should take place in the following areas:</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Further increase the tourism development and tourism marketing know-how in the responsible ministry and in the Agency for Promotion and Support of Tourism</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Start initiatives on a local/regional level</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Improve the quality of tourism education</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Initiate training programs for employees in tourism </a:t>
            </a:r>
            <a:endParaRPr lang="en-US" sz="1100" dirty="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nvGrpSpPr>
          <p:cNvPr id="4" name="Gruppieren 3"/>
          <p:cNvGrpSpPr/>
          <p:nvPr/>
        </p:nvGrpSpPr>
        <p:grpSpPr>
          <a:xfrm>
            <a:off x="4636999" y="3882824"/>
            <a:ext cx="3929344" cy="2360194"/>
            <a:chOff x="4636999" y="3882824"/>
            <a:chExt cx="3929344" cy="2360194"/>
          </a:xfrm>
        </p:grpSpPr>
        <p:pic>
          <p:nvPicPr>
            <p:cNvPr id="3082" name="Picture 10" descr="http://macedonia-timeless.com/img/41%20-%20Prespansko%20ezero%20-%20nace%20popov.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36999" y="5102229"/>
              <a:ext cx="1921331" cy="11301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macedonia-timeless.com/img/50%20-%20Vodopadi%20Duf.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37001" y="3882824"/>
              <a:ext cx="1921329" cy="11429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acedonia-timeless.com/img/49%20-%20Sveta%20sofija.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646079" y="3882824"/>
              <a:ext cx="1920264" cy="11429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macedonia-timeless.com/img/43%20-%20Stara%20Carshija.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646078" y="5115840"/>
              <a:ext cx="1920264" cy="111656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ieren 20"/>
            <p:cNvGrpSpPr/>
            <p:nvPr/>
          </p:nvGrpSpPr>
          <p:grpSpPr>
            <a:xfrm>
              <a:off x="4637001" y="3882824"/>
              <a:ext cx="3929341" cy="2360194"/>
              <a:chOff x="4637001" y="3800763"/>
              <a:chExt cx="3929341" cy="2360194"/>
            </a:xfrm>
          </p:grpSpPr>
          <p:cxnSp>
            <p:nvCxnSpPr>
              <p:cNvPr id="22" name="Gerade Verbindung 21"/>
              <p:cNvCxnSpPr/>
              <p:nvPr/>
            </p:nvCxnSpPr>
            <p:spPr>
              <a:xfrm>
                <a:off x="4637001" y="4978007"/>
                <a:ext cx="1980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rot="5400000">
                <a:off x="6007695" y="4394763"/>
                <a:ext cx="1188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a:off x="6604342" y="4988060"/>
                <a:ext cx="19620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rot="5400000">
                <a:off x="6013147" y="5574157"/>
                <a:ext cx="11736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grpSp>
      </p:grpSp>
      <p:sp>
        <p:nvSpPr>
          <p:cNvPr id="2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(pictures): </a:t>
            </a:r>
            <a:r>
              <a:rPr lang="de-DE" spc="0" dirty="0" smtClean="0"/>
              <a:t>www.North Macedonia-timeless.com</a:t>
            </a:r>
            <a:endParaRPr lang="en-US" spc="0" dirty="0"/>
          </a:p>
        </p:txBody>
      </p:sp>
    </p:spTree>
    <p:extLst>
      <p:ext uri="{BB962C8B-B14F-4D97-AF65-F5344CB8AC3E}">
        <p14:creationId xmlns:p14="http://schemas.microsoft.com/office/powerpoint/2010/main" val="239685469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smtClean="0"/>
              <a:t>In order to improve the tourism know-how and service quality in North Macedonia six measures are recommended</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107</a:t>
            </a:fld>
            <a:endParaRPr lang="de-DE" altLang="de-DE"/>
          </a:p>
        </p:txBody>
      </p:sp>
      <p:sp>
        <p:nvSpPr>
          <p:cNvPr id="9" name="Inhaltsplatzhalter 8"/>
          <p:cNvSpPr>
            <a:spLocks noGrp="1"/>
          </p:cNvSpPr>
          <p:nvPr>
            <p:ph sz="quarter" idx="14"/>
          </p:nvPr>
        </p:nvSpPr>
        <p:spPr>
          <a:xfrm>
            <a:off x="3156794" y="188913"/>
            <a:ext cx="5530007" cy="360362"/>
          </a:xfrm>
        </p:spPr>
        <p:txBody>
          <a:bodyPr/>
          <a:lstStyle/>
          <a:p>
            <a:r>
              <a:rPr lang="de-DE" dirty="0" err="1" smtClean="0"/>
              <a:t>Improvement</a:t>
            </a:r>
            <a:r>
              <a:rPr lang="de-DE" dirty="0" smtClean="0"/>
              <a:t> </a:t>
            </a:r>
            <a:r>
              <a:rPr lang="de-DE" dirty="0" err="1" smtClean="0"/>
              <a:t>of</a:t>
            </a:r>
            <a:r>
              <a:rPr lang="de-DE" dirty="0" smtClean="0"/>
              <a:t> </a:t>
            </a:r>
            <a:r>
              <a:rPr lang="de-DE" dirty="0" err="1" smtClean="0"/>
              <a:t>tourism</a:t>
            </a:r>
            <a:r>
              <a:rPr lang="de-DE" dirty="0" smtClean="0"/>
              <a:t> </a:t>
            </a:r>
            <a:r>
              <a:rPr lang="de-DE" dirty="0" err="1" smtClean="0"/>
              <a:t>know-how</a:t>
            </a:r>
            <a:r>
              <a:rPr lang="de-DE" dirty="0" smtClean="0"/>
              <a:t> </a:t>
            </a:r>
            <a:r>
              <a:rPr lang="de-DE" dirty="0" err="1" smtClean="0"/>
              <a:t>and</a:t>
            </a:r>
            <a:r>
              <a:rPr lang="de-DE" dirty="0" smtClean="0"/>
              <a:t> </a:t>
            </a:r>
            <a:r>
              <a:rPr lang="de-DE" dirty="0" err="1" smtClean="0"/>
              <a:t>service</a:t>
            </a:r>
            <a:r>
              <a:rPr lang="de-DE" dirty="0" smtClean="0"/>
              <a:t> </a:t>
            </a:r>
            <a:r>
              <a:rPr lang="de-DE" dirty="0" err="1" smtClean="0"/>
              <a:t>quality</a:t>
            </a:r>
            <a:endParaRPr lang="de-AT" dirty="0"/>
          </a:p>
        </p:txBody>
      </p:sp>
      <p:grpSp>
        <p:nvGrpSpPr>
          <p:cNvPr id="28" name="Group 3"/>
          <p:cNvGrpSpPr>
            <a:grpSpLocks noChangeAspect="1"/>
          </p:cNvGrpSpPr>
          <p:nvPr/>
        </p:nvGrpSpPr>
        <p:grpSpPr bwMode="auto">
          <a:xfrm>
            <a:off x="605504" y="1406694"/>
            <a:ext cx="4176464" cy="3239652"/>
            <a:chOff x="1299" y="1253"/>
            <a:chExt cx="2987" cy="2317"/>
          </a:xfrm>
        </p:grpSpPr>
        <p:sp>
          <p:nvSpPr>
            <p:cNvPr id="29" name="Line 4"/>
            <p:cNvSpPr>
              <a:spLocks noChangeShapeType="1"/>
            </p:cNvSpPr>
            <p:nvPr/>
          </p:nvSpPr>
          <p:spPr bwMode="auto">
            <a:xfrm flipH="1">
              <a:off x="1749" y="1974"/>
              <a:ext cx="2087" cy="839"/>
            </a:xfrm>
            <a:prstGeom prst="line">
              <a:avLst/>
            </a:prstGeom>
            <a:noFill/>
            <a:ln w="28575">
              <a:solidFill>
                <a:srgbClr val="E3007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0" name="Line 5"/>
            <p:cNvSpPr>
              <a:spLocks noChangeShapeType="1"/>
            </p:cNvSpPr>
            <p:nvPr/>
          </p:nvSpPr>
          <p:spPr bwMode="auto">
            <a:xfrm>
              <a:off x="1749" y="1977"/>
              <a:ext cx="2026" cy="836"/>
            </a:xfrm>
            <a:prstGeom prst="line">
              <a:avLst/>
            </a:prstGeom>
            <a:noFill/>
            <a:ln w="28575">
              <a:solidFill>
                <a:srgbClr val="E3007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 name="AutoShape 6"/>
            <p:cNvSpPr>
              <a:spLocks noChangeArrowheads="1"/>
            </p:cNvSpPr>
            <p:nvPr/>
          </p:nvSpPr>
          <p:spPr bwMode="auto">
            <a:xfrm>
              <a:off x="1299" y="1617"/>
              <a:ext cx="901" cy="721"/>
            </a:xfrm>
            <a:prstGeom prst="flowChartConnector">
              <a:avLst/>
            </a:prstGeom>
            <a:solidFill>
              <a:srgbClr val="3B1B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eaLnBrk="1" hangingPunct="1"/>
              <a:r>
                <a:rPr lang="de-DE" sz="1100" dirty="0" smtClean="0">
                  <a:solidFill>
                    <a:schemeClr val="bg1"/>
                  </a:solidFill>
                </a:rPr>
                <a:t>Seminar </a:t>
              </a:r>
              <a:r>
                <a:rPr lang="de-DE" sz="1100" dirty="0" err="1" smtClean="0">
                  <a:solidFill>
                    <a:schemeClr val="bg1"/>
                  </a:solidFill>
                </a:rPr>
                <a:t>program</a:t>
              </a:r>
              <a:r>
                <a:rPr lang="de-DE" sz="1100" dirty="0" smtClean="0">
                  <a:solidFill>
                    <a:schemeClr val="bg1"/>
                  </a:solidFill>
                </a:rPr>
                <a:t> „Quality in </a:t>
              </a:r>
              <a:r>
                <a:rPr lang="de-DE" sz="1100" dirty="0" err="1" smtClean="0">
                  <a:solidFill>
                    <a:schemeClr val="bg1"/>
                  </a:solidFill>
                </a:rPr>
                <a:t>Tourism</a:t>
              </a:r>
              <a:r>
                <a:rPr lang="de-DE" sz="1100" dirty="0" smtClean="0">
                  <a:solidFill>
                    <a:schemeClr val="bg1"/>
                  </a:solidFill>
                </a:rPr>
                <a:t>“</a:t>
              </a:r>
              <a:endParaRPr lang="de-AT" sz="1100" dirty="0">
                <a:solidFill>
                  <a:schemeClr val="bg1"/>
                </a:solidFill>
              </a:endParaRPr>
            </a:p>
          </p:txBody>
        </p:sp>
        <p:sp>
          <p:nvSpPr>
            <p:cNvPr id="32" name="Line 7"/>
            <p:cNvSpPr>
              <a:spLocks noChangeShapeType="1"/>
            </p:cNvSpPr>
            <p:nvPr/>
          </p:nvSpPr>
          <p:spPr bwMode="auto">
            <a:xfrm>
              <a:off x="2780" y="1880"/>
              <a:ext cx="0" cy="1474"/>
            </a:xfrm>
            <a:prstGeom prst="line">
              <a:avLst/>
            </a:prstGeom>
            <a:noFill/>
            <a:ln w="28575">
              <a:solidFill>
                <a:srgbClr val="E3007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3" name="AutoShape 8"/>
            <p:cNvSpPr>
              <a:spLocks noChangeArrowheads="1"/>
            </p:cNvSpPr>
            <p:nvPr/>
          </p:nvSpPr>
          <p:spPr bwMode="auto">
            <a:xfrm>
              <a:off x="2336" y="1253"/>
              <a:ext cx="901" cy="721"/>
            </a:xfrm>
            <a:prstGeom prst="flowChartConnector">
              <a:avLst/>
            </a:prstGeom>
            <a:solidFill>
              <a:srgbClr val="3B1B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eaLnBrk="1" hangingPunct="1"/>
              <a:r>
                <a:rPr lang="de-DE" sz="1100" dirty="0" smtClean="0">
                  <a:solidFill>
                    <a:schemeClr val="bg1"/>
                  </a:solidFill>
                </a:rPr>
                <a:t>In-house </a:t>
              </a:r>
              <a:r>
                <a:rPr lang="de-DE" sz="1100" dirty="0" err="1" smtClean="0">
                  <a:solidFill>
                    <a:schemeClr val="bg1"/>
                  </a:solidFill>
                </a:rPr>
                <a:t>trainings</a:t>
              </a:r>
              <a:r>
                <a:rPr lang="de-DE" sz="1100" dirty="0" smtClean="0">
                  <a:solidFill>
                    <a:schemeClr val="bg1"/>
                  </a:solidFill>
                </a:rPr>
                <a:t> / Study </a:t>
              </a:r>
              <a:r>
                <a:rPr lang="de-DE" sz="1100" dirty="0" err="1" smtClean="0">
                  <a:solidFill>
                    <a:schemeClr val="bg1"/>
                  </a:solidFill>
                </a:rPr>
                <a:t>trips</a:t>
              </a:r>
              <a:endParaRPr lang="de-AT" sz="1100" dirty="0">
                <a:solidFill>
                  <a:schemeClr val="bg1"/>
                </a:solidFill>
              </a:endParaRPr>
            </a:p>
          </p:txBody>
        </p:sp>
        <p:sp>
          <p:nvSpPr>
            <p:cNvPr id="34" name="AutoShape 9"/>
            <p:cNvSpPr>
              <a:spLocks noChangeArrowheads="1"/>
            </p:cNvSpPr>
            <p:nvPr/>
          </p:nvSpPr>
          <p:spPr bwMode="auto">
            <a:xfrm>
              <a:off x="3385" y="1617"/>
              <a:ext cx="901" cy="721"/>
            </a:xfrm>
            <a:prstGeom prst="flowChartConnector">
              <a:avLst/>
            </a:prstGeom>
            <a:solidFill>
              <a:srgbClr val="3B1B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eaLnBrk="1" hangingPunct="1"/>
              <a:r>
                <a:rPr lang="de-DE" sz="1100" dirty="0" err="1" smtClean="0">
                  <a:solidFill>
                    <a:schemeClr val="bg1"/>
                  </a:solidFill>
                </a:rPr>
                <a:t>Improve</a:t>
              </a:r>
              <a:r>
                <a:rPr lang="de-DE" sz="1100" dirty="0" smtClean="0">
                  <a:solidFill>
                    <a:schemeClr val="bg1"/>
                  </a:solidFill>
                </a:rPr>
                <a:t> </a:t>
              </a:r>
              <a:r>
                <a:rPr lang="de-DE" sz="1100" dirty="0" err="1" smtClean="0">
                  <a:solidFill>
                    <a:schemeClr val="bg1"/>
                  </a:solidFill>
                </a:rPr>
                <a:t>middle</a:t>
              </a:r>
              <a:r>
                <a:rPr lang="de-DE" sz="1100" dirty="0" smtClean="0">
                  <a:solidFill>
                    <a:schemeClr val="bg1"/>
                  </a:solidFill>
                </a:rPr>
                <a:t> </a:t>
              </a:r>
              <a:r>
                <a:rPr lang="de-DE" sz="1100" dirty="0" err="1" smtClean="0">
                  <a:solidFill>
                    <a:schemeClr val="bg1"/>
                  </a:solidFill>
                </a:rPr>
                <a:t>education</a:t>
              </a:r>
              <a:r>
                <a:rPr lang="de-DE" sz="1100" dirty="0" smtClean="0">
                  <a:solidFill>
                    <a:schemeClr val="bg1"/>
                  </a:solidFill>
                </a:rPr>
                <a:t> in </a:t>
              </a:r>
              <a:r>
                <a:rPr lang="de-DE" sz="1100" dirty="0" err="1" smtClean="0">
                  <a:solidFill>
                    <a:schemeClr val="bg1"/>
                  </a:solidFill>
                </a:rPr>
                <a:t>tourism</a:t>
              </a:r>
              <a:endParaRPr lang="de-AT" sz="1100" dirty="0">
                <a:solidFill>
                  <a:schemeClr val="bg1"/>
                </a:solidFill>
              </a:endParaRPr>
            </a:p>
          </p:txBody>
        </p:sp>
        <p:sp>
          <p:nvSpPr>
            <p:cNvPr id="35" name="AutoShape 10"/>
            <p:cNvSpPr>
              <a:spLocks noChangeArrowheads="1"/>
            </p:cNvSpPr>
            <p:nvPr/>
          </p:nvSpPr>
          <p:spPr bwMode="auto">
            <a:xfrm>
              <a:off x="3324" y="2453"/>
              <a:ext cx="901" cy="721"/>
            </a:xfrm>
            <a:prstGeom prst="flowChartConnector">
              <a:avLst/>
            </a:prstGeom>
            <a:solidFill>
              <a:srgbClr val="3B1B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eaLnBrk="1" hangingPunct="1"/>
              <a:r>
                <a:rPr lang="de-DE" sz="1100" dirty="0" smtClean="0">
                  <a:solidFill>
                    <a:schemeClr val="bg1"/>
                  </a:solidFill>
                </a:rPr>
                <a:t>Summer </a:t>
              </a:r>
              <a:r>
                <a:rPr lang="de-DE" sz="1100" dirty="0" err="1" smtClean="0">
                  <a:solidFill>
                    <a:schemeClr val="bg1"/>
                  </a:solidFill>
                </a:rPr>
                <a:t>acedemy</a:t>
              </a:r>
              <a:endParaRPr lang="de-AT" sz="1100" dirty="0">
                <a:solidFill>
                  <a:schemeClr val="bg1"/>
                </a:solidFill>
              </a:endParaRPr>
            </a:p>
          </p:txBody>
        </p:sp>
        <p:sp>
          <p:nvSpPr>
            <p:cNvPr id="36" name="AutoShape 11"/>
            <p:cNvSpPr>
              <a:spLocks noChangeArrowheads="1"/>
            </p:cNvSpPr>
            <p:nvPr/>
          </p:nvSpPr>
          <p:spPr bwMode="auto">
            <a:xfrm>
              <a:off x="2336" y="2849"/>
              <a:ext cx="901" cy="721"/>
            </a:xfrm>
            <a:prstGeom prst="flowChartConnector">
              <a:avLst/>
            </a:prstGeom>
            <a:solidFill>
              <a:srgbClr val="3B1B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eaLnBrk="1" hangingPunct="1"/>
              <a:r>
                <a:rPr lang="de-DE" sz="1100" dirty="0" smtClean="0">
                  <a:solidFill>
                    <a:schemeClr val="bg1"/>
                  </a:solidFill>
                </a:rPr>
                <a:t>Training </a:t>
              </a:r>
              <a:r>
                <a:rPr lang="de-DE" sz="1100" dirty="0" err="1" smtClean="0">
                  <a:solidFill>
                    <a:schemeClr val="bg1"/>
                  </a:solidFill>
                </a:rPr>
                <a:t>program</a:t>
              </a:r>
              <a:r>
                <a:rPr lang="de-DE" sz="1100" dirty="0" smtClean="0">
                  <a:solidFill>
                    <a:schemeClr val="bg1"/>
                  </a:solidFill>
                </a:rPr>
                <a:t> </a:t>
              </a:r>
              <a:r>
                <a:rPr lang="de-DE" sz="1100" dirty="0" err="1" smtClean="0">
                  <a:solidFill>
                    <a:schemeClr val="bg1"/>
                  </a:solidFill>
                </a:rPr>
                <a:t>for</a:t>
              </a:r>
              <a:r>
                <a:rPr lang="de-DE" sz="1100" dirty="0" smtClean="0">
                  <a:solidFill>
                    <a:schemeClr val="bg1"/>
                  </a:solidFill>
                </a:rPr>
                <a:t> DMOs </a:t>
              </a:r>
              <a:endParaRPr lang="de-AT" sz="1100" dirty="0">
                <a:solidFill>
                  <a:schemeClr val="bg1"/>
                </a:solidFill>
              </a:endParaRPr>
            </a:p>
          </p:txBody>
        </p:sp>
        <p:sp>
          <p:nvSpPr>
            <p:cNvPr id="37" name="AutoShape 12"/>
            <p:cNvSpPr>
              <a:spLocks noChangeArrowheads="1"/>
            </p:cNvSpPr>
            <p:nvPr/>
          </p:nvSpPr>
          <p:spPr bwMode="auto">
            <a:xfrm>
              <a:off x="1338" y="2453"/>
              <a:ext cx="901" cy="721"/>
            </a:xfrm>
            <a:prstGeom prst="flowChartConnector">
              <a:avLst/>
            </a:prstGeom>
            <a:solidFill>
              <a:srgbClr val="3B1B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eaLnBrk="1" hangingPunct="1"/>
              <a:r>
                <a:rPr lang="de-DE" sz="1100" dirty="0" smtClean="0">
                  <a:solidFill>
                    <a:schemeClr val="bg1"/>
                  </a:solidFill>
                </a:rPr>
                <a:t>Annual </a:t>
              </a:r>
              <a:r>
                <a:rPr lang="de-DE" sz="1100" dirty="0" err="1" smtClean="0">
                  <a:solidFill>
                    <a:schemeClr val="bg1"/>
                  </a:solidFill>
                </a:rPr>
                <a:t>tourism</a:t>
              </a:r>
              <a:r>
                <a:rPr lang="de-DE" sz="1100" dirty="0" smtClean="0">
                  <a:solidFill>
                    <a:schemeClr val="bg1"/>
                  </a:solidFill>
                </a:rPr>
                <a:t> </a:t>
              </a:r>
              <a:r>
                <a:rPr lang="de-DE" sz="1100" dirty="0" err="1" smtClean="0">
                  <a:solidFill>
                    <a:schemeClr val="bg1"/>
                  </a:solidFill>
                </a:rPr>
                <a:t>conference</a:t>
              </a:r>
              <a:endParaRPr lang="de-AT" sz="1100" dirty="0">
                <a:solidFill>
                  <a:schemeClr val="bg1"/>
                </a:solidFill>
              </a:endParaRPr>
            </a:p>
          </p:txBody>
        </p:sp>
      </p:grpSp>
      <p:sp>
        <p:nvSpPr>
          <p:cNvPr id="38" name="Rectangle 9"/>
          <p:cNvSpPr>
            <a:spLocks noChangeArrowheads="1"/>
          </p:cNvSpPr>
          <p:nvPr/>
        </p:nvSpPr>
        <p:spPr bwMode="auto">
          <a:xfrm>
            <a:off x="4993703" y="1340768"/>
            <a:ext cx="3754761"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E3007B"/>
              </a:buClr>
              <a:buSzPct val="115000"/>
            </a:pPr>
            <a:r>
              <a:rPr lang="en-US" sz="1100" b="1" dirty="0" smtClean="0">
                <a:solidFill>
                  <a:srgbClr val="3B1B66"/>
                </a:solidFill>
              </a:rPr>
              <a:t>In-house trainings / Study trips</a:t>
            </a:r>
            <a:endParaRPr lang="en-US" sz="1100" b="1" dirty="0">
              <a:solidFill>
                <a:srgbClr val="3B1B66"/>
              </a:solidFill>
            </a:endParaRPr>
          </a:p>
          <a:p>
            <a:pPr>
              <a:lnSpc>
                <a:spcPct val="90000"/>
              </a:lnSpc>
              <a:spcBef>
                <a:spcPct val="20000"/>
              </a:spcBef>
              <a:buClr>
                <a:srgbClr val="E3007B"/>
              </a:buClr>
              <a:buSzPct val="115000"/>
            </a:pPr>
            <a:r>
              <a:rPr lang="en-US" sz="1100" dirty="0" smtClean="0">
                <a:solidFill>
                  <a:srgbClr val="000000"/>
                </a:solidFill>
              </a:rPr>
              <a:t>To further improve the know-how within the responsible public institutions on a national level in-house trainings with experienced specialists should be organized. Possible topics range from “tourism product development” to “e-marketing in tourism” or “branding in tourism”. Also annual study trips for selected employees to best practice tourism destinations are recommended.</a:t>
            </a:r>
            <a:endParaRPr lang="en-US" sz="1100" b="0" dirty="0">
              <a:solidFill>
                <a:srgbClr val="000000"/>
              </a:solidFill>
            </a:endParaRPr>
          </a:p>
        </p:txBody>
      </p:sp>
      <p:sp>
        <p:nvSpPr>
          <p:cNvPr id="41" name="Rectangle 9"/>
          <p:cNvSpPr>
            <a:spLocks noChangeArrowheads="1"/>
          </p:cNvSpPr>
          <p:nvPr/>
        </p:nvSpPr>
        <p:spPr bwMode="auto">
          <a:xfrm>
            <a:off x="5004048" y="2684404"/>
            <a:ext cx="3754761" cy="77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E3007B"/>
              </a:buClr>
              <a:buSzPct val="115000"/>
            </a:pPr>
            <a:r>
              <a:rPr lang="en-US" sz="1100" b="1" dirty="0" smtClean="0">
                <a:solidFill>
                  <a:srgbClr val="3B1B66"/>
                </a:solidFill>
              </a:rPr>
              <a:t>Improve middle education in tourism</a:t>
            </a:r>
            <a:endParaRPr lang="en-US" sz="1100" b="1" dirty="0">
              <a:solidFill>
                <a:srgbClr val="3B1B66"/>
              </a:solidFill>
            </a:endParaRPr>
          </a:p>
          <a:p>
            <a:pPr>
              <a:lnSpc>
                <a:spcPct val="90000"/>
              </a:lnSpc>
              <a:spcBef>
                <a:spcPct val="20000"/>
              </a:spcBef>
              <a:buClr>
                <a:srgbClr val="E3007B"/>
              </a:buClr>
              <a:buSzPct val="115000"/>
            </a:pPr>
            <a:r>
              <a:rPr lang="en-US" sz="1100" dirty="0" smtClean="0">
                <a:solidFill>
                  <a:srgbClr val="000000"/>
                </a:solidFill>
              </a:rPr>
              <a:t>Evaluate the current format of middle education in tourism and try to find areas for improvement to make it more attractive for the students and to improve the quality.</a:t>
            </a:r>
            <a:endParaRPr lang="en-US" sz="1100" b="0" dirty="0">
              <a:solidFill>
                <a:srgbClr val="000000"/>
              </a:solidFill>
            </a:endParaRPr>
          </a:p>
        </p:txBody>
      </p:sp>
      <p:sp>
        <p:nvSpPr>
          <p:cNvPr id="42" name="Rectangle 9"/>
          <p:cNvSpPr>
            <a:spLocks noChangeArrowheads="1"/>
          </p:cNvSpPr>
          <p:nvPr/>
        </p:nvSpPr>
        <p:spPr bwMode="auto">
          <a:xfrm>
            <a:off x="5004048" y="3451612"/>
            <a:ext cx="3754761" cy="105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E3007B"/>
              </a:buClr>
              <a:buSzPct val="115000"/>
            </a:pPr>
            <a:r>
              <a:rPr lang="en-US" sz="1100" b="1" dirty="0" smtClean="0">
                <a:solidFill>
                  <a:srgbClr val="3B1B66"/>
                </a:solidFill>
              </a:rPr>
              <a:t>Summer academy</a:t>
            </a:r>
            <a:endParaRPr lang="en-US" sz="1100" b="1" dirty="0">
              <a:solidFill>
                <a:srgbClr val="3B1B66"/>
              </a:solidFill>
            </a:endParaRPr>
          </a:p>
          <a:p>
            <a:pPr>
              <a:lnSpc>
                <a:spcPct val="90000"/>
              </a:lnSpc>
              <a:spcBef>
                <a:spcPct val="20000"/>
              </a:spcBef>
              <a:buClr>
                <a:srgbClr val="E3007B"/>
              </a:buClr>
              <a:buSzPct val="115000"/>
            </a:pPr>
            <a:r>
              <a:rPr lang="en-US" sz="1100" dirty="0" smtClean="0">
                <a:solidFill>
                  <a:srgbClr val="000000"/>
                </a:solidFill>
              </a:rPr>
              <a:t>Organize a special annual tourism summer academy for current and future managers in tourism. It should last for 5 – 7 days with national and international experts as lectures and various case studies. This could be implemented in cooperation with an university.</a:t>
            </a:r>
            <a:endParaRPr lang="en-US" sz="1100" b="0" dirty="0">
              <a:solidFill>
                <a:srgbClr val="000000"/>
              </a:solidFill>
            </a:endParaRPr>
          </a:p>
        </p:txBody>
      </p:sp>
      <p:sp>
        <p:nvSpPr>
          <p:cNvPr id="43" name="Rectangle 9"/>
          <p:cNvSpPr>
            <a:spLocks noChangeArrowheads="1"/>
          </p:cNvSpPr>
          <p:nvPr/>
        </p:nvSpPr>
        <p:spPr bwMode="auto">
          <a:xfrm>
            <a:off x="5004048" y="4507084"/>
            <a:ext cx="3754761" cy="93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E3007B"/>
              </a:buClr>
              <a:buSzPct val="115000"/>
            </a:pPr>
            <a:r>
              <a:rPr lang="en-US" sz="1100" b="1" dirty="0" smtClean="0">
                <a:solidFill>
                  <a:srgbClr val="3B1B66"/>
                </a:solidFill>
              </a:rPr>
              <a:t>Training program for DMOs</a:t>
            </a:r>
            <a:endParaRPr lang="en-US" sz="1100" b="1" dirty="0">
              <a:solidFill>
                <a:srgbClr val="3B1B66"/>
              </a:solidFill>
            </a:endParaRPr>
          </a:p>
          <a:p>
            <a:pPr>
              <a:lnSpc>
                <a:spcPct val="90000"/>
              </a:lnSpc>
              <a:spcBef>
                <a:spcPct val="20000"/>
              </a:spcBef>
              <a:buClr>
                <a:srgbClr val="E3007B"/>
              </a:buClr>
              <a:buSzPct val="115000"/>
            </a:pPr>
            <a:r>
              <a:rPr lang="en-US" sz="1100" dirty="0" smtClean="0">
                <a:solidFill>
                  <a:srgbClr val="000000"/>
                </a:solidFill>
              </a:rPr>
              <a:t>If regional DMOs will be installed, it is recommended having also a training program for them (similar to the in-house trainings described above). Participants could get an official certificate proving their participation.</a:t>
            </a:r>
            <a:endParaRPr lang="en-US" sz="1100" b="0" dirty="0">
              <a:solidFill>
                <a:srgbClr val="000000"/>
              </a:solidFill>
            </a:endParaRPr>
          </a:p>
        </p:txBody>
      </p:sp>
      <p:sp>
        <p:nvSpPr>
          <p:cNvPr id="44" name="Rectangle 9"/>
          <p:cNvSpPr>
            <a:spLocks noChangeArrowheads="1"/>
          </p:cNvSpPr>
          <p:nvPr/>
        </p:nvSpPr>
        <p:spPr bwMode="auto">
          <a:xfrm>
            <a:off x="5004048" y="5414720"/>
            <a:ext cx="3754761" cy="89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E3007B"/>
              </a:buClr>
              <a:buSzPct val="115000"/>
            </a:pPr>
            <a:r>
              <a:rPr lang="en-US" sz="1100" b="1" dirty="0" smtClean="0">
                <a:solidFill>
                  <a:srgbClr val="3B1B66"/>
                </a:solidFill>
              </a:rPr>
              <a:t>Annual tourism conference</a:t>
            </a:r>
            <a:endParaRPr lang="en-US" sz="1100" b="1" dirty="0">
              <a:solidFill>
                <a:srgbClr val="3B1B66"/>
              </a:solidFill>
            </a:endParaRPr>
          </a:p>
          <a:p>
            <a:pPr>
              <a:lnSpc>
                <a:spcPct val="90000"/>
              </a:lnSpc>
              <a:spcBef>
                <a:spcPct val="20000"/>
              </a:spcBef>
              <a:buClr>
                <a:srgbClr val="E3007B"/>
              </a:buClr>
              <a:buSzPct val="115000"/>
            </a:pPr>
            <a:r>
              <a:rPr lang="en-US" sz="1100" dirty="0" smtClean="0">
                <a:solidFill>
                  <a:srgbClr val="000000"/>
                </a:solidFill>
              </a:rPr>
              <a:t>An annual tourism conference, with changing topics and organized by the government would be another possibility to enable know-how transfer among North Macedonian tourism stakeholders.</a:t>
            </a:r>
            <a:endParaRPr lang="en-US" sz="1100" b="0" dirty="0">
              <a:solidFill>
                <a:srgbClr val="000000"/>
              </a:solidFill>
            </a:endParaRPr>
          </a:p>
        </p:txBody>
      </p:sp>
      <p:sp>
        <p:nvSpPr>
          <p:cNvPr id="45" name="Rectangle 9"/>
          <p:cNvSpPr>
            <a:spLocks noChangeArrowheads="1"/>
          </p:cNvSpPr>
          <p:nvPr/>
        </p:nvSpPr>
        <p:spPr bwMode="auto">
          <a:xfrm>
            <a:off x="420416" y="4844280"/>
            <a:ext cx="4361552" cy="89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E3007B"/>
              </a:buClr>
              <a:buSzPct val="115000"/>
            </a:pPr>
            <a:r>
              <a:rPr lang="en-US" sz="1100" b="1" dirty="0" smtClean="0">
                <a:solidFill>
                  <a:srgbClr val="3B1B66"/>
                </a:solidFill>
              </a:rPr>
              <a:t>Seminar program “Quality in Tourism”</a:t>
            </a:r>
            <a:endParaRPr lang="en-US" sz="1100" b="1" dirty="0">
              <a:solidFill>
                <a:srgbClr val="3B1B66"/>
              </a:solidFill>
            </a:endParaRPr>
          </a:p>
          <a:p>
            <a:pPr>
              <a:lnSpc>
                <a:spcPct val="90000"/>
              </a:lnSpc>
              <a:spcBef>
                <a:spcPct val="20000"/>
              </a:spcBef>
              <a:buClr>
                <a:srgbClr val="E3007B"/>
              </a:buClr>
              <a:buSzPct val="115000"/>
            </a:pPr>
            <a:r>
              <a:rPr lang="en-US" sz="1100" dirty="0" smtClean="0">
                <a:solidFill>
                  <a:srgbClr val="000000"/>
                </a:solidFill>
              </a:rPr>
              <a:t>This seminar program should consist of several different streams – each stream is dedicated to a certain group of people working in tourism (e.g. management, reception, marketing, restaurant) and divided into different modules. This program could be linked to a quality seal, hotels could use if a certain amount of employees participated in the program. The program should be subsidized by the government, but participation should also be partly paid by the employer.</a:t>
            </a:r>
            <a:endParaRPr lang="en-US" sz="1100" b="0" dirty="0">
              <a:solidFill>
                <a:srgbClr val="000000"/>
              </a:solidFill>
            </a:endParaRPr>
          </a:p>
        </p:txBody>
      </p:sp>
    </p:spTree>
    <p:extLst>
      <p:ext uri="{BB962C8B-B14F-4D97-AF65-F5344CB8AC3E}">
        <p14:creationId xmlns:p14="http://schemas.microsoft.com/office/powerpoint/2010/main" val="4232886745"/>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108</a:t>
            </a:fld>
            <a:endParaRPr lang="de-DE" altLang="de-DE"/>
          </a:p>
        </p:txBody>
      </p:sp>
      <p:sp>
        <p:nvSpPr>
          <p:cNvPr id="9" name="Inhaltsplatzhalter 8"/>
          <p:cNvSpPr>
            <a:spLocks noGrp="1"/>
          </p:cNvSpPr>
          <p:nvPr>
            <p:ph sz="quarter" idx="14"/>
          </p:nvPr>
        </p:nvSpPr>
        <p:spPr/>
        <p:txBody>
          <a:bodyPr/>
          <a:lstStyle/>
          <a:p>
            <a:r>
              <a:rPr lang="de-DE" dirty="0" smtClean="0"/>
              <a:t>Strategic </a:t>
            </a:r>
            <a:r>
              <a:rPr lang="de-DE" dirty="0" err="1" smtClean="0"/>
              <a:t>targets</a:t>
            </a:r>
            <a:endParaRPr lang="de-AT" dirty="0"/>
          </a:p>
        </p:txBody>
      </p:sp>
      <p:sp>
        <p:nvSpPr>
          <p:cNvPr id="15" name="Freihandform 14"/>
          <p:cNvSpPr/>
          <p:nvPr/>
        </p:nvSpPr>
        <p:spPr>
          <a:xfrm>
            <a:off x="844242" y="620688"/>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GB" sz="1300" b="1" dirty="0">
                <a:latin typeface="Arial" panose="020B0604020202020204" pitchFamily="34" charset="0"/>
                <a:cs typeface="Arial" panose="020B0604020202020204" pitchFamily="34" charset="0"/>
              </a:rPr>
              <a:t>Improve </a:t>
            </a:r>
            <a:r>
              <a:rPr lang="en-GB" sz="1300" b="1" dirty="0" smtClean="0">
                <a:latin typeface="Arial" panose="020B0604020202020204" pitchFamily="34" charset="0"/>
                <a:cs typeface="Arial" panose="020B0604020202020204" pitchFamily="34" charset="0"/>
              </a:rPr>
              <a:t>the tourism awareness of the local population</a:t>
            </a:r>
            <a:endParaRPr lang="en-GB" sz="1300" b="1" dirty="0">
              <a:latin typeface="Arial" panose="020B0604020202020204" pitchFamily="34" charset="0"/>
              <a:cs typeface="Arial" panose="020B0604020202020204" pitchFamily="34" charset="0"/>
            </a:endParaRPr>
          </a:p>
        </p:txBody>
      </p:sp>
      <p:sp>
        <p:nvSpPr>
          <p:cNvPr id="16" name="Ellipse 15"/>
          <p:cNvSpPr/>
          <p:nvPr/>
        </p:nvSpPr>
        <p:spPr>
          <a:xfrm>
            <a:off x="599528" y="62068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smtClean="0">
                <a:solidFill>
                  <a:srgbClr val="E3007B"/>
                </a:solidFill>
                <a:latin typeface="Arial" panose="020B0604020202020204" pitchFamily="34" charset="0"/>
                <a:cs typeface="Arial" panose="020B0604020202020204" pitchFamily="34" charset="0"/>
              </a:rPr>
              <a:t>8</a:t>
            </a:r>
            <a:endParaRPr lang="de-AT" sz="1700" b="1" dirty="0">
              <a:solidFill>
                <a:srgbClr val="E3007B"/>
              </a:solidFill>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485764" y="128079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32" name="Line 5"/>
          <p:cNvSpPr>
            <a:spLocks noChangeShapeType="1"/>
          </p:cNvSpPr>
          <p:nvPr/>
        </p:nvSpPr>
        <p:spPr bwMode="auto">
          <a:xfrm>
            <a:off x="608002" y="155543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 name="Rectangle 6"/>
          <p:cNvSpPr>
            <a:spLocks noChangeArrowheads="1"/>
          </p:cNvSpPr>
          <p:nvPr/>
        </p:nvSpPr>
        <p:spPr bwMode="auto">
          <a:xfrm>
            <a:off x="515487" y="1640832"/>
            <a:ext cx="8171313" cy="21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An on-going issue in North Macedonia is the generally low awareness of the local population regarding tourism. On one hand many North Macedonians are not aware of the opportunities the development of the tourism industry offers to the local population (e.g. employment, income, improved general infrastructure). Tourism globally is booming and every year the number of arrivals by international travelers is increasing. North Macedonia is still a destination not fully on the radar of potential visitors, but with the potential to significantly improve the number of arrivals in the upcoming years. </a:t>
            </a:r>
          </a:p>
          <a:p>
            <a:pPr>
              <a:spcBef>
                <a:spcPts val="0"/>
              </a:spcBef>
              <a:spcAft>
                <a:spcPts val="600"/>
              </a:spcAft>
              <a:buClr>
                <a:srgbClr val="E3007B"/>
              </a:buClr>
              <a:buSzPct val="115000"/>
            </a:pPr>
            <a:r>
              <a:rPr lang="en-US" sz="1100" dirty="0" smtClean="0">
                <a:solidFill>
                  <a:srgbClr val="000000"/>
                </a:solidFill>
              </a:rPr>
              <a:t>On the other hand also the awareness regarding essential tourism-related issues (e.g. avoiding garbage pollution in tourism spots, protect cultural heritage sites) is often on a low level.</a:t>
            </a:r>
          </a:p>
          <a:p>
            <a:pPr>
              <a:spcBef>
                <a:spcPts val="0"/>
              </a:spcBef>
              <a:spcAft>
                <a:spcPts val="600"/>
              </a:spcAft>
              <a:buClr>
                <a:srgbClr val="E3007B"/>
              </a:buClr>
              <a:buSzPct val="115000"/>
            </a:pPr>
            <a:r>
              <a:rPr lang="en-US" sz="1100" dirty="0" smtClean="0">
                <a:solidFill>
                  <a:srgbClr val="000000"/>
                </a:solidFill>
              </a:rPr>
              <a:t>  </a:t>
            </a:r>
          </a:p>
          <a:p>
            <a:pPr>
              <a:spcBef>
                <a:spcPts val="0"/>
              </a:spcBef>
              <a:spcAft>
                <a:spcPts val="600"/>
              </a:spcAft>
              <a:buClr>
                <a:srgbClr val="E3007B"/>
              </a:buClr>
              <a:buSzPct val="115000"/>
            </a:pPr>
            <a:r>
              <a:rPr lang="en-US" sz="1100" dirty="0" smtClean="0">
                <a:solidFill>
                  <a:srgbClr val="000000"/>
                </a:solidFill>
              </a:rPr>
              <a:t>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r>
              <a:rPr lang="en-US" sz="1100" dirty="0" smtClean="0">
                <a:solidFill>
                  <a:srgbClr val="000000"/>
                </a:solidFill>
              </a:rPr>
              <a:t>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sp>
        <p:nvSpPr>
          <p:cNvPr id="10" name="Text Box 4"/>
          <p:cNvSpPr txBox="1">
            <a:spLocks noChangeArrowheads="1"/>
          </p:cNvSpPr>
          <p:nvPr/>
        </p:nvSpPr>
        <p:spPr bwMode="auto">
          <a:xfrm>
            <a:off x="485764" y="371703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11" name="Line 5"/>
          <p:cNvSpPr>
            <a:spLocks noChangeShapeType="1"/>
          </p:cNvSpPr>
          <p:nvPr/>
        </p:nvSpPr>
        <p:spPr bwMode="auto">
          <a:xfrm>
            <a:off x="608002" y="399167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Rectangle 6"/>
          <p:cNvSpPr>
            <a:spLocks noChangeArrowheads="1"/>
          </p:cNvSpPr>
          <p:nvPr/>
        </p:nvSpPr>
        <p:spPr bwMode="auto">
          <a:xfrm>
            <a:off x="515488" y="4077072"/>
            <a:ext cx="406083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Especially in times when demand is growing and the number of annual visitors increases, it is important to improve the tourism awareness of the local population.</a:t>
            </a:r>
          </a:p>
          <a:p>
            <a:pPr>
              <a:spcBef>
                <a:spcPts val="0"/>
              </a:spcBef>
              <a:spcAft>
                <a:spcPts val="600"/>
              </a:spcAft>
              <a:buClr>
                <a:srgbClr val="E3007B"/>
              </a:buClr>
              <a:buSzPct val="115000"/>
            </a:pPr>
            <a:r>
              <a:rPr lang="en-US" sz="1100" dirty="0" smtClean="0">
                <a:solidFill>
                  <a:srgbClr val="000000"/>
                </a:solidFill>
              </a:rPr>
              <a:t>This can be done through the following activities:</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Initiatives to promote domestic holidays by highlighting the economic importance</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Initiatives to inform the local population about the opportunities in the tourism industry</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Initiatives to raise the awareness regarding essential tourism-related issues</a:t>
            </a:r>
          </a:p>
          <a:p>
            <a:pPr>
              <a:spcBef>
                <a:spcPts val="0"/>
              </a:spcBef>
              <a:spcAft>
                <a:spcPts val="600"/>
              </a:spcAft>
              <a:buClr>
                <a:srgbClr val="E3007B"/>
              </a:buClr>
              <a:buSzPct val="115000"/>
            </a:pPr>
            <a:endParaRPr lang="en-US" sz="1100" dirty="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nvGrpSpPr>
          <p:cNvPr id="4" name="Gruppieren 3"/>
          <p:cNvGrpSpPr/>
          <p:nvPr/>
        </p:nvGrpSpPr>
        <p:grpSpPr>
          <a:xfrm>
            <a:off x="4637001" y="3882823"/>
            <a:ext cx="3929341" cy="2360195"/>
            <a:chOff x="4637001" y="3882823"/>
            <a:chExt cx="3929341" cy="2360195"/>
          </a:xfrm>
        </p:grpSpPr>
        <p:pic>
          <p:nvPicPr>
            <p:cNvPr id="5128" name="Picture 8" descr="http://macedonia-timeless.com/img/35%20-%20Narodna%20nosij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46078" y="5106649"/>
              <a:ext cx="1920264" cy="1125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macedonia-timeless.com/img/36%20-%20Ezero%20Kozjak%20-%20Zoran%20Sekerov.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37001" y="5102228"/>
              <a:ext cx="1921330" cy="11301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acedonia-timeless.com/img/38%20-%20Manastir%20Treskavec%20-%20Zoran%20Sekerov.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646078" y="3882823"/>
              <a:ext cx="1920264" cy="11429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macedonia-timeless.com/img/40%20-%20Dojran%20-%20nace%20popov.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637001" y="3882823"/>
              <a:ext cx="1921329" cy="114295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ieren 20"/>
            <p:cNvGrpSpPr/>
            <p:nvPr/>
          </p:nvGrpSpPr>
          <p:grpSpPr>
            <a:xfrm>
              <a:off x="4637001" y="3882824"/>
              <a:ext cx="3929341" cy="2360194"/>
              <a:chOff x="4637001" y="3800763"/>
              <a:chExt cx="3929341" cy="2360194"/>
            </a:xfrm>
          </p:grpSpPr>
          <p:cxnSp>
            <p:nvCxnSpPr>
              <p:cNvPr id="22" name="Gerade Verbindung 21"/>
              <p:cNvCxnSpPr/>
              <p:nvPr/>
            </p:nvCxnSpPr>
            <p:spPr>
              <a:xfrm>
                <a:off x="4637001" y="4978007"/>
                <a:ext cx="1980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rot="5400000">
                <a:off x="6007695" y="4394763"/>
                <a:ext cx="1188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a:off x="6604342" y="4988060"/>
                <a:ext cx="19620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rot="5400000">
                <a:off x="6013147" y="5574157"/>
                <a:ext cx="11736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grpSp>
      </p:grpSp>
      <p:sp>
        <p:nvSpPr>
          <p:cNvPr id="2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(pictures): </a:t>
            </a:r>
            <a:r>
              <a:rPr lang="de-DE" spc="0" dirty="0" smtClean="0"/>
              <a:t>www.North Macedonia-timeless.com</a:t>
            </a:r>
            <a:endParaRPr lang="en-US" spc="0" dirty="0"/>
          </a:p>
        </p:txBody>
      </p:sp>
    </p:spTree>
    <p:extLst>
      <p:ext uri="{BB962C8B-B14F-4D97-AF65-F5344CB8AC3E}">
        <p14:creationId xmlns:p14="http://schemas.microsoft.com/office/powerpoint/2010/main" val="3953815824"/>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109</a:t>
            </a:fld>
            <a:endParaRPr lang="de-DE" altLang="de-DE" dirty="0"/>
          </a:p>
        </p:txBody>
      </p:sp>
      <p:sp>
        <p:nvSpPr>
          <p:cNvPr id="9" name="Inhaltsplatzhalter 8"/>
          <p:cNvSpPr>
            <a:spLocks noGrp="1"/>
          </p:cNvSpPr>
          <p:nvPr>
            <p:ph sz="quarter" idx="14"/>
          </p:nvPr>
        </p:nvSpPr>
        <p:spPr/>
        <p:txBody>
          <a:bodyPr/>
          <a:lstStyle/>
          <a:p>
            <a:r>
              <a:rPr lang="de-AT" dirty="0" smtClean="0"/>
              <a:t>National Tourism Strategy for 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Table of contents (TOC)</a:t>
            </a:r>
          </a:p>
        </p:txBody>
      </p:sp>
      <p:sp>
        <p:nvSpPr>
          <p:cNvPr id="12" name="Rectangle 2"/>
          <p:cNvSpPr>
            <a:spLocks noChangeArrowheads="1"/>
          </p:cNvSpPr>
          <p:nvPr/>
        </p:nvSpPr>
        <p:spPr bwMode="auto">
          <a:xfrm>
            <a:off x="632777" y="1704975"/>
            <a:ext cx="1489075" cy="3671888"/>
          </a:xfrm>
          <a:prstGeom prst="rect">
            <a:avLst/>
          </a:prstGeom>
          <a:solidFill>
            <a:srgbClr val="E3007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a:solidFill>
                <a:srgbClr val="000000"/>
              </a:solidFill>
            </a:endParaRPr>
          </a:p>
        </p:txBody>
      </p:sp>
      <p:sp>
        <p:nvSpPr>
          <p:cNvPr id="13" name="Text Box 3"/>
          <p:cNvSpPr txBox="1">
            <a:spLocks noChangeArrowheads="1"/>
          </p:cNvSpPr>
          <p:nvPr/>
        </p:nvSpPr>
        <p:spPr bwMode="auto">
          <a:xfrm>
            <a:off x="762954" y="2535030"/>
            <a:ext cx="7841296" cy="338554"/>
          </a:xfrm>
          <a:prstGeom prst="rect">
            <a:avLst/>
          </a:prstGeom>
          <a:noFill/>
          <a:ln>
            <a:noFill/>
          </a:ln>
          <a:extLst/>
        </p:spPr>
        <p:txBody>
          <a:bodyPr wrap="square" anchor="ctr">
            <a:spAutoFit/>
          </a:bodyPr>
          <a:lstStyle>
            <a:lvl1pPr marL="457200" indent="-457200">
              <a:defRPr sz="2500" b="1">
                <a:solidFill>
                  <a:srgbClr val="3B1B66"/>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pPr>
              <a:spcBef>
                <a:spcPct val="50000"/>
              </a:spcBef>
            </a:pPr>
            <a:r>
              <a:rPr lang="en-US" sz="1600" b="0" dirty="0" smtClean="0">
                <a:solidFill>
                  <a:srgbClr val="000000"/>
                </a:solidFill>
              </a:rPr>
              <a:t>2. Analysis of the current situation										  16</a:t>
            </a:r>
            <a:endParaRPr lang="en-US" sz="1600" b="0" dirty="0">
              <a:solidFill>
                <a:srgbClr val="000000"/>
              </a:solidFill>
            </a:endParaRPr>
          </a:p>
        </p:txBody>
      </p:sp>
      <p:sp>
        <p:nvSpPr>
          <p:cNvPr id="14" name="Text Box 5"/>
          <p:cNvSpPr txBox="1">
            <a:spLocks noChangeArrowheads="1"/>
          </p:cNvSpPr>
          <p:nvPr/>
        </p:nvSpPr>
        <p:spPr bwMode="auto">
          <a:xfrm>
            <a:off x="762954" y="3044617"/>
            <a:ext cx="7841296" cy="338554"/>
          </a:xfrm>
          <a:prstGeom prst="rect">
            <a:avLst/>
          </a:prstGeom>
          <a:noFill/>
          <a:ln>
            <a:noFill/>
          </a:ln>
          <a:extLst/>
        </p:spPr>
        <p:txBody>
          <a:bodyPr wrap="square" anchor="ctr">
            <a:spAutoFit/>
          </a:bodyPr>
          <a:lstStyle>
            <a:defPPr>
              <a:defRPr lang="de-DE"/>
            </a:defPPr>
            <a:lvl1pPr marL="457200" indent="-457200">
              <a:spcBef>
                <a:spcPct val="50000"/>
              </a:spcBef>
              <a:defRPr sz="1600" b="0">
                <a:solidFill>
                  <a:srgbClr val="000000"/>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r>
              <a:rPr lang="en-US" dirty="0"/>
              <a:t>3. Tourism development strategy </a:t>
            </a:r>
            <a:r>
              <a:rPr lang="en-US" dirty="0" smtClean="0"/>
              <a:t>		</a:t>
            </a:r>
            <a:r>
              <a:rPr lang="en-US" dirty="0"/>
              <a:t>								 </a:t>
            </a:r>
            <a:r>
              <a:rPr lang="en-US" dirty="0" smtClean="0"/>
              <a:t> 78</a:t>
            </a:r>
            <a:endParaRPr lang="en-US" dirty="0"/>
          </a:p>
        </p:txBody>
      </p:sp>
      <p:sp>
        <p:nvSpPr>
          <p:cNvPr id="15" name="Text Box 10"/>
          <p:cNvSpPr txBox="1">
            <a:spLocks noChangeArrowheads="1"/>
          </p:cNvSpPr>
          <p:nvPr/>
        </p:nvSpPr>
        <p:spPr bwMode="auto">
          <a:xfrm>
            <a:off x="762954" y="2039729"/>
            <a:ext cx="7841296" cy="338554"/>
          </a:xfrm>
          <a:prstGeom prst="rect">
            <a:avLst/>
          </a:prstGeom>
          <a:noFill/>
          <a:ln>
            <a:noFill/>
          </a:ln>
          <a:extLst/>
        </p:spPr>
        <p:txBody>
          <a:bodyPr wrap="square" anchor="ctr">
            <a:spAutoFit/>
          </a:bodyPr>
          <a:lstStyle>
            <a:defPPr>
              <a:defRPr lang="de-DE"/>
            </a:defPPr>
            <a:lvl1pPr marL="457200" indent="-457200">
              <a:spcBef>
                <a:spcPct val="50000"/>
              </a:spcBef>
              <a:defRPr sz="1600" b="0">
                <a:solidFill>
                  <a:srgbClr val="000000"/>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r>
              <a:rPr lang="en-US" dirty="0"/>
              <a:t>1. Evaluation of the National Strategy 2009 - 2013							    </a:t>
            </a:r>
            <a:r>
              <a:rPr lang="en-US" dirty="0" smtClean="0"/>
              <a:t>4</a:t>
            </a:r>
            <a:endParaRPr lang="en-US" dirty="0"/>
          </a:p>
        </p:txBody>
      </p:sp>
      <p:sp>
        <p:nvSpPr>
          <p:cNvPr id="10" name="Text Box 5"/>
          <p:cNvSpPr txBox="1">
            <a:spLocks noChangeArrowheads="1"/>
          </p:cNvSpPr>
          <p:nvPr/>
        </p:nvSpPr>
        <p:spPr bwMode="auto">
          <a:xfrm>
            <a:off x="764907" y="3553990"/>
            <a:ext cx="7841296" cy="338554"/>
          </a:xfrm>
          <a:prstGeom prst="rect">
            <a:avLst/>
          </a:prstGeom>
          <a:solidFill>
            <a:srgbClr val="3B1B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defPPr>
              <a:defRPr lang="de-DE"/>
            </a:defPPr>
            <a:lvl1pPr marL="342900" indent="-342900">
              <a:spcBef>
                <a:spcPct val="50000"/>
              </a:spcBef>
              <a:defRPr sz="1600" b="0">
                <a:solidFill>
                  <a:srgbClr val="FFFFFF"/>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r>
              <a:rPr lang="en-US" dirty="0"/>
              <a:t>4. Action </a:t>
            </a:r>
            <a:r>
              <a:rPr lang="en-US" dirty="0" smtClean="0"/>
              <a:t>plan 2019 - 2021</a:t>
            </a:r>
            <a:r>
              <a:rPr lang="en-US" dirty="0"/>
              <a:t>											</a:t>
            </a:r>
            <a:r>
              <a:rPr lang="en-US" dirty="0" smtClean="0"/>
              <a:t>109</a:t>
            </a:r>
            <a:endParaRPr lang="en-US" dirty="0"/>
          </a:p>
        </p:txBody>
      </p:sp>
    </p:spTree>
    <p:extLst>
      <p:ext uri="{BB962C8B-B14F-4D97-AF65-F5344CB8AC3E}">
        <p14:creationId xmlns:p14="http://schemas.microsoft.com/office/powerpoint/2010/main" val="360929183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a:t>The number of overnights are stagnating since 2008 </a:t>
            </a:r>
            <a:r>
              <a:rPr lang="en-US" sz="2000" b="1" dirty="0" smtClean="0"/>
              <a:t>with a gap of 600.000 overnights to the targeted figure of 2015 </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a:t>
            </a:fld>
            <a:endParaRPr lang="de-DE" altLang="de-DE"/>
          </a:p>
        </p:txBody>
      </p:sp>
      <p:sp>
        <p:nvSpPr>
          <p:cNvPr id="9" name="Inhaltsplatzhalter 8"/>
          <p:cNvSpPr>
            <a:spLocks noGrp="1"/>
          </p:cNvSpPr>
          <p:nvPr>
            <p:ph sz="quarter" idx="14"/>
          </p:nvPr>
        </p:nvSpPr>
        <p:spPr/>
        <p:txBody>
          <a:bodyPr/>
          <a:lstStyle/>
          <a:p>
            <a:r>
              <a:rPr lang="de-DE" dirty="0" err="1" smtClean="0"/>
              <a:t>Overnights</a:t>
            </a:r>
            <a:endParaRPr lang="de-AT" dirty="0"/>
          </a:p>
        </p:txBody>
      </p:sp>
      <p:graphicFrame>
        <p:nvGraphicFramePr>
          <p:cNvPr id="7" name="Tabelle 6"/>
          <p:cNvGraphicFramePr>
            <a:graphicFrameLocks noGrp="1"/>
          </p:cNvGraphicFramePr>
          <p:nvPr>
            <p:extLst>
              <p:ext uri="{D42A27DB-BD31-4B8C-83A1-F6EECF244321}">
                <p14:modId xmlns:p14="http://schemas.microsoft.com/office/powerpoint/2010/main" val="933791012"/>
              </p:ext>
            </p:extLst>
          </p:nvPr>
        </p:nvGraphicFramePr>
        <p:xfrm>
          <a:off x="599368" y="1943595"/>
          <a:ext cx="7992516" cy="1123855"/>
        </p:xfrm>
        <a:graphic>
          <a:graphicData uri="http://schemas.openxmlformats.org/drawingml/2006/table">
            <a:tbl>
              <a:tblPr firstRow="1" bandRow="1">
                <a:tableStyleId>{5C22544A-7EE6-4342-B048-85BDC9FD1C3A}</a:tableStyleId>
              </a:tblPr>
              <a:tblGrid>
                <a:gridCol w="1296516"/>
                <a:gridCol w="1116000"/>
                <a:gridCol w="1116000"/>
                <a:gridCol w="1116000"/>
                <a:gridCol w="1116000"/>
                <a:gridCol w="1116000"/>
                <a:gridCol w="1116000"/>
              </a:tblGrid>
              <a:tr h="281455">
                <a:tc>
                  <a:txBody>
                    <a:bodyPr/>
                    <a:lstStyle/>
                    <a:p>
                      <a:pPr algn="l"/>
                      <a:r>
                        <a:rPr lang="en-GB" sz="1000" b="1" noProof="0" dirty="0" smtClean="0">
                          <a:latin typeface="Arial" panose="020B0604020202020204" pitchFamily="34" charset="0"/>
                          <a:cs typeface="Arial" panose="020B0604020202020204" pitchFamily="34" charset="0"/>
                        </a:rPr>
                        <a:t>Overnights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2014</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2015</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Domestic</a:t>
                      </a:r>
                    </a:p>
                  </a:txBody>
                  <a:tcPr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1.418</a:t>
                      </a:r>
                      <a:endParaRPr lang="de-AT" sz="1000" b="0" dirty="0">
                        <a:solidFill>
                          <a:srgbClr val="000000"/>
                        </a:solidFill>
                        <a:latin typeface="Arial" panose="020B0604020202020204" pitchFamily="34" charset="0"/>
                        <a:cs typeface="Arial" panose="020B0604020202020204" pitchFamily="34" charset="0"/>
                      </a:endParaRPr>
                    </a:p>
                  </a:txBody>
                  <a:tcPr marL="90000" marR="396000" marT="46800" marB="468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1.340</a:t>
                      </a:r>
                      <a:endParaRPr lang="de-AT" sz="1000" b="0" dirty="0">
                        <a:solidFill>
                          <a:srgbClr val="000000"/>
                        </a:solidFill>
                        <a:latin typeface="Arial" panose="020B0604020202020204" pitchFamily="34" charset="0"/>
                        <a:cs typeface="Arial" panose="020B0604020202020204" pitchFamily="34" charset="0"/>
                      </a:endParaRPr>
                    </a:p>
                  </a:txBody>
                  <a:tcPr marL="90000" marR="396000" marT="46800" marB="46800" anchor="ctr">
                    <a:solidFill>
                      <a:schemeClr val="bg1"/>
                    </a:solidFill>
                  </a:tcPr>
                </a:tc>
                <a:tc>
                  <a:txBody>
                    <a:bodyPr/>
                    <a:lstStyle/>
                    <a:p>
                      <a:pPr algn="r"/>
                      <a:r>
                        <a:rPr lang="de-DE" sz="1000" b="0" dirty="0" smtClean="0">
                          <a:solidFill>
                            <a:srgbClr val="E3007B"/>
                          </a:solidFill>
                          <a:latin typeface="Arial" panose="020B0604020202020204" pitchFamily="34" charset="0"/>
                          <a:cs typeface="Arial" panose="020B0604020202020204" pitchFamily="34" charset="0"/>
                        </a:rPr>
                        <a:t>1.276</a:t>
                      </a:r>
                      <a:endParaRPr lang="de-AT" sz="1000" b="0" dirty="0">
                        <a:solidFill>
                          <a:srgbClr val="E3007B"/>
                        </a:solidFill>
                        <a:latin typeface="Arial" panose="020B0604020202020204" pitchFamily="34" charset="0"/>
                        <a:cs typeface="Arial" panose="020B0604020202020204" pitchFamily="34" charset="0"/>
                      </a:endParaRPr>
                    </a:p>
                  </a:txBody>
                  <a:tcPr marL="90000" marR="396000" marT="46800" marB="468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1.276</a:t>
                      </a:r>
                      <a:endParaRPr lang="de-AT" sz="1000" b="0" dirty="0">
                        <a:solidFill>
                          <a:srgbClr val="000000"/>
                        </a:solidFill>
                        <a:latin typeface="Arial" panose="020B0604020202020204" pitchFamily="34" charset="0"/>
                        <a:cs typeface="Arial" panose="020B0604020202020204" pitchFamily="34" charset="0"/>
                      </a:endParaRPr>
                    </a:p>
                  </a:txBody>
                  <a:tcPr marL="90000" marR="396000" marT="46800" marB="46800" anchor="ctr">
                    <a:solidFill>
                      <a:schemeClr val="bg1"/>
                    </a:solidFill>
                  </a:tcPr>
                </a:tc>
                <a:tc>
                  <a:txBody>
                    <a:bodyPr/>
                    <a:lstStyle/>
                    <a:p>
                      <a:r>
                        <a:rPr lang="en-US" sz="1100" dirty="0" smtClean="0">
                          <a:solidFill>
                            <a:srgbClr val="000000"/>
                          </a:solidFill>
                        </a:rPr>
                        <a:t>1.273</a:t>
                      </a:r>
                      <a:endParaRPr lang="mk-MK" sz="1100" dirty="0">
                        <a:solidFill>
                          <a:srgbClr val="000000"/>
                        </a:solidFill>
                      </a:endParaRPr>
                    </a:p>
                  </a:txBody>
                  <a:tcPr marL="90000" marR="396000" marT="46800" marB="46800" anchor="ctr">
                    <a:solidFill>
                      <a:schemeClr val="bg1"/>
                    </a:solidFill>
                  </a:tcPr>
                </a:tc>
                <a:tc>
                  <a:txBody>
                    <a:bodyPr/>
                    <a:lstStyle/>
                    <a:p>
                      <a:r>
                        <a:rPr lang="en-US" sz="1100" dirty="0" smtClean="0">
                          <a:solidFill>
                            <a:srgbClr val="FF0000"/>
                          </a:solidFill>
                        </a:rPr>
                        <a:t>1.357</a:t>
                      </a:r>
                      <a:endParaRPr lang="mk-MK" sz="1100" dirty="0">
                        <a:solidFill>
                          <a:srgbClr val="FF0000"/>
                        </a:solidFill>
                      </a:endParaRPr>
                    </a:p>
                  </a:txBody>
                  <a:tcPr marL="90000" marR="396000" marT="46800" marB="46800" anchor="ctr">
                    <a:solidFill>
                      <a:schemeClr val="bg1"/>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Foreign</a:t>
                      </a:r>
                    </a:p>
                  </a:txBody>
                  <a:tcPr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755</a:t>
                      </a:r>
                      <a:endParaRPr lang="de-AT" sz="1000" b="0" dirty="0">
                        <a:solidFill>
                          <a:srgbClr val="000000"/>
                        </a:solidFill>
                        <a:latin typeface="Arial" panose="020B0604020202020204" pitchFamily="34" charset="0"/>
                        <a:cs typeface="Arial" panose="020B0604020202020204" pitchFamily="34" charset="0"/>
                      </a:endParaRPr>
                    </a:p>
                  </a:txBody>
                  <a:tcPr marL="90000" marR="396000" marT="46800" marB="468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812</a:t>
                      </a:r>
                      <a:endParaRPr lang="de-AT" sz="1000" b="0" dirty="0">
                        <a:solidFill>
                          <a:srgbClr val="000000"/>
                        </a:solidFill>
                        <a:latin typeface="Arial" panose="020B0604020202020204" pitchFamily="34" charset="0"/>
                        <a:cs typeface="Arial" panose="020B0604020202020204" pitchFamily="34" charset="0"/>
                      </a:endParaRPr>
                    </a:p>
                  </a:txBody>
                  <a:tcPr marL="90000" marR="396000" marT="46800" marB="46800" anchor="ctr">
                    <a:solidFill>
                      <a:srgbClr val="E8E7EA"/>
                    </a:solidFill>
                  </a:tcPr>
                </a:tc>
                <a:tc>
                  <a:txBody>
                    <a:bodyPr/>
                    <a:lstStyle/>
                    <a:p>
                      <a:pPr algn="r"/>
                      <a:r>
                        <a:rPr lang="de-DE" sz="1000" b="0" dirty="0" smtClean="0">
                          <a:solidFill>
                            <a:srgbClr val="E3007B"/>
                          </a:solidFill>
                          <a:latin typeface="Arial" panose="020B0604020202020204" pitchFamily="34" charset="0"/>
                          <a:cs typeface="Arial" panose="020B0604020202020204" pitchFamily="34" charset="0"/>
                        </a:rPr>
                        <a:t>882</a:t>
                      </a:r>
                      <a:endParaRPr lang="de-AT" sz="1000" b="0" dirty="0">
                        <a:solidFill>
                          <a:srgbClr val="E3007B"/>
                        </a:solidFill>
                        <a:latin typeface="Arial" panose="020B0604020202020204" pitchFamily="34" charset="0"/>
                        <a:cs typeface="Arial" panose="020B0604020202020204" pitchFamily="34" charset="0"/>
                      </a:endParaRPr>
                    </a:p>
                  </a:txBody>
                  <a:tcPr marL="90000" marR="396000" marT="46800" marB="468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882</a:t>
                      </a:r>
                      <a:endParaRPr lang="de-AT" sz="1000" b="0" dirty="0">
                        <a:solidFill>
                          <a:srgbClr val="000000"/>
                        </a:solidFill>
                        <a:latin typeface="Arial" panose="020B0604020202020204" pitchFamily="34" charset="0"/>
                        <a:cs typeface="Arial" panose="020B0604020202020204" pitchFamily="34" charset="0"/>
                      </a:endParaRPr>
                    </a:p>
                  </a:txBody>
                  <a:tcPr marL="90000" marR="396000" marT="46800" marB="46800" anchor="ctr">
                    <a:solidFill>
                      <a:srgbClr val="E8E7EA"/>
                    </a:solidFill>
                  </a:tcPr>
                </a:tc>
                <a:tc>
                  <a:txBody>
                    <a:bodyPr/>
                    <a:lstStyle/>
                    <a:p>
                      <a:r>
                        <a:rPr lang="en-US" sz="1100" dirty="0" smtClean="0">
                          <a:solidFill>
                            <a:srgbClr val="000000"/>
                          </a:solidFill>
                        </a:rPr>
                        <a:t>922</a:t>
                      </a:r>
                      <a:endParaRPr lang="mk-MK" sz="1100" dirty="0">
                        <a:solidFill>
                          <a:srgbClr val="000000"/>
                        </a:solidFill>
                      </a:endParaRPr>
                    </a:p>
                  </a:txBody>
                  <a:tcPr marL="90000" marR="396000" marT="46800" marB="46800" anchor="ctr">
                    <a:solidFill>
                      <a:srgbClr val="E8E7EA"/>
                    </a:solidFill>
                  </a:tcPr>
                </a:tc>
                <a:tc>
                  <a:txBody>
                    <a:bodyPr/>
                    <a:lstStyle/>
                    <a:p>
                      <a:r>
                        <a:rPr lang="en-US" sz="1100" dirty="0" smtClean="0">
                          <a:solidFill>
                            <a:srgbClr val="FF0000"/>
                          </a:solidFill>
                        </a:rPr>
                        <a:t>1.039</a:t>
                      </a:r>
                      <a:endParaRPr lang="mk-MK" sz="1100" dirty="0">
                        <a:solidFill>
                          <a:srgbClr val="FF0000"/>
                        </a:solidFill>
                      </a:endParaRPr>
                    </a:p>
                  </a:txBody>
                  <a:tcPr marL="90000" marR="396000" marT="46800" marB="46800" anchor="ctr">
                    <a:solidFill>
                      <a:srgbClr val="E8E7EA"/>
                    </a:solidFill>
                  </a:tcPr>
                </a:tc>
              </a:tr>
              <a:tr h="2808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2.173</a:t>
                      </a:r>
                      <a:endParaRPr lang="de-AT" sz="1000" b="1" dirty="0">
                        <a:solidFill>
                          <a:srgbClr val="000000"/>
                        </a:solidFill>
                        <a:latin typeface="Arial" panose="020B0604020202020204" pitchFamily="34" charset="0"/>
                        <a:cs typeface="Arial" panose="020B0604020202020204" pitchFamily="34" charset="0"/>
                      </a:endParaRPr>
                    </a:p>
                  </a:txBody>
                  <a:tcPr marL="90000" marR="396000" marT="46800" marB="46800"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2.152</a:t>
                      </a:r>
                      <a:endParaRPr lang="de-AT" sz="1000" b="1" dirty="0">
                        <a:solidFill>
                          <a:srgbClr val="000000"/>
                        </a:solidFill>
                        <a:latin typeface="Arial" panose="020B0604020202020204" pitchFamily="34" charset="0"/>
                        <a:cs typeface="Arial" panose="020B0604020202020204" pitchFamily="34" charset="0"/>
                      </a:endParaRPr>
                    </a:p>
                  </a:txBody>
                  <a:tcPr marL="90000" marR="396000" marT="46800" marB="46800" anchor="ctr">
                    <a:noFill/>
                  </a:tcPr>
                </a:tc>
                <a:tc>
                  <a:txBody>
                    <a:bodyPr/>
                    <a:lstStyle/>
                    <a:p>
                      <a:pPr algn="r"/>
                      <a:r>
                        <a:rPr lang="de-DE" sz="1000" b="1" dirty="0" smtClean="0">
                          <a:solidFill>
                            <a:srgbClr val="E3007B"/>
                          </a:solidFill>
                          <a:latin typeface="Arial" panose="020B0604020202020204" pitchFamily="34" charset="0"/>
                          <a:cs typeface="Arial" panose="020B0604020202020204" pitchFamily="34" charset="0"/>
                        </a:rPr>
                        <a:t>2.157</a:t>
                      </a:r>
                      <a:endParaRPr lang="de-AT" sz="1000" b="1" dirty="0">
                        <a:solidFill>
                          <a:srgbClr val="E3007B"/>
                        </a:solidFill>
                        <a:latin typeface="Arial" panose="020B0604020202020204" pitchFamily="34" charset="0"/>
                        <a:cs typeface="Arial" panose="020B0604020202020204" pitchFamily="34" charset="0"/>
                      </a:endParaRPr>
                    </a:p>
                  </a:txBody>
                  <a:tcPr marL="90000" marR="396000" marT="46800" marB="46800"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2.157</a:t>
                      </a:r>
                      <a:endParaRPr lang="de-AT" sz="1000" b="1" dirty="0">
                        <a:solidFill>
                          <a:srgbClr val="000000"/>
                        </a:solidFill>
                        <a:latin typeface="Arial" panose="020B0604020202020204" pitchFamily="34" charset="0"/>
                        <a:cs typeface="Arial" panose="020B0604020202020204" pitchFamily="34" charset="0"/>
                      </a:endParaRPr>
                    </a:p>
                  </a:txBody>
                  <a:tcPr marL="90000" marR="396000" marT="46800" marB="46800" anchor="ctr">
                    <a:noFill/>
                  </a:tcPr>
                </a:tc>
                <a:tc>
                  <a:txBody>
                    <a:bodyPr/>
                    <a:lstStyle/>
                    <a:p>
                      <a:r>
                        <a:rPr lang="en-US" sz="1100" b="1" dirty="0" smtClean="0">
                          <a:solidFill>
                            <a:srgbClr val="000000"/>
                          </a:solidFill>
                        </a:rPr>
                        <a:t>2.195</a:t>
                      </a:r>
                      <a:endParaRPr lang="mk-MK" sz="1100" b="1" dirty="0">
                        <a:solidFill>
                          <a:srgbClr val="000000"/>
                        </a:solidFill>
                      </a:endParaRPr>
                    </a:p>
                  </a:txBody>
                  <a:tcPr marL="90000" marR="396000" marT="46800" marB="46800" anchor="ctr">
                    <a:noFill/>
                  </a:tcPr>
                </a:tc>
                <a:tc>
                  <a:txBody>
                    <a:bodyPr/>
                    <a:lstStyle/>
                    <a:p>
                      <a:r>
                        <a:rPr lang="en-US" sz="1100" b="1" dirty="0" smtClean="0">
                          <a:solidFill>
                            <a:srgbClr val="FF0000"/>
                          </a:solidFill>
                        </a:rPr>
                        <a:t>2.394</a:t>
                      </a:r>
                      <a:endParaRPr lang="mk-MK" sz="1100" b="1" dirty="0">
                        <a:solidFill>
                          <a:srgbClr val="FF0000"/>
                        </a:solidFill>
                      </a:endParaRPr>
                    </a:p>
                  </a:txBody>
                  <a:tcPr marL="90000" marR="396000" marT="46800" marB="46800" anchor="ctr">
                    <a:noFill/>
                  </a:tcPr>
                </a:tc>
              </a:tr>
            </a:tbl>
          </a:graphicData>
        </a:graphic>
      </p:graphicFrame>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
        <p:nvSpPr>
          <p:cNvPr id="15"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r>
              <a:rPr lang="de-DE" spc="0" dirty="0"/>
              <a:t>** </a:t>
            </a:r>
            <a:r>
              <a:rPr lang="de-DE" spc="0" dirty="0" err="1"/>
              <a:t>Defined</a:t>
            </a:r>
            <a:r>
              <a:rPr lang="de-DE" spc="0" dirty="0"/>
              <a:t> in Tourism </a:t>
            </a:r>
            <a:r>
              <a:rPr lang="de-DE" spc="0" dirty="0" err="1"/>
              <a:t>Strategy</a:t>
            </a:r>
            <a:r>
              <a:rPr lang="de-DE" spc="0" dirty="0"/>
              <a:t> 2009-2013</a:t>
            </a:r>
            <a:endParaRPr lang="en-US" spc="0" dirty="0"/>
          </a:p>
        </p:txBody>
      </p:sp>
      <p:sp>
        <p:nvSpPr>
          <p:cNvPr id="3" name="Abgerundetes Rechteck 2"/>
          <p:cNvSpPr/>
          <p:nvPr/>
        </p:nvSpPr>
        <p:spPr>
          <a:xfrm>
            <a:off x="7464856" y="1897837"/>
            <a:ext cx="1116000" cy="1255102"/>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25" name="Rectangle 9"/>
          <p:cNvSpPr>
            <a:spLocks noChangeArrowheads="1"/>
          </p:cNvSpPr>
          <p:nvPr/>
        </p:nvSpPr>
        <p:spPr bwMode="auto">
          <a:xfrm>
            <a:off x="514023" y="5632638"/>
            <a:ext cx="8172777" cy="81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a:solidFill>
                  <a:srgbClr val="000000"/>
                </a:solidFill>
                <a:latin typeface="Arial"/>
                <a:cs typeface="Arial"/>
              </a:rPr>
              <a:t>In the National Tourism Strategy 2009 – 2013 the targeted amount of overnights for </a:t>
            </a:r>
            <a:r>
              <a:rPr lang="en-US" sz="1100" dirty="0" smtClean="0">
                <a:solidFill>
                  <a:srgbClr val="000000"/>
                </a:solidFill>
                <a:latin typeface="Arial"/>
                <a:cs typeface="Arial"/>
              </a:rPr>
              <a:t>2015was </a:t>
            </a:r>
            <a:r>
              <a:rPr lang="en-US" sz="1100" dirty="0">
                <a:solidFill>
                  <a:srgbClr val="000000"/>
                </a:solidFill>
                <a:latin typeface="Arial"/>
                <a:cs typeface="Arial"/>
              </a:rPr>
              <a:t>defined with 2,78 million – it was not possible to reach this indicated figure, mainly due to an unexpected change in domestic demand (a significant decrease in annual overnights instead of moderate increases) – on contrary, the number of international overnights exceeded the forecasted figure by almost </a:t>
            </a:r>
            <a:r>
              <a:rPr lang="en-US" sz="1100" dirty="0" smtClean="0">
                <a:solidFill>
                  <a:srgbClr val="000000"/>
                </a:solidFill>
                <a:latin typeface="Arial"/>
                <a:cs typeface="Arial"/>
              </a:rPr>
              <a:t>100.000.</a:t>
            </a:r>
            <a:endParaRPr lang="en-US" sz="1100" dirty="0">
              <a:solidFill>
                <a:srgbClr val="000000"/>
              </a:solidFill>
              <a:latin typeface="Arial"/>
              <a:cs typeface="Arial"/>
            </a:endParaRPr>
          </a:p>
        </p:txBody>
      </p:sp>
      <p:sp>
        <p:nvSpPr>
          <p:cNvPr id="10" name="Abgerundetes Rechteck 9"/>
          <p:cNvSpPr/>
          <p:nvPr/>
        </p:nvSpPr>
        <p:spPr>
          <a:xfrm>
            <a:off x="611188" y="1359430"/>
            <a:ext cx="1351824" cy="44401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smtClean="0">
                <a:solidFill>
                  <a:srgbClr val="000000"/>
                </a:solidFill>
                <a:latin typeface="Arial" panose="020B0604020202020204" pitchFamily="34" charset="0"/>
                <a:cs typeface="Arial" panose="020B0604020202020204" pitchFamily="34" charset="0"/>
              </a:rPr>
              <a:t>Target 2015** </a:t>
            </a:r>
            <a:endParaRPr lang="de-AT" sz="1100" b="1" dirty="0">
              <a:solidFill>
                <a:srgbClr val="000000"/>
              </a:solidFill>
              <a:latin typeface="Arial" panose="020B0604020202020204" pitchFamily="34" charset="0"/>
              <a:cs typeface="Arial" panose="020B0604020202020204" pitchFamily="34" charset="0"/>
            </a:endParaRPr>
          </a:p>
        </p:txBody>
      </p:sp>
      <p:sp>
        <p:nvSpPr>
          <p:cNvPr id="26" name="Rectangle 9"/>
          <p:cNvSpPr>
            <a:spLocks noChangeArrowheads="1"/>
          </p:cNvSpPr>
          <p:nvPr/>
        </p:nvSpPr>
        <p:spPr bwMode="auto">
          <a:xfrm>
            <a:off x="1963013" y="1359430"/>
            <a:ext cx="6641238" cy="44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0"/>
              </a:spcBef>
              <a:spcAft>
                <a:spcPts val="600"/>
              </a:spcAft>
              <a:buClr>
                <a:srgbClr val="E3007B"/>
              </a:buClr>
              <a:buSzPct val="115000"/>
            </a:pPr>
            <a:r>
              <a:rPr lang="en-US" sz="1100" b="1" dirty="0" smtClean="0">
                <a:solidFill>
                  <a:srgbClr val="000000"/>
                </a:solidFill>
                <a:latin typeface="Arial"/>
                <a:cs typeface="Arial"/>
              </a:rPr>
              <a:t>2.779.000 overnights (1.986.000 domestic arrivals &amp; 793.000 foreign arrivals)</a:t>
            </a:r>
          </a:p>
        </p:txBody>
      </p:sp>
      <p:grpSp>
        <p:nvGrpSpPr>
          <p:cNvPr id="21" name="Gruppieren 26"/>
          <p:cNvGrpSpPr/>
          <p:nvPr/>
        </p:nvGrpSpPr>
        <p:grpSpPr>
          <a:xfrm>
            <a:off x="2416801" y="3265771"/>
            <a:ext cx="4435153" cy="2366867"/>
            <a:chOff x="496886" y="3412706"/>
            <a:chExt cx="4435153" cy="2366867"/>
          </a:xfrm>
        </p:grpSpPr>
        <p:graphicFrame>
          <p:nvGraphicFramePr>
            <p:cNvPr id="22" name="Diagramm 27"/>
            <p:cNvGraphicFramePr/>
            <p:nvPr>
              <p:extLst>
                <p:ext uri="{D42A27DB-BD31-4B8C-83A1-F6EECF244321}">
                  <p14:modId xmlns:p14="http://schemas.microsoft.com/office/powerpoint/2010/main" val="3698238502"/>
                </p:ext>
              </p:extLst>
            </p:nvPr>
          </p:nvGraphicFramePr>
          <p:xfrm>
            <a:off x="496886" y="3689022"/>
            <a:ext cx="4435153" cy="2090551"/>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feld 28"/>
            <p:cNvSpPr txBox="1"/>
            <p:nvPr/>
          </p:nvSpPr>
          <p:spPr>
            <a:xfrm>
              <a:off x="505262" y="3412706"/>
              <a:ext cx="4176464" cy="261610"/>
            </a:xfrm>
            <a:prstGeom prst="rect">
              <a:avLst/>
            </a:prstGeom>
            <a:noFill/>
          </p:spPr>
          <p:txBody>
            <a:bodyPr wrap="square" rtlCol="0">
              <a:spAutoFit/>
            </a:bodyPr>
            <a:lstStyle/>
            <a:p>
              <a:r>
                <a:rPr lang="ru-RU" sz="1050" b="1" dirty="0"/>
                <a:t>Ноќевања</a:t>
              </a:r>
              <a:r>
                <a:rPr lang="de-DE" sz="1050" b="1" dirty="0"/>
                <a:t> (</a:t>
              </a:r>
              <a:r>
                <a:rPr lang="ru-RU" sz="1050" b="1" dirty="0"/>
                <a:t>во</a:t>
              </a:r>
              <a:r>
                <a:rPr lang="de-DE" sz="1050" b="1" dirty="0"/>
                <a:t> 000)</a:t>
              </a:r>
              <a:endParaRPr lang="de-AT" sz="1050" b="1" dirty="0"/>
            </a:p>
          </p:txBody>
        </p:sp>
        <p:sp>
          <p:nvSpPr>
            <p:cNvPr id="24" name="Textfeld 29"/>
            <p:cNvSpPr txBox="1"/>
            <p:nvPr/>
          </p:nvSpPr>
          <p:spPr>
            <a:xfrm>
              <a:off x="1059958" y="3859399"/>
              <a:ext cx="504056" cy="246221"/>
            </a:xfrm>
            <a:prstGeom prst="rect">
              <a:avLst/>
            </a:prstGeom>
            <a:noFill/>
          </p:spPr>
          <p:txBody>
            <a:bodyPr wrap="square" rtlCol="0">
              <a:spAutoFit/>
            </a:bodyPr>
            <a:lstStyle/>
            <a:p>
              <a:pPr algn="ctr"/>
              <a:r>
                <a:rPr lang="de-DE" sz="1000" b="1" dirty="0" smtClean="0">
                  <a:solidFill>
                    <a:srgbClr val="000000"/>
                  </a:solidFill>
                </a:rPr>
                <a:t>2.020</a:t>
              </a:r>
              <a:endParaRPr lang="de-AT" sz="1000" b="1" dirty="0">
                <a:solidFill>
                  <a:srgbClr val="000000"/>
                </a:solidFill>
              </a:endParaRPr>
            </a:p>
          </p:txBody>
        </p:sp>
        <p:sp>
          <p:nvSpPr>
            <p:cNvPr id="36" name="Textfeld 30"/>
            <p:cNvSpPr txBox="1"/>
            <p:nvPr/>
          </p:nvSpPr>
          <p:spPr>
            <a:xfrm>
              <a:off x="1692128" y="3919050"/>
              <a:ext cx="504056" cy="246221"/>
            </a:xfrm>
            <a:prstGeom prst="rect">
              <a:avLst/>
            </a:prstGeom>
            <a:noFill/>
          </p:spPr>
          <p:txBody>
            <a:bodyPr wrap="square" rtlCol="0">
              <a:spAutoFit/>
            </a:bodyPr>
            <a:lstStyle/>
            <a:p>
              <a:pPr algn="ctr"/>
              <a:r>
                <a:rPr lang="de-DE" sz="1000" b="1" dirty="0" smtClean="0">
                  <a:solidFill>
                    <a:srgbClr val="000000"/>
                  </a:solidFill>
                </a:rPr>
                <a:t>2.173</a:t>
              </a:r>
              <a:endParaRPr lang="de-AT" sz="1000" b="1" dirty="0">
                <a:solidFill>
                  <a:srgbClr val="000000"/>
                </a:solidFill>
              </a:endParaRPr>
            </a:p>
          </p:txBody>
        </p:sp>
        <p:sp>
          <p:nvSpPr>
            <p:cNvPr id="37" name="Textfeld 31"/>
            <p:cNvSpPr txBox="1"/>
            <p:nvPr/>
          </p:nvSpPr>
          <p:spPr>
            <a:xfrm>
              <a:off x="2324298" y="3966344"/>
              <a:ext cx="504056" cy="246221"/>
            </a:xfrm>
            <a:prstGeom prst="rect">
              <a:avLst/>
            </a:prstGeom>
            <a:noFill/>
          </p:spPr>
          <p:txBody>
            <a:bodyPr wrap="square" rtlCol="0">
              <a:spAutoFit/>
            </a:bodyPr>
            <a:lstStyle/>
            <a:p>
              <a:pPr algn="ctr"/>
              <a:r>
                <a:rPr lang="de-DE" sz="1000" b="1" dirty="0" smtClean="0">
                  <a:solidFill>
                    <a:srgbClr val="000000"/>
                  </a:solidFill>
                </a:rPr>
                <a:t>2.152</a:t>
              </a:r>
              <a:endParaRPr lang="de-AT" sz="1000" b="1" dirty="0">
                <a:solidFill>
                  <a:srgbClr val="000000"/>
                </a:solidFill>
              </a:endParaRPr>
            </a:p>
          </p:txBody>
        </p:sp>
        <p:sp>
          <p:nvSpPr>
            <p:cNvPr id="38" name="Textfeld 32"/>
            <p:cNvSpPr txBox="1"/>
            <p:nvPr/>
          </p:nvSpPr>
          <p:spPr>
            <a:xfrm>
              <a:off x="2948068" y="3881979"/>
              <a:ext cx="504056" cy="246221"/>
            </a:xfrm>
            <a:prstGeom prst="rect">
              <a:avLst/>
            </a:prstGeom>
            <a:noFill/>
          </p:spPr>
          <p:txBody>
            <a:bodyPr wrap="square" rtlCol="0">
              <a:spAutoFit/>
            </a:bodyPr>
            <a:lstStyle/>
            <a:p>
              <a:pPr algn="ctr"/>
              <a:r>
                <a:rPr lang="de-DE" sz="1000" b="1" dirty="0" smtClean="0">
                  <a:solidFill>
                    <a:srgbClr val="000000"/>
                  </a:solidFill>
                </a:rPr>
                <a:t>2.157</a:t>
              </a:r>
              <a:endParaRPr lang="de-AT" sz="1000" b="1" dirty="0">
                <a:solidFill>
                  <a:srgbClr val="000000"/>
                </a:solidFill>
              </a:endParaRPr>
            </a:p>
          </p:txBody>
        </p:sp>
        <p:sp>
          <p:nvSpPr>
            <p:cNvPr id="39" name="Textfeld 33"/>
            <p:cNvSpPr txBox="1"/>
            <p:nvPr/>
          </p:nvSpPr>
          <p:spPr>
            <a:xfrm>
              <a:off x="3579789" y="3894336"/>
              <a:ext cx="504056" cy="246221"/>
            </a:xfrm>
            <a:prstGeom prst="rect">
              <a:avLst/>
            </a:prstGeom>
            <a:noFill/>
          </p:spPr>
          <p:txBody>
            <a:bodyPr wrap="square" rtlCol="0">
              <a:spAutoFit/>
            </a:bodyPr>
            <a:lstStyle/>
            <a:p>
              <a:pPr algn="ctr"/>
              <a:r>
                <a:rPr lang="de-DE" sz="1000" b="1" dirty="0" smtClean="0">
                  <a:solidFill>
                    <a:srgbClr val="000000"/>
                  </a:solidFill>
                </a:rPr>
                <a:t>2.195</a:t>
              </a:r>
              <a:endParaRPr lang="de-AT" sz="1000" b="1" dirty="0">
                <a:solidFill>
                  <a:srgbClr val="000000"/>
                </a:solidFill>
              </a:endParaRPr>
            </a:p>
          </p:txBody>
        </p:sp>
        <p:sp>
          <p:nvSpPr>
            <p:cNvPr id="40" name="Textfeld 34"/>
            <p:cNvSpPr txBox="1"/>
            <p:nvPr/>
          </p:nvSpPr>
          <p:spPr>
            <a:xfrm>
              <a:off x="4227861" y="3896470"/>
              <a:ext cx="504056" cy="246221"/>
            </a:xfrm>
            <a:prstGeom prst="rect">
              <a:avLst/>
            </a:prstGeom>
            <a:noFill/>
          </p:spPr>
          <p:txBody>
            <a:bodyPr wrap="square" rtlCol="0">
              <a:spAutoFit/>
            </a:bodyPr>
            <a:lstStyle/>
            <a:p>
              <a:pPr algn="ctr"/>
              <a:r>
                <a:rPr lang="de-DE" sz="1000" b="1" dirty="0" smtClean="0">
                  <a:solidFill>
                    <a:srgbClr val="000000"/>
                  </a:solidFill>
                </a:rPr>
                <a:t>2.394</a:t>
              </a:r>
              <a:endParaRPr lang="de-AT" sz="1000" b="1" dirty="0">
                <a:solidFill>
                  <a:srgbClr val="000000"/>
                </a:solidFill>
              </a:endParaRPr>
            </a:p>
          </p:txBody>
        </p:sp>
      </p:grpSp>
    </p:spTree>
    <p:extLst>
      <p:ext uri="{BB962C8B-B14F-4D97-AF65-F5344CB8AC3E}">
        <p14:creationId xmlns:p14="http://schemas.microsoft.com/office/powerpoint/2010/main" val="3924917798"/>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110</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49" y="2924944"/>
            <a:ext cx="8172451" cy="854075"/>
          </a:xfrm>
        </p:spPr>
        <p:txBody>
          <a:bodyPr/>
          <a:lstStyle/>
          <a:p>
            <a:pPr algn="ctr"/>
            <a:r>
              <a:rPr lang="en-US" sz="3400" b="1" dirty="0" smtClean="0"/>
              <a:t>Main actions</a:t>
            </a:r>
          </a:p>
        </p:txBody>
      </p:sp>
    </p:spTree>
    <p:extLst>
      <p:ext uri="{BB962C8B-B14F-4D97-AF65-F5344CB8AC3E}">
        <p14:creationId xmlns:p14="http://schemas.microsoft.com/office/powerpoint/2010/main" val="256931003"/>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111</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19" name="Abgerundetes Rechteck 18"/>
          <p:cNvSpPr/>
          <p:nvPr/>
        </p:nvSpPr>
        <p:spPr bwMode="auto">
          <a:xfrm>
            <a:off x="614200" y="688122"/>
            <a:ext cx="1005472"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smtClean="0">
                <a:solidFill>
                  <a:schemeClr val="bg1"/>
                </a:solidFill>
                <a:cs typeface="Arial" panose="020B0604020202020204" pitchFamily="34" charset="0"/>
              </a:rPr>
              <a:t>Action </a:t>
            </a:r>
            <a:r>
              <a:rPr lang="en-GB" sz="1200" b="1" kern="2000" dirty="0">
                <a:solidFill>
                  <a:schemeClr val="bg1"/>
                </a:solidFill>
                <a:cs typeface="Arial" panose="020B0604020202020204" pitchFamily="34" charset="0"/>
              </a:rPr>
              <a:t># </a:t>
            </a:r>
            <a:r>
              <a:rPr lang="en-GB" sz="1200" b="1" kern="2000" dirty="0" smtClean="0">
                <a:solidFill>
                  <a:schemeClr val="bg1"/>
                </a:solidFill>
                <a:cs typeface="Arial" panose="020B0604020202020204" pitchFamily="34" charset="0"/>
              </a:rPr>
              <a:t>1</a:t>
            </a:r>
            <a:endParaRPr lang="en-GB" sz="1200" b="1" kern="2000" dirty="0">
              <a:solidFill>
                <a:schemeClr val="bg1"/>
              </a:solidFill>
              <a:cs typeface="Arial" panose="020B0604020202020204" pitchFamily="34" charset="0"/>
            </a:endParaRPr>
          </a:p>
        </p:txBody>
      </p:sp>
      <p:sp>
        <p:nvSpPr>
          <p:cNvPr id="14" name="Inhaltsplatzhalter 2"/>
          <p:cNvSpPr>
            <a:spLocks noGrp="1"/>
          </p:cNvSpPr>
          <p:nvPr>
            <p:ph idx="1"/>
          </p:nvPr>
        </p:nvSpPr>
        <p:spPr>
          <a:xfrm>
            <a:off x="1619672" y="661620"/>
            <a:ext cx="7067129" cy="348610"/>
          </a:xfrm>
        </p:spPr>
        <p:txBody>
          <a:bodyPr anchor="ctr"/>
          <a:lstStyle/>
          <a:p>
            <a:pPr marL="0" indent="0">
              <a:spcBef>
                <a:spcPts val="0"/>
              </a:spcBef>
              <a:spcAft>
                <a:spcPts val="600"/>
              </a:spcAft>
              <a:buNone/>
            </a:pPr>
            <a:r>
              <a:rPr lang="en-GB" sz="1100" b="1" kern="2000" spc="0" dirty="0" smtClean="0"/>
              <a:t>Increase the amount of available marketing budget for the Agency for Promotion and Support of Tourism</a:t>
            </a:r>
            <a:endParaRPr lang="en-GB" sz="1100" b="1" kern="2000" spc="0" dirty="0"/>
          </a:p>
        </p:txBody>
      </p:sp>
      <p:graphicFrame>
        <p:nvGraphicFramePr>
          <p:cNvPr id="15" name="Tabelle 14"/>
          <p:cNvGraphicFramePr>
            <a:graphicFrameLocks noGrp="1"/>
          </p:cNvGraphicFramePr>
          <p:nvPr>
            <p:extLst>
              <p:ext uri="{D42A27DB-BD31-4B8C-83A1-F6EECF244321}">
                <p14:modId xmlns:p14="http://schemas.microsoft.com/office/powerpoint/2010/main" val="3157730333"/>
              </p:ext>
            </p:extLst>
          </p:nvPr>
        </p:nvGraphicFramePr>
        <p:xfrm>
          <a:off x="611004" y="1134075"/>
          <a:ext cx="8101031" cy="3238500"/>
        </p:xfrm>
        <a:graphic>
          <a:graphicData uri="http://schemas.openxmlformats.org/drawingml/2006/table">
            <a:tbl>
              <a:tblPr firstRow="1" bandRow="1">
                <a:tableStyleId>{5C22544A-7EE6-4342-B048-85BDC9FD1C3A}</a:tableStyleId>
              </a:tblPr>
              <a:tblGrid>
                <a:gridCol w="3960000"/>
                <a:gridCol w="1044000"/>
                <a:gridCol w="1189031"/>
                <a:gridCol w="1908000"/>
              </a:tblGrid>
              <a:tr h="216000">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100" dirty="0" err="1" smtClean="0">
                          <a:latin typeface="Arial" panose="020B0604020202020204" pitchFamily="34" charset="0"/>
                          <a:cs typeface="Arial" panose="020B0604020202020204" pitchFamily="34" charset="0"/>
                        </a:rPr>
                        <a:t>Responsible</a:t>
                      </a:r>
                      <a:endParaRPr lang="de-AT" sz="11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100" dirty="0" err="1" smtClean="0">
                          <a:latin typeface="Arial" panose="020B0604020202020204" pitchFamily="34" charset="0"/>
                          <a:cs typeface="Arial" panose="020B0604020202020204" pitchFamily="34" charset="0"/>
                        </a:rPr>
                        <a:t>When</a:t>
                      </a:r>
                      <a:endParaRPr lang="de-AT" sz="11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100" dirty="0" err="1" smtClean="0">
                          <a:latin typeface="Arial" panose="020B0604020202020204" pitchFamily="34" charset="0"/>
                          <a:cs typeface="Arial" panose="020B0604020202020204" pitchFamily="34" charset="0"/>
                        </a:rPr>
                        <a:t>Measurable</a:t>
                      </a:r>
                      <a:r>
                        <a:rPr lang="de-AT" sz="1100" dirty="0" smtClean="0">
                          <a:latin typeface="Arial" panose="020B0604020202020204" pitchFamily="34" charset="0"/>
                          <a:cs typeface="Arial" panose="020B0604020202020204" pitchFamily="34" charset="0"/>
                        </a:rPr>
                        <a:t> </a:t>
                      </a:r>
                      <a:r>
                        <a:rPr lang="de-AT" sz="1100" dirty="0" err="1" smtClean="0">
                          <a:latin typeface="Arial" panose="020B0604020202020204" pitchFamily="34" charset="0"/>
                          <a:cs typeface="Arial" panose="020B0604020202020204" pitchFamily="34" charset="0"/>
                        </a:rPr>
                        <a:t>targets</a:t>
                      </a:r>
                      <a:r>
                        <a:rPr lang="de-AT" sz="1100" dirty="0" smtClean="0">
                          <a:latin typeface="Arial" panose="020B0604020202020204" pitchFamily="34" charset="0"/>
                          <a:cs typeface="Arial" panose="020B0604020202020204" pitchFamily="34" charset="0"/>
                        </a:rPr>
                        <a:t> 2021</a:t>
                      </a:r>
                      <a:endParaRPr lang="de-AT" sz="110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pPr>
                        <a:spcAft>
                          <a:spcPts val="600"/>
                        </a:spcAft>
                      </a:pPr>
                      <a:r>
                        <a:rPr lang="en-GB" sz="1100" b="0" i="0" noProof="0" dirty="0" smtClean="0">
                          <a:solidFill>
                            <a:srgbClr val="000000"/>
                          </a:solidFill>
                          <a:latin typeface="Arial" panose="020B0604020202020204" pitchFamily="34" charset="0"/>
                          <a:cs typeface="Arial" panose="020B0604020202020204" pitchFamily="34" charset="0"/>
                        </a:rPr>
                        <a:t>Increase the available marketing budget of the Agency for</a:t>
                      </a:r>
                      <a:r>
                        <a:rPr lang="en-GB" sz="1100" b="0" i="0" baseline="0" noProof="0" dirty="0" smtClean="0">
                          <a:solidFill>
                            <a:srgbClr val="000000"/>
                          </a:solidFill>
                          <a:latin typeface="Arial" panose="020B0604020202020204" pitchFamily="34" charset="0"/>
                          <a:cs typeface="Arial" panose="020B0604020202020204" pitchFamily="34" charset="0"/>
                        </a:rPr>
                        <a:t> Promotion and Support of Tourism for 2020 </a:t>
                      </a:r>
                    </a:p>
                    <a:p>
                      <a:pPr>
                        <a:spcAft>
                          <a:spcPts val="300"/>
                        </a:spcAft>
                      </a:pPr>
                      <a:r>
                        <a:rPr lang="en-GB" sz="1100" b="0" i="0" u="sng" baseline="0" noProof="0" dirty="0" smtClean="0">
                          <a:solidFill>
                            <a:srgbClr val="000000"/>
                          </a:solidFill>
                          <a:latin typeface="Arial" panose="020B0604020202020204" pitchFamily="34" charset="0"/>
                          <a:cs typeface="Arial" panose="020B0604020202020204" pitchFamily="34" charset="0"/>
                        </a:rPr>
                        <a:t>Recommendation:</a:t>
                      </a:r>
                    </a:p>
                    <a:p>
                      <a:r>
                        <a:rPr lang="en-GB" sz="1100" b="0" i="0" baseline="0" noProof="0" dirty="0" smtClean="0">
                          <a:solidFill>
                            <a:srgbClr val="000000"/>
                          </a:solidFill>
                          <a:latin typeface="Arial" panose="020B0604020202020204" pitchFamily="34" charset="0"/>
                          <a:cs typeface="Arial" panose="020B0604020202020204" pitchFamily="34" charset="0"/>
                        </a:rPr>
                        <a:t>Increase to approximately EUR 3,00 – 3,50 (MKD 180 – 220) per international arrival (in 2014 the ratio was EUR 1,47/MKD 89) – based on the expected figure for 2015 (around 485.000 international arrivals) this would indicate an increase in the available marketing budget to MKD 87,3 – 106,7 million  </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Agency</a:t>
                      </a:r>
                      <a:r>
                        <a:rPr lang="en-GB" sz="1100" b="0" i="0" baseline="0" noProof="0" dirty="0" smtClean="0">
                          <a:solidFill>
                            <a:srgbClr val="000000"/>
                          </a:solidFill>
                          <a:latin typeface="Arial" panose="020B0604020202020204" pitchFamily="34" charset="0"/>
                          <a:cs typeface="Arial" panose="020B0604020202020204" pitchFamily="34" charset="0"/>
                        </a:rPr>
                        <a:t> for Promotion and Support of Tourism / </a:t>
                      </a:r>
                      <a:r>
                        <a:rPr lang="en-GB" sz="1100" b="0" i="0" noProof="0" dirty="0" smtClean="0">
                          <a:solidFill>
                            <a:srgbClr val="000000"/>
                          </a:solidFill>
                          <a:latin typeface="Arial" panose="020B0604020202020204" pitchFamily="34" charset="0"/>
                          <a:cs typeface="Arial" panose="020B0604020202020204" pitchFamily="34" charset="0"/>
                        </a:rPr>
                        <a:t>Tourism Committee of the government</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needs to be adapted and confirmed</a:t>
                      </a:r>
                      <a:r>
                        <a:rPr lang="en-GB" sz="1100" b="0" i="0" baseline="0" noProof="0" dirty="0" smtClean="0">
                          <a:solidFill>
                            <a:srgbClr val="000000"/>
                          </a:solidFill>
                          <a:latin typeface="Arial" panose="020B0604020202020204" pitchFamily="34" charset="0"/>
                          <a:cs typeface="Arial" panose="020B0604020202020204" pitchFamily="34" charset="0"/>
                        </a:rPr>
                        <a:t> </a:t>
                      </a:r>
                      <a:r>
                        <a:rPr lang="en-GB" sz="1100" b="0" i="0" noProof="0" dirty="0" smtClean="0">
                          <a:solidFill>
                            <a:srgbClr val="000000"/>
                          </a:solidFill>
                          <a:latin typeface="Arial" panose="020B0604020202020204" pitchFamily="34" charset="0"/>
                          <a:cs typeface="Arial" panose="020B0604020202020204" pitchFamily="34" charset="0"/>
                        </a:rPr>
                        <a:t>at the end of each year</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Significant bigger available marketing budget</a:t>
                      </a:r>
                      <a:r>
                        <a:rPr lang="en-GB" sz="1100" b="0" i="0" baseline="0" noProof="0" dirty="0" smtClean="0">
                          <a:solidFill>
                            <a:srgbClr val="000000"/>
                          </a:solidFill>
                          <a:latin typeface="Arial" panose="020B0604020202020204" pitchFamily="34" charset="0"/>
                          <a:cs typeface="Arial" panose="020B0604020202020204" pitchFamily="34" charset="0"/>
                        </a:rPr>
                        <a:t> in comparison to 2015</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r h="288000">
                <a:tc>
                  <a:txBody>
                    <a:bodyPr/>
                    <a:lstStyle/>
                    <a:p>
                      <a:pPr>
                        <a:spcAft>
                          <a:spcPts val="300"/>
                        </a:spcAft>
                      </a:pPr>
                      <a:r>
                        <a:rPr lang="en-GB" sz="1100" b="0" i="0" noProof="0" dirty="0" smtClean="0">
                          <a:solidFill>
                            <a:srgbClr val="000000"/>
                          </a:solidFill>
                          <a:latin typeface="Arial" panose="020B0604020202020204" pitchFamily="34" charset="0"/>
                          <a:cs typeface="Arial" panose="020B0604020202020204" pitchFamily="34" charset="0"/>
                        </a:rPr>
                        <a:t>In case additional marketing budget will be available for the Agency for Promotion and Support of Tourism,</a:t>
                      </a:r>
                      <a:r>
                        <a:rPr lang="en-GB" sz="1100" b="0" i="0" baseline="0" noProof="0" dirty="0" smtClean="0">
                          <a:solidFill>
                            <a:srgbClr val="000000"/>
                          </a:solidFill>
                          <a:latin typeface="Arial" panose="020B0604020202020204" pitchFamily="34" charset="0"/>
                          <a:cs typeface="Arial" panose="020B0604020202020204" pitchFamily="34" charset="0"/>
                        </a:rPr>
                        <a:t> the annual operation marketing plan needs to be adapted. The focus should be to increase the number of activities in the fields of „e-marketing“, „promotion campaigns“ and „information campaigns“ – especially an upgrade of the current website is strongly recommended </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marL="0" indent="0" algn="ctr">
                        <a:spcAft>
                          <a:spcPts val="300"/>
                        </a:spcAft>
                        <a:buNone/>
                      </a:pPr>
                      <a:r>
                        <a:rPr lang="en-GB" sz="1100" b="0" i="0" noProof="0" dirty="0" smtClean="0">
                          <a:solidFill>
                            <a:srgbClr val="000000"/>
                          </a:solidFill>
                          <a:latin typeface="Arial" panose="020B0604020202020204" pitchFamily="34" charset="0"/>
                          <a:cs typeface="Arial" panose="020B0604020202020204" pitchFamily="34" charset="0"/>
                        </a:rPr>
                        <a:t>Agency for Promotion and Support of Tourism</a:t>
                      </a:r>
                    </a:p>
                  </a:txBody>
                  <a:tcPr marR="180000" anchor="ctr">
                    <a:solidFill>
                      <a:srgbClr val="E8E7EA"/>
                    </a:solidFill>
                  </a:tcPr>
                </a:tc>
                <a:tc>
                  <a:txBody>
                    <a:bodyPr/>
                    <a:lstStyle/>
                    <a:p>
                      <a:pPr marL="0" indent="0" algn="ctr">
                        <a:spcAft>
                          <a:spcPts val="300"/>
                        </a:spcAft>
                        <a:buNone/>
                      </a:pPr>
                      <a:r>
                        <a:rPr lang="en-GB" sz="1100" b="0" i="0" noProof="0" dirty="0" smtClean="0">
                          <a:solidFill>
                            <a:srgbClr val="000000"/>
                          </a:solidFill>
                          <a:latin typeface="Arial" panose="020B0604020202020204" pitchFamily="34" charset="0"/>
                          <a:cs typeface="Arial" panose="020B0604020202020204" pitchFamily="34" charset="0"/>
                        </a:rPr>
                        <a:t>At the end of every year</a:t>
                      </a:r>
                    </a:p>
                  </a:txBody>
                  <a:tcPr marR="180000" anchor="ctr">
                    <a:solidFill>
                      <a:srgbClr val="E8E7EA"/>
                    </a:solidFill>
                  </a:tcPr>
                </a:tc>
                <a:tc>
                  <a:txBody>
                    <a:bodyPr/>
                    <a:lstStyle/>
                    <a:p>
                      <a:pPr marL="0" indent="0" algn="ctr">
                        <a:spcAft>
                          <a:spcPts val="300"/>
                        </a:spcAft>
                        <a:buNone/>
                      </a:pPr>
                      <a:r>
                        <a:rPr lang="en-GB" sz="1100" b="0" i="0" baseline="0" noProof="0" dirty="0" smtClean="0">
                          <a:solidFill>
                            <a:srgbClr val="000000"/>
                          </a:solidFill>
                          <a:latin typeface="Arial" panose="020B0604020202020204" pitchFamily="34" charset="0"/>
                          <a:cs typeface="Arial" panose="020B0604020202020204" pitchFamily="34" charset="0"/>
                        </a:rPr>
                        <a:t>Modern and professional website – Bigger available budget for „e-marketing“, „promotion campaigns“ and „information campaigns“ </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bl>
          </a:graphicData>
        </a:graphic>
      </p:graphicFrame>
    </p:spTree>
    <p:extLst>
      <p:ext uri="{BB962C8B-B14F-4D97-AF65-F5344CB8AC3E}">
        <p14:creationId xmlns:p14="http://schemas.microsoft.com/office/powerpoint/2010/main" val="3066068128"/>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s Rechteck 6"/>
          <p:cNvSpPr/>
          <p:nvPr/>
        </p:nvSpPr>
        <p:spPr bwMode="auto">
          <a:xfrm>
            <a:off x="612124" y="682862"/>
            <a:ext cx="1005472"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smtClean="0">
                <a:solidFill>
                  <a:schemeClr val="bg1"/>
                </a:solidFill>
                <a:cs typeface="Arial" panose="020B0604020202020204" pitchFamily="34" charset="0"/>
              </a:rPr>
              <a:t>Action </a:t>
            </a:r>
            <a:r>
              <a:rPr lang="en-GB" sz="1200" b="1" kern="2000" dirty="0">
                <a:solidFill>
                  <a:schemeClr val="bg1"/>
                </a:solidFill>
                <a:cs typeface="Arial" panose="020B0604020202020204" pitchFamily="34" charset="0"/>
              </a:rPr>
              <a:t># 2</a:t>
            </a:r>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112</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8" name="Inhaltsplatzhalter 2"/>
          <p:cNvSpPr>
            <a:spLocks noGrp="1"/>
          </p:cNvSpPr>
          <p:nvPr>
            <p:ph idx="1"/>
          </p:nvPr>
        </p:nvSpPr>
        <p:spPr>
          <a:xfrm>
            <a:off x="1617596" y="656360"/>
            <a:ext cx="7067129" cy="348610"/>
          </a:xfrm>
        </p:spPr>
        <p:txBody>
          <a:bodyPr anchor="ctr"/>
          <a:lstStyle/>
          <a:p>
            <a:pPr marL="0" indent="0">
              <a:spcBef>
                <a:spcPts val="0"/>
              </a:spcBef>
              <a:spcAft>
                <a:spcPts val="600"/>
              </a:spcAft>
              <a:buNone/>
            </a:pPr>
            <a:r>
              <a:rPr lang="en-GB" sz="1100" b="1" kern="2000" spc="0" dirty="0" smtClean="0"/>
              <a:t>Develop a Brand Strategy for North Macedonia</a:t>
            </a:r>
            <a:endParaRPr lang="en-GB" sz="1100" b="1" kern="2000" spc="0" dirty="0"/>
          </a:p>
        </p:txBody>
      </p:sp>
      <p:graphicFrame>
        <p:nvGraphicFramePr>
          <p:cNvPr id="10" name="Tabelle 9"/>
          <p:cNvGraphicFramePr>
            <a:graphicFrameLocks noGrp="1"/>
          </p:cNvGraphicFramePr>
          <p:nvPr>
            <p:extLst>
              <p:ext uri="{D42A27DB-BD31-4B8C-83A1-F6EECF244321}">
                <p14:modId xmlns:p14="http://schemas.microsoft.com/office/powerpoint/2010/main" val="875356919"/>
              </p:ext>
            </p:extLst>
          </p:nvPr>
        </p:nvGraphicFramePr>
        <p:xfrm>
          <a:off x="608928" y="1128815"/>
          <a:ext cx="8101031" cy="2346960"/>
        </p:xfrm>
        <a:graphic>
          <a:graphicData uri="http://schemas.openxmlformats.org/drawingml/2006/table">
            <a:tbl>
              <a:tblPr firstRow="1" bandRow="1">
                <a:tableStyleId>{5C22544A-7EE6-4342-B048-85BDC9FD1C3A}</a:tableStyleId>
              </a:tblPr>
              <a:tblGrid>
                <a:gridCol w="3960000"/>
                <a:gridCol w="1044000"/>
                <a:gridCol w="1189031"/>
                <a:gridCol w="1908000"/>
              </a:tblGrid>
              <a:tr h="216000">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pPr marL="171450" indent="-171450">
                        <a:spcAft>
                          <a:spcPts val="600"/>
                        </a:spcAft>
                        <a:buClr>
                          <a:srgbClr val="E3007B"/>
                        </a:buClr>
                        <a:buFont typeface="Arial" panose="020B0604020202020204" pitchFamily="34" charset="0"/>
                        <a:buChar char="•"/>
                      </a:pPr>
                      <a:r>
                        <a:rPr lang="en-GB" sz="1100" b="0" i="0" noProof="0" dirty="0" smtClean="0">
                          <a:solidFill>
                            <a:srgbClr val="000000"/>
                          </a:solidFill>
                          <a:latin typeface="Arial" panose="020B0604020202020204" pitchFamily="34" charset="0"/>
                          <a:cs typeface="Arial" panose="020B0604020202020204" pitchFamily="34" charset="0"/>
                        </a:rPr>
                        <a:t>For 2017 the Tourism Department of the Ministry for Economy should receive a special budget from the government (recommended</a:t>
                      </a:r>
                      <a:r>
                        <a:rPr lang="en-GB" sz="1100" b="0" i="0" baseline="0" noProof="0" dirty="0" smtClean="0">
                          <a:solidFill>
                            <a:srgbClr val="000000"/>
                          </a:solidFill>
                          <a:latin typeface="Arial" panose="020B0604020202020204" pitchFamily="34" charset="0"/>
                          <a:cs typeface="Arial" panose="020B0604020202020204" pitchFamily="34" charset="0"/>
                        </a:rPr>
                        <a:t> is an minimum amount of MKD 6 – 9 million) to assign experts to prepare a professional Brand Strategy for North Macedonia (including new logo and new slogan)</a:t>
                      </a:r>
                    </a:p>
                    <a:p>
                      <a:pPr marL="171450" indent="-171450">
                        <a:spcAft>
                          <a:spcPts val="600"/>
                        </a:spcAft>
                        <a:buClr>
                          <a:srgbClr val="E3007B"/>
                        </a:buClr>
                        <a:buFont typeface="Arial" panose="020B0604020202020204" pitchFamily="34" charset="0"/>
                        <a:buChar char="•"/>
                      </a:pPr>
                      <a:r>
                        <a:rPr lang="en-GB" sz="1100" b="0" i="0" baseline="0" noProof="0" dirty="0" smtClean="0">
                          <a:solidFill>
                            <a:srgbClr val="000000"/>
                          </a:solidFill>
                          <a:latin typeface="Arial" panose="020B0604020202020204" pitchFamily="34" charset="0"/>
                          <a:cs typeface="Arial" panose="020B0604020202020204" pitchFamily="34" charset="0"/>
                        </a:rPr>
                        <a:t>At the beginning of 2017 a tender should be launched to determine an appropriate partner for preparing the Brand Strategy</a:t>
                      </a:r>
                    </a:p>
                    <a:p>
                      <a:pPr marL="171450" indent="-171450">
                        <a:spcAft>
                          <a:spcPts val="600"/>
                        </a:spcAft>
                        <a:buClr>
                          <a:srgbClr val="E3007B"/>
                        </a:buClr>
                        <a:buFont typeface="Arial" panose="020B0604020202020204" pitchFamily="34" charset="0"/>
                        <a:buChar char="•"/>
                      </a:pPr>
                      <a:r>
                        <a:rPr lang="en-GB" sz="1100" b="0" i="0" baseline="0" noProof="0" dirty="0" smtClean="0">
                          <a:solidFill>
                            <a:srgbClr val="000000"/>
                          </a:solidFill>
                          <a:latin typeface="Arial" panose="020B0604020202020204" pitchFamily="34" charset="0"/>
                          <a:cs typeface="Arial" panose="020B0604020202020204" pitchFamily="34" charset="0"/>
                        </a:rPr>
                        <a:t>From 2018 on the Brand Strategy should be reflected in all marketing activities</a:t>
                      </a:r>
                    </a:p>
                  </a:txBody>
                  <a:tcPr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Tourism Department of the Ministry</a:t>
                      </a:r>
                      <a:r>
                        <a:rPr lang="en-GB" sz="1100" b="0" i="0" baseline="0" noProof="0" dirty="0" smtClean="0">
                          <a:solidFill>
                            <a:srgbClr val="000000"/>
                          </a:solidFill>
                          <a:latin typeface="Arial" panose="020B0604020202020204" pitchFamily="34" charset="0"/>
                          <a:cs typeface="Arial" panose="020B0604020202020204" pitchFamily="34" charset="0"/>
                        </a:rPr>
                        <a:t> of Economy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Until 2019/2020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Developed Brand Strategy used in communication</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bl>
          </a:graphicData>
        </a:graphic>
      </p:graphicFrame>
      <p:sp>
        <p:nvSpPr>
          <p:cNvPr id="11" name="Abgerundetes Rechteck 10"/>
          <p:cNvSpPr/>
          <p:nvPr/>
        </p:nvSpPr>
        <p:spPr bwMode="auto">
          <a:xfrm>
            <a:off x="614200" y="3701615"/>
            <a:ext cx="1005472"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smtClean="0">
                <a:solidFill>
                  <a:schemeClr val="bg1"/>
                </a:solidFill>
                <a:cs typeface="Arial" panose="020B0604020202020204" pitchFamily="34" charset="0"/>
              </a:rPr>
              <a:t>Action </a:t>
            </a:r>
            <a:r>
              <a:rPr lang="en-GB" sz="1200" b="1" kern="2000" dirty="0">
                <a:solidFill>
                  <a:schemeClr val="bg1"/>
                </a:solidFill>
                <a:cs typeface="Arial" panose="020B0604020202020204" pitchFamily="34" charset="0"/>
              </a:rPr>
              <a:t># 3</a:t>
            </a:r>
          </a:p>
        </p:txBody>
      </p:sp>
      <p:sp>
        <p:nvSpPr>
          <p:cNvPr id="12" name="Inhaltsplatzhalter 2"/>
          <p:cNvSpPr>
            <a:spLocks noGrp="1"/>
          </p:cNvSpPr>
          <p:nvPr>
            <p:ph idx="1"/>
          </p:nvPr>
        </p:nvSpPr>
        <p:spPr>
          <a:xfrm>
            <a:off x="1619672" y="3675113"/>
            <a:ext cx="7067129" cy="348610"/>
          </a:xfrm>
        </p:spPr>
        <p:txBody>
          <a:bodyPr anchor="ctr"/>
          <a:lstStyle/>
          <a:p>
            <a:pPr marL="0" indent="0">
              <a:spcBef>
                <a:spcPts val="0"/>
              </a:spcBef>
              <a:spcAft>
                <a:spcPts val="600"/>
              </a:spcAft>
              <a:buNone/>
            </a:pPr>
            <a:r>
              <a:rPr lang="en-GB" sz="1100" b="1" kern="2000" spc="0" dirty="0" smtClean="0"/>
              <a:t>Develop new flagship projects for North Macedonian tourism</a:t>
            </a:r>
            <a:endParaRPr lang="en-GB" sz="1100" b="1" kern="2000" spc="0" dirty="0"/>
          </a:p>
        </p:txBody>
      </p:sp>
      <p:graphicFrame>
        <p:nvGraphicFramePr>
          <p:cNvPr id="13" name="Tabelle 12"/>
          <p:cNvGraphicFramePr>
            <a:graphicFrameLocks noGrp="1"/>
          </p:cNvGraphicFramePr>
          <p:nvPr>
            <p:extLst>
              <p:ext uri="{D42A27DB-BD31-4B8C-83A1-F6EECF244321}">
                <p14:modId xmlns:p14="http://schemas.microsoft.com/office/powerpoint/2010/main" val="1116535563"/>
              </p:ext>
            </p:extLst>
          </p:nvPr>
        </p:nvGraphicFramePr>
        <p:xfrm>
          <a:off x="611004" y="4147568"/>
          <a:ext cx="8101031" cy="1859280"/>
        </p:xfrm>
        <a:graphic>
          <a:graphicData uri="http://schemas.openxmlformats.org/drawingml/2006/table">
            <a:tbl>
              <a:tblPr firstRow="1" bandRow="1">
                <a:tableStyleId>{5C22544A-7EE6-4342-B048-85BDC9FD1C3A}</a:tableStyleId>
              </a:tblPr>
              <a:tblGrid>
                <a:gridCol w="3960000"/>
                <a:gridCol w="1044000"/>
                <a:gridCol w="1189031"/>
                <a:gridCol w="1908000"/>
              </a:tblGrid>
              <a:tr h="216000">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pPr marL="171450" indent="-171450">
                        <a:spcAft>
                          <a:spcPts val="600"/>
                        </a:spcAft>
                        <a:buClr>
                          <a:srgbClr val="E3007B"/>
                        </a:buClr>
                        <a:buFont typeface="Arial" panose="020B0604020202020204" pitchFamily="34" charset="0"/>
                        <a:buChar char="•"/>
                      </a:pPr>
                      <a:r>
                        <a:rPr lang="en-GB" sz="1100" b="0" i="0" noProof="0" dirty="0" smtClean="0">
                          <a:solidFill>
                            <a:srgbClr val="000000"/>
                          </a:solidFill>
                          <a:latin typeface="Arial" panose="020B0604020202020204" pitchFamily="34" charset="0"/>
                          <a:cs typeface="Arial" panose="020B0604020202020204" pitchFamily="34" charset="0"/>
                        </a:rPr>
                        <a:t>Create a list (based on the recommendations in this</a:t>
                      </a:r>
                      <a:r>
                        <a:rPr lang="en-GB" sz="1100" b="0" i="0" baseline="0" noProof="0" dirty="0" smtClean="0">
                          <a:solidFill>
                            <a:srgbClr val="000000"/>
                          </a:solidFill>
                          <a:latin typeface="Arial" panose="020B0604020202020204" pitchFamily="34" charset="0"/>
                          <a:cs typeface="Arial" panose="020B0604020202020204" pitchFamily="34" charset="0"/>
                        </a:rPr>
                        <a:t> report) of potential flagship projects (large-scale ones) for North Macedonian tourism until 2030 and prepare a short project idea summary for each project</a:t>
                      </a:r>
                    </a:p>
                    <a:p>
                      <a:pPr marL="171450" indent="-171450">
                        <a:spcAft>
                          <a:spcPts val="600"/>
                        </a:spcAft>
                        <a:buClr>
                          <a:srgbClr val="E3007B"/>
                        </a:buClr>
                        <a:buFont typeface="Arial" panose="020B0604020202020204" pitchFamily="34" charset="0"/>
                        <a:buChar char="•"/>
                      </a:pPr>
                      <a:r>
                        <a:rPr lang="en-GB" sz="1100" b="0" i="0" noProof="0" dirty="0" smtClean="0">
                          <a:solidFill>
                            <a:srgbClr val="000000"/>
                          </a:solidFill>
                          <a:latin typeface="Arial" panose="020B0604020202020204" pitchFamily="34" charset="0"/>
                          <a:cs typeface="Arial" panose="020B0604020202020204" pitchFamily="34" charset="0"/>
                        </a:rPr>
                        <a:t>Include the</a:t>
                      </a:r>
                      <a:r>
                        <a:rPr lang="en-GB" sz="1100" b="0" i="0" baseline="0" noProof="0" dirty="0" smtClean="0">
                          <a:solidFill>
                            <a:srgbClr val="000000"/>
                          </a:solidFill>
                          <a:latin typeface="Arial" panose="020B0604020202020204" pitchFamily="34" charset="0"/>
                          <a:cs typeface="Arial" panose="020B0604020202020204" pitchFamily="34" charset="0"/>
                        </a:rPr>
                        <a:t> defined flagship projects into the government program and start with the planning and implementation process</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Tourism Department of the Ministry of Economy / Tourism Committee of the government</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continuously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Number of defined</a:t>
                      </a:r>
                      <a:r>
                        <a:rPr lang="en-GB" sz="1100" b="0" i="0" baseline="0" noProof="0" dirty="0" smtClean="0">
                          <a:solidFill>
                            <a:srgbClr val="000000"/>
                          </a:solidFill>
                          <a:latin typeface="Arial" panose="020B0604020202020204" pitchFamily="34" charset="0"/>
                          <a:cs typeface="Arial" panose="020B0604020202020204" pitchFamily="34" charset="0"/>
                        </a:rPr>
                        <a:t> flagship projects implemented or currently in the phase of planning or construction</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bl>
          </a:graphicData>
        </a:graphic>
      </p:graphicFrame>
    </p:spTree>
    <p:extLst>
      <p:ext uri="{BB962C8B-B14F-4D97-AF65-F5344CB8AC3E}">
        <p14:creationId xmlns:p14="http://schemas.microsoft.com/office/powerpoint/2010/main" val="3192432155"/>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s Rechteck 6"/>
          <p:cNvSpPr/>
          <p:nvPr/>
        </p:nvSpPr>
        <p:spPr bwMode="auto">
          <a:xfrm>
            <a:off x="612124" y="694974"/>
            <a:ext cx="1005472"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smtClean="0">
                <a:solidFill>
                  <a:schemeClr val="bg1"/>
                </a:solidFill>
                <a:cs typeface="Arial" panose="020B0604020202020204" pitchFamily="34" charset="0"/>
              </a:rPr>
              <a:t>Action </a:t>
            </a:r>
            <a:r>
              <a:rPr lang="en-GB" sz="1200" b="1" kern="2000" dirty="0">
                <a:solidFill>
                  <a:schemeClr val="bg1"/>
                </a:solidFill>
                <a:cs typeface="Arial" panose="020B0604020202020204" pitchFamily="34" charset="0"/>
              </a:rPr>
              <a:t># </a:t>
            </a:r>
            <a:r>
              <a:rPr lang="en-GB" sz="1200" b="1" kern="2000" dirty="0" smtClean="0">
                <a:solidFill>
                  <a:schemeClr val="bg1"/>
                </a:solidFill>
                <a:cs typeface="Arial" panose="020B0604020202020204" pitchFamily="34" charset="0"/>
              </a:rPr>
              <a:t>4</a:t>
            </a:r>
            <a:endParaRPr lang="en-GB" sz="1200" b="1" kern="2000" dirty="0">
              <a:solidFill>
                <a:schemeClr val="bg1"/>
              </a:solidFill>
              <a:cs typeface="Arial" panose="020B0604020202020204" pitchFamily="34" charset="0"/>
            </a:endParaRPr>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113</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8" name="Inhaltsplatzhalter 2"/>
          <p:cNvSpPr>
            <a:spLocks noGrp="1"/>
          </p:cNvSpPr>
          <p:nvPr>
            <p:ph idx="1"/>
          </p:nvPr>
        </p:nvSpPr>
        <p:spPr>
          <a:xfrm>
            <a:off x="1617596" y="668472"/>
            <a:ext cx="7067129" cy="348610"/>
          </a:xfrm>
        </p:spPr>
        <p:txBody>
          <a:bodyPr anchor="ctr"/>
          <a:lstStyle/>
          <a:p>
            <a:pPr marL="0" indent="0">
              <a:spcBef>
                <a:spcPts val="0"/>
              </a:spcBef>
              <a:spcAft>
                <a:spcPts val="600"/>
              </a:spcAft>
              <a:buNone/>
            </a:pPr>
            <a:r>
              <a:rPr lang="en-GB" sz="1100" b="1" kern="2000" spc="0" dirty="0" smtClean="0"/>
              <a:t>Set up a Tourism Development Fund</a:t>
            </a:r>
            <a:endParaRPr lang="en-GB" sz="1100" b="1" kern="2000" spc="0" dirty="0"/>
          </a:p>
        </p:txBody>
      </p:sp>
      <p:graphicFrame>
        <p:nvGraphicFramePr>
          <p:cNvPr id="10" name="Tabelle 9"/>
          <p:cNvGraphicFramePr>
            <a:graphicFrameLocks noGrp="1"/>
          </p:cNvGraphicFramePr>
          <p:nvPr>
            <p:extLst>
              <p:ext uri="{D42A27DB-BD31-4B8C-83A1-F6EECF244321}">
                <p14:modId xmlns:p14="http://schemas.microsoft.com/office/powerpoint/2010/main" val="3202058485"/>
              </p:ext>
            </p:extLst>
          </p:nvPr>
        </p:nvGraphicFramePr>
        <p:xfrm>
          <a:off x="608928" y="1140927"/>
          <a:ext cx="8101031" cy="2964180"/>
        </p:xfrm>
        <a:graphic>
          <a:graphicData uri="http://schemas.openxmlformats.org/drawingml/2006/table">
            <a:tbl>
              <a:tblPr firstRow="1" bandRow="1">
                <a:tableStyleId>{5C22544A-7EE6-4342-B048-85BDC9FD1C3A}</a:tableStyleId>
              </a:tblPr>
              <a:tblGrid>
                <a:gridCol w="3960000"/>
                <a:gridCol w="1044000"/>
                <a:gridCol w="1189031"/>
                <a:gridCol w="1908000"/>
              </a:tblGrid>
              <a:tr h="216000">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pPr marL="171450" indent="-171450">
                        <a:spcAft>
                          <a:spcPts val="600"/>
                        </a:spcAft>
                        <a:buClr>
                          <a:srgbClr val="E3007B"/>
                        </a:buClr>
                        <a:buFont typeface="Arial" panose="020B0604020202020204" pitchFamily="34" charset="0"/>
                        <a:buChar char="•"/>
                      </a:pPr>
                      <a:r>
                        <a:rPr lang="en-GB" sz="1100" b="0" i="0" noProof="0" dirty="0" smtClean="0">
                          <a:solidFill>
                            <a:srgbClr val="000000"/>
                          </a:solidFill>
                          <a:latin typeface="Arial" panose="020B0604020202020204" pitchFamily="34" charset="0"/>
                          <a:cs typeface="Arial" panose="020B0604020202020204" pitchFamily="34" charset="0"/>
                        </a:rPr>
                        <a:t>Create an internal working group with</a:t>
                      </a:r>
                      <a:r>
                        <a:rPr lang="en-GB" sz="1100" b="0" i="0" baseline="0" noProof="0" dirty="0" smtClean="0">
                          <a:solidFill>
                            <a:srgbClr val="000000"/>
                          </a:solidFill>
                          <a:latin typeface="Arial" panose="020B0604020202020204" pitchFamily="34" charset="0"/>
                          <a:cs typeface="Arial" panose="020B0604020202020204" pitchFamily="34" charset="0"/>
                        </a:rPr>
                        <a:t> representatives from different - potentially involved – public institutions </a:t>
                      </a:r>
                    </a:p>
                    <a:p>
                      <a:pPr marL="171450" indent="-171450">
                        <a:spcAft>
                          <a:spcPts val="600"/>
                        </a:spcAft>
                        <a:buClr>
                          <a:srgbClr val="E3007B"/>
                        </a:buClr>
                        <a:buFont typeface="Arial" panose="020B0604020202020204" pitchFamily="34" charset="0"/>
                        <a:buChar char="•"/>
                      </a:pPr>
                      <a:r>
                        <a:rPr lang="en-GB" sz="1100" b="0" i="0" baseline="0" noProof="0" dirty="0" smtClean="0">
                          <a:solidFill>
                            <a:srgbClr val="000000"/>
                          </a:solidFill>
                          <a:latin typeface="Arial" panose="020B0604020202020204" pitchFamily="34" charset="0"/>
                          <a:cs typeface="Arial" panose="020B0604020202020204" pitchFamily="34" charset="0"/>
                        </a:rPr>
                        <a:t>Prepare the necessary project documentation and apply for financial resources from the national budget </a:t>
                      </a:r>
                      <a:endParaRPr lang="en-GB" sz="1100" b="0" i="0" noProof="0" dirty="0" smtClean="0">
                        <a:solidFill>
                          <a:srgbClr val="000000"/>
                        </a:solidFill>
                        <a:latin typeface="Arial" panose="020B0604020202020204" pitchFamily="34" charset="0"/>
                        <a:cs typeface="Arial" panose="020B0604020202020204" pitchFamily="34" charset="0"/>
                      </a:endParaRPr>
                    </a:p>
                    <a:p>
                      <a:pPr marL="0" indent="0">
                        <a:spcAft>
                          <a:spcPts val="300"/>
                        </a:spcAft>
                        <a:buClr>
                          <a:srgbClr val="E3007B"/>
                        </a:buClr>
                        <a:buFont typeface="Arial" panose="020B0604020202020204" pitchFamily="34" charset="0"/>
                        <a:buNone/>
                      </a:pPr>
                      <a:r>
                        <a:rPr lang="en-GB" sz="1100" b="0" i="0" u="sng" noProof="0" dirty="0" smtClean="0">
                          <a:solidFill>
                            <a:srgbClr val="000000"/>
                          </a:solidFill>
                          <a:latin typeface="Arial" panose="020B0604020202020204" pitchFamily="34" charset="0"/>
                          <a:cs typeface="Arial" panose="020B0604020202020204" pitchFamily="34" charset="0"/>
                        </a:rPr>
                        <a:t>Recommendation:</a:t>
                      </a:r>
                      <a:r>
                        <a:rPr lang="en-GB" sz="1100" b="0" i="0" noProof="0" dirty="0" smtClean="0">
                          <a:solidFill>
                            <a:srgbClr val="000000"/>
                          </a:solidFill>
                          <a:latin typeface="Arial" panose="020B0604020202020204" pitchFamily="34" charset="0"/>
                          <a:cs typeface="Arial" panose="020B0604020202020204" pitchFamily="34" charset="0"/>
                        </a:rPr>
                        <a:t> </a:t>
                      </a:r>
                    </a:p>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Create</a:t>
                      </a:r>
                      <a:r>
                        <a:rPr lang="en-GB" sz="1100" b="0" i="0" baseline="0" noProof="0" dirty="0" smtClean="0">
                          <a:solidFill>
                            <a:srgbClr val="000000"/>
                          </a:solidFill>
                          <a:latin typeface="Arial" panose="020B0604020202020204" pitchFamily="34" charset="0"/>
                          <a:cs typeface="Arial" panose="020B0604020202020204" pitchFamily="34" charset="0"/>
                        </a:rPr>
                        <a:t> a Tourism Development Fund for local tourism development projects in North Macedonia (ideally connected with donor or EU-financed programs) with a minimum volume of around MKD 180 million for a period of 3 years.</a:t>
                      </a:r>
                    </a:p>
                    <a:p>
                      <a:pPr marL="0" indent="0">
                        <a:spcAft>
                          <a:spcPts val="600"/>
                        </a:spcAft>
                        <a:buClr>
                          <a:srgbClr val="E3007B"/>
                        </a:buClr>
                        <a:buFont typeface="Arial" panose="020B0604020202020204" pitchFamily="34" charset="0"/>
                        <a:buNone/>
                      </a:pPr>
                      <a:r>
                        <a:rPr lang="en-GB" sz="1100" b="0" i="0" baseline="0" noProof="0" dirty="0" smtClean="0">
                          <a:solidFill>
                            <a:srgbClr val="000000"/>
                          </a:solidFill>
                          <a:latin typeface="Arial" panose="020B0604020202020204" pitchFamily="34" charset="0"/>
                          <a:cs typeface="Arial" panose="020B0604020202020204" pitchFamily="34" charset="0"/>
                        </a:rPr>
                        <a:t>Based on the defined application criteria, municipalities, DMOs (if installed) or private entrepreneurs can apply to receive financial contributions for their tourism projects – projects in the field of tourism accommodation should be excluded from participation.   </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Until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Tourism Development Fund has been established – number of tourism attractions has been significantly increased in comparison</a:t>
                      </a:r>
                      <a:r>
                        <a:rPr lang="en-GB" sz="1100" b="0" i="0" baseline="0" noProof="0" dirty="0" smtClean="0">
                          <a:solidFill>
                            <a:srgbClr val="000000"/>
                          </a:solidFill>
                          <a:latin typeface="Arial" panose="020B0604020202020204" pitchFamily="34" charset="0"/>
                          <a:cs typeface="Arial" panose="020B0604020202020204" pitchFamily="34" charset="0"/>
                        </a:rPr>
                        <a:t> to 2015</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bl>
          </a:graphicData>
        </a:graphic>
      </p:graphicFrame>
    </p:spTree>
    <p:extLst>
      <p:ext uri="{BB962C8B-B14F-4D97-AF65-F5344CB8AC3E}">
        <p14:creationId xmlns:p14="http://schemas.microsoft.com/office/powerpoint/2010/main" val="768690328"/>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114</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19" name="Abgerundetes Rechteck 18"/>
          <p:cNvSpPr/>
          <p:nvPr/>
        </p:nvSpPr>
        <p:spPr bwMode="auto">
          <a:xfrm>
            <a:off x="614200" y="688122"/>
            <a:ext cx="1005472"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smtClean="0">
                <a:solidFill>
                  <a:schemeClr val="bg1"/>
                </a:solidFill>
                <a:cs typeface="Arial" panose="020B0604020202020204" pitchFamily="34" charset="0"/>
              </a:rPr>
              <a:t>Action </a:t>
            </a:r>
            <a:r>
              <a:rPr lang="en-GB" sz="1200" b="1" kern="2000" dirty="0">
                <a:solidFill>
                  <a:schemeClr val="bg1"/>
                </a:solidFill>
                <a:cs typeface="Arial" panose="020B0604020202020204" pitchFamily="34" charset="0"/>
              </a:rPr>
              <a:t># </a:t>
            </a:r>
            <a:r>
              <a:rPr lang="en-GB" sz="1200" b="1" kern="2000" dirty="0" smtClean="0">
                <a:solidFill>
                  <a:schemeClr val="bg1"/>
                </a:solidFill>
                <a:cs typeface="Arial" panose="020B0604020202020204" pitchFamily="34" charset="0"/>
              </a:rPr>
              <a:t>5</a:t>
            </a:r>
            <a:endParaRPr lang="en-GB" sz="1200" b="1" kern="2000" dirty="0">
              <a:solidFill>
                <a:schemeClr val="bg1"/>
              </a:solidFill>
              <a:cs typeface="Arial" panose="020B0604020202020204" pitchFamily="34" charset="0"/>
            </a:endParaRPr>
          </a:p>
        </p:txBody>
      </p:sp>
      <p:sp>
        <p:nvSpPr>
          <p:cNvPr id="14" name="Inhaltsplatzhalter 2"/>
          <p:cNvSpPr>
            <a:spLocks noGrp="1"/>
          </p:cNvSpPr>
          <p:nvPr>
            <p:ph idx="1"/>
          </p:nvPr>
        </p:nvSpPr>
        <p:spPr>
          <a:xfrm>
            <a:off x="1619672" y="661620"/>
            <a:ext cx="7067129" cy="348610"/>
          </a:xfrm>
        </p:spPr>
        <p:txBody>
          <a:bodyPr anchor="ctr"/>
          <a:lstStyle/>
          <a:p>
            <a:pPr marL="0" indent="0">
              <a:spcBef>
                <a:spcPts val="0"/>
              </a:spcBef>
              <a:spcAft>
                <a:spcPts val="600"/>
              </a:spcAft>
              <a:buNone/>
            </a:pPr>
            <a:r>
              <a:rPr lang="en-GB" sz="1100" b="1" kern="2000" spc="0" dirty="0" smtClean="0"/>
              <a:t>Reorganize the organizational structures for tourism on a national level</a:t>
            </a:r>
            <a:endParaRPr lang="en-GB" sz="1100" b="1" kern="2000" spc="0" dirty="0"/>
          </a:p>
        </p:txBody>
      </p:sp>
      <p:graphicFrame>
        <p:nvGraphicFramePr>
          <p:cNvPr id="15" name="Tabelle 14"/>
          <p:cNvGraphicFramePr>
            <a:graphicFrameLocks noGrp="1"/>
          </p:cNvGraphicFramePr>
          <p:nvPr>
            <p:extLst>
              <p:ext uri="{D42A27DB-BD31-4B8C-83A1-F6EECF244321}">
                <p14:modId xmlns:p14="http://schemas.microsoft.com/office/powerpoint/2010/main" val="2551047600"/>
              </p:ext>
            </p:extLst>
          </p:nvPr>
        </p:nvGraphicFramePr>
        <p:xfrm>
          <a:off x="611004" y="1134075"/>
          <a:ext cx="8101031" cy="4693920"/>
        </p:xfrm>
        <a:graphic>
          <a:graphicData uri="http://schemas.openxmlformats.org/drawingml/2006/table">
            <a:tbl>
              <a:tblPr firstRow="1" bandRow="1">
                <a:tableStyleId>{5C22544A-7EE6-4342-B048-85BDC9FD1C3A}</a:tableStyleId>
              </a:tblPr>
              <a:tblGrid>
                <a:gridCol w="3960000"/>
                <a:gridCol w="1044000"/>
                <a:gridCol w="1189031"/>
                <a:gridCol w="1908000"/>
              </a:tblGrid>
              <a:tr h="216000">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It is recommended that all tourism development-related issues should be handled</a:t>
                      </a:r>
                      <a:r>
                        <a:rPr lang="en-GB" sz="1100" b="0" i="0" baseline="0" noProof="0" dirty="0" smtClean="0">
                          <a:solidFill>
                            <a:srgbClr val="000000"/>
                          </a:solidFill>
                          <a:latin typeface="Arial" panose="020B0604020202020204" pitchFamily="34" charset="0"/>
                          <a:cs typeface="Arial" panose="020B0604020202020204" pitchFamily="34" charset="0"/>
                        </a:rPr>
                        <a:t> in one institution – therefore it </a:t>
                      </a:r>
                      <a:r>
                        <a:rPr lang="en-GB" sz="1100" b="0" i="0" noProof="0" dirty="0" smtClean="0">
                          <a:solidFill>
                            <a:srgbClr val="000000"/>
                          </a:solidFill>
                          <a:latin typeface="Arial" panose="020B0604020202020204" pitchFamily="34" charset="0"/>
                          <a:cs typeface="Arial" panose="020B0604020202020204" pitchFamily="34" charset="0"/>
                        </a:rPr>
                        <a:t>needs to be determined</a:t>
                      </a:r>
                      <a:r>
                        <a:rPr lang="en-GB" sz="1100" b="0" i="0" baseline="0" noProof="0" dirty="0" smtClean="0">
                          <a:solidFill>
                            <a:srgbClr val="000000"/>
                          </a:solidFill>
                          <a:latin typeface="Arial" panose="020B0604020202020204" pitchFamily="34" charset="0"/>
                          <a:cs typeface="Arial" panose="020B0604020202020204" pitchFamily="34" charset="0"/>
                        </a:rPr>
                        <a:t> who will take over all tourism development-related issues on a national level in North Macedonia.</a:t>
                      </a:r>
                    </a:p>
                    <a:p>
                      <a:pPr marL="0" marR="0" indent="0" algn="l" defTabSz="457200" rtl="0" eaLnBrk="1" fontAlgn="auto" latinLnBrk="0" hangingPunct="1">
                        <a:lnSpc>
                          <a:spcPct val="100000"/>
                        </a:lnSpc>
                        <a:spcBef>
                          <a:spcPts val="0"/>
                        </a:spcBef>
                        <a:spcAft>
                          <a:spcPts val="300"/>
                        </a:spcAft>
                        <a:buClr>
                          <a:srgbClr val="E3007B"/>
                        </a:buClr>
                        <a:buSzTx/>
                        <a:buFont typeface="Arial" panose="020B0604020202020204" pitchFamily="34" charset="0"/>
                        <a:buNone/>
                        <a:tabLst/>
                        <a:defRPr/>
                      </a:pPr>
                      <a:r>
                        <a:rPr lang="en-GB" sz="1100" b="0" i="0" u="sng" baseline="0" noProof="0" dirty="0" smtClean="0">
                          <a:solidFill>
                            <a:srgbClr val="000000"/>
                          </a:solidFill>
                          <a:latin typeface="Arial" panose="020B0604020202020204" pitchFamily="34" charset="0"/>
                          <a:cs typeface="Arial" panose="020B0604020202020204" pitchFamily="34" charset="0"/>
                        </a:rPr>
                        <a:t>Recommendation:</a:t>
                      </a:r>
                      <a:r>
                        <a:rPr lang="en-GB" sz="1100" b="0" i="0" baseline="0" noProof="0" dirty="0" smtClean="0">
                          <a:solidFill>
                            <a:srgbClr val="000000"/>
                          </a:solidFill>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600"/>
                        </a:spcAft>
                        <a:buClr>
                          <a:srgbClr val="E3007B"/>
                        </a:buClr>
                        <a:buSzTx/>
                        <a:buFont typeface="Arial" panose="020B0604020202020204" pitchFamily="34" charset="0"/>
                        <a:buNone/>
                        <a:tabLst/>
                        <a:defRPr/>
                      </a:pPr>
                      <a:r>
                        <a:rPr lang="en-GB" sz="1100" b="0" i="0" baseline="0" noProof="0" dirty="0" smtClean="0">
                          <a:solidFill>
                            <a:srgbClr val="000000"/>
                          </a:solidFill>
                          <a:latin typeface="Arial" panose="020B0604020202020204" pitchFamily="34" charset="0"/>
                          <a:cs typeface="Arial" panose="020B0604020202020204" pitchFamily="34" charset="0"/>
                        </a:rPr>
                        <a:t>Convert the current Agency for Promotion and Support of Tourism into a typical National Tourism Organization and move all current tasks, which are not related to tourism promotion to the Tourism Department of the Ministry for Economy. The Agency, as an independent unit, should be attached to the Ministry for Economy.</a:t>
                      </a:r>
                    </a:p>
                  </a:txBody>
                  <a:tcPr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Tourism Committee of the government</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Until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Clear and modern organizational</a:t>
                      </a:r>
                      <a:r>
                        <a:rPr lang="en-GB" sz="1100" b="0" i="0" baseline="0" noProof="0" dirty="0" smtClean="0">
                          <a:solidFill>
                            <a:srgbClr val="000000"/>
                          </a:solidFill>
                          <a:latin typeface="Arial" panose="020B0604020202020204" pitchFamily="34" charset="0"/>
                          <a:cs typeface="Arial" panose="020B0604020202020204" pitchFamily="34" charset="0"/>
                        </a:rPr>
                        <a:t> structure for tourism on a national level covering all necessary areas (tourism policy, tourism development and tourism marketing)</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r h="288000">
                <a:tc>
                  <a:txBody>
                    <a:bodyPr/>
                    <a:lstStyle/>
                    <a:p>
                      <a:pPr marL="0" marR="0" indent="0" algn="l" defTabSz="457200" rtl="0" eaLnBrk="1" fontAlgn="auto" latinLnBrk="0" hangingPunct="1">
                        <a:lnSpc>
                          <a:spcPct val="100000"/>
                        </a:lnSpc>
                        <a:spcBef>
                          <a:spcPts val="0"/>
                        </a:spcBef>
                        <a:spcAft>
                          <a:spcPts val="600"/>
                        </a:spcAft>
                        <a:buClr>
                          <a:srgbClr val="E3007B"/>
                        </a:buClr>
                        <a:buSzTx/>
                        <a:buFont typeface="Arial" panose="020B0604020202020204" pitchFamily="34" charset="0"/>
                        <a:buNone/>
                        <a:tabLst/>
                        <a:defRPr/>
                      </a:pPr>
                      <a:r>
                        <a:rPr lang="en-GB" sz="1100" b="0" i="0" baseline="0" noProof="0" dirty="0" smtClean="0">
                          <a:solidFill>
                            <a:srgbClr val="000000"/>
                          </a:solidFill>
                          <a:latin typeface="Arial" panose="020B0604020202020204" pitchFamily="34" charset="0"/>
                          <a:cs typeface="Arial" panose="020B0604020202020204" pitchFamily="34" charset="0"/>
                        </a:rPr>
                        <a:t>After it is decided, who will take over the responsibilities regarding tourism development on a national level it is recommended to prepare a „Restructuring Plan“ for this institution, determining the necessary organizational structure, amount of employees and financial resources.</a:t>
                      </a:r>
                    </a:p>
                    <a:p>
                      <a:pPr marL="0" marR="0" indent="0" algn="l" defTabSz="457200" rtl="0" eaLnBrk="1" fontAlgn="auto" latinLnBrk="0" hangingPunct="1">
                        <a:lnSpc>
                          <a:spcPct val="100000"/>
                        </a:lnSpc>
                        <a:spcBef>
                          <a:spcPts val="0"/>
                        </a:spcBef>
                        <a:spcAft>
                          <a:spcPts val="300"/>
                        </a:spcAft>
                        <a:buClr>
                          <a:srgbClr val="E3007B"/>
                        </a:buClr>
                        <a:buSzTx/>
                        <a:buFont typeface="Arial" panose="020B0604020202020204" pitchFamily="34" charset="0"/>
                        <a:buNone/>
                        <a:tabLst/>
                        <a:defRPr/>
                      </a:pPr>
                      <a:r>
                        <a:rPr lang="en-GB" sz="1100" b="0" i="0" u="sng" baseline="0" noProof="0" dirty="0" smtClean="0">
                          <a:solidFill>
                            <a:srgbClr val="000000"/>
                          </a:solidFill>
                          <a:latin typeface="Arial" panose="020B0604020202020204" pitchFamily="34" charset="0"/>
                          <a:cs typeface="Arial" panose="020B0604020202020204" pitchFamily="34" charset="0"/>
                        </a:rPr>
                        <a:t>Recommendation:</a:t>
                      </a:r>
                      <a:r>
                        <a:rPr lang="en-GB" sz="1100" b="0" i="0" u="none" baseline="0" noProof="0" dirty="0" smtClean="0">
                          <a:solidFill>
                            <a:srgbClr val="000000"/>
                          </a:solidFill>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600"/>
                        </a:spcAft>
                        <a:buClr>
                          <a:srgbClr val="E3007B"/>
                        </a:buClr>
                        <a:buSzTx/>
                        <a:buFont typeface="Arial" panose="020B0604020202020204" pitchFamily="34" charset="0"/>
                        <a:buNone/>
                        <a:tabLst/>
                        <a:defRPr/>
                      </a:pPr>
                      <a:r>
                        <a:rPr lang="en-GB" sz="1100" b="0" i="0" u="none" baseline="0" noProof="0" dirty="0" smtClean="0">
                          <a:solidFill>
                            <a:srgbClr val="000000"/>
                          </a:solidFill>
                          <a:latin typeface="Arial" panose="020B0604020202020204" pitchFamily="34" charset="0"/>
                          <a:cs typeface="Arial" panose="020B0604020202020204" pitchFamily="34" charset="0"/>
                        </a:rPr>
                        <a:t>Increase the number of employees (without those dealing with the tour operator subsidy program) to at least 25 and increase the available budget (without the money for the recommended tourism development fund/hotel development fund and the money for the tour operator subsidy program) to a minimum of MKD 60 million annually </a:t>
                      </a:r>
                    </a:p>
                  </a:txBody>
                  <a:tcPr anchor="ctr">
                    <a:solidFill>
                      <a:srgbClr val="E8E7E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b="0" i="0" noProof="0" dirty="0" smtClean="0">
                          <a:solidFill>
                            <a:srgbClr val="000000"/>
                          </a:solidFill>
                          <a:latin typeface="Arial" panose="020B0604020202020204" pitchFamily="34" charset="0"/>
                          <a:cs typeface="Arial" panose="020B0604020202020204" pitchFamily="34" charset="0"/>
                        </a:rPr>
                        <a:t>Tourism Committee of the government</a:t>
                      </a:r>
                    </a:p>
                  </a:txBody>
                  <a:tcPr marR="180000"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Until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A „Restructuring Plan“ has been prepared – the number of employees has been increased in comparison to 2015 – the number of available annual budget</a:t>
                      </a:r>
                      <a:r>
                        <a:rPr lang="en-GB" sz="1100" b="0" i="0" baseline="0" noProof="0" dirty="0" smtClean="0">
                          <a:solidFill>
                            <a:srgbClr val="000000"/>
                          </a:solidFill>
                          <a:latin typeface="Arial" panose="020B0604020202020204" pitchFamily="34" charset="0"/>
                          <a:cs typeface="Arial" panose="020B0604020202020204" pitchFamily="34" charset="0"/>
                        </a:rPr>
                        <a:t> has been increased in comparison to 2015</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bl>
          </a:graphicData>
        </a:graphic>
      </p:graphicFrame>
    </p:spTree>
    <p:extLst>
      <p:ext uri="{BB962C8B-B14F-4D97-AF65-F5344CB8AC3E}">
        <p14:creationId xmlns:p14="http://schemas.microsoft.com/office/powerpoint/2010/main" val="1974544113"/>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115</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19" name="Abgerundetes Rechteck 18"/>
          <p:cNvSpPr/>
          <p:nvPr/>
        </p:nvSpPr>
        <p:spPr bwMode="auto">
          <a:xfrm>
            <a:off x="614200" y="688122"/>
            <a:ext cx="1005472"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smtClean="0">
                <a:solidFill>
                  <a:schemeClr val="bg1"/>
                </a:solidFill>
                <a:cs typeface="Arial" panose="020B0604020202020204" pitchFamily="34" charset="0"/>
              </a:rPr>
              <a:t>Action </a:t>
            </a:r>
            <a:r>
              <a:rPr lang="en-GB" sz="1200" b="1" kern="2000" dirty="0">
                <a:solidFill>
                  <a:schemeClr val="bg1"/>
                </a:solidFill>
                <a:cs typeface="Arial" panose="020B0604020202020204" pitchFamily="34" charset="0"/>
              </a:rPr>
              <a:t># 6</a:t>
            </a:r>
          </a:p>
        </p:txBody>
      </p:sp>
      <p:sp>
        <p:nvSpPr>
          <p:cNvPr id="14" name="Inhaltsplatzhalter 2"/>
          <p:cNvSpPr>
            <a:spLocks noGrp="1"/>
          </p:cNvSpPr>
          <p:nvPr>
            <p:ph idx="1"/>
          </p:nvPr>
        </p:nvSpPr>
        <p:spPr>
          <a:xfrm>
            <a:off x="1619672" y="661620"/>
            <a:ext cx="7067129" cy="348610"/>
          </a:xfrm>
        </p:spPr>
        <p:txBody>
          <a:bodyPr anchor="ctr"/>
          <a:lstStyle/>
          <a:p>
            <a:pPr marL="0" indent="0">
              <a:spcBef>
                <a:spcPts val="0"/>
              </a:spcBef>
              <a:spcAft>
                <a:spcPts val="600"/>
              </a:spcAft>
              <a:buNone/>
            </a:pPr>
            <a:r>
              <a:rPr lang="en-GB" sz="1100" b="1" kern="2000" spc="0" dirty="0" smtClean="0"/>
              <a:t>Set up regional Destination Management Organizations (DMOs)</a:t>
            </a:r>
            <a:endParaRPr lang="en-GB" sz="1100" b="1" kern="2000" spc="0" dirty="0"/>
          </a:p>
        </p:txBody>
      </p:sp>
      <p:graphicFrame>
        <p:nvGraphicFramePr>
          <p:cNvPr id="15" name="Tabelle 14"/>
          <p:cNvGraphicFramePr>
            <a:graphicFrameLocks noGrp="1"/>
          </p:cNvGraphicFramePr>
          <p:nvPr>
            <p:extLst>
              <p:ext uri="{D42A27DB-BD31-4B8C-83A1-F6EECF244321}">
                <p14:modId xmlns:p14="http://schemas.microsoft.com/office/powerpoint/2010/main" val="465167813"/>
              </p:ext>
            </p:extLst>
          </p:nvPr>
        </p:nvGraphicFramePr>
        <p:xfrm>
          <a:off x="611004" y="1134075"/>
          <a:ext cx="8101031" cy="3749040"/>
        </p:xfrm>
        <a:graphic>
          <a:graphicData uri="http://schemas.openxmlformats.org/drawingml/2006/table">
            <a:tbl>
              <a:tblPr firstRow="1" bandRow="1">
                <a:tableStyleId>{5C22544A-7EE6-4342-B048-85BDC9FD1C3A}</a:tableStyleId>
              </a:tblPr>
              <a:tblGrid>
                <a:gridCol w="3960000"/>
                <a:gridCol w="1044000"/>
                <a:gridCol w="1189031"/>
                <a:gridCol w="1908000"/>
              </a:tblGrid>
              <a:tr h="216000">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pPr marL="171450" indent="-171450">
                        <a:spcAft>
                          <a:spcPts val="600"/>
                        </a:spcAft>
                        <a:buClr>
                          <a:srgbClr val="E3007B"/>
                        </a:buClr>
                        <a:buFont typeface="Arial" panose="020B0604020202020204" pitchFamily="34" charset="0"/>
                        <a:buChar char="•"/>
                      </a:pPr>
                      <a:r>
                        <a:rPr lang="en-GB" sz="1100" b="0" i="0" noProof="0" dirty="0" smtClean="0">
                          <a:solidFill>
                            <a:srgbClr val="000000"/>
                          </a:solidFill>
                          <a:latin typeface="Arial" panose="020B0604020202020204" pitchFamily="34" charset="0"/>
                          <a:cs typeface="Arial" panose="020B0604020202020204" pitchFamily="34" charset="0"/>
                        </a:rPr>
                        <a:t>Define regional tourism destinations for North Macedonia (a</a:t>
                      </a:r>
                      <a:r>
                        <a:rPr lang="en-GB" sz="1100" b="0" i="0" baseline="0" noProof="0" dirty="0" smtClean="0">
                          <a:solidFill>
                            <a:srgbClr val="000000"/>
                          </a:solidFill>
                          <a:latin typeface="Arial" panose="020B0604020202020204" pitchFamily="34" charset="0"/>
                          <a:cs typeface="Arial" panose="020B0604020202020204" pitchFamily="34" charset="0"/>
                        </a:rPr>
                        <a:t> potential grouping of municipalities has been done in this report) – important is, that the whole territory of the Republic of North Macedonia is covered by the regional tourism destinations</a:t>
                      </a:r>
                    </a:p>
                    <a:p>
                      <a:pPr marL="171450" indent="-171450">
                        <a:spcAft>
                          <a:spcPts val="600"/>
                        </a:spcAft>
                        <a:buClr>
                          <a:srgbClr val="E3007B"/>
                        </a:buClr>
                        <a:buFont typeface="Arial" panose="020B0604020202020204" pitchFamily="34" charset="0"/>
                        <a:buChar char="•"/>
                      </a:pPr>
                      <a:r>
                        <a:rPr lang="de-AT" sz="1100" b="0" i="0" baseline="0" noProof="0" dirty="0" err="1" smtClean="0">
                          <a:solidFill>
                            <a:srgbClr val="000000"/>
                          </a:solidFill>
                          <a:latin typeface="Arial" panose="020B0604020202020204" pitchFamily="34" charset="0"/>
                          <a:cs typeface="Arial" panose="020B0604020202020204" pitchFamily="34" charset="0"/>
                        </a:rPr>
                        <a:t>Define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ownership</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structure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legal form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potential regional DMOs</a:t>
                      </a:r>
                    </a:p>
                    <a:p>
                      <a:pPr marL="171450" indent="-171450">
                        <a:spcAft>
                          <a:spcPts val="600"/>
                        </a:spcAft>
                        <a:buClr>
                          <a:srgbClr val="E3007B"/>
                        </a:buClr>
                        <a:buFont typeface="Arial" panose="020B0604020202020204" pitchFamily="34" charset="0"/>
                        <a:buChar char="•"/>
                      </a:pPr>
                      <a:r>
                        <a:rPr lang="de-AT" sz="1100" b="0" i="0" baseline="0" noProof="0" dirty="0" err="1" smtClean="0">
                          <a:solidFill>
                            <a:srgbClr val="000000"/>
                          </a:solidFill>
                          <a:latin typeface="Arial" panose="020B0604020202020204" pitchFamily="34" charset="0"/>
                          <a:cs typeface="Arial" panose="020B0604020202020204" pitchFamily="34" charset="0"/>
                        </a:rPr>
                        <a:t>Define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minimum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criteria</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foundation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such a regional DMO</a:t>
                      </a:r>
                    </a:p>
                    <a:p>
                      <a:pPr marL="171450" marR="0" indent="-171450" algn="l" defTabSz="457200" rtl="0" eaLnBrk="1" fontAlgn="auto" latinLnBrk="0" hangingPunct="1">
                        <a:lnSpc>
                          <a:spcPct val="100000"/>
                        </a:lnSpc>
                        <a:spcBef>
                          <a:spcPts val="0"/>
                        </a:spcBef>
                        <a:spcAft>
                          <a:spcPts val="600"/>
                        </a:spcAft>
                        <a:buClr>
                          <a:srgbClr val="E3007B"/>
                        </a:buClr>
                        <a:buSzTx/>
                        <a:buFont typeface="Arial" panose="020B0604020202020204" pitchFamily="34" charset="0"/>
                        <a:buChar char="•"/>
                        <a:tabLst/>
                        <a:defRPr/>
                      </a:pPr>
                      <a:r>
                        <a:rPr lang="de-AT" sz="1100" b="0" i="0" baseline="0" noProof="0" dirty="0" err="1" smtClean="0">
                          <a:solidFill>
                            <a:srgbClr val="000000"/>
                          </a:solidFill>
                          <a:latin typeface="Arial" panose="020B0604020202020204" pitchFamily="34" charset="0"/>
                          <a:cs typeface="Arial" panose="020B0604020202020204" pitchFamily="34" charset="0"/>
                        </a:rPr>
                        <a:t>Revise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current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distribution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tax</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based</a:t>
                      </a:r>
                      <a:r>
                        <a:rPr lang="de-AT" sz="1100" b="0" i="0" baseline="0" noProof="0" dirty="0" smtClean="0">
                          <a:solidFill>
                            <a:srgbClr val="000000"/>
                          </a:solidFill>
                          <a:latin typeface="Arial" panose="020B0604020202020204" pitchFamily="34" charset="0"/>
                          <a:cs typeface="Arial" panose="020B0604020202020204" pitchFamily="34" charset="0"/>
                        </a:rPr>
                        <a:t> on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recommendation</a:t>
                      </a:r>
                      <a:r>
                        <a:rPr lang="de-AT" sz="1100" b="0" i="0" baseline="0" noProof="0" dirty="0" smtClean="0">
                          <a:solidFill>
                            <a:srgbClr val="000000"/>
                          </a:solidFill>
                          <a:latin typeface="Arial" panose="020B0604020202020204" pitchFamily="34" charset="0"/>
                          <a:cs typeface="Arial" panose="020B0604020202020204" pitchFamily="34" charset="0"/>
                        </a:rPr>
                        <a:t> in </a:t>
                      </a:r>
                      <a:r>
                        <a:rPr lang="de-AT" sz="1100" b="0" i="0" baseline="0" noProof="0" dirty="0" err="1" smtClean="0">
                          <a:solidFill>
                            <a:srgbClr val="000000"/>
                          </a:solidFill>
                          <a:latin typeface="Arial" panose="020B0604020202020204" pitchFamily="34" charset="0"/>
                          <a:cs typeface="Arial" panose="020B0604020202020204" pitchFamily="34" charset="0"/>
                        </a:rPr>
                        <a:t>this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report</a:t>
                      </a:r>
                      <a:endParaRPr lang="de-AT" sz="1100" b="0" i="0" baseline="0" noProof="0" dirty="0" smtClean="0">
                        <a:solidFill>
                          <a:srgbClr val="000000"/>
                        </a:solidFill>
                        <a:latin typeface="Arial" panose="020B0604020202020204" pitchFamily="34" charset="0"/>
                        <a:cs typeface="Arial" panose="020B0604020202020204" pitchFamily="34" charset="0"/>
                      </a:endParaRPr>
                    </a:p>
                    <a:p>
                      <a:pPr marL="171450" marR="0" indent="-171450" algn="l" defTabSz="457200" rtl="0" eaLnBrk="1" fontAlgn="auto" latinLnBrk="0" hangingPunct="1">
                        <a:lnSpc>
                          <a:spcPct val="100000"/>
                        </a:lnSpc>
                        <a:spcBef>
                          <a:spcPts val="0"/>
                        </a:spcBef>
                        <a:spcAft>
                          <a:spcPts val="600"/>
                        </a:spcAft>
                        <a:buClr>
                          <a:srgbClr val="E3007B"/>
                        </a:buClr>
                        <a:buSzTx/>
                        <a:buFont typeface="Arial" panose="020B0604020202020204" pitchFamily="34" charset="0"/>
                        <a:buChar char="•"/>
                        <a:tabLst/>
                        <a:defRPr/>
                      </a:pPr>
                      <a:r>
                        <a:rPr lang="de-AT" sz="1100" b="0" i="0" baseline="0" noProof="0" dirty="0" smtClean="0">
                          <a:solidFill>
                            <a:srgbClr val="000000"/>
                          </a:solidFill>
                          <a:latin typeface="Arial" panose="020B0604020202020204" pitchFamily="34" charset="0"/>
                          <a:cs typeface="Arial" panose="020B0604020202020204" pitchFamily="34" charset="0"/>
                        </a:rPr>
                        <a:t>Set </a:t>
                      </a:r>
                      <a:r>
                        <a:rPr lang="de-AT" sz="1100" b="0" i="0" baseline="0" noProof="0" dirty="0" err="1" smtClean="0">
                          <a:solidFill>
                            <a:srgbClr val="000000"/>
                          </a:solidFill>
                          <a:latin typeface="Arial" panose="020B0604020202020204" pitchFamily="34" charset="0"/>
                          <a:cs typeface="Arial" panose="020B0604020202020204" pitchFamily="34" charset="0"/>
                        </a:rPr>
                        <a:t>up</a:t>
                      </a:r>
                      <a:r>
                        <a:rPr lang="de-AT" sz="1100" b="0" i="0" baseline="0" noProof="0" dirty="0" smtClean="0">
                          <a:solidFill>
                            <a:srgbClr val="000000"/>
                          </a:solidFill>
                          <a:latin typeface="Arial" panose="020B0604020202020204" pitchFamily="34" charset="0"/>
                          <a:cs typeface="Arial" panose="020B0604020202020204" pitchFamily="34" charset="0"/>
                        </a:rPr>
                        <a:t> regional DMOs in </a:t>
                      </a:r>
                      <a:r>
                        <a:rPr lang="de-AT" sz="1100" b="0" i="0" baseline="0" noProof="0" dirty="0" err="1" smtClean="0">
                          <a:solidFill>
                            <a:srgbClr val="000000"/>
                          </a:solidFill>
                          <a:latin typeface="Arial" panose="020B0604020202020204" pitchFamily="34" charset="0"/>
                          <a:cs typeface="Arial" panose="020B0604020202020204" pitchFamily="34" charset="0"/>
                        </a:rPr>
                        <a:t>regions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fulfilling</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minimum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criteria</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foundation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such a regional DMO</a:t>
                      </a:r>
                    </a:p>
                    <a:p>
                      <a:pPr marL="171450" marR="0" indent="-171450" algn="l" defTabSz="457200" rtl="0" eaLnBrk="1" fontAlgn="auto" latinLnBrk="0" hangingPunct="1">
                        <a:lnSpc>
                          <a:spcPct val="100000"/>
                        </a:lnSpc>
                        <a:spcBef>
                          <a:spcPts val="0"/>
                        </a:spcBef>
                        <a:spcAft>
                          <a:spcPts val="600"/>
                        </a:spcAft>
                        <a:buClr>
                          <a:srgbClr val="E3007B"/>
                        </a:buClr>
                        <a:buSzTx/>
                        <a:buFont typeface="Arial" panose="020B0604020202020204" pitchFamily="34" charset="0"/>
                        <a:buChar char="•"/>
                        <a:tabLst/>
                        <a:defRPr/>
                      </a:pP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each</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destination</a:t>
                      </a:r>
                      <a:r>
                        <a:rPr lang="de-AT" sz="1100" b="0" i="0" baseline="0" noProof="0" dirty="0" smtClean="0">
                          <a:solidFill>
                            <a:srgbClr val="000000"/>
                          </a:solidFill>
                          <a:latin typeface="Arial" panose="020B0604020202020204" pitchFamily="34" charset="0"/>
                          <a:cs typeface="Arial" panose="020B0604020202020204" pitchFamily="34" charset="0"/>
                        </a:rPr>
                        <a:t> a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development</a:t>
                      </a:r>
                      <a:r>
                        <a:rPr lang="de-AT" sz="1100" b="0" i="0" baseline="0" noProof="0" dirty="0" smtClean="0">
                          <a:solidFill>
                            <a:srgbClr val="000000"/>
                          </a:solidFill>
                          <a:latin typeface="Arial" panose="020B0604020202020204" pitchFamily="34" charset="0"/>
                          <a:cs typeface="Arial" panose="020B0604020202020204" pitchFamily="34" charset="0"/>
                        </a:rPr>
                        <a:t> plan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an individual logo/</a:t>
                      </a:r>
                      <a:r>
                        <a:rPr lang="de-AT" sz="1100" b="0" i="0" baseline="0" noProof="0" dirty="0" err="1" smtClean="0">
                          <a:solidFill>
                            <a:srgbClr val="000000"/>
                          </a:solidFill>
                          <a:latin typeface="Arial" panose="020B0604020202020204" pitchFamily="34" charset="0"/>
                          <a:cs typeface="Arial" panose="020B0604020202020204" pitchFamily="34" charset="0"/>
                        </a:rPr>
                        <a:t>slogan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should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be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developed</a:t>
                      </a:r>
                      <a:r>
                        <a:rPr lang="de-AT" sz="1100" b="0" i="0" baseline="0" noProof="0" dirty="0" smtClean="0">
                          <a:solidFill>
                            <a:srgbClr val="000000"/>
                          </a:solidFill>
                          <a:latin typeface="Arial" panose="020B0604020202020204" pitchFamily="34" charset="0"/>
                          <a:cs typeface="Arial" panose="020B0604020202020204" pitchFamily="34" charset="0"/>
                        </a:rPr>
                        <a:t> in a </a:t>
                      </a:r>
                      <a:r>
                        <a:rPr lang="de-AT" sz="1100" b="0" i="0" baseline="0" noProof="0" dirty="0" err="1" smtClean="0">
                          <a:solidFill>
                            <a:srgbClr val="000000"/>
                          </a:solidFill>
                          <a:latin typeface="Arial" panose="020B0604020202020204" pitchFamily="34" charset="0"/>
                          <a:cs typeface="Arial" panose="020B0604020202020204" pitchFamily="34" charset="0"/>
                        </a:rPr>
                        <a:t>first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phase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either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by</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regional DMO </a:t>
                      </a:r>
                      <a:r>
                        <a:rPr lang="de-AT" sz="1100" b="0" i="0" baseline="0" noProof="0" dirty="0" err="1" smtClean="0">
                          <a:solidFill>
                            <a:srgbClr val="000000"/>
                          </a:solidFill>
                          <a:latin typeface="Arial" panose="020B0604020202020204" pitchFamily="34" charset="0"/>
                          <a:cs typeface="Arial" panose="020B0604020202020204" pitchFamily="34" charset="0"/>
                        </a:rPr>
                        <a:t>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by</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public</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institution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responsible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development</a:t>
                      </a:r>
                      <a:r>
                        <a:rPr lang="de-AT" sz="1100" b="0" i="0" baseline="0" noProof="0" dirty="0" smtClean="0">
                          <a:solidFill>
                            <a:srgbClr val="000000"/>
                          </a:solidFill>
                          <a:latin typeface="Arial" panose="020B0604020202020204" pitchFamily="34" charset="0"/>
                          <a:cs typeface="Arial" panose="020B0604020202020204" pitchFamily="34" charset="0"/>
                        </a:rPr>
                        <a:t> on a national </a:t>
                      </a:r>
                      <a:r>
                        <a:rPr lang="de-AT" sz="1100" b="0" i="0" baseline="0" noProof="0" dirty="0" err="1" smtClean="0">
                          <a:solidFill>
                            <a:srgbClr val="000000"/>
                          </a:solidFill>
                          <a:latin typeface="Arial" panose="020B0604020202020204" pitchFamily="34" charset="0"/>
                          <a:cs typeface="Arial" panose="020B0604020202020204" pitchFamily="34" charset="0"/>
                        </a:rPr>
                        <a:t>level</a:t>
                      </a:r>
                      <a:r>
                        <a:rPr lang="de-AT" sz="1100" b="0" i="0" baseline="0" noProof="0" dirty="0" smtClean="0">
                          <a:solidFill>
                            <a:srgbClr val="000000"/>
                          </a:solidFill>
                          <a:latin typeface="Arial" panose="020B0604020202020204" pitchFamily="34" charset="0"/>
                          <a:cs typeface="Arial" panose="020B0604020202020204" pitchFamily="34" charset="0"/>
                        </a:rPr>
                        <a:t>)</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Until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Regional tourism destinations have been defined – the tourism tax system has been revised – regional DMOs have been founded – tourism development plans for the defined regional tourism destinations have been prepared</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bl>
          </a:graphicData>
        </a:graphic>
      </p:graphicFrame>
    </p:spTree>
    <p:extLst>
      <p:ext uri="{BB962C8B-B14F-4D97-AF65-F5344CB8AC3E}">
        <p14:creationId xmlns:p14="http://schemas.microsoft.com/office/powerpoint/2010/main" val="872077761"/>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116</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19" name="Abgerundetes Rechteck 18"/>
          <p:cNvSpPr/>
          <p:nvPr/>
        </p:nvSpPr>
        <p:spPr bwMode="auto">
          <a:xfrm>
            <a:off x="614200" y="688122"/>
            <a:ext cx="1005472"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smtClean="0">
                <a:solidFill>
                  <a:schemeClr val="bg1"/>
                </a:solidFill>
                <a:cs typeface="Arial" panose="020B0604020202020204" pitchFamily="34" charset="0"/>
              </a:rPr>
              <a:t>Action </a:t>
            </a:r>
            <a:r>
              <a:rPr lang="en-GB" sz="1200" b="1" kern="2000" dirty="0">
                <a:solidFill>
                  <a:schemeClr val="bg1"/>
                </a:solidFill>
                <a:cs typeface="Arial" panose="020B0604020202020204" pitchFamily="34" charset="0"/>
              </a:rPr>
              <a:t># </a:t>
            </a:r>
            <a:r>
              <a:rPr lang="en-GB" sz="1200" b="1" kern="2000" dirty="0" smtClean="0">
                <a:solidFill>
                  <a:schemeClr val="bg1"/>
                </a:solidFill>
                <a:cs typeface="Arial" panose="020B0604020202020204" pitchFamily="34" charset="0"/>
              </a:rPr>
              <a:t>7</a:t>
            </a:r>
            <a:endParaRPr lang="en-GB" sz="1200" b="1" kern="2000" dirty="0">
              <a:solidFill>
                <a:schemeClr val="bg1"/>
              </a:solidFill>
              <a:cs typeface="Arial" panose="020B0604020202020204" pitchFamily="34" charset="0"/>
            </a:endParaRPr>
          </a:p>
        </p:txBody>
      </p:sp>
      <p:sp>
        <p:nvSpPr>
          <p:cNvPr id="14" name="Inhaltsplatzhalter 2"/>
          <p:cNvSpPr>
            <a:spLocks noGrp="1"/>
          </p:cNvSpPr>
          <p:nvPr>
            <p:ph idx="1"/>
          </p:nvPr>
        </p:nvSpPr>
        <p:spPr>
          <a:xfrm>
            <a:off x="1619672" y="661620"/>
            <a:ext cx="7067129" cy="348610"/>
          </a:xfrm>
        </p:spPr>
        <p:txBody>
          <a:bodyPr anchor="ctr"/>
          <a:lstStyle/>
          <a:p>
            <a:pPr marL="0" indent="0">
              <a:spcBef>
                <a:spcPts val="0"/>
              </a:spcBef>
              <a:spcAft>
                <a:spcPts val="600"/>
              </a:spcAft>
              <a:buNone/>
            </a:pPr>
            <a:r>
              <a:rPr lang="en-GB" sz="1100" b="1" kern="2000" spc="0" dirty="0" smtClean="0"/>
              <a:t>Set up a Hotel Development Fund</a:t>
            </a:r>
            <a:endParaRPr lang="en-GB" sz="1100" b="1" kern="2000" spc="0" dirty="0"/>
          </a:p>
        </p:txBody>
      </p:sp>
      <p:graphicFrame>
        <p:nvGraphicFramePr>
          <p:cNvPr id="15" name="Tabelle 14"/>
          <p:cNvGraphicFramePr>
            <a:graphicFrameLocks noGrp="1"/>
          </p:cNvGraphicFramePr>
          <p:nvPr>
            <p:extLst>
              <p:ext uri="{D42A27DB-BD31-4B8C-83A1-F6EECF244321}">
                <p14:modId xmlns:p14="http://schemas.microsoft.com/office/powerpoint/2010/main" val="259807521"/>
              </p:ext>
            </p:extLst>
          </p:nvPr>
        </p:nvGraphicFramePr>
        <p:xfrm>
          <a:off x="611004" y="1134075"/>
          <a:ext cx="8101031" cy="2964180"/>
        </p:xfrm>
        <a:graphic>
          <a:graphicData uri="http://schemas.openxmlformats.org/drawingml/2006/table">
            <a:tbl>
              <a:tblPr firstRow="1" bandRow="1">
                <a:tableStyleId>{5C22544A-7EE6-4342-B048-85BDC9FD1C3A}</a:tableStyleId>
              </a:tblPr>
              <a:tblGrid>
                <a:gridCol w="3960000"/>
                <a:gridCol w="1044000"/>
                <a:gridCol w="1189031"/>
                <a:gridCol w="1908000"/>
              </a:tblGrid>
              <a:tr h="216000">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pPr marL="171450" indent="-171450">
                        <a:spcAft>
                          <a:spcPts val="600"/>
                        </a:spcAft>
                        <a:buClr>
                          <a:srgbClr val="E3007B"/>
                        </a:buClr>
                        <a:buFont typeface="Arial" panose="020B0604020202020204" pitchFamily="34" charset="0"/>
                        <a:buChar char="•"/>
                      </a:pPr>
                      <a:r>
                        <a:rPr lang="en-GB" sz="1100" b="0" i="0" noProof="0" dirty="0" smtClean="0">
                          <a:solidFill>
                            <a:srgbClr val="000000"/>
                          </a:solidFill>
                          <a:latin typeface="Arial" panose="020B0604020202020204" pitchFamily="34" charset="0"/>
                          <a:cs typeface="Arial" panose="020B0604020202020204" pitchFamily="34" charset="0"/>
                        </a:rPr>
                        <a:t>Create an internal working group with</a:t>
                      </a:r>
                      <a:r>
                        <a:rPr lang="en-GB" sz="1100" b="0" i="0" baseline="0" noProof="0" dirty="0" smtClean="0">
                          <a:solidFill>
                            <a:srgbClr val="000000"/>
                          </a:solidFill>
                          <a:latin typeface="Arial" panose="020B0604020202020204" pitchFamily="34" charset="0"/>
                          <a:cs typeface="Arial" panose="020B0604020202020204" pitchFamily="34" charset="0"/>
                        </a:rPr>
                        <a:t> representatives from different - potentially involved – public institutions </a:t>
                      </a:r>
                    </a:p>
                    <a:p>
                      <a:pPr marL="171450" indent="-171450">
                        <a:spcAft>
                          <a:spcPts val="600"/>
                        </a:spcAft>
                        <a:buClr>
                          <a:srgbClr val="E3007B"/>
                        </a:buClr>
                        <a:buFont typeface="Arial" panose="020B0604020202020204" pitchFamily="34" charset="0"/>
                        <a:buChar char="•"/>
                      </a:pPr>
                      <a:r>
                        <a:rPr lang="en-GB" sz="1100" b="0" i="0" baseline="0" noProof="0" dirty="0" smtClean="0">
                          <a:solidFill>
                            <a:srgbClr val="000000"/>
                          </a:solidFill>
                          <a:latin typeface="Arial" panose="020B0604020202020204" pitchFamily="34" charset="0"/>
                          <a:cs typeface="Arial" panose="020B0604020202020204" pitchFamily="34" charset="0"/>
                        </a:rPr>
                        <a:t>Prepare the necessary project documentation and apply for financial resources from the national budget </a:t>
                      </a:r>
                      <a:endParaRPr lang="en-GB" sz="1100" b="0" i="0" noProof="0" dirty="0" smtClean="0">
                        <a:solidFill>
                          <a:srgbClr val="000000"/>
                        </a:solidFill>
                        <a:latin typeface="Arial" panose="020B0604020202020204" pitchFamily="34" charset="0"/>
                        <a:cs typeface="Arial" panose="020B0604020202020204" pitchFamily="34" charset="0"/>
                      </a:endParaRPr>
                    </a:p>
                    <a:p>
                      <a:pPr marL="0" indent="0">
                        <a:spcAft>
                          <a:spcPts val="300"/>
                        </a:spcAft>
                        <a:buClr>
                          <a:srgbClr val="E3007B"/>
                        </a:buClr>
                        <a:buFont typeface="Arial" panose="020B0604020202020204" pitchFamily="34" charset="0"/>
                        <a:buNone/>
                      </a:pPr>
                      <a:r>
                        <a:rPr lang="en-GB" sz="1100" b="0" i="0" u="sng" noProof="0" dirty="0" smtClean="0">
                          <a:solidFill>
                            <a:srgbClr val="000000"/>
                          </a:solidFill>
                          <a:latin typeface="Arial" panose="020B0604020202020204" pitchFamily="34" charset="0"/>
                          <a:cs typeface="Arial" panose="020B0604020202020204" pitchFamily="34" charset="0"/>
                        </a:rPr>
                        <a:t>Recommendation:</a:t>
                      </a:r>
                      <a:r>
                        <a:rPr lang="en-GB" sz="1100" b="0" i="0" noProof="0" dirty="0" smtClean="0">
                          <a:solidFill>
                            <a:srgbClr val="000000"/>
                          </a:solidFill>
                          <a:latin typeface="Arial" panose="020B0604020202020204" pitchFamily="34" charset="0"/>
                          <a:cs typeface="Arial" panose="020B0604020202020204" pitchFamily="34" charset="0"/>
                        </a:rPr>
                        <a:t> </a:t>
                      </a:r>
                    </a:p>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Create</a:t>
                      </a:r>
                      <a:r>
                        <a:rPr lang="en-GB" sz="1100" b="0" i="0" baseline="0" noProof="0" dirty="0" smtClean="0">
                          <a:solidFill>
                            <a:srgbClr val="000000"/>
                          </a:solidFill>
                          <a:latin typeface="Arial" panose="020B0604020202020204" pitchFamily="34" charset="0"/>
                          <a:cs typeface="Arial" panose="020B0604020202020204" pitchFamily="34" charset="0"/>
                        </a:rPr>
                        <a:t> a Hotel Development Fund for local hotel development projects in North Macedonia (ideally connected with donor or EU-financed programs) with a minimum volume of around MKD 180 million for a period of 3 years, similar to the hotel subsidy systems in other countries (like Austria or Switzerland, as shown in this report).</a:t>
                      </a:r>
                    </a:p>
                    <a:p>
                      <a:pPr marL="0" indent="0">
                        <a:spcAft>
                          <a:spcPts val="600"/>
                        </a:spcAft>
                        <a:buClr>
                          <a:srgbClr val="E3007B"/>
                        </a:buClr>
                        <a:buFont typeface="Arial" panose="020B0604020202020204" pitchFamily="34" charset="0"/>
                        <a:buNone/>
                      </a:pPr>
                      <a:r>
                        <a:rPr lang="en-GB" sz="1100" b="0" i="0" baseline="0" noProof="0" dirty="0" smtClean="0">
                          <a:solidFill>
                            <a:srgbClr val="000000"/>
                          </a:solidFill>
                          <a:latin typeface="Arial" panose="020B0604020202020204" pitchFamily="34" charset="0"/>
                          <a:cs typeface="Arial" panose="020B0604020202020204" pitchFamily="34" charset="0"/>
                        </a:rPr>
                        <a:t>Based on the defined application criteria, private entrepreneurs can apply to receive financial contributions for their accommodation projects.   </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Until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Hotel Development Fund has been established – number of</a:t>
                      </a:r>
                      <a:r>
                        <a:rPr lang="en-GB" sz="1100" b="0" i="0" baseline="0" noProof="0" dirty="0" smtClean="0">
                          <a:solidFill>
                            <a:srgbClr val="000000"/>
                          </a:solidFill>
                          <a:latin typeface="Arial" panose="020B0604020202020204" pitchFamily="34" charset="0"/>
                          <a:cs typeface="Arial" panose="020B0604020202020204" pitchFamily="34" charset="0"/>
                        </a:rPr>
                        <a:t> hotels with 3 or more stars significantly grew in comparison to 2015</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bl>
          </a:graphicData>
        </a:graphic>
      </p:graphicFrame>
    </p:spTree>
    <p:extLst>
      <p:ext uri="{BB962C8B-B14F-4D97-AF65-F5344CB8AC3E}">
        <p14:creationId xmlns:p14="http://schemas.microsoft.com/office/powerpoint/2010/main" val="3410108358"/>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117</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49" y="2924944"/>
            <a:ext cx="8172451" cy="854075"/>
          </a:xfrm>
        </p:spPr>
        <p:txBody>
          <a:bodyPr/>
          <a:lstStyle/>
          <a:p>
            <a:pPr algn="ctr"/>
            <a:r>
              <a:rPr lang="en-US" sz="3400" b="1" dirty="0" smtClean="0"/>
              <a:t>Supporting actions</a:t>
            </a:r>
          </a:p>
        </p:txBody>
      </p:sp>
    </p:spTree>
    <p:extLst>
      <p:ext uri="{BB962C8B-B14F-4D97-AF65-F5344CB8AC3E}">
        <p14:creationId xmlns:p14="http://schemas.microsoft.com/office/powerpoint/2010/main" val="1219982886"/>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118</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17" name="Inhaltsplatzhalter 2"/>
          <p:cNvSpPr>
            <a:spLocks noGrp="1"/>
          </p:cNvSpPr>
          <p:nvPr>
            <p:ph idx="1"/>
          </p:nvPr>
        </p:nvSpPr>
        <p:spPr>
          <a:xfrm>
            <a:off x="551664" y="620688"/>
            <a:ext cx="7067129" cy="348610"/>
          </a:xfrm>
        </p:spPr>
        <p:txBody>
          <a:bodyPr anchor="ctr"/>
          <a:lstStyle/>
          <a:p>
            <a:pPr marL="0" indent="0">
              <a:spcBef>
                <a:spcPts val="0"/>
              </a:spcBef>
              <a:spcAft>
                <a:spcPts val="600"/>
              </a:spcAft>
              <a:buNone/>
            </a:pPr>
            <a:r>
              <a:rPr lang="en-GB" sz="1100" b="1" kern="2000" spc="0" dirty="0" smtClean="0">
                <a:solidFill>
                  <a:srgbClr val="E3007B"/>
                </a:solidFill>
              </a:rPr>
              <a:t>Supporting actions</a:t>
            </a:r>
            <a:endParaRPr lang="en-GB" sz="1100" b="1" kern="2000" spc="0" dirty="0">
              <a:solidFill>
                <a:srgbClr val="E3007B"/>
              </a:solidFill>
            </a:endParaRPr>
          </a:p>
        </p:txBody>
      </p:sp>
      <p:graphicFrame>
        <p:nvGraphicFramePr>
          <p:cNvPr id="18" name="Tabelle 17"/>
          <p:cNvGraphicFramePr>
            <a:graphicFrameLocks noGrp="1"/>
          </p:cNvGraphicFramePr>
          <p:nvPr>
            <p:extLst>
              <p:ext uri="{D42A27DB-BD31-4B8C-83A1-F6EECF244321}">
                <p14:modId xmlns:p14="http://schemas.microsoft.com/office/powerpoint/2010/main" val="2206660732"/>
              </p:ext>
            </p:extLst>
          </p:nvPr>
        </p:nvGraphicFramePr>
        <p:xfrm>
          <a:off x="611560" y="1002303"/>
          <a:ext cx="8028000" cy="5305080"/>
        </p:xfrm>
        <a:graphic>
          <a:graphicData uri="http://schemas.openxmlformats.org/drawingml/2006/table">
            <a:tbl>
              <a:tblPr firstRow="1" bandRow="1">
                <a:tableStyleId>{5C22544A-7EE6-4342-B048-85BDC9FD1C3A}</a:tableStyleId>
              </a:tblPr>
              <a:tblGrid>
                <a:gridCol w="3456000"/>
                <a:gridCol w="1548000"/>
                <a:gridCol w="1116000"/>
                <a:gridCol w="1908000"/>
              </a:tblGrid>
              <a:tr h="216000">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612000">
                <a:tc>
                  <a:txBody>
                    <a:bodyPr/>
                    <a:lstStyle/>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Implement a Tourism Satellite Account for North Macedonia</a:t>
                      </a:r>
                    </a:p>
                  </a:txBody>
                  <a:tcPr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Statistical office of North Macedonia</a:t>
                      </a: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Until 2021</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Tourism Satellite Account implemented</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r h="612000">
                <a:tc>
                  <a:txBody>
                    <a:bodyPr/>
                    <a:lstStyle/>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Conduct</a:t>
                      </a:r>
                      <a:r>
                        <a:rPr lang="en-GB" sz="1100" b="0" i="0" baseline="0" noProof="0" dirty="0" smtClean="0">
                          <a:solidFill>
                            <a:srgbClr val="000000"/>
                          </a:solidFill>
                          <a:latin typeface="Arial" panose="020B0604020202020204" pitchFamily="34" charset="0"/>
                          <a:cs typeface="Arial" panose="020B0604020202020204" pitchFamily="34" charset="0"/>
                        </a:rPr>
                        <a:t> regular surveys among tourists</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Agency</a:t>
                      </a:r>
                      <a:r>
                        <a:rPr lang="en-GB" sz="1100" b="0" i="0" baseline="0" noProof="0" dirty="0" smtClean="0">
                          <a:solidFill>
                            <a:srgbClr val="000000"/>
                          </a:solidFill>
                          <a:latin typeface="Arial" panose="020B0604020202020204" pitchFamily="34" charset="0"/>
                          <a:cs typeface="Arial" panose="020B0604020202020204" pitchFamily="34" charset="0"/>
                        </a:rPr>
                        <a:t> for Promotion and Support of Tourism</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Start 2019</a:t>
                      </a:r>
                      <a:r>
                        <a:rPr lang="en-GB" sz="1100" b="0" i="0" baseline="0" noProof="0" dirty="0" smtClean="0">
                          <a:solidFill>
                            <a:srgbClr val="000000"/>
                          </a:solidFill>
                          <a:latin typeface="Arial" panose="020B0604020202020204" pitchFamily="34" charset="0"/>
                          <a:cs typeface="Arial" panose="020B0604020202020204" pitchFamily="34" charset="0"/>
                        </a:rPr>
                        <a:t> (then every second year)</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Regular surveys have been conducted</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612000">
                <a:tc>
                  <a:txBody>
                    <a:bodyPr/>
                    <a:lstStyle/>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Adapt the evaluation</a:t>
                      </a:r>
                      <a:r>
                        <a:rPr lang="en-GB" sz="1100" b="0" i="0" baseline="0" noProof="0" dirty="0" smtClean="0">
                          <a:solidFill>
                            <a:srgbClr val="000000"/>
                          </a:solidFill>
                          <a:latin typeface="Arial" panose="020B0604020202020204" pitchFamily="34" charset="0"/>
                          <a:cs typeface="Arial" panose="020B0604020202020204" pitchFamily="34" charset="0"/>
                        </a:rPr>
                        <a:t> process of the hotel classification to European standards </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Tourism Department of the Ministry of Economy</a:t>
                      </a:r>
                    </a:p>
                  </a:txBody>
                  <a:tcPr marR="180000" anchor="ctr">
                    <a:no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Until 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12000">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Become</a:t>
                      </a:r>
                      <a:r>
                        <a:rPr lang="de-AT" sz="1100" b="0" i="0" noProof="0" dirty="0" smtClean="0">
                          <a:solidFill>
                            <a:srgbClr val="000000"/>
                          </a:solidFill>
                          <a:latin typeface="Arial" panose="020B0604020202020204" pitchFamily="34" charset="0"/>
                          <a:cs typeface="Arial" panose="020B0604020202020204" pitchFamily="34" charset="0"/>
                        </a:rPr>
                        <a:t> a </a:t>
                      </a:r>
                      <a:r>
                        <a:rPr lang="de-AT" sz="1100" b="0" i="0" noProof="0" dirty="0" err="1" smtClean="0">
                          <a:solidFill>
                            <a:srgbClr val="000000"/>
                          </a:solidFill>
                          <a:latin typeface="Arial" panose="020B0604020202020204" pitchFamily="34" charset="0"/>
                          <a:cs typeface="Arial" panose="020B0604020202020204" pitchFamily="34" charset="0"/>
                        </a:rPr>
                        <a:t>member</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HOTREC </a:t>
                      </a:r>
                      <a:r>
                        <a:rPr lang="de-AT" sz="1100" b="0" i="0" noProof="0" dirty="0" err="1" smtClean="0">
                          <a:solidFill>
                            <a:srgbClr val="000000"/>
                          </a:solidFill>
                          <a:latin typeface="Arial" panose="020B0604020202020204" pitchFamily="34" charset="0"/>
                          <a:cs typeface="Arial" panose="020B0604020202020204" pitchFamily="34" charset="0"/>
                        </a:rPr>
                        <a:t>and</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the</a:t>
                      </a:r>
                      <a:r>
                        <a:rPr lang="de-AT" sz="1100" b="0" i="0" noProof="0" dirty="0" smtClean="0">
                          <a:solidFill>
                            <a:srgbClr val="000000"/>
                          </a:solidFill>
                          <a:latin typeface="Arial" panose="020B0604020202020204" pitchFamily="34" charset="0"/>
                          <a:cs typeface="Arial" panose="020B0604020202020204" pitchFamily="34" charset="0"/>
                        </a:rPr>
                        <a:t> Hotelstars Union (</a:t>
                      </a:r>
                      <a:r>
                        <a:rPr lang="de-AT" sz="1100" b="0" i="0" noProof="0" dirty="0" err="1" smtClean="0">
                          <a:solidFill>
                            <a:srgbClr val="000000"/>
                          </a:solidFill>
                          <a:latin typeface="Arial" panose="020B0604020202020204" pitchFamily="34" charset="0"/>
                          <a:cs typeface="Arial" panose="020B0604020202020204" pitchFamily="34" charset="0"/>
                        </a:rPr>
                        <a:t>if</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legally</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possible</a:t>
                      </a:r>
                      <a:r>
                        <a:rPr lang="de-AT" sz="1100" b="0" i="0" noProof="0" dirty="0" smtClean="0">
                          <a:solidFill>
                            <a:srgbClr val="000000"/>
                          </a:solidFill>
                          <a:latin typeface="Arial" panose="020B0604020202020204" pitchFamily="34" charset="0"/>
                          <a:cs typeface="Arial" panose="020B0604020202020204" pitchFamily="34" charset="0"/>
                        </a:rPr>
                        <a:t>)</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b="0" i="0" noProof="0" dirty="0" smtClean="0">
                          <a:solidFill>
                            <a:srgbClr val="000000"/>
                          </a:solidFill>
                          <a:latin typeface="Arial" panose="020B0604020202020204" pitchFamily="34" charset="0"/>
                          <a:cs typeface="Arial" panose="020B0604020202020204" pitchFamily="34" charset="0"/>
                        </a:rPr>
                        <a:t>Tourism Department of the Ministry of Economy</a:t>
                      </a: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Until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North Macedonia is a member of HOTREC and of the Hotelstars Union</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612000">
                <a:tc>
                  <a:txBody>
                    <a:bodyPr/>
                    <a:lstStyle/>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Continue</a:t>
                      </a:r>
                      <a:r>
                        <a:rPr lang="en-GB" sz="1100" b="0" i="0" baseline="0" noProof="0" dirty="0" smtClean="0">
                          <a:solidFill>
                            <a:srgbClr val="000000"/>
                          </a:solidFill>
                          <a:latin typeface="Arial" panose="020B0604020202020204" pitchFamily="34" charset="0"/>
                          <a:cs typeface="Arial" panose="020B0604020202020204" pitchFamily="34" charset="0"/>
                        </a:rPr>
                        <a:t> to f</a:t>
                      </a:r>
                      <a:r>
                        <a:rPr lang="en-GB" sz="1100" b="0" i="0" noProof="0" dirty="0" smtClean="0">
                          <a:solidFill>
                            <a:srgbClr val="000000"/>
                          </a:solidFill>
                          <a:latin typeface="Arial" panose="020B0604020202020204" pitchFamily="34" charset="0"/>
                          <a:cs typeface="Arial" panose="020B0604020202020204" pitchFamily="34" charset="0"/>
                        </a:rPr>
                        <a:t>inancially support the placement of tourism road signs and tourism signage at attractions or in destinations</a:t>
                      </a: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b="0" i="0" noProof="0" dirty="0" smtClean="0">
                          <a:solidFill>
                            <a:srgbClr val="000000"/>
                          </a:solidFill>
                          <a:latin typeface="Arial" panose="020B0604020202020204" pitchFamily="34" charset="0"/>
                          <a:cs typeface="Arial" panose="020B0604020202020204" pitchFamily="34" charset="0"/>
                        </a:rPr>
                        <a:t>Tourism Department of the Ministry of Economy</a:t>
                      </a:r>
                    </a:p>
                  </a:txBody>
                  <a:tcPr marR="180000" anchor="ctr">
                    <a:no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Continuously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Number of placed signs financially supported by the ministry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12000">
                <a:tc>
                  <a:txBody>
                    <a:bodyPr/>
                    <a:lstStyle/>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Revise</a:t>
                      </a:r>
                      <a:r>
                        <a:rPr lang="en-GB" sz="1100" b="0" i="0" baseline="0" noProof="0" dirty="0" smtClean="0">
                          <a:solidFill>
                            <a:srgbClr val="000000"/>
                          </a:solidFill>
                          <a:latin typeface="Arial" panose="020B0604020202020204" pitchFamily="34" charset="0"/>
                          <a:cs typeface="Arial" panose="020B0604020202020204" pitchFamily="34" charset="0"/>
                        </a:rPr>
                        <a:t> the tourism tax system based on the recommendation in this report</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b="0" i="0" noProof="0" dirty="0" smtClean="0">
                          <a:solidFill>
                            <a:srgbClr val="000000"/>
                          </a:solidFill>
                          <a:latin typeface="Arial" panose="020B0604020202020204" pitchFamily="34" charset="0"/>
                          <a:cs typeface="Arial" panose="020B0604020202020204" pitchFamily="34" charset="0"/>
                        </a:rPr>
                        <a:t>Tourism Department of the Ministry of Economy</a:t>
                      </a:r>
                    </a:p>
                  </a:txBody>
                  <a:tcPr marR="180000"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Until 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New tourism tax</a:t>
                      </a:r>
                      <a:r>
                        <a:rPr lang="en-GB" sz="1100" b="0" i="0" baseline="0" noProof="0" dirty="0" smtClean="0">
                          <a:solidFill>
                            <a:srgbClr val="000000"/>
                          </a:solidFill>
                          <a:latin typeface="Arial" panose="020B0604020202020204" pitchFamily="34" charset="0"/>
                          <a:cs typeface="Arial" panose="020B0604020202020204" pitchFamily="34" charset="0"/>
                        </a:rPr>
                        <a:t> system in place</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612000">
                <a:tc>
                  <a:txBody>
                    <a:bodyPr/>
                    <a:lstStyle/>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Evaluate the tour operator subsidy</a:t>
                      </a:r>
                      <a:r>
                        <a:rPr lang="en-GB" sz="1100" b="0" i="0" baseline="0" noProof="0" dirty="0" smtClean="0">
                          <a:solidFill>
                            <a:srgbClr val="000000"/>
                          </a:solidFill>
                          <a:latin typeface="Arial" panose="020B0604020202020204" pitchFamily="34" charset="0"/>
                          <a:cs typeface="Arial" panose="020B0604020202020204" pitchFamily="34" charset="0"/>
                        </a:rPr>
                        <a:t> program</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b="0" i="0" noProof="0" dirty="0" smtClean="0">
                          <a:solidFill>
                            <a:srgbClr val="000000"/>
                          </a:solidFill>
                          <a:latin typeface="Arial" panose="020B0604020202020204" pitchFamily="34" charset="0"/>
                          <a:cs typeface="Arial" panose="020B0604020202020204" pitchFamily="34" charset="0"/>
                        </a:rPr>
                        <a:t>Tourism Department of the Ministry of Economy</a:t>
                      </a:r>
                    </a:p>
                  </a:txBody>
                  <a:tcPr marR="180000" anchor="ctr">
                    <a:no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2021</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New program in place</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12000">
                <a:tc>
                  <a:txBody>
                    <a:bodyPr/>
                    <a:lstStyle/>
                    <a:p>
                      <a:pPr marL="0" indent="0">
                        <a:spcAft>
                          <a:spcPts val="600"/>
                        </a:spcAft>
                        <a:buClr>
                          <a:srgbClr val="E3007B"/>
                        </a:buClr>
                        <a:buFont typeface="Arial" panose="020B0604020202020204" pitchFamily="34" charset="0"/>
                        <a:buNone/>
                      </a:pPr>
                      <a:r>
                        <a:rPr lang="en-GB" sz="1100" b="0" i="0" noProof="0" dirty="0" smtClean="0">
                          <a:solidFill>
                            <a:srgbClr val="000000"/>
                          </a:solidFill>
                          <a:latin typeface="Arial" panose="020B0604020202020204" pitchFamily="34" charset="0"/>
                          <a:cs typeface="Arial" panose="020B0604020202020204" pitchFamily="34" charset="0"/>
                        </a:rPr>
                        <a:t>Ensure</a:t>
                      </a:r>
                      <a:r>
                        <a:rPr lang="en-GB" sz="1100" b="0" i="0" baseline="0" noProof="0" dirty="0" smtClean="0">
                          <a:solidFill>
                            <a:srgbClr val="000000"/>
                          </a:solidFill>
                          <a:latin typeface="Arial" panose="020B0604020202020204" pitchFamily="34" charset="0"/>
                          <a:cs typeface="Arial" panose="020B0604020202020204" pitchFamily="34" charset="0"/>
                        </a:rPr>
                        <a:t> cheap direct flight connections to Skopje and </a:t>
                      </a:r>
                      <a:r>
                        <a:rPr lang="en-GB" sz="1100" b="0" i="0" baseline="0" noProof="0" dirty="0" err="1" smtClean="0">
                          <a:solidFill>
                            <a:srgbClr val="000000"/>
                          </a:solidFill>
                          <a:latin typeface="Arial" panose="020B0604020202020204" pitchFamily="34" charset="0"/>
                          <a:cs typeface="Arial" panose="020B0604020202020204" pitchFamily="34" charset="0"/>
                        </a:rPr>
                        <a:t>Ohrid</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Ministry of Transportation and Communication</a:t>
                      </a:r>
                    </a:p>
                  </a:txBody>
                  <a:tcPr marR="180000"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Continuously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en-GB" sz="1100" b="0" i="0" noProof="0" dirty="0" smtClean="0">
                          <a:solidFill>
                            <a:srgbClr val="000000"/>
                          </a:solidFill>
                          <a:latin typeface="Arial" panose="020B0604020202020204" pitchFamily="34" charset="0"/>
                          <a:cs typeface="Arial" panose="020B0604020202020204" pitchFamily="34" charset="0"/>
                        </a:rPr>
                        <a:t>More</a:t>
                      </a:r>
                      <a:r>
                        <a:rPr lang="en-GB" sz="1100" b="0" i="0" baseline="0" noProof="0" dirty="0" smtClean="0">
                          <a:solidFill>
                            <a:srgbClr val="000000"/>
                          </a:solidFill>
                          <a:latin typeface="Arial" panose="020B0604020202020204" pitchFamily="34" charset="0"/>
                          <a:cs typeface="Arial" panose="020B0604020202020204" pitchFamily="34" charset="0"/>
                        </a:rPr>
                        <a:t> direct flight connections offered by LCCs in comparison to 2015</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bl>
          </a:graphicData>
        </a:graphic>
      </p:graphicFrame>
    </p:spTree>
    <p:extLst>
      <p:ext uri="{BB962C8B-B14F-4D97-AF65-F5344CB8AC3E}">
        <p14:creationId xmlns:p14="http://schemas.microsoft.com/office/powerpoint/2010/main" val="16907693"/>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119</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17" name="Inhaltsplatzhalter 2"/>
          <p:cNvSpPr>
            <a:spLocks noGrp="1"/>
          </p:cNvSpPr>
          <p:nvPr>
            <p:ph idx="1"/>
          </p:nvPr>
        </p:nvSpPr>
        <p:spPr>
          <a:xfrm>
            <a:off x="551664" y="620688"/>
            <a:ext cx="7067129" cy="348610"/>
          </a:xfrm>
        </p:spPr>
        <p:txBody>
          <a:bodyPr anchor="ctr"/>
          <a:lstStyle/>
          <a:p>
            <a:pPr marL="0" indent="0">
              <a:spcBef>
                <a:spcPts val="0"/>
              </a:spcBef>
              <a:spcAft>
                <a:spcPts val="600"/>
              </a:spcAft>
              <a:buNone/>
            </a:pPr>
            <a:r>
              <a:rPr lang="en-GB" sz="1100" b="1" kern="2000" spc="0" dirty="0" smtClean="0">
                <a:solidFill>
                  <a:srgbClr val="E3007B"/>
                </a:solidFill>
              </a:rPr>
              <a:t>Supporting actions</a:t>
            </a:r>
            <a:endParaRPr lang="en-GB" sz="1100" b="1" kern="2000" spc="0" dirty="0">
              <a:solidFill>
                <a:srgbClr val="E3007B"/>
              </a:solidFill>
            </a:endParaRPr>
          </a:p>
        </p:txBody>
      </p:sp>
      <p:graphicFrame>
        <p:nvGraphicFramePr>
          <p:cNvPr id="18" name="Tabelle 17"/>
          <p:cNvGraphicFramePr>
            <a:graphicFrameLocks noGrp="1"/>
          </p:cNvGraphicFramePr>
          <p:nvPr>
            <p:extLst>
              <p:ext uri="{D42A27DB-BD31-4B8C-83A1-F6EECF244321}">
                <p14:modId xmlns:p14="http://schemas.microsoft.com/office/powerpoint/2010/main" val="2436904041"/>
              </p:ext>
            </p:extLst>
          </p:nvPr>
        </p:nvGraphicFramePr>
        <p:xfrm>
          <a:off x="611560" y="1002303"/>
          <a:ext cx="8028000" cy="5328000"/>
        </p:xfrm>
        <a:graphic>
          <a:graphicData uri="http://schemas.openxmlformats.org/drawingml/2006/table">
            <a:tbl>
              <a:tblPr firstRow="1" bandRow="1">
                <a:tableStyleId>{5C22544A-7EE6-4342-B048-85BDC9FD1C3A}</a:tableStyleId>
              </a:tblPr>
              <a:tblGrid>
                <a:gridCol w="3456000"/>
                <a:gridCol w="1548000"/>
                <a:gridCol w="1116000"/>
                <a:gridCol w="1908000"/>
              </a:tblGrid>
              <a:tr h="285023">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838296">
                <a:tc>
                  <a:txBody>
                    <a:bodyPr/>
                    <a:lstStyle/>
                    <a:p>
                      <a:pPr marL="0" indent="0">
                        <a:spcAft>
                          <a:spcPts val="600"/>
                        </a:spcAft>
                        <a:buClr>
                          <a:srgbClr val="E3007B"/>
                        </a:buClr>
                        <a:buFont typeface="Arial" panose="020B0604020202020204" pitchFamily="34" charset="0"/>
                        <a:buNone/>
                      </a:pPr>
                      <a:r>
                        <a:rPr lang="de-AT" sz="1100" b="0" i="0" noProof="0" dirty="0" smtClean="0">
                          <a:solidFill>
                            <a:srgbClr val="000000"/>
                          </a:solidFill>
                          <a:latin typeface="Arial" panose="020B0604020202020204" pitchFamily="34" charset="0"/>
                          <a:cs typeface="Arial" panose="020B0604020202020204" pitchFamily="34" charset="0"/>
                        </a:rPr>
                        <a:t>Investment in necessary general infrastructure supporting tourism development in North Macedonia (based on the results</a:t>
                      </a:r>
                      <a:r>
                        <a:rPr lang="de-AT" sz="1100" b="0" i="0" baseline="0" noProof="0" dirty="0" smtClean="0">
                          <a:solidFill>
                            <a:srgbClr val="000000"/>
                          </a:solidFill>
                          <a:latin typeface="Arial" panose="020B0604020202020204" pitchFamily="34" charset="0"/>
                          <a:cs typeface="Arial" panose="020B0604020202020204" pitchFamily="34" charset="0"/>
                        </a:rPr>
                        <a:t> of the tourism development plans for the tourism destinations)</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Ministry</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Transportation </a:t>
                      </a:r>
                      <a:r>
                        <a:rPr lang="de-AT" sz="1100" b="0" i="0" noProof="0" dirty="0" err="1" smtClean="0">
                          <a:solidFill>
                            <a:srgbClr val="000000"/>
                          </a:solidFill>
                          <a:latin typeface="Arial" panose="020B0604020202020204" pitchFamily="34" charset="0"/>
                          <a:cs typeface="Arial" panose="020B0604020202020204" pitchFamily="34" charset="0"/>
                        </a:rPr>
                        <a:t>and</a:t>
                      </a:r>
                      <a:r>
                        <a:rPr lang="de-AT" sz="1100" b="0" i="0" noProof="0" dirty="0" smtClean="0">
                          <a:solidFill>
                            <a:srgbClr val="000000"/>
                          </a:solidFill>
                          <a:latin typeface="Arial" panose="020B0604020202020204" pitchFamily="34" charset="0"/>
                          <a:cs typeface="Arial" panose="020B0604020202020204" pitchFamily="34" charset="0"/>
                        </a:rPr>
                        <a:t> Communication</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Continuously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r h="838296">
                <a:tc>
                  <a:txBody>
                    <a:bodyPr/>
                    <a:lstStyle/>
                    <a:p>
                      <a:pPr marL="0" indent="0">
                        <a:spcAft>
                          <a:spcPts val="600"/>
                        </a:spcAft>
                        <a:buClr>
                          <a:srgbClr val="E3007B"/>
                        </a:buClr>
                        <a:buFont typeface="Arial" panose="020B0604020202020204" pitchFamily="34" charset="0"/>
                        <a:buNone/>
                      </a:pPr>
                      <a:r>
                        <a:rPr lang="de-AT" sz="1100" b="0" i="0" noProof="0" dirty="0" smtClean="0">
                          <a:solidFill>
                            <a:srgbClr val="000000"/>
                          </a:solidFill>
                          <a:latin typeface="Arial" panose="020B0604020202020204" pitchFamily="34" charset="0"/>
                          <a:cs typeface="Arial" panose="020B0604020202020204" pitchFamily="34" charset="0"/>
                        </a:rPr>
                        <a:t>Set</a:t>
                      </a:r>
                      <a:r>
                        <a:rPr lang="de-AT" sz="1100" b="0" i="0" baseline="0" noProof="0" dirty="0" smtClean="0">
                          <a:solidFill>
                            <a:srgbClr val="000000"/>
                          </a:solidFill>
                          <a:latin typeface="Arial" panose="020B0604020202020204" pitchFamily="34" charset="0"/>
                          <a:cs typeface="Arial" panose="020B0604020202020204" pitchFamily="34" charset="0"/>
                        </a:rPr>
                        <a:t> up a Coordination Sub-Department within the Tourism Department of the Ministry for Economy to coordinate all tourism-related planning activities in North Macedonia</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Coordination</a:t>
                      </a:r>
                      <a:r>
                        <a:rPr lang="de-AT" sz="1100" b="0" i="0" noProof="0" dirty="0" smtClean="0">
                          <a:solidFill>
                            <a:srgbClr val="000000"/>
                          </a:solidFill>
                          <a:latin typeface="Arial" panose="020B0604020202020204" pitchFamily="34" charset="0"/>
                          <a:cs typeface="Arial" panose="020B0604020202020204" pitchFamily="34" charset="0"/>
                        </a:rPr>
                        <a:t> Sub-Department in </a:t>
                      </a:r>
                      <a:r>
                        <a:rPr lang="de-AT" sz="1100" b="0" i="0" noProof="0" dirty="0" err="1" smtClean="0">
                          <a:solidFill>
                            <a:srgbClr val="000000"/>
                          </a:solidFill>
                          <a:latin typeface="Arial" panose="020B0604020202020204" pitchFamily="34" charset="0"/>
                          <a:cs typeface="Arial" panose="020B0604020202020204" pitchFamily="34" charset="0"/>
                        </a:rPr>
                        <a:t>place</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673277">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Organize</a:t>
                      </a:r>
                      <a:r>
                        <a:rPr lang="de-AT" sz="1100" b="0" i="0" noProof="0" dirty="0" smtClean="0">
                          <a:solidFill>
                            <a:srgbClr val="000000"/>
                          </a:solidFill>
                          <a:latin typeface="Arial" panose="020B0604020202020204" pitchFamily="34" charset="0"/>
                          <a:cs typeface="Arial" panose="020B0604020202020204" pitchFamily="34" charset="0"/>
                        </a:rPr>
                        <a:t> in-house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trainings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study</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trips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employees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Department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Agency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Promotion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Support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Tourism Department of</a:t>
                      </a:r>
                      <a:r>
                        <a:rPr lang="de-AT" sz="1100" b="0" i="0" baseline="0" noProof="0" dirty="0" smtClean="0">
                          <a:solidFill>
                            <a:srgbClr val="000000"/>
                          </a:solidFill>
                          <a:latin typeface="Arial" panose="020B0604020202020204" pitchFamily="34" charset="0"/>
                          <a:cs typeface="Arial" panose="020B0604020202020204" pitchFamily="34" charset="0"/>
                        </a:rPr>
                        <a:t> the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Continuously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At least</a:t>
                      </a:r>
                      <a:r>
                        <a:rPr lang="de-AT" sz="1100" b="0" i="0" baseline="0" noProof="0" dirty="0" smtClean="0">
                          <a:solidFill>
                            <a:srgbClr val="000000"/>
                          </a:solidFill>
                          <a:latin typeface="Arial" panose="020B0604020202020204" pitchFamily="34" charset="0"/>
                          <a:cs typeface="Arial" panose="020B0604020202020204" pitchFamily="34" charset="0"/>
                        </a:rPr>
                        <a:t> 10 i</a:t>
                      </a:r>
                      <a:r>
                        <a:rPr lang="de-AT" sz="1100" b="0" i="0" noProof="0" dirty="0" smtClean="0">
                          <a:solidFill>
                            <a:srgbClr val="000000"/>
                          </a:solidFill>
                          <a:latin typeface="Arial" panose="020B0604020202020204" pitchFamily="34" charset="0"/>
                          <a:cs typeface="Arial" panose="020B0604020202020204" pitchFamily="34" charset="0"/>
                        </a:rPr>
                        <a:t>n-house </a:t>
                      </a:r>
                      <a:r>
                        <a:rPr lang="de-AT" sz="1100" b="0" i="0" noProof="0" dirty="0" err="1" smtClean="0">
                          <a:solidFill>
                            <a:srgbClr val="000000"/>
                          </a:solidFill>
                          <a:latin typeface="Arial" panose="020B0604020202020204" pitchFamily="34" charset="0"/>
                          <a:cs typeface="Arial" panose="020B0604020202020204" pitchFamily="34" charset="0"/>
                        </a:rPr>
                        <a:t>trainings</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and</a:t>
                      </a:r>
                      <a:r>
                        <a:rPr lang="de-AT" sz="1100" b="0" i="0" noProof="0" dirty="0" smtClean="0">
                          <a:solidFill>
                            <a:srgbClr val="000000"/>
                          </a:solidFill>
                          <a:latin typeface="Arial" panose="020B0604020202020204" pitchFamily="34" charset="0"/>
                          <a:cs typeface="Arial" panose="020B0604020202020204" pitchFamily="34" charset="0"/>
                        </a:rPr>
                        <a:t> 5 </a:t>
                      </a:r>
                      <a:r>
                        <a:rPr lang="de-AT" sz="1100" b="0" i="0" noProof="0" dirty="0" err="1" smtClean="0">
                          <a:solidFill>
                            <a:srgbClr val="000000"/>
                          </a:solidFill>
                          <a:latin typeface="Arial" panose="020B0604020202020204" pitchFamily="34" charset="0"/>
                          <a:cs typeface="Arial" panose="020B0604020202020204" pitchFamily="34" charset="0"/>
                        </a:rPr>
                        <a:t>study</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trips</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have</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been</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conducted</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73277">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Evaluate</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middle</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education</a:t>
                      </a:r>
                      <a:r>
                        <a:rPr lang="de-AT" sz="1100" b="0" i="0" noProof="0" dirty="0" smtClean="0">
                          <a:solidFill>
                            <a:srgbClr val="000000"/>
                          </a:solidFill>
                          <a:latin typeface="Arial" panose="020B0604020202020204" pitchFamily="34" charset="0"/>
                          <a:cs typeface="Arial" panose="020B0604020202020204" pitchFamily="34" charset="0"/>
                        </a:rPr>
                        <a:t> in </a:t>
                      </a:r>
                      <a:r>
                        <a:rPr lang="de-AT" sz="1100" b="0" i="0" noProof="0" dirty="0" err="1" smtClean="0">
                          <a:solidFill>
                            <a:srgbClr val="000000"/>
                          </a:solidFill>
                          <a:latin typeface="Arial" panose="020B0604020202020204" pitchFamily="34" charset="0"/>
                          <a:cs typeface="Arial" panose="020B0604020202020204" pitchFamily="34" charset="0"/>
                        </a:rPr>
                        <a:t>tourism</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and</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improve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attractiveness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students</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Ministry</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Education </a:t>
                      </a:r>
                      <a:r>
                        <a:rPr lang="de-AT" sz="1100" b="0" i="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Science</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Until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Amount</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students</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is</a:t>
                      </a:r>
                      <a:r>
                        <a:rPr lang="de-AT" sz="1100" b="0" i="0" baseline="0" noProof="0" dirty="0" smtClean="0">
                          <a:solidFill>
                            <a:srgbClr val="000000"/>
                          </a:solidFill>
                          <a:latin typeface="Arial" panose="020B0604020202020204" pitchFamily="34" charset="0"/>
                          <a:cs typeface="Arial" panose="020B0604020202020204" pitchFamily="34" charset="0"/>
                        </a:rPr>
                        <a:t> larger </a:t>
                      </a:r>
                      <a:r>
                        <a:rPr lang="de-AT" sz="1100" b="0" i="0" baseline="0" noProof="0" dirty="0" err="1" smtClean="0">
                          <a:solidFill>
                            <a:srgbClr val="000000"/>
                          </a:solidFill>
                          <a:latin typeface="Arial" panose="020B0604020202020204" pitchFamily="34" charset="0"/>
                          <a:cs typeface="Arial" panose="020B0604020202020204" pitchFamily="34" charset="0"/>
                        </a:rPr>
                        <a:t>than</a:t>
                      </a:r>
                      <a:r>
                        <a:rPr lang="de-AT" sz="1100" b="0" i="0" baseline="0" noProof="0" dirty="0" smtClean="0">
                          <a:solidFill>
                            <a:srgbClr val="000000"/>
                          </a:solidFill>
                          <a:latin typeface="Arial" panose="020B0604020202020204" pitchFamily="34" charset="0"/>
                          <a:cs typeface="Arial" panose="020B0604020202020204" pitchFamily="34" charset="0"/>
                        </a:rPr>
                        <a:t> in 2015</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673277">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Organize</a:t>
                      </a:r>
                      <a:r>
                        <a:rPr lang="de-AT" sz="1100" b="0" i="0" noProof="0" dirty="0" smtClean="0">
                          <a:solidFill>
                            <a:srgbClr val="000000"/>
                          </a:solidFill>
                          <a:latin typeface="Arial" panose="020B0604020202020204" pitchFamily="34" charset="0"/>
                          <a:cs typeface="Arial" panose="020B0604020202020204" pitchFamily="34" charset="0"/>
                        </a:rPr>
                        <a:t> a </a:t>
                      </a:r>
                      <a:r>
                        <a:rPr lang="de-AT" sz="1100" b="0" i="0" noProof="0" dirty="0" err="1" smtClean="0">
                          <a:solidFill>
                            <a:srgbClr val="000000"/>
                          </a:solidFill>
                          <a:latin typeface="Arial" panose="020B0604020202020204" pitchFamily="34" charset="0"/>
                          <a:cs typeface="Arial" panose="020B0604020202020204" pitchFamily="34" charset="0"/>
                        </a:rPr>
                        <a:t>special</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annual</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Summer Academy (in </a:t>
                      </a:r>
                      <a:r>
                        <a:rPr lang="de-AT" sz="1100" b="0" i="0" baseline="0" noProof="0" dirty="0" err="1" smtClean="0">
                          <a:solidFill>
                            <a:srgbClr val="000000"/>
                          </a:solidFill>
                          <a:latin typeface="Arial" panose="020B0604020202020204" pitchFamily="34" charset="0"/>
                          <a:cs typeface="Arial" panose="020B0604020202020204" pitchFamily="34" charset="0"/>
                        </a:rPr>
                        <a:t>cooperation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with</a:t>
                      </a:r>
                      <a:r>
                        <a:rPr lang="de-AT" sz="1100" b="0" i="0" baseline="0" noProof="0" dirty="0" smtClean="0">
                          <a:solidFill>
                            <a:srgbClr val="000000"/>
                          </a:solidFill>
                          <a:latin typeface="Arial" panose="020B0604020202020204" pitchFamily="34" charset="0"/>
                          <a:cs typeface="Arial" panose="020B0604020202020204" pitchFamily="34" charset="0"/>
                        </a:rPr>
                        <a:t> a </a:t>
                      </a:r>
                      <a:r>
                        <a:rPr lang="de-AT" sz="1100" b="0" i="0" baseline="0" noProof="0" dirty="0" err="1" smtClean="0">
                          <a:solidFill>
                            <a:srgbClr val="000000"/>
                          </a:solidFill>
                          <a:latin typeface="Arial" panose="020B0604020202020204" pitchFamily="34" charset="0"/>
                          <a:cs typeface="Arial" panose="020B0604020202020204" pitchFamily="34" charset="0"/>
                        </a:rPr>
                        <a:t>university</a:t>
                      </a:r>
                      <a:r>
                        <a:rPr lang="de-AT" sz="1100" b="0" i="0" baseline="0" noProof="0" dirty="0" smtClean="0">
                          <a:solidFill>
                            <a:srgbClr val="000000"/>
                          </a:solidFill>
                          <a:latin typeface="Arial" panose="020B0604020202020204" pitchFamily="34" charset="0"/>
                          <a:cs typeface="Arial" panose="020B0604020202020204" pitchFamily="34" charset="0"/>
                        </a:rPr>
                        <a:t>)</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Starting 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Annual </a:t>
                      </a:r>
                      <a:r>
                        <a:rPr lang="de-AT" sz="1100" b="0" i="0" noProof="0" dirty="0" err="1" smtClean="0">
                          <a:solidFill>
                            <a:srgbClr val="000000"/>
                          </a:solidFill>
                          <a:latin typeface="Arial" panose="020B0604020202020204" pitchFamily="34" charset="0"/>
                          <a:cs typeface="Arial" panose="020B0604020202020204" pitchFamily="34" charset="0"/>
                        </a:rPr>
                        <a:t>Tourism</a:t>
                      </a:r>
                      <a:r>
                        <a:rPr lang="de-AT" sz="1100" b="0" i="0" noProof="0" dirty="0" smtClean="0">
                          <a:solidFill>
                            <a:srgbClr val="000000"/>
                          </a:solidFill>
                          <a:latin typeface="Arial" panose="020B0604020202020204" pitchFamily="34" charset="0"/>
                          <a:cs typeface="Arial" panose="020B0604020202020204" pitchFamily="34" charset="0"/>
                        </a:rPr>
                        <a:t> Summer Academy </a:t>
                      </a:r>
                      <a:r>
                        <a:rPr lang="de-AT" sz="1100" b="0" i="0" noProof="0" dirty="0" err="1" smtClean="0">
                          <a:solidFill>
                            <a:srgbClr val="000000"/>
                          </a:solidFill>
                          <a:latin typeface="Arial" panose="020B0604020202020204" pitchFamily="34" charset="0"/>
                          <a:cs typeface="Arial" panose="020B0604020202020204" pitchFamily="34" charset="0"/>
                        </a:rPr>
                        <a:t>since</a:t>
                      </a:r>
                      <a:r>
                        <a:rPr lang="de-AT" sz="1100" b="0" i="0" noProof="0" dirty="0" smtClean="0">
                          <a:solidFill>
                            <a:srgbClr val="000000"/>
                          </a:solidFill>
                          <a:latin typeface="Arial" panose="020B0604020202020204" pitchFamily="34" charset="0"/>
                          <a:cs typeface="Arial" panose="020B0604020202020204" pitchFamily="34" charset="0"/>
                        </a:rPr>
                        <a:t> 2017</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73277">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Organize</a:t>
                      </a:r>
                      <a:r>
                        <a:rPr lang="de-AT" sz="1100" b="0" i="0" noProof="0" dirty="0" smtClean="0">
                          <a:solidFill>
                            <a:srgbClr val="000000"/>
                          </a:solidFill>
                          <a:latin typeface="Arial" panose="020B0604020202020204" pitchFamily="34" charset="0"/>
                          <a:cs typeface="Arial" panose="020B0604020202020204" pitchFamily="34" charset="0"/>
                        </a:rPr>
                        <a:t> a </a:t>
                      </a:r>
                      <a:r>
                        <a:rPr lang="de-AT" sz="1100" b="0" i="0" noProof="0" dirty="0" err="1" smtClean="0">
                          <a:solidFill>
                            <a:srgbClr val="000000"/>
                          </a:solidFill>
                          <a:latin typeface="Arial" panose="020B0604020202020204" pitchFamily="34" charset="0"/>
                          <a:cs typeface="Arial" panose="020B0604020202020204" pitchFamily="34" charset="0"/>
                        </a:rPr>
                        <a:t>training</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program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people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responsible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on a </a:t>
                      </a:r>
                      <a:r>
                        <a:rPr lang="de-AT" sz="1100" b="0" i="0" baseline="0" noProof="0" dirty="0" err="1" smtClean="0">
                          <a:solidFill>
                            <a:srgbClr val="000000"/>
                          </a:solidFill>
                          <a:latin typeface="Arial" panose="020B0604020202020204" pitchFamily="34" charset="0"/>
                          <a:cs typeface="Arial" panose="020B0604020202020204" pitchFamily="34" charset="0"/>
                        </a:rPr>
                        <a:t>local</a:t>
                      </a:r>
                      <a:r>
                        <a:rPr lang="de-AT" sz="1100" b="0" i="0" baseline="0" noProof="0" dirty="0" smtClean="0">
                          <a:solidFill>
                            <a:srgbClr val="000000"/>
                          </a:solidFill>
                          <a:latin typeface="Arial" panose="020B0604020202020204" pitchFamily="34" charset="0"/>
                          <a:cs typeface="Arial" panose="020B0604020202020204" pitchFamily="34" charset="0"/>
                        </a:rPr>
                        <a:t>/regional </a:t>
                      </a:r>
                      <a:r>
                        <a:rPr lang="de-AT" sz="1100" b="0" i="0" baseline="0" noProof="0" dirty="0" err="1" smtClean="0">
                          <a:solidFill>
                            <a:srgbClr val="000000"/>
                          </a:solidFill>
                          <a:latin typeface="Arial" panose="020B0604020202020204" pitchFamily="34" charset="0"/>
                          <a:cs typeface="Arial" panose="020B0604020202020204" pitchFamily="34" charset="0"/>
                        </a:rPr>
                        <a:t>level</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municipalities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or</a:t>
                      </a:r>
                      <a:r>
                        <a:rPr lang="de-AT" sz="1100" b="0" i="0" baseline="0" noProof="0" dirty="0" smtClean="0">
                          <a:solidFill>
                            <a:srgbClr val="000000"/>
                          </a:solidFill>
                          <a:latin typeface="Arial" panose="020B0604020202020204" pitchFamily="34" charset="0"/>
                          <a:cs typeface="Arial" panose="020B0604020202020204" pitchFamily="34" charset="0"/>
                        </a:rPr>
                        <a:t> DMOs)</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Starting 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Training </a:t>
                      </a:r>
                      <a:r>
                        <a:rPr lang="de-AT" sz="1100" b="0" i="0" noProof="0" dirty="0" err="1" smtClean="0">
                          <a:solidFill>
                            <a:srgbClr val="000000"/>
                          </a:solidFill>
                          <a:latin typeface="Arial" panose="020B0604020202020204" pitchFamily="34" charset="0"/>
                          <a:cs typeface="Arial" panose="020B0604020202020204" pitchFamily="34" charset="0"/>
                        </a:rPr>
                        <a:t>program</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has</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been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implemented</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673277">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Organize</a:t>
                      </a:r>
                      <a:r>
                        <a:rPr lang="de-AT" sz="1100" b="0" i="0" noProof="0" dirty="0" smtClean="0">
                          <a:solidFill>
                            <a:srgbClr val="000000"/>
                          </a:solidFill>
                          <a:latin typeface="Arial" panose="020B0604020202020204" pitchFamily="34" charset="0"/>
                          <a:cs typeface="Arial" panose="020B0604020202020204" pitchFamily="34" charset="0"/>
                        </a:rPr>
                        <a:t> an </a:t>
                      </a:r>
                      <a:r>
                        <a:rPr lang="de-AT" sz="1100" b="0" i="0" noProof="0" dirty="0" err="1" smtClean="0">
                          <a:solidFill>
                            <a:srgbClr val="000000"/>
                          </a:solidFill>
                          <a:latin typeface="Arial" panose="020B0604020202020204" pitchFamily="34" charset="0"/>
                          <a:cs typeface="Arial" panose="020B0604020202020204" pitchFamily="34" charset="0"/>
                        </a:rPr>
                        <a:t>annual</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tourism</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conference</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know-how</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transfer</a:t>
                      </a:r>
                      <a:r>
                        <a:rPr lang="de-AT" sz="1100" b="0" i="0" baseline="0" noProof="0" dirty="0" smtClean="0">
                          <a:solidFill>
                            <a:srgbClr val="000000"/>
                          </a:solidFill>
                          <a:latin typeface="Arial" panose="020B0604020202020204" pitchFamily="34" charset="0"/>
                          <a:cs typeface="Arial" panose="020B0604020202020204" pitchFamily="34" charset="0"/>
                        </a:rPr>
                        <a:t> (not an </a:t>
                      </a:r>
                      <a:r>
                        <a:rPr lang="de-AT" sz="1100" b="0" i="0" baseline="0" noProof="0" dirty="0" err="1" smtClean="0">
                          <a:solidFill>
                            <a:srgbClr val="000000"/>
                          </a:solidFill>
                          <a:latin typeface="Arial" panose="020B0604020202020204" pitchFamily="34" charset="0"/>
                          <a:cs typeface="Arial" panose="020B0604020202020204" pitchFamily="34" charset="0"/>
                        </a:rPr>
                        <a:t>investment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conference</a:t>
                      </a:r>
                      <a:r>
                        <a:rPr lang="de-AT" sz="1100" b="0" i="0" baseline="0" noProof="0" dirty="0" smtClean="0">
                          <a:solidFill>
                            <a:srgbClr val="000000"/>
                          </a:solidFill>
                          <a:latin typeface="Arial" panose="020B0604020202020204" pitchFamily="34" charset="0"/>
                          <a:cs typeface="Arial" panose="020B0604020202020204" pitchFamily="34" charset="0"/>
                        </a:rPr>
                        <a:t>)</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Starting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Annual </a:t>
                      </a:r>
                      <a:r>
                        <a:rPr lang="de-AT" sz="1100" b="0" i="0" noProof="0" dirty="0" err="1" smtClean="0">
                          <a:solidFill>
                            <a:srgbClr val="000000"/>
                          </a:solidFill>
                          <a:latin typeface="Arial" panose="020B0604020202020204" pitchFamily="34" charset="0"/>
                          <a:cs typeface="Arial" panose="020B0604020202020204" pitchFamily="34" charset="0"/>
                        </a:rPr>
                        <a:t>tourism</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conference</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since</a:t>
                      </a:r>
                      <a:r>
                        <a:rPr lang="de-AT" sz="1100" b="0" i="0" noProof="0" dirty="0" smtClean="0">
                          <a:solidFill>
                            <a:srgbClr val="000000"/>
                          </a:solidFill>
                          <a:latin typeface="Arial" panose="020B0604020202020204" pitchFamily="34" charset="0"/>
                          <a:cs typeface="Arial" panose="020B0604020202020204" pitchFamily="34" charset="0"/>
                        </a:rPr>
                        <a:t> 2017</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bl>
          </a:graphicData>
        </a:graphic>
      </p:graphicFrame>
    </p:spTree>
    <p:extLst>
      <p:ext uri="{BB962C8B-B14F-4D97-AF65-F5344CB8AC3E}">
        <p14:creationId xmlns:p14="http://schemas.microsoft.com/office/powerpoint/2010/main" val="384790791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Around 50 success criteria have been defined in the National Tourism Strategy 2009 - 2013</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12</a:t>
            </a:fld>
            <a:endParaRPr lang="de-DE" altLang="de-DE"/>
          </a:p>
        </p:txBody>
      </p:sp>
      <p:sp>
        <p:nvSpPr>
          <p:cNvPr id="9" name="Inhaltsplatzhalter 8"/>
          <p:cNvSpPr>
            <a:spLocks noGrp="1"/>
          </p:cNvSpPr>
          <p:nvPr>
            <p:ph sz="quarter" idx="14"/>
          </p:nvPr>
        </p:nvSpPr>
        <p:spPr/>
        <p:txBody>
          <a:bodyPr/>
          <a:lstStyle/>
          <a:p>
            <a:r>
              <a:rPr lang="de-DE" dirty="0" smtClean="0"/>
              <a:t>Evaluation of </a:t>
            </a:r>
            <a:r>
              <a:rPr lang="de-DE" dirty="0" err="1" smtClean="0"/>
              <a:t>success</a:t>
            </a:r>
            <a:r>
              <a:rPr lang="de-DE" dirty="0" smtClean="0"/>
              <a:t> </a:t>
            </a:r>
            <a:r>
              <a:rPr lang="de-DE" dirty="0" err="1" smtClean="0"/>
              <a:t>criteria</a:t>
            </a:r>
            <a:endParaRPr lang="de-AT" dirty="0"/>
          </a:p>
        </p:txBody>
      </p:sp>
      <p:graphicFrame>
        <p:nvGraphicFramePr>
          <p:cNvPr id="38" name="Tabelle 37"/>
          <p:cNvGraphicFramePr>
            <a:graphicFrameLocks noGrp="1"/>
          </p:cNvGraphicFramePr>
          <p:nvPr>
            <p:extLst>
              <p:ext uri="{D42A27DB-BD31-4B8C-83A1-F6EECF244321}">
                <p14:modId xmlns:p14="http://schemas.microsoft.com/office/powerpoint/2010/main" val="708426156"/>
              </p:ext>
            </p:extLst>
          </p:nvPr>
        </p:nvGraphicFramePr>
        <p:xfrm>
          <a:off x="611188" y="1419321"/>
          <a:ext cx="8002340" cy="4754880"/>
        </p:xfrm>
        <a:graphic>
          <a:graphicData uri="http://schemas.openxmlformats.org/drawingml/2006/table">
            <a:tbl>
              <a:tblPr firstRow="1" bandRow="1">
                <a:tableStyleId>{5C22544A-7EE6-4342-B048-85BDC9FD1C3A}</a:tableStyleId>
              </a:tblPr>
              <a:tblGrid>
                <a:gridCol w="3276000"/>
                <a:gridCol w="1162340"/>
                <a:gridCol w="3564000"/>
              </a:tblGrid>
              <a:tr h="281455">
                <a:tc>
                  <a:txBody>
                    <a:bodyPr/>
                    <a:lstStyle/>
                    <a:p>
                      <a:pPr algn="l"/>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Level of </a:t>
                      </a:r>
                      <a:r>
                        <a:rPr lang="de-DE" sz="1000" dirty="0" err="1" smtClean="0">
                          <a:latin typeface="Arial" panose="020B0604020202020204" pitchFamily="34" charset="0"/>
                          <a:cs typeface="Arial" panose="020B0604020202020204" pitchFamily="34" charset="0"/>
                        </a:rPr>
                        <a:t>implementation</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Comment</a:t>
                      </a:r>
                      <a:endParaRPr lang="de-AT" sz="1000" dirty="0">
                        <a:latin typeface="Arial" panose="020B0604020202020204" pitchFamily="34" charset="0"/>
                        <a:cs typeface="Arial" panose="020B0604020202020204" pitchFamily="34" charset="0"/>
                      </a:endParaRPr>
                    </a:p>
                  </a:txBody>
                  <a:tcPr anchor="ctr">
                    <a:solidFill>
                      <a:srgbClr val="3B1B66"/>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Number of iconic products</a:t>
                      </a:r>
                    </a:p>
                  </a:txBody>
                  <a:tcPr anchor="ctr">
                    <a:solidFill>
                      <a:schemeClr val="bg1"/>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Potential </a:t>
                      </a:r>
                      <a:r>
                        <a:rPr lang="de-DE" sz="1000" b="0" dirty="0" err="1" smtClean="0">
                          <a:solidFill>
                            <a:srgbClr val="000000"/>
                          </a:solidFill>
                          <a:latin typeface="Arial" panose="020B0604020202020204" pitchFamily="34" charset="0"/>
                          <a:cs typeface="Arial" panose="020B0604020202020204" pitchFamily="34" charset="0"/>
                        </a:rPr>
                        <a:t>iconic</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products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have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been</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identified</a:t>
                      </a:r>
                      <a:r>
                        <a:rPr lang="de-DE" sz="1000" b="0" baseline="0" dirty="0" smtClean="0">
                          <a:solidFill>
                            <a:srgbClr val="000000"/>
                          </a:solidFill>
                          <a:latin typeface="Arial" panose="020B0604020202020204" pitchFamily="34" charset="0"/>
                          <a:cs typeface="Arial" panose="020B0604020202020204" pitchFamily="34" charset="0"/>
                        </a:rPr>
                        <a:t>, but not </a:t>
                      </a:r>
                      <a:r>
                        <a:rPr lang="de-DE" sz="1000" b="0" baseline="0" dirty="0" err="1" smtClean="0">
                          <a:solidFill>
                            <a:srgbClr val="000000"/>
                          </a:solidFill>
                          <a:latin typeface="Arial" panose="020B0604020202020204" pitchFamily="34" charset="0"/>
                          <a:cs typeface="Arial" panose="020B0604020202020204" pitchFamily="34" charset="0"/>
                        </a:rPr>
                        <a:t>fully</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developed</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yet</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Signposts</a:t>
                      </a:r>
                      <a:r>
                        <a:rPr lang="en-GB" sz="1000" b="0" baseline="0" noProof="0" dirty="0" smtClean="0">
                          <a:solidFill>
                            <a:srgbClr val="000000"/>
                          </a:solidFill>
                          <a:latin typeface="Arial" panose="020B0604020202020204" pitchFamily="34" charset="0"/>
                          <a:cs typeface="Arial" panose="020B0604020202020204" pitchFamily="34" charset="0"/>
                        </a:rPr>
                        <a:t> and travel maps for scenic routes are developed</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No</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scenic</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routes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have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developed</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yet</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5 new high-quality</a:t>
                      </a:r>
                      <a:r>
                        <a:rPr lang="en-GB" sz="1000" b="0" baseline="0" noProof="0" dirty="0" smtClean="0">
                          <a:solidFill>
                            <a:srgbClr val="000000"/>
                          </a:solidFill>
                          <a:latin typeface="Arial" panose="020B0604020202020204" pitchFamily="34" charset="0"/>
                          <a:cs typeface="Arial" panose="020B0604020202020204" pitchFamily="34" charset="0"/>
                        </a:rPr>
                        <a:t> international hotels</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Higher quality hotels have been opened</a:t>
                      </a:r>
                      <a:r>
                        <a:rPr lang="de-DE" sz="1000" b="0" baseline="0" dirty="0" smtClean="0">
                          <a:solidFill>
                            <a:srgbClr val="000000"/>
                          </a:solidFill>
                          <a:latin typeface="Arial" panose="020B0604020202020204" pitchFamily="34" charset="0"/>
                          <a:cs typeface="Arial" panose="020B0604020202020204" pitchFamily="34" charset="0"/>
                        </a:rPr>
                        <a:t> but there is </a:t>
                      </a:r>
                      <a:r>
                        <a:rPr lang="de-DE" sz="1000" b="0" dirty="0" smtClean="0">
                          <a:solidFill>
                            <a:srgbClr val="000000"/>
                          </a:solidFill>
                          <a:latin typeface="Arial" panose="020B0604020202020204" pitchFamily="34" charset="0"/>
                          <a:cs typeface="Arial" panose="020B0604020202020204" pitchFamily="34" charset="0"/>
                        </a:rPr>
                        <a:t>still a lack of internationally branded</a:t>
                      </a:r>
                      <a:r>
                        <a:rPr lang="de-DE" sz="1000" b="0" baseline="0" dirty="0" smtClean="0">
                          <a:solidFill>
                            <a:srgbClr val="000000"/>
                          </a:solidFill>
                          <a:latin typeface="Arial" panose="020B0604020202020204" pitchFamily="34" charset="0"/>
                          <a:cs typeface="Arial" panose="020B0604020202020204" pitchFamily="34" charset="0"/>
                        </a:rPr>
                        <a:t> hotels in North Macedonia</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50 % increase in registered accommodation</a:t>
                      </a:r>
                      <a:r>
                        <a:rPr lang="en-GB" sz="1000" b="0" baseline="0" noProof="0" dirty="0" smtClean="0">
                          <a:solidFill>
                            <a:srgbClr val="000000"/>
                          </a:solidFill>
                          <a:latin typeface="Arial" panose="020B0604020202020204" pitchFamily="34" charset="0"/>
                          <a:cs typeface="Arial" panose="020B0604020202020204" pitchFamily="34" charset="0"/>
                        </a:rPr>
                        <a:t> facilities</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Only</a:t>
                      </a:r>
                      <a:r>
                        <a:rPr lang="de-DE" sz="1000" b="0" dirty="0" smtClean="0">
                          <a:solidFill>
                            <a:srgbClr val="000000"/>
                          </a:solidFill>
                          <a:latin typeface="Arial" panose="020B0604020202020204" pitchFamily="34" charset="0"/>
                          <a:cs typeface="Arial" panose="020B0604020202020204" pitchFamily="34" charset="0"/>
                        </a:rPr>
                        <a:t> a 3 % </a:t>
                      </a:r>
                      <a:r>
                        <a:rPr lang="de-DE" sz="1000" b="0" dirty="0" err="1" smtClean="0">
                          <a:solidFill>
                            <a:srgbClr val="000000"/>
                          </a:solidFill>
                          <a:latin typeface="Arial" panose="020B0604020202020204" pitchFamily="34" charset="0"/>
                          <a:cs typeface="Arial" panose="020B0604020202020204" pitchFamily="34" charset="0"/>
                        </a:rPr>
                        <a:t>increase</a:t>
                      </a:r>
                      <a:r>
                        <a:rPr lang="de-DE" sz="1000" b="0" dirty="0" smtClean="0">
                          <a:solidFill>
                            <a:srgbClr val="000000"/>
                          </a:solidFill>
                          <a:latin typeface="Arial" panose="020B0604020202020204" pitchFamily="34" charset="0"/>
                          <a:cs typeface="Arial" panose="020B0604020202020204" pitchFamily="34" charset="0"/>
                        </a:rPr>
                        <a:t> of </a:t>
                      </a:r>
                      <a:r>
                        <a:rPr lang="de-DE" sz="1000" b="0" dirty="0" err="1" smtClean="0">
                          <a:solidFill>
                            <a:srgbClr val="000000"/>
                          </a:solidFill>
                          <a:latin typeface="Arial" panose="020B0604020202020204" pitchFamily="34" charset="0"/>
                          <a:cs typeface="Arial" panose="020B0604020202020204" pitchFamily="34" charset="0"/>
                        </a:rPr>
                        <a:t>beds</a:t>
                      </a:r>
                      <a:r>
                        <a:rPr lang="de-DE" sz="1000" b="0" dirty="0" smtClean="0">
                          <a:solidFill>
                            <a:srgbClr val="000000"/>
                          </a:solidFill>
                          <a:latin typeface="Arial" panose="020B0604020202020204" pitchFamily="34" charset="0"/>
                          <a:cs typeface="Arial" panose="020B0604020202020204" pitchFamily="34" charset="0"/>
                        </a:rPr>
                        <a:t> in registered </a:t>
                      </a:r>
                      <a:r>
                        <a:rPr lang="de-DE" sz="1000" b="0" dirty="0" err="1" smtClean="0">
                          <a:solidFill>
                            <a:srgbClr val="000000"/>
                          </a:solidFill>
                          <a:latin typeface="Arial" panose="020B0604020202020204" pitchFamily="34" charset="0"/>
                          <a:cs typeface="Arial" panose="020B0604020202020204" pitchFamily="34" charset="0"/>
                        </a:rPr>
                        <a:t>accommodation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facilities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between</a:t>
                      </a:r>
                      <a:r>
                        <a:rPr lang="de-DE" sz="1000" b="0" dirty="0" smtClean="0">
                          <a:solidFill>
                            <a:srgbClr val="000000"/>
                          </a:solidFill>
                          <a:latin typeface="Arial" panose="020B0604020202020204" pitchFamily="34" charset="0"/>
                          <a:cs typeface="Arial" panose="020B0604020202020204" pitchFamily="34" charset="0"/>
                        </a:rPr>
                        <a:t> 2008 and 2014</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Completed and approved business plans</a:t>
                      </a:r>
                      <a:r>
                        <a:rPr lang="en-GB" sz="1000" b="0" baseline="0" noProof="0" dirty="0" smtClean="0">
                          <a:solidFill>
                            <a:srgbClr val="000000"/>
                          </a:solidFill>
                          <a:latin typeface="Arial" panose="020B0604020202020204" pitchFamily="34" charset="0"/>
                          <a:cs typeface="Arial" panose="020B0604020202020204" pitchFamily="34" charset="0"/>
                        </a:rPr>
                        <a:t> for National Parks – NP centres and mountain huts built/improved</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Not </a:t>
                      </a:r>
                      <a:r>
                        <a:rPr lang="de-AT" sz="1000" b="0" dirty="0" err="1" smtClean="0">
                          <a:solidFill>
                            <a:srgbClr val="000000"/>
                          </a:solidFill>
                          <a:latin typeface="Arial" panose="020B0604020202020204" pitchFamily="34" charset="0"/>
                          <a:cs typeface="Arial" panose="020B0604020202020204" pitchFamily="34" charset="0"/>
                        </a:rPr>
                        <a:t>implemented</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err="1" smtClean="0">
                          <a:solidFill>
                            <a:srgbClr val="000000"/>
                          </a:solidFill>
                          <a:latin typeface="Arial" panose="020B0604020202020204" pitchFamily="34" charset="0"/>
                          <a:cs typeface="Arial" panose="020B0604020202020204" pitchFamily="34" charset="0"/>
                        </a:rPr>
                        <a:t>Tikves</a:t>
                      </a:r>
                      <a:r>
                        <a:rPr lang="en-GB" sz="1000" b="0" baseline="0" noProof="0" dirty="0" smtClean="0">
                          <a:solidFill>
                            <a:srgbClr val="000000"/>
                          </a:solidFill>
                          <a:latin typeface="Arial" panose="020B0604020202020204" pitchFamily="34" charset="0"/>
                          <a:cs typeface="Arial" panose="020B0604020202020204" pitchFamily="34" charset="0"/>
                        </a:rPr>
                        <a:t> Wine Route realized with signposts and different tourism products</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A </a:t>
                      </a:r>
                      <a:r>
                        <a:rPr lang="de-DE" sz="1000" b="0" dirty="0" err="1" smtClean="0">
                          <a:solidFill>
                            <a:srgbClr val="000000"/>
                          </a:solidFill>
                          <a:latin typeface="Arial" panose="020B0604020202020204" pitchFamily="34" charset="0"/>
                          <a:cs typeface="Arial" panose="020B0604020202020204" pitchFamily="34" charset="0"/>
                        </a:rPr>
                        <a:t>particular</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wine</a:t>
                      </a:r>
                      <a:r>
                        <a:rPr lang="de-DE" sz="1000" b="0" dirty="0" smtClean="0">
                          <a:solidFill>
                            <a:srgbClr val="000000"/>
                          </a:solidFill>
                          <a:latin typeface="Arial" panose="020B0604020202020204" pitchFamily="34" charset="0"/>
                          <a:cs typeface="Arial" panose="020B0604020202020204" pitchFamily="34" charset="0"/>
                        </a:rPr>
                        <a:t> route (</a:t>
                      </a:r>
                      <a:r>
                        <a:rPr lang="de-DE" sz="1000" b="0" dirty="0" err="1" smtClean="0">
                          <a:solidFill>
                            <a:srgbClr val="000000"/>
                          </a:solidFill>
                          <a:latin typeface="Arial" panose="020B0604020202020204" pitchFamily="34" charset="0"/>
                          <a:cs typeface="Arial" panose="020B0604020202020204" pitchFamily="34" charset="0"/>
                        </a:rPr>
                        <a:t>theme</a:t>
                      </a:r>
                      <a:r>
                        <a:rPr lang="de-DE" sz="1000" b="0" dirty="0" smtClean="0">
                          <a:solidFill>
                            <a:srgbClr val="000000"/>
                          </a:solidFill>
                          <a:latin typeface="Arial" panose="020B0604020202020204" pitchFamily="34" charset="0"/>
                          <a:cs typeface="Arial" panose="020B0604020202020204" pitchFamily="34" charset="0"/>
                        </a:rPr>
                        <a:t> route) </a:t>
                      </a:r>
                      <a:r>
                        <a:rPr lang="de-DE" sz="1000" b="0" dirty="0" err="1" smtClean="0">
                          <a:solidFill>
                            <a:srgbClr val="000000"/>
                          </a:solidFill>
                          <a:latin typeface="Arial" panose="020B0604020202020204" pitchFamily="34" charset="0"/>
                          <a:cs typeface="Arial" panose="020B0604020202020204" pitchFamily="34" charset="0"/>
                        </a:rPr>
                        <a:t>has</a:t>
                      </a:r>
                      <a:r>
                        <a:rPr lang="de-DE" sz="1000" b="0" dirty="0" smtClean="0">
                          <a:solidFill>
                            <a:srgbClr val="000000"/>
                          </a:solidFill>
                          <a:latin typeface="Arial" panose="020B0604020202020204" pitchFamily="34" charset="0"/>
                          <a:cs typeface="Arial" panose="020B0604020202020204" pitchFamily="34" charset="0"/>
                        </a:rPr>
                        <a:t> not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developed</a:t>
                      </a:r>
                      <a:r>
                        <a:rPr lang="de-DE" sz="1000" b="0" dirty="0" smtClean="0">
                          <a:solidFill>
                            <a:srgbClr val="000000"/>
                          </a:solidFill>
                          <a:latin typeface="Arial" panose="020B0604020202020204" pitchFamily="34" charset="0"/>
                          <a:cs typeface="Arial" panose="020B0604020202020204" pitchFamily="34" charset="0"/>
                        </a:rPr>
                        <a:t>, but </a:t>
                      </a:r>
                      <a:r>
                        <a:rPr lang="de-DE" sz="1000" b="0" dirty="0" err="1" smtClean="0">
                          <a:solidFill>
                            <a:srgbClr val="000000"/>
                          </a:solidFill>
                          <a:latin typeface="Arial" panose="020B0604020202020204" pitchFamily="34" charset="0"/>
                          <a:cs typeface="Arial" panose="020B0604020202020204" pitchFamily="34" charset="0"/>
                        </a:rPr>
                        <a:t>several</a:t>
                      </a:r>
                      <a:r>
                        <a:rPr lang="de-DE" sz="1000" b="0" dirty="0" smtClean="0">
                          <a:solidFill>
                            <a:srgbClr val="000000"/>
                          </a:solidFill>
                          <a:latin typeface="Arial" panose="020B0604020202020204" pitchFamily="34" charset="0"/>
                          <a:cs typeface="Arial" panose="020B0604020202020204" pitchFamily="34" charset="0"/>
                        </a:rPr>
                        <a:t> Points of Interest </a:t>
                      </a:r>
                      <a:r>
                        <a:rPr lang="de-DE" sz="1000" b="0" dirty="0" err="1" smtClean="0">
                          <a:solidFill>
                            <a:srgbClr val="000000"/>
                          </a:solidFill>
                          <a:latin typeface="Arial" panose="020B0604020202020204" pitchFamily="34" charset="0"/>
                          <a:cs typeface="Arial" panose="020B0604020202020204" pitchFamily="34" charset="0"/>
                        </a:rPr>
                        <a:t>exist</a:t>
                      </a:r>
                      <a:r>
                        <a:rPr lang="de-DE" sz="1000" b="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3 additional villages marketing themselves</a:t>
                      </a:r>
                      <a:r>
                        <a:rPr lang="en-GB" sz="1000" b="0" baseline="0" noProof="0" dirty="0" smtClean="0">
                          <a:solidFill>
                            <a:srgbClr val="000000"/>
                          </a:solidFill>
                          <a:latin typeface="Arial" panose="020B0604020202020204" pitchFamily="34" charset="0"/>
                          <a:cs typeface="Arial" panose="020B0604020202020204" pitchFamily="34" charset="0"/>
                        </a:rPr>
                        <a:t> as rural destinations</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The national </a:t>
                      </a:r>
                      <a:r>
                        <a:rPr lang="de-DE" sz="1000" b="0" dirty="0" err="1" smtClean="0">
                          <a:solidFill>
                            <a:srgbClr val="000000"/>
                          </a:solidFill>
                          <a:latin typeface="Arial" panose="020B0604020202020204" pitchFamily="34" charset="0"/>
                          <a:cs typeface="Arial" panose="020B0604020202020204" pitchFamily="34" charset="0"/>
                        </a:rPr>
                        <a:t>tourism</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website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presents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several</a:t>
                      </a:r>
                      <a:r>
                        <a:rPr lang="de-DE" sz="1000" b="0" baseline="0" dirty="0" smtClean="0">
                          <a:solidFill>
                            <a:srgbClr val="000000"/>
                          </a:solidFill>
                          <a:latin typeface="Arial" panose="020B0604020202020204" pitchFamily="34" charset="0"/>
                          <a:cs typeface="Arial" panose="020B0604020202020204" pitchFamily="34" charset="0"/>
                        </a:rPr>
                        <a:t> rural </a:t>
                      </a:r>
                      <a:r>
                        <a:rPr lang="de-DE" sz="1000" b="0" baseline="0" dirty="0" err="1" smtClean="0">
                          <a:solidFill>
                            <a:srgbClr val="000000"/>
                          </a:solidFill>
                          <a:latin typeface="Arial" panose="020B0604020202020204" pitchFamily="34" charset="0"/>
                          <a:cs typeface="Arial" panose="020B0604020202020204" pitchFamily="34" charset="0"/>
                        </a:rPr>
                        <a:t>tourism</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villages</a:t>
                      </a:r>
                      <a:r>
                        <a:rPr lang="de-DE" sz="1000" b="0" baseline="0" dirty="0" smtClean="0">
                          <a:solidFill>
                            <a:srgbClr val="000000"/>
                          </a:solidFill>
                          <a:latin typeface="Arial" panose="020B0604020202020204" pitchFamily="34" charset="0"/>
                          <a:cs typeface="Arial" panose="020B0604020202020204" pitchFamily="34" charset="0"/>
                        </a:rPr>
                        <a:t> but </a:t>
                      </a:r>
                      <a:r>
                        <a:rPr lang="de-DE" sz="1000" b="0" baseline="0" dirty="0" err="1" smtClean="0">
                          <a:solidFill>
                            <a:srgbClr val="000000"/>
                          </a:solidFill>
                          <a:latin typeface="Arial" panose="020B0604020202020204" pitchFamily="34" charset="0"/>
                          <a:cs typeface="Arial" panose="020B0604020202020204" pitchFamily="34" charset="0"/>
                        </a:rPr>
                        <a:t>they</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are</a:t>
                      </a:r>
                      <a:r>
                        <a:rPr lang="de-DE" sz="1000" b="0" baseline="0" dirty="0" smtClean="0">
                          <a:solidFill>
                            <a:srgbClr val="000000"/>
                          </a:solidFill>
                          <a:latin typeface="Arial" panose="020B0604020202020204" pitchFamily="34" charset="0"/>
                          <a:cs typeface="Arial" panose="020B0604020202020204" pitchFamily="34" charset="0"/>
                        </a:rPr>
                        <a:t> not </a:t>
                      </a:r>
                      <a:r>
                        <a:rPr lang="de-DE" sz="1000" b="0" baseline="0" dirty="0" err="1" smtClean="0">
                          <a:solidFill>
                            <a:srgbClr val="000000"/>
                          </a:solidFill>
                          <a:latin typeface="Arial" panose="020B0604020202020204" pitchFamily="34" charset="0"/>
                          <a:cs typeface="Arial" panose="020B0604020202020204" pitchFamily="34" charset="0"/>
                        </a:rPr>
                        <a:t>fully</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developed</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yet</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Annual</a:t>
                      </a:r>
                      <a:r>
                        <a:rPr lang="en-GB" sz="1000" b="0" baseline="0" noProof="0" dirty="0" smtClean="0">
                          <a:solidFill>
                            <a:srgbClr val="000000"/>
                          </a:solidFill>
                          <a:latin typeface="Arial" panose="020B0604020202020204" pitchFamily="34" charset="0"/>
                          <a:cs typeface="Arial" panose="020B0604020202020204" pitchFamily="34" charset="0"/>
                        </a:rPr>
                        <a:t> event calendar published in hardcopy and online</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baseline="0" dirty="0" smtClean="0">
                          <a:solidFill>
                            <a:srgbClr val="000000"/>
                          </a:solidFill>
                          <a:latin typeface="Arial" panose="020B0604020202020204" pitchFamily="34" charset="0"/>
                          <a:cs typeface="Arial" panose="020B0604020202020204" pitchFamily="34" charset="0"/>
                        </a:rPr>
                        <a:t>Events/</a:t>
                      </a:r>
                      <a:r>
                        <a:rPr lang="de-DE" sz="1000" b="0" baseline="0" dirty="0" err="1" smtClean="0">
                          <a:solidFill>
                            <a:srgbClr val="000000"/>
                          </a:solidFill>
                          <a:latin typeface="Arial" panose="020B0604020202020204" pitchFamily="34" charset="0"/>
                          <a:cs typeface="Arial" panose="020B0604020202020204" pitchFamily="34" charset="0"/>
                        </a:rPr>
                        <a:t>festivals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are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described</a:t>
                      </a:r>
                      <a:r>
                        <a:rPr lang="de-DE" sz="1000" b="0" baseline="0" dirty="0" smtClean="0">
                          <a:solidFill>
                            <a:srgbClr val="000000"/>
                          </a:solidFill>
                          <a:latin typeface="Arial" panose="020B0604020202020204" pitchFamily="34" charset="0"/>
                          <a:cs typeface="Arial" panose="020B0604020202020204" pitchFamily="34" charset="0"/>
                        </a:rPr>
                        <a:t> on the national </a:t>
                      </a:r>
                      <a:r>
                        <a:rPr lang="de-DE" sz="1000" b="0" baseline="0" dirty="0" err="1" smtClean="0">
                          <a:solidFill>
                            <a:srgbClr val="000000"/>
                          </a:solidFill>
                          <a:latin typeface="Arial" panose="020B0604020202020204" pitchFamily="34" charset="0"/>
                          <a:cs typeface="Arial" panose="020B0604020202020204" pitchFamily="34" charset="0"/>
                        </a:rPr>
                        <a:t>tourism</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website</a:t>
                      </a:r>
                      <a:r>
                        <a:rPr lang="de-DE" sz="1000" b="0" baseline="0" dirty="0" smtClean="0">
                          <a:solidFill>
                            <a:srgbClr val="000000"/>
                          </a:solidFill>
                          <a:latin typeface="Arial" panose="020B0604020202020204" pitchFamily="34" charset="0"/>
                          <a:cs typeface="Arial" panose="020B0604020202020204" pitchFamily="34" charset="0"/>
                        </a:rPr>
                        <a:t> – </a:t>
                      </a:r>
                      <a:r>
                        <a:rPr lang="de-DE" sz="1000" b="0" baseline="0" dirty="0" err="1" smtClean="0">
                          <a:solidFill>
                            <a:srgbClr val="000000"/>
                          </a:solidFill>
                          <a:latin typeface="Arial" panose="020B0604020202020204" pitchFamily="34" charset="0"/>
                          <a:cs typeface="Arial" panose="020B0604020202020204" pitchFamily="34" charset="0"/>
                        </a:rPr>
                        <a:t>there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is</a:t>
                      </a:r>
                      <a:r>
                        <a:rPr lang="de-DE" sz="1000" b="0" baseline="0" dirty="0" smtClean="0">
                          <a:solidFill>
                            <a:srgbClr val="000000"/>
                          </a:solidFill>
                          <a:latin typeface="Arial" panose="020B0604020202020204" pitchFamily="34" charset="0"/>
                          <a:cs typeface="Arial" panose="020B0604020202020204" pitchFamily="34" charset="0"/>
                        </a:rPr>
                        <a:t> also a </a:t>
                      </a:r>
                      <a:r>
                        <a:rPr lang="de-DE" sz="1000" b="0" baseline="0" dirty="0" err="1" smtClean="0">
                          <a:solidFill>
                            <a:srgbClr val="000000"/>
                          </a:solidFill>
                          <a:latin typeface="Arial" panose="020B0604020202020204" pitchFamily="34" charset="0"/>
                          <a:cs typeface="Arial" panose="020B0604020202020204" pitchFamily="34" charset="0"/>
                        </a:rPr>
                        <a:t>calender</a:t>
                      </a:r>
                      <a:r>
                        <a:rPr lang="de-DE" sz="1000" b="0" baseline="0" dirty="0" smtClean="0">
                          <a:solidFill>
                            <a:srgbClr val="000000"/>
                          </a:solidFill>
                          <a:latin typeface="Arial" panose="020B0604020202020204" pitchFamily="34" charset="0"/>
                          <a:cs typeface="Arial" panose="020B0604020202020204" pitchFamily="34" charset="0"/>
                        </a:rPr>
                        <a:t>, but </a:t>
                      </a:r>
                      <a:r>
                        <a:rPr lang="de-DE" sz="1000" b="0" baseline="0" dirty="0" err="1" smtClean="0">
                          <a:solidFill>
                            <a:srgbClr val="000000"/>
                          </a:solidFill>
                          <a:latin typeface="Arial" panose="020B0604020202020204" pitchFamily="34" charset="0"/>
                          <a:cs typeface="Arial" panose="020B0604020202020204" pitchFamily="34" charset="0"/>
                        </a:rPr>
                        <a:t>badly</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mainainted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4 refurbished spa</a:t>
                      </a:r>
                      <a:r>
                        <a:rPr lang="en-GB" sz="1000" b="0" baseline="0" noProof="0" dirty="0" smtClean="0">
                          <a:solidFill>
                            <a:srgbClr val="000000"/>
                          </a:solidFill>
                          <a:latin typeface="Arial" panose="020B0604020202020204" pitchFamily="34" charset="0"/>
                          <a:cs typeface="Arial" panose="020B0604020202020204" pitchFamily="34" charset="0"/>
                        </a:rPr>
                        <a:t> resorts with three star grading </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The </a:t>
                      </a:r>
                      <a:r>
                        <a:rPr lang="de-DE" sz="1000" b="0" dirty="0" err="1" smtClean="0">
                          <a:solidFill>
                            <a:srgbClr val="000000"/>
                          </a:solidFill>
                          <a:latin typeface="Arial" panose="020B0604020202020204" pitchFamily="34" charset="0"/>
                          <a:cs typeface="Arial" panose="020B0604020202020204" pitchFamily="34" charset="0"/>
                        </a:rPr>
                        <a:t>majority</a:t>
                      </a:r>
                      <a:r>
                        <a:rPr lang="de-DE" sz="1000" b="0" baseline="0" dirty="0" smtClean="0">
                          <a:solidFill>
                            <a:srgbClr val="000000"/>
                          </a:solidFill>
                          <a:latin typeface="Arial" panose="020B0604020202020204" pitchFamily="34" charset="0"/>
                          <a:cs typeface="Arial" panose="020B0604020202020204" pitchFamily="34" charset="0"/>
                        </a:rPr>
                        <a:t> of the </a:t>
                      </a:r>
                      <a:r>
                        <a:rPr lang="de-DE" sz="1000" b="0" baseline="0" dirty="0" err="1" smtClean="0">
                          <a:solidFill>
                            <a:srgbClr val="000000"/>
                          </a:solidFill>
                          <a:latin typeface="Arial" panose="020B0604020202020204" pitchFamily="34" charset="0"/>
                          <a:cs typeface="Arial" panose="020B0604020202020204" pitchFamily="34" charset="0"/>
                        </a:rPr>
                        <a:t>health</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destinations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are</a:t>
                      </a:r>
                      <a:r>
                        <a:rPr lang="de-DE" sz="1000" b="0" baseline="0" dirty="0" smtClean="0">
                          <a:solidFill>
                            <a:srgbClr val="000000"/>
                          </a:solidFill>
                          <a:latin typeface="Arial" panose="020B0604020202020204" pitchFamily="34" charset="0"/>
                          <a:cs typeface="Arial" panose="020B0604020202020204" pitchFamily="34" charset="0"/>
                        </a:rPr>
                        <a:t> still </a:t>
                      </a:r>
                      <a:r>
                        <a:rPr lang="de-DE" sz="1000" b="0" baseline="0" dirty="0" err="1" smtClean="0">
                          <a:solidFill>
                            <a:srgbClr val="000000"/>
                          </a:solidFill>
                          <a:latin typeface="Arial" panose="020B0604020202020204" pitchFamily="34" charset="0"/>
                          <a:cs typeface="Arial" panose="020B0604020202020204" pitchFamily="34" charset="0"/>
                        </a:rPr>
                        <a:t>focusing</a:t>
                      </a:r>
                      <a:r>
                        <a:rPr lang="de-DE" sz="1000" b="0" baseline="0" dirty="0" smtClean="0">
                          <a:solidFill>
                            <a:srgbClr val="000000"/>
                          </a:solidFill>
                          <a:latin typeface="Arial" panose="020B0604020202020204" pitchFamily="34" charset="0"/>
                          <a:cs typeface="Arial" panose="020B0604020202020204" pitchFamily="34" charset="0"/>
                        </a:rPr>
                        <a:t> on </a:t>
                      </a:r>
                      <a:r>
                        <a:rPr lang="de-DE" sz="1000" b="0" baseline="0" dirty="0" err="1" smtClean="0">
                          <a:solidFill>
                            <a:srgbClr val="000000"/>
                          </a:solidFill>
                          <a:latin typeface="Arial" panose="020B0604020202020204" pitchFamily="34" charset="0"/>
                          <a:cs typeface="Arial" panose="020B0604020202020204" pitchFamily="34" charset="0"/>
                        </a:rPr>
                        <a:t>medical</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treatments</a:t>
                      </a:r>
                      <a:r>
                        <a:rPr lang="de-DE" sz="1000" b="0" baseline="0" dirty="0" smtClean="0">
                          <a:solidFill>
                            <a:srgbClr val="000000"/>
                          </a:solidFill>
                          <a:latin typeface="Arial" panose="020B0604020202020204" pitchFamily="34" charset="0"/>
                          <a:cs typeface="Arial" panose="020B0604020202020204" pitchFamily="34" charset="0"/>
                        </a:rPr>
                        <a:t> in a </a:t>
                      </a:r>
                      <a:r>
                        <a:rPr lang="de-DE" sz="1000" b="0" baseline="0" dirty="0" err="1" smtClean="0">
                          <a:solidFill>
                            <a:srgbClr val="000000"/>
                          </a:solidFill>
                          <a:latin typeface="Arial" panose="020B0604020202020204" pitchFamily="34" charset="0"/>
                          <a:cs typeface="Arial" panose="020B0604020202020204" pitchFamily="34" charset="0"/>
                        </a:rPr>
                        <a:t>rather</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decent</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environment</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Seminar and training program for employees at cultural heritage sites</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Not</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implemented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50 % increase</a:t>
                      </a:r>
                      <a:r>
                        <a:rPr lang="en-GB" sz="1000" b="0" baseline="0" noProof="0" dirty="0" smtClean="0">
                          <a:solidFill>
                            <a:srgbClr val="000000"/>
                          </a:solidFill>
                          <a:latin typeface="Arial" panose="020B0604020202020204" pitchFamily="34" charset="0"/>
                          <a:cs typeface="Arial" panose="020B0604020202020204" pitchFamily="34" charset="0"/>
                        </a:rPr>
                        <a:t> in game stock and 50 % increase by hunters</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Not </a:t>
                      </a:r>
                      <a:r>
                        <a:rPr lang="de-AT" sz="1000" b="0" dirty="0" err="1" smtClean="0">
                          <a:solidFill>
                            <a:srgbClr val="000000"/>
                          </a:solidFill>
                          <a:latin typeface="Arial" panose="020B0604020202020204" pitchFamily="34" charset="0"/>
                          <a:cs typeface="Arial" panose="020B0604020202020204" pitchFamily="34" charset="0"/>
                        </a:rPr>
                        <a:t>implemented</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bl>
          </a:graphicData>
        </a:graphic>
      </p:graphicFrame>
      <p:pic>
        <p:nvPicPr>
          <p:cNvPr id="39"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17140" y="1863487"/>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88690" y="2267573"/>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23831" y="2662297"/>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90663" y="3062301"/>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27983" y="3854357"/>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37314" y="4246473"/>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97354" y="5041201"/>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46645" y="4625175"/>
            <a:ext cx="276895" cy="288000"/>
          </a:xfrm>
          <a:prstGeom prst="rect">
            <a:avLst/>
          </a:prstGeom>
          <a:noFill/>
          <a:extLst>
            <a:ext uri="{909E8E84-426E-40DD-AFC4-6F175D3DCCD1}">
              <a14:hiddenFill xmlns:a14="http://schemas.microsoft.com/office/drawing/2010/main">
                <a:solidFill>
                  <a:srgbClr val="FFFFFF"/>
                </a:solidFill>
              </a14:hiddenFill>
            </a:ext>
          </a:extLst>
        </p:spPr>
      </p:pic>
      <p:sp>
        <p:nvSpPr>
          <p:cNvPr id="49"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Personal </a:t>
            </a:r>
            <a:r>
              <a:rPr lang="de-DE" spc="0" dirty="0" err="1"/>
              <a:t>interviews</a:t>
            </a:r>
            <a:endParaRPr lang="en-US" spc="0" dirty="0"/>
          </a:p>
        </p:txBody>
      </p:sp>
      <p:pic>
        <p:nvPicPr>
          <p:cNvPr id="15"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89428" y="3447772"/>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98260" y="5435394"/>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92014" y="5840808"/>
            <a:ext cx="276522"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187155"/>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120</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17" name="Inhaltsplatzhalter 2"/>
          <p:cNvSpPr>
            <a:spLocks noGrp="1"/>
          </p:cNvSpPr>
          <p:nvPr>
            <p:ph idx="1"/>
          </p:nvPr>
        </p:nvSpPr>
        <p:spPr>
          <a:xfrm>
            <a:off x="551664" y="620688"/>
            <a:ext cx="7067129" cy="348610"/>
          </a:xfrm>
        </p:spPr>
        <p:txBody>
          <a:bodyPr anchor="ctr"/>
          <a:lstStyle/>
          <a:p>
            <a:pPr marL="0" indent="0">
              <a:spcBef>
                <a:spcPts val="0"/>
              </a:spcBef>
              <a:spcAft>
                <a:spcPts val="600"/>
              </a:spcAft>
              <a:buNone/>
            </a:pPr>
            <a:r>
              <a:rPr lang="en-GB" sz="1100" b="1" kern="2000" spc="0" dirty="0" smtClean="0">
                <a:solidFill>
                  <a:srgbClr val="E3007B"/>
                </a:solidFill>
              </a:rPr>
              <a:t>Supporting actions</a:t>
            </a:r>
            <a:endParaRPr lang="en-GB" sz="1100" b="1" kern="2000" spc="0" dirty="0">
              <a:solidFill>
                <a:srgbClr val="E3007B"/>
              </a:solidFill>
            </a:endParaRPr>
          </a:p>
        </p:txBody>
      </p:sp>
      <p:graphicFrame>
        <p:nvGraphicFramePr>
          <p:cNvPr id="18" name="Tabelle 17"/>
          <p:cNvGraphicFramePr>
            <a:graphicFrameLocks noGrp="1"/>
          </p:cNvGraphicFramePr>
          <p:nvPr>
            <p:extLst>
              <p:ext uri="{D42A27DB-BD31-4B8C-83A1-F6EECF244321}">
                <p14:modId xmlns:p14="http://schemas.microsoft.com/office/powerpoint/2010/main" val="420095371"/>
              </p:ext>
            </p:extLst>
          </p:nvPr>
        </p:nvGraphicFramePr>
        <p:xfrm>
          <a:off x="611560" y="1002303"/>
          <a:ext cx="8028000" cy="5328002"/>
        </p:xfrm>
        <a:graphic>
          <a:graphicData uri="http://schemas.openxmlformats.org/drawingml/2006/table">
            <a:tbl>
              <a:tblPr firstRow="1" bandRow="1">
                <a:tableStyleId>{5C22544A-7EE6-4342-B048-85BDC9FD1C3A}</a:tableStyleId>
              </a:tblPr>
              <a:tblGrid>
                <a:gridCol w="3456000"/>
                <a:gridCol w="1548000"/>
                <a:gridCol w="1116000"/>
                <a:gridCol w="1908000"/>
              </a:tblGrid>
              <a:tr h="276459">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653051">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Develop</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and</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implement</a:t>
                      </a:r>
                      <a:r>
                        <a:rPr lang="de-AT" sz="1100" b="0" i="0" noProof="0" dirty="0" smtClean="0">
                          <a:solidFill>
                            <a:srgbClr val="000000"/>
                          </a:solidFill>
                          <a:latin typeface="Arial" panose="020B0604020202020204" pitchFamily="34" charset="0"/>
                          <a:cs typeface="Arial" panose="020B0604020202020204" pitchFamily="34" charset="0"/>
                        </a:rPr>
                        <a:t> a </a:t>
                      </a:r>
                      <a:r>
                        <a:rPr lang="de-AT" sz="1100" b="0" i="0" noProof="0" dirty="0" err="1" smtClean="0">
                          <a:solidFill>
                            <a:srgbClr val="000000"/>
                          </a:solidFill>
                          <a:latin typeface="Arial" panose="020B0604020202020204" pitchFamily="34" charset="0"/>
                          <a:cs typeface="Arial" panose="020B0604020202020204" pitchFamily="34" charset="0"/>
                        </a:rPr>
                        <a:t>seminar</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program</a:t>
                      </a:r>
                      <a:r>
                        <a:rPr lang="de-AT" sz="1100" b="0" i="0" noProof="0" dirty="0" smtClean="0">
                          <a:solidFill>
                            <a:srgbClr val="000000"/>
                          </a:solidFill>
                          <a:latin typeface="Arial" panose="020B0604020202020204" pitchFamily="34" charset="0"/>
                          <a:cs typeface="Arial" panose="020B0604020202020204" pitchFamily="34" charset="0"/>
                        </a:rPr>
                        <a:t> „Quality in </a:t>
                      </a:r>
                      <a:r>
                        <a:rPr lang="de-AT" sz="1100" b="0" i="0" noProof="0" dirty="0" err="1" smtClean="0">
                          <a:solidFill>
                            <a:srgbClr val="000000"/>
                          </a:solidFill>
                          <a:latin typeface="Arial" panose="020B0604020202020204" pitchFamily="34" charset="0"/>
                          <a:cs typeface="Arial" panose="020B0604020202020204" pitchFamily="34" charset="0"/>
                        </a:rPr>
                        <a:t>Tourism</a:t>
                      </a:r>
                      <a:r>
                        <a:rPr lang="de-AT" sz="1100" b="0" i="0" noProof="0" dirty="0" smtClean="0">
                          <a:solidFill>
                            <a:srgbClr val="000000"/>
                          </a:solidFill>
                          <a:latin typeface="Arial" panose="020B0604020202020204" pitchFamily="34" charset="0"/>
                          <a:cs typeface="Arial" panose="020B0604020202020204" pitchFamily="34" charset="0"/>
                        </a:rPr>
                        <a:t>“</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Starting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Seminar </a:t>
                      </a:r>
                      <a:r>
                        <a:rPr lang="de-AT" sz="1100" b="0" i="0" noProof="0" dirty="0" err="1" smtClean="0">
                          <a:solidFill>
                            <a:srgbClr val="000000"/>
                          </a:solidFill>
                          <a:latin typeface="Arial" panose="020B0604020202020204" pitchFamily="34" charset="0"/>
                          <a:cs typeface="Arial" panose="020B0604020202020204" pitchFamily="34" charset="0"/>
                        </a:rPr>
                        <a:t>program</a:t>
                      </a:r>
                      <a:r>
                        <a:rPr lang="de-AT" sz="1100" b="0" i="0" baseline="0" noProof="0" dirty="0" smtClean="0">
                          <a:solidFill>
                            <a:srgbClr val="000000"/>
                          </a:solidFill>
                          <a:latin typeface="Arial" panose="020B0604020202020204" pitchFamily="34" charset="0"/>
                          <a:cs typeface="Arial" panose="020B0604020202020204" pitchFamily="34" charset="0"/>
                        </a:rPr>
                        <a:t> „Quality in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launched</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r h="653051">
                <a:tc>
                  <a:txBody>
                    <a:bodyPr/>
                    <a:lstStyle/>
                    <a:p>
                      <a:pPr marL="0" indent="0">
                        <a:spcAft>
                          <a:spcPts val="600"/>
                        </a:spcAft>
                        <a:buClr>
                          <a:srgbClr val="E3007B"/>
                        </a:buClr>
                        <a:buFont typeface="Arial" panose="020B0604020202020204" pitchFamily="34" charset="0"/>
                        <a:buNone/>
                      </a:pPr>
                      <a:r>
                        <a:rPr lang="de-AT" sz="1100" b="0" i="0" noProof="0" dirty="0" smtClean="0">
                          <a:solidFill>
                            <a:srgbClr val="000000"/>
                          </a:solidFill>
                          <a:latin typeface="Arial" panose="020B0604020202020204" pitchFamily="34" charset="0"/>
                          <a:cs typeface="Arial" panose="020B0604020202020204" pitchFamily="34" charset="0"/>
                        </a:rPr>
                        <a:t>Regular press-releases </a:t>
                      </a:r>
                      <a:r>
                        <a:rPr lang="de-AT" sz="1100" b="0" i="0" noProof="0" dirty="0" err="1" smtClean="0">
                          <a:solidFill>
                            <a:srgbClr val="000000"/>
                          </a:solidFill>
                          <a:latin typeface="Arial" panose="020B0604020202020204" pitchFamily="34" charset="0"/>
                          <a:cs typeface="Arial" panose="020B0604020202020204" pitchFamily="34" charset="0"/>
                        </a:rPr>
                        <a:t>and</a:t>
                      </a:r>
                      <a:r>
                        <a:rPr lang="de-AT" sz="1100" b="0" i="0" noProof="0" dirty="0" smtClean="0">
                          <a:solidFill>
                            <a:srgbClr val="000000"/>
                          </a:solidFill>
                          <a:latin typeface="Arial" panose="020B0604020202020204" pitchFamily="34" charset="0"/>
                          <a:cs typeface="Arial" panose="020B0604020202020204" pitchFamily="34" charset="0"/>
                        </a:rPr>
                        <a:t> press </a:t>
                      </a:r>
                      <a:r>
                        <a:rPr lang="de-AT" sz="1100" b="0" i="0" noProof="0" dirty="0" err="1" smtClean="0">
                          <a:solidFill>
                            <a:srgbClr val="000000"/>
                          </a:solidFill>
                          <a:latin typeface="Arial" panose="020B0604020202020204" pitchFamily="34" charset="0"/>
                          <a:cs typeface="Arial" panose="020B0604020202020204" pitchFamily="34" charset="0"/>
                        </a:rPr>
                        <a:t>conferences</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to</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improve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awareness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local</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population</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Continuously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At</a:t>
                      </a:r>
                      <a:r>
                        <a:rPr lang="de-AT" sz="1100" b="0" i="0" baseline="0" noProof="0" dirty="0" smtClean="0">
                          <a:solidFill>
                            <a:srgbClr val="000000"/>
                          </a:solidFill>
                          <a:latin typeface="Arial" panose="020B0604020202020204" pitchFamily="34" charset="0"/>
                          <a:cs typeface="Arial" panose="020B0604020202020204" pitchFamily="34" charset="0"/>
                        </a:rPr>
                        <a:t> least 10 </a:t>
                      </a:r>
                      <a:r>
                        <a:rPr lang="de-AT" sz="1100" b="0" i="0" baseline="0" noProof="0" dirty="0" err="1" smtClean="0">
                          <a:solidFill>
                            <a:srgbClr val="000000"/>
                          </a:solidFill>
                          <a:latin typeface="Arial" panose="020B0604020202020204" pitchFamily="34" charset="0"/>
                          <a:cs typeface="Arial" panose="020B0604020202020204" pitchFamily="34" charset="0"/>
                        </a:rPr>
                        <a:t>annual</a:t>
                      </a:r>
                      <a:r>
                        <a:rPr lang="de-AT" sz="1100" b="0" i="0" baseline="0" noProof="0" dirty="0" smtClean="0">
                          <a:solidFill>
                            <a:srgbClr val="000000"/>
                          </a:solidFill>
                          <a:latin typeface="Arial" panose="020B0604020202020204" pitchFamily="34" charset="0"/>
                          <a:cs typeface="Arial" panose="020B0604020202020204" pitchFamily="34" charset="0"/>
                        </a:rPr>
                        <a:t> press </a:t>
                      </a:r>
                      <a:r>
                        <a:rPr lang="de-AT" sz="1100" b="0" i="0" baseline="0" noProof="0" dirty="0" err="1" smtClean="0">
                          <a:solidFill>
                            <a:srgbClr val="000000"/>
                          </a:solidFill>
                          <a:latin typeface="Arial" panose="020B0604020202020204" pitchFamily="34" charset="0"/>
                          <a:cs typeface="Arial" panose="020B0604020202020204" pitchFamily="34" charset="0"/>
                        </a:rPr>
                        <a:t>releases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2 </a:t>
                      </a:r>
                      <a:r>
                        <a:rPr lang="de-AT" sz="1100" b="0" i="0" baseline="0" noProof="0" dirty="0" err="1" smtClean="0">
                          <a:solidFill>
                            <a:srgbClr val="000000"/>
                          </a:solidFill>
                          <a:latin typeface="Arial" panose="020B0604020202020204" pitchFamily="34" charset="0"/>
                          <a:cs typeface="Arial" panose="020B0604020202020204" pitchFamily="34" charset="0"/>
                        </a:rPr>
                        <a:t>annual</a:t>
                      </a:r>
                      <a:r>
                        <a:rPr lang="de-AT" sz="1100" b="0" i="0" baseline="0" noProof="0" dirty="0" smtClean="0">
                          <a:solidFill>
                            <a:srgbClr val="000000"/>
                          </a:solidFill>
                          <a:latin typeface="Arial" panose="020B0604020202020204" pitchFamily="34" charset="0"/>
                          <a:cs typeface="Arial" panose="020B0604020202020204" pitchFamily="34" charset="0"/>
                        </a:rPr>
                        <a:t> press </a:t>
                      </a:r>
                      <a:r>
                        <a:rPr lang="de-AT" sz="1100" b="0" i="0" baseline="0" noProof="0" dirty="0" err="1" smtClean="0">
                          <a:solidFill>
                            <a:srgbClr val="000000"/>
                          </a:solidFill>
                          <a:latin typeface="Arial" panose="020B0604020202020204" pitchFamily="34" charset="0"/>
                          <a:cs typeface="Arial" panose="020B0604020202020204" pitchFamily="34" charset="0"/>
                        </a:rPr>
                        <a:t>conferences</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813113">
                <a:tc>
                  <a:txBody>
                    <a:bodyPr/>
                    <a:lstStyle/>
                    <a:p>
                      <a:pPr marL="0" indent="0">
                        <a:spcAft>
                          <a:spcPts val="600"/>
                        </a:spcAft>
                        <a:buClr>
                          <a:srgbClr val="E3007B"/>
                        </a:buClr>
                        <a:buFont typeface="Arial" panose="020B0604020202020204" pitchFamily="34" charset="0"/>
                        <a:buNone/>
                      </a:pPr>
                      <a:r>
                        <a:rPr lang="de-AT" sz="1100" b="0" i="0" noProof="0" dirty="0" smtClean="0">
                          <a:solidFill>
                            <a:srgbClr val="000000"/>
                          </a:solidFill>
                          <a:latin typeface="Arial" panose="020B0604020202020204" pitchFamily="34" charset="0"/>
                          <a:cs typeface="Arial" panose="020B0604020202020204" pitchFamily="34" charset="0"/>
                        </a:rPr>
                        <a:t>Organize an</a:t>
                      </a:r>
                      <a:r>
                        <a:rPr lang="de-AT" sz="1100" b="0" i="0" baseline="0" noProof="0" dirty="0" smtClean="0">
                          <a:solidFill>
                            <a:srgbClr val="000000"/>
                          </a:solidFill>
                          <a:latin typeface="Arial" panose="020B0604020202020204" pitchFamily="34" charset="0"/>
                          <a:cs typeface="Arial" panose="020B0604020202020204" pitchFamily="34" charset="0"/>
                        </a:rPr>
                        <a:t> annual North Macedonian Tourism Award ceremony to celebrate the achievements in tourism and to award best practice examples in different categories </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Starting 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Annual North Macedonian</a:t>
                      </a:r>
                      <a:r>
                        <a:rPr lang="de-AT" sz="1100" b="0" i="0" baseline="0" noProof="0" dirty="0" smtClean="0">
                          <a:solidFill>
                            <a:srgbClr val="000000"/>
                          </a:solidFill>
                          <a:latin typeface="Arial" panose="020B0604020202020204" pitchFamily="34" charset="0"/>
                          <a:cs typeface="Arial" panose="020B0604020202020204" pitchFamily="34" charset="0"/>
                        </a:rPr>
                        <a:t> Tourism Award since 2017</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813113">
                <a:tc>
                  <a:txBody>
                    <a:bodyPr/>
                    <a:lstStyle/>
                    <a:p>
                      <a:pPr marL="0" indent="0">
                        <a:spcAft>
                          <a:spcPts val="600"/>
                        </a:spcAft>
                        <a:buClr>
                          <a:srgbClr val="E3007B"/>
                        </a:buClr>
                        <a:buFont typeface="Arial" panose="020B0604020202020204" pitchFamily="34" charset="0"/>
                        <a:buNone/>
                      </a:pPr>
                      <a:r>
                        <a:rPr lang="de-AT" sz="1100" b="0" i="0" noProof="0" dirty="0" smtClean="0">
                          <a:solidFill>
                            <a:srgbClr val="000000"/>
                          </a:solidFill>
                          <a:latin typeface="Arial" panose="020B0604020202020204" pitchFamily="34" charset="0"/>
                          <a:cs typeface="Arial" panose="020B0604020202020204" pitchFamily="34" charset="0"/>
                        </a:rPr>
                        <a:t>Develop, together with external</a:t>
                      </a:r>
                      <a:r>
                        <a:rPr lang="de-AT" sz="1100" b="0" i="0" baseline="0" noProof="0" dirty="0" smtClean="0">
                          <a:solidFill>
                            <a:srgbClr val="000000"/>
                          </a:solidFill>
                          <a:latin typeface="Arial" panose="020B0604020202020204" pitchFamily="34" charset="0"/>
                          <a:cs typeface="Arial" panose="020B0604020202020204" pitchFamily="34" charset="0"/>
                        </a:rPr>
                        <a:t> experts,</a:t>
                      </a:r>
                      <a:r>
                        <a:rPr lang="de-AT" sz="1100" b="0" i="0" noProof="0" dirty="0" smtClean="0">
                          <a:solidFill>
                            <a:srgbClr val="000000"/>
                          </a:solidFill>
                          <a:latin typeface="Arial" panose="020B0604020202020204" pitchFamily="34" charset="0"/>
                          <a:cs typeface="Arial" panose="020B0604020202020204" pitchFamily="34" charset="0"/>
                        </a:rPr>
                        <a:t> a new Marketing</a:t>
                      </a:r>
                      <a:r>
                        <a:rPr lang="de-AT" sz="1100" b="0" i="0" baseline="0" noProof="0" dirty="0" smtClean="0">
                          <a:solidFill>
                            <a:srgbClr val="000000"/>
                          </a:solidFill>
                          <a:latin typeface="Arial" panose="020B0604020202020204" pitchFamily="34" charset="0"/>
                          <a:cs typeface="Arial" panose="020B0604020202020204" pitchFamily="34" charset="0"/>
                        </a:rPr>
                        <a:t> Strategy for North Macedonian tourism </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2019/20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Modern</a:t>
                      </a:r>
                      <a:r>
                        <a:rPr lang="de-AT" sz="1100" b="0" i="0" baseline="0" noProof="0" dirty="0" smtClean="0">
                          <a:solidFill>
                            <a:srgbClr val="000000"/>
                          </a:solidFill>
                          <a:latin typeface="Arial" panose="020B0604020202020204" pitchFamily="34" charset="0"/>
                          <a:cs typeface="Arial" panose="020B0604020202020204" pitchFamily="34" charset="0"/>
                        </a:rPr>
                        <a:t> and professional Tourism Marketing Strategy for North Macedonia in place</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813113">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Develop</a:t>
                      </a:r>
                      <a:r>
                        <a:rPr lang="de-AT" sz="1100" b="0" i="0" baseline="0" noProof="0" dirty="0" smtClean="0">
                          <a:solidFill>
                            <a:srgbClr val="000000"/>
                          </a:solidFill>
                          <a:latin typeface="Arial" panose="020B0604020202020204" pitchFamily="34" charset="0"/>
                          <a:cs typeface="Arial" panose="020B0604020202020204" pitchFamily="34" charset="0"/>
                        </a:rPr>
                        <a:t> national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routes</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Tourism</a:t>
                      </a:r>
                      <a:r>
                        <a:rPr lang="de-AT" sz="1100" b="0" i="0" noProof="0" dirty="0" smtClean="0">
                          <a:solidFill>
                            <a:srgbClr val="000000"/>
                          </a:solidFill>
                          <a:latin typeface="Arial" panose="020B0604020202020204" pitchFamily="34" charset="0"/>
                          <a:cs typeface="Arial" panose="020B0604020202020204" pitchFamily="34" charset="0"/>
                        </a:rPr>
                        <a:t> Department</a:t>
                      </a:r>
                      <a:r>
                        <a:rPr lang="de-AT" sz="1100" b="0" i="0" baseline="0" noProof="0" dirty="0" smtClean="0">
                          <a:solidFill>
                            <a:srgbClr val="000000"/>
                          </a:solidFill>
                          <a:latin typeface="Arial" panose="020B0604020202020204" pitchFamily="34" charset="0"/>
                          <a:cs typeface="Arial" panose="020B0604020202020204" pitchFamily="34" charset="0"/>
                        </a:rPr>
                        <a:t> / Agency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Promotion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Support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Starting</a:t>
                      </a:r>
                      <a:r>
                        <a:rPr lang="de-AT" sz="1100" b="0" i="0" baseline="0" noProof="0" dirty="0" smtClean="0">
                          <a:solidFill>
                            <a:srgbClr val="000000"/>
                          </a:solidFill>
                          <a:latin typeface="Arial" panose="020B0604020202020204" pitchFamily="34" charset="0"/>
                          <a:cs typeface="Arial" panose="020B0604020202020204" pitchFamily="34" charset="0"/>
                        </a:rPr>
                        <a:t>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2</a:t>
                      </a:r>
                      <a:r>
                        <a:rPr lang="de-AT" sz="1100" b="0" i="0" baseline="0" noProof="0" dirty="0" smtClean="0">
                          <a:solidFill>
                            <a:srgbClr val="000000"/>
                          </a:solidFill>
                          <a:latin typeface="Arial" panose="020B0604020202020204" pitchFamily="34" charset="0"/>
                          <a:cs typeface="Arial" panose="020B0604020202020204" pitchFamily="34" charset="0"/>
                        </a:rPr>
                        <a:t> national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routes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are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developed</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53051">
                <a:tc>
                  <a:txBody>
                    <a:bodyPr/>
                    <a:lstStyle/>
                    <a:p>
                      <a:pPr marL="0" indent="0">
                        <a:spcAft>
                          <a:spcPts val="600"/>
                        </a:spcAft>
                        <a:buClr>
                          <a:srgbClr val="E3007B"/>
                        </a:buClr>
                        <a:buFont typeface="Arial" panose="020B0604020202020204" pitchFamily="34" charset="0"/>
                        <a:buNone/>
                      </a:pPr>
                      <a:r>
                        <a:rPr lang="de-AT" sz="1100" b="0" i="0" noProof="0" dirty="0" smtClean="0">
                          <a:solidFill>
                            <a:srgbClr val="000000"/>
                          </a:solidFill>
                          <a:latin typeface="Arial" panose="020B0604020202020204" pitchFamily="34" charset="0"/>
                          <a:cs typeface="Arial" panose="020B0604020202020204" pitchFamily="34" charset="0"/>
                        </a:rPr>
                        <a:t>Set </a:t>
                      </a:r>
                      <a:r>
                        <a:rPr lang="de-AT" sz="1100" b="0" i="0" noProof="0" dirty="0" err="1" smtClean="0">
                          <a:solidFill>
                            <a:srgbClr val="000000"/>
                          </a:solidFill>
                          <a:latin typeface="Arial" panose="020B0604020202020204" pitchFamily="34" charset="0"/>
                          <a:cs typeface="Arial" panose="020B0604020202020204" pitchFamily="34" charset="0"/>
                        </a:rPr>
                        <a:t>up</a:t>
                      </a:r>
                      <a:r>
                        <a:rPr lang="de-AT" sz="1100" b="0" i="0" noProof="0" dirty="0" smtClean="0">
                          <a:solidFill>
                            <a:srgbClr val="000000"/>
                          </a:solidFill>
                          <a:latin typeface="Arial" panose="020B0604020202020204" pitchFamily="34" charset="0"/>
                          <a:cs typeface="Arial" panose="020B0604020202020204" pitchFamily="34" charset="0"/>
                        </a:rPr>
                        <a:t> a permanent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working</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group</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with</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Ministry</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Culture </a:t>
                      </a:r>
                      <a:r>
                        <a:rPr lang="de-AT" sz="1100" b="0" i="0" baseline="0" noProof="0" dirty="0" err="1" smtClean="0">
                          <a:solidFill>
                            <a:srgbClr val="000000"/>
                          </a:solidFill>
                          <a:latin typeface="Arial" panose="020B0604020202020204" pitchFamily="34" charset="0"/>
                          <a:cs typeface="Arial" panose="020B0604020202020204" pitchFamily="34" charset="0"/>
                        </a:rPr>
                        <a:t>to</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coordinate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-relevant </a:t>
                      </a:r>
                      <a:r>
                        <a:rPr lang="de-AT" sz="1100" b="0" i="0" baseline="0" noProof="0" dirty="0" err="1" smtClean="0">
                          <a:solidFill>
                            <a:srgbClr val="000000"/>
                          </a:solidFill>
                          <a:latin typeface="Arial" panose="020B0604020202020204" pitchFamily="34" charset="0"/>
                          <a:cs typeface="Arial" panose="020B0604020202020204" pitchFamily="34" charset="0"/>
                        </a:rPr>
                        <a:t>topics</a:t>
                      </a:r>
                      <a:r>
                        <a:rPr lang="de-AT" sz="1100" b="0" i="0" baseline="0" noProof="0" dirty="0" smtClean="0">
                          <a:solidFill>
                            <a:srgbClr val="000000"/>
                          </a:solidFill>
                          <a:latin typeface="Arial" panose="020B0604020202020204" pitchFamily="34" charset="0"/>
                          <a:cs typeface="Arial" panose="020B0604020202020204" pitchFamily="34" charset="0"/>
                        </a:rPr>
                        <a:t> (e.g. </a:t>
                      </a:r>
                      <a:r>
                        <a:rPr lang="de-AT" sz="1100" b="0" i="0" baseline="0" noProof="0" dirty="0" err="1" smtClean="0">
                          <a:solidFill>
                            <a:srgbClr val="000000"/>
                          </a:solidFill>
                          <a:latin typeface="Arial" panose="020B0604020202020204" pitchFamily="34" charset="0"/>
                          <a:cs typeface="Arial" panose="020B0604020202020204" pitchFamily="34" charset="0"/>
                        </a:rPr>
                        <a:t>development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cultural</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sites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attractions</a:t>
                      </a:r>
                      <a:r>
                        <a:rPr lang="de-AT" sz="1100" b="0" i="0" baseline="0" noProof="0" dirty="0" smtClean="0">
                          <a:solidFill>
                            <a:srgbClr val="000000"/>
                          </a:solidFill>
                          <a:latin typeface="Arial" panose="020B0604020202020204" pitchFamily="34" charset="0"/>
                          <a:cs typeface="Arial" panose="020B0604020202020204" pitchFamily="34" charset="0"/>
                        </a:rPr>
                        <a:t>)</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a:t>
                      </a:r>
                      <a:r>
                        <a:rPr lang="de-AT" sz="1100" b="0" i="0" baseline="0" noProof="0" dirty="0" smtClean="0">
                          <a:solidFill>
                            <a:srgbClr val="000000"/>
                          </a:solidFill>
                          <a:latin typeface="Arial" panose="020B0604020202020204" pitchFamily="34" charset="0"/>
                          <a:cs typeface="Arial" panose="020B0604020202020204" pitchFamily="34" charset="0"/>
                        </a:rPr>
                        <a:t>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Starting</a:t>
                      </a:r>
                      <a:r>
                        <a:rPr lang="de-AT" sz="1100" b="0" i="0" baseline="0" noProof="0" dirty="0" smtClean="0">
                          <a:solidFill>
                            <a:srgbClr val="000000"/>
                          </a:solidFill>
                          <a:latin typeface="Arial" panose="020B0604020202020204" pitchFamily="34" charset="0"/>
                          <a:cs typeface="Arial" panose="020B0604020202020204" pitchFamily="34" charset="0"/>
                        </a:rPr>
                        <a:t> 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A </a:t>
                      </a:r>
                      <a:r>
                        <a:rPr lang="de-AT" sz="1100" b="0" i="0" noProof="0" dirty="0" err="1" smtClean="0">
                          <a:solidFill>
                            <a:srgbClr val="000000"/>
                          </a:solidFill>
                          <a:latin typeface="Arial" panose="020B0604020202020204" pitchFamily="34" charset="0"/>
                          <a:cs typeface="Arial" panose="020B0604020202020204" pitchFamily="34" charset="0"/>
                        </a:rPr>
                        <a:t>communication</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platform</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with</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the</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Ministry</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Culture </a:t>
                      </a:r>
                      <a:r>
                        <a:rPr lang="de-AT" sz="1100" b="0" i="0" noProof="0" dirty="0" err="1" smtClean="0">
                          <a:solidFill>
                            <a:srgbClr val="000000"/>
                          </a:solidFill>
                          <a:latin typeface="Arial" panose="020B0604020202020204" pitchFamily="34" charset="0"/>
                          <a:cs typeface="Arial" panose="020B0604020202020204" pitchFamily="34" charset="0"/>
                        </a:rPr>
                        <a:t>exists</a:t>
                      </a:r>
                      <a:r>
                        <a:rPr lang="de-AT" sz="1100" b="0" i="0" noProof="0" dirty="0" smtClean="0">
                          <a:solidFill>
                            <a:srgbClr val="000000"/>
                          </a:solidFill>
                          <a:latin typeface="Arial" panose="020B0604020202020204" pitchFamily="34" charset="0"/>
                          <a:cs typeface="Arial" panose="020B0604020202020204" pitchFamily="34" charset="0"/>
                        </a:rPr>
                        <a:t> </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653051">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Develop</a:t>
                      </a:r>
                      <a:r>
                        <a:rPr lang="de-AT" sz="1100" b="0" i="0" noProof="0" dirty="0" smtClean="0">
                          <a:solidFill>
                            <a:srgbClr val="000000"/>
                          </a:solidFill>
                          <a:latin typeface="Arial" panose="020B0604020202020204" pitchFamily="34" charset="0"/>
                          <a:cs typeface="Arial" panose="020B0604020202020204" pitchFamily="34" charset="0"/>
                        </a:rPr>
                        <a:t> a modern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noProof="0" dirty="0" smtClean="0">
                          <a:solidFill>
                            <a:srgbClr val="000000"/>
                          </a:solidFill>
                          <a:latin typeface="Arial" panose="020B0604020202020204" pitchFamily="34" charset="0"/>
                          <a:cs typeface="Arial" panose="020B0604020202020204" pitchFamily="34" charset="0"/>
                        </a:rPr>
                        <a:t>National</a:t>
                      </a:r>
                      <a:r>
                        <a:rPr lang="de-AT" sz="1100" b="0" i="0" baseline="0" noProof="0" dirty="0" smtClean="0">
                          <a:solidFill>
                            <a:srgbClr val="000000"/>
                          </a:solidFill>
                          <a:latin typeface="Arial" panose="020B0604020202020204" pitchFamily="34" charset="0"/>
                          <a:cs typeface="Arial" panose="020B0604020202020204" pitchFamily="34" charset="0"/>
                        </a:rPr>
                        <a:t> Park </a:t>
                      </a:r>
                      <a:r>
                        <a:rPr lang="de-AT" sz="1100" b="0" i="0" baseline="0" noProof="0" dirty="0" err="1" smtClean="0">
                          <a:solidFill>
                            <a:srgbClr val="000000"/>
                          </a:solidFill>
                          <a:latin typeface="Arial" panose="020B0604020202020204" pitchFamily="34" charset="0"/>
                          <a:cs typeface="Arial" panose="020B0604020202020204" pitchFamily="34" charset="0"/>
                        </a:rPr>
                        <a:t>Centre</a:t>
                      </a:r>
                      <a:r>
                        <a:rPr lang="de-AT" sz="1100" b="0" i="0" baseline="0" noProof="0" dirty="0" smtClean="0">
                          <a:solidFill>
                            <a:srgbClr val="000000"/>
                          </a:solidFill>
                          <a:latin typeface="Arial" panose="020B0604020202020204" pitchFamily="34" charset="0"/>
                          <a:cs typeface="Arial" panose="020B0604020202020204" pitchFamily="34" charset="0"/>
                        </a:rPr>
                        <a:t> in </a:t>
                      </a:r>
                      <a:r>
                        <a:rPr lang="de-AT" sz="1100" b="0" i="0" baseline="0" noProof="0" dirty="0" err="1" smtClean="0">
                          <a:solidFill>
                            <a:srgbClr val="000000"/>
                          </a:solidFill>
                          <a:latin typeface="Arial" panose="020B0604020202020204" pitchFamily="34" charset="0"/>
                          <a:cs typeface="Arial" panose="020B0604020202020204" pitchFamily="34" charset="0"/>
                        </a:rPr>
                        <a:t>each</a:t>
                      </a:r>
                      <a:r>
                        <a:rPr lang="de-AT" sz="1100" b="0" i="0" baseline="0" noProof="0" dirty="0" smtClean="0">
                          <a:solidFill>
                            <a:srgbClr val="000000"/>
                          </a:solidFill>
                          <a:latin typeface="Arial" panose="020B0604020202020204" pitchFamily="34" charset="0"/>
                          <a:cs typeface="Arial" panose="020B0604020202020204" pitchFamily="34" charset="0"/>
                        </a:rPr>
                        <a:t> National Park </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err="1" smtClean="0">
                          <a:solidFill>
                            <a:srgbClr val="000000"/>
                          </a:solidFill>
                          <a:latin typeface="Arial" panose="020B0604020202020204" pitchFamily="34" charset="0"/>
                          <a:cs typeface="Arial" panose="020B0604020202020204" pitchFamily="34" charset="0"/>
                        </a:rPr>
                        <a:t>Ministry</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Environment </a:t>
                      </a:r>
                      <a:r>
                        <a:rPr lang="de-AT" sz="1100" b="0" i="0" noProof="0" dirty="0" err="1" smtClean="0">
                          <a:solidFill>
                            <a:srgbClr val="000000"/>
                          </a:solidFill>
                          <a:latin typeface="Arial" panose="020B0604020202020204" pitchFamily="34" charset="0"/>
                          <a:cs typeface="Arial" panose="020B0604020202020204" pitchFamily="34" charset="0"/>
                        </a:rPr>
                        <a:t>and</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Physical</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Planning</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Until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A National Park </a:t>
                      </a:r>
                      <a:r>
                        <a:rPr lang="de-AT" sz="1100" b="0" i="0" noProof="0" dirty="0" err="1" smtClean="0">
                          <a:solidFill>
                            <a:srgbClr val="000000"/>
                          </a:solidFill>
                          <a:latin typeface="Arial" panose="020B0604020202020204" pitchFamily="34" charset="0"/>
                          <a:cs typeface="Arial" panose="020B0604020202020204" pitchFamily="34" charset="0"/>
                        </a:rPr>
                        <a:t>Centre</a:t>
                      </a:r>
                      <a:r>
                        <a:rPr lang="de-AT" sz="1100" b="0" i="0" noProof="0" dirty="0" smtClean="0">
                          <a:solidFill>
                            <a:srgbClr val="000000"/>
                          </a:solidFill>
                          <a:latin typeface="Arial" panose="020B0604020202020204" pitchFamily="34" charset="0"/>
                          <a:cs typeface="Arial" panose="020B0604020202020204" pitchFamily="34" charset="0"/>
                        </a:rPr>
                        <a:t> in </a:t>
                      </a:r>
                      <a:r>
                        <a:rPr lang="de-AT" sz="1100" b="0" i="0" noProof="0" dirty="0" err="1" smtClean="0">
                          <a:solidFill>
                            <a:srgbClr val="000000"/>
                          </a:solidFill>
                          <a:latin typeface="Arial" panose="020B0604020202020204" pitchFamily="34" charset="0"/>
                          <a:cs typeface="Arial" panose="020B0604020202020204" pitchFamily="34" charset="0"/>
                        </a:rPr>
                        <a:t>each</a:t>
                      </a:r>
                      <a:r>
                        <a:rPr lang="de-AT" sz="1100" b="0" i="0" noProof="0" dirty="0" smtClean="0">
                          <a:solidFill>
                            <a:srgbClr val="000000"/>
                          </a:solidFill>
                          <a:latin typeface="Arial" panose="020B0604020202020204" pitchFamily="34" charset="0"/>
                          <a:cs typeface="Arial" panose="020B0604020202020204" pitchFamily="34" charset="0"/>
                        </a:rPr>
                        <a:t> National Park</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bl>
          </a:graphicData>
        </a:graphic>
      </p:graphicFrame>
    </p:spTree>
    <p:extLst>
      <p:ext uri="{BB962C8B-B14F-4D97-AF65-F5344CB8AC3E}">
        <p14:creationId xmlns:p14="http://schemas.microsoft.com/office/powerpoint/2010/main" val="64576896"/>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121</a:t>
            </a:fld>
            <a:endParaRPr lang="de-DE" altLang="de-DE" dirty="0"/>
          </a:p>
        </p:txBody>
      </p:sp>
      <p:sp>
        <p:nvSpPr>
          <p:cNvPr id="9" name="Inhaltsplatzhalter 8"/>
          <p:cNvSpPr>
            <a:spLocks noGrp="1"/>
          </p:cNvSpPr>
          <p:nvPr>
            <p:ph sz="quarter" idx="14"/>
          </p:nvPr>
        </p:nvSpPr>
        <p:spPr/>
        <p:txBody>
          <a:bodyPr/>
          <a:lstStyle/>
          <a:p>
            <a:r>
              <a:rPr lang="de-DE" dirty="0" smtClean="0"/>
              <a:t>Action plan 2019 - 2021</a:t>
            </a:r>
            <a:endParaRPr lang="de-AT" dirty="0"/>
          </a:p>
        </p:txBody>
      </p:sp>
      <p:sp>
        <p:nvSpPr>
          <p:cNvPr id="17" name="Inhaltsplatzhalter 2"/>
          <p:cNvSpPr>
            <a:spLocks noGrp="1"/>
          </p:cNvSpPr>
          <p:nvPr>
            <p:ph idx="1"/>
          </p:nvPr>
        </p:nvSpPr>
        <p:spPr>
          <a:xfrm>
            <a:off x="551664" y="620688"/>
            <a:ext cx="7067129" cy="348610"/>
          </a:xfrm>
        </p:spPr>
        <p:txBody>
          <a:bodyPr anchor="ctr"/>
          <a:lstStyle/>
          <a:p>
            <a:pPr marL="0" indent="0">
              <a:spcBef>
                <a:spcPts val="0"/>
              </a:spcBef>
              <a:spcAft>
                <a:spcPts val="600"/>
              </a:spcAft>
              <a:buNone/>
            </a:pPr>
            <a:r>
              <a:rPr lang="en-GB" sz="1100" b="1" kern="2000" spc="0" dirty="0" smtClean="0">
                <a:solidFill>
                  <a:srgbClr val="E3007B"/>
                </a:solidFill>
              </a:rPr>
              <a:t>Supporting actions</a:t>
            </a:r>
            <a:endParaRPr lang="en-GB" sz="1100" b="1" kern="2000" spc="0" dirty="0">
              <a:solidFill>
                <a:srgbClr val="E3007B"/>
              </a:solidFill>
            </a:endParaRPr>
          </a:p>
        </p:txBody>
      </p:sp>
      <p:graphicFrame>
        <p:nvGraphicFramePr>
          <p:cNvPr id="18" name="Tabelle 17"/>
          <p:cNvGraphicFramePr>
            <a:graphicFrameLocks noGrp="1"/>
          </p:cNvGraphicFramePr>
          <p:nvPr>
            <p:extLst>
              <p:ext uri="{D42A27DB-BD31-4B8C-83A1-F6EECF244321}">
                <p14:modId xmlns:p14="http://schemas.microsoft.com/office/powerpoint/2010/main" val="1739049324"/>
              </p:ext>
            </p:extLst>
          </p:nvPr>
        </p:nvGraphicFramePr>
        <p:xfrm>
          <a:off x="611560" y="1002303"/>
          <a:ext cx="8028000" cy="5622720"/>
        </p:xfrm>
        <a:graphic>
          <a:graphicData uri="http://schemas.openxmlformats.org/drawingml/2006/table">
            <a:tbl>
              <a:tblPr firstRow="1" bandRow="1">
                <a:tableStyleId>{5C22544A-7EE6-4342-B048-85BDC9FD1C3A}</a:tableStyleId>
              </a:tblPr>
              <a:tblGrid>
                <a:gridCol w="3456000"/>
                <a:gridCol w="1548000"/>
                <a:gridCol w="1116000"/>
                <a:gridCol w="1908000"/>
              </a:tblGrid>
              <a:tr h="216000">
                <a:tc>
                  <a:txBody>
                    <a:bodyPr/>
                    <a:lstStyle/>
                    <a:p>
                      <a:pPr algn="l"/>
                      <a:r>
                        <a:rPr lang="en-GB" sz="1100" b="1" noProof="0" dirty="0" smtClean="0">
                          <a:latin typeface="Arial" panose="020B0604020202020204" pitchFamily="34" charset="0"/>
                          <a:cs typeface="Arial" panose="020B0604020202020204" pitchFamily="34" charset="0"/>
                        </a:rPr>
                        <a:t>To do</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Responsible</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When</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noProof="0" dirty="0" smtClean="0">
                          <a:latin typeface="Arial" panose="020B0604020202020204" pitchFamily="34" charset="0"/>
                          <a:cs typeface="Arial" panose="020B0604020202020204" pitchFamily="34" charset="0"/>
                        </a:rPr>
                        <a:t>Measurable targets 2021</a:t>
                      </a:r>
                      <a:endParaRPr lang="en-GB" sz="1100" noProof="0" dirty="0">
                        <a:latin typeface="Arial" panose="020B0604020202020204" pitchFamily="34" charset="0"/>
                        <a:cs typeface="Arial" panose="020B0604020202020204" pitchFamily="34" charset="0"/>
                      </a:endParaRPr>
                    </a:p>
                  </a:txBody>
                  <a:tcPr anchor="ctr">
                    <a:solidFill>
                      <a:srgbClr val="3B1B66"/>
                    </a:solidFill>
                  </a:tcPr>
                </a:tc>
              </a:tr>
              <a:tr h="612000">
                <a:tc>
                  <a:txBody>
                    <a:bodyPr/>
                    <a:lstStyle/>
                    <a:p>
                      <a:pPr marL="0" indent="0">
                        <a:spcAft>
                          <a:spcPts val="600"/>
                        </a:spcAft>
                        <a:buClr>
                          <a:srgbClr val="E3007B"/>
                        </a:buClr>
                        <a:buFont typeface="Arial" panose="020B0604020202020204" pitchFamily="34" charset="0"/>
                        <a:buNone/>
                      </a:pPr>
                      <a:r>
                        <a:rPr lang="de-AT" sz="1100" b="0" i="0" noProof="0" dirty="0" err="1" smtClean="0">
                          <a:solidFill>
                            <a:srgbClr val="000000"/>
                          </a:solidFill>
                          <a:latin typeface="Arial" panose="020B0604020202020204" pitchFamily="34" charset="0"/>
                          <a:cs typeface="Arial" panose="020B0604020202020204" pitchFamily="34" charset="0"/>
                        </a:rPr>
                        <a:t>Develop</a:t>
                      </a:r>
                      <a:r>
                        <a:rPr lang="de-AT" sz="1100" b="0" i="0" noProof="0" dirty="0" smtClean="0">
                          <a:solidFill>
                            <a:srgbClr val="000000"/>
                          </a:solidFill>
                          <a:latin typeface="Arial" panose="020B0604020202020204" pitchFamily="34" charset="0"/>
                          <a:cs typeface="Arial" panose="020B0604020202020204" pitchFamily="34" charset="0"/>
                        </a:rPr>
                        <a:t> at</a:t>
                      </a:r>
                      <a:r>
                        <a:rPr lang="de-AT" sz="1100" b="0" i="0" baseline="0" noProof="0" dirty="0" smtClean="0">
                          <a:solidFill>
                            <a:srgbClr val="000000"/>
                          </a:solidFill>
                          <a:latin typeface="Arial" panose="020B0604020202020204" pitchFamily="34" charset="0"/>
                          <a:cs typeface="Arial" panose="020B0604020202020204" pitchFamily="34" charset="0"/>
                        </a:rPr>
                        <a:t> least </a:t>
                      </a:r>
                      <a:r>
                        <a:rPr lang="de-AT" sz="1100" b="0" i="0" baseline="0" noProof="0" dirty="0" err="1" smtClean="0">
                          <a:solidFill>
                            <a:srgbClr val="000000"/>
                          </a:solidFill>
                          <a:latin typeface="Arial" panose="020B0604020202020204" pitchFamily="34" charset="0"/>
                          <a:cs typeface="Arial" panose="020B0604020202020204" pitchFamily="34" charset="0"/>
                        </a:rPr>
                        <a:t>one</a:t>
                      </a:r>
                      <a:r>
                        <a:rPr lang="de-AT" sz="1100" b="0" i="0" baseline="0" noProof="0" dirty="0" smtClean="0">
                          <a:solidFill>
                            <a:srgbClr val="000000"/>
                          </a:solidFill>
                          <a:latin typeface="Arial" panose="020B0604020202020204" pitchFamily="34" charset="0"/>
                          <a:cs typeface="Arial" panose="020B0604020202020204" pitchFamily="34" charset="0"/>
                        </a:rPr>
                        <a:t> cave </a:t>
                      </a:r>
                      <a:r>
                        <a:rPr lang="de-AT" sz="1100" b="0" i="0" baseline="0" noProof="0" dirty="0" err="1" smtClean="0">
                          <a:solidFill>
                            <a:srgbClr val="000000"/>
                          </a:solidFill>
                          <a:latin typeface="Arial" panose="020B0604020202020204" pitchFamily="34" charset="0"/>
                          <a:cs typeface="Arial" panose="020B0604020202020204" pitchFamily="34" charset="0"/>
                        </a:rPr>
                        <a:t>as</a:t>
                      </a:r>
                      <a:r>
                        <a:rPr lang="de-AT" sz="1100" b="0" i="0" baseline="0" noProof="0" dirty="0" smtClean="0">
                          <a:solidFill>
                            <a:srgbClr val="000000"/>
                          </a:solidFill>
                          <a:latin typeface="Arial" panose="020B0604020202020204" pitchFamily="34" charset="0"/>
                          <a:cs typeface="Arial" panose="020B0604020202020204" pitchFamily="34" charset="0"/>
                        </a:rPr>
                        <a:t> an </a:t>
                      </a:r>
                      <a:r>
                        <a:rPr lang="de-AT" sz="1100" b="0" i="0" baseline="0" noProof="0" dirty="0" err="1" smtClean="0">
                          <a:solidFill>
                            <a:srgbClr val="000000"/>
                          </a:solidFill>
                          <a:latin typeface="Arial" panose="020B0604020202020204" pitchFamily="34" charset="0"/>
                          <a:cs typeface="Arial" panose="020B0604020202020204" pitchFamily="34" charset="0"/>
                        </a:rPr>
                        <a:t>highlight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attraction</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err="1" smtClean="0">
                          <a:solidFill>
                            <a:srgbClr val="000000"/>
                          </a:solidFill>
                          <a:latin typeface="Arial" panose="020B0604020202020204" pitchFamily="34" charset="0"/>
                          <a:cs typeface="Arial" panose="020B0604020202020204" pitchFamily="34" charset="0"/>
                        </a:rPr>
                        <a:t>Ministry</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Environment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Physical</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Planning</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Until 2020</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1 cave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developed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as</a:t>
                      </a:r>
                      <a:r>
                        <a:rPr lang="de-AT" sz="1100" b="0" i="0" baseline="0" noProof="0" dirty="0" smtClean="0">
                          <a:solidFill>
                            <a:srgbClr val="000000"/>
                          </a:solidFill>
                          <a:latin typeface="Arial" panose="020B0604020202020204" pitchFamily="34" charset="0"/>
                          <a:cs typeface="Arial" panose="020B0604020202020204" pitchFamily="34" charset="0"/>
                        </a:rPr>
                        <a:t> an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attraction</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r h="612000">
                <a:tc>
                  <a:txBody>
                    <a:bodyPr/>
                    <a:lstStyle/>
                    <a:p>
                      <a:pPr marL="0" indent="0">
                        <a:spcAft>
                          <a:spcPts val="600"/>
                        </a:spcAft>
                        <a:buClr>
                          <a:srgbClr val="E3007B"/>
                        </a:buClr>
                        <a:buFont typeface="Arial" panose="020B0604020202020204" pitchFamily="34" charset="0"/>
                        <a:buNone/>
                      </a:pPr>
                      <a:r>
                        <a:rPr lang="de-AT" sz="1100" b="0" i="0" noProof="0" dirty="0" smtClean="0">
                          <a:solidFill>
                            <a:srgbClr val="000000"/>
                          </a:solidFill>
                          <a:latin typeface="Arial" panose="020B0604020202020204" pitchFamily="34" charset="0"/>
                          <a:cs typeface="Arial" panose="020B0604020202020204" pitchFamily="34" charset="0"/>
                        </a:rPr>
                        <a:t>Implementation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Action Plan </a:t>
                      </a:r>
                      <a:r>
                        <a:rPr lang="de-AT" sz="1100" b="0" i="0" baseline="0" noProof="0" dirty="0" err="1" smtClean="0">
                          <a:solidFill>
                            <a:srgbClr val="000000"/>
                          </a:solidFill>
                          <a:latin typeface="Arial" panose="020B0604020202020204" pitchFamily="34" charset="0"/>
                          <a:cs typeface="Arial" panose="020B0604020202020204" pitchFamily="34" charset="0"/>
                        </a:rPr>
                        <a:t>from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Study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development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alternative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mountain</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following</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areas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Kitka</a:t>
                      </a:r>
                      <a:r>
                        <a:rPr lang="de-AT" sz="1100" b="0" i="0" baseline="0" noProof="0" dirty="0" smtClean="0">
                          <a:solidFill>
                            <a:srgbClr val="000000"/>
                          </a:solidFill>
                          <a:latin typeface="Arial" panose="020B0604020202020204" pitchFamily="34" charset="0"/>
                          <a:cs typeface="Arial" panose="020B0604020202020204" pitchFamily="34" charset="0"/>
                        </a:rPr>
                        <a:t>, Sports-</a:t>
                      </a:r>
                      <a:r>
                        <a:rPr lang="de-AT" sz="1100" b="0" i="0" baseline="0" noProof="0" dirty="0" err="1" smtClean="0">
                          <a:solidFill>
                            <a:srgbClr val="000000"/>
                          </a:solidFill>
                          <a:latin typeface="Arial" panose="020B0604020202020204" pitchFamily="34" charset="0"/>
                          <a:cs typeface="Arial" panose="020B0604020202020204" pitchFamily="34" charset="0"/>
                        </a:rPr>
                        <a:t>Recreation</a:t>
                      </a:r>
                      <a:r>
                        <a:rPr lang="de-AT" sz="1100" b="0" i="0" baseline="0" noProof="0" dirty="0" smtClean="0">
                          <a:solidFill>
                            <a:srgbClr val="000000"/>
                          </a:solidFill>
                          <a:latin typeface="Arial" panose="020B0604020202020204" pitchFamily="34" charset="0"/>
                          <a:cs typeface="Arial" panose="020B0604020202020204" pitchFamily="34" charset="0"/>
                        </a:rPr>
                        <a:t> Center </a:t>
                      </a:r>
                      <a:r>
                        <a:rPr lang="de-AT" sz="1100" b="0" i="0" baseline="0" noProof="0" dirty="0" err="1" smtClean="0">
                          <a:solidFill>
                            <a:srgbClr val="000000"/>
                          </a:solidFill>
                          <a:latin typeface="Arial" panose="020B0604020202020204" pitchFamily="34" charset="0"/>
                          <a:cs typeface="Arial" panose="020B0604020202020204" pitchFamily="34" charset="0"/>
                        </a:rPr>
                        <a:t>Saraj</a:t>
                      </a:r>
                      <a:r>
                        <a:rPr lang="de-AT" sz="1100" b="0" i="0" baseline="0" noProof="0" dirty="0" smtClean="0">
                          <a:solidFill>
                            <a:srgbClr val="000000"/>
                          </a:solidFill>
                          <a:latin typeface="Arial" panose="020B0604020202020204" pitchFamily="34" charset="0"/>
                          <a:cs typeface="Arial" panose="020B0604020202020204" pitchFamily="34" charset="0"/>
                        </a:rPr>
                        <a:t>, Canyon </a:t>
                      </a:r>
                      <a:r>
                        <a:rPr lang="de-AT" sz="1100" b="0" i="0" baseline="0" noProof="0" dirty="0" err="1" smtClean="0">
                          <a:solidFill>
                            <a:srgbClr val="000000"/>
                          </a:solidFill>
                          <a:latin typeface="Arial" panose="020B0604020202020204" pitchFamily="34" charset="0"/>
                          <a:cs typeface="Arial" panose="020B0604020202020204" pitchFamily="34" charset="0"/>
                        </a:rPr>
                        <a:t>Matka</a:t>
                      </a:r>
                      <a:r>
                        <a:rPr lang="de-AT" sz="1100" b="0" i="0" baseline="0" noProof="0" dirty="0" smtClean="0">
                          <a:solidFill>
                            <a:srgbClr val="000000"/>
                          </a:solidFill>
                          <a:latin typeface="Arial" panose="020B0604020202020204" pitchFamily="34" charset="0"/>
                          <a:cs typeface="Arial" panose="020B0604020202020204" pitchFamily="34" charset="0"/>
                        </a:rPr>
                        <a:t>, Golem Grad </a:t>
                      </a:r>
                      <a:r>
                        <a:rPr lang="de-AT" sz="1100" b="0" i="0" baseline="0" noProof="0" dirty="0" err="1" smtClean="0">
                          <a:solidFill>
                            <a:srgbClr val="000000"/>
                          </a:solidFill>
                          <a:latin typeface="Arial" panose="020B0604020202020204" pitchFamily="34" charset="0"/>
                          <a:cs typeface="Arial" panose="020B0604020202020204" pitchFamily="34" charset="0"/>
                        </a:rPr>
                        <a:t>Prespa</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the</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waterfalls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Belasica</a:t>
                      </a:r>
                      <a:r>
                        <a:rPr lang="de-AT" sz="1100" b="0" i="0" baseline="0" noProof="0" dirty="0" smtClean="0">
                          <a:solidFill>
                            <a:srgbClr val="000000"/>
                          </a:solidFill>
                          <a:latin typeface="Arial" panose="020B0604020202020204" pitchFamily="34" charset="0"/>
                          <a:cs typeface="Arial" panose="020B0604020202020204" pitchFamily="34" charset="0"/>
                        </a:rPr>
                        <a:t> Mountain</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a:t>
                      </a:r>
                      <a:r>
                        <a:rPr lang="de-AT" sz="1100" b="0" i="0" baseline="0" noProof="0" dirty="0" smtClean="0">
                          <a:solidFill>
                            <a:srgbClr val="000000"/>
                          </a:solidFill>
                          <a:latin typeface="Arial" panose="020B0604020202020204" pitchFamily="34" charset="0"/>
                          <a:cs typeface="Arial" panose="020B0604020202020204" pitchFamily="34" charset="0"/>
                        </a:rPr>
                        <a:t>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Until</a:t>
                      </a:r>
                      <a:r>
                        <a:rPr lang="de-AT" sz="1100" b="0" i="0" baseline="0" noProof="0" dirty="0" smtClean="0">
                          <a:solidFill>
                            <a:srgbClr val="000000"/>
                          </a:solidFill>
                          <a:latin typeface="Arial" panose="020B0604020202020204" pitchFamily="34" charset="0"/>
                          <a:cs typeface="Arial" panose="020B0604020202020204" pitchFamily="34" charset="0"/>
                        </a:rPr>
                        <a:t> the end of 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According</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to</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the</a:t>
                      </a:r>
                      <a:r>
                        <a:rPr lang="de-AT" sz="1100" b="0" i="0" noProof="0" dirty="0" smtClean="0">
                          <a:solidFill>
                            <a:srgbClr val="000000"/>
                          </a:solidFill>
                          <a:latin typeface="Arial" panose="020B0604020202020204" pitchFamily="34" charset="0"/>
                          <a:cs typeface="Arial" panose="020B0604020202020204" pitchFamily="34" charset="0"/>
                        </a:rPr>
                        <a:t> Action Plan </a:t>
                      </a:r>
                      <a:r>
                        <a:rPr lang="de-AT" sz="1100" b="0" i="0" noProof="0" dirty="0" err="1" smtClean="0">
                          <a:solidFill>
                            <a:srgbClr val="000000"/>
                          </a:solidFill>
                          <a:latin typeface="Arial" panose="020B0604020202020204" pitchFamily="34" charset="0"/>
                          <a:cs typeface="Arial" panose="020B0604020202020204" pitchFamily="34" charset="0"/>
                        </a:rPr>
                        <a:t>defined</a:t>
                      </a:r>
                      <a:r>
                        <a:rPr lang="de-AT" sz="1100" b="0" i="0" noProof="0" dirty="0" smtClean="0">
                          <a:solidFill>
                            <a:srgbClr val="000000"/>
                          </a:solidFill>
                          <a:latin typeface="Arial" panose="020B0604020202020204" pitchFamily="34" charset="0"/>
                          <a:cs typeface="Arial" panose="020B0604020202020204" pitchFamily="34" charset="0"/>
                        </a:rPr>
                        <a:t> in </a:t>
                      </a:r>
                      <a:r>
                        <a:rPr lang="de-AT" sz="1100" b="0" i="0" noProof="0" dirty="0" err="1" smtClean="0">
                          <a:solidFill>
                            <a:srgbClr val="000000"/>
                          </a:solidFill>
                          <a:latin typeface="Arial" panose="020B0604020202020204" pitchFamily="34" charset="0"/>
                          <a:cs typeface="Arial" panose="020B0604020202020204" pitchFamily="34" charset="0"/>
                        </a:rPr>
                        <a:t>the</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strategy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612000">
                <a:tc>
                  <a:txBody>
                    <a:bodyPr/>
                    <a:lstStyle/>
                    <a:p>
                      <a:pPr marL="0" indent="0">
                        <a:spcAft>
                          <a:spcPts val="600"/>
                        </a:spcAft>
                        <a:buClr>
                          <a:srgbClr val="E3007B"/>
                        </a:buClr>
                        <a:buFont typeface="Arial" panose="020B0604020202020204" pitchFamily="34" charset="0"/>
                        <a:buNone/>
                      </a:pPr>
                      <a:r>
                        <a:rPr lang="de-AT" sz="1100" b="0" i="0" noProof="0" dirty="0" smtClean="0">
                          <a:solidFill>
                            <a:srgbClr val="000000"/>
                          </a:solidFill>
                          <a:latin typeface="Arial" panose="020B0604020202020204" pitchFamily="34" charset="0"/>
                          <a:cs typeface="Arial" panose="020B0604020202020204" pitchFamily="34" charset="0"/>
                        </a:rPr>
                        <a:t>Implementation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the</a:t>
                      </a:r>
                      <a:r>
                        <a:rPr lang="de-AT" sz="1100" b="0" i="0" noProof="0" dirty="0" smtClean="0">
                          <a:solidFill>
                            <a:srgbClr val="000000"/>
                          </a:solidFill>
                          <a:latin typeface="Arial" panose="020B0604020202020204" pitchFamily="34" charset="0"/>
                          <a:cs typeface="Arial" panose="020B0604020202020204" pitchFamily="34" charset="0"/>
                        </a:rPr>
                        <a:t> Action Plan </a:t>
                      </a:r>
                      <a:r>
                        <a:rPr lang="de-AT" sz="1100" b="0" i="0" noProof="0" dirty="0" err="1" smtClean="0">
                          <a:solidFill>
                            <a:srgbClr val="000000"/>
                          </a:solidFill>
                          <a:latin typeface="Arial" panose="020B0604020202020204" pitchFamily="34" charset="0"/>
                          <a:cs typeface="Arial" panose="020B0604020202020204" pitchFamily="34" charset="0"/>
                        </a:rPr>
                        <a:t>from</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the</a:t>
                      </a:r>
                      <a:r>
                        <a:rPr lang="de-AT" sz="1100" b="0" i="0" noProof="0" dirty="0" smtClean="0">
                          <a:solidFill>
                            <a:srgbClr val="000000"/>
                          </a:solidFill>
                          <a:latin typeface="Arial" panose="020B0604020202020204" pitchFamily="34" charset="0"/>
                          <a:cs typeface="Arial" panose="020B0604020202020204" pitchFamily="34" charset="0"/>
                        </a:rPr>
                        <a:t> Study </a:t>
                      </a:r>
                      <a:r>
                        <a:rPr lang="de-AT" sz="1100" b="0" i="0" noProof="0" dirty="0" err="1" smtClean="0">
                          <a:solidFill>
                            <a:srgbClr val="000000"/>
                          </a:solidFill>
                          <a:latin typeface="Arial" panose="020B0604020202020204" pitchFamily="34" charset="0"/>
                          <a:cs typeface="Arial" panose="020B0604020202020204" pitchFamily="34" charset="0"/>
                        </a:rPr>
                        <a:t>for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development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of</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tourist</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activities</a:t>
                      </a:r>
                      <a:r>
                        <a:rPr lang="de-AT" sz="1100" b="0" i="0" baseline="0" noProof="0" dirty="0" smtClean="0">
                          <a:solidFill>
                            <a:srgbClr val="000000"/>
                          </a:solidFill>
                          <a:latin typeface="Arial" panose="020B0604020202020204" pitchFamily="34" charset="0"/>
                          <a:cs typeface="Arial" panose="020B0604020202020204" pitchFamily="34" charset="0"/>
                        </a:rPr>
                        <a:t> on </a:t>
                      </a:r>
                      <a:r>
                        <a:rPr lang="de-AT" sz="1100" b="0" i="0" baseline="0" noProof="0" dirty="0" err="1" smtClean="0">
                          <a:solidFill>
                            <a:srgbClr val="000000"/>
                          </a:solidFill>
                          <a:latin typeface="Arial" panose="020B0604020202020204" pitchFamily="34" charset="0"/>
                          <a:cs typeface="Arial" panose="020B0604020202020204" pitchFamily="34" charset="0"/>
                        </a:rPr>
                        <a:t>water</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rivers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in </a:t>
                      </a:r>
                      <a:r>
                        <a:rPr lang="de-AT" sz="1100" b="0" i="0" baseline="0" noProof="0" dirty="0" err="1" smtClean="0">
                          <a:solidFill>
                            <a:srgbClr val="000000"/>
                          </a:solidFill>
                          <a:latin typeface="Arial" panose="020B0604020202020204" pitchFamily="34" charset="0"/>
                          <a:cs typeface="Arial" panose="020B0604020202020204" pitchFamily="34" charset="0"/>
                        </a:rPr>
                        <a:t>canyons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kayaking</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sailing</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driving</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through</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canyons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and</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dirty="0" err="1" smtClean="0">
                          <a:solidFill>
                            <a:srgbClr val="000000"/>
                          </a:solidFill>
                          <a:latin typeface="Arial" panose="020B0604020202020204" pitchFamily="34" charset="0"/>
                          <a:cs typeface="Arial" panose="020B0604020202020204" pitchFamily="34" charset="0"/>
                        </a:rPr>
                        <a:t>gorges</a:t>
                      </a:r>
                      <a:r>
                        <a:rPr lang="de-AT" sz="1100" b="0" i="0" baseline="0" noProof="0" dirty="0" smtClean="0">
                          <a:solidFill>
                            <a:srgbClr val="000000"/>
                          </a:solidFill>
                          <a:latin typeface="Arial" panose="020B0604020202020204" pitchFamily="34" charset="0"/>
                          <a:cs typeface="Arial" panose="020B0604020202020204" pitchFamily="34" charset="0"/>
                        </a:rPr>
                        <a:t>)</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a:t>
                      </a:r>
                      <a:r>
                        <a:rPr lang="de-AT" sz="1100" b="0" i="0" baseline="0" noProof="0" dirty="0" smtClean="0">
                          <a:solidFill>
                            <a:srgbClr val="000000"/>
                          </a:solidFill>
                          <a:latin typeface="Arial" panose="020B0604020202020204" pitchFamily="34" charset="0"/>
                          <a:cs typeface="Arial" panose="020B0604020202020204" pitchFamily="34" charset="0"/>
                        </a:rPr>
                        <a:t>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Until</a:t>
                      </a:r>
                      <a:r>
                        <a:rPr lang="de-AT" sz="1100" b="0" i="0" baseline="0" noProof="0" dirty="0" smtClean="0">
                          <a:solidFill>
                            <a:srgbClr val="000000"/>
                          </a:solidFill>
                          <a:latin typeface="Arial" panose="020B0604020202020204" pitchFamily="34" charset="0"/>
                          <a:cs typeface="Arial" panose="020B0604020202020204" pitchFamily="34" charset="0"/>
                        </a:rPr>
                        <a:t> the end of 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AT" sz="1100" b="0" i="0" noProof="0" dirty="0" err="1" smtClean="0">
                          <a:solidFill>
                            <a:srgbClr val="000000"/>
                          </a:solidFill>
                          <a:latin typeface="Arial" panose="020B0604020202020204" pitchFamily="34" charset="0"/>
                          <a:cs typeface="Arial" panose="020B0604020202020204" pitchFamily="34" charset="0"/>
                        </a:rPr>
                        <a:t>According</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to</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the</a:t>
                      </a:r>
                      <a:r>
                        <a:rPr lang="de-AT" sz="1100" b="0" i="0" noProof="0" dirty="0" smtClean="0">
                          <a:solidFill>
                            <a:srgbClr val="000000"/>
                          </a:solidFill>
                          <a:latin typeface="Arial" panose="020B0604020202020204" pitchFamily="34" charset="0"/>
                          <a:cs typeface="Arial" panose="020B0604020202020204" pitchFamily="34" charset="0"/>
                        </a:rPr>
                        <a:t> Action Plan </a:t>
                      </a:r>
                      <a:r>
                        <a:rPr lang="de-AT" sz="1100" b="0" i="0" noProof="0" dirty="0" err="1" smtClean="0">
                          <a:solidFill>
                            <a:srgbClr val="000000"/>
                          </a:solidFill>
                          <a:latin typeface="Arial" panose="020B0604020202020204" pitchFamily="34" charset="0"/>
                          <a:cs typeface="Arial" panose="020B0604020202020204" pitchFamily="34" charset="0"/>
                        </a:rPr>
                        <a:t>defined</a:t>
                      </a:r>
                      <a:r>
                        <a:rPr lang="de-AT" sz="1100" b="0" i="0" noProof="0" dirty="0" smtClean="0">
                          <a:solidFill>
                            <a:srgbClr val="000000"/>
                          </a:solidFill>
                          <a:latin typeface="Arial" panose="020B0604020202020204" pitchFamily="34" charset="0"/>
                          <a:cs typeface="Arial" panose="020B0604020202020204" pitchFamily="34" charset="0"/>
                        </a:rPr>
                        <a:t> in </a:t>
                      </a:r>
                      <a:r>
                        <a:rPr lang="de-AT" sz="1100" b="0" i="0" noProof="0" dirty="0" err="1" smtClean="0">
                          <a:solidFill>
                            <a:srgbClr val="000000"/>
                          </a:solidFill>
                          <a:latin typeface="Arial" panose="020B0604020202020204" pitchFamily="34" charset="0"/>
                          <a:cs typeface="Arial" panose="020B0604020202020204" pitchFamily="34" charset="0"/>
                        </a:rPr>
                        <a:t>the</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strategy</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12000">
                <a:tc>
                  <a:txBody>
                    <a:bodyPr/>
                    <a:lstStyle/>
                    <a:p>
                      <a:pPr marL="0" indent="0">
                        <a:spcAft>
                          <a:spcPts val="600"/>
                        </a:spcAft>
                        <a:buClr>
                          <a:srgbClr val="E3007B"/>
                        </a:buClr>
                        <a:buFont typeface="Arial" panose="020B0604020202020204" pitchFamily="34" charset="0"/>
                        <a:buNone/>
                      </a:pPr>
                      <a:r>
                        <a:rPr lang="de-AT" sz="1100" b="0" i="0" noProof="0" dirty="0" smtClean="0">
                          <a:solidFill>
                            <a:srgbClr val="000000"/>
                          </a:solidFill>
                          <a:latin typeface="Arial" panose="020B0604020202020204" pitchFamily="34" charset="0"/>
                          <a:cs typeface="Arial" panose="020B0604020202020204" pitchFamily="34" charset="0"/>
                        </a:rPr>
                        <a:t>Establishment </a:t>
                      </a:r>
                      <a:r>
                        <a:rPr lang="de-AT" sz="1100" b="0" i="0" noProof="0" dirty="0" err="1" smtClean="0">
                          <a:solidFill>
                            <a:srgbClr val="000000"/>
                          </a:solidFill>
                          <a:latin typeface="Arial" panose="020B0604020202020204" pitchFamily="34" charset="0"/>
                          <a:cs typeface="Arial" panose="020B0604020202020204" pitchFamily="34" charset="0"/>
                        </a:rPr>
                        <a:t>of</a:t>
                      </a:r>
                      <a:r>
                        <a:rPr lang="de-AT" sz="1100" b="0" i="0" noProof="0" dirty="0" smtClean="0">
                          <a:solidFill>
                            <a:srgbClr val="000000"/>
                          </a:solidFill>
                          <a:latin typeface="Arial" panose="020B0604020202020204" pitchFamily="34" charset="0"/>
                          <a:cs typeface="Arial" panose="020B0604020202020204" pitchFamily="34" charset="0"/>
                        </a:rPr>
                        <a:t> Rural </a:t>
                      </a:r>
                      <a:r>
                        <a:rPr lang="de-AT" sz="1100" b="0" i="0" noProof="0" dirty="0" err="1" smtClean="0">
                          <a:solidFill>
                            <a:srgbClr val="000000"/>
                          </a:solidFill>
                          <a:latin typeface="Arial" panose="020B0604020202020204" pitchFamily="34" charset="0"/>
                          <a:cs typeface="Arial" panose="020B0604020202020204" pitchFamily="34" charset="0"/>
                        </a:rPr>
                        <a:t>Tourism</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Developpment</a:t>
                      </a:r>
                      <a:r>
                        <a:rPr lang="de-AT" sz="1100" b="0" i="0" noProof="0" dirty="0" smtClean="0">
                          <a:solidFill>
                            <a:srgbClr val="000000"/>
                          </a:solidFill>
                          <a:latin typeface="Arial" panose="020B0604020202020204" pitchFamily="34" charset="0"/>
                          <a:cs typeface="Arial" panose="020B0604020202020204" pitchFamily="34" charset="0"/>
                        </a:rPr>
                        <a:t> </a:t>
                      </a:r>
                      <a:r>
                        <a:rPr lang="de-AT" sz="1100" b="0" i="0" noProof="0" dirty="0" err="1" smtClean="0">
                          <a:solidFill>
                            <a:srgbClr val="000000"/>
                          </a:solidFill>
                          <a:latin typeface="Arial" panose="020B0604020202020204" pitchFamily="34" charset="0"/>
                          <a:cs typeface="Arial" panose="020B0604020202020204" pitchFamily="34" charset="0"/>
                        </a:rPr>
                        <a:t>Zones</a:t>
                      </a: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AT" sz="1100" b="0" i="0" noProof="0" dirty="0" smtClean="0">
                          <a:solidFill>
                            <a:srgbClr val="000000"/>
                          </a:solidFill>
                          <a:latin typeface="Arial" panose="020B0604020202020204" pitchFamily="34" charset="0"/>
                          <a:cs typeface="Arial" panose="020B0604020202020204" pitchFamily="34" charset="0"/>
                        </a:rPr>
                        <a:t>Tourism Department of the</a:t>
                      </a:r>
                      <a:r>
                        <a:rPr lang="de-AT" sz="1100" b="0" i="0" baseline="0" noProof="0" dirty="0" smtClean="0">
                          <a:solidFill>
                            <a:srgbClr val="000000"/>
                          </a:solidFill>
                          <a:latin typeface="Arial" panose="020B0604020202020204" pitchFamily="34" charset="0"/>
                          <a:cs typeface="Arial" panose="020B0604020202020204" pitchFamily="34" charset="0"/>
                        </a:rPr>
                        <a:t> Ministry of Economy</a:t>
                      </a: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Until</a:t>
                      </a:r>
                      <a:r>
                        <a:rPr lang="de-AT" sz="1100" b="0" i="0" baseline="0" noProof="0" dirty="0" smtClean="0">
                          <a:solidFill>
                            <a:srgbClr val="000000"/>
                          </a:solidFill>
                          <a:latin typeface="Arial" panose="020B0604020202020204" pitchFamily="34" charset="0"/>
                          <a:cs typeface="Arial" panose="020B0604020202020204" pitchFamily="34" charset="0"/>
                        </a:rPr>
                        <a:t> the end of 2019</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AT" sz="1100" b="0" i="0" noProof="0" dirty="0" smtClean="0">
                          <a:solidFill>
                            <a:srgbClr val="000000"/>
                          </a:solidFill>
                          <a:latin typeface="Arial" panose="020B0604020202020204" pitchFamily="34" charset="0"/>
                          <a:cs typeface="Arial" panose="020B0604020202020204" pitchFamily="34" charset="0"/>
                        </a:rPr>
                        <a:t>2</a:t>
                      </a:r>
                      <a:r>
                        <a:rPr lang="de-AT" sz="1100" b="0" i="0" baseline="0" noProof="0" dirty="0" smtClean="0">
                          <a:solidFill>
                            <a:srgbClr val="000000"/>
                          </a:solidFill>
                          <a:latin typeface="Arial" panose="020B0604020202020204" pitchFamily="34" charset="0"/>
                          <a:cs typeface="Arial" panose="020B0604020202020204" pitchFamily="34" charset="0"/>
                        </a:rPr>
                        <a:t> Rural </a:t>
                      </a:r>
                      <a:r>
                        <a:rPr lang="de-AT" sz="1100" b="0" i="0" baseline="0" noProof="0" dirty="0" err="1" smtClean="0">
                          <a:solidFill>
                            <a:srgbClr val="000000"/>
                          </a:solidFill>
                          <a:latin typeface="Arial" panose="020B0604020202020204" pitchFamily="34" charset="0"/>
                          <a:cs typeface="Arial" panose="020B0604020202020204" pitchFamily="34" charset="0"/>
                        </a:rPr>
                        <a:t>Tourism</a:t>
                      </a:r>
                      <a:r>
                        <a:rPr lang="de-AT" sz="1100" b="0" i="0" baseline="0" noProof="0" dirty="0" smtClean="0">
                          <a:solidFill>
                            <a:srgbClr val="000000"/>
                          </a:solidFill>
                          <a:latin typeface="Arial" panose="020B0604020202020204" pitchFamily="34" charset="0"/>
                          <a:cs typeface="Arial" panose="020B0604020202020204" pitchFamily="34" charset="0"/>
                        </a:rPr>
                        <a:t> Development </a:t>
                      </a:r>
                      <a:r>
                        <a:rPr lang="de-AT" sz="1100" b="0" i="0" baseline="0" noProof="0" dirty="0" err="1" smtClean="0">
                          <a:solidFill>
                            <a:srgbClr val="000000"/>
                          </a:solidFill>
                          <a:latin typeface="Arial" panose="020B0604020202020204" pitchFamily="34" charset="0"/>
                          <a:cs typeface="Arial" panose="020B0604020202020204" pitchFamily="34" charset="0"/>
                        </a:rPr>
                        <a:t>Zones</a:t>
                      </a:r>
                      <a:r>
                        <a:rPr lang="de-AT" sz="1100" b="0" i="0" baseline="0" noProof="0" dirty="0" smtClean="0">
                          <a:solidFill>
                            <a:srgbClr val="000000"/>
                          </a:solidFill>
                          <a:latin typeface="Arial" panose="020B0604020202020204" pitchFamily="34" charset="0"/>
                          <a:cs typeface="Arial" panose="020B0604020202020204" pitchFamily="34" charset="0"/>
                        </a:rPr>
                        <a:t> </a:t>
                      </a:r>
                      <a:r>
                        <a:rPr lang="de-AT" sz="1100" b="0" i="0" baseline="0" noProof="0" smtClean="0">
                          <a:solidFill>
                            <a:srgbClr val="000000"/>
                          </a:solidFill>
                          <a:latin typeface="Arial" panose="020B0604020202020204" pitchFamily="34" charset="0"/>
                          <a:cs typeface="Arial" panose="020B0604020202020204" pitchFamily="34" charset="0"/>
                        </a:rPr>
                        <a:t>established</a:t>
                      </a: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612000">
                <a:tc>
                  <a:txBody>
                    <a:bodyPr/>
                    <a:lstStyle/>
                    <a:p>
                      <a:pPr marL="0" indent="0">
                        <a:spcAft>
                          <a:spcPts val="600"/>
                        </a:spcAft>
                        <a:buClr>
                          <a:srgbClr val="E3007B"/>
                        </a:buClr>
                        <a:buFont typeface="Arial" panose="020B0604020202020204" pitchFamily="34" charset="0"/>
                        <a:buNone/>
                      </a:pP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ct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12000">
                <a:tc>
                  <a:txBody>
                    <a:bodyPr/>
                    <a:lstStyle/>
                    <a:p>
                      <a:pPr marL="0" indent="0">
                        <a:spcAft>
                          <a:spcPts val="600"/>
                        </a:spcAft>
                        <a:buClr>
                          <a:srgbClr val="E3007B"/>
                        </a:buClr>
                        <a:buFont typeface="Arial" panose="020B0604020202020204" pitchFamily="34" charset="0"/>
                        <a:buNone/>
                      </a:pP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12000">
                <a:tc>
                  <a:txBody>
                    <a:bodyPr/>
                    <a:lstStyle/>
                    <a:p>
                      <a:pPr marL="0" indent="0">
                        <a:spcAft>
                          <a:spcPts val="600"/>
                        </a:spcAft>
                        <a:buClr>
                          <a:srgbClr val="E3007B"/>
                        </a:buClr>
                        <a:buFont typeface="Arial" panose="020B0604020202020204" pitchFamily="34" charset="0"/>
                        <a:buNone/>
                      </a:pP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r h="612000">
                <a:tc>
                  <a:txBody>
                    <a:bodyPr/>
                    <a:lstStyle/>
                    <a:p>
                      <a:pPr marL="0" indent="0">
                        <a:spcAft>
                          <a:spcPts val="600"/>
                        </a:spcAft>
                        <a:buClr>
                          <a:srgbClr val="E3007B"/>
                        </a:buClr>
                        <a:buFont typeface="Arial" panose="020B0604020202020204" pitchFamily="34" charset="0"/>
                        <a:buNone/>
                      </a:pPr>
                      <a:endParaRPr lang="en-GB" sz="11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100" b="0" i="0" noProof="0" dirty="0" smtClean="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endParaRPr lang="en-GB" sz="1100" b="0" i="0" noProof="0" dirty="0">
                        <a:solidFill>
                          <a:srgbClr val="000000"/>
                        </a:solidFill>
                        <a:latin typeface="Arial" panose="020B0604020202020204" pitchFamily="34" charset="0"/>
                        <a:cs typeface="Arial" panose="020B0604020202020204" pitchFamily="34" charset="0"/>
                      </a:endParaRPr>
                    </a:p>
                  </a:txBody>
                  <a:tcPr marR="180000" anchor="ctr">
                    <a:noFill/>
                  </a:tcPr>
                </a:tc>
              </a:tr>
            </a:tbl>
          </a:graphicData>
        </a:graphic>
      </p:graphicFrame>
    </p:spTree>
    <p:extLst>
      <p:ext uri="{BB962C8B-B14F-4D97-AF65-F5344CB8AC3E}">
        <p14:creationId xmlns:p14="http://schemas.microsoft.com/office/powerpoint/2010/main" val="2264440023"/>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p:cNvSpPr txBox="1">
            <a:spLocks/>
          </p:cNvSpPr>
          <p:nvPr/>
        </p:nvSpPr>
        <p:spPr bwMode="auto">
          <a:xfrm>
            <a:off x="2362200" y="2644775"/>
            <a:ext cx="5715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E3007B"/>
              </a:buClr>
              <a:buFont typeface="Arial" pitchFamily="34" charset="0"/>
              <a:buChar char="•"/>
              <a:defRPr sz="3200">
                <a:solidFill>
                  <a:schemeClr val="tx1"/>
                </a:solidFill>
                <a:latin typeface="Calibri" pitchFamily="34" charset="0"/>
                <a:ea typeface="ＭＳ Ｐゴシック" pitchFamily="34" charset="-128"/>
              </a:defRPr>
            </a:lvl1pPr>
            <a:lvl2pPr marL="37931725" indent="-37474525" eaLnBrk="0" hangingPunct="0">
              <a:spcBef>
                <a:spcPct val="20000"/>
              </a:spcBef>
              <a:buClr>
                <a:srgbClr val="E3007B"/>
              </a:buClr>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Clr>
                <a:srgbClr val="E3007B"/>
              </a:buClr>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Clr>
                <a:srgbClr val="E3007B"/>
              </a:buClr>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Clr>
                <a:srgbClr val="E3007B"/>
              </a:buClr>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Clr>
                <a:srgbClr val="E3007B"/>
              </a:buClr>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Clr>
                <a:srgbClr val="E3007B"/>
              </a:buClr>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Clr>
                <a:srgbClr val="E3007B"/>
              </a:buClr>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Clr>
                <a:srgbClr val="E3007B"/>
              </a:buClr>
              <a:buFont typeface="Arial" pitchFamily="34" charset="0"/>
              <a:buChar char="»"/>
              <a:defRPr sz="2000">
                <a:solidFill>
                  <a:schemeClr val="tx1"/>
                </a:solidFill>
                <a:latin typeface="Calibri" pitchFamily="34" charset="0"/>
                <a:ea typeface="ＭＳ Ｐゴシック" pitchFamily="34" charset="-128"/>
              </a:defRPr>
            </a:lvl9pPr>
          </a:lstStyle>
          <a:p>
            <a:pPr algn="r">
              <a:spcBef>
                <a:spcPct val="0"/>
              </a:spcBef>
              <a:buClrTx/>
              <a:buFontTx/>
              <a:buNone/>
            </a:pPr>
            <a:r>
              <a:rPr lang="de-DE" altLang="de-DE" sz="3000" dirty="0" smtClean="0">
                <a:solidFill>
                  <a:srgbClr val="000000"/>
                </a:solidFill>
                <a:latin typeface="Arial" pitchFamily="34" charset="0"/>
                <a:cs typeface="Arial" pitchFamily="34" charset="0"/>
              </a:rPr>
              <a:t>www.kohl-int.com</a:t>
            </a:r>
            <a:endParaRPr lang="de-DE" altLang="de-DE" sz="3000" dirty="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13</a:t>
            </a:fld>
            <a:endParaRPr lang="de-DE" altLang="de-DE"/>
          </a:p>
        </p:txBody>
      </p:sp>
      <p:sp>
        <p:nvSpPr>
          <p:cNvPr id="9" name="Inhaltsplatzhalter 8"/>
          <p:cNvSpPr>
            <a:spLocks noGrp="1"/>
          </p:cNvSpPr>
          <p:nvPr>
            <p:ph sz="quarter" idx="14"/>
          </p:nvPr>
        </p:nvSpPr>
        <p:spPr/>
        <p:txBody>
          <a:bodyPr/>
          <a:lstStyle/>
          <a:p>
            <a:r>
              <a:rPr lang="de-DE" dirty="0" smtClean="0"/>
              <a:t>Evaluation of </a:t>
            </a:r>
            <a:r>
              <a:rPr lang="de-DE" dirty="0" err="1" smtClean="0"/>
              <a:t>success</a:t>
            </a:r>
            <a:r>
              <a:rPr lang="de-DE" dirty="0" smtClean="0"/>
              <a:t> </a:t>
            </a:r>
            <a:r>
              <a:rPr lang="de-DE" dirty="0" err="1" smtClean="0"/>
              <a:t>criteria</a:t>
            </a:r>
            <a:endParaRPr lang="de-AT" dirty="0"/>
          </a:p>
        </p:txBody>
      </p:sp>
      <p:graphicFrame>
        <p:nvGraphicFramePr>
          <p:cNvPr id="38" name="Tabelle 37"/>
          <p:cNvGraphicFramePr>
            <a:graphicFrameLocks noGrp="1"/>
          </p:cNvGraphicFramePr>
          <p:nvPr>
            <p:extLst>
              <p:ext uri="{D42A27DB-BD31-4B8C-83A1-F6EECF244321}">
                <p14:modId xmlns:p14="http://schemas.microsoft.com/office/powerpoint/2010/main" val="4126953267"/>
              </p:ext>
            </p:extLst>
          </p:nvPr>
        </p:nvGraphicFramePr>
        <p:xfrm>
          <a:off x="611188" y="620688"/>
          <a:ext cx="8002340" cy="5546400"/>
        </p:xfrm>
        <a:graphic>
          <a:graphicData uri="http://schemas.openxmlformats.org/drawingml/2006/table">
            <a:tbl>
              <a:tblPr firstRow="1" bandRow="1">
                <a:tableStyleId>{5C22544A-7EE6-4342-B048-85BDC9FD1C3A}</a:tableStyleId>
              </a:tblPr>
              <a:tblGrid>
                <a:gridCol w="3276000"/>
                <a:gridCol w="1162340"/>
                <a:gridCol w="3564000"/>
              </a:tblGrid>
              <a:tr h="281455">
                <a:tc>
                  <a:txBody>
                    <a:bodyPr/>
                    <a:lstStyle/>
                    <a:p>
                      <a:pPr algn="l"/>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Level of </a:t>
                      </a:r>
                      <a:r>
                        <a:rPr lang="de-DE" sz="1000" dirty="0" err="1" smtClean="0">
                          <a:latin typeface="Arial" panose="020B0604020202020204" pitchFamily="34" charset="0"/>
                          <a:cs typeface="Arial" panose="020B0604020202020204" pitchFamily="34" charset="0"/>
                        </a:rPr>
                        <a:t>implementation</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Comment</a:t>
                      </a:r>
                      <a:endParaRPr lang="de-AT" sz="1000" dirty="0">
                        <a:latin typeface="Arial" panose="020B0604020202020204" pitchFamily="34" charset="0"/>
                        <a:cs typeface="Arial" panose="020B0604020202020204" pitchFamily="34" charset="0"/>
                      </a:endParaRPr>
                    </a:p>
                  </a:txBody>
                  <a:tcPr anchor="ctr">
                    <a:solidFill>
                      <a:srgbClr val="3B1B66"/>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Directory</a:t>
                      </a:r>
                      <a:r>
                        <a:rPr lang="en-GB" sz="1000" b="0" baseline="0" noProof="0" dirty="0" smtClean="0">
                          <a:solidFill>
                            <a:srgbClr val="000000"/>
                          </a:solidFill>
                          <a:latin typeface="Arial" panose="020B0604020202020204" pitchFamily="34" charset="0"/>
                          <a:cs typeface="Arial" panose="020B0604020202020204" pitchFamily="34" charset="0"/>
                        </a:rPr>
                        <a:t> of conference facilities published in hardcopy and online</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There is a link to an external website on www.exploringNorth Macedonia.com/mice</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Conducted</a:t>
                      </a:r>
                      <a:r>
                        <a:rPr lang="en-GB" sz="1000" b="0" baseline="0" noProof="0" dirty="0" smtClean="0">
                          <a:solidFill>
                            <a:srgbClr val="000000"/>
                          </a:solidFill>
                          <a:latin typeface="Arial" panose="020B0604020202020204" pitchFamily="34" charset="0"/>
                          <a:cs typeface="Arial" panose="020B0604020202020204" pitchFamily="34" charset="0"/>
                        </a:rPr>
                        <a:t> Feasibility Study for a national conference centre</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No</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Feasibility</a:t>
                      </a:r>
                      <a:r>
                        <a:rPr lang="de-DE" sz="1000" b="0" dirty="0" smtClean="0">
                          <a:solidFill>
                            <a:srgbClr val="000000"/>
                          </a:solidFill>
                          <a:latin typeface="Arial" panose="020B0604020202020204" pitchFamily="34" charset="0"/>
                          <a:cs typeface="Arial" panose="020B0604020202020204" pitchFamily="34" charset="0"/>
                        </a:rPr>
                        <a:t> Study</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has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been</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conducted</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yet</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Directory of monastery accommodation published in hardcopy</a:t>
                      </a:r>
                      <a:r>
                        <a:rPr lang="en-GB" sz="1000" b="0" baseline="0" noProof="0" dirty="0" smtClean="0">
                          <a:solidFill>
                            <a:srgbClr val="000000"/>
                          </a:solidFill>
                          <a:latin typeface="Arial" panose="020B0604020202020204" pitchFamily="34" charset="0"/>
                          <a:cs typeface="Arial" panose="020B0604020202020204" pitchFamily="34" charset="0"/>
                        </a:rPr>
                        <a:t> and online</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Only a guidebook in North Macedonian language has been published</a:t>
                      </a:r>
                      <a:r>
                        <a:rPr lang="de-DE" sz="1000" b="0" baseline="0" dirty="0" smtClean="0">
                          <a:solidFill>
                            <a:srgbClr val="000000"/>
                          </a:solidFill>
                          <a:latin typeface="Arial" panose="020B0604020202020204" pitchFamily="34" charset="0"/>
                          <a:cs typeface="Arial" panose="020B0604020202020204" pitchFamily="34" charset="0"/>
                        </a:rPr>
                        <a:t> – no information is available online</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National Handicraft Centre operating</a:t>
                      </a: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There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is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no</a:t>
                      </a:r>
                      <a:r>
                        <a:rPr lang="de-DE" sz="1000" b="0" dirty="0" smtClean="0">
                          <a:solidFill>
                            <a:srgbClr val="000000"/>
                          </a:solidFill>
                          <a:latin typeface="Arial" panose="020B0604020202020204" pitchFamily="34" charset="0"/>
                          <a:cs typeface="Arial" panose="020B0604020202020204" pitchFamily="34" charset="0"/>
                        </a:rPr>
                        <a:t> National </a:t>
                      </a:r>
                      <a:r>
                        <a:rPr lang="de-DE" sz="1000" b="0" dirty="0" err="1" smtClean="0">
                          <a:solidFill>
                            <a:srgbClr val="000000"/>
                          </a:solidFill>
                          <a:latin typeface="Arial" panose="020B0604020202020204" pitchFamily="34" charset="0"/>
                          <a:cs typeface="Arial" panose="020B0604020202020204" pitchFamily="34" charset="0"/>
                        </a:rPr>
                        <a:t>Handicraft</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Centre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yet</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Hiking trail directory published in hardcopy and online</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A </a:t>
                      </a:r>
                      <a:r>
                        <a:rPr lang="de-DE" sz="1000" b="0" dirty="0" err="1" smtClean="0">
                          <a:solidFill>
                            <a:srgbClr val="000000"/>
                          </a:solidFill>
                          <a:latin typeface="Arial" panose="020B0604020202020204" pitchFamily="34" charset="0"/>
                          <a:cs typeface="Arial" panose="020B0604020202020204" pitchFamily="34" charset="0"/>
                        </a:rPr>
                        <a:t>hiking</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trail</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directory</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exists</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2 caves developed in a touristic way</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Only</a:t>
                      </a:r>
                      <a:r>
                        <a:rPr lang="de-DE" sz="1000" b="0" dirty="0" smtClean="0">
                          <a:solidFill>
                            <a:srgbClr val="000000"/>
                          </a:solidFill>
                          <a:latin typeface="Arial" panose="020B0604020202020204" pitchFamily="34" charset="0"/>
                          <a:cs typeface="Arial" panose="020B0604020202020204" pitchFamily="34" charset="0"/>
                        </a:rPr>
                        <a:t> stock-</a:t>
                      </a:r>
                      <a:r>
                        <a:rPr lang="de-DE" sz="1000" b="0" dirty="0" err="1" smtClean="0">
                          <a:solidFill>
                            <a:srgbClr val="000000"/>
                          </a:solidFill>
                          <a:latin typeface="Arial" panose="020B0604020202020204" pitchFamily="34" charset="0"/>
                          <a:cs typeface="Arial" panose="020B0604020202020204" pitchFamily="34" charset="0"/>
                        </a:rPr>
                        <a:t>taking</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has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done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yet</a:t>
                      </a:r>
                      <a:r>
                        <a:rPr lang="de-DE" sz="1000" b="0" dirty="0" smtClean="0">
                          <a:solidFill>
                            <a:srgbClr val="000000"/>
                          </a:solidFill>
                          <a:latin typeface="Arial" panose="020B0604020202020204" pitchFamily="34" charset="0"/>
                          <a:cs typeface="Arial" panose="020B0604020202020204" pitchFamily="34" charset="0"/>
                        </a:rPr>
                        <a:t> – </a:t>
                      </a:r>
                      <a:r>
                        <a:rPr lang="de-DE" sz="1000" b="0" dirty="0" err="1" smtClean="0">
                          <a:solidFill>
                            <a:srgbClr val="000000"/>
                          </a:solidFill>
                          <a:latin typeface="Arial" panose="020B0604020202020204" pitchFamily="34" charset="0"/>
                          <a:cs typeface="Arial" panose="020B0604020202020204" pitchFamily="34" charset="0"/>
                        </a:rPr>
                        <a:t>no</a:t>
                      </a:r>
                      <a:r>
                        <a:rPr lang="de-DE" sz="1000" b="0" dirty="0" smtClean="0">
                          <a:solidFill>
                            <a:srgbClr val="000000"/>
                          </a:solidFill>
                          <a:latin typeface="Arial" panose="020B0604020202020204" pitchFamily="34" charset="0"/>
                          <a:cs typeface="Arial" panose="020B0604020202020204" pitchFamily="34" charset="0"/>
                        </a:rPr>
                        <a:t> cave </a:t>
                      </a:r>
                      <a:r>
                        <a:rPr lang="de-DE" sz="1000" b="0" dirty="0" err="1" smtClean="0">
                          <a:solidFill>
                            <a:srgbClr val="000000"/>
                          </a:solidFill>
                          <a:latin typeface="Arial" panose="020B0604020202020204" pitchFamily="34" charset="0"/>
                          <a:cs typeface="Arial" panose="020B0604020202020204" pitchFamily="34" charset="0"/>
                        </a:rPr>
                        <a:t>is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developed</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as</a:t>
                      </a:r>
                      <a:r>
                        <a:rPr lang="de-DE" sz="1000" b="0" baseline="0" dirty="0" smtClean="0">
                          <a:solidFill>
                            <a:srgbClr val="000000"/>
                          </a:solidFill>
                          <a:latin typeface="Arial" panose="020B0604020202020204" pitchFamily="34" charset="0"/>
                          <a:cs typeface="Arial" panose="020B0604020202020204" pitchFamily="34" charset="0"/>
                        </a:rPr>
                        <a:t> a </a:t>
                      </a:r>
                      <a:r>
                        <a:rPr lang="de-DE" sz="1000" b="0" baseline="0" dirty="0" err="1" smtClean="0">
                          <a:solidFill>
                            <a:srgbClr val="000000"/>
                          </a:solidFill>
                          <a:latin typeface="Arial" panose="020B0604020202020204" pitchFamily="34" charset="0"/>
                          <a:cs typeface="Arial" panose="020B0604020202020204" pitchFamily="34" charset="0"/>
                        </a:rPr>
                        <a:t>tourism</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attraction</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Game reproduction centre established</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A </a:t>
                      </a:r>
                      <a:r>
                        <a:rPr lang="de-AT" sz="1000" b="0" dirty="0" err="1" smtClean="0">
                          <a:solidFill>
                            <a:srgbClr val="000000"/>
                          </a:solidFill>
                          <a:latin typeface="Arial" panose="020B0604020202020204" pitchFamily="34" charset="0"/>
                          <a:cs typeface="Arial" panose="020B0604020202020204" pitchFamily="34" charset="0"/>
                        </a:rPr>
                        <a:t>central</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game</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reproduction</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centre</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has</a:t>
                      </a:r>
                      <a:r>
                        <a:rPr lang="de-AT" sz="1000" b="0" dirty="0" smtClean="0">
                          <a:solidFill>
                            <a:srgbClr val="000000"/>
                          </a:solidFill>
                          <a:latin typeface="Arial" panose="020B0604020202020204" pitchFamily="34" charset="0"/>
                          <a:cs typeface="Arial" panose="020B0604020202020204" pitchFamily="34" charset="0"/>
                        </a:rPr>
                        <a:t> not </a:t>
                      </a:r>
                      <a:r>
                        <a:rPr lang="de-AT" sz="1000" b="0" dirty="0" err="1" smtClean="0">
                          <a:solidFill>
                            <a:srgbClr val="000000"/>
                          </a:solidFill>
                          <a:latin typeface="Arial" panose="020B0604020202020204" pitchFamily="34" charset="0"/>
                          <a:cs typeface="Arial" panose="020B0604020202020204" pitchFamily="34" charset="0"/>
                        </a:rPr>
                        <a:t>been</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established</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2 themed routes developed and signposted</a:t>
                      </a:r>
                      <a:r>
                        <a:rPr lang="en-GB" sz="1000" b="0" baseline="0" noProof="0" dirty="0" smtClean="0">
                          <a:solidFill>
                            <a:srgbClr val="000000"/>
                          </a:solidFill>
                          <a:latin typeface="Arial" panose="020B0604020202020204" pitchFamily="34" charset="0"/>
                          <a:cs typeface="Arial" panose="020B0604020202020204" pitchFamily="34" charset="0"/>
                        </a:rPr>
                        <a:t> / 500 brown signs</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No</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theme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routes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have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developed</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yet</a:t>
                      </a:r>
                      <a:r>
                        <a:rPr lang="de-DE" sz="1000" b="0" dirty="0" smtClean="0">
                          <a:solidFill>
                            <a:srgbClr val="000000"/>
                          </a:solidFill>
                          <a:latin typeface="Arial" panose="020B0604020202020204" pitchFamily="34" charset="0"/>
                          <a:cs typeface="Arial" panose="020B0604020202020204" pitchFamily="34" charset="0"/>
                        </a:rPr>
                        <a:t> – </a:t>
                      </a:r>
                      <a:r>
                        <a:rPr lang="de-DE" sz="1000" b="0" dirty="0" err="1" smtClean="0">
                          <a:solidFill>
                            <a:srgbClr val="000000"/>
                          </a:solidFill>
                          <a:latin typeface="Arial" panose="020B0604020202020204" pitchFamily="34" charset="0"/>
                          <a:cs typeface="Arial" panose="020B0604020202020204" pitchFamily="34" charset="0"/>
                        </a:rPr>
                        <a:t>brown</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touristic</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signs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have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been</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introduced</a:t>
                      </a:r>
                      <a:r>
                        <a:rPr lang="de-DE" sz="1000" b="0" baseline="0" dirty="0" smtClean="0">
                          <a:solidFill>
                            <a:srgbClr val="000000"/>
                          </a:solidFill>
                          <a:latin typeface="Arial" panose="020B0604020202020204" pitchFamily="34" charset="0"/>
                          <a:cs typeface="Arial" panose="020B0604020202020204" pitchFamily="34" charset="0"/>
                        </a:rPr>
                        <a:t> and </a:t>
                      </a:r>
                      <a:r>
                        <a:rPr lang="de-DE" sz="1000" b="0" baseline="0" dirty="0" err="1" smtClean="0">
                          <a:solidFill>
                            <a:srgbClr val="000000"/>
                          </a:solidFill>
                          <a:latin typeface="Arial" panose="020B0604020202020204" pitchFamily="34" charset="0"/>
                          <a:cs typeface="Arial" panose="020B0604020202020204" pitchFamily="34" charset="0"/>
                        </a:rPr>
                        <a:t>are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installed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Increasing</a:t>
                      </a:r>
                      <a:r>
                        <a:rPr lang="en-GB" sz="1000" b="0" baseline="0" noProof="0" dirty="0" smtClean="0">
                          <a:solidFill>
                            <a:srgbClr val="000000"/>
                          </a:solidFill>
                          <a:latin typeface="Arial" panose="020B0604020202020204" pitchFamily="34" charset="0"/>
                          <a:cs typeface="Arial" panose="020B0604020202020204" pitchFamily="34" charset="0"/>
                        </a:rPr>
                        <a:t> number of arrivals by tourists from EU and Albania</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baseline="0" dirty="0" err="1" smtClean="0">
                          <a:solidFill>
                            <a:srgbClr val="000000"/>
                          </a:solidFill>
                          <a:latin typeface="Arial" panose="020B0604020202020204" pitchFamily="34" charset="0"/>
                          <a:cs typeface="Arial" panose="020B0604020202020204" pitchFamily="34" charset="0"/>
                        </a:rPr>
                        <a:t>Arrivals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from</a:t>
                      </a:r>
                      <a:r>
                        <a:rPr lang="de-DE" sz="1000" b="0" baseline="0" dirty="0" smtClean="0">
                          <a:solidFill>
                            <a:srgbClr val="000000"/>
                          </a:solidFill>
                          <a:latin typeface="Arial" panose="020B0604020202020204" pitchFamily="34" charset="0"/>
                          <a:cs typeface="Arial" panose="020B0604020202020204" pitchFamily="34" charset="0"/>
                        </a:rPr>
                        <a:t> EU countries </a:t>
                      </a:r>
                      <a:r>
                        <a:rPr lang="de-DE" sz="1000" b="0" baseline="0" dirty="0" err="1" smtClean="0">
                          <a:solidFill>
                            <a:srgbClr val="000000"/>
                          </a:solidFill>
                          <a:latin typeface="Arial" panose="020B0604020202020204" pitchFamily="34" charset="0"/>
                          <a:cs typeface="Arial" panose="020B0604020202020204" pitchFamily="34" charset="0"/>
                        </a:rPr>
                        <a:t>significantly</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increased</a:t>
                      </a:r>
                      <a:r>
                        <a:rPr lang="de-DE" sz="1000" b="0" baseline="0" dirty="0" smtClean="0">
                          <a:solidFill>
                            <a:srgbClr val="000000"/>
                          </a:solidFill>
                          <a:latin typeface="Arial" panose="020B0604020202020204" pitchFamily="34" charset="0"/>
                          <a:cs typeface="Arial" panose="020B0604020202020204" pitchFamily="34" charset="0"/>
                        </a:rPr>
                        <a:t> (2008 – 2014), </a:t>
                      </a:r>
                      <a:r>
                        <a:rPr lang="de-DE" sz="1000" b="0" baseline="0" dirty="0" err="1" smtClean="0">
                          <a:solidFill>
                            <a:srgbClr val="000000"/>
                          </a:solidFill>
                          <a:latin typeface="Arial" panose="020B0604020202020204" pitchFamily="34" charset="0"/>
                          <a:cs typeface="Arial" panose="020B0604020202020204" pitchFamily="34" charset="0"/>
                        </a:rPr>
                        <a:t>while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less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Albanian</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travellers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are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coming</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Labour</a:t>
                      </a:r>
                      <a:r>
                        <a:rPr lang="en-GB" sz="1000" b="0" baseline="0" noProof="0" dirty="0" smtClean="0">
                          <a:solidFill>
                            <a:srgbClr val="000000"/>
                          </a:solidFill>
                          <a:latin typeface="Arial" panose="020B0604020202020204" pitchFamily="34" charset="0"/>
                          <a:cs typeface="Arial" panose="020B0604020202020204" pitchFamily="34" charset="0"/>
                        </a:rPr>
                        <a:t> force survey completed</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No</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labour</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force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survey</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had</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conducted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Increased percentage of population employed in tourism</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Employment</a:t>
                      </a:r>
                      <a:r>
                        <a:rPr lang="de-DE" sz="1000" b="0" baseline="0" dirty="0" smtClean="0">
                          <a:solidFill>
                            <a:srgbClr val="000000"/>
                          </a:solidFill>
                          <a:latin typeface="Arial" panose="020B0604020202020204" pitchFamily="34" charset="0"/>
                          <a:cs typeface="Arial" panose="020B0604020202020204" pitchFamily="34" charset="0"/>
                        </a:rPr>
                        <a:t> in </a:t>
                      </a:r>
                      <a:r>
                        <a:rPr lang="de-DE" sz="1000" b="0" baseline="0" dirty="0" err="1" smtClean="0">
                          <a:solidFill>
                            <a:srgbClr val="000000"/>
                          </a:solidFill>
                          <a:latin typeface="Arial" panose="020B0604020202020204" pitchFamily="34" charset="0"/>
                          <a:cs typeface="Arial" panose="020B0604020202020204" pitchFamily="34" charset="0"/>
                        </a:rPr>
                        <a:t>tourism</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grew</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between</a:t>
                      </a:r>
                      <a:r>
                        <a:rPr lang="de-DE" sz="1000" b="0" baseline="0" dirty="0" smtClean="0">
                          <a:solidFill>
                            <a:srgbClr val="000000"/>
                          </a:solidFill>
                          <a:latin typeface="Arial" panose="020B0604020202020204" pitchFamily="34" charset="0"/>
                          <a:cs typeface="Arial" panose="020B0604020202020204" pitchFamily="34" charset="0"/>
                        </a:rPr>
                        <a:t> 2008 and 2014, but the </a:t>
                      </a:r>
                      <a:r>
                        <a:rPr lang="de-DE" sz="1000" b="0" baseline="0" dirty="0" err="1" smtClean="0">
                          <a:solidFill>
                            <a:srgbClr val="000000"/>
                          </a:solidFill>
                          <a:latin typeface="Arial" panose="020B0604020202020204" pitchFamily="34" charset="0"/>
                          <a:cs typeface="Arial" panose="020B0604020202020204" pitchFamily="34" charset="0"/>
                        </a:rPr>
                        <a:t>share</a:t>
                      </a:r>
                      <a:r>
                        <a:rPr lang="de-DE" sz="1000" b="0" baseline="0" dirty="0" smtClean="0">
                          <a:solidFill>
                            <a:srgbClr val="000000"/>
                          </a:solidFill>
                          <a:latin typeface="Arial" panose="020B0604020202020204" pitchFamily="34" charset="0"/>
                          <a:cs typeface="Arial" panose="020B0604020202020204" pitchFamily="34" charset="0"/>
                        </a:rPr>
                        <a:t> of the total </a:t>
                      </a:r>
                      <a:r>
                        <a:rPr lang="de-DE" sz="1000" b="0" baseline="0" dirty="0" err="1" smtClean="0">
                          <a:solidFill>
                            <a:srgbClr val="000000"/>
                          </a:solidFill>
                          <a:latin typeface="Arial" panose="020B0604020202020204" pitchFamily="34" charset="0"/>
                          <a:cs typeface="Arial" panose="020B0604020202020204" pitchFamily="34" charset="0"/>
                        </a:rPr>
                        <a:t>employment</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remained</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stable</a:t>
                      </a:r>
                      <a:r>
                        <a:rPr lang="de-DE"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Regular improvements in training</a:t>
                      </a:r>
                      <a:r>
                        <a:rPr lang="en-GB" sz="1000" b="0" baseline="0" noProof="0" dirty="0" smtClean="0">
                          <a:solidFill>
                            <a:srgbClr val="000000"/>
                          </a:solidFill>
                          <a:latin typeface="Arial" panose="020B0604020202020204" pitchFamily="34" charset="0"/>
                          <a:cs typeface="Arial" panose="020B0604020202020204" pitchFamily="34" charset="0"/>
                        </a:rPr>
                        <a:t> and curricula in the tourism industry</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AT" sz="1000" b="0" baseline="0" dirty="0" smtClean="0">
                          <a:solidFill>
                            <a:srgbClr val="000000"/>
                          </a:solidFill>
                          <a:latin typeface="Arial" panose="020B0604020202020204" pitchFamily="34" charset="0"/>
                          <a:cs typeface="Arial" panose="020B0604020202020204" pitchFamily="34" charset="0"/>
                        </a:rPr>
                        <a:t>Not </a:t>
                      </a:r>
                      <a:r>
                        <a:rPr lang="de-AT" sz="1000" b="0" baseline="0" dirty="0" err="1" smtClean="0">
                          <a:solidFill>
                            <a:srgbClr val="000000"/>
                          </a:solidFill>
                          <a:latin typeface="Arial" panose="020B0604020202020204" pitchFamily="34" charset="0"/>
                          <a:cs typeface="Arial" panose="020B0604020202020204" pitchFamily="34" charset="0"/>
                        </a:rPr>
                        <a:t>possible</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to</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assess</a:t>
                      </a:r>
                      <a:r>
                        <a:rPr lang="de-AT" sz="1000" b="0" baseline="0" dirty="0" smtClean="0">
                          <a:solidFill>
                            <a:srgbClr val="000000"/>
                          </a:solidFill>
                          <a:latin typeface="Arial" panose="020B0604020202020204" pitchFamily="34" charset="0"/>
                          <a:cs typeface="Arial" panose="020B0604020202020204" pitchFamily="34" charset="0"/>
                        </a:rPr>
                        <a:t> due </a:t>
                      </a:r>
                      <a:r>
                        <a:rPr lang="de-AT" sz="1000" b="0" baseline="0" dirty="0" err="1" smtClean="0">
                          <a:solidFill>
                            <a:srgbClr val="000000"/>
                          </a:solidFill>
                          <a:latin typeface="Arial" panose="020B0604020202020204" pitchFamily="34" charset="0"/>
                          <a:cs typeface="Arial" panose="020B0604020202020204" pitchFamily="34" charset="0"/>
                        </a:rPr>
                        <a:t>to</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missing</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eveluation</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criteria</a:t>
                      </a:r>
                      <a:r>
                        <a:rPr lang="de-AT"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Evident waste management improvement</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AT" sz="1000" b="0" baseline="0" dirty="0" smtClean="0">
                          <a:solidFill>
                            <a:srgbClr val="000000"/>
                          </a:solidFill>
                          <a:latin typeface="Arial" panose="020B0604020202020204" pitchFamily="34" charset="0"/>
                          <a:cs typeface="Arial" panose="020B0604020202020204" pitchFamily="34" charset="0"/>
                        </a:rPr>
                        <a:t>Not </a:t>
                      </a:r>
                      <a:r>
                        <a:rPr lang="de-AT" sz="1000" b="0" baseline="0" dirty="0" err="1" smtClean="0">
                          <a:solidFill>
                            <a:srgbClr val="000000"/>
                          </a:solidFill>
                          <a:latin typeface="Arial" panose="020B0604020202020204" pitchFamily="34" charset="0"/>
                          <a:cs typeface="Arial" panose="020B0604020202020204" pitchFamily="34" charset="0"/>
                        </a:rPr>
                        <a:t>possible</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to</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assess</a:t>
                      </a:r>
                      <a:r>
                        <a:rPr lang="de-AT" sz="1000" b="0" baseline="0" dirty="0" smtClean="0">
                          <a:solidFill>
                            <a:srgbClr val="000000"/>
                          </a:solidFill>
                          <a:latin typeface="Arial" panose="020B0604020202020204" pitchFamily="34" charset="0"/>
                          <a:cs typeface="Arial" panose="020B0604020202020204" pitchFamily="34" charset="0"/>
                        </a:rPr>
                        <a:t> due </a:t>
                      </a:r>
                      <a:r>
                        <a:rPr lang="de-AT" sz="1000" b="0" baseline="0" dirty="0" err="1" smtClean="0">
                          <a:solidFill>
                            <a:srgbClr val="000000"/>
                          </a:solidFill>
                          <a:latin typeface="Arial" panose="020B0604020202020204" pitchFamily="34" charset="0"/>
                          <a:cs typeface="Arial" panose="020B0604020202020204" pitchFamily="34" charset="0"/>
                        </a:rPr>
                        <a:t>to</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missing</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eveluation</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criteria</a:t>
                      </a:r>
                      <a:r>
                        <a:rPr lang="de-AT" sz="1000" b="0" baseline="0" dirty="0" smtClean="0">
                          <a:solidFill>
                            <a:srgbClr val="000000"/>
                          </a:solidFill>
                          <a:latin typeface="Arial" panose="020B0604020202020204" pitchFamily="34" charset="0"/>
                          <a:cs typeface="Arial" panose="020B0604020202020204" pitchFamily="34" charset="0"/>
                        </a:rPr>
                        <a:t> </a:t>
                      </a:r>
                      <a:endParaRPr lang="de-AT" sz="1000" b="0" dirty="0" smtClean="0">
                        <a:solidFill>
                          <a:srgbClr val="000000"/>
                        </a:solidFill>
                        <a:latin typeface="Arial" panose="020B0604020202020204" pitchFamily="34" charset="0"/>
                        <a:cs typeface="Arial" panose="020B0604020202020204" pitchFamily="34" charset="0"/>
                      </a:endParaRPr>
                    </a:p>
                  </a:txBody>
                  <a:tcPr marR="252000" anchor="ctr">
                    <a:noFill/>
                  </a:tcPr>
                </a:tc>
              </a:tr>
            </a:tbl>
          </a:graphicData>
        </a:graphic>
      </p:graphicFrame>
      <p:pic>
        <p:nvPicPr>
          <p:cNvPr id="7"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77274" y="2656344"/>
            <a:ext cx="274549" cy="287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17140" y="1062067"/>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88690" y="1475453"/>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18652" y="1854187"/>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99533" y="2258242"/>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06685" y="3043639"/>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27983" y="3833087"/>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37314" y="4230451"/>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06685" y="4641197"/>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46645" y="5034510"/>
            <a:ext cx="276895" cy="288000"/>
          </a:xfrm>
          <a:prstGeom prst="rect">
            <a:avLst/>
          </a:prstGeom>
          <a:noFill/>
          <a:extLst>
            <a:ext uri="{909E8E84-426E-40DD-AFC4-6F175D3DCCD1}">
              <a14:hiddenFill xmlns:a14="http://schemas.microsoft.com/office/drawing/2010/main">
                <a:solidFill>
                  <a:srgbClr val="FFFFFF"/>
                </a:solidFill>
              </a14:hiddenFill>
            </a:ext>
          </a:extLst>
        </p:spPr>
      </p:pic>
      <p:sp>
        <p:nvSpPr>
          <p:cNvPr id="19"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Personal </a:t>
            </a:r>
            <a:r>
              <a:rPr lang="de-DE" spc="0" dirty="0" err="1"/>
              <a:t>interviews</a:t>
            </a:r>
            <a:endParaRPr lang="en-US" spc="0" dirty="0"/>
          </a:p>
        </p:txBody>
      </p:sp>
      <p:pic>
        <p:nvPicPr>
          <p:cNvPr id="20"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16016" y="3437910"/>
            <a:ext cx="276522"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8562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14</a:t>
            </a:fld>
            <a:endParaRPr lang="de-DE" altLang="de-DE"/>
          </a:p>
        </p:txBody>
      </p:sp>
      <p:sp>
        <p:nvSpPr>
          <p:cNvPr id="9" name="Inhaltsplatzhalter 8"/>
          <p:cNvSpPr>
            <a:spLocks noGrp="1"/>
          </p:cNvSpPr>
          <p:nvPr>
            <p:ph sz="quarter" idx="14"/>
          </p:nvPr>
        </p:nvSpPr>
        <p:spPr/>
        <p:txBody>
          <a:bodyPr/>
          <a:lstStyle/>
          <a:p>
            <a:r>
              <a:rPr lang="de-DE" dirty="0" smtClean="0"/>
              <a:t>Evaluation of </a:t>
            </a:r>
            <a:r>
              <a:rPr lang="de-DE" dirty="0" err="1" smtClean="0"/>
              <a:t>success</a:t>
            </a:r>
            <a:r>
              <a:rPr lang="de-DE" dirty="0" smtClean="0"/>
              <a:t> </a:t>
            </a:r>
            <a:r>
              <a:rPr lang="de-DE" dirty="0" err="1" smtClean="0"/>
              <a:t>criteria</a:t>
            </a:r>
            <a:endParaRPr lang="de-AT" dirty="0"/>
          </a:p>
        </p:txBody>
      </p:sp>
      <p:graphicFrame>
        <p:nvGraphicFramePr>
          <p:cNvPr id="38" name="Tabelle 37"/>
          <p:cNvGraphicFramePr>
            <a:graphicFrameLocks noGrp="1"/>
          </p:cNvGraphicFramePr>
          <p:nvPr>
            <p:extLst>
              <p:ext uri="{D42A27DB-BD31-4B8C-83A1-F6EECF244321}">
                <p14:modId xmlns:p14="http://schemas.microsoft.com/office/powerpoint/2010/main" val="43506728"/>
              </p:ext>
            </p:extLst>
          </p:nvPr>
        </p:nvGraphicFramePr>
        <p:xfrm>
          <a:off x="611188" y="620688"/>
          <a:ext cx="8002340" cy="5545920"/>
        </p:xfrm>
        <a:graphic>
          <a:graphicData uri="http://schemas.openxmlformats.org/drawingml/2006/table">
            <a:tbl>
              <a:tblPr firstRow="1" bandRow="1">
                <a:tableStyleId>{5C22544A-7EE6-4342-B048-85BDC9FD1C3A}</a:tableStyleId>
              </a:tblPr>
              <a:tblGrid>
                <a:gridCol w="3276000"/>
                <a:gridCol w="1162340"/>
                <a:gridCol w="3564000"/>
              </a:tblGrid>
              <a:tr h="281455">
                <a:tc>
                  <a:txBody>
                    <a:bodyPr/>
                    <a:lstStyle/>
                    <a:p>
                      <a:pPr algn="l"/>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Level of </a:t>
                      </a:r>
                      <a:r>
                        <a:rPr lang="de-DE" sz="1000" dirty="0" err="1" smtClean="0">
                          <a:latin typeface="Arial" panose="020B0604020202020204" pitchFamily="34" charset="0"/>
                          <a:cs typeface="Arial" panose="020B0604020202020204" pitchFamily="34" charset="0"/>
                        </a:rPr>
                        <a:t>implementation</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Comment</a:t>
                      </a:r>
                      <a:endParaRPr lang="de-AT" sz="1000" dirty="0">
                        <a:latin typeface="Arial" panose="020B0604020202020204" pitchFamily="34" charset="0"/>
                        <a:cs typeface="Arial" panose="020B0604020202020204" pitchFamily="34" charset="0"/>
                      </a:endParaRPr>
                    </a:p>
                  </a:txBody>
                  <a:tcPr anchor="ctr">
                    <a:solidFill>
                      <a:srgbClr val="3B1B66"/>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Prepared</a:t>
                      </a:r>
                      <a:r>
                        <a:rPr lang="en-GB" sz="1000" b="0" baseline="0" noProof="0" dirty="0" smtClean="0">
                          <a:solidFill>
                            <a:srgbClr val="000000"/>
                          </a:solidFill>
                          <a:latin typeface="Arial" panose="020B0604020202020204" pitchFamily="34" charset="0"/>
                          <a:cs typeface="Arial" panose="020B0604020202020204" pitchFamily="34" charset="0"/>
                        </a:rPr>
                        <a:t> management plans for the National Parks and the Nature Reserves</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Not </a:t>
                      </a:r>
                      <a:r>
                        <a:rPr lang="de-AT" sz="1000" b="0" dirty="0" err="1" smtClean="0">
                          <a:solidFill>
                            <a:srgbClr val="000000"/>
                          </a:solidFill>
                          <a:latin typeface="Arial" panose="020B0604020202020204" pitchFamily="34" charset="0"/>
                          <a:cs typeface="Arial" panose="020B0604020202020204" pitchFamily="34" charset="0"/>
                        </a:rPr>
                        <a:t>implemented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Creation of a cultural heritage database</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Not </a:t>
                      </a:r>
                      <a:r>
                        <a:rPr lang="de-AT" sz="1000" b="0" dirty="0" err="1" smtClean="0">
                          <a:solidFill>
                            <a:srgbClr val="000000"/>
                          </a:solidFill>
                          <a:latin typeface="Arial" panose="020B0604020202020204" pitchFamily="34" charset="0"/>
                          <a:cs typeface="Arial" panose="020B0604020202020204" pitchFamily="34" charset="0"/>
                        </a:rPr>
                        <a:t>implemented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Creation of a cultural heritage protection plan</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Not</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implemented</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Reception centres in all National Parks</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Not </a:t>
                      </a:r>
                      <a:r>
                        <a:rPr lang="de-AT" sz="1000" b="0" dirty="0" err="1" smtClean="0">
                          <a:solidFill>
                            <a:srgbClr val="000000"/>
                          </a:solidFill>
                          <a:latin typeface="Arial" panose="020B0604020202020204" pitchFamily="34" charset="0"/>
                          <a:cs typeface="Arial" panose="020B0604020202020204" pitchFamily="34" charset="0"/>
                        </a:rPr>
                        <a:t>implemented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Number of new natural heritage sites</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AT" sz="1000" b="0" baseline="0" dirty="0" smtClean="0">
                          <a:solidFill>
                            <a:srgbClr val="000000"/>
                          </a:solidFill>
                          <a:latin typeface="Arial" panose="020B0604020202020204" pitchFamily="34" charset="0"/>
                          <a:cs typeface="Arial" panose="020B0604020202020204" pitchFamily="34" charset="0"/>
                        </a:rPr>
                        <a:t>Not </a:t>
                      </a:r>
                      <a:r>
                        <a:rPr lang="de-AT" sz="1000" b="0" baseline="0" dirty="0" err="1" smtClean="0">
                          <a:solidFill>
                            <a:srgbClr val="000000"/>
                          </a:solidFill>
                          <a:latin typeface="Arial" panose="020B0604020202020204" pitchFamily="34" charset="0"/>
                          <a:cs typeface="Arial" panose="020B0604020202020204" pitchFamily="34" charset="0"/>
                        </a:rPr>
                        <a:t>possible</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to</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assess</a:t>
                      </a:r>
                      <a:r>
                        <a:rPr lang="de-AT" sz="1000" b="0" baseline="0" dirty="0" smtClean="0">
                          <a:solidFill>
                            <a:srgbClr val="000000"/>
                          </a:solidFill>
                          <a:latin typeface="Arial" panose="020B0604020202020204" pitchFamily="34" charset="0"/>
                          <a:cs typeface="Arial" panose="020B0604020202020204" pitchFamily="34" charset="0"/>
                        </a:rPr>
                        <a:t> due </a:t>
                      </a:r>
                      <a:r>
                        <a:rPr lang="de-AT" sz="1000" b="0" baseline="0" dirty="0" err="1" smtClean="0">
                          <a:solidFill>
                            <a:srgbClr val="000000"/>
                          </a:solidFill>
                          <a:latin typeface="Arial" panose="020B0604020202020204" pitchFamily="34" charset="0"/>
                          <a:cs typeface="Arial" panose="020B0604020202020204" pitchFamily="34" charset="0"/>
                        </a:rPr>
                        <a:t>to</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missing</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eveluation</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criteria</a:t>
                      </a:r>
                      <a:r>
                        <a:rPr lang="de-AT" sz="1000" b="0" baseline="0" dirty="0" smtClean="0">
                          <a:solidFill>
                            <a:srgbClr val="000000"/>
                          </a:solidFill>
                          <a:latin typeface="Arial" panose="020B0604020202020204" pitchFamily="34" charset="0"/>
                          <a:cs typeface="Arial" panose="020B0604020202020204" pitchFamily="34" charset="0"/>
                        </a:rPr>
                        <a:t> </a:t>
                      </a:r>
                      <a:endParaRPr lang="de-AT" sz="1000" b="0" dirty="0" smtClean="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Monthly data from boarder control regarding the number</a:t>
                      </a:r>
                      <a:r>
                        <a:rPr lang="en-GB" sz="1000" b="0" baseline="0" noProof="0" dirty="0" smtClean="0">
                          <a:solidFill>
                            <a:srgbClr val="000000"/>
                          </a:solidFill>
                          <a:latin typeface="Arial" panose="020B0604020202020204" pitchFamily="34" charset="0"/>
                          <a:cs typeface="Arial" panose="020B0604020202020204" pitchFamily="34" charset="0"/>
                        </a:rPr>
                        <a:t> of arrivals by purpose is published</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This </a:t>
                      </a:r>
                      <a:r>
                        <a:rPr lang="de-DE" sz="1000" b="0" dirty="0" err="1" smtClean="0">
                          <a:solidFill>
                            <a:srgbClr val="000000"/>
                          </a:solidFill>
                          <a:latin typeface="Arial" panose="020B0604020202020204" pitchFamily="34" charset="0"/>
                          <a:cs typeface="Arial" panose="020B0604020202020204" pitchFamily="34" charset="0"/>
                        </a:rPr>
                        <a:t>has</a:t>
                      </a:r>
                      <a:r>
                        <a:rPr lang="de-DE" sz="1000" b="0" dirty="0" smtClean="0">
                          <a:solidFill>
                            <a:srgbClr val="000000"/>
                          </a:solidFill>
                          <a:latin typeface="Arial" panose="020B0604020202020204" pitchFamily="34" charset="0"/>
                          <a:cs typeface="Arial" panose="020B0604020202020204" pitchFamily="34" charset="0"/>
                        </a:rPr>
                        <a:t> not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introduced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Monthly occupancy levels of accommodation facilities are published</a:t>
                      </a: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The </a:t>
                      </a:r>
                      <a:r>
                        <a:rPr lang="de-DE" sz="1000" b="0" dirty="0" err="1" smtClean="0">
                          <a:solidFill>
                            <a:srgbClr val="000000"/>
                          </a:solidFill>
                          <a:latin typeface="Arial" panose="020B0604020202020204" pitchFamily="34" charset="0"/>
                          <a:cs typeface="Arial" panose="020B0604020202020204" pitchFamily="34" charset="0"/>
                        </a:rPr>
                        <a:t>statistical</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office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is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publishing</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monthly</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reports</a:t>
                      </a:r>
                      <a:r>
                        <a:rPr lang="de-DE" sz="1000" b="0" dirty="0" smtClean="0">
                          <a:solidFill>
                            <a:srgbClr val="000000"/>
                          </a:solidFill>
                          <a:latin typeface="Arial" panose="020B0604020202020204" pitchFamily="34" charset="0"/>
                          <a:cs typeface="Arial" panose="020B0604020202020204" pitchFamily="34" charset="0"/>
                        </a:rPr>
                        <a:t>, but </a:t>
                      </a:r>
                      <a:r>
                        <a:rPr lang="de-DE" sz="1000" b="0" dirty="0" err="1" smtClean="0">
                          <a:solidFill>
                            <a:srgbClr val="000000"/>
                          </a:solidFill>
                          <a:latin typeface="Arial" panose="020B0604020202020204" pitchFamily="34" charset="0"/>
                          <a:cs typeface="Arial" panose="020B0604020202020204" pitchFamily="34" charset="0"/>
                        </a:rPr>
                        <a:t>without</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occupancy</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figures</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National tourism logo and slogan has been created</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North Macedonia timeless has been introduced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Comprehensive</a:t>
                      </a:r>
                      <a:r>
                        <a:rPr lang="en-GB" sz="1000" b="0" baseline="0" noProof="0" dirty="0" smtClean="0">
                          <a:solidFill>
                            <a:srgbClr val="000000"/>
                          </a:solidFill>
                          <a:latin typeface="Arial" panose="020B0604020202020204" pitchFamily="34" charset="0"/>
                          <a:cs typeface="Arial" panose="020B0604020202020204" pitchFamily="34" charset="0"/>
                        </a:rPr>
                        <a:t> information about tourism in North Macedonia is available online</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The national </a:t>
                      </a:r>
                      <a:r>
                        <a:rPr lang="de-DE" sz="1000" b="0" dirty="0" err="1" smtClean="0">
                          <a:solidFill>
                            <a:srgbClr val="000000"/>
                          </a:solidFill>
                          <a:latin typeface="Arial" panose="020B0604020202020204" pitchFamily="34" charset="0"/>
                          <a:cs typeface="Arial" panose="020B0604020202020204" pitchFamily="34" charset="0"/>
                        </a:rPr>
                        <a:t>tourism</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website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includes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manifold</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information</a:t>
                      </a:r>
                      <a:r>
                        <a:rPr lang="de-DE" sz="1000" b="0" dirty="0" smtClean="0">
                          <a:solidFill>
                            <a:srgbClr val="000000"/>
                          </a:solidFill>
                          <a:latin typeface="Arial" panose="020B0604020202020204" pitchFamily="34" charset="0"/>
                          <a:cs typeface="Arial" panose="020B0604020202020204" pitchFamily="34" charset="0"/>
                        </a:rPr>
                        <a:t>, but </a:t>
                      </a:r>
                      <a:r>
                        <a:rPr lang="de-DE" sz="1000" b="0" dirty="0" err="1" smtClean="0">
                          <a:solidFill>
                            <a:srgbClr val="000000"/>
                          </a:solidFill>
                          <a:latin typeface="Arial" panose="020B0604020202020204" pitchFamily="34" charset="0"/>
                          <a:cs typeface="Arial" panose="020B0604020202020204" pitchFamily="34" charset="0"/>
                        </a:rPr>
                        <a:t>is</a:t>
                      </a:r>
                      <a:r>
                        <a:rPr lang="de-DE" sz="1000" b="0" dirty="0" smtClean="0">
                          <a:solidFill>
                            <a:srgbClr val="000000"/>
                          </a:solidFill>
                          <a:latin typeface="Arial" panose="020B0604020202020204" pitchFamily="34" charset="0"/>
                          <a:cs typeface="Arial" panose="020B0604020202020204" pitchFamily="34" charset="0"/>
                        </a:rPr>
                        <a:t> not </a:t>
                      </a:r>
                      <a:r>
                        <a:rPr lang="de-DE" sz="1000" b="0" dirty="0" err="1" smtClean="0">
                          <a:solidFill>
                            <a:srgbClr val="000000"/>
                          </a:solidFill>
                          <a:latin typeface="Arial" panose="020B0604020202020204" pitchFamily="34" charset="0"/>
                          <a:cs typeface="Arial" panose="020B0604020202020204" pitchFamily="34" charset="0"/>
                        </a:rPr>
                        <a:t>properly</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maintained</a:t>
                      </a:r>
                      <a:r>
                        <a:rPr lang="de-DE" sz="1000" b="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Annual marketing plan of the Agency</a:t>
                      </a:r>
                      <a:r>
                        <a:rPr lang="en-GB" sz="1000" b="0" baseline="0" noProof="0" dirty="0" smtClean="0">
                          <a:solidFill>
                            <a:srgbClr val="000000"/>
                          </a:solidFill>
                          <a:latin typeface="Arial" panose="020B0604020202020204" pitchFamily="34" charset="0"/>
                          <a:cs typeface="Arial" panose="020B0604020202020204" pitchFamily="34" charset="0"/>
                        </a:rPr>
                        <a:t> for Promotion and Support of Tourism</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Annual </a:t>
                      </a:r>
                      <a:r>
                        <a:rPr lang="de-DE" sz="1000" b="0" dirty="0" err="1" smtClean="0">
                          <a:solidFill>
                            <a:srgbClr val="000000"/>
                          </a:solidFill>
                          <a:latin typeface="Arial" panose="020B0604020202020204" pitchFamily="34" charset="0"/>
                          <a:cs typeface="Arial" panose="020B0604020202020204" pitchFamily="34" charset="0"/>
                        </a:rPr>
                        <a:t>marketing</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plans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are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prepared</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by</a:t>
                      </a:r>
                      <a:r>
                        <a:rPr lang="de-DE" sz="1000" b="0" baseline="0" dirty="0" smtClean="0">
                          <a:solidFill>
                            <a:srgbClr val="000000"/>
                          </a:solidFill>
                          <a:latin typeface="Arial" panose="020B0604020202020204" pitchFamily="34" charset="0"/>
                          <a:cs typeface="Arial" panose="020B0604020202020204" pitchFamily="34" charset="0"/>
                        </a:rPr>
                        <a:t> the Agency and </a:t>
                      </a:r>
                      <a:r>
                        <a:rPr lang="de-DE" sz="1000" b="0" baseline="0" dirty="0" err="1" smtClean="0">
                          <a:solidFill>
                            <a:srgbClr val="000000"/>
                          </a:solidFill>
                          <a:latin typeface="Arial" panose="020B0604020202020204" pitchFamily="34" charset="0"/>
                          <a:cs typeface="Arial" panose="020B0604020202020204" pitchFamily="34" charset="0"/>
                        </a:rPr>
                        <a:t>approved</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by</a:t>
                      </a:r>
                      <a:r>
                        <a:rPr lang="de-DE" sz="1000" b="0" baseline="0" dirty="0" smtClean="0">
                          <a:solidFill>
                            <a:srgbClr val="000000"/>
                          </a:solidFill>
                          <a:latin typeface="Arial" panose="020B0604020202020204" pitchFamily="34" charset="0"/>
                          <a:cs typeface="Arial" panose="020B0604020202020204" pitchFamily="34" charset="0"/>
                        </a:rPr>
                        <a:t> the </a:t>
                      </a:r>
                      <a:r>
                        <a:rPr lang="de-DE" sz="1000" b="0" baseline="0" dirty="0" err="1" smtClean="0">
                          <a:solidFill>
                            <a:srgbClr val="000000"/>
                          </a:solidFill>
                          <a:latin typeface="Arial" panose="020B0604020202020204" pitchFamily="34" charset="0"/>
                          <a:cs typeface="Arial" panose="020B0604020202020204" pitchFamily="34" charset="0"/>
                        </a:rPr>
                        <a:t>government</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10 % annual increase in website visits</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AT" sz="1000" b="0" dirty="0" err="1" smtClean="0">
                          <a:solidFill>
                            <a:srgbClr val="000000"/>
                          </a:solidFill>
                          <a:latin typeface="Arial" panose="020B0604020202020204" pitchFamily="34" charset="0"/>
                          <a:cs typeface="Arial" panose="020B0604020202020204" pitchFamily="34" charset="0"/>
                        </a:rPr>
                        <a:t>No</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figures</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received</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by</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the</a:t>
                      </a:r>
                      <a:r>
                        <a:rPr lang="de-AT" sz="1000" b="0" dirty="0" smtClean="0">
                          <a:solidFill>
                            <a:srgbClr val="000000"/>
                          </a:solidFill>
                          <a:latin typeface="Arial" panose="020B0604020202020204" pitchFamily="34" charset="0"/>
                          <a:cs typeface="Arial" panose="020B0604020202020204" pitchFamily="34" charset="0"/>
                        </a:rPr>
                        <a:t> Agency </a:t>
                      </a:r>
                      <a:r>
                        <a:rPr lang="de-AT" sz="1000" b="0" dirty="0" err="1" smtClean="0">
                          <a:solidFill>
                            <a:srgbClr val="000000"/>
                          </a:solidFill>
                          <a:latin typeface="Arial" panose="020B0604020202020204" pitchFamily="34" charset="0"/>
                          <a:cs typeface="Arial" panose="020B0604020202020204" pitchFamily="34" charset="0"/>
                        </a:rPr>
                        <a:t>for</a:t>
                      </a:r>
                      <a:r>
                        <a:rPr lang="de-AT" sz="1000" b="0" dirty="0" smtClean="0">
                          <a:solidFill>
                            <a:srgbClr val="000000"/>
                          </a:solidFill>
                          <a:latin typeface="Arial" panose="020B0604020202020204" pitchFamily="34" charset="0"/>
                          <a:cs typeface="Arial" panose="020B0604020202020204" pitchFamily="34" charset="0"/>
                        </a:rPr>
                        <a:t> Promotion </a:t>
                      </a:r>
                      <a:r>
                        <a:rPr lang="de-AT" sz="1000" b="0" dirty="0" err="1" smtClean="0">
                          <a:solidFill>
                            <a:srgbClr val="000000"/>
                          </a:solidFill>
                          <a:latin typeface="Arial" panose="020B0604020202020204" pitchFamily="34" charset="0"/>
                          <a:cs typeface="Arial" panose="020B0604020202020204" pitchFamily="34" charset="0"/>
                        </a:rPr>
                        <a:t>and</a:t>
                      </a:r>
                      <a:r>
                        <a:rPr lang="de-AT" sz="1000" b="0" dirty="0" smtClean="0">
                          <a:solidFill>
                            <a:srgbClr val="000000"/>
                          </a:solidFill>
                          <a:latin typeface="Arial" panose="020B0604020202020204" pitchFamily="34" charset="0"/>
                          <a:cs typeface="Arial" panose="020B0604020202020204" pitchFamily="34" charset="0"/>
                        </a:rPr>
                        <a:t> Support </a:t>
                      </a:r>
                      <a:r>
                        <a:rPr lang="de-AT" sz="1000" b="0" dirty="0" err="1" smtClean="0">
                          <a:solidFill>
                            <a:srgbClr val="000000"/>
                          </a:solidFill>
                          <a:latin typeface="Arial" panose="020B0604020202020204" pitchFamily="34" charset="0"/>
                          <a:cs typeface="Arial" panose="020B0604020202020204" pitchFamily="34" charset="0"/>
                        </a:rPr>
                        <a:t>of</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Tourism</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TICs open seven days a week and increase in visitors</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Only</a:t>
                      </a:r>
                      <a:r>
                        <a:rPr lang="de-DE" sz="1000" b="0" baseline="0" dirty="0" smtClean="0">
                          <a:solidFill>
                            <a:srgbClr val="000000"/>
                          </a:solidFill>
                          <a:latin typeface="Arial" panose="020B0604020202020204" pitchFamily="34" charset="0"/>
                          <a:cs typeface="Arial" panose="020B0604020202020204" pitchFamily="34" charset="0"/>
                        </a:rPr>
                        <a:t> a few TICs are operating in North Macedonia and often not in an appropriate way</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New promotional material</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New</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promotion</a:t>
                      </a:r>
                      <a:r>
                        <a:rPr lang="de-DE" sz="1000" b="0" baseline="0" dirty="0" smtClean="0">
                          <a:solidFill>
                            <a:srgbClr val="000000"/>
                          </a:solidFill>
                          <a:latin typeface="Arial" panose="020B0604020202020204" pitchFamily="34" charset="0"/>
                          <a:cs typeface="Arial" panose="020B0604020202020204" pitchFamily="34" charset="0"/>
                        </a:rPr>
                        <a:t> material </a:t>
                      </a:r>
                      <a:r>
                        <a:rPr lang="de-DE" sz="1000" b="0" baseline="0" dirty="0" err="1" smtClean="0">
                          <a:solidFill>
                            <a:srgbClr val="000000"/>
                          </a:solidFill>
                          <a:latin typeface="Arial" panose="020B0604020202020204" pitchFamily="34" charset="0"/>
                          <a:cs typeface="Arial" panose="020B0604020202020204" pitchFamily="34" charset="0"/>
                        </a:rPr>
                        <a:t>has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been</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produced</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bl>
          </a:graphicData>
        </a:graphic>
      </p:graphicFrame>
      <p:sp>
        <p:nvSpPr>
          <p:cNvPr id="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Personal </a:t>
            </a:r>
            <a:r>
              <a:rPr lang="de-DE" spc="0" dirty="0" err="1"/>
              <a:t>interviews</a:t>
            </a:r>
            <a:endParaRPr lang="en-US" spc="0" dirty="0"/>
          </a:p>
        </p:txBody>
      </p:sp>
      <p:pic>
        <p:nvPicPr>
          <p:cNvPr id="7"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77274" y="3833825"/>
            <a:ext cx="274549" cy="287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18652" y="4230451"/>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99533" y="3040999"/>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99994" y="3447694"/>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77274" y="4635244"/>
            <a:ext cx="274549" cy="2872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06685" y="5426594"/>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86605" y="5815365"/>
            <a:ext cx="274549" cy="2872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16016" y="2259116"/>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16016" y="1852718"/>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16016" y="1466044"/>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16016" y="1052736"/>
            <a:ext cx="276522"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4233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15</a:t>
            </a:fld>
            <a:endParaRPr lang="de-DE" altLang="de-DE"/>
          </a:p>
        </p:txBody>
      </p:sp>
      <p:sp>
        <p:nvSpPr>
          <p:cNvPr id="9" name="Inhaltsplatzhalter 8"/>
          <p:cNvSpPr>
            <a:spLocks noGrp="1"/>
          </p:cNvSpPr>
          <p:nvPr>
            <p:ph sz="quarter" idx="14"/>
          </p:nvPr>
        </p:nvSpPr>
        <p:spPr/>
        <p:txBody>
          <a:bodyPr/>
          <a:lstStyle/>
          <a:p>
            <a:r>
              <a:rPr lang="de-DE" dirty="0" smtClean="0"/>
              <a:t>Evaluation of </a:t>
            </a:r>
            <a:r>
              <a:rPr lang="de-DE" dirty="0" err="1" smtClean="0"/>
              <a:t>success</a:t>
            </a:r>
            <a:r>
              <a:rPr lang="de-DE" dirty="0" smtClean="0"/>
              <a:t> </a:t>
            </a:r>
            <a:r>
              <a:rPr lang="de-DE" dirty="0" err="1" smtClean="0"/>
              <a:t>criteria</a:t>
            </a:r>
            <a:endParaRPr lang="de-AT" dirty="0"/>
          </a:p>
        </p:txBody>
      </p:sp>
      <p:graphicFrame>
        <p:nvGraphicFramePr>
          <p:cNvPr id="38" name="Tabelle 37"/>
          <p:cNvGraphicFramePr>
            <a:graphicFrameLocks noGrp="1"/>
          </p:cNvGraphicFramePr>
          <p:nvPr>
            <p:extLst>
              <p:ext uri="{D42A27DB-BD31-4B8C-83A1-F6EECF244321}">
                <p14:modId xmlns:p14="http://schemas.microsoft.com/office/powerpoint/2010/main" val="1691891255"/>
              </p:ext>
            </p:extLst>
          </p:nvPr>
        </p:nvGraphicFramePr>
        <p:xfrm>
          <a:off x="611188" y="620688"/>
          <a:ext cx="8002340" cy="5150880"/>
        </p:xfrm>
        <a:graphic>
          <a:graphicData uri="http://schemas.openxmlformats.org/drawingml/2006/table">
            <a:tbl>
              <a:tblPr firstRow="1" bandRow="1">
                <a:tableStyleId>{5C22544A-7EE6-4342-B048-85BDC9FD1C3A}</a:tableStyleId>
              </a:tblPr>
              <a:tblGrid>
                <a:gridCol w="3276000"/>
                <a:gridCol w="1162340"/>
                <a:gridCol w="3564000"/>
              </a:tblGrid>
              <a:tr h="281455">
                <a:tc>
                  <a:txBody>
                    <a:bodyPr/>
                    <a:lstStyle/>
                    <a:p>
                      <a:pPr algn="l"/>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Level of </a:t>
                      </a:r>
                      <a:r>
                        <a:rPr lang="de-DE" sz="1000" dirty="0" err="1" smtClean="0">
                          <a:latin typeface="Arial" panose="020B0604020202020204" pitchFamily="34" charset="0"/>
                          <a:cs typeface="Arial" panose="020B0604020202020204" pitchFamily="34" charset="0"/>
                        </a:rPr>
                        <a:t>implementation</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Comment</a:t>
                      </a:r>
                      <a:endParaRPr lang="de-AT" sz="1000" dirty="0">
                        <a:latin typeface="Arial" panose="020B0604020202020204" pitchFamily="34" charset="0"/>
                        <a:cs typeface="Arial" panose="020B0604020202020204" pitchFamily="34" charset="0"/>
                      </a:endParaRPr>
                    </a:p>
                  </a:txBody>
                  <a:tcPr anchor="ctr">
                    <a:solidFill>
                      <a:srgbClr val="3B1B66"/>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50 % increase in fair participation</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l"/>
                      <a:r>
                        <a:rPr lang="de-AT" sz="1000" b="0" dirty="0" err="1" smtClean="0">
                          <a:solidFill>
                            <a:srgbClr val="000000"/>
                          </a:solidFill>
                          <a:latin typeface="Arial" panose="020B0604020202020204" pitchFamily="34" charset="0"/>
                          <a:cs typeface="Arial" panose="020B0604020202020204" pitchFamily="34" charset="0"/>
                        </a:rPr>
                        <a:t>Constantly</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increased</a:t>
                      </a:r>
                      <a:r>
                        <a:rPr lang="de-AT" sz="1000" b="0" dirty="0" smtClean="0">
                          <a:solidFill>
                            <a:srgbClr val="000000"/>
                          </a:solidFill>
                          <a:latin typeface="Arial" panose="020B0604020202020204" pitchFamily="34" charset="0"/>
                          <a:cs typeface="Arial" panose="020B0604020202020204" pitchFamily="34" charset="0"/>
                        </a:rPr>
                        <a:t>,</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reaching</a:t>
                      </a:r>
                      <a:r>
                        <a:rPr lang="de-AT" sz="1000" b="0" baseline="0" dirty="0" smtClean="0">
                          <a:solidFill>
                            <a:srgbClr val="000000"/>
                          </a:solidFill>
                          <a:latin typeface="Arial" panose="020B0604020202020204" pitchFamily="34" charset="0"/>
                          <a:cs typeface="Arial" panose="020B0604020202020204" pitchFamily="34" charset="0"/>
                        </a:rPr>
                        <a:t> 20 </a:t>
                      </a:r>
                      <a:r>
                        <a:rPr lang="de-AT" sz="1000" b="0" baseline="0" dirty="0" err="1" smtClean="0">
                          <a:solidFill>
                            <a:srgbClr val="000000"/>
                          </a:solidFill>
                          <a:latin typeface="Arial" panose="020B0604020202020204" pitchFamily="34" charset="0"/>
                          <a:cs typeface="Arial" panose="020B0604020202020204" pitchFamily="34" charset="0"/>
                        </a:rPr>
                        <a:t>fairs</a:t>
                      </a:r>
                      <a:r>
                        <a:rPr lang="de-AT" sz="1000" b="0" baseline="0" dirty="0" smtClean="0">
                          <a:solidFill>
                            <a:srgbClr val="000000"/>
                          </a:solidFill>
                          <a:latin typeface="Arial" panose="020B0604020202020204" pitchFamily="34" charset="0"/>
                          <a:cs typeface="Arial" panose="020B0604020202020204" pitchFamily="34" charset="0"/>
                        </a:rPr>
                        <a:t> in 2016 (</a:t>
                      </a:r>
                      <a:r>
                        <a:rPr lang="de-AT" sz="1000" b="0" baseline="0" dirty="0" err="1" smtClean="0">
                          <a:solidFill>
                            <a:srgbClr val="000000"/>
                          </a:solidFill>
                          <a:latin typeface="Arial" panose="020B0604020202020204" pitchFamily="34" charset="0"/>
                          <a:cs typeface="Arial" panose="020B0604020202020204" pitchFamily="34" charset="0"/>
                        </a:rPr>
                        <a:t>annual</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program</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of</a:t>
                      </a:r>
                      <a:r>
                        <a:rPr lang="de-AT" sz="1000" b="0" baseline="0" dirty="0" smtClean="0">
                          <a:solidFill>
                            <a:srgbClr val="000000"/>
                          </a:solidFill>
                          <a:latin typeface="Arial" panose="020B0604020202020204" pitchFamily="34" charset="0"/>
                          <a:cs typeface="Arial" panose="020B0604020202020204" pitchFamily="34" charset="0"/>
                        </a:rPr>
                        <a:t> Agency </a:t>
                      </a:r>
                      <a:r>
                        <a:rPr lang="de-AT" sz="1000" b="0" baseline="0" dirty="0" err="1" smtClean="0">
                          <a:solidFill>
                            <a:srgbClr val="000000"/>
                          </a:solidFill>
                          <a:latin typeface="Arial" panose="020B0604020202020204" pitchFamily="34" charset="0"/>
                          <a:cs typeface="Arial" panose="020B0604020202020204" pitchFamily="34" charset="0"/>
                        </a:rPr>
                        <a:t>for</a:t>
                      </a:r>
                      <a:r>
                        <a:rPr lang="de-AT" sz="1000" b="0" baseline="0" dirty="0" smtClean="0">
                          <a:solidFill>
                            <a:srgbClr val="000000"/>
                          </a:solidFill>
                          <a:latin typeface="Arial" panose="020B0604020202020204" pitchFamily="34" charset="0"/>
                          <a:cs typeface="Arial" panose="020B0604020202020204" pitchFamily="34" charset="0"/>
                        </a:rPr>
                        <a:t> Promotion </a:t>
                      </a:r>
                      <a:r>
                        <a:rPr lang="de-AT" sz="1000" b="0" baseline="0" dirty="0" err="1" smtClean="0">
                          <a:solidFill>
                            <a:srgbClr val="000000"/>
                          </a:solidFill>
                          <a:latin typeface="Arial" panose="020B0604020202020204" pitchFamily="34" charset="0"/>
                          <a:cs typeface="Arial" panose="020B0604020202020204" pitchFamily="34" charset="0"/>
                        </a:rPr>
                        <a:t>and</a:t>
                      </a:r>
                      <a:r>
                        <a:rPr lang="de-AT" sz="1000" b="0" baseline="0" dirty="0" smtClean="0">
                          <a:solidFill>
                            <a:srgbClr val="000000"/>
                          </a:solidFill>
                          <a:latin typeface="Arial" panose="020B0604020202020204" pitchFamily="34" charset="0"/>
                          <a:cs typeface="Arial" panose="020B0604020202020204" pitchFamily="34" charset="0"/>
                        </a:rPr>
                        <a:t> </a:t>
                      </a:r>
                      <a:r>
                        <a:rPr lang="de-AT" sz="1000" b="0" baseline="0" dirty="0" err="1" smtClean="0">
                          <a:solidFill>
                            <a:srgbClr val="000000"/>
                          </a:solidFill>
                          <a:latin typeface="Arial" panose="020B0604020202020204" pitchFamily="34" charset="0"/>
                          <a:cs typeface="Arial" panose="020B0604020202020204" pitchFamily="34" charset="0"/>
                        </a:rPr>
                        <a:t>Tourism</a:t>
                      </a:r>
                      <a:r>
                        <a:rPr lang="de-AT" sz="1000" b="0" baseline="0" dirty="0" smtClean="0">
                          <a:solidFill>
                            <a:srgbClr val="000000"/>
                          </a:solidFill>
                          <a:latin typeface="Arial" panose="020B0604020202020204" pitchFamily="34" charset="0"/>
                          <a:cs typeface="Arial" panose="020B0604020202020204" pitchFamily="34" charset="0"/>
                        </a:rPr>
                        <a:t> Support) </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Tourism</a:t>
                      </a:r>
                      <a:r>
                        <a:rPr lang="en-GB" sz="1000" b="0" baseline="0" noProof="0" dirty="0" smtClean="0">
                          <a:solidFill>
                            <a:srgbClr val="000000"/>
                          </a:solidFill>
                          <a:latin typeface="Arial" panose="020B0604020202020204" pitchFamily="34" charset="0"/>
                          <a:cs typeface="Arial" panose="020B0604020202020204" pitchFamily="34" charset="0"/>
                        </a:rPr>
                        <a:t> Satellite Account established</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A Tourism </a:t>
                      </a:r>
                      <a:r>
                        <a:rPr lang="de-DE" sz="1000" b="0" dirty="0" err="1" smtClean="0">
                          <a:solidFill>
                            <a:srgbClr val="000000"/>
                          </a:solidFill>
                          <a:latin typeface="Arial" panose="020B0604020202020204" pitchFamily="34" charset="0"/>
                          <a:cs typeface="Arial" panose="020B0604020202020204" pitchFamily="34" charset="0"/>
                        </a:rPr>
                        <a:t>Satellite</a:t>
                      </a:r>
                      <a:r>
                        <a:rPr lang="de-DE" sz="1000" b="0" baseline="0" dirty="0" smtClean="0">
                          <a:solidFill>
                            <a:srgbClr val="000000"/>
                          </a:solidFill>
                          <a:latin typeface="Arial" panose="020B0604020202020204" pitchFamily="34" charset="0"/>
                          <a:cs typeface="Arial" panose="020B0604020202020204" pitchFamily="34" charset="0"/>
                        </a:rPr>
                        <a:t> Account </a:t>
                      </a:r>
                      <a:r>
                        <a:rPr lang="de-DE" sz="1000" b="0" baseline="0" dirty="0" err="1" smtClean="0">
                          <a:solidFill>
                            <a:srgbClr val="000000"/>
                          </a:solidFill>
                          <a:latin typeface="Arial" panose="020B0604020202020204" pitchFamily="34" charset="0"/>
                          <a:cs typeface="Arial" panose="020B0604020202020204" pitchFamily="34" charset="0"/>
                        </a:rPr>
                        <a:t>has</a:t>
                      </a:r>
                      <a:r>
                        <a:rPr lang="de-DE" sz="1000" b="0" baseline="0" dirty="0" smtClean="0">
                          <a:solidFill>
                            <a:srgbClr val="000000"/>
                          </a:solidFill>
                          <a:latin typeface="Arial" panose="020B0604020202020204" pitchFamily="34" charset="0"/>
                          <a:cs typeface="Arial" panose="020B0604020202020204" pitchFamily="34" charset="0"/>
                        </a:rPr>
                        <a:t> not </a:t>
                      </a:r>
                      <a:r>
                        <a:rPr lang="de-DE" sz="1000" b="0" baseline="0" dirty="0" err="1" smtClean="0">
                          <a:solidFill>
                            <a:srgbClr val="000000"/>
                          </a:solidFill>
                          <a:latin typeface="Arial" panose="020B0604020202020204" pitchFamily="34" charset="0"/>
                          <a:cs typeface="Arial" panose="020B0604020202020204" pitchFamily="34" charset="0"/>
                        </a:rPr>
                        <a:t>been</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introduced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Seminar program to improve the understand of economic benefits from tourism has been conducted</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Not </a:t>
                      </a:r>
                      <a:r>
                        <a:rPr lang="de-AT" sz="1000" b="0" dirty="0" err="1" smtClean="0">
                          <a:solidFill>
                            <a:srgbClr val="000000"/>
                          </a:solidFill>
                          <a:latin typeface="Arial" panose="020B0604020202020204" pitchFamily="34" charset="0"/>
                          <a:cs typeface="Arial" panose="020B0604020202020204" pitchFamily="34" charset="0"/>
                        </a:rPr>
                        <a:t>implemented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Tourism granted priority status</a:t>
                      </a:r>
                      <a:r>
                        <a:rPr lang="en-GB" sz="1000" b="0" baseline="0" noProof="0" dirty="0" smtClean="0">
                          <a:solidFill>
                            <a:srgbClr val="000000"/>
                          </a:solidFill>
                          <a:latin typeface="Arial" panose="020B0604020202020204" pitchFamily="34" charset="0"/>
                          <a:cs typeface="Arial" panose="020B0604020202020204" pitchFamily="34" charset="0"/>
                        </a:rPr>
                        <a:t> by the government</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In</a:t>
                      </a:r>
                      <a:r>
                        <a:rPr lang="de-DE" sz="1000" b="0" baseline="0" dirty="0" smtClean="0">
                          <a:solidFill>
                            <a:srgbClr val="000000"/>
                          </a:solidFill>
                          <a:latin typeface="Arial" panose="020B0604020202020204" pitchFamily="34" charset="0"/>
                          <a:cs typeface="Arial" panose="020B0604020202020204" pitchFamily="34" charset="0"/>
                        </a:rPr>
                        <a:t> the national </a:t>
                      </a:r>
                      <a:r>
                        <a:rPr lang="de-DE" sz="1000" b="0" baseline="0" dirty="0" err="1" smtClean="0">
                          <a:solidFill>
                            <a:srgbClr val="000000"/>
                          </a:solidFill>
                          <a:latin typeface="Arial" panose="020B0604020202020204" pitchFamily="34" charset="0"/>
                          <a:cs typeface="Arial" panose="020B0604020202020204" pitchFamily="34" charset="0"/>
                        </a:rPr>
                        <a:t>strategy</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tourism</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development</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is</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defined</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as</a:t>
                      </a:r>
                      <a:r>
                        <a:rPr lang="de-DE" sz="1000" b="0" baseline="0" dirty="0" smtClean="0">
                          <a:solidFill>
                            <a:srgbClr val="000000"/>
                          </a:solidFill>
                          <a:latin typeface="Arial" panose="020B0604020202020204" pitchFamily="34" charset="0"/>
                          <a:cs typeface="Arial" panose="020B0604020202020204" pitchFamily="34" charset="0"/>
                        </a:rPr>
                        <a:t> a </a:t>
                      </a:r>
                      <a:r>
                        <a:rPr lang="de-DE" sz="1000" b="0" baseline="0" dirty="0" err="1" smtClean="0">
                          <a:solidFill>
                            <a:srgbClr val="000000"/>
                          </a:solidFill>
                          <a:latin typeface="Arial" panose="020B0604020202020204" pitchFamily="34" charset="0"/>
                          <a:cs typeface="Arial" panose="020B0604020202020204" pitchFamily="34" charset="0"/>
                        </a:rPr>
                        <a:t>priority</a:t>
                      </a:r>
                      <a:r>
                        <a:rPr lang="de-DE"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Small/medium size business advisory service for the tourism sector has been established</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Such an </a:t>
                      </a:r>
                      <a:r>
                        <a:rPr lang="de-DE" sz="1000" b="0" dirty="0" err="1" smtClean="0">
                          <a:solidFill>
                            <a:srgbClr val="000000"/>
                          </a:solidFill>
                          <a:latin typeface="Arial" panose="020B0604020202020204" pitchFamily="34" charset="0"/>
                          <a:cs typeface="Arial" panose="020B0604020202020204" pitchFamily="34" charset="0"/>
                        </a:rPr>
                        <a:t>advisory</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service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has</a:t>
                      </a:r>
                      <a:r>
                        <a:rPr lang="de-DE" sz="1000" b="0" dirty="0" smtClean="0">
                          <a:solidFill>
                            <a:srgbClr val="000000"/>
                          </a:solidFill>
                          <a:latin typeface="Arial" panose="020B0604020202020204" pitchFamily="34" charset="0"/>
                          <a:cs typeface="Arial" panose="020B0604020202020204" pitchFamily="34" charset="0"/>
                        </a:rPr>
                        <a:t> not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established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2 Tourism</a:t>
                      </a:r>
                      <a:r>
                        <a:rPr lang="en-GB" sz="1000" b="0" baseline="0" noProof="0" dirty="0" smtClean="0">
                          <a:solidFill>
                            <a:srgbClr val="000000"/>
                          </a:solidFill>
                          <a:latin typeface="Arial" panose="020B0604020202020204" pitchFamily="34" charset="0"/>
                          <a:cs typeface="Arial" panose="020B0604020202020204" pitchFamily="34" charset="0"/>
                        </a:rPr>
                        <a:t> Investment Forums have been realized</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No</a:t>
                      </a:r>
                      <a:r>
                        <a:rPr lang="de-DE" sz="1000" b="0" dirty="0" smtClean="0">
                          <a:solidFill>
                            <a:srgbClr val="000000"/>
                          </a:solidFill>
                          <a:latin typeface="Arial" panose="020B0604020202020204" pitchFamily="34" charset="0"/>
                          <a:cs typeface="Arial" panose="020B0604020202020204" pitchFamily="34" charset="0"/>
                        </a:rPr>
                        <a:t> Tourism Investment Forum </a:t>
                      </a:r>
                      <a:r>
                        <a:rPr lang="de-DE" sz="1000" b="0" dirty="0" err="1" smtClean="0">
                          <a:solidFill>
                            <a:srgbClr val="000000"/>
                          </a:solidFill>
                          <a:latin typeface="Arial" panose="020B0604020202020204" pitchFamily="34" charset="0"/>
                          <a:cs typeface="Arial" panose="020B0604020202020204" pitchFamily="34" charset="0"/>
                        </a:rPr>
                        <a:t>has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organized</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until</a:t>
                      </a:r>
                      <a:r>
                        <a:rPr lang="de-DE" sz="1000" b="0" dirty="0" smtClean="0">
                          <a:solidFill>
                            <a:srgbClr val="000000"/>
                          </a:solidFill>
                          <a:latin typeface="Arial" panose="020B0604020202020204" pitchFamily="34" charset="0"/>
                          <a:cs typeface="Arial" panose="020B0604020202020204" pitchFamily="34" charset="0"/>
                        </a:rPr>
                        <a:t> 2015</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Improvements</a:t>
                      </a:r>
                      <a:r>
                        <a:rPr lang="en-GB" sz="1000" b="0" baseline="0" noProof="0" dirty="0" smtClean="0">
                          <a:solidFill>
                            <a:srgbClr val="000000"/>
                          </a:solidFill>
                          <a:latin typeface="Arial" panose="020B0604020202020204" pitchFamily="34" charset="0"/>
                          <a:cs typeface="Arial" panose="020B0604020202020204" pitchFamily="34" charset="0"/>
                        </a:rPr>
                        <a:t> in the registration process (regarding land ownership)</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The </a:t>
                      </a:r>
                      <a:r>
                        <a:rPr lang="de-DE" sz="1000" b="0" dirty="0" err="1" smtClean="0">
                          <a:solidFill>
                            <a:srgbClr val="000000"/>
                          </a:solidFill>
                          <a:latin typeface="Arial" panose="020B0604020202020204" pitchFamily="34" charset="0"/>
                          <a:cs typeface="Arial" panose="020B0604020202020204" pitchFamily="34" charset="0"/>
                        </a:rPr>
                        <a:t>cadastre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plans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have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continuously</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improved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Tourism department</a:t>
                      </a:r>
                      <a:r>
                        <a:rPr lang="en-GB" sz="1000" b="0" baseline="0" noProof="0" dirty="0" smtClean="0">
                          <a:solidFill>
                            <a:srgbClr val="000000"/>
                          </a:solidFill>
                          <a:latin typeface="Arial" panose="020B0604020202020204" pitchFamily="34" charset="0"/>
                          <a:cs typeface="Arial" panose="020B0604020202020204" pitchFamily="34" charset="0"/>
                        </a:rPr>
                        <a:t> within the ministry has been strengthened and is fully operational</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Know-how </a:t>
                      </a:r>
                      <a:r>
                        <a:rPr lang="de-DE" sz="1000" b="0" dirty="0" err="1" smtClean="0">
                          <a:solidFill>
                            <a:srgbClr val="000000"/>
                          </a:solidFill>
                          <a:latin typeface="Arial" panose="020B0604020202020204" pitchFamily="34" charset="0"/>
                          <a:cs typeface="Arial" panose="020B0604020202020204" pitchFamily="34" charset="0"/>
                        </a:rPr>
                        <a:t>improved</a:t>
                      </a:r>
                      <a:r>
                        <a:rPr lang="de-DE" sz="1000" b="0" dirty="0" smtClean="0">
                          <a:solidFill>
                            <a:srgbClr val="000000"/>
                          </a:solidFill>
                          <a:latin typeface="Arial" panose="020B0604020202020204" pitchFamily="34" charset="0"/>
                          <a:cs typeface="Arial" panose="020B0604020202020204" pitchFamily="34" charset="0"/>
                        </a:rPr>
                        <a:t>,</a:t>
                      </a:r>
                      <a:r>
                        <a:rPr lang="de-DE" sz="1000" b="0" baseline="0" dirty="0" smtClean="0">
                          <a:solidFill>
                            <a:srgbClr val="000000"/>
                          </a:solidFill>
                          <a:latin typeface="Arial" panose="020B0604020202020204" pitchFamily="34" charset="0"/>
                          <a:cs typeface="Arial" panose="020B0604020202020204" pitchFamily="34" charset="0"/>
                        </a:rPr>
                        <a:t> but </a:t>
                      </a:r>
                      <a:r>
                        <a:rPr lang="de-DE" sz="1000" b="0" baseline="0" dirty="0" err="1" smtClean="0">
                          <a:solidFill>
                            <a:srgbClr val="000000"/>
                          </a:solidFill>
                          <a:latin typeface="Arial" panose="020B0604020202020204" pitchFamily="34" charset="0"/>
                          <a:cs typeface="Arial" panose="020B0604020202020204" pitchFamily="34" charset="0"/>
                        </a:rPr>
                        <a:t>very</a:t>
                      </a:r>
                      <a:r>
                        <a:rPr lang="de-DE" sz="1000" b="0" baseline="0" dirty="0" smtClean="0">
                          <a:solidFill>
                            <a:srgbClr val="000000"/>
                          </a:solidFill>
                          <a:latin typeface="Arial" panose="020B0604020202020204" pitchFamily="34" charset="0"/>
                          <a:cs typeface="Arial" panose="020B0604020202020204" pitchFamily="34" charset="0"/>
                        </a:rPr>
                        <a:t> limited human and </a:t>
                      </a:r>
                      <a:r>
                        <a:rPr lang="de-DE" sz="1000" b="0" baseline="0" dirty="0" err="1" smtClean="0">
                          <a:solidFill>
                            <a:srgbClr val="000000"/>
                          </a:solidFill>
                          <a:latin typeface="Arial" panose="020B0604020202020204" pitchFamily="34" charset="0"/>
                          <a:cs typeface="Arial" panose="020B0604020202020204" pitchFamily="34" charset="0"/>
                        </a:rPr>
                        <a:t>financial</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resources</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Fully operational Agency for</a:t>
                      </a:r>
                      <a:r>
                        <a:rPr lang="en-GB" sz="1000" b="0" baseline="0" noProof="0" dirty="0" smtClean="0">
                          <a:solidFill>
                            <a:srgbClr val="000000"/>
                          </a:solidFill>
                          <a:latin typeface="Arial" panose="020B0604020202020204" pitchFamily="34" charset="0"/>
                          <a:cs typeface="Arial" panose="020B0604020202020204" pitchFamily="34" charset="0"/>
                        </a:rPr>
                        <a:t> Promotion and Support of Tourism</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Agency </a:t>
                      </a:r>
                      <a:r>
                        <a:rPr lang="de-DE" sz="1000" b="0" dirty="0" err="1" smtClean="0">
                          <a:solidFill>
                            <a:srgbClr val="000000"/>
                          </a:solidFill>
                          <a:latin typeface="Arial" panose="020B0604020202020204" pitchFamily="34" charset="0"/>
                          <a:cs typeface="Arial" panose="020B0604020202020204" pitchFamily="34" charset="0"/>
                        </a:rPr>
                        <a:t>for</a:t>
                      </a:r>
                      <a:r>
                        <a:rPr lang="de-DE" sz="1000" b="0" dirty="0" smtClean="0">
                          <a:solidFill>
                            <a:srgbClr val="000000"/>
                          </a:solidFill>
                          <a:latin typeface="Arial" panose="020B0604020202020204" pitchFamily="34" charset="0"/>
                          <a:cs typeface="Arial" panose="020B0604020202020204" pitchFamily="34" charset="0"/>
                        </a:rPr>
                        <a:t> Promotion and Support of Tourism </a:t>
                      </a:r>
                      <a:r>
                        <a:rPr lang="de-DE" sz="1000" b="0" dirty="0" err="1" smtClean="0">
                          <a:solidFill>
                            <a:srgbClr val="000000"/>
                          </a:solidFill>
                          <a:latin typeface="Arial" panose="020B0604020202020204" pitchFamily="34" charset="0"/>
                          <a:cs typeface="Arial" panose="020B0604020202020204" pitchFamily="34" charset="0"/>
                        </a:rPr>
                        <a:t>has</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realized</a:t>
                      </a:r>
                      <a:r>
                        <a:rPr lang="de-DE" sz="1000" b="0" dirty="0" smtClean="0">
                          <a:solidFill>
                            <a:srgbClr val="000000"/>
                          </a:solidFill>
                          <a:latin typeface="Arial" panose="020B0604020202020204" pitchFamily="34" charset="0"/>
                          <a:cs typeface="Arial" panose="020B0604020202020204" pitchFamily="34" charset="0"/>
                        </a:rPr>
                        <a:t> but</a:t>
                      </a:r>
                      <a:r>
                        <a:rPr lang="de-DE" sz="1000" b="0" baseline="0" dirty="0" smtClean="0">
                          <a:solidFill>
                            <a:srgbClr val="000000"/>
                          </a:solidFill>
                          <a:latin typeface="Arial" panose="020B0604020202020204" pitchFamily="34" charset="0"/>
                          <a:cs typeface="Arial" panose="020B0604020202020204" pitchFamily="34" charset="0"/>
                        </a:rPr>
                        <a:t> limited human and </a:t>
                      </a:r>
                      <a:r>
                        <a:rPr lang="de-DE" sz="1000" b="0" baseline="0" dirty="0" err="1" smtClean="0">
                          <a:solidFill>
                            <a:srgbClr val="000000"/>
                          </a:solidFill>
                          <a:latin typeface="Arial" panose="020B0604020202020204" pitchFamily="34" charset="0"/>
                          <a:cs typeface="Arial" panose="020B0604020202020204" pitchFamily="34" charset="0"/>
                        </a:rPr>
                        <a:t>financial</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resources</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Advisory Council for the Agency for Promotion and Support of Tourism</a:t>
                      </a:r>
                      <a:r>
                        <a:rPr lang="en-GB" sz="1000" b="0" baseline="0" noProof="0" dirty="0" smtClean="0">
                          <a:solidFill>
                            <a:srgbClr val="000000"/>
                          </a:solidFill>
                          <a:latin typeface="Arial" panose="020B0604020202020204" pitchFamily="34" charset="0"/>
                          <a:cs typeface="Arial" panose="020B0604020202020204" pitchFamily="34" charset="0"/>
                        </a:rPr>
                        <a:t> has been set up</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AT" sz="1000" b="0" dirty="0" smtClean="0">
                          <a:solidFill>
                            <a:srgbClr val="000000"/>
                          </a:solidFill>
                          <a:latin typeface="Arial" panose="020B0604020202020204" pitchFamily="34" charset="0"/>
                          <a:cs typeface="Arial" panose="020B0604020202020204" pitchFamily="34" charset="0"/>
                        </a:rPr>
                        <a:t>Advisory Council </a:t>
                      </a:r>
                      <a:r>
                        <a:rPr lang="de-AT" sz="1000" b="0" dirty="0" err="1" smtClean="0">
                          <a:solidFill>
                            <a:srgbClr val="000000"/>
                          </a:solidFill>
                          <a:latin typeface="Arial" panose="020B0604020202020204" pitchFamily="34" charset="0"/>
                          <a:cs typeface="Arial" panose="020B0604020202020204" pitchFamily="34" charset="0"/>
                        </a:rPr>
                        <a:t>has</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been</a:t>
                      </a:r>
                      <a:r>
                        <a:rPr lang="de-AT" sz="1000" b="0" dirty="0" smtClean="0">
                          <a:solidFill>
                            <a:srgbClr val="000000"/>
                          </a:solidFill>
                          <a:latin typeface="Arial" panose="020B0604020202020204" pitchFamily="34" charset="0"/>
                          <a:cs typeface="Arial" panose="020B0604020202020204" pitchFamily="34" charset="0"/>
                        </a:rPr>
                        <a:t> </a:t>
                      </a:r>
                      <a:r>
                        <a:rPr lang="de-AT" sz="1000" b="0" dirty="0" err="1" smtClean="0">
                          <a:solidFill>
                            <a:srgbClr val="000000"/>
                          </a:solidFill>
                          <a:latin typeface="Arial" panose="020B0604020202020204" pitchFamily="34" charset="0"/>
                          <a:cs typeface="Arial" panose="020B0604020202020204" pitchFamily="34" charset="0"/>
                        </a:rPr>
                        <a:t>established</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Revised scheme of accommodation categorization</a:t>
                      </a:r>
                      <a:r>
                        <a:rPr lang="en-GB" sz="1000" b="0" baseline="0" noProof="0" dirty="0" smtClean="0">
                          <a:solidFill>
                            <a:srgbClr val="000000"/>
                          </a:solidFill>
                          <a:latin typeface="Arial" panose="020B0604020202020204" pitchFamily="34" charset="0"/>
                          <a:cs typeface="Arial" panose="020B0604020202020204" pitchFamily="34" charset="0"/>
                        </a:rPr>
                        <a:t> criteria in place</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l"/>
                      <a:r>
                        <a:rPr lang="de-DE" sz="1000" b="0" dirty="0" smtClean="0">
                          <a:solidFill>
                            <a:srgbClr val="000000"/>
                          </a:solidFill>
                          <a:latin typeface="Arial" panose="020B0604020202020204" pitchFamily="34" charset="0"/>
                          <a:cs typeface="Arial" panose="020B0604020202020204" pitchFamily="34" charset="0"/>
                        </a:rPr>
                        <a:t>In 2013 the </a:t>
                      </a:r>
                      <a:r>
                        <a:rPr lang="de-DE" sz="1000" b="0" dirty="0" err="1" smtClean="0">
                          <a:solidFill>
                            <a:srgbClr val="000000"/>
                          </a:solidFill>
                          <a:latin typeface="Arial" panose="020B0604020202020204" pitchFamily="34" charset="0"/>
                          <a:cs typeface="Arial" panose="020B0604020202020204" pitchFamily="34" charset="0"/>
                        </a:rPr>
                        <a:t>criteria</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have</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been</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adapted</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to</a:t>
                      </a:r>
                      <a:r>
                        <a:rPr lang="de-DE" sz="1000" b="0" baseline="0" dirty="0" smtClean="0">
                          <a:solidFill>
                            <a:srgbClr val="000000"/>
                          </a:solidFill>
                          <a:latin typeface="Arial" panose="020B0604020202020204" pitchFamily="34" charset="0"/>
                          <a:cs typeface="Arial" panose="020B0604020202020204" pitchFamily="34" charset="0"/>
                        </a:rPr>
                        <a:t> European </a:t>
                      </a:r>
                      <a:r>
                        <a:rPr lang="de-DE" sz="1000" b="0" baseline="0" dirty="0" err="1" smtClean="0">
                          <a:solidFill>
                            <a:srgbClr val="000000"/>
                          </a:solidFill>
                          <a:latin typeface="Arial" panose="020B0604020202020204" pitchFamily="34" charset="0"/>
                          <a:cs typeface="Arial" panose="020B0604020202020204" pitchFamily="34" charset="0"/>
                        </a:rPr>
                        <a:t>standards</a:t>
                      </a:r>
                      <a:endParaRPr lang="de-AT" sz="1000" b="0" dirty="0">
                        <a:solidFill>
                          <a:srgbClr val="000000"/>
                        </a:solidFill>
                        <a:latin typeface="Arial" panose="020B0604020202020204" pitchFamily="34" charset="0"/>
                        <a:cs typeface="Arial" panose="020B0604020202020204" pitchFamily="34" charset="0"/>
                      </a:endParaRPr>
                    </a:p>
                  </a:txBody>
                  <a:tcPr marR="252000" anchor="ctr">
                    <a:noFill/>
                  </a:tcPr>
                </a:tc>
              </a:tr>
              <a:tr h="396000">
                <a:tc>
                  <a:txBody>
                    <a:bodyPr/>
                    <a:lstStyle/>
                    <a:p>
                      <a:r>
                        <a:rPr lang="en-GB" sz="1000" b="0" noProof="0" dirty="0" smtClean="0">
                          <a:solidFill>
                            <a:srgbClr val="000000"/>
                          </a:solidFill>
                          <a:latin typeface="Arial" panose="020B0604020202020204" pitchFamily="34" charset="0"/>
                          <a:cs typeface="Arial" panose="020B0604020202020204" pitchFamily="34" charset="0"/>
                        </a:rPr>
                        <a:t>Increasing number of students</a:t>
                      </a:r>
                      <a:r>
                        <a:rPr lang="en-GB" sz="1000" b="0" baseline="0" noProof="0" dirty="0" smtClean="0">
                          <a:solidFill>
                            <a:srgbClr val="000000"/>
                          </a:solidFill>
                          <a:latin typeface="Arial" panose="020B0604020202020204" pitchFamily="34" charset="0"/>
                          <a:cs typeface="Arial" panose="020B0604020202020204" pitchFamily="34" charset="0"/>
                        </a:rPr>
                        <a:t> studying tourism</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l"/>
                      <a:r>
                        <a:rPr lang="de-DE" sz="1000" b="0" dirty="0" err="1" smtClean="0">
                          <a:solidFill>
                            <a:srgbClr val="000000"/>
                          </a:solidFill>
                          <a:latin typeface="Arial" panose="020B0604020202020204" pitchFamily="34" charset="0"/>
                          <a:cs typeface="Arial" panose="020B0604020202020204" pitchFamily="34" charset="0"/>
                        </a:rPr>
                        <a:t>Currently</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six</a:t>
                      </a:r>
                      <a:r>
                        <a:rPr lang="de-DE" sz="1000" b="0" dirty="0" smtClean="0">
                          <a:solidFill>
                            <a:srgbClr val="000000"/>
                          </a:solidFill>
                          <a:latin typeface="Arial" panose="020B0604020202020204" pitchFamily="34" charset="0"/>
                          <a:cs typeface="Arial" panose="020B0604020202020204" pitchFamily="34" charset="0"/>
                        </a:rPr>
                        <a:t> </a:t>
                      </a:r>
                      <a:r>
                        <a:rPr lang="de-DE" sz="1000" b="0" dirty="0" err="1" smtClean="0">
                          <a:solidFill>
                            <a:srgbClr val="000000"/>
                          </a:solidFill>
                          <a:latin typeface="Arial" panose="020B0604020202020204" pitchFamily="34" charset="0"/>
                          <a:cs typeface="Arial" panose="020B0604020202020204" pitchFamily="34" charset="0"/>
                        </a:rPr>
                        <a:t>institutions</a:t>
                      </a:r>
                      <a:r>
                        <a:rPr lang="de-DE" sz="1000" b="0" baseline="0" dirty="0" smtClean="0">
                          <a:solidFill>
                            <a:srgbClr val="000000"/>
                          </a:solidFill>
                          <a:latin typeface="Arial" panose="020B0604020202020204" pitchFamily="34" charset="0"/>
                          <a:cs typeface="Arial" panose="020B0604020202020204" pitchFamily="34" charset="0"/>
                        </a:rPr>
                        <a:t> (private and </a:t>
                      </a:r>
                      <a:r>
                        <a:rPr lang="de-DE" sz="1000" b="0" baseline="0" dirty="0" err="1" smtClean="0">
                          <a:solidFill>
                            <a:srgbClr val="000000"/>
                          </a:solidFill>
                          <a:latin typeface="Arial" panose="020B0604020202020204" pitchFamily="34" charset="0"/>
                          <a:cs typeface="Arial" panose="020B0604020202020204" pitchFamily="34" charset="0"/>
                        </a:rPr>
                        <a:t>public</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are</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offering</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tourism</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studies</a:t>
                      </a:r>
                      <a:r>
                        <a:rPr lang="de-DE" sz="1000" b="0" baseline="0" dirty="0" smtClean="0">
                          <a:solidFill>
                            <a:srgbClr val="000000"/>
                          </a:solidFill>
                          <a:latin typeface="Arial" panose="020B0604020202020204" pitchFamily="34" charset="0"/>
                          <a:cs typeface="Arial" panose="020B0604020202020204" pitchFamily="34" charset="0"/>
                        </a:rPr>
                        <a:t> in </a:t>
                      </a:r>
                      <a:r>
                        <a:rPr lang="de-DE" sz="1000" b="0" baseline="0" dirty="0" err="1" smtClean="0">
                          <a:solidFill>
                            <a:srgbClr val="000000"/>
                          </a:solidFill>
                          <a:latin typeface="Arial" panose="020B0604020202020204" pitchFamily="34" charset="0"/>
                          <a:cs typeface="Arial" panose="020B0604020202020204" pitchFamily="34" charset="0"/>
                        </a:rPr>
                        <a:t>comparison</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to</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baseline="0" dirty="0" err="1" smtClean="0">
                          <a:solidFill>
                            <a:srgbClr val="000000"/>
                          </a:solidFill>
                          <a:latin typeface="Arial" panose="020B0604020202020204" pitchFamily="34" charset="0"/>
                          <a:cs typeface="Arial" panose="020B0604020202020204" pitchFamily="34" charset="0"/>
                        </a:rPr>
                        <a:t>two</a:t>
                      </a:r>
                      <a:r>
                        <a:rPr lang="de-DE" sz="1000" b="0" baseline="0" dirty="0" smtClean="0">
                          <a:solidFill>
                            <a:srgbClr val="000000"/>
                          </a:solidFill>
                          <a:latin typeface="Arial" panose="020B0604020202020204" pitchFamily="34" charset="0"/>
                          <a:cs typeface="Arial" panose="020B0604020202020204" pitchFamily="34" charset="0"/>
                        </a:rPr>
                        <a:t> in 2008</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r>
            </a:tbl>
          </a:graphicData>
        </a:graphic>
      </p:graphicFrame>
      <p:sp>
        <p:nvSpPr>
          <p:cNvPr id="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Personal </a:t>
            </a:r>
            <a:r>
              <a:rPr lang="de-DE" spc="0" dirty="0" err="1"/>
              <a:t>interviews</a:t>
            </a:r>
            <a:endParaRPr lang="en-US" spc="0" dirty="0"/>
          </a:p>
        </p:txBody>
      </p:sp>
      <p:pic>
        <p:nvPicPr>
          <p:cNvPr id="7"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77274" y="2267541"/>
            <a:ext cx="274549" cy="287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18652" y="3842386"/>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699994" y="1466122"/>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16016" y="2655606"/>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16016" y="3050330"/>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77274" y="3439101"/>
            <a:ext cx="274549" cy="2872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sticker-art.de/wp-content/uploads/2013/11/Smiley-3.jpg"/>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32692" t="14997" r="33654" b="50000"/>
          <a:stretch/>
        </p:blipFill>
        <p:spPr bwMode="auto">
          <a:xfrm>
            <a:off x="4327983" y="4237142"/>
            <a:ext cx="276895" cy="28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86605" y="5032608"/>
            <a:ext cx="274549" cy="2872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95936" y="5427332"/>
            <a:ext cx="274549" cy="2872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ww.sticker-art.de/wp-content/uploads/2013/11/Smiley-3.jpg"/>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l="67081" t="15109" b="50605"/>
          <a:stretch/>
        </p:blipFill>
        <p:spPr bwMode="auto">
          <a:xfrm>
            <a:off x="4716016" y="1853734"/>
            <a:ext cx="27652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95936" y="4634396"/>
            <a:ext cx="274549" cy="2872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sticker-art.de/wp-content/uploads/2013/11/Smiley-3.jpg"/>
          <p:cNvPicPr>
            <a:picLocks noChangeAspect="1" noChangeArrowheads="1"/>
          </p:cNvPicPr>
          <p:nvPr/>
        </p:nvPicPr>
        <p:blipFill rotWithShape="1">
          <a:blip r:embed="rId2">
            <a:duotone>
              <a:prstClr val="black"/>
              <a:srgbClr val="00B050">
                <a:tint val="45000"/>
                <a:satMod val="400000"/>
              </a:srgbClr>
            </a:duotone>
            <a:extLst>
              <a:ext uri="{28A0092B-C50C-407E-A947-70E740481C1C}">
                <a14:useLocalDpi xmlns:a14="http://schemas.microsoft.com/office/drawing/2010/main" val="0"/>
              </a:ext>
            </a:extLst>
          </a:blip>
          <a:srcRect t="14911" r="67232" b="50803"/>
          <a:stretch/>
        </p:blipFill>
        <p:spPr bwMode="auto">
          <a:xfrm>
            <a:off x="3978180" y="1061614"/>
            <a:ext cx="274549" cy="2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698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16</a:t>
            </a:fld>
            <a:endParaRPr lang="de-DE" altLang="de-DE" dirty="0"/>
          </a:p>
        </p:txBody>
      </p:sp>
      <p:sp>
        <p:nvSpPr>
          <p:cNvPr id="9" name="Inhaltsplatzhalter 8"/>
          <p:cNvSpPr>
            <a:spLocks noGrp="1"/>
          </p:cNvSpPr>
          <p:nvPr>
            <p:ph sz="quarter" idx="14"/>
          </p:nvPr>
        </p:nvSpPr>
        <p:spPr/>
        <p:txBody>
          <a:bodyPr/>
          <a:lstStyle/>
          <a:p>
            <a:r>
              <a:rPr lang="de-AT" dirty="0" smtClean="0"/>
              <a:t>National Tourism Strategy for 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Table of contents (TOC)</a:t>
            </a:r>
          </a:p>
        </p:txBody>
      </p:sp>
      <p:sp>
        <p:nvSpPr>
          <p:cNvPr id="12" name="Rectangle 2"/>
          <p:cNvSpPr>
            <a:spLocks noChangeArrowheads="1"/>
          </p:cNvSpPr>
          <p:nvPr/>
        </p:nvSpPr>
        <p:spPr bwMode="auto">
          <a:xfrm>
            <a:off x="632777" y="1704975"/>
            <a:ext cx="1489075" cy="3671888"/>
          </a:xfrm>
          <a:prstGeom prst="rect">
            <a:avLst/>
          </a:prstGeom>
          <a:solidFill>
            <a:srgbClr val="E3007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a:solidFill>
                <a:srgbClr val="000000"/>
              </a:solidFill>
            </a:endParaRPr>
          </a:p>
        </p:txBody>
      </p:sp>
      <p:sp>
        <p:nvSpPr>
          <p:cNvPr id="13" name="Text Box 3"/>
          <p:cNvSpPr txBox="1">
            <a:spLocks noChangeArrowheads="1"/>
          </p:cNvSpPr>
          <p:nvPr/>
        </p:nvSpPr>
        <p:spPr bwMode="auto">
          <a:xfrm>
            <a:off x="762954" y="2535030"/>
            <a:ext cx="7841296" cy="338554"/>
          </a:xfrm>
          <a:prstGeom prst="rect">
            <a:avLst/>
          </a:prstGeom>
          <a:solidFill>
            <a:srgbClr val="3B1B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defPPr>
              <a:defRPr lang="de-DE"/>
            </a:defPPr>
            <a:lvl1pPr marL="342900" indent="-342900">
              <a:spcBef>
                <a:spcPct val="50000"/>
              </a:spcBef>
              <a:defRPr sz="1600" b="0">
                <a:solidFill>
                  <a:srgbClr val="FFFFFF"/>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r>
              <a:rPr lang="en-US" dirty="0"/>
              <a:t>2. Analysis of the current situation										  </a:t>
            </a:r>
            <a:r>
              <a:rPr lang="en-US" dirty="0" smtClean="0"/>
              <a:t>16</a:t>
            </a:r>
            <a:endParaRPr lang="en-US" dirty="0"/>
          </a:p>
        </p:txBody>
      </p:sp>
      <p:sp>
        <p:nvSpPr>
          <p:cNvPr id="14" name="Text Box 5"/>
          <p:cNvSpPr txBox="1">
            <a:spLocks noChangeArrowheads="1"/>
          </p:cNvSpPr>
          <p:nvPr/>
        </p:nvSpPr>
        <p:spPr bwMode="auto">
          <a:xfrm>
            <a:off x="762954" y="3044617"/>
            <a:ext cx="7841296" cy="338554"/>
          </a:xfrm>
          <a:prstGeom prst="rect">
            <a:avLst/>
          </a:prstGeom>
          <a:noFill/>
          <a:ln>
            <a:noFill/>
          </a:ln>
          <a:extLst/>
        </p:spPr>
        <p:txBody>
          <a:bodyPr wrap="square" anchor="ctr">
            <a:spAutoFit/>
          </a:bodyPr>
          <a:lstStyle>
            <a:lvl1pPr defTabSz="457200">
              <a:defRPr sz="2500" b="1">
                <a:solidFill>
                  <a:srgbClr val="3B1B66"/>
                </a:solidFill>
                <a:latin typeface="Arial" charset="0"/>
                <a:ea typeface="ＭＳ Ｐゴシック" charset="-128"/>
              </a:defRPr>
            </a:lvl1pPr>
            <a:lvl2pPr marL="742950" indent="-285750" defTabSz="457200">
              <a:defRPr sz="2500" b="1">
                <a:solidFill>
                  <a:srgbClr val="3B1B66"/>
                </a:solidFill>
                <a:latin typeface="Arial" charset="0"/>
                <a:ea typeface="ＭＳ Ｐゴシック" charset="-128"/>
              </a:defRPr>
            </a:lvl2pPr>
            <a:lvl3pPr marL="1143000" indent="-228600" defTabSz="457200">
              <a:defRPr sz="2500" b="1">
                <a:solidFill>
                  <a:srgbClr val="3B1B66"/>
                </a:solidFill>
                <a:latin typeface="Arial" charset="0"/>
                <a:ea typeface="ＭＳ Ｐゴシック" charset="-128"/>
              </a:defRPr>
            </a:lvl3pPr>
            <a:lvl4pPr marL="1600200" indent="-228600" defTabSz="457200">
              <a:defRPr sz="2500" b="1">
                <a:solidFill>
                  <a:srgbClr val="3B1B66"/>
                </a:solidFill>
                <a:latin typeface="Arial" charset="0"/>
                <a:ea typeface="ＭＳ Ｐゴシック" charset="-128"/>
              </a:defRPr>
            </a:lvl4pPr>
            <a:lvl5pPr marL="2057400" indent="-228600" defTabSz="457200">
              <a:defRPr sz="2500" b="1">
                <a:solidFill>
                  <a:srgbClr val="3B1B66"/>
                </a:solidFill>
                <a:latin typeface="Arial" charset="0"/>
                <a:ea typeface="ＭＳ Ｐゴシック" charset="-128"/>
              </a:defRPr>
            </a:lvl5pPr>
            <a:lvl6pPr marL="2514600" indent="-228600" defTabSz="4572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defTabSz="4572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defTabSz="4572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defTabSz="457200" eaLnBrk="0" fontAlgn="base" hangingPunct="0">
              <a:spcBef>
                <a:spcPct val="0"/>
              </a:spcBef>
              <a:spcAft>
                <a:spcPct val="0"/>
              </a:spcAft>
              <a:defRPr sz="2500" b="1">
                <a:solidFill>
                  <a:srgbClr val="3B1B66"/>
                </a:solidFill>
                <a:latin typeface="Arial" charset="0"/>
                <a:ea typeface="ＭＳ Ｐゴシック" charset="-128"/>
              </a:defRPr>
            </a:lvl9pPr>
          </a:lstStyle>
          <a:p>
            <a:pPr>
              <a:spcBef>
                <a:spcPct val="50000"/>
              </a:spcBef>
            </a:pPr>
            <a:r>
              <a:rPr lang="en-US" sz="1600" b="0" dirty="0" smtClean="0">
                <a:solidFill>
                  <a:srgbClr val="000000"/>
                </a:solidFill>
              </a:rPr>
              <a:t>3. Tourism development strategy 										</a:t>
            </a:r>
            <a:r>
              <a:rPr lang="en-US" sz="1600" b="0" dirty="0">
                <a:solidFill>
                  <a:srgbClr val="000000"/>
                </a:solidFill>
              </a:rPr>
              <a:t> </a:t>
            </a:r>
            <a:r>
              <a:rPr lang="en-US" sz="1600" b="0" dirty="0" smtClean="0">
                <a:solidFill>
                  <a:srgbClr val="000000"/>
                </a:solidFill>
              </a:rPr>
              <a:t> 78</a:t>
            </a:r>
            <a:endParaRPr lang="en-US" sz="1600" b="0" dirty="0">
              <a:solidFill>
                <a:srgbClr val="000000"/>
              </a:solidFill>
            </a:endParaRPr>
          </a:p>
        </p:txBody>
      </p:sp>
      <p:sp>
        <p:nvSpPr>
          <p:cNvPr id="15" name="Text Box 10"/>
          <p:cNvSpPr txBox="1">
            <a:spLocks noChangeArrowheads="1"/>
          </p:cNvSpPr>
          <p:nvPr/>
        </p:nvSpPr>
        <p:spPr bwMode="auto">
          <a:xfrm>
            <a:off x="762954" y="2039729"/>
            <a:ext cx="7841296" cy="338554"/>
          </a:xfrm>
          <a:prstGeom prst="rect">
            <a:avLst/>
          </a:prstGeom>
          <a:noFill/>
          <a:ln>
            <a:noFill/>
          </a:ln>
          <a:extLst/>
        </p:spPr>
        <p:txBody>
          <a:bodyPr wrap="square" anchor="ctr">
            <a:spAutoFit/>
          </a:bodyPr>
          <a:lstStyle>
            <a:defPPr>
              <a:defRPr lang="de-DE"/>
            </a:defPPr>
            <a:lvl1pPr>
              <a:spcBef>
                <a:spcPct val="50000"/>
              </a:spcBef>
              <a:defRPr sz="1600" b="0">
                <a:solidFill>
                  <a:srgbClr val="000000"/>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defTabSz="4572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defTabSz="4572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defTabSz="4572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defTabSz="457200" eaLnBrk="0" fontAlgn="base" hangingPunct="0">
              <a:spcBef>
                <a:spcPct val="0"/>
              </a:spcBef>
              <a:spcAft>
                <a:spcPct val="0"/>
              </a:spcAft>
              <a:defRPr sz="2500" b="1">
                <a:solidFill>
                  <a:srgbClr val="3B1B66"/>
                </a:solidFill>
                <a:latin typeface="Arial" charset="0"/>
                <a:ea typeface="ＭＳ Ｐゴシック" charset="-128"/>
              </a:defRPr>
            </a:lvl9pPr>
          </a:lstStyle>
          <a:p>
            <a:r>
              <a:rPr lang="en-US" dirty="0"/>
              <a:t>1. Evaluation of the National Strategy 2009 - 2013							    </a:t>
            </a:r>
            <a:r>
              <a:rPr lang="en-US" dirty="0" smtClean="0"/>
              <a:t>4</a:t>
            </a:r>
            <a:endParaRPr lang="en-US" dirty="0"/>
          </a:p>
        </p:txBody>
      </p:sp>
      <p:sp>
        <p:nvSpPr>
          <p:cNvPr id="10" name="Text Box 5"/>
          <p:cNvSpPr txBox="1">
            <a:spLocks noChangeArrowheads="1"/>
          </p:cNvSpPr>
          <p:nvPr/>
        </p:nvSpPr>
        <p:spPr bwMode="auto">
          <a:xfrm>
            <a:off x="764907" y="3553990"/>
            <a:ext cx="7841296" cy="338554"/>
          </a:xfrm>
          <a:prstGeom prst="rect">
            <a:avLst/>
          </a:prstGeom>
          <a:noFill/>
          <a:ln>
            <a:noFill/>
          </a:ln>
          <a:extLst/>
        </p:spPr>
        <p:txBody>
          <a:bodyPr wrap="square" anchor="ctr">
            <a:spAutoFit/>
          </a:bodyPr>
          <a:lstStyle>
            <a:lvl1pPr defTabSz="457200">
              <a:defRPr sz="2500" b="1">
                <a:solidFill>
                  <a:srgbClr val="3B1B66"/>
                </a:solidFill>
                <a:latin typeface="Arial" charset="0"/>
                <a:ea typeface="ＭＳ Ｐゴシック" charset="-128"/>
              </a:defRPr>
            </a:lvl1pPr>
            <a:lvl2pPr marL="742950" indent="-285750" defTabSz="457200">
              <a:defRPr sz="2500" b="1">
                <a:solidFill>
                  <a:srgbClr val="3B1B66"/>
                </a:solidFill>
                <a:latin typeface="Arial" charset="0"/>
                <a:ea typeface="ＭＳ Ｐゴシック" charset="-128"/>
              </a:defRPr>
            </a:lvl2pPr>
            <a:lvl3pPr marL="1143000" indent="-228600" defTabSz="457200">
              <a:defRPr sz="2500" b="1">
                <a:solidFill>
                  <a:srgbClr val="3B1B66"/>
                </a:solidFill>
                <a:latin typeface="Arial" charset="0"/>
                <a:ea typeface="ＭＳ Ｐゴシック" charset="-128"/>
              </a:defRPr>
            </a:lvl3pPr>
            <a:lvl4pPr marL="1600200" indent="-228600" defTabSz="457200">
              <a:defRPr sz="2500" b="1">
                <a:solidFill>
                  <a:srgbClr val="3B1B66"/>
                </a:solidFill>
                <a:latin typeface="Arial" charset="0"/>
                <a:ea typeface="ＭＳ Ｐゴシック" charset="-128"/>
              </a:defRPr>
            </a:lvl4pPr>
            <a:lvl5pPr marL="2057400" indent="-228600" defTabSz="457200">
              <a:defRPr sz="2500" b="1">
                <a:solidFill>
                  <a:srgbClr val="3B1B66"/>
                </a:solidFill>
                <a:latin typeface="Arial" charset="0"/>
                <a:ea typeface="ＭＳ Ｐゴシック" charset="-128"/>
              </a:defRPr>
            </a:lvl5pPr>
            <a:lvl6pPr marL="2514600" indent="-228600" defTabSz="4572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defTabSz="4572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defTabSz="4572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defTabSz="457200" eaLnBrk="0" fontAlgn="base" hangingPunct="0">
              <a:spcBef>
                <a:spcPct val="0"/>
              </a:spcBef>
              <a:spcAft>
                <a:spcPct val="0"/>
              </a:spcAft>
              <a:defRPr sz="2500" b="1">
                <a:solidFill>
                  <a:srgbClr val="3B1B66"/>
                </a:solidFill>
                <a:latin typeface="Arial" charset="0"/>
                <a:ea typeface="ＭＳ Ｐゴシック" charset="-128"/>
              </a:defRPr>
            </a:lvl9pPr>
          </a:lstStyle>
          <a:p>
            <a:pPr>
              <a:spcBef>
                <a:spcPct val="50000"/>
              </a:spcBef>
            </a:pPr>
            <a:r>
              <a:rPr lang="en-US" sz="1600" b="0" dirty="0">
                <a:solidFill>
                  <a:srgbClr val="000000"/>
                </a:solidFill>
              </a:rPr>
              <a:t>4</a:t>
            </a:r>
            <a:r>
              <a:rPr lang="en-US" sz="1600" b="0" dirty="0" smtClean="0">
                <a:solidFill>
                  <a:srgbClr val="000000"/>
                </a:solidFill>
              </a:rPr>
              <a:t>. Action plan 2016 - 2021											109</a:t>
            </a:r>
            <a:endParaRPr lang="en-US" sz="1600" b="0" dirty="0">
              <a:solidFill>
                <a:srgbClr val="000000"/>
              </a:solidFill>
            </a:endParaRPr>
          </a:p>
        </p:txBody>
      </p:sp>
    </p:spTree>
    <p:extLst>
      <p:ext uri="{BB962C8B-B14F-4D97-AF65-F5344CB8AC3E}">
        <p14:creationId xmlns:p14="http://schemas.microsoft.com/office/powerpoint/2010/main" val="98498610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17</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Analysis of the current situation</a:t>
            </a:r>
          </a:p>
        </p:txBody>
      </p:sp>
      <p:sp>
        <p:nvSpPr>
          <p:cNvPr id="10" name="Rectangle 6"/>
          <p:cNvSpPr>
            <a:spLocks noChangeArrowheads="1"/>
          </p:cNvSpPr>
          <p:nvPr/>
        </p:nvSpPr>
        <p:spPr bwMode="auto">
          <a:xfrm>
            <a:off x="501333" y="1745298"/>
            <a:ext cx="8001000" cy="1873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E3007B"/>
              </a:buClr>
              <a:buSzPct val="115000"/>
              <a:buFontTx/>
              <a:buChar char="•"/>
            </a:pPr>
            <a:r>
              <a:rPr lang="de-DE" sz="1600" b="1" dirty="0" smtClean="0">
                <a:solidFill>
                  <a:srgbClr val="E3007B"/>
                </a:solidFill>
              </a:rPr>
              <a:t>Global </a:t>
            </a:r>
            <a:r>
              <a:rPr lang="de-DE" sz="1600" b="1" dirty="0" err="1" smtClean="0">
                <a:solidFill>
                  <a:srgbClr val="E3007B"/>
                </a:solidFill>
              </a:rPr>
              <a:t>tourism</a:t>
            </a:r>
            <a:r>
              <a:rPr lang="de-DE" sz="1600" b="1" dirty="0" smtClean="0">
                <a:solidFill>
                  <a:srgbClr val="E3007B"/>
                </a:solidFill>
              </a:rPr>
              <a:t>													17</a:t>
            </a:r>
          </a:p>
          <a:p>
            <a:pPr marL="342900" indent="-342900">
              <a:spcBef>
                <a:spcPct val="20000"/>
              </a:spcBef>
              <a:buClr>
                <a:srgbClr val="E3007B"/>
              </a:buClr>
              <a:buSzPct val="115000"/>
              <a:buFontTx/>
              <a:buChar char="•"/>
            </a:pPr>
            <a:r>
              <a:rPr lang="de-DE" sz="1600" dirty="0" smtClean="0">
                <a:solidFill>
                  <a:srgbClr val="000000"/>
                </a:solidFill>
              </a:rPr>
              <a:t>Supply and </a:t>
            </a:r>
            <a:r>
              <a:rPr lang="de-DE" sz="1600" dirty="0" err="1" smtClean="0">
                <a:solidFill>
                  <a:srgbClr val="000000"/>
                </a:solidFill>
              </a:rPr>
              <a:t>demand</a:t>
            </a:r>
            <a:r>
              <a:rPr lang="de-DE" sz="1600" dirty="0" smtClean="0">
                <a:solidFill>
                  <a:srgbClr val="000000"/>
                </a:solidFill>
              </a:rPr>
              <a:t> </a:t>
            </a:r>
            <a:r>
              <a:rPr lang="de-DE" sz="1600" dirty="0" err="1" smtClean="0">
                <a:solidFill>
                  <a:srgbClr val="000000"/>
                </a:solidFill>
              </a:rPr>
              <a:t>analysis</a:t>
            </a:r>
            <a:r>
              <a:rPr lang="de-DE" sz="1600" dirty="0" smtClean="0">
                <a:solidFill>
                  <a:srgbClr val="000000"/>
                </a:solidFill>
              </a:rPr>
              <a:t>									  	22</a:t>
            </a:r>
            <a:endParaRPr lang="de-DE" sz="1600" dirty="0">
              <a:solidFill>
                <a:srgbClr val="000000"/>
              </a:solidFill>
            </a:endParaRPr>
          </a:p>
          <a:p>
            <a:pPr marL="342900" indent="-342900">
              <a:spcBef>
                <a:spcPct val="20000"/>
              </a:spcBef>
              <a:buClr>
                <a:srgbClr val="E3007B"/>
              </a:buClr>
              <a:buSzPct val="115000"/>
              <a:buFontTx/>
              <a:buChar char="•"/>
            </a:pPr>
            <a:r>
              <a:rPr lang="de-DE" sz="1600" b="0" dirty="0" err="1" smtClean="0">
                <a:solidFill>
                  <a:srgbClr val="000000"/>
                </a:solidFill>
              </a:rPr>
              <a:t>Economic</a:t>
            </a:r>
            <a:r>
              <a:rPr lang="de-DE" sz="1600" b="0" dirty="0" smtClean="0">
                <a:solidFill>
                  <a:srgbClr val="000000"/>
                </a:solidFill>
              </a:rPr>
              <a:t> </a:t>
            </a:r>
            <a:r>
              <a:rPr lang="de-DE" sz="1600" b="0" dirty="0" err="1" smtClean="0">
                <a:solidFill>
                  <a:srgbClr val="000000"/>
                </a:solidFill>
              </a:rPr>
              <a:t>importance</a:t>
            </a:r>
            <a:r>
              <a:rPr lang="de-DE" sz="1600" b="0" dirty="0" smtClean="0">
                <a:solidFill>
                  <a:srgbClr val="000000"/>
                </a:solidFill>
              </a:rPr>
              <a:t>											</a:t>
            </a:r>
            <a:r>
              <a:rPr lang="de-DE" sz="1600" dirty="0" smtClean="0">
                <a:solidFill>
                  <a:srgbClr val="000000"/>
                </a:solidFill>
              </a:rPr>
              <a:t>35</a:t>
            </a:r>
            <a:endParaRPr lang="de-DE" sz="1600" b="0" dirty="0" smtClean="0">
              <a:solidFill>
                <a:srgbClr val="000000"/>
              </a:solidFill>
            </a:endParaRPr>
          </a:p>
          <a:p>
            <a:pPr marL="342900" indent="-342900">
              <a:spcBef>
                <a:spcPct val="20000"/>
              </a:spcBef>
              <a:buClr>
                <a:srgbClr val="E3007B"/>
              </a:buClr>
              <a:buSzPct val="115000"/>
              <a:buFontTx/>
              <a:buChar char="•"/>
            </a:pPr>
            <a:r>
              <a:rPr lang="de-DE" sz="1600" b="0" dirty="0" smtClean="0">
                <a:solidFill>
                  <a:srgbClr val="000000"/>
                </a:solidFill>
              </a:rPr>
              <a:t>Trend </a:t>
            </a:r>
            <a:r>
              <a:rPr lang="de-DE" sz="1600" b="0" dirty="0" err="1" smtClean="0">
                <a:solidFill>
                  <a:srgbClr val="000000"/>
                </a:solidFill>
              </a:rPr>
              <a:t>analysis</a:t>
            </a:r>
            <a:r>
              <a:rPr lang="de-DE" sz="1600" b="0" dirty="0" smtClean="0">
                <a:solidFill>
                  <a:srgbClr val="000000"/>
                </a:solidFill>
              </a:rPr>
              <a:t>											  		</a:t>
            </a:r>
            <a:r>
              <a:rPr lang="de-DE" sz="1600" dirty="0" smtClean="0">
                <a:solidFill>
                  <a:srgbClr val="000000"/>
                </a:solidFill>
              </a:rPr>
              <a:t>40</a:t>
            </a:r>
            <a:endParaRPr lang="de-DE" sz="1600" b="0" dirty="0">
              <a:solidFill>
                <a:srgbClr val="000000"/>
              </a:solidFill>
            </a:endParaRPr>
          </a:p>
          <a:p>
            <a:pPr marL="342900" indent="-342900">
              <a:spcBef>
                <a:spcPct val="20000"/>
              </a:spcBef>
              <a:buClr>
                <a:srgbClr val="E3007B"/>
              </a:buClr>
              <a:buSzPct val="115000"/>
              <a:buFontTx/>
              <a:buChar char="•"/>
            </a:pPr>
            <a:r>
              <a:rPr lang="de-DE" sz="1600" dirty="0" smtClean="0">
                <a:solidFill>
                  <a:srgbClr val="000000"/>
                </a:solidFill>
              </a:rPr>
              <a:t>Main </a:t>
            </a:r>
            <a:r>
              <a:rPr lang="de-DE" sz="1600" dirty="0" err="1" smtClean="0">
                <a:solidFill>
                  <a:srgbClr val="000000"/>
                </a:solidFill>
              </a:rPr>
              <a:t>destinations</a:t>
            </a:r>
            <a:r>
              <a:rPr lang="de-DE" sz="1600" dirty="0" smtClean="0">
                <a:solidFill>
                  <a:srgbClr val="000000"/>
                </a:solidFill>
              </a:rPr>
              <a:t> and </a:t>
            </a:r>
            <a:r>
              <a:rPr lang="de-DE" sz="1600" dirty="0" err="1" smtClean="0">
                <a:solidFill>
                  <a:srgbClr val="000000"/>
                </a:solidFill>
              </a:rPr>
              <a:t>attractions</a:t>
            </a:r>
            <a:r>
              <a:rPr lang="de-DE" sz="1600" dirty="0" smtClean="0">
                <a:solidFill>
                  <a:srgbClr val="000000"/>
                </a:solidFill>
              </a:rPr>
              <a:t>									47</a:t>
            </a:r>
          </a:p>
          <a:p>
            <a:pPr marL="342900" indent="-342900">
              <a:spcBef>
                <a:spcPct val="20000"/>
              </a:spcBef>
              <a:buClr>
                <a:srgbClr val="E3007B"/>
              </a:buClr>
              <a:buSzPct val="115000"/>
              <a:buFontTx/>
              <a:buChar char="•"/>
            </a:pPr>
            <a:r>
              <a:rPr lang="de-DE" sz="1600" dirty="0" smtClean="0">
                <a:solidFill>
                  <a:srgbClr val="000000"/>
                </a:solidFill>
              </a:rPr>
              <a:t>Framework </a:t>
            </a:r>
            <a:r>
              <a:rPr lang="de-DE" sz="1600" dirty="0" err="1" smtClean="0">
                <a:solidFill>
                  <a:srgbClr val="000000"/>
                </a:solidFill>
              </a:rPr>
              <a:t>conditions</a:t>
            </a:r>
            <a:r>
              <a:rPr lang="de-DE" sz="1600" dirty="0" smtClean="0">
                <a:solidFill>
                  <a:srgbClr val="000000"/>
                </a:solidFill>
              </a:rPr>
              <a:t>											58</a:t>
            </a:r>
            <a:endParaRPr lang="de-DE" sz="1600" dirty="0">
              <a:solidFill>
                <a:srgbClr val="000000"/>
              </a:solidFill>
            </a:endParaRPr>
          </a:p>
          <a:p>
            <a:pPr marL="342900" indent="-342900">
              <a:spcBef>
                <a:spcPct val="20000"/>
              </a:spcBef>
              <a:buClr>
                <a:srgbClr val="E3007B"/>
              </a:buClr>
              <a:buSzPct val="115000"/>
              <a:buFontTx/>
              <a:buChar char="•"/>
            </a:pPr>
            <a:r>
              <a:rPr lang="de-DE" sz="1600" b="0" dirty="0" smtClean="0">
                <a:solidFill>
                  <a:srgbClr val="000000"/>
                </a:solidFill>
              </a:rPr>
              <a:t>SWOT-analysis													</a:t>
            </a:r>
            <a:r>
              <a:rPr lang="de-DE" sz="1600" dirty="0" smtClean="0">
                <a:solidFill>
                  <a:srgbClr val="000000"/>
                </a:solidFill>
              </a:rPr>
              <a:t>75</a:t>
            </a:r>
            <a:endParaRPr lang="de-DE" sz="1600" b="0" dirty="0">
              <a:solidFill>
                <a:srgbClr val="000000"/>
              </a:solidFill>
            </a:endParaRPr>
          </a:p>
        </p:txBody>
      </p:sp>
    </p:spTree>
    <p:extLst>
      <p:ext uri="{BB962C8B-B14F-4D97-AF65-F5344CB8AC3E}">
        <p14:creationId xmlns:p14="http://schemas.microsoft.com/office/powerpoint/2010/main" val="41495574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GB" sz="2000" b="1" dirty="0"/>
              <a:t>UNWTO's Tourism 2020 Vision </a:t>
            </a:r>
            <a:r>
              <a:rPr lang="en-GB" sz="2000" b="1" dirty="0" smtClean="0"/>
              <a:t>forecasts </a:t>
            </a:r>
            <a:r>
              <a:rPr lang="en-GB" sz="2000" b="1" dirty="0"/>
              <a:t>that international arrivals </a:t>
            </a:r>
            <a:r>
              <a:rPr lang="en-GB" sz="2000" b="1" dirty="0" smtClean="0"/>
              <a:t>will </a:t>
            </a:r>
            <a:r>
              <a:rPr lang="en-GB" sz="2000" b="1" dirty="0"/>
              <a:t>reach nearly </a:t>
            </a:r>
            <a:r>
              <a:rPr lang="en-GB" sz="2000" b="1" dirty="0" smtClean="0"/>
              <a:t>1,6 </a:t>
            </a:r>
            <a:r>
              <a:rPr lang="en-GB" sz="2000" b="1" dirty="0"/>
              <a:t>billion by the year </a:t>
            </a:r>
            <a:r>
              <a:rPr lang="en-GB" sz="2000" b="1" dirty="0" smtClean="0"/>
              <a:t>2020</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18</a:t>
            </a:fld>
            <a:endParaRPr lang="de-DE" altLang="de-DE"/>
          </a:p>
        </p:txBody>
      </p:sp>
      <p:sp>
        <p:nvSpPr>
          <p:cNvPr id="9" name="Inhaltsplatzhalter 8"/>
          <p:cNvSpPr>
            <a:spLocks noGrp="1"/>
          </p:cNvSpPr>
          <p:nvPr>
            <p:ph sz="quarter" idx="14"/>
          </p:nvPr>
        </p:nvSpPr>
        <p:spPr/>
        <p:txBody>
          <a:bodyPr/>
          <a:lstStyle/>
          <a:p>
            <a:r>
              <a:rPr lang="de-DE" dirty="0" smtClean="0"/>
              <a:t>Global </a:t>
            </a:r>
            <a:r>
              <a:rPr lang="de-DE" dirty="0" err="1" smtClean="0"/>
              <a:t>tourism</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UN World </a:t>
            </a:r>
            <a:r>
              <a:rPr lang="de-DE" spc="0" dirty="0" err="1" smtClean="0"/>
              <a:t>Tourism</a:t>
            </a:r>
            <a:r>
              <a:rPr lang="de-DE" spc="0" dirty="0" smtClean="0"/>
              <a:t> </a:t>
            </a:r>
            <a:r>
              <a:rPr lang="de-DE" spc="0" dirty="0" err="1" smtClean="0"/>
              <a:t>Organization</a:t>
            </a:r>
            <a:endParaRPr lang="en-US" spc="0" dirty="0"/>
          </a:p>
        </p:txBody>
      </p:sp>
      <p:sp>
        <p:nvSpPr>
          <p:cNvPr id="6" name="Rectangle 9"/>
          <p:cNvSpPr>
            <a:spLocks noChangeArrowheads="1"/>
          </p:cNvSpPr>
          <p:nvPr/>
        </p:nvSpPr>
        <p:spPr bwMode="auto">
          <a:xfrm>
            <a:off x="514023" y="1382496"/>
            <a:ext cx="8218497" cy="53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latin typeface="Arial"/>
                <a:cs typeface="Arial"/>
              </a:rPr>
              <a:t>At the beginning of the century the UN World Tourism Organization released a global forecast regarding the expected amount of international arrivals in 2020 – so for the first 20 years of the century. It was named Vision 2020 and included forecasts for every country.</a:t>
            </a:r>
          </a:p>
        </p:txBody>
      </p:sp>
      <p:sp>
        <p:nvSpPr>
          <p:cNvPr id="53" name="Textfeld 52"/>
          <p:cNvSpPr txBox="1"/>
          <p:nvPr/>
        </p:nvSpPr>
        <p:spPr>
          <a:xfrm>
            <a:off x="505262" y="1991409"/>
            <a:ext cx="5184000" cy="430887"/>
          </a:xfrm>
          <a:prstGeom prst="rect">
            <a:avLst/>
          </a:prstGeom>
          <a:noFill/>
        </p:spPr>
        <p:txBody>
          <a:bodyPr wrap="square" rtlCol="0">
            <a:spAutoFit/>
          </a:bodyPr>
          <a:lstStyle/>
          <a:p>
            <a:r>
              <a:rPr lang="de-DE" sz="1100" b="1" dirty="0" smtClean="0"/>
              <a:t>International </a:t>
            </a:r>
            <a:r>
              <a:rPr lang="de-DE" sz="1100" b="1" dirty="0" err="1" smtClean="0"/>
              <a:t>arrivals</a:t>
            </a:r>
            <a:r>
              <a:rPr lang="de-DE" sz="1100" b="1" dirty="0" smtClean="0"/>
              <a:t> - UNWTO </a:t>
            </a:r>
            <a:r>
              <a:rPr lang="de-DE" sz="1100" b="1" dirty="0" err="1" smtClean="0"/>
              <a:t>Tourism</a:t>
            </a:r>
            <a:r>
              <a:rPr lang="de-DE" sz="1100" b="1" dirty="0" smtClean="0"/>
              <a:t> Vision 2020 (</a:t>
            </a:r>
            <a:r>
              <a:rPr lang="de-DE" sz="1100" b="1" dirty="0" err="1" smtClean="0"/>
              <a:t>base</a:t>
            </a:r>
            <a:r>
              <a:rPr lang="de-DE" sz="1100" b="1" dirty="0" smtClean="0"/>
              <a:t> </a:t>
            </a:r>
            <a:r>
              <a:rPr lang="de-DE" sz="1100" b="1" dirty="0" err="1" smtClean="0"/>
              <a:t>year</a:t>
            </a:r>
            <a:r>
              <a:rPr lang="de-DE" sz="1100" b="1" dirty="0" smtClean="0"/>
              <a:t> 1995)</a:t>
            </a:r>
            <a:endParaRPr lang="de-AT" sz="1100" b="1" dirty="0"/>
          </a:p>
        </p:txBody>
      </p:sp>
      <p:grpSp>
        <p:nvGrpSpPr>
          <p:cNvPr id="62" name="Gruppieren 61"/>
          <p:cNvGrpSpPr/>
          <p:nvPr/>
        </p:nvGrpSpPr>
        <p:grpSpPr>
          <a:xfrm>
            <a:off x="452013" y="2300987"/>
            <a:ext cx="5084236" cy="2760344"/>
            <a:chOff x="491768" y="2300987"/>
            <a:chExt cx="5084236" cy="2760344"/>
          </a:xfrm>
        </p:grpSpPr>
        <p:grpSp>
          <p:nvGrpSpPr>
            <p:cNvPr id="27" name="Gruppieren 26"/>
            <p:cNvGrpSpPr/>
            <p:nvPr/>
          </p:nvGrpSpPr>
          <p:grpSpPr>
            <a:xfrm>
              <a:off x="491768" y="2300987"/>
              <a:ext cx="5084236" cy="2760344"/>
              <a:chOff x="495875" y="2420888"/>
              <a:chExt cx="5084236" cy="2760344"/>
            </a:xfrm>
          </p:grpSpPr>
          <p:grpSp>
            <p:nvGrpSpPr>
              <p:cNvPr id="30" name="Gruppieren 29"/>
              <p:cNvGrpSpPr/>
              <p:nvPr/>
            </p:nvGrpSpPr>
            <p:grpSpPr>
              <a:xfrm>
                <a:off x="495875" y="2420888"/>
                <a:ext cx="4868213" cy="2760344"/>
                <a:chOff x="495875" y="2420888"/>
                <a:chExt cx="4868213" cy="2760344"/>
              </a:xfrm>
            </p:grpSpPr>
            <p:pic>
              <p:nvPicPr>
                <p:cNvPr id="31" name="Picture 2" descr="http://www.unwto.org/facts/eng/images/graphics/202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420888"/>
                  <a:ext cx="4714875" cy="2705100"/>
                </a:xfrm>
                <a:prstGeom prst="rect">
                  <a:avLst/>
                </a:prstGeom>
                <a:noFill/>
                <a:extLst>
                  <a:ext uri="{909E8E84-426E-40DD-AFC4-6F175D3DCCD1}">
                    <a14:hiddenFill xmlns:a14="http://schemas.microsoft.com/office/drawing/2010/main">
                      <a:solidFill>
                        <a:srgbClr val="FFFFFF"/>
                      </a:solidFill>
                    </a14:hiddenFill>
                  </a:ext>
                </a:extLst>
              </p:spPr>
            </p:pic>
            <p:sp>
              <p:nvSpPr>
                <p:cNvPr id="32" name="Rechteck 31"/>
                <p:cNvSpPr/>
                <p:nvPr/>
              </p:nvSpPr>
              <p:spPr>
                <a:xfrm>
                  <a:off x="539552" y="2492896"/>
                  <a:ext cx="3024336" cy="17281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hteck 32"/>
                <p:cNvSpPr/>
                <p:nvPr/>
              </p:nvSpPr>
              <p:spPr>
                <a:xfrm>
                  <a:off x="495875" y="4077072"/>
                  <a:ext cx="2592660"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hteck 33"/>
                <p:cNvSpPr/>
                <p:nvPr/>
              </p:nvSpPr>
              <p:spPr>
                <a:xfrm>
                  <a:off x="611560" y="4362162"/>
                  <a:ext cx="1656184"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echteck 34"/>
                <p:cNvSpPr/>
                <p:nvPr/>
              </p:nvSpPr>
              <p:spPr>
                <a:xfrm>
                  <a:off x="611560" y="4514562"/>
                  <a:ext cx="864096"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Rechteck 35"/>
                <p:cNvSpPr/>
                <p:nvPr/>
              </p:nvSpPr>
              <p:spPr>
                <a:xfrm>
                  <a:off x="763960" y="4893200"/>
                  <a:ext cx="4600128"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hteck 36"/>
                <p:cNvSpPr/>
                <p:nvPr/>
              </p:nvSpPr>
              <p:spPr>
                <a:xfrm>
                  <a:off x="856400" y="4749184"/>
                  <a:ext cx="271264"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Rechteck 37"/>
                <p:cNvSpPr/>
                <p:nvPr/>
              </p:nvSpPr>
              <p:spPr>
                <a:xfrm>
                  <a:off x="3491880" y="2492896"/>
                  <a:ext cx="1440160"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Rechteck 38"/>
                <p:cNvSpPr/>
                <p:nvPr/>
              </p:nvSpPr>
              <p:spPr>
                <a:xfrm>
                  <a:off x="3064440" y="3079316"/>
                  <a:ext cx="1440160"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Rechteck 39"/>
                <p:cNvSpPr/>
                <p:nvPr/>
              </p:nvSpPr>
              <p:spPr>
                <a:xfrm>
                  <a:off x="3308280" y="3392968"/>
                  <a:ext cx="877088"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Rechteck 40"/>
                <p:cNvSpPr/>
                <p:nvPr/>
              </p:nvSpPr>
              <p:spPr>
                <a:xfrm>
                  <a:off x="2438686" y="4280494"/>
                  <a:ext cx="877088" cy="99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Rechteck 41"/>
                <p:cNvSpPr/>
                <p:nvPr/>
              </p:nvSpPr>
              <p:spPr>
                <a:xfrm>
                  <a:off x="1526622" y="4538490"/>
                  <a:ext cx="877088" cy="99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Rechteck 42"/>
                <p:cNvSpPr/>
                <p:nvPr/>
              </p:nvSpPr>
              <p:spPr>
                <a:xfrm>
                  <a:off x="4427984" y="2636912"/>
                  <a:ext cx="877088" cy="211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Rechteck 43"/>
                <p:cNvSpPr/>
                <p:nvPr/>
              </p:nvSpPr>
              <p:spPr>
                <a:xfrm>
                  <a:off x="4635902" y="2807966"/>
                  <a:ext cx="515160" cy="105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Rechteck 44"/>
                <p:cNvSpPr/>
                <p:nvPr/>
              </p:nvSpPr>
              <p:spPr>
                <a:xfrm>
                  <a:off x="4522781" y="2995577"/>
                  <a:ext cx="515160" cy="105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Rechteck 45"/>
                <p:cNvSpPr/>
                <p:nvPr/>
              </p:nvSpPr>
              <p:spPr>
                <a:xfrm>
                  <a:off x="4318888" y="3245140"/>
                  <a:ext cx="515160" cy="105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Rechteck 46"/>
                <p:cNvSpPr/>
                <p:nvPr/>
              </p:nvSpPr>
              <p:spPr>
                <a:xfrm>
                  <a:off x="4070302" y="3501008"/>
                  <a:ext cx="515160" cy="105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Rechteck 47"/>
                <p:cNvSpPr/>
                <p:nvPr/>
              </p:nvSpPr>
              <p:spPr>
                <a:xfrm>
                  <a:off x="3329156" y="4024144"/>
                  <a:ext cx="515160" cy="105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Rechteck 48"/>
                <p:cNvSpPr/>
                <p:nvPr/>
              </p:nvSpPr>
              <p:spPr>
                <a:xfrm>
                  <a:off x="4050582" y="3590694"/>
                  <a:ext cx="257580" cy="30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Rechteck 49"/>
                <p:cNvSpPr/>
                <p:nvPr/>
              </p:nvSpPr>
              <p:spPr>
                <a:xfrm>
                  <a:off x="4151944" y="3659705"/>
                  <a:ext cx="72008" cy="30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Rechteck 50"/>
                <p:cNvSpPr/>
                <p:nvPr/>
              </p:nvSpPr>
              <p:spPr>
                <a:xfrm>
                  <a:off x="4277362" y="3566964"/>
                  <a:ext cx="72008" cy="3063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7" name="Gerade Verbindung 6"/>
              <p:cNvCxnSpPr/>
              <p:nvPr/>
            </p:nvCxnSpPr>
            <p:spPr>
              <a:xfrm>
                <a:off x="1110090" y="2564904"/>
                <a:ext cx="0" cy="2376264"/>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rot="5400000">
                <a:off x="3123414" y="2828212"/>
                <a:ext cx="0" cy="4104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Textfeld 9"/>
              <p:cNvSpPr txBox="1"/>
              <p:nvPr/>
            </p:nvSpPr>
            <p:spPr>
              <a:xfrm>
                <a:off x="628138" y="2708920"/>
                <a:ext cx="497632" cy="246221"/>
              </a:xfrm>
              <a:prstGeom prst="rect">
                <a:avLst/>
              </a:prstGeom>
              <a:noFill/>
            </p:spPr>
            <p:txBody>
              <a:bodyPr wrap="square" rtlCol="0">
                <a:spAutoFit/>
              </a:bodyPr>
              <a:lstStyle/>
              <a:p>
                <a:r>
                  <a:rPr lang="de-AT" sz="1000" dirty="0" smtClean="0">
                    <a:solidFill>
                      <a:srgbClr val="000000"/>
                    </a:solidFill>
                  </a:rPr>
                  <a:t>1.600</a:t>
                </a:r>
                <a:endParaRPr lang="en-GB" sz="1000" dirty="0">
                  <a:solidFill>
                    <a:srgbClr val="000000"/>
                  </a:solidFill>
                </a:endParaRPr>
              </a:p>
            </p:txBody>
          </p:sp>
          <p:sp>
            <p:nvSpPr>
              <p:cNvPr id="15" name="Textfeld 14"/>
              <p:cNvSpPr txBox="1"/>
              <p:nvPr/>
            </p:nvSpPr>
            <p:spPr>
              <a:xfrm>
                <a:off x="625375" y="2961229"/>
                <a:ext cx="497632" cy="246221"/>
              </a:xfrm>
              <a:prstGeom prst="rect">
                <a:avLst/>
              </a:prstGeom>
              <a:noFill/>
            </p:spPr>
            <p:txBody>
              <a:bodyPr wrap="square" rtlCol="0">
                <a:spAutoFit/>
              </a:bodyPr>
              <a:lstStyle/>
              <a:p>
                <a:r>
                  <a:rPr lang="de-AT" sz="1000" dirty="0" smtClean="0">
                    <a:solidFill>
                      <a:srgbClr val="000000"/>
                    </a:solidFill>
                  </a:rPr>
                  <a:t>1.400</a:t>
                </a:r>
                <a:endParaRPr lang="en-GB" sz="1000" dirty="0">
                  <a:solidFill>
                    <a:srgbClr val="000000"/>
                  </a:solidFill>
                </a:endParaRPr>
              </a:p>
            </p:txBody>
          </p:sp>
          <p:sp>
            <p:nvSpPr>
              <p:cNvPr id="16" name="Textfeld 15"/>
              <p:cNvSpPr txBox="1"/>
              <p:nvPr/>
            </p:nvSpPr>
            <p:spPr>
              <a:xfrm>
                <a:off x="628138" y="3218502"/>
                <a:ext cx="497632" cy="246221"/>
              </a:xfrm>
              <a:prstGeom prst="rect">
                <a:avLst/>
              </a:prstGeom>
              <a:noFill/>
            </p:spPr>
            <p:txBody>
              <a:bodyPr wrap="square" rtlCol="0">
                <a:spAutoFit/>
              </a:bodyPr>
              <a:lstStyle/>
              <a:p>
                <a:r>
                  <a:rPr lang="de-AT" sz="1000" dirty="0" smtClean="0">
                    <a:solidFill>
                      <a:srgbClr val="000000"/>
                    </a:solidFill>
                  </a:rPr>
                  <a:t>1.200</a:t>
                </a:r>
                <a:endParaRPr lang="en-GB" sz="1000" dirty="0">
                  <a:solidFill>
                    <a:srgbClr val="000000"/>
                  </a:solidFill>
                </a:endParaRPr>
              </a:p>
            </p:txBody>
          </p:sp>
          <p:sp>
            <p:nvSpPr>
              <p:cNvPr id="17" name="Textfeld 16"/>
              <p:cNvSpPr txBox="1"/>
              <p:nvPr/>
            </p:nvSpPr>
            <p:spPr>
              <a:xfrm>
                <a:off x="625375" y="3476337"/>
                <a:ext cx="497632" cy="246221"/>
              </a:xfrm>
              <a:prstGeom prst="rect">
                <a:avLst/>
              </a:prstGeom>
              <a:noFill/>
            </p:spPr>
            <p:txBody>
              <a:bodyPr wrap="square" rtlCol="0">
                <a:spAutoFit/>
              </a:bodyPr>
              <a:lstStyle/>
              <a:p>
                <a:r>
                  <a:rPr lang="de-AT" sz="1000" dirty="0" smtClean="0">
                    <a:solidFill>
                      <a:srgbClr val="000000"/>
                    </a:solidFill>
                  </a:rPr>
                  <a:t>1.000</a:t>
                </a:r>
                <a:endParaRPr lang="en-GB" sz="1000" dirty="0">
                  <a:solidFill>
                    <a:srgbClr val="000000"/>
                  </a:solidFill>
                </a:endParaRPr>
              </a:p>
            </p:txBody>
          </p:sp>
          <p:sp>
            <p:nvSpPr>
              <p:cNvPr id="18" name="Textfeld 17"/>
              <p:cNvSpPr txBox="1"/>
              <p:nvPr/>
            </p:nvSpPr>
            <p:spPr>
              <a:xfrm>
                <a:off x="625375" y="3733610"/>
                <a:ext cx="497632" cy="246221"/>
              </a:xfrm>
              <a:prstGeom prst="rect">
                <a:avLst/>
              </a:prstGeom>
              <a:noFill/>
            </p:spPr>
            <p:txBody>
              <a:bodyPr wrap="square" rtlCol="0">
                <a:spAutoFit/>
              </a:bodyPr>
              <a:lstStyle/>
              <a:p>
                <a:pPr algn="r"/>
                <a:r>
                  <a:rPr lang="de-AT" sz="1000" dirty="0" smtClean="0">
                    <a:solidFill>
                      <a:srgbClr val="000000"/>
                    </a:solidFill>
                  </a:rPr>
                  <a:t>800</a:t>
                </a:r>
                <a:endParaRPr lang="en-GB" sz="1000" dirty="0">
                  <a:solidFill>
                    <a:srgbClr val="000000"/>
                  </a:solidFill>
                </a:endParaRPr>
              </a:p>
            </p:txBody>
          </p:sp>
          <p:sp>
            <p:nvSpPr>
              <p:cNvPr id="19" name="Textfeld 18"/>
              <p:cNvSpPr txBox="1"/>
              <p:nvPr/>
            </p:nvSpPr>
            <p:spPr>
              <a:xfrm>
                <a:off x="628138" y="3988682"/>
                <a:ext cx="497632" cy="246221"/>
              </a:xfrm>
              <a:prstGeom prst="rect">
                <a:avLst/>
              </a:prstGeom>
              <a:noFill/>
            </p:spPr>
            <p:txBody>
              <a:bodyPr wrap="square" rtlCol="0">
                <a:spAutoFit/>
              </a:bodyPr>
              <a:lstStyle/>
              <a:p>
                <a:pPr algn="r"/>
                <a:r>
                  <a:rPr lang="de-AT" sz="1000" dirty="0">
                    <a:solidFill>
                      <a:srgbClr val="000000"/>
                    </a:solidFill>
                  </a:rPr>
                  <a:t>6</a:t>
                </a:r>
                <a:r>
                  <a:rPr lang="de-AT" sz="1000" dirty="0" smtClean="0">
                    <a:solidFill>
                      <a:srgbClr val="000000"/>
                    </a:solidFill>
                  </a:rPr>
                  <a:t>00</a:t>
                </a:r>
                <a:endParaRPr lang="en-GB" sz="1000" dirty="0">
                  <a:solidFill>
                    <a:srgbClr val="000000"/>
                  </a:solidFill>
                </a:endParaRPr>
              </a:p>
            </p:txBody>
          </p:sp>
          <p:sp>
            <p:nvSpPr>
              <p:cNvPr id="20" name="Textfeld 19"/>
              <p:cNvSpPr txBox="1"/>
              <p:nvPr/>
            </p:nvSpPr>
            <p:spPr>
              <a:xfrm>
                <a:off x="625375" y="4243192"/>
                <a:ext cx="497632" cy="246221"/>
              </a:xfrm>
              <a:prstGeom prst="rect">
                <a:avLst/>
              </a:prstGeom>
              <a:noFill/>
            </p:spPr>
            <p:txBody>
              <a:bodyPr wrap="square" rtlCol="0">
                <a:spAutoFit/>
              </a:bodyPr>
              <a:lstStyle/>
              <a:p>
                <a:pPr algn="r"/>
                <a:r>
                  <a:rPr lang="de-AT" sz="1000" dirty="0" smtClean="0">
                    <a:solidFill>
                      <a:srgbClr val="000000"/>
                    </a:solidFill>
                  </a:rPr>
                  <a:t>400</a:t>
                </a:r>
                <a:endParaRPr lang="en-GB" sz="1000" dirty="0">
                  <a:solidFill>
                    <a:srgbClr val="000000"/>
                  </a:solidFill>
                </a:endParaRPr>
              </a:p>
            </p:txBody>
          </p:sp>
          <p:sp>
            <p:nvSpPr>
              <p:cNvPr id="21" name="Textfeld 20"/>
              <p:cNvSpPr txBox="1"/>
              <p:nvPr/>
            </p:nvSpPr>
            <p:spPr>
              <a:xfrm>
                <a:off x="628138" y="4501027"/>
                <a:ext cx="497632" cy="246221"/>
              </a:xfrm>
              <a:prstGeom prst="rect">
                <a:avLst/>
              </a:prstGeom>
              <a:noFill/>
            </p:spPr>
            <p:txBody>
              <a:bodyPr wrap="square" rtlCol="0">
                <a:spAutoFit/>
              </a:bodyPr>
              <a:lstStyle/>
              <a:p>
                <a:pPr algn="r"/>
                <a:r>
                  <a:rPr lang="de-AT" sz="1000" dirty="0">
                    <a:solidFill>
                      <a:srgbClr val="000000"/>
                    </a:solidFill>
                  </a:rPr>
                  <a:t>2</a:t>
                </a:r>
                <a:r>
                  <a:rPr lang="de-AT" sz="1000" dirty="0" smtClean="0">
                    <a:solidFill>
                      <a:srgbClr val="000000"/>
                    </a:solidFill>
                  </a:rPr>
                  <a:t>00</a:t>
                </a:r>
                <a:endParaRPr lang="en-GB" sz="1000" dirty="0">
                  <a:solidFill>
                    <a:srgbClr val="000000"/>
                  </a:solidFill>
                </a:endParaRPr>
              </a:p>
            </p:txBody>
          </p:sp>
          <p:sp>
            <p:nvSpPr>
              <p:cNvPr id="22" name="Textfeld 21"/>
              <p:cNvSpPr txBox="1"/>
              <p:nvPr/>
            </p:nvSpPr>
            <p:spPr>
              <a:xfrm>
                <a:off x="630901" y="4755903"/>
                <a:ext cx="497632" cy="246221"/>
              </a:xfrm>
              <a:prstGeom prst="rect">
                <a:avLst/>
              </a:prstGeom>
              <a:noFill/>
            </p:spPr>
            <p:txBody>
              <a:bodyPr wrap="square" rtlCol="0">
                <a:spAutoFit/>
              </a:bodyPr>
              <a:lstStyle/>
              <a:p>
                <a:pPr algn="r"/>
                <a:r>
                  <a:rPr lang="de-AT" sz="1000" dirty="0" smtClean="0">
                    <a:solidFill>
                      <a:srgbClr val="000000"/>
                    </a:solidFill>
                  </a:rPr>
                  <a:t>0</a:t>
                </a:r>
                <a:endParaRPr lang="en-GB" sz="1000" dirty="0">
                  <a:solidFill>
                    <a:srgbClr val="000000"/>
                  </a:solidFill>
                </a:endParaRPr>
              </a:p>
            </p:txBody>
          </p:sp>
          <p:sp>
            <p:nvSpPr>
              <p:cNvPr id="23" name="Textfeld 22"/>
              <p:cNvSpPr txBox="1"/>
              <p:nvPr/>
            </p:nvSpPr>
            <p:spPr>
              <a:xfrm>
                <a:off x="876954" y="4908303"/>
                <a:ext cx="4703157" cy="246221"/>
              </a:xfrm>
              <a:prstGeom prst="rect">
                <a:avLst/>
              </a:prstGeom>
              <a:noFill/>
            </p:spPr>
            <p:txBody>
              <a:bodyPr wrap="square" rtlCol="0">
                <a:spAutoFit/>
              </a:bodyPr>
              <a:lstStyle/>
              <a:p>
                <a:r>
                  <a:rPr lang="de-AT" sz="1000" dirty="0" smtClean="0">
                    <a:solidFill>
                      <a:srgbClr val="000000"/>
                    </a:solidFill>
                  </a:rPr>
                  <a:t>1950        1960         1970        1980         1990         2000        2010         2020</a:t>
                </a:r>
                <a:endParaRPr lang="en-GB" sz="1000" dirty="0">
                  <a:solidFill>
                    <a:srgbClr val="000000"/>
                  </a:solidFill>
                </a:endParaRPr>
              </a:p>
            </p:txBody>
          </p:sp>
          <p:sp>
            <p:nvSpPr>
              <p:cNvPr id="24" name="Textfeld 23"/>
              <p:cNvSpPr txBox="1"/>
              <p:nvPr/>
            </p:nvSpPr>
            <p:spPr>
              <a:xfrm>
                <a:off x="4208744" y="2703564"/>
                <a:ext cx="823104" cy="246221"/>
              </a:xfrm>
              <a:prstGeom prst="rect">
                <a:avLst/>
              </a:prstGeom>
              <a:noFill/>
            </p:spPr>
            <p:txBody>
              <a:bodyPr wrap="square" rtlCol="0">
                <a:spAutoFit/>
              </a:bodyPr>
              <a:lstStyle/>
              <a:p>
                <a:r>
                  <a:rPr lang="de-AT" sz="1000" b="1" dirty="0" smtClean="0">
                    <a:solidFill>
                      <a:srgbClr val="E3007B"/>
                    </a:solidFill>
                  </a:rPr>
                  <a:t>1,6 </a:t>
                </a:r>
                <a:r>
                  <a:rPr lang="de-AT" sz="1000" b="1" dirty="0" err="1" smtClean="0">
                    <a:solidFill>
                      <a:srgbClr val="E3007B"/>
                    </a:solidFill>
                  </a:rPr>
                  <a:t>billion</a:t>
                </a:r>
                <a:endParaRPr lang="en-GB" sz="1000" b="1" dirty="0">
                  <a:solidFill>
                    <a:srgbClr val="E3007B"/>
                  </a:solidFill>
                </a:endParaRPr>
              </a:p>
            </p:txBody>
          </p:sp>
          <p:sp>
            <p:nvSpPr>
              <p:cNvPr id="25" name="Textfeld 24"/>
              <p:cNvSpPr txBox="1"/>
              <p:nvPr/>
            </p:nvSpPr>
            <p:spPr>
              <a:xfrm>
                <a:off x="3663696" y="3409855"/>
                <a:ext cx="823104" cy="246221"/>
              </a:xfrm>
              <a:prstGeom prst="rect">
                <a:avLst/>
              </a:prstGeom>
              <a:noFill/>
            </p:spPr>
            <p:txBody>
              <a:bodyPr wrap="square" rtlCol="0">
                <a:spAutoFit/>
              </a:bodyPr>
              <a:lstStyle/>
              <a:p>
                <a:r>
                  <a:rPr lang="de-AT" sz="1000" b="1" dirty="0" smtClean="0">
                    <a:solidFill>
                      <a:srgbClr val="E3007B"/>
                    </a:solidFill>
                  </a:rPr>
                  <a:t>1,0 </a:t>
                </a:r>
                <a:r>
                  <a:rPr lang="de-AT" sz="1000" b="1" dirty="0" err="1" smtClean="0">
                    <a:solidFill>
                      <a:srgbClr val="E3007B"/>
                    </a:solidFill>
                  </a:rPr>
                  <a:t>billion</a:t>
                </a:r>
                <a:endParaRPr lang="en-GB" sz="1000" b="1" dirty="0">
                  <a:solidFill>
                    <a:srgbClr val="E3007B"/>
                  </a:solidFill>
                </a:endParaRPr>
              </a:p>
            </p:txBody>
          </p:sp>
          <p:cxnSp>
            <p:nvCxnSpPr>
              <p:cNvPr id="13" name="Gewinkelte Verbindung 12"/>
              <p:cNvCxnSpPr/>
              <p:nvPr/>
            </p:nvCxnSpPr>
            <p:spPr>
              <a:xfrm>
                <a:off x="4361502" y="3530202"/>
                <a:ext cx="216024" cy="69245"/>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28" name="Gewinkelte Verbindung 27"/>
              <p:cNvCxnSpPr/>
              <p:nvPr/>
            </p:nvCxnSpPr>
            <p:spPr>
              <a:xfrm>
                <a:off x="4932040" y="2825306"/>
                <a:ext cx="216024" cy="69245"/>
              </a:xfrm>
              <a:prstGeom prst="bentConnector3">
                <a:avLst/>
              </a:prstGeom>
              <a:effectLst/>
            </p:spPr>
            <p:style>
              <a:lnRef idx="2">
                <a:schemeClr val="accent1"/>
              </a:lnRef>
              <a:fillRef idx="0">
                <a:schemeClr val="accent1"/>
              </a:fillRef>
              <a:effectRef idx="1">
                <a:schemeClr val="accent1"/>
              </a:effectRef>
              <a:fontRef idx="minor">
                <a:schemeClr val="tx1"/>
              </a:fontRef>
            </p:style>
          </p:cxnSp>
          <p:sp>
            <p:nvSpPr>
              <p:cNvPr id="29" name="Textfeld 28"/>
              <p:cNvSpPr txBox="1"/>
              <p:nvPr/>
            </p:nvSpPr>
            <p:spPr>
              <a:xfrm rot="16200000">
                <a:off x="384349" y="4174177"/>
                <a:ext cx="551102" cy="246221"/>
              </a:xfrm>
              <a:prstGeom prst="rect">
                <a:avLst/>
              </a:prstGeom>
              <a:noFill/>
            </p:spPr>
            <p:txBody>
              <a:bodyPr wrap="square" rtlCol="0">
                <a:spAutoFit/>
              </a:bodyPr>
              <a:lstStyle/>
              <a:p>
                <a:r>
                  <a:rPr lang="de-AT" sz="1000" dirty="0" err="1" smtClean="0">
                    <a:solidFill>
                      <a:srgbClr val="000000"/>
                    </a:solidFill>
                  </a:rPr>
                  <a:t>million</a:t>
                </a:r>
                <a:endParaRPr lang="en-GB" sz="1000" dirty="0">
                  <a:solidFill>
                    <a:srgbClr val="000000"/>
                  </a:solidFill>
                </a:endParaRPr>
              </a:p>
            </p:txBody>
          </p:sp>
        </p:grpSp>
        <p:grpSp>
          <p:nvGrpSpPr>
            <p:cNvPr id="56" name="Gruppieren 55"/>
            <p:cNvGrpSpPr/>
            <p:nvPr/>
          </p:nvGrpSpPr>
          <p:grpSpPr>
            <a:xfrm>
              <a:off x="1339591" y="2460643"/>
              <a:ext cx="1574186" cy="1476000"/>
              <a:chOff x="6339497" y="3005385"/>
              <a:chExt cx="1574186" cy="1476000"/>
            </a:xfrm>
          </p:grpSpPr>
          <p:sp>
            <p:nvSpPr>
              <p:cNvPr id="52" name="Textfeld 51"/>
              <p:cNvSpPr txBox="1"/>
              <p:nvPr/>
            </p:nvSpPr>
            <p:spPr>
              <a:xfrm>
                <a:off x="6660232" y="3053200"/>
                <a:ext cx="1253451" cy="1400383"/>
              </a:xfrm>
              <a:prstGeom prst="rect">
                <a:avLst/>
              </a:prstGeom>
              <a:noFill/>
            </p:spPr>
            <p:txBody>
              <a:bodyPr wrap="square" rtlCol="0">
                <a:spAutoFit/>
              </a:bodyPr>
              <a:lstStyle/>
              <a:p>
                <a:pPr>
                  <a:spcAft>
                    <a:spcPts val="600"/>
                  </a:spcAft>
                </a:pPr>
                <a:r>
                  <a:rPr lang="de-AT" sz="1000" dirty="0" smtClean="0">
                    <a:solidFill>
                      <a:srgbClr val="000000"/>
                    </a:solidFill>
                  </a:rPr>
                  <a:t>South </a:t>
                </a:r>
                <a:r>
                  <a:rPr lang="de-AT" sz="1000" dirty="0" err="1" smtClean="0">
                    <a:solidFill>
                      <a:srgbClr val="000000"/>
                    </a:solidFill>
                  </a:rPr>
                  <a:t>Asia</a:t>
                </a:r>
                <a:endParaRPr lang="de-AT" sz="1000" dirty="0" smtClean="0">
                  <a:solidFill>
                    <a:srgbClr val="000000"/>
                  </a:solidFill>
                </a:endParaRPr>
              </a:p>
              <a:p>
                <a:pPr>
                  <a:spcAft>
                    <a:spcPts val="600"/>
                  </a:spcAft>
                </a:pPr>
                <a:r>
                  <a:rPr lang="de-AT" sz="1000" dirty="0" err="1" smtClean="0">
                    <a:solidFill>
                      <a:srgbClr val="000000"/>
                    </a:solidFill>
                  </a:rPr>
                  <a:t>Middle</a:t>
                </a:r>
                <a:r>
                  <a:rPr lang="de-AT" sz="1000" dirty="0" smtClean="0">
                    <a:solidFill>
                      <a:srgbClr val="000000"/>
                    </a:solidFill>
                  </a:rPr>
                  <a:t> East</a:t>
                </a:r>
              </a:p>
              <a:p>
                <a:pPr>
                  <a:spcAft>
                    <a:spcPts val="600"/>
                  </a:spcAft>
                </a:pPr>
                <a:r>
                  <a:rPr lang="de-AT" sz="1000" dirty="0" err="1" smtClean="0">
                    <a:solidFill>
                      <a:srgbClr val="000000"/>
                    </a:solidFill>
                  </a:rPr>
                  <a:t>Africa</a:t>
                </a:r>
                <a:endParaRPr lang="de-AT" sz="1000" dirty="0" smtClean="0">
                  <a:solidFill>
                    <a:srgbClr val="000000"/>
                  </a:solidFill>
                </a:endParaRPr>
              </a:p>
              <a:p>
                <a:pPr>
                  <a:spcAft>
                    <a:spcPts val="600"/>
                  </a:spcAft>
                </a:pPr>
                <a:r>
                  <a:rPr lang="de-AT" sz="1000" dirty="0" smtClean="0">
                    <a:solidFill>
                      <a:srgbClr val="000000"/>
                    </a:solidFill>
                  </a:rPr>
                  <a:t>East </a:t>
                </a:r>
                <a:r>
                  <a:rPr lang="de-AT" sz="1000" dirty="0" err="1" smtClean="0">
                    <a:solidFill>
                      <a:srgbClr val="000000"/>
                    </a:solidFill>
                  </a:rPr>
                  <a:t>Asia</a:t>
                </a:r>
                <a:r>
                  <a:rPr lang="de-AT" sz="1000" dirty="0" smtClean="0">
                    <a:solidFill>
                      <a:srgbClr val="000000"/>
                    </a:solidFill>
                  </a:rPr>
                  <a:t>/Pacific</a:t>
                </a:r>
              </a:p>
              <a:p>
                <a:pPr>
                  <a:spcAft>
                    <a:spcPts val="600"/>
                  </a:spcAft>
                </a:pPr>
                <a:r>
                  <a:rPr lang="de-AT" sz="1000" dirty="0" err="1" smtClean="0">
                    <a:solidFill>
                      <a:srgbClr val="000000"/>
                    </a:solidFill>
                  </a:rPr>
                  <a:t>Americas</a:t>
                </a:r>
                <a:endParaRPr lang="de-AT" sz="1000" dirty="0" smtClean="0">
                  <a:solidFill>
                    <a:srgbClr val="000000"/>
                  </a:solidFill>
                </a:endParaRPr>
              </a:p>
              <a:p>
                <a:pPr>
                  <a:spcAft>
                    <a:spcPts val="600"/>
                  </a:spcAft>
                </a:pPr>
                <a:r>
                  <a:rPr lang="de-AT" sz="1000" dirty="0" smtClean="0">
                    <a:solidFill>
                      <a:srgbClr val="000000"/>
                    </a:solidFill>
                  </a:rPr>
                  <a:t>Europe</a:t>
                </a:r>
                <a:endParaRPr lang="en-GB" sz="1000" dirty="0">
                  <a:solidFill>
                    <a:srgbClr val="000000"/>
                  </a:solidFill>
                </a:endParaRPr>
              </a:p>
            </p:txBody>
          </p:sp>
          <p:sp>
            <p:nvSpPr>
              <p:cNvPr id="54" name="Rechteck 53"/>
              <p:cNvSpPr/>
              <p:nvPr/>
            </p:nvSpPr>
            <p:spPr>
              <a:xfrm>
                <a:off x="6339497" y="3005385"/>
                <a:ext cx="1548000" cy="14760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Rechteck 54"/>
              <p:cNvSpPr/>
              <p:nvPr/>
            </p:nvSpPr>
            <p:spPr>
              <a:xfrm>
                <a:off x="6491913" y="3111402"/>
                <a:ext cx="144000" cy="144000"/>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Rechteck 56"/>
              <p:cNvSpPr/>
              <p:nvPr/>
            </p:nvSpPr>
            <p:spPr>
              <a:xfrm>
                <a:off x="6491913" y="3338110"/>
                <a:ext cx="144000" cy="144000"/>
              </a:xfrm>
              <a:prstGeom prst="rect">
                <a:avLst/>
              </a:prstGeom>
              <a:solidFill>
                <a:srgbClr val="66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Rechteck 57"/>
              <p:cNvSpPr/>
              <p:nvPr/>
            </p:nvSpPr>
            <p:spPr>
              <a:xfrm>
                <a:off x="6491913" y="3564818"/>
                <a:ext cx="144000" cy="14400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Rechteck 58"/>
              <p:cNvSpPr/>
              <p:nvPr/>
            </p:nvSpPr>
            <p:spPr>
              <a:xfrm>
                <a:off x="6491913" y="3791526"/>
                <a:ext cx="144000" cy="144000"/>
              </a:xfrm>
              <a:prstGeom prst="rect">
                <a:avLst/>
              </a:prstGeom>
              <a:solidFill>
                <a:srgbClr val="FFDB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Rechteck 59"/>
              <p:cNvSpPr/>
              <p:nvPr/>
            </p:nvSpPr>
            <p:spPr>
              <a:xfrm>
                <a:off x="6491913" y="4018234"/>
                <a:ext cx="144000" cy="144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Rechteck 60"/>
              <p:cNvSpPr/>
              <p:nvPr/>
            </p:nvSpPr>
            <p:spPr>
              <a:xfrm>
                <a:off x="6491913" y="4244941"/>
                <a:ext cx="144000" cy="144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aphicFrame>
        <p:nvGraphicFramePr>
          <p:cNvPr id="64" name="Tabelle 63"/>
          <p:cNvGraphicFramePr>
            <a:graphicFrameLocks noGrp="1"/>
          </p:cNvGraphicFramePr>
          <p:nvPr>
            <p:extLst>
              <p:ext uri="{D42A27DB-BD31-4B8C-83A1-F6EECF244321}">
                <p14:modId xmlns:p14="http://schemas.microsoft.com/office/powerpoint/2010/main" val="2433991803"/>
              </p:ext>
            </p:extLst>
          </p:nvPr>
        </p:nvGraphicFramePr>
        <p:xfrm>
          <a:off x="5328448" y="2436480"/>
          <a:ext cx="3276000" cy="2592000"/>
        </p:xfrm>
        <a:graphic>
          <a:graphicData uri="http://schemas.openxmlformats.org/drawingml/2006/table">
            <a:tbl>
              <a:tblPr firstRow="1" bandRow="1">
                <a:tableStyleId>{5C22544A-7EE6-4342-B048-85BDC9FD1C3A}</a:tableStyleId>
              </a:tblPr>
              <a:tblGrid>
                <a:gridCol w="1152000"/>
                <a:gridCol w="504000"/>
                <a:gridCol w="504000"/>
                <a:gridCol w="504000"/>
                <a:gridCol w="612000"/>
              </a:tblGrid>
              <a:tr h="324000">
                <a:tc>
                  <a:txBody>
                    <a:bodyPr/>
                    <a:lstStyle/>
                    <a:p>
                      <a:pPr algn="l"/>
                      <a:r>
                        <a:rPr lang="en-GB" sz="1000" b="1" noProof="0" dirty="0" smtClean="0">
                          <a:latin typeface="Arial" panose="020B0604020202020204" pitchFamily="34" charset="0"/>
                          <a:cs typeface="Arial" panose="020B0604020202020204" pitchFamily="34" charset="0"/>
                        </a:rPr>
                        <a:t>in million</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1995</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2020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Africa</a:t>
                      </a:r>
                    </a:p>
                  </a:txBody>
                  <a:tcPr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20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47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77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5,5 %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Americas</a:t>
                      </a:r>
                    </a:p>
                  </a:txBody>
                  <a:tcPr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110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190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282</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3,8 %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East Asia/Pacific</a:t>
                      </a:r>
                    </a:p>
                  </a:txBody>
                  <a:tcPr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81</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195</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397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6,6 %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Europe</a:t>
                      </a:r>
                    </a:p>
                  </a:txBody>
                  <a:tcPr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336</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527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717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3,1 %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Middle East</a:t>
                      </a:r>
                    </a:p>
                  </a:txBody>
                  <a:tcPr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36</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69</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6,7 %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South Asia</a:t>
                      </a:r>
                    </a:p>
                  </a:txBody>
                  <a:tcPr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11</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19</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6,2 %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r>
              <a:tr h="324000">
                <a:tc>
                  <a:txBody>
                    <a:bodyPr/>
                    <a:lstStyle/>
                    <a:p>
                      <a:r>
                        <a:rPr lang="en-GB" sz="1000" b="1" noProof="0" dirty="0" smtClean="0">
                          <a:solidFill>
                            <a:srgbClr val="000000"/>
                          </a:solidFill>
                          <a:latin typeface="Arial" panose="020B0604020202020204" pitchFamily="34" charset="0"/>
                          <a:cs typeface="Arial" panose="020B0604020202020204" pitchFamily="34" charset="0"/>
                        </a:rPr>
                        <a:t>World</a:t>
                      </a:r>
                      <a:endParaRPr lang="en-GB" sz="1000" b="1"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AT" sz="1000" b="1" dirty="0" smtClean="0">
                          <a:solidFill>
                            <a:srgbClr val="000000"/>
                          </a:solidFill>
                          <a:latin typeface="Arial" panose="020B0604020202020204" pitchFamily="34" charset="0"/>
                          <a:cs typeface="Arial" panose="020B0604020202020204" pitchFamily="34" charset="0"/>
                        </a:rPr>
                        <a:t>565</a:t>
                      </a:r>
                      <a:endParaRPr lang="de-AT" sz="1000" b="1"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marL="0" algn="r" rtl="0" eaLnBrk="1" fontAlgn="ctr" latinLnBrk="0" hangingPunct="1">
                        <a:spcBef>
                          <a:spcPts val="0"/>
                        </a:spcBef>
                        <a:spcAft>
                          <a:spcPts val="0"/>
                        </a:spcAft>
                      </a:pPr>
                      <a:r>
                        <a:rPr lang="de-DE" sz="1000" b="1" i="0" u="none" strike="noStrike" dirty="0" smtClean="0">
                          <a:solidFill>
                            <a:srgbClr val="000000"/>
                          </a:solidFill>
                          <a:effectLst/>
                          <a:latin typeface="Arial"/>
                        </a:rPr>
                        <a:t>1.006</a:t>
                      </a:r>
                      <a:endParaRPr lang="de-DE" sz="1000" b="1" i="0" u="none" strike="noStrike" dirty="0">
                        <a:solidFill>
                          <a:srgbClr val="000000"/>
                        </a:solidFill>
                        <a:effectLst/>
                        <a:latin typeface="Arial"/>
                      </a:endParaRPr>
                    </a:p>
                  </a:txBody>
                  <a:tcPr marL="90000" marR="90000" marT="46800" marB="46800" anchor="ctr">
                    <a:noFill/>
                  </a:tcPr>
                </a:tc>
                <a:tc>
                  <a:txBody>
                    <a:bodyPr/>
                    <a:lstStyle/>
                    <a:p>
                      <a:pPr algn="r"/>
                      <a:r>
                        <a:rPr lang="de-AT" sz="1000" b="1" dirty="0" smtClean="0">
                          <a:solidFill>
                            <a:srgbClr val="000000"/>
                          </a:solidFill>
                          <a:latin typeface="Arial" panose="020B0604020202020204" pitchFamily="34" charset="0"/>
                          <a:cs typeface="Arial" panose="020B0604020202020204" pitchFamily="34" charset="0"/>
                        </a:rPr>
                        <a:t>1.561</a:t>
                      </a:r>
                      <a:endParaRPr lang="de-AT" sz="1000" b="1"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1" i="0" dirty="0" smtClean="0">
                          <a:solidFill>
                            <a:srgbClr val="000000"/>
                          </a:solidFill>
                          <a:latin typeface="Arial" panose="020B0604020202020204" pitchFamily="34" charset="0"/>
                          <a:cs typeface="Arial" panose="020B0604020202020204" pitchFamily="34" charset="0"/>
                        </a:rPr>
                        <a:t>4,1 %</a:t>
                      </a:r>
                      <a:endParaRPr lang="de-AT" sz="1000" b="1"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bl>
          </a:graphicData>
        </a:graphic>
      </p:graphicFrame>
      <p:sp>
        <p:nvSpPr>
          <p:cNvPr id="65"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endParaRPr lang="en-US" spc="0" dirty="0"/>
          </a:p>
        </p:txBody>
      </p:sp>
      <p:sp>
        <p:nvSpPr>
          <p:cNvPr id="66" name="Rectangle 9"/>
          <p:cNvSpPr>
            <a:spLocks noChangeArrowheads="1"/>
          </p:cNvSpPr>
          <p:nvPr/>
        </p:nvSpPr>
        <p:spPr bwMode="auto">
          <a:xfrm>
            <a:off x="515699" y="5157191"/>
            <a:ext cx="8218497" cy="118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latin typeface="Arial"/>
                <a:cs typeface="Arial"/>
              </a:rPr>
              <a:t>At the beginning of the century it was forecasted that the number of international arrivals will exceed 1 billion by 2010. The actual figure of 2010 was 950 million and in 2011 the officially published figure almost reach the 1 billion with 995 million international arrivals.</a:t>
            </a:r>
          </a:p>
          <a:p>
            <a:pPr>
              <a:spcBef>
                <a:spcPts val="0"/>
              </a:spcBef>
              <a:spcAft>
                <a:spcPts val="600"/>
              </a:spcAft>
              <a:buClr>
                <a:srgbClr val="E3007B"/>
              </a:buClr>
              <a:buSzPct val="115000"/>
            </a:pPr>
            <a:r>
              <a:rPr lang="en-US" sz="1100" dirty="0" smtClean="0">
                <a:solidFill>
                  <a:srgbClr val="000000"/>
                </a:solidFill>
                <a:latin typeface="Arial"/>
                <a:cs typeface="Arial"/>
              </a:rPr>
              <a:t>According </a:t>
            </a:r>
            <a:r>
              <a:rPr lang="en-US" sz="1100" dirty="0">
                <a:solidFill>
                  <a:srgbClr val="000000"/>
                </a:solidFill>
                <a:latin typeface="Arial"/>
                <a:cs typeface="Arial"/>
              </a:rPr>
              <a:t>to the latest published figures by the UN World Tourism </a:t>
            </a:r>
            <a:r>
              <a:rPr lang="en-US" sz="1100" dirty="0" smtClean="0">
                <a:solidFill>
                  <a:srgbClr val="000000"/>
                </a:solidFill>
                <a:latin typeface="Arial"/>
                <a:cs typeface="Arial"/>
              </a:rPr>
              <a:t>Organization, </a:t>
            </a:r>
            <a:r>
              <a:rPr lang="en-US" sz="1100" dirty="0">
                <a:solidFill>
                  <a:srgbClr val="000000"/>
                </a:solidFill>
                <a:latin typeface="Arial"/>
                <a:cs typeface="Arial"/>
              </a:rPr>
              <a:t>based on actual results from the first months of </a:t>
            </a:r>
            <a:r>
              <a:rPr lang="en-US" sz="1100" dirty="0" smtClean="0">
                <a:solidFill>
                  <a:srgbClr val="000000"/>
                </a:solidFill>
                <a:latin typeface="Arial"/>
                <a:cs typeface="Arial"/>
              </a:rPr>
              <a:t>2015, </a:t>
            </a:r>
            <a:r>
              <a:rPr lang="en-US" sz="1100" dirty="0" err="1" smtClean="0">
                <a:solidFill>
                  <a:srgbClr val="000000"/>
                </a:solidFill>
                <a:latin typeface="Arial"/>
                <a:cs typeface="Arial"/>
              </a:rPr>
              <a:t>tt</a:t>
            </a:r>
            <a:r>
              <a:rPr lang="en-US" sz="1100" dirty="0" smtClean="0">
                <a:solidFill>
                  <a:srgbClr val="000000"/>
                </a:solidFill>
                <a:latin typeface="Arial"/>
                <a:cs typeface="Arial"/>
              </a:rPr>
              <a:t> is expected that the international arrivals will already reach around 1,2 billion in 2015.  So that it is very likely, that the forecasted 1,6 billion in 2020 can be reached. </a:t>
            </a:r>
          </a:p>
        </p:txBody>
      </p:sp>
    </p:spTree>
    <p:extLst>
      <p:ext uri="{BB962C8B-B14F-4D97-AF65-F5344CB8AC3E}">
        <p14:creationId xmlns:p14="http://schemas.microsoft.com/office/powerpoint/2010/main" val="8316139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GB" sz="2000" b="1" dirty="0" smtClean="0"/>
              <a:t>Already in 2014 North Macedonia achieved more international arrivals as stated in the UNWTO forecast for 2020</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19</a:t>
            </a:fld>
            <a:endParaRPr lang="de-DE" altLang="de-DE"/>
          </a:p>
        </p:txBody>
      </p:sp>
      <p:sp>
        <p:nvSpPr>
          <p:cNvPr id="9" name="Inhaltsplatzhalter 8"/>
          <p:cNvSpPr>
            <a:spLocks noGrp="1"/>
          </p:cNvSpPr>
          <p:nvPr>
            <p:ph sz="quarter" idx="14"/>
          </p:nvPr>
        </p:nvSpPr>
        <p:spPr/>
        <p:txBody>
          <a:bodyPr/>
          <a:lstStyle/>
          <a:p>
            <a:r>
              <a:rPr lang="de-DE" dirty="0" smtClean="0"/>
              <a:t>Global </a:t>
            </a:r>
            <a:r>
              <a:rPr lang="de-DE" dirty="0" err="1" smtClean="0"/>
              <a:t>tourism</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UN World </a:t>
            </a:r>
            <a:r>
              <a:rPr lang="de-DE" spc="0" dirty="0" err="1" smtClean="0"/>
              <a:t>Tourism</a:t>
            </a:r>
            <a:r>
              <a:rPr lang="de-DE" spc="0" dirty="0" smtClean="0"/>
              <a:t> </a:t>
            </a:r>
            <a:r>
              <a:rPr lang="de-DE" spc="0" dirty="0" err="1" smtClean="0"/>
              <a:t>Organization</a:t>
            </a:r>
            <a:endParaRPr lang="en-US" spc="0" dirty="0"/>
          </a:p>
        </p:txBody>
      </p:sp>
      <p:sp>
        <p:nvSpPr>
          <p:cNvPr id="53" name="Textfeld 52"/>
          <p:cNvSpPr txBox="1"/>
          <p:nvPr/>
        </p:nvSpPr>
        <p:spPr>
          <a:xfrm>
            <a:off x="505262" y="1320156"/>
            <a:ext cx="3850714" cy="430887"/>
          </a:xfrm>
          <a:prstGeom prst="rect">
            <a:avLst/>
          </a:prstGeom>
          <a:noFill/>
        </p:spPr>
        <p:txBody>
          <a:bodyPr wrap="square" rtlCol="0">
            <a:spAutoFit/>
          </a:bodyPr>
          <a:lstStyle/>
          <a:p>
            <a:r>
              <a:rPr lang="de-DE" sz="1100" b="1" dirty="0" smtClean="0"/>
              <a:t>International </a:t>
            </a:r>
            <a:r>
              <a:rPr lang="de-DE" sz="1100" b="1" dirty="0" err="1" smtClean="0"/>
              <a:t>arrivals</a:t>
            </a:r>
            <a:r>
              <a:rPr lang="de-DE" sz="1100" b="1" dirty="0" smtClean="0"/>
              <a:t> in </a:t>
            </a:r>
            <a:r>
              <a:rPr lang="de-DE" sz="1100" b="1" dirty="0" err="1" smtClean="0"/>
              <a:t>Southeastern</a:t>
            </a:r>
            <a:r>
              <a:rPr lang="de-DE" sz="1100" b="1" dirty="0" smtClean="0"/>
              <a:t> Europe - UNWTO </a:t>
            </a:r>
            <a:r>
              <a:rPr lang="de-DE" sz="1100" b="1" dirty="0" err="1" smtClean="0"/>
              <a:t>Tourism</a:t>
            </a:r>
            <a:r>
              <a:rPr lang="de-DE" sz="1100" b="1" dirty="0" smtClean="0"/>
              <a:t> Vision 2020 (</a:t>
            </a:r>
            <a:r>
              <a:rPr lang="de-DE" sz="1100" b="1" dirty="0" err="1" smtClean="0"/>
              <a:t>base</a:t>
            </a:r>
            <a:r>
              <a:rPr lang="de-DE" sz="1100" b="1" dirty="0" smtClean="0"/>
              <a:t> </a:t>
            </a:r>
            <a:r>
              <a:rPr lang="de-DE" sz="1100" b="1" dirty="0" err="1" smtClean="0"/>
              <a:t>year</a:t>
            </a:r>
            <a:r>
              <a:rPr lang="de-DE" sz="1100" b="1" dirty="0" smtClean="0"/>
              <a:t> 1995)</a:t>
            </a:r>
            <a:endParaRPr lang="de-AT" sz="1100" b="1" dirty="0"/>
          </a:p>
        </p:txBody>
      </p:sp>
      <p:graphicFrame>
        <p:nvGraphicFramePr>
          <p:cNvPr id="64" name="Tabelle 63"/>
          <p:cNvGraphicFramePr>
            <a:graphicFrameLocks noGrp="1"/>
          </p:cNvGraphicFramePr>
          <p:nvPr>
            <p:extLst>
              <p:ext uri="{D42A27DB-BD31-4B8C-83A1-F6EECF244321}">
                <p14:modId xmlns:p14="http://schemas.microsoft.com/office/powerpoint/2010/main" val="3723363678"/>
              </p:ext>
            </p:extLst>
          </p:nvPr>
        </p:nvGraphicFramePr>
        <p:xfrm>
          <a:off x="611560" y="1813692"/>
          <a:ext cx="3600000" cy="3609844"/>
        </p:xfrm>
        <a:graphic>
          <a:graphicData uri="http://schemas.openxmlformats.org/drawingml/2006/table">
            <a:tbl>
              <a:tblPr firstRow="1" bandRow="1">
                <a:tableStyleId>{5C22544A-7EE6-4342-B048-85BDC9FD1C3A}</a:tableStyleId>
              </a:tblPr>
              <a:tblGrid>
                <a:gridCol w="1152000"/>
                <a:gridCol w="612000"/>
                <a:gridCol w="612000"/>
                <a:gridCol w="612000"/>
                <a:gridCol w="612000"/>
              </a:tblGrid>
              <a:tr h="316800">
                <a:tc>
                  <a:txBody>
                    <a:bodyPr/>
                    <a:lstStyle/>
                    <a:p>
                      <a:pPr algn="l"/>
                      <a:r>
                        <a:rPr lang="en-GB" sz="1000" b="1" noProof="0" dirty="0" smtClean="0">
                          <a:latin typeface="Arial" panose="020B0604020202020204" pitchFamily="34" charset="0"/>
                          <a:cs typeface="Arial" panose="020B0604020202020204" pitchFamily="34" charset="0"/>
                        </a:rPr>
                        <a:t>in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1995</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2020**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362404">
                <a:tc>
                  <a:txBody>
                    <a:bodyPr/>
                    <a:lstStyle/>
                    <a:p>
                      <a:r>
                        <a:rPr lang="en-GB" sz="1000" b="0" noProof="0" dirty="0" smtClean="0">
                          <a:solidFill>
                            <a:srgbClr val="000000"/>
                          </a:solidFill>
                          <a:latin typeface="Arial" panose="020B0604020202020204" pitchFamily="34" charset="0"/>
                          <a:cs typeface="Arial" panose="020B0604020202020204" pitchFamily="34" charset="0"/>
                        </a:rPr>
                        <a:t>Albania</a:t>
                      </a:r>
                    </a:p>
                  </a:txBody>
                  <a:tcPr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40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51</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133</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4,6 %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r>
              <a:tr h="316800">
                <a:tc>
                  <a:txBody>
                    <a:bodyPr/>
                    <a:lstStyle/>
                    <a:p>
                      <a:r>
                        <a:rPr lang="en-GB" sz="1000" b="0" noProof="0" dirty="0" smtClean="0">
                          <a:solidFill>
                            <a:srgbClr val="000000"/>
                          </a:solidFill>
                          <a:latin typeface="Arial" panose="020B0604020202020204" pitchFamily="34" charset="0"/>
                          <a:cs typeface="Arial" panose="020B0604020202020204" pitchFamily="34" charset="0"/>
                        </a:rPr>
                        <a:t>Bosnia-H.</a:t>
                      </a:r>
                    </a:p>
                  </a:txBody>
                  <a:tcPr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37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248</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444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10,5 %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r>
              <a:tr h="316800">
                <a:tc>
                  <a:txBody>
                    <a:bodyPr/>
                    <a:lstStyle/>
                    <a:p>
                      <a:r>
                        <a:rPr lang="en-GB" sz="1000" b="0" noProof="0" dirty="0" smtClean="0">
                          <a:solidFill>
                            <a:srgbClr val="000000"/>
                          </a:solidFill>
                          <a:latin typeface="Arial" panose="020B0604020202020204" pitchFamily="34" charset="0"/>
                          <a:cs typeface="Arial" panose="020B0604020202020204" pitchFamily="34" charset="0"/>
                        </a:rPr>
                        <a:t>Bulgaria</a:t>
                      </a:r>
                    </a:p>
                  </a:txBody>
                  <a:tcPr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3.466</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6.226</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10.635</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4,6 %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r h="316800">
                <a:tc>
                  <a:txBody>
                    <a:bodyPr/>
                    <a:lstStyle/>
                    <a:p>
                      <a:r>
                        <a:rPr lang="en-GB" sz="1000" b="0" noProof="0" dirty="0" smtClean="0">
                          <a:solidFill>
                            <a:srgbClr val="000000"/>
                          </a:solidFill>
                          <a:latin typeface="Arial" panose="020B0604020202020204" pitchFamily="34" charset="0"/>
                          <a:cs typeface="Arial" panose="020B0604020202020204" pitchFamily="34" charset="0"/>
                        </a:rPr>
                        <a:t>Croatia</a:t>
                      </a:r>
                    </a:p>
                  </a:txBody>
                  <a:tcPr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1.324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7.454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10.017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8,4 %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r>
              <a:tr h="316800">
                <a:tc>
                  <a:txBody>
                    <a:bodyPr/>
                    <a:lstStyle/>
                    <a:p>
                      <a:r>
                        <a:rPr lang="en-GB" sz="1000" b="0" noProof="0" dirty="0" smtClean="0">
                          <a:solidFill>
                            <a:srgbClr val="000000"/>
                          </a:solidFill>
                          <a:latin typeface="Arial" panose="020B0604020202020204" pitchFamily="34" charset="0"/>
                          <a:cs typeface="Arial" panose="020B0604020202020204" pitchFamily="34" charset="0"/>
                        </a:rPr>
                        <a:t>Greece</a:t>
                      </a:r>
                    </a:p>
                  </a:txBody>
                  <a:tcPr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10.130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14.315</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17.111</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2,1 %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r h="316800">
                <a:tc>
                  <a:txBody>
                    <a:bodyPr/>
                    <a:lstStyle/>
                    <a:p>
                      <a:r>
                        <a:rPr lang="en-GB" sz="1000" b="0" noProof="0" dirty="0" smtClean="0">
                          <a:solidFill>
                            <a:srgbClr val="000000"/>
                          </a:solidFill>
                          <a:latin typeface="Arial" panose="020B0604020202020204" pitchFamily="34" charset="0"/>
                          <a:cs typeface="Arial" panose="020B0604020202020204" pitchFamily="34" charset="0"/>
                        </a:rPr>
                        <a:t>Romania</a:t>
                      </a:r>
                    </a:p>
                  </a:txBody>
                  <a:tcPr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2.757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5.732</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8.484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4,6 %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r>
              <a:tr h="3168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Slovenia</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732</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marL="0" algn="r" rtl="0" eaLnBrk="1" fontAlgn="ctr" latinLnBrk="0" hangingPunct="1">
                        <a:spcBef>
                          <a:spcPts val="0"/>
                        </a:spcBef>
                        <a:spcAft>
                          <a:spcPts val="0"/>
                        </a:spcAft>
                      </a:pPr>
                      <a:r>
                        <a:rPr lang="de-DE" sz="1000" b="0" i="0" u="none" strike="noStrike" dirty="0" smtClean="0">
                          <a:solidFill>
                            <a:srgbClr val="000000"/>
                          </a:solidFill>
                          <a:effectLst/>
                          <a:latin typeface="Arial"/>
                        </a:rPr>
                        <a:t>1.920</a:t>
                      </a:r>
                      <a:endParaRPr lang="de-DE" sz="1000" b="0" i="0" u="none" strike="noStrike" dirty="0">
                        <a:solidFill>
                          <a:srgbClr val="000000"/>
                        </a:solidFill>
                        <a:effectLst/>
                        <a:latin typeface="Arial"/>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3.128</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6,0 %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r h="316800">
                <a:tc>
                  <a:txBody>
                    <a:bodyPr/>
                    <a:lstStyle/>
                    <a:p>
                      <a:r>
                        <a:rPr lang="de-AT" sz="1000" b="1" noProof="0" dirty="0" smtClean="0">
                          <a:solidFill>
                            <a:srgbClr val="E30079"/>
                          </a:solidFill>
                          <a:latin typeface="Arial" panose="020B0604020202020204" pitchFamily="34" charset="0"/>
                          <a:cs typeface="Arial" panose="020B0604020202020204" pitchFamily="34" charset="0"/>
                        </a:rPr>
                        <a:t>North Macedonia</a:t>
                      </a:r>
                      <a:endParaRPr lang="en-GB" sz="1000" b="1" noProof="0" dirty="0">
                        <a:solidFill>
                          <a:srgbClr val="E30079"/>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AT" sz="1000" b="1" dirty="0" smtClean="0">
                          <a:solidFill>
                            <a:srgbClr val="E30079"/>
                          </a:solidFill>
                          <a:latin typeface="Arial" panose="020B0604020202020204" pitchFamily="34" charset="0"/>
                          <a:cs typeface="Arial" panose="020B0604020202020204" pitchFamily="34" charset="0"/>
                        </a:rPr>
                        <a:t>147</a:t>
                      </a:r>
                      <a:endParaRPr lang="de-AT" sz="1000" b="1" dirty="0">
                        <a:solidFill>
                          <a:srgbClr val="E30079"/>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marL="0" algn="r" rtl="0" eaLnBrk="1" fontAlgn="ctr" latinLnBrk="0" hangingPunct="1">
                        <a:spcBef>
                          <a:spcPts val="0"/>
                        </a:spcBef>
                        <a:spcAft>
                          <a:spcPts val="0"/>
                        </a:spcAft>
                      </a:pPr>
                      <a:r>
                        <a:rPr lang="de-DE" sz="1000" b="1" i="0" u="none" strike="noStrike" dirty="0" smtClean="0">
                          <a:solidFill>
                            <a:srgbClr val="E30079"/>
                          </a:solidFill>
                          <a:effectLst/>
                          <a:latin typeface="Arial"/>
                        </a:rPr>
                        <a:t>246</a:t>
                      </a:r>
                      <a:endParaRPr lang="de-DE" sz="1000" b="1" i="0" u="none" strike="noStrike" dirty="0">
                        <a:solidFill>
                          <a:srgbClr val="E30079"/>
                        </a:solidFill>
                        <a:effectLst/>
                        <a:latin typeface="Arial"/>
                      </a:endParaRPr>
                    </a:p>
                  </a:txBody>
                  <a:tcPr marL="90000" marR="90000" marT="46800" marB="46800" anchor="ctr">
                    <a:solidFill>
                      <a:schemeClr val="bg2">
                        <a:lumMod val="40000"/>
                        <a:lumOff val="60000"/>
                      </a:schemeClr>
                    </a:solidFill>
                  </a:tcPr>
                </a:tc>
                <a:tc>
                  <a:txBody>
                    <a:bodyPr/>
                    <a:lstStyle/>
                    <a:p>
                      <a:pPr algn="r"/>
                      <a:r>
                        <a:rPr lang="de-AT" sz="1000" b="1" dirty="0" smtClean="0">
                          <a:solidFill>
                            <a:srgbClr val="E30079"/>
                          </a:solidFill>
                          <a:latin typeface="Arial" panose="020B0604020202020204" pitchFamily="34" charset="0"/>
                          <a:cs typeface="Arial" panose="020B0604020202020204" pitchFamily="34" charset="0"/>
                        </a:rPr>
                        <a:t>364</a:t>
                      </a:r>
                      <a:endParaRPr lang="de-AT" sz="1000" b="1" dirty="0">
                        <a:solidFill>
                          <a:srgbClr val="E30079"/>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r"/>
                      <a:r>
                        <a:rPr lang="de-AT" sz="1000" b="1" i="0" dirty="0" smtClean="0">
                          <a:solidFill>
                            <a:srgbClr val="E30079"/>
                          </a:solidFill>
                          <a:latin typeface="Arial" panose="020B0604020202020204" pitchFamily="34" charset="0"/>
                          <a:cs typeface="Arial" panose="020B0604020202020204" pitchFamily="34" charset="0"/>
                        </a:rPr>
                        <a:t>3,7 %</a:t>
                      </a:r>
                      <a:endParaRPr lang="de-AT" sz="1000" b="1" i="0" dirty="0">
                        <a:solidFill>
                          <a:srgbClr val="E30079"/>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r>
              <a:tr h="316800">
                <a:tc>
                  <a:txBody>
                    <a:bodyPr/>
                    <a:lstStyle/>
                    <a:p>
                      <a:r>
                        <a:rPr lang="de-AT" sz="1000" b="0" noProof="0" dirty="0" smtClean="0">
                          <a:solidFill>
                            <a:srgbClr val="000000"/>
                          </a:solidFill>
                          <a:latin typeface="Arial" panose="020B0604020202020204" pitchFamily="34" charset="0"/>
                          <a:cs typeface="Arial" panose="020B0604020202020204" pitchFamily="34" charset="0"/>
                        </a:rPr>
                        <a:t>Turkey</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7.083</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marL="0" algn="r" rtl="0" eaLnBrk="1" fontAlgn="ctr" latinLnBrk="0" hangingPunct="1">
                        <a:spcBef>
                          <a:spcPts val="0"/>
                        </a:spcBef>
                        <a:spcAft>
                          <a:spcPts val="0"/>
                        </a:spcAft>
                      </a:pPr>
                      <a:r>
                        <a:rPr lang="de-DE" sz="1000" b="0" i="0" u="none" strike="noStrike" dirty="0" smtClean="0">
                          <a:solidFill>
                            <a:srgbClr val="000000"/>
                          </a:solidFill>
                          <a:effectLst/>
                          <a:latin typeface="Arial"/>
                        </a:rPr>
                        <a:t>17.068</a:t>
                      </a:r>
                      <a:endParaRPr lang="de-DE" sz="1000" b="0" i="0" u="none" strike="noStrike" dirty="0">
                        <a:solidFill>
                          <a:srgbClr val="000000"/>
                        </a:solidFill>
                        <a:effectLst/>
                        <a:latin typeface="Arial"/>
                      </a:endParaRPr>
                    </a:p>
                  </a:txBody>
                  <a:tcPr marL="90000" marR="90000" marT="46800" marB="46800" anchor="ctr">
                    <a:no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27.017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5,5 %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r h="3168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Serbia</a:t>
                      </a:r>
                      <a:r>
                        <a:rPr lang="de-AT" sz="1000" b="0" noProof="0" dirty="0" smtClean="0">
                          <a:solidFill>
                            <a:srgbClr val="000000"/>
                          </a:solidFill>
                          <a:latin typeface="Arial" panose="020B0604020202020204" pitchFamily="34" charset="0"/>
                          <a:cs typeface="Arial" panose="020B0604020202020204" pitchFamily="34" charset="0"/>
                        </a:rPr>
                        <a:t>/</a:t>
                      </a:r>
                      <a:r>
                        <a:rPr lang="de-AT" sz="1000" b="0" noProof="0" dirty="0" err="1" smtClean="0">
                          <a:solidFill>
                            <a:srgbClr val="000000"/>
                          </a:solidFill>
                          <a:latin typeface="Arial" panose="020B0604020202020204" pitchFamily="34" charset="0"/>
                          <a:cs typeface="Arial" panose="020B0604020202020204" pitchFamily="34" charset="0"/>
                        </a:rPr>
                        <a:t>Monten</a:t>
                      </a:r>
                      <a:r>
                        <a:rPr lang="de-AT" sz="1000" b="0" noProof="0" dirty="0" smtClean="0">
                          <a:solidFill>
                            <a:srgbClr val="000000"/>
                          </a:solidFill>
                          <a:latin typeface="Arial" panose="020B0604020202020204" pitchFamily="34" charset="0"/>
                          <a:cs typeface="Arial" panose="020B0604020202020204" pitchFamily="34" charset="0"/>
                        </a:rPr>
                        <a:t>.</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228</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marL="0" algn="r" rtl="0" eaLnBrk="1" fontAlgn="ctr" latinLnBrk="0" hangingPunct="1">
                        <a:spcBef>
                          <a:spcPts val="0"/>
                        </a:spcBef>
                        <a:spcAft>
                          <a:spcPts val="0"/>
                        </a:spcAft>
                      </a:pPr>
                      <a:r>
                        <a:rPr lang="de-DE" sz="1000" b="0" i="0" u="none" strike="noStrike" dirty="0" smtClean="0">
                          <a:solidFill>
                            <a:srgbClr val="000000"/>
                          </a:solidFill>
                          <a:effectLst/>
                          <a:latin typeface="Arial"/>
                        </a:rPr>
                        <a:t>643</a:t>
                      </a:r>
                      <a:endParaRPr lang="de-DE" sz="1000" b="0" i="0" u="none" strike="noStrike" dirty="0">
                        <a:solidFill>
                          <a:srgbClr val="000000"/>
                        </a:solidFill>
                        <a:effectLst/>
                        <a:latin typeface="Arial"/>
                      </a:endParaRPr>
                    </a:p>
                  </a:txBody>
                  <a:tcPr marL="90000" marR="90000" marT="46800" marB="46800" anchor="ctr">
                    <a:solidFill>
                      <a:schemeClr val="bg2">
                        <a:lumMod val="40000"/>
                        <a:lumOff val="60000"/>
                      </a:schemeClr>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1.669</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r"/>
                      <a:r>
                        <a:rPr lang="de-AT" sz="1000" b="0" i="0" dirty="0" smtClean="0">
                          <a:solidFill>
                            <a:srgbClr val="000000"/>
                          </a:solidFill>
                          <a:latin typeface="Arial" panose="020B0604020202020204" pitchFamily="34" charset="0"/>
                          <a:cs typeface="Arial" panose="020B0604020202020204" pitchFamily="34" charset="0"/>
                        </a:rPr>
                        <a:t>8,3 %</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r>
            </a:tbl>
          </a:graphicData>
        </a:graphic>
      </p:graphicFrame>
      <p:sp>
        <p:nvSpPr>
          <p:cNvPr id="65"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a:t>
            </a:r>
            <a:r>
              <a:rPr lang="de-DE" spc="0" dirty="0" smtClean="0"/>
              <a:t>Rate</a:t>
            </a:r>
            <a:br>
              <a:rPr lang="de-DE" spc="0" dirty="0" smtClean="0"/>
            </a:br>
            <a:r>
              <a:rPr lang="de-DE" spc="0" dirty="0" smtClean="0"/>
              <a:t>** Forecast</a:t>
            </a:r>
            <a:endParaRPr lang="en-US" spc="0" dirty="0"/>
          </a:p>
        </p:txBody>
      </p:sp>
      <p:sp>
        <p:nvSpPr>
          <p:cNvPr id="63" name="Textfeld 62"/>
          <p:cNvSpPr txBox="1"/>
          <p:nvPr/>
        </p:nvSpPr>
        <p:spPr>
          <a:xfrm>
            <a:off x="4504147" y="1320156"/>
            <a:ext cx="4182653" cy="430887"/>
          </a:xfrm>
          <a:prstGeom prst="rect">
            <a:avLst/>
          </a:prstGeom>
          <a:noFill/>
        </p:spPr>
        <p:txBody>
          <a:bodyPr wrap="square" rtlCol="0">
            <a:spAutoFit/>
          </a:bodyPr>
          <a:lstStyle/>
          <a:p>
            <a:r>
              <a:rPr lang="de-DE" sz="1100" b="1" dirty="0" err="1" smtClean="0"/>
              <a:t>Comparison</a:t>
            </a:r>
            <a:r>
              <a:rPr lang="de-DE" sz="1100" b="1" dirty="0" smtClean="0"/>
              <a:t> UNWTO </a:t>
            </a:r>
            <a:r>
              <a:rPr lang="de-DE" sz="1100" b="1" dirty="0" err="1" smtClean="0"/>
              <a:t>forecast</a:t>
            </a:r>
            <a:r>
              <a:rPr lang="de-DE" sz="1100" b="1" dirty="0" smtClean="0"/>
              <a:t> 2020  </a:t>
            </a:r>
            <a:r>
              <a:rPr lang="de-DE" sz="1100" b="1" dirty="0" err="1" smtClean="0"/>
              <a:t>and</a:t>
            </a:r>
            <a:r>
              <a:rPr lang="de-DE" sz="1100" b="1" dirty="0" smtClean="0"/>
              <a:t> </a:t>
            </a:r>
            <a:r>
              <a:rPr lang="de-DE" sz="1100" b="1" dirty="0" err="1" smtClean="0"/>
              <a:t>actual</a:t>
            </a:r>
            <a:r>
              <a:rPr lang="de-DE" sz="1100" b="1" dirty="0" smtClean="0"/>
              <a:t> </a:t>
            </a:r>
            <a:r>
              <a:rPr lang="de-DE" sz="1100" b="1" dirty="0" err="1" smtClean="0"/>
              <a:t>figures</a:t>
            </a:r>
            <a:r>
              <a:rPr lang="de-DE" sz="1100" b="1" dirty="0" smtClean="0"/>
              <a:t> 2014</a:t>
            </a:r>
            <a:br>
              <a:rPr lang="de-DE" sz="1100" b="1" dirty="0" smtClean="0"/>
            </a:br>
            <a:r>
              <a:rPr lang="de-DE" sz="1100" b="1" dirty="0" smtClean="0"/>
              <a:t>(in </a:t>
            </a:r>
            <a:r>
              <a:rPr lang="de-DE" sz="1100" b="1" dirty="0" err="1" smtClean="0"/>
              <a:t>million</a:t>
            </a:r>
            <a:r>
              <a:rPr lang="de-DE" sz="1100" b="1" dirty="0" smtClean="0"/>
              <a:t>)</a:t>
            </a:r>
            <a:endParaRPr lang="de-AT" sz="1100" b="1" dirty="0"/>
          </a:p>
        </p:txBody>
      </p:sp>
      <p:graphicFrame>
        <p:nvGraphicFramePr>
          <p:cNvPr id="68" name="Diagramm 67"/>
          <p:cNvGraphicFramePr/>
          <p:nvPr>
            <p:extLst>
              <p:ext uri="{D42A27DB-BD31-4B8C-83A1-F6EECF244321}">
                <p14:modId xmlns:p14="http://schemas.microsoft.com/office/powerpoint/2010/main" val="3425537908"/>
              </p:ext>
            </p:extLst>
          </p:nvPr>
        </p:nvGraphicFramePr>
        <p:xfrm>
          <a:off x="4499992" y="1720400"/>
          <a:ext cx="4186808" cy="3724824"/>
        </p:xfrm>
        <a:graphic>
          <a:graphicData uri="http://schemas.openxmlformats.org/drawingml/2006/chart">
            <c:chart xmlns:c="http://schemas.openxmlformats.org/drawingml/2006/chart" xmlns:r="http://schemas.openxmlformats.org/officeDocument/2006/relationships" r:id="rId2"/>
          </a:graphicData>
        </a:graphic>
      </p:graphicFrame>
      <p:sp>
        <p:nvSpPr>
          <p:cNvPr id="77" name="Rectangle 9"/>
          <p:cNvSpPr>
            <a:spLocks noChangeArrowheads="1"/>
          </p:cNvSpPr>
          <p:nvPr/>
        </p:nvSpPr>
        <p:spPr bwMode="auto">
          <a:xfrm>
            <a:off x="515699" y="5433576"/>
            <a:ext cx="8218497" cy="94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latin typeface="Arial"/>
                <a:cs typeface="Arial"/>
              </a:rPr>
              <a:t>The UNWTO also published the forecast for 2020 for each country. When taking a closer look at the countries in Southeastern Europe significant differences can be obtained. In some countries the forecasted figure for 2020 has already been reached by 2014 (Bosnia-Hercegovina, Croatia, North Macedonia and Serbia/Montenegro) – in some cases already significantly exceeded (Albania, Greece and Turkey).  In Slovenia and Bulgaria the number of international arrivals can still reach the forecasted figure by UNWTO by 2020, while in Romania the forecast was too optimistic. </a:t>
            </a:r>
          </a:p>
        </p:txBody>
      </p:sp>
    </p:spTree>
    <p:extLst>
      <p:ext uri="{BB962C8B-B14F-4D97-AF65-F5344CB8AC3E}">
        <p14:creationId xmlns:p14="http://schemas.microsoft.com/office/powerpoint/2010/main" val="72383676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a:t>
            </a:fld>
            <a:endParaRPr lang="de-DE" altLang="de-DE" dirty="0"/>
          </a:p>
        </p:txBody>
      </p:sp>
      <p:sp>
        <p:nvSpPr>
          <p:cNvPr id="9" name="Inhaltsplatzhalter 8"/>
          <p:cNvSpPr>
            <a:spLocks noGrp="1"/>
          </p:cNvSpPr>
          <p:nvPr>
            <p:ph sz="quarter" idx="14"/>
          </p:nvPr>
        </p:nvSpPr>
        <p:spPr/>
        <p:txBody>
          <a:bodyPr/>
          <a:lstStyle/>
          <a:p>
            <a:r>
              <a:rPr lang="de-AT" dirty="0" smtClean="0"/>
              <a:t>National Tourism Strategy for North Macedonia</a:t>
            </a:r>
            <a:endParaRPr lang="de-AT" dirty="0"/>
          </a:p>
        </p:txBody>
      </p:sp>
      <p:sp>
        <p:nvSpPr>
          <p:cNvPr id="18" name="Titel 7"/>
          <p:cNvSpPr txBox="1">
            <a:spLocks/>
          </p:cNvSpPr>
          <p:nvPr/>
        </p:nvSpPr>
        <p:spPr>
          <a:xfrm>
            <a:off x="4427984" y="1484968"/>
            <a:ext cx="4258817" cy="4824536"/>
          </a:xfrm>
          <a:prstGeom prst="rect">
            <a:avLst/>
          </a:prstGeom>
        </p:spPr>
        <p:txBody>
          <a:bodyPr anchor="t">
            <a:noAutofit/>
          </a:bodyPr>
          <a:lstStyle>
            <a:lvl1pPr algn="l" rtl="0" eaLnBrk="0" fontAlgn="base" hangingPunct="0">
              <a:spcBef>
                <a:spcPct val="0"/>
              </a:spcBef>
              <a:spcAft>
                <a:spcPct val="0"/>
              </a:spcAft>
              <a:defRPr sz="2500" b="1">
                <a:solidFill>
                  <a:srgbClr val="3B1B66"/>
                </a:solidFill>
                <a:latin typeface="+mj-lt"/>
                <a:ea typeface="+mj-ea"/>
                <a:cs typeface="+mj-cs"/>
              </a:defRPr>
            </a:lvl1pPr>
            <a:lvl2pPr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2pPr>
            <a:lvl3pPr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3pPr>
            <a:lvl4pPr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4pPr>
            <a:lvl5pPr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5pPr>
            <a:lvl6pPr marL="457200"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914400"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1371600"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1828800"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a:spcAft>
                <a:spcPts val="600"/>
              </a:spcAft>
            </a:pPr>
            <a:r>
              <a:rPr lang="en-GB" sz="1100" dirty="0" smtClean="0">
                <a:latin typeface="Arial" panose="020B0604020202020204" pitchFamily="34" charset="0"/>
                <a:cs typeface="Arial" panose="020B0604020202020204" pitchFamily="34" charset="0"/>
              </a:rPr>
              <a:t>Disclaimer</a:t>
            </a:r>
          </a:p>
          <a:p>
            <a:r>
              <a:rPr lang="en-US" sz="1100" b="0" dirty="0" smtClean="0">
                <a:solidFill>
                  <a:srgbClr val="000000"/>
                </a:solidFill>
                <a:latin typeface="Arial" panose="020B0604020202020204" pitchFamily="34" charset="0"/>
                <a:cs typeface="Arial" panose="020B0604020202020204" pitchFamily="34" charset="0"/>
              </a:rPr>
              <a:t>This National Tourism Strategy for North Macedonia has been prepared by Kohl &amp; Partner with a clear conscience based on our experience with similar projects and should support the responsible public administrations to take the right decisions regarding the development of tourism in the Republic of North Macedonia. </a:t>
            </a:r>
          </a:p>
          <a:p>
            <a:endParaRPr lang="en-US" sz="1100" b="0" dirty="0" smtClean="0">
              <a:solidFill>
                <a:srgbClr val="000000"/>
              </a:solidFill>
              <a:latin typeface="Arial" panose="020B0604020202020204" pitchFamily="34" charset="0"/>
              <a:cs typeface="Arial" panose="020B0604020202020204" pitchFamily="34" charset="0"/>
            </a:endParaRPr>
          </a:p>
          <a:p>
            <a:r>
              <a:rPr lang="en-US" sz="1100" b="0" dirty="0" smtClean="0">
                <a:solidFill>
                  <a:srgbClr val="000000"/>
                </a:solidFill>
                <a:latin typeface="Arial" panose="020B0604020202020204" pitchFamily="34" charset="0"/>
                <a:cs typeface="Arial" panose="020B0604020202020204" pitchFamily="34" charset="0"/>
              </a:rPr>
              <a:t>Any future decisions are in the sole responsibility of the acting institutions – Kohl &amp; Partner cannot be made liable for any decisions, based on this report.</a:t>
            </a:r>
          </a:p>
          <a:p>
            <a:endParaRPr lang="en-US" sz="1100" b="0" dirty="0" smtClean="0">
              <a:solidFill>
                <a:srgbClr val="000000"/>
              </a:solidFill>
              <a:latin typeface="Arial" panose="020B0604020202020204" pitchFamily="34" charset="0"/>
              <a:cs typeface="Arial" panose="020B0604020202020204" pitchFamily="34" charset="0"/>
            </a:endParaRPr>
          </a:p>
          <a:p>
            <a:r>
              <a:rPr lang="en-US" sz="1100" b="0" dirty="0" smtClean="0">
                <a:solidFill>
                  <a:srgbClr val="000000"/>
                </a:solidFill>
                <a:latin typeface="Arial" panose="020B0604020202020204" pitchFamily="34" charset="0"/>
                <a:cs typeface="Arial" panose="020B0604020202020204" pitchFamily="34" charset="0"/>
              </a:rPr>
              <a:t>The current National Tourism Strategy displays all the information available at the time of conducting the study</a:t>
            </a:r>
            <a:r>
              <a:rPr lang="en-US" sz="1100" b="0" dirty="0">
                <a:solidFill>
                  <a:srgbClr val="000000"/>
                </a:solidFill>
                <a:latin typeface="Arial" panose="020B0604020202020204" pitchFamily="34" charset="0"/>
                <a:cs typeface="Arial" panose="020B0604020202020204" pitchFamily="34" charset="0"/>
              </a:rPr>
              <a:t> </a:t>
            </a:r>
            <a:r>
              <a:rPr lang="en-US" sz="1100" b="0" dirty="0" smtClean="0">
                <a:solidFill>
                  <a:srgbClr val="000000"/>
                </a:solidFill>
                <a:latin typeface="Arial" panose="020B0604020202020204" pitchFamily="34" charset="0"/>
                <a:cs typeface="Arial" panose="020B0604020202020204" pitchFamily="34" charset="0"/>
              </a:rPr>
              <a:t>and was based on several site visits and interviews in the country as well as already existing reports.</a:t>
            </a:r>
          </a:p>
          <a:p>
            <a:endParaRPr lang="en-US" sz="1100" b="0" dirty="0" smtClean="0">
              <a:solidFill>
                <a:srgbClr val="000000"/>
              </a:solidFill>
              <a:latin typeface="Arial" panose="020B0604020202020204" pitchFamily="34" charset="0"/>
              <a:cs typeface="Arial" panose="020B0604020202020204" pitchFamily="34" charset="0"/>
            </a:endParaRPr>
          </a:p>
          <a:p>
            <a:r>
              <a:rPr lang="en-US" sz="1100" b="0" dirty="0" smtClean="0">
                <a:solidFill>
                  <a:srgbClr val="000000"/>
                </a:solidFill>
                <a:latin typeface="Arial" panose="020B0604020202020204" pitchFamily="34" charset="0"/>
                <a:cs typeface="Arial" panose="020B0604020202020204" pitchFamily="34" charset="0"/>
              </a:rPr>
              <a:t>This report should be seen as the continuation of the National Tourism Strategy 2009 – 2013 prepared by the North Macedonian government in 2009. </a:t>
            </a:r>
            <a:endParaRPr lang="en-US" sz="1100" b="0" dirty="0" smtClean="0">
              <a:solidFill>
                <a:schemeClr val="tx1"/>
              </a:solidFill>
              <a:latin typeface="Arial" panose="020B0604020202020204" pitchFamily="34" charset="0"/>
              <a:cs typeface="Arial" panose="020B0604020202020204" pitchFamily="34" charset="0"/>
            </a:endParaRPr>
          </a:p>
          <a:p>
            <a:endParaRPr lang="en-US" sz="1100" b="0" dirty="0">
              <a:solidFill>
                <a:schemeClr val="tx1"/>
              </a:solidFill>
              <a:latin typeface="Arial" panose="020B0604020202020204" pitchFamily="34" charset="0"/>
              <a:cs typeface="Arial" panose="020B0604020202020204" pitchFamily="34" charset="0"/>
            </a:endParaRPr>
          </a:p>
          <a:p>
            <a:endParaRPr lang="en-US" sz="1100" b="0" dirty="0">
              <a:solidFill>
                <a:schemeClr val="tx1"/>
              </a:solidFill>
              <a:latin typeface="Arial" panose="020B0604020202020204" pitchFamily="34" charset="0"/>
              <a:cs typeface="Arial" panose="020B0604020202020204" pitchFamily="34" charset="0"/>
            </a:endParaRPr>
          </a:p>
          <a:p>
            <a:endParaRPr lang="en-US" sz="1100" b="0" dirty="0" smtClean="0">
              <a:solidFill>
                <a:schemeClr val="tx1"/>
              </a:solidFill>
              <a:latin typeface="Arial" panose="020B0604020202020204" pitchFamily="34" charset="0"/>
              <a:cs typeface="Arial" panose="020B0604020202020204" pitchFamily="34" charset="0"/>
            </a:endParaRPr>
          </a:p>
          <a:p>
            <a:endParaRPr lang="en-US" sz="1100" b="0" dirty="0">
              <a:solidFill>
                <a:schemeClr val="tx1"/>
              </a:solidFill>
              <a:latin typeface="Arial" panose="020B0604020202020204" pitchFamily="34" charset="0"/>
              <a:cs typeface="Arial" panose="020B0604020202020204" pitchFamily="34" charset="0"/>
            </a:endParaRPr>
          </a:p>
          <a:p>
            <a:r>
              <a:rPr lang="en-US" sz="1100" b="0" dirty="0" smtClean="0">
                <a:solidFill>
                  <a:srgbClr val="000000"/>
                </a:solidFill>
                <a:latin typeface="Arial" panose="020B0604020202020204" pitchFamily="34" charset="0"/>
                <a:cs typeface="Arial" panose="020B0604020202020204" pitchFamily="34" charset="0"/>
              </a:rPr>
              <a:t>Christopher Hinteregger</a:t>
            </a:r>
            <a:br>
              <a:rPr lang="en-US" sz="1100" b="0" dirty="0" smtClean="0">
                <a:solidFill>
                  <a:srgbClr val="000000"/>
                </a:solidFill>
                <a:latin typeface="Arial" panose="020B0604020202020204" pitchFamily="34" charset="0"/>
                <a:cs typeface="Arial" panose="020B0604020202020204" pitchFamily="34" charset="0"/>
              </a:rPr>
            </a:br>
            <a:r>
              <a:rPr lang="en-US" sz="1100" b="0" dirty="0" smtClean="0">
                <a:solidFill>
                  <a:srgbClr val="000000"/>
                </a:solidFill>
                <a:latin typeface="Arial" panose="020B0604020202020204" pitchFamily="34" charset="0"/>
                <a:cs typeface="Arial" panose="020B0604020202020204" pitchFamily="34" charset="0"/>
              </a:rPr>
              <a:t>Project Manager</a:t>
            </a:r>
            <a:endParaRPr lang="en-GB" sz="1100" b="0" dirty="0">
              <a:solidFill>
                <a:srgbClr val="000000"/>
              </a:solidFill>
              <a:latin typeface="Arial" panose="020B0604020202020204" pitchFamily="34" charset="0"/>
              <a:cs typeface="Arial" panose="020B0604020202020204" pitchFamily="34" charset="0"/>
            </a:endParaRPr>
          </a:p>
        </p:txBody>
      </p:sp>
      <p:sp>
        <p:nvSpPr>
          <p:cNvPr id="19" name="Rectangle 8"/>
          <p:cNvSpPr>
            <a:spLocks noChangeArrowheads="1"/>
          </p:cNvSpPr>
          <p:nvPr/>
        </p:nvSpPr>
        <p:spPr bwMode="auto">
          <a:xfrm>
            <a:off x="512724" y="1484968"/>
            <a:ext cx="2583914" cy="2520280"/>
          </a:xfrm>
          <a:prstGeom prst="rect">
            <a:avLst/>
          </a:prstGeom>
          <a:noFill/>
          <a:ln>
            <a:noFill/>
          </a:ln>
          <a:effectLst/>
          <a:extLst/>
        </p:spPr>
        <p:txBody>
          <a:bodyPr anchor="t"/>
          <a:lstStyle/>
          <a:p>
            <a:pPr eaLnBrk="1" hangingPunct="1">
              <a:spcAft>
                <a:spcPts val="300"/>
              </a:spcAft>
              <a:buClr>
                <a:srgbClr val="E3337B"/>
              </a:buClr>
            </a:pPr>
            <a:r>
              <a:rPr lang="en-US" sz="1100" b="1" dirty="0" smtClean="0">
                <a:solidFill>
                  <a:srgbClr val="3B1B66"/>
                </a:solidFill>
              </a:rPr>
              <a:t>Executor:</a:t>
            </a:r>
          </a:p>
          <a:p>
            <a:pPr eaLnBrk="1" hangingPunct="1">
              <a:spcAft>
                <a:spcPts val="300"/>
              </a:spcAft>
              <a:buClr>
                <a:srgbClr val="E3337B"/>
              </a:buClr>
            </a:pPr>
            <a:r>
              <a:rPr lang="en-US" sz="1100" b="0" dirty="0" smtClean="0">
                <a:solidFill>
                  <a:srgbClr val="000000"/>
                </a:solidFill>
              </a:rPr>
              <a:t>Kohl &amp; Partner DOO Skopje</a:t>
            </a:r>
          </a:p>
          <a:p>
            <a:pPr eaLnBrk="1" hangingPunct="1">
              <a:spcAft>
                <a:spcPts val="300"/>
              </a:spcAft>
              <a:buClr>
                <a:srgbClr val="E3337B"/>
              </a:buClr>
            </a:pPr>
            <a:r>
              <a:rPr lang="en-US" sz="1100" dirty="0" err="1" smtClean="0">
                <a:solidFill>
                  <a:srgbClr val="000000"/>
                </a:solidFill>
              </a:rPr>
              <a:t>ul</a:t>
            </a:r>
            <a:r>
              <a:rPr lang="en-US" sz="1100" dirty="0">
                <a:solidFill>
                  <a:srgbClr val="000000"/>
                </a:solidFill>
              </a:rPr>
              <a:t>. </a:t>
            </a:r>
            <a:r>
              <a:rPr lang="en-US" sz="1100" dirty="0" err="1" smtClean="0">
                <a:solidFill>
                  <a:srgbClr val="000000"/>
                </a:solidFill>
              </a:rPr>
              <a:t>Makedonija</a:t>
            </a:r>
            <a:r>
              <a:rPr lang="en-US" sz="1100" dirty="0" smtClean="0">
                <a:solidFill>
                  <a:srgbClr val="000000"/>
                </a:solidFill>
              </a:rPr>
              <a:t> br. 43</a:t>
            </a:r>
          </a:p>
          <a:p>
            <a:pPr eaLnBrk="1" hangingPunct="1">
              <a:spcAft>
                <a:spcPts val="300"/>
              </a:spcAft>
              <a:buClr>
                <a:srgbClr val="E3337B"/>
              </a:buClr>
            </a:pPr>
            <a:r>
              <a:rPr lang="en-US" sz="1100" b="0" dirty="0" smtClean="0">
                <a:solidFill>
                  <a:srgbClr val="000000"/>
                </a:solidFill>
              </a:rPr>
              <a:t>Skopje, North Macedonia</a:t>
            </a:r>
          </a:p>
          <a:p>
            <a:pPr eaLnBrk="1" hangingPunct="1">
              <a:spcAft>
                <a:spcPts val="300"/>
              </a:spcAft>
              <a:buClr>
                <a:srgbClr val="E3337B"/>
              </a:buClr>
            </a:pPr>
            <a:r>
              <a:rPr lang="en-US" sz="1100" dirty="0" smtClean="0">
                <a:solidFill>
                  <a:srgbClr val="000000"/>
                </a:solidFill>
              </a:rPr>
              <a:t>E-mail: skopje@kohl.at</a:t>
            </a:r>
          </a:p>
          <a:p>
            <a:pPr eaLnBrk="1" hangingPunct="1">
              <a:spcAft>
                <a:spcPts val="300"/>
              </a:spcAft>
              <a:buClr>
                <a:srgbClr val="E3337B"/>
              </a:buClr>
            </a:pPr>
            <a:r>
              <a:rPr lang="en-US" sz="1100" b="0" dirty="0" smtClean="0">
                <a:solidFill>
                  <a:srgbClr val="000000"/>
                </a:solidFill>
              </a:rPr>
              <a:t>www.kohl-int.com</a:t>
            </a:r>
            <a:endParaRPr lang="en-US" sz="1100" dirty="0" smtClean="0">
              <a:solidFill>
                <a:srgbClr val="000000"/>
              </a:solidFill>
            </a:endParaRPr>
          </a:p>
          <a:p>
            <a:pPr eaLnBrk="1" hangingPunct="1">
              <a:spcAft>
                <a:spcPts val="300"/>
              </a:spcAft>
              <a:buClr>
                <a:srgbClr val="E3337B"/>
              </a:buClr>
            </a:pPr>
            <a:endParaRPr lang="en-US" sz="500" b="0" dirty="0">
              <a:solidFill>
                <a:srgbClr val="000000"/>
              </a:solidFill>
            </a:endParaRPr>
          </a:p>
          <a:p>
            <a:pPr eaLnBrk="1" hangingPunct="1">
              <a:spcAft>
                <a:spcPts val="300"/>
              </a:spcAft>
              <a:buClr>
                <a:srgbClr val="E3337B"/>
              </a:buClr>
            </a:pPr>
            <a:r>
              <a:rPr lang="en-US" sz="1100" u="sng" dirty="0" smtClean="0">
                <a:solidFill>
                  <a:srgbClr val="000000"/>
                </a:solidFill>
              </a:rPr>
              <a:t>Project Manager: </a:t>
            </a:r>
          </a:p>
          <a:p>
            <a:pPr eaLnBrk="1" hangingPunct="1">
              <a:spcAft>
                <a:spcPts val="300"/>
              </a:spcAft>
              <a:buClr>
                <a:srgbClr val="E3337B"/>
              </a:buClr>
            </a:pPr>
            <a:r>
              <a:rPr lang="en-US" sz="1100" dirty="0" smtClean="0">
                <a:solidFill>
                  <a:srgbClr val="000000"/>
                </a:solidFill>
              </a:rPr>
              <a:t>Mr. Christopher </a:t>
            </a:r>
            <a:r>
              <a:rPr lang="en-US" sz="1100" dirty="0" err="1" smtClean="0">
                <a:solidFill>
                  <a:srgbClr val="000000"/>
                </a:solidFill>
              </a:rPr>
              <a:t>Hinteregger</a:t>
            </a:r>
            <a:endParaRPr lang="en-US" sz="1100" dirty="0" smtClean="0">
              <a:solidFill>
                <a:srgbClr val="000000"/>
              </a:solidFill>
            </a:endParaRPr>
          </a:p>
          <a:p>
            <a:pPr eaLnBrk="1" hangingPunct="1">
              <a:spcAft>
                <a:spcPts val="300"/>
              </a:spcAft>
              <a:buClr>
                <a:srgbClr val="E3337B"/>
              </a:buClr>
            </a:pPr>
            <a:endParaRPr lang="en-US" sz="500" b="0" dirty="0">
              <a:solidFill>
                <a:srgbClr val="000000"/>
              </a:solidFill>
            </a:endParaRPr>
          </a:p>
          <a:p>
            <a:pPr eaLnBrk="1" hangingPunct="1">
              <a:spcAft>
                <a:spcPts val="300"/>
              </a:spcAft>
              <a:buClr>
                <a:srgbClr val="E3337B"/>
              </a:buClr>
            </a:pPr>
            <a:r>
              <a:rPr lang="en-US" sz="1100" u="sng" dirty="0" smtClean="0">
                <a:solidFill>
                  <a:srgbClr val="000000"/>
                </a:solidFill>
              </a:rPr>
              <a:t>Head of Publication:</a:t>
            </a:r>
          </a:p>
          <a:p>
            <a:pPr eaLnBrk="1" hangingPunct="1">
              <a:spcAft>
                <a:spcPts val="300"/>
              </a:spcAft>
              <a:buClr>
                <a:srgbClr val="E3337B"/>
              </a:buClr>
            </a:pPr>
            <a:r>
              <a:rPr lang="en-US" sz="1100" b="0" dirty="0" smtClean="0">
                <a:solidFill>
                  <a:srgbClr val="000000"/>
                </a:solidFill>
              </a:rPr>
              <a:t>Mr. </a:t>
            </a:r>
            <a:r>
              <a:rPr lang="en-US" sz="1100" b="0" dirty="0" err="1" smtClean="0">
                <a:solidFill>
                  <a:srgbClr val="000000"/>
                </a:solidFill>
              </a:rPr>
              <a:t>Aleksandar</a:t>
            </a:r>
            <a:r>
              <a:rPr lang="en-US" sz="1100" b="0" dirty="0" smtClean="0">
                <a:solidFill>
                  <a:srgbClr val="000000"/>
                </a:solidFill>
              </a:rPr>
              <a:t> </a:t>
            </a:r>
            <a:r>
              <a:rPr lang="en-US" sz="1100" b="0" dirty="0" err="1" smtClean="0">
                <a:solidFill>
                  <a:srgbClr val="000000"/>
                </a:solidFill>
              </a:rPr>
              <a:t>Ivanovski</a:t>
            </a:r>
            <a:endParaRPr lang="en-US" sz="1100" b="0" dirty="0" smtClean="0">
              <a:solidFill>
                <a:srgbClr val="000000"/>
              </a:solidFill>
            </a:endParaRPr>
          </a:p>
        </p:txBody>
      </p:sp>
      <p:sp>
        <p:nvSpPr>
          <p:cNvPr id="22" name="Rectangle 8"/>
          <p:cNvSpPr>
            <a:spLocks noChangeArrowheads="1"/>
          </p:cNvSpPr>
          <p:nvPr/>
        </p:nvSpPr>
        <p:spPr bwMode="auto">
          <a:xfrm>
            <a:off x="502228" y="5697436"/>
            <a:ext cx="2776780" cy="612068"/>
          </a:xfrm>
          <a:prstGeom prst="rect">
            <a:avLst/>
          </a:prstGeom>
          <a:noFill/>
          <a:ln>
            <a:noFill/>
          </a:ln>
          <a:effectLst/>
          <a:extLst/>
        </p:spPr>
        <p:txBody>
          <a:bodyPr anchor="t"/>
          <a:lstStyle/>
          <a:p>
            <a:pPr eaLnBrk="1" hangingPunct="1">
              <a:spcAft>
                <a:spcPts val="300"/>
              </a:spcAft>
              <a:buClr>
                <a:srgbClr val="E3337B"/>
              </a:buClr>
            </a:pPr>
            <a:r>
              <a:rPr lang="en-US" sz="1100" b="1" dirty="0" smtClean="0">
                <a:solidFill>
                  <a:srgbClr val="3B1B66"/>
                </a:solidFill>
              </a:rPr>
              <a:t>Publishing Date:</a:t>
            </a:r>
          </a:p>
          <a:p>
            <a:pPr eaLnBrk="1" hangingPunct="1">
              <a:spcAft>
                <a:spcPts val="300"/>
              </a:spcAft>
              <a:buClr>
                <a:srgbClr val="E3337B"/>
              </a:buClr>
            </a:pPr>
            <a:r>
              <a:rPr lang="en-US" sz="1100" kern="2000" smtClean="0">
                <a:solidFill>
                  <a:srgbClr val="000000"/>
                </a:solidFill>
              </a:rPr>
              <a:t>April</a:t>
            </a:r>
            <a:r>
              <a:rPr lang="en-US" sz="1100" b="0" kern="2000" smtClean="0">
                <a:solidFill>
                  <a:srgbClr val="000000"/>
                </a:solidFill>
              </a:rPr>
              <a:t> 2018</a:t>
            </a:r>
            <a:endParaRPr lang="en-US" sz="1100" b="0" dirty="0">
              <a:solidFill>
                <a:srgbClr val="000000"/>
              </a:solidFill>
            </a:endParaRPr>
          </a:p>
        </p:txBody>
      </p:sp>
      <p:sp>
        <p:nvSpPr>
          <p:cNvPr id="8" name="Titel 7"/>
          <p:cNvSpPr txBox="1">
            <a:spLocks/>
          </p:cNvSpPr>
          <p:nvPr/>
        </p:nvSpPr>
        <p:spPr>
          <a:xfrm>
            <a:off x="539552" y="656014"/>
            <a:ext cx="8147249" cy="678705"/>
          </a:xfrm>
          <a:prstGeom prst="rect">
            <a:avLst/>
          </a:prstGeom>
        </p:spPr>
        <p:txBody>
          <a:bodyPr anchor="t">
            <a:noAutofit/>
          </a:bodyPr>
          <a:lstStyle>
            <a:lvl1pPr algn="l" rtl="0" eaLnBrk="0" fontAlgn="base" hangingPunct="0">
              <a:spcBef>
                <a:spcPct val="0"/>
              </a:spcBef>
              <a:spcAft>
                <a:spcPct val="0"/>
              </a:spcAft>
              <a:defRPr sz="2500" b="1">
                <a:solidFill>
                  <a:srgbClr val="3B1B66"/>
                </a:solidFill>
                <a:latin typeface="+mj-lt"/>
                <a:ea typeface="+mj-ea"/>
                <a:cs typeface="+mj-cs"/>
              </a:defRPr>
            </a:lvl1pPr>
            <a:lvl2pPr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2pPr>
            <a:lvl3pPr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3pPr>
            <a:lvl4pPr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4pPr>
            <a:lvl5pPr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5pPr>
            <a:lvl6pPr marL="457200"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914400"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1371600"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1828800" algn="l" rtl="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algn="ctr"/>
            <a:r>
              <a:rPr lang="en-US" sz="1400" b="0" dirty="0" smtClean="0">
                <a:solidFill>
                  <a:srgbClr val="000000"/>
                </a:solidFill>
                <a:latin typeface="Arial" panose="020B0604020202020204" pitchFamily="34" charset="0"/>
                <a:cs typeface="Arial" panose="020B0604020202020204" pitchFamily="34" charset="0"/>
              </a:rPr>
              <a:t>THIS DOCUMENT IS A RESULT OF THE PROJECT “PREPARATION OF THE NATIONAL STRATEGY FOR THE DEVELOPMENT OF </a:t>
            </a:r>
            <a:r>
              <a:rPr lang="en-US" sz="1400" b="0" smtClean="0">
                <a:solidFill>
                  <a:srgbClr val="000000"/>
                </a:solidFill>
                <a:latin typeface="Arial" panose="020B0604020202020204" pitchFamily="34" charset="0"/>
                <a:cs typeface="Arial" panose="020B0604020202020204" pitchFamily="34" charset="0"/>
              </a:rPr>
              <a:t>TOURISM </a:t>
            </a:r>
            <a:r>
              <a:rPr lang="en-US" sz="1400" b="0" smtClean="0">
                <a:solidFill>
                  <a:srgbClr val="000000"/>
                </a:solidFill>
                <a:latin typeface="Arial" panose="020B0604020202020204" pitchFamily="34" charset="0"/>
                <a:cs typeface="Arial" panose="020B0604020202020204" pitchFamily="34" charset="0"/>
              </a:rPr>
              <a:t>2016 </a:t>
            </a:r>
            <a:r>
              <a:rPr lang="en-US" sz="1400" b="0" smtClean="0">
                <a:solidFill>
                  <a:srgbClr val="000000"/>
                </a:solidFill>
                <a:latin typeface="Arial" panose="020B0604020202020204" pitchFamily="34" charset="0"/>
                <a:cs typeface="Arial" panose="020B0604020202020204" pitchFamily="34" charset="0"/>
              </a:rPr>
              <a:t>– </a:t>
            </a:r>
            <a:r>
              <a:rPr lang="en-US" sz="1400" b="0" smtClean="0">
                <a:solidFill>
                  <a:srgbClr val="000000"/>
                </a:solidFill>
                <a:latin typeface="Arial" panose="020B0604020202020204" pitchFamily="34" charset="0"/>
                <a:cs typeface="Arial" panose="020B0604020202020204" pitchFamily="34" charset="0"/>
              </a:rPr>
              <a:t>2021”, </a:t>
            </a:r>
            <a:r>
              <a:rPr lang="en-US" sz="1400" b="0" dirty="0" smtClean="0">
                <a:solidFill>
                  <a:srgbClr val="000000"/>
                </a:solidFill>
                <a:latin typeface="Arial" panose="020B0604020202020204" pitchFamily="34" charset="0"/>
                <a:cs typeface="Arial" panose="020B0604020202020204" pitchFamily="34" charset="0"/>
              </a:rPr>
              <a:t>IMPLEMENTED BY THE </a:t>
            </a:r>
            <a:r>
              <a:rPr lang="en-US" sz="1400" b="0" dirty="0" smtClean="0">
                <a:solidFill>
                  <a:srgbClr val="000000"/>
                </a:solidFill>
                <a:latin typeface="Arial" panose="020B0604020202020204" pitchFamily="34" charset="0"/>
                <a:cs typeface="Arial" panose="020B0604020202020204" pitchFamily="34" charset="0"/>
              </a:rPr>
              <a:t>MINISTRY </a:t>
            </a:r>
            <a:r>
              <a:rPr lang="en-US" sz="1400" b="0" dirty="0" smtClean="0">
                <a:solidFill>
                  <a:srgbClr val="000000"/>
                </a:solidFill>
                <a:latin typeface="Arial" panose="020B0604020202020204" pitchFamily="34" charset="0"/>
                <a:cs typeface="Arial" panose="020B0604020202020204" pitchFamily="34" charset="0"/>
              </a:rPr>
              <a:t>OF ECONOMY</a:t>
            </a:r>
            <a:endParaRPr lang="en-GB" sz="1400" b="0" dirty="0">
              <a:solidFill>
                <a:srgbClr val="000000"/>
              </a:solidFill>
              <a:latin typeface="Arial" panose="020B0604020202020204" pitchFamily="34" charset="0"/>
              <a:cs typeface="Arial" panose="020B0604020202020204" pitchFamily="34" charset="0"/>
            </a:endParaRPr>
          </a:p>
        </p:txBody>
      </p:sp>
      <p:sp>
        <p:nvSpPr>
          <p:cNvPr id="11" name="Rectangle 8"/>
          <p:cNvSpPr>
            <a:spLocks noChangeArrowheads="1"/>
          </p:cNvSpPr>
          <p:nvPr/>
        </p:nvSpPr>
        <p:spPr bwMode="auto">
          <a:xfrm>
            <a:off x="503456" y="4149264"/>
            <a:ext cx="3384376" cy="1368152"/>
          </a:xfrm>
          <a:prstGeom prst="rect">
            <a:avLst/>
          </a:prstGeom>
          <a:noFill/>
          <a:ln>
            <a:noFill/>
          </a:ln>
          <a:effectLst/>
          <a:extLst/>
        </p:spPr>
        <p:txBody>
          <a:bodyPr anchor="t"/>
          <a:lstStyle/>
          <a:p>
            <a:pPr eaLnBrk="1" hangingPunct="1">
              <a:spcAft>
                <a:spcPts val="300"/>
              </a:spcAft>
              <a:buClr>
                <a:srgbClr val="E3337B"/>
              </a:buClr>
              <a:tabLst>
                <a:tab pos="2154238" algn="l"/>
                <a:tab pos="5738813" algn="l"/>
              </a:tabLst>
            </a:pPr>
            <a:r>
              <a:rPr lang="en-US" sz="1100" b="1" dirty="0" smtClean="0">
                <a:solidFill>
                  <a:srgbClr val="3B1B66"/>
                </a:solidFill>
              </a:rPr>
              <a:t>Coordination and Support:	</a:t>
            </a:r>
          </a:p>
          <a:p>
            <a:pPr eaLnBrk="1" hangingPunct="1">
              <a:spcAft>
                <a:spcPts val="300"/>
              </a:spcAft>
              <a:buClr>
                <a:srgbClr val="E3337B"/>
              </a:buClr>
              <a:tabLst>
                <a:tab pos="2154238" algn="l"/>
                <a:tab pos="5738813" algn="l"/>
              </a:tabLst>
            </a:pPr>
            <a:r>
              <a:rPr lang="en-US" sz="1100" dirty="0" smtClean="0">
                <a:solidFill>
                  <a:srgbClr val="000000"/>
                </a:solidFill>
              </a:rPr>
              <a:t>Mr. </a:t>
            </a:r>
            <a:r>
              <a:rPr lang="en-US" sz="1100" dirty="0" err="1" smtClean="0">
                <a:solidFill>
                  <a:srgbClr val="000000"/>
                </a:solidFill>
              </a:rPr>
              <a:t>Kreshnik</a:t>
            </a:r>
            <a:r>
              <a:rPr lang="en-US" sz="1100" dirty="0" smtClean="0">
                <a:solidFill>
                  <a:srgbClr val="000000"/>
                </a:solidFill>
              </a:rPr>
              <a:t> </a:t>
            </a:r>
            <a:r>
              <a:rPr lang="en-US" sz="1100" dirty="0" err="1" smtClean="0">
                <a:solidFill>
                  <a:srgbClr val="000000"/>
                </a:solidFill>
              </a:rPr>
              <a:t>Bekteshi,Minister</a:t>
            </a:r>
            <a:r>
              <a:rPr lang="en-US" sz="1100" dirty="0" smtClean="0">
                <a:solidFill>
                  <a:srgbClr val="000000"/>
                </a:solidFill>
              </a:rPr>
              <a:t> of Economy</a:t>
            </a:r>
          </a:p>
          <a:p>
            <a:pPr eaLnBrk="1" hangingPunct="1">
              <a:spcAft>
                <a:spcPts val="300"/>
              </a:spcAft>
              <a:buClr>
                <a:srgbClr val="E3337B"/>
              </a:buClr>
              <a:tabLst>
                <a:tab pos="2154238" algn="l"/>
                <a:tab pos="5738813" algn="l"/>
              </a:tabLst>
            </a:pPr>
            <a:r>
              <a:rPr lang="en-US" sz="1100" dirty="0" smtClean="0">
                <a:solidFill>
                  <a:srgbClr val="000000"/>
                </a:solidFill>
              </a:rPr>
              <a:t>Mr. Kire Naumov, Deputy Minister of Economy</a:t>
            </a:r>
          </a:p>
          <a:p>
            <a:pPr eaLnBrk="1" hangingPunct="1">
              <a:spcAft>
                <a:spcPts val="300"/>
              </a:spcAft>
              <a:buClr>
                <a:srgbClr val="E3337B"/>
              </a:buClr>
              <a:tabLst>
                <a:tab pos="2154238" algn="l"/>
                <a:tab pos="5738813" algn="l"/>
              </a:tabLst>
            </a:pPr>
            <a:r>
              <a:rPr lang="en-US" sz="1100" dirty="0" smtClean="0">
                <a:solidFill>
                  <a:srgbClr val="000000"/>
                </a:solidFill>
              </a:rPr>
              <a:t>Mr. Zoran Pavlovski, State Secretary</a:t>
            </a:r>
          </a:p>
          <a:p>
            <a:pPr eaLnBrk="1" hangingPunct="1">
              <a:spcAft>
                <a:spcPts val="300"/>
              </a:spcAft>
              <a:buClr>
                <a:srgbClr val="E3337B"/>
              </a:buClr>
              <a:tabLst>
                <a:tab pos="2154238" algn="l"/>
                <a:tab pos="5738813" algn="l"/>
              </a:tabLst>
            </a:pPr>
            <a:r>
              <a:rPr lang="en-US" sz="1100" dirty="0" smtClean="0">
                <a:solidFill>
                  <a:srgbClr val="000000"/>
                </a:solidFill>
              </a:rPr>
              <a:t>Mr. </a:t>
            </a:r>
            <a:r>
              <a:rPr lang="en-US" sz="1100" dirty="0" err="1" smtClean="0">
                <a:solidFill>
                  <a:srgbClr val="000000"/>
                </a:solidFill>
              </a:rPr>
              <a:t>Shovket</a:t>
            </a:r>
            <a:r>
              <a:rPr lang="en-US" sz="1100" dirty="0" smtClean="0">
                <a:solidFill>
                  <a:srgbClr val="000000"/>
                </a:solidFill>
              </a:rPr>
              <a:t> </a:t>
            </a:r>
            <a:r>
              <a:rPr lang="en-US" sz="1100" dirty="0" err="1" smtClean="0">
                <a:solidFill>
                  <a:srgbClr val="000000"/>
                </a:solidFill>
              </a:rPr>
              <a:t>Hazari</a:t>
            </a:r>
            <a:r>
              <a:rPr lang="en-US" sz="1100" dirty="0" smtClean="0">
                <a:solidFill>
                  <a:srgbClr val="000000"/>
                </a:solidFill>
              </a:rPr>
              <a:t>, State Counsellor</a:t>
            </a:r>
          </a:p>
          <a:p>
            <a:pPr eaLnBrk="1" hangingPunct="1">
              <a:spcAft>
                <a:spcPts val="300"/>
              </a:spcAft>
              <a:buClr>
                <a:srgbClr val="E3337B"/>
              </a:buClr>
              <a:tabLst>
                <a:tab pos="2154238" algn="l"/>
                <a:tab pos="5738813" algn="l"/>
              </a:tabLst>
            </a:pPr>
            <a:r>
              <a:rPr lang="en-US" sz="1100" dirty="0" smtClean="0">
                <a:solidFill>
                  <a:srgbClr val="000000"/>
                </a:solidFill>
              </a:rPr>
              <a:t>Mr. </a:t>
            </a:r>
            <a:r>
              <a:rPr lang="en-US" sz="1100" dirty="0" err="1" smtClean="0">
                <a:solidFill>
                  <a:srgbClr val="000000"/>
                </a:solidFill>
              </a:rPr>
              <a:t>Bekim</a:t>
            </a:r>
            <a:r>
              <a:rPr lang="en-US" sz="1100" dirty="0" smtClean="0">
                <a:solidFill>
                  <a:srgbClr val="000000"/>
                </a:solidFill>
              </a:rPr>
              <a:t> </a:t>
            </a:r>
            <a:r>
              <a:rPr lang="en-US" sz="1100" dirty="0" err="1" smtClean="0">
                <a:solidFill>
                  <a:srgbClr val="000000"/>
                </a:solidFill>
              </a:rPr>
              <a:t>Haxhiu</a:t>
            </a:r>
            <a:r>
              <a:rPr lang="en-US" sz="1100" dirty="0" smtClean="0">
                <a:solidFill>
                  <a:srgbClr val="000000"/>
                </a:solidFill>
              </a:rPr>
              <a:t>, Head of Tourism Department</a:t>
            </a:r>
          </a:p>
          <a:p>
            <a:pPr eaLnBrk="1" hangingPunct="1">
              <a:spcAft>
                <a:spcPts val="300"/>
              </a:spcAft>
              <a:buClr>
                <a:srgbClr val="E3337B"/>
              </a:buClr>
              <a:tabLst>
                <a:tab pos="2154238" algn="l"/>
                <a:tab pos="5738813" algn="l"/>
              </a:tabLst>
            </a:pPr>
            <a:endParaRPr lang="en-US" sz="1100" dirty="0" smtClean="0">
              <a:solidFill>
                <a:srgbClr val="000000"/>
              </a:solidFill>
            </a:endParaRPr>
          </a:p>
        </p:txBody>
      </p:sp>
    </p:spTree>
    <p:extLst>
      <p:ext uri="{BB962C8B-B14F-4D97-AF65-F5344CB8AC3E}">
        <p14:creationId xmlns:p14="http://schemas.microsoft.com/office/powerpoint/2010/main" val="81050451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de-AT" sz="2000" b="1" dirty="0" smtClean="0"/>
              <a:t>North Macedonia is ranked 82nd out of 141 countries in the Travel &amp; Tourism Competitiveness Index 2015</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20</a:t>
            </a:fld>
            <a:endParaRPr lang="de-DE" altLang="de-DE"/>
          </a:p>
        </p:txBody>
      </p:sp>
      <p:sp>
        <p:nvSpPr>
          <p:cNvPr id="9" name="Inhaltsplatzhalter 8"/>
          <p:cNvSpPr>
            <a:spLocks noGrp="1"/>
          </p:cNvSpPr>
          <p:nvPr>
            <p:ph sz="quarter" idx="14"/>
          </p:nvPr>
        </p:nvSpPr>
        <p:spPr/>
        <p:txBody>
          <a:bodyPr/>
          <a:lstStyle/>
          <a:p>
            <a:r>
              <a:rPr lang="de-DE" dirty="0" smtClean="0"/>
              <a:t>Global </a:t>
            </a:r>
            <a:r>
              <a:rPr lang="de-DE" dirty="0" err="1" smtClean="0"/>
              <a:t>tourism</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Travel &amp; </a:t>
            </a:r>
            <a:r>
              <a:rPr lang="de-DE" spc="0" dirty="0" err="1" smtClean="0"/>
              <a:t>Tourism</a:t>
            </a:r>
            <a:r>
              <a:rPr lang="de-DE" spc="0" dirty="0" smtClean="0"/>
              <a:t> </a:t>
            </a:r>
            <a:r>
              <a:rPr lang="de-DE" spc="0" dirty="0" err="1" smtClean="0"/>
              <a:t>Competitiveness</a:t>
            </a:r>
            <a:r>
              <a:rPr lang="de-DE" spc="0" dirty="0" smtClean="0"/>
              <a:t> Index</a:t>
            </a:r>
            <a:endParaRPr lang="en-US" spc="0" dirty="0"/>
          </a:p>
        </p:txBody>
      </p:sp>
      <p:sp>
        <p:nvSpPr>
          <p:cNvPr id="53" name="Textfeld 52"/>
          <p:cNvSpPr txBox="1"/>
          <p:nvPr/>
        </p:nvSpPr>
        <p:spPr>
          <a:xfrm>
            <a:off x="505261" y="1376092"/>
            <a:ext cx="4678847" cy="261610"/>
          </a:xfrm>
          <a:prstGeom prst="rect">
            <a:avLst/>
          </a:prstGeom>
          <a:noFill/>
        </p:spPr>
        <p:txBody>
          <a:bodyPr wrap="square" rtlCol="0">
            <a:spAutoFit/>
          </a:bodyPr>
          <a:lstStyle/>
          <a:p>
            <a:r>
              <a:rPr lang="de-DE" sz="1100" b="1" dirty="0" err="1" smtClean="0"/>
              <a:t>About</a:t>
            </a:r>
            <a:r>
              <a:rPr lang="de-DE" sz="1100" b="1" dirty="0" smtClean="0"/>
              <a:t> </a:t>
            </a:r>
            <a:r>
              <a:rPr lang="de-DE" sz="1100" b="1" dirty="0" err="1" smtClean="0"/>
              <a:t>the</a:t>
            </a:r>
            <a:r>
              <a:rPr lang="de-DE" sz="1100" b="1" dirty="0" smtClean="0"/>
              <a:t> Travel &amp; </a:t>
            </a:r>
            <a:r>
              <a:rPr lang="de-DE" sz="1100" b="1" dirty="0" err="1" smtClean="0"/>
              <a:t>Tourism</a:t>
            </a:r>
            <a:r>
              <a:rPr lang="de-DE" sz="1100" b="1" dirty="0" smtClean="0"/>
              <a:t> </a:t>
            </a:r>
            <a:r>
              <a:rPr lang="de-DE" sz="1100" b="1" dirty="0" err="1" smtClean="0"/>
              <a:t>Competitiveness</a:t>
            </a:r>
            <a:r>
              <a:rPr lang="de-DE" sz="1100" b="1" dirty="0" smtClean="0"/>
              <a:t> Index</a:t>
            </a:r>
            <a:endParaRPr lang="de-AT" sz="1100" b="1" dirty="0"/>
          </a:p>
        </p:txBody>
      </p:sp>
      <p:sp>
        <p:nvSpPr>
          <p:cNvPr id="77" name="Rectangle 9"/>
          <p:cNvSpPr>
            <a:spLocks noChangeArrowheads="1"/>
          </p:cNvSpPr>
          <p:nvPr/>
        </p:nvSpPr>
        <p:spPr bwMode="auto">
          <a:xfrm>
            <a:off x="515698" y="1626680"/>
            <a:ext cx="463236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GB" sz="1100" dirty="0">
                <a:solidFill>
                  <a:srgbClr val="000000"/>
                </a:solidFill>
                <a:latin typeface="Arial"/>
                <a:cs typeface="Arial"/>
              </a:rPr>
              <a:t>First compiled in 2007, the Travel &amp; Tourism Competitiveness </a:t>
            </a:r>
            <a:r>
              <a:rPr lang="en-GB" sz="1100" dirty="0" smtClean="0">
                <a:solidFill>
                  <a:srgbClr val="000000"/>
                </a:solidFill>
                <a:latin typeface="Arial"/>
                <a:cs typeface="Arial"/>
              </a:rPr>
              <a:t>Index </a:t>
            </a:r>
            <a:r>
              <a:rPr lang="en-GB" sz="1100" dirty="0">
                <a:solidFill>
                  <a:srgbClr val="000000"/>
                </a:solidFill>
                <a:latin typeface="Arial"/>
                <a:cs typeface="Arial"/>
              </a:rPr>
              <a:t>measures “the set of factors and policies that enable the sustainable development of the Travel &amp; Tourism sector, which in turn, contributes to the development and competitiveness of a country</a:t>
            </a:r>
            <a:r>
              <a:rPr lang="en-GB" sz="1100" dirty="0" smtClean="0">
                <a:solidFill>
                  <a:srgbClr val="000000"/>
                </a:solidFill>
                <a:latin typeface="Arial"/>
                <a:cs typeface="Arial"/>
              </a:rPr>
              <a:t>”.</a:t>
            </a:r>
          </a:p>
          <a:p>
            <a:pPr>
              <a:spcBef>
                <a:spcPts val="0"/>
              </a:spcBef>
              <a:spcAft>
                <a:spcPts val="600"/>
              </a:spcAft>
              <a:buClr>
                <a:srgbClr val="E3007B"/>
              </a:buClr>
              <a:buSzPct val="115000"/>
            </a:pPr>
            <a:r>
              <a:rPr lang="de-AT" sz="1100" dirty="0" smtClean="0">
                <a:solidFill>
                  <a:srgbClr val="000000"/>
                </a:solidFill>
                <a:latin typeface="Arial"/>
                <a:cs typeface="Arial"/>
              </a:rPr>
              <a:t>The </a:t>
            </a:r>
            <a:r>
              <a:rPr lang="de-AT" sz="1100" dirty="0" err="1" smtClean="0">
                <a:solidFill>
                  <a:srgbClr val="000000"/>
                </a:solidFill>
                <a:latin typeface="Arial"/>
                <a:cs typeface="Arial"/>
              </a:rPr>
              <a:t>methodology</a:t>
            </a:r>
            <a:r>
              <a:rPr lang="de-AT" sz="1100" dirty="0" smtClean="0">
                <a:solidFill>
                  <a:srgbClr val="000000"/>
                </a:solidFill>
                <a:latin typeface="Arial"/>
                <a:cs typeface="Arial"/>
              </a:rPr>
              <a:t> </a:t>
            </a:r>
            <a:r>
              <a:rPr lang="de-AT" sz="1100" dirty="0" err="1" smtClean="0">
                <a:solidFill>
                  <a:srgbClr val="000000"/>
                </a:solidFill>
                <a:latin typeface="Arial"/>
                <a:cs typeface="Arial"/>
              </a:rPr>
              <a:t>is</a:t>
            </a:r>
            <a:r>
              <a:rPr lang="de-AT" sz="1100" dirty="0" smtClean="0">
                <a:solidFill>
                  <a:srgbClr val="000000"/>
                </a:solidFill>
                <a:latin typeface="Arial"/>
                <a:cs typeface="Arial"/>
              </a:rPr>
              <a:t> </a:t>
            </a:r>
            <a:r>
              <a:rPr lang="de-AT" sz="1100" dirty="0" err="1" smtClean="0">
                <a:solidFill>
                  <a:srgbClr val="000000"/>
                </a:solidFill>
                <a:latin typeface="Arial"/>
                <a:cs typeface="Arial"/>
              </a:rPr>
              <a:t>organized</a:t>
            </a:r>
            <a:r>
              <a:rPr lang="de-AT" sz="1100" dirty="0" smtClean="0">
                <a:solidFill>
                  <a:srgbClr val="000000"/>
                </a:solidFill>
                <a:latin typeface="Arial"/>
                <a:cs typeface="Arial"/>
              </a:rPr>
              <a:t> </a:t>
            </a:r>
            <a:r>
              <a:rPr lang="de-AT" sz="1100" dirty="0" err="1" smtClean="0">
                <a:solidFill>
                  <a:srgbClr val="000000"/>
                </a:solidFill>
                <a:latin typeface="Arial"/>
                <a:cs typeface="Arial"/>
              </a:rPr>
              <a:t>into</a:t>
            </a:r>
            <a:r>
              <a:rPr lang="de-AT" sz="1100" dirty="0" smtClean="0">
                <a:solidFill>
                  <a:srgbClr val="000000"/>
                </a:solidFill>
                <a:latin typeface="Arial"/>
                <a:cs typeface="Arial"/>
              </a:rPr>
              <a:t> </a:t>
            </a:r>
            <a:r>
              <a:rPr lang="de-AT" sz="1100" dirty="0" err="1" smtClean="0">
                <a:solidFill>
                  <a:srgbClr val="000000"/>
                </a:solidFill>
                <a:latin typeface="Arial"/>
                <a:cs typeface="Arial"/>
              </a:rPr>
              <a:t>four</a:t>
            </a:r>
            <a:r>
              <a:rPr lang="de-AT" sz="1100" dirty="0" smtClean="0">
                <a:solidFill>
                  <a:srgbClr val="000000"/>
                </a:solidFill>
                <a:latin typeface="Arial"/>
                <a:cs typeface="Arial"/>
              </a:rPr>
              <a:t> </a:t>
            </a:r>
            <a:r>
              <a:rPr lang="de-AT" sz="1100" dirty="0" err="1" smtClean="0">
                <a:solidFill>
                  <a:srgbClr val="000000"/>
                </a:solidFill>
                <a:latin typeface="Arial"/>
                <a:cs typeface="Arial"/>
              </a:rPr>
              <a:t>subindexes</a:t>
            </a:r>
            <a:r>
              <a:rPr lang="de-AT" sz="1100" dirty="0" smtClean="0">
                <a:solidFill>
                  <a:srgbClr val="000000"/>
                </a:solidFill>
                <a:latin typeface="Arial"/>
                <a:cs typeface="Arial"/>
              </a:rPr>
              <a:t> </a:t>
            </a:r>
            <a:r>
              <a:rPr lang="de-AT" sz="1100" dirty="0" err="1" smtClean="0">
                <a:solidFill>
                  <a:srgbClr val="000000"/>
                </a:solidFill>
                <a:latin typeface="Arial"/>
                <a:cs typeface="Arial"/>
              </a:rPr>
              <a:t>and</a:t>
            </a:r>
            <a:r>
              <a:rPr lang="de-AT" sz="1100" dirty="0" smtClean="0">
                <a:solidFill>
                  <a:srgbClr val="000000"/>
                </a:solidFill>
                <a:latin typeface="Arial"/>
                <a:cs typeface="Arial"/>
              </a:rPr>
              <a:t> </a:t>
            </a:r>
            <a:r>
              <a:rPr lang="de-AT" sz="1100" dirty="0" err="1" smtClean="0">
                <a:solidFill>
                  <a:srgbClr val="000000"/>
                </a:solidFill>
                <a:latin typeface="Arial"/>
                <a:cs typeface="Arial"/>
              </a:rPr>
              <a:t>is</a:t>
            </a:r>
            <a:r>
              <a:rPr lang="de-AT" sz="1100" dirty="0" smtClean="0">
                <a:solidFill>
                  <a:srgbClr val="000000"/>
                </a:solidFill>
                <a:latin typeface="Arial"/>
                <a:cs typeface="Arial"/>
              </a:rPr>
              <a:t> </a:t>
            </a:r>
            <a:r>
              <a:rPr lang="de-AT" sz="1100" dirty="0" err="1" smtClean="0">
                <a:solidFill>
                  <a:srgbClr val="000000"/>
                </a:solidFill>
                <a:latin typeface="Arial"/>
                <a:cs typeface="Arial"/>
              </a:rPr>
              <a:t>based</a:t>
            </a:r>
            <a:r>
              <a:rPr lang="de-AT" sz="1100" dirty="0" smtClean="0">
                <a:solidFill>
                  <a:srgbClr val="000000"/>
                </a:solidFill>
                <a:latin typeface="Arial"/>
                <a:cs typeface="Arial"/>
              </a:rPr>
              <a:t> on 14 </a:t>
            </a:r>
            <a:r>
              <a:rPr lang="de-AT" sz="1100" dirty="0" err="1" smtClean="0">
                <a:solidFill>
                  <a:srgbClr val="000000"/>
                </a:solidFill>
                <a:latin typeface="Arial"/>
                <a:cs typeface="Arial"/>
              </a:rPr>
              <a:t>pillars</a:t>
            </a:r>
            <a:r>
              <a:rPr lang="de-AT" sz="1100" dirty="0" smtClean="0">
                <a:solidFill>
                  <a:srgbClr val="000000"/>
                </a:solidFill>
                <a:latin typeface="Arial"/>
                <a:cs typeface="Arial"/>
              </a:rPr>
              <a:t>.</a:t>
            </a:r>
            <a:endParaRPr lang="en-US" sz="1100" dirty="0" smtClean="0">
              <a:solidFill>
                <a:srgbClr val="000000"/>
              </a:solidFill>
              <a:latin typeface="Arial"/>
              <a:cs typeface="Arial"/>
            </a:endParaRPr>
          </a:p>
        </p:txBody>
      </p:sp>
      <p:grpSp>
        <p:nvGrpSpPr>
          <p:cNvPr id="46" name="Gruppieren 45"/>
          <p:cNvGrpSpPr/>
          <p:nvPr/>
        </p:nvGrpSpPr>
        <p:grpSpPr>
          <a:xfrm>
            <a:off x="574496" y="2899528"/>
            <a:ext cx="4495081" cy="3414196"/>
            <a:chOff x="574496" y="2967132"/>
            <a:chExt cx="4495081" cy="3414196"/>
          </a:xfrm>
        </p:grpSpPr>
        <p:sp>
          <p:nvSpPr>
            <p:cNvPr id="10" name="Freihandform 9"/>
            <p:cNvSpPr/>
            <p:nvPr/>
          </p:nvSpPr>
          <p:spPr>
            <a:xfrm>
              <a:off x="2822037" y="3318871"/>
              <a:ext cx="1741054" cy="147730"/>
            </a:xfrm>
            <a:custGeom>
              <a:avLst/>
              <a:gdLst/>
              <a:ahLst/>
              <a:cxnLst/>
              <a:rect l="0" t="0" r="0" b="0"/>
              <a:pathLst>
                <a:path>
                  <a:moveTo>
                    <a:pt x="0" y="0"/>
                  </a:moveTo>
                  <a:lnTo>
                    <a:pt x="0" y="73865"/>
                  </a:lnTo>
                  <a:lnTo>
                    <a:pt x="1741054" y="73865"/>
                  </a:lnTo>
                  <a:lnTo>
                    <a:pt x="1741054" y="147730"/>
                  </a:lnTo>
                </a:path>
              </a:pathLst>
            </a:custGeom>
            <a:noFill/>
            <a:ln>
              <a:solidFill>
                <a:srgbClr val="0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ihandform 14"/>
            <p:cNvSpPr/>
            <p:nvPr/>
          </p:nvSpPr>
          <p:spPr>
            <a:xfrm>
              <a:off x="2822037" y="3318871"/>
              <a:ext cx="580351" cy="147730"/>
            </a:xfrm>
            <a:custGeom>
              <a:avLst/>
              <a:gdLst/>
              <a:ahLst/>
              <a:cxnLst/>
              <a:rect l="0" t="0" r="0" b="0"/>
              <a:pathLst>
                <a:path>
                  <a:moveTo>
                    <a:pt x="0" y="0"/>
                  </a:moveTo>
                  <a:lnTo>
                    <a:pt x="0" y="73865"/>
                  </a:lnTo>
                  <a:lnTo>
                    <a:pt x="580351" y="73865"/>
                  </a:lnTo>
                  <a:lnTo>
                    <a:pt x="580351" y="147730"/>
                  </a:lnTo>
                </a:path>
              </a:pathLst>
            </a:custGeom>
            <a:noFill/>
            <a:ln>
              <a:solidFill>
                <a:srgbClr val="0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ihandform 19"/>
            <p:cNvSpPr/>
            <p:nvPr/>
          </p:nvSpPr>
          <p:spPr>
            <a:xfrm>
              <a:off x="2241685" y="3318871"/>
              <a:ext cx="580351" cy="147730"/>
            </a:xfrm>
            <a:custGeom>
              <a:avLst/>
              <a:gdLst/>
              <a:ahLst/>
              <a:cxnLst/>
              <a:rect l="0" t="0" r="0" b="0"/>
              <a:pathLst>
                <a:path>
                  <a:moveTo>
                    <a:pt x="580351" y="0"/>
                  </a:moveTo>
                  <a:lnTo>
                    <a:pt x="580351" y="73865"/>
                  </a:lnTo>
                  <a:lnTo>
                    <a:pt x="0" y="73865"/>
                  </a:lnTo>
                  <a:lnTo>
                    <a:pt x="0" y="147730"/>
                  </a:lnTo>
                </a:path>
              </a:pathLst>
            </a:custGeom>
            <a:noFill/>
            <a:ln>
              <a:solidFill>
                <a:srgbClr val="0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ihandform 25"/>
            <p:cNvSpPr/>
            <p:nvPr/>
          </p:nvSpPr>
          <p:spPr>
            <a:xfrm>
              <a:off x="1080982" y="3318871"/>
              <a:ext cx="1741054" cy="147730"/>
            </a:xfrm>
            <a:custGeom>
              <a:avLst/>
              <a:gdLst/>
              <a:ahLst/>
              <a:cxnLst/>
              <a:rect l="0" t="0" r="0" b="0"/>
              <a:pathLst>
                <a:path>
                  <a:moveTo>
                    <a:pt x="1741054" y="0"/>
                  </a:moveTo>
                  <a:lnTo>
                    <a:pt x="1741054" y="73865"/>
                  </a:lnTo>
                  <a:lnTo>
                    <a:pt x="0" y="73865"/>
                  </a:lnTo>
                  <a:lnTo>
                    <a:pt x="0" y="147730"/>
                  </a:lnTo>
                </a:path>
              </a:pathLst>
            </a:custGeom>
            <a:noFill/>
            <a:ln>
              <a:solidFill>
                <a:srgbClr val="0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ihandform 26"/>
            <p:cNvSpPr/>
            <p:nvPr/>
          </p:nvSpPr>
          <p:spPr>
            <a:xfrm>
              <a:off x="1185698" y="2967132"/>
              <a:ext cx="3272677" cy="351738"/>
            </a:xfrm>
            <a:custGeom>
              <a:avLst/>
              <a:gdLst>
                <a:gd name="connsiteX0" fmla="*/ 0 w 3272677"/>
                <a:gd name="connsiteY0" fmla="*/ 0 h 351738"/>
                <a:gd name="connsiteX1" fmla="*/ 3272677 w 3272677"/>
                <a:gd name="connsiteY1" fmla="*/ 0 h 351738"/>
                <a:gd name="connsiteX2" fmla="*/ 3272677 w 3272677"/>
                <a:gd name="connsiteY2" fmla="*/ 351738 h 351738"/>
                <a:gd name="connsiteX3" fmla="*/ 0 w 3272677"/>
                <a:gd name="connsiteY3" fmla="*/ 351738 h 351738"/>
                <a:gd name="connsiteX4" fmla="*/ 0 w 3272677"/>
                <a:gd name="connsiteY4" fmla="*/ 0 h 3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677" h="351738">
                  <a:moveTo>
                    <a:pt x="0" y="0"/>
                  </a:moveTo>
                  <a:lnTo>
                    <a:pt x="3272677" y="0"/>
                  </a:lnTo>
                  <a:lnTo>
                    <a:pt x="3272677" y="351738"/>
                  </a:lnTo>
                  <a:lnTo>
                    <a:pt x="0" y="351738"/>
                  </a:lnTo>
                  <a:lnTo>
                    <a:pt x="0" y="0"/>
                  </a:lnTo>
                  <a:close/>
                </a:path>
              </a:pathLst>
            </a:custGeom>
            <a:solidFill>
              <a:srgbClr val="3B1B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b="1" kern="1200" dirty="0" smtClean="0">
                  <a:latin typeface="Arial" panose="020B0604020202020204" pitchFamily="34" charset="0"/>
                  <a:cs typeface="Arial" panose="020B0604020202020204" pitchFamily="34" charset="0"/>
                </a:rPr>
                <a:t>Travel &amp; </a:t>
              </a:r>
              <a:r>
                <a:rPr lang="de-AT" sz="1000" b="1" kern="1200" dirty="0" err="1" smtClean="0">
                  <a:latin typeface="Arial" panose="020B0604020202020204" pitchFamily="34" charset="0"/>
                  <a:cs typeface="Arial" panose="020B0604020202020204" pitchFamily="34" charset="0"/>
                </a:rPr>
                <a:t>Tourism</a:t>
              </a:r>
              <a:r>
                <a:rPr lang="de-AT" sz="1000" b="1" kern="1200" dirty="0" smtClean="0">
                  <a:latin typeface="Arial" panose="020B0604020202020204" pitchFamily="34" charset="0"/>
                  <a:cs typeface="Arial" panose="020B0604020202020204" pitchFamily="34" charset="0"/>
                </a:rPr>
                <a:t> </a:t>
              </a:r>
              <a:r>
                <a:rPr lang="de-AT" sz="1000" b="1" kern="1200" dirty="0" err="1" smtClean="0">
                  <a:latin typeface="Arial" panose="020B0604020202020204" pitchFamily="34" charset="0"/>
                  <a:cs typeface="Arial" panose="020B0604020202020204" pitchFamily="34" charset="0"/>
                </a:rPr>
                <a:t>Competitive</a:t>
              </a:r>
              <a:r>
                <a:rPr lang="de-AT" sz="1000" b="1" kern="1200" dirty="0" smtClean="0">
                  <a:latin typeface="Arial" panose="020B0604020202020204" pitchFamily="34" charset="0"/>
                  <a:cs typeface="Arial" panose="020B0604020202020204" pitchFamily="34" charset="0"/>
                </a:rPr>
                <a:t> Index</a:t>
              </a:r>
              <a:endParaRPr lang="en-GB" sz="1000" b="1" kern="1200" dirty="0">
                <a:latin typeface="Arial" panose="020B0604020202020204" pitchFamily="34" charset="0"/>
                <a:cs typeface="Arial" panose="020B0604020202020204" pitchFamily="34" charset="0"/>
              </a:endParaRPr>
            </a:p>
          </p:txBody>
        </p:sp>
        <p:sp>
          <p:nvSpPr>
            <p:cNvPr id="28" name="Freihandform 27"/>
            <p:cNvSpPr/>
            <p:nvPr/>
          </p:nvSpPr>
          <p:spPr>
            <a:xfrm>
              <a:off x="574496" y="3466602"/>
              <a:ext cx="1012972" cy="503999"/>
            </a:xfrm>
            <a:custGeom>
              <a:avLst/>
              <a:gdLst>
                <a:gd name="connsiteX0" fmla="*/ 0 w 1012972"/>
                <a:gd name="connsiteY0" fmla="*/ 0 h 503999"/>
                <a:gd name="connsiteX1" fmla="*/ 1012972 w 1012972"/>
                <a:gd name="connsiteY1" fmla="*/ 0 h 503999"/>
                <a:gd name="connsiteX2" fmla="*/ 1012972 w 1012972"/>
                <a:gd name="connsiteY2" fmla="*/ 503999 h 503999"/>
                <a:gd name="connsiteX3" fmla="*/ 0 w 1012972"/>
                <a:gd name="connsiteY3" fmla="*/ 503999 h 503999"/>
                <a:gd name="connsiteX4" fmla="*/ 0 w 1012972"/>
                <a:gd name="connsiteY4" fmla="*/ 0 h 50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72" h="503999">
                  <a:moveTo>
                    <a:pt x="0" y="0"/>
                  </a:moveTo>
                  <a:lnTo>
                    <a:pt x="1012972" y="0"/>
                  </a:lnTo>
                  <a:lnTo>
                    <a:pt x="1012972" y="503999"/>
                  </a:lnTo>
                  <a:lnTo>
                    <a:pt x="0" y="5039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b="1" kern="1200" dirty="0" err="1" smtClean="0">
                  <a:latin typeface="Arial" panose="020B0604020202020204" pitchFamily="34" charset="0"/>
                  <a:cs typeface="Arial" panose="020B0604020202020204" pitchFamily="34" charset="0"/>
                </a:rPr>
                <a:t>Enabling</a:t>
              </a:r>
              <a:r>
                <a:rPr lang="de-AT" sz="1000" b="1" kern="1200" dirty="0" smtClean="0">
                  <a:latin typeface="Arial" panose="020B0604020202020204" pitchFamily="34" charset="0"/>
                  <a:cs typeface="Arial" panose="020B0604020202020204" pitchFamily="34" charset="0"/>
                </a:rPr>
                <a:t> Environment</a:t>
              </a:r>
              <a:endParaRPr lang="en-GB" sz="1000" b="1" kern="1200" dirty="0">
                <a:latin typeface="Arial" panose="020B0604020202020204" pitchFamily="34" charset="0"/>
                <a:cs typeface="Arial" panose="020B0604020202020204" pitchFamily="34" charset="0"/>
              </a:endParaRPr>
            </a:p>
          </p:txBody>
        </p:sp>
        <p:sp>
          <p:nvSpPr>
            <p:cNvPr id="29" name="Freihandform 28"/>
            <p:cNvSpPr/>
            <p:nvPr/>
          </p:nvSpPr>
          <p:spPr>
            <a:xfrm>
              <a:off x="613173" y="3998761"/>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Business Environment</a:t>
              </a:r>
              <a:endParaRPr lang="en-GB" sz="1000" kern="1200" dirty="0">
                <a:solidFill>
                  <a:srgbClr val="000000"/>
                </a:solidFill>
                <a:latin typeface="Arial" panose="020B0604020202020204" pitchFamily="34" charset="0"/>
                <a:cs typeface="Arial" panose="020B0604020202020204" pitchFamily="34" charset="0"/>
              </a:endParaRPr>
            </a:p>
          </p:txBody>
        </p:sp>
        <p:sp>
          <p:nvSpPr>
            <p:cNvPr id="30" name="Freihandform 29"/>
            <p:cNvSpPr/>
            <p:nvPr/>
          </p:nvSpPr>
          <p:spPr>
            <a:xfrm>
              <a:off x="613173" y="4485345"/>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err="1" smtClean="0">
                  <a:solidFill>
                    <a:srgbClr val="000000"/>
                  </a:solidFill>
                  <a:latin typeface="Arial" panose="020B0604020202020204" pitchFamily="34" charset="0"/>
                  <a:cs typeface="Arial" panose="020B0604020202020204" pitchFamily="34" charset="0"/>
                </a:rPr>
                <a:t>Safety</a:t>
              </a:r>
              <a:r>
                <a:rPr lang="de-AT" sz="1000" kern="1200" dirty="0" smtClean="0">
                  <a:solidFill>
                    <a:srgbClr val="000000"/>
                  </a:solidFill>
                  <a:latin typeface="Arial" panose="020B0604020202020204" pitchFamily="34" charset="0"/>
                  <a:cs typeface="Arial" panose="020B0604020202020204" pitchFamily="34" charset="0"/>
                </a:rPr>
                <a:t> </a:t>
              </a:r>
              <a:r>
                <a:rPr lang="de-AT" sz="1000" kern="1200" dirty="0" err="1" smtClean="0">
                  <a:solidFill>
                    <a:srgbClr val="000000"/>
                  </a:solidFill>
                  <a:latin typeface="Arial" panose="020B0604020202020204" pitchFamily="34" charset="0"/>
                  <a:cs typeface="Arial" panose="020B0604020202020204" pitchFamily="34" charset="0"/>
                </a:rPr>
                <a:t>and</a:t>
              </a:r>
              <a:r>
                <a:rPr lang="de-AT" sz="1000" kern="1200" dirty="0" smtClean="0">
                  <a:solidFill>
                    <a:srgbClr val="000000"/>
                  </a:solidFill>
                  <a:latin typeface="Arial" panose="020B0604020202020204" pitchFamily="34" charset="0"/>
                  <a:cs typeface="Arial" panose="020B0604020202020204" pitchFamily="34" charset="0"/>
                </a:rPr>
                <a:t> Security</a:t>
              </a:r>
              <a:endParaRPr lang="en-GB" sz="1000" kern="1200" dirty="0">
                <a:solidFill>
                  <a:srgbClr val="000000"/>
                </a:solidFill>
                <a:latin typeface="Arial" panose="020B0604020202020204" pitchFamily="34" charset="0"/>
                <a:cs typeface="Arial" panose="020B0604020202020204" pitchFamily="34" charset="0"/>
              </a:endParaRPr>
            </a:p>
          </p:txBody>
        </p:sp>
        <p:sp>
          <p:nvSpPr>
            <p:cNvPr id="31" name="Freihandform 30"/>
            <p:cNvSpPr/>
            <p:nvPr/>
          </p:nvSpPr>
          <p:spPr>
            <a:xfrm>
              <a:off x="613173" y="4969809"/>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err="1" smtClean="0">
                  <a:solidFill>
                    <a:srgbClr val="000000"/>
                  </a:solidFill>
                  <a:latin typeface="Arial" panose="020B0604020202020204" pitchFamily="34" charset="0"/>
                  <a:cs typeface="Arial" panose="020B0604020202020204" pitchFamily="34" charset="0"/>
                </a:rPr>
                <a:t>Health</a:t>
              </a:r>
              <a:r>
                <a:rPr lang="de-AT" sz="1000" kern="1200" dirty="0" smtClean="0">
                  <a:solidFill>
                    <a:srgbClr val="000000"/>
                  </a:solidFill>
                  <a:latin typeface="Arial" panose="020B0604020202020204" pitchFamily="34" charset="0"/>
                  <a:cs typeface="Arial" panose="020B0604020202020204" pitchFamily="34" charset="0"/>
                </a:rPr>
                <a:t> </a:t>
              </a:r>
              <a:r>
                <a:rPr lang="de-AT" sz="1000" kern="1200" dirty="0" err="1" smtClean="0">
                  <a:solidFill>
                    <a:srgbClr val="000000"/>
                  </a:solidFill>
                  <a:latin typeface="Arial" panose="020B0604020202020204" pitchFamily="34" charset="0"/>
                  <a:cs typeface="Arial" panose="020B0604020202020204" pitchFamily="34" charset="0"/>
                </a:rPr>
                <a:t>and</a:t>
              </a:r>
              <a:r>
                <a:rPr lang="de-AT" sz="1000" kern="1200" dirty="0" smtClean="0">
                  <a:solidFill>
                    <a:srgbClr val="000000"/>
                  </a:solidFill>
                  <a:latin typeface="Arial" panose="020B0604020202020204" pitchFamily="34" charset="0"/>
                  <a:cs typeface="Arial" panose="020B0604020202020204" pitchFamily="34" charset="0"/>
                </a:rPr>
                <a:t> Hygiene</a:t>
              </a:r>
              <a:endParaRPr lang="en-GB" sz="1000" kern="1200" dirty="0">
                <a:solidFill>
                  <a:srgbClr val="000000"/>
                </a:solidFill>
                <a:latin typeface="Arial" panose="020B0604020202020204" pitchFamily="34" charset="0"/>
                <a:cs typeface="Arial" panose="020B0604020202020204" pitchFamily="34" charset="0"/>
              </a:endParaRPr>
            </a:p>
          </p:txBody>
        </p:sp>
        <p:sp>
          <p:nvSpPr>
            <p:cNvPr id="32" name="Freihandform 31"/>
            <p:cNvSpPr/>
            <p:nvPr/>
          </p:nvSpPr>
          <p:spPr>
            <a:xfrm>
              <a:off x="613173" y="5452689"/>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Human Resources </a:t>
              </a:r>
              <a:r>
                <a:rPr lang="de-AT" sz="1000" kern="1200" dirty="0" err="1" smtClean="0">
                  <a:solidFill>
                    <a:srgbClr val="000000"/>
                  </a:solidFill>
                  <a:latin typeface="Arial" panose="020B0604020202020204" pitchFamily="34" charset="0"/>
                  <a:cs typeface="Arial" panose="020B0604020202020204" pitchFamily="34" charset="0"/>
                </a:rPr>
                <a:t>and</a:t>
              </a:r>
              <a:r>
                <a:rPr lang="de-AT" sz="1000" kern="1200" dirty="0" smtClean="0">
                  <a:solidFill>
                    <a:srgbClr val="000000"/>
                  </a:solidFill>
                  <a:latin typeface="Arial" panose="020B0604020202020204" pitchFamily="34" charset="0"/>
                  <a:cs typeface="Arial" panose="020B0604020202020204" pitchFamily="34" charset="0"/>
                </a:rPr>
                <a:t> Labour Market</a:t>
              </a:r>
              <a:endParaRPr lang="en-GB" sz="1000" kern="1200" dirty="0">
                <a:solidFill>
                  <a:srgbClr val="000000"/>
                </a:solidFill>
                <a:latin typeface="Arial" panose="020B0604020202020204" pitchFamily="34" charset="0"/>
                <a:cs typeface="Arial" panose="020B0604020202020204" pitchFamily="34" charset="0"/>
              </a:endParaRPr>
            </a:p>
          </p:txBody>
        </p:sp>
        <p:sp>
          <p:nvSpPr>
            <p:cNvPr id="33" name="Freihandform 32"/>
            <p:cNvSpPr/>
            <p:nvPr/>
          </p:nvSpPr>
          <p:spPr>
            <a:xfrm>
              <a:off x="613173" y="5937153"/>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ICT </a:t>
              </a:r>
              <a:r>
                <a:rPr lang="de-AT" sz="1000" kern="1200" dirty="0" err="1" smtClean="0">
                  <a:solidFill>
                    <a:srgbClr val="000000"/>
                  </a:solidFill>
                  <a:latin typeface="Arial" panose="020B0604020202020204" pitchFamily="34" charset="0"/>
                  <a:cs typeface="Arial" panose="020B0604020202020204" pitchFamily="34" charset="0"/>
                </a:rPr>
                <a:t>Readiness</a:t>
              </a:r>
              <a:endParaRPr lang="en-GB" sz="1000" kern="1200" dirty="0">
                <a:solidFill>
                  <a:srgbClr val="000000"/>
                </a:solidFill>
                <a:latin typeface="Arial" panose="020B0604020202020204" pitchFamily="34" charset="0"/>
                <a:cs typeface="Arial" panose="020B0604020202020204" pitchFamily="34" charset="0"/>
              </a:endParaRPr>
            </a:p>
          </p:txBody>
        </p:sp>
        <p:sp>
          <p:nvSpPr>
            <p:cNvPr id="34" name="Freihandform 33"/>
            <p:cNvSpPr/>
            <p:nvPr/>
          </p:nvSpPr>
          <p:spPr>
            <a:xfrm>
              <a:off x="1735199" y="3466602"/>
              <a:ext cx="1012972" cy="503999"/>
            </a:xfrm>
            <a:custGeom>
              <a:avLst/>
              <a:gdLst>
                <a:gd name="connsiteX0" fmla="*/ 0 w 1012972"/>
                <a:gd name="connsiteY0" fmla="*/ 0 h 503999"/>
                <a:gd name="connsiteX1" fmla="*/ 1012972 w 1012972"/>
                <a:gd name="connsiteY1" fmla="*/ 0 h 503999"/>
                <a:gd name="connsiteX2" fmla="*/ 1012972 w 1012972"/>
                <a:gd name="connsiteY2" fmla="*/ 503999 h 503999"/>
                <a:gd name="connsiteX3" fmla="*/ 0 w 1012972"/>
                <a:gd name="connsiteY3" fmla="*/ 503999 h 503999"/>
                <a:gd name="connsiteX4" fmla="*/ 0 w 1012972"/>
                <a:gd name="connsiteY4" fmla="*/ 0 h 50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72" h="503999">
                  <a:moveTo>
                    <a:pt x="0" y="0"/>
                  </a:moveTo>
                  <a:lnTo>
                    <a:pt x="1012972" y="0"/>
                  </a:lnTo>
                  <a:lnTo>
                    <a:pt x="1012972" y="503999"/>
                  </a:lnTo>
                  <a:lnTo>
                    <a:pt x="0" y="5039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b="1" kern="1200" dirty="0" smtClean="0">
                  <a:latin typeface="Arial" panose="020B0604020202020204" pitchFamily="34" charset="0"/>
                  <a:cs typeface="Arial" panose="020B0604020202020204" pitchFamily="34" charset="0"/>
                </a:rPr>
                <a:t>T&amp;T </a:t>
              </a:r>
              <a:r>
                <a:rPr lang="de-AT" sz="1000" b="1" kern="1200" dirty="0" err="1" smtClean="0">
                  <a:latin typeface="Arial" panose="020B0604020202020204" pitchFamily="34" charset="0"/>
                  <a:cs typeface="Arial" panose="020B0604020202020204" pitchFamily="34" charset="0"/>
                </a:rPr>
                <a:t>Policy</a:t>
              </a:r>
              <a:r>
                <a:rPr lang="de-AT" sz="1000" b="1" kern="1200" dirty="0" smtClean="0">
                  <a:latin typeface="Arial" panose="020B0604020202020204" pitchFamily="34" charset="0"/>
                  <a:cs typeface="Arial" panose="020B0604020202020204" pitchFamily="34" charset="0"/>
                </a:rPr>
                <a:t> </a:t>
              </a:r>
              <a:r>
                <a:rPr lang="de-AT" sz="1000" b="1" kern="1200" dirty="0" err="1" smtClean="0">
                  <a:latin typeface="Arial" panose="020B0604020202020204" pitchFamily="34" charset="0"/>
                  <a:cs typeface="Arial" panose="020B0604020202020204" pitchFamily="34" charset="0"/>
                </a:rPr>
                <a:t>and</a:t>
              </a:r>
              <a:r>
                <a:rPr lang="de-AT" sz="1000" b="1" kern="1200" dirty="0" smtClean="0">
                  <a:latin typeface="Arial" panose="020B0604020202020204" pitchFamily="34" charset="0"/>
                  <a:cs typeface="Arial" panose="020B0604020202020204" pitchFamily="34" charset="0"/>
                </a:rPr>
                <a:t> </a:t>
              </a:r>
              <a:r>
                <a:rPr lang="de-AT" sz="1000" b="1" kern="1200" dirty="0" err="1" smtClean="0">
                  <a:latin typeface="Arial" panose="020B0604020202020204" pitchFamily="34" charset="0"/>
                  <a:cs typeface="Arial" panose="020B0604020202020204" pitchFamily="34" charset="0"/>
                </a:rPr>
                <a:t>Enabling</a:t>
              </a:r>
              <a:r>
                <a:rPr lang="de-AT" sz="1000" b="1" kern="1200" dirty="0" smtClean="0">
                  <a:latin typeface="Arial" panose="020B0604020202020204" pitchFamily="34" charset="0"/>
                  <a:cs typeface="Arial" panose="020B0604020202020204" pitchFamily="34" charset="0"/>
                </a:rPr>
                <a:t> </a:t>
              </a:r>
              <a:r>
                <a:rPr lang="de-AT" sz="1000" b="1" kern="1200" dirty="0" err="1" smtClean="0">
                  <a:latin typeface="Arial" panose="020B0604020202020204" pitchFamily="34" charset="0"/>
                  <a:cs typeface="Arial" panose="020B0604020202020204" pitchFamily="34" charset="0"/>
                </a:rPr>
                <a:t>Conditions</a:t>
              </a:r>
              <a:endParaRPr lang="en-GB" sz="1000" b="1" kern="1200" dirty="0">
                <a:latin typeface="Arial" panose="020B0604020202020204" pitchFamily="34" charset="0"/>
                <a:cs typeface="Arial" panose="020B0604020202020204" pitchFamily="34" charset="0"/>
              </a:endParaRPr>
            </a:p>
          </p:txBody>
        </p:sp>
        <p:sp>
          <p:nvSpPr>
            <p:cNvPr id="35" name="Freihandform 34"/>
            <p:cNvSpPr/>
            <p:nvPr/>
          </p:nvSpPr>
          <p:spPr>
            <a:xfrm>
              <a:off x="1784893" y="3998761"/>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err="1" smtClean="0">
                  <a:solidFill>
                    <a:srgbClr val="000000"/>
                  </a:solidFill>
                  <a:latin typeface="Arial" panose="020B0604020202020204" pitchFamily="34" charset="0"/>
                  <a:cs typeface="Arial" panose="020B0604020202020204" pitchFamily="34" charset="0"/>
                </a:rPr>
                <a:t>Prioritization</a:t>
              </a:r>
              <a:r>
                <a:rPr lang="de-AT" sz="1000" kern="1200" dirty="0" smtClean="0">
                  <a:solidFill>
                    <a:srgbClr val="000000"/>
                  </a:solidFill>
                  <a:latin typeface="Arial" panose="020B0604020202020204" pitchFamily="34" charset="0"/>
                  <a:cs typeface="Arial" panose="020B0604020202020204" pitchFamily="34" charset="0"/>
                </a:rPr>
                <a:t> </a:t>
              </a:r>
              <a:r>
                <a:rPr lang="de-AT" sz="1000" kern="1200" dirty="0" err="1" smtClean="0">
                  <a:solidFill>
                    <a:srgbClr val="000000"/>
                  </a:solidFill>
                  <a:latin typeface="Arial" panose="020B0604020202020204" pitchFamily="34" charset="0"/>
                  <a:cs typeface="Arial" panose="020B0604020202020204" pitchFamily="34" charset="0"/>
                </a:rPr>
                <a:t>of</a:t>
              </a:r>
              <a:r>
                <a:rPr lang="de-AT" sz="1000" kern="1200" dirty="0" smtClean="0">
                  <a:solidFill>
                    <a:srgbClr val="000000"/>
                  </a:solidFill>
                  <a:latin typeface="Arial" panose="020B0604020202020204" pitchFamily="34" charset="0"/>
                  <a:cs typeface="Arial" panose="020B0604020202020204" pitchFamily="34" charset="0"/>
                </a:rPr>
                <a:t> Travel &amp; </a:t>
              </a:r>
              <a:r>
                <a:rPr lang="de-AT" sz="1000" kern="1200" dirty="0" err="1" smtClean="0">
                  <a:solidFill>
                    <a:srgbClr val="000000"/>
                  </a:solidFill>
                  <a:latin typeface="Arial" panose="020B0604020202020204" pitchFamily="34" charset="0"/>
                  <a:cs typeface="Arial" panose="020B0604020202020204" pitchFamily="34" charset="0"/>
                </a:rPr>
                <a:t>Tourism</a:t>
              </a:r>
              <a:endParaRPr lang="en-GB" sz="1000" kern="1200" dirty="0">
                <a:solidFill>
                  <a:srgbClr val="000000"/>
                </a:solidFill>
                <a:latin typeface="Arial" panose="020B0604020202020204" pitchFamily="34" charset="0"/>
                <a:cs typeface="Arial" panose="020B0604020202020204" pitchFamily="34" charset="0"/>
              </a:endParaRPr>
            </a:p>
          </p:txBody>
        </p:sp>
        <p:sp>
          <p:nvSpPr>
            <p:cNvPr id="36" name="Freihandform 35"/>
            <p:cNvSpPr/>
            <p:nvPr/>
          </p:nvSpPr>
          <p:spPr>
            <a:xfrm>
              <a:off x="1784893" y="4485345"/>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International </a:t>
              </a:r>
              <a:r>
                <a:rPr lang="de-AT" sz="1000" kern="1200" dirty="0" err="1" smtClean="0">
                  <a:solidFill>
                    <a:srgbClr val="000000"/>
                  </a:solidFill>
                  <a:latin typeface="Arial" panose="020B0604020202020204" pitchFamily="34" charset="0"/>
                  <a:cs typeface="Arial" panose="020B0604020202020204" pitchFamily="34" charset="0"/>
                </a:rPr>
                <a:t>Openness</a:t>
              </a:r>
              <a:endParaRPr lang="en-GB" sz="1000" kern="1200" dirty="0">
                <a:solidFill>
                  <a:srgbClr val="000000"/>
                </a:solidFill>
                <a:latin typeface="Arial" panose="020B0604020202020204" pitchFamily="34" charset="0"/>
                <a:cs typeface="Arial" panose="020B0604020202020204" pitchFamily="34" charset="0"/>
              </a:endParaRPr>
            </a:p>
          </p:txBody>
        </p:sp>
        <p:sp>
          <p:nvSpPr>
            <p:cNvPr id="37" name="Freihandform 36"/>
            <p:cNvSpPr/>
            <p:nvPr/>
          </p:nvSpPr>
          <p:spPr>
            <a:xfrm>
              <a:off x="1784893" y="4969809"/>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Price </a:t>
              </a:r>
              <a:r>
                <a:rPr lang="de-AT" sz="1000" kern="1200" dirty="0" err="1" smtClean="0">
                  <a:solidFill>
                    <a:srgbClr val="000000"/>
                  </a:solidFill>
                  <a:latin typeface="Arial" panose="020B0604020202020204" pitchFamily="34" charset="0"/>
                  <a:cs typeface="Arial" panose="020B0604020202020204" pitchFamily="34" charset="0"/>
                </a:rPr>
                <a:t>Competitive</a:t>
              </a:r>
              <a:r>
                <a:rPr lang="de-AT" sz="1000" kern="1200" dirty="0" smtClean="0">
                  <a:solidFill>
                    <a:srgbClr val="000000"/>
                  </a:solidFill>
                  <a:latin typeface="Arial" panose="020B0604020202020204" pitchFamily="34" charset="0"/>
                  <a:cs typeface="Arial" panose="020B0604020202020204" pitchFamily="34" charset="0"/>
                </a:rPr>
                <a:t>-ness</a:t>
              </a:r>
              <a:endParaRPr lang="en-GB" sz="1000" kern="1200" dirty="0">
                <a:solidFill>
                  <a:srgbClr val="000000"/>
                </a:solidFill>
                <a:latin typeface="Arial" panose="020B0604020202020204" pitchFamily="34" charset="0"/>
                <a:cs typeface="Arial" panose="020B0604020202020204" pitchFamily="34" charset="0"/>
              </a:endParaRPr>
            </a:p>
          </p:txBody>
        </p:sp>
        <p:sp>
          <p:nvSpPr>
            <p:cNvPr id="38" name="Freihandform 37"/>
            <p:cNvSpPr/>
            <p:nvPr/>
          </p:nvSpPr>
          <p:spPr>
            <a:xfrm>
              <a:off x="1784893" y="5452689"/>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Environmental </a:t>
              </a:r>
              <a:r>
                <a:rPr lang="de-AT" sz="1000" kern="1200" dirty="0" err="1" smtClean="0">
                  <a:solidFill>
                    <a:srgbClr val="000000"/>
                  </a:solidFill>
                  <a:latin typeface="Arial" panose="020B0604020202020204" pitchFamily="34" charset="0"/>
                  <a:cs typeface="Arial" panose="020B0604020202020204" pitchFamily="34" charset="0"/>
                </a:rPr>
                <a:t>Sustainability</a:t>
              </a:r>
              <a:endParaRPr lang="en-GB" sz="1000" kern="1200" dirty="0">
                <a:solidFill>
                  <a:srgbClr val="000000"/>
                </a:solidFill>
                <a:latin typeface="Arial" panose="020B0604020202020204" pitchFamily="34" charset="0"/>
                <a:cs typeface="Arial" panose="020B0604020202020204" pitchFamily="34" charset="0"/>
              </a:endParaRPr>
            </a:p>
          </p:txBody>
        </p:sp>
        <p:sp>
          <p:nvSpPr>
            <p:cNvPr id="39" name="Freihandform 38"/>
            <p:cNvSpPr/>
            <p:nvPr/>
          </p:nvSpPr>
          <p:spPr>
            <a:xfrm>
              <a:off x="2895902" y="3466602"/>
              <a:ext cx="1012972" cy="503999"/>
            </a:xfrm>
            <a:custGeom>
              <a:avLst/>
              <a:gdLst>
                <a:gd name="connsiteX0" fmla="*/ 0 w 1012972"/>
                <a:gd name="connsiteY0" fmla="*/ 0 h 503999"/>
                <a:gd name="connsiteX1" fmla="*/ 1012972 w 1012972"/>
                <a:gd name="connsiteY1" fmla="*/ 0 h 503999"/>
                <a:gd name="connsiteX2" fmla="*/ 1012972 w 1012972"/>
                <a:gd name="connsiteY2" fmla="*/ 503999 h 503999"/>
                <a:gd name="connsiteX3" fmla="*/ 0 w 1012972"/>
                <a:gd name="connsiteY3" fmla="*/ 503999 h 503999"/>
                <a:gd name="connsiteX4" fmla="*/ 0 w 1012972"/>
                <a:gd name="connsiteY4" fmla="*/ 0 h 50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72" h="503999">
                  <a:moveTo>
                    <a:pt x="0" y="0"/>
                  </a:moveTo>
                  <a:lnTo>
                    <a:pt x="1012972" y="0"/>
                  </a:lnTo>
                  <a:lnTo>
                    <a:pt x="1012972" y="503999"/>
                  </a:lnTo>
                  <a:lnTo>
                    <a:pt x="0" y="5039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b="1" kern="1200" dirty="0" smtClean="0">
                  <a:latin typeface="Arial" panose="020B0604020202020204" pitchFamily="34" charset="0"/>
                  <a:cs typeface="Arial" panose="020B0604020202020204" pitchFamily="34" charset="0"/>
                </a:rPr>
                <a:t>Infrastructure</a:t>
              </a:r>
              <a:endParaRPr lang="en-GB" sz="1000" b="1" kern="1200" dirty="0">
                <a:latin typeface="Arial" panose="020B0604020202020204" pitchFamily="34" charset="0"/>
                <a:cs typeface="Arial" panose="020B0604020202020204" pitchFamily="34" charset="0"/>
              </a:endParaRPr>
            </a:p>
          </p:txBody>
        </p:sp>
        <p:sp>
          <p:nvSpPr>
            <p:cNvPr id="40" name="Freihandform 39"/>
            <p:cNvSpPr/>
            <p:nvPr/>
          </p:nvSpPr>
          <p:spPr>
            <a:xfrm>
              <a:off x="2954493" y="3998761"/>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Air Transport Infrastructure</a:t>
              </a:r>
              <a:endParaRPr lang="en-GB" sz="1000" kern="1200" dirty="0">
                <a:solidFill>
                  <a:srgbClr val="000000"/>
                </a:solidFill>
                <a:latin typeface="Arial" panose="020B0604020202020204" pitchFamily="34" charset="0"/>
                <a:cs typeface="Arial" panose="020B0604020202020204" pitchFamily="34" charset="0"/>
              </a:endParaRPr>
            </a:p>
          </p:txBody>
        </p:sp>
        <p:sp>
          <p:nvSpPr>
            <p:cNvPr id="41" name="Freihandform 40"/>
            <p:cNvSpPr/>
            <p:nvPr/>
          </p:nvSpPr>
          <p:spPr>
            <a:xfrm>
              <a:off x="2954493" y="4485345"/>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err="1" smtClean="0">
                  <a:solidFill>
                    <a:srgbClr val="000000"/>
                  </a:solidFill>
                  <a:latin typeface="Arial" panose="020B0604020202020204" pitchFamily="34" charset="0"/>
                  <a:cs typeface="Arial" panose="020B0604020202020204" pitchFamily="34" charset="0"/>
                </a:rPr>
                <a:t>Ground</a:t>
              </a:r>
              <a:r>
                <a:rPr lang="de-AT" sz="1000" kern="1200" dirty="0" smtClean="0">
                  <a:solidFill>
                    <a:srgbClr val="000000"/>
                  </a:solidFill>
                  <a:latin typeface="Arial" panose="020B0604020202020204" pitchFamily="34" charset="0"/>
                  <a:cs typeface="Arial" panose="020B0604020202020204" pitchFamily="34" charset="0"/>
                </a:rPr>
                <a:t> </a:t>
              </a:r>
              <a:r>
                <a:rPr lang="de-AT" sz="1000" kern="1200" dirty="0" err="1" smtClean="0">
                  <a:solidFill>
                    <a:srgbClr val="000000"/>
                  </a:solidFill>
                  <a:latin typeface="Arial" panose="020B0604020202020204" pitchFamily="34" charset="0"/>
                  <a:cs typeface="Arial" panose="020B0604020202020204" pitchFamily="34" charset="0"/>
                </a:rPr>
                <a:t>and</a:t>
              </a:r>
              <a:r>
                <a:rPr lang="de-AT" sz="1000" kern="1200" dirty="0" smtClean="0">
                  <a:solidFill>
                    <a:srgbClr val="000000"/>
                  </a:solidFill>
                  <a:latin typeface="Arial" panose="020B0604020202020204" pitchFamily="34" charset="0"/>
                  <a:cs typeface="Arial" panose="020B0604020202020204" pitchFamily="34" charset="0"/>
                </a:rPr>
                <a:t> Port Infrastructure</a:t>
              </a:r>
              <a:endParaRPr lang="en-GB" sz="1000" kern="1200" dirty="0">
                <a:solidFill>
                  <a:srgbClr val="000000"/>
                </a:solidFill>
                <a:latin typeface="Arial" panose="020B0604020202020204" pitchFamily="34" charset="0"/>
                <a:cs typeface="Arial" panose="020B0604020202020204" pitchFamily="34" charset="0"/>
              </a:endParaRPr>
            </a:p>
          </p:txBody>
        </p:sp>
        <p:sp>
          <p:nvSpPr>
            <p:cNvPr id="42" name="Freihandform 41"/>
            <p:cNvSpPr/>
            <p:nvPr/>
          </p:nvSpPr>
          <p:spPr>
            <a:xfrm>
              <a:off x="2954493" y="4969809"/>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Tourist Service Infrastructure</a:t>
              </a:r>
              <a:endParaRPr lang="en-GB" sz="1000" kern="1200" dirty="0">
                <a:solidFill>
                  <a:srgbClr val="000000"/>
                </a:solidFill>
                <a:latin typeface="Arial" panose="020B0604020202020204" pitchFamily="34" charset="0"/>
                <a:cs typeface="Arial" panose="020B0604020202020204" pitchFamily="34" charset="0"/>
              </a:endParaRPr>
            </a:p>
          </p:txBody>
        </p:sp>
        <p:sp>
          <p:nvSpPr>
            <p:cNvPr id="43" name="Freihandform 42"/>
            <p:cNvSpPr/>
            <p:nvPr/>
          </p:nvSpPr>
          <p:spPr>
            <a:xfrm>
              <a:off x="4056605" y="3466602"/>
              <a:ext cx="1012972" cy="503999"/>
            </a:xfrm>
            <a:custGeom>
              <a:avLst/>
              <a:gdLst>
                <a:gd name="connsiteX0" fmla="*/ 0 w 1012972"/>
                <a:gd name="connsiteY0" fmla="*/ 0 h 503999"/>
                <a:gd name="connsiteX1" fmla="*/ 1012972 w 1012972"/>
                <a:gd name="connsiteY1" fmla="*/ 0 h 503999"/>
                <a:gd name="connsiteX2" fmla="*/ 1012972 w 1012972"/>
                <a:gd name="connsiteY2" fmla="*/ 503999 h 503999"/>
                <a:gd name="connsiteX3" fmla="*/ 0 w 1012972"/>
                <a:gd name="connsiteY3" fmla="*/ 503999 h 503999"/>
                <a:gd name="connsiteX4" fmla="*/ 0 w 1012972"/>
                <a:gd name="connsiteY4" fmla="*/ 0 h 50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972" h="503999">
                  <a:moveTo>
                    <a:pt x="0" y="0"/>
                  </a:moveTo>
                  <a:lnTo>
                    <a:pt x="1012972" y="0"/>
                  </a:lnTo>
                  <a:lnTo>
                    <a:pt x="1012972" y="503999"/>
                  </a:lnTo>
                  <a:lnTo>
                    <a:pt x="0" y="5039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b="1" kern="1200" dirty="0" smtClean="0">
                  <a:latin typeface="Arial" panose="020B0604020202020204" pitchFamily="34" charset="0"/>
                  <a:cs typeface="Arial" panose="020B0604020202020204" pitchFamily="34" charset="0"/>
                </a:rPr>
                <a:t>Natural </a:t>
              </a:r>
              <a:r>
                <a:rPr lang="de-AT" sz="1000" b="1" kern="1200" dirty="0" err="1" smtClean="0">
                  <a:latin typeface="Arial" panose="020B0604020202020204" pitchFamily="34" charset="0"/>
                  <a:cs typeface="Arial" panose="020B0604020202020204" pitchFamily="34" charset="0"/>
                </a:rPr>
                <a:t>and</a:t>
              </a:r>
              <a:r>
                <a:rPr lang="de-AT" sz="1000" b="1" kern="1200" dirty="0" smtClean="0">
                  <a:latin typeface="Arial" panose="020B0604020202020204" pitchFamily="34" charset="0"/>
                  <a:cs typeface="Arial" panose="020B0604020202020204" pitchFamily="34" charset="0"/>
                </a:rPr>
                <a:t> Cultural Resources</a:t>
              </a:r>
              <a:endParaRPr lang="en-GB" sz="1000" b="1" kern="1200" dirty="0">
                <a:latin typeface="Arial" panose="020B0604020202020204" pitchFamily="34" charset="0"/>
                <a:cs typeface="Arial" panose="020B0604020202020204" pitchFamily="34" charset="0"/>
              </a:endParaRPr>
            </a:p>
          </p:txBody>
        </p:sp>
        <p:sp>
          <p:nvSpPr>
            <p:cNvPr id="44" name="Freihandform 43"/>
            <p:cNvSpPr/>
            <p:nvPr/>
          </p:nvSpPr>
          <p:spPr>
            <a:xfrm>
              <a:off x="4108741" y="3998761"/>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Natural Resources</a:t>
              </a:r>
              <a:endParaRPr lang="en-GB" sz="1000" kern="1200" dirty="0">
                <a:solidFill>
                  <a:srgbClr val="000000"/>
                </a:solidFill>
                <a:latin typeface="Arial" panose="020B0604020202020204" pitchFamily="34" charset="0"/>
                <a:cs typeface="Arial" panose="020B0604020202020204" pitchFamily="34" charset="0"/>
              </a:endParaRPr>
            </a:p>
          </p:txBody>
        </p:sp>
        <p:sp>
          <p:nvSpPr>
            <p:cNvPr id="45" name="Freihandform 44"/>
            <p:cNvSpPr/>
            <p:nvPr/>
          </p:nvSpPr>
          <p:spPr>
            <a:xfrm>
              <a:off x="4108741" y="4485345"/>
              <a:ext cx="942702" cy="444175"/>
            </a:xfrm>
            <a:custGeom>
              <a:avLst/>
              <a:gdLst>
                <a:gd name="connsiteX0" fmla="*/ 0 w 942702"/>
                <a:gd name="connsiteY0" fmla="*/ 0 h 444175"/>
                <a:gd name="connsiteX1" fmla="*/ 942702 w 942702"/>
                <a:gd name="connsiteY1" fmla="*/ 0 h 444175"/>
                <a:gd name="connsiteX2" fmla="*/ 942702 w 942702"/>
                <a:gd name="connsiteY2" fmla="*/ 444175 h 444175"/>
                <a:gd name="connsiteX3" fmla="*/ 0 w 942702"/>
                <a:gd name="connsiteY3" fmla="*/ 444175 h 444175"/>
                <a:gd name="connsiteX4" fmla="*/ 0 w 942702"/>
                <a:gd name="connsiteY4" fmla="*/ 0 h 44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702" h="444175">
                  <a:moveTo>
                    <a:pt x="0" y="0"/>
                  </a:moveTo>
                  <a:lnTo>
                    <a:pt x="942702" y="0"/>
                  </a:lnTo>
                  <a:lnTo>
                    <a:pt x="942702" y="444175"/>
                  </a:lnTo>
                  <a:lnTo>
                    <a:pt x="0" y="444175"/>
                  </a:lnTo>
                  <a:lnTo>
                    <a:pt x="0" y="0"/>
                  </a:lnTo>
                  <a:close/>
                </a:path>
              </a:pathLst>
            </a:custGeom>
            <a:noFill/>
            <a:ln w="12700">
              <a:solidFill>
                <a:srgbClr val="E30079"/>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de-AT" sz="1000" kern="1200" dirty="0" smtClean="0">
                  <a:solidFill>
                    <a:srgbClr val="000000"/>
                  </a:solidFill>
                  <a:latin typeface="Arial" panose="020B0604020202020204" pitchFamily="34" charset="0"/>
                  <a:cs typeface="Arial" panose="020B0604020202020204" pitchFamily="34" charset="0"/>
                </a:rPr>
                <a:t>Cultural Resources </a:t>
              </a:r>
              <a:r>
                <a:rPr lang="de-AT" sz="1000" kern="1200" dirty="0" err="1" smtClean="0">
                  <a:solidFill>
                    <a:srgbClr val="000000"/>
                  </a:solidFill>
                  <a:latin typeface="Arial" panose="020B0604020202020204" pitchFamily="34" charset="0"/>
                  <a:cs typeface="Arial" panose="020B0604020202020204" pitchFamily="34" charset="0"/>
                </a:rPr>
                <a:t>and</a:t>
              </a:r>
              <a:r>
                <a:rPr lang="de-AT" sz="1000" kern="1200" dirty="0" smtClean="0">
                  <a:solidFill>
                    <a:srgbClr val="000000"/>
                  </a:solidFill>
                  <a:latin typeface="Arial" panose="020B0604020202020204" pitchFamily="34" charset="0"/>
                  <a:cs typeface="Arial" panose="020B0604020202020204" pitchFamily="34" charset="0"/>
                </a:rPr>
                <a:t> Business Travel</a:t>
              </a:r>
              <a:endParaRPr lang="en-GB" sz="1000" kern="1200" dirty="0">
                <a:solidFill>
                  <a:srgbClr val="000000"/>
                </a:solidFill>
                <a:latin typeface="Arial" panose="020B0604020202020204" pitchFamily="34" charset="0"/>
                <a:cs typeface="Arial" panose="020B0604020202020204" pitchFamily="34" charset="0"/>
              </a:endParaRPr>
            </a:p>
          </p:txBody>
        </p:sp>
      </p:grpSp>
      <p:graphicFrame>
        <p:nvGraphicFramePr>
          <p:cNvPr id="57" name="Tabelle 56"/>
          <p:cNvGraphicFramePr>
            <a:graphicFrameLocks noGrp="1"/>
          </p:cNvGraphicFramePr>
          <p:nvPr>
            <p:extLst>
              <p:ext uri="{D42A27DB-BD31-4B8C-83A1-F6EECF244321}">
                <p14:modId xmlns:p14="http://schemas.microsoft.com/office/powerpoint/2010/main" val="254160520"/>
              </p:ext>
            </p:extLst>
          </p:nvPr>
        </p:nvGraphicFramePr>
        <p:xfrm>
          <a:off x="5262802" y="1512700"/>
          <a:ext cx="1620000" cy="4876800"/>
        </p:xfrm>
        <a:graphic>
          <a:graphicData uri="http://schemas.openxmlformats.org/drawingml/2006/table">
            <a:tbl>
              <a:tblPr firstRow="1" bandRow="1">
                <a:tableStyleId>{5C22544A-7EE6-4342-B048-85BDC9FD1C3A}</a:tableStyleId>
              </a:tblPr>
              <a:tblGrid>
                <a:gridCol w="1620000"/>
              </a:tblGrid>
              <a:tr h="216000">
                <a:tc>
                  <a:txBody>
                    <a:bodyPr/>
                    <a:lstStyle/>
                    <a:p>
                      <a:pPr>
                        <a:tabLst>
                          <a:tab pos="1162050" algn="l"/>
                        </a:tabLst>
                      </a:pPr>
                      <a:r>
                        <a:rPr lang="en-GB" sz="1000" b="0" noProof="0" dirty="0" smtClean="0">
                          <a:solidFill>
                            <a:srgbClr val="000000"/>
                          </a:solidFill>
                          <a:latin typeface="Arial" panose="020B0604020202020204" pitchFamily="34" charset="0"/>
                          <a:cs typeface="Arial" panose="020B0604020202020204" pitchFamily="34" charset="0"/>
                        </a:rPr>
                        <a:t>1. Spain	5,31</a:t>
                      </a:r>
                    </a:p>
                  </a:txBody>
                  <a:tcPr anchor="ctr">
                    <a:solidFill>
                      <a:schemeClr val="bg1"/>
                    </a:solidFill>
                  </a:tcPr>
                </a:tc>
              </a:tr>
              <a:tr h="216000">
                <a:tc>
                  <a:txBody>
                    <a:bodyPr/>
                    <a:lstStyle/>
                    <a:p>
                      <a:pPr>
                        <a:tabLst>
                          <a:tab pos="1162050" algn="l"/>
                        </a:tabLst>
                      </a:pPr>
                      <a:r>
                        <a:rPr lang="en-GB" sz="1000" b="0" noProof="0" dirty="0" smtClean="0">
                          <a:solidFill>
                            <a:srgbClr val="000000"/>
                          </a:solidFill>
                          <a:latin typeface="Arial" panose="020B0604020202020204" pitchFamily="34" charset="0"/>
                          <a:cs typeface="Arial" panose="020B0604020202020204" pitchFamily="34" charset="0"/>
                        </a:rPr>
                        <a:t>2. France	5,24</a:t>
                      </a:r>
                    </a:p>
                  </a:txBody>
                  <a:tcPr anchor="ctr">
                    <a:solidFill>
                      <a:srgbClr val="E8E7EA"/>
                    </a:solidFill>
                  </a:tcPr>
                </a:tc>
              </a:tr>
              <a:tr h="216000">
                <a:tc>
                  <a:txBody>
                    <a:bodyPr/>
                    <a:lstStyle/>
                    <a:p>
                      <a:pPr>
                        <a:tabLst>
                          <a:tab pos="1162050" algn="l"/>
                        </a:tabLst>
                      </a:pPr>
                      <a:r>
                        <a:rPr lang="en-GB" sz="1000" b="0" noProof="0" dirty="0" smtClean="0">
                          <a:solidFill>
                            <a:srgbClr val="000000"/>
                          </a:solidFill>
                          <a:latin typeface="Arial" panose="020B0604020202020204" pitchFamily="34" charset="0"/>
                          <a:cs typeface="Arial" panose="020B0604020202020204" pitchFamily="34" charset="0"/>
                        </a:rPr>
                        <a:t>3. Germany	5,22</a:t>
                      </a:r>
                    </a:p>
                  </a:txBody>
                  <a:tcPr anchor="ctr">
                    <a:noFill/>
                  </a:tcPr>
                </a:tc>
              </a:tr>
              <a:tr h="216000">
                <a:tc>
                  <a:txBody>
                    <a:bodyPr/>
                    <a:lstStyle/>
                    <a:p>
                      <a:pPr>
                        <a:tabLst>
                          <a:tab pos="1162050" algn="l"/>
                        </a:tabLst>
                      </a:pPr>
                      <a:r>
                        <a:rPr lang="en-GB" sz="1000" b="0" noProof="0" dirty="0" smtClean="0">
                          <a:solidFill>
                            <a:srgbClr val="000000"/>
                          </a:solidFill>
                          <a:latin typeface="Arial" panose="020B0604020202020204" pitchFamily="34" charset="0"/>
                          <a:cs typeface="Arial" panose="020B0604020202020204" pitchFamily="34" charset="0"/>
                        </a:rPr>
                        <a:t>4. USA	5,12</a:t>
                      </a:r>
                    </a:p>
                  </a:txBody>
                  <a:tcPr anchor="ctr">
                    <a:solidFill>
                      <a:schemeClr val="bg2">
                        <a:lumMod val="40000"/>
                        <a:lumOff val="60000"/>
                      </a:schemeClr>
                    </a:solidFill>
                  </a:tcPr>
                </a:tc>
              </a:tr>
              <a:tr h="216000">
                <a:tc>
                  <a:txBody>
                    <a:bodyPr/>
                    <a:lstStyle/>
                    <a:p>
                      <a:pPr>
                        <a:tabLst>
                          <a:tab pos="1162050" algn="l"/>
                        </a:tabLst>
                      </a:pPr>
                      <a:r>
                        <a:rPr lang="en-GB" sz="1000" b="0" noProof="0" dirty="0" smtClean="0">
                          <a:solidFill>
                            <a:srgbClr val="000000"/>
                          </a:solidFill>
                          <a:latin typeface="Arial" panose="020B0604020202020204" pitchFamily="34" charset="0"/>
                          <a:cs typeface="Arial" panose="020B0604020202020204" pitchFamily="34" charset="0"/>
                        </a:rPr>
                        <a:t>5. UK	5,12</a:t>
                      </a:r>
                    </a:p>
                  </a:txBody>
                  <a:tcPr anchor="ctr">
                    <a:noFill/>
                  </a:tcPr>
                </a:tc>
              </a:tr>
              <a:tr h="216000">
                <a:tc>
                  <a:txBody>
                    <a:bodyPr/>
                    <a:lstStyle/>
                    <a:p>
                      <a:pPr>
                        <a:tabLst>
                          <a:tab pos="1162050" algn="l"/>
                        </a:tabLst>
                      </a:pPr>
                      <a:r>
                        <a:rPr lang="en-GB" sz="1000" b="0" noProof="0" dirty="0" smtClean="0">
                          <a:solidFill>
                            <a:srgbClr val="000000"/>
                          </a:solidFill>
                          <a:latin typeface="Arial" panose="020B0604020202020204" pitchFamily="34" charset="0"/>
                          <a:cs typeface="Arial" panose="020B0604020202020204" pitchFamily="34" charset="0"/>
                        </a:rPr>
                        <a:t>6. Switzerland	4,99</a:t>
                      </a: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7. </a:t>
                      </a:r>
                      <a:r>
                        <a:rPr lang="de-AT" sz="1000" b="0" noProof="0" dirty="0" err="1" smtClean="0">
                          <a:solidFill>
                            <a:srgbClr val="000000"/>
                          </a:solidFill>
                          <a:latin typeface="Arial" panose="020B0604020202020204" pitchFamily="34" charset="0"/>
                          <a:cs typeface="Arial" panose="020B0604020202020204" pitchFamily="34" charset="0"/>
                        </a:rPr>
                        <a:t>Australia</a:t>
                      </a:r>
                      <a:r>
                        <a:rPr lang="de-AT" sz="1000" b="0" noProof="0" dirty="0" smtClean="0">
                          <a:solidFill>
                            <a:srgbClr val="000000"/>
                          </a:solidFill>
                          <a:latin typeface="Arial" panose="020B0604020202020204" pitchFamily="34" charset="0"/>
                          <a:cs typeface="Arial" panose="020B0604020202020204" pitchFamily="34" charset="0"/>
                        </a:rPr>
                        <a:t>	4,98</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8. </a:t>
                      </a:r>
                      <a:r>
                        <a:rPr lang="de-AT" sz="1000" b="0" noProof="0" dirty="0" err="1" smtClean="0">
                          <a:solidFill>
                            <a:srgbClr val="000000"/>
                          </a:solidFill>
                          <a:latin typeface="Arial" panose="020B0604020202020204" pitchFamily="34" charset="0"/>
                          <a:cs typeface="Arial" panose="020B0604020202020204" pitchFamily="34" charset="0"/>
                        </a:rPr>
                        <a:t>Italy</a:t>
                      </a:r>
                      <a:r>
                        <a:rPr lang="de-AT" sz="1000" b="0" noProof="0" dirty="0" smtClean="0">
                          <a:solidFill>
                            <a:srgbClr val="000000"/>
                          </a:solidFill>
                          <a:latin typeface="Arial" panose="020B0604020202020204" pitchFamily="34" charset="0"/>
                          <a:cs typeface="Arial" panose="020B0604020202020204" pitchFamily="34" charset="0"/>
                        </a:rPr>
                        <a:t>	4,98</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9. Japan	4,94</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10. Canada	4,92</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11. </a:t>
                      </a:r>
                      <a:r>
                        <a:rPr lang="de-AT" sz="1000" b="0" noProof="0" dirty="0" err="1" smtClean="0">
                          <a:solidFill>
                            <a:srgbClr val="000000"/>
                          </a:solidFill>
                          <a:latin typeface="Arial" panose="020B0604020202020204" pitchFamily="34" charset="0"/>
                          <a:cs typeface="Arial" panose="020B0604020202020204" pitchFamily="34" charset="0"/>
                        </a:rPr>
                        <a:t>Singapore</a:t>
                      </a:r>
                      <a:r>
                        <a:rPr lang="de-AT" sz="1000" b="0" noProof="0" dirty="0" smtClean="0">
                          <a:solidFill>
                            <a:srgbClr val="000000"/>
                          </a:solidFill>
                          <a:latin typeface="Arial" panose="020B0604020202020204" pitchFamily="34" charset="0"/>
                          <a:cs typeface="Arial" panose="020B0604020202020204" pitchFamily="34" charset="0"/>
                        </a:rPr>
                        <a:t>	4,86</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12. Austria	4,82</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13. Hong Kong	4,68</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14. </a:t>
                      </a:r>
                      <a:r>
                        <a:rPr lang="de-AT" sz="1000" b="0" noProof="0" dirty="0" err="1" smtClean="0">
                          <a:solidFill>
                            <a:srgbClr val="000000"/>
                          </a:solidFill>
                          <a:latin typeface="Arial" panose="020B0604020202020204" pitchFamily="34" charset="0"/>
                          <a:cs typeface="Arial" panose="020B0604020202020204" pitchFamily="34" charset="0"/>
                        </a:rPr>
                        <a:t>Netherlands</a:t>
                      </a:r>
                      <a:r>
                        <a:rPr lang="de-AT" sz="1000" b="0" noProof="0" dirty="0" smtClean="0">
                          <a:solidFill>
                            <a:srgbClr val="000000"/>
                          </a:solidFill>
                          <a:latin typeface="Arial" panose="020B0604020202020204" pitchFamily="34" charset="0"/>
                          <a:cs typeface="Arial" panose="020B0604020202020204" pitchFamily="34" charset="0"/>
                        </a:rPr>
                        <a:t>	4,67</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15. Portugal	4,64</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16. New </a:t>
                      </a:r>
                      <a:r>
                        <a:rPr lang="de-AT" sz="1000" b="0" noProof="0" dirty="0" err="1" smtClean="0">
                          <a:solidFill>
                            <a:srgbClr val="000000"/>
                          </a:solidFill>
                          <a:latin typeface="Arial" panose="020B0604020202020204" pitchFamily="34" charset="0"/>
                          <a:cs typeface="Arial" panose="020B0604020202020204" pitchFamily="34" charset="0"/>
                        </a:rPr>
                        <a:t>Zealand</a:t>
                      </a:r>
                      <a:r>
                        <a:rPr lang="de-AT" sz="1000" b="0" noProof="0" dirty="0" smtClean="0">
                          <a:solidFill>
                            <a:srgbClr val="000000"/>
                          </a:solidFill>
                          <a:latin typeface="Arial" panose="020B0604020202020204" pitchFamily="34" charset="0"/>
                          <a:cs typeface="Arial" panose="020B0604020202020204" pitchFamily="34" charset="0"/>
                        </a:rPr>
                        <a:t>	4,64</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17. China	4,54</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18. </a:t>
                      </a:r>
                      <a:r>
                        <a:rPr lang="de-AT" sz="1000" b="0" noProof="0" dirty="0" err="1" smtClean="0">
                          <a:solidFill>
                            <a:srgbClr val="000000"/>
                          </a:solidFill>
                          <a:latin typeface="Arial" panose="020B0604020202020204" pitchFamily="34" charset="0"/>
                          <a:cs typeface="Arial" panose="020B0604020202020204" pitchFamily="34" charset="0"/>
                        </a:rPr>
                        <a:t>Iceland</a:t>
                      </a:r>
                      <a:r>
                        <a:rPr lang="de-AT" sz="1000" b="0" noProof="0" dirty="0" smtClean="0">
                          <a:solidFill>
                            <a:srgbClr val="000000"/>
                          </a:solidFill>
                          <a:latin typeface="Arial" panose="020B0604020202020204" pitchFamily="34" charset="0"/>
                          <a:cs typeface="Arial" panose="020B0604020202020204" pitchFamily="34" charset="0"/>
                        </a:rPr>
                        <a:t>	4,54</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19. </a:t>
                      </a:r>
                      <a:r>
                        <a:rPr lang="de-AT" sz="1000" b="0" noProof="0" dirty="0" err="1" smtClean="0">
                          <a:solidFill>
                            <a:srgbClr val="000000"/>
                          </a:solidFill>
                          <a:latin typeface="Arial" panose="020B0604020202020204" pitchFamily="34" charset="0"/>
                          <a:cs typeface="Arial" panose="020B0604020202020204" pitchFamily="34" charset="0"/>
                        </a:rPr>
                        <a:t>Ireland</a:t>
                      </a:r>
                      <a:r>
                        <a:rPr lang="de-AT" sz="1000" b="0" noProof="0" dirty="0" smtClean="0">
                          <a:solidFill>
                            <a:srgbClr val="000000"/>
                          </a:solidFill>
                          <a:latin typeface="Arial" panose="020B0604020202020204" pitchFamily="34" charset="0"/>
                          <a:cs typeface="Arial" panose="020B0604020202020204" pitchFamily="34" charset="0"/>
                        </a:rPr>
                        <a:t>	4,53</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20. </a:t>
                      </a:r>
                      <a:r>
                        <a:rPr lang="de-AT" sz="1000" b="0" noProof="0" dirty="0" err="1" smtClean="0">
                          <a:solidFill>
                            <a:srgbClr val="000000"/>
                          </a:solidFill>
                          <a:latin typeface="Arial" panose="020B0604020202020204" pitchFamily="34" charset="0"/>
                          <a:cs typeface="Arial" panose="020B0604020202020204" pitchFamily="34" charset="0"/>
                        </a:rPr>
                        <a:t>Norway</a:t>
                      </a:r>
                      <a:r>
                        <a:rPr lang="de-AT" sz="1000" b="0" noProof="0" dirty="0" smtClean="0">
                          <a:solidFill>
                            <a:srgbClr val="000000"/>
                          </a:solidFill>
                          <a:latin typeface="Arial" panose="020B0604020202020204" pitchFamily="34" charset="0"/>
                          <a:cs typeface="Arial" panose="020B0604020202020204" pitchFamily="34" charset="0"/>
                        </a:rPr>
                        <a:t>	4,52</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bl>
          </a:graphicData>
        </a:graphic>
      </p:graphicFrame>
      <p:sp>
        <p:nvSpPr>
          <p:cNvPr id="58" name="Textfeld 57"/>
          <p:cNvSpPr txBox="1"/>
          <p:nvPr/>
        </p:nvSpPr>
        <p:spPr>
          <a:xfrm>
            <a:off x="5158283" y="1282908"/>
            <a:ext cx="3445967" cy="261610"/>
          </a:xfrm>
          <a:prstGeom prst="rect">
            <a:avLst/>
          </a:prstGeom>
          <a:noFill/>
        </p:spPr>
        <p:txBody>
          <a:bodyPr wrap="square" rtlCol="0">
            <a:spAutoFit/>
          </a:bodyPr>
          <a:lstStyle/>
          <a:p>
            <a:r>
              <a:rPr lang="de-DE" sz="1100" b="1" dirty="0" smtClean="0"/>
              <a:t>The Index 2015</a:t>
            </a:r>
            <a:endParaRPr lang="de-AT" sz="1100" b="1" dirty="0"/>
          </a:p>
        </p:txBody>
      </p:sp>
      <p:graphicFrame>
        <p:nvGraphicFramePr>
          <p:cNvPr id="60" name="Tabelle 59"/>
          <p:cNvGraphicFramePr>
            <a:graphicFrameLocks noGrp="1"/>
          </p:cNvGraphicFramePr>
          <p:nvPr>
            <p:extLst>
              <p:ext uri="{D42A27DB-BD31-4B8C-83A1-F6EECF244321}">
                <p14:modId xmlns:p14="http://schemas.microsoft.com/office/powerpoint/2010/main" val="2798343344"/>
              </p:ext>
            </p:extLst>
          </p:nvPr>
        </p:nvGraphicFramePr>
        <p:xfrm>
          <a:off x="6982328" y="1510352"/>
          <a:ext cx="1620000" cy="5029200"/>
        </p:xfrm>
        <a:graphic>
          <a:graphicData uri="http://schemas.openxmlformats.org/drawingml/2006/table">
            <a:tbl>
              <a:tblPr firstRow="1" bandRow="1">
                <a:tableStyleId>{5C22544A-7EE6-4342-B048-85BDC9FD1C3A}</a:tableStyleId>
              </a:tblPr>
              <a:tblGrid>
                <a:gridCol w="1620000"/>
              </a:tblGrid>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31. </a:t>
                      </a:r>
                      <a:r>
                        <a:rPr lang="de-AT" sz="1000" b="0" noProof="0" dirty="0" err="1" smtClean="0">
                          <a:solidFill>
                            <a:srgbClr val="000000"/>
                          </a:solidFill>
                          <a:latin typeface="Arial" panose="020B0604020202020204" pitchFamily="34" charset="0"/>
                          <a:cs typeface="Arial" panose="020B0604020202020204" pitchFamily="34" charset="0"/>
                        </a:rPr>
                        <a:t>Greece</a:t>
                      </a:r>
                      <a:r>
                        <a:rPr lang="de-AT" sz="1000" b="0" noProof="0" dirty="0" smtClean="0">
                          <a:solidFill>
                            <a:srgbClr val="000000"/>
                          </a:solidFill>
                          <a:latin typeface="Arial" panose="020B0604020202020204" pitchFamily="34" charset="0"/>
                          <a:cs typeface="Arial" panose="020B0604020202020204" pitchFamily="34" charset="0"/>
                        </a:rPr>
                        <a:t>	4,36</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33. </a:t>
                      </a:r>
                      <a:r>
                        <a:rPr lang="de-AT" sz="1000" b="0" noProof="0" dirty="0" err="1" smtClean="0">
                          <a:solidFill>
                            <a:srgbClr val="000000"/>
                          </a:solidFill>
                          <a:latin typeface="Arial" panose="020B0604020202020204" pitchFamily="34" charset="0"/>
                          <a:cs typeface="Arial" panose="020B0604020202020204" pitchFamily="34" charset="0"/>
                        </a:rPr>
                        <a:t>Croatia</a:t>
                      </a:r>
                      <a:r>
                        <a:rPr lang="de-AT" sz="1000" b="0" noProof="0" dirty="0" smtClean="0">
                          <a:solidFill>
                            <a:srgbClr val="000000"/>
                          </a:solidFill>
                          <a:latin typeface="Arial" panose="020B0604020202020204" pitchFamily="34" charset="0"/>
                          <a:cs typeface="Arial" panose="020B0604020202020204" pitchFamily="34" charset="0"/>
                        </a:rPr>
                        <a:t>	4,30</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39. </a:t>
                      </a:r>
                      <a:r>
                        <a:rPr lang="de-AT" sz="1000" b="0" noProof="0" dirty="0" err="1" smtClean="0">
                          <a:solidFill>
                            <a:srgbClr val="000000"/>
                          </a:solidFill>
                          <a:latin typeface="Arial" panose="020B0604020202020204" pitchFamily="34" charset="0"/>
                          <a:cs typeface="Arial" panose="020B0604020202020204" pitchFamily="34" charset="0"/>
                        </a:rPr>
                        <a:t>Slovenia</a:t>
                      </a:r>
                      <a:r>
                        <a:rPr lang="de-AT" sz="1000" b="0" noProof="0" dirty="0" smtClean="0">
                          <a:solidFill>
                            <a:srgbClr val="000000"/>
                          </a:solidFill>
                          <a:latin typeface="Arial" panose="020B0604020202020204" pitchFamily="34" charset="0"/>
                          <a:cs typeface="Arial" panose="020B0604020202020204" pitchFamily="34" charset="0"/>
                        </a:rPr>
                        <a:t>	4,17</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44. Turkey	4,08</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49. </a:t>
                      </a:r>
                      <a:r>
                        <a:rPr lang="de-AT" sz="1000" b="0" noProof="0" dirty="0" err="1" smtClean="0">
                          <a:solidFill>
                            <a:srgbClr val="000000"/>
                          </a:solidFill>
                          <a:latin typeface="Arial" panose="020B0604020202020204" pitchFamily="34" charset="0"/>
                          <a:cs typeface="Arial" panose="020B0604020202020204" pitchFamily="34" charset="0"/>
                        </a:rPr>
                        <a:t>Bulgaria</a:t>
                      </a:r>
                      <a:r>
                        <a:rPr lang="de-AT" sz="1000" b="0" noProof="0" dirty="0" smtClean="0">
                          <a:solidFill>
                            <a:srgbClr val="000000"/>
                          </a:solidFill>
                          <a:latin typeface="Arial" panose="020B0604020202020204" pitchFamily="34" charset="0"/>
                          <a:cs typeface="Arial" panose="020B0604020202020204" pitchFamily="34" charset="0"/>
                        </a:rPr>
                        <a:t>	4,05</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66. Romania	3,78</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67. Montenegro	3,75</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1" noProof="0" dirty="0" smtClean="0">
                          <a:solidFill>
                            <a:srgbClr val="E30079"/>
                          </a:solidFill>
                          <a:latin typeface="Arial" panose="020B0604020202020204" pitchFamily="34" charset="0"/>
                          <a:cs typeface="Arial" panose="020B0604020202020204" pitchFamily="34" charset="0"/>
                        </a:rPr>
                        <a:t>82. North Macedonia	3,50</a:t>
                      </a:r>
                      <a:endParaRPr lang="en-GB" sz="1000" b="1" noProof="0" dirty="0">
                        <a:solidFill>
                          <a:srgbClr val="E30079"/>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95. </a:t>
                      </a:r>
                      <a:r>
                        <a:rPr lang="de-AT" sz="1000" b="0" noProof="0" dirty="0" err="1" smtClean="0">
                          <a:solidFill>
                            <a:srgbClr val="000000"/>
                          </a:solidFill>
                          <a:latin typeface="Arial" panose="020B0604020202020204" pitchFamily="34" charset="0"/>
                          <a:cs typeface="Arial" panose="020B0604020202020204" pitchFamily="34" charset="0"/>
                        </a:rPr>
                        <a:t>Serbia</a:t>
                      </a:r>
                      <a:r>
                        <a:rPr lang="de-AT" sz="1000" b="0" noProof="0" dirty="0" smtClean="0">
                          <a:solidFill>
                            <a:srgbClr val="000000"/>
                          </a:solidFill>
                          <a:latin typeface="Arial" panose="020B0604020202020204" pitchFamily="34" charset="0"/>
                          <a:cs typeface="Arial" panose="020B0604020202020204" pitchFamily="34" charset="0"/>
                        </a:rPr>
                        <a:t>	3,34</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106. </a:t>
                      </a:r>
                      <a:r>
                        <a:rPr lang="de-AT" sz="1000" b="0" noProof="0" dirty="0" err="1" smtClean="0">
                          <a:solidFill>
                            <a:srgbClr val="000000"/>
                          </a:solidFill>
                          <a:latin typeface="Arial" panose="020B0604020202020204" pitchFamily="34" charset="0"/>
                          <a:cs typeface="Arial" panose="020B0604020202020204" pitchFamily="34" charset="0"/>
                        </a:rPr>
                        <a:t>Albania</a:t>
                      </a:r>
                      <a:r>
                        <a:rPr lang="de-AT" sz="1000" b="0" noProof="0" dirty="0" smtClean="0">
                          <a:solidFill>
                            <a:srgbClr val="000000"/>
                          </a:solidFill>
                          <a:latin typeface="Arial" panose="020B0604020202020204" pitchFamily="34" charset="0"/>
                          <a:cs typeface="Arial" panose="020B0604020202020204" pitchFamily="34" charset="0"/>
                        </a:rPr>
                        <a:t>	3,22</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134. Myanmar	2,72</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135. Burundi	2,70</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136. Burkina</a:t>
                      </a:r>
                      <a:r>
                        <a:rPr lang="de-AT" sz="1000" b="0" baseline="0" noProof="0" dirty="0" smtClean="0">
                          <a:solidFill>
                            <a:srgbClr val="000000"/>
                          </a:solidFill>
                          <a:latin typeface="Arial" panose="020B0604020202020204" pitchFamily="34" charset="0"/>
                          <a:cs typeface="Arial" panose="020B0604020202020204" pitchFamily="34" charset="0"/>
                        </a:rPr>
                        <a:t> Faso	2,67</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137. </a:t>
                      </a:r>
                      <a:r>
                        <a:rPr lang="de-AT" sz="1000" b="0" noProof="0" dirty="0" err="1" smtClean="0">
                          <a:solidFill>
                            <a:srgbClr val="000000"/>
                          </a:solidFill>
                          <a:latin typeface="Arial" panose="020B0604020202020204" pitchFamily="34" charset="0"/>
                          <a:cs typeface="Arial" panose="020B0604020202020204" pitchFamily="34" charset="0"/>
                        </a:rPr>
                        <a:t>Mauritania</a:t>
                      </a:r>
                      <a:r>
                        <a:rPr lang="de-AT" sz="1000" b="0" noProof="0" dirty="0" smtClean="0">
                          <a:solidFill>
                            <a:srgbClr val="000000"/>
                          </a:solidFill>
                          <a:latin typeface="Arial" panose="020B0604020202020204" pitchFamily="34" charset="0"/>
                          <a:cs typeface="Arial" panose="020B0604020202020204" pitchFamily="34" charset="0"/>
                        </a:rPr>
                        <a:t>	2,64</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138. </a:t>
                      </a:r>
                      <a:r>
                        <a:rPr lang="de-AT" sz="1000" b="0" noProof="0" dirty="0" err="1" smtClean="0">
                          <a:solidFill>
                            <a:srgbClr val="000000"/>
                          </a:solidFill>
                          <a:latin typeface="Arial" panose="020B0604020202020204" pitchFamily="34" charset="0"/>
                          <a:cs typeface="Arial" panose="020B0604020202020204" pitchFamily="34" charset="0"/>
                        </a:rPr>
                        <a:t>Yemen</a:t>
                      </a:r>
                      <a:r>
                        <a:rPr lang="de-AT" sz="1000" b="0" noProof="0" dirty="0" smtClean="0">
                          <a:solidFill>
                            <a:srgbClr val="000000"/>
                          </a:solidFill>
                          <a:latin typeface="Arial" panose="020B0604020202020204" pitchFamily="34" charset="0"/>
                          <a:cs typeface="Arial" panose="020B0604020202020204" pitchFamily="34" charset="0"/>
                        </a:rPr>
                        <a:t>	2,62</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139. Angola	2,60</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140. Guinea	2,58</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r>
              <a:tr h="216000">
                <a:tc>
                  <a:txBody>
                    <a:bodyPr/>
                    <a:lstStyle/>
                    <a:p>
                      <a:pPr>
                        <a:tabLst>
                          <a:tab pos="1162050" algn="l"/>
                        </a:tabLst>
                      </a:pPr>
                      <a:r>
                        <a:rPr lang="de-AT" sz="1000" b="0" noProof="0" dirty="0" smtClean="0">
                          <a:solidFill>
                            <a:srgbClr val="000000"/>
                          </a:solidFill>
                          <a:latin typeface="Arial" panose="020B0604020202020204" pitchFamily="34" charset="0"/>
                          <a:cs typeface="Arial" panose="020B0604020202020204" pitchFamily="34" charset="0"/>
                        </a:rPr>
                        <a:t>141. Chad	2,43</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r>
            </a:tbl>
          </a:graphicData>
        </a:graphic>
      </p:graphicFrame>
    </p:spTree>
    <p:extLst>
      <p:ext uri="{BB962C8B-B14F-4D97-AF65-F5344CB8AC3E}">
        <p14:creationId xmlns:p14="http://schemas.microsoft.com/office/powerpoint/2010/main" val="309409814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de-AT" sz="2000" b="1" dirty="0" smtClean="0"/>
              <a:t>North Macedonia achieved the best results in the field „Business environment“ – the worst in „Natural resources“</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21</a:t>
            </a:fld>
            <a:endParaRPr lang="de-DE" altLang="de-DE"/>
          </a:p>
        </p:txBody>
      </p:sp>
      <p:sp>
        <p:nvSpPr>
          <p:cNvPr id="9" name="Inhaltsplatzhalter 8"/>
          <p:cNvSpPr>
            <a:spLocks noGrp="1"/>
          </p:cNvSpPr>
          <p:nvPr>
            <p:ph sz="quarter" idx="14"/>
          </p:nvPr>
        </p:nvSpPr>
        <p:spPr/>
        <p:txBody>
          <a:bodyPr/>
          <a:lstStyle/>
          <a:p>
            <a:r>
              <a:rPr lang="de-DE" dirty="0" smtClean="0"/>
              <a:t>Global </a:t>
            </a:r>
            <a:r>
              <a:rPr lang="de-DE" dirty="0" err="1" smtClean="0"/>
              <a:t>tourism</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Travel &amp; </a:t>
            </a:r>
            <a:r>
              <a:rPr lang="de-DE" spc="0" dirty="0" err="1" smtClean="0"/>
              <a:t>Tourism</a:t>
            </a:r>
            <a:r>
              <a:rPr lang="de-DE" spc="0" dirty="0" smtClean="0"/>
              <a:t> </a:t>
            </a:r>
            <a:r>
              <a:rPr lang="de-DE" spc="0" dirty="0" err="1" smtClean="0"/>
              <a:t>Competitiveness</a:t>
            </a:r>
            <a:r>
              <a:rPr lang="de-DE" spc="0" dirty="0" smtClean="0"/>
              <a:t> Index</a:t>
            </a:r>
            <a:endParaRPr lang="en-US" spc="0" dirty="0"/>
          </a:p>
        </p:txBody>
      </p:sp>
      <p:graphicFrame>
        <p:nvGraphicFramePr>
          <p:cNvPr id="47" name="Tabelle 46"/>
          <p:cNvGraphicFramePr>
            <a:graphicFrameLocks noGrp="1"/>
          </p:cNvGraphicFramePr>
          <p:nvPr>
            <p:extLst>
              <p:ext uri="{D42A27DB-BD31-4B8C-83A1-F6EECF244321}">
                <p14:modId xmlns:p14="http://schemas.microsoft.com/office/powerpoint/2010/main" val="1024126282"/>
              </p:ext>
            </p:extLst>
          </p:nvPr>
        </p:nvGraphicFramePr>
        <p:xfrm>
          <a:off x="617755" y="2671180"/>
          <a:ext cx="7992698" cy="3638140"/>
        </p:xfrm>
        <a:graphic>
          <a:graphicData uri="http://schemas.openxmlformats.org/drawingml/2006/table">
            <a:tbl>
              <a:tblPr firstRow="1" bandRow="1">
                <a:tableStyleId>{5C22544A-7EE6-4342-B048-85BDC9FD1C3A}</a:tableStyleId>
              </a:tblPr>
              <a:tblGrid>
                <a:gridCol w="909804"/>
                <a:gridCol w="505921"/>
                <a:gridCol w="505921"/>
                <a:gridCol w="505921"/>
                <a:gridCol w="505921"/>
                <a:gridCol w="505921"/>
                <a:gridCol w="505921"/>
                <a:gridCol w="505921"/>
                <a:gridCol w="505921"/>
                <a:gridCol w="505921"/>
                <a:gridCol w="505921"/>
                <a:gridCol w="505921"/>
                <a:gridCol w="505921"/>
                <a:gridCol w="505921"/>
                <a:gridCol w="505921"/>
              </a:tblGrid>
              <a:tr h="323740">
                <a:tc>
                  <a:txBody>
                    <a:bodyPr/>
                    <a:lstStyle/>
                    <a:p>
                      <a:pPr algn="l"/>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4</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5</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6</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7</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8</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9</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11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12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14</a:t>
                      </a:r>
                      <a:endParaRPr lang="de-AT" sz="1000" dirty="0">
                        <a:latin typeface="Arial" panose="020B0604020202020204" pitchFamily="34" charset="0"/>
                        <a:cs typeface="Arial" panose="020B0604020202020204" pitchFamily="34" charset="0"/>
                      </a:endParaRPr>
                    </a:p>
                  </a:txBody>
                  <a:tcPr anchor="ctr">
                    <a:solidFill>
                      <a:srgbClr val="3B1B66"/>
                    </a:solid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Greece</a:t>
                      </a:r>
                    </a:p>
                  </a:txBody>
                  <a:tcPr anchor="ctr">
                    <a:solidFill>
                      <a:schemeClr val="bg1"/>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5,5</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6,6</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5,4</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4,1</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3,9</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4,2</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4,2</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4,0</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6,1</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3,5</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2,8</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1"/>
                    </a:solid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Croatia</a:t>
                      </a:r>
                    </a:p>
                  </a:txBody>
                  <a:tcPr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3,7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6,0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6,3</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5,0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4,5</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4,1</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4,3</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3,1</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4,2</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6,3</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3,8</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2,7</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Slovenia</a:t>
                      </a:r>
                    </a:p>
                  </a:txBody>
                  <a:tcPr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dirty="0" smtClean="0">
                          <a:solidFill>
                            <a:srgbClr val="008000"/>
                          </a:solidFill>
                          <a:latin typeface="Arial" panose="020B0604020202020204" pitchFamily="34" charset="0"/>
                          <a:cs typeface="Arial" panose="020B0604020202020204" pitchFamily="34" charset="0"/>
                        </a:rPr>
                        <a:t>6,2</a:t>
                      </a:r>
                      <a:endParaRPr lang="de-AT" sz="1000" b="1" dirty="0">
                        <a:solidFill>
                          <a:srgbClr val="008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6,0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dirty="0" smtClean="0">
                          <a:solidFill>
                            <a:srgbClr val="008000"/>
                          </a:solidFill>
                          <a:latin typeface="Arial" panose="020B0604020202020204" pitchFamily="34" charset="0"/>
                          <a:cs typeface="Arial" panose="020B0604020202020204" pitchFamily="34" charset="0"/>
                        </a:rPr>
                        <a:t>5,1</a:t>
                      </a:r>
                      <a:endParaRPr lang="de-AT" sz="1000" b="1" dirty="0">
                        <a:solidFill>
                          <a:srgbClr val="008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4,9</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3,7</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4,3</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4,7</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5,1</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5,7</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3,9</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1,4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Montenegro</a:t>
                      </a:r>
                    </a:p>
                  </a:txBody>
                  <a:tcPr anchor="ctr">
                    <a:solidFill>
                      <a:schemeClr val="bg2">
                        <a:lumMod val="40000"/>
                        <a:lumOff val="60000"/>
                      </a:schemeClr>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5,7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5,7</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1" dirty="0" smtClean="0">
                          <a:solidFill>
                            <a:srgbClr val="008000"/>
                          </a:solidFill>
                          <a:latin typeface="Arial" panose="020B0604020202020204" pitchFamily="34" charset="0"/>
                          <a:cs typeface="Arial" panose="020B0604020202020204" pitchFamily="34" charset="0"/>
                        </a:rPr>
                        <a:t>4,9</a:t>
                      </a:r>
                      <a:endParaRPr lang="de-AT" sz="1000" b="1" dirty="0">
                        <a:solidFill>
                          <a:srgbClr val="008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4,6</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4,5</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4,3</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3,0</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3,5</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5,8</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2,8</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1,1</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solidFill>
                      <a:srgbClr val="E8E7EA"/>
                    </a:solidFill>
                  </a:tcPr>
                </a:tc>
              </a:tr>
              <a:tr h="360000">
                <a:tc>
                  <a:txBody>
                    <a:bodyPr/>
                    <a:lstStyle/>
                    <a:p>
                      <a:r>
                        <a:rPr lang="en-GB" sz="1000" b="0" noProof="0" dirty="0" smtClean="0">
                          <a:solidFill>
                            <a:srgbClr val="000000"/>
                          </a:solidFill>
                          <a:latin typeface="Arial" panose="020B0604020202020204" pitchFamily="34" charset="0"/>
                          <a:cs typeface="Arial" panose="020B0604020202020204" pitchFamily="34" charset="0"/>
                        </a:rPr>
                        <a:t>North Macedonia</a:t>
                      </a:r>
                    </a:p>
                  </a:txBody>
                  <a:tcPr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4,9</a:t>
                      </a:r>
                    </a:p>
                    <a:p>
                      <a:pPr algn="ctr"/>
                      <a:r>
                        <a:rPr lang="de-AT" sz="1000" b="0" dirty="0" smtClean="0">
                          <a:solidFill>
                            <a:srgbClr val="000000"/>
                          </a:solidFill>
                          <a:latin typeface="Arial" panose="020B0604020202020204" pitchFamily="34" charset="0"/>
                          <a:cs typeface="Arial" panose="020B0604020202020204" pitchFamily="34" charset="0"/>
                        </a:rPr>
                        <a:t>34th</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5,8</a:t>
                      </a:r>
                    </a:p>
                    <a:p>
                      <a:pPr algn="ctr"/>
                      <a:r>
                        <a:rPr lang="de-AT" sz="1000" b="0" dirty="0" smtClean="0">
                          <a:solidFill>
                            <a:srgbClr val="000000"/>
                          </a:solidFill>
                          <a:latin typeface="Arial" panose="020B0604020202020204" pitchFamily="34" charset="0"/>
                          <a:cs typeface="Arial" panose="020B0604020202020204" pitchFamily="34" charset="0"/>
                        </a:rPr>
                        <a:t>45th</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6,0</a:t>
                      </a:r>
                    </a:p>
                    <a:p>
                      <a:pPr algn="ctr"/>
                      <a:r>
                        <a:rPr lang="de-AT" sz="1000" b="0" dirty="0" smtClean="0">
                          <a:solidFill>
                            <a:srgbClr val="000000"/>
                          </a:solidFill>
                          <a:latin typeface="Arial" panose="020B0604020202020204" pitchFamily="34" charset="0"/>
                          <a:cs typeface="Arial" panose="020B0604020202020204" pitchFamily="34" charset="0"/>
                        </a:rPr>
                        <a:t>42nd</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4,5</a:t>
                      </a:r>
                    </a:p>
                    <a:p>
                      <a:pPr algn="ctr"/>
                      <a:r>
                        <a:rPr lang="de-AT" sz="1000" b="0" dirty="0" smtClean="0">
                          <a:solidFill>
                            <a:srgbClr val="000000"/>
                          </a:solidFill>
                          <a:latin typeface="Arial" panose="020B0604020202020204" pitchFamily="34" charset="0"/>
                          <a:cs typeface="Arial" panose="020B0604020202020204" pitchFamily="34" charset="0"/>
                        </a:rPr>
                        <a:t>73rd</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4,5</a:t>
                      </a:r>
                    </a:p>
                    <a:p>
                      <a:pPr algn="ctr"/>
                      <a:r>
                        <a:rPr lang="de-AT" sz="1000" b="0" dirty="0" smtClean="0">
                          <a:solidFill>
                            <a:srgbClr val="000000"/>
                          </a:solidFill>
                          <a:latin typeface="Arial" panose="020B0604020202020204" pitchFamily="34" charset="0"/>
                          <a:cs typeface="Arial" panose="020B0604020202020204" pitchFamily="34" charset="0"/>
                        </a:rPr>
                        <a:t>55th</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4,4</a:t>
                      </a:r>
                    </a:p>
                    <a:p>
                      <a:pPr algn="ctr"/>
                      <a:r>
                        <a:rPr lang="de-AT" sz="1000" b="0" i="0" dirty="0" smtClean="0">
                          <a:solidFill>
                            <a:srgbClr val="000000"/>
                          </a:solidFill>
                          <a:latin typeface="Arial" panose="020B0604020202020204" pitchFamily="34" charset="0"/>
                          <a:cs typeface="Arial" panose="020B0604020202020204" pitchFamily="34" charset="0"/>
                        </a:rPr>
                        <a:t>81st</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2,4</a:t>
                      </a:r>
                    </a:p>
                    <a:p>
                      <a:pPr algn="ctr"/>
                      <a:r>
                        <a:rPr lang="de-AT" sz="1000" b="0" i="0" dirty="0" smtClean="0">
                          <a:solidFill>
                            <a:srgbClr val="000000"/>
                          </a:solidFill>
                          <a:latin typeface="Arial" panose="020B0604020202020204" pitchFamily="34" charset="0"/>
                          <a:cs typeface="Arial" panose="020B0604020202020204" pitchFamily="34" charset="0"/>
                        </a:rPr>
                        <a:t>104th</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4,6</a:t>
                      </a:r>
                    </a:p>
                    <a:p>
                      <a:pPr algn="ctr"/>
                      <a:r>
                        <a:rPr lang="de-AT" sz="1000" b="0" i="0" dirty="0" smtClean="0">
                          <a:solidFill>
                            <a:srgbClr val="000000"/>
                          </a:solidFill>
                          <a:latin typeface="Arial" panose="020B0604020202020204" pitchFamily="34" charset="0"/>
                          <a:cs typeface="Arial" panose="020B0604020202020204" pitchFamily="34" charset="0"/>
                        </a:rPr>
                        <a:t>79th</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3,6</a:t>
                      </a:r>
                    </a:p>
                    <a:p>
                      <a:pPr algn="ctr"/>
                      <a:r>
                        <a:rPr lang="de-AT" sz="1000" b="0" i="0" dirty="0" smtClean="0">
                          <a:solidFill>
                            <a:srgbClr val="000000"/>
                          </a:solidFill>
                          <a:latin typeface="Arial" panose="020B0604020202020204" pitchFamily="34" charset="0"/>
                          <a:cs typeface="Arial" panose="020B0604020202020204" pitchFamily="34" charset="0"/>
                        </a:rPr>
                        <a:t>107th</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2,4</a:t>
                      </a:r>
                    </a:p>
                    <a:p>
                      <a:pPr algn="ctr"/>
                      <a:r>
                        <a:rPr lang="de-AT" sz="1000" b="0" i="0" dirty="0" smtClean="0">
                          <a:solidFill>
                            <a:srgbClr val="000000"/>
                          </a:solidFill>
                          <a:latin typeface="Arial" panose="020B0604020202020204" pitchFamily="34" charset="0"/>
                          <a:cs typeface="Arial" panose="020B0604020202020204" pitchFamily="34" charset="0"/>
                        </a:rPr>
                        <a:t>85th</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3,3</a:t>
                      </a:r>
                    </a:p>
                    <a:p>
                      <a:pPr algn="ctr"/>
                      <a:r>
                        <a:rPr lang="de-AT" sz="1000" b="0" i="0" dirty="0" smtClean="0">
                          <a:solidFill>
                            <a:srgbClr val="000000"/>
                          </a:solidFill>
                          <a:latin typeface="Arial" panose="020B0604020202020204" pitchFamily="34" charset="0"/>
                          <a:cs typeface="Arial" panose="020B0604020202020204" pitchFamily="34" charset="0"/>
                        </a:rPr>
                        <a:t>81st</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4,6</a:t>
                      </a:r>
                    </a:p>
                    <a:p>
                      <a:pPr algn="ctr"/>
                      <a:r>
                        <a:rPr lang="de-AT" sz="1000" b="0" i="0" dirty="0" smtClean="0">
                          <a:solidFill>
                            <a:srgbClr val="000000"/>
                          </a:solidFill>
                          <a:latin typeface="Arial" panose="020B0604020202020204" pitchFamily="34" charset="0"/>
                          <a:cs typeface="Arial" panose="020B0604020202020204" pitchFamily="34" charset="0"/>
                        </a:rPr>
                        <a:t>59th</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2,1</a:t>
                      </a:r>
                    </a:p>
                    <a:p>
                      <a:pPr algn="ctr"/>
                      <a:r>
                        <a:rPr lang="de-AT" sz="1000" b="0" i="0" dirty="0" smtClean="0">
                          <a:solidFill>
                            <a:srgbClr val="000000"/>
                          </a:solidFill>
                          <a:latin typeface="Arial" panose="020B0604020202020204" pitchFamily="34" charset="0"/>
                          <a:cs typeface="Arial" panose="020B0604020202020204" pitchFamily="34" charset="0"/>
                        </a:rPr>
                        <a:t>121st</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1,3</a:t>
                      </a:r>
                    </a:p>
                    <a:p>
                      <a:pPr algn="ctr"/>
                      <a:r>
                        <a:rPr lang="de-AT" sz="1000" b="0" i="0" dirty="0" smtClean="0">
                          <a:solidFill>
                            <a:srgbClr val="000000"/>
                          </a:solidFill>
                          <a:latin typeface="Arial" panose="020B0604020202020204" pitchFamily="34" charset="0"/>
                          <a:cs typeface="Arial" panose="020B0604020202020204" pitchFamily="34" charset="0"/>
                        </a:rPr>
                        <a:t>110th</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r h="324000">
                <a:tc>
                  <a:txBody>
                    <a:bodyPr/>
                    <a:lstStyle/>
                    <a:p>
                      <a:r>
                        <a:rPr lang="en-GB" sz="1000" b="0" noProof="0" dirty="0" smtClean="0">
                          <a:solidFill>
                            <a:srgbClr val="000000"/>
                          </a:solidFill>
                          <a:latin typeface="Arial" panose="020B0604020202020204" pitchFamily="34" charset="0"/>
                          <a:cs typeface="Arial" panose="020B0604020202020204" pitchFamily="34" charset="0"/>
                        </a:rPr>
                        <a:t>Serbia</a:t>
                      </a:r>
                    </a:p>
                  </a:txBody>
                  <a:tcPr anchor="ctr">
                    <a:solidFill>
                      <a:schemeClr val="bg2">
                        <a:lumMod val="40000"/>
                        <a:lumOff val="60000"/>
                      </a:schemeClr>
                    </a:solidFill>
                  </a:tcPr>
                </a:tc>
                <a:tc>
                  <a:txBody>
                    <a:bodyPr/>
                    <a:lstStyle/>
                    <a:p>
                      <a:pPr algn="ctr"/>
                      <a:r>
                        <a:rPr lang="de-AT" sz="1000" b="1" dirty="0" smtClean="0">
                          <a:solidFill>
                            <a:srgbClr val="FF0000"/>
                          </a:solidFill>
                          <a:latin typeface="Arial" panose="020B0604020202020204" pitchFamily="34" charset="0"/>
                          <a:cs typeface="Arial" panose="020B0604020202020204" pitchFamily="34" charset="0"/>
                        </a:rPr>
                        <a:t>3,4</a:t>
                      </a:r>
                      <a:endParaRPr lang="de-AT" sz="1000" b="1" dirty="0">
                        <a:solidFill>
                          <a:srgbClr val="FF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5,5</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6,0</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1" dirty="0" smtClean="0">
                          <a:solidFill>
                            <a:srgbClr val="FF0000"/>
                          </a:solidFill>
                          <a:latin typeface="Arial" panose="020B0604020202020204" pitchFamily="34" charset="0"/>
                          <a:cs typeface="Arial" panose="020B0604020202020204" pitchFamily="34" charset="0"/>
                        </a:rPr>
                        <a:t>4,3</a:t>
                      </a:r>
                      <a:endParaRPr lang="de-AT" sz="1000" b="1" dirty="0">
                        <a:solidFill>
                          <a:srgbClr val="FF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3,8</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4,6</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4,1</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2,1</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3,0</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4,5</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1,9</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1,6</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r>
              <a:tr h="324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Albania</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4,1</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marL="0" algn="ctr" rtl="0" eaLnBrk="1" fontAlgn="ctr" latinLnBrk="0" hangingPunct="1">
                        <a:spcBef>
                          <a:spcPts val="0"/>
                        </a:spcBef>
                        <a:spcAft>
                          <a:spcPts val="0"/>
                        </a:spcAft>
                      </a:pPr>
                      <a:r>
                        <a:rPr lang="de-DE" sz="1000" b="0" i="0" u="none" strike="noStrike" dirty="0" smtClean="0">
                          <a:solidFill>
                            <a:srgbClr val="000000"/>
                          </a:solidFill>
                          <a:effectLst/>
                          <a:latin typeface="Arial"/>
                        </a:rPr>
                        <a:t>5,3</a:t>
                      </a:r>
                      <a:endParaRPr lang="de-DE" sz="1000" b="0" i="0" u="none" strike="noStrike" dirty="0">
                        <a:solidFill>
                          <a:srgbClr val="000000"/>
                        </a:solidFill>
                        <a:effectLst/>
                        <a:latin typeface="Arial"/>
                      </a:endParaRPr>
                    </a:p>
                  </a:txBody>
                  <a:tcPr marL="90000" marR="90000" marT="46800" marB="46800" anchor="ctr">
                    <a:noFill/>
                  </a:tcPr>
                </a:tc>
                <a:tc>
                  <a:txBody>
                    <a:bodyPr/>
                    <a:lstStyle/>
                    <a:p>
                      <a:pPr marL="0" algn="ctr" rtl="0" eaLnBrk="1" fontAlgn="ctr" latinLnBrk="0" hangingPunct="1">
                        <a:spcBef>
                          <a:spcPts val="0"/>
                        </a:spcBef>
                        <a:spcAft>
                          <a:spcPts val="0"/>
                        </a:spcAft>
                      </a:pPr>
                      <a:r>
                        <a:rPr lang="de-DE" sz="1000" b="1" i="0" u="none" strike="noStrike" dirty="0" smtClean="0">
                          <a:solidFill>
                            <a:srgbClr val="FF0000"/>
                          </a:solidFill>
                          <a:effectLst/>
                          <a:latin typeface="Arial"/>
                        </a:rPr>
                        <a:t>5,2</a:t>
                      </a:r>
                      <a:endParaRPr lang="de-DE" sz="1000" b="1" i="0" u="none" strike="noStrike" dirty="0">
                        <a:solidFill>
                          <a:srgbClr val="FF0000"/>
                        </a:solidFill>
                        <a:effectLst/>
                        <a:latin typeface="Arial"/>
                      </a:endParaRPr>
                    </a:p>
                  </a:txBody>
                  <a:tcPr marL="90000" marR="90000" marT="46800" marB="46800" anchor="ctr">
                    <a:noFill/>
                  </a:tcPr>
                </a:tc>
                <a:tc>
                  <a:txBody>
                    <a:bodyPr/>
                    <a:lstStyle/>
                    <a:p>
                      <a:pPr marL="0" algn="ctr" rtl="0" eaLnBrk="1" fontAlgn="ctr" latinLnBrk="0" hangingPunct="1">
                        <a:spcBef>
                          <a:spcPts val="0"/>
                        </a:spcBef>
                        <a:spcAft>
                          <a:spcPts val="0"/>
                        </a:spcAft>
                      </a:pPr>
                      <a:r>
                        <a:rPr lang="de-DE" sz="1000" b="0" i="0" u="none" strike="noStrike" dirty="0" smtClean="0">
                          <a:solidFill>
                            <a:srgbClr val="000000"/>
                          </a:solidFill>
                          <a:effectLst/>
                          <a:latin typeface="Arial"/>
                        </a:rPr>
                        <a:t>4,7</a:t>
                      </a:r>
                      <a:endParaRPr lang="de-DE" sz="1000" b="0" i="0" u="none" strike="noStrike" dirty="0">
                        <a:solidFill>
                          <a:srgbClr val="000000"/>
                        </a:solidFill>
                        <a:effectLst/>
                        <a:latin typeface="Arial"/>
                      </a:endParaRPr>
                    </a:p>
                  </a:txBody>
                  <a:tcPr marL="90000" marR="90000" marT="46800" marB="46800" anchor="ctr">
                    <a:noFill/>
                  </a:tcPr>
                </a:tc>
                <a:tc>
                  <a:txBody>
                    <a:bodyPr/>
                    <a:lstStyle/>
                    <a:p>
                      <a:pPr algn="ctr"/>
                      <a:r>
                        <a:rPr lang="de-AT" sz="1000" b="1" dirty="0" smtClean="0">
                          <a:solidFill>
                            <a:srgbClr val="FF0000"/>
                          </a:solidFill>
                          <a:latin typeface="Arial" panose="020B0604020202020204" pitchFamily="34" charset="0"/>
                          <a:cs typeface="Arial" panose="020B0604020202020204" pitchFamily="34" charset="0"/>
                        </a:rPr>
                        <a:t>4,1</a:t>
                      </a:r>
                      <a:endParaRPr lang="de-AT" sz="1000" b="1" dirty="0">
                        <a:solidFill>
                          <a:srgbClr val="FF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4,0</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2,3</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3,6</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2,2</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3,0</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3,9</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2,0</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1" i="0" dirty="0" smtClean="0">
                          <a:solidFill>
                            <a:srgbClr val="FF0000"/>
                          </a:solidFill>
                          <a:latin typeface="Arial" panose="020B0604020202020204" pitchFamily="34" charset="0"/>
                          <a:cs typeface="Arial" panose="020B0604020202020204" pitchFamily="34" charset="0"/>
                        </a:rPr>
                        <a:t>1,1</a:t>
                      </a:r>
                      <a:endParaRPr lang="de-AT" sz="1000" b="1" i="0" dirty="0">
                        <a:solidFill>
                          <a:srgbClr val="FF0000"/>
                        </a:solidFill>
                        <a:latin typeface="Arial" panose="020B0604020202020204" pitchFamily="34" charset="0"/>
                        <a:cs typeface="Arial" panose="020B0604020202020204" pitchFamily="34" charset="0"/>
                      </a:endParaRPr>
                    </a:p>
                  </a:txBody>
                  <a:tcPr marL="90000" marR="90000" marT="46800" marB="46800" anchor="ctr">
                    <a:noFill/>
                  </a:tcPr>
                </a:tc>
              </a:tr>
              <a:tr h="324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Bulgaria</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4,2</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marL="0" algn="ctr" rtl="0" eaLnBrk="1" fontAlgn="ctr" latinLnBrk="0" hangingPunct="1">
                        <a:spcBef>
                          <a:spcPts val="0"/>
                        </a:spcBef>
                        <a:spcAft>
                          <a:spcPts val="0"/>
                        </a:spcAft>
                      </a:pPr>
                      <a:r>
                        <a:rPr lang="de-DE" sz="1000" b="0" i="0" u="none" strike="noStrike" dirty="0" smtClean="0">
                          <a:solidFill>
                            <a:srgbClr val="000000"/>
                          </a:solidFill>
                          <a:effectLst/>
                          <a:latin typeface="Arial"/>
                        </a:rPr>
                        <a:t>5,2</a:t>
                      </a:r>
                      <a:endParaRPr lang="de-DE" sz="1000" b="0" i="0" u="none" strike="noStrike" dirty="0">
                        <a:solidFill>
                          <a:srgbClr val="000000"/>
                        </a:solidFill>
                        <a:effectLst/>
                        <a:latin typeface="Arial"/>
                      </a:endParaRPr>
                    </a:p>
                  </a:txBody>
                  <a:tcPr marL="90000" marR="90000" marT="46800" marB="46800" anchor="ctr">
                    <a:solidFill>
                      <a:schemeClr val="bg2">
                        <a:lumMod val="40000"/>
                        <a:lumOff val="60000"/>
                      </a:schemeClr>
                    </a:solidFill>
                  </a:tcPr>
                </a:tc>
                <a:tc>
                  <a:txBody>
                    <a:bodyPr/>
                    <a:lstStyle/>
                    <a:p>
                      <a:pPr marL="0" algn="ctr" rtl="0" eaLnBrk="1" fontAlgn="ctr" latinLnBrk="0" hangingPunct="1">
                        <a:spcBef>
                          <a:spcPts val="0"/>
                        </a:spcBef>
                        <a:spcAft>
                          <a:spcPts val="0"/>
                        </a:spcAft>
                      </a:pPr>
                      <a:r>
                        <a:rPr lang="de-DE" sz="1000" b="1" i="0" u="none" strike="noStrike" dirty="0" smtClean="0">
                          <a:solidFill>
                            <a:srgbClr val="008000"/>
                          </a:solidFill>
                          <a:effectLst/>
                          <a:latin typeface="Arial"/>
                        </a:rPr>
                        <a:t>6,7</a:t>
                      </a:r>
                      <a:endParaRPr lang="de-DE" sz="1000" b="1" i="0" u="none" strike="noStrike" dirty="0">
                        <a:solidFill>
                          <a:srgbClr val="008000"/>
                        </a:solidFill>
                        <a:effectLst/>
                        <a:latin typeface="Arial"/>
                      </a:endParaRPr>
                    </a:p>
                  </a:txBody>
                  <a:tcPr marL="90000" marR="90000" marT="46800" marB="46800" anchor="ctr">
                    <a:solidFill>
                      <a:schemeClr val="bg2">
                        <a:lumMod val="40000"/>
                        <a:lumOff val="60000"/>
                      </a:schemeClr>
                    </a:solidFill>
                  </a:tcPr>
                </a:tc>
                <a:tc>
                  <a:txBody>
                    <a:bodyPr/>
                    <a:lstStyle/>
                    <a:p>
                      <a:pPr marL="0" algn="ctr" rtl="0" eaLnBrk="1" fontAlgn="ctr" latinLnBrk="0" hangingPunct="1">
                        <a:spcBef>
                          <a:spcPts val="0"/>
                        </a:spcBef>
                        <a:spcAft>
                          <a:spcPts val="0"/>
                        </a:spcAft>
                      </a:pPr>
                      <a:r>
                        <a:rPr lang="de-DE" sz="1000" b="0" i="0" u="none" strike="noStrike" dirty="0" smtClean="0">
                          <a:solidFill>
                            <a:srgbClr val="000000"/>
                          </a:solidFill>
                          <a:effectLst/>
                          <a:latin typeface="Arial"/>
                        </a:rPr>
                        <a:t>4,7</a:t>
                      </a:r>
                      <a:endParaRPr lang="de-DE" sz="1000" b="0" i="0" u="none" strike="noStrike" dirty="0">
                        <a:solidFill>
                          <a:srgbClr val="000000"/>
                        </a:solidFill>
                        <a:effectLst/>
                        <a:latin typeface="Arial"/>
                      </a:endParaRPr>
                    </a:p>
                  </a:txBody>
                  <a:tcPr marL="90000" marR="90000" marT="46800" marB="46800" anchor="ctr">
                    <a:solidFill>
                      <a:schemeClr val="bg2">
                        <a:lumMod val="40000"/>
                        <a:lumOff val="60000"/>
                      </a:schemeClr>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4,8</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4,2</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3,9</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5,1</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4,6</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2,5</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3,3</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6,1</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2,0</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r>
              <a:tr h="324000">
                <a:tc>
                  <a:txBody>
                    <a:bodyPr/>
                    <a:lstStyle/>
                    <a:p>
                      <a:r>
                        <a:rPr lang="de-AT" sz="1000" b="0" noProof="0" dirty="0" smtClean="0">
                          <a:solidFill>
                            <a:srgbClr val="000000"/>
                          </a:solidFill>
                          <a:latin typeface="Arial" panose="020B0604020202020204" pitchFamily="34" charset="0"/>
                          <a:cs typeface="Arial" panose="020B0604020202020204" pitchFamily="34" charset="0"/>
                        </a:rPr>
                        <a:t>Romania</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4,1</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marL="0" algn="ctr" rtl="0" eaLnBrk="1" fontAlgn="ctr" latinLnBrk="0" hangingPunct="1">
                        <a:spcBef>
                          <a:spcPts val="0"/>
                        </a:spcBef>
                        <a:spcAft>
                          <a:spcPts val="0"/>
                        </a:spcAft>
                      </a:pPr>
                      <a:r>
                        <a:rPr lang="de-DE" sz="1000" b="0" i="0" u="none" strike="noStrike" dirty="0" smtClean="0">
                          <a:solidFill>
                            <a:srgbClr val="000000"/>
                          </a:solidFill>
                          <a:effectLst/>
                          <a:latin typeface="Arial"/>
                        </a:rPr>
                        <a:t>5,4</a:t>
                      </a:r>
                      <a:endParaRPr lang="de-DE" sz="1000" b="0" i="0" u="none" strike="noStrike" dirty="0">
                        <a:solidFill>
                          <a:srgbClr val="000000"/>
                        </a:solidFill>
                        <a:effectLst/>
                        <a:latin typeface="Arial"/>
                      </a:endParaRPr>
                    </a:p>
                  </a:txBody>
                  <a:tcPr marL="90000" marR="90000" marT="46800" marB="46800" anchor="ctr">
                    <a:noFill/>
                  </a:tcPr>
                </a:tc>
                <a:tc>
                  <a:txBody>
                    <a:bodyPr/>
                    <a:lstStyle/>
                    <a:p>
                      <a:pPr marL="0" algn="ctr" rtl="0" eaLnBrk="1" fontAlgn="ctr" latinLnBrk="0" hangingPunct="1">
                        <a:spcBef>
                          <a:spcPts val="0"/>
                        </a:spcBef>
                        <a:spcAft>
                          <a:spcPts val="0"/>
                        </a:spcAft>
                      </a:pPr>
                      <a:r>
                        <a:rPr lang="de-DE" sz="1000" b="0" i="0" u="none" strike="noStrike" dirty="0" smtClean="0">
                          <a:solidFill>
                            <a:srgbClr val="000000"/>
                          </a:solidFill>
                          <a:effectLst/>
                          <a:latin typeface="Arial"/>
                        </a:rPr>
                        <a:t>5,9</a:t>
                      </a:r>
                      <a:endParaRPr lang="de-DE" sz="1000" b="0" i="0" u="none" strike="noStrike" dirty="0">
                        <a:solidFill>
                          <a:srgbClr val="000000"/>
                        </a:solidFill>
                        <a:effectLst/>
                        <a:latin typeface="Arial"/>
                      </a:endParaRPr>
                    </a:p>
                  </a:txBody>
                  <a:tcPr marL="90000" marR="90000" marT="46800" marB="46800" anchor="ctr">
                    <a:noFill/>
                  </a:tcPr>
                </a:tc>
                <a:tc>
                  <a:txBody>
                    <a:bodyPr/>
                    <a:lstStyle/>
                    <a:p>
                      <a:pPr marL="0" algn="ctr" rtl="0" eaLnBrk="1" fontAlgn="ctr" latinLnBrk="0" hangingPunct="1">
                        <a:spcBef>
                          <a:spcPts val="0"/>
                        </a:spcBef>
                        <a:spcAft>
                          <a:spcPts val="0"/>
                        </a:spcAft>
                      </a:pPr>
                      <a:r>
                        <a:rPr lang="de-DE" sz="1000" b="0" i="0" u="none" strike="noStrike" dirty="0" smtClean="0">
                          <a:solidFill>
                            <a:srgbClr val="000000"/>
                          </a:solidFill>
                          <a:effectLst/>
                          <a:latin typeface="Arial"/>
                        </a:rPr>
                        <a:t>4,6</a:t>
                      </a:r>
                      <a:endParaRPr lang="de-DE" sz="1000" b="0" i="0" u="none" strike="noStrike" dirty="0">
                        <a:solidFill>
                          <a:srgbClr val="000000"/>
                        </a:solidFill>
                        <a:effectLst/>
                        <a:latin typeface="Arial"/>
                      </a:endParaRPr>
                    </a:p>
                  </a:txBody>
                  <a:tcPr marL="90000" marR="90000" marT="46800" marB="46800" anchor="ctr">
                    <a:no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4,4</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4,3</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3,9</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4,9</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2,3</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3,1</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5,0</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2,7</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2,1</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noFill/>
                  </a:tcPr>
                </a:tc>
              </a:tr>
              <a:tr h="324000">
                <a:tc>
                  <a:txBody>
                    <a:bodyPr/>
                    <a:lstStyle/>
                    <a:p>
                      <a:r>
                        <a:rPr lang="de-AT" sz="1000" b="0" noProof="0" dirty="0" smtClean="0">
                          <a:solidFill>
                            <a:srgbClr val="000000"/>
                          </a:solidFill>
                          <a:latin typeface="Arial" panose="020B0604020202020204" pitchFamily="34" charset="0"/>
                          <a:cs typeface="Arial" panose="020B0604020202020204" pitchFamily="34" charset="0"/>
                        </a:rPr>
                        <a:t>Turkey</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ctr"/>
                      <a:r>
                        <a:rPr lang="de-AT" sz="1000" b="1" dirty="0" smtClean="0">
                          <a:solidFill>
                            <a:srgbClr val="008000"/>
                          </a:solidFill>
                          <a:latin typeface="Arial" panose="020B0604020202020204" pitchFamily="34" charset="0"/>
                          <a:cs typeface="Arial" panose="020B0604020202020204" pitchFamily="34" charset="0"/>
                        </a:rPr>
                        <a:t>4,5</a:t>
                      </a:r>
                      <a:endParaRPr lang="de-AT" sz="1000" b="1" dirty="0">
                        <a:solidFill>
                          <a:srgbClr val="008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marL="0" algn="ctr" rtl="0" eaLnBrk="1" fontAlgn="ctr" latinLnBrk="0" hangingPunct="1">
                        <a:spcBef>
                          <a:spcPts val="0"/>
                        </a:spcBef>
                        <a:spcAft>
                          <a:spcPts val="0"/>
                        </a:spcAft>
                      </a:pPr>
                      <a:r>
                        <a:rPr lang="de-DE" sz="1000" b="1" i="0" u="none" strike="noStrike" dirty="0" smtClean="0">
                          <a:solidFill>
                            <a:srgbClr val="FF0000"/>
                          </a:solidFill>
                          <a:effectLst/>
                          <a:latin typeface="Arial"/>
                        </a:rPr>
                        <a:t>4,2</a:t>
                      </a:r>
                      <a:endParaRPr lang="de-DE" sz="1000" b="1" i="0" u="none" strike="noStrike" dirty="0">
                        <a:solidFill>
                          <a:srgbClr val="FF0000"/>
                        </a:solidFill>
                        <a:effectLst/>
                        <a:latin typeface="Arial"/>
                      </a:endParaRPr>
                    </a:p>
                  </a:txBody>
                  <a:tcPr marL="90000" marR="90000" marT="46800" marB="46800" anchor="ctr">
                    <a:solidFill>
                      <a:schemeClr val="bg2">
                        <a:lumMod val="40000"/>
                        <a:lumOff val="60000"/>
                      </a:schemeClr>
                    </a:solidFill>
                  </a:tcPr>
                </a:tc>
                <a:tc>
                  <a:txBody>
                    <a:bodyPr/>
                    <a:lstStyle/>
                    <a:p>
                      <a:pPr marL="0" algn="ctr" rtl="0" eaLnBrk="1" fontAlgn="ctr" latinLnBrk="0" hangingPunct="1">
                        <a:spcBef>
                          <a:spcPts val="0"/>
                        </a:spcBef>
                        <a:spcAft>
                          <a:spcPts val="0"/>
                        </a:spcAft>
                      </a:pPr>
                      <a:r>
                        <a:rPr lang="de-DE" sz="1000" b="0" i="0" u="none" strike="noStrike" dirty="0" smtClean="0">
                          <a:solidFill>
                            <a:srgbClr val="000000"/>
                          </a:solidFill>
                          <a:effectLst/>
                          <a:latin typeface="Arial"/>
                        </a:rPr>
                        <a:t>5,4</a:t>
                      </a:r>
                      <a:endParaRPr lang="de-DE" sz="1000" b="0" i="0" u="none" strike="noStrike" dirty="0">
                        <a:solidFill>
                          <a:srgbClr val="000000"/>
                        </a:solidFill>
                        <a:effectLst/>
                        <a:latin typeface="Arial"/>
                      </a:endParaRPr>
                    </a:p>
                  </a:txBody>
                  <a:tcPr marL="90000" marR="90000" marT="46800" marB="46800" anchor="ctr">
                    <a:solidFill>
                      <a:schemeClr val="bg2">
                        <a:lumMod val="40000"/>
                        <a:lumOff val="60000"/>
                      </a:schemeClr>
                    </a:solidFill>
                  </a:tcPr>
                </a:tc>
                <a:tc>
                  <a:txBody>
                    <a:bodyPr/>
                    <a:lstStyle/>
                    <a:p>
                      <a:pPr marL="0" algn="ctr" rtl="0" eaLnBrk="1" fontAlgn="ctr" latinLnBrk="0" hangingPunct="1">
                        <a:spcBef>
                          <a:spcPts val="0"/>
                        </a:spcBef>
                        <a:spcAft>
                          <a:spcPts val="0"/>
                        </a:spcAft>
                      </a:pPr>
                      <a:r>
                        <a:rPr lang="de-DE" sz="1000" b="1" i="0" u="none" strike="noStrike" dirty="0" smtClean="0">
                          <a:solidFill>
                            <a:srgbClr val="FF0000"/>
                          </a:solidFill>
                          <a:effectLst/>
                          <a:latin typeface="Arial"/>
                        </a:rPr>
                        <a:t>4,3</a:t>
                      </a:r>
                      <a:endParaRPr lang="de-DE" sz="1000" b="1" i="0" u="none" strike="noStrike" dirty="0">
                        <a:solidFill>
                          <a:srgbClr val="FF0000"/>
                        </a:solidFill>
                        <a:effectLst/>
                        <a:latin typeface="Arial"/>
                      </a:endParaRPr>
                    </a:p>
                  </a:txBody>
                  <a:tcPr marL="90000" marR="90000" marT="46800" marB="46800" anchor="ctr">
                    <a:solidFill>
                      <a:schemeClr val="bg2">
                        <a:lumMod val="40000"/>
                        <a:lumOff val="60000"/>
                      </a:schemeClr>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4,2</a:t>
                      </a:r>
                      <a:endParaRPr lang="de-AT" sz="1000" b="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3,3</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4,4</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3,8</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4,7</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3,9</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5,0</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0" i="0" dirty="0" smtClean="0">
                          <a:solidFill>
                            <a:srgbClr val="000000"/>
                          </a:solidFill>
                          <a:latin typeface="Arial" panose="020B0604020202020204" pitchFamily="34" charset="0"/>
                          <a:cs typeface="Arial" panose="020B0604020202020204" pitchFamily="34" charset="0"/>
                        </a:rPr>
                        <a:t>2,8</a:t>
                      </a:r>
                      <a:endParaRPr lang="de-AT" sz="1000" b="0" i="0" dirty="0">
                        <a:solidFill>
                          <a:srgbClr val="000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c>
                  <a:txBody>
                    <a:bodyPr/>
                    <a:lstStyle/>
                    <a:p>
                      <a:pPr algn="ctr"/>
                      <a:r>
                        <a:rPr lang="de-AT" sz="1000" b="1" i="0" dirty="0" smtClean="0">
                          <a:solidFill>
                            <a:srgbClr val="008000"/>
                          </a:solidFill>
                          <a:latin typeface="Arial" panose="020B0604020202020204" pitchFamily="34" charset="0"/>
                          <a:cs typeface="Arial" panose="020B0604020202020204" pitchFamily="34" charset="0"/>
                        </a:rPr>
                        <a:t>3,8</a:t>
                      </a:r>
                      <a:endParaRPr lang="de-AT" sz="1000" b="1" i="0" dirty="0">
                        <a:solidFill>
                          <a:srgbClr val="008000"/>
                        </a:solidFill>
                        <a:latin typeface="Arial" panose="020B0604020202020204" pitchFamily="34" charset="0"/>
                        <a:cs typeface="Arial" panose="020B0604020202020204" pitchFamily="34" charset="0"/>
                      </a:endParaRPr>
                    </a:p>
                  </a:txBody>
                  <a:tcPr marL="90000" marR="90000" marT="46800" marB="46800" anchor="ctr">
                    <a:solidFill>
                      <a:schemeClr val="bg2">
                        <a:lumMod val="40000"/>
                        <a:lumOff val="60000"/>
                      </a:schemeClr>
                    </a:solidFill>
                  </a:tcPr>
                </a:tc>
              </a:tr>
            </a:tbl>
          </a:graphicData>
        </a:graphic>
      </p:graphicFrame>
      <p:sp>
        <p:nvSpPr>
          <p:cNvPr id="48" name="Textfeld 47"/>
          <p:cNvSpPr txBox="1"/>
          <p:nvPr/>
        </p:nvSpPr>
        <p:spPr>
          <a:xfrm>
            <a:off x="505261" y="1329500"/>
            <a:ext cx="4678847" cy="261610"/>
          </a:xfrm>
          <a:prstGeom prst="rect">
            <a:avLst/>
          </a:prstGeom>
          <a:noFill/>
        </p:spPr>
        <p:txBody>
          <a:bodyPr wrap="square" rtlCol="0">
            <a:spAutoFit/>
          </a:bodyPr>
          <a:lstStyle/>
          <a:p>
            <a:r>
              <a:rPr lang="de-DE" sz="1100" b="1" dirty="0" smtClean="0"/>
              <a:t>Travel &amp; </a:t>
            </a:r>
            <a:r>
              <a:rPr lang="de-DE" sz="1100" b="1" dirty="0" err="1" smtClean="0"/>
              <a:t>Tourism</a:t>
            </a:r>
            <a:r>
              <a:rPr lang="de-DE" sz="1100" b="1" dirty="0" smtClean="0"/>
              <a:t> </a:t>
            </a:r>
            <a:r>
              <a:rPr lang="de-DE" sz="1100" b="1" dirty="0" err="1" smtClean="0"/>
              <a:t>Competitiveness</a:t>
            </a:r>
            <a:r>
              <a:rPr lang="de-DE" sz="1100" b="1" dirty="0" smtClean="0"/>
              <a:t> Index 2015</a:t>
            </a:r>
            <a:endParaRPr lang="de-AT" sz="1100" b="1" dirty="0"/>
          </a:p>
        </p:txBody>
      </p:sp>
      <p:sp>
        <p:nvSpPr>
          <p:cNvPr id="4" name="Rechteck 3"/>
          <p:cNvSpPr/>
          <p:nvPr/>
        </p:nvSpPr>
        <p:spPr>
          <a:xfrm>
            <a:off x="611560" y="4272829"/>
            <a:ext cx="7998894" cy="432048"/>
          </a:xfrm>
          <a:prstGeom prst="rect">
            <a:avLst/>
          </a:prstGeom>
          <a:noFill/>
          <a:ln w="12700">
            <a:solidFill>
              <a:srgbClr val="E3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feld 5"/>
          <p:cNvSpPr txBox="1"/>
          <p:nvPr/>
        </p:nvSpPr>
        <p:spPr>
          <a:xfrm>
            <a:off x="526101" y="1576384"/>
            <a:ext cx="2520000" cy="1015663"/>
          </a:xfrm>
          <a:prstGeom prst="rect">
            <a:avLst/>
          </a:prstGeom>
          <a:noFill/>
        </p:spPr>
        <p:txBody>
          <a:bodyPr wrap="square" rtlCol="0">
            <a:spAutoFit/>
          </a:bodyPr>
          <a:lstStyle/>
          <a:p>
            <a:pPr>
              <a:spcAft>
                <a:spcPts val="300"/>
              </a:spcAft>
            </a:pPr>
            <a:r>
              <a:rPr lang="de-AT" sz="1000" b="1" dirty="0" smtClean="0">
                <a:solidFill>
                  <a:srgbClr val="000000"/>
                </a:solidFill>
              </a:rPr>
              <a:t>1</a:t>
            </a:r>
            <a:r>
              <a:rPr lang="de-AT" sz="1000" dirty="0" smtClean="0">
                <a:solidFill>
                  <a:srgbClr val="000000"/>
                </a:solidFill>
              </a:rPr>
              <a:t> Business </a:t>
            </a:r>
            <a:r>
              <a:rPr lang="de-AT" sz="1000" dirty="0" err="1" smtClean="0">
                <a:solidFill>
                  <a:srgbClr val="000000"/>
                </a:solidFill>
              </a:rPr>
              <a:t>environment</a:t>
            </a:r>
            <a:endParaRPr lang="de-AT" sz="1000" dirty="0" smtClean="0">
              <a:solidFill>
                <a:srgbClr val="000000"/>
              </a:solidFill>
            </a:endParaRPr>
          </a:p>
          <a:p>
            <a:pPr>
              <a:spcAft>
                <a:spcPts val="300"/>
              </a:spcAft>
            </a:pPr>
            <a:r>
              <a:rPr lang="de-AT" sz="1000" b="1" dirty="0" smtClean="0">
                <a:solidFill>
                  <a:srgbClr val="000000"/>
                </a:solidFill>
              </a:rPr>
              <a:t>2</a:t>
            </a:r>
            <a:r>
              <a:rPr lang="de-AT" sz="1000" dirty="0" smtClean="0">
                <a:solidFill>
                  <a:srgbClr val="000000"/>
                </a:solidFill>
              </a:rPr>
              <a:t> </a:t>
            </a:r>
            <a:r>
              <a:rPr lang="de-AT" sz="1000" dirty="0" err="1" smtClean="0">
                <a:solidFill>
                  <a:srgbClr val="000000"/>
                </a:solidFill>
              </a:rPr>
              <a:t>Safety</a:t>
            </a:r>
            <a:r>
              <a:rPr lang="de-AT" sz="1000" dirty="0" smtClean="0">
                <a:solidFill>
                  <a:srgbClr val="000000"/>
                </a:solidFill>
              </a:rPr>
              <a:t> </a:t>
            </a:r>
            <a:r>
              <a:rPr lang="de-AT" sz="1000" dirty="0" err="1" smtClean="0">
                <a:solidFill>
                  <a:srgbClr val="000000"/>
                </a:solidFill>
              </a:rPr>
              <a:t>and</a:t>
            </a:r>
            <a:r>
              <a:rPr lang="de-AT" sz="1000" dirty="0" smtClean="0">
                <a:solidFill>
                  <a:srgbClr val="000000"/>
                </a:solidFill>
              </a:rPr>
              <a:t> </a:t>
            </a:r>
            <a:r>
              <a:rPr lang="de-AT" sz="1000" dirty="0" err="1" smtClean="0">
                <a:solidFill>
                  <a:srgbClr val="000000"/>
                </a:solidFill>
              </a:rPr>
              <a:t>security</a:t>
            </a:r>
            <a:endParaRPr lang="de-AT" sz="1000" dirty="0" smtClean="0">
              <a:solidFill>
                <a:srgbClr val="000000"/>
              </a:solidFill>
            </a:endParaRPr>
          </a:p>
          <a:p>
            <a:pPr>
              <a:spcAft>
                <a:spcPts val="300"/>
              </a:spcAft>
            </a:pPr>
            <a:r>
              <a:rPr lang="de-AT" sz="1000" b="1" dirty="0" smtClean="0">
                <a:solidFill>
                  <a:srgbClr val="000000"/>
                </a:solidFill>
              </a:rPr>
              <a:t>3</a:t>
            </a:r>
            <a:r>
              <a:rPr lang="de-AT" sz="1000" dirty="0" smtClean="0">
                <a:solidFill>
                  <a:srgbClr val="000000"/>
                </a:solidFill>
              </a:rPr>
              <a:t> </a:t>
            </a:r>
            <a:r>
              <a:rPr lang="de-AT" sz="1000" dirty="0" err="1" smtClean="0">
                <a:solidFill>
                  <a:srgbClr val="000000"/>
                </a:solidFill>
              </a:rPr>
              <a:t>Health</a:t>
            </a:r>
            <a:r>
              <a:rPr lang="de-AT" sz="1000" dirty="0" smtClean="0">
                <a:solidFill>
                  <a:srgbClr val="000000"/>
                </a:solidFill>
              </a:rPr>
              <a:t> </a:t>
            </a:r>
            <a:r>
              <a:rPr lang="de-AT" sz="1000" dirty="0" err="1" smtClean="0">
                <a:solidFill>
                  <a:srgbClr val="000000"/>
                </a:solidFill>
              </a:rPr>
              <a:t>and</a:t>
            </a:r>
            <a:r>
              <a:rPr lang="de-AT" sz="1000" dirty="0" smtClean="0">
                <a:solidFill>
                  <a:srgbClr val="000000"/>
                </a:solidFill>
              </a:rPr>
              <a:t> </a:t>
            </a:r>
            <a:r>
              <a:rPr lang="de-AT" sz="1000" dirty="0" err="1" smtClean="0">
                <a:solidFill>
                  <a:srgbClr val="000000"/>
                </a:solidFill>
              </a:rPr>
              <a:t>hygiene</a:t>
            </a:r>
            <a:endParaRPr lang="de-AT" sz="1000" dirty="0" smtClean="0">
              <a:solidFill>
                <a:srgbClr val="000000"/>
              </a:solidFill>
            </a:endParaRPr>
          </a:p>
          <a:p>
            <a:pPr>
              <a:spcAft>
                <a:spcPts val="300"/>
              </a:spcAft>
            </a:pPr>
            <a:r>
              <a:rPr lang="de-AT" sz="1000" b="1" dirty="0" smtClean="0">
                <a:solidFill>
                  <a:srgbClr val="000000"/>
                </a:solidFill>
              </a:rPr>
              <a:t>4</a:t>
            </a:r>
            <a:r>
              <a:rPr lang="de-AT" sz="1000" dirty="0" smtClean="0">
                <a:solidFill>
                  <a:srgbClr val="000000"/>
                </a:solidFill>
              </a:rPr>
              <a:t> HR </a:t>
            </a:r>
            <a:r>
              <a:rPr lang="de-AT" sz="1000" dirty="0" err="1" smtClean="0">
                <a:solidFill>
                  <a:srgbClr val="000000"/>
                </a:solidFill>
              </a:rPr>
              <a:t>and</a:t>
            </a:r>
            <a:r>
              <a:rPr lang="de-AT" sz="1000" dirty="0" smtClean="0">
                <a:solidFill>
                  <a:srgbClr val="000000"/>
                </a:solidFill>
              </a:rPr>
              <a:t> </a:t>
            </a:r>
            <a:r>
              <a:rPr lang="de-AT" sz="1000" dirty="0" err="1" smtClean="0">
                <a:solidFill>
                  <a:srgbClr val="000000"/>
                </a:solidFill>
              </a:rPr>
              <a:t>labour</a:t>
            </a:r>
            <a:r>
              <a:rPr lang="de-AT" sz="1000" dirty="0" smtClean="0">
                <a:solidFill>
                  <a:srgbClr val="000000"/>
                </a:solidFill>
              </a:rPr>
              <a:t> </a:t>
            </a:r>
            <a:r>
              <a:rPr lang="de-AT" sz="1000" dirty="0" err="1" smtClean="0">
                <a:solidFill>
                  <a:srgbClr val="000000"/>
                </a:solidFill>
              </a:rPr>
              <a:t>market</a:t>
            </a:r>
            <a:endParaRPr lang="de-AT" sz="1000" dirty="0" smtClean="0">
              <a:solidFill>
                <a:srgbClr val="000000"/>
              </a:solidFill>
            </a:endParaRPr>
          </a:p>
          <a:p>
            <a:pPr>
              <a:spcAft>
                <a:spcPts val="300"/>
              </a:spcAft>
            </a:pPr>
            <a:r>
              <a:rPr lang="de-AT" sz="1000" b="1" dirty="0" smtClean="0">
                <a:solidFill>
                  <a:srgbClr val="000000"/>
                </a:solidFill>
              </a:rPr>
              <a:t>5</a:t>
            </a:r>
            <a:r>
              <a:rPr lang="de-AT" sz="1000" dirty="0" smtClean="0">
                <a:solidFill>
                  <a:srgbClr val="000000"/>
                </a:solidFill>
              </a:rPr>
              <a:t> ICT </a:t>
            </a:r>
            <a:r>
              <a:rPr lang="de-AT" sz="1000" dirty="0" err="1" smtClean="0">
                <a:solidFill>
                  <a:srgbClr val="000000"/>
                </a:solidFill>
              </a:rPr>
              <a:t>readiness</a:t>
            </a:r>
            <a:endParaRPr lang="en-GB" sz="1000" dirty="0">
              <a:solidFill>
                <a:srgbClr val="000000"/>
              </a:solidFill>
            </a:endParaRPr>
          </a:p>
        </p:txBody>
      </p:sp>
      <p:sp>
        <p:nvSpPr>
          <p:cNvPr id="49" name="Textfeld 48"/>
          <p:cNvSpPr txBox="1"/>
          <p:nvPr/>
        </p:nvSpPr>
        <p:spPr>
          <a:xfrm>
            <a:off x="3319835" y="1576384"/>
            <a:ext cx="2520000" cy="1015663"/>
          </a:xfrm>
          <a:prstGeom prst="rect">
            <a:avLst/>
          </a:prstGeom>
          <a:noFill/>
        </p:spPr>
        <p:txBody>
          <a:bodyPr wrap="square" rtlCol="0">
            <a:spAutoFit/>
          </a:bodyPr>
          <a:lstStyle/>
          <a:p>
            <a:pPr>
              <a:spcAft>
                <a:spcPts val="300"/>
              </a:spcAft>
            </a:pPr>
            <a:r>
              <a:rPr lang="de-AT" sz="1000" b="1" dirty="0" smtClean="0">
                <a:solidFill>
                  <a:srgbClr val="000000"/>
                </a:solidFill>
              </a:rPr>
              <a:t>6</a:t>
            </a:r>
            <a:r>
              <a:rPr lang="de-AT" sz="1000" dirty="0" smtClean="0">
                <a:solidFill>
                  <a:srgbClr val="000000"/>
                </a:solidFill>
              </a:rPr>
              <a:t> </a:t>
            </a:r>
            <a:r>
              <a:rPr lang="de-AT" sz="1000" dirty="0" err="1" smtClean="0">
                <a:solidFill>
                  <a:srgbClr val="000000"/>
                </a:solidFill>
              </a:rPr>
              <a:t>Prioritization</a:t>
            </a:r>
            <a:r>
              <a:rPr lang="de-AT" sz="1000" dirty="0" smtClean="0">
                <a:solidFill>
                  <a:srgbClr val="000000"/>
                </a:solidFill>
              </a:rPr>
              <a:t> </a:t>
            </a:r>
            <a:r>
              <a:rPr lang="de-AT" sz="1000" dirty="0" err="1" smtClean="0">
                <a:solidFill>
                  <a:srgbClr val="000000"/>
                </a:solidFill>
              </a:rPr>
              <a:t>of</a:t>
            </a:r>
            <a:r>
              <a:rPr lang="de-AT" sz="1000" dirty="0" smtClean="0">
                <a:solidFill>
                  <a:srgbClr val="000000"/>
                </a:solidFill>
              </a:rPr>
              <a:t> T&amp;T</a:t>
            </a:r>
          </a:p>
          <a:p>
            <a:pPr>
              <a:spcAft>
                <a:spcPts val="300"/>
              </a:spcAft>
            </a:pPr>
            <a:r>
              <a:rPr lang="de-AT" sz="1000" b="1" dirty="0">
                <a:solidFill>
                  <a:srgbClr val="000000"/>
                </a:solidFill>
              </a:rPr>
              <a:t>7</a:t>
            </a:r>
            <a:r>
              <a:rPr lang="de-AT" sz="1000" dirty="0">
                <a:solidFill>
                  <a:srgbClr val="000000"/>
                </a:solidFill>
              </a:rPr>
              <a:t> International </a:t>
            </a:r>
            <a:r>
              <a:rPr lang="de-AT" sz="1000" dirty="0" err="1">
                <a:solidFill>
                  <a:srgbClr val="000000"/>
                </a:solidFill>
              </a:rPr>
              <a:t>openness</a:t>
            </a:r>
            <a:endParaRPr lang="de-AT" sz="1000" dirty="0">
              <a:solidFill>
                <a:srgbClr val="000000"/>
              </a:solidFill>
            </a:endParaRPr>
          </a:p>
          <a:p>
            <a:pPr>
              <a:spcAft>
                <a:spcPts val="300"/>
              </a:spcAft>
            </a:pPr>
            <a:r>
              <a:rPr lang="de-AT" sz="1000" b="1" dirty="0">
                <a:solidFill>
                  <a:srgbClr val="000000"/>
                </a:solidFill>
              </a:rPr>
              <a:t>8</a:t>
            </a:r>
            <a:r>
              <a:rPr lang="de-AT" sz="1000" dirty="0">
                <a:solidFill>
                  <a:srgbClr val="000000"/>
                </a:solidFill>
              </a:rPr>
              <a:t> Price </a:t>
            </a:r>
            <a:r>
              <a:rPr lang="de-AT" sz="1000" dirty="0" err="1">
                <a:solidFill>
                  <a:srgbClr val="000000"/>
                </a:solidFill>
              </a:rPr>
              <a:t>competitiveness</a:t>
            </a:r>
            <a:endParaRPr lang="de-AT" sz="1000" dirty="0">
              <a:solidFill>
                <a:srgbClr val="000000"/>
              </a:solidFill>
            </a:endParaRPr>
          </a:p>
          <a:p>
            <a:pPr>
              <a:spcAft>
                <a:spcPts val="300"/>
              </a:spcAft>
            </a:pPr>
            <a:r>
              <a:rPr lang="de-AT" sz="1000" b="1" dirty="0">
                <a:solidFill>
                  <a:srgbClr val="000000"/>
                </a:solidFill>
              </a:rPr>
              <a:t>9</a:t>
            </a:r>
            <a:r>
              <a:rPr lang="de-AT" sz="1000" dirty="0">
                <a:solidFill>
                  <a:srgbClr val="000000"/>
                </a:solidFill>
              </a:rPr>
              <a:t> Environmental </a:t>
            </a:r>
            <a:r>
              <a:rPr lang="de-AT" sz="1000" dirty="0" err="1" smtClean="0">
                <a:solidFill>
                  <a:srgbClr val="000000"/>
                </a:solidFill>
              </a:rPr>
              <a:t>sustainability</a:t>
            </a:r>
            <a:endParaRPr lang="de-AT" sz="1000" dirty="0" smtClean="0">
              <a:solidFill>
                <a:srgbClr val="000000"/>
              </a:solidFill>
            </a:endParaRPr>
          </a:p>
          <a:p>
            <a:pPr>
              <a:spcAft>
                <a:spcPts val="300"/>
              </a:spcAft>
            </a:pPr>
            <a:r>
              <a:rPr lang="de-AT" sz="1000" b="1" dirty="0" smtClean="0">
                <a:solidFill>
                  <a:srgbClr val="000000"/>
                </a:solidFill>
              </a:rPr>
              <a:t>10</a:t>
            </a:r>
            <a:r>
              <a:rPr lang="de-AT" sz="1000" dirty="0" smtClean="0">
                <a:solidFill>
                  <a:srgbClr val="000000"/>
                </a:solidFill>
              </a:rPr>
              <a:t> Air </a:t>
            </a:r>
            <a:r>
              <a:rPr lang="de-AT" sz="1000" dirty="0" err="1" smtClean="0">
                <a:solidFill>
                  <a:srgbClr val="000000"/>
                </a:solidFill>
              </a:rPr>
              <a:t>transport</a:t>
            </a:r>
            <a:r>
              <a:rPr lang="de-AT" sz="1000" dirty="0" smtClean="0">
                <a:solidFill>
                  <a:srgbClr val="000000"/>
                </a:solidFill>
              </a:rPr>
              <a:t> </a:t>
            </a:r>
            <a:r>
              <a:rPr lang="de-AT" sz="1000" dirty="0" err="1" smtClean="0">
                <a:solidFill>
                  <a:srgbClr val="000000"/>
                </a:solidFill>
              </a:rPr>
              <a:t>infrastructure</a:t>
            </a:r>
            <a:endParaRPr lang="en-GB" sz="1000" dirty="0">
              <a:solidFill>
                <a:srgbClr val="000000"/>
              </a:solidFill>
            </a:endParaRPr>
          </a:p>
        </p:txBody>
      </p:sp>
      <p:sp>
        <p:nvSpPr>
          <p:cNvPr id="51" name="Textfeld 50"/>
          <p:cNvSpPr txBox="1"/>
          <p:nvPr/>
        </p:nvSpPr>
        <p:spPr>
          <a:xfrm>
            <a:off x="6113568" y="1576384"/>
            <a:ext cx="2520000" cy="1015663"/>
          </a:xfrm>
          <a:prstGeom prst="rect">
            <a:avLst/>
          </a:prstGeom>
          <a:noFill/>
        </p:spPr>
        <p:txBody>
          <a:bodyPr wrap="square" rtlCol="0">
            <a:spAutoFit/>
          </a:bodyPr>
          <a:lstStyle/>
          <a:p>
            <a:pPr>
              <a:spcAft>
                <a:spcPts val="300"/>
              </a:spcAft>
            </a:pPr>
            <a:r>
              <a:rPr lang="de-AT" sz="1000" b="1" dirty="0" smtClean="0">
                <a:solidFill>
                  <a:srgbClr val="000000"/>
                </a:solidFill>
              </a:rPr>
              <a:t>11</a:t>
            </a:r>
            <a:r>
              <a:rPr lang="de-AT" sz="1000" dirty="0" smtClean="0">
                <a:solidFill>
                  <a:srgbClr val="000000"/>
                </a:solidFill>
              </a:rPr>
              <a:t> </a:t>
            </a:r>
            <a:r>
              <a:rPr lang="de-AT" sz="1000" dirty="0" err="1" smtClean="0">
                <a:solidFill>
                  <a:srgbClr val="000000"/>
                </a:solidFill>
              </a:rPr>
              <a:t>Ground</a:t>
            </a:r>
            <a:r>
              <a:rPr lang="de-AT" sz="1000" dirty="0" smtClean="0">
                <a:solidFill>
                  <a:srgbClr val="000000"/>
                </a:solidFill>
              </a:rPr>
              <a:t> </a:t>
            </a:r>
            <a:r>
              <a:rPr lang="de-AT" sz="1000" dirty="0" err="1" smtClean="0">
                <a:solidFill>
                  <a:srgbClr val="000000"/>
                </a:solidFill>
              </a:rPr>
              <a:t>and</a:t>
            </a:r>
            <a:r>
              <a:rPr lang="de-AT" sz="1000" dirty="0" smtClean="0">
                <a:solidFill>
                  <a:srgbClr val="000000"/>
                </a:solidFill>
              </a:rPr>
              <a:t> </a:t>
            </a:r>
            <a:r>
              <a:rPr lang="de-AT" sz="1000" dirty="0" err="1" smtClean="0">
                <a:solidFill>
                  <a:srgbClr val="000000"/>
                </a:solidFill>
              </a:rPr>
              <a:t>port</a:t>
            </a:r>
            <a:r>
              <a:rPr lang="de-AT" sz="1000" dirty="0" smtClean="0">
                <a:solidFill>
                  <a:srgbClr val="000000"/>
                </a:solidFill>
              </a:rPr>
              <a:t> </a:t>
            </a:r>
            <a:r>
              <a:rPr lang="de-AT" sz="1000" dirty="0" err="1" smtClean="0">
                <a:solidFill>
                  <a:srgbClr val="000000"/>
                </a:solidFill>
              </a:rPr>
              <a:t>infrastructure</a:t>
            </a:r>
            <a:endParaRPr lang="de-AT" sz="1000" dirty="0" smtClean="0">
              <a:solidFill>
                <a:srgbClr val="000000"/>
              </a:solidFill>
            </a:endParaRPr>
          </a:p>
          <a:p>
            <a:pPr>
              <a:spcAft>
                <a:spcPts val="300"/>
              </a:spcAft>
            </a:pPr>
            <a:r>
              <a:rPr lang="de-AT" sz="1000" b="1" dirty="0" smtClean="0">
                <a:solidFill>
                  <a:srgbClr val="000000"/>
                </a:solidFill>
              </a:rPr>
              <a:t>12</a:t>
            </a:r>
            <a:r>
              <a:rPr lang="de-AT" sz="1000" dirty="0" smtClean="0">
                <a:solidFill>
                  <a:srgbClr val="000000"/>
                </a:solidFill>
              </a:rPr>
              <a:t> Tourist </a:t>
            </a:r>
            <a:r>
              <a:rPr lang="de-AT" sz="1000" dirty="0" err="1" smtClean="0">
                <a:solidFill>
                  <a:srgbClr val="000000"/>
                </a:solidFill>
              </a:rPr>
              <a:t>service</a:t>
            </a:r>
            <a:r>
              <a:rPr lang="de-AT" sz="1000" dirty="0" smtClean="0">
                <a:solidFill>
                  <a:srgbClr val="000000"/>
                </a:solidFill>
              </a:rPr>
              <a:t> </a:t>
            </a:r>
            <a:r>
              <a:rPr lang="de-AT" sz="1000" dirty="0" err="1" smtClean="0">
                <a:solidFill>
                  <a:srgbClr val="000000"/>
                </a:solidFill>
              </a:rPr>
              <a:t>infrastructure</a:t>
            </a:r>
            <a:endParaRPr lang="de-AT" sz="1000" dirty="0" smtClean="0">
              <a:solidFill>
                <a:srgbClr val="000000"/>
              </a:solidFill>
            </a:endParaRPr>
          </a:p>
          <a:p>
            <a:pPr>
              <a:spcAft>
                <a:spcPts val="300"/>
              </a:spcAft>
            </a:pPr>
            <a:r>
              <a:rPr lang="de-AT" sz="1000" b="1" dirty="0">
                <a:solidFill>
                  <a:srgbClr val="000000"/>
                </a:solidFill>
              </a:rPr>
              <a:t>13</a:t>
            </a:r>
            <a:r>
              <a:rPr lang="de-AT" sz="1000" dirty="0">
                <a:solidFill>
                  <a:srgbClr val="000000"/>
                </a:solidFill>
              </a:rPr>
              <a:t> Natural </a:t>
            </a:r>
            <a:r>
              <a:rPr lang="de-AT" sz="1000" dirty="0" err="1">
                <a:solidFill>
                  <a:srgbClr val="000000"/>
                </a:solidFill>
              </a:rPr>
              <a:t>resources</a:t>
            </a:r>
            <a:endParaRPr lang="de-AT" sz="1000" dirty="0">
              <a:solidFill>
                <a:srgbClr val="000000"/>
              </a:solidFill>
            </a:endParaRPr>
          </a:p>
          <a:p>
            <a:pPr>
              <a:spcAft>
                <a:spcPts val="300"/>
              </a:spcAft>
            </a:pPr>
            <a:r>
              <a:rPr lang="de-AT" sz="1000" b="1" dirty="0">
                <a:solidFill>
                  <a:srgbClr val="000000"/>
                </a:solidFill>
              </a:rPr>
              <a:t>14</a:t>
            </a:r>
            <a:r>
              <a:rPr lang="de-AT" sz="1000" dirty="0">
                <a:solidFill>
                  <a:srgbClr val="000000"/>
                </a:solidFill>
              </a:rPr>
              <a:t> Cultural </a:t>
            </a:r>
            <a:r>
              <a:rPr lang="de-AT" sz="1000" dirty="0" err="1">
                <a:solidFill>
                  <a:srgbClr val="000000"/>
                </a:solidFill>
              </a:rPr>
              <a:t>resources</a:t>
            </a:r>
            <a:r>
              <a:rPr lang="de-AT" sz="1000" dirty="0">
                <a:solidFill>
                  <a:srgbClr val="000000"/>
                </a:solidFill>
              </a:rPr>
              <a:t> </a:t>
            </a:r>
            <a:r>
              <a:rPr lang="de-AT" sz="1000" dirty="0" err="1">
                <a:solidFill>
                  <a:srgbClr val="000000"/>
                </a:solidFill>
              </a:rPr>
              <a:t>and</a:t>
            </a:r>
            <a:r>
              <a:rPr lang="de-AT" sz="1000" dirty="0">
                <a:solidFill>
                  <a:srgbClr val="000000"/>
                </a:solidFill>
              </a:rPr>
              <a:t> </a:t>
            </a:r>
            <a:r>
              <a:rPr lang="de-AT" sz="1000" dirty="0" err="1">
                <a:solidFill>
                  <a:srgbClr val="000000"/>
                </a:solidFill>
              </a:rPr>
              <a:t>business</a:t>
            </a:r>
            <a:r>
              <a:rPr lang="de-AT" sz="1000" dirty="0">
                <a:solidFill>
                  <a:srgbClr val="000000"/>
                </a:solidFill>
              </a:rPr>
              <a:t> </a:t>
            </a:r>
            <a:r>
              <a:rPr lang="de-AT" sz="1000" dirty="0" err="1">
                <a:solidFill>
                  <a:srgbClr val="000000"/>
                </a:solidFill>
              </a:rPr>
              <a:t>travel</a:t>
            </a:r>
            <a:endParaRPr lang="en-GB" sz="1000" dirty="0">
              <a:solidFill>
                <a:srgbClr val="000000"/>
              </a:solidFill>
            </a:endParaRPr>
          </a:p>
          <a:p>
            <a:pPr>
              <a:spcAft>
                <a:spcPts val="300"/>
              </a:spcAft>
            </a:pPr>
            <a:endParaRPr lang="en-GB" sz="1000" dirty="0">
              <a:solidFill>
                <a:srgbClr val="000000"/>
              </a:solidFill>
            </a:endParaRPr>
          </a:p>
        </p:txBody>
      </p:sp>
    </p:spTree>
    <p:extLst>
      <p:ext uri="{BB962C8B-B14F-4D97-AF65-F5344CB8AC3E}">
        <p14:creationId xmlns:p14="http://schemas.microsoft.com/office/powerpoint/2010/main" val="337338650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22</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Analysis of the current situation</a:t>
            </a:r>
          </a:p>
        </p:txBody>
      </p:sp>
      <p:sp>
        <p:nvSpPr>
          <p:cNvPr id="10" name="Rectangle 6"/>
          <p:cNvSpPr>
            <a:spLocks noChangeArrowheads="1"/>
          </p:cNvSpPr>
          <p:nvPr/>
        </p:nvSpPr>
        <p:spPr bwMode="auto">
          <a:xfrm>
            <a:off x="501333" y="1745298"/>
            <a:ext cx="8001000" cy="1873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E3007B"/>
              </a:buClr>
              <a:buSzPct val="115000"/>
              <a:buFontTx/>
              <a:buChar char="•"/>
            </a:pPr>
            <a:r>
              <a:rPr lang="de-DE" sz="1600" dirty="0">
                <a:solidFill>
                  <a:srgbClr val="000000"/>
                </a:solidFill>
              </a:rPr>
              <a:t>Global </a:t>
            </a:r>
            <a:r>
              <a:rPr lang="de-DE" sz="1600" dirty="0" err="1">
                <a:solidFill>
                  <a:srgbClr val="000000"/>
                </a:solidFill>
              </a:rPr>
              <a:t>tourism</a:t>
            </a:r>
            <a:r>
              <a:rPr lang="de-DE" sz="1600" dirty="0">
                <a:solidFill>
                  <a:srgbClr val="000000"/>
                </a:solidFill>
              </a:rPr>
              <a:t>													17</a:t>
            </a:r>
          </a:p>
          <a:p>
            <a:pPr marL="342900" indent="-342900">
              <a:spcBef>
                <a:spcPct val="20000"/>
              </a:spcBef>
              <a:buClr>
                <a:srgbClr val="E3007B"/>
              </a:buClr>
              <a:buSzPct val="115000"/>
              <a:buFontTx/>
              <a:buChar char="•"/>
            </a:pPr>
            <a:r>
              <a:rPr lang="de-DE" sz="1600" b="1" dirty="0">
                <a:solidFill>
                  <a:srgbClr val="E30079"/>
                </a:solidFill>
              </a:rPr>
              <a:t>Supply </a:t>
            </a:r>
            <a:r>
              <a:rPr lang="de-DE" sz="1600" b="1" dirty="0" err="1">
                <a:solidFill>
                  <a:srgbClr val="E30079"/>
                </a:solidFill>
              </a:rPr>
              <a:t>and</a:t>
            </a:r>
            <a:r>
              <a:rPr lang="de-DE" sz="1600" b="1" dirty="0">
                <a:solidFill>
                  <a:srgbClr val="E30079"/>
                </a:solidFill>
              </a:rPr>
              <a:t> </a:t>
            </a:r>
            <a:r>
              <a:rPr lang="de-DE" sz="1600" b="1" dirty="0" err="1">
                <a:solidFill>
                  <a:srgbClr val="E30079"/>
                </a:solidFill>
              </a:rPr>
              <a:t>demand</a:t>
            </a:r>
            <a:r>
              <a:rPr lang="de-DE" sz="1600" b="1" dirty="0">
                <a:solidFill>
                  <a:srgbClr val="E30079"/>
                </a:solidFill>
              </a:rPr>
              <a:t> </a:t>
            </a:r>
            <a:r>
              <a:rPr lang="de-DE" sz="1600" b="1" dirty="0" err="1">
                <a:solidFill>
                  <a:srgbClr val="E30079"/>
                </a:solidFill>
              </a:rPr>
              <a:t>analysis</a:t>
            </a:r>
            <a:r>
              <a:rPr lang="de-DE" sz="1600" b="1" dirty="0">
                <a:solidFill>
                  <a:srgbClr val="E30079"/>
                </a:solidFill>
              </a:rPr>
              <a:t>									  	22</a:t>
            </a:r>
          </a:p>
          <a:p>
            <a:pPr marL="342900" indent="-342900">
              <a:spcBef>
                <a:spcPct val="20000"/>
              </a:spcBef>
              <a:buClr>
                <a:srgbClr val="E3007B"/>
              </a:buClr>
              <a:buSzPct val="115000"/>
              <a:buFontTx/>
              <a:buChar char="•"/>
            </a:pPr>
            <a:r>
              <a:rPr lang="de-DE" sz="1600" dirty="0" err="1">
                <a:solidFill>
                  <a:srgbClr val="000000"/>
                </a:solidFill>
              </a:rPr>
              <a:t>Economic</a:t>
            </a:r>
            <a:r>
              <a:rPr lang="de-DE" sz="1600" dirty="0">
                <a:solidFill>
                  <a:srgbClr val="000000"/>
                </a:solidFill>
              </a:rPr>
              <a:t> </a:t>
            </a:r>
            <a:r>
              <a:rPr lang="de-DE" sz="1600" dirty="0" err="1">
                <a:solidFill>
                  <a:srgbClr val="000000"/>
                </a:solidFill>
              </a:rPr>
              <a:t>importance</a:t>
            </a:r>
            <a:r>
              <a:rPr lang="de-DE" sz="1600" dirty="0">
                <a:solidFill>
                  <a:srgbClr val="000000"/>
                </a:solidFill>
              </a:rPr>
              <a:t>											35</a:t>
            </a:r>
          </a:p>
          <a:p>
            <a:pPr marL="342900" indent="-342900">
              <a:spcBef>
                <a:spcPct val="20000"/>
              </a:spcBef>
              <a:buClr>
                <a:srgbClr val="E3007B"/>
              </a:buClr>
              <a:buSzPct val="115000"/>
              <a:buFontTx/>
              <a:buChar char="•"/>
            </a:pPr>
            <a:r>
              <a:rPr lang="de-DE" sz="1600" dirty="0">
                <a:solidFill>
                  <a:srgbClr val="000000"/>
                </a:solidFill>
              </a:rPr>
              <a:t>Trend </a:t>
            </a:r>
            <a:r>
              <a:rPr lang="de-DE" sz="1600" dirty="0" err="1">
                <a:solidFill>
                  <a:srgbClr val="000000"/>
                </a:solidFill>
              </a:rPr>
              <a:t>analysis</a:t>
            </a:r>
            <a:r>
              <a:rPr lang="de-DE" sz="1600" dirty="0">
                <a:solidFill>
                  <a:srgbClr val="000000"/>
                </a:solidFill>
              </a:rPr>
              <a:t>											  		40</a:t>
            </a:r>
          </a:p>
          <a:p>
            <a:pPr marL="342900" indent="-342900">
              <a:spcBef>
                <a:spcPct val="20000"/>
              </a:spcBef>
              <a:buClr>
                <a:srgbClr val="E3007B"/>
              </a:buClr>
              <a:buSzPct val="115000"/>
              <a:buFontTx/>
              <a:buChar char="•"/>
            </a:pPr>
            <a:r>
              <a:rPr lang="de-DE" sz="1600" dirty="0">
                <a:solidFill>
                  <a:srgbClr val="000000"/>
                </a:solidFill>
              </a:rPr>
              <a:t>Main </a:t>
            </a:r>
            <a:r>
              <a:rPr lang="de-DE" sz="1600" dirty="0" err="1">
                <a:solidFill>
                  <a:srgbClr val="000000"/>
                </a:solidFill>
              </a:rPr>
              <a:t>destinations</a:t>
            </a:r>
            <a:r>
              <a:rPr lang="de-DE" sz="1600" dirty="0">
                <a:solidFill>
                  <a:srgbClr val="000000"/>
                </a:solidFill>
              </a:rPr>
              <a:t> </a:t>
            </a:r>
            <a:r>
              <a:rPr lang="de-DE" sz="1600" dirty="0" err="1">
                <a:solidFill>
                  <a:srgbClr val="000000"/>
                </a:solidFill>
              </a:rPr>
              <a:t>and</a:t>
            </a:r>
            <a:r>
              <a:rPr lang="de-DE" sz="1600" dirty="0">
                <a:solidFill>
                  <a:srgbClr val="000000"/>
                </a:solidFill>
              </a:rPr>
              <a:t> </a:t>
            </a:r>
            <a:r>
              <a:rPr lang="de-DE" sz="1600" dirty="0" err="1">
                <a:solidFill>
                  <a:srgbClr val="000000"/>
                </a:solidFill>
              </a:rPr>
              <a:t>attractions</a:t>
            </a:r>
            <a:r>
              <a:rPr lang="de-DE" sz="1600" dirty="0">
                <a:solidFill>
                  <a:srgbClr val="000000"/>
                </a:solidFill>
              </a:rPr>
              <a:t>									47</a:t>
            </a:r>
          </a:p>
          <a:p>
            <a:pPr marL="342900" indent="-342900">
              <a:spcBef>
                <a:spcPct val="20000"/>
              </a:spcBef>
              <a:buClr>
                <a:srgbClr val="E3007B"/>
              </a:buClr>
              <a:buSzPct val="115000"/>
              <a:buFontTx/>
              <a:buChar char="•"/>
            </a:pPr>
            <a:r>
              <a:rPr lang="de-DE" sz="1600" dirty="0">
                <a:solidFill>
                  <a:srgbClr val="000000"/>
                </a:solidFill>
              </a:rPr>
              <a:t>Framework </a:t>
            </a:r>
            <a:r>
              <a:rPr lang="de-DE" sz="1600" dirty="0" err="1">
                <a:solidFill>
                  <a:srgbClr val="000000"/>
                </a:solidFill>
              </a:rPr>
              <a:t>conditions</a:t>
            </a:r>
            <a:r>
              <a:rPr lang="de-DE" sz="1600" dirty="0">
                <a:solidFill>
                  <a:srgbClr val="000000"/>
                </a:solidFill>
              </a:rPr>
              <a:t>											58</a:t>
            </a:r>
          </a:p>
          <a:p>
            <a:pPr marL="342900" indent="-342900">
              <a:spcBef>
                <a:spcPct val="20000"/>
              </a:spcBef>
              <a:buClr>
                <a:srgbClr val="E3007B"/>
              </a:buClr>
              <a:buSzPct val="115000"/>
              <a:buFontTx/>
              <a:buChar char="•"/>
            </a:pPr>
            <a:r>
              <a:rPr lang="de-DE" sz="1600" dirty="0">
                <a:solidFill>
                  <a:srgbClr val="000000"/>
                </a:solidFill>
              </a:rPr>
              <a:t>SWOT-analysis													</a:t>
            </a:r>
            <a:r>
              <a:rPr lang="de-DE" sz="1600" dirty="0" smtClean="0">
                <a:solidFill>
                  <a:srgbClr val="000000"/>
                </a:solidFill>
              </a:rPr>
              <a:t>75</a:t>
            </a:r>
            <a:endParaRPr lang="de-DE" sz="1600" dirty="0">
              <a:solidFill>
                <a:srgbClr val="000000"/>
              </a:solidFill>
            </a:endParaRPr>
          </a:p>
        </p:txBody>
      </p:sp>
    </p:spTree>
    <p:extLst>
      <p:ext uri="{BB962C8B-B14F-4D97-AF65-F5344CB8AC3E}">
        <p14:creationId xmlns:p14="http://schemas.microsoft.com/office/powerpoint/2010/main" val="22649799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Currently around 71.000 beds in accommodation facilities are available in North Macedonia with a small increase since 2010</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23</a:t>
            </a:fld>
            <a:endParaRPr lang="de-DE" altLang="de-DE"/>
          </a:p>
        </p:txBody>
      </p:sp>
      <p:sp>
        <p:nvSpPr>
          <p:cNvPr id="9" name="Inhaltsplatzhalter 8"/>
          <p:cNvSpPr>
            <a:spLocks noGrp="1"/>
          </p:cNvSpPr>
          <p:nvPr>
            <p:ph sz="quarter" idx="14"/>
          </p:nvPr>
        </p:nvSpPr>
        <p:spPr/>
        <p:txBody>
          <a:bodyPr/>
          <a:lstStyle/>
          <a:p>
            <a:r>
              <a:rPr lang="de-DE" dirty="0" err="1" smtClean="0"/>
              <a:t>Beds</a:t>
            </a:r>
            <a:r>
              <a:rPr lang="de-DE" dirty="0" smtClean="0"/>
              <a:t> in </a:t>
            </a:r>
            <a:r>
              <a:rPr lang="de-DE" dirty="0" err="1" smtClean="0"/>
              <a:t>acccommodation</a:t>
            </a:r>
            <a:r>
              <a:rPr lang="de-DE" dirty="0" smtClean="0"/>
              <a:t> </a:t>
            </a:r>
            <a:r>
              <a:rPr lang="de-DE" dirty="0" err="1" smtClean="0"/>
              <a:t>facilities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
        <p:nvSpPr>
          <p:cNvPr id="15"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endParaRPr lang="en-US" spc="0" dirty="0"/>
          </a:p>
        </p:txBody>
      </p:sp>
      <p:graphicFrame>
        <p:nvGraphicFramePr>
          <p:cNvPr id="27" name="Tabelle 26"/>
          <p:cNvGraphicFramePr>
            <a:graphicFrameLocks noGrp="1"/>
          </p:cNvGraphicFramePr>
          <p:nvPr>
            <p:extLst>
              <p:ext uri="{D42A27DB-BD31-4B8C-83A1-F6EECF244321}">
                <p14:modId xmlns:p14="http://schemas.microsoft.com/office/powerpoint/2010/main" val="3898662746"/>
              </p:ext>
            </p:extLst>
          </p:nvPr>
        </p:nvGraphicFramePr>
        <p:xfrm>
          <a:off x="611005" y="1598167"/>
          <a:ext cx="7992000" cy="2933700"/>
        </p:xfrm>
        <a:graphic>
          <a:graphicData uri="http://schemas.openxmlformats.org/drawingml/2006/table">
            <a:tbl>
              <a:tblPr firstRow="1" bandRow="1">
                <a:tableStyleId>{5C22544A-7EE6-4342-B048-85BDC9FD1C3A}</a:tableStyleId>
              </a:tblPr>
              <a:tblGrid>
                <a:gridCol w="3024000"/>
                <a:gridCol w="1080000"/>
                <a:gridCol w="684000"/>
                <a:gridCol w="684000"/>
                <a:gridCol w="684000"/>
                <a:gridCol w="1080000"/>
                <a:gridCol w="756000"/>
              </a:tblGrid>
              <a:tr h="216000">
                <a:tc>
                  <a:txBody>
                    <a:bodyPr/>
                    <a:lstStyle/>
                    <a:p>
                      <a:pPr algn="l"/>
                      <a:r>
                        <a:rPr lang="en-GB" sz="1000" b="1" noProof="0" dirty="0" smtClean="0">
                          <a:latin typeface="Arial" panose="020B0604020202020204" pitchFamily="34" charset="0"/>
                          <a:cs typeface="Arial" panose="020B0604020202020204" pitchFamily="34" charset="0"/>
                        </a:rPr>
                        <a:t>Beds</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2014</a:t>
                      </a:r>
                      <a:endParaRPr lang="de-AT" sz="1000" dirty="0">
                        <a:latin typeface="Arial" panose="020B0604020202020204" pitchFamily="34" charset="0"/>
                        <a:cs typeface="Arial" panose="020B0604020202020204" pitchFamily="34" charset="0"/>
                      </a:endParaRPr>
                    </a:p>
                  </a:txBody>
                  <a:tcPr marR="108000"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16000">
                <a:tc>
                  <a:txBody>
                    <a:bodyPr/>
                    <a:lstStyle/>
                    <a:p>
                      <a:pPr>
                        <a:spcAft>
                          <a:spcPts val="300"/>
                        </a:spcAft>
                      </a:pPr>
                      <a:r>
                        <a:rPr lang="en-GB" sz="1000" b="0" noProof="0" dirty="0" smtClean="0">
                          <a:solidFill>
                            <a:srgbClr val="000000"/>
                          </a:solidFill>
                          <a:latin typeface="Arial" panose="020B0604020202020204" pitchFamily="34" charset="0"/>
                          <a:cs typeface="Arial" panose="020B0604020202020204" pitchFamily="34" charset="0"/>
                        </a:rPr>
                        <a:t>Hotels</a:t>
                      </a:r>
                    </a:p>
                    <a:p>
                      <a:pPr>
                        <a:spcAft>
                          <a:spcPts val="300"/>
                        </a:spcAft>
                      </a:pPr>
                      <a:r>
                        <a:rPr lang="en-GB" sz="1000" b="0" noProof="0" dirty="0" smtClean="0">
                          <a:solidFill>
                            <a:srgbClr val="000000"/>
                          </a:solidFill>
                          <a:latin typeface="Arial" panose="020B0604020202020204" pitchFamily="34" charset="0"/>
                          <a:cs typeface="Arial" panose="020B0604020202020204" pitchFamily="34" charset="0"/>
                        </a:rPr>
                        <a:t>   </a:t>
                      </a:r>
                      <a:r>
                        <a:rPr lang="en-GB" sz="900" b="0" i="1" noProof="0" dirty="0" smtClean="0">
                          <a:solidFill>
                            <a:srgbClr val="000000"/>
                          </a:solidFill>
                          <a:latin typeface="Arial" panose="020B0604020202020204" pitchFamily="34" charset="0"/>
                          <a:cs typeface="Arial" panose="020B0604020202020204" pitchFamily="34" charset="0"/>
                        </a:rPr>
                        <a:t>5-star</a:t>
                      </a:r>
                      <a:br>
                        <a:rPr lang="en-GB" sz="900" b="0" i="1" noProof="0" dirty="0" smtClean="0">
                          <a:solidFill>
                            <a:srgbClr val="000000"/>
                          </a:solidFill>
                          <a:latin typeface="Arial" panose="020B0604020202020204" pitchFamily="34" charset="0"/>
                          <a:cs typeface="Arial" panose="020B0604020202020204" pitchFamily="34" charset="0"/>
                        </a:rPr>
                      </a:br>
                      <a:r>
                        <a:rPr lang="en-GB" sz="900" b="0" i="1" baseline="0" noProof="0" dirty="0" smtClean="0">
                          <a:solidFill>
                            <a:srgbClr val="000000"/>
                          </a:solidFill>
                          <a:latin typeface="Arial" panose="020B0604020202020204" pitchFamily="34" charset="0"/>
                          <a:cs typeface="Arial" panose="020B0604020202020204" pitchFamily="34" charset="0"/>
                        </a:rPr>
                        <a:t>   4-star</a:t>
                      </a:r>
                      <a:br>
                        <a:rPr lang="en-GB" sz="900" b="0" i="1" baseline="0" noProof="0" dirty="0" smtClean="0">
                          <a:solidFill>
                            <a:srgbClr val="000000"/>
                          </a:solidFill>
                          <a:latin typeface="Arial" panose="020B0604020202020204" pitchFamily="34" charset="0"/>
                          <a:cs typeface="Arial" panose="020B0604020202020204" pitchFamily="34" charset="0"/>
                        </a:rPr>
                      </a:br>
                      <a:r>
                        <a:rPr lang="en-GB" sz="900" b="0" i="1" baseline="0" noProof="0" dirty="0" smtClean="0">
                          <a:solidFill>
                            <a:srgbClr val="000000"/>
                          </a:solidFill>
                          <a:latin typeface="Arial" panose="020B0604020202020204" pitchFamily="34" charset="0"/>
                          <a:cs typeface="Arial" panose="020B0604020202020204" pitchFamily="34" charset="0"/>
                        </a:rPr>
                        <a:t>   3-star</a:t>
                      </a:r>
                      <a:br>
                        <a:rPr lang="en-GB" sz="900" b="0" i="1" baseline="0" noProof="0" dirty="0" smtClean="0">
                          <a:solidFill>
                            <a:srgbClr val="000000"/>
                          </a:solidFill>
                          <a:latin typeface="Arial" panose="020B0604020202020204" pitchFamily="34" charset="0"/>
                          <a:cs typeface="Arial" panose="020B0604020202020204" pitchFamily="34" charset="0"/>
                        </a:rPr>
                      </a:br>
                      <a:r>
                        <a:rPr lang="en-GB" sz="900" b="0" i="1" baseline="0" noProof="0" dirty="0" smtClean="0">
                          <a:solidFill>
                            <a:srgbClr val="000000"/>
                          </a:solidFill>
                          <a:latin typeface="Arial" panose="020B0604020202020204" pitchFamily="34" charset="0"/>
                          <a:cs typeface="Arial" panose="020B0604020202020204" pitchFamily="34" charset="0"/>
                        </a:rPr>
                        <a:t>   2-star</a:t>
                      </a:r>
                      <a:br>
                        <a:rPr lang="en-GB" sz="900" b="0" i="1" baseline="0" noProof="0" dirty="0" smtClean="0">
                          <a:solidFill>
                            <a:srgbClr val="000000"/>
                          </a:solidFill>
                          <a:latin typeface="Arial" panose="020B0604020202020204" pitchFamily="34" charset="0"/>
                          <a:cs typeface="Arial" panose="020B0604020202020204" pitchFamily="34" charset="0"/>
                        </a:rPr>
                      </a:br>
                      <a:r>
                        <a:rPr lang="en-GB" sz="900" b="0" i="1" baseline="0" noProof="0" dirty="0" smtClean="0">
                          <a:solidFill>
                            <a:srgbClr val="000000"/>
                          </a:solidFill>
                          <a:latin typeface="Arial" panose="020B0604020202020204" pitchFamily="34" charset="0"/>
                          <a:cs typeface="Arial" panose="020B0604020202020204" pitchFamily="34" charset="0"/>
                        </a:rPr>
                        <a:t>   1-star</a:t>
                      </a:r>
                      <a:endParaRPr lang="en-GB" sz="900" b="0" i="1"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marL="0" indent="0" algn="r">
                        <a:spcAft>
                          <a:spcPts val="300"/>
                        </a:spcAft>
                        <a:buNone/>
                      </a:pPr>
                      <a:r>
                        <a:rPr lang="de-DE" sz="1000" b="0" dirty="0" smtClean="0">
                          <a:solidFill>
                            <a:srgbClr val="000000"/>
                          </a:solidFill>
                          <a:latin typeface="Arial" panose="020B0604020202020204" pitchFamily="34" charset="0"/>
                          <a:cs typeface="Arial" panose="020B0604020202020204" pitchFamily="34" charset="0"/>
                        </a:rPr>
                        <a:t>12.374  (18 %)</a:t>
                      </a:r>
                    </a:p>
                    <a:p>
                      <a:pPr algn="r"/>
                      <a:r>
                        <a:rPr lang="de-DE" sz="900" b="0" i="1" dirty="0" smtClean="0">
                          <a:solidFill>
                            <a:srgbClr val="000000"/>
                          </a:solidFill>
                          <a:latin typeface="Arial" panose="020B0604020202020204" pitchFamily="34" charset="0"/>
                          <a:cs typeface="Arial" panose="020B0604020202020204" pitchFamily="34" charset="0"/>
                        </a:rPr>
                        <a:t>1.251      (2 %)</a:t>
                      </a:r>
                    </a:p>
                    <a:p>
                      <a:pPr algn="r"/>
                      <a:r>
                        <a:rPr lang="de-DE" sz="900" b="0" i="1" dirty="0" smtClean="0">
                          <a:solidFill>
                            <a:srgbClr val="000000"/>
                          </a:solidFill>
                          <a:latin typeface="Arial" panose="020B0604020202020204" pitchFamily="34" charset="0"/>
                          <a:cs typeface="Arial" panose="020B0604020202020204" pitchFamily="34" charset="0"/>
                        </a:rPr>
                        <a:t>3.150      (5 %)</a:t>
                      </a:r>
                    </a:p>
                    <a:p>
                      <a:pPr algn="r"/>
                      <a:r>
                        <a:rPr lang="de-DE" sz="900" b="0" i="1" dirty="0" smtClean="0">
                          <a:solidFill>
                            <a:srgbClr val="000000"/>
                          </a:solidFill>
                          <a:latin typeface="Arial" panose="020B0604020202020204" pitchFamily="34" charset="0"/>
                          <a:cs typeface="Arial" panose="020B0604020202020204" pitchFamily="34" charset="0"/>
                        </a:rPr>
                        <a:t>2.072      (3 %)</a:t>
                      </a:r>
                    </a:p>
                    <a:p>
                      <a:pPr algn="r"/>
                      <a:r>
                        <a:rPr lang="de-DE" sz="900" b="0" i="1" dirty="0" smtClean="0">
                          <a:solidFill>
                            <a:srgbClr val="000000"/>
                          </a:solidFill>
                          <a:latin typeface="Arial" panose="020B0604020202020204" pitchFamily="34" charset="0"/>
                          <a:cs typeface="Arial" panose="020B0604020202020204" pitchFamily="34" charset="0"/>
                        </a:rPr>
                        <a:t>3.565      (5 %)</a:t>
                      </a:r>
                    </a:p>
                    <a:p>
                      <a:pPr algn="r"/>
                      <a:r>
                        <a:rPr lang="de-DE" sz="900" b="0" i="1" dirty="0" smtClean="0">
                          <a:solidFill>
                            <a:srgbClr val="000000"/>
                          </a:solidFill>
                          <a:latin typeface="Arial" panose="020B0604020202020204" pitchFamily="34" charset="0"/>
                          <a:cs typeface="Arial" panose="020B0604020202020204" pitchFamily="34" charset="0"/>
                        </a:rPr>
                        <a:t>2.336      (3 %)</a:t>
                      </a:r>
                      <a:endParaRPr lang="de-AT" sz="900" b="0" i="1" dirty="0">
                        <a:solidFill>
                          <a:srgbClr val="000000"/>
                        </a:solidFill>
                        <a:latin typeface="Arial" panose="020B0604020202020204" pitchFamily="34" charset="0"/>
                        <a:cs typeface="Arial" panose="020B0604020202020204" pitchFamily="34" charset="0"/>
                      </a:endParaRPr>
                    </a:p>
                  </a:txBody>
                  <a:tcPr marR="108000" anchor="ctr">
                    <a:solidFill>
                      <a:schemeClr val="bg1"/>
                    </a:solidFill>
                  </a:tcPr>
                </a:tc>
                <a:tc>
                  <a:txBody>
                    <a:bodyPr/>
                    <a:lstStyle/>
                    <a:p>
                      <a:pPr algn="r">
                        <a:spcAft>
                          <a:spcPts val="300"/>
                        </a:spcAft>
                      </a:pPr>
                      <a:r>
                        <a:rPr lang="de-DE" sz="1000" b="0" dirty="0" smtClean="0">
                          <a:solidFill>
                            <a:srgbClr val="000000"/>
                          </a:solidFill>
                          <a:latin typeface="Arial" panose="020B0604020202020204" pitchFamily="34" charset="0"/>
                          <a:cs typeface="Arial" panose="020B0604020202020204" pitchFamily="34" charset="0"/>
                        </a:rPr>
                        <a:t>13.317</a:t>
                      </a:r>
                    </a:p>
                    <a:p>
                      <a:pPr algn="r"/>
                      <a:r>
                        <a:rPr lang="de-DE" sz="900" b="0" i="1" dirty="0" smtClean="0">
                          <a:solidFill>
                            <a:srgbClr val="000000"/>
                          </a:solidFill>
                          <a:latin typeface="Arial" panose="020B0604020202020204" pitchFamily="34" charset="0"/>
                          <a:cs typeface="Arial" panose="020B0604020202020204" pitchFamily="34" charset="0"/>
                        </a:rPr>
                        <a:t>1.488</a:t>
                      </a:r>
                    </a:p>
                    <a:p>
                      <a:pPr algn="r"/>
                      <a:r>
                        <a:rPr lang="de-DE" sz="900" b="0" i="1" dirty="0" smtClean="0">
                          <a:solidFill>
                            <a:srgbClr val="000000"/>
                          </a:solidFill>
                          <a:latin typeface="Arial" panose="020B0604020202020204" pitchFamily="34" charset="0"/>
                          <a:cs typeface="Arial" panose="020B0604020202020204" pitchFamily="34" charset="0"/>
                        </a:rPr>
                        <a:t>3.715</a:t>
                      </a:r>
                    </a:p>
                    <a:p>
                      <a:pPr algn="r"/>
                      <a:r>
                        <a:rPr lang="de-DE" sz="900" b="0" i="1" dirty="0" smtClean="0">
                          <a:solidFill>
                            <a:srgbClr val="000000"/>
                          </a:solidFill>
                          <a:latin typeface="Arial" panose="020B0604020202020204" pitchFamily="34" charset="0"/>
                          <a:cs typeface="Arial" panose="020B0604020202020204" pitchFamily="34" charset="0"/>
                        </a:rPr>
                        <a:t>3.474</a:t>
                      </a:r>
                    </a:p>
                    <a:p>
                      <a:pPr algn="r"/>
                      <a:r>
                        <a:rPr lang="de-DE" sz="900" b="0" i="1" dirty="0" smtClean="0">
                          <a:solidFill>
                            <a:srgbClr val="000000"/>
                          </a:solidFill>
                          <a:latin typeface="Arial" panose="020B0604020202020204" pitchFamily="34" charset="0"/>
                          <a:cs typeface="Arial" panose="020B0604020202020204" pitchFamily="34" charset="0"/>
                        </a:rPr>
                        <a:t>2.393</a:t>
                      </a:r>
                    </a:p>
                    <a:p>
                      <a:pPr algn="r"/>
                      <a:r>
                        <a:rPr lang="de-DE" sz="900" b="0" i="1" dirty="0" smtClean="0">
                          <a:solidFill>
                            <a:srgbClr val="000000"/>
                          </a:solidFill>
                          <a:latin typeface="Arial" panose="020B0604020202020204" pitchFamily="34" charset="0"/>
                          <a:cs typeface="Arial" panose="020B0604020202020204" pitchFamily="34" charset="0"/>
                        </a:rPr>
                        <a:t>2.247</a:t>
                      </a:r>
                      <a:endParaRPr lang="de-AT" sz="900" b="0" i="1"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spcAft>
                          <a:spcPts val="300"/>
                        </a:spcAft>
                      </a:pPr>
                      <a:r>
                        <a:rPr lang="de-DE" sz="1000" b="0" dirty="0" smtClean="0">
                          <a:solidFill>
                            <a:srgbClr val="000000"/>
                          </a:solidFill>
                          <a:latin typeface="Arial" panose="020B0604020202020204" pitchFamily="34" charset="0"/>
                          <a:cs typeface="Arial" panose="020B0604020202020204" pitchFamily="34" charset="0"/>
                        </a:rPr>
                        <a:t>13.884</a:t>
                      </a:r>
                    </a:p>
                    <a:p>
                      <a:pPr algn="r"/>
                      <a:r>
                        <a:rPr lang="de-DE" sz="900" b="0" i="1" dirty="0" smtClean="0">
                          <a:solidFill>
                            <a:srgbClr val="000000"/>
                          </a:solidFill>
                          <a:latin typeface="Arial" panose="020B0604020202020204" pitchFamily="34" charset="0"/>
                          <a:cs typeface="Arial" panose="020B0604020202020204" pitchFamily="34" charset="0"/>
                        </a:rPr>
                        <a:t>1.680</a:t>
                      </a:r>
                    </a:p>
                    <a:p>
                      <a:pPr algn="r"/>
                      <a:r>
                        <a:rPr lang="de-DE" sz="900" b="0" i="1" dirty="0" smtClean="0">
                          <a:solidFill>
                            <a:srgbClr val="000000"/>
                          </a:solidFill>
                          <a:latin typeface="Arial" panose="020B0604020202020204" pitchFamily="34" charset="0"/>
                          <a:cs typeface="Arial" panose="020B0604020202020204" pitchFamily="34" charset="0"/>
                        </a:rPr>
                        <a:t>3.833</a:t>
                      </a:r>
                    </a:p>
                    <a:p>
                      <a:pPr algn="r"/>
                      <a:r>
                        <a:rPr lang="de-DE" sz="900" b="0" i="1" dirty="0" smtClean="0">
                          <a:solidFill>
                            <a:srgbClr val="000000"/>
                          </a:solidFill>
                          <a:latin typeface="Arial" panose="020B0604020202020204" pitchFamily="34" charset="0"/>
                          <a:cs typeface="Arial" panose="020B0604020202020204" pitchFamily="34" charset="0"/>
                        </a:rPr>
                        <a:t>3.730</a:t>
                      </a:r>
                    </a:p>
                    <a:p>
                      <a:pPr algn="r"/>
                      <a:r>
                        <a:rPr lang="de-DE" sz="900" b="0" i="1" dirty="0" smtClean="0">
                          <a:solidFill>
                            <a:srgbClr val="000000"/>
                          </a:solidFill>
                          <a:latin typeface="Arial" panose="020B0604020202020204" pitchFamily="34" charset="0"/>
                          <a:cs typeface="Arial" panose="020B0604020202020204" pitchFamily="34" charset="0"/>
                        </a:rPr>
                        <a:t>2.684</a:t>
                      </a:r>
                    </a:p>
                    <a:p>
                      <a:pPr algn="r"/>
                      <a:r>
                        <a:rPr lang="de-DE" sz="900" b="0" i="1" dirty="0" smtClean="0">
                          <a:solidFill>
                            <a:srgbClr val="000000"/>
                          </a:solidFill>
                          <a:latin typeface="Arial" panose="020B0604020202020204" pitchFamily="34" charset="0"/>
                          <a:cs typeface="Arial" panose="020B0604020202020204" pitchFamily="34" charset="0"/>
                        </a:rPr>
                        <a:t>1.957</a:t>
                      </a:r>
                      <a:endParaRPr lang="de-AT" sz="900" b="0" i="1"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14.724</a:t>
                      </a:r>
                    </a:p>
                    <a:p>
                      <a:pPr algn="r"/>
                      <a:r>
                        <a:rPr lang="de-DE" sz="900" b="0" i="1" dirty="0" smtClean="0">
                          <a:solidFill>
                            <a:srgbClr val="000000"/>
                          </a:solidFill>
                          <a:latin typeface="Arial" panose="020B0604020202020204" pitchFamily="34" charset="0"/>
                          <a:cs typeface="Arial" panose="020B0604020202020204" pitchFamily="34" charset="0"/>
                        </a:rPr>
                        <a:t>1.740</a:t>
                      </a:r>
                    </a:p>
                    <a:p>
                      <a:pPr algn="r"/>
                      <a:r>
                        <a:rPr lang="de-DE" sz="900" b="0" i="1" dirty="0" smtClean="0">
                          <a:solidFill>
                            <a:srgbClr val="000000"/>
                          </a:solidFill>
                          <a:latin typeface="Arial" panose="020B0604020202020204" pitchFamily="34" charset="0"/>
                          <a:cs typeface="Arial" panose="020B0604020202020204" pitchFamily="34" charset="0"/>
                        </a:rPr>
                        <a:t>4.170</a:t>
                      </a:r>
                    </a:p>
                    <a:p>
                      <a:pPr algn="r"/>
                      <a:r>
                        <a:rPr lang="de-DE" sz="900" b="0" i="1" dirty="0" smtClean="0">
                          <a:solidFill>
                            <a:srgbClr val="000000"/>
                          </a:solidFill>
                          <a:latin typeface="Arial" panose="020B0604020202020204" pitchFamily="34" charset="0"/>
                          <a:cs typeface="Arial" panose="020B0604020202020204" pitchFamily="34" charset="0"/>
                        </a:rPr>
                        <a:t>3.806</a:t>
                      </a:r>
                    </a:p>
                    <a:p>
                      <a:pPr algn="r"/>
                      <a:r>
                        <a:rPr lang="de-DE" sz="900" b="0" i="1" dirty="0" smtClean="0">
                          <a:solidFill>
                            <a:srgbClr val="000000"/>
                          </a:solidFill>
                          <a:latin typeface="Arial" panose="020B0604020202020204" pitchFamily="34" charset="0"/>
                          <a:cs typeface="Arial" panose="020B0604020202020204" pitchFamily="34" charset="0"/>
                        </a:rPr>
                        <a:t>3.092</a:t>
                      </a:r>
                    </a:p>
                    <a:p>
                      <a:pPr algn="r"/>
                      <a:r>
                        <a:rPr lang="de-DE" sz="900" b="0" i="1" dirty="0" smtClean="0">
                          <a:solidFill>
                            <a:srgbClr val="000000"/>
                          </a:solidFill>
                          <a:latin typeface="Arial" panose="020B0604020202020204" pitchFamily="34" charset="0"/>
                          <a:cs typeface="Arial" panose="020B0604020202020204" pitchFamily="34" charset="0"/>
                        </a:rPr>
                        <a:t>1.916</a:t>
                      </a:r>
                      <a:endParaRPr lang="de-AT" sz="900" b="0" i="1"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15.543   (22 %)</a:t>
                      </a:r>
                    </a:p>
                    <a:p>
                      <a:pPr algn="r"/>
                      <a:r>
                        <a:rPr lang="de-DE" sz="900" b="0" i="1" dirty="0" smtClean="0">
                          <a:solidFill>
                            <a:srgbClr val="000000"/>
                          </a:solidFill>
                          <a:latin typeface="Arial" panose="020B0604020202020204" pitchFamily="34" charset="0"/>
                          <a:cs typeface="Arial" panose="020B0604020202020204" pitchFamily="34" charset="0"/>
                        </a:rPr>
                        <a:t>2.152</a:t>
                      </a:r>
                      <a:r>
                        <a:rPr lang="de-DE" sz="900" b="0" i="1" baseline="0" dirty="0" smtClean="0">
                          <a:solidFill>
                            <a:srgbClr val="000000"/>
                          </a:solidFill>
                          <a:latin typeface="Arial" panose="020B0604020202020204" pitchFamily="34" charset="0"/>
                          <a:cs typeface="Arial" panose="020B0604020202020204" pitchFamily="34" charset="0"/>
                        </a:rPr>
                        <a:t>  </a:t>
                      </a:r>
                      <a:r>
                        <a:rPr lang="de-DE" sz="900" b="0" i="1" dirty="0" smtClean="0">
                          <a:solidFill>
                            <a:srgbClr val="000000"/>
                          </a:solidFill>
                          <a:latin typeface="Arial" panose="020B0604020202020204" pitchFamily="34" charset="0"/>
                          <a:cs typeface="Arial" panose="020B0604020202020204" pitchFamily="34" charset="0"/>
                        </a:rPr>
                        <a:t>     (3 %)</a:t>
                      </a:r>
                    </a:p>
                    <a:p>
                      <a:pPr algn="r"/>
                      <a:r>
                        <a:rPr lang="de-DE" sz="900" b="0" i="1" dirty="0" smtClean="0">
                          <a:solidFill>
                            <a:srgbClr val="000000"/>
                          </a:solidFill>
                          <a:latin typeface="Arial" panose="020B0604020202020204" pitchFamily="34" charset="0"/>
                          <a:cs typeface="Arial" panose="020B0604020202020204" pitchFamily="34" charset="0"/>
                        </a:rPr>
                        <a:t>4.483       (6 %)</a:t>
                      </a:r>
                    </a:p>
                    <a:p>
                      <a:pPr algn="r"/>
                      <a:r>
                        <a:rPr lang="de-DE" sz="900" b="0" i="1" dirty="0" smtClean="0">
                          <a:solidFill>
                            <a:srgbClr val="000000"/>
                          </a:solidFill>
                          <a:latin typeface="Arial" panose="020B0604020202020204" pitchFamily="34" charset="0"/>
                          <a:cs typeface="Arial" panose="020B0604020202020204" pitchFamily="34" charset="0"/>
                        </a:rPr>
                        <a:t>4.323       (6 %)</a:t>
                      </a:r>
                    </a:p>
                    <a:p>
                      <a:pPr algn="r"/>
                      <a:r>
                        <a:rPr lang="de-DE" sz="900" b="0" i="1" dirty="0" smtClean="0">
                          <a:solidFill>
                            <a:srgbClr val="000000"/>
                          </a:solidFill>
                          <a:latin typeface="Arial" panose="020B0604020202020204" pitchFamily="34" charset="0"/>
                          <a:cs typeface="Arial" panose="020B0604020202020204" pitchFamily="34" charset="0"/>
                        </a:rPr>
                        <a:t>2.753       (4</a:t>
                      </a:r>
                      <a:r>
                        <a:rPr lang="de-DE" sz="900" b="0" i="1" baseline="0" dirty="0" smtClean="0">
                          <a:solidFill>
                            <a:srgbClr val="000000"/>
                          </a:solidFill>
                          <a:latin typeface="Arial" panose="020B0604020202020204" pitchFamily="34" charset="0"/>
                          <a:cs typeface="Arial" panose="020B0604020202020204" pitchFamily="34" charset="0"/>
                        </a:rPr>
                        <a:t> %)</a:t>
                      </a:r>
                      <a:endParaRPr lang="de-DE" sz="900" b="0" i="1" dirty="0" smtClean="0">
                        <a:solidFill>
                          <a:srgbClr val="000000"/>
                        </a:solidFill>
                        <a:latin typeface="Arial" panose="020B0604020202020204" pitchFamily="34" charset="0"/>
                        <a:cs typeface="Arial" panose="020B0604020202020204" pitchFamily="34" charset="0"/>
                      </a:endParaRPr>
                    </a:p>
                    <a:p>
                      <a:pPr algn="r"/>
                      <a:r>
                        <a:rPr lang="de-DE" sz="900" b="0" i="1" dirty="0" smtClean="0">
                          <a:solidFill>
                            <a:srgbClr val="000000"/>
                          </a:solidFill>
                          <a:latin typeface="Arial" panose="020B0604020202020204" pitchFamily="34" charset="0"/>
                          <a:cs typeface="Arial" panose="020B0604020202020204" pitchFamily="34" charset="0"/>
                        </a:rPr>
                        <a:t>1.832       (3 %)</a:t>
                      </a:r>
                      <a:endParaRPr lang="de-AT" sz="900" b="0" i="1" dirty="0">
                        <a:solidFill>
                          <a:srgbClr val="000000"/>
                        </a:solidFill>
                        <a:latin typeface="Arial" panose="020B0604020202020204" pitchFamily="34" charset="0"/>
                        <a:cs typeface="Arial" panose="020B0604020202020204" pitchFamily="34" charset="0"/>
                      </a:endParaRPr>
                    </a:p>
                  </a:txBody>
                  <a:tcPr marR="108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5,9 %</a:t>
                      </a:r>
                    </a:p>
                    <a:p>
                      <a:pPr algn="r"/>
                      <a:r>
                        <a:rPr lang="de-DE" sz="900" b="0" i="0" dirty="0" smtClean="0">
                          <a:solidFill>
                            <a:srgbClr val="000000"/>
                          </a:solidFill>
                          <a:latin typeface="Arial" panose="020B0604020202020204" pitchFamily="34" charset="0"/>
                          <a:cs typeface="Arial" panose="020B0604020202020204" pitchFamily="34" charset="0"/>
                        </a:rPr>
                        <a:t>14,5 %</a:t>
                      </a:r>
                    </a:p>
                    <a:p>
                      <a:pPr algn="r"/>
                      <a:r>
                        <a:rPr lang="de-DE" sz="900" b="0" i="0" dirty="0" smtClean="0">
                          <a:solidFill>
                            <a:srgbClr val="000000"/>
                          </a:solidFill>
                          <a:latin typeface="Arial" panose="020B0604020202020204" pitchFamily="34" charset="0"/>
                          <a:cs typeface="Arial" panose="020B0604020202020204" pitchFamily="34" charset="0"/>
                        </a:rPr>
                        <a:t>9,2 %</a:t>
                      </a:r>
                    </a:p>
                    <a:p>
                      <a:pPr algn="r"/>
                      <a:r>
                        <a:rPr lang="de-DE" sz="900" b="0" i="0" dirty="0" smtClean="0">
                          <a:solidFill>
                            <a:srgbClr val="000000"/>
                          </a:solidFill>
                          <a:latin typeface="Arial" panose="020B0604020202020204" pitchFamily="34" charset="0"/>
                          <a:cs typeface="Arial" panose="020B0604020202020204" pitchFamily="34" charset="0"/>
                        </a:rPr>
                        <a:t>20,2 %</a:t>
                      </a:r>
                    </a:p>
                    <a:p>
                      <a:pPr algn="r"/>
                      <a:r>
                        <a:rPr lang="de-DE" sz="900" b="0" i="0" dirty="0" smtClean="0">
                          <a:solidFill>
                            <a:srgbClr val="000000"/>
                          </a:solidFill>
                          <a:latin typeface="Arial" panose="020B0604020202020204" pitchFamily="34" charset="0"/>
                          <a:cs typeface="Arial" panose="020B0604020202020204" pitchFamily="34" charset="0"/>
                        </a:rPr>
                        <a:t>-6,3 %</a:t>
                      </a:r>
                    </a:p>
                    <a:p>
                      <a:pPr algn="r"/>
                      <a:r>
                        <a:rPr lang="de-DE" sz="900" b="0" i="0" dirty="0" smtClean="0">
                          <a:solidFill>
                            <a:srgbClr val="000000"/>
                          </a:solidFill>
                          <a:latin typeface="Arial" panose="020B0604020202020204" pitchFamily="34" charset="0"/>
                          <a:cs typeface="Arial" panose="020B0604020202020204" pitchFamily="34" charset="0"/>
                        </a:rPr>
                        <a:t>-5,9 %</a:t>
                      </a:r>
                      <a:endParaRPr lang="de-AT" sz="900" b="0" i="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Private accommodation facilities</a:t>
                      </a:r>
                    </a:p>
                  </a:txBody>
                  <a:tcPr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26.132   (38</a:t>
                      </a:r>
                      <a:r>
                        <a:rPr lang="de-DE"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26.132</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26.232</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26.032</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26.042   (37 %)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-0,1 %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Spa accommodation</a:t>
                      </a:r>
                      <a:r>
                        <a:rPr lang="en-GB" sz="1000" b="0" baseline="0" noProof="0" dirty="0" smtClean="0">
                          <a:solidFill>
                            <a:srgbClr val="000000"/>
                          </a:solidFill>
                          <a:latin typeface="Arial" panose="020B0604020202020204" pitchFamily="34" charset="0"/>
                          <a:cs typeface="Arial" panose="020B0604020202020204" pitchFamily="34" charset="0"/>
                        </a:rPr>
                        <a:t> facilities</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1.217     (2 %)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1.217</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1.217</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1.217</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1.289     (2 %)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1,4 %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Accommodation facilities for youth and children</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6.668   (10 %)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6.668</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6.674</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6.596</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6.590     (9 %)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-0,3 %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Camping</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8.971   (13 %)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8.971</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9.011</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9.011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8.993   (13 %)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0,1 %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Accommodation facilities</a:t>
                      </a:r>
                      <a:r>
                        <a:rPr lang="en-GB" sz="1000" b="0" baseline="0" noProof="0" dirty="0" smtClean="0">
                          <a:solidFill>
                            <a:srgbClr val="000000"/>
                          </a:solidFill>
                          <a:latin typeface="Arial" panose="020B0604020202020204" pitchFamily="34" charset="0"/>
                          <a:cs typeface="Arial" panose="020B0604020202020204" pitchFamily="34" charset="0"/>
                        </a:rPr>
                        <a:t> for workers</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4.056     (6 %)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3.996</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3.993</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3.851</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3.911     (5 %)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-0,9 %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Other</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9.684   (14</a:t>
                      </a:r>
                      <a:r>
                        <a:rPr lang="de-DE"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9.436</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9.276</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8.866</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8.857   (12 %)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-2,2 %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69.102 (100 %)</a:t>
                      </a:r>
                      <a:endParaRPr lang="de-AT" sz="1000" b="1"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69.737</a:t>
                      </a:r>
                      <a:endParaRPr lang="de-AT" sz="1000" b="1"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70.287</a:t>
                      </a:r>
                      <a:endParaRPr lang="de-AT" sz="1000" b="1"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70.297</a:t>
                      </a:r>
                      <a:endParaRPr lang="de-AT" sz="1000" b="1"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71.225 (100 %)</a:t>
                      </a:r>
                      <a:endParaRPr lang="de-AT" sz="1000" b="1" i="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0,8 %</a:t>
                      </a:r>
                      <a:endParaRPr lang="de-AT" sz="1000" b="1"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bl>
          </a:graphicData>
        </a:graphic>
      </p:graphicFrame>
      <p:sp>
        <p:nvSpPr>
          <p:cNvPr id="8" name="Rectangle 9"/>
          <p:cNvSpPr>
            <a:spLocks noChangeArrowheads="1"/>
          </p:cNvSpPr>
          <p:nvPr/>
        </p:nvSpPr>
        <p:spPr bwMode="auto">
          <a:xfrm>
            <a:off x="514023" y="4653136"/>
            <a:ext cx="3985969"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The number of available beds in registered accommodation facilities in North Macedonia increased from 69.000 in 2010 to 71.225 in 2014</a:t>
            </a:r>
          </a:p>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The highest amount of available rooms are still in the category “private accommodation facilities” with a share of around 37 % of the total volume</a:t>
            </a:r>
          </a:p>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The amount of beds in hotels increased from 12.300 in 2010 to 15.500 in 2014, with the biggest increase in the 3-star segment</a:t>
            </a:r>
          </a:p>
        </p:txBody>
      </p:sp>
      <p:sp>
        <p:nvSpPr>
          <p:cNvPr id="10" name="Rectangle 9"/>
          <p:cNvSpPr>
            <a:spLocks noChangeArrowheads="1"/>
          </p:cNvSpPr>
          <p:nvPr/>
        </p:nvSpPr>
        <p:spPr bwMode="auto">
          <a:xfrm>
            <a:off x="4725919" y="4653136"/>
            <a:ext cx="3985969"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Also the amount of available beds in the 5-star and 4-star segment increased, while the number of beds in the 2-star and 1-star segment decreased</a:t>
            </a:r>
          </a:p>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In all other relevant accommodation types (private accommodation, spa accommodation facilities, accommodation facilities for youth and children, camping facilities and accommodation facilities for workers), the number of beds had been relatively stable between 2010 and 2014</a:t>
            </a:r>
          </a:p>
        </p:txBody>
      </p:sp>
    </p:spTree>
    <p:extLst>
      <p:ext uri="{BB962C8B-B14F-4D97-AF65-F5344CB8AC3E}">
        <p14:creationId xmlns:p14="http://schemas.microsoft.com/office/powerpoint/2010/main" val="286224873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In 2015 North Macedonia generated around 816.000 arrivals with indicated a CAGR of 4,4 % since 2008</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24</a:t>
            </a:fld>
            <a:endParaRPr lang="de-DE" altLang="de-DE"/>
          </a:p>
        </p:txBody>
      </p:sp>
      <p:sp>
        <p:nvSpPr>
          <p:cNvPr id="9" name="Inhaltsplatzhalter 8"/>
          <p:cNvSpPr>
            <a:spLocks noGrp="1"/>
          </p:cNvSpPr>
          <p:nvPr>
            <p:ph sz="quarter" idx="14"/>
          </p:nvPr>
        </p:nvSpPr>
        <p:spPr/>
        <p:txBody>
          <a:bodyPr/>
          <a:lstStyle/>
          <a:p>
            <a:r>
              <a:rPr lang="de-DE" dirty="0" err="1" smtClean="0"/>
              <a:t>Arrivals</a:t>
            </a:r>
            <a:endParaRPr lang="de-AT" dirty="0"/>
          </a:p>
        </p:txBody>
      </p:sp>
      <p:sp>
        <p:nvSpPr>
          <p:cNvPr id="6" name="Rectangle 9"/>
          <p:cNvSpPr>
            <a:spLocks noChangeArrowheads="1"/>
          </p:cNvSpPr>
          <p:nvPr/>
        </p:nvSpPr>
        <p:spPr bwMode="auto">
          <a:xfrm>
            <a:off x="4933888" y="3062938"/>
            <a:ext cx="3754760" cy="218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b="0" dirty="0" smtClean="0">
                <a:solidFill>
                  <a:srgbClr val="000000"/>
                </a:solidFill>
              </a:rPr>
              <a:t>After </a:t>
            </a:r>
            <a:r>
              <a:rPr lang="en-US" sz="1100" dirty="0" smtClean="0">
                <a:solidFill>
                  <a:srgbClr val="000000"/>
                </a:solidFill>
              </a:rPr>
              <a:t>a phase of decrease in 2009 and 2010 (in comparison to the previous year), the number of generated annual arrivals increased in any of the following years until 2015 reaching around 816.000 arrivals</a:t>
            </a:r>
            <a:endParaRPr lang="en-US" sz="1100" b="0" dirty="0" smtClean="0">
              <a:solidFill>
                <a:srgbClr val="000000"/>
              </a:solidFill>
            </a:endParaRPr>
          </a:p>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Interesting is the development pattern if you compare the arrivals by domestic travelers with those of foreign ones - while the number of registered arrivals by North Macedonians decreased by around 20.000 between 2008 and 2015 (a negative CAGR of 0,8 %), the number of foreign arrivals increased by 230.000 (a positive CAGR of 9,6 %)</a:t>
            </a:r>
          </a:p>
        </p:txBody>
      </p:sp>
      <p:graphicFrame>
        <p:nvGraphicFramePr>
          <p:cNvPr id="7" name="Tabelle 6"/>
          <p:cNvGraphicFramePr>
            <a:graphicFrameLocks noGrp="1"/>
          </p:cNvGraphicFramePr>
          <p:nvPr>
            <p:extLst>
              <p:ext uri="{D42A27DB-BD31-4B8C-83A1-F6EECF244321}">
                <p14:modId xmlns:p14="http://schemas.microsoft.com/office/powerpoint/2010/main" val="464477133"/>
              </p:ext>
            </p:extLst>
          </p:nvPr>
        </p:nvGraphicFramePr>
        <p:xfrm>
          <a:off x="599368" y="1665619"/>
          <a:ext cx="7978119" cy="1123855"/>
        </p:xfrm>
        <a:graphic>
          <a:graphicData uri="http://schemas.openxmlformats.org/drawingml/2006/table">
            <a:tbl>
              <a:tblPr firstRow="1" bandRow="1">
                <a:tableStyleId>{5C22544A-7EE6-4342-B048-85BDC9FD1C3A}</a:tableStyleId>
              </a:tblPr>
              <a:tblGrid>
                <a:gridCol w="1173651"/>
                <a:gridCol w="756052"/>
                <a:gridCol w="756052"/>
                <a:gridCol w="756052"/>
                <a:gridCol w="756052"/>
                <a:gridCol w="756052"/>
                <a:gridCol w="756052"/>
                <a:gridCol w="756052"/>
                <a:gridCol w="756052"/>
                <a:gridCol w="756052"/>
              </a:tblGrid>
              <a:tr h="281455">
                <a:tc>
                  <a:txBody>
                    <a:bodyPr/>
                    <a:lstStyle/>
                    <a:p>
                      <a:pPr algn="l"/>
                      <a:r>
                        <a:rPr lang="en-GB" sz="1000" b="1" noProof="0" dirty="0" smtClean="0">
                          <a:latin typeface="Arial" panose="020B0604020202020204" pitchFamily="34" charset="0"/>
                          <a:cs typeface="Arial" panose="020B0604020202020204" pitchFamily="34" charset="0"/>
                        </a:rPr>
                        <a:t>Arrivals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2008</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2009</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2014</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solidFill>
                            <a:schemeClr val="bg1"/>
                          </a:solidFill>
                          <a:latin typeface="Arial" panose="020B0604020202020204" pitchFamily="34" charset="0"/>
                          <a:cs typeface="Arial" panose="020B0604020202020204" pitchFamily="34" charset="0"/>
                        </a:rPr>
                        <a:t>2015</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Domestic</a:t>
                      </a:r>
                    </a:p>
                  </a:txBody>
                  <a:tcPr anchor="ctr">
                    <a:solidFill>
                      <a:schemeClr val="bg1"/>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350</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1"/>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329</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1"/>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325</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1"/>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320</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1"/>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312</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1"/>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302</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1"/>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310</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1"/>
                    </a:solidFill>
                  </a:tcPr>
                </a:tc>
                <a:tc>
                  <a:txBody>
                    <a:bodyPr/>
                    <a:lstStyle/>
                    <a:p>
                      <a:pPr marL="0" algn="r"/>
                      <a:r>
                        <a:rPr lang="de-AT" sz="1000" b="0" dirty="0" smtClean="0">
                          <a:solidFill>
                            <a:srgbClr val="000000"/>
                          </a:solidFill>
                          <a:latin typeface="Arial" panose="020B0604020202020204" pitchFamily="34" charset="0"/>
                          <a:cs typeface="Arial" panose="020B0604020202020204" pitchFamily="34" charset="0"/>
                        </a:rPr>
                        <a:t>331</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1"/>
                    </a:solidFill>
                  </a:tcPr>
                </a:tc>
                <a:tc>
                  <a:txBody>
                    <a:bodyPr/>
                    <a:lstStyle/>
                    <a:p>
                      <a:pPr algn="ctr"/>
                      <a:r>
                        <a:rPr lang="de-DE" sz="1000" b="0" dirty="0" smtClean="0">
                          <a:solidFill>
                            <a:srgbClr val="000000"/>
                          </a:solidFill>
                          <a:latin typeface="Arial" panose="020B0604020202020204" pitchFamily="34" charset="0"/>
                          <a:cs typeface="Arial" panose="020B0604020202020204" pitchFamily="34" charset="0"/>
                        </a:rPr>
                        <a:t> -0,8 %</a:t>
                      </a:r>
                      <a:endParaRPr lang="de-AT" sz="1000" b="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Foreign</a:t>
                      </a:r>
                    </a:p>
                  </a:txBody>
                  <a:tcPr anchor="ctr">
                    <a:solidFill>
                      <a:srgbClr val="E8E7EA"/>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255</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259</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262</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328</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351</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400</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marL="0" algn="r"/>
                      <a:r>
                        <a:rPr lang="de-DE" sz="1000" b="0" dirty="0" smtClean="0">
                          <a:solidFill>
                            <a:srgbClr val="000000"/>
                          </a:solidFill>
                          <a:latin typeface="Arial" panose="020B0604020202020204" pitchFamily="34" charset="0"/>
                          <a:cs typeface="Arial" panose="020B0604020202020204" pitchFamily="34" charset="0"/>
                        </a:rPr>
                        <a:t>425</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marL="0" algn="r"/>
                      <a:r>
                        <a:rPr lang="de-AT" sz="1000" b="0" dirty="0" smtClean="0">
                          <a:solidFill>
                            <a:srgbClr val="000000"/>
                          </a:solidFill>
                          <a:latin typeface="Arial" panose="020B0604020202020204" pitchFamily="34" charset="0"/>
                          <a:cs typeface="Arial" panose="020B0604020202020204" pitchFamily="34" charset="0"/>
                        </a:rPr>
                        <a:t>485</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algn="ctr"/>
                      <a:r>
                        <a:rPr lang="de-DE" sz="1000" b="0" dirty="0" smtClean="0">
                          <a:solidFill>
                            <a:srgbClr val="000000"/>
                          </a:solidFill>
                          <a:latin typeface="Arial" panose="020B0604020202020204" pitchFamily="34" charset="0"/>
                          <a:cs typeface="Arial" panose="020B0604020202020204" pitchFamily="34" charset="0"/>
                        </a:rPr>
                        <a:t> 9,6 %</a:t>
                      </a:r>
                      <a:endParaRPr lang="de-AT" sz="1000" b="0" dirty="0">
                        <a:solidFill>
                          <a:srgbClr val="000000"/>
                        </a:solidFill>
                        <a:latin typeface="Arial" panose="020B0604020202020204" pitchFamily="34" charset="0"/>
                        <a:cs typeface="Arial" panose="020B0604020202020204" pitchFamily="34" charset="0"/>
                      </a:endParaRPr>
                    </a:p>
                  </a:txBody>
                  <a:tcPr anchor="ctr">
                    <a:solidFill>
                      <a:srgbClr val="E8E7EA"/>
                    </a:solidFill>
                  </a:tcPr>
                </a:tc>
              </a:tr>
              <a:tr h="2808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algn="r"/>
                      <a:r>
                        <a:rPr lang="de-DE" sz="1000" b="1" dirty="0" smtClean="0">
                          <a:solidFill>
                            <a:srgbClr val="000000"/>
                          </a:solidFill>
                          <a:latin typeface="Arial" panose="020B0604020202020204" pitchFamily="34" charset="0"/>
                          <a:cs typeface="Arial" panose="020B0604020202020204" pitchFamily="34" charset="0"/>
                        </a:rPr>
                        <a:t>605</a:t>
                      </a:r>
                      <a:endParaRPr lang="de-AT" sz="1000" b="1"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marL="0" algn="r"/>
                      <a:r>
                        <a:rPr lang="de-DE" sz="1000" b="1" dirty="0" smtClean="0">
                          <a:solidFill>
                            <a:srgbClr val="000000"/>
                          </a:solidFill>
                          <a:latin typeface="Arial" panose="020B0604020202020204" pitchFamily="34" charset="0"/>
                          <a:cs typeface="Arial" panose="020B0604020202020204" pitchFamily="34" charset="0"/>
                        </a:rPr>
                        <a:t>588</a:t>
                      </a:r>
                      <a:endParaRPr lang="de-AT" sz="1000" b="1"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marL="0" algn="r"/>
                      <a:r>
                        <a:rPr lang="de-DE" sz="1000" b="1" dirty="0" smtClean="0">
                          <a:solidFill>
                            <a:srgbClr val="000000"/>
                          </a:solidFill>
                          <a:latin typeface="Arial" panose="020B0604020202020204" pitchFamily="34" charset="0"/>
                          <a:cs typeface="Arial" panose="020B0604020202020204" pitchFamily="34" charset="0"/>
                        </a:rPr>
                        <a:t>586</a:t>
                      </a:r>
                      <a:endParaRPr lang="de-AT" sz="1000" b="1"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marL="0" algn="r"/>
                      <a:r>
                        <a:rPr lang="de-DE" sz="1000" b="1" dirty="0" smtClean="0">
                          <a:solidFill>
                            <a:srgbClr val="000000"/>
                          </a:solidFill>
                          <a:latin typeface="Arial" panose="020B0604020202020204" pitchFamily="34" charset="0"/>
                          <a:cs typeface="Arial" panose="020B0604020202020204" pitchFamily="34" charset="0"/>
                        </a:rPr>
                        <a:t>648</a:t>
                      </a:r>
                      <a:endParaRPr lang="de-AT" sz="1000" b="1"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marL="0" algn="r"/>
                      <a:r>
                        <a:rPr lang="de-DE" sz="1000" b="1" dirty="0" smtClean="0">
                          <a:solidFill>
                            <a:srgbClr val="000000"/>
                          </a:solidFill>
                          <a:latin typeface="Arial" panose="020B0604020202020204" pitchFamily="34" charset="0"/>
                          <a:cs typeface="Arial" panose="020B0604020202020204" pitchFamily="34" charset="0"/>
                        </a:rPr>
                        <a:t>664</a:t>
                      </a:r>
                      <a:endParaRPr lang="de-AT" sz="1000" b="1"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marL="0" algn="r"/>
                      <a:r>
                        <a:rPr lang="de-DE" sz="1000" b="1" dirty="0" smtClean="0">
                          <a:solidFill>
                            <a:srgbClr val="000000"/>
                          </a:solidFill>
                          <a:latin typeface="Arial" panose="020B0604020202020204" pitchFamily="34" charset="0"/>
                          <a:cs typeface="Arial" panose="020B0604020202020204" pitchFamily="34" charset="0"/>
                        </a:rPr>
                        <a:t>702</a:t>
                      </a:r>
                      <a:endParaRPr lang="de-AT" sz="1000" b="1"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marL="0" algn="r"/>
                      <a:r>
                        <a:rPr lang="de-DE" sz="1000" b="1" dirty="0" smtClean="0">
                          <a:solidFill>
                            <a:srgbClr val="000000"/>
                          </a:solidFill>
                          <a:latin typeface="Arial" panose="020B0604020202020204" pitchFamily="34" charset="0"/>
                          <a:cs typeface="Arial" panose="020B0604020202020204" pitchFamily="34" charset="0"/>
                        </a:rPr>
                        <a:t>736</a:t>
                      </a:r>
                      <a:endParaRPr lang="de-AT" sz="1000" b="1"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marL="0" algn="r"/>
                      <a:r>
                        <a:rPr lang="de-AT" sz="1000" b="1" dirty="0" smtClean="0">
                          <a:solidFill>
                            <a:srgbClr val="000000"/>
                          </a:solidFill>
                          <a:latin typeface="Arial" panose="020B0604020202020204" pitchFamily="34" charset="0"/>
                          <a:cs typeface="Arial" panose="020B0604020202020204" pitchFamily="34" charset="0"/>
                        </a:rPr>
                        <a:t>816</a:t>
                      </a:r>
                      <a:endParaRPr lang="de-AT" sz="1000" b="1"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algn="ctr"/>
                      <a:r>
                        <a:rPr lang="de-DE" sz="1000" b="1" dirty="0" smtClean="0">
                          <a:solidFill>
                            <a:srgbClr val="000000"/>
                          </a:solidFill>
                          <a:latin typeface="Arial" panose="020B0604020202020204" pitchFamily="34" charset="0"/>
                          <a:cs typeface="Arial" panose="020B0604020202020204" pitchFamily="34" charset="0"/>
                        </a:rPr>
                        <a:t>4,4 %</a:t>
                      </a:r>
                      <a:endParaRPr lang="de-AT" sz="1000" b="1" dirty="0">
                        <a:solidFill>
                          <a:srgbClr val="000000"/>
                        </a:solidFill>
                        <a:latin typeface="Arial" panose="020B0604020202020204" pitchFamily="34" charset="0"/>
                        <a:cs typeface="Arial" panose="020B0604020202020204" pitchFamily="34" charset="0"/>
                      </a:endParaRPr>
                    </a:p>
                  </a:txBody>
                  <a:tcPr anchor="ctr">
                    <a:noFill/>
                  </a:tcPr>
                </a:tc>
              </a:tr>
            </a:tbl>
          </a:graphicData>
        </a:graphic>
      </p:graphicFrame>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
        <p:nvSpPr>
          <p:cNvPr id="15"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endParaRPr lang="en-US" spc="0" dirty="0"/>
          </a:p>
        </p:txBody>
      </p:sp>
      <p:grpSp>
        <p:nvGrpSpPr>
          <p:cNvPr id="8" name="Gruppieren 7"/>
          <p:cNvGrpSpPr/>
          <p:nvPr/>
        </p:nvGrpSpPr>
        <p:grpSpPr>
          <a:xfrm>
            <a:off x="496886" y="3061794"/>
            <a:ext cx="4435153" cy="2184624"/>
            <a:chOff x="496886" y="3412706"/>
            <a:chExt cx="4435153" cy="2184624"/>
          </a:xfrm>
        </p:grpSpPr>
        <p:graphicFrame>
          <p:nvGraphicFramePr>
            <p:cNvPr id="16" name="Diagramm 15"/>
            <p:cNvGraphicFramePr/>
            <p:nvPr>
              <p:extLst>
                <p:ext uri="{D42A27DB-BD31-4B8C-83A1-F6EECF244321}">
                  <p14:modId xmlns:p14="http://schemas.microsoft.com/office/powerpoint/2010/main" val="1768857944"/>
                </p:ext>
              </p:extLst>
            </p:nvPr>
          </p:nvGraphicFramePr>
          <p:xfrm>
            <a:off x="496886" y="3689022"/>
            <a:ext cx="4435153" cy="1908308"/>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feld 16"/>
            <p:cNvSpPr txBox="1"/>
            <p:nvPr/>
          </p:nvSpPr>
          <p:spPr>
            <a:xfrm>
              <a:off x="505262" y="3412706"/>
              <a:ext cx="4176464" cy="261610"/>
            </a:xfrm>
            <a:prstGeom prst="rect">
              <a:avLst/>
            </a:prstGeom>
            <a:noFill/>
          </p:spPr>
          <p:txBody>
            <a:bodyPr wrap="square" rtlCol="0">
              <a:spAutoFit/>
            </a:bodyPr>
            <a:lstStyle/>
            <a:p>
              <a:r>
                <a:rPr lang="de-DE" sz="1100" b="1" dirty="0" err="1" smtClean="0"/>
                <a:t>Arrivals</a:t>
              </a:r>
              <a:r>
                <a:rPr lang="de-DE" sz="1100" b="1" dirty="0" smtClean="0"/>
                <a:t> (in 000)</a:t>
              </a:r>
              <a:endParaRPr lang="de-AT" sz="1100" b="1" dirty="0"/>
            </a:p>
          </p:txBody>
        </p:sp>
        <p:sp>
          <p:nvSpPr>
            <p:cNvPr id="4" name="Textfeld 3"/>
            <p:cNvSpPr txBox="1"/>
            <p:nvPr/>
          </p:nvSpPr>
          <p:spPr>
            <a:xfrm>
              <a:off x="985176" y="4042393"/>
              <a:ext cx="504056" cy="246221"/>
            </a:xfrm>
            <a:prstGeom prst="rect">
              <a:avLst/>
            </a:prstGeom>
            <a:noFill/>
          </p:spPr>
          <p:txBody>
            <a:bodyPr wrap="square" rtlCol="0">
              <a:spAutoFit/>
            </a:bodyPr>
            <a:lstStyle/>
            <a:p>
              <a:pPr algn="ctr"/>
              <a:r>
                <a:rPr lang="de-DE" sz="1000" b="1" dirty="0" smtClean="0">
                  <a:solidFill>
                    <a:srgbClr val="000000"/>
                  </a:solidFill>
                </a:rPr>
                <a:t>605</a:t>
              </a:r>
              <a:endParaRPr lang="de-AT" sz="1000" b="1" dirty="0">
                <a:solidFill>
                  <a:srgbClr val="000000"/>
                </a:solidFill>
              </a:endParaRPr>
            </a:p>
          </p:txBody>
        </p:sp>
        <p:sp>
          <p:nvSpPr>
            <p:cNvPr id="19" name="Textfeld 18"/>
            <p:cNvSpPr txBox="1"/>
            <p:nvPr/>
          </p:nvSpPr>
          <p:spPr>
            <a:xfrm>
              <a:off x="1461816" y="4059657"/>
              <a:ext cx="504056" cy="246221"/>
            </a:xfrm>
            <a:prstGeom prst="rect">
              <a:avLst/>
            </a:prstGeom>
            <a:noFill/>
          </p:spPr>
          <p:txBody>
            <a:bodyPr wrap="square" rtlCol="0">
              <a:spAutoFit/>
            </a:bodyPr>
            <a:lstStyle/>
            <a:p>
              <a:pPr algn="ctr"/>
              <a:r>
                <a:rPr lang="de-DE" sz="1000" b="1" dirty="0" smtClean="0">
                  <a:solidFill>
                    <a:srgbClr val="000000"/>
                  </a:solidFill>
                </a:rPr>
                <a:t>588</a:t>
              </a:r>
              <a:endParaRPr lang="de-AT" sz="1000" b="1" dirty="0">
                <a:solidFill>
                  <a:srgbClr val="000000"/>
                </a:solidFill>
              </a:endParaRPr>
            </a:p>
          </p:txBody>
        </p:sp>
        <p:sp>
          <p:nvSpPr>
            <p:cNvPr id="20" name="Textfeld 19"/>
            <p:cNvSpPr txBox="1"/>
            <p:nvPr/>
          </p:nvSpPr>
          <p:spPr>
            <a:xfrm>
              <a:off x="1931928" y="4061945"/>
              <a:ext cx="504056" cy="246221"/>
            </a:xfrm>
            <a:prstGeom prst="rect">
              <a:avLst/>
            </a:prstGeom>
            <a:noFill/>
          </p:spPr>
          <p:txBody>
            <a:bodyPr wrap="square" rtlCol="0">
              <a:spAutoFit/>
            </a:bodyPr>
            <a:lstStyle/>
            <a:p>
              <a:pPr algn="ctr"/>
              <a:r>
                <a:rPr lang="de-DE" sz="1000" b="1" dirty="0" smtClean="0">
                  <a:solidFill>
                    <a:srgbClr val="000000"/>
                  </a:solidFill>
                </a:rPr>
                <a:t>586</a:t>
              </a:r>
              <a:endParaRPr lang="de-AT" sz="1000" b="1" dirty="0">
                <a:solidFill>
                  <a:srgbClr val="000000"/>
                </a:solidFill>
              </a:endParaRPr>
            </a:p>
          </p:txBody>
        </p:sp>
        <p:sp>
          <p:nvSpPr>
            <p:cNvPr id="21" name="Textfeld 20"/>
            <p:cNvSpPr txBox="1"/>
            <p:nvPr/>
          </p:nvSpPr>
          <p:spPr>
            <a:xfrm>
              <a:off x="2411760" y="3987569"/>
              <a:ext cx="504056" cy="246221"/>
            </a:xfrm>
            <a:prstGeom prst="rect">
              <a:avLst/>
            </a:prstGeom>
            <a:noFill/>
          </p:spPr>
          <p:txBody>
            <a:bodyPr wrap="square" rtlCol="0">
              <a:spAutoFit/>
            </a:bodyPr>
            <a:lstStyle/>
            <a:p>
              <a:pPr algn="ctr"/>
              <a:r>
                <a:rPr lang="de-DE" sz="1000" b="1" dirty="0" smtClean="0">
                  <a:solidFill>
                    <a:srgbClr val="000000"/>
                  </a:solidFill>
                </a:rPr>
                <a:t>648</a:t>
              </a:r>
              <a:endParaRPr lang="de-AT" sz="1000" b="1" dirty="0">
                <a:solidFill>
                  <a:srgbClr val="000000"/>
                </a:solidFill>
              </a:endParaRPr>
            </a:p>
          </p:txBody>
        </p:sp>
        <p:sp>
          <p:nvSpPr>
            <p:cNvPr id="22" name="Textfeld 21"/>
            <p:cNvSpPr txBox="1"/>
            <p:nvPr/>
          </p:nvSpPr>
          <p:spPr>
            <a:xfrm>
              <a:off x="2880144" y="3969241"/>
              <a:ext cx="504056" cy="246221"/>
            </a:xfrm>
            <a:prstGeom prst="rect">
              <a:avLst/>
            </a:prstGeom>
            <a:noFill/>
          </p:spPr>
          <p:txBody>
            <a:bodyPr wrap="square" rtlCol="0">
              <a:spAutoFit/>
            </a:bodyPr>
            <a:lstStyle/>
            <a:p>
              <a:pPr algn="ctr"/>
              <a:r>
                <a:rPr lang="de-DE" sz="1000" b="1" dirty="0" smtClean="0">
                  <a:solidFill>
                    <a:srgbClr val="000000"/>
                  </a:solidFill>
                </a:rPr>
                <a:t>664</a:t>
              </a:r>
              <a:endParaRPr lang="de-AT" sz="1000" b="1" dirty="0">
                <a:solidFill>
                  <a:srgbClr val="000000"/>
                </a:solidFill>
              </a:endParaRPr>
            </a:p>
          </p:txBody>
        </p:sp>
        <p:sp>
          <p:nvSpPr>
            <p:cNvPr id="23" name="Textfeld 22"/>
            <p:cNvSpPr txBox="1"/>
            <p:nvPr/>
          </p:nvSpPr>
          <p:spPr>
            <a:xfrm>
              <a:off x="3353920" y="3927593"/>
              <a:ext cx="504056" cy="246221"/>
            </a:xfrm>
            <a:prstGeom prst="rect">
              <a:avLst/>
            </a:prstGeom>
            <a:noFill/>
          </p:spPr>
          <p:txBody>
            <a:bodyPr wrap="square" rtlCol="0">
              <a:spAutoFit/>
            </a:bodyPr>
            <a:lstStyle/>
            <a:p>
              <a:pPr algn="ctr"/>
              <a:r>
                <a:rPr lang="de-DE" sz="1000" b="1" dirty="0" smtClean="0">
                  <a:solidFill>
                    <a:srgbClr val="000000"/>
                  </a:solidFill>
                </a:rPr>
                <a:t>702</a:t>
              </a:r>
              <a:endParaRPr lang="de-AT" sz="1000" b="1" dirty="0">
                <a:solidFill>
                  <a:srgbClr val="000000"/>
                </a:solidFill>
              </a:endParaRPr>
            </a:p>
          </p:txBody>
        </p:sp>
        <p:sp>
          <p:nvSpPr>
            <p:cNvPr id="24" name="Textfeld 23"/>
            <p:cNvSpPr txBox="1"/>
            <p:nvPr/>
          </p:nvSpPr>
          <p:spPr>
            <a:xfrm>
              <a:off x="3828360" y="3880049"/>
              <a:ext cx="504056" cy="246221"/>
            </a:xfrm>
            <a:prstGeom prst="rect">
              <a:avLst/>
            </a:prstGeom>
            <a:noFill/>
          </p:spPr>
          <p:txBody>
            <a:bodyPr wrap="square" rtlCol="0">
              <a:spAutoFit/>
            </a:bodyPr>
            <a:lstStyle/>
            <a:p>
              <a:pPr algn="ctr"/>
              <a:r>
                <a:rPr lang="de-DE" sz="1000" b="1" dirty="0" smtClean="0">
                  <a:solidFill>
                    <a:srgbClr val="000000"/>
                  </a:solidFill>
                </a:rPr>
                <a:t>736</a:t>
              </a:r>
              <a:endParaRPr lang="de-AT" sz="1000" b="1" dirty="0">
                <a:solidFill>
                  <a:srgbClr val="000000"/>
                </a:solidFill>
              </a:endParaRPr>
            </a:p>
          </p:txBody>
        </p:sp>
      </p:grpSp>
      <p:sp>
        <p:nvSpPr>
          <p:cNvPr id="25" name="Rectangle 9"/>
          <p:cNvSpPr>
            <a:spLocks noChangeArrowheads="1"/>
          </p:cNvSpPr>
          <p:nvPr/>
        </p:nvSpPr>
        <p:spPr bwMode="auto">
          <a:xfrm>
            <a:off x="514023" y="5240083"/>
            <a:ext cx="8172777" cy="116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In 2011 the number of registered annual arrivals by foreigners was larger - for the first time - than the number of arrivals by domestic people</a:t>
            </a:r>
          </a:p>
        </p:txBody>
      </p:sp>
      <p:sp>
        <p:nvSpPr>
          <p:cNvPr id="26" name="Textfeld 25"/>
          <p:cNvSpPr txBox="1"/>
          <p:nvPr/>
        </p:nvSpPr>
        <p:spPr>
          <a:xfrm>
            <a:off x="4308192" y="3438899"/>
            <a:ext cx="504056" cy="246221"/>
          </a:xfrm>
          <a:prstGeom prst="rect">
            <a:avLst/>
          </a:prstGeom>
          <a:noFill/>
        </p:spPr>
        <p:txBody>
          <a:bodyPr wrap="square" rtlCol="0">
            <a:spAutoFit/>
          </a:bodyPr>
          <a:lstStyle/>
          <a:p>
            <a:pPr algn="ctr"/>
            <a:r>
              <a:rPr lang="de-DE" sz="1000" b="1" dirty="0" smtClean="0">
                <a:solidFill>
                  <a:srgbClr val="000000"/>
                </a:solidFill>
              </a:rPr>
              <a:t>816</a:t>
            </a:r>
            <a:endParaRPr lang="de-AT" sz="1000" b="1" dirty="0">
              <a:solidFill>
                <a:srgbClr val="000000"/>
              </a:solidFill>
            </a:endParaRPr>
          </a:p>
        </p:txBody>
      </p:sp>
    </p:spTree>
    <p:extLst>
      <p:ext uri="{BB962C8B-B14F-4D97-AF65-F5344CB8AC3E}">
        <p14:creationId xmlns:p14="http://schemas.microsoft.com/office/powerpoint/2010/main" val="156069037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In terms of international arrivals, North Macedonia is currently on the last position in the region</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25</a:t>
            </a:fld>
            <a:endParaRPr lang="de-DE" altLang="de-DE"/>
          </a:p>
        </p:txBody>
      </p:sp>
      <p:sp>
        <p:nvSpPr>
          <p:cNvPr id="9" name="Inhaltsplatzhalter 8"/>
          <p:cNvSpPr>
            <a:spLocks noGrp="1"/>
          </p:cNvSpPr>
          <p:nvPr>
            <p:ph sz="quarter" idx="14"/>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de-DE" dirty="0"/>
              <a:t>International </a:t>
            </a:r>
            <a:r>
              <a:rPr lang="de-DE" dirty="0" err="1"/>
              <a:t>arrivals</a:t>
            </a:r>
            <a:endParaRPr lang="de-AT" dirty="0"/>
          </a:p>
        </p:txBody>
      </p:sp>
      <p:sp>
        <p:nvSpPr>
          <p:cNvPr id="120" name="Textfeld 119"/>
          <p:cNvSpPr txBox="1"/>
          <p:nvPr/>
        </p:nvSpPr>
        <p:spPr>
          <a:xfrm>
            <a:off x="505262" y="1340768"/>
            <a:ext cx="4176464" cy="261610"/>
          </a:xfrm>
          <a:prstGeom prst="rect">
            <a:avLst/>
          </a:prstGeom>
          <a:noFill/>
        </p:spPr>
        <p:txBody>
          <a:bodyPr wrap="square" rtlCol="0">
            <a:spAutoFit/>
          </a:bodyPr>
          <a:lstStyle/>
          <a:p>
            <a:r>
              <a:rPr lang="de-DE" sz="1100" b="1" dirty="0" smtClean="0"/>
              <a:t>International </a:t>
            </a:r>
            <a:r>
              <a:rPr lang="de-DE" sz="1100" b="1" dirty="0" err="1" smtClean="0"/>
              <a:t>arrivals</a:t>
            </a:r>
            <a:r>
              <a:rPr lang="de-DE" sz="1100" b="1" dirty="0" smtClean="0"/>
              <a:t> in 2014 (in </a:t>
            </a:r>
            <a:r>
              <a:rPr lang="de-DE" sz="1100" b="1" dirty="0" err="1" smtClean="0"/>
              <a:t>million</a:t>
            </a:r>
            <a:r>
              <a:rPr lang="de-DE" sz="1100" b="1" dirty="0" smtClean="0"/>
              <a:t>)</a:t>
            </a:r>
            <a:endParaRPr lang="de-AT" sz="1100" b="1" dirty="0"/>
          </a:p>
        </p:txBody>
      </p:sp>
      <p:grpSp>
        <p:nvGrpSpPr>
          <p:cNvPr id="7" name="Gruppieren 6"/>
          <p:cNvGrpSpPr/>
          <p:nvPr/>
        </p:nvGrpSpPr>
        <p:grpSpPr>
          <a:xfrm>
            <a:off x="580030" y="1674386"/>
            <a:ext cx="7016306" cy="3406580"/>
            <a:chOff x="580030" y="2933895"/>
            <a:chExt cx="7016306" cy="3406580"/>
          </a:xfrm>
        </p:grpSpPr>
        <p:grpSp>
          <p:nvGrpSpPr>
            <p:cNvPr id="17" name="Gruppieren 16"/>
            <p:cNvGrpSpPr>
              <a:grpSpLocks noChangeAspect="1"/>
            </p:cNvGrpSpPr>
            <p:nvPr/>
          </p:nvGrpSpPr>
          <p:grpSpPr bwMode="gray">
            <a:xfrm>
              <a:off x="580030" y="2933895"/>
              <a:ext cx="6604361" cy="3319528"/>
              <a:chOff x="3257948" y="3274277"/>
              <a:chExt cx="5575233" cy="2802263"/>
            </a:xfrm>
            <a:solidFill>
              <a:srgbClr val="DDDDDD"/>
            </a:solidFill>
            <a:effectLst>
              <a:outerShdw blurRad="127000" dist="50800" dir="2700000" algn="ctr" rotWithShape="0">
                <a:schemeClr val="tx1">
                  <a:alpha val="40000"/>
                </a:schemeClr>
              </a:outerShdw>
            </a:effectLst>
          </p:grpSpPr>
          <p:sp>
            <p:nvSpPr>
              <p:cNvPr id="64" name="Czech Republic" descr="© INSCALE GmbH, 05.05.2010&#10;http://www.presentationload.com/"/>
              <p:cNvSpPr>
                <a:spLocks/>
              </p:cNvSpPr>
              <p:nvPr/>
            </p:nvSpPr>
            <p:spPr bwMode="gray">
              <a:xfrm>
                <a:off x="3972345" y="3274277"/>
                <a:ext cx="833193" cy="471926"/>
              </a:xfrm>
              <a:custGeom>
                <a:avLst/>
                <a:gdLst/>
                <a:ahLst/>
                <a:cxnLst>
                  <a:cxn ang="0">
                    <a:pos x="282" y="79"/>
                  </a:cxn>
                  <a:cxn ang="0">
                    <a:pos x="269" y="64"/>
                  </a:cxn>
                  <a:cxn ang="0">
                    <a:pos x="252" y="63"/>
                  </a:cxn>
                  <a:cxn ang="0">
                    <a:pos x="243" y="58"/>
                  </a:cxn>
                  <a:cxn ang="0">
                    <a:pos x="243" y="48"/>
                  </a:cxn>
                  <a:cxn ang="0">
                    <a:pos x="227" y="48"/>
                  </a:cxn>
                  <a:cxn ang="0">
                    <a:pos x="204" y="37"/>
                  </a:cxn>
                  <a:cxn ang="0">
                    <a:pos x="211" y="46"/>
                  </a:cxn>
                  <a:cxn ang="0">
                    <a:pos x="207" y="51"/>
                  </a:cxn>
                  <a:cxn ang="0">
                    <a:pos x="191" y="58"/>
                  </a:cxn>
                  <a:cxn ang="0">
                    <a:pos x="175" y="41"/>
                  </a:cxn>
                  <a:cxn ang="0">
                    <a:pos x="179" y="25"/>
                  </a:cxn>
                  <a:cxn ang="0">
                    <a:pos x="165" y="25"/>
                  </a:cxn>
                  <a:cxn ang="0">
                    <a:pos x="143" y="22"/>
                  </a:cxn>
                  <a:cxn ang="0">
                    <a:pos x="137" y="7"/>
                  </a:cxn>
                  <a:cxn ang="0">
                    <a:pos x="121" y="8"/>
                  </a:cxn>
                  <a:cxn ang="0">
                    <a:pos x="121" y="13"/>
                  </a:cxn>
                  <a:cxn ang="0">
                    <a:pos x="110" y="14"/>
                  </a:cxn>
                  <a:cxn ang="0">
                    <a:pos x="101" y="9"/>
                  </a:cxn>
                  <a:cxn ang="0">
                    <a:pos x="89" y="5"/>
                  </a:cxn>
                  <a:cxn ang="0">
                    <a:pos x="89" y="12"/>
                  </a:cxn>
                  <a:cxn ang="0">
                    <a:pos x="64" y="23"/>
                  </a:cxn>
                  <a:cxn ang="0">
                    <a:pos x="47" y="37"/>
                  </a:cxn>
                  <a:cxn ang="0">
                    <a:pos x="30" y="44"/>
                  </a:cxn>
                  <a:cxn ang="0">
                    <a:pos x="16" y="49"/>
                  </a:cxn>
                  <a:cxn ang="0">
                    <a:pos x="2" y="52"/>
                  </a:cxn>
                  <a:cxn ang="0">
                    <a:pos x="7" y="67"/>
                  </a:cxn>
                  <a:cxn ang="0">
                    <a:pos x="19" y="77"/>
                  </a:cxn>
                  <a:cxn ang="0">
                    <a:pos x="14" y="88"/>
                  </a:cxn>
                  <a:cxn ang="0">
                    <a:pos x="23" y="103"/>
                  </a:cxn>
                  <a:cxn ang="0">
                    <a:pos x="50" y="130"/>
                  </a:cxn>
                  <a:cxn ang="0">
                    <a:pos x="69" y="141"/>
                  </a:cxn>
                  <a:cxn ang="0">
                    <a:pos x="81" y="153"/>
                  </a:cxn>
                  <a:cxn ang="0">
                    <a:pos x="89" y="161"/>
                  </a:cxn>
                  <a:cxn ang="0">
                    <a:pos x="91" y="165"/>
                  </a:cxn>
                  <a:cxn ang="0">
                    <a:pos x="106" y="161"/>
                  </a:cxn>
                  <a:cxn ang="0">
                    <a:pos x="112" y="162"/>
                  </a:cxn>
                  <a:cxn ang="0">
                    <a:pos x="116" y="156"/>
                  </a:cxn>
                  <a:cxn ang="0">
                    <a:pos x="128" y="153"/>
                  </a:cxn>
                  <a:cxn ang="0">
                    <a:pos x="135" y="136"/>
                  </a:cxn>
                  <a:cxn ang="0">
                    <a:pos x="143" y="136"/>
                  </a:cxn>
                  <a:cxn ang="0">
                    <a:pos x="161" y="143"/>
                  </a:cxn>
                  <a:cxn ang="0">
                    <a:pos x="177" y="150"/>
                  </a:cxn>
                  <a:cxn ang="0">
                    <a:pos x="193" y="144"/>
                  </a:cxn>
                  <a:cxn ang="0">
                    <a:pos x="206" y="150"/>
                  </a:cxn>
                  <a:cxn ang="0">
                    <a:pos x="216" y="152"/>
                  </a:cxn>
                  <a:cxn ang="0">
                    <a:pos x="242" y="141"/>
                  </a:cxn>
                  <a:cxn ang="0">
                    <a:pos x="256" y="126"/>
                  </a:cxn>
                  <a:cxn ang="0">
                    <a:pos x="266" y="107"/>
                  </a:cxn>
                  <a:cxn ang="0">
                    <a:pos x="281" y="92"/>
                  </a:cxn>
                  <a:cxn ang="0">
                    <a:pos x="295" y="90"/>
                  </a:cxn>
                </a:cxnLst>
                <a:rect l="0" t="0" r="r" b="b"/>
                <a:pathLst>
                  <a:path w="295" h="167">
                    <a:moveTo>
                      <a:pt x="291" y="79"/>
                    </a:moveTo>
                    <a:cubicBezTo>
                      <a:pt x="282" y="79"/>
                      <a:pt x="282" y="79"/>
                      <a:pt x="282" y="79"/>
                    </a:cubicBezTo>
                    <a:cubicBezTo>
                      <a:pt x="279" y="67"/>
                      <a:pt x="279" y="67"/>
                      <a:pt x="279" y="67"/>
                    </a:cubicBezTo>
                    <a:cubicBezTo>
                      <a:pt x="269" y="64"/>
                      <a:pt x="269" y="64"/>
                      <a:pt x="269" y="64"/>
                    </a:cubicBezTo>
                    <a:cubicBezTo>
                      <a:pt x="253" y="59"/>
                      <a:pt x="253" y="59"/>
                      <a:pt x="253" y="59"/>
                    </a:cubicBezTo>
                    <a:cubicBezTo>
                      <a:pt x="252" y="63"/>
                      <a:pt x="252" y="63"/>
                      <a:pt x="252" y="63"/>
                    </a:cubicBezTo>
                    <a:cubicBezTo>
                      <a:pt x="247" y="65"/>
                      <a:pt x="247" y="65"/>
                      <a:pt x="247" y="65"/>
                    </a:cubicBezTo>
                    <a:cubicBezTo>
                      <a:pt x="247" y="65"/>
                      <a:pt x="245" y="59"/>
                      <a:pt x="243" y="58"/>
                    </a:cubicBezTo>
                    <a:cubicBezTo>
                      <a:pt x="242" y="57"/>
                      <a:pt x="239" y="53"/>
                      <a:pt x="239" y="53"/>
                    </a:cubicBezTo>
                    <a:cubicBezTo>
                      <a:pt x="243" y="48"/>
                      <a:pt x="243" y="48"/>
                      <a:pt x="243" y="48"/>
                    </a:cubicBezTo>
                    <a:cubicBezTo>
                      <a:pt x="239" y="43"/>
                      <a:pt x="239" y="43"/>
                      <a:pt x="239" y="43"/>
                    </a:cubicBezTo>
                    <a:cubicBezTo>
                      <a:pt x="227" y="48"/>
                      <a:pt x="227" y="48"/>
                      <a:pt x="227" y="48"/>
                    </a:cubicBezTo>
                    <a:cubicBezTo>
                      <a:pt x="227" y="48"/>
                      <a:pt x="223" y="43"/>
                      <a:pt x="217" y="41"/>
                    </a:cubicBezTo>
                    <a:cubicBezTo>
                      <a:pt x="211" y="39"/>
                      <a:pt x="204" y="37"/>
                      <a:pt x="204" y="37"/>
                    </a:cubicBezTo>
                    <a:cubicBezTo>
                      <a:pt x="205" y="43"/>
                      <a:pt x="205" y="43"/>
                      <a:pt x="205" y="43"/>
                    </a:cubicBezTo>
                    <a:cubicBezTo>
                      <a:pt x="205" y="43"/>
                      <a:pt x="209" y="46"/>
                      <a:pt x="211" y="46"/>
                    </a:cubicBezTo>
                    <a:cubicBezTo>
                      <a:pt x="213" y="46"/>
                      <a:pt x="211" y="52"/>
                      <a:pt x="211" y="52"/>
                    </a:cubicBezTo>
                    <a:cubicBezTo>
                      <a:pt x="207" y="51"/>
                      <a:pt x="207" y="51"/>
                      <a:pt x="207" y="51"/>
                    </a:cubicBezTo>
                    <a:cubicBezTo>
                      <a:pt x="207" y="51"/>
                      <a:pt x="201" y="54"/>
                      <a:pt x="201" y="56"/>
                    </a:cubicBezTo>
                    <a:cubicBezTo>
                      <a:pt x="200" y="58"/>
                      <a:pt x="194" y="60"/>
                      <a:pt x="191" y="58"/>
                    </a:cubicBezTo>
                    <a:cubicBezTo>
                      <a:pt x="188" y="56"/>
                      <a:pt x="189" y="48"/>
                      <a:pt x="187" y="45"/>
                    </a:cubicBezTo>
                    <a:cubicBezTo>
                      <a:pt x="186" y="42"/>
                      <a:pt x="177" y="43"/>
                      <a:pt x="175" y="41"/>
                    </a:cubicBezTo>
                    <a:cubicBezTo>
                      <a:pt x="173" y="38"/>
                      <a:pt x="186" y="30"/>
                      <a:pt x="186" y="30"/>
                    </a:cubicBezTo>
                    <a:cubicBezTo>
                      <a:pt x="179" y="25"/>
                      <a:pt x="179" y="25"/>
                      <a:pt x="179" y="25"/>
                    </a:cubicBezTo>
                    <a:cubicBezTo>
                      <a:pt x="166" y="31"/>
                      <a:pt x="166" y="31"/>
                      <a:pt x="166" y="31"/>
                    </a:cubicBezTo>
                    <a:cubicBezTo>
                      <a:pt x="165" y="25"/>
                      <a:pt x="165" y="25"/>
                      <a:pt x="165" y="25"/>
                    </a:cubicBezTo>
                    <a:cubicBezTo>
                      <a:pt x="143" y="17"/>
                      <a:pt x="143" y="17"/>
                      <a:pt x="143" y="17"/>
                    </a:cubicBezTo>
                    <a:cubicBezTo>
                      <a:pt x="143" y="22"/>
                      <a:pt x="143" y="22"/>
                      <a:pt x="143" y="22"/>
                    </a:cubicBezTo>
                    <a:cubicBezTo>
                      <a:pt x="135" y="14"/>
                      <a:pt x="135" y="14"/>
                      <a:pt x="135" y="14"/>
                    </a:cubicBezTo>
                    <a:cubicBezTo>
                      <a:pt x="137" y="7"/>
                      <a:pt x="137" y="7"/>
                      <a:pt x="137" y="7"/>
                    </a:cubicBezTo>
                    <a:cubicBezTo>
                      <a:pt x="123" y="5"/>
                      <a:pt x="123" y="5"/>
                      <a:pt x="123" y="5"/>
                    </a:cubicBezTo>
                    <a:cubicBezTo>
                      <a:pt x="121" y="8"/>
                      <a:pt x="121" y="8"/>
                      <a:pt x="121" y="8"/>
                    </a:cubicBezTo>
                    <a:cubicBezTo>
                      <a:pt x="123" y="11"/>
                      <a:pt x="123" y="11"/>
                      <a:pt x="123" y="11"/>
                    </a:cubicBezTo>
                    <a:cubicBezTo>
                      <a:pt x="121" y="13"/>
                      <a:pt x="121" y="13"/>
                      <a:pt x="121" y="13"/>
                    </a:cubicBezTo>
                    <a:cubicBezTo>
                      <a:pt x="113" y="11"/>
                      <a:pt x="113" y="11"/>
                      <a:pt x="113" y="11"/>
                    </a:cubicBezTo>
                    <a:cubicBezTo>
                      <a:pt x="113" y="13"/>
                      <a:pt x="112" y="16"/>
                      <a:pt x="110" y="14"/>
                    </a:cubicBezTo>
                    <a:cubicBezTo>
                      <a:pt x="107" y="12"/>
                      <a:pt x="101" y="14"/>
                      <a:pt x="106" y="8"/>
                    </a:cubicBezTo>
                    <a:cubicBezTo>
                      <a:pt x="105" y="9"/>
                      <a:pt x="102" y="9"/>
                      <a:pt x="101" y="9"/>
                    </a:cubicBezTo>
                    <a:cubicBezTo>
                      <a:pt x="107" y="1"/>
                      <a:pt x="94" y="2"/>
                      <a:pt x="91" y="0"/>
                    </a:cubicBezTo>
                    <a:cubicBezTo>
                      <a:pt x="90" y="1"/>
                      <a:pt x="89" y="4"/>
                      <a:pt x="89" y="5"/>
                    </a:cubicBezTo>
                    <a:cubicBezTo>
                      <a:pt x="90" y="5"/>
                      <a:pt x="95" y="7"/>
                      <a:pt x="95" y="8"/>
                    </a:cubicBezTo>
                    <a:cubicBezTo>
                      <a:pt x="95" y="12"/>
                      <a:pt x="92" y="10"/>
                      <a:pt x="89" y="12"/>
                    </a:cubicBezTo>
                    <a:cubicBezTo>
                      <a:pt x="84" y="14"/>
                      <a:pt x="80" y="18"/>
                      <a:pt x="77" y="18"/>
                    </a:cubicBezTo>
                    <a:cubicBezTo>
                      <a:pt x="74" y="18"/>
                      <a:pt x="66" y="22"/>
                      <a:pt x="64" y="23"/>
                    </a:cubicBezTo>
                    <a:cubicBezTo>
                      <a:pt x="60" y="25"/>
                      <a:pt x="58" y="35"/>
                      <a:pt x="53" y="30"/>
                    </a:cubicBezTo>
                    <a:cubicBezTo>
                      <a:pt x="53" y="30"/>
                      <a:pt x="50" y="32"/>
                      <a:pt x="47" y="37"/>
                    </a:cubicBezTo>
                    <a:cubicBezTo>
                      <a:pt x="45" y="39"/>
                      <a:pt x="43" y="40"/>
                      <a:pt x="41" y="39"/>
                    </a:cubicBezTo>
                    <a:cubicBezTo>
                      <a:pt x="40" y="48"/>
                      <a:pt x="33" y="42"/>
                      <a:pt x="30" y="44"/>
                    </a:cubicBezTo>
                    <a:cubicBezTo>
                      <a:pt x="29" y="44"/>
                      <a:pt x="25" y="46"/>
                      <a:pt x="25" y="46"/>
                    </a:cubicBezTo>
                    <a:cubicBezTo>
                      <a:pt x="19" y="43"/>
                      <a:pt x="18" y="48"/>
                      <a:pt x="16" y="49"/>
                    </a:cubicBezTo>
                    <a:cubicBezTo>
                      <a:pt x="14" y="52"/>
                      <a:pt x="11" y="61"/>
                      <a:pt x="10" y="62"/>
                    </a:cubicBezTo>
                    <a:cubicBezTo>
                      <a:pt x="9" y="62"/>
                      <a:pt x="3" y="54"/>
                      <a:pt x="2" y="52"/>
                    </a:cubicBezTo>
                    <a:cubicBezTo>
                      <a:pt x="0" y="52"/>
                      <a:pt x="0" y="52"/>
                      <a:pt x="0" y="52"/>
                    </a:cubicBezTo>
                    <a:cubicBezTo>
                      <a:pt x="0" y="57"/>
                      <a:pt x="4" y="63"/>
                      <a:pt x="7" y="67"/>
                    </a:cubicBezTo>
                    <a:cubicBezTo>
                      <a:pt x="9" y="70"/>
                      <a:pt x="18" y="72"/>
                      <a:pt x="16" y="76"/>
                    </a:cubicBezTo>
                    <a:cubicBezTo>
                      <a:pt x="17" y="76"/>
                      <a:pt x="18" y="77"/>
                      <a:pt x="19" y="77"/>
                    </a:cubicBezTo>
                    <a:cubicBezTo>
                      <a:pt x="19" y="79"/>
                      <a:pt x="18" y="84"/>
                      <a:pt x="17" y="84"/>
                    </a:cubicBezTo>
                    <a:cubicBezTo>
                      <a:pt x="14" y="88"/>
                      <a:pt x="14" y="88"/>
                      <a:pt x="14" y="88"/>
                    </a:cubicBezTo>
                    <a:cubicBezTo>
                      <a:pt x="14" y="92"/>
                      <a:pt x="18" y="92"/>
                      <a:pt x="19" y="93"/>
                    </a:cubicBezTo>
                    <a:cubicBezTo>
                      <a:pt x="21" y="96"/>
                      <a:pt x="21" y="100"/>
                      <a:pt x="23" y="103"/>
                    </a:cubicBezTo>
                    <a:cubicBezTo>
                      <a:pt x="24" y="106"/>
                      <a:pt x="29" y="115"/>
                      <a:pt x="33" y="116"/>
                    </a:cubicBezTo>
                    <a:cubicBezTo>
                      <a:pt x="40" y="117"/>
                      <a:pt x="49" y="130"/>
                      <a:pt x="50" y="130"/>
                    </a:cubicBezTo>
                    <a:cubicBezTo>
                      <a:pt x="53" y="130"/>
                      <a:pt x="59" y="131"/>
                      <a:pt x="59" y="135"/>
                    </a:cubicBezTo>
                    <a:cubicBezTo>
                      <a:pt x="60" y="143"/>
                      <a:pt x="66" y="136"/>
                      <a:pt x="69" y="141"/>
                    </a:cubicBezTo>
                    <a:cubicBezTo>
                      <a:pt x="72" y="146"/>
                      <a:pt x="76" y="149"/>
                      <a:pt x="77" y="154"/>
                    </a:cubicBezTo>
                    <a:cubicBezTo>
                      <a:pt x="81" y="153"/>
                      <a:pt x="81" y="153"/>
                      <a:pt x="81" y="153"/>
                    </a:cubicBezTo>
                    <a:cubicBezTo>
                      <a:pt x="81" y="153"/>
                      <a:pt x="83" y="155"/>
                      <a:pt x="85" y="155"/>
                    </a:cubicBezTo>
                    <a:cubicBezTo>
                      <a:pt x="86" y="156"/>
                      <a:pt x="89" y="161"/>
                      <a:pt x="89" y="161"/>
                    </a:cubicBezTo>
                    <a:cubicBezTo>
                      <a:pt x="88" y="163"/>
                      <a:pt x="88" y="163"/>
                      <a:pt x="88" y="163"/>
                    </a:cubicBezTo>
                    <a:cubicBezTo>
                      <a:pt x="91" y="165"/>
                      <a:pt x="91" y="165"/>
                      <a:pt x="91" y="165"/>
                    </a:cubicBezTo>
                    <a:cubicBezTo>
                      <a:pt x="101" y="167"/>
                      <a:pt x="101" y="167"/>
                      <a:pt x="101" y="167"/>
                    </a:cubicBezTo>
                    <a:cubicBezTo>
                      <a:pt x="106" y="161"/>
                      <a:pt x="106" y="161"/>
                      <a:pt x="106" y="161"/>
                    </a:cubicBezTo>
                    <a:cubicBezTo>
                      <a:pt x="109" y="162"/>
                      <a:pt x="109" y="162"/>
                      <a:pt x="109" y="162"/>
                    </a:cubicBezTo>
                    <a:cubicBezTo>
                      <a:pt x="112" y="162"/>
                      <a:pt x="112" y="162"/>
                      <a:pt x="112" y="162"/>
                    </a:cubicBezTo>
                    <a:cubicBezTo>
                      <a:pt x="112" y="162"/>
                      <a:pt x="116" y="164"/>
                      <a:pt x="118" y="164"/>
                    </a:cubicBezTo>
                    <a:cubicBezTo>
                      <a:pt x="119" y="164"/>
                      <a:pt x="116" y="158"/>
                      <a:pt x="116" y="156"/>
                    </a:cubicBezTo>
                    <a:cubicBezTo>
                      <a:pt x="117" y="154"/>
                      <a:pt x="121" y="150"/>
                      <a:pt x="121" y="150"/>
                    </a:cubicBezTo>
                    <a:cubicBezTo>
                      <a:pt x="128" y="153"/>
                      <a:pt x="128" y="153"/>
                      <a:pt x="128" y="153"/>
                    </a:cubicBezTo>
                    <a:cubicBezTo>
                      <a:pt x="129" y="136"/>
                      <a:pt x="129" y="136"/>
                      <a:pt x="129" y="136"/>
                    </a:cubicBezTo>
                    <a:cubicBezTo>
                      <a:pt x="135" y="136"/>
                      <a:pt x="135" y="136"/>
                      <a:pt x="135" y="136"/>
                    </a:cubicBezTo>
                    <a:cubicBezTo>
                      <a:pt x="135" y="136"/>
                      <a:pt x="137" y="138"/>
                      <a:pt x="140" y="138"/>
                    </a:cubicBezTo>
                    <a:cubicBezTo>
                      <a:pt x="142" y="137"/>
                      <a:pt x="143" y="136"/>
                      <a:pt x="143" y="136"/>
                    </a:cubicBezTo>
                    <a:cubicBezTo>
                      <a:pt x="143" y="136"/>
                      <a:pt x="150" y="138"/>
                      <a:pt x="151" y="138"/>
                    </a:cubicBezTo>
                    <a:cubicBezTo>
                      <a:pt x="152" y="138"/>
                      <a:pt x="161" y="143"/>
                      <a:pt x="161" y="143"/>
                    </a:cubicBezTo>
                    <a:cubicBezTo>
                      <a:pt x="161" y="143"/>
                      <a:pt x="163" y="142"/>
                      <a:pt x="167" y="142"/>
                    </a:cubicBezTo>
                    <a:cubicBezTo>
                      <a:pt x="172" y="142"/>
                      <a:pt x="177" y="150"/>
                      <a:pt x="177" y="150"/>
                    </a:cubicBezTo>
                    <a:cubicBezTo>
                      <a:pt x="191" y="149"/>
                      <a:pt x="191" y="149"/>
                      <a:pt x="191" y="149"/>
                    </a:cubicBezTo>
                    <a:cubicBezTo>
                      <a:pt x="193" y="144"/>
                      <a:pt x="193" y="144"/>
                      <a:pt x="193" y="144"/>
                    </a:cubicBezTo>
                    <a:cubicBezTo>
                      <a:pt x="204" y="147"/>
                      <a:pt x="204" y="147"/>
                      <a:pt x="204" y="147"/>
                    </a:cubicBezTo>
                    <a:cubicBezTo>
                      <a:pt x="206" y="150"/>
                      <a:pt x="206" y="150"/>
                      <a:pt x="206" y="150"/>
                    </a:cubicBezTo>
                    <a:cubicBezTo>
                      <a:pt x="213" y="150"/>
                      <a:pt x="213" y="150"/>
                      <a:pt x="213" y="150"/>
                    </a:cubicBezTo>
                    <a:cubicBezTo>
                      <a:pt x="216" y="152"/>
                      <a:pt x="216" y="152"/>
                      <a:pt x="216" y="152"/>
                    </a:cubicBezTo>
                    <a:cubicBezTo>
                      <a:pt x="217" y="149"/>
                      <a:pt x="222" y="141"/>
                      <a:pt x="226" y="139"/>
                    </a:cubicBezTo>
                    <a:cubicBezTo>
                      <a:pt x="230" y="137"/>
                      <a:pt x="242" y="141"/>
                      <a:pt x="242" y="141"/>
                    </a:cubicBezTo>
                    <a:cubicBezTo>
                      <a:pt x="255" y="133"/>
                      <a:pt x="255" y="133"/>
                      <a:pt x="255" y="133"/>
                    </a:cubicBezTo>
                    <a:cubicBezTo>
                      <a:pt x="255" y="133"/>
                      <a:pt x="253" y="130"/>
                      <a:pt x="256" y="126"/>
                    </a:cubicBezTo>
                    <a:cubicBezTo>
                      <a:pt x="259" y="123"/>
                      <a:pt x="261" y="127"/>
                      <a:pt x="263" y="123"/>
                    </a:cubicBezTo>
                    <a:cubicBezTo>
                      <a:pt x="266" y="119"/>
                      <a:pt x="264" y="111"/>
                      <a:pt x="266" y="107"/>
                    </a:cubicBezTo>
                    <a:cubicBezTo>
                      <a:pt x="270" y="104"/>
                      <a:pt x="272" y="106"/>
                      <a:pt x="276" y="103"/>
                    </a:cubicBezTo>
                    <a:cubicBezTo>
                      <a:pt x="280" y="100"/>
                      <a:pt x="281" y="92"/>
                      <a:pt x="281" y="92"/>
                    </a:cubicBezTo>
                    <a:cubicBezTo>
                      <a:pt x="288" y="93"/>
                      <a:pt x="288" y="93"/>
                      <a:pt x="288" y="93"/>
                    </a:cubicBezTo>
                    <a:cubicBezTo>
                      <a:pt x="295" y="90"/>
                      <a:pt x="295" y="90"/>
                      <a:pt x="295" y="90"/>
                    </a:cubicBezTo>
                    <a:lnTo>
                      <a:pt x="291" y="79"/>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6" name="Slovenia" descr="© INSCALE GmbH, 05.05.2010&#10;http://www.presentationload.com/"/>
              <p:cNvSpPr>
                <a:spLocks/>
              </p:cNvSpPr>
              <p:nvPr/>
            </p:nvSpPr>
            <p:spPr bwMode="gray">
              <a:xfrm>
                <a:off x="4149725" y="4037496"/>
                <a:ext cx="410087" cy="286410"/>
              </a:xfrm>
              <a:custGeom>
                <a:avLst/>
                <a:gdLst/>
                <a:ahLst/>
                <a:cxnLst>
                  <a:cxn ang="0">
                    <a:pos x="119" y="13"/>
                  </a:cxn>
                  <a:cxn ang="0">
                    <a:pos x="108" y="13"/>
                  </a:cxn>
                  <a:cxn ang="0">
                    <a:pos x="96" y="20"/>
                  </a:cxn>
                  <a:cxn ang="0">
                    <a:pos x="83" y="20"/>
                  </a:cxn>
                  <a:cxn ang="0">
                    <a:pos x="68" y="22"/>
                  </a:cxn>
                  <a:cxn ang="0">
                    <a:pos x="59" y="30"/>
                  </a:cxn>
                  <a:cxn ang="0">
                    <a:pos x="46" y="34"/>
                  </a:cxn>
                  <a:cxn ang="0">
                    <a:pos x="33" y="33"/>
                  </a:cxn>
                  <a:cxn ang="0">
                    <a:pos x="18" y="31"/>
                  </a:cxn>
                  <a:cxn ang="0">
                    <a:pos x="15" y="36"/>
                  </a:cxn>
                  <a:cxn ang="0">
                    <a:pos x="0" y="45"/>
                  </a:cxn>
                  <a:cxn ang="0">
                    <a:pos x="14" y="53"/>
                  </a:cxn>
                  <a:cxn ang="0">
                    <a:pos x="5" y="68"/>
                  </a:cxn>
                  <a:cxn ang="0">
                    <a:pos x="11" y="78"/>
                  </a:cxn>
                  <a:cxn ang="0">
                    <a:pos x="18" y="91"/>
                  </a:cxn>
                  <a:cxn ang="0">
                    <a:pos x="7" y="99"/>
                  </a:cxn>
                  <a:cxn ang="0">
                    <a:pos x="19" y="98"/>
                  </a:cxn>
                  <a:cxn ang="0">
                    <a:pos x="32" y="97"/>
                  </a:cxn>
                  <a:cxn ang="0">
                    <a:pos x="52" y="93"/>
                  </a:cxn>
                  <a:cxn ang="0">
                    <a:pos x="55" y="88"/>
                  </a:cxn>
                  <a:cxn ang="0">
                    <a:pos x="58" y="88"/>
                  </a:cxn>
                  <a:cxn ang="0">
                    <a:pos x="72" y="97"/>
                  </a:cxn>
                  <a:cxn ang="0">
                    <a:pos x="80" y="96"/>
                  </a:cxn>
                  <a:cxn ang="0">
                    <a:pos x="94" y="94"/>
                  </a:cxn>
                  <a:cxn ang="0">
                    <a:pos x="95" y="83"/>
                  </a:cxn>
                  <a:cxn ang="0">
                    <a:pos x="85" y="80"/>
                  </a:cxn>
                  <a:cxn ang="0">
                    <a:pos x="107" y="71"/>
                  </a:cxn>
                  <a:cxn ang="0">
                    <a:pos x="102" y="50"/>
                  </a:cxn>
                  <a:cxn ang="0">
                    <a:pos x="124" y="31"/>
                  </a:cxn>
                  <a:cxn ang="0">
                    <a:pos x="132" y="23"/>
                  </a:cxn>
                  <a:cxn ang="0">
                    <a:pos x="145" y="20"/>
                  </a:cxn>
                  <a:cxn ang="0">
                    <a:pos x="137" y="11"/>
                  </a:cxn>
                  <a:cxn ang="0">
                    <a:pos x="133" y="3"/>
                  </a:cxn>
                  <a:cxn ang="0">
                    <a:pos x="121" y="3"/>
                  </a:cxn>
                </a:cxnLst>
                <a:rect l="0" t="0" r="r" b="b"/>
                <a:pathLst>
                  <a:path w="145" h="102">
                    <a:moveTo>
                      <a:pt x="117" y="6"/>
                    </a:moveTo>
                    <a:cubicBezTo>
                      <a:pt x="115" y="10"/>
                      <a:pt x="119" y="13"/>
                      <a:pt x="119" y="13"/>
                    </a:cubicBezTo>
                    <a:cubicBezTo>
                      <a:pt x="116" y="15"/>
                      <a:pt x="116" y="15"/>
                      <a:pt x="116" y="15"/>
                    </a:cubicBezTo>
                    <a:cubicBezTo>
                      <a:pt x="116" y="15"/>
                      <a:pt x="114" y="12"/>
                      <a:pt x="108" y="13"/>
                    </a:cubicBezTo>
                    <a:cubicBezTo>
                      <a:pt x="100" y="13"/>
                      <a:pt x="100" y="15"/>
                      <a:pt x="100" y="15"/>
                    </a:cubicBezTo>
                    <a:cubicBezTo>
                      <a:pt x="96" y="20"/>
                      <a:pt x="96" y="20"/>
                      <a:pt x="96" y="20"/>
                    </a:cubicBezTo>
                    <a:cubicBezTo>
                      <a:pt x="96" y="20"/>
                      <a:pt x="94" y="18"/>
                      <a:pt x="91" y="18"/>
                    </a:cubicBezTo>
                    <a:cubicBezTo>
                      <a:pt x="88" y="17"/>
                      <a:pt x="83" y="20"/>
                      <a:pt x="83" y="20"/>
                    </a:cubicBezTo>
                    <a:cubicBezTo>
                      <a:pt x="77" y="19"/>
                      <a:pt x="77" y="19"/>
                      <a:pt x="77" y="19"/>
                    </a:cubicBezTo>
                    <a:cubicBezTo>
                      <a:pt x="77" y="19"/>
                      <a:pt x="72" y="21"/>
                      <a:pt x="68" y="22"/>
                    </a:cubicBezTo>
                    <a:cubicBezTo>
                      <a:pt x="65" y="22"/>
                      <a:pt x="66" y="28"/>
                      <a:pt x="64" y="29"/>
                    </a:cubicBezTo>
                    <a:cubicBezTo>
                      <a:pt x="62" y="30"/>
                      <a:pt x="59" y="30"/>
                      <a:pt x="59" y="30"/>
                    </a:cubicBezTo>
                    <a:cubicBezTo>
                      <a:pt x="53" y="37"/>
                      <a:pt x="53" y="37"/>
                      <a:pt x="53" y="37"/>
                    </a:cubicBezTo>
                    <a:cubicBezTo>
                      <a:pt x="46" y="34"/>
                      <a:pt x="46" y="34"/>
                      <a:pt x="46" y="34"/>
                    </a:cubicBezTo>
                    <a:cubicBezTo>
                      <a:pt x="35" y="36"/>
                      <a:pt x="35" y="36"/>
                      <a:pt x="35" y="36"/>
                    </a:cubicBezTo>
                    <a:cubicBezTo>
                      <a:pt x="33" y="33"/>
                      <a:pt x="33" y="33"/>
                      <a:pt x="33" y="33"/>
                    </a:cubicBezTo>
                    <a:cubicBezTo>
                      <a:pt x="23" y="30"/>
                      <a:pt x="23" y="30"/>
                      <a:pt x="23" y="30"/>
                    </a:cubicBezTo>
                    <a:cubicBezTo>
                      <a:pt x="18" y="31"/>
                      <a:pt x="18" y="31"/>
                      <a:pt x="18" y="31"/>
                    </a:cubicBezTo>
                    <a:cubicBezTo>
                      <a:pt x="14" y="30"/>
                      <a:pt x="14" y="30"/>
                      <a:pt x="14" y="30"/>
                    </a:cubicBezTo>
                    <a:cubicBezTo>
                      <a:pt x="15" y="31"/>
                      <a:pt x="16" y="35"/>
                      <a:pt x="15" y="36"/>
                    </a:cubicBezTo>
                    <a:cubicBezTo>
                      <a:pt x="10" y="36"/>
                      <a:pt x="10" y="36"/>
                      <a:pt x="10" y="36"/>
                    </a:cubicBezTo>
                    <a:cubicBezTo>
                      <a:pt x="0" y="45"/>
                      <a:pt x="0" y="45"/>
                      <a:pt x="0" y="45"/>
                    </a:cubicBezTo>
                    <a:cubicBezTo>
                      <a:pt x="3" y="51"/>
                      <a:pt x="3" y="51"/>
                      <a:pt x="3" y="51"/>
                    </a:cubicBezTo>
                    <a:cubicBezTo>
                      <a:pt x="3" y="51"/>
                      <a:pt x="13" y="47"/>
                      <a:pt x="14" y="53"/>
                    </a:cubicBezTo>
                    <a:cubicBezTo>
                      <a:pt x="14" y="57"/>
                      <a:pt x="4" y="62"/>
                      <a:pt x="4" y="62"/>
                    </a:cubicBezTo>
                    <a:cubicBezTo>
                      <a:pt x="5" y="68"/>
                      <a:pt x="5" y="68"/>
                      <a:pt x="5" y="68"/>
                    </a:cubicBezTo>
                    <a:cubicBezTo>
                      <a:pt x="5" y="68"/>
                      <a:pt x="13" y="62"/>
                      <a:pt x="14" y="65"/>
                    </a:cubicBezTo>
                    <a:cubicBezTo>
                      <a:pt x="15" y="67"/>
                      <a:pt x="11" y="78"/>
                      <a:pt x="11" y="78"/>
                    </a:cubicBezTo>
                    <a:cubicBezTo>
                      <a:pt x="11" y="78"/>
                      <a:pt x="23" y="78"/>
                      <a:pt x="23" y="84"/>
                    </a:cubicBezTo>
                    <a:cubicBezTo>
                      <a:pt x="23" y="88"/>
                      <a:pt x="18" y="91"/>
                      <a:pt x="18" y="91"/>
                    </a:cubicBezTo>
                    <a:cubicBezTo>
                      <a:pt x="11" y="94"/>
                      <a:pt x="11" y="94"/>
                      <a:pt x="11" y="94"/>
                    </a:cubicBezTo>
                    <a:cubicBezTo>
                      <a:pt x="7" y="99"/>
                      <a:pt x="7" y="99"/>
                      <a:pt x="7" y="99"/>
                    </a:cubicBezTo>
                    <a:cubicBezTo>
                      <a:pt x="7" y="99"/>
                      <a:pt x="12" y="102"/>
                      <a:pt x="14" y="102"/>
                    </a:cubicBezTo>
                    <a:cubicBezTo>
                      <a:pt x="15" y="102"/>
                      <a:pt x="19" y="98"/>
                      <a:pt x="19" y="98"/>
                    </a:cubicBezTo>
                    <a:cubicBezTo>
                      <a:pt x="25" y="102"/>
                      <a:pt x="25" y="102"/>
                      <a:pt x="25" y="102"/>
                    </a:cubicBezTo>
                    <a:cubicBezTo>
                      <a:pt x="32" y="97"/>
                      <a:pt x="32" y="97"/>
                      <a:pt x="32" y="97"/>
                    </a:cubicBezTo>
                    <a:cubicBezTo>
                      <a:pt x="35" y="99"/>
                      <a:pt x="35" y="99"/>
                      <a:pt x="35" y="99"/>
                    </a:cubicBezTo>
                    <a:cubicBezTo>
                      <a:pt x="52" y="93"/>
                      <a:pt x="52" y="93"/>
                      <a:pt x="52" y="93"/>
                    </a:cubicBezTo>
                    <a:cubicBezTo>
                      <a:pt x="53" y="89"/>
                      <a:pt x="53" y="89"/>
                      <a:pt x="53" y="89"/>
                    </a:cubicBezTo>
                    <a:cubicBezTo>
                      <a:pt x="55" y="88"/>
                      <a:pt x="55" y="88"/>
                      <a:pt x="55" y="88"/>
                    </a:cubicBezTo>
                    <a:cubicBezTo>
                      <a:pt x="55" y="88"/>
                      <a:pt x="54" y="85"/>
                      <a:pt x="55" y="84"/>
                    </a:cubicBezTo>
                    <a:cubicBezTo>
                      <a:pt x="58" y="84"/>
                      <a:pt x="58" y="88"/>
                      <a:pt x="58" y="88"/>
                    </a:cubicBezTo>
                    <a:cubicBezTo>
                      <a:pt x="62" y="93"/>
                      <a:pt x="62" y="93"/>
                      <a:pt x="62" y="93"/>
                    </a:cubicBezTo>
                    <a:cubicBezTo>
                      <a:pt x="72" y="97"/>
                      <a:pt x="72" y="97"/>
                      <a:pt x="72" y="97"/>
                    </a:cubicBezTo>
                    <a:cubicBezTo>
                      <a:pt x="72" y="97"/>
                      <a:pt x="71" y="92"/>
                      <a:pt x="72" y="92"/>
                    </a:cubicBezTo>
                    <a:cubicBezTo>
                      <a:pt x="75" y="92"/>
                      <a:pt x="80" y="96"/>
                      <a:pt x="80" y="96"/>
                    </a:cubicBezTo>
                    <a:cubicBezTo>
                      <a:pt x="80" y="96"/>
                      <a:pt x="78" y="99"/>
                      <a:pt x="84" y="99"/>
                    </a:cubicBezTo>
                    <a:cubicBezTo>
                      <a:pt x="91" y="99"/>
                      <a:pt x="94" y="94"/>
                      <a:pt x="94" y="94"/>
                    </a:cubicBezTo>
                    <a:cubicBezTo>
                      <a:pt x="94" y="94"/>
                      <a:pt x="88" y="90"/>
                      <a:pt x="91" y="88"/>
                    </a:cubicBezTo>
                    <a:cubicBezTo>
                      <a:pt x="93" y="86"/>
                      <a:pt x="95" y="83"/>
                      <a:pt x="95" y="83"/>
                    </a:cubicBezTo>
                    <a:cubicBezTo>
                      <a:pt x="93" y="80"/>
                      <a:pt x="93" y="80"/>
                      <a:pt x="93" y="80"/>
                    </a:cubicBezTo>
                    <a:cubicBezTo>
                      <a:pt x="93" y="80"/>
                      <a:pt x="83" y="84"/>
                      <a:pt x="85" y="80"/>
                    </a:cubicBezTo>
                    <a:cubicBezTo>
                      <a:pt x="87" y="76"/>
                      <a:pt x="101" y="69"/>
                      <a:pt x="101" y="69"/>
                    </a:cubicBezTo>
                    <a:cubicBezTo>
                      <a:pt x="107" y="71"/>
                      <a:pt x="107" y="71"/>
                      <a:pt x="107" y="71"/>
                    </a:cubicBezTo>
                    <a:cubicBezTo>
                      <a:pt x="109" y="58"/>
                      <a:pt x="109" y="58"/>
                      <a:pt x="109" y="58"/>
                    </a:cubicBezTo>
                    <a:cubicBezTo>
                      <a:pt x="109" y="58"/>
                      <a:pt x="99" y="54"/>
                      <a:pt x="102" y="50"/>
                    </a:cubicBezTo>
                    <a:cubicBezTo>
                      <a:pt x="105" y="46"/>
                      <a:pt x="124" y="38"/>
                      <a:pt x="124" y="38"/>
                    </a:cubicBezTo>
                    <a:cubicBezTo>
                      <a:pt x="124" y="38"/>
                      <a:pt x="121" y="31"/>
                      <a:pt x="124" y="31"/>
                    </a:cubicBezTo>
                    <a:cubicBezTo>
                      <a:pt x="126" y="31"/>
                      <a:pt x="132" y="34"/>
                      <a:pt x="132" y="34"/>
                    </a:cubicBezTo>
                    <a:cubicBezTo>
                      <a:pt x="132" y="34"/>
                      <a:pt x="129" y="23"/>
                      <a:pt x="132" y="23"/>
                    </a:cubicBezTo>
                    <a:cubicBezTo>
                      <a:pt x="136" y="22"/>
                      <a:pt x="145" y="25"/>
                      <a:pt x="145" y="25"/>
                    </a:cubicBezTo>
                    <a:cubicBezTo>
                      <a:pt x="145" y="20"/>
                      <a:pt x="145" y="20"/>
                      <a:pt x="145" y="20"/>
                    </a:cubicBezTo>
                    <a:cubicBezTo>
                      <a:pt x="145" y="20"/>
                      <a:pt x="137" y="21"/>
                      <a:pt x="137" y="18"/>
                    </a:cubicBezTo>
                    <a:cubicBezTo>
                      <a:pt x="137" y="11"/>
                      <a:pt x="137" y="11"/>
                      <a:pt x="137" y="11"/>
                    </a:cubicBezTo>
                    <a:cubicBezTo>
                      <a:pt x="137" y="11"/>
                      <a:pt x="133" y="12"/>
                      <a:pt x="133" y="9"/>
                    </a:cubicBezTo>
                    <a:cubicBezTo>
                      <a:pt x="134" y="7"/>
                      <a:pt x="137" y="5"/>
                      <a:pt x="133" y="3"/>
                    </a:cubicBezTo>
                    <a:cubicBezTo>
                      <a:pt x="132" y="3"/>
                      <a:pt x="128" y="2"/>
                      <a:pt x="124" y="0"/>
                    </a:cubicBezTo>
                    <a:cubicBezTo>
                      <a:pt x="121" y="3"/>
                      <a:pt x="121" y="3"/>
                      <a:pt x="121" y="3"/>
                    </a:cubicBezTo>
                    <a:cubicBezTo>
                      <a:pt x="121" y="3"/>
                      <a:pt x="119" y="2"/>
                      <a:pt x="117" y="6"/>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7" name="Monaco" descr="© INSCALE GmbH, 05.05.2010&#10;http://www.presentationload.com/"/>
              <p:cNvSpPr>
                <a:spLocks/>
              </p:cNvSpPr>
              <p:nvPr/>
            </p:nvSpPr>
            <p:spPr bwMode="gray">
              <a:xfrm>
                <a:off x="3337687" y="4623333"/>
                <a:ext cx="24411" cy="14646"/>
              </a:xfrm>
              <a:custGeom>
                <a:avLst/>
                <a:gdLst/>
                <a:ahLst/>
                <a:cxnLst>
                  <a:cxn ang="0">
                    <a:pos x="4" y="1"/>
                  </a:cxn>
                  <a:cxn ang="0">
                    <a:pos x="4" y="5"/>
                  </a:cxn>
                  <a:cxn ang="0">
                    <a:pos x="6" y="5"/>
                  </a:cxn>
                  <a:cxn ang="0">
                    <a:pos x="9" y="3"/>
                  </a:cxn>
                  <a:cxn ang="0">
                    <a:pos x="4" y="1"/>
                  </a:cxn>
                </a:cxnLst>
                <a:rect l="0" t="0" r="r" b="b"/>
                <a:pathLst>
                  <a:path w="9" h="5">
                    <a:moveTo>
                      <a:pt x="4" y="1"/>
                    </a:moveTo>
                    <a:cubicBezTo>
                      <a:pt x="0" y="1"/>
                      <a:pt x="4" y="5"/>
                      <a:pt x="4" y="5"/>
                    </a:cubicBezTo>
                    <a:cubicBezTo>
                      <a:pt x="6" y="5"/>
                      <a:pt x="6" y="5"/>
                      <a:pt x="6" y="5"/>
                    </a:cubicBezTo>
                    <a:cubicBezTo>
                      <a:pt x="8" y="5"/>
                      <a:pt x="9" y="3"/>
                      <a:pt x="9" y="3"/>
                    </a:cubicBezTo>
                    <a:cubicBezTo>
                      <a:pt x="9" y="3"/>
                      <a:pt x="6" y="0"/>
                      <a:pt x="4" y="1"/>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9" name="Liechtenstein" descr="© INSCALE GmbH, 05.05.2010&#10;http://www.presentationload.com/"/>
              <p:cNvSpPr>
                <a:spLocks/>
              </p:cNvSpPr>
              <p:nvPr/>
            </p:nvSpPr>
            <p:spPr bwMode="gray">
              <a:xfrm>
                <a:off x="3633861" y="3996812"/>
                <a:ext cx="24411" cy="29292"/>
              </a:xfrm>
              <a:custGeom>
                <a:avLst/>
                <a:gdLst/>
                <a:ahLst/>
                <a:cxnLst>
                  <a:cxn ang="0">
                    <a:pos x="7" y="0"/>
                  </a:cxn>
                  <a:cxn ang="0">
                    <a:pos x="4" y="0"/>
                  </a:cxn>
                  <a:cxn ang="0">
                    <a:pos x="2" y="7"/>
                  </a:cxn>
                  <a:cxn ang="0">
                    <a:pos x="6" y="10"/>
                  </a:cxn>
                  <a:cxn ang="0">
                    <a:pos x="9" y="9"/>
                  </a:cxn>
                  <a:cxn ang="0">
                    <a:pos x="7" y="0"/>
                  </a:cxn>
                </a:cxnLst>
                <a:rect l="0" t="0" r="r" b="b"/>
                <a:pathLst>
                  <a:path w="9" h="10">
                    <a:moveTo>
                      <a:pt x="7" y="0"/>
                    </a:moveTo>
                    <a:cubicBezTo>
                      <a:pt x="4" y="0"/>
                      <a:pt x="4" y="0"/>
                      <a:pt x="4" y="0"/>
                    </a:cubicBezTo>
                    <a:cubicBezTo>
                      <a:pt x="4" y="0"/>
                      <a:pt x="0" y="4"/>
                      <a:pt x="2" y="7"/>
                    </a:cubicBezTo>
                    <a:cubicBezTo>
                      <a:pt x="4" y="9"/>
                      <a:pt x="6" y="10"/>
                      <a:pt x="6" y="10"/>
                    </a:cubicBezTo>
                    <a:cubicBezTo>
                      <a:pt x="9" y="9"/>
                      <a:pt x="9" y="9"/>
                      <a:pt x="9" y="9"/>
                    </a:cubicBezTo>
                    <a:lnTo>
                      <a:pt x="7" y="0"/>
                    </a:lnTo>
                    <a:close/>
                  </a:path>
                </a:pathLst>
              </a:custGeom>
              <a:solidFill>
                <a:schemeClr val="tx1"/>
              </a:solidFill>
              <a:ln w="3175" cap="flat" cmpd="sng">
                <a:solidFill>
                  <a:schemeClr val="bg1"/>
                </a:solidFill>
                <a:prstDash val="solid"/>
                <a:round/>
                <a:headEnd type="none" w="med" len="med"/>
                <a:tailEnd type="none" w="med" len="med"/>
              </a:ln>
              <a:effectLst/>
            </p:spPr>
            <p:txBody>
              <a:bodyPr/>
              <a:lstStyle/>
              <a:p>
                <a:endParaRPr lang="en-US"/>
              </a:p>
            </p:txBody>
          </p:sp>
          <p:sp>
            <p:nvSpPr>
              <p:cNvPr id="70" name="Austria" descr="© INSCALE GmbH, 05.05.2010&#10;http://www.presentationload.com/"/>
              <p:cNvSpPr>
                <a:spLocks/>
              </p:cNvSpPr>
              <p:nvPr/>
            </p:nvSpPr>
            <p:spPr bwMode="gray">
              <a:xfrm>
                <a:off x="3645252" y="3658328"/>
                <a:ext cx="968261" cy="483317"/>
              </a:xfrm>
              <a:custGeom>
                <a:avLst/>
                <a:gdLst/>
                <a:ahLst/>
                <a:cxnLst>
                  <a:cxn ang="0">
                    <a:pos x="335" y="43"/>
                  </a:cxn>
                  <a:cxn ang="0">
                    <a:pos x="332" y="17"/>
                  </a:cxn>
                  <a:cxn ang="0">
                    <a:pos x="320" y="11"/>
                  </a:cxn>
                  <a:cxn ang="0">
                    <a:pos x="293" y="14"/>
                  </a:cxn>
                  <a:cxn ang="0">
                    <a:pos x="267" y="2"/>
                  </a:cxn>
                  <a:cxn ang="0">
                    <a:pos x="251" y="0"/>
                  </a:cxn>
                  <a:cxn ang="0">
                    <a:pos x="237" y="14"/>
                  </a:cxn>
                  <a:cxn ang="0">
                    <a:pos x="228" y="26"/>
                  </a:cxn>
                  <a:cxn ang="0">
                    <a:pos x="217" y="31"/>
                  </a:cxn>
                  <a:cxn ang="0">
                    <a:pos x="205" y="25"/>
                  </a:cxn>
                  <a:cxn ang="0">
                    <a:pos x="193" y="18"/>
                  </a:cxn>
                  <a:cxn ang="0">
                    <a:pos x="177" y="31"/>
                  </a:cxn>
                  <a:cxn ang="0">
                    <a:pos x="149" y="60"/>
                  </a:cxn>
                  <a:cxn ang="0">
                    <a:pos x="156" y="88"/>
                  </a:cxn>
                  <a:cxn ang="0">
                    <a:pos x="150" y="98"/>
                  </a:cxn>
                  <a:cxn ang="0">
                    <a:pos x="126" y="91"/>
                  </a:cxn>
                  <a:cxn ang="0">
                    <a:pos x="110" y="95"/>
                  </a:cxn>
                  <a:cxn ang="0">
                    <a:pos x="90" y="107"/>
                  </a:cxn>
                  <a:cxn ang="0">
                    <a:pos x="69" y="110"/>
                  </a:cxn>
                  <a:cxn ang="0">
                    <a:pos x="51" y="99"/>
                  </a:cxn>
                  <a:cxn ang="0">
                    <a:pos x="34" y="117"/>
                  </a:cxn>
                  <a:cxn ang="0">
                    <a:pos x="27" y="104"/>
                  </a:cxn>
                  <a:cxn ang="0">
                    <a:pos x="10" y="99"/>
                  </a:cxn>
                  <a:cxn ang="0">
                    <a:pos x="3" y="120"/>
                  </a:cxn>
                  <a:cxn ang="0">
                    <a:pos x="18" y="133"/>
                  </a:cxn>
                  <a:cxn ang="0">
                    <a:pos x="32" y="144"/>
                  </a:cxn>
                  <a:cxn ang="0">
                    <a:pos x="45" y="146"/>
                  </a:cxn>
                  <a:cxn ang="0">
                    <a:pos x="57" y="149"/>
                  </a:cxn>
                  <a:cxn ang="0">
                    <a:pos x="76" y="138"/>
                  </a:cxn>
                  <a:cxn ang="0">
                    <a:pos x="104" y="139"/>
                  </a:cxn>
                  <a:cxn ang="0">
                    <a:pos x="125" y="128"/>
                  </a:cxn>
                  <a:cxn ang="0">
                    <a:pos x="127" y="142"/>
                  </a:cxn>
                  <a:cxn ang="0">
                    <a:pos x="134" y="156"/>
                  </a:cxn>
                  <a:cxn ang="0">
                    <a:pos x="169" y="160"/>
                  </a:cxn>
                  <a:cxn ang="0">
                    <a:pos x="197" y="165"/>
                  </a:cxn>
                  <a:cxn ang="0">
                    <a:pos x="214" y="170"/>
                  </a:cxn>
                  <a:cxn ang="0">
                    <a:pos x="238" y="164"/>
                  </a:cxn>
                  <a:cxn ang="0">
                    <a:pos x="256" y="153"/>
                  </a:cxn>
                  <a:cxn ang="0">
                    <a:pos x="275" y="154"/>
                  </a:cxn>
                  <a:cxn ang="0">
                    <a:pos x="295" y="149"/>
                  </a:cxn>
                  <a:cxn ang="0">
                    <a:pos x="300" y="137"/>
                  </a:cxn>
                  <a:cxn ang="0">
                    <a:pos x="320" y="118"/>
                  </a:cxn>
                  <a:cxn ang="0">
                    <a:pos x="313" y="104"/>
                  </a:cxn>
                  <a:cxn ang="0">
                    <a:pos x="317" y="86"/>
                  </a:cxn>
                  <a:cxn ang="0">
                    <a:pos x="328" y="82"/>
                  </a:cxn>
                  <a:cxn ang="0">
                    <a:pos x="339" y="69"/>
                  </a:cxn>
                </a:cxnLst>
                <a:rect l="0" t="0" r="r" b="b"/>
                <a:pathLst>
                  <a:path w="343" h="171">
                    <a:moveTo>
                      <a:pt x="342" y="57"/>
                    </a:moveTo>
                    <a:cubicBezTo>
                      <a:pt x="340" y="53"/>
                      <a:pt x="337" y="49"/>
                      <a:pt x="337" y="49"/>
                    </a:cubicBezTo>
                    <a:cubicBezTo>
                      <a:pt x="335" y="43"/>
                      <a:pt x="335" y="43"/>
                      <a:pt x="335" y="43"/>
                    </a:cubicBezTo>
                    <a:cubicBezTo>
                      <a:pt x="335" y="43"/>
                      <a:pt x="328" y="39"/>
                      <a:pt x="328" y="34"/>
                    </a:cubicBezTo>
                    <a:cubicBezTo>
                      <a:pt x="329" y="29"/>
                      <a:pt x="332" y="27"/>
                      <a:pt x="332" y="27"/>
                    </a:cubicBezTo>
                    <a:cubicBezTo>
                      <a:pt x="332" y="17"/>
                      <a:pt x="332" y="17"/>
                      <a:pt x="332" y="17"/>
                    </a:cubicBezTo>
                    <a:cubicBezTo>
                      <a:pt x="329" y="14"/>
                      <a:pt x="329" y="14"/>
                      <a:pt x="329" y="14"/>
                    </a:cubicBezTo>
                    <a:cubicBezTo>
                      <a:pt x="322" y="14"/>
                      <a:pt x="322" y="14"/>
                      <a:pt x="322" y="14"/>
                    </a:cubicBezTo>
                    <a:cubicBezTo>
                      <a:pt x="320" y="11"/>
                      <a:pt x="320" y="11"/>
                      <a:pt x="320" y="11"/>
                    </a:cubicBezTo>
                    <a:cubicBezTo>
                      <a:pt x="309" y="8"/>
                      <a:pt x="309" y="8"/>
                      <a:pt x="309" y="8"/>
                    </a:cubicBezTo>
                    <a:cubicBezTo>
                      <a:pt x="307" y="13"/>
                      <a:pt x="307" y="13"/>
                      <a:pt x="307" y="13"/>
                    </a:cubicBezTo>
                    <a:cubicBezTo>
                      <a:pt x="293" y="14"/>
                      <a:pt x="293" y="14"/>
                      <a:pt x="293" y="14"/>
                    </a:cubicBezTo>
                    <a:cubicBezTo>
                      <a:pt x="293" y="14"/>
                      <a:pt x="288" y="6"/>
                      <a:pt x="283" y="6"/>
                    </a:cubicBezTo>
                    <a:cubicBezTo>
                      <a:pt x="279" y="6"/>
                      <a:pt x="277" y="7"/>
                      <a:pt x="277" y="7"/>
                    </a:cubicBezTo>
                    <a:cubicBezTo>
                      <a:pt x="277" y="7"/>
                      <a:pt x="268" y="2"/>
                      <a:pt x="267" y="2"/>
                    </a:cubicBezTo>
                    <a:cubicBezTo>
                      <a:pt x="266" y="2"/>
                      <a:pt x="259" y="0"/>
                      <a:pt x="259" y="0"/>
                    </a:cubicBezTo>
                    <a:cubicBezTo>
                      <a:pt x="259" y="0"/>
                      <a:pt x="258" y="1"/>
                      <a:pt x="256" y="2"/>
                    </a:cubicBezTo>
                    <a:cubicBezTo>
                      <a:pt x="253" y="2"/>
                      <a:pt x="251" y="0"/>
                      <a:pt x="251" y="0"/>
                    </a:cubicBezTo>
                    <a:cubicBezTo>
                      <a:pt x="245" y="0"/>
                      <a:pt x="245" y="0"/>
                      <a:pt x="245" y="0"/>
                    </a:cubicBezTo>
                    <a:cubicBezTo>
                      <a:pt x="244" y="17"/>
                      <a:pt x="244" y="17"/>
                      <a:pt x="244" y="17"/>
                    </a:cubicBezTo>
                    <a:cubicBezTo>
                      <a:pt x="237" y="14"/>
                      <a:pt x="237" y="14"/>
                      <a:pt x="237" y="14"/>
                    </a:cubicBezTo>
                    <a:cubicBezTo>
                      <a:pt x="237" y="14"/>
                      <a:pt x="233" y="18"/>
                      <a:pt x="232" y="20"/>
                    </a:cubicBezTo>
                    <a:cubicBezTo>
                      <a:pt x="232" y="22"/>
                      <a:pt x="235" y="28"/>
                      <a:pt x="234" y="28"/>
                    </a:cubicBezTo>
                    <a:cubicBezTo>
                      <a:pt x="232" y="28"/>
                      <a:pt x="228" y="26"/>
                      <a:pt x="228" y="26"/>
                    </a:cubicBezTo>
                    <a:cubicBezTo>
                      <a:pt x="225" y="26"/>
                      <a:pt x="225" y="26"/>
                      <a:pt x="225" y="26"/>
                    </a:cubicBezTo>
                    <a:cubicBezTo>
                      <a:pt x="222" y="25"/>
                      <a:pt x="222" y="25"/>
                      <a:pt x="222" y="25"/>
                    </a:cubicBezTo>
                    <a:cubicBezTo>
                      <a:pt x="217" y="31"/>
                      <a:pt x="217" y="31"/>
                      <a:pt x="217" y="31"/>
                    </a:cubicBezTo>
                    <a:cubicBezTo>
                      <a:pt x="207" y="29"/>
                      <a:pt x="207" y="29"/>
                      <a:pt x="207" y="29"/>
                    </a:cubicBezTo>
                    <a:cubicBezTo>
                      <a:pt x="204" y="27"/>
                      <a:pt x="204" y="27"/>
                      <a:pt x="204" y="27"/>
                    </a:cubicBezTo>
                    <a:cubicBezTo>
                      <a:pt x="205" y="25"/>
                      <a:pt x="205" y="25"/>
                      <a:pt x="205" y="25"/>
                    </a:cubicBezTo>
                    <a:cubicBezTo>
                      <a:pt x="205" y="25"/>
                      <a:pt x="202" y="20"/>
                      <a:pt x="201" y="19"/>
                    </a:cubicBezTo>
                    <a:cubicBezTo>
                      <a:pt x="199" y="19"/>
                      <a:pt x="197" y="17"/>
                      <a:pt x="197" y="17"/>
                    </a:cubicBezTo>
                    <a:cubicBezTo>
                      <a:pt x="193" y="18"/>
                      <a:pt x="193" y="18"/>
                      <a:pt x="193" y="18"/>
                    </a:cubicBezTo>
                    <a:cubicBezTo>
                      <a:pt x="193" y="19"/>
                      <a:pt x="194" y="19"/>
                      <a:pt x="194" y="20"/>
                    </a:cubicBezTo>
                    <a:cubicBezTo>
                      <a:pt x="194" y="25"/>
                      <a:pt x="192" y="30"/>
                      <a:pt x="190" y="33"/>
                    </a:cubicBezTo>
                    <a:cubicBezTo>
                      <a:pt x="184" y="29"/>
                      <a:pt x="181" y="29"/>
                      <a:pt x="177" y="31"/>
                    </a:cubicBezTo>
                    <a:cubicBezTo>
                      <a:pt x="179" y="35"/>
                      <a:pt x="176" y="48"/>
                      <a:pt x="169" y="48"/>
                    </a:cubicBezTo>
                    <a:cubicBezTo>
                      <a:pt x="166" y="48"/>
                      <a:pt x="163" y="49"/>
                      <a:pt x="160" y="50"/>
                    </a:cubicBezTo>
                    <a:cubicBezTo>
                      <a:pt x="158" y="51"/>
                      <a:pt x="153" y="59"/>
                      <a:pt x="149" y="60"/>
                    </a:cubicBezTo>
                    <a:cubicBezTo>
                      <a:pt x="145" y="62"/>
                      <a:pt x="151" y="65"/>
                      <a:pt x="152" y="67"/>
                    </a:cubicBezTo>
                    <a:cubicBezTo>
                      <a:pt x="153" y="70"/>
                      <a:pt x="156" y="70"/>
                      <a:pt x="158" y="74"/>
                    </a:cubicBezTo>
                    <a:cubicBezTo>
                      <a:pt x="162" y="80"/>
                      <a:pt x="157" y="81"/>
                      <a:pt x="156" y="88"/>
                    </a:cubicBezTo>
                    <a:cubicBezTo>
                      <a:pt x="161" y="86"/>
                      <a:pt x="162" y="88"/>
                      <a:pt x="164" y="91"/>
                    </a:cubicBezTo>
                    <a:cubicBezTo>
                      <a:pt x="164" y="92"/>
                      <a:pt x="163" y="100"/>
                      <a:pt x="162" y="102"/>
                    </a:cubicBezTo>
                    <a:cubicBezTo>
                      <a:pt x="160" y="104"/>
                      <a:pt x="151" y="100"/>
                      <a:pt x="150" y="98"/>
                    </a:cubicBezTo>
                    <a:cubicBezTo>
                      <a:pt x="149" y="97"/>
                      <a:pt x="150" y="91"/>
                      <a:pt x="151" y="90"/>
                    </a:cubicBezTo>
                    <a:cubicBezTo>
                      <a:pt x="144" y="86"/>
                      <a:pt x="143" y="97"/>
                      <a:pt x="139" y="94"/>
                    </a:cubicBezTo>
                    <a:cubicBezTo>
                      <a:pt x="134" y="91"/>
                      <a:pt x="131" y="89"/>
                      <a:pt x="126" y="91"/>
                    </a:cubicBezTo>
                    <a:cubicBezTo>
                      <a:pt x="126" y="85"/>
                      <a:pt x="126" y="85"/>
                      <a:pt x="126" y="85"/>
                    </a:cubicBezTo>
                    <a:cubicBezTo>
                      <a:pt x="119" y="90"/>
                      <a:pt x="127" y="92"/>
                      <a:pt x="124" y="95"/>
                    </a:cubicBezTo>
                    <a:cubicBezTo>
                      <a:pt x="123" y="96"/>
                      <a:pt x="112" y="95"/>
                      <a:pt x="110" y="95"/>
                    </a:cubicBezTo>
                    <a:cubicBezTo>
                      <a:pt x="107" y="96"/>
                      <a:pt x="102" y="96"/>
                      <a:pt x="98" y="97"/>
                    </a:cubicBezTo>
                    <a:cubicBezTo>
                      <a:pt x="96" y="98"/>
                      <a:pt x="90" y="102"/>
                      <a:pt x="88" y="105"/>
                    </a:cubicBezTo>
                    <a:cubicBezTo>
                      <a:pt x="88" y="105"/>
                      <a:pt x="90" y="106"/>
                      <a:pt x="90" y="107"/>
                    </a:cubicBezTo>
                    <a:cubicBezTo>
                      <a:pt x="85" y="105"/>
                      <a:pt x="84" y="109"/>
                      <a:pt x="80" y="110"/>
                    </a:cubicBezTo>
                    <a:cubicBezTo>
                      <a:pt x="81" y="107"/>
                      <a:pt x="81" y="107"/>
                      <a:pt x="81" y="107"/>
                    </a:cubicBezTo>
                    <a:cubicBezTo>
                      <a:pt x="78" y="109"/>
                      <a:pt x="74" y="110"/>
                      <a:pt x="69" y="110"/>
                    </a:cubicBezTo>
                    <a:cubicBezTo>
                      <a:pt x="69" y="107"/>
                      <a:pt x="67" y="105"/>
                      <a:pt x="65" y="104"/>
                    </a:cubicBezTo>
                    <a:cubicBezTo>
                      <a:pt x="66" y="102"/>
                      <a:pt x="67" y="101"/>
                      <a:pt x="65" y="100"/>
                    </a:cubicBezTo>
                    <a:cubicBezTo>
                      <a:pt x="66" y="100"/>
                      <a:pt x="53" y="97"/>
                      <a:pt x="51" y="99"/>
                    </a:cubicBezTo>
                    <a:cubicBezTo>
                      <a:pt x="49" y="104"/>
                      <a:pt x="47" y="97"/>
                      <a:pt x="48" y="97"/>
                    </a:cubicBezTo>
                    <a:cubicBezTo>
                      <a:pt x="44" y="99"/>
                      <a:pt x="48" y="102"/>
                      <a:pt x="48" y="107"/>
                    </a:cubicBezTo>
                    <a:cubicBezTo>
                      <a:pt x="47" y="112"/>
                      <a:pt x="38" y="116"/>
                      <a:pt x="34" y="117"/>
                    </a:cubicBezTo>
                    <a:cubicBezTo>
                      <a:pt x="34" y="116"/>
                      <a:pt x="38" y="111"/>
                      <a:pt x="35" y="110"/>
                    </a:cubicBezTo>
                    <a:cubicBezTo>
                      <a:pt x="34" y="109"/>
                      <a:pt x="31" y="111"/>
                      <a:pt x="31" y="112"/>
                    </a:cubicBezTo>
                    <a:cubicBezTo>
                      <a:pt x="29" y="107"/>
                      <a:pt x="30" y="107"/>
                      <a:pt x="27" y="104"/>
                    </a:cubicBezTo>
                    <a:cubicBezTo>
                      <a:pt x="24" y="101"/>
                      <a:pt x="19" y="97"/>
                      <a:pt x="18" y="97"/>
                    </a:cubicBezTo>
                    <a:cubicBezTo>
                      <a:pt x="14" y="95"/>
                      <a:pt x="16" y="100"/>
                      <a:pt x="12" y="100"/>
                    </a:cubicBezTo>
                    <a:cubicBezTo>
                      <a:pt x="11" y="100"/>
                      <a:pt x="11" y="100"/>
                      <a:pt x="10" y="99"/>
                    </a:cubicBezTo>
                    <a:cubicBezTo>
                      <a:pt x="10" y="107"/>
                      <a:pt x="10" y="107"/>
                      <a:pt x="10" y="107"/>
                    </a:cubicBezTo>
                    <a:cubicBezTo>
                      <a:pt x="10" y="110"/>
                      <a:pt x="0" y="120"/>
                      <a:pt x="0" y="120"/>
                    </a:cubicBezTo>
                    <a:cubicBezTo>
                      <a:pt x="3" y="120"/>
                      <a:pt x="3" y="120"/>
                      <a:pt x="3" y="120"/>
                    </a:cubicBezTo>
                    <a:cubicBezTo>
                      <a:pt x="5" y="129"/>
                      <a:pt x="5" y="129"/>
                      <a:pt x="5" y="129"/>
                    </a:cubicBezTo>
                    <a:cubicBezTo>
                      <a:pt x="2" y="130"/>
                      <a:pt x="2" y="130"/>
                      <a:pt x="2" y="130"/>
                    </a:cubicBezTo>
                    <a:cubicBezTo>
                      <a:pt x="18" y="133"/>
                      <a:pt x="18" y="133"/>
                      <a:pt x="18" y="133"/>
                    </a:cubicBezTo>
                    <a:cubicBezTo>
                      <a:pt x="18" y="133"/>
                      <a:pt x="16" y="139"/>
                      <a:pt x="17" y="140"/>
                    </a:cubicBezTo>
                    <a:cubicBezTo>
                      <a:pt x="18" y="142"/>
                      <a:pt x="22" y="141"/>
                      <a:pt x="22" y="141"/>
                    </a:cubicBezTo>
                    <a:cubicBezTo>
                      <a:pt x="22" y="141"/>
                      <a:pt x="29" y="146"/>
                      <a:pt x="32" y="144"/>
                    </a:cubicBezTo>
                    <a:cubicBezTo>
                      <a:pt x="35" y="143"/>
                      <a:pt x="41" y="136"/>
                      <a:pt x="41" y="136"/>
                    </a:cubicBezTo>
                    <a:cubicBezTo>
                      <a:pt x="46" y="140"/>
                      <a:pt x="46" y="140"/>
                      <a:pt x="46" y="140"/>
                    </a:cubicBezTo>
                    <a:cubicBezTo>
                      <a:pt x="45" y="146"/>
                      <a:pt x="45" y="146"/>
                      <a:pt x="45" y="146"/>
                    </a:cubicBezTo>
                    <a:cubicBezTo>
                      <a:pt x="48" y="146"/>
                      <a:pt x="48" y="146"/>
                      <a:pt x="48" y="146"/>
                    </a:cubicBezTo>
                    <a:cubicBezTo>
                      <a:pt x="48" y="146"/>
                      <a:pt x="50" y="142"/>
                      <a:pt x="53" y="143"/>
                    </a:cubicBezTo>
                    <a:cubicBezTo>
                      <a:pt x="57" y="145"/>
                      <a:pt x="57" y="149"/>
                      <a:pt x="57" y="149"/>
                    </a:cubicBezTo>
                    <a:cubicBezTo>
                      <a:pt x="69" y="152"/>
                      <a:pt x="69" y="152"/>
                      <a:pt x="69" y="152"/>
                    </a:cubicBezTo>
                    <a:cubicBezTo>
                      <a:pt x="73" y="147"/>
                      <a:pt x="73" y="147"/>
                      <a:pt x="73" y="147"/>
                    </a:cubicBezTo>
                    <a:cubicBezTo>
                      <a:pt x="73" y="147"/>
                      <a:pt x="67" y="139"/>
                      <a:pt x="76" y="138"/>
                    </a:cubicBezTo>
                    <a:cubicBezTo>
                      <a:pt x="85" y="137"/>
                      <a:pt x="87" y="138"/>
                      <a:pt x="87" y="138"/>
                    </a:cubicBezTo>
                    <a:cubicBezTo>
                      <a:pt x="90" y="133"/>
                      <a:pt x="90" y="133"/>
                      <a:pt x="90" y="133"/>
                    </a:cubicBezTo>
                    <a:cubicBezTo>
                      <a:pt x="104" y="139"/>
                      <a:pt x="104" y="139"/>
                      <a:pt x="104" y="139"/>
                    </a:cubicBezTo>
                    <a:cubicBezTo>
                      <a:pt x="113" y="130"/>
                      <a:pt x="113" y="130"/>
                      <a:pt x="113" y="130"/>
                    </a:cubicBezTo>
                    <a:cubicBezTo>
                      <a:pt x="117" y="132"/>
                      <a:pt x="117" y="132"/>
                      <a:pt x="117" y="132"/>
                    </a:cubicBezTo>
                    <a:cubicBezTo>
                      <a:pt x="117" y="132"/>
                      <a:pt x="123" y="126"/>
                      <a:pt x="125" y="128"/>
                    </a:cubicBezTo>
                    <a:cubicBezTo>
                      <a:pt x="127" y="130"/>
                      <a:pt x="120" y="134"/>
                      <a:pt x="120" y="134"/>
                    </a:cubicBezTo>
                    <a:cubicBezTo>
                      <a:pt x="123" y="143"/>
                      <a:pt x="123" y="143"/>
                      <a:pt x="123" y="143"/>
                    </a:cubicBezTo>
                    <a:cubicBezTo>
                      <a:pt x="123" y="143"/>
                      <a:pt x="125" y="141"/>
                      <a:pt x="127" y="142"/>
                    </a:cubicBezTo>
                    <a:cubicBezTo>
                      <a:pt x="129" y="143"/>
                      <a:pt x="128" y="147"/>
                      <a:pt x="128" y="147"/>
                    </a:cubicBezTo>
                    <a:cubicBezTo>
                      <a:pt x="131" y="148"/>
                      <a:pt x="131" y="148"/>
                      <a:pt x="131" y="148"/>
                    </a:cubicBezTo>
                    <a:cubicBezTo>
                      <a:pt x="134" y="156"/>
                      <a:pt x="134" y="156"/>
                      <a:pt x="134" y="156"/>
                    </a:cubicBezTo>
                    <a:cubicBezTo>
                      <a:pt x="151" y="157"/>
                      <a:pt x="151" y="157"/>
                      <a:pt x="151" y="157"/>
                    </a:cubicBezTo>
                    <a:cubicBezTo>
                      <a:pt x="153" y="160"/>
                      <a:pt x="153" y="160"/>
                      <a:pt x="153" y="160"/>
                    </a:cubicBezTo>
                    <a:cubicBezTo>
                      <a:pt x="169" y="160"/>
                      <a:pt x="169" y="160"/>
                      <a:pt x="169" y="160"/>
                    </a:cubicBezTo>
                    <a:cubicBezTo>
                      <a:pt x="172" y="163"/>
                      <a:pt x="172" y="163"/>
                      <a:pt x="172" y="163"/>
                    </a:cubicBezTo>
                    <a:cubicBezTo>
                      <a:pt x="178" y="161"/>
                      <a:pt x="178" y="161"/>
                      <a:pt x="178" y="161"/>
                    </a:cubicBezTo>
                    <a:cubicBezTo>
                      <a:pt x="197" y="165"/>
                      <a:pt x="197" y="165"/>
                      <a:pt x="197" y="165"/>
                    </a:cubicBezTo>
                    <a:cubicBezTo>
                      <a:pt x="202" y="164"/>
                      <a:pt x="202" y="164"/>
                      <a:pt x="202" y="164"/>
                    </a:cubicBezTo>
                    <a:cubicBezTo>
                      <a:pt x="212" y="167"/>
                      <a:pt x="212" y="167"/>
                      <a:pt x="212" y="167"/>
                    </a:cubicBezTo>
                    <a:cubicBezTo>
                      <a:pt x="214" y="170"/>
                      <a:pt x="214" y="170"/>
                      <a:pt x="214" y="170"/>
                    </a:cubicBezTo>
                    <a:cubicBezTo>
                      <a:pt x="225" y="168"/>
                      <a:pt x="225" y="168"/>
                      <a:pt x="225" y="168"/>
                    </a:cubicBezTo>
                    <a:cubicBezTo>
                      <a:pt x="232" y="171"/>
                      <a:pt x="232" y="171"/>
                      <a:pt x="232" y="171"/>
                    </a:cubicBezTo>
                    <a:cubicBezTo>
                      <a:pt x="238" y="164"/>
                      <a:pt x="238" y="164"/>
                      <a:pt x="238" y="164"/>
                    </a:cubicBezTo>
                    <a:cubicBezTo>
                      <a:pt x="238" y="164"/>
                      <a:pt x="241" y="164"/>
                      <a:pt x="243" y="163"/>
                    </a:cubicBezTo>
                    <a:cubicBezTo>
                      <a:pt x="245" y="162"/>
                      <a:pt x="244" y="156"/>
                      <a:pt x="247" y="156"/>
                    </a:cubicBezTo>
                    <a:cubicBezTo>
                      <a:pt x="251" y="155"/>
                      <a:pt x="256" y="153"/>
                      <a:pt x="256" y="153"/>
                    </a:cubicBezTo>
                    <a:cubicBezTo>
                      <a:pt x="262" y="154"/>
                      <a:pt x="262" y="154"/>
                      <a:pt x="262" y="154"/>
                    </a:cubicBezTo>
                    <a:cubicBezTo>
                      <a:pt x="262" y="154"/>
                      <a:pt x="267" y="151"/>
                      <a:pt x="270" y="152"/>
                    </a:cubicBezTo>
                    <a:cubicBezTo>
                      <a:pt x="273" y="152"/>
                      <a:pt x="275" y="154"/>
                      <a:pt x="275" y="154"/>
                    </a:cubicBezTo>
                    <a:cubicBezTo>
                      <a:pt x="279" y="149"/>
                      <a:pt x="279" y="149"/>
                      <a:pt x="279" y="149"/>
                    </a:cubicBezTo>
                    <a:cubicBezTo>
                      <a:pt x="279" y="149"/>
                      <a:pt x="279" y="147"/>
                      <a:pt x="287" y="147"/>
                    </a:cubicBezTo>
                    <a:cubicBezTo>
                      <a:pt x="293" y="146"/>
                      <a:pt x="295" y="149"/>
                      <a:pt x="295" y="149"/>
                    </a:cubicBezTo>
                    <a:cubicBezTo>
                      <a:pt x="298" y="147"/>
                      <a:pt x="298" y="147"/>
                      <a:pt x="298" y="147"/>
                    </a:cubicBezTo>
                    <a:cubicBezTo>
                      <a:pt x="298" y="147"/>
                      <a:pt x="294" y="144"/>
                      <a:pt x="296" y="140"/>
                    </a:cubicBezTo>
                    <a:cubicBezTo>
                      <a:pt x="298" y="136"/>
                      <a:pt x="300" y="137"/>
                      <a:pt x="300" y="137"/>
                    </a:cubicBezTo>
                    <a:cubicBezTo>
                      <a:pt x="309" y="128"/>
                      <a:pt x="309" y="128"/>
                      <a:pt x="309" y="128"/>
                    </a:cubicBezTo>
                    <a:cubicBezTo>
                      <a:pt x="319" y="127"/>
                      <a:pt x="319" y="127"/>
                      <a:pt x="319" y="127"/>
                    </a:cubicBezTo>
                    <a:cubicBezTo>
                      <a:pt x="320" y="118"/>
                      <a:pt x="320" y="118"/>
                      <a:pt x="320" y="118"/>
                    </a:cubicBezTo>
                    <a:cubicBezTo>
                      <a:pt x="320" y="118"/>
                      <a:pt x="315" y="117"/>
                      <a:pt x="315" y="115"/>
                    </a:cubicBezTo>
                    <a:cubicBezTo>
                      <a:pt x="314" y="112"/>
                      <a:pt x="317" y="110"/>
                      <a:pt x="317" y="109"/>
                    </a:cubicBezTo>
                    <a:cubicBezTo>
                      <a:pt x="317" y="107"/>
                      <a:pt x="313" y="107"/>
                      <a:pt x="313" y="104"/>
                    </a:cubicBezTo>
                    <a:cubicBezTo>
                      <a:pt x="314" y="101"/>
                      <a:pt x="328" y="98"/>
                      <a:pt x="326" y="92"/>
                    </a:cubicBezTo>
                    <a:cubicBezTo>
                      <a:pt x="324" y="85"/>
                      <a:pt x="322" y="85"/>
                      <a:pt x="322" y="85"/>
                    </a:cubicBezTo>
                    <a:cubicBezTo>
                      <a:pt x="317" y="86"/>
                      <a:pt x="317" y="86"/>
                      <a:pt x="317" y="86"/>
                    </a:cubicBezTo>
                    <a:cubicBezTo>
                      <a:pt x="317" y="86"/>
                      <a:pt x="312" y="88"/>
                      <a:pt x="314" y="83"/>
                    </a:cubicBezTo>
                    <a:cubicBezTo>
                      <a:pt x="315" y="79"/>
                      <a:pt x="320" y="78"/>
                      <a:pt x="322" y="77"/>
                    </a:cubicBezTo>
                    <a:cubicBezTo>
                      <a:pt x="324" y="77"/>
                      <a:pt x="328" y="82"/>
                      <a:pt x="328" y="82"/>
                    </a:cubicBezTo>
                    <a:cubicBezTo>
                      <a:pt x="341" y="78"/>
                      <a:pt x="341" y="78"/>
                      <a:pt x="341" y="78"/>
                    </a:cubicBezTo>
                    <a:cubicBezTo>
                      <a:pt x="341" y="70"/>
                      <a:pt x="341" y="70"/>
                      <a:pt x="341" y="70"/>
                    </a:cubicBezTo>
                    <a:cubicBezTo>
                      <a:pt x="339" y="69"/>
                      <a:pt x="339" y="69"/>
                      <a:pt x="339" y="69"/>
                    </a:cubicBezTo>
                    <a:cubicBezTo>
                      <a:pt x="342" y="67"/>
                      <a:pt x="342" y="67"/>
                      <a:pt x="342" y="67"/>
                    </a:cubicBezTo>
                    <a:cubicBezTo>
                      <a:pt x="342" y="67"/>
                      <a:pt x="343" y="60"/>
                      <a:pt x="342" y="57"/>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1" name="Malta" descr="© INSCALE GmbH, 05.05.2010&#10;http://www.presentationload.com/"/>
              <p:cNvSpPr>
                <a:spLocks noEditPoints="1"/>
              </p:cNvSpPr>
              <p:nvPr/>
            </p:nvSpPr>
            <p:spPr bwMode="gray">
              <a:xfrm>
                <a:off x="4322222" y="6019584"/>
                <a:ext cx="65093" cy="56956"/>
              </a:xfrm>
              <a:custGeom>
                <a:avLst/>
                <a:gdLst/>
                <a:ahLst/>
                <a:cxnLst>
                  <a:cxn ang="0">
                    <a:pos x="7" y="3"/>
                  </a:cxn>
                  <a:cxn ang="0">
                    <a:pos x="2" y="4"/>
                  </a:cxn>
                  <a:cxn ang="0">
                    <a:pos x="5" y="8"/>
                  </a:cxn>
                  <a:cxn ang="0">
                    <a:pos x="7" y="3"/>
                  </a:cxn>
                  <a:cxn ang="0">
                    <a:pos x="16" y="11"/>
                  </a:cxn>
                  <a:cxn ang="0">
                    <a:pos x="14" y="12"/>
                  </a:cxn>
                  <a:cxn ang="0">
                    <a:pos x="11" y="9"/>
                  </a:cxn>
                  <a:cxn ang="0">
                    <a:pos x="9" y="11"/>
                  </a:cxn>
                  <a:cxn ang="0">
                    <a:pos x="10" y="15"/>
                  </a:cxn>
                  <a:cxn ang="0">
                    <a:pos x="19" y="20"/>
                  </a:cxn>
                  <a:cxn ang="0">
                    <a:pos x="23" y="15"/>
                  </a:cxn>
                  <a:cxn ang="0">
                    <a:pos x="16" y="11"/>
                  </a:cxn>
                </a:cxnLst>
                <a:rect l="0" t="0" r="r" b="b"/>
                <a:pathLst>
                  <a:path w="23" h="20">
                    <a:moveTo>
                      <a:pt x="7" y="3"/>
                    </a:moveTo>
                    <a:cubicBezTo>
                      <a:pt x="0" y="0"/>
                      <a:pt x="2" y="4"/>
                      <a:pt x="2" y="4"/>
                    </a:cubicBezTo>
                    <a:cubicBezTo>
                      <a:pt x="5" y="8"/>
                      <a:pt x="5" y="8"/>
                      <a:pt x="5" y="8"/>
                    </a:cubicBezTo>
                    <a:cubicBezTo>
                      <a:pt x="9" y="9"/>
                      <a:pt x="15" y="5"/>
                      <a:pt x="7" y="3"/>
                    </a:cubicBezTo>
                    <a:close/>
                    <a:moveTo>
                      <a:pt x="16" y="11"/>
                    </a:moveTo>
                    <a:cubicBezTo>
                      <a:pt x="14" y="12"/>
                      <a:pt x="14" y="12"/>
                      <a:pt x="14" y="12"/>
                    </a:cubicBezTo>
                    <a:cubicBezTo>
                      <a:pt x="11" y="9"/>
                      <a:pt x="11" y="9"/>
                      <a:pt x="11" y="9"/>
                    </a:cubicBezTo>
                    <a:cubicBezTo>
                      <a:pt x="9" y="11"/>
                      <a:pt x="9" y="11"/>
                      <a:pt x="9" y="11"/>
                    </a:cubicBezTo>
                    <a:cubicBezTo>
                      <a:pt x="10" y="15"/>
                      <a:pt x="10" y="15"/>
                      <a:pt x="10" y="15"/>
                    </a:cubicBezTo>
                    <a:cubicBezTo>
                      <a:pt x="10" y="15"/>
                      <a:pt x="15" y="20"/>
                      <a:pt x="19" y="20"/>
                    </a:cubicBezTo>
                    <a:cubicBezTo>
                      <a:pt x="23" y="20"/>
                      <a:pt x="23" y="15"/>
                      <a:pt x="23" y="15"/>
                    </a:cubicBezTo>
                    <a:lnTo>
                      <a:pt x="16" y="11"/>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7" name="Serbia" descr="© INSCALE GmbH, 05.05.2010&#10;http://www.presentationload.com/"/>
              <p:cNvSpPr>
                <a:spLocks/>
              </p:cNvSpPr>
              <p:nvPr/>
            </p:nvSpPr>
            <p:spPr bwMode="gray">
              <a:xfrm>
                <a:off x="4452408" y="4327162"/>
                <a:ext cx="559801" cy="480062"/>
              </a:xfrm>
              <a:custGeom>
                <a:avLst/>
                <a:gdLst/>
                <a:ahLst/>
                <a:cxnLst>
                  <a:cxn ang="0">
                    <a:pos x="195" y="66"/>
                  </a:cxn>
                  <a:cxn ang="0">
                    <a:pos x="180" y="54"/>
                  </a:cxn>
                  <a:cxn ang="0">
                    <a:pos x="168" y="53"/>
                  </a:cxn>
                  <a:cxn ang="0">
                    <a:pos x="169" y="45"/>
                  </a:cxn>
                  <a:cxn ang="0">
                    <a:pos x="168" y="41"/>
                  </a:cxn>
                  <a:cxn ang="0">
                    <a:pos x="174" y="31"/>
                  </a:cxn>
                  <a:cxn ang="0">
                    <a:pos x="177" y="18"/>
                  </a:cxn>
                  <a:cxn ang="0">
                    <a:pos x="180" y="15"/>
                  </a:cxn>
                  <a:cxn ang="0">
                    <a:pos x="165" y="13"/>
                  </a:cxn>
                  <a:cxn ang="0">
                    <a:pos x="154" y="18"/>
                  </a:cxn>
                  <a:cxn ang="0">
                    <a:pos x="145" y="6"/>
                  </a:cxn>
                  <a:cxn ang="0">
                    <a:pos x="137" y="9"/>
                  </a:cxn>
                  <a:cxn ang="0">
                    <a:pos x="131" y="4"/>
                  </a:cxn>
                  <a:cxn ang="0">
                    <a:pos x="123" y="3"/>
                  </a:cxn>
                  <a:cxn ang="0">
                    <a:pos x="120" y="9"/>
                  </a:cxn>
                  <a:cxn ang="0">
                    <a:pos x="112" y="3"/>
                  </a:cxn>
                  <a:cxn ang="0">
                    <a:pos x="104" y="11"/>
                  </a:cxn>
                  <a:cxn ang="0">
                    <a:pos x="96" y="7"/>
                  </a:cxn>
                  <a:cxn ang="0">
                    <a:pos x="74" y="7"/>
                  </a:cxn>
                  <a:cxn ang="0">
                    <a:pos x="62" y="0"/>
                  </a:cxn>
                  <a:cxn ang="0">
                    <a:pos x="57" y="6"/>
                  </a:cxn>
                  <a:cxn ang="0">
                    <a:pos x="42" y="4"/>
                  </a:cxn>
                  <a:cxn ang="0">
                    <a:pos x="34" y="19"/>
                  </a:cxn>
                  <a:cxn ang="0">
                    <a:pos x="21" y="12"/>
                  </a:cxn>
                  <a:cxn ang="0">
                    <a:pos x="7" y="9"/>
                  </a:cxn>
                  <a:cxn ang="0">
                    <a:pos x="8" y="36"/>
                  </a:cxn>
                  <a:cxn ang="0">
                    <a:pos x="18" y="37"/>
                  </a:cxn>
                  <a:cxn ang="0">
                    <a:pos x="23" y="44"/>
                  </a:cxn>
                  <a:cxn ang="0">
                    <a:pos x="21" y="48"/>
                  </a:cxn>
                  <a:cxn ang="0">
                    <a:pos x="29" y="58"/>
                  </a:cxn>
                  <a:cxn ang="0">
                    <a:pos x="38" y="76"/>
                  </a:cxn>
                  <a:cxn ang="0">
                    <a:pos x="57" y="92"/>
                  </a:cxn>
                  <a:cxn ang="0">
                    <a:pos x="59" y="95"/>
                  </a:cxn>
                  <a:cxn ang="0">
                    <a:pos x="76" y="110"/>
                  </a:cxn>
                  <a:cxn ang="0">
                    <a:pos x="88" y="116"/>
                  </a:cxn>
                  <a:cxn ang="0">
                    <a:pos x="88" y="125"/>
                  </a:cxn>
                  <a:cxn ang="0">
                    <a:pos x="108" y="140"/>
                  </a:cxn>
                  <a:cxn ang="0">
                    <a:pos x="110" y="151"/>
                  </a:cxn>
                  <a:cxn ang="0">
                    <a:pos x="118" y="149"/>
                  </a:cxn>
                  <a:cxn ang="0">
                    <a:pos x="140" y="168"/>
                  </a:cxn>
                  <a:cxn ang="0">
                    <a:pos x="146" y="167"/>
                  </a:cxn>
                  <a:cxn ang="0">
                    <a:pos x="149" y="170"/>
                  </a:cxn>
                  <a:cxn ang="0">
                    <a:pos x="154" y="167"/>
                  </a:cxn>
                  <a:cxn ang="0">
                    <a:pos x="154" y="157"/>
                  </a:cxn>
                  <a:cxn ang="0">
                    <a:pos x="151" y="157"/>
                  </a:cxn>
                  <a:cxn ang="0">
                    <a:pos x="150" y="141"/>
                  </a:cxn>
                  <a:cxn ang="0">
                    <a:pos x="157" y="137"/>
                  </a:cxn>
                  <a:cxn ang="0">
                    <a:pos x="156" y="123"/>
                  </a:cxn>
                  <a:cxn ang="0">
                    <a:pos x="165" y="117"/>
                  </a:cxn>
                  <a:cxn ang="0">
                    <a:pos x="175" y="119"/>
                  </a:cxn>
                  <a:cxn ang="0">
                    <a:pos x="166" y="107"/>
                  </a:cxn>
                  <a:cxn ang="0">
                    <a:pos x="167" y="101"/>
                  </a:cxn>
                  <a:cxn ang="0">
                    <a:pos x="172" y="105"/>
                  </a:cxn>
                  <a:cxn ang="0">
                    <a:pos x="180" y="105"/>
                  </a:cxn>
                  <a:cxn ang="0">
                    <a:pos x="181" y="99"/>
                  </a:cxn>
                  <a:cxn ang="0">
                    <a:pos x="191" y="99"/>
                  </a:cxn>
                  <a:cxn ang="0">
                    <a:pos x="185" y="84"/>
                  </a:cxn>
                  <a:cxn ang="0">
                    <a:pos x="177" y="73"/>
                  </a:cxn>
                  <a:cxn ang="0">
                    <a:pos x="190" y="74"/>
                  </a:cxn>
                  <a:cxn ang="0">
                    <a:pos x="195" y="66"/>
                  </a:cxn>
                </a:cxnLst>
                <a:rect l="0" t="0" r="r" b="b"/>
                <a:pathLst>
                  <a:path w="198" h="170">
                    <a:moveTo>
                      <a:pt x="195" y="66"/>
                    </a:moveTo>
                    <a:cubicBezTo>
                      <a:pt x="180" y="54"/>
                      <a:pt x="180" y="54"/>
                      <a:pt x="180" y="54"/>
                    </a:cubicBezTo>
                    <a:cubicBezTo>
                      <a:pt x="180" y="54"/>
                      <a:pt x="172" y="54"/>
                      <a:pt x="168" y="53"/>
                    </a:cubicBezTo>
                    <a:cubicBezTo>
                      <a:pt x="165" y="52"/>
                      <a:pt x="169" y="45"/>
                      <a:pt x="169" y="45"/>
                    </a:cubicBezTo>
                    <a:cubicBezTo>
                      <a:pt x="168" y="41"/>
                      <a:pt x="168" y="41"/>
                      <a:pt x="168" y="41"/>
                    </a:cubicBezTo>
                    <a:cubicBezTo>
                      <a:pt x="168" y="41"/>
                      <a:pt x="172" y="35"/>
                      <a:pt x="174" y="31"/>
                    </a:cubicBezTo>
                    <a:cubicBezTo>
                      <a:pt x="176" y="27"/>
                      <a:pt x="177" y="18"/>
                      <a:pt x="177" y="18"/>
                    </a:cubicBezTo>
                    <a:cubicBezTo>
                      <a:pt x="180" y="15"/>
                      <a:pt x="180" y="15"/>
                      <a:pt x="180" y="15"/>
                    </a:cubicBezTo>
                    <a:cubicBezTo>
                      <a:pt x="165" y="13"/>
                      <a:pt x="165" y="13"/>
                      <a:pt x="165" y="13"/>
                    </a:cubicBezTo>
                    <a:cubicBezTo>
                      <a:pt x="165" y="13"/>
                      <a:pt x="160" y="18"/>
                      <a:pt x="154" y="18"/>
                    </a:cubicBezTo>
                    <a:cubicBezTo>
                      <a:pt x="149" y="18"/>
                      <a:pt x="151" y="9"/>
                      <a:pt x="145" y="6"/>
                    </a:cubicBezTo>
                    <a:cubicBezTo>
                      <a:pt x="139" y="5"/>
                      <a:pt x="137" y="9"/>
                      <a:pt x="137" y="9"/>
                    </a:cubicBezTo>
                    <a:cubicBezTo>
                      <a:pt x="131" y="4"/>
                      <a:pt x="131" y="4"/>
                      <a:pt x="131" y="4"/>
                    </a:cubicBezTo>
                    <a:cubicBezTo>
                      <a:pt x="123" y="3"/>
                      <a:pt x="123" y="3"/>
                      <a:pt x="123" y="3"/>
                    </a:cubicBezTo>
                    <a:cubicBezTo>
                      <a:pt x="123" y="3"/>
                      <a:pt x="123" y="9"/>
                      <a:pt x="120" y="9"/>
                    </a:cubicBezTo>
                    <a:cubicBezTo>
                      <a:pt x="117" y="9"/>
                      <a:pt x="112" y="3"/>
                      <a:pt x="112" y="3"/>
                    </a:cubicBezTo>
                    <a:cubicBezTo>
                      <a:pt x="112" y="3"/>
                      <a:pt x="108" y="11"/>
                      <a:pt x="104" y="11"/>
                    </a:cubicBezTo>
                    <a:cubicBezTo>
                      <a:pt x="101" y="11"/>
                      <a:pt x="96" y="7"/>
                      <a:pt x="96" y="7"/>
                    </a:cubicBezTo>
                    <a:cubicBezTo>
                      <a:pt x="74" y="7"/>
                      <a:pt x="74" y="7"/>
                      <a:pt x="74" y="7"/>
                    </a:cubicBezTo>
                    <a:cubicBezTo>
                      <a:pt x="70" y="7"/>
                      <a:pt x="62" y="0"/>
                      <a:pt x="62" y="0"/>
                    </a:cubicBezTo>
                    <a:cubicBezTo>
                      <a:pt x="57" y="6"/>
                      <a:pt x="57" y="6"/>
                      <a:pt x="57" y="6"/>
                    </a:cubicBezTo>
                    <a:cubicBezTo>
                      <a:pt x="57" y="6"/>
                      <a:pt x="46" y="4"/>
                      <a:pt x="42" y="4"/>
                    </a:cubicBezTo>
                    <a:cubicBezTo>
                      <a:pt x="38" y="5"/>
                      <a:pt x="38" y="18"/>
                      <a:pt x="34" y="19"/>
                    </a:cubicBezTo>
                    <a:cubicBezTo>
                      <a:pt x="30" y="21"/>
                      <a:pt x="24" y="15"/>
                      <a:pt x="21" y="12"/>
                    </a:cubicBezTo>
                    <a:cubicBezTo>
                      <a:pt x="18" y="9"/>
                      <a:pt x="14" y="4"/>
                      <a:pt x="7" y="9"/>
                    </a:cubicBezTo>
                    <a:cubicBezTo>
                      <a:pt x="0" y="12"/>
                      <a:pt x="8" y="36"/>
                      <a:pt x="8" y="36"/>
                    </a:cubicBezTo>
                    <a:cubicBezTo>
                      <a:pt x="18" y="37"/>
                      <a:pt x="18" y="37"/>
                      <a:pt x="18" y="37"/>
                    </a:cubicBezTo>
                    <a:cubicBezTo>
                      <a:pt x="23" y="44"/>
                      <a:pt x="23" y="44"/>
                      <a:pt x="23" y="44"/>
                    </a:cubicBezTo>
                    <a:cubicBezTo>
                      <a:pt x="21" y="48"/>
                      <a:pt x="21" y="48"/>
                      <a:pt x="21" y="48"/>
                    </a:cubicBezTo>
                    <a:cubicBezTo>
                      <a:pt x="21" y="48"/>
                      <a:pt x="26" y="51"/>
                      <a:pt x="29" y="58"/>
                    </a:cubicBezTo>
                    <a:cubicBezTo>
                      <a:pt x="31" y="63"/>
                      <a:pt x="30" y="68"/>
                      <a:pt x="38" y="76"/>
                    </a:cubicBezTo>
                    <a:cubicBezTo>
                      <a:pt x="44" y="83"/>
                      <a:pt x="57" y="92"/>
                      <a:pt x="57" y="92"/>
                    </a:cubicBezTo>
                    <a:cubicBezTo>
                      <a:pt x="59" y="95"/>
                      <a:pt x="59" y="95"/>
                      <a:pt x="59" y="95"/>
                    </a:cubicBezTo>
                    <a:cubicBezTo>
                      <a:pt x="76" y="110"/>
                      <a:pt x="76" y="110"/>
                      <a:pt x="76" y="110"/>
                    </a:cubicBezTo>
                    <a:cubicBezTo>
                      <a:pt x="88" y="116"/>
                      <a:pt x="88" y="116"/>
                      <a:pt x="88" y="116"/>
                    </a:cubicBezTo>
                    <a:cubicBezTo>
                      <a:pt x="88" y="116"/>
                      <a:pt x="87" y="120"/>
                      <a:pt x="88" y="125"/>
                    </a:cubicBezTo>
                    <a:cubicBezTo>
                      <a:pt x="89" y="129"/>
                      <a:pt x="102" y="135"/>
                      <a:pt x="108" y="140"/>
                    </a:cubicBezTo>
                    <a:cubicBezTo>
                      <a:pt x="113" y="145"/>
                      <a:pt x="110" y="151"/>
                      <a:pt x="110" y="151"/>
                    </a:cubicBezTo>
                    <a:cubicBezTo>
                      <a:pt x="118" y="149"/>
                      <a:pt x="118" y="149"/>
                      <a:pt x="118" y="149"/>
                    </a:cubicBezTo>
                    <a:cubicBezTo>
                      <a:pt x="140" y="168"/>
                      <a:pt x="140" y="168"/>
                      <a:pt x="140" y="168"/>
                    </a:cubicBezTo>
                    <a:cubicBezTo>
                      <a:pt x="140" y="168"/>
                      <a:pt x="142" y="165"/>
                      <a:pt x="146" y="167"/>
                    </a:cubicBezTo>
                    <a:cubicBezTo>
                      <a:pt x="148" y="167"/>
                      <a:pt x="149" y="168"/>
                      <a:pt x="149" y="170"/>
                    </a:cubicBezTo>
                    <a:cubicBezTo>
                      <a:pt x="154" y="167"/>
                      <a:pt x="154" y="167"/>
                      <a:pt x="154" y="167"/>
                    </a:cubicBezTo>
                    <a:cubicBezTo>
                      <a:pt x="154" y="157"/>
                      <a:pt x="154" y="157"/>
                      <a:pt x="154" y="157"/>
                    </a:cubicBezTo>
                    <a:cubicBezTo>
                      <a:pt x="151" y="157"/>
                      <a:pt x="151" y="157"/>
                      <a:pt x="151" y="157"/>
                    </a:cubicBezTo>
                    <a:cubicBezTo>
                      <a:pt x="151" y="157"/>
                      <a:pt x="149" y="144"/>
                      <a:pt x="150" y="141"/>
                    </a:cubicBezTo>
                    <a:cubicBezTo>
                      <a:pt x="152" y="138"/>
                      <a:pt x="155" y="138"/>
                      <a:pt x="157" y="137"/>
                    </a:cubicBezTo>
                    <a:cubicBezTo>
                      <a:pt x="159" y="135"/>
                      <a:pt x="154" y="126"/>
                      <a:pt x="156" y="123"/>
                    </a:cubicBezTo>
                    <a:cubicBezTo>
                      <a:pt x="157" y="121"/>
                      <a:pt x="160" y="117"/>
                      <a:pt x="165" y="117"/>
                    </a:cubicBezTo>
                    <a:cubicBezTo>
                      <a:pt x="168" y="117"/>
                      <a:pt x="172" y="122"/>
                      <a:pt x="175" y="119"/>
                    </a:cubicBezTo>
                    <a:cubicBezTo>
                      <a:pt x="177" y="116"/>
                      <a:pt x="166" y="107"/>
                      <a:pt x="166" y="107"/>
                    </a:cubicBezTo>
                    <a:cubicBezTo>
                      <a:pt x="167" y="101"/>
                      <a:pt x="167" y="101"/>
                      <a:pt x="167" y="101"/>
                    </a:cubicBezTo>
                    <a:cubicBezTo>
                      <a:pt x="172" y="105"/>
                      <a:pt x="172" y="105"/>
                      <a:pt x="172" y="105"/>
                    </a:cubicBezTo>
                    <a:cubicBezTo>
                      <a:pt x="180" y="105"/>
                      <a:pt x="180" y="105"/>
                      <a:pt x="180" y="105"/>
                    </a:cubicBezTo>
                    <a:cubicBezTo>
                      <a:pt x="181" y="99"/>
                      <a:pt x="181" y="99"/>
                      <a:pt x="181" y="99"/>
                    </a:cubicBezTo>
                    <a:cubicBezTo>
                      <a:pt x="181" y="99"/>
                      <a:pt x="186" y="104"/>
                      <a:pt x="191" y="99"/>
                    </a:cubicBezTo>
                    <a:cubicBezTo>
                      <a:pt x="198" y="96"/>
                      <a:pt x="185" y="84"/>
                      <a:pt x="185" y="84"/>
                    </a:cubicBezTo>
                    <a:cubicBezTo>
                      <a:pt x="177" y="73"/>
                      <a:pt x="177" y="73"/>
                      <a:pt x="177" y="73"/>
                    </a:cubicBezTo>
                    <a:cubicBezTo>
                      <a:pt x="177" y="73"/>
                      <a:pt x="185" y="74"/>
                      <a:pt x="190" y="74"/>
                    </a:cubicBezTo>
                    <a:cubicBezTo>
                      <a:pt x="195" y="74"/>
                      <a:pt x="195" y="66"/>
                      <a:pt x="195" y="66"/>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8" name="Croatia" descr="© INSCALE GmbH, 05.05.2010&#10;http://www.presentationload.com/"/>
              <p:cNvSpPr>
                <a:spLocks noEditPoints="1"/>
              </p:cNvSpPr>
              <p:nvPr/>
            </p:nvSpPr>
            <p:spPr bwMode="gray">
              <a:xfrm>
                <a:off x="4164370" y="4099332"/>
                <a:ext cx="790882" cy="724161"/>
              </a:xfrm>
              <a:custGeom>
                <a:avLst/>
                <a:gdLst/>
                <a:ahLst/>
                <a:cxnLst>
                  <a:cxn ang="0">
                    <a:pos x="260" y="53"/>
                  </a:cxn>
                  <a:cxn ang="0">
                    <a:pos x="248" y="34"/>
                  </a:cxn>
                  <a:cxn ang="0">
                    <a:pos x="195" y="44"/>
                  </a:cxn>
                  <a:cxn ang="0">
                    <a:pos x="157" y="12"/>
                  </a:cxn>
                  <a:cxn ang="0">
                    <a:pos x="127" y="1"/>
                  </a:cxn>
                  <a:cxn ang="0">
                    <a:pos x="97" y="28"/>
                  </a:cxn>
                  <a:cxn ang="0">
                    <a:pos x="80" y="58"/>
                  </a:cxn>
                  <a:cxn ang="0">
                    <a:pos x="89" y="72"/>
                  </a:cxn>
                  <a:cxn ang="0">
                    <a:pos x="67" y="75"/>
                  </a:cxn>
                  <a:cxn ang="0">
                    <a:pos x="50" y="66"/>
                  </a:cxn>
                  <a:cxn ang="0">
                    <a:pos x="27" y="75"/>
                  </a:cxn>
                  <a:cxn ang="0">
                    <a:pos x="2" y="77"/>
                  </a:cxn>
                  <a:cxn ang="0">
                    <a:pos x="11" y="98"/>
                  </a:cxn>
                  <a:cxn ang="0">
                    <a:pos x="26" y="119"/>
                  </a:cxn>
                  <a:cxn ang="0">
                    <a:pos x="62" y="95"/>
                  </a:cxn>
                  <a:cxn ang="0">
                    <a:pos x="102" y="151"/>
                  </a:cxn>
                  <a:cxn ang="0">
                    <a:pos x="99" y="176"/>
                  </a:cxn>
                  <a:cxn ang="0">
                    <a:pos x="144" y="197"/>
                  </a:cxn>
                  <a:cxn ang="0">
                    <a:pos x="210" y="235"/>
                  </a:cxn>
                  <a:cxn ang="0">
                    <a:pos x="182" y="229"/>
                  </a:cxn>
                  <a:cxn ang="0">
                    <a:pos x="231" y="249"/>
                  </a:cxn>
                  <a:cxn ang="0">
                    <a:pos x="248" y="248"/>
                  </a:cxn>
                  <a:cxn ang="0">
                    <a:pos x="210" y="221"/>
                  </a:cxn>
                  <a:cxn ang="0">
                    <a:pos x="161" y="176"/>
                  </a:cxn>
                  <a:cxn ang="0">
                    <a:pos x="123" y="129"/>
                  </a:cxn>
                  <a:cxn ang="0">
                    <a:pos x="109" y="90"/>
                  </a:cxn>
                  <a:cxn ang="0">
                    <a:pos x="159" y="87"/>
                  </a:cxn>
                  <a:cxn ang="0">
                    <a:pos x="206" y="92"/>
                  </a:cxn>
                  <a:cxn ang="0">
                    <a:pos x="233" y="85"/>
                  </a:cxn>
                  <a:cxn ang="0">
                    <a:pos x="267" y="94"/>
                  </a:cxn>
                  <a:cxn ang="0">
                    <a:pos x="280" y="74"/>
                  </a:cxn>
                  <a:cxn ang="0">
                    <a:pos x="60" y="102"/>
                  </a:cxn>
                  <a:cxn ang="0">
                    <a:pos x="50" y="97"/>
                  </a:cxn>
                  <a:cxn ang="0">
                    <a:pos x="56" y="107"/>
                  </a:cxn>
                  <a:cxn ang="0">
                    <a:pos x="47" y="115"/>
                  </a:cxn>
                  <a:cxn ang="0">
                    <a:pos x="40" y="95"/>
                  </a:cxn>
                  <a:cxn ang="0">
                    <a:pos x="41" y="111"/>
                  </a:cxn>
                  <a:cxn ang="0">
                    <a:pos x="51" y="140"/>
                  </a:cxn>
                  <a:cxn ang="0">
                    <a:pos x="49" y="130"/>
                  </a:cxn>
                  <a:cxn ang="0">
                    <a:pos x="37" y="130"/>
                  </a:cxn>
                  <a:cxn ang="0">
                    <a:pos x="70" y="131"/>
                  </a:cxn>
                  <a:cxn ang="0">
                    <a:pos x="76" y="143"/>
                  </a:cxn>
                  <a:cxn ang="0">
                    <a:pos x="63" y="121"/>
                  </a:cxn>
                  <a:cxn ang="0">
                    <a:pos x="59" y="121"/>
                  </a:cxn>
                  <a:cxn ang="0">
                    <a:pos x="75" y="165"/>
                  </a:cxn>
                  <a:cxn ang="0">
                    <a:pos x="79" y="169"/>
                  </a:cxn>
                  <a:cxn ang="0">
                    <a:pos x="169" y="208"/>
                  </a:cxn>
                  <a:cxn ang="0">
                    <a:pos x="144" y="209"/>
                  </a:cxn>
                  <a:cxn ang="0">
                    <a:pos x="136" y="206"/>
                  </a:cxn>
                  <a:cxn ang="0">
                    <a:pos x="163" y="219"/>
                  </a:cxn>
                  <a:cxn ang="0">
                    <a:pos x="153" y="218"/>
                  </a:cxn>
                  <a:cxn ang="0">
                    <a:pos x="182" y="222"/>
                  </a:cxn>
                  <a:cxn ang="0">
                    <a:pos x="135" y="227"/>
                  </a:cxn>
                  <a:cxn ang="0">
                    <a:pos x="169" y="233"/>
                  </a:cxn>
                  <a:cxn ang="0">
                    <a:pos x="160" y="235"/>
                  </a:cxn>
                  <a:cxn ang="0">
                    <a:pos x="186" y="235"/>
                  </a:cxn>
                  <a:cxn ang="0">
                    <a:pos x="213" y="246"/>
                  </a:cxn>
                  <a:cxn ang="0">
                    <a:pos x="71" y="155"/>
                  </a:cxn>
                  <a:cxn ang="0">
                    <a:pos x="63" y="153"/>
                  </a:cxn>
                  <a:cxn ang="0">
                    <a:pos x="77" y="153"/>
                  </a:cxn>
                  <a:cxn ang="0">
                    <a:pos x="61" y="143"/>
                  </a:cxn>
                  <a:cxn ang="0">
                    <a:pos x="91" y="182"/>
                  </a:cxn>
                  <a:cxn ang="0">
                    <a:pos x="81" y="164"/>
                  </a:cxn>
                </a:cxnLst>
                <a:rect l="0" t="0" r="r" b="b"/>
                <a:pathLst>
                  <a:path w="280" h="257">
                    <a:moveTo>
                      <a:pt x="269" y="74"/>
                    </a:moveTo>
                    <a:cubicBezTo>
                      <a:pt x="258" y="67"/>
                      <a:pt x="258" y="67"/>
                      <a:pt x="258" y="67"/>
                    </a:cubicBezTo>
                    <a:cubicBezTo>
                      <a:pt x="258" y="67"/>
                      <a:pt x="253" y="63"/>
                      <a:pt x="258" y="61"/>
                    </a:cubicBezTo>
                    <a:cubicBezTo>
                      <a:pt x="264" y="59"/>
                      <a:pt x="266" y="53"/>
                      <a:pt x="260" y="53"/>
                    </a:cubicBezTo>
                    <a:cubicBezTo>
                      <a:pt x="256" y="54"/>
                      <a:pt x="256" y="59"/>
                      <a:pt x="253" y="54"/>
                    </a:cubicBezTo>
                    <a:cubicBezTo>
                      <a:pt x="250" y="51"/>
                      <a:pt x="255" y="46"/>
                      <a:pt x="255" y="41"/>
                    </a:cubicBezTo>
                    <a:cubicBezTo>
                      <a:pt x="255" y="40"/>
                      <a:pt x="253" y="37"/>
                      <a:pt x="250" y="34"/>
                    </a:cubicBezTo>
                    <a:cubicBezTo>
                      <a:pt x="248" y="34"/>
                      <a:pt x="248" y="34"/>
                      <a:pt x="248" y="34"/>
                    </a:cubicBezTo>
                    <a:cubicBezTo>
                      <a:pt x="241" y="35"/>
                      <a:pt x="241" y="35"/>
                      <a:pt x="241" y="35"/>
                    </a:cubicBezTo>
                    <a:cubicBezTo>
                      <a:pt x="234" y="45"/>
                      <a:pt x="234" y="45"/>
                      <a:pt x="234" y="45"/>
                    </a:cubicBezTo>
                    <a:cubicBezTo>
                      <a:pt x="234" y="45"/>
                      <a:pt x="223" y="46"/>
                      <a:pt x="218" y="46"/>
                    </a:cubicBezTo>
                    <a:cubicBezTo>
                      <a:pt x="213" y="46"/>
                      <a:pt x="195" y="44"/>
                      <a:pt x="195" y="44"/>
                    </a:cubicBezTo>
                    <a:cubicBezTo>
                      <a:pt x="195" y="44"/>
                      <a:pt x="194" y="38"/>
                      <a:pt x="190" y="36"/>
                    </a:cubicBezTo>
                    <a:cubicBezTo>
                      <a:pt x="186" y="34"/>
                      <a:pt x="179" y="35"/>
                      <a:pt x="179" y="35"/>
                    </a:cubicBezTo>
                    <a:cubicBezTo>
                      <a:pt x="161" y="20"/>
                      <a:pt x="161" y="20"/>
                      <a:pt x="161" y="20"/>
                    </a:cubicBezTo>
                    <a:cubicBezTo>
                      <a:pt x="161" y="20"/>
                      <a:pt x="159" y="15"/>
                      <a:pt x="157" y="12"/>
                    </a:cubicBezTo>
                    <a:cubicBezTo>
                      <a:pt x="155" y="9"/>
                      <a:pt x="148" y="11"/>
                      <a:pt x="148" y="11"/>
                    </a:cubicBezTo>
                    <a:cubicBezTo>
                      <a:pt x="146" y="6"/>
                      <a:pt x="146" y="6"/>
                      <a:pt x="146" y="6"/>
                    </a:cubicBezTo>
                    <a:cubicBezTo>
                      <a:pt x="140" y="3"/>
                      <a:pt x="140" y="3"/>
                      <a:pt x="140" y="3"/>
                    </a:cubicBezTo>
                    <a:cubicBezTo>
                      <a:pt x="140" y="3"/>
                      <a:pt x="131" y="0"/>
                      <a:pt x="127" y="1"/>
                    </a:cubicBezTo>
                    <a:cubicBezTo>
                      <a:pt x="124" y="1"/>
                      <a:pt x="127" y="12"/>
                      <a:pt x="127" y="12"/>
                    </a:cubicBezTo>
                    <a:cubicBezTo>
                      <a:pt x="127" y="12"/>
                      <a:pt x="121" y="9"/>
                      <a:pt x="119" y="9"/>
                    </a:cubicBezTo>
                    <a:cubicBezTo>
                      <a:pt x="116" y="9"/>
                      <a:pt x="119" y="16"/>
                      <a:pt x="119" y="16"/>
                    </a:cubicBezTo>
                    <a:cubicBezTo>
                      <a:pt x="119" y="16"/>
                      <a:pt x="100" y="24"/>
                      <a:pt x="97" y="28"/>
                    </a:cubicBezTo>
                    <a:cubicBezTo>
                      <a:pt x="94" y="32"/>
                      <a:pt x="104" y="36"/>
                      <a:pt x="104" y="36"/>
                    </a:cubicBezTo>
                    <a:cubicBezTo>
                      <a:pt x="102" y="49"/>
                      <a:pt x="102" y="49"/>
                      <a:pt x="102" y="49"/>
                    </a:cubicBezTo>
                    <a:cubicBezTo>
                      <a:pt x="96" y="47"/>
                      <a:pt x="96" y="47"/>
                      <a:pt x="96" y="47"/>
                    </a:cubicBezTo>
                    <a:cubicBezTo>
                      <a:pt x="96" y="47"/>
                      <a:pt x="82" y="54"/>
                      <a:pt x="80" y="58"/>
                    </a:cubicBezTo>
                    <a:cubicBezTo>
                      <a:pt x="78" y="62"/>
                      <a:pt x="88" y="58"/>
                      <a:pt x="88" y="58"/>
                    </a:cubicBezTo>
                    <a:cubicBezTo>
                      <a:pt x="90" y="61"/>
                      <a:pt x="90" y="61"/>
                      <a:pt x="90" y="61"/>
                    </a:cubicBezTo>
                    <a:cubicBezTo>
                      <a:pt x="90" y="61"/>
                      <a:pt x="88" y="64"/>
                      <a:pt x="86" y="66"/>
                    </a:cubicBezTo>
                    <a:cubicBezTo>
                      <a:pt x="83" y="68"/>
                      <a:pt x="89" y="72"/>
                      <a:pt x="89" y="72"/>
                    </a:cubicBezTo>
                    <a:cubicBezTo>
                      <a:pt x="89" y="72"/>
                      <a:pt x="86" y="77"/>
                      <a:pt x="79" y="77"/>
                    </a:cubicBezTo>
                    <a:cubicBezTo>
                      <a:pt x="73" y="77"/>
                      <a:pt x="75" y="74"/>
                      <a:pt x="75" y="74"/>
                    </a:cubicBezTo>
                    <a:cubicBezTo>
                      <a:pt x="75" y="74"/>
                      <a:pt x="70" y="70"/>
                      <a:pt x="67" y="70"/>
                    </a:cubicBezTo>
                    <a:cubicBezTo>
                      <a:pt x="66" y="70"/>
                      <a:pt x="67" y="75"/>
                      <a:pt x="67" y="75"/>
                    </a:cubicBezTo>
                    <a:cubicBezTo>
                      <a:pt x="57" y="71"/>
                      <a:pt x="57" y="71"/>
                      <a:pt x="57" y="71"/>
                    </a:cubicBezTo>
                    <a:cubicBezTo>
                      <a:pt x="53" y="66"/>
                      <a:pt x="53" y="66"/>
                      <a:pt x="53" y="66"/>
                    </a:cubicBezTo>
                    <a:cubicBezTo>
                      <a:pt x="53" y="66"/>
                      <a:pt x="53" y="62"/>
                      <a:pt x="50" y="62"/>
                    </a:cubicBezTo>
                    <a:cubicBezTo>
                      <a:pt x="49" y="63"/>
                      <a:pt x="50" y="66"/>
                      <a:pt x="50" y="66"/>
                    </a:cubicBezTo>
                    <a:cubicBezTo>
                      <a:pt x="48" y="67"/>
                      <a:pt x="48" y="67"/>
                      <a:pt x="48" y="67"/>
                    </a:cubicBezTo>
                    <a:cubicBezTo>
                      <a:pt x="47" y="71"/>
                      <a:pt x="47" y="71"/>
                      <a:pt x="47" y="71"/>
                    </a:cubicBezTo>
                    <a:cubicBezTo>
                      <a:pt x="30" y="77"/>
                      <a:pt x="30" y="77"/>
                      <a:pt x="30" y="77"/>
                    </a:cubicBezTo>
                    <a:cubicBezTo>
                      <a:pt x="27" y="75"/>
                      <a:pt x="27" y="75"/>
                      <a:pt x="27" y="75"/>
                    </a:cubicBezTo>
                    <a:cubicBezTo>
                      <a:pt x="20" y="80"/>
                      <a:pt x="20" y="80"/>
                      <a:pt x="20" y="80"/>
                    </a:cubicBezTo>
                    <a:cubicBezTo>
                      <a:pt x="14" y="76"/>
                      <a:pt x="14" y="76"/>
                      <a:pt x="14" y="76"/>
                    </a:cubicBezTo>
                    <a:cubicBezTo>
                      <a:pt x="14" y="76"/>
                      <a:pt x="10" y="80"/>
                      <a:pt x="9" y="80"/>
                    </a:cubicBezTo>
                    <a:cubicBezTo>
                      <a:pt x="7" y="80"/>
                      <a:pt x="2" y="77"/>
                      <a:pt x="2" y="77"/>
                    </a:cubicBezTo>
                    <a:cubicBezTo>
                      <a:pt x="0" y="80"/>
                      <a:pt x="0" y="80"/>
                      <a:pt x="0" y="80"/>
                    </a:cubicBezTo>
                    <a:cubicBezTo>
                      <a:pt x="4" y="83"/>
                      <a:pt x="4" y="83"/>
                      <a:pt x="4" y="83"/>
                    </a:cubicBezTo>
                    <a:cubicBezTo>
                      <a:pt x="7" y="97"/>
                      <a:pt x="7" y="97"/>
                      <a:pt x="7" y="97"/>
                    </a:cubicBezTo>
                    <a:cubicBezTo>
                      <a:pt x="11" y="98"/>
                      <a:pt x="11" y="98"/>
                      <a:pt x="11" y="98"/>
                    </a:cubicBezTo>
                    <a:cubicBezTo>
                      <a:pt x="7" y="100"/>
                      <a:pt x="7" y="100"/>
                      <a:pt x="7" y="100"/>
                    </a:cubicBezTo>
                    <a:cubicBezTo>
                      <a:pt x="14" y="108"/>
                      <a:pt x="14" y="108"/>
                      <a:pt x="14" y="108"/>
                    </a:cubicBezTo>
                    <a:cubicBezTo>
                      <a:pt x="23" y="124"/>
                      <a:pt x="23" y="124"/>
                      <a:pt x="23" y="124"/>
                    </a:cubicBezTo>
                    <a:cubicBezTo>
                      <a:pt x="26" y="119"/>
                      <a:pt x="26" y="119"/>
                      <a:pt x="26" y="119"/>
                    </a:cubicBezTo>
                    <a:cubicBezTo>
                      <a:pt x="27" y="107"/>
                      <a:pt x="27" y="107"/>
                      <a:pt x="27" y="107"/>
                    </a:cubicBezTo>
                    <a:cubicBezTo>
                      <a:pt x="27" y="107"/>
                      <a:pt x="30" y="111"/>
                      <a:pt x="33" y="110"/>
                    </a:cubicBezTo>
                    <a:cubicBezTo>
                      <a:pt x="37" y="108"/>
                      <a:pt x="34" y="88"/>
                      <a:pt x="39" y="85"/>
                    </a:cubicBezTo>
                    <a:cubicBezTo>
                      <a:pt x="43" y="82"/>
                      <a:pt x="62" y="95"/>
                      <a:pt x="62" y="95"/>
                    </a:cubicBezTo>
                    <a:cubicBezTo>
                      <a:pt x="70" y="108"/>
                      <a:pt x="70" y="108"/>
                      <a:pt x="70" y="108"/>
                    </a:cubicBezTo>
                    <a:cubicBezTo>
                      <a:pt x="70" y="108"/>
                      <a:pt x="64" y="121"/>
                      <a:pt x="70" y="126"/>
                    </a:cubicBezTo>
                    <a:cubicBezTo>
                      <a:pt x="74" y="131"/>
                      <a:pt x="88" y="146"/>
                      <a:pt x="88" y="146"/>
                    </a:cubicBezTo>
                    <a:cubicBezTo>
                      <a:pt x="88" y="146"/>
                      <a:pt x="98" y="150"/>
                      <a:pt x="102" y="151"/>
                    </a:cubicBezTo>
                    <a:cubicBezTo>
                      <a:pt x="104" y="153"/>
                      <a:pt x="108" y="158"/>
                      <a:pt x="108" y="158"/>
                    </a:cubicBezTo>
                    <a:cubicBezTo>
                      <a:pt x="108" y="158"/>
                      <a:pt x="93" y="153"/>
                      <a:pt x="91" y="151"/>
                    </a:cubicBezTo>
                    <a:cubicBezTo>
                      <a:pt x="89" y="151"/>
                      <a:pt x="82" y="154"/>
                      <a:pt x="82" y="154"/>
                    </a:cubicBezTo>
                    <a:cubicBezTo>
                      <a:pt x="82" y="154"/>
                      <a:pt x="90" y="173"/>
                      <a:pt x="99" y="176"/>
                    </a:cubicBezTo>
                    <a:cubicBezTo>
                      <a:pt x="108" y="179"/>
                      <a:pt x="123" y="190"/>
                      <a:pt x="123" y="190"/>
                    </a:cubicBezTo>
                    <a:cubicBezTo>
                      <a:pt x="123" y="190"/>
                      <a:pt x="120" y="195"/>
                      <a:pt x="123" y="198"/>
                    </a:cubicBezTo>
                    <a:cubicBezTo>
                      <a:pt x="127" y="202"/>
                      <a:pt x="131" y="201"/>
                      <a:pt x="131" y="201"/>
                    </a:cubicBezTo>
                    <a:cubicBezTo>
                      <a:pt x="144" y="197"/>
                      <a:pt x="144" y="197"/>
                      <a:pt x="144" y="197"/>
                    </a:cubicBezTo>
                    <a:cubicBezTo>
                      <a:pt x="169" y="204"/>
                      <a:pt x="169" y="204"/>
                      <a:pt x="169" y="204"/>
                    </a:cubicBezTo>
                    <a:cubicBezTo>
                      <a:pt x="169" y="204"/>
                      <a:pt x="173" y="213"/>
                      <a:pt x="180" y="217"/>
                    </a:cubicBezTo>
                    <a:cubicBezTo>
                      <a:pt x="187" y="219"/>
                      <a:pt x="195" y="225"/>
                      <a:pt x="200" y="228"/>
                    </a:cubicBezTo>
                    <a:cubicBezTo>
                      <a:pt x="203" y="232"/>
                      <a:pt x="210" y="235"/>
                      <a:pt x="210" y="235"/>
                    </a:cubicBezTo>
                    <a:cubicBezTo>
                      <a:pt x="210" y="235"/>
                      <a:pt x="202" y="233"/>
                      <a:pt x="200" y="232"/>
                    </a:cubicBezTo>
                    <a:cubicBezTo>
                      <a:pt x="197" y="230"/>
                      <a:pt x="194" y="228"/>
                      <a:pt x="192" y="228"/>
                    </a:cubicBezTo>
                    <a:cubicBezTo>
                      <a:pt x="189" y="227"/>
                      <a:pt x="176" y="225"/>
                      <a:pt x="176" y="225"/>
                    </a:cubicBezTo>
                    <a:cubicBezTo>
                      <a:pt x="176" y="225"/>
                      <a:pt x="180" y="229"/>
                      <a:pt x="182" y="229"/>
                    </a:cubicBezTo>
                    <a:cubicBezTo>
                      <a:pt x="185" y="230"/>
                      <a:pt x="197" y="235"/>
                      <a:pt x="197" y="235"/>
                    </a:cubicBezTo>
                    <a:cubicBezTo>
                      <a:pt x="212" y="241"/>
                      <a:pt x="212" y="241"/>
                      <a:pt x="212" y="241"/>
                    </a:cubicBezTo>
                    <a:cubicBezTo>
                      <a:pt x="214" y="239"/>
                      <a:pt x="214" y="239"/>
                      <a:pt x="214" y="239"/>
                    </a:cubicBezTo>
                    <a:cubicBezTo>
                      <a:pt x="231" y="249"/>
                      <a:pt x="231" y="249"/>
                      <a:pt x="231" y="249"/>
                    </a:cubicBezTo>
                    <a:cubicBezTo>
                      <a:pt x="236" y="249"/>
                      <a:pt x="236" y="249"/>
                      <a:pt x="236" y="249"/>
                    </a:cubicBezTo>
                    <a:cubicBezTo>
                      <a:pt x="239" y="251"/>
                      <a:pt x="239" y="251"/>
                      <a:pt x="239" y="251"/>
                    </a:cubicBezTo>
                    <a:cubicBezTo>
                      <a:pt x="251" y="257"/>
                      <a:pt x="251" y="257"/>
                      <a:pt x="251" y="257"/>
                    </a:cubicBezTo>
                    <a:cubicBezTo>
                      <a:pt x="251" y="257"/>
                      <a:pt x="253" y="248"/>
                      <a:pt x="248" y="248"/>
                    </a:cubicBezTo>
                    <a:cubicBezTo>
                      <a:pt x="244" y="246"/>
                      <a:pt x="242" y="249"/>
                      <a:pt x="242" y="249"/>
                    </a:cubicBezTo>
                    <a:cubicBezTo>
                      <a:pt x="220" y="230"/>
                      <a:pt x="220" y="230"/>
                      <a:pt x="220" y="230"/>
                    </a:cubicBezTo>
                    <a:cubicBezTo>
                      <a:pt x="212" y="232"/>
                      <a:pt x="212" y="232"/>
                      <a:pt x="212" y="232"/>
                    </a:cubicBezTo>
                    <a:cubicBezTo>
                      <a:pt x="212" y="232"/>
                      <a:pt x="215" y="226"/>
                      <a:pt x="210" y="221"/>
                    </a:cubicBezTo>
                    <a:cubicBezTo>
                      <a:pt x="204" y="216"/>
                      <a:pt x="191" y="210"/>
                      <a:pt x="190" y="206"/>
                    </a:cubicBezTo>
                    <a:cubicBezTo>
                      <a:pt x="189" y="201"/>
                      <a:pt x="190" y="197"/>
                      <a:pt x="190" y="197"/>
                    </a:cubicBezTo>
                    <a:cubicBezTo>
                      <a:pt x="178" y="191"/>
                      <a:pt x="178" y="191"/>
                      <a:pt x="178" y="191"/>
                    </a:cubicBezTo>
                    <a:cubicBezTo>
                      <a:pt x="161" y="176"/>
                      <a:pt x="161" y="176"/>
                      <a:pt x="161" y="176"/>
                    </a:cubicBezTo>
                    <a:cubicBezTo>
                      <a:pt x="159" y="173"/>
                      <a:pt x="159" y="173"/>
                      <a:pt x="159" y="173"/>
                    </a:cubicBezTo>
                    <a:cubicBezTo>
                      <a:pt x="159" y="173"/>
                      <a:pt x="146" y="164"/>
                      <a:pt x="140" y="157"/>
                    </a:cubicBezTo>
                    <a:cubicBezTo>
                      <a:pt x="132" y="149"/>
                      <a:pt x="133" y="144"/>
                      <a:pt x="131" y="139"/>
                    </a:cubicBezTo>
                    <a:cubicBezTo>
                      <a:pt x="128" y="132"/>
                      <a:pt x="123" y="129"/>
                      <a:pt x="123" y="129"/>
                    </a:cubicBezTo>
                    <a:cubicBezTo>
                      <a:pt x="125" y="125"/>
                      <a:pt x="125" y="125"/>
                      <a:pt x="125" y="125"/>
                    </a:cubicBezTo>
                    <a:cubicBezTo>
                      <a:pt x="120" y="118"/>
                      <a:pt x="120" y="118"/>
                      <a:pt x="120" y="118"/>
                    </a:cubicBezTo>
                    <a:cubicBezTo>
                      <a:pt x="110" y="117"/>
                      <a:pt x="110" y="117"/>
                      <a:pt x="110" y="117"/>
                    </a:cubicBezTo>
                    <a:cubicBezTo>
                      <a:pt x="110" y="117"/>
                      <a:pt x="102" y="93"/>
                      <a:pt x="109" y="90"/>
                    </a:cubicBezTo>
                    <a:cubicBezTo>
                      <a:pt x="116" y="85"/>
                      <a:pt x="120" y="90"/>
                      <a:pt x="123" y="93"/>
                    </a:cubicBezTo>
                    <a:cubicBezTo>
                      <a:pt x="126" y="96"/>
                      <a:pt x="132" y="102"/>
                      <a:pt x="136" y="100"/>
                    </a:cubicBezTo>
                    <a:cubicBezTo>
                      <a:pt x="140" y="99"/>
                      <a:pt x="140" y="86"/>
                      <a:pt x="144" y="85"/>
                    </a:cubicBezTo>
                    <a:cubicBezTo>
                      <a:pt x="148" y="85"/>
                      <a:pt x="159" y="87"/>
                      <a:pt x="159" y="87"/>
                    </a:cubicBezTo>
                    <a:cubicBezTo>
                      <a:pt x="164" y="81"/>
                      <a:pt x="164" y="81"/>
                      <a:pt x="164" y="81"/>
                    </a:cubicBezTo>
                    <a:cubicBezTo>
                      <a:pt x="164" y="81"/>
                      <a:pt x="172" y="88"/>
                      <a:pt x="176" y="88"/>
                    </a:cubicBezTo>
                    <a:cubicBezTo>
                      <a:pt x="198" y="88"/>
                      <a:pt x="198" y="88"/>
                      <a:pt x="198" y="88"/>
                    </a:cubicBezTo>
                    <a:cubicBezTo>
                      <a:pt x="198" y="88"/>
                      <a:pt x="203" y="92"/>
                      <a:pt x="206" y="92"/>
                    </a:cubicBezTo>
                    <a:cubicBezTo>
                      <a:pt x="210" y="92"/>
                      <a:pt x="214" y="84"/>
                      <a:pt x="214" y="84"/>
                    </a:cubicBezTo>
                    <a:cubicBezTo>
                      <a:pt x="214" y="84"/>
                      <a:pt x="219" y="90"/>
                      <a:pt x="222" y="90"/>
                    </a:cubicBezTo>
                    <a:cubicBezTo>
                      <a:pt x="225" y="90"/>
                      <a:pt x="225" y="84"/>
                      <a:pt x="225" y="84"/>
                    </a:cubicBezTo>
                    <a:cubicBezTo>
                      <a:pt x="233" y="85"/>
                      <a:pt x="233" y="85"/>
                      <a:pt x="233" y="85"/>
                    </a:cubicBezTo>
                    <a:cubicBezTo>
                      <a:pt x="239" y="90"/>
                      <a:pt x="239" y="90"/>
                      <a:pt x="239" y="90"/>
                    </a:cubicBezTo>
                    <a:cubicBezTo>
                      <a:pt x="239" y="90"/>
                      <a:pt x="241" y="86"/>
                      <a:pt x="247" y="87"/>
                    </a:cubicBezTo>
                    <a:cubicBezTo>
                      <a:pt x="253" y="90"/>
                      <a:pt x="251" y="99"/>
                      <a:pt x="256" y="99"/>
                    </a:cubicBezTo>
                    <a:cubicBezTo>
                      <a:pt x="262" y="99"/>
                      <a:pt x="267" y="94"/>
                      <a:pt x="267" y="94"/>
                    </a:cubicBezTo>
                    <a:cubicBezTo>
                      <a:pt x="264" y="82"/>
                      <a:pt x="264" y="82"/>
                      <a:pt x="264" y="82"/>
                    </a:cubicBezTo>
                    <a:cubicBezTo>
                      <a:pt x="269" y="77"/>
                      <a:pt x="269" y="77"/>
                      <a:pt x="269" y="77"/>
                    </a:cubicBezTo>
                    <a:cubicBezTo>
                      <a:pt x="280" y="77"/>
                      <a:pt x="280" y="77"/>
                      <a:pt x="280" y="77"/>
                    </a:cubicBezTo>
                    <a:cubicBezTo>
                      <a:pt x="280" y="74"/>
                      <a:pt x="280" y="74"/>
                      <a:pt x="280" y="74"/>
                    </a:cubicBezTo>
                    <a:lnTo>
                      <a:pt x="269" y="74"/>
                    </a:lnTo>
                    <a:close/>
                    <a:moveTo>
                      <a:pt x="60" y="109"/>
                    </a:moveTo>
                    <a:cubicBezTo>
                      <a:pt x="64" y="106"/>
                      <a:pt x="64" y="106"/>
                      <a:pt x="64" y="106"/>
                    </a:cubicBezTo>
                    <a:cubicBezTo>
                      <a:pt x="60" y="102"/>
                      <a:pt x="60" y="102"/>
                      <a:pt x="60" y="102"/>
                    </a:cubicBezTo>
                    <a:cubicBezTo>
                      <a:pt x="58" y="98"/>
                      <a:pt x="58" y="98"/>
                      <a:pt x="58" y="98"/>
                    </a:cubicBezTo>
                    <a:cubicBezTo>
                      <a:pt x="53" y="94"/>
                      <a:pt x="53" y="94"/>
                      <a:pt x="53" y="94"/>
                    </a:cubicBezTo>
                    <a:cubicBezTo>
                      <a:pt x="49" y="92"/>
                      <a:pt x="49" y="92"/>
                      <a:pt x="49" y="92"/>
                    </a:cubicBezTo>
                    <a:cubicBezTo>
                      <a:pt x="50" y="97"/>
                      <a:pt x="50" y="97"/>
                      <a:pt x="50" y="97"/>
                    </a:cubicBezTo>
                    <a:cubicBezTo>
                      <a:pt x="46" y="101"/>
                      <a:pt x="46" y="101"/>
                      <a:pt x="46" y="101"/>
                    </a:cubicBezTo>
                    <a:cubicBezTo>
                      <a:pt x="51" y="107"/>
                      <a:pt x="51" y="107"/>
                      <a:pt x="51" y="107"/>
                    </a:cubicBezTo>
                    <a:cubicBezTo>
                      <a:pt x="56" y="104"/>
                      <a:pt x="56" y="104"/>
                      <a:pt x="56" y="104"/>
                    </a:cubicBezTo>
                    <a:cubicBezTo>
                      <a:pt x="56" y="107"/>
                      <a:pt x="56" y="107"/>
                      <a:pt x="56" y="107"/>
                    </a:cubicBezTo>
                    <a:lnTo>
                      <a:pt x="60" y="109"/>
                    </a:lnTo>
                    <a:close/>
                    <a:moveTo>
                      <a:pt x="53" y="129"/>
                    </a:moveTo>
                    <a:cubicBezTo>
                      <a:pt x="49" y="126"/>
                      <a:pt x="49" y="126"/>
                      <a:pt x="49" y="126"/>
                    </a:cubicBezTo>
                    <a:cubicBezTo>
                      <a:pt x="47" y="115"/>
                      <a:pt x="47" y="115"/>
                      <a:pt x="47" y="115"/>
                    </a:cubicBezTo>
                    <a:cubicBezTo>
                      <a:pt x="47" y="115"/>
                      <a:pt x="50" y="112"/>
                      <a:pt x="48" y="110"/>
                    </a:cubicBezTo>
                    <a:cubicBezTo>
                      <a:pt x="47" y="108"/>
                      <a:pt x="45" y="106"/>
                      <a:pt x="44" y="102"/>
                    </a:cubicBezTo>
                    <a:cubicBezTo>
                      <a:pt x="44" y="100"/>
                      <a:pt x="43" y="95"/>
                      <a:pt x="43" y="95"/>
                    </a:cubicBezTo>
                    <a:cubicBezTo>
                      <a:pt x="40" y="95"/>
                      <a:pt x="40" y="95"/>
                      <a:pt x="40" y="95"/>
                    </a:cubicBezTo>
                    <a:cubicBezTo>
                      <a:pt x="38" y="100"/>
                      <a:pt x="38" y="100"/>
                      <a:pt x="38" y="100"/>
                    </a:cubicBezTo>
                    <a:cubicBezTo>
                      <a:pt x="38" y="100"/>
                      <a:pt x="42" y="106"/>
                      <a:pt x="44" y="107"/>
                    </a:cubicBezTo>
                    <a:cubicBezTo>
                      <a:pt x="45" y="109"/>
                      <a:pt x="44" y="112"/>
                      <a:pt x="44" y="112"/>
                    </a:cubicBezTo>
                    <a:cubicBezTo>
                      <a:pt x="41" y="111"/>
                      <a:pt x="41" y="111"/>
                      <a:pt x="41" y="111"/>
                    </a:cubicBezTo>
                    <a:cubicBezTo>
                      <a:pt x="46" y="124"/>
                      <a:pt x="46" y="124"/>
                      <a:pt x="46" y="124"/>
                    </a:cubicBezTo>
                    <a:cubicBezTo>
                      <a:pt x="42" y="124"/>
                      <a:pt x="42" y="124"/>
                      <a:pt x="42" y="124"/>
                    </a:cubicBezTo>
                    <a:cubicBezTo>
                      <a:pt x="45" y="135"/>
                      <a:pt x="45" y="135"/>
                      <a:pt x="45" y="135"/>
                    </a:cubicBezTo>
                    <a:cubicBezTo>
                      <a:pt x="51" y="140"/>
                      <a:pt x="51" y="140"/>
                      <a:pt x="51" y="140"/>
                    </a:cubicBezTo>
                    <a:cubicBezTo>
                      <a:pt x="53" y="138"/>
                      <a:pt x="53" y="138"/>
                      <a:pt x="53" y="138"/>
                    </a:cubicBezTo>
                    <a:cubicBezTo>
                      <a:pt x="47" y="132"/>
                      <a:pt x="47" y="132"/>
                      <a:pt x="47" y="132"/>
                    </a:cubicBezTo>
                    <a:cubicBezTo>
                      <a:pt x="46" y="129"/>
                      <a:pt x="46" y="129"/>
                      <a:pt x="46" y="129"/>
                    </a:cubicBezTo>
                    <a:cubicBezTo>
                      <a:pt x="49" y="130"/>
                      <a:pt x="49" y="130"/>
                      <a:pt x="49" y="130"/>
                    </a:cubicBezTo>
                    <a:lnTo>
                      <a:pt x="53" y="129"/>
                    </a:lnTo>
                    <a:close/>
                    <a:moveTo>
                      <a:pt x="37" y="130"/>
                    </a:moveTo>
                    <a:cubicBezTo>
                      <a:pt x="37" y="133"/>
                      <a:pt x="40" y="129"/>
                      <a:pt x="40" y="129"/>
                    </a:cubicBezTo>
                    <a:cubicBezTo>
                      <a:pt x="40" y="125"/>
                      <a:pt x="37" y="127"/>
                      <a:pt x="37" y="130"/>
                    </a:cubicBezTo>
                    <a:close/>
                    <a:moveTo>
                      <a:pt x="86" y="147"/>
                    </a:moveTo>
                    <a:cubicBezTo>
                      <a:pt x="78" y="140"/>
                      <a:pt x="78" y="140"/>
                      <a:pt x="78" y="140"/>
                    </a:cubicBezTo>
                    <a:cubicBezTo>
                      <a:pt x="74" y="139"/>
                      <a:pt x="74" y="139"/>
                      <a:pt x="74" y="139"/>
                    </a:cubicBezTo>
                    <a:cubicBezTo>
                      <a:pt x="70" y="131"/>
                      <a:pt x="70" y="131"/>
                      <a:pt x="70" y="131"/>
                    </a:cubicBezTo>
                    <a:cubicBezTo>
                      <a:pt x="67" y="130"/>
                      <a:pt x="67" y="130"/>
                      <a:pt x="67" y="130"/>
                    </a:cubicBezTo>
                    <a:cubicBezTo>
                      <a:pt x="62" y="127"/>
                      <a:pt x="62" y="127"/>
                      <a:pt x="62" y="127"/>
                    </a:cubicBezTo>
                    <a:cubicBezTo>
                      <a:pt x="72" y="140"/>
                      <a:pt x="72" y="140"/>
                      <a:pt x="72" y="140"/>
                    </a:cubicBezTo>
                    <a:cubicBezTo>
                      <a:pt x="76" y="143"/>
                      <a:pt x="76" y="143"/>
                      <a:pt x="76" y="143"/>
                    </a:cubicBezTo>
                    <a:cubicBezTo>
                      <a:pt x="82" y="149"/>
                      <a:pt x="82" y="149"/>
                      <a:pt x="82" y="149"/>
                    </a:cubicBezTo>
                    <a:lnTo>
                      <a:pt x="86" y="147"/>
                    </a:lnTo>
                    <a:close/>
                    <a:moveTo>
                      <a:pt x="59" y="121"/>
                    </a:moveTo>
                    <a:cubicBezTo>
                      <a:pt x="63" y="121"/>
                      <a:pt x="63" y="121"/>
                      <a:pt x="63" y="121"/>
                    </a:cubicBezTo>
                    <a:cubicBezTo>
                      <a:pt x="61" y="114"/>
                      <a:pt x="61" y="114"/>
                      <a:pt x="61" y="114"/>
                    </a:cubicBezTo>
                    <a:cubicBezTo>
                      <a:pt x="58" y="115"/>
                      <a:pt x="58" y="115"/>
                      <a:pt x="58" y="115"/>
                    </a:cubicBezTo>
                    <a:cubicBezTo>
                      <a:pt x="60" y="117"/>
                      <a:pt x="60" y="117"/>
                      <a:pt x="60" y="117"/>
                    </a:cubicBezTo>
                    <a:lnTo>
                      <a:pt x="59" y="121"/>
                    </a:lnTo>
                    <a:close/>
                    <a:moveTo>
                      <a:pt x="77" y="165"/>
                    </a:moveTo>
                    <a:cubicBezTo>
                      <a:pt x="72" y="160"/>
                      <a:pt x="72" y="160"/>
                      <a:pt x="72" y="160"/>
                    </a:cubicBezTo>
                    <a:cubicBezTo>
                      <a:pt x="69" y="160"/>
                      <a:pt x="69" y="160"/>
                      <a:pt x="69" y="160"/>
                    </a:cubicBezTo>
                    <a:cubicBezTo>
                      <a:pt x="75" y="165"/>
                      <a:pt x="75" y="165"/>
                      <a:pt x="75" y="165"/>
                    </a:cubicBezTo>
                    <a:cubicBezTo>
                      <a:pt x="78" y="170"/>
                      <a:pt x="78" y="170"/>
                      <a:pt x="78" y="170"/>
                    </a:cubicBezTo>
                    <a:cubicBezTo>
                      <a:pt x="84" y="177"/>
                      <a:pt x="84" y="177"/>
                      <a:pt x="84" y="177"/>
                    </a:cubicBezTo>
                    <a:cubicBezTo>
                      <a:pt x="86" y="174"/>
                      <a:pt x="86" y="174"/>
                      <a:pt x="86" y="174"/>
                    </a:cubicBezTo>
                    <a:cubicBezTo>
                      <a:pt x="79" y="169"/>
                      <a:pt x="79" y="169"/>
                      <a:pt x="79" y="169"/>
                    </a:cubicBezTo>
                    <a:lnTo>
                      <a:pt x="77" y="165"/>
                    </a:lnTo>
                    <a:close/>
                    <a:moveTo>
                      <a:pt x="162" y="212"/>
                    </a:moveTo>
                    <a:cubicBezTo>
                      <a:pt x="168" y="210"/>
                      <a:pt x="168" y="210"/>
                      <a:pt x="168" y="210"/>
                    </a:cubicBezTo>
                    <a:cubicBezTo>
                      <a:pt x="169" y="208"/>
                      <a:pt x="169" y="208"/>
                      <a:pt x="169" y="208"/>
                    </a:cubicBezTo>
                    <a:cubicBezTo>
                      <a:pt x="163" y="207"/>
                      <a:pt x="163" y="207"/>
                      <a:pt x="163" y="207"/>
                    </a:cubicBezTo>
                    <a:cubicBezTo>
                      <a:pt x="148" y="205"/>
                      <a:pt x="148" y="205"/>
                      <a:pt x="148" y="205"/>
                    </a:cubicBezTo>
                    <a:cubicBezTo>
                      <a:pt x="148" y="208"/>
                      <a:pt x="148" y="208"/>
                      <a:pt x="148" y="208"/>
                    </a:cubicBezTo>
                    <a:cubicBezTo>
                      <a:pt x="144" y="209"/>
                      <a:pt x="144" y="209"/>
                      <a:pt x="144" y="209"/>
                    </a:cubicBezTo>
                    <a:cubicBezTo>
                      <a:pt x="159" y="214"/>
                      <a:pt x="159" y="214"/>
                      <a:pt x="159" y="214"/>
                    </a:cubicBezTo>
                    <a:lnTo>
                      <a:pt x="162" y="212"/>
                    </a:lnTo>
                    <a:close/>
                    <a:moveTo>
                      <a:pt x="141" y="204"/>
                    </a:moveTo>
                    <a:cubicBezTo>
                      <a:pt x="133" y="202"/>
                      <a:pt x="136" y="206"/>
                      <a:pt x="136" y="206"/>
                    </a:cubicBezTo>
                    <a:cubicBezTo>
                      <a:pt x="140" y="208"/>
                      <a:pt x="147" y="206"/>
                      <a:pt x="141" y="204"/>
                    </a:cubicBezTo>
                    <a:close/>
                    <a:moveTo>
                      <a:pt x="182" y="222"/>
                    </a:moveTo>
                    <a:cubicBezTo>
                      <a:pt x="180" y="220"/>
                      <a:pt x="180" y="220"/>
                      <a:pt x="180" y="220"/>
                    </a:cubicBezTo>
                    <a:cubicBezTo>
                      <a:pt x="163" y="219"/>
                      <a:pt x="163" y="219"/>
                      <a:pt x="163" y="219"/>
                    </a:cubicBezTo>
                    <a:cubicBezTo>
                      <a:pt x="161" y="217"/>
                      <a:pt x="161" y="217"/>
                      <a:pt x="161" y="217"/>
                    </a:cubicBezTo>
                    <a:cubicBezTo>
                      <a:pt x="154" y="214"/>
                      <a:pt x="154" y="214"/>
                      <a:pt x="154" y="214"/>
                    </a:cubicBezTo>
                    <a:cubicBezTo>
                      <a:pt x="152" y="216"/>
                      <a:pt x="152" y="216"/>
                      <a:pt x="152" y="216"/>
                    </a:cubicBezTo>
                    <a:cubicBezTo>
                      <a:pt x="153" y="218"/>
                      <a:pt x="153" y="218"/>
                      <a:pt x="153" y="218"/>
                    </a:cubicBezTo>
                    <a:cubicBezTo>
                      <a:pt x="149" y="218"/>
                      <a:pt x="149" y="218"/>
                      <a:pt x="149" y="218"/>
                    </a:cubicBezTo>
                    <a:cubicBezTo>
                      <a:pt x="146" y="221"/>
                      <a:pt x="146" y="221"/>
                      <a:pt x="146" y="221"/>
                    </a:cubicBezTo>
                    <a:cubicBezTo>
                      <a:pt x="159" y="223"/>
                      <a:pt x="159" y="223"/>
                      <a:pt x="159" y="223"/>
                    </a:cubicBezTo>
                    <a:lnTo>
                      <a:pt x="182" y="222"/>
                    </a:lnTo>
                    <a:close/>
                    <a:moveTo>
                      <a:pt x="135" y="227"/>
                    </a:moveTo>
                    <a:cubicBezTo>
                      <a:pt x="129" y="229"/>
                      <a:pt x="129" y="229"/>
                      <a:pt x="129" y="229"/>
                    </a:cubicBezTo>
                    <a:cubicBezTo>
                      <a:pt x="129" y="229"/>
                      <a:pt x="131" y="232"/>
                      <a:pt x="138" y="230"/>
                    </a:cubicBezTo>
                    <a:cubicBezTo>
                      <a:pt x="144" y="228"/>
                      <a:pt x="143" y="225"/>
                      <a:pt x="135" y="227"/>
                    </a:cubicBezTo>
                    <a:close/>
                    <a:moveTo>
                      <a:pt x="170" y="243"/>
                    </a:moveTo>
                    <a:cubicBezTo>
                      <a:pt x="170" y="243"/>
                      <a:pt x="163" y="248"/>
                      <a:pt x="171" y="246"/>
                    </a:cubicBezTo>
                    <a:cubicBezTo>
                      <a:pt x="177" y="246"/>
                      <a:pt x="179" y="243"/>
                      <a:pt x="170" y="243"/>
                    </a:cubicBezTo>
                    <a:close/>
                    <a:moveTo>
                      <a:pt x="169" y="233"/>
                    </a:moveTo>
                    <a:cubicBezTo>
                      <a:pt x="160" y="229"/>
                      <a:pt x="160" y="229"/>
                      <a:pt x="160" y="229"/>
                    </a:cubicBezTo>
                    <a:cubicBezTo>
                      <a:pt x="159" y="232"/>
                      <a:pt x="159" y="232"/>
                      <a:pt x="159" y="232"/>
                    </a:cubicBezTo>
                    <a:cubicBezTo>
                      <a:pt x="162" y="233"/>
                      <a:pt x="162" y="233"/>
                      <a:pt x="162" y="233"/>
                    </a:cubicBezTo>
                    <a:cubicBezTo>
                      <a:pt x="160" y="235"/>
                      <a:pt x="160" y="235"/>
                      <a:pt x="160" y="235"/>
                    </a:cubicBezTo>
                    <a:cubicBezTo>
                      <a:pt x="169" y="237"/>
                      <a:pt x="169" y="237"/>
                      <a:pt x="169" y="237"/>
                    </a:cubicBezTo>
                    <a:cubicBezTo>
                      <a:pt x="174" y="235"/>
                      <a:pt x="174" y="235"/>
                      <a:pt x="174" y="235"/>
                    </a:cubicBezTo>
                    <a:cubicBezTo>
                      <a:pt x="184" y="236"/>
                      <a:pt x="184" y="236"/>
                      <a:pt x="184" y="236"/>
                    </a:cubicBezTo>
                    <a:cubicBezTo>
                      <a:pt x="186" y="235"/>
                      <a:pt x="186" y="235"/>
                      <a:pt x="186" y="235"/>
                    </a:cubicBezTo>
                    <a:cubicBezTo>
                      <a:pt x="176" y="230"/>
                      <a:pt x="176" y="230"/>
                      <a:pt x="176" y="230"/>
                    </a:cubicBezTo>
                    <a:lnTo>
                      <a:pt x="169" y="233"/>
                    </a:lnTo>
                    <a:close/>
                    <a:moveTo>
                      <a:pt x="194" y="243"/>
                    </a:moveTo>
                    <a:cubicBezTo>
                      <a:pt x="213" y="246"/>
                      <a:pt x="213" y="246"/>
                      <a:pt x="213" y="246"/>
                    </a:cubicBezTo>
                    <a:cubicBezTo>
                      <a:pt x="213" y="244"/>
                      <a:pt x="213" y="244"/>
                      <a:pt x="213" y="244"/>
                    </a:cubicBezTo>
                    <a:cubicBezTo>
                      <a:pt x="195" y="240"/>
                      <a:pt x="195" y="240"/>
                      <a:pt x="195" y="240"/>
                    </a:cubicBezTo>
                    <a:lnTo>
                      <a:pt x="194" y="243"/>
                    </a:lnTo>
                    <a:close/>
                    <a:moveTo>
                      <a:pt x="71" y="155"/>
                    </a:moveTo>
                    <a:cubicBezTo>
                      <a:pt x="67" y="153"/>
                      <a:pt x="65" y="156"/>
                      <a:pt x="65" y="156"/>
                    </a:cubicBezTo>
                    <a:cubicBezTo>
                      <a:pt x="71" y="158"/>
                      <a:pt x="74" y="157"/>
                      <a:pt x="71" y="155"/>
                    </a:cubicBezTo>
                    <a:close/>
                    <a:moveTo>
                      <a:pt x="65" y="150"/>
                    </a:moveTo>
                    <a:cubicBezTo>
                      <a:pt x="62" y="150"/>
                      <a:pt x="60" y="151"/>
                      <a:pt x="63" y="153"/>
                    </a:cubicBezTo>
                    <a:cubicBezTo>
                      <a:pt x="63" y="153"/>
                      <a:pt x="67" y="151"/>
                      <a:pt x="65" y="150"/>
                    </a:cubicBezTo>
                    <a:close/>
                    <a:moveTo>
                      <a:pt x="77" y="153"/>
                    </a:moveTo>
                    <a:cubicBezTo>
                      <a:pt x="80" y="153"/>
                      <a:pt x="84" y="149"/>
                      <a:pt x="79" y="149"/>
                    </a:cubicBezTo>
                    <a:cubicBezTo>
                      <a:pt x="75" y="148"/>
                      <a:pt x="77" y="153"/>
                      <a:pt x="77" y="153"/>
                    </a:cubicBezTo>
                    <a:close/>
                    <a:moveTo>
                      <a:pt x="65" y="146"/>
                    </a:moveTo>
                    <a:cubicBezTo>
                      <a:pt x="69" y="147"/>
                      <a:pt x="71" y="145"/>
                      <a:pt x="67" y="144"/>
                    </a:cubicBezTo>
                    <a:cubicBezTo>
                      <a:pt x="65" y="143"/>
                      <a:pt x="65" y="146"/>
                      <a:pt x="65" y="146"/>
                    </a:cubicBezTo>
                    <a:close/>
                    <a:moveTo>
                      <a:pt x="61" y="143"/>
                    </a:moveTo>
                    <a:cubicBezTo>
                      <a:pt x="60" y="142"/>
                      <a:pt x="57" y="145"/>
                      <a:pt x="59" y="146"/>
                    </a:cubicBezTo>
                    <a:cubicBezTo>
                      <a:pt x="59" y="146"/>
                      <a:pt x="63" y="144"/>
                      <a:pt x="61" y="143"/>
                    </a:cubicBezTo>
                    <a:close/>
                    <a:moveTo>
                      <a:pt x="91" y="179"/>
                    </a:moveTo>
                    <a:cubicBezTo>
                      <a:pt x="88" y="178"/>
                      <a:pt x="91" y="182"/>
                      <a:pt x="91" y="182"/>
                    </a:cubicBezTo>
                    <a:cubicBezTo>
                      <a:pt x="96" y="185"/>
                      <a:pt x="95" y="181"/>
                      <a:pt x="91" y="179"/>
                    </a:cubicBezTo>
                    <a:close/>
                    <a:moveTo>
                      <a:pt x="81" y="164"/>
                    </a:moveTo>
                    <a:cubicBezTo>
                      <a:pt x="88" y="171"/>
                      <a:pt x="88" y="167"/>
                      <a:pt x="83" y="163"/>
                    </a:cubicBezTo>
                    <a:cubicBezTo>
                      <a:pt x="78" y="158"/>
                      <a:pt x="81" y="164"/>
                      <a:pt x="81" y="164"/>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9" name="Macedonia" descr="© INSCALE GmbH, 05.05.2010&#10;http://www.presentationload.com/"/>
              <p:cNvSpPr>
                <a:spLocks/>
              </p:cNvSpPr>
              <p:nvPr/>
            </p:nvSpPr>
            <p:spPr bwMode="gray">
              <a:xfrm>
                <a:off x="4994309" y="4768168"/>
                <a:ext cx="283156" cy="541901"/>
              </a:xfrm>
              <a:custGeom>
                <a:avLst/>
                <a:gdLst/>
                <a:ahLst/>
                <a:cxnLst>
                  <a:cxn ang="0">
                    <a:pos x="95" y="110"/>
                  </a:cxn>
                  <a:cxn ang="0">
                    <a:pos x="89" y="106"/>
                  </a:cxn>
                  <a:cxn ang="0">
                    <a:pos x="78" y="98"/>
                  </a:cxn>
                  <a:cxn ang="0">
                    <a:pos x="66" y="83"/>
                  </a:cxn>
                  <a:cxn ang="0">
                    <a:pos x="63" y="69"/>
                  </a:cxn>
                  <a:cxn ang="0">
                    <a:pos x="66" y="53"/>
                  </a:cxn>
                  <a:cxn ang="0">
                    <a:pos x="61" y="24"/>
                  </a:cxn>
                  <a:cxn ang="0">
                    <a:pos x="43" y="9"/>
                  </a:cxn>
                  <a:cxn ang="0">
                    <a:pos x="28" y="12"/>
                  </a:cxn>
                  <a:cxn ang="0">
                    <a:pos x="21" y="1"/>
                  </a:cxn>
                  <a:cxn ang="0">
                    <a:pos x="0" y="35"/>
                  </a:cxn>
                  <a:cxn ang="0">
                    <a:pos x="5" y="46"/>
                  </a:cxn>
                  <a:cxn ang="0">
                    <a:pos x="14" y="55"/>
                  </a:cxn>
                  <a:cxn ang="0">
                    <a:pos x="21" y="69"/>
                  </a:cxn>
                  <a:cxn ang="0">
                    <a:pos x="13" y="71"/>
                  </a:cxn>
                  <a:cxn ang="0">
                    <a:pos x="11" y="85"/>
                  </a:cxn>
                  <a:cxn ang="0">
                    <a:pos x="18" y="92"/>
                  </a:cxn>
                  <a:cxn ang="0">
                    <a:pos x="16" y="108"/>
                  </a:cxn>
                  <a:cxn ang="0">
                    <a:pos x="14" y="113"/>
                  </a:cxn>
                  <a:cxn ang="0">
                    <a:pos x="15" y="119"/>
                  </a:cxn>
                  <a:cxn ang="0">
                    <a:pos x="12" y="130"/>
                  </a:cxn>
                  <a:cxn ang="0">
                    <a:pos x="19" y="138"/>
                  </a:cxn>
                  <a:cxn ang="0">
                    <a:pos x="16" y="141"/>
                  </a:cxn>
                  <a:cxn ang="0">
                    <a:pos x="19" y="153"/>
                  </a:cxn>
                  <a:cxn ang="0">
                    <a:pos x="16" y="146"/>
                  </a:cxn>
                  <a:cxn ang="0">
                    <a:pos x="12" y="147"/>
                  </a:cxn>
                  <a:cxn ang="0">
                    <a:pos x="33" y="164"/>
                  </a:cxn>
                  <a:cxn ang="0">
                    <a:pos x="41" y="169"/>
                  </a:cxn>
                  <a:cxn ang="0">
                    <a:pos x="47" y="179"/>
                  </a:cxn>
                  <a:cxn ang="0">
                    <a:pos x="52" y="190"/>
                  </a:cxn>
                  <a:cxn ang="0">
                    <a:pos x="67" y="187"/>
                  </a:cxn>
                  <a:cxn ang="0">
                    <a:pos x="72" y="181"/>
                  </a:cxn>
                  <a:cxn ang="0">
                    <a:pos x="66" y="171"/>
                  </a:cxn>
                  <a:cxn ang="0">
                    <a:pos x="73" y="163"/>
                  </a:cxn>
                  <a:cxn ang="0">
                    <a:pos x="85" y="149"/>
                  </a:cxn>
                  <a:cxn ang="0">
                    <a:pos x="90" y="135"/>
                  </a:cxn>
                  <a:cxn ang="0">
                    <a:pos x="100" y="125"/>
                  </a:cxn>
                </a:cxnLst>
                <a:rect l="0" t="0" r="r" b="b"/>
                <a:pathLst>
                  <a:path w="100" h="192">
                    <a:moveTo>
                      <a:pt x="95" y="117"/>
                    </a:moveTo>
                    <a:cubicBezTo>
                      <a:pt x="95" y="110"/>
                      <a:pt x="95" y="110"/>
                      <a:pt x="95" y="110"/>
                    </a:cubicBezTo>
                    <a:cubicBezTo>
                      <a:pt x="94" y="107"/>
                      <a:pt x="94" y="107"/>
                      <a:pt x="94" y="107"/>
                    </a:cubicBezTo>
                    <a:cubicBezTo>
                      <a:pt x="89" y="106"/>
                      <a:pt x="89" y="106"/>
                      <a:pt x="89" y="106"/>
                    </a:cubicBezTo>
                    <a:cubicBezTo>
                      <a:pt x="82" y="110"/>
                      <a:pt x="82" y="110"/>
                      <a:pt x="82" y="110"/>
                    </a:cubicBezTo>
                    <a:cubicBezTo>
                      <a:pt x="78" y="98"/>
                      <a:pt x="78" y="98"/>
                      <a:pt x="78" y="98"/>
                    </a:cubicBezTo>
                    <a:cubicBezTo>
                      <a:pt x="73" y="97"/>
                      <a:pt x="73" y="97"/>
                      <a:pt x="73" y="97"/>
                    </a:cubicBezTo>
                    <a:cubicBezTo>
                      <a:pt x="66" y="83"/>
                      <a:pt x="66" y="83"/>
                      <a:pt x="66" y="83"/>
                    </a:cubicBezTo>
                    <a:cubicBezTo>
                      <a:pt x="70" y="78"/>
                      <a:pt x="70" y="78"/>
                      <a:pt x="70" y="78"/>
                    </a:cubicBezTo>
                    <a:cubicBezTo>
                      <a:pt x="63" y="69"/>
                      <a:pt x="63" y="69"/>
                      <a:pt x="63" y="69"/>
                    </a:cubicBezTo>
                    <a:cubicBezTo>
                      <a:pt x="68" y="65"/>
                      <a:pt x="68" y="65"/>
                      <a:pt x="68" y="65"/>
                    </a:cubicBezTo>
                    <a:cubicBezTo>
                      <a:pt x="66" y="53"/>
                      <a:pt x="66" y="53"/>
                      <a:pt x="66" y="53"/>
                    </a:cubicBezTo>
                    <a:cubicBezTo>
                      <a:pt x="68" y="39"/>
                      <a:pt x="68" y="39"/>
                      <a:pt x="68" y="39"/>
                    </a:cubicBezTo>
                    <a:cubicBezTo>
                      <a:pt x="68" y="39"/>
                      <a:pt x="65" y="29"/>
                      <a:pt x="61" y="24"/>
                    </a:cubicBezTo>
                    <a:cubicBezTo>
                      <a:pt x="57" y="20"/>
                      <a:pt x="46" y="19"/>
                      <a:pt x="46" y="19"/>
                    </a:cubicBezTo>
                    <a:cubicBezTo>
                      <a:pt x="46" y="19"/>
                      <a:pt x="45" y="12"/>
                      <a:pt x="43" y="9"/>
                    </a:cubicBezTo>
                    <a:cubicBezTo>
                      <a:pt x="41" y="7"/>
                      <a:pt x="38" y="5"/>
                      <a:pt x="38" y="5"/>
                    </a:cubicBezTo>
                    <a:cubicBezTo>
                      <a:pt x="28" y="12"/>
                      <a:pt x="28" y="12"/>
                      <a:pt x="28" y="12"/>
                    </a:cubicBezTo>
                    <a:cubicBezTo>
                      <a:pt x="21" y="8"/>
                      <a:pt x="21" y="8"/>
                      <a:pt x="21" y="8"/>
                    </a:cubicBezTo>
                    <a:cubicBezTo>
                      <a:pt x="21" y="1"/>
                      <a:pt x="21" y="1"/>
                      <a:pt x="21" y="1"/>
                    </a:cubicBezTo>
                    <a:cubicBezTo>
                      <a:pt x="18" y="0"/>
                      <a:pt x="18" y="0"/>
                      <a:pt x="18" y="0"/>
                    </a:cubicBezTo>
                    <a:cubicBezTo>
                      <a:pt x="0" y="35"/>
                      <a:pt x="0" y="35"/>
                      <a:pt x="0" y="35"/>
                    </a:cubicBezTo>
                    <a:cubicBezTo>
                      <a:pt x="3" y="36"/>
                      <a:pt x="3" y="36"/>
                      <a:pt x="3" y="36"/>
                    </a:cubicBezTo>
                    <a:cubicBezTo>
                      <a:pt x="5" y="46"/>
                      <a:pt x="5" y="46"/>
                      <a:pt x="5" y="46"/>
                    </a:cubicBezTo>
                    <a:cubicBezTo>
                      <a:pt x="6" y="54"/>
                      <a:pt x="6" y="54"/>
                      <a:pt x="6" y="54"/>
                    </a:cubicBezTo>
                    <a:cubicBezTo>
                      <a:pt x="6" y="54"/>
                      <a:pt x="9" y="54"/>
                      <a:pt x="14" y="55"/>
                    </a:cubicBezTo>
                    <a:cubicBezTo>
                      <a:pt x="19" y="56"/>
                      <a:pt x="17" y="60"/>
                      <a:pt x="17" y="60"/>
                    </a:cubicBezTo>
                    <a:cubicBezTo>
                      <a:pt x="21" y="69"/>
                      <a:pt x="21" y="69"/>
                      <a:pt x="21" y="69"/>
                    </a:cubicBezTo>
                    <a:cubicBezTo>
                      <a:pt x="18" y="71"/>
                      <a:pt x="18" y="71"/>
                      <a:pt x="18" y="71"/>
                    </a:cubicBezTo>
                    <a:cubicBezTo>
                      <a:pt x="13" y="71"/>
                      <a:pt x="13" y="71"/>
                      <a:pt x="13" y="71"/>
                    </a:cubicBezTo>
                    <a:cubicBezTo>
                      <a:pt x="16" y="80"/>
                      <a:pt x="16" y="80"/>
                      <a:pt x="16" y="80"/>
                    </a:cubicBezTo>
                    <a:cubicBezTo>
                      <a:pt x="16" y="80"/>
                      <a:pt x="11" y="80"/>
                      <a:pt x="11" y="85"/>
                    </a:cubicBezTo>
                    <a:cubicBezTo>
                      <a:pt x="12" y="91"/>
                      <a:pt x="13" y="91"/>
                      <a:pt x="13" y="91"/>
                    </a:cubicBezTo>
                    <a:cubicBezTo>
                      <a:pt x="13" y="91"/>
                      <a:pt x="18" y="90"/>
                      <a:pt x="18" y="92"/>
                    </a:cubicBezTo>
                    <a:cubicBezTo>
                      <a:pt x="18" y="94"/>
                      <a:pt x="14" y="100"/>
                      <a:pt x="14" y="100"/>
                    </a:cubicBezTo>
                    <a:cubicBezTo>
                      <a:pt x="16" y="108"/>
                      <a:pt x="16" y="108"/>
                      <a:pt x="16" y="108"/>
                    </a:cubicBezTo>
                    <a:cubicBezTo>
                      <a:pt x="16" y="108"/>
                      <a:pt x="23" y="111"/>
                      <a:pt x="21" y="113"/>
                    </a:cubicBezTo>
                    <a:cubicBezTo>
                      <a:pt x="18" y="115"/>
                      <a:pt x="14" y="113"/>
                      <a:pt x="14" y="113"/>
                    </a:cubicBezTo>
                    <a:cubicBezTo>
                      <a:pt x="12" y="116"/>
                      <a:pt x="12" y="116"/>
                      <a:pt x="12" y="116"/>
                    </a:cubicBezTo>
                    <a:cubicBezTo>
                      <a:pt x="15" y="119"/>
                      <a:pt x="15" y="119"/>
                      <a:pt x="15" y="119"/>
                    </a:cubicBezTo>
                    <a:cubicBezTo>
                      <a:pt x="14" y="127"/>
                      <a:pt x="14" y="127"/>
                      <a:pt x="14" y="127"/>
                    </a:cubicBezTo>
                    <a:cubicBezTo>
                      <a:pt x="12" y="130"/>
                      <a:pt x="12" y="130"/>
                      <a:pt x="12" y="130"/>
                    </a:cubicBezTo>
                    <a:cubicBezTo>
                      <a:pt x="14" y="137"/>
                      <a:pt x="14" y="137"/>
                      <a:pt x="14" y="137"/>
                    </a:cubicBezTo>
                    <a:cubicBezTo>
                      <a:pt x="14" y="137"/>
                      <a:pt x="19" y="134"/>
                      <a:pt x="19" y="138"/>
                    </a:cubicBezTo>
                    <a:cubicBezTo>
                      <a:pt x="19" y="140"/>
                      <a:pt x="16" y="140"/>
                      <a:pt x="16" y="140"/>
                    </a:cubicBezTo>
                    <a:cubicBezTo>
                      <a:pt x="16" y="141"/>
                      <a:pt x="16" y="141"/>
                      <a:pt x="16" y="141"/>
                    </a:cubicBezTo>
                    <a:cubicBezTo>
                      <a:pt x="16" y="141"/>
                      <a:pt x="23" y="142"/>
                      <a:pt x="22" y="147"/>
                    </a:cubicBezTo>
                    <a:cubicBezTo>
                      <a:pt x="21" y="154"/>
                      <a:pt x="19" y="153"/>
                      <a:pt x="19" y="153"/>
                    </a:cubicBezTo>
                    <a:cubicBezTo>
                      <a:pt x="19" y="153"/>
                      <a:pt x="17" y="152"/>
                      <a:pt x="17" y="150"/>
                    </a:cubicBezTo>
                    <a:cubicBezTo>
                      <a:pt x="16" y="148"/>
                      <a:pt x="16" y="146"/>
                      <a:pt x="16" y="146"/>
                    </a:cubicBezTo>
                    <a:cubicBezTo>
                      <a:pt x="12" y="145"/>
                      <a:pt x="12" y="145"/>
                      <a:pt x="12" y="145"/>
                    </a:cubicBezTo>
                    <a:cubicBezTo>
                      <a:pt x="12" y="147"/>
                      <a:pt x="12" y="147"/>
                      <a:pt x="12" y="147"/>
                    </a:cubicBezTo>
                    <a:cubicBezTo>
                      <a:pt x="12" y="147"/>
                      <a:pt x="16" y="156"/>
                      <a:pt x="21" y="159"/>
                    </a:cubicBezTo>
                    <a:cubicBezTo>
                      <a:pt x="25" y="162"/>
                      <a:pt x="30" y="164"/>
                      <a:pt x="33" y="164"/>
                    </a:cubicBezTo>
                    <a:cubicBezTo>
                      <a:pt x="38" y="164"/>
                      <a:pt x="38" y="164"/>
                      <a:pt x="38" y="164"/>
                    </a:cubicBezTo>
                    <a:cubicBezTo>
                      <a:pt x="41" y="169"/>
                      <a:pt x="41" y="169"/>
                      <a:pt x="41" y="169"/>
                    </a:cubicBezTo>
                    <a:cubicBezTo>
                      <a:pt x="46" y="169"/>
                      <a:pt x="46" y="169"/>
                      <a:pt x="46" y="169"/>
                    </a:cubicBezTo>
                    <a:cubicBezTo>
                      <a:pt x="47" y="179"/>
                      <a:pt x="47" y="179"/>
                      <a:pt x="47" y="179"/>
                    </a:cubicBezTo>
                    <a:cubicBezTo>
                      <a:pt x="52" y="180"/>
                      <a:pt x="52" y="180"/>
                      <a:pt x="52" y="180"/>
                    </a:cubicBezTo>
                    <a:cubicBezTo>
                      <a:pt x="52" y="190"/>
                      <a:pt x="52" y="190"/>
                      <a:pt x="52" y="190"/>
                    </a:cubicBezTo>
                    <a:cubicBezTo>
                      <a:pt x="52" y="190"/>
                      <a:pt x="59" y="192"/>
                      <a:pt x="60" y="192"/>
                    </a:cubicBezTo>
                    <a:cubicBezTo>
                      <a:pt x="62" y="192"/>
                      <a:pt x="67" y="187"/>
                      <a:pt x="67" y="187"/>
                    </a:cubicBezTo>
                    <a:cubicBezTo>
                      <a:pt x="67" y="187"/>
                      <a:pt x="66" y="184"/>
                      <a:pt x="67" y="181"/>
                    </a:cubicBezTo>
                    <a:cubicBezTo>
                      <a:pt x="67" y="180"/>
                      <a:pt x="72" y="181"/>
                      <a:pt x="72" y="181"/>
                    </a:cubicBezTo>
                    <a:cubicBezTo>
                      <a:pt x="71" y="177"/>
                      <a:pt x="71" y="177"/>
                      <a:pt x="71" y="177"/>
                    </a:cubicBezTo>
                    <a:cubicBezTo>
                      <a:pt x="71" y="177"/>
                      <a:pt x="65" y="174"/>
                      <a:pt x="66" y="171"/>
                    </a:cubicBezTo>
                    <a:cubicBezTo>
                      <a:pt x="67" y="166"/>
                      <a:pt x="71" y="168"/>
                      <a:pt x="71" y="168"/>
                    </a:cubicBezTo>
                    <a:cubicBezTo>
                      <a:pt x="71" y="168"/>
                      <a:pt x="70" y="164"/>
                      <a:pt x="73" y="163"/>
                    </a:cubicBezTo>
                    <a:cubicBezTo>
                      <a:pt x="76" y="162"/>
                      <a:pt x="78" y="165"/>
                      <a:pt x="83" y="161"/>
                    </a:cubicBezTo>
                    <a:cubicBezTo>
                      <a:pt x="88" y="156"/>
                      <a:pt x="85" y="149"/>
                      <a:pt x="85" y="149"/>
                    </a:cubicBezTo>
                    <a:cubicBezTo>
                      <a:pt x="89" y="144"/>
                      <a:pt x="89" y="144"/>
                      <a:pt x="89" y="144"/>
                    </a:cubicBezTo>
                    <a:cubicBezTo>
                      <a:pt x="89" y="144"/>
                      <a:pt x="87" y="138"/>
                      <a:pt x="90" y="135"/>
                    </a:cubicBezTo>
                    <a:cubicBezTo>
                      <a:pt x="92" y="134"/>
                      <a:pt x="95" y="134"/>
                      <a:pt x="95" y="134"/>
                    </a:cubicBezTo>
                    <a:cubicBezTo>
                      <a:pt x="95" y="134"/>
                      <a:pt x="100" y="129"/>
                      <a:pt x="100" y="125"/>
                    </a:cubicBezTo>
                    <a:cubicBezTo>
                      <a:pt x="99" y="121"/>
                      <a:pt x="95" y="117"/>
                      <a:pt x="95" y="117"/>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0" name="Mazedonien" descr="© INSCALE GmbH, 05.05.2010&#10;http://www.presentationload.com/"/>
              <p:cNvSpPr>
                <a:spLocks/>
              </p:cNvSpPr>
              <p:nvPr/>
            </p:nvSpPr>
            <p:spPr bwMode="gray">
              <a:xfrm>
                <a:off x="5173315" y="4779559"/>
                <a:ext cx="354758" cy="297801"/>
              </a:xfrm>
              <a:custGeom>
                <a:avLst/>
                <a:gdLst/>
                <a:ahLst/>
                <a:cxnLst>
                  <a:cxn ang="0">
                    <a:pos x="122" y="42"/>
                  </a:cxn>
                  <a:cxn ang="0">
                    <a:pos x="125" y="33"/>
                  </a:cxn>
                  <a:cxn ang="0">
                    <a:pos x="116" y="29"/>
                  </a:cxn>
                  <a:cxn ang="0">
                    <a:pos x="115" y="16"/>
                  </a:cxn>
                  <a:cxn ang="0">
                    <a:pos x="105" y="16"/>
                  </a:cxn>
                  <a:cxn ang="0">
                    <a:pos x="95" y="9"/>
                  </a:cxn>
                  <a:cxn ang="0">
                    <a:pos x="86" y="3"/>
                  </a:cxn>
                  <a:cxn ang="0">
                    <a:pos x="82" y="0"/>
                  </a:cxn>
                  <a:cxn ang="0">
                    <a:pos x="75" y="7"/>
                  </a:cxn>
                  <a:cxn ang="0">
                    <a:pos x="65" y="5"/>
                  </a:cxn>
                  <a:cxn ang="0">
                    <a:pos x="53" y="12"/>
                  </a:cxn>
                  <a:cxn ang="0">
                    <a:pos x="43" y="12"/>
                  </a:cxn>
                  <a:cxn ang="0">
                    <a:pos x="35" y="27"/>
                  </a:cxn>
                  <a:cxn ang="0">
                    <a:pos x="26" y="18"/>
                  </a:cxn>
                  <a:cxn ang="0">
                    <a:pos x="21" y="24"/>
                  </a:cxn>
                  <a:cxn ang="0">
                    <a:pos x="11" y="29"/>
                  </a:cxn>
                  <a:cxn ang="0">
                    <a:pos x="13" y="43"/>
                  </a:cxn>
                  <a:cxn ang="0">
                    <a:pos x="3" y="49"/>
                  </a:cxn>
                  <a:cxn ang="0">
                    <a:pos x="5" y="61"/>
                  </a:cxn>
                  <a:cxn ang="0">
                    <a:pos x="0" y="65"/>
                  </a:cxn>
                  <a:cxn ang="0">
                    <a:pos x="7" y="74"/>
                  </a:cxn>
                  <a:cxn ang="0">
                    <a:pos x="3" y="79"/>
                  </a:cxn>
                  <a:cxn ang="0">
                    <a:pos x="10" y="93"/>
                  </a:cxn>
                  <a:cxn ang="0">
                    <a:pos x="15" y="94"/>
                  </a:cxn>
                  <a:cxn ang="0">
                    <a:pos x="19" y="106"/>
                  </a:cxn>
                  <a:cxn ang="0">
                    <a:pos x="26" y="102"/>
                  </a:cxn>
                  <a:cxn ang="0">
                    <a:pos x="31" y="103"/>
                  </a:cxn>
                  <a:cxn ang="0">
                    <a:pos x="32" y="106"/>
                  </a:cxn>
                  <a:cxn ang="0">
                    <a:pos x="48" y="105"/>
                  </a:cxn>
                  <a:cxn ang="0">
                    <a:pos x="57" y="99"/>
                  </a:cxn>
                  <a:cxn ang="0">
                    <a:pos x="63" y="101"/>
                  </a:cxn>
                  <a:cxn ang="0">
                    <a:pos x="73" y="95"/>
                  </a:cxn>
                  <a:cxn ang="0">
                    <a:pos x="76" y="83"/>
                  </a:cxn>
                  <a:cxn ang="0">
                    <a:pos x="82" y="79"/>
                  </a:cxn>
                  <a:cxn ang="0">
                    <a:pos x="89" y="80"/>
                  </a:cxn>
                  <a:cxn ang="0">
                    <a:pos x="93" y="77"/>
                  </a:cxn>
                  <a:cxn ang="0">
                    <a:pos x="112" y="78"/>
                  </a:cxn>
                  <a:cxn ang="0">
                    <a:pos x="113" y="74"/>
                  </a:cxn>
                  <a:cxn ang="0">
                    <a:pos x="117" y="77"/>
                  </a:cxn>
                  <a:cxn ang="0">
                    <a:pos x="117" y="63"/>
                  </a:cxn>
                  <a:cxn ang="0">
                    <a:pos x="126" y="62"/>
                  </a:cxn>
                  <a:cxn ang="0">
                    <a:pos x="122" y="42"/>
                  </a:cxn>
                </a:cxnLst>
                <a:rect l="0" t="0" r="r" b="b"/>
                <a:pathLst>
                  <a:path w="126" h="106">
                    <a:moveTo>
                      <a:pt x="122" y="42"/>
                    </a:moveTo>
                    <a:cubicBezTo>
                      <a:pt x="125" y="33"/>
                      <a:pt x="125" y="33"/>
                      <a:pt x="125" y="33"/>
                    </a:cubicBezTo>
                    <a:cubicBezTo>
                      <a:pt x="116" y="29"/>
                      <a:pt x="116" y="29"/>
                      <a:pt x="116" y="29"/>
                    </a:cubicBezTo>
                    <a:cubicBezTo>
                      <a:pt x="115" y="16"/>
                      <a:pt x="115" y="16"/>
                      <a:pt x="115" y="16"/>
                    </a:cubicBezTo>
                    <a:cubicBezTo>
                      <a:pt x="105" y="16"/>
                      <a:pt x="105" y="16"/>
                      <a:pt x="105" y="16"/>
                    </a:cubicBezTo>
                    <a:cubicBezTo>
                      <a:pt x="100" y="17"/>
                      <a:pt x="97" y="12"/>
                      <a:pt x="95" y="9"/>
                    </a:cubicBezTo>
                    <a:cubicBezTo>
                      <a:pt x="93" y="7"/>
                      <a:pt x="86" y="3"/>
                      <a:pt x="86" y="3"/>
                    </a:cubicBezTo>
                    <a:cubicBezTo>
                      <a:pt x="82" y="0"/>
                      <a:pt x="82" y="0"/>
                      <a:pt x="82" y="0"/>
                    </a:cubicBezTo>
                    <a:cubicBezTo>
                      <a:pt x="75" y="7"/>
                      <a:pt x="75" y="7"/>
                      <a:pt x="75" y="7"/>
                    </a:cubicBezTo>
                    <a:cubicBezTo>
                      <a:pt x="65" y="5"/>
                      <a:pt x="65" y="5"/>
                      <a:pt x="65" y="5"/>
                    </a:cubicBezTo>
                    <a:cubicBezTo>
                      <a:pt x="65" y="5"/>
                      <a:pt x="58" y="12"/>
                      <a:pt x="53" y="12"/>
                    </a:cubicBezTo>
                    <a:cubicBezTo>
                      <a:pt x="49" y="13"/>
                      <a:pt x="43" y="12"/>
                      <a:pt x="43" y="12"/>
                    </a:cubicBezTo>
                    <a:cubicBezTo>
                      <a:pt x="35" y="27"/>
                      <a:pt x="35" y="27"/>
                      <a:pt x="35" y="27"/>
                    </a:cubicBezTo>
                    <a:cubicBezTo>
                      <a:pt x="26" y="18"/>
                      <a:pt x="26" y="18"/>
                      <a:pt x="26" y="18"/>
                    </a:cubicBezTo>
                    <a:cubicBezTo>
                      <a:pt x="21" y="24"/>
                      <a:pt x="21" y="24"/>
                      <a:pt x="21" y="24"/>
                    </a:cubicBezTo>
                    <a:cubicBezTo>
                      <a:pt x="21" y="24"/>
                      <a:pt x="14" y="24"/>
                      <a:pt x="11" y="29"/>
                    </a:cubicBezTo>
                    <a:cubicBezTo>
                      <a:pt x="9" y="33"/>
                      <a:pt x="13" y="43"/>
                      <a:pt x="13" y="43"/>
                    </a:cubicBezTo>
                    <a:cubicBezTo>
                      <a:pt x="3" y="49"/>
                      <a:pt x="3" y="49"/>
                      <a:pt x="3" y="49"/>
                    </a:cubicBezTo>
                    <a:cubicBezTo>
                      <a:pt x="5" y="61"/>
                      <a:pt x="5" y="61"/>
                      <a:pt x="5" y="61"/>
                    </a:cubicBezTo>
                    <a:cubicBezTo>
                      <a:pt x="0" y="65"/>
                      <a:pt x="0" y="65"/>
                      <a:pt x="0" y="65"/>
                    </a:cubicBezTo>
                    <a:cubicBezTo>
                      <a:pt x="7" y="74"/>
                      <a:pt x="7" y="74"/>
                      <a:pt x="7" y="74"/>
                    </a:cubicBezTo>
                    <a:cubicBezTo>
                      <a:pt x="3" y="79"/>
                      <a:pt x="3" y="79"/>
                      <a:pt x="3" y="79"/>
                    </a:cubicBezTo>
                    <a:cubicBezTo>
                      <a:pt x="10" y="93"/>
                      <a:pt x="10" y="93"/>
                      <a:pt x="10" y="93"/>
                    </a:cubicBezTo>
                    <a:cubicBezTo>
                      <a:pt x="15" y="94"/>
                      <a:pt x="15" y="94"/>
                      <a:pt x="15" y="94"/>
                    </a:cubicBezTo>
                    <a:cubicBezTo>
                      <a:pt x="19" y="106"/>
                      <a:pt x="19" y="106"/>
                      <a:pt x="19" y="106"/>
                    </a:cubicBezTo>
                    <a:cubicBezTo>
                      <a:pt x="26" y="102"/>
                      <a:pt x="26" y="102"/>
                      <a:pt x="26" y="102"/>
                    </a:cubicBezTo>
                    <a:cubicBezTo>
                      <a:pt x="31" y="103"/>
                      <a:pt x="31" y="103"/>
                      <a:pt x="31" y="103"/>
                    </a:cubicBezTo>
                    <a:cubicBezTo>
                      <a:pt x="32" y="106"/>
                      <a:pt x="32" y="106"/>
                      <a:pt x="32" y="106"/>
                    </a:cubicBezTo>
                    <a:cubicBezTo>
                      <a:pt x="48" y="105"/>
                      <a:pt x="48" y="105"/>
                      <a:pt x="48" y="105"/>
                    </a:cubicBezTo>
                    <a:cubicBezTo>
                      <a:pt x="48" y="105"/>
                      <a:pt x="53" y="99"/>
                      <a:pt x="57" y="99"/>
                    </a:cubicBezTo>
                    <a:cubicBezTo>
                      <a:pt x="59" y="99"/>
                      <a:pt x="63" y="101"/>
                      <a:pt x="63" y="101"/>
                    </a:cubicBezTo>
                    <a:cubicBezTo>
                      <a:pt x="63" y="101"/>
                      <a:pt x="69" y="97"/>
                      <a:pt x="73" y="95"/>
                    </a:cubicBezTo>
                    <a:cubicBezTo>
                      <a:pt x="76" y="92"/>
                      <a:pt x="74" y="88"/>
                      <a:pt x="76" y="83"/>
                    </a:cubicBezTo>
                    <a:cubicBezTo>
                      <a:pt x="78" y="80"/>
                      <a:pt x="82" y="79"/>
                      <a:pt x="82" y="79"/>
                    </a:cubicBezTo>
                    <a:cubicBezTo>
                      <a:pt x="89" y="80"/>
                      <a:pt x="89" y="80"/>
                      <a:pt x="89" y="80"/>
                    </a:cubicBezTo>
                    <a:cubicBezTo>
                      <a:pt x="93" y="77"/>
                      <a:pt x="93" y="77"/>
                      <a:pt x="93" y="77"/>
                    </a:cubicBezTo>
                    <a:cubicBezTo>
                      <a:pt x="112" y="78"/>
                      <a:pt x="112" y="78"/>
                      <a:pt x="112" y="78"/>
                    </a:cubicBezTo>
                    <a:cubicBezTo>
                      <a:pt x="113" y="74"/>
                      <a:pt x="113" y="74"/>
                      <a:pt x="113" y="74"/>
                    </a:cubicBezTo>
                    <a:cubicBezTo>
                      <a:pt x="117" y="77"/>
                      <a:pt x="117" y="77"/>
                      <a:pt x="117" y="77"/>
                    </a:cubicBezTo>
                    <a:cubicBezTo>
                      <a:pt x="117" y="77"/>
                      <a:pt x="116" y="67"/>
                      <a:pt x="117" y="63"/>
                    </a:cubicBezTo>
                    <a:cubicBezTo>
                      <a:pt x="117" y="60"/>
                      <a:pt x="126" y="62"/>
                      <a:pt x="126" y="62"/>
                    </a:cubicBezTo>
                    <a:lnTo>
                      <a:pt x="122" y="42"/>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1" name="Slovakia" descr="© INSCALE GmbH, 05.05.2010&#10;http://www.presentationload.com/"/>
              <p:cNvSpPr>
                <a:spLocks/>
              </p:cNvSpPr>
              <p:nvPr/>
            </p:nvSpPr>
            <p:spPr bwMode="gray">
              <a:xfrm>
                <a:off x="4571202" y="3500478"/>
                <a:ext cx="694870" cy="367776"/>
              </a:xfrm>
              <a:custGeom>
                <a:avLst/>
                <a:gdLst/>
                <a:ahLst/>
                <a:cxnLst>
                  <a:cxn ang="0">
                    <a:pos x="221" y="7"/>
                  </a:cxn>
                  <a:cxn ang="0">
                    <a:pos x="202" y="1"/>
                  </a:cxn>
                  <a:cxn ang="0">
                    <a:pos x="179" y="7"/>
                  </a:cxn>
                  <a:cxn ang="0">
                    <a:pos x="165" y="9"/>
                  </a:cxn>
                  <a:cxn ang="0">
                    <a:pos x="141" y="16"/>
                  </a:cxn>
                  <a:cxn ang="0">
                    <a:pos x="130" y="23"/>
                  </a:cxn>
                  <a:cxn ang="0">
                    <a:pos x="125" y="19"/>
                  </a:cxn>
                  <a:cxn ang="0">
                    <a:pos x="116" y="14"/>
                  </a:cxn>
                  <a:cxn ang="0">
                    <a:pos x="113" y="11"/>
                  </a:cxn>
                  <a:cxn ang="0">
                    <a:pos x="102" y="9"/>
                  </a:cxn>
                  <a:cxn ang="0">
                    <a:pos x="96" y="16"/>
                  </a:cxn>
                  <a:cxn ang="0">
                    <a:pos x="86" y="10"/>
                  </a:cxn>
                  <a:cxn ang="0">
                    <a:pos x="76" y="13"/>
                  </a:cxn>
                  <a:cxn ang="0">
                    <a:pos x="64" y="23"/>
                  </a:cxn>
                  <a:cxn ang="0">
                    <a:pos x="51" y="43"/>
                  </a:cxn>
                  <a:cxn ang="0">
                    <a:pos x="43" y="53"/>
                  </a:cxn>
                  <a:cxn ang="0">
                    <a:pos x="14" y="59"/>
                  </a:cxn>
                  <a:cxn ang="0">
                    <a:pos x="4" y="73"/>
                  </a:cxn>
                  <a:cxn ang="0">
                    <a:pos x="0" y="90"/>
                  </a:cxn>
                  <a:cxn ang="0">
                    <a:pos x="9" y="105"/>
                  </a:cxn>
                  <a:cxn ang="0">
                    <a:pos x="14" y="117"/>
                  </a:cxn>
                  <a:cxn ang="0">
                    <a:pos x="37" y="126"/>
                  </a:cxn>
                  <a:cxn ang="0">
                    <a:pos x="56" y="129"/>
                  </a:cxn>
                  <a:cxn ang="0">
                    <a:pos x="76" y="126"/>
                  </a:cxn>
                  <a:cxn ang="0">
                    <a:pos x="93" y="118"/>
                  </a:cxn>
                  <a:cxn ang="0">
                    <a:pos x="102" y="104"/>
                  </a:cxn>
                  <a:cxn ang="0">
                    <a:pos x="123" y="89"/>
                  </a:cxn>
                  <a:cxn ang="0">
                    <a:pos x="155" y="83"/>
                  </a:cxn>
                  <a:cxn ang="0">
                    <a:pos x="185" y="63"/>
                  </a:cxn>
                  <a:cxn ang="0">
                    <a:pos x="210" y="63"/>
                  </a:cxn>
                  <a:cxn ang="0">
                    <a:pos x="225" y="67"/>
                  </a:cxn>
                  <a:cxn ang="0">
                    <a:pos x="232" y="55"/>
                  </a:cxn>
                  <a:cxn ang="0">
                    <a:pos x="241" y="30"/>
                  </a:cxn>
                  <a:cxn ang="0">
                    <a:pos x="222" y="14"/>
                  </a:cxn>
                </a:cxnLst>
                <a:rect l="0" t="0" r="r" b="b"/>
                <a:pathLst>
                  <a:path w="246" h="130">
                    <a:moveTo>
                      <a:pt x="222" y="14"/>
                    </a:moveTo>
                    <a:cubicBezTo>
                      <a:pt x="222" y="14"/>
                      <a:pt x="222" y="9"/>
                      <a:pt x="221" y="7"/>
                    </a:cubicBezTo>
                    <a:cubicBezTo>
                      <a:pt x="220" y="5"/>
                      <a:pt x="208" y="5"/>
                      <a:pt x="208" y="5"/>
                    </a:cubicBezTo>
                    <a:cubicBezTo>
                      <a:pt x="202" y="1"/>
                      <a:pt x="202" y="1"/>
                      <a:pt x="202" y="1"/>
                    </a:cubicBezTo>
                    <a:cubicBezTo>
                      <a:pt x="202" y="1"/>
                      <a:pt x="199" y="0"/>
                      <a:pt x="192" y="1"/>
                    </a:cubicBezTo>
                    <a:cubicBezTo>
                      <a:pt x="184" y="3"/>
                      <a:pt x="179" y="7"/>
                      <a:pt x="179" y="7"/>
                    </a:cubicBezTo>
                    <a:cubicBezTo>
                      <a:pt x="179" y="7"/>
                      <a:pt x="178" y="13"/>
                      <a:pt x="173" y="14"/>
                    </a:cubicBezTo>
                    <a:cubicBezTo>
                      <a:pt x="166" y="15"/>
                      <a:pt x="165" y="9"/>
                      <a:pt x="165" y="9"/>
                    </a:cubicBezTo>
                    <a:cubicBezTo>
                      <a:pt x="153" y="9"/>
                      <a:pt x="153" y="9"/>
                      <a:pt x="153" y="9"/>
                    </a:cubicBezTo>
                    <a:cubicBezTo>
                      <a:pt x="146" y="10"/>
                      <a:pt x="141" y="16"/>
                      <a:pt x="141" y="16"/>
                    </a:cubicBezTo>
                    <a:cubicBezTo>
                      <a:pt x="138" y="26"/>
                      <a:pt x="138" y="26"/>
                      <a:pt x="138" y="26"/>
                    </a:cubicBezTo>
                    <a:cubicBezTo>
                      <a:pt x="130" y="23"/>
                      <a:pt x="130" y="23"/>
                      <a:pt x="130" y="23"/>
                    </a:cubicBezTo>
                    <a:cubicBezTo>
                      <a:pt x="130" y="23"/>
                      <a:pt x="126" y="26"/>
                      <a:pt x="124" y="26"/>
                    </a:cubicBezTo>
                    <a:cubicBezTo>
                      <a:pt x="120" y="26"/>
                      <a:pt x="125" y="19"/>
                      <a:pt x="125" y="19"/>
                    </a:cubicBezTo>
                    <a:cubicBezTo>
                      <a:pt x="122" y="12"/>
                      <a:pt x="122" y="12"/>
                      <a:pt x="122" y="12"/>
                    </a:cubicBezTo>
                    <a:cubicBezTo>
                      <a:pt x="116" y="14"/>
                      <a:pt x="116" y="14"/>
                      <a:pt x="116" y="14"/>
                    </a:cubicBezTo>
                    <a:cubicBezTo>
                      <a:pt x="117" y="11"/>
                      <a:pt x="117" y="11"/>
                      <a:pt x="117" y="11"/>
                    </a:cubicBezTo>
                    <a:cubicBezTo>
                      <a:pt x="113" y="11"/>
                      <a:pt x="113" y="11"/>
                      <a:pt x="113" y="11"/>
                    </a:cubicBezTo>
                    <a:cubicBezTo>
                      <a:pt x="113" y="11"/>
                      <a:pt x="112" y="4"/>
                      <a:pt x="108" y="3"/>
                    </a:cubicBezTo>
                    <a:cubicBezTo>
                      <a:pt x="103" y="3"/>
                      <a:pt x="102" y="9"/>
                      <a:pt x="102" y="9"/>
                    </a:cubicBezTo>
                    <a:cubicBezTo>
                      <a:pt x="99" y="9"/>
                      <a:pt x="99" y="9"/>
                      <a:pt x="99" y="9"/>
                    </a:cubicBezTo>
                    <a:cubicBezTo>
                      <a:pt x="96" y="16"/>
                      <a:pt x="96" y="16"/>
                      <a:pt x="96" y="16"/>
                    </a:cubicBezTo>
                    <a:cubicBezTo>
                      <a:pt x="86" y="18"/>
                      <a:pt x="86" y="18"/>
                      <a:pt x="86" y="18"/>
                    </a:cubicBezTo>
                    <a:cubicBezTo>
                      <a:pt x="86" y="10"/>
                      <a:pt x="86" y="10"/>
                      <a:pt x="86" y="10"/>
                    </a:cubicBezTo>
                    <a:cubicBezTo>
                      <a:pt x="83" y="10"/>
                      <a:pt x="83" y="10"/>
                      <a:pt x="83" y="10"/>
                    </a:cubicBezTo>
                    <a:cubicBezTo>
                      <a:pt x="76" y="13"/>
                      <a:pt x="76" y="13"/>
                      <a:pt x="76" y="13"/>
                    </a:cubicBezTo>
                    <a:cubicBezTo>
                      <a:pt x="69" y="12"/>
                      <a:pt x="69" y="12"/>
                      <a:pt x="69" y="12"/>
                    </a:cubicBezTo>
                    <a:cubicBezTo>
                      <a:pt x="69" y="12"/>
                      <a:pt x="68" y="20"/>
                      <a:pt x="64" y="23"/>
                    </a:cubicBezTo>
                    <a:cubicBezTo>
                      <a:pt x="60" y="26"/>
                      <a:pt x="58" y="24"/>
                      <a:pt x="54" y="27"/>
                    </a:cubicBezTo>
                    <a:cubicBezTo>
                      <a:pt x="52" y="31"/>
                      <a:pt x="54" y="39"/>
                      <a:pt x="51" y="43"/>
                    </a:cubicBezTo>
                    <a:cubicBezTo>
                      <a:pt x="49" y="47"/>
                      <a:pt x="47" y="43"/>
                      <a:pt x="44" y="46"/>
                    </a:cubicBezTo>
                    <a:cubicBezTo>
                      <a:pt x="41" y="50"/>
                      <a:pt x="43" y="53"/>
                      <a:pt x="43" y="53"/>
                    </a:cubicBezTo>
                    <a:cubicBezTo>
                      <a:pt x="30" y="61"/>
                      <a:pt x="30" y="61"/>
                      <a:pt x="30" y="61"/>
                    </a:cubicBezTo>
                    <a:cubicBezTo>
                      <a:pt x="30" y="61"/>
                      <a:pt x="18" y="57"/>
                      <a:pt x="14" y="59"/>
                    </a:cubicBezTo>
                    <a:cubicBezTo>
                      <a:pt x="10" y="61"/>
                      <a:pt x="5" y="69"/>
                      <a:pt x="4" y="72"/>
                    </a:cubicBezTo>
                    <a:cubicBezTo>
                      <a:pt x="4" y="73"/>
                      <a:pt x="4" y="73"/>
                      <a:pt x="4" y="73"/>
                    </a:cubicBezTo>
                    <a:cubicBezTo>
                      <a:pt x="4" y="83"/>
                      <a:pt x="4" y="83"/>
                      <a:pt x="4" y="83"/>
                    </a:cubicBezTo>
                    <a:cubicBezTo>
                      <a:pt x="4" y="83"/>
                      <a:pt x="1" y="85"/>
                      <a:pt x="0" y="90"/>
                    </a:cubicBezTo>
                    <a:cubicBezTo>
                      <a:pt x="0" y="95"/>
                      <a:pt x="7" y="99"/>
                      <a:pt x="7" y="99"/>
                    </a:cubicBezTo>
                    <a:cubicBezTo>
                      <a:pt x="9" y="105"/>
                      <a:pt x="9" y="105"/>
                      <a:pt x="9" y="105"/>
                    </a:cubicBezTo>
                    <a:cubicBezTo>
                      <a:pt x="9" y="105"/>
                      <a:pt x="12" y="109"/>
                      <a:pt x="14" y="113"/>
                    </a:cubicBezTo>
                    <a:cubicBezTo>
                      <a:pt x="14" y="114"/>
                      <a:pt x="15" y="116"/>
                      <a:pt x="14" y="117"/>
                    </a:cubicBezTo>
                    <a:cubicBezTo>
                      <a:pt x="18" y="116"/>
                      <a:pt x="22" y="116"/>
                      <a:pt x="25" y="117"/>
                    </a:cubicBezTo>
                    <a:cubicBezTo>
                      <a:pt x="30" y="118"/>
                      <a:pt x="37" y="126"/>
                      <a:pt x="37" y="126"/>
                    </a:cubicBezTo>
                    <a:cubicBezTo>
                      <a:pt x="37" y="126"/>
                      <a:pt x="41" y="130"/>
                      <a:pt x="46" y="130"/>
                    </a:cubicBezTo>
                    <a:cubicBezTo>
                      <a:pt x="50" y="130"/>
                      <a:pt x="56" y="129"/>
                      <a:pt x="56" y="129"/>
                    </a:cubicBezTo>
                    <a:cubicBezTo>
                      <a:pt x="63" y="129"/>
                      <a:pt x="63" y="129"/>
                      <a:pt x="63" y="129"/>
                    </a:cubicBezTo>
                    <a:cubicBezTo>
                      <a:pt x="76" y="126"/>
                      <a:pt x="76" y="126"/>
                      <a:pt x="76" y="126"/>
                    </a:cubicBezTo>
                    <a:cubicBezTo>
                      <a:pt x="86" y="125"/>
                      <a:pt x="86" y="125"/>
                      <a:pt x="86" y="125"/>
                    </a:cubicBezTo>
                    <a:cubicBezTo>
                      <a:pt x="93" y="118"/>
                      <a:pt x="93" y="118"/>
                      <a:pt x="93" y="118"/>
                    </a:cubicBezTo>
                    <a:cubicBezTo>
                      <a:pt x="93" y="118"/>
                      <a:pt x="86" y="113"/>
                      <a:pt x="90" y="106"/>
                    </a:cubicBezTo>
                    <a:cubicBezTo>
                      <a:pt x="93" y="101"/>
                      <a:pt x="102" y="104"/>
                      <a:pt x="102" y="104"/>
                    </a:cubicBezTo>
                    <a:cubicBezTo>
                      <a:pt x="119" y="98"/>
                      <a:pt x="119" y="98"/>
                      <a:pt x="119" y="98"/>
                    </a:cubicBezTo>
                    <a:cubicBezTo>
                      <a:pt x="119" y="98"/>
                      <a:pt x="118" y="90"/>
                      <a:pt x="123" y="89"/>
                    </a:cubicBezTo>
                    <a:cubicBezTo>
                      <a:pt x="127" y="88"/>
                      <a:pt x="138" y="94"/>
                      <a:pt x="138" y="94"/>
                    </a:cubicBezTo>
                    <a:cubicBezTo>
                      <a:pt x="138" y="94"/>
                      <a:pt x="150" y="87"/>
                      <a:pt x="155" y="83"/>
                    </a:cubicBezTo>
                    <a:cubicBezTo>
                      <a:pt x="159" y="79"/>
                      <a:pt x="158" y="69"/>
                      <a:pt x="163" y="66"/>
                    </a:cubicBezTo>
                    <a:cubicBezTo>
                      <a:pt x="168" y="62"/>
                      <a:pt x="176" y="61"/>
                      <a:pt x="185" y="63"/>
                    </a:cubicBezTo>
                    <a:cubicBezTo>
                      <a:pt x="194" y="67"/>
                      <a:pt x="201" y="58"/>
                      <a:pt x="201" y="58"/>
                    </a:cubicBezTo>
                    <a:cubicBezTo>
                      <a:pt x="210" y="63"/>
                      <a:pt x="210" y="63"/>
                      <a:pt x="210" y="63"/>
                    </a:cubicBezTo>
                    <a:cubicBezTo>
                      <a:pt x="210" y="63"/>
                      <a:pt x="211" y="71"/>
                      <a:pt x="216" y="72"/>
                    </a:cubicBezTo>
                    <a:cubicBezTo>
                      <a:pt x="222" y="73"/>
                      <a:pt x="222" y="69"/>
                      <a:pt x="225" y="67"/>
                    </a:cubicBezTo>
                    <a:cubicBezTo>
                      <a:pt x="228" y="64"/>
                      <a:pt x="234" y="66"/>
                      <a:pt x="234" y="66"/>
                    </a:cubicBezTo>
                    <a:cubicBezTo>
                      <a:pt x="234" y="66"/>
                      <a:pt x="232" y="59"/>
                      <a:pt x="232" y="55"/>
                    </a:cubicBezTo>
                    <a:cubicBezTo>
                      <a:pt x="232" y="51"/>
                      <a:pt x="240" y="43"/>
                      <a:pt x="240" y="43"/>
                    </a:cubicBezTo>
                    <a:cubicBezTo>
                      <a:pt x="241" y="30"/>
                      <a:pt x="241" y="30"/>
                      <a:pt x="241" y="30"/>
                    </a:cubicBezTo>
                    <a:cubicBezTo>
                      <a:pt x="246" y="18"/>
                      <a:pt x="246" y="18"/>
                      <a:pt x="246" y="18"/>
                    </a:cubicBezTo>
                    <a:lnTo>
                      <a:pt x="222" y="14"/>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2" name="Hungary" descr="© INSCALE GmbH, 05.05.2010&#10;http://www.presentationload.com/"/>
              <p:cNvSpPr>
                <a:spLocks/>
              </p:cNvSpPr>
              <p:nvPr/>
            </p:nvSpPr>
            <p:spPr bwMode="gray">
              <a:xfrm>
                <a:off x="4501228" y="3664835"/>
                <a:ext cx="846211" cy="563057"/>
              </a:xfrm>
              <a:custGeom>
                <a:avLst/>
                <a:gdLst/>
                <a:ahLst/>
                <a:cxnLst>
                  <a:cxn ang="0">
                    <a:pos x="292" y="23"/>
                  </a:cxn>
                  <a:cxn ang="0">
                    <a:pos x="276" y="15"/>
                  </a:cxn>
                  <a:cxn ang="0">
                    <a:pos x="265" y="10"/>
                  </a:cxn>
                  <a:cxn ang="0">
                    <a:pos x="250" y="9"/>
                  </a:cxn>
                  <a:cxn ang="0">
                    <a:pos x="235" y="5"/>
                  </a:cxn>
                  <a:cxn ang="0">
                    <a:pos x="210" y="5"/>
                  </a:cxn>
                  <a:cxn ang="0">
                    <a:pos x="180" y="25"/>
                  </a:cxn>
                  <a:cxn ang="0">
                    <a:pos x="148" y="31"/>
                  </a:cxn>
                  <a:cxn ang="0">
                    <a:pos x="127" y="46"/>
                  </a:cxn>
                  <a:cxn ang="0">
                    <a:pos x="118" y="60"/>
                  </a:cxn>
                  <a:cxn ang="0">
                    <a:pos x="101" y="68"/>
                  </a:cxn>
                  <a:cxn ang="0">
                    <a:pos x="81" y="71"/>
                  </a:cxn>
                  <a:cxn ang="0">
                    <a:pos x="62" y="68"/>
                  </a:cxn>
                  <a:cxn ang="0">
                    <a:pos x="39" y="59"/>
                  </a:cxn>
                  <a:cxn ang="0">
                    <a:pos x="36" y="67"/>
                  </a:cxn>
                  <a:cxn ang="0">
                    <a:pos x="38" y="76"/>
                  </a:cxn>
                  <a:cxn ang="0">
                    <a:pos x="19" y="75"/>
                  </a:cxn>
                  <a:cxn ang="0">
                    <a:pos x="14" y="84"/>
                  </a:cxn>
                  <a:cxn ang="0">
                    <a:pos x="23" y="90"/>
                  </a:cxn>
                  <a:cxn ang="0">
                    <a:pos x="14" y="107"/>
                  </a:cxn>
                  <a:cxn ang="0">
                    <a:pos x="17" y="116"/>
                  </a:cxn>
                  <a:cxn ang="0">
                    <a:pos x="6" y="126"/>
                  </a:cxn>
                  <a:cxn ang="0">
                    <a:pos x="9" y="135"/>
                  </a:cxn>
                  <a:cxn ang="0">
                    <a:pos x="13" y="143"/>
                  </a:cxn>
                  <a:cxn ang="0">
                    <a:pos x="21" y="152"/>
                  </a:cxn>
                  <a:cxn ang="0">
                    <a:pos x="27" y="160"/>
                  </a:cxn>
                  <a:cxn ang="0">
                    <a:pos x="38" y="166"/>
                  </a:cxn>
                  <a:cxn ang="0">
                    <a:pos x="60" y="189"/>
                  </a:cxn>
                  <a:cxn ang="0">
                    <a:pos x="76" y="198"/>
                  </a:cxn>
                  <a:cxn ang="0">
                    <a:pos x="115" y="199"/>
                  </a:cxn>
                  <a:cxn ang="0">
                    <a:pos x="129" y="188"/>
                  </a:cxn>
                  <a:cxn ang="0">
                    <a:pos x="140" y="179"/>
                  </a:cxn>
                  <a:cxn ang="0">
                    <a:pos x="157" y="173"/>
                  </a:cxn>
                  <a:cxn ang="0">
                    <a:pos x="173" y="168"/>
                  </a:cxn>
                  <a:cxn ang="0">
                    <a:pos x="202" y="163"/>
                  </a:cxn>
                  <a:cxn ang="0">
                    <a:pos x="213" y="162"/>
                  </a:cxn>
                  <a:cxn ang="0">
                    <a:pos x="234" y="152"/>
                  </a:cxn>
                  <a:cxn ang="0">
                    <a:pos x="239" y="140"/>
                  </a:cxn>
                  <a:cxn ang="0">
                    <a:pos x="241" y="127"/>
                  </a:cxn>
                  <a:cxn ang="0">
                    <a:pos x="245" y="114"/>
                  </a:cxn>
                  <a:cxn ang="0">
                    <a:pos x="250" y="98"/>
                  </a:cxn>
                  <a:cxn ang="0">
                    <a:pos x="259" y="76"/>
                  </a:cxn>
                  <a:cxn ang="0">
                    <a:pos x="262" y="66"/>
                  </a:cxn>
                  <a:cxn ang="0">
                    <a:pos x="276" y="46"/>
                  </a:cxn>
                  <a:cxn ang="0">
                    <a:pos x="297" y="31"/>
                  </a:cxn>
                </a:cxnLst>
                <a:rect l="0" t="0" r="r" b="b"/>
                <a:pathLst>
                  <a:path w="300" h="200">
                    <a:moveTo>
                      <a:pt x="294" y="30"/>
                    </a:moveTo>
                    <a:cubicBezTo>
                      <a:pt x="294" y="30"/>
                      <a:pt x="300" y="25"/>
                      <a:pt x="292" y="23"/>
                    </a:cubicBezTo>
                    <a:cubicBezTo>
                      <a:pt x="285" y="21"/>
                      <a:pt x="283" y="25"/>
                      <a:pt x="281" y="21"/>
                    </a:cubicBezTo>
                    <a:cubicBezTo>
                      <a:pt x="279" y="19"/>
                      <a:pt x="279" y="16"/>
                      <a:pt x="276" y="15"/>
                    </a:cubicBezTo>
                    <a:cubicBezTo>
                      <a:pt x="273" y="15"/>
                      <a:pt x="270" y="16"/>
                      <a:pt x="270" y="16"/>
                    </a:cubicBezTo>
                    <a:cubicBezTo>
                      <a:pt x="270" y="16"/>
                      <a:pt x="267" y="11"/>
                      <a:pt x="265" y="10"/>
                    </a:cubicBezTo>
                    <a:cubicBezTo>
                      <a:pt x="263" y="8"/>
                      <a:pt x="259" y="8"/>
                      <a:pt x="259" y="8"/>
                    </a:cubicBezTo>
                    <a:cubicBezTo>
                      <a:pt x="259" y="8"/>
                      <a:pt x="253" y="6"/>
                      <a:pt x="250" y="9"/>
                    </a:cubicBezTo>
                    <a:cubicBezTo>
                      <a:pt x="247" y="11"/>
                      <a:pt x="247" y="15"/>
                      <a:pt x="241" y="14"/>
                    </a:cubicBezTo>
                    <a:cubicBezTo>
                      <a:pt x="236" y="13"/>
                      <a:pt x="235" y="5"/>
                      <a:pt x="235" y="5"/>
                    </a:cubicBezTo>
                    <a:cubicBezTo>
                      <a:pt x="226" y="0"/>
                      <a:pt x="226" y="0"/>
                      <a:pt x="226" y="0"/>
                    </a:cubicBezTo>
                    <a:cubicBezTo>
                      <a:pt x="226" y="0"/>
                      <a:pt x="219" y="9"/>
                      <a:pt x="210" y="5"/>
                    </a:cubicBezTo>
                    <a:cubicBezTo>
                      <a:pt x="201" y="3"/>
                      <a:pt x="193" y="4"/>
                      <a:pt x="188" y="8"/>
                    </a:cubicBezTo>
                    <a:cubicBezTo>
                      <a:pt x="183" y="11"/>
                      <a:pt x="184" y="21"/>
                      <a:pt x="180" y="25"/>
                    </a:cubicBezTo>
                    <a:cubicBezTo>
                      <a:pt x="175" y="29"/>
                      <a:pt x="163" y="36"/>
                      <a:pt x="163" y="36"/>
                    </a:cubicBezTo>
                    <a:cubicBezTo>
                      <a:pt x="163" y="36"/>
                      <a:pt x="152" y="30"/>
                      <a:pt x="148" y="31"/>
                    </a:cubicBezTo>
                    <a:cubicBezTo>
                      <a:pt x="143" y="32"/>
                      <a:pt x="144" y="40"/>
                      <a:pt x="144" y="40"/>
                    </a:cubicBezTo>
                    <a:cubicBezTo>
                      <a:pt x="127" y="46"/>
                      <a:pt x="127" y="46"/>
                      <a:pt x="127" y="46"/>
                    </a:cubicBezTo>
                    <a:cubicBezTo>
                      <a:pt x="127" y="46"/>
                      <a:pt x="118" y="43"/>
                      <a:pt x="115" y="48"/>
                    </a:cubicBezTo>
                    <a:cubicBezTo>
                      <a:pt x="111" y="55"/>
                      <a:pt x="118" y="60"/>
                      <a:pt x="118" y="60"/>
                    </a:cubicBezTo>
                    <a:cubicBezTo>
                      <a:pt x="111" y="67"/>
                      <a:pt x="111" y="67"/>
                      <a:pt x="111" y="67"/>
                    </a:cubicBezTo>
                    <a:cubicBezTo>
                      <a:pt x="101" y="68"/>
                      <a:pt x="101" y="68"/>
                      <a:pt x="101" y="68"/>
                    </a:cubicBezTo>
                    <a:cubicBezTo>
                      <a:pt x="88" y="71"/>
                      <a:pt x="88" y="71"/>
                      <a:pt x="88" y="71"/>
                    </a:cubicBezTo>
                    <a:cubicBezTo>
                      <a:pt x="81" y="71"/>
                      <a:pt x="81" y="71"/>
                      <a:pt x="81" y="71"/>
                    </a:cubicBezTo>
                    <a:cubicBezTo>
                      <a:pt x="81" y="71"/>
                      <a:pt x="75" y="72"/>
                      <a:pt x="71" y="72"/>
                    </a:cubicBezTo>
                    <a:cubicBezTo>
                      <a:pt x="66" y="72"/>
                      <a:pt x="62" y="68"/>
                      <a:pt x="62" y="68"/>
                    </a:cubicBezTo>
                    <a:cubicBezTo>
                      <a:pt x="62" y="68"/>
                      <a:pt x="55" y="60"/>
                      <a:pt x="50" y="59"/>
                    </a:cubicBezTo>
                    <a:cubicBezTo>
                      <a:pt x="47" y="58"/>
                      <a:pt x="43" y="58"/>
                      <a:pt x="39" y="59"/>
                    </a:cubicBezTo>
                    <a:cubicBezTo>
                      <a:pt x="39" y="65"/>
                      <a:pt x="39" y="65"/>
                      <a:pt x="39" y="65"/>
                    </a:cubicBezTo>
                    <a:cubicBezTo>
                      <a:pt x="36" y="67"/>
                      <a:pt x="36" y="67"/>
                      <a:pt x="36" y="67"/>
                    </a:cubicBezTo>
                    <a:cubicBezTo>
                      <a:pt x="38" y="68"/>
                      <a:pt x="38" y="68"/>
                      <a:pt x="38" y="68"/>
                    </a:cubicBezTo>
                    <a:cubicBezTo>
                      <a:pt x="38" y="76"/>
                      <a:pt x="38" y="76"/>
                      <a:pt x="38" y="76"/>
                    </a:cubicBezTo>
                    <a:cubicBezTo>
                      <a:pt x="25" y="80"/>
                      <a:pt x="25" y="80"/>
                      <a:pt x="25" y="80"/>
                    </a:cubicBezTo>
                    <a:cubicBezTo>
                      <a:pt x="25" y="80"/>
                      <a:pt x="21" y="75"/>
                      <a:pt x="19" y="75"/>
                    </a:cubicBezTo>
                    <a:cubicBezTo>
                      <a:pt x="17" y="76"/>
                      <a:pt x="12" y="77"/>
                      <a:pt x="11" y="81"/>
                    </a:cubicBezTo>
                    <a:cubicBezTo>
                      <a:pt x="9" y="86"/>
                      <a:pt x="14" y="84"/>
                      <a:pt x="14" y="84"/>
                    </a:cubicBezTo>
                    <a:cubicBezTo>
                      <a:pt x="19" y="83"/>
                      <a:pt x="19" y="83"/>
                      <a:pt x="19" y="83"/>
                    </a:cubicBezTo>
                    <a:cubicBezTo>
                      <a:pt x="19" y="83"/>
                      <a:pt x="21" y="83"/>
                      <a:pt x="23" y="90"/>
                    </a:cubicBezTo>
                    <a:cubicBezTo>
                      <a:pt x="25" y="96"/>
                      <a:pt x="11" y="99"/>
                      <a:pt x="10" y="102"/>
                    </a:cubicBezTo>
                    <a:cubicBezTo>
                      <a:pt x="10" y="105"/>
                      <a:pt x="14" y="105"/>
                      <a:pt x="14" y="107"/>
                    </a:cubicBezTo>
                    <a:cubicBezTo>
                      <a:pt x="14" y="108"/>
                      <a:pt x="11" y="110"/>
                      <a:pt x="12" y="113"/>
                    </a:cubicBezTo>
                    <a:cubicBezTo>
                      <a:pt x="12" y="115"/>
                      <a:pt x="17" y="116"/>
                      <a:pt x="17" y="116"/>
                    </a:cubicBezTo>
                    <a:cubicBezTo>
                      <a:pt x="16" y="125"/>
                      <a:pt x="16" y="125"/>
                      <a:pt x="16" y="125"/>
                    </a:cubicBezTo>
                    <a:cubicBezTo>
                      <a:pt x="6" y="126"/>
                      <a:pt x="6" y="126"/>
                      <a:pt x="6" y="126"/>
                    </a:cubicBezTo>
                    <a:cubicBezTo>
                      <a:pt x="0" y="132"/>
                      <a:pt x="0" y="132"/>
                      <a:pt x="0" y="132"/>
                    </a:cubicBezTo>
                    <a:cubicBezTo>
                      <a:pt x="4" y="134"/>
                      <a:pt x="8" y="135"/>
                      <a:pt x="9" y="135"/>
                    </a:cubicBezTo>
                    <a:cubicBezTo>
                      <a:pt x="13" y="137"/>
                      <a:pt x="10" y="139"/>
                      <a:pt x="9" y="141"/>
                    </a:cubicBezTo>
                    <a:cubicBezTo>
                      <a:pt x="9" y="144"/>
                      <a:pt x="13" y="143"/>
                      <a:pt x="13" y="143"/>
                    </a:cubicBezTo>
                    <a:cubicBezTo>
                      <a:pt x="13" y="150"/>
                      <a:pt x="13" y="150"/>
                      <a:pt x="13" y="150"/>
                    </a:cubicBezTo>
                    <a:cubicBezTo>
                      <a:pt x="13" y="153"/>
                      <a:pt x="21" y="152"/>
                      <a:pt x="21" y="152"/>
                    </a:cubicBezTo>
                    <a:cubicBezTo>
                      <a:pt x="21" y="157"/>
                      <a:pt x="21" y="157"/>
                      <a:pt x="21" y="157"/>
                    </a:cubicBezTo>
                    <a:cubicBezTo>
                      <a:pt x="27" y="160"/>
                      <a:pt x="27" y="160"/>
                      <a:pt x="27" y="160"/>
                    </a:cubicBezTo>
                    <a:cubicBezTo>
                      <a:pt x="29" y="165"/>
                      <a:pt x="29" y="165"/>
                      <a:pt x="29" y="165"/>
                    </a:cubicBezTo>
                    <a:cubicBezTo>
                      <a:pt x="29" y="165"/>
                      <a:pt x="36" y="163"/>
                      <a:pt x="38" y="166"/>
                    </a:cubicBezTo>
                    <a:cubicBezTo>
                      <a:pt x="40" y="169"/>
                      <a:pt x="42" y="174"/>
                      <a:pt x="42" y="174"/>
                    </a:cubicBezTo>
                    <a:cubicBezTo>
                      <a:pt x="60" y="189"/>
                      <a:pt x="60" y="189"/>
                      <a:pt x="60" y="189"/>
                    </a:cubicBezTo>
                    <a:cubicBezTo>
                      <a:pt x="60" y="189"/>
                      <a:pt x="67" y="188"/>
                      <a:pt x="71" y="190"/>
                    </a:cubicBezTo>
                    <a:cubicBezTo>
                      <a:pt x="75" y="192"/>
                      <a:pt x="76" y="198"/>
                      <a:pt x="76" y="198"/>
                    </a:cubicBezTo>
                    <a:cubicBezTo>
                      <a:pt x="76" y="198"/>
                      <a:pt x="94" y="200"/>
                      <a:pt x="99" y="200"/>
                    </a:cubicBezTo>
                    <a:cubicBezTo>
                      <a:pt x="104" y="200"/>
                      <a:pt x="115" y="199"/>
                      <a:pt x="115" y="199"/>
                    </a:cubicBezTo>
                    <a:cubicBezTo>
                      <a:pt x="122" y="189"/>
                      <a:pt x="122" y="189"/>
                      <a:pt x="122" y="189"/>
                    </a:cubicBezTo>
                    <a:cubicBezTo>
                      <a:pt x="129" y="188"/>
                      <a:pt x="129" y="188"/>
                      <a:pt x="129" y="188"/>
                    </a:cubicBezTo>
                    <a:cubicBezTo>
                      <a:pt x="139" y="183"/>
                      <a:pt x="139" y="183"/>
                      <a:pt x="139" y="183"/>
                    </a:cubicBezTo>
                    <a:cubicBezTo>
                      <a:pt x="140" y="179"/>
                      <a:pt x="140" y="179"/>
                      <a:pt x="140" y="179"/>
                    </a:cubicBezTo>
                    <a:cubicBezTo>
                      <a:pt x="145" y="181"/>
                      <a:pt x="145" y="181"/>
                      <a:pt x="145" y="181"/>
                    </a:cubicBezTo>
                    <a:cubicBezTo>
                      <a:pt x="145" y="181"/>
                      <a:pt x="154" y="176"/>
                      <a:pt x="157" y="173"/>
                    </a:cubicBezTo>
                    <a:cubicBezTo>
                      <a:pt x="159" y="170"/>
                      <a:pt x="164" y="165"/>
                      <a:pt x="166" y="165"/>
                    </a:cubicBezTo>
                    <a:cubicBezTo>
                      <a:pt x="169" y="165"/>
                      <a:pt x="173" y="168"/>
                      <a:pt x="173" y="168"/>
                    </a:cubicBezTo>
                    <a:cubicBezTo>
                      <a:pt x="173" y="168"/>
                      <a:pt x="175" y="162"/>
                      <a:pt x="184" y="163"/>
                    </a:cubicBezTo>
                    <a:cubicBezTo>
                      <a:pt x="202" y="163"/>
                      <a:pt x="202" y="163"/>
                      <a:pt x="202" y="163"/>
                    </a:cubicBezTo>
                    <a:cubicBezTo>
                      <a:pt x="204" y="160"/>
                      <a:pt x="204" y="160"/>
                      <a:pt x="204" y="160"/>
                    </a:cubicBezTo>
                    <a:cubicBezTo>
                      <a:pt x="204" y="160"/>
                      <a:pt x="209" y="163"/>
                      <a:pt x="213" y="162"/>
                    </a:cubicBezTo>
                    <a:cubicBezTo>
                      <a:pt x="216" y="161"/>
                      <a:pt x="214" y="154"/>
                      <a:pt x="219" y="153"/>
                    </a:cubicBezTo>
                    <a:cubicBezTo>
                      <a:pt x="225" y="152"/>
                      <a:pt x="231" y="156"/>
                      <a:pt x="234" y="152"/>
                    </a:cubicBezTo>
                    <a:cubicBezTo>
                      <a:pt x="237" y="149"/>
                      <a:pt x="235" y="143"/>
                      <a:pt x="235" y="143"/>
                    </a:cubicBezTo>
                    <a:cubicBezTo>
                      <a:pt x="239" y="140"/>
                      <a:pt x="239" y="140"/>
                      <a:pt x="239" y="140"/>
                    </a:cubicBezTo>
                    <a:cubicBezTo>
                      <a:pt x="237" y="127"/>
                      <a:pt x="237" y="127"/>
                      <a:pt x="237" y="127"/>
                    </a:cubicBezTo>
                    <a:cubicBezTo>
                      <a:pt x="241" y="127"/>
                      <a:pt x="241" y="127"/>
                      <a:pt x="241" y="127"/>
                    </a:cubicBezTo>
                    <a:cubicBezTo>
                      <a:pt x="247" y="119"/>
                      <a:pt x="247" y="119"/>
                      <a:pt x="247" y="119"/>
                    </a:cubicBezTo>
                    <a:cubicBezTo>
                      <a:pt x="245" y="114"/>
                      <a:pt x="245" y="114"/>
                      <a:pt x="245" y="114"/>
                    </a:cubicBezTo>
                    <a:cubicBezTo>
                      <a:pt x="251" y="104"/>
                      <a:pt x="251" y="104"/>
                      <a:pt x="251" y="104"/>
                    </a:cubicBezTo>
                    <a:cubicBezTo>
                      <a:pt x="250" y="98"/>
                      <a:pt x="250" y="98"/>
                      <a:pt x="250" y="98"/>
                    </a:cubicBezTo>
                    <a:cubicBezTo>
                      <a:pt x="257" y="87"/>
                      <a:pt x="257" y="87"/>
                      <a:pt x="257" y="87"/>
                    </a:cubicBezTo>
                    <a:cubicBezTo>
                      <a:pt x="259" y="76"/>
                      <a:pt x="259" y="76"/>
                      <a:pt x="259" y="76"/>
                    </a:cubicBezTo>
                    <a:cubicBezTo>
                      <a:pt x="263" y="73"/>
                      <a:pt x="263" y="73"/>
                      <a:pt x="263" y="73"/>
                    </a:cubicBezTo>
                    <a:cubicBezTo>
                      <a:pt x="262" y="66"/>
                      <a:pt x="262" y="66"/>
                      <a:pt x="262" y="66"/>
                    </a:cubicBezTo>
                    <a:cubicBezTo>
                      <a:pt x="273" y="49"/>
                      <a:pt x="273" y="49"/>
                      <a:pt x="273" y="49"/>
                    </a:cubicBezTo>
                    <a:cubicBezTo>
                      <a:pt x="276" y="46"/>
                      <a:pt x="276" y="46"/>
                      <a:pt x="276" y="46"/>
                    </a:cubicBezTo>
                    <a:cubicBezTo>
                      <a:pt x="285" y="46"/>
                      <a:pt x="285" y="46"/>
                      <a:pt x="285" y="46"/>
                    </a:cubicBezTo>
                    <a:cubicBezTo>
                      <a:pt x="297" y="31"/>
                      <a:pt x="297" y="31"/>
                      <a:pt x="297" y="31"/>
                    </a:cubicBezTo>
                    <a:lnTo>
                      <a:pt x="294" y="3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87" name="Bulgaria" descr="© INSCALE GmbH, 05.05.2010&#10;http://www.presentationload.com/"/>
              <p:cNvSpPr>
                <a:spLocks/>
              </p:cNvSpPr>
              <p:nvPr/>
            </p:nvSpPr>
            <p:spPr bwMode="gray">
              <a:xfrm>
                <a:off x="5378362" y="4335298"/>
                <a:ext cx="847839" cy="618385"/>
              </a:xfrm>
              <a:custGeom>
                <a:avLst/>
                <a:gdLst/>
                <a:ahLst/>
                <a:cxnLst>
                  <a:cxn ang="0">
                    <a:pos x="278" y="15"/>
                  </a:cxn>
                  <a:cxn ang="0">
                    <a:pos x="262" y="3"/>
                  </a:cxn>
                  <a:cxn ang="0">
                    <a:pos x="248" y="3"/>
                  </a:cxn>
                  <a:cxn ang="0">
                    <a:pos x="218" y="3"/>
                  </a:cxn>
                  <a:cxn ang="0">
                    <a:pos x="171" y="33"/>
                  </a:cxn>
                  <a:cxn ang="0">
                    <a:pos x="137" y="48"/>
                  </a:cxn>
                  <a:cxn ang="0">
                    <a:pos x="124" y="48"/>
                  </a:cxn>
                  <a:cxn ang="0">
                    <a:pos x="102" y="50"/>
                  </a:cxn>
                  <a:cxn ang="0">
                    <a:pos x="68" y="55"/>
                  </a:cxn>
                  <a:cxn ang="0">
                    <a:pos x="51" y="51"/>
                  </a:cxn>
                  <a:cxn ang="0">
                    <a:pos x="22" y="53"/>
                  </a:cxn>
                  <a:cxn ang="0">
                    <a:pos x="22" y="40"/>
                  </a:cxn>
                  <a:cxn ang="0">
                    <a:pos x="8" y="39"/>
                  </a:cxn>
                  <a:cxn ang="0">
                    <a:pos x="2" y="50"/>
                  </a:cxn>
                  <a:cxn ang="0">
                    <a:pos x="8" y="74"/>
                  </a:cxn>
                  <a:cxn ang="0">
                    <a:pos x="27" y="89"/>
                  </a:cxn>
                  <a:cxn ang="0">
                    <a:pos x="29" y="116"/>
                  </a:cxn>
                  <a:cxn ang="0">
                    <a:pos x="16" y="123"/>
                  </a:cxn>
                  <a:cxn ang="0">
                    <a:pos x="17" y="132"/>
                  </a:cxn>
                  <a:cxn ang="0">
                    <a:pos x="21" y="149"/>
                  </a:cxn>
                  <a:cxn ang="0">
                    <a:pos x="22" y="166"/>
                  </a:cxn>
                  <a:cxn ang="0">
                    <a:pos x="42" y="173"/>
                  </a:cxn>
                  <a:cxn ang="0">
                    <a:pos x="52" y="190"/>
                  </a:cxn>
                  <a:cxn ang="0">
                    <a:pos x="53" y="219"/>
                  </a:cxn>
                  <a:cxn ang="0">
                    <a:pos x="68" y="213"/>
                  </a:cxn>
                  <a:cxn ang="0">
                    <a:pos x="75" y="211"/>
                  </a:cxn>
                  <a:cxn ang="0">
                    <a:pos x="89" y="208"/>
                  </a:cxn>
                  <a:cxn ang="0">
                    <a:pos x="99" y="202"/>
                  </a:cxn>
                  <a:cxn ang="0">
                    <a:pos x="106" y="201"/>
                  </a:cxn>
                  <a:cxn ang="0">
                    <a:pos x="111" y="196"/>
                  </a:cxn>
                  <a:cxn ang="0">
                    <a:pos x="119" y="197"/>
                  </a:cxn>
                  <a:cxn ang="0">
                    <a:pos x="134" y="198"/>
                  </a:cxn>
                  <a:cxn ang="0">
                    <a:pos x="143" y="203"/>
                  </a:cxn>
                  <a:cxn ang="0">
                    <a:pos x="163" y="202"/>
                  </a:cxn>
                  <a:cxn ang="0">
                    <a:pos x="192" y="195"/>
                  </a:cxn>
                  <a:cxn ang="0">
                    <a:pos x="209" y="185"/>
                  </a:cxn>
                  <a:cxn ang="0">
                    <a:pos x="215" y="165"/>
                  </a:cxn>
                  <a:cxn ang="0">
                    <a:pos x="225" y="156"/>
                  </a:cxn>
                  <a:cxn ang="0">
                    <a:pos x="239" y="143"/>
                  </a:cxn>
                  <a:cxn ang="0">
                    <a:pos x="250" y="136"/>
                  </a:cxn>
                  <a:cxn ang="0">
                    <a:pos x="268" y="139"/>
                  </a:cxn>
                  <a:cxn ang="0">
                    <a:pos x="285" y="138"/>
                  </a:cxn>
                  <a:cxn ang="0">
                    <a:pos x="288" y="133"/>
                  </a:cxn>
                  <a:cxn ang="0">
                    <a:pos x="284" y="121"/>
                  </a:cxn>
                  <a:cxn ang="0">
                    <a:pos x="276" y="111"/>
                  </a:cxn>
                  <a:cxn ang="0">
                    <a:pos x="264" y="108"/>
                  </a:cxn>
                  <a:cxn ang="0">
                    <a:pos x="260" y="98"/>
                  </a:cxn>
                  <a:cxn ang="0">
                    <a:pos x="268" y="88"/>
                  </a:cxn>
                  <a:cxn ang="0">
                    <a:pos x="273" y="73"/>
                  </a:cxn>
                  <a:cxn ang="0">
                    <a:pos x="264" y="56"/>
                  </a:cxn>
                  <a:cxn ang="0">
                    <a:pos x="279" y="40"/>
                  </a:cxn>
                  <a:cxn ang="0">
                    <a:pos x="300" y="26"/>
                  </a:cxn>
                  <a:cxn ang="0">
                    <a:pos x="294" y="14"/>
                  </a:cxn>
                </a:cxnLst>
                <a:rect l="0" t="0" r="r" b="b"/>
                <a:pathLst>
                  <a:path w="300" h="219">
                    <a:moveTo>
                      <a:pt x="294" y="14"/>
                    </a:moveTo>
                    <a:cubicBezTo>
                      <a:pt x="294" y="14"/>
                      <a:pt x="282" y="16"/>
                      <a:pt x="278" y="15"/>
                    </a:cubicBezTo>
                    <a:cubicBezTo>
                      <a:pt x="274" y="15"/>
                      <a:pt x="266" y="13"/>
                      <a:pt x="266" y="13"/>
                    </a:cubicBezTo>
                    <a:cubicBezTo>
                      <a:pt x="262" y="3"/>
                      <a:pt x="262" y="3"/>
                      <a:pt x="262" y="3"/>
                    </a:cubicBezTo>
                    <a:cubicBezTo>
                      <a:pt x="262" y="3"/>
                      <a:pt x="256" y="10"/>
                      <a:pt x="253" y="9"/>
                    </a:cubicBezTo>
                    <a:cubicBezTo>
                      <a:pt x="250" y="8"/>
                      <a:pt x="250" y="3"/>
                      <a:pt x="248" y="3"/>
                    </a:cubicBezTo>
                    <a:cubicBezTo>
                      <a:pt x="246" y="3"/>
                      <a:pt x="240" y="10"/>
                      <a:pt x="236" y="9"/>
                    </a:cubicBezTo>
                    <a:cubicBezTo>
                      <a:pt x="232" y="8"/>
                      <a:pt x="226" y="0"/>
                      <a:pt x="218" y="3"/>
                    </a:cubicBezTo>
                    <a:cubicBezTo>
                      <a:pt x="209" y="6"/>
                      <a:pt x="194" y="15"/>
                      <a:pt x="189" y="16"/>
                    </a:cubicBezTo>
                    <a:cubicBezTo>
                      <a:pt x="183" y="17"/>
                      <a:pt x="175" y="27"/>
                      <a:pt x="171" y="33"/>
                    </a:cubicBezTo>
                    <a:cubicBezTo>
                      <a:pt x="167" y="39"/>
                      <a:pt x="164" y="47"/>
                      <a:pt x="152" y="50"/>
                    </a:cubicBezTo>
                    <a:cubicBezTo>
                      <a:pt x="139" y="53"/>
                      <a:pt x="137" y="48"/>
                      <a:pt x="137" y="48"/>
                    </a:cubicBezTo>
                    <a:cubicBezTo>
                      <a:pt x="131" y="51"/>
                      <a:pt x="131" y="51"/>
                      <a:pt x="131" y="51"/>
                    </a:cubicBezTo>
                    <a:cubicBezTo>
                      <a:pt x="124" y="48"/>
                      <a:pt x="124" y="48"/>
                      <a:pt x="124" y="48"/>
                    </a:cubicBezTo>
                    <a:cubicBezTo>
                      <a:pt x="124" y="48"/>
                      <a:pt x="115" y="53"/>
                      <a:pt x="110" y="51"/>
                    </a:cubicBezTo>
                    <a:cubicBezTo>
                      <a:pt x="107" y="51"/>
                      <a:pt x="106" y="49"/>
                      <a:pt x="102" y="50"/>
                    </a:cubicBezTo>
                    <a:cubicBezTo>
                      <a:pt x="99" y="53"/>
                      <a:pt x="98" y="58"/>
                      <a:pt x="87" y="59"/>
                    </a:cubicBezTo>
                    <a:cubicBezTo>
                      <a:pt x="77" y="60"/>
                      <a:pt x="68" y="55"/>
                      <a:pt x="68" y="55"/>
                    </a:cubicBezTo>
                    <a:cubicBezTo>
                      <a:pt x="60" y="55"/>
                      <a:pt x="60" y="55"/>
                      <a:pt x="60" y="55"/>
                    </a:cubicBezTo>
                    <a:cubicBezTo>
                      <a:pt x="60" y="55"/>
                      <a:pt x="54" y="51"/>
                      <a:pt x="51" y="51"/>
                    </a:cubicBezTo>
                    <a:cubicBezTo>
                      <a:pt x="47" y="51"/>
                      <a:pt x="37" y="60"/>
                      <a:pt x="32" y="59"/>
                    </a:cubicBezTo>
                    <a:cubicBezTo>
                      <a:pt x="26" y="59"/>
                      <a:pt x="22" y="58"/>
                      <a:pt x="22" y="53"/>
                    </a:cubicBezTo>
                    <a:cubicBezTo>
                      <a:pt x="23" y="47"/>
                      <a:pt x="30" y="48"/>
                      <a:pt x="29" y="43"/>
                    </a:cubicBezTo>
                    <a:cubicBezTo>
                      <a:pt x="29" y="39"/>
                      <a:pt x="26" y="41"/>
                      <a:pt x="22" y="40"/>
                    </a:cubicBezTo>
                    <a:cubicBezTo>
                      <a:pt x="20" y="40"/>
                      <a:pt x="14" y="37"/>
                      <a:pt x="10" y="35"/>
                    </a:cubicBezTo>
                    <a:cubicBezTo>
                      <a:pt x="9" y="38"/>
                      <a:pt x="8" y="39"/>
                      <a:pt x="8" y="39"/>
                    </a:cubicBezTo>
                    <a:cubicBezTo>
                      <a:pt x="8" y="39"/>
                      <a:pt x="9" y="44"/>
                      <a:pt x="7" y="47"/>
                    </a:cubicBezTo>
                    <a:cubicBezTo>
                      <a:pt x="5" y="49"/>
                      <a:pt x="2" y="50"/>
                      <a:pt x="2" y="50"/>
                    </a:cubicBezTo>
                    <a:cubicBezTo>
                      <a:pt x="0" y="65"/>
                      <a:pt x="0" y="65"/>
                      <a:pt x="0" y="65"/>
                    </a:cubicBezTo>
                    <a:cubicBezTo>
                      <a:pt x="8" y="74"/>
                      <a:pt x="8" y="74"/>
                      <a:pt x="8" y="74"/>
                    </a:cubicBezTo>
                    <a:cubicBezTo>
                      <a:pt x="11" y="83"/>
                      <a:pt x="11" y="83"/>
                      <a:pt x="11" y="83"/>
                    </a:cubicBezTo>
                    <a:cubicBezTo>
                      <a:pt x="11" y="83"/>
                      <a:pt x="23" y="86"/>
                      <a:pt x="27" y="89"/>
                    </a:cubicBezTo>
                    <a:cubicBezTo>
                      <a:pt x="33" y="92"/>
                      <a:pt x="38" y="101"/>
                      <a:pt x="38" y="101"/>
                    </a:cubicBezTo>
                    <a:cubicBezTo>
                      <a:pt x="29" y="116"/>
                      <a:pt x="29" y="116"/>
                      <a:pt x="29" y="116"/>
                    </a:cubicBezTo>
                    <a:cubicBezTo>
                      <a:pt x="29" y="116"/>
                      <a:pt x="28" y="120"/>
                      <a:pt x="26" y="121"/>
                    </a:cubicBezTo>
                    <a:cubicBezTo>
                      <a:pt x="23" y="122"/>
                      <a:pt x="19" y="120"/>
                      <a:pt x="16" y="123"/>
                    </a:cubicBezTo>
                    <a:cubicBezTo>
                      <a:pt x="11" y="126"/>
                      <a:pt x="11" y="130"/>
                      <a:pt x="11" y="130"/>
                    </a:cubicBezTo>
                    <a:cubicBezTo>
                      <a:pt x="17" y="132"/>
                      <a:pt x="17" y="132"/>
                      <a:pt x="17" y="132"/>
                    </a:cubicBezTo>
                    <a:cubicBezTo>
                      <a:pt x="13" y="141"/>
                      <a:pt x="13" y="141"/>
                      <a:pt x="13" y="141"/>
                    </a:cubicBezTo>
                    <a:cubicBezTo>
                      <a:pt x="21" y="149"/>
                      <a:pt x="21" y="149"/>
                      <a:pt x="21" y="149"/>
                    </a:cubicBezTo>
                    <a:cubicBezTo>
                      <a:pt x="13" y="160"/>
                      <a:pt x="13" y="160"/>
                      <a:pt x="13" y="160"/>
                    </a:cubicBezTo>
                    <a:cubicBezTo>
                      <a:pt x="13" y="160"/>
                      <a:pt x="20" y="164"/>
                      <a:pt x="22" y="166"/>
                    </a:cubicBezTo>
                    <a:cubicBezTo>
                      <a:pt x="24" y="169"/>
                      <a:pt x="27" y="174"/>
                      <a:pt x="32" y="173"/>
                    </a:cubicBezTo>
                    <a:cubicBezTo>
                      <a:pt x="42" y="173"/>
                      <a:pt x="42" y="173"/>
                      <a:pt x="42" y="173"/>
                    </a:cubicBezTo>
                    <a:cubicBezTo>
                      <a:pt x="43" y="186"/>
                      <a:pt x="43" y="186"/>
                      <a:pt x="43" y="186"/>
                    </a:cubicBezTo>
                    <a:cubicBezTo>
                      <a:pt x="52" y="190"/>
                      <a:pt x="52" y="190"/>
                      <a:pt x="52" y="190"/>
                    </a:cubicBezTo>
                    <a:cubicBezTo>
                      <a:pt x="49" y="199"/>
                      <a:pt x="49" y="199"/>
                      <a:pt x="49" y="199"/>
                    </a:cubicBezTo>
                    <a:cubicBezTo>
                      <a:pt x="53" y="219"/>
                      <a:pt x="53" y="219"/>
                      <a:pt x="53" y="219"/>
                    </a:cubicBezTo>
                    <a:cubicBezTo>
                      <a:pt x="63" y="218"/>
                      <a:pt x="63" y="218"/>
                      <a:pt x="63" y="218"/>
                    </a:cubicBezTo>
                    <a:cubicBezTo>
                      <a:pt x="68" y="213"/>
                      <a:pt x="68" y="213"/>
                      <a:pt x="68" y="213"/>
                    </a:cubicBezTo>
                    <a:cubicBezTo>
                      <a:pt x="73" y="215"/>
                      <a:pt x="73" y="215"/>
                      <a:pt x="73" y="215"/>
                    </a:cubicBezTo>
                    <a:cubicBezTo>
                      <a:pt x="75" y="211"/>
                      <a:pt x="75" y="211"/>
                      <a:pt x="75" y="211"/>
                    </a:cubicBezTo>
                    <a:cubicBezTo>
                      <a:pt x="87" y="211"/>
                      <a:pt x="87" y="211"/>
                      <a:pt x="87" y="211"/>
                    </a:cubicBezTo>
                    <a:cubicBezTo>
                      <a:pt x="89" y="208"/>
                      <a:pt x="89" y="208"/>
                      <a:pt x="89" y="208"/>
                    </a:cubicBezTo>
                    <a:cubicBezTo>
                      <a:pt x="92" y="207"/>
                      <a:pt x="92" y="207"/>
                      <a:pt x="92" y="207"/>
                    </a:cubicBezTo>
                    <a:cubicBezTo>
                      <a:pt x="99" y="202"/>
                      <a:pt x="99" y="202"/>
                      <a:pt x="99" y="202"/>
                    </a:cubicBezTo>
                    <a:cubicBezTo>
                      <a:pt x="101" y="205"/>
                      <a:pt x="101" y="205"/>
                      <a:pt x="101" y="205"/>
                    </a:cubicBezTo>
                    <a:cubicBezTo>
                      <a:pt x="106" y="201"/>
                      <a:pt x="106" y="201"/>
                      <a:pt x="106" y="201"/>
                    </a:cubicBezTo>
                    <a:cubicBezTo>
                      <a:pt x="105" y="196"/>
                      <a:pt x="105" y="196"/>
                      <a:pt x="105" y="196"/>
                    </a:cubicBezTo>
                    <a:cubicBezTo>
                      <a:pt x="111" y="196"/>
                      <a:pt x="111" y="196"/>
                      <a:pt x="111" y="196"/>
                    </a:cubicBezTo>
                    <a:cubicBezTo>
                      <a:pt x="114" y="192"/>
                      <a:pt x="114" y="192"/>
                      <a:pt x="114" y="192"/>
                    </a:cubicBezTo>
                    <a:cubicBezTo>
                      <a:pt x="114" y="192"/>
                      <a:pt x="117" y="198"/>
                      <a:pt x="119" y="197"/>
                    </a:cubicBezTo>
                    <a:cubicBezTo>
                      <a:pt x="121" y="195"/>
                      <a:pt x="128" y="191"/>
                      <a:pt x="128" y="191"/>
                    </a:cubicBezTo>
                    <a:cubicBezTo>
                      <a:pt x="134" y="198"/>
                      <a:pt x="134" y="198"/>
                      <a:pt x="134" y="198"/>
                    </a:cubicBezTo>
                    <a:cubicBezTo>
                      <a:pt x="138" y="197"/>
                      <a:pt x="138" y="197"/>
                      <a:pt x="138" y="197"/>
                    </a:cubicBezTo>
                    <a:cubicBezTo>
                      <a:pt x="143" y="203"/>
                      <a:pt x="143" y="203"/>
                      <a:pt x="143" y="203"/>
                    </a:cubicBezTo>
                    <a:cubicBezTo>
                      <a:pt x="149" y="198"/>
                      <a:pt x="149" y="198"/>
                      <a:pt x="149" y="198"/>
                    </a:cubicBezTo>
                    <a:cubicBezTo>
                      <a:pt x="163" y="202"/>
                      <a:pt x="163" y="202"/>
                      <a:pt x="163" y="202"/>
                    </a:cubicBezTo>
                    <a:cubicBezTo>
                      <a:pt x="163" y="202"/>
                      <a:pt x="166" y="207"/>
                      <a:pt x="168" y="206"/>
                    </a:cubicBezTo>
                    <a:cubicBezTo>
                      <a:pt x="169" y="206"/>
                      <a:pt x="192" y="195"/>
                      <a:pt x="192" y="195"/>
                    </a:cubicBezTo>
                    <a:cubicBezTo>
                      <a:pt x="199" y="196"/>
                      <a:pt x="199" y="196"/>
                      <a:pt x="199" y="196"/>
                    </a:cubicBezTo>
                    <a:cubicBezTo>
                      <a:pt x="199" y="196"/>
                      <a:pt x="208" y="192"/>
                      <a:pt x="209" y="185"/>
                    </a:cubicBezTo>
                    <a:cubicBezTo>
                      <a:pt x="209" y="176"/>
                      <a:pt x="199" y="171"/>
                      <a:pt x="201" y="168"/>
                    </a:cubicBezTo>
                    <a:cubicBezTo>
                      <a:pt x="204" y="166"/>
                      <a:pt x="215" y="165"/>
                      <a:pt x="215" y="165"/>
                    </a:cubicBezTo>
                    <a:cubicBezTo>
                      <a:pt x="215" y="165"/>
                      <a:pt x="213" y="160"/>
                      <a:pt x="216" y="158"/>
                    </a:cubicBezTo>
                    <a:cubicBezTo>
                      <a:pt x="218" y="156"/>
                      <a:pt x="223" y="159"/>
                      <a:pt x="225" y="156"/>
                    </a:cubicBezTo>
                    <a:cubicBezTo>
                      <a:pt x="226" y="152"/>
                      <a:pt x="221" y="148"/>
                      <a:pt x="224" y="145"/>
                    </a:cubicBezTo>
                    <a:cubicBezTo>
                      <a:pt x="229" y="144"/>
                      <a:pt x="235" y="148"/>
                      <a:pt x="239" y="143"/>
                    </a:cubicBezTo>
                    <a:cubicBezTo>
                      <a:pt x="245" y="139"/>
                      <a:pt x="245" y="136"/>
                      <a:pt x="247" y="134"/>
                    </a:cubicBezTo>
                    <a:cubicBezTo>
                      <a:pt x="249" y="133"/>
                      <a:pt x="250" y="136"/>
                      <a:pt x="250" y="136"/>
                    </a:cubicBezTo>
                    <a:cubicBezTo>
                      <a:pt x="250" y="136"/>
                      <a:pt x="252" y="130"/>
                      <a:pt x="256" y="130"/>
                    </a:cubicBezTo>
                    <a:cubicBezTo>
                      <a:pt x="259" y="132"/>
                      <a:pt x="264" y="138"/>
                      <a:pt x="268" y="139"/>
                    </a:cubicBezTo>
                    <a:cubicBezTo>
                      <a:pt x="273" y="139"/>
                      <a:pt x="278" y="135"/>
                      <a:pt x="278" y="135"/>
                    </a:cubicBezTo>
                    <a:cubicBezTo>
                      <a:pt x="285" y="138"/>
                      <a:pt x="285" y="138"/>
                      <a:pt x="285" y="138"/>
                    </a:cubicBezTo>
                    <a:cubicBezTo>
                      <a:pt x="285" y="133"/>
                      <a:pt x="285" y="133"/>
                      <a:pt x="285" y="133"/>
                    </a:cubicBezTo>
                    <a:cubicBezTo>
                      <a:pt x="288" y="133"/>
                      <a:pt x="288" y="133"/>
                      <a:pt x="288" y="133"/>
                    </a:cubicBezTo>
                    <a:cubicBezTo>
                      <a:pt x="294" y="130"/>
                      <a:pt x="294" y="130"/>
                      <a:pt x="294" y="130"/>
                    </a:cubicBezTo>
                    <a:cubicBezTo>
                      <a:pt x="284" y="121"/>
                      <a:pt x="284" y="121"/>
                      <a:pt x="284" y="121"/>
                    </a:cubicBezTo>
                    <a:cubicBezTo>
                      <a:pt x="278" y="117"/>
                      <a:pt x="278" y="117"/>
                      <a:pt x="278" y="117"/>
                    </a:cubicBezTo>
                    <a:cubicBezTo>
                      <a:pt x="276" y="111"/>
                      <a:pt x="276" y="111"/>
                      <a:pt x="276" y="111"/>
                    </a:cubicBezTo>
                    <a:cubicBezTo>
                      <a:pt x="267" y="103"/>
                      <a:pt x="267" y="103"/>
                      <a:pt x="267" y="103"/>
                    </a:cubicBezTo>
                    <a:cubicBezTo>
                      <a:pt x="267" y="103"/>
                      <a:pt x="266" y="106"/>
                      <a:pt x="264" y="108"/>
                    </a:cubicBezTo>
                    <a:cubicBezTo>
                      <a:pt x="262" y="110"/>
                      <a:pt x="256" y="108"/>
                      <a:pt x="256" y="108"/>
                    </a:cubicBezTo>
                    <a:cubicBezTo>
                      <a:pt x="260" y="98"/>
                      <a:pt x="260" y="98"/>
                      <a:pt x="260" y="98"/>
                    </a:cubicBezTo>
                    <a:cubicBezTo>
                      <a:pt x="268" y="97"/>
                      <a:pt x="268" y="97"/>
                      <a:pt x="268" y="97"/>
                    </a:cubicBezTo>
                    <a:cubicBezTo>
                      <a:pt x="268" y="88"/>
                      <a:pt x="268" y="88"/>
                      <a:pt x="268" y="88"/>
                    </a:cubicBezTo>
                    <a:cubicBezTo>
                      <a:pt x="278" y="85"/>
                      <a:pt x="278" y="85"/>
                      <a:pt x="278" y="85"/>
                    </a:cubicBezTo>
                    <a:cubicBezTo>
                      <a:pt x="278" y="85"/>
                      <a:pt x="274" y="80"/>
                      <a:pt x="273" y="73"/>
                    </a:cubicBezTo>
                    <a:cubicBezTo>
                      <a:pt x="273" y="66"/>
                      <a:pt x="272" y="56"/>
                      <a:pt x="272" y="56"/>
                    </a:cubicBezTo>
                    <a:cubicBezTo>
                      <a:pt x="264" y="56"/>
                      <a:pt x="264" y="56"/>
                      <a:pt x="264" y="56"/>
                    </a:cubicBezTo>
                    <a:cubicBezTo>
                      <a:pt x="264" y="56"/>
                      <a:pt x="274" y="54"/>
                      <a:pt x="275" y="51"/>
                    </a:cubicBezTo>
                    <a:cubicBezTo>
                      <a:pt x="276" y="49"/>
                      <a:pt x="271" y="44"/>
                      <a:pt x="279" y="40"/>
                    </a:cubicBezTo>
                    <a:cubicBezTo>
                      <a:pt x="286" y="34"/>
                      <a:pt x="294" y="38"/>
                      <a:pt x="294" y="38"/>
                    </a:cubicBezTo>
                    <a:cubicBezTo>
                      <a:pt x="300" y="26"/>
                      <a:pt x="300" y="26"/>
                      <a:pt x="300" y="26"/>
                    </a:cubicBezTo>
                    <a:cubicBezTo>
                      <a:pt x="300" y="26"/>
                      <a:pt x="297" y="23"/>
                      <a:pt x="296" y="19"/>
                    </a:cubicBezTo>
                    <a:cubicBezTo>
                      <a:pt x="295" y="17"/>
                      <a:pt x="294" y="14"/>
                      <a:pt x="294" y="14"/>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8" name="Greece" descr="© INSCALE GmbH, 05.05.2010&#10;http://www.presentationload.com/"/>
              <p:cNvSpPr>
                <a:spLocks noEditPoints="1"/>
              </p:cNvSpPr>
              <p:nvPr/>
            </p:nvSpPr>
            <p:spPr bwMode="gray">
              <a:xfrm>
                <a:off x="5090322" y="4800711"/>
                <a:ext cx="1362075" cy="1275824"/>
              </a:xfrm>
              <a:custGeom>
                <a:avLst/>
                <a:gdLst/>
                <a:ahLst/>
                <a:cxnLst>
                  <a:cxn ang="0">
                    <a:pos x="168" y="214"/>
                  </a:cxn>
                  <a:cxn ang="0">
                    <a:pos x="269" y="244"/>
                  </a:cxn>
                  <a:cxn ang="0">
                    <a:pos x="168" y="189"/>
                  </a:cxn>
                  <a:cxn ang="0">
                    <a:pos x="156" y="148"/>
                  </a:cxn>
                  <a:cxn ang="0">
                    <a:pos x="161" y="113"/>
                  </a:cxn>
                  <a:cxn ang="0">
                    <a:pos x="194" y="117"/>
                  </a:cxn>
                  <a:cxn ang="0">
                    <a:pos x="236" y="119"/>
                  </a:cxn>
                  <a:cxn ang="0">
                    <a:pos x="228" y="73"/>
                  </a:cxn>
                  <a:cxn ang="0">
                    <a:pos x="279" y="58"/>
                  </a:cxn>
                  <a:cxn ang="0">
                    <a:pos x="317" y="0"/>
                  </a:cxn>
                  <a:cxn ang="0">
                    <a:pos x="230" y="26"/>
                  </a:cxn>
                  <a:cxn ang="0">
                    <a:pos x="177" y="46"/>
                  </a:cxn>
                  <a:cxn ang="0">
                    <a:pos x="111" y="71"/>
                  </a:cxn>
                  <a:cxn ang="0">
                    <a:pos x="55" y="132"/>
                  </a:cxn>
                  <a:cxn ang="0">
                    <a:pos x="29" y="182"/>
                  </a:cxn>
                  <a:cxn ang="0">
                    <a:pos x="59" y="230"/>
                  </a:cxn>
                  <a:cxn ang="0">
                    <a:pos x="113" y="255"/>
                  </a:cxn>
                  <a:cxn ang="0">
                    <a:pos x="171" y="245"/>
                  </a:cxn>
                  <a:cxn ang="0">
                    <a:pos x="116" y="267"/>
                  </a:cxn>
                  <a:cxn ang="0">
                    <a:pos x="144" y="353"/>
                  </a:cxn>
                  <a:cxn ang="0">
                    <a:pos x="205" y="353"/>
                  </a:cxn>
                  <a:cxn ang="0">
                    <a:pos x="216" y="296"/>
                  </a:cxn>
                  <a:cxn ang="0">
                    <a:pos x="253" y="275"/>
                  </a:cxn>
                  <a:cxn ang="0">
                    <a:pos x="285" y="129"/>
                  </a:cxn>
                  <a:cxn ang="0">
                    <a:pos x="337" y="172"/>
                  </a:cxn>
                  <a:cxn ang="0">
                    <a:pos x="214" y="193"/>
                  </a:cxn>
                  <a:cxn ang="0">
                    <a:pos x="228" y="180"/>
                  </a:cxn>
                  <a:cxn ang="0">
                    <a:pos x="268" y="198"/>
                  </a:cxn>
                  <a:cxn ang="0">
                    <a:pos x="317" y="213"/>
                  </a:cxn>
                  <a:cxn ang="0">
                    <a:pos x="286" y="255"/>
                  </a:cxn>
                  <a:cxn ang="0">
                    <a:pos x="295" y="273"/>
                  </a:cxn>
                  <a:cxn ang="0">
                    <a:pos x="311" y="283"/>
                  </a:cxn>
                  <a:cxn ang="0">
                    <a:pos x="310" y="303"/>
                  </a:cxn>
                  <a:cxn ang="0">
                    <a:pos x="283" y="316"/>
                  </a:cxn>
                  <a:cxn ang="0">
                    <a:pos x="266" y="290"/>
                  </a:cxn>
                  <a:cxn ang="0">
                    <a:pos x="352" y="262"/>
                  </a:cxn>
                  <a:cxn ang="0">
                    <a:pos x="398" y="246"/>
                  </a:cxn>
                  <a:cxn ang="0">
                    <a:pos x="382" y="274"/>
                  </a:cxn>
                  <a:cxn ang="0">
                    <a:pos x="393" y="285"/>
                  </a:cxn>
                  <a:cxn ang="0">
                    <a:pos x="421" y="296"/>
                  </a:cxn>
                  <a:cxn ang="0">
                    <a:pos x="328" y="330"/>
                  </a:cxn>
                  <a:cxn ang="0">
                    <a:pos x="378" y="333"/>
                  </a:cxn>
                  <a:cxn ang="0">
                    <a:pos x="213" y="278"/>
                  </a:cxn>
                  <a:cxn ang="0">
                    <a:pos x="273" y="334"/>
                  </a:cxn>
                  <a:cxn ang="0">
                    <a:pos x="316" y="332"/>
                  </a:cxn>
                  <a:cxn ang="0">
                    <a:pos x="304" y="339"/>
                  </a:cxn>
                  <a:cxn ang="0">
                    <a:pos x="63" y="291"/>
                  </a:cxn>
                  <a:cxn ang="0">
                    <a:pos x="55" y="260"/>
                  </a:cxn>
                  <a:cxn ang="0">
                    <a:pos x="18" y="190"/>
                  </a:cxn>
                  <a:cxn ang="0">
                    <a:pos x="392" y="415"/>
                  </a:cxn>
                  <a:cxn ang="0">
                    <a:pos x="324" y="420"/>
                  </a:cxn>
                  <a:cxn ang="0">
                    <a:pos x="276" y="414"/>
                  </a:cxn>
                  <a:cxn ang="0">
                    <a:pos x="273" y="440"/>
                  </a:cxn>
                  <a:cxn ang="0">
                    <a:pos x="389" y="429"/>
                  </a:cxn>
                  <a:cxn ang="0">
                    <a:pos x="459" y="352"/>
                  </a:cxn>
                  <a:cxn ang="0">
                    <a:pos x="448" y="337"/>
                  </a:cxn>
                  <a:cxn ang="0">
                    <a:pos x="422" y="322"/>
                  </a:cxn>
                  <a:cxn ang="0">
                    <a:pos x="437" y="390"/>
                  </a:cxn>
                  <a:cxn ang="0">
                    <a:pos x="420" y="398"/>
                  </a:cxn>
                </a:cxnLst>
                <a:rect l="0" t="0" r="r" b="b"/>
                <a:pathLst>
                  <a:path w="482" h="452">
                    <a:moveTo>
                      <a:pt x="253" y="275"/>
                    </a:moveTo>
                    <a:cubicBezTo>
                      <a:pt x="253" y="275"/>
                      <a:pt x="245" y="270"/>
                      <a:pt x="243" y="261"/>
                    </a:cubicBezTo>
                    <a:cubicBezTo>
                      <a:pt x="241" y="254"/>
                      <a:pt x="243" y="248"/>
                      <a:pt x="243" y="244"/>
                    </a:cubicBezTo>
                    <a:cubicBezTo>
                      <a:pt x="243" y="240"/>
                      <a:pt x="223" y="239"/>
                      <a:pt x="219" y="239"/>
                    </a:cubicBezTo>
                    <a:cubicBezTo>
                      <a:pt x="214" y="238"/>
                      <a:pt x="214" y="232"/>
                      <a:pt x="214" y="232"/>
                    </a:cubicBezTo>
                    <a:cubicBezTo>
                      <a:pt x="214" y="232"/>
                      <a:pt x="210" y="235"/>
                      <a:pt x="207" y="232"/>
                    </a:cubicBezTo>
                    <a:cubicBezTo>
                      <a:pt x="204" y="231"/>
                      <a:pt x="193" y="222"/>
                      <a:pt x="193" y="222"/>
                    </a:cubicBezTo>
                    <a:cubicBezTo>
                      <a:pt x="193" y="222"/>
                      <a:pt x="190" y="226"/>
                      <a:pt x="189" y="226"/>
                    </a:cubicBezTo>
                    <a:cubicBezTo>
                      <a:pt x="187" y="226"/>
                      <a:pt x="185" y="220"/>
                      <a:pt x="185" y="220"/>
                    </a:cubicBezTo>
                    <a:cubicBezTo>
                      <a:pt x="169" y="219"/>
                      <a:pt x="169" y="219"/>
                      <a:pt x="169" y="219"/>
                    </a:cubicBezTo>
                    <a:cubicBezTo>
                      <a:pt x="168" y="214"/>
                      <a:pt x="168" y="214"/>
                      <a:pt x="168" y="214"/>
                    </a:cubicBezTo>
                    <a:cubicBezTo>
                      <a:pt x="168" y="214"/>
                      <a:pt x="160" y="217"/>
                      <a:pt x="160" y="213"/>
                    </a:cubicBezTo>
                    <a:cubicBezTo>
                      <a:pt x="160" y="209"/>
                      <a:pt x="174" y="211"/>
                      <a:pt x="174" y="211"/>
                    </a:cubicBezTo>
                    <a:cubicBezTo>
                      <a:pt x="174" y="211"/>
                      <a:pt x="184" y="211"/>
                      <a:pt x="193" y="213"/>
                    </a:cubicBezTo>
                    <a:cubicBezTo>
                      <a:pt x="203" y="216"/>
                      <a:pt x="210" y="224"/>
                      <a:pt x="210" y="224"/>
                    </a:cubicBezTo>
                    <a:cubicBezTo>
                      <a:pt x="216" y="225"/>
                      <a:pt x="216" y="225"/>
                      <a:pt x="216" y="225"/>
                    </a:cubicBezTo>
                    <a:cubicBezTo>
                      <a:pt x="216" y="225"/>
                      <a:pt x="217" y="232"/>
                      <a:pt x="219" y="235"/>
                    </a:cubicBezTo>
                    <a:cubicBezTo>
                      <a:pt x="221" y="237"/>
                      <a:pt x="225" y="235"/>
                      <a:pt x="227" y="235"/>
                    </a:cubicBezTo>
                    <a:cubicBezTo>
                      <a:pt x="229" y="235"/>
                      <a:pt x="238" y="235"/>
                      <a:pt x="244" y="239"/>
                    </a:cubicBezTo>
                    <a:cubicBezTo>
                      <a:pt x="251" y="244"/>
                      <a:pt x="258" y="258"/>
                      <a:pt x="258" y="258"/>
                    </a:cubicBezTo>
                    <a:cubicBezTo>
                      <a:pt x="258" y="258"/>
                      <a:pt x="267" y="259"/>
                      <a:pt x="269" y="257"/>
                    </a:cubicBezTo>
                    <a:cubicBezTo>
                      <a:pt x="271" y="256"/>
                      <a:pt x="269" y="244"/>
                      <a:pt x="269" y="244"/>
                    </a:cubicBezTo>
                    <a:cubicBezTo>
                      <a:pt x="269" y="244"/>
                      <a:pt x="257" y="246"/>
                      <a:pt x="253" y="239"/>
                    </a:cubicBezTo>
                    <a:cubicBezTo>
                      <a:pt x="247" y="231"/>
                      <a:pt x="249" y="224"/>
                      <a:pt x="249" y="224"/>
                    </a:cubicBezTo>
                    <a:cubicBezTo>
                      <a:pt x="242" y="222"/>
                      <a:pt x="242" y="222"/>
                      <a:pt x="242" y="222"/>
                    </a:cubicBezTo>
                    <a:cubicBezTo>
                      <a:pt x="240" y="214"/>
                      <a:pt x="240" y="214"/>
                      <a:pt x="240" y="214"/>
                    </a:cubicBezTo>
                    <a:cubicBezTo>
                      <a:pt x="240" y="214"/>
                      <a:pt x="236" y="216"/>
                      <a:pt x="229" y="216"/>
                    </a:cubicBezTo>
                    <a:cubicBezTo>
                      <a:pt x="222" y="216"/>
                      <a:pt x="220" y="212"/>
                      <a:pt x="220" y="212"/>
                    </a:cubicBezTo>
                    <a:cubicBezTo>
                      <a:pt x="217" y="214"/>
                      <a:pt x="217" y="214"/>
                      <a:pt x="217" y="214"/>
                    </a:cubicBezTo>
                    <a:cubicBezTo>
                      <a:pt x="204" y="207"/>
                      <a:pt x="204" y="207"/>
                      <a:pt x="204" y="207"/>
                    </a:cubicBezTo>
                    <a:cubicBezTo>
                      <a:pt x="204" y="207"/>
                      <a:pt x="200" y="197"/>
                      <a:pt x="196" y="196"/>
                    </a:cubicBezTo>
                    <a:cubicBezTo>
                      <a:pt x="192" y="195"/>
                      <a:pt x="185" y="201"/>
                      <a:pt x="180" y="200"/>
                    </a:cubicBezTo>
                    <a:cubicBezTo>
                      <a:pt x="176" y="199"/>
                      <a:pt x="169" y="192"/>
                      <a:pt x="168" y="189"/>
                    </a:cubicBezTo>
                    <a:cubicBezTo>
                      <a:pt x="167" y="185"/>
                      <a:pt x="174" y="184"/>
                      <a:pt x="174" y="184"/>
                    </a:cubicBezTo>
                    <a:cubicBezTo>
                      <a:pt x="173" y="182"/>
                      <a:pt x="173" y="182"/>
                      <a:pt x="173" y="182"/>
                    </a:cubicBezTo>
                    <a:cubicBezTo>
                      <a:pt x="173" y="182"/>
                      <a:pt x="184" y="181"/>
                      <a:pt x="187" y="186"/>
                    </a:cubicBezTo>
                    <a:cubicBezTo>
                      <a:pt x="191" y="192"/>
                      <a:pt x="182" y="193"/>
                      <a:pt x="182" y="193"/>
                    </a:cubicBezTo>
                    <a:cubicBezTo>
                      <a:pt x="184" y="197"/>
                      <a:pt x="184" y="197"/>
                      <a:pt x="184" y="197"/>
                    </a:cubicBezTo>
                    <a:cubicBezTo>
                      <a:pt x="193" y="193"/>
                      <a:pt x="193" y="193"/>
                      <a:pt x="193" y="193"/>
                    </a:cubicBezTo>
                    <a:cubicBezTo>
                      <a:pt x="193" y="184"/>
                      <a:pt x="193" y="184"/>
                      <a:pt x="193" y="184"/>
                    </a:cubicBezTo>
                    <a:cubicBezTo>
                      <a:pt x="179" y="169"/>
                      <a:pt x="179" y="169"/>
                      <a:pt x="179" y="169"/>
                    </a:cubicBezTo>
                    <a:cubicBezTo>
                      <a:pt x="170" y="166"/>
                      <a:pt x="170" y="166"/>
                      <a:pt x="170" y="166"/>
                    </a:cubicBezTo>
                    <a:cubicBezTo>
                      <a:pt x="170" y="166"/>
                      <a:pt x="167" y="159"/>
                      <a:pt x="167" y="154"/>
                    </a:cubicBezTo>
                    <a:cubicBezTo>
                      <a:pt x="167" y="149"/>
                      <a:pt x="156" y="148"/>
                      <a:pt x="156" y="148"/>
                    </a:cubicBezTo>
                    <a:cubicBezTo>
                      <a:pt x="156" y="143"/>
                      <a:pt x="156" y="143"/>
                      <a:pt x="156" y="143"/>
                    </a:cubicBezTo>
                    <a:cubicBezTo>
                      <a:pt x="156" y="143"/>
                      <a:pt x="151" y="141"/>
                      <a:pt x="147" y="134"/>
                    </a:cubicBezTo>
                    <a:cubicBezTo>
                      <a:pt x="143" y="129"/>
                      <a:pt x="149" y="117"/>
                      <a:pt x="149" y="117"/>
                    </a:cubicBezTo>
                    <a:cubicBezTo>
                      <a:pt x="147" y="112"/>
                      <a:pt x="147" y="112"/>
                      <a:pt x="147" y="112"/>
                    </a:cubicBezTo>
                    <a:cubicBezTo>
                      <a:pt x="148" y="106"/>
                      <a:pt x="148" y="106"/>
                      <a:pt x="148" y="106"/>
                    </a:cubicBezTo>
                    <a:cubicBezTo>
                      <a:pt x="154" y="106"/>
                      <a:pt x="154" y="106"/>
                      <a:pt x="154" y="106"/>
                    </a:cubicBezTo>
                    <a:cubicBezTo>
                      <a:pt x="159" y="100"/>
                      <a:pt x="159" y="100"/>
                      <a:pt x="159" y="100"/>
                    </a:cubicBezTo>
                    <a:cubicBezTo>
                      <a:pt x="159" y="97"/>
                      <a:pt x="159" y="97"/>
                      <a:pt x="159" y="97"/>
                    </a:cubicBezTo>
                    <a:cubicBezTo>
                      <a:pt x="164" y="102"/>
                      <a:pt x="164" y="102"/>
                      <a:pt x="164" y="102"/>
                    </a:cubicBezTo>
                    <a:cubicBezTo>
                      <a:pt x="158" y="106"/>
                      <a:pt x="158" y="106"/>
                      <a:pt x="158" y="106"/>
                    </a:cubicBezTo>
                    <a:cubicBezTo>
                      <a:pt x="161" y="113"/>
                      <a:pt x="161" y="113"/>
                      <a:pt x="161" y="113"/>
                    </a:cubicBezTo>
                    <a:cubicBezTo>
                      <a:pt x="168" y="113"/>
                      <a:pt x="168" y="113"/>
                      <a:pt x="168" y="113"/>
                    </a:cubicBezTo>
                    <a:cubicBezTo>
                      <a:pt x="174" y="117"/>
                      <a:pt x="174" y="117"/>
                      <a:pt x="174" y="117"/>
                    </a:cubicBezTo>
                    <a:cubicBezTo>
                      <a:pt x="174" y="117"/>
                      <a:pt x="182" y="118"/>
                      <a:pt x="186" y="120"/>
                    </a:cubicBezTo>
                    <a:cubicBezTo>
                      <a:pt x="189" y="121"/>
                      <a:pt x="188" y="126"/>
                      <a:pt x="188" y="129"/>
                    </a:cubicBezTo>
                    <a:cubicBezTo>
                      <a:pt x="188" y="132"/>
                      <a:pt x="191" y="134"/>
                      <a:pt x="191" y="134"/>
                    </a:cubicBezTo>
                    <a:cubicBezTo>
                      <a:pt x="192" y="138"/>
                      <a:pt x="192" y="138"/>
                      <a:pt x="192" y="138"/>
                    </a:cubicBezTo>
                    <a:cubicBezTo>
                      <a:pt x="206" y="138"/>
                      <a:pt x="206" y="138"/>
                      <a:pt x="206" y="138"/>
                    </a:cubicBezTo>
                    <a:cubicBezTo>
                      <a:pt x="210" y="138"/>
                      <a:pt x="212" y="135"/>
                      <a:pt x="209" y="134"/>
                    </a:cubicBezTo>
                    <a:cubicBezTo>
                      <a:pt x="205" y="132"/>
                      <a:pt x="195" y="130"/>
                      <a:pt x="195" y="130"/>
                    </a:cubicBezTo>
                    <a:cubicBezTo>
                      <a:pt x="195" y="130"/>
                      <a:pt x="189" y="122"/>
                      <a:pt x="189" y="118"/>
                    </a:cubicBezTo>
                    <a:cubicBezTo>
                      <a:pt x="189" y="114"/>
                      <a:pt x="194" y="117"/>
                      <a:pt x="194" y="117"/>
                    </a:cubicBezTo>
                    <a:cubicBezTo>
                      <a:pt x="202" y="117"/>
                      <a:pt x="202" y="117"/>
                      <a:pt x="202" y="117"/>
                    </a:cubicBezTo>
                    <a:cubicBezTo>
                      <a:pt x="212" y="127"/>
                      <a:pt x="212" y="127"/>
                      <a:pt x="212" y="127"/>
                    </a:cubicBezTo>
                    <a:cubicBezTo>
                      <a:pt x="221" y="134"/>
                      <a:pt x="221" y="134"/>
                      <a:pt x="221" y="134"/>
                    </a:cubicBezTo>
                    <a:cubicBezTo>
                      <a:pt x="221" y="134"/>
                      <a:pt x="225" y="130"/>
                      <a:pt x="222" y="125"/>
                    </a:cubicBezTo>
                    <a:cubicBezTo>
                      <a:pt x="220" y="119"/>
                      <a:pt x="214" y="118"/>
                      <a:pt x="212" y="118"/>
                    </a:cubicBezTo>
                    <a:cubicBezTo>
                      <a:pt x="209" y="117"/>
                      <a:pt x="206" y="115"/>
                      <a:pt x="206" y="111"/>
                    </a:cubicBezTo>
                    <a:cubicBezTo>
                      <a:pt x="205" y="107"/>
                      <a:pt x="209" y="106"/>
                      <a:pt x="209" y="106"/>
                    </a:cubicBezTo>
                    <a:cubicBezTo>
                      <a:pt x="225" y="110"/>
                      <a:pt x="225" y="110"/>
                      <a:pt x="225" y="110"/>
                    </a:cubicBezTo>
                    <a:cubicBezTo>
                      <a:pt x="229" y="111"/>
                      <a:pt x="229" y="111"/>
                      <a:pt x="229" y="111"/>
                    </a:cubicBezTo>
                    <a:cubicBezTo>
                      <a:pt x="230" y="113"/>
                      <a:pt x="230" y="113"/>
                      <a:pt x="230" y="113"/>
                    </a:cubicBezTo>
                    <a:cubicBezTo>
                      <a:pt x="236" y="119"/>
                      <a:pt x="236" y="119"/>
                      <a:pt x="236" y="119"/>
                    </a:cubicBezTo>
                    <a:cubicBezTo>
                      <a:pt x="240" y="114"/>
                      <a:pt x="240" y="114"/>
                      <a:pt x="240" y="114"/>
                    </a:cubicBezTo>
                    <a:cubicBezTo>
                      <a:pt x="227" y="103"/>
                      <a:pt x="227" y="103"/>
                      <a:pt x="227" y="103"/>
                    </a:cubicBezTo>
                    <a:cubicBezTo>
                      <a:pt x="224" y="103"/>
                      <a:pt x="224" y="103"/>
                      <a:pt x="224" y="103"/>
                    </a:cubicBezTo>
                    <a:cubicBezTo>
                      <a:pt x="217" y="100"/>
                      <a:pt x="217" y="100"/>
                      <a:pt x="217" y="100"/>
                    </a:cubicBezTo>
                    <a:cubicBezTo>
                      <a:pt x="217" y="104"/>
                      <a:pt x="217" y="104"/>
                      <a:pt x="217" y="104"/>
                    </a:cubicBezTo>
                    <a:cubicBezTo>
                      <a:pt x="217" y="104"/>
                      <a:pt x="213" y="102"/>
                      <a:pt x="210" y="102"/>
                    </a:cubicBezTo>
                    <a:cubicBezTo>
                      <a:pt x="207" y="101"/>
                      <a:pt x="210" y="95"/>
                      <a:pt x="210" y="95"/>
                    </a:cubicBezTo>
                    <a:cubicBezTo>
                      <a:pt x="210" y="95"/>
                      <a:pt x="200" y="88"/>
                      <a:pt x="200" y="86"/>
                    </a:cubicBezTo>
                    <a:cubicBezTo>
                      <a:pt x="200" y="84"/>
                      <a:pt x="206" y="81"/>
                      <a:pt x="206" y="81"/>
                    </a:cubicBezTo>
                    <a:cubicBezTo>
                      <a:pt x="206" y="81"/>
                      <a:pt x="214" y="82"/>
                      <a:pt x="218" y="82"/>
                    </a:cubicBezTo>
                    <a:cubicBezTo>
                      <a:pt x="221" y="82"/>
                      <a:pt x="228" y="73"/>
                      <a:pt x="228" y="73"/>
                    </a:cubicBezTo>
                    <a:cubicBezTo>
                      <a:pt x="229" y="68"/>
                      <a:pt x="229" y="68"/>
                      <a:pt x="229" y="68"/>
                    </a:cubicBezTo>
                    <a:cubicBezTo>
                      <a:pt x="229" y="68"/>
                      <a:pt x="234" y="64"/>
                      <a:pt x="236" y="64"/>
                    </a:cubicBezTo>
                    <a:cubicBezTo>
                      <a:pt x="239" y="63"/>
                      <a:pt x="244" y="67"/>
                      <a:pt x="250" y="67"/>
                    </a:cubicBezTo>
                    <a:cubicBezTo>
                      <a:pt x="256" y="66"/>
                      <a:pt x="259" y="64"/>
                      <a:pt x="260" y="63"/>
                    </a:cubicBezTo>
                    <a:cubicBezTo>
                      <a:pt x="262" y="60"/>
                      <a:pt x="267" y="55"/>
                      <a:pt x="267" y="55"/>
                    </a:cubicBezTo>
                    <a:cubicBezTo>
                      <a:pt x="263" y="51"/>
                      <a:pt x="263" y="51"/>
                      <a:pt x="263" y="51"/>
                    </a:cubicBezTo>
                    <a:cubicBezTo>
                      <a:pt x="265" y="50"/>
                      <a:pt x="265" y="50"/>
                      <a:pt x="265" y="50"/>
                    </a:cubicBezTo>
                    <a:cubicBezTo>
                      <a:pt x="269" y="54"/>
                      <a:pt x="269" y="54"/>
                      <a:pt x="269" y="54"/>
                    </a:cubicBezTo>
                    <a:cubicBezTo>
                      <a:pt x="269" y="58"/>
                      <a:pt x="269" y="58"/>
                      <a:pt x="269" y="58"/>
                    </a:cubicBezTo>
                    <a:cubicBezTo>
                      <a:pt x="275" y="60"/>
                      <a:pt x="275" y="60"/>
                      <a:pt x="275" y="60"/>
                    </a:cubicBezTo>
                    <a:cubicBezTo>
                      <a:pt x="279" y="58"/>
                      <a:pt x="279" y="58"/>
                      <a:pt x="279" y="58"/>
                    </a:cubicBezTo>
                    <a:cubicBezTo>
                      <a:pt x="279" y="58"/>
                      <a:pt x="305" y="59"/>
                      <a:pt x="310" y="59"/>
                    </a:cubicBezTo>
                    <a:cubicBezTo>
                      <a:pt x="315" y="60"/>
                      <a:pt x="316" y="66"/>
                      <a:pt x="316" y="66"/>
                    </a:cubicBezTo>
                    <a:cubicBezTo>
                      <a:pt x="316" y="66"/>
                      <a:pt x="326" y="55"/>
                      <a:pt x="328" y="50"/>
                    </a:cubicBezTo>
                    <a:cubicBezTo>
                      <a:pt x="331" y="46"/>
                      <a:pt x="323" y="40"/>
                      <a:pt x="323" y="40"/>
                    </a:cubicBezTo>
                    <a:cubicBezTo>
                      <a:pt x="322" y="31"/>
                      <a:pt x="322" y="31"/>
                      <a:pt x="322" y="31"/>
                    </a:cubicBezTo>
                    <a:cubicBezTo>
                      <a:pt x="329" y="24"/>
                      <a:pt x="329" y="24"/>
                      <a:pt x="329" y="24"/>
                    </a:cubicBezTo>
                    <a:cubicBezTo>
                      <a:pt x="329" y="24"/>
                      <a:pt x="335" y="25"/>
                      <a:pt x="337" y="23"/>
                    </a:cubicBezTo>
                    <a:cubicBezTo>
                      <a:pt x="339" y="21"/>
                      <a:pt x="333" y="16"/>
                      <a:pt x="332" y="14"/>
                    </a:cubicBezTo>
                    <a:cubicBezTo>
                      <a:pt x="331" y="11"/>
                      <a:pt x="331" y="5"/>
                      <a:pt x="331" y="5"/>
                    </a:cubicBezTo>
                    <a:cubicBezTo>
                      <a:pt x="324" y="2"/>
                      <a:pt x="324" y="2"/>
                      <a:pt x="324" y="2"/>
                    </a:cubicBezTo>
                    <a:cubicBezTo>
                      <a:pt x="317" y="0"/>
                      <a:pt x="317" y="0"/>
                      <a:pt x="317" y="0"/>
                    </a:cubicBezTo>
                    <a:cubicBezTo>
                      <a:pt x="317" y="0"/>
                      <a:pt x="306" y="1"/>
                      <a:pt x="303" y="3"/>
                    </a:cubicBezTo>
                    <a:cubicBezTo>
                      <a:pt x="301" y="6"/>
                      <a:pt x="311" y="11"/>
                      <a:pt x="311" y="20"/>
                    </a:cubicBezTo>
                    <a:cubicBezTo>
                      <a:pt x="310" y="27"/>
                      <a:pt x="301" y="31"/>
                      <a:pt x="301" y="31"/>
                    </a:cubicBezTo>
                    <a:cubicBezTo>
                      <a:pt x="294" y="30"/>
                      <a:pt x="294" y="30"/>
                      <a:pt x="294" y="30"/>
                    </a:cubicBezTo>
                    <a:cubicBezTo>
                      <a:pt x="294" y="30"/>
                      <a:pt x="271" y="41"/>
                      <a:pt x="270" y="41"/>
                    </a:cubicBezTo>
                    <a:cubicBezTo>
                      <a:pt x="268" y="42"/>
                      <a:pt x="265" y="37"/>
                      <a:pt x="265" y="37"/>
                    </a:cubicBezTo>
                    <a:cubicBezTo>
                      <a:pt x="251" y="33"/>
                      <a:pt x="251" y="33"/>
                      <a:pt x="251" y="33"/>
                    </a:cubicBezTo>
                    <a:cubicBezTo>
                      <a:pt x="245" y="38"/>
                      <a:pt x="245" y="38"/>
                      <a:pt x="245" y="38"/>
                    </a:cubicBezTo>
                    <a:cubicBezTo>
                      <a:pt x="240" y="32"/>
                      <a:pt x="240" y="32"/>
                      <a:pt x="240" y="32"/>
                    </a:cubicBezTo>
                    <a:cubicBezTo>
                      <a:pt x="236" y="33"/>
                      <a:pt x="236" y="33"/>
                      <a:pt x="236" y="33"/>
                    </a:cubicBezTo>
                    <a:cubicBezTo>
                      <a:pt x="230" y="26"/>
                      <a:pt x="230" y="26"/>
                      <a:pt x="230" y="26"/>
                    </a:cubicBezTo>
                    <a:cubicBezTo>
                      <a:pt x="230" y="26"/>
                      <a:pt x="223" y="30"/>
                      <a:pt x="221" y="32"/>
                    </a:cubicBezTo>
                    <a:cubicBezTo>
                      <a:pt x="219" y="33"/>
                      <a:pt x="216" y="27"/>
                      <a:pt x="216" y="27"/>
                    </a:cubicBezTo>
                    <a:cubicBezTo>
                      <a:pt x="213" y="31"/>
                      <a:pt x="213" y="31"/>
                      <a:pt x="213" y="31"/>
                    </a:cubicBezTo>
                    <a:cubicBezTo>
                      <a:pt x="207" y="31"/>
                      <a:pt x="207" y="31"/>
                      <a:pt x="207" y="31"/>
                    </a:cubicBezTo>
                    <a:cubicBezTo>
                      <a:pt x="208" y="36"/>
                      <a:pt x="208" y="36"/>
                      <a:pt x="208" y="36"/>
                    </a:cubicBezTo>
                    <a:cubicBezTo>
                      <a:pt x="203" y="40"/>
                      <a:pt x="203" y="40"/>
                      <a:pt x="203" y="40"/>
                    </a:cubicBezTo>
                    <a:cubicBezTo>
                      <a:pt x="201" y="37"/>
                      <a:pt x="201" y="37"/>
                      <a:pt x="201" y="37"/>
                    </a:cubicBezTo>
                    <a:cubicBezTo>
                      <a:pt x="194" y="42"/>
                      <a:pt x="194" y="42"/>
                      <a:pt x="194" y="42"/>
                    </a:cubicBezTo>
                    <a:cubicBezTo>
                      <a:pt x="191" y="43"/>
                      <a:pt x="191" y="43"/>
                      <a:pt x="191" y="43"/>
                    </a:cubicBezTo>
                    <a:cubicBezTo>
                      <a:pt x="189" y="46"/>
                      <a:pt x="189" y="46"/>
                      <a:pt x="189" y="46"/>
                    </a:cubicBezTo>
                    <a:cubicBezTo>
                      <a:pt x="177" y="46"/>
                      <a:pt x="177" y="46"/>
                      <a:pt x="177" y="46"/>
                    </a:cubicBezTo>
                    <a:cubicBezTo>
                      <a:pt x="175" y="50"/>
                      <a:pt x="175" y="50"/>
                      <a:pt x="175" y="50"/>
                    </a:cubicBezTo>
                    <a:cubicBezTo>
                      <a:pt x="170" y="48"/>
                      <a:pt x="170" y="48"/>
                      <a:pt x="170" y="48"/>
                    </a:cubicBezTo>
                    <a:cubicBezTo>
                      <a:pt x="165" y="53"/>
                      <a:pt x="165" y="53"/>
                      <a:pt x="165" y="53"/>
                    </a:cubicBezTo>
                    <a:cubicBezTo>
                      <a:pt x="155" y="54"/>
                      <a:pt x="155" y="54"/>
                      <a:pt x="155" y="54"/>
                    </a:cubicBezTo>
                    <a:cubicBezTo>
                      <a:pt x="155" y="54"/>
                      <a:pt x="146" y="52"/>
                      <a:pt x="146" y="55"/>
                    </a:cubicBezTo>
                    <a:cubicBezTo>
                      <a:pt x="145" y="59"/>
                      <a:pt x="146" y="69"/>
                      <a:pt x="146" y="69"/>
                    </a:cubicBezTo>
                    <a:cubicBezTo>
                      <a:pt x="142" y="66"/>
                      <a:pt x="142" y="66"/>
                      <a:pt x="142" y="66"/>
                    </a:cubicBezTo>
                    <a:cubicBezTo>
                      <a:pt x="141" y="70"/>
                      <a:pt x="141" y="70"/>
                      <a:pt x="141" y="70"/>
                    </a:cubicBezTo>
                    <a:cubicBezTo>
                      <a:pt x="122" y="69"/>
                      <a:pt x="122" y="69"/>
                      <a:pt x="122" y="69"/>
                    </a:cubicBezTo>
                    <a:cubicBezTo>
                      <a:pt x="118" y="72"/>
                      <a:pt x="118" y="72"/>
                      <a:pt x="118" y="72"/>
                    </a:cubicBezTo>
                    <a:cubicBezTo>
                      <a:pt x="111" y="71"/>
                      <a:pt x="111" y="71"/>
                      <a:pt x="111" y="71"/>
                    </a:cubicBezTo>
                    <a:cubicBezTo>
                      <a:pt x="111" y="71"/>
                      <a:pt x="107" y="72"/>
                      <a:pt x="105" y="75"/>
                    </a:cubicBezTo>
                    <a:cubicBezTo>
                      <a:pt x="103" y="80"/>
                      <a:pt x="105" y="84"/>
                      <a:pt x="102" y="87"/>
                    </a:cubicBezTo>
                    <a:cubicBezTo>
                      <a:pt x="98" y="89"/>
                      <a:pt x="92" y="93"/>
                      <a:pt x="92" y="93"/>
                    </a:cubicBezTo>
                    <a:cubicBezTo>
                      <a:pt x="92" y="93"/>
                      <a:pt x="88" y="91"/>
                      <a:pt x="86" y="91"/>
                    </a:cubicBezTo>
                    <a:cubicBezTo>
                      <a:pt x="82" y="91"/>
                      <a:pt x="77" y="97"/>
                      <a:pt x="77" y="97"/>
                    </a:cubicBezTo>
                    <a:cubicBezTo>
                      <a:pt x="61" y="98"/>
                      <a:pt x="61" y="98"/>
                      <a:pt x="61" y="98"/>
                    </a:cubicBezTo>
                    <a:cubicBezTo>
                      <a:pt x="61" y="105"/>
                      <a:pt x="61" y="105"/>
                      <a:pt x="61" y="105"/>
                    </a:cubicBezTo>
                    <a:cubicBezTo>
                      <a:pt x="61" y="105"/>
                      <a:pt x="65" y="109"/>
                      <a:pt x="66" y="113"/>
                    </a:cubicBezTo>
                    <a:cubicBezTo>
                      <a:pt x="66" y="117"/>
                      <a:pt x="61" y="122"/>
                      <a:pt x="61" y="122"/>
                    </a:cubicBezTo>
                    <a:cubicBezTo>
                      <a:pt x="61" y="122"/>
                      <a:pt x="58" y="122"/>
                      <a:pt x="56" y="123"/>
                    </a:cubicBezTo>
                    <a:cubicBezTo>
                      <a:pt x="53" y="126"/>
                      <a:pt x="55" y="132"/>
                      <a:pt x="55" y="132"/>
                    </a:cubicBezTo>
                    <a:cubicBezTo>
                      <a:pt x="51" y="137"/>
                      <a:pt x="51" y="137"/>
                      <a:pt x="51" y="137"/>
                    </a:cubicBezTo>
                    <a:cubicBezTo>
                      <a:pt x="51" y="137"/>
                      <a:pt x="54" y="144"/>
                      <a:pt x="49" y="149"/>
                    </a:cubicBezTo>
                    <a:cubicBezTo>
                      <a:pt x="44" y="153"/>
                      <a:pt x="42" y="150"/>
                      <a:pt x="39" y="151"/>
                    </a:cubicBezTo>
                    <a:cubicBezTo>
                      <a:pt x="36" y="152"/>
                      <a:pt x="37" y="156"/>
                      <a:pt x="37" y="156"/>
                    </a:cubicBezTo>
                    <a:cubicBezTo>
                      <a:pt x="37" y="156"/>
                      <a:pt x="33" y="154"/>
                      <a:pt x="32" y="159"/>
                    </a:cubicBezTo>
                    <a:cubicBezTo>
                      <a:pt x="31" y="162"/>
                      <a:pt x="37" y="165"/>
                      <a:pt x="37" y="165"/>
                    </a:cubicBezTo>
                    <a:cubicBezTo>
                      <a:pt x="38" y="169"/>
                      <a:pt x="38" y="169"/>
                      <a:pt x="38" y="169"/>
                    </a:cubicBezTo>
                    <a:cubicBezTo>
                      <a:pt x="38" y="169"/>
                      <a:pt x="33" y="168"/>
                      <a:pt x="33" y="169"/>
                    </a:cubicBezTo>
                    <a:cubicBezTo>
                      <a:pt x="32" y="172"/>
                      <a:pt x="33" y="175"/>
                      <a:pt x="33" y="175"/>
                    </a:cubicBezTo>
                    <a:cubicBezTo>
                      <a:pt x="33" y="175"/>
                      <a:pt x="28" y="180"/>
                      <a:pt x="26" y="180"/>
                    </a:cubicBezTo>
                    <a:cubicBezTo>
                      <a:pt x="29" y="182"/>
                      <a:pt x="29" y="182"/>
                      <a:pt x="29" y="182"/>
                    </a:cubicBezTo>
                    <a:cubicBezTo>
                      <a:pt x="29" y="188"/>
                      <a:pt x="29" y="188"/>
                      <a:pt x="29" y="188"/>
                    </a:cubicBezTo>
                    <a:cubicBezTo>
                      <a:pt x="34" y="190"/>
                      <a:pt x="34" y="190"/>
                      <a:pt x="34" y="190"/>
                    </a:cubicBezTo>
                    <a:cubicBezTo>
                      <a:pt x="33" y="195"/>
                      <a:pt x="33" y="195"/>
                      <a:pt x="33" y="195"/>
                    </a:cubicBezTo>
                    <a:cubicBezTo>
                      <a:pt x="40" y="204"/>
                      <a:pt x="40" y="204"/>
                      <a:pt x="40" y="204"/>
                    </a:cubicBezTo>
                    <a:cubicBezTo>
                      <a:pt x="48" y="205"/>
                      <a:pt x="48" y="205"/>
                      <a:pt x="48" y="205"/>
                    </a:cubicBezTo>
                    <a:cubicBezTo>
                      <a:pt x="63" y="222"/>
                      <a:pt x="63" y="222"/>
                      <a:pt x="63" y="222"/>
                    </a:cubicBezTo>
                    <a:cubicBezTo>
                      <a:pt x="70" y="215"/>
                      <a:pt x="70" y="215"/>
                      <a:pt x="70" y="215"/>
                    </a:cubicBezTo>
                    <a:cubicBezTo>
                      <a:pt x="85" y="216"/>
                      <a:pt x="85" y="216"/>
                      <a:pt x="85" y="216"/>
                    </a:cubicBezTo>
                    <a:cubicBezTo>
                      <a:pt x="87" y="223"/>
                      <a:pt x="87" y="223"/>
                      <a:pt x="87" y="223"/>
                    </a:cubicBezTo>
                    <a:cubicBezTo>
                      <a:pt x="73" y="220"/>
                      <a:pt x="73" y="220"/>
                      <a:pt x="73" y="220"/>
                    </a:cubicBezTo>
                    <a:cubicBezTo>
                      <a:pt x="73" y="220"/>
                      <a:pt x="63" y="226"/>
                      <a:pt x="59" y="230"/>
                    </a:cubicBezTo>
                    <a:cubicBezTo>
                      <a:pt x="55" y="235"/>
                      <a:pt x="54" y="244"/>
                      <a:pt x="57" y="246"/>
                    </a:cubicBezTo>
                    <a:cubicBezTo>
                      <a:pt x="61" y="249"/>
                      <a:pt x="64" y="242"/>
                      <a:pt x="65" y="238"/>
                    </a:cubicBezTo>
                    <a:cubicBezTo>
                      <a:pt x="67" y="233"/>
                      <a:pt x="71" y="232"/>
                      <a:pt x="71" y="232"/>
                    </a:cubicBezTo>
                    <a:cubicBezTo>
                      <a:pt x="75" y="238"/>
                      <a:pt x="75" y="238"/>
                      <a:pt x="75" y="238"/>
                    </a:cubicBezTo>
                    <a:cubicBezTo>
                      <a:pt x="74" y="246"/>
                      <a:pt x="74" y="246"/>
                      <a:pt x="74" y="246"/>
                    </a:cubicBezTo>
                    <a:cubicBezTo>
                      <a:pt x="80" y="243"/>
                      <a:pt x="80" y="243"/>
                      <a:pt x="80" y="243"/>
                    </a:cubicBezTo>
                    <a:cubicBezTo>
                      <a:pt x="85" y="248"/>
                      <a:pt x="85" y="248"/>
                      <a:pt x="85" y="248"/>
                    </a:cubicBezTo>
                    <a:cubicBezTo>
                      <a:pt x="85" y="248"/>
                      <a:pt x="80" y="258"/>
                      <a:pt x="89" y="259"/>
                    </a:cubicBezTo>
                    <a:cubicBezTo>
                      <a:pt x="97" y="261"/>
                      <a:pt x="98" y="249"/>
                      <a:pt x="98" y="249"/>
                    </a:cubicBezTo>
                    <a:cubicBezTo>
                      <a:pt x="108" y="260"/>
                      <a:pt x="108" y="260"/>
                      <a:pt x="108" y="260"/>
                    </a:cubicBezTo>
                    <a:cubicBezTo>
                      <a:pt x="108" y="260"/>
                      <a:pt x="111" y="257"/>
                      <a:pt x="113" y="255"/>
                    </a:cubicBezTo>
                    <a:cubicBezTo>
                      <a:pt x="116" y="254"/>
                      <a:pt x="121" y="255"/>
                      <a:pt x="121" y="255"/>
                    </a:cubicBezTo>
                    <a:cubicBezTo>
                      <a:pt x="121" y="255"/>
                      <a:pt x="125" y="248"/>
                      <a:pt x="129" y="248"/>
                    </a:cubicBezTo>
                    <a:cubicBezTo>
                      <a:pt x="134" y="248"/>
                      <a:pt x="144" y="251"/>
                      <a:pt x="144" y="251"/>
                    </a:cubicBezTo>
                    <a:cubicBezTo>
                      <a:pt x="146" y="249"/>
                      <a:pt x="146" y="249"/>
                      <a:pt x="146" y="249"/>
                    </a:cubicBezTo>
                    <a:cubicBezTo>
                      <a:pt x="156" y="251"/>
                      <a:pt x="156" y="251"/>
                      <a:pt x="156" y="251"/>
                    </a:cubicBezTo>
                    <a:cubicBezTo>
                      <a:pt x="153" y="245"/>
                      <a:pt x="153" y="245"/>
                      <a:pt x="153" y="245"/>
                    </a:cubicBezTo>
                    <a:cubicBezTo>
                      <a:pt x="155" y="243"/>
                      <a:pt x="155" y="243"/>
                      <a:pt x="155" y="243"/>
                    </a:cubicBezTo>
                    <a:cubicBezTo>
                      <a:pt x="162" y="247"/>
                      <a:pt x="162" y="247"/>
                      <a:pt x="162" y="247"/>
                    </a:cubicBezTo>
                    <a:cubicBezTo>
                      <a:pt x="161" y="252"/>
                      <a:pt x="161" y="252"/>
                      <a:pt x="161" y="252"/>
                    </a:cubicBezTo>
                    <a:cubicBezTo>
                      <a:pt x="164" y="252"/>
                      <a:pt x="164" y="252"/>
                      <a:pt x="164" y="252"/>
                    </a:cubicBezTo>
                    <a:cubicBezTo>
                      <a:pt x="171" y="245"/>
                      <a:pt x="171" y="245"/>
                      <a:pt x="171" y="245"/>
                    </a:cubicBezTo>
                    <a:cubicBezTo>
                      <a:pt x="177" y="254"/>
                      <a:pt x="177" y="254"/>
                      <a:pt x="177" y="254"/>
                    </a:cubicBezTo>
                    <a:cubicBezTo>
                      <a:pt x="177" y="254"/>
                      <a:pt x="192" y="253"/>
                      <a:pt x="197" y="255"/>
                    </a:cubicBezTo>
                    <a:cubicBezTo>
                      <a:pt x="203" y="257"/>
                      <a:pt x="191" y="262"/>
                      <a:pt x="191" y="262"/>
                    </a:cubicBezTo>
                    <a:cubicBezTo>
                      <a:pt x="187" y="262"/>
                      <a:pt x="187" y="262"/>
                      <a:pt x="187" y="262"/>
                    </a:cubicBezTo>
                    <a:cubicBezTo>
                      <a:pt x="182" y="268"/>
                      <a:pt x="182" y="268"/>
                      <a:pt x="182" y="268"/>
                    </a:cubicBezTo>
                    <a:cubicBezTo>
                      <a:pt x="186" y="270"/>
                      <a:pt x="186" y="270"/>
                      <a:pt x="186" y="270"/>
                    </a:cubicBezTo>
                    <a:cubicBezTo>
                      <a:pt x="184" y="273"/>
                      <a:pt x="184" y="273"/>
                      <a:pt x="184" y="273"/>
                    </a:cubicBezTo>
                    <a:cubicBezTo>
                      <a:pt x="184" y="273"/>
                      <a:pt x="172" y="263"/>
                      <a:pt x="167" y="263"/>
                    </a:cubicBezTo>
                    <a:cubicBezTo>
                      <a:pt x="162" y="262"/>
                      <a:pt x="146" y="260"/>
                      <a:pt x="146" y="260"/>
                    </a:cubicBezTo>
                    <a:cubicBezTo>
                      <a:pt x="146" y="260"/>
                      <a:pt x="136" y="255"/>
                      <a:pt x="129" y="255"/>
                    </a:cubicBezTo>
                    <a:cubicBezTo>
                      <a:pt x="122" y="254"/>
                      <a:pt x="116" y="267"/>
                      <a:pt x="116" y="267"/>
                    </a:cubicBezTo>
                    <a:cubicBezTo>
                      <a:pt x="102" y="267"/>
                      <a:pt x="102" y="267"/>
                      <a:pt x="102" y="267"/>
                    </a:cubicBezTo>
                    <a:cubicBezTo>
                      <a:pt x="100" y="279"/>
                      <a:pt x="100" y="279"/>
                      <a:pt x="100" y="279"/>
                    </a:cubicBezTo>
                    <a:cubicBezTo>
                      <a:pt x="100" y="279"/>
                      <a:pt x="91" y="284"/>
                      <a:pt x="91" y="290"/>
                    </a:cubicBezTo>
                    <a:cubicBezTo>
                      <a:pt x="91" y="296"/>
                      <a:pt x="100" y="294"/>
                      <a:pt x="100" y="294"/>
                    </a:cubicBezTo>
                    <a:cubicBezTo>
                      <a:pt x="104" y="303"/>
                      <a:pt x="104" y="303"/>
                      <a:pt x="104" y="303"/>
                    </a:cubicBezTo>
                    <a:cubicBezTo>
                      <a:pt x="104" y="303"/>
                      <a:pt x="114" y="304"/>
                      <a:pt x="122" y="311"/>
                    </a:cubicBezTo>
                    <a:cubicBezTo>
                      <a:pt x="130" y="319"/>
                      <a:pt x="122" y="326"/>
                      <a:pt x="120" y="334"/>
                    </a:cubicBezTo>
                    <a:cubicBezTo>
                      <a:pt x="119" y="340"/>
                      <a:pt x="129" y="346"/>
                      <a:pt x="129" y="346"/>
                    </a:cubicBezTo>
                    <a:cubicBezTo>
                      <a:pt x="129" y="350"/>
                      <a:pt x="129" y="350"/>
                      <a:pt x="129" y="350"/>
                    </a:cubicBezTo>
                    <a:cubicBezTo>
                      <a:pt x="140" y="356"/>
                      <a:pt x="140" y="356"/>
                      <a:pt x="140" y="356"/>
                    </a:cubicBezTo>
                    <a:cubicBezTo>
                      <a:pt x="144" y="353"/>
                      <a:pt x="144" y="353"/>
                      <a:pt x="144" y="353"/>
                    </a:cubicBezTo>
                    <a:cubicBezTo>
                      <a:pt x="144" y="353"/>
                      <a:pt x="141" y="349"/>
                      <a:pt x="144" y="341"/>
                    </a:cubicBezTo>
                    <a:cubicBezTo>
                      <a:pt x="146" y="333"/>
                      <a:pt x="155" y="339"/>
                      <a:pt x="155" y="339"/>
                    </a:cubicBezTo>
                    <a:cubicBezTo>
                      <a:pt x="155" y="345"/>
                      <a:pt x="155" y="345"/>
                      <a:pt x="155" y="345"/>
                    </a:cubicBezTo>
                    <a:cubicBezTo>
                      <a:pt x="155" y="345"/>
                      <a:pt x="160" y="347"/>
                      <a:pt x="165" y="353"/>
                    </a:cubicBezTo>
                    <a:cubicBezTo>
                      <a:pt x="171" y="358"/>
                      <a:pt x="168" y="369"/>
                      <a:pt x="168" y="369"/>
                    </a:cubicBezTo>
                    <a:cubicBezTo>
                      <a:pt x="176" y="374"/>
                      <a:pt x="176" y="374"/>
                      <a:pt x="176" y="374"/>
                    </a:cubicBezTo>
                    <a:cubicBezTo>
                      <a:pt x="176" y="374"/>
                      <a:pt x="173" y="353"/>
                      <a:pt x="181" y="347"/>
                    </a:cubicBezTo>
                    <a:cubicBezTo>
                      <a:pt x="190" y="340"/>
                      <a:pt x="191" y="353"/>
                      <a:pt x="191" y="353"/>
                    </a:cubicBezTo>
                    <a:cubicBezTo>
                      <a:pt x="210" y="368"/>
                      <a:pt x="210" y="368"/>
                      <a:pt x="210" y="368"/>
                    </a:cubicBezTo>
                    <a:cubicBezTo>
                      <a:pt x="213" y="366"/>
                      <a:pt x="213" y="366"/>
                      <a:pt x="213" y="366"/>
                    </a:cubicBezTo>
                    <a:cubicBezTo>
                      <a:pt x="205" y="353"/>
                      <a:pt x="205" y="353"/>
                      <a:pt x="205" y="353"/>
                    </a:cubicBezTo>
                    <a:cubicBezTo>
                      <a:pt x="205" y="346"/>
                      <a:pt x="205" y="346"/>
                      <a:pt x="205" y="346"/>
                    </a:cubicBezTo>
                    <a:cubicBezTo>
                      <a:pt x="192" y="325"/>
                      <a:pt x="192" y="325"/>
                      <a:pt x="192" y="325"/>
                    </a:cubicBezTo>
                    <a:cubicBezTo>
                      <a:pt x="191" y="317"/>
                      <a:pt x="191" y="317"/>
                      <a:pt x="191" y="317"/>
                    </a:cubicBezTo>
                    <a:cubicBezTo>
                      <a:pt x="179" y="299"/>
                      <a:pt x="179" y="299"/>
                      <a:pt x="179" y="299"/>
                    </a:cubicBezTo>
                    <a:cubicBezTo>
                      <a:pt x="200" y="303"/>
                      <a:pt x="200" y="303"/>
                      <a:pt x="200" y="303"/>
                    </a:cubicBezTo>
                    <a:cubicBezTo>
                      <a:pt x="197" y="309"/>
                      <a:pt x="197" y="309"/>
                      <a:pt x="197" y="309"/>
                    </a:cubicBezTo>
                    <a:cubicBezTo>
                      <a:pt x="206" y="311"/>
                      <a:pt x="206" y="311"/>
                      <a:pt x="206" y="311"/>
                    </a:cubicBezTo>
                    <a:cubicBezTo>
                      <a:pt x="211" y="303"/>
                      <a:pt x="211" y="303"/>
                      <a:pt x="211" y="303"/>
                    </a:cubicBezTo>
                    <a:cubicBezTo>
                      <a:pt x="216" y="304"/>
                      <a:pt x="216" y="304"/>
                      <a:pt x="216" y="304"/>
                    </a:cubicBezTo>
                    <a:cubicBezTo>
                      <a:pt x="221" y="296"/>
                      <a:pt x="221" y="296"/>
                      <a:pt x="221" y="296"/>
                    </a:cubicBezTo>
                    <a:cubicBezTo>
                      <a:pt x="216" y="296"/>
                      <a:pt x="216" y="296"/>
                      <a:pt x="216" y="296"/>
                    </a:cubicBezTo>
                    <a:cubicBezTo>
                      <a:pt x="211" y="287"/>
                      <a:pt x="211" y="287"/>
                      <a:pt x="211" y="287"/>
                    </a:cubicBezTo>
                    <a:cubicBezTo>
                      <a:pt x="211" y="287"/>
                      <a:pt x="205" y="291"/>
                      <a:pt x="202" y="289"/>
                    </a:cubicBezTo>
                    <a:cubicBezTo>
                      <a:pt x="197" y="286"/>
                      <a:pt x="202" y="284"/>
                      <a:pt x="202" y="280"/>
                    </a:cubicBezTo>
                    <a:cubicBezTo>
                      <a:pt x="202" y="276"/>
                      <a:pt x="194" y="277"/>
                      <a:pt x="192" y="275"/>
                    </a:cubicBezTo>
                    <a:cubicBezTo>
                      <a:pt x="190" y="274"/>
                      <a:pt x="196" y="272"/>
                      <a:pt x="196" y="272"/>
                    </a:cubicBezTo>
                    <a:cubicBezTo>
                      <a:pt x="208" y="267"/>
                      <a:pt x="208" y="267"/>
                      <a:pt x="208" y="267"/>
                    </a:cubicBezTo>
                    <a:cubicBezTo>
                      <a:pt x="219" y="260"/>
                      <a:pt x="219" y="260"/>
                      <a:pt x="219" y="260"/>
                    </a:cubicBezTo>
                    <a:cubicBezTo>
                      <a:pt x="220" y="265"/>
                      <a:pt x="220" y="265"/>
                      <a:pt x="220" y="265"/>
                    </a:cubicBezTo>
                    <a:cubicBezTo>
                      <a:pt x="226" y="265"/>
                      <a:pt x="226" y="265"/>
                      <a:pt x="226" y="265"/>
                    </a:cubicBezTo>
                    <a:cubicBezTo>
                      <a:pt x="226" y="265"/>
                      <a:pt x="239" y="279"/>
                      <a:pt x="245" y="282"/>
                    </a:cubicBezTo>
                    <a:cubicBezTo>
                      <a:pt x="251" y="284"/>
                      <a:pt x="253" y="275"/>
                      <a:pt x="253" y="275"/>
                    </a:cubicBezTo>
                    <a:close/>
                    <a:moveTo>
                      <a:pt x="247" y="72"/>
                    </a:moveTo>
                    <a:cubicBezTo>
                      <a:pt x="234" y="72"/>
                      <a:pt x="238" y="86"/>
                      <a:pt x="247" y="87"/>
                    </a:cubicBezTo>
                    <a:cubicBezTo>
                      <a:pt x="258" y="88"/>
                      <a:pt x="262" y="72"/>
                      <a:pt x="247" y="72"/>
                    </a:cubicBezTo>
                    <a:close/>
                    <a:moveTo>
                      <a:pt x="288" y="89"/>
                    </a:moveTo>
                    <a:cubicBezTo>
                      <a:pt x="288" y="89"/>
                      <a:pt x="293" y="91"/>
                      <a:pt x="296" y="94"/>
                    </a:cubicBezTo>
                    <a:cubicBezTo>
                      <a:pt x="300" y="96"/>
                      <a:pt x="303" y="89"/>
                      <a:pt x="298" y="84"/>
                    </a:cubicBezTo>
                    <a:cubicBezTo>
                      <a:pt x="292" y="79"/>
                      <a:pt x="288" y="89"/>
                      <a:pt x="288" y="89"/>
                    </a:cubicBezTo>
                    <a:close/>
                    <a:moveTo>
                      <a:pt x="274" y="125"/>
                    </a:moveTo>
                    <a:cubicBezTo>
                      <a:pt x="276" y="133"/>
                      <a:pt x="276" y="133"/>
                      <a:pt x="276" y="133"/>
                    </a:cubicBezTo>
                    <a:cubicBezTo>
                      <a:pt x="285" y="134"/>
                      <a:pt x="285" y="134"/>
                      <a:pt x="285" y="134"/>
                    </a:cubicBezTo>
                    <a:cubicBezTo>
                      <a:pt x="285" y="129"/>
                      <a:pt x="285" y="129"/>
                      <a:pt x="285" y="129"/>
                    </a:cubicBezTo>
                    <a:cubicBezTo>
                      <a:pt x="285" y="129"/>
                      <a:pt x="288" y="134"/>
                      <a:pt x="291" y="134"/>
                    </a:cubicBezTo>
                    <a:cubicBezTo>
                      <a:pt x="294" y="135"/>
                      <a:pt x="290" y="127"/>
                      <a:pt x="290" y="127"/>
                    </a:cubicBezTo>
                    <a:cubicBezTo>
                      <a:pt x="293" y="116"/>
                      <a:pt x="293" y="116"/>
                      <a:pt x="293" y="116"/>
                    </a:cubicBezTo>
                    <a:cubicBezTo>
                      <a:pt x="291" y="116"/>
                      <a:pt x="291" y="116"/>
                      <a:pt x="291" y="116"/>
                    </a:cubicBezTo>
                    <a:cubicBezTo>
                      <a:pt x="287" y="122"/>
                      <a:pt x="287" y="122"/>
                      <a:pt x="287" y="122"/>
                    </a:cubicBezTo>
                    <a:cubicBezTo>
                      <a:pt x="287" y="122"/>
                      <a:pt x="278" y="118"/>
                      <a:pt x="274" y="125"/>
                    </a:cubicBezTo>
                    <a:close/>
                    <a:moveTo>
                      <a:pt x="322" y="160"/>
                    </a:moveTo>
                    <a:cubicBezTo>
                      <a:pt x="322" y="168"/>
                      <a:pt x="322" y="168"/>
                      <a:pt x="322" y="168"/>
                    </a:cubicBezTo>
                    <a:cubicBezTo>
                      <a:pt x="334" y="173"/>
                      <a:pt x="334" y="173"/>
                      <a:pt x="334" y="173"/>
                    </a:cubicBezTo>
                    <a:cubicBezTo>
                      <a:pt x="339" y="168"/>
                      <a:pt x="339" y="168"/>
                      <a:pt x="339" y="168"/>
                    </a:cubicBezTo>
                    <a:cubicBezTo>
                      <a:pt x="337" y="172"/>
                      <a:pt x="337" y="172"/>
                      <a:pt x="337" y="172"/>
                    </a:cubicBezTo>
                    <a:cubicBezTo>
                      <a:pt x="340" y="177"/>
                      <a:pt x="340" y="177"/>
                      <a:pt x="340" y="177"/>
                    </a:cubicBezTo>
                    <a:cubicBezTo>
                      <a:pt x="353" y="176"/>
                      <a:pt x="353" y="176"/>
                      <a:pt x="353" y="176"/>
                    </a:cubicBezTo>
                    <a:cubicBezTo>
                      <a:pt x="353" y="176"/>
                      <a:pt x="361" y="172"/>
                      <a:pt x="361" y="166"/>
                    </a:cubicBezTo>
                    <a:cubicBezTo>
                      <a:pt x="361" y="161"/>
                      <a:pt x="350" y="157"/>
                      <a:pt x="350" y="157"/>
                    </a:cubicBezTo>
                    <a:cubicBezTo>
                      <a:pt x="350" y="157"/>
                      <a:pt x="348" y="150"/>
                      <a:pt x="343" y="151"/>
                    </a:cubicBezTo>
                    <a:cubicBezTo>
                      <a:pt x="338" y="152"/>
                      <a:pt x="336" y="157"/>
                      <a:pt x="336" y="157"/>
                    </a:cubicBezTo>
                    <a:lnTo>
                      <a:pt x="322" y="160"/>
                    </a:lnTo>
                    <a:close/>
                    <a:moveTo>
                      <a:pt x="274" y="154"/>
                    </a:moveTo>
                    <a:cubicBezTo>
                      <a:pt x="274" y="162"/>
                      <a:pt x="277" y="161"/>
                      <a:pt x="279" y="156"/>
                    </a:cubicBezTo>
                    <a:cubicBezTo>
                      <a:pt x="280" y="149"/>
                      <a:pt x="275" y="149"/>
                      <a:pt x="274" y="154"/>
                    </a:cubicBezTo>
                    <a:close/>
                    <a:moveTo>
                      <a:pt x="214" y="193"/>
                    </a:moveTo>
                    <a:cubicBezTo>
                      <a:pt x="221" y="191"/>
                      <a:pt x="221" y="191"/>
                      <a:pt x="221" y="191"/>
                    </a:cubicBezTo>
                    <a:cubicBezTo>
                      <a:pt x="208" y="184"/>
                      <a:pt x="208" y="184"/>
                      <a:pt x="208" y="184"/>
                    </a:cubicBezTo>
                    <a:lnTo>
                      <a:pt x="214" y="193"/>
                    </a:lnTo>
                    <a:close/>
                    <a:moveTo>
                      <a:pt x="202" y="191"/>
                    </a:moveTo>
                    <a:cubicBezTo>
                      <a:pt x="206" y="188"/>
                      <a:pt x="206" y="188"/>
                      <a:pt x="206" y="188"/>
                    </a:cubicBezTo>
                    <a:cubicBezTo>
                      <a:pt x="202" y="185"/>
                      <a:pt x="202" y="185"/>
                      <a:pt x="202" y="185"/>
                    </a:cubicBezTo>
                    <a:cubicBezTo>
                      <a:pt x="197" y="190"/>
                      <a:pt x="197" y="190"/>
                      <a:pt x="197" y="190"/>
                    </a:cubicBezTo>
                    <a:lnTo>
                      <a:pt x="202" y="191"/>
                    </a:lnTo>
                    <a:close/>
                    <a:moveTo>
                      <a:pt x="222" y="185"/>
                    </a:moveTo>
                    <a:cubicBezTo>
                      <a:pt x="225" y="186"/>
                      <a:pt x="225" y="186"/>
                      <a:pt x="225" y="186"/>
                    </a:cubicBezTo>
                    <a:cubicBezTo>
                      <a:pt x="228" y="180"/>
                      <a:pt x="228" y="180"/>
                      <a:pt x="228" y="180"/>
                    </a:cubicBezTo>
                    <a:cubicBezTo>
                      <a:pt x="224" y="179"/>
                      <a:pt x="224" y="179"/>
                      <a:pt x="224" y="179"/>
                    </a:cubicBezTo>
                    <a:lnTo>
                      <a:pt x="222" y="185"/>
                    </a:lnTo>
                    <a:close/>
                    <a:moveTo>
                      <a:pt x="236" y="193"/>
                    </a:moveTo>
                    <a:cubicBezTo>
                      <a:pt x="240" y="195"/>
                      <a:pt x="240" y="189"/>
                      <a:pt x="236" y="189"/>
                    </a:cubicBezTo>
                    <a:cubicBezTo>
                      <a:pt x="231" y="189"/>
                      <a:pt x="230" y="192"/>
                      <a:pt x="236" y="193"/>
                    </a:cubicBezTo>
                    <a:close/>
                    <a:moveTo>
                      <a:pt x="268" y="198"/>
                    </a:moveTo>
                    <a:cubicBezTo>
                      <a:pt x="262" y="200"/>
                      <a:pt x="262" y="200"/>
                      <a:pt x="262" y="200"/>
                    </a:cubicBezTo>
                    <a:cubicBezTo>
                      <a:pt x="255" y="191"/>
                      <a:pt x="255" y="191"/>
                      <a:pt x="255" y="191"/>
                    </a:cubicBezTo>
                    <a:cubicBezTo>
                      <a:pt x="252" y="198"/>
                      <a:pt x="252" y="198"/>
                      <a:pt x="252" y="198"/>
                    </a:cubicBezTo>
                    <a:cubicBezTo>
                      <a:pt x="260" y="206"/>
                      <a:pt x="260" y="206"/>
                      <a:pt x="260" y="206"/>
                    </a:cubicBezTo>
                    <a:lnTo>
                      <a:pt x="268" y="198"/>
                    </a:lnTo>
                    <a:close/>
                    <a:moveTo>
                      <a:pt x="350" y="220"/>
                    </a:moveTo>
                    <a:cubicBezTo>
                      <a:pt x="350" y="213"/>
                      <a:pt x="343" y="203"/>
                      <a:pt x="343" y="203"/>
                    </a:cubicBezTo>
                    <a:cubicBezTo>
                      <a:pt x="329" y="208"/>
                      <a:pt x="329" y="208"/>
                      <a:pt x="329" y="208"/>
                    </a:cubicBezTo>
                    <a:cubicBezTo>
                      <a:pt x="333" y="213"/>
                      <a:pt x="333" y="213"/>
                      <a:pt x="333" y="213"/>
                    </a:cubicBezTo>
                    <a:cubicBezTo>
                      <a:pt x="333" y="213"/>
                      <a:pt x="337" y="216"/>
                      <a:pt x="339" y="220"/>
                    </a:cubicBezTo>
                    <a:cubicBezTo>
                      <a:pt x="341" y="222"/>
                      <a:pt x="334" y="227"/>
                      <a:pt x="334" y="227"/>
                    </a:cubicBezTo>
                    <a:cubicBezTo>
                      <a:pt x="343" y="233"/>
                      <a:pt x="343" y="233"/>
                      <a:pt x="343" y="233"/>
                    </a:cubicBezTo>
                    <a:cubicBezTo>
                      <a:pt x="343" y="233"/>
                      <a:pt x="350" y="225"/>
                      <a:pt x="350" y="220"/>
                    </a:cubicBezTo>
                    <a:close/>
                    <a:moveTo>
                      <a:pt x="318" y="206"/>
                    </a:moveTo>
                    <a:cubicBezTo>
                      <a:pt x="315" y="207"/>
                      <a:pt x="315" y="207"/>
                      <a:pt x="315" y="207"/>
                    </a:cubicBezTo>
                    <a:cubicBezTo>
                      <a:pt x="317" y="213"/>
                      <a:pt x="317" y="213"/>
                      <a:pt x="317" y="213"/>
                    </a:cubicBezTo>
                    <a:cubicBezTo>
                      <a:pt x="319" y="211"/>
                      <a:pt x="319" y="211"/>
                      <a:pt x="319" y="211"/>
                    </a:cubicBezTo>
                    <a:lnTo>
                      <a:pt x="318" y="206"/>
                    </a:lnTo>
                    <a:close/>
                    <a:moveTo>
                      <a:pt x="355" y="207"/>
                    </a:moveTo>
                    <a:cubicBezTo>
                      <a:pt x="348" y="205"/>
                      <a:pt x="348" y="205"/>
                      <a:pt x="348" y="205"/>
                    </a:cubicBezTo>
                    <a:cubicBezTo>
                      <a:pt x="350" y="208"/>
                      <a:pt x="350" y="208"/>
                      <a:pt x="350" y="208"/>
                    </a:cubicBezTo>
                    <a:lnTo>
                      <a:pt x="355" y="207"/>
                    </a:lnTo>
                    <a:close/>
                    <a:moveTo>
                      <a:pt x="295" y="267"/>
                    </a:moveTo>
                    <a:cubicBezTo>
                      <a:pt x="292" y="263"/>
                      <a:pt x="292" y="263"/>
                      <a:pt x="292" y="263"/>
                    </a:cubicBezTo>
                    <a:cubicBezTo>
                      <a:pt x="294" y="262"/>
                      <a:pt x="294" y="262"/>
                      <a:pt x="294" y="262"/>
                    </a:cubicBezTo>
                    <a:cubicBezTo>
                      <a:pt x="290" y="255"/>
                      <a:pt x="290" y="255"/>
                      <a:pt x="290" y="255"/>
                    </a:cubicBezTo>
                    <a:cubicBezTo>
                      <a:pt x="286" y="255"/>
                      <a:pt x="286" y="255"/>
                      <a:pt x="286" y="255"/>
                    </a:cubicBezTo>
                    <a:cubicBezTo>
                      <a:pt x="282" y="249"/>
                      <a:pt x="282" y="249"/>
                      <a:pt x="282" y="249"/>
                    </a:cubicBezTo>
                    <a:cubicBezTo>
                      <a:pt x="276" y="257"/>
                      <a:pt x="276" y="257"/>
                      <a:pt x="276" y="257"/>
                    </a:cubicBezTo>
                    <a:cubicBezTo>
                      <a:pt x="292" y="271"/>
                      <a:pt x="292" y="271"/>
                      <a:pt x="292" y="271"/>
                    </a:cubicBezTo>
                    <a:lnTo>
                      <a:pt x="295" y="267"/>
                    </a:lnTo>
                    <a:close/>
                    <a:moveTo>
                      <a:pt x="295" y="273"/>
                    </a:moveTo>
                    <a:cubicBezTo>
                      <a:pt x="301" y="276"/>
                      <a:pt x="301" y="276"/>
                      <a:pt x="301" y="276"/>
                    </a:cubicBezTo>
                    <a:cubicBezTo>
                      <a:pt x="302" y="278"/>
                      <a:pt x="302" y="278"/>
                      <a:pt x="302" y="278"/>
                    </a:cubicBezTo>
                    <a:cubicBezTo>
                      <a:pt x="309" y="275"/>
                      <a:pt x="309" y="275"/>
                      <a:pt x="309" y="275"/>
                    </a:cubicBezTo>
                    <a:cubicBezTo>
                      <a:pt x="308" y="271"/>
                      <a:pt x="308" y="271"/>
                      <a:pt x="308" y="271"/>
                    </a:cubicBezTo>
                    <a:cubicBezTo>
                      <a:pt x="296" y="271"/>
                      <a:pt x="296" y="271"/>
                      <a:pt x="296" y="271"/>
                    </a:cubicBezTo>
                    <a:lnTo>
                      <a:pt x="295" y="273"/>
                    </a:lnTo>
                    <a:close/>
                    <a:moveTo>
                      <a:pt x="298" y="288"/>
                    </a:moveTo>
                    <a:cubicBezTo>
                      <a:pt x="293" y="282"/>
                      <a:pt x="293" y="282"/>
                      <a:pt x="293" y="282"/>
                    </a:cubicBezTo>
                    <a:cubicBezTo>
                      <a:pt x="291" y="282"/>
                      <a:pt x="291" y="282"/>
                      <a:pt x="291" y="282"/>
                    </a:cubicBezTo>
                    <a:cubicBezTo>
                      <a:pt x="291" y="290"/>
                      <a:pt x="291" y="290"/>
                      <a:pt x="291" y="290"/>
                    </a:cubicBezTo>
                    <a:lnTo>
                      <a:pt x="298" y="288"/>
                    </a:lnTo>
                    <a:close/>
                    <a:moveTo>
                      <a:pt x="284" y="273"/>
                    </a:moveTo>
                    <a:cubicBezTo>
                      <a:pt x="278" y="278"/>
                      <a:pt x="278" y="278"/>
                      <a:pt x="278" y="278"/>
                    </a:cubicBezTo>
                    <a:cubicBezTo>
                      <a:pt x="285" y="279"/>
                      <a:pt x="285" y="279"/>
                      <a:pt x="285" y="279"/>
                    </a:cubicBezTo>
                    <a:lnTo>
                      <a:pt x="284" y="273"/>
                    </a:lnTo>
                    <a:close/>
                    <a:moveTo>
                      <a:pt x="315" y="278"/>
                    </a:moveTo>
                    <a:cubicBezTo>
                      <a:pt x="311" y="283"/>
                      <a:pt x="311" y="283"/>
                      <a:pt x="311" y="283"/>
                    </a:cubicBezTo>
                    <a:cubicBezTo>
                      <a:pt x="316" y="283"/>
                      <a:pt x="316" y="283"/>
                      <a:pt x="316" y="283"/>
                    </a:cubicBezTo>
                    <a:cubicBezTo>
                      <a:pt x="322" y="278"/>
                      <a:pt x="322" y="278"/>
                      <a:pt x="322" y="278"/>
                    </a:cubicBezTo>
                    <a:lnTo>
                      <a:pt x="315" y="278"/>
                    </a:lnTo>
                    <a:close/>
                    <a:moveTo>
                      <a:pt x="322" y="310"/>
                    </a:moveTo>
                    <a:cubicBezTo>
                      <a:pt x="324" y="314"/>
                      <a:pt x="327" y="316"/>
                      <a:pt x="327" y="316"/>
                    </a:cubicBezTo>
                    <a:cubicBezTo>
                      <a:pt x="333" y="307"/>
                      <a:pt x="333" y="307"/>
                      <a:pt x="333" y="307"/>
                    </a:cubicBezTo>
                    <a:cubicBezTo>
                      <a:pt x="335" y="300"/>
                      <a:pt x="335" y="300"/>
                      <a:pt x="335" y="300"/>
                    </a:cubicBezTo>
                    <a:cubicBezTo>
                      <a:pt x="326" y="295"/>
                      <a:pt x="326" y="295"/>
                      <a:pt x="326" y="295"/>
                    </a:cubicBezTo>
                    <a:cubicBezTo>
                      <a:pt x="320" y="305"/>
                      <a:pt x="320" y="305"/>
                      <a:pt x="320" y="305"/>
                    </a:cubicBezTo>
                    <a:cubicBezTo>
                      <a:pt x="320" y="305"/>
                      <a:pt x="319" y="307"/>
                      <a:pt x="322" y="310"/>
                    </a:cubicBezTo>
                    <a:close/>
                    <a:moveTo>
                      <a:pt x="310" y="303"/>
                    </a:moveTo>
                    <a:cubicBezTo>
                      <a:pt x="310" y="303"/>
                      <a:pt x="308" y="305"/>
                      <a:pt x="308" y="307"/>
                    </a:cubicBezTo>
                    <a:cubicBezTo>
                      <a:pt x="307" y="310"/>
                      <a:pt x="310" y="316"/>
                      <a:pt x="312" y="314"/>
                    </a:cubicBezTo>
                    <a:cubicBezTo>
                      <a:pt x="316" y="310"/>
                      <a:pt x="317" y="303"/>
                      <a:pt x="317" y="303"/>
                    </a:cubicBezTo>
                    <a:lnTo>
                      <a:pt x="310" y="303"/>
                    </a:lnTo>
                    <a:close/>
                    <a:moveTo>
                      <a:pt x="306" y="309"/>
                    </a:moveTo>
                    <a:cubicBezTo>
                      <a:pt x="302" y="315"/>
                      <a:pt x="302" y="315"/>
                      <a:pt x="302" y="315"/>
                    </a:cubicBezTo>
                    <a:cubicBezTo>
                      <a:pt x="307" y="316"/>
                      <a:pt x="307" y="316"/>
                      <a:pt x="307" y="316"/>
                    </a:cubicBezTo>
                    <a:lnTo>
                      <a:pt x="306" y="309"/>
                    </a:lnTo>
                    <a:close/>
                    <a:moveTo>
                      <a:pt x="290" y="320"/>
                    </a:moveTo>
                    <a:cubicBezTo>
                      <a:pt x="290" y="320"/>
                      <a:pt x="290" y="318"/>
                      <a:pt x="288" y="316"/>
                    </a:cubicBezTo>
                    <a:cubicBezTo>
                      <a:pt x="285" y="314"/>
                      <a:pt x="283" y="316"/>
                      <a:pt x="283" y="316"/>
                    </a:cubicBezTo>
                    <a:cubicBezTo>
                      <a:pt x="288" y="323"/>
                      <a:pt x="288" y="323"/>
                      <a:pt x="288" y="323"/>
                    </a:cubicBezTo>
                    <a:lnTo>
                      <a:pt x="290" y="320"/>
                    </a:lnTo>
                    <a:close/>
                    <a:moveTo>
                      <a:pt x="271" y="311"/>
                    </a:moveTo>
                    <a:cubicBezTo>
                      <a:pt x="274" y="311"/>
                      <a:pt x="274" y="311"/>
                      <a:pt x="274" y="311"/>
                    </a:cubicBezTo>
                    <a:cubicBezTo>
                      <a:pt x="277" y="307"/>
                      <a:pt x="277" y="307"/>
                      <a:pt x="277" y="307"/>
                    </a:cubicBezTo>
                    <a:cubicBezTo>
                      <a:pt x="275" y="304"/>
                      <a:pt x="275" y="304"/>
                      <a:pt x="275" y="304"/>
                    </a:cubicBezTo>
                    <a:cubicBezTo>
                      <a:pt x="272" y="306"/>
                      <a:pt x="272" y="306"/>
                      <a:pt x="272" y="306"/>
                    </a:cubicBezTo>
                    <a:lnTo>
                      <a:pt x="271" y="311"/>
                    </a:lnTo>
                    <a:close/>
                    <a:moveTo>
                      <a:pt x="270" y="294"/>
                    </a:moveTo>
                    <a:cubicBezTo>
                      <a:pt x="271" y="290"/>
                      <a:pt x="270" y="288"/>
                      <a:pt x="270" y="288"/>
                    </a:cubicBezTo>
                    <a:cubicBezTo>
                      <a:pt x="266" y="290"/>
                      <a:pt x="266" y="290"/>
                      <a:pt x="266" y="290"/>
                    </a:cubicBezTo>
                    <a:cubicBezTo>
                      <a:pt x="266" y="296"/>
                      <a:pt x="266" y="296"/>
                      <a:pt x="266" y="296"/>
                    </a:cubicBezTo>
                    <a:cubicBezTo>
                      <a:pt x="267" y="301"/>
                      <a:pt x="267" y="301"/>
                      <a:pt x="267" y="301"/>
                    </a:cubicBezTo>
                    <a:cubicBezTo>
                      <a:pt x="267" y="301"/>
                      <a:pt x="270" y="300"/>
                      <a:pt x="270" y="294"/>
                    </a:cubicBezTo>
                    <a:close/>
                    <a:moveTo>
                      <a:pt x="260" y="275"/>
                    </a:moveTo>
                    <a:cubicBezTo>
                      <a:pt x="259" y="287"/>
                      <a:pt x="259" y="287"/>
                      <a:pt x="259" y="287"/>
                    </a:cubicBezTo>
                    <a:cubicBezTo>
                      <a:pt x="267" y="276"/>
                      <a:pt x="267" y="276"/>
                      <a:pt x="267" y="276"/>
                    </a:cubicBezTo>
                    <a:lnTo>
                      <a:pt x="260" y="275"/>
                    </a:lnTo>
                    <a:close/>
                    <a:moveTo>
                      <a:pt x="366" y="261"/>
                    </a:moveTo>
                    <a:cubicBezTo>
                      <a:pt x="367" y="258"/>
                      <a:pt x="367" y="258"/>
                      <a:pt x="367" y="258"/>
                    </a:cubicBezTo>
                    <a:cubicBezTo>
                      <a:pt x="359" y="262"/>
                      <a:pt x="359" y="262"/>
                      <a:pt x="359" y="262"/>
                    </a:cubicBezTo>
                    <a:cubicBezTo>
                      <a:pt x="359" y="262"/>
                      <a:pt x="356" y="257"/>
                      <a:pt x="352" y="262"/>
                    </a:cubicBezTo>
                    <a:cubicBezTo>
                      <a:pt x="348" y="269"/>
                      <a:pt x="351" y="274"/>
                      <a:pt x="351" y="274"/>
                    </a:cubicBezTo>
                    <a:cubicBezTo>
                      <a:pt x="358" y="269"/>
                      <a:pt x="358" y="269"/>
                      <a:pt x="358" y="269"/>
                    </a:cubicBezTo>
                    <a:cubicBezTo>
                      <a:pt x="362" y="269"/>
                      <a:pt x="362" y="269"/>
                      <a:pt x="362" y="269"/>
                    </a:cubicBezTo>
                    <a:lnTo>
                      <a:pt x="366" y="261"/>
                    </a:lnTo>
                    <a:close/>
                    <a:moveTo>
                      <a:pt x="381" y="255"/>
                    </a:moveTo>
                    <a:cubicBezTo>
                      <a:pt x="384" y="253"/>
                      <a:pt x="384" y="253"/>
                      <a:pt x="384" y="253"/>
                    </a:cubicBezTo>
                    <a:cubicBezTo>
                      <a:pt x="384" y="253"/>
                      <a:pt x="390" y="258"/>
                      <a:pt x="393" y="257"/>
                    </a:cubicBezTo>
                    <a:cubicBezTo>
                      <a:pt x="396" y="256"/>
                      <a:pt x="401" y="249"/>
                      <a:pt x="401" y="249"/>
                    </a:cubicBezTo>
                    <a:cubicBezTo>
                      <a:pt x="402" y="244"/>
                      <a:pt x="402" y="244"/>
                      <a:pt x="402" y="244"/>
                    </a:cubicBezTo>
                    <a:cubicBezTo>
                      <a:pt x="398" y="244"/>
                      <a:pt x="398" y="244"/>
                      <a:pt x="398" y="244"/>
                    </a:cubicBezTo>
                    <a:cubicBezTo>
                      <a:pt x="398" y="246"/>
                      <a:pt x="398" y="246"/>
                      <a:pt x="398" y="246"/>
                    </a:cubicBezTo>
                    <a:cubicBezTo>
                      <a:pt x="398" y="246"/>
                      <a:pt x="393" y="242"/>
                      <a:pt x="387" y="245"/>
                    </a:cubicBezTo>
                    <a:cubicBezTo>
                      <a:pt x="381" y="248"/>
                      <a:pt x="376" y="252"/>
                      <a:pt x="376" y="252"/>
                    </a:cubicBezTo>
                    <a:cubicBezTo>
                      <a:pt x="377" y="257"/>
                      <a:pt x="377" y="257"/>
                      <a:pt x="377" y="257"/>
                    </a:cubicBezTo>
                    <a:lnTo>
                      <a:pt x="381" y="255"/>
                    </a:lnTo>
                    <a:close/>
                    <a:moveTo>
                      <a:pt x="373" y="258"/>
                    </a:moveTo>
                    <a:cubicBezTo>
                      <a:pt x="370" y="263"/>
                      <a:pt x="370" y="263"/>
                      <a:pt x="370" y="263"/>
                    </a:cubicBezTo>
                    <a:cubicBezTo>
                      <a:pt x="376" y="264"/>
                      <a:pt x="376" y="264"/>
                      <a:pt x="376" y="264"/>
                    </a:cubicBezTo>
                    <a:lnTo>
                      <a:pt x="373" y="258"/>
                    </a:lnTo>
                    <a:close/>
                    <a:moveTo>
                      <a:pt x="377" y="276"/>
                    </a:moveTo>
                    <a:cubicBezTo>
                      <a:pt x="382" y="284"/>
                      <a:pt x="382" y="284"/>
                      <a:pt x="382" y="284"/>
                    </a:cubicBezTo>
                    <a:cubicBezTo>
                      <a:pt x="382" y="274"/>
                      <a:pt x="382" y="274"/>
                      <a:pt x="382" y="274"/>
                    </a:cubicBezTo>
                    <a:lnTo>
                      <a:pt x="377" y="276"/>
                    </a:lnTo>
                    <a:close/>
                    <a:moveTo>
                      <a:pt x="398" y="264"/>
                    </a:moveTo>
                    <a:cubicBezTo>
                      <a:pt x="402" y="269"/>
                      <a:pt x="402" y="269"/>
                      <a:pt x="402" y="269"/>
                    </a:cubicBezTo>
                    <a:cubicBezTo>
                      <a:pt x="405" y="267"/>
                      <a:pt x="405" y="267"/>
                      <a:pt x="405" y="267"/>
                    </a:cubicBezTo>
                    <a:lnTo>
                      <a:pt x="398" y="264"/>
                    </a:lnTo>
                    <a:close/>
                    <a:moveTo>
                      <a:pt x="387" y="278"/>
                    </a:moveTo>
                    <a:cubicBezTo>
                      <a:pt x="393" y="278"/>
                      <a:pt x="393" y="278"/>
                      <a:pt x="393" y="278"/>
                    </a:cubicBezTo>
                    <a:cubicBezTo>
                      <a:pt x="396" y="276"/>
                      <a:pt x="396" y="276"/>
                      <a:pt x="396" y="276"/>
                    </a:cubicBezTo>
                    <a:cubicBezTo>
                      <a:pt x="387" y="276"/>
                      <a:pt x="387" y="276"/>
                      <a:pt x="387" y="276"/>
                    </a:cubicBezTo>
                    <a:lnTo>
                      <a:pt x="387" y="278"/>
                    </a:lnTo>
                    <a:close/>
                    <a:moveTo>
                      <a:pt x="393" y="285"/>
                    </a:moveTo>
                    <a:cubicBezTo>
                      <a:pt x="398" y="290"/>
                      <a:pt x="398" y="290"/>
                      <a:pt x="398" y="290"/>
                    </a:cubicBezTo>
                    <a:cubicBezTo>
                      <a:pt x="402" y="289"/>
                      <a:pt x="402" y="289"/>
                      <a:pt x="402" y="289"/>
                    </a:cubicBezTo>
                    <a:cubicBezTo>
                      <a:pt x="398" y="284"/>
                      <a:pt x="398" y="284"/>
                      <a:pt x="398" y="284"/>
                    </a:cubicBezTo>
                    <a:lnTo>
                      <a:pt x="393" y="285"/>
                    </a:lnTo>
                    <a:close/>
                    <a:moveTo>
                      <a:pt x="410" y="292"/>
                    </a:moveTo>
                    <a:cubicBezTo>
                      <a:pt x="403" y="292"/>
                      <a:pt x="403" y="292"/>
                      <a:pt x="403" y="292"/>
                    </a:cubicBezTo>
                    <a:cubicBezTo>
                      <a:pt x="405" y="300"/>
                      <a:pt x="405" y="300"/>
                      <a:pt x="405" y="300"/>
                    </a:cubicBezTo>
                    <a:cubicBezTo>
                      <a:pt x="413" y="299"/>
                      <a:pt x="413" y="299"/>
                      <a:pt x="413" y="299"/>
                    </a:cubicBezTo>
                    <a:lnTo>
                      <a:pt x="410" y="292"/>
                    </a:lnTo>
                    <a:close/>
                    <a:moveTo>
                      <a:pt x="430" y="301"/>
                    </a:moveTo>
                    <a:cubicBezTo>
                      <a:pt x="421" y="296"/>
                      <a:pt x="421" y="296"/>
                      <a:pt x="421" y="296"/>
                    </a:cubicBezTo>
                    <a:cubicBezTo>
                      <a:pt x="406" y="314"/>
                      <a:pt x="406" y="314"/>
                      <a:pt x="406" y="314"/>
                    </a:cubicBezTo>
                    <a:cubicBezTo>
                      <a:pt x="409" y="317"/>
                      <a:pt x="409" y="317"/>
                      <a:pt x="409" y="317"/>
                    </a:cubicBezTo>
                    <a:cubicBezTo>
                      <a:pt x="411" y="312"/>
                      <a:pt x="411" y="312"/>
                      <a:pt x="411" y="312"/>
                    </a:cubicBezTo>
                    <a:cubicBezTo>
                      <a:pt x="418" y="311"/>
                      <a:pt x="418" y="311"/>
                      <a:pt x="418" y="311"/>
                    </a:cubicBezTo>
                    <a:cubicBezTo>
                      <a:pt x="421" y="306"/>
                      <a:pt x="421" y="306"/>
                      <a:pt x="421" y="306"/>
                    </a:cubicBezTo>
                    <a:lnTo>
                      <a:pt x="430" y="301"/>
                    </a:lnTo>
                    <a:close/>
                    <a:moveTo>
                      <a:pt x="328" y="330"/>
                    </a:moveTo>
                    <a:cubicBezTo>
                      <a:pt x="319" y="322"/>
                      <a:pt x="319" y="322"/>
                      <a:pt x="319" y="322"/>
                    </a:cubicBezTo>
                    <a:cubicBezTo>
                      <a:pt x="319" y="329"/>
                      <a:pt x="319" y="329"/>
                      <a:pt x="319" y="329"/>
                    </a:cubicBezTo>
                    <a:cubicBezTo>
                      <a:pt x="326" y="333"/>
                      <a:pt x="326" y="333"/>
                      <a:pt x="326" y="333"/>
                    </a:cubicBezTo>
                    <a:lnTo>
                      <a:pt x="328" y="330"/>
                    </a:lnTo>
                    <a:close/>
                    <a:moveTo>
                      <a:pt x="354" y="306"/>
                    </a:moveTo>
                    <a:cubicBezTo>
                      <a:pt x="344" y="321"/>
                      <a:pt x="344" y="321"/>
                      <a:pt x="344" y="321"/>
                    </a:cubicBezTo>
                    <a:cubicBezTo>
                      <a:pt x="352" y="319"/>
                      <a:pt x="352" y="319"/>
                      <a:pt x="352" y="319"/>
                    </a:cubicBezTo>
                    <a:cubicBezTo>
                      <a:pt x="355" y="311"/>
                      <a:pt x="355" y="311"/>
                      <a:pt x="355" y="311"/>
                    </a:cubicBezTo>
                    <a:cubicBezTo>
                      <a:pt x="360" y="308"/>
                      <a:pt x="360" y="308"/>
                      <a:pt x="360" y="308"/>
                    </a:cubicBezTo>
                    <a:lnTo>
                      <a:pt x="354" y="306"/>
                    </a:lnTo>
                    <a:close/>
                    <a:moveTo>
                      <a:pt x="378" y="333"/>
                    </a:moveTo>
                    <a:cubicBezTo>
                      <a:pt x="386" y="323"/>
                      <a:pt x="386" y="323"/>
                      <a:pt x="386" y="323"/>
                    </a:cubicBezTo>
                    <a:cubicBezTo>
                      <a:pt x="383" y="321"/>
                      <a:pt x="383" y="321"/>
                      <a:pt x="383" y="321"/>
                    </a:cubicBezTo>
                    <a:cubicBezTo>
                      <a:pt x="375" y="326"/>
                      <a:pt x="375" y="326"/>
                      <a:pt x="375" y="326"/>
                    </a:cubicBezTo>
                    <a:lnTo>
                      <a:pt x="378" y="333"/>
                    </a:lnTo>
                    <a:close/>
                    <a:moveTo>
                      <a:pt x="231" y="176"/>
                    </a:moveTo>
                    <a:cubicBezTo>
                      <a:pt x="233" y="170"/>
                      <a:pt x="233" y="170"/>
                      <a:pt x="233" y="170"/>
                    </a:cubicBezTo>
                    <a:cubicBezTo>
                      <a:pt x="228" y="175"/>
                      <a:pt x="228" y="175"/>
                      <a:pt x="228" y="175"/>
                    </a:cubicBezTo>
                    <a:lnTo>
                      <a:pt x="231" y="176"/>
                    </a:lnTo>
                    <a:close/>
                    <a:moveTo>
                      <a:pt x="211" y="268"/>
                    </a:moveTo>
                    <a:cubicBezTo>
                      <a:pt x="213" y="272"/>
                      <a:pt x="213" y="272"/>
                      <a:pt x="213" y="272"/>
                    </a:cubicBezTo>
                    <a:cubicBezTo>
                      <a:pt x="218" y="269"/>
                      <a:pt x="218" y="269"/>
                      <a:pt x="218" y="269"/>
                    </a:cubicBezTo>
                    <a:cubicBezTo>
                      <a:pt x="216" y="263"/>
                      <a:pt x="216" y="263"/>
                      <a:pt x="216" y="263"/>
                    </a:cubicBezTo>
                    <a:lnTo>
                      <a:pt x="211" y="268"/>
                    </a:lnTo>
                    <a:close/>
                    <a:moveTo>
                      <a:pt x="222" y="278"/>
                    </a:moveTo>
                    <a:cubicBezTo>
                      <a:pt x="213" y="278"/>
                      <a:pt x="213" y="278"/>
                      <a:pt x="213" y="278"/>
                    </a:cubicBezTo>
                    <a:cubicBezTo>
                      <a:pt x="217" y="286"/>
                      <a:pt x="217" y="286"/>
                      <a:pt x="217" y="286"/>
                    </a:cubicBezTo>
                    <a:lnTo>
                      <a:pt x="222" y="278"/>
                    </a:lnTo>
                    <a:close/>
                    <a:moveTo>
                      <a:pt x="200" y="382"/>
                    </a:moveTo>
                    <a:cubicBezTo>
                      <a:pt x="209" y="386"/>
                      <a:pt x="209" y="386"/>
                      <a:pt x="209" y="386"/>
                    </a:cubicBezTo>
                    <a:cubicBezTo>
                      <a:pt x="210" y="379"/>
                      <a:pt x="210" y="379"/>
                      <a:pt x="210" y="379"/>
                    </a:cubicBezTo>
                    <a:cubicBezTo>
                      <a:pt x="201" y="372"/>
                      <a:pt x="201" y="372"/>
                      <a:pt x="201" y="372"/>
                    </a:cubicBezTo>
                    <a:lnTo>
                      <a:pt x="200" y="382"/>
                    </a:lnTo>
                    <a:close/>
                    <a:moveTo>
                      <a:pt x="283" y="333"/>
                    </a:moveTo>
                    <a:cubicBezTo>
                      <a:pt x="276" y="332"/>
                      <a:pt x="276" y="332"/>
                      <a:pt x="276" y="332"/>
                    </a:cubicBezTo>
                    <a:cubicBezTo>
                      <a:pt x="276" y="337"/>
                      <a:pt x="276" y="337"/>
                      <a:pt x="276" y="337"/>
                    </a:cubicBezTo>
                    <a:cubicBezTo>
                      <a:pt x="273" y="334"/>
                      <a:pt x="273" y="334"/>
                      <a:pt x="273" y="334"/>
                    </a:cubicBezTo>
                    <a:cubicBezTo>
                      <a:pt x="270" y="335"/>
                      <a:pt x="270" y="335"/>
                      <a:pt x="270" y="335"/>
                    </a:cubicBezTo>
                    <a:cubicBezTo>
                      <a:pt x="269" y="345"/>
                      <a:pt x="269" y="345"/>
                      <a:pt x="269" y="345"/>
                    </a:cubicBezTo>
                    <a:cubicBezTo>
                      <a:pt x="283" y="341"/>
                      <a:pt x="283" y="341"/>
                      <a:pt x="283" y="341"/>
                    </a:cubicBezTo>
                    <a:lnTo>
                      <a:pt x="283" y="333"/>
                    </a:lnTo>
                    <a:close/>
                    <a:moveTo>
                      <a:pt x="263" y="327"/>
                    </a:moveTo>
                    <a:cubicBezTo>
                      <a:pt x="259" y="331"/>
                      <a:pt x="259" y="331"/>
                      <a:pt x="259" y="331"/>
                    </a:cubicBezTo>
                    <a:cubicBezTo>
                      <a:pt x="266" y="335"/>
                      <a:pt x="266" y="335"/>
                      <a:pt x="266" y="335"/>
                    </a:cubicBezTo>
                    <a:lnTo>
                      <a:pt x="263" y="327"/>
                    </a:lnTo>
                    <a:close/>
                    <a:moveTo>
                      <a:pt x="311" y="327"/>
                    </a:moveTo>
                    <a:cubicBezTo>
                      <a:pt x="305" y="337"/>
                      <a:pt x="305" y="337"/>
                      <a:pt x="305" y="337"/>
                    </a:cubicBezTo>
                    <a:cubicBezTo>
                      <a:pt x="316" y="332"/>
                      <a:pt x="316" y="332"/>
                      <a:pt x="316" y="332"/>
                    </a:cubicBezTo>
                    <a:lnTo>
                      <a:pt x="311" y="327"/>
                    </a:lnTo>
                    <a:close/>
                    <a:moveTo>
                      <a:pt x="337" y="350"/>
                    </a:moveTo>
                    <a:cubicBezTo>
                      <a:pt x="331" y="340"/>
                      <a:pt x="331" y="340"/>
                      <a:pt x="331" y="340"/>
                    </a:cubicBezTo>
                    <a:cubicBezTo>
                      <a:pt x="325" y="343"/>
                      <a:pt x="325" y="343"/>
                      <a:pt x="325" y="343"/>
                    </a:cubicBezTo>
                    <a:cubicBezTo>
                      <a:pt x="329" y="352"/>
                      <a:pt x="329" y="352"/>
                      <a:pt x="329" y="352"/>
                    </a:cubicBezTo>
                    <a:lnTo>
                      <a:pt x="337" y="350"/>
                    </a:lnTo>
                    <a:close/>
                    <a:moveTo>
                      <a:pt x="349" y="349"/>
                    </a:moveTo>
                    <a:cubicBezTo>
                      <a:pt x="356" y="346"/>
                      <a:pt x="356" y="346"/>
                      <a:pt x="356" y="346"/>
                    </a:cubicBezTo>
                    <a:cubicBezTo>
                      <a:pt x="351" y="341"/>
                      <a:pt x="351" y="341"/>
                      <a:pt x="351" y="341"/>
                    </a:cubicBezTo>
                    <a:lnTo>
                      <a:pt x="349" y="349"/>
                    </a:lnTo>
                    <a:close/>
                    <a:moveTo>
                      <a:pt x="304" y="339"/>
                    </a:moveTo>
                    <a:cubicBezTo>
                      <a:pt x="298" y="335"/>
                      <a:pt x="298" y="335"/>
                      <a:pt x="298" y="335"/>
                    </a:cubicBezTo>
                    <a:cubicBezTo>
                      <a:pt x="296" y="337"/>
                      <a:pt x="296" y="337"/>
                      <a:pt x="296" y="337"/>
                    </a:cubicBezTo>
                    <a:cubicBezTo>
                      <a:pt x="303" y="342"/>
                      <a:pt x="303" y="342"/>
                      <a:pt x="303" y="342"/>
                    </a:cubicBezTo>
                    <a:lnTo>
                      <a:pt x="304" y="339"/>
                    </a:lnTo>
                    <a:close/>
                    <a:moveTo>
                      <a:pt x="63" y="291"/>
                    </a:moveTo>
                    <a:cubicBezTo>
                      <a:pt x="67" y="300"/>
                      <a:pt x="67" y="300"/>
                      <a:pt x="67" y="300"/>
                    </a:cubicBezTo>
                    <a:cubicBezTo>
                      <a:pt x="80" y="306"/>
                      <a:pt x="80" y="306"/>
                      <a:pt x="80" y="306"/>
                    </a:cubicBezTo>
                    <a:cubicBezTo>
                      <a:pt x="80" y="300"/>
                      <a:pt x="80" y="300"/>
                      <a:pt x="80" y="300"/>
                    </a:cubicBezTo>
                    <a:cubicBezTo>
                      <a:pt x="86" y="296"/>
                      <a:pt x="86" y="296"/>
                      <a:pt x="86" y="296"/>
                    </a:cubicBezTo>
                    <a:cubicBezTo>
                      <a:pt x="69" y="287"/>
                      <a:pt x="69" y="287"/>
                      <a:pt x="69" y="287"/>
                    </a:cubicBezTo>
                    <a:lnTo>
                      <a:pt x="63" y="291"/>
                    </a:lnTo>
                    <a:close/>
                    <a:moveTo>
                      <a:pt x="43" y="268"/>
                    </a:moveTo>
                    <a:cubicBezTo>
                      <a:pt x="44" y="273"/>
                      <a:pt x="44" y="273"/>
                      <a:pt x="44" y="273"/>
                    </a:cubicBezTo>
                    <a:cubicBezTo>
                      <a:pt x="47" y="274"/>
                      <a:pt x="47" y="274"/>
                      <a:pt x="47" y="274"/>
                    </a:cubicBezTo>
                    <a:cubicBezTo>
                      <a:pt x="48" y="263"/>
                      <a:pt x="48" y="263"/>
                      <a:pt x="48" y="263"/>
                    </a:cubicBezTo>
                    <a:cubicBezTo>
                      <a:pt x="47" y="260"/>
                      <a:pt x="47" y="260"/>
                      <a:pt x="47" y="260"/>
                    </a:cubicBezTo>
                    <a:lnTo>
                      <a:pt x="43" y="268"/>
                    </a:lnTo>
                    <a:close/>
                    <a:moveTo>
                      <a:pt x="69" y="279"/>
                    </a:moveTo>
                    <a:cubicBezTo>
                      <a:pt x="72" y="277"/>
                      <a:pt x="71" y="272"/>
                      <a:pt x="66" y="267"/>
                    </a:cubicBezTo>
                    <a:cubicBezTo>
                      <a:pt x="62" y="261"/>
                      <a:pt x="57" y="254"/>
                      <a:pt x="57" y="254"/>
                    </a:cubicBezTo>
                    <a:cubicBezTo>
                      <a:pt x="55" y="255"/>
                      <a:pt x="55" y="255"/>
                      <a:pt x="55" y="255"/>
                    </a:cubicBezTo>
                    <a:cubicBezTo>
                      <a:pt x="55" y="260"/>
                      <a:pt x="55" y="260"/>
                      <a:pt x="55" y="260"/>
                    </a:cubicBezTo>
                    <a:cubicBezTo>
                      <a:pt x="51" y="262"/>
                      <a:pt x="51" y="262"/>
                      <a:pt x="51" y="262"/>
                    </a:cubicBezTo>
                    <a:cubicBezTo>
                      <a:pt x="51" y="262"/>
                      <a:pt x="49" y="277"/>
                      <a:pt x="55" y="277"/>
                    </a:cubicBezTo>
                    <a:cubicBezTo>
                      <a:pt x="59" y="277"/>
                      <a:pt x="64" y="276"/>
                      <a:pt x="64" y="276"/>
                    </a:cubicBezTo>
                    <a:cubicBezTo>
                      <a:pt x="64" y="276"/>
                      <a:pt x="64" y="280"/>
                      <a:pt x="69" y="279"/>
                    </a:cubicBezTo>
                    <a:close/>
                    <a:moveTo>
                      <a:pt x="67" y="263"/>
                    </a:moveTo>
                    <a:cubicBezTo>
                      <a:pt x="71" y="264"/>
                      <a:pt x="74" y="267"/>
                      <a:pt x="74" y="267"/>
                    </a:cubicBezTo>
                    <a:cubicBezTo>
                      <a:pt x="74" y="267"/>
                      <a:pt x="76" y="264"/>
                      <a:pt x="72" y="260"/>
                    </a:cubicBezTo>
                    <a:cubicBezTo>
                      <a:pt x="69" y="257"/>
                      <a:pt x="66" y="251"/>
                      <a:pt x="66" y="251"/>
                    </a:cubicBezTo>
                    <a:cubicBezTo>
                      <a:pt x="62" y="252"/>
                      <a:pt x="62" y="252"/>
                      <a:pt x="62" y="252"/>
                    </a:cubicBezTo>
                    <a:cubicBezTo>
                      <a:pt x="62" y="252"/>
                      <a:pt x="64" y="261"/>
                      <a:pt x="67" y="263"/>
                    </a:cubicBezTo>
                    <a:close/>
                    <a:moveTo>
                      <a:pt x="18" y="190"/>
                    </a:moveTo>
                    <a:cubicBezTo>
                      <a:pt x="16" y="185"/>
                      <a:pt x="18" y="183"/>
                      <a:pt x="18" y="183"/>
                    </a:cubicBezTo>
                    <a:cubicBezTo>
                      <a:pt x="12" y="179"/>
                      <a:pt x="12" y="179"/>
                      <a:pt x="12" y="179"/>
                    </a:cubicBezTo>
                    <a:cubicBezTo>
                      <a:pt x="12" y="179"/>
                      <a:pt x="16" y="180"/>
                      <a:pt x="16" y="177"/>
                    </a:cubicBezTo>
                    <a:cubicBezTo>
                      <a:pt x="16" y="173"/>
                      <a:pt x="12" y="169"/>
                      <a:pt x="6" y="173"/>
                    </a:cubicBezTo>
                    <a:cubicBezTo>
                      <a:pt x="0" y="176"/>
                      <a:pt x="0" y="181"/>
                      <a:pt x="5" y="183"/>
                    </a:cubicBezTo>
                    <a:cubicBezTo>
                      <a:pt x="8" y="185"/>
                      <a:pt x="12" y="189"/>
                      <a:pt x="12" y="189"/>
                    </a:cubicBezTo>
                    <a:cubicBezTo>
                      <a:pt x="12" y="189"/>
                      <a:pt x="10" y="193"/>
                      <a:pt x="14" y="195"/>
                    </a:cubicBezTo>
                    <a:cubicBezTo>
                      <a:pt x="29" y="199"/>
                      <a:pt x="29" y="199"/>
                      <a:pt x="29" y="199"/>
                    </a:cubicBezTo>
                    <a:cubicBezTo>
                      <a:pt x="25" y="193"/>
                      <a:pt x="25" y="193"/>
                      <a:pt x="25" y="193"/>
                    </a:cubicBezTo>
                    <a:cubicBezTo>
                      <a:pt x="25" y="193"/>
                      <a:pt x="21" y="194"/>
                      <a:pt x="18" y="190"/>
                    </a:cubicBezTo>
                    <a:close/>
                    <a:moveTo>
                      <a:pt x="392" y="415"/>
                    </a:moveTo>
                    <a:cubicBezTo>
                      <a:pt x="392" y="415"/>
                      <a:pt x="393" y="410"/>
                      <a:pt x="392" y="409"/>
                    </a:cubicBezTo>
                    <a:cubicBezTo>
                      <a:pt x="390" y="409"/>
                      <a:pt x="385" y="418"/>
                      <a:pt x="385" y="418"/>
                    </a:cubicBezTo>
                    <a:cubicBezTo>
                      <a:pt x="385" y="418"/>
                      <a:pt x="383" y="416"/>
                      <a:pt x="382" y="416"/>
                    </a:cubicBezTo>
                    <a:cubicBezTo>
                      <a:pt x="380" y="416"/>
                      <a:pt x="372" y="421"/>
                      <a:pt x="372" y="421"/>
                    </a:cubicBezTo>
                    <a:cubicBezTo>
                      <a:pt x="370" y="422"/>
                      <a:pt x="370" y="422"/>
                      <a:pt x="370" y="422"/>
                    </a:cubicBezTo>
                    <a:cubicBezTo>
                      <a:pt x="370" y="422"/>
                      <a:pt x="369" y="426"/>
                      <a:pt x="366" y="426"/>
                    </a:cubicBezTo>
                    <a:cubicBezTo>
                      <a:pt x="362" y="427"/>
                      <a:pt x="362" y="418"/>
                      <a:pt x="362" y="418"/>
                    </a:cubicBezTo>
                    <a:cubicBezTo>
                      <a:pt x="362" y="418"/>
                      <a:pt x="367" y="413"/>
                      <a:pt x="360" y="413"/>
                    </a:cubicBezTo>
                    <a:cubicBezTo>
                      <a:pt x="353" y="413"/>
                      <a:pt x="349" y="418"/>
                      <a:pt x="347" y="418"/>
                    </a:cubicBezTo>
                    <a:cubicBezTo>
                      <a:pt x="345" y="419"/>
                      <a:pt x="345" y="416"/>
                      <a:pt x="342" y="416"/>
                    </a:cubicBezTo>
                    <a:cubicBezTo>
                      <a:pt x="338" y="416"/>
                      <a:pt x="324" y="420"/>
                      <a:pt x="324" y="420"/>
                    </a:cubicBezTo>
                    <a:cubicBezTo>
                      <a:pt x="321" y="414"/>
                      <a:pt x="321" y="414"/>
                      <a:pt x="321" y="414"/>
                    </a:cubicBezTo>
                    <a:cubicBezTo>
                      <a:pt x="318" y="414"/>
                      <a:pt x="318" y="414"/>
                      <a:pt x="318" y="414"/>
                    </a:cubicBezTo>
                    <a:cubicBezTo>
                      <a:pt x="317" y="416"/>
                      <a:pt x="317" y="416"/>
                      <a:pt x="317" y="416"/>
                    </a:cubicBezTo>
                    <a:cubicBezTo>
                      <a:pt x="317" y="416"/>
                      <a:pt x="309" y="415"/>
                      <a:pt x="305" y="417"/>
                    </a:cubicBezTo>
                    <a:cubicBezTo>
                      <a:pt x="301" y="418"/>
                      <a:pt x="296" y="421"/>
                      <a:pt x="294" y="424"/>
                    </a:cubicBezTo>
                    <a:cubicBezTo>
                      <a:pt x="292" y="425"/>
                      <a:pt x="282" y="424"/>
                      <a:pt x="282" y="424"/>
                    </a:cubicBezTo>
                    <a:cubicBezTo>
                      <a:pt x="284" y="421"/>
                      <a:pt x="284" y="421"/>
                      <a:pt x="284" y="421"/>
                    </a:cubicBezTo>
                    <a:cubicBezTo>
                      <a:pt x="280" y="418"/>
                      <a:pt x="280" y="418"/>
                      <a:pt x="280" y="418"/>
                    </a:cubicBezTo>
                    <a:cubicBezTo>
                      <a:pt x="277" y="421"/>
                      <a:pt x="277" y="421"/>
                      <a:pt x="277" y="421"/>
                    </a:cubicBezTo>
                    <a:cubicBezTo>
                      <a:pt x="277" y="421"/>
                      <a:pt x="272" y="422"/>
                      <a:pt x="272" y="419"/>
                    </a:cubicBezTo>
                    <a:cubicBezTo>
                      <a:pt x="272" y="415"/>
                      <a:pt x="283" y="422"/>
                      <a:pt x="276" y="414"/>
                    </a:cubicBezTo>
                    <a:cubicBezTo>
                      <a:pt x="271" y="405"/>
                      <a:pt x="268" y="417"/>
                      <a:pt x="268" y="417"/>
                    </a:cubicBezTo>
                    <a:cubicBezTo>
                      <a:pt x="268" y="417"/>
                      <a:pt x="263" y="417"/>
                      <a:pt x="260" y="418"/>
                    </a:cubicBezTo>
                    <a:cubicBezTo>
                      <a:pt x="258" y="419"/>
                      <a:pt x="254" y="418"/>
                      <a:pt x="254" y="418"/>
                    </a:cubicBezTo>
                    <a:cubicBezTo>
                      <a:pt x="254" y="418"/>
                      <a:pt x="253" y="408"/>
                      <a:pt x="250" y="409"/>
                    </a:cubicBezTo>
                    <a:cubicBezTo>
                      <a:pt x="245" y="411"/>
                      <a:pt x="252" y="420"/>
                      <a:pt x="247" y="421"/>
                    </a:cubicBezTo>
                    <a:cubicBezTo>
                      <a:pt x="244" y="422"/>
                      <a:pt x="244" y="414"/>
                      <a:pt x="244" y="414"/>
                    </a:cubicBezTo>
                    <a:cubicBezTo>
                      <a:pt x="242" y="413"/>
                      <a:pt x="242" y="413"/>
                      <a:pt x="242" y="413"/>
                    </a:cubicBezTo>
                    <a:cubicBezTo>
                      <a:pt x="242" y="413"/>
                      <a:pt x="241" y="425"/>
                      <a:pt x="240" y="428"/>
                    </a:cubicBezTo>
                    <a:cubicBezTo>
                      <a:pt x="238" y="432"/>
                      <a:pt x="240" y="435"/>
                      <a:pt x="243" y="440"/>
                    </a:cubicBezTo>
                    <a:cubicBezTo>
                      <a:pt x="246" y="443"/>
                      <a:pt x="258" y="437"/>
                      <a:pt x="260" y="437"/>
                    </a:cubicBezTo>
                    <a:cubicBezTo>
                      <a:pt x="263" y="437"/>
                      <a:pt x="269" y="440"/>
                      <a:pt x="273" y="440"/>
                    </a:cubicBezTo>
                    <a:cubicBezTo>
                      <a:pt x="277" y="440"/>
                      <a:pt x="287" y="436"/>
                      <a:pt x="287" y="436"/>
                    </a:cubicBezTo>
                    <a:cubicBezTo>
                      <a:pt x="298" y="438"/>
                      <a:pt x="298" y="438"/>
                      <a:pt x="298" y="438"/>
                    </a:cubicBezTo>
                    <a:cubicBezTo>
                      <a:pt x="298" y="438"/>
                      <a:pt x="303" y="436"/>
                      <a:pt x="309" y="441"/>
                    </a:cubicBezTo>
                    <a:cubicBezTo>
                      <a:pt x="316" y="444"/>
                      <a:pt x="309" y="450"/>
                      <a:pt x="309" y="450"/>
                    </a:cubicBezTo>
                    <a:cubicBezTo>
                      <a:pt x="310" y="452"/>
                      <a:pt x="310" y="452"/>
                      <a:pt x="310" y="452"/>
                    </a:cubicBezTo>
                    <a:cubicBezTo>
                      <a:pt x="310" y="452"/>
                      <a:pt x="318" y="448"/>
                      <a:pt x="323" y="447"/>
                    </a:cubicBezTo>
                    <a:cubicBezTo>
                      <a:pt x="328" y="446"/>
                      <a:pt x="340" y="442"/>
                      <a:pt x="344" y="440"/>
                    </a:cubicBezTo>
                    <a:cubicBezTo>
                      <a:pt x="348" y="437"/>
                      <a:pt x="360" y="435"/>
                      <a:pt x="360" y="435"/>
                    </a:cubicBezTo>
                    <a:cubicBezTo>
                      <a:pt x="367" y="436"/>
                      <a:pt x="367" y="436"/>
                      <a:pt x="367" y="436"/>
                    </a:cubicBezTo>
                    <a:cubicBezTo>
                      <a:pt x="373" y="431"/>
                      <a:pt x="373" y="431"/>
                      <a:pt x="373" y="431"/>
                    </a:cubicBezTo>
                    <a:cubicBezTo>
                      <a:pt x="373" y="431"/>
                      <a:pt x="384" y="431"/>
                      <a:pt x="389" y="429"/>
                    </a:cubicBezTo>
                    <a:cubicBezTo>
                      <a:pt x="394" y="428"/>
                      <a:pt x="394" y="416"/>
                      <a:pt x="394" y="416"/>
                    </a:cubicBezTo>
                    <a:lnTo>
                      <a:pt x="392" y="415"/>
                    </a:lnTo>
                    <a:close/>
                    <a:moveTo>
                      <a:pt x="482" y="322"/>
                    </a:moveTo>
                    <a:cubicBezTo>
                      <a:pt x="482" y="319"/>
                      <a:pt x="480" y="317"/>
                      <a:pt x="480" y="317"/>
                    </a:cubicBezTo>
                    <a:cubicBezTo>
                      <a:pt x="480" y="317"/>
                      <a:pt x="472" y="320"/>
                      <a:pt x="469" y="323"/>
                    </a:cubicBezTo>
                    <a:cubicBezTo>
                      <a:pt x="465" y="326"/>
                      <a:pt x="463" y="332"/>
                      <a:pt x="463" y="332"/>
                    </a:cubicBezTo>
                    <a:cubicBezTo>
                      <a:pt x="463" y="332"/>
                      <a:pt x="458" y="334"/>
                      <a:pt x="458" y="335"/>
                    </a:cubicBezTo>
                    <a:cubicBezTo>
                      <a:pt x="458" y="338"/>
                      <a:pt x="458" y="338"/>
                      <a:pt x="458" y="338"/>
                    </a:cubicBezTo>
                    <a:cubicBezTo>
                      <a:pt x="458" y="338"/>
                      <a:pt x="453" y="340"/>
                      <a:pt x="455" y="342"/>
                    </a:cubicBezTo>
                    <a:cubicBezTo>
                      <a:pt x="457" y="343"/>
                      <a:pt x="459" y="346"/>
                      <a:pt x="459" y="346"/>
                    </a:cubicBezTo>
                    <a:cubicBezTo>
                      <a:pt x="459" y="352"/>
                      <a:pt x="459" y="352"/>
                      <a:pt x="459" y="352"/>
                    </a:cubicBezTo>
                    <a:cubicBezTo>
                      <a:pt x="459" y="354"/>
                      <a:pt x="462" y="358"/>
                      <a:pt x="462" y="358"/>
                    </a:cubicBezTo>
                    <a:cubicBezTo>
                      <a:pt x="465" y="358"/>
                      <a:pt x="469" y="351"/>
                      <a:pt x="470" y="349"/>
                    </a:cubicBezTo>
                    <a:cubicBezTo>
                      <a:pt x="471" y="347"/>
                      <a:pt x="474" y="343"/>
                      <a:pt x="474" y="343"/>
                    </a:cubicBezTo>
                    <a:cubicBezTo>
                      <a:pt x="478" y="343"/>
                      <a:pt x="478" y="343"/>
                      <a:pt x="478" y="343"/>
                    </a:cubicBezTo>
                    <a:cubicBezTo>
                      <a:pt x="479" y="340"/>
                      <a:pt x="479" y="340"/>
                      <a:pt x="479" y="340"/>
                    </a:cubicBezTo>
                    <a:cubicBezTo>
                      <a:pt x="479" y="340"/>
                      <a:pt x="476" y="340"/>
                      <a:pt x="476" y="338"/>
                    </a:cubicBezTo>
                    <a:cubicBezTo>
                      <a:pt x="478" y="335"/>
                      <a:pt x="480" y="333"/>
                      <a:pt x="480" y="333"/>
                    </a:cubicBezTo>
                    <a:cubicBezTo>
                      <a:pt x="480" y="333"/>
                      <a:pt x="482" y="325"/>
                      <a:pt x="482" y="322"/>
                    </a:cubicBezTo>
                    <a:close/>
                    <a:moveTo>
                      <a:pt x="448" y="337"/>
                    </a:moveTo>
                    <a:cubicBezTo>
                      <a:pt x="442" y="339"/>
                      <a:pt x="444" y="341"/>
                      <a:pt x="448" y="340"/>
                    </a:cubicBezTo>
                    <a:cubicBezTo>
                      <a:pt x="452" y="340"/>
                      <a:pt x="452" y="335"/>
                      <a:pt x="448" y="337"/>
                    </a:cubicBezTo>
                    <a:close/>
                    <a:moveTo>
                      <a:pt x="459" y="310"/>
                    </a:moveTo>
                    <a:cubicBezTo>
                      <a:pt x="457" y="308"/>
                      <a:pt x="457" y="308"/>
                      <a:pt x="457" y="308"/>
                    </a:cubicBezTo>
                    <a:cubicBezTo>
                      <a:pt x="454" y="314"/>
                      <a:pt x="454" y="314"/>
                      <a:pt x="454" y="314"/>
                    </a:cubicBezTo>
                    <a:cubicBezTo>
                      <a:pt x="460" y="317"/>
                      <a:pt x="460" y="317"/>
                      <a:pt x="460" y="317"/>
                    </a:cubicBezTo>
                    <a:lnTo>
                      <a:pt x="459" y="310"/>
                    </a:lnTo>
                    <a:close/>
                    <a:moveTo>
                      <a:pt x="432" y="325"/>
                    </a:moveTo>
                    <a:cubicBezTo>
                      <a:pt x="433" y="329"/>
                      <a:pt x="433" y="329"/>
                      <a:pt x="433" y="329"/>
                    </a:cubicBezTo>
                    <a:cubicBezTo>
                      <a:pt x="441" y="332"/>
                      <a:pt x="441" y="332"/>
                      <a:pt x="441" y="332"/>
                    </a:cubicBezTo>
                    <a:cubicBezTo>
                      <a:pt x="440" y="329"/>
                      <a:pt x="440" y="329"/>
                      <a:pt x="440" y="329"/>
                    </a:cubicBezTo>
                    <a:lnTo>
                      <a:pt x="432" y="325"/>
                    </a:lnTo>
                    <a:close/>
                    <a:moveTo>
                      <a:pt x="422" y="322"/>
                    </a:moveTo>
                    <a:cubicBezTo>
                      <a:pt x="427" y="320"/>
                      <a:pt x="426" y="316"/>
                      <a:pt x="422" y="318"/>
                    </a:cubicBezTo>
                    <a:cubicBezTo>
                      <a:pt x="417" y="320"/>
                      <a:pt x="420" y="323"/>
                      <a:pt x="422" y="322"/>
                    </a:cubicBezTo>
                    <a:close/>
                    <a:moveTo>
                      <a:pt x="435" y="364"/>
                    </a:moveTo>
                    <a:cubicBezTo>
                      <a:pt x="432" y="366"/>
                      <a:pt x="432" y="366"/>
                      <a:pt x="432" y="366"/>
                    </a:cubicBezTo>
                    <a:cubicBezTo>
                      <a:pt x="430" y="380"/>
                      <a:pt x="430" y="380"/>
                      <a:pt x="430" y="380"/>
                    </a:cubicBezTo>
                    <a:cubicBezTo>
                      <a:pt x="427" y="380"/>
                      <a:pt x="427" y="380"/>
                      <a:pt x="427" y="380"/>
                    </a:cubicBezTo>
                    <a:cubicBezTo>
                      <a:pt x="429" y="384"/>
                      <a:pt x="429" y="384"/>
                      <a:pt x="429" y="384"/>
                    </a:cubicBezTo>
                    <a:cubicBezTo>
                      <a:pt x="432" y="386"/>
                      <a:pt x="432" y="386"/>
                      <a:pt x="432" y="386"/>
                    </a:cubicBezTo>
                    <a:cubicBezTo>
                      <a:pt x="433" y="392"/>
                      <a:pt x="433" y="392"/>
                      <a:pt x="433" y="392"/>
                    </a:cubicBezTo>
                    <a:cubicBezTo>
                      <a:pt x="437" y="394"/>
                      <a:pt x="437" y="394"/>
                      <a:pt x="437" y="394"/>
                    </a:cubicBezTo>
                    <a:cubicBezTo>
                      <a:pt x="437" y="390"/>
                      <a:pt x="437" y="390"/>
                      <a:pt x="437" y="390"/>
                    </a:cubicBezTo>
                    <a:cubicBezTo>
                      <a:pt x="439" y="388"/>
                      <a:pt x="439" y="388"/>
                      <a:pt x="439" y="388"/>
                    </a:cubicBezTo>
                    <a:cubicBezTo>
                      <a:pt x="439" y="385"/>
                      <a:pt x="439" y="385"/>
                      <a:pt x="439" y="385"/>
                    </a:cubicBezTo>
                    <a:cubicBezTo>
                      <a:pt x="436" y="382"/>
                      <a:pt x="436" y="382"/>
                      <a:pt x="436" y="382"/>
                    </a:cubicBezTo>
                    <a:lnTo>
                      <a:pt x="435" y="364"/>
                    </a:lnTo>
                    <a:close/>
                    <a:moveTo>
                      <a:pt x="434" y="362"/>
                    </a:moveTo>
                    <a:cubicBezTo>
                      <a:pt x="436" y="358"/>
                      <a:pt x="435" y="353"/>
                      <a:pt x="433" y="357"/>
                    </a:cubicBezTo>
                    <a:cubicBezTo>
                      <a:pt x="431" y="363"/>
                      <a:pt x="431" y="366"/>
                      <a:pt x="434" y="362"/>
                    </a:cubicBezTo>
                    <a:close/>
                    <a:moveTo>
                      <a:pt x="420" y="398"/>
                    </a:moveTo>
                    <a:cubicBezTo>
                      <a:pt x="419" y="402"/>
                      <a:pt x="422" y="400"/>
                      <a:pt x="424" y="399"/>
                    </a:cubicBezTo>
                    <a:cubicBezTo>
                      <a:pt x="430" y="396"/>
                      <a:pt x="429" y="394"/>
                      <a:pt x="429" y="394"/>
                    </a:cubicBezTo>
                    <a:cubicBezTo>
                      <a:pt x="429" y="394"/>
                      <a:pt x="420" y="393"/>
                      <a:pt x="420" y="398"/>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92" name="Turkey" descr="© INSCALE GmbH, 05.05.2010&#10;http://www.presentationload.com/"/>
              <p:cNvSpPr>
                <a:spLocks noEditPoints="1"/>
              </p:cNvSpPr>
              <p:nvPr/>
            </p:nvSpPr>
            <p:spPr bwMode="gray">
              <a:xfrm>
                <a:off x="5946297" y="4096081"/>
                <a:ext cx="2886884" cy="1615938"/>
              </a:xfrm>
              <a:custGeom>
                <a:avLst/>
                <a:gdLst/>
                <a:ahLst/>
                <a:cxnLst>
                  <a:cxn ang="0">
                    <a:pos x="24" y="340"/>
                  </a:cxn>
                  <a:cxn ang="0">
                    <a:pos x="49" y="328"/>
                  </a:cxn>
                  <a:cxn ang="0">
                    <a:pos x="102" y="283"/>
                  </a:cxn>
                  <a:cxn ang="0">
                    <a:pos x="135" y="275"/>
                  </a:cxn>
                  <a:cxn ang="0">
                    <a:pos x="103" y="241"/>
                  </a:cxn>
                  <a:cxn ang="0">
                    <a:pos x="87" y="218"/>
                  </a:cxn>
                  <a:cxn ang="0">
                    <a:pos x="55" y="215"/>
                  </a:cxn>
                  <a:cxn ang="0">
                    <a:pos x="24" y="241"/>
                  </a:cxn>
                  <a:cxn ang="0">
                    <a:pos x="29" y="264"/>
                  </a:cxn>
                  <a:cxn ang="0">
                    <a:pos x="25" y="300"/>
                  </a:cxn>
                  <a:cxn ang="0">
                    <a:pos x="41" y="327"/>
                  </a:cxn>
                  <a:cxn ang="0">
                    <a:pos x="15" y="353"/>
                  </a:cxn>
                  <a:cxn ang="0">
                    <a:pos x="973" y="186"/>
                  </a:cxn>
                  <a:cxn ang="0">
                    <a:pos x="946" y="128"/>
                  </a:cxn>
                  <a:cxn ang="0">
                    <a:pos x="942" y="68"/>
                  </a:cxn>
                  <a:cxn ang="0">
                    <a:pos x="843" y="17"/>
                  </a:cxn>
                  <a:cxn ang="0">
                    <a:pos x="789" y="14"/>
                  </a:cxn>
                  <a:cxn ang="0">
                    <a:pos x="720" y="63"/>
                  </a:cxn>
                  <a:cxn ang="0">
                    <a:pos x="587" y="131"/>
                  </a:cxn>
                  <a:cxn ang="0">
                    <a:pos x="517" y="129"/>
                  </a:cxn>
                  <a:cxn ang="0">
                    <a:pos x="448" y="131"/>
                  </a:cxn>
                  <a:cxn ang="0">
                    <a:pos x="373" y="138"/>
                  </a:cxn>
                  <a:cxn ang="0">
                    <a:pos x="276" y="207"/>
                  </a:cxn>
                  <a:cxn ang="0">
                    <a:pos x="218" y="236"/>
                  </a:cxn>
                  <a:cxn ang="0">
                    <a:pos x="157" y="262"/>
                  </a:cxn>
                  <a:cxn ang="0">
                    <a:pos x="198" y="277"/>
                  </a:cxn>
                  <a:cxn ang="0">
                    <a:pos x="151" y="303"/>
                  </a:cxn>
                  <a:cxn ang="0">
                    <a:pos x="151" y="310"/>
                  </a:cxn>
                  <a:cxn ang="0">
                    <a:pos x="97" y="314"/>
                  </a:cxn>
                  <a:cxn ang="0">
                    <a:pos x="80" y="321"/>
                  </a:cxn>
                  <a:cxn ang="0">
                    <a:pos x="37" y="357"/>
                  </a:cxn>
                  <a:cxn ang="0">
                    <a:pos x="26" y="399"/>
                  </a:cxn>
                  <a:cxn ang="0">
                    <a:pos x="66" y="411"/>
                  </a:cxn>
                  <a:cxn ang="0">
                    <a:pos x="73" y="446"/>
                  </a:cxn>
                  <a:cxn ang="0">
                    <a:pos x="79" y="459"/>
                  </a:cxn>
                  <a:cxn ang="0">
                    <a:pos x="69" y="453"/>
                  </a:cxn>
                  <a:cxn ang="0">
                    <a:pos x="71" y="478"/>
                  </a:cxn>
                  <a:cxn ang="0">
                    <a:pos x="107" y="496"/>
                  </a:cxn>
                  <a:cxn ang="0">
                    <a:pos x="110" y="510"/>
                  </a:cxn>
                  <a:cxn ang="0">
                    <a:pos x="130" y="524"/>
                  </a:cxn>
                  <a:cxn ang="0">
                    <a:pos x="128" y="540"/>
                  </a:cxn>
                  <a:cxn ang="0">
                    <a:pos x="150" y="548"/>
                  </a:cxn>
                  <a:cxn ang="0">
                    <a:pos x="147" y="554"/>
                  </a:cxn>
                  <a:cxn ang="0">
                    <a:pos x="162" y="556"/>
                  </a:cxn>
                  <a:cxn ang="0">
                    <a:pos x="175" y="543"/>
                  </a:cxn>
                  <a:cxn ang="0">
                    <a:pos x="208" y="545"/>
                  </a:cxn>
                  <a:cxn ang="0">
                    <a:pos x="221" y="551"/>
                  </a:cxn>
                  <a:cxn ang="0">
                    <a:pos x="241" y="560"/>
                  </a:cxn>
                  <a:cxn ang="0">
                    <a:pos x="315" y="546"/>
                  </a:cxn>
                  <a:cxn ang="0">
                    <a:pos x="391" y="513"/>
                  </a:cxn>
                  <a:cxn ang="0">
                    <a:pos x="563" y="456"/>
                  </a:cxn>
                  <a:cxn ang="0">
                    <a:pos x="606" y="438"/>
                  </a:cxn>
                  <a:cxn ang="0">
                    <a:pos x="631" y="472"/>
                  </a:cxn>
                  <a:cxn ang="0">
                    <a:pos x="645" y="413"/>
                  </a:cxn>
                  <a:cxn ang="0">
                    <a:pos x="707" y="377"/>
                  </a:cxn>
                  <a:cxn ang="0">
                    <a:pos x="865" y="297"/>
                  </a:cxn>
                  <a:cxn ang="0">
                    <a:pos x="910" y="253"/>
                  </a:cxn>
                  <a:cxn ang="0">
                    <a:pos x="975" y="238"/>
                  </a:cxn>
                  <a:cxn ang="0">
                    <a:pos x="1020" y="222"/>
                  </a:cxn>
                </a:cxnLst>
                <a:rect l="0" t="0" r="r" b="b"/>
                <a:pathLst>
                  <a:path w="1022" h="573">
                    <a:moveTo>
                      <a:pt x="91" y="305"/>
                    </a:moveTo>
                    <a:cubicBezTo>
                      <a:pt x="82" y="306"/>
                      <a:pt x="85" y="312"/>
                      <a:pt x="91" y="310"/>
                    </a:cubicBezTo>
                    <a:cubicBezTo>
                      <a:pt x="100" y="308"/>
                      <a:pt x="101" y="304"/>
                      <a:pt x="91" y="305"/>
                    </a:cubicBezTo>
                    <a:close/>
                    <a:moveTo>
                      <a:pt x="41" y="327"/>
                    </a:moveTo>
                    <a:cubicBezTo>
                      <a:pt x="24" y="340"/>
                      <a:pt x="24" y="340"/>
                      <a:pt x="24" y="340"/>
                    </a:cubicBezTo>
                    <a:cubicBezTo>
                      <a:pt x="30" y="347"/>
                      <a:pt x="30" y="347"/>
                      <a:pt x="30" y="347"/>
                    </a:cubicBezTo>
                    <a:cubicBezTo>
                      <a:pt x="26" y="360"/>
                      <a:pt x="26" y="360"/>
                      <a:pt x="26" y="360"/>
                    </a:cubicBezTo>
                    <a:cubicBezTo>
                      <a:pt x="33" y="355"/>
                      <a:pt x="33" y="355"/>
                      <a:pt x="33" y="355"/>
                    </a:cubicBezTo>
                    <a:cubicBezTo>
                      <a:pt x="35" y="347"/>
                      <a:pt x="35" y="347"/>
                      <a:pt x="35" y="347"/>
                    </a:cubicBezTo>
                    <a:cubicBezTo>
                      <a:pt x="49" y="328"/>
                      <a:pt x="49" y="328"/>
                      <a:pt x="49" y="328"/>
                    </a:cubicBezTo>
                    <a:cubicBezTo>
                      <a:pt x="64" y="318"/>
                      <a:pt x="64" y="318"/>
                      <a:pt x="64" y="318"/>
                    </a:cubicBezTo>
                    <a:cubicBezTo>
                      <a:pt x="77" y="302"/>
                      <a:pt x="77" y="302"/>
                      <a:pt x="77" y="302"/>
                    </a:cubicBezTo>
                    <a:cubicBezTo>
                      <a:pt x="77" y="302"/>
                      <a:pt x="79" y="294"/>
                      <a:pt x="80" y="290"/>
                    </a:cubicBezTo>
                    <a:cubicBezTo>
                      <a:pt x="81" y="287"/>
                      <a:pt x="93" y="283"/>
                      <a:pt x="93" y="283"/>
                    </a:cubicBezTo>
                    <a:cubicBezTo>
                      <a:pt x="93" y="283"/>
                      <a:pt x="100" y="284"/>
                      <a:pt x="102" y="283"/>
                    </a:cubicBezTo>
                    <a:cubicBezTo>
                      <a:pt x="105" y="283"/>
                      <a:pt x="106" y="275"/>
                      <a:pt x="113" y="274"/>
                    </a:cubicBezTo>
                    <a:cubicBezTo>
                      <a:pt x="120" y="273"/>
                      <a:pt x="132" y="274"/>
                      <a:pt x="132" y="274"/>
                    </a:cubicBezTo>
                    <a:cubicBezTo>
                      <a:pt x="132" y="270"/>
                      <a:pt x="132" y="270"/>
                      <a:pt x="132" y="270"/>
                    </a:cubicBezTo>
                    <a:cubicBezTo>
                      <a:pt x="135" y="270"/>
                      <a:pt x="135" y="270"/>
                      <a:pt x="135" y="270"/>
                    </a:cubicBezTo>
                    <a:cubicBezTo>
                      <a:pt x="135" y="275"/>
                      <a:pt x="135" y="275"/>
                      <a:pt x="135" y="275"/>
                    </a:cubicBezTo>
                    <a:cubicBezTo>
                      <a:pt x="135" y="275"/>
                      <a:pt x="140" y="275"/>
                      <a:pt x="149" y="272"/>
                    </a:cubicBezTo>
                    <a:cubicBezTo>
                      <a:pt x="157" y="268"/>
                      <a:pt x="153" y="258"/>
                      <a:pt x="153" y="258"/>
                    </a:cubicBezTo>
                    <a:cubicBezTo>
                      <a:pt x="155" y="253"/>
                      <a:pt x="155" y="253"/>
                      <a:pt x="155" y="253"/>
                    </a:cubicBezTo>
                    <a:cubicBezTo>
                      <a:pt x="155" y="253"/>
                      <a:pt x="143" y="253"/>
                      <a:pt x="133" y="251"/>
                    </a:cubicBezTo>
                    <a:cubicBezTo>
                      <a:pt x="123" y="250"/>
                      <a:pt x="112" y="246"/>
                      <a:pt x="103" y="241"/>
                    </a:cubicBezTo>
                    <a:cubicBezTo>
                      <a:pt x="95" y="237"/>
                      <a:pt x="101" y="233"/>
                      <a:pt x="100" y="229"/>
                    </a:cubicBezTo>
                    <a:cubicBezTo>
                      <a:pt x="99" y="226"/>
                      <a:pt x="93" y="223"/>
                      <a:pt x="93" y="223"/>
                    </a:cubicBezTo>
                    <a:cubicBezTo>
                      <a:pt x="96" y="221"/>
                      <a:pt x="96" y="221"/>
                      <a:pt x="96" y="221"/>
                    </a:cubicBezTo>
                    <a:cubicBezTo>
                      <a:pt x="93" y="215"/>
                      <a:pt x="93" y="215"/>
                      <a:pt x="93" y="215"/>
                    </a:cubicBezTo>
                    <a:cubicBezTo>
                      <a:pt x="87" y="218"/>
                      <a:pt x="87" y="218"/>
                      <a:pt x="87" y="218"/>
                    </a:cubicBezTo>
                    <a:cubicBezTo>
                      <a:pt x="84" y="218"/>
                      <a:pt x="84" y="218"/>
                      <a:pt x="84" y="218"/>
                    </a:cubicBezTo>
                    <a:cubicBezTo>
                      <a:pt x="84" y="223"/>
                      <a:pt x="84" y="223"/>
                      <a:pt x="84" y="223"/>
                    </a:cubicBezTo>
                    <a:cubicBezTo>
                      <a:pt x="77" y="220"/>
                      <a:pt x="77" y="220"/>
                      <a:pt x="77" y="220"/>
                    </a:cubicBezTo>
                    <a:cubicBezTo>
                      <a:pt x="77" y="220"/>
                      <a:pt x="72" y="224"/>
                      <a:pt x="67" y="224"/>
                    </a:cubicBezTo>
                    <a:cubicBezTo>
                      <a:pt x="63" y="223"/>
                      <a:pt x="58" y="217"/>
                      <a:pt x="55" y="215"/>
                    </a:cubicBezTo>
                    <a:cubicBezTo>
                      <a:pt x="51" y="215"/>
                      <a:pt x="49" y="221"/>
                      <a:pt x="49" y="221"/>
                    </a:cubicBezTo>
                    <a:cubicBezTo>
                      <a:pt x="49" y="221"/>
                      <a:pt x="48" y="218"/>
                      <a:pt x="46" y="219"/>
                    </a:cubicBezTo>
                    <a:cubicBezTo>
                      <a:pt x="44" y="221"/>
                      <a:pt x="44" y="224"/>
                      <a:pt x="38" y="228"/>
                    </a:cubicBezTo>
                    <a:cubicBezTo>
                      <a:pt x="34" y="233"/>
                      <a:pt x="28" y="229"/>
                      <a:pt x="23" y="230"/>
                    </a:cubicBezTo>
                    <a:cubicBezTo>
                      <a:pt x="20" y="233"/>
                      <a:pt x="25" y="237"/>
                      <a:pt x="24" y="241"/>
                    </a:cubicBezTo>
                    <a:cubicBezTo>
                      <a:pt x="22" y="244"/>
                      <a:pt x="17" y="241"/>
                      <a:pt x="15" y="243"/>
                    </a:cubicBezTo>
                    <a:cubicBezTo>
                      <a:pt x="12" y="245"/>
                      <a:pt x="14" y="250"/>
                      <a:pt x="14" y="250"/>
                    </a:cubicBezTo>
                    <a:cubicBezTo>
                      <a:pt x="21" y="252"/>
                      <a:pt x="21" y="252"/>
                      <a:pt x="21" y="252"/>
                    </a:cubicBezTo>
                    <a:cubicBezTo>
                      <a:pt x="28" y="255"/>
                      <a:pt x="28" y="255"/>
                      <a:pt x="28" y="255"/>
                    </a:cubicBezTo>
                    <a:cubicBezTo>
                      <a:pt x="28" y="255"/>
                      <a:pt x="28" y="261"/>
                      <a:pt x="29" y="264"/>
                    </a:cubicBezTo>
                    <a:cubicBezTo>
                      <a:pt x="30" y="266"/>
                      <a:pt x="36" y="271"/>
                      <a:pt x="34" y="273"/>
                    </a:cubicBezTo>
                    <a:cubicBezTo>
                      <a:pt x="32" y="275"/>
                      <a:pt x="26" y="274"/>
                      <a:pt x="26" y="274"/>
                    </a:cubicBezTo>
                    <a:cubicBezTo>
                      <a:pt x="19" y="281"/>
                      <a:pt x="19" y="281"/>
                      <a:pt x="19" y="281"/>
                    </a:cubicBezTo>
                    <a:cubicBezTo>
                      <a:pt x="20" y="290"/>
                      <a:pt x="20" y="290"/>
                      <a:pt x="20" y="290"/>
                    </a:cubicBezTo>
                    <a:cubicBezTo>
                      <a:pt x="20" y="290"/>
                      <a:pt x="28" y="296"/>
                      <a:pt x="25" y="300"/>
                    </a:cubicBezTo>
                    <a:cubicBezTo>
                      <a:pt x="23" y="305"/>
                      <a:pt x="13" y="316"/>
                      <a:pt x="13" y="316"/>
                    </a:cubicBezTo>
                    <a:cubicBezTo>
                      <a:pt x="13" y="316"/>
                      <a:pt x="14" y="322"/>
                      <a:pt x="18" y="324"/>
                    </a:cubicBezTo>
                    <a:cubicBezTo>
                      <a:pt x="22" y="328"/>
                      <a:pt x="39" y="320"/>
                      <a:pt x="39" y="320"/>
                    </a:cubicBezTo>
                    <a:cubicBezTo>
                      <a:pt x="39" y="320"/>
                      <a:pt x="50" y="314"/>
                      <a:pt x="52" y="318"/>
                    </a:cubicBezTo>
                    <a:cubicBezTo>
                      <a:pt x="53" y="321"/>
                      <a:pt x="41" y="327"/>
                      <a:pt x="41" y="327"/>
                    </a:cubicBezTo>
                    <a:close/>
                    <a:moveTo>
                      <a:pt x="13" y="350"/>
                    </a:moveTo>
                    <a:cubicBezTo>
                      <a:pt x="13" y="350"/>
                      <a:pt x="0" y="354"/>
                      <a:pt x="0" y="361"/>
                    </a:cubicBezTo>
                    <a:cubicBezTo>
                      <a:pt x="0" y="361"/>
                      <a:pt x="2" y="364"/>
                      <a:pt x="8" y="361"/>
                    </a:cubicBezTo>
                    <a:cubicBezTo>
                      <a:pt x="15" y="357"/>
                      <a:pt x="18" y="355"/>
                      <a:pt x="18" y="355"/>
                    </a:cubicBezTo>
                    <a:cubicBezTo>
                      <a:pt x="15" y="353"/>
                      <a:pt x="15" y="353"/>
                      <a:pt x="15" y="353"/>
                    </a:cubicBezTo>
                    <a:lnTo>
                      <a:pt x="13" y="350"/>
                    </a:lnTo>
                    <a:close/>
                    <a:moveTo>
                      <a:pt x="1019" y="210"/>
                    </a:moveTo>
                    <a:cubicBezTo>
                      <a:pt x="1015" y="206"/>
                      <a:pt x="1013" y="209"/>
                      <a:pt x="1004" y="209"/>
                    </a:cubicBezTo>
                    <a:cubicBezTo>
                      <a:pt x="997" y="209"/>
                      <a:pt x="1003" y="198"/>
                      <a:pt x="996" y="191"/>
                    </a:cubicBezTo>
                    <a:cubicBezTo>
                      <a:pt x="988" y="182"/>
                      <a:pt x="973" y="186"/>
                      <a:pt x="973" y="186"/>
                    </a:cubicBezTo>
                    <a:cubicBezTo>
                      <a:pt x="971" y="155"/>
                      <a:pt x="971" y="155"/>
                      <a:pt x="971" y="155"/>
                    </a:cubicBezTo>
                    <a:cubicBezTo>
                      <a:pt x="963" y="159"/>
                      <a:pt x="963" y="159"/>
                      <a:pt x="963" y="159"/>
                    </a:cubicBezTo>
                    <a:cubicBezTo>
                      <a:pt x="963" y="159"/>
                      <a:pt x="964" y="150"/>
                      <a:pt x="959" y="146"/>
                    </a:cubicBezTo>
                    <a:cubicBezTo>
                      <a:pt x="955" y="141"/>
                      <a:pt x="950" y="138"/>
                      <a:pt x="950" y="138"/>
                    </a:cubicBezTo>
                    <a:cubicBezTo>
                      <a:pt x="946" y="128"/>
                      <a:pt x="946" y="128"/>
                      <a:pt x="946" y="128"/>
                    </a:cubicBezTo>
                    <a:cubicBezTo>
                      <a:pt x="938" y="128"/>
                      <a:pt x="938" y="128"/>
                      <a:pt x="938" y="128"/>
                    </a:cubicBezTo>
                    <a:cubicBezTo>
                      <a:pt x="938" y="128"/>
                      <a:pt x="920" y="108"/>
                      <a:pt x="919" y="104"/>
                    </a:cubicBezTo>
                    <a:cubicBezTo>
                      <a:pt x="919" y="100"/>
                      <a:pt x="929" y="98"/>
                      <a:pt x="934" y="95"/>
                    </a:cubicBezTo>
                    <a:cubicBezTo>
                      <a:pt x="938" y="92"/>
                      <a:pt x="932" y="82"/>
                      <a:pt x="930" y="75"/>
                    </a:cubicBezTo>
                    <a:cubicBezTo>
                      <a:pt x="927" y="68"/>
                      <a:pt x="942" y="68"/>
                      <a:pt x="942" y="68"/>
                    </a:cubicBezTo>
                    <a:cubicBezTo>
                      <a:pt x="942" y="68"/>
                      <a:pt x="934" y="61"/>
                      <a:pt x="922" y="59"/>
                    </a:cubicBezTo>
                    <a:cubicBezTo>
                      <a:pt x="910" y="55"/>
                      <a:pt x="906" y="62"/>
                      <a:pt x="898" y="68"/>
                    </a:cubicBezTo>
                    <a:cubicBezTo>
                      <a:pt x="890" y="73"/>
                      <a:pt x="882" y="68"/>
                      <a:pt x="871" y="59"/>
                    </a:cubicBezTo>
                    <a:cubicBezTo>
                      <a:pt x="861" y="49"/>
                      <a:pt x="864" y="36"/>
                      <a:pt x="861" y="25"/>
                    </a:cubicBezTo>
                    <a:cubicBezTo>
                      <a:pt x="858" y="16"/>
                      <a:pt x="849" y="17"/>
                      <a:pt x="843" y="17"/>
                    </a:cubicBezTo>
                    <a:cubicBezTo>
                      <a:pt x="838" y="17"/>
                      <a:pt x="841" y="8"/>
                      <a:pt x="838" y="8"/>
                    </a:cubicBezTo>
                    <a:cubicBezTo>
                      <a:pt x="834" y="8"/>
                      <a:pt x="829" y="14"/>
                      <a:pt x="829" y="14"/>
                    </a:cubicBezTo>
                    <a:cubicBezTo>
                      <a:pt x="803" y="4"/>
                      <a:pt x="803" y="4"/>
                      <a:pt x="803" y="4"/>
                    </a:cubicBezTo>
                    <a:cubicBezTo>
                      <a:pt x="803" y="4"/>
                      <a:pt x="799" y="0"/>
                      <a:pt x="792" y="0"/>
                    </a:cubicBezTo>
                    <a:cubicBezTo>
                      <a:pt x="787" y="0"/>
                      <a:pt x="789" y="14"/>
                      <a:pt x="789" y="14"/>
                    </a:cubicBezTo>
                    <a:cubicBezTo>
                      <a:pt x="789" y="14"/>
                      <a:pt x="781" y="15"/>
                      <a:pt x="773" y="16"/>
                    </a:cubicBezTo>
                    <a:cubicBezTo>
                      <a:pt x="766" y="17"/>
                      <a:pt x="757" y="28"/>
                      <a:pt x="757" y="28"/>
                    </a:cubicBezTo>
                    <a:cubicBezTo>
                      <a:pt x="741" y="30"/>
                      <a:pt x="741" y="30"/>
                      <a:pt x="741" y="30"/>
                    </a:cubicBezTo>
                    <a:cubicBezTo>
                      <a:pt x="726" y="59"/>
                      <a:pt x="726" y="59"/>
                      <a:pt x="726" y="59"/>
                    </a:cubicBezTo>
                    <a:cubicBezTo>
                      <a:pt x="720" y="63"/>
                      <a:pt x="720" y="63"/>
                      <a:pt x="720" y="63"/>
                    </a:cubicBezTo>
                    <a:cubicBezTo>
                      <a:pt x="720" y="63"/>
                      <a:pt x="721" y="69"/>
                      <a:pt x="703" y="85"/>
                    </a:cubicBezTo>
                    <a:cubicBezTo>
                      <a:pt x="685" y="101"/>
                      <a:pt x="665" y="99"/>
                      <a:pt x="665" y="99"/>
                    </a:cubicBezTo>
                    <a:cubicBezTo>
                      <a:pt x="665" y="99"/>
                      <a:pt x="662" y="95"/>
                      <a:pt x="651" y="98"/>
                    </a:cubicBezTo>
                    <a:cubicBezTo>
                      <a:pt x="640" y="101"/>
                      <a:pt x="624" y="118"/>
                      <a:pt x="614" y="126"/>
                    </a:cubicBezTo>
                    <a:cubicBezTo>
                      <a:pt x="604" y="132"/>
                      <a:pt x="587" y="131"/>
                      <a:pt x="587" y="131"/>
                    </a:cubicBezTo>
                    <a:cubicBezTo>
                      <a:pt x="578" y="126"/>
                      <a:pt x="578" y="126"/>
                      <a:pt x="578" y="126"/>
                    </a:cubicBezTo>
                    <a:cubicBezTo>
                      <a:pt x="569" y="125"/>
                      <a:pt x="569" y="125"/>
                      <a:pt x="569" y="125"/>
                    </a:cubicBezTo>
                    <a:cubicBezTo>
                      <a:pt x="564" y="138"/>
                      <a:pt x="564" y="138"/>
                      <a:pt x="564" y="138"/>
                    </a:cubicBezTo>
                    <a:cubicBezTo>
                      <a:pt x="564" y="138"/>
                      <a:pt x="542" y="133"/>
                      <a:pt x="539" y="130"/>
                    </a:cubicBezTo>
                    <a:cubicBezTo>
                      <a:pt x="534" y="127"/>
                      <a:pt x="517" y="129"/>
                      <a:pt x="517" y="129"/>
                    </a:cubicBezTo>
                    <a:cubicBezTo>
                      <a:pt x="517" y="129"/>
                      <a:pt x="522" y="142"/>
                      <a:pt x="515" y="145"/>
                    </a:cubicBezTo>
                    <a:cubicBezTo>
                      <a:pt x="509" y="148"/>
                      <a:pt x="490" y="136"/>
                      <a:pt x="490" y="136"/>
                    </a:cubicBezTo>
                    <a:cubicBezTo>
                      <a:pt x="490" y="123"/>
                      <a:pt x="490" y="123"/>
                      <a:pt x="490" y="123"/>
                    </a:cubicBezTo>
                    <a:cubicBezTo>
                      <a:pt x="477" y="118"/>
                      <a:pt x="477" y="118"/>
                      <a:pt x="477" y="118"/>
                    </a:cubicBezTo>
                    <a:cubicBezTo>
                      <a:pt x="477" y="118"/>
                      <a:pt x="467" y="134"/>
                      <a:pt x="448" y="131"/>
                    </a:cubicBezTo>
                    <a:cubicBezTo>
                      <a:pt x="428" y="129"/>
                      <a:pt x="434" y="111"/>
                      <a:pt x="434" y="111"/>
                    </a:cubicBezTo>
                    <a:cubicBezTo>
                      <a:pt x="423" y="113"/>
                      <a:pt x="423" y="113"/>
                      <a:pt x="423" y="113"/>
                    </a:cubicBezTo>
                    <a:cubicBezTo>
                      <a:pt x="423" y="113"/>
                      <a:pt x="421" y="117"/>
                      <a:pt x="419" y="122"/>
                    </a:cubicBezTo>
                    <a:cubicBezTo>
                      <a:pt x="417" y="126"/>
                      <a:pt x="403" y="131"/>
                      <a:pt x="395" y="130"/>
                    </a:cubicBezTo>
                    <a:cubicBezTo>
                      <a:pt x="386" y="128"/>
                      <a:pt x="381" y="134"/>
                      <a:pt x="373" y="138"/>
                    </a:cubicBezTo>
                    <a:cubicBezTo>
                      <a:pt x="364" y="142"/>
                      <a:pt x="348" y="143"/>
                      <a:pt x="348" y="143"/>
                    </a:cubicBezTo>
                    <a:cubicBezTo>
                      <a:pt x="326" y="159"/>
                      <a:pt x="326" y="159"/>
                      <a:pt x="326" y="159"/>
                    </a:cubicBezTo>
                    <a:cubicBezTo>
                      <a:pt x="300" y="178"/>
                      <a:pt x="300" y="178"/>
                      <a:pt x="300" y="178"/>
                    </a:cubicBezTo>
                    <a:cubicBezTo>
                      <a:pt x="300" y="186"/>
                      <a:pt x="300" y="186"/>
                      <a:pt x="300" y="186"/>
                    </a:cubicBezTo>
                    <a:cubicBezTo>
                      <a:pt x="276" y="207"/>
                      <a:pt x="276" y="207"/>
                      <a:pt x="276" y="207"/>
                    </a:cubicBezTo>
                    <a:cubicBezTo>
                      <a:pt x="269" y="213"/>
                      <a:pt x="269" y="213"/>
                      <a:pt x="269" y="213"/>
                    </a:cubicBezTo>
                    <a:cubicBezTo>
                      <a:pt x="269" y="213"/>
                      <a:pt x="271" y="222"/>
                      <a:pt x="264" y="230"/>
                    </a:cubicBezTo>
                    <a:cubicBezTo>
                      <a:pt x="255" y="239"/>
                      <a:pt x="239" y="238"/>
                      <a:pt x="239" y="238"/>
                    </a:cubicBezTo>
                    <a:cubicBezTo>
                      <a:pt x="220" y="240"/>
                      <a:pt x="220" y="240"/>
                      <a:pt x="220" y="240"/>
                    </a:cubicBezTo>
                    <a:cubicBezTo>
                      <a:pt x="218" y="236"/>
                      <a:pt x="218" y="236"/>
                      <a:pt x="218" y="236"/>
                    </a:cubicBezTo>
                    <a:cubicBezTo>
                      <a:pt x="206" y="245"/>
                      <a:pt x="206" y="245"/>
                      <a:pt x="206" y="245"/>
                    </a:cubicBezTo>
                    <a:cubicBezTo>
                      <a:pt x="197" y="245"/>
                      <a:pt x="197" y="245"/>
                      <a:pt x="197" y="245"/>
                    </a:cubicBezTo>
                    <a:cubicBezTo>
                      <a:pt x="194" y="247"/>
                      <a:pt x="187" y="251"/>
                      <a:pt x="184" y="252"/>
                    </a:cubicBezTo>
                    <a:cubicBezTo>
                      <a:pt x="180" y="253"/>
                      <a:pt x="166" y="251"/>
                      <a:pt x="161" y="253"/>
                    </a:cubicBezTo>
                    <a:cubicBezTo>
                      <a:pt x="154" y="255"/>
                      <a:pt x="157" y="262"/>
                      <a:pt x="157" y="262"/>
                    </a:cubicBezTo>
                    <a:cubicBezTo>
                      <a:pt x="157" y="262"/>
                      <a:pt x="156" y="266"/>
                      <a:pt x="155" y="270"/>
                    </a:cubicBezTo>
                    <a:cubicBezTo>
                      <a:pt x="155" y="273"/>
                      <a:pt x="171" y="275"/>
                      <a:pt x="171" y="275"/>
                    </a:cubicBezTo>
                    <a:cubicBezTo>
                      <a:pt x="170" y="278"/>
                      <a:pt x="170" y="278"/>
                      <a:pt x="170" y="278"/>
                    </a:cubicBezTo>
                    <a:cubicBezTo>
                      <a:pt x="177" y="280"/>
                      <a:pt x="177" y="280"/>
                      <a:pt x="177" y="280"/>
                    </a:cubicBezTo>
                    <a:cubicBezTo>
                      <a:pt x="177" y="280"/>
                      <a:pt x="197" y="275"/>
                      <a:pt x="198" y="277"/>
                    </a:cubicBezTo>
                    <a:cubicBezTo>
                      <a:pt x="198" y="280"/>
                      <a:pt x="186" y="283"/>
                      <a:pt x="186" y="283"/>
                    </a:cubicBezTo>
                    <a:cubicBezTo>
                      <a:pt x="183" y="282"/>
                      <a:pt x="183" y="282"/>
                      <a:pt x="183" y="282"/>
                    </a:cubicBezTo>
                    <a:cubicBezTo>
                      <a:pt x="173" y="287"/>
                      <a:pt x="173" y="287"/>
                      <a:pt x="173" y="287"/>
                    </a:cubicBezTo>
                    <a:cubicBezTo>
                      <a:pt x="156" y="291"/>
                      <a:pt x="156" y="291"/>
                      <a:pt x="156" y="291"/>
                    </a:cubicBezTo>
                    <a:cubicBezTo>
                      <a:pt x="151" y="303"/>
                      <a:pt x="151" y="303"/>
                      <a:pt x="151" y="303"/>
                    </a:cubicBezTo>
                    <a:cubicBezTo>
                      <a:pt x="156" y="305"/>
                      <a:pt x="156" y="305"/>
                      <a:pt x="156" y="305"/>
                    </a:cubicBezTo>
                    <a:cubicBezTo>
                      <a:pt x="156" y="305"/>
                      <a:pt x="161" y="303"/>
                      <a:pt x="165" y="303"/>
                    </a:cubicBezTo>
                    <a:cubicBezTo>
                      <a:pt x="171" y="303"/>
                      <a:pt x="171" y="303"/>
                      <a:pt x="171" y="303"/>
                    </a:cubicBezTo>
                    <a:cubicBezTo>
                      <a:pt x="171" y="303"/>
                      <a:pt x="168" y="306"/>
                      <a:pt x="165" y="309"/>
                    </a:cubicBezTo>
                    <a:cubicBezTo>
                      <a:pt x="162" y="312"/>
                      <a:pt x="151" y="310"/>
                      <a:pt x="151" y="310"/>
                    </a:cubicBezTo>
                    <a:cubicBezTo>
                      <a:pt x="144" y="314"/>
                      <a:pt x="144" y="314"/>
                      <a:pt x="144" y="314"/>
                    </a:cubicBezTo>
                    <a:cubicBezTo>
                      <a:pt x="136" y="313"/>
                      <a:pt x="136" y="313"/>
                      <a:pt x="136" y="313"/>
                    </a:cubicBezTo>
                    <a:cubicBezTo>
                      <a:pt x="110" y="318"/>
                      <a:pt x="110" y="318"/>
                      <a:pt x="110" y="318"/>
                    </a:cubicBezTo>
                    <a:cubicBezTo>
                      <a:pt x="114" y="312"/>
                      <a:pt x="114" y="312"/>
                      <a:pt x="114" y="312"/>
                    </a:cubicBezTo>
                    <a:cubicBezTo>
                      <a:pt x="97" y="314"/>
                      <a:pt x="97" y="314"/>
                      <a:pt x="97" y="314"/>
                    </a:cubicBezTo>
                    <a:cubicBezTo>
                      <a:pt x="97" y="317"/>
                      <a:pt x="97" y="317"/>
                      <a:pt x="97" y="317"/>
                    </a:cubicBezTo>
                    <a:cubicBezTo>
                      <a:pt x="106" y="322"/>
                      <a:pt x="106" y="322"/>
                      <a:pt x="106" y="322"/>
                    </a:cubicBezTo>
                    <a:cubicBezTo>
                      <a:pt x="106" y="322"/>
                      <a:pt x="102" y="327"/>
                      <a:pt x="96" y="328"/>
                    </a:cubicBezTo>
                    <a:cubicBezTo>
                      <a:pt x="80" y="328"/>
                      <a:pt x="80" y="328"/>
                      <a:pt x="80" y="328"/>
                    </a:cubicBezTo>
                    <a:cubicBezTo>
                      <a:pt x="80" y="321"/>
                      <a:pt x="80" y="321"/>
                      <a:pt x="80" y="321"/>
                    </a:cubicBezTo>
                    <a:cubicBezTo>
                      <a:pt x="69" y="324"/>
                      <a:pt x="69" y="324"/>
                      <a:pt x="69" y="324"/>
                    </a:cubicBezTo>
                    <a:cubicBezTo>
                      <a:pt x="69" y="324"/>
                      <a:pt x="67" y="330"/>
                      <a:pt x="63" y="330"/>
                    </a:cubicBezTo>
                    <a:cubicBezTo>
                      <a:pt x="58" y="330"/>
                      <a:pt x="50" y="333"/>
                      <a:pt x="48" y="337"/>
                    </a:cubicBezTo>
                    <a:cubicBezTo>
                      <a:pt x="47" y="341"/>
                      <a:pt x="45" y="346"/>
                      <a:pt x="40" y="348"/>
                    </a:cubicBezTo>
                    <a:cubicBezTo>
                      <a:pt x="35" y="349"/>
                      <a:pt x="38" y="353"/>
                      <a:pt x="37" y="357"/>
                    </a:cubicBezTo>
                    <a:cubicBezTo>
                      <a:pt x="36" y="362"/>
                      <a:pt x="29" y="363"/>
                      <a:pt x="29" y="363"/>
                    </a:cubicBezTo>
                    <a:cubicBezTo>
                      <a:pt x="28" y="368"/>
                      <a:pt x="28" y="368"/>
                      <a:pt x="28" y="368"/>
                    </a:cubicBezTo>
                    <a:cubicBezTo>
                      <a:pt x="29" y="383"/>
                      <a:pt x="29" y="383"/>
                      <a:pt x="29" y="383"/>
                    </a:cubicBezTo>
                    <a:cubicBezTo>
                      <a:pt x="32" y="384"/>
                      <a:pt x="32" y="384"/>
                      <a:pt x="32" y="384"/>
                    </a:cubicBezTo>
                    <a:cubicBezTo>
                      <a:pt x="26" y="399"/>
                      <a:pt x="26" y="399"/>
                      <a:pt x="26" y="399"/>
                    </a:cubicBezTo>
                    <a:cubicBezTo>
                      <a:pt x="51" y="388"/>
                      <a:pt x="51" y="388"/>
                      <a:pt x="51" y="388"/>
                    </a:cubicBezTo>
                    <a:cubicBezTo>
                      <a:pt x="51" y="388"/>
                      <a:pt x="68" y="380"/>
                      <a:pt x="73" y="385"/>
                    </a:cubicBezTo>
                    <a:cubicBezTo>
                      <a:pt x="78" y="391"/>
                      <a:pt x="58" y="404"/>
                      <a:pt x="58" y="404"/>
                    </a:cubicBezTo>
                    <a:cubicBezTo>
                      <a:pt x="65" y="407"/>
                      <a:pt x="65" y="407"/>
                      <a:pt x="65" y="407"/>
                    </a:cubicBezTo>
                    <a:cubicBezTo>
                      <a:pt x="66" y="411"/>
                      <a:pt x="66" y="411"/>
                      <a:pt x="66" y="411"/>
                    </a:cubicBezTo>
                    <a:cubicBezTo>
                      <a:pt x="74" y="413"/>
                      <a:pt x="74" y="413"/>
                      <a:pt x="74" y="413"/>
                    </a:cubicBezTo>
                    <a:cubicBezTo>
                      <a:pt x="74" y="413"/>
                      <a:pt x="71" y="419"/>
                      <a:pt x="72" y="424"/>
                    </a:cubicBezTo>
                    <a:cubicBezTo>
                      <a:pt x="73" y="429"/>
                      <a:pt x="82" y="422"/>
                      <a:pt x="85" y="426"/>
                    </a:cubicBezTo>
                    <a:cubicBezTo>
                      <a:pt x="88" y="430"/>
                      <a:pt x="80" y="434"/>
                      <a:pt x="75" y="436"/>
                    </a:cubicBezTo>
                    <a:cubicBezTo>
                      <a:pt x="71" y="438"/>
                      <a:pt x="72" y="443"/>
                      <a:pt x="73" y="446"/>
                    </a:cubicBezTo>
                    <a:cubicBezTo>
                      <a:pt x="74" y="448"/>
                      <a:pt x="79" y="446"/>
                      <a:pt x="79" y="446"/>
                    </a:cubicBezTo>
                    <a:cubicBezTo>
                      <a:pt x="79" y="450"/>
                      <a:pt x="79" y="450"/>
                      <a:pt x="79" y="450"/>
                    </a:cubicBezTo>
                    <a:cubicBezTo>
                      <a:pt x="85" y="453"/>
                      <a:pt x="85" y="453"/>
                      <a:pt x="85" y="453"/>
                    </a:cubicBezTo>
                    <a:cubicBezTo>
                      <a:pt x="95" y="453"/>
                      <a:pt x="95" y="453"/>
                      <a:pt x="95" y="453"/>
                    </a:cubicBezTo>
                    <a:cubicBezTo>
                      <a:pt x="79" y="459"/>
                      <a:pt x="79" y="459"/>
                      <a:pt x="79" y="459"/>
                    </a:cubicBezTo>
                    <a:cubicBezTo>
                      <a:pt x="74" y="457"/>
                      <a:pt x="74" y="457"/>
                      <a:pt x="74" y="457"/>
                    </a:cubicBezTo>
                    <a:cubicBezTo>
                      <a:pt x="71" y="458"/>
                      <a:pt x="71" y="458"/>
                      <a:pt x="71" y="458"/>
                    </a:cubicBezTo>
                    <a:cubicBezTo>
                      <a:pt x="72" y="463"/>
                      <a:pt x="72" y="463"/>
                      <a:pt x="72" y="463"/>
                    </a:cubicBezTo>
                    <a:cubicBezTo>
                      <a:pt x="67" y="458"/>
                      <a:pt x="67" y="458"/>
                      <a:pt x="67" y="458"/>
                    </a:cubicBezTo>
                    <a:cubicBezTo>
                      <a:pt x="69" y="453"/>
                      <a:pt x="69" y="453"/>
                      <a:pt x="69" y="453"/>
                    </a:cubicBezTo>
                    <a:cubicBezTo>
                      <a:pt x="69" y="453"/>
                      <a:pt x="59" y="444"/>
                      <a:pt x="55" y="445"/>
                    </a:cubicBezTo>
                    <a:cubicBezTo>
                      <a:pt x="50" y="446"/>
                      <a:pt x="56" y="458"/>
                      <a:pt x="56" y="458"/>
                    </a:cubicBezTo>
                    <a:cubicBezTo>
                      <a:pt x="56" y="458"/>
                      <a:pt x="61" y="458"/>
                      <a:pt x="61" y="464"/>
                    </a:cubicBezTo>
                    <a:cubicBezTo>
                      <a:pt x="62" y="471"/>
                      <a:pt x="52" y="471"/>
                      <a:pt x="52" y="471"/>
                    </a:cubicBezTo>
                    <a:cubicBezTo>
                      <a:pt x="71" y="478"/>
                      <a:pt x="71" y="478"/>
                      <a:pt x="71" y="478"/>
                    </a:cubicBezTo>
                    <a:cubicBezTo>
                      <a:pt x="81" y="471"/>
                      <a:pt x="81" y="471"/>
                      <a:pt x="81" y="471"/>
                    </a:cubicBezTo>
                    <a:cubicBezTo>
                      <a:pt x="86" y="481"/>
                      <a:pt x="86" y="481"/>
                      <a:pt x="86" y="481"/>
                    </a:cubicBezTo>
                    <a:cubicBezTo>
                      <a:pt x="91" y="478"/>
                      <a:pt x="91" y="478"/>
                      <a:pt x="91" y="478"/>
                    </a:cubicBezTo>
                    <a:cubicBezTo>
                      <a:pt x="91" y="478"/>
                      <a:pt x="101" y="478"/>
                      <a:pt x="108" y="480"/>
                    </a:cubicBezTo>
                    <a:cubicBezTo>
                      <a:pt x="115" y="482"/>
                      <a:pt x="107" y="496"/>
                      <a:pt x="107" y="496"/>
                    </a:cubicBezTo>
                    <a:cubicBezTo>
                      <a:pt x="100" y="503"/>
                      <a:pt x="100" y="503"/>
                      <a:pt x="100" y="503"/>
                    </a:cubicBezTo>
                    <a:cubicBezTo>
                      <a:pt x="111" y="505"/>
                      <a:pt x="111" y="505"/>
                      <a:pt x="111" y="505"/>
                    </a:cubicBezTo>
                    <a:cubicBezTo>
                      <a:pt x="111" y="507"/>
                      <a:pt x="111" y="507"/>
                      <a:pt x="111" y="507"/>
                    </a:cubicBezTo>
                    <a:cubicBezTo>
                      <a:pt x="127" y="509"/>
                      <a:pt x="127" y="509"/>
                      <a:pt x="127" y="509"/>
                    </a:cubicBezTo>
                    <a:cubicBezTo>
                      <a:pt x="110" y="510"/>
                      <a:pt x="110" y="510"/>
                      <a:pt x="110" y="510"/>
                    </a:cubicBezTo>
                    <a:cubicBezTo>
                      <a:pt x="112" y="520"/>
                      <a:pt x="112" y="520"/>
                      <a:pt x="112" y="520"/>
                    </a:cubicBezTo>
                    <a:cubicBezTo>
                      <a:pt x="118" y="519"/>
                      <a:pt x="118" y="519"/>
                      <a:pt x="118" y="519"/>
                    </a:cubicBezTo>
                    <a:cubicBezTo>
                      <a:pt x="123" y="515"/>
                      <a:pt x="123" y="515"/>
                      <a:pt x="123" y="515"/>
                    </a:cubicBezTo>
                    <a:cubicBezTo>
                      <a:pt x="122" y="520"/>
                      <a:pt x="122" y="520"/>
                      <a:pt x="122" y="520"/>
                    </a:cubicBezTo>
                    <a:cubicBezTo>
                      <a:pt x="130" y="524"/>
                      <a:pt x="130" y="524"/>
                      <a:pt x="130" y="524"/>
                    </a:cubicBezTo>
                    <a:cubicBezTo>
                      <a:pt x="130" y="524"/>
                      <a:pt x="135" y="522"/>
                      <a:pt x="134" y="527"/>
                    </a:cubicBezTo>
                    <a:cubicBezTo>
                      <a:pt x="134" y="532"/>
                      <a:pt x="129" y="535"/>
                      <a:pt x="129" y="535"/>
                    </a:cubicBezTo>
                    <a:cubicBezTo>
                      <a:pt x="129" y="535"/>
                      <a:pt x="123" y="529"/>
                      <a:pt x="119" y="536"/>
                    </a:cubicBezTo>
                    <a:cubicBezTo>
                      <a:pt x="115" y="542"/>
                      <a:pt x="122" y="543"/>
                      <a:pt x="122" y="543"/>
                    </a:cubicBezTo>
                    <a:cubicBezTo>
                      <a:pt x="128" y="540"/>
                      <a:pt x="128" y="540"/>
                      <a:pt x="128" y="540"/>
                    </a:cubicBezTo>
                    <a:cubicBezTo>
                      <a:pt x="133" y="541"/>
                      <a:pt x="133" y="541"/>
                      <a:pt x="133" y="541"/>
                    </a:cubicBezTo>
                    <a:cubicBezTo>
                      <a:pt x="176" y="530"/>
                      <a:pt x="176" y="530"/>
                      <a:pt x="176" y="530"/>
                    </a:cubicBezTo>
                    <a:cubicBezTo>
                      <a:pt x="162" y="540"/>
                      <a:pt x="162" y="540"/>
                      <a:pt x="162" y="540"/>
                    </a:cubicBezTo>
                    <a:cubicBezTo>
                      <a:pt x="163" y="546"/>
                      <a:pt x="163" y="546"/>
                      <a:pt x="163" y="546"/>
                    </a:cubicBezTo>
                    <a:cubicBezTo>
                      <a:pt x="150" y="548"/>
                      <a:pt x="150" y="548"/>
                      <a:pt x="150" y="548"/>
                    </a:cubicBezTo>
                    <a:cubicBezTo>
                      <a:pt x="137" y="555"/>
                      <a:pt x="137" y="555"/>
                      <a:pt x="137" y="555"/>
                    </a:cubicBezTo>
                    <a:cubicBezTo>
                      <a:pt x="130" y="561"/>
                      <a:pt x="130" y="561"/>
                      <a:pt x="130" y="561"/>
                    </a:cubicBezTo>
                    <a:cubicBezTo>
                      <a:pt x="132" y="562"/>
                      <a:pt x="132" y="562"/>
                      <a:pt x="132" y="562"/>
                    </a:cubicBezTo>
                    <a:cubicBezTo>
                      <a:pt x="147" y="558"/>
                      <a:pt x="147" y="558"/>
                      <a:pt x="147" y="558"/>
                    </a:cubicBezTo>
                    <a:cubicBezTo>
                      <a:pt x="147" y="554"/>
                      <a:pt x="147" y="554"/>
                      <a:pt x="147" y="554"/>
                    </a:cubicBezTo>
                    <a:cubicBezTo>
                      <a:pt x="153" y="553"/>
                      <a:pt x="153" y="553"/>
                      <a:pt x="153" y="553"/>
                    </a:cubicBezTo>
                    <a:cubicBezTo>
                      <a:pt x="155" y="554"/>
                      <a:pt x="155" y="554"/>
                      <a:pt x="155" y="554"/>
                    </a:cubicBezTo>
                    <a:cubicBezTo>
                      <a:pt x="167" y="548"/>
                      <a:pt x="167" y="548"/>
                      <a:pt x="167" y="548"/>
                    </a:cubicBezTo>
                    <a:cubicBezTo>
                      <a:pt x="168" y="551"/>
                      <a:pt x="168" y="551"/>
                      <a:pt x="168" y="551"/>
                    </a:cubicBezTo>
                    <a:cubicBezTo>
                      <a:pt x="162" y="556"/>
                      <a:pt x="162" y="556"/>
                      <a:pt x="162" y="556"/>
                    </a:cubicBezTo>
                    <a:cubicBezTo>
                      <a:pt x="165" y="558"/>
                      <a:pt x="165" y="558"/>
                      <a:pt x="165" y="558"/>
                    </a:cubicBezTo>
                    <a:cubicBezTo>
                      <a:pt x="162" y="560"/>
                      <a:pt x="162" y="560"/>
                      <a:pt x="162" y="560"/>
                    </a:cubicBezTo>
                    <a:cubicBezTo>
                      <a:pt x="165" y="562"/>
                      <a:pt x="165" y="562"/>
                      <a:pt x="165" y="562"/>
                    </a:cubicBezTo>
                    <a:cubicBezTo>
                      <a:pt x="177" y="550"/>
                      <a:pt x="177" y="550"/>
                      <a:pt x="177" y="550"/>
                    </a:cubicBezTo>
                    <a:cubicBezTo>
                      <a:pt x="175" y="543"/>
                      <a:pt x="175" y="543"/>
                      <a:pt x="175" y="543"/>
                    </a:cubicBezTo>
                    <a:cubicBezTo>
                      <a:pt x="175" y="543"/>
                      <a:pt x="179" y="540"/>
                      <a:pt x="185" y="539"/>
                    </a:cubicBezTo>
                    <a:cubicBezTo>
                      <a:pt x="192" y="538"/>
                      <a:pt x="195" y="545"/>
                      <a:pt x="195" y="545"/>
                    </a:cubicBezTo>
                    <a:cubicBezTo>
                      <a:pt x="206" y="551"/>
                      <a:pt x="206" y="551"/>
                      <a:pt x="206" y="551"/>
                    </a:cubicBezTo>
                    <a:cubicBezTo>
                      <a:pt x="210" y="549"/>
                      <a:pt x="210" y="549"/>
                      <a:pt x="210" y="549"/>
                    </a:cubicBezTo>
                    <a:cubicBezTo>
                      <a:pt x="208" y="545"/>
                      <a:pt x="208" y="545"/>
                      <a:pt x="208" y="545"/>
                    </a:cubicBezTo>
                    <a:cubicBezTo>
                      <a:pt x="212" y="541"/>
                      <a:pt x="212" y="541"/>
                      <a:pt x="212" y="541"/>
                    </a:cubicBezTo>
                    <a:cubicBezTo>
                      <a:pt x="221" y="545"/>
                      <a:pt x="221" y="545"/>
                      <a:pt x="221" y="545"/>
                    </a:cubicBezTo>
                    <a:cubicBezTo>
                      <a:pt x="221" y="545"/>
                      <a:pt x="219" y="546"/>
                      <a:pt x="218" y="548"/>
                    </a:cubicBezTo>
                    <a:cubicBezTo>
                      <a:pt x="216" y="548"/>
                      <a:pt x="217" y="552"/>
                      <a:pt x="217" y="552"/>
                    </a:cubicBezTo>
                    <a:cubicBezTo>
                      <a:pt x="221" y="551"/>
                      <a:pt x="221" y="551"/>
                      <a:pt x="221" y="551"/>
                    </a:cubicBezTo>
                    <a:cubicBezTo>
                      <a:pt x="225" y="557"/>
                      <a:pt x="225" y="557"/>
                      <a:pt x="225" y="557"/>
                    </a:cubicBezTo>
                    <a:cubicBezTo>
                      <a:pt x="223" y="548"/>
                      <a:pt x="223" y="548"/>
                      <a:pt x="223" y="548"/>
                    </a:cubicBezTo>
                    <a:cubicBezTo>
                      <a:pt x="227" y="546"/>
                      <a:pt x="232" y="543"/>
                      <a:pt x="233" y="545"/>
                    </a:cubicBezTo>
                    <a:cubicBezTo>
                      <a:pt x="236" y="548"/>
                      <a:pt x="233" y="552"/>
                      <a:pt x="233" y="552"/>
                    </a:cubicBezTo>
                    <a:cubicBezTo>
                      <a:pt x="241" y="560"/>
                      <a:pt x="241" y="560"/>
                      <a:pt x="241" y="560"/>
                    </a:cubicBezTo>
                    <a:cubicBezTo>
                      <a:pt x="241" y="566"/>
                      <a:pt x="241" y="566"/>
                      <a:pt x="241" y="566"/>
                    </a:cubicBezTo>
                    <a:cubicBezTo>
                      <a:pt x="241" y="566"/>
                      <a:pt x="255" y="570"/>
                      <a:pt x="267" y="572"/>
                    </a:cubicBezTo>
                    <a:cubicBezTo>
                      <a:pt x="278" y="573"/>
                      <a:pt x="284" y="564"/>
                      <a:pt x="295" y="556"/>
                    </a:cubicBezTo>
                    <a:cubicBezTo>
                      <a:pt x="305" y="550"/>
                      <a:pt x="312" y="558"/>
                      <a:pt x="312" y="558"/>
                    </a:cubicBezTo>
                    <a:cubicBezTo>
                      <a:pt x="315" y="546"/>
                      <a:pt x="315" y="546"/>
                      <a:pt x="315" y="546"/>
                    </a:cubicBezTo>
                    <a:cubicBezTo>
                      <a:pt x="309" y="546"/>
                      <a:pt x="309" y="546"/>
                      <a:pt x="309" y="546"/>
                    </a:cubicBezTo>
                    <a:cubicBezTo>
                      <a:pt x="309" y="546"/>
                      <a:pt x="312" y="527"/>
                      <a:pt x="310" y="517"/>
                    </a:cubicBezTo>
                    <a:cubicBezTo>
                      <a:pt x="309" y="507"/>
                      <a:pt x="318" y="510"/>
                      <a:pt x="332" y="508"/>
                    </a:cubicBezTo>
                    <a:cubicBezTo>
                      <a:pt x="346" y="506"/>
                      <a:pt x="353" y="506"/>
                      <a:pt x="353" y="506"/>
                    </a:cubicBezTo>
                    <a:cubicBezTo>
                      <a:pt x="353" y="506"/>
                      <a:pt x="379" y="510"/>
                      <a:pt x="391" y="513"/>
                    </a:cubicBezTo>
                    <a:cubicBezTo>
                      <a:pt x="402" y="515"/>
                      <a:pt x="407" y="526"/>
                      <a:pt x="417" y="534"/>
                    </a:cubicBezTo>
                    <a:cubicBezTo>
                      <a:pt x="429" y="540"/>
                      <a:pt x="454" y="525"/>
                      <a:pt x="454" y="525"/>
                    </a:cubicBezTo>
                    <a:cubicBezTo>
                      <a:pt x="454" y="525"/>
                      <a:pt x="484" y="507"/>
                      <a:pt x="494" y="497"/>
                    </a:cubicBezTo>
                    <a:cubicBezTo>
                      <a:pt x="505" y="489"/>
                      <a:pt x="514" y="458"/>
                      <a:pt x="523" y="449"/>
                    </a:cubicBezTo>
                    <a:cubicBezTo>
                      <a:pt x="530" y="442"/>
                      <a:pt x="553" y="456"/>
                      <a:pt x="563" y="456"/>
                    </a:cubicBezTo>
                    <a:cubicBezTo>
                      <a:pt x="575" y="455"/>
                      <a:pt x="578" y="441"/>
                      <a:pt x="578" y="441"/>
                    </a:cubicBezTo>
                    <a:cubicBezTo>
                      <a:pt x="573" y="439"/>
                      <a:pt x="573" y="439"/>
                      <a:pt x="573" y="439"/>
                    </a:cubicBezTo>
                    <a:cubicBezTo>
                      <a:pt x="581" y="436"/>
                      <a:pt x="581" y="436"/>
                      <a:pt x="581" y="436"/>
                    </a:cubicBezTo>
                    <a:cubicBezTo>
                      <a:pt x="581" y="436"/>
                      <a:pt x="578" y="423"/>
                      <a:pt x="592" y="423"/>
                    </a:cubicBezTo>
                    <a:cubicBezTo>
                      <a:pt x="606" y="423"/>
                      <a:pt x="606" y="438"/>
                      <a:pt x="606" y="438"/>
                    </a:cubicBezTo>
                    <a:cubicBezTo>
                      <a:pt x="606" y="438"/>
                      <a:pt x="594" y="446"/>
                      <a:pt x="590" y="458"/>
                    </a:cubicBezTo>
                    <a:cubicBezTo>
                      <a:pt x="587" y="469"/>
                      <a:pt x="606" y="474"/>
                      <a:pt x="607" y="477"/>
                    </a:cubicBezTo>
                    <a:cubicBezTo>
                      <a:pt x="608" y="479"/>
                      <a:pt x="606" y="486"/>
                      <a:pt x="606" y="486"/>
                    </a:cubicBezTo>
                    <a:cubicBezTo>
                      <a:pt x="623" y="489"/>
                      <a:pt x="623" y="489"/>
                      <a:pt x="623" y="489"/>
                    </a:cubicBezTo>
                    <a:cubicBezTo>
                      <a:pt x="631" y="472"/>
                      <a:pt x="631" y="472"/>
                      <a:pt x="631" y="472"/>
                    </a:cubicBezTo>
                    <a:cubicBezTo>
                      <a:pt x="624" y="459"/>
                      <a:pt x="624" y="459"/>
                      <a:pt x="624" y="459"/>
                    </a:cubicBezTo>
                    <a:cubicBezTo>
                      <a:pt x="638" y="451"/>
                      <a:pt x="638" y="451"/>
                      <a:pt x="638" y="451"/>
                    </a:cubicBezTo>
                    <a:cubicBezTo>
                      <a:pt x="625" y="439"/>
                      <a:pt x="625" y="439"/>
                      <a:pt x="625" y="439"/>
                    </a:cubicBezTo>
                    <a:cubicBezTo>
                      <a:pt x="625" y="439"/>
                      <a:pt x="625" y="423"/>
                      <a:pt x="626" y="416"/>
                    </a:cubicBezTo>
                    <a:cubicBezTo>
                      <a:pt x="626" y="410"/>
                      <a:pt x="645" y="413"/>
                      <a:pt x="645" y="413"/>
                    </a:cubicBezTo>
                    <a:cubicBezTo>
                      <a:pt x="648" y="419"/>
                      <a:pt x="648" y="419"/>
                      <a:pt x="648" y="419"/>
                    </a:cubicBezTo>
                    <a:cubicBezTo>
                      <a:pt x="675" y="407"/>
                      <a:pt x="675" y="407"/>
                      <a:pt x="675" y="407"/>
                    </a:cubicBezTo>
                    <a:cubicBezTo>
                      <a:pt x="674" y="400"/>
                      <a:pt x="674" y="400"/>
                      <a:pt x="674" y="400"/>
                    </a:cubicBezTo>
                    <a:cubicBezTo>
                      <a:pt x="684" y="398"/>
                      <a:pt x="684" y="398"/>
                      <a:pt x="684" y="398"/>
                    </a:cubicBezTo>
                    <a:cubicBezTo>
                      <a:pt x="684" y="398"/>
                      <a:pt x="698" y="380"/>
                      <a:pt x="707" y="377"/>
                    </a:cubicBezTo>
                    <a:cubicBezTo>
                      <a:pt x="714" y="372"/>
                      <a:pt x="732" y="382"/>
                      <a:pt x="732" y="382"/>
                    </a:cubicBezTo>
                    <a:cubicBezTo>
                      <a:pt x="751" y="373"/>
                      <a:pt x="751" y="373"/>
                      <a:pt x="751" y="373"/>
                    </a:cubicBezTo>
                    <a:cubicBezTo>
                      <a:pt x="751" y="373"/>
                      <a:pt x="766" y="371"/>
                      <a:pt x="781" y="360"/>
                    </a:cubicBezTo>
                    <a:cubicBezTo>
                      <a:pt x="796" y="348"/>
                      <a:pt x="825" y="313"/>
                      <a:pt x="825" y="313"/>
                    </a:cubicBezTo>
                    <a:cubicBezTo>
                      <a:pt x="825" y="313"/>
                      <a:pt x="845" y="305"/>
                      <a:pt x="865" y="297"/>
                    </a:cubicBezTo>
                    <a:cubicBezTo>
                      <a:pt x="885" y="288"/>
                      <a:pt x="889" y="271"/>
                      <a:pt x="889" y="271"/>
                    </a:cubicBezTo>
                    <a:cubicBezTo>
                      <a:pt x="900" y="272"/>
                      <a:pt x="900" y="272"/>
                      <a:pt x="900" y="272"/>
                    </a:cubicBezTo>
                    <a:cubicBezTo>
                      <a:pt x="904" y="276"/>
                      <a:pt x="904" y="276"/>
                      <a:pt x="904" y="276"/>
                    </a:cubicBezTo>
                    <a:cubicBezTo>
                      <a:pt x="916" y="270"/>
                      <a:pt x="916" y="270"/>
                      <a:pt x="916" y="270"/>
                    </a:cubicBezTo>
                    <a:cubicBezTo>
                      <a:pt x="910" y="253"/>
                      <a:pt x="910" y="253"/>
                      <a:pt x="910" y="253"/>
                    </a:cubicBezTo>
                    <a:cubicBezTo>
                      <a:pt x="930" y="253"/>
                      <a:pt x="930" y="253"/>
                      <a:pt x="930" y="253"/>
                    </a:cubicBezTo>
                    <a:cubicBezTo>
                      <a:pt x="933" y="246"/>
                      <a:pt x="933" y="246"/>
                      <a:pt x="933" y="246"/>
                    </a:cubicBezTo>
                    <a:cubicBezTo>
                      <a:pt x="946" y="246"/>
                      <a:pt x="946" y="246"/>
                      <a:pt x="946" y="246"/>
                    </a:cubicBezTo>
                    <a:cubicBezTo>
                      <a:pt x="946" y="242"/>
                      <a:pt x="946" y="242"/>
                      <a:pt x="946" y="242"/>
                    </a:cubicBezTo>
                    <a:cubicBezTo>
                      <a:pt x="975" y="238"/>
                      <a:pt x="975" y="238"/>
                      <a:pt x="975" y="238"/>
                    </a:cubicBezTo>
                    <a:cubicBezTo>
                      <a:pt x="975" y="238"/>
                      <a:pt x="976" y="225"/>
                      <a:pt x="988" y="225"/>
                    </a:cubicBezTo>
                    <a:cubicBezTo>
                      <a:pt x="1000" y="225"/>
                      <a:pt x="995" y="240"/>
                      <a:pt x="995" y="240"/>
                    </a:cubicBezTo>
                    <a:cubicBezTo>
                      <a:pt x="1002" y="242"/>
                      <a:pt x="1002" y="242"/>
                      <a:pt x="1002" y="242"/>
                    </a:cubicBezTo>
                    <a:cubicBezTo>
                      <a:pt x="1002" y="242"/>
                      <a:pt x="1008" y="227"/>
                      <a:pt x="1011" y="223"/>
                    </a:cubicBezTo>
                    <a:cubicBezTo>
                      <a:pt x="1013" y="220"/>
                      <a:pt x="1020" y="222"/>
                      <a:pt x="1020" y="222"/>
                    </a:cubicBezTo>
                    <a:cubicBezTo>
                      <a:pt x="1020" y="222"/>
                      <a:pt x="1022" y="213"/>
                      <a:pt x="1019" y="210"/>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101" name="Italy" descr="© INSCALE GmbH, 05.05.2010&#10;http://www.presentationload.com/"/>
              <p:cNvSpPr>
                <a:spLocks noEditPoints="1"/>
              </p:cNvSpPr>
              <p:nvPr/>
            </p:nvSpPr>
            <p:spPr bwMode="gray">
              <a:xfrm>
                <a:off x="3257948" y="4014714"/>
                <a:ext cx="1663131" cy="1912112"/>
              </a:xfrm>
              <a:custGeom>
                <a:avLst/>
                <a:gdLst/>
                <a:ahLst/>
                <a:cxnLst>
                  <a:cxn ang="0">
                    <a:pos x="173" y="282"/>
                  </a:cxn>
                  <a:cxn ang="0">
                    <a:pos x="150" y="269"/>
                  </a:cxn>
                  <a:cxn ang="0">
                    <a:pos x="126" y="392"/>
                  </a:cxn>
                  <a:cxn ang="0">
                    <a:pos x="63" y="407"/>
                  </a:cxn>
                  <a:cxn ang="0">
                    <a:pos x="70" y="460"/>
                  </a:cxn>
                  <a:cxn ang="0">
                    <a:pos x="73" y="519"/>
                  </a:cxn>
                  <a:cxn ang="0">
                    <a:pos x="104" y="525"/>
                  </a:cxn>
                  <a:cxn ang="0">
                    <a:pos x="140" y="458"/>
                  </a:cxn>
                  <a:cxn ang="0">
                    <a:pos x="70" y="394"/>
                  </a:cxn>
                  <a:cxn ang="0">
                    <a:pos x="271" y="599"/>
                  </a:cxn>
                  <a:cxn ang="0">
                    <a:pos x="263" y="595"/>
                  </a:cxn>
                  <a:cxn ang="0">
                    <a:pos x="549" y="402"/>
                  </a:cxn>
                  <a:cxn ang="0">
                    <a:pos x="489" y="378"/>
                  </a:cxn>
                  <a:cxn ang="0">
                    <a:pos x="432" y="333"/>
                  </a:cxn>
                  <a:cxn ang="0">
                    <a:pos x="363" y="300"/>
                  </a:cxn>
                  <a:cxn ang="0">
                    <a:pos x="327" y="230"/>
                  </a:cxn>
                  <a:cxn ang="0">
                    <a:pos x="278" y="141"/>
                  </a:cxn>
                  <a:cxn ang="0">
                    <a:pos x="286" y="106"/>
                  </a:cxn>
                  <a:cxn ang="0">
                    <a:pos x="329" y="91"/>
                  </a:cxn>
                  <a:cxn ang="0">
                    <a:pos x="319" y="59"/>
                  </a:cxn>
                  <a:cxn ang="0">
                    <a:pos x="290" y="34"/>
                  </a:cxn>
                  <a:cxn ang="0">
                    <a:pos x="262" y="2"/>
                  </a:cxn>
                  <a:cxn ang="0">
                    <a:pos x="206" y="26"/>
                  </a:cxn>
                  <a:cxn ang="0">
                    <a:pos x="172" y="38"/>
                  </a:cxn>
                  <a:cxn ang="0">
                    <a:pos x="163" y="60"/>
                  </a:cxn>
                  <a:cxn ang="0">
                    <a:pos x="128" y="41"/>
                  </a:cxn>
                  <a:cxn ang="0">
                    <a:pos x="115" y="79"/>
                  </a:cxn>
                  <a:cxn ang="0">
                    <a:pos x="93" y="60"/>
                  </a:cxn>
                  <a:cxn ang="0">
                    <a:pos x="72" y="54"/>
                  </a:cxn>
                  <a:cxn ang="0">
                    <a:pos x="33" y="75"/>
                  </a:cxn>
                  <a:cxn ang="0">
                    <a:pos x="10" y="126"/>
                  </a:cxn>
                  <a:cxn ang="0">
                    <a:pos x="14" y="178"/>
                  </a:cxn>
                  <a:cxn ang="0">
                    <a:pos x="76" y="195"/>
                  </a:cxn>
                  <a:cxn ang="0">
                    <a:pos x="168" y="211"/>
                  </a:cxn>
                  <a:cxn ang="0">
                    <a:pos x="201" y="286"/>
                  </a:cxn>
                  <a:cxn ang="0">
                    <a:pos x="246" y="333"/>
                  </a:cxn>
                  <a:cxn ang="0">
                    <a:pos x="303" y="375"/>
                  </a:cxn>
                  <a:cxn ang="0">
                    <a:pos x="359" y="410"/>
                  </a:cxn>
                  <a:cxn ang="0">
                    <a:pos x="375" y="423"/>
                  </a:cxn>
                  <a:cxn ang="0">
                    <a:pos x="404" y="437"/>
                  </a:cxn>
                  <a:cxn ang="0">
                    <a:pos x="449" y="464"/>
                  </a:cxn>
                  <a:cxn ang="0">
                    <a:pos x="457" y="544"/>
                  </a:cxn>
                  <a:cxn ang="0">
                    <a:pos x="475" y="588"/>
                  </a:cxn>
                  <a:cxn ang="0">
                    <a:pos x="522" y="501"/>
                  </a:cxn>
                  <a:cxn ang="0">
                    <a:pos x="492" y="456"/>
                  </a:cxn>
                  <a:cxn ang="0">
                    <a:pos x="523" y="425"/>
                  </a:cxn>
                  <a:cxn ang="0">
                    <a:pos x="589" y="436"/>
                  </a:cxn>
                  <a:cxn ang="0">
                    <a:pos x="280" y="207"/>
                  </a:cxn>
                  <a:cxn ang="0">
                    <a:pos x="421" y="580"/>
                  </a:cxn>
                  <a:cxn ang="0">
                    <a:pos x="384" y="589"/>
                  </a:cxn>
                  <a:cxn ang="0">
                    <a:pos x="327" y="579"/>
                  </a:cxn>
                  <a:cxn ang="0">
                    <a:pos x="294" y="583"/>
                  </a:cxn>
                  <a:cxn ang="0">
                    <a:pos x="295" y="622"/>
                  </a:cxn>
                  <a:cxn ang="0">
                    <a:pos x="384" y="656"/>
                  </a:cxn>
                  <a:cxn ang="0">
                    <a:pos x="427" y="662"/>
                  </a:cxn>
                  <a:cxn ang="0">
                    <a:pos x="427" y="634"/>
                  </a:cxn>
                  <a:cxn ang="0">
                    <a:pos x="446" y="568"/>
                  </a:cxn>
                </a:cxnLst>
                <a:rect l="0" t="0" r="r" b="b"/>
                <a:pathLst>
                  <a:path w="589" h="678">
                    <a:moveTo>
                      <a:pt x="173" y="282"/>
                    </a:moveTo>
                    <a:cubicBezTo>
                      <a:pt x="161" y="283"/>
                      <a:pt x="161" y="283"/>
                      <a:pt x="161" y="283"/>
                    </a:cubicBezTo>
                    <a:cubicBezTo>
                      <a:pt x="162" y="289"/>
                      <a:pt x="162" y="289"/>
                      <a:pt x="162" y="289"/>
                    </a:cubicBezTo>
                    <a:cubicBezTo>
                      <a:pt x="172" y="285"/>
                      <a:pt x="172" y="285"/>
                      <a:pt x="172" y="285"/>
                    </a:cubicBezTo>
                    <a:cubicBezTo>
                      <a:pt x="178" y="288"/>
                      <a:pt x="178" y="288"/>
                      <a:pt x="178" y="288"/>
                    </a:cubicBezTo>
                    <a:cubicBezTo>
                      <a:pt x="179" y="281"/>
                      <a:pt x="179" y="281"/>
                      <a:pt x="179" y="281"/>
                    </a:cubicBezTo>
                    <a:cubicBezTo>
                      <a:pt x="177" y="279"/>
                      <a:pt x="177" y="279"/>
                      <a:pt x="177" y="279"/>
                    </a:cubicBezTo>
                    <a:lnTo>
                      <a:pt x="173" y="282"/>
                    </a:lnTo>
                    <a:close/>
                    <a:moveTo>
                      <a:pt x="201" y="310"/>
                    </a:moveTo>
                    <a:cubicBezTo>
                      <a:pt x="196" y="311"/>
                      <a:pt x="200" y="315"/>
                      <a:pt x="200" y="315"/>
                    </a:cubicBezTo>
                    <a:cubicBezTo>
                      <a:pt x="203" y="315"/>
                      <a:pt x="205" y="310"/>
                      <a:pt x="201" y="310"/>
                    </a:cubicBezTo>
                    <a:close/>
                    <a:moveTo>
                      <a:pt x="158" y="294"/>
                    </a:moveTo>
                    <a:cubicBezTo>
                      <a:pt x="154" y="297"/>
                      <a:pt x="159" y="300"/>
                      <a:pt x="159" y="300"/>
                    </a:cubicBezTo>
                    <a:cubicBezTo>
                      <a:pt x="164" y="299"/>
                      <a:pt x="163" y="291"/>
                      <a:pt x="158" y="294"/>
                    </a:cubicBezTo>
                    <a:close/>
                    <a:moveTo>
                      <a:pt x="151" y="265"/>
                    </a:moveTo>
                    <a:cubicBezTo>
                      <a:pt x="147" y="265"/>
                      <a:pt x="150" y="269"/>
                      <a:pt x="150" y="269"/>
                    </a:cubicBezTo>
                    <a:cubicBezTo>
                      <a:pt x="154" y="268"/>
                      <a:pt x="154" y="264"/>
                      <a:pt x="151" y="265"/>
                    </a:cubicBezTo>
                    <a:close/>
                    <a:moveTo>
                      <a:pt x="142" y="408"/>
                    </a:moveTo>
                    <a:cubicBezTo>
                      <a:pt x="136" y="402"/>
                      <a:pt x="136" y="402"/>
                      <a:pt x="136" y="402"/>
                    </a:cubicBezTo>
                    <a:cubicBezTo>
                      <a:pt x="138" y="396"/>
                      <a:pt x="138" y="396"/>
                      <a:pt x="138" y="396"/>
                    </a:cubicBezTo>
                    <a:cubicBezTo>
                      <a:pt x="134" y="395"/>
                      <a:pt x="134" y="395"/>
                      <a:pt x="134" y="395"/>
                    </a:cubicBezTo>
                    <a:cubicBezTo>
                      <a:pt x="134" y="392"/>
                      <a:pt x="134" y="392"/>
                      <a:pt x="134" y="392"/>
                    </a:cubicBezTo>
                    <a:cubicBezTo>
                      <a:pt x="132" y="389"/>
                      <a:pt x="132" y="389"/>
                      <a:pt x="132" y="389"/>
                    </a:cubicBezTo>
                    <a:cubicBezTo>
                      <a:pt x="126" y="392"/>
                      <a:pt x="126" y="392"/>
                      <a:pt x="126" y="392"/>
                    </a:cubicBezTo>
                    <a:cubicBezTo>
                      <a:pt x="126" y="392"/>
                      <a:pt x="125" y="389"/>
                      <a:pt x="121" y="386"/>
                    </a:cubicBezTo>
                    <a:cubicBezTo>
                      <a:pt x="118" y="383"/>
                      <a:pt x="113" y="382"/>
                      <a:pt x="113" y="382"/>
                    </a:cubicBezTo>
                    <a:cubicBezTo>
                      <a:pt x="113" y="390"/>
                      <a:pt x="113" y="390"/>
                      <a:pt x="113" y="390"/>
                    </a:cubicBezTo>
                    <a:cubicBezTo>
                      <a:pt x="106" y="389"/>
                      <a:pt x="106" y="389"/>
                      <a:pt x="106" y="389"/>
                    </a:cubicBezTo>
                    <a:cubicBezTo>
                      <a:pt x="106" y="389"/>
                      <a:pt x="91" y="407"/>
                      <a:pt x="80" y="408"/>
                    </a:cubicBezTo>
                    <a:cubicBezTo>
                      <a:pt x="67" y="410"/>
                      <a:pt x="65" y="400"/>
                      <a:pt x="65" y="400"/>
                    </a:cubicBezTo>
                    <a:cubicBezTo>
                      <a:pt x="59" y="401"/>
                      <a:pt x="59" y="401"/>
                      <a:pt x="59" y="401"/>
                    </a:cubicBezTo>
                    <a:cubicBezTo>
                      <a:pt x="63" y="407"/>
                      <a:pt x="63" y="407"/>
                      <a:pt x="63" y="407"/>
                    </a:cubicBezTo>
                    <a:cubicBezTo>
                      <a:pt x="60" y="415"/>
                      <a:pt x="60" y="415"/>
                      <a:pt x="60" y="415"/>
                    </a:cubicBezTo>
                    <a:cubicBezTo>
                      <a:pt x="60" y="415"/>
                      <a:pt x="58" y="421"/>
                      <a:pt x="59" y="425"/>
                    </a:cubicBezTo>
                    <a:cubicBezTo>
                      <a:pt x="61" y="429"/>
                      <a:pt x="67" y="426"/>
                      <a:pt x="67" y="426"/>
                    </a:cubicBezTo>
                    <a:cubicBezTo>
                      <a:pt x="73" y="431"/>
                      <a:pt x="73" y="431"/>
                      <a:pt x="73" y="431"/>
                    </a:cubicBezTo>
                    <a:cubicBezTo>
                      <a:pt x="72" y="440"/>
                      <a:pt x="72" y="440"/>
                      <a:pt x="72" y="440"/>
                    </a:cubicBezTo>
                    <a:cubicBezTo>
                      <a:pt x="76" y="443"/>
                      <a:pt x="76" y="443"/>
                      <a:pt x="76" y="443"/>
                    </a:cubicBezTo>
                    <a:cubicBezTo>
                      <a:pt x="75" y="458"/>
                      <a:pt x="75" y="458"/>
                      <a:pt x="75" y="458"/>
                    </a:cubicBezTo>
                    <a:cubicBezTo>
                      <a:pt x="70" y="460"/>
                      <a:pt x="70" y="460"/>
                      <a:pt x="70" y="460"/>
                    </a:cubicBezTo>
                    <a:cubicBezTo>
                      <a:pt x="73" y="472"/>
                      <a:pt x="73" y="472"/>
                      <a:pt x="73" y="472"/>
                    </a:cubicBezTo>
                    <a:cubicBezTo>
                      <a:pt x="73" y="472"/>
                      <a:pt x="77" y="471"/>
                      <a:pt x="80" y="473"/>
                    </a:cubicBezTo>
                    <a:cubicBezTo>
                      <a:pt x="82" y="475"/>
                      <a:pt x="77" y="483"/>
                      <a:pt x="77" y="483"/>
                    </a:cubicBezTo>
                    <a:cubicBezTo>
                      <a:pt x="74" y="478"/>
                      <a:pt x="74" y="478"/>
                      <a:pt x="74" y="478"/>
                    </a:cubicBezTo>
                    <a:cubicBezTo>
                      <a:pt x="69" y="504"/>
                      <a:pt x="69" y="504"/>
                      <a:pt x="69" y="504"/>
                    </a:cubicBezTo>
                    <a:cubicBezTo>
                      <a:pt x="73" y="509"/>
                      <a:pt x="73" y="509"/>
                      <a:pt x="73" y="509"/>
                    </a:cubicBezTo>
                    <a:cubicBezTo>
                      <a:pt x="69" y="515"/>
                      <a:pt x="69" y="515"/>
                      <a:pt x="69" y="515"/>
                    </a:cubicBezTo>
                    <a:cubicBezTo>
                      <a:pt x="69" y="515"/>
                      <a:pt x="73" y="518"/>
                      <a:pt x="73" y="519"/>
                    </a:cubicBezTo>
                    <a:cubicBezTo>
                      <a:pt x="73" y="521"/>
                      <a:pt x="68" y="520"/>
                      <a:pt x="68" y="520"/>
                    </a:cubicBezTo>
                    <a:cubicBezTo>
                      <a:pt x="66" y="523"/>
                      <a:pt x="66" y="523"/>
                      <a:pt x="66" y="523"/>
                    </a:cubicBezTo>
                    <a:cubicBezTo>
                      <a:pt x="71" y="531"/>
                      <a:pt x="71" y="531"/>
                      <a:pt x="71" y="531"/>
                    </a:cubicBezTo>
                    <a:cubicBezTo>
                      <a:pt x="71" y="531"/>
                      <a:pt x="74" y="525"/>
                      <a:pt x="76" y="525"/>
                    </a:cubicBezTo>
                    <a:cubicBezTo>
                      <a:pt x="79" y="525"/>
                      <a:pt x="81" y="536"/>
                      <a:pt x="81" y="536"/>
                    </a:cubicBezTo>
                    <a:cubicBezTo>
                      <a:pt x="81" y="536"/>
                      <a:pt x="85" y="534"/>
                      <a:pt x="87" y="534"/>
                    </a:cubicBezTo>
                    <a:cubicBezTo>
                      <a:pt x="89" y="534"/>
                      <a:pt x="93" y="535"/>
                      <a:pt x="93" y="535"/>
                    </a:cubicBezTo>
                    <a:cubicBezTo>
                      <a:pt x="104" y="525"/>
                      <a:pt x="104" y="525"/>
                      <a:pt x="104" y="525"/>
                    </a:cubicBezTo>
                    <a:cubicBezTo>
                      <a:pt x="103" y="521"/>
                      <a:pt x="103" y="521"/>
                      <a:pt x="103" y="521"/>
                    </a:cubicBezTo>
                    <a:cubicBezTo>
                      <a:pt x="103" y="521"/>
                      <a:pt x="105" y="517"/>
                      <a:pt x="113" y="516"/>
                    </a:cubicBezTo>
                    <a:cubicBezTo>
                      <a:pt x="119" y="516"/>
                      <a:pt x="123" y="520"/>
                      <a:pt x="123" y="520"/>
                    </a:cubicBezTo>
                    <a:cubicBezTo>
                      <a:pt x="131" y="523"/>
                      <a:pt x="131" y="523"/>
                      <a:pt x="131" y="523"/>
                    </a:cubicBezTo>
                    <a:cubicBezTo>
                      <a:pt x="134" y="511"/>
                      <a:pt x="134" y="511"/>
                      <a:pt x="134" y="511"/>
                    </a:cubicBezTo>
                    <a:cubicBezTo>
                      <a:pt x="137" y="508"/>
                      <a:pt x="137" y="508"/>
                      <a:pt x="137" y="508"/>
                    </a:cubicBezTo>
                    <a:cubicBezTo>
                      <a:pt x="134" y="501"/>
                      <a:pt x="134" y="501"/>
                      <a:pt x="134" y="501"/>
                    </a:cubicBezTo>
                    <a:cubicBezTo>
                      <a:pt x="140" y="458"/>
                      <a:pt x="140" y="458"/>
                      <a:pt x="140" y="458"/>
                    </a:cubicBezTo>
                    <a:cubicBezTo>
                      <a:pt x="140" y="458"/>
                      <a:pt x="136" y="452"/>
                      <a:pt x="137" y="446"/>
                    </a:cubicBezTo>
                    <a:cubicBezTo>
                      <a:pt x="137" y="440"/>
                      <a:pt x="148" y="430"/>
                      <a:pt x="148" y="430"/>
                    </a:cubicBezTo>
                    <a:cubicBezTo>
                      <a:pt x="138" y="412"/>
                      <a:pt x="138" y="412"/>
                      <a:pt x="138" y="412"/>
                    </a:cubicBezTo>
                    <a:lnTo>
                      <a:pt x="142" y="408"/>
                    </a:lnTo>
                    <a:close/>
                    <a:moveTo>
                      <a:pt x="63" y="515"/>
                    </a:moveTo>
                    <a:cubicBezTo>
                      <a:pt x="55" y="516"/>
                      <a:pt x="63" y="520"/>
                      <a:pt x="63" y="520"/>
                    </a:cubicBezTo>
                    <a:cubicBezTo>
                      <a:pt x="70" y="520"/>
                      <a:pt x="71" y="514"/>
                      <a:pt x="63" y="515"/>
                    </a:cubicBezTo>
                    <a:close/>
                    <a:moveTo>
                      <a:pt x="70" y="394"/>
                    </a:moveTo>
                    <a:cubicBezTo>
                      <a:pt x="75" y="390"/>
                      <a:pt x="71" y="383"/>
                      <a:pt x="68" y="390"/>
                    </a:cubicBezTo>
                    <a:cubicBezTo>
                      <a:pt x="65" y="396"/>
                      <a:pt x="70" y="394"/>
                      <a:pt x="70" y="394"/>
                    </a:cubicBezTo>
                    <a:close/>
                    <a:moveTo>
                      <a:pt x="261" y="671"/>
                    </a:moveTo>
                    <a:cubicBezTo>
                      <a:pt x="255" y="666"/>
                      <a:pt x="256" y="671"/>
                      <a:pt x="256" y="671"/>
                    </a:cubicBezTo>
                    <a:cubicBezTo>
                      <a:pt x="256" y="675"/>
                      <a:pt x="256" y="675"/>
                      <a:pt x="256" y="675"/>
                    </a:cubicBezTo>
                    <a:cubicBezTo>
                      <a:pt x="264" y="678"/>
                      <a:pt x="266" y="675"/>
                      <a:pt x="261" y="671"/>
                    </a:cubicBezTo>
                    <a:close/>
                    <a:moveTo>
                      <a:pt x="277" y="598"/>
                    </a:moveTo>
                    <a:cubicBezTo>
                      <a:pt x="271" y="597"/>
                      <a:pt x="271" y="599"/>
                      <a:pt x="271" y="599"/>
                    </a:cubicBezTo>
                    <a:cubicBezTo>
                      <a:pt x="274" y="600"/>
                      <a:pt x="274" y="600"/>
                      <a:pt x="274" y="600"/>
                    </a:cubicBezTo>
                    <a:cubicBezTo>
                      <a:pt x="277" y="601"/>
                      <a:pt x="281" y="598"/>
                      <a:pt x="277" y="598"/>
                    </a:cubicBezTo>
                    <a:close/>
                    <a:moveTo>
                      <a:pt x="413" y="564"/>
                    </a:moveTo>
                    <a:cubicBezTo>
                      <a:pt x="415" y="564"/>
                      <a:pt x="418" y="562"/>
                      <a:pt x="413" y="562"/>
                    </a:cubicBezTo>
                    <a:cubicBezTo>
                      <a:pt x="409" y="562"/>
                      <a:pt x="413" y="564"/>
                      <a:pt x="413" y="564"/>
                    </a:cubicBezTo>
                    <a:close/>
                    <a:moveTo>
                      <a:pt x="263" y="595"/>
                    </a:moveTo>
                    <a:cubicBezTo>
                      <a:pt x="261" y="595"/>
                      <a:pt x="261" y="598"/>
                      <a:pt x="261" y="598"/>
                    </a:cubicBezTo>
                    <a:cubicBezTo>
                      <a:pt x="264" y="599"/>
                      <a:pt x="265" y="596"/>
                      <a:pt x="263" y="595"/>
                    </a:cubicBezTo>
                    <a:close/>
                    <a:moveTo>
                      <a:pt x="589" y="436"/>
                    </a:moveTo>
                    <a:cubicBezTo>
                      <a:pt x="585" y="435"/>
                      <a:pt x="585" y="435"/>
                      <a:pt x="585" y="435"/>
                    </a:cubicBezTo>
                    <a:cubicBezTo>
                      <a:pt x="581" y="427"/>
                      <a:pt x="581" y="427"/>
                      <a:pt x="581" y="427"/>
                    </a:cubicBezTo>
                    <a:cubicBezTo>
                      <a:pt x="573" y="416"/>
                      <a:pt x="573" y="416"/>
                      <a:pt x="573" y="416"/>
                    </a:cubicBezTo>
                    <a:cubicBezTo>
                      <a:pt x="567" y="417"/>
                      <a:pt x="567" y="417"/>
                      <a:pt x="567" y="417"/>
                    </a:cubicBezTo>
                    <a:cubicBezTo>
                      <a:pt x="560" y="410"/>
                      <a:pt x="560" y="410"/>
                      <a:pt x="560" y="410"/>
                    </a:cubicBezTo>
                    <a:cubicBezTo>
                      <a:pt x="560" y="410"/>
                      <a:pt x="562" y="407"/>
                      <a:pt x="558" y="405"/>
                    </a:cubicBezTo>
                    <a:cubicBezTo>
                      <a:pt x="552" y="402"/>
                      <a:pt x="549" y="402"/>
                      <a:pt x="549" y="402"/>
                    </a:cubicBezTo>
                    <a:cubicBezTo>
                      <a:pt x="543" y="398"/>
                      <a:pt x="543" y="398"/>
                      <a:pt x="543" y="398"/>
                    </a:cubicBezTo>
                    <a:cubicBezTo>
                      <a:pt x="540" y="399"/>
                      <a:pt x="540" y="399"/>
                      <a:pt x="540" y="399"/>
                    </a:cubicBezTo>
                    <a:cubicBezTo>
                      <a:pt x="528" y="394"/>
                      <a:pt x="528" y="394"/>
                      <a:pt x="528" y="394"/>
                    </a:cubicBezTo>
                    <a:cubicBezTo>
                      <a:pt x="525" y="390"/>
                      <a:pt x="525" y="390"/>
                      <a:pt x="525" y="390"/>
                    </a:cubicBezTo>
                    <a:cubicBezTo>
                      <a:pt x="516" y="386"/>
                      <a:pt x="516" y="386"/>
                      <a:pt x="516" y="386"/>
                    </a:cubicBezTo>
                    <a:cubicBezTo>
                      <a:pt x="513" y="383"/>
                      <a:pt x="513" y="383"/>
                      <a:pt x="513" y="383"/>
                    </a:cubicBezTo>
                    <a:cubicBezTo>
                      <a:pt x="492" y="377"/>
                      <a:pt x="492" y="377"/>
                      <a:pt x="492" y="377"/>
                    </a:cubicBezTo>
                    <a:cubicBezTo>
                      <a:pt x="489" y="378"/>
                      <a:pt x="489" y="378"/>
                      <a:pt x="489" y="378"/>
                    </a:cubicBezTo>
                    <a:cubicBezTo>
                      <a:pt x="472" y="369"/>
                      <a:pt x="472" y="369"/>
                      <a:pt x="472" y="369"/>
                    </a:cubicBezTo>
                    <a:cubicBezTo>
                      <a:pt x="467" y="369"/>
                      <a:pt x="467" y="369"/>
                      <a:pt x="467" y="369"/>
                    </a:cubicBezTo>
                    <a:cubicBezTo>
                      <a:pt x="467" y="369"/>
                      <a:pt x="450" y="361"/>
                      <a:pt x="448" y="357"/>
                    </a:cubicBezTo>
                    <a:cubicBezTo>
                      <a:pt x="447" y="352"/>
                      <a:pt x="451" y="349"/>
                      <a:pt x="454" y="347"/>
                    </a:cubicBezTo>
                    <a:cubicBezTo>
                      <a:pt x="458" y="345"/>
                      <a:pt x="462" y="341"/>
                      <a:pt x="462" y="341"/>
                    </a:cubicBezTo>
                    <a:cubicBezTo>
                      <a:pt x="461" y="334"/>
                      <a:pt x="461" y="334"/>
                      <a:pt x="461" y="334"/>
                    </a:cubicBezTo>
                    <a:cubicBezTo>
                      <a:pt x="461" y="334"/>
                      <a:pt x="457" y="330"/>
                      <a:pt x="452" y="330"/>
                    </a:cubicBezTo>
                    <a:cubicBezTo>
                      <a:pt x="448" y="329"/>
                      <a:pt x="437" y="332"/>
                      <a:pt x="432" y="333"/>
                    </a:cubicBezTo>
                    <a:cubicBezTo>
                      <a:pt x="407" y="333"/>
                      <a:pt x="407" y="333"/>
                      <a:pt x="407" y="333"/>
                    </a:cubicBezTo>
                    <a:cubicBezTo>
                      <a:pt x="405" y="331"/>
                      <a:pt x="405" y="331"/>
                      <a:pt x="405" y="331"/>
                    </a:cubicBezTo>
                    <a:cubicBezTo>
                      <a:pt x="390" y="323"/>
                      <a:pt x="390" y="323"/>
                      <a:pt x="390" y="323"/>
                    </a:cubicBezTo>
                    <a:cubicBezTo>
                      <a:pt x="388" y="318"/>
                      <a:pt x="388" y="318"/>
                      <a:pt x="388" y="318"/>
                    </a:cubicBezTo>
                    <a:cubicBezTo>
                      <a:pt x="380" y="316"/>
                      <a:pt x="380" y="316"/>
                      <a:pt x="380" y="316"/>
                    </a:cubicBezTo>
                    <a:cubicBezTo>
                      <a:pt x="371" y="306"/>
                      <a:pt x="371" y="306"/>
                      <a:pt x="371" y="306"/>
                    </a:cubicBezTo>
                    <a:cubicBezTo>
                      <a:pt x="366" y="304"/>
                      <a:pt x="366" y="304"/>
                      <a:pt x="366" y="304"/>
                    </a:cubicBezTo>
                    <a:cubicBezTo>
                      <a:pt x="363" y="300"/>
                      <a:pt x="363" y="300"/>
                      <a:pt x="363" y="300"/>
                    </a:cubicBezTo>
                    <a:cubicBezTo>
                      <a:pt x="356" y="296"/>
                      <a:pt x="356" y="296"/>
                      <a:pt x="356" y="296"/>
                    </a:cubicBezTo>
                    <a:cubicBezTo>
                      <a:pt x="350" y="285"/>
                      <a:pt x="350" y="285"/>
                      <a:pt x="350" y="285"/>
                    </a:cubicBezTo>
                    <a:cubicBezTo>
                      <a:pt x="350" y="278"/>
                      <a:pt x="350" y="278"/>
                      <a:pt x="350" y="278"/>
                    </a:cubicBezTo>
                    <a:cubicBezTo>
                      <a:pt x="346" y="273"/>
                      <a:pt x="346" y="273"/>
                      <a:pt x="346" y="273"/>
                    </a:cubicBezTo>
                    <a:cubicBezTo>
                      <a:pt x="346" y="273"/>
                      <a:pt x="346" y="262"/>
                      <a:pt x="343" y="257"/>
                    </a:cubicBezTo>
                    <a:cubicBezTo>
                      <a:pt x="341" y="252"/>
                      <a:pt x="332" y="235"/>
                      <a:pt x="332" y="235"/>
                    </a:cubicBezTo>
                    <a:cubicBezTo>
                      <a:pt x="333" y="233"/>
                      <a:pt x="333" y="233"/>
                      <a:pt x="333" y="233"/>
                    </a:cubicBezTo>
                    <a:cubicBezTo>
                      <a:pt x="327" y="230"/>
                      <a:pt x="327" y="230"/>
                      <a:pt x="327" y="230"/>
                    </a:cubicBezTo>
                    <a:cubicBezTo>
                      <a:pt x="318" y="227"/>
                      <a:pt x="318" y="227"/>
                      <a:pt x="318" y="227"/>
                    </a:cubicBezTo>
                    <a:cubicBezTo>
                      <a:pt x="297" y="209"/>
                      <a:pt x="297" y="209"/>
                      <a:pt x="297" y="209"/>
                    </a:cubicBezTo>
                    <a:cubicBezTo>
                      <a:pt x="287" y="206"/>
                      <a:pt x="287" y="206"/>
                      <a:pt x="287" y="206"/>
                    </a:cubicBezTo>
                    <a:cubicBezTo>
                      <a:pt x="271" y="189"/>
                      <a:pt x="271" y="189"/>
                      <a:pt x="271" y="189"/>
                    </a:cubicBezTo>
                    <a:cubicBezTo>
                      <a:pt x="268" y="164"/>
                      <a:pt x="268" y="164"/>
                      <a:pt x="268" y="164"/>
                    </a:cubicBezTo>
                    <a:cubicBezTo>
                      <a:pt x="265" y="160"/>
                      <a:pt x="265" y="160"/>
                      <a:pt x="265" y="160"/>
                    </a:cubicBezTo>
                    <a:cubicBezTo>
                      <a:pt x="270" y="148"/>
                      <a:pt x="270" y="148"/>
                      <a:pt x="270" y="148"/>
                    </a:cubicBezTo>
                    <a:cubicBezTo>
                      <a:pt x="270" y="148"/>
                      <a:pt x="277" y="146"/>
                      <a:pt x="278" y="141"/>
                    </a:cubicBezTo>
                    <a:cubicBezTo>
                      <a:pt x="279" y="136"/>
                      <a:pt x="269" y="134"/>
                      <a:pt x="269" y="134"/>
                    </a:cubicBezTo>
                    <a:cubicBezTo>
                      <a:pt x="269" y="134"/>
                      <a:pt x="269" y="129"/>
                      <a:pt x="267" y="127"/>
                    </a:cubicBezTo>
                    <a:cubicBezTo>
                      <a:pt x="266" y="124"/>
                      <a:pt x="261" y="121"/>
                      <a:pt x="261" y="121"/>
                    </a:cubicBezTo>
                    <a:cubicBezTo>
                      <a:pt x="261" y="121"/>
                      <a:pt x="265" y="118"/>
                      <a:pt x="266" y="117"/>
                    </a:cubicBezTo>
                    <a:cubicBezTo>
                      <a:pt x="268" y="116"/>
                      <a:pt x="267" y="111"/>
                      <a:pt x="267" y="111"/>
                    </a:cubicBezTo>
                    <a:cubicBezTo>
                      <a:pt x="271" y="109"/>
                      <a:pt x="271" y="109"/>
                      <a:pt x="271" y="109"/>
                    </a:cubicBezTo>
                    <a:cubicBezTo>
                      <a:pt x="271" y="111"/>
                      <a:pt x="271" y="111"/>
                      <a:pt x="271" y="111"/>
                    </a:cubicBezTo>
                    <a:cubicBezTo>
                      <a:pt x="271" y="111"/>
                      <a:pt x="281" y="109"/>
                      <a:pt x="286" y="106"/>
                    </a:cubicBezTo>
                    <a:cubicBezTo>
                      <a:pt x="293" y="102"/>
                      <a:pt x="296" y="97"/>
                      <a:pt x="296" y="97"/>
                    </a:cubicBezTo>
                    <a:cubicBezTo>
                      <a:pt x="303" y="97"/>
                      <a:pt x="303" y="97"/>
                      <a:pt x="303" y="97"/>
                    </a:cubicBezTo>
                    <a:cubicBezTo>
                      <a:pt x="306" y="94"/>
                      <a:pt x="306" y="94"/>
                      <a:pt x="306" y="94"/>
                    </a:cubicBezTo>
                    <a:cubicBezTo>
                      <a:pt x="302" y="93"/>
                      <a:pt x="302" y="93"/>
                      <a:pt x="302" y="93"/>
                    </a:cubicBezTo>
                    <a:cubicBezTo>
                      <a:pt x="305" y="89"/>
                      <a:pt x="305" y="89"/>
                      <a:pt x="305" y="89"/>
                    </a:cubicBezTo>
                    <a:cubicBezTo>
                      <a:pt x="323" y="93"/>
                      <a:pt x="323" y="93"/>
                      <a:pt x="323" y="93"/>
                    </a:cubicBezTo>
                    <a:cubicBezTo>
                      <a:pt x="322" y="90"/>
                      <a:pt x="322" y="90"/>
                      <a:pt x="322" y="90"/>
                    </a:cubicBezTo>
                    <a:cubicBezTo>
                      <a:pt x="322" y="90"/>
                      <a:pt x="326" y="90"/>
                      <a:pt x="329" y="91"/>
                    </a:cubicBezTo>
                    <a:cubicBezTo>
                      <a:pt x="332" y="91"/>
                      <a:pt x="334" y="99"/>
                      <a:pt x="334" y="99"/>
                    </a:cubicBezTo>
                    <a:cubicBezTo>
                      <a:pt x="334" y="99"/>
                      <a:pt x="339" y="96"/>
                      <a:pt x="339" y="92"/>
                    </a:cubicBezTo>
                    <a:cubicBezTo>
                      <a:pt x="339" y="86"/>
                      <a:pt x="327" y="86"/>
                      <a:pt x="327" y="86"/>
                    </a:cubicBezTo>
                    <a:cubicBezTo>
                      <a:pt x="327" y="86"/>
                      <a:pt x="331" y="75"/>
                      <a:pt x="330" y="73"/>
                    </a:cubicBezTo>
                    <a:cubicBezTo>
                      <a:pt x="329" y="70"/>
                      <a:pt x="321" y="76"/>
                      <a:pt x="321" y="76"/>
                    </a:cubicBezTo>
                    <a:cubicBezTo>
                      <a:pt x="320" y="70"/>
                      <a:pt x="320" y="70"/>
                      <a:pt x="320" y="70"/>
                    </a:cubicBezTo>
                    <a:cubicBezTo>
                      <a:pt x="320" y="70"/>
                      <a:pt x="330" y="65"/>
                      <a:pt x="330" y="61"/>
                    </a:cubicBezTo>
                    <a:cubicBezTo>
                      <a:pt x="329" y="55"/>
                      <a:pt x="319" y="59"/>
                      <a:pt x="319" y="59"/>
                    </a:cubicBezTo>
                    <a:cubicBezTo>
                      <a:pt x="316" y="53"/>
                      <a:pt x="316" y="53"/>
                      <a:pt x="316" y="53"/>
                    </a:cubicBezTo>
                    <a:cubicBezTo>
                      <a:pt x="326" y="44"/>
                      <a:pt x="326" y="44"/>
                      <a:pt x="326" y="44"/>
                    </a:cubicBezTo>
                    <a:cubicBezTo>
                      <a:pt x="331" y="44"/>
                      <a:pt x="331" y="44"/>
                      <a:pt x="331" y="44"/>
                    </a:cubicBezTo>
                    <a:cubicBezTo>
                      <a:pt x="332" y="43"/>
                      <a:pt x="331" y="39"/>
                      <a:pt x="330" y="38"/>
                    </a:cubicBezTo>
                    <a:cubicBezTo>
                      <a:pt x="315" y="35"/>
                      <a:pt x="315" y="35"/>
                      <a:pt x="315" y="35"/>
                    </a:cubicBezTo>
                    <a:cubicBezTo>
                      <a:pt x="309" y="37"/>
                      <a:pt x="309" y="37"/>
                      <a:pt x="309" y="37"/>
                    </a:cubicBezTo>
                    <a:cubicBezTo>
                      <a:pt x="306" y="34"/>
                      <a:pt x="306" y="34"/>
                      <a:pt x="306" y="34"/>
                    </a:cubicBezTo>
                    <a:cubicBezTo>
                      <a:pt x="290" y="34"/>
                      <a:pt x="290" y="34"/>
                      <a:pt x="290" y="34"/>
                    </a:cubicBezTo>
                    <a:cubicBezTo>
                      <a:pt x="288" y="31"/>
                      <a:pt x="288" y="31"/>
                      <a:pt x="288" y="31"/>
                    </a:cubicBezTo>
                    <a:cubicBezTo>
                      <a:pt x="271" y="30"/>
                      <a:pt x="271" y="30"/>
                      <a:pt x="271" y="30"/>
                    </a:cubicBezTo>
                    <a:cubicBezTo>
                      <a:pt x="268" y="22"/>
                      <a:pt x="268" y="22"/>
                      <a:pt x="268" y="22"/>
                    </a:cubicBezTo>
                    <a:cubicBezTo>
                      <a:pt x="265" y="21"/>
                      <a:pt x="265" y="21"/>
                      <a:pt x="265" y="21"/>
                    </a:cubicBezTo>
                    <a:cubicBezTo>
                      <a:pt x="265" y="21"/>
                      <a:pt x="266" y="17"/>
                      <a:pt x="264" y="16"/>
                    </a:cubicBezTo>
                    <a:cubicBezTo>
                      <a:pt x="262" y="15"/>
                      <a:pt x="260" y="17"/>
                      <a:pt x="260" y="17"/>
                    </a:cubicBezTo>
                    <a:cubicBezTo>
                      <a:pt x="257" y="8"/>
                      <a:pt x="257" y="8"/>
                      <a:pt x="257" y="8"/>
                    </a:cubicBezTo>
                    <a:cubicBezTo>
                      <a:pt x="257" y="8"/>
                      <a:pt x="264" y="4"/>
                      <a:pt x="262" y="2"/>
                    </a:cubicBezTo>
                    <a:cubicBezTo>
                      <a:pt x="260" y="0"/>
                      <a:pt x="254" y="6"/>
                      <a:pt x="254" y="6"/>
                    </a:cubicBezTo>
                    <a:cubicBezTo>
                      <a:pt x="250" y="4"/>
                      <a:pt x="250" y="4"/>
                      <a:pt x="250" y="4"/>
                    </a:cubicBezTo>
                    <a:cubicBezTo>
                      <a:pt x="241" y="13"/>
                      <a:pt x="241" y="13"/>
                      <a:pt x="241" y="13"/>
                    </a:cubicBezTo>
                    <a:cubicBezTo>
                      <a:pt x="227" y="7"/>
                      <a:pt x="227" y="7"/>
                      <a:pt x="227" y="7"/>
                    </a:cubicBezTo>
                    <a:cubicBezTo>
                      <a:pt x="224" y="12"/>
                      <a:pt x="224" y="12"/>
                      <a:pt x="224" y="12"/>
                    </a:cubicBezTo>
                    <a:cubicBezTo>
                      <a:pt x="224" y="12"/>
                      <a:pt x="222" y="11"/>
                      <a:pt x="213" y="12"/>
                    </a:cubicBezTo>
                    <a:cubicBezTo>
                      <a:pt x="204" y="13"/>
                      <a:pt x="210" y="21"/>
                      <a:pt x="210" y="21"/>
                    </a:cubicBezTo>
                    <a:cubicBezTo>
                      <a:pt x="206" y="26"/>
                      <a:pt x="206" y="26"/>
                      <a:pt x="206" y="26"/>
                    </a:cubicBezTo>
                    <a:cubicBezTo>
                      <a:pt x="194" y="23"/>
                      <a:pt x="194" y="23"/>
                      <a:pt x="194" y="23"/>
                    </a:cubicBezTo>
                    <a:cubicBezTo>
                      <a:pt x="194" y="23"/>
                      <a:pt x="194" y="19"/>
                      <a:pt x="190" y="17"/>
                    </a:cubicBezTo>
                    <a:cubicBezTo>
                      <a:pt x="187" y="16"/>
                      <a:pt x="185" y="20"/>
                      <a:pt x="185" y="20"/>
                    </a:cubicBezTo>
                    <a:cubicBezTo>
                      <a:pt x="182" y="20"/>
                      <a:pt x="182" y="20"/>
                      <a:pt x="182" y="20"/>
                    </a:cubicBezTo>
                    <a:cubicBezTo>
                      <a:pt x="179" y="34"/>
                      <a:pt x="179" y="34"/>
                      <a:pt x="179" y="34"/>
                    </a:cubicBezTo>
                    <a:cubicBezTo>
                      <a:pt x="182" y="34"/>
                      <a:pt x="182" y="34"/>
                      <a:pt x="182" y="34"/>
                    </a:cubicBezTo>
                    <a:cubicBezTo>
                      <a:pt x="182" y="41"/>
                      <a:pt x="182" y="41"/>
                      <a:pt x="182" y="41"/>
                    </a:cubicBezTo>
                    <a:cubicBezTo>
                      <a:pt x="172" y="38"/>
                      <a:pt x="172" y="38"/>
                      <a:pt x="172" y="38"/>
                    </a:cubicBezTo>
                    <a:cubicBezTo>
                      <a:pt x="171" y="32"/>
                      <a:pt x="171" y="32"/>
                      <a:pt x="171" y="32"/>
                    </a:cubicBezTo>
                    <a:cubicBezTo>
                      <a:pt x="171" y="32"/>
                      <a:pt x="169" y="31"/>
                      <a:pt x="163" y="37"/>
                    </a:cubicBezTo>
                    <a:cubicBezTo>
                      <a:pt x="157" y="43"/>
                      <a:pt x="163" y="47"/>
                      <a:pt x="163" y="47"/>
                    </a:cubicBezTo>
                    <a:cubicBezTo>
                      <a:pt x="166" y="47"/>
                      <a:pt x="166" y="47"/>
                      <a:pt x="166" y="47"/>
                    </a:cubicBezTo>
                    <a:cubicBezTo>
                      <a:pt x="168" y="48"/>
                      <a:pt x="168" y="48"/>
                      <a:pt x="168" y="48"/>
                    </a:cubicBezTo>
                    <a:cubicBezTo>
                      <a:pt x="165" y="53"/>
                      <a:pt x="165" y="53"/>
                      <a:pt x="165" y="53"/>
                    </a:cubicBezTo>
                    <a:cubicBezTo>
                      <a:pt x="165" y="60"/>
                      <a:pt x="165" y="60"/>
                      <a:pt x="165" y="60"/>
                    </a:cubicBezTo>
                    <a:cubicBezTo>
                      <a:pt x="163" y="60"/>
                      <a:pt x="163" y="60"/>
                      <a:pt x="163" y="60"/>
                    </a:cubicBezTo>
                    <a:cubicBezTo>
                      <a:pt x="162" y="58"/>
                      <a:pt x="162" y="58"/>
                      <a:pt x="162" y="58"/>
                    </a:cubicBezTo>
                    <a:cubicBezTo>
                      <a:pt x="159" y="54"/>
                      <a:pt x="159" y="54"/>
                      <a:pt x="159" y="54"/>
                    </a:cubicBezTo>
                    <a:cubicBezTo>
                      <a:pt x="157" y="50"/>
                      <a:pt x="157" y="50"/>
                      <a:pt x="157" y="50"/>
                    </a:cubicBezTo>
                    <a:cubicBezTo>
                      <a:pt x="148" y="52"/>
                      <a:pt x="148" y="52"/>
                      <a:pt x="148" y="52"/>
                    </a:cubicBezTo>
                    <a:cubicBezTo>
                      <a:pt x="148" y="52"/>
                      <a:pt x="145" y="57"/>
                      <a:pt x="139" y="54"/>
                    </a:cubicBezTo>
                    <a:cubicBezTo>
                      <a:pt x="134" y="51"/>
                      <a:pt x="135" y="41"/>
                      <a:pt x="135" y="41"/>
                    </a:cubicBezTo>
                    <a:cubicBezTo>
                      <a:pt x="132" y="43"/>
                      <a:pt x="132" y="43"/>
                      <a:pt x="132" y="43"/>
                    </a:cubicBezTo>
                    <a:cubicBezTo>
                      <a:pt x="128" y="41"/>
                      <a:pt x="128" y="41"/>
                      <a:pt x="128" y="41"/>
                    </a:cubicBezTo>
                    <a:cubicBezTo>
                      <a:pt x="125" y="46"/>
                      <a:pt x="125" y="46"/>
                      <a:pt x="125" y="46"/>
                    </a:cubicBezTo>
                    <a:cubicBezTo>
                      <a:pt x="128" y="48"/>
                      <a:pt x="128" y="48"/>
                      <a:pt x="128" y="48"/>
                    </a:cubicBezTo>
                    <a:cubicBezTo>
                      <a:pt x="128" y="48"/>
                      <a:pt x="128" y="51"/>
                      <a:pt x="125" y="57"/>
                    </a:cubicBezTo>
                    <a:cubicBezTo>
                      <a:pt x="123" y="62"/>
                      <a:pt x="117" y="66"/>
                      <a:pt x="117" y="66"/>
                    </a:cubicBezTo>
                    <a:cubicBezTo>
                      <a:pt x="116" y="69"/>
                      <a:pt x="116" y="69"/>
                      <a:pt x="116" y="69"/>
                    </a:cubicBezTo>
                    <a:cubicBezTo>
                      <a:pt x="112" y="73"/>
                      <a:pt x="112" y="73"/>
                      <a:pt x="112" y="73"/>
                    </a:cubicBezTo>
                    <a:cubicBezTo>
                      <a:pt x="113" y="77"/>
                      <a:pt x="113" y="77"/>
                      <a:pt x="113" y="77"/>
                    </a:cubicBezTo>
                    <a:cubicBezTo>
                      <a:pt x="115" y="79"/>
                      <a:pt x="115" y="79"/>
                      <a:pt x="115" y="79"/>
                    </a:cubicBezTo>
                    <a:cubicBezTo>
                      <a:pt x="114" y="84"/>
                      <a:pt x="114" y="84"/>
                      <a:pt x="114" y="84"/>
                    </a:cubicBezTo>
                    <a:cubicBezTo>
                      <a:pt x="110" y="83"/>
                      <a:pt x="110" y="83"/>
                      <a:pt x="110" y="83"/>
                    </a:cubicBezTo>
                    <a:cubicBezTo>
                      <a:pt x="106" y="74"/>
                      <a:pt x="106" y="74"/>
                      <a:pt x="106" y="74"/>
                    </a:cubicBezTo>
                    <a:cubicBezTo>
                      <a:pt x="104" y="71"/>
                      <a:pt x="104" y="71"/>
                      <a:pt x="104" y="71"/>
                    </a:cubicBezTo>
                    <a:cubicBezTo>
                      <a:pt x="107" y="69"/>
                      <a:pt x="107" y="69"/>
                      <a:pt x="107" y="69"/>
                    </a:cubicBezTo>
                    <a:cubicBezTo>
                      <a:pt x="104" y="66"/>
                      <a:pt x="104" y="66"/>
                      <a:pt x="104" y="66"/>
                    </a:cubicBezTo>
                    <a:cubicBezTo>
                      <a:pt x="104" y="66"/>
                      <a:pt x="99" y="67"/>
                      <a:pt x="96" y="65"/>
                    </a:cubicBezTo>
                    <a:cubicBezTo>
                      <a:pt x="92" y="63"/>
                      <a:pt x="93" y="61"/>
                      <a:pt x="93" y="60"/>
                    </a:cubicBezTo>
                    <a:cubicBezTo>
                      <a:pt x="93" y="59"/>
                      <a:pt x="89" y="58"/>
                      <a:pt x="87" y="54"/>
                    </a:cubicBezTo>
                    <a:cubicBezTo>
                      <a:pt x="85" y="51"/>
                      <a:pt x="91" y="45"/>
                      <a:pt x="91" y="45"/>
                    </a:cubicBezTo>
                    <a:cubicBezTo>
                      <a:pt x="87" y="43"/>
                      <a:pt x="87" y="43"/>
                      <a:pt x="87" y="43"/>
                    </a:cubicBezTo>
                    <a:cubicBezTo>
                      <a:pt x="80" y="45"/>
                      <a:pt x="80" y="45"/>
                      <a:pt x="80" y="45"/>
                    </a:cubicBezTo>
                    <a:cubicBezTo>
                      <a:pt x="82" y="48"/>
                      <a:pt x="82" y="48"/>
                      <a:pt x="82" y="48"/>
                    </a:cubicBezTo>
                    <a:cubicBezTo>
                      <a:pt x="76" y="52"/>
                      <a:pt x="76" y="52"/>
                      <a:pt x="76" y="52"/>
                    </a:cubicBezTo>
                    <a:cubicBezTo>
                      <a:pt x="74" y="51"/>
                      <a:pt x="74" y="51"/>
                      <a:pt x="74" y="51"/>
                    </a:cubicBezTo>
                    <a:cubicBezTo>
                      <a:pt x="72" y="54"/>
                      <a:pt x="72" y="54"/>
                      <a:pt x="72" y="54"/>
                    </a:cubicBezTo>
                    <a:cubicBezTo>
                      <a:pt x="75" y="62"/>
                      <a:pt x="75" y="62"/>
                      <a:pt x="75" y="62"/>
                    </a:cubicBezTo>
                    <a:cubicBezTo>
                      <a:pt x="75" y="62"/>
                      <a:pt x="72" y="65"/>
                      <a:pt x="69" y="66"/>
                    </a:cubicBezTo>
                    <a:cubicBezTo>
                      <a:pt x="67" y="67"/>
                      <a:pt x="68" y="70"/>
                      <a:pt x="67" y="71"/>
                    </a:cubicBezTo>
                    <a:cubicBezTo>
                      <a:pt x="66" y="73"/>
                      <a:pt x="63" y="73"/>
                      <a:pt x="61" y="73"/>
                    </a:cubicBezTo>
                    <a:cubicBezTo>
                      <a:pt x="60" y="73"/>
                      <a:pt x="61" y="77"/>
                      <a:pt x="57" y="77"/>
                    </a:cubicBezTo>
                    <a:cubicBezTo>
                      <a:pt x="54" y="77"/>
                      <a:pt x="47" y="71"/>
                      <a:pt x="46" y="71"/>
                    </a:cubicBezTo>
                    <a:cubicBezTo>
                      <a:pt x="43" y="71"/>
                      <a:pt x="42" y="76"/>
                      <a:pt x="39" y="76"/>
                    </a:cubicBezTo>
                    <a:cubicBezTo>
                      <a:pt x="36" y="77"/>
                      <a:pt x="35" y="76"/>
                      <a:pt x="33" y="75"/>
                    </a:cubicBezTo>
                    <a:cubicBezTo>
                      <a:pt x="32" y="75"/>
                      <a:pt x="32" y="78"/>
                      <a:pt x="27" y="79"/>
                    </a:cubicBezTo>
                    <a:cubicBezTo>
                      <a:pt x="25" y="79"/>
                      <a:pt x="23" y="78"/>
                      <a:pt x="23" y="77"/>
                    </a:cubicBezTo>
                    <a:cubicBezTo>
                      <a:pt x="21" y="80"/>
                      <a:pt x="15" y="79"/>
                      <a:pt x="11" y="84"/>
                    </a:cubicBezTo>
                    <a:cubicBezTo>
                      <a:pt x="8" y="91"/>
                      <a:pt x="19" y="92"/>
                      <a:pt x="19" y="92"/>
                    </a:cubicBezTo>
                    <a:cubicBezTo>
                      <a:pt x="19" y="104"/>
                      <a:pt x="19" y="104"/>
                      <a:pt x="19" y="104"/>
                    </a:cubicBezTo>
                    <a:cubicBezTo>
                      <a:pt x="19" y="106"/>
                      <a:pt x="21" y="104"/>
                      <a:pt x="24" y="106"/>
                    </a:cubicBezTo>
                    <a:cubicBezTo>
                      <a:pt x="26" y="108"/>
                      <a:pt x="26" y="109"/>
                      <a:pt x="24" y="116"/>
                    </a:cubicBezTo>
                    <a:cubicBezTo>
                      <a:pt x="23" y="123"/>
                      <a:pt x="10" y="126"/>
                      <a:pt x="10" y="126"/>
                    </a:cubicBezTo>
                    <a:cubicBezTo>
                      <a:pt x="6" y="125"/>
                      <a:pt x="6" y="125"/>
                      <a:pt x="6" y="125"/>
                    </a:cubicBezTo>
                    <a:cubicBezTo>
                      <a:pt x="6" y="125"/>
                      <a:pt x="1" y="126"/>
                      <a:pt x="1" y="131"/>
                    </a:cubicBezTo>
                    <a:cubicBezTo>
                      <a:pt x="0" y="138"/>
                      <a:pt x="5" y="132"/>
                      <a:pt x="5" y="132"/>
                    </a:cubicBezTo>
                    <a:cubicBezTo>
                      <a:pt x="5" y="132"/>
                      <a:pt x="5" y="133"/>
                      <a:pt x="8" y="141"/>
                    </a:cubicBezTo>
                    <a:cubicBezTo>
                      <a:pt x="10" y="147"/>
                      <a:pt x="17" y="143"/>
                      <a:pt x="17" y="143"/>
                    </a:cubicBezTo>
                    <a:cubicBezTo>
                      <a:pt x="18" y="155"/>
                      <a:pt x="18" y="155"/>
                      <a:pt x="18" y="155"/>
                    </a:cubicBezTo>
                    <a:cubicBezTo>
                      <a:pt x="18" y="155"/>
                      <a:pt x="17" y="158"/>
                      <a:pt x="14" y="159"/>
                    </a:cubicBezTo>
                    <a:cubicBezTo>
                      <a:pt x="11" y="161"/>
                      <a:pt x="8" y="170"/>
                      <a:pt x="14" y="178"/>
                    </a:cubicBezTo>
                    <a:cubicBezTo>
                      <a:pt x="18" y="187"/>
                      <a:pt x="23" y="190"/>
                      <a:pt x="30" y="192"/>
                    </a:cubicBezTo>
                    <a:cubicBezTo>
                      <a:pt x="35" y="194"/>
                      <a:pt x="43" y="190"/>
                      <a:pt x="46" y="190"/>
                    </a:cubicBezTo>
                    <a:cubicBezTo>
                      <a:pt x="47" y="190"/>
                      <a:pt x="49" y="192"/>
                      <a:pt x="47" y="200"/>
                    </a:cubicBezTo>
                    <a:cubicBezTo>
                      <a:pt x="43" y="208"/>
                      <a:pt x="36" y="209"/>
                      <a:pt x="36" y="209"/>
                    </a:cubicBezTo>
                    <a:cubicBezTo>
                      <a:pt x="40" y="218"/>
                      <a:pt x="40" y="218"/>
                      <a:pt x="40" y="218"/>
                    </a:cubicBezTo>
                    <a:cubicBezTo>
                      <a:pt x="40" y="218"/>
                      <a:pt x="51" y="218"/>
                      <a:pt x="57" y="216"/>
                    </a:cubicBezTo>
                    <a:cubicBezTo>
                      <a:pt x="63" y="213"/>
                      <a:pt x="71" y="208"/>
                      <a:pt x="71" y="208"/>
                    </a:cubicBezTo>
                    <a:cubicBezTo>
                      <a:pt x="71" y="208"/>
                      <a:pt x="73" y="200"/>
                      <a:pt x="76" y="195"/>
                    </a:cubicBezTo>
                    <a:cubicBezTo>
                      <a:pt x="79" y="191"/>
                      <a:pt x="89" y="180"/>
                      <a:pt x="97" y="177"/>
                    </a:cubicBezTo>
                    <a:cubicBezTo>
                      <a:pt x="104" y="175"/>
                      <a:pt x="116" y="180"/>
                      <a:pt x="116" y="180"/>
                    </a:cubicBezTo>
                    <a:cubicBezTo>
                      <a:pt x="118" y="184"/>
                      <a:pt x="118" y="184"/>
                      <a:pt x="118" y="184"/>
                    </a:cubicBezTo>
                    <a:cubicBezTo>
                      <a:pt x="122" y="183"/>
                      <a:pt x="122" y="183"/>
                      <a:pt x="122" y="183"/>
                    </a:cubicBezTo>
                    <a:cubicBezTo>
                      <a:pt x="133" y="189"/>
                      <a:pt x="133" y="189"/>
                      <a:pt x="133" y="189"/>
                    </a:cubicBezTo>
                    <a:cubicBezTo>
                      <a:pt x="149" y="199"/>
                      <a:pt x="149" y="199"/>
                      <a:pt x="149" y="199"/>
                    </a:cubicBezTo>
                    <a:cubicBezTo>
                      <a:pt x="152" y="197"/>
                      <a:pt x="152" y="197"/>
                      <a:pt x="152" y="197"/>
                    </a:cubicBezTo>
                    <a:cubicBezTo>
                      <a:pt x="168" y="211"/>
                      <a:pt x="168" y="211"/>
                      <a:pt x="168" y="211"/>
                    </a:cubicBezTo>
                    <a:cubicBezTo>
                      <a:pt x="168" y="217"/>
                      <a:pt x="168" y="217"/>
                      <a:pt x="168" y="217"/>
                    </a:cubicBezTo>
                    <a:cubicBezTo>
                      <a:pt x="171" y="238"/>
                      <a:pt x="171" y="238"/>
                      <a:pt x="171" y="238"/>
                    </a:cubicBezTo>
                    <a:cubicBezTo>
                      <a:pt x="171" y="238"/>
                      <a:pt x="179" y="248"/>
                      <a:pt x="182" y="257"/>
                    </a:cubicBezTo>
                    <a:cubicBezTo>
                      <a:pt x="186" y="267"/>
                      <a:pt x="179" y="271"/>
                      <a:pt x="179" y="271"/>
                    </a:cubicBezTo>
                    <a:cubicBezTo>
                      <a:pt x="182" y="275"/>
                      <a:pt x="182" y="275"/>
                      <a:pt x="182" y="275"/>
                    </a:cubicBezTo>
                    <a:cubicBezTo>
                      <a:pt x="182" y="275"/>
                      <a:pt x="188" y="273"/>
                      <a:pt x="192" y="275"/>
                    </a:cubicBezTo>
                    <a:cubicBezTo>
                      <a:pt x="198" y="278"/>
                      <a:pt x="192" y="284"/>
                      <a:pt x="192" y="284"/>
                    </a:cubicBezTo>
                    <a:cubicBezTo>
                      <a:pt x="201" y="286"/>
                      <a:pt x="201" y="286"/>
                      <a:pt x="201" y="286"/>
                    </a:cubicBezTo>
                    <a:cubicBezTo>
                      <a:pt x="212" y="298"/>
                      <a:pt x="212" y="298"/>
                      <a:pt x="212" y="298"/>
                    </a:cubicBezTo>
                    <a:cubicBezTo>
                      <a:pt x="217" y="303"/>
                      <a:pt x="217" y="303"/>
                      <a:pt x="217" y="303"/>
                    </a:cubicBezTo>
                    <a:cubicBezTo>
                      <a:pt x="217" y="303"/>
                      <a:pt x="214" y="303"/>
                      <a:pt x="211" y="306"/>
                    </a:cubicBezTo>
                    <a:cubicBezTo>
                      <a:pt x="208" y="310"/>
                      <a:pt x="215" y="312"/>
                      <a:pt x="215" y="312"/>
                    </a:cubicBezTo>
                    <a:cubicBezTo>
                      <a:pt x="216" y="306"/>
                      <a:pt x="216" y="306"/>
                      <a:pt x="216" y="306"/>
                    </a:cubicBezTo>
                    <a:cubicBezTo>
                      <a:pt x="220" y="306"/>
                      <a:pt x="220" y="306"/>
                      <a:pt x="220" y="306"/>
                    </a:cubicBezTo>
                    <a:cubicBezTo>
                      <a:pt x="220" y="306"/>
                      <a:pt x="227" y="310"/>
                      <a:pt x="233" y="314"/>
                    </a:cubicBezTo>
                    <a:cubicBezTo>
                      <a:pt x="240" y="318"/>
                      <a:pt x="246" y="333"/>
                      <a:pt x="246" y="333"/>
                    </a:cubicBezTo>
                    <a:cubicBezTo>
                      <a:pt x="250" y="332"/>
                      <a:pt x="250" y="332"/>
                      <a:pt x="250" y="332"/>
                    </a:cubicBezTo>
                    <a:cubicBezTo>
                      <a:pt x="252" y="334"/>
                      <a:pt x="252" y="334"/>
                      <a:pt x="252" y="334"/>
                    </a:cubicBezTo>
                    <a:cubicBezTo>
                      <a:pt x="252" y="334"/>
                      <a:pt x="257" y="335"/>
                      <a:pt x="263" y="341"/>
                    </a:cubicBezTo>
                    <a:cubicBezTo>
                      <a:pt x="267" y="345"/>
                      <a:pt x="266" y="351"/>
                      <a:pt x="266" y="351"/>
                    </a:cubicBezTo>
                    <a:cubicBezTo>
                      <a:pt x="266" y="351"/>
                      <a:pt x="273" y="353"/>
                      <a:pt x="277" y="356"/>
                    </a:cubicBezTo>
                    <a:cubicBezTo>
                      <a:pt x="280" y="359"/>
                      <a:pt x="286" y="369"/>
                      <a:pt x="286" y="369"/>
                    </a:cubicBezTo>
                    <a:cubicBezTo>
                      <a:pt x="290" y="369"/>
                      <a:pt x="290" y="369"/>
                      <a:pt x="290" y="369"/>
                    </a:cubicBezTo>
                    <a:cubicBezTo>
                      <a:pt x="290" y="369"/>
                      <a:pt x="300" y="373"/>
                      <a:pt x="303" y="375"/>
                    </a:cubicBezTo>
                    <a:cubicBezTo>
                      <a:pt x="305" y="376"/>
                      <a:pt x="309" y="383"/>
                      <a:pt x="309" y="383"/>
                    </a:cubicBezTo>
                    <a:cubicBezTo>
                      <a:pt x="310" y="384"/>
                      <a:pt x="310" y="384"/>
                      <a:pt x="310" y="384"/>
                    </a:cubicBezTo>
                    <a:cubicBezTo>
                      <a:pt x="310" y="384"/>
                      <a:pt x="314" y="380"/>
                      <a:pt x="319" y="378"/>
                    </a:cubicBezTo>
                    <a:cubicBezTo>
                      <a:pt x="325" y="377"/>
                      <a:pt x="335" y="383"/>
                      <a:pt x="335" y="383"/>
                    </a:cubicBezTo>
                    <a:cubicBezTo>
                      <a:pt x="335" y="383"/>
                      <a:pt x="338" y="377"/>
                      <a:pt x="346" y="384"/>
                    </a:cubicBezTo>
                    <a:cubicBezTo>
                      <a:pt x="353" y="391"/>
                      <a:pt x="354" y="398"/>
                      <a:pt x="354" y="398"/>
                    </a:cubicBezTo>
                    <a:cubicBezTo>
                      <a:pt x="354" y="398"/>
                      <a:pt x="359" y="400"/>
                      <a:pt x="360" y="402"/>
                    </a:cubicBezTo>
                    <a:cubicBezTo>
                      <a:pt x="361" y="405"/>
                      <a:pt x="359" y="410"/>
                      <a:pt x="359" y="410"/>
                    </a:cubicBezTo>
                    <a:cubicBezTo>
                      <a:pt x="361" y="411"/>
                      <a:pt x="361" y="411"/>
                      <a:pt x="361" y="411"/>
                    </a:cubicBezTo>
                    <a:cubicBezTo>
                      <a:pt x="362" y="408"/>
                      <a:pt x="362" y="408"/>
                      <a:pt x="362" y="408"/>
                    </a:cubicBezTo>
                    <a:cubicBezTo>
                      <a:pt x="367" y="410"/>
                      <a:pt x="367" y="410"/>
                      <a:pt x="367" y="410"/>
                    </a:cubicBezTo>
                    <a:cubicBezTo>
                      <a:pt x="371" y="406"/>
                      <a:pt x="371" y="406"/>
                      <a:pt x="371" y="406"/>
                    </a:cubicBezTo>
                    <a:cubicBezTo>
                      <a:pt x="378" y="413"/>
                      <a:pt x="378" y="413"/>
                      <a:pt x="378" y="413"/>
                    </a:cubicBezTo>
                    <a:cubicBezTo>
                      <a:pt x="381" y="414"/>
                      <a:pt x="381" y="414"/>
                      <a:pt x="381" y="414"/>
                    </a:cubicBezTo>
                    <a:cubicBezTo>
                      <a:pt x="372" y="422"/>
                      <a:pt x="372" y="422"/>
                      <a:pt x="372" y="422"/>
                    </a:cubicBezTo>
                    <a:cubicBezTo>
                      <a:pt x="375" y="423"/>
                      <a:pt x="375" y="423"/>
                      <a:pt x="375" y="423"/>
                    </a:cubicBezTo>
                    <a:cubicBezTo>
                      <a:pt x="381" y="420"/>
                      <a:pt x="381" y="420"/>
                      <a:pt x="381" y="420"/>
                    </a:cubicBezTo>
                    <a:cubicBezTo>
                      <a:pt x="384" y="421"/>
                      <a:pt x="384" y="421"/>
                      <a:pt x="384" y="421"/>
                    </a:cubicBezTo>
                    <a:cubicBezTo>
                      <a:pt x="388" y="419"/>
                      <a:pt x="388" y="419"/>
                      <a:pt x="388" y="419"/>
                    </a:cubicBezTo>
                    <a:cubicBezTo>
                      <a:pt x="391" y="420"/>
                      <a:pt x="391" y="420"/>
                      <a:pt x="391" y="420"/>
                    </a:cubicBezTo>
                    <a:cubicBezTo>
                      <a:pt x="395" y="416"/>
                      <a:pt x="395" y="416"/>
                      <a:pt x="395" y="416"/>
                    </a:cubicBezTo>
                    <a:cubicBezTo>
                      <a:pt x="395" y="416"/>
                      <a:pt x="400" y="420"/>
                      <a:pt x="404" y="424"/>
                    </a:cubicBezTo>
                    <a:cubicBezTo>
                      <a:pt x="408" y="428"/>
                      <a:pt x="408" y="437"/>
                      <a:pt x="408" y="437"/>
                    </a:cubicBezTo>
                    <a:cubicBezTo>
                      <a:pt x="404" y="437"/>
                      <a:pt x="404" y="437"/>
                      <a:pt x="404" y="437"/>
                    </a:cubicBezTo>
                    <a:cubicBezTo>
                      <a:pt x="404" y="444"/>
                      <a:pt x="404" y="444"/>
                      <a:pt x="404" y="444"/>
                    </a:cubicBezTo>
                    <a:cubicBezTo>
                      <a:pt x="413" y="448"/>
                      <a:pt x="413" y="448"/>
                      <a:pt x="413" y="448"/>
                    </a:cubicBezTo>
                    <a:cubicBezTo>
                      <a:pt x="413" y="448"/>
                      <a:pt x="416" y="448"/>
                      <a:pt x="419" y="449"/>
                    </a:cubicBezTo>
                    <a:cubicBezTo>
                      <a:pt x="423" y="451"/>
                      <a:pt x="425" y="456"/>
                      <a:pt x="425" y="456"/>
                    </a:cubicBezTo>
                    <a:cubicBezTo>
                      <a:pt x="429" y="459"/>
                      <a:pt x="429" y="459"/>
                      <a:pt x="429" y="459"/>
                    </a:cubicBezTo>
                    <a:cubicBezTo>
                      <a:pt x="429" y="459"/>
                      <a:pt x="435" y="452"/>
                      <a:pt x="440" y="452"/>
                    </a:cubicBezTo>
                    <a:cubicBezTo>
                      <a:pt x="444" y="451"/>
                      <a:pt x="445" y="459"/>
                      <a:pt x="445" y="459"/>
                    </a:cubicBezTo>
                    <a:cubicBezTo>
                      <a:pt x="449" y="464"/>
                      <a:pt x="449" y="464"/>
                      <a:pt x="449" y="464"/>
                    </a:cubicBezTo>
                    <a:cubicBezTo>
                      <a:pt x="449" y="464"/>
                      <a:pt x="452" y="478"/>
                      <a:pt x="456" y="484"/>
                    </a:cubicBezTo>
                    <a:cubicBezTo>
                      <a:pt x="459" y="489"/>
                      <a:pt x="462" y="490"/>
                      <a:pt x="465" y="498"/>
                    </a:cubicBezTo>
                    <a:cubicBezTo>
                      <a:pt x="468" y="505"/>
                      <a:pt x="469" y="518"/>
                      <a:pt x="469" y="518"/>
                    </a:cubicBezTo>
                    <a:cubicBezTo>
                      <a:pt x="473" y="523"/>
                      <a:pt x="473" y="523"/>
                      <a:pt x="473" y="523"/>
                    </a:cubicBezTo>
                    <a:cubicBezTo>
                      <a:pt x="473" y="523"/>
                      <a:pt x="475" y="523"/>
                      <a:pt x="476" y="527"/>
                    </a:cubicBezTo>
                    <a:cubicBezTo>
                      <a:pt x="477" y="532"/>
                      <a:pt x="473" y="537"/>
                      <a:pt x="473" y="537"/>
                    </a:cubicBezTo>
                    <a:cubicBezTo>
                      <a:pt x="465" y="537"/>
                      <a:pt x="465" y="537"/>
                      <a:pt x="465" y="537"/>
                    </a:cubicBezTo>
                    <a:cubicBezTo>
                      <a:pt x="465" y="537"/>
                      <a:pt x="458" y="542"/>
                      <a:pt x="457" y="544"/>
                    </a:cubicBezTo>
                    <a:cubicBezTo>
                      <a:pt x="454" y="548"/>
                      <a:pt x="461" y="550"/>
                      <a:pt x="462" y="552"/>
                    </a:cubicBezTo>
                    <a:cubicBezTo>
                      <a:pt x="464" y="554"/>
                      <a:pt x="461" y="555"/>
                      <a:pt x="459" y="559"/>
                    </a:cubicBezTo>
                    <a:cubicBezTo>
                      <a:pt x="456" y="564"/>
                      <a:pt x="457" y="568"/>
                      <a:pt x="457" y="568"/>
                    </a:cubicBezTo>
                    <a:cubicBezTo>
                      <a:pt x="448" y="573"/>
                      <a:pt x="448" y="573"/>
                      <a:pt x="448" y="573"/>
                    </a:cubicBezTo>
                    <a:cubicBezTo>
                      <a:pt x="450" y="579"/>
                      <a:pt x="450" y="579"/>
                      <a:pt x="450" y="579"/>
                    </a:cubicBezTo>
                    <a:cubicBezTo>
                      <a:pt x="450" y="579"/>
                      <a:pt x="449" y="586"/>
                      <a:pt x="452" y="590"/>
                    </a:cubicBezTo>
                    <a:cubicBezTo>
                      <a:pt x="457" y="595"/>
                      <a:pt x="464" y="590"/>
                      <a:pt x="464" y="590"/>
                    </a:cubicBezTo>
                    <a:cubicBezTo>
                      <a:pt x="464" y="590"/>
                      <a:pt x="470" y="590"/>
                      <a:pt x="475" y="588"/>
                    </a:cubicBezTo>
                    <a:cubicBezTo>
                      <a:pt x="479" y="587"/>
                      <a:pt x="478" y="571"/>
                      <a:pt x="482" y="567"/>
                    </a:cubicBezTo>
                    <a:cubicBezTo>
                      <a:pt x="486" y="563"/>
                      <a:pt x="494" y="558"/>
                      <a:pt x="497" y="556"/>
                    </a:cubicBezTo>
                    <a:cubicBezTo>
                      <a:pt x="500" y="553"/>
                      <a:pt x="495" y="541"/>
                      <a:pt x="495" y="535"/>
                    </a:cubicBezTo>
                    <a:cubicBezTo>
                      <a:pt x="494" y="528"/>
                      <a:pt x="508" y="523"/>
                      <a:pt x="511" y="522"/>
                    </a:cubicBezTo>
                    <a:cubicBezTo>
                      <a:pt x="515" y="521"/>
                      <a:pt x="519" y="522"/>
                      <a:pt x="523" y="521"/>
                    </a:cubicBezTo>
                    <a:cubicBezTo>
                      <a:pt x="526" y="520"/>
                      <a:pt x="526" y="514"/>
                      <a:pt x="526" y="514"/>
                    </a:cubicBezTo>
                    <a:cubicBezTo>
                      <a:pt x="521" y="507"/>
                      <a:pt x="521" y="507"/>
                      <a:pt x="521" y="507"/>
                    </a:cubicBezTo>
                    <a:cubicBezTo>
                      <a:pt x="522" y="501"/>
                      <a:pt x="522" y="501"/>
                      <a:pt x="522" y="501"/>
                    </a:cubicBezTo>
                    <a:cubicBezTo>
                      <a:pt x="519" y="498"/>
                      <a:pt x="519" y="498"/>
                      <a:pt x="519" y="498"/>
                    </a:cubicBezTo>
                    <a:cubicBezTo>
                      <a:pt x="521" y="490"/>
                      <a:pt x="521" y="490"/>
                      <a:pt x="521" y="490"/>
                    </a:cubicBezTo>
                    <a:cubicBezTo>
                      <a:pt x="512" y="483"/>
                      <a:pt x="512" y="483"/>
                      <a:pt x="512" y="483"/>
                    </a:cubicBezTo>
                    <a:cubicBezTo>
                      <a:pt x="509" y="483"/>
                      <a:pt x="509" y="483"/>
                      <a:pt x="509" y="483"/>
                    </a:cubicBezTo>
                    <a:cubicBezTo>
                      <a:pt x="502" y="475"/>
                      <a:pt x="502" y="475"/>
                      <a:pt x="502" y="475"/>
                    </a:cubicBezTo>
                    <a:cubicBezTo>
                      <a:pt x="502" y="475"/>
                      <a:pt x="496" y="477"/>
                      <a:pt x="489" y="476"/>
                    </a:cubicBezTo>
                    <a:cubicBezTo>
                      <a:pt x="482" y="475"/>
                      <a:pt x="486" y="464"/>
                      <a:pt x="486" y="464"/>
                    </a:cubicBezTo>
                    <a:cubicBezTo>
                      <a:pt x="486" y="464"/>
                      <a:pt x="491" y="458"/>
                      <a:pt x="492" y="456"/>
                    </a:cubicBezTo>
                    <a:cubicBezTo>
                      <a:pt x="494" y="453"/>
                      <a:pt x="491" y="449"/>
                      <a:pt x="491" y="449"/>
                    </a:cubicBezTo>
                    <a:cubicBezTo>
                      <a:pt x="495" y="444"/>
                      <a:pt x="495" y="444"/>
                      <a:pt x="495" y="444"/>
                    </a:cubicBezTo>
                    <a:cubicBezTo>
                      <a:pt x="498" y="436"/>
                      <a:pt x="498" y="436"/>
                      <a:pt x="498" y="436"/>
                    </a:cubicBezTo>
                    <a:cubicBezTo>
                      <a:pt x="498" y="436"/>
                      <a:pt x="503" y="424"/>
                      <a:pt x="507" y="422"/>
                    </a:cubicBezTo>
                    <a:cubicBezTo>
                      <a:pt x="509" y="420"/>
                      <a:pt x="516" y="417"/>
                      <a:pt x="516" y="417"/>
                    </a:cubicBezTo>
                    <a:cubicBezTo>
                      <a:pt x="518" y="421"/>
                      <a:pt x="518" y="421"/>
                      <a:pt x="518" y="421"/>
                    </a:cubicBezTo>
                    <a:cubicBezTo>
                      <a:pt x="523" y="422"/>
                      <a:pt x="523" y="422"/>
                      <a:pt x="523" y="422"/>
                    </a:cubicBezTo>
                    <a:cubicBezTo>
                      <a:pt x="523" y="425"/>
                      <a:pt x="523" y="425"/>
                      <a:pt x="523" y="425"/>
                    </a:cubicBezTo>
                    <a:cubicBezTo>
                      <a:pt x="523" y="425"/>
                      <a:pt x="533" y="430"/>
                      <a:pt x="538" y="430"/>
                    </a:cubicBezTo>
                    <a:cubicBezTo>
                      <a:pt x="542" y="431"/>
                      <a:pt x="545" y="428"/>
                      <a:pt x="545" y="428"/>
                    </a:cubicBezTo>
                    <a:cubicBezTo>
                      <a:pt x="545" y="428"/>
                      <a:pt x="550" y="429"/>
                      <a:pt x="556" y="432"/>
                    </a:cubicBezTo>
                    <a:cubicBezTo>
                      <a:pt x="562" y="437"/>
                      <a:pt x="562" y="446"/>
                      <a:pt x="562" y="451"/>
                    </a:cubicBezTo>
                    <a:cubicBezTo>
                      <a:pt x="563" y="455"/>
                      <a:pt x="575" y="456"/>
                      <a:pt x="575" y="456"/>
                    </a:cubicBezTo>
                    <a:cubicBezTo>
                      <a:pt x="575" y="456"/>
                      <a:pt x="580" y="460"/>
                      <a:pt x="583" y="458"/>
                    </a:cubicBezTo>
                    <a:cubicBezTo>
                      <a:pt x="587" y="456"/>
                      <a:pt x="582" y="446"/>
                      <a:pt x="582" y="446"/>
                    </a:cubicBezTo>
                    <a:lnTo>
                      <a:pt x="589" y="436"/>
                    </a:lnTo>
                    <a:close/>
                    <a:moveTo>
                      <a:pt x="280" y="207"/>
                    </a:moveTo>
                    <a:cubicBezTo>
                      <a:pt x="279" y="208"/>
                      <a:pt x="278" y="213"/>
                      <a:pt x="278" y="213"/>
                    </a:cubicBezTo>
                    <a:cubicBezTo>
                      <a:pt x="278" y="213"/>
                      <a:pt x="274" y="216"/>
                      <a:pt x="273" y="215"/>
                    </a:cubicBezTo>
                    <a:cubicBezTo>
                      <a:pt x="271" y="214"/>
                      <a:pt x="271" y="214"/>
                      <a:pt x="271" y="214"/>
                    </a:cubicBezTo>
                    <a:cubicBezTo>
                      <a:pt x="271" y="210"/>
                      <a:pt x="271" y="210"/>
                      <a:pt x="271" y="210"/>
                    </a:cubicBezTo>
                    <a:cubicBezTo>
                      <a:pt x="275" y="209"/>
                      <a:pt x="275" y="209"/>
                      <a:pt x="275" y="209"/>
                    </a:cubicBezTo>
                    <a:cubicBezTo>
                      <a:pt x="275" y="209"/>
                      <a:pt x="275" y="207"/>
                      <a:pt x="278" y="206"/>
                    </a:cubicBezTo>
                    <a:cubicBezTo>
                      <a:pt x="281" y="205"/>
                      <a:pt x="280" y="206"/>
                      <a:pt x="280" y="207"/>
                    </a:cubicBezTo>
                    <a:close/>
                    <a:moveTo>
                      <a:pt x="412" y="554"/>
                    </a:moveTo>
                    <a:cubicBezTo>
                      <a:pt x="409" y="551"/>
                      <a:pt x="409" y="556"/>
                      <a:pt x="409" y="556"/>
                    </a:cubicBezTo>
                    <a:cubicBezTo>
                      <a:pt x="412" y="559"/>
                      <a:pt x="416" y="557"/>
                      <a:pt x="412" y="554"/>
                    </a:cubicBezTo>
                    <a:close/>
                    <a:moveTo>
                      <a:pt x="446" y="568"/>
                    </a:moveTo>
                    <a:cubicBezTo>
                      <a:pt x="445" y="567"/>
                      <a:pt x="445" y="567"/>
                      <a:pt x="445" y="567"/>
                    </a:cubicBezTo>
                    <a:cubicBezTo>
                      <a:pt x="445" y="567"/>
                      <a:pt x="434" y="574"/>
                      <a:pt x="432" y="574"/>
                    </a:cubicBezTo>
                    <a:cubicBezTo>
                      <a:pt x="430" y="574"/>
                      <a:pt x="427" y="572"/>
                      <a:pt x="427" y="572"/>
                    </a:cubicBezTo>
                    <a:cubicBezTo>
                      <a:pt x="427" y="572"/>
                      <a:pt x="423" y="579"/>
                      <a:pt x="421" y="580"/>
                    </a:cubicBezTo>
                    <a:cubicBezTo>
                      <a:pt x="419" y="580"/>
                      <a:pt x="418" y="579"/>
                      <a:pt x="418" y="579"/>
                    </a:cubicBezTo>
                    <a:cubicBezTo>
                      <a:pt x="414" y="578"/>
                      <a:pt x="414" y="578"/>
                      <a:pt x="414" y="578"/>
                    </a:cubicBezTo>
                    <a:cubicBezTo>
                      <a:pt x="411" y="577"/>
                      <a:pt x="411" y="577"/>
                      <a:pt x="411" y="577"/>
                    </a:cubicBezTo>
                    <a:cubicBezTo>
                      <a:pt x="411" y="577"/>
                      <a:pt x="409" y="580"/>
                      <a:pt x="408" y="580"/>
                    </a:cubicBezTo>
                    <a:cubicBezTo>
                      <a:pt x="405" y="579"/>
                      <a:pt x="403" y="578"/>
                      <a:pt x="403" y="578"/>
                    </a:cubicBezTo>
                    <a:cubicBezTo>
                      <a:pt x="403" y="578"/>
                      <a:pt x="397" y="583"/>
                      <a:pt x="395" y="585"/>
                    </a:cubicBezTo>
                    <a:cubicBezTo>
                      <a:pt x="393" y="586"/>
                      <a:pt x="388" y="586"/>
                      <a:pt x="388" y="586"/>
                    </a:cubicBezTo>
                    <a:cubicBezTo>
                      <a:pt x="384" y="589"/>
                      <a:pt x="384" y="589"/>
                      <a:pt x="384" y="589"/>
                    </a:cubicBezTo>
                    <a:cubicBezTo>
                      <a:pt x="370" y="590"/>
                      <a:pt x="370" y="590"/>
                      <a:pt x="370" y="590"/>
                    </a:cubicBezTo>
                    <a:cubicBezTo>
                      <a:pt x="370" y="590"/>
                      <a:pt x="368" y="588"/>
                      <a:pt x="365" y="588"/>
                    </a:cubicBezTo>
                    <a:cubicBezTo>
                      <a:pt x="362" y="588"/>
                      <a:pt x="355" y="594"/>
                      <a:pt x="352" y="594"/>
                    </a:cubicBezTo>
                    <a:cubicBezTo>
                      <a:pt x="348" y="594"/>
                      <a:pt x="341" y="589"/>
                      <a:pt x="341" y="589"/>
                    </a:cubicBezTo>
                    <a:cubicBezTo>
                      <a:pt x="339" y="585"/>
                      <a:pt x="339" y="585"/>
                      <a:pt x="339" y="585"/>
                    </a:cubicBezTo>
                    <a:cubicBezTo>
                      <a:pt x="339" y="585"/>
                      <a:pt x="332" y="587"/>
                      <a:pt x="331" y="586"/>
                    </a:cubicBezTo>
                    <a:cubicBezTo>
                      <a:pt x="330" y="584"/>
                      <a:pt x="331" y="581"/>
                      <a:pt x="331" y="581"/>
                    </a:cubicBezTo>
                    <a:cubicBezTo>
                      <a:pt x="327" y="579"/>
                      <a:pt x="327" y="579"/>
                      <a:pt x="327" y="579"/>
                    </a:cubicBezTo>
                    <a:cubicBezTo>
                      <a:pt x="316" y="581"/>
                      <a:pt x="316" y="581"/>
                      <a:pt x="316" y="581"/>
                    </a:cubicBezTo>
                    <a:cubicBezTo>
                      <a:pt x="314" y="583"/>
                      <a:pt x="314" y="583"/>
                      <a:pt x="314" y="583"/>
                    </a:cubicBezTo>
                    <a:cubicBezTo>
                      <a:pt x="315" y="587"/>
                      <a:pt x="315" y="587"/>
                      <a:pt x="315" y="587"/>
                    </a:cubicBezTo>
                    <a:cubicBezTo>
                      <a:pt x="306" y="591"/>
                      <a:pt x="306" y="591"/>
                      <a:pt x="306" y="591"/>
                    </a:cubicBezTo>
                    <a:cubicBezTo>
                      <a:pt x="301" y="588"/>
                      <a:pt x="301" y="588"/>
                      <a:pt x="301" y="588"/>
                    </a:cubicBezTo>
                    <a:cubicBezTo>
                      <a:pt x="301" y="588"/>
                      <a:pt x="301" y="585"/>
                      <a:pt x="299" y="583"/>
                    </a:cubicBezTo>
                    <a:cubicBezTo>
                      <a:pt x="296" y="581"/>
                      <a:pt x="294" y="581"/>
                      <a:pt x="294" y="581"/>
                    </a:cubicBezTo>
                    <a:cubicBezTo>
                      <a:pt x="294" y="583"/>
                      <a:pt x="294" y="583"/>
                      <a:pt x="294" y="583"/>
                    </a:cubicBezTo>
                    <a:cubicBezTo>
                      <a:pt x="294" y="583"/>
                      <a:pt x="297" y="584"/>
                      <a:pt x="297" y="585"/>
                    </a:cubicBezTo>
                    <a:cubicBezTo>
                      <a:pt x="296" y="586"/>
                      <a:pt x="288" y="588"/>
                      <a:pt x="288" y="588"/>
                    </a:cubicBezTo>
                    <a:cubicBezTo>
                      <a:pt x="284" y="595"/>
                      <a:pt x="284" y="595"/>
                      <a:pt x="284" y="595"/>
                    </a:cubicBezTo>
                    <a:cubicBezTo>
                      <a:pt x="285" y="602"/>
                      <a:pt x="285" y="602"/>
                      <a:pt x="285" y="602"/>
                    </a:cubicBezTo>
                    <a:cubicBezTo>
                      <a:pt x="282" y="606"/>
                      <a:pt x="282" y="606"/>
                      <a:pt x="282" y="606"/>
                    </a:cubicBezTo>
                    <a:cubicBezTo>
                      <a:pt x="285" y="616"/>
                      <a:pt x="285" y="616"/>
                      <a:pt x="285" y="616"/>
                    </a:cubicBezTo>
                    <a:cubicBezTo>
                      <a:pt x="292" y="615"/>
                      <a:pt x="292" y="615"/>
                      <a:pt x="292" y="615"/>
                    </a:cubicBezTo>
                    <a:cubicBezTo>
                      <a:pt x="295" y="622"/>
                      <a:pt x="295" y="622"/>
                      <a:pt x="295" y="622"/>
                    </a:cubicBezTo>
                    <a:cubicBezTo>
                      <a:pt x="295" y="622"/>
                      <a:pt x="303" y="620"/>
                      <a:pt x="310" y="622"/>
                    </a:cubicBezTo>
                    <a:cubicBezTo>
                      <a:pt x="312" y="624"/>
                      <a:pt x="313" y="625"/>
                      <a:pt x="315" y="626"/>
                    </a:cubicBezTo>
                    <a:cubicBezTo>
                      <a:pt x="319" y="627"/>
                      <a:pt x="321" y="626"/>
                      <a:pt x="321" y="626"/>
                    </a:cubicBezTo>
                    <a:cubicBezTo>
                      <a:pt x="321" y="626"/>
                      <a:pt x="333" y="638"/>
                      <a:pt x="335" y="638"/>
                    </a:cubicBezTo>
                    <a:cubicBezTo>
                      <a:pt x="337" y="638"/>
                      <a:pt x="341" y="637"/>
                      <a:pt x="343" y="640"/>
                    </a:cubicBezTo>
                    <a:cubicBezTo>
                      <a:pt x="344" y="641"/>
                      <a:pt x="346" y="644"/>
                      <a:pt x="350" y="646"/>
                    </a:cubicBezTo>
                    <a:cubicBezTo>
                      <a:pt x="354" y="649"/>
                      <a:pt x="362" y="650"/>
                      <a:pt x="366" y="650"/>
                    </a:cubicBezTo>
                    <a:cubicBezTo>
                      <a:pt x="370" y="650"/>
                      <a:pt x="381" y="650"/>
                      <a:pt x="384" y="656"/>
                    </a:cubicBezTo>
                    <a:cubicBezTo>
                      <a:pt x="388" y="660"/>
                      <a:pt x="391" y="667"/>
                      <a:pt x="392" y="668"/>
                    </a:cubicBezTo>
                    <a:cubicBezTo>
                      <a:pt x="394" y="669"/>
                      <a:pt x="398" y="667"/>
                      <a:pt x="401" y="669"/>
                    </a:cubicBezTo>
                    <a:cubicBezTo>
                      <a:pt x="403" y="672"/>
                      <a:pt x="404" y="673"/>
                      <a:pt x="404" y="673"/>
                    </a:cubicBezTo>
                    <a:cubicBezTo>
                      <a:pt x="404" y="673"/>
                      <a:pt x="411" y="672"/>
                      <a:pt x="414" y="672"/>
                    </a:cubicBezTo>
                    <a:cubicBezTo>
                      <a:pt x="416" y="672"/>
                      <a:pt x="419" y="674"/>
                      <a:pt x="419" y="674"/>
                    </a:cubicBezTo>
                    <a:cubicBezTo>
                      <a:pt x="420" y="673"/>
                      <a:pt x="420" y="673"/>
                      <a:pt x="420" y="673"/>
                    </a:cubicBezTo>
                    <a:cubicBezTo>
                      <a:pt x="420" y="673"/>
                      <a:pt x="426" y="677"/>
                      <a:pt x="427" y="675"/>
                    </a:cubicBezTo>
                    <a:cubicBezTo>
                      <a:pt x="428" y="673"/>
                      <a:pt x="425" y="669"/>
                      <a:pt x="427" y="662"/>
                    </a:cubicBezTo>
                    <a:cubicBezTo>
                      <a:pt x="430" y="654"/>
                      <a:pt x="436" y="652"/>
                      <a:pt x="436" y="652"/>
                    </a:cubicBezTo>
                    <a:cubicBezTo>
                      <a:pt x="436" y="649"/>
                      <a:pt x="436" y="649"/>
                      <a:pt x="436" y="649"/>
                    </a:cubicBezTo>
                    <a:cubicBezTo>
                      <a:pt x="434" y="649"/>
                      <a:pt x="434" y="649"/>
                      <a:pt x="434" y="649"/>
                    </a:cubicBezTo>
                    <a:cubicBezTo>
                      <a:pt x="434" y="646"/>
                      <a:pt x="434" y="646"/>
                      <a:pt x="434" y="646"/>
                    </a:cubicBezTo>
                    <a:cubicBezTo>
                      <a:pt x="429" y="640"/>
                      <a:pt x="429" y="640"/>
                      <a:pt x="429" y="640"/>
                    </a:cubicBezTo>
                    <a:cubicBezTo>
                      <a:pt x="431" y="638"/>
                      <a:pt x="431" y="638"/>
                      <a:pt x="431" y="638"/>
                    </a:cubicBezTo>
                    <a:cubicBezTo>
                      <a:pt x="429" y="633"/>
                      <a:pt x="429" y="633"/>
                      <a:pt x="429" y="633"/>
                    </a:cubicBezTo>
                    <a:cubicBezTo>
                      <a:pt x="427" y="634"/>
                      <a:pt x="427" y="634"/>
                      <a:pt x="427" y="634"/>
                    </a:cubicBezTo>
                    <a:cubicBezTo>
                      <a:pt x="427" y="634"/>
                      <a:pt x="423" y="631"/>
                      <a:pt x="423" y="626"/>
                    </a:cubicBezTo>
                    <a:cubicBezTo>
                      <a:pt x="423" y="620"/>
                      <a:pt x="425" y="618"/>
                      <a:pt x="425" y="618"/>
                    </a:cubicBezTo>
                    <a:cubicBezTo>
                      <a:pt x="428" y="603"/>
                      <a:pt x="428" y="603"/>
                      <a:pt x="428" y="603"/>
                    </a:cubicBezTo>
                    <a:cubicBezTo>
                      <a:pt x="428" y="603"/>
                      <a:pt x="436" y="590"/>
                      <a:pt x="440" y="585"/>
                    </a:cubicBezTo>
                    <a:cubicBezTo>
                      <a:pt x="444" y="580"/>
                      <a:pt x="445" y="575"/>
                      <a:pt x="445" y="575"/>
                    </a:cubicBezTo>
                    <a:cubicBezTo>
                      <a:pt x="445" y="573"/>
                      <a:pt x="445" y="573"/>
                      <a:pt x="445" y="573"/>
                    </a:cubicBezTo>
                    <a:cubicBezTo>
                      <a:pt x="448" y="569"/>
                      <a:pt x="448" y="569"/>
                      <a:pt x="448" y="569"/>
                    </a:cubicBezTo>
                    <a:lnTo>
                      <a:pt x="446" y="568"/>
                    </a:lnTo>
                    <a:close/>
                    <a:moveTo>
                      <a:pt x="405" y="550"/>
                    </a:moveTo>
                    <a:cubicBezTo>
                      <a:pt x="401" y="550"/>
                      <a:pt x="404" y="553"/>
                      <a:pt x="404" y="553"/>
                    </a:cubicBezTo>
                    <a:cubicBezTo>
                      <a:pt x="407" y="554"/>
                      <a:pt x="410" y="550"/>
                      <a:pt x="405" y="550"/>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102" name="San Marino" descr="© INSCALE GmbH, 05.05.2010&#10;http://www.presentationload.com/"/>
              <p:cNvSpPr>
                <a:spLocks/>
              </p:cNvSpPr>
              <p:nvPr/>
            </p:nvSpPr>
            <p:spPr bwMode="gray">
              <a:xfrm>
                <a:off x="4022793" y="4592416"/>
                <a:ext cx="29292" cy="30920"/>
              </a:xfrm>
              <a:custGeom>
                <a:avLst/>
                <a:gdLst/>
                <a:ahLst/>
                <a:cxnLst>
                  <a:cxn ang="0">
                    <a:pos x="2" y="10"/>
                  </a:cxn>
                  <a:cxn ang="0">
                    <a:pos x="7" y="8"/>
                  </a:cxn>
                  <a:cxn ang="0">
                    <a:pos x="9" y="2"/>
                  </a:cxn>
                  <a:cxn ang="0">
                    <a:pos x="7" y="1"/>
                  </a:cxn>
                  <a:cxn ang="0">
                    <a:pos x="4" y="4"/>
                  </a:cxn>
                  <a:cxn ang="0">
                    <a:pos x="0" y="5"/>
                  </a:cxn>
                  <a:cxn ang="0">
                    <a:pos x="0" y="9"/>
                  </a:cxn>
                  <a:cxn ang="0">
                    <a:pos x="2" y="10"/>
                  </a:cxn>
                </a:cxnLst>
                <a:rect l="0" t="0" r="r" b="b"/>
                <a:pathLst>
                  <a:path w="10" h="11">
                    <a:moveTo>
                      <a:pt x="2" y="10"/>
                    </a:moveTo>
                    <a:cubicBezTo>
                      <a:pt x="3" y="11"/>
                      <a:pt x="7" y="8"/>
                      <a:pt x="7" y="8"/>
                    </a:cubicBezTo>
                    <a:cubicBezTo>
                      <a:pt x="7" y="8"/>
                      <a:pt x="8" y="3"/>
                      <a:pt x="9" y="2"/>
                    </a:cubicBezTo>
                    <a:cubicBezTo>
                      <a:pt x="9" y="1"/>
                      <a:pt x="10" y="0"/>
                      <a:pt x="7" y="1"/>
                    </a:cubicBezTo>
                    <a:cubicBezTo>
                      <a:pt x="4" y="2"/>
                      <a:pt x="4" y="4"/>
                      <a:pt x="4" y="4"/>
                    </a:cubicBezTo>
                    <a:cubicBezTo>
                      <a:pt x="0" y="5"/>
                      <a:pt x="0" y="5"/>
                      <a:pt x="0" y="5"/>
                    </a:cubicBezTo>
                    <a:cubicBezTo>
                      <a:pt x="0" y="9"/>
                      <a:pt x="0" y="9"/>
                      <a:pt x="0" y="9"/>
                    </a:cubicBezTo>
                    <a:lnTo>
                      <a:pt x="2" y="10"/>
                    </a:lnTo>
                    <a:close/>
                  </a:path>
                </a:pathLst>
              </a:custGeom>
              <a:solidFill>
                <a:schemeClr val="tx1"/>
              </a:solidFill>
              <a:ln w="3175" cap="flat" cmpd="sng">
                <a:solidFill>
                  <a:schemeClr val="bg1"/>
                </a:solidFill>
                <a:prstDash val="solid"/>
                <a:round/>
                <a:headEnd type="none" w="med" len="med"/>
                <a:tailEnd type="none" w="med" len="med"/>
              </a:ln>
              <a:effectLst/>
            </p:spPr>
            <p:txBody>
              <a:bodyPr/>
              <a:lstStyle/>
              <a:p>
                <a:endParaRPr lang="en-US"/>
              </a:p>
            </p:txBody>
          </p:sp>
          <p:sp>
            <p:nvSpPr>
              <p:cNvPr id="110" name="Serbia" descr="© INSCALE GmbH, 05.05.2010&#10;http://www.presentationload.com/"/>
              <p:cNvSpPr>
                <a:spLocks/>
              </p:cNvSpPr>
              <p:nvPr/>
            </p:nvSpPr>
            <p:spPr bwMode="gray">
              <a:xfrm>
                <a:off x="4867389" y="4123754"/>
                <a:ext cx="616758" cy="691616"/>
              </a:xfrm>
              <a:custGeom>
                <a:avLst/>
                <a:gdLst/>
                <a:ahLst/>
                <a:cxnLst>
                  <a:cxn ang="0">
                    <a:pos x="137" y="108"/>
                  </a:cxn>
                  <a:cxn ang="0">
                    <a:pos x="136" y="89"/>
                  </a:cxn>
                  <a:cxn ang="0">
                    <a:pos x="134" y="77"/>
                  </a:cxn>
                  <a:cxn ang="0">
                    <a:pos x="135" y="65"/>
                  </a:cxn>
                  <a:cxn ang="0">
                    <a:pos x="128" y="58"/>
                  </a:cxn>
                  <a:cxn ang="0">
                    <a:pos x="105" y="65"/>
                  </a:cxn>
                  <a:cxn ang="0">
                    <a:pos x="96" y="56"/>
                  </a:cxn>
                  <a:cxn ang="0">
                    <a:pos x="94" y="41"/>
                  </a:cxn>
                  <a:cxn ang="0">
                    <a:pos x="77" y="38"/>
                  </a:cxn>
                  <a:cxn ang="0">
                    <a:pos x="65" y="24"/>
                  </a:cxn>
                  <a:cxn ang="0">
                    <a:pos x="57" y="11"/>
                  </a:cxn>
                  <a:cxn ang="0">
                    <a:pos x="50" y="9"/>
                  </a:cxn>
                  <a:cxn ang="0">
                    <a:pos x="31" y="5"/>
                  </a:cxn>
                  <a:cxn ang="0">
                    <a:pos x="11" y="14"/>
                  </a:cxn>
                  <a:cxn ang="0">
                    <a:pos x="0" y="19"/>
                  </a:cxn>
                  <a:cxn ang="0">
                    <a:pos x="8" y="33"/>
                  </a:cxn>
                  <a:cxn ang="0">
                    <a:pos x="14" y="48"/>
                  </a:cxn>
                  <a:cxn ang="0">
                    <a:pos x="14" y="50"/>
                  </a:cxn>
                  <a:cxn ang="0">
                    <a:pos x="24" y="64"/>
                  </a:cxn>
                  <a:cxn ang="0">
                    <a:pos x="15" y="82"/>
                  </a:cxn>
                  <a:cxn ang="0">
                    <a:pos x="24" y="92"/>
                  </a:cxn>
                  <a:cxn ang="0">
                    <a:pos x="21" y="106"/>
                  </a:cxn>
                  <a:cxn ang="0">
                    <a:pos x="24" y="124"/>
                  </a:cxn>
                  <a:cxn ang="0">
                    <a:pos x="31" y="132"/>
                  </a:cxn>
                  <a:cxn ang="0">
                    <a:pos x="47" y="143"/>
                  </a:cxn>
                  <a:cxn ang="0">
                    <a:pos x="64" y="155"/>
                  </a:cxn>
                  <a:cxn ang="0">
                    <a:pos x="65" y="158"/>
                  </a:cxn>
                  <a:cxn ang="0">
                    <a:pos x="73" y="154"/>
                  </a:cxn>
                  <a:cxn ang="0">
                    <a:pos x="77" y="145"/>
                  </a:cxn>
                  <a:cxn ang="0">
                    <a:pos x="78" y="138"/>
                  </a:cxn>
                  <a:cxn ang="0">
                    <a:pos x="83" y="134"/>
                  </a:cxn>
                  <a:cxn ang="0">
                    <a:pos x="83" y="140"/>
                  </a:cxn>
                  <a:cxn ang="0">
                    <a:pos x="88" y="141"/>
                  </a:cxn>
                  <a:cxn ang="0">
                    <a:pos x="90" y="143"/>
                  </a:cxn>
                  <a:cxn ang="0">
                    <a:pos x="98" y="146"/>
                  </a:cxn>
                  <a:cxn ang="0">
                    <a:pos x="102" y="150"/>
                  </a:cxn>
                  <a:cxn ang="0">
                    <a:pos x="107" y="154"/>
                  </a:cxn>
                  <a:cxn ang="0">
                    <a:pos x="112" y="156"/>
                  </a:cxn>
                  <a:cxn ang="0">
                    <a:pos x="118" y="161"/>
                  </a:cxn>
                  <a:cxn ang="0">
                    <a:pos x="116" y="170"/>
                  </a:cxn>
                  <a:cxn ang="0">
                    <a:pos x="114" y="176"/>
                  </a:cxn>
                  <a:cxn ang="0">
                    <a:pos x="125" y="172"/>
                  </a:cxn>
                  <a:cxn ang="0">
                    <a:pos x="140" y="170"/>
                  </a:cxn>
                  <a:cxn ang="0">
                    <a:pos x="143" y="150"/>
                  </a:cxn>
                  <a:cxn ang="0">
                    <a:pos x="150" y="142"/>
                  </a:cxn>
                  <a:cxn ang="0">
                    <a:pos x="150" y="119"/>
                  </a:cxn>
                </a:cxnLst>
                <a:rect l="0" t="0" r="r" b="b"/>
                <a:pathLst>
                  <a:path w="158" h="177">
                    <a:moveTo>
                      <a:pt x="150" y="119"/>
                    </a:moveTo>
                    <a:cubicBezTo>
                      <a:pt x="148" y="117"/>
                      <a:pt x="139" y="115"/>
                      <a:pt x="139" y="115"/>
                    </a:cubicBezTo>
                    <a:cubicBezTo>
                      <a:pt x="137" y="108"/>
                      <a:pt x="137" y="108"/>
                      <a:pt x="137" y="108"/>
                    </a:cubicBezTo>
                    <a:cubicBezTo>
                      <a:pt x="131" y="102"/>
                      <a:pt x="131" y="102"/>
                      <a:pt x="131" y="102"/>
                    </a:cubicBezTo>
                    <a:cubicBezTo>
                      <a:pt x="132" y="91"/>
                      <a:pt x="132" y="91"/>
                      <a:pt x="132" y="91"/>
                    </a:cubicBezTo>
                    <a:cubicBezTo>
                      <a:pt x="132" y="91"/>
                      <a:pt x="135" y="90"/>
                      <a:pt x="136" y="89"/>
                    </a:cubicBezTo>
                    <a:cubicBezTo>
                      <a:pt x="137" y="87"/>
                      <a:pt x="137" y="83"/>
                      <a:pt x="137" y="83"/>
                    </a:cubicBezTo>
                    <a:cubicBezTo>
                      <a:pt x="137" y="83"/>
                      <a:pt x="140" y="80"/>
                      <a:pt x="139" y="77"/>
                    </a:cubicBezTo>
                    <a:cubicBezTo>
                      <a:pt x="138" y="74"/>
                      <a:pt x="134" y="77"/>
                      <a:pt x="134" y="77"/>
                    </a:cubicBezTo>
                    <a:cubicBezTo>
                      <a:pt x="132" y="69"/>
                      <a:pt x="132" y="69"/>
                      <a:pt x="132" y="69"/>
                    </a:cubicBezTo>
                    <a:cubicBezTo>
                      <a:pt x="134" y="69"/>
                      <a:pt x="134" y="69"/>
                      <a:pt x="134" y="69"/>
                    </a:cubicBezTo>
                    <a:cubicBezTo>
                      <a:pt x="135" y="65"/>
                      <a:pt x="135" y="65"/>
                      <a:pt x="135" y="65"/>
                    </a:cubicBezTo>
                    <a:cubicBezTo>
                      <a:pt x="138" y="66"/>
                      <a:pt x="138" y="66"/>
                      <a:pt x="138" y="66"/>
                    </a:cubicBezTo>
                    <a:cubicBezTo>
                      <a:pt x="139" y="63"/>
                      <a:pt x="139" y="63"/>
                      <a:pt x="139" y="63"/>
                    </a:cubicBezTo>
                    <a:cubicBezTo>
                      <a:pt x="139" y="63"/>
                      <a:pt x="135" y="60"/>
                      <a:pt x="128" y="58"/>
                    </a:cubicBezTo>
                    <a:cubicBezTo>
                      <a:pt x="123" y="58"/>
                      <a:pt x="122" y="71"/>
                      <a:pt x="119" y="71"/>
                    </a:cubicBezTo>
                    <a:cubicBezTo>
                      <a:pt x="116" y="72"/>
                      <a:pt x="116" y="65"/>
                      <a:pt x="113" y="64"/>
                    </a:cubicBezTo>
                    <a:cubicBezTo>
                      <a:pt x="111" y="62"/>
                      <a:pt x="108" y="67"/>
                      <a:pt x="105" y="65"/>
                    </a:cubicBezTo>
                    <a:cubicBezTo>
                      <a:pt x="102" y="65"/>
                      <a:pt x="100" y="61"/>
                      <a:pt x="99" y="60"/>
                    </a:cubicBezTo>
                    <a:cubicBezTo>
                      <a:pt x="97" y="60"/>
                      <a:pt x="90" y="58"/>
                      <a:pt x="90" y="58"/>
                    </a:cubicBezTo>
                    <a:cubicBezTo>
                      <a:pt x="96" y="56"/>
                      <a:pt x="96" y="56"/>
                      <a:pt x="96" y="56"/>
                    </a:cubicBezTo>
                    <a:cubicBezTo>
                      <a:pt x="97" y="53"/>
                      <a:pt x="97" y="53"/>
                      <a:pt x="97" y="53"/>
                    </a:cubicBezTo>
                    <a:cubicBezTo>
                      <a:pt x="90" y="52"/>
                      <a:pt x="90" y="52"/>
                      <a:pt x="90" y="52"/>
                    </a:cubicBezTo>
                    <a:cubicBezTo>
                      <a:pt x="90" y="52"/>
                      <a:pt x="94" y="46"/>
                      <a:pt x="94" y="41"/>
                    </a:cubicBezTo>
                    <a:cubicBezTo>
                      <a:pt x="93" y="35"/>
                      <a:pt x="84" y="39"/>
                      <a:pt x="84" y="39"/>
                    </a:cubicBezTo>
                    <a:cubicBezTo>
                      <a:pt x="81" y="36"/>
                      <a:pt x="81" y="36"/>
                      <a:pt x="81" y="36"/>
                    </a:cubicBezTo>
                    <a:cubicBezTo>
                      <a:pt x="77" y="38"/>
                      <a:pt x="77" y="38"/>
                      <a:pt x="77" y="38"/>
                    </a:cubicBezTo>
                    <a:cubicBezTo>
                      <a:pt x="66" y="30"/>
                      <a:pt x="66" y="30"/>
                      <a:pt x="66" y="30"/>
                    </a:cubicBezTo>
                    <a:cubicBezTo>
                      <a:pt x="69" y="27"/>
                      <a:pt x="69" y="27"/>
                      <a:pt x="69" y="27"/>
                    </a:cubicBezTo>
                    <a:cubicBezTo>
                      <a:pt x="65" y="24"/>
                      <a:pt x="65" y="24"/>
                      <a:pt x="65" y="24"/>
                    </a:cubicBezTo>
                    <a:cubicBezTo>
                      <a:pt x="67" y="16"/>
                      <a:pt x="67" y="16"/>
                      <a:pt x="67" y="16"/>
                    </a:cubicBezTo>
                    <a:cubicBezTo>
                      <a:pt x="67" y="16"/>
                      <a:pt x="63" y="19"/>
                      <a:pt x="61" y="19"/>
                    </a:cubicBezTo>
                    <a:cubicBezTo>
                      <a:pt x="58" y="19"/>
                      <a:pt x="57" y="11"/>
                      <a:pt x="57" y="11"/>
                    </a:cubicBezTo>
                    <a:cubicBezTo>
                      <a:pt x="55" y="11"/>
                      <a:pt x="55" y="11"/>
                      <a:pt x="55" y="11"/>
                    </a:cubicBezTo>
                    <a:cubicBezTo>
                      <a:pt x="53" y="8"/>
                      <a:pt x="53" y="8"/>
                      <a:pt x="53" y="8"/>
                    </a:cubicBezTo>
                    <a:cubicBezTo>
                      <a:pt x="50" y="9"/>
                      <a:pt x="50" y="9"/>
                      <a:pt x="50" y="9"/>
                    </a:cubicBezTo>
                    <a:cubicBezTo>
                      <a:pt x="45" y="1"/>
                      <a:pt x="45" y="1"/>
                      <a:pt x="45" y="1"/>
                    </a:cubicBezTo>
                    <a:cubicBezTo>
                      <a:pt x="39" y="1"/>
                      <a:pt x="39" y="1"/>
                      <a:pt x="39" y="1"/>
                    </a:cubicBezTo>
                    <a:cubicBezTo>
                      <a:pt x="32" y="0"/>
                      <a:pt x="31" y="5"/>
                      <a:pt x="31" y="5"/>
                    </a:cubicBezTo>
                    <a:cubicBezTo>
                      <a:pt x="31" y="5"/>
                      <a:pt x="28" y="3"/>
                      <a:pt x="26" y="3"/>
                    </a:cubicBezTo>
                    <a:cubicBezTo>
                      <a:pt x="24" y="3"/>
                      <a:pt x="21" y="6"/>
                      <a:pt x="19" y="8"/>
                    </a:cubicBezTo>
                    <a:cubicBezTo>
                      <a:pt x="17" y="11"/>
                      <a:pt x="11" y="14"/>
                      <a:pt x="11" y="14"/>
                    </a:cubicBezTo>
                    <a:cubicBezTo>
                      <a:pt x="7" y="13"/>
                      <a:pt x="7" y="13"/>
                      <a:pt x="7" y="13"/>
                    </a:cubicBezTo>
                    <a:cubicBezTo>
                      <a:pt x="6" y="16"/>
                      <a:pt x="6" y="16"/>
                      <a:pt x="6" y="16"/>
                    </a:cubicBezTo>
                    <a:cubicBezTo>
                      <a:pt x="0" y="19"/>
                      <a:pt x="0" y="19"/>
                      <a:pt x="0" y="19"/>
                    </a:cubicBezTo>
                    <a:cubicBezTo>
                      <a:pt x="2" y="21"/>
                      <a:pt x="4" y="24"/>
                      <a:pt x="4" y="24"/>
                    </a:cubicBezTo>
                    <a:cubicBezTo>
                      <a:pt x="4" y="28"/>
                      <a:pt x="0" y="32"/>
                      <a:pt x="2" y="33"/>
                    </a:cubicBezTo>
                    <a:cubicBezTo>
                      <a:pt x="5" y="37"/>
                      <a:pt x="5" y="33"/>
                      <a:pt x="8" y="33"/>
                    </a:cubicBezTo>
                    <a:cubicBezTo>
                      <a:pt x="12" y="33"/>
                      <a:pt x="11" y="37"/>
                      <a:pt x="6" y="39"/>
                    </a:cubicBezTo>
                    <a:cubicBezTo>
                      <a:pt x="2" y="40"/>
                      <a:pt x="6" y="43"/>
                      <a:pt x="6" y="43"/>
                    </a:cubicBezTo>
                    <a:cubicBezTo>
                      <a:pt x="14" y="48"/>
                      <a:pt x="14" y="48"/>
                      <a:pt x="14" y="48"/>
                    </a:cubicBezTo>
                    <a:cubicBezTo>
                      <a:pt x="22" y="48"/>
                      <a:pt x="22" y="48"/>
                      <a:pt x="22" y="48"/>
                    </a:cubicBezTo>
                    <a:cubicBezTo>
                      <a:pt x="22" y="50"/>
                      <a:pt x="22" y="50"/>
                      <a:pt x="22" y="50"/>
                    </a:cubicBezTo>
                    <a:cubicBezTo>
                      <a:pt x="14" y="50"/>
                      <a:pt x="14" y="50"/>
                      <a:pt x="14" y="50"/>
                    </a:cubicBezTo>
                    <a:cubicBezTo>
                      <a:pt x="11" y="54"/>
                      <a:pt x="11" y="54"/>
                      <a:pt x="11" y="54"/>
                    </a:cubicBezTo>
                    <a:cubicBezTo>
                      <a:pt x="13" y="62"/>
                      <a:pt x="13" y="62"/>
                      <a:pt x="13" y="62"/>
                    </a:cubicBezTo>
                    <a:cubicBezTo>
                      <a:pt x="24" y="64"/>
                      <a:pt x="24" y="64"/>
                      <a:pt x="24" y="64"/>
                    </a:cubicBezTo>
                    <a:cubicBezTo>
                      <a:pt x="21" y="66"/>
                      <a:pt x="21" y="66"/>
                      <a:pt x="21" y="66"/>
                    </a:cubicBezTo>
                    <a:cubicBezTo>
                      <a:pt x="21" y="66"/>
                      <a:pt x="21" y="73"/>
                      <a:pt x="19" y="75"/>
                    </a:cubicBezTo>
                    <a:cubicBezTo>
                      <a:pt x="18" y="78"/>
                      <a:pt x="15" y="82"/>
                      <a:pt x="15" y="82"/>
                    </a:cubicBezTo>
                    <a:cubicBezTo>
                      <a:pt x="16" y="85"/>
                      <a:pt x="16" y="85"/>
                      <a:pt x="16" y="85"/>
                    </a:cubicBezTo>
                    <a:cubicBezTo>
                      <a:pt x="16" y="85"/>
                      <a:pt x="13" y="90"/>
                      <a:pt x="15" y="91"/>
                    </a:cubicBezTo>
                    <a:cubicBezTo>
                      <a:pt x="18" y="92"/>
                      <a:pt x="24" y="92"/>
                      <a:pt x="24" y="92"/>
                    </a:cubicBezTo>
                    <a:cubicBezTo>
                      <a:pt x="34" y="101"/>
                      <a:pt x="34" y="101"/>
                      <a:pt x="34" y="101"/>
                    </a:cubicBezTo>
                    <a:cubicBezTo>
                      <a:pt x="34" y="101"/>
                      <a:pt x="34" y="106"/>
                      <a:pt x="31" y="106"/>
                    </a:cubicBezTo>
                    <a:cubicBezTo>
                      <a:pt x="27" y="106"/>
                      <a:pt x="21" y="106"/>
                      <a:pt x="21" y="106"/>
                    </a:cubicBezTo>
                    <a:cubicBezTo>
                      <a:pt x="27" y="114"/>
                      <a:pt x="27" y="114"/>
                      <a:pt x="27" y="114"/>
                    </a:cubicBezTo>
                    <a:cubicBezTo>
                      <a:pt x="27" y="114"/>
                      <a:pt x="37" y="122"/>
                      <a:pt x="32" y="124"/>
                    </a:cubicBezTo>
                    <a:cubicBezTo>
                      <a:pt x="28" y="128"/>
                      <a:pt x="24" y="124"/>
                      <a:pt x="24" y="124"/>
                    </a:cubicBezTo>
                    <a:cubicBezTo>
                      <a:pt x="24" y="125"/>
                      <a:pt x="24" y="125"/>
                      <a:pt x="24" y="125"/>
                    </a:cubicBezTo>
                    <a:cubicBezTo>
                      <a:pt x="26" y="129"/>
                      <a:pt x="26" y="129"/>
                      <a:pt x="26" y="129"/>
                    </a:cubicBezTo>
                    <a:cubicBezTo>
                      <a:pt x="31" y="132"/>
                      <a:pt x="31" y="132"/>
                      <a:pt x="31" y="132"/>
                    </a:cubicBezTo>
                    <a:cubicBezTo>
                      <a:pt x="37" y="136"/>
                      <a:pt x="37" y="136"/>
                      <a:pt x="37" y="136"/>
                    </a:cubicBezTo>
                    <a:cubicBezTo>
                      <a:pt x="43" y="141"/>
                      <a:pt x="43" y="141"/>
                      <a:pt x="43" y="141"/>
                    </a:cubicBezTo>
                    <a:cubicBezTo>
                      <a:pt x="47" y="143"/>
                      <a:pt x="47" y="143"/>
                      <a:pt x="47" y="143"/>
                    </a:cubicBezTo>
                    <a:cubicBezTo>
                      <a:pt x="60" y="149"/>
                      <a:pt x="60" y="149"/>
                      <a:pt x="60" y="149"/>
                    </a:cubicBezTo>
                    <a:cubicBezTo>
                      <a:pt x="64" y="150"/>
                      <a:pt x="64" y="150"/>
                      <a:pt x="64" y="150"/>
                    </a:cubicBezTo>
                    <a:cubicBezTo>
                      <a:pt x="64" y="155"/>
                      <a:pt x="64" y="155"/>
                      <a:pt x="64" y="155"/>
                    </a:cubicBezTo>
                    <a:cubicBezTo>
                      <a:pt x="61" y="156"/>
                      <a:pt x="61" y="156"/>
                      <a:pt x="61" y="156"/>
                    </a:cubicBezTo>
                    <a:cubicBezTo>
                      <a:pt x="61" y="157"/>
                      <a:pt x="61" y="157"/>
                      <a:pt x="61" y="158"/>
                    </a:cubicBezTo>
                    <a:cubicBezTo>
                      <a:pt x="65" y="158"/>
                      <a:pt x="65" y="158"/>
                      <a:pt x="65" y="158"/>
                    </a:cubicBezTo>
                    <a:cubicBezTo>
                      <a:pt x="69" y="158"/>
                      <a:pt x="69" y="158"/>
                      <a:pt x="69" y="158"/>
                    </a:cubicBezTo>
                    <a:cubicBezTo>
                      <a:pt x="69" y="158"/>
                      <a:pt x="71" y="157"/>
                      <a:pt x="71" y="157"/>
                    </a:cubicBezTo>
                    <a:cubicBezTo>
                      <a:pt x="72" y="156"/>
                      <a:pt x="72" y="155"/>
                      <a:pt x="73" y="154"/>
                    </a:cubicBezTo>
                    <a:cubicBezTo>
                      <a:pt x="73" y="154"/>
                      <a:pt x="72" y="153"/>
                      <a:pt x="73" y="152"/>
                    </a:cubicBezTo>
                    <a:cubicBezTo>
                      <a:pt x="74" y="151"/>
                      <a:pt x="76" y="149"/>
                      <a:pt x="76" y="149"/>
                    </a:cubicBezTo>
                    <a:cubicBezTo>
                      <a:pt x="76" y="149"/>
                      <a:pt x="77" y="145"/>
                      <a:pt x="77" y="145"/>
                    </a:cubicBezTo>
                    <a:cubicBezTo>
                      <a:pt x="76" y="144"/>
                      <a:pt x="76" y="143"/>
                      <a:pt x="75" y="143"/>
                    </a:cubicBezTo>
                    <a:cubicBezTo>
                      <a:pt x="75" y="142"/>
                      <a:pt x="76" y="139"/>
                      <a:pt x="76" y="139"/>
                    </a:cubicBezTo>
                    <a:cubicBezTo>
                      <a:pt x="76" y="139"/>
                      <a:pt x="77" y="138"/>
                      <a:pt x="78" y="138"/>
                    </a:cubicBezTo>
                    <a:cubicBezTo>
                      <a:pt x="79" y="137"/>
                      <a:pt x="80" y="138"/>
                      <a:pt x="81" y="138"/>
                    </a:cubicBezTo>
                    <a:cubicBezTo>
                      <a:pt x="81" y="138"/>
                      <a:pt x="82" y="135"/>
                      <a:pt x="82" y="135"/>
                    </a:cubicBezTo>
                    <a:cubicBezTo>
                      <a:pt x="82" y="136"/>
                      <a:pt x="82" y="134"/>
                      <a:pt x="83" y="134"/>
                    </a:cubicBezTo>
                    <a:cubicBezTo>
                      <a:pt x="84" y="134"/>
                      <a:pt x="84" y="136"/>
                      <a:pt x="84" y="136"/>
                    </a:cubicBezTo>
                    <a:cubicBezTo>
                      <a:pt x="84" y="136"/>
                      <a:pt x="85" y="137"/>
                      <a:pt x="85" y="138"/>
                    </a:cubicBezTo>
                    <a:cubicBezTo>
                      <a:pt x="84" y="139"/>
                      <a:pt x="83" y="140"/>
                      <a:pt x="83" y="140"/>
                    </a:cubicBezTo>
                    <a:cubicBezTo>
                      <a:pt x="83" y="140"/>
                      <a:pt x="84" y="141"/>
                      <a:pt x="84" y="141"/>
                    </a:cubicBezTo>
                    <a:cubicBezTo>
                      <a:pt x="85" y="141"/>
                      <a:pt x="85" y="141"/>
                      <a:pt x="85" y="141"/>
                    </a:cubicBezTo>
                    <a:cubicBezTo>
                      <a:pt x="88" y="141"/>
                      <a:pt x="88" y="141"/>
                      <a:pt x="88" y="141"/>
                    </a:cubicBezTo>
                    <a:cubicBezTo>
                      <a:pt x="88" y="141"/>
                      <a:pt x="88" y="142"/>
                      <a:pt x="88" y="142"/>
                    </a:cubicBezTo>
                    <a:cubicBezTo>
                      <a:pt x="89" y="142"/>
                      <a:pt x="89" y="142"/>
                      <a:pt x="90" y="143"/>
                    </a:cubicBezTo>
                    <a:cubicBezTo>
                      <a:pt x="90" y="143"/>
                      <a:pt x="90" y="143"/>
                      <a:pt x="90" y="143"/>
                    </a:cubicBezTo>
                    <a:cubicBezTo>
                      <a:pt x="91" y="144"/>
                      <a:pt x="93" y="143"/>
                      <a:pt x="94" y="143"/>
                    </a:cubicBezTo>
                    <a:cubicBezTo>
                      <a:pt x="95" y="143"/>
                      <a:pt x="95" y="145"/>
                      <a:pt x="95" y="145"/>
                    </a:cubicBezTo>
                    <a:cubicBezTo>
                      <a:pt x="95" y="145"/>
                      <a:pt x="97" y="145"/>
                      <a:pt x="98" y="146"/>
                    </a:cubicBezTo>
                    <a:cubicBezTo>
                      <a:pt x="98" y="146"/>
                      <a:pt x="98" y="149"/>
                      <a:pt x="98" y="149"/>
                    </a:cubicBezTo>
                    <a:cubicBezTo>
                      <a:pt x="98" y="149"/>
                      <a:pt x="99" y="150"/>
                      <a:pt x="100" y="150"/>
                    </a:cubicBezTo>
                    <a:cubicBezTo>
                      <a:pt x="101" y="150"/>
                      <a:pt x="102" y="150"/>
                      <a:pt x="102" y="150"/>
                    </a:cubicBezTo>
                    <a:cubicBezTo>
                      <a:pt x="102" y="150"/>
                      <a:pt x="103" y="152"/>
                      <a:pt x="103" y="152"/>
                    </a:cubicBezTo>
                    <a:cubicBezTo>
                      <a:pt x="105" y="153"/>
                      <a:pt x="105" y="153"/>
                      <a:pt x="105" y="153"/>
                    </a:cubicBezTo>
                    <a:cubicBezTo>
                      <a:pt x="107" y="154"/>
                      <a:pt x="107" y="154"/>
                      <a:pt x="107" y="154"/>
                    </a:cubicBezTo>
                    <a:cubicBezTo>
                      <a:pt x="110" y="155"/>
                      <a:pt x="110" y="155"/>
                      <a:pt x="110" y="155"/>
                    </a:cubicBezTo>
                    <a:cubicBezTo>
                      <a:pt x="111" y="155"/>
                      <a:pt x="111" y="155"/>
                      <a:pt x="111" y="155"/>
                    </a:cubicBezTo>
                    <a:cubicBezTo>
                      <a:pt x="112" y="156"/>
                      <a:pt x="112" y="156"/>
                      <a:pt x="112" y="156"/>
                    </a:cubicBezTo>
                    <a:cubicBezTo>
                      <a:pt x="114" y="157"/>
                      <a:pt x="114" y="157"/>
                      <a:pt x="114" y="157"/>
                    </a:cubicBezTo>
                    <a:cubicBezTo>
                      <a:pt x="114" y="157"/>
                      <a:pt x="116" y="157"/>
                      <a:pt x="117" y="158"/>
                    </a:cubicBezTo>
                    <a:cubicBezTo>
                      <a:pt x="117" y="158"/>
                      <a:pt x="118" y="161"/>
                      <a:pt x="118" y="161"/>
                    </a:cubicBezTo>
                    <a:cubicBezTo>
                      <a:pt x="118" y="161"/>
                      <a:pt x="119" y="163"/>
                      <a:pt x="119" y="163"/>
                    </a:cubicBezTo>
                    <a:cubicBezTo>
                      <a:pt x="119" y="164"/>
                      <a:pt x="118" y="166"/>
                      <a:pt x="118" y="166"/>
                    </a:cubicBezTo>
                    <a:cubicBezTo>
                      <a:pt x="116" y="170"/>
                      <a:pt x="116" y="170"/>
                      <a:pt x="116" y="170"/>
                    </a:cubicBezTo>
                    <a:cubicBezTo>
                      <a:pt x="116" y="170"/>
                      <a:pt x="115" y="172"/>
                      <a:pt x="115" y="172"/>
                    </a:cubicBezTo>
                    <a:cubicBezTo>
                      <a:pt x="115" y="173"/>
                      <a:pt x="114" y="174"/>
                      <a:pt x="114" y="174"/>
                    </a:cubicBezTo>
                    <a:cubicBezTo>
                      <a:pt x="114" y="174"/>
                      <a:pt x="114" y="175"/>
                      <a:pt x="114" y="176"/>
                    </a:cubicBezTo>
                    <a:cubicBezTo>
                      <a:pt x="114" y="176"/>
                      <a:pt x="113" y="176"/>
                      <a:pt x="112" y="177"/>
                    </a:cubicBezTo>
                    <a:cubicBezTo>
                      <a:pt x="114" y="177"/>
                      <a:pt x="115" y="177"/>
                      <a:pt x="116" y="177"/>
                    </a:cubicBezTo>
                    <a:cubicBezTo>
                      <a:pt x="120" y="177"/>
                      <a:pt x="125" y="172"/>
                      <a:pt x="125" y="172"/>
                    </a:cubicBezTo>
                    <a:cubicBezTo>
                      <a:pt x="132" y="173"/>
                      <a:pt x="132" y="173"/>
                      <a:pt x="132" y="173"/>
                    </a:cubicBezTo>
                    <a:cubicBezTo>
                      <a:pt x="137" y="168"/>
                      <a:pt x="137" y="168"/>
                      <a:pt x="137" y="168"/>
                    </a:cubicBezTo>
                    <a:cubicBezTo>
                      <a:pt x="140" y="170"/>
                      <a:pt x="140" y="170"/>
                      <a:pt x="140" y="170"/>
                    </a:cubicBezTo>
                    <a:cubicBezTo>
                      <a:pt x="146" y="162"/>
                      <a:pt x="146" y="162"/>
                      <a:pt x="146" y="162"/>
                    </a:cubicBezTo>
                    <a:cubicBezTo>
                      <a:pt x="140" y="156"/>
                      <a:pt x="140" y="156"/>
                      <a:pt x="140" y="156"/>
                    </a:cubicBezTo>
                    <a:cubicBezTo>
                      <a:pt x="143" y="150"/>
                      <a:pt x="143" y="150"/>
                      <a:pt x="143" y="150"/>
                    </a:cubicBezTo>
                    <a:cubicBezTo>
                      <a:pt x="139" y="148"/>
                      <a:pt x="139" y="148"/>
                      <a:pt x="139" y="148"/>
                    </a:cubicBezTo>
                    <a:cubicBezTo>
                      <a:pt x="139" y="148"/>
                      <a:pt x="139" y="146"/>
                      <a:pt x="142" y="144"/>
                    </a:cubicBezTo>
                    <a:cubicBezTo>
                      <a:pt x="145" y="141"/>
                      <a:pt x="148" y="143"/>
                      <a:pt x="150" y="142"/>
                    </a:cubicBezTo>
                    <a:cubicBezTo>
                      <a:pt x="151" y="141"/>
                      <a:pt x="152" y="139"/>
                      <a:pt x="152" y="139"/>
                    </a:cubicBezTo>
                    <a:cubicBezTo>
                      <a:pt x="158" y="128"/>
                      <a:pt x="158" y="128"/>
                      <a:pt x="158" y="128"/>
                    </a:cubicBezTo>
                    <a:cubicBezTo>
                      <a:pt x="158" y="128"/>
                      <a:pt x="155" y="121"/>
                      <a:pt x="150" y="119"/>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111" name="Kosovo" descr="© INSCALE GmbH, 05.05.2010&#10;http://www.presentationload.com/"/>
              <p:cNvSpPr>
                <a:spLocks/>
              </p:cNvSpPr>
              <p:nvPr/>
            </p:nvSpPr>
            <p:spPr bwMode="gray">
              <a:xfrm>
                <a:off x="5067558" y="4646127"/>
                <a:ext cx="265258" cy="270137"/>
              </a:xfrm>
              <a:custGeom>
                <a:avLst/>
                <a:gdLst/>
                <a:ahLst/>
                <a:cxnLst>
                  <a:cxn ang="0">
                    <a:pos x="63" y="40"/>
                  </a:cxn>
                  <a:cxn ang="0">
                    <a:pos x="65" y="36"/>
                  </a:cxn>
                  <a:cxn ang="0">
                    <a:pos x="68" y="29"/>
                  </a:cxn>
                  <a:cxn ang="0">
                    <a:pos x="66" y="24"/>
                  </a:cxn>
                  <a:cxn ang="0">
                    <a:pos x="61" y="22"/>
                  </a:cxn>
                  <a:cxn ang="0">
                    <a:pos x="59" y="21"/>
                  </a:cxn>
                  <a:cxn ang="0">
                    <a:pos x="54" y="19"/>
                  </a:cxn>
                  <a:cxn ang="0">
                    <a:pos x="51" y="16"/>
                  </a:cxn>
                  <a:cxn ang="0">
                    <a:pos x="47" y="15"/>
                  </a:cxn>
                  <a:cxn ang="0">
                    <a:pos x="44" y="11"/>
                  </a:cxn>
                  <a:cxn ang="0">
                    <a:pos x="39" y="9"/>
                  </a:cxn>
                  <a:cxn ang="0">
                    <a:pos x="37" y="8"/>
                  </a:cxn>
                  <a:cxn ang="0">
                    <a:pos x="34" y="7"/>
                  </a:cxn>
                  <a:cxn ang="0">
                    <a:pos x="32" y="6"/>
                  </a:cxn>
                  <a:cxn ang="0">
                    <a:pos x="33" y="2"/>
                  </a:cxn>
                  <a:cxn ang="0">
                    <a:pos x="31" y="1"/>
                  </a:cxn>
                  <a:cxn ang="0">
                    <a:pos x="27" y="4"/>
                  </a:cxn>
                  <a:cxn ang="0">
                    <a:pos x="24" y="9"/>
                  </a:cxn>
                  <a:cxn ang="0">
                    <a:pos x="25" y="15"/>
                  </a:cxn>
                  <a:cxn ang="0">
                    <a:pos x="22" y="20"/>
                  </a:cxn>
                  <a:cxn ang="0">
                    <a:pos x="18" y="24"/>
                  </a:cxn>
                  <a:cxn ang="0">
                    <a:pos x="10" y="24"/>
                  </a:cxn>
                  <a:cxn ang="0">
                    <a:pos x="6" y="25"/>
                  </a:cxn>
                  <a:cxn ang="0">
                    <a:pos x="0" y="27"/>
                  </a:cxn>
                  <a:cxn ang="0">
                    <a:pos x="5" y="37"/>
                  </a:cxn>
                  <a:cxn ang="0">
                    <a:pos x="12" y="38"/>
                  </a:cxn>
                  <a:cxn ang="0">
                    <a:pos x="26" y="48"/>
                  </a:cxn>
                  <a:cxn ang="0">
                    <a:pos x="29" y="69"/>
                  </a:cxn>
                  <a:cxn ang="0">
                    <a:pos x="35" y="55"/>
                  </a:cxn>
                  <a:cxn ang="0">
                    <a:pos x="46" y="47"/>
                  </a:cxn>
                  <a:cxn ang="0">
                    <a:pos x="58" y="43"/>
                  </a:cxn>
                  <a:cxn ang="0">
                    <a:pos x="63" y="42"/>
                  </a:cxn>
                </a:cxnLst>
                <a:rect l="0" t="0" r="r" b="b"/>
                <a:pathLst>
                  <a:path w="68" h="69">
                    <a:moveTo>
                      <a:pt x="63" y="42"/>
                    </a:moveTo>
                    <a:cubicBezTo>
                      <a:pt x="63" y="41"/>
                      <a:pt x="63" y="40"/>
                      <a:pt x="63" y="40"/>
                    </a:cubicBezTo>
                    <a:cubicBezTo>
                      <a:pt x="63" y="40"/>
                      <a:pt x="64" y="39"/>
                      <a:pt x="64" y="38"/>
                    </a:cubicBezTo>
                    <a:cubicBezTo>
                      <a:pt x="64" y="38"/>
                      <a:pt x="65" y="36"/>
                      <a:pt x="65" y="36"/>
                    </a:cubicBezTo>
                    <a:cubicBezTo>
                      <a:pt x="67" y="32"/>
                      <a:pt x="67" y="32"/>
                      <a:pt x="67" y="32"/>
                    </a:cubicBezTo>
                    <a:cubicBezTo>
                      <a:pt x="67" y="32"/>
                      <a:pt x="68" y="30"/>
                      <a:pt x="68" y="29"/>
                    </a:cubicBezTo>
                    <a:cubicBezTo>
                      <a:pt x="68" y="29"/>
                      <a:pt x="67" y="27"/>
                      <a:pt x="67" y="27"/>
                    </a:cubicBezTo>
                    <a:cubicBezTo>
                      <a:pt x="67" y="27"/>
                      <a:pt x="66" y="24"/>
                      <a:pt x="66" y="24"/>
                    </a:cubicBezTo>
                    <a:cubicBezTo>
                      <a:pt x="65" y="23"/>
                      <a:pt x="63" y="23"/>
                      <a:pt x="63" y="23"/>
                    </a:cubicBezTo>
                    <a:cubicBezTo>
                      <a:pt x="61" y="22"/>
                      <a:pt x="61" y="22"/>
                      <a:pt x="61" y="22"/>
                    </a:cubicBezTo>
                    <a:cubicBezTo>
                      <a:pt x="60" y="21"/>
                      <a:pt x="60" y="21"/>
                      <a:pt x="60" y="21"/>
                    </a:cubicBezTo>
                    <a:cubicBezTo>
                      <a:pt x="59" y="21"/>
                      <a:pt x="59" y="21"/>
                      <a:pt x="59" y="21"/>
                    </a:cubicBezTo>
                    <a:cubicBezTo>
                      <a:pt x="56" y="20"/>
                      <a:pt x="56" y="20"/>
                      <a:pt x="56" y="20"/>
                    </a:cubicBezTo>
                    <a:cubicBezTo>
                      <a:pt x="54" y="19"/>
                      <a:pt x="54" y="19"/>
                      <a:pt x="54" y="19"/>
                    </a:cubicBezTo>
                    <a:cubicBezTo>
                      <a:pt x="52" y="18"/>
                      <a:pt x="52" y="18"/>
                      <a:pt x="52" y="18"/>
                    </a:cubicBezTo>
                    <a:cubicBezTo>
                      <a:pt x="52" y="18"/>
                      <a:pt x="51" y="16"/>
                      <a:pt x="51" y="16"/>
                    </a:cubicBezTo>
                    <a:cubicBezTo>
                      <a:pt x="51" y="16"/>
                      <a:pt x="50" y="16"/>
                      <a:pt x="49" y="16"/>
                    </a:cubicBezTo>
                    <a:cubicBezTo>
                      <a:pt x="48" y="16"/>
                      <a:pt x="47" y="15"/>
                      <a:pt x="47" y="15"/>
                    </a:cubicBezTo>
                    <a:cubicBezTo>
                      <a:pt x="47" y="15"/>
                      <a:pt x="47" y="12"/>
                      <a:pt x="47" y="12"/>
                    </a:cubicBezTo>
                    <a:cubicBezTo>
                      <a:pt x="46" y="11"/>
                      <a:pt x="44" y="11"/>
                      <a:pt x="44" y="11"/>
                    </a:cubicBezTo>
                    <a:cubicBezTo>
                      <a:pt x="44" y="11"/>
                      <a:pt x="44" y="9"/>
                      <a:pt x="43" y="9"/>
                    </a:cubicBezTo>
                    <a:cubicBezTo>
                      <a:pt x="42" y="9"/>
                      <a:pt x="40" y="10"/>
                      <a:pt x="39" y="9"/>
                    </a:cubicBezTo>
                    <a:cubicBezTo>
                      <a:pt x="39" y="9"/>
                      <a:pt x="39" y="9"/>
                      <a:pt x="39" y="9"/>
                    </a:cubicBezTo>
                    <a:cubicBezTo>
                      <a:pt x="38" y="8"/>
                      <a:pt x="38" y="8"/>
                      <a:pt x="37" y="8"/>
                    </a:cubicBezTo>
                    <a:cubicBezTo>
                      <a:pt x="37" y="8"/>
                      <a:pt x="37" y="7"/>
                      <a:pt x="37" y="7"/>
                    </a:cubicBezTo>
                    <a:cubicBezTo>
                      <a:pt x="34" y="7"/>
                      <a:pt x="34" y="7"/>
                      <a:pt x="34" y="7"/>
                    </a:cubicBezTo>
                    <a:cubicBezTo>
                      <a:pt x="33" y="7"/>
                      <a:pt x="33" y="7"/>
                      <a:pt x="33" y="7"/>
                    </a:cubicBezTo>
                    <a:cubicBezTo>
                      <a:pt x="33" y="7"/>
                      <a:pt x="32" y="6"/>
                      <a:pt x="32" y="6"/>
                    </a:cubicBezTo>
                    <a:cubicBezTo>
                      <a:pt x="32" y="6"/>
                      <a:pt x="33" y="5"/>
                      <a:pt x="34" y="4"/>
                    </a:cubicBezTo>
                    <a:cubicBezTo>
                      <a:pt x="34" y="3"/>
                      <a:pt x="33" y="2"/>
                      <a:pt x="33" y="2"/>
                    </a:cubicBezTo>
                    <a:cubicBezTo>
                      <a:pt x="33" y="2"/>
                      <a:pt x="33" y="0"/>
                      <a:pt x="32" y="0"/>
                    </a:cubicBezTo>
                    <a:cubicBezTo>
                      <a:pt x="31" y="0"/>
                      <a:pt x="31" y="2"/>
                      <a:pt x="31" y="1"/>
                    </a:cubicBezTo>
                    <a:cubicBezTo>
                      <a:pt x="31" y="1"/>
                      <a:pt x="30" y="4"/>
                      <a:pt x="30" y="4"/>
                    </a:cubicBezTo>
                    <a:cubicBezTo>
                      <a:pt x="29" y="4"/>
                      <a:pt x="28" y="3"/>
                      <a:pt x="27" y="4"/>
                    </a:cubicBezTo>
                    <a:cubicBezTo>
                      <a:pt x="26" y="4"/>
                      <a:pt x="25" y="5"/>
                      <a:pt x="25" y="5"/>
                    </a:cubicBezTo>
                    <a:cubicBezTo>
                      <a:pt x="25" y="5"/>
                      <a:pt x="24" y="8"/>
                      <a:pt x="24" y="9"/>
                    </a:cubicBezTo>
                    <a:cubicBezTo>
                      <a:pt x="25" y="9"/>
                      <a:pt x="25" y="10"/>
                      <a:pt x="26" y="11"/>
                    </a:cubicBezTo>
                    <a:cubicBezTo>
                      <a:pt x="26" y="11"/>
                      <a:pt x="25" y="15"/>
                      <a:pt x="25" y="15"/>
                    </a:cubicBezTo>
                    <a:cubicBezTo>
                      <a:pt x="25" y="15"/>
                      <a:pt x="23" y="17"/>
                      <a:pt x="22" y="18"/>
                    </a:cubicBezTo>
                    <a:cubicBezTo>
                      <a:pt x="21" y="19"/>
                      <a:pt x="22" y="20"/>
                      <a:pt x="22" y="20"/>
                    </a:cubicBezTo>
                    <a:cubicBezTo>
                      <a:pt x="21" y="21"/>
                      <a:pt x="21" y="22"/>
                      <a:pt x="20" y="23"/>
                    </a:cubicBezTo>
                    <a:cubicBezTo>
                      <a:pt x="20" y="23"/>
                      <a:pt x="18" y="24"/>
                      <a:pt x="18" y="24"/>
                    </a:cubicBezTo>
                    <a:cubicBezTo>
                      <a:pt x="14" y="24"/>
                      <a:pt x="14" y="24"/>
                      <a:pt x="14" y="24"/>
                    </a:cubicBezTo>
                    <a:cubicBezTo>
                      <a:pt x="10" y="24"/>
                      <a:pt x="10" y="24"/>
                      <a:pt x="10" y="24"/>
                    </a:cubicBezTo>
                    <a:cubicBezTo>
                      <a:pt x="9" y="26"/>
                      <a:pt x="9" y="26"/>
                      <a:pt x="9" y="26"/>
                    </a:cubicBezTo>
                    <a:cubicBezTo>
                      <a:pt x="6" y="25"/>
                      <a:pt x="6" y="25"/>
                      <a:pt x="6" y="25"/>
                    </a:cubicBezTo>
                    <a:cubicBezTo>
                      <a:pt x="3" y="25"/>
                      <a:pt x="3" y="25"/>
                      <a:pt x="3" y="25"/>
                    </a:cubicBezTo>
                    <a:cubicBezTo>
                      <a:pt x="0" y="27"/>
                      <a:pt x="0" y="27"/>
                      <a:pt x="0" y="27"/>
                    </a:cubicBezTo>
                    <a:cubicBezTo>
                      <a:pt x="4" y="35"/>
                      <a:pt x="4" y="35"/>
                      <a:pt x="4" y="35"/>
                    </a:cubicBezTo>
                    <a:cubicBezTo>
                      <a:pt x="5" y="37"/>
                      <a:pt x="5" y="37"/>
                      <a:pt x="5" y="37"/>
                    </a:cubicBezTo>
                    <a:cubicBezTo>
                      <a:pt x="9" y="35"/>
                      <a:pt x="9" y="35"/>
                      <a:pt x="9" y="35"/>
                    </a:cubicBezTo>
                    <a:cubicBezTo>
                      <a:pt x="9" y="35"/>
                      <a:pt x="11" y="36"/>
                      <a:pt x="12" y="38"/>
                    </a:cubicBezTo>
                    <a:cubicBezTo>
                      <a:pt x="14" y="40"/>
                      <a:pt x="15" y="45"/>
                      <a:pt x="15" y="45"/>
                    </a:cubicBezTo>
                    <a:cubicBezTo>
                      <a:pt x="15" y="45"/>
                      <a:pt x="23" y="46"/>
                      <a:pt x="26" y="48"/>
                    </a:cubicBezTo>
                    <a:cubicBezTo>
                      <a:pt x="28" y="52"/>
                      <a:pt x="31" y="59"/>
                      <a:pt x="31" y="59"/>
                    </a:cubicBezTo>
                    <a:cubicBezTo>
                      <a:pt x="29" y="69"/>
                      <a:pt x="29" y="69"/>
                      <a:pt x="29" y="69"/>
                    </a:cubicBezTo>
                    <a:cubicBezTo>
                      <a:pt x="36" y="65"/>
                      <a:pt x="36" y="65"/>
                      <a:pt x="36" y="65"/>
                    </a:cubicBezTo>
                    <a:cubicBezTo>
                      <a:pt x="36" y="65"/>
                      <a:pt x="33" y="58"/>
                      <a:pt x="35" y="55"/>
                    </a:cubicBezTo>
                    <a:cubicBezTo>
                      <a:pt x="37" y="51"/>
                      <a:pt x="42" y="51"/>
                      <a:pt x="42" y="51"/>
                    </a:cubicBezTo>
                    <a:cubicBezTo>
                      <a:pt x="46" y="47"/>
                      <a:pt x="46" y="47"/>
                      <a:pt x="46" y="47"/>
                    </a:cubicBezTo>
                    <a:cubicBezTo>
                      <a:pt x="52" y="54"/>
                      <a:pt x="52" y="54"/>
                      <a:pt x="52" y="54"/>
                    </a:cubicBezTo>
                    <a:cubicBezTo>
                      <a:pt x="58" y="43"/>
                      <a:pt x="58" y="43"/>
                      <a:pt x="58" y="43"/>
                    </a:cubicBezTo>
                    <a:cubicBezTo>
                      <a:pt x="58" y="43"/>
                      <a:pt x="60" y="43"/>
                      <a:pt x="61" y="43"/>
                    </a:cubicBezTo>
                    <a:cubicBezTo>
                      <a:pt x="62" y="42"/>
                      <a:pt x="63" y="42"/>
                      <a:pt x="63" y="42"/>
                    </a:cubicBezTo>
                    <a:close/>
                  </a:path>
                </a:pathLst>
              </a:custGeom>
              <a:grpFill/>
              <a:ln w="3175" cap="rnd" cmpd="sng">
                <a:solidFill>
                  <a:schemeClr val="bg1"/>
                </a:solidFill>
                <a:prstDash val="solid"/>
                <a:round/>
                <a:headEnd type="none" w="med" len="med"/>
                <a:tailEnd type="none" w="med" len="med"/>
              </a:ln>
              <a:effectLst/>
            </p:spPr>
            <p:txBody>
              <a:bodyPr/>
              <a:lstStyle/>
              <a:p>
                <a:endParaRPr lang="en-US"/>
              </a:p>
            </p:txBody>
          </p:sp>
          <p:sp>
            <p:nvSpPr>
              <p:cNvPr id="112" name="Montenegro" descr="© INSCALE GmbH, 05.05.2010&#10;http://www.presentationload.com/"/>
              <p:cNvSpPr>
                <a:spLocks/>
              </p:cNvSpPr>
              <p:nvPr/>
            </p:nvSpPr>
            <p:spPr bwMode="gray">
              <a:xfrm>
                <a:off x="4873886" y="4610314"/>
                <a:ext cx="247354" cy="309192"/>
              </a:xfrm>
              <a:custGeom>
                <a:avLst/>
                <a:gdLst/>
                <a:ahLst/>
                <a:cxnLst>
                  <a:cxn ang="0">
                    <a:pos x="60" y="0"/>
                  </a:cxn>
                  <a:cxn ang="0">
                    <a:pos x="59" y="9"/>
                  </a:cxn>
                  <a:cxn ang="0">
                    <a:pos x="44" y="9"/>
                  </a:cxn>
                  <a:cxn ang="0">
                    <a:pos x="34" y="2"/>
                  </a:cxn>
                  <a:cxn ang="0">
                    <a:pos x="32" y="13"/>
                  </a:cxn>
                  <a:cxn ang="0">
                    <a:pos x="49" y="36"/>
                  </a:cxn>
                  <a:cxn ang="0">
                    <a:pos x="30" y="32"/>
                  </a:cxn>
                  <a:cxn ang="0">
                    <a:pos x="13" y="43"/>
                  </a:cxn>
                  <a:cxn ang="0">
                    <a:pos x="15" y="70"/>
                  </a:cxn>
                  <a:cxn ang="0">
                    <a:pos x="2" y="78"/>
                  </a:cxn>
                  <a:cxn ang="0">
                    <a:pos x="3" y="108"/>
                  </a:cxn>
                  <a:cxn ang="0">
                    <a:pos x="9" y="108"/>
                  </a:cxn>
                  <a:cxn ang="0">
                    <a:pos x="9" y="127"/>
                  </a:cxn>
                  <a:cxn ang="0">
                    <a:pos x="0" y="133"/>
                  </a:cxn>
                  <a:cxn ang="0">
                    <a:pos x="0" y="144"/>
                  </a:cxn>
                  <a:cxn ang="0">
                    <a:pos x="7" y="148"/>
                  </a:cxn>
                  <a:cxn ang="0">
                    <a:pos x="19" y="136"/>
                  </a:cxn>
                  <a:cxn ang="0">
                    <a:pos x="28" y="138"/>
                  </a:cxn>
                  <a:cxn ang="0">
                    <a:pos x="25" y="159"/>
                  </a:cxn>
                  <a:cxn ang="0">
                    <a:pos x="34" y="165"/>
                  </a:cxn>
                  <a:cxn ang="0">
                    <a:pos x="47" y="163"/>
                  </a:cxn>
                  <a:cxn ang="0">
                    <a:pos x="49" y="170"/>
                  </a:cxn>
                  <a:cxn ang="0">
                    <a:pos x="72" y="189"/>
                  </a:cxn>
                  <a:cxn ang="0">
                    <a:pos x="72" y="199"/>
                  </a:cxn>
                  <a:cxn ang="0">
                    <a:pos x="82" y="205"/>
                  </a:cxn>
                  <a:cxn ang="0">
                    <a:pos x="93" y="208"/>
                  </a:cxn>
                  <a:cxn ang="0">
                    <a:pos x="91" y="193"/>
                  </a:cxn>
                  <a:cxn ang="0">
                    <a:pos x="87" y="174"/>
                  </a:cxn>
                  <a:cxn ang="0">
                    <a:pos x="82" y="172"/>
                  </a:cxn>
                  <a:cxn ang="0">
                    <a:pos x="116" y="106"/>
                  </a:cxn>
                  <a:cxn ang="0">
                    <a:pos x="121" y="108"/>
                  </a:cxn>
                  <a:cxn ang="0">
                    <a:pos x="121" y="121"/>
                  </a:cxn>
                  <a:cxn ang="0">
                    <a:pos x="135" y="129"/>
                  </a:cxn>
                  <a:cxn ang="0">
                    <a:pos x="145" y="122"/>
                  </a:cxn>
                  <a:cxn ang="0">
                    <a:pos x="140" y="116"/>
                  </a:cxn>
                  <a:cxn ang="0">
                    <a:pos x="130" y="96"/>
                  </a:cxn>
                  <a:cxn ang="0">
                    <a:pos x="138" y="90"/>
                  </a:cxn>
                  <a:cxn ang="0">
                    <a:pos x="146" y="90"/>
                  </a:cxn>
                  <a:cxn ang="0">
                    <a:pos x="153" y="92"/>
                  </a:cxn>
                  <a:cxn ang="0">
                    <a:pos x="158" y="83"/>
                  </a:cxn>
                  <a:cxn ang="0">
                    <a:pos x="164" y="78"/>
                  </a:cxn>
                  <a:cxn ang="0">
                    <a:pos x="166" y="66"/>
                  </a:cxn>
                  <a:cxn ang="0">
                    <a:pos x="153" y="63"/>
                  </a:cxn>
                  <a:cxn ang="0">
                    <a:pos x="120" y="47"/>
                  </a:cxn>
                  <a:cxn ang="0">
                    <a:pos x="109" y="43"/>
                  </a:cxn>
                  <a:cxn ang="0">
                    <a:pos x="94" y="30"/>
                  </a:cxn>
                  <a:cxn ang="0">
                    <a:pos x="78" y="19"/>
                  </a:cxn>
                  <a:cxn ang="0">
                    <a:pos x="66" y="10"/>
                  </a:cxn>
                  <a:cxn ang="0">
                    <a:pos x="60" y="0"/>
                  </a:cxn>
                </a:cxnLst>
                <a:rect l="0" t="0" r="r" b="b"/>
                <a:pathLst>
                  <a:path w="166" h="208">
                    <a:moveTo>
                      <a:pt x="60" y="0"/>
                    </a:moveTo>
                    <a:cubicBezTo>
                      <a:pt x="59" y="9"/>
                      <a:pt x="59" y="9"/>
                      <a:pt x="59" y="9"/>
                    </a:cubicBezTo>
                    <a:cubicBezTo>
                      <a:pt x="44" y="9"/>
                      <a:pt x="44" y="9"/>
                      <a:pt x="44" y="9"/>
                    </a:cubicBezTo>
                    <a:cubicBezTo>
                      <a:pt x="34" y="2"/>
                      <a:pt x="34" y="2"/>
                      <a:pt x="34" y="2"/>
                    </a:cubicBezTo>
                    <a:cubicBezTo>
                      <a:pt x="32" y="13"/>
                      <a:pt x="32" y="13"/>
                      <a:pt x="32" y="13"/>
                    </a:cubicBezTo>
                    <a:cubicBezTo>
                      <a:pt x="32" y="13"/>
                      <a:pt x="53" y="30"/>
                      <a:pt x="49" y="36"/>
                    </a:cubicBezTo>
                    <a:cubicBezTo>
                      <a:pt x="44" y="42"/>
                      <a:pt x="36" y="32"/>
                      <a:pt x="30" y="32"/>
                    </a:cubicBezTo>
                    <a:cubicBezTo>
                      <a:pt x="21" y="32"/>
                      <a:pt x="15" y="40"/>
                      <a:pt x="13" y="43"/>
                    </a:cubicBezTo>
                    <a:cubicBezTo>
                      <a:pt x="9" y="49"/>
                      <a:pt x="19" y="66"/>
                      <a:pt x="15" y="70"/>
                    </a:cubicBezTo>
                    <a:cubicBezTo>
                      <a:pt x="11" y="72"/>
                      <a:pt x="6" y="72"/>
                      <a:pt x="2" y="78"/>
                    </a:cubicBezTo>
                    <a:cubicBezTo>
                      <a:pt x="0" y="83"/>
                      <a:pt x="3" y="108"/>
                      <a:pt x="3" y="108"/>
                    </a:cubicBezTo>
                    <a:cubicBezTo>
                      <a:pt x="9" y="108"/>
                      <a:pt x="9" y="108"/>
                      <a:pt x="9" y="108"/>
                    </a:cubicBezTo>
                    <a:cubicBezTo>
                      <a:pt x="9" y="127"/>
                      <a:pt x="9" y="127"/>
                      <a:pt x="9" y="127"/>
                    </a:cubicBezTo>
                    <a:cubicBezTo>
                      <a:pt x="0" y="133"/>
                      <a:pt x="0" y="133"/>
                      <a:pt x="0" y="133"/>
                    </a:cubicBezTo>
                    <a:cubicBezTo>
                      <a:pt x="0" y="144"/>
                      <a:pt x="0" y="144"/>
                      <a:pt x="0" y="144"/>
                    </a:cubicBezTo>
                    <a:cubicBezTo>
                      <a:pt x="7" y="148"/>
                      <a:pt x="7" y="148"/>
                      <a:pt x="7" y="148"/>
                    </a:cubicBezTo>
                    <a:cubicBezTo>
                      <a:pt x="19" y="136"/>
                      <a:pt x="19" y="136"/>
                      <a:pt x="19" y="136"/>
                    </a:cubicBezTo>
                    <a:cubicBezTo>
                      <a:pt x="28" y="138"/>
                      <a:pt x="28" y="138"/>
                      <a:pt x="28" y="138"/>
                    </a:cubicBezTo>
                    <a:cubicBezTo>
                      <a:pt x="25" y="159"/>
                      <a:pt x="25" y="159"/>
                      <a:pt x="25" y="159"/>
                    </a:cubicBezTo>
                    <a:cubicBezTo>
                      <a:pt x="34" y="165"/>
                      <a:pt x="34" y="165"/>
                      <a:pt x="34" y="165"/>
                    </a:cubicBezTo>
                    <a:cubicBezTo>
                      <a:pt x="47" y="163"/>
                      <a:pt x="47" y="163"/>
                      <a:pt x="47" y="163"/>
                    </a:cubicBezTo>
                    <a:cubicBezTo>
                      <a:pt x="49" y="170"/>
                      <a:pt x="49" y="170"/>
                      <a:pt x="49" y="170"/>
                    </a:cubicBezTo>
                    <a:cubicBezTo>
                      <a:pt x="72" y="189"/>
                      <a:pt x="72" y="189"/>
                      <a:pt x="72" y="189"/>
                    </a:cubicBezTo>
                    <a:cubicBezTo>
                      <a:pt x="72" y="199"/>
                      <a:pt x="72" y="199"/>
                      <a:pt x="72" y="199"/>
                    </a:cubicBezTo>
                    <a:cubicBezTo>
                      <a:pt x="82" y="205"/>
                      <a:pt x="82" y="205"/>
                      <a:pt x="82" y="205"/>
                    </a:cubicBezTo>
                    <a:cubicBezTo>
                      <a:pt x="93" y="208"/>
                      <a:pt x="93" y="208"/>
                      <a:pt x="93" y="208"/>
                    </a:cubicBezTo>
                    <a:cubicBezTo>
                      <a:pt x="91" y="193"/>
                      <a:pt x="91" y="193"/>
                      <a:pt x="91" y="193"/>
                    </a:cubicBezTo>
                    <a:cubicBezTo>
                      <a:pt x="87" y="174"/>
                      <a:pt x="87" y="174"/>
                      <a:pt x="87" y="174"/>
                    </a:cubicBezTo>
                    <a:cubicBezTo>
                      <a:pt x="82" y="172"/>
                      <a:pt x="82" y="172"/>
                      <a:pt x="82" y="172"/>
                    </a:cubicBezTo>
                    <a:cubicBezTo>
                      <a:pt x="116" y="106"/>
                      <a:pt x="116" y="106"/>
                      <a:pt x="116" y="106"/>
                    </a:cubicBezTo>
                    <a:cubicBezTo>
                      <a:pt x="121" y="108"/>
                      <a:pt x="121" y="108"/>
                      <a:pt x="121" y="108"/>
                    </a:cubicBezTo>
                    <a:cubicBezTo>
                      <a:pt x="121" y="121"/>
                      <a:pt x="121" y="121"/>
                      <a:pt x="121" y="121"/>
                    </a:cubicBezTo>
                    <a:cubicBezTo>
                      <a:pt x="135" y="129"/>
                      <a:pt x="135" y="129"/>
                      <a:pt x="135" y="129"/>
                    </a:cubicBezTo>
                    <a:cubicBezTo>
                      <a:pt x="145" y="122"/>
                      <a:pt x="145" y="122"/>
                      <a:pt x="145" y="122"/>
                    </a:cubicBezTo>
                    <a:cubicBezTo>
                      <a:pt x="140" y="116"/>
                      <a:pt x="140" y="116"/>
                      <a:pt x="140" y="116"/>
                    </a:cubicBezTo>
                    <a:cubicBezTo>
                      <a:pt x="130" y="96"/>
                      <a:pt x="130" y="96"/>
                      <a:pt x="130" y="96"/>
                    </a:cubicBezTo>
                    <a:cubicBezTo>
                      <a:pt x="138" y="90"/>
                      <a:pt x="138" y="90"/>
                      <a:pt x="138" y="90"/>
                    </a:cubicBezTo>
                    <a:cubicBezTo>
                      <a:pt x="146" y="90"/>
                      <a:pt x="146" y="90"/>
                      <a:pt x="146" y="90"/>
                    </a:cubicBezTo>
                    <a:cubicBezTo>
                      <a:pt x="153" y="92"/>
                      <a:pt x="153" y="92"/>
                      <a:pt x="153" y="92"/>
                    </a:cubicBezTo>
                    <a:cubicBezTo>
                      <a:pt x="158" y="83"/>
                      <a:pt x="158" y="83"/>
                      <a:pt x="158" y="83"/>
                    </a:cubicBezTo>
                    <a:cubicBezTo>
                      <a:pt x="164" y="78"/>
                      <a:pt x="164" y="78"/>
                      <a:pt x="164" y="78"/>
                    </a:cubicBezTo>
                    <a:cubicBezTo>
                      <a:pt x="166" y="66"/>
                      <a:pt x="166" y="66"/>
                      <a:pt x="166" y="66"/>
                    </a:cubicBezTo>
                    <a:cubicBezTo>
                      <a:pt x="153" y="63"/>
                      <a:pt x="153" y="63"/>
                      <a:pt x="153" y="63"/>
                    </a:cubicBezTo>
                    <a:cubicBezTo>
                      <a:pt x="120" y="47"/>
                      <a:pt x="120" y="47"/>
                      <a:pt x="120" y="47"/>
                    </a:cubicBezTo>
                    <a:cubicBezTo>
                      <a:pt x="109" y="43"/>
                      <a:pt x="109" y="43"/>
                      <a:pt x="109" y="43"/>
                    </a:cubicBezTo>
                    <a:cubicBezTo>
                      <a:pt x="94" y="30"/>
                      <a:pt x="94" y="30"/>
                      <a:pt x="94" y="30"/>
                    </a:cubicBezTo>
                    <a:cubicBezTo>
                      <a:pt x="78" y="19"/>
                      <a:pt x="78" y="19"/>
                      <a:pt x="78" y="19"/>
                    </a:cubicBezTo>
                    <a:cubicBezTo>
                      <a:pt x="66" y="10"/>
                      <a:pt x="66" y="10"/>
                      <a:pt x="66" y="10"/>
                    </a:cubicBezTo>
                    <a:lnTo>
                      <a:pt x="60" y="0"/>
                    </a:lnTo>
                    <a:close/>
                  </a:path>
                </a:pathLst>
              </a:custGeom>
              <a:grpFill/>
              <a:ln w="3175" cap="rnd" cmpd="sng">
                <a:solidFill>
                  <a:schemeClr val="bg1"/>
                </a:solidFill>
                <a:prstDash val="solid"/>
                <a:round/>
                <a:headEnd/>
                <a:tailEnd/>
              </a:ln>
            </p:spPr>
            <p:txBody>
              <a:bodyPr/>
              <a:lstStyle/>
              <a:p>
                <a:endParaRPr lang="en-US"/>
              </a:p>
            </p:txBody>
          </p:sp>
          <p:sp>
            <p:nvSpPr>
              <p:cNvPr id="113" name="Romania" descr="© INSCALE GmbH, 05.05.2010&#10;http://www.presentationload.com/"/>
              <p:cNvSpPr>
                <a:spLocks noEditPoints="1"/>
              </p:cNvSpPr>
              <p:nvPr/>
            </p:nvSpPr>
            <p:spPr bwMode="gray">
              <a:xfrm>
                <a:off x="5043129" y="3604627"/>
                <a:ext cx="1264436" cy="899913"/>
              </a:xfrm>
              <a:custGeom>
                <a:avLst/>
                <a:gdLst/>
                <a:ahLst/>
                <a:cxnLst>
                  <a:cxn ang="0">
                    <a:pos x="428" y="156"/>
                  </a:cxn>
                  <a:cxn ang="0">
                    <a:pos x="402" y="170"/>
                  </a:cxn>
                  <a:cxn ang="0">
                    <a:pos x="387" y="175"/>
                  </a:cxn>
                  <a:cxn ang="0">
                    <a:pos x="365" y="162"/>
                  </a:cxn>
                  <a:cxn ang="0">
                    <a:pos x="361" y="136"/>
                  </a:cxn>
                  <a:cxn ang="0">
                    <a:pos x="361" y="116"/>
                  </a:cxn>
                  <a:cxn ang="0">
                    <a:pos x="350" y="83"/>
                  </a:cxn>
                  <a:cxn ang="0">
                    <a:pos x="332" y="65"/>
                  </a:cxn>
                  <a:cxn ang="0">
                    <a:pos x="291" y="18"/>
                  </a:cxn>
                  <a:cxn ang="0">
                    <a:pos x="247" y="24"/>
                  </a:cxn>
                  <a:cxn ang="0">
                    <a:pos x="202" y="51"/>
                  </a:cxn>
                  <a:cxn ang="0">
                    <a:pos x="164" y="44"/>
                  </a:cxn>
                  <a:cxn ang="0">
                    <a:pos x="115" y="37"/>
                  </a:cxn>
                  <a:cxn ang="0">
                    <a:pos x="107" y="47"/>
                  </a:cxn>
                  <a:cxn ang="0">
                    <a:pos x="93" y="67"/>
                  </a:cxn>
                  <a:cxn ang="0">
                    <a:pos x="81" y="70"/>
                  </a:cxn>
                  <a:cxn ang="0">
                    <a:pos x="71" y="94"/>
                  </a:cxn>
                  <a:cxn ang="0">
                    <a:pos x="65" y="108"/>
                  </a:cxn>
                  <a:cxn ang="0">
                    <a:pos x="59" y="125"/>
                  </a:cxn>
                  <a:cxn ang="0">
                    <a:pos x="55" y="140"/>
                  </a:cxn>
                  <a:cxn ang="0">
                    <a:pos x="45" y="148"/>
                  </a:cxn>
                  <a:cxn ang="0">
                    <a:pos x="43" y="164"/>
                  </a:cxn>
                  <a:cxn ang="0">
                    <a:pos x="27" y="174"/>
                  </a:cxn>
                  <a:cxn ang="0">
                    <a:pos x="12" y="181"/>
                  </a:cxn>
                  <a:cxn ang="0">
                    <a:pos x="0" y="184"/>
                  </a:cxn>
                  <a:cxn ang="0">
                    <a:pos x="12" y="194"/>
                  </a:cxn>
                  <a:cxn ang="0">
                    <a:pos x="17" y="197"/>
                  </a:cxn>
                  <a:cxn ang="0">
                    <a:pos x="31" y="205"/>
                  </a:cxn>
                  <a:cxn ang="0">
                    <a:pos x="33" y="219"/>
                  </a:cxn>
                  <a:cxn ang="0">
                    <a:pos x="45" y="235"/>
                  </a:cxn>
                  <a:cxn ang="0">
                    <a:pos x="55" y="237"/>
                  </a:cxn>
                  <a:cxn ang="0">
                    <a:pos x="63" y="254"/>
                  </a:cxn>
                  <a:cxn ang="0">
                    <a:pos x="71" y="260"/>
                  </a:cxn>
                  <a:cxn ang="0">
                    <a:pos x="75" y="266"/>
                  </a:cxn>
                  <a:cxn ang="0">
                    <a:pos x="95" y="271"/>
                  </a:cxn>
                  <a:cxn ang="0">
                    <a:pos x="115" y="263"/>
                  </a:cxn>
                  <a:cxn ang="0">
                    <a:pos x="129" y="274"/>
                  </a:cxn>
                  <a:cxn ang="0">
                    <a:pos x="123" y="278"/>
                  </a:cxn>
                  <a:cxn ang="0">
                    <a:pos x="123" y="290"/>
                  </a:cxn>
                  <a:cxn ang="0">
                    <a:pos x="129" y="294"/>
                  </a:cxn>
                  <a:cxn ang="0">
                    <a:pos x="148" y="302"/>
                  </a:cxn>
                  <a:cxn ang="0">
                    <a:pos x="151" y="318"/>
                  </a:cxn>
                  <a:cxn ang="0">
                    <a:pos x="179" y="314"/>
                  </a:cxn>
                  <a:cxn ang="0">
                    <a:pos x="206" y="318"/>
                  </a:cxn>
                  <a:cxn ang="0">
                    <a:pos x="229" y="310"/>
                  </a:cxn>
                  <a:cxn ang="0">
                    <a:pos x="250" y="310"/>
                  </a:cxn>
                  <a:cxn ang="0">
                    <a:pos x="271" y="309"/>
                  </a:cxn>
                  <a:cxn ang="0">
                    <a:pos x="308" y="275"/>
                  </a:cxn>
                  <a:cxn ang="0">
                    <a:pos x="355" y="268"/>
                  </a:cxn>
                  <a:cxn ang="0">
                    <a:pos x="372" y="268"/>
                  </a:cxn>
                  <a:cxn ang="0">
                    <a:pos x="385" y="272"/>
                  </a:cxn>
                  <a:cxn ang="0">
                    <a:pos x="413" y="273"/>
                  </a:cxn>
                  <a:cxn ang="0">
                    <a:pos x="408" y="239"/>
                  </a:cxn>
                  <a:cxn ang="0">
                    <a:pos x="411" y="221"/>
                  </a:cxn>
                  <a:cxn ang="0">
                    <a:pos x="407" y="207"/>
                  </a:cxn>
                  <a:cxn ang="0">
                    <a:pos x="413" y="191"/>
                  </a:cxn>
                  <a:cxn ang="0">
                    <a:pos x="420" y="193"/>
                  </a:cxn>
                  <a:cxn ang="0">
                    <a:pos x="424" y="195"/>
                  </a:cxn>
                  <a:cxn ang="0">
                    <a:pos x="419" y="204"/>
                  </a:cxn>
                  <a:cxn ang="0">
                    <a:pos x="431" y="199"/>
                  </a:cxn>
                  <a:cxn ang="0">
                    <a:pos x="443" y="167"/>
                  </a:cxn>
                  <a:cxn ang="0">
                    <a:pos x="418" y="212"/>
                  </a:cxn>
                  <a:cxn ang="0">
                    <a:pos x="418" y="207"/>
                  </a:cxn>
                </a:cxnLst>
                <a:rect l="0" t="0" r="r" b="b"/>
                <a:pathLst>
                  <a:path w="448" h="319">
                    <a:moveTo>
                      <a:pt x="443" y="167"/>
                    </a:moveTo>
                    <a:cubicBezTo>
                      <a:pt x="443" y="167"/>
                      <a:pt x="439" y="158"/>
                      <a:pt x="428" y="156"/>
                    </a:cubicBezTo>
                    <a:cubicBezTo>
                      <a:pt x="419" y="155"/>
                      <a:pt x="407" y="170"/>
                      <a:pt x="407" y="170"/>
                    </a:cubicBezTo>
                    <a:cubicBezTo>
                      <a:pt x="402" y="170"/>
                      <a:pt x="402" y="170"/>
                      <a:pt x="402" y="170"/>
                    </a:cubicBezTo>
                    <a:cubicBezTo>
                      <a:pt x="402" y="177"/>
                      <a:pt x="402" y="177"/>
                      <a:pt x="402" y="177"/>
                    </a:cubicBezTo>
                    <a:cubicBezTo>
                      <a:pt x="402" y="177"/>
                      <a:pt x="399" y="178"/>
                      <a:pt x="387" y="175"/>
                    </a:cubicBezTo>
                    <a:cubicBezTo>
                      <a:pt x="376" y="173"/>
                      <a:pt x="377" y="167"/>
                      <a:pt x="377" y="167"/>
                    </a:cubicBezTo>
                    <a:cubicBezTo>
                      <a:pt x="365" y="162"/>
                      <a:pt x="365" y="162"/>
                      <a:pt x="365" y="162"/>
                    </a:cubicBezTo>
                    <a:cubicBezTo>
                      <a:pt x="368" y="156"/>
                      <a:pt x="368" y="156"/>
                      <a:pt x="368" y="156"/>
                    </a:cubicBezTo>
                    <a:cubicBezTo>
                      <a:pt x="361" y="136"/>
                      <a:pt x="361" y="136"/>
                      <a:pt x="361" y="136"/>
                    </a:cubicBezTo>
                    <a:cubicBezTo>
                      <a:pt x="357" y="119"/>
                      <a:pt x="357" y="119"/>
                      <a:pt x="357" y="119"/>
                    </a:cubicBezTo>
                    <a:cubicBezTo>
                      <a:pt x="361" y="116"/>
                      <a:pt x="361" y="116"/>
                      <a:pt x="361" y="116"/>
                    </a:cubicBezTo>
                    <a:cubicBezTo>
                      <a:pt x="361" y="116"/>
                      <a:pt x="361" y="102"/>
                      <a:pt x="360" y="94"/>
                    </a:cubicBezTo>
                    <a:cubicBezTo>
                      <a:pt x="358" y="85"/>
                      <a:pt x="350" y="83"/>
                      <a:pt x="350" y="83"/>
                    </a:cubicBezTo>
                    <a:cubicBezTo>
                      <a:pt x="350" y="83"/>
                      <a:pt x="349" y="76"/>
                      <a:pt x="346" y="71"/>
                    </a:cubicBezTo>
                    <a:cubicBezTo>
                      <a:pt x="345" y="67"/>
                      <a:pt x="332" y="65"/>
                      <a:pt x="332" y="65"/>
                    </a:cubicBezTo>
                    <a:cubicBezTo>
                      <a:pt x="332" y="65"/>
                      <a:pt x="316" y="46"/>
                      <a:pt x="310" y="40"/>
                    </a:cubicBezTo>
                    <a:cubicBezTo>
                      <a:pt x="304" y="36"/>
                      <a:pt x="299" y="33"/>
                      <a:pt x="291" y="18"/>
                    </a:cubicBezTo>
                    <a:cubicBezTo>
                      <a:pt x="285" y="4"/>
                      <a:pt x="270" y="2"/>
                      <a:pt x="270" y="2"/>
                    </a:cubicBezTo>
                    <a:cubicBezTo>
                      <a:pt x="252" y="0"/>
                      <a:pt x="247" y="24"/>
                      <a:pt x="247" y="24"/>
                    </a:cubicBezTo>
                    <a:cubicBezTo>
                      <a:pt x="247" y="24"/>
                      <a:pt x="230" y="33"/>
                      <a:pt x="215" y="37"/>
                    </a:cubicBezTo>
                    <a:cubicBezTo>
                      <a:pt x="199" y="41"/>
                      <a:pt x="211" y="48"/>
                      <a:pt x="202" y="51"/>
                    </a:cubicBezTo>
                    <a:cubicBezTo>
                      <a:pt x="192" y="53"/>
                      <a:pt x="182" y="40"/>
                      <a:pt x="178" y="39"/>
                    </a:cubicBezTo>
                    <a:cubicBezTo>
                      <a:pt x="173" y="37"/>
                      <a:pt x="164" y="44"/>
                      <a:pt x="164" y="44"/>
                    </a:cubicBezTo>
                    <a:cubicBezTo>
                      <a:pt x="164" y="44"/>
                      <a:pt x="141" y="45"/>
                      <a:pt x="129" y="46"/>
                    </a:cubicBezTo>
                    <a:cubicBezTo>
                      <a:pt x="116" y="47"/>
                      <a:pt x="122" y="37"/>
                      <a:pt x="115" y="37"/>
                    </a:cubicBezTo>
                    <a:cubicBezTo>
                      <a:pt x="110" y="37"/>
                      <a:pt x="111" y="48"/>
                      <a:pt x="111" y="48"/>
                    </a:cubicBezTo>
                    <a:cubicBezTo>
                      <a:pt x="107" y="47"/>
                      <a:pt x="107" y="47"/>
                      <a:pt x="107" y="47"/>
                    </a:cubicBezTo>
                    <a:cubicBezTo>
                      <a:pt x="105" y="52"/>
                      <a:pt x="105" y="52"/>
                      <a:pt x="105" y="52"/>
                    </a:cubicBezTo>
                    <a:cubicBezTo>
                      <a:pt x="93" y="67"/>
                      <a:pt x="93" y="67"/>
                      <a:pt x="93" y="67"/>
                    </a:cubicBezTo>
                    <a:cubicBezTo>
                      <a:pt x="84" y="67"/>
                      <a:pt x="84" y="67"/>
                      <a:pt x="84" y="67"/>
                    </a:cubicBezTo>
                    <a:cubicBezTo>
                      <a:pt x="81" y="70"/>
                      <a:pt x="81" y="70"/>
                      <a:pt x="81" y="70"/>
                    </a:cubicBezTo>
                    <a:cubicBezTo>
                      <a:pt x="70" y="87"/>
                      <a:pt x="70" y="87"/>
                      <a:pt x="70" y="87"/>
                    </a:cubicBezTo>
                    <a:cubicBezTo>
                      <a:pt x="71" y="94"/>
                      <a:pt x="71" y="94"/>
                      <a:pt x="71" y="94"/>
                    </a:cubicBezTo>
                    <a:cubicBezTo>
                      <a:pt x="67" y="97"/>
                      <a:pt x="67" y="97"/>
                      <a:pt x="67" y="97"/>
                    </a:cubicBezTo>
                    <a:cubicBezTo>
                      <a:pt x="65" y="108"/>
                      <a:pt x="65" y="108"/>
                      <a:pt x="65" y="108"/>
                    </a:cubicBezTo>
                    <a:cubicBezTo>
                      <a:pt x="58" y="119"/>
                      <a:pt x="58" y="119"/>
                      <a:pt x="58" y="119"/>
                    </a:cubicBezTo>
                    <a:cubicBezTo>
                      <a:pt x="59" y="125"/>
                      <a:pt x="59" y="125"/>
                      <a:pt x="59" y="125"/>
                    </a:cubicBezTo>
                    <a:cubicBezTo>
                      <a:pt x="53" y="135"/>
                      <a:pt x="53" y="135"/>
                      <a:pt x="53" y="135"/>
                    </a:cubicBezTo>
                    <a:cubicBezTo>
                      <a:pt x="55" y="140"/>
                      <a:pt x="55" y="140"/>
                      <a:pt x="55" y="140"/>
                    </a:cubicBezTo>
                    <a:cubicBezTo>
                      <a:pt x="49" y="148"/>
                      <a:pt x="49" y="148"/>
                      <a:pt x="49" y="148"/>
                    </a:cubicBezTo>
                    <a:cubicBezTo>
                      <a:pt x="45" y="148"/>
                      <a:pt x="45" y="148"/>
                      <a:pt x="45" y="148"/>
                    </a:cubicBezTo>
                    <a:cubicBezTo>
                      <a:pt x="47" y="161"/>
                      <a:pt x="47" y="161"/>
                      <a:pt x="47" y="161"/>
                    </a:cubicBezTo>
                    <a:cubicBezTo>
                      <a:pt x="43" y="164"/>
                      <a:pt x="43" y="164"/>
                      <a:pt x="43" y="164"/>
                    </a:cubicBezTo>
                    <a:cubicBezTo>
                      <a:pt x="43" y="164"/>
                      <a:pt x="45" y="170"/>
                      <a:pt x="42" y="173"/>
                    </a:cubicBezTo>
                    <a:cubicBezTo>
                      <a:pt x="39" y="177"/>
                      <a:pt x="33" y="173"/>
                      <a:pt x="27" y="174"/>
                    </a:cubicBezTo>
                    <a:cubicBezTo>
                      <a:pt x="22" y="175"/>
                      <a:pt x="24" y="182"/>
                      <a:pt x="21" y="183"/>
                    </a:cubicBezTo>
                    <a:cubicBezTo>
                      <a:pt x="17" y="184"/>
                      <a:pt x="12" y="181"/>
                      <a:pt x="12" y="181"/>
                    </a:cubicBezTo>
                    <a:cubicBezTo>
                      <a:pt x="10" y="184"/>
                      <a:pt x="10" y="184"/>
                      <a:pt x="10" y="184"/>
                    </a:cubicBezTo>
                    <a:cubicBezTo>
                      <a:pt x="0" y="184"/>
                      <a:pt x="0" y="184"/>
                      <a:pt x="0" y="184"/>
                    </a:cubicBezTo>
                    <a:cubicBezTo>
                      <a:pt x="7" y="195"/>
                      <a:pt x="7" y="195"/>
                      <a:pt x="7" y="195"/>
                    </a:cubicBezTo>
                    <a:cubicBezTo>
                      <a:pt x="12" y="194"/>
                      <a:pt x="12" y="194"/>
                      <a:pt x="12" y="194"/>
                    </a:cubicBezTo>
                    <a:cubicBezTo>
                      <a:pt x="15" y="197"/>
                      <a:pt x="15" y="197"/>
                      <a:pt x="15" y="197"/>
                    </a:cubicBezTo>
                    <a:cubicBezTo>
                      <a:pt x="17" y="197"/>
                      <a:pt x="17" y="197"/>
                      <a:pt x="17" y="197"/>
                    </a:cubicBezTo>
                    <a:cubicBezTo>
                      <a:pt x="17" y="197"/>
                      <a:pt x="18" y="208"/>
                      <a:pt x="22" y="208"/>
                    </a:cubicBezTo>
                    <a:cubicBezTo>
                      <a:pt x="25" y="208"/>
                      <a:pt x="31" y="205"/>
                      <a:pt x="31" y="205"/>
                    </a:cubicBezTo>
                    <a:cubicBezTo>
                      <a:pt x="28" y="216"/>
                      <a:pt x="28" y="216"/>
                      <a:pt x="28" y="216"/>
                    </a:cubicBezTo>
                    <a:cubicBezTo>
                      <a:pt x="33" y="219"/>
                      <a:pt x="33" y="219"/>
                      <a:pt x="33" y="219"/>
                    </a:cubicBezTo>
                    <a:cubicBezTo>
                      <a:pt x="30" y="224"/>
                      <a:pt x="30" y="224"/>
                      <a:pt x="30" y="224"/>
                    </a:cubicBezTo>
                    <a:cubicBezTo>
                      <a:pt x="45" y="235"/>
                      <a:pt x="45" y="235"/>
                      <a:pt x="45" y="235"/>
                    </a:cubicBezTo>
                    <a:cubicBezTo>
                      <a:pt x="50" y="233"/>
                      <a:pt x="50" y="233"/>
                      <a:pt x="50" y="233"/>
                    </a:cubicBezTo>
                    <a:cubicBezTo>
                      <a:pt x="55" y="237"/>
                      <a:pt x="55" y="237"/>
                      <a:pt x="55" y="237"/>
                    </a:cubicBezTo>
                    <a:cubicBezTo>
                      <a:pt x="55" y="237"/>
                      <a:pt x="67" y="231"/>
                      <a:pt x="68" y="239"/>
                    </a:cubicBezTo>
                    <a:cubicBezTo>
                      <a:pt x="68" y="247"/>
                      <a:pt x="63" y="254"/>
                      <a:pt x="63" y="254"/>
                    </a:cubicBezTo>
                    <a:cubicBezTo>
                      <a:pt x="72" y="256"/>
                      <a:pt x="72" y="256"/>
                      <a:pt x="72" y="256"/>
                    </a:cubicBezTo>
                    <a:cubicBezTo>
                      <a:pt x="71" y="260"/>
                      <a:pt x="71" y="260"/>
                      <a:pt x="71" y="260"/>
                    </a:cubicBezTo>
                    <a:cubicBezTo>
                      <a:pt x="63" y="263"/>
                      <a:pt x="63" y="263"/>
                      <a:pt x="63" y="263"/>
                    </a:cubicBezTo>
                    <a:cubicBezTo>
                      <a:pt x="63" y="263"/>
                      <a:pt x="72" y="265"/>
                      <a:pt x="75" y="266"/>
                    </a:cubicBezTo>
                    <a:cubicBezTo>
                      <a:pt x="77" y="267"/>
                      <a:pt x="79" y="272"/>
                      <a:pt x="83" y="273"/>
                    </a:cubicBezTo>
                    <a:cubicBezTo>
                      <a:pt x="88" y="275"/>
                      <a:pt x="92" y="268"/>
                      <a:pt x="95" y="271"/>
                    </a:cubicBezTo>
                    <a:cubicBezTo>
                      <a:pt x="99" y="273"/>
                      <a:pt x="99" y="282"/>
                      <a:pt x="103" y="281"/>
                    </a:cubicBezTo>
                    <a:cubicBezTo>
                      <a:pt x="107" y="281"/>
                      <a:pt x="108" y="263"/>
                      <a:pt x="115" y="263"/>
                    </a:cubicBezTo>
                    <a:cubicBezTo>
                      <a:pt x="124" y="265"/>
                      <a:pt x="130" y="270"/>
                      <a:pt x="130" y="270"/>
                    </a:cubicBezTo>
                    <a:cubicBezTo>
                      <a:pt x="129" y="274"/>
                      <a:pt x="129" y="274"/>
                      <a:pt x="129" y="274"/>
                    </a:cubicBezTo>
                    <a:cubicBezTo>
                      <a:pt x="125" y="272"/>
                      <a:pt x="125" y="272"/>
                      <a:pt x="125" y="272"/>
                    </a:cubicBezTo>
                    <a:cubicBezTo>
                      <a:pt x="123" y="278"/>
                      <a:pt x="123" y="278"/>
                      <a:pt x="123" y="278"/>
                    </a:cubicBezTo>
                    <a:cubicBezTo>
                      <a:pt x="120" y="278"/>
                      <a:pt x="120" y="278"/>
                      <a:pt x="120" y="278"/>
                    </a:cubicBezTo>
                    <a:cubicBezTo>
                      <a:pt x="123" y="290"/>
                      <a:pt x="123" y="290"/>
                      <a:pt x="123" y="290"/>
                    </a:cubicBezTo>
                    <a:cubicBezTo>
                      <a:pt x="123" y="290"/>
                      <a:pt x="129" y="286"/>
                      <a:pt x="130" y="290"/>
                    </a:cubicBezTo>
                    <a:cubicBezTo>
                      <a:pt x="131" y="291"/>
                      <a:pt x="130" y="293"/>
                      <a:pt x="129" y="294"/>
                    </a:cubicBezTo>
                    <a:cubicBezTo>
                      <a:pt x="133" y="296"/>
                      <a:pt x="139" y="299"/>
                      <a:pt x="141" y="299"/>
                    </a:cubicBezTo>
                    <a:cubicBezTo>
                      <a:pt x="145" y="300"/>
                      <a:pt x="148" y="298"/>
                      <a:pt x="148" y="302"/>
                    </a:cubicBezTo>
                    <a:cubicBezTo>
                      <a:pt x="149" y="307"/>
                      <a:pt x="142" y="306"/>
                      <a:pt x="141" y="312"/>
                    </a:cubicBezTo>
                    <a:cubicBezTo>
                      <a:pt x="141" y="317"/>
                      <a:pt x="145" y="318"/>
                      <a:pt x="151" y="318"/>
                    </a:cubicBezTo>
                    <a:cubicBezTo>
                      <a:pt x="156" y="319"/>
                      <a:pt x="166" y="310"/>
                      <a:pt x="170" y="310"/>
                    </a:cubicBezTo>
                    <a:cubicBezTo>
                      <a:pt x="173" y="310"/>
                      <a:pt x="179" y="314"/>
                      <a:pt x="179" y="314"/>
                    </a:cubicBezTo>
                    <a:cubicBezTo>
                      <a:pt x="187" y="314"/>
                      <a:pt x="187" y="314"/>
                      <a:pt x="187" y="314"/>
                    </a:cubicBezTo>
                    <a:cubicBezTo>
                      <a:pt x="187" y="314"/>
                      <a:pt x="196" y="319"/>
                      <a:pt x="206" y="318"/>
                    </a:cubicBezTo>
                    <a:cubicBezTo>
                      <a:pt x="217" y="317"/>
                      <a:pt x="218" y="312"/>
                      <a:pt x="221" y="309"/>
                    </a:cubicBezTo>
                    <a:cubicBezTo>
                      <a:pt x="225" y="308"/>
                      <a:pt x="226" y="310"/>
                      <a:pt x="229" y="310"/>
                    </a:cubicBezTo>
                    <a:cubicBezTo>
                      <a:pt x="234" y="312"/>
                      <a:pt x="243" y="307"/>
                      <a:pt x="243" y="307"/>
                    </a:cubicBezTo>
                    <a:cubicBezTo>
                      <a:pt x="250" y="310"/>
                      <a:pt x="250" y="310"/>
                      <a:pt x="250" y="310"/>
                    </a:cubicBezTo>
                    <a:cubicBezTo>
                      <a:pt x="256" y="307"/>
                      <a:pt x="256" y="307"/>
                      <a:pt x="256" y="307"/>
                    </a:cubicBezTo>
                    <a:cubicBezTo>
                      <a:pt x="256" y="307"/>
                      <a:pt x="258" y="312"/>
                      <a:pt x="271" y="309"/>
                    </a:cubicBezTo>
                    <a:cubicBezTo>
                      <a:pt x="283" y="306"/>
                      <a:pt x="286" y="298"/>
                      <a:pt x="290" y="292"/>
                    </a:cubicBezTo>
                    <a:cubicBezTo>
                      <a:pt x="294" y="286"/>
                      <a:pt x="302" y="276"/>
                      <a:pt x="308" y="275"/>
                    </a:cubicBezTo>
                    <a:cubicBezTo>
                      <a:pt x="313" y="274"/>
                      <a:pt x="328" y="265"/>
                      <a:pt x="337" y="262"/>
                    </a:cubicBezTo>
                    <a:cubicBezTo>
                      <a:pt x="345" y="259"/>
                      <a:pt x="351" y="267"/>
                      <a:pt x="355" y="268"/>
                    </a:cubicBezTo>
                    <a:cubicBezTo>
                      <a:pt x="359" y="269"/>
                      <a:pt x="365" y="262"/>
                      <a:pt x="367" y="262"/>
                    </a:cubicBezTo>
                    <a:cubicBezTo>
                      <a:pt x="369" y="262"/>
                      <a:pt x="369" y="267"/>
                      <a:pt x="372" y="268"/>
                    </a:cubicBezTo>
                    <a:cubicBezTo>
                      <a:pt x="375" y="269"/>
                      <a:pt x="381" y="262"/>
                      <a:pt x="381" y="262"/>
                    </a:cubicBezTo>
                    <a:cubicBezTo>
                      <a:pt x="385" y="272"/>
                      <a:pt x="385" y="272"/>
                      <a:pt x="385" y="272"/>
                    </a:cubicBezTo>
                    <a:cubicBezTo>
                      <a:pt x="385" y="272"/>
                      <a:pt x="393" y="274"/>
                      <a:pt x="397" y="274"/>
                    </a:cubicBezTo>
                    <a:cubicBezTo>
                      <a:pt x="401" y="275"/>
                      <a:pt x="413" y="273"/>
                      <a:pt x="413" y="273"/>
                    </a:cubicBezTo>
                    <a:cubicBezTo>
                      <a:pt x="413" y="273"/>
                      <a:pt x="415" y="265"/>
                      <a:pt x="414" y="257"/>
                    </a:cubicBezTo>
                    <a:cubicBezTo>
                      <a:pt x="414" y="249"/>
                      <a:pt x="408" y="239"/>
                      <a:pt x="408" y="239"/>
                    </a:cubicBezTo>
                    <a:cubicBezTo>
                      <a:pt x="419" y="214"/>
                      <a:pt x="419" y="214"/>
                      <a:pt x="419" y="214"/>
                    </a:cubicBezTo>
                    <a:cubicBezTo>
                      <a:pt x="411" y="221"/>
                      <a:pt x="411" y="221"/>
                      <a:pt x="411" y="221"/>
                    </a:cubicBezTo>
                    <a:cubicBezTo>
                      <a:pt x="411" y="209"/>
                      <a:pt x="411" y="209"/>
                      <a:pt x="411" y="209"/>
                    </a:cubicBezTo>
                    <a:cubicBezTo>
                      <a:pt x="407" y="207"/>
                      <a:pt x="407" y="207"/>
                      <a:pt x="407" y="207"/>
                    </a:cubicBezTo>
                    <a:cubicBezTo>
                      <a:pt x="415" y="203"/>
                      <a:pt x="415" y="203"/>
                      <a:pt x="415" y="203"/>
                    </a:cubicBezTo>
                    <a:cubicBezTo>
                      <a:pt x="415" y="203"/>
                      <a:pt x="411" y="197"/>
                      <a:pt x="413" y="191"/>
                    </a:cubicBezTo>
                    <a:cubicBezTo>
                      <a:pt x="414" y="184"/>
                      <a:pt x="421" y="189"/>
                      <a:pt x="421" y="189"/>
                    </a:cubicBezTo>
                    <a:cubicBezTo>
                      <a:pt x="420" y="193"/>
                      <a:pt x="420" y="193"/>
                      <a:pt x="420" y="193"/>
                    </a:cubicBezTo>
                    <a:cubicBezTo>
                      <a:pt x="422" y="198"/>
                      <a:pt x="422" y="198"/>
                      <a:pt x="422" y="198"/>
                    </a:cubicBezTo>
                    <a:cubicBezTo>
                      <a:pt x="424" y="195"/>
                      <a:pt x="424" y="195"/>
                      <a:pt x="424" y="195"/>
                    </a:cubicBezTo>
                    <a:cubicBezTo>
                      <a:pt x="426" y="198"/>
                      <a:pt x="426" y="198"/>
                      <a:pt x="426" y="198"/>
                    </a:cubicBezTo>
                    <a:cubicBezTo>
                      <a:pt x="419" y="204"/>
                      <a:pt x="419" y="204"/>
                      <a:pt x="419" y="204"/>
                    </a:cubicBezTo>
                    <a:cubicBezTo>
                      <a:pt x="423" y="207"/>
                      <a:pt x="423" y="207"/>
                      <a:pt x="423" y="207"/>
                    </a:cubicBezTo>
                    <a:cubicBezTo>
                      <a:pt x="423" y="207"/>
                      <a:pt x="428" y="202"/>
                      <a:pt x="431" y="199"/>
                    </a:cubicBezTo>
                    <a:cubicBezTo>
                      <a:pt x="434" y="198"/>
                      <a:pt x="439" y="198"/>
                      <a:pt x="443" y="192"/>
                    </a:cubicBezTo>
                    <a:cubicBezTo>
                      <a:pt x="448" y="187"/>
                      <a:pt x="443" y="167"/>
                      <a:pt x="443" y="167"/>
                    </a:cubicBezTo>
                    <a:close/>
                    <a:moveTo>
                      <a:pt x="415" y="211"/>
                    </a:moveTo>
                    <a:cubicBezTo>
                      <a:pt x="418" y="212"/>
                      <a:pt x="418" y="212"/>
                      <a:pt x="418" y="212"/>
                    </a:cubicBezTo>
                    <a:cubicBezTo>
                      <a:pt x="420" y="209"/>
                      <a:pt x="420" y="209"/>
                      <a:pt x="420" y="209"/>
                    </a:cubicBezTo>
                    <a:cubicBezTo>
                      <a:pt x="418" y="207"/>
                      <a:pt x="418" y="207"/>
                      <a:pt x="418" y="207"/>
                    </a:cubicBezTo>
                    <a:lnTo>
                      <a:pt x="415" y="211"/>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grpSp>
        <p:sp>
          <p:nvSpPr>
            <p:cNvPr id="20" name="Textfeld 19"/>
            <p:cNvSpPr txBox="1"/>
            <p:nvPr/>
          </p:nvSpPr>
          <p:spPr>
            <a:xfrm>
              <a:off x="961090" y="4129622"/>
              <a:ext cx="438472" cy="246221"/>
            </a:xfrm>
            <a:prstGeom prst="rect">
              <a:avLst/>
            </a:prstGeom>
            <a:noFill/>
          </p:spPr>
          <p:txBody>
            <a:bodyPr wrap="square" rtlCol="0">
              <a:spAutoFit/>
            </a:bodyPr>
            <a:lstStyle/>
            <a:p>
              <a:r>
                <a:rPr lang="de-DE" sz="1000" b="1" dirty="0" smtClean="0"/>
                <a:t>48,6</a:t>
              </a:r>
              <a:endParaRPr lang="de-AT" sz="1000" b="1" dirty="0"/>
            </a:p>
          </p:txBody>
        </p:sp>
        <p:sp>
          <p:nvSpPr>
            <p:cNvPr id="21" name="Textfeld 20"/>
            <p:cNvSpPr txBox="1"/>
            <p:nvPr/>
          </p:nvSpPr>
          <p:spPr>
            <a:xfrm>
              <a:off x="3189024" y="3771660"/>
              <a:ext cx="509259" cy="246221"/>
            </a:xfrm>
            <a:prstGeom prst="rect">
              <a:avLst/>
            </a:prstGeom>
            <a:noFill/>
          </p:spPr>
          <p:txBody>
            <a:bodyPr wrap="square" rtlCol="0">
              <a:spAutoFit/>
            </a:bodyPr>
            <a:lstStyle/>
            <a:p>
              <a:pPr algn="ctr"/>
              <a:r>
                <a:rPr lang="de-DE" sz="1000" b="1" dirty="0" smtClean="0"/>
                <a:t>1,9</a:t>
              </a:r>
              <a:endParaRPr lang="de-AT" sz="1000" b="1" dirty="0"/>
            </a:p>
          </p:txBody>
        </p:sp>
        <p:sp>
          <p:nvSpPr>
            <p:cNvPr id="25" name="Textfeld 24"/>
            <p:cNvSpPr txBox="1"/>
            <p:nvPr/>
          </p:nvSpPr>
          <p:spPr>
            <a:xfrm>
              <a:off x="1931248" y="3984044"/>
              <a:ext cx="438472" cy="246221"/>
            </a:xfrm>
            <a:prstGeom prst="rect">
              <a:avLst/>
            </a:prstGeom>
            <a:noFill/>
          </p:spPr>
          <p:txBody>
            <a:bodyPr wrap="square" rtlCol="0">
              <a:spAutoFit/>
            </a:bodyPr>
            <a:lstStyle/>
            <a:p>
              <a:r>
                <a:rPr lang="de-DE" sz="1000" b="1" dirty="0" smtClean="0"/>
                <a:t>11,6</a:t>
              </a:r>
              <a:endParaRPr lang="de-AT" sz="1000" b="1" dirty="0"/>
            </a:p>
          </p:txBody>
        </p:sp>
        <p:sp>
          <p:nvSpPr>
            <p:cNvPr id="29" name="Textfeld 28"/>
            <p:cNvSpPr txBox="1"/>
            <p:nvPr/>
          </p:nvSpPr>
          <p:spPr>
            <a:xfrm>
              <a:off x="3353171" y="4442003"/>
              <a:ext cx="509259" cy="246221"/>
            </a:xfrm>
            <a:prstGeom prst="rect">
              <a:avLst/>
            </a:prstGeom>
            <a:noFill/>
          </p:spPr>
          <p:txBody>
            <a:bodyPr wrap="square" rtlCol="0">
              <a:spAutoFit/>
            </a:bodyPr>
            <a:lstStyle/>
            <a:p>
              <a:pPr algn="ctr"/>
              <a:r>
                <a:rPr lang="de-DE" sz="1000" b="1" dirty="0" smtClean="0"/>
                <a:t>7,3</a:t>
              </a:r>
              <a:endParaRPr lang="de-AT" sz="1000" b="1" dirty="0"/>
            </a:p>
          </p:txBody>
        </p:sp>
        <p:sp>
          <p:nvSpPr>
            <p:cNvPr id="36" name="Textfeld 35"/>
            <p:cNvSpPr txBox="1"/>
            <p:nvPr/>
          </p:nvSpPr>
          <p:spPr>
            <a:xfrm>
              <a:off x="1573991" y="3902859"/>
              <a:ext cx="509259" cy="246221"/>
            </a:xfrm>
            <a:prstGeom prst="rect">
              <a:avLst/>
            </a:prstGeom>
            <a:noFill/>
          </p:spPr>
          <p:txBody>
            <a:bodyPr wrap="square" rtlCol="0">
              <a:spAutoFit/>
            </a:bodyPr>
            <a:lstStyle/>
            <a:p>
              <a:pPr algn="ctr"/>
              <a:r>
                <a:rPr lang="de-DE" sz="1000" b="1" dirty="0" smtClean="0"/>
                <a:t>2,4</a:t>
              </a:r>
              <a:endParaRPr lang="de-AT" sz="1000" b="1" dirty="0"/>
            </a:p>
          </p:txBody>
        </p:sp>
        <p:sp>
          <p:nvSpPr>
            <p:cNvPr id="38" name="Textfeld 37"/>
            <p:cNvSpPr txBox="1"/>
            <p:nvPr/>
          </p:nvSpPr>
          <p:spPr>
            <a:xfrm>
              <a:off x="2118212" y="4286189"/>
              <a:ext cx="509259" cy="246221"/>
            </a:xfrm>
            <a:prstGeom prst="rect">
              <a:avLst/>
            </a:prstGeom>
            <a:noFill/>
          </p:spPr>
          <p:txBody>
            <a:bodyPr wrap="square" rtlCol="0">
              <a:spAutoFit/>
            </a:bodyPr>
            <a:lstStyle/>
            <a:p>
              <a:pPr algn="ctr"/>
              <a:r>
                <a:rPr lang="de-DE" sz="1000" b="1" dirty="0" smtClean="0"/>
                <a:t>0,5</a:t>
              </a:r>
              <a:endParaRPr lang="de-AT" sz="1000" b="1" dirty="0"/>
            </a:p>
          </p:txBody>
        </p:sp>
        <p:sp>
          <p:nvSpPr>
            <p:cNvPr id="39" name="Textfeld 38"/>
            <p:cNvSpPr txBox="1"/>
            <p:nvPr/>
          </p:nvSpPr>
          <p:spPr>
            <a:xfrm>
              <a:off x="2250358" y="3667148"/>
              <a:ext cx="509259" cy="246221"/>
            </a:xfrm>
            <a:prstGeom prst="rect">
              <a:avLst/>
            </a:prstGeom>
            <a:noFill/>
          </p:spPr>
          <p:txBody>
            <a:bodyPr wrap="square" rtlCol="0">
              <a:spAutoFit/>
            </a:bodyPr>
            <a:lstStyle/>
            <a:p>
              <a:r>
                <a:rPr lang="de-DE" sz="1000" b="1" dirty="0" smtClean="0"/>
                <a:t>12,1</a:t>
              </a:r>
              <a:endParaRPr lang="de-AT" sz="1000" b="1" dirty="0"/>
            </a:p>
          </p:txBody>
        </p:sp>
        <p:sp>
          <p:nvSpPr>
            <p:cNvPr id="41" name="Textfeld 40"/>
            <p:cNvSpPr txBox="1"/>
            <p:nvPr/>
          </p:nvSpPr>
          <p:spPr>
            <a:xfrm>
              <a:off x="2903744" y="5220003"/>
              <a:ext cx="438472" cy="246221"/>
            </a:xfrm>
            <a:prstGeom prst="rect">
              <a:avLst/>
            </a:prstGeom>
            <a:noFill/>
          </p:spPr>
          <p:txBody>
            <a:bodyPr wrap="square" rtlCol="0">
              <a:spAutoFit/>
            </a:bodyPr>
            <a:lstStyle/>
            <a:p>
              <a:r>
                <a:rPr lang="de-DE" sz="1000" b="1" dirty="0" smtClean="0"/>
                <a:t>22,0</a:t>
              </a:r>
              <a:endParaRPr lang="de-AT" sz="1000" b="1" dirty="0"/>
            </a:p>
          </p:txBody>
        </p:sp>
        <p:sp>
          <p:nvSpPr>
            <p:cNvPr id="43" name="Textfeld 42"/>
            <p:cNvSpPr txBox="1"/>
            <p:nvPr/>
          </p:nvSpPr>
          <p:spPr>
            <a:xfrm>
              <a:off x="1674241" y="3106994"/>
              <a:ext cx="521497" cy="246221"/>
            </a:xfrm>
            <a:prstGeom prst="rect">
              <a:avLst/>
            </a:prstGeom>
            <a:noFill/>
          </p:spPr>
          <p:txBody>
            <a:bodyPr wrap="square" rtlCol="0">
              <a:spAutoFit/>
            </a:bodyPr>
            <a:lstStyle/>
            <a:p>
              <a:r>
                <a:rPr lang="de-DE" sz="1000" b="1" dirty="0" smtClean="0"/>
                <a:t>10,6</a:t>
              </a:r>
              <a:endParaRPr lang="de-AT" sz="1000" b="1" dirty="0"/>
            </a:p>
          </p:txBody>
        </p:sp>
        <p:sp>
          <p:nvSpPr>
            <p:cNvPr id="44" name="Textfeld 43"/>
            <p:cNvSpPr txBox="1"/>
            <p:nvPr/>
          </p:nvSpPr>
          <p:spPr>
            <a:xfrm>
              <a:off x="2576796" y="4231598"/>
              <a:ext cx="509259" cy="246221"/>
            </a:xfrm>
            <a:prstGeom prst="rect">
              <a:avLst/>
            </a:prstGeom>
            <a:noFill/>
          </p:spPr>
          <p:txBody>
            <a:bodyPr wrap="square" rtlCol="0">
              <a:spAutoFit/>
            </a:bodyPr>
            <a:lstStyle/>
            <a:p>
              <a:pPr algn="ctr"/>
              <a:r>
                <a:rPr lang="de-DE" sz="1000" b="1" dirty="0" smtClean="0"/>
                <a:t>1,0</a:t>
              </a:r>
              <a:endParaRPr lang="de-AT" sz="1000" b="1" dirty="0"/>
            </a:p>
          </p:txBody>
        </p:sp>
        <p:sp>
          <p:nvSpPr>
            <p:cNvPr id="51" name="Textfeld 50"/>
            <p:cNvSpPr txBox="1"/>
            <p:nvPr/>
          </p:nvSpPr>
          <p:spPr>
            <a:xfrm>
              <a:off x="4192573" y="5099250"/>
              <a:ext cx="509259" cy="246221"/>
            </a:xfrm>
            <a:prstGeom prst="rect">
              <a:avLst/>
            </a:prstGeom>
            <a:noFill/>
          </p:spPr>
          <p:txBody>
            <a:bodyPr wrap="square" rtlCol="0">
              <a:spAutoFit/>
            </a:bodyPr>
            <a:lstStyle/>
            <a:p>
              <a:pPr algn="ctr"/>
              <a:r>
                <a:rPr lang="de-DE" sz="1000" b="1" dirty="0" smtClean="0"/>
                <a:t>39,8</a:t>
              </a:r>
              <a:endParaRPr lang="de-AT" sz="1000" b="1" dirty="0"/>
            </a:p>
          </p:txBody>
        </p:sp>
        <p:sp>
          <p:nvSpPr>
            <p:cNvPr id="52" name="Textfeld 51"/>
            <p:cNvSpPr txBox="1"/>
            <p:nvPr/>
          </p:nvSpPr>
          <p:spPr>
            <a:xfrm>
              <a:off x="2884835" y="4776021"/>
              <a:ext cx="438472" cy="246221"/>
            </a:xfrm>
            <a:prstGeom prst="rect">
              <a:avLst/>
            </a:prstGeom>
            <a:noFill/>
          </p:spPr>
          <p:txBody>
            <a:bodyPr wrap="square" rtlCol="0">
              <a:spAutoFit/>
            </a:bodyPr>
            <a:lstStyle/>
            <a:p>
              <a:r>
                <a:rPr lang="de-DE" sz="1000" b="1" dirty="0" smtClean="0">
                  <a:solidFill>
                    <a:srgbClr val="E3007B"/>
                  </a:solidFill>
                </a:rPr>
                <a:t>0,4</a:t>
              </a:r>
              <a:endParaRPr lang="de-AT" sz="1000" b="1" dirty="0">
                <a:solidFill>
                  <a:srgbClr val="E3007B"/>
                </a:solidFill>
              </a:endParaRPr>
            </a:p>
          </p:txBody>
        </p:sp>
        <p:sp>
          <p:nvSpPr>
            <p:cNvPr id="55" name="Textfeld 54"/>
            <p:cNvSpPr txBox="1"/>
            <p:nvPr/>
          </p:nvSpPr>
          <p:spPr>
            <a:xfrm>
              <a:off x="2608939" y="4928506"/>
              <a:ext cx="509259" cy="246221"/>
            </a:xfrm>
            <a:prstGeom prst="rect">
              <a:avLst/>
            </a:prstGeom>
            <a:noFill/>
          </p:spPr>
          <p:txBody>
            <a:bodyPr wrap="square" rtlCol="0">
              <a:spAutoFit/>
            </a:bodyPr>
            <a:lstStyle/>
            <a:p>
              <a:r>
                <a:rPr lang="de-DE" sz="1000" b="1" dirty="0" smtClean="0"/>
                <a:t>3,3</a:t>
              </a:r>
              <a:endParaRPr lang="de-AT" sz="1000" b="1" dirty="0"/>
            </a:p>
          </p:txBody>
        </p:sp>
        <p:sp>
          <p:nvSpPr>
            <p:cNvPr id="56" name="Textfeld 55"/>
            <p:cNvSpPr txBox="1"/>
            <p:nvPr/>
          </p:nvSpPr>
          <p:spPr>
            <a:xfrm>
              <a:off x="2355569" y="4540421"/>
              <a:ext cx="509259" cy="246221"/>
            </a:xfrm>
            <a:prstGeom prst="rect">
              <a:avLst/>
            </a:prstGeom>
            <a:noFill/>
          </p:spPr>
          <p:txBody>
            <a:bodyPr wrap="square" rtlCol="0">
              <a:spAutoFit/>
            </a:bodyPr>
            <a:lstStyle/>
            <a:p>
              <a:pPr algn="ctr"/>
              <a:r>
                <a:rPr lang="de-DE" sz="1000" b="1" dirty="0" smtClean="0"/>
                <a:t>1,4</a:t>
              </a:r>
              <a:endParaRPr lang="de-AT" sz="1000" b="1" dirty="0"/>
            </a:p>
          </p:txBody>
        </p:sp>
        <p:sp>
          <p:nvSpPr>
            <p:cNvPr id="118" name="Textfeld 117"/>
            <p:cNvSpPr txBox="1"/>
            <p:nvPr/>
          </p:nvSpPr>
          <p:spPr>
            <a:xfrm>
              <a:off x="2195736" y="3274474"/>
              <a:ext cx="509259" cy="246221"/>
            </a:xfrm>
            <a:prstGeom prst="rect">
              <a:avLst/>
            </a:prstGeom>
            <a:noFill/>
          </p:spPr>
          <p:txBody>
            <a:bodyPr wrap="square" rtlCol="0">
              <a:spAutoFit/>
            </a:bodyPr>
            <a:lstStyle/>
            <a:p>
              <a:pPr algn="ctr"/>
              <a:r>
                <a:rPr lang="de-DE" sz="1000" b="1" dirty="0" smtClean="0"/>
                <a:t>6,2</a:t>
              </a:r>
              <a:endParaRPr lang="de-AT" sz="1000" b="1" dirty="0"/>
            </a:p>
          </p:txBody>
        </p:sp>
        <p:sp>
          <p:nvSpPr>
            <p:cNvPr id="119" name="Textfeld 118"/>
            <p:cNvSpPr txBox="1"/>
            <p:nvPr/>
          </p:nvSpPr>
          <p:spPr>
            <a:xfrm>
              <a:off x="1609162" y="3563839"/>
              <a:ext cx="521497" cy="246221"/>
            </a:xfrm>
            <a:prstGeom prst="rect">
              <a:avLst/>
            </a:prstGeom>
            <a:noFill/>
          </p:spPr>
          <p:txBody>
            <a:bodyPr wrap="square" rtlCol="0">
              <a:spAutoFit/>
            </a:bodyPr>
            <a:lstStyle/>
            <a:p>
              <a:r>
                <a:rPr lang="de-DE" sz="1000" b="1" dirty="0" smtClean="0"/>
                <a:t>25,3</a:t>
              </a:r>
              <a:endParaRPr lang="de-AT" sz="1000" b="1" dirty="0"/>
            </a:p>
          </p:txBody>
        </p:sp>
        <p:sp>
          <p:nvSpPr>
            <p:cNvPr id="4" name="Rechteck 3"/>
            <p:cNvSpPr/>
            <p:nvPr/>
          </p:nvSpPr>
          <p:spPr>
            <a:xfrm>
              <a:off x="4788024" y="3811009"/>
              <a:ext cx="2808312" cy="2138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1" name="Rechteck 120"/>
            <p:cNvSpPr/>
            <p:nvPr/>
          </p:nvSpPr>
          <p:spPr>
            <a:xfrm>
              <a:off x="611358" y="5779255"/>
              <a:ext cx="5328794" cy="561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UN World </a:t>
            </a:r>
            <a:r>
              <a:rPr lang="de-DE" spc="0" dirty="0" err="1" smtClean="0"/>
              <a:t>Tourism</a:t>
            </a:r>
            <a:r>
              <a:rPr lang="de-DE" spc="0" dirty="0" smtClean="0"/>
              <a:t> </a:t>
            </a:r>
            <a:r>
              <a:rPr lang="de-DE" spc="0" dirty="0" err="1" smtClean="0"/>
              <a:t>Organization</a:t>
            </a:r>
            <a:endParaRPr lang="en-US" spc="0" dirty="0"/>
          </a:p>
        </p:txBody>
      </p:sp>
      <p:graphicFrame>
        <p:nvGraphicFramePr>
          <p:cNvPr id="122" name="Tabelle 121"/>
          <p:cNvGraphicFramePr>
            <a:graphicFrameLocks noGrp="1"/>
          </p:cNvGraphicFramePr>
          <p:nvPr>
            <p:extLst>
              <p:ext uri="{D42A27DB-BD31-4B8C-83A1-F6EECF244321}">
                <p14:modId xmlns:p14="http://schemas.microsoft.com/office/powerpoint/2010/main" val="3598231281"/>
              </p:ext>
            </p:extLst>
          </p:nvPr>
        </p:nvGraphicFramePr>
        <p:xfrm>
          <a:off x="5031500" y="1391977"/>
          <a:ext cx="3564000" cy="4997695"/>
        </p:xfrm>
        <a:graphic>
          <a:graphicData uri="http://schemas.openxmlformats.org/drawingml/2006/table">
            <a:tbl>
              <a:tblPr firstRow="1" bandRow="1">
                <a:tableStyleId>{5C22544A-7EE6-4342-B048-85BDC9FD1C3A}</a:tableStyleId>
              </a:tblPr>
              <a:tblGrid>
                <a:gridCol w="1116000"/>
                <a:gridCol w="612000"/>
                <a:gridCol w="612000"/>
                <a:gridCol w="612000"/>
                <a:gridCol w="612000"/>
              </a:tblGrid>
              <a:tr h="281455">
                <a:tc>
                  <a:txBody>
                    <a:bodyPr/>
                    <a:lstStyle/>
                    <a:p>
                      <a:pPr algn="l"/>
                      <a:r>
                        <a:rPr lang="en-GB" sz="1000" b="1" noProof="0" dirty="0" smtClean="0">
                          <a:latin typeface="Arial" panose="020B0604020202020204" pitchFamily="34" charset="0"/>
                          <a:cs typeface="Arial" panose="020B0604020202020204" pitchFamily="34" charset="0"/>
                        </a:rPr>
                        <a:t>Arrivals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2005</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2014</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r>
                        <a:rPr lang="en-GB" sz="1000" b="0" noProof="0" dirty="0" smtClean="0">
                          <a:solidFill>
                            <a:srgbClr val="000000"/>
                          </a:solidFill>
                          <a:latin typeface="Arial" panose="020B0604020202020204" pitchFamily="34" charset="0"/>
                          <a:cs typeface="Arial" panose="020B0604020202020204" pitchFamily="34" charset="0"/>
                        </a:rPr>
                        <a:t>Italy</a:t>
                      </a:r>
                    </a:p>
                  </a:txBody>
                  <a:tcPr anchor="ctr">
                    <a:solidFill>
                      <a:schemeClr val="bg1"/>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36,5</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1"/>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43,6</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1"/>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48,6</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1"/>
                    </a:solid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3,2 %</a:t>
                      </a:r>
                      <a:endParaRPr lang="de-AT" sz="1000" b="0" baseline="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r>
              <a:tr h="288000">
                <a:tc>
                  <a:txBody>
                    <a:bodyPr/>
                    <a:lstStyle/>
                    <a:p>
                      <a:r>
                        <a:rPr lang="de-AT" sz="1000" b="0" noProof="0" dirty="0" smtClean="0">
                          <a:solidFill>
                            <a:srgbClr val="000000"/>
                          </a:solidFill>
                          <a:latin typeface="Arial" panose="020B0604020202020204" pitchFamily="34" charset="0"/>
                          <a:cs typeface="Arial" panose="020B0604020202020204" pitchFamily="34" charset="0"/>
                        </a:rPr>
                        <a:t>Turkey</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24,2</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31,4</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39,8</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5,7 %</a:t>
                      </a:r>
                      <a:endParaRPr lang="de-AT" sz="1000" b="0" baseline="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r>
              <a:tr h="288000">
                <a:tc>
                  <a:txBody>
                    <a:bodyPr/>
                    <a:lstStyle/>
                    <a:p>
                      <a:r>
                        <a:rPr lang="de-AT" sz="1000" b="0" noProof="0" dirty="0" smtClean="0">
                          <a:solidFill>
                            <a:srgbClr val="000000"/>
                          </a:solidFill>
                          <a:latin typeface="Arial" panose="020B0604020202020204" pitchFamily="34" charset="0"/>
                          <a:cs typeface="Arial" panose="020B0604020202020204" pitchFamily="34" charset="0"/>
                        </a:rPr>
                        <a:t>Austria</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20,0</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22,0</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25,3</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2,6 %</a:t>
                      </a:r>
                      <a:endParaRPr lang="de-AT" sz="1000" b="0" baseline="0" dirty="0">
                        <a:solidFill>
                          <a:srgbClr val="000000"/>
                        </a:solidFill>
                        <a:latin typeface="Arial" panose="020B0604020202020204" pitchFamily="34" charset="0"/>
                        <a:cs typeface="Arial" panose="020B0604020202020204" pitchFamily="34" charset="0"/>
                      </a:endParaRPr>
                    </a:p>
                  </a:txBody>
                  <a:tcPr anchor="ctr">
                    <a:noFill/>
                  </a:tcPr>
                </a:tc>
              </a:tr>
              <a:tr h="288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Greece</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14,8</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15,0</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22,0</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4,5 %</a:t>
                      </a:r>
                      <a:endParaRPr lang="de-AT" sz="1000" b="0" baseline="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r>
              <a:tr h="288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Hungary</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10,0</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9,5</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12,1</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2,1 %</a:t>
                      </a:r>
                      <a:endParaRPr lang="de-AT" sz="1000" b="0" baseline="0" dirty="0">
                        <a:solidFill>
                          <a:srgbClr val="000000"/>
                        </a:solidFill>
                        <a:latin typeface="Arial" panose="020B0604020202020204" pitchFamily="34" charset="0"/>
                        <a:cs typeface="Arial" panose="020B0604020202020204" pitchFamily="34" charset="0"/>
                      </a:endParaRPr>
                    </a:p>
                  </a:txBody>
                  <a:tcPr anchor="ctr">
                    <a:noFill/>
                  </a:tcPr>
                </a:tc>
              </a:tr>
              <a:tr h="288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Croatia</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7,7</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9,1</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11,6</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4,7 %</a:t>
                      </a:r>
                      <a:endParaRPr lang="de-AT" sz="1000" b="0" baseline="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r>
              <a:tr h="288000">
                <a:tc>
                  <a:txBody>
                    <a:bodyPr/>
                    <a:lstStyle/>
                    <a:p>
                      <a:r>
                        <a:rPr lang="de-AT" sz="1000" b="0" noProof="0" dirty="0" smtClean="0">
                          <a:solidFill>
                            <a:srgbClr val="000000"/>
                          </a:solidFill>
                          <a:latin typeface="Arial" panose="020B0604020202020204" pitchFamily="34" charset="0"/>
                          <a:cs typeface="Arial" panose="020B0604020202020204" pitchFamily="34" charset="0"/>
                        </a:rPr>
                        <a:t>Czech Rep.</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9,4</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8,6</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10,6</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1,3 %</a:t>
                      </a:r>
                      <a:endParaRPr lang="de-AT" sz="1000" b="0" baseline="0" dirty="0">
                        <a:solidFill>
                          <a:srgbClr val="000000"/>
                        </a:solidFill>
                        <a:latin typeface="Arial" panose="020B0604020202020204" pitchFamily="34" charset="0"/>
                        <a:cs typeface="Arial" panose="020B0604020202020204" pitchFamily="34" charset="0"/>
                      </a:endParaRPr>
                    </a:p>
                  </a:txBody>
                  <a:tcPr anchor="ctr">
                    <a:noFill/>
                  </a:tcPr>
                </a:tc>
              </a:tr>
              <a:tr h="288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Bulgaria</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4,8</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6,1</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7,3</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4,8 %</a:t>
                      </a:r>
                      <a:endParaRPr lang="de-AT" sz="1000" b="0" baseline="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r>
              <a:tr h="288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Slovakia</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6,2</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5,4</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6,2</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0 %</a:t>
                      </a:r>
                      <a:endParaRPr lang="de-AT" sz="1000" b="0" baseline="0" dirty="0">
                        <a:solidFill>
                          <a:srgbClr val="000000"/>
                        </a:solidFill>
                        <a:latin typeface="Arial" panose="020B0604020202020204" pitchFamily="34" charset="0"/>
                        <a:cs typeface="Arial" panose="020B0604020202020204" pitchFamily="34" charset="0"/>
                      </a:endParaRPr>
                    </a:p>
                  </a:txBody>
                  <a:tcPr anchor="ctr">
                    <a:noFill/>
                  </a:tcPr>
                </a:tc>
              </a:tr>
              <a:tr h="288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Albania</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0,6</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2,2</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3,3</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20,9 %</a:t>
                      </a:r>
                      <a:endParaRPr lang="de-AT" sz="1000" b="0" baseline="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r>
              <a:tr h="288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Slovenia</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1,6</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1,9</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2,4</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4,6 %</a:t>
                      </a:r>
                      <a:endParaRPr lang="de-AT" sz="1000" b="0" baseline="0" dirty="0">
                        <a:solidFill>
                          <a:srgbClr val="000000"/>
                        </a:solidFill>
                        <a:latin typeface="Arial" panose="020B0604020202020204" pitchFamily="34" charset="0"/>
                        <a:cs typeface="Arial" panose="020B0604020202020204" pitchFamily="34" charset="0"/>
                      </a:endParaRPr>
                    </a:p>
                  </a:txBody>
                  <a:tcPr anchor="ctr">
                    <a:noFill/>
                  </a:tcPr>
                </a:tc>
              </a:tr>
              <a:tr h="288000">
                <a:tc>
                  <a:txBody>
                    <a:bodyPr/>
                    <a:lstStyle/>
                    <a:p>
                      <a:r>
                        <a:rPr lang="de-AT" sz="1000" b="0" noProof="0" dirty="0" smtClean="0">
                          <a:solidFill>
                            <a:srgbClr val="000000"/>
                          </a:solidFill>
                          <a:latin typeface="Arial" panose="020B0604020202020204" pitchFamily="34" charset="0"/>
                          <a:cs typeface="Arial" panose="020B0604020202020204" pitchFamily="34" charset="0"/>
                        </a:rPr>
                        <a:t>Romania</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1,4</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1,3</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1,9</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3,5 %</a:t>
                      </a:r>
                      <a:endParaRPr lang="de-AT" sz="1000" b="0" baseline="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r>
              <a:tr h="288000">
                <a:tc>
                  <a:txBody>
                    <a:bodyPr/>
                    <a:lstStyle/>
                    <a:p>
                      <a:r>
                        <a:rPr lang="de-AT" sz="1000" b="0" noProof="0" dirty="0" smtClean="0">
                          <a:solidFill>
                            <a:srgbClr val="000000"/>
                          </a:solidFill>
                          <a:latin typeface="Arial" panose="020B0604020202020204" pitchFamily="34" charset="0"/>
                          <a:cs typeface="Arial" panose="020B0604020202020204" pitchFamily="34" charset="0"/>
                        </a:rPr>
                        <a:t>Montenegro</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algn="r"/>
                      <a:r>
                        <a:rPr lang="de-AT" sz="1000" b="0" baseline="0" dirty="0" err="1" smtClean="0">
                          <a:solidFill>
                            <a:srgbClr val="000000"/>
                          </a:solidFill>
                          <a:latin typeface="Arial" panose="020B0604020202020204" pitchFamily="34" charset="0"/>
                          <a:cs typeface="Arial" panose="020B0604020202020204" pitchFamily="34" charset="0"/>
                        </a:rPr>
                        <a:t>n.a</a:t>
                      </a:r>
                      <a:r>
                        <a:rPr lang="de-AT" sz="1000" b="0" baseline="0" dirty="0" smtClean="0">
                          <a:solidFill>
                            <a:srgbClr val="000000"/>
                          </a:solidFill>
                          <a:latin typeface="Arial" panose="020B0604020202020204" pitchFamily="34" charset="0"/>
                          <a:cs typeface="Arial" panose="020B0604020202020204" pitchFamily="34" charset="0"/>
                        </a:rPr>
                        <a:t>.</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1,1</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1,4</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algn="ctr"/>
                      <a:r>
                        <a:rPr lang="de-AT" sz="1000" b="0" baseline="0" dirty="0" err="1" smtClean="0">
                          <a:solidFill>
                            <a:srgbClr val="000000"/>
                          </a:solidFill>
                          <a:latin typeface="Arial" panose="020B0604020202020204" pitchFamily="34" charset="0"/>
                          <a:cs typeface="Arial" panose="020B0604020202020204" pitchFamily="34" charset="0"/>
                        </a:rPr>
                        <a:t>n.a</a:t>
                      </a:r>
                      <a:r>
                        <a:rPr lang="de-AT" sz="1000" b="0" baseline="0" dirty="0" smtClean="0">
                          <a:solidFill>
                            <a:srgbClr val="000000"/>
                          </a:solidFill>
                          <a:latin typeface="Arial" panose="020B0604020202020204" pitchFamily="34" charset="0"/>
                          <a:cs typeface="Arial" panose="020B0604020202020204" pitchFamily="34" charset="0"/>
                        </a:rPr>
                        <a:t>.</a:t>
                      </a:r>
                    </a:p>
                  </a:txBody>
                  <a:tcPr anchor="ctr">
                    <a:noFill/>
                  </a:tcPr>
                </a:tc>
              </a:tr>
              <a:tr h="288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Serbia</a:t>
                      </a:r>
                      <a:endParaRPr lang="en-GB" sz="1000" b="0" noProof="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pPr marL="0" algn="r"/>
                      <a:r>
                        <a:rPr lang="de-AT" sz="1000" b="0" baseline="0" dirty="0" err="1" smtClean="0">
                          <a:solidFill>
                            <a:srgbClr val="000000"/>
                          </a:solidFill>
                          <a:latin typeface="Arial" panose="020B0604020202020204" pitchFamily="34" charset="0"/>
                          <a:cs typeface="Arial" panose="020B0604020202020204" pitchFamily="34" charset="0"/>
                        </a:rPr>
                        <a:t>n.a</a:t>
                      </a:r>
                      <a:r>
                        <a:rPr lang="de-AT" sz="1000" b="0" baseline="0" dirty="0" smtClean="0">
                          <a:solidFill>
                            <a:srgbClr val="000000"/>
                          </a:solidFill>
                          <a:latin typeface="Arial" panose="020B0604020202020204" pitchFamily="34" charset="0"/>
                          <a:cs typeface="Arial" panose="020B0604020202020204" pitchFamily="34" charset="0"/>
                        </a:rPr>
                        <a:t>.</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0,7</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1,0</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algn="ctr"/>
                      <a:r>
                        <a:rPr lang="de-AT" sz="1000" b="0" baseline="0" dirty="0" err="1" smtClean="0">
                          <a:solidFill>
                            <a:srgbClr val="000000"/>
                          </a:solidFill>
                          <a:latin typeface="Arial" panose="020B0604020202020204" pitchFamily="34" charset="0"/>
                          <a:cs typeface="Arial" panose="020B0604020202020204" pitchFamily="34" charset="0"/>
                        </a:rPr>
                        <a:t>n.a</a:t>
                      </a:r>
                      <a:r>
                        <a:rPr lang="de-AT" sz="1000" b="0" baseline="0" dirty="0" smtClean="0">
                          <a:solidFill>
                            <a:srgbClr val="000000"/>
                          </a:solidFill>
                          <a:latin typeface="Arial" panose="020B0604020202020204" pitchFamily="34" charset="0"/>
                          <a:cs typeface="Arial" panose="020B0604020202020204" pitchFamily="34" charset="0"/>
                        </a:rPr>
                        <a:t>.</a:t>
                      </a:r>
                      <a:endParaRPr lang="de-AT" sz="1000" b="0" baseline="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r>
              <a:tr h="288000">
                <a:tc>
                  <a:txBody>
                    <a:bodyPr/>
                    <a:lstStyle/>
                    <a:p>
                      <a:r>
                        <a:rPr lang="de-AT" sz="1000" b="0" noProof="0" dirty="0" err="1" smtClean="0">
                          <a:solidFill>
                            <a:srgbClr val="000000"/>
                          </a:solidFill>
                          <a:latin typeface="Arial" panose="020B0604020202020204" pitchFamily="34" charset="0"/>
                          <a:cs typeface="Arial" panose="020B0604020202020204" pitchFamily="34" charset="0"/>
                        </a:rPr>
                        <a:t>Bosnia</a:t>
                      </a:r>
                      <a:r>
                        <a:rPr lang="de-AT" sz="1000" b="0" noProof="0" dirty="0" smtClean="0">
                          <a:solidFill>
                            <a:srgbClr val="000000"/>
                          </a:solidFill>
                          <a:latin typeface="Arial" panose="020B0604020202020204" pitchFamily="34" charset="0"/>
                          <a:cs typeface="Arial" panose="020B0604020202020204" pitchFamily="34" charset="0"/>
                        </a:rPr>
                        <a:t>-H.</a:t>
                      </a:r>
                      <a:endParaRPr lang="en-GB" sz="1000" b="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0,2</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0,4</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marL="0" algn="r"/>
                      <a:r>
                        <a:rPr lang="de-AT" sz="1000" b="0" baseline="0" dirty="0" smtClean="0">
                          <a:solidFill>
                            <a:srgbClr val="000000"/>
                          </a:solidFill>
                          <a:latin typeface="Arial" panose="020B0604020202020204" pitchFamily="34" charset="0"/>
                          <a:cs typeface="Arial" panose="020B0604020202020204" pitchFamily="34" charset="0"/>
                        </a:rPr>
                        <a:t>0,5</a:t>
                      </a:r>
                      <a:endParaRPr lang="de-AT" sz="1000" b="0" baseline="0" dirty="0">
                        <a:solidFill>
                          <a:srgbClr val="000000"/>
                        </a:solidFill>
                        <a:latin typeface="Arial" panose="020B0604020202020204" pitchFamily="34" charset="0"/>
                        <a:cs typeface="Arial" panose="020B0604020202020204" pitchFamily="34" charset="0"/>
                      </a:endParaRPr>
                    </a:p>
                  </a:txBody>
                  <a:tcPr marL="90000" marR="216000" marT="46800" marB="46800" anchor="ctr">
                    <a:noFill/>
                  </a:tcPr>
                </a:tc>
                <a:tc>
                  <a:txBody>
                    <a:bodyPr/>
                    <a:lstStyle/>
                    <a:p>
                      <a:pPr algn="ctr"/>
                      <a:r>
                        <a:rPr lang="de-AT" sz="1000" b="0" baseline="0" dirty="0" smtClean="0">
                          <a:solidFill>
                            <a:srgbClr val="000000"/>
                          </a:solidFill>
                          <a:latin typeface="Arial" panose="020B0604020202020204" pitchFamily="34" charset="0"/>
                          <a:cs typeface="Arial" panose="020B0604020202020204" pitchFamily="34" charset="0"/>
                        </a:rPr>
                        <a:t>10,7 %</a:t>
                      </a:r>
                      <a:endParaRPr lang="de-AT" sz="1000" b="0" baseline="0" dirty="0">
                        <a:solidFill>
                          <a:srgbClr val="000000"/>
                        </a:solidFill>
                        <a:latin typeface="Arial" panose="020B0604020202020204" pitchFamily="34" charset="0"/>
                        <a:cs typeface="Arial" panose="020B0604020202020204" pitchFamily="34" charset="0"/>
                      </a:endParaRPr>
                    </a:p>
                  </a:txBody>
                  <a:tcPr anchor="ctr">
                    <a:noFill/>
                  </a:tcPr>
                </a:tc>
              </a:tr>
              <a:tr h="288000">
                <a:tc>
                  <a:txBody>
                    <a:bodyPr/>
                    <a:lstStyle/>
                    <a:p>
                      <a:r>
                        <a:rPr lang="de-AT" sz="1000" b="0" noProof="0" dirty="0" smtClean="0">
                          <a:solidFill>
                            <a:srgbClr val="E3007B"/>
                          </a:solidFill>
                          <a:latin typeface="Arial" panose="020B0604020202020204" pitchFamily="34" charset="0"/>
                          <a:cs typeface="Arial" panose="020B0604020202020204" pitchFamily="34" charset="0"/>
                        </a:rPr>
                        <a:t>North Macedonia</a:t>
                      </a:r>
                      <a:endParaRPr lang="en-GB" sz="1000" b="0" noProof="0" dirty="0">
                        <a:solidFill>
                          <a:srgbClr val="E3007B"/>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pPr marL="0" algn="r"/>
                      <a:r>
                        <a:rPr lang="de-AT" sz="1000" b="0" baseline="0" dirty="0" smtClean="0">
                          <a:solidFill>
                            <a:srgbClr val="E3007B"/>
                          </a:solidFill>
                          <a:latin typeface="Arial" panose="020B0604020202020204" pitchFamily="34" charset="0"/>
                          <a:cs typeface="Arial" panose="020B0604020202020204" pitchFamily="34" charset="0"/>
                        </a:rPr>
                        <a:t>0,2</a:t>
                      </a:r>
                      <a:endParaRPr lang="de-AT" sz="1000" b="0" baseline="0" dirty="0">
                        <a:solidFill>
                          <a:srgbClr val="E3007B"/>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E3007B"/>
                          </a:solidFill>
                          <a:latin typeface="Arial" panose="020B0604020202020204" pitchFamily="34" charset="0"/>
                          <a:cs typeface="Arial" panose="020B0604020202020204" pitchFamily="34" charset="0"/>
                        </a:rPr>
                        <a:t>0,3</a:t>
                      </a:r>
                      <a:endParaRPr lang="de-AT" sz="1000" b="0" baseline="0" dirty="0">
                        <a:solidFill>
                          <a:srgbClr val="E3007B"/>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marL="0" algn="r"/>
                      <a:r>
                        <a:rPr lang="de-AT" sz="1000" b="0" baseline="0" dirty="0" smtClean="0">
                          <a:solidFill>
                            <a:srgbClr val="E3007B"/>
                          </a:solidFill>
                          <a:latin typeface="Arial" panose="020B0604020202020204" pitchFamily="34" charset="0"/>
                          <a:cs typeface="Arial" panose="020B0604020202020204" pitchFamily="34" charset="0"/>
                        </a:rPr>
                        <a:t>0,4</a:t>
                      </a:r>
                      <a:endParaRPr lang="de-AT" sz="1000" b="0" baseline="0" dirty="0">
                        <a:solidFill>
                          <a:srgbClr val="E3007B"/>
                        </a:solidFill>
                        <a:latin typeface="Arial" panose="020B0604020202020204" pitchFamily="34" charset="0"/>
                        <a:cs typeface="Arial" panose="020B0604020202020204" pitchFamily="34" charset="0"/>
                      </a:endParaRPr>
                    </a:p>
                  </a:txBody>
                  <a:tcPr marL="90000" marR="216000" marT="46800" marB="46800" anchor="ctr">
                    <a:solidFill>
                      <a:schemeClr val="bg2">
                        <a:lumMod val="20000"/>
                        <a:lumOff val="80000"/>
                      </a:schemeClr>
                    </a:solidFill>
                  </a:tcPr>
                </a:tc>
                <a:tc>
                  <a:txBody>
                    <a:bodyPr/>
                    <a:lstStyle/>
                    <a:p>
                      <a:pPr algn="ctr"/>
                      <a:r>
                        <a:rPr lang="de-AT" sz="1000" b="0" baseline="0" dirty="0" smtClean="0">
                          <a:solidFill>
                            <a:srgbClr val="E3007B"/>
                          </a:solidFill>
                          <a:latin typeface="Arial" panose="020B0604020202020204" pitchFamily="34" charset="0"/>
                          <a:cs typeface="Arial" panose="020B0604020202020204" pitchFamily="34" charset="0"/>
                        </a:rPr>
                        <a:t>8,0 %</a:t>
                      </a:r>
                      <a:endParaRPr lang="de-AT" sz="1000" b="0" baseline="0" dirty="0">
                        <a:solidFill>
                          <a:srgbClr val="E3007B"/>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r>
            </a:tbl>
          </a:graphicData>
        </a:graphic>
      </p:graphicFrame>
      <p:sp>
        <p:nvSpPr>
          <p:cNvPr id="49" name="Rectangle 9"/>
          <p:cNvSpPr>
            <a:spLocks noChangeArrowheads="1"/>
          </p:cNvSpPr>
          <p:nvPr/>
        </p:nvSpPr>
        <p:spPr bwMode="auto">
          <a:xfrm>
            <a:off x="514024" y="4600586"/>
            <a:ext cx="4346008" cy="173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Although the number of international arrivals increased by around 8 % annually since 2005, North Macedonia is still on the bottom of the list compared with other countries in the region</a:t>
            </a:r>
          </a:p>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Other land-locked countries in Central Europe have a significantly higher volume of annual international arrivals – e.g. Czech Republic with currently 10,6 million, Slovakia (6,2 million) or Hungary (12,1 million)</a:t>
            </a:r>
          </a:p>
          <a:p>
            <a:pPr marL="177800" indent="-177800">
              <a:spcBef>
                <a:spcPts val="0"/>
              </a:spcBef>
              <a:spcAft>
                <a:spcPts val="600"/>
              </a:spcAft>
              <a:buClr>
                <a:srgbClr val="E3007B"/>
              </a:buClr>
              <a:buSzPct val="115000"/>
              <a:buFontTx/>
              <a:buChar char="•"/>
            </a:pPr>
            <a:r>
              <a:rPr lang="en-US" sz="1100" dirty="0" smtClean="0">
                <a:solidFill>
                  <a:srgbClr val="000000"/>
                </a:solidFill>
                <a:latin typeface="Arial"/>
                <a:cs typeface="Arial"/>
              </a:rPr>
              <a:t>Neighboring Serbia has currently twice as many international arrivals</a:t>
            </a:r>
          </a:p>
        </p:txBody>
      </p:sp>
      <p:sp>
        <p:nvSpPr>
          <p:cNvPr id="50"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endParaRPr lang="en-US" spc="0" dirty="0"/>
          </a:p>
        </p:txBody>
      </p:sp>
    </p:spTree>
    <p:extLst>
      <p:ext uri="{BB962C8B-B14F-4D97-AF65-F5344CB8AC3E}">
        <p14:creationId xmlns:p14="http://schemas.microsoft.com/office/powerpoint/2010/main" val="237302339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After a period of stagnation (2008 – 2014), the number of overnights sharply increased in 2015 to almost 2,4 million</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26</a:t>
            </a:fld>
            <a:endParaRPr lang="de-DE" altLang="de-DE"/>
          </a:p>
        </p:txBody>
      </p:sp>
      <p:sp>
        <p:nvSpPr>
          <p:cNvPr id="9" name="Inhaltsplatzhalter 8"/>
          <p:cNvSpPr>
            <a:spLocks noGrp="1"/>
          </p:cNvSpPr>
          <p:nvPr>
            <p:ph sz="quarter" idx="14"/>
          </p:nvPr>
        </p:nvSpPr>
        <p:spPr/>
        <p:txBody>
          <a:bodyPr/>
          <a:lstStyle/>
          <a:p>
            <a:r>
              <a:rPr lang="de-DE" dirty="0" err="1" smtClean="0"/>
              <a:t>Overnights</a:t>
            </a:r>
            <a:endParaRPr lang="de-AT" dirty="0"/>
          </a:p>
        </p:txBody>
      </p:sp>
      <p:sp>
        <p:nvSpPr>
          <p:cNvPr id="6" name="Rectangle 9"/>
          <p:cNvSpPr>
            <a:spLocks noChangeArrowheads="1"/>
          </p:cNvSpPr>
          <p:nvPr/>
        </p:nvSpPr>
        <p:spPr bwMode="auto">
          <a:xfrm>
            <a:off x="4933888" y="3212976"/>
            <a:ext cx="3754760" cy="218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a:solidFill>
                  <a:srgbClr val="000000"/>
                </a:solidFill>
              </a:rPr>
              <a:t>The number of registered annual overnights in accommodation facilities in </a:t>
            </a:r>
            <a:r>
              <a:rPr lang="en-US" sz="1100" dirty="0" smtClean="0">
                <a:solidFill>
                  <a:srgbClr val="000000"/>
                </a:solidFill>
              </a:rPr>
              <a:t>North Macedonia </a:t>
            </a:r>
            <a:r>
              <a:rPr lang="en-US" sz="1100" dirty="0">
                <a:solidFill>
                  <a:srgbClr val="000000"/>
                </a:solidFill>
              </a:rPr>
              <a:t>stagnated </a:t>
            </a:r>
            <a:r>
              <a:rPr lang="en-US" sz="1100" dirty="0" smtClean="0">
                <a:solidFill>
                  <a:srgbClr val="000000"/>
                </a:solidFill>
              </a:rPr>
              <a:t>between 2008 and 2014 </a:t>
            </a:r>
            <a:r>
              <a:rPr lang="en-US" sz="1100" dirty="0">
                <a:solidFill>
                  <a:srgbClr val="000000"/>
                </a:solidFill>
              </a:rPr>
              <a:t>at a level of 2,0 to 2,2 million </a:t>
            </a:r>
            <a:r>
              <a:rPr lang="en-US" sz="1100" dirty="0" smtClean="0">
                <a:solidFill>
                  <a:srgbClr val="000000"/>
                </a:solidFill>
              </a:rPr>
              <a:t>before increasing by 9 % between 2014 and 2015 reaching almost 2,4 million in 2015</a:t>
            </a:r>
            <a:endParaRPr lang="en-US" sz="1100" dirty="0">
              <a:solidFill>
                <a:srgbClr val="000000"/>
              </a:solidFill>
            </a:endParaRPr>
          </a:p>
          <a:p>
            <a:pPr marL="177800" indent="-177800">
              <a:spcBef>
                <a:spcPts val="0"/>
              </a:spcBef>
              <a:spcAft>
                <a:spcPts val="600"/>
              </a:spcAft>
              <a:buClr>
                <a:srgbClr val="E3007B"/>
              </a:buClr>
              <a:buSzPct val="115000"/>
              <a:buFontTx/>
              <a:buChar char="•"/>
            </a:pPr>
            <a:r>
              <a:rPr lang="en-US" sz="1100" dirty="0">
                <a:solidFill>
                  <a:srgbClr val="000000"/>
                </a:solidFill>
                <a:latin typeface="Arial"/>
                <a:cs typeface="Arial"/>
              </a:rPr>
              <a:t>While the number of domestic overnights decreased by almost </a:t>
            </a:r>
            <a:r>
              <a:rPr lang="en-US" sz="1100" dirty="0" smtClean="0">
                <a:solidFill>
                  <a:srgbClr val="000000"/>
                </a:solidFill>
                <a:latin typeface="Arial"/>
                <a:cs typeface="Arial"/>
              </a:rPr>
              <a:t>300.000 </a:t>
            </a:r>
            <a:r>
              <a:rPr lang="en-US" sz="1100" dirty="0">
                <a:solidFill>
                  <a:srgbClr val="000000"/>
                </a:solidFill>
                <a:latin typeface="Arial"/>
                <a:cs typeface="Arial"/>
              </a:rPr>
              <a:t>between 2008 and </a:t>
            </a:r>
            <a:r>
              <a:rPr lang="en-US" sz="1100" dirty="0" smtClean="0">
                <a:solidFill>
                  <a:srgbClr val="000000"/>
                </a:solidFill>
                <a:latin typeface="Arial"/>
                <a:cs typeface="Arial"/>
              </a:rPr>
              <a:t>2015 </a:t>
            </a:r>
            <a:r>
              <a:rPr lang="en-US" sz="1100" dirty="0">
                <a:solidFill>
                  <a:srgbClr val="000000"/>
                </a:solidFill>
                <a:latin typeface="Arial"/>
                <a:cs typeface="Arial"/>
              </a:rPr>
              <a:t>( a negative CAGR of </a:t>
            </a:r>
            <a:r>
              <a:rPr lang="en-US" sz="1100" dirty="0" smtClean="0">
                <a:solidFill>
                  <a:srgbClr val="000000"/>
                </a:solidFill>
                <a:latin typeface="Arial"/>
                <a:cs typeface="Arial"/>
              </a:rPr>
              <a:t>2,7 </a:t>
            </a:r>
            <a:r>
              <a:rPr lang="en-US" sz="1100" dirty="0">
                <a:solidFill>
                  <a:srgbClr val="000000"/>
                </a:solidFill>
                <a:latin typeface="Arial"/>
                <a:cs typeface="Arial"/>
              </a:rPr>
              <a:t>%), an increase of </a:t>
            </a:r>
            <a:r>
              <a:rPr lang="en-US" sz="1100" dirty="0" smtClean="0">
                <a:solidFill>
                  <a:srgbClr val="000000"/>
                </a:solidFill>
                <a:latin typeface="Arial"/>
                <a:cs typeface="Arial"/>
              </a:rPr>
              <a:t>almost 450.000 overnights </a:t>
            </a:r>
            <a:r>
              <a:rPr lang="en-US" sz="1100" dirty="0">
                <a:solidFill>
                  <a:srgbClr val="000000"/>
                </a:solidFill>
                <a:latin typeface="Arial"/>
                <a:cs typeface="Arial"/>
              </a:rPr>
              <a:t>was registered by foreign travelers (a positive CAGR of </a:t>
            </a:r>
            <a:r>
              <a:rPr lang="en-US" sz="1100" dirty="0" smtClean="0">
                <a:solidFill>
                  <a:srgbClr val="000000"/>
                </a:solidFill>
                <a:latin typeface="Arial"/>
                <a:cs typeface="Arial"/>
              </a:rPr>
              <a:t>8,4 </a:t>
            </a:r>
            <a:r>
              <a:rPr lang="en-US" sz="1100" dirty="0">
                <a:solidFill>
                  <a:srgbClr val="000000"/>
                </a:solidFill>
                <a:latin typeface="Arial"/>
                <a:cs typeface="Arial"/>
              </a:rPr>
              <a:t>%)</a:t>
            </a:r>
          </a:p>
          <a:p>
            <a:pPr marL="177800" indent="-177800">
              <a:spcBef>
                <a:spcPts val="0"/>
              </a:spcBef>
              <a:spcAft>
                <a:spcPts val="600"/>
              </a:spcAft>
              <a:buClr>
                <a:srgbClr val="E3007B"/>
              </a:buClr>
              <a:buSzPct val="115000"/>
              <a:buFontTx/>
              <a:buChar char="•"/>
            </a:pPr>
            <a:r>
              <a:rPr lang="en-US" sz="1100" dirty="0">
                <a:solidFill>
                  <a:srgbClr val="000000"/>
                </a:solidFill>
                <a:latin typeface="Arial"/>
                <a:cs typeface="Arial"/>
              </a:rPr>
              <a:t>As a consequence the share of overnights by domestic travelers decreased from 74 % in 2008 to </a:t>
            </a:r>
            <a:r>
              <a:rPr lang="en-US" sz="1100" dirty="0" smtClean="0">
                <a:solidFill>
                  <a:srgbClr val="000000"/>
                </a:solidFill>
                <a:latin typeface="Arial"/>
                <a:cs typeface="Arial"/>
              </a:rPr>
              <a:t>57 </a:t>
            </a:r>
            <a:r>
              <a:rPr lang="en-US" sz="1100" dirty="0">
                <a:solidFill>
                  <a:srgbClr val="000000"/>
                </a:solidFill>
                <a:latin typeface="Arial"/>
                <a:cs typeface="Arial"/>
              </a:rPr>
              <a:t>% in </a:t>
            </a:r>
            <a:r>
              <a:rPr lang="en-US" sz="1100" dirty="0" smtClean="0">
                <a:solidFill>
                  <a:srgbClr val="000000"/>
                </a:solidFill>
                <a:latin typeface="Arial"/>
                <a:cs typeface="Arial"/>
              </a:rPr>
              <a:t>2015</a:t>
            </a:r>
            <a:endParaRPr lang="en-US" sz="1100" dirty="0">
              <a:solidFill>
                <a:srgbClr val="000000"/>
              </a:solidFill>
              <a:latin typeface="Arial"/>
              <a:cs typeface="Arial"/>
            </a:endParaRPr>
          </a:p>
        </p:txBody>
      </p:sp>
      <p:graphicFrame>
        <p:nvGraphicFramePr>
          <p:cNvPr id="7" name="Tabelle 6"/>
          <p:cNvGraphicFramePr>
            <a:graphicFrameLocks noGrp="1"/>
          </p:cNvGraphicFramePr>
          <p:nvPr>
            <p:extLst>
              <p:ext uri="{D42A27DB-BD31-4B8C-83A1-F6EECF244321}">
                <p14:modId xmlns:p14="http://schemas.microsoft.com/office/powerpoint/2010/main" val="4165581288"/>
              </p:ext>
            </p:extLst>
          </p:nvPr>
        </p:nvGraphicFramePr>
        <p:xfrm>
          <a:off x="599368" y="1657073"/>
          <a:ext cx="7992052" cy="1123855"/>
        </p:xfrm>
        <a:graphic>
          <a:graphicData uri="http://schemas.openxmlformats.org/drawingml/2006/table">
            <a:tbl>
              <a:tblPr firstRow="1" bandRow="1">
                <a:tableStyleId>{5C22544A-7EE6-4342-B048-85BDC9FD1C3A}</a:tableStyleId>
              </a:tblPr>
              <a:tblGrid>
                <a:gridCol w="1476000"/>
                <a:gridCol w="720000"/>
                <a:gridCol w="720000"/>
                <a:gridCol w="720000"/>
                <a:gridCol w="720000"/>
                <a:gridCol w="720000"/>
                <a:gridCol w="720000"/>
                <a:gridCol w="720000"/>
                <a:gridCol w="720000"/>
                <a:gridCol w="756052"/>
              </a:tblGrid>
              <a:tr h="281455">
                <a:tc>
                  <a:txBody>
                    <a:bodyPr/>
                    <a:lstStyle/>
                    <a:p>
                      <a:pPr algn="l"/>
                      <a:r>
                        <a:rPr lang="en-GB" sz="1000" b="1" noProof="0" dirty="0" smtClean="0">
                          <a:latin typeface="Arial" panose="020B0604020202020204" pitchFamily="34" charset="0"/>
                          <a:cs typeface="Arial" panose="020B0604020202020204" pitchFamily="34" charset="0"/>
                        </a:rPr>
                        <a:t>Overnights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2008</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2009</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2014</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solidFill>
                            <a:schemeClr val="bg1"/>
                          </a:solidFill>
                          <a:latin typeface="Arial" panose="020B0604020202020204" pitchFamily="34" charset="0"/>
                          <a:cs typeface="Arial" panose="020B0604020202020204" pitchFamily="34" charset="0"/>
                        </a:rPr>
                        <a:t>2015</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Domestic</a:t>
                      </a:r>
                    </a:p>
                  </a:txBody>
                  <a:tcPr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1.648</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1.518</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1.461</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1.418</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1.340</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1.276</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1.273</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1.358</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ctr"/>
                      <a:r>
                        <a:rPr lang="de-DE" sz="1000" b="0" dirty="0" smtClean="0">
                          <a:solidFill>
                            <a:srgbClr val="000000"/>
                          </a:solidFill>
                          <a:latin typeface="Arial" panose="020B0604020202020204" pitchFamily="34" charset="0"/>
                          <a:cs typeface="Arial" panose="020B0604020202020204" pitchFamily="34" charset="0"/>
                        </a:rPr>
                        <a:t> -2,7 %</a:t>
                      </a:r>
                      <a:endParaRPr lang="de-AT" sz="1000" b="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Foreign</a:t>
                      </a:r>
                    </a:p>
                  </a:txBody>
                  <a:tcPr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588</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584</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559</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755</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812</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882</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923</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1.036</a:t>
                      </a:r>
                      <a:endParaRPr lang="de-AT" sz="1000" b="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ctr"/>
                      <a:r>
                        <a:rPr lang="de-DE" sz="1000" b="0" dirty="0" smtClean="0">
                          <a:solidFill>
                            <a:srgbClr val="000000"/>
                          </a:solidFill>
                          <a:latin typeface="Arial" panose="020B0604020202020204" pitchFamily="34" charset="0"/>
                          <a:cs typeface="Arial" panose="020B0604020202020204" pitchFamily="34" charset="0"/>
                        </a:rPr>
                        <a:t> 8,4 %</a:t>
                      </a:r>
                      <a:endParaRPr lang="de-AT" sz="1000" b="0" dirty="0">
                        <a:solidFill>
                          <a:srgbClr val="000000"/>
                        </a:solidFill>
                        <a:latin typeface="Arial" panose="020B0604020202020204" pitchFamily="34" charset="0"/>
                        <a:cs typeface="Arial" panose="020B0604020202020204" pitchFamily="34" charset="0"/>
                      </a:endParaRPr>
                    </a:p>
                  </a:txBody>
                  <a:tcPr anchor="ctr">
                    <a:solidFill>
                      <a:srgbClr val="E8E7EA"/>
                    </a:solidFill>
                  </a:tcPr>
                </a:tc>
              </a:tr>
              <a:tr h="2808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2.236</a:t>
                      </a:r>
                      <a:endParaRPr lang="de-AT" sz="1000" b="1"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2.102</a:t>
                      </a:r>
                      <a:endParaRPr lang="de-AT" sz="1000" b="1"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2.020</a:t>
                      </a:r>
                      <a:endParaRPr lang="de-AT" sz="1000" b="1"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2.173</a:t>
                      </a:r>
                      <a:endParaRPr lang="de-AT" sz="1000" b="1"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2.152</a:t>
                      </a:r>
                      <a:endParaRPr lang="de-AT" sz="1000" b="1"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2.157</a:t>
                      </a:r>
                      <a:endParaRPr lang="de-AT" sz="1000" b="1"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2.196</a:t>
                      </a:r>
                      <a:endParaRPr lang="de-AT" sz="1000" b="1"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AT" sz="1000" b="1" dirty="0" smtClean="0">
                          <a:solidFill>
                            <a:srgbClr val="000000"/>
                          </a:solidFill>
                          <a:latin typeface="Arial" panose="020B0604020202020204" pitchFamily="34" charset="0"/>
                          <a:cs typeface="Arial" panose="020B0604020202020204" pitchFamily="34" charset="0"/>
                        </a:rPr>
                        <a:t>2.394</a:t>
                      </a:r>
                      <a:endParaRPr lang="de-AT" sz="1000" b="1"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ctr"/>
                      <a:r>
                        <a:rPr lang="de-DE" sz="1000" b="1" dirty="0" smtClean="0">
                          <a:solidFill>
                            <a:srgbClr val="000000"/>
                          </a:solidFill>
                          <a:latin typeface="Arial" panose="020B0604020202020204" pitchFamily="34" charset="0"/>
                          <a:cs typeface="Arial" panose="020B0604020202020204" pitchFamily="34" charset="0"/>
                        </a:rPr>
                        <a:t>+1,0 %</a:t>
                      </a:r>
                      <a:endParaRPr lang="de-AT" sz="1000" b="1" dirty="0">
                        <a:solidFill>
                          <a:srgbClr val="000000"/>
                        </a:solidFill>
                        <a:latin typeface="Arial" panose="020B0604020202020204" pitchFamily="34" charset="0"/>
                        <a:cs typeface="Arial" panose="020B0604020202020204" pitchFamily="34" charset="0"/>
                      </a:endParaRPr>
                    </a:p>
                  </a:txBody>
                  <a:tcPr anchor="ctr">
                    <a:noFill/>
                  </a:tcPr>
                </a:tc>
              </a:tr>
            </a:tbl>
          </a:graphicData>
        </a:graphic>
      </p:graphicFrame>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
        <p:nvSpPr>
          <p:cNvPr id="15"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endParaRPr lang="en-US" spc="0" dirty="0"/>
          </a:p>
        </p:txBody>
      </p:sp>
      <p:grpSp>
        <p:nvGrpSpPr>
          <p:cNvPr id="27" name="Gruppieren 26"/>
          <p:cNvGrpSpPr/>
          <p:nvPr/>
        </p:nvGrpSpPr>
        <p:grpSpPr>
          <a:xfrm>
            <a:off x="496886" y="3280297"/>
            <a:ext cx="4435153" cy="2366867"/>
            <a:chOff x="496886" y="3412706"/>
            <a:chExt cx="4435153" cy="2366867"/>
          </a:xfrm>
        </p:grpSpPr>
        <p:graphicFrame>
          <p:nvGraphicFramePr>
            <p:cNvPr id="28" name="Diagramm 27"/>
            <p:cNvGraphicFramePr/>
            <p:nvPr>
              <p:extLst>
                <p:ext uri="{D42A27DB-BD31-4B8C-83A1-F6EECF244321}">
                  <p14:modId xmlns:p14="http://schemas.microsoft.com/office/powerpoint/2010/main" val="85975163"/>
                </p:ext>
              </p:extLst>
            </p:nvPr>
          </p:nvGraphicFramePr>
          <p:xfrm>
            <a:off x="496886" y="3689022"/>
            <a:ext cx="4435153" cy="2090551"/>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feld 28"/>
            <p:cNvSpPr txBox="1"/>
            <p:nvPr/>
          </p:nvSpPr>
          <p:spPr>
            <a:xfrm>
              <a:off x="505262" y="3412706"/>
              <a:ext cx="4176464" cy="261610"/>
            </a:xfrm>
            <a:prstGeom prst="rect">
              <a:avLst/>
            </a:prstGeom>
            <a:noFill/>
          </p:spPr>
          <p:txBody>
            <a:bodyPr wrap="square" rtlCol="0">
              <a:spAutoFit/>
            </a:bodyPr>
            <a:lstStyle/>
            <a:p>
              <a:r>
                <a:rPr lang="de-DE" sz="1100" b="1" dirty="0" err="1" smtClean="0"/>
                <a:t>Overnights</a:t>
              </a:r>
              <a:r>
                <a:rPr lang="de-DE" sz="1100" b="1" dirty="0" smtClean="0"/>
                <a:t> (in 000)</a:t>
              </a:r>
              <a:endParaRPr lang="de-AT" sz="1100" b="1" dirty="0"/>
            </a:p>
          </p:txBody>
        </p:sp>
        <p:sp>
          <p:nvSpPr>
            <p:cNvPr id="30" name="Textfeld 29"/>
            <p:cNvSpPr txBox="1"/>
            <p:nvPr/>
          </p:nvSpPr>
          <p:spPr>
            <a:xfrm>
              <a:off x="991232" y="3841231"/>
              <a:ext cx="504056" cy="246221"/>
            </a:xfrm>
            <a:prstGeom prst="rect">
              <a:avLst/>
            </a:prstGeom>
            <a:noFill/>
          </p:spPr>
          <p:txBody>
            <a:bodyPr wrap="square" rtlCol="0">
              <a:spAutoFit/>
            </a:bodyPr>
            <a:lstStyle/>
            <a:p>
              <a:pPr algn="ctr"/>
              <a:r>
                <a:rPr lang="de-DE" sz="1000" b="1" dirty="0" smtClean="0">
                  <a:solidFill>
                    <a:srgbClr val="000000"/>
                  </a:solidFill>
                </a:rPr>
                <a:t>2.236</a:t>
              </a:r>
              <a:endParaRPr lang="de-AT" sz="1000" b="1" dirty="0">
                <a:solidFill>
                  <a:srgbClr val="000000"/>
                </a:solidFill>
              </a:endParaRPr>
            </a:p>
          </p:txBody>
        </p:sp>
        <p:sp>
          <p:nvSpPr>
            <p:cNvPr id="31" name="Textfeld 30"/>
            <p:cNvSpPr txBox="1"/>
            <p:nvPr/>
          </p:nvSpPr>
          <p:spPr>
            <a:xfrm>
              <a:off x="1462880" y="3912994"/>
              <a:ext cx="504056" cy="246221"/>
            </a:xfrm>
            <a:prstGeom prst="rect">
              <a:avLst/>
            </a:prstGeom>
            <a:noFill/>
          </p:spPr>
          <p:txBody>
            <a:bodyPr wrap="square" rtlCol="0">
              <a:spAutoFit/>
            </a:bodyPr>
            <a:lstStyle/>
            <a:p>
              <a:pPr algn="ctr"/>
              <a:r>
                <a:rPr lang="de-DE" sz="1000" b="1" dirty="0" smtClean="0">
                  <a:solidFill>
                    <a:srgbClr val="000000"/>
                  </a:solidFill>
                </a:rPr>
                <a:t>2.102</a:t>
              </a:r>
              <a:endParaRPr lang="de-AT" sz="1000" b="1" dirty="0">
                <a:solidFill>
                  <a:srgbClr val="000000"/>
                </a:solidFill>
              </a:endParaRPr>
            </a:p>
          </p:txBody>
        </p:sp>
        <p:sp>
          <p:nvSpPr>
            <p:cNvPr id="32" name="Textfeld 31"/>
            <p:cNvSpPr txBox="1"/>
            <p:nvPr/>
          </p:nvSpPr>
          <p:spPr>
            <a:xfrm>
              <a:off x="1937320" y="3948176"/>
              <a:ext cx="504056" cy="246221"/>
            </a:xfrm>
            <a:prstGeom prst="rect">
              <a:avLst/>
            </a:prstGeom>
            <a:noFill/>
          </p:spPr>
          <p:txBody>
            <a:bodyPr wrap="square" rtlCol="0">
              <a:spAutoFit/>
            </a:bodyPr>
            <a:lstStyle/>
            <a:p>
              <a:pPr algn="ctr"/>
              <a:r>
                <a:rPr lang="de-DE" sz="1000" b="1" dirty="0" smtClean="0">
                  <a:solidFill>
                    <a:srgbClr val="000000"/>
                  </a:solidFill>
                </a:rPr>
                <a:t>2.020</a:t>
              </a:r>
              <a:endParaRPr lang="de-AT" sz="1000" b="1" dirty="0">
                <a:solidFill>
                  <a:srgbClr val="000000"/>
                </a:solidFill>
              </a:endParaRPr>
            </a:p>
          </p:txBody>
        </p:sp>
        <p:sp>
          <p:nvSpPr>
            <p:cNvPr id="33" name="Textfeld 32"/>
            <p:cNvSpPr txBox="1"/>
            <p:nvPr/>
          </p:nvSpPr>
          <p:spPr>
            <a:xfrm>
              <a:off x="2411760" y="3875923"/>
              <a:ext cx="504056" cy="246221"/>
            </a:xfrm>
            <a:prstGeom prst="rect">
              <a:avLst/>
            </a:prstGeom>
            <a:noFill/>
          </p:spPr>
          <p:txBody>
            <a:bodyPr wrap="square" rtlCol="0">
              <a:spAutoFit/>
            </a:bodyPr>
            <a:lstStyle/>
            <a:p>
              <a:pPr algn="ctr"/>
              <a:r>
                <a:rPr lang="de-DE" sz="1000" b="1" dirty="0" smtClean="0">
                  <a:solidFill>
                    <a:srgbClr val="000000"/>
                  </a:solidFill>
                </a:rPr>
                <a:t>2.173</a:t>
              </a:r>
              <a:endParaRPr lang="de-AT" sz="1000" b="1" dirty="0">
                <a:solidFill>
                  <a:srgbClr val="000000"/>
                </a:solidFill>
              </a:endParaRPr>
            </a:p>
          </p:txBody>
        </p:sp>
        <p:sp>
          <p:nvSpPr>
            <p:cNvPr id="34" name="Textfeld 33"/>
            <p:cNvSpPr txBox="1"/>
            <p:nvPr/>
          </p:nvSpPr>
          <p:spPr>
            <a:xfrm>
              <a:off x="2886200" y="3894336"/>
              <a:ext cx="504056" cy="246221"/>
            </a:xfrm>
            <a:prstGeom prst="rect">
              <a:avLst/>
            </a:prstGeom>
            <a:noFill/>
          </p:spPr>
          <p:txBody>
            <a:bodyPr wrap="square" rtlCol="0">
              <a:spAutoFit/>
            </a:bodyPr>
            <a:lstStyle/>
            <a:p>
              <a:pPr algn="ctr"/>
              <a:r>
                <a:rPr lang="de-DE" sz="1000" b="1" dirty="0" smtClean="0">
                  <a:solidFill>
                    <a:srgbClr val="000000"/>
                  </a:solidFill>
                </a:rPr>
                <a:t>2.152</a:t>
              </a:r>
              <a:endParaRPr lang="de-AT" sz="1000" b="1" dirty="0">
                <a:solidFill>
                  <a:srgbClr val="000000"/>
                </a:solidFill>
              </a:endParaRPr>
            </a:p>
          </p:txBody>
        </p:sp>
        <p:sp>
          <p:nvSpPr>
            <p:cNvPr id="35" name="Textfeld 34"/>
            <p:cNvSpPr txBox="1"/>
            <p:nvPr/>
          </p:nvSpPr>
          <p:spPr>
            <a:xfrm>
              <a:off x="3365368" y="3878302"/>
              <a:ext cx="504056" cy="246221"/>
            </a:xfrm>
            <a:prstGeom prst="rect">
              <a:avLst/>
            </a:prstGeom>
            <a:noFill/>
          </p:spPr>
          <p:txBody>
            <a:bodyPr wrap="square" rtlCol="0">
              <a:spAutoFit/>
            </a:bodyPr>
            <a:lstStyle/>
            <a:p>
              <a:pPr algn="ctr"/>
              <a:r>
                <a:rPr lang="de-DE" sz="1000" b="1" dirty="0" smtClean="0">
                  <a:solidFill>
                    <a:srgbClr val="000000"/>
                  </a:solidFill>
                </a:rPr>
                <a:t>2.157</a:t>
              </a:r>
              <a:endParaRPr lang="de-AT" sz="1000" b="1" dirty="0">
                <a:solidFill>
                  <a:srgbClr val="000000"/>
                </a:solidFill>
              </a:endParaRPr>
            </a:p>
          </p:txBody>
        </p:sp>
        <p:sp>
          <p:nvSpPr>
            <p:cNvPr id="36" name="Textfeld 35"/>
            <p:cNvSpPr txBox="1"/>
            <p:nvPr/>
          </p:nvSpPr>
          <p:spPr>
            <a:xfrm>
              <a:off x="3828360" y="3863724"/>
              <a:ext cx="504056" cy="246221"/>
            </a:xfrm>
            <a:prstGeom prst="rect">
              <a:avLst/>
            </a:prstGeom>
            <a:noFill/>
          </p:spPr>
          <p:txBody>
            <a:bodyPr wrap="square" rtlCol="0">
              <a:spAutoFit/>
            </a:bodyPr>
            <a:lstStyle/>
            <a:p>
              <a:pPr algn="ctr"/>
              <a:r>
                <a:rPr lang="de-DE" sz="1000" b="1" dirty="0" smtClean="0">
                  <a:solidFill>
                    <a:srgbClr val="000000"/>
                  </a:solidFill>
                </a:rPr>
                <a:t>2.196</a:t>
              </a:r>
              <a:endParaRPr lang="de-AT" sz="1000" b="1" dirty="0">
                <a:solidFill>
                  <a:srgbClr val="000000"/>
                </a:solidFill>
              </a:endParaRPr>
            </a:p>
          </p:txBody>
        </p:sp>
      </p:grpSp>
      <p:sp>
        <p:nvSpPr>
          <p:cNvPr id="20" name="Textfeld 19"/>
          <p:cNvSpPr txBox="1"/>
          <p:nvPr/>
        </p:nvSpPr>
        <p:spPr>
          <a:xfrm>
            <a:off x="4296080" y="3633275"/>
            <a:ext cx="504056" cy="246221"/>
          </a:xfrm>
          <a:prstGeom prst="rect">
            <a:avLst/>
          </a:prstGeom>
          <a:noFill/>
        </p:spPr>
        <p:txBody>
          <a:bodyPr wrap="square" rtlCol="0">
            <a:spAutoFit/>
          </a:bodyPr>
          <a:lstStyle/>
          <a:p>
            <a:pPr algn="ctr"/>
            <a:r>
              <a:rPr lang="de-DE" sz="1000" b="1" dirty="0" smtClean="0">
                <a:solidFill>
                  <a:srgbClr val="000000"/>
                </a:solidFill>
              </a:rPr>
              <a:t>2.394</a:t>
            </a:r>
            <a:endParaRPr lang="de-AT" sz="1000" b="1" dirty="0">
              <a:solidFill>
                <a:srgbClr val="000000"/>
              </a:solidFill>
            </a:endParaRPr>
          </a:p>
        </p:txBody>
      </p:sp>
    </p:spTree>
    <p:extLst>
      <p:ext uri="{BB962C8B-B14F-4D97-AF65-F5344CB8AC3E}">
        <p14:creationId xmlns:p14="http://schemas.microsoft.com/office/powerpoint/2010/main" val="350306264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There is still a high concentration of overnights in July and August but with a smaller share than in 2008</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27</a:t>
            </a:fld>
            <a:endParaRPr lang="de-DE" altLang="de-DE"/>
          </a:p>
        </p:txBody>
      </p:sp>
      <p:sp>
        <p:nvSpPr>
          <p:cNvPr id="9" name="Inhaltsplatzhalter 8"/>
          <p:cNvSpPr>
            <a:spLocks noGrp="1"/>
          </p:cNvSpPr>
          <p:nvPr>
            <p:ph sz="quarter" idx="14"/>
          </p:nvPr>
        </p:nvSpPr>
        <p:spPr/>
        <p:txBody>
          <a:bodyPr/>
          <a:lstStyle/>
          <a:p>
            <a:r>
              <a:rPr lang="de-DE" dirty="0" err="1" smtClean="0"/>
              <a:t>Overnights</a:t>
            </a:r>
            <a:r>
              <a:rPr lang="de-DE" dirty="0" smtClean="0"/>
              <a:t> – </a:t>
            </a:r>
            <a:r>
              <a:rPr lang="de-DE" dirty="0" err="1" smtClean="0"/>
              <a:t>monthly</a:t>
            </a:r>
            <a:r>
              <a:rPr lang="de-DE" dirty="0" smtClean="0"/>
              <a:t> </a:t>
            </a:r>
            <a:r>
              <a:rPr lang="de-DE" dirty="0" err="1" smtClean="0"/>
              <a:t>distribution</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grpSp>
        <p:nvGrpSpPr>
          <p:cNvPr id="11" name="Gruppieren 10"/>
          <p:cNvGrpSpPr/>
          <p:nvPr/>
        </p:nvGrpSpPr>
        <p:grpSpPr>
          <a:xfrm>
            <a:off x="502920" y="1394114"/>
            <a:ext cx="8205645" cy="1719243"/>
            <a:chOff x="502920" y="1394114"/>
            <a:chExt cx="8205645" cy="1719243"/>
          </a:xfrm>
        </p:grpSpPr>
        <p:sp>
          <p:nvSpPr>
            <p:cNvPr id="37" name="Textfeld 36"/>
            <p:cNvSpPr txBox="1"/>
            <p:nvPr/>
          </p:nvSpPr>
          <p:spPr>
            <a:xfrm>
              <a:off x="505262" y="1394114"/>
              <a:ext cx="4176464" cy="261610"/>
            </a:xfrm>
            <a:prstGeom prst="rect">
              <a:avLst/>
            </a:prstGeom>
            <a:noFill/>
          </p:spPr>
          <p:txBody>
            <a:bodyPr wrap="square" rtlCol="0">
              <a:spAutoFit/>
            </a:bodyPr>
            <a:lstStyle/>
            <a:p>
              <a:r>
                <a:rPr lang="de-DE" sz="1100" b="1" dirty="0" err="1" smtClean="0"/>
                <a:t>Monthly</a:t>
              </a:r>
              <a:r>
                <a:rPr lang="de-DE" sz="1100" b="1" dirty="0" smtClean="0"/>
                <a:t> </a:t>
              </a:r>
              <a:r>
                <a:rPr lang="de-DE" sz="1100" b="1" dirty="0" err="1" smtClean="0"/>
                <a:t>distribution</a:t>
              </a:r>
              <a:r>
                <a:rPr lang="de-DE" sz="1100" b="1" dirty="0" smtClean="0"/>
                <a:t> of </a:t>
              </a:r>
              <a:r>
                <a:rPr lang="de-DE" sz="1100" b="1" dirty="0" err="1" smtClean="0"/>
                <a:t>overnights</a:t>
              </a:r>
              <a:r>
                <a:rPr lang="de-DE" sz="1100" b="1" dirty="0" smtClean="0"/>
                <a:t> 2008 (000)</a:t>
              </a:r>
              <a:endParaRPr lang="de-AT" sz="1100" b="1" dirty="0"/>
            </a:p>
          </p:txBody>
        </p:sp>
        <p:graphicFrame>
          <p:nvGraphicFramePr>
            <p:cNvPr id="39" name="Diagramm 38"/>
            <p:cNvGraphicFramePr/>
            <p:nvPr>
              <p:extLst>
                <p:ext uri="{D42A27DB-BD31-4B8C-83A1-F6EECF244321}">
                  <p14:modId xmlns:p14="http://schemas.microsoft.com/office/powerpoint/2010/main" val="2928223624"/>
                </p:ext>
              </p:extLst>
            </p:nvPr>
          </p:nvGraphicFramePr>
          <p:xfrm>
            <a:off x="502920" y="1733490"/>
            <a:ext cx="8183881" cy="1379867"/>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feld 39"/>
            <p:cNvSpPr txBox="1"/>
            <p:nvPr/>
          </p:nvSpPr>
          <p:spPr>
            <a:xfrm>
              <a:off x="1112565" y="1682146"/>
              <a:ext cx="7596000" cy="230832"/>
            </a:xfrm>
            <a:prstGeom prst="rect">
              <a:avLst/>
            </a:prstGeom>
            <a:noFill/>
          </p:spPr>
          <p:txBody>
            <a:bodyPr wrap="square" rtlCol="0">
              <a:spAutoFit/>
            </a:bodyPr>
            <a:lstStyle/>
            <a:p>
              <a:r>
                <a:rPr lang="de-DE" sz="900" b="1" dirty="0">
                  <a:solidFill>
                    <a:srgbClr val="E3007B"/>
                  </a:solidFill>
                </a:rPr>
                <a:t>4</a:t>
              </a:r>
              <a:r>
                <a:rPr lang="de-DE" sz="900" b="1" dirty="0" smtClean="0">
                  <a:solidFill>
                    <a:srgbClr val="E3007B"/>
                  </a:solidFill>
                </a:rPr>
                <a:t> %              3 %             2 %             3 %              6 %              6 %             31 %            31 %            5 %              5 %              3 %              3 </a:t>
              </a:r>
              <a:r>
                <a:rPr lang="de-DE" sz="900" b="1" dirty="0">
                  <a:solidFill>
                    <a:srgbClr val="E3007B"/>
                  </a:solidFill>
                </a:rPr>
                <a:t>%</a:t>
              </a:r>
              <a:endParaRPr lang="de-AT" sz="900" b="1" dirty="0">
                <a:solidFill>
                  <a:srgbClr val="E3007B"/>
                </a:solidFill>
              </a:endParaRPr>
            </a:p>
          </p:txBody>
        </p:sp>
      </p:grpSp>
      <p:grpSp>
        <p:nvGrpSpPr>
          <p:cNvPr id="41" name="Gruppieren 40"/>
          <p:cNvGrpSpPr/>
          <p:nvPr/>
        </p:nvGrpSpPr>
        <p:grpSpPr>
          <a:xfrm>
            <a:off x="504868" y="3212976"/>
            <a:ext cx="8205645" cy="1719243"/>
            <a:chOff x="502920" y="1394114"/>
            <a:chExt cx="8205645" cy="1719243"/>
          </a:xfrm>
        </p:grpSpPr>
        <p:sp>
          <p:nvSpPr>
            <p:cNvPr id="42" name="Textfeld 41"/>
            <p:cNvSpPr txBox="1"/>
            <p:nvPr/>
          </p:nvSpPr>
          <p:spPr>
            <a:xfrm>
              <a:off x="505262" y="1394114"/>
              <a:ext cx="4176464" cy="261610"/>
            </a:xfrm>
            <a:prstGeom prst="rect">
              <a:avLst/>
            </a:prstGeom>
            <a:noFill/>
          </p:spPr>
          <p:txBody>
            <a:bodyPr wrap="square" rtlCol="0">
              <a:spAutoFit/>
            </a:bodyPr>
            <a:lstStyle/>
            <a:p>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43" name="Diagramm 42"/>
            <p:cNvGraphicFramePr/>
            <p:nvPr>
              <p:extLst>
                <p:ext uri="{D42A27DB-BD31-4B8C-83A1-F6EECF244321}">
                  <p14:modId xmlns:p14="http://schemas.microsoft.com/office/powerpoint/2010/main" val="2839026754"/>
                </p:ext>
              </p:extLst>
            </p:nvPr>
          </p:nvGraphicFramePr>
          <p:xfrm>
            <a:off x="502920" y="1733490"/>
            <a:ext cx="8183881" cy="1379867"/>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feld 43"/>
            <p:cNvSpPr txBox="1"/>
            <p:nvPr/>
          </p:nvSpPr>
          <p:spPr>
            <a:xfrm>
              <a:off x="1112565" y="1682146"/>
              <a:ext cx="7596000" cy="230832"/>
            </a:xfrm>
            <a:prstGeom prst="rect">
              <a:avLst/>
            </a:prstGeom>
            <a:noFill/>
          </p:spPr>
          <p:txBody>
            <a:bodyPr wrap="square" rtlCol="0">
              <a:spAutoFit/>
            </a:bodyPr>
            <a:lstStyle/>
            <a:p>
              <a:r>
                <a:rPr lang="de-DE" sz="900" b="1" dirty="0" smtClean="0">
                  <a:solidFill>
                    <a:srgbClr val="E3007B"/>
                  </a:solidFill>
                </a:rPr>
                <a:t>3 %              3 %             3 %             4 %              7 %              7 %             22 %            30 %            8 %              6 %              4 %              3 </a:t>
              </a:r>
              <a:r>
                <a:rPr lang="de-DE" sz="900" b="1" dirty="0">
                  <a:solidFill>
                    <a:srgbClr val="E3007B"/>
                  </a:solidFill>
                </a:rPr>
                <a:t>%</a:t>
              </a:r>
              <a:endParaRPr lang="de-AT" sz="900" b="1" dirty="0">
                <a:solidFill>
                  <a:srgbClr val="E3007B"/>
                </a:solidFill>
              </a:endParaRPr>
            </a:p>
          </p:txBody>
        </p:sp>
      </p:grpSp>
      <p:sp>
        <p:nvSpPr>
          <p:cNvPr id="45" name="Abgerundetes Rechteck 44"/>
          <p:cNvSpPr/>
          <p:nvPr/>
        </p:nvSpPr>
        <p:spPr>
          <a:xfrm>
            <a:off x="4769362" y="1637062"/>
            <a:ext cx="1249200" cy="149721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46" name="Abgerundetes Rechteck 45"/>
          <p:cNvSpPr/>
          <p:nvPr/>
        </p:nvSpPr>
        <p:spPr>
          <a:xfrm>
            <a:off x="4772291" y="3459975"/>
            <a:ext cx="1249200" cy="149721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47" name="Rectangle 9"/>
          <p:cNvSpPr>
            <a:spLocks noChangeArrowheads="1"/>
          </p:cNvSpPr>
          <p:nvPr/>
        </p:nvSpPr>
        <p:spPr bwMode="auto">
          <a:xfrm>
            <a:off x="529208" y="5061326"/>
            <a:ext cx="4042792" cy="133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The majority of the overnights in North Macedonia (1,24 million or 52 %) are still generated in the two summer months of July and August</a:t>
            </a:r>
          </a:p>
          <a:p>
            <a:pPr marL="177800" indent="-177800">
              <a:spcBef>
                <a:spcPts val="0"/>
              </a:spcBef>
              <a:spcAft>
                <a:spcPts val="600"/>
              </a:spcAft>
              <a:buClr>
                <a:srgbClr val="E3007B"/>
              </a:buClr>
              <a:buSzPct val="115000"/>
              <a:buFontTx/>
              <a:buChar char="•"/>
            </a:pPr>
            <a:r>
              <a:rPr lang="en-US" sz="1100" dirty="0">
                <a:solidFill>
                  <a:srgbClr val="000000"/>
                </a:solidFill>
              </a:rPr>
              <a:t>T</a:t>
            </a:r>
            <a:r>
              <a:rPr lang="en-US" sz="1100" dirty="0" smtClean="0">
                <a:solidFill>
                  <a:srgbClr val="000000"/>
                </a:solidFill>
              </a:rPr>
              <a:t>he share of those two months dropped from 62 % in 2008 to 52 % in 2015 – mainly due to the fact, that the number of overnights in July decreased by more than 170.000 over this period of time</a:t>
            </a:r>
            <a:endParaRPr lang="en-US" sz="1100" dirty="0">
              <a:solidFill>
                <a:srgbClr val="000000"/>
              </a:solidFill>
            </a:endParaRPr>
          </a:p>
        </p:txBody>
      </p:sp>
      <p:sp>
        <p:nvSpPr>
          <p:cNvPr id="48" name="Rectangle 9"/>
          <p:cNvSpPr>
            <a:spLocks noChangeArrowheads="1"/>
          </p:cNvSpPr>
          <p:nvPr/>
        </p:nvSpPr>
        <p:spPr bwMode="auto">
          <a:xfrm>
            <a:off x="4633664" y="5059831"/>
            <a:ext cx="4042792" cy="133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The months April to June and September to November all generated between 30.000 and 80.000 more overnights in 2015 in comparison to 2008</a:t>
            </a:r>
          </a:p>
          <a:p>
            <a:pPr marL="177800" indent="-177800">
              <a:spcBef>
                <a:spcPts val="0"/>
              </a:spcBef>
              <a:spcAft>
                <a:spcPts val="600"/>
              </a:spcAft>
              <a:buClr>
                <a:srgbClr val="E3007B"/>
              </a:buClr>
              <a:buSzPct val="115000"/>
              <a:buFontTx/>
              <a:buChar char="•"/>
            </a:pPr>
            <a:r>
              <a:rPr lang="en-US" sz="1100" dirty="0" smtClean="0">
                <a:solidFill>
                  <a:srgbClr val="000000"/>
                </a:solidFill>
              </a:rPr>
              <a:t>The demand in the other months (January to March and December) remained relatively stable on a rather low level   </a:t>
            </a:r>
            <a:endParaRPr lang="en-US" sz="1100" dirty="0">
              <a:solidFill>
                <a:srgbClr val="000000"/>
              </a:solidFill>
            </a:endParaRPr>
          </a:p>
        </p:txBody>
      </p:sp>
    </p:spTree>
    <p:extLst>
      <p:ext uri="{BB962C8B-B14F-4D97-AF65-F5344CB8AC3E}">
        <p14:creationId xmlns:p14="http://schemas.microsoft.com/office/powerpoint/2010/main" val="93558884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50 % of all overnights in North Macedonia are currently generated in the Southwest Region</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28</a:t>
            </a:fld>
            <a:endParaRPr lang="de-DE" altLang="de-DE"/>
          </a:p>
        </p:txBody>
      </p:sp>
      <p:sp>
        <p:nvSpPr>
          <p:cNvPr id="9" name="Inhaltsplatzhalter 8"/>
          <p:cNvSpPr>
            <a:spLocks noGrp="1"/>
          </p:cNvSpPr>
          <p:nvPr>
            <p:ph sz="quarter" idx="14"/>
          </p:nvPr>
        </p:nvSpPr>
        <p:spPr/>
        <p:txBody>
          <a:bodyPr/>
          <a:lstStyle/>
          <a:p>
            <a:r>
              <a:rPr lang="de-DE" dirty="0" err="1" smtClean="0"/>
              <a:t>Overnights</a:t>
            </a:r>
            <a:r>
              <a:rPr lang="de-DE" dirty="0" smtClean="0"/>
              <a:t> – </a:t>
            </a:r>
            <a:r>
              <a:rPr lang="de-DE" dirty="0" err="1" smtClean="0"/>
              <a:t>geographical</a:t>
            </a:r>
            <a:r>
              <a:rPr lang="de-DE" dirty="0" smtClean="0"/>
              <a:t> </a:t>
            </a:r>
            <a:r>
              <a:rPr lang="de-DE" dirty="0" err="1" smtClean="0"/>
              <a:t>distribution</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grpSp>
        <p:nvGrpSpPr>
          <p:cNvPr id="6" name="Gruppieren 5"/>
          <p:cNvGrpSpPr/>
          <p:nvPr/>
        </p:nvGrpSpPr>
        <p:grpSpPr>
          <a:xfrm>
            <a:off x="408415" y="3965764"/>
            <a:ext cx="8324105" cy="2433709"/>
            <a:chOff x="408415" y="3875611"/>
            <a:chExt cx="8324105" cy="2433709"/>
          </a:xfrm>
        </p:grpSpPr>
        <p:grpSp>
          <p:nvGrpSpPr>
            <p:cNvPr id="4" name="Gruppieren 3"/>
            <p:cNvGrpSpPr/>
            <p:nvPr/>
          </p:nvGrpSpPr>
          <p:grpSpPr>
            <a:xfrm>
              <a:off x="506181" y="3875611"/>
              <a:ext cx="8226339" cy="2433709"/>
              <a:chOff x="506181" y="2670688"/>
              <a:chExt cx="8226339" cy="2433709"/>
            </a:xfrm>
          </p:grpSpPr>
          <p:grpSp>
            <p:nvGrpSpPr>
              <p:cNvPr id="13" name="Gruppieren 12"/>
              <p:cNvGrpSpPr/>
              <p:nvPr/>
            </p:nvGrpSpPr>
            <p:grpSpPr>
              <a:xfrm>
                <a:off x="506181" y="2670688"/>
                <a:ext cx="8226339" cy="2433709"/>
                <a:chOff x="218149" y="3086442"/>
                <a:chExt cx="8226339" cy="2433709"/>
              </a:xfrm>
            </p:grpSpPr>
            <p:graphicFrame>
              <p:nvGraphicFramePr>
                <p:cNvPr id="15" name="Diagramm 14"/>
                <p:cNvGraphicFramePr/>
                <p:nvPr>
                  <p:extLst>
                    <p:ext uri="{D42A27DB-BD31-4B8C-83A1-F6EECF244321}">
                      <p14:modId xmlns:p14="http://schemas.microsoft.com/office/powerpoint/2010/main" val="4060724169"/>
                    </p:ext>
                  </p:extLst>
                </p:nvPr>
              </p:nvGraphicFramePr>
              <p:xfrm>
                <a:off x="256786" y="3689022"/>
                <a:ext cx="8187702" cy="1831129"/>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feld 15"/>
                <p:cNvSpPr txBox="1"/>
                <p:nvPr/>
              </p:nvSpPr>
              <p:spPr>
                <a:xfrm>
                  <a:off x="218149" y="3086442"/>
                  <a:ext cx="4176464" cy="261610"/>
                </a:xfrm>
                <a:prstGeom prst="rect">
                  <a:avLst/>
                </a:prstGeom>
                <a:noFill/>
              </p:spPr>
              <p:txBody>
                <a:bodyPr wrap="square" rtlCol="0">
                  <a:spAutoFit/>
                </a:bodyPr>
                <a:lstStyle/>
                <a:p>
                  <a:r>
                    <a:rPr lang="de-DE" sz="1100" b="1" dirty="0" err="1" smtClean="0">
                      <a:solidFill>
                        <a:srgbClr val="3B1B66"/>
                      </a:solidFill>
                    </a:rPr>
                    <a:t>Geographical</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sp>
              <p:nvSpPr>
                <p:cNvPr id="17" name="Textfeld 16"/>
                <p:cNvSpPr txBox="1"/>
                <p:nvPr/>
              </p:nvSpPr>
              <p:spPr>
                <a:xfrm>
                  <a:off x="971600" y="3851878"/>
                  <a:ext cx="504056" cy="246221"/>
                </a:xfrm>
                <a:prstGeom prst="rect">
                  <a:avLst/>
                </a:prstGeom>
                <a:noFill/>
              </p:spPr>
              <p:txBody>
                <a:bodyPr wrap="square" rtlCol="0">
                  <a:spAutoFit/>
                </a:bodyPr>
                <a:lstStyle/>
                <a:p>
                  <a:pPr algn="ctr"/>
                  <a:r>
                    <a:rPr lang="de-DE" sz="1000" b="1" dirty="0" smtClean="0">
                      <a:solidFill>
                        <a:srgbClr val="000000"/>
                      </a:solidFill>
                    </a:rPr>
                    <a:t>1.202</a:t>
                  </a:r>
                  <a:endParaRPr lang="de-AT" sz="1000" b="1" dirty="0">
                    <a:solidFill>
                      <a:srgbClr val="000000"/>
                    </a:solidFill>
                  </a:endParaRPr>
                </a:p>
              </p:txBody>
            </p:sp>
            <p:sp>
              <p:nvSpPr>
                <p:cNvPr id="18" name="Textfeld 17"/>
                <p:cNvSpPr txBox="1"/>
                <p:nvPr/>
              </p:nvSpPr>
              <p:spPr>
                <a:xfrm>
                  <a:off x="1907704" y="4386514"/>
                  <a:ext cx="504056" cy="246221"/>
                </a:xfrm>
                <a:prstGeom prst="rect">
                  <a:avLst/>
                </a:prstGeom>
                <a:noFill/>
              </p:spPr>
              <p:txBody>
                <a:bodyPr wrap="square" rtlCol="0">
                  <a:spAutoFit/>
                </a:bodyPr>
                <a:lstStyle/>
                <a:p>
                  <a:pPr algn="ctr"/>
                  <a:r>
                    <a:rPr lang="de-DE" sz="1000" b="1" dirty="0" smtClean="0">
                      <a:solidFill>
                        <a:srgbClr val="000000"/>
                      </a:solidFill>
                    </a:rPr>
                    <a:t>413</a:t>
                  </a:r>
                  <a:endParaRPr lang="de-AT" sz="1000" b="1" dirty="0">
                    <a:solidFill>
                      <a:srgbClr val="000000"/>
                    </a:solidFill>
                  </a:endParaRPr>
                </a:p>
              </p:txBody>
            </p:sp>
            <p:sp>
              <p:nvSpPr>
                <p:cNvPr id="20" name="Textfeld 19"/>
                <p:cNvSpPr txBox="1"/>
                <p:nvPr/>
              </p:nvSpPr>
              <p:spPr>
                <a:xfrm>
                  <a:off x="2862470" y="4358007"/>
                  <a:ext cx="504056" cy="246221"/>
                </a:xfrm>
                <a:prstGeom prst="rect">
                  <a:avLst/>
                </a:prstGeom>
                <a:noFill/>
              </p:spPr>
              <p:txBody>
                <a:bodyPr wrap="square" rtlCol="0">
                  <a:spAutoFit/>
                </a:bodyPr>
                <a:lstStyle/>
                <a:p>
                  <a:pPr algn="ctr"/>
                  <a:r>
                    <a:rPr lang="de-DE" sz="1000" b="1" dirty="0" smtClean="0">
                      <a:solidFill>
                        <a:srgbClr val="000000"/>
                      </a:solidFill>
                    </a:rPr>
                    <a:t>453</a:t>
                  </a:r>
                  <a:endParaRPr lang="de-AT" sz="1000" b="1" dirty="0">
                    <a:solidFill>
                      <a:srgbClr val="000000"/>
                    </a:solidFill>
                  </a:endParaRPr>
                </a:p>
              </p:txBody>
            </p:sp>
            <p:sp>
              <p:nvSpPr>
                <p:cNvPr id="21" name="Textfeld 20"/>
                <p:cNvSpPr txBox="1"/>
                <p:nvPr/>
              </p:nvSpPr>
              <p:spPr>
                <a:xfrm>
                  <a:off x="3798574" y="4569726"/>
                  <a:ext cx="504056" cy="246221"/>
                </a:xfrm>
                <a:prstGeom prst="rect">
                  <a:avLst/>
                </a:prstGeom>
                <a:noFill/>
              </p:spPr>
              <p:txBody>
                <a:bodyPr wrap="square" rtlCol="0">
                  <a:spAutoFit/>
                </a:bodyPr>
                <a:lstStyle/>
                <a:p>
                  <a:pPr algn="ctr"/>
                  <a:r>
                    <a:rPr lang="de-DE" sz="1000" b="1" dirty="0" smtClean="0">
                      <a:solidFill>
                        <a:srgbClr val="000000"/>
                      </a:solidFill>
                    </a:rPr>
                    <a:t>158</a:t>
                  </a:r>
                  <a:endParaRPr lang="de-AT" sz="1000" b="1" dirty="0">
                    <a:solidFill>
                      <a:srgbClr val="000000"/>
                    </a:solidFill>
                  </a:endParaRPr>
                </a:p>
              </p:txBody>
            </p:sp>
            <p:sp>
              <p:nvSpPr>
                <p:cNvPr id="22" name="Textfeld 21"/>
                <p:cNvSpPr txBox="1"/>
                <p:nvPr/>
              </p:nvSpPr>
              <p:spPr>
                <a:xfrm>
                  <a:off x="4744009" y="4638560"/>
                  <a:ext cx="504056" cy="246221"/>
                </a:xfrm>
                <a:prstGeom prst="rect">
                  <a:avLst/>
                </a:prstGeom>
                <a:noFill/>
              </p:spPr>
              <p:txBody>
                <a:bodyPr wrap="square" rtlCol="0">
                  <a:spAutoFit/>
                </a:bodyPr>
                <a:lstStyle/>
                <a:p>
                  <a:pPr algn="ctr"/>
                  <a:r>
                    <a:rPr lang="de-DE" sz="1000" b="1" dirty="0" smtClean="0">
                      <a:solidFill>
                        <a:srgbClr val="000000"/>
                      </a:solidFill>
                    </a:rPr>
                    <a:t>61</a:t>
                  </a:r>
                  <a:endParaRPr lang="de-AT" sz="1000" b="1" dirty="0">
                    <a:solidFill>
                      <a:srgbClr val="000000"/>
                    </a:solidFill>
                  </a:endParaRPr>
                </a:p>
              </p:txBody>
            </p:sp>
            <p:sp>
              <p:nvSpPr>
                <p:cNvPr id="25" name="Textfeld 24"/>
                <p:cNvSpPr txBox="1"/>
                <p:nvPr/>
              </p:nvSpPr>
              <p:spPr>
                <a:xfrm>
                  <a:off x="5689444" y="4642625"/>
                  <a:ext cx="504056" cy="246221"/>
                </a:xfrm>
                <a:prstGeom prst="rect">
                  <a:avLst/>
                </a:prstGeom>
                <a:noFill/>
              </p:spPr>
              <p:txBody>
                <a:bodyPr wrap="square" rtlCol="0">
                  <a:spAutoFit/>
                </a:bodyPr>
                <a:lstStyle/>
                <a:p>
                  <a:pPr algn="ctr"/>
                  <a:r>
                    <a:rPr lang="de-DE" sz="1000" b="1" dirty="0" smtClean="0">
                      <a:solidFill>
                        <a:srgbClr val="000000"/>
                      </a:solidFill>
                    </a:rPr>
                    <a:t>53</a:t>
                  </a:r>
                  <a:endParaRPr lang="de-AT" sz="1000" b="1" dirty="0">
                    <a:solidFill>
                      <a:srgbClr val="000000"/>
                    </a:solidFill>
                  </a:endParaRPr>
                </a:p>
              </p:txBody>
            </p:sp>
            <p:sp>
              <p:nvSpPr>
                <p:cNvPr id="26" name="Textfeld 25"/>
                <p:cNvSpPr txBox="1"/>
                <p:nvPr/>
              </p:nvSpPr>
              <p:spPr>
                <a:xfrm>
                  <a:off x="6625548" y="4649347"/>
                  <a:ext cx="504056" cy="246221"/>
                </a:xfrm>
                <a:prstGeom prst="rect">
                  <a:avLst/>
                </a:prstGeom>
                <a:noFill/>
              </p:spPr>
              <p:txBody>
                <a:bodyPr wrap="square" rtlCol="0">
                  <a:spAutoFit/>
                </a:bodyPr>
                <a:lstStyle/>
                <a:p>
                  <a:pPr algn="ctr"/>
                  <a:r>
                    <a:rPr lang="de-DE" sz="1000" b="1" dirty="0" smtClean="0">
                      <a:solidFill>
                        <a:srgbClr val="000000"/>
                      </a:solidFill>
                    </a:rPr>
                    <a:t>40</a:t>
                  </a:r>
                  <a:endParaRPr lang="de-AT" sz="1000" b="1" dirty="0">
                    <a:solidFill>
                      <a:srgbClr val="000000"/>
                    </a:solidFill>
                  </a:endParaRPr>
                </a:p>
              </p:txBody>
            </p:sp>
          </p:grpSp>
          <p:sp>
            <p:nvSpPr>
              <p:cNvPr id="27" name="Textfeld 26"/>
              <p:cNvSpPr txBox="1"/>
              <p:nvPr/>
            </p:nvSpPr>
            <p:spPr>
              <a:xfrm>
                <a:off x="7856375" y="4243298"/>
                <a:ext cx="504056" cy="246221"/>
              </a:xfrm>
              <a:prstGeom prst="rect">
                <a:avLst/>
              </a:prstGeom>
              <a:noFill/>
            </p:spPr>
            <p:txBody>
              <a:bodyPr wrap="square" rtlCol="0">
                <a:spAutoFit/>
              </a:bodyPr>
              <a:lstStyle/>
              <a:p>
                <a:pPr algn="ctr"/>
                <a:r>
                  <a:rPr lang="de-DE" sz="1000" b="1" dirty="0" smtClean="0">
                    <a:solidFill>
                      <a:srgbClr val="000000"/>
                    </a:solidFill>
                  </a:rPr>
                  <a:t>15</a:t>
                </a:r>
                <a:endParaRPr lang="de-AT" sz="1000" b="1" dirty="0">
                  <a:solidFill>
                    <a:srgbClr val="000000"/>
                  </a:solidFill>
                </a:endParaRPr>
              </a:p>
            </p:txBody>
          </p:sp>
        </p:grpSp>
        <p:sp>
          <p:nvSpPr>
            <p:cNvPr id="3" name="Textfeld 2"/>
            <p:cNvSpPr txBox="1"/>
            <p:nvPr/>
          </p:nvSpPr>
          <p:spPr>
            <a:xfrm>
              <a:off x="408415" y="4207430"/>
              <a:ext cx="821797" cy="246221"/>
            </a:xfrm>
            <a:prstGeom prst="rect">
              <a:avLst/>
            </a:prstGeom>
            <a:noFill/>
          </p:spPr>
          <p:txBody>
            <a:bodyPr wrap="square" rtlCol="0">
              <a:spAutoFit/>
            </a:bodyPr>
            <a:lstStyle/>
            <a:p>
              <a:pPr algn="ctr"/>
              <a:r>
                <a:rPr lang="de-DE" sz="1000" dirty="0" smtClean="0">
                  <a:solidFill>
                    <a:srgbClr val="000000"/>
                  </a:solidFill>
                </a:rPr>
                <a:t>Share* </a:t>
              </a:r>
              <a:endParaRPr lang="de-AT" sz="1000" dirty="0">
                <a:solidFill>
                  <a:srgbClr val="000000"/>
                </a:solidFill>
              </a:endParaRPr>
            </a:p>
          </p:txBody>
        </p:sp>
        <p:sp>
          <p:nvSpPr>
            <p:cNvPr id="28" name="Textfeld 27"/>
            <p:cNvSpPr txBox="1"/>
            <p:nvPr/>
          </p:nvSpPr>
          <p:spPr>
            <a:xfrm>
              <a:off x="1328021" y="4221605"/>
              <a:ext cx="7358780" cy="230832"/>
            </a:xfrm>
            <a:prstGeom prst="rect">
              <a:avLst/>
            </a:prstGeom>
            <a:noFill/>
          </p:spPr>
          <p:txBody>
            <a:bodyPr wrap="square" rtlCol="0">
              <a:spAutoFit/>
            </a:bodyPr>
            <a:lstStyle/>
            <a:p>
              <a:r>
                <a:rPr lang="de-DE" sz="900" b="1" dirty="0" smtClean="0">
                  <a:solidFill>
                    <a:srgbClr val="E3007B"/>
                  </a:solidFill>
                </a:rPr>
                <a:t>38 %                     21 %                     77 %                     34 %                      52 %                     41 %                     65 %                      81 %</a:t>
              </a:r>
              <a:endParaRPr lang="de-AT" sz="900" b="1" dirty="0">
                <a:solidFill>
                  <a:srgbClr val="E3007B"/>
                </a:solidFill>
              </a:endParaRPr>
            </a:p>
          </p:txBody>
        </p:sp>
      </p:grpSp>
      <p:grpSp>
        <p:nvGrpSpPr>
          <p:cNvPr id="7" name="Gruppieren 6"/>
          <p:cNvGrpSpPr/>
          <p:nvPr/>
        </p:nvGrpSpPr>
        <p:grpSpPr>
          <a:xfrm>
            <a:off x="565310" y="1410403"/>
            <a:ext cx="4591972" cy="2396782"/>
            <a:chOff x="565310" y="1410403"/>
            <a:chExt cx="4591972" cy="2396782"/>
          </a:xfrm>
        </p:grpSpPr>
        <p:pic>
          <p:nvPicPr>
            <p:cNvPr id="3074" name="Picture 2" descr="https://upload.wikimedia.org/wikipedia/commons/4/40/Statistical_Regions_Map-Macedonia.pn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5310" y="1418042"/>
              <a:ext cx="3034369" cy="238034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13"/>
            <p:cNvGrpSpPr>
              <a:grpSpLocks/>
            </p:cNvGrpSpPr>
            <p:nvPr/>
          </p:nvGrpSpPr>
          <p:grpSpPr bwMode="auto">
            <a:xfrm>
              <a:off x="3698910" y="1410403"/>
              <a:ext cx="287337" cy="287337"/>
              <a:chOff x="596" y="1501"/>
              <a:chExt cx="181" cy="181"/>
            </a:xfrm>
          </p:grpSpPr>
          <p:sp>
            <p:nvSpPr>
              <p:cNvPr id="33"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37" name="Group 16"/>
            <p:cNvGrpSpPr>
              <a:grpSpLocks/>
            </p:cNvGrpSpPr>
            <p:nvPr/>
          </p:nvGrpSpPr>
          <p:grpSpPr bwMode="auto">
            <a:xfrm>
              <a:off x="3698910" y="1703999"/>
              <a:ext cx="287337" cy="287337"/>
              <a:chOff x="596" y="1501"/>
              <a:chExt cx="181" cy="181"/>
            </a:xfrm>
          </p:grpSpPr>
          <p:sp>
            <p:nvSpPr>
              <p:cNvPr id="38"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9"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40" name="Group 19"/>
            <p:cNvGrpSpPr>
              <a:grpSpLocks/>
            </p:cNvGrpSpPr>
            <p:nvPr/>
          </p:nvGrpSpPr>
          <p:grpSpPr bwMode="auto">
            <a:xfrm>
              <a:off x="3698910" y="2012225"/>
              <a:ext cx="287337" cy="287337"/>
              <a:chOff x="596" y="1501"/>
              <a:chExt cx="181" cy="181"/>
            </a:xfrm>
          </p:grpSpPr>
          <p:sp>
            <p:nvSpPr>
              <p:cNvPr id="41"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43" name="Group 22"/>
            <p:cNvGrpSpPr>
              <a:grpSpLocks/>
            </p:cNvGrpSpPr>
            <p:nvPr/>
          </p:nvGrpSpPr>
          <p:grpSpPr bwMode="auto">
            <a:xfrm>
              <a:off x="3698910" y="2306719"/>
              <a:ext cx="287337" cy="287337"/>
              <a:chOff x="596" y="1501"/>
              <a:chExt cx="181" cy="181"/>
            </a:xfrm>
          </p:grpSpPr>
          <p:sp>
            <p:nvSpPr>
              <p:cNvPr id="44"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5"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46" name="Group 25"/>
            <p:cNvGrpSpPr>
              <a:grpSpLocks/>
            </p:cNvGrpSpPr>
            <p:nvPr/>
          </p:nvGrpSpPr>
          <p:grpSpPr bwMode="auto">
            <a:xfrm>
              <a:off x="3698910" y="2607874"/>
              <a:ext cx="287337" cy="287337"/>
              <a:chOff x="596" y="1501"/>
              <a:chExt cx="181" cy="181"/>
            </a:xfrm>
          </p:grpSpPr>
          <p:sp>
            <p:nvSpPr>
              <p:cNvPr id="47"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8"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grpSp>
          <p:nvGrpSpPr>
            <p:cNvPr id="49" name="Group 28"/>
            <p:cNvGrpSpPr>
              <a:grpSpLocks/>
            </p:cNvGrpSpPr>
            <p:nvPr/>
          </p:nvGrpSpPr>
          <p:grpSpPr bwMode="auto">
            <a:xfrm>
              <a:off x="3698910" y="2906638"/>
              <a:ext cx="287337" cy="287337"/>
              <a:chOff x="596" y="1501"/>
              <a:chExt cx="181" cy="181"/>
            </a:xfrm>
          </p:grpSpPr>
          <p:sp>
            <p:nvSpPr>
              <p:cNvPr id="50" name="Oval 29"/>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1" name="Rectangle 30"/>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6</a:t>
                </a:r>
              </a:p>
            </p:txBody>
          </p:sp>
        </p:grpSp>
        <p:grpSp>
          <p:nvGrpSpPr>
            <p:cNvPr id="52" name="Group 31"/>
            <p:cNvGrpSpPr>
              <a:grpSpLocks/>
            </p:cNvGrpSpPr>
            <p:nvPr/>
          </p:nvGrpSpPr>
          <p:grpSpPr bwMode="auto">
            <a:xfrm>
              <a:off x="3698910" y="3218937"/>
              <a:ext cx="287337" cy="287337"/>
              <a:chOff x="596" y="1501"/>
              <a:chExt cx="181" cy="181"/>
            </a:xfrm>
          </p:grpSpPr>
          <p:sp>
            <p:nvSpPr>
              <p:cNvPr id="53" name="Oval 32"/>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 name="Rectangle 33"/>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7</a:t>
                </a:r>
              </a:p>
            </p:txBody>
          </p:sp>
        </p:grpSp>
        <p:grpSp>
          <p:nvGrpSpPr>
            <p:cNvPr id="55" name="Group 34"/>
            <p:cNvGrpSpPr>
              <a:grpSpLocks/>
            </p:cNvGrpSpPr>
            <p:nvPr/>
          </p:nvGrpSpPr>
          <p:grpSpPr bwMode="auto">
            <a:xfrm>
              <a:off x="3698910" y="3519848"/>
              <a:ext cx="287337" cy="287337"/>
              <a:chOff x="596" y="1501"/>
              <a:chExt cx="181" cy="181"/>
            </a:xfrm>
          </p:grpSpPr>
          <p:sp>
            <p:nvSpPr>
              <p:cNvPr id="56"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7" name="Rectangle 36"/>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8</a:t>
                </a:r>
              </a:p>
            </p:txBody>
          </p:sp>
        </p:grpSp>
        <p:grpSp>
          <p:nvGrpSpPr>
            <p:cNvPr id="58" name="Group 13"/>
            <p:cNvGrpSpPr>
              <a:grpSpLocks/>
            </p:cNvGrpSpPr>
            <p:nvPr/>
          </p:nvGrpSpPr>
          <p:grpSpPr bwMode="auto">
            <a:xfrm>
              <a:off x="985174" y="2047969"/>
              <a:ext cx="287337" cy="287337"/>
              <a:chOff x="596" y="1501"/>
              <a:chExt cx="181" cy="181"/>
            </a:xfrm>
          </p:grpSpPr>
          <p:sp>
            <p:nvSpPr>
              <p:cNvPr id="59"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0"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61" name="Group 16"/>
            <p:cNvGrpSpPr>
              <a:grpSpLocks/>
            </p:cNvGrpSpPr>
            <p:nvPr/>
          </p:nvGrpSpPr>
          <p:grpSpPr bwMode="auto">
            <a:xfrm>
              <a:off x="1568156" y="1930406"/>
              <a:ext cx="287337" cy="287337"/>
              <a:chOff x="596" y="1501"/>
              <a:chExt cx="181" cy="181"/>
            </a:xfrm>
          </p:grpSpPr>
          <p:sp>
            <p:nvSpPr>
              <p:cNvPr id="62"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3"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64" name="Group 19"/>
            <p:cNvGrpSpPr>
              <a:grpSpLocks/>
            </p:cNvGrpSpPr>
            <p:nvPr/>
          </p:nvGrpSpPr>
          <p:grpSpPr bwMode="auto">
            <a:xfrm>
              <a:off x="2170673" y="1621187"/>
              <a:ext cx="287337" cy="287337"/>
              <a:chOff x="596" y="1501"/>
              <a:chExt cx="181" cy="181"/>
            </a:xfrm>
          </p:grpSpPr>
          <p:sp>
            <p:nvSpPr>
              <p:cNvPr id="65"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6"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67" name="Group 22"/>
            <p:cNvGrpSpPr>
              <a:grpSpLocks/>
            </p:cNvGrpSpPr>
            <p:nvPr/>
          </p:nvGrpSpPr>
          <p:grpSpPr bwMode="auto">
            <a:xfrm>
              <a:off x="1043608" y="2637607"/>
              <a:ext cx="287337" cy="287337"/>
              <a:chOff x="596" y="1501"/>
              <a:chExt cx="181" cy="181"/>
            </a:xfrm>
          </p:grpSpPr>
          <p:sp>
            <p:nvSpPr>
              <p:cNvPr id="68"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70" name="Group 25"/>
            <p:cNvGrpSpPr>
              <a:grpSpLocks/>
            </p:cNvGrpSpPr>
            <p:nvPr/>
          </p:nvGrpSpPr>
          <p:grpSpPr bwMode="auto">
            <a:xfrm>
              <a:off x="1534785" y="3069655"/>
              <a:ext cx="287337" cy="287337"/>
              <a:chOff x="596" y="1501"/>
              <a:chExt cx="181" cy="181"/>
            </a:xfrm>
          </p:grpSpPr>
          <p:sp>
            <p:nvSpPr>
              <p:cNvPr id="71"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grpSp>
          <p:nvGrpSpPr>
            <p:cNvPr id="73" name="Group 28"/>
            <p:cNvGrpSpPr>
              <a:grpSpLocks/>
            </p:cNvGrpSpPr>
            <p:nvPr/>
          </p:nvGrpSpPr>
          <p:grpSpPr bwMode="auto">
            <a:xfrm>
              <a:off x="2077478" y="2544412"/>
              <a:ext cx="287337" cy="287337"/>
              <a:chOff x="596" y="1501"/>
              <a:chExt cx="181" cy="181"/>
            </a:xfrm>
          </p:grpSpPr>
          <p:sp>
            <p:nvSpPr>
              <p:cNvPr id="74" name="Oval 29"/>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5" name="Rectangle 30"/>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6</a:t>
                </a:r>
              </a:p>
            </p:txBody>
          </p:sp>
        </p:grpSp>
        <p:grpSp>
          <p:nvGrpSpPr>
            <p:cNvPr id="76" name="Group 31"/>
            <p:cNvGrpSpPr>
              <a:grpSpLocks/>
            </p:cNvGrpSpPr>
            <p:nvPr/>
          </p:nvGrpSpPr>
          <p:grpSpPr bwMode="auto">
            <a:xfrm>
              <a:off x="2739124" y="1989535"/>
              <a:ext cx="287337" cy="287337"/>
              <a:chOff x="596" y="1501"/>
              <a:chExt cx="181" cy="181"/>
            </a:xfrm>
          </p:grpSpPr>
          <p:sp>
            <p:nvSpPr>
              <p:cNvPr id="77" name="Oval 32"/>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 name="Rectangle 33"/>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7</a:t>
                </a:r>
              </a:p>
            </p:txBody>
          </p:sp>
        </p:grpSp>
        <p:grpSp>
          <p:nvGrpSpPr>
            <p:cNvPr id="79" name="Group 34"/>
            <p:cNvGrpSpPr>
              <a:grpSpLocks/>
            </p:cNvGrpSpPr>
            <p:nvPr/>
          </p:nvGrpSpPr>
          <p:grpSpPr bwMode="auto">
            <a:xfrm>
              <a:off x="2916511" y="2716533"/>
              <a:ext cx="287337" cy="287337"/>
              <a:chOff x="596" y="1501"/>
              <a:chExt cx="181" cy="181"/>
            </a:xfrm>
          </p:grpSpPr>
          <p:sp>
            <p:nvSpPr>
              <p:cNvPr id="80"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 name="Rectangle 36"/>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8</a:t>
                </a:r>
              </a:p>
            </p:txBody>
          </p:sp>
        </p:grpSp>
        <p:sp>
          <p:nvSpPr>
            <p:cNvPr id="82" name="Textfeld 81"/>
            <p:cNvSpPr txBox="1"/>
            <p:nvPr/>
          </p:nvSpPr>
          <p:spPr>
            <a:xfrm>
              <a:off x="3962277" y="1438534"/>
              <a:ext cx="1186814" cy="246221"/>
            </a:xfrm>
            <a:prstGeom prst="rect">
              <a:avLst/>
            </a:prstGeom>
            <a:noFill/>
          </p:spPr>
          <p:txBody>
            <a:bodyPr wrap="square" rtlCol="0">
              <a:spAutoFit/>
            </a:bodyPr>
            <a:lstStyle/>
            <a:p>
              <a:r>
                <a:rPr lang="de-DE" sz="1000" dirty="0" err="1" smtClean="0">
                  <a:solidFill>
                    <a:srgbClr val="000000"/>
                  </a:solidFill>
                </a:rPr>
                <a:t>Polog</a:t>
              </a:r>
              <a:endParaRPr lang="de-AT" sz="1000" dirty="0">
                <a:solidFill>
                  <a:srgbClr val="000000"/>
                </a:solidFill>
              </a:endParaRPr>
            </a:p>
          </p:txBody>
        </p:sp>
        <p:sp>
          <p:nvSpPr>
            <p:cNvPr id="83" name="Textfeld 82"/>
            <p:cNvSpPr txBox="1"/>
            <p:nvPr/>
          </p:nvSpPr>
          <p:spPr>
            <a:xfrm>
              <a:off x="3962566" y="1729740"/>
              <a:ext cx="1186814" cy="246221"/>
            </a:xfrm>
            <a:prstGeom prst="rect">
              <a:avLst/>
            </a:prstGeom>
            <a:noFill/>
          </p:spPr>
          <p:txBody>
            <a:bodyPr wrap="square" rtlCol="0">
              <a:spAutoFit/>
            </a:bodyPr>
            <a:lstStyle/>
            <a:p>
              <a:r>
                <a:rPr lang="de-DE" sz="1000" dirty="0" smtClean="0">
                  <a:solidFill>
                    <a:srgbClr val="000000"/>
                  </a:solidFill>
                </a:rPr>
                <a:t>Skopje</a:t>
              </a:r>
              <a:endParaRPr lang="de-AT" sz="1000" dirty="0">
                <a:solidFill>
                  <a:srgbClr val="000000"/>
                </a:solidFill>
              </a:endParaRPr>
            </a:p>
          </p:txBody>
        </p:sp>
        <p:sp>
          <p:nvSpPr>
            <p:cNvPr id="84" name="Textfeld 83"/>
            <p:cNvSpPr txBox="1"/>
            <p:nvPr/>
          </p:nvSpPr>
          <p:spPr>
            <a:xfrm>
              <a:off x="3970179" y="2043530"/>
              <a:ext cx="1186814" cy="246221"/>
            </a:xfrm>
            <a:prstGeom prst="rect">
              <a:avLst/>
            </a:prstGeom>
            <a:noFill/>
          </p:spPr>
          <p:txBody>
            <a:bodyPr wrap="square" rtlCol="0">
              <a:spAutoFit/>
            </a:bodyPr>
            <a:lstStyle/>
            <a:p>
              <a:r>
                <a:rPr lang="de-DE" sz="1000" dirty="0" err="1" smtClean="0">
                  <a:solidFill>
                    <a:srgbClr val="000000"/>
                  </a:solidFill>
                </a:rPr>
                <a:t>Northeast</a:t>
              </a:r>
              <a:endParaRPr lang="de-AT" sz="1000" dirty="0">
                <a:solidFill>
                  <a:srgbClr val="000000"/>
                </a:solidFill>
              </a:endParaRPr>
            </a:p>
          </p:txBody>
        </p:sp>
        <p:sp>
          <p:nvSpPr>
            <p:cNvPr id="85" name="Textfeld 84"/>
            <p:cNvSpPr txBox="1"/>
            <p:nvPr/>
          </p:nvSpPr>
          <p:spPr>
            <a:xfrm>
              <a:off x="3970179" y="2331562"/>
              <a:ext cx="1186814" cy="246221"/>
            </a:xfrm>
            <a:prstGeom prst="rect">
              <a:avLst/>
            </a:prstGeom>
            <a:noFill/>
          </p:spPr>
          <p:txBody>
            <a:bodyPr wrap="square" rtlCol="0">
              <a:spAutoFit/>
            </a:bodyPr>
            <a:lstStyle/>
            <a:p>
              <a:r>
                <a:rPr lang="de-DE" sz="1000" dirty="0" err="1" smtClean="0">
                  <a:solidFill>
                    <a:srgbClr val="000000"/>
                  </a:solidFill>
                </a:rPr>
                <a:t>Southwest</a:t>
              </a:r>
              <a:endParaRPr lang="de-AT" sz="1000" dirty="0">
                <a:solidFill>
                  <a:srgbClr val="000000"/>
                </a:solidFill>
              </a:endParaRPr>
            </a:p>
          </p:txBody>
        </p:sp>
        <p:sp>
          <p:nvSpPr>
            <p:cNvPr id="86" name="Textfeld 85"/>
            <p:cNvSpPr txBox="1"/>
            <p:nvPr/>
          </p:nvSpPr>
          <p:spPr>
            <a:xfrm>
              <a:off x="3962566" y="2636912"/>
              <a:ext cx="1186814" cy="246221"/>
            </a:xfrm>
            <a:prstGeom prst="rect">
              <a:avLst/>
            </a:prstGeom>
            <a:noFill/>
          </p:spPr>
          <p:txBody>
            <a:bodyPr wrap="square" rtlCol="0">
              <a:spAutoFit/>
            </a:bodyPr>
            <a:lstStyle/>
            <a:p>
              <a:r>
                <a:rPr lang="de-DE" sz="1000" dirty="0" err="1" smtClean="0">
                  <a:solidFill>
                    <a:srgbClr val="000000"/>
                  </a:solidFill>
                </a:rPr>
                <a:t>Pelagonia</a:t>
              </a:r>
              <a:endParaRPr lang="de-AT" sz="1000" dirty="0">
                <a:solidFill>
                  <a:srgbClr val="000000"/>
                </a:solidFill>
              </a:endParaRPr>
            </a:p>
          </p:txBody>
        </p:sp>
        <p:sp>
          <p:nvSpPr>
            <p:cNvPr id="87" name="Textfeld 86"/>
            <p:cNvSpPr txBox="1"/>
            <p:nvPr/>
          </p:nvSpPr>
          <p:spPr>
            <a:xfrm>
              <a:off x="3962855" y="2928118"/>
              <a:ext cx="1186814" cy="246221"/>
            </a:xfrm>
            <a:prstGeom prst="rect">
              <a:avLst/>
            </a:prstGeom>
            <a:noFill/>
          </p:spPr>
          <p:txBody>
            <a:bodyPr wrap="square" rtlCol="0">
              <a:spAutoFit/>
            </a:bodyPr>
            <a:lstStyle/>
            <a:p>
              <a:r>
                <a:rPr lang="de-DE" sz="1000" dirty="0" err="1" smtClean="0">
                  <a:solidFill>
                    <a:srgbClr val="000000"/>
                  </a:solidFill>
                </a:rPr>
                <a:t>Vardar</a:t>
              </a:r>
              <a:endParaRPr lang="de-AT" sz="1000" dirty="0">
                <a:solidFill>
                  <a:srgbClr val="000000"/>
                </a:solidFill>
              </a:endParaRPr>
            </a:p>
          </p:txBody>
        </p:sp>
        <p:sp>
          <p:nvSpPr>
            <p:cNvPr id="88" name="Textfeld 87"/>
            <p:cNvSpPr txBox="1"/>
            <p:nvPr/>
          </p:nvSpPr>
          <p:spPr>
            <a:xfrm>
              <a:off x="3970468" y="3241908"/>
              <a:ext cx="1186814" cy="246221"/>
            </a:xfrm>
            <a:prstGeom prst="rect">
              <a:avLst/>
            </a:prstGeom>
            <a:noFill/>
          </p:spPr>
          <p:txBody>
            <a:bodyPr wrap="square" rtlCol="0">
              <a:spAutoFit/>
            </a:bodyPr>
            <a:lstStyle/>
            <a:p>
              <a:r>
                <a:rPr lang="de-DE" sz="1000" dirty="0" smtClean="0">
                  <a:solidFill>
                    <a:srgbClr val="000000"/>
                  </a:solidFill>
                </a:rPr>
                <a:t>East</a:t>
              </a:r>
              <a:endParaRPr lang="de-AT" sz="1000" dirty="0">
                <a:solidFill>
                  <a:srgbClr val="000000"/>
                </a:solidFill>
              </a:endParaRPr>
            </a:p>
          </p:txBody>
        </p:sp>
        <p:sp>
          <p:nvSpPr>
            <p:cNvPr id="89" name="Textfeld 88"/>
            <p:cNvSpPr txBox="1"/>
            <p:nvPr/>
          </p:nvSpPr>
          <p:spPr>
            <a:xfrm>
              <a:off x="3970468" y="3529940"/>
              <a:ext cx="1186814" cy="246221"/>
            </a:xfrm>
            <a:prstGeom prst="rect">
              <a:avLst/>
            </a:prstGeom>
            <a:noFill/>
          </p:spPr>
          <p:txBody>
            <a:bodyPr wrap="square" rtlCol="0">
              <a:spAutoFit/>
            </a:bodyPr>
            <a:lstStyle/>
            <a:p>
              <a:r>
                <a:rPr lang="de-DE" sz="1000" dirty="0" err="1" smtClean="0">
                  <a:solidFill>
                    <a:srgbClr val="000000"/>
                  </a:solidFill>
                </a:rPr>
                <a:t>Southeast</a:t>
              </a:r>
              <a:endParaRPr lang="de-AT" sz="1000" dirty="0">
                <a:solidFill>
                  <a:srgbClr val="000000"/>
                </a:solidFill>
              </a:endParaRPr>
            </a:p>
          </p:txBody>
        </p:sp>
      </p:grpSp>
      <p:sp>
        <p:nvSpPr>
          <p:cNvPr id="90" name="Rectangle 9"/>
          <p:cNvSpPr>
            <a:spLocks noChangeArrowheads="1"/>
          </p:cNvSpPr>
          <p:nvPr/>
        </p:nvSpPr>
        <p:spPr bwMode="auto">
          <a:xfrm>
            <a:off x="5076056" y="1367616"/>
            <a:ext cx="3656464" cy="268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As there are no administrative regions in North Macedonia eight statistical regions have been defined</a:t>
            </a:r>
          </a:p>
          <a:p>
            <a:pPr marL="177800" indent="-177800">
              <a:spcBef>
                <a:spcPts val="0"/>
              </a:spcBef>
              <a:spcAft>
                <a:spcPts val="600"/>
              </a:spcAft>
              <a:buClr>
                <a:srgbClr val="E3007B"/>
              </a:buClr>
              <a:buSzPct val="115000"/>
              <a:buFontTx/>
              <a:buChar char="•"/>
            </a:pPr>
            <a:r>
              <a:rPr lang="en-US" sz="1100" dirty="0" smtClean="0">
                <a:solidFill>
                  <a:srgbClr val="000000"/>
                </a:solidFill>
              </a:rPr>
              <a:t>50 % of the current annual overnights are generated in the Southwest Region, which includes the tourism-intensive municipalities of </a:t>
            </a:r>
            <a:r>
              <a:rPr lang="en-US" sz="1100" dirty="0" err="1" smtClean="0">
                <a:solidFill>
                  <a:srgbClr val="000000"/>
                </a:solidFill>
              </a:rPr>
              <a:t>Struga</a:t>
            </a:r>
            <a:r>
              <a:rPr lang="en-US" sz="1100" dirty="0" smtClean="0">
                <a:solidFill>
                  <a:srgbClr val="000000"/>
                </a:solidFill>
              </a:rPr>
              <a:t> and </a:t>
            </a:r>
            <a:r>
              <a:rPr lang="en-US" sz="1100" dirty="0" err="1" smtClean="0">
                <a:solidFill>
                  <a:srgbClr val="000000"/>
                </a:solidFill>
              </a:rPr>
              <a:t>Ohrid</a:t>
            </a:r>
            <a:r>
              <a:rPr lang="en-US" sz="1100" dirty="0" smtClean="0">
                <a:solidFill>
                  <a:srgbClr val="000000"/>
                </a:solidFill>
              </a:rPr>
              <a:t> at Lake </a:t>
            </a:r>
            <a:r>
              <a:rPr lang="en-US" sz="1100" dirty="0" err="1" smtClean="0">
                <a:solidFill>
                  <a:srgbClr val="000000"/>
                </a:solidFill>
              </a:rPr>
              <a:t>Ohrid</a:t>
            </a:r>
            <a:endParaRPr lang="en-US" sz="1100" dirty="0" smtClean="0">
              <a:solidFill>
                <a:srgbClr val="000000"/>
              </a:solidFill>
            </a:endParaRPr>
          </a:p>
          <a:p>
            <a:pPr marL="177800" indent="-177800">
              <a:spcBef>
                <a:spcPts val="0"/>
              </a:spcBef>
              <a:spcAft>
                <a:spcPts val="600"/>
              </a:spcAft>
              <a:buClr>
                <a:srgbClr val="E3007B"/>
              </a:buClr>
              <a:buSzPct val="115000"/>
              <a:buFontTx/>
              <a:buChar char="•"/>
            </a:pPr>
            <a:r>
              <a:rPr lang="en-US" sz="1100" dirty="0" smtClean="0">
                <a:solidFill>
                  <a:srgbClr val="000000"/>
                </a:solidFill>
              </a:rPr>
              <a:t>With a share of around 19 % Skopje Region (with the capital) is in second position and Southeast Region </a:t>
            </a:r>
            <a:r>
              <a:rPr lang="en-US" sz="1100" dirty="0">
                <a:solidFill>
                  <a:srgbClr val="000000"/>
                </a:solidFill>
              </a:rPr>
              <a:t>(including </a:t>
            </a:r>
            <a:r>
              <a:rPr lang="en-US" sz="1100" dirty="0" smtClean="0">
                <a:solidFill>
                  <a:srgbClr val="000000"/>
                </a:solidFill>
              </a:rPr>
              <a:t>the municipality of </a:t>
            </a:r>
            <a:r>
              <a:rPr lang="en-US" sz="1100" dirty="0" err="1" smtClean="0">
                <a:solidFill>
                  <a:srgbClr val="000000"/>
                </a:solidFill>
              </a:rPr>
              <a:t>Dojran</a:t>
            </a:r>
            <a:r>
              <a:rPr lang="en-US" sz="1100" dirty="0" smtClean="0">
                <a:solidFill>
                  <a:srgbClr val="000000"/>
                </a:solidFill>
              </a:rPr>
              <a:t> at Lake </a:t>
            </a:r>
            <a:r>
              <a:rPr lang="en-US" sz="1100" dirty="0" err="1" smtClean="0">
                <a:solidFill>
                  <a:srgbClr val="000000"/>
                </a:solidFill>
              </a:rPr>
              <a:t>Dojran</a:t>
            </a:r>
            <a:r>
              <a:rPr lang="en-US" sz="1100" dirty="0" smtClean="0">
                <a:solidFill>
                  <a:srgbClr val="000000"/>
                </a:solidFill>
              </a:rPr>
              <a:t> and the municipality </a:t>
            </a:r>
            <a:r>
              <a:rPr lang="en-US" sz="1100" dirty="0" err="1" smtClean="0">
                <a:solidFill>
                  <a:srgbClr val="000000"/>
                </a:solidFill>
              </a:rPr>
              <a:t>Gevgelija</a:t>
            </a:r>
            <a:r>
              <a:rPr lang="en-US" sz="1100" dirty="0" smtClean="0">
                <a:solidFill>
                  <a:srgbClr val="000000"/>
                </a:solidFill>
              </a:rPr>
              <a:t> at the Greek boarder) with 17 % in the third position regarding annual overnights</a:t>
            </a:r>
          </a:p>
          <a:p>
            <a:pPr marL="177800" indent="-177800">
              <a:spcBef>
                <a:spcPts val="0"/>
              </a:spcBef>
              <a:spcAft>
                <a:spcPts val="600"/>
              </a:spcAft>
              <a:buClr>
                <a:srgbClr val="E3007B"/>
              </a:buClr>
              <a:buSzPct val="115000"/>
              <a:buFontTx/>
              <a:buChar char="•"/>
            </a:pPr>
            <a:r>
              <a:rPr lang="en-US" sz="1100" dirty="0" smtClean="0">
                <a:solidFill>
                  <a:srgbClr val="000000"/>
                </a:solidFill>
              </a:rPr>
              <a:t>On the bottom of the table is the Northeast Region with only 15.000 annual overnights</a:t>
            </a:r>
            <a:endParaRPr lang="en-US" sz="1100" dirty="0">
              <a:solidFill>
                <a:srgbClr val="000000"/>
              </a:solidFill>
            </a:endParaRPr>
          </a:p>
        </p:txBody>
      </p:sp>
      <p:sp>
        <p:nvSpPr>
          <p:cNvPr id="91"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Share of </a:t>
            </a:r>
            <a:r>
              <a:rPr lang="de-DE" spc="0" dirty="0" err="1"/>
              <a:t>overnights</a:t>
            </a:r>
            <a:r>
              <a:rPr lang="de-DE" spc="0" dirty="0"/>
              <a:t> </a:t>
            </a:r>
            <a:r>
              <a:rPr lang="de-DE" spc="0" dirty="0" err="1"/>
              <a:t>by</a:t>
            </a:r>
            <a:r>
              <a:rPr lang="de-DE" spc="0" dirty="0"/>
              <a:t> </a:t>
            </a:r>
            <a:r>
              <a:rPr lang="de-DE" spc="0" dirty="0" err="1"/>
              <a:t>foreigners</a:t>
            </a:r>
            <a:r>
              <a:rPr lang="de-DE" spc="0" dirty="0"/>
              <a:t/>
            </a:r>
            <a:br>
              <a:rPr lang="de-DE" spc="0" dirty="0"/>
            </a:br>
            <a:endParaRPr lang="en-US" spc="0" dirty="0"/>
          </a:p>
        </p:txBody>
      </p:sp>
    </p:spTree>
    <p:extLst>
      <p:ext uri="{BB962C8B-B14F-4D97-AF65-F5344CB8AC3E}">
        <p14:creationId xmlns:p14="http://schemas.microsoft.com/office/powerpoint/2010/main" val="88469450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In 2015 the two Lake </a:t>
            </a:r>
            <a:r>
              <a:rPr lang="en-US" sz="2000" b="1" dirty="0" err="1" smtClean="0"/>
              <a:t>Ohrid</a:t>
            </a:r>
            <a:r>
              <a:rPr lang="en-US" sz="2000" b="1" dirty="0" smtClean="0"/>
              <a:t> municipalities </a:t>
            </a:r>
            <a:r>
              <a:rPr lang="en-US" sz="2000" b="1" dirty="0"/>
              <a:t>(</a:t>
            </a:r>
            <a:r>
              <a:rPr lang="en-US" sz="2000" b="1" dirty="0" err="1" smtClean="0"/>
              <a:t>Ohrid</a:t>
            </a:r>
            <a:r>
              <a:rPr lang="en-US" sz="2000" b="1" dirty="0" smtClean="0"/>
              <a:t> &amp; </a:t>
            </a:r>
            <a:r>
              <a:rPr lang="en-US" sz="2000" b="1" dirty="0" err="1" smtClean="0"/>
              <a:t>Struga</a:t>
            </a:r>
            <a:r>
              <a:rPr lang="en-US" sz="2000" b="1" dirty="0" smtClean="0"/>
              <a:t>)  accounted for 47 % of the annual overnights of North Macedonia</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29</a:t>
            </a:fld>
            <a:endParaRPr lang="de-DE" altLang="de-DE"/>
          </a:p>
        </p:txBody>
      </p:sp>
      <p:sp>
        <p:nvSpPr>
          <p:cNvPr id="9" name="Inhaltsplatzhalter 8"/>
          <p:cNvSpPr>
            <a:spLocks noGrp="1"/>
          </p:cNvSpPr>
          <p:nvPr>
            <p:ph sz="quarter" idx="14"/>
          </p:nvPr>
        </p:nvSpPr>
        <p:spPr/>
        <p:txBody>
          <a:bodyPr/>
          <a:lstStyle/>
          <a:p>
            <a:r>
              <a:rPr lang="de-DE" dirty="0" err="1" smtClean="0"/>
              <a:t>Overnights</a:t>
            </a:r>
            <a:r>
              <a:rPr lang="de-DE" dirty="0" smtClean="0"/>
              <a:t> – </a:t>
            </a:r>
            <a:r>
              <a:rPr lang="de-DE" dirty="0" err="1" smtClean="0"/>
              <a:t>distribution</a:t>
            </a:r>
            <a:r>
              <a:rPr lang="de-DE" dirty="0" smtClean="0"/>
              <a:t> </a:t>
            </a:r>
            <a:r>
              <a:rPr lang="de-DE" dirty="0" err="1" smtClean="0"/>
              <a:t>by</a:t>
            </a:r>
            <a:r>
              <a:rPr lang="de-DE" dirty="0" smtClean="0"/>
              <a:t> </a:t>
            </a:r>
            <a:r>
              <a:rPr lang="de-DE" dirty="0" err="1" smtClean="0"/>
              <a:t>municipalities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
        <p:nvSpPr>
          <p:cNvPr id="19" name="Textfeld 18"/>
          <p:cNvSpPr txBox="1"/>
          <p:nvPr/>
        </p:nvSpPr>
        <p:spPr>
          <a:xfrm>
            <a:off x="505262" y="1341238"/>
            <a:ext cx="4176464" cy="261610"/>
          </a:xfrm>
          <a:prstGeom prst="rect">
            <a:avLst/>
          </a:prstGeom>
          <a:noFill/>
        </p:spPr>
        <p:txBody>
          <a:bodyPr wrap="square" rtlCol="0">
            <a:spAutoFit/>
          </a:bodyPr>
          <a:lstStyle/>
          <a:p>
            <a:r>
              <a:rPr lang="de-DE" sz="1100" b="1" dirty="0" err="1" smtClean="0">
                <a:solidFill>
                  <a:srgbClr val="3B1B66"/>
                </a:solidFill>
              </a:rPr>
              <a:t>Overnights</a:t>
            </a:r>
            <a:r>
              <a:rPr lang="de-DE" sz="1100" b="1" dirty="0" smtClean="0">
                <a:solidFill>
                  <a:srgbClr val="3B1B66"/>
                </a:solidFill>
              </a:rPr>
              <a:t> </a:t>
            </a:r>
            <a:r>
              <a:rPr lang="de-DE" sz="1100" b="1" dirty="0" err="1" smtClean="0">
                <a:solidFill>
                  <a:srgbClr val="3B1B66"/>
                </a:solidFill>
              </a:rPr>
              <a:t>by</a:t>
            </a:r>
            <a:r>
              <a:rPr lang="de-DE" sz="1100" b="1" dirty="0" smtClean="0">
                <a:solidFill>
                  <a:srgbClr val="3B1B66"/>
                </a:solidFill>
              </a:rPr>
              <a:t> </a:t>
            </a:r>
            <a:r>
              <a:rPr lang="de-DE" sz="1100" b="1" dirty="0" err="1" smtClean="0">
                <a:solidFill>
                  <a:srgbClr val="3B1B66"/>
                </a:solidFill>
              </a:rPr>
              <a:t>municipalities</a:t>
            </a:r>
            <a:r>
              <a:rPr lang="de-DE" sz="1100" b="1" dirty="0" smtClean="0">
                <a:solidFill>
                  <a:srgbClr val="3B1B66"/>
                </a:solidFill>
              </a:rPr>
              <a:t> 2015 (000)</a:t>
            </a:r>
            <a:endParaRPr lang="de-AT" sz="1100" b="1" dirty="0">
              <a:solidFill>
                <a:srgbClr val="3B1B66"/>
              </a:solidFill>
            </a:endParaRPr>
          </a:p>
        </p:txBody>
      </p:sp>
      <p:graphicFrame>
        <p:nvGraphicFramePr>
          <p:cNvPr id="23" name="Tabelle 22"/>
          <p:cNvGraphicFramePr>
            <a:graphicFrameLocks noGrp="1"/>
          </p:cNvGraphicFramePr>
          <p:nvPr>
            <p:extLst>
              <p:ext uri="{D42A27DB-BD31-4B8C-83A1-F6EECF244321}">
                <p14:modId xmlns:p14="http://schemas.microsoft.com/office/powerpoint/2010/main" val="2713558752"/>
              </p:ext>
            </p:extLst>
          </p:nvPr>
        </p:nvGraphicFramePr>
        <p:xfrm>
          <a:off x="611005" y="1674369"/>
          <a:ext cx="7938000" cy="3078480"/>
        </p:xfrm>
        <a:graphic>
          <a:graphicData uri="http://schemas.openxmlformats.org/drawingml/2006/table">
            <a:tbl>
              <a:tblPr firstRow="1" bandRow="1">
                <a:tableStyleId>{5C22544A-7EE6-4342-B048-85BDC9FD1C3A}</a:tableStyleId>
              </a:tblPr>
              <a:tblGrid>
                <a:gridCol w="1656000"/>
                <a:gridCol w="1008000"/>
                <a:gridCol w="846000"/>
                <a:gridCol w="846000"/>
                <a:gridCol w="846000"/>
                <a:gridCol w="846000"/>
                <a:gridCol w="1008000"/>
                <a:gridCol w="882000"/>
              </a:tblGrid>
              <a:tr h="216000">
                <a:tc>
                  <a:txBody>
                    <a:bodyPr/>
                    <a:lstStyle/>
                    <a:p>
                      <a:pPr algn="l"/>
                      <a:r>
                        <a:rPr lang="en-GB" sz="1000" b="1" noProof="0" dirty="0" smtClean="0">
                          <a:solidFill>
                            <a:schemeClr val="bg1"/>
                          </a:solidFill>
                          <a:latin typeface="Arial" panose="020B0604020202020204" pitchFamily="34" charset="0"/>
                          <a:cs typeface="Arial" panose="020B0604020202020204" pitchFamily="34" charset="0"/>
                        </a:rPr>
                        <a:t>Overnights (000)</a:t>
                      </a:r>
                      <a:endParaRPr lang="en-GB" sz="1000" b="1" noProof="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solidFill>
                            <a:schemeClr val="bg1"/>
                          </a:solidFill>
                          <a:latin typeface="Arial" panose="020B0604020202020204" pitchFamily="34" charset="0"/>
                          <a:cs typeface="Arial" panose="020B0604020202020204" pitchFamily="34" charset="0"/>
                        </a:rPr>
                        <a:t>Total 2015</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err="1" smtClean="0">
                          <a:solidFill>
                            <a:schemeClr val="bg1"/>
                          </a:solidFill>
                          <a:latin typeface="Arial" panose="020B0604020202020204" pitchFamily="34" charset="0"/>
                          <a:cs typeface="Arial" panose="020B0604020202020204" pitchFamily="34" charset="0"/>
                        </a:rPr>
                        <a:t>Domestic</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err="1" smtClean="0">
                          <a:solidFill>
                            <a:schemeClr val="bg1"/>
                          </a:solidFill>
                          <a:latin typeface="Arial" panose="020B0604020202020204" pitchFamily="34" charset="0"/>
                          <a:cs typeface="Arial" panose="020B0604020202020204" pitchFamily="34" charset="0"/>
                        </a:rPr>
                        <a:t>Foreign</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err="1" smtClean="0">
                          <a:solidFill>
                            <a:schemeClr val="bg1"/>
                          </a:solidFill>
                          <a:latin typeface="Arial" panose="020B0604020202020204" pitchFamily="34" charset="0"/>
                          <a:cs typeface="Arial" panose="020B0604020202020204" pitchFamily="34" charset="0"/>
                        </a:rPr>
                        <a:t>Foreign</a:t>
                      </a:r>
                      <a:r>
                        <a:rPr lang="de-DE" sz="1000" dirty="0" smtClean="0">
                          <a:solidFill>
                            <a:schemeClr val="bg1"/>
                          </a:solidFill>
                          <a:latin typeface="Arial" panose="020B0604020202020204" pitchFamily="34" charset="0"/>
                          <a:cs typeface="Arial" panose="020B0604020202020204" pitchFamily="34" charset="0"/>
                        </a:rPr>
                        <a:t> </a:t>
                      </a:r>
                      <a:r>
                        <a:rPr lang="de-DE" sz="1000" baseline="0" dirty="0" smtClean="0">
                          <a:solidFill>
                            <a:schemeClr val="bg1"/>
                          </a:solidFill>
                          <a:latin typeface="Arial" panose="020B0604020202020204" pitchFamily="34" charset="0"/>
                          <a:cs typeface="Arial" panose="020B0604020202020204" pitchFamily="34" charset="0"/>
                        </a:rPr>
                        <a:t>(%)</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AT" sz="1000" dirty="0" smtClean="0">
                          <a:solidFill>
                            <a:schemeClr val="bg1"/>
                          </a:solidFill>
                          <a:latin typeface="Arial"/>
                          <a:cs typeface="Arial"/>
                        </a:rPr>
                        <a:t>Ø </a:t>
                      </a:r>
                      <a:r>
                        <a:rPr lang="de-AT" sz="1000" dirty="0" err="1" smtClean="0">
                          <a:solidFill>
                            <a:schemeClr val="bg1"/>
                          </a:solidFill>
                          <a:latin typeface="Arial"/>
                          <a:cs typeface="Arial"/>
                        </a:rPr>
                        <a:t>length</a:t>
                      </a:r>
                      <a:r>
                        <a:rPr lang="de-AT" sz="1000" dirty="0" smtClean="0">
                          <a:solidFill>
                            <a:schemeClr val="bg1"/>
                          </a:solidFill>
                          <a:latin typeface="Arial"/>
                          <a:cs typeface="Arial"/>
                        </a:rPr>
                        <a:t> of </a:t>
                      </a:r>
                      <a:r>
                        <a:rPr lang="de-AT" sz="1000" dirty="0" err="1" smtClean="0">
                          <a:solidFill>
                            <a:schemeClr val="bg1"/>
                          </a:solidFill>
                          <a:latin typeface="Arial"/>
                          <a:cs typeface="Arial"/>
                        </a:rPr>
                        <a:t>stay</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solidFill>
                            <a:schemeClr val="bg1"/>
                          </a:solidFill>
                          <a:latin typeface="Arial" panose="020B0604020202020204" pitchFamily="34" charset="0"/>
                          <a:cs typeface="Arial" panose="020B0604020202020204" pitchFamily="34" charset="0"/>
                        </a:rPr>
                        <a:t>Total 2008</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solidFill>
                            <a:schemeClr val="bg1"/>
                          </a:solidFill>
                          <a:latin typeface="Arial" panose="020B0604020202020204" pitchFamily="34" charset="0"/>
                          <a:cs typeface="Arial" panose="020B0604020202020204" pitchFamily="34" charset="0"/>
                        </a:rPr>
                        <a:t>CAGR* 2008 – 2015</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r>
              <a:tr h="216000">
                <a:tc>
                  <a:txBody>
                    <a:bodyPr/>
                    <a:lstStyle/>
                    <a:p>
                      <a:r>
                        <a:rPr lang="en-GB" sz="1000" b="0" noProof="0" dirty="0" err="1" smtClean="0">
                          <a:solidFill>
                            <a:srgbClr val="000000"/>
                          </a:solidFill>
                          <a:latin typeface="Arial" panose="020B0604020202020204" pitchFamily="34" charset="0"/>
                          <a:cs typeface="Arial" panose="020B0604020202020204" pitchFamily="34" charset="0"/>
                        </a:rPr>
                        <a:t>Ohrid</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818   (34 %)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499</a:t>
                      </a:r>
                      <a:endParaRPr lang="de-AT" sz="1000" b="0" dirty="0">
                        <a:solidFill>
                          <a:srgbClr val="000000"/>
                        </a:solidFill>
                        <a:latin typeface="Arial" panose="020B0604020202020204" pitchFamily="34" charset="0"/>
                        <a:cs typeface="Arial" panose="020B0604020202020204" pitchFamily="34" charset="0"/>
                      </a:endParaRPr>
                    </a:p>
                  </a:txBody>
                  <a:tcPr marR="216000"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320</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1"/>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39 %</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3,7</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chemeClr val="bg1"/>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1.029  (46 %)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chemeClr val="bg1"/>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-3,2 %</a:t>
                      </a:r>
                      <a:endParaRPr lang="de-AT" sz="1000" b="0" i="0" dirty="0">
                        <a:solidFill>
                          <a:srgbClr val="000000"/>
                        </a:solidFill>
                        <a:latin typeface="Arial" panose="020B0604020202020204" pitchFamily="34" charset="0"/>
                        <a:cs typeface="Arial" panose="020B0604020202020204" pitchFamily="34" charset="0"/>
                      </a:endParaRPr>
                    </a:p>
                  </a:txBody>
                  <a:tcPr marR="216000" anchor="ctr">
                    <a:solidFill>
                      <a:schemeClr val="bg1"/>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Skopje</a:t>
                      </a:r>
                      <a:r>
                        <a:rPr lang="en-GB" sz="1000" b="0" baseline="0" noProof="0" dirty="0" smtClean="0">
                          <a:solidFill>
                            <a:srgbClr val="000000"/>
                          </a:solidFill>
                          <a:latin typeface="Arial" panose="020B0604020202020204" pitchFamily="34" charset="0"/>
                          <a:cs typeface="Arial" panose="020B0604020202020204" pitchFamily="34" charset="0"/>
                        </a:rPr>
                        <a:t> (10 municipalities)</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328   (14 %)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31</a:t>
                      </a:r>
                      <a:endParaRPr lang="de-AT" sz="1000" b="0" dirty="0">
                        <a:solidFill>
                          <a:srgbClr val="000000"/>
                        </a:solidFill>
                        <a:latin typeface="Arial" panose="020B0604020202020204" pitchFamily="34" charset="0"/>
                        <a:cs typeface="Arial" panose="020B0604020202020204" pitchFamily="34" charset="0"/>
                      </a:endParaRPr>
                    </a:p>
                  </a:txBody>
                  <a:tcPr marR="216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297</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91 %</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1,7</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212  (10 %)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6,4 %</a:t>
                      </a:r>
                      <a:endParaRPr lang="de-AT" sz="1000" b="0" i="0" dirty="0">
                        <a:solidFill>
                          <a:srgbClr val="000000"/>
                        </a:solidFill>
                        <a:latin typeface="Arial" panose="020B0604020202020204" pitchFamily="34" charset="0"/>
                        <a:cs typeface="Arial" panose="020B0604020202020204" pitchFamily="34" charset="0"/>
                      </a:endParaRPr>
                    </a:p>
                  </a:txBody>
                  <a:tcPr marR="216000" anchor="ctr">
                    <a:solidFill>
                      <a:srgbClr val="E8E7EA"/>
                    </a:solidFill>
                  </a:tcPr>
                </a:tc>
              </a:tr>
              <a:tr h="216000">
                <a:tc>
                  <a:txBody>
                    <a:bodyPr/>
                    <a:lstStyle/>
                    <a:p>
                      <a:r>
                        <a:rPr lang="en-GB" sz="1000" b="0" noProof="0" dirty="0" err="1" smtClean="0">
                          <a:solidFill>
                            <a:srgbClr val="000000"/>
                          </a:solidFill>
                          <a:latin typeface="Arial" panose="020B0604020202020204" pitchFamily="34" charset="0"/>
                          <a:cs typeface="Arial" panose="020B0604020202020204" pitchFamily="34" charset="0"/>
                        </a:rPr>
                        <a:t>Struga</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301   (13 %)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187</a:t>
                      </a:r>
                      <a:endParaRPr lang="de-AT" sz="1000" b="0" dirty="0">
                        <a:solidFill>
                          <a:srgbClr val="000000"/>
                        </a:solidFill>
                        <a:latin typeface="Arial" panose="020B0604020202020204" pitchFamily="34" charset="0"/>
                        <a:cs typeface="Arial" panose="020B0604020202020204" pitchFamily="34" charset="0"/>
                      </a:endParaRPr>
                    </a:p>
                  </a:txBody>
                  <a:tcPr marR="216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114</a:t>
                      </a:r>
                      <a:endParaRPr lang="de-AT" sz="1000" b="0"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38 %</a:t>
                      </a:r>
                      <a:endParaRPr lang="de-AT" sz="1000" b="0"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4,7</a:t>
                      </a:r>
                      <a:endParaRPr lang="de-AT" sz="1000" b="0"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287  (13 %)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0,7 %</a:t>
                      </a:r>
                      <a:endParaRPr lang="de-AT" sz="1000" b="0" i="0" dirty="0">
                        <a:solidFill>
                          <a:srgbClr val="000000"/>
                        </a:solidFill>
                        <a:latin typeface="Arial" panose="020B0604020202020204" pitchFamily="34" charset="0"/>
                        <a:cs typeface="Arial" panose="020B0604020202020204" pitchFamily="34" charset="0"/>
                      </a:endParaRPr>
                    </a:p>
                  </a:txBody>
                  <a:tcPr marR="216000" anchor="ctr">
                    <a:noFill/>
                  </a:tcPr>
                </a:tc>
              </a:tr>
              <a:tr h="216000">
                <a:tc>
                  <a:txBody>
                    <a:bodyPr/>
                    <a:lstStyle/>
                    <a:p>
                      <a:r>
                        <a:rPr lang="en-GB" sz="1000" b="0" noProof="0" dirty="0" err="1" smtClean="0">
                          <a:solidFill>
                            <a:srgbClr val="000000"/>
                          </a:solidFill>
                          <a:latin typeface="Arial" panose="020B0604020202020204" pitchFamily="34" charset="0"/>
                          <a:cs typeface="Arial" panose="020B0604020202020204" pitchFamily="34" charset="0"/>
                        </a:rPr>
                        <a:t>Dojran</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233     (9 %)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223</a:t>
                      </a:r>
                      <a:endParaRPr lang="de-AT" sz="1000" b="0" dirty="0">
                        <a:solidFill>
                          <a:srgbClr val="000000"/>
                        </a:solidFill>
                        <a:latin typeface="Arial" panose="020B0604020202020204" pitchFamily="34" charset="0"/>
                        <a:cs typeface="Arial" panose="020B0604020202020204" pitchFamily="34" charset="0"/>
                      </a:endParaRPr>
                    </a:p>
                  </a:txBody>
                  <a:tcPr marR="216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11</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5 %</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4,2</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108    (5 %)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11,6 %</a:t>
                      </a:r>
                      <a:endParaRPr lang="de-AT" sz="1000" b="0" i="0" dirty="0">
                        <a:solidFill>
                          <a:srgbClr val="000000"/>
                        </a:solidFill>
                        <a:latin typeface="Arial" panose="020B0604020202020204" pitchFamily="34" charset="0"/>
                        <a:cs typeface="Arial" panose="020B0604020202020204" pitchFamily="34" charset="0"/>
                      </a:endParaRPr>
                    </a:p>
                  </a:txBody>
                  <a:tcPr marR="216000" anchor="ctr">
                    <a:solidFill>
                      <a:srgbClr val="E8E7EA"/>
                    </a:solidFill>
                  </a:tcPr>
                </a:tc>
              </a:tr>
              <a:tr h="216000">
                <a:tc>
                  <a:txBody>
                    <a:bodyPr/>
                    <a:lstStyle/>
                    <a:p>
                      <a:r>
                        <a:rPr lang="en-GB" sz="1000" b="0" noProof="0" dirty="0" err="1" smtClean="0">
                          <a:solidFill>
                            <a:srgbClr val="000000"/>
                          </a:solidFill>
                          <a:latin typeface="Arial" panose="020B0604020202020204" pitchFamily="34" charset="0"/>
                          <a:cs typeface="Arial" panose="020B0604020202020204" pitchFamily="34" charset="0"/>
                        </a:rPr>
                        <a:t>Gevgelija</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123     (5 %)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61</a:t>
                      </a:r>
                      <a:endParaRPr lang="de-AT" sz="1000" b="0" dirty="0">
                        <a:solidFill>
                          <a:srgbClr val="000000"/>
                        </a:solidFill>
                        <a:latin typeface="Arial" panose="020B0604020202020204" pitchFamily="34" charset="0"/>
                        <a:cs typeface="Arial" panose="020B0604020202020204" pitchFamily="34" charset="0"/>
                      </a:endParaRPr>
                    </a:p>
                  </a:txBody>
                  <a:tcPr marR="216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63</a:t>
                      </a:r>
                      <a:endParaRPr lang="de-AT" sz="1000" b="0"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51 %</a:t>
                      </a:r>
                      <a:endParaRPr lang="de-AT" sz="1000" b="0"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2,4</a:t>
                      </a:r>
                      <a:endParaRPr lang="de-AT" sz="1000" b="0"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67    (3 %)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9,1 %</a:t>
                      </a:r>
                      <a:endParaRPr lang="de-AT" sz="1000" b="0" i="0" dirty="0">
                        <a:solidFill>
                          <a:srgbClr val="000000"/>
                        </a:solidFill>
                        <a:latin typeface="Arial" panose="020B0604020202020204" pitchFamily="34" charset="0"/>
                        <a:cs typeface="Arial" panose="020B0604020202020204" pitchFamily="34" charset="0"/>
                      </a:endParaRPr>
                    </a:p>
                  </a:txBody>
                  <a:tcPr marR="216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Debar</a:t>
                      </a:r>
                    </a:p>
                  </a:txBody>
                  <a:tcPr anchor="ctr">
                    <a:solidFill>
                      <a:schemeClr val="bg2">
                        <a:lumMod val="40000"/>
                        <a:lumOff val="60000"/>
                      </a:schemeClr>
                    </a:solidFill>
                  </a:tcPr>
                </a:tc>
                <a:tc>
                  <a:txBody>
                    <a:bodyPr/>
                    <a:lstStyle/>
                    <a:p>
                      <a:pPr algn="r"/>
                      <a:r>
                        <a:rPr lang="de-DE" sz="1000" b="0" baseline="0" dirty="0" smtClean="0">
                          <a:solidFill>
                            <a:srgbClr val="000000"/>
                          </a:solidFill>
                          <a:latin typeface="Arial" panose="020B0604020202020204" pitchFamily="34" charset="0"/>
                          <a:cs typeface="Arial" panose="020B0604020202020204" pitchFamily="34" charset="0"/>
                        </a:rPr>
                        <a:t>71     (3 %)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50</a:t>
                      </a:r>
                      <a:endParaRPr lang="de-AT" sz="1000" b="0" dirty="0">
                        <a:solidFill>
                          <a:srgbClr val="000000"/>
                        </a:solidFill>
                        <a:latin typeface="Arial" panose="020B0604020202020204" pitchFamily="34" charset="0"/>
                        <a:cs typeface="Arial" panose="020B0604020202020204" pitchFamily="34" charset="0"/>
                      </a:endParaRPr>
                    </a:p>
                  </a:txBody>
                  <a:tcPr marR="216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21</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30 %</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6,9</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58    (3 %)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2,9 %</a:t>
                      </a:r>
                      <a:endParaRPr lang="de-AT" sz="1000" b="0" i="0" dirty="0">
                        <a:solidFill>
                          <a:srgbClr val="000000"/>
                        </a:solidFill>
                        <a:latin typeface="Arial" panose="020B0604020202020204" pitchFamily="34" charset="0"/>
                        <a:cs typeface="Arial" panose="020B0604020202020204" pitchFamily="34" charset="0"/>
                      </a:endParaRPr>
                    </a:p>
                  </a:txBody>
                  <a:tcPr marR="216000" anchor="ctr">
                    <a:solidFill>
                      <a:schemeClr val="bg2">
                        <a:lumMod val="40000"/>
                        <a:lumOff val="60000"/>
                      </a:schemeClr>
                    </a:solidFill>
                  </a:tcPr>
                </a:tc>
              </a:tr>
              <a:tr h="216000">
                <a:tc>
                  <a:txBody>
                    <a:bodyPr/>
                    <a:lstStyle/>
                    <a:p>
                      <a:r>
                        <a:rPr lang="en-GB" sz="1000" b="0" noProof="0" dirty="0" err="1" smtClean="0">
                          <a:solidFill>
                            <a:srgbClr val="000000"/>
                          </a:solidFill>
                          <a:latin typeface="Arial" panose="020B0604020202020204" pitchFamily="34" charset="0"/>
                          <a:cs typeface="Arial" panose="020B0604020202020204" pitchFamily="34" charset="0"/>
                        </a:rPr>
                        <a:t>Krushevo</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59     (3 %)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48</a:t>
                      </a:r>
                      <a:endParaRPr lang="de-AT" sz="1000" b="0" dirty="0">
                        <a:solidFill>
                          <a:srgbClr val="000000"/>
                        </a:solidFill>
                        <a:latin typeface="Arial" panose="020B0604020202020204" pitchFamily="34" charset="0"/>
                        <a:cs typeface="Arial" panose="020B0604020202020204" pitchFamily="34" charset="0"/>
                      </a:endParaRPr>
                    </a:p>
                  </a:txBody>
                  <a:tcPr marR="216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11</a:t>
                      </a:r>
                      <a:endParaRPr lang="de-AT" sz="1000" b="0"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19 %</a:t>
                      </a:r>
                      <a:endParaRPr lang="de-AT" sz="1000" b="0"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2,6</a:t>
                      </a:r>
                      <a:endParaRPr lang="de-AT" sz="1000" b="0"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63    (3 %)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-0,9 %</a:t>
                      </a:r>
                      <a:endParaRPr lang="de-AT" sz="1000" b="0" i="0" dirty="0">
                        <a:solidFill>
                          <a:srgbClr val="000000"/>
                        </a:solidFill>
                        <a:latin typeface="Arial" panose="020B0604020202020204" pitchFamily="34" charset="0"/>
                        <a:cs typeface="Arial" panose="020B0604020202020204" pitchFamily="34" charset="0"/>
                      </a:endParaRPr>
                    </a:p>
                  </a:txBody>
                  <a:tcPr marR="216000" anchor="ctr">
                    <a:noFill/>
                  </a:tcPr>
                </a:tc>
              </a:tr>
              <a:tr h="216000">
                <a:tc>
                  <a:txBody>
                    <a:bodyPr/>
                    <a:lstStyle/>
                    <a:p>
                      <a:r>
                        <a:rPr lang="en-GB" sz="1000" b="0" noProof="0" dirty="0" err="1" smtClean="0">
                          <a:solidFill>
                            <a:srgbClr val="000000"/>
                          </a:solidFill>
                          <a:latin typeface="Arial" panose="020B0604020202020204" pitchFamily="34" charset="0"/>
                          <a:cs typeface="Arial" panose="020B0604020202020204" pitchFamily="34" charset="0"/>
                        </a:rPr>
                        <a:t>Strumica</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54     (2 %)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41</a:t>
                      </a:r>
                      <a:endParaRPr lang="de-AT" sz="1000" b="0" dirty="0">
                        <a:solidFill>
                          <a:srgbClr val="000000"/>
                        </a:solidFill>
                        <a:latin typeface="Arial" panose="020B0604020202020204" pitchFamily="34" charset="0"/>
                        <a:cs typeface="Arial" panose="020B0604020202020204" pitchFamily="34" charset="0"/>
                      </a:endParaRPr>
                    </a:p>
                  </a:txBody>
                  <a:tcPr marR="216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13</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24 %</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2,2</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84    (4 %)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-6,1 %</a:t>
                      </a:r>
                      <a:endParaRPr lang="de-AT" sz="1000" b="0" i="0" dirty="0">
                        <a:solidFill>
                          <a:srgbClr val="000000"/>
                        </a:solidFill>
                        <a:latin typeface="Arial" panose="020B0604020202020204" pitchFamily="34" charset="0"/>
                        <a:cs typeface="Arial" panose="020B0604020202020204" pitchFamily="34" charset="0"/>
                      </a:endParaRPr>
                    </a:p>
                  </a:txBody>
                  <a:tcPr marR="216000" anchor="ctr">
                    <a:solidFill>
                      <a:schemeClr val="bg2">
                        <a:lumMod val="40000"/>
                        <a:lumOff val="60000"/>
                      </a:schemeClr>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Bitola</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51     (2 %)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21</a:t>
                      </a:r>
                      <a:endParaRPr lang="de-AT" sz="1000" b="0" dirty="0">
                        <a:solidFill>
                          <a:srgbClr val="000000"/>
                        </a:solidFill>
                        <a:latin typeface="Arial" panose="020B0604020202020204" pitchFamily="34" charset="0"/>
                        <a:cs typeface="Arial" panose="020B0604020202020204" pitchFamily="34" charset="0"/>
                      </a:endParaRPr>
                    </a:p>
                  </a:txBody>
                  <a:tcPr marR="216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30</a:t>
                      </a:r>
                      <a:endParaRPr lang="de-AT" sz="1000" b="0"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59 %</a:t>
                      </a:r>
                      <a:endParaRPr lang="de-AT" sz="1000" b="0"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2,0</a:t>
                      </a:r>
                      <a:endParaRPr lang="de-AT" sz="1000" b="0"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62    (3 %)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-2,8 %</a:t>
                      </a:r>
                      <a:endParaRPr lang="de-AT" sz="1000" b="0" i="0" dirty="0">
                        <a:solidFill>
                          <a:srgbClr val="000000"/>
                        </a:solidFill>
                        <a:latin typeface="Arial" panose="020B0604020202020204" pitchFamily="34" charset="0"/>
                        <a:cs typeface="Arial" panose="020B0604020202020204" pitchFamily="34" charset="0"/>
                      </a:endParaRPr>
                    </a:p>
                  </a:txBody>
                  <a:tcPr marR="216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Other</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356  (15 %)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197</a:t>
                      </a:r>
                      <a:endParaRPr lang="de-AT" sz="1000" b="0" dirty="0">
                        <a:solidFill>
                          <a:srgbClr val="000000"/>
                        </a:solidFill>
                        <a:latin typeface="Arial" panose="020B0604020202020204" pitchFamily="34" charset="0"/>
                        <a:cs typeface="Arial" panose="020B0604020202020204" pitchFamily="34" charset="0"/>
                      </a:endParaRPr>
                    </a:p>
                  </a:txBody>
                  <a:tcPr marR="216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156</a:t>
                      </a:r>
                      <a:endParaRPr lang="de-AT" sz="1000" b="0" dirty="0">
                        <a:solidFill>
                          <a:srgbClr val="000000"/>
                        </a:solidFill>
                        <a:latin typeface="Arial" panose="020B0604020202020204" pitchFamily="34" charset="0"/>
                        <a:cs typeface="Arial" panose="020B0604020202020204" pitchFamily="34" charset="0"/>
                      </a:endParaRPr>
                    </a:p>
                  </a:txBody>
                  <a:tcPr marR="288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44 %</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2,5</a:t>
                      </a:r>
                      <a:endParaRPr lang="de-AT" sz="1000" b="0" i="0" dirty="0">
                        <a:solidFill>
                          <a:srgbClr val="000000"/>
                        </a:solidFill>
                        <a:latin typeface="Arial" panose="020B0604020202020204" pitchFamily="34" charset="0"/>
                        <a:cs typeface="Arial" panose="020B0604020202020204" pitchFamily="34" charset="0"/>
                      </a:endParaRPr>
                    </a:p>
                  </a:txBody>
                  <a:tcPr marR="252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266 (12 %)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4,3 %</a:t>
                      </a:r>
                      <a:endParaRPr lang="de-AT" sz="1000" b="0" i="0" dirty="0">
                        <a:solidFill>
                          <a:srgbClr val="000000"/>
                        </a:solidFill>
                        <a:latin typeface="Arial" panose="020B0604020202020204" pitchFamily="34" charset="0"/>
                        <a:cs typeface="Arial" panose="020B0604020202020204" pitchFamily="34" charset="0"/>
                      </a:endParaRPr>
                    </a:p>
                  </a:txBody>
                  <a:tcPr marR="216000" anchor="ctr">
                    <a:solidFill>
                      <a:schemeClr val="bg2">
                        <a:lumMod val="40000"/>
                        <a:lumOff val="60000"/>
                      </a:schemeClr>
                    </a:solidFill>
                  </a:tcPr>
                </a:tc>
              </a:tr>
              <a:tr h="2160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2.394 (100 %)</a:t>
                      </a:r>
                      <a:endParaRPr lang="de-AT" sz="1000" b="1"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marL="0" algn="r" rtl="0" eaLnBrk="1" fontAlgn="ctr" latinLnBrk="0" hangingPunct="1">
                        <a:spcBef>
                          <a:spcPts val="0"/>
                        </a:spcBef>
                        <a:spcAft>
                          <a:spcPts val="0"/>
                        </a:spcAft>
                      </a:pPr>
                      <a:r>
                        <a:rPr lang="de-DE" sz="1000" b="1" i="0" u="none" strike="noStrike" kern="1200" dirty="0" smtClean="0">
                          <a:solidFill>
                            <a:srgbClr val="000000"/>
                          </a:solidFill>
                          <a:effectLst/>
                          <a:latin typeface="Arial"/>
                          <a:cs typeface="Arial"/>
                        </a:rPr>
                        <a:t>1.358</a:t>
                      </a:r>
                      <a:endParaRPr lang="de-DE" sz="1800" b="0" i="0" u="none" strike="noStrike" dirty="0">
                        <a:effectLst/>
                        <a:latin typeface="Arial"/>
                      </a:endParaRPr>
                    </a:p>
                  </a:txBody>
                  <a:tcPr marR="216000"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1.036</a:t>
                      </a:r>
                      <a:endParaRPr lang="de-AT" sz="1000" b="1" dirty="0">
                        <a:solidFill>
                          <a:srgbClr val="000000"/>
                        </a:solidFill>
                        <a:latin typeface="Arial" panose="020B0604020202020204" pitchFamily="34" charset="0"/>
                        <a:cs typeface="Arial" panose="020B0604020202020204" pitchFamily="34" charset="0"/>
                      </a:endParaRPr>
                    </a:p>
                  </a:txBody>
                  <a:tcPr marR="288000" anchor="ctr">
                    <a:no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43 %</a:t>
                      </a:r>
                      <a:endParaRPr lang="de-AT" sz="1000" b="1"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2,9</a:t>
                      </a:r>
                      <a:endParaRPr lang="de-AT" sz="1000" b="1" i="0" dirty="0">
                        <a:solidFill>
                          <a:srgbClr val="000000"/>
                        </a:solidFill>
                        <a:latin typeface="Arial" panose="020B0604020202020204" pitchFamily="34" charset="0"/>
                        <a:cs typeface="Arial" panose="020B0604020202020204" pitchFamily="34" charset="0"/>
                      </a:endParaRPr>
                    </a:p>
                  </a:txBody>
                  <a:tcPr marR="252000" anchor="ctr">
                    <a:no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2.236 (100%)</a:t>
                      </a:r>
                      <a:endParaRPr lang="de-AT" sz="1000" b="1"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1,0 %</a:t>
                      </a:r>
                      <a:endParaRPr lang="de-AT" sz="1000" b="1" i="0" dirty="0">
                        <a:solidFill>
                          <a:srgbClr val="000000"/>
                        </a:solidFill>
                        <a:latin typeface="Arial" panose="020B0604020202020204" pitchFamily="34" charset="0"/>
                        <a:cs typeface="Arial" panose="020B0604020202020204" pitchFamily="34" charset="0"/>
                      </a:endParaRPr>
                    </a:p>
                  </a:txBody>
                  <a:tcPr marR="216000" anchor="ctr">
                    <a:noFill/>
                  </a:tcPr>
                </a:tc>
              </a:tr>
            </a:tbl>
          </a:graphicData>
        </a:graphic>
      </p:graphicFrame>
      <p:sp>
        <p:nvSpPr>
          <p:cNvPr id="15" name="Rectangle 9"/>
          <p:cNvSpPr>
            <a:spLocks noChangeArrowheads="1"/>
          </p:cNvSpPr>
          <p:nvPr/>
        </p:nvSpPr>
        <p:spPr bwMode="auto">
          <a:xfrm>
            <a:off x="529208" y="4886350"/>
            <a:ext cx="4042792" cy="148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The Top 5 municipalities regarding the number of annual overnights (</a:t>
            </a:r>
            <a:r>
              <a:rPr lang="en-US" sz="1100" dirty="0" err="1" smtClean="0">
                <a:solidFill>
                  <a:srgbClr val="000000"/>
                </a:solidFill>
              </a:rPr>
              <a:t>Ohrid</a:t>
            </a:r>
            <a:r>
              <a:rPr lang="en-US" sz="1100" dirty="0" smtClean="0">
                <a:solidFill>
                  <a:srgbClr val="000000"/>
                </a:solidFill>
              </a:rPr>
              <a:t>, Skopje, </a:t>
            </a:r>
            <a:r>
              <a:rPr lang="en-US" sz="1100" dirty="0" err="1" smtClean="0">
                <a:solidFill>
                  <a:srgbClr val="000000"/>
                </a:solidFill>
              </a:rPr>
              <a:t>Struga</a:t>
            </a:r>
            <a:r>
              <a:rPr lang="en-US" sz="1100" dirty="0" smtClean="0">
                <a:solidFill>
                  <a:srgbClr val="000000"/>
                </a:solidFill>
              </a:rPr>
              <a:t>, </a:t>
            </a:r>
            <a:r>
              <a:rPr lang="en-US" sz="1100" dirty="0" err="1" smtClean="0">
                <a:solidFill>
                  <a:srgbClr val="000000"/>
                </a:solidFill>
              </a:rPr>
              <a:t>Dojran</a:t>
            </a:r>
            <a:r>
              <a:rPr lang="en-US" sz="1100" dirty="0" smtClean="0">
                <a:solidFill>
                  <a:srgbClr val="000000"/>
                </a:solidFill>
              </a:rPr>
              <a:t> and </a:t>
            </a:r>
            <a:r>
              <a:rPr lang="en-US" sz="1100" dirty="0" err="1" smtClean="0">
                <a:solidFill>
                  <a:srgbClr val="000000"/>
                </a:solidFill>
              </a:rPr>
              <a:t>Gevgelija</a:t>
            </a:r>
            <a:r>
              <a:rPr lang="en-US" sz="1100" dirty="0" smtClean="0">
                <a:solidFill>
                  <a:srgbClr val="000000"/>
                </a:solidFill>
              </a:rPr>
              <a:t>) currently generate 75 % of all North Macedonian overnights</a:t>
            </a:r>
          </a:p>
          <a:p>
            <a:pPr marL="177800" indent="-177800">
              <a:spcBef>
                <a:spcPts val="0"/>
              </a:spcBef>
              <a:spcAft>
                <a:spcPts val="600"/>
              </a:spcAft>
              <a:buClr>
                <a:srgbClr val="E3007B"/>
              </a:buClr>
              <a:buSzPct val="115000"/>
              <a:buFontTx/>
              <a:buChar char="•"/>
            </a:pPr>
            <a:r>
              <a:rPr lang="en-US" sz="1100" dirty="0" smtClean="0">
                <a:solidFill>
                  <a:srgbClr val="000000"/>
                </a:solidFill>
              </a:rPr>
              <a:t>On top of the list is </a:t>
            </a:r>
            <a:r>
              <a:rPr lang="en-US" sz="1100" dirty="0" err="1" smtClean="0">
                <a:solidFill>
                  <a:srgbClr val="000000"/>
                </a:solidFill>
              </a:rPr>
              <a:t>Ohrid</a:t>
            </a:r>
            <a:r>
              <a:rPr lang="en-US" sz="1100" dirty="0" smtClean="0">
                <a:solidFill>
                  <a:srgbClr val="000000"/>
                </a:solidFill>
              </a:rPr>
              <a:t> with 818.000 overnights in 2015, followed by Skopje (328.000) and </a:t>
            </a:r>
            <a:r>
              <a:rPr lang="en-US" sz="1100" dirty="0" err="1" smtClean="0">
                <a:solidFill>
                  <a:srgbClr val="000000"/>
                </a:solidFill>
              </a:rPr>
              <a:t>Struga</a:t>
            </a:r>
            <a:r>
              <a:rPr lang="en-US" sz="1100" dirty="0" smtClean="0">
                <a:solidFill>
                  <a:srgbClr val="000000"/>
                </a:solidFill>
              </a:rPr>
              <a:t> (301.000)</a:t>
            </a:r>
          </a:p>
          <a:p>
            <a:pPr marL="177800" indent="-177800">
              <a:spcBef>
                <a:spcPts val="0"/>
              </a:spcBef>
              <a:spcAft>
                <a:spcPts val="600"/>
              </a:spcAft>
              <a:buClr>
                <a:srgbClr val="E3007B"/>
              </a:buClr>
              <a:buSzPct val="115000"/>
              <a:buFontTx/>
              <a:buChar char="•"/>
            </a:pPr>
            <a:r>
              <a:rPr lang="en-US" sz="1100" dirty="0" smtClean="0">
                <a:solidFill>
                  <a:srgbClr val="000000"/>
                </a:solidFill>
              </a:rPr>
              <a:t>The highest share of foreign overnights are currently registered in Skopje (91 %), the lowest in </a:t>
            </a:r>
            <a:r>
              <a:rPr lang="en-US" sz="1100" dirty="0" err="1" smtClean="0">
                <a:solidFill>
                  <a:srgbClr val="000000"/>
                </a:solidFill>
              </a:rPr>
              <a:t>Dojran</a:t>
            </a:r>
            <a:r>
              <a:rPr lang="en-US" sz="1100" dirty="0" smtClean="0">
                <a:solidFill>
                  <a:srgbClr val="000000"/>
                </a:solidFill>
              </a:rPr>
              <a:t> (5 %)  </a:t>
            </a:r>
            <a:endParaRPr lang="en-US" sz="1100" dirty="0">
              <a:solidFill>
                <a:srgbClr val="000000"/>
              </a:solidFill>
            </a:endParaRPr>
          </a:p>
        </p:txBody>
      </p:sp>
      <p:sp>
        <p:nvSpPr>
          <p:cNvPr id="16" name="Rectangle 9"/>
          <p:cNvSpPr>
            <a:spLocks noChangeArrowheads="1"/>
          </p:cNvSpPr>
          <p:nvPr/>
        </p:nvSpPr>
        <p:spPr bwMode="auto">
          <a:xfrm>
            <a:off x="4633664" y="4884855"/>
            <a:ext cx="4042792" cy="148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The majority of the bigger North Macedonian cities have a normal average length of stay of 1,7 to 2,6 days – the lake destinations of 3,7 to 4,7 days and Debar, as a spa destination, of almost 7 days</a:t>
            </a:r>
          </a:p>
          <a:p>
            <a:pPr marL="177800" indent="-177800">
              <a:spcBef>
                <a:spcPts val="0"/>
              </a:spcBef>
              <a:spcAft>
                <a:spcPts val="600"/>
              </a:spcAft>
              <a:buClr>
                <a:srgbClr val="E3007B"/>
              </a:buClr>
              <a:buSzPct val="115000"/>
              <a:buFontTx/>
              <a:buChar char="•"/>
            </a:pPr>
            <a:r>
              <a:rPr lang="en-US" sz="1100" dirty="0" err="1" smtClean="0">
                <a:solidFill>
                  <a:srgbClr val="000000"/>
                </a:solidFill>
              </a:rPr>
              <a:t>Dojran</a:t>
            </a:r>
            <a:r>
              <a:rPr lang="en-US" sz="1100" dirty="0" smtClean="0">
                <a:solidFill>
                  <a:srgbClr val="000000"/>
                </a:solidFill>
              </a:rPr>
              <a:t> (11,6 %) and </a:t>
            </a:r>
            <a:r>
              <a:rPr lang="en-US" sz="1100" dirty="0" err="1" smtClean="0">
                <a:solidFill>
                  <a:srgbClr val="000000"/>
                </a:solidFill>
              </a:rPr>
              <a:t>Gevgelija</a:t>
            </a:r>
            <a:r>
              <a:rPr lang="en-US" sz="1100" dirty="0" smtClean="0">
                <a:solidFill>
                  <a:srgbClr val="000000"/>
                </a:solidFill>
              </a:rPr>
              <a:t> (9,1 %) achieved the highest CAGR in overnights since 2008, while the number of annual overnights decreased by 211.000 in </a:t>
            </a:r>
            <a:r>
              <a:rPr lang="en-US" sz="1100" dirty="0" err="1" smtClean="0">
                <a:solidFill>
                  <a:srgbClr val="000000"/>
                </a:solidFill>
              </a:rPr>
              <a:t>Ohrid</a:t>
            </a:r>
            <a:endParaRPr lang="en-US" sz="1100" dirty="0">
              <a:solidFill>
                <a:srgbClr val="000000"/>
              </a:solidFill>
            </a:endParaRPr>
          </a:p>
        </p:txBody>
      </p:sp>
      <p:sp>
        <p:nvSpPr>
          <p:cNvPr id="17"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endParaRPr lang="en-US" spc="0" dirty="0"/>
          </a:p>
        </p:txBody>
      </p:sp>
    </p:spTree>
    <p:extLst>
      <p:ext uri="{BB962C8B-B14F-4D97-AF65-F5344CB8AC3E}">
        <p14:creationId xmlns:p14="http://schemas.microsoft.com/office/powerpoint/2010/main" val="344027648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a:t>
            </a:fld>
            <a:endParaRPr lang="de-DE" altLang="de-DE"/>
          </a:p>
        </p:txBody>
      </p:sp>
      <p:sp>
        <p:nvSpPr>
          <p:cNvPr id="9" name="Inhaltsplatzhalter 8"/>
          <p:cNvSpPr>
            <a:spLocks noGrp="1"/>
          </p:cNvSpPr>
          <p:nvPr>
            <p:ph sz="quarter" idx="14"/>
          </p:nvPr>
        </p:nvSpPr>
        <p:spPr/>
        <p:txBody>
          <a:bodyPr/>
          <a:lstStyle/>
          <a:p>
            <a:r>
              <a:rPr lang="de-AT" dirty="0" err="1" smtClean="0"/>
              <a:t>About</a:t>
            </a:r>
            <a:r>
              <a:rPr lang="de-AT" dirty="0" smtClean="0"/>
              <a:t> Kohl &amp; Partner</a:t>
            </a:r>
            <a:endParaRPr lang="de-AT" dirty="0"/>
          </a:p>
        </p:txBody>
      </p:sp>
      <p:sp>
        <p:nvSpPr>
          <p:cNvPr id="22" name="Rectangle 4"/>
          <p:cNvSpPr txBox="1">
            <a:spLocks noChangeArrowheads="1"/>
          </p:cNvSpPr>
          <p:nvPr/>
        </p:nvSpPr>
        <p:spPr bwMode="auto">
          <a:xfrm>
            <a:off x="3201408" y="826694"/>
            <a:ext cx="3473774" cy="180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3007B"/>
              </a:buClr>
              <a:buSzPct val="11500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a:spcBef>
                <a:spcPts val="0"/>
              </a:spcBef>
              <a:spcAft>
                <a:spcPts val="900"/>
              </a:spcAft>
              <a:buNone/>
            </a:pPr>
            <a:r>
              <a:rPr lang="en-US" sz="1100" dirty="0">
                <a:solidFill>
                  <a:srgbClr val="000000"/>
                </a:solidFill>
                <a:latin typeface="Arial" panose="020B0604020202020204" pitchFamily="34" charset="0"/>
                <a:cs typeface="Arial" panose="020B0604020202020204" pitchFamily="34" charset="0"/>
              </a:rPr>
              <a:t>Kohl &amp; Partner is an </a:t>
            </a:r>
            <a:r>
              <a:rPr lang="en-US" sz="1100" b="1" dirty="0">
                <a:solidFill>
                  <a:srgbClr val="000000"/>
                </a:solidFill>
                <a:latin typeface="Arial" panose="020B0604020202020204" pitchFamily="34" charset="0"/>
                <a:cs typeface="Arial" panose="020B0604020202020204" pitchFamily="34" charset="0"/>
              </a:rPr>
              <a:t>independent and internationally operating</a:t>
            </a:r>
            <a:r>
              <a:rPr lang="en-US" sz="1100" dirty="0">
                <a:solidFill>
                  <a:srgbClr val="000000"/>
                </a:solidFill>
                <a:latin typeface="Arial" panose="020B0604020202020204" pitchFamily="34" charset="0"/>
                <a:cs typeface="Arial" panose="020B0604020202020204" pitchFamily="34" charset="0"/>
              </a:rPr>
              <a:t> consulting company, specialized in the field of hotel and tourism development. </a:t>
            </a:r>
            <a:endParaRPr lang="en-US" sz="1100" b="0" dirty="0">
              <a:solidFill>
                <a:srgbClr val="000000"/>
              </a:solidFill>
              <a:latin typeface="Arial" panose="020B0604020202020204" pitchFamily="34" charset="0"/>
              <a:cs typeface="Arial" panose="020B0604020202020204" pitchFamily="34" charset="0"/>
            </a:endParaRPr>
          </a:p>
          <a:p>
            <a:pPr marL="0" indent="0">
              <a:spcBef>
                <a:spcPts val="0"/>
              </a:spcBef>
              <a:spcAft>
                <a:spcPts val="900"/>
              </a:spcAft>
              <a:buNone/>
            </a:pPr>
            <a:r>
              <a:rPr lang="en-US" sz="1100" dirty="0">
                <a:solidFill>
                  <a:srgbClr val="000000"/>
                </a:solidFill>
                <a:latin typeface="Arial" panose="020B0604020202020204" pitchFamily="34" charset="0"/>
                <a:cs typeface="Arial" panose="020B0604020202020204" pitchFamily="34" charset="0"/>
              </a:rPr>
              <a:t>Kohl &amp; Partner is the </a:t>
            </a:r>
            <a:r>
              <a:rPr lang="en-US" sz="1100" b="1" dirty="0">
                <a:solidFill>
                  <a:srgbClr val="000000"/>
                </a:solidFill>
                <a:latin typeface="Arial" panose="020B0604020202020204" pitchFamily="34" charset="0"/>
                <a:cs typeface="Arial" panose="020B0604020202020204" pitchFamily="34" charset="0"/>
              </a:rPr>
              <a:t>leading tourism consulting company in the Alpine Region</a:t>
            </a:r>
            <a:r>
              <a:rPr lang="en-US" sz="1100" dirty="0">
                <a:solidFill>
                  <a:srgbClr val="000000"/>
                </a:solidFill>
                <a:latin typeface="Arial" panose="020B0604020202020204" pitchFamily="34" charset="0"/>
                <a:cs typeface="Arial" panose="020B0604020202020204" pitchFamily="34" charset="0"/>
              </a:rPr>
              <a:t>, one of the most developed tourism regions in the world. Furthermore Kohl &amp; Partner has implemented projects in more than 20 countries, has a broad network of </a:t>
            </a:r>
            <a:r>
              <a:rPr lang="en-US" sz="1100" dirty="0" smtClean="0">
                <a:solidFill>
                  <a:srgbClr val="000000"/>
                </a:solidFill>
                <a:latin typeface="Arial" panose="020B0604020202020204" pitchFamily="34" charset="0"/>
                <a:cs typeface="Arial" panose="020B0604020202020204" pitchFamily="34" charset="0"/>
              </a:rPr>
              <a:t>local</a:t>
            </a:r>
            <a:endParaRPr lang="en-US" sz="1100" b="0" dirty="0">
              <a:solidFill>
                <a:srgbClr val="000000"/>
              </a:solidFill>
              <a:latin typeface="Arial" panose="020B0604020202020204" pitchFamily="34" charset="0"/>
              <a:cs typeface="Arial" panose="020B0604020202020204" pitchFamily="34" charset="0"/>
            </a:endParaRPr>
          </a:p>
        </p:txBody>
      </p:sp>
      <p:pic>
        <p:nvPicPr>
          <p:cNvPr id="23" name="Grafik 22" descr="C:\_Offline_Workspace\christopher\Kohl &amp; Partner Beratungsfoto.jpg"/>
          <p:cNvPicPr/>
          <p:nvPr/>
        </p:nvPicPr>
        <p:blipFill rotWithShape="1">
          <a:blip r:embed="rId2" cstate="print">
            <a:extLst>
              <a:ext uri="{28A0092B-C50C-407E-A947-70E740481C1C}">
                <a14:useLocalDpi xmlns:a14="http://schemas.microsoft.com/office/drawing/2010/main"/>
              </a:ext>
            </a:extLst>
          </a:blip>
          <a:srcRect/>
          <a:stretch/>
        </p:blipFill>
        <p:spPr bwMode="auto">
          <a:xfrm>
            <a:off x="622990" y="826695"/>
            <a:ext cx="2562225" cy="1550746"/>
          </a:xfrm>
          <a:prstGeom prst="roundRect">
            <a:avLst/>
          </a:prstGeom>
          <a:noFill/>
          <a:ln>
            <a:noFill/>
          </a:ln>
        </p:spPr>
      </p:pic>
      <p:sp>
        <p:nvSpPr>
          <p:cNvPr id="39" name="Rectangle 4"/>
          <p:cNvSpPr txBox="1">
            <a:spLocks noChangeArrowheads="1"/>
          </p:cNvSpPr>
          <p:nvPr/>
        </p:nvSpPr>
        <p:spPr bwMode="auto">
          <a:xfrm>
            <a:off x="550981" y="2452741"/>
            <a:ext cx="6192253" cy="3740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3007B"/>
              </a:buClr>
              <a:buSzPct val="11500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a:spcBef>
                <a:spcPts val="0"/>
              </a:spcBef>
              <a:spcAft>
                <a:spcPts val="900"/>
              </a:spcAft>
              <a:buNone/>
            </a:pPr>
            <a:r>
              <a:rPr lang="en-US" sz="1100" dirty="0">
                <a:solidFill>
                  <a:srgbClr val="000000"/>
                </a:solidFill>
                <a:latin typeface="Arial" panose="020B0604020202020204" pitchFamily="34" charset="0"/>
                <a:cs typeface="Arial" panose="020B0604020202020204" pitchFamily="34" charset="0"/>
              </a:rPr>
              <a:t>partners and contacts and is therefore one of the biggest companies with this specialization in Europe. Clients of Kohl &amp; Partner range from famous tourism destinations, leading companies, public authorities to well-known investors. Our tourism know-how, combined with </a:t>
            </a:r>
            <a:r>
              <a:rPr lang="en-US" sz="1100" b="1" dirty="0">
                <a:solidFill>
                  <a:srgbClr val="000000"/>
                </a:solidFill>
                <a:latin typeface="Arial" panose="020B0604020202020204" pitchFamily="34" charset="0"/>
                <a:cs typeface="Arial" panose="020B0604020202020204" pitchFamily="34" charset="0"/>
              </a:rPr>
              <a:t>more than 30 years of experience</a:t>
            </a:r>
            <a:r>
              <a:rPr lang="en-US" sz="1100" dirty="0">
                <a:solidFill>
                  <a:srgbClr val="000000"/>
                </a:solidFill>
                <a:latin typeface="Arial" panose="020B0604020202020204" pitchFamily="34" charset="0"/>
                <a:cs typeface="Arial" panose="020B0604020202020204" pitchFamily="34" charset="0"/>
              </a:rPr>
              <a:t> in the field of tourism development gives us the ability to act as a reliable partner for the development of international tourism projects</a:t>
            </a:r>
            <a:r>
              <a:rPr lang="en-US" sz="1100" b="0" dirty="0" smtClean="0">
                <a:solidFill>
                  <a:srgbClr val="000000"/>
                </a:solidFill>
                <a:latin typeface="Arial" panose="020B0604020202020204" pitchFamily="34" charset="0"/>
                <a:cs typeface="Arial" panose="020B0604020202020204" pitchFamily="34" charset="0"/>
              </a:rPr>
              <a:t>. </a:t>
            </a:r>
            <a:endParaRPr lang="en-US" sz="1100" b="0" dirty="0">
              <a:solidFill>
                <a:srgbClr val="000000"/>
              </a:solidFill>
              <a:latin typeface="Arial" panose="020B0604020202020204" pitchFamily="34" charset="0"/>
              <a:cs typeface="Arial" panose="020B0604020202020204" pitchFamily="34" charset="0"/>
            </a:endParaRPr>
          </a:p>
          <a:p>
            <a:pPr marL="0" indent="0">
              <a:spcBef>
                <a:spcPts val="0"/>
              </a:spcBef>
              <a:spcAft>
                <a:spcPts val="900"/>
              </a:spcAft>
              <a:buNone/>
            </a:pPr>
            <a:r>
              <a:rPr lang="en-US" sz="1100" b="0" dirty="0">
                <a:solidFill>
                  <a:srgbClr val="000000"/>
                </a:solidFill>
                <a:latin typeface="Arial" panose="020B0604020202020204" pitchFamily="34" charset="0"/>
                <a:cs typeface="Arial" panose="020B0604020202020204" pitchFamily="34" charset="0"/>
              </a:rPr>
              <a:t>Kohl &amp; Partner means </a:t>
            </a:r>
            <a:r>
              <a:rPr lang="en-US" sz="1100" b="1" dirty="0">
                <a:solidFill>
                  <a:srgbClr val="000000"/>
                </a:solidFill>
                <a:latin typeface="Arial" panose="020B0604020202020204" pitchFamily="34" charset="0"/>
                <a:cs typeface="Arial" panose="020B0604020202020204" pitchFamily="34" charset="0"/>
              </a:rPr>
              <a:t>„quality in tourism“</a:t>
            </a:r>
            <a:r>
              <a:rPr lang="en-US" sz="1100" dirty="0">
                <a:solidFill>
                  <a:srgbClr val="000000"/>
                </a:solidFill>
                <a:latin typeface="Arial" panose="020B0604020202020204" pitchFamily="34" charset="0"/>
                <a:cs typeface="Arial" panose="020B0604020202020204" pitchFamily="34" charset="0"/>
              </a:rPr>
              <a:t>.</a:t>
            </a:r>
            <a:r>
              <a:rPr lang="en-US" sz="1100" b="0" dirty="0">
                <a:solidFill>
                  <a:srgbClr val="000000"/>
                </a:solidFill>
                <a:latin typeface="Arial" panose="020B0604020202020204" pitchFamily="34" charset="0"/>
                <a:cs typeface="Arial" panose="020B0604020202020204" pitchFamily="34" charset="0"/>
              </a:rPr>
              <a:t> The company is being developed and managed according to the EFQM-Modell for Business Excellence and won the “Austrian </a:t>
            </a:r>
            <a:r>
              <a:rPr lang="en-US" sz="1100" b="0" dirty="0" smtClean="0">
                <a:solidFill>
                  <a:srgbClr val="000000"/>
                </a:solidFill>
                <a:latin typeface="Arial" panose="020B0604020202020204" pitchFamily="34" charset="0"/>
                <a:cs typeface="Arial" panose="020B0604020202020204" pitchFamily="34" charset="0"/>
              </a:rPr>
              <a:t>Quality </a:t>
            </a:r>
            <a:r>
              <a:rPr lang="en-US" sz="1100" b="0" dirty="0">
                <a:solidFill>
                  <a:srgbClr val="000000"/>
                </a:solidFill>
                <a:latin typeface="Arial" panose="020B0604020202020204" pitchFamily="34" charset="0"/>
                <a:cs typeface="Arial" panose="020B0604020202020204" pitchFamily="34" charset="0"/>
              </a:rPr>
              <a:t>Award” (a competition of the Austrian Ministry of Economics) for SMEs in Austria. Furthermore Kohl &amp; Partner is an </a:t>
            </a:r>
            <a:r>
              <a:rPr lang="en-US" sz="1100" b="0" dirty="0" smtClean="0">
                <a:solidFill>
                  <a:srgbClr val="000000"/>
                </a:solidFill>
                <a:latin typeface="Arial" panose="020B0604020202020204" pitchFamily="34" charset="0"/>
                <a:cs typeface="Arial" panose="020B0604020202020204" pitchFamily="34" charset="0"/>
              </a:rPr>
              <a:t>affiliate member </a:t>
            </a:r>
            <a:r>
              <a:rPr lang="en-US" sz="1100" b="0" dirty="0">
                <a:solidFill>
                  <a:srgbClr val="000000"/>
                </a:solidFill>
                <a:latin typeface="Arial" panose="020B0604020202020204" pitchFamily="34" charset="0"/>
                <a:cs typeface="Arial" panose="020B0604020202020204" pitchFamily="34" charset="0"/>
              </a:rPr>
              <a:t>of the UN </a:t>
            </a:r>
            <a:r>
              <a:rPr lang="en-US" sz="1100" b="0" dirty="0" smtClean="0">
                <a:solidFill>
                  <a:srgbClr val="000000"/>
                </a:solidFill>
                <a:latin typeface="Arial" panose="020B0604020202020204" pitchFamily="34" charset="0"/>
                <a:cs typeface="Arial" panose="020B0604020202020204" pitchFamily="34" charset="0"/>
              </a:rPr>
              <a:t/>
            </a:r>
            <a:br>
              <a:rPr lang="en-US" sz="1100" b="0" dirty="0" smtClean="0">
                <a:solidFill>
                  <a:srgbClr val="000000"/>
                </a:solidFill>
                <a:latin typeface="Arial" panose="020B0604020202020204" pitchFamily="34" charset="0"/>
                <a:cs typeface="Arial" panose="020B0604020202020204" pitchFamily="34" charset="0"/>
              </a:rPr>
            </a:br>
            <a:r>
              <a:rPr lang="en-US" sz="1100" b="0" dirty="0" smtClean="0">
                <a:solidFill>
                  <a:srgbClr val="000000"/>
                </a:solidFill>
                <a:latin typeface="Arial" panose="020B0604020202020204" pitchFamily="34" charset="0"/>
                <a:cs typeface="Arial" panose="020B0604020202020204" pitchFamily="34" charset="0"/>
              </a:rPr>
              <a:t>World </a:t>
            </a:r>
            <a:r>
              <a:rPr lang="en-US" sz="1100" b="0" dirty="0">
                <a:solidFill>
                  <a:srgbClr val="000000"/>
                </a:solidFill>
                <a:latin typeface="Arial" panose="020B0604020202020204" pitchFamily="34" charset="0"/>
                <a:cs typeface="Arial" panose="020B0604020202020204" pitchFamily="34" charset="0"/>
              </a:rPr>
              <a:t>Tourism </a:t>
            </a:r>
            <a:r>
              <a:rPr lang="en-US" sz="1100" b="0" dirty="0" smtClean="0">
                <a:solidFill>
                  <a:srgbClr val="000000"/>
                </a:solidFill>
                <a:latin typeface="Arial" panose="020B0604020202020204" pitchFamily="34" charset="0"/>
                <a:cs typeface="Arial" panose="020B0604020202020204" pitchFamily="34" charset="0"/>
              </a:rPr>
              <a:t>Organization and </a:t>
            </a:r>
            <a:r>
              <a:rPr lang="en-US" sz="1100" b="0" dirty="0">
                <a:solidFill>
                  <a:srgbClr val="000000"/>
                </a:solidFill>
                <a:latin typeface="Arial" panose="020B0604020202020204" pitchFamily="34" charset="0"/>
                <a:cs typeface="Arial" panose="020B0604020202020204" pitchFamily="34" charset="0"/>
              </a:rPr>
              <a:t>works in </a:t>
            </a:r>
            <a:r>
              <a:rPr lang="en-US" sz="1100" b="0" dirty="0" smtClean="0">
                <a:solidFill>
                  <a:srgbClr val="000000"/>
                </a:solidFill>
                <a:latin typeface="Arial" panose="020B0604020202020204" pitchFamily="34" charset="0"/>
                <a:cs typeface="Arial" panose="020B0604020202020204" pitchFamily="34" charset="0"/>
              </a:rPr>
              <a:t/>
            </a:r>
            <a:br>
              <a:rPr lang="en-US" sz="1100" b="0" dirty="0" smtClean="0">
                <a:solidFill>
                  <a:srgbClr val="000000"/>
                </a:solidFill>
                <a:latin typeface="Arial" panose="020B0604020202020204" pitchFamily="34" charset="0"/>
                <a:cs typeface="Arial" panose="020B0604020202020204" pitchFamily="34" charset="0"/>
              </a:rPr>
            </a:br>
            <a:r>
              <a:rPr lang="en-US" sz="1100" b="0" dirty="0" smtClean="0">
                <a:solidFill>
                  <a:srgbClr val="000000"/>
                </a:solidFill>
                <a:latin typeface="Arial" panose="020B0604020202020204" pitchFamily="34" charset="0"/>
                <a:cs typeface="Arial" panose="020B0604020202020204" pitchFamily="34" charset="0"/>
              </a:rPr>
              <a:t>accordance </a:t>
            </a:r>
            <a:r>
              <a:rPr lang="en-US" sz="1100" b="0" dirty="0">
                <a:solidFill>
                  <a:srgbClr val="000000"/>
                </a:solidFill>
                <a:latin typeface="Arial" panose="020B0604020202020204" pitchFamily="34" charset="0"/>
                <a:cs typeface="Arial" panose="020B0604020202020204" pitchFamily="34" charset="0"/>
              </a:rPr>
              <a:t>with international </a:t>
            </a:r>
            <a:r>
              <a:rPr lang="en-US" sz="1100" b="0" dirty="0" smtClean="0">
                <a:solidFill>
                  <a:srgbClr val="000000"/>
                </a:solidFill>
                <a:latin typeface="Arial" panose="020B0604020202020204" pitchFamily="34" charset="0"/>
                <a:cs typeface="Arial" panose="020B0604020202020204" pitchFamily="34" charset="0"/>
              </a:rPr>
              <a:t> consulting </a:t>
            </a:r>
            <a:br>
              <a:rPr lang="en-US" sz="1100" b="0" dirty="0" smtClean="0">
                <a:solidFill>
                  <a:srgbClr val="000000"/>
                </a:solidFill>
                <a:latin typeface="Arial" panose="020B0604020202020204" pitchFamily="34" charset="0"/>
                <a:cs typeface="Arial" panose="020B0604020202020204" pitchFamily="34" charset="0"/>
              </a:rPr>
            </a:br>
            <a:r>
              <a:rPr lang="en-US" sz="1100" b="0" dirty="0" smtClean="0">
                <a:solidFill>
                  <a:srgbClr val="000000"/>
                </a:solidFill>
                <a:latin typeface="Arial" panose="020B0604020202020204" pitchFamily="34" charset="0"/>
                <a:cs typeface="Arial" panose="020B0604020202020204" pitchFamily="34" charset="0"/>
              </a:rPr>
              <a:t>standards</a:t>
            </a:r>
            <a:r>
              <a:rPr lang="en-US" sz="1100" b="0" dirty="0">
                <a:solidFill>
                  <a:srgbClr val="000000"/>
                </a:solidFill>
                <a:latin typeface="Arial" panose="020B0604020202020204" pitchFamily="34" charset="0"/>
                <a:cs typeface="Arial" panose="020B0604020202020204" pitchFamily="34" charset="0"/>
              </a:rPr>
              <a:t>.</a:t>
            </a:r>
          </a:p>
          <a:p>
            <a:pPr marL="0" indent="0">
              <a:spcBef>
                <a:spcPts val="0"/>
              </a:spcBef>
              <a:spcAft>
                <a:spcPts val="900"/>
              </a:spcAft>
              <a:buNone/>
            </a:pPr>
            <a:r>
              <a:rPr lang="en-US" sz="1100" b="0" dirty="0">
                <a:solidFill>
                  <a:srgbClr val="000000"/>
                </a:solidFill>
                <a:latin typeface="Arial" panose="020B0604020202020204" pitchFamily="34" charset="0"/>
                <a:cs typeface="Arial" panose="020B0604020202020204" pitchFamily="34" charset="0"/>
              </a:rPr>
              <a:t>Beside the German speaking markets we </a:t>
            </a:r>
            <a:r>
              <a:rPr lang="en-US" sz="1100" b="0" dirty="0" smtClean="0">
                <a:solidFill>
                  <a:srgbClr val="000000"/>
                </a:solidFill>
                <a:latin typeface="Arial" panose="020B0604020202020204" pitchFamily="34" charset="0"/>
                <a:cs typeface="Arial" panose="020B0604020202020204" pitchFamily="34" charset="0"/>
              </a:rPr>
              <a:t/>
            </a:r>
            <a:br>
              <a:rPr lang="en-US" sz="1100" b="0" dirty="0" smtClean="0">
                <a:solidFill>
                  <a:srgbClr val="000000"/>
                </a:solidFill>
                <a:latin typeface="Arial" panose="020B0604020202020204" pitchFamily="34" charset="0"/>
                <a:cs typeface="Arial" panose="020B0604020202020204" pitchFamily="34" charset="0"/>
              </a:rPr>
            </a:br>
            <a:r>
              <a:rPr lang="en-US" sz="1100" b="0" dirty="0" smtClean="0">
                <a:solidFill>
                  <a:srgbClr val="000000"/>
                </a:solidFill>
                <a:latin typeface="Arial" panose="020B0604020202020204" pitchFamily="34" charset="0"/>
                <a:cs typeface="Arial" panose="020B0604020202020204" pitchFamily="34" charset="0"/>
              </a:rPr>
              <a:t>put </a:t>
            </a:r>
            <a:r>
              <a:rPr lang="en-US" sz="1100" b="0" dirty="0">
                <a:solidFill>
                  <a:srgbClr val="000000"/>
                </a:solidFill>
                <a:latin typeface="Arial" panose="020B0604020202020204" pitchFamily="34" charset="0"/>
                <a:cs typeface="Arial" panose="020B0604020202020204" pitchFamily="34" charset="0"/>
              </a:rPr>
              <a:t>a </a:t>
            </a:r>
            <a:r>
              <a:rPr lang="en-US" sz="1100" dirty="0" smtClean="0">
                <a:solidFill>
                  <a:srgbClr val="000000"/>
                </a:solidFill>
                <a:latin typeface="Arial" panose="020B0604020202020204" pitchFamily="34" charset="0"/>
                <a:cs typeface="Arial" panose="020B0604020202020204" pitchFamily="34" charset="0"/>
              </a:rPr>
              <a:t>special </a:t>
            </a:r>
            <a:r>
              <a:rPr lang="en-US" sz="1100" dirty="0">
                <a:solidFill>
                  <a:srgbClr val="000000"/>
                </a:solidFill>
                <a:latin typeface="Arial" panose="020B0604020202020204" pitchFamily="34" charset="0"/>
                <a:cs typeface="Arial" panose="020B0604020202020204" pitchFamily="34" charset="0"/>
              </a:rPr>
              <a:t>focus on Central, Eastern </a:t>
            </a:r>
            <a:r>
              <a:rPr lang="en-US" sz="1100" dirty="0" smtClean="0">
                <a:solidFill>
                  <a:srgbClr val="000000"/>
                </a:solidFill>
                <a:latin typeface="Arial" panose="020B0604020202020204" pitchFamily="34" charset="0"/>
                <a:cs typeface="Arial" panose="020B0604020202020204" pitchFamily="34" charset="0"/>
              </a:rPr>
              <a:t/>
            </a:r>
            <a:br>
              <a:rPr lang="en-US" sz="1100" dirty="0" smtClean="0">
                <a:solidFill>
                  <a:srgbClr val="000000"/>
                </a:solidFill>
                <a:latin typeface="Arial" panose="020B0604020202020204" pitchFamily="34" charset="0"/>
                <a:cs typeface="Arial" panose="020B0604020202020204" pitchFamily="34" charset="0"/>
              </a:rPr>
            </a:br>
            <a:r>
              <a:rPr lang="en-US" sz="1100" dirty="0" smtClean="0">
                <a:solidFill>
                  <a:srgbClr val="000000"/>
                </a:solidFill>
                <a:latin typeface="Arial" panose="020B0604020202020204" pitchFamily="34" charset="0"/>
                <a:cs typeface="Arial" panose="020B0604020202020204" pitchFamily="34" charset="0"/>
              </a:rPr>
              <a:t>and South-eastern </a:t>
            </a:r>
            <a:r>
              <a:rPr lang="en-US" sz="1100" dirty="0">
                <a:solidFill>
                  <a:srgbClr val="000000"/>
                </a:solidFill>
                <a:latin typeface="Arial" panose="020B0604020202020204" pitchFamily="34" charset="0"/>
                <a:cs typeface="Arial" panose="020B0604020202020204" pitchFamily="34" charset="0"/>
              </a:rPr>
              <a:t>Europe. Currently we </a:t>
            </a:r>
            <a:r>
              <a:rPr lang="en-US" sz="1100" dirty="0" smtClean="0">
                <a:solidFill>
                  <a:srgbClr val="000000"/>
                </a:solidFill>
                <a:latin typeface="Arial" panose="020B0604020202020204" pitchFamily="34" charset="0"/>
                <a:cs typeface="Arial" panose="020B0604020202020204" pitchFamily="34" charset="0"/>
              </a:rPr>
              <a:t/>
            </a:r>
            <a:br>
              <a:rPr lang="en-US" sz="1100" dirty="0" smtClean="0">
                <a:solidFill>
                  <a:srgbClr val="000000"/>
                </a:solidFill>
                <a:latin typeface="Arial" panose="020B0604020202020204" pitchFamily="34" charset="0"/>
                <a:cs typeface="Arial" panose="020B0604020202020204" pitchFamily="34" charset="0"/>
              </a:rPr>
            </a:br>
            <a:r>
              <a:rPr lang="en-US" sz="1100" dirty="0" smtClean="0">
                <a:solidFill>
                  <a:srgbClr val="000000"/>
                </a:solidFill>
                <a:latin typeface="Arial" panose="020B0604020202020204" pitchFamily="34" charset="0"/>
                <a:cs typeface="Arial" panose="020B0604020202020204" pitchFamily="34" charset="0"/>
              </a:rPr>
              <a:t>have </a:t>
            </a:r>
            <a:r>
              <a:rPr lang="en-US" sz="1100" b="1" dirty="0">
                <a:solidFill>
                  <a:srgbClr val="000000"/>
                </a:solidFill>
                <a:latin typeface="Arial" panose="020B0604020202020204" pitchFamily="34" charset="0"/>
                <a:cs typeface="Arial" panose="020B0604020202020204" pitchFamily="34" charset="0"/>
              </a:rPr>
              <a:t>offices and local contacts in eleven </a:t>
            </a:r>
            <a:r>
              <a:rPr lang="en-US" sz="1100" b="1" dirty="0" smtClean="0">
                <a:solidFill>
                  <a:srgbClr val="000000"/>
                </a:solidFill>
                <a:latin typeface="Arial" panose="020B0604020202020204" pitchFamily="34" charset="0"/>
                <a:cs typeface="Arial" panose="020B0604020202020204" pitchFamily="34" charset="0"/>
              </a:rPr>
              <a:t/>
            </a:r>
            <a:br>
              <a:rPr lang="en-US" sz="1100" b="1" dirty="0" smtClean="0">
                <a:solidFill>
                  <a:srgbClr val="000000"/>
                </a:solidFill>
                <a:latin typeface="Arial" panose="020B0604020202020204" pitchFamily="34" charset="0"/>
                <a:cs typeface="Arial" panose="020B0604020202020204" pitchFamily="34" charset="0"/>
              </a:rPr>
            </a:br>
            <a:r>
              <a:rPr lang="en-US" sz="1100" b="1" dirty="0" smtClean="0">
                <a:solidFill>
                  <a:srgbClr val="000000"/>
                </a:solidFill>
                <a:latin typeface="Arial" panose="020B0604020202020204" pitchFamily="34" charset="0"/>
                <a:cs typeface="Arial" panose="020B0604020202020204" pitchFamily="34" charset="0"/>
              </a:rPr>
              <a:t>countries </a:t>
            </a:r>
            <a:r>
              <a:rPr lang="en-US" sz="1100" dirty="0">
                <a:solidFill>
                  <a:srgbClr val="000000"/>
                </a:solidFill>
                <a:latin typeface="Arial" panose="020B0604020202020204" pitchFamily="34" charset="0"/>
                <a:cs typeface="Arial" panose="020B0604020202020204" pitchFamily="34" charset="0"/>
              </a:rPr>
              <a:t>(Albania, Austria, Bulgaria, </a:t>
            </a:r>
            <a:r>
              <a:rPr lang="en-US" sz="1100" dirty="0" smtClean="0">
                <a:solidFill>
                  <a:srgbClr val="000000"/>
                </a:solidFill>
                <a:latin typeface="Arial" panose="020B0604020202020204" pitchFamily="34" charset="0"/>
                <a:cs typeface="Arial" panose="020B0604020202020204" pitchFamily="34" charset="0"/>
              </a:rPr>
              <a:t/>
            </a:r>
            <a:br>
              <a:rPr lang="en-US" sz="1100" dirty="0" smtClean="0">
                <a:solidFill>
                  <a:srgbClr val="000000"/>
                </a:solidFill>
                <a:latin typeface="Arial" panose="020B0604020202020204" pitchFamily="34" charset="0"/>
                <a:cs typeface="Arial" panose="020B0604020202020204" pitchFamily="34" charset="0"/>
              </a:rPr>
            </a:br>
            <a:r>
              <a:rPr lang="en-US" sz="1100" dirty="0" smtClean="0">
                <a:solidFill>
                  <a:srgbClr val="000000"/>
                </a:solidFill>
                <a:latin typeface="Arial" panose="020B0604020202020204" pitchFamily="34" charset="0"/>
                <a:cs typeface="Arial" panose="020B0604020202020204" pitchFamily="34" charset="0"/>
              </a:rPr>
              <a:t>Germany</a:t>
            </a:r>
            <a:r>
              <a:rPr lang="en-US" sz="1100" dirty="0">
                <a:solidFill>
                  <a:srgbClr val="000000"/>
                </a:solidFill>
                <a:latin typeface="Arial" panose="020B0604020202020204" pitchFamily="34" charset="0"/>
                <a:cs typeface="Arial" panose="020B0604020202020204" pitchFamily="34" charset="0"/>
              </a:rPr>
              <a:t>, Hungary, Italy, </a:t>
            </a:r>
            <a:r>
              <a:rPr lang="en-US" sz="1100" dirty="0" smtClean="0">
                <a:solidFill>
                  <a:srgbClr val="000000"/>
                </a:solidFill>
                <a:latin typeface="Arial" panose="020B0604020202020204" pitchFamily="34" charset="0"/>
                <a:cs typeface="Arial" panose="020B0604020202020204" pitchFamily="34" charset="0"/>
              </a:rPr>
              <a:t>North Macedonia, </a:t>
            </a:r>
            <a:br>
              <a:rPr lang="en-US" sz="1100" dirty="0" smtClean="0">
                <a:solidFill>
                  <a:srgbClr val="000000"/>
                </a:solidFill>
                <a:latin typeface="Arial" panose="020B0604020202020204" pitchFamily="34" charset="0"/>
                <a:cs typeface="Arial" panose="020B0604020202020204" pitchFamily="34" charset="0"/>
              </a:rPr>
            </a:br>
            <a:r>
              <a:rPr lang="en-US" sz="1100" dirty="0" smtClean="0">
                <a:solidFill>
                  <a:srgbClr val="000000"/>
                </a:solidFill>
                <a:latin typeface="Arial" panose="020B0604020202020204" pitchFamily="34" charset="0"/>
                <a:cs typeface="Arial" panose="020B0604020202020204" pitchFamily="34" charset="0"/>
              </a:rPr>
              <a:t>Romania</a:t>
            </a:r>
            <a:r>
              <a:rPr lang="en-US" sz="1100" dirty="0">
                <a:solidFill>
                  <a:srgbClr val="000000"/>
                </a:solidFill>
                <a:latin typeface="Arial" panose="020B0604020202020204" pitchFamily="34" charset="0"/>
                <a:cs typeface="Arial" panose="020B0604020202020204" pitchFamily="34" charset="0"/>
              </a:rPr>
              <a:t>, Russia, Switzerland and Turkey</a:t>
            </a:r>
            <a:r>
              <a:rPr lang="en-US" sz="1100" dirty="0" smtClean="0">
                <a:solidFill>
                  <a:srgbClr val="000000"/>
                </a:solidFill>
                <a:latin typeface="Arial" panose="020B0604020202020204" pitchFamily="34" charset="0"/>
                <a:cs typeface="Arial" panose="020B0604020202020204" pitchFamily="34" charset="0"/>
              </a:rPr>
              <a:t>).</a:t>
            </a:r>
            <a:br>
              <a:rPr lang="en-US" sz="1100" dirty="0" smtClean="0">
                <a:solidFill>
                  <a:srgbClr val="000000"/>
                </a:solidFill>
                <a:latin typeface="Arial" panose="020B0604020202020204" pitchFamily="34" charset="0"/>
                <a:cs typeface="Arial" panose="020B0604020202020204" pitchFamily="34" charset="0"/>
              </a:rPr>
            </a:br>
            <a:r>
              <a:rPr lang="en-US" sz="1100" dirty="0" smtClean="0">
                <a:solidFill>
                  <a:srgbClr val="000000"/>
                </a:solidFill>
                <a:latin typeface="Arial" panose="020B0604020202020204" pitchFamily="34" charset="0"/>
                <a:cs typeface="Arial" panose="020B0604020202020204" pitchFamily="34" charset="0"/>
              </a:rPr>
              <a:t>In </a:t>
            </a:r>
            <a:r>
              <a:rPr lang="en-US" sz="1100" dirty="0">
                <a:solidFill>
                  <a:srgbClr val="000000"/>
                </a:solidFill>
                <a:latin typeface="Arial" panose="020B0604020202020204" pitchFamily="34" charset="0"/>
                <a:cs typeface="Arial" panose="020B0604020202020204" pitchFamily="34" charset="0"/>
              </a:rPr>
              <a:t>total more than 40 professionals are </a:t>
            </a:r>
            <a:r>
              <a:rPr lang="en-US" sz="1100" dirty="0" smtClean="0">
                <a:solidFill>
                  <a:srgbClr val="000000"/>
                </a:solidFill>
                <a:latin typeface="Arial" panose="020B0604020202020204" pitchFamily="34" charset="0"/>
                <a:cs typeface="Arial" panose="020B0604020202020204" pitchFamily="34" charset="0"/>
              </a:rPr>
              <a:t/>
            </a:r>
            <a:br>
              <a:rPr lang="en-US" sz="1100" dirty="0" smtClean="0">
                <a:solidFill>
                  <a:srgbClr val="000000"/>
                </a:solidFill>
                <a:latin typeface="Arial" panose="020B0604020202020204" pitchFamily="34" charset="0"/>
                <a:cs typeface="Arial" panose="020B0604020202020204" pitchFamily="34" charset="0"/>
              </a:rPr>
            </a:br>
            <a:r>
              <a:rPr lang="en-US" sz="1100" dirty="0" smtClean="0">
                <a:solidFill>
                  <a:srgbClr val="000000"/>
                </a:solidFill>
                <a:latin typeface="Arial" panose="020B0604020202020204" pitchFamily="34" charset="0"/>
                <a:cs typeface="Arial" panose="020B0604020202020204" pitchFamily="34" charset="0"/>
              </a:rPr>
              <a:t>employed </a:t>
            </a:r>
            <a:r>
              <a:rPr lang="en-US" sz="1100" dirty="0">
                <a:solidFill>
                  <a:srgbClr val="000000"/>
                </a:solidFill>
                <a:latin typeface="Arial" panose="020B0604020202020204" pitchFamily="34" charset="0"/>
                <a:cs typeface="Arial" panose="020B0604020202020204" pitchFamily="34" charset="0"/>
              </a:rPr>
              <a:t>at Kohl &amp; Partner</a:t>
            </a:r>
            <a:endParaRPr lang="en-US" sz="1100" b="0" dirty="0">
              <a:solidFill>
                <a:srgbClr val="000000"/>
              </a:solidFill>
              <a:latin typeface="Arial" panose="020B0604020202020204" pitchFamily="34" charset="0"/>
              <a:cs typeface="Arial" panose="020B0604020202020204" pitchFamily="34" charset="0"/>
            </a:endParaRPr>
          </a:p>
        </p:txBody>
      </p:sp>
      <p:pic>
        <p:nvPicPr>
          <p:cNvPr id="40" name="Picture 7"/>
          <p:cNvPicPr/>
          <p:nvPr/>
        </p:nvPicPr>
        <p:blipFill rotWithShape="1">
          <a:blip r:embed="rId3" cstate="print">
            <a:extLst>
              <a:ext uri="{28A0092B-C50C-407E-A947-70E740481C1C}">
                <a14:useLocalDpi xmlns:a14="http://schemas.microsoft.com/office/drawing/2010/main"/>
              </a:ext>
            </a:extLst>
          </a:blip>
          <a:srcRect/>
          <a:stretch/>
        </p:blipFill>
        <p:spPr bwMode="auto">
          <a:xfrm>
            <a:off x="6815839" y="3394307"/>
            <a:ext cx="1762125" cy="1095375"/>
          </a:xfrm>
          <a:prstGeom prst="roundRect">
            <a:avLst/>
          </a:prstGeom>
          <a:noFill/>
          <a:ln>
            <a:noFill/>
          </a:ln>
          <a:effectLst/>
          <a:extLst>
            <a:ext uri="{53640926-AAD7-44D8-BBD7-CCE9431645EC}">
              <a14:shadowObscured xmlns:a14="http://schemas.microsoft.com/office/drawing/2010/main"/>
            </a:ext>
          </a:extLst>
        </p:spPr>
      </p:pic>
      <p:pic>
        <p:nvPicPr>
          <p:cNvPr id="41" name="Picture 9"/>
          <p:cNvPicPr/>
          <p:nvPr/>
        </p:nvPicPr>
        <p:blipFill rotWithShape="1">
          <a:blip r:embed="rId4">
            <a:extLst>
              <a:ext uri="{28A0092B-C50C-407E-A947-70E740481C1C}">
                <a14:useLocalDpi xmlns:a14="http://schemas.microsoft.com/office/drawing/2010/main" val="0"/>
              </a:ext>
            </a:extLst>
          </a:blip>
          <a:srcRect/>
          <a:stretch/>
        </p:blipFill>
        <p:spPr bwMode="auto">
          <a:xfrm>
            <a:off x="6813493" y="1654407"/>
            <a:ext cx="1762125" cy="1094105"/>
          </a:xfrm>
          <a:prstGeom prst="roundRect">
            <a:avLst/>
          </a:prstGeom>
          <a:noFill/>
          <a:ln>
            <a:noFill/>
          </a:ln>
          <a:effectLst/>
          <a:extLst>
            <a:ext uri="{53640926-AAD7-44D8-BBD7-CCE9431645EC}">
              <a14:shadowObscured xmlns:a14="http://schemas.microsoft.com/office/drawing/2010/main"/>
            </a:ext>
          </a:extLst>
        </p:spPr>
      </p:pic>
      <p:sp>
        <p:nvSpPr>
          <p:cNvPr id="42" name="Rectangle 3"/>
          <p:cNvSpPr>
            <a:spLocks noChangeArrowheads="1"/>
          </p:cNvSpPr>
          <p:nvPr/>
        </p:nvSpPr>
        <p:spPr bwMode="auto">
          <a:xfrm>
            <a:off x="6814128" y="1187047"/>
            <a:ext cx="1763395" cy="359410"/>
          </a:xfrm>
          <a:prstGeom prst="roundRect">
            <a:avLst/>
          </a:prstGeom>
          <a:solidFill>
            <a:srgbClr val="E3007B"/>
          </a:solidFill>
          <a:ln w="25400">
            <a:solidFill>
              <a:srgbClr val="E3007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fontAlgn="base">
              <a:spcAft>
                <a:spcPts val="0"/>
              </a:spcAft>
            </a:pPr>
            <a:r>
              <a:rPr lang="en-US" sz="1100" b="1" kern="1200" dirty="0" smtClean="0">
                <a:solidFill>
                  <a:srgbClr val="FFFFFF"/>
                </a:solidFill>
                <a:effectLst/>
                <a:latin typeface="Arial"/>
                <a:ea typeface="MS PGothic"/>
                <a:cs typeface="MS PGothic"/>
              </a:rPr>
              <a:t>Hotels &amp; Resorts</a:t>
            </a:r>
            <a:endParaRPr lang="de-AT" sz="1200" dirty="0">
              <a:effectLst/>
              <a:latin typeface="Times New Roman"/>
              <a:ea typeface="Times New Roman"/>
            </a:endParaRPr>
          </a:p>
        </p:txBody>
      </p:sp>
      <p:sp>
        <p:nvSpPr>
          <p:cNvPr id="43" name="Rectangle 3"/>
          <p:cNvSpPr>
            <a:spLocks noChangeArrowheads="1"/>
          </p:cNvSpPr>
          <p:nvPr/>
        </p:nvSpPr>
        <p:spPr bwMode="auto">
          <a:xfrm>
            <a:off x="6814569" y="2926947"/>
            <a:ext cx="1763395" cy="359410"/>
          </a:xfrm>
          <a:prstGeom prst="roundRect">
            <a:avLst/>
          </a:prstGeom>
          <a:solidFill>
            <a:srgbClr val="A9006A"/>
          </a:solidFill>
          <a:ln w="25400">
            <a:solidFill>
              <a:srgbClr val="A9006A"/>
            </a:solidFill>
            <a:miter lim="800000"/>
            <a:headEnd/>
            <a:tailEnd/>
          </a:ln>
          <a:effectLst/>
          <a:extLst/>
        </p:spPr>
        <p:txBody>
          <a:bodyPr wrap="square" anchor="ctr">
            <a:noAutofit/>
          </a:bodyPr>
          <a:lstStyle/>
          <a:p>
            <a:pPr algn="ctr" fontAlgn="base">
              <a:spcAft>
                <a:spcPts val="0"/>
              </a:spcAft>
            </a:pPr>
            <a:r>
              <a:rPr lang="en-US" sz="1100" b="1" kern="1200">
                <a:solidFill>
                  <a:srgbClr val="FFFFFF"/>
                </a:solidFill>
                <a:effectLst/>
                <a:latin typeface="Arial"/>
                <a:ea typeface="MS PGothic"/>
                <a:cs typeface="MS PGothic"/>
              </a:rPr>
              <a:t>Tourism Destinations</a:t>
            </a:r>
            <a:endParaRPr lang="de-AT" sz="1200">
              <a:effectLst/>
              <a:latin typeface="Times New Roman"/>
              <a:ea typeface="Times New Roman"/>
            </a:endParaRPr>
          </a:p>
        </p:txBody>
      </p:sp>
      <p:sp>
        <p:nvSpPr>
          <p:cNvPr id="44" name="Rectangle 3"/>
          <p:cNvSpPr>
            <a:spLocks noChangeArrowheads="1"/>
          </p:cNvSpPr>
          <p:nvPr/>
        </p:nvSpPr>
        <p:spPr bwMode="auto">
          <a:xfrm>
            <a:off x="6812223" y="4629035"/>
            <a:ext cx="1763395" cy="359410"/>
          </a:xfrm>
          <a:prstGeom prst="roundRect">
            <a:avLst/>
          </a:prstGeom>
          <a:solidFill>
            <a:srgbClr val="970E7D"/>
          </a:solidFill>
          <a:ln w="25400">
            <a:solidFill>
              <a:srgbClr val="970E7D"/>
            </a:solidFill>
            <a:miter lim="800000"/>
            <a:headEnd/>
            <a:tailEnd/>
          </a:ln>
          <a:effectLst/>
          <a:extLst/>
        </p:spPr>
        <p:txBody>
          <a:bodyPr wrap="square" anchor="ctr">
            <a:noAutofit/>
          </a:bodyPr>
          <a:lstStyle/>
          <a:p>
            <a:pPr algn="ctr" fontAlgn="base">
              <a:spcAft>
                <a:spcPts val="0"/>
              </a:spcAft>
            </a:pPr>
            <a:r>
              <a:rPr lang="en-US" sz="1100" b="1" kern="1200" dirty="0">
                <a:solidFill>
                  <a:srgbClr val="FFFFFF"/>
                </a:solidFill>
                <a:effectLst/>
                <a:latin typeface="Arial"/>
                <a:ea typeface="MS PGothic"/>
                <a:cs typeface="MS PGothic"/>
              </a:rPr>
              <a:t>Tourism Infrastructure</a:t>
            </a:r>
            <a:endParaRPr lang="de-AT" sz="1200" dirty="0">
              <a:effectLst/>
              <a:latin typeface="Times New Roman"/>
              <a:ea typeface="Times New Roman"/>
            </a:endParaRPr>
          </a:p>
        </p:txBody>
      </p:sp>
      <p:grpSp>
        <p:nvGrpSpPr>
          <p:cNvPr id="45" name="Gruppieren 44"/>
          <p:cNvGrpSpPr>
            <a:grpSpLocks noChangeAspect="1"/>
          </p:cNvGrpSpPr>
          <p:nvPr/>
        </p:nvGrpSpPr>
        <p:grpSpPr>
          <a:xfrm>
            <a:off x="6814764" y="5105920"/>
            <a:ext cx="1763396" cy="1085850"/>
            <a:chOff x="1409699" y="0"/>
            <a:chExt cx="1823868" cy="1123950"/>
          </a:xfrm>
        </p:grpSpPr>
        <p:pic>
          <p:nvPicPr>
            <p:cNvPr id="46" name="il_fi" descr="http://residentenkurier.com/wp-content/uploads/2010/10/golf.jpg"/>
            <p:cNvPicPr>
              <a:picLocks noChangeAspect="1"/>
            </p:cNvPicPr>
            <p:nvPr/>
          </p:nvPicPr>
          <p:blipFill rotWithShape="1">
            <a:blip r:embed="rId5" r:link="rId6" cstate="print">
              <a:extLst>
                <a:ext uri="{28A0092B-C50C-407E-A947-70E740481C1C}">
                  <a14:useLocalDpi xmlns:a14="http://schemas.microsoft.com/office/drawing/2010/main"/>
                </a:ext>
              </a:extLst>
            </a:blip>
            <a:srcRect/>
            <a:stretch/>
          </p:blipFill>
          <p:spPr bwMode="auto">
            <a:xfrm>
              <a:off x="1409700" y="581025"/>
              <a:ext cx="876794" cy="542925"/>
            </a:xfrm>
            <a:prstGeom prst="roundRect">
              <a:avLst/>
            </a:prstGeom>
            <a:noFill/>
            <a:ln w="12700"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pic>
          <p:nvPicPr>
            <p:cNvPr id="47"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1409699" y="0"/>
              <a:ext cx="876795" cy="542925"/>
            </a:xfrm>
            <a:prstGeom prst="roundRect">
              <a:avLst/>
            </a:prstGeom>
            <a:noFill/>
            <a:ln>
              <a:noFill/>
            </a:ln>
            <a:effectLst/>
            <a:extLst/>
          </p:spPr>
        </p:pic>
        <p:pic>
          <p:nvPicPr>
            <p:cNvPr id="48" name="Picture 2" descr="therme-geinberg-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2356770" y="0"/>
              <a:ext cx="876794" cy="542925"/>
            </a:xfrm>
            <a:prstGeom prst="roundRect">
              <a:avLst/>
            </a:prstGeom>
            <a:noFill/>
            <a:ln>
              <a:noFill/>
            </a:ln>
            <a:extLst/>
          </p:spPr>
        </p:pic>
        <p:pic>
          <p:nvPicPr>
            <p:cNvPr id="49" name="Picture 4" descr="kongress08_02"/>
            <p:cNvPicPr>
              <a:picLocks noChangeAspect="1"/>
            </p:cNvPicPr>
            <p:nvPr/>
          </p:nvPicPr>
          <p:blipFill rotWithShape="1">
            <a:blip r:embed="rId9" cstate="print">
              <a:extLst>
                <a:ext uri="{28A0092B-C50C-407E-A947-70E740481C1C}">
                  <a14:useLocalDpi xmlns:a14="http://schemas.microsoft.com/office/drawing/2010/main"/>
                </a:ext>
              </a:extLst>
            </a:blip>
            <a:srcRect l="-37" t="-17"/>
            <a:stretch/>
          </p:blipFill>
          <p:spPr bwMode="auto">
            <a:xfrm>
              <a:off x="2355442" y="581186"/>
              <a:ext cx="878125" cy="542764"/>
            </a:xfrm>
            <a:prstGeom prst="roundRect">
              <a:avLst/>
            </a:prstGeom>
            <a:noFill/>
            <a:ln>
              <a:noFill/>
            </a:ln>
            <a:extLst/>
          </p:spPr>
        </p:pic>
      </p:grpSp>
      <p:sp>
        <p:nvSpPr>
          <p:cNvPr id="50" name="Textfeld 49"/>
          <p:cNvSpPr txBox="1"/>
          <p:nvPr/>
        </p:nvSpPr>
        <p:spPr>
          <a:xfrm>
            <a:off x="6743235" y="812019"/>
            <a:ext cx="1797658" cy="261610"/>
          </a:xfrm>
          <a:prstGeom prst="rect">
            <a:avLst/>
          </a:prstGeom>
          <a:noFill/>
        </p:spPr>
        <p:txBody>
          <a:bodyPr wrap="square" rtlCol="0">
            <a:spAutoFit/>
          </a:bodyPr>
          <a:lstStyle/>
          <a:p>
            <a:pPr algn="ctr"/>
            <a:r>
              <a:rPr lang="de-DE" sz="1100" b="1" kern="2000" dirty="0" smtClean="0">
                <a:solidFill>
                  <a:srgbClr val="3B1B66"/>
                </a:solidFill>
              </a:rPr>
              <a:t>Business Areas</a:t>
            </a:r>
            <a:endParaRPr lang="de-AT" sz="1100" b="1" kern="2000" dirty="0" smtClean="0">
              <a:solidFill>
                <a:srgbClr val="3B1B66"/>
              </a:solidFill>
            </a:endParaRPr>
          </a:p>
        </p:txBody>
      </p:sp>
      <p:grpSp>
        <p:nvGrpSpPr>
          <p:cNvPr id="19" name="Gruppieren 18"/>
          <p:cNvGrpSpPr/>
          <p:nvPr/>
        </p:nvGrpSpPr>
        <p:grpSpPr>
          <a:xfrm>
            <a:off x="3635896" y="4194554"/>
            <a:ext cx="2750820" cy="1844675"/>
            <a:chOff x="0" y="0"/>
            <a:chExt cx="2751151" cy="1844702"/>
          </a:xfrm>
        </p:grpSpPr>
        <p:pic>
          <p:nvPicPr>
            <p:cNvPr id="20" name="Grafik 19" descr="C:\OFFLINE_DATA\Projekte\Villach\Christopher Hinteregger\4 SONS\International\Graphics\K&amp;P Karte_E_1.jp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1562" y="0"/>
              <a:ext cx="2679589" cy="1844702"/>
            </a:xfrm>
            <a:prstGeom prst="roundRect">
              <a:avLst/>
            </a:prstGeom>
            <a:noFill/>
            <a:ln>
              <a:noFill/>
            </a:ln>
          </p:spPr>
        </p:pic>
        <p:pic>
          <p:nvPicPr>
            <p:cNvPr id="21" name="Grafik 20" descr="C:\OFFLINE_DATA\Projekte\Villach\Christopher Hinteregger\4 SONS\International\Graphics\K&amp;P Karte_E_1.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bwMode="auto">
            <a:xfrm>
              <a:off x="0" y="0"/>
              <a:ext cx="564542" cy="294198"/>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9025249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 popular lake destinations have a high seasonality with up to 95 % of overnights generated in July and August  </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30</a:t>
            </a:fld>
            <a:endParaRPr lang="de-DE" altLang="de-DE"/>
          </a:p>
        </p:txBody>
      </p:sp>
      <p:sp>
        <p:nvSpPr>
          <p:cNvPr id="9" name="Inhaltsplatzhalter 8"/>
          <p:cNvSpPr>
            <a:spLocks noGrp="1"/>
          </p:cNvSpPr>
          <p:nvPr>
            <p:ph sz="quarter" idx="14"/>
          </p:nvPr>
        </p:nvSpPr>
        <p:spPr>
          <a:xfrm>
            <a:off x="3203848" y="188913"/>
            <a:ext cx="5482953" cy="360362"/>
          </a:xfrm>
        </p:spPr>
        <p:txBody>
          <a:bodyPr/>
          <a:lstStyle/>
          <a:p>
            <a:r>
              <a:rPr lang="de-DE" dirty="0" err="1" smtClean="0"/>
              <a:t>Overnights</a:t>
            </a:r>
            <a:r>
              <a:rPr lang="de-DE" dirty="0" smtClean="0"/>
              <a:t> – </a:t>
            </a:r>
            <a:r>
              <a:rPr lang="de-DE" dirty="0" err="1" smtClean="0"/>
              <a:t>monthly</a:t>
            </a:r>
            <a:r>
              <a:rPr lang="de-DE" dirty="0" smtClean="0"/>
              <a:t> </a:t>
            </a:r>
            <a:r>
              <a:rPr lang="de-DE" dirty="0" err="1" smtClean="0"/>
              <a:t>distribution</a:t>
            </a:r>
            <a:r>
              <a:rPr lang="de-DE" dirty="0" smtClean="0"/>
              <a:t> in Top 5 </a:t>
            </a:r>
            <a:r>
              <a:rPr lang="de-DE" dirty="0" err="1" smtClean="0"/>
              <a:t>municipalities</a:t>
            </a:r>
            <a:endParaRPr lang="de-AT" dirty="0"/>
          </a:p>
        </p:txBody>
      </p:sp>
      <p:grpSp>
        <p:nvGrpSpPr>
          <p:cNvPr id="11" name="Gruppieren 10"/>
          <p:cNvGrpSpPr/>
          <p:nvPr/>
        </p:nvGrpSpPr>
        <p:grpSpPr>
          <a:xfrm>
            <a:off x="502921" y="1339684"/>
            <a:ext cx="4178805" cy="1719243"/>
            <a:chOff x="502921" y="1394114"/>
            <a:chExt cx="4178805" cy="1719243"/>
          </a:xfrm>
        </p:grpSpPr>
        <p:sp>
          <p:nvSpPr>
            <p:cNvPr id="37" name="Textfeld 36"/>
            <p:cNvSpPr txBox="1"/>
            <p:nvPr/>
          </p:nvSpPr>
          <p:spPr>
            <a:xfrm>
              <a:off x="505262" y="1394114"/>
              <a:ext cx="4176464" cy="261610"/>
            </a:xfrm>
            <a:prstGeom prst="rect">
              <a:avLst/>
            </a:prstGeom>
            <a:noFill/>
          </p:spPr>
          <p:txBody>
            <a:bodyPr wrap="square" rtlCol="0">
              <a:spAutoFit/>
            </a:bodyPr>
            <a:lstStyle/>
            <a:p>
              <a:r>
                <a:rPr lang="de-DE" sz="1100" b="1" dirty="0" err="1" smtClean="0">
                  <a:solidFill>
                    <a:srgbClr val="3B1B66"/>
                  </a:solidFill>
                </a:rPr>
                <a:t>Ohrid</a:t>
              </a:r>
              <a:r>
                <a:rPr lang="de-DE" sz="1100" b="1" dirty="0" smtClean="0">
                  <a:solidFill>
                    <a:srgbClr val="3B1B66"/>
                  </a:solidFill>
                </a:rPr>
                <a:t> - </a:t>
              </a:r>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39" name="Diagramm 38"/>
            <p:cNvGraphicFramePr/>
            <p:nvPr>
              <p:extLst>
                <p:ext uri="{D42A27DB-BD31-4B8C-83A1-F6EECF244321}">
                  <p14:modId xmlns:p14="http://schemas.microsoft.com/office/powerpoint/2010/main" val="3643856632"/>
                </p:ext>
              </p:extLst>
            </p:nvPr>
          </p:nvGraphicFramePr>
          <p:xfrm>
            <a:off x="502921" y="1733490"/>
            <a:ext cx="4069080" cy="1379867"/>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feld 39"/>
            <p:cNvSpPr txBox="1"/>
            <p:nvPr/>
          </p:nvSpPr>
          <p:spPr>
            <a:xfrm>
              <a:off x="857452" y="1649518"/>
              <a:ext cx="3716936" cy="230832"/>
            </a:xfrm>
            <a:prstGeom prst="rect">
              <a:avLst/>
            </a:prstGeom>
            <a:noFill/>
          </p:spPr>
          <p:txBody>
            <a:bodyPr wrap="square" rtlCol="0">
              <a:spAutoFit/>
            </a:bodyPr>
            <a:lstStyle/>
            <a:p>
              <a:r>
                <a:rPr lang="de-DE" sz="900" b="1" dirty="0">
                  <a:solidFill>
                    <a:srgbClr val="E3007B"/>
                  </a:solidFill>
                </a:rPr>
                <a:t>1</a:t>
              </a:r>
              <a:r>
                <a:rPr lang="de-DE" sz="900" b="1" dirty="0" smtClean="0">
                  <a:solidFill>
                    <a:srgbClr val="E3007B"/>
                  </a:solidFill>
                </a:rPr>
                <a:t> %   1 %   1 %   3 %   7 %   8 %  31 %  35 %  7 %  3 %   2 %   2 </a:t>
              </a:r>
              <a:r>
                <a:rPr lang="de-DE" sz="900" b="1" dirty="0">
                  <a:solidFill>
                    <a:srgbClr val="E3007B"/>
                  </a:solidFill>
                </a:rPr>
                <a:t>%</a:t>
              </a:r>
              <a:endParaRPr lang="de-AT" sz="900" b="1" dirty="0">
                <a:solidFill>
                  <a:srgbClr val="E3007B"/>
                </a:solidFill>
              </a:endParaRPr>
            </a:p>
          </p:txBody>
        </p:sp>
      </p:grpSp>
      <p:sp>
        <p:nvSpPr>
          <p:cNvPr id="48" name="Rectangle 9"/>
          <p:cNvSpPr>
            <a:spLocks noChangeArrowheads="1"/>
          </p:cNvSpPr>
          <p:nvPr/>
        </p:nvSpPr>
        <p:spPr bwMode="auto">
          <a:xfrm>
            <a:off x="4651242" y="4764494"/>
            <a:ext cx="4042792" cy="164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ts val="0"/>
              </a:spcBef>
              <a:spcAft>
                <a:spcPts val="600"/>
              </a:spcAft>
              <a:buClr>
                <a:srgbClr val="E3007B"/>
              </a:buClr>
              <a:buSzPct val="115000"/>
              <a:buFont typeface="Arial" panose="020B0604020202020204" pitchFamily="34" charset="0"/>
              <a:buChar char="•"/>
              <a:tabLst>
                <a:tab pos="182563" algn="l"/>
              </a:tabLst>
            </a:pPr>
            <a:r>
              <a:rPr lang="en-US" sz="1100" dirty="0" smtClean="0">
                <a:solidFill>
                  <a:srgbClr val="000000"/>
                </a:solidFill>
              </a:rPr>
              <a:t>The amount of generated overnights are relatively equally distributed in Skopje (city and business tourism) and </a:t>
            </a:r>
            <a:r>
              <a:rPr lang="en-US" sz="1100" dirty="0" err="1" smtClean="0">
                <a:solidFill>
                  <a:srgbClr val="000000"/>
                </a:solidFill>
              </a:rPr>
              <a:t>Gevgelija</a:t>
            </a:r>
            <a:r>
              <a:rPr lang="en-US" sz="1100" dirty="0" smtClean="0">
                <a:solidFill>
                  <a:srgbClr val="000000"/>
                </a:solidFill>
              </a:rPr>
              <a:t> (gambling tourism)</a:t>
            </a:r>
          </a:p>
          <a:p>
            <a:pPr marL="171450" indent="-171450">
              <a:spcBef>
                <a:spcPts val="0"/>
              </a:spcBef>
              <a:spcAft>
                <a:spcPts val="600"/>
              </a:spcAft>
              <a:buClr>
                <a:srgbClr val="E3007B"/>
              </a:buClr>
              <a:buSzPct val="115000"/>
              <a:buFont typeface="Arial" panose="020B0604020202020204" pitchFamily="34" charset="0"/>
              <a:buChar char="•"/>
              <a:tabLst>
                <a:tab pos="182563" algn="l"/>
              </a:tabLst>
            </a:pPr>
            <a:r>
              <a:rPr lang="en-US" sz="1100" dirty="0" smtClean="0">
                <a:solidFill>
                  <a:srgbClr val="000000"/>
                </a:solidFill>
              </a:rPr>
              <a:t>A different picture can be obtained when having a closer look at the monthly distribution of overnights at the lake destinations – in </a:t>
            </a:r>
            <a:r>
              <a:rPr lang="en-US" sz="1100" dirty="0" err="1" smtClean="0">
                <a:solidFill>
                  <a:srgbClr val="000000"/>
                </a:solidFill>
              </a:rPr>
              <a:t>Ohrid</a:t>
            </a:r>
            <a:r>
              <a:rPr lang="en-US" sz="1100" dirty="0" smtClean="0">
                <a:solidFill>
                  <a:srgbClr val="000000"/>
                </a:solidFill>
              </a:rPr>
              <a:t> 66 % are generated in July/August and 22 % in May, June and September, while in </a:t>
            </a:r>
            <a:r>
              <a:rPr lang="en-US" sz="1100" dirty="0" err="1" smtClean="0">
                <a:solidFill>
                  <a:srgbClr val="000000"/>
                </a:solidFill>
              </a:rPr>
              <a:t>Struga</a:t>
            </a:r>
            <a:r>
              <a:rPr lang="en-US" sz="1100" dirty="0" smtClean="0">
                <a:solidFill>
                  <a:srgbClr val="000000"/>
                </a:solidFill>
              </a:rPr>
              <a:t> the ratio is 74 % and 19 % and in </a:t>
            </a:r>
            <a:r>
              <a:rPr lang="en-US" sz="1100" dirty="0" err="1" smtClean="0">
                <a:solidFill>
                  <a:srgbClr val="000000"/>
                </a:solidFill>
              </a:rPr>
              <a:t>Dojran</a:t>
            </a:r>
            <a:r>
              <a:rPr lang="en-US" sz="1100" dirty="0" smtClean="0">
                <a:solidFill>
                  <a:srgbClr val="000000"/>
                </a:solidFill>
              </a:rPr>
              <a:t> 95 % and 3 %</a:t>
            </a:r>
            <a:endParaRPr lang="en-US" sz="1100" dirty="0">
              <a:solidFill>
                <a:srgbClr val="000000"/>
              </a:solidFill>
            </a:endParaRPr>
          </a:p>
        </p:txBody>
      </p:sp>
      <p:grpSp>
        <p:nvGrpSpPr>
          <p:cNvPr id="18" name="Gruppieren 17"/>
          <p:cNvGrpSpPr/>
          <p:nvPr/>
        </p:nvGrpSpPr>
        <p:grpSpPr>
          <a:xfrm>
            <a:off x="4629475" y="1333962"/>
            <a:ext cx="4178805" cy="1719243"/>
            <a:chOff x="502921" y="1394114"/>
            <a:chExt cx="4178805" cy="1719243"/>
          </a:xfrm>
        </p:grpSpPr>
        <p:sp>
          <p:nvSpPr>
            <p:cNvPr id="19" name="Textfeld 18"/>
            <p:cNvSpPr txBox="1"/>
            <p:nvPr/>
          </p:nvSpPr>
          <p:spPr>
            <a:xfrm>
              <a:off x="505262" y="1394114"/>
              <a:ext cx="4176464" cy="261610"/>
            </a:xfrm>
            <a:prstGeom prst="rect">
              <a:avLst/>
            </a:prstGeom>
            <a:noFill/>
          </p:spPr>
          <p:txBody>
            <a:bodyPr wrap="square" rtlCol="0">
              <a:spAutoFit/>
            </a:bodyPr>
            <a:lstStyle/>
            <a:p>
              <a:r>
                <a:rPr lang="de-DE" sz="1100" b="1" dirty="0" smtClean="0">
                  <a:solidFill>
                    <a:srgbClr val="3B1B66"/>
                  </a:solidFill>
                </a:rPr>
                <a:t>Skopje - </a:t>
              </a:r>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20" name="Diagramm 19"/>
            <p:cNvGraphicFramePr/>
            <p:nvPr>
              <p:extLst>
                <p:ext uri="{D42A27DB-BD31-4B8C-83A1-F6EECF244321}">
                  <p14:modId xmlns:p14="http://schemas.microsoft.com/office/powerpoint/2010/main" val="1198071181"/>
                </p:ext>
              </p:extLst>
            </p:nvPr>
          </p:nvGraphicFramePr>
          <p:xfrm>
            <a:off x="502921" y="1733490"/>
            <a:ext cx="4069080" cy="1379867"/>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feld 20"/>
            <p:cNvSpPr txBox="1"/>
            <p:nvPr/>
          </p:nvSpPr>
          <p:spPr>
            <a:xfrm>
              <a:off x="834864" y="1642598"/>
              <a:ext cx="3716936" cy="230832"/>
            </a:xfrm>
            <a:prstGeom prst="rect">
              <a:avLst/>
            </a:prstGeom>
            <a:noFill/>
          </p:spPr>
          <p:txBody>
            <a:bodyPr wrap="square" rtlCol="0">
              <a:spAutoFit/>
            </a:bodyPr>
            <a:lstStyle/>
            <a:p>
              <a:r>
                <a:rPr lang="de-DE" sz="900" b="1" dirty="0">
                  <a:solidFill>
                    <a:srgbClr val="E3007B"/>
                  </a:solidFill>
                </a:rPr>
                <a:t>5</a:t>
              </a:r>
              <a:r>
                <a:rPr lang="de-DE" sz="900" b="1" dirty="0" smtClean="0">
                  <a:solidFill>
                    <a:srgbClr val="E3007B"/>
                  </a:solidFill>
                </a:rPr>
                <a:t> %   5 %   7 %   8 %  10 %  </a:t>
              </a:r>
              <a:r>
                <a:rPr lang="de-DE" sz="900" b="1" dirty="0">
                  <a:solidFill>
                    <a:srgbClr val="E3007B"/>
                  </a:solidFill>
                </a:rPr>
                <a:t> </a:t>
              </a:r>
              <a:r>
                <a:rPr lang="de-DE" sz="900" b="1" dirty="0" smtClean="0">
                  <a:solidFill>
                    <a:srgbClr val="E3007B"/>
                  </a:solidFill>
                </a:rPr>
                <a:t>9 % </a:t>
              </a:r>
              <a:r>
                <a:rPr lang="de-DE" sz="900" b="1" dirty="0">
                  <a:solidFill>
                    <a:srgbClr val="E3007B"/>
                  </a:solidFill>
                </a:rPr>
                <a:t> </a:t>
              </a:r>
              <a:r>
                <a:rPr lang="de-DE" sz="900" b="1" dirty="0" smtClean="0">
                  <a:solidFill>
                    <a:srgbClr val="E3007B"/>
                  </a:solidFill>
                </a:rPr>
                <a:t>9 %  10 %  12 %  12 %  8 %   6 </a:t>
              </a:r>
              <a:r>
                <a:rPr lang="de-DE" sz="900" b="1" dirty="0">
                  <a:solidFill>
                    <a:srgbClr val="E3007B"/>
                  </a:solidFill>
                </a:rPr>
                <a:t>%</a:t>
              </a:r>
              <a:endParaRPr lang="de-AT" sz="900" b="1" dirty="0">
                <a:solidFill>
                  <a:srgbClr val="E3007B"/>
                </a:solidFill>
              </a:endParaRPr>
            </a:p>
          </p:txBody>
        </p:sp>
      </p:grpSp>
      <p:grpSp>
        <p:nvGrpSpPr>
          <p:cNvPr id="22" name="Gruppieren 21"/>
          <p:cNvGrpSpPr/>
          <p:nvPr/>
        </p:nvGrpSpPr>
        <p:grpSpPr>
          <a:xfrm>
            <a:off x="505122" y="3046241"/>
            <a:ext cx="4178805" cy="1719243"/>
            <a:chOff x="502921" y="1394114"/>
            <a:chExt cx="4178805" cy="1719243"/>
          </a:xfrm>
        </p:grpSpPr>
        <p:sp>
          <p:nvSpPr>
            <p:cNvPr id="23" name="Textfeld 22"/>
            <p:cNvSpPr txBox="1"/>
            <p:nvPr/>
          </p:nvSpPr>
          <p:spPr>
            <a:xfrm>
              <a:off x="505262" y="1394114"/>
              <a:ext cx="4176464" cy="261610"/>
            </a:xfrm>
            <a:prstGeom prst="rect">
              <a:avLst/>
            </a:prstGeom>
            <a:noFill/>
          </p:spPr>
          <p:txBody>
            <a:bodyPr wrap="square" rtlCol="0">
              <a:spAutoFit/>
            </a:bodyPr>
            <a:lstStyle/>
            <a:p>
              <a:r>
                <a:rPr lang="de-DE" sz="1100" b="1" dirty="0" err="1" smtClean="0">
                  <a:solidFill>
                    <a:srgbClr val="3B1B66"/>
                  </a:solidFill>
                </a:rPr>
                <a:t>Struga</a:t>
              </a:r>
              <a:r>
                <a:rPr lang="de-DE" sz="1100" b="1" dirty="0" smtClean="0">
                  <a:solidFill>
                    <a:srgbClr val="3B1B66"/>
                  </a:solidFill>
                </a:rPr>
                <a:t> - </a:t>
              </a:r>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24" name="Diagramm 23"/>
            <p:cNvGraphicFramePr/>
            <p:nvPr>
              <p:extLst>
                <p:ext uri="{D42A27DB-BD31-4B8C-83A1-F6EECF244321}">
                  <p14:modId xmlns:p14="http://schemas.microsoft.com/office/powerpoint/2010/main" val="1113826882"/>
                </p:ext>
              </p:extLst>
            </p:nvPr>
          </p:nvGraphicFramePr>
          <p:xfrm>
            <a:off x="502921" y="1733490"/>
            <a:ext cx="4069080" cy="1379867"/>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feld 24"/>
            <p:cNvSpPr txBox="1"/>
            <p:nvPr/>
          </p:nvSpPr>
          <p:spPr>
            <a:xfrm>
              <a:off x="826508" y="1643054"/>
              <a:ext cx="3716936" cy="230832"/>
            </a:xfrm>
            <a:prstGeom prst="rect">
              <a:avLst/>
            </a:prstGeom>
            <a:noFill/>
          </p:spPr>
          <p:txBody>
            <a:bodyPr wrap="square" rtlCol="0">
              <a:spAutoFit/>
            </a:bodyPr>
            <a:lstStyle/>
            <a:p>
              <a:r>
                <a:rPr lang="de-DE" sz="900" b="1" dirty="0">
                  <a:solidFill>
                    <a:srgbClr val="E3007B"/>
                  </a:solidFill>
                </a:rPr>
                <a:t>1</a:t>
              </a:r>
              <a:r>
                <a:rPr lang="de-DE" sz="900" b="1" dirty="0" smtClean="0">
                  <a:solidFill>
                    <a:srgbClr val="E3007B"/>
                  </a:solidFill>
                </a:rPr>
                <a:t> %   0 %   0 %   1 %   6 %    7 %  36 % 38 %   6 %  3 %   1 %    </a:t>
              </a:r>
              <a:r>
                <a:rPr lang="de-DE" sz="900" b="1" dirty="0">
                  <a:solidFill>
                    <a:srgbClr val="E3007B"/>
                  </a:solidFill>
                </a:rPr>
                <a:t>1</a:t>
              </a:r>
              <a:r>
                <a:rPr lang="de-DE" sz="900" b="1" dirty="0" smtClean="0">
                  <a:solidFill>
                    <a:srgbClr val="E3007B"/>
                  </a:solidFill>
                </a:rPr>
                <a:t> </a:t>
              </a:r>
              <a:r>
                <a:rPr lang="de-DE" sz="900" b="1" dirty="0">
                  <a:solidFill>
                    <a:srgbClr val="E3007B"/>
                  </a:solidFill>
                </a:rPr>
                <a:t>%</a:t>
              </a:r>
              <a:endParaRPr lang="de-AT" sz="900" b="1" dirty="0">
                <a:solidFill>
                  <a:srgbClr val="E3007B"/>
                </a:solidFill>
              </a:endParaRPr>
            </a:p>
          </p:txBody>
        </p:sp>
      </p:grpSp>
      <p:grpSp>
        <p:nvGrpSpPr>
          <p:cNvPr id="26" name="Gruppieren 25"/>
          <p:cNvGrpSpPr/>
          <p:nvPr/>
        </p:nvGrpSpPr>
        <p:grpSpPr>
          <a:xfrm>
            <a:off x="4616615" y="3052966"/>
            <a:ext cx="4178805" cy="1719243"/>
            <a:chOff x="502921" y="1394114"/>
            <a:chExt cx="4178805" cy="1719243"/>
          </a:xfrm>
        </p:grpSpPr>
        <p:sp>
          <p:nvSpPr>
            <p:cNvPr id="27" name="Textfeld 26"/>
            <p:cNvSpPr txBox="1"/>
            <p:nvPr/>
          </p:nvSpPr>
          <p:spPr>
            <a:xfrm>
              <a:off x="505262" y="1394114"/>
              <a:ext cx="4176464" cy="261610"/>
            </a:xfrm>
            <a:prstGeom prst="rect">
              <a:avLst/>
            </a:prstGeom>
            <a:noFill/>
          </p:spPr>
          <p:txBody>
            <a:bodyPr wrap="square" rtlCol="0">
              <a:spAutoFit/>
            </a:bodyPr>
            <a:lstStyle/>
            <a:p>
              <a:r>
                <a:rPr lang="de-DE" sz="1100" b="1" dirty="0" err="1" smtClean="0">
                  <a:solidFill>
                    <a:srgbClr val="3B1B66"/>
                  </a:solidFill>
                </a:rPr>
                <a:t>Dojran</a:t>
              </a:r>
              <a:r>
                <a:rPr lang="de-DE" sz="1100" b="1" dirty="0" smtClean="0">
                  <a:solidFill>
                    <a:srgbClr val="3B1B66"/>
                  </a:solidFill>
                </a:rPr>
                <a:t>- </a:t>
              </a:r>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28" name="Diagramm 27"/>
            <p:cNvGraphicFramePr/>
            <p:nvPr>
              <p:extLst>
                <p:ext uri="{D42A27DB-BD31-4B8C-83A1-F6EECF244321}">
                  <p14:modId xmlns:p14="http://schemas.microsoft.com/office/powerpoint/2010/main" val="1694476578"/>
                </p:ext>
              </p:extLst>
            </p:nvPr>
          </p:nvGraphicFramePr>
          <p:xfrm>
            <a:off x="502921" y="1733490"/>
            <a:ext cx="4069080" cy="1379867"/>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feld 28"/>
            <p:cNvSpPr txBox="1"/>
            <p:nvPr/>
          </p:nvSpPr>
          <p:spPr>
            <a:xfrm>
              <a:off x="822295" y="1639432"/>
              <a:ext cx="3716936" cy="230832"/>
            </a:xfrm>
            <a:prstGeom prst="rect">
              <a:avLst/>
            </a:prstGeom>
            <a:noFill/>
          </p:spPr>
          <p:txBody>
            <a:bodyPr wrap="square" rtlCol="0">
              <a:spAutoFit/>
            </a:bodyPr>
            <a:lstStyle/>
            <a:p>
              <a:r>
                <a:rPr lang="de-DE" sz="900" b="1" dirty="0">
                  <a:solidFill>
                    <a:srgbClr val="E3007B"/>
                  </a:solidFill>
                </a:rPr>
                <a:t>0</a:t>
              </a:r>
              <a:r>
                <a:rPr lang="de-DE" sz="900" b="1" dirty="0" smtClean="0">
                  <a:solidFill>
                    <a:srgbClr val="E3007B"/>
                  </a:solidFill>
                </a:rPr>
                <a:t> %   0 %   </a:t>
              </a:r>
              <a:r>
                <a:rPr lang="de-DE" sz="900" b="1" dirty="0">
                  <a:solidFill>
                    <a:srgbClr val="E3007B"/>
                  </a:solidFill>
                </a:rPr>
                <a:t>0</a:t>
              </a:r>
              <a:r>
                <a:rPr lang="de-DE" sz="900" b="1" dirty="0" smtClean="0">
                  <a:solidFill>
                    <a:srgbClr val="E3007B"/>
                  </a:solidFill>
                </a:rPr>
                <a:t> %   1 %    1 %   1 %  25 %  70 %  </a:t>
              </a:r>
              <a:r>
                <a:rPr lang="de-DE" sz="900" b="1" dirty="0">
                  <a:solidFill>
                    <a:srgbClr val="E3007B"/>
                  </a:solidFill>
                </a:rPr>
                <a:t>1</a:t>
              </a:r>
              <a:r>
                <a:rPr lang="de-DE" sz="900" b="1" dirty="0" smtClean="0">
                  <a:solidFill>
                    <a:srgbClr val="E3007B"/>
                  </a:solidFill>
                </a:rPr>
                <a:t> %   </a:t>
              </a:r>
              <a:r>
                <a:rPr lang="de-DE" sz="900" b="1" dirty="0">
                  <a:solidFill>
                    <a:srgbClr val="E3007B"/>
                  </a:solidFill>
                </a:rPr>
                <a:t>0</a:t>
              </a:r>
              <a:r>
                <a:rPr lang="de-DE" sz="900" b="1" dirty="0" smtClean="0">
                  <a:solidFill>
                    <a:srgbClr val="E3007B"/>
                  </a:solidFill>
                </a:rPr>
                <a:t> %    0 %   </a:t>
              </a:r>
              <a:r>
                <a:rPr lang="de-DE" sz="900" b="1" dirty="0">
                  <a:solidFill>
                    <a:srgbClr val="E3007B"/>
                  </a:solidFill>
                </a:rPr>
                <a:t>0</a:t>
              </a:r>
              <a:r>
                <a:rPr lang="de-DE" sz="900" b="1" dirty="0" smtClean="0">
                  <a:solidFill>
                    <a:srgbClr val="E3007B"/>
                  </a:solidFill>
                </a:rPr>
                <a:t> </a:t>
              </a:r>
              <a:r>
                <a:rPr lang="de-DE" sz="900" b="1" dirty="0">
                  <a:solidFill>
                    <a:srgbClr val="E3007B"/>
                  </a:solidFill>
                </a:rPr>
                <a:t>%</a:t>
              </a:r>
              <a:endParaRPr lang="de-AT" sz="900" b="1" dirty="0">
                <a:solidFill>
                  <a:srgbClr val="E3007B"/>
                </a:solidFill>
              </a:endParaRPr>
            </a:p>
          </p:txBody>
        </p:sp>
      </p:grpSp>
      <p:grpSp>
        <p:nvGrpSpPr>
          <p:cNvPr id="30" name="Gruppieren 29"/>
          <p:cNvGrpSpPr/>
          <p:nvPr/>
        </p:nvGrpSpPr>
        <p:grpSpPr>
          <a:xfrm>
            <a:off x="506894" y="4762557"/>
            <a:ext cx="4178805" cy="1719243"/>
            <a:chOff x="502921" y="1394114"/>
            <a:chExt cx="4178805" cy="1719243"/>
          </a:xfrm>
        </p:grpSpPr>
        <p:sp>
          <p:nvSpPr>
            <p:cNvPr id="31" name="Textfeld 30"/>
            <p:cNvSpPr txBox="1"/>
            <p:nvPr/>
          </p:nvSpPr>
          <p:spPr>
            <a:xfrm>
              <a:off x="505262" y="1394114"/>
              <a:ext cx="4176464" cy="261610"/>
            </a:xfrm>
            <a:prstGeom prst="rect">
              <a:avLst/>
            </a:prstGeom>
            <a:noFill/>
          </p:spPr>
          <p:txBody>
            <a:bodyPr wrap="square" rtlCol="0">
              <a:spAutoFit/>
            </a:bodyPr>
            <a:lstStyle/>
            <a:p>
              <a:r>
                <a:rPr lang="de-DE" sz="1100" b="1" dirty="0" err="1" smtClean="0">
                  <a:solidFill>
                    <a:srgbClr val="3B1B66"/>
                  </a:solidFill>
                </a:rPr>
                <a:t>Gevgelija</a:t>
              </a:r>
              <a:r>
                <a:rPr lang="de-DE" sz="1100" b="1" dirty="0" smtClean="0">
                  <a:solidFill>
                    <a:srgbClr val="3B1B66"/>
                  </a:solidFill>
                </a:rPr>
                <a:t> - </a:t>
              </a:r>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32" name="Diagramm 31"/>
            <p:cNvGraphicFramePr/>
            <p:nvPr>
              <p:extLst>
                <p:ext uri="{D42A27DB-BD31-4B8C-83A1-F6EECF244321}">
                  <p14:modId xmlns:p14="http://schemas.microsoft.com/office/powerpoint/2010/main" val="4267982155"/>
                </p:ext>
              </p:extLst>
            </p:nvPr>
          </p:nvGraphicFramePr>
          <p:xfrm>
            <a:off x="502921" y="1733490"/>
            <a:ext cx="4069080" cy="1379867"/>
          </p:xfrm>
          <a:graphic>
            <a:graphicData uri="http://schemas.openxmlformats.org/drawingml/2006/chart">
              <c:chart xmlns:c="http://schemas.openxmlformats.org/drawingml/2006/chart" xmlns:r="http://schemas.openxmlformats.org/officeDocument/2006/relationships" r:id="rId6"/>
            </a:graphicData>
          </a:graphic>
        </p:graphicFrame>
        <p:sp>
          <p:nvSpPr>
            <p:cNvPr id="33" name="Textfeld 32"/>
            <p:cNvSpPr txBox="1"/>
            <p:nvPr/>
          </p:nvSpPr>
          <p:spPr>
            <a:xfrm>
              <a:off x="833306" y="1648784"/>
              <a:ext cx="3716936" cy="230832"/>
            </a:xfrm>
            <a:prstGeom prst="rect">
              <a:avLst/>
            </a:prstGeom>
            <a:noFill/>
          </p:spPr>
          <p:txBody>
            <a:bodyPr wrap="square" rtlCol="0">
              <a:spAutoFit/>
            </a:bodyPr>
            <a:lstStyle/>
            <a:p>
              <a:r>
                <a:rPr lang="de-DE" sz="900" b="1" dirty="0">
                  <a:solidFill>
                    <a:srgbClr val="E3007B"/>
                  </a:solidFill>
                </a:rPr>
                <a:t>7</a:t>
              </a:r>
              <a:r>
                <a:rPr lang="de-DE" sz="900" b="1" dirty="0" smtClean="0">
                  <a:solidFill>
                    <a:srgbClr val="E3007B"/>
                  </a:solidFill>
                </a:rPr>
                <a:t> %   6 %   7 %   9 %  10 %   8 %   7 %   9 %   9 %  11 %  10 %  7 </a:t>
              </a:r>
              <a:r>
                <a:rPr lang="de-DE" sz="900" b="1" dirty="0">
                  <a:solidFill>
                    <a:srgbClr val="E3007B"/>
                  </a:solidFill>
                </a:rPr>
                <a:t>%</a:t>
              </a:r>
              <a:endParaRPr lang="de-AT" sz="900" b="1" dirty="0">
                <a:solidFill>
                  <a:srgbClr val="E3007B"/>
                </a:solidFill>
              </a:endParaRPr>
            </a:p>
          </p:txBody>
        </p:sp>
      </p:grpSp>
      <p:sp>
        <p:nvSpPr>
          <p:cNvPr id="3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Tree>
    <p:extLst>
      <p:ext uri="{BB962C8B-B14F-4D97-AF65-F5344CB8AC3E}">
        <p14:creationId xmlns:p14="http://schemas.microsoft.com/office/powerpoint/2010/main" val="70893428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 demand for 3-, 4- and 5-star hotels nearly doubled from 21 % in 2010 to 41 % in 2014</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31</a:t>
            </a:fld>
            <a:endParaRPr lang="de-DE" altLang="de-DE"/>
          </a:p>
        </p:txBody>
      </p:sp>
      <p:sp>
        <p:nvSpPr>
          <p:cNvPr id="9" name="Inhaltsplatzhalter 8"/>
          <p:cNvSpPr>
            <a:spLocks noGrp="1"/>
          </p:cNvSpPr>
          <p:nvPr>
            <p:ph sz="quarter" idx="14"/>
          </p:nvPr>
        </p:nvSpPr>
        <p:spPr>
          <a:xfrm>
            <a:off x="3563888" y="188913"/>
            <a:ext cx="5122913" cy="360362"/>
          </a:xfrm>
        </p:spPr>
        <p:txBody>
          <a:bodyPr/>
          <a:lstStyle/>
          <a:p>
            <a:r>
              <a:rPr lang="de-DE" dirty="0" err="1" smtClean="0"/>
              <a:t>Overnights</a:t>
            </a:r>
            <a:r>
              <a:rPr lang="de-DE" dirty="0" smtClean="0"/>
              <a:t> – </a:t>
            </a:r>
            <a:r>
              <a:rPr lang="de-DE" dirty="0" err="1" smtClean="0"/>
              <a:t>distribution</a:t>
            </a:r>
            <a:r>
              <a:rPr lang="de-DE" dirty="0" smtClean="0"/>
              <a:t> </a:t>
            </a:r>
            <a:r>
              <a:rPr lang="de-DE" dirty="0" err="1" smtClean="0"/>
              <a:t>by</a:t>
            </a:r>
            <a:r>
              <a:rPr lang="de-DE" dirty="0" smtClean="0"/>
              <a:t> type of </a:t>
            </a:r>
            <a:r>
              <a:rPr lang="de-DE" dirty="0" err="1" smtClean="0"/>
              <a:t>accommodation</a:t>
            </a:r>
            <a:endParaRPr lang="de-AT" dirty="0"/>
          </a:p>
        </p:txBody>
      </p:sp>
      <p:sp>
        <p:nvSpPr>
          <p:cNvPr id="19" name="Textfeld 18"/>
          <p:cNvSpPr txBox="1"/>
          <p:nvPr/>
        </p:nvSpPr>
        <p:spPr>
          <a:xfrm>
            <a:off x="505262" y="1319466"/>
            <a:ext cx="4176464" cy="261610"/>
          </a:xfrm>
          <a:prstGeom prst="rect">
            <a:avLst/>
          </a:prstGeom>
          <a:noFill/>
        </p:spPr>
        <p:txBody>
          <a:bodyPr wrap="square" rtlCol="0">
            <a:spAutoFit/>
          </a:bodyPr>
          <a:lstStyle/>
          <a:p>
            <a:r>
              <a:rPr lang="de-DE" sz="1100" b="1" dirty="0"/>
              <a:t>D</a:t>
            </a:r>
            <a:r>
              <a:rPr lang="de-DE" sz="1100" b="1" dirty="0" smtClean="0"/>
              <a:t>istribution of </a:t>
            </a:r>
            <a:r>
              <a:rPr lang="de-DE" sz="1100" b="1" dirty="0" err="1" smtClean="0"/>
              <a:t>overnights</a:t>
            </a:r>
            <a:r>
              <a:rPr lang="de-DE" sz="1100" b="1" dirty="0" smtClean="0"/>
              <a:t> </a:t>
            </a:r>
            <a:r>
              <a:rPr lang="de-DE" sz="1100" b="1" dirty="0" err="1" smtClean="0"/>
              <a:t>by</a:t>
            </a:r>
            <a:r>
              <a:rPr lang="de-DE" sz="1100" b="1" dirty="0" smtClean="0"/>
              <a:t> type of </a:t>
            </a:r>
            <a:r>
              <a:rPr lang="de-DE" sz="1100" b="1" dirty="0" err="1" smtClean="0"/>
              <a:t>accommodation</a:t>
            </a:r>
            <a:r>
              <a:rPr lang="de-DE" sz="1100" b="1" dirty="0" smtClean="0"/>
              <a:t> (000)</a:t>
            </a:r>
            <a:endParaRPr lang="de-AT" sz="1100" b="1" dirty="0"/>
          </a:p>
        </p:txBody>
      </p:sp>
      <p:graphicFrame>
        <p:nvGraphicFramePr>
          <p:cNvPr id="23" name="Tabelle 22"/>
          <p:cNvGraphicFramePr>
            <a:graphicFrameLocks noGrp="1"/>
          </p:cNvGraphicFramePr>
          <p:nvPr>
            <p:extLst>
              <p:ext uri="{D42A27DB-BD31-4B8C-83A1-F6EECF244321}">
                <p14:modId xmlns:p14="http://schemas.microsoft.com/office/powerpoint/2010/main" val="2564334508"/>
              </p:ext>
            </p:extLst>
          </p:nvPr>
        </p:nvGraphicFramePr>
        <p:xfrm>
          <a:off x="611005" y="1598167"/>
          <a:ext cx="7992000" cy="2933700"/>
        </p:xfrm>
        <a:graphic>
          <a:graphicData uri="http://schemas.openxmlformats.org/drawingml/2006/table">
            <a:tbl>
              <a:tblPr firstRow="1" bandRow="1">
                <a:tableStyleId>{5C22544A-7EE6-4342-B048-85BDC9FD1C3A}</a:tableStyleId>
              </a:tblPr>
              <a:tblGrid>
                <a:gridCol w="3024000"/>
                <a:gridCol w="1080000"/>
                <a:gridCol w="684000"/>
                <a:gridCol w="684000"/>
                <a:gridCol w="684000"/>
                <a:gridCol w="1080000"/>
                <a:gridCol w="756000"/>
              </a:tblGrid>
              <a:tr h="216000">
                <a:tc>
                  <a:txBody>
                    <a:bodyPr/>
                    <a:lstStyle/>
                    <a:p>
                      <a:pPr algn="l"/>
                      <a:r>
                        <a:rPr lang="en-GB" sz="1000" b="1" noProof="0" dirty="0" smtClean="0">
                          <a:latin typeface="Arial" panose="020B0604020202020204" pitchFamily="34" charset="0"/>
                          <a:cs typeface="Arial" panose="020B0604020202020204" pitchFamily="34" charset="0"/>
                        </a:rPr>
                        <a:t>Overnights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2014</a:t>
                      </a:r>
                      <a:endParaRPr lang="de-AT" sz="1000" dirty="0">
                        <a:latin typeface="Arial" panose="020B0604020202020204" pitchFamily="34" charset="0"/>
                        <a:cs typeface="Arial" panose="020B0604020202020204" pitchFamily="34" charset="0"/>
                      </a:endParaRPr>
                    </a:p>
                  </a:txBody>
                  <a:tcPr marR="108000"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16000">
                <a:tc>
                  <a:txBody>
                    <a:bodyPr/>
                    <a:lstStyle/>
                    <a:p>
                      <a:pPr>
                        <a:spcAft>
                          <a:spcPts val="300"/>
                        </a:spcAft>
                      </a:pPr>
                      <a:r>
                        <a:rPr lang="en-GB" sz="1000" b="0" noProof="0" dirty="0" smtClean="0">
                          <a:solidFill>
                            <a:srgbClr val="000000"/>
                          </a:solidFill>
                          <a:latin typeface="Arial" panose="020B0604020202020204" pitchFamily="34" charset="0"/>
                          <a:cs typeface="Arial" panose="020B0604020202020204" pitchFamily="34" charset="0"/>
                        </a:rPr>
                        <a:t>Hotels</a:t>
                      </a:r>
                    </a:p>
                    <a:p>
                      <a:pPr>
                        <a:spcAft>
                          <a:spcPts val="300"/>
                        </a:spcAft>
                      </a:pPr>
                      <a:r>
                        <a:rPr lang="en-GB" sz="1000" b="0" noProof="0" dirty="0" smtClean="0">
                          <a:solidFill>
                            <a:srgbClr val="000000"/>
                          </a:solidFill>
                          <a:latin typeface="Arial" panose="020B0604020202020204" pitchFamily="34" charset="0"/>
                          <a:cs typeface="Arial" panose="020B0604020202020204" pitchFamily="34" charset="0"/>
                        </a:rPr>
                        <a:t>   </a:t>
                      </a:r>
                      <a:r>
                        <a:rPr lang="en-GB" sz="900" b="0" i="1" noProof="0" dirty="0" smtClean="0">
                          <a:solidFill>
                            <a:srgbClr val="000000"/>
                          </a:solidFill>
                          <a:latin typeface="Arial" panose="020B0604020202020204" pitchFamily="34" charset="0"/>
                          <a:cs typeface="Arial" panose="020B0604020202020204" pitchFamily="34" charset="0"/>
                        </a:rPr>
                        <a:t>5-star</a:t>
                      </a:r>
                      <a:br>
                        <a:rPr lang="en-GB" sz="900" b="0" i="1" noProof="0" dirty="0" smtClean="0">
                          <a:solidFill>
                            <a:srgbClr val="000000"/>
                          </a:solidFill>
                          <a:latin typeface="Arial" panose="020B0604020202020204" pitchFamily="34" charset="0"/>
                          <a:cs typeface="Arial" panose="020B0604020202020204" pitchFamily="34" charset="0"/>
                        </a:rPr>
                      </a:br>
                      <a:r>
                        <a:rPr lang="en-GB" sz="900" b="0" i="1" baseline="0" noProof="0" dirty="0" smtClean="0">
                          <a:solidFill>
                            <a:srgbClr val="000000"/>
                          </a:solidFill>
                          <a:latin typeface="Arial" panose="020B0604020202020204" pitchFamily="34" charset="0"/>
                          <a:cs typeface="Arial" panose="020B0604020202020204" pitchFamily="34" charset="0"/>
                        </a:rPr>
                        <a:t>   4-star</a:t>
                      </a:r>
                      <a:br>
                        <a:rPr lang="en-GB" sz="900" b="0" i="1" baseline="0" noProof="0" dirty="0" smtClean="0">
                          <a:solidFill>
                            <a:srgbClr val="000000"/>
                          </a:solidFill>
                          <a:latin typeface="Arial" panose="020B0604020202020204" pitchFamily="34" charset="0"/>
                          <a:cs typeface="Arial" panose="020B0604020202020204" pitchFamily="34" charset="0"/>
                        </a:rPr>
                      </a:br>
                      <a:r>
                        <a:rPr lang="en-GB" sz="900" b="0" i="1" baseline="0" noProof="0" dirty="0" smtClean="0">
                          <a:solidFill>
                            <a:srgbClr val="000000"/>
                          </a:solidFill>
                          <a:latin typeface="Arial" panose="020B0604020202020204" pitchFamily="34" charset="0"/>
                          <a:cs typeface="Arial" panose="020B0604020202020204" pitchFamily="34" charset="0"/>
                        </a:rPr>
                        <a:t>   3-star</a:t>
                      </a:r>
                      <a:br>
                        <a:rPr lang="en-GB" sz="900" b="0" i="1" baseline="0" noProof="0" dirty="0" smtClean="0">
                          <a:solidFill>
                            <a:srgbClr val="000000"/>
                          </a:solidFill>
                          <a:latin typeface="Arial" panose="020B0604020202020204" pitchFamily="34" charset="0"/>
                          <a:cs typeface="Arial" panose="020B0604020202020204" pitchFamily="34" charset="0"/>
                        </a:rPr>
                      </a:br>
                      <a:r>
                        <a:rPr lang="en-GB" sz="900" b="0" i="1" baseline="0" noProof="0" dirty="0" smtClean="0">
                          <a:solidFill>
                            <a:srgbClr val="000000"/>
                          </a:solidFill>
                          <a:latin typeface="Arial" panose="020B0604020202020204" pitchFamily="34" charset="0"/>
                          <a:cs typeface="Arial" panose="020B0604020202020204" pitchFamily="34" charset="0"/>
                        </a:rPr>
                        <a:t>   2-star</a:t>
                      </a:r>
                      <a:br>
                        <a:rPr lang="en-GB" sz="900" b="0" i="1" baseline="0" noProof="0" dirty="0" smtClean="0">
                          <a:solidFill>
                            <a:srgbClr val="000000"/>
                          </a:solidFill>
                          <a:latin typeface="Arial" panose="020B0604020202020204" pitchFamily="34" charset="0"/>
                          <a:cs typeface="Arial" panose="020B0604020202020204" pitchFamily="34" charset="0"/>
                        </a:rPr>
                      </a:br>
                      <a:r>
                        <a:rPr lang="en-GB" sz="900" b="0" i="1" baseline="0" noProof="0" dirty="0" smtClean="0">
                          <a:solidFill>
                            <a:srgbClr val="000000"/>
                          </a:solidFill>
                          <a:latin typeface="Arial" panose="020B0604020202020204" pitchFamily="34" charset="0"/>
                          <a:cs typeface="Arial" panose="020B0604020202020204" pitchFamily="34" charset="0"/>
                        </a:rPr>
                        <a:t>   1-star</a:t>
                      </a:r>
                      <a:endParaRPr lang="en-GB" sz="900" b="0" i="1"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marL="228600" indent="-228600" algn="r">
                        <a:spcAft>
                          <a:spcPts val="300"/>
                        </a:spcAft>
                        <a:buAutoNum type="arabicPlain" startAt="688"/>
                      </a:pPr>
                      <a:r>
                        <a:rPr lang="de-DE" sz="1000" b="0" dirty="0" smtClean="0">
                          <a:solidFill>
                            <a:srgbClr val="000000"/>
                          </a:solidFill>
                          <a:latin typeface="Arial" panose="020B0604020202020204" pitchFamily="34" charset="0"/>
                          <a:cs typeface="Arial" panose="020B0604020202020204" pitchFamily="34" charset="0"/>
                        </a:rPr>
                        <a:t>  (34 %)</a:t>
                      </a:r>
                    </a:p>
                    <a:p>
                      <a:pPr algn="r"/>
                      <a:r>
                        <a:rPr lang="de-DE" sz="900" b="0" i="1" dirty="0" smtClean="0">
                          <a:solidFill>
                            <a:srgbClr val="E3007B"/>
                          </a:solidFill>
                          <a:latin typeface="Arial" panose="020B0604020202020204" pitchFamily="34" charset="0"/>
                          <a:cs typeface="Arial" panose="020B0604020202020204" pitchFamily="34" charset="0"/>
                        </a:rPr>
                        <a:t>136       (7 %)</a:t>
                      </a:r>
                    </a:p>
                    <a:p>
                      <a:pPr algn="r"/>
                      <a:r>
                        <a:rPr lang="de-DE" sz="900" b="0" i="1" dirty="0" smtClean="0">
                          <a:solidFill>
                            <a:srgbClr val="E3007B"/>
                          </a:solidFill>
                          <a:latin typeface="Arial" panose="020B0604020202020204" pitchFamily="34" charset="0"/>
                          <a:cs typeface="Arial" panose="020B0604020202020204" pitchFamily="34" charset="0"/>
                        </a:rPr>
                        <a:t>189       (9 %)</a:t>
                      </a:r>
                    </a:p>
                    <a:p>
                      <a:pPr algn="r"/>
                      <a:r>
                        <a:rPr lang="de-DE" sz="900" b="0" i="1" dirty="0" smtClean="0">
                          <a:solidFill>
                            <a:srgbClr val="E3007B"/>
                          </a:solidFill>
                          <a:latin typeface="Arial" panose="020B0604020202020204" pitchFamily="34" charset="0"/>
                          <a:cs typeface="Arial" panose="020B0604020202020204" pitchFamily="34" charset="0"/>
                        </a:rPr>
                        <a:t>105       (5 %)</a:t>
                      </a:r>
                    </a:p>
                    <a:p>
                      <a:pPr algn="r"/>
                      <a:r>
                        <a:rPr lang="de-DE" sz="900" b="0" i="1" dirty="0" smtClean="0">
                          <a:solidFill>
                            <a:srgbClr val="000000"/>
                          </a:solidFill>
                          <a:latin typeface="Arial" panose="020B0604020202020204" pitchFamily="34" charset="0"/>
                          <a:cs typeface="Arial" panose="020B0604020202020204" pitchFamily="34" charset="0"/>
                        </a:rPr>
                        <a:t>197     (10 %)</a:t>
                      </a:r>
                    </a:p>
                    <a:p>
                      <a:pPr algn="r"/>
                      <a:r>
                        <a:rPr lang="de-DE" sz="900" b="0" i="1" dirty="0" smtClean="0">
                          <a:solidFill>
                            <a:srgbClr val="000000"/>
                          </a:solidFill>
                          <a:latin typeface="Arial" panose="020B0604020202020204" pitchFamily="34" charset="0"/>
                          <a:cs typeface="Arial" panose="020B0604020202020204" pitchFamily="34" charset="0"/>
                        </a:rPr>
                        <a:t>61       (3 %)</a:t>
                      </a:r>
                      <a:endParaRPr lang="de-AT" sz="900" b="0" i="1" dirty="0">
                        <a:solidFill>
                          <a:srgbClr val="000000"/>
                        </a:solidFill>
                        <a:latin typeface="Arial" panose="020B0604020202020204" pitchFamily="34" charset="0"/>
                        <a:cs typeface="Arial" panose="020B0604020202020204" pitchFamily="34" charset="0"/>
                      </a:endParaRPr>
                    </a:p>
                  </a:txBody>
                  <a:tcPr marR="108000" anchor="ctr">
                    <a:solidFill>
                      <a:schemeClr val="bg1"/>
                    </a:solidFill>
                  </a:tcPr>
                </a:tc>
                <a:tc>
                  <a:txBody>
                    <a:bodyPr/>
                    <a:lstStyle/>
                    <a:p>
                      <a:pPr algn="r">
                        <a:spcAft>
                          <a:spcPts val="300"/>
                        </a:spcAft>
                      </a:pPr>
                      <a:r>
                        <a:rPr lang="de-DE" sz="1000" b="0" dirty="0" smtClean="0">
                          <a:solidFill>
                            <a:srgbClr val="000000"/>
                          </a:solidFill>
                          <a:latin typeface="Arial" panose="020B0604020202020204" pitchFamily="34" charset="0"/>
                          <a:cs typeface="Arial" panose="020B0604020202020204" pitchFamily="34" charset="0"/>
                        </a:rPr>
                        <a:t>888</a:t>
                      </a:r>
                    </a:p>
                    <a:p>
                      <a:pPr algn="r"/>
                      <a:r>
                        <a:rPr lang="de-DE" sz="900" b="0" i="1" dirty="0" smtClean="0">
                          <a:solidFill>
                            <a:srgbClr val="000000"/>
                          </a:solidFill>
                          <a:latin typeface="Arial" panose="020B0604020202020204" pitchFamily="34" charset="0"/>
                          <a:cs typeface="Arial" panose="020B0604020202020204" pitchFamily="34" charset="0"/>
                        </a:rPr>
                        <a:t>177</a:t>
                      </a:r>
                    </a:p>
                    <a:p>
                      <a:pPr algn="r"/>
                      <a:r>
                        <a:rPr lang="de-DE" sz="900" b="0" i="1" dirty="0" smtClean="0">
                          <a:solidFill>
                            <a:srgbClr val="000000"/>
                          </a:solidFill>
                          <a:latin typeface="Arial" panose="020B0604020202020204" pitchFamily="34" charset="0"/>
                          <a:cs typeface="Arial" panose="020B0604020202020204" pitchFamily="34" charset="0"/>
                        </a:rPr>
                        <a:t>328</a:t>
                      </a:r>
                    </a:p>
                    <a:p>
                      <a:pPr algn="r"/>
                      <a:r>
                        <a:rPr lang="de-DE" sz="900" b="0" i="1" dirty="0" smtClean="0">
                          <a:solidFill>
                            <a:srgbClr val="000000"/>
                          </a:solidFill>
                          <a:latin typeface="Arial" panose="020B0604020202020204" pitchFamily="34" charset="0"/>
                          <a:cs typeface="Arial" panose="020B0604020202020204" pitchFamily="34" charset="0"/>
                        </a:rPr>
                        <a:t>193</a:t>
                      </a:r>
                    </a:p>
                    <a:p>
                      <a:pPr algn="r"/>
                      <a:r>
                        <a:rPr lang="de-DE" sz="900" b="0" i="1" dirty="0" smtClean="0">
                          <a:solidFill>
                            <a:srgbClr val="000000"/>
                          </a:solidFill>
                          <a:latin typeface="Arial" panose="020B0604020202020204" pitchFamily="34" charset="0"/>
                          <a:cs typeface="Arial" panose="020B0604020202020204" pitchFamily="34" charset="0"/>
                        </a:rPr>
                        <a:t>115</a:t>
                      </a:r>
                    </a:p>
                    <a:p>
                      <a:pPr algn="r"/>
                      <a:r>
                        <a:rPr lang="de-DE" sz="900" b="0" i="1" dirty="0" smtClean="0">
                          <a:solidFill>
                            <a:srgbClr val="000000"/>
                          </a:solidFill>
                          <a:latin typeface="Arial" panose="020B0604020202020204" pitchFamily="34" charset="0"/>
                          <a:cs typeface="Arial" panose="020B0604020202020204" pitchFamily="34" charset="0"/>
                        </a:rPr>
                        <a:t>75</a:t>
                      </a:r>
                      <a:endParaRPr lang="de-AT" sz="900" b="0" i="1"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spcAft>
                          <a:spcPts val="300"/>
                        </a:spcAft>
                      </a:pPr>
                      <a:r>
                        <a:rPr lang="de-DE" sz="1000" b="0" dirty="0" smtClean="0">
                          <a:solidFill>
                            <a:srgbClr val="000000"/>
                          </a:solidFill>
                          <a:latin typeface="Arial" panose="020B0604020202020204" pitchFamily="34" charset="0"/>
                          <a:cs typeface="Arial" panose="020B0604020202020204" pitchFamily="34" charset="0"/>
                        </a:rPr>
                        <a:t>937</a:t>
                      </a:r>
                    </a:p>
                    <a:p>
                      <a:pPr algn="r"/>
                      <a:r>
                        <a:rPr lang="de-DE" sz="900" b="0" i="1" dirty="0" smtClean="0">
                          <a:solidFill>
                            <a:srgbClr val="000000"/>
                          </a:solidFill>
                          <a:latin typeface="Arial" panose="020B0604020202020204" pitchFamily="34" charset="0"/>
                          <a:cs typeface="Arial" panose="020B0604020202020204" pitchFamily="34" charset="0"/>
                        </a:rPr>
                        <a:t>170</a:t>
                      </a:r>
                    </a:p>
                    <a:p>
                      <a:pPr algn="r"/>
                      <a:r>
                        <a:rPr lang="de-DE" sz="900" b="0" i="1" dirty="0" smtClean="0">
                          <a:solidFill>
                            <a:srgbClr val="000000"/>
                          </a:solidFill>
                          <a:latin typeface="Arial" panose="020B0604020202020204" pitchFamily="34" charset="0"/>
                          <a:cs typeface="Arial" panose="020B0604020202020204" pitchFamily="34" charset="0"/>
                        </a:rPr>
                        <a:t>371</a:t>
                      </a:r>
                    </a:p>
                    <a:p>
                      <a:pPr algn="r"/>
                      <a:r>
                        <a:rPr lang="de-DE" sz="900" b="0" i="1" dirty="0" smtClean="0">
                          <a:solidFill>
                            <a:srgbClr val="000000"/>
                          </a:solidFill>
                          <a:latin typeface="Arial" panose="020B0604020202020204" pitchFamily="34" charset="0"/>
                          <a:cs typeface="Arial" panose="020B0604020202020204" pitchFamily="34" charset="0"/>
                        </a:rPr>
                        <a:t>224</a:t>
                      </a:r>
                    </a:p>
                    <a:p>
                      <a:pPr algn="r"/>
                      <a:r>
                        <a:rPr lang="de-DE" sz="900" b="0" i="1" dirty="0" smtClean="0">
                          <a:solidFill>
                            <a:srgbClr val="000000"/>
                          </a:solidFill>
                          <a:latin typeface="Arial" panose="020B0604020202020204" pitchFamily="34" charset="0"/>
                          <a:cs typeface="Arial" panose="020B0604020202020204" pitchFamily="34" charset="0"/>
                        </a:rPr>
                        <a:t>121</a:t>
                      </a:r>
                    </a:p>
                    <a:p>
                      <a:pPr algn="r"/>
                      <a:r>
                        <a:rPr lang="de-DE" sz="900" b="0" i="1" dirty="0" smtClean="0">
                          <a:solidFill>
                            <a:srgbClr val="000000"/>
                          </a:solidFill>
                          <a:latin typeface="Arial" panose="020B0604020202020204" pitchFamily="34" charset="0"/>
                          <a:cs typeface="Arial" panose="020B0604020202020204" pitchFamily="34" charset="0"/>
                        </a:rPr>
                        <a:t>51</a:t>
                      </a:r>
                      <a:endParaRPr lang="de-AT" sz="900" b="0" i="1"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1.005</a:t>
                      </a:r>
                    </a:p>
                    <a:p>
                      <a:pPr algn="r"/>
                      <a:r>
                        <a:rPr lang="de-DE" sz="900" b="0" i="1" dirty="0" smtClean="0">
                          <a:solidFill>
                            <a:srgbClr val="000000"/>
                          </a:solidFill>
                          <a:latin typeface="Arial" panose="020B0604020202020204" pitchFamily="34" charset="0"/>
                          <a:cs typeface="Arial" panose="020B0604020202020204" pitchFamily="34" charset="0"/>
                        </a:rPr>
                        <a:t>188</a:t>
                      </a:r>
                    </a:p>
                    <a:p>
                      <a:pPr algn="r"/>
                      <a:r>
                        <a:rPr lang="de-DE" sz="900" b="0" i="1" dirty="0" smtClean="0">
                          <a:solidFill>
                            <a:srgbClr val="000000"/>
                          </a:solidFill>
                          <a:latin typeface="Arial" panose="020B0604020202020204" pitchFamily="34" charset="0"/>
                          <a:cs typeface="Arial" panose="020B0604020202020204" pitchFamily="34" charset="0"/>
                        </a:rPr>
                        <a:t>385</a:t>
                      </a:r>
                    </a:p>
                    <a:p>
                      <a:pPr algn="r"/>
                      <a:r>
                        <a:rPr lang="de-DE" sz="900" b="0" i="1" dirty="0" smtClean="0">
                          <a:solidFill>
                            <a:srgbClr val="000000"/>
                          </a:solidFill>
                          <a:latin typeface="Arial" panose="020B0604020202020204" pitchFamily="34" charset="0"/>
                          <a:cs typeface="Arial" panose="020B0604020202020204" pitchFamily="34" charset="0"/>
                        </a:rPr>
                        <a:t>255</a:t>
                      </a:r>
                    </a:p>
                    <a:p>
                      <a:pPr algn="r"/>
                      <a:r>
                        <a:rPr lang="de-DE" sz="900" b="0" i="1" dirty="0" smtClean="0">
                          <a:solidFill>
                            <a:srgbClr val="000000"/>
                          </a:solidFill>
                          <a:latin typeface="Arial" panose="020B0604020202020204" pitchFamily="34" charset="0"/>
                          <a:cs typeface="Arial" panose="020B0604020202020204" pitchFamily="34" charset="0"/>
                        </a:rPr>
                        <a:t>129</a:t>
                      </a:r>
                    </a:p>
                    <a:p>
                      <a:pPr algn="r"/>
                      <a:r>
                        <a:rPr lang="de-DE" sz="900" b="0" i="1" dirty="0" smtClean="0">
                          <a:solidFill>
                            <a:srgbClr val="000000"/>
                          </a:solidFill>
                          <a:latin typeface="Arial" panose="020B0604020202020204" pitchFamily="34" charset="0"/>
                          <a:cs typeface="Arial" panose="020B0604020202020204" pitchFamily="34" charset="0"/>
                        </a:rPr>
                        <a:t>49</a:t>
                      </a:r>
                      <a:endParaRPr lang="de-AT" sz="900" b="0" i="1"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1.045   (48 %)</a:t>
                      </a:r>
                    </a:p>
                    <a:p>
                      <a:pPr algn="r"/>
                      <a:r>
                        <a:rPr lang="de-DE" sz="900" b="0" i="1" dirty="0" smtClean="0">
                          <a:solidFill>
                            <a:srgbClr val="E3007B"/>
                          </a:solidFill>
                          <a:latin typeface="Arial" panose="020B0604020202020204" pitchFamily="34" charset="0"/>
                          <a:cs typeface="Arial" panose="020B0604020202020204" pitchFamily="34" charset="0"/>
                        </a:rPr>
                        <a:t>196       (9 %)</a:t>
                      </a:r>
                    </a:p>
                    <a:p>
                      <a:pPr algn="r"/>
                      <a:r>
                        <a:rPr lang="de-DE" sz="900" b="0" i="1" dirty="0" smtClean="0">
                          <a:solidFill>
                            <a:srgbClr val="E3007B"/>
                          </a:solidFill>
                          <a:latin typeface="Arial" panose="020B0604020202020204" pitchFamily="34" charset="0"/>
                          <a:cs typeface="Arial" panose="020B0604020202020204" pitchFamily="34" charset="0"/>
                        </a:rPr>
                        <a:t>413     (19 %)</a:t>
                      </a:r>
                    </a:p>
                    <a:p>
                      <a:pPr algn="r"/>
                      <a:r>
                        <a:rPr lang="de-DE" sz="900" b="0" i="1" dirty="0" smtClean="0">
                          <a:solidFill>
                            <a:srgbClr val="E3007B"/>
                          </a:solidFill>
                          <a:latin typeface="Arial" panose="020B0604020202020204" pitchFamily="34" charset="0"/>
                          <a:cs typeface="Arial" panose="020B0604020202020204" pitchFamily="34" charset="0"/>
                        </a:rPr>
                        <a:t>283     (13 %)</a:t>
                      </a:r>
                    </a:p>
                    <a:p>
                      <a:pPr algn="r"/>
                      <a:r>
                        <a:rPr lang="de-DE" sz="900" b="0" i="1" dirty="0" smtClean="0">
                          <a:solidFill>
                            <a:srgbClr val="000000"/>
                          </a:solidFill>
                          <a:latin typeface="Arial" panose="020B0604020202020204" pitchFamily="34" charset="0"/>
                          <a:cs typeface="Arial" panose="020B0604020202020204" pitchFamily="34" charset="0"/>
                        </a:rPr>
                        <a:t>116       (5</a:t>
                      </a:r>
                      <a:r>
                        <a:rPr lang="de-DE" sz="900" b="0" i="1" baseline="0" dirty="0" smtClean="0">
                          <a:solidFill>
                            <a:srgbClr val="000000"/>
                          </a:solidFill>
                          <a:latin typeface="Arial" panose="020B0604020202020204" pitchFamily="34" charset="0"/>
                          <a:cs typeface="Arial" panose="020B0604020202020204" pitchFamily="34" charset="0"/>
                        </a:rPr>
                        <a:t> %)</a:t>
                      </a:r>
                      <a:endParaRPr lang="de-DE" sz="900" b="0" i="1" dirty="0" smtClean="0">
                        <a:solidFill>
                          <a:srgbClr val="000000"/>
                        </a:solidFill>
                        <a:latin typeface="Arial" panose="020B0604020202020204" pitchFamily="34" charset="0"/>
                        <a:cs typeface="Arial" panose="020B0604020202020204" pitchFamily="34" charset="0"/>
                      </a:endParaRPr>
                    </a:p>
                    <a:p>
                      <a:pPr algn="r"/>
                      <a:r>
                        <a:rPr lang="de-DE" sz="900" b="0" i="1" dirty="0" smtClean="0">
                          <a:solidFill>
                            <a:srgbClr val="000000"/>
                          </a:solidFill>
                          <a:latin typeface="Arial" panose="020B0604020202020204" pitchFamily="34" charset="0"/>
                          <a:cs typeface="Arial" panose="020B0604020202020204" pitchFamily="34" charset="0"/>
                        </a:rPr>
                        <a:t>37       (2 %)</a:t>
                      </a:r>
                      <a:endParaRPr lang="de-AT" sz="900" b="0" i="1" dirty="0">
                        <a:solidFill>
                          <a:srgbClr val="000000"/>
                        </a:solidFill>
                        <a:latin typeface="Arial" panose="020B0604020202020204" pitchFamily="34" charset="0"/>
                        <a:cs typeface="Arial" panose="020B0604020202020204" pitchFamily="34" charset="0"/>
                      </a:endParaRPr>
                    </a:p>
                  </a:txBody>
                  <a:tcPr marR="108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11,0 %</a:t>
                      </a:r>
                    </a:p>
                    <a:p>
                      <a:pPr algn="r"/>
                      <a:r>
                        <a:rPr lang="de-DE" sz="900" b="0" i="0" dirty="0" smtClean="0">
                          <a:solidFill>
                            <a:srgbClr val="000000"/>
                          </a:solidFill>
                          <a:latin typeface="Arial" panose="020B0604020202020204" pitchFamily="34" charset="0"/>
                          <a:cs typeface="Arial" panose="020B0604020202020204" pitchFamily="34" charset="0"/>
                        </a:rPr>
                        <a:t>9,6 %</a:t>
                      </a:r>
                    </a:p>
                    <a:p>
                      <a:pPr algn="r"/>
                      <a:r>
                        <a:rPr lang="de-DE" sz="900" b="0" i="0" dirty="0" smtClean="0">
                          <a:solidFill>
                            <a:srgbClr val="000000"/>
                          </a:solidFill>
                          <a:latin typeface="Arial" panose="020B0604020202020204" pitchFamily="34" charset="0"/>
                          <a:cs typeface="Arial" panose="020B0604020202020204" pitchFamily="34" charset="0"/>
                        </a:rPr>
                        <a:t>21,6 %</a:t>
                      </a:r>
                    </a:p>
                    <a:p>
                      <a:pPr algn="r"/>
                      <a:r>
                        <a:rPr lang="de-DE" sz="900" b="0" i="0" dirty="0" smtClean="0">
                          <a:solidFill>
                            <a:srgbClr val="000000"/>
                          </a:solidFill>
                          <a:latin typeface="Arial" panose="020B0604020202020204" pitchFamily="34" charset="0"/>
                          <a:cs typeface="Arial" panose="020B0604020202020204" pitchFamily="34" charset="0"/>
                        </a:rPr>
                        <a:t>28,1 %</a:t>
                      </a:r>
                    </a:p>
                    <a:p>
                      <a:pPr algn="r"/>
                      <a:r>
                        <a:rPr lang="de-DE" sz="900" b="0" i="0" dirty="0" smtClean="0">
                          <a:solidFill>
                            <a:srgbClr val="000000"/>
                          </a:solidFill>
                          <a:latin typeface="Arial" panose="020B0604020202020204" pitchFamily="34" charset="0"/>
                          <a:cs typeface="Arial" panose="020B0604020202020204" pitchFamily="34" charset="0"/>
                        </a:rPr>
                        <a:t>-12,4 %</a:t>
                      </a:r>
                    </a:p>
                    <a:p>
                      <a:pPr algn="r"/>
                      <a:r>
                        <a:rPr lang="de-DE" sz="900" b="0" i="0" dirty="0" smtClean="0">
                          <a:solidFill>
                            <a:srgbClr val="000000"/>
                          </a:solidFill>
                          <a:latin typeface="Arial" panose="020B0604020202020204" pitchFamily="34" charset="0"/>
                          <a:cs typeface="Arial" panose="020B0604020202020204" pitchFamily="34" charset="0"/>
                        </a:rPr>
                        <a:t>-11,7 %</a:t>
                      </a:r>
                      <a:endParaRPr lang="de-AT" sz="900" b="0" i="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Private accommodation facilities</a:t>
                      </a:r>
                    </a:p>
                  </a:txBody>
                  <a:tcPr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754   (37</a:t>
                      </a:r>
                      <a:r>
                        <a:rPr lang="de-DE"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738</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681</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648</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668   (30 %)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-3,0 %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Spa accommodation</a:t>
                      </a:r>
                      <a:r>
                        <a:rPr lang="en-GB" sz="1000" b="0" baseline="0" noProof="0" dirty="0" smtClean="0">
                          <a:solidFill>
                            <a:srgbClr val="000000"/>
                          </a:solidFill>
                          <a:latin typeface="Arial" panose="020B0604020202020204" pitchFamily="34" charset="0"/>
                          <a:cs typeface="Arial" panose="020B0604020202020204" pitchFamily="34" charset="0"/>
                        </a:rPr>
                        <a:t> facilities</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216   (11 %)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220</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216</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222</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224   (10 %)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0,9 %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Accommodation facilities for youth and children</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79     (4 %)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65</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62</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68</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64     (3 %)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-5,1 %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Camping</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110     (5 %)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99</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95</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74</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58     (3 %)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-14,8 %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Accommodation facilities</a:t>
                      </a:r>
                      <a:r>
                        <a:rPr lang="en-GB" sz="1000" b="0" baseline="0" noProof="0" dirty="0" smtClean="0">
                          <a:solidFill>
                            <a:srgbClr val="000000"/>
                          </a:solidFill>
                          <a:latin typeface="Arial" panose="020B0604020202020204" pitchFamily="34" charset="0"/>
                          <a:cs typeface="Arial" panose="020B0604020202020204" pitchFamily="34" charset="0"/>
                        </a:rPr>
                        <a:t> for workers</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47     (2 %)</a:t>
                      </a:r>
                      <a:endParaRPr lang="de-AT" sz="1000" b="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63</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49</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51</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51     (2 %)</a:t>
                      </a:r>
                      <a:endParaRPr lang="de-AT" sz="1000" b="0" i="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2,1 %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Other</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126     (6</a:t>
                      </a:r>
                      <a:r>
                        <a:rPr lang="de-DE"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100</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112</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86     (4 %)</a:t>
                      </a:r>
                      <a:endParaRPr lang="de-AT" sz="1000" b="0" i="0" dirty="0">
                        <a:solidFill>
                          <a:srgbClr val="000000"/>
                        </a:solidFill>
                        <a:latin typeface="Arial" panose="020B0604020202020204" pitchFamily="34" charset="0"/>
                        <a:cs typeface="Arial" panose="020B0604020202020204" pitchFamily="34" charset="0"/>
                      </a:endParaRPr>
                    </a:p>
                  </a:txBody>
                  <a:tcPr marR="108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-9,1 %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2.020 (100 %)</a:t>
                      </a:r>
                      <a:endParaRPr lang="de-AT" sz="1000" b="1"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2.173</a:t>
                      </a:r>
                      <a:endParaRPr lang="de-AT" sz="1000" b="1"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2.152</a:t>
                      </a:r>
                      <a:endParaRPr lang="de-AT" sz="1000" b="1"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2.157</a:t>
                      </a:r>
                      <a:endParaRPr lang="de-AT" sz="1000" b="1"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2.196 (100 %)</a:t>
                      </a:r>
                      <a:endParaRPr lang="de-AT" sz="1000" b="1" i="0" dirty="0">
                        <a:solidFill>
                          <a:srgbClr val="000000"/>
                        </a:solidFill>
                        <a:latin typeface="Arial" panose="020B0604020202020204" pitchFamily="34" charset="0"/>
                        <a:cs typeface="Arial" panose="020B0604020202020204" pitchFamily="34" charset="0"/>
                      </a:endParaRPr>
                    </a:p>
                  </a:txBody>
                  <a:tcPr marR="108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2,1 %</a:t>
                      </a:r>
                      <a:endParaRPr lang="de-AT" sz="1000" b="1"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bl>
          </a:graphicData>
        </a:graphic>
      </p:graphicFrame>
      <p:sp>
        <p:nvSpPr>
          <p:cNvPr id="13"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endParaRPr lang="en-US" spc="0" dirty="0"/>
          </a:p>
        </p:txBody>
      </p:sp>
      <p:sp>
        <p:nvSpPr>
          <p:cNvPr id="15" name="Rectangle 9"/>
          <p:cNvSpPr>
            <a:spLocks noChangeArrowheads="1"/>
          </p:cNvSpPr>
          <p:nvPr/>
        </p:nvSpPr>
        <p:spPr bwMode="auto">
          <a:xfrm>
            <a:off x="529208" y="4654631"/>
            <a:ext cx="4104456" cy="158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In 2014 the majority of the registered overnights in North Macedonia (78 %) had been generated in hotels and private accommodation facilities </a:t>
            </a:r>
          </a:p>
          <a:p>
            <a:pPr marL="177800" indent="-177800">
              <a:spcBef>
                <a:spcPts val="0"/>
              </a:spcBef>
              <a:spcAft>
                <a:spcPts val="600"/>
              </a:spcAft>
              <a:buClr>
                <a:srgbClr val="E3007B"/>
              </a:buClr>
              <a:buSzPct val="115000"/>
              <a:buFontTx/>
              <a:buChar char="•"/>
            </a:pPr>
            <a:r>
              <a:rPr lang="en-US" sz="1100" dirty="0" smtClean="0">
                <a:solidFill>
                  <a:srgbClr val="000000"/>
                </a:solidFill>
              </a:rPr>
              <a:t>It is assumed, that the real number of overnights in private accommodation facilities is significantly higher </a:t>
            </a:r>
            <a:r>
              <a:rPr lang="en-US" sz="1100" dirty="0">
                <a:solidFill>
                  <a:srgbClr val="000000"/>
                </a:solidFill>
              </a:rPr>
              <a:t>(</a:t>
            </a:r>
            <a:r>
              <a:rPr lang="en-US" sz="1100" dirty="0" smtClean="0">
                <a:solidFill>
                  <a:srgbClr val="000000"/>
                </a:solidFill>
              </a:rPr>
              <a:t>grey market)</a:t>
            </a:r>
          </a:p>
          <a:p>
            <a:pPr marL="177800" indent="-177800">
              <a:spcBef>
                <a:spcPts val="0"/>
              </a:spcBef>
              <a:spcAft>
                <a:spcPts val="600"/>
              </a:spcAft>
              <a:buClr>
                <a:srgbClr val="E3007B"/>
              </a:buClr>
              <a:buSzPct val="115000"/>
              <a:buFontTx/>
              <a:buChar char="•"/>
            </a:pPr>
            <a:r>
              <a:rPr lang="en-US" sz="1100" dirty="0" smtClean="0">
                <a:solidFill>
                  <a:srgbClr val="000000"/>
                </a:solidFill>
              </a:rPr>
              <a:t>Foreign tourists mainly generate overnights in hotels </a:t>
            </a:r>
            <a:br>
              <a:rPr lang="en-US" sz="1100" dirty="0" smtClean="0">
                <a:solidFill>
                  <a:srgbClr val="000000"/>
                </a:solidFill>
              </a:rPr>
            </a:br>
            <a:r>
              <a:rPr lang="en-US" sz="1100" dirty="0" smtClean="0">
                <a:solidFill>
                  <a:srgbClr val="000000"/>
                </a:solidFill>
              </a:rPr>
              <a:t>(87 %), which implies, that the vast majority of the overnights in the other categories is generated by North Macedonians </a:t>
            </a:r>
            <a:endParaRPr lang="en-US" sz="1100" dirty="0">
              <a:solidFill>
                <a:srgbClr val="000000"/>
              </a:solidFill>
            </a:endParaRPr>
          </a:p>
        </p:txBody>
      </p:sp>
      <p:sp>
        <p:nvSpPr>
          <p:cNvPr id="16" name="Rectangle 9"/>
          <p:cNvSpPr>
            <a:spLocks noChangeArrowheads="1"/>
          </p:cNvSpPr>
          <p:nvPr/>
        </p:nvSpPr>
        <p:spPr bwMode="auto">
          <a:xfrm>
            <a:off x="4633664" y="4653136"/>
            <a:ext cx="4042792" cy="133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Like in many other European countries, the number of overnights in upper hotel categories (3-, 4- or 5-star) is increasing, while the number of overnights in lower hotel categories (1- or 2-star) decreases - the most significant increases are registered in the 3- and 4-star segment with CAGRs of more than 20 %</a:t>
            </a:r>
          </a:p>
          <a:p>
            <a:pPr marL="177800" indent="-177800">
              <a:spcBef>
                <a:spcPts val="0"/>
              </a:spcBef>
              <a:spcAft>
                <a:spcPts val="600"/>
              </a:spcAft>
              <a:buClr>
                <a:srgbClr val="E3007B"/>
              </a:buClr>
              <a:buSzPct val="115000"/>
              <a:buFontTx/>
              <a:buChar char="•"/>
            </a:pPr>
            <a:r>
              <a:rPr lang="en-US" sz="1100" dirty="0" smtClean="0">
                <a:solidFill>
                  <a:srgbClr val="000000"/>
                </a:solidFill>
              </a:rPr>
              <a:t>The third most important type of accommodation – spa accommodation facilities – generated around 220.000 annual overnights in the last couple of years</a:t>
            </a:r>
          </a:p>
          <a:p>
            <a:pPr marL="177800" indent="-177800">
              <a:spcBef>
                <a:spcPts val="0"/>
              </a:spcBef>
              <a:spcAft>
                <a:spcPts val="600"/>
              </a:spcAft>
              <a:buClr>
                <a:srgbClr val="E3007B"/>
              </a:buClr>
              <a:buSzPct val="115000"/>
              <a:buFontTx/>
              <a:buChar char="•"/>
            </a:pPr>
            <a:endParaRPr lang="en-US" sz="1100" dirty="0">
              <a:solidFill>
                <a:srgbClr val="000000"/>
              </a:solidFill>
            </a:endParaRPr>
          </a:p>
        </p:txBody>
      </p:sp>
      <p:sp>
        <p:nvSpPr>
          <p:cNvPr id="17" name="Abgerundetes Rechteck 16"/>
          <p:cNvSpPr/>
          <p:nvPr/>
        </p:nvSpPr>
        <p:spPr>
          <a:xfrm>
            <a:off x="6817127" y="2070179"/>
            <a:ext cx="1011600" cy="42385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8" name="Abgerundetes Rechteck 17"/>
          <p:cNvSpPr/>
          <p:nvPr/>
        </p:nvSpPr>
        <p:spPr>
          <a:xfrm>
            <a:off x="3695025" y="2070179"/>
            <a:ext cx="1011600" cy="42385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20"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Tree>
    <p:extLst>
      <p:ext uri="{BB962C8B-B14F-4D97-AF65-F5344CB8AC3E}">
        <p14:creationId xmlns:p14="http://schemas.microsoft.com/office/powerpoint/2010/main" val="135534309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Domestic travelers are currently by far the most important source market (57 %) with an </a:t>
            </a:r>
            <a:r>
              <a:rPr lang="en-US" sz="2000" b="1" dirty="0" smtClean="0">
                <a:latin typeface="Arial"/>
                <a:cs typeface="Arial"/>
              </a:rPr>
              <a:t>Ø</a:t>
            </a:r>
            <a:r>
              <a:rPr lang="en-US" sz="2000" b="1" dirty="0" smtClean="0"/>
              <a:t> length of stay of 4,1 days</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32</a:t>
            </a:fld>
            <a:endParaRPr lang="de-DE" altLang="de-DE"/>
          </a:p>
        </p:txBody>
      </p:sp>
      <p:sp>
        <p:nvSpPr>
          <p:cNvPr id="9" name="Inhaltsplatzhalter 8"/>
          <p:cNvSpPr>
            <a:spLocks noGrp="1"/>
          </p:cNvSpPr>
          <p:nvPr>
            <p:ph sz="quarter" idx="14"/>
          </p:nvPr>
        </p:nvSpPr>
        <p:spPr>
          <a:xfrm>
            <a:off x="3563888" y="188913"/>
            <a:ext cx="5122913" cy="360362"/>
          </a:xfrm>
        </p:spPr>
        <p:txBody>
          <a:bodyPr/>
          <a:lstStyle/>
          <a:p>
            <a:r>
              <a:rPr lang="de-DE" dirty="0" err="1" smtClean="0"/>
              <a:t>Overnights</a:t>
            </a:r>
            <a:r>
              <a:rPr lang="de-DE" dirty="0" smtClean="0"/>
              <a:t> – </a:t>
            </a:r>
            <a:r>
              <a:rPr lang="de-DE" dirty="0" err="1" smtClean="0"/>
              <a:t>distribution</a:t>
            </a:r>
            <a:r>
              <a:rPr lang="de-DE" dirty="0" smtClean="0"/>
              <a:t> </a:t>
            </a:r>
            <a:r>
              <a:rPr lang="de-DE" dirty="0" err="1" smtClean="0"/>
              <a:t>by</a:t>
            </a:r>
            <a:r>
              <a:rPr lang="de-DE" dirty="0" smtClean="0"/>
              <a:t> </a:t>
            </a:r>
            <a:r>
              <a:rPr lang="de-DE" dirty="0" err="1" smtClean="0"/>
              <a:t>source</a:t>
            </a:r>
            <a:r>
              <a:rPr lang="de-DE" dirty="0" smtClean="0"/>
              <a:t> </a:t>
            </a:r>
            <a:r>
              <a:rPr lang="de-DE" dirty="0" err="1" smtClean="0"/>
              <a:t>market</a:t>
            </a:r>
            <a:endParaRPr lang="de-AT" dirty="0"/>
          </a:p>
        </p:txBody>
      </p:sp>
      <p:sp>
        <p:nvSpPr>
          <p:cNvPr id="19" name="Textfeld 18"/>
          <p:cNvSpPr txBox="1"/>
          <p:nvPr/>
        </p:nvSpPr>
        <p:spPr>
          <a:xfrm>
            <a:off x="505262" y="1319466"/>
            <a:ext cx="4176464" cy="261610"/>
          </a:xfrm>
          <a:prstGeom prst="rect">
            <a:avLst/>
          </a:prstGeom>
          <a:noFill/>
        </p:spPr>
        <p:txBody>
          <a:bodyPr wrap="square" rtlCol="0">
            <a:spAutoFit/>
          </a:bodyPr>
          <a:lstStyle/>
          <a:p>
            <a:r>
              <a:rPr lang="de-DE" sz="1100" b="1" dirty="0"/>
              <a:t>D</a:t>
            </a:r>
            <a:r>
              <a:rPr lang="de-DE" sz="1100" b="1" dirty="0" smtClean="0"/>
              <a:t>istribution of </a:t>
            </a:r>
            <a:r>
              <a:rPr lang="de-DE" sz="1100" b="1" dirty="0" err="1" smtClean="0"/>
              <a:t>overnights</a:t>
            </a:r>
            <a:r>
              <a:rPr lang="de-DE" sz="1100" b="1" dirty="0" smtClean="0"/>
              <a:t> </a:t>
            </a:r>
            <a:r>
              <a:rPr lang="de-DE" sz="1100" b="1" dirty="0" err="1" smtClean="0"/>
              <a:t>by</a:t>
            </a:r>
            <a:r>
              <a:rPr lang="de-DE" sz="1100" b="1" dirty="0" smtClean="0"/>
              <a:t> </a:t>
            </a:r>
            <a:r>
              <a:rPr lang="de-DE" sz="1100" b="1" dirty="0" err="1" smtClean="0"/>
              <a:t>source</a:t>
            </a:r>
            <a:r>
              <a:rPr lang="de-DE" sz="1100" b="1" dirty="0" smtClean="0"/>
              <a:t> </a:t>
            </a:r>
            <a:r>
              <a:rPr lang="de-DE" sz="1100" b="1" dirty="0" err="1" smtClean="0"/>
              <a:t>markets</a:t>
            </a:r>
            <a:r>
              <a:rPr lang="de-DE" sz="1100" b="1" dirty="0" smtClean="0"/>
              <a:t> (000)</a:t>
            </a:r>
            <a:endParaRPr lang="de-AT" sz="1100" b="1" dirty="0"/>
          </a:p>
        </p:txBody>
      </p:sp>
      <p:graphicFrame>
        <p:nvGraphicFramePr>
          <p:cNvPr id="23" name="Tabelle 22"/>
          <p:cNvGraphicFramePr>
            <a:graphicFrameLocks noGrp="1"/>
          </p:cNvGraphicFramePr>
          <p:nvPr>
            <p:extLst>
              <p:ext uri="{D42A27DB-BD31-4B8C-83A1-F6EECF244321}">
                <p14:modId xmlns:p14="http://schemas.microsoft.com/office/powerpoint/2010/main" val="3556061325"/>
              </p:ext>
            </p:extLst>
          </p:nvPr>
        </p:nvGraphicFramePr>
        <p:xfrm>
          <a:off x="611005" y="1598167"/>
          <a:ext cx="6588000" cy="3169920"/>
        </p:xfrm>
        <a:graphic>
          <a:graphicData uri="http://schemas.openxmlformats.org/drawingml/2006/table">
            <a:tbl>
              <a:tblPr firstRow="1" bandRow="1">
                <a:tableStyleId>{5C22544A-7EE6-4342-B048-85BDC9FD1C3A}</a:tableStyleId>
              </a:tblPr>
              <a:tblGrid>
                <a:gridCol w="1188000"/>
                <a:gridCol w="1116000"/>
                <a:gridCol w="612000"/>
                <a:gridCol w="612000"/>
                <a:gridCol w="612000"/>
                <a:gridCol w="612000"/>
                <a:gridCol w="1116000"/>
                <a:gridCol w="720000"/>
              </a:tblGrid>
              <a:tr h="216000">
                <a:tc>
                  <a:txBody>
                    <a:bodyPr/>
                    <a:lstStyle/>
                    <a:p>
                      <a:pPr algn="l"/>
                      <a:r>
                        <a:rPr lang="en-GB" sz="1000" b="1" noProof="0" dirty="0" smtClean="0">
                          <a:latin typeface="Arial" panose="020B0604020202020204" pitchFamily="34" charset="0"/>
                          <a:cs typeface="Arial" panose="020B0604020202020204" pitchFamily="34" charset="0"/>
                        </a:rPr>
                        <a:t>Overnights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2014</a:t>
                      </a:r>
                      <a:endParaRPr lang="de-AT" sz="1000" dirty="0">
                        <a:latin typeface="Arial" panose="020B0604020202020204" pitchFamily="34" charset="0"/>
                        <a:cs typeface="Arial" panose="020B0604020202020204" pitchFamily="34" charset="0"/>
                      </a:endParaRPr>
                    </a:p>
                  </a:txBody>
                  <a:tcPr marR="108000" anchor="ctr">
                    <a:solidFill>
                      <a:srgbClr val="3B1B66"/>
                    </a:solidFill>
                  </a:tcPr>
                </a:tc>
                <a:tc>
                  <a:txBody>
                    <a:bodyPr/>
                    <a:lstStyle/>
                    <a:p>
                      <a:pPr algn="ctr"/>
                      <a:r>
                        <a:rPr lang="de-AT" sz="1000" dirty="0" smtClean="0">
                          <a:latin typeface="Arial" panose="020B0604020202020204" pitchFamily="34" charset="0"/>
                          <a:cs typeface="Arial" panose="020B0604020202020204" pitchFamily="34" charset="0"/>
                        </a:rPr>
                        <a:t>2015</a:t>
                      </a:r>
                      <a:endParaRPr lang="de-AT" sz="1000" dirty="0">
                        <a:latin typeface="Arial" panose="020B0604020202020204" pitchFamily="34" charset="0"/>
                        <a:cs typeface="Arial" panose="020B0604020202020204" pitchFamily="34" charset="0"/>
                      </a:endParaRPr>
                    </a:p>
                  </a:txBody>
                  <a:tcPr marR="108000"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16000">
                <a:tc>
                  <a:txBody>
                    <a:bodyPr/>
                    <a:lstStyle/>
                    <a:p>
                      <a:pPr>
                        <a:spcAft>
                          <a:spcPts val="300"/>
                        </a:spcAft>
                      </a:pPr>
                      <a:r>
                        <a:rPr lang="en-GB" sz="1000" b="0" noProof="0" dirty="0" smtClean="0">
                          <a:solidFill>
                            <a:srgbClr val="000000"/>
                          </a:solidFill>
                          <a:latin typeface="Arial" panose="020B0604020202020204" pitchFamily="34" charset="0"/>
                          <a:cs typeface="Arial" panose="020B0604020202020204" pitchFamily="34" charset="0"/>
                        </a:rPr>
                        <a:t>Domestic</a:t>
                      </a:r>
                      <a:endParaRPr lang="en-GB" sz="900" b="0" i="1"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marL="0" indent="0" algn="r">
                        <a:spcAft>
                          <a:spcPts val="300"/>
                        </a:spcAft>
                        <a:buNone/>
                      </a:pPr>
                      <a:r>
                        <a:rPr lang="de-DE" sz="1000" b="0" dirty="0" smtClean="0">
                          <a:solidFill>
                            <a:srgbClr val="000000"/>
                          </a:solidFill>
                          <a:latin typeface="Arial" panose="020B0604020202020204" pitchFamily="34" charset="0"/>
                          <a:cs typeface="Arial" panose="020B0604020202020204" pitchFamily="34" charset="0"/>
                        </a:rPr>
                        <a:t>1.461 (72,3 %)</a:t>
                      </a:r>
                    </a:p>
                  </a:txBody>
                  <a:tcPr marR="180000" anchor="ctr">
                    <a:solidFill>
                      <a:schemeClr val="bg1"/>
                    </a:solidFill>
                  </a:tcPr>
                </a:tc>
                <a:tc>
                  <a:txBody>
                    <a:bodyPr/>
                    <a:lstStyle/>
                    <a:p>
                      <a:pPr algn="r">
                        <a:spcAft>
                          <a:spcPts val="300"/>
                        </a:spcAft>
                      </a:pPr>
                      <a:r>
                        <a:rPr lang="de-DE" sz="1000" b="0" dirty="0" smtClean="0">
                          <a:solidFill>
                            <a:srgbClr val="000000"/>
                          </a:solidFill>
                          <a:latin typeface="Arial" panose="020B0604020202020204" pitchFamily="34" charset="0"/>
                          <a:cs typeface="Arial" panose="020B0604020202020204" pitchFamily="34" charset="0"/>
                        </a:rPr>
                        <a:t>1.418</a:t>
                      </a:r>
                    </a:p>
                  </a:txBody>
                  <a:tcPr marR="180000" anchor="ctr">
                    <a:solidFill>
                      <a:schemeClr val="bg1"/>
                    </a:solidFill>
                  </a:tcPr>
                </a:tc>
                <a:tc>
                  <a:txBody>
                    <a:bodyPr/>
                    <a:lstStyle/>
                    <a:p>
                      <a:pPr algn="r">
                        <a:spcAft>
                          <a:spcPts val="300"/>
                        </a:spcAft>
                      </a:pPr>
                      <a:r>
                        <a:rPr lang="de-DE" sz="1000" b="0" dirty="0" smtClean="0">
                          <a:solidFill>
                            <a:srgbClr val="000000"/>
                          </a:solidFill>
                          <a:latin typeface="Arial" panose="020B0604020202020204" pitchFamily="34" charset="0"/>
                          <a:cs typeface="Arial" panose="020B0604020202020204" pitchFamily="34" charset="0"/>
                        </a:rPr>
                        <a:t>1.340</a:t>
                      </a:r>
                    </a:p>
                  </a:txBody>
                  <a:tcPr marR="180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1.276</a:t>
                      </a:r>
                    </a:p>
                  </a:txBody>
                  <a:tcPr marR="180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1.273 </a:t>
                      </a:r>
                    </a:p>
                  </a:txBody>
                  <a:tcPr marR="180000" anchor="ctr">
                    <a:solidFill>
                      <a:schemeClr val="bg1"/>
                    </a:solidFill>
                  </a:tcPr>
                </a:tc>
                <a:tc>
                  <a:txBody>
                    <a:bodyPr/>
                    <a:lstStyle/>
                    <a:p>
                      <a:pPr algn="r">
                        <a:spcAft>
                          <a:spcPts val="300"/>
                        </a:spcAft>
                      </a:pPr>
                      <a:r>
                        <a:rPr lang="de-DE" sz="1000" b="0" i="0" dirty="0" smtClean="0">
                          <a:solidFill>
                            <a:srgbClr val="E3007B"/>
                          </a:solidFill>
                          <a:latin typeface="Arial" panose="020B0604020202020204" pitchFamily="34" charset="0"/>
                          <a:cs typeface="Arial" panose="020B0604020202020204" pitchFamily="34" charset="0"/>
                        </a:rPr>
                        <a:t>1.358 (56,7 %)</a:t>
                      </a:r>
                    </a:p>
                  </a:txBody>
                  <a:tcPr marR="180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-1,5 %</a:t>
                      </a:r>
                    </a:p>
                  </a:txBody>
                  <a:tcPr marR="144000" anchor="ctr">
                    <a:solidFill>
                      <a:schemeClr val="bg1"/>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Netherlands</a:t>
                      </a:r>
                    </a:p>
                  </a:txBody>
                  <a:tcPr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17   (0,8</a:t>
                      </a:r>
                      <a:r>
                        <a:rPr lang="de-DE"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112</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145</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127</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128</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169   (7,1 %)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58,3 %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rgbClr val="E8E7EA"/>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Turkey</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36   (1,8 %)</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65</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81</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105</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97</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135   (5,6 %)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30,3 %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Serbia</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75   (3,7 %)</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73</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71</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74</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77</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85   (3,6</a:t>
                      </a:r>
                      <a:r>
                        <a:rPr lang="de-DE" sz="1000" b="0" i="0" baseline="0" dirty="0" smtClean="0">
                          <a:solidFill>
                            <a:srgbClr val="000000"/>
                          </a:solidFill>
                          <a:latin typeface="Arial" panose="020B0604020202020204" pitchFamily="34" charset="0"/>
                          <a:cs typeface="Arial" panose="020B0604020202020204" pitchFamily="34" charset="0"/>
                        </a:rPr>
                        <a:t>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2,5 %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rgbClr val="E8E7EA"/>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Greece</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43   (2,1 %)</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78</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73</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74</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64   (2,7</a:t>
                      </a:r>
                      <a:r>
                        <a:rPr lang="de-DE" sz="1000" b="0" i="0" baseline="0" dirty="0" smtClean="0">
                          <a:solidFill>
                            <a:srgbClr val="000000"/>
                          </a:solidFill>
                          <a:latin typeface="Arial" panose="020B0604020202020204" pitchFamily="34" charset="0"/>
                          <a:cs typeface="Arial" panose="020B0604020202020204" pitchFamily="34" charset="0"/>
                        </a:rPr>
                        <a:t>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8,3 %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Bulgaria</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29 </a:t>
                      </a:r>
                      <a:r>
                        <a:rPr lang="de-DE" sz="1000" b="0" baseline="0" dirty="0" smtClean="0">
                          <a:solidFill>
                            <a:srgbClr val="000000"/>
                          </a:solidFill>
                          <a:latin typeface="Arial" panose="020B0604020202020204" pitchFamily="34" charset="0"/>
                          <a:cs typeface="Arial" panose="020B0604020202020204" pitchFamily="34" charset="0"/>
                        </a:rPr>
                        <a:t> </a:t>
                      </a:r>
                      <a:r>
                        <a:rPr lang="de-DE" sz="1000" b="0" dirty="0" smtClean="0">
                          <a:solidFill>
                            <a:srgbClr val="000000"/>
                          </a:solidFill>
                          <a:latin typeface="Arial" panose="020B0604020202020204" pitchFamily="34" charset="0"/>
                          <a:cs typeface="Arial" panose="020B0604020202020204" pitchFamily="34" charset="0"/>
                        </a:rPr>
                        <a:t> (1,4 %)</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35</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39</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41</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49</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53   (2,2 %)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12,8 %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chemeClr val="bg2">
                        <a:lumMod val="40000"/>
                        <a:lumOff val="60000"/>
                      </a:schemeClr>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Albania</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43   (2,1</a:t>
                      </a:r>
                      <a:r>
                        <a:rPr lang="de-DE"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36</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35</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42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39   (1,6</a:t>
                      </a:r>
                      <a:r>
                        <a:rPr lang="de-DE" sz="1000" b="0" i="0" baseline="0" dirty="0" smtClean="0">
                          <a:solidFill>
                            <a:srgbClr val="000000"/>
                          </a:solidFill>
                          <a:latin typeface="Arial" panose="020B0604020202020204" pitchFamily="34" charset="0"/>
                          <a:cs typeface="Arial" panose="020B0604020202020204" pitchFamily="34" charset="0"/>
                        </a:rPr>
                        <a:t>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-1,9 %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Germany</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23   (1,1 %)</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22</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26</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33</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37   (1,5 %)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10,0 %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chemeClr val="bg2">
                        <a:lumMod val="40000"/>
                        <a:lumOff val="60000"/>
                      </a:schemeClr>
                    </a:solidFill>
                  </a:tcPr>
                </a:tc>
              </a:tr>
              <a:tr h="212337">
                <a:tc>
                  <a:txBody>
                    <a:bodyPr/>
                    <a:lstStyle/>
                    <a:p>
                      <a:r>
                        <a:rPr lang="en-GB" sz="1000" b="0" noProof="0" dirty="0" smtClean="0">
                          <a:solidFill>
                            <a:srgbClr val="000000"/>
                          </a:solidFill>
                          <a:latin typeface="Arial" panose="020B0604020202020204" pitchFamily="34" charset="0"/>
                          <a:cs typeface="Arial" panose="020B0604020202020204" pitchFamily="34" charset="0"/>
                        </a:rPr>
                        <a:t>Poland</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13   (0,6 %)</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14</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18</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38</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36   (1,5 %)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22,6 %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Croatia</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26 </a:t>
                      </a:r>
                      <a:r>
                        <a:rPr lang="de-DE" sz="1000" b="0" baseline="0" dirty="0" smtClean="0">
                          <a:solidFill>
                            <a:srgbClr val="000000"/>
                          </a:solidFill>
                          <a:latin typeface="Arial" panose="020B0604020202020204" pitchFamily="34" charset="0"/>
                          <a:cs typeface="Arial" panose="020B0604020202020204" pitchFamily="34" charset="0"/>
                        </a:rPr>
                        <a:t>  (1,3 %)</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29</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29</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26</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32</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31   (1,3 %)</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3,6 %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chemeClr val="bg2">
                        <a:lumMod val="40000"/>
                        <a:lumOff val="60000"/>
                      </a:schemeClr>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Other</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254 (12,6 %)</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291</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295</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326</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353</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387 (16,2 %)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8,8 %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2.020  (100 %)</a:t>
                      </a:r>
                      <a:endParaRPr lang="de-AT" sz="1000" b="1"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2.173</a:t>
                      </a:r>
                      <a:endParaRPr lang="de-AT" sz="1000" b="1"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2.152</a:t>
                      </a:r>
                      <a:endParaRPr lang="de-AT" sz="1000" b="1"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2.157</a:t>
                      </a:r>
                      <a:endParaRPr lang="de-AT" sz="1000" b="1"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2.196</a:t>
                      </a:r>
                      <a:endParaRPr lang="de-AT" sz="1000" b="1"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2.394 (100 %)</a:t>
                      </a:r>
                      <a:endParaRPr lang="de-AT" sz="1000" b="1"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1" i="0" dirty="0" smtClean="0">
                          <a:solidFill>
                            <a:srgbClr val="000000"/>
                          </a:solidFill>
                          <a:latin typeface="Arial" panose="020B0604020202020204" pitchFamily="34" charset="0"/>
                          <a:cs typeface="Arial" panose="020B0604020202020204" pitchFamily="34" charset="0"/>
                        </a:rPr>
                        <a:t>3,5 %</a:t>
                      </a:r>
                      <a:endParaRPr lang="de-AT" sz="1000" b="1" i="0" dirty="0">
                        <a:solidFill>
                          <a:srgbClr val="000000"/>
                        </a:solidFill>
                        <a:latin typeface="Arial" panose="020B0604020202020204" pitchFamily="34" charset="0"/>
                        <a:cs typeface="Arial" panose="020B0604020202020204" pitchFamily="34" charset="0"/>
                      </a:endParaRPr>
                    </a:p>
                  </a:txBody>
                  <a:tcPr marR="144000" anchor="ctr">
                    <a:solidFill>
                      <a:schemeClr val="bg2">
                        <a:lumMod val="40000"/>
                        <a:lumOff val="60000"/>
                      </a:schemeClr>
                    </a:solidFill>
                  </a:tcPr>
                </a:tc>
              </a:tr>
            </a:tbl>
          </a:graphicData>
        </a:graphic>
      </p:graphicFrame>
      <p:sp>
        <p:nvSpPr>
          <p:cNvPr id="13"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r>
              <a:rPr lang="de-DE" spc="0" dirty="0"/>
              <a:t>** ALOS = Average </a:t>
            </a:r>
            <a:r>
              <a:rPr lang="de-DE" spc="0" dirty="0" err="1"/>
              <a:t>length</a:t>
            </a:r>
            <a:r>
              <a:rPr lang="de-DE" spc="0" dirty="0"/>
              <a:t> of </a:t>
            </a:r>
            <a:r>
              <a:rPr lang="de-DE" spc="0" dirty="0" err="1"/>
              <a:t>stay</a:t>
            </a:r>
            <a:endParaRPr lang="en-US" spc="0" dirty="0"/>
          </a:p>
        </p:txBody>
      </p:sp>
      <p:sp>
        <p:nvSpPr>
          <p:cNvPr id="11" name="Rectangle 9"/>
          <p:cNvSpPr>
            <a:spLocks noChangeArrowheads="1"/>
          </p:cNvSpPr>
          <p:nvPr/>
        </p:nvSpPr>
        <p:spPr bwMode="auto">
          <a:xfrm>
            <a:off x="529208" y="4832018"/>
            <a:ext cx="4104456" cy="158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Although the share of overnights generated by North Macedonians decreased from 72,3 % in 2010 to 56,7 % in 2015, the domestic travelers remain the most important source market</a:t>
            </a:r>
          </a:p>
          <a:p>
            <a:pPr marL="177800" indent="-177800">
              <a:spcBef>
                <a:spcPts val="0"/>
              </a:spcBef>
              <a:spcAft>
                <a:spcPts val="600"/>
              </a:spcAft>
              <a:buClr>
                <a:srgbClr val="E3007B"/>
              </a:buClr>
              <a:buSzPct val="115000"/>
              <a:buFontTx/>
              <a:buChar char="•"/>
            </a:pPr>
            <a:r>
              <a:rPr lang="en-US" sz="1100" dirty="0" smtClean="0">
                <a:solidFill>
                  <a:srgbClr val="000000"/>
                </a:solidFill>
              </a:rPr>
              <a:t>The second most important source market are currently the Netherlands with 169.000 overnights in (equaling a market share of 7,1 %), followed by Turkey, Serbia and Greece</a:t>
            </a:r>
          </a:p>
          <a:p>
            <a:pPr marL="177800" indent="-177800">
              <a:spcBef>
                <a:spcPts val="0"/>
              </a:spcBef>
              <a:spcAft>
                <a:spcPts val="600"/>
              </a:spcAft>
              <a:buClr>
                <a:srgbClr val="E3007B"/>
              </a:buClr>
              <a:buSzPct val="115000"/>
              <a:buFontTx/>
              <a:buChar char="•"/>
            </a:pPr>
            <a:r>
              <a:rPr lang="en-US" sz="1100" dirty="0">
                <a:solidFill>
                  <a:srgbClr val="000000"/>
                </a:solidFill>
              </a:rPr>
              <a:t>The average length of stay in registered accommodation facilities in </a:t>
            </a:r>
            <a:r>
              <a:rPr lang="en-US" sz="1100" dirty="0" smtClean="0">
                <a:solidFill>
                  <a:srgbClr val="000000"/>
                </a:solidFill>
              </a:rPr>
              <a:t>North Macedonia </a:t>
            </a:r>
            <a:r>
              <a:rPr lang="en-US" sz="1100" dirty="0">
                <a:solidFill>
                  <a:srgbClr val="000000"/>
                </a:solidFill>
              </a:rPr>
              <a:t>was </a:t>
            </a:r>
            <a:r>
              <a:rPr lang="en-US" sz="1100" dirty="0" smtClean="0">
                <a:solidFill>
                  <a:srgbClr val="000000"/>
                </a:solidFill>
              </a:rPr>
              <a:t>2,9 </a:t>
            </a:r>
            <a:r>
              <a:rPr lang="en-US" sz="1100" dirty="0">
                <a:solidFill>
                  <a:srgbClr val="000000"/>
                </a:solidFill>
              </a:rPr>
              <a:t>days in </a:t>
            </a:r>
            <a:r>
              <a:rPr lang="en-US" sz="1100" dirty="0" smtClean="0">
                <a:solidFill>
                  <a:srgbClr val="000000"/>
                </a:solidFill>
              </a:rPr>
              <a:t>2015</a:t>
            </a:r>
            <a:endParaRPr lang="en-US" sz="1100" dirty="0">
              <a:solidFill>
                <a:srgbClr val="000000"/>
              </a:solidFill>
            </a:endParaRPr>
          </a:p>
        </p:txBody>
      </p:sp>
      <p:sp>
        <p:nvSpPr>
          <p:cNvPr id="12" name="Rectangle 9"/>
          <p:cNvSpPr>
            <a:spLocks noChangeArrowheads="1"/>
          </p:cNvSpPr>
          <p:nvPr/>
        </p:nvSpPr>
        <p:spPr bwMode="auto">
          <a:xfrm>
            <a:off x="4633664" y="4830523"/>
            <a:ext cx="4042792" cy="153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The majority of the Top 10 source markets achieved an average length of stay between 1,5 to 2,1 days in 2015 which implies a high percentage of business travelers from those countries</a:t>
            </a:r>
          </a:p>
          <a:p>
            <a:pPr marL="177800" indent="-177800">
              <a:spcBef>
                <a:spcPts val="0"/>
              </a:spcBef>
              <a:spcAft>
                <a:spcPts val="600"/>
              </a:spcAft>
              <a:buClr>
                <a:srgbClr val="E3007B"/>
              </a:buClr>
              <a:buSzPct val="115000"/>
              <a:buFontTx/>
              <a:buChar char="•"/>
            </a:pPr>
            <a:r>
              <a:rPr lang="en-US" sz="1100" dirty="0" smtClean="0">
                <a:solidFill>
                  <a:srgbClr val="000000"/>
                </a:solidFill>
              </a:rPr>
              <a:t>Only North Macedonians and Dutch travelers are staying significantly longer implying a high volume of leisure travelers</a:t>
            </a:r>
          </a:p>
        </p:txBody>
      </p:sp>
      <p:sp>
        <p:nvSpPr>
          <p:cNvPr id="17" name="Abgerundetes Rechteck 16"/>
          <p:cNvSpPr/>
          <p:nvPr/>
        </p:nvSpPr>
        <p:spPr>
          <a:xfrm>
            <a:off x="5302100" y="1834486"/>
            <a:ext cx="1260000" cy="25200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graphicFrame>
        <p:nvGraphicFramePr>
          <p:cNvPr id="18" name="Tabelle 17"/>
          <p:cNvGraphicFramePr>
            <a:graphicFrameLocks noGrp="1"/>
          </p:cNvGraphicFramePr>
          <p:nvPr>
            <p:extLst>
              <p:ext uri="{D42A27DB-BD31-4B8C-83A1-F6EECF244321}">
                <p14:modId xmlns:p14="http://schemas.microsoft.com/office/powerpoint/2010/main" val="2600612153"/>
              </p:ext>
            </p:extLst>
          </p:nvPr>
        </p:nvGraphicFramePr>
        <p:xfrm>
          <a:off x="7604311" y="1603808"/>
          <a:ext cx="972000" cy="3169920"/>
        </p:xfrm>
        <a:graphic>
          <a:graphicData uri="http://schemas.openxmlformats.org/drawingml/2006/table">
            <a:tbl>
              <a:tblPr firstRow="1" bandRow="1">
                <a:tableStyleId>{5C22544A-7EE6-4342-B048-85BDC9FD1C3A}</a:tableStyleId>
              </a:tblPr>
              <a:tblGrid>
                <a:gridCol w="972000"/>
              </a:tblGrid>
              <a:tr h="216000">
                <a:tc>
                  <a:txBody>
                    <a:bodyPr/>
                    <a:lstStyle/>
                    <a:p>
                      <a:pPr algn="ctr"/>
                      <a:r>
                        <a:rPr lang="de-DE" sz="1000" dirty="0" smtClean="0">
                          <a:solidFill>
                            <a:schemeClr val="bg1"/>
                          </a:solidFill>
                          <a:latin typeface="Arial" panose="020B0604020202020204" pitchFamily="34" charset="0"/>
                          <a:cs typeface="Arial" panose="020B0604020202020204" pitchFamily="34" charset="0"/>
                        </a:rPr>
                        <a:t>ALOS 2015**</a:t>
                      </a:r>
                      <a:endParaRPr lang="de-AT" sz="1000" dirty="0">
                        <a:solidFill>
                          <a:schemeClr val="bg1"/>
                        </a:solidFill>
                        <a:latin typeface="Arial" panose="020B0604020202020204" pitchFamily="34" charset="0"/>
                        <a:cs typeface="Arial" panose="020B0604020202020204" pitchFamily="34" charset="0"/>
                      </a:endParaRPr>
                    </a:p>
                  </a:txBody>
                  <a:tcPr anchor="ctr">
                    <a:solidFill>
                      <a:srgbClr val="3B1B66"/>
                    </a:solidFill>
                  </a:tcPr>
                </a:tc>
              </a:tr>
              <a:tr h="216000">
                <a:tc>
                  <a:txBody>
                    <a:bodyPr/>
                    <a:lstStyle/>
                    <a:p>
                      <a:pPr algn="ctr">
                        <a:spcAft>
                          <a:spcPts val="300"/>
                        </a:spcAft>
                      </a:pPr>
                      <a:r>
                        <a:rPr lang="de-DE" sz="1000" b="0" i="0" dirty="0" smtClean="0">
                          <a:solidFill>
                            <a:srgbClr val="000000"/>
                          </a:solidFill>
                          <a:latin typeface="Arial" panose="020B0604020202020204" pitchFamily="34" charset="0"/>
                          <a:cs typeface="Arial" panose="020B0604020202020204" pitchFamily="34" charset="0"/>
                        </a:rPr>
                        <a:t>4,1</a:t>
                      </a:r>
                    </a:p>
                  </a:txBody>
                  <a:tcPr marR="90000" anchor="ctr">
                    <a:solidFill>
                      <a:schemeClr val="bg1"/>
                    </a:solidFill>
                  </a:tcPr>
                </a:tc>
              </a:tr>
              <a:tr h="216000">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5,3</a:t>
                      </a:r>
                      <a:endParaRPr lang="de-AT" sz="1000" b="0" i="0" dirty="0">
                        <a:solidFill>
                          <a:srgbClr val="000000"/>
                        </a:solidFill>
                        <a:latin typeface="Arial" panose="020B0604020202020204" pitchFamily="34" charset="0"/>
                        <a:cs typeface="Arial" panose="020B0604020202020204" pitchFamily="34" charset="0"/>
                      </a:endParaRPr>
                    </a:p>
                  </a:txBody>
                  <a:tcPr marR="90000" anchor="ctr">
                    <a:solidFill>
                      <a:srgbClr val="E8E7EA"/>
                    </a:solidFill>
                  </a:tcPr>
                </a:tc>
              </a:tr>
              <a:tr h="216000">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1,5</a:t>
                      </a:r>
                      <a:endParaRPr lang="de-AT" sz="1000" b="0" i="0" dirty="0">
                        <a:solidFill>
                          <a:srgbClr val="000000"/>
                        </a:solidFill>
                        <a:latin typeface="Arial" panose="020B0604020202020204" pitchFamily="34" charset="0"/>
                        <a:cs typeface="Arial" panose="020B0604020202020204" pitchFamily="34" charset="0"/>
                      </a:endParaRPr>
                    </a:p>
                  </a:txBody>
                  <a:tcPr marR="90000" anchor="ctr">
                    <a:noFill/>
                  </a:tcPr>
                </a:tc>
              </a:tr>
              <a:tr h="216000">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1,9</a:t>
                      </a:r>
                      <a:endParaRPr lang="de-AT" sz="1000" b="0" i="0" dirty="0">
                        <a:solidFill>
                          <a:srgbClr val="000000"/>
                        </a:solidFill>
                        <a:latin typeface="Arial" panose="020B0604020202020204" pitchFamily="34" charset="0"/>
                        <a:cs typeface="Arial" panose="020B0604020202020204" pitchFamily="34" charset="0"/>
                      </a:endParaRPr>
                    </a:p>
                  </a:txBody>
                  <a:tcPr marR="90000" anchor="ctr">
                    <a:solidFill>
                      <a:srgbClr val="E8E7EA"/>
                    </a:solidFill>
                  </a:tcPr>
                </a:tc>
              </a:tr>
              <a:tr h="216000">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1,7</a:t>
                      </a:r>
                      <a:endParaRPr lang="de-AT" sz="1000" b="0" i="0" dirty="0">
                        <a:solidFill>
                          <a:srgbClr val="000000"/>
                        </a:solidFill>
                        <a:latin typeface="Arial" panose="020B0604020202020204" pitchFamily="34" charset="0"/>
                        <a:cs typeface="Arial" panose="020B0604020202020204" pitchFamily="34" charset="0"/>
                      </a:endParaRPr>
                    </a:p>
                  </a:txBody>
                  <a:tcPr marR="90000" anchor="ctr">
                    <a:noFill/>
                  </a:tcPr>
                </a:tc>
              </a:tr>
              <a:tr h="216000">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1,8</a:t>
                      </a:r>
                      <a:endParaRPr lang="de-AT" sz="1000" b="0" i="0" dirty="0">
                        <a:solidFill>
                          <a:srgbClr val="000000"/>
                        </a:solidFill>
                        <a:latin typeface="Arial" panose="020B0604020202020204" pitchFamily="34" charset="0"/>
                        <a:cs typeface="Arial" panose="020B0604020202020204" pitchFamily="34" charset="0"/>
                      </a:endParaRPr>
                    </a:p>
                  </a:txBody>
                  <a:tcPr marR="90000" anchor="ctr">
                    <a:solidFill>
                      <a:schemeClr val="bg2">
                        <a:lumMod val="40000"/>
                        <a:lumOff val="60000"/>
                      </a:schemeClr>
                    </a:solidFill>
                  </a:tcPr>
                </a:tc>
              </a:tr>
              <a:tr h="216000">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2,1</a:t>
                      </a:r>
                      <a:endParaRPr lang="de-AT" sz="1000" b="0" i="0" dirty="0">
                        <a:solidFill>
                          <a:srgbClr val="000000"/>
                        </a:solidFill>
                        <a:latin typeface="Arial" panose="020B0604020202020204" pitchFamily="34" charset="0"/>
                        <a:cs typeface="Arial" panose="020B0604020202020204" pitchFamily="34" charset="0"/>
                      </a:endParaRPr>
                    </a:p>
                  </a:txBody>
                  <a:tcPr marR="90000" anchor="ctr">
                    <a:noFill/>
                  </a:tcPr>
                </a:tc>
              </a:tr>
              <a:tr h="216000">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2,1</a:t>
                      </a:r>
                      <a:endParaRPr lang="de-AT" sz="1000" b="0" i="0" dirty="0">
                        <a:solidFill>
                          <a:srgbClr val="000000"/>
                        </a:solidFill>
                        <a:latin typeface="Arial" panose="020B0604020202020204" pitchFamily="34" charset="0"/>
                        <a:cs typeface="Arial" panose="020B0604020202020204" pitchFamily="34" charset="0"/>
                      </a:endParaRPr>
                    </a:p>
                  </a:txBody>
                  <a:tcPr marR="90000" anchor="ctr">
                    <a:solidFill>
                      <a:schemeClr val="bg2">
                        <a:lumMod val="40000"/>
                        <a:lumOff val="60000"/>
                      </a:schemeClr>
                    </a:solidFill>
                  </a:tcPr>
                </a:tc>
              </a:tr>
              <a:tr h="212337">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2,1</a:t>
                      </a:r>
                      <a:endParaRPr lang="de-AT" sz="1000" b="0" i="0" dirty="0">
                        <a:solidFill>
                          <a:srgbClr val="000000"/>
                        </a:solidFill>
                        <a:latin typeface="Arial" panose="020B0604020202020204" pitchFamily="34" charset="0"/>
                        <a:cs typeface="Arial" panose="020B0604020202020204" pitchFamily="34" charset="0"/>
                      </a:endParaRPr>
                    </a:p>
                  </a:txBody>
                  <a:tcPr marR="90000" anchor="ctr">
                    <a:noFill/>
                  </a:tcPr>
                </a:tc>
              </a:tr>
              <a:tr h="216000">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2,0</a:t>
                      </a:r>
                      <a:endParaRPr lang="de-AT" sz="1000" b="0" i="0" dirty="0">
                        <a:solidFill>
                          <a:srgbClr val="000000"/>
                        </a:solidFill>
                        <a:latin typeface="Arial" panose="020B0604020202020204" pitchFamily="34" charset="0"/>
                        <a:cs typeface="Arial" panose="020B0604020202020204" pitchFamily="34" charset="0"/>
                      </a:endParaRPr>
                    </a:p>
                  </a:txBody>
                  <a:tcPr marR="90000" anchor="ctr">
                    <a:solidFill>
                      <a:schemeClr val="bg2">
                        <a:lumMod val="40000"/>
                        <a:lumOff val="60000"/>
                      </a:schemeClr>
                    </a:solidFill>
                  </a:tcPr>
                </a:tc>
              </a:tr>
              <a:tr h="216000">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pPr algn="ctr"/>
                      <a:r>
                        <a:rPr lang="de-DE" sz="1000" b="1" i="0" dirty="0" smtClean="0">
                          <a:solidFill>
                            <a:srgbClr val="000000"/>
                          </a:solidFill>
                          <a:latin typeface="Arial" panose="020B0604020202020204" pitchFamily="34" charset="0"/>
                          <a:cs typeface="Arial" panose="020B0604020202020204" pitchFamily="34" charset="0"/>
                        </a:rPr>
                        <a:t>2,9</a:t>
                      </a:r>
                      <a:endParaRPr lang="de-AT" sz="1000" b="1" i="0" dirty="0">
                        <a:solidFill>
                          <a:srgbClr val="000000"/>
                        </a:solidFill>
                        <a:latin typeface="Arial" panose="020B0604020202020204" pitchFamily="34" charset="0"/>
                        <a:cs typeface="Arial" panose="020B0604020202020204" pitchFamily="34" charset="0"/>
                      </a:endParaRPr>
                    </a:p>
                  </a:txBody>
                  <a:tcPr marR="144000" anchor="ctr">
                    <a:solidFill>
                      <a:schemeClr val="bg2">
                        <a:lumMod val="40000"/>
                        <a:lumOff val="60000"/>
                      </a:schemeClr>
                    </a:solidFill>
                  </a:tcPr>
                </a:tc>
              </a:tr>
            </a:tbl>
          </a:graphicData>
        </a:graphic>
      </p:graphicFrame>
      <p:sp>
        <p:nvSpPr>
          <p:cNvPr id="15"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Tree>
    <p:extLst>
      <p:ext uri="{BB962C8B-B14F-4D97-AF65-F5344CB8AC3E}">
        <p14:creationId xmlns:p14="http://schemas.microsoft.com/office/powerpoint/2010/main" val="238865528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 current main source markets show different patterns regarding the monthly distribution of overnights</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33</a:t>
            </a:fld>
            <a:endParaRPr lang="de-DE" altLang="de-DE"/>
          </a:p>
        </p:txBody>
      </p:sp>
      <p:sp>
        <p:nvSpPr>
          <p:cNvPr id="9" name="Inhaltsplatzhalter 8"/>
          <p:cNvSpPr>
            <a:spLocks noGrp="1"/>
          </p:cNvSpPr>
          <p:nvPr>
            <p:ph sz="quarter" idx="14"/>
          </p:nvPr>
        </p:nvSpPr>
        <p:spPr>
          <a:xfrm>
            <a:off x="3203848" y="188913"/>
            <a:ext cx="5482953" cy="360362"/>
          </a:xfrm>
        </p:spPr>
        <p:txBody>
          <a:bodyPr/>
          <a:lstStyle/>
          <a:p>
            <a:r>
              <a:rPr lang="de-DE" dirty="0" err="1" smtClean="0"/>
              <a:t>Overnights</a:t>
            </a:r>
            <a:r>
              <a:rPr lang="de-DE" dirty="0" smtClean="0"/>
              <a:t> – </a:t>
            </a:r>
            <a:r>
              <a:rPr lang="de-DE" dirty="0" err="1" smtClean="0"/>
              <a:t>monthly</a:t>
            </a:r>
            <a:r>
              <a:rPr lang="de-DE" dirty="0" smtClean="0"/>
              <a:t> </a:t>
            </a:r>
            <a:r>
              <a:rPr lang="de-DE" dirty="0" err="1" smtClean="0"/>
              <a:t>distribution</a:t>
            </a:r>
            <a:r>
              <a:rPr lang="de-DE" dirty="0" smtClean="0"/>
              <a:t> of </a:t>
            </a:r>
            <a:r>
              <a:rPr lang="de-DE" dirty="0" err="1" smtClean="0"/>
              <a:t>main</a:t>
            </a:r>
            <a:r>
              <a:rPr lang="de-DE" dirty="0" smtClean="0"/>
              <a:t> </a:t>
            </a:r>
            <a:r>
              <a:rPr lang="de-DE" dirty="0" err="1" smtClean="0"/>
              <a:t>source</a:t>
            </a:r>
            <a:r>
              <a:rPr lang="de-DE" dirty="0" smtClean="0"/>
              <a:t> </a:t>
            </a:r>
            <a:r>
              <a:rPr lang="de-DE" dirty="0" err="1" smtClean="0"/>
              <a:t>market</a:t>
            </a:r>
            <a:endParaRPr lang="de-AT" dirty="0"/>
          </a:p>
        </p:txBody>
      </p:sp>
      <p:grpSp>
        <p:nvGrpSpPr>
          <p:cNvPr id="11" name="Gruppieren 10"/>
          <p:cNvGrpSpPr/>
          <p:nvPr/>
        </p:nvGrpSpPr>
        <p:grpSpPr>
          <a:xfrm>
            <a:off x="502921" y="1394114"/>
            <a:ext cx="4178805" cy="1719243"/>
            <a:chOff x="502921" y="1394114"/>
            <a:chExt cx="4178805" cy="1719243"/>
          </a:xfrm>
        </p:grpSpPr>
        <p:sp>
          <p:nvSpPr>
            <p:cNvPr id="37" name="Textfeld 36"/>
            <p:cNvSpPr txBox="1"/>
            <p:nvPr/>
          </p:nvSpPr>
          <p:spPr>
            <a:xfrm>
              <a:off x="505262" y="1394114"/>
              <a:ext cx="4176464" cy="261610"/>
            </a:xfrm>
            <a:prstGeom prst="rect">
              <a:avLst/>
            </a:prstGeom>
            <a:noFill/>
          </p:spPr>
          <p:txBody>
            <a:bodyPr wrap="square" rtlCol="0">
              <a:spAutoFit/>
            </a:bodyPr>
            <a:lstStyle/>
            <a:p>
              <a:r>
                <a:rPr lang="de-DE" sz="1100" b="1" dirty="0" err="1" smtClean="0">
                  <a:solidFill>
                    <a:srgbClr val="3B1B66"/>
                  </a:solidFill>
                </a:rPr>
                <a:t>Netherlands</a:t>
              </a:r>
              <a:r>
                <a:rPr lang="de-DE" sz="1100" b="1" dirty="0" smtClean="0">
                  <a:solidFill>
                    <a:srgbClr val="3B1B66"/>
                  </a:solidFill>
                </a:rPr>
                <a:t> - </a:t>
              </a:r>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39" name="Diagramm 38"/>
            <p:cNvGraphicFramePr/>
            <p:nvPr>
              <p:extLst>
                <p:ext uri="{D42A27DB-BD31-4B8C-83A1-F6EECF244321}">
                  <p14:modId xmlns:p14="http://schemas.microsoft.com/office/powerpoint/2010/main" val="3451800025"/>
                </p:ext>
              </p:extLst>
            </p:nvPr>
          </p:nvGraphicFramePr>
          <p:xfrm>
            <a:off x="502921" y="1733490"/>
            <a:ext cx="4069080" cy="1379867"/>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feld 39"/>
            <p:cNvSpPr txBox="1"/>
            <p:nvPr/>
          </p:nvSpPr>
          <p:spPr>
            <a:xfrm>
              <a:off x="798722" y="1681540"/>
              <a:ext cx="3716936" cy="230832"/>
            </a:xfrm>
            <a:prstGeom prst="rect">
              <a:avLst/>
            </a:prstGeom>
            <a:noFill/>
          </p:spPr>
          <p:txBody>
            <a:bodyPr wrap="square" rtlCol="0">
              <a:spAutoFit/>
            </a:bodyPr>
            <a:lstStyle/>
            <a:p>
              <a:r>
                <a:rPr lang="de-DE" sz="900" b="1" dirty="0">
                  <a:solidFill>
                    <a:srgbClr val="E3007B"/>
                  </a:solidFill>
                </a:rPr>
                <a:t>0</a:t>
              </a:r>
              <a:r>
                <a:rPr lang="de-DE" sz="900" b="1" dirty="0" smtClean="0">
                  <a:solidFill>
                    <a:srgbClr val="E3007B"/>
                  </a:solidFill>
                </a:rPr>
                <a:t> %   0 %   1 %   1 %  12 % 17 %  22 %  25 % 19 %  4 %   0 %   1 </a:t>
              </a:r>
              <a:r>
                <a:rPr lang="de-DE" sz="900" b="1" dirty="0">
                  <a:solidFill>
                    <a:srgbClr val="E3007B"/>
                  </a:solidFill>
                </a:rPr>
                <a:t>%</a:t>
              </a:r>
              <a:endParaRPr lang="de-AT" sz="900" b="1" dirty="0">
                <a:solidFill>
                  <a:srgbClr val="E3007B"/>
                </a:solidFill>
              </a:endParaRPr>
            </a:p>
          </p:txBody>
        </p:sp>
      </p:grpSp>
      <p:sp>
        <p:nvSpPr>
          <p:cNvPr id="47" name="Rectangle 9"/>
          <p:cNvSpPr>
            <a:spLocks noChangeArrowheads="1"/>
          </p:cNvSpPr>
          <p:nvPr/>
        </p:nvSpPr>
        <p:spPr bwMode="auto">
          <a:xfrm>
            <a:off x="529208" y="5024750"/>
            <a:ext cx="4042792" cy="133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Visitors from the Netherlands are almost exclusively coming to North Macedonia between May and September (95 %) – therefore it can be assumed, that they are almost entirely leisure travelers spending a summer holiday in North Macedonia</a:t>
            </a:r>
          </a:p>
          <a:p>
            <a:pPr marL="177800" indent="-177800">
              <a:spcBef>
                <a:spcPts val="0"/>
              </a:spcBef>
              <a:spcAft>
                <a:spcPts val="600"/>
              </a:spcAft>
              <a:buClr>
                <a:srgbClr val="E3007B"/>
              </a:buClr>
              <a:buSzPct val="115000"/>
              <a:buFontTx/>
              <a:buChar char="•"/>
            </a:pPr>
            <a:r>
              <a:rPr lang="en-US" sz="1100" dirty="0" smtClean="0">
                <a:solidFill>
                  <a:srgbClr val="000000"/>
                </a:solidFill>
              </a:rPr>
              <a:t>On contrary the amount of generated overnights by the visitors from Greece are equally distributed year-round – therefore it can be assumed, that the majority of them are</a:t>
            </a:r>
            <a:endParaRPr lang="en-US" sz="1100" dirty="0">
              <a:solidFill>
                <a:srgbClr val="000000"/>
              </a:solidFill>
            </a:endParaRPr>
          </a:p>
        </p:txBody>
      </p:sp>
      <p:sp>
        <p:nvSpPr>
          <p:cNvPr id="48" name="Rectangle 9"/>
          <p:cNvSpPr>
            <a:spLocks noChangeArrowheads="1"/>
          </p:cNvSpPr>
          <p:nvPr/>
        </p:nvSpPr>
        <p:spPr bwMode="auto">
          <a:xfrm>
            <a:off x="4633664" y="5023255"/>
            <a:ext cx="4042792" cy="133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tabLst>
                <a:tab pos="182563" algn="l"/>
              </a:tabLst>
            </a:pPr>
            <a:r>
              <a:rPr lang="en-US" sz="1100" dirty="0" smtClean="0">
                <a:solidFill>
                  <a:srgbClr val="000000"/>
                </a:solidFill>
              </a:rPr>
              <a:t>	generated in casino </a:t>
            </a:r>
            <a:r>
              <a:rPr lang="en-US" sz="1100" dirty="0">
                <a:solidFill>
                  <a:srgbClr val="000000"/>
                </a:solidFill>
              </a:rPr>
              <a:t>hotels near the </a:t>
            </a:r>
            <a:r>
              <a:rPr lang="en-US" sz="1100" dirty="0" smtClean="0">
                <a:solidFill>
                  <a:srgbClr val="000000"/>
                </a:solidFill>
              </a:rPr>
              <a:t>boarder and in Skopje</a:t>
            </a:r>
          </a:p>
          <a:p>
            <a:pPr marL="177800" indent="-177800">
              <a:spcBef>
                <a:spcPts val="0"/>
              </a:spcBef>
              <a:spcAft>
                <a:spcPts val="600"/>
              </a:spcAft>
              <a:buClr>
                <a:srgbClr val="E3007B"/>
              </a:buClr>
              <a:buSzPct val="115000"/>
              <a:buFontTx/>
              <a:buChar char="•"/>
            </a:pPr>
            <a:r>
              <a:rPr lang="en-US" sz="1100" dirty="0" smtClean="0">
                <a:solidFill>
                  <a:srgbClr val="000000"/>
                </a:solidFill>
              </a:rPr>
              <a:t>Also the amount of overnights by visitors from Serbia are relatively equally distributed with a small peak during the summer months</a:t>
            </a:r>
          </a:p>
          <a:p>
            <a:pPr marL="177800" indent="-177800">
              <a:spcBef>
                <a:spcPts val="0"/>
              </a:spcBef>
              <a:spcAft>
                <a:spcPts val="600"/>
              </a:spcAft>
              <a:buClr>
                <a:srgbClr val="E3007B"/>
              </a:buClr>
              <a:buSzPct val="115000"/>
              <a:buFontTx/>
              <a:buChar char="•"/>
            </a:pPr>
            <a:r>
              <a:rPr lang="en-US" sz="1100" dirty="0" smtClean="0">
                <a:solidFill>
                  <a:srgbClr val="000000"/>
                </a:solidFill>
              </a:rPr>
              <a:t>Turkish visitors prefer the summer months between May and October (76 % of the generated overnights)</a:t>
            </a:r>
            <a:endParaRPr lang="en-US" sz="1100" dirty="0">
              <a:solidFill>
                <a:srgbClr val="000000"/>
              </a:solidFill>
            </a:endParaRPr>
          </a:p>
        </p:txBody>
      </p:sp>
      <p:grpSp>
        <p:nvGrpSpPr>
          <p:cNvPr id="18" name="Gruppieren 17"/>
          <p:cNvGrpSpPr/>
          <p:nvPr/>
        </p:nvGrpSpPr>
        <p:grpSpPr>
          <a:xfrm>
            <a:off x="4629475" y="1388392"/>
            <a:ext cx="4178805" cy="1719243"/>
            <a:chOff x="502921" y="1394114"/>
            <a:chExt cx="4178805" cy="1719243"/>
          </a:xfrm>
        </p:grpSpPr>
        <p:sp>
          <p:nvSpPr>
            <p:cNvPr id="19" name="Textfeld 18"/>
            <p:cNvSpPr txBox="1"/>
            <p:nvPr/>
          </p:nvSpPr>
          <p:spPr>
            <a:xfrm>
              <a:off x="505262" y="1394114"/>
              <a:ext cx="4176464" cy="261610"/>
            </a:xfrm>
            <a:prstGeom prst="rect">
              <a:avLst/>
            </a:prstGeom>
            <a:noFill/>
          </p:spPr>
          <p:txBody>
            <a:bodyPr wrap="square" rtlCol="0">
              <a:spAutoFit/>
            </a:bodyPr>
            <a:lstStyle/>
            <a:p>
              <a:r>
                <a:rPr lang="de-DE" sz="1100" b="1" dirty="0" smtClean="0">
                  <a:solidFill>
                    <a:srgbClr val="3B1B66"/>
                  </a:solidFill>
                </a:rPr>
                <a:t>Turkey - </a:t>
              </a:r>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20" name="Diagramm 19"/>
            <p:cNvGraphicFramePr/>
            <p:nvPr>
              <p:extLst>
                <p:ext uri="{D42A27DB-BD31-4B8C-83A1-F6EECF244321}">
                  <p14:modId xmlns:p14="http://schemas.microsoft.com/office/powerpoint/2010/main" val="2714616427"/>
                </p:ext>
              </p:extLst>
            </p:nvPr>
          </p:nvGraphicFramePr>
          <p:xfrm>
            <a:off x="502921" y="1733490"/>
            <a:ext cx="4069080" cy="1379867"/>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feld 20"/>
            <p:cNvSpPr txBox="1"/>
            <p:nvPr/>
          </p:nvSpPr>
          <p:spPr>
            <a:xfrm>
              <a:off x="801152" y="1681540"/>
              <a:ext cx="3716936" cy="230832"/>
            </a:xfrm>
            <a:prstGeom prst="rect">
              <a:avLst/>
            </a:prstGeom>
            <a:noFill/>
          </p:spPr>
          <p:txBody>
            <a:bodyPr wrap="square" rtlCol="0">
              <a:spAutoFit/>
            </a:bodyPr>
            <a:lstStyle/>
            <a:p>
              <a:r>
                <a:rPr lang="de-DE" sz="900" b="1" dirty="0">
                  <a:solidFill>
                    <a:srgbClr val="E3007B"/>
                  </a:solidFill>
                </a:rPr>
                <a:t>2</a:t>
              </a:r>
              <a:r>
                <a:rPr lang="de-DE" sz="900" b="1" dirty="0" smtClean="0">
                  <a:solidFill>
                    <a:srgbClr val="E3007B"/>
                  </a:solidFill>
                </a:rPr>
                <a:t> %   2 %   4 % 10 %  18 % </a:t>
              </a:r>
              <a:r>
                <a:rPr lang="de-DE" sz="900" b="1" dirty="0">
                  <a:solidFill>
                    <a:srgbClr val="E3007B"/>
                  </a:solidFill>
                </a:rPr>
                <a:t> </a:t>
              </a:r>
              <a:r>
                <a:rPr lang="de-DE" sz="900" b="1" dirty="0" smtClean="0">
                  <a:solidFill>
                    <a:srgbClr val="E3007B"/>
                  </a:solidFill>
                </a:rPr>
                <a:t> 9 % 13 %  16 % 13 %  </a:t>
              </a:r>
              <a:r>
                <a:rPr lang="de-DE" sz="900" b="1" dirty="0">
                  <a:solidFill>
                    <a:srgbClr val="E3007B"/>
                  </a:solidFill>
                </a:rPr>
                <a:t> </a:t>
              </a:r>
              <a:r>
                <a:rPr lang="de-DE" sz="900" b="1" dirty="0" smtClean="0">
                  <a:solidFill>
                    <a:srgbClr val="E3007B"/>
                  </a:solidFill>
                </a:rPr>
                <a:t>7 %   4 %   3 </a:t>
              </a:r>
              <a:r>
                <a:rPr lang="de-DE" sz="900" b="1" dirty="0">
                  <a:solidFill>
                    <a:srgbClr val="E3007B"/>
                  </a:solidFill>
                </a:rPr>
                <a:t>%</a:t>
              </a:r>
              <a:endParaRPr lang="de-AT" sz="900" b="1" dirty="0">
                <a:solidFill>
                  <a:srgbClr val="E3007B"/>
                </a:solidFill>
              </a:endParaRPr>
            </a:p>
          </p:txBody>
        </p:sp>
      </p:grpSp>
      <p:grpSp>
        <p:nvGrpSpPr>
          <p:cNvPr id="22" name="Gruppieren 21"/>
          <p:cNvGrpSpPr/>
          <p:nvPr/>
        </p:nvGrpSpPr>
        <p:grpSpPr>
          <a:xfrm>
            <a:off x="505122" y="3231303"/>
            <a:ext cx="4178805" cy="1719243"/>
            <a:chOff x="502921" y="1394114"/>
            <a:chExt cx="4178805" cy="1719243"/>
          </a:xfrm>
        </p:grpSpPr>
        <p:sp>
          <p:nvSpPr>
            <p:cNvPr id="23" name="Textfeld 22"/>
            <p:cNvSpPr txBox="1"/>
            <p:nvPr/>
          </p:nvSpPr>
          <p:spPr>
            <a:xfrm>
              <a:off x="505262" y="1394114"/>
              <a:ext cx="4176464" cy="261610"/>
            </a:xfrm>
            <a:prstGeom prst="rect">
              <a:avLst/>
            </a:prstGeom>
            <a:noFill/>
          </p:spPr>
          <p:txBody>
            <a:bodyPr wrap="square" rtlCol="0">
              <a:spAutoFit/>
            </a:bodyPr>
            <a:lstStyle/>
            <a:p>
              <a:r>
                <a:rPr lang="de-DE" sz="1100" b="1" dirty="0" err="1" smtClean="0">
                  <a:solidFill>
                    <a:srgbClr val="3B1B66"/>
                  </a:solidFill>
                </a:rPr>
                <a:t>Serbia</a:t>
              </a:r>
              <a:r>
                <a:rPr lang="de-DE" sz="1100" b="1" dirty="0" smtClean="0">
                  <a:solidFill>
                    <a:srgbClr val="3B1B66"/>
                  </a:solidFill>
                </a:rPr>
                <a:t> - </a:t>
              </a:r>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24" name="Diagramm 23"/>
            <p:cNvGraphicFramePr/>
            <p:nvPr>
              <p:extLst>
                <p:ext uri="{D42A27DB-BD31-4B8C-83A1-F6EECF244321}">
                  <p14:modId xmlns:p14="http://schemas.microsoft.com/office/powerpoint/2010/main" val="283075444"/>
                </p:ext>
              </p:extLst>
            </p:nvPr>
          </p:nvGraphicFramePr>
          <p:xfrm>
            <a:off x="502921" y="1733490"/>
            <a:ext cx="4069080" cy="1379867"/>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feld 24"/>
            <p:cNvSpPr txBox="1"/>
            <p:nvPr/>
          </p:nvSpPr>
          <p:spPr>
            <a:xfrm>
              <a:off x="785720" y="1681540"/>
              <a:ext cx="3716936" cy="230832"/>
            </a:xfrm>
            <a:prstGeom prst="rect">
              <a:avLst/>
            </a:prstGeom>
            <a:noFill/>
          </p:spPr>
          <p:txBody>
            <a:bodyPr wrap="square" rtlCol="0">
              <a:spAutoFit/>
            </a:bodyPr>
            <a:lstStyle/>
            <a:p>
              <a:r>
                <a:rPr lang="de-DE" sz="900" b="1" dirty="0">
                  <a:solidFill>
                    <a:srgbClr val="E3007B"/>
                  </a:solidFill>
                </a:rPr>
                <a:t>4</a:t>
              </a:r>
              <a:r>
                <a:rPr lang="de-DE" sz="900" b="1" dirty="0" smtClean="0">
                  <a:solidFill>
                    <a:srgbClr val="E3007B"/>
                  </a:solidFill>
                </a:rPr>
                <a:t> %   6 %   6 %   7 %   9 %  14 %  11 % 14 %  10 %  7 %   7 %   5 </a:t>
              </a:r>
              <a:r>
                <a:rPr lang="de-DE" sz="900" b="1" dirty="0">
                  <a:solidFill>
                    <a:srgbClr val="E3007B"/>
                  </a:solidFill>
                </a:rPr>
                <a:t>%</a:t>
              </a:r>
              <a:endParaRPr lang="de-AT" sz="900" b="1" dirty="0">
                <a:solidFill>
                  <a:srgbClr val="E3007B"/>
                </a:solidFill>
              </a:endParaRPr>
            </a:p>
          </p:txBody>
        </p:sp>
      </p:grpSp>
      <p:grpSp>
        <p:nvGrpSpPr>
          <p:cNvPr id="26" name="Gruppieren 25"/>
          <p:cNvGrpSpPr/>
          <p:nvPr/>
        </p:nvGrpSpPr>
        <p:grpSpPr>
          <a:xfrm>
            <a:off x="4616615" y="3238028"/>
            <a:ext cx="4178805" cy="1719243"/>
            <a:chOff x="502921" y="1394114"/>
            <a:chExt cx="4178805" cy="1719243"/>
          </a:xfrm>
        </p:grpSpPr>
        <p:sp>
          <p:nvSpPr>
            <p:cNvPr id="27" name="Textfeld 26"/>
            <p:cNvSpPr txBox="1"/>
            <p:nvPr/>
          </p:nvSpPr>
          <p:spPr>
            <a:xfrm>
              <a:off x="505262" y="1394114"/>
              <a:ext cx="4176464" cy="261610"/>
            </a:xfrm>
            <a:prstGeom prst="rect">
              <a:avLst/>
            </a:prstGeom>
            <a:noFill/>
          </p:spPr>
          <p:txBody>
            <a:bodyPr wrap="square" rtlCol="0">
              <a:spAutoFit/>
            </a:bodyPr>
            <a:lstStyle/>
            <a:p>
              <a:r>
                <a:rPr lang="de-DE" sz="1100" b="1" dirty="0" err="1" smtClean="0">
                  <a:solidFill>
                    <a:srgbClr val="3B1B66"/>
                  </a:solidFill>
                </a:rPr>
                <a:t>Greece</a:t>
              </a:r>
              <a:r>
                <a:rPr lang="de-DE" sz="1100" b="1" dirty="0" smtClean="0">
                  <a:solidFill>
                    <a:srgbClr val="3B1B66"/>
                  </a:solidFill>
                </a:rPr>
                <a:t> - </a:t>
              </a:r>
              <a:r>
                <a:rPr lang="de-DE" sz="1100" b="1" dirty="0" err="1" smtClean="0">
                  <a:solidFill>
                    <a:srgbClr val="3B1B66"/>
                  </a:solidFill>
                </a:rPr>
                <a:t>monthly</a:t>
              </a:r>
              <a:r>
                <a:rPr lang="de-DE" sz="1100" b="1" dirty="0" smtClean="0">
                  <a:solidFill>
                    <a:srgbClr val="3B1B66"/>
                  </a:solidFill>
                </a:rPr>
                <a:t> </a:t>
              </a:r>
              <a:r>
                <a:rPr lang="de-DE" sz="1100" b="1" dirty="0" err="1" smtClean="0">
                  <a:solidFill>
                    <a:srgbClr val="3B1B66"/>
                  </a:solidFill>
                </a:rPr>
                <a:t>distribution</a:t>
              </a:r>
              <a:r>
                <a:rPr lang="de-DE" sz="1100" b="1" dirty="0" smtClean="0">
                  <a:solidFill>
                    <a:srgbClr val="3B1B66"/>
                  </a:solidFill>
                </a:rPr>
                <a:t> of </a:t>
              </a:r>
              <a:r>
                <a:rPr lang="de-DE" sz="1100" b="1" dirty="0" err="1" smtClean="0">
                  <a:solidFill>
                    <a:srgbClr val="3B1B66"/>
                  </a:solidFill>
                </a:rPr>
                <a:t>overnights</a:t>
              </a:r>
              <a:r>
                <a:rPr lang="de-DE" sz="1100" b="1" dirty="0" smtClean="0">
                  <a:solidFill>
                    <a:srgbClr val="3B1B66"/>
                  </a:solidFill>
                </a:rPr>
                <a:t> 2015 (000)</a:t>
              </a:r>
              <a:endParaRPr lang="de-AT" sz="1100" b="1" dirty="0">
                <a:solidFill>
                  <a:srgbClr val="3B1B66"/>
                </a:solidFill>
              </a:endParaRPr>
            </a:p>
          </p:txBody>
        </p:sp>
        <p:graphicFrame>
          <p:nvGraphicFramePr>
            <p:cNvPr id="28" name="Diagramm 27"/>
            <p:cNvGraphicFramePr/>
            <p:nvPr>
              <p:extLst>
                <p:ext uri="{D42A27DB-BD31-4B8C-83A1-F6EECF244321}">
                  <p14:modId xmlns:p14="http://schemas.microsoft.com/office/powerpoint/2010/main" val="657206192"/>
                </p:ext>
              </p:extLst>
            </p:nvPr>
          </p:nvGraphicFramePr>
          <p:xfrm>
            <a:off x="502921" y="1733490"/>
            <a:ext cx="4069080" cy="1379867"/>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feld 28"/>
            <p:cNvSpPr txBox="1"/>
            <p:nvPr/>
          </p:nvSpPr>
          <p:spPr>
            <a:xfrm>
              <a:off x="785720" y="1681540"/>
              <a:ext cx="3716936" cy="230832"/>
            </a:xfrm>
            <a:prstGeom prst="rect">
              <a:avLst/>
            </a:prstGeom>
            <a:noFill/>
          </p:spPr>
          <p:txBody>
            <a:bodyPr wrap="square" rtlCol="0">
              <a:spAutoFit/>
            </a:bodyPr>
            <a:lstStyle/>
            <a:p>
              <a:r>
                <a:rPr lang="de-DE" sz="900" b="1" dirty="0">
                  <a:solidFill>
                    <a:srgbClr val="E3007B"/>
                  </a:solidFill>
                </a:rPr>
                <a:t>8</a:t>
              </a:r>
              <a:r>
                <a:rPr lang="de-DE" sz="900" b="1" dirty="0" smtClean="0">
                  <a:solidFill>
                    <a:srgbClr val="E3007B"/>
                  </a:solidFill>
                </a:rPr>
                <a:t> %   9 %  </a:t>
              </a:r>
              <a:r>
                <a:rPr lang="de-DE" sz="900" b="1" dirty="0">
                  <a:solidFill>
                    <a:srgbClr val="E3007B"/>
                  </a:solidFill>
                </a:rPr>
                <a:t> </a:t>
              </a:r>
              <a:r>
                <a:rPr lang="de-DE" sz="900" b="1" dirty="0" smtClean="0">
                  <a:solidFill>
                    <a:srgbClr val="E3007B"/>
                  </a:solidFill>
                </a:rPr>
                <a:t>7 %  9 %   9 %   8 %   6 %   9 %    7 %    12 %   8 %   8 </a:t>
              </a:r>
              <a:r>
                <a:rPr lang="de-DE" sz="900" b="1" dirty="0">
                  <a:solidFill>
                    <a:srgbClr val="E3007B"/>
                  </a:solidFill>
                </a:rPr>
                <a:t>%</a:t>
              </a:r>
              <a:endParaRPr lang="de-AT" sz="900" b="1" dirty="0">
                <a:solidFill>
                  <a:srgbClr val="E3007B"/>
                </a:solidFill>
              </a:endParaRPr>
            </a:p>
          </p:txBody>
        </p:sp>
      </p:grpSp>
      <p:sp>
        <p:nvSpPr>
          <p:cNvPr id="30" name="Inhaltsplatzhalter 9"/>
          <p:cNvSpPr>
            <a:spLocks noGrp="1"/>
          </p:cNvSpPr>
          <p:nvPr>
            <p:ph sz="quarter" idx="15"/>
          </p:nvPr>
        </p:nvSpPr>
        <p:spPr>
          <a:xfrm>
            <a:off x="712972"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Tree>
    <p:extLst>
      <p:ext uri="{BB962C8B-B14F-4D97-AF65-F5344CB8AC3E}">
        <p14:creationId xmlns:p14="http://schemas.microsoft.com/office/powerpoint/2010/main" val="240375404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Between 2010 and 2014 North Macedonia achieved the highest CAGR of overnights by foreigners in the region</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34</a:t>
            </a:fld>
            <a:endParaRPr lang="de-DE" altLang="de-DE"/>
          </a:p>
        </p:txBody>
      </p:sp>
      <p:sp>
        <p:nvSpPr>
          <p:cNvPr id="9" name="Inhaltsplatzhalter 8"/>
          <p:cNvSpPr>
            <a:spLocks noGrp="1"/>
          </p:cNvSpPr>
          <p:nvPr>
            <p:ph sz="quarter" idx="14"/>
          </p:nvPr>
        </p:nvSpPr>
        <p:spPr>
          <a:xfrm>
            <a:off x="3563888" y="188913"/>
            <a:ext cx="5122913" cy="360362"/>
          </a:xfrm>
        </p:spPr>
        <p:txBody>
          <a:bodyPr/>
          <a:lstStyle/>
          <a:p>
            <a:r>
              <a:rPr lang="de-DE" dirty="0" err="1" smtClean="0"/>
              <a:t>Overnights</a:t>
            </a:r>
            <a:r>
              <a:rPr lang="de-DE" dirty="0" smtClean="0"/>
              <a:t> – </a:t>
            </a:r>
            <a:r>
              <a:rPr lang="de-DE" dirty="0" err="1" smtClean="0"/>
              <a:t>foreign</a:t>
            </a:r>
            <a:r>
              <a:rPr lang="de-DE" dirty="0" smtClean="0"/>
              <a:t> </a:t>
            </a:r>
            <a:r>
              <a:rPr lang="de-DE" dirty="0" err="1" smtClean="0"/>
              <a:t>overnights</a:t>
            </a:r>
            <a:r>
              <a:rPr lang="de-DE" dirty="0" smtClean="0"/>
              <a:t> </a:t>
            </a:r>
            <a:r>
              <a:rPr lang="de-DE" dirty="0" err="1" smtClean="0"/>
              <a:t>by</a:t>
            </a:r>
            <a:r>
              <a:rPr lang="de-DE" dirty="0" smtClean="0"/>
              <a:t> </a:t>
            </a:r>
            <a:r>
              <a:rPr lang="de-DE" dirty="0" err="1" smtClean="0"/>
              <a:t>country</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UN World Tourism </a:t>
            </a:r>
            <a:r>
              <a:rPr lang="de-DE" spc="0" dirty="0" err="1"/>
              <a:t>Organization</a:t>
            </a:r>
            <a:endParaRPr lang="en-US" spc="0" dirty="0"/>
          </a:p>
        </p:txBody>
      </p:sp>
      <p:sp>
        <p:nvSpPr>
          <p:cNvPr id="19" name="Textfeld 18"/>
          <p:cNvSpPr txBox="1"/>
          <p:nvPr/>
        </p:nvSpPr>
        <p:spPr>
          <a:xfrm>
            <a:off x="505262" y="1282142"/>
            <a:ext cx="4176464" cy="261610"/>
          </a:xfrm>
          <a:prstGeom prst="rect">
            <a:avLst/>
          </a:prstGeom>
          <a:noFill/>
        </p:spPr>
        <p:txBody>
          <a:bodyPr wrap="square" rtlCol="0">
            <a:spAutoFit/>
          </a:bodyPr>
          <a:lstStyle/>
          <a:p>
            <a:r>
              <a:rPr lang="de-DE" sz="1100" b="1" dirty="0" err="1"/>
              <a:t>O</a:t>
            </a:r>
            <a:r>
              <a:rPr lang="de-DE" sz="1100" b="1" dirty="0" err="1" smtClean="0"/>
              <a:t>vernights</a:t>
            </a:r>
            <a:r>
              <a:rPr lang="de-DE" sz="1100" b="1" dirty="0" smtClean="0"/>
              <a:t> </a:t>
            </a:r>
            <a:r>
              <a:rPr lang="de-DE" sz="1100" b="1" dirty="0" err="1" smtClean="0"/>
              <a:t>by</a:t>
            </a:r>
            <a:r>
              <a:rPr lang="de-DE" sz="1100" b="1" dirty="0" smtClean="0"/>
              <a:t> </a:t>
            </a:r>
            <a:r>
              <a:rPr lang="de-DE" sz="1100" b="1" dirty="0" err="1" smtClean="0"/>
              <a:t>foreigners</a:t>
            </a:r>
            <a:r>
              <a:rPr lang="de-DE" sz="1100" b="1" dirty="0" smtClean="0"/>
              <a:t> (000)</a:t>
            </a:r>
            <a:endParaRPr lang="de-AT" sz="1100" b="1" dirty="0"/>
          </a:p>
        </p:txBody>
      </p:sp>
      <p:graphicFrame>
        <p:nvGraphicFramePr>
          <p:cNvPr id="23" name="Tabelle 22"/>
          <p:cNvGraphicFramePr>
            <a:graphicFrameLocks noGrp="1"/>
          </p:cNvGraphicFramePr>
          <p:nvPr>
            <p:extLst>
              <p:ext uri="{D42A27DB-BD31-4B8C-83A1-F6EECF244321}">
                <p14:modId xmlns:p14="http://schemas.microsoft.com/office/powerpoint/2010/main" val="154167229"/>
              </p:ext>
            </p:extLst>
          </p:nvPr>
        </p:nvGraphicFramePr>
        <p:xfrm>
          <a:off x="611005" y="1598167"/>
          <a:ext cx="5976000" cy="3657600"/>
        </p:xfrm>
        <a:graphic>
          <a:graphicData uri="http://schemas.openxmlformats.org/drawingml/2006/table">
            <a:tbl>
              <a:tblPr firstRow="1" bandRow="1">
                <a:tableStyleId>{5C22544A-7EE6-4342-B048-85BDC9FD1C3A}</a:tableStyleId>
              </a:tblPr>
              <a:tblGrid>
                <a:gridCol w="1512000"/>
                <a:gridCol w="756000"/>
                <a:gridCol w="756000"/>
                <a:gridCol w="756000"/>
                <a:gridCol w="756000"/>
                <a:gridCol w="756000"/>
                <a:gridCol w="684000"/>
              </a:tblGrid>
              <a:tr h="216000">
                <a:tc>
                  <a:txBody>
                    <a:bodyPr/>
                    <a:lstStyle/>
                    <a:p>
                      <a:pPr algn="l"/>
                      <a:r>
                        <a:rPr lang="en-GB" sz="1000" b="1" noProof="0" dirty="0" smtClean="0">
                          <a:latin typeface="Arial" panose="020B0604020202020204" pitchFamily="34" charset="0"/>
                          <a:cs typeface="Arial" panose="020B0604020202020204" pitchFamily="34" charset="0"/>
                        </a:rPr>
                        <a:t>Overnights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2012</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2013</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2014</a:t>
                      </a:r>
                      <a:endParaRPr lang="de-AT" sz="1000" dirty="0">
                        <a:latin typeface="Arial" panose="020B0604020202020204" pitchFamily="34" charset="0"/>
                        <a:cs typeface="Arial" panose="020B0604020202020204" pitchFamily="34" charset="0"/>
                      </a:endParaRPr>
                    </a:p>
                  </a:txBody>
                  <a:tcPr marR="108000"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16000">
                <a:tc>
                  <a:txBody>
                    <a:bodyPr/>
                    <a:lstStyle/>
                    <a:p>
                      <a:pPr>
                        <a:spcAft>
                          <a:spcPts val="300"/>
                        </a:spcAft>
                      </a:pPr>
                      <a:r>
                        <a:rPr lang="en-GB" sz="1000" b="0" noProof="0" dirty="0" smtClean="0">
                          <a:solidFill>
                            <a:srgbClr val="E3007B"/>
                          </a:solidFill>
                          <a:latin typeface="Arial" panose="020B0604020202020204" pitchFamily="34" charset="0"/>
                          <a:cs typeface="Arial" panose="020B0604020202020204" pitchFamily="34" charset="0"/>
                        </a:rPr>
                        <a:t>North Macedonia</a:t>
                      </a:r>
                      <a:endParaRPr lang="en-GB" sz="900" b="0" i="1" noProof="0" dirty="0" smtClean="0">
                        <a:solidFill>
                          <a:srgbClr val="E3007B"/>
                        </a:solidFill>
                        <a:latin typeface="Arial" panose="020B0604020202020204" pitchFamily="34" charset="0"/>
                        <a:cs typeface="Arial" panose="020B0604020202020204" pitchFamily="34" charset="0"/>
                      </a:endParaRPr>
                    </a:p>
                  </a:txBody>
                  <a:tcPr anchor="ctr">
                    <a:solidFill>
                      <a:schemeClr val="bg1"/>
                    </a:solidFill>
                  </a:tcPr>
                </a:tc>
                <a:tc>
                  <a:txBody>
                    <a:bodyPr/>
                    <a:lstStyle/>
                    <a:p>
                      <a:pPr marL="0" indent="0" algn="r">
                        <a:spcAft>
                          <a:spcPts val="300"/>
                        </a:spcAft>
                        <a:buNone/>
                      </a:pPr>
                      <a:r>
                        <a:rPr lang="de-DE" sz="1000" b="0" dirty="0" smtClean="0">
                          <a:solidFill>
                            <a:srgbClr val="E3007B"/>
                          </a:solidFill>
                          <a:latin typeface="Arial" panose="020B0604020202020204" pitchFamily="34" charset="0"/>
                          <a:cs typeface="Arial" panose="020B0604020202020204" pitchFamily="34" charset="0"/>
                        </a:rPr>
                        <a:t>559</a:t>
                      </a:r>
                    </a:p>
                  </a:txBody>
                  <a:tcPr marR="180000" anchor="ctr">
                    <a:solidFill>
                      <a:schemeClr val="bg1"/>
                    </a:solidFill>
                  </a:tcPr>
                </a:tc>
                <a:tc>
                  <a:txBody>
                    <a:bodyPr/>
                    <a:lstStyle/>
                    <a:p>
                      <a:pPr algn="r">
                        <a:spcAft>
                          <a:spcPts val="300"/>
                        </a:spcAft>
                      </a:pPr>
                      <a:r>
                        <a:rPr lang="de-DE" sz="1000" b="0" dirty="0" smtClean="0">
                          <a:solidFill>
                            <a:srgbClr val="E3007B"/>
                          </a:solidFill>
                          <a:latin typeface="Arial" panose="020B0604020202020204" pitchFamily="34" charset="0"/>
                          <a:cs typeface="Arial" panose="020B0604020202020204" pitchFamily="34" charset="0"/>
                        </a:rPr>
                        <a:t>755</a:t>
                      </a:r>
                    </a:p>
                  </a:txBody>
                  <a:tcPr marR="180000" anchor="ctr">
                    <a:solidFill>
                      <a:schemeClr val="bg1"/>
                    </a:solidFill>
                  </a:tcPr>
                </a:tc>
                <a:tc>
                  <a:txBody>
                    <a:bodyPr/>
                    <a:lstStyle/>
                    <a:p>
                      <a:pPr algn="r">
                        <a:spcAft>
                          <a:spcPts val="300"/>
                        </a:spcAft>
                      </a:pPr>
                      <a:r>
                        <a:rPr lang="de-DE" sz="1000" b="0" dirty="0" smtClean="0">
                          <a:solidFill>
                            <a:srgbClr val="E3007B"/>
                          </a:solidFill>
                          <a:latin typeface="Arial" panose="020B0604020202020204" pitchFamily="34" charset="0"/>
                          <a:cs typeface="Arial" panose="020B0604020202020204" pitchFamily="34" charset="0"/>
                        </a:rPr>
                        <a:t>812</a:t>
                      </a:r>
                    </a:p>
                  </a:txBody>
                  <a:tcPr marR="180000" anchor="ctr">
                    <a:solidFill>
                      <a:schemeClr val="bg1"/>
                    </a:solidFill>
                  </a:tcPr>
                </a:tc>
                <a:tc>
                  <a:txBody>
                    <a:bodyPr/>
                    <a:lstStyle/>
                    <a:p>
                      <a:pPr algn="r">
                        <a:spcAft>
                          <a:spcPts val="300"/>
                        </a:spcAft>
                      </a:pPr>
                      <a:r>
                        <a:rPr lang="de-DE" sz="1000" b="0" i="0" dirty="0" smtClean="0">
                          <a:solidFill>
                            <a:srgbClr val="E3007B"/>
                          </a:solidFill>
                          <a:latin typeface="Arial" panose="020B0604020202020204" pitchFamily="34" charset="0"/>
                          <a:cs typeface="Arial" panose="020B0604020202020204" pitchFamily="34" charset="0"/>
                        </a:rPr>
                        <a:t>881</a:t>
                      </a:r>
                    </a:p>
                  </a:txBody>
                  <a:tcPr marR="180000" anchor="ctr">
                    <a:solidFill>
                      <a:schemeClr val="bg1"/>
                    </a:solidFill>
                  </a:tcPr>
                </a:tc>
                <a:tc>
                  <a:txBody>
                    <a:bodyPr/>
                    <a:lstStyle/>
                    <a:p>
                      <a:pPr algn="r">
                        <a:spcAft>
                          <a:spcPts val="300"/>
                        </a:spcAft>
                      </a:pPr>
                      <a:r>
                        <a:rPr lang="de-DE" sz="1000" b="0" i="0" dirty="0" smtClean="0">
                          <a:solidFill>
                            <a:srgbClr val="E3007B"/>
                          </a:solidFill>
                          <a:latin typeface="Arial" panose="020B0604020202020204" pitchFamily="34" charset="0"/>
                          <a:cs typeface="Arial" panose="020B0604020202020204" pitchFamily="34" charset="0"/>
                        </a:rPr>
                        <a:t>923</a:t>
                      </a:r>
                    </a:p>
                  </a:txBody>
                  <a:tcPr marR="180000" anchor="ctr">
                    <a:solidFill>
                      <a:schemeClr val="bg1"/>
                    </a:solidFill>
                  </a:tcPr>
                </a:tc>
                <a:tc>
                  <a:txBody>
                    <a:bodyPr/>
                    <a:lstStyle/>
                    <a:p>
                      <a:pPr algn="r">
                        <a:spcAft>
                          <a:spcPts val="300"/>
                        </a:spcAft>
                      </a:pPr>
                      <a:r>
                        <a:rPr lang="de-DE" sz="1000" b="0" i="0" dirty="0" smtClean="0">
                          <a:solidFill>
                            <a:srgbClr val="E3007B"/>
                          </a:solidFill>
                          <a:latin typeface="Arial" panose="020B0604020202020204" pitchFamily="34" charset="0"/>
                          <a:cs typeface="Arial" panose="020B0604020202020204" pitchFamily="34" charset="0"/>
                        </a:rPr>
                        <a:t>13,4 %</a:t>
                      </a:r>
                    </a:p>
                  </a:txBody>
                  <a:tcPr marR="144000" anchor="ctr">
                    <a:solidFill>
                      <a:schemeClr val="bg1"/>
                    </a:solidFill>
                  </a:tcPr>
                </a:tc>
              </a:tr>
              <a:tr h="216000">
                <a:tc gridSpan="7">
                  <a:txBody>
                    <a:bodyPr/>
                    <a:lstStyle/>
                    <a:p>
                      <a:r>
                        <a:rPr lang="en-GB" sz="1000" b="0" noProof="0" dirty="0" smtClean="0">
                          <a:solidFill>
                            <a:schemeClr val="bg1"/>
                          </a:solidFill>
                          <a:latin typeface="Arial" panose="020B0604020202020204" pitchFamily="34" charset="0"/>
                          <a:cs typeface="Arial" panose="020B0604020202020204" pitchFamily="34" charset="0"/>
                        </a:rPr>
                        <a:t>Regional competitors</a:t>
                      </a:r>
                    </a:p>
                  </a:txBody>
                  <a:tcPr anchor="ctr">
                    <a:solidFill>
                      <a:srgbClr val="3B1B66"/>
                    </a:solidFill>
                  </a:tcPr>
                </a:tc>
                <a:tc hMerge="1">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hMerge="1">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hMerge="1">
                  <a:txBody>
                    <a:bodyPr/>
                    <a:lstStyle/>
                    <a:p>
                      <a:pPr algn="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hMerge="1">
                  <a:txBody>
                    <a:bodyPr/>
                    <a:lstStyle/>
                    <a:p>
                      <a:pPr algn="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hMerge="1">
                  <a:txBody>
                    <a:bodyPr/>
                    <a:lstStyle/>
                    <a:p>
                      <a:pPr algn="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hMerge="1">
                  <a:txBody>
                    <a:bodyPr/>
                    <a:lstStyle/>
                    <a:p>
                      <a:pPr algn="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rgbClr val="E8E7EA"/>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Serbia</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1.452</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1.643</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1.796</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1.988</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2.161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10,5 %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Montenegro</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6.978</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7.819</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8.143</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8.414</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8.597</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5,4 %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rgbClr val="E8E7EA"/>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Bosnia-Hercegovina</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773</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836</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931</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1.109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err="1" smtClean="0">
                          <a:solidFill>
                            <a:srgbClr val="000000"/>
                          </a:solidFill>
                          <a:latin typeface="Arial" panose="020B0604020202020204" pitchFamily="34" charset="0"/>
                          <a:cs typeface="Arial" panose="020B0604020202020204" pitchFamily="34" charset="0"/>
                        </a:rPr>
                        <a:t>n.a</a:t>
                      </a:r>
                      <a:r>
                        <a:rPr lang="de-DE" sz="1000" b="0" i="0" dirty="0" smtClean="0">
                          <a:solidFill>
                            <a:srgbClr val="000000"/>
                          </a:solidFill>
                          <a:latin typeface="Arial" panose="020B0604020202020204" pitchFamily="34" charset="0"/>
                          <a:cs typeface="Arial" panose="020B0604020202020204" pitchFamily="34" charset="0"/>
                        </a:rPr>
                        <a:t>.</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12,8 %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Croatia</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50.992</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54.751</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57.522</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59.680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61.324</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4,7 %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chemeClr val="bg2">
                        <a:lumMod val="40000"/>
                        <a:lumOff val="60000"/>
                      </a:schemeClr>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Albania</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185</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356</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352</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215</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259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8,8 %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Romania</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2.685</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2.982</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3.001</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3.168</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err="1" smtClean="0">
                          <a:solidFill>
                            <a:srgbClr val="000000"/>
                          </a:solidFill>
                          <a:latin typeface="Arial" panose="020B0604020202020204" pitchFamily="34" charset="0"/>
                          <a:cs typeface="Arial" panose="020B0604020202020204" pitchFamily="34" charset="0"/>
                        </a:rPr>
                        <a:t>n.a</a:t>
                      </a:r>
                      <a:r>
                        <a:rPr lang="de-DE" sz="1000" b="0" i="0" dirty="0" smtClean="0">
                          <a:solidFill>
                            <a:srgbClr val="000000"/>
                          </a:solidFill>
                          <a:latin typeface="Arial" panose="020B0604020202020204" pitchFamily="34" charset="0"/>
                          <a:cs typeface="Arial" panose="020B0604020202020204" pitchFamily="34" charset="0"/>
                        </a:rPr>
                        <a:t>.</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5,7 %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chemeClr val="bg2">
                        <a:lumMod val="40000"/>
                        <a:lumOff val="60000"/>
                      </a:schemeClr>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Bulgaria</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10.565</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12.461</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13.451</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14.370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14.078</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7,4 %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Greece</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48.986</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54.518</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51.095</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57.748</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err="1" smtClean="0">
                          <a:solidFill>
                            <a:srgbClr val="000000"/>
                          </a:solidFill>
                          <a:latin typeface="Arial" panose="020B0604020202020204" pitchFamily="34" charset="0"/>
                          <a:cs typeface="Arial" panose="020B0604020202020204" pitchFamily="34" charset="0"/>
                        </a:rPr>
                        <a:t>n.a</a:t>
                      </a:r>
                      <a:r>
                        <a:rPr lang="de-DE" sz="1000" b="0" i="0" dirty="0" smtClean="0">
                          <a:solidFill>
                            <a:srgbClr val="000000"/>
                          </a:solidFill>
                          <a:latin typeface="Arial" panose="020B0604020202020204" pitchFamily="34" charset="0"/>
                          <a:cs typeface="Arial" panose="020B0604020202020204" pitchFamily="34" charset="0"/>
                        </a:rPr>
                        <a:t>.</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5,6 %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chemeClr val="bg2">
                        <a:lumMod val="40000"/>
                        <a:lumOff val="60000"/>
                      </a:schemeClr>
                    </a:solidFill>
                  </a:tcPr>
                </a:tc>
              </a:tr>
              <a:tr h="216000">
                <a:tc gridSpan="7">
                  <a:txBody>
                    <a:bodyPr/>
                    <a:lstStyle/>
                    <a:p>
                      <a:r>
                        <a:rPr lang="en-GB" sz="1000" b="0" noProof="0" dirty="0" smtClean="0">
                          <a:solidFill>
                            <a:schemeClr val="bg1"/>
                          </a:solidFill>
                          <a:latin typeface="Arial" panose="020B0604020202020204" pitchFamily="34" charset="0"/>
                          <a:cs typeface="Arial" panose="020B0604020202020204" pitchFamily="34" charset="0"/>
                        </a:rPr>
                        <a:t>Other landlocked countries in CEE</a:t>
                      </a:r>
                    </a:p>
                  </a:txBody>
                  <a:tcPr anchor="ctr">
                    <a:solidFill>
                      <a:srgbClr val="3B1B66"/>
                    </a:solidFill>
                  </a:tcPr>
                </a:tc>
                <a:tc hMerge="1">
                  <a:txBody>
                    <a:bodyPr/>
                    <a:lstStyle/>
                    <a:p>
                      <a:pPr algn="r"/>
                      <a:endParaRPr lang="de-AT" sz="1000" b="0" dirty="0">
                        <a:solidFill>
                          <a:schemeClr val="bg1"/>
                        </a:solidFill>
                        <a:latin typeface="Arial" panose="020B0604020202020204" pitchFamily="34" charset="0"/>
                        <a:cs typeface="Arial" panose="020B0604020202020204" pitchFamily="34" charset="0"/>
                      </a:endParaRPr>
                    </a:p>
                  </a:txBody>
                  <a:tcPr marR="180000" anchor="ctr">
                    <a:solidFill>
                      <a:srgbClr val="3B1B66"/>
                    </a:solidFill>
                  </a:tcPr>
                </a:tc>
                <a:tc hMerge="1">
                  <a:txBody>
                    <a:bodyPr/>
                    <a:lstStyle/>
                    <a:p>
                      <a:pPr algn="r"/>
                      <a:endParaRPr lang="de-AT" sz="1000" b="0" dirty="0">
                        <a:solidFill>
                          <a:schemeClr val="bg1"/>
                        </a:solidFill>
                        <a:latin typeface="Arial" panose="020B0604020202020204" pitchFamily="34" charset="0"/>
                        <a:cs typeface="Arial" panose="020B0604020202020204" pitchFamily="34" charset="0"/>
                      </a:endParaRPr>
                    </a:p>
                  </a:txBody>
                  <a:tcPr marR="180000" anchor="ctr">
                    <a:solidFill>
                      <a:srgbClr val="3B1B66"/>
                    </a:solidFill>
                  </a:tcPr>
                </a:tc>
                <a:tc hMerge="1">
                  <a:txBody>
                    <a:bodyPr/>
                    <a:lstStyle/>
                    <a:p>
                      <a:pPr algn="r"/>
                      <a:endParaRPr lang="de-AT" sz="1000" b="0" dirty="0">
                        <a:solidFill>
                          <a:schemeClr val="bg1"/>
                        </a:solidFill>
                        <a:latin typeface="Arial" panose="020B0604020202020204" pitchFamily="34" charset="0"/>
                        <a:cs typeface="Arial" panose="020B0604020202020204" pitchFamily="34" charset="0"/>
                      </a:endParaRPr>
                    </a:p>
                  </a:txBody>
                  <a:tcPr marR="180000" anchor="ctr">
                    <a:solidFill>
                      <a:srgbClr val="3B1B66"/>
                    </a:solidFill>
                  </a:tcPr>
                </a:tc>
                <a:tc hMerge="1">
                  <a:txBody>
                    <a:bodyPr/>
                    <a:lstStyle/>
                    <a:p>
                      <a:pPr algn="r"/>
                      <a:endParaRPr lang="de-AT" sz="1000" b="0" i="0" dirty="0">
                        <a:solidFill>
                          <a:schemeClr val="bg1"/>
                        </a:solidFill>
                        <a:latin typeface="Arial" panose="020B0604020202020204" pitchFamily="34" charset="0"/>
                        <a:cs typeface="Arial" panose="020B0604020202020204" pitchFamily="34" charset="0"/>
                      </a:endParaRPr>
                    </a:p>
                  </a:txBody>
                  <a:tcPr marR="180000" anchor="ctr">
                    <a:solidFill>
                      <a:srgbClr val="3B1B66"/>
                    </a:solidFill>
                  </a:tcPr>
                </a:tc>
                <a:tc hMerge="1">
                  <a:txBody>
                    <a:bodyPr/>
                    <a:lstStyle/>
                    <a:p>
                      <a:pPr algn="r"/>
                      <a:endParaRPr lang="de-AT" sz="1000" b="0" i="0" dirty="0">
                        <a:solidFill>
                          <a:schemeClr val="bg1"/>
                        </a:solidFill>
                        <a:latin typeface="Arial" panose="020B0604020202020204" pitchFamily="34" charset="0"/>
                        <a:cs typeface="Arial" panose="020B0604020202020204" pitchFamily="34" charset="0"/>
                      </a:endParaRPr>
                    </a:p>
                  </a:txBody>
                  <a:tcPr marR="180000" anchor="ctr">
                    <a:solidFill>
                      <a:srgbClr val="3B1B66"/>
                    </a:solidFill>
                  </a:tcPr>
                </a:tc>
                <a:tc hMerge="1">
                  <a:txBody>
                    <a:bodyPr/>
                    <a:lstStyle/>
                    <a:p>
                      <a:pPr algn="r"/>
                      <a:endParaRPr lang="de-AT" sz="1000" b="0" i="0" dirty="0">
                        <a:solidFill>
                          <a:schemeClr val="bg1"/>
                        </a:solidFill>
                        <a:latin typeface="Arial" panose="020B0604020202020204" pitchFamily="34" charset="0"/>
                        <a:cs typeface="Arial" panose="020B0604020202020204" pitchFamily="34" charset="0"/>
                      </a:endParaRPr>
                    </a:p>
                  </a:txBody>
                  <a:tcPr marR="144000" anchor="ctr">
                    <a:solidFill>
                      <a:srgbClr val="3B1B66"/>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Hungary</a:t>
                      </a: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9.614</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10.411</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11.392</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11.983</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12.351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6,5 %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Slovakia</a:t>
                      </a:r>
                    </a:p>
                  </a:txBody>
                  <a:tcPr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3.807</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4.039</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4.101</a:t>
                      </a:r>
                      <a:endParaRPr lang="de-AT" sz="1000" b="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4.340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3.904</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0,6 %</a:t>
                      </a:r>
                      <a:endParaRPr lang="de-AT" sz="1000" b="0" i="0" dirty="0">
                        <a:solidFill>
                          <a:srgbClr val="000000"/>
                        </a:solidFill>
                        <a:latin typeface="Arial" panose="020B0604020202020204" pitchFamily="34" charset="0"/>
                        <a:cs typeface="Arial" panose="020B0604020202020204" pitchFamily="34" charset="0"/>
                      </a:endParaRPr>
                    </a:p>
                  </a:txBody>
                  <a:tcPr marR="144000" anchor="ctr">
                    <a:solidFill>
                      <a:schemeClr val="bg2">
                        <a:lumMod val="40000"/>
                        <a:lumOff val="60000"/>
                      </a:schemeClr>
                    </a:solidFill>
                  </a:tcPr>
                </a:tc>
              </a:tr>
              <a:tr h="216000">
                <a:tc>
                  <a:txBody>
                    <a:bodyPr/>
                    <a:lstStyle/>
                    <a:p>
                      <a:r>
                        <a:rPr lang="en-GB" sz="1000" b="0" noProof="0" dirty="0" smtClean="0">
                          <a:solidFill>
                            <a:srgbClr val="000000"/>
                          </a:solidFill>
                          <a:latin typeface="Arial" panose="020B0604020202020204" pitchFamily="34" charset="0"/>
                          <a:cs typeface="Arial" panose="020B0604020202020204" pitchFamily="34" charset="0"/>
                        </a:rPr>
                        <a:t>Czech</a:t>
                      </a:r>
                      <a:r>
                        <a:rPr lang="en-GB" sz="1000" b="0" baseline="0" noProof="0" dirty="0" smtClean="0">
                          <a:solidFill>
                            <a:srgbClr val="000000"/>
                          </a:solidFill>
                          <a:latin typeface="Arial" panose="020B0604020202020204" pitchFamily="34" charset="0"/>
                          <a:cs typeface="Arial" panose="020B0604020202020204" pitchFamily="34" charset="0"/>
                        </a:rPr>
                        <a:t> Republic</a:t>
                      </a:r>
                      <a:endParaRPr lang="en-GB" sz="1000" b="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18.366</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19.425</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21.794</a:t>
                      </a:r>
                      <a:endParaRPr lang="de-AT" sz="1000" b="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22.145</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22.110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4,7 %</a:t>
                      </a:r>
                      <a:endParaRPr lang="de-AT" sz="1000" b="0" i="0" dirty="0">
                        <a:solidFill>
                          <a:srgbClr val="000000"/>
                        </a:solidFill>
                        <a:latin typeface="Arial" panose="020B0604020202020204" pitchFamily="34" charset="0"/>
                        <a:cs typeface="Arial" panose="020B0604020202020204" pitchFamily="34" charset="0"/>
                      </a:endParaRPr>
                    </a:p>
                  </a:txBody>
                  <a:tcPr marR="144000" anchor="ctr">
                    <a:noFill/>
                  </a:tcPr>
                </a:tc>
              </a:tr>
            </a:tbl>
          </a:graphicData>
        </a:graphic>
      </p:graphicFrame>
      <p:sp>
        <p:nvSpPr>
          <p:cNvPr id="13"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r>
              <a:rPr lang="de-DE" spc="0" dirty="0"/>
              <a:t>** </a:t>
            </a:r>
            <a:r>
              <a:rPr lang="de-DE" spc="0" dirty="0" err="1"/>
              <a:t>Foreign</a:t>
            </a:r>
            <a:r>
              <a:rPr lang="de-DE" spc="0" dirty="0"/>
              <a:t> </a:t>
            </a:r>
            <a:r>
              <a:rPr lang="de-DE" spc="0" dirty="0" err="1"/>
              <a:t>overnights</a:t>
            </a:r>
            <a:r>
              <a:rPr lang="de-DE" spc="0" dirty="0"/>
              <a:t> per </a:t>
            </a:r>
            <a:r>
              <a:rPr lang="de-DE" spc="0" dirty="0" err="1"/>
              <a:t>inhabitant</a:t>
            </a:r>
            <a:r>
              <a:rPr lang="de-DE" spc="0" dirty="0"/>
              <a:t/>
            </a:r>
            <a:br>
              <a:rPr lang="de-DE" spc="0" dirty="0"/>
            </a:br>
            <a:endParaRPr lang="en-US" spc="0" dirty="0"/>
          </a:p>
        </p:txBody>
      </p:sp>
      <p:sp>
        <p:nvSpPr>
          <p:cNvPr id="11" name="Rectangle 9"/>
          <p:cNvSpPr>
            <a:spLocks noChangeArrowheads="1"/>
          </p:cNvSpPr>
          <p:nvPr/>
        </p:nvSpPr>
        <p:spPr bwMode="auto">
          <a:xfrm>
            <a:off x="510546" y="5347863"/>
            <a:ext cx="4104456" cy="109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Between 2010 and 2014 North Macedonia, with 13,4 %, achieved a larger CAGR of overnights by foreigners as the regional competitors and comparable landlocked countries in CEE</a:t>
            </a:r>
          </a:p>
          <a:p>
            <a:pPr marL="177800" indent="-177800">
              <a:spcBef>
                <a:spcPts val="0"/>
              </a:spcBef>
              <a:spcAft>
                <a:spcPts val="600"/>
              </a:spcAft>
              <a:buClr>
                <a:srgbClr val="E3007B"/>
              </a:buClr>
              <a:buSzPct val="115000"/>
              <a:buFontTx/>
              <a:buChar char="•"/>
            </a:pPr>
            <a:r>
              <a:rPr lang="en-US" sz="1100" dirty="0">
                <a:solidFill>
                  <a:srgbClr val="000000"/>
                </a:solidFill>
              </a:rPr>
              <a:t>In 2014 only Albania generated less </a:t>
            </a:r>
            <a:r>
              <a:rPr lang="en-US" sz="1100" dirty="0" smtClean="0">
                <a:solidFill>
                  <a:srgbClr val="000000"/>
                </a:solidFill>
              </a:rPr>
              <a:t>total annual </a:t>
            </a:r>
            <a:r>
              <a:rPr lang="en-US" sz="1100" dirty="0">
                <a:solidFill>
                  <a:srgbClr val="000000"/>
                </a:solidFill>
              </a:rPr>
              <a:t>overnights by foreigners than </a:t>
            </a:r>
            <a:r>
              <a:rPr lang="en-US" sz="1100" dirty="0" smtClean="0">
                <a:solidFill>
                  <a:srgbClr val="000000"/>
                </a:solidFill>
              </a:rPr>
              <a:t>North Macedonia</a:t>
            </a:r>
            <a:endParaRPr lang="en-US" sz="1100" dirty="0">
              <a:solidFill>
                <a:srgbClr val="000000"/>
              </a:solidFill>
            </a:endParaRPr>
          </a:p>
        </p:txBody>
      </p:sp>
      <p:graphicFrame>
        <p:nvGraphicFramePr>
          <p:cNvPr id="16" name="Tabelle 15"/>
          <p:cNvGraphicFramePr>
            <a:graphicFrameLocks noGrp="1"/>
          </p:cNvGraphicFramePr>
          <p:nvPr>
            <p:extLst>
              <p:ext uri="{D42A27DB-BD31-4B8C-83A1-F6EECF244321}">
                <p14:modId xmlns:p14="http://schemas.microsoft.com/office/powerpoint/2010/main" val="4053881229"/>
              </p:ext>
            </p:extLst>
          </p:nvPr>
        </p:nvGraphicFramePr>
        <p:xfrm>
          <a:off x="6867117" y="1606461"/>
          <a:ext cx="1728000" cy="3657600"/>
        </p:xfrm>
        <a:graphic>
          <a:graphicData uri="http://schemas.openxmlformats.org/drawingml/2006/table">
            <a:tbl>
              <a:tblPr firstRow="1" bandRow="1">
                <a:tableStyleId>{5C22544A-7EE6-4342-B048-85BDC9FD1C3A}</a:tableStyleId>
              </a:tblPr>
              <a:tblGrid>
                <a:gridCol w="864000"/>
                <a:gridCol w="864000"/>
              </a:tblGrid>
              <a:tr h="216000">
                <a:tc>
                  <a:txBody>
                    <a:bodyPr/>
                    <a:lstStyle/>
                    <a:p>
                      <a:pPr algn="ctr"/>
                      <a:r>
                        <a:rPr lang="de-DE" sz="1000" dirty="0" smtClean="0">
                          <a:latin typeface="Arial" panose="020B0604020202020204" pitchFamily="34" charset="0"/>
                          <a:cs typeface="Arial" panose="020B0604020202020204" pitchFamily="34" charset="0"/>
                        </a:rPr>
                        <a:t>Population</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Ratio**</a:t>
                      </a:r>
                      <a:endParaRPr lang="de-AT" sz="1000" dirty="0">
                        <a:latin typeface="Arial" panose="020B0604020202020204" pitchFamily="34" charset="0"/>
                        <a:cs typeface="Arial" panose="020B0604020202020204" pitchFamily="34" charset="0"/>
                      </a:endParaRPr>
                    </a:p>
                  </a:txBody>
                  <a:tcPr marR="108000" anchor="ctr">
                    <a:solidFill>
                      <a:srgbClr val="3B1B66"/>
                    </a:solidFill>
                  </a:tcPr>
                </a:tc>
              </a:tr>
              <a:tr h="216000">
                <a:tc>
                  <a:txBody>
                    <a:bodyPr/>
                    <a:lstStyle/>
                    <a:p>
                      <a:pPr algn="r">
                        <a:spcAft>
                          <a:spcPts val="300"/>
                        </a:spcAft>
                      </a:pPr>
                      <a:r>
                        <a:rPr lang="de-DE" sz="1000" b="0" i="0" dirty="0" smtClean="0">
                          <a:solidFill>
                            <a:srgbClr val="E3007B"/>
                          </a:solidFill>
                          <a:latin typeface="Arial" panose="020B0604020202020204" pitchFamily="34" charset="0"/>
                          <a:cs typeface="Arial" panose="020B0604020202020204" pitchFamily="34" charset="0"/>
                        </a:rPr>
                        <a:t>2.100</a:t>
                      </a:r>
                    </a:p>
                  </a:txBody>
                  <a:tcPr marR="180000" anchor="ctr">
                    <a:solidFill>
                      <a:schemeClr val="bg1"/>
                    </a:solidFill>
                  </a:tcPr>
                </a:tc>
                <a:tc>
                  <a:txBody>
                    <a:bodyPr/>
                    <a:lstStyle/>
                    <a:p>
                      <a:pPr algn="r">
                        <a:spcAft>
                          <a:spcPts val="300"/>
                        </a:spcAft>
                      </a:pPr>
                      <a:r>
                        <a:rPr lang="de-DE" sz="1000" b="0" i="0" dirty="0" smtClean="0">
                          <a:solidFill>
                            <a:srgbClr val="E3007B"/>
                          </a:solidFill>
                          <a:latin typeface="Arial" panose="020B0604020202020204" pitchFamily="34" charset="0"/>
                          <a:cs typeface="Arial" panose="020B0604020202020204" pitchFamily="34" charset="0"/>
                        </a:rPr>
                        <a:t>0,4</a:t>
                      </a:r>
                    </a:p>
                  </a:txBody>
                  <a:tcPr marR="180000" anchor="ctr">
                    <a:solidFill>
                      <a:schemeClr val="bg1"/>
                    </a:solidFill>
                  </a:tcPr>
                </a:tc>
              </a:tr>
              <a:tr h="216000">
                <a:tc gridSpan="2">
                  <a:txBody>
                    <a:bodyPr/>
                    <a:lstStyle/>
                    <a:p>
                      <a:endParaRPr lang="en-GB" sz="1000" b="0" noProof="0" dirty="0" smtClean="0">
                        <a:solidFill>
                          <a:schemeClr val="bg1"/>
                        </a:solidFill>
                        <a:latin typeface="Arial" panose="020B0604020202020204" pitchFamily="34" charset="0"/>
                        <a:cs typeface="Arial" panose="020B0604020202020204" pitchFamily="34" charset="0"/>
                      </a:endParaRPr>
                    </a:p>
                  </a:txBody>
                  <a:tcPr anchor="ctr">
                    <a:solidFill>
                      <a:srgbClr val="3B1B66"/>
                    </a:solidFill>
                  </a:tcPr>
                </a:tc>
                <a:tc hMerge="1">
                  <a:txBody>
                    <a:bodyPr/>
                    <a:lstStyle/>
                    <a:p>
                      <a:pPr algn="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7.200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0,3</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14,3</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3.800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0,3</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4.300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14,3</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2.800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20.000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0,2</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7.300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11.000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5,3</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r h="216000">
                <a:tc gridSpan="2">
                  <a:txBody>
                    <a:bodyPr/>
                    <a:lstStyle/>
                    <a:p>
                      <a:endParaRPr lang="en-GB" sz="1000" b="0" noProof="0" dirty="0" smtClean="0">
                        <a:solidFill>
                          <a:schemeClr val="bg1"/>
                        </a:solidFill>
                        <a:latin typeface="Arial" panose="020B0604020202020204" pitchFamily="34" charset="0"/>
                        <a:cs typeface="Arial" panose="020B0604020202020204" pitchFamily="34" charset="0"/>
                      </a:endParaRPr>
                    </a:p>
                  </a:txBody>
                  <a:tcPr anchor="ctr">
                    <a:solidFill>
                      <a:srgbClr val="3B1B66"/>
                    </a:solidFill>
                  </a:tcPr>
                </a:tc>
                <a:tc hMerge="1">
                  <a:txBody>
                    <a:bodyPr/>
                    <a:lstStyle/>
                    <a:p>
                      <a:pPr algn="r"/>
                      <a:endParaRPr lang="de-AT" sz="1000" b="0" i="0" dirty="0">
                        <a:solidFill>
                          <a:schemeClr val="bg1"/>
                        </a:solidFill>
                        <a:latin typeface="Arial" panose="020B0604020202020204" pitchFamily="34" charset="0"/>
                        <a:cs typeface="Arial" panose="020B0604020202020204" pitchFamily="34" charset="0"/>
                      </a:endParaRPr>
                    </a:p>
                  </a:txBody>
                  <a:tcPr marR="180000" anchor="ctr">
                    <a:solidFill>
                      <a:srgbClr val="3B1B66"/>
                    </a:solid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9.900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1,3</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5.400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0,7</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r h="216000">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10.500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bl>
          </a:graphicData>
        </a:graphic>
      </p:graphicFrame>
      <p:sp>
        <p:nvSpPr>
          <p:cNvPr id="20" name="Rectangle 9"/>
          <p:cNvSpPr>
            <a:spLocks noChangeArrowheads="1"/>
          </p:cNvSpPr>
          <p:nvPr/>
        </p:nvSpPr>
        <p:spPr bwMode="auto">
          <a:xfrm>
            <a:off x="4597353" y="5357194"/>
            <a:ext cx="4104456" cy="109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The ratio of foreign overnights per inhabitant (0,4 in North Macedonia) shows a comparable ratio to countries like Serbia (0,3) and Bosnia-Hercegovina (0,3), but is far behind countries like Hungary (1,3) or the Czech Republic (2,1)</a:t>
            </a:r>
          </a:p>
        </p:txBody>
      </p:sp>
    </p:spTree>
    <p:extLst>
      <p:ext uri="{BB962C8B-B14F-4D97-AF65-F5344CB8AC3E}">
        <p14:creationId xmlns:p14="http://schemas.microsoft.com/office/powerpoint/2010/main" val="110155323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35</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Analysis of the current situation</a:t>
            </a:r>
          </a:p>
        </p:txBody>
      </p:sp>
      <p:sp>
        <p:nvSpPr>
          <p:cNvPr id="10" name="Rectangle 6"/>
          <p:cNvSpPr>
            <a:spLocks noChangeArrowheads="1"/>
          </p:cNvSpPr>
          <p:nvPr/>
        </p:nvSpPr>
        <p:spPr bwMode="auto">
          <a:xfrm>
            <a:off x="501333" y="1745298"/>
            <a:ext cx="8001000" cy="1873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E3007B"/>
              </a:buClr>
              <a:buSzPct val="115000"/>
              <a:buFontTx/>
              <a:buChar char="•"/>
            </a:pPr>
            <a:r>
              <a:rPr lang="de-DE" sz="1600" dirty="0">
                <a:solidFill>
                  <a:srgbClr val="000000"/>
                </a:solidFill>
              </a:rPr>
              <a:t>Global </a:t>
            </a:r>
            <a:r>
              <a:rPr lang="de-DE" sz="1600" dirty="0" err="1">
                <a:solidFill>
                  <a:srgbClr val="000000"/>
                </a:solidFill>
              </a:rPr>
              <a:t>tourism</a:t>
            </a:r>
            <a:r>
              <a:rPr lang="de-DE" sz="1600" dirty="0">
                <a:solidFill>
                  <a:srgbClr val="000000"/>
                </a:solidFill>
              </a:rPr>
              <a:t>													17</a:t>
            </a:r>
          </a:p>
          <a:p>
            <a:pPr marL="342900" indent="-342900">
              <a:spcBef>
                <a:spcPct val="20000"/>
              </a:spcBef>
              <a:buClr>
                <a:srgbClr val="E3007B"/>
              </a:buClr>
              <a:buSzPct val="115000"/>
              <a:buFontTx/>
              <a:buChar char="•"/>
            </a:pPr>
            <a:r>
              <a:rPr lang="de-DE" sz="1600" dirty="0">
                <a:solidFill>
                  <a:srgbClr val="000000"/>
                </a:solidFill>
              </a:rPr>
              <a:t>Supply </a:t>
            </a:r>
            <a:r>
              <a:rPr lang="de-DE" sz="1600" dirty="0" err="1">
                <a:solidFill>
                  <a:srgbClr val="000000"/>
                </a:solidFill>
              </a:rPr>
              <a:t>and</a:t>
            </a:r>
            <a:r>
              <a:rPr lang="de-DE" sz="1600" dirty="0">
                <a:solidFill>
                  <a:srgbClr val="000000"/>
                </a:solidFill>
              </a:rPr>
              <a:t> </a:t>
            </a:r>
            <a:r>
              <a:rPr lang="de-DE" sz="1600" dirty="0" err="1">
                <a:solidFill>
                  <a:srgbClr val="000000"/>
                </a:solidFill>
              </a:rPr>
              <a:t>demand</a:t>
            </a:r>
            <a:r>
              <a:rPr lang="de-DE" sz="1600" dirty="0">
                <a:solidFill>
                  <a:srgbClr val="000000"/>
                </a:solidFill>
              </a:rPr>
              <a:t> </a:t>
            </a:r>
            <a:r>
              <a:rPr lang="de-DE" sz="1600" dirty="0" err="1">
                <a:solidFill>
                  <a:srgbClr val="000000"/>
                </a:solidFill>
              </a:rPr>
              <a:t>analysis</a:t>
            </a:r>
            <a:r>
              <a:rPr lang="de-DE" sz="1600" dirty="0">
                <a:solidFill>
                  <a:srgbClr val="000000"/>
                </a:solidFill>
              </a:rPr>
              <a:t>									  	22</a:t>
            </a:r>
          </a:p>
          <a:p>
            <a:pPr marL="342900" indent="-342900">
              <a:spcBef>
                <a:spcPct val="20000"/>
              </a:spcBef>
              <a:buClr>
                <a:srgbClr val="E3007B"/>
              </a:buClr>
              <a:buSzPct val="115000"/>
              <a:buFontTx/>
              <a:buChar char="•"/>
            </a:pPr>
            <a:r>
              <a:rPr lang="de-DE" sz="1600" b="1" dirty="0" err="1">
                <a:solidFill>
                  <a:srgbClr val="E30079"/>
                </a:solidFill>
              </a:rPr>
              <a:t>Economic</a:t>
            </a:r>
            <a:r>
              <a:rPr lang="de-DE" sz="1600" b="1" dirty="0">
                <a:solidFill>
                  <a:srgbClr val="E30079"/>
                </a:solidFill>
              </a:rPr>
              <a:t> </a:t>
            </a:r>
            <a:r>
              <a:rPr lang="de-DE" sz="1600" b="1" dirty="0" err="1">
                <a:solidFill>
                  <a:srgbClr val="E30079"/>
                </a:solidFill>
              </a:rPr>
              <a:t>importance</a:t>
            </a:r>
            <a:r>
              <a:rPr lang="de-DE" sz="1600" b="1" dirty="0">
                <a:solidFill>
                  <a:srgbClr val="E30079"/>
                </a:solidFill>
              </a:rPr>
              <a:t>											35</a:t>
            </a:r>
          </a:p>
          <a:p>
            <a:pPr marL="342900" indent="-342900">
              <a:spcBef>
                <a:spcPct val="20000"/>
              </a:spcBef>
              <a:buClr>
                <a:srgbClr val="E3007B"/>
              </a:buClr>
              <a:buSzPct val="115000"/>
              <a:buFontTx/>
              <a:buChar char="•"/>
            </a:pPr>
            <a:r>
              <a:rPr lang="de-DE" sz="1600" dirty="0">
                <a:solidFill>
                  <a:srgbClr val="000000"/>
                </a:solidFill>
              </a:rPr>
              <a:t>Trend </a:t>
            </a:r>
            <a:r>
              <a:rPr lang="de-DE" sz="1600" dirty="0" err="1">
                <a:solidFill>
                  <a:srgbClr val="000000"/>
                </a:solidFill>
              </a:rPr>
              <a:t>analysis</a:t>
            </a:r>
            <a:r>
              <a:rPr lang="de-DE" sz="1600" dirty="0">
                <a:solidFill>
                  <a:srgbClr val="000000"/>
                </a:solidFill>
              </a:rPr>
              <a:t>											  		40</a:t>
            </a:r>
          </a:p>
          <a:p>
            <a:pPr marL="342900" indent="-342900">
              <a:spcBef>
                <a:spcPct val="20000"/>
              </a:spcBef>
              <a:buClr>
                <a:srgbClr val="E3007B"/>
              </a:buClr>
              <a:buSzPct val="115000"/>
              <a:buFontTx/>
              <a:buChar char="•"/>
            </a:pPr>
            <a:r>
              <a:rPr lang="de-DE" sz="1600" dirty="0">
                <a:solidFill>
                  <a:srgbClr val="000000"/>
                </a:solidFill>
              </a:rPr>
              <a:t>Main </a:t>
            </a:r>
            <a:r>
              <a:rPr lang="de-DE" sz="1600" dirty="0" err="1">
                <a:solidFill>
                  <a:srgbClr val="000000"/>
                </a:solidFill>
              </a:rPr>
              <a:t>destinations</a:t>
            </a:r>
            <a:r>
              <a:rPr lang="de-DE" sz="1600" dirty="0">
                <a:solidFill>
                  <a:srgbClr val="000000"/>
                </a:solidFill>
              </a:rPr>
              <a:t> </a:t>
            </a:r>
            <a:r>
              <a:rPr lang="de-DE" sz="1600" dirty="0" err="1">
                <a:solidFill>
                  <a:srgbClr val="000000"/>
                </a:solidFill>
              </a:rPr>
              <a:t>and</a:t>
            </a:r>
            <a:r>
              <a:rPr lang="de-DE" sz="1600" dirty="0">
                <a:solidFill>
                  <a:srgbClr val="000000"/>
                </a:solidFill>
              </a:rPr>
              <a:t> </a:t>
            </a:r>
            <a:r>
              <a:rPr lang="de-DE" sz="1600" dirty="0" err="1">
                <a:solidFill>
                  <a:srgbClr val="000000"/>
                </a:solidFill>
              </a:rPr>
              <a:t>attractions</a:t>
            </a:r>
            <a:r>
              <a:rPr lang="de-DE" sz="1600" dirty="0">
                <a:solidFill>
                  <a:srgbClr val="000000"/>
                </a:solidFill>
              </a:rPr>
              <a:t>									47</a:t>
            </a:r>
          </a:p>
          <a:p>
            <a:pPr marL="342900" indent="-342900">
              <a:spcBef>
                <a:spcPct val="20000"/>
              </a:spcBef>
              <a:buClr>
                <a:srgbClr val="E3007B"/>
              </a:buClr>
              <a:buSzPct val="115000"/>
              <a:buFontTx/>
              <a:buChar char="•"/>
            </a:pPr>
            <a:r>
              <a:rPr lang="de-DE" sz="1600" dirty="0">
                <a:solidFill>
                  <a:srgbClr val="000000"/>
                </a:solidFill>
              </a:rPr>
              <a:t>Framework </a:t>
            </a:r>
            <a:r>
              <a:rPr lang="de-DE" sz="1600" dirty="0" err="1">
                <a:solidFill>
                  <a:srgbClr val="000000"/>
                </a:solidFill>
              </a:rPr>
              <a:t>conditions</a:t>
            </a:r>
            <a:r>
              <a:rPr lang="de-DE" sz="1600" dirty="0">
                <a:solidFill>
                  <a:srgbClr val="000000"/>
                </a:solidFill>
              </a:rPr>
              <a:t>											58</a:t>
            </a:r>
          </a:p>
          <a:p>
            <a:pPr marL="342900" indent="-342900">
              <a:spcBef>
                <a:spcPct val="20000"/>
              </a:spcBef>
              <a:buClr>
                <a:srgbClr val="E3007B"/>
              </a:buClr>
              <a:buSzPct val="115000"/>
              <a:buFontTx/>
              <a:buChar char="•"/>
            </a:pPr>
            <a:r>
              <a:rPr lang="de-DE" sz="1600" dirty="0">
                <a:solidFill>
                  <a:srgbClr val="000000"/>
                </a:solidFill>
              </a:rPr>
              <a:t>SWOT-analysis													</a:t>
            </a:r>
            <a:r>
              <a:rPr lang="de-DE" sz="1600" dirty="0" smtClean="0">
                <a:solidFill>
                  <a:srgbClr val="000000"/>
                </a:solidFill>
              </a:rPr>
              <a:t>75</a:t>
            </a:r>
            <a:endParaRPr lang="de-DE" sz="1600" dirty="0">
              <a:solidFill>
                <a:srgbClr val="000000"/>
              </a:solidFill>
            </a:endParaRPr>
          </a:p>
        </p:txBody>
      </p:sp>
    </p:spTree>
    <p:extLst>
      <p:ext uri="{BB962C8B-B14F-4D97-AF65-F5344CB8AC3E}">
        <p14:creationId xmlns:p14="http://schemas.microsoft.com/office/powerpoint/2010/main" val="103568454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a:t>Tourism </a:t>
            </a:r>
            <a:r>
              <a:rPr lang="en-US" sz="2000" b="1" dirty="0" smtClean="0"/>
              <a:t>in North Macedonia currently contributes 5,2 </a:t>
            </a:r>
            <a:r>
              <a:rPr lang="en-US" sz="2000" b="1" dirty="0"/>
              <a:t>% </a:t>
            </a:r>
            <a:r>
              <a:rPr lang="en-US" sz="2000" b="1" dirty="0" smtClean="0"/>
              <a:t>to </a:t>
            </a:r>
            <a:r>
              <a:rPr lang="en-US" sz="2000" b="1" dirty="0"/>
              <a:t>the </a:t>
            </a:r>
            <a:r>
              <a:rPr lang="en-US" sz="2000" b="1" dirty="0" smtClean="0"/>
              <a:t>national GDP (2,3 % direct contribution and 2,9 % indirect)</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36</a:t>
            </a:fld>
            <a:endParaRPr lang="de-DE" altLang="de-DE"/>
          </a:p>
        </p:txBody>
      </p:sp>
      <p:sp>
        <p:nvSpPr>
          <p:cNvPr id="9" name="Inhaltsplatzhalter 8"/>
          <p:cNvSpPr>
            <a:spLocks noGrp="1"/>
          </p:cNvSpPr>
          <p:nvPr>
            <p:ph sz="quarter" idx="14"/>
          </p:nvPr>
        </p:nvSpPr>
        <p:spPr/>
        <p:txBody>
          <a:bodyPr/>
          <a:lstStyle/>
          <a:p>
            <a:r>
              <a:rPr lang="de-AT" dirty="0" err="1" smtClean="0"/>
              <a:t>Economic</a:t>
            </a:r>
            <a:r>
              <a:rPr lang="de-AT" dirty="0" smtClean="0"/>
              <a:t> </a:t>
            </a:r>
            <a:r>
              <a:rPr lang="de-AT" dirty="0" err="1" smtClean="0"/>
              <a:t>importance</a:t>
            </a:r>
            <a:r>
              <a:rPr lang="de-AT" dirty="0" smtClean="0"/>
              <a:t> of </a:t>
            </a:r>
            <a:r>
              <a:rPr lang="de-AT" dirty="0" err="1" smtClean="0"/>
              <a:t>tourism</a:t>
            </a:r>
            <a:endParaRPr lang="de-AT" dirty="0"/>
          </a:p>
        </p:txBody>
      </p:sp>
      <p:sp>
        <p:nvSpPr>
          <p:cNvPr id="84" name="Inhaltsplatzhalter 9"/>
          <p:cNvSpPr>
            <a:spLocks noGrp="1"/>
          </p:cNvSpPr>
          <p:nvPr>
            <p:ph sz="quarter" idx="15"/>
          </p:nvPr>
        </p:nvSpPr>
        <p:spPr>
          <a:xfrm>
            <a:off x="712972"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WTTC</a:t>
            </a:r>
          </a:p>
          <a:p>
            <a:pPr marL="0" indent="0"/>
            <a:endParaRPr lang="en-US" spc="0" dirty="0"/>
          </a:p>
        </p:txBody>
      </p:sp>
      <p:sp>
        <p:nvSpPr>
          <p:cNvPr id="14" name="Text Box 4"/>
          <p:cNvSpPr txBox="1">
            <a:spLocks noChangeArrowheads="1"/>
          </p:cNvSpPr>
          <p:nvPr/>
        </p:nvSpPr>
        <p:spPr bwMode="auto">
          <a:xfrm>
            <a:off x="511579" y="1424585"/>
            <a:ext cx="382111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t>Total </a:t>
            </a:r>
            <a:r>
              <a:rPr lang="de-DE" sz="1100" dirty="0" err="1" smtClean="0"/>
              <a:t>tourism</a:t>
            </a:r>
            <a:r>
              <a:rPr lang="de-DE" sz="1100" dirty="0" smtClean="0"/>
              <a:t> </a:t>
            </a:r>
            <a:r>
              <a:rPr lang="de-DE" sz="1100" dirty="0" err="1"/>
              <a:t>c</a:t>
            </a:r>
            <a:r>
              <a:rPr lang="de-DE" sz="1100" dirty="0" err="1" smtClean="0"/>
              <a:t>ontribution</a:t>
            </a:r>
            <a:r>
              <a:rPr lang="de-DE" sz="1100" dirty="0" smtClean="0"/>
              <a:t> </a:t>
            </a:r>
            <a:r>
              <a:rPr lang="de-DE" sz="1100" dirty="0" err="1" smtClean="0"/>
              <a:t>to</a:t>
            </a:r>
            <a:r>
              <a:rPr lang="de-DE" sz="1100" dirty="0" smtClean="0"/>
              <a:t> GDP 2014 (in %)</a:t>
            </a:r>
            <a:endParaRPr lang="de-AT" sz="1100" dirty="0"/>
          </a:p>
        </p:txBody>
      </p:sp>
      <p:sp>
        <p:nvSpPr>
          <p:cNvPr id="15" name="Text Box 5"/>
          <p:cNvSpPr txBox="1">
            <a:spLocks noChangeArrowheads="1"/>
          </p:cNvSpPr>
          <p:nvPr/>
        </p:nvSpPr>
        <p:spPr bwMode="auto">
          <a:xfrm>
            <a:off x="4622252" y="1415060"/>
            <a:ext cx="38750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t>Contribution</a:t>
            </a:r>
            <a:r>
              <a:rPr lang="de-DE" sz="1100" dirty="0" smtClean="0"/>
              <a:t> </a:t>
            </a:r>
            <a:r>
              <a:rPr lang="de-DE" sz="1100" dirty="0" err="1"/>
              <a:t>to</a:t>
            </a:r>
            <a:r>
              <a:rPr lang="de-DE" sz="1100" dirty="0"/>
              <a:t> </a:t>
            </a:r>
            <a:r>
              <a:rPr lang="de-DE" sz="1100" dirty="0" smtClean="0"/>
              <a:t>GDP 2014  (per </a:t>
            </a:r>
            <a:r>
              <a:rPr lang="de-DE" sz="1100" dirty="0" err="1" smtClean="0"/>
              <a:t>inhabitant</a:t>
            </a:r>
            <a:r>
              <a:rPr lang="de-DE" sz="1100" dirty="0" smtClean="0"/>
              <a:t>, USD)</a:t>
            </a:r>
            <a:endParaRPr lang="de-AT" sz="1100" dirty="0"/>
          </a:p>
        </p:txBody>
      </p:sp>
      <p:sp>
        <p:nvSpPr>
          <p:cNvPr id="16" name="Line 7"/>
          <p:cNvSpPr>
            <a:spLocks noChangeShapeType="1"/>
          </p:cNvSpPr>
          <p:nvPr/>
        </p:nvSpPr>
        <p:spPr bwMode="auto">
          <a:xfrm>
            <a:off x="633816" y="1686523"/>
            <a:ext cx="3816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Line 8"/>
          <p:cNvSpPr>
            <a:spLocks noChangeShapeType="1"/>
          </p:cNvSpPr>
          <p:nvPr/>
        </p:nvSpPr>
        <p:spPr bwMode="auto">
          <a:xfrm>
            <a:off x="4746076" y="1678585"/>
            <a:ext cx="3816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 name="Rectangle 9"/>
          <p:cNvSpPr>
            <a:spLocks noChangeArrowheads="1"/>
          </p:cNvSpPr>
          <p:nvPr/>
        </p:nvSpPr>
        <p:spPr bwMode="auto">
          <a:xfrm>
            <a:off x="536979" y="4618695"/>
            <a:ext cx="3859213" cy="17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spcAft>
                <a:spcPts val="600"/>
              </a:spcAft>
              <a:buClr>
                <a:srgbClr val="E3007B"/>
              </a:buClr>
              <a:buSzPct val="115000"/>
            </a:pPr>
            <a:r>
              <a:rPr lang="en-US" sz="1100" dirty="0" smtClean="0">
                <a:solidFill>
                  <a:srgbClr val="000000"/>
                </a:solidFill>
              </a:rPr>
              <a:t>The total contribution (direct and indirect) of tourism to the national GDP </a:t>
            </a:r>
            <a:r>
              <a:rPr lang="en-US" sz="1100" dirty="0">
                <a:solidFill>
                  <a:srgbClr val="000000"/>
                </a:solidFill>
              </a:rPr>
              <a:t>shows the importance of the tourism industry for a national </a:t>
            </a:r>
            <a:r>
              <a:rPr lang="en-US" sz="1100" dirty="0" smtClean="0">
                <a:solidFill>
                  <a:srgbClr val="000000"/>
                </a:solidFill>
              </a:rPr>
              <a:t>economy. </a:t>
            </a:r>
            <a:r>
              <a:rPr lang="en-US" sz="1100" b="0" dirty="0" smtClean="0">
                <a:solidFill>
                  <a:srgbClr val="000000"/>
                </a:solidFill>
              </a:rPr>
              <a:t>Currently the travel and tourism industry contributes 5,2 % to the national GDP of </a:t>
            </a:r>
            <a:r>
              <a:rPr lang="en-US" sz="1100" dirty="0" smtClean="0">
                <a:solidFill>
                  <a:srgbClr val="000000"/>
                </a:solidFill>
              </a:rPr>
              <a:t>the Republic of North Macedonia</a:t>
            </a:r>
            <a:r>
              <a:rPr lang="en-US" sz="1100" b="0" dirty="0" smtClean="0">
                <a:solidFill>
                  <a:srgbClr val="000000"/>
                </a:solidFill>
              </a:rPr>
              <a:t> – the country is therefore ranked on the </a:t>
            </a:r>
            <a:r>
              <a:rPr lang="en-US" sz="1100" dirty="0" smtClean="0">
                <a:solidFill>
                  <a:srgbClr val="000000"/>
                </a:solidFill>
              </a:rPr>
              <a:t>39</a:t>
            </a:r>
            <a:r>
              <a:rPr lang="en-US" sz="1100" b="0" baseline="30000" dirty="0" smtClean="0">
                <a:solidFill>
                  <a:srgbClr val="000000"/>
                </a:solidFill>
              </a:rPr>
              <a:t>th</a:t>
            </a:r>
            <a:r>
              <a:rPr lang="en-US" sz="1100" b="0" dirty="0" smtClean="0">
                <a:solidFill>
                  <a:srgbClr val="000000"/>
                </a:solidFill>
              </a:rPr>
              <a:t> position out of 44 European countries.</a:t>
            </a:r>
          </a:p>
          <a:p>
            <a:pPr>
              <a:spcBef>
                <a:spcPct val="20000"/>
              </a:spcBef>
              <a:spcAft>
                <a:spcPts val="600"/>
              </a:spcAft>
              <a:buClr>
                <a:srgbClr val="E3007B"/>
              </a:buClr>
              <a:buSzPct val="115000"/>
            </a:pPr>
            <a:r>
              <a:rPr lang="en-US" sz="1100" b="0" dirty="0" smtClean="0">
                <a:solidFill>
                  <a:srgbClr val="000000"/>
                </a:solidFill>
              </a:rPr>
              <a:t>This is the highest value since the year 2000, where the contribution had been 5,5 %. During the last 10 years the share varied between 4,2 % and 5,2 %.</a:t>
            </a:r>
            <a:endParaRPr lang="en-US" sz="1100" b="0" dirty="0">
              <a:solidFill>
                <a:srgbClr val="000000"/>
              </a:solidFill>
            </a:endParaRPr>
          </a:p>
        </p:txBody>
      </p:sp>
      <p:sp>
        <p:nvSpPr>
          <p:cNvPr id="19" name="Rectangle 10"/>
          <p:cNvSpPr>
            <a:spLocks noChangeArrowheads="1"/>
          </p:cNvSpPr>
          <p:nvPr/>
        </p:nvSpPr>
        <p:spPr bwMode="auto">
          <a:xfrm>
            <a:off x="4663527" y="4612237"/>
            <a:ext cx="3859213" cy="170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spcAft>
                <a:spcPts val="600"/>
              </a:spcAft>
              <a:buClr>
                <a:srgbClr val="E3007B"/>
              </a:buClr>
              <a:buSzPct val="115000"/>
            </a:pPr>
            <a:r>
              <a:rPr lang="en-US" sz="1100" b="0" dirty="0" smtClean="0">
                <a:solidFill>
                  <a:srgbClr val="000000"/>
                </a:solidFill>
              </a:rPr>
              <a:t>The more meaningful figure, when it comes to evaluate the importance of tourism for the population of a country, is the total contribution per inhabitant.</a:t>
            </a:r>
          </a:p>
          <a:p>
            <a:pPr>
              <a:spcBef>
                <a:spcPct val="20000"/>
              </a:spcBef>
              <a:spcAft>
                <a:spcPts val="600"/>
              </a:spcAft>
              <a:buClr>
                <a:srgbClr val="E3007B"/>
              </a:buClr>
              <a:buSzPct val="115000"/>
            </a:pPr>
            <a:r>
              <a:rPr lang="en-US" sz="1100" b="0" dirty="0" smtClean="0">
                <a:solidFill>
                  <a:srgbClr val="000000"/>
                </a:solidFill>
              </a:rPr>
              <a:t>In </a:t>
            </a:r>
            <a:r>
              <a:rPr lang="en-US" sz="1100" dirty="0" smtClean="0">
                <a:solidFill>
                  <a:srgbClr val="000000"/>
                </a:solidFill>
              </a:rPr>
              <a:t>North Macedonia </a:t>
            </a:r>
            <a:r>
              <a:rPr lang="en-US" sz="1100" b="0" dirty="0" smtClean="0">
                <a:solidFill>
                  <a:srgbClr val="000000"/>
                </a:solidFill>
              </a:rPr>
              <a:t>the total volume of the travel &amp; tourism industry to the GDP was USD </a:t>
            </a:r>
            <a:r>
              <a:rPr lang="en-US" sz="1100" dirty="0" smtClean="0">
                <a:solidFill>
                  <a:srgbClr val="000000"/>
                </a:solidFill>
              </a:rPr>
              <a:t>288</a:t>
            </a:r>
            <a:r>
              <a:rPr lang="en-US" sz="1100" b="0" dirty="0" smtClean="0">
                <a:solidFill>
                  <a:srgbClr val="000000"/>
                </a:solidFill>
              </a:rPr>
              <a:t> per inhabitant. </a:t>
            </a:r>
            <a:r>
              <a:rPr lang="en-US" sz="1100" dirty="0" smtClean="0">
                <a:solidFill>
                  <a:srgbClr val="000000"/>
                </a:solidFill>
              </a:rPr>
              <a:t>With this amount North Macedonia ranks 42</a:t>
            </a:r>
            <a:r>
              <a:rPr lang="en-US" sz="1100" baseline="30000" dirty="0" smtClean="0">
                <a:solidFill>
                  <a:srgbClr val="000000"/>
                </a:solidFill>
              </a:rPr>
              <a:t>nd</a:t>
            </a:r>
            <a:r>
              <a:rPr lang="en-US" sz="1100" dirty="0" smtClean="0">
                <a:solidFill>
                  <a:srgbClr val="000000"/>
                </a:solidFill>
              </a:rPr>
              <a:t> out of 44 European countries, </a:t>
            </a:r>
            <a:r>
              <a:rPr lang="en-US" sz="1100" b="0" dirty="0" smtClean="0">
                <a:solidFill>
                  <a:srgbClr val="000000"/>
                </a:solidFill>
              </a:rPr>
              <a:t>far behind the leading European countries (e.g. Iceland with USD 9.660) and on a comparable level with </a:t>
            </a:r>
            <a:r>
              <a:rPr lang="en-US" sz="1100" dirty="0" smtClean="0">
                <a:solidFill>
                  <a:srgbClr val="000000"/>
                </a:solidFill>
              </a:rPr>
              <a:t>Serbia</a:t>
            </a:r>
            <a:r>
              <a:rPr lang="en-US" sz="1100" b="0" dirty="0" smtClean="0">
                <a:solidFill>
                  <a:srgbClr val="000000"/>
                </a:solidFill>
              </a:rPr>
              <a:t> (USD </a:t>
            </a:r>
            <a:r>
              <a:rPr lang="en-US" sz="1100" dirty="0" smtClean="0">
                <a:solidFill>
                  <a:srgbClr val="000000"/>
                </a:solidFill>
              </a:rPr>
              <a:t>365</a:t>
            </a:r>
            <a:r>
              <a:rPr lang="en-US" sz="1100" b="0" dirty="0" smtClean="0">
                <a:solidFill>
                  <a:srgbClr val="000000"/>
                </a:solidFill>
              </a:rPr>
              <a:t>) and </a:t>
            </a:r>
            <a:r>
              <a:rPr lang="en-US" sz="1100" dirty="0" smtClean="0">
                <a:solidFill>
                  <a:srgbClr val="000000"/>
                </a:solidFill>
              </a:rPr>
              <a:t>the Ukraine</a:t>
            </a:r>
            <a:r>
              <a:rPr lang="en-US" sz="1100" b="0" dirty="0" smtClean="0">
                <a:solidFill>
                  <a:srgbClr val="000000"/>
                </a:solidFill>
              </a:rPr>
              <a:t> (USD </a:t>
            </a:r>
            <a:r>
              <a:rPr lang="en-US" sz="1100" dirty="0" smtClean="0">
                <a:solidFill>
                  <a:srgbClr val="000000"/>
                </a:solidFill>
              </a:rPr>
              <a:t>205</a:t>
            </a:r>
            <a:r>
              <a:rPr lang="en-US" sz="1100" b="0" dirty="0" smtClean="0">
                <a:solidFill>
                  <a:srgbClr val="000000"/>
                </a:solidFill>
              </a:rPr>
              <a:t>).</a:t>
            </a:r>
            <a:endParaRPr lang="en-US" sz="1100" b="0" dirty="0">
              <a:solidFill>
                <a:srgbClr val="000000"/>
              </a:solidFill>
            </a:endParaRPr>
          </a:p>
        </p:txBody>
      </p:sp>
      <p:graphicFrame>
        <p:nvGraphicFramePr>
          <p:cNvPr id="20" name="Diagramm 19"/>
          <p:cNvGraphicFramePr/>
          <p:nvPr>
            <p:extLst>
              <p:ext uri="{D42A27DB-BD31-4B8C-83A1-F6EECF244321}">
                <p14:modId xmlns:p14="http://schemas.microsoft.com/office/powerpoint/2010/main" val="3164770676"/>
              </p:ext>
            </p:extLst>
          </p:nvPr>
        </p:nvGraphicFramePr>
        <p:xfrm>
          <a:off x="4663526" y="1757030"/>
          <a:ext cx="3681413" cy="2815946"/>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13"/>
          <p:cNvGrpSpPr>
            <a:grpSpLocks noChangeAspect="1"/>
          </p:cNvGrpSpPr>
          <p:nvPr/>
        </p:nvGrpSpPr>
        <p:grpSpPr bwMode="auto">
          <a:xfrm>
            <a:off x="8078851" y="1883042"/>
            <a:ext cx="216000" cy="216000"/>
            <a:chOff x="585" y="1495"/>
            <a:chExt cx="181" cy="181"/>
          </a:xfrm>
        </p:grpSpPr>
        <p:sp>
          <p:nvSpPr>
            <p:cNvPr id="22"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23" name="Rectangle 15"/>
            <p:cNvSpPr>
              <a:spLocks noChangeArrowheads="1"/>
            </p:cNvSpPr>
            <p:nvPr/>
          </p:nvSpPr>
          <p:spPr bwMode="auto">
            <a:xfrm>
              <a:off x="585" y="1495"/>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1</a:t>
              </a:r>
              <a:endParaRPr lang="en-GB" sz="1000" dirty="0">
                <a:solidFill>
                  <a:schemeClr val="bg1"/>
                </a:solidFill>
              </a:endParaRPr>
            </a:p>
          </p:txBody>
        </p:sp>
      </p:grpSp>
      <p:grpSp>
        <p:nvGrpSpPr>
          <p:cNvPr id="24" name="Group 16"/>
          <p:cNvGrpSpPr>
            <a:grpSpLocks noChangeAspect="1"/>
          </p:cNvGrpSpPr>
          <p:nvPr/>
        </p:nvGrpSpPr>
        <p:grpSpPr bwMode="auto">
          <a:xfrm>
            <a:off x="8084483" y="2117720"/>
            <a:ext cx="216000" cy="216000"/>
            <a:chOff x="592" y="1499"/>
            <a:chExt cx="181" cy="181"/>
          </a:xfrm>
        </p:grpSpPr>
        <p:sp>
          <p:nvSpPr>
            <p:cNvPr id="25"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26" name="Rectangle 18"/>
            <p:cNvSpPr>
              <a:spLocks noChangeArrowheads="1"/>
            </p:cNvSpPr>
            <p:nvPr/>
          </p:nvSpPr>
          <p:spPr bwMode="auto">
            <a:xfrm>
              <a:off x="592" y="1499"/>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2</a:t>
              </a:r>
              <a:endParaRPr lang="en-GB" sz="1000" dirty="0">
                <a:solidFill>
                  <a:schemeClr val="bg1"/>
                </a:solidFill>
              </a:endParaRPr>
            </a:p>
          </p:txBody>
        </p:sp>
      </p:grpSp>
      <p:grpSp>
        <p:nvGrpSpPr>
          <p:cNvPr id="27" name="Group 19"/>
          <p:cNvGrpSpPr>
            <a:grpSpLocks noChangeAspect="1"/>
          </p:cNvGrpSpPr>
          <p:nvPr/>
        </p:nvGrpSpPr>
        <p:grpSpPr bwMode="auto">
          <a:xfrm>
            <a:off x="8079043" y="2346820"/>
            <a:ext cx="216000" cy="216000"/>
            <a:chOff x="587" y="1501"/>
            <a:chExt cx="181" cy="181"/>
          </a:xfrm>
        </p:grpSpPr>
        <p:sp>
          <p:nvSpPr>
            <p:cNvPr id="28"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29" name="Rectangle 21"/>
            <p:cNvSpPr>
              <a:spLocks noChangeArrowheads="1"/>
            </p:cNvSpPr>
            <p:nvPr/>
          </p:nvSpPr>
          <p:spPr bwMode="auto">
            <a:xfrm>
              <a:off x="587"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3</a:t>
              </a:r>
              <a:endParaRPr lang="en-GB" sz="1000" dirty="0">
                <a:solidFill>
                  <a:schemeClr val="bg1"/>
                </a:solidFill>
              </a:endParaRPr>
            </a:p>
          </p:txBody>
        </p:sp>
      </p:grpSp>
      <p:grpSp>
        <p:nvGrpSpPr>
          <p:cNvPr id="34" name="Group 16"/>
          <p:cNvGrpSpPr>
            <a:grpSpLocks noChangeAspect="1"/>
          </p:cNvGrpSpPr>
          <p:nvPr/>
        </p:nvGrpSpPr>
        <p:grpSpPr bwMode="auto">
          <a:xfrm>
            <a:off x="8076048" y="3215218"/>
            <a:ext cx="216000" cy="216000"/>
            <a:chOff x="587" y="1504"/>
            <a:chExt cx="181" cy="181"/>
          </a:xfrm>
        </p:grpSpPr>
        <p:sp>
          <p:nvSpPr>
            <p:cNvPr id="35"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36" name="Rectangle 18"/>
            <p:cNvSpPr>
              <a:spLocks noChangeArrowheads="1"/>
            </p:cNvSpPr>
            <p:nvPr/>
          </p:nvSpPr>
          <p:spPr bwMode="auto">
            <a:xfrm>
              <a:off x="587" y="1504"/>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40</a:t>
              </a:r>
              <a:endParaRPr lang="en-GB" sz="1000" dirty="0">
                <a:solidFill>
                  <a:schemeClr val="bg1"/>
                </a:solidFill>
              </a:endParaRPr>
            </a:p>
          </p:txBody>
        </p:sp>
      </p:grpSp>
      <p:grpSp>
        <p:nvGrpSpPr>
          <p:cNvPr id="37" name="Group 19"/>
          <p:cNvGrpSpPr>
            <a:grpSpLocks noChangeAspect="1"/>
          </p:cNvGrpSpPr>
          <p:nvPr/>
        </p:nvGrpSpPr>
        <p:grpSpPr bwMode="auto">
          <a:xfrm>
            <a:off x="8076575" y="3417594"/>
            <a:ext cx="216000" cy="216000"/>
            <a:chOff x="587" y="1501"/>
            <a:chExt cx="181" cy="181"/>
          </a:xfrm>
        </p:grpSpPr>
        <p:sp>
          <p:nvSpPr>
            <p:cNvPr id="38"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39" name="Rectangle 21"/>
            <p:cNvSpPr>
              <a:spLocks noChangeArrowheads="1"/>
            </p:cNvSpPr>
            <p:nvPr/>
          </p:nvSpPr>
          <p:spPr bwMode="auto">
            <a:xfrm>
              <a:off x="587"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41</a:t>
              </a:r>
              <a:endParaRPr lang="en-GB" sz="1000" dirty="0">
                <a:solidFill>
                  <a:schemeClr val="bg1"/>
                </a:solidFill>
              </a:endParaRPr>
            </a:p>
          </p:txBody>
        </p:sp>
      </p:grpSp>
      <p:sp>
        <p:nvSpPr>
          <p:cNvPr id="52" name="Rectangle 9"/>
          <p:cNvSpPr>
            <a:spLocks noChangeArrowheads="1"/>
          </p:cNvSpPr>
          <p:nvPr/>
        </p:nvSpPr>
        <p:spPr bwMode="auto">
          <a:xfrm>
            <a:off x="3117477" y="3172753"/>
            <a:ext cx="1249369" cy="29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dirty="0" smtClean="0">
                <a:solidFill>
                  <a:srgbClr val="000000"/>
                </a:solidFill>
              </a:rPr>
              <a:t>Lithuania</a:t>
            </a:r>
            <a:r>
              <a:rPr lang="en-US" sz="1000" b="0" dirty="0" smtClean="0">
                <a:solidFill>
                  <a:srgbClr val="000000"/>
                </a:solidFill>
              </a:rPr>
              <a:t/>
            </a:r>
            <a:br>
              <a:rPr lang="en-US" sz="1000" b="0" dirty="0" smtClean="0">
                <a:solidFill>
                  <a:srgbClr val="000000"/>
                </a:solidFill>
              </a:rPr>
            </a:br>
            <a:r>
              <a:rPr lang="en-US" sz="1000" b="0" dirty="0" smtClean="0">
                <a:solidFill>
                  <a:srgbClr val="000000"/>
                </a:solidFill>
              </a:rPr>
              <a:t>(</a:t>
            </a:r>
            <a:r>
              <a:rPr lang="en-US" sz="1000" dirty="0" smtClean="0">
                <a:solidFill>
                  <a:srgbClr val="000000"/>
                </a:solidFill>
              </a:rPr>
              <a:t>4,8</a:t>
            </a:r>
            <a:r>
              <a:rPr lang="en-US" sz="1000" b="0" dirty="0" smtClean="0">
                <a:solidFill>
                  <a:srgbClr val="000000"/>
                </a:solidFill>
              </a:rPr>
              <a:t> %)</a:t>
            </a:r>
            <a:endParaRPr lang="en-US" sz="1000" b="0" dirty="0">
              <a:solidFill>
                <a:srgbClr val="000000"/>
              </a:solidFill>
            </a:endParaRPr>
          </a:p>
        </p:txBody>
      </p:sp>
      <p:grpSp>
        <p:nvGrpSpPr>
          <p:cNvPr id="3" name="Gruppieren 2"/>
          <p:cNvGrpSpPr/>
          <p:nvPr/>
        </p:nvGrpSpPr>
        <p:grpSpPr>
          <a:xfrm>
            <a:off x="443160" y="1785351"/>
            <a:ext cx="3873490" cy="2740103"/>
            <a:chOff x="443160" y="1853931"/>
            <a:chExt cx="3873490" cy="2740103"/>
          </a:xfrm>
        </p:grpSpPr>
        <p:graphicFrame>
          <p:nvGraphicFramePr>
            <p:cNvPr id="41" name="Diagramm 40"/>
            <p:cNvGraphicFramePr/>
            <p:nvPr>
              <p:extLst>
                <p:ext uri="{D42A27DB-BD31-4B8C-83A1-F6EECF244321}">
                  <p14:modId xmlns:p14="http://schemas.microsoft.com/office/powerpoint/2010/main" val="632319924"/>
                </p:ext>
              </p:extLst>
            </p:nvPr>
          </p:nvGraphicFramePr>
          <p:xfrm>
            <a:off x="562607" y="2014310"/>
            <a:ext cx="1034008" cy="1194881"/>
          </p:xfrm>
          <a:graphic>
            <a:graphicData uri="http://schemas.openxmlformats.org/drawingml/2006/chart">
              <c:chart xmlns:c="http://schemas.openxmlformats.org/drawingml/2006/chart" xmlns:r="http://schemas.openxmlformats.org/officeDocument/2006/relationships" r:id="rId3"/>
            </a:graphicData>
          </a:graphic>
        </p:graphicFrame>
        <p:sp>
          <p:nvSpPr>
            <p:cNvPr id="42" name="Rectangle 9"/>
            <p:cNvSpPr>
              <a:spLocks noChangeArrowheads="1"/>
            </p:cNvSpPr>
            <p:nvPr/>
          </p:nvSpPr>
          <p:spPr bwMode="auto">
            <a:xfrm>
              <a:off x="443160" y="1856489"/>
              <a:ext cx="1311620" cy="35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b="0" dirty="0" smtClean="0">
                  <a:solidFill>
                    <a:srgbClr val="000000"/>
                  </a:solidFill>
                </a:rPr>
                <a:t>Croatia</a:t>
              </a:r>
              <a:br>
                <a:rPr lang="en-US" sz="1000" b="0" dirty="0" smtClean="0">
                  <a:solidFill>
                    <a:srgbClr val="000000"/>
                  </a:solidFill>
                </a:rPr>
              </a:br>
              <a:r>
                <a:rPr lang="en-US" sz="1000" b="0" dirty="0" smtClean="0">
                  <a:solidFill>
                    <a:srgbClr val="000000"/>
                  </a:solidFill>
                </a:rPr>
                <a:t>(28,6 %)</a:t>
              </a:r>
              <a:endParaRPr lang="en-US" sz="1000" b="0" dirty="0">
                <a:solidFill>
                  <a:srgbClr val="000000"/>
                </a:solidFill>
              </a:endParaRPr>
            </a:p>
          </p:txBody>
        </p:sp>
        <p:graphicFrame>
          <p:nvGraphicFramePr>
            <p:cNvPr id="43" name="Diagramm 42"/>
            <p:cNvGraphicFramePr/>
            <p:nvPr>
              <p:extLst>
                <p:ext uri="{D42A27DB-BD31-4B8C-83A1-F6EECF244321}">
                  <p14:modId xmlns:p14="http://schemas.microsoft.com/office/powerpoint/2010/main" val="3833569606"/>
                </p:ext>
              </p:extLst>
            </p:nvPr>
          </p:nvGraphicFramePr>
          <p:xfrm>
            <a:off x="1874227" y="2011752"/>
            <a:ext cx="1034008" cy="1194881"/>
          </p:xfrm>
          <a:graphic>
            <a:graphicData uri="http://schemas.openxmlformats.org/drawingml/2006/chart">
              <c:chart xmlns:c="http://schemas.openxmlformats.org/drawingml/2006/chart" xmlns:r="http://schemas.openxmlformats.org/officeDocument/2006/relationships" r:id="rId4"/>
            </a:graphicData>
          </a:graphic>
        </p:graphicFrame>
        <p:sp>
          <p:nvSpPr>
            <p:cNvPr id="44" name="Rectangle 9"/>
            <p:cNvSpPr>
              <a:spLocks noChangeArrowheads="1"/>
            </p:cNvSpPr>
            <p:nvPr/>
          </p:nvSpPr>
          <p:spPr bwMode="auto">
            <a:xfrm>
              <a:off x="1851032" y="1853931"/>
              <a:ext cx="1080121" cy="30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b="0" dirty="0" smtClean="0">
                  <a:solidFill>
                    <a:srgbClr val="000000"/>
                  </a:solidFill>
                </a:rPr>
                <a:t>Malta </a:t>
              </a:r>
              <a:br>
                <a:rPr lang="en-US" sz="1000" b="0" dirty="0" smtClean="0">
                  <a:solidFill>
                    <a:srgbClr val="000000"/>
                  </a:solidFill>
                </a:rPr>
              </a:br>
              <a:r>
                <a:rPr lang="en-US" sz="1000" b="0" dirty="0" smtClean="0">
                  <a:solidFill>
                    <a:srgbClr val="000000"/>
                  </a:solidFill>
                </a:rPr>
                <a:t>(28,1 %)</a:t>
              </a:r>
              <a:endParaRPr lang="en-US" sz="1000" b="0" dirty="0">
                <a:solidFill>
                  <a:srgbClr val="000000"/>
                </a:solidFill>
              </a:endParaRPr>
            </a:p>
          </p:txBody>
        </p:sp>
        <p:graphicFrame>
          <p:nvGraphicFramePr>
            <p:cNvPr id="45" name="Diagramm 44"/>
            <p:cNvGraphicFramePr/>
            <p:nvPr>
              <p:extLst>
                <p:ext uri="{D42A27DB-BD31-4B8C-83A1-F6EECF244321}">
                  <p14:modId xmlns:p14="http://schemas.microsoft.com/office/powerpoint/2010/main" val="1809576613"/>
                </p:ext>
              </p:extLst>
            </p:nvPr>
          </p:nvGraphicFramePr>
          <p:xfrm>
            <a:off x="3219230" y="2014310"/>
            <a:ext cx="1034008" cy="1194881"/>
          </p:xfrm>
          <a:graphic>
            <a:graphicData uri="http://schemas.openxmlformats.org/drawingml/2006/chart">
              <c:chart xmlns:c="http://schemas.openxmlformats.org/drawingml/2006/chart" xmlns:r="http://schemas.openxmlformats.org/officeDocument/2006/relationships" r:id="rId5"/>
            </a:graphicData>
          </a:graphic>
        </p:graphicFrame>
        <p:sp>
          <p:nvSpPr>
            <p:cNvPr id="46" name="Rectangle 9"/>
            <p:cNvSpPr>
              <a:spLocks noChangeArrowheads="1"/>
            </p:cNvSpPr>
            <p:nvPr/>
          </p:nvSpPr>
          <p:spPr bwMode="auto">
            <a:xfrm>
              <a:off x="3163951" y="1856490"/>
              <a:ext cx="1152699" cy="29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b="0" dirty="0" smtClean="0">
                  <a:solidFill>
                    <a:srgbClr val="000000"/>
                  </a:solidFill>
                </a:rPr>
                <a:t>Iceland</a:t>
              </a:r>
              <a:br>
                <a:rPr lang="en-US" sz="1000" b="0" dirty="0" smtClean="0">
                  <a:solidFill>
                    <a:srgbClr val="000000"/>
                  </a:solidFill>
                </a:rPr>
              </a:br>
              <a:r>
                <a:rPr lang="en-US" sz="1000" b="0" dirty="0" smtClean="0">
                  <a:solidFill>
                    <a:srgbClr val="000000"/>
                  </a:solidFill>
                </a:rPr>
                <a:t>(23,3 %)</a:t>
              </a:r>
              <a:endParaRPr lang="en-US" sz="1000" b="0" dirty="0">
                <a:solidFill>
                  <a:srgbClr val="000000"/>
                </a:solidFill>
              </a:endParaRPr>
            </a:p>
          </p:txBody>
        </p:sp>
        <p:graphicFrame>
          <p:nvGraphicFramePr>
            <p:cNvPr id="47" name="Diagramm 46"/>
            <p:cNvGraphicFramePr/>
            <p:nvPr>
              <p:extLst>
                <p:ext uri="{D42A27DB-BD31-4B8C-83A1-F6EECF244321}">
                  <p14:modId xmlns:p14="http://schemas.microsoft.com/office/powerpoint/2010/main" val="1517761219"/>
                </p:ext>
              </p:extLst>
            </p:nvPr>
          </p:nvGraphicFramePr>
          <p:xfrm>
            <a:off x="566503" y="3399153"/>
            <a:ext cx="1034008" cy="1194881"/>
          </p:xfrm>
          <a:graphic>
            <a:graphicData uri="http://schemas.openxmlformats.org/drawingml/2006/chart">
              <c:chart xmlns:c="http://schemas.openxmlformats.org/drawingml/2006/chart" xmlns:r="http://schemas.openxmlformats.org/officeDocument/2006/relationships" r:id="rId6"/>
            </a:graphicData>
          </a:graphic>
        </p:graphicFrame>
        <p:sp>
          <p:nvSpPr>
            <p:cNvPr id="48" name="Rectangle 9"/>
            <p:cNvSpPr>
              <a:spLocks noChangeArrowheads="1"/>
            </p:cNvSpPr>
            <p:nvPr/>
          </p:nvSpPr>
          <p:spPr bwMode="auto">
            <a:xfrm>
              <a:off x="447056" y="3241332"/>
              <a:ext cx="1311620" cy="35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dirty="0" smtClean="0">
                  <a:solidFill>
                    <a:srgbClr val="000000"/>
                  </a:solidFill>
                </a:rPr>
                <a:t>Netherlands</a:t>
              </a:r>
              <a:r>
                <a:rPr lang="en-US" sz="1000" b="0" dirty="0" smtClean="0">
                  <a:solidFill>
                    <a:srgbClr val="000000"/>
                  </a:solidFill>
                </a:rPr>
                <a:t/>
              </a:r>
              <a:br>
                <a:rPr lang="en-US" sz="1000" b="0" dirty="0" smtClean="0">
                  <a:solidFill>
                    <a:srgbClr val="000000"/>
                  </a:solidFill>
                </a:rPr>
              </a:br>
              <a:r>
                <a:rPr lang="en-US" sz="1000" b="0" dirty="0" smtClean="0">
                  <a:solidFill>
                    <a:srgbClr val="000000"/>
                  </a:solidFill>
                </a:rPr>
                <a:t>(5,6 %)</a:t>
              </a:r>
              <a:endParaRPr lang="en-US" sz="1000" b="0" dirty="0">
                <a:solidFill>
                  <a:srgbClr val="000000"/>
                </a:solidFill>
              </a:endParaRPr>
            </a:p>
          </p:txBody>
        </p:sp>
        <p:graphicFrame>
          <p:nvGraphicFramePr>
            <p:cNvPr id="49" name="Diagramm 48"/>
            <p:cNvGraphicFramePr/>
            <p:nvPr>
              <p:extLst>
                <p:ext uri="{D42A27DB-BD31-4B8C-83A1-F6EECF244321}">
                  <p14:modId xmlns:p14="http://schemas.microsoft.com/office/powerpoint/2010/main" val="2205102697"/>
                </p:ext>
              </p:extLst>
            </p:nvPr>
          </p:nvGraphicFramePr>
          <p:xfrm>
            <a:off x="1878123" y="3396595"/>
            <a:ext cx="1034008" cy="1194881"/>
          </p:xfrm>
          <a:graphic>
            <a:graphicData uri="http://schemas.openxmlformats.org/drawingml/2006/chart">
              <c:chart xmlns:c="http://schemas.openxmlformats.org/drawingml/2006/chart" xmlns:r="http://schemas.openxmlformats.org/officeDocument/2006/relationships" r:id="rId7"/>
            </a:graphicData>
          </a:graphic>
        </p:graphicFrame>
        <p:sp>
          <p:nvSpPr>
            <p:cNvPr id="50" name="Rectangle 9"/>
            <p:cNvSpPr>
              <a:spLocks noChangeArrowheads="1"/>
            </p:cNvSpPr>
            <p:nvPr/>
          </p:nvSpPr>
          <p:spPr bwMode="auto">
            <a:xfrm>
              <a:off x="1804976" y="3238774"/>
              <a:ext cx="1176373" cy="30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dirty="0" smtClean="0">
                  <a:solidFill>
                    <a:srgbClr val="000000"/>
                  </a:solidFill>
                </a:rPr>
                <a:t>North Macedonia</a:t>
              </a:r>
              <a:r>
                <a:rPr lang="en-US" sz="1000" b="0" dirty="0" smtClean="0">
                  <a:solidFill>
                    <a:srgbClr val="000000"/>
                  </a:solidFill>
                </a:rPr>
                <a:t/>
              </a:r>
              <a:br>
                <a:rPr lang="en-US" sz="1000" b="0" dirty="0" smtClean="0">
                  <a:solidFill>
                    <a:srgbClr val="000000"/>
                  </a:solidFill>
                </a:rPr>
              </a:br>
              <a:r>
                <a:rPr lang="en-US" sz="1000" b="0" dirty="0" smtClean="0">
                  <a:solidFill>
                    <a:srgbClr val="000000"/>
                  </a:solidFill>
                </a:rPr>
                <a:t>(5,2 %)</a:t>
              </a:r>
              <a:endParaRPr lang="en-US" sz="1000" b="0" dirty="0">
                <a:solidFill>
                  <a:srgbClr val="000000"/>
                </a:solidFill>
              </a:endParaRPr>
            </a:p>
          </p:txBody>
        </p:sp>
        <p:graphicFrame>
          <p:nvGraphicFramePr>
            <p:cNvPr id="51" name="Diagramm 50"/>
            <p:cNvGraphicFramePr/>
            <p:nvPr>
              <p:extLst>
                <p:ext uri="{D42A27DB-BD31-4B8C-83A1-F6EECF244321}">
                  <p14:modId xmlns:p14="http://schemas.microsoft.com/office/powerpoint/2010/main" val="1688532641"/>
                </p:ext>
              </p:extLst>
            </p:nvPr>
          </p:nvGraphicFramePr>
          <p:xfrm>
            <a:off x="3223126" y="3399153"/>
            <a:ext cx="1034008" cy="1194881"/>
          </p:xfrm>
          <a:graphic>
            <a:graphicData uri="http://schemas.openxmlformats.org/drawingml/2006/chart">
              <c:chart xmlns:c="http://schemas.openxmlformats.org/drawingml/2006/chart" xmlns:r="http://schemas.openxmlformats.org/officeDocument/2006/relationships" r:id="rId8"/>
            </a:graphicData>
          </a:graphic>
        </p:graphicFrame>
        <p:sp>
          <p:nvSpPr>
            <p:cNvPr id="53" name="Rectangle 10"/>
            <p:cNvSpPr>
              <a:spLocks noChangeArrowheads="1"/>
            </p:cNvSpPr>
            <p:nvPr/>
          </p:nvSpPr>
          <p:spPr bwMode="auto">
            <a:xfrm>
              <a:off x="599280" y="2936609"/>
              <a:ext cx="720080" cy="3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5600" indent="-355600">
                <a:spcBef>
                  <a:spcPct val="20000"/>
                </a:spcBef>
                <a:spcAft>
                  <a:spcPts val="600"/>
                </a:spcAft>
                <a:buClr>
                  <a:srgbClr val="E3007B"/>
                </a:buClr>
                <a:buSzPct val="115000"/>
              </a:pPr>
              <a:r>
                <a:rPr lang="en-US" sz="1100" b="0" dirty="0" smtClean="0">
                  <a:solidFill>
                    <a:schemeClr val="tx1"/>
                  </a:solidFill>
                </a:rPr>
                <a:t>…….</a:t>
              </a:r>
              <a:endParaRPr lang="en-US" sz="1100" b="0" dirty="0">
                <a:solidFill>
                  <a:schemeClr val="tx1"/>
                </a:solidFill>
              </a:endParaRPr>
            </a:p>
          </p:txBody>
        </p:sp>
        <p:grpSp>
          <p:nvGrpSpPr>
            <p:cNvPr id="54" name="Group 13"/>
            <p:cNvGrpSpPr>
              <a:grpSpLocks noChangeAspect="1"/>
            </p:cNvGrpSpPr>
            <p:nvPr/>
          </p:nvGrpSpPr>
          <p:grpSpPr bwMode="auto">
            <a:xfrm>
              <a:off x="553874" y="1859071"/>
              <a:ext cx="216000" cy="216000"/>
              <a:chOff x="585" y="1495"/>
              <a:chExt cx="181" cy="181"/>
            </a:xfrm>
          </p:grpSpPr>
          <p:sp>
            <p:nvSpPr>
              <p:cNvPr id="71"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72" name="Rectangle 15"/>
              <p:cNvSpPr>
                <a:spLocks noChangeArrowheads="1"/>
              </p:cNvSpPr>
              <p:nvPr/>
            </p:nvSpPr>
            <p:spPr bwMode="auto">
              <a:xfrm>
                <a:off x="585" y="1495"/>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1</a:t>
                </a:r>
                <a:endParaRPr lang="en-GB" sz="1000" dirty="0">
                  <a:solidFill>
                    <a:schemeClr val="bg1"/>
                  </a:solidFill>
                </a:endParaRPr>
              </a:p>
            </p:txBody>
          </p:sp>
        </p:grpSp>
        <p:grpSp>
          <p:nvGrpSpPr>
            <p:cNvPr id="55" name="Group 16"/>
            <p:cNvGrpSpPr>
              <a:grpSpLocks noChangeAspect="1"/>
            </p:cNvGrpSpPr>
            <p:nvPr/>
          </p:nvGrpSpPr>
          <p:grpSpPr bwMode="auto">
            <a:xfrm>
              <a:off x="1838419" y="1865506"/>
              <a:ext cx="216000" cy="216000"/>
              <a:chOff x="592" y="1499"/>
              <a:chExt cx="181" cy="181"/>
            </a:xfrm>
          </p:grpSpPr>
          <p:sp>
            <p:nvSpPr>
              <p:cNvPr id="69"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70" name="Rectangle 18"/>
              <p:cNvSpPr>
                <a:spLocks noChangeArrowheads="1"/>
              </p:cNvSpPr>
              <p:nvPr/>
            </p:nvSpPr>
            <p:spPr bwMode="auto">
              <a:xfrm>
                <a:off x="592" y="1499"/>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2</a:t>
                </a:r>
                <a:endParaRPr lang="en-GB" sz="1000" dirty="0">
                  <a:solidFill>
                    <a:schemeClr val="bg1"/>
                  </a:solidFill>
                </a:endParaRPr>
              </a:p>
            </p:txBody>
          </p:sp>
        </p:grpSp>
        <p:grpSp>
          <p:nvGrpSpPr>
            <p:cNvPr id="56" name="Group 19"/>
            <p:cNvGrpSpPr>
              <a:grpSpLocks noChangeAspect="1"/>
            </p:cNvGrpSpPr>
            <p:nvPr/>
          </p:nvGrpSpPr>
          <p:grpSpPr bwMode="auto">
            <a:xfrm>
              <a:off x="3183445" y="1870622"/>
              <a:ext cx="216000" cy="216000"/>
              <a:chOff x="587" y="1501"/>
              <a:chExt cx="181" cy="181"/>
            </a:xfrm>
          </p:grpSpPr>
          <p:sp>
            <p:nvSpPr>
              <p:cNvPr id="67"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68" name="Rectangle 21"/>
              <p:cNvSpPr>
                <a:spLocks noChangeArrowheads="1"/>
              </p:cNvSpPr>
              <p:nvPr/>
            </p:nvSpPr>
            <p:spPr bwMode="auto">
              <a:xfrm>
                <a:off x="587"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3</a:t>
                </a:r>
                <a:endParaRPr lang="en-GB" sz="1000" dirty="0">
                  <a:solidFill>
                    <a:schemeClr val="bg1"/>
                  </a:solidFill>
                </a:endParaRPr>
              </a:p>
            </p:txBody>
          </p:sp>
        </p:grpSp>
        <p:grpSp>
          <p:nvGrpSpPr>
            <p:cNvPr id="57" name="Group 16"/>
            <p:cNvGrpSpPr>
              <a:grpSpLocks noChangeAspect="1"/>
            </p:cNvGrpSpPr>
            <p:nvPr/>
          </p:nvGrpSpPr>
          <p:grpSpPr bwMode="auto">
            <a:xfrm>
              <a:off x="541277" y="3269943"/>
              <a:ext cx="216000" cy="216000"/>
              <a:chOff x="589" y="1501"/>
              <a:chExt cx="181" cy="181"/>
            </a:xfrm>
          </p:grpSpPr>
          <p:sp>
            <p:nvSpPr>
              <p:cNvPr id="65"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66" name="Rectangle 18"/>
              <p:cNvSpPr>
                <a:spLocks noChangeArrowheads="1"/>
              </p:cNvSpPr>
              <p:nvPr/>
            </p:nvSpPr>
            <p:spPr bwMode="auto">
              <a:xfrm>
                <a:off x="589"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38</a:t>
                </a:r>
                <a:endParaRPr lang="en-GB" sz="1000" dirty="0">
                  <a:solidFill>
                    <a:schemeClr val="bg1"/>
                  </a:solidFill>
                </a:endParaRPr>
              </a:p>
            </p:txBody>
          </p:sp>
        </p:grpSp>
        <p:grpSp>
          <p:nvGrpSpPr>
            <p:cNvPr id="58" name="Group 16"/>
            <p:cNvGrpSpPr>
              <a:grpSpLocks noChangeAspect="1"/>
            </p:cNvGrpSpPr>
            <p:nvPr/>
          </p:nvGrpSpPr>
          <p:grpSpPr bwMode="auto">
            <a:xfrm>
              <a:off x="1789585" y="3276057"/>
              <a:ext cx="216000" cy="216000"/>
              <a:chOff x="592" y="1504"/>
              <a:chExt cx="181" cy="181"/>
            </a:xfrm>
          </p:grpSpPr>
          <p:sp>
            <p:nvSpPr>
              <p:cNvPr id="63"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64" name="Rectangle 18"/>
              <p:cNvSpPr>
                <a:spLocks noChangeArrowheads="1"/>
              </p:cNvSpPr>
              <p:nvPr/>
            </p:nvSpPr>
            <p:spPr bwMode="auto">
              <a:xfrm>
                <a:off x="592" y="1504"/>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39</a:t>
                </a:r>
                <a:endParaRPr lang="en-GB" sz="1000" dirty="0">
                  <a:solidFill>
                    <a:schemeClr val="bg1"/>
                  </a:solidFill>
                </a:endParaRPr>
              </a:p>
            </p:txBody>
          </p:sp>
        </p:grpSp>
        <p:grpSp>
          <p:nvGrpSpPr>
            <p:cNvPr id="59" name="Group 16"/>
            <p:cNvGrpSpPr>
              <a:grpSpLocks noChangeAspect="1"/>
            </p:cNvGrpSpPr>
            <p:nvPr/>
          </p:nvGrpSpPr>
          <p:grpSpPr bwMode="auto">
            <a:xfrm>
              <a:off x="3146162" y="3276057"/>
              <a:ext cx="216000" cy="216000"/>
              <a:chOff x="592" y="1504"/>
              <a:chExt cx="181" cy="181"/>
            </a:xfrm>
          </p:grpSpPr>
          <p:sp>
            <p:nvSpPr>
              <p:cNvPr id="61"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62" name="Rectangle 18"/>
              <p:cNvSpPr>
                <a:spLocks noChangeArrowheads="1"/>
              </p:cNvSpPr>
              <p:nvPr/>
            </p:nvSpPr>
            <p:spPr bwMode="auto">
              <a:xfrm>
                <a:off x="592" y="1504"/>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40</a:t>
                </a:r>
                <a:endParaRPr lang="en-GB" sz="1000" dirty="0">
                  <a:solidFill>
                    <a:schemeClr val="bg1"/>
                  </a:solidFill>
                </a:endParaRPr>
              </a:p>
            </p:txBody>
          </p:sp>
        </p:grpSp>
        <p:sp>
          <p:nvSpPr>
            <p:cNvPr id="60" name="Rechteck 59"/>
            <p:cNvSpPr/>
            <p:nvPr/>
          </p:nvSpPr>
          <p:spPr bwMode="auto">
            <a:xfrm>
              <a:off x="1760425" y="3193879"/>
              <a:ext cx="1263328" cy="1289623"/>
            </a:xfrm>
            <a:prstGeom prst="rect">
              <a:avLst/>
            </a:prstGeom>
            <a:noFill/>
            <a:ln w="9525" cap="flat" cmpd="sng" algn="ctr">
              <a:solidFill>
                <a:srgbClr val="E3007B"/>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grpSp>
      <p:sp>
        <p:nvSpPr>
          <p:cNvPr id="73" name="Rectangle 10"/>
          <p:cNvSpPr>
            <a:spLocks noChangeArrowheads="1"/>
          </p:cNvSpPr>
          <p:nvPr/>
        </p:nvSpPr>
        <p:spPr bwMode="auto">
          <a:xfrm>
            <a:off x="5591542" y="2908940"/>
            <a:ext cx="720080" cy="3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5600" indent="-355600">
              <a:spcBef>
                <a:spcPct val="20000"/>
              </a:spcBef>
              <a:spcAft>
                <a:spcPts val="600"/>
              </a:spcAft>
              <a:buClr>
                <a:srgbClr val="E3007B"/>
              </a:buClr>
              <a:buSzPct val="115000"/>
            </a:pPr>
            <a:r>
              <a:rPr lang="en-US" sz="1100" b="0" dirty="0" smtClean="0">
                <a:solidFill>
                  <a:schemeClr val="tx1"/>
                </a:solidFill>
              </a:rPr>
              <a:t>…….</a:t>
            </a:r>
            <a:endParaRPr lang="en-US" sz="1100" b="0" dirty="0">
              <a:solidFill>
                <a:schemeClr val="tx1"/>
              </a:solidFill>
            </a:endParaRPr>
          </a:p>
        </p:txBody>
      </p:sp>
      <p:grpSp>
        <p:nvGrpSpPr>
          <p:cNvPr id="74" name="Group 13"/>
          <p:cNvGrpSpPr>
            <a:grpSpLocks noChangeAspect="1"/>
          </p:cNvGrpSpPr>
          <p:nvPr/>
        </p:nvGrpSpPr>
        <p:grpSpPr bwMode="auto">
          <a:xfrm>
            <a:off x="8083027" y="3628536"/>
            <a:ext cx="216000" cy="216000"/>
            <a:chOff x="595" y="1505"/>
            <a:chExt cx="181" cy="181"/>
          </a:xfrm>
        </p:grpSpPr>
        <p:sp>
          <p:nvSpPr>
            <p:cNvPr id="75"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76" name="Rectangle 15"/>
            <p:cNvSpPr>
              <a:spLocks noChangeArrowheads="1"/>
            </p:cNvSpPr>
            <p:nvPr/>
          </p:nvSpPr>
          <p:spPr bwMode="auto">
            <a:xfrm>
              <a:off x="595" y="1505"/>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42</a:t>
              </a:r>
              <a:endParaRPr lang="en-GB" sz="1000" dirty="0">
                <a:solidFill>
                  <a:schemeClr val="bg1"/>
                </a:solidFill>
              </a:endParaRPr>
            </a:p>
          </p:txBody>
        </p:sp>
      </p:grpSp>
      <p:grpSp>
        <p:nvGrpSpPr>
          <p:cNvPr id="77" name="Group 16"/>
          <p:cNvGrpSpPr>
            <a:grpSpLocks noChangeAspect="1"/>
          </p:cNvGrpSpPr>
          <p:nvPr/>
        </p:nvGrpSpPr>
        <p:grpSpPr bwMode="auto">
          <a:xfrm>
            <a:off x="8076725" y="3836204"/>
            <a:ext cx="216000" cy="216000"/>
            <a:chOff x="592" y="1504"/>
            <a:chExt cx="181" cy="181"/>
          </a:xfrm>
        </p:grpSpPr>
        <p:sp>
          <p:nvSpPr>
            <p:cNvPr id="78"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79" name="Rectangle 18"/>
            <p:cNvSpPr>
              <a:spLocks noChangeArrowheads="1"/>
            </p:cNvSpPr>
            <p:nvPr/>
          </p:nvSpPr>
          <p:spPr bwMode="auto">
            <a:xfrm>
              <a:off x="592" y="1504"/>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43</a:t>
              </a:r>
              <a:endParaRPr lang="en-GB" sz="1000" dirty="0">
                <a:solidFill>
                  <a:schemeClr val="bg1"/>
                </a:solidFill>
              </a:endParaRPr>
            </a:p>
          </p:txBody>
        </p:sp>
      </p:grpSp>
      <p:grpSp>
        <p:nvGrpSpPr>
          <p:cNvPr id="80" name="Group 19"/>
          <p:cNvGrpSpPr>
            <a:grpSpLocks noChangeAspect="1"/>
          </p:cNvGrpSpPr>
          <p:nvPr/>
        </p:nvGrpSpPr>
        <p:grpSpPr bwMode="auto">
          <a:xfrm>
            <a:off x="8077252" y="4038580"/>
            <a:ext cx="216000" cy="216000"/>
            <a:chOff x="592" y="1501"/>
            <a:chExt cx="181" cy="181"/>
          </a:xfrm>
        </p:grpSpPr>
        <p:sp>
          <p:nvSpPr>
            <p:cNvPr id="81"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82" name="Rectangle 21"/>
            <p:cNvSpPr>
              <a:spLocks noChangeArrowheads="1"/>
            </p:cNvSpPr>
            <p:nvPr/>
          </p:nvSpPr>
          <p:spPr bwMode="auto">
            <a:xfrm>
              <a:off x="592"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44</a:t>
              </a:r>
              <a:endParaRPr lang="en-GB" sz="1000" dirty="0">
                <a:solidFill>
                  <a:schemeClr val="bg1"/>
                </a:solidFill>
              </a:endParaRPr>
            </a:p>
          </p:txBody>
        </p:sp>
      </p:grpSp>
      <p:grpSp>
        <p:nvGrpSpPr>
          <p:cNvPr id="83" name="Group 16"/>
          <p:cNvGrpSpPr>
            <a:grpSpLocks noChangeAspect="1"/>
          </p:cNvGrpSpPr>
          <p:nvPr/>
        </p:nvGrpSpPr>
        <p:grpSpPr bwMode="auto">
          <a:xfrm>
            <a:off x="8085558" y="2566710"/>
            <a:ext cx="216000" cy="216000"/>
            <a:chOff x="592" y="1499"/>
            <a:chExt cx="181" cy="181"/>
          </a:xfrm>
        </p:grpSpPr>
        <p:sp>
          <p:nvSpPr>
            <p:cNvPr id="85"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86" name="Rectangle 18"/>
            <p:cNvSpPr>
              <a:spLocks noChangeArrowheads="1"/>
            </p:cNvSpPr>
            <p:nvPr/>
          </p:nvSpPr>
          <p:spPr bwMode="auto">
            <a:xfrm>
              <a:off x="592" y="1499"/>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a:solidFill>
                    <a:schemeClr val="bg1"/>
                  </a:solidFill>
                </a:rPr>
                <a:t>4</a:t>
              </a:r>
            </a:p>
          </p:txBody>
        </p:sp>
      </p:grpSp>
      <p:grpSp>
        <p:nvGrpSpPr>
          <p:cNvPr id="87" name="Group 19"/>
          <p:cNvGrpSpPr>
            <a:grpSpLocks noChangeAspect="1"/>
          </p:cNvGrpSpPr>
          <p:nvPr/>
        </p:nvGrpSpPr>
        <p:grpSpPr bwMode="auto">
          <a:xfrm>
            <a:off x="8080118" y="2795810"/>
            <a:ext cx="216000" cy="216000"/>
            <a:chOff x="587" y="1501"/>
            <a:chExt cx="181" cy="181"/>
          </a:xfrm>
        </p:grpSpPr>
        <p:sp>
          <p:nvSpPr>
            <p:cNvPr id="88"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89" name="Rectangle 21"/>
            <p:cNvSpPr>
              <a:spLocks noChangeArrowheads="1"/>
            </p:cNvSpPr>
            <p:nvPr/>
          </p:nvSpPr>
          <p:spPr bwMode="auto">
            <a:xfrm>
              <a:off x="587"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a:solidFill>
                    <a:schemeClr val="bg1"/>
                  </a:solidFill>
                </a:rPr>
                <a:t>5</a:t>
              </a:r>
            </a:p>
          </p:txBody>
        </p:sp>
      </p:grpSp>
    </p:spTree>
    <p:extLst>
      <p:ext uri="{BB962C8B-B14F-4D97-AF65-F5344CB8AC3E}">
        <p14:creationId xmlns:p14="http://schemas.microsoft.com/office/powerpoint/2010/main" val="426631353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In 2014 the total contribution of tourism to the employment in North Macedonia was 33.100 people or 4,7 % </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37</a:t>
            </a:fld>
            <a:endParaRPr lang="de-DE" altLang="de-DE"/>
          </a:p>
        </p:txBody>
      </p:sp>
      <p:sp>
        <p:nvSpPr>
          <p:cNvPr id="9" name="Inhaltsplatzhalter 8"/>
          <p:cNvSpPr>
            <a:spLocks noGrp="1"/>
          </p:cNvSpPr>
          <p:nvPr>
            <p:ph sz="quarter" idx="14"/>
          </p:nvPr>
        </p:nvSpPr>
        <p:spPr/>
        <p:txBody>
          <a:bodyPr/>
          <a:lstStyle/>
          <a:p>
            <a:r>
              <a:rPr lang="de-AT" dirty="0" err="1" smtClean="0"/>
              <a:t>Economic</a:t>
            </a:r>
            <a:r>
              <a:rPr lang="de-AT" dirty="0" smtClean="0"/>
              <a:t> </a:t>
            </a:r>
            <a:r>
              <a:rPr lang="de-AT" dirty="0" err="1" smtClean="0"/>
              <a:t>importance</a:t>
            </a:r>
            <a:r>
              <a:rPr lang="de-AT" dirty="0" smtClean="0"/>
              <a:t> of </a:t>
            </a:r>
            <a:r>
              <a:rPr lang="de-AT" dirty="0" err="1" smtClean="0"/>
              <a:t>tourism</a:t>
            </a:r>
            <a:endParaRPr lang="de-AT" dirty="0"/>
          </a:p>
        </p:txBody>
      </p:sp>
      <p:sp>
        <p:nvSpPr>
          <p:cNvPr id="84" name="Inhaltsplatzhalter 9"/>
          <p:cNvSpPr>
            <a:spLocks noGrp="1"/>
          </p:cNvSpPr>
          <p:nvPr>
            <p:ph sz="quarter" idx="15"/>
          </p:nvPr>
        </p:nvSpPr>
        <p:spPr>
          <a:xfrm>
            <a:off x="712972"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WTTC</a:t>
            </a:r>
          </a:p>
          <a:p>
            <a:pPr marL="0" indent="0"/>
            <a:endParaRPr lang="en-US" spc="0" dirty="0"/>
          </a:p>
        </p:txBody>
      </p:sp>
      <p:sp>
        <p:nvSpPr>
          <p:cNvPr id="14" name="Text Box 4"/>
          <p:cNvSpPr txBox="1">
            <a:spLocks noChangeArrowheads="1"/>
          </p:cNvSpPr>
          <p:nvPr/>
        </p:nvSpPr>
        <p:spPr bwMode="auto">
          <a:xfrm>
            <a:off x="511579" y="1424585"/>
            <a:ext cx="382111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t>Total </a:t>
            </a:r>
            <a:r>
              <a:rPr lang="de-DE" sz="1100" dirty="0" err="1" smtClean="0"/>
              <a:t>tourism</a:t>
            </a:r>
            <a:r>
              <a:rPr lang="de-DE" sz="1100" dirty="0" smtClean="0"/>
              <a:t> </a:t>
            </a:r>
            <a:r>
              <a:rPr lang="de-DE" sz="1100" dirty="0" err="1"/>
              <a:t>c</a:t>
            </a:r>
            <a:r>
              <a:rPr lang="de-DE" sz="1100" dirty="0" err="1" smtClean="0"/>
              <a:t>ontribution</a:t>
            </a:r>
            <a:r>
              <a:rPr lang="de-DE" sz="1100" dirty="0" smtClean="0"/>
              <a:t> </a:t>
            </a:r>
            <a:r>
              <a:rPr lang="de-DE" sz="1100" dirty="0" err="1" smtClean="0"/>
              <a:t>to</a:t>
            </a:r>
            <a:r>
              <a:rPr lang="de-DE" sz="1100" dirty="0" smtClean="0"/>
              <a:t> </a:t>
            </a:r>
            <a:r>
              <a:rPr lang="de-DE" sz="1100" dirty="0" err="1" smtClean="0"/>
              <a:t>employment</a:t>
            </a:r>
            <a:r>
              <a:rPr lang="de-DE" sz="1100" dirty="0" smtClean="0"/>
              <a:t> 2014 (in %)</a:t>
            </a:r>
            <a:endParaRPr lang="de-AT" sz="1100" dirty="0"/>
          </a:p>
        </p:txBody>
      </p:sp>
      <p:sp>
        <p:nvSpPr>
          <p:cNvPr id="15" name="Text Box 5"/>
          <p:cNvSpPr txBox="1">
            <a:spLocks noChangeArrowheads="1"/>
          </p:cNvSpPr>
          <p:nvPr/>
        </p:nvSpPr>
        <p:spPr bwMode="auto">
          <a:xfrm>
            <a:off x="4622252" y="1415060"/>
            <a:ext cx="38750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t>Tourism employment 2008 – 2014 in North Macedonia</a:t>
            </a:r>
            <a:endParaRPr lang="de-AT" sz="1100" dirty="0"/>
          </a:p>
        </p:txBody>
      </p:sp>
      <p:sp>
        <p:nvSpPr>
          <p:cNvPr id="16" name="Line 7"/>
          <p:cNvSpPr>
            <a:spLocks noChangeShapeType="1"/>
          </p:cNvSpPr>
          <p:nvPr/>
        </p:nvSpPr>
        <p:spPr bwMode="auto">
          <a:xfrm>
            <a:off x="633816" y="1686523"/>
            <a:ext cx="3816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Line 8"/>
          <p:cNvSpPr>
            <a:spLocks noChangeShapeType="1"/>
          </p:cNvSpPr>
          <p:nvPr/>
        </p:nvSpPr>
        <p:spPr bwMode="auto">
          <a:xfrm>
            <a:off x="4746076" y="1678585"/>
            <a:ext cx="3816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 name="Rectangle 9"/>
          <p:cNvSpPr>
            <a:spLocks noChangeArrowheads="1"/>
          </p:cNvSpPr>
          <p:nvPr/>
        </p:nvSpPr>
        <p:spPr bwMode="auto">
          <a:xfrm>
            <a:off x="536979" y="4618695"/>
            <a:ext cx="3859213" cy="17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spcAft>
                <a:spcPts val="600"/>
              </a:spcAft>
              <a:buClr>
                <a:srgbClr val="E3007B"/>
              </a:buClr>
              <a:buSzPct val="115000"/>
            </a:pPr>
            <a:r>
              <a:rPr lang="en-US" sz="1100" dirty="0" smtClean="0">
                <a:solidFill>
                  <a:srgbClr val="000000"/>
                </a:solidFill>
              </a:rPr>
              <a:t>Regarding the amount of people employed in the tourism industry in comparison to the overall employment in the country, the Republic of North Macedonia is ranked on the 41</a:t>
            </a:r>
            <a:r>
              <a:rPr lang="en-US" sz="1100" baseline="30000" dirty="0" smtClean="0">
                <a:solidFill>
                  <a:srgbClr val="000000"/>
                </a:solidFill>
              </a:rPr>
              <a:t>st</a:t>
            </a:r>
            <a:r>
              <a:rPr lang="en-US" sz="1100" dirty="0" smtClean="0">
                <a:solidFill>
                  <a:srgbClr val="000000"/>
                </a:solidFill>
              </a:rPr>
              <a:t> position out of 44 European countries.</a:t>
            </a:r>
          </a:p>
          <a:p>
            <a:pPr>
              <a:spcBef>
                <a:spcPct val="20000"/>
              </a:spcBef>
              <a:spcAft>
                <a:spcPts val="600"/>
              </a:spcAft>
              <a:buClr>
                <a:srgbClr val="E3007B"/>
              </a:buClr>
              <a:buSzPct val="115000"/>
            </a:pPr>
            <a:r>
              <a:rPr lang="en-US" sz="1100" b="0" dirty="0" smtClean="0">
                <a:solidFill>
                  <a:srgbClr val="000000"/>
                </a:solidFill>
              </a:rPr>
              <a:t>In 2014 around 4,7 % of the employed North Macedonian workforce was (directly or indirectly) employed in the tourism industry. In Europe only Lithuania (4,6 %), Poland (4,3 %) and Moldova (2,3 %) had a lower percentage in 2014.</a:t>
            </a:r>
            <a:endParaRPr lang="en-US" sz="1100" b="0" dirty="0">
              <a:solidFill>
                <a:srgbClr val="000000"/>
              </a:solidFill>
            </a:endParaRPr>
          </a:p>
        </p:txBody>
      </p:sp>
      <p:sp>
        <p:nvSpPr>
          <p:cNvPr id="19" name="Rectangle 10"/>
          <p:cNvSpPr>
            <a:spLocks noChangeArrowheads="1"/>
          </p:cNvSpPr>
          <p:nvPr/>
        </p:nvSpPr>
        <p:spPr bwMode="auto">
          <a:xfrm>
            <a:off x="4663527" y="3933056"/>
            <a:ext cx="4068993" cy="170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spcAft>
                <a:spcPts val="600"/>
              </a:spcAft>
              <a:buClr>
                <a:srgbClr val="E3007B"/>
              </a:buClr>
              <a:buSzPct val="115000"/>
            </a:pPr>
            <a:r>
              <a:rPr lang="en-US" sz="1100" b="0" dirty="0" smtClean="0">
                <a:solidFill>
                  <a:srgbClr val="000000"/>
                </a:solidFill>
              </a:rPr>
              <a:t>According to the published data from the World Travel and Tourism Council, the number of people employed in tourism in the Republic of North Macedonia nearly </a:t>
            </a:r>
            <a:r>
              <a:rPr lang="en-US" sz="1100" dirty="0">
                <a:solidFill>
                  <a:srgbClr val="000000"/>
                </a:solidFill>
              </a:rPr>
              <a:t>tripled from 10.000 to 27.000 from 1998 to </a:t>
            </a:r>
            <a:r>
              <a:rPr lang="en-US" sz="1100" dirty="0" smtClean="0">
                <a:solidFill>
                  <a:srgbClr val="000000"/>
                </a:solidFill>
              </a:rPr>
              <a:t>2000.</a:t>
            </a:r>
          </a:p>
          <a:p>
            <a:pPr>
              <a:spcBef>
                <a:spcPct val="20000"/>
              </a:spcBef>
              <a:spcAft>
                <a:spcPts val="600"/>
              </a:spcAft>
              <a:buClr>
                <a:srgbClr val="E3007B"/>
              </a:buClr>
              <a:buSzPct val="115000"/>
            </a:pPr>
            <a:r>
              <a:rPr lang="en-US" sz="1100" dirty="0" smtClean="0">
                <a:solidFill>
                  <a:srgbClr val="000000"/>
                </a:solidFill>
              </a:rPr>
              <a:t>After a decline at the beginning of the 21</a:t>
            </a:r>
            <a:r>
              <a:rPr lang="en-US" sz="1100" baseline="30000" dirty="0" smtClean="0">
                <a:solidFill>
                  <a:srgbClr val="000000"/>
                </a:solidFill>
              </a:rPr>
              <a:t>st</a:t>
            </a:r>
            <a:r>
              <a:rPr lang="en-US" sz="1100" dirty="0" smtClean="0">
                <a:solidFill>
                  <a:srgbClr val="000000"/>
                </a:solidFill>
              </a:rPr>
              <a:t> century the figures reached around 27.000 in 2008 and 2009 again.  </a:t>
            </a:r>
            <a:endParaRPr lang="en-US" sz="1100" b="0" dirty="0" smtClean="0">
              <a:solidFill>
                <a:srgbClr val="000000"/>
              </a:solidFill>
            </a:endParaRPr>
          </a:p>
          <a:p>
            <a:pPr>
              <a:spcBef>
                <a:spcPct val="20000"/>
              </a:spcBef>
              <a:spcAft>
                <a:spcPts val="600"/>
              </a:spcAft>
              <a:buClr>
                <a:srgbClr val="E3007B"/>
              </a:buClr>
              <a:buSzPct val="115000"/>
            </a:pPr>
            <a:r>
              <a:rPr lang="en-US" sz="1100" b="0" dirty="0" smtClean="0">
                <a:solidFill>
                  <a:srgbClr val="000000"/>
                </a:solidFill>
              </a:rPr>
              <a:t>Since 2010 the number of people employed in tourism in the Republic  of North Macedonia continuously increased, reaching 33.100 in 2014.</a:t>
            </a:r>
          </a:p>
          <a:p>
            <a:pPr>
              <a:spcBef>
                <a:spcPct val="20000"/>
              </a:spcBef>
              <a:spcAft>
                <a:spcPts val="600"/>
              </a:spcAft>
              <a:buClr>
                <a:srgbClr val="E3007B"/>
              </a:buClr>
              <a:buSzPct val="115000"/>
            </a:pPr>
            <a:r>
              <a:rPr lang="en-US" sz="1100" b="0" dirty="0" smtClean="0">
                <a:solidFill>
                  <a:srgbClr val="000000"/>
                </a:solidFill>
              </a:rPr>
              <a:t> </a:t>
            </a:r>
            <a:endParaRPr lang="en-US" sz="1100" b="0" dirty="0">
              <a:solidFill>
                <a:srgbClr val="000000"/>
              </a:solidFill>
            </a:endParaRPr>
          </a:p>
        </p:txBody>
      </p:sp>
      <p:sp>
        <p:nvSpPr>
          <p:cNvPr id="52" name="Rectangle 9"/>
          <p:cNvSpPr>
            <a:spLocks noChangeArrowheads="1"/>
          </p:cNvSpPr>
          <p:nvPr/>
        </p:nvSpPr>
        <p:spPr bwMode="auto">
          <a:xfrm>
            <a:off x="3117477" y="3172753"/>
            <a:ext cx="1249369" cy="29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dirty="0" smtClean="0">
                <a:solidFill>
                  <a:srgbClr val="000000"/>
                </a:solidFill>
              </a:rPr>
              <a:t>Lithuania</a:t>
            </a:r>
            <a:r>
              <a:rPr lang="en-US" sz="1000" b="0" dirty="0" smtClean="0">
                <a:solidFill>
                  <a:srgbClr val="000000"/>
                </a:solidFill>
              </a:rPr>
              <a:t/>
            </a:r>
            <a:br>
              <a:rPr lang="en-US" sz="1000" b="0" dirty="0" smtClean="0">
                <a:solidFill>
                  <a:srgbClr val="000000"/>
                </a:solidFill>
              </a:rPr>
            </a:br>
            <a:r>
              <a:rPr lang="en-US" sz="1000" b="0" dirty="0" smtClean="0">
                <a:solidFill>
                  <a:srgbClr val="000000"/>
                </a:solidFill>
              </a:rPr>
              <a:t>(</a:t>
            </a:r>
            <a:r>
              <a:rPr lang="en-US" sz="1000" dirty="0" smtClean="0">
                <a:solidFill>
                  <a:srgbClr val="000000"/>
                </a:solidFill>
              </a:rPr>
              <a:t>4,6</a:t>
            </a:r>
            <a:r>
              <a:rPr lang="en-US" sz="1000" b="0" dirty="0" smtClean="0">
                <a:solidFill>
                  <a:srgbClr val="000000"/>
                </a:solidFill>
              </a:rPr>
              <a:t> %)</a:t>
            </a:r>
            <a:endParaRPr lang="en-US" sz="1000" b="0" dirty="0">
              <a:solidFill>
                <a:srgbClr val="000000"/>
              </a:solidFill>
            </a:endParaRPr>
          </a:p>
        </p:txBody>
      </p:sp>
      <p:grpSp>
        <p:nvGrpSpPr>
          <p:cNvPr id="3" name="Gruppieren 2"/>
          <p:cNvGrpSpPr/>
          <p:nvPr/>
        </p:nvGrpSpPr>
        <p:grpSpPr>
          <a:xfrm>
            <a:off x="443160" y="1785351"/>
            <a:ext cx="3873490" cy="2740103"/>
            <a:chOff x="443160" y="1853931"/>
            <a:chExt cx="3873490" cy="2740103"/>
          </a:xfrm>
        </p:grpSpPr>
        <p:graphicFrame>
          <p:nvGraphicFramePr>
            <p:cNvPr id="41" name="Diagramm 40"/>
            <p:cNvGraphicFramePr/>
            <p:nvPr>
              <p:extLst>
                <p:ext uri="{D42A27DB-BD31-4B8C-83A1-F6EECF244321}">
                  <p14:modId xmlns:p14="http://schemas.microsoft.com/office/powerpoint/2010/main" val="4079383481"/>
                </p:ext>
              </p:extLst>
            </p:nvPr>
          </p:nvGraphicFramePr>
          <p:xfrm>
            <a:off x="562607" y="2014310"/>
            <a:ext cx="1034008" cy="1194881"/>
          </p:xfrm>
          <a:graphic>
            <a:graphicData uri="http://schemas.openxmlformats.org/drawingml/2006/chart">
              <c:chart xmlns:c="http://schemas.openxmlformats.org/drawingml/2006/chart" xmlns:r="http://schemas.openxmlformats.org/officeDocument/2006/relationships" r:id="rId2"/>
            </a:graphicData>
          </a:graphic>
        </p:graphicFrame>
        <p:sp>
          <p:nvSpPr>
            <p:cNvPr id="42" name="Rectangle 9"/>
            <p:cNvSpPr>
              <a:spLocks noChangeArrowheads="1"/>
            </p:cNvSpPr>
            <p:nvPr/>
          </p:nvSpPr>
          <p:spPr bwMode="auto">
            <a:xfrm>
              <a:off x="443160" y="1856489"/>
              <a:ext cx="1311620" cy="35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b="0" dirty="0" smtClean="0">
                  <a:solidFill>
                    <a:srgbClr val="000000"/>
                  </a:solidFill>
                </a:rPr>
                <a:t>Croatia</a:t>
              </a:r>
              <a:br>
                <a:rPr lang="en-US" sz="1000" b="0" dirty="0" smtClean="0">
                  <a:solidFill>
                    <a:srgbClr val="000000"/>
                  </a:solidFill>
                </a:rPr>
              </a:br>
              <a:r>
                <a:rPr lang="en-US" sz="1000" b="0" dirty="0" smtClean="0">
                  <a:solidFill>
                    <a:srgbClr val="000000"/>
                  </a:solidFill>
                </a:rPr>
                <a:t>(</a:t>
              </a:r>
              <a:r>
                <a:rPr lang="en-US" sz="1000" dirty="0" smtClean="0">
                  <a:solidFill>
                    <a:srgbClr val="000000"/>
                  </a:solidFill>
                </a:rPr>
                <a:t>30,2</a:t>
              </a:r>
              <a:r>
                <a:rPr lang="en-US" sz="1000" b="0" dirty="0" smtClean="0">
                  <a:solidFill>
                    <a:srgbClr val="000000"/>
                  </a:solidFill>
                </a:rPr>
                <a:t> %)</a:t>
              </a:r>
              <a:endParaRPr lang="en-US" sz="1000" b="0" dirty="0">
                <a:solidFill>
                  <a:srgbClr val="000000"/>
                </a:solidFill>
              </a:endParaRPr>
            </a:p>
          </p:txBody>
        </p:sp>
        <p:graphicFrame>
          <p:nvGraphicFramePr>
            <p:cNvPr id="43" name="Diagramm 42"/>
            <p:cNvGraphicFramePr/>
            <p:nvPr>
              <p:extLst>
                <p:ext uri="{D42A27DB-BD31-4B8C-83A1-F6EECF244321}">
                  <p14:modId xmlns:p14="http://schemas.microsoft.com/office/powerpoint/2010/main" val="3945173563"/>
                </p:ext>
              </p:extLst>
            </p:nvPr>
          </p:nvGraphicFramePr>
          <p:xfrm>
            <a:off x="1874227" y="2011752"/>
            <a:ext cx="1034008" cy="1194881"/>
          </p:xfrm>
          <a:graphic>
            <a:graphicData uri="http://schemas.openxmlformats.org/drawingml/2006/chart">
              <c:chart xmlns:c="http://schemas.openxmlformats.org/drawingml/2006/chart" xmlns:r="http://schemas.openxmlformats.org/officeDocument/2006/relationships" r:id="rId3"/>
            </a:graphicData>
          </a:graphic>
        </p:graphicFrame>
        <p:sp>
          <p:nvSpPr>
            <p:cNvPr id="44" name="Rectangle 9"/>
            <p:cNvSpPr>
              <a:spLocks noChangeArrowheads="1"/>
            </p:cNvSpPr>
            <p:nvPr/>
          </p:nvSpPr>
          <p:spPr bwMode="auto">
            <a:xfrm>
              <a:off x="1851032" y="1853931"/>
              <a:ext cx="1080121" cy="30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b="0" dirty="0" smtClean="0">
                  <a:solidFill>
                    <a:srgbClr val="000000"/>
                  </a:solidFill>
                </a:rPr>
                <a:t>Malta </a:t>
              </a:r>
              <a:br>
                <a:rPr lang="en-US" sz="1000" b="0" dirty="0" smtClean="0">
                  <a:solidFill>
                    <a:srgbClr val="000000"/>
                  </a:solidFill>
                </a:rPr>
              </a:br>
              <a:r>
                <a:rPr lang="en-US" sz="1000" b="0" dirty="0" smtClean="0">
                  <a:solidFill>
                    <a:srgbClr val="000000"/>
                  </a:solidFill>
                </a:rPr>
                <a:t>(29,1 %)</a:t>
              </a:r>
              <a:endParaRPr lang="en-US" sz="1000" b="0" dirty="0">
                <a:solidFill>
                  <a:srgbClr val="000000"/>
                </a:solidFill>
              </a:endParaRPr>
            </a:p>
          </p:txBody>
        </p:sp>
        <p:graphicFrame>
          <p:nvGraphicFramePr>
            <p:cNvPr id="45" name="Diagramm 44"/>
            <p:cNvGraphicFramePr/>
            <p:nvPr>
              <p:extLst>
                <p:ext uri="{D42A27DB-BD31-4B8C-83A1-F6EECF244321}">
                  <p14:modId xmlns:p14="http://schemas.microsoft.com/office/powerpoint/2010/main" val="3855960793"/>
                </p:ext>
              </p:extLst>
            </p:nvPr>
          </p:nvGraphicFramePr>
          <p:xfrm>
            <a:off x="3219230" y="2014310"/>
            <a:ext cx="1034008" cy="1194881"/>
          </p:xfrm>
          <a:graphic>
            <a:graphicData uri="http://schemas.openxmlformats.org/drawingml/2006/chart">
              <c:chart xmlns:c="http://schemas.openxmlformats.org/drawingml/2006/chart" xmlns:r="http://schemas.openxmlformats.org/officeDocument/2006/relationships" r:id="rId4"/>
            </a:graphicData>
          </a:graphic>
        </p:graphicFrame>
        <p:sp>
          <p:nvSpPr>
            <p:cNvPr id="46" name="Rectangle 9"/>
            <p:cNvSpPr>
              <a:spLocks noChangeArrowheads="1"/>
            </p:cNvSpPr>
            <p:nvPr/>
          </p:nvSpPr>
          <p:spPr bwMode="auto">
            <a:xfrm>
              <a:off x="3163951" y="1856490"/>
              <a:ext cx="1152699" cy="29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b="0" dirty="0" smtClean="0">
                  <a:solidFill>
                    <a:srgbClr val="000000"/>
                  </a:solidFill>
                </a:rPr>
                <a:t>Iceland</a:t>
              </a:r>
              <a:br>
                <a:rPr lang="en-US" sz="1000" b="0" dirty="0" smtClean="0">
                  <a:solidFill>
                    <a:srgbClr val="000000"/>
                  </a:solidFill>
                </a:rPr>
              </a:br>
              <a:r>
                <a:rPr lang="en-US" sz="1000" b="0" dirty="0" smtClean="0">
                  <a:solidFill>
                    <a:srgbClr val="000000"/>
                  </a:solidFill>
                </a:rPr>
                <a:t>(23,7 %)</a:t>
              </a:r>
              <a:endParaRPr lang="en-US" sz="1000" b="0" dirty="0">
                <a:solidFill>
                  <a:srgbClr val="000000"/>
                </a:solidFill>
              </a:endParaRPr>
            </a:p>
          </p:txBody>
        </p:sp>
        <p:graphicFrame>
          <p:nvGraphicFramePr>
            <p:cNvPr id="47" name="Diagramm 46"/>
            <p:cNvGraphicFramePr/>
            <p:nvPr>
              <p:extLst>
                <p:ext uri="{D42A27DB-BD31-4B8C-83A1-F6EECF244321}">
                  <p14:modId xmlns:p14="http://schemas.microsoft.com/office/powerpoint/2010/main" val="4044156670"/>
                </p:ext>
              </p:extLst>
            </p:nvPr>
          </p:nvGraphicFramePr>
          <p:xfrm>
            <a:off x="566503" y="3399153"/>
            <a:ext cx="1034008" cy="1194881"/>
          </p:xfrm>
          <a:graphic>
            <a:graphicData uri="http://schemas.openxmlformats.org/drawingml/2006/chart">
              <c:chart xmlns:c="http://schemas.openxmlformats.org/drawingml/2006/chart" xmlns:r="http://schemas.openxmlformats.org/officeDocument/2006/relationships" r:id="rId5"/>
            </a:graphicData>
          </a:graphic>
        </p:graphicFrame>
        <p:sp>
          <p:nvSpPr>
            <p:cNvPr id="48" name="Rectangle 9"/>
            <p:cNvSpPr>
              <a:spLocks noChangeArrowheads="1"/>
            </p:cNvSpPr>
            <p:nvPr/>
          </p:nvSpPr>
          <p:spPr bwMode="auto">
            <a:xfrm>
              <a:off x="447056" y="3241332"/>
              <a:ext cx="1311620" cy="35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dirty="0" smtClean="0">
                  <a:solidFill>
                    <a:srgbClr val="000000"/>
                  </a:solidFill>
                </a:rPr>
                <a:t>Romania</a:t>
              </a:r>
              <a:r>
                <a:rPr lang="en-US" sz="1000" b="0" dirty="0" smtClean="0">
                  <a:solidFill>
                    <a:srgbClr val="000000"/>
                  </a:solidFill>
                </a:rPr>
                <a:t/>
              </a:r>
              <a:br>
                <a:rPr lang="en-US" sz="1000" b="0" dirty="0" smtClean="0">
                  <a:solidFill>
                    <a:srgbClr val="000000"/>
                  </a:solidFill>
                </a:rPr>
              </a:br>
              <a:r>
                <a:rPr lang="en-US" sz="1000" b="0" dirty="0" smtClean="0">
                  <a:solidFill>
                    <a:srgbClr val="000000"/>
                  </a:solidFill>
                </a:rPr>
                <a:t>(5,5 %)</a:t>
              </a:r>
              <a:endParaRPr lang="en-US" sz="1000" b="0" dirty="0">
                <a:solidFill>
                  <a:srgbClr val="000000"/>
                </a:solidFill>
              </a:endParaRPr>
            </a:p>
          </p:txBody>
        </p:sp>
        <p:graphicFrame>
          <p:nvGraphicFramePr>
            <p:cNvPr id="49" name="Diagramm 48"/>
            <p:cNvGraphicFramePr/>
            <p:nvPr>
              <p:extLst>
                <p:ext uri="{D42A27DB-BD31-4B8C-83A1-F6EECF244321}">
                  <p14:modId xmlns:p14="http://schemas.microsoft.com/office/powerpoint/2010/main" val="3868687454"/>
                </p:ext>
              </p:extLst>
            </p:nvPr>
          </p:nvGraphicFramePr>
          <p:xfrm>
            <a:off x="1878123" y="3396595"/>
            <a:ext cx="1034008" cy="1194881"/>
          </p:xfrm>
          <a:graphic>
            <a:graphicData uri="http://schemas.openxmlformats.org/drawingml/2006/chart">
              <c:chart xmlns:c="http://schemas.openxmlformats.org/drawingml/2006/chart" xmlns:r="http://schemas.openxmlformats.org/officeDocument/2006/relationships" r:id="rId6"/>
            </a:graphicData>
          </a:graphic>
        </p:graphicFrame>
        <p:sp>
          <p:nvSpPr>
            <p:cNvPr id="50" name="Rectangle 9"/>
            <p:cNvSpPr>
              <a:spLocks noChangeArrowheads="1"/>
            </p:cNvSpPr>
            <p:nvPr/>
          </p:nvSpPr>
          <p:spPr bwMode="auto">
            <a:xfrm>
              <a:off x="1804976" y="3238774"/>
              <a:ext cx="1176373" cy="30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spcAft>
                  <a:spcPts val="600"/>
                </a:spcAft>
                <a:buClr>
                  <a:srgbClr val="E3007B"/>
                </a:buClr>
                <a:buSzPct val="115000"/>
              </a:pPr>
              <a:r>
                <a:rPr lang="en-US" sz="1000" dirty="0" smtClean="0">
                  <a:solidFill>
                    <a:srgbClr val="000000"/>
                  </a:solidFill>
                </a:rPr>
                <a:t>North Macedonia</a:t>
              </a:r>
              <a:r>
                <a:rPr lang="en-US" sz="1000" b="0" dirty="0" smtClean="0">
                  <a:solidFill>
                    <a:srgbClr val="000000"/>
                  </a:solidFill>
                </a:rPr>
                <a:t/>
              </a:r>
              <a:br>
                <a:rPr lang="en-US" sz="1000" b="0" dirty="0" smtClean="0">
                  <a:solidFill>
                    <a:srgbClr val="000000"/>
                  </a:solidFill>
                </a:rPr>
              </a:br>
              <a:r>
                <a:rPr lang="en-US" sz="1000" b="0" dirty="0" smtClean="0">
                  <a:solidFill>
                    <a:srgbClr val="000000"/>
                  </a:solidFill>
                </a:rPr>
                <a:t>(</a:t>
              </a:r>
              <a:r>
                <a:rPr lang="en-US" sz="1000" dirty="0" smtClean="0">
                  <a:solidFill>
                    <a:srgbClr val="000000"/>
                  </a:solidFill>
                </a:rPr>
                <a:t>4,7</a:t>
              </a:r>
              <a:r>
                <a:rPr lang="en-US" sz="1000" b="0" dirty="0" smtClean="0">
                  <a:solidFill>
                    <a:srgbClr val="000000"/>
                  </a:solidFill>
                </a:rPr>
                <a:t> %)</a:t>
              </a:r>
              <a:endParaRPr lang="en-US" sz="1000" b="0" dirty="0">
                <a:solidFill>
                  <a:srgbClr val="000000"/>
                </a:solidFill>
              </a:endParaRPr>
            </a:p>
          </p:txBody>
        </p:sp>
        <p:graphicFrame>
          <p:nvGraphicFramePr>
            <p:cNvPr id="51" name="Diagramm 50"/>
            <p:cNvGraphicFramePr/>
            <p:nvPr>
              <p:extLst>
                <p:ext uri="{D42A27DB-BD31-4B8C-83A1-F6EECF244321}">
                  <p14:modId xmlns:p14="http://schemas.microsoft.com/office/powerpoint/2010/main" val="673592271"/>
                </p:ext>
              </p:extLst>
            </p:nvPr>
          </p:nvGraphicFramePr>
          <p:xfrm>
            <a:off x="3223126" y="3399153"/>
            <a:ext cx="1034008" cy="1194881"/>
          </p:xfrm>
          <a:graphic>
            <a:graphicData uri="http://schemas.openxmlformats.org/drawingml/2006/chart">
              <c:chart xmlns:c="http://schemas.openxmlformats.org/drawingml/2006/chart" xmlns:r="http://schemas.openxmlformats.org/officeDocument/2006/relationships" r:id="rId7"/>
            </a:graphicData>
          </a:graphic>
        </p:graphicFrame>
        <p:sp>
          <p:nvSpPr>
            <p:cNvPr id="53" name="Rectangle 10"/>
            <p:cNvSpPr>
              <a:spLocks noChangeArrowheads="1"/>
            </p:cNvSpPr>
            <p:nvPr/>
          </p:nvSpPr>
          <p:spPr bwMode="auto">
            <a:xfrm>
              <a:off x="599280" y="2936609"/>
              <a:ext cx="720080" cy="3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5600" indent="-355600">
                <a:spcBef>
                  <a:spcPct val="20000"/>
                </a:spcBef>
                <a:spcAft>
                  <a:spcPts val="600"/>
                </a:spcAft>
                <a:buClr>
                  <a:srgbClr val="E3007B"/>
                </a:buClr>
                <a:buSzPct val="115000"/>
              </a:pPr>
              <a:r>
                <a:rPr lang="en-US" sz="1100" b="0" dirty="0" smtClean="0">
                  <a:solidFill>
                    <a:schemeClr val="tx1"/>
                  </a:solidFill>
                </a:rPr>
                <a:t>…….</a:t>
              </a:r>
              <a:endParaRPr lang="en-US" sz="1100" b="0" dirty="0">
                <a:solidFill>
                  <a:schemeClr val="tx1"/>
                </a:solidFill>
              </a:endParaRPr>
            </a:p>
          </p:txBody>
        </p:sp>
        <p:grpSp>
          <p:nvGrpSpPr>
            <p:cNvPr id="54" name="Group 13"/>
            <p:cNvGrpSpPr>
              <a:grpSpLocks noChangeAspect="1"/>
            </p:cNvGrpSpPr>
            <p:nvPr/>
          </p:nvGrpSpPr>
          <p:grpSpPr bwMode="auto">
            <a:xfrm>
              <a:off x="553874" y="1859071"/>
              <a:ext cx="216000" cy="216000"/>
              <a:chOff x="585" y="1495"/>
              <a:chExt cx="181" cy="181"/>
            </a:xfrm>
          </p:grpSpPr>
          <p:sp>
            <p:nvSpPr>
              <p:cNvPr id="71"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72" name="Rectangle 15"/>
              <p:cNvSpPr>
                <a:spLocks noChangeArrowheads="1"/>
              </p:cNvSpPr>
              <p:nvPr/>
            </p:nvSpPr>
            <p:spPr bwMode="auto">
              <a:xfrm>
                <a:off x="585" y="1495"/>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1</a:t>
                </a:r>
                <a:endParaRPr lang="en-GB" sz="1000" dirty="0">
                  <a:solidFill>
                    <a:schemeClr val="bg1"/>
                  </a:solidFill>
                </a:endParaRPr>
              </a:p>
            </p:txBody>
          </p:sp>
        </p:grpSp>
        <p:grpSp>
          <p:nvGrpSpPr>
            <p:cNvPr id="55" name="Group 16"/>
            <p:cNvGrpSpPr>
              <a:grpSpLocks noChangeAspect="1"/>
            </p:cNvGrpSpPr>
            <p:nvPr/>
          </p:nvGrpSpPr>
          <p:grpSpPr bwMode="auto">
            <a:xfrm>
              <a:off x="1838419" y="1865506"/>
              <a:ext cx="216000" cy="216000"/>
              <a:chOff x="592" y="1499"/>
              <a:chExt cx="181" cy="181"/>
            </a:xfrm>
          </p:grpSpPr>
          <p:sp>
            <p:nvSpPr>
              <p:cNvPr id="69"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70" name="Rectangle 18"/>
              <p:cNvSpPr>
                <a:spLocks noChangeArrowheads="1"/>
              </p:cNvSpPr>
              <p:nvPr/>
            </p:nvSpPr>
            <p:spPr bwMode="auto">
              <a:xfrm>
                <a:off x="592" y="1499"/>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2</a:t>
                </a:r>
                <a:endParaRPr lang="en-GB" sz="1000" dirty="0">
                  <a:solidFill>
                    <a:schemeClr val="bg1"/>
                  </a:solidFill>
                </a:endParaRPr>
              </a:p>
            </p:txBody>
          </p:sp>
        </p:grpSp>
        <p:grpSp>
          <p:nvGrpSpPr>
            <p:cNvPr id="56" name="Group 19"/>
            <p:cNvGrpSpPr>
              <a:grpSpLocks noChangeAspect="1"/>
            </p:cNvGrpSpPr>
            <p:nvPr/>
          </p:nvGrpSpPr>
          <p:grpSpPr bwMode="auto">
            <a:xfrm>
              <a:off x="3183445" y="1870622"/>
              <a:ext cx="216000" cy="216000"/>
              <a:chOff x="587" y="1501"/>
              <a:chExt cx="181" cy="181"/>
            </a:xfrm>
          </p:grpSpPr>
          <p:sp>
            <p:nvSpPr>
              <p:cNvPr id="67"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68" name="Rectangle 21"/>
              <p:cNvSpPr>
                <a:spLocks noChangeArrowheads="1"/>
              </p:cNvSpPr>
              <p:nvPr/>
            </p:nvSpPr>
            <p:spPr bwMode="auto">
              <a:xfrm>
                <a:off x="587"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3</a:t>
                </a:r>
                <a:endParaRPr lang="en-GB" sz="1000" dirty="0">
                  <a:solidFill>
                    <a:schemeClr val="bg1"/>
                  </a:solidFill>
                </a:endParaRPr>
              </a:p>
            </p:txBody>
          </p:sp>
        </p:grpSp>
        <p:grpSp>
          <p:nvGrpSpPr>
            <p:cNvPr id="57" name="Group 16"/>
            <p:cNvGrpSpPr>
              <a:grpSpLocks noChangeAspect="1"/>
            </p:cNvGrpSpPr>
            <p:nvPr/>
          </p:nvGrpSpPr>
          <p:grpSpPr bwMode="auto">
            <a:xfrm>
              <a:off x="541277" y="3269943"/>
              <a:ext cx="216000" cy="216000"/>
              <a:chOff x="589" y="1501"/>
              <a:chExt cx="181" cy="181"/>
            </a:xfrm>
          </p:grpSpPr>
          <p:sp>
            <p:nvSpPr>
              <p:cNvPr id="65"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66" name="Rectangle 18"/>
              <p:cNvSpPr>
                <a:spLocks noChangeArrowheads="1"/>
              </p:cNvSpPr>
              <p:nvPr/>
            </p:nvSpPr>
            <p:spPr bwMode="auto">
              <a:xfrm>
                <a:off x="589"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40</a:t>
                </a:r>
                <a:endParaRPr lang="en-GB" sz="1000" dirty="0">
                  <a:solidFill>
                    <a:schemeClr val="bg1"/>
                  </a:solidFill>
                </a:endParaRPr>
              </a:p>
            </p:txBody>
          </p:sp>
        </p:grpSp>
        <p:grpSp>
          <p:nvGrpSpPr>
            <p:cNvPr id="58" name="Group 16"/>
            <p:cNvGrpSpPr>
              <a:grpSpLocks noChangeAspect="1"/>
            </p:cNvGrpSpPr>
            <p:nvPr/>
          </p:nvGrpSpPr>
          <p:grpSpPr bwMode="auto">
            <a:xfrm>
              <a:off x="1789585" y="3276057"/>
              <a:ext cx="216000" cy="216000"/>
              <a:chOff x="592" y="1504"/>
              <a:chExt cx="181" cy="181"/>
            </a:xfrm>
          </p:grpSpPr>
          <p:sp>
            <p:nvSpPr>
              <p:cNvPr id="63"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64" name="Rectangle 18"/>
              <p:cNvSpPr>
                <a:spLocks noChangeArrowheads="1"/>
              </p:cNvSpPr>
              <p:nvPr/>
            </p:nvSpPr>
            <p:spPr bwMode="auto">
              <a:xfrm>
                <a:off x="592" y="1504"/>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41</a:t>
                </a:r>
                <a:endParaRPr lang="en-GB" sz="1000" dirty="0">
                  <a:solidFill>
                    <a:schemeClr val="bg1"/>
                  </a:solidFill>
                </a:endParaRPr>
              </a:p>
            </p:txBody>
          </p:sp>
        </p:grpSp>
        <p:grpSp>
          <p:nvGrpSpPr>
            <p:cNvPr id="59" name="Group 16"/>
            <p:cNvGrpSpPr>
              <a:grpSpLocks noChangeAspect="1"/>
            </p:cNvGrpSpPr>
            <p:nvPr/>
          </p:nvGrpSpPr>
          <p:grpSpPr bwMode="auto">
            <a:xfrm>
              <a:off x="3146162" y="3276057"/>
              <a:ext cx="216000" cy="216000"/>
              <a:chOff x="592" y="1504"/>
              <a:chExt cx="181" cy="181"/>
            </a:xfrm>
          </p:grpSpPr>
          <p:sp>
            <p:nvSpPr>
              <p:cNvPr id="61"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00"/>
              </a:p>
            </p:txBody>
          </p:sp>
          <p:sp>
            <p:nvSpPr>
              <p:cNvPr id="62" name="Rectangle 18"/>
              <p:cNvSpPr>
                <a:spLocks noChangeArrowheads="1"/>
              </p:cNvSpPr>
              <p:nvPr/>
            </p:nvSpPr>
            <p:spPr bwMode="auto">
              <a:xfrm>
                <a:off x="592" y="1504"/>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GB" sz="1000" dirty="0" smtClean="0">
                    <a:solidFill>
                      <a:schemeClr val="bg1"/>
                    </a:solidFill>
                  </a:rPr>
                  <a:t>42</a:t>
                </a:r>
                <a:endParaRPr lang="en-GB" sz="1000" dirty="0">
                  <a:solidFill>
                    <a:schemeClr val="bg1"/>
                  </a:solidFill>
                </a:endParaRPr>
              </a:p>
            </p:txBody>
          </p:sp>
        </p:grpSp>
        <p:sp>
          <p:nvSpPr>
            <p:cNvPr id="60" name="Rechteck 59"/>
            <p:cNvSpPr/>
            <p:nvPr/>
          </p:nvSpPr>
          <p:spPr bwMode="auto">
            <a:xfrm>
              <a:off x="1760425" y="3193879"/>
              <a:ext cx="1263328" cy="1289623"/>
            </a:xfrm>
            <a:prstGeom prst="rect">
              <a:avLst/>
            </a:prstGeom>
            <a:noFill/>
            <a:ln w="9525" cap="flat" cmpd="sng" algn="ctr">
              <a:solidFill>
                <a:srgbClr val="E3007B"/>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grpSp>
      <p:graphicFrame>
        <p:nvGraphicFramePr>
          <p:cNvPr id="91" name="Diagramm 90"/>
          <p:cNvGraphicFramePr/>
          <p:nvPr>
            <p:extLst>
              <p:ext uri="{D42A27DB-BD31-4B8C-83A1-F6EECF244321}">
                <p14:modId xmlns:p14="http://schemas.microsoft.com/office/powerpoint/2010/main" val="3437926440"/>
              </p:ext>
            </p:extLst>
          </p:nvPr>
        </p:nvGraphicFramePr>
        <p:xfrm>
          <a:off x="4639443" y="1844824"/>
          <a:ext cx="4093077" cy="209055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6406572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Accommodation facilities and restaurants have a share of 1,6 % of the national GDP and 3,7 % of the total employment</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38</a:t>
            </a:fld>
            <a:endParaRPr lang="de-DE" altLang="de-DE"/>
          </a:p>
        </p:txBody>
      </p:sp>
      <p:sp>
        <p:nvSpPr>
          <p:cNvPr id="9" name="Inhaltsplatzhalter 8"/>
          <p:cNvSpPr>
            <a:spLocks noGrp="1"/>
          </p:cNvSpPr>
          <p:nvPr>
            <p:ph sz="quarter" idx="14"/>
          </p:nvPr>
        </p:nvSpPr>
        <p:spPr/>
        <p:txBody>
          <a:bodyPr/>
          <a:lstStyle/>
          <a:p>
            <a:r>
              <a:rPr lang="de-AT" dirty="0" err="1" smtClean="0"/>
              <a:t>Economic</a:t>
            </a:r>
            <a:r>
              <a:rPr lang="de-AT" dirty="0" smtClean="0"/>
              <a:t> </a:t>
            </a:r>
            <a:r>
              <a:rPr lang="de-AT" dirty="0" err="1" smtClean="0"/>
              <a:t>importance</a:t>
            </a:r>
            <a:r>
              <a:rPr lang="de-AT" dirty="0" smtClean="0"/>
              <a:t> of </a:t>
            </a:r>
            <a:r>
              <a:rPr lang="de-AT" dirty="0" err="1" smtClean="0"/>
              <a:t>tourism</a:t>
            </a:r>
            <a:endParaRPr lang="de-AT" dirty="0"/>
          </a:p>
        </p:txBody>
      </p:sp>
      <p:sp>
        <p:nvSpPr>
          <p:cNvPr id="73" name="Text Box 5"/>
          <p:cNvSpPr txBox="1">
            <a:spLocks noChangeArrowheads="1"/>
          </p:cNvSpPr>
          <p:nvPr/>
        </p:nvSpPr>
        <p:spPr bwMode="auto">
          <a:xfrm>
            <a:off x="492896" y="1415060"/>
            <a:ext cx="400709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t>Contribution</a:t>
            </a:r>
            <a:r>
              <a:rPr lang="de-DE" sz="1100" dirty="0" smtClean="0"/>
              <a:t> of </a:t>
            </a:r>
            <a:r>
              <a:rPr lang="de-DE" sz="1100" dirty="0" err="1" smtClean="0"/>
              <a:t>accommodation</a:t>
            </a:r>
            <a:r>
              <a:rPr lang="de-DE" sz="1100" dirty="0" smtClean="0"/>
              <a:t> </a:t>
            </a:r>
            <a:r>
              <a:rPr lang="de-DE" sz="1100" dirty="0" err="1" smtClean="0"/>
              <a:t>facilities</a:t>
            </a:r>
            <a:r>
              <a:rPr lang="de-DE" sz="1100" dirty="0" smtClean="0"/>
              <a:t> and </a:t>
            </a:r>
            <a:r>
              <a:rPr lang="de-DE" sz="1100" dirty="0" err="1" smtClean="0"/>
              <a:t>restaurants</a:t>
            </a:r>
            <a:r>
              <a:rPr lang="de-DE" sz="1100" dirty="0" smtClean="0"/>
              <a:t> </a:t>
            </a:r>
            <a:r>
              <a:rPr lang="de-DE" sz="1100" dirty="0" err="1" smtClean="0"/>
              <a:t>to</a:t>
            </a:r>
            <a:r>
              <a:rPr lang="de-DE" sz="1100" dirty="0" smtClean="0"/>
              <a:t> the national GDP 2008 – 2013 (MKD </a:t>
            </a:r>
            <a:r>
              <a:rPr lang="de-DE" sz="1100" dirty="0" err="1" smtClean="0"/>
              <a:t>billion</a:t>
            </a:r>
            <a:r>
              <a:rPr lang="de-DE" sz="1100" dirty="0" smtClean="0"/>
              <a:t>)</a:t>
            </a:r>
            <a:endParaRPr lang="de-AT" sz="1100" dirty="0"/>
          </a:p>
        </p:txBody>
      </p:sp>
      <p:sp>
        <p:nvSpPr>
          <p:cNvPr id="74" name="Line 8"/>
          <p:cNvSpPr>
            <a:spLocks noChangeShapeType="1"/>
          </p:cNvSpPr>
          <p:nvPr/>
        </p:nvSpPr>
        <p:spPr bwMode="auto">
          <a:xfrm>
            <a:off x="616721" y="1829511"/>
            <a:ext cx="3816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5" name="Rectangle 10"/>
          <p:cNvSpPr>
            <a:spLocks noChangeArrowheads="1"/>
          </p:cNvSpPr>
          <p:nvPr/>
        </p:nvSpPr>
        <p:spPr bwMode="auto">
          <a:xfrm>
            <a:off x="534172" y="4083982"/>
            <a:ext cx="4068993" cy="222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spcAft>
                <a:spcPts val="600"/>
              </a:spcAft>
              <a:buClr>
                <a:srgbClr val="E3007B"/>
              </a:buClr>
              <a:buSzPct val="115000"/>
            </a:pPr>
            <a:r>
              <a:rPr lang="en-US" sz="1100" b="0" dirty="0" smtClean="0">
                <a:solidFill>
                  <a:srgbClr val="000000"/>
                </a:solidFill>
              </a:rPr>
              <a:t>According to the published data from the statistical office of North Macedonia, the contribution from the area “accommodation and food service activities” to the national GDP increased from MKD 13,1 billion in 2008 to MKD 15,2 billion in 2013. </a:t>
            </a:r>
          </a:p>
          <a:p>
            <a:pPr>
              <a:spcBef>
                <a:spcPct val="20000"/>
              </a:spcBef>
              <a:spcAft>
                <a:spcPts val="600"/>
              </a:spcAft>
              <a:buClr>
                <a:srgbClr val="E3007B"/>
              </a:buClr>
              <a:buSzPct val="115000"/>
            </a:pPr>
            <a:r>
              <a:rPr lang="en-US" sz="1100" dirty="0" smtClean="0">
                <a:solidFill>
                  <a:srgbClr val="000000"/>
                </a:solidFill>
              </a:rPr>
              <a:t>The increase from 2012 to 2013 followed four years of stagnation, where the contribution remained relatively stable between MKD 10,6 and 11,6 billion.</a:t>
            </a:r>
            <a:endParaRPr lang="en-US" sz="1100" b="0" dirty="0" smtClean="0">
              <a:solidFill>
                <a:srgbClr val="000000"/>
              </a:solidFill>
            </a:endParaRPr>
          </a:p>
          <a:p>
            <a:pPr>
              <a:spcBef>
                <a:spcPct val="20000"/>
              </a:spcBef>
              <a:spcAft>
                <a:spcPts val="600"/>
              </a:spcAft>
              <a:buClr>
                <a:srgbClr val="E3007B"/>
              </a:buClr>
              <a:buSzPct val="115000"/>
            </a:pPr>
            <a:r>
              <a:rPr lang="en-US" sz="1100" dirty="0" smtClean="0">
                <a:solidFill>
                  <a:srgbClr val="000000"/>
                </a:solidFill>
              </a:rPr>
              <a:t>The figures between 2008 and 2013 represents a Compound Annual Growth Rate of 3,0 % and at the same time a share of 1,2 – 1,6 % of the national GDP of the Republic of North Macedonia.</a:t>
            </a:r>
          </a:p>
        </p:txBody>
      </p:sp>
      <p:graphicFrame>
        <p:nvGraphicFramePr>
          <p:cNvPr id="76" name="Diagramm 75"/>
          <p:cNvGraphicFramePr/>
          <p:nvPr>
            <p:extLst>
              <p:ext uri="{D42A27DB-BD31-4B8C-83A1-F6EECF244321}">
                <p14:modId xmlns:p14="http://schemas.microsoft.com/office/powerpoint/2010/main" val="1334987508"/>
              </p:ext>
            </p:extLst>
          </p:nvPr>
        </p:nvGraphicFramePr>
        <p:xfrm>
          <a:off x="510088" y="1995750"/>
          <a:ext cx="4093077" cy="20905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Gerade Verbindung 6"/>
          <p:cNvCxnSpPr/>
          <p:nvPr/>
        </p:nvCxnSpPr>
        <p:spPr>
          <a:xfrm flipV="1">
            <a:off x="1143609" y="2590095"/>
            <a:ext cx="0" cy="360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 name="Gerade Verbindung 77"/>
          <p:cNvCxnSpPr/>
          <p:nvPr/>
        </p:nvCxnSpPr>
        <p:spPr>
          <a:xfrm flipV="1">
            <a:off x="4174636" y="2598515"/>
            <a:ext cx="0" cy="252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 name="Gerade Verbindung 78"/>
          <p:cNvCxnSpPr/>
          <p:nvPr/>
        </p:nvCxnSpPr>
        <p:spPr>
          <a:xfrm rot="5400000" flipV="1">
            <a:off x="2663880" y="1085272"/>
            <a:ext cx="0" cy="3024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 name="Ellipse 7"/>
          <p:cNvSpPr/>
          <p:nvPr/>
        </p:nvSpPr>
        <p:spPr>
          <a:xfrm>
            <a:off x="2231832" y="2338067"/>
            <a:ext cx="864096" cy="504056"/>
          </a:xfrm>
          <a:prstGeom prst="ellipse">
            <a:avLst/>
          </a:prstGeom>
          <a:solidFill>
            <a:schemeClr val="bg1"/>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solidFill>
                <a:srgbClr val="000000"/>
              </a:solidFill>
            </a:endParaRPr>
          </a:p>
        </p:txBody>
      </p:sp>
      <p:sp>
        <p:nvSpPr>
          <p:cNvPr id="10" name="Textfeld 9"/>
          <p:cNvSpPr txBox="1"/>
          <p:nvPr/>
        </p:nvSpPr>
        <p:spPr>
          <a:xfrm>
            <a:off x="2232607" y="2398392"/>
            <a:ext cx="836103" cy="400110"/>
          </a:xfrm>
          <a:prstGeom prst="rect">
            <a:avLst/>
          </a:prstGeom>
          <a:noFill/>
        </p:spPr>
        <p:txBody>
          <a:bodyPr wrap="square" rtlCol="0">
            <a:spAutoFit/>
          </a:bodyPr>
          <a:lstStyle/>
          <a:p>
            <a:pPr algn="ctr"/>
            <a:r>
              <a:rPr lang="de-DE" sz="1000" b="1" dirty="0" smtClean="0">
                <a:solidFill>
                  <a:srgbClr val="3B1B66"/>
                </a:solidFill>
              </a:rPr>
              <a:t>CAGR*:</a:t>
            </a:r>
          </a:p>
          <a:p>
            <a:pPr algn="ctr"/>
            <a:r>
              <a:rPr lang="de-DE" sz="1000" b="1" dirty="0" smtClean="0">
                <a:solidFill>
                  <a:srgbClr val="3B1B66"/>
                </a:solidFill>
              </a:rPr>
              <a:t> 3,0 %</a:t>
            </a:r>
            <a:endParaRPr lang="de-AT" sz="1000" b="1" dirty="0">
              <a:solidFill>
                <a:srgbClr val="3B1B66"/>
              </a:solidFill>
            </a:endParaRPr>
          </a:p>
        </p:txBody>
      </p:sp>
      <p:sp>
        <p:nvSpPr>
          <p:cNvPr id="80" name="Inhaltsplatzhalter 9"/>
          <p:cNvSpPr>
            <a:spLocks noGrp="1"/>
          </p:cNvSpPr>
          <p:nvPr>
            <p:ph sz="quarter" idx="15"/>
          </p:nvPr>
        </p:nvSpPr>
        <p:spPr>
          <a:xfrm>
            <a:off x="5436096" y="6387625"/>
            <a:ext cx="3168153"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 CAGR = </a:t>
            </a:r>
            <a:r>
              <a:rPr lang="de-DE" spc="0" dirty="0" err="1"/>
              <a:t>Compound</a:t>
            </a:r>
            <a:r>
              <a:rPr lang="de-DE" spc="0" dirty="0"/>
              <a:t> Annual Growth Rate</a:t>
            </a:r>
            <a:br>
              <a:rPr lang="de-DE" spc="0" dirty="0"/>
            </a:br>
            <a:endParaRPr lang="en-US" spc="0" dirty="0"/>
          </a:p>
        </p:txBody>
      </p:sp>
      <p:sp>
        <p:nvSpPr>
          <p:cNvPr id="81" name="Text Box 5"/>
          <p:cNvSpPr txBox="1">
            <a:spLocks noChangeArrowheads="1"/>
          </p:cNvSpPr>
          <p:nvPr/>
        </p:nvSpPr>
        <p:spPr bwMode="auto">
          <a:xfrm>
            <a:off x="4626252" y="1421654"/>
            <a:ext cx="400709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t>Employment</a:t>
            </a:r>
            <a:r>
              <a:rPr lang="de-DE" sz="1100" dirty="0"/>
              <a:t> </a:t>
            </a:r>
            <a:r>
              <a:rPr lang="de-DE" sz="1100" dirty="0" smtClean="0"/>
              <a:t>in accommodation facilities and restaurants in North Macedonia 2009 – 2014 (000)</a:t>
            </a:r>
            <a:endParaRPr lang="de-AT" sz="1100" dirty="0"/>
          </a:p>
        </p:txBody>
      </p:sp>
      <p:sp>
        <p:nvSpPr>
          <p:cNvPr id="82" name="Line 8"/>
          <p:cNvSpPr>
            <a:spLocks noChangeShapeType="1"/>
          </p:cNvSpPr>
          <p:nvPr/>
        </p:nvSpPr>
        <p:spPr bwMode="auto">
          <a:xfrm>
            <a:off x="4750077" y="1836105"/>
            <a:ext cx="3816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83" name="Rectangle 10"/>
          <p:cNvSpPr>
            <a:spLocks noChangeArrowheads="1"/>
          </p:cNvSpPr>
          <p:nvPr/>
        </p:nvSpPr>
        <p:spPr bwMode="auto">
          <a:xfrm>
            <a:off x="4667528" y="4090575"/>
            <a:ext cx="4068993" cy="224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spcAft>
                <a:spcPts val="600"/>
              </a:spcAft>
              <a:buClr>
                <a:srgbClr val="E3007B"/>
              </a:buClr>
              <a:buSzPct val="115000"/>
            </a:pPr>
            <a:r>
              <a:rPr lang="en-US" sz="1100" b="0" dirty="0" smtClean="0">
                <a:solidFill>
                  <a:srgbClr val="000000"/>
                </a:solidFill>
              </a:rPr>
              <a:t>According to the published data from the statistical office of North Macedonia, the number of people employed in the category “accommodation and food service activities” increased from 21.850 in 2009 to 24.720 in 2014. </a:t>
            </a:r>
          </a:p>
          <a:p>
            <a:pPr>
              <a:spcBef>
                <a:spcPct val="20000"/>
              </a:spcBef>
              <a:spcAft>
                <a:spcPts val="600"/>
              </a:spcAft>
              <a:buClr>
                <a:srgbClr val="E3007B"/>
              </a:buClr>
              <a:buSzPct val="115000"/>
            </a:pPr>
            <a:r>
              <a:rPr lang="en-US" sz="1100" dirty="0" smtClean="0">
                <a:solidFill>
                  <a:srgbClr val="000000"/>
                </a:solidFill>
              </a:rPr>
              <a:t>This represents a Compound Annual Growth Rate of 2,4 % between 2009 and 2014 and at the same time a stable share of 3,5 – 3,7 % of the total employed population of the Republic of North Macedonia.</a:t>
            </a:r>
          </a:p>
          <a:p>
            <a:pPr>
              <a:spcBef>
                <a:spcPct val="20000"/>
              </a:spcBef>
              <a:spcAft>
                <a:spcPts val="600"/>
              </a:spcAft>
              <a:buClr>
                <a:srgbClr val="E3007B"/>
              </a:buClr>
              <a:buSzPct val="115000"/>
            </a:pPr>
            <a:r>
              <a:rPr lang="en-US" sz="1100" dirty="0" smtClean="0">
                <a:solidFill>
                  <a:srgbClr val="000000"/>
                </a:solidFill>
              </a:rPr>
              <a:t>The figure of employed people in accommodation facilities and restaurants continuously grew between 2009 and 2014, with the exception of 2012.</a:t>
            </a:r>
          </a:p>
        </p:txBody>
      </p:sp>
      <p:graphicFrame>
        <p:nvGraphicFramePr>
          <p:cNvPr id="85" name="Diagramm 84"/>
          <p:cNvGraphicFramePr/>
          <p:nvPr>
            <p:extLst>
              <p:ext uri="{D42A27DB-BD31-4B8C-83A1-F6EECF244321}">
                <p14:modId xmlns:p14="http://schemas.microsoft.com/office/powerpoint/2010/main" val="1277920669"/>
              </p:ext>
            </p:extLst>
          </p:nvPr>
        </p:nvGraphicFramePr>
        <p:xfrm>
          <a:off x="4643444" y="2002344"/>
          <a:ext cx="4093077" cy="2090551"/>
        </p:xfrm>
        <a:graphic>
          <a:graphicData uri="http://schemas.openxmlformats.org/drawingml/2006/chart">
            <c:chart xmlns:c="http://schemas.openxmlformats.org/drawingml/2006/chart" xmlns:r="http://schemas.openxmlformats.org/officeDocument/2006/relationships" r:id="rId3"/>
          </a:graphicData>
        </a:graphic>
      </p:graphicFrame>
      <p:cxnSp>
        <p:nvCxnSpPr>
          <p:cNvPr id="86" name="Gerade Verbindung 85"/>
          <p:cNvCxnSpPr/>
          <p:nvPr/>
        </p:nvCxnSpPr>
        <p:spPr>
          <a:xfrm flipV="1">
            <a:off x="5276965" y="2596689"/>
            <a:ext cx="0" cy="360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7" name="Gerade Verbindung 86"/>
          <p:cNvCxnSpPr/>
          <p:nvPr/>
        </p:nvCxnSpPr>
        <p:spPr>
          <a:xfrm flipV="1">
            <a:off x="8307992" y="2605109"/>
            <a:ext cx="0" cy="252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Gerade Verbindung 87"/>
          <p:cNvCxnSpPr/>
          <p:nvPr/>
        </p:nvCxnSpPr>
        <p:spPr>
          <a:xfrm rot="5400000" flipV="1">
            <a:off x="6797236" y="1091866"/>
            <a:ext cx="0" cy="3024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9" name="Ellipse 88"/>
          <p:cNvSpPr/>
          <p:nvPr/>
        </p:nvSpPr>
        <p:spPr>
          <a:xfrm>
            <a:off x="6365188" y="2344661"/>
            <a:ext cx="864096" cy="504056"/>
          </a:xfrm>
          <a:prstGeom prst="ellipse">
            <a:avLst/>
          </a:prstGeom>
          <a:solidFill>
            <a:schemeClr val="bg1"/>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solidFill>
                <a:srgbClr val="000000"/>
              </a:solidFill>
            </a:endParaRPr>
          </a:p>
        </p:txBody>
      </p:sp>
      <p:sp>
        <p:nvSpPr>
          <p:cNvPr id="90" name="Textfeld 89"/>
          <p:cNvSpPr txBox="1"/>
          <p:nvPr/>
        </p:nvSpPr>
        <p:spPr>
          <a:xfrm>
            <a:off x="6365963" y="2404986"/>
            <a:ext cx="836103" cy="400110"/>
          </a:xfrm>
          <a:prstGeom prst="rect">
            <a:avLst/>
          </a:prstGeom>
          <a:noFill/>
        </p:spPr>
        <p:txBody>
          <a:bodyPr wrap="square" rtlCol="0">
            <a:spAutoFit/>
          </a:bodyPr>
          <a:lstStyle/>
          <a:p>
            <a:pPr algn="ctr"/>
            <a:r>
              <a:rPr lang="de-DE" sz="1000" b="1" dirty="0" smtClean="0">
                <a:solidFill>
                  <a:srgbClr val="3B1B66"/>
                </a:solidFill>
              </a:rPr>
              <a:t>CAGR*:</a:t>
            </a:r>
          </a:p>
          <a:p>
            <a:pPr algn="ctr"/>
            <a:r>
              <a:rPr lang="de-DE" sz="1000" b="1" dirty="0" smtClean="0">
                <a:solidFill>
                  <a:srgbClr val="3B1B66"/>
                </a:solidFill>
              </a:rPr>
              <a:t> 2,4 %</a:t>
            </a:r>
            <a:endParaRPr lang="de-AT" sz="1000" b="1" dirty="0">
              <a:solidFill>
                <a:srgbClr val="3B1B66"/>
              </a:solidFill>
            </a:endParaRPr>
          </a:p>
        </p:txBody>
      </p:sp>
      <p:sp>
        <p:nvSpPr>
          <p:cNvPr id="2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Statistical office of </a:t>
            </a:r>
            <a:r>
              <a:rPr lang="de-DE" spc="0" dirty="0" smtClean="0"/>
              <a:t>North Macedonia</a:t>
            </a:r>
            <a:endParaRPr lang="en-US" spc="0" dirty="0"/>
          </a:p>
        </p:txBody>
      </p:sp>
    </p:spTree>
    <p:extLst>
      <p:ext uri="{BB962C8B-B14F-4D97-AF65-F5344CB8AC3E}">
        <p14:creationId xmlns:p14="http://schemas.microsoft.com/office/powerpoint/2010/main" val="108146997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a:t>T</a:t>
            </a:r>
            <a:r>
              <a:rPr lang="en-US" sz="2000" b="1" dirty="0" smtClean="0"/>
              <a:t>he North Macedonian government spends only 1,3 % of the total government budget on tourism </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39</a:t>
            </a:fld>
            <a:endParaRPr lang="de-DE" altLang="de-DE"/>
          </a:p>
        </p:txBody>
      </p:sp>
      <p:sp>
        <p:nvSpPr>
          <p:cNvPr id="9" name="Inhaltsplatzhalter 8"/>
          <p:cNvSpPr>
            <a:spLocks noGrp="1"/>
          </p:cNvSpPr>
          <p:nvPr>
            <p:ph sz="quarter" idx="14"/>
          </p:nvPr>
        </p:nvSpPr>
        <p:spPr/>
        <p:txBody>
          <a:bodyPr/>
          <a:lstStyle/>
          <a:p>
            <a:r>
              <a:rPr lang="de-DE" dirty="0" err="1" smtClean="0"/>
              <a:t>Economic</a:t>
            </a:r>
            <a:r>
              <a:rPr lang="de-DE" dirty="0" smtClean="0"/>
              <a:t> </a:t>
            </a:r>
            <a:r>
              <a:rPr lang="de-DE" dirty="0" err="1" smtClean="0"/>
              <a:t>importance</a:t>
            </a:r>
            <a:r>
              <a:rPr lang="de-DE" dirty="0" smtClean="0"/>
              <a:t> </a:t>
            </a:r>
            <a:r>
              <a:rPr lang="de-DE" dirty="0" err="1" smtClean="0"/>
              <a:t>of</a:t>
            </a:r>
            <a:r>
              <a:rPr lang="de-DE" dirty="0" smtClean="0"/>
              <a:t> </a:t>
            </a:r>
            <a:r>
              <a:rPr lang="de-DE" dirty="0" err="1" smtClean="0"/>
              <a:t>tourism</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Travel &amp; </a:t>
            </a:r>
            <a:r>
              <a:rPr lang="de-DE" spc="0" dirty="0" err="1" smtClean="0"/>
              <a:t>Tourism</a:t>
            </a:r>
            <a:r>
              <a:rPr lang="de-DE" spc="0" dirty="0" smtClean="0"/>
              <a:t> </a:t>
            </a:r>
            <a:r>
              <a:rPr lang="de-DE" spc="0" dirty="0" err="1" smtClean="0"/>
              <a:t>Competitiveness</a:t>
            </a:r>
            <a:r>
              <a:rPr lang="de-DE" spc="0" dirty="0" smtClean="0"/>
              <a:t> Index</a:t>
            </a:r>
            <a:endParaRPr lang="en-US" spc="0" dirty="0"/>
          </a:p>
        </p:txBody>
      </p:sp>
      <p:sp>
        <p:nvSpPr>
          <p:cNvPr id="37" name="Textfeld 36"/>
          <p:cNvSpPr txBox="1"/>
          <p:nvPr/>
        </p:nvSpPr>
        <p:spPr>
          <a:xfrm>
            <a:off x="505275" y="1346592"/>
            <a:ext cx="5827303" cy="261610"/>
          </a:xfrm>
          <a:prstGeom prst="rect">
            <a:avLst/>
          </a:prstGeom>
          <a:noFill/>
        </p:spPr>
        <p:txBody>
          <a:bodyPr wrap="square" rtlCol="0">
            <a:spAutoFit/>
          </a:bodyPr>
          <a:lstStyle/>
          <a:p>
            <a:r>
              <a:rPr lang="de-DE" sz="1100" b="1" dirty="0" err="1" smtClean="0"/>
              <a:t>Government</a:t>
            </a:r>
            <a:r>
              <a:rPr lang="de-DE" sz="1100" b="1" dirty="0" smtClean="0"/>
              <a:t> </a:t>
            </a:r>
            <a:r>
              <a:rPr lang="de-DE" sz="1100" b="1" dirty="0" err="1" smtClean="0"/>
              <a:t>expenditure</a:t>
            </a:r>
            <a:r>
              <a:rPr lang="de-DE" sz="1100" b="1" dirty="0" smtClean="0"/>
              <a:t> on </a:t>
            </a:r>
            <a:r>
              <a:rPr lang="de-DE" sz="1100" b="1" dirty="0" err="1" smtClean="0"/>
              <a:t>tourism</a:t>
            </a:r>
            <a:r>
              <a:rPr lang="de-DE" sz="1100" b="1" dirty="0" smtClean="0"/>
              <a:t> </a:t>
            </a:r>
            <a:r>
              <a:rPr lang="de-DE" sz="1100" b="1" dirty="0" err="1" smtClean="0"/>
              <a:t>as</a:t>
            </a:r>
            <a:r>
              <a:rPr lang="de-DE" sz="1100" b="1" dirty="0" smtClean="0"/>
              <a:t> a </a:t>
            </a:r>
            <a:r>
              <a:rPr lang="de-DE" sz="1100" b="1" dirty="0" err="1" smtClean="0"/>
              <a:t>percentage</a:t>
            </a:r>
            <a:r>
              <a:rPr lang="de-DE" sz="1100" b="1" dirty="0" smtClean="0"/>
              <a:t> </a:t>
            </a:r>
            <a:r>
              <a:rPr lang="de-DE" sz="1100" b="1" dirty="0" err="1" smtClean="0"/>
              <a:t>of</a:t>
            </a:r>
            <a:r>
              <a:rPr lang="de-DE" sz="1100" b="1" dirty="0" smtClean="0"/>
              <a:t> total </a:t>
            </a:r>
            <a:r>
              <a:rPr lang="de-DE" sz="1100" b="1" dirty="0" err="1" smtClean="0"/>
              <a:t>government</a:t>
            </a:r>
            <a:r>
              <a:rPr lang="de-DE" sz="1100" b="1" dirty="0" smtClean="0"/>
              <a:t> </a:t>
            </a:r>
            <a:r>
              <a:rPr lang="de-DE" sz="1100" b="1" dirty="0" err="1" smtClean="0"/>
              <a:t>budget</a:t>
            </a:r>
            <a:endParaRPr lang="de-AT" sz="1100" b="1" dirty="0"/>
          </a:p>
        </p:txBody>
      </p:sp>
      <p:grpSp>
        <p:nvGrpSpPr>
          <p:cNvPr id="3" name="Gruppieren 2"/>
          <p:cNvGrpSpPr/>
          <p:nvPr/>
        </p:nvGrpSpPr>
        <p:grpSpPr>
          <a:xfrm>
            <a:off x="502920" y="1761101"/>
            <a:ext cx="8229600" cy="1379867"/>
            <a:chOff x="502920" y="1575312"/>
            <a:chExt cx="8229600" cy="1379867"/>
          </a:xfrm>
        </p:grpSpPr>
        <p:graphicFrame>
          <p:nvGraphicFramePr>
            <p:cNvPr id="39" name="Diagramm 38"/>
            <p:cNvGraphicFramePr/>
            <p:nvPr>
              <p:extLst>
                <p:ext uri="{D42A27DB-BD31-4B8C-83A1-F6EECF244321}">
                  <p14:modId xmlns:p14="http://schemas.microsoft.com/office/powerpoint/2010/main" val="1994178935"/>
                </p:ext>
              </p:extLst>
            </p:nvPr>
          </p:nvGraphicFramePr>
          <p:xfrm>
            <a:off x="502920" y="1575312"/>
            <a:ext cx="8229600" cy="1379867"/>
          </p:xfrm>
          <a:graphic>
            <a:graphicData uri="http://schemas.openxmlformats.org/drawingml/2006/chart">
              <c:chart xmlns:c="http://schemas.openxmlformats.org/drawingml/2006/chart" xmlns:r="http://schemas.openxmlformats.org/officeDocument/2006/relationships" r:id="rId2"/>
            </a:graphicData>
          </a:graphic>
        </p:graphicFrame>
        <p:grpSp>
          <p:nvGrpSpPr>
            <p:cNvPr id="18" name="Group 13"/>
            <p:cNvGrpSpPr>
              <a:grpSpLocks/>
            </p:cNvGrpSpPr>
            <p:nvPr/>
          </p:nvGrpSpPr>
          <p:grpSpPr bwMode="auto">
            <a:xfrm>
              <a:off x="1183920" y="1605504"/>
              <a:ext cx="287337" cy="287337"/>
              <a:chOff x="596" y="1501"/>
              <a:chExt cx="181" cy="181"/>
            </a:xfrm>
          </p:grpSpPr>
          <p:sp>
            <p:nvSpPr>
              <p:cNvPr id="19"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0"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21" name="Group 16"/>
            <p:cNvGrpSpPr>
              <a:grpSpLocks/>
            </p:cNvGrpSpPr>
            <p:nvPr/>
          </p:nvGrpSpPr>
          <p:grpSpPr bwMode="auto">
            <a:xfrm>
              <a:off x="1950592" y="1605504"/>
              <a:ext cx="287337" cy="287337"/>
              <a:chOff x="596" y="1501"/>
              <a:chExt cx="181" cy="181"/>
            </a:xfrm>
          </p:grpSpPr>
          <p:sp>
            <p:nvSpPr>
              <p:cNvPr id="22"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24" name="Group 19"/>
            <p:cNvGrpSpPr>
              <a:grpSpLocks/>
            </p:cNvGrpSpPr>
            <p:nvPr/>
          </p:nvGrpSpPr>
          <p:grpSpPr bwMode="auto">
            <a:xfrm>
              <a:off x="2711440" y="1605504"/>
              <a:ext cx="287337" cy="287337"/>
              <a:chOff x="596" y="1501"/>
              <a:chExt cx="181" cy="181"/>
            </a:xfrm>
          </p:grpSpPr>
          <p:sp>
            <p:nvSpPr>
              <p:cNvPr id="25"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27" name="Group 22"/>
            <p:cNvGrpSpPr>
              <a:grpSpLocks/>
            </p:cNvGrpSpPr>
            <p:nvPr/>
          </p:nvGrpSpPr>
          <p:grpSpPr bwMode="auto">
            <a:xfrm>
              <a:off x="3478376" y="1605504"/>
              <a:ext cx="287337" cy="287337"/>
              <a:chOff x="596" y="1501"/>
              <a:chExt cx="181" cy="181"/>
            </a:xfrm>
          </p:grpSpPr>
          <p:sp>
            <p:nvSpPr>
              <p:cNvPr id="28"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30" name="Group 25"/>
            <p:cNvGrpSpPr>
              <a:grpSpLocks/>
            </p:cNvGrpSpPr>
            <p:nvPr/>
          </p:nvGrpSpPr>
          <p:grpSpPr bwMode="auto">
            <a:xfrm>
              <a:off x="4243895" y="1605504"/>
              <a:ext cx="287337" cy="287337"/>
              <a:chOff x="596" y="1501"/>
              <a:chExt cx="181" cy="181"/>
            </a:xfrm>
          </p:grpSpPr>
          <p:sp>
            <p:nvSpPr>
              <p:cNvPr id="31"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grpSp>
          <p:nvGrpSpPr>
            <p:cNvPr id="33" name="Group 28"/>
            <p:cNvGrpSpPr>
              <a:grpSpLocks/>
            </p:cNvGrpSpPr>
            <p:nvPr/>
          </p:nvGrpSpPr>
          <p:grpSpPr bwMode="auto">
            <a:xfrm>
              <a:off x="5006168" y="1605504"/>
              <a:ext cx="287337" cy="287337"/>
              <a:chOff x="596" y="1501"/>
              <a:chExt cx="181" cy="181"/>
            </a:xfrm>
          </p:grpSpPr>
          <p:sp>
            <p:nvSpPr>
              <p:cNvPr id="34" name="Oval 29"/>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5" name="Rectangle 30"/>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6</a:t>
                </a:r>
              </a:p>
            </p:txBody>
          </p:sp>
        </p:grpSp>
        <p:grpSp>
          <p:nvGrpSpPr>
            <p:cNvPr id="36" name="Group 31"/>
            <p:cNvGrpSpPr>
              <a:grpSpLocks/>
            </p:cNvGrpSpPr>
            <p:nvPr/>
          </p:nvGrpSpPr>
          <p:grpSpPr bwMode="auto">
            <a:xfrm>
              <a:off x="5767016" y="1605504"/>
              <a:ext cx="287337" cy="287337"/>
              <a:chOff x="596" y="1501"/>
              <a:chExt cx="181" cy="181"/>
            </a:xfrm>
          </p:grpSpPr>
          <p:sp>
            <p:nvSpPr>
              <p:cNvPr id="38" name="Oval 32"/>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 name="Rectangle 33"/>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7</a:t>
                </a:r>
              </a:p>
            </p:txBody>
          </p:sp>
        </p:grpSp>
        <p:grpSp>
          <p:nvGrpSpPr>
            <p:cNvPr id="50" name="Group 34"/>
            <p:cNvGrpSpPr>
              <a:grpSpLocks/>
            </p:cNvGrpSpPr>
            <p:nvPr/>
          </p:nvGrpSpPr>
          <p:grpSpPr bwMode="auto">
            <a:xfrm>
              <a:off x="6534687" y="1605504"/>
              <a:ext cx="287337" cy="287337"/>
              <a:chOff x="596" y="1501"/>
              <a:chExt cx="181" cy="181"/>
            </a:xfrm>
          </p:grpSpPr>
          <p:sp>
            <p:nvSpPr>
              <p:cNvPr id="51"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Rectangle 36"/>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8</a:t>
                </a:r>
              </a:p>
            </p:txBody>
          </p:sp>
        </p:grpSp>
        <p:grpSp>
          <p:nvGrpSpPr>
            <p:cNvPr id="53" name="Group 34"/>
            <p:cNvGrpSpPr>
              <a:grpSpLocks/>
            </p:cNvGrpSpPr>
            <p:nvPr/>
          </p:nvGrpSpPr>
          <p:grpSpPr bwMode="auto">
            <a:xfrm>
              <a:off x="7303175" y="1605504"/>
              <a:ext cx="287337" cy="287337"/>
              <a:chOff x="596" y="1501"/>
              <a:chExt cx="181" cy="181"/>
            </a:xfrm>
          </p:grpSpPr>
          <p:sp>
            <p:nvSpPr>
              <p:cNvPr id="54"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5" name="Rectangle 36"/>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9</a:t>
                </a:r>
              </a:p>
            </p:txBody>
          </p:sp>
        </p:grpSp>
        <p:grpSp>
          <p:nvGrpSpPr>
            <p:cNvPr id="56" name="Group 34"/>
            <p:cNvGrpSpPr>
              <a:grpSpLocks/>
            </p:cNvGrpSpPr>
            <p:nvPr/>
          </p:nvGrpSpPr>
          <p:grpSpPr bwMode="auto">
            <a:xfrm>
              <a:off x="8064023" y="1605504"/>
              <a:ext cx="287337" cy="287337"/>
              <a:chOff x="596" y="1501"/>
              <a:chExt cx="181" cy="181"/>
            </a:xfrm>
          </p:grpSpPr>
          <p:sp>
            <p:nvSpPr>
              <p:cNvPr id="57"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8" name="Rectangle 36"/>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10</a:t>
                </a:r>
                <a:endParaRPr lang="en-US" sz="1100" b="1" dirty="0">
                  <a:solidFill>
                    <a:schemeClr val="bg1"/>
                  </a:solidFill>
                </a:endParaRPr>
              </a:p>
            </p:txBody>
          </p:sp>
        </p:grpSp>
      </p:grpSp>
      <p:grpSp>
        <p:nvGrpSpPr>
          <p:cNvPr id="59" name="Gruppieren 58"/>
          <p:cNvGrpSpPr/>
          <p:nvPr/>
        </p:nvGrpSpPr>
        <p:grpSpPr>
          <a:xfrm>
            <a:off x="501392" y="3326969"/>
            <a:ext cx="8229600" cy="1379867"/>
            <a:chOff x="502920" y="1575312"/>
            <a:chExt cx="8229600" cy="1379867"/>
          </a:xfrm>
        </p:grpSpPr>
        <p:graphicFrame>
          <p:nvGraphicFramePr>
            <p:cNvPr id="60" name="Diagramm 59"/>
            <p:cNvGraphicFramePr/>
            <p:nvPr>
              <p:extLst>
                <p:ext uri="{D42A27DB-BD31-4B8C-83A1-F6EECF244321}">
                  <p14:modId xmlns:p14="http://schemas.microsoft.com/office/powerpoint/2010/main" val="2116826805"/>
                </p:ext>
              </p:extLst>
            </p:nvPr>
          </p:nvGraphicFramePr>
          <p:xfrm>
            <a:off x="502920" y="1575312"/>
            <a:ext cx="8229600" cy="1379867"/>
          </p:xfrm>
          <a:graphic>
            <a:graphicData uri="http://schemas.openxmlformats.org/drawingml/2006/chart">
              <c:chart xmlns:c="http://schemas.openxmlformats.org/drawingml/2006/chart" xmlns:r="http://schemas.openxmlformats.org/officeDocument/2006/relationships" r:id="rId3"/>
            </a:graphicData>
          </a:graphic>
        </p:graphicFrame>
        <p:grpSp>
          <p:nvGrpSpPr>
            <p:cNvPr id="61" name="Group 13"/>
            <p:cNvGrpSpPr>
              <a:grpSpLocks/>
            </p:cNvGrpSpPr>
            <p:nvPr/>
          </p:nvGrpSpPr>
          <p:grpSpPr bwMode="auto">
            <a:xfrm>
              <a:off x="1177570" y="1605504"/>
              <a:ext cx="287337" cy="287337"/>
              <a:chOff x="592" y="1501"/>
              <a:chExt cx="181" cy="181"/>
            </a:xfrm>
          </p:grpSpPr>
          <p:sp>
            <p:nvSpPr>
              <p:cNvPr id="89"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0" name="Rectangle 15"/>
              <p:cNvSpPr>
                <a:spLocks noChangeArrowheads="1"/>
              </p:cNvSpPr>
              <p:nvPr/>
            </p:nvSpPr>
            <p:spPr bwMode="auto">
              <a:xfrm>
                <a:off x="592"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18</a:t>
                </a:r>
                <a:endParaRPr lang="en-US" sz="1100" b="1" dirty="0">
                  <a:solidFill>
                    <a:schemeClr val="bg1"/>
                  </a:solidFill>
                </a:endParaRPr>
              </a:p>
            </p:txBody>
          </p:sp>
        </p:grpSp>
        <p:grpSp>
          <p:nvGrpSpPr>
            <p:cNvPr id="62" name="Group 16"/>
            <p:cNvGrpSpPr>
              <a:grpSpLocks/>
            </p:cNvGrpSpPr>
            <p:nvPr/>
          </p:nvGrpSpPr>
          <p:grpSpPr bwMode="auto">
            <a:xfrm>
              <a:off x="1950592" y="1605504"/>
              <a:ext cx="287337" cy="287337"/>
              <a:chOff x="596" y="1501"/>
              <a:chExt cx="181" cy="181"/>
            </a:xfrm>
          </p:grpSpPr>
          <p:sp>
            <p:nvSpPr>
              <p:cNvPr id="87"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47</a:t>
                </a:r>
                <a:endParaRPr lang="en-US" sz="1100" b="1" dirty="0">
                  <a:solidFill>
                    <a:schemeClr val="bg1"/>
                  </a:solidFill>
                </a:endParaRPr>
              </a:p>
            </p:txBody>
          </p:sp>
        </p:grpSp>
        <p:grpSp>
          <p:nvGrpSpPr>
            <p:cNvPr id="63" name="Group 19"/>
            <p:cNvGrpSpPr>
              <a:grpSpLocks/>
            </p:cNvGrpSpPr>
            <p:nvPr/>
          </p:nvGrpSpPr>
          <p:grpSpPr bwMode="auto">
            <a:xfrm>
              <a:off x="2711440" y="1605504"/>
              <a:ext cx="287337" cy="287337"/>
              <a:chOff x="596" y="1501"/>
              <a:chExt cx="181" cy="181"/>
            </a:xfrm>
          </p:grpSpPr>
          <p:sp>
            <p:nvSpPr>
              <p:cNvPr id="85"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57</a:t>
                </a:r>
                <a:endParaRPr lang="en-US" sz="1100" b="1" dirty="0">
                  <a:solidFill>
                    <a:schemeClr val="bg1"/>
                  </a:solidFill>
                </a:endParaRPr>
              </a:p>
            </p:txBody>
          </p:sp>
        </p:grpSp>
        <p:grpSp>
          <p:nvGrpSpPr>
            <p:cNvPr id="64" name="Group 22"/>
            <p:cNvGrpSpPr>
              <a:grpSpLocks/>
            </p:cNvGrpSpPr>
            <p:nvPr/>
          </p:nvGrpSpPr>
          <p:grpSpPr bwMode="auto">
            <a:xfrm>
              <a:off x="3475201" y="1605504"/>
              <a:ext cx="287337" cy="287337"/>
              <a:chOff x="594" y="1501"/>
              <a:chExt cx="181" cy="181"/>
            </a:xfrm>
          </p:grpSpPr>
          <p:sp>
            <p:nvSpPr>
              <p:cNvPr id="83"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 name="Rectangle 24"/>
              <p:cNvSpPr>
                <a:spLocks noChangeArrowheads="1"/>
              </p:cNvSpPr>
              <p:nvPr/>
            </p:nvSpPr>
            <p:spPr bwMode="auto">
              <a:xfrm>
                <a:off x="594"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69</a:t>
                </a:r>
                <a:endParaRPr lang="en-US" sz="1100" b="1" dirty="0">
                  <a:solidFill>
                    <a:schemeClr val="bg1"/>
                  </a:solidFill>
                </a:endParaRPr>
              </a:p>
            </p:txBody>
          </p:sp>
        </p:grpSp>
        <p:grpSp>
          <p:nvGrpSpPr>
            <p:cNvPr id="65" name="Group 25"/>
            <p:cNvGrpSpPr>
              <a:grpSpLocks/>
            </p:cNvGrpSpPr>
            <p:nvPr/>
          </p:nvGrpSpPr>
          <p:grpSpPr bwMode="auto">
            <a:xfrm>
              <a:off x="4243895" y="1605504"/>
              <a:ext cx="287337" cy="287337"/>
              <a:chOff x="596" y="1501"/>
              <a:chExt cx="181" cy="181"/>
            </a:xfrm>
          </p:grpSpPr>
          <p:sp>
            <p:nvSpPr>
              <p:cNvPr id="81"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91</a:t>
                </a:r>
                <a:endParaRPr lang="en-US" sz="1100" b="1" dirty="0">
                  <a:solidFill>
                    <a:schemeClr val="bg1"/>
                  </a:solidFill>
                </a:endParaRPr>
              </a:p>
            </p:txBody>
          </p:sp>
        </p:grpSp>
        <p:grpSp>
          <p:nvGrpSpPr>
            <p:cNvPr id="66" name="Group 28"/>
            <p:cNvGrpSpPr>
              <a:grpSpLocks/>
            </p:cNvGrpSpPr>
            <p:nvPr/>
          </p:nvGrpSpPr>
          <p:grpSpPr bwMode="auto">
            <a:xfrm>
              <a:off x="4996643" y="1605504"/>
              <a:ext cx="287337" cy="287337"/>
              <a:chOff x="590" y="1501"/>
              <a:chExt cx="181" cy="181"/>
            </a:xfrm>
          </p:grpSpPr>
          <p:sp>
            <p:nvSpPr>
              <p:cNvPr id="79" name="Oval 29"/>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 name="Rectangle 30"/>
              <p:cNvSpPr>
                <a:spLocks noChangeArrowheads="1"/>
              </p:cNvSpPr>
              <p:nvPr/>
            </p:nvSpPr>
            <p:spPr bwMode="auto">
              <a:xfrm>
                <a:off x="590"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114</a:t>
                </a:r>
                <a:endParaRPr lang="en-US" sz="1100" b="1" dirty="0">
                  <a:solidFill>
                    <a:schemeClr val="bg1"/>
                  </a:solidFill>
                </a:endParaRPr>
              </a:p>
            </p:txBody>
          </p:sp>
        </p:grpSp>
        <p:grpSp>
          <p:nvGrpSpPr>
            <p:cNvPr id="67" name="Group 31"/>
            <p:cNvGrpSpPr>
              <a:grpSpLocks/>
            </p:cNvGrpSpPr>
            <p:nvPr/>
          </p:nvGrpSpPr>
          <p:grpSpPr bwMode="auto">
            <a:xfrm>
              <a:off x="5757491" y="1605504"/>
              <a:ext cx="287337" cy="287337"/>
              <a:chOff x="590" y="1501"/>
              <a:chExt cx="181" cy="181"/>
            </a:xfrm>
          </p:grpSpPr>
          <p:sp>
            <p:nvSpPr>
              <p:cNvPr id="77" name="Oval 32"/>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 name="Rectangle 33"/>
              <p:cNvSpPr>
                <a:spLocks noChangeArrowheads="1"/>
              </p:cNvSpPr>
              <p:nvPr/>
            </p:nvSpPr>
            <p:spPr bwMode="auto">
              <a:xfrm>
                <a:off x="590"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124</a:t>
                </a:r>
                <a:endParaRPr lang="en-US" sz="1100" b="1" dirty="0">
                  <a:solidFill>
                    <a:schemeClr val="bg1"/>
                  </a:solidFill>
                </a:endParaRPr>
              </a:p>
            </p:txBody>
          </p:sp>
        </p:grpSp>
        <p:grpSp>
          <p:nvGrpSpPr>
            <p:cNvPr id="68" name="Group 34"/>
            <p:cNvGrpSpPr>
              <a:grpSpLocks/>
            </p:cNvGrpSpPr>
            <p:nvPr/>
          </p:nvGrpSpPr>
          <p:grpSpPr bwMode="auto">
            <a:xfrm>
              <a:off x="6518812" y="1605504"/>
              <a:ext cx="287337" cy="287337"/>
              <a:chOff x="586" y="1501"/>
              <a:chExt cx="181" cy="181"/>
            </a:xfrm>
          </p:grpSpPr>
          <p:sp>
            <p:nvSpPr>
              <p:cNvPr id="75"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6" name="Rectangle 36"/>
              <p:cNvSpPr>
                <a:spLocks noChangeArrowheads="1"/>
              </p:cNvSpPr>
              <p:nvPr/>
            </p:nvSpPr>
            <p:spPr bwMode="auto">
              <a:xfrm>
                <a:off x="58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125</a:t>
                </a:r>
                <a:endParaRPr lang="en-US" sz="1100" b="1" dirty="0">
                  <a:solidFill>
                    <a:schemeClr val="bg1"/>
                  </a:solidFill>
                </a:endParaRPr>
              </a:p>
            </p:txBody>
          </p:sp>
        </p:grpSp>
        <p:grpSp>
          <p:nvGrpSpPr>
            <p:cNvPr id="69" name="Group 34"/>
            <p:cNvGrpSpPr>
              <a:grpSpLocks/>
            </p:cNvGrpSpPr>
            <p:nvPr/>
          </p:nvGrpSpPr>
          <p:grpSpPr bwMode="auto">
            <a:xfrm>
              <a:off x="7290475" y="1605504"/>
              <a:ext cx="287337" cy="287337"/>
              <a:chOff x="588" y="1501"/>
              <a:chExt cx="181" cy="181"/>
            </a:xfrm>
          </p:grpSpPr>
          <p:sp>
            <p:nvSpPr>
              <p:cNvPr id="73"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 name="Rectangle 36"/>
              <p:cNvSpPr>
                <a:spLocks noChangeArrowheads="1"/>
              </p:cNvSpPr>
              <p:nvPr/>
            </p:nvSpPr>
            <p:spPr bwMode="auto">
              <a:xfrm>
                <a:off x="588"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136</a:t>
                </a:r>
                <a:endParaRPr lang="en-US" sz="1100" b="1" dirty="0">
                  <a:solidFill>
                    <a:schemeClr val="bg1"/>
                  </a:solidFill>
                </a:endParaRPr>
              </a:p>
            </p:txBody>
          </p:sp>
        </p:grpSp>
        <p:grpSp>
          <p:nvGrpSpPr>
            <p:cNvPr id="70" name="Group 34"/>
            <p:cNvGrpSpPr>
              <a:grpSpLocks/>
            </p:cNvGrpSpPr>
            <p:nvPr/>
          </p:nvGrpSpPr>
          <p:grpSpPr bwMode="auto">
            <a:xfrm>
              <a:off x="8054498" y="1605504"/>
              <a:ext cx="287337" cy="287337"/>
              <a:chOff x="590" y="1501"/>
              <a:chExt cx="181" cy="181"/>
            </a:xfrm>
          </p:grpSpPr>
          <p:sp>
            <p:nvSpPr>
              <p:cNvPr id="71"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 name="Rectangle 36"/>
              <p:cNvSpPr>
                <a:spLocks noChangeArrowheads="1"/>
              </p:cNvSpPr>
              <p:nvPr/>
            </p:nvSpPr>
            <p:spPr bwMode="auto">
              <a:xfrm>
                <a:off x="590"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smtClean="0">
                    <a:solidFill>
                      <a:schemeClr val="bg1"/>
                    </a:solidFill>
                  </a:rPr>
                  <a:t>137</a:t>
                </a:r>
                <a:endParaRPr lang="en-US" sz="1100" b="1" dirty="0">
                  <a:solidFill>
                    <a:schemeClr val="bg1"/>
                  </a:solidFill>
                </a:endParaRPr>
              </a:p>
            </p:txBody>
          </p:sp>
        </p:grpSp>
      </p:grpSp>
      <p:sp>
        <p:nvSpPr>
          <p:cNvPr id="91" name="Rechteck 90"/>
          <p:cNvSpPr/>
          <p:nvPr/>
        </p:nvSpPr>
        <p:spPr bwMode="auto">
          <a:xfrm>
            <a:off x="6295944" y="3321144"/>
            <a:ext cx="766800" cy="1404000"/>
          </a:xfrm>
          <a:prstGeom prst="rect">
            <a:avLst/>
          </a:prstGeom>
          <a:noFill/>
          <a:ln w="9525" cap="flat" cmpd="sng" algn="ctr">
            <a:solidFill>
              <a:srgbClr val="E3007B"/>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92" name="Rectangle 10"/>
          <p:cNvSpPr>
            <a:spLocks noChangeArrowheads="1"/>
          </p:cNvSpPr>
          <p:nvPr/>
        </p:nvSpPr>
        <p:spPr bwMode="auto">
          <a:xfrm>
            <a:off x="534172" y="4876070"/>
            <a:ext cx="8196820" cy="143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spcAft>
                <a:spcPts val="600"/>
              </a:spcAft>
              <a:buClr>
                <a:srgbClr val="E3007B"/>
              </a:buClr>
              <a:buSzPct val="115000"/>
            </a:pPr>
            <a:r>
              <a:rPr lang="en-US" sz="1100" b="0" dirty="0" smtClean="0">
                <a:solidFill>
                  <a:srgbClr val="000000"/>
                </a:solidFill>
              </a:rPr>
              <a:t>According to the published data in the Travel &amp; Tourism Competitiveness Index the Seychelles and the Dominican Republic are on top of the list of those countries with the highest share of government expenditure on tourism in relation to the total government budget. They both have values of more than 20 %, followed by another seven countries with contributions between 10 and 20 %. The first six countries are all islands and in the top 10 are only two European countries (Malta and Iceland).</a:t>
            </a:r>
          </a:p>
          <a:p>
            <a:pPr>
              <a:spcBef>
                <a:spcPct val="20000"/>
              </a:spcBef>
              <a:spcAft>
                <a:spcPts val="600"/>
              </a:spcAft>
              <a:buClr>
                <a:srgbClr val="E3007B"/>
              </a:buClr>
              <a:buSzPct val="115000"/>
            </a:pPr>
            <a:r>
              <a:rPr lang="en-US" sz="1100" dirty="0" smtClean="0">
                <a:solidFill>
                  <a:srgbClr val="000000"/>
                </a:solidFill>
              </a:rPr>
              <a:t>North Macedonia is ranked on position 125 out of 141 countries with a percentage of 1,3 % in 2014. In the region only Serbia and Turkey had a lower percentage in 2014. Although the presented figures provide a first insight in governmental spending on tourism, still they need to be seen as approximate values as it is not clear if the same elements are included in each country.</a:t>
            </a:r>
          </a:p>
        </p:txBody>
      </p:sp>
    </p:spTree>
    <p:extLst>
      <p:ext uri="{BB962C8B-B14F-4D97-AF65-F5344CB8AC3E}">
        <p14:creationId xmlns:p14="http://schemas.microsoft.com/office/powerpoint/2010/main" val="280140704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a:t>
            </a:fld>
            <a:endParaRPr lang="de-DE" altLang="de-DE" dirty="0"/>
          </a:p>
        </p:txBody>
      </p:sp>
      <p:sp>
        <p:nvSpPr>
          <p:cNvPr id="9" name="Inhaltsplatzhalter 8"/>
          <p:cNvSpPr>
            <a:spLocks noGrp="1"/>
          </p:cNvSpPr>
          <p:nvPr>
            <p:ph sz="quarter" idx="14"/>
          </p:nvPr>
        </p:nvSpPr>
        <p:spPr/>
        <p:txBody>
          <a:bodyPr/>
          <a:lstStyle/>
          <a:p>
            <a:r>
              <a:rPr lang="de-AT" dirty="0" smtClean="0"/>
              <a:t>National Tourism Strategy for 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Table of contents (TOC)</a:t>
            </a:r>
          </a:p>
        </p:txBody>
      </p:sp>
      <p:sp>
        <p:nvSpPr>
          <p:cNvPr id="12" name="Rectangle 2"/>
          <p:cNvSpPr>
            <a:spLocks noChangeArrowheads="1"/>
          </p:cNvSpPr>
          <p:nvPr/>
        </p:nvSpPr>
        <p:spPr bwMode="auto">
          <a:xfrm>
            <a:off x="632777" y="1704975"/>
            <a:ext cx="1489075" cy="3671888"/>
          </a:xfrm>
          <a:prstGeom prst="rect">
            <a:avLst/>
          </a:prstGeom>
          <a:solidFill>
            <a:srgbClr val="E3007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a:solidFill>
                <a:srgbClr val="000000"/>
              </a:solidFill>
            </a:endParaRPr>
          </a:p>
        </p:txBody>
      </p:sp>
      <p:sp>
        <p:nvSpPr>
          <p:cNvPr id="13" name="Text Box 3"/>
          <p:cNvSpPr txBox="1">
            <a:spLocks noChangeArrowheads="1"/>
          </p:cNvSpPr>
          <p:nvPr/>
        </p:nvSpPr>
        <p:spPr bwMode="auto">
          <a:xfrm>
            <a:off x="762954" y="2535030"/>
            <a:ext cx="7841296" cy="338554"/>
          </a:xfrm>
          <a:prstGeom prst="rect">
            <a:avLst/>
          </a:prstGeom>
          <a:noFill/>
          <a:ln>
            <a:noFill/>
          </a:ln>
          <a:extLst/>
        </p:spPr>
        <p:txBody>
          <a:bodyPr wrap="square" anchor="ctr">
            <a:spAutoFit/>
          </a:bodyPr>
          <a:lstStyle>
            <a:lvl1pPr marL="457200" indent="-457200">
              <a:defRPr sz="2500" b="1">
                <a:solidFill>
                  <a:srgbClr val="3B1B66"/>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pPr>
              <a:spcBef>
                <a:spcPct val="50000"/>
              </a:spcBef>
            </a:pPr>
            <a:r>
              <a:rPr lang="en-US" sz="1600" b="0" dirty="0" smtClean="0">
                <a:solidFill>
                  <a:srgbClr val="000000"/>
                </a:solidFill>
              </a:rPr>
              <a:t>2. Analysis of the current situation										  16</a:t>
            </a:r>
            <a:endParaRPr lang="en-US" sz="1600" b="0" dirty="0">
              <a:solidFill>
                <a:srgbClr val="000000"/>
              </a:solidFill>
            </a:endParaRPr>
          </a:p>
        </p:txBody>
      </p:sp>
      <p:sp>
        <p:nvSpPr>
          <p:cNvPr id="14" name="Text Box 5"/>
          <p:cNvSpPr txBox="1">
            <a:spLocks noChangeArrowheads="1"/>
          </p:cNvSpPr>
          <p:nvPr/>
        </p:nvSpPr>
        <p:spPr bwMode="auto">
          <a:xfrm>
            <a:off x="762954" y="3044617"/>
            <a:ext cx="7841296" cy="338554"/>
          </a:xfrm>
          <a:prstGeom prst="rect">
            <a:avLst/>
          </a:prstGeom>
          <a:noFill/>
          <a:ln>
            <a:noFill/>
          </a:ln>
          <a:extLst/>
        </p:spPr>
        <p:txBody>
          <a:bodyPr wrap="square" anchor="ctr">
            <a:spAutoFit/>
          </a:bodyPr>
          <a:lstStyle>
            <a:lvl1pPr defTabSz="457200">
              <a:defRPr sz="2500" b="1">
                <a:solidFill>
                  <a:srgbClr val="3B1B66"/>
                </a:solidFill>
                <a:latin typeface="Arial" charset="0"/>
                <a:ea typeface="ＭＳ Ｐゴシック" charset="-128"/>
              </a:defRPr>
            </a:lvl1pPr>
            <a:lvl2pPr marL="742950" indent="-285750" defTabSz="457200">
              <a:defRPr sz="2500" b="1">
                <a:solidFill>
                  <a:srgbClr val="3B1B66"/>
                </a:solidFill>
                <a:latin typeface="Arial" charset="0"/>
                <a:ea typeface="ＭＳ Ｐゴシック" charset="-128"/>
              </a:defRPr>
            </a:lvl2pPr>
            <a:lvl3pPr marL="1143000" indent="-228600" defTabSz="457200">
              <a:defRPr sz="2500" b="1">
                <a:solidFill>
                  <a:srgbClr val="3B1B66"/>
                </a:solidFill>
                <a:latin typeface="Arial" charset="0"/>
                <a:ea typeface="ＭＳ Ｐゴシック" charset="-128"/>
              </a:defRPr>
            </a:lvl3pPr>
            <a:lvl4pPr marL="1600200" indent="-228600" defTabSz="457200">
              <a:defRPr sz="2500" b="1">
                <a:solidFill>
                  <a:srgbClr val="3B1B66"/>
                </a:solidFill>
                <a:latin typeface="Arial" charset="0"/>
                <a:ea typeface="ＭＳ Ｐゴシック" charset="-128"/>
              </a:defRPr>
            </a:lvl4pPr>
            <a:lvl5pPr marL="2057400" indent="-228600" defTabSz="457200">
              <a:defRPr sz="2500" b="1">
                <a:solidFill>
                  <a:srgbClr val="3B1B66"/>
                </a:solidFill>
                <a:latin typeface="Arial" charset="0"/>
                <a:ea typeface="ＭＳ Ｐゴシック" charset="-128"/>
              </a:defRPr>
            </a:lvl5pPr>
            <a:lvl6pPr marL="2514600" indent="-228600" defTabSz="4572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defTabSz="4572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defTabSz="4572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defTabSz="457200" eaLnBrk="0" fontAlgn="base" hangingPunct="0">
              <a:spcBef>
                <a:spcPct val="0"/>
              </a:spcBef>
              <a:spcAft>
                <a:spcPct val="0"/>
              </a:spcAft>
              <a:defRPr sz="2500" b="1">
                <a:solidFill>
                  <a:srgbClr val="3B1B66"/>
                </a:solidFill>
                <a:latin typeface="Arial" charset="0"/>
                <a:ea typeface="ＭＳ Ｐゴシック" charset="-128"/>
              </a:defRPr>
            </a:lvl9pPr>
          </a:lstStyle>
          <a:p>
            <a:pPr>
              <a:spcBef>
                <a:spcPct val="50000"/>
              </a:spcBef>
            </a:pPr>
            <a:r>
              <a:rPr lang="en-US" sz="1600" b="0" dirty="0" smtClean="0">
                <a:solidFill>
                  <a:srgbClr val="000000"/>
                </a:solidFill>
              </a:rPr>
              <a:t>3. Tourism development strategy										</a:t>
            </a:r>
            <a:r>
              <a:rPr lang="en-US" sz="1600" b="0" dirty="0">
                <a:solidFill>
                  <a:srgbClr val="000000"/>
                </a:solidFill>
              </a:rPr>
              <a:t> </a:t>
            </a:r>
            <a:r>
              <a:rPr lang="en-US" sz="1600" b="0" dirty="0" smtClean="0">
                <a:solidFill>
                  <a:srgbClr val="000000"/>
                </a:solidFill>
              </a:rPr>
              <a:t> 78</a:t>
            </a:r>
            <a:endParaRPr lang="en-US" sz="1600" b="0" dirty="0">
              <a:solidFill>
                <a:srgbClr val="000000"/>
              </a:solidFill>
            </a:endParaRPr>
          </a:p>
        </p:txBody>
      </p:sp>
      <p:sp>
        <p:nvSpPr>
          <p:cNvPr id="15" name="Text Box 10"/>
          <p:cNvSpPr txBox="1">
            <a:spLocks noChangeArrowheads="1"/>
          </p:cNvSpPr>
          <p:nvPr/>
        </p:nvSpPr>
        <p:spPr bwMode="auto">
          <a:xfrm>
            <a:off x="762954" y="2039729"/>
            <a:ext cx="7841296" cy="338554"/>
          </a:xfrm>
          <a:prstGeom prst="rect">
            <a:avLst/>
          </a:prstGeom>
          <a:solidFill>
            <a:srgbClr val="3B1B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marL="342900" indent="-342900">
              <a:defRPr sz="2500" b="1">
                <a:solidFill>
                  <a:srgbClr val="3B1B66"/>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pPr>
              <a:spcBef>
                <a:spcPct val="50000"/>
              </a:spcBef>
            </a:pPr>
            <a:r>
              <a:rPr lang="en-US" sz="1600" b="0" dirty="0" smtClean="0">
                <a:solidFill>
                  <a:srgbClr val="FFFFFF"/>
                </a:solidFill>
              </a:rPr>
              <a:t>1. Evaluation of the National Strategy 2009 - 2013							    4</a:t>
            </a:r>
            <a:endParaRPr lang="en-US" sz="1600" b="0" dirty="0">
              <a:solidFill>
                <a:srgbClr val="FFFFFF"/>
              </a:solidFill>
            </a:endParaRPr>
          </a:p>
        </p:txBody>
      </p:sp>
      <p:sp>
        <p:nvSpPr>
          <p:cNvPr id="10" name="Text Box 5"/>
          <p:cNvSpPr txBox="1">
            <a:spLocks noChangeArrowheads="1"/>
          </p:cNvSpPr>
          <p:nvPr/>
        </p:nvSpPr>
        <p:spPr bwMode="auto">
          <a:xfrm>
            <a:off x="764907" y="3553990"/>
            <a:ext cx="7841296" cy="338554"/>
          </a:xfrm>
          <a:prstGeom prst="rect">
            <a:avLst/>
          </a:prstGeom>
          <a:noFill/>
          <a:ln>
            <a:noFill/>
          </a:ln>
          <a:extLst/>
        </p:spPr>
        <p:txBody>
          <a:bodyPr wrap="square" anchor="ctr">
            <a:spAutoFit/>
          </a:bodyPr>
          <a:lstStyle>
            <a:lvl1pPr defTabSz="457200">
              <a:defRPr sz="2500" b="1">
                <a:solidFill>
                  <a:srgbClr val="3B1B66"/>
                </a:solidFill>
                <a:latin typeface="Arial" charset="0"/>
                <a:ea typeface="ＭＳ Ｐゴシック" charset="-128"/>
              </a:defRPr>
            </a:lvl1pPr>
            <a:lvl2pPr marL="742950" indent="-285750" defTabSz="457200">
              <a:defRPr sz="2500" b="1">
                <a:solidFill>
                  <a:srgbClr val="3B1B66"/>
                </a:solidFill>
                <a:latin typeface="Arial" charset="0"/>
                <a:ea typeface="ＭＳ Ｐゴシック" charset="-128"/>
              </a:defRPr>
            </a:lvl2pPr>
            <a:lvl3pPr marL="1143000" indent="-228600" defTabSz="457200">
              <a:defRPr sz="2500" b="1">
                <a:solidFill>
                  <a:srgbClr val="3B1B66"/>
                </a:solidFill>
                <a:latin typeface="Arial" charset="0"/>
                <a:ea typeface="ＭＳ Ｐゴシック" charset="-128"/>
              </a:defRPr>
            </a:lvl3pPr>
            <a:lvl4pPr marL="1600200" indent="-228600" defTabSz="457200">
              <a:defRPr sz="2500" b="1">
                <a:solidFill>
                  <a:srgbClr val="3B1B66"/>
                </a:solidFill>
                <a:latin typeface="Arial" charset="0"/>
                <a:ea typeface="ＭＳ Ｐゴシック" charset="-128"/>
              </a:defRPr>
            </a:lvl4pPr>
            <a:lvl5pPr marL="2057400" indent="-228600" defTabSz="457200">
              <a:defRPr sz="2500" b="1">
                <a:solidFill>
                  <a:srgbClr val="3B1B66"/>
                </a:solidFill>
                <a:latin typeface="Arial" charset="0"/>
                <a:ea typeface="ＭＳ Ｐゴシック" charset="-128"/>
              </a:defRPr>
            </a:lvl5pPr>
            <a:lvl6pPr marL="2514600" indent="-228600" defTabSz="4572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defTabSz="4572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defTabSz="4572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defTabSz="457200" eaLnBrk="0" fontAlgn="base" hangingPunct="0">
              <a:spcBef>
                <a:spcPct val="0"/>
              </a:spcBef>
              <a:spcAft>
                <a:spcPct val="0"/>
              </a:spcAft>
              <a:defRPr sz="2500" b="1">
                <a:solidFill>
                  <a:srgbClr val="3B1B66"/>
                </a:solidFill>
                <a:latin typeface="Arial" charset="0"/>
                <a:ea typeface="ＭＳ Ｐゴシック" charset="-128"/>
              </a:defRPr>
            </a:lvl9pPr>
          </a:lstStyle>
          <a:p>
            <a:pPr>
              <a:spcBef>
                <a:spcPct val="50000"/>
              </a:spcBef>
            </a:pPr>
            <a:r>
              <a:rPr lang="en-US" sz="1600" b="0" dirty="0">
                <a:solidFill>
                  <a:srgbClr val="000000"/>
                </a:solidFill>
              </a:rPr>
              <a:t>4</a:t>
            </a:r>
            <a:r>
              <a:rPr lang="en-US" sz="1600" b="0" dirty="0" smtClean="0">
                <a:solidFill>
                  <a:srgbClr val="000000"/>
                </a:solidFill>
              </a:rPr>
              <a:t>. Action plan 2019 - 2021											109</a:t>
            </a:r>
            <a:endParaRPr lang="en-US" sz="1600" b="0" dirty="0">
              <a:solidFill>
                <a:srgbClr val="000000"/>
              </a:solidFill>
            </a:endParaRPr>
          </a:p>
        </p:txBody>
      </p:sp>
    </p:spTree>
    <p:extLst>
      <p:ext uri="{BB962C8B-B14F-4D97-AF65-F5344CB8AC3E}">
        <p14:creationId xmlns:p14="http://schemas.microsoft.com/office/powerpoint/2010/main" val="148216944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40</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Analysis of the current situation</a:t>
            </a:r>
          </a:p>
        </p:txBody>
      </p:sp>
      <p:sp>
        <p:nvSpPr>
          <p:cNvPr id="10" name="Rectangle 6"/>
          <p:cNvSpPr>
            <a:spLocks noChangeArrowheads="1"/>
          </p:cNvSpPr>
          <p:nvPr/>
        </p:nvSpPr>
        <p:spPr bwMode="auto">
          <a:xfrm>
            <a:off x="501333" y="1745298"/>
            <a:ext cx="8001000" cy="1873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E3007B"/>
              </a:buClr>
              <a:buSzPct val="115000"/>
              <a:buFontTx/>
              <a:buChar char="•"/>
            </a:pPr>
            <a:r>
              <a:rPr lang="de-DE" sz="1600" dirty="0">
                <a:solidFill>
                  <a:srgbClr val="000000"/>
                </a:solidFill>
              </a:rPr>
              <a:t>Global </a:t>
            </a:r>
            <a:r>
              <a:rPr lang="de-DE" sz="1600" dirty="0" err="1">
                <a:solidFill>
                  <a:srgbClr val="000000"/>
                </a:solidFill>
              </a:rPr>
              <a:t>tourism</a:t>
            </a:r>
            <a:r>
              <a:rPr lang="de-DE" sz="1600" dirty="0">
                <a:solidFill>
                  <a:srgbClr val="000000"/>
                </a:solidFill>
              </a:rPr>
              <a:t>													17</a:t>
            </a:r>
          </a:p>
          <a:p>
            <a:pPr marL="342900" indent="-342900">
              <a:spcBef>
                <a:spcPct val="20000"/>
              </a:spcBef>
              <a:buClr>
                <a:srgbClr val="E3007B"/>
              </a:buClr>
              <a:buSzPct val="115000"/>
              <a:buFontTx/>
              <a:buChar char="•"/>
            </a:pPr>
            <a:r>
              <a:rPr lang="de-DE" sz="1600" dirty="0">
                <a:solidFill>
                  <a:srgbClr val="000000"/>
                </a:solidFill>
              </a:rPr>
              <a:t>Supply </a:t>
            </a:r>
            <a:r>
              <a:rPr lang="de-DE" sz="1600" dirty="0" err="1">
                <a:solidFill>
                  <a:srgbClr val="000000"/>
                </a:solidFill>
              </a:rPr>
              <a:t>and</a:t>
            </a:r>
            <a:r>
              <a:rPr lang="de-DE" sz="1600" dirty="0">
                <a:solidFill>
                  <a:srgbClr val="000000"/>
                </a:solidFill>
              </a:rPr>
              <a:t> </a:t>
            </a:r>
            <a:r>
              <a:rPr lang="de-DE" sz="1600" dirty="0" err="1">
                <a:solidFill>
                  <a:srgbClr val="000000"/>
                </a:solidFill>
              </a:rPr>
              <a:t>demand</a:t>
            </a:r>
            <a:r>
              <a:rPr lang="de-DE" sz="1600" dirty="0">
                <a:solidFill>
                  <a:srgbClr val="000000"/>
                </a:solidFill>
              </a:rPr>
              <a:t> </a:t>
            </a:r>
            <a:r>
              <a:rPr lang="de-DE" sz="1600" dirty="0" err="1">
                <a:solidFill>
                  <a:srgbClr val="000000"/>
                </a:solidFill>
              </a:rPr>
              <a:t>analysis</a:t>
            </a:r>
            <a:r>
              <a:rPr lang="de-DE" sz="1600" dirty="0">
                <a:solidFill>
                  <a:srgbClr val="000000"/>
                </a:solidFill>
              </a:rPr>
              <a:t>									  	22</a:t>
            </a:r>
          </a:p>
          <a:p>
            <a:pPr marL="342900" indent="-342900">
              <a:spcBef>
                <a:spcPct val="20000"/>
              </a:spcBef>
              <a:buClr>
                <a:srgbClr val="E3007B"/>
              </a:buClr>
              <a:buSzPct val="115000"/>
              <a:buFontTx/>
              <a:buChar char="•"/>
            </a:pPr>
            <a:r>
              <a:rPr lang="de-DE" sz="1600" dirty="0" err="1">
                <a:solidFill>
                  <a:srgbClr val="000000"/>
                </a:solidFill>
              </a:rPr>
              <a:t>Economic</a:t>
            </a:r>
            <a:r>
              <a:rPr lang="de-DE" sz="1600" dirty="0">
                <a:solidFill>
                  <a:srgbClr val="000000"/>
                </a:solidFill>
              </a:rPr>
              <a:t> </a:t>
            </a:r>
            <a:r>
              <a:rPr lang="de-DE" sz="1600" dirty="0" err="1">
                <a:solidFill>
                  <a:srgbClr val="000000"/>
                </a:solidFill>
              </a:rPr>
              <a:t>importance</a:t>
            </a:r>
            <a:r>
              <a:rPr lang="de-DE" sz="1600" dirty="0">
                <a:solidFill>
                  <a:srgbClr val="000000"/>
                </a:solidFill>
              </a:rPr>
              <a:t>											35</a:t>
            </a:r>
          </a:p>
          <a:p>
            <a:pPr marL="342900" indent="-342900">
              <a:spcBef>
                <a:spcPct val="20000"/>
              </a:spcBef>
              <a:buClr>
                <a:srgbClr val="E3007B"/>
              </a:buClr>
              <a:buSzPct val="115000"/>
              <a:buFontTx/>
              <a:buChar char="•"/>
            </a:pPr>
            <a:r>
              <a:rPr lang="de-DE" sz="1600" b="1" dirty="0">
                <a:solidFill>
                  <a:srgbClr val="E30079"/>
                </a:solidFill>
              </a:rPr>
              <a:t>Trend </a:t>
            </a:r>
            <a:r>
              <a:rPr lang="de-DE" sz="1600" b="1" dirty="0" err="1">
                <a:solidFill>
                  <a:srgbClr val="E30079"/>
                </a:solidFill>
              </a:rPr>
              <a:t>analysis</a:t>
            </a:r>
            <a:r>
              <a:rPr lang="de-DE" sz="1600" b="1" dirty="0">
                <a:solidFill>
                  <a:srgbClr val="E30079"/>
                </a:solidFill>
              </a:rPr>
              <a:t>											  		40</a:t>
            </a:r>
          </a:p>
          <a:p>
            <a:pPr marL="342900" indent="-342900">
              <a:spcBef>
                <a:spcPct val="20000"/>
              </a:spcBef>
              <a:buClr>
                <a:srgbClr val="E3007B"/>
              </a:buClr>
              <a:buSzPct val="115000"/>
              <a:buFontTx/>
              <a:buChar char="•"/>
            </a:pPr>
            <a:r>
              <a:rPr lang="de-DE" sz="1600" dirty="0">
                <a:solidFill>
                  <a:srgbClr val="000000"/>
                </a:solidFill>
              </a:rPr>
              <a:t>Main </a:t>
            </a:r>
            <a:r>
              <a:rPr lang="de-DE" sz="1600" dirty="0" err="1">
                <a:solidFill>
                  <a:srgbClr val="000000"/>
                </a:solidFill>
              </a:rPr>
              <a:t>destinations</a:t>
            </a:r>
            <a:r>
              <a:rPr lang="de-DE" sz="1600" dirty="0">
                <a:solidFill>
                  <a:srgbClr val="000000"/>
                </a:solidFill>
              </a:rPr>
              <a:t> </a:t>
            </a:r>
            <a:r>
              <a:rPr lang="de-DE" sz="1600" dirty="0" err="1">
                <a:solidFill>
                  <a:srgbClr val="000000"/>
                </a:solidFill>
              </a:rPr>
              <a:t>and</a:t>
            </a:r>
            <a:r>
              <a:rPr lang="de-DE" sz="1600" dirty="0">
                <a:solidFill>
                  <a:srgbClr val="000000"/>
                </a:solidFill>
              </a:rPr>
              <a:t> </a:t>
            </a:r>
            <a:r>
              <a:rPr lang="de-DE" sz="1600" dirty="0" err="1">
                <a:solidFill>
                  <a:srgbClr val="000000"/>
                </a:solidFill>
              </a:rPr>
              <a:t>attractions</a:t>
            </a:r>
            <a:r>
              <a:rPr lang="de-DE" sz="1600" dirty="0">
                <a:solidFill>
                  <a:srgbClr val="000000"/>
                </a:solidFill>
              </a:rPr>
              <a:t>									47</a:t>
            </a:r>
          </a:p>
          <a:p>
            <a:pPr marL="342900" indent="-342900">
              <a:spcBef>
                <a:spcPct val="20000"/>
              </a:spcBef>
              <a:buClr>
                <a:srgbClr val="E3007B"/>
              </a:buClr>
              <a:buSzPct val="115000"/>
              <a:buFontTx/>
              <a:buChar char="•"/>
            </a:pPr>
            <a:r>
              <a:rPr lang="de-DE" sz="1600" dirty="0">
                <a:solidFill>
                  <a:srgbClr val="000000"/>
                </a:solidFill>
              </a:rPr>
              <a:t>Framework </a:t>
            </a:r>
            <a:r>
              <a:rPr lang="de-DE" sz="1600" dirty="0" err="1">
                <a:solidFill>
                  <a:srgbClr val="000000"/>
                </a:solidFill>
              </a:rPr>
              <a:t>conditions</a:t>
            </a:r>
            <a:r>
              <a:rPr lang="de-DE" sz="1600" dirty="0">
                <a:solidFill>
                  <a:srgbClr val="000000"/>
                </a:solidFill>
              </a:rPr>
              <a:t>											58</a:t>
            </a:r>
          </a:p>
          <a:p>
            <a:pPr marL="342900" indent="-342900">
              <a:spcBef>
                <a:spcPct val="20000"/>
              </a:spcBef>
              <a:buClr>
                <a:srgbClr val="E3007B"/>
              </a:buClr>
              <a:buSzPct val="115000"/>
              <a:buFontTx/>
              <a:buChar char="•"/>
            </a:pPr>
            <a:r>
              <a:rPr lang="de-DE" sz="1600" dirty="0">
                <a:solidFill>
                  <a:srgbClr val="000000"/>
                </a:solidFill>
              </a:rPr>
              <a:t>SWOT-analysis													</a:t>
            </a:r>
            <a:r>
              <a:rPr lang="de-DE" sz="1600" dirty="0" smtClean="0">
                <a:solidFill>
                  <a:srgbClr val="000000"/>
                </a:solidFill>
              </a:rPr>
              <a:t>75</a:t>
            </a:r>
            <a:endParaRPr lang="de-DE" sz="1600" dirty="0">
              <a:solidFill>
                <a:srgbClr val="000000"/>
              </a:solidFill>
            </a:endParaRPr>
          </a:p>
        </p:txBody>
      </p:sp>
    </p:spTree>
    <p:extLst>
      <p:ext uri="{BB962C8B-B14F-4D97-AF65-F5344CB8AC3E}">
        <p14:creationId xmlns:p14="http://schemas.microsoft.com/office/powerpoint/2010/main" val="370454430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http://chriskresser.com/wp-content/uploads/stress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2006" y="3640451"/>
            <a:ext cx="1738218" cy="1158812"/>
          </a:xfrm>
          <a:prstGeom prst="round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41</a:t>
            </a:fld>
            <a:endParaRPr lang="de-DE" altLang="de-DE" dirty="0"/>
          </a:p>
        </p:txBody>
      </p:sp>
      <p:sp>
        <p:nvSpPr>
          <p:cNvPr id="9" name="Inhaltsplatzhalter 8"/>
          <p:cNvSpPr>
            <a:spLocks noGrp="1"/>
          </p:cNvSpPr>
          <p:nvPr>
            <p:ph sz="quarter" idx="14"/>
          </p:nvPr>
        </p:nvSpPr>
        <p:spPr/>
        <p:txBody>
          <a:bodyPr/>
          <a:lstStyle/>
          <a:p>
            <a:r>
              <a:rPr lang="de-DE" dirty="0" smtClean="0"/>
              <a:t>Global </a:t>
            </a:r>
            <a:r>
              <a:rPr lang="de-DE" dirty="0" err="1" smtClean="0"/>
              <a:t>trends</a:t>
            </a:r>
            <a:r>
              <a:rPr lang="de-DE" dirty="0" smtClean="0"/>
              <a:t> in </a:t>
            </a:r>
            <a:r>
              <a:rPr lang="de-DE" dirty="0" err="1" smtClean="0"/>
              <a:t>tourism</a:t>
            </a:r>
            <a:endParaRPr lang="de-AT" dirty="0"/>
          </a:p>
        </p:txBody>
      </p:sp>
      <p:sp>
        <p:nvSpPr>
          <p:cNvPr id="17" name="Inhaltsplatzhalter 2"/>
          <p:cNvSpPr>
            <a:spLocks noGrp="1"/>
          </p:cNvSpPr>
          <p:nvPr>
            <p:ph idx="1"/>
          </p:nvPr>
        </p:nvSpPr>
        <p:spPr>
          <a:xfrm>
            <a:off x="522777" y="1017300"/>
            <a:ext cx="8164024" cy="2364834"/>
          </a:xfrm>
        </p:spPr>
        <p:txBody>
          <a:bodyPr/>
          <a:lstStyle/>
          <a:p>
            <a:pPr marL="1885950" indent="0">
              <a:spcBef>
                <a:spcPts val="0"/>
              </a:spcBef>
              <a:spcAft>
                <a:spcPts val="600"/>
              </a:spcAft>
              <a:buNone/>
            </a:pPr>
            <a:r>
              <a:rPr lang="en-GB" sz="1100" kern="2000" spc="0" dirty="0"/>
              <a:t>All aspects connected with health (fitness, spa, physical activities, etc.) will further gain importance in the near future. Though increasing health-consciousness will not influence the volume of demand, it will certainly influence the decision-making with regard to destinations, and </a:t>
            </a:r>
            <a:r>
              <a:rPr lang="en-GB" sz="1100" kern="2000" spc="0" dirty="0" smtClean="0"/>
              <a:t>behaviour/activities </a:t>
            </a:r>
            <a:r>
              <a:rPr lang="en-GB" sz="1100" kern="2000" spc="0" dirty="0"/>
              <a:t>during holidays</a:t>
            </a:r>
            <a:r>
              <a:rPr lang="en-GB" sz="1100" kern="2000" spc="0" dirty="0" smtClean="0"/>
              <a:t>. Competition is also growing in this segment, as private capital is injected into the upgrading of old style health and spa facilities.</a:t>
            </a:r>
            <a:endParaRPr lang="en-GB" sz="1100" kern="2000" spc="0" dirty="0"/>
          </a:p>
          <a:p>
            <a:pPr marL="0" indent="0">
              <a:spcBef>
                <a:spcPts val="0"/>
              </a:spcBef>
              <a:spcAft>
                <a:spcPts val="600"/>
              </a:spcAft>
              <a:buNone/>
            </a:pPr>
            <a:r>
              <a:rPr lang="en-GB" sz="1100" b="1" kern="2000" spc="0" dirty="0"/>
              <a:t>Consequences for the tourism sector:</a:t>
            </a:r>
          </a:p>
          <a:p>
            <a:pPr marL="176213" indent="-176213">
              <a:spcBef>
                <a:spcPts val="0"/>
              </a:spcBef>
              <a:spcAft>
                <a:spcPts val="300"/>
              </a:spcAft>
            </a:pPr>
            <a:r>
              <a:rPr lang="en-GB" sz="1100" kern="2000" spc="0" dirty="0"/>
              <a:t>Destinations that are perceived </a:t>
            </a:r>
            <a:r>
              <a:rPr lang="en-GB" sz="1100" kern="2000" spc="0" dirty="0" smtClean="0"/>
              <a:t>less </a:t>
            </a:r>
            <a:r>
              <a:rPr lang="en-GB" sz="1100" kern="2000" spc="0" dirty="0"/>
              <a:t>healthy will be more quickly avoided than in the past</a:t>
            </a:r>
          </a:p>
          <a:p>
            <a:pPr marL="176213" indent="-176213">
              <a:spcBef>
                <a:spcPts val="0"/>
              </a:spcBef>
              <a:spcAft>
                <a:spcPts val="300"/>
              </a:spcAft>
            </a:pPr>
            <a:r>
              <a:rPr lang="en-GB" sz="1100" kern="2000" spc="0" dirty="0"/>
              <a:t>The demand for sun-holidays will further decrease</a:t>
            </a:r>
          </a:p>
          <a:p>
            <a:pPr marL="176213" indent="-176213">
              <a:spcBef>
                <a:spcPts val="0"/>
              </a:spcBef>
              <a:spcAft>
                <a:spcPts val="300"/>
              </a:spcAft>
            </a:pPr>
            <a:r>
              <a:rPr lang="en-GB" sz="1100" kern="2000" spc="0" dirty="0"/>
              <a:t>Active or activity-based holidays will increase in popularity, and the demand for facilities that correspond to this type of holiday will be increasingly preferred</a:t>
            </a:r>
          </a:p>
          <a:p>
            <a:pPr marL="176213" indent="-176213">
              <a:spcBef>
                <a:spcPts val="0"/>
              </a:spcBef>
              <a:spcAft>
                <a:spcPts val="300"/>
              </a:spcAft>
            </a:pPr>
            <a:r>
              <a:rPr lang="en-GB" sz="1100" kern="2000" spc="0" dirty="0"/>
              <a:t>The demand for ‘wellness’ products will increase, including spas and fitness </a:t>
            </a:r>
            <a:r>
              <a:rPr lang="en-GB" sz="1100" kern="2000" spc="0" dirty="0" smtClean="0"/>
              <a:t>centres</a:t>
            </a:r>
            <a:endParaRPr lang="en-GB" sz="1100" kern="2000" spc="0" dirty="0"/>
          </a:p>
        </p:txBody>
      </p:sp>
      <p:sp>
        <p:nvSpPr>
          <p:cNvPr id="19" name="Abgerundetes Rechteck 18"/>
          <p:cNvSpPr/>
          <p:nvPr/>
        </p:nvSpPr>
        <p:spPr bwMode="auto">
          <a:xfrm>
            <a:off x="2483768" y="688122"/>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smtClean="0">
                <a:solidFill>
                  <a:schemeClr val="bg1"/>
                </a:solidFill>
                <a:cs typeface="Arial" panose="020B0604020202020204" pitchFamily="34" charset="0"/>
              </a:rPr>
              <a:t>Trend # 1: Health</a:t>
            </a:r>
            <a:endParaRPr lang="en-GB" sz="1200" b="1" kern="2000" dirty="0">
              <a:solidFill>
                <a:schemeClr val="bg1"/>
              </a:solidFill>
              <a:cs typeface="Arial" panose="020B0604020202020204" pitchFamily="34" charset="0"/>
            </a:endParaRPr>
          </a:p>
        </p:txBody>
      </p:sp>
      <p:pic>
        <p:nvPicPr>
          <p:cNvPr id="20" name="Picture 2" descr="http://static3.kleinezeitung.at/system/galleries_520x335/upload/4/3/1/3166489/arzt-stethoskop-ap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11561" y="665262"/>
            <a:ext cx="1728192" cy="1158870"/>
          </a:xfrm>
          <a:prstGeom prst="roundRect">
            <a:avLst/>
          </a:prstGeom>
          <a:noFill/>
          <a:extLst>
            <a:ext uri="{909E8E84-426E-40DD-AFC4-6F175D3DCCD1}">
              <a14:hiddenFill xmlns:a14="http://schemas.microsoft.com/office/drawing/2010/main">
                <a:solidFill>
                  <a:srgbClr val="FFFFFF"/>
                </a:solidFill>
              </a14:hiddenFill>
            </a:ext>
          </a:extLst>
        </p:spPr>
      </p:pic>
      <p:sp>
        <p:nvSpPr>
          <p:cNvPr id="31" name="Inhaltsplatzhalter 2"/>
          <p:cNvSpPr txBox="1">
            <a:spLocks/>
          </p:cNvSpPr>
          <p:nvPr/>
        </p:nvSpPr>
        <p:spPr bwMode="auto">
          <a:xfrm>
            <a:off x="523223" y="3969628"/>
            <a:ext cx="8164024" cy="2364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Char char="•"/>
              <a:defRPr sz="18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Arial" panose="020B0604020202020204"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Courier New" panose="02070309020205020404" pitchFamily="49" charset="0"/>
              <a:buChar char="o"/>
              <a:defRPr sz="12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85950" indent="0">
              <a:spcBef>
                <a:spcPts val="0"/>
              </a:spcBef>
              <a:spcAft>
                <a:spcPts val="1200"/>
              </a:spcAft>
              <a:buNone/>
            </a:pPr>
            <a:r>
              <a:rPr lang="en-US" sz="1100" kern="2000" spc="0" dirty="0"/>
              <a:t>Modern society exerts increasing pressure on peoples’ daily lives, and stimulates the wish for more leisure time and relaxation - which will have an adverse effect on the increase of free disposable incomes. For tourism, this trend is thus by definition </a:t>
            </a:r>
            <a:r>
              <a:rPr lang="en-US" sz="1100" kern="2000" spc="0" dirty="0" smtClean="0"/>
              <a:t>unfavorable</a:t>
            </a:r>
            <a:r>
              <a:rPr lang="en-GB" sz="1100" kern="2000" spc="0" dirty="0" smtClean="0"/>
              <a:t>.</a:t>
            </a:r>
          </a:p>
          <a:p>
            <a:pPr marL="2057400" indent="0">
              <a:spcBef>
                <a:spcPts val="0"/>
              </a:spcBef>
              <a:spcAft>
                <a:spcPts val="600"/>
              </a:spcAft>
              <a:buNone/>
            </a:pPr>
            <a:endParaRPr lang="en-GB" sz="1100" kern="2000" spc="0" dirty="0" smtClean="0"/>
          </a:p>
          <a:p>
            <a:pPr marL="0" indent="0">
              <a:spcBef>
                <a:spcPts val="0"/>
              </a:spcBef>
              <a:spcAft>
                <a:spcPts val="600"/>
              </a:spcAft>
              <a:buFont typeface="Arial" pitchFamily="34" charset="0"/>
              <a:buNone/>
            </a:pPr>
            <a:r>
              <a:rPr lang="en-GB" sz="1100" b="1" kern="2000" spc="0" dirty="0" smtClean="0"/>
              <a:t>Consequences for the tourism sector:</a:t>
            </a:r>
          </a:p>
          <a:p>
            <a:pPr marL="176213" indent="-176213">
              <a:spcBef>
                <a:spcPts val="0"/>
              </a:spcBef>
              <a:spcAft>
                <a:spcPts val="300"/>
              </a:spcAft>
            </a:pPr>
            <a:r>
              <a:rPr lang="en-US" sz="1100" kern="2000" spc="0" dirty="0"/>
              <a:t>An increasing need to supply additional low-cost products in order to address the middle class</a:t>
            </a:r>
          </a:p>
          <a:p>
            <a:pPr marL="176213" indent="-176213">
              <a:spcBef>
                <a:spcPts val="0"/>
              </a:spcBef>
              <a:spcAft>
                <a:spcPts val="300"/>
              </a:spcAft>
            </a:pPr>
            <a:r>
              <a:rPr lang="en-US" sz="1100" kern="2000" spc="0" dirty="0"/>
              <a:t>An increasing need to offer relaxation in order to escape from the increasing demand of every-days life</a:t>
            </a:r>
          </a:p>
          <a:p>
            <a:pPr marL="176213" indent="-176213">
              <a:spcBef>
                <a:spcPts val="0"/>
              </a:spcBef>
              <a:spcAft>
                <a:spcPts val="300"/>
              </a:spcAft>
            </a:pPr>
            <a:r>
              <a:rPr lang="en-US" sz="1100" kern="2000" spc="0" dirty="0"/>
              <a:t>A shortening of the longer main holiday in </a:t>
            </a:r>
            <a:r>
              <a:rPr lang="en-US" sz="1100" kern="2000" spc="0" dirty="0" smtClean="0"/>
              <a:t>favor </a:t>
            </a:r>
            <a:r>
              <a:rPr lang="en-US" sz="1100" kern="2000" spc="0" dirty="0"/>
              <a:t>of more short ones – cities will especially benefit from this trend</a:t>
            </a:r>
          </a:p>
        </p:txBody>
      </p:sp>
      <p:sp>
        <p:nvSpPr>
          <p:cNvPr id="32" name="Abgerundetes Rechteck 31"/>
          <p:cNvSpPr/>
          <p:nvPr/>
        </p:nvSpPr>
        <p:spPr bwMode="auto">
          <a:xfrm>
            <a:off x="2484214" y="3640450"/>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smtClean="0">
                <a:solidFill>
                  <a:schemeClr val="bg1"/>
                </a:solidFill>
                <a:cs typeface="Arial" panose="020B0604020202020204" pitchFamily="34" charset="0"/>
              </a:rPr>
              <a:t>Trend # 2: </a:t>
            </a:r>
            <a:r>
              <a:rPr lang="en-GB" sz="1200" b="1" kern="2000" dirty="0">
                <a:solidFill>
                  <a:schemeClr val="bg1"/>
                </a:solidFill>
                <a:cs typeface="Arial" panose="020B0604020202020204" pitchFamily="34" charset="0"/>
              </a:rPr>
              <a:t>Less leisure time</a:t>
            </a:r>
          </a:p>
        </p:txBody>
      </p:sp>
      <p:sp>
        <p:nvSpPr>
          <p:cNvPr id="11" name="Inhaltsplatzhalter 9"/>
          <p:cNvSpPr txBox="1">
            <a:spLocks/>
          </p:cNvSpPr>
          <p:nvPr/>
        </p:nvSpPr>
        <p:spPr bwMode="auto">
          <a:xfrm>
            <a:off x="712971" y="6389631"/>
            <a:ext cx="3060000"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None/>
              <a:defRPr sz="1000" kern="1200" spc="100">
                <a:solidFill>
                  <a:srgbClr val="898989"/>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16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de-DE" spc="0" dirty="0" smtClean="0"/>
              <a:t>Source: European Travel </a:t>
            </a:r>
            <a:r>
              <a:rPr lang="de-DE" spc="0" dirty="0" err="1" smtClean="0"/>
              <a:t>Commission</a:t>
            </a:r>
            <a:endParaRPr lang="en-US" spc="0" dirty="0"/>
          </a:p>
        </p:txBody>
      </p:sp>
    </p:spTree>
    <p:extLst>
      <p:ext uri="{BB962C8B-B14F-4D97-AF65-F5344CB8AC3E}">
        <p14:creationId xmlns:p14="http://schemas.microsoft.com/office/powerpoint/2010/main" val="207614972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2010sdafrika.files.wordpress.com/2013/05/p125007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00973" y="658406"/>
            <a:ext cx="1738780" cy="1158379"/>
          </a:xfrm>
          <a:prstGeom prst="round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42</a:t>
            </a:fld>
            <a:endParaRPr lang="de-DE" altLang="de-DE" dirty="0"/>
          </a:p>
        </p:txBody>
      </p:sp>
      <p:sp>
        <p:nvSpPr>
          <p:cNvPr id="9" name="Inhaltsplatzhalter 8"/>
          <p:cNvSpPr>
            <a:spLocks noGrp="1"/>
          </p:cNvSpPr>
          <p:nvPr>
            <p:ph sz="quarter" idx="14"/>
          </p:nvPr>
        </p:nvSpPr>
        <p:spPr/>
        <p:txBody>
          <a:bodyPr/>
          <a:lstStyle/>
          <a:p>
            <a:r>
              <a:rPr lang="de-DE" dirty="0" smtClean="0"/>
              <a:t>Global </a:t>
            </a:r>
            <a:r>
              <a:rPr lang="de-DE" dirty="0" err="1" smtClean="0"/>
              <a:t>trends</a:t>
            </a:r>
            <a:r>
              <a:rPr lang="de-DE" dirty="0" smtClean="0"/>
              <a:t> in </a:t>
            </a:r>
            <a:r>
              <a:rPr lang="de-DE" dirty="0" err="1" smtClean="0"/>
              <a:t>tourism</a:t>
            </a:r>
            <a:endParaRPr lang="de-AT" dirty="0"/>
          </a:p>
        </p:txBody>
      </p:sp>
      <p:sp>
        <p:nvSpPr>
          <p:cNvPr id="17" name="Inhaltsplatzhalter 2"/>
          <p:cNvSpPr>
            <a:spLocks noGrp="1"/>
          </p:cNvSpPr>
          <p:nvPr>
            <p:ph idx="1"/>
          </p:nvPr>
        </p:nvSpPr>
        <p:spPr>
          <a:xfrm>
            <a:off x="522777" y="1017300"/>
            <a:ext cx="8164024" cy="2364834"/>
          </a:xfrm>
        </p:spPr>
        <p:txBody>
          <a:bodyPr/>
          <a:lstStyle/>
          <a:p>
            <a:pPr marL="1885950" indent="0">
              <a:spcBef>
                <a:spcPts val="0"/>
              </a:spcBef>
              <a:spcAft>
                <a:spcPts val="1200"/>
              </a:spcAft>
              <a:buNone/>
            </a:pPr>
            <a:r>
              <a:rPr lang="en-US" sz="1100" kern="2000" spc="0" dirty="0"/>
              <a:t>More sophisticated consumers are increasingly self-assured regarding their needs and rights. For tourism, this results in an increasingly critical attitude to quality, and to the price-quality ratio</a:t>
            </a:r>
            <a:r>
              <a:rPr lang="en-GB" sz="1100" kern="2000" spc="0" dirty="0"/>
              <a:t>.</a:t>
            </a:r>
          </a:p>
          <a:p>
            <a:pPr marL="2057400" indent="0">
              <a:spcBef>
                <a:spcPts val="0"/>
              </a:spcBef>
              <a:spcAft>
                <a:spcPts val="2100"/>
              </a:spcAft>
              <a:buNone/>
            </a:pPr>
            <a:endParaRPr lang="en-GB" sz="1100" kern="2000" spc="0" dirty="0"/>
          </a:p>
          <a:p>
            <a:pPr marL="0" indent="0">
              <a:spcBef>
                <a:spcPts val="0"/>
              </a:spcBef>
              <a:spcAft>
                <a:spcPts val="600"/>
              </a:spcAft>
              <a:buNone/>
            </a:pPr>
            <a:r>
              <a:rPr lang="en-GB" sz="1100" b="1" kern="2000" spc="0" dirty="0"/>
              <a:t>Consequences for the tourism sector:</a:t>
            </a:r>
          </a:p>
          <a:p>
            <a:pPr marL="176213" indent="-176213">
              <a:spcBef>
                <a:spcPts val="0"/>
              </a:spcBef>
              <a:spcAft>
                <a:spcPts val="300"/>
              </a:spcAft>
            </a:pPr>
            <a:r>
              <a:rPr lang="en-US" sz="1100" kern="2000" spc="0" dirty="0"/>
              <a:t>Experienced travelers are well versed in the organization aspects of their trips and the reservation / booking systems that service them. And they will demand higher quality experience and service at all levels of expenditure</a:t>
            </a:r>
          </a:p>
          <a:p>
            <a:pPr marL="176213" indent="-176213">
              <a:spcBef>
                <a:spcPts val="0"/>
              </a:spcBef>
              <a:spcAft>
                <a:spcPts val="300"/>
              </a:spcAft>
            </a:pPr>
            <a:r>
              <a:rPr lang="en-US" sz="1100" kern="2000" spc="0" dirty="0"/>
              <a:t>Alternative ways of spending time and money will increasingly compete with holidaymaking</a:t>
            </a:r>
          </a:p>
          <a:p>
            <a:pPr marL="176213" indent="-176213">
              <a:spcBef>
                <a:spcPts val="0"/>
              </a:spcBef>
              <a:spcAft>
                <a:spcPts val="300"/>
              </a:spcAft>
            </a:pPr>
            <a:r>
              <a:rPr lang="en-US" sz="1100" kern="2000" spc="0" dirty="0"/>
              <a:t>With fewer repeat visitors it might become difficult for destinations to build loyalty </a:t>
            </a:r>
          </a:p>
          <a:p>
            <a:pPr marL="176213" indent="-176213">
              <a:spcBef>
                <a:spcPts val="0"/>
              </a:spcBef>
              <a:spcAft>
                <a:spcPts val="300"/>
              </a:spcAft>
            </a:pPr>
            <a:r>
              <a:rPr lang="en-US" sz="1100" kern="2000" spc="0" dirty="0"/>
              <a:t>More experienced tourists will increasingly result in a more critical attitude to the artificial, in favor of greater authenticity - in particular with reference to emotional satisfaction and the need to personalize</a:t>
            </a:r>
          </a:p>
        </p:txBody>
      </p:sp>
      <p:sp>
        <p:nvSpPr>
          <p:cNvPr id="19" name="Abgerundetes Rechteck 18"/>
          <p:cNvSpPr/>
          <p:nvPr/>
        </p:nvSpPr>
        <p:spPr bwMode="auto">
          <a:xfrm>
            <a:off x="2483768" y="688122"/>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3: Increasing travel experience</a:t>
            </a:r>
          </a:p>
        </p:txBody>
      </p:sp>
      <p:sp>
        <p:nvSpPr>
          <p:cNvPr id="31" name="Inhaltsplatzhalter 2"/>
          <p:cNvSpPr txBox="1">
            <a:spLocks/>
          </p:cNvSpPr>
          <p:nvPr/>
        </p:nvSpPr>
        <p:spPr bwMode="auto">
          <a:xfrm>
            <a:off x="523223" y="3969628"/>
            <a:ext cx="8164024" cy="2364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Char char="•"/>
              <a:defRPr sz="18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Arial" panose="020B0604020202020204"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Courier New" panose="02070309020205020404" pitchFamily="49" charset="0"/>
              <a:buChar char="o"/>
              <a:defRPr sz="12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85950" indent="0">
              <a:spcBef>
                <a:spcPts val="0"/>
              </a:spcBef>
              <a:spcAft>
                <a:spcPts val="600"/>
              </a:spcAft>
              <a:buNone/>
            </a:pPr>
            <a:r>
              <a:rPr lang="en-US" sz="1100" kern="2000" spc="0" dirty="0"/>
              <a:t>The use of the internet to purchase and to compare tourism products and services will constantly increase. As a result the consumer will assume more and more control. New electronic payment systems will be developed, secure credit cards, e-purse etc. These developments will make it easier to transfer money and to overcome concerns about excessive transfer charges, exchange rates and the security of moving money online</a:t>
            </a:r>
            <a:r>
              <a:rPr lang="en-GB" sz="1100" kern="2000" spc="0" dirty="0"/>
              <a:t>.</a:t>
            </a:r>
          </a:p>
          <a:p>
            <a:pPr marL="0" indent="0">
              <a:spcBef>
                <a:spcPts val="0"/>
              </a:spcBef>
              <a:spcAft>
                <a:spcPts val="600"/>
              </a:spcAft>
              <a:buNone/>
            </a:pPr>
            <a:r>
              <a:rPr lang="en-GB" sz="1100" b="1" kern="2000" spc="0" dirty="0"/>
              <a:t>Consequences for the tourism sector:</a:t>
            </a:r>
          </a:p>
          <a:p>
            <a:pPr marL="176213" indent="-176213">
              <a:spcBef>
                <a:spcPts val="0"/>
              </a:spcBef>
              <a:spcAft>
                <a:spcPts val="300"/>
              </a:spcAft>
            </a:pPr>
            <a:r>
              <a:rPr lang="en-US" sz="1100" kern="2000" spc="0" dirty="0"/>
              <a:t>The ready availability of tourist information on destinations and products will lend itself to comparison, and thus influence competition more intensively</a:t>
            </a:r>
          </a:p>
          <a:p>
            <a:pPr marL="176213" indent="-176213">
              <a:spcBef>
                <a:spcPts val="0"/>
              </a:spcBef>
              <a:spcAft>
                <a:spcPts val="300"/>
              </a:spcAft>
            </a:pPr>
            <a:r>
              <a:rPr lang="en-US" sz="1100" kern="2000" spc="0" dirty="0"/>
              <a:t>Experienced tourists will increasingly put together their own holidays on a modular basis with direct bookings</a:t>
            </a:r>
          </a:p>
          <a:p>
            <a:pPr marL="176213" indent="-176213">
              <a:spcBef>
                <a:spcPts val="0"/>
              </a:spcBef>
              <a:spcAft>
                <a:spcPts val="300"/>
              </a:spcAft>
            </a:pPr>
            <a:r>
              <a:rPr lang="en-US" sz="1100" kern="2000" spc="0" dirty="0"/>
              <a:t>The internet will transform the classical role of the tourism organizations (e-marketing, CRM Destination Marketing)</a:t>
            </a:r>
          </a:p>
          <a:p>
            <a:pPr marL="176213" indent="-176213">
              <a:spcBef>
                <a:spcPts val="0"/>
              </a:spcBef>
              <a:spcAft>
                <a:spcPts val="300"/>
              </a:spcAft>
            </a:pPr>
            <a:r>
              <a:rPr lang="en-US" sz="1100" kern="2000" spc="0" dirty="0"/>
              <a:t>Destination marketing (e.g. better branding with public support) will increase in importance as the source to stimulate website visits</a:t>
            </a:r>
          </a:p>
        </p:txBody>
      </p:sp>
      <p:sp>
        <p:nvSpPr>
          <p:cNvPr id="32" name="Abgerundetes Rechteck 31"/>
          <p:cNvSpPr/>
          <p:nvPr/>
        </p:nvSpPr>
        <p:spPr bwMode="auto">
          <a:xfrm>
            <a:off x="2484214" y="3640450"/>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4: Information technology</a:t>
            </a:r>
          </a:p>
        </p:txBody>
      </p:sp>
      <p:pic>
        <p:nvPicPr>
          <p:cNvPr id="12" name="Picture 4" descr="http://de.rotterdam.info/EN/assets/Image/EN_iPad_iPhone_Android.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7717" y="3679314"/>
            <a:ext cx="1796318" cy="1043024"/>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9"/>
          <p:cNvSpPr txBox="1">
            <a:spLocks/>
          </p:cNvSpPr>
          <p:nvPr/>
        </p:nvSpPr>
        <p:spPr bwMode="auto">
          <a:xfrm>
            <a:off x="712971" y="6389631"/>
            <a:ext cx="3060000"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None/>
              <a:defRPr sz="1000" kern="1200" spc="100">
                <a:solidFill>
                  <a:srgbClr val="898989"/>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16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de-DE" spc="0" dirty="0" smtClean="0"/>
              <a:t>Source: European Travel </a:t>
            </a:r>
            <a:r>
              <a:rPr lang="de-DE" spc="0" dirty="0" err="1" smtClean="0"/>
              <a:t>Commission</a:t>
            </a:r>
            <a:endParaRPr lang="en-US" spc="0" dirty="0"/>
          </a:p>
        </p:txBody>
      </p:sp>
    </p:spTree>
    <p:extLst>
      <p:ext uri="{BB962C8B-B14F-4D97-AF65-F5344CB8AC3E}">
        <p14:creationId xmlns:p14="http://schemas.microsoft.com/office/powerpoint/2010/main" val="310285330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hottelling.files.wordpress.com/2011/12/grc3bcne-wiese-statt-weic39fer-piste-welche-rechte-haben-urlauber-wenn-das-skivergnc3bcgen-blank-liegt.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01348" y="3640450"/>
            <a:ext cx="1738405" cy="1165719"/>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4" descr="http://www.sozial-pr.net/wp-content/uploads/2013/01/SeniorenLaptop.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11168" y="642427"/>
            <a:ext cx="1728586" cy="1174358"/>
          </a:xfrm>
          <a:prstGeom prst="round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43</a:t>
            </a:fld>
            <a:endParaRPr lang="de-DE" altLang="de-DE" dirty="0"/>
          </a:p>
        </p:txBody>
      </p:sp>
      <p:sp>
        <p:nvSpPr>
          <p:cNvPr id="9" name="Inhaltsplatzhalter 8"/>
          <p:cNvSpPr>
            <a:spLocks noGrp="1"/>
          </p:cNvSpPr>
          <p:nvPr>
            <p:ph sz="quarter" idx="14"/>
          </p:nvPr>
        </p:nvSpPr>
        <p:spPr/>
        <p:txBody>
          <a:bodyPr/>
          <a:lstStyle/>
          <a:p>
            <a:r>
              <a:rPr lang="de-DE" dirty="0" smtClean="0"/>
              <a:t>Global </a:t>
            </a:r>
            <a:r>
              <a:rPr lang="de-DE" dirty="0" err="1" smtClean="0"/>
              <a:t>trends</a:t>
            </a:r>
            <a:r>
              <a:rPr lang="de-DE" dirty="0" smtClean="0"/>
              <a:t> in </a:t>
            </a:r>
            <a:r>
              <a:rPr lang="de-DE" dirty="0" err="1" smtClean="0"/>
              <a:t>tourism</a:t>
            </a:r>
            <a:endParaRPr lang="de-AT" dirty="0"/>
          </a:p>
        </p:txBody>
      </p:sp>
      <p:sp>
        <p:nvSpPr>
          <p:cNvPr id="17" name="Inhaltsplatzhalter 2"/>
          <p:cNvSpPr>
            <a:spLocks noGrp="1"/>
          </p:cNvSpPr>
          <p:nvPr>
            <p:ph idx="1"/>
          </p:nvPr>
        </p:nvSpPr>
        <p:spPr>
          <a:xfrm>
            <a:off x="522777" y="1017300"/>
            <a:ext cx="8164024" cy="2364834"/>
          </a:xfrm>
        </p:spPr>
        <p:txBody>
          <a:bodyPr/>
          <a:lstStyle/>
          <a:p>
            <a:pPr marL="1885950" indent="0">
              <a:spcBef>
                <a:spcPts val="0"/>
              </a:spcBef>
              <a:spcAft>
                <a:spcPts val="1800"/>
              </a:spcAft>
              <a:buNone/>
            </a:pPr>
            <a:r>
              <a:rPr lang="en-US" sz="1100" kern="2000" spc="0" dirty="0"/>
              <a:t>People will live longer in the future and older age groups will therefore grow. These seniors are healthy and have a lot of spare time. But also the youth market (16 – 35 years old), which accounts for over 20% of global tourism is an important future target group. In upcoming markets such as China, India and Russia, younger segments will grow in the longer term</a:t>
            </a:r>
            <a:r>
              <a:rPr lang="en-GB" sz="1100" kern="2000" spc="0" dirty="0" smtClean="0"/>
              <a:t>.</a:t>
            </a:r>
            <a:endParaRPr lang="en-GB" sz="1100" kern="2000" spc="0" dirty="0"/>
          </a:p>
          <a:p>
            <a:pPr marL="0" indent="0">
              <a:spcBef>
                <a:spcPts val="0"/>
              </a:spcBef>
              <a:spcAft>
                <a:spcPts val="600"/>
              </a:spcAft>
              <a:buNone/>
            </a:pPr>
            <a:r>
              <a:rPr lang="en-GB" sz="1100" b="1" kern="2000" spc="0" dirty="0" smtClean="0"/>
              <a:t>Consequences </a:t>
            </a:r>
            <a:r>
              <a:rPr lang="en-GB" sz="1100" b="1" kern="2000" spc="0" dirty="0"/>
              <a:t>for the tourism sector:</a:t>
            </a:r>
          </a:p>
          <a:p>
            <a:pPr marL="176213" indent="-176213">
              <a:spcBef>
                <a:spcPts val="0"/>
              </a:spcBef>
              <a:spcAft>
                <a:spcPts val="300"/>
              </a:spcAft>
            </a:pPr>
            <a:r>
              <a:rPr lang="en-US" sz="1100" kern="2000" spc="0" dirty="0"/>
              <a:t>Leisure time increases for elderly people  and therefore products for this age group have to be developed</a:t>
            </a:r>
          </a:p>
          <a:p>
            <a:pPr marL="176213" indent="-176213">
              <a:spcBef>
                <a:spcPts val="0"/>
              </a:spcBef>
              <a:spcAft>
                <a:spcPts val="300"/>
              </a:spcAft>
            </a:pPr>
            <a:r>
              <a:rPr lang="en-US" sz="1100" kern="2000" spc="0" dirty="0"/>
              <a:t>Especially health tourism products are popular among seniors but also cultural tourism will register a increasing demand</a:t>
            </a:r>
          </a:p>
          <a:p>
            <a:pPr marL="176213" indent="-176213">
              <a:spcBef>
                <a:spcPts val="0"/>
              </a:spcBef>
              <a:spcAft>
                <a:spcPts val="300"/>
              </a:spcAft>
            </a:pPr>
            <a:r>
              <a:rPr lang="en-US" sz="1100" kern="2000" spc="0" dirty="0"/>
              <a:t>On the other hand, the youth market will seek more active holiday products – particularly various forms of adventure tourism</a:t>
            </a:r>
          </a:p>
          <a:p>
            <a:pPr marL="176213" indent="-176213">
              <a:spcBef>
                <a:spcPts val="0"/>
              </a:spcBef>
              <a:spcAft>
                <a:spcPts val="300"/>
              </a:spcAft>
            </a:pPr>
            <a:r>
              <a:rPr lang="en-US" sz="1100" kern="2000" spc="0" dirty="0"/>
              <a:t>These trends will likely lead to an increasing demand for independent holidays with a relative fall in demand for traditional package holidays. </a:t>
            </a:r>
            <a:r>
              <a:rPr lang="en-US" sz="1100" kern="2000" spc="0" dirty="0" smtClean="0"/>
              <a:t>Individualized </a:t>
            </a:r>
            <a:r>
              <a:rPr lang="en-US" sz="1100" kern="2000" spc="0" dirty="0"/>
              <a:t>luxury destinations are also likely to develop further</a:t>
            </a:r>
          </a:p>
        </p:txBody>
      </p:sp>
      <p:sp>
        <p:nvSpPr>
          <p:cNvPr id="19" name="Abgerundetes Rechteck 18"/>
          <p:cNvSpPr/>
          <p:nvPr/>
        </p:nvSpPr>
        <p:spPr bwMode="auto">
          <a:xfrm>
            <a:off x="2483768" y="688122"/>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5: Demographics</a:t>
            </a:r>
          </a:p>
        </p:txBody>
      </p:sp>
      <p:sp>
        <p:nvSpPr>
          <p:cNvPr id="31" name="Inhaltsplatzhalter 2"/>
          <p:cNvSpPr txBox="1">
            <a:spLocks/>
          </p:cNvSpPr>
          <p:nvPr/>
        </p:nvSpPr>
        <p:spPr bwMode="auto">
          <a:xfrm>
            <a:off x="523223" y="3969628"/>
            <a:ext cx="8164024" cy="2364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Char char="•"/>
              <a:defRPr sz="18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Arial" panose="020B0604020202020204"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Courier New" panose="02070309020205020404" pitchFamily="49" charset="0"/>
              <a:buChar char="o"/>
              <a:defRPr sz="12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85950" indent="0">
              <a:spcBef>
                <a:spcPts val="0"/>
              </a:spcBef>
              <a:spcAft>
                <a:spcPts val="600"/>
              </a:spcAft>
              <a:buNone/>
            </a:pPr>
            <a:r>
              <a:rPr lang="en-US" sz="1100" kern="2000" spc="0" dirty="0"/>
              <a:t>Climate change affects and even threatens certain tourism destinations that are depending on their natural environment. The retreat of glaciers in Europe is only one proof of global warming. Still there are some doubts about  the real effects of climate change</a:t>
            </a:r>
            <a:r>
              <a:rPr lang="en-GB" sz="1100" kern="2000" spc="0" dirty="0" smtClean="0"/>
              <a:t>.</a:t>
            </a:r>
          </a:p>
          <a:p>
            <a:pPr marL="1885950" indent="0">
              <a:spcBef>
                <a:spcPts val="0"/>
              </a:spcBef>
              <a:spcAft>
                <a:spcPts val="1200"/>
              </a:spcAft>
              <a:buNone/>
            </a:pPr>
            <a:endParaRPr lang="en-GB" sz="1100" kern="2000" spc="0" dirty="0"/>
          </a:p>
          <a:p>
            <a:pPr marL="0" indent="0">
              <a:spcBef>
                <a:spcPts val="0"/>
              </a:spcBef>
              <a:spcAft>
                <a:spcPts val="600"/>
              </a:spcAft>
              <a:buNone/>
            </a:pPr>
            <a:r>
              <a:rPr lang="en-GB" sz="1100" b="1" kern="2000" spc="0" dirty="0"/>
              <a:t>Consequences for the tourism sector:</a:t>
            </a:r>
          </a:p>
          <a:p>
            <a:pPr marL="176213" indent="-176213">
              <a:spcBef>
                <a:spcPts val="0"/>
              </a:spcBef>
              <a:spcAft>
                <a:spcPts val="300"/>
              </a:spcAft>
            </a:pPr>
            <a:r>
              <a:rPr lang="en-US" sz="1100" kern="2000" spc="0" dirty="0"/>
              <a:t>People will travel more outside the summer </a:t>
            </a:r>
            <a:r>
              <a:rPr lang="en-US" sz="1100" kern="2000" spc="0" dirty="0" smtClean="0"/>
              <a:t>season - summer </a:t>
            </a:r>
            <a:r>
              <a:rPr lang="en-US" sz="1100" kern="2000" spc="0" dirty="0"/>
              <a:t>destinations become popular during traditional winter periods</a:t>
            </a:r>
          </a:p>
          <a:p>
            <a:pPr marL="176213" indent="-176213">
              <a:spcBef>
                <a:spcPts val="0"/>
              </a:spcBef>
              <a:spcAft>
                <a:spcPts val="300"/>
              </a:spcAft>
            </a:pPr>
            <a:r>
              <a:rPr lang="en-US" sz="1100" kern="2000" spc="0" dirty="0"/>
              <a:t>The cost of maintaining basic “natural” resources for tourism such as beaches, lakes, rivers and winter sports areas will </a:t>
            </a:r>
            <a:r>
              <a:rPr lang="en-US" sz="1100" kern="2000" spc="0" dirty="0" smtClean="0"/>
              <a:t>increase - in </a:t>
            </a:r>
            <a:r>
              <a:rPr lang="en-US" sz="1100" kern="2000" spc="0" dirty="0"/>
              <a:t>major mountain resorts for example, there will be an increased need for artificial snow </a:t>
            </a:r>
          </a:p>
          <a:p>
            <a:pPr marL="176213" indent="-176213">
              <a:spcBef>
                <a:spcPts val="0"/>
              </a:spcBef>
              <a:spcAft>
                <a:spcPts val="300"/>
              </a:spcAft>
            </a:pPr>
            <a:r>
              <a:rPr lang="en-US" sz="1100" kern="2000" spc="0" dirty="0" smtClean="0"/>
              <a:t>Higher </a:t>
            </a:r>
            <a:r>
              <a:rPr lang="en-US" sz="1100" kern="2000" spc="0" dirty="0"/>
              <a:t>demand for Eco-Tourism and Nature-Based </a:t>
            </a:r>
            <a:r>
              <a:rPr lang="en-US" sz="1100" kern="2000" spc="0" dirty="0" smtClean="0"/>
              <a:t>holidays and the </a:t>
            </a:r>
            <a:r>
              <a:rPr lang="en-US" sz="1100" kern="2000" spc="0" dirty="0"/>
              <a:t>provision of more information on product sustainability by suppliers will help to increase tourists’ environmental awareness</a:t>
            </a:r>
          </a:p>
          <a:p>
            <a:pPr marL="176213" indent="-176213">
              <a:spcBef>
                <a:spcPts val="0"/>
              </a:spcBef>
              <a:spcAft>
                <a:spcPts val="300"/>
              </a:spcAft>
            </a:pPr>
            <a:r>
              <a:rPr lang="en-US" sz="1100" kern="2000" spc="0" dirty="0"/>
              <a:t>The sustainability of tourism will be more important and therefore marketing activities in this direction are suggested</a:t>
            </a:r>
          </a:p>
        </p:txBody>
      </p:sp>
      <p:sp>
        <p:nvSpPr>
          <p:cNvPr id="32" name="Abgerundetes Rechteck 31"/>
          <p:cNvSpPr/>
          <p:nvPr/>
        </p:nvSpPr>
        <p:spPr bwMode="auto">
          <a:xfrm>
            <a:off x="2484214" y="3640450"/>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6: Climate change</a:t>
            </a:r>
          </a:p>
        </p:txBody>
      </p:sp>
      <p:sp>
        <p:nvSpPr>
          <p:cNvPr id="12" name="Inhaltsplatzhalter 9"/>
          <p:cNvSpPr txBox="1">
            <a:spLocks/>
          </p:cNvSpPr>
          <p:nvPr/>
        </p:nvSpPr>
        <p:spPr bwMode="auto">
          <a:xfrm>
            <a:off x="712971" y="6389631"/>
            <a:ext cx="3060000"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None/>
              <a:defRPr sz="1000" kern="1200" spc="100">
                <a:solidFill>
                  <a:srgbClr val="898989"/>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16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de-DE" spc="0" dirty="0" smtClean="0"/>
              <a:t>Source: European Travel </a:t>
            </a:r>
            <a:r>
              <a:rPr lang="de-DE" spc="0" dirty="0" err="1" smtClean="0"/>
              <a:t>Commission</a:t>
            </a:r>
            <a:endParaRPr lang="en-US" spc="0" dirty="0"/>
          </a:p>
        </p:txBody>
      </p:sp>
    </p:spTree>
    <p:extLst>
      <p:ext uri="{BB962C8B-B14F-4D97-AF65-F5344CB8AC3E}">
        <p14:creationId xmlns:p14="http://schemas.microsoft.com/office/powerpoint/2010/main" val="315068046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theacademicactivist.org/wp-content/uploads/2013/03/riot.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08651" y="3640451"/>
            <a:ext cx="1731252" cy="1165718"/>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4" descr="http://newsimg.bbc.co.uk/media/images/47334000/jpg/_47334560_jex_609729_de27-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11169" y="651067"/>
            <a:ext cx="1728584" cy="1165718"/>
          </a:xfrm>
          <a:prstGeom prst="round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44</a:t>
            </a:fld>
            <a:endParaRPr lang="de-DE" altLang="de-DE" dirty="0"/>
          </a:p>
        </p:txBody>
      </p:sp>
      <p:sp>
        <p:nvSpPr>
          <p:cNvPr id="9" name="Inhaltsplatzhalter 8"/>
          <p:cNvSpPr>
            <a:spLocks noGrp="1"/>
          </p:cNvSpPr>
          <p:nvPr>
            <p:ph sz="quarter" idx="14"/>
          </p:nvPr>
        </p:nvSpPr>
        <p:spPr/>
        <p:txBody>
          <a:bodyPr/>
          <a:lstStyle/>
          <a:p>
            <a:r>
              <a:rPr lang="de-DE" dirty="0" smtClean="0"/>
              <a:t>Global </a:t>
            </a:r>
            <a:r>
              <a:rPr lang="de-DE" dirty="0" err="1" smtClean="0"/>
              <a:t>trends</a:t>
            </a:r>
            <a:r>
              <a:rPr lang="de-DE" dirty="0" smtClean="0"/>
              <a:t> in </a:t>
            </a:r>
            <a:r>
              <a:rPr lang="de-DE" dirty="0" err="1" smtClean="0"/>
              <a:t>tourism</a:t>
            </a:r>
            <a:endParaRPr lang="de-AT" dirty="0"/>
          </a:p>
        </p:txBody>
      </p:sp>
      <p:sp>
        <p:nvSpPr>
          <p:cNvPr id="17" name="Inhaltsplatzhalter 2"/>
          <p:cNvSpPr>
            <a:spLocks noGrp="1"/>
          </p:cNvSpPr>
          <p:nvPr>
            <p:ph idx="1"/>
          </p:nvPr>
        </p:nvSpPr>
        <p:spPr>
          <a:xfrm>
            <a:off x="522777" y="1017300"/>
            <a:ext cx="8164024" cy="2364834"/>
          </a:xfrm>
        </p:spPr>
        <p:txBody>
          <a:bodyPr/>
          <a:lstStyle/>
          <a:p>
            <a:pPr marL="1885950" indent="0">
              <a:spcBef>
                <a:spcPts val="0"/>
              </a:spcBef>
              <a:spcAft>
                <a:spcPts val="1200"/>
              </a:spcAft>
              <a:buNone/>
            </a:pPr>
            <a:r>
              <a:rPr lang="en-US" sz="1100" kern="2000" spc="0" dirty="0"/>
              <a:t>The global economy will further grow. The BRIC economies Brazil, Russia, India and China are likely to be the fastest growing nations. Global trade in consumer good and services will further increase. Services (including tourism) will matter more in the world </a:t>
            </a:r>
            <a:r>
              <a:rPr lang="en-US" sz="1100" kern="2000" spc="0" dirty="0" smtClean="0"/>
              <a:t>economy</a:t>
            </a:r>
            <a:r>
              <a:rPr lang="en-GB" sz="1100" kern="2000" spc="0" dirty="0" smtClean="0"/>
              <a:t>.</a:t>
            </a:r>
          </a:p>
          <a:p>
            <a:pPr marL="1885950" indent="0">
              <a:spcBef>
                <a:spcPts val="0"/>
              </a:spcBef>
              <a:spcAft>
                <a:spcPts val="600"/>
              </a:spcAft>
              <a:buNone/>
            </a:pPr>
            <a:endParaRPr lang="en-GB" sz="1100" kern="2000" spc="0" dirty="0"/>
          </a:p>
          <a:p>
            <a:pPr marL="0" indent="0">
              <a:spcBef>
                <a:spcPts val="0"/>
              </a:spcBef>
              <a:spcAft>
                <a:spcPts val="600"/>
              </a:spcAft>
              <a:buNone/>
            </a:pPr>
            <a:r>
              <a:rPr lang="en-GB" sz="1100" b="1" kern="2000" spc="0" dirty="0" smtClean="0"/>
              <a:t>Consequences </a:t>
            </a:r>
            <a:r>
              <a:rPr lang="en-GB" sz="1100" b="1" kern="2000" spc="0" dirty="0"/>
              <a:t>for the tourism sector:</a:t>
            </a:r>
          </a:p>
          <a:p>
            <a:pPr marL="176213" indent="-176213">
              <a:spcBef>
                <a:spcPts val="0"/>
              </a:spcBef>
              <a:spcAft>
                <a:spcPts val="300"/>
              </a:spcAft>
            </a:pPr>
            <a:r>
              <a:rPr lang="en-US" sz="1100" kern="2000" spc="0" dirty="0"/>
              <a:t>The global environment is getting more competitive and tourist are searching for more economical travel experiences</a:t>
            </a:r>
          </a:p>
          <a:p>
            <a:pPr marL="176213" indent="-176213">
              <a:spcBef>
                <a:spcPts val="0"/>
              </a:spcBef>
              <a:spcAft>
                <a:spcPts val="300"/>
              </a:spcAft>
            </a:pPr>
            <a:r>
              <a:rPr lang="en-US" sz="1100" kern="2000" spc="0" dirty="0"/>
              <a:t>New tourism destination in upcoming economies will appear, often seeking to use tourism promotion to strengthen their identities for political and economic </a:t>
            </a:r>
            <a:r>
              <a:rPr lang="en-US" sz="1100" kern="2000" spc="0" dirty="0" smtClean="0"/>
              <a:t>purpose - at </a:t>
            </a:r>
            <a:r>
              <a:rPr lang="en-US" sz="1100" kern="2000" spc="0" dirty="0"/>
              <a:t>the same time these new economies will also represent new source markets</a:t>
            </a:r>
          </a:p>
          <a:p>
            <a:pPr marL="176213" indent="-176213">
              <a:spcBef>
                <a:spcPts val="0"/>
              </a:spcBef>
              <a:spcAft>
                <a:spcPts val="300"/>
              </a:spcAft>
            </a:pPr>
            <a:r>
              <a:rPr lang="en-US" sz="1100" kern="2000" spc="0" dirty="0"/>
              <a:t>New products for emerging source markets need to be created</a:t>
            </a:r>
          </a:p>
          <a:p>
            <a:pPr marL="176213" indent="-176213">
              <a:spcBef>
                <a:spcPts val="0"/>
              </a:spcBef>
              <a:spcAft>
                <a:spcPts val="300"/>
              </a:spcAft>
            </a:pPr>
            <a:r>
              <a:rPr lang="en-US" sz="1100" kern="2000" spc="0" dirty="0"/>
              <a:t>The travel expectations of young people will rise with the growth in </a:t>
            </a:r>
            <a:r>
              <a:rPr lang="en-US" sz="1100" kern="2000" spc="0" dirty="0" smtClean="0"/>
              <a:t>globalization - central </a:t>
            </a:r>
            <a:r>
              <a:rPr lang="en-US" sz="1100" kern="2000" spc="0" dirty="0"/>
              <a:t>to satisfying these expectations will be the need to ensure that information and accommodation provided are of the right quality and accessible through all the latest information / communication channels </a:t>
            </a:r>
          </a:p>
        </p:txBody>
      </p:sp>
      <p:sp>
        <p:nvSpPr>
          <p:cNvPr id="19" name="Abgerundetes Rechteck 18"/>
          <p:cNvSpPr/>
          <p:nvPr/>
        </p:nvSpPr>
        <p:spPr bwMode="auto">
          <a:xfrm>
            <a:off x="2483768" y="688122"/>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7: Macroeconomic Trends</a:t>
            </a:r>
          </a:p>
        </p:txBody>
      </p:sp>
      <p:sp>
        <p:nvSpPr>
          <p:cNvPr id="31" name="Inhaltsplatzhalter 2"/>
          <p:cNvSpPr txBox="1">
            <a:spLocks/>
          </p:cNvSpPr>
          <p:nvPr/>
        </p:nvSpPr>
        <p:spPr bwMode="auto">
          <a:xfrm>
            <a:off x="523223" y="3969628"/>
            <a:ext cx="8164024" cy="2364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Char char="•"/>
              <a:defRPr sz="18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Arial" panose="020B0604020202020204"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Courier New" panose="02070309020205020404" pitchFamily="49" charset="0"/>
              <a:buChar char="o"/>
              <a:defRPr sz="12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85950" indent="0">
              <a:spcBef>
                <a:spcPts val="0"/>
              </a:spcBef>
              <a:spcAft>
                <a:spcPts val="600"/>
              </a:spcAft>
              <a:buNone/>
            </a:pPr>
            <a:r>
              <a:rPr lang="en-US" sz="1100" kern="2000" spc="0" dirty="0"/>
              <a:t>Costs for social demands, health, education, pensions and other services will further increase which force governments to raise taxes. Concerns about security, health and immigration issues will conduct to more control on travel by </a:t>
            </a:r>
            <a:r>
              <a:rPr lang="en-US" sz="1100" kern="2000" spc="0" dirty="0" smtClean="0"/>
              <a:t>government</a:t>
            </a:r>
            <a:r>
              <a:rPr lang="en-GB" sz="1100" kern="2000" spc="0" dirty="0"/>
              <a:t>.</a:t>
            </a:r>
            <a:endParaRPr lang="en-GB" sz="1100" kern="2000" spc="0" dirty="0" smtClean="0"/>
          </a:p>
          <a:p>
            <a:pPr marL="1885950" indent="0">
              <a:spcBef>
                <a:spcPts val="0"/>
              </a:spcBef>
              <a:spcAft>
                <a:spcPts val="1200"/>
              </a:spcAft>
              <a:buNone/>
            </a:pPr>
            <a:endParaRPr lang="en-GB" sz="1100" kern="2000" spc="0" dirty="0"/>
          </a:p>
          <a:p>
            <a:pPr marL="0" indent="0">
              <a:spcBef>
                <a:spcPts val="0"/>
              </a:spcBef>
              <a:spcAft>
                <a:spcPts val="600"/>
              </a:spcAft>
              <a:buNone/>
            </a:pPr>
            <a:r>
              <a:rPr lang="en-GB" sz="1100" b="1" kern="2000" spc="0" dirty="0"/>
              <a:t>Consequences for the tourism sector:</a:t>
            </a:r>
          </a:p>
          <a:p>
            <a:pPr marL="176213" indent="-176213">
              <a:spcBef>
                <a:spcPts val="0"/>
              </a:spcBef>
              <a:spcAft>
                <a:spcPts val="300"/>
              </a:spcAft>
            </a:pPr>
            <a:r>
              <a:rPr lang="en-US" sz="1100" kern="2000" spc="0" dirty="0"/>
              <a:t>Latest travel advisory notices and security and safety information need to be coordinated by governments</a:t>
            </a:r>
          </a:p>
          <a:p>
            <a:pPr marL="176213" indent="-176213">
              <a:spcBef>
                <a:spcPts val="0"/>
              </a:spcBef>
              <a:spcAft>
                <a:spcPts val="300"/>
              </a:spcAft>
            </a:pPr>
            <a:r>
              <a:rPr lang="en-US" sz="1100" kern="2000" spc="0" dirty="0"/>
              <a:t>The image of destination countries is increasingly likely to be linked to security and health </a:t>
            </a:r>
            <a:r>
              <a:rPr lang="en-US" sz="1100" kern="2000" spc="0" dirty="0" smtClean="0"/>
              <a:t>issues - the </a:t>
            </a:r>
            <a:r>
              <a:rPr lang="en-US" sz="1100" kern="2000" spc="0" dirty="0"/>
              <a:t>number of tourists in long-haul markets who are required to apply for visas will grow</a:t>
            </a:r>
          </a:p>
          <a:p>
            <a:pPr marL="176213" indent="-176213">
              <a:spcBef>
                <a:spcPts val="0"/>
              </a:spcBef>
              <a:spcAft>
                <a:spcPts val="300"/>
              </a:spcAft>
            </a:pPr>
            <a:r>
              <a:rPr lang="en-US" sz="1100" kern="2000" spc="0" dirty="0"/>
              <a:t>Security and health issues are more and more linked to the image of destination countries</a:t>
            </a:r>
          </a:p>
          <a:p>
            <a:pPr marL="176213" indent="-176213">
              <a:spcBef>
                <a:spcPts val="0"/>
              </a:spcBef>
              <a:spcAft>
                <a:spcPts val="300"/>
              </a:spcAft>
            </a:pPr>
            <a:r>
              <a:rPr lang="en-US" sz="1100" kern="2000" spc="0" dirty="0"/>
              <a:t>To identify trustfully international operators, branding will be an important issue in the future</a:t>
            </a:r>
          </a:p>
          <a:p>
            <a:pPr marL="176213" indent="-176213">
              <a:spcBef>
                <a:spcPts val="0"/>
              </a:spcBef>
              <a:spcAft>
                <a:spcPts val="300"/>
              </a:spcAft>
            </a:pPr>
            <a:r>
              <a:rPr lang="en-US" sz="1100" kern="2000" spc="0" dirty="0"/>
              <a:t>The consolidation of internet offers will continue</a:t>
            </a:r>
          </a:p>
        </p:txBody>
      </p:sp>
      <p:sp>
        <p:nvSpPr>
          <p:cNvPr id="32" name="Abgerundetes Rechteck 31"/>
          <p:cNvSpPr/>
          <p:nvPr/>
        </p:nvSpPr>
        <p:spPr bwMode="auto">
          <a:xfrm>
            <a:off x="2484214" y="3640450"/>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8: Political factors</a:t>
            </a:r>
          </a:p>
        </p:txBody>
      </p:sp>
      <p:sp>
        <p:nvSpPr>
          <p:cNvPr id="13" name="Inhaltsplatzhalter 9"/>
          <p:cNvSpPr txBox="1">
            <a:spLocks/>
          </p:cNvSpPr>
          <p:nvPr/>
        </p:nvSpPr>
        <p:spPr bwMode="auto">
          <a:xfrm>
            <a:off x="712971" y="6389631"/>
            <a:ext cx="3060000"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None/>
              <a:defRPr sz="1000" kern="1200" spc="100">
                <a:solidFill>
                  <a:srgbClr val="898989"/>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16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de-DE" spc="0" dirty="0" smtClean="0"/>
              <a:t>Source: European Travel </a:t>
            </a:r>
            <a:r>
              <a:rPr lang="de-DE" spc="0" dirty="0" err="1" smtClean="0"/>
              <a:t>Commission</a:t>
            </a:r>
            <a:endParaRPr lang="en-US" spc="0" dirty="0"/>
          </a:p>
        </p:txBody>
      </p:sp>
    </p:spTree>
    <p:extLst>
      <p:ext uri="{BB962C8B-B14F-4D97-AF65-F5344CB8AC3E}">
        <p14:creationId xmlns:p14="http://schemas.microsoft.com/office/powerpoint/2010/main" val="92218309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jonrpatrick.com/wp-content/uploads/2013/04/Family-MLM-Lifestyle.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11189" y="3640451"/>
            <a:ext cx="1728714" cy="1165718"/>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2" descr="http://www.acehtsunami.com/wp-content/uploads/2012/08/japan-tsunami-imag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11188" y="651067"/>
            <a:ext cx="1744862" cy="1165718"/>
          </a:xfrm>
          <a:prstGeom prst="round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45</a:t>
            </a:fld>
            <a:endParaRPr lang="de-DE" altLang="de-DE" dirty="0"/>
          </a:p>
        </p:txBody>
      </p:sp>
      <p:sp>
        <p:nvSpPr>
          <p:cNvPr id="9" name="Inhaltsplatzhalter 8"/>
          <p:cNvSpPr>
            <a:spLocks noGrp="1"/>
          </p:cNvSpPr>
          <p:nvPr>
            <p:ph sz="quarter" idx="14"/>
          </p:nvPr>
        </p:nvSpPr>
        <p:spPr/>
        <p:txBody>
          <a:bodyPr/>
          <a:lstStyle/>
          <a:p>
            <a:r>
              <a:rPr lang="de-DE" dirty="0" smtClean="0"/>
              <a:t>Global </a:t>
            </a:r>
            <a:r>
              <a:rPr lang="de-DE" dirty="0" err="1" smtClean="0"/>
              <a:t>trends</a:t>
            </a:r>
            <a:r>
              <a:rPr lang="de-DE" dirty="0" smtClean="0"/>
              <a:t> in </a:t>
            </a:r>
            <a:r>
              <a:rPr lang="de-DE" dirty="0" err="1" smtClean="0"/>
              <a:t>tourism</a:t>
            </a:r>
            <a:endParaRPr lang="de-AT" dirty="0"/>
          </a:p>
        </p:txBody>
      </p:sp>
      <p:sp>
        <p:nvSpPr>
          <p:cNvPr id="17" name="Inhaltsplatzhalter 2"/>
          <p:cNvSpPr>
            <a:spLocks noGrp="1"/>
          </p:cNvSpPr>
          <p:nvPr>
            <p:ph idx="1"/>
          </p:nvPr>
        </p:nvSpPr>
        <p:spPr>
          <a:xfrm>
            <a:off x="522777" y="1017300"/>
            <a:ext cx="8164024" cy="2364834"/>
          </a:xfrm>
        </p:spPr>
        <p:txBody>
          <a:bodyPr/>
          <a:lstStyle/>
          <a:p>
            <a:pPr marL="1885950" indent="0">
              <a:spcBef>
                <a:spcPts val="0"/>
              </a:spcBef>
              <a:spcAft>
                <a:spcPts val="1200"/>
              </a:spcAft>
              <a:buNone/>
            </a:pPr>
            <a:r>
              <a:rPr lang="en-US" sz="1100" kern="2000" spc="0" dirty="0"/>
              <a:t>Terrorist attacks targeting tourists or tourist destinations lead to a growing feeling of insecurity. The fear is even enlarged by media coverage. Also natural disasters, which seem to appear more frequently in the past, are bad for tourism. However, it is proved, that consumer attention spans are relatively short, also because people know that they can not do anything against it. Average people forget about major terrorist or natural incidents after only thee months</a:t>
            </a:r>
            <a:r>
              <a:rPr lang="en-GB" sz="1100" kern="2000" spc="0" dirty="0" smtClean="0"/>
              <a:t>.</a:t>
            </a:r>
          </a:p>
          <a:p>
            <a:pPr marL="0" indent="0">
              <a:spcBef>
                <a:spcPts val="0"/>
              </a:spcBef>
              <a:spcAft>
                <a:spcPts val="600"/>
              </a:spcAft>
              <a:buNone/>
            </a:pPr>
            <a:r>
              <a:rPr lang="en-GB" sz="1100" b="1" kern="2000" spc="0" dirty="0" smtClean="0"/>
              <a:t>Consequences </a:t>
            </a:r>
            <a:r>
              <a:rPr lang="en-GB" sz="1100" b="1" kern="2000" spc="0" dirty="0"/>
              <a:t>for the tourism sector:</a:t>
            </a:r>
          </a:p>
          <a:p>
            <a:pPr marL="176213" indent="-176213">
              <a:spcBef>
                <a:spcPts val="0"/>
              </a:spcBef>
              <a:spcAft>
                <a:spcPts val="300"/>
              </a:spcAft>
            </a:pPr>
            <a:r>
              <a:rPr lang="en-US" sz="1100" kern="2000" spc="0" dirty="0"/>
              <a:t>A disaster management, including a well planned information management and a recovery plan are required</a:t>
            </a:r>
          </a:p>
          <a:p>
            <a:pPr marL="176213" indent="-176213">
              <a:spcBef>
                <a:spcPts val="0"/>
              </a:spcBef>
              <a:spcAft>
                <a:spcPts val="300"/>
              </a:spcAft>
            </a:pPr>
            <a:r>
              <a:rPr lang="en-US" sz="1100" kern="2000" spc="0" dirty="0"/>
              <a:t>Due to the unpredictability of the incidents which could lead to a redaction of tourism flows, a flexible planning is an important issue in today's world</a:t>
            </a:r>
          </a:p>
        </p:txBody>
      </p:sp>
      <p:sp>
        <p:nvSpPr>
          <p:cNvPr id="19" name="Abgerundetes Rechteck 18"/>
          <p:cNvSpPr/>
          <p:nvPr/>
        </p:nvSpPr>
        <p:spPr bwMode="auto">
          <a:xfrm>
            <a:off x="2483768" y="688122"/>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9: Safety &amp; Security</a:t>
            </a:r>
          </a:p>
        </p:txBody>
      </p:sp>
      <p:sp>
        <p:nvSpPr>
          <p:cNvPr id="31" name="Inhaltsplatzhalter 2"/>
          <p:cNvSpPr txBox="1">
            <a:spLocks/>
          </p:cNvSpPr>
          <p:nvPr/>
        </p:nvSpPr>
        <p:spPr bwMode="auto">
          <a:xfrm>
            <a:off x="523223" y="3969628"/>
            <a:ext cx="8164024" cy="2364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Char char="•"/>
              <a:defRPr sz="18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Arial" panose="020B0604020202020204"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Courier New" panose="02070309020205020404" pitchFamily="49" charset="0"/>
              <a:buChar char="o"/>
              <a:defRPr sz="12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85950" indent="0">
              <a:spcBef>
                <a:spcPts val="0"/>
              </a:spcBef>
              <a:spcAft>
                <a:spcPts val="600"/>
              </a:spcAft>
              <a:buNone/>
            </a:pPr>
            <a:r>
              <a:rPr lang="en-US" sz="1100" kern="2000" spc="0" dirty="0"/>
              <a:t>Less differences in destinations can be found in the future. Unique places will more and more disappear. In the early days, travel was a luxury good but has become a normal part of life nowadays. The number of last-minute holidays and short trips is increasing. The freedom to travel will be extended by the trend towards older parenting and the growth in single parent households. </a:t>
            </a:r>
            <a:r>
              <a:rPr lang="en-US" sz="1100" kern="2000" spc="0" dirty="0" smtClean="0"/>
              <a:t>New </a:t>
            </a:r>
            <a:r>
              <a:rPr lang="en-US" sz="1100" kern="2000" spc="0" dirty="0"/>
              <a:t>common-interest groupings and communities are increasingly becoming the main resource for orientation knowledge, entertainment and safety. Well-being, health &amp; fitness, stress management products but also medical services in foreign countries register a higher </a:t>
            </a:r>
            <a:r>
              <a:rPr lang="en-US" sz="1100" kern="2000" spc="0" dirty="0" smtClean="0"/>
              <a:t>demand.</a:t>
            </a:r>
            <a:endParaRPr lang="en-GB" sz="1100" kern="2000" spc="0" dirty="0"/>
          </a:p>
          <a:p>
            <a:pPr marL="0" indent="0">
              <a:spcBef>
                <a:spcPts val="0"/>
              </a:spcBef>
              <a:spcAft>
                <a:spcPts val="600"/>
              </a:spcAft>
              <a:buNone/>
            </a:pPr>
            <a:r>
              <a:rPr lang="en-GB" sz="1100" b="1" kern="2000" spc="0" dirty="0"/>
              <a:t>Consequences for the tourism sector:</a:t>
            </a:r>
          </a:p>
          <a:p>
            <a:pPr marL="176213" indent="-176213">
              <a:spcBef>
                <a:spcPts val="0"/>
              </a:spcBef>
              <a:spcAft>
                <a:spcPts val="300"/>
              </a:spcAft>
            </a:pPr>
            <a:r>
              <a:rPr lang="en-US" sz="1100" kern="2000" spc="0" dirty="0"/>
              <a:t>Development of niche products is recommended</a:t>
            </a:r>
          </a:p>
          <a:p>
            <a:pPr marL="176213" indent="-176213">
              <a:spcBef>
                <a:spcPts val="0"/>
              </a:spcBef>
              <a:spcAft>
                <a:spcPts val="300"/>
              </a:spcAft>
            </a:pPr>
            <a:r>
              <a:rPr lang="en-US" sz="1100" kern="2000" spc="0" dirty="0"/>
              <a:t>Since travel has become “normal” a sinking demand in some markets is possible</a:t>
            </a:r>
          </a:p>
          <a:p>
            <a:pPr marL="176213" indent="-176213">
              <a:spcBef>
                <a:spcPts val="0"/>
              </a:spcBef>
              <a:spcAft>
                <a:spcPts val="300"/>
              </a:spcAft>
            </a:pPr>
            <a:r>
              <a:rPr lang="en-US" sz="1100" kern="2000" spc="0" dirty="0"/>
              <a:t>Tourists want intense experiences during their holidays</a:t>
            </a:r>
          </a:p>
          <a:p>
            <a:pPr marL="176213" indent="-176213">
              <a:spcBef>
                <a:spcPts val="0"/>
              </a:spcBef>
              <a:spcAft>
                <a:spcPts val="300"/>
              </a:spcAft>
            </a:pPr>
            <a:r>
              <a:rPr lang="en-US" sz="1100" kern="2000" spc="0" dirty="0"/>
              <a:t>Spiritual products based on inner experience as well as health and spa products area also likely to emerge</a:t>
            </a:r>
          </a:p>
        </p:txBody>
      </p:sp>
      <p:sp>
        <p:nvSpPr>
          <p:cNvPr id="32" name="Abgerundetes Rechteck 31"/>
          <p:cNvSpPr/>
          <p:nvPr/>
        </p:nvSpPr>
        <p:spPr bwMode="auto">
          <a:xfrm>
            <a:off x="2484214" y="3640450"/>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10: Lifestyle </a:t>
            </a:r>
          </a:p>
        </p:txBody>
      </p:sp>
      <p:sp>
        <p:nvSpPr>
          <p:cNvPr id="12" name="Inhaltsplatzhalter 9"/>
          <p:cNvSpPr txBox="1">
            <a:spLocks/>
          </p:cNvSpPr>
          <p:nvPr/>
        </p:nvSpPr>
        <p:spPr bwMode="auto">
          <a:xfrm>
            <a:off x="712971" y="6389631"/>
            <a:ext cx="3060000"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None/>
              <a:defRPr sz="1000" kern="1200" spc="100">
                <a:solidFill>
                  <a:srgbClr val="898989"/>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16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de-DE" spc="0" dirty="0" smtClean="0"/>
              <a:t>Source: European Travel </a:t>
            </a:r>
            <a:r>
              <a:rPr lang="de-DE" spc="0" dirty="0" err="1" smtClean="0"/>
              <a:t>Commission</a:t>
            </a:r>
            <a:endParaRPr lang="en-US" spc="0" dirty="0"/>
          </a:p>
        </p:txBody>
      </p:sp>
    </p:spTree>
    <p:extLst>
      <p:ext uri="{BB962C8B-B14F-4D97-AF65-F5344CB8AC3E}">
        <p14:creationId xmlns:p14="http://schemas.microsoft.com/office/powerpoint/2010/main" val="271477482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upload.wikimedia.org/wikipedia/commons/3/30/Ryanair_B737_Altenburg-Nobitz_0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10001" y="3640451"/>
            <a:ext cx="1731251" cy="1165718"/>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2" descr="http://gedankenstrich.org/wp-content/uploads/2011/02/social-media.jpg"/>
          <p:cNvPicPr>
            <a:picLocks noChangeAspect="1" noChangeArrowheads="1"/>
          </p:cNvPicPr>
          <p:nvPr/>
        </p:nvPicPr>
        <p:blipFill rotWithShape="1">
          <a:blip r:embed="rId3" cstate="print">
            <a:grayscl/>
            <a:extLst>
              <a:ext uri="{28A0092B-C50C-407E-A947-70E740481C1C}">
                <a14:useLocalDpi xmlns:a14="http://schemas.microsoft.com/office/drawing/2010/main"/>
              </a:ext>
            </a:extLst>
          </a:blip>
          <a:srcRect/>
          <a:stretch/>
        </p:blipFill>
        <p:spPr bwMode="auto">
          <a:xfrm>
            <a:off x="591716" y="651067"/>
            <a:ext cx="1755788" cy="1165718"/>
          </a:xfrm>
          <a:prstGeom prst="round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46</a:t>
            </a:fld>
            <a:endParaRPr lang="de-DE" altLang="de-DE" dirty="0"/>
          </a:p>
        </p:txBody>
      </p:sp>
      <p:sp>
        <p:nvSpPr>
          <p:cNvPr id="9" name="Inhaltsplatzhalter 8"/>
          <p:cNvSpPr>
            <a:spLocks noGrp="1"/>
          </p:cNvSpPr>
          <p:nvPr>
            <p:ph sz="quarter" idx="14"/>
          </p:nvPr>
        </p:nvSpPr>
        <p:spPr/>
        <p:txBody>
          <a:bodyPr/>
          <a:lstStyle/>
          <a:p>
            <a:r>
              <a:rPr lang="de-DE" dirty="0" smtClean="0"/>
              <a:t>Global </a:t>
            </a:r>
            <a:r>
              <a:rPr lang="de-DE" dirty="0" err="1" smtClean="0"/>
              <a:t>trends</a:t>
            </a:r>
            <a:r>
              <a:rPr lang="de-DE" dirty="0" smtClean="0"/>
              <a:t> in </a:t>
            </a:r>
            <a:r>
              <a:rPr lang="de-DE" dirty="0" err="1" smtClean="0"/>
              <a:t>tourism</a:t>
            </a:r>
            <a:endParaRPr lang="de-AT" dirty="0"/>
          </a:p>
        </p:txBody>
      </p:sp>
      <p:sp>
        <p:nvSpPr>
          <p:cNvPr id="17" name="Inhaltsplatzhalter 2"/>
          <p:cNvSpPr>
            <a:spLocks noGrp="1"/>
          </p:cNvSpPr>
          <p:nvPr>
            <p:ph idx="1"/>
          </p:nvPr>
        </p:nvSpPr>
        <p:spPr>
          <a:xfrm>
            <a:off x="522777" y="1017300"/>
            <a:ext cx="8164024" cy="2364834"/>
          </a:xfrm>
        </p:spPr>
        <p:txBody>
          <a:bodyPr/>
          <a:lstStyle/>
          <a:p>
            <a:pPr marL="1885950" indent="0">
              <a:spcBef>
                <a:spcPts val="0"/>
              </a:spcBef>
              <a:spcAft>
                <a:spcPts val="1200"/>
              </a:spcAft>
              <a:buNone/>
            </a:pPr>
            <a:r>
              <a:rPr lang="en-US" sz="1100" kern="2000" spc="0" dirty="0"/>
              <a:t>Consumers are seeking advice from other consumers through the internet. Skilled consumers are increasingly likely to know more about niche products than many travel professionals. There will also be growing investment in internet strategies for promotion and in new research techniques. Additionally public / private partnerships are becoming more important in tourism marketing as governments seek to increase both stakeholder involvement and marketing budgets</a:t>
            </a:r>
            <a:r>
              <a:rPr lang="en-GB" sz="1100" kern="2000" spc="0" dirty="0" smtClean="0"/>
              <a:t>.</a:t>
            </a:r>
          </a:p>
          <a:p>
            <a:pPr marL="0" indent="0">
              <a:spcBef>
                <a:spcPts val="0"/>
              </a:spcBef>
              <a:spcAft>
                <a:spcPts val="600"/>
              </a:spcAft>
              <a:buNone/>
            </a:pPr>
            <a:r>
              <a:rPr lang="en-GB" sz="1100" b="1" kern="2000" spc="0" dirty="0" smtClean="0"/>
              <a:t>Consequences </a:t>
            </a:r>
            <a:r>
              <a:rPr lang="en-GB" sz="1100" b="1" kern="2000" spc="0" dirty="0"/>
              <a:t>for the tourism sector:</a:t>
            </a:r>
          </a:p>
          <a:p>
            <a:pPr marL="176213" indent="-176213">
              <a:spcBef>
                <a:spcPts val="0"/>
              </a:spcBef>
              <a:spcAft>
                <a:spcPts val="300"/>
              </a:spcAft>
            </a:pPr>
            <a:r>
              <a:rPr lang="en-US" sz="1100" kern="2000" spc="0" dirty="0"/>
              <a:t>Because of the </a:t>
            </a:r>
            <a:r>
              <a:rPr lang="en-US" sz="1100" kern="2000" spc="0" dirty="0" smtClean="0"/>
              <a:t>internet </a:t>
            </a:r>
            <a:r>
              <a:rPr lang="en-US" sz="1100" kern="2000" spc="0" dirty="0"/>
              <a:t>it will become increasingly important to know more about consumers’ motivations and </a:t>
            </a:r>
            <a:r>
              <a:rPr lang="en-US" sz="1100" kern="2000" spc="0" dirty="0" smtClean="0"/>
              <a:t>interests</a:t>
            </a:r>
          </a:p>
          <a:p>
            <a:pPr marL="176213" indent="-176213">
              <a:spcBef>
                <a:spcPts val="0"/>
              </a:spcBef>
              <a:spcAft>
                <a:spcPts val="300"/>
              </a:spcAft>
            </a:pPr>
            <a:r>
              <a:rPr lang="en-US" sz="1100" kern="2000" spc="0" dirty="0"/>
              <a:t>A</a:t>
            </a:r>
            <a:r>
              <a:rPr lang="en-US" sz="1100" kern="2000" spc="0" dirty="0" smtClean="0"/>
              <a:t>lso the </a:t>
            </a:r>
            <a:r>
              <a:rPr lang="en-US" sz="1100" kern="2000" spc="0" dirty="0"/>
              <a:t>next generation of distributing of travel and tourism products will take place on the </a:t>
            </a:r>
            <a:r>
              <a:rPr lang="en-US" sz="1100" kern="2000" spc="0" dirty="0" smtClean="0"/>
              <a:t>internet – therefore segmentation </a:t>
            </a:r>
            <a:r>
              <a:rPr lang="en-US" sz="1100" kern="2000" spc="0" dirty="0"/>
              <a:t>and positioning is getting more and more important</a:t>
            </a:r>
          </a:p>
          <a:p>
            <a:pPr marL="176213" indent="-176213">
              <a:spcBef>
                <a:spcPts val="0"/>
              </a:spcBef>
              <a:spcAft>
                <a:spcPts val="300"/>
              </a:spcAft>
            </a:pPr>
            <a:r>
              <a:rPr lang="en-US" sz="1100" kern="2000" spc="0" dirty="0"/>
              <a:t>Marketing messages have to be more focused on experiences and feelings and </a:t>
            </a:r>
            <a:r>
              <a:rPr lang="en-US" sz="1100" kern="2000" spc="0" dirty="0" smtClean="0"/>
              <a:t>personalized </a:t>
            </a:r>
            <a:r>
              <a:rPr lang="en-US" sz="1100" kern="2000" spc="0" dirty="0"/>
              <a:t>products will be in demand</a:t>
            </a:r>
          </a:p>
          <a:p>
            <a:pPr marL="176213" indent="-176213">
              <a:spcBef>
                <a:spcPts val="0"/>
              </a:spcBef>
              <a:spcAft>
                <a:spcPts val="300"/>
              </a:spcAft>
            </a:pPr>
            <a:r>
              <a:rPr lang="en-US" sz="1100" kern="2000" spc="0" dirty="0"/>
              <a:t>Smaller travel budgets require new “budget” travel products</a:t>
            </a:r>
          </a:p>
        </p:txBody>
      </p:sp>
      <p:sp>
        <p:nvSpPr>
          <p:cNvPr id="19" name="Abgerundetes Rechteck 18"/>
          <p:cNvSpPr/>
          <p:nvPr/>
        </p:nvSpPr>
        <p:spPr bwMode="auto">
          <a:xfrm>
            <a:off x="2483768" y="688122"/>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11: Trends in Marketing</a:t>
            </a:r>
          </a:p>
        </p:txBody>
      </p:sp>
      <p:sp>
        <p:nvSpPr>
          <p:cNvPr id="31" name="Inhaltsplatzhalter 2"/>
          <p:cNvSpPr txBox="1">
            <a:spLocks/>
          </p:cNvSpPr>
          <p:nvPr/>
        </p:nvSpPr>
        <p:spPr bwMode="auto">
          <a:xfrm>
            <a:off x="523223" y="3969628"/>
            <a:ext cx="8164024" cy="2364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Char char="•"/>
              <a:defRPr sz="1800" kern="1200" spc="100">
                <a:solidFill>
                  <a:srgbClr val="000000"/>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Arial" panose="020B0604020202020204"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Courier New" panose="02070309020205020404" pitchFamily="49" charset="0"/>
              <a:buChar char="o"/>
              <a:defRPr sz="12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1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85950" indent="0">
              <a:spcBef>
                <a:spcPts val="0"/>
              </a:spcBef>
              <a:spcAft>
                <a:spcPts val="600"/>
              </a:spcAft>
              <a:buNone/>
            </a:pPr>
            <a:r>
              <a:rPr lang="en-US" sz="1100" kern="2000" spc="0" dirty="0"/>
              <a:t>Cars are the means of travel in 70% of all tourism journeys and will stay the most important vehicle. Low accessibility to city </a:t>
            </a:r>
            <a:r>
              <a:rPr lang="en-US" sz="1100" kern="2000" spc="0" dirty="0" err="1"/>
              <a:t>centres</a:t>
            </a:r>
            <a:r>
              <a:rPr lang="en-US" sz="1100" kern="2000" spc="0" dirty="0"/>
              <a:t> and cheap air travel have negative influence on coach travel. Also the growth of air travel could grow slower due to costs of fuel, security and airport charges. Governments invest more money in rail travel, especially in high-speed lines</a:t>
            </a:r>
            <a:r>
              <a:rPr lang="en-US" sz="1100" kern="2000" spc="0" dirty="0" smtClean="0"/>
              <a:t>.</a:t>
            </a:r>
          </a:p>
          <a:p>
            <a:pPr marL="1885950" indent="0">
              <a:spcBef>
                <a:spcPts val="0"/>
              </a:spcBef>
              <a:spcAft>
                <a:spcPts val="0"/>
              </a:spcAft>
              <a:buNone/>
            </a:pPr>
            <a:endParaRPr lang="en-GB" sz="1100" kern="2000" spc="0" dirty="0" smtClean="0"/>
          </a:p>
          <a:p>
            <a:pPr marL="0" indent="0">
              <a:spcBef>
                <a:spcPts val="0"/>
              </a:spcBef>
              <a:spcAft>
                <a:spcPts val="600"/>
              </a:spcAft>
              <a:buNone/>
            </a:pPr>
            <a:r>
              <a:rPr lang="en-GB" sz="1100" b="1" kern="2000" spc="0" dirty="0" smtClean="0"/>
              <a:t>Consequences </a:t>
            </a:r>
            <a:r>
              <a:rPr lang="en-GB" sz="1100" b="1" kern="2000" spc="0" dirty="0"/>
              <a:t>for the tourism sector:</a:t>
            </a:r>
          </a:p>
          <a:p>
            <a:pPr marL="176213" indent="-176213">
              <a:spcBef>
                <a:spcPts val="0"/>
              </a:spcBef>
              <a:spcAft>
                <a:spcPts val="300"/>
              </a:spcAft>
            </a:pPr>
            <a:r>
              <a:rPr lang="en-US" sz="1100" kern="2000" spc="0" dirty="0"/>
              <a:t>New airports and other improved accessibility measures are very important for destinations </a:t>
            </a:r>
            <a:r>
              <a:rPr lang="en-US" sz="1100" kern="2000" spc="0" dirty="0" smtClean="0"/>
              <a:t>– destinations that are not easily accessible will suffer</a:t>
            </a:r>
            <a:endParaRPr lang="en-US" sz="1100" kern="2000" spc="0" dirty="0"/>
          </a:p>
          <a:p>
            <a:pPr marL="176213" indent="-176213">
              <a:spcBef>
                <a:spcPts val="0"/>
              </a:spcBef>
              <a:spcAft>
                <a:spcPts val="300"/>
              </a:spcAft>
            </a:pPr>
            <a:r>
              <a:rPr lang="en-US" sz="1100" kern="2000" spc="0" dirty="0"/>
              <a:t>New destinations are being created through improved </a:t>
            </a:r>
            <a:r>
              <a:rPr lang="en-US" sz="1100" kern="2000" spc="0" dirty="0" smtClean="0"/>
              <a:t>accessibility - the </a:t>
            </a:r>
            <a:r>
              <a:rPr lang="en-US" sz="1100" kern="2000" spc="0" dirty="0"/>
              <a:t>development of budget airlines is also changing travel pattern rapidly</a:t>
            </a:r>
          </a:p>
          <a:p>
            <a:pPr marL="176213" indent="-176213">
              <a:spcBef>
                <a:spcPts val="0"/>
              </a:spcBef>
              <a:spcAft>
                <a:spcPts val="300"/>
              </a:spcAft>
            </a:pPr>
            <a:r>
              <a:rPr lang="en-US" sz="1100" kern="2000" spc="0" dirty="0" smtClean="0"/>
              <a:t>To </a:t>
            </a:r>
            <a:r>
              <a:rPr lang="en-US" sz="1100" kern="2000" spc="0" dirty="0"/>
              <a:t>develop new visitor markets new air routes need to be implemented </a:t>
            </a:r>
          </a:p>
          <a:p>
            <a:pPr marL="176213" indent="-176213">
              <a:spcBef>
                <a:spcPts val="0"/>
              </a:spcBef>
              <a:spcAft>
                <a:spcPts val="300"/>
              </a:spcAft>
            </a:pPr>
            <a:r>
              <a:rPr lang="en-US" sz="1100" kern="2000" spc="0" dirty="0"/>
              <a:t>Rail competes air travel – especially for shorter trips</a:t>
            </a:r>
          </a:p>
        </p:txBody>
      </p:sp>
      <p:sp>
        <p:nvSpPr>
          <p:cNvPr id="32" name="Abgerundetes Rechteck 31"/>
          <p:cNvSpPr/>
          <p:nvPr/>
        </p:nvSpPr>
        <p:spPr bwMode="auto">
          <a:xfrm>
            <a:off x="2484214" y="3640450"/>
            <a:ext cx="6097820" cy="306467"/>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p>
            <a:r>
              <a:rPr lang="en-GB" sz="1200" b="1" kern="2000" dirty="0">
                <a:solidFill>
                  <a:schemeClr val="bg1"/>
                </a:solidFill>
                <a:cs typeface="Arial" panose="020B0604020202020204" pitchFamily="34" charset="0"/>
              </a:rPr>
              <a:t>Trend # 12: Transport</a:t>
            </a:r>
          </a:p>
        </p:txBody>
      </p:sp>
      <p:sp>
        <p:nvSpPr>
          <p:cNvPr id="13" name="Inhaltsplatzhalter 9"/>
          <p:cNvSpPr txBox="1">
            <a:spLocks/>
          </p:cNvSpPr>
          <p:nvPr/>
        </p:nvSpPr>
        <p:spPr bwMode="auto">
          <a:xfrm>
            <a:off x="712971" y="6389631"/>
            <a:ext cx="3060000"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None/>
              <a:defRPr sz="1000" kern="1200" spc="100">
                <a:solidFill>
                  <a:srgbClr val="898989"/>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16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de-DE" spc="0" dirty="0" smtClean="0"/>
              <a:t>Source: European Travel </a:t>
            </a:r>
            <a:r>
              <a:rPr lang="de-DE" spc="0" dirty="0" err="1" smtClean="0"/>
              <a:t>Commission</a:t>
            </a:r>
            <a:endParaRPr lang="en-US" spc="0" dirty="0"/>
          </a:p>
        </p:txBody>
      </p:sp>
    </p:spTree>
    <p:extLst>
      <p:ext uri="{BB962C8B-B14F-4D97-AF65-F5344CB8AC3E}">
        <p14:creationId xmlns:p14="http://schemas.microsoft.com/office/powerpoint/2010/main" val="369214160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47</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Analysis of the current situation</a:t>
            </a:r>
          </a:p>
        </p:txBody>
      </p:sp>
      <p:sp>
        <p:nvSpPr>
          <p:cNvPr id="10" name="Rectangle 6"/>
          <p:cNvSpPr>
            <a:spLocks noChangeArrowheads="1"/>
          </p:cNvSpPr>
          <p:nvPr/>
        </p:nvSpPr>
        <p:spPr bwMode="auto">
          <a:xfrm>
            <a:off x="501333" y="1745298"/>
            <a:ext cx="8001000" cy="1873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E3007B"/>
              </a:buClr>
              <a:buSzPct val="115000"/>
              <a:buFontTx/>
              <a:buChar char="•"/>
            </a:pPr>
            <a:r>
              <a:rPr lang="de-DE" sz="1600" dirty="0">
                <a:solidFill>
                  <a:srgbClr val="000000"/>
                </a:solidFill>
              </a:rPr>
              <a:t>Global </a:t>
            </a:r>
            <a:r>
              <a:rPr lang="de-DE" sz="1600" dirty="0" err="1">
                <a:solidFill>
                  <a:srgbClr val="000000"/>
                </a:solidFill>
              </a:rPr>
              <a:t>tourism</a:t>
            </a:r>
            <a:r>
              <a:rPr lang="de-DE" sz="1600" dirty="0">
                <a:solidFill>
                  <a:srgbClr val="000000"/>
                </a:solidFill>
              </a:rPr>
              <a:t>													17</a:t>
            </a:r>
          </a:p>
          <a:p>
            <a:pPr marL="342900" indent="-342900">
              <a:spcBef>
                <a:spcPct val="20000"/>
              </a:spcBef>
              <a:buClr>
                <a:srgbClr val="E3007B"/>
              </a:buClr>
              <a:buSzPct val="115000"/>
              <a:buFontTx/>
              <a:buChar char="•"/>
            </a:pPr>
            <a:r>
              <a:rPr lang="de-DE" sz="1600" dirty="0">
                <a:solidFill>
                  <a:srgbClr val="000000"/>
                </a:solidFill>
              </a:rPr>
              <a:t>Supply </a:t>
            </a:r>
            <a:r>
              <a:rPr lang="de-DE" sz="1600" dirty="0" err="1">
                <a:solidFill>
                  <a:srgbClr val="000000"/>
                </a:solidFill>
              </a:rPr>
              <a:t>and</a:t>
            </a:r>
            <a:r>
              <a:rPr lang="de-DE" sz="1600" dirty="0">
                <a:solidFill>
                  <a:srgbClr val="000000"/>
                </a:solidFill>
              </a:rPr>
              <a:t> </a:t>
            </a:r>
            <a:r>
              <a:rPr lang="de-DE" sz="1600" dirty="0" err="1">
                <a:solidFill>
                  <a:srgbClr val="000000"/>
                </a:solidFill>
              </a:rPr>
              <a:t>demand</a:t>
            </a:r>
            <a:r>
              <a:rPr lang="de-DE" sz="1600" dirty="0">
                <a:solidFill>
                  <a:srgbClr val="000000"/>
                </a:solidFill>
              </a:rPr>
              <a:t> </a:t>
            </a:r>
            <a:r>
              <a:rPr lang="de-DE" sz="1600" dirty="0" err="1">
                <a:solidFill>
                  <a:srgbClr val="000000"/>
                </a:solidFill>
              </a:rPr>
              <a:t>analysis</a:t>
            </a:r>
            <a:r>
              <a:rPr lang="de-DE" sz="1600" dirty="0">
                <a:solidFill>
                  <a:srgbClr val="000000"/>
                </a:solidFill>
              </a:rPr>
              <a:t>									  	22</a:t>
            </a:r>
          </a:p>
          <a:p>
            <a:pPr marL="342900" indent="-342900">
              <a:spcBef>
                <a:spcPct val="20000"/>
              </a:spcBef>
              <a:buClr>
                <a:srgbClr val="E3007B"/>
              </a:buClr>
              <a:buSzPct val="115000"/>
              <a:buFontTx/>
              <a:buChar char="•"/>
            </a:pPr>
            <a:r>
              <a:rPr lang="de-DE" sz="1600" dirty="0" err="1">
                <a:solidFill>
                  <a:srgbClr val="000000"/>
                </a:solidFill>
              </a:rPr>
              <a:t>Economic</a:t>
            </a:r>
            <a:r>
              <a:rPr lang="de-DE" sz="1600" dirty="0">
                <a:solidFill>
                  <a:srgbClr val="000000"/>
                </a:solidFill>
              </a:rPr>
              <a:t> </a:t>
            </a:r>
            <a:r>
              <a:rPr lang="de-DE" sz="1600" dirty="0" err="1">
                <a:solidFill>
                  <a:srgbClr val="000000"/>
                </a:solidFill>
              </a:rPr>
              <a:t>importance</a:t>
            </a:r>
            <a:r>
              <a:rPr lang="de-DE" sz="1600" dirty="0">
                <a:solidFill>
                  <a:srgbClr val="000000"/>
                </a:solidFill>
              </a:rPr>
              <a:t>											35</a:t>
            </a:r>
          </a:p>
          <a:p>
            <a:pPr marL="342900" indent="-342900">
              <a:spcBef>
                <a:spcPct val="20000"/>
              </a:spcBef>
              <a:buClr>
                <a:srgbClr val="E3007B"/>
              </a:buClr>
              <a:buSzPct val="115000"/>
              <a:buFontTx/>
              <a:buChar char="•"/>
            </a:pPr>
            <a:r>
              <a:rPr lang="de-DE" sz="1600" dirty="0">
                <a:solidFill>
                  <a:srgbClr val="000000"/>
                </a:solidFill>
              </a:rPr>
              <a:t>Trend </a:t>
            </a:r>
            <a:r>
              <a:rPr lang="de-DE" sz="1600" dirty="0" err="1">
                <a:solidFill>
                  <a:srgbClr val="000000"/>
                </a:solidFill>
              </a:rPr>
              <a:t>analysis</a:t>
            </a:r>
            <a:r>
              <a:rPr lang="de-DE" sz="1600" dirty="0">
                <a:solidFill>
                  <a:srgbClr val="000000"/>
                </a:solidFill>
              </a:rPr>
              <a:t>											  		40</a:t>
            </a:r>
          </a:p>
          <a:p>
            <a:pPr marL="342900" indent="-342900">
              <a:spcBef>
                <a:spcPct val="20000"/>
              </a:spcBef>
              <a:buClr>
                <a:srgbClr val="E3007B"/>
              </a:buClr>
              <a:buSzPct val="115000"/>
              <a:buFontTx/>
              <a:buChar char="•"/>
            </a:pPr>
            <a:r>
              <a:rPr lang="de-DE" sz="1600" b="1" dirty="0">
                <a:solidFill>
                  <a:srgbClr val="E30079"/>
                </a:solidFill>
              </a:rPr>
              <a:t>Main </a:t>
            </a:r>
            <a:r>
              <a:rPr lang="de-DE" sz="1600" b="1" dirty="0" err="1">
                <a:solidFill>
                  <a:srgbClr val="E30079"/>
                </a:solidFill>
              </a:rPr>
              <a:t>destinations</a:t>
            </a:r>
            <a:r>
              <a:rPr lang="de-DE" sz="1600" b="1" dirty="0">
                <a:solidFill>
                  <a:srgbClr val="E30079"/>
                </a:solidFill>
              </a:rPr>
              <a:t> </a:t>
            </a:r>
            <a:r>
              <a:rPr lang="de-DE" sz="1600" b="1" dirty="0" err="1">
                <a:solidFill>
                  <a:srgbClr val="E30079"/>
                </a:solidFill>
              </a:rPr>
              <a:t>and</a:t>
            </a:r>
            <a:r>
              <a:rPr lang="de-DE" sz="1600" b="1" dirty="0">
                <a:solidFill>
                  <a:srgbClr val="E30079"/>
                </a:solidFill>
              </a:rPr>
              <a:t> </a:t>
            </a:r>
            <a:r>
              <a:rPr lang="de-DE" sz="1600" b="1" dirty="0" err="1">
                <a:solidFill>
                  <a:srgbClr val="E30079"/>
                </a:solidFill>
              </a:rPr>
              <a:t>attractions</a:t>
            </a:r>
            <a:r>
              <a:rPr lang="de-DE" sz="1600" b="1" dirty="0">
                <a:solidFill>
                  <a:srgbClr val="E30079"/>
                </a:solidFill>
              </a:rPr>
              <a:t>									47</a:t>
            </a:r>
          </a:p>
          <a:p>
            <a:pPr marL="342900" indent="-342900">
              <a:spcBef>
                <a:spcPct val="20000"/>
              </a:spcBef>
              <a:buClr>
                <a:srgbClr val="E3007B"/>
              </a:buClr>
              <a:buSzPct val="115000"/>
              <a:buFontTx/>
              <a:buChar char="•"/>
            </a:pPr>
            <a:r>
              <a:rPr lang="de-DE" sz="1600" dirty="0">
                <a:solidFill>
                  <a:srgbClr val="000000"/>
                </a:solidFill>
              </a:rPr>
              <a:t>Framework </a:t>
            </a:r>
            <a:r>
              <a:rPr lang="de-DE" sz="1600" dirty="0" err="1">
                <a:solidFill>
                  <a:srgbClr val="000000"/>
                </a:solidFill>
              </a:rPr>
              <a:t>conditions</a:t>
            </a:r>
            <a:r>
              <a:rPr lang="de-DE" sz="1600" dirty="0">
                <a:solidFill>
                  <a:srgbClr val="000000"/>
                </a:solidFill>
              </a:rPr>
              <a:t>											58</a:t>
            </a:r>
          </a:p>
          <a:p>
            <a:pPr marL="342900" indent="-342900">
              <a:spcBef>
                <a:spcPct val="20000"/>
              </a:spcBef>
              <a:buClr>
                <a:srgbClr val="E3007B"/>
              </a:buClr>
              <a:buSzPct val="115000"/>
              <a:buFontTx/>
              <a:buChar char="•"/>
            </a:pPr>
            <a:r>
              <a:rPr lang="de-DE" sz="1600" dirty="0">
                <a:solidFill>
                  <a:srgbClr val="000000"/>
                </a:solidFill>
              </a:rPr>
              <a:t>SWOT-analysis													</a:t>
            </a:r>
            <a:r>
              <a:rPr lang="de-DE" sz="1600" dirty="0" smtClean="0">
                <a:solidFill>
                  <a:srgbClr val="000000"/>
                </a:solidFill>
              </a:rPr>
              <a:t>75</a:t>
            </a:r>
            <a:endParaRPr lang="de-DE" sz="1600" dirty="0">
              <a:solidFill>
                <a:srgbClr val="000000"/>
              </a:solidFill>
            </a:endParaRPr>
          </a:p>
        </p:txBody>
      </p:sp>
    </p:spTree>
    <p:extLst>
      <p:ext uri="{BB962C8B-B14F-4D97-AF65-F5344CB8AC3E}">
        <p14:creationId xmlns:p14="http://schemas.microsoft.com/office/powerpoint/2010/main" val="182044584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 descr="http://www.feratel.com/uploads/pics/Kitzbuehel_in_autum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667532" y="4408790"/>
            <a:ext cx="1693133" cy="999551"/>
          </a:xfrm>
          <a:prstGeom prst="round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29600" cy="936000"/>
          </a:xfrm>
        </p:spPr>
        <p:txBody>
          <a:bodyPr/>
          <a:lstStyle/>
          <a:p>
            <a:pPr algn="just"/>
            <a:r>
              <a:rPr lang="en-US" sz="2000" b="1" dirty="0"/>
              <a:t>Modern tourism development distinguish between tourism destinations and tourism attractions</a:t>
            </a:r>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48</a:t>
            </a:fld>
            <a:endParaRPr lang="de-DE" altLang="de-DE"/>
          </a:p>
        </p:txBody>
      </p:sp>
      <p:sp>
        <p:nvSpPr>
          <p:cNvPr id="9" name="Inhaltsplatzhalter 8"/>
          <p:cNvSpPr>
            <a:spLocks noGrp="1"/>
          </p:cNvSpPr>
          <p:nvPr>
            <p:ph sz="quarter" idx="14"/>
          </p:nvPr>
        </p:nvSpPr>
        <p:spPr/>
        <p:txBody>
          <a:bodyPr/>
          <a:lstStyle/>
          <a:p>
            <a:r>
              <a:rPr lang="de-DE" dirty="0" smtClean="0"/>
              <a:t>Main </a:t>
            </a:r>
            <a:r>
              <a:rPr lang="de-DE" dirty="0" err="1" smtClean="0"/>
              <a:t>destinations</a:t>
            </a:r>
            <a:r>
              <a:rPr lang="de-DE" dirty="0" smtClean="0"/>
              <a:t> and </a:t>
            </a:r>
            <a:r>
              <a:rPr lang="de-DE" dirty="0" err="1" smtClean="0"/>
              <a:t>attractions</a:t>
            </a:r>
            <a:endParaRPr lang="de-AT" dirty="0"/>
          </a:p>
        </p:txBody>
      </p:sp>
      <p:sp>
        <p:nvSpPr>
          <p:cNvPr id="121" name="Text Box 4"/>
          <p:cNvSpPr txBox="1">
            <a:spLocks noChangeArrowheads="1"/>
          </p:cNvSpPr>
          <p:nvPr/>
        </p:nvSpPr>
        <p:spPr bwMode="auto">
          <a:xfrm>
            <a:off x="539552" y="1450494"/>
            <a:ext cx="382111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en-GB" sz="1100" dirty="0" smtClean="0"/>
              <a:t>Tourism destination</a:t>
            </a:r>
            <a:endParaRPr lang="en-GB" sz="1100" dirty="0"/>
          </a:p>
        </p:txBody>
      </p:sp>
      <p:sp>
        <p:nvSpPr>
          <p:cNvPr id="122" name="Text Box 5"/>
          <p:cNvSpPr txBox="1">
            <a:spLocks noChangeArrowheads="1"/>
          </p:cNvSpPr>
          <p:nvPr/>
        </p:nvSpPr>
        <p:spPr bwMode="auto">
          <a:xfrm>
            <a:off x="4628451" y="1479069"/>
            <a:ext cx="38750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en-GB" sz="1100" dirty="0" smtClean="0"/>
              <a:t>Tourism attraction</a:t>
            </a:r>
            <a:endParaRPr lang="en-GB" sz="1100" dirty="0"/>
          </a:p>
        </p:txBody>
      </p:sp>
      <p:sp>
        <p:nvSpPr>
          <p:cNvPr id="123" name="Line 7"/>
          <p:cNvSpPr>
            <a:spLocks noChangeShapeType="1"/>
          </p:cNvSpPr>
          <p:nvPr/>
        </p:nvSpPr>
        <p:spPr bwMode="auto">
          <a:xfrm>
            <a:off x="661789" y="1738627"/>
            <a:ext cx="3816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400"/>
          </a:p>
        </p:txBody>
      </p:sp>
      <p:sp>
        <p:nvSpPr>
          <p:cNvPr id="124" name="Line 8"/>
          <p:cNvSpPr>
            <a:spLocks noChangeShapeType="1"/>
          </p:cNvSpPr>
          <p:nvPr/>
        </p:nvSpPr>
        <p:spPr bwMode="auto">
          <a:xfrm>
            <a:off x="4752275" y="1730689"/>
            <a:ext cx="3816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400"/>
          </a:p>
        </p:txBody>
      </p:sp>
      <p:sp>
        <p:nvSpPr>
          <p:cNvPr id="125" name="Rectangle 9"/>
          <p:cNvSpPr>
            <a:spLocks noChangeArrowheads="1"/>
          </p:cNvSpPr>
          <p:nvPr/>
        </p:nvSpPr>
        <p:spPr bwMode="auto">
          <a:xfrm>
            <a:off x="564952" y="1790163"/>
            <a:ext cx="3912837" cy="29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GB" sz="1100" b="0" dirty="0" smtClean="0">
                <a:solidFill>
                  <a:srgbClr val="000000"/>
                </a:solidFill>
              </a:rPr>
              <a:t>A tourism destination is a geographical area, in which all elements relevant for a holiday (e.g. landscape, fauna, flora, climatic conditions, attractions, accommodation facilities, leisure facilities) do exist. </a:t>
            </a:r>
          </a:p>
          <a:p>
            <a:pPr>
              <a:spcBef>
                <a:spcPts val="0"/>
              </a:spcBef>
              <a:spcAft>
                <a:spcPts val="600"/>
              </a:spcAft>
              <a:buClr>
                <a:srgbClr val="E3007B"/>
              </a:buClr>
              <a:buSzPct val="115000"/>
            </a:pPr>
            <a:r>
              <a:rPr lang="en-GB" sz="1100" b="0" dirty="0" smtClean="0">
                <a:solidFill>
                  <a:srgbClr val="000000"/>
                </a:solidFill>
              </a:rPr>
              <a:t>Due to this mix of different elements, the tourism destination is chosen by the traveller for their holidays and at the same time the destination is marketed by travel agencies or tour operators. In general a DMO (Destination Management Organization) is responsible for the management and marketing of the tourism destination.</a:t>
            </a:r>
            <a:endParaRPr lang="en-GB" sz="1100" b="0" dirty="0">
              <a:solidFill>
                <a:srgbClr val="000000"/>
              </a:solidFill>
            </a:endParaRPr>
          </a:p>
        </p:txBody>
      </p:sp>
      <p:sp>
        <p:nvSpPr>
          <p:cNvPr id="126" name="Rectangle 10"/>
          <p:cNvSpPr>
            <a:spLocks noChangeArrowheads="1"/>
          </p:cNvSpPr>
          <p:nvPr/>
        </p:nvSpPr>
        <p:spPr bwMode="auto">
          <a:xfrm>
            <a:off x="4669726" y="1782226"/>
            <a:ext cx="4017075" cy="299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GB" sz="1100" b="0" dirty="0" smtClean="0">
                <a:solidFill>
                  <a:srgbClr val="000000"/>
                </a:solidFill>
              </a:rPr>
              <a:t>A tourist attraction is a place of interest where tourists visit, typically for its inherent or exhibited cultural value, historical significance, natural or built beauty, or amusement opportunities. </a:t>
            </a:r>
          </a:p>
          <a:p>
            <a:pPr>
              <a:spcBef>
                <a:spcPts val="0"/>
              </a:spcBef>
              <a:spcAft>
                <a:spcPts val="600"/>
              </a:spcAft>
              <a:buClr>
                <a:srgbClr val="E3007B"/>
              </a:buClr>
              <a:buSzPct val="115000"/>
            </a:pPr>
            <a:r>
              <a:rPr lang="en-GB" sz="1100" b="0" dirty="0" smtClean="0">
                <a:solidFill>
                  <a:srgbClr val="000000"/>
                </a:solidFill>
              </a:rPr>
              <a:t>Some examples include historical places, monuments, zoos, museums and art galleries, botanical gardens, buildings and structures (e.g., castles, skyscrapers, bridges), national parks and forests, theme parks, living history museums, ethnic enclave communities, historic trains and cultural events. Many tourist attractions are also landmarks.</a:t>
            </a:r>
            <a:endParaRPr lang="en-GB" sz="1100" b="0" dirty="0">
              <a:solidFill>
                <a:srgbClr val="000000"/>
              </a:solidFill>
            </a:endParaRPr>
          </a:p>
        </p:txBody>
      </p:sp>
      <p:pic>
        <p:nvPicPr>
          <p:cNvPr id="127" name="Picture 6" descr="http://0.tqn.com/d/architecture/1/0/b/i/Taj_Mahal-lg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87686" y="3728462"/>
            <a:ext cx="1696006" cy="1013089"/>
          </a:xfrm>
          <a:prstGeom prst="round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8" name="Picture 8" descr="http://ndtponton.files.wordpress.com/2008/11/tower-bridge.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32198" y="4416946"/>
            <a:ext cx="1696006" cy="1013089"/>
          </a:xfrm>
          <a:prstGeom prst="round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9" name="Picture 10" descr="http://www.imetrxinc.com/wp-content/uploads/2010/12/Antalya.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15752" y="3728462"/>
            <a:ext cx="1690059" cy="1004239"/>
          </a:xfrm>
          <a:prstGeom prst="round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1"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World Tourism </a:t>
            </a:r>
            <a:r>
              <a:rPr lang="de-DE" spc="0" dirty="0" err="1"/>
              <a:t>Organization</a:t>
            </a:r>
            <a:r>
              <a:rPr lang="de-DE" spc="0" dirty="0"/>
              <a:t/>
            </a:r>
            <a:br>
              <a:rPr lang="de-DE" spc="0" dirty="0"/>
            </a:br>
            <a:endParaRPr lang="en-US" spc="0" dirty="0"/>
          </a:p>
        </p:txBody>
      </p:sp>
      <p:pic>
        <p:nvPicPr>
          <p:cNvPr id="4098" name="Picture 2" descr="http://static.bulgaria-guide.com/0seaside_Golden-Sands.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11560" y="5157192"/>
            <a:ext cx="1690059" cy="999552"/>
          </a:xfrm>
          <a:prstGeom prst="round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100" name="Picture 4" descr="http://upload.wikimedia.org/wikipedia/commons/2/22/Hagia_Sophia_Mars_2013.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923661" y="5152505"/>
            <a:ext cx="1680589" cy="1004239"/>
          </a:xfrm>
          <a:prstGeom prst="round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46130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49</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49" y="2924944"/>
            <a:ext cx="8172451" cy="854075"/>
          </a:xfrm>
        </p:spPr>
        <p:txBody>
          <a:bodyPr/>
          <a:lstStyle/>
          <a:p>
            <a:pPr algn="ctr"/>
            <a:r>
              <a:rPr lang="en-US" sz="3400" b="1" dirty="0" smtClean="0"/>
              <a:t>Main tourism destinations</a:t>
            </a:r>
          </a:p>
        </p:txBody>
      </p:sp>
    </p:spTree>
    <p:extLst>
      <p:ext uri="{BB962C8B-B14F-4D97-AF65-F5344CB8AC3E}">
        <p14:creationId xmlns:p14="http://schemas.microsoft.com/office/powerpoint/2010/main" val="26761706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49" y="2924944"/>
            <a:ext cx="8172451" cy="854075"/>
          </a:xfrm>
        </p:spPr>
        <p:txBody>
          <a:bodyPr/>
          <a:lstStyle/>
          <a:p>
            <a:pPr algn="ctr"/>
            <a:r>
              <a:rPr lang="en-US" sz="3400" b="1" dirty="0" smtClean="0"/>
              <a:t>Evaluation of the proposed actions from the National Tourism Strategy 2009 - 2013</a:t>
            </a:r>
          </a:p>
        </p:txBody>
      </p:sp>
    </p:spTree>
    <p:extLst>
      <p:ext uri="{BB962C8B-B14F-4D97-AF65-F5344CB8AC3E}">
        <p14:creationId xmlns:p14="http://schemas.microsoft.com/office/powerpoint/2010/main" val="172927493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Pics\Pics beruflich\15 10 Macedonia\DSCN1376.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
          <a:stretch/>
        </p:blipFill>
        <p:spPr bwMode="auto">
          <a:xfrm>
            <a:off x="6734506" y="1843314"/>
            <a:ext cx="1858502" cy="1360632"/>
          </a:xfrm>
          <a:prstGeom prst="roundRect">
            <a:avLst/>
          </a:prstGeom>
          <a:noFill/>
          <a:extLst>
            <a:ext uri="{909E8E84-426E-40DD-AFC4-6F175D3DCCD1}">
              <a14:hiddenFill xmlns:a14="http://schemas.microsoft.com/office/drawing/2010/main">
                <a:solidFill>
                  <a:srgbClr val="FFFFFF"/>
                </a:solidFill>
              </a14:hiddenFill>
            </a:ext>
          </a:extLst>
        </p:spPr>
      </p:pic>
      <p:pic>
        <p:nvPicPr>
          <p:cNvPr id="4099" name="Picture 3" descr="C:\Pics\Pics beruflich\15 10 Macedonia\DSCN1388.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64155" y="1446888"/>
            <a:ext cx="1860062" cy="1370956"/>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29600" cy="936000"/>
          </a:xfrm>
        </p:spPr>
        <p:txBody>
          <a:bodyPr/>
          <a:lstStyle/>
          <a:p>
            <a:pPr algn="just"/>
            <a:r>
              <a:rPr lang="en-US" sz="2000" b="1" dirty="0" smtClean="0"/>
              <a:t>The most popular tourism destinations in North Macedonia are currently located at the lakes </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50</a:t>
            </a:fld>
            <a:endParaRPr lang="de-DE" altLang="de-DE"/>
          </a:p>
        </p:txBody>
      </p:sp>
      <p:sp>
        <p:nvSpPr>
          <p:cNvPr id="9" name="Inhaltsplatzhalter 8"/>
          <p:cNvSpPr>
            <a:spLocks noGrp="1"/>
          </p:cNvSpPr>
          <p:nvPr>
            <p:ph sz="quarter" idx="14"/>
          </p:nvPr>
        </p:nvSpPr>
        <p:spPr/>
        <p:txBody>
          <a:bodyPr/>
          <a:lstStyle/>
          <a:p>
            <a:r>
              <a:rPr lang="de-DE" dirty="0" smtClean="0"/>
              <a:t>Lake </a:t>
            </a:r>
            <a:r>
              <a:rPr lang="de-DE" dirty="0" err="1" smtClean="0"/>
              <a:t>destinations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Google </a:t>
            </a:r>
            <a:r>
              <a:rPr lang="de-DE" spc="0" dirty="0" err="1"/>
              <a:t>maps</a:t>
            </a:r>
            <a:r>
              <a:rPr lang="de-DE" spc="0" dirty="0"/>
              <a:t>, Kohl &amp; Partner</a:t>
            </a:r>
            <a:br>
              <a:rPr lang="de-DE" spc="0" dirty="0"/>
            </a:br>
            <a:endParaRPr lang="en-US" spc="0" dirty="0"/>
          </a:p>
        </p:txBody>
      </p:sp>
      <p:sp>
        <p:nvSpPr>
          <p:cNvPr id="18" name="Inhaltsplatzhalter 2"/>
          <p:cNvSpPr txBox="1">
            <a:spLocks/>
          </p:cNvSpPr>
          <p:nvPr/>
        </p:nvSpPr>
        <p:spPr>
          <a:xfrm>
            <a:off x="502920" y="3657216"/>
            <a:ext cx="3781048" cy="2683259"/>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In absence of an access to the sea, the three biggest lakes of North Macedonia – Lake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(248 km² belonging to North Macedonia), Lake </a:t>
            </a:r>
            <a:r>
              <a:rPr lang="en-GB" sz="1100" dirty="0" err="1" smtClean="0">
                <a:solidFill>
                  <a:srgbClr val="000000"/>
                </a:solidFill>
                <a:latin typeface="Arial" panose="020B0604020202020204" pitchFamily="34" charset="0"/>
                <a:cs typeface="Arial" panose="020B0604020202020204" pitchFamily="34" charset="0"/>
              </a:rPr>
              <a:t>Prespa</a:t>
            </a:r>
            <a:r>
              <a:rPr lang="en-GB" sz="1100" dirty="0" smtClean="0">
                <a:solidFill>
                  <a:srgbClr val="000000"/>
                </a:solidFill>
                <a:latin typeface="Arial" panose="020B0604020202020204" pitchFamily="34" charset="0"/>
                <a:cs typeface="Arial" panose="020B0604020202020204" pitchFamily="34" charset="0"/>
              </a:rPr>
              <a:t> (176 km²) and Lake </a:t>
            </a:r>
            <a:r>
              <a:rPr lang="en-GB" sz="1100" dirty="0" err="1" smtClean="0">
                <a:solidFill>
                  <a:srgbClr val="000000"/>
                </a:solidFill>
                <a:latin typeface="Arial" panose="020B0604020202020204" pitchFamily="34" charset="0"/>
                <a:cs typeface="Arial" panose="020B0604020202020204" pitchFamily="34" charset="0"/>
              </a:rPr>
              <a:t>Dojran</a:t>
            </a:r>
            <a:r>
              <a:rPr lang="en-GB" sz="1100" dirty="0" smtClean="0">
                <a:solidFill>
                  <a:srgbClr val="000000"/>
                </a:solidFill>
                <a:latin typeface="Arial" panose="020B0604020202020204" pitchFamily="34" charset="0"/>
                <a:cs typeface="Arial" panose="020B0604020202020204" pitchFamily="34" charset="0"/>
              </a:rPr>
              <a:t> (27 km²) – are already visited by a large number of tourists every year</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Destinations like </a:t>
            </a:r>
            <a:r>
              <a:rPr lang="en-GB" sz="1100" dirty="0" err="1" smtClean="0">
                <a:solidFill>
                  <a:srgbClr val="000000"/>
                </a:solidFill>
                <a:latin typeface="Arial" panose="020B0604020202020204" pitchFamily="34" charset="0"/>
                <a:cs typeface="Arial" panose="020B0604020202020204" pitchFamily="34" charset="0"/>
              </a:rPr>
              <a:t>Struga</a:t>
            </a:r>
            <a:r>
              <a:rPr lang="en-GB" sz="1100" dirty="0" smtClean="0">
                <a:solidFill>
                  <a:srgbClr val="000000"/>
                </a:solidFill>
                <a:latin typeface="Arial" panose="020B0604020202020204" pitchFamily="34" charset="0"/>
                <a:cs typeface="Arial" panose="020B0604020202020204" pitchFamily="34" charset="0"/>
              </a:rPr>
              <a:t> and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(at Lake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or Star </a:t>
            </a:r>
            <a:r>
              <a:rPr lang="en-GB" sz="1100" dirty="0" err="1" smtClean="0">
                <a:solidFill>
                  <a:srgbClr val="000000"/>
                </a:solidFill>
                <a:latin typeface="Arial" panose="020B0604020202020204" pitchFamily="34" charset="0"/>
                <a:cs typeface="Arial" panose="020B0604020202020204" pitchFamily="34" charset="0"/>
              </a:rPr>
              <a:t>Dojran</a:t>
            </a:r>
            <a:r>
              <a:rPr lang="en-GB" sz="1100" dirty="0" smtClean="0">
                <a:solidFill>
                  <a:srgbClr val="000000"/>
                </a:solidFill>
                <a:latin typeface="Arial" panose="020B0604020202020204" pitchFamily="34" charset="0"/>
                <a:cs typeface="Arial" panose="020B0604020202020204" pitchFamily="34" charset="0"/>
              </a:rPr>
              <a:t> (Lake </a:t>
            </a:r>
            <a:r>
              <a:rPr lang="en-GB" sz="1100" dirty="0" err="1" smtClean="0">
                <a:solidFill>
                  <a:srgbClr val="000000"/>
                </a:solidFill>
                <a:latin typeface="Arial" panose="020B0604020202020204" pitchFamily="34" charset="0"/>
                <a:cs typeface="Arial" panose="020B0604020202020204" pitchFamily="34" charset="0"/>
              </a:rPr>
              <a:t>Dojran</a:t>
            </a:r>
            <a:r>
              <a:rPr lang="en-GB" sz="1100" dirty="0" smtClean="0">
                <a:solidFill>
                  <a:srgbClr val="000000"/>
                </a:solidFill>
                <a:latin typeface="Arial" panose="020B0604020202020204" pitchFamily="34" charset="0"/>
                <a:cs typeface="Arial" panose="020B0604020202020204" pitchFamily="34" charset="0"/>
              </a:rPr>
              <a:t>) are popular holiday destinations with a touristic supra- and infrastructure</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All three lakes are situated directly at the boarder – Lake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belongs to North Macedonia and Albania, Lake </a:t>
            </a:r>
            <a:r>
              <a:rPr lang="en-GB" sz="1100" dirty="0" err="1" smtClean="0">
                <a:solidFill>
                  <a:srgbClr val="000000"/>
                </a:solidFill>
                <a:latin typeface="Arial" panose="020B0604020202020204" pitchFamily="34" charset="0"/>
                <a:cs typeface="Arial" panose="020B0604020202020204" pitchFamily="34" charset="0"/>
              </a:rPr>
              <a:t>Prespa</a:t>
            </a:r>
            <a:r>
              <a:rPr lang="en-GB" sz="1100" dirty="0" smtClean="0">
                <a:solidFill>
                  <a:srgbClr val="000000"/>
                </a:solidFill>
                <a:latin typeface="Arial" panose="020B0604020202020204" pitchFamily="34" charset="0"/>
                <a:cs typeface="Arial" panose="020B0604020202020204" pitchFamily="34" charset="0"/>
              </a:rPr>
              <a:t> to North Macedonia, Albania and Greece and Lake </a:t>
            </a:r>
            <a:r>
              <a:rPr lang="en-GB" sz="1100" dirty="0" err="1" smtClean="0">
                <a:solidFill>
                  <a:srgbClr val="000000"/>
                </a:solidFill>
                <a:latin typeface="Arial" panose="020B0604020202020204" pitchFamily="34" charset="0"/>
                <a:cs typeface="Arial" panose="020B0604020202020204" pitchFamily="34" charset="0"/>
              </a:rPr>
              <a:t>Dojran</a:t>
            </a:r>
            <a:r>
              <a:rPr lang="en-GB" sz="1100" dirty="0" smtClean="0">
                <a:solidFill>
                  <a:srgbClr val="000000"/>
                </a:solidFill>
                <a:latin typeface="Arial" panose="020B0604020202020204" pitchFamily="34" charset="0"/>
                <a:cs typeface="Arial" panose="020B0604020202020204" pitchFamily="34" charset="0"/>
              </a:rPr>
              <a:t> to North Macedonia and Greece</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 lakes have different characteristics regarding size, depth, access, population, etc.</a:t>
            </a:r>
            <a:endParaRPr lang="en-GB" sz="1100" dirty="0">
              <a:solidFill>
                <a:srgbClr val="000000"/>
              </a:solidFill>
              <a:latin typeface="Arial" panose="020B0604020202020204" pitchFamily="34" charset="0"/>
              <a:cs typeface="Arial" panose="020B0604020202020204" pitchFamily="34" charset="0"/>
            </a:endParaRPr>
          </a:p>
        </p:txBody>
      </p:sp>
      <p:sp>
        <p:nvSpPr>
          <p:cNvPr id="4" name="Abgerundetes Rechteck 3"/>
          <p:cNvSpPr/>
          <p:nvPr/>
        </p:nvSpPr>
        <p:spPr>
          <a:xfrm>
            <a:off x="4653318" y="3337446"/>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smtClean="0">
                <a:solidFill>
                  <a:schemeClr val="bg1"/>
                </a:solidFill>
                <a:latin typeface="Arial" panose="020B0604020202020204" pitchFamily="34" charset="0"/>
                <a:cs typeface="Arial" panose="020B0604020202020204" pitchFamily="34" charset="0"/>
              </a:rPr>
              <a:t>Supply and </a:t>
            </a:r>
            <a:r>
              <a:rPr lang="de-DE" sz="1100" b="1" dirty="0" err="1" smtClean="0">
                <a:solidFill>
                  <a:schemeClr val="bg1"/>
                </a:solidFill>
                <a:latin typeface="Arial" panose="020B0604020202020204" pitchFamily="34" charset="0"/>
                <a:cs typeface="Arial" panose="020B0604020202020204" pitchFamily="34" charset="0"/>
              </a:rPr>
              <a:t>demand</a:t>
            </a:r>
            <a:endParaRPr lang="de-AT" sz="1100" b="1" dirty="0">
              <a:solidFill>
                <a:schemeClr val="bg1"/>
              </a:solidFill>
              <a:latin typeface="Arial" panose="020B0604020202020204" pitchFamily="34" charset="0"/>
              <a:cs typeface="Arial" panose="020B0604020202020204" pitchFamily="34" charset="0"/>
            </a:endParaRPr>
          </a:p>
        </p:txBody>
      </p:sp>
      <p:sp>
        <p:nvSpPr>
          <p:cNvPr id="21" name="Abgerundetes Rechteck 20"/>
          <p:cNvSpPr/>
          <p:nvPr/>
        </p:nvSpPr>
        <p:spPr>
          <a:xfrm>
            <a:off x="4664560" y="4912890"/>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err="1" smtClean="0">
                <a:solidFill>
                  <a:schemeClr val="bg1"/>
                </a:solidFill>
                <a:latin typeface="Arial" panose="020B0604020202020204" pitchFamily="34" charset="0"/>
                <a:cs typeface="Arial" panose="020B0604020202020204" pitchFamily="34" charset="0"/>
              </a:rPr>
              <a:t>Current</a:t>
            </a:r>
            <a:r>
              <a:rPr lang="de-DE" sz="1100" b="1" dirty="0" smtClean="0">
                <a:solidFill>
                  <a:schemeClr val="bg1"/>
                </a:solidFill>
                <a:latin typeface="Arial" panose="020B0604020202020204" pitchFamily="34" charset="0"/>
                <a:cs typeface="Arial" panose="020B0604020202020204" pitchFamily="34" charset="0"/>
              </a:rPr>
              <a:t> </a:t>
            </a:r>
            <a:r>
              <a:rPr lang="de-DE" sz="1100" b="1" dirty="0" err="1" smtClean="0">
                <a:solidFill>
                  <a:schemeClr val="bg1"/>
                </a:solidFill>
                <a:latin typeface="Arial" panose="020B0604020202020204" pitchFamily="34" charset="0"/>
                <a:cs typeface="Arial" panose="020B0604020202020204" pitchFamily="34" charset="0"/>
              </a:rPr>
              <a:t>level</a:t>
            </a:r>
            <a:r>
              <a:rPr lang="de-DE" sz="1100" b="1" dirty="0" smtClean="0">
                <a:solidFill>
                  <a:schemeClr val="bg1"/>
                </a:solidFill>
                <a:latin typeface="Arial" panose="020B0604020202020204" pitchFamily="34" charset="0"/>
                <a:cs typeface="Arial" panose="020B0604020202020204" pitchFamily="34" charset="0"/>
              </a:rPr>
              <a:t> of </a:t>
            </a:r>
            <a:r>
              <a:rPr lang="de-DE" sz="1100" b="1" dirty="0" err="1" smtClean="0">
                <a:solidFill>
                  <a:schemeClr val="bg1"/>
                </a:solidFill>
                <a:latin typeface="Arial" panose="020B0604020202020204" pitchFamily="34" charset="0"/>
                <a:cs typeface="Arial" panose="020B0604020202020204" pitchFamily="34" charset="0"/>
              </a:rPr>
              <a:t>attractiveness</a:t>
            </a:r>
            <a:endParaRPr lang="de-AT" sz="1100" b="1" dirty="0">
              <a:solidFill>
                <a:schemeClr val="bg1"/>
              </a:solidFill>
              <a:latin typeface="Arial" panose="020B0604020202020204" pitchFamily="34" charset="0"/>
              <a:cs typeface="Arial" panose="020B0604020202020204" pitchFamily="34" charset="0"/>
            </a:endParaRPr>
          </a:p>
        </p:txBody>
      </p:sp>
      <p:sp>
        <p:nvSpPr>
          <p:cNvPr id="26" name="Inhaltsplatzhalter 2"/>
          <p:cNvSpPr txBox="1">
            <a:spLocks/>
          </p:cNvSpPr>
          <p:nvPr/>
        </p:nvSpPr>
        <p:spPr>
          <a:xfrm>
            <a:off x="4589521" y="3625445"/>
            <a:ext cx="4092784" cy="128744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The most developed lakeside is at Lake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with a large number of tourism supra- and infrastructure facilities, followed by Lake </a:t>
            </a:r>
            <a:r>
              <a:rPr lang="en-GB" sz="1100" dirty="0" err="1" smtClean="0">
                <a:solidFill>
                  <a:srgbClr val="000000"/>
                </a:solidFill>
                <a:latin typeface="Arial" panose="020B0604020202020204" pitchFamily="34" charset="0"/>
                <a:cs typeface="Arial" panose="020B0604020202020204" pitchFamily="34" charset="0"/>
              </a:rPr>
              <a:t>Dojran</a:t>
            </a:r>
            <a:r>
              <a:rPr lang="en-GB" sz="1100" dirty="0" smtClean="0">
                <a:solidFill>
                  <a:srgbClr val="000000"/>
                </a:solidFill>
                <a:latin typeface="Arial" panose="020B0604020202020204" pitchFamily="34" charset="0"/>
                <a:cs typeface="Arial" panose="020B0604020202020204" pitchFamily="34" charset="0"/>
              </a:rPr>
              <a:t>. Lake </a:t>
            </a:r>
            <a:r>
              <a:rPr lang="en-GB" sz="1100" dirty="0" err="1" smtClean="0">
                <a:solidFill>
                  <a:srgbClr val="000000"/>
                </a:solidFill>
                <a:latin typeface="Arial" panose="020B0604020202020204" pitchFamily="34" charset="0"/>
                <a:cs typeface="Arial" panose="020B0604020202020204" pitchFamily="34" charset="0"/>
              </a:rPr>
              <a:t>Prespa</a:t>
            </a:r>
            <a:r>
              <a:rPr lang="en-GB" sz="1100" dirty="0" smtClean="0">
                <a:solidFill>
                  <a:srgbClr val="000000"/>
                </a:solidFill>
                <a:latin typeface="Arial" panose="020B0604020202020204" pitchFamily="34" charset="0"/>
                <a:cs typeface="Arial" panose="020B0604020202020204" pitchFamily="34" charset="0"/>
              </a:rPr>
              <a:t> is the least developed one. </a:t>
            </a:r>
          </a:p>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Demand is mainly generated during the summer months – Lake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as currently the only one generating significant international demand.</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27" name="Inhaltsplatzhalter 2"/>
          <p:cNvSpPr txBox="1">
            <a:spLocks/>
          </p:cNvSpPr>
          <p:nvPr/>
        </p:nvSpPr>
        <p:spPr>
          <a:xfrm>
            <a:off x="4594018" y="5199968"/>
            <a:ext cx="4092784" cy="1288800"/>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Lake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is one of the tourism highlights of North Macedonia and an UNESCO World Heritage site.</a:t>
            </a:r>
          </a:p>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Also Lake </a:t>
            </a:r>
            <a:r>
              <a:rPr lang="en-GB" sz="1100" dirty="0" err="1" smtClean="0">
                <a:solidFill>
                  <a:srgbClr val="000000"/>
                </a:solidFill>
                <a:latin typeface="Arial" panose="020B0604020202020204" pitchFamily="34" charset="0"/>
                <a:cs typeface="Arial" panose="020B0604020202020204" pitchFamily="34" charset="0"/>
              </a:rPr>
              <a:t>Dojran</a:t>
            </a:r>
            <a:r>
              <a:rPr lang="en-GB" sz="1100" dirty="0" smtClean="0">
                <a:solidFill>
                  <a:srgbClr val="000000"/>
                </a:solidFill>
                <a:latin typeface="Arial" panose="020B0604020202020204" pitchFamily="34" charset="0"/>
                <a:cs typeface="Arial" panose="020B0604020202020204" pitchFamily="34" charset="0"/>
              </a:rPr>
              <a:t> attracts significant numbers of tourists during the summer months and improved its attractiveness recently. Lake </a:t>
            </a:r>
            <a:r>
              <a:rPr lang="en-GB" sz="1100" dirty="0" err="1" smtClean="0">
                <a:solidFill>
                  <a:srgbClr val="000000"/>
                </a:solidFill>
                <a:latin typeface="Arial" panose="020B0604020202020204" pitchFamily="34" charset="0"/>
                <a:cs typeface="Arial" panose="020B0604020202020204" pitchFamily="34" charset="0"/>
              </a:rPr>
              <a:t>Prespa</a:t>
            </a:r>
            <a:r>
              <a:rPr lang="en-GB" sz="1100" dirty="0" smtClean="0">
                <a:solidFill>
                  <a:srgbClr val="000000"/>
                </a:solidFill>
                <a:latin typeface="Arial" panose="020B0604020202020204" pitchFamily="34" charset="0"/>
                <a:cs typeface="Arial" panose="020B0604020202020204" pitchFamily="34" charset="0"/>
              </a:rPr>
              <a:t>, as the least developed one, is only of limited attractiveness for visitors at the moment.</a:t>
            </a:r>
          </a:p>
          <a:p>
            <a:pPr marL="0" indent="0" defTabSz="269875">
              <a:spcBef>
                <a:spcPts val="0"/>
              </a:spcBef>
              <a:spcAft>
                <a:spcPts val="600"/>
              </a:spcAft>
              <a:buNone/>
            </a:pPr>
            <a:endParaRPr lang="en-GB" sz="1100" b="1" dirty="0" smtClean="0">
              <a:solidFill>
                <a:srgbClr val="E3007B"/>
              </a:solidFill>
              <a:latin typeface="Arial" panose="020B0604020202020204" pitchFamily="34" charset="0"/>
              <a:cs typeface="Arial" panose="020B0604020202020204" pitchFamily="34" charset="0"/>
            </a:endParaRPr>
          </a:p>
        </p:txBody>
      </p:sp>
      <p:grpSp>
        <p:nvGrpSpPr>
          <p:cNvPr id="7" name="Gruppieren 6"/>
          <p:cNvGrpSpPr/>
          <p:nvPr/>
        </p:nvGrpSpPr>
        <p:grpSpPr>
          <a:xfrm>
            <a:off x="565311" y="1418043"/>
            <a:ext cx="2710546" cy="2126318"/>
            <a:chOff x="565311" y="1418043"/>
            <a:chExt cx="2710546" cy="2126318"/>
          </a:xfrm>
        </p:grpSpPr>
        <p:pic>
          <p:nvPicPr>
            <p:cNvPr id="19" name="Picture 2" descr="https://upload.wikimedia.org/wikipedia/commons/4/40/Statistical_Regions_Map-Macedonia.png"/>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5311" y="1418043"/>
              <a:ext cx="2710546" cy="2126318"/>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13"/>
            <p:cNvGrpSpPr>
              <a:grpSpLocks/>
            </p:cNvGrpSpPr>
            <p:nvPr/>
          </p:nvGrpSpPr>
          <p:grpSpPr bwMode="auto">
            <a:xfrm>
              <a:off x="727930" y="3060277"/>
              <a:ext cx="287337" cy="287337"/>
              <a:chOff x="596" y="1501"/>
              <a:chExt cx="181" cy="181"/>
            </a:xfrm>
          </p:grpSpPr>
          <p:sp>
            <p:nvSpPr>
              <p:cNvPr id="63"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4"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34" name="Group 16"/>
            <p:cNvGrpSpPr>
              <a:grpSpLocks/>
            </p:cNvGrpSpPr>
            <p:nvPr/>
          </p:nvGrpSpPr>
          <p:grpSpPr bwMode="auto">
            <a:xfrm>
              <a:off x="1039121" y="3241297"/>
              <a:ext cx="287337" cy="287337"/>
              <a:chOff x="596" y="1501"/>
              <a:chExt cx="181" cy="181"/>
            </a:xfrm>
          </p:grpSpPr>
          <p:sp>
            <p:nvSpPr>
              <p:cNvPr id="61"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2"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35" name="Group 19"/>
            <p:cNvGrpSpPr>
              <a:grpSpLocks/>
            </p:cNvGrpSpPr>
            <p:nvPr/>
          </p:nvGrpSpPr>
          <p:grpSpPr bwMode="auto">
            <a:xfrm>
              <a:off x="2888518" y="2752935"/>
              <a:ext cx="287337" cy="287337"/>
              <a:chOff x="596" y="1501"/>
              <a:chExt cx="181" cy="181"/>
            </a:xfrm>
          </p:grpSpPr>
          <p:sp>
            <p:nvSpPr>
              <p:cNvPr id="59"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0"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grpSp>
        <p:nvGrpSpPr>
          <p:cNvPr id="50" name="Group 13"/>
          <p:cNvGrpSpPr>
            <a:grpSpLocks/>
          </p:cNvGrpSpPr>
          <p:nvPr/>
        </p:nvGrpSpPr>
        <p:grpSpPr bwMode="auto">
          <a:xfrm>
            <a:off x="3255876" y="2035739"/>
            <a:ext cx="287337" cy="287337"/>
            <a:chOff x="596" y="1501"/>
            <a:chExt cx="181" cy="181"/>
          </a:xfrm>
        </p:grpSpPr>
        <p:sp>
          <p:nvSpPr>
            <p:cNvPr id="51"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53" name="Group 16"/>
          <p:cNvGrpSpPr>
            <a:grpSpLocks/>
          </p:cNvGrpSpPr>
          <p:nvPr/>
        </p:nvGrpSpPr>
        <p:grpSpPr bwMode="auto">
          <a:xfrm>
            <a:off x="3255876" y="2292759"/>
            <a:ext cx="287337" cy="287337"/>
            <a:chOff x="596" y="1501"/>
            <a:chExt cx="181" cy="181"/>
          </a:xfrm>
        </p:grpSpPr>
        <p:sp>
          <p:nvSpPr>
            <p:cNvPr id="54"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5"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66" name="Group 19"/>
          <p:cNvGrpSpPr>
            <a:grpSpLocks/>
          </p:cNvGrpSpPr>
          <p:nvPr/>
        </p:nvGrpSpPr>
        <p:grpSpPr bwMode="auto">
          <a:xfrm>
            <a:off x="3255876" y="2564409"/>
            <a:ext cx="287337" cy="287337"/>
            <a:chOff x="596" y="1501"/>
            <a:chExt cx="181" cy="181"/>
          </a:xfrm>
        </p:grpSpPr>
        <p:sp>
          <p:nvSpPr>
            <p:cNvPr id="67"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8"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sp>
        <p:nvSpPr>
          <p:cNvPr id="69" name="Textfeld 68"/>
          <p:cNvSpPr txBox="1"/>
          <p:nvPr/>
        </p:nvSpPr>
        <p:spPr>
          <a:xfrm>
            <a:off x="3512420" y="2063870"/>
            <a:ext cx="1116000" cy="246221"/>
          </a:xfrm>
          <a:prstGeom prst="rect">
            <a:avLst/>
          </a:prstGeom>
          <a:noFill/>
        </p:spPr>
        <p:txBody>
          <a:bodyPr wrap="square" rtlCol="0">
            <a:spAutoFit/>
          </a:bodyPr>
          <a:lstStyle/>
          <a:p>
            <a:r>
              <a:rPr lang="de-DE" sz="1000" dirty="0" smtClean="0">
                <a:solidFill>
                  <a:srgbClr val="000000"/>
                </a:solidFill>
              </a:rPr>
              <a:t>Lake </a:t>
            </a:r>
            <a:r>
              <a:rPr lang="de-DE" sz="1000" dirty="0" err="1" smtClean="0">
                <a:solidFill>
                  <a:srgbClr val="000000"/>
                </a:solidFill>
              </a:rPr>
              <a:t>Ohrid</a:t>
            </a:r>
            <a:endParaRPr lang="de-AT" sz="1000" dirty="0">
              <a:solidFill>
                <a:srgbClr val="000000"/>
              </a:solidFill>
            </a:endParaRPr>
          </a:p>
        </p:txBody>
      </p:sp>
      <p:sp>
        <p:nvSpPr>
          <p:cNvPr id="70" name="Textfeld 69"/>
          <p:cNvSpPr txBox="1"/>
          <p:nvPr/>
        </p:nvSpPr>
        <p:spPr>
          <a:xfrm>
            <a:off x="3512709" y="2318500"/>
            <a:ext cx="1116000" cy="246221"/>
          </a:xfrm>
          <a:prstGeom prst="rect">
            <a:avLst/>
          </a:prstGeom>
          <a:noFill/>
        </p:spPr>
        <p:txBody>
          <a:bodyPr wrap="square" rtlCol="0">
            <a:spAutoFit/>
          </a:bodyPr>
          <a:lstStyle/>
          <a:p>
            <a:r>
              <a:rPr lang="de-DE" sz="1000" dirty="0" smtClean="0">
                <a:solidFill>
                  <a:srgbClr val="000000"/>
                </a:solidFill>
              </a:rPr>
              <a:t>Lake </a:t>
            </a:r>
            <a:r>
              <a:rPr lang="de-DE" sz="1000" dirty="0" err="1" smtClean="0">
                <a:solidFill>
                  <a:srgbClr val="000000"/>
                </a:solidFill>
              </a:rPr>
              <a:t>Prespa</a:t>
            </a:r>
            <a:endParaRPr lang="de-AT" sz="1000" dirty="0">
              <a:solidFill>
                <a:srgbClr val="000000"/>
              </a:solidFill>
            </a:endParaRPr>
          </a:p>
        </p:txBody>
      </p:sp>
      <p:sp>
        <p:nvSpPr>
          <p:cNvPr id="82" name="Textfeld 81"/>
          <p:cNvSpPr txBox="1"/>
          <p:nvPr/>
        </p:nvSpPr>
        <p:spPr>
          <a:xfrm>
            <a:off x="3520322" y="2595714"/>
            <a:ext cx="1116000" cy="246221"/>
          </a:xfrm>
          <a:prstGeom prst="rect">
            <a:avLst/>
          </a:prstGeom>
          <a:noFill/>
        </p:spPr>
        <p:txBody>
          <a:bodyPr wrap="square" rtlCol="0">
            <a:spAutoFit/>
          </a:bodyPr>
          <a:lstStyle/>
          <a:p>
            <a:r>
              <a:rPr lang="de-DE" sz="1000" dirty="0" smtClean="0">
                <a:solidFill>
                  <a:srgbClr val="000000"/>
                </a:solidFill>
              </a:rPr>
              <a:t>Lake </a:t>
            </a:r>
            <a:r>
              <a:rPr lang="de-DE" sz="1000" dirty="0" err="1" smtClean="0">
                <a:solidFill>
                  <a:srgbClr val="000000"/>
                </a:solidFill>
              </a:rPr>
              <a:t>Dojran</a:t>
            </a:r>
            <a:endParaRPr lang="de-AT" sz="1000" dirty="0">
              <a:solidFill>
                <a:srgbClr val="000000"/>
              </a:solidFill>
            </a:endParaRPr>
          </a:p>
        </p:txBody>
      </p:sp>
    </p:spTree>
    <p:extLst>
      <p:ext uri="{BB962C8B-B14F-4D97-AF65-F5344CB8AC3E}">
        <p14:creationId xmlns:p14="http://schemas.microsoft.com/office/powerpoint/2010/main" val="428120496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itola square"/>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734506" y="1844824"/>
            <a:ext cx="1858502" cy="1377072"/>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2" descr="http://macedonia-timeless.com/img/Skopje%20img%20small/Suli%20An%20sm.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64560" y="1446888"/>
            <a:ext cx="1859657" cy="1383700"/>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29600" cy="936000"/>
          </a:xfrm>
        </p:spPr>
        <p:txBody>
          <a:bodyPr/>
          <a:lstStyle/>
          <a:p>
            <a:pPr algn="just"/>
            <a:r>
              <a:rPr lang="en-US" sz="2000" b="1" dirty="0" smtClean="0"/>
              <a:t>Skopje has the potential to become an attractive destination for city tourism </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51</a:t>
            </a:fld>
            <a:endParaRPr lang="de-DE" altLang="de-DE"/>
          </a:p>
        </p:txBody>
      </p:sp>
      <p:sp>
        <p:nvSpPr>
          <p:cNvPr id="9" name="Inhaltsplatzhalter 8"/>
          <p:cNvSpPr>
            <a:spLocks noGrp="1"/>
          </p:cNvSpPr>
          <p:nvPr>
            <p:ph sz="quarter" idx="14"/>
          </p:nvPr>
        </p:nvSpPr>
        <p:spPr/>
        <p:txBody>
          <a:bodyPr/>
          <a:lstStyle/>
          <a:p>
            <a:r>
              <a:rPr lang="de-DE" dirty="0" smtClean="0"/>
              <a:t>Cities</a:t>
            </a:r>
            <a:endParaRPr lang="de-AT" dirty="0"/>
          </a:p>
        </p:txBody>
      </p:sp>
      <p:sp>
        <p:nvSpPr>
          <p:cNvPr id="14" name="Inhaltsplatzhalter 9"/>
          <p:cNvSpPr>
            <a:spLocks noGrp="1"/>
          </p:cNvSpPr>
          <p:nvPr>
            <p:ph sz="quarter" idx="15"/>
          </p:nvPr>
        </p:nvSpPr>
        <p:spPr>
          <a:xfrm>
            <a:off x="712972"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Google maps, </a:t>
            </a:r>
            <a:br>
              <a:rPr lang="de-DE" spc="0" dirty="0"/>
            </a:br>
            <a:r>
              <a:rPr lang="de-DE" spc="0" dirty="0" smtClean="0"/>
              <a:t>www.North Macedonia-timeless.com</a:t>
            </a:r>
            <a:endParaRPr lang="en-US" spc="0" dirty="0"/>
          </a:p>
        </p:txBody>
      </p:sp>
      <p:sp>
        <p:nvSpPr>
          <p:cNvPr id="18" name="Inhaltsplatzhalter 2"/>
          <p:cNvSpPr txBox="1">
            <a:spLocks/>
          </p:cNvSpPr>
          <p:nvPr/>
        </p:nvSpPr>
        <p:spPr>
          <a:xfrm>
            <a:off x="502920" y="3657216"/>
            <a:ext cx="3781048" cy="2683259"/>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With the capital Skopje (around 470.000 inhabitants) North Macedonia currently has only one larger city</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All other cities of North Macedonia have less than 100.000 inhabitants with Bitola (75.000) being the second largest city, followed by </a:t>
            </a:r>
            <a:r>
              <a:rPr lang="en-GB" sz="1100" dirty="0" err="1" smtClean="0">
                <a:solidFill>
                  <a:srgbClr val="000000"/>
                </a:solidFill>
                <a:latin typeface="Arial" panose="020B0604020202020204" pitchFamily="34" charset="0"/>
                <a:cs typeface="Arial" panose="020B0604020202020204" pitchFamily="34" charset="0"/>
              </a:rPr>
              <a:t>Kumanovo</a:t>
            </a:r>
            <a:r>
              <a:rPr lang="en-GB" sz="1100" dirty="0" smtClean="0">
                <a:solidFill>
                  <a:srgbClr val="000000"/>
                </a:solidFill>
                <a:latin typeface="Arial" panose="020B0604020202020204" pitchFamily="34" charset="0"/>
                <a:cs typeface="Arial" panose="020B0604020202020204" pitchFamily="34" charset="0"/>
              </a:rPr>
              <a:t> (71.000)</a:t>
            </a:r>
          </a:p>
          <a:p>
            <a:pPr marL="176213" indent="-176213" defTabSz="269875">
              <a:spcBef>
                <a:spcPts val="0"/>
              </a:spcBef>
              <a:spcAft>
                <a:spcPts val="600"/>
              </a:spcAft>
            </a:pPr>
            <a:r>
              <a:rPr lang="en-US" sz="1100" dirty="0">
                <a:solidFill>
                  <a:srgbClr val="000000"/>
                </a:solidFill>
                <a:latin typeface="Arial" panose="020B0604020202020204" pitchFamily="34" charset="0"/>
                <a:cs typeface="Arial" panose="020B0604020202020204" pitchFamily="34" charset="0"/>
              </a:rPr>
              <a:t>Bitola is one of the oldest cities on the territory of the </a:t>
            </a:r>
            <a:r>
              <a:rPr lang="en-US" sz="1100" dirty="0" smtClean="0">
                <a:solidFill>
                  <a:srgbClr val="000000"/>
                </a:solidFill>
                <a:latin typeface="Arial" panose="020B0604020202020204" pitchFamily="34" charset="0"/>
                <a:cs typeface="Arial" panose="020B0604020202020204" pitchFamily="34" charset="0"/>
              </a:rPr>
              <a:t>Republic of North Macedonia as it was founded in </a:t>
            </a:r>
            <a:r>
              <a:rPr lang="en-US" sz="1100" dirty="0">
                <a:solidFill>
                  <a:srgbClr val="000000"/>
                </a:solidFill>
                <a:latin typeface="Arial" panose="020B0604020202020204" pitchFamily="34" charset="0"/>
                <a:cs typeface="Arial" panose="020B0604020202020204" pitchFamily="34" charset="0"/>
              </a:rPr>
              <a:t>the middle of the 4th century BC </a:t>
            </a:r>
            <a:r>
              <a:rPr lang="en-US" sz="1100" dirty="0" smtClean="0">
                <a:solidFill>
                  <a:srgbClr val="000000"/>
                </a:solidFill>
                <a:latin typeface="Arial" panose="020B0604020202020204" pitchFamily="34" charset="0"/>
                <a:cs typeface="Arial" panose="020B0604020202020204" pitchFamily="34" charset="0"/>
              </a:rPr>
              <a:t>- during the Ottoman rule </a:t>
            </a:r>
            <a:r>
              <a:rPr lang="en-US" sz="1100" dirty="0">
                <a:solidFill>
                  <a:srgbClr val="000000"/>
                </a:solidFill>
                <a:latin typeface="Arial" panose="020B0604020202020204" pitchFamily="34" charset="0"/>
                <a:cs typeface="Arial" panose="020B0604020202020204" pitchFamily="34" charset="0"/>
              </a:rPr>
              <a:t>the city was the last capital of Ottoman </a:t>
            </a:r>
            <a:r>
              <a:rPr lang="en-US" sz="1100" dirty="0" smtClean="0">
                <a:solidFill>
                  <a:srgbClr val="000000"/>
                </a:solidFill>
                <a:latin typeface="Arial" panose="020B0604020202020204" pitchFamily="34" charset="0"/>
                <a:cs typeface="Arial" panose="020B0604020202020204" pitchFamily="34" charset="0"/>
              </a:rPr>
              <a:t>Rumelia</a:t>
            </a:r>
          </a:p>
          <a:p>
            <a:pPr marL="176213" indent="-176213" defTabSz="269875">
              <a:spcBef>
                <a:spcPts val="0"/>
              </a:spcBef>
              <a:spcAft>
                <a:spcPts val="600"/>
              </a:spcAft>
            </a:pPr>
            <a:r>
              <a:rPr lang="en-US" sz="1100" dirty="0" smtClean="0">
                <a:solidFill>
                  <a:srgbClr val="000000"/>
                </a:solidFill>
                <a:latin typeface="Arial" panose="020B0604020202020204" pitchFamily="34" charset="0"/>
                <a:cs typeface="Arial" panose="020B0604020202020204" pitchFamily="34" charset="0"/>
              </a:rPr>
              <a:t>Tetovo is the door to the </a:t>
            </a:r>
            <a:r>
              <a:rPr lang="en-US" sz="1100" dirty="0" err="1" smtClean="0">
                <a:solidFill>
                  <a:srgbClr val="000000"/>
                </a:solidFill>
                <a:latin typeface="Arial" panose="020B0604020202020204" pitchFamily="34" charset="0"/>
                <a:cs typeface="Arial" panose="020B0604020202020204" pitchFamily="34" charset="0"/>
              </a:rPr>
              <a:t>Sar</a:t>
            </a:r>
            <a:r>
              <a:rPr lang="en-US" sz="1100" dirty="0" smtClean="0">
                <a:solidFill>
                  <a:srgbClr val="000000"/>
                </a:solidFill>
                <a:latin typeface="Arial" panose="020B0604020202020204" pitchFamily="34" charset="0"/>
                <a:cs typeface="Arial" panose="020B0604020202020204" pitchFamily="34" charset="0"/>
              </a:rPr>
              <a:t> Mountains and a lively city, due to its universities</a:t>
            </a:r>
          </a:p>
          <a:p>
            <a:pPr marL="176213" indent="-176213" defTabSz="269875">
              <a:spcBef>
                <a:spcPts val="0"/>
              </a:spcBef>
              <a:spcAft>
                <a:spcPts val="600"/>
              </a:spcAft>
            </a:pPr>
            <a:r>
              <a:rPr lang="en-US" sz="1100" dirty="0" err="1" smtClean="0">
                <a:solidFill>
                  <a:srgbClr val="000000"/>
                </a:solidFill>
                <a:latin typeface="Arial" panose="020B0604020202020204" pitchFamily="34" charset="0"/>
                <a:cs typeface="Arial" panose="020B0604020202020204" pitchFamily="34" charset="0"/>
              </a:rPr>
              <a:t>Prilep</a:t>
            </a:r>
            <a:r>
              <a:rPr lang="en-US" sz="1100" dirty="0" smtClean="0">
                <a:solidFill>
                  <a:srgbClr val="000000"/>
                </a:solidFill>
                <a:latin typeface="Arial" panose="020B0604020202020204" pitchFamily="34" charset="0"/>
                <a:cs typeface="Arial" panose="020B0604020202020204" pitchFamily="34" charset="0"/>
              </a:rPr>
              <a:t> is the marble and tobacco capital of North Macedonia</a:t>
            </a:r>
            <a:endParaRPr lang="en-GB" sz="1100" dirty="0">
              <a:solidFill>
                <a:srgbClr val="000000"/>
              </a:solidFill>
              <a:latin typeface="Arial" panose="020B0604020202020204" pitchFamily="34" charset="0"/>
              <a:cs typeface="Arial" panose="020B0604020202020204" pitchFamily="34" charset="0"/>
            </a:endParaRPr>
          </a:p>
        </p:txBody>
      </p:sp>
      <p:sp>
        <p:nvSpPr>
          <p:cNvPr id="4" name="Abgerundetes Rechteck 3"/>
          <p:cNvSpPr/>
          <p:nvPr/>
        </p:nvSpPr>
        <p:spPr>
          <a:xfrm>
            <a:off x="4653318" y="3337446"/>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smtClean="0">
                <a:solidFill>
                  <a:schemeClr val="bg1"/>
                </a:solidFill>
                <a:latin typeface="Arial" panose="020B0604020202020204" pitchFamily="34" charset="0"/>
                <a:cs typeface="Arial" panose="020B0604020202020204" pitchFamily="34" charset="0"/>
              </a:rPr>
              <a:t>Supply and </a:t>
            </a:r>
            <a:r>
              <a:rPr lang="de-DE" sz="1100" b="1" dirty="0" err="1" smtClean="0">
                <a:solidFill>
                  <a:schemeClr val="bg1"/>
                </a:solidFill>
                <a:latin typeface="Arial" panose="020B0604020202020204" pitchFamily="34" charset="0"/>
                <a:cs typeface="Arial" panose="020B0604020202020204" pitchFamily="34" charset="0"/>
              </a:rPr>
              <a:t>demand</a:t>
            </a:r>
            <a:endParaRPr lang="de-AT" sz="1100" b="1" dirty="0">
              <a:solidFill>
                <a:schemeClr val="bg1"/>
              </a:solidFill>
              <a:latin typeface="Arial" panose="020B0604020202020204" pitchFamily="34" charset="0"/>
              <a:cs typeface="Arial" panose="020B0604020202020204" pitchFamily="34" charset="0"/>
            </a:endParaRPr>
          </a:p>
        </p:txBody>
      </p:sp>
      <p:sp>
        <p:nvSpPr>
          <p:cNvPr id="21" name="Abgerundetes Rechteck 20"/>
          <p:cNvSpPr/>
          <p:nvPr/>
        </p:nvSpPr>
        <p:spPr>
          <a:xfrm>
            <a:off x="4664560" y="4912890"/>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err="1" smtClean="0">
                <a:solidFill>
                  <a:schemeClr val="bg1"/>
                </a:solidFill>
                <a:latin typeface="Arial" panose="020B0604020202020204" pitchFamily="34" charset="0"/>
                <a:cs typeface="Arial" panose="020B0604020202020204" pitchFamily="34" charset="0"/>
              </a:rPr>
              <a:t>Current</a:t>
            </a:r>
            <a:r>
              <a:rPr lang="de-DE" sz="1100" b="1" dirty="0" smtClean="0">
                <a:solidFill>
                  <a:schemeClr val="bg1"/>
                </a:solidFill>
                <a:latin typeface="Arial" panose="020B0604020202020204" pitchFamily="34" charset="0"/>
                <a:cs typeface="Arial" panose="020B0604020202020204" pitchFamily="34" charset="0"/>
              </a:rPr>
              <a:t> </a:t>
            </a:r>
            <a:r>
              <a:rPr lang="de-DE" sz="1100" b="1" dirty="0" err="1" smtClean="0">
                <a:solidFill>
                  <a:schemeClr val="bg1"/>
                </a:solidFill>
                <a:latin typeface="Arial" panose="020B0604020202020204" pitchFamily="34" charset="0"/>
                <a:cs typeface="Arial" panose="020B0604020202020204" pitchFamily="34" charset="0"/>
              </a:rPr>
              <a:t>level</a:t>
            </a:r>
            <a:r>
              <a:rPr lang="de-DE" sz="1100" b="1" dirty="0" smtClean="0">
                <a:solidFill>
                  <a:schemeClr val="bg1"/>
                </a:solidFill>
                <a:latin typeface="Arial" panose="020B0604020202020204" pitchFamily="34" charset="0"/>
                <a:cs typeface="Arial" panose="020B0604020202020204" pitchFamily="34" charset="0"/>
              </a:rPr>
              <a:t> of </a:t>
            </a:r>
            <a:r>
              <a:rPr lang="de-DE" sz="1100" b="1" dirty="0" err="1" smtClean="0">
                <a:solidFill>
                  <a:schemeClr val="bg1"/>
                </a:solidFill>
                <a:latin typeface="Arial" panose="020B0604020202020204" pitchFamily="34" charset="0"/>
                <a:cs typeface="Arial" panose="020B0604020202020204" pitchFamily="34" charset="0"/>
              </a:rPr>
              <a:t>attractiveness</a:t>
            </a:r>
            <a:endParaRPr lang="de-AT" sz="1100" b="1" dirty="0">
              <a:solidFill>
                <a:schemeClr val="bg1"/>
              </a:solidFill>
              <a:latin typeface="Arial" panose="020B0604020202020204" pitchFamily="34" charset="0"/>
              <a:cs typeface="Arial" panose="020B0604020202020204" pitchFamily="34" charset="0"/>
            </a:endParaRPr>
          </a:p>
        </p:txBody>
      </p:sp>
      <p:sp>
        <p:nvSpPr>
          <p:cNvPr id="26" name="Inhaltsplatzhalter 2"/>
          <p:cNvSpPr txBox="1">
            <a:spLocks/>
          </p:cNvSpPr>
          <p:nvPr/>
        </p:nvSpPr>
        <p:spPr>
          <a:xfrm>
            <a:off x="4589521" y="3625445"/>
            <a:ext cx="4092784" cy="128744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Skopje has a growing number of accommodation facilities in different categories and – also thanks to the project “Skopje 2014” – many sights. Also the other cities have some interesting sights (e.g. city centres, religious sights) but on a smaller scale.</a:t>
            </a:r>
          </a:p>
          <a:p>
            <a:pPr marL="0" indent="0" defTabSz="269875">
              <a:spcBef>
                <a:spcPts val="0"/>
              </a:spcBef>
              <a:spcAft>
                <a:spcPts val="600"/>
              </a:spcAft>
              <a:buNone/>
            </a:pPr>
            <a:r>
              <a:rPr lang="en-GB" sz="1100" b="0" dirty="0" smtClean="0">
                <a:solidFill>
                  <a:srgbClr val="000000"/>
                </a:solidFill>
                <a:latin typeface="Arial" panose="020B0604020202020204" pitchFamily="34" charset="0"/>
                <a:cs typeface="Arial" panose="020B0604020202020204" pitchFamily="34" charset="0"/>
              </a:rPr>
              <a:t>Demand in all cities is currently mainly business driven.</a:t>
            </a:r>
          </a:p>
        </p:txBody>
      </p:sp>
      <p:sp>
        <p:nvSpPr>
          <p:cNvPr id="27" name="Inhaltsplatzhalter 2"/>
          <p:cNvSpPr txBox="1">
            <a:spLocks/>
          </p:cNvSpPr>
          <p:nvPr/>
        </p:nvSpPr>
        <p:spPr>
          <a:xfrm>
            <a:off x="4594018" y="5199968"/>
            <a:ext cx="4092784" cy="1288800"/>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The city centre of Skopje is already an attractive place for tourists with a lot of different sights (main square, old bazaar, Memorial House Mother Teresa, etc.) and the potential to become an attractive city weekend break destination.</a:t>
            </a:r>
          </a:p>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Also the other larger cities have interesting places and sights for tourists, but more on a one-day visitor level.</a:t>
            </a:r>
          </a:p>
          <a:p>
            <a:pPr marL="0" indent="0" defTabSz="269875">
              <a:spcBef>
                <a:spcPts val="0"/>
              </a:spcBef>
              <a:spcAft>
                <a:spcPts val="600"/>
              </a:spcAft>
              <a:buNone/>
            </a:pPr>
            <a:endParaRPr lang="en-GB" sz="1100" b="1" dirty="0" smtClean="0">
              <a:solidFill>
                <a:srgbClr val="E3007B"/>
              </a:solidFill>
              <a:latin typeface="Arial" panose="020B0604020202020204" pitchFamily="34" charset="0"/>
              <a:cs typeface="Arial" panose="020B0604020202020204" pitchFamily="34" charset="0"/>
            </a:endParaRPr>
          </a:p>
        </p:txBody>
      </p:sp>
      <p:grpSp>
        <p:nvGrpSpPr>
          <p:cNvPr id="36" name="Group 13"/>
          <p:cNvGrpSpPr>
            <a:grpSpLocks/>
          </p:cNvGrpSpPr>
          <p:nvPr/>
        </p:nvGrpSpPr>
        <p:grpSpPr bwMode="auto">
          <a:xfrm>
            <a:off x="3255876" y="1765140"/>
            <a:ext cx="287337" cy="287337"/>
            <a:chOff x="596" y="1501"/>
            <a:chExt cx="181" cy="181"/>
          </a:xfrm>
        </p:grpSpPr>
        <p:sp>
          <p:nvSpPr>
            <p:cNvPr id="37"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39" name="Group 16"/>
          <p:cNvGrpSpPr>
            <a:grpSpLocks/>
          </p:cNvGrpSpPr>
          <p:nvPr/>
        </p:nvGrpSpPr>
        <p:grpSpPr bwMode="auto">
          <a:xfrm>
            <a:off x="3255876" y="2022160"/>
            <a:ext cx="287337" cy="287337"/>
            <a:chOff x="596" y="1501"/>
            <a:chExt cx="181" cy="181"/>
          </a:xfrm>
        </p:grpSpPr>
        <p:sp>
          <p:nvSpPr>
            <p:cNvPr id="40"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1"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42" name="Group 19"/>
          <p:cNvGrpSpPr>
            <a:grpSpLocks/>
          </p:cNvGrpSpPr>
          <p:nvPr/>
        </p:nvGrpSpPr>
        <p:grpSpPr bwMode="auto">
          <a:xfrm>
            <a:off x="3255876" y="2293810"/>
            <a:ext cx="287337" cy="287337"/>
            <a:chOff x="596" y="1501"/>
            <a:chExt cx="181" cy="181"/>
          </a:xfrm>
        </p:grpSpPr>
        <p:sp>
          <p:nvSpPr>
            <p:cNvPr id="43"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45" name="Group 22"/>
          <p:cNvGrpSpPr>
            <a:grpSpLocks/>
          </p:cNvGrpSpPr>
          <p:nvPr/>
        </p:nvGrpSpPr>
        <p:grpSpPr bwMode="auto">
          <a:xfrm>
            <a:off x="3255876" y="2551728"/>
            <a:ext cx="287337" cy="287337"/>
            <a:chOff x="596" y="1501"/>
            <a:chExt cx="181" cy="181"/>
          </a:xfrm>
        </p:grpSpPr>
        <p:sp>
          <p:nvSpPr>
            <p:cNvPr id="46"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48" name="Group 25"/>
          <p:cNvGrpSpPr>
            <a:grpSpLocks/>
          </p:cNvGrpSpPr>
          <p:nvPr/>
        </p:nvGrpSpPr>
        <p:grpSpPr bwMode="auto">
          <a:xfrm>
            <a:off x="3255876" y="2816307"/>
            <a:ext cx="287337" cy="287337"/>
            <a:chOff x="596" y="1501"/>
            <a:chExt cx="181" cy="181"/>
          </a:xfrm>
        </p:grpSpPr>
        <p:sp>
          <p:nvSpPr>
            <p:cNvPr id="49"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5"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sp>
        <p:nvSpPr>
          <p:cNvPr id="56" name="Textfeld 55"/>
          <p:cNvSpPr txBox="1"/>
          <p:nvPr/>
        </p:nvSpPr>
        <p:spPr>
          <a:xfrm>
            <a:off x="3512420" y="1793271"/>
            <a:ext cx="1116000" cy="246221"/>
          </a:xfrm>
          <a:prstGeom prst="rect">
            <a:avLst/>
          </a:prstGeom>
          <a:noFill/>
        </p:spPr>
        <p:txBody>
          <a:bodyPr wrap="square" rtlCol="0">
            <a:spAutoFit/>
          </a:bodyPr>
          <a:lstStyle/>
          <a:p>
            <a:r>
              <a:rPr lang="de-DE" sz="1000" dirty="0" smtClean="0">
                <a:solidFill>
                  <a:srgbClr val="000000"/>
                </a:solidFill>
              </a:rPr>
              <a:t>Skopje</a:t>
            </a:r>
            <a:endParaRPr lang="de-AT" sz="1000" dirty="0">
              <a:solidFill>
                <a:srgbClr val="000000"/>
              </a:solidFill>
            </a:endParaRPr>
          </a:p>
        </p:txBody>
      </p:sp>
      <p:sp>
        <p:nvSpPr>
          <p:cNvPr id="57" name="Textfeld 56"/>
          <p:cNvSpPr txBox="1"/>
          <p:nvPr/>
        </p:nvSpPr>
        <p:spPr>
          <a:xfrm>
            <a:off x="3512709" y="2047901"/>
            <a:ext cx="1116000" cy="246221"/>
          </a:xfrm>
          <a:prstGeom prst="rect">
            <a:avLst/>
          </a:prstGeom>
          <a:noFill/>
        </p:spPr>
        <p:txBody>
          <a:bodyPr wrap="square" rtlCol="0">
            <a:spAutoFit/>
          </a:bodyPr>
          <a:lstStyle/>
          <a:p>
            <a:r>
              <a:rPr lang="de-DE" sz="1000" dirty="0" err="1" smtClean="0">
                <a:solidFill>
                  <a:srgbClr val="000000"/>
                </a:solidFill>
              </a:rPr>
              <a:t>Bitola</a:t>
            </a:r>
            <a:endParaRPr lang="de-AT" sz="1000" dirty="0">
              <a:solidFill>
                <a:srgbClr val="000000"/>
              </a:solidFill>
            </a:endParaRPr>
          </a:p>
        </p:txBody>
      </p:sp>
      <p:sp>
        <p:nvSpPr>
          <p:cNvPr id="58" name="Textfeld 57"/>
          <p:cNvSpPr txBox="1"/>
          <p:nvPr/>
        </p:nvSpPr>
        <p:spPr>
          <a:xfrm>
            <a:off x="3520322" y="2325115"/>
            <a:ext cx="1116000" cy="246221"/>
          </a:xfrm>
          <a:prstGeom prst="rect">
            <a:avLst/>
          </a:prstGeom>
          <a:noFill/>
        </p:spPr>
        <p:txBody>
          <a:bodyPr wrap="square" rtlCol="0">
            <a:spAutoFit/>
          </a:bodyPr>
          <a:lstStyle/>
          <a:p>
            <a:r>
              <a:rPr lang="de-DE" sz="1000" dirty="0" err="1" smtClean="0">
                <a:solidFill>
                  <a:srgbClr val="000000"/>
                </a:solidFill>
              </a:rPr>
              <a:t>Kumanovo</a:t>
            </a:r>
            <a:endParaRPr lang="de-AT" sz="1000" dirty="0">
              <a:solidFill>
                <a:srgbClr val="000000"/>
              </a:solidFill>
            </a:endParaRPr>
          </a:p>
        </p:txBody>
      </p:sp>
      <p:sp>
        <p:nvSpPr>
          <p:cNvPr id="71" name="Textfeld 70"/>
          <p:cNvSpPr txBox="1"/>
          <p:nvPr/>
        </p:nvSpPr>
        <p:spPr>
          <a:xfrm>
            <a:off x="3520322" y="2576571"/>
            <a:ext cx="1116000" cy="246221"/>
          </a:xfrm>
          <a:prstGeom prst="rect">
            <a:avLst/>
          </a:prstGeom>
          <a:noFill/>
        </p:spPr>
        <p:txBody>
          <a:bodyPr wrap="square" rtlCol="0">
            <a:spAutoFit/>
          </a:bodyPr>
          <a:lstStyle/>
          <a:p>
            <a:r>
              <a:rPr lang="de-DE" sz="1000" dirty="0" err="1" smtClean="0">
                <a:solidFill>
                  <a:srgbClr val="000000"/>
                </a:solidFill>
              </a:rPr>
              <a:t>Prilep</a:t>
            </a:r>
            <a:endParaRPr lang="de-AT" sz="1000" dirty="0">
              <a:solidFill>
                <a:srgbClr val="000000"/>
              </a:solidFill>
            </a:endParaRPr>
          </a:p>
        </p:txBody>
      </p:sp>
      <p:sp>
        <p:nvSpPr>
          <p:cNvPr id="72" name="Textfeld 71"/>
          <p:cNvSpPr txBox="1"/>
          <p:nvPr/>
        </p:nvSpPr>
        <p:spPr>
          <a:xfrm>
            <a:off x="3512709" y="2845345"/>
            <a:ext cx="1116000" cy="246221"/>
          </a:xfrm>
          <a:prstGeom prst="rect">
            <a:avLst/>
          </a:prstGeom>
          <a:noFill/>
        </p:spPr>
        <p:txBody>
          <a:bodyPr wrap="square" rtlCol="0">
            <a:spAutoFit/>
          </a:bodyPr>
          <a:lstStyle/>
          <a:p>
            <a:r>
              <a:rPr lang="de-DE" sz="1000" dirty="0" err="1" smtClean="0">
                <a:solidFill>
                  <a:srgbClr val="000000"/>
                </a:solidFill>
              </a:rPr>
              <a:t>Tetovo</a:t>
            </a:r>
            <a:endParaRPr lang="de-AT" sz="1000" dirty="0">
              <a:solidFill>
                <a:srgbClr val="000000"/>
              </a:solidFill>
            </a:endParaRPr>
          </a:p>
        </p:txBody>
      </p:sp>
      <p:grpSp>
        <p:nvGrpSpPr>
          <p:cNvPr id="3" name="Gruppieren 2"/>
          <p:cNvGrpSpPr/>
          <p:nvPr/>
        </p:nvGrpSpPr>
        <p:grpSpPr>
          <a:xfrm>
            <a:off x="565311" y="1418043"/>
            <a:ext cx="2710546" cy="2126318"/>
            <a:chOff x="565311" y="1418043"/>
            <a:chExt cx="2710546" cy="2126318"/>
          </a:xfrm>
        </p:grpSpPr>
        <p:pic>
          <p:nvPicPr>
            <p:cNvPr id="19" name="Picture 2" descr="https://upload.wikimedia.org/wikipedia/commons/4/40/Statistical_Regions_Map-Macedonia.png"/>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5311" y="1418043"/>
              <a:ext cx="2710546" cy="2126318"/>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13"/>
            <p:cNvGrpSpPr>
              <a:grpSpLocks/>
            </p:cNvGrpSpPr>
            <p:nvPr/>
          </p:nvGrpSpPr>
          <p:grpSpPr bwMode="auto">
            <a:xfrm>
              <a:off x="1476351" y="1835493"/>
              <a:ext cx="287337" cy="287337"/>
              <a:chOff x="596" y="1501"/>
              <a:chExt cx="181" cy="181"/>
            </a:xfrm>
          </p:grpSpPr>
          <p:sp>
            <p:nvSpPr>
              <p:cNvPr id="74"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5"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76" name="Group 16"/>
            <p:cNvGrpSpPr>
              <a:grpSpLocks/>
            </p:cNvGrpSpPr>
            <p:nvPr/>
          </p:nvGrpSpPr>
          <p:grpSpPr bwMode="auto">
            <a:xfrm>
              <a:off x="1347662" y="3134277"/>
              <a:ext cx="287337" cy="287337"/>
              <a:chOff x="596" y="1501"/>
              <a:chExt cx="181" cy="181"/>
            </a:xfrm>
          </p:grpSpPr>
          <p:sp>
            <p:nvSpPr>
              <p:cNvPr id="77"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79" name="Group 19"/>
            <p:cNvGrpSpPr>
              <a:grpSpLocks/>
            </p:cNvGrpSpPr>
            <p:nvPr/>
          </p:nvGrpSpPr>
          <p:grpSpPr bwMode="auto">
            <a:xfrm>
              <a:off x="1845722" y="1628800"/>
              <a:ext cx="287337" cy="287337"/>
              <a:chOff x="596" y="1501"/>
              <a:chExt cx="181" cy="181"/>
            </a:xfrm>
          </p:grpSpPr>
          <p:sp>
            <p:nvSpPr>
              <p:cNvPr id="80"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83" name="Group 22"/>
            <p:cNvGrpSpPr>
              <a:grpSpLocks/>
            </p:cNvGrpSpPr>
            <p:nvPr/>
          </p:nvGrpSpPr>
          <p:grpSpPr bwMode="auto">
            <a:xfrm>
              <a:off x="1548359" y="2788314"/>
              <a:ext cx="287337" cy="287337"/>
              <a:chOff x="596" y="1501"/>
              <a:chExt cx="181" cy="181"/>
            </a:xfrm>
          </p:grpSpPr>
          <p:sp>
            <p:nvSpPr>
              <p:cNvPr id="84"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5"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86" name="Group 25"/>
            <p:cNvGrpSpPr>
              <a:grpSpLocks/>
            </p:cNvGrpSpPr>
            <p:nvPr/>
          </p:nvGrpSpPr>
          <p:grpSpPr bwMode="auto">
            <a:xfrm>
              <a:off x="928280" y="1807500"/>
              <a:ext cx="287337" cy="287337"/>
              <a:chOff x="596" y="1501"/>
              <a:chExt cx="181" cy="181"/>
            </a:xfrm>
          </p:grpSpPr>
          <p:sp>
            <p:nvSpPr>
              <p:cNvPr id="87"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grpSp>
    </p:spTree>
    <p:extLst>
      <p:ext uri="{BB962C8B-B14F-4D97-AF65-F5344CB8AC3E}">
        <p14:creationId xmlns:p14="http://schemas.microsoft.com/office/powerpoint/2010/main" val="110278368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ozu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655229" y="1467049"/>
            <a:ext cx="1867491" cy="1359927"/>
          </a:xfrm>
          <a:prstGeom prst="roundRect">
            <a:avLst/>
          </a:prstGeom>
          <a:noFill/>
          <a:extLst>
            <a:ext uri="{909E8E84-426E-40DD-AFC4-6F175D3DCCD1}">
              <a14:hiddenFill xmlns:a14="http://schemas.microsoft.com/office/drawing/2010/main">
                <a:solidFill>
                  <a:srgbClr val="FFFFFF"/>
                </a:solidFill>
              </a14:hiddenFill>
            </a:ext>
          </a:extLst>
        </p:spPr>
      </p:pic>
      <p:pic>
        <p:nvPicPr>
          <p:cNvPr id="4098" name="Picture 2" descr="http://macedonia-timeless.com/img/mavrovo%20ski.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734507" y="1862924"/>
            <a:ext cx="1858502" cy="1350052"/>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29600" cy="936000"/>
          </a:xfrm>
        </p:spPr>
        <p:txBody>
          <a:bodyPr/>
          <a:lstStyle/>
          <a:p>
            <a:pPr algn="just"/>
            <a:r>
              <a:rPr lang="en-US" sz="2000" b="1" dirty="0" smtClean="0"/>
              <a:t>Currently North Macedonia has several smaller Mountain Resorts, mainly situated in the Western part of the country</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52</a:t>
            </a:fld>
            <a:endParaRPr lang="de-DE" altLang="de-DE"/>
          </a:p>
        </p:txBody>
      </p:sp>
      <p:sp>
        <p:nvSpPr>
          <p:cNvPr id="9" name="Inhaltsplatzhalter 8"/>
          <p:cNvSpPr>
            <a:spLocks noGrp="1"/>
          </p:cNvSpPr>
          <p:nvPr>
            <p:ph sz="quarter" idx="14"/>
          </p:nvPr>
        </p:nvSpPr>
        <p:spPr/>
        <p:txBody>
          <a:bodyPr/>
          <a:lstStyle/>
          <a:p>
            <a:r>
              <a:rPr lang="de-DE" dirty="0" smtClean="0"/>
              <a:t>Mountain </a:t>
            </a:r>
            <a:r>
              <a:rPr lang="de-DE" dirty="0" err="1" smtClean="0"/>
              <a:t>destinations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Google maps, </a:t>
            </a:r>
            <a:br>
              <a:rPr lang="de-DE" spc="0" dirty="0"/>
            </a:br>
            <a:r>
              <a:rPr lang="de-DE" spc="0" dirty="0" smtClean="0"/>
              <a:t>www.North Macedonia-timeless.com</a:t>
            </a:r>
            <a:endParaRPr lang="en-US" spc="0" dirty="0"/>
          </a:p>
        </p:txBody>
      </p:sp>
      <p:sp>
        <p:nvSpPr>
          <p:cNvPr id="18" name="Inhaltsplatzhalter 2"/>
          <p:cNvSpPr txBox="1">
            <a:spLocks/>
          </p:cNvSpPr>
          <p:nvPr/>
        </p:nvSpPr>
        <p:spPr>
          <a:xfrm>
            <a:off x="502920" y="3657216"/>
            <a:ext cx="3781048" cy="2683259"/>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In many countries attractive and successful tourism destinations have been developed in the mountain regions</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 main travel motives for visitors of mountain resorts are activities like skiing/snowboarding, hiking, biking or enjoying nature</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North Macedonia currently offers several places with a skiing infrastructure – the biggest ones being Popova </a:t>
            </a:r>
            <a:r>
              <a:rPr lang="en-GB" sz="1100" dirty="0" err="1" smtClean="0">
                <a:solidFill>
                  <a:srgbClr val="000000"/>
                </a:solidFill>
                <a:latin typeface="Arial" panose="020B0604020202020204" pitchFamily="34" charset="0"/>
                <a:cs typeface="Arial" panose="020B0604020202020204" pitchFamily="34" charset="0"/>
              </a:rPr>
              <a:t>Shapka</a:t>
            </a:r>
            <a:r>
              <a:rPr lang="en-GB" sz="1100" dirty="0" smtClean="0">
                <a:solidFill>
                  <a:srgbClr val="000000"/>
                </a:solidFill>
                <a:latin typeface="Arial" panose="020B0604020202020204" pitchFamily="34" charset="0"/>
                <a:cs typeface="Arial" panose="020B0604020202020204" pitchFamily="34" charset="0"/>
              </a:rPr>
              <a:t> and </a:t>
            </a:r>
            <a:r>
              <a:rPr lang="en-GB" sz="1100" dirty="0" err="1" smtClean="0">
                <a:solidFill>
                  <a:srgbClr val="000000"/>
                </a:solidFill>
                <a:latin typeface="Arial" panose="020B0604020202020204" pitchFamily="34" charset="0"/>
                <a:cs typeface="Arial" panose="020B0604020202020204" pitchFamily="34" charset="0"/>
              </a:rPr>
              <a:t>Mavrovo</a:t>
            </a:r>
            <a:r>
              <a:rPr lang="en-GB" sz="1100" dirty="0" smtClean="0">
                <a:solidFill>
                  <a:srgbClr val="000000"/>
                </a:solidFill>
                <a:latin typeface="Arial" panose="020B0604020202020204" pitchFamily="34" charset="0"/>
                <a:cs typeface="Arial" panose="020B0604020202020204" pitchFamily="34" charset="0"/>
              </a:rPr>
              <a:t>, both situated in the Western part of the country) with several ski lifts and slopes</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There are also some smaller skiing areas with only a few lifts (like the ones in </a:t>
            </a:r>
            <a:r>
              <a:rPr lang="en-GB" sz="1100" dirty="0" err="1" smtClean="0">
                <a:solidFill>
                  <a:srgbClr val="000000"/>
                </a:solidFill>
                <a:latin typeface="Arial" panose="020B0604020202020204" pitchFamily="34" charset="0"/>
                <a:cs typeface="Arial" panose="020B0604020202020204" pitchFamily="34" charset="0"/>
              </a:rPr>
              <a:t>Krusevo</a:t>
            </a:r>
            <a:r>
              <a:rPr lang="en-GB" sz="1100" dirty="0" smtClean="0">
                <a:solidFill>
                  <a:srgbClr val="000000"/>
                </a:solidFill>
                <a:latin typeface="Arial" panose="020B0604020202020204" pitchFamily="34" charset="0"/>
                <a:cs typeface="Arial" panose="020B0604020202020204" pitchFamily="34" charset="0"/>
              </a:rPr>
              <a:t>, </a:t>
            </a:r>
            <a:r>
              <a:rPr lang="en-GB" sz="1100" dirty="0" err="1" smtClean="0">
                <a:solidFill>
                  <a:srgbClr val="000000"/>
                </a:solidFill>
                <a:latin typeface="Arial" panose="020B0604020202020204" pitchFamily="34" charset="0"/>
                <a:cs typeface="Arial" panose="020B0604020202020204" pitchFamily="34" charset="0"/>
              </a:rPr>
              <a:t>Kopanki</a:t>
            </a:r>
            <a:r>
              <a:rPr lang="en-GB" sz="1100" dirty="0" smtClean="0">
                <a:solidFill>
                  <a:srgbClr val="000000"/>
                </a:solidFill>
                <a:latin typeface="Arial" panose="020B0604020202020204" pitchFamily="34" charset="0"/>
                <a:cs typeface="Arial" panose="020B0604020202020204" pitchFamily="34" charset="0"/>
              </a:rPr>
              <a:t> or </a:t>
            </a:r>
            <a:r>
              <a:rPr lang="en-GB" sz="1100" dirty="0" err="1" smtClean="0">
                <a:solidFill>
                  <a:srgbClr val="000000"/>
                </a:solidFill>
                <a:latin typeface="Arial" panose="020B0604020202020204" pitchFamily="34" charset="0"/>
                <a:cs typeface="Arial" panose="020B0604020202020204" pitchFamily="34" charset="0"/>
              </a:rPr>
              <a:t>Kozuf</a:t>
            </a:r>
            <a:r>
              <a:rPr lang="en-GB" sz="1100" dirty="0" smtClean="0">
                <a:solidFill>
                  <a:srgbClr val="000000"/>
                </a:solidFill>
                <a:latin typeface="Arial" panose="020B0604020202020204" pitchFamily="34" charset="0"/>
                <a:cs typeface="Arial" panose="020B0604020202020204" pitchFamily="34" charset="0"/>
              </a:rPr>
              <a:t> near the Greece boarder)</a:t>
            </a:r>
            <a:endParaRPr lang="en-GB" sz="1100" dirty="0">
              <a:solidFill>
                <a:srgbClr val="000000"/>
              </a:solidFill>
              <a:latin typeface="Arial" panose="020B0604020202020204" pitchFamily="34" charset="0"/>
              <a:cs typeface="Arial" panose="020B0604020202020204" pitchFamily="34" charset="0"/>
            </a:endParaRPr>
          </a:p>
        </p:txBody>
      </p:sp>
      <p:sp>
        <p:nvSpPr>
          <p:cNvPr id="4" name="Abgerundetes Rechteck 3"/>
          <p:cNvSpPr/>
          <p:nvPr/>
        </p:nvSpPr>
        <p:spPr>
          <a:xfrm>
            <a:off x="4653318" y="3337446"/>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smtClean="0">
                <a:solidFill>
                  <a:schemeClr val="bg1"/>
                </a:solidFill>
                <a:latin typeface="Arial" panose="020B0604020202020204" pitchFamily="34" charset="0"/>
                <a:cs typeface="Arial" panose="020B0604020202020204" pitchFamily="34" charset="0"/>
              </a:rPr>
              <a:t>Supply and </a:t>
            </a:r>
            <a:r>
              <a:rPr lang="de-DE" sz="1100" b="1" dirty="0" err="1" smtClean="0">
                <a:solidFill>
                  <a:schemeClr val="bg1"/>
                </a:solidFill>
                <a:latin typeface="Arial" panose="020B0604020202020204" pitchFamily="34" charset="0"/>
                <a:cs typeface="Arial" panose="020B0604020202020204" pitchFamily="34" charset="0"/>
              </a:rPr>
              <a:t>demand</a:t>
            </a:r>
            <a:endParaRPr lang="de-AT" sz="1100" b="1" dirty="0">
              <a:solidFill>
                <a:schemeClr val="bg1"/>
              </a:solidFill>
              <a:latin typeface="Arial" panose="020B0604020202020204" pitchFamily="34" charset="0"/>
              <a:cs typeface="Arial" panose="020B0604020202020204" pitchFamily="34" charset="0"/>
            </a:endParaRPr>
          </a:p>
        </p:txBody>
      </p:sp>
      <p:sp>
        <p:nvSpPr>
          <p:cNvPr id="21" name="Abgerundetes Rechteck 20"/>
          <p:cNvSpPr/>
          <p:nvPr/>
        </p:nvSpPr>
        <p:spPr>
          <a:xfrm>
            <a:off x="4664560" y="4912890"/>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err="1" smtClean="0">
                <a:solidFill>
                  <a:schemeClr val="bg1"/>
                </a:solidFill>
                <a:latin typeface="Arial" panose="020B0604020202020204" pitchFamily="34" charset="0"/>
                <a:cs typeface="Arial" panose="020B0604020202020204" pitchFamily="34" charset="0"/>
              </a:rPr>
              <a:t>Current</a:t>
            </a:r>
            <a:r>
              <a:rPr lang="de-DE" sz="1100" b="1" dirty="0" smtClean="0">
                <a:solidFill>
                  <a:schemeClr val="bg1"/>
                </a:solidFill>
                <a:latin typeface="Arial" panose="020B0604020202020204" pitchFamily="34" charset="0"/>
                <a:cs typeface="Arial" panose="020B0604020202020204" pitchFamily="34" charset="0"/>
              </a:rPr>
              <a:t> </a:t>
            </a:r>
            <a:r>
              <a:rPr lang="de-DE" sz="1100" b="1" dirty="0" err="1" smtClean="0">
                <a:solidFill>
                  <a:schemeClr val="bg1"/>
                </a:solidFill>
                <a:latin typeface="Arial" panose="020B0604020202020204" pitchFamily="34" charset="0"/>
                <a:cs typeface="Arial" panose="020B0604020202020204" pitchFamily="34" charset="0"/>
              </a:rPr>
              <a:t>level</a:t>
            </a:r>
            <a:r>
              <a:rPr lang="de-DE" sz="1100" b="1" dirty="0" smtClean="0">
                <a:solidFill>
                  <a:schemeClr val="bg1"/>
                </a:solidFill>
                <a:latin typeface="Arial" panose="020B0604020202020204" pitchFamily="34" charset="0"/>
                <a:cs typeface="Arial" panose="020B0604020202020204" pitchFamily="34" charset="0"/>
              </a:rPr>
              <a:t> of </a:t>
            </a:r>
            <a:r>
              <a:rPr lang="de-DE" sz="1100" b="1" dirty="0" err="1" smtClean="0">
                <a:solidFill>
                  <a:schemeClr val="bg1"/>
                </a:solidFill>
                <a:latin typeface="Arial" panose="020B0604020202020204" pitchFamily="34" charset="0"/>
                <a:cs typeface="Arial" panose="020B0604020202020204" pitchFamily="34" charset="0"/>
              </a:rPr>
              <a:t>attractiveness</a:t>
            </a:r>
            <a:endParaRPr lang="de-AT" sz="1100" b="1" dirty="0">
              <a:solidFill>
                <a:schemeClr val="bg1"/>
              </a:solidFill>
              <a:latin typeface="Arial" panose="020B0604020202020204" pitchFamily="34" charset="0"/>
              <a:cs typeface="Arial" panose="020B0604020202020204" pitchFamily="34" charset="0"/>
            </a:endParaRPr>
          </a:p>
        </p:txBody>
      </p:sp>
      <p:sp>
        <p:nvSpPr>
          <p:cNvPr id="26" name="Inhaltsplatzhalter 2"/>
          <p:cNvSpPr txBox="1">
            <a:spLocks/>
          </p:cNvSpPr>
          <p:nvPr/>
        </p:nvSpPr>
        <p:spPr>
          <a:xfrm>
            <a:off x="4589521" y="3625445"/>
            <a:ext cx="4092784" cy="128744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At the current stage, the North Macedonian Mountain Resorts mainly consists of some ski lifts/slopes and different accommodation facilities in the near surrounding. For the summer time hiking trails are often available. </a:t>
            </a:r>
          </a:p>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Mountain Resorts are currently mainly visited by local tourists (North Macedonia/neighbouring regions) – often as a one-day visit. </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27" name="Inhaltsplatzhalter 2"/>
          <p:cNvSpPr txBox="1">
            <a:spLocks/>
          </p:cNvSpPr>
          <p:nvPr/>
        </p:nvSpPr>
        <p:spPr>
          <a:xfrm>
            <a:off x="4594018" y="5199968"/>
            <a:ext cx="4092784" cy="1288800"/>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Although often situated in scenic and high altitude locations the majority of the North Macedonian Mountain Resorts are currently only of average attractiveness. </a:t>
            </a:r>
          </a:p>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The main reasons for this evaluation are outdated ski lifts, low quality of slope preparation, missing summer and entertainment facilities and unsolved ownership structures. </a:t>
            </a:r>
            <a:endParaRPr lang="en-GB" sz="1100" b="1" dirty="0" smtClean="0">
              <a:solidFill>
                <a:srgbClr val="E3007B"/>
              </a:solidFill>
              <a:latin typeface="Arial" panose="020B0604020202020204" pitchFamily="34" charset="0"/>
              <a:cs typeface="Arial" panose="020B0604020202020204" pitchFamily="34" charset="0"/>
            </a:endParaRPr>
          </a:p>
        </p:txBody>
      </p:sp>
      <p:grpSp>
        <p:nvGrpSpPr>
          <p:cNvPr id="7" name="Gruppieren 6"/>
          <p:cNvGrpSpPr/>
          <p:nvPr/>
        </p:nvGrpSpPr>
        <p:grpSpPr>
          <a:xfrm>
            <a:off x="565311" y="1418043"/>
            <a:ext cx="2710546" cy="2126318"/>
            <a:chOff x="565311" y="1418043"/>
            <a:chExt cx="2710546" cy="2126318"/>
          </a:xfrm>
        </p:grpSpPr>
        <p:pic>
          <p:nvPicPr>
            <p:cNvPr id="19" name="Picture 2" descr="https://upload.wikimedia.org/wikipedia/commons/4/40/Statistical_Regions_Map-Macedonia.png"/>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5311" y="1418043"/>
              <a:ext cx="2710546" cy="2126318"/>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13"/>
            <p:cNvGrpSpPr>
              <a:grpSpLocks/>
            </p:cNvGrpSpPr>
            <p:nvPr/>
          </p:nvGrpSpPr>
          <p:grpSpPr bwMode="auto">
            <a:xfrm>
              <a:off x="880930" y="1763485"/>
              <a:ext cx="287337" cy="287337"/>
              <a:chOff x="596" y="1501"/>
              <a:chExt cx="181" cy="181"/>
            </a:xfrm>
          </p:grpSpPr>
          <p:sp>
            <p:nvSpPr>
              <p:cNvPr id="63"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4"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34" name="Group 16"/>
            <p:cNvGrpSpPr>
              <a:grpSpLocks/>
            </p:cNvGrpSpPr>
            <p:nvPr/>
          </p:nvGrpSpPr>
          <p:grpSpPr bwMode="auto">
            <a:xfrm>
              <a:off x="764907" y="2198868"/>
              <a:ext cx="287337" cy="287337"/>
              <a:chOff x="596" y="1501"/>
              <a:chExt cx="181" cy="181"/>
            </a:xfrm>
          </p:grpSpPr>
          <p:sp>
            <p:nvSpPr>
              <p:cNvPr id="61"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2"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35" name="Group 19"/>
            <p:cNvGrpSpPr>
              <a:grpSpLocks/>
            </p:cNvGrpSpPr>
            <p:nvPr/>
          </p:nvGrpSpPr>
          <p:grpSpPr bwMode="auto">
            <a:xfrm>
              <a:off x="1278294" y="2680927"/>
              <a:ext cx="287337" cy="287337"/>
              <a:chOff x="596" y="1501"/>
              <a:chExt cx="181" cy="181"/>
            </a:xfrm>
          </p:grpSpPr>
          <p:sp>
            <p:nvSpPr>
              <p:cNvPr id="59"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0"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36" name="Group 22"/>
            <p:cNvGrpSpPr>
              <a:grpSpLocks/>
            </p:cNvGrpSpPr>
            <p:nvPr/>
          </p:nvGrpSpPr>
          <p:grpSpPr bwMode="auto">
            <a:xfrm>
              <a:off x="1260327" y="3128997"/>
              <a:ext cx="287337" cy="287337"/>
              <a:chOff x="596" y="1501"/>
              <a:chExt cx="181" cy="181"/>
            </a:xfrm>
          </p:grpSpPr>
          <p:sp>
            <p:nvSpPr>
              <p:cNvPr id="57"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8"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37" name="Group 25"/>
            <p:cNvGrpSpPr>
              <a:grpSpLocks/>
            </p:cNvGrpSpPr>
            <p:nvPr/>
          </p:nvGrpSpPr>
          <p:grpSpPr bwMode="auto">
            <a:xfrm>
              <a:off x="2261053" y="2878289"/>
              <a:ext cx="287337" cy="287337"/>
              <a:chOff x="596" y="1501"/>
              <a:chExt cx="181" cy="181"/>
            </a:xfrm>
          </p:grpSpPr>
          <p:sp>
            <p:nvSpPr>
              <p:cNvPr id="55"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grpSp>
      <p:grpSp>
        <p:nvGrpSpPr>
          <p:cNvPr id="83" name="Group 13"/>
          <p:cNvGrpSpPr>
            <a:grpSpLocks/>
          </p:cNvGrpSpPr>
          <p:nvPr/>
        </p:nvGrpSpPr>
        <p:grpSpPr bwMode="auto">
          <a:xfrm>
            <a:off x="3255876" y="1765140"/>
            <a:ext cx="287337" cy="287337"/>
            <a:chOff x="596" y="1501"/>
            <a:chExt cx="181" cy="181"/>
          </a:xfrm>
        </p:grpSpPr>
        <p:sp>
          <p:nvSpPr>
            <p:cNvPr id="84"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5"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86" name="Group 16"/>
          <p:cNvGrpSpPr>
            <a:grpSpLocks/>
          </p:cNvGrpSpPr>
          <p:nvPr/>
        </p:nvGrpSpPr>
        <p:grpSpPr bwMode="auto">
          <a:xfrm>
            <a:off x="3255876" y="2022160"/>
            <a:ext cx="287337" cy="287337"/>
            <a:chOff x="596" y="1501"/>
            <a:chExt cx="181" cy="181"/>
          </a:xfrm>
        </p:grpSpPr>
        <p:sp>
          <p:nvSpPr>
            <p:cNvPr id="87"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89" name="Group 19"/>
          <p:cNvGrpSpPr>
            <a:grpSpLocks/>
          </p:cNvGrpSpPr>
          <p:nvPr/>
        </p:nvGrpSpPr>
        <p:grpSpPr bwMode="auto">
          <a:xfrm>
            <a:off x="3255876" y="2293810"/>
            <a:ext cx="287337" cy="287337"/>
            <a:chOff x="596" y="1501"/>
            <a:chExt cx="181" cy="181"/>
          </a:xfrm>
        </p:grpSpPr>
        <p:sp>
          <p:nvSpPr>
            <p:cNvPr id="90"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92" name="Group 22"/>
          <p:cNvGrpSpPr>
            <a:grpSpLocks/>
          </p:cNvGrpSpPr>
          <p:nvPr/>
        </p:nvGrpSpPr>
        <p:grpSpPr bwMode="auto">
          <a:xfrm>
            <a:off x="3255876" y="2551728"/>
            <a:ext cx="287337" cy="287337"/>
            <a:chOff x="596" y="1501"/>
            <a:chExt cx="181" cy="181"/>
          </a:xfrm>
        </p:grpSpPr>
        <p:sp>
          <p:nvSpPr>
            <p:cNvPr id="93"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4"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95" name="Group 25"/>
          <p:cNvGrpSpPr>
            <a:grpSpLocks/>
          </p:cNvGrpSpPr>
          <p:nvPr/>
        </p:nvGrpSpPr>
        <p:grpSpPr bwMode="auto">
          <a:xfrm>
            <a:off x="3255876" y="2816307"/>
            <a:ext cx="287337" cy="287337"/>
            <a:chOff x="596" y="1501"/>
            <a:chExt cx="181" cy="181"/>
          </a:xfrm>
        </p:grpSpPr>
        <p:sp>
          <p:nvSpPr>
            <p:cNvPr id="96"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7"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sp>
        <p:nvSpPr>
          <p:cNvPr id="98" name="Textfeld 97"/>
          <p:cNvSpPr txBox="1"/>
          <p:nvPr/>
        </p:nvSpPr>
        <p:spPr>
          <a:xfrm>
            <a:off x="3512420" y="1793271"/>
            <a:ext cx="1116000" cy="400110"/>
          </a:xfrm>
          <a:prstGeom prst="rect">
            <a:avLst/>
          </a:prstGeom>
          <a:noFill/>
        </p:spPr>
        <p:txBody>
          <a:bodyPr wrap="square" rtlCol="0">
            <a:spAutoFit/>
          </a:bodyPr>
          <a:lstStyle/>
          <a:p>
            <a:r>
              <a:rPr lang="de-DE" sz="1000" dirty="0" smtClean="0">
                <a:solidFill>
                  <a:srgbClr val="000000"/>
                </a:solidFill>
              </a:rPr>
              <a:t>Popova </a:t>
            </a:r>
            <a:r>
              <a:rPr lang="de-DE" sz="1000" dirty="0" err="1" smtClean="0">
                <a:solidFill>
                  <a:srgbClr val="000000"/>
                </a:solidFill>
              </a:rPr>
              <a:t>Shapka</a:t>
            </a:r>
            <a:endParaRPr lang="de-AT" sz="1000" dirty="0">
              <a:solidFill>
                <a:srgbClr val="000000"/>
              </a:solidFill>
            </a:endParaRPr>
          </a:p>
        </p:txBody>
      </p:sp>
      <p:sp>
        <p:nvSpPr>
          <p:cNvPr id="99" name="Textfeld 98"/>
          <p:cNvSpPr txBox="1"/>
          <p:nvPr/>
        </p:nvSpPr>
        <p:spPr>
          <a:xfrm>
            <a:off x="3512709" y="2047901"/>
            <a:ext cx="1116000" cy="246221"/>
          </a:xfrm>
          <a:prstGeom prst="rect">
            <a:avLst/>
          </a:prstGeom>
          <a:noFill/>
        </p:spPr>
        <p:txBody>
          <a:bodyPr wrap="square" rtlCol="0">
            <a:spAutoFit/>
          </a:bodyPr>
          <a:lstStyle/>
          <a:p>
            <a:r>
              <a:rPr lang="de-DE" sz="1000" dirty="0" err="1" smtClean="0">
                <a:solidFill>
                  <a:srgbClr val="000000"/>
                </a:solidFill>
              </a:rPr>
              <a:t>Mavrovo</a:t>
            </a:r>
            <a:endParaRPr lang="de-AT" sz="1000" dirty="0">
              <a:solidFill>
                <a:srgbClr val="000000"/>
              </a:solidFill>
            </a:endParaRPr>
          </a:p>
        </p:txBody>
      </p:sp>
      <p:sp>
        <p:nvSpPr>
          <p:cNvPr id="100" name="Textfeld 99"/>
          <p:cNvSpPr txBox="1"/>
          <p:nvPr/>
        </p:nvSpPr>
        <p:spPr>
          <a:xfrm>
            <a:off x="3520322" y="2325115"/>
            <a:ext cx="1116000" cy="246221"/>
          </a:xfrm>
          <a:prstGeom prst="rect">
            <a:avLst/>
          </a:prstGeom>
          <a:noFill/>
        </p:spPr>
        <p:txBody>
          <a:bodyPr wrap="square" rtlCol="0">
            <a:spAutoFit/>
          </a:bodyPr>
          <a:lstStyle/>
          <a:p>
            <a:r>
              <a:rPr lang="de-DE" sz="1000" dirty="0" err="1" smtClean="0">
                <a:solidFill>
                  <a:srgbClr val="000000"/>
                </a:solidFill>
              </a:rPr>
              <a:t>Krusevo</a:t>
            </a:r>
            <a:endParaRPr lang="de-AT" sz="1000" dirty="0">
              <a:solidFill>
                <a:srgbClr val="000000"/>
              </a:solidFill>
            </a:endParaRPr>
          </a:p>
        </p:txBody>
      </p:sp>
      <p:sp>
        <p:nvSpPr>
          <p:cNvPr id="101" name="Textfeld 100"/>
          <p:cNvSpPr txBox="1"/>
          <p:nvPr/>
        </p:nvSpPr>
        <p:spPr>
          <a:xfrm>
            <a:off x="3520322" y="2576571"/>
            <a:ext cx="1116000" cy="400110"/>
          </a:xfrm>
          <a:prstGeom prst="rect">
            <a:avLst/>
          </a:prstGeom>
          <a:noFill/>
        </p:spPr>
        <p:txBody>
          <a:bodyPr wrap="square" rtlCol="0">
            <a:spAutoFit/>
          </a:bodyPr>
          <a:lstStyle/>
          <a:p>
            <a:r>
              <a:rPr lang="de-DE" sz="1000" dirty="0" err="1" smtClean="0">
                <a:solidFill>
                  <a:srgbClr val="000000"/>
                </a:solidFill>
              </a:rPr>
              <a:t>Kopanki</a:t>
            </a:r>
            <a:r>
              <a:rPr lang="de-DE" sz="1000" dirty="0" smtClean="0">
                <a:solidFill>
                  <a:srgbClr val="000000"/>
                </a:solidFill>
              </a:rPr>
              <a:t>/</a:t>
            </a:r>
            <a:r>
              <a:rPr lang="de-DE" sz="1000" dirty="0" err="1" smtClean="0">
                <a:solidFill>
                  <a:srgbClr val="000000"/>
                </a:solidFill>
              </a:rPr>
              <a:t>Pelister</a:t>
            </a:r>
            <a:endParaRPr lang="de-AT" sz="1000" dirty="0">
              <a:solidFill>
                <a:srgbClr val="000000"/>
              </a:solidFill>
            </a:endParaRPr>
          </a:p>
        </p:txBody>
      </p:sp>
      <p:sp>
        <p:nvSpPr>
          <p:cNvPr id="102" name="Textfeld 101"/>
          <p:cNvSpPr txBox="1"/>
          <p:nvPr/>
        </p:nvSpPr>
        <p:spPr>
          <a:xfrm>
            <a:off x="3512709" y="2845345"/>
            <a:ext cx="1116000" cy="246221"/>
          </a:xfrm>
          <a:prstGeom prst="rect">
            <a:avLst/>
          </a:prstGeom>
          <a:noFill/>
        </p:spPr>
        <p:txBody>
          <a:bodyPr wrap="square" rtlCol="0">
            <a:spAutoFit/>
          </a:bodyPr>
          <a:lstStyle/>
          <a:p>
            <a:r>
              <a:rPr lang="de-DE" sz="1000" dirty="0" err="1" smtClean="0">
                <a:solidFill>
                  <a:srgbClr val="000000"/>
                </a:solidFill>
              </a:rPr>
              <a:t>Kozuf</a:t>
            </a:r>
            <a:endParaRPr lang="de-AT" sz="1000" dirty="0">
              <a:solidFill>
                <a:srgbClr val="000000"/>
              </a:solidFill>
            </a:endParaRPr>
          </a:p>
        </p:txBody>
      </p:sp>
    </p:spTree>
    <p:extLst>
      <p:ext uri="{BB962C8B-B14F-4D97-AF65-F5344CB8AC3E}">
        <p14:creationId xmlns:p14="http://schemas.microsoft.com/office/powerpoint/2010/main" val="335868217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Pics\Pics beruflich\15 10 Macedonia\DSCN139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734507" y="1862898"/>
            <a:ext cx="1858502" cy="1346803"/>
          </a:xfrm>
          <a:prstGeom prst="roundRect">
            <a:avLst/>
          </a:prstGeom>
          <a:noFill/>
          <a:extLst>
            <a:ext uri="{909E8E84-426E-40DD-AFC4-6F175D3DCCD1}">
              <a14:hiddenFill xmlns:a14="http://schemas.microsoft.com/office/drawing/2010/main">
                <a:solidFill>
                  <a:srgbClr val="FFFFFF"/>
                </a:solidFill>
              </a14:hiddenFill>
            </a:ext>
          </a:extLst>
        </p:spPr>
      </p:pic>
      <p:pic>
        <p:nvPicPr>
          <p:cNvPr id="7171" name="Picture 3" descr="C:\Pics\Pics beruflich\15 10 Macedonia\DSCN1395.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64560" y="1460918"/>
            <a:ext cx="1858160" cy="1352054"/>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2" descr="https://upload.wikimedia.org/wikipedia/commons/4/40/Statistical_Regions_Map-Macedonia.png"/>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5311" y="1418043"/>
            <a:ext cx="2710546" cy="2126318"/>
          </a:xfrm>
          <a:prstGeom prst="rect">
            <a:avLst/>
          </a:prstGeom>
          <a:noFill/>
          <a:extLst>
            <a:ext uri="{909E8E84-426E-40DD-AFC4-6F175D3DCCD1}">
              <a14:hiddenFill xmlns:a14="http://schemas.microsoft.com/office/drawing/2010/main">
                <a:solidFill>
                  <a:srgbClr val="FFFFFF"/>
                </a:solidFill>
              </a14:hiddenFill>
            </a:ext>
          </a:extLst>
        </p:spPr>
      </p:pic>
      <p:sp>
        <p:nvSpPr>
          <p:cNvPr id="51" name="Oval 20"/>
          <p:cNvSpPr>
            <a:spLocks noChangeArrowheads="1"/>
          </p:cNvSpPr>
          <p:nvPr/>
        </p:nvSpPr>
        <p:spPr bwMode="auto">
          <a:xfrm>
            <a:off x="1875884" y="1666900"/>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 name="Titel 1"/>
          <p:cNvSpPr>
            <a:spLocks noGrp="1"/>
          </p:cNvSpPr>
          <p:nvPr>
            <p:ph type="title"/>
          </p:nvPr>
        </p:nvSpPr>
        <p:spPr>
          <a:xfrm>
            <a:off x="502920" y="517818"/>
            <a:ext cx="8229600" cy="936000"/>
          </a:xfrm>
        </p:spPr>
        <p:txBody>
          <a:bodyPr/>
          <a:lstStyle/>
          <a:p>
            <a:pPr algn="just"/>
            <a:r>
              <a:rPr lang="en-US" sz="2000" b="1" dirty="0" smtClean="0"/>
              <a:t>Wine tourism in the main wine-growing area of Vardar Valley is currently in its initial phase</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53</a:t>
            </a:fld>
            <a:endParaRPr lang="de-DE" altLang="de-DE"/>
          </a:p>
        </p:txBody>
      </p:sp>
      <p:sp>
        <p:nvSpPr>
          <p:cNvPr id="9" name="Inhaltsplatzhalter 8"/>
          <p:cNvSpPr>
            <a:spLocks noGrp="1"/>
          </p:cNvSpPr>
          <p:nvPr>
            <p:ph sz="quarter" idx="14"/>
          </p:nvPr>
        </p:nvSpPr>
        <p:spPr/>
        <p:txBody>
          <a:bodyPr/>
          <a:lstStyle/>
          <a:p>
            <a:r>
              <a:rPr lang="de-DE" dirty="0" err="1" smtClean="0"/>
              <a:t>Wine</a:t>
            </a:r>
            <a:r>
              <a:rPr lang="de-DE" dirty="0" smtClean="0"/>
              <a:t> </a:t>
            </a:r>
            <a:r>
              <a:rPr lang="de-DE" dirty="0" err="1" smtClean="0"/>
              <a:t>destinations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Google </a:t>
            </a:r>
            <a:r>
              <a:rPr lang="de-DE" spc="0" dirty="0" err="1"/>
              <a:t>maps</a:t>
            </a:r>
            <a:r>
              <a:rPr lang="de-DE" spc="0" dirty="0"/>
              <a:t>, Kohl &amp; Partner</a:t>
            </a:r>
            <a:br>
              <a:rPr lang="de-DE" spc="0" dirty="0"/>
            </a:br>
            <a:endParaRPr lang="en-US" spc="0" dirty="0"/>
          </a:p>
        </p:txBody>
      </p:sp>
      <p:sp>
        <p:nvSpPr>
          <p:cNvPr id="18" name="Inhaltsplatzhalter 2"/>
          <p:cNvSpPr txBox="1">
            <a:spLocks/>
          </p:cNvSpPr>
          <p:nvPr/>
        </p:nvSpPr>
        <p:spPr>
          <a:xfrm>
            <a:off x="502920" y="3657216"/>
            <a:ext cx="3781048" cy="2683259"/>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Due to its geographic position and the favourable climatic conditions North Macedonia has a long history of wine production</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There are several dozens of commercial wineries all over North Macedonia and vineyards can be found in almost all parts of the country</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Around 85 % of the produced North Macedonian wine comes from the Vardar Valley around the towns of </a:t>
            </a:r>
            <a:r>
              <a:rPr lang="en-GB" sz="1100" dirty="0" err="1" smtClean="0">
                <a:solidFill>
                  <a:srgbClr val="000000"/>
                </a:solidFill>
                <a:latin typeface="Arial" panose="020B0604020202020204" pitchFamily="34" charset="0"/>
                <a:cs typeface="Arial" panose="020B0604020202020204" pitchFamily="34" charset="0"/>
              </a:rPr>
              <a:t>Kavadartsi</a:t>
            </a:r>
            <a:r>
              <a:rPr lang="en-GB" sz="1100" dirty="0" smtClean="0">
                <a:solidFill>
                  <a:srgbClr val="000000"/>
                </a:solidFill>
                <a:latin typeface="Arial" panose="020B0604020202020204" pitchFamily="34" charset="0"/>
                <a:cs typeface="Arial" panose="020B0604020202020204" pitchFamily="34" charset="0"/>
              </a:rPr>
              <a:t> and </a:t>
            </a:r>
            <a:r>
              <a:rPr lang="en-GB" sz="1100" dirty="0" err="1" smtClean="0">
                <a:solidFill>
                  <a:srgbClr val="000000"/>
                </a:solidFill>
                <a:latin typeface="Arial" panose="020B0604020202020204" pitchFamily="34" charset="0"/>
                <a:cs typeface="Arial" panose="020B0604020202020204" pitchFamily="34" charset="0"/>
              </a:rPr>
              <a:t>Demir</a:t>
            </a:r>
            <a:r>
              <a:rPr lang="en-GB" sz="1100" dirty="0" smtClean="0">
                <a:solidFill>
                  <a:srgbClr val="000000"/>
                </a:solidFill>
                <a:latin typeface="Arial" panose="020B0604020202020204" pitchFamily="34" charset="0"/>
                <a:cs typeface="Arial" panose="020B0604020202020204" pitchFamily="34" charset="0"/>
              </a:rPr>
              <a:t> </a:t>
            </a:r>
            <a:r>
              <a:rPr lang="en-GB" sz="1100" dirty="0" err="1" smtClean="0">
                <a:solidFill>
                  <a:srgbClr val="000000"/>
                </a:solidFill>
                <a:latin typeface="Arial" panose="020B0604020202020204" pitchFamily="34" charset="0"/>
                <a:cs typeface="Arial" panose="020B0604020202020204" pitchFamily="34" charset="0"/>
              </a:rPr>
              <a:t>Kapija</a:t>
            </a:r>
            <a:endParaRPr lang="en-GB" sz="1100" dirty="0" smtClean="0">
              <a:solidFill>
                <a:srgbClr val="000000"/>
              </a:solidFill>
              <a:latin typeface="Arial" panose="020B0604020202020204" pitchFamily="34" charset="0"/>
              <a:cs typeface="Arial" panose="020B0604020202020204" pitchFamily="34" charset="0"/>
            </a:endParaRP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Well-known wines include </a:t>
            </a:r>
            <a:r>
              <a:rPr lang="en-GB" sz="1100" dirty="0" err="1" smtClean="0">
                <a:solidFill>
                  <a:srgbClr val="000000"/>
                </a:solidFill>
                <a:latin typeface="Arial" panose="020B0604020202020204" pitchFamily="34" charset="0"/>
                <a:cs typeface="Arial" panose="020B0604020202020204" pitchFamily="34" charset="0"/>
              </a:rPr>
              <a:t>Stanushina</a:t>
            </a:r>
            <a:r>
              <a:rPr lang="en-GB" sz="1100" dirty="0" smtClean="0">
                <a:solidFill>
                  <a:srgbClr val="000000"/>
                </a:solidFill>
                <a:latin typeface="Arial" panose="020B0604020202020204" pitchFamily="34" charset="0"/>
                <a:cs typeface="Arial" panose="020B0604020202020204" pitchFamily="34" charset="0"/>
              </a:rPr>
              <a:t>, </a:t>
            </a:r>
            <a:r>
              <a:rPr lang="en-GB" sz="1100" dirty="0" err="1" smtClean="0">
                <a:solidFill>
                  <a:srgbClr val="000000"/>
                </a:solidFill>
                <a:latin typeface="Arial" panose="020B0604020202020204" pitchFamily="34" charset="0"/>
                <a:cs typeface="Arial" panose="020B0604020202020204" pitchFamily="34" charset="0"/>
              </a:rPr>
              <a:t>Smederavka</a:t>
            </a:r>
            <a:r>
              <a:rPr lang="en-GB" sz="1100" dirty="0" smtClean="0">
                <a:solidFill>
                  <a:srgbClr val="000000"/>
                </a:solidFill>
                <a:latin typeface="Arial" panose="020B0604020202020204" pitchFamily="34" charset="0"/>
                <a:cs typeface="Arial" panose="020B0604020202020204" pitchFamily="34" charset="0"/>
              </a:rPr>
              <a:t>, </a:t>
            </a:r>
            <a:r>
              <a:rPr lang="en-GB" sz="1100" dirty="0" err="1" smtClean="0">
                <a:solidFill>
                  <a:srgbClr val="000000"/>
                </a:solidFill>
                <a:latin typeface="Arial" panose="020B0604020202020204" pitchFamily="34" charset="0"/>
                <a:cs typeface="Arial" panose="020B0604020202020204" pitchFamily="34" charset="0"/>
              </a:rPr>
              <a:t>Prokupec</a:t>
            </a:r>
            <a:r>
              <a:rPr lang="en-GB" sz="1100" dirty="0" smtClean="0">
                <a:solidFill>
                  <a:srgbClr val="000000"/>
                </a:solidFill>
                <a:latin typeface="Arial" panose="020B0604020202020204" pitchFamily="34" charset="0"/>
                <a:cs typeface="Arial" panose="020B0604020202020204" pitchFamily="34" charset="0"/>
              </a:rPr>
              <a:t>, </a:t>
            </a:r>
            <a:r>
              <a:rPr lang="en-GB" sz="1100" dirty="0" err="1" smtClean="0">
                <a:solidFill>
                  <a:srgbClr val="000000"/>
                </a:solidFill>
                <a:latin typeface="Arial" panose="020B0604020202020204" pitchFamily="34" charset="0"/>
                <a:cs typeface="Arial" panose="020B0604020202020204" pitchFamily="34" charset="0"/>
              </a:rPr>
              <a:t>Vranec</a:t>
            </a:r>
            <a:r>
              <a:rPr lang="en-GB" sz="1100" dirty="0" smtClean="0">
                <a:solidFill>
                  <a:srgbClr val="000000"/>
                </a:solidFill>
                <a:latin typeface="Arial" panose="020B0604020202020204" pitchFamily="34" charset="0"/>
                <a:cs typeface="Arial" panose="020B0604020202020204" pitchFamily="34" charset="0"/>
              </a:rPr>
              <a:t> and </a:t>
            </a:r>
            <a:r>
              <a:rPr lang="en-GB" sz="1100" dirty="0" err="1" smtClean="0">
                <a:solidFill>
                  <a:srgbClr val="000000"/>
                </a:solidFill>
                <a:latin typeface="Arial" panose="020B0604020202020204" pitchFamily="34" charset="0"/>
                <a:cs typeface="Arial" panose="020B0604020202020204" pitchFamily="34" charset="0"/>
              </a:rPr>
              <a:t>Temjanika</a:t>
            </a:r>
            <a:endParaRPr lang="en-GB" sz="1100" dirty="0" smtClean="0">
              <a:solidFill>
                <a:srgbClr val="000000"/>
              </a:solidFill>
              <a:latin typeface="Arial" panose="020B0604020202020204" pitchFamily="34" charset="0"/>
              <a:cs typeface="Arial" panose="020B0604020202020204" pitchFamily="34" charset="0"/>
            </a:endParaRP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 biggest winery of North Macedonia (</a:t>
            </a:r>
            <a:r>
              <a:rPr lang="en-GB" sz="1100" dirty="0" err="1" smtClean="0">
                <a:solidFill>
                  <a:srgbClr val="000000"/>
                </a:solidFill>
                <a:latin typeface="Arial" panose="020B0604020202020204" pitchFamily="34" charset="0"/>
                <a:cs typeface="Arial" panose="020B0604020202020204" pitchFamily="34" charset="0"/>
              </a:rPr>
              <a:t>Tikvesh</a:t>
            </a:r>
            <a:r>
              <a:rPr lang="en-GB" sz="1100" dirty="0" smtClean="0">
                <a:solidFill>
                  <a:srgbClr val="000000"/>
                </a:solidFill>
                <a:latin typeface="Arial" panose="020B0604020202020204" pitchFamily="34" charset="0"/>
                <a:cs typeface="Arial" panose="020B0604020202020204" pitchFamily="34" charset="0"/>
              </a:rPr>
              <a:t>) is located in </a:t>
            </a:r>
            <a:r>
              <a:rPr lang="en-GB" sz="1100" dirty="0" err="1" smtClean="0">
                <a:solidFill>
                  <a:srgbClr val="000000"/>
                </a:solidFill>
                <a:latin typeface="Arial" panose="020B0604020202020204" pitchFamily="34" charset="0"/>
                <a:cs typeface="Arial" panose="020B0604020202020204" pitchFamily="34" charset="0"/>
              </a:rPr>
              <a:t>Kavadartsi</a:t>
            </a:r>
            <a:endParaRPr lang="en-GB" sz="1100" dirty="0">
              <a:solidFill>
                <a:srgbClr val="000000"/>
              </a:solidFill>
              <a:latin typeface="Arial" panose="020B0604020202020204" pitchFamily="34" charset="0"/>
              <a:cs typeface="Arial" panose="020B0604020202020204" pitchFamily="34" charset="0"/>
            </a:endParaRPr>
          </a:p>
        </p:txBody>
      </p:sp>
      <p:sp>
        <p:nvSpPr>
          <p:cNvPr id="4" name="Abgerundetes Rechteck 3"/>
          <p:cNvSpPr/>
          <p:nvPr/>
        </p:nvSpPr>
        <p:spPr>
          <a:xfrm>
            <a:off x="4653318" y="3337446"/>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smtClean="0">
                <a:solidFill>
                  <a:schemeClr val="bg1"/>
                </a:solidFill>
                <a:latin typeface="Arial" panose="020B0604020202020204" pitchFamily="34" charset="0"/>
                <a:cs typeface="Arial" panose="020B0604020202020204" pitchFamily="34" charset="0"/>
              </a:rPr>
              <a:t>Supply and </a:t>
            </a:r>
            <a:r>
              <a:rPr lang="de-DE" sz="1100" b="1" dirty="0" err="1" smtClean="0">
                <a:solidFill>
                  <a:schemeClr val="bg1"/>
                </a:solidFill>
                <a:latin typeface="Arial" panose="020B0604020202020204" pitchFamily="34" charset="0"/>
                <a:cs typeface="Arial" panose="020B0604020202020204" pitchFamily="34" charset="0"/>
              </a:rPr>
              <a:t>demand</a:t>
            </a:r>
            <a:endParaRPr lang="de-AT" sz="1100" b="1" dirty="0">
              <a:solidFill>
                <a:schemeClr val="bg1"/>
              </a:solidFill>
              <a:latin typeface="Arial" panose="020B0604020202020204" pitchFamily="34" charset="0"/>
              <a:cs typeface="Arial" panose="020B0604020202020204" pitchFamily="34" charset="0"/>
            </a:endParaRPr>
          </a:p>
        </p:txBody>
      </p:sp>
      <p:sp>
        <p:nvSpPr>
          <p:cNvPr id="21" name="Abgerundetes Rechteck 20"/>
          <p:cNvSpPr/>
          <p:nvPr/>
        </p:nvSpPr>
        <p:spPr>
          <a:xfrm>
            <a:off x="4664560" y="4912890"/>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err="1" smtClean="0">
                <a:solidFill>
                  <a:schemeClr val="bg1"/>
                </a:solidFill>
                <a:latin typeface="Arial" panose="020B0604020202020204" pitchFamily="34" charset="0"/>
                <a:cs typeface="Arial" panose="020B0604020202020204" pitchFamily="34" charset="0"/>
              </a:rPr>
              <a:t>Current</a:t>
            </a:r>
            <a:r>
              <a:rPr lang="de-DE" sz="1100" b="1" dirty="0" smtClean="0">
                <a:solidFill>
                  <a:schemeClr val="bg1"/>
                </a:solidFill>
                <a:latin typeface="Arial" panose="020B0604020202020204" pitchFamily="34" charset="0"/>
                <a:cs typeface="Arial" panose="020B0604020202020204" pitchFamily="34" charset="0"/>
              </a:rPr>
              <a:t> </a:t>
            </a:r>
            <a:r>
              <a:rPr lang="de-DE" sz="1100" b="1" dirty="0" err="1" smtClean="0">
                <a:solidFill>
                  <a:schemeClr val="bg1"/>
                </a:solidFill>
                <a:latin typeface="Arial" panose="020B0604020202020204" pitchFamily="34" charset="0"/>
                <a:cs typeface="Arial" panose="020B0604020202020204" pitchFamily="34" charset="0"/>
              </a:rPr>
              <a:t>level</a:t>
            </a:r>
            <a:r>
              <a:rPr lang="de-DE" sz="1100" b="1" dirty="0" smtClean="0">
                <a:solidFill>
                  <a:schemeClr val="bg1"/>
                </a:solidFill>
                <a:latin typeface="Arial" panose="020B0604020202020204" pitchFamily="34" charset="0"/>
                <a:cs typeface="Arial" panose="020B0604020202020204" pitchFamily="34" charset="0"/>
              </a:rPr>
              <a:t> of </a:t>
            </a:r>
            <a:r>
              <a:rPr lang="de-DE" sz="1100" b="1" dirty="0" err="1" smtClean="0">
                <a:solidFill>
                  <a:schemeClr val="bg1"/>
                </a:solidFill>
                <a:latin typeface="Arial" panose="020B0604020202020204" pitchFamily="34" charset="0"/>
                <a:cs typeface="Arial" panose="020B0604020202020204" pitchFamily="34" charset="0"/>
              </a:rPr>
              <a:t>attractiveness</a:t>
            </a:r>
            <a:endParaRPr lang="de-AT" sz="1100" b="1" dirty="0">
              <a:solidFill>
                <a:schemeClr val="bg1"/>
              </a:solidFill>
              <a:latin typeface="Arial" panose="020B0604020202020204" pitchFamily="34" charset="0"/>
              <a:cs typeface="Arial" panose="020B0604020202020204" pitchFamily="34" charset="0"/>
            </a:endParaRPr>
          </a:p>
        </p:txBody>
      </p:sp>
      <p:sp>
        <p:nvSpPr>
          <p:cNvPr id="26" name="Inhaltsplatzhalter 2"/>
          <p:cNvSpPr txBox="1">
            <a:spLocks/>
          </p:cNvSpPr>
          <p:nvPr/>
        </p:nvSpPr>
        <p:spPr>
          <a:xfrm>
            <a:off x="4589521" y="3625445"/>
            <a:ext cx="4092784" cy="128744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a:solidFill>
                  <a:srgbClr val="000000"/>
                </a:solidFill>
                <a:latin typeface="Arial" panose="020B0604020202020204" pitchFamily="34" charset="0"/>
                <a:cs typeface="Arial" panose="020B0604020202020204" pitchFamily="34" charset="0"/>
              </a:rPr>
              <a:t>T</a:t>
            </a:r>
            <a:r>
              <a:rPr lang="en-GB" sz="1100" dirty="0" smtClean="0">
                <a:solidFill>
                  <a:srgbClr val="000000"/>
                </a:solidFill>
                <a:latin typeface="Arial" panose="020B0604020202020204" pitchFamily="34" charset="0"/>
                <a:cs typeface="Arial" panose="020B0604020202020204" pitchFamily="34" charset="0"/>
              </a:rPr>
              <a:t>he local wineries realized the economic potential of wine tourism and started to create tourism products (e.g. wine tasting, restaurants, guided tours). </a:t>
            </a:r>
            <a:r>
              <a:rPr lang="en-GB" sz="1100" dirty="0">
                <a:solidFill>
                  <a:srgbClr val="000000"/>
                </a:solidFill>
                <a:latin typeface="Arial" panose="020B0604020202020204" pitchFamily="34" charset="0"/>
                <a:cs typeface="Arial" panose="020B0604020202020204" pitchFamily="34" charset="0"/>
              </a:rPr>
              <a:t>I</a:t>
            </a:r>
            <a:r>
              <a:rPr lang="en-GB" sz="1100" dirty="0" smtClean="0">
                <a:solidFill>
                  <a:srgbClr val="000000"/>
                </a:solidFill>
                <a:latin typeface="Arial" panose="020B0604020202020204" pitchFamily="34" charset="0"/>
                <a:cs typeface="Arial" panose="020B0604020202020204" pitchFamily="34" charset="0"/>
              </a:rPr>
              <a:t>t is more a product for one-day visitors, mainly due to a lack of accommodation facilities.</a:t>
            </a:r>
          </a:p>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There is a growing demand for wine tourism products – the majority of the visitors are currently North Macedonians. </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27" name="Inhaltsplatzhalter 2"/>
          <p:cNvSpPr txBox="1">
            <a:spLocks/>
          </p:cNvSpPr>
          <p:nvPr/>
        </p:nvSpPr>
        <p:spPr>
          <a:xfrm>
            <a:off x="4594018" y="5199968"/>
            <a:ext cx="4092784" cy="1288800"/>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The leading wineries in the Vardar Valley have already created very attractive tourism products (e.g. excellent restaurant at </a:t>
            </a:r>
            <a:r>
              <a:rPr lang="en-GB" sz="1100" dirty="0" err="1" smtClean="0">
                <a:solidFill>
                  <a:srgbClr val="000000"/>
                </a:solidFill>
                <a:latin typeface="Arial" panose="020B0604020202020204" pitchFamily="34" charset="0"/>
                <a:cs typeface="Arial" panose="020B0604020202020204" pitchFamily="34" charset="0"/>
              </a:rPr>
              <a:t>Tikvesh</a:t>
            </a:r>
            <a:r>
              <a:rPr lang="en-GB" sz="1100" dirty="0" smtClean="0">
                <a:solidFill>
                  <a:srgbClr val="000000"/>
                </a:solidFill>
                <a:latin typeface="Arial" panose="020B0604020202020204" pitchFamily="34" charset="0"/>
                <a:cs typeface="Arial" panose="020B0604020202020204" pitchFamily="34" charset="0"/>
              </a:rPr>
              <a:t> winery or the restaurant/accommodation facility at Popova Kula winery) which should be the basis for the further development of this type of tourism in North Macedonia.</a:t>
            </a:r>
          </a:p>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Also the landscape in this area can be classified as attractive.</a:t>
            </a:r>
            <a:endParaRPr lang="en-GB" sz="1100" dirty="0" smtClean="0">
              <a:solidFill>
                <a:srgbClr val="E3007B"/>
              </a:solidFill>
              <a:latin typeface="Arial" panose="020B0604020202020204" pitchFamily="34" charset="0"/>
              <a:cs typeface="Arial" panose="020B0604020202020204" pitchFamily="34" charset="0"/>
            </a:endParaRPr>
          </a:p>
        </p:txBody>
      </p:sp>
      <p:grpSp>
        <p:nvGrpSpPr>
          <p:cNvPr id="33" name="Group 13"/>
          <p:cNvGrpSpPr>
            <a:grpSpLocks/>
          </p:cNvGrpSpPr>
          <p:nvPr/>
        </p:nvGrpSpPr>
        <p:grpSpPr bwMode="auto">
          <a:xfrm>
            <a:off x="2095735" y="2525635"/>
            <a:ext cx="287337" cy="287337"/>
            <a:chOff x="596" y="1501"/>
            <a:chExt cx="181" cy="181"/>
          </a:xfrm>
        </p:grpSpPr>
        <p:sp>
          <p:nvSpPr>
            <p:cNvPr id="63"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4"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83" name="Group 13"/>
          <p:cNvGrpSpPr>
            <a:grpSpLocks/>
          </p:cNvGrpSpPr>
          <p:nvPr/>
        </p:nvGrpSpPr>
        <p:grpSpPr bwMode="auto">
          <a:xfrm>
            <a:off x="3258384" y="2074115"/>
            <a:ext cx="287337" cy="287337"/>
            <a:chOff x="596" y="1501"/>
            <a:chExt cx="181" cy="181"/>
          </a:xfrm>
        </p:grpSpPr>
        <p:sp>
          <p:nvSpPr>
            <p:cNvPr id="84"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5"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sp>
        <p:nvSpPr>
          <p:cNvPr id="98" name="Textfeld 97"/>
          <p:cNvSpPr txBox="1"/>
          <p:nvPr/>
        </p:nvSpPr>
        <p:spPr>
          <a:xfrm>
            <a:off x="3512420" y="2102246"/>
            <a:ext cx="1116000" cy="400110"/>
          </a:xfrm>
          <a:prstGeom prst="rect">
            <a:avLst/>
          </a:prstGeom>
          <a:noFill/>
        </p:spPr>
        <p:txBody>
          <a:bodyPr wrap="square" rtlCol="0">
            <a:spAutoFit/>
          </a:bodyPr>
          <a:lstStyle/>
          <a:p>
            <a:r>
              <a:rPr lang="de-DE" sz="1000" dirty="0" err="1" smtClean="0">
                <a:solidFill>
                  <a:srgbClr val="000000"/>
                </a:solidFill>
              </a:rPr>
              <a:t>Povardarje</a:t>
            </a:r>
            <a:r>
              <a:rPr lang="de-DE" sz="1000" dirty="0" smtClean="0">
                <a:solidFill>
                  <a:srgbClr val="000000"/>
                </a:solidFill>
              </a:rPr>
              <a:t> -</a:t>
            </a:r>
            <a:r>
              <a:rPr lang="de-DE" sz="1000" dirty="0" err="1" smtClean="0">
                <a:solidFill>
                  <a:srgbClr val="000000"/>
                </a:solidFill>
              </a:rPr>
              <a:t>Vardar</a:t>
            </a:r>
            <a:r>
              <a:rPr lang="de-DE" sz="1000" dirty="0" smtClean="0">
                <a:solidFill>
                  <a:srgbClr val="000000"/>
                </a:solidFill>
              </a:rPr>
              <a:t> Valley</a:t>
            </a:r>
            <a:endParaRPr lang="de-AT" sz="1000" dirty="0">
              <a:solidFill>
                <a:srgbClr val="000000"/>
              </a:solidFill>
            </a:endParaRPr>
          </a:p>
        </p:txBody>
      </p:sp>
      <p:sp>
        <p:nvSpPr>
          <p:cNvPr id="99" name="Textfeld 98"/>
          <p:cNvSpPr txBox="1"/>
          <p:nvPr/>
        </p:nvSpPr>
        <p:spPr>
          <a:xfrm>
            <a:off x="3512709" y="2468848"/>
            <a:ext cx="1116000" cy="400110"/>
          </a:xfrm>
          <a:prstGeom prst="rect">
            <a:avLst/>
          </a:prstGeom>
          <a:noFill/>
        </p:spPr>
        <p:txBody>
          <a:bodyPr wrap="square" rtlCol="0">
            <a:spAutoFit/>
          </a:bodyPr>
          <a:lstStyle/>
          <a:p>
            <a:r>
              <a:rPr lang="de-DE" sz="1000" dirty="0" smtClean="0">
                <a:solidFill>
                  <a:srgbClr val="000000"/>
                </a:solidFill>
              </a:rPr>
              <a:t>Other </a:t>
            </a:r>
            <a:r>
              <a:rPr lang="de-DE" sz="1000" dirty="0" err="1" smtClean="0">
                <a:solidFill>
                  <a:srgbClr val="000000"/>
                </a:solidFill>
              </a:rPr>
              <a:t>locations</a:t>
            </a:r>
            <a:r>
              <a:rPr lang="de-DE" sz="1000" dirty="0" smtClean="0">
                <a:solidFill>
                  <a:srgbClr val="000000"/>
                </a:solidFill>
              </a:rPr>
              <a:t> </a:t>
            </a:r>
            <a:r>
              <a:rPr lang="de-DE" sz="1000" dirty="0" err="1" smtClean="0">
                <a:solidFill>
                  <a:srgbClr val="000000"/>
                </a:solidFill>
              </a:rPr>
              <a:t>with</a:t>
            </a:r>
            <a:r>
              <a:rPr lang="de-DE" sz="1000" dirty="0" smtClean="0">
                <a:solidFill>
                  <a:srgbClr val="000000"/>
                </a:solidFill>
              </a:rPr>
              <a:t> </a:t>
            </a:r>
            <a:r>
              <a:rPr lang="de-DE" sz="1000" dirty="0" err="1" smtClean="0">
                <a:solidFill>
                  <a:srgbClr val="000000"/>
                </a:solidFill>
              </a:rPr>
              <a:t>vineyards</a:t>
            </a:r>
            <a:endParaRPr lang="de-AT" sz="1000" dirty="0">
              <a:solidFill>
                <a:srgbClr val="000000"/>
              </a:solidFill>
            </a:endParaRPr>
          </a:p>
        </p:txBody>
      </p:sp>
      <p:sp>
        <p:nvSpPr>
          <p:cNvPr id="52" name="Oval 20"/>
          <p:cNvSpPr>
            <a:spLocks noChangeArrowheads="1"/>
          </p:cNvSpPr>
          <p:nvPr/>
        </p:nvSpPr>
        <p:spPr bwMode="auto">
          <a:xfrm>
            <a:off x="1979712" y="2242312"/>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 name="Oval 20"/>
          <p:cNvSpPr>
            <a:spLocks noChangeArrowheads="1"/>
          </p:cNvSpPr>
          <p:nvPr/>
        </p:nvSpPr>
        <p:spPr bwMode="auto">
          <a:xfrm>
            <a:off x="3331842" y="2510258"/>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 name="Oval 20"/>
          <p:cNvSpPr>
            <a:spLocks noChangeArrowheads="1"/>
          </p:cNvSpPr>
          <p:nvPr/>
        </p:nvSpPr>
        <p:spPr bwMode="auto">
          <a:xfrm>
            <a:off x="2295753" y="1700808"/>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6" name="Oval 17"/>
          <p:cNvSpPr>
            <a:spLocks noChangeArrowheads="1"/>
          </p:cNvSpPr>
          <p:nvPr/>
        </p:nvSpPr>
        <p:spPr bwMode="auto">
          <a:xfrm>
            <a:off x="1387155" y="3209701"/>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7" name="Oval 17"/>
          <p:cNvSpPr>
            <a:spLocks noChangeArrowheads="1"/>
          </p:cNvSpPr>
          <p:nvPr/>
        </p:nvSpPr>
        <p:spPr bwMode="auto">
          <a:xfrm>
            <a:off x="899592" y="3040967"/>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8" name="Oval 17"/>
          <p:cNvSpPr>
            <a:spLocks noChangeArrowheads="1"/>
          </p:cNvSpPr>
          <p:nvPr/>
        </p:nvSpPr>
        <p:spPr bwMode="auto">
          <a:xfrm>
            <a:off x="1052939" y="3222323"/>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 name="Oval 23"/>
          <p:cNvSpPr>
            <a:spLocks noChangeArrowheads="1"/>
          </p:cNvSpPr>
          <p:nvPr/>
        </p:nvSpPr>
        <p:spPr bwMode="auto">
          <a:xfrm>
            <a:off x="1606514" y="2854407"/>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 name="Oval 26"/>
          <p:cNvSpPr>
            <a:spLocks noChangeArrowheads="1"/>
          </p:cNvSpPr>
          <p:nvPr/>
        </p:nvSpPr>
        <p:spPr bwMode="auto">
          <a:xfrm>
            <a:off x="986435" y="1873593"/>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 name="Oval 26"/>
          <p:cNvSpPr>
            <a:spLocks noChangeArrowheads="1"/>
          </p:cNvSpPr>
          <p:nvPr/>
        </p:nvSpPr>
        <p:spPr bwMode="auto">
          <a:xfrm>
            <a:off x="980931" y="2543618"/>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228076960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macedonia-timeless.com/img/banjiste-debar-09.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650045" y="1443556"/>
            <a:ext cx="1872674" cy="1375347"/>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2" descr="http://macedonia-timeless.com/img/kosovrasti-0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736417" y="1847279"/>
            <a:ext cx="1856592" cy="1365697"/>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29600" cy="936000"/>
          </a:xfrm>
        </p:spPr>
        <p:txBody>
          <a:bodyPr/>
          <a:lstStyle/>
          <a:p>
            <a:pPr algn="just"/>
            <a:r>
              <a:rPr lang="en-US" sz="2000" b="1" dirty="0" smtClean="0"/>
              <a:t>The hot water springs of North Macedonia are currently used mainly for medical treatments</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54</a:t>
            </a:fld>
            <a:endParaRPr lang="de-DE" altLang="de-DE"/>
          </a:p>
        </p:txBody>
      </p:sp>
      <p:sp>
        <p:nvSpPr>
          <p:cNvPr id="9" name="Inhaltsplatzhalter 8"/>
          <p:cNvSpPr>
            <a:spLocks noGrp="1"/>
          </p:cNvSpPr>
          <p:nvPr>
            <p:ph sz="quarter" idx="14"/>
          </p:nvPr>
        </p:nvSpPr>
        <p:spPr/>
        <p:txBody>
          <a:bodyPr/>
          <a:lstStyle/>
          <a:p>
            <a:r>
              <a:rPr lang="de-DE" dirty="0" smtClean="0"/>
              <a:t>Spa </a:t>
            </a:r>
            <a:r>
              <a:rPr lang="de-DE" dirty="0" err="1" smtClean="0"/>
              <a:t>destinations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Google maps, </a:t>
            </a:r>
            <a:br>
              <a:rPr lang="de-DE" spc="0" dirty="0"/>
            </a:br>
            <a:r>
              <a:rPr lang="de-DE" spc="0" dirty="0" smtClean="0"/>
              <a:t>www.North Macedonia-timeless.com</a:t>
            </a:r>
            <a:endParaRPr lang="en-US" spc="0" dirty="0"/>
          </a:p>
        </p:txBody>
      </p:sp>
      <p:sp>
        <p:nvSpPr>
          <p:cNvPr id="18" name="Inhaltsplatzhalter 2"/>
          <p:cNvSpPr txBox="1">
            <a:spLocks/>
          </p:cNvSpPr>
          <p:nvPr/>
        </p:nvSpPr>
        <p:spPr>
          <a:xfrm>
            <a:off x="502920" y="3657216"/>
            <a:ext cx="3781048" cy="2683259"/>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Several hot mineral water springs are currently used for health purposes in North Macedonia - the majority of them are located in the North-eastern and South-eastern part of the country</a:t>
            </a:r>
          </a:p>
          <a:p>
            <a:pPr marL="176213" indent="-176213" defTabSz="269875">
              <a:spcBef>
                <a:spcPts val="0"/>
              </a:spcBef>
              <a:spcAft>
                <a:spcPts val="600"/>
              </a:spcAft>
            </a:pPr>
            <a:r>
              <a:rPr lang="en-GB" sz="1100" dirty="0">
                <a:solidFill>
                  <a:srgbClr val="000000"/>
                </a:solidFill>
                <a:latin typeface="Arial" panose="020B0604020202020204" pitchFamily="34" charset="0"/>
                <a:cs typeface="Arial" panose="020B0604020202020204" pitchFamily="34" charset="0"/>
              </a:rPr>
              <a:t>I</a:t>
            </a:r>
            <a:r>
              <a:rPr lang="en-GB" sz="1100" dirty="0" smtClean="0">
                <a:solidFill>
                  <a:srgbClr val="000000"/>
                </a:solidFill>
                <a:latin typeface="Arial" panose="020B0604020202020204" pitchFamily="34" charset="0"/>
                <a:cs typeface="Arial" panose="020B0604020202020204" pitchFamily="34" charset="0"/>
              </a:rPr>
              <a:t>n majority of the cases a medical treatment centre including several accommodation units have been built around the hot mineral water springs</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Like in many European spa destinations back in the 1980s the focus in the North Macedonian spa destinations is almost exclusively on medial treatments for people with certain illnesses</a:t>
            </a:r>
          </a:p>
          <a:p>
            <a:pPr marL="176213" indent="-176213" defTabSz="269875">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There is currently only a very limited amount of spa and wellness products offered at the majority of those spa destinations (with the exception of </a:t>
            </a:r>
            <a:r>
              <a:rPr lang="en-GB" sz="1100" dirty="0" err="1" smtClean="0">
                <a:solidFill>
                  <a:srgbClr val="000000"/>
                </a:solidFill>
                <a:latin typeface="Arial" panose="020B0604020202020204" pitchFamily="34" charset="0"/>
                <a:cs typeface="Arial" panose="020B0604020202020204" pitchFamily="34" charset="0"/>
              </a:rPr>
              <a:t>Banjiste</a:t>
            </a:r>
            <a:r>
              <a:rPr lang="en-GB" sz="1100" dirty="0" smtClean="0">
                <a:solidFill>
                  <a:srgbClr val="000000"/>
                </a:solidFill>
                <a:latin typeface="Arial" panose="020B0604020202020204" pitchFamily="34" charset="0"/>
                <a:cs typeface="Arial" panose="020B0604020202020204" pitchFamily="34" charset="0"/>
              </a:rPr>
              <a:t>)</a:t>
            </a:r>
            <a:endParaRPr lang="en-GB" sz="1100" dirty="0">
              <a:solidFill>
                <a:srgbClr val="000000"/>
              </a:solidFill>
              <a:latin typeface="Arial" panose="020B0604020202020204" pitchFamily="34" charset="0"/>
              <a:cs typeface="Arial" panose="020B0604020202020204" pitchFamily="34" charset="0"/>
            </a:endParaRPr>
          </a:p>
        </p:txBody>
      </p:sp>
      <p:sp>
        <p:nvSpPr>
          <p:cNvPr id="4" name="Abgerundetes Rechteck 3"/>
          <p:cNvSpPr/>
          <p:nvPr/>
        </p:nvSpPr>
        <p:spPr>
          <a:xfrm>
            <a:off x="4653318" y="3337446"/>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smtClean="0">
                <a:solidFill>
                  <a:schemeClr val="bg1"/>
                </a:solidFill>
                <a:latin typeface="Arial" panose="020B0604020202020204" pitchFamily="34" charset="0"/>
                <a:cs typeface="Arial" panose="020B0604020202020204" pitchFamily="34" charset="0"/>
              </a:rPr>
              <a:t>Supply and </a:t>
            </a:r>
            <a:r>
              <a:rPr lang="de-DE" sz="1100" b="1" dirty="0" err="1" smtClean="0">
                <a:solidFill>
                  <a:schemeClr val="bg1"/>
                </a:solidFill>
                <a:latin typeface="Arial" panose="020B0604020202020204" pitchFamily="34" charset="0"/>
                <a:cs typeface="Arial" panose="020B0604020202020204" pitchFamily="34" charset="0"/>
              </a:rPr>
              <a:t>demand</a:t>
            </a:r>
            <a:endParaRPr lang="de-AT" sz="1100" b="1" dirty="0">
              <a:solidFill>
                <a:schemeClr val="bg1"/>
              </a:solidFill>
              <a:latin typeface="Arial" panose="020B0604020202020204" pitchFamily="34" charset="0"/>
              <a:cs typeface="Arial" panose="020B0604020202020204" pitchFamily="34" charset="0"/>
            </a:endParaRPr>
          </a:p>
        </p:txBody>
      </p:sp>
      <p:sp>
        <p:nvSpPr>
          <p:cNvPr id="21" name="Abgerundetes Rechteck 20"/>
          <p:cNvSpPr/>
          <p:nvPr/>
        </p:nvSpPr>
        <p:spPr>
          <a:xfrm>
            <a:off x="4664560" y="4912890"/>
            <a:ext cx="3939690" cy="285410"/>
          </a:xfrm>
          <a:prstGeom prst="roundRect">
            <a:avLst/>
          </a:prstGeom>
          <a:solidFill>
            <a:srgbClr val="3B1B66"/>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100" b="1" dirty="0" err="1" smtClean="0">
                <a:solidFill>
                  <a:schemeClr val="bg1"/>
                </a:solidFill>
                <a:latin typeface="Arial" panose="020B0604020202020204" pitchFamily="34" charset="0"/>
                <a:cs typeface="Arial" panose="020B0604020202020204" pitchFamily="34" charset="0"/>
              </a:rPr>
              <a:t>Current</a:t>
            </a:r>
            <a:r>
              <a:rPr lang="de-DE" sz="1100" b="1" dirty="0" smtClean="0">
                <a:solidFill>
                  <a:schemeClr val="bg1"/>
                </a:solidFill>
                <a:latin typeface="Arial" panose="020B0604020202020204" pitchFamily="34" charset="0"/>
                <a:cs typeface="Arial" panose="020B0604020202020204" pitchFamily="34" charset="0"/>
              </a:rPr>
              <a:t> </a:t>
            </a:r>
            <a:r>
              <a:rPr lang="de-DE" sz="1100" b="1" dirty="0" err="1" smtClean="0">
                <a:solidFill>
                  <a:schemeClr val="bg1"/>
                </a:solidFill>
                <a:latin typeface="Arial" panose="020B0604020202020204" pitchFamily="34" charset="0"/>
                <a:cs typeface="Arial" panose="020B0604020202020204" pitchFamily="34" charset="0"/>
              </a:rPr>
              <a:t>level</a:t>
            </a:r>
            <a:r>
              <a:rPr lang="de-DE" sz="1100" b="1" dirty="0" smtClean="0">
                <a:solidFill>
                  <a:schemeClr val="bg1"/>
                </a:solidFill>
                <a:latin typeface="Arial" panose="020B0604020202020204" pitchFamily="34" charset="0"/>
                <a:cs typeface="Arial" panose="020B0604020202020204" pitchFamily="34" charset="0"/>
              </a:rPr>
              <a:t> of </a:t>
            </a:r>
            <a:r>
              <a:rPr lang="de-DE" sz="1100" b="1" dirty="0" err="1" smtClean="0">
                <a:solidFill>
                  <a:schemeClr val="bg1"/>
                </a:solidFill>
                <a:latin typeface="Arial" panose="020B0604020202020204" pitchFamily="34" charset="0"/>
                <a:cs typeface="Arial" panose="020B0604020202020204" pitchFamily="34" charset="0"/>
              </a:rPr>
              <a:t>attractiveness</a:t>
            </a:r>
            <a:endParaRPr lang="de-AT" sz="1100" b="1" dirty="0">
              <a:solidFill>
                <a:schemeClr val="bg1"/>
              </a:solidFill>
              <a:latin typeface="Arial" panose="020B0604020202020204" pitchFamily="34" charset="0"/>
              <a:cs typeface="Arial" panose="020B0604020202020204" pitchFamily="34" charset="0"/>
            </a:endParaRPr>
          </a:p>
        </p:txBody>
      </p:sp>
      <p:sp>
        <p:nvSpPr>
          <p:cNvPr id="26" name="Inhaltsplatzhalter 2"/>
          <p:cNvSpPr txBox="1">
            <a:spLocks/>
          </p:cNvSpPr>
          <p:nvPr/>
        </p:nvSpPr>
        <p:spPr>
          <a:xfrm>
            <a:off x="4589521" y="3625445"/>
            <a:ext cx="4092784" cy="128744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Currently the spa destinations around the hot mineral water springs mainly consists of hospital-like accommodation facilities with medical treatment areas. </a:t>
            </a:r>
          </a:p>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Visitors of those treatment centres are mainly North Macedonians, or North Macedonians living abroad, with certain illnesses wanting to improve their health condition. </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27" name="Inhaltsplatzhalter 2"/>
          <p:cNvSpPr txBox="1">
            <a:spLocks/>
          </p:cNvSpPr>
          <p:nvPr/>
        </p:nvSpPr>
        <p:spPr>
          <a:xfrm>
            <a:off x="4594018" y="5199968"/>
            <a:ext cx="4092784" cy="1288800"/>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The majority of the spa destinations are currently of very limited attractiveness for leisure travellers. </a:t>
            </a:r>
          </a:p>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Although there is a growing market for spa and active holidays in many European countries, due to the mega trend of “health”, hardly any satisfying tourism products are currently available in North Macedonia.</a:t>
            </a:r>
            <a:endParaRPr lang="en-GB" sz="1100" b="0" dirty="0" smtClean="0">
              <a:solidFill>
                <a:srgbClr val="000000"/>
              </a:solidFill>
              <a:latin typeface="Arial" panose="020B0604020202020204" pitchFamily="34" charset="0"/>
              <a:cs typeface="Arial" panose="020B0604020202020204" pitchFamily="34" charset="0"/>
            </a:endParaRPr>
          </a:p>
        </p:txBody>
      </p:sp>
      <p:grpSp>
        <p:nvGrpSpPr>
          <p:cNvPr id="20" name="Group 13"/>
          <p:cNvGrpSpPr>
            <a:grpSpLocks/>
          </p:cNvGrpSpPr>
          <p:nvPr/>
        </p:nvGrpSpPr>
        <p:grpSpPr bwMode="auto">
          <a:xfrm>
            <a:off x="3407680" y="1410403"/>
            <a:ext cx="287337" cy="287337"/>
            <a:chOff x="596" y="1501"/>
            <a:chExt cx="181" cy="181"/>
          </a:xfrm>
        </p:grpSpPr>
        <p:sp>
          <p:nvSpPr>
            <p:cNvPr id="79"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23" name="Group 16"/>
          <p:cNvGrpSpPr>
            <a:grpSpLocks/>
          </p:cNvGrpSpPr>
          <p:nvPr/>
        </p:nvGrpSpPr>
        <p:grpSpPr bwMode="auto">
          <a:xfrm>
            <a:off x="3407680" y="1667423"/>
            <a:ext cx="287337" cy="287337"/>
            <a:chOff x="596" y="1501"/>
            <a:chExt cx="181" cy="181"/>
          </a:xfrm>
        </p:grpSpPr>
        <p:sp>
          <p:nvSpPr>
            <p:cNvPr id="77"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24" name="Group 19"/>
          <p:cNvGrpSpPr>
            <a:grpSpLocks/>
          </p:cNvGrpSpPr>
          <p:nvPr/>
        </p:nvGrpSpPr>
        <p:grpSpPr bwMode="auto">
          <a:xfrm>
            <a:off x="3407680" y="1939073"/>
            <a:ext cx="287337" cy="287337"/>
            <a:chOff x="596" y="1501"/>
            <a:chExt cx="181" cy="181"/>
          </a:xfrm>
        </p:grpSpPr>
        <p:sp>
          <p:nvSpPr>
            <p:cNvPr id="75"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6"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25" name="Group 22"/>
          <p:cNvGrpSpPr>
            <a:grpSpLocks/>
          </p:cNvGrpSpPr>
          <p:nvPr/>
        </p:nvGrpSpPr>
        <p:grpSpPr bwMode="auto">
          <a:xfrm>
            <a:off x="3407680" y="2196991"/>
            <a:ext cx="287337" cy="287337"/>
            <a:chOff x="596" y="1501"/>
            <a:chExt cx="181" cy="181"/>
          </a:xfrm>
        </p:grpSpPr>
        <p:sp>
          <p:nvSpPr>
            <p:cNvPr id="73"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29" name="Group 25"/>
          <p:cNvGrpSpPr>
            <a:grpSpLocks/>
          </p:cNvGrpSpPr>
          <p:nvPr/>
        </p:nvGrpSpPr>
        <p:grpSpPr bwMode="auto">
          <a:xfrm>
            <a:off x="3407680" y="2461570"/>
            <a:ext cx="287337" cy="287337"/>
            <a:chOff x="596" y="1501"/>
            <a:chExt cx="181" cy="181"/>
          </a:xfrm>
        </p:grpSpPr>
        <p:sp>
          <p:nvSpPr>
            <p:cNvPr id="71"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grpSp>
        <p:nvGrpSpPr>
          <p:cNvPr id="30" name="Group 28"/>
          <p:cNvGrpSpPr>
            <a:grpSpLocks/>
          </p:cNvGrpSpPr>
          <p:nvPr/>
        </p:nvGrpSpPr>
        <p:grpSpPr bwMode="auto">
          <a:xfrm>
            <a:off x="3407680" y="2723758"/>
            <a:ext cx="287337" cy="287337"/>
            <a:chOff x="596" y="1501"/>
            <a:chExt cx="181" cy="181"/>
          </a:xfrm>
        </p:grpSpPr>
        <p:sp>
          <p:nvSpPr>
            <p:cNvPr id="69" name="Oval 29"/>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 name="Rectangle 30"/>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6</a:t>
              </a:r>
            </a:p>
          </p:txBody>
        </p:sp>
      </p:grpSp>
      <p:grpSp>
        <p:nvGrpSpPr>
          <p:cNvPr id="31" name="Group 31"/>
          <p:cNvGrpSpPr>
            <a:grpSpLocks/>
          </p:cNvGrpSpPr>
          <p:nvPr/>
        </p:nvGrpSpPr>
        <p:grpSpPr bwMode="auto">
          <a:xfrm>
            <a:off x="3407680" y="2999481"/>
            <a:ext cx="287337" cy="287337"/>
            <a:chOff x="596" y="1501"/>
            <a:chExt cx="181" cy="181"/>
          </a:xfrm>
        </p:grpSpPr>
        <p:sp>
          <p:nvSpPr>
            <p:cNvPr id="67" name="Oval 32"/>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8" name="Rectangle 33"/>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7</a:t>
              </a:r>
            </a:p>
          </p:txBody>
        </p:sp>
      </p:grpSp>
      <p:grpSp>
        <p:nvGrpSpPr>
          <p:cNvPr id="32" name="Group 34"/>
          <p:cNvGrpSpPr>
            <a:grpSpLocks/>
          </p:cNvGrpSpPr>
          <p:nvPr/>
        </p:nvGrpSpPr>
        <p:grpSpPr bwMode="auto">
          <a:xfrm>
            <a:off x="3407680" y="3263816"/>
            <a:ext cx="287337" cy="287337"/>
            <a:chOff x="596" y="1501"/>
            <a:chExt cx="181" cy="181"/>
          </a:xfrm>
        </p:grpSpPr>
        <p:sp>
          <p:nvSpPr>
            <p:cNvPr id="65"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6" name="Rectangle 36"/>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8</a:t>
              </a:r>
            </a:p>
          </p:txBody>
        </p:sp>
      </p:grpSp>
      <p:grpSp>
        <p:nvGrpSpPr>
          <p:cNvPr id="3" name="Gruppieren 2"/>
          <p:cNvGrpSpPr/>
          <p:nvPr/>
        </p:nvGrpSpPr>
        <p:grpSpPr>
          <a:xfrm>
            <a:off x="540247" y="1418043"/>
            <a:ext cx="2735610" cy="2126318"/>
            <a:chOff x="540247" y="1418043"/>
            <a:chExt cx="2735610" cy="2126318"/>
          </a:xfrm>
        </p:grpSpPr>
        <p:pic>
          <p:nvPicPr>
            <p:cNvPr id="19" name="Picture 2" descr="https://upload.wikimedia.org/wikipedia/commons/4/40/Statistical_Regions_Map-Macedonia.png"/>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5311" y="1418043"/>
              <a:ext cx="2710546" cy="2126318"/>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13"/>
            <p:cNvGrpSpPr>
              <a:grpSpLocks/>
            </p:cNvGrpSpPr>
            <p:nvPr/>
          </p:nvGrpSpPr>
          <p:grpSpPr bwMode="auto">
            <a:xfrm>
              <a:off x="2820119" y="2564904"/>
              <a:ext cx="287337" cy="287337"/>
              <a:chOff x="596" y="1501"/>
              <a:chExt cx="181" cy="181"/>
            </a:xfrm>
          </p:grpSpPr>
          <p:sp>
            <p:nvSpPr>
              <p:cNvPr id="63"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4"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34" name="Group 16"/>
            <p:cNvGrpSpPr>
              <a:grpSpLocks/>
            </p:cNvGrpSpPr>
            <p:nvPr/>
          </p:nvGrpSpPr>
          <p:grpSpPr bwMode="auto">
            <a:xfrm>
              <a:off x="2267744" y="2173311"/>
              <a:ext cx="287337" cy="287337"/>
              <a:chOff x="596" y="1501"/>
              <a:chExt cx="181" cy="181"/>
            </a:xfrm>
          </p:grpSpPr>
          <p:sp>
            <p:nvSpPr>
              <p:cNvPr id="61"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2"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35" name="Group 19"/>
            <p:cNvGrpSpPr>
              <a:grpSpLocks/>
            </p:cNvGrpSpPr>
            <p:nvPr/>
          </p:nvGrpSpPr>
          <p:grpSpPr bwMode="auto">
            <a:xfrm>
              <a:off x="2556471" y="2841439"/>
              <a:ext cx="287337" cy="287337"/>
              <a:chOff x="596" y="1501"/>
              <a:chExt cx="181" cy="181"/>
            </a:xfrm>
          </p:grpSpPr>
          <p:sp>
            <p:nvSpPr>
              <p:cNvPr id="59"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0"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36" name="Group 22"/>
            <p:cNvGrpSpPr>
              <a:grpSpLocks/>
            </p:cNvGrpSpPr>
            <p:nvPr/>
          </p:nvGrpSpPr>
          <p:grpSpPr bwMode="auto">
            <a:xfrm>
              <a:off x="2412455" y="1843680"/>
              <a:ext cx="287337" cy="287337"/>
              <a:chOff x="596" y="1501"/>
              <a:chExt cx="181" cy="181"/>
            </a:xfrm>
          </p:grpSpPr>
          <p:sp>
            <p:nvSpPr>
              <p:cNvPr id="57"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8"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37" name="Group 25"/>
            <p:cNvGrpSpPr>
              <a:grpSpLocks/>
            </p:cNvGrpSpPr>
            <p:nvPr/>
          </p:nvGrpSpPr>
          <p:grpSpPr bwMode="auto">
            <a:xfrm>
              <a:off x="1667296" y="1880256"/>
              <a:ext cx="287337" cy="287337"/>
              <a:chOff x="596" y="1501"/>
              <a:chExt cx="181" cy="181"/>
            </a:xfrm>
          </p:grpSpPr>
          <p:sp>
            <p:nvSpPr>
              <p:cNvPr id="55"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grpSp>
          <p:nvGrpSpPr>
            <p:cNvPr id="38" name="Group 28"/>
            <p:cNvGrpSpPr>
              <a:grpSpLocks/>
            </p:cNvGrpSpPr>
            <p:nvPr/>
          </p:nvGrpSpPr>
          <p:grpSpPr bwMode="auto">
            <a:xfrm>
              <a:off x="1844009" y="1629495"/>
              <a:ext cx="287337" cy="287337"/>
              <a:chOff x="596" y="1501"/>
              <a:chExt cx="181" cy="181"/>
            </a:xfrm>
          </p:grpSpPr>
          <p:sp>
            <p:nvSpPr>
              <p:cNvPr id="53" name="Oval 29"/>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 name="Rectangle 30"/>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6</a:t>
                </a:r>
              </a:p>
            </p:txBody>
          </p:sp>
        </p:grpSp>
        <p:grpSp>
          <p:nvGrpSpPr>
            <p:cNvPr id="39" name="Group 31"/>
            <p:cNvGrpSpPr>
              <a:grpSpLocks/>
            </p:cNvGrpSpPr>
            <p:nvPr/>
          </p:nvGrpSpPr>
          <p:grpSpPr bwMode="auto">
            <a:xfrm>
              <a:off x="660328" y="2492896"/>
              <a:ext cx="287337" cy="287337"/>
              <a:chOff x="596" y="1501"/>
              <a:chExt cx="181" cy="181"/>
            </a:xfrm>
          </p:grpSpPr>
          <p:sp>
            <p:nvSpPr>
              <p:cNvPr id="51" name="Oval 32"/>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Rectangle 33"/>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7</a:t>
                </a:r>
              </a:p>
            </p:txBody>
          </p:sp>
        </p:grpSp>
        <p:grpSp>
          <p:nvGrpSpPr>
            <p:cNvPr id="40" name="Group 34"/>
            <p:cNvGrpSpPr>
              <a:grpSpLocks/>
            </p:cNvGrpSpPr>
            <p:nvPr/>
          </p:nvGrpSpPr>
          <p:grpSpPr bwMode="auto">
            <a:xfrm>
              <a:off x="540247" y="2421583"/>
              <a:ext cx="287337" cy="287337"/>
              <a:chOff x="596" y="1501"/>
              <a:chExt cx="181" cy="181"/>
            </a:xfrm>
          </p:grpSpPr>
          <p:sp>
            <p:nvSpPr>
              <p:cNvPr id="49"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0" name="Rectangle 36"/>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8</a:t>
                </a:r>
              </a:p>
            </p:txBody>
          </p:sp>
        </p:grpSp>
      </p:grpSp>
      <p:sp>
        <p:nvSpPr>
          <p:cNvPr id="41" name="Textfeld 40"/>
          <p:cNvSpPr txBox="1"/>
          <p:nvPr/>
        </p:nvSpPr>
        <p:spPr>
          <a:xfrm>
            <a:off x="3671047" y="1438534"/>
            <a:ext cx="828000" cy="246221"/>
          </a:xfrm>
          <a:prstGeom prst="rect">
            <a:avLst/>
          </a:prstGeom>
          <a:noFill/>
        </p:spPr>
        <p:txBody>
          <a:bodyPr wrap="square" rtlCol="0">
            <a:spAutoFit/>
          </a:bodyPr>
          <a:lstStyle/>
          <a:p>
            <a:r>
              <a:rPr lang="de-DE" sz="1000" dirty="0" err="1" smtClean="0">
                <a:solidFill>
                  <a:srgbClr val="000000"/>
                </a:solidFill>
              </a:rPr>
              <a:t>Bansko</a:t>
            </a:r>
            <a:endParaRPr lang="de-AT" sz="1000" dirty="0">
              <a:solidFill>
                <a:srgbClr val="000000"/>
              </a:solidFill>
            </a:endParaRPr>
          </a:p>
        </p:txBody>
      </p:sp>
      <p:sp>
        <p:nvSpPr>
          <p:cNvPr id="42" name="Textfeld 41"/>
          <p:cNvSpPr txBox="1"/>
          <p:nvPr/>
        </p:nvSpPr>
        <p:spPr>
          <a:xfrm>
            <a:off x="3671336" y="1693164"/>
            <a:ext cx="828000" cy="246221"/>
          </a:xfrm>
          <a:prstGeom prst="rect">
            <a:avLst/>
          </a:prstGeom>
          <a:noFill/>
        </p:spPr>
        <p:txBody>
          <a:bodyPr wrap="square" rtlCol="0">
            <a:spAutoFit/>
          </a:bodyPr>
          <a:lstStyle/>
          <a:p>
            <a:r>
              <a:rPr lang="de-DE" sz="1000" dirty="0" err="1" smtClean="0">
                <a:solidFill>
                  <a:srgbClr val="000000"/>
                </a:solidFill>
              </a:rPr>
              <a:t>Kezhovica</a:t>
            </a:r>
            <a:endParaRPr lang="de-AT" sz="1000" dirty="0">
              <a:solidFill>
                <a:srgbClr val="000000"/>
              </a:solidFill>
            </a:endParaRPr>
          </a:p>
        </p:txBody>
      </p:sp>
      <p:sp>
        <p:nvSpPr>
          <p:cNvPr id="43" name="Textfeld 42"/>
          <p:cNvSpPr txBox="1"/>
          <p:nvPr/>
        </p:nvSpPr>
        <p:spPr>
          <a:xfrm>
            <a:off x="3678949" y="1970378"/>
            <a:ext cx="828000" cy="246221"/>
          </a:xfrm>
          <a:prstGeom prst="rect">
            <a:avLst/>
          </a:prstGeom>
          <a:noFill/>
        </p:spPr>
        <p:txBody>
          <a:bodyPr wrap="square" rtlCol="0">
            <a:spAutoFit/>
          </a:bodyPr>
          <a:lstStyle/>
          <a:p>
            <a:r>
              <a:rPr lang="de-DE" sz="1000" dirty="0" err="1" smtClean="0">
                <a:solidFill>
                  <a:srgbClr val="000000"/>
                </a:solidFill>
              </a:rPr>
              <a:t>Negorci</a:t>
            </a:r>
            <a:endParaRPr lang="de-AT" sz="1000" dirty="0">
              <a:solidFill>
                <a:srgbClr val="000000"/>
              </a:solidFill>
            </a:endParaRPr>
          </a:p>
        </p:txBody>
      </p:sp>
      <p:sp>
        <p:nvSpPr>
          <p:cNvPr id="44" name="Textfeld 43"/>
          <p:cNvSpPr txBox="1"/>
          <p:nvPr/>
        </p:nvSpPr>
        <p:spPr>
          <a:xfrm>
            <a:off x="3678949" y="2221834"/>
            <a:ext cx="828000" cy="246221"/>
          </a:xfrm>
          <a:prstGeom prst="rect">
            <a:avLst/>
          </a:prstGeom>
          <a:noFill/>
        </p:spPr>
        <p:txBody>
          <a:bodyPr wrap="square" rtlCol="0">
            <a:spAutoFit/>
          </a:bodyPr>
          <a:lstStyle/>
          <a:p>
            <a:r>
              <a:rPr lang="de-DE" sz="1000" dirty="0" smtClean="0">
                <a:solidFill>
                  <a:srgbClr val="000000"/>
                </a:solidFill>
              </a:rPr>
              <a:t>Banja</a:t>
            </a:r>
            <a:endParaRPr lang="de-AT" sz="1000" dirty="0">
              <a:solidFill>
                <a:srgbClr val="000000"/>
              </a:solidFill>
            </a:endParaRPr>
          </a:p>
        </p:txBody>
      </p:sp>
      <p:sp>
        <p:nvSpPr>
          <p:cNvPr id="45" name="Textfeld 44"/>
          <p:cNvSpPr txBox="1"/>
          <p:nvPr/>
        </p:nvSpPr>
        <p:spPr>
          <a:xfrm>
            <a:off x="3671336" y="2490608"/>
            <a:ext cx="828000" cy="246221"/>
          </a:xfrm>
          <a:prstGeom prst="rect">
            <a:avLst/>
          </a:prstGeom>
          <a:noFill/>
        </p:spPr>
        <p:txBody>
          <a:bodyPr wrap="square" rtlCol="0">
            <a:spAutoFit/>
          </a:bodyPr>
          <a:lstStyle/>
          <a:p>
            <a:r>
              <a:rPr lang="de-DE" sz="1000" dirty="0" err="1" smtClean="0">
                <a:solidFill>
                  <a:srgbClr val="000000"/>
                </a:solidFill>
              </a:rPr>
              <a:t>Katlanovo</a:t>
            </a:r>
            <a:endParaRPr lang="de-AT" sz="1000" dirty="0">
              <a:solidFill>
                <a:srgbClr val="000000"/>
              </a:solidFill>
            </a:endParaRPr>
          </a:p>
        </p:txBody>
      </p:sp>
      <p:sp>
        <p:nvSpPr>
          <p:cNvPr id="46" name="Textfeld 45"/>
          <p:cNvSpPr txBox="1"/>
          <p:nvPr/>
        </p:nvSpPr>
        <p:spPr>
          <a:xfrm>
            <a:off x="3671625" y="2745238"/>
            <a:ext cx="828000" cy="246221"/>
          </a:xfrm>
          <a:prstGeom prst="rect">
            <a:avLst/>
          </a:prstGeom>
          <a:noFill/>
        </p:spPr>
        <p:txBody>
          <a:bodyPr wrap="square" rtlCol="0">
            <a:spAutoFit/>
          </a:bodyPr>
          <a:lstStyle/>
          <a:p>
            <a:r>
              <a:rPr lang="de-DE" sz="1000" dirty="0" err="1" smtClean="0">
                <a:solidFill>
                  <a:srgbClr val="000000"/>
                </a:solidFill>
              </a:rPr>
              <a:t>Proevska</a:t>
            </a:r>
            <a:endParaRPr lang="de-AT" sz="1000" dirty="0">
              <a:solidFill>
                <a:srgbClr val="000000"/>
              </a:solidFill>
            </a:endParaRPr>
          </a:p>
        </p:txBody>
      </p:sp>
      <p:sp>
        <p:nvSpPr>
          <p:cNvPr id="47" name="Textfeld 46"/>
          <p:cNvSpPr txBox="1"/>
          <p:nvPr/>
        </p:nvSpPr>
        <p:spPr>
          <a:xfrm>
            <a:off x="3679238" y="3022452"/>
            <a:ext cx="828000" cy="246221"/>
          </a:xfrm>
          <a:prstGeom prst="rect">
            <a:avLst/>
          </a:prstGeom>
          <a:noFill/>
        </p:spPr>
        <p:txBody>
          <a:bodyPr wrap="square" rtlCol="0">
            <a:spAutoFit/>
          </a:bodyPr>
          <a:lstStyle/>
          <a:p>
            <a:r>
              <a:rPr lang="de-DE" sz="1000" dirty="0" err="1" smtClean="0">
                <a:solidFill>
                  <a:srgbClr val="000000"/>
                </a:solidFill>
              </a:rPr>
              <a:t>Kosovrasti</a:t>
            </a:r>
            <a:endParaRPr lang="de-AT" sz="1000" dirty="0">
              <a:solidFill>
                <a:srgbClr val="000000"/>
              </a:solidFill>
            </a:endParaRPr>
          </a:p>
        </p:txBody>
      </p:sp>
      <p:sp>
        <p:nvSpPr>
          <p:cNvPr id="48" name="Textfeld 47"/>
          <p:cNvSpPr txBox="1"/>
          <p:nvPr/>
        </p:nvSpPr>
        <p:spPr>
          <a:xfrm>
            <a:off x="3679238" y="3273908"/>
            <a:ext cx="828000" cy="246221"/>
          </a:xfrm>
          <a:prstGeom prst="rect">
            <a:avLst/>
          </a:prstGeom>
          <a:noFill/>
        </p:spPr>
        <p:txBody>
          <a:bodyPr wrap="square" rtlCol="0">
            <a:spAutoFit/>
          </a:bodyPr>
          <a:lstStyle/>
          <a:p>
            <a:r>
              <a:rPr lang="de-DE" sz="1000" dirty="0" err="1" smtClean="0">
                <a:solidFill>
                  <a:srgbClr val="000000"/>
                </a:solidFill>
              </a:rPr>
              <a:t>Banjiste</a:t>
            </a:r>
            <a:endParaRPr lang="de-AT" sz="1000" dirty="0">
              <a:solidFill>
                <a:srgbClr val="000000"/>
              </a:solidFill>
            </a:endParaRPr>
          </a:p>
        </p:txBody>
      </p:sp>
    </p:spTree>
    <p:extLst>
      <p:ext uri="{BB962C8B-B14F-4D97-AF65-F5344CB8AC3E}">
        <p14:creationId xmlns:p14="http://schemas.microsoft.com/office/powerpoint/2010/main" val="145210014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55</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49" y="2924944"/>
            <a:ext cx="8172451" cy="854075"/>
          </a:xfrm>
        </p:spPr>
        <p:txBody>
          <a:bodyPr/>
          <a:lstStyle/>
          <a:p>
            <a:pPr algn="ctr"/>
            <a:r>
              <a:rPr lang="en-US" sz="3400" b="1" dirty="0" smtClean="0"/>
              <a:t>Main tourism attractions</a:t>
            </a:r>
          </a:p>
        </p:txBody>
      </p:sp>
    </p:spTree>
    <p:extLst>
      <p:ext uri="{BB962C8B-B14F-4D97-AF65-F5344CB8AC3E}">
        <p14:creationId xmlns:p14="http://schemas.microsoft.com/office/powerpoint/2010/main" val="329915231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 majority of the top ranked sights at </a:t>
            </a:r>
            <a:r>
              <a:rPr lang="en-US" sz="2000" b="1" dirty="0" err="1" smtClean="0"/>
              <a:t>tripadvisor</a:t>
            </a:r>
            <a:r>
              <a:rPr lang="en-US" sz="2000" b="1" dirty="0" smtClean="0"/>
              <a:t> are either located in Skopje or at Lake </a:t>
            </a:r>
            <a:r>
              <a:rPr lang="en-US" sz="2000" b="1" dirty="0" err="1" smtClean="0"/>
              <a:t>Ohrid</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56</a:t>
            </a:fld>
            <a:endParaRPr lang="de-DE" altLang="de-DE"/>
          </a:p>
        </p:txBody>
      </p:sp>
      <p:sp>
        <p:nvSpPr>
          <p:cNvPr id="9" name="Inhaltsplatzhalter 8"/>
          <p:cNvSpPr>
            <a:spLocks noGrp="1"/>
          </p:cNvSpPr>
          <p:nvPr>
            <p:ph sz="quarter" idx="14"/>
          </p:nvPr>
        </p:nvSpPr>
        <p:spPr/>
        <p:txBody>
          <a:bodyPr/>
          <a:lstStyle/>
          <a:p>
            <a:r>
              <a:rPr lang="de-DE" dirty="0" smtClean="0"/>
              <a:t>Main </a:t>
            </a:r>
            <a:r>
              <a:rPr lang="de-DE" dirty="0" err="1" smtClean="0"/>
              <a:t>tourism</a:t>
            </a:r>
            <a:r>
              <a:rPr lang="de-DE" dirty="0" smtClean="0"/>
              <a:t> </a:t>
            </a:r>
            <a:r>
              <a:rPr lang="de-DE" dirty="0" err="1" smtClean="0"/>
              <a:t>attractions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err="1"/>
              <a:t>Tripadvisor</a:t>
            </a:r>
            <a:r>
              <a:rPr lang="de-DE" spc="0" dirty="0"/>
              <a:t/>
            </a:r>
            <a:br>
              <a:rPr lang="de-DE" spc="0" dirty="0"/>
            </a:br>
            <a:endParaRPr lang="en-US" spc="0" dirty="0"/>
          </a:p>
        </p:txBody>
      </p:sp>
      <p:sp>
        <p:nvSpPr>
          <p:cNvPr id="52" name="Text Box 4"/>
          <p:cNvSpPr txBox="1">
            <a:spLocks noChangeArrowheads="1"/>
          </p:cNvSpPr>
          <p:nvPr/>
        </p:nvSpPr>
        <p:spPr bwMode="auto">
          <a:xfrm>
            <a:off x="485764" y="1650316"/>
            <a:ext cx="2452688"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Skopje</a:t>
            </a:r>
            <a:endParaRPr lang="de-AT" sz="1100" dirty="0">
              <a:solidFill>
                <a:srgbClr val="000000"/>
              </a:solidFill>
            </a:endParaRPr>
          </a:p>
        </p:txBody>
      </p:sp>
      <p:sp>
        <p:nvSpPr>
          <p:cNvPr id="53" name="Line 5"/>
          <p:cNvSpPr>
            <a:spLocks noChangeShapeType="1"/>
          </p:cNvSpPr>
          <p:nvPr/>
        </p:nvSpPr>
        <p:spPr bwMode="auto">
          <a:xfrm>
            <a:off x="608002" y="1924954"/>
            <a:ext cx="2484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4" name="Rectangle 6"/>
          <p:cNvSpPr>
            <a:spLocks noChangeArrowheads="1"/>
          </p:cNvSpPr>
          <p:nvPr/>
        </p:nvSpPr>
        <p:spPr bwMode="auto">
          <a:xfrm>
            <a:off x="511164" y="1959880"/>
            <a:ext cx="2580838" cy="293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a:solidFill>
                  <a:srgbClr val="000000"/>
                </a:solidFill>
              </a:rPr>
              <a:t>Lake </a:t>
            </a:r>
            <a:r>
              <a:rPr lang="en-US" sz="1100" dirty="0" err="1">
                <a:solidFill>
                  <a:srgbClr val="000000"/>
                </a:solidFill>
              </a:rPr>
              <a:t>Matka</a:t>
            </a:r>
            <a:endParaRPr lang="en-US" sz="1100" dirty="0">
              <a:solidFill>
                <a:srgbClr val="000000"/>
              </a:solidFill>
            </a:endParaRPr>
          </a:p>
          <a:p>
            <a:pPr marL="177800" indent="-177800">
              <a:spcBef>
                <a:spcPts val="0"/>
              </a:spcBef>
              <a:spcAft>
                <a:spcPts val="600"/>
              </a:spcAft>
              <a:buClr>
                <a:srgbClr val="E3007B"/>
              </a:buClr>
              <a:buSzPct val="115000"/>
              <a:buFontTx/>
              <a:buChar char="•"/>
            </a:pPr>
            <a:r>
              <a:rPr lang="en-US" sz="1100" dirty="0" err="1">
                <a:solidFill>
                  <a:srgbClr val="000000"/>
                </a:solidFill>
              </a:rPr>
              <a:t>Vodno</a:t>
            </a:r>
            <a:endParaRPr lang="en-US" sz="1100" dirty="0">
              <a:solidFill>
                <a:srgbClr val="000000"/>
              </a:solidFill>
            </a:endParaRPr>
          </a:p>
          <a:p>
            <a:pPr marL="177800" indent="-177800">
              <a:spcBef>
                <a:spcPts val="0"/>
              </a:spcBef>
              <a:spcAft>
                <a:spcPts val="600"/>
              </a:spcAft>
              <a:buClr>
                <a:srgbClr val="E3007B"/>
              </a:buClr>
              <a:buSzPct val="115000"/>
              <a:buFontTx/>
              <a:buChar char="•"/>
            </a:pPr>
            <a:r>
              <a:rPr lang="en-US" sz="1100" dirty="0">
                <a:solidFill>
                  <a:srgbClr val="000000"/>
                </a:solidFill>
              </a:rPr>
              <a:t>Church of St. </a:t>
            </a:r>
            <a:r>
              <a:rPr lang="en-US" sz="1100" dirty="0" err="1">
                <a:solidFill>
                  <a:srgbClr val="000000"/>
                </a:solidFill>
              </a:rPr>
              <a:t>Panteleimon</a:t>
            </a:r>
            <a:endParaRPr lang="en-US" sz="1100" dirty="0">
              <a:solidFill>
                <a:srgbClr val="000000"/>
              </a:solidFill>
            </a:endParaRPr>
          </a:p>
          <a:p>
            <a:pPr marL="177800" indent="-177800">
              <a:spcBef>
                <a:spcPts val="0"/>
              </a:spcBef>
              <a:spcAft>
                <a:spcPts val="600"/>
              </a:spcAft>
              <a:buClr>
                <a:srgbClr val="E3007B"/>
              </a:buClr>
              <a:buSzPct val="115000"/>
              <a:buFontTx/>
              <a:buChar char="•"/>
            </a:pPr>
            <a:r>
              <a:rPr lang="en-US" sz="1100" dirty="0">
                <a:solidFill>
                  <a:srgbClr val="000000"/>
                </a:solidFill>
              </a:rPr>
              <a:t>Old Bazaar</a:t>
            </a:r>
          </a:p>
          <a:p>
            <a:pPr marL="177800" indent="-177800">
              <a:spcBef>
                <a:spcPts val="0"/>
              </a:spcBef>
              <a:spcAft>
                <a:spcPts val="600"/>
              </a:spcAft>
              <a:buClr>
                <a:srgbClr val="E3007B"/>
              </a:buClr>
              <a:buSzPct val="115000"/>
              <a:buFontTx/>
              <a:buChar char="•"/>
            </a:pPr>
            <a:r>
              <a:rPr lang="en-US" sz="1100" dirty="0">
                <a:solidFill>
                  <a:srgbClr val="000000"/>
                </a:solidFill>
              </a:rPr>
              <a:t>The Stone Bridge</a:t>
            </a:r>
          </a:p>
          <a:p>
            <a:pPr marL="177800" indent="-177800">
              <a:spcBef>
                <a:spcPts val="0"/>
              </a:spcBef>
              <a:spcAft>
                <a:spcPts val="600"/>
              </a:spcAft>
              <a:buClr>
                <a:srgbClr val="E3007B"/>
              </a:buClr>
              <a:buSzPct val="115000"/>
              <a:buFontTx/>
              <a:buChar char="•"/>
            </a:pPr>
            <a:r>
              <a:rPr lang="en-US" sz="1100" dirty="0" smtClean="0">
                <a:solidFill>
                  <a:srgbClr val="000000"/>
                </a:solidFill>
              </a:rPr>
              <a:t>North Macedonia </a:t>
            </a:r>
            <a:r>
              <a:rPr lang="en-US" sz="1100" dirty="0">
                <a:solidFill>
                  <a:srgbClr val="000000"/>
                </a:solidFill>
              </a:rPr>
              <a:t>Square</a:t>
            </a:r>
          </a:p>
          <a:p>
            <a:pPr marL="177800" indent="-177800">
              <a:spcBef>
                <a:spcPts val="0"/>
              </a:spcBef>
              <a:spcAft>
                <a:spcPts val="600"/>
              </a:spcAft>
              <a:buClr>
                <a:srgbClr val="E3007B"/>
              </a:buClr>
              <a:buSzPct val="115000"/>
              <a:buFontTx/>
              <a:buChar char="•"/>
            </a:pPr>
            <a:r>
              <a:rPr lang="en-US" sz="1100" dirty="0">
                <a:solidFill>
                  <a:srgbClr val="000000"/>
                </a:solidFill>
              </a:rPr>
              <a:t>Millennium Cross</a:t>
            </a:r>
          </a:p>
          <a:p>
            <a:pPr marL="177800" indent="-177800">
              <a:spcBef>
                <a:spcPts val="0"/>
              </a:spcBef>
              <a:spcAft>
                <a:spcPts val="600"/>
              </a:spcAft>
              <a:buClr>
                <a:srgbClr val="E3007B"/>
              </a:buClr>
              <a:buSzPct val="115000"/>
              <a:buFontTx/>
              <a:buChar char="•"/>
            </a:pPr>
            <a:r>
              <a:rPr lang="en-US" sz="1100" dirty="0">
                <a:solidFill>
                  <a:srgbClr val="000000"/>
                </a:solidFill>
              </a:rPr>
              <a:t>Holy Savior </a:t>
            </a:r>
            <a:r>
              <a:rPr lang="en-US" sz="1100" dirty="0" smtClean="0">
                <a:solidFill>
                  <a:srgbClr val="000000"/>
                </a:solidFill>
              </a:rPr>
              <a:t>Church</a:t>
            </a:r>
          </a:p>
          <a:p>
            <a:pPr marL="177800" indent="-177800">
              <a:spcBef>
                <a:spcPts val="0"/>
              </a:spcBef>
              <a:spcAft>
                <a:spcPts val="600"/>
              </a:spcAft>
              <a:buClr>
                <a:srgbClr val="E3007B"/>
              </a:buClr>
              <a:buSzPct val="115000"/>
              <a:buFontTx/>
              <a:buChar char="•"/>
            </a:pPr>
            <a:r>
              <a:rPr lang="en-US" sz="1100" dirty="0" smtClean="0">
                <a:solidFill>
                  <a:srgbClr val="000000"/>
                </a:solidFill>
              </a:rPr>
              <a:t>Memorial House of Mother Teresa</a:t>
            </a:r>
          </a:p>
          <a:p>
            <a:pPr marL="177800" indent="-177800">
              <a:spcBef>
                <a:spcPts val="0"/>
              </a:spcBef>
              <a:spcAft>
                <a:spcPts val="600"/>
              </a:spcAft>
              <a:buClr>
                <a:srgbClr val="E3007B"/>
              </a:buClr>
              <a:buSzPct val="115000"/>
              <a:buFontTx/>
              <a:buChar char="•"/>
            </a:pPr>
            <a:r>
              <a:rPr lang="en-US" sz="1100" dirty="0" smtClean="0">
                <a:solidFill>
                  <a:srgbClr val="000000"/>
                </a:solidFill>
              </a:rPr>
              <a:t>Church of St. Clement of </a:t>
            </a:r>
            <a:r>
              <a:rPr lang="en-US" sz="1100" dirty="0" err="1" smtClean="0">
                <a:solidFill>
                  <a:srgbClr val="000000"/>
                </a:solidFill>
              </a:rPr>
              <a:t>Ohrid</a:t>
            </a:r>
            <a:endParaRPr lang="en-US" sz="1100" dirty="0" smtClean="0">
              <a:solidFill>
                <a:srgbClr val="000000"/>
              </a:solidFill>
            </a:endParaRPr>
          </a:p>
          <a:p>
            <a:pPr marL="177800" indent="-177800">
              <a:spcBef>
                <a:spcPts val="0"/>
              </a:spcBef>
              <a:spcAft>
                <a:spcPts val="600"/>
              </a:spcAft>
              <a:buClr>
                <a:srgbClr val="E3007B"/>
              </a:buClr>
              <a:buSzPct val="115000"/>
              <a:buFontTx/>
              <a:buChar char="•"/>
            </a:pPr>
            <a:r>
              <a:rPr lang="en-US" sz="1100" dirty="0" smtClean="0">
                <a:solidFill>
                  <a:srgbClr val="000000"/>
                </a:solidFill>
              </a:rPr>
              <a:t>Museum of North Macedonian Struggle</a:t>
            </a:r>
          </a:p>
          <a:p>
            <a:pPr marL="177800" indent="-177800">
              <a:spcBef>
                <a:spcPts val="0"/>
              </a:spcBef>
              <a:spcAft>
                <a:spcPts val="600"/>
              </a:spcAft>
              <a:buClr>
                <a:srgbClr val="E3007B"/>
              </a:buClr>
              <a:buSzPct val="115000"/>
              <a:buFontTx/>
              <a:buChar char="•"/>
            </a:pPr>
            <a:r>
              <a:rPr lang="en-US" sz="1100" dirty="0" smtClean="0">
                <a:solidFill>
                  <a:srgbClr val="000000"/>
                </a:solidFill>
              </a:rPr>
              <a:t>Mustafa Pasha Mosque</a:t>
            </a:r>
          </a:p>
          <a:p>
            <a:pPr marL="177800" indent="-177800">
              <a:spcBef>
                <a:spcPts val="0"/>
              </a:spcBef>
              <a:spcAft>
                <a:spcPts val="600"/>
              </a:spcAft>
              <a:buClr>
                <a:srgbClr val="E3007B"/>
              </a:buClr>
              <a:buSzPct val="115000"/>
              <a:buFontTx/>
              <a:buChar char="•"/>
            </a:pPr>
            <a:r>
              <a:rPr lang="en-US" sz="1100" dirty="0" smtClean="0">
                <a:solidFill>
                  <a:srgbClr val="000000"/>
                </a:solidFill>
              </a:rPr>
              <a:t>National Archaeological Museum</a:t>
            </a:r>
            <a:endParaRPr lang="en-US" sz="1100" dirty="0">
              <a:solidFill>
                <a:srgbClr val="000000"/>
              </a:solidFill>
            </a:endParaRPr>
          </a:p>
        </p:txBody>
      </p:sp>
      <p:sp>
        <p:nvSpPr>
          <p:cNvPr id="59" name="Text Box 7"/>
          <p:cNvSpPr txBox="1">
            <a:spLocks noChangeArrowheads="1"/>
          </p:cNvSpPr>
          <p:nvPr/>
        </p:nvSpPr>
        <p:spPr bwMode="auto">
          <a:xfrm>
            <a:off x="3236994" y="1653491"/>
            <a:ext cx="2452688"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Lake </a:t>
            </a:r>
            <a:r>
              <a:rPr lang="de-DE" sz="1100" dirty="0" err="1" smtClean="0">
                <a:solidFill>
                  <a:srgbClr val="000000"/>
                </a:solidFill>
              </a:rPr>
              <a:t>Ohrid</a:t>
            </a:r>
            <a:endParaRPr lang="de-AT" sz="1100" dirty="0">
              <a:solidFill>
                <a:srgbClr val="000000"/>
              </a:solidFill>
            </a:endParaRPr>
          </a:p>
        </p:txBody>
      </p:sp>
      <p:sp>
        <p:nvSpPr>
          <p:cNvPr id="60" name="Line 8"/>
          <p:cNvSpPr>
            <a:spLocks noChangeShapeType="1"/>
          </p:cNvSpPr>
          <p:nvPr/>
        </p:nvSpPr>
        <p:spPr bwMode="auto">
          <a:xfrm>
            <a:off x="3359232" y="1928129"/>
            <a:ext cx="2484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1" name="Rectangle 9"/>
          <p:cNvSpPr>
            <a:spLocks noChangeArrowheads="1"/>
          </p:cNvSpPr>
          <p:nvPr/>
        </p:nvSpPr>
        <p:spPr bwMode="auto">
          <a:xfrm>
            <a:off x="3262394" y="1963055"/>
            <a:ext cx="2580838" cy="293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a:solidFill>
                  <a:srgbClr val="000000"/>
                </a:solidFill>
              </a:rPr>
              <a:t>St. Jovan </a:t>
            </a:r>
            <a:r>
              <a:rPr lang="en-US" sz="1100" dirty="0" err="1">
                <a:solidFill>
                  <a:srgbClr val="000000"/>
                </a:solidFill>
              </a:rPr>
              <a:t>Kaneo</a:t>
            </a:r>
            <a:endParaRPr lang="en-US" sz="1100" dirty="0">
              <a:solidFill>
                <a:srgbClr val="000000"/>
              </a:solidFill>
            </a:endParaRPr>
          </a:p>
          <a:p>
            <a:pPr marL="177800" indent="-177800">
              <a:spcBef>
                <a:spcPts val="0"/>
              </a:spcBef>
              <a:spcAft>
                <a:spcPts val="600"/>
              </a:spcAft>
              <a:buClr>
                <a:srgbClr val="E3007B"/>
              </a:buClr>
              <a:buSzPct val="115000"/>
              <a:buFontTx/>
              <a:buChar char="•"/>
            </a:pPr>
            <a:r>
              <a:rPr lang="en-US" sz="1100" dirty="0">
                <a:solidFill>
                  <a:srgbClr val="000000"/>
                </a:solidFill>
              </a:rPr>
              <a:t>Monastery of Saint </a:t>
            </a:r>
            <a:r>
              <a:rPr lang="en-US" sz="1100" dirty="0" err="1">
                <a:solidFill>
                  <a:srgbClr val="000000"/>
                </a:solidFill>
              </a:rPr>
              <a:t>Naum</a:t>
            </a:r>
            <a:endParaRPr lang="en-US" sz="1100" dirty="0">
              <a:solidFill>
                <a:srgbClr val="000000"/>
              </a:solidFill>
            </a:endParaRPr>
          </a:p>
          <a:p>
            <a:pPr marL="177800" indent="-177800">
              <a:spcBef>
                <a:spcPts val="0"/>
              </a:spcBef>
              <a:spcAft>
                <a:spcPts val="600"/>
              </a:spcAft>
              <a:buClr>
                <a:srgbClr val="E3007B"/>
              </a:buClr>
              <a:buSzPct val="115000"/>
              <a:buFontTx/>
              <a:buChar char="•"/>
            </a:pPr>
            <a:r>
              <a:rPr lang="en-US" sz="1100" dirty="0">
                <a:solidFill>
                  <a:srgbClr val="000000"/>
                </a:solidFill>
              </a:rPr>
              <a:t>Saint Sophia</a:t>
            </a:r>
          </a:p>
          <a:p>
            <a:pPr marL="177800" indent="-177800">
              <a:spcBef>
                <a:spcPts val="0"/>
              </a:spcBef>
              <a:spcAft>
                <a:spcPts val="600"/>
              </a:spcAft>
              <a:buClr>
                <a:srgbClr val="E3007B"/>
              </a:buClr>
              <a:buSzPct val="115000"/>
              <a:buFontTx/>
              <a:buChar char="•"/>
            </a:pPr>
            <a:r>
              <a:rPr lang="en-US" sz="1100" dirty="0">
                <a:solidFill>
                  <a:srgbClr val="000000"/>
                </a:solidFill>
              </a:rPr>
              <a:t>Tsar Samuel‘s Fortress</a:t>
            </a:r>
          </a:p>
          <a:p>
            <a:pPr marL="177800" indent="-177800">
              <a:spcBef>
                <a:spcPts val="0"/>
              </a:spcBef>
              <a:spcAft>
                <a:spcPts val="600"/>
              </a:spcAft>
              <a:buClr>
                <a:srgbClr val="E3007B"/>
              </a:buClr>
              <a:buSzPct val="115000"/>
              <a:buFontTx/>
              <a:buChar char="•"/>
            </a:pPr>
            <a:r>
              <a:rPr lang="en-US" sz="1100" dirty="0" err="1">
                <a:solidFill>
                  <a:srgbClr val="000000"/>
                </a:solidFill>
              </a:rPr>
              <a:t>Sveti</a:t>
            </a:r>
            <a:r>
              <a:rPr lang="en-US" sz="1100" dirty="0">
                <a:solidFill>
                  <a:srgbClr val="000000"/>
                </a:solidFill>
              </a:rPr>
              <a:t> </a:t>
            </a:r>
            <a:r>
              <a:rPr lang="en-US" sz="1100" dirty="0" err="1">
                <a:solidFill>
                  <a:srgbClr val="000000"/>
                </a:solidFill>
              </a:rPr>
              <a:t>Kliment</a:t>
            </a:r>
            <a:r>
              <a:rPr lang="en-US" sz="1100" dirty="0">
                <a:solidFill>
                  <a:srgbClr val="000000"/>
                </a:solidFill>
              </a:rPr>
              <a:t> </a:t>
            </a:r>
            <a:r>
              <a:rPr lang="en-US" sz="1100" dirty="0" err="1">
                <a:solidFill>
                  <a:srgbClr val="000000"/>
                </a:solidFill>
              </a:rPr>
              <a:t>Ohridski</a:t>
            </a:r>
            <a:endParaRPr lang="en-US" sz="1100" dirty="0">
              <a:solidFill>
                <a:srgbClr val="000000"/>
              </a:solidFill>
            </a:endParaRPr>
          </a:p>
          <a:p>
            <a:pPr marL="177800" indent="-177800">
              <a:spcBef>
                <a:spcPts val="0"/>
              </a:spcBef>
              <a:spcAft>
                <a:spcPts val="600"/>
              </a:spcAft>
              <a:buClr>
                <a:srgbClr val="E3007B"/>
              </a:buClr>
              <a:buSzPct val="115000"/>
              <a:buFontTx/>
              <a:buChar char="•"/>
            </a:pPr>
            <a:r>
              <a:rPr lang="en-US" sz="1100" dirty="0">
                <a:solidFill>
                  <a:srgbClr val="000000"/>
                </a:solidFill>
              </a:rPr>
              <a:t>National Workshop for Handmade Paper</a:t>
            </a:r>
          </a:p>
          <a:p>
            <a:pPr marL="177800" indent="-177800">
              <a:spcBef>
                <a:spcPts val="0"/>
              </a:spcBef>
              <a:spcAft>
                <a:spcPts val="600"/>
              </a:spcAft>
              <a:buClr>
                <a:srgbClr val="E3007B"/>
              </a:buClr>
              <a:buSzPct val="115000"/>
              <a:buFontTx/>
              <a:buChar char="•"/>
            </a:pPr>
            <a:r>
              <a:rPr lang="en-US" sz="1100" dirty="0">
                <a:solidFill>
                  <a:srgbClr val="000000"/>
                </a:solidFill>
              </a:rPr>
              <a:t>Bay of the Bones Museum</a:t>
            </a:r>
          </a:p>
          <a:p>
            <a:pPr marL="177800" indent="-177800">
              <a:spcBef>
                <a:spcPts val="0"/>
              </a:spcBef>
              <a:spcAft>
                <a:spcPts val="600"/>
              </a:spcAft>
              <a:buClr>
                <a:srgbClr val="E3007B"/>
              </a:buClr>
              <a:buSzPct val="115000"/>
              <a:buFontTx/>
              <a:buChar char="•"/>
            </a:pPr>
            <a:r>
              <a:rPr lang="en-US" sz="1100" dirty="0">
                <a:solidFill>
                  <a:srgbClr val="000000"/>
                </a:solidFill>
              </a:rPr>
              <a:t>Church of Our Lady </a:t>
            </a:r>
            <a:r>
              <a:rPr lang="en-US" sz="1100" dirty="0" err="1" smtClean="0">
                <a:solidFill>
                  <a:srgbClr val="000000"/>
                </a:solidFill>
              </a:rPr>
              <a:t>Perivlepta</a:t>
            </a:r>
            <a:endParaRPr lang="en-US" sz="1100" dirty="0" smtClean="0">
              <a:solidFill>
                <a:srgbClr val="000000"/>
              </a:solidFill>
            </a:endParaRPr>
          </a:p>
          <a:p>
            <a:pPr marL="177800" indent="-177800">
              <a:spcBef>
                <a:spcPts val="0"/>
              </a:spcBef>
              <a:spcAft>
                <a:spcPts val="600"/>
              </a:spcAft>
              <a:buClr>
                <a:srgbClr val="E3007B"/>
              </a:buClr>
              <a:buSzPct val="115000"/>
              <a:buFontTx/>
              <a:buChar char="•"/>
            </a:pPr>
            <a:r>
              <a:rPr lang="en-US" sz="1100" dirty="0" err="1" smtClean="0">
                <a:solidFill>
                  <a:srgbClr val="000000"/>
                </a:solidFill>
              </a:rPr>
              <a:t>Plaoshnik</a:t>
            </a:r>
            <a:endParaRPr lang="en-US" sz="1100" dirty="0" smtClean="0">
              <a:solidFill>
                <a:srgbClr val="000000"/>
              </a:solidFill>
            </a:endParaRPr>
          </a:p>
          <a:p>
            <a:pPr marL="177800" indent="-177800">
              <a:spcBef>
                <a:spcPts val="0"/>
              </a:spcBef>
              <a:spcAft>
                <a:spcPts val="600"/>
              </a:spcAft>
              <a:buClr>
                <a:srgbClr val="E3007B"/>
              </a:buClr>
              <a:buSzPct val="115000"/>
              <a:buFontTx/>
              <a:buChar char="•"/>
            </a:pPr>
            <a:r>
              <a:rPr lang="en-US" sz="1100" dirty="0" smtClean="0">
                <a:solidFill>
                  <a:srgbClr val="000000"/>
                </a:solidFill>
              </a:rPr>
              <a:t>River </a:t>
            </a:r>
            <a:r>
              <a:rPr lang="en-US" sz="1100" dirty="0" err="1" smtClean="0">
                <a:solidFill>
                  <a:srgbClr val="000000"/>
                </a:solidFill>
              </a:rPr>
              <a:t>Drim</a:t>
            </a:r>
            <a:r>
              <a:rPr lang="en-US" sz="1100" dirty="0">
                <a:solidFill>
                  <a:srgbClr val="000000"/>
                </a:solidFill>
              </a:rPr>
              <a:t> </a:t>
            </a:r>
            <a:r>
              <a:rPr lang="en-US" sz="1100" dirty="0" smtClean="0">
                <a:solidFill>
                  <a:srgbClr val="000000"/>
                </a:solidFill>
              </a:rPr>
              <a:t>in </a:t>
            </a:r>
            <a:r>
              <a:rPr lang="en-US" sz="1100" dirty="0" err="1" smtClean="0">
                <a:solidFill>
                  <a:srgbClr val="000000"/>
                </a:solidFill>
              </a:rPr>
              <a:t>Struga</a:t>
            </a:r>
            <a:endParaRPr lang="en-US" sz="1100" dirty="0" smtClean="0">
              <a:solidFill>
                <a:srgbClr val="000000"/>
              </a:solidFill>
            </a:endParaRPr>
          </a:p>
          <a:p>
            <a:pPr marL="177800" indent="-177800">
              <a:spcBef>
                <a:spcPts val="0"/>
              </a:spcBef>
              <a:spcAft>
                <a:spcPts val="300"/>
              </a:spcAft>
              <a:buClr>
                <a:srgbClr val="E3007B"/>
              </a:buClr>
              <a:buSzPct val="115000"/>
              <a:buFontTx/>
              <a:buChar char="•"/>
            </a:pPr>
            <a:endParaRPr lang="en-US" sz="1100" dirty="0">
              <a:solidFill>
                <a:srgbClr val="000000"/>
              </a:solidFill>
            </a:endParaRPr>
          </a:p>
        </p:txBody>
      </p:sp>
      <p:sp>
        <p:nvSpPr>
          <p:cNvPr id="62" name="Text Box 10"/>
          <p:cNvSpPr txBox="1">
            <a:spLocks noChangeArrowheads="1"/>
          </p:cNvSpPr>
          <p:nvPr/>
        </p:nvSpPr>
        <p:spPr bwMode="auto">
          <a:xfrm>
            <a:off x="6001672" y="1650316"/>
            <a:ext cx="2452688"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Other</a:t>
            </a:r>
            <a:endParaRPr lang="de-AT" sz="1100" dirty="0">
              <a:solidFill>
                <a:srgbClr val="000000"/>
              </a:solidFill>
            </a:endParaRPr>
          </a:p>
        </p:txBody>
      </p:sp>
      <p:sp>
        <p:nvSpPr>
          <p:cNvPr id="63" name="Line 11"/>
          <p:cNvSpPr>
            <a:spLocks noChangeShapeType="1"/>
          </p:cNvSpPr>
          <p:nvPr/>
        </p:nvSpPr>
        <p:spPr bwMode="auto">
          <a:xfrm>
            <a:off x="6123910" y="1924954"/>
            <a:ext cx="2484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4" name="Rectangle 12"/>
          <p:cNvSpPr>
            <a:spLocks noChangeArrowheads="1"/>
          </p:cNvSpPr>
          <p:nvPr/>
        </p:nvSpPr>
        <p:spPr bwMode="auto">
          <a:xfrm>
            <a:off x="6027072" y="1959880"/>
            <a:ext cx="2580838" cy="293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a:solidFill>
                  <a:srgbClr val="000000"/>
                </a:solidFill>
              </a:rPr>
              <a:t>National Park </a:t>
            </a:r>
            <a:r>
              <a:rPr lang="en-US" sz="1100" dirty="0" err="1">
                <a:solidFill>
                  <a:srgbClr val="000000"/>
                </a:solidFill>
              </a:rPr>
              <a:t>Galicica</a:t>
            </a:r>
            <a:endParaRPr lang="en-US" sz="1100" dirty="0">
              <a:solidFill>
                <a:srgbClr val="000000"/>
              </a:solidFill>
            </a:endParaRPr>
          </a:p>
          <a:p>
            <a:pPr marL="177800" indent="-177800">
              <a:spcBef>
                <a:spcPts val="0"/>
              </a:spcBef>
              <a:spcAft>
                <a:spcPts val="600"/>
              </a:spcAft>
              <a:buClr>
                <a:srgbClr val="E3007B"/>
              </a:buClr>
              <a:buSzPct val="115000"/>
              <a:buFontTx/>
              <a:buChar char="•"/>
            </a:pPr>
            <a:r>
              <a:rPr lang="en-US" sz="1100" dirty="0">
                <a:solidFill>
                  <a:srgbClr val="000000"/>
                </a:solidFill>
              </a:rPr>
              <a:t>Painted Mosque </a:t>
            </a:r>
            <a:r>
              <a:rPr lang="en-US" sz="1100" dirty="0" err="1">
                <a:solidFill>
                  <a:srgbClr val="000000"/>
                </a:solidFill>
              </a:rPr>
              <a:t>Sarena</a:t>
            </a:r>
            <a:r>
              <a:rPr lang="en-US" sz="1100" dirty="0">
                <a:solidFill>
                  <a:srgbClr val="000000"/>
                </a:solidFill>
              </a:rPr>
              <a:t> </a:t>
            </a:r>
            <a:r>
              <a:rPr lang="en-US" sz="1100" dirty="0" err="1" smtClean="0">
                <a:solidFill>
                  <a:srgbClr val="000000"/>
                </a:solidFill>
              </a:rPr>
              <a:t>Dzamija</a:t>
            </a:r>
            <a:r>
              <a:rPr lang="en-US" sz="1100" dirty="0" smtClean="0">
                <a:solidFill>
                  <a:srgbClr val="000000"/>
                </a:solidFill>
              </a:rPr>
              <a:t> (Tetovo)</a:t>
            </a:r>
          </a:p>
          <a:p>
            <a:pPr marL="177800" indent="-177800">
              <a:spcBef>
                <a:spcPts val="0"/>
              </a:spcBef>
              <a:spcAft>
                <a:spcPts val="600"/>
              </a:spcAft>
              <a:buClr>
                <a:srgbClr val="E3007B"/>
              </a:buClr>
              <a:buSzPct val="115000"/>
              <a:buFontTx/>
              <a:buChar char="•"/>
            </a:pPr>
            <a:r>
              <a:rPr lang="en-US" sz="1100" dirty="0" smtClean="0">
                <a:solidFill>
                  <a:srgbClr val="000000"/>
                </a:solidFill>
              </a:rPr>
              <a:t>Monastery St. Jovan </a:t>
            </a:r>
            <a:r>
              <a:rPr lang="en-US" sz="1100" dirty="0" err="1" smtClean="0">
                <a:solidFill>
                  <a:srgbClr val="000000"/>
                </a:solidFill>
              </a:rPr>
              <a:t>Bigorski</a:t>
            </a:r>
            <a:r>
              <a:rPr lang="en-US" sz="1100" dirty="0" smtClean="0">
                <a:solidFill>
                  <a:srgbClr val="000000"/>
                </a:solidFill>
              </a:rPr>
              <a:t> (</a:t>
            </a:r>
            <a:r>
              <a:rPr lang="en-US" sz="1100" dirty="0" err="1" smtClean="0">
                <a:solidFill>
                  <a:srgbClr val="000000"/>
                </a:solidFill>
              </a:rPr>
              <a:t>Gostivar</a:t>
            </a:r>
            <a:r>
              <a:rPr lang="en-US" sz="1100" dirty="0" smtClean="0">
                <a:solidFill>
                  <a:srgbClr val="000000"/>
                </a:solidFill>
              </a:rPr>
              <a:t>)</a:t>
            </a:r>
          </a:p>
          <a:p>
            <a:pPr marL="177800" indent="-177800">
              <a:spcBef>
                <a:spcPts val="0"/>
              </a:spcBef>
              <a:spcAft>
                <a:spcPts val="600"/>
              </a:spcAft>
              <a:buClr>
                <a:srgbClr val="E3007B"/>
              </a:buClr>
              <a:buSzPct val="115000"/>
              <a:buFontTx/>
              <a:buChar char="•"/>
            </a:pPr>
            <a:r>
              <a:rPr lang="en-US" sz="1100" dirty="0" smtClean="0">
                <a:solidFill>
                  <a:srgbClr val="000000"/>
                </a:solidFill>
              </a:rPr>
              <a:t>National Park </a:t>
            </a:r>
            <a:r>
              <a:rPr lang="en-US" sz="1100" dirty="0" err="1" smtClean="0">
                <a:solidFill>
                  <a:srgbClr val="000000"/>
                </a:solidFill>
              </a:rPr>
              <a:t>Pelister</a:t>
            </a:r>
            <a:endParaRPr lang="en-US" sz="1100" dirty="0" smtClean="0">
              <a:solidFill>
                <a:srgbClr val="000000"/>
              </a:solidFill>
            </a:endParaRPr>
          </a:p>
          <a:p>
            <a:pPr marL="177800" indent="-177800">
              <a:spcBef>
                <a:spcPts val="0"/>
              </a:spcBef>
              <a:spcAft>
                <a:spcPts val="600"/>
              </a:spcAft>
              <a:buClr>
                <a:srgbClr val="E3007B"/>
              </a:buClr>
              <a:buSzPct val="115000"/>
              <a:buFontTx/>
              <a:buChar char="•"/>
            </a:pPr>
            <a:r>
              <a:rPr lang="en-US" sz="1100" dirty="0" smtClean="0">
                <a:solidFill>
                  <a:srgbClr val="000000"/>
                </a:solidFill>
              </a:rPr>
              <a:t>Heraclea (Bitola)</a:t>
            </a:r>
          </a:p>
          <a:p>
            <a:pPr marL="177800" indent="-177800">
              <a:spcBef>
                <a:spcPts val="0"/>
              </a:spcBef>
              <a:spcAft>
                <a:spcPts val="600"/>
              </a:spcAft>
              <a:buClr>
                <a:srgbClr val="E3007B"/>
              </a:buClr>
              <a:buSzPct val="115000"/>
              <a:buFontTx/>
              <a:buChar char="•"/>
            </a:pPr>
            <a:r>
              <a:rPr lang="en-US" sz="1100" dirty="0" err="1" smtClean="0">
                <a:solidFill>
                  <a:srgbClr val="000000"/>
                </a:solidFill>
              </a:rPr>
              <a:t>Shirok</a:t>
            </a:r>
            <a:r>
              <a:rPr lang="en-US" sz="1100" dirty="0" smtClean="0">
                <a:solidFill>
                  <a:srgbClr val="000000"/>
                </a:solidFill>
              </a:rPr>
              <a:t> </a:t>
            </a:r>
            <a:r>
              <a:rPr lang="en-US" sz="1100" dirty="0" err="1" smtClean="0">
                <a:solidFill>
                  <a:srgbClr val="000000"/>
                </a:solidFill>
              </a:rPr>
              <a:t>Sokak</a:t>
            </a:r>
            <a:r>
              <a:rPr lang="en-US" sz="1100" dirty="0" smtClean="0">
                <a:solidFill>
                  <a:srgbClr val="000000"/>
                </a:solidFill>
              </a:rPr>
              <a:t> Street (Bitola)</a:t>
            </a:r>
            <a:endParaRPr lang="en-US" sz="1100" dirty="0">
              <a:solidFill>
                <a:srgbClr val="000000"/>
              </a:solidFill>
            </a:endParaRPr>
          </a:p>
        </p:txBody>
      </p:sp>
      <p:sp>
        <p:nvSpPr>
          <p:cNvPr id="65" name="Textfeld 64"/>
          <p:cNvSpPr txBox="1"/>
          <p:nvPr/>
        </p:nvSpPr>
        <p:spPr>
          <a:xfrm>
            <a:off x="505262" y="1350756"/>
            <a:ext cx="4176464" cy="261610"/>
          </a:xfrm>
          <a:prstGeom prst="rect">
            <a:avLst/>
          </a:prstGeom>
          <a:noFill/>
        </p:spPr>
        <p:txBody>
          <a:bodyPr wrap="square" rtlCol="0">
            <a:spAutoFit/>
          </a:bodyPr>
          <a:lstStyle/>
          <a:p>
            <a:r>
              <a:rPr lang="de-DE" sz="1100" b="1" dirty="0" smtClean="0"/>
              <a:t>Top ranked tourism attractions in North Macedonia</a:t>
            </a:r>
            <a:endParaRPr lang="de-AT" sz="1100" b="1" dirty="0"/>
          </a:p>
        </p:txBody>
      </p:sp>
      <p:sp>
        <p:nvSpPr>
          <p:cNvPr id="66" name="Inhaltsplatzhalter 2"/>
          <p:cNvSpPr txBox="1">
            <a:spLocks/>
          </p:cNvSpPr>
          <p:nvPr/>
        </p:nvSpPr>
        <p:spPr>
          <a:xfrm>
            <a:off x="527204" y="5203215"/>
            <a:ext cx="8187590" cy="962089"/>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dirty="0" smtClean="0">
                <a:solidFill>
                  <a:srgbClr val="000000"/>
                </a:solidFill>
                <a:latin typeface="Arial" panose="020B0604020202020204" pitchFamily="34" charset="0"/>
                <a:cs typeface="Arial" panose="020B0604020202020204" pitchFamily="34" charset="0"/>
              </a:rPr>
              <a:t>As Skopje and Lake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are the most popular tourism destinations in North Macedonia, also the vast majority of the top ranked sights of North Macedonia are situated in those two destinations.</a:t>
            </a:r>
          </a:p>
          <a:p>
            <a:pPr marL="0" indent="0" defTabSz="269875">
              <a:spcBef>
                <a:spcPts val="0"/>
              </a:spcBef>
              <a:spcAft>
                <a:spcPts val="600"/>
              </a:spcAft>
              <a:buNone/>
            </a:pPr>
            <a:r>
              <a:rPr lang="en-GB" sz="1100" b="0" dirty="0" smtClean="0">
                <a:solidFill>
                  <a:srgbClr val="000000"/>
                </a:solidFill>
                <a:latin typeface="Arial" panose="020B0604020202020204" pitchFamily="34" charset="0"/>
                <a:cs typeface="Arial" panose="020B0604020202020204" pitchFamily="34" charset="0"/>
              </a:rPr>
              <a:t>In general we can divide the current main tourism attractions of North Macedonia into two groups – natural attractions (like Lake </a:t>
            </a:r>
            <a:r>
              <a:rPr lang="en-GB" sz="1100" b="0" dirty="0" err="1" smtClean="0">
                <a:solidFill>
                  <a:srgbClr val="000000"/>
                </a:solidFill>
                <a:latin typeface="Arial" panose="020B0604020202020204" pitchFamily="34" charset="0"/>
                <a:cs typeface="Arial" panose="020B0604020202020204" pitchFamily="34" charset="0"/>
              </a:rPr>
              <a:t>Matka</a:t>
            </a:r>
            <a:r>
              <a:rPr lang="en-GB" sz="1100" dirty="0" smtClean="0">
                <a:solidFill>
                  <a:srgbClr val="000000"/>
                </a:solidFill>
                <a:latin typeface="Arial" panose="020B0604020202020204" pitchFamily="34" charset="0"/>
                <a:cs typeface="Arial" panose="020B0604020202020204" pitchFamily="34" charset="0"/>
              </a:rPr>
              <a:t>, </a:t>
            </a:r>
            <a:r>
              <a:rPr lang="en-GB" sz="1100" dirty="0" err="1" smtClean="0">
                <a:solidFill>
                  <a:srgbClr val="000000"/>
                </a:solidFill>
                <a:latin typeface="Arial" panose="020B0604020202020204" pitchFamily="34" charset="0"/>
                <a:cs typeface="Arial" panose="020B0604020202020204" pitchFamily="34" charset="0"/>
              </a:rPr>
              <a:t>Vodno</a:t>
            </a:r>
            <a:r>
              <a:rPr lang="en-GB" sz="1100" dirty="0" smtClean="0">
                <a:solidFill>
                  <a:srgbClr val="000000"/>
                </a:solidFill>
                <a:latin typeface="Arial" panose="020B0604020202020204" pitchFamily="34" charset="0"/>
                <a:cs typeface="Arial" panose="020B0604020202020204" pitchFamily="34" charset="0"/>
              </a:rPr>
              <a:t> or River </a:t>
            </a:r>
            <a:r>
              <a:rPr lang="en-GB" sz="1100" dirty="0" err="1" smtClean="0">
                <a:solidFill>
                  <a:srgbClr val="000000"/>
                </a:solidFill>
                <a:latin typeface="Arial" panose="020B0604020202020204" pitchFamily="34" charset="0"/>
                <a:cs typeface="Arial" panose="020B0604020202020204" pitchFamily="34" charset="0"/>
              </a:rPr>
              <a:t>Drim</a:t>
            </a:r>
            <a:r>
              <a:rPr lang="en-GB" sz="1100" dirty="0" smtClean="0">
                <a:solidFill>
                  <a:srgbClr val="000000"/>
                </a:solidFill>
                <a:latin typeface="Arial" panose="020B0604020202020204" pitchFamily="34" charset="0"/>
                <a:cs typeface="Arial" panose="020B0604020202020204" pitchFamily="34" charset="0"/>
              </a:rPr>
              <a:t>)</a:t>
            </a:r>
            <a:r>
              <a:rPr lang="en-GB" sz="1100" b="0" dirty="0" smtClean="0">
                <a:solidFill>
                  <a:srgbClr val="000000"/>
                </a:solidFill>
                <a:latin typeface="Arial" panose="020B0604020202020204" pitchFamily="34" charset="0"/>
                <a:cs typeface="Arial" panose="020B0604020202020204" pitchFamily="34" charset="0"/>
              </a:rPr>
              <a:t> and cultural sights (like churches, monasteries or museums). </a:t>
            </a:r>
          </a:p>
        </p:txBody>
      </p:sp>
    </p:spTree>
    <p:extLst>
      <p:ext uri="{BB962C8B-B14F-4D97-AF65-F5344CB8AC3E}">
        <p14:creationId xmlns:p14="http://schemas.microsoft.com/office/powerpoint/2010/main" val="182219520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 name="Picture 20" descr="http://macedonia-timeless.com/img/Stobi%20-%20Copy%20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692600" y="5398138"/>
            <a:ext cx="1807594" cy="879138"/>
          </a:xfrm>
          <a:prstGeom prst="roundRect">
            <a:avLst/>
          </a:prstGeom>
          <a:noFill/>
          <a:extLst>
            <a:ext uri="{909E8E84-426E-40DD-AFC4-6F175D3DCCD1}">
              <a14:hiddenFill xmlns:a14="http://schemas.microsoft.com/office/drawing/2010/main">
                <a:solidFill>
                  <a:srgbClr val="FFFFFF"/>
                </a:solidFill>
              </a14:hiddenFill>
            </a:ext>
          </a:extLst>
        </p:spPr>
      </p:pic>
      <p:pic>
        <p:nvPicPr>
          <p:cNvPr id="8214" name="Picture 22" descr="http://macedonia-timeless.com/img/Markovi%20kuli.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753048" y="5398140"/>
            <a:ext cx="1812665" cy="879136"/>
          </a:xfrm>
          <a:prstGeom prst="roundRect">
            <a:avLst/>
          </a:prstGeom>
          <a:noFill/>
          <a:extLst>
            <a:ext uri="{909E8E84-426E-40DD-AFC4-6F175D3DCCD1}">
              <a14:hiddenFill xmlns:a14="http://schemas.microsoft.com/office/drawing/2010/main">
                <a:solidFill>
                  <a:srgbClr val="FFFFFF"/>
                </a:solidFill>
              </a14:hiddenFill>
            </a:ext>
          </a:extLst>
        </p:spPr>
      </p:pic>
      <p:pic>
        <p:nvPicPr>
          <p:cNvPr id="8204" name="Picture 12" descr="Gradishte Beach"/>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626680" y="3670639"/>
            <a:ext cx="1786226" cy="901975"/>
          </a:xfrm>
          <a:prstGeom prst="roundRect">
            <a:avLst/>
          </a:prstGeom>
          <a:noFill/>
          <a:extLst>
            <a:ext uri="{909E8E84-426E-40DD-AFC4-6F175D3DCCD1}">
              <a14:hiddenFill xmlns:a14="http://schemas.microsoft.com/office/drawing/2010/main">
                <a:solidFill>
                  <a:srgbClr val="FFFFFF"/>
                </a:solidFill>
              </a14:hiddenFill>
            </a:ext>
          </a:extLst>
        </p:spPr>
      </p:pic>
      <p:pic>
        <p:nvPicPr>
          <p:cNvPr id="8200" name="Picture 8" descr="http://macedonia-timeless.com/img/Kuklici.2.BG.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18251" y="3670639"/>
            <a:ext cx="1795055" cy="894467"/>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45544" cy="936000"/>
          </a:xfrm>
        </p:spPr>
        <p:txBody>
          <a:bodyPr/>
          <a:lstStyle/>
          <a:p>
            <a:pPr algn="just"/>
            <a:r>
              <a:rPr lang="en-US" sz="2000" b="1" dirty="0" smtClean="0"/>
              <a:t>Also the shown attractions on the official national tourism website can be divided into natural and cultural sights</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57</a:t>
            </a:fld>
            <a:endParaRPr lang="de-DE" altLang="de-DE"/>
          </a:p>
        </p:txBody>
      </p:sp>
      <p:sp>
        <p:nvSpPr>
          <p:cNvPr id="9" name="Inhaltsplatzhalter 8"/>
          <p:cNvSpPr>
            <a:spLocks noGrp="1"/>
          </p:cNvSpPr>
          <p:nvPr>
            <p:ph sz="quarter" idx="14"/>
          </p:nvPr>
        </p:nvSpPr>
        <p:spPr/>
        <p:txBody>
          <a:bodyPr/>
          <a:lstStyle/>
          <a:p>
            <a:r>
              <a:rPr lang="de-DE" dirty="0" smtClean="0"/>
              <a:t>Main </a:t>
            </a:r>
            <a:r>
              <a:rPr lang="de-DE" dirty="0" err="1" smtClean="0"/>
              <a:t>tourism</a:t>
            </a:r>
            <a:r>
              <a:rPr lang="de-DE" dirty="0" smtClean="0"/>
              <a:t> </a:t>
            </a:r>
            <a:r>
              <a:rPr lang="de-DE" dirty="0" err="1" smtClean="0"/>
              <a:t>attractions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www.North Macedonia-timeless.com</a:t>
            </a:r>
            <a:r>
              <a:rPr lang="de-DE" spc="0" dirty="0"/>
              <a:t/>
            </a:r>
            <a:br>
              <a:rPr lang="de-DE" spc="0" dirty="0"/>
            </a:br>
            <a:endParaRPr lang="en-US" spc="0" dirty="0"/>
          </a:p>
        </p:txBody>
      </p:sp>
      <p:sp>
        <p:nvSpPr>
          <p:cNvPr id="65" name="Textfeld 64"/>
          <p:cNvSpPr txBox="1"/>
          <p:nvPr/>
        </p:nvSpPr>
        <p:spPr>
          <a:xfrm>
            <a:off x="611560" y="1484784"/>
            <a:ext cx="1836000" cy="1386000"/>
          </a:xfrm>
          <a:prstGeom prst="roundRect">
            <a:avLst/>
          </a:prstGeom>
          <a:noFill/>
          <a:ln w="19050">
            <a:solidFill>
              <a:srgbClr val="3B1B66"/>
            </a:solidFill>
          </a:ln>
        </p:spPr>
        <p:txBody>
          <a:bodyPr wrap="square" rtlCol="0" anchor="ctr">
            <a:noAutofit/>
          </a:bodyPr>
          <a:lstStyle/>
          <a:p>
            <a:pPr algn="ctr"/>
            <a:r>
              <a:rPr lang="de-DE" sz="1100" b="1" dirty="0" smtClean="0">
                <a:solidFill>
                  <a:srgbClr val="3B1B66"/>
                </a:solidFill>
              </a:rPr>
              <a:t>Natural </a:t>
            </a:r>
            <a:r>
              <a:rPr lang="de-DE" sz="1100" b="1" dirty="0" err="1" smtClean="0">
                <a:solidFill>
                  <a:srgbClr val="3B1B66"/>
                </a:solidFill>
              </a:rPr>
              <a:t>attractions</a:t>
            </a:r>
            <a:endParaRPr lang="de-AT" sz="1100" b="1" dirty="0">
              <a:solidFill>
                <a:srgbClr val="3B1B66"/>
              </a:solidFill>
            </a:endParaRPr>
          </a:p>
        </p:txBody>
      </p:sp>
      <p:sp>
        <p:nvSpPr>
          <p:cNvPr id="18" name="Inhaltsplatzhalter 2"/>
          <p:cNvSpPr txBox="1">
            <a:spLocks/>
          </p:cNvSpPr>
          <p:nvPr/>
        </p:nvSpPr>
        <p:spPr>
          <a:xfrm>
            <a:off x="2555398" y="1395525"/>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a:solidFill>
                  <a:srgbClr val="E3007B"/>
                </a:solidFill>
                <a:latin typeface="Arial" panose="020B0604020202020204" pitchFamily="34" charset="0"/>
                <a:cs typeface="Arial" panose="020B0604020202020204" pitchFamily="34" charset="0"/>
              </a:rPr>
              <a:t>Caves </a:t>
            </a:r>
            <a:r>
              <a:rPr lang="en-GB" sz="1100" b="1" dirty="0">
                <a:solidFill>
                  <a:srgbClr val="000000"/>
                </a:solidFill>
                <a:latin typeface="Arial" panose="020B0604020202020204" pitchFamily="34" charset="0"/>
                <a:cs typeface="Arial" panose="020B0604020202020204" pitchFamily="34" charset="0"/>
              </a:rPr>
              <a:t/>
            </a:r>
            <a:br>
              <a:rPr lang="en-GB" sz="1100" b="1" dirty="0">
                <a:solidFill>
                  <a:srgbClr val="000000"/>
                </a:solidFill>
                <a:latin typeface="Arial" panose="020B0604020202020204" pitchFamily="34" charset="0"/>
                <a:cs typeface="Arial" panose="020B0604020202020204" pitchFamily="34" charset="0"/>
              </a:rPr>
            </a:br>
            <a:r>
              <a:rPr lang="en-GB" sz="1100" dirty="0">
                <a:solidFill>
                  <a:srgbClr val="000000"/>
                </a:solidFill>
                <a:latin typeface="Arial" panose="020B0604020202020204" pitchFamily="34" charset="0"/>
                <a:cs typeface="Arial" panose="020B0604020202020204" pitchFamily="34" charset="0"/>
              </a:rPr>
              <a:t>(e.g. </a:t>
            </a:r>
            <a:r>
              <a:rPr lang="en-GB" sz="1100" dirty="0" err="1">
                <a:solidFill>
                  <a:srgbClr val="000000"/>
                </a:solidFill>
                <a:latin typeface="Arial" panose="020B0604020202020204" pitchFamily="34" charset="0"/>
                <a:cs typeface="Arial" panose="020B0604020202020204" pitchFamily="34" charset="0"/>
              </a:rPr>
              <a:t>Peshna</a:t>
            </a:r>
            <a:r>
              <a:rPr lang="en-GB" sz="1100" dirty="0">
                <a:solidFill>
                  <a:srgbClr val="000000"/>
                </a:solidFill>
                <a:latin typeface="Arial" panose="020B0604020202020204" pitchFamily="34" charset="0"/>
                <a:cs typeface="Arial" panose="020B0604020202020204" pitchFamily="34" charset="0"/>
              </a:rPr>
              <a:t> Cave, </a:t>
            </a:r>
            <a:r>
              <a:rPr lang="en-GB" sz="1100" dirty="0" err="1">
                <a:solidFill>
                  <a:srgbClr val="000000"/>
                </a:solidFill>
                <a:latin typeface="Arial" panose="020B0604020202020204" pitchFamily="34" charset="0"/>
                <a:cs typeface="Arial" panose="020B0604020202020204" pitchFamily="34" charset="0"/>
              </a:rPr>
              <a:t>Vrelo</a:t>
            </a:r>
            <a:r>
              <a:rPr lang="en-GB" sz="1100" dirty="0">
                <a:solidFill>
                  <a:srgbClr val="000000"/>
                </a:solidFill>
                <a:latin typeface="Arial" panose="020B0604020202020204" pitchFamily="34" charset="0"/>
                <a:cs typeface="Arial" panose="020B0604020202020204" pitchFamily="34" charset="0"/>
              </a:rPr>
              <a:t> Cave)</a:t>
            </a:r>
          </a:p>
        </p:txBody>
      </p:sp>
      <p:sp>
        <p:nvSpPr>
          <p:cNvPr id="19" name="Inhaltsplatzhalter 2"/>
          <p:cNvSpPr txBox="1">
            <a:spLocks/>
          </p:cNvSpPr>
          <p:nvPr/>
        </p:nvSpPr>
        <p:spPr>
          <a:xfrm>
            <a:off x="4622523" y="1395525"/>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a:solidFill>
                  <a:srgbClr val="E3007B"/>
                </a:solidFill>
                <a:latin typeface="Arial" panose="020B0604020202020204" pitchFamily="34" charset="0"/>
                <a:cs typeface="Arial" panose="020B0604020202020204" pitchFamily="34" charset="0"/>
              </a:rPr>
              <a:t>National Parks </a:t>
            </a:r>
            <a:r>
              <a:rPr lang="en-GB" sz="1100" b="1" dirty="0">
                <a:solidFill>
                  <a:srgbClr val="000000"/>
                </a:solidFill>
                <a:latin typeface="Arial" panose="020B0604020202020204" pitchFamily="34" charset="0"/>
                <a:cs typeface="Arial" panose="020B0604020202020204" pitchFamily="34" charset="0"/>
              </a:rPr>
              <a:t/>
            </a:r>
            <a:br>
              <a:rPr lang="en-GB" sz="1100" b="1" dirty="0">
                <a:solidFill>
                  <a:srgbClr val="000000"/>
                </a:solidFill>
                <a:latin typeface="Arial" panose="020B0604020202020204" pitchFamily="34" charset="0"/>
                <a:cs typeface="Arial" panose="020B0604020202020204" pitchFamily="34" charset="0"/>
              </a:rPr>
            </a:br>
            <a:r>
              <a:rPr lang="en-GB" sz="1100" dirty="0">
                <a:solidFill>
                  <a:srgbClr val="000000"/>
                </a:solidFill>
                <a:latin typeface="Arial" panose="020B0604020202020204" pitchFamily="34" charset="0"/>
                <a:cs typeface="Arial" panose="020B0604020202020204" pitchFamily="34" charset="0"/>
              </a:rPr>
              <a:t>(</a:t>
            </a:r>
            <a:r>
              <a:rPr lang="en-GB" sz="1100" dirty="0" err="1">
                <a:solidFill>
                  <a:srgbClr val="000000"/>
                </a:solidFill>
                <a:latin typeface="Arial" panose="020B0604020202020204" pitchFamily="34" charset="0"/>
                <a:cs typeface="Arial" panose="020B0604020202020204" pitchFamily="34" charset="0"/>
              </a:rPr>
              <a:t>Mavrovo</a:t>
            </a:r>
            <a:r>
              <a:rPr lang="en-GB" sz="1100" dirty="0">
                <a:solidFill>
                  <a:srgbClr val="000000"/>
                </a:solidFill>
                <a:latin typeface="Arial" panose="020B0604020202020204" pitchFamily="34" charset="0"/>
                <a:cs typeface="Arial" panose="020B0604020202020204" pitchFamily="34" charset="0"/>
              </a:rPr>
              <a:t>, </a:t>
            </a:r>
            <a:r>
              <a:rPr lang="en-GB" sz="1100" dirty="0" err="1">
                <a:solidFill>
                  <a:srgbClr val="000000"/>
                </a:solidFill>
                <a:latin typeface="Arial" panose="020B0604020202020204" pitchFamily="34" charset="0"/>
                <a:cs typeface="Arial" panose="020B0604020202020204" pitchFamily="34" charset="0"/>
              </a:rPr>
              <a:t>Pelister</a:t>
            </a:r>
            <a:r>
              <a:rPr lang="en-GB" sz="1100" dirty="0">
                <a:solidFill>
                  <a:srgbClr val="000000"/>
                </a:solidFill>
                <a:latin typeface="Arial" panose="020B0604020202020204" pitchFamily="34" charset="0"/>
                <a:cs typeface="Arial" panose="020B0604020202020204" pitchFamily="34" charset="0"/>
              </a:rPr>
              <a:t> and </a:t>
            </a:r>
            <a:r>
              <a:rPr lang="en-GB" sz="1100" dirty="0" err="1">
                <a:solidFill>
                  <a:srgbClr val="000000"/>
                </a:solidFill>
                <a:latin typeface="Arial" panose="020B0604020202020204" pitchFamily="34" charset="0"/>
                <a:cs typeface="Arial" panose="020B0604020202020204" pitchFamily="34" charset="0"/>
              </a:rPr>
              <a:t>Galichica</a:t>
            </a:r>
            <a:r>
              <a:rPr lang="en-GB" sz="1100" dirty="0">
                <a:solidFill>
                  <a:srgbClr val="000000"/>
                </a:solidFill>
                <a:latin typeface="Arial" panose="020B0604020202020204" pitchFamily="34" charset="0"/>
                <a:cs typeface="Arial" panose="020B0604020202020204" pitchFamily="34" charset="0"/>
              </a:rPr>
              <a:t>)</a:t>
            </a:r>
          </a:p>
        </p:txBody>
      </p:sp>
      <p:sp>
        <p:nvSpPr>
          <p:cNvPr id="20" name="Inhaltsplatzhalter 2"/>
          <p:cNvSpPr txBox="1">
            <a:spLocks/>
          </p:cNvSpPr>
          <p:nvPr/>
        </p:nvSpPr>
        <p:spPr>
          <a:xfrm>
            <a:off x="6678711" y="1395525"/>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a:solidFill>
                  <a:srgbClr val="E3007B"/>
                </a:solidFill>
                <a:latin typeface="Arial" panose="020B0604020202020204" pitchFamily="34" charset="0"/>
                <a:cs typeface="Arial" panose="020B0604020202020204" pitchFamily="34" charset="0"/>
              </a:rPr>
              <a:t>Waterfalls </a:t>
            </a:r>
            <a:r>
              <a:rPr lang="en-GB" sz="1100" b="1" dirty="0">
                <a:solidFill>
                  <a:srgbClr val="000000"/>
                </a:solidFill>
                <a:latin typeface="Arial" panose="020B0604020202020204" pitchFamily="34" charset="0"/>
                <a:cs typeface="Arial" panose="020B0604020202020204" pitchFamily="34" charset="0"/>
              </a:rPr>
              <a:t/>
            </a:r>
            <a:br>
              <a:rPr lang="en-GB" sz="1100" b="1" dirty="0">
                <a:solidFill>
                  <a:srgbClr val="000000"/>
                </a:solidFill>
                <a:latin typeface="Arial" panose="020B0604020202020204" pitchFamily="34" charset="0"/>
                <a:cs typeface="Arial" panose="020B0604020202020204" pitchFamily="34" charset="0"/>
              </a:rPr>
            </a:br>
            <a:r>
              <a:rPr lang="en-GB" sz="1100" dirty="0">
                <a:solidFill>
                  <a:srgbClr val="000000"/>
                </a:solidFill>
                <a:latin typeface="Arial" panose="020B0604020202020204" pitchFamily="34" charset="0"/>
                <a:cs typeface="Arial" panose="020B0604020202020204" pitchFamily="34" charset="0"/>
              </a:rPr>
              <a:t>(e.g. </a:t>
            </a:r>
            <a:r>
              <a:rPr lang="en-GB" sz="1100" dirty="0" err="1">
                <a:solidFill>
                  <a:srgbClr val="000000"/>
                </a:solidFill>
                <a:latin typeface="Arial" panose="020B0604020202020204" pitchFamily="34" charset="0"/>
                <a:cs typeface="Arial" panose="020B0604020202020204" pitchFamily="34" charset="0"/>
              </a:rPr>
              <a:t>Koleshino</a:t>
            </a:r>
            <a:r>
              <a:rPr lang="en-GB" sz="1100" dirty="0">
                <a:solidFill>
                  <a:srgbClr val="000000"/>
                </a:solidFill>
                <a:latin typeface="Arial" panose="020B0604020202020204" pitchFamily="34" charset="0"/>
                <a:cs typeface="Arial" panose="020B0604020202020204" pitchFamily="34" charset="0"/>
              </a:rPr>
              <a:t> Waterfall, </a:t>
            </a:r>
            <a:r>
              <a:rPr lang="en-GB" sz="1100" dirty="0" err="1">
                <a:solidFill>
                  <a:srgbClr val="000000"/>
                </a:solidFill>
                <a:latin typeface="Arial" panose="020B0604020202020204" pitchFamily="34" charset="0"/>
                <a:cs typeface="Arial" panose="020B0604020202020204" pitchFamily="34" charset="0"/>
              </a:rPr>
              <a:t>Smolare</a:t>
            </a:r>
            <a:r>
              <a:rPr lang="en-GB" sz="1100" dirty="0">
                <a:solidFill>
                  <a:srgbClr val="000000"/>
                </a:solidFill>
                <a:latin typeface="Arial" panose="020B0604020202020204" pitchFamily="34" charset="0"/>
                <a:cs typeface="Arial" panose="020B0604020202020204" pitchFamily="34" charset="0"/>
              </a:rPr>
              <a:t> Waterfall)</a:t>
            </a:r>
          </a:p>
        </p:txBody>
      </p:sp>
      <p:sp>
        <p:nvSpPr>
          <p:cNvPr id="21" name="Inhaltsplatzhalter 2"/>
          <p:cNvSpPr txBox="1">
            <a:spLocks/>
          </p:cNvSpPr>
          <p:nvPr/>
        </p:nvSpPr>
        <p:spPr>
          <a:xfrm>
            <a:off x="495537" y="3065688"/>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a:solidFill>
                  <a:srgbClr val="E3007B"/>
                </a:solidFill>
                <a:latin typeface="Arial" panose="020B0604020202020204" pitchFamily="34" charset="0"/>
                <a:cs typeface="Arial" panose="020B0604020202020204" pitchFamily="34" charset="0"/>
              </a:rPr>
              <a:t>Natural monuments</a:t>
            </a:r>
            <a:r>
              <a:rPr lang="en-GB" sz="1100" b="1" dirty="0">
                <a:solidFill>
                  <a:srgbClr val="000000"/>
                </a:solidFill>
                <a:latin typeface="Arial" panose="020B0604020202020204" pitchFamily="34" charset="0"/>
                <a:cs typeface="Arial" panose="020B0604020202020204" pitchFamily="34" charset="0"/>
              </a:rPr>
              <a:t/>
            </a:r>
            <a:br>
              <a:rPr lang="en-GB" sz="1100" b="1" dirty="0">
                <a:solidFill>
                  <a:srgbClr val="000000"/>
                </a:solidFill>
                <a:latin typeface="Arial" panose="020B0604020202020204" pitchFamily="34" charset="0"/>
                <a:cs typeface="Arial" panose="020B0604020202020204" pitchFamily="34" charset="0"/>
              </a:rPr>
            </a:br>
            <a:r>
              <a:rPr lang="en-GB" sz="1100" dirty="0">
                <a:solidFill>
                  <a:srgbClr val="000000"/>
                </a:solidFill>
                <a:latin typeface="Arial" panose="020B0604020202020204" pitchFamily="34" charset="0"/>
                <a:cs typeface="Arial" panose="020B0604020202020204" pitchFamily="34" charset="0"/>
              </a:rPr>
              <a:t>(e.g. </a:t>
            </a:r>
            <a:r>
              <a:rPr lang="en-GB" sz="1100" dirty="0" err="1">
                <a:solidFill>
                  <a:srgbClr val="000000"/>
                </a:solidFill>
                <a:latin typeface="Arial" panose="020B0604020202020204" pitchFamily="34" charset="0"/>
                <a:cs typeface="Arial" panose="020B0604020202020204" pitchFamily="34" charset="0"/>
              </a:rPr>
              <a:t>Kuklici</a:t>
            </a:r>
            <a:r>
              <a:rPr lang="en-GB" sz="1100" dirty="0">
                <a:solidFill>
                  <a:srgbClr val="000000"/>
                </a:solidFill>
                <a:latin typeface="Arial" panose="020B0604020202020204" pitchFamily="34" charset="0"/>
                <a:cs typeface="Arial" panose="020B0604020202020204" pitchFamily="34" charset="0"/>
              </a:rPr>
              <a:t>)</a:t>
            </a:r>
          </a:p>
        </p:txBody>
      </p:sp>
      <p:sp>
        <p:nvSpPr>
          <p:cNvPr id="22" name="Inhaltsplatzhalter 2"/>
          <p:cNvSpPr txBox="1">
            <a:spLocks/>
          </p:cNvSpPr>
          <p:nvPr/>
        </p:nvSpPr>
        <p:spPr>
          <a:xfrm>
            <a:off x="2551725" y="3065688"/>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a:solidFill>
                  <a:srgbClr val="E3007B"/>
                </a:solidFill>
                <a:latin typeface="Arial" panose="020B0604020202020204" pitchFamily="34" charset="0"/>
                <a:cs typeface="Arial" panose="020B0604020202020204" pitchFamily="34" charset="0"/>
              </a:rPr>
              <a:t>Beaches</a:t>
            </a:r>
            <a:r>
              <a:rPr lang="en-GB" sz="1100" b="1" dirty="0">
                <a:solidFill>
                  <a:srgbClr val="000000"/>
                </a:solidFill>
                <a:latin typeface="Arial" panose="020B0604020202020204" pitchFamily="34" charset="0"/>
                <a:cs typeface="Arial" panose="020B0604020202020204" pitchFamily="34" charset="0"/>
              </a:rPr>
              <a:t/>
            </a:r>
            <a:br>
              <a:rPr lang="en-GB" sz="1100" b="1" dirty="0">
                <a:solidFill>
                  <a:srgbClr val="000000"/>
                </a:solidFill>
                <a:latin typeface="Arial" panose="020B0604020202020204" pitchFamily="34" charset="0"/>
                <a:cs typeface="Arial" panose="020B0604020202020204" pitchFamily="34" charset="0"/>
              </a:rPr>
            </a:br>
            <a:r>
              <a:rPr lang="en-GB" sz="1100" dirty="0">
                <a:solidFill>
                  <a:srgbClr val="000000"/>
                </a:solidFill>
                <a:latin typeface="Arial" panose="020B0604020202020204" pitchFamily="34" charset="0"/>
                <a:cs typeface="Arial" panose="020B0604020202020204" pitchFamily="34" charset="0"/>
              </a:rPr>
              <a:t>(e.g. at Lake </a:t>
            </a:r>
            <a:r>
              <a:rPr lang="en-GB" sz="1100" dirty="0" err="1">
                <a:solidFill>
                  <a:srgbClr val="000000"/>
                </a:solidFill>
                <a:latin typeface="Arial" panose="020B0604020202020204" pitchFamily="34" charset="0"/>
                <a:cs typeface="Arial" panose="020B0604020202020204" pitchFamily="34" charset="0"/>
              </a:rPr>
              <a:t>Ohrid</a:t>
            </a:r>
            <a:r>
              <a:rPr lang="en-GB" sz="1100" dirty="0">
                <a:solidFill>
                  <a:srgbClr val="000000"/>
                </a:solidFill>
                <a:latin typeface="Arial" panose="020B0604020202020204" pitchFamily="34" charset="0"/>
                <a:cs typeface="Arial" panose="020B0604020202020204" pitchFamily="34" charset="0"/>
              </a:rPr>
              <a:t>, Lake </a:t>
            </a:r>
            <a:r>
              <a:rPr lang="en-GB" sz="1100" dirty="0" err="1">
                <a:solidFill>
                  <a:srgbClr val="000000"/>
                </a:solidFill>
                <a:latin typeface="Arial" panose="020B0604020202020204" pitchFamily="34" charset="0"/>
                <a:cs typeface="Arial" panose="020B0604020202020204" pitchFamily="34" charset="0"/>
              </a:rPr>
              <a:t>Dojran</a:t>
            </a:r>
            <a:r>
              <a:rPr lang="en-GB" sz="1100" dirty="0">
                <a:solidFill>
                  <a:srgbClr val="000000"/>
                </a:solidFill>
                <a:latin typeface="Arial" panose="020B0604020202020204" pitchFamily="34" charset="0"/>
                <a:cs typeface="Arial" panose="020B0604020202020204" pitchFamily="34" charset="0"/>
              </a:rPr>
              <a:t>)</a:t>
            </a:r>
          </a:p>
        </p:txBody>
      </p:sp>
      <p:sp>
        <p:nvSpPr>
          <p:cNvPr id="24" name="Inhaltsplatzhalter 2"/>
          <p:cNvSpPr txBox="1">
            <a:spLocks/>
          </p:cNvSpPr>
          <p:nvPr/>
        </p:nvSpPr>
        <p:spPr>
          <a:xfrm>
            <a:off x="6675038" y="3065688"/>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Museums</a:t>
            </a:r>
            <a:r>
              <a:rPr lang="en-GB" sz="1100" b="1" dirty="0" smtClean="0">
                <a:solidFill>
                  <a:srgbClr val="000000"/>
                </a:solidFill>
                <a:latin typeface="Arial" panose="020B0604020202020204" pitchFamily="34" charset="0"/>
                <a:cs typeface="Arial" panose="020B0604020202020204" pitchFamily="34" charset="0"/>
              </a:rPr>
              <a:t/>
            </a:r>
            <a:br>
              <a:rPr lang="en-GB" sz="1100" b="1" dirty="0" smtClean="0">
                <a:solidFill>
                  <a:srgbClr val="000000"/>
                </a:solidFill>
                <a:latin typeface="Arial" panose="020B0604020202020204" pitchFamily="34" charset="0"/>
                <a:cs typeface="Arial" panose="020B0604020202020204" pitchFamily="34" charset="0"/>
              </a:rPr>
            </a:br>
            <a:r>
              <a:rPr lang="en-GB" sz="1100" dirty="0" smtClean="0">
                <a:solidFill>
                  <a:srgbClr val="000000"/>
                </a:solidFill>
                <a:latin typeface="Arial" panose="020B0604020202020204" pitchFamily="34" charset="0"/>
                <a:cs typeface="Arial" panose="020B0604020202020204" pitchFamily="34" charset="0"/>
              </a:rPr>
              <a:t>(e.g. Museum of North Macedonian Struggle)</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25" name="Inhaltsplatzhalter 2"/>
          <p:cNvSpPr txBox="1">
            <a:spLocks/>
          </p:cNvSpPr>
          <p:nvPr/>
        </p:nvSpPr>
        <p:spPr>
          <a:xfrm>
            <a:off x="495537" y="4755145"/>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Churches/mosques/</a:t>
            </a:r>
            <a:br>
              <a:rPr lang="en-GB" sz="1100" b="1" dirty="0" smtClean="0">
                <a:solidFill>
                  <a:srgbClr val="E3007B"/>
                </a:solidFill>
                <a:latin typeface="Arial" panose="020B0604020202020204" pitchFamily="34" charset="0"/>
                <a:cs typeface="Arial" panose="020B0604020202020204" pitchFamily="34" charset="0"/>
              </a:rPr>
            </a:br>
            <a:r>
              <a:rPr lang="en-GB" sz="1100" b="1" dirty="0" smtClean="0">
                <a:solidFill>
                  <a:srgbClr val="E3007B"/>
                </a:solidFill>
                <a:latin typeface="Arial" panose="020B0604020202020204" pitchFamily="34" charset="0"/>
                <a:cs typeface="Arial" panose="020B0604020202020204" pitchFamily="34" charset="0"/>
              </a:rPr>
              <a:t>monasteries</a:t>
            </a:r>
            <a:r>
              <a:rPr lang="en-GB" sz="1100" b="1" dirty="0">
                <a:solidFill>
                  <a:srgbClr val="E3007B"/>
                </a:solidFill>
                <a:latin typeface="Arial" panose="020B0604020202020204" pitchFamily="34" charset="0"/>
                <a:cs typeface="Arial" panose="020B0604020202020204" pitchFamily="34" charset="0"/>
              </a:rPr>
              <a:t> </a:t>
            </a:r>
            <a:r>
              <a:rPr lang="en-GB" sz="1100" dirty="0" smtClean="0">
                <a:solidFill>
                  <a:srgbClr val="000000"/>
                </a:solidFill>
                <a:latin typeface="Arial" panose="020B0604020202020204" pitchFamily="34" charset="0"/>
                <a:cs typeface="Arial" panose="020B0604020202020204" pitchFamily="34" charset="0"/>
              </a:rPr>
              <a:t>(e.g</a:t>
            </a:r>
            <a:r>
              <a:rPr lang="en-GB" sz="1100" dirty="0">
                <a:solidFill>
                  <a:srgbClr val="000000"/>
                </a:solidFill>
                <a:latin typeface="Arial" panose="020B0604020202020204" pitchFamily="34" charset="0"/>
                <a:cs typeface="Arial" panose="020B0604020202020204" pitchFamily="34" charset="0"/>
              </a:rPr>
              <a:t>. Monastery of Saint </a:t>
            </a:r>
            <a:r>
              <a:rPr lang="en-GB" sz="1100" dirty="0" err="1" smtClean="0">
                <a:solidFill>
                  <a:srgbClr val="000000"/>
                </a:solidFill>
                <a:latin typeface="Arial" panose="020B0604020202020204" pitchFamily="34" charset="0"/>
                <a:cs typeface="Arial" panose="020B0604020202020204" pitchFamily="34" charset="0"/>
              </a:rPr>
              <a:t>Naum</a:t>
            </a:r>
            <a:r>
              <a:rPr lang="en-GB" sz="1100" dirty="0" smtClean="0">
                <a:solidFill>
                  <a:srgbClr val="000000"/>
                </a:solidFill>
                <a:latin typeface="Arial" panose="020B0604020202020204" pitchFamily="34" charset="0"/>
                <a:cs typeface="Arial" panose="020B0604020202020204" pitchFamily="34" charset="0"/>
              </a:rPr>
              <a:t>)</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26" name="Inhaltsplatzhalter 2"/>
          <p:cNvSpPr txBox="1">
            <a:spLocks/>
          </p:cNvSpPr>
          <p:nvPr/>
        </p:nvSpPr>
        <p:spPr>
          <a:xfrm>
            <a:off x="2551725" y="4755145"/>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Historic city centres</a:t>
            </a:r>
            <a:br>
              <a:rPr lang="en-GB" sz="1100" b="1" dirty="0" smtClean="0">
                <a:solidFill>
                  <a:srgbClr val="E3007B"/>
                </a:solidFill>
                <a:latin typeface="Arial" panose="020B0604020202020204" pitchFamily="34" charset="0"/>
                <a:cs typeface="Arial" panose="020B0604020202020204" pitchFamily="34" charset="0"/>
              </a:rPr>
            </a:br>
            <a:r>
              <a:rPr lang="en-GB" sz="1100" dirty="0" smtClean="0">
                <a:solidFill>
                  <a:srgbClr val="000000"/>
                </a:solidFill>
                <a:latin typeface="Arial" panose="020B0604020202020204" pitchFamily="34" charset="0"/>
                <a:cs typeface="Arial" panose="020B0604020202020204" pitchFamily="34" charset="0"/>
              </a:rPr>
              <a:t>(e.g. Old Bazaar in </a:t>
            </a:r>
            <a:br>
              <a:rPr lang="en-GB" sz="1100" dirty="0" smtClean="0">
                <a:solidFill>
                  <a:srgbClr val="000000"/>
                </a:solidFill>
                <a:latin typeface="Arial" panose="020B0604020202020204" pitchFamily="34" charset="0"/>
                <a:cs typeface="Arial" panose="020B0604020202020204" pitchFamily="34" charset="0"/>
              </a:rPr>
            </a:br>
            <a:r>
              <a:rPr lang="en-GB" sz="1100" dirty="0" smtClean="0">
                <a:solidFill>
                  <a:srgbClr val="000000"/>
                </a:solidFill>
                <a:latin typeface="Arial" panose="020B0604020202020204" pitchFamily="34" charset="0"/>
                <a:cs typeface="Arial" panose="020B0604020202020204" pitchFamily="34" charset="0"/>
              </a:rPr>
              <a:t>Skopje)</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27" name="Inhaltsplatzhalter 2"/>
          <p:cNvSpPr txBox="1">
            <a:spLocks/>
          </p:cNvSpPr>
          <p:nvPr/>
        </p:nvSpPr>
        <p:spPr>
          <a:xfrm>
            <a:off x="4618850" y="4755145"/>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Archaeological sites </a:t>
            </a:r>
            <a:r>
              <a:rPr lang="en-GB" sz="1100" b="1" dirty="0" smtClean="0">
                <a:solidFill>
                  <a:srgbClr val="000000"/>
                </a:solidFill>
                <a:latin typeface="Arial" panose="020B0604020202020204" pitchFamily="34" charset="0"/>
                <a:cs typeface="Arial" panose="020B0604020202020204" pitchFamily="34" charset="0"/>
              </a:rPr>
              <a:t/>
            </a:r>
            <a:br>
              <a:rPr lang="en-GB" sz="1100" b="1" dirty="0" smtClean="0">
                <a:solidFill>
                  <a:srgbClr val="000000"/>
                </a:solidFill>
                <a:latin typeface="Arial" panose="020B0604020202020204" pitchFamily="34" charset="0"/>
                <a:cs typeface="Arial" panose="020B0604020202020204" pitchFamily="34" charset="0"/>
              </a:rPr>
            </a:br>
            <a:r>
              <a:rPr lang="en-GB" sz="1100" dirty="0" smtClean="0">
                <a:solidFill>
                  <a:srgbClr val="000000"/>
                </a:solidFill>
                <a:latin typeface="Arial" panose="020B0604020202020204" pitchFamily="34" charset="0"/>
                <a:cs typeface="Arial" panose="020B0604020202020204" pitchFamily="34" charset="0"/>
              </a:rPr>
              <a:t>(e.g. </a:t>
            </a:r>
            <a:r>
              <a:rPr lang="en-GB" sz="1100" dirty="0" err="1" smtClean="0">
                <a:solidFill>
                  <a:srgbClr val="000000"/>
                </a:solidFill>
                <a:latin typeface="Arial" panose="020B0604020202020204" pitchFamily="34" charset="0"/>
                <a:cs typeface="Arial" panose="020B0604020202020204" pitchFamily="34" charset="0"/>
              </a:rPr>
              <a:t>Stobi</a:t>
            </a:r>
            <a:r>
              <a:rPr lang="en-GB" sz="1100" dirty="0" smtClean="0">
                <a:solidFill>
                  <a:srgbClr val="000000"/>
                </a:solidFill>
                <a:latin typeface="Arial" panose="020B0604020202020204" pitchFamily="34" charset="0"/>
                <a:cs typeface="Arial" panose="020B0604020202020204" pitchFamily="34" charset="0"/>
              </a:rPr>
              <a:t>, </a:t>
            </a:r>
            <a:r>
              <a:rPr lang="en-GB" sz="1100" dirty="0" err="1" smtClean="0">
                <a:solidFill>
                  <a:srgbClr val="000000"/>
                </a:solidFill>
                <a:latin typeface="Arial" panose="020B0604020202020204" pitchFamily="34" charset="0"/>
                <a:cs typeface="Arial" panose="020B0604020202020204" pitchFamily="34" charset="0"/>
              </a:rPr>
              <a:t>Kokino</a:t>
            </a:r>
            <a:r>
              <a:rPr lang="en-GB" sz="1100" dirty="0" smtClean="0">
                <a:solidFill>
                  <a:srgbClr val="000000"/>
                </a:solidFill>
                <a:latin typeface="Arial" panose="020B0604020202020204" pitchFamily="34" charset="0"/>
                <a:cs typeface="Arial" panose="020B0604020202020204" pitchFamily="34" charset="0"/>
              </a:rPr>
              <a:t>, </a:t>
            </a:r>
            <a:br>
              <a:rPr lang="en-GB" sz="1100" dirty="0" smtClean="0">
                <a:solidFill>
                  <a:srgbClr val="000000"/>
                </a:solidFill>
                <a:latin typeface="Arial" panose="020B0604020202020204" pitchFamily="34" charset="0"/>
                <a:cs typeface="Arial" panose="020B0604020202020204" pitchFamily="34" charset="0"/>
              </a:rPr>
            </a:br>
            <a:r>
              <a:rPr lang="en-GB" sz="1100" dirty="0" smtClean="0">
                <a:solidFill>
                  <a:srgbClr val="000000"/>
                </a:solidFill>
                <a:latin typeface="Arial" panose="020B0604020202020204" pitchFamily="34" charset="0"/>
                <a:cs typeface="Arial" panose="020B0604020202020204" pitchFamily="34" charset="0"/>
              </a:rPr>
              <a:t>Heraclea)</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28" name="Inhaltsplatzhalter 2"/>
          <p:cNvSpPr txBox="1">
            <a:spLocks/>
          </p:cNvSpPr>
          <p:nvPr/>
        </p:nvSpPr>
        <p:spPr>
          <a:xfrm>
            <a:off x="6675038" y="4755145"/>
            <a:ext cx="2016000" cy="56736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defTabSz="269875">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Historic buildings</a:t>
            </a:r>
            <a:r>
              <a:rPr lang="en-GB" sz="1100" b="1" dirty="0" smtClean="0">
                <a:solidFill>
                  <a:srgbClr val="000000"/>
                </a:solidFill>
                <a:latin typeface="Arial" panose="020B0604020202020204" pitchFamily="34" charset="0"/>
                <a:cs typeface="Arial" panose="020B0604020202020204" pitchFamily="34" charset="0"/>
              </a:rPr>
              <a:t/>
            </a:r>
            <a:br>
              <a:rPr lang="en-GB" sz="1100" b="1" dirty="0" smtClean="0">
                <a:solidFill>
                  <a:srgbClr val="000000"/>
                </a:solidFill>
                <a:latin typeface="Arial" panose="020B0604020202020204" pitchFamily="34" charset="0"/>
                <a:cs typeface="Arial" panose="020B0604020202020204" pitchFamily="34" charset="0"/>
              </a:rPr>
            </a:br>
            <a:r>
              <a:rPr lang="en-GB" sz="1100" dirty="0" smtClean="0">
                <a:solidFill>
                  <a:srgbClr val="000000"/>
                </a:solidFill>
                <a:latin typeface="Arial" panose="020B0604020202020204" pitchFamily="34" charset="0"/>
                <a:cs typeface="Arial" panose="020B0604020202020204" pitchFamily="34" charset="0"/>
              </a:rPr>
              <a:t>(e.g. Skopje Fortress, King Marko Towers in </a:t>
            </a:r>
            <a:r>
              <a:rPr lang="en-GB" sz="1100" dirty="0" err="1" smtClean="0">
                <a:solidFill>
                  <a:srgbClr val="000000"/>
                </a:solidFill>
                <a:latin typeface="Arial" panose="020B0604020202020204" pitchFamily="34" charset="0"/>
                <a:cs typeface="Arial" panose="020B0604020202020204" pitchFamily="34" charset="0"/>
              </a:rPr>
              <a:t>Prilep</a:t>
            </a:r>
            <a:r>
              <a:rPr lang="en-GB" sz="1100" dirty="0" smtClean="0">
                <a:solidFill>
                  <a:srgbClr val="000000"/>
                </a:solidFill>
                <a:latin typeface="Arial" panose="020B0604020202020204" pitchFamily="34" charset="0"/>
                <a:cs typeface="Arial" panose="020B0604020202020204" pitchFamily="34" charset="0"/>
              </a:rPr>
              <a:t>)</a:t>
            </a:r>
            <a:endParaRPr lang="en-GB" sz="1100" b="0" dirty="0" smtClean="0">
              <a:solidFill>
                <a:srgbClr val="000000"/>
              </a:solidFill>
              <a:latin typeface="Arial" panose="020B0604020202020204" pitchFamily="34" charset="0"/>
              <a:cs typeface="Arial" panose="020B0604020202020204" pitchFamily="34" charset="0"/>
            </a:endParaRPr>
          </a:p>
        </p:txBody>
      </p:sp>
      <p:pic>
        <p:nvPicPr>
          <p:cNvPr id="8194" name="Picture 2" descr="Matka"/>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661295" y="1987713"/>
            <a:ext cx="1794682" cy="894467"/>
          </a:xfrm>
          <a:prstGeom prst="roundRect">
            <a:avLst/>
          </a:prstGeom>
          <a:noFill/>
          <a:extLst>
            <a:ext uri="{909E8E84-426E-40DD-AFC4-6F175D3DCCD1}">
              <a14:hiddenFill xmlns:a14="http://schemas.microsoft.com/office/drawing/2010/main">
                <a:solidFill>
                  <a:srgbClr val="FFFFFF"/>
                </a:solidFill>
              </a14:hiddenFill>
            </a:ext>
          </a:extLst>
        </p:spPr>
      </p:pic>
      <p:pic>
        <p:nvPicPr>
          <p:cNvPr id="8196" name="Picture 4" descr="Mavrovo"/>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714843" y="1987713"/>
            <a:ext cx="1794682" cy="894467"/>
          </a:xfrm>
          <a:prstGeom prst="roundRect">
            <a:avLst/>
          </a:prstGeom>
          <a:noFill/>
          <a:extLst>
            <a:ext uri="{909E8E84-426E-40DD-AFC4-6F175D3DCCD1}">
              <a14:hiddenFill xmlns:a14="http://schemas.microsoft.com/office/drawing/2010/main">
                <a:solidFill>
                  <a:srgbClr val="FFFFFF"/>
                </a:solidFill>
              </a14:hiddenFill>
            </a:ext>
          </a:extLst>
        </p:spPr>
      </p:pic>
      <p:sp>
        <p:nvSpPr>
          <p:cNvPr id="33" name="Textfeld 32"/>
          <p:cNvSpPr txBox="1"/>
          <p:nvPr/>
        </p:nvSpPr>
        <p:spPr>
          <a:xfrm>
            <a:off x="4729511" y="3172415"/>
            <a:ext cx="1836000" cy="1386000"/>
          </a:xfrm>
          <a:prstGeom prst="roundRect">
            <a:avLst/>
          </a:prstGeom>
          <a:noFill/>
          <a:ln w="19050">
            <a:solidFill>
              <a:srgbClr val="3B1B66"/>
            </a:solidFill>
          </a:ln>
        </p:spPr>
        <p:txBody>
          <a:bodyPr wrap="square" rtlCol="0" anchor="ctr">
            <a:noAutofit/>
          </a:bodyPr>
          <a:lstStyle/>
          <a:p>
            <a:pPr algn="ctr"/>
            <a:r>
              <a:rPr lang="de-DE" sz="1100" b="1" dirty="0" smtClean="0">
                <a:solidFill>
                  <a:srgbClr val="3B1B66"/>
                </a:solidFill>
              </a:rPr>
              <a:t>Cultural </a:t>
            </a:r>
            <a:r>
              <a:rPr lang="de-DE" sz="1100" b="1" dirty="0" err="1" smtClean="0">
                <a:solidFill>
                  <a:srgbClr val="3B1B66"/>
                </a:solidFill>
              </a:rPr>
              <a:t>sights</a:t>
            </a:r>
            <a:endParaRPr lang="de-AT" sz="1100" b="1" dirty="0">
              <a:solidFill>
                <a:srgbClr val="3B1B66"/>
              </a:solidFill>
            </a:endParaRPr>
          </a:p>
        </p:txBody>
      </p:sp>
      <p:pic>
        <p:nvPicPr>
          <p:cNvPr id="8198" name="Picture 6" descr="Koleshino"/>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782387" y="1991174"/>
            <a:ext cx="1799348" cy="891006"/>
          </a:xfrm>
          <a:prstGeom prst="roundRect">
            <a:avLst/>
          </a:prstGeom>
          <a:noFill/>
          <a:extLst>
            <a:ext uri="{909E8E84-426E-40DD-AFC4-6F175D3DCCD1}">
              <a14:hiddenFill xmlns:a14="http://schemas.microsoft.com/office/drawing/2010/main">
                <a:solidFill>
                  <a:srgbClr val="FFFFFF"/>
                </a:solidFill>
              </a14:hiddenFill>
            </a:ext>
          </a:extLst>
        </p:spPr>
      </p:pic>
      <p:pic>
        <p:nvPicPr>
          <p:cNvPr id="8206" name="Picture 14" descr="Museum of Macedonia Struggle"/>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777386" y="3670639"/>
            <a:ext cx="1785687" cy="901975"/>
          </a:xfrm>
          <a:prstGeom prst="roundRect">
            <a:avLst/>
          </a:prstGeom>
          <a:noFill/>
          <a:extLst>
            <a:ext uri="{909E8E84-426E-40DD-AFC4-6F175D3DCCD1}">
              <a14:hiddenFill xmlns:a14="http://schemas.microsoft.com/office/drawing/2010/main">
                <a:solidFill>
                  <a:srgbClr val="FFFFFF"/>
                </a:solidFill>
              </a14:hiddenFill>
            </a:ext>
          </a:extLst>
        </p:spPr>
      </p:pic>
      <p:pic>
        <p:nvPicPr>
          <p:cNvPr id="8208" name="Picture 16" descr="http://macedonia-timeless.com/img/Pantelejmon%20Tavan.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02729" y="5398138"/>
            <a:ext cx="1810577" cy="879138"/>
          </a:xfrm>
          <a:prstGeom prst="roundRect">
            <a:avLst/>
          </a:prstGeom>
          <a:noFill/>
          <a:extLst>
            <a:ext uri="{909E8E84-426E-40DD-AFC4-6F175D3DCCD1}">
              <a14:hiddenFill xmlns:a14="http://schemas.microsoft.com/office/drawing/2010/main">
                <a:solidFill>
                  <a:srgbClr val="FFFFFF"/>
                </a:solidFill>
              </a14:hiddenFill>
            </a:ext>
          </a:extLst>
        </p:spPr>
      </p:pic>
      <p:pic>
        <p:nvPicPr>
          <p:cNvPr id="8210" name="Picture 18" descr="http://macedonia-timeless.com/img/old_bazaar_skopje.jp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2648383" y="5398139"/>
            <a:ext cx="1816925" cy="87913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25325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58</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Analysis of the current situation</a:t>
            </a:r>
          </a:p>
        </p:txBody>
      </p:sp>
      <p:sp>
        <p:nvSpPr>
          <p:cNvPr id="10" name="Rectangle 6"/>
          <p:cNvSpPr>
            <a:spLocks noChangeArrowheads="1"/>
          </p:cNvSpPr>
          <p:nvPr/>
        </p:nvSpPr>
        <p:spPr bwMode="auto">
          <a:xfrm>
            <a:off x="501333" y="1745298"/>
            <a:ext cx="8001000" cy="1873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E3007B"/>
              </a:buClr>
              <a:buSzPct val="115000"/>
              <a:buFontTx/>
              <a:buChar char="•"/>
            </a:pPr>
            <a:r>
              <a:rPr lang="de-DE" sz="1600" dirty="0">
                <a:solidFill>
                  <a:srgbClr val="000000"/>
                </a:solidFill>
              </a:rPr>
              <a:t>Global </a:t>
            </a:r>
            <a:r>
              <a:rPr lang="de-DE" sz="1600" dirty="0" err="1">
                <a:solidFill>
                  <a:srgbClr val="000000"/>
                </a:solidFill>
              </a:rPr>
              <a:t>tourism</a:t>
            </a:r>
            <a:r>
              <a:rPr lang="de-DE" sz="1600" dirty="0">
                <a:solidFill>
                  <a:srgbClr val="000000"/>
                </a:solidFill>
              </a:rPr>
              <a:t>													17</a:t>
            </a:r>
          </a:p>
          <a:p>
            <a:pPr marL="342900" indent="-342900">
              <a:spcBef>
                <a:spcPct val="20000"/>
              </a:spcBef>
              <a:buClr>
                <a:srgbClr val="E3007B"/>
              </a:buClr>
              <a:buSzPct val="115000"/>
              <a:buFontTx/>
              <a:buChar char="•"/>
            </a:pPr>
            <a:r>
              <a:rPr lang="de-DE" sz="1600" dirty="0">
                <a:solidFill>
                  <a:srgbClr val="000000"/>
                </a:solidFill>
              </a:rPr>
              <a:t>Supply </a:t>
            </a:r>
            <a:r>
              <a:rPr lang="de-DE" sz="1600" dirty="0" err="1">
                <a:solidFill>
                  <a:srgbClr val="000000"/>
                </a:solidFill>
              </a:rPr>
              <a:t>and</a:t>
            </a:r>
            <a:r>
              <a:rPr lang="de-DE" sz="1600" dirty="0">
                <a:solidFill>
                  <a:srgbClr val="000000"/>
                </a:solidFill>
              </a:rPr>
              <a:t> </a:t>
            </a:r>
            <a:r>
              <a:rPr lang="de-DE" sz="1600" dirty="0" err="1">
                <a:solidFill>
                  <a:srgbClr val="000000"/>
                </a:solidFill>
              </a:rPr>
              <a:t>demand</a:t>
            </a:r>
            <a:r>
              <a:rPr lang="de-DE" sz="1600" dirty="0">
                <a:solidFill>
                  <a:srgbClr val="000000"/>
                </a:solidFill>
              </a:rPr>
              <a:t> </a:t>
            </a:r>
            <a:r>
              <a:rPr lang="de-DE" sz="1600" dirty="0" err="1">
                <a:solidFill>
                  <a:srgbClr val="000000"/>
                </a:solidFill>
              </a:rPr>
              <a:t>analysis</a:t>
            </a:r>
            <a:r>
              <a:rPr lang="de-DE" sz="1600" dirty="0">
                <a:solidFill>
                  <a:srgbClr val="000000"/>
                </a:solidFill>
              </a:rPr>
              <a:t>									  	22</a:t>
            </a:r>
          </a:p>
          <a:p>
            <a:pPr marL="342900" indent="-342900">
              <a:spcBef>
                <a:spcPct val="20000"/>
              </a:spcBef>
              <a:buClr>
                <a:srgbClr val="E3007B"/>
              </a:buClr>
              <a:buSzPct val="115000"/>
              <a:buFontTx/>
              <a:buChar char="•"/>
            </a:pPr>
            <a:r>
              <a:rPr lang="de-DE" sz="1600" dirty="0" err="1">
                <a:solidFill>
                  <a:srgbClr val="000000"/>
                </a:solidFill>
              </a:rPr>
              <a:t>Economic</a:t>
            </a:r>
            <a:r>
              <a:rPr lang="de-DE" sz="1600" dirty="0">
                <a:solidFill>
                  <a:srgbClr val="000000"/>
                </a:solidFill>
              </a:rPr>
              <a:t> </a:t>
            </a:r>
            <a:r>
              <a:rPr lang="de-DE" sz="1600" dirty="0" err="1">
                <a:solidFill>
                  <a:srgbClr val="000000"/>
                </a:solidFill>
              </a:rPr>
              <a:t>importance</a:t>
            </a:r>
            <a:r>
              <a:rPr lang="de-DE" sz="1600" dirty="0">
                <a:solidFill>
                  <a:srgbClr val="000000"/>
                </a:solidFill>
              </a:rPr>
              <a:t>											35</a:t>
            </a:r>
          </a:p>
          <a:p>
            <a:pPr marL="342900" indent="-342900">
              <a:spcBef>
                <a:spcPct val="20000"/>
              </a:spcBef>
              <a:buClr>
                <a:srgbClr val="E3007B"/>
              </a:buClr>
              <a:buSzPct val="115000"/>
              <a:buFontTx/>
              <a:buChar char="•"/>
            </a:pPr>
            <a:r>
              <a:rPr lang="de-DE" sz="1600" dirty="0">
                <a:solidFill>
                  <a:srgbClr val="000000"/>
                </a:solidFill>
              </a:rPr>
              <a:t>Trend </a:t>
            </a:r>
            <a:r>
              <a:rPr lang="de-DE" sz="1600" dirty="0" err="1">
                <a:solidFill>
                  <a:srgbClr val="000000"/>
                </a:solidFill>
              </a:rPr>
              <a:t>analysis</a:t>
            </a:r>
            <a:r>
              <a:rPr lang="de-DE" sz="1600" dirty="0">
                <a:solidFill>
                  <a:srgbClr val="000000"/>
                </a:solidFill>
              </a:rPr>
              <a:t>											  		40</a:t>
            </a:r>
          </a:p>
          <a:p>
            <a:pPr marL="342900" indent="-342900">
              <a:spcBef>
                <a:spcPct val="20000"/>
              </a:spcBef>
              <a:buClr>
                <a:srgbClr val="E3007B"/>
              </a:buClr>
              <a:buSzPct val="115000"/>
              <a:buFontTx/>
              <a:buChar char="•"/>
            </a:pPr>
            <a:r>
              <a:rPr lang="de-DE" sz="1600" dirty="0">
                <a:solidFill>
                  <a:srgbClr val="000000"/>
                </a:solidFill>
              </a:rPr>
              <a:t>Main </a:t>
            </a:r>
            <a:r>
              <a:rPr lang="de-DE" sz="1600" dirty="0" err="1">
                <a:solidFill>
                  <a:srgbClr val="000000"/>
                </a:solidFill>
              </a:rPr>
              <a:t>destinations</a:t>
            </a:r>
            <a:r>
              <a:rPr lang="de-DE" sz="1600" dirty="0">
                <a:solidFill>
                  <a:srgbClr val="000000"/>
                </a:solidFill>
              </a:rPr>
              <a:t> </a:t>
            </a:r>
            <a:r>
              <a:rPr lang="de-DE" sz="1600" dirty="0" err="1">
                <a:solidFill>
                  <a:srgbClr val="000000"/>
                </a:solidFill>
              </a:rPr>
              <a:t>and</a:t>
            </a:r>
            <a:r>
              <a:rPr lang="de-DE" sz="1600" dirty="0">
                <a:solidFill>
                  <a:srgbClr val="000000"/>
                </a:solidFill>
              </a:rPr>
              <a:t> </a:t>
            </a:r>
            <a:r>
              <a:rPr lang="de-DE" sz="1600" dirty="0" err="1">
                <a:solidFill>
                  <a:srgbClr val="000000"/>
                </a:solidFill>
              </a:rPr>
              <a:t>attractions</a:t>
            </a:r>
            <a:r>
              <a:rPr lang="de-DE" sz="1600" dirty="0">
                <a:solidFill>
                  <a:srgbClr val="000000"/>
                </a:solidFill>
              </a:rPr>
              <a:t>									47</a:t>
            </a:r>
          </a:p>
          <a:p>
            <a:pPr marL="342900" indent="-342900">
              <a:spcBef>
                <a:spcPct val="20000"/>
              </a:spcBef>
              <a:buClr>
                <a:srgbClr val="E3007B"/>
              </a:buClr>
              <a:buSzPct val="115000"/>
              <a:buFontTx/>
              <a:buChar char="•"/>
            </a:pPr>
            <a:r>
              <a:rPr lang="de-DE" sz="1600" b="1" dirty="0">
                <a:solidFill>
                  <a:srgbClr val="E30079"/>
                </a:solidFill>
              </a:rPr>
              <a:t>Framework </a:t>
            </a:r>
            <a:r>
              <a:rPr lang="de-DE" sz="1600" b="1" dirty="0" err="1">
                <a:solidFill>
                  <a:srgbClr val="E30079"/>
                </a:solidFill>
              </a:rPr>
              <a:t>conditions</a:t>
            </a:r>
            <a:r>
              <a:rPr lang="de-DE" sz="1600" b="1" dirty="0">
                <a:solidFill>
                  <a:srgbClr val="E30079"/>
                </a:solidFill>
              </a:rPr>
              <a:t>											58</a:t>
            </a:r>
          </a:p>
          <a:p>
            <a:pPr marL="342900" indent="-342900">
              <a:spcBef>
                <a:spcPct val="20000"/>
              </a:spcBef>
              <a:buClr>
                <a:srgbClr val="E3007B"/>
              </a:buClr>
              <a:buSzPct val="115000"/>
              <a:buFontTx/>
              <a:buChar char="•"/>
            </a:pPr>
            <a:r>
              <a:rPr lang="de-DE" sz="1600" dirty="0">
                <a:solidFill>
                  <a:srgbClr val="000000"/>
                </a:solidFill>
              </a:rPr>
              <a:t>SWOT-analysis													</a:t>
            </a:r>
            <a:r>
              <a:rPr lang="de-DE" sz="1600" dirty="0" smtClean="0">
                <a:solidFill>
                  <a:srgbClr val="000000"/>
                </a:solidFill>
              </a:rPr>
              <a:t>75</a:t>
            </a:r>
            <a:endParaRPr lang="de-DE" sz="1600" dirty="0">
              <a:solidFill>
                <a:srgbClr val="000000"/>
              </a:solidFill>
            </a:endParaRPr>
          </a:p>
        </p:txBody>
      </p:sp>
    </p:spTree>
    <p:extLst>
      <p:ext uri="{BB962C8B-B14F-4D97-AF65-F5344CB8AC3E}">
        <p14:creationId xmlns:p14="http://schemas.microsoft.com/office/powerpoint/2010/main" val="219729303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45544" cy="936000"/>
          </a:xfrm>
        </p:spPr>
        <p:txBody>
          <a:bodyPr/>
          <a:lstStyle/>
          <a:p>
            <a:pPr algn="just"/>
            <a:r>
              <a:rPr lang="en-US" sz="2000" b="1" dirty="0" smtClean="0"/>
              <a:t>North Macedonia in general has a good road network and continues to improve it</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59</a:t>
            </a:fld>
            <a:endParaRPr lang="de-DE" altLang="de-DE" dirty="0"/>
          </a:p>
        </p:txBody>
      </p:sp>
      <p:sp>
        <p:nvSpPr>
          <p:cNvPr id="9" name="Inhaltsplatzhalter 8"/>
          <p:cNvSpPr>
            <a:spLocks noGrp="1"/>
          </p:cNvSpPr>
          <p:nvPr>
            <p:ph sz="quarter" idx="14"/>
          </p:nvPr>
        </p:nvSpPr>
        <p:spPr/>
        <p:txBody>
          <a:bodyPr/>
          <a:lstStyle/>
          <a:p>
            <a:r>
              <a:rPr lang="de-DE" dirty="0" err="1" smtClean="0"/>
              <a:t>Accessibility</a:t>
            </a:r>
            <a:r>
              <a:rPr lang="de-DE" dirty="0" smtClean="0"/>
              <a:t> – </a:t>
            </a:r>
            <a:r>
              <a:rPr lang="de-DE" dirty="0" err="1" smtClean="0"/>
              <a:t>road</a:t>
            </a:r>
            <a:r>
              <a:rPr lang="de-DE" dirty="0" smtClean="0"/>
              <a:t> </a:t>
            </a:r>
            <a:r>
              <a:rPr lang="de-DE" dirty="0" err="1" smtClean="0"/>
              <a:t>infrastracture</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Google </a:t>
            </a:r>
            <a:r>
              <a:rPr lang="de-DE" spc="0" dirty="0" err="1"/>
              <a:t>Maps</a:t>
            </a:r>
            <a:r>
              <a:rPr lang="de-DE" spc="0" dirty="0"/>
              <a:t>, www.roads.org.mk</a:t>
            </a:r>
            <a:endParaRPr lang="en-US" spc="0" dirty="0"/>
          </a:p>
        </p:txBody>
      </p:sp>
      <p:sp>
        <p:nvSpPr>
          <p:cNvPr id="29" name="Inhaltsplatzhalter 2"/>
          <p:cNvSpPr txBox="1">
            <a:spLocks/>
          </p:cNvSpPr>
          <p:nvPr/>
        </p:nvSpPr>
        <p:spPr>
          <a:xfrm>
            <a:off x="3818549" y="1328576"/>
            <a:ext cx="4868251" cy="241312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266700" indent="11113">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Road infrastructure</a:t>
            </a:r>
          </a:p>
          <a:p>
            <a:pPr marL="457200" indent="-180000">
              <a:spcBef>
                <a:spcPts val="0"/>
              </a:spcBef>
              <a:spcAft>
                <a:spcPts val="600"/>
              </a:spcAft>
            </a:pPr>
            <a:r>
              <a:rPr lang="en-GB" sz="1100" b="0" dirty="0" smtClean="0">
                <a:solidFill>
                  <a:srgbClr val="000000"/>
                </a:solidFill>
                <a:latin typeface="Arial" panose="020B0604020202020204" pitchFamily="34" charset="0"/>
                <a:cs typeface="Arial" panose="020B0604020202020204" pitchFamily="34" charset="0"/>
              </a:rPr>
              <a:t>The road infrastructure, which is planned, managed and maintained by the Public Enterprise for State Roads, is well-developed in North Macedonia with a total length of more than 14.000 kilometres of motorways, national, regional and local roads</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There are currently 242 km of motorways and a further enlargement of the motorway network is currently under construction (A 2 between </a:t>
            </a:r>
            <a:r>
              <a:rPr lang="en-GB" sz="1100" dirty="0" err="1" smtClean="0">
                <a:solidFill>
                  <a:srgbClr val="000000"/>
                </a:solidFill>
                <a:latin typeface="Arial" panose="020B0604020202020204" pitchFamily="34" charset="0"/>
                <a:cs typeface="Arial" panose="020B0604020202020204" pitchFamily="34" charset="0"/>
              </a:rPr>
              <a:t>Gostivar</a:t>
            </a:r>
            <a:r>
              <a:rPr lang="en-GB" sz="1100" dirty="0" smtClean="0">
                <a:solidFill>
                  <a:srgbClr val="000000"/>
                </a:solidFill>
                <a:latin typeface="Arial" panose="020B0604020202020204" pitchFamily="34" charset="0"/>
                <a:cs typeface="Arial" panose="020B0604020202020204" pitchFamily="34" charset="0"/>
              </a:rPr>
              <a:t> and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a:t>
            </a:r>
          </a:p>
          <a:p>
            <a:pPr marL="457200" indent="-180000">
              <a:spcBef>
                <a:spcPts val="0"/>
              </a:spcBef>
              <a:spcAft>
                <a:spcPts val="600"/>
              </a:spcAft>
            </a:pPr>
            <a:r>
              <a:rPr lang="en-GB" sz="1100" b="0" dirty="0" smtClean="0">
                <a:solidFill>
                  <a:srgbClr val="000000"/>
                </a:solidFill>
                <a:latin typeface="Arial" panose="020B0604020202020204" pitchFamily="34" charset="0"/>
                <a:cs typeface="Arial" panose="020B0604020202020204" pitchFamily="34" charset="0"/>
              </a:rPr>
              <a:t>With the existing road infrastructure all parts of the country are easy accessible and the main roads are in general in a good shape, while local roads, especially to certain remote places, can be in a bad condition</a:t>
            </a:r>
          </a:p>
        </p:txBody>
      </p:sp>
      <p:sp>
        <p:nvSpPr>
          <p:cNvPr id="58" name="Textfeld 57"/>
          <p:cNvSpPr txBox="1"/>
          <p:nvPr/>
        </p:nvSpPr>
        <p:spPr>
          <a:xfrm>
            <a:off x="505262" y="3845396"/>
            <a:ext cx="4176464" cy="261610"/>
          </a:xfrm>
          <a:prstGeom prst="rect">
            <a:avLst/>
          </a:prstGeom>
          <a:noFill/>
        </p:spPr>
        <p:txBody>
          <a:bodyPr wrap="square" rtlCol="0">
            <a:spAutoFit/>
          </a:bodyPr>
          <a:lstStyle/>
          <a:p>
            <a:r>
              <a:rPr lang="de-DE" sz="1100" b="1" dirty="0" err="1" smtClean="0"/>
              <a:t>Distance</a:t>
            </a:r>
            <a:r>
              <a:rPr lang="de-DE" sz="1100" b="1" dirty="0" smtClean="0"/>
              <a:t> </a:t>
            </a:r>
            <a:r>
              <a:rPr lang="de-DE" sz="1100" b="1" dirty="0" err="1" smtClean="0"/>
              <a:t>by</a:t>
            </a:r>
            <a:r>
              <a:rPr lang="de-DE" sz="1100" b="1" dirty="0" smtClean="0"/>
              <a:t> </a:t>
            </a:r>
            <a:r>
              <a:rPr lang="de-DE" sz="1100" b="1" dirty="0" err="1" smtClean="0"/>
              <a:t>car</a:t>
            </a:r>
            <a:r>
              <a:rPr lang="de-DE" sz="1100" b="1" dirty="0" smtClean="0"/>
              <a:t> </a:t>
            </a:r>
            <a:r>
              <a:rPr lang="de-DE" sz="1100" b="1" dirty="0" err="1" smtClean="0"/>
              <a:t>to</a:t>
            </a:r>
            <a:r>
              <a:rPr lang="de-DE" sz="1100" b="1" dirty="0" smtClean="0"/>
              <a:t> </a:t>
            </a:r>
            <a:r>
              <a:rPr lang="de-DE" sz="1100" b="1" dirty="0" err="1" smtClean="0"/>
              <a:t>major</a:t>
            </a:r>
            <a:r>
              <a:rPr lang="de-DE" sz="1100" b="1" dirty="0" smtClean="0"/>
              <a:t> </a:t>
            </a:r>
            <a:r>
              <a:rPr lang="de-DE" sz="1100" b="1" dirty="0" err="1" smtClean="0"/>
              <a:t>cities</a:t>
            </a:r>
            <a:r>
              <a:rPr lang="de-DE" sz="1100" b="1" dirty="0" smtClean="0"/>
              <a:t> in the </a:t>
            </a:r>
            <a:r>
              <a:rPr lang="de-DE" sz="1100" b="1" dirty="0" err="1" smtClean="0"/>
              <a:t>region</a:t>
            </a:r>
            <a:endParaRPr lang="de-AT" sz="1100" b="1" dirty="0"/>
          </a:p>
        </p:txBody>
      </p:sp>
      <p:graphicFrame>
        <p:nvGraphicFramePr>
          <p:cNvPr id="59" name="Tabelle 58"/>
          <p:cNvGraphicFramePr>
            <a:graphicFrameLocks noGrp="1"/>
          </p:cNvGraphicFramePr>
          <p:nvPr>
            <p:extLst>
              <p:ext uri="{D42A27DB-BD31-4B8C-83A1-F6EECF244321}">
                <p14:modId xmlns:p14="http://schemas.microsoft.com/office/powerpoint/2010/main" val="1851371629"/>
              </p:ext>
            </p:extLst>
          </p:nvPr>
        </p:nvGraphicFramePr>
        <p:xfrm>
          <a:off x="611005" y="4172865"/>
          <a:ext cx="5256000" cy="2124240"/>
        </p:xfrm>
        <a:graphic>
          <a:graphicData uri="http://schemas.openxmlformats.org/drawingml/2006/table">
            <a:tbl>
              <a:tblPr firstRow="1" bandRow="1">
                <a:tableStyleId>{5C22544A-7EE6-4342-B048-85BDC9FD1C3A}</a:tableStyleId>
              </a:tblPr>
              <a:tblGrid>
                <a:gridCol w="1584000"/>
                <a:gridCol w="1224000"/>
                <a:gridCol w="1224000"/>
                <a:gridCol w="1224000"/>
              </a:tblGrid>
              <a:tr h="216000">
                <a:tc>
                  <a:txBody>
                    <a:bodyPr/>
                    <a:lstStyle/>
                    <a:p>
                      <a:pPr algn="l"/>
                      <a:r>
                        <a:rPr lang="en-GB" sz="1000" b="1" noProof="0" dirty="0" smtClean="0">
                          <a:latin typeface="Arial" panose="020B0604020202020204" pitchFamily="34" charset="0"/>
                          <a:cs typeface="Arial" panose="020B0604020202020204" pitchFamily="34" charset="0"/>
                        </a:rPr>
                        <a:t>City</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err="1" smtClean="0">
                          <a:latin typeface="Arial" panose="020B0604020202020204" pitchFamily="34" charset="0"/>
                          <a:cs typeface="Arial" panose="020B0604020202020204" pitchFamily="34" charset="0"/>
                        </a:rPr>
                        <a:t>Distance</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to</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boarder</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err="1" smtClean="0">
                          <a:latin typeface="Arial" panose="020B0604020202020204" pitchFamily="34" charset="0"/>
                          <a:cs typeface="Arial" panose="020B0604020202020204" pitchFamily="34" charset="0"/>
                        </a:rPr>
                        <a:t>Distance</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to</a:t>
                      </a:r>
                      <a:r>
                        <a:rPr lang="de-DE" sz="1000" dirty="0" smtClean="0">
                          <a:latin typeface="Arial" panose="020B0604020202020204" pitchFamily="34" charset="0"/>
                          <a:cs typeface="Arial" panose="020B0604020202020204" pitchFamily="34" charset="0"/>
                        </a:rPr>
                        <a:t> Skopje</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err="1" smtClean="0">
                          <a:latin typeface="Arial" panose="020B0604020202020204" pitchFamily="34" charset="0"/>
                          <a:cs typeface="Arial" panose="020B0604020202020204" pitchFamily="34" charset="0"/>
                        </a:rPr>
                        <a:t>Distance</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to</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Ohrid</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pPr>
                        <a:spcAft>
                          <a:spcPts val="300"/>
                        </a:spcAft>
                      </a:pPr>
                      <a:r>
                        <a:rPr lang="en-GB" sz="1000" b="0" i="0" noProof="0" dirty="0" smtClean="0">
                          <a:solidFill>
                            <a:srgbClr val="000000"/>
                          </a:solidFill>
                          <a:latin typeface="Arial" panose="020B0604020202020204" pitchFamily="34" charset="0"/>
                          <a:cs typeface="Arial" panose="020B0604020202020204" pitchFamily="34" charset="0"/>
                        </a:rPr>
                        <a:t>Thessaloniki (Greece)</a:t>
                      </a:r>
                    </a:p>
                  </a:txBody>
                  <a:tcPr anchor="ctr">
                    <a:solidFill>
                      <a:schemeClr val="bg1"/>
                    </a:solidFill>
                  </a:tcPr>
                </a:tc>
                <a:tc>
                  <a:txBody>
                    <a:bodyPr/>
                    <a:lstStyle/>
                    <a:p>
                      <a:pPr marL="0" indent="0" algn="r">
                        <a:spcAft>
                          <a:spcPts val="300"/>
                        </a:spcAft>
                        <a:buNone/>
                      </a:pPr>
                      <a:r>
                        <a:rPr lang="de-DE" sz="1000" b="0" i="0" dirty="0" smtClean="0">
                          <a:solidFill>
                            <a:srgbClr val="000000"/>
                          </a:solidFill>
                          <a:latin typeface="Arial" panose="020B0604020202020204" pitchFamily="34" charset="0"/>
                          <a:cs typeface="Arial" panose="020B0604020202020204" pitchFamily="34" charset="0"/>
                        </a:rPr>
                        <a:t>80 km (1,00</a:t>
                      </a:r>
                      <a:r>
                        <a:rPr lang="de-DE" sz="1000" b="0" i="0" baseline="0" dirty="0" smtClean="0">
                          <a:solidFill>
                            <a:srgbClr val="000000"/>
                          </a:solidFill>
                          <a:latin typeface="Arial" panose="020B0604020202020204" pitchFamily="34" charset="0"/>
                          <a:cs typeface="Arial" panose="020B0604020202020204" pitchFamily="34" charset="0"/>
                        </a:rPr>
                        <a:t> h</a:t>
                      </a:r>
                      <a:r>
                        <a:rPr lang="de-DE" sz="1000" b="0" i="0" dirty="0" smtClean="0">
                          <a:solidFill>
                            <a:srgbClr val="000000"/>
                          </a:solidFill>
                          <a:latin typeface="Arial" panose="020B0604020202020204" pitchFamily="34" charset="0"/>
                          <a:cs typeface="Arial" panose="020B0604020202020204" pitchFamily="34" charset="0"/>
                        </a:rPr>
                        <a:t>)</a:t>
                      </a:r>
                    </a:p>
                  </a:txBody>
                  <a:tcPr marR="180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230 km (2,75</a:t>
                      </a:r>
                      <a:r>
                        <a:rPr lang="de-DE" sz="1000" b="0" i="0" baseline="0" dirty="0" smtClean="0">
                          <a:solidFill>
                            <a:srgbClr val="000000"/>
                          </a:solidFill>
                          <a:latin typeface="Arial" panose="020B0604020202020204" pitchFamily="34" charset="0"/>
                          <a:cs typeface="Arial" panose="020B0604020202020204" pitchFamily="34" charset="0"/>
                        </a:rPr>
                        <a:t> h)</a:t>
                      </a:r>
                      <a:endParaRPr lang="de-DE" sz="1000" b="0" i="0" dirty="0" smtClean="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285 km (3,75 h)</a:t>
                      </a:r>
                    </a:p>
                  </a:txBody>
                  <a:tcPr marR="180000" anchor="ctr">
                    <a:solidFill>
                      <a:schemeClr val="bg1"/>
                    </a:solid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Sofia (Bulgaria)</a:t>
                      </a:r>
                    </a:p>
                  </a:txBody>
                  <a:tcPr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130 km (1,75</a:t>
                      </a:r>
                      <a:r>
                        <a:rPr lang="de-DE" sz="1000" b="0" i="0" baseline="0" dirty="0" smtClean="0">
                          <a:solidFill>
                            <a:srgbClr val="000000"/>
                          </a:solidFill>
                          <a:latin typeface="Arial" panose="020B0604020202020204" pitchFamily="34" charset="0"/>
                          <a:cs typeface="Arial" panose="020B0604020202020204" pitchFamily="34" charset="0"/>
                        </a:rPr>
                        <a:t>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240 km (3,50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420 km (5,75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Tirana (Albania)</a:t>
                      </a:r>
                    </a:p>
                  </a:txBody>
                  <a:tcPr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110 km (2,00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280 km (4,25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135 km (2,50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Belgrade (Serbia)</a:t>
                      </a:r>
                    </a:p>
                  </a:txBody>
                  <a:tcPr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390 km (4,25</a:t>
                      </a:r>
                      <a:r>
                        <a:rPr lang="de-DE" sz="1000" b="0" i="0" baseline="0" dirty="0" smtClean="0">
                          <a:solidFill>
                            <a:srgbClr val="000000"/>
                          </a:solidFill>
                          <a:latin typeface="Arial" panose="020B0604020202020204" pitchFamily="34" charset="0"/>
                          <a:cs typeface="Arial" panose="020B0604020202020204" pitchFamily="34" charset="0"/>
                        </a:rPr>
                        <a:t>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435 km (4,75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615 km (7,00</a:t>
                      </a:r>
                      <a:r>
                        <a:rPr lang="de-DE" sz="1000" b="0" i="0" baseline="0" dirty="0" smtClean="0">
                          <a:solidFill>
                            <a:srgbClr val="000000"/>
                          </a:solidFill>
                          <a:latin typeface="Arial" panose="020B0604020202020204" pitchFamily="34" charset="0"/>
                          <a:cs typeface="Arial" panose="020B0604020202020204" pitchFamily="34" charset="0"/>
                        </a:rPr>
                        <a:t>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88000">
                <a:tc>
                  <a:txBody>
                    <a:bodyPr/>
                    <a:lstStyle/>
                    <a:p>
                      <a:r>
                        <a:rPr lang="en-GB" sz="1000" b="0" i="0" noProof="0" dirty="0" err="1" smtClean="0">
                          <a:solidFill>
                            <a:srgbClr val="000000"/>
                          </a:solidFill>
                          <a:latin typeface="Arial" panose="020B0604020202020204" pitchFamily="34" charset="0"/>
                          <a:cs typeface="Arial" panose="020B0604020202020204" pitchFamily="34" charset="0"/>
                        </a:rPr>
                        <a:t>Pristhina</a:t>
                      </a:r>
                      <a:r>
                        <a:rPr lang="en-GB" sz="1000" b="0" i="0" noProof="0" dirty="0" smtClean="0">
                          <a:solidFill>
                            <a:srgbClr val="000000"/>
                          </a:solidFill>
                          <a:latin typeface="Arial" panose="020B0604020202020204" pitchFamily="34" charset="0"/>
                          <a:cs typeface="Arial" panose="020B0604020202020204" pitchFamily="34" charset="0"/>
                        </a:rPr>
                        <a:t> (Kosovo)</a:t>
                      </a:r>
                    </a:p>
                  </a:txBody>
                  <a:tcPr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65 km (1,00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90 km (1,50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250 km (3,75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88000">
                <a:tc>
                  <a:txBody>
                    <a:bodyPr/>
                    <a:lstStyle/>
                    <a:p>
                      <a:r>
                        <a:rPr lang="en-GB" sz="1000" b="0" i="0" noProof="0" dirty="0" err="1" smtClean="0">
                          <a:solidFill>
                            <a:srgbClr val="000000"/>
                          </a:solidFill>
                          <a:latin typeface="Arial" panose="020B0604020202020204" pitchFamily="34" charset="0"/>
                          <a:cs typeface="Arial" panose="020B0604020202020204" pitchFamily="34" charset="0"/>
                        </a:rPr>
                        <a:t>Ni</a:t>
                      </a:r>
                      <a:r>
                        <a:rPr lang="en-GB" sz="1000" b="0" i="0" noProof="0" dirty="0" err="1" smtClean="0">
                          <a:solidFill>
                            <a:srgbClr val="000000"/>
                          </a:solidFill>
                          <a:latin typeface="Arial"/>
                          <a:cs typeface="Arial"/>
                        </a:rPr>
                        <a:t>š</a:t>
                      </a:r>
                      <a:r>
                        <a:rPr lang="en-GB" sz="1000" b="0" i="0" noProof="0" dirty="0" smtClean="0">
                          <a:solidFill>
                            <a:srgbClr val="000000"/>
                          </a:solidFill>
                          <a:latin typeface="Arial"/>
                          <a:cs typeface="Arial"/>
                        </a:rPr>
                        <a:t> (Serbia)</a:t>
                      </a:r>
                      <a:endParaRPr lang="en-GB" sz="10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170 km (2,25</a:t>
                      </a:r>
                      <a:r>
                        <a:rPr lang="de-DE" sz="1000" b="0" i="0" baseline="0" dirty="0" smtClean="0">
                          <a:solidFill>
                            <a:srgbClr val="000000"/>
                          </a:solidFill>
                          <a:latin typeface="Arial" panose="020B0604020202020204" pitchFamily="34" charset="0"/>
                          <a:cs typeface="Arial" panose="020B0604020202020204" pitchFamily="34" charset="0"/>
                        </a:rPr>
                        <a:t>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215 km (2,75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390 km (5,00 h)</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bl>
          </a:graphicData>
        </a:graphic>
      </p:graphicFrame>
      <p:pic>
        <p:nvPicPr>
          <p:cNvPr id="9220" name="Picture 4" descr="Fullscreen image"/>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8513"/>
          <a:stretch/>
        </p:blipFill>
        <p:spPr bwMode="auto">
          <a:xfrm>
            <a:off x="6041370" y="3892222"/>
            <a:ext cx="2544416" cy="1097537"/>
          </a:xfrm>
          <a:prstGeom prst="roundRect">
            <a:avLst/>
          </a:prstGeom>
          <a:noFill/>
          <a:extLst>
            <a:ext uri="{909E8E84-426E-40DD-AFC4-6F175D3DCCD1}">
              <a14:hiddenFill xmlns:a14="http://schemas.microsoft.com/office/drawing/2010/main">
                <a:solidFill>
                  <a:srgbClr val="FFFFFF"/>
                </a:solidFill>
              </a14:hiddenFill>
            </a:ext>
          </a:extLst>
        </p:spPr>
      </p:pic>
      <p:pic>
        <p:nvPicPr>
          <p:cNvPr id="9222" name="Picture 6" descr="Fullscreen imag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39207" y="5185185"/>
            <a:ext cx="2553077" cy="1097537"/>
          </a:xfrm>
          <a:prstGeom prst="roundRect">
            <a:avLst/>
          </a:prstGeom>
          <a:noFill/>
          <a:extLst>
            <a:ext uri="{909E8E84-426E-40DD-AFC4-6F175D3DCCD1}">
              <a14:hiddenFill xmlns:a14="http://schemas.microsoft.com/office/drawing/2010/main">
                <a:solidFill>
                  <a:srgbClr val="FFFFFF"/>
                </a:solidFill>
              </a14:hiddenFill>
            </a:ext>
          </a:extLst>
        </p:spPr>
      </p:pic>
      <p:grpSp>
        <p:nvGrpSpPr>
          <p:cNvPr id="3" name="Gruppieren 2"/>
          <p:cNvGrpSpPr/>
          <p:nvPr/>
        </p:nvGrpSpPr>
        <p:grpSpPr>
          <a:xfrm>
            <a:off x="611188" y="1388392"/>
            <a:ext cx="3445065" cy="2072256"/>
            <a:chOff x="611188" y="1572768"/>
            <a:chExt cx="3445065" cy="2072256"/>
          </a:xfrm>
        </p:grpSpPr>
        <p:pic>
          <p:nvPicPr>
            <p:cNvPr id="921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863" t="18367" r="8797" b="12831"/>
            <a:stretch/>
          </p:blipFill>
          <p:spPr bwMode="auto">
            <a:xfrm>
              <a:off x="611188" y="1572768"/>
              <a:ext cx="3445065" cy="2072256"/>
            </a:xfrm>
            <a:prstGeom prst="roundRect">
              <a:avLst/>
            </a:prstGeom>
            <a:noFill/>
            <a:ln w="19050">
              <a:prstDash val="sysDot"/>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feld 40"/>
            <p:cNvSpPr txBox="1"/>
            <p:nvPr/>
          </p:nvSpPr>
          <p:spPr>
            <a:xfrm>
              <a:off x="2167540" y="2100334"/>
              <a:ext cx="460244" cy="261610"/>
            </a:xfrm>
            <a:prstGeom prst="rect">
              <a:avLst/>
            </a:prstGeom>
            <a:noFill/>
          </p:spPr>
          <p:txBody>
            <a:bodyPr wrap="square" rtlCol="0">
              <a:spAutoFit/>
            </a:bodyPr>
            <a:lstStyle/>
            <a:p>
              <a:r>
                <a:rPr lang="de-DE" sz="1100" b="1" dirty="0" smtClean="0">
                  <a:solidFill>
                    <a:srgbClr val="E3007B"/>
                  </a:solidFill>
                </a:rPr>
                <a:t>A1</a:t>
              </a:r>
              <a:endParaRPr lang="de-AT" sz="1100" b="1" dirty="0">
                <a:solidFill>
                  <a:srgbClr val="E3007B"/>
                </a:solidFill>
              </a:endParaRPr>
            </a:p>
          </p:txBody>
        </p:sp>
        <p:sp>
          <p:nvSpPr>
            <p:cNvPr id="6" name="Freihandform 5"/>
            <p:cNvSpPr/>
            <p:nvPr/>
          </p:nvSpPr>
          <p:spPr>
            <a:xfrm>
              <a:off x="1208038" y="1913801"/>
              <a:ext cx="2060620" cy="1615010"/>
            </a:xfrm>
            <a:custGeom>
              <a:avLst/>
              <a:gdLst>
                <a:gd name="connsiteX0" fmla="*/ 1519707 w 2060620"/>
                <a:gd name="connsiteY0" fmla="*/ 61818 h 1615010"/>
                <a:gd name="connsiteX1" fmla="*/ 1560920 w 2060620"/>
                <a:gd name="connsiteY1" fmla="*/ 100455 h 1615010"/>
                <a:gd name="connsiteX2" fmla="*/ 1566071 w 2060620"/>
                <a:gd name="connsiteY2" fmla="*/ 126213 h 1615010"/>
                <a:gd name="connsiteX3" fmla="*/ 1586677 w 2060620"/>
                <a:gd name="connsiteY3" fmla="*/ 133940 h 1615010"/>
                <a:gd name="connsiteX4" fmla="*/ 1599556 w 2060620"/>
                <a:gd name="connsiteY4" fmla="*/ 167425 h 1615010"/>
                <a:gd name="connsiteX5" fmla="*/ 1602132 w 2060620"/>
                <a:gd name="connsiteY5" fmla="*/ 188031 h 1615010"/>
                <a:gd name="connsiteX6" fmla="*/ 1622738 w 2060620"/>
                <a:gd name="connsiteY6" fmla="*/ 188031 h 1615010"/>
                <a:gd name="connsiteX7" fmla="*/ 1633041 w 2060620"/>
                <a:gd name="connsiteY7" fmla="*/ 221516 h 1615010"/>
                <a:gd name="connsiteX8" fmla="*/ 1640769 w 2060620"/>
                <a:gd name="connsiteY8" fmla="*/ 247274 h 1615010"/>
                <a:gd name="connsiteX9" fmla="*/ 1663951 w 2060620"/>
                <a:gd name="connsiteY9" fmla="*/ 252425 h 1615010"/>
                <a:gd name="connsiteX10" fmla="*/ 1687133 w 2060620"/>
                <a:gd name="connsiteY10" fmla="*/ 283335 h 1615010"/>
                <a:gd name="connsiteX11" fmla="*/ 1712890 w 2060620"/>
                <a:gd name="connsiteY11" fmla="*/ 291062 h 1615010"/>
                <a:gd name="connsiteX12" fmla="*/ 1733497 w 2060620"/>
                <a:gd name="connsiteY12" fmla="*/ 303941 h 1615010"/>
                <a:gd name="connsiteX13" fmla="*/ 1772133 w 2060620"/>
                <a:gd name="connsiteY13" fmla="*/ 327123 h 1615010"/>
                <a:gd name="connsiteX14" fmla="*/ 1795315 w 2060620"/>
                <a:gd name="connsiteY14" fmla="*/ 327123 h 1615010"/>
                <a:gd name="connsiteX15" fmla="*/ 1815921 w 2060620"/>
                <a:gd name="connsiteY15" fmla="*/ 342578 h 1615010"/>
                <a:gd name="connsiteX16" fmla="*/ 1849407 w 2060620"/>
                <a:gd name="connsiteY16" fmla="*/ 360608 h 1615010"/>
                <a:gd name="connsiteX17" fmla="*/ 1875164 w 2060620"/>
                <a:gd name="connsiteY17" fmla="*/ 352881 h 1615010"/>
                <a:gd name="connsiteX18" fmla="*/ 1885467 w 2060620"/>
                <a:gd name="connsiteY18" fmla="*/ 370911 h 1615010"/>
                <a:gd name="connsiteX19" fmla="*/ 1908649 w 2060620"/>
                <a:gd name="connsiteY19" fmla="*/ 370911 h 1615010"/>
                <a:gd name="connsiteX20" fmla="*/ 1929256 w 2060620"/>
                <a:gd name="connsiteY20" fmla="*/ 409548 h 1615010"/>
                <a:gd name="connsiteX21" fmla="*/ 1924104 w 2060620"/>
                <a:gd name="connsiteY21" fmla="*/ 450760 h 1615010"/>
                <a:gd name="connsiteX22" fmla="*/ 1942134 w 2060620"/>
                <a:gd name="connsiteY22" fmla="*/ 497124 h 1615010"/>
                <a:gd name="connsiteX23" fmla="*/ 1947286 w 2060620"/>
                <a:gd name="connsiteY23" fmla="*/ 520306 h 1615010"/>
                <a:gd name="connsiteX24" fmla="*/ 1962741 w 2060620"/>
                <a:gd name="connsiteY24" fmla="*/ 533185 h 1615010"/>
                <a:gd name="connsiteX25" fmla="*/ 1980771 w 2060620"/>
                <a:gd name="connsiteY25" fmla="*/ 579549 h 1615010"/>
                <a:gd name="connsiteX26" fmla="*/ 1991074 w 2060620"/>
                <a:gd name="connsiteY26" fmla="*/ 605307 h 1615010"/>
                <a:gd name="connsiteX27" fmla="*/ 2003953 w 2060620"/>
                <a:gd name="connsiteY27" fmla="*/ 638792 h 1615010"/>
                <a:gd name="connsiteX28" fmla="*/ 2034862 w 2060620"/>
                <a:gd name="connsiteY28" fmla="*/ 651671 h 1615010"/>
                <a:gd name="connsiteX29" fmla="*/ 2060620 w 2060620"/>
                <a:gd name="connsiteY29" fmla="*/ 700610 h 1615010"/>
                <a:gd name="connsiteX30" fmla="*/ 2027135 w 2060620"/>
                <a:gd name="connsiteY30" fmla="*/ 746974 h 1615010"/>
                <a:gd name="connsiteX31" fmla="*/ 2011680 w 2060620"/>
                <a:gd name="connsiteY31" fmla="*/ 770156 h 1615010"/>
                <a:gd name="connsiteX32" fmla="*/ 1991074 w 2060620"/>
                <a:gd name="connsiteY32" fmla="*/ 788187 h 1615010"/>
                <a:gd name="connsiteX33" fmla="*/ 1988498 w 2060620"/>
                <a:gd name="connsiteY33" fmla="*/ 813944 h 1615010"/>
                <a:gd name="connsiteX34" fmla="*/ 1991074 w 2060620"/>
                <a:gd name="connsiteY34" fmla="*/ 852581 h 1615010"/>
                <a:gd name="connsiteX35" fmla="*/ 1998801 w 2060620"/>
                <a:gd name="connsiteY35" fmla="*/ 870611 h 1615010"/>
                <a:gd name="connsiteX36" fmla="*/ 1996226 w 2060620"/>
                <a:gd name="connsiteY36" fmla="*/ 891218 h 1615010"/>
                <a:gd name="connsiteX37" fmla="*/ 1993650 w 2060620"/>
                <a:gd name="connsiteY37" fmla="*/ 929854 h 1615010"/>
                <a:gd name="connsiteX38" fmla="*/ 1998801 w 2060620"/>
                <a:gd name="connsiteY38" fmla="*/ 960764 h 1615010"/>
                <a:gd name="connsiteX39" fmla="*/ 2009105 w 2060620"/>
                <a:gd name="connsiteY39" fmla="*/ 981370 h 1615010"/>
                <a:gd name="connsiteX40" fmla="*/ 1985923 w 2060620"/>
                <a:gd name="connsiteY40" fmla="*/ 1014855 h 1615010"/>
                <a:gd name="connsiteX41" fmla="*/ 1988498 w 2060620"/>
                <a:gd name="connsiteY41" fmla="*/ 1058643 h 1615010"/>
                <a:gd name="connsiteX42" fmla="*/ 1998801 w 2060620"/>
                <a:gd name="connsiteY42" fmla="*/ 1094704 h 1615010"/>
                <a:gd name="connsiteX43" fmla="*/ 1962741 w 2060620"/>
                <a:gd name="connsiteY43" fmla="*/ 1107583 h 1615010"/>
                <a:gd name="connsiteX44" fmla="*/ 1895770 w 2060620"/>
                <a:gd name="connsiteY44" fmla="*/ 1110158 h 1615010"/>
                <a:gd name="connsiteX45" fmla="*/ 1870013 w 2060620"/>
                <a:gd name="connsiteY45" fmla="*/ 1099855 h 1615010"/>
                <a:gd name="connsiteX46" fmla="*/ 1844255 w 2060620"/>
                <a:gd name="connsiteY46" fmla="*/ 1115310 h 1615010"/>
                <a:gd name="connsiteX47" fmla="*/ 1833952 w 2060620"/>
                <a:gd name="connsiteY47" fmla="*/ 1128189 h 1615010"/>
                <a:gd name="connsiteX48" fmla="*/ 1839103 w 2060620"/>
                <a:gd name="connsiteY48" fmla="*/ 1174553 h 1615010"/>
                <a:gd name="connsiteX49" fmla="*/ 1828800 w 2060620"/>
                <a:gd name="connsiteY49" fmla="*/ 1236371 h 1615010"/>
                <a:gd name="connsiteX50" fmla="*/ 1818497 w 2060620"/>
                <a:gd name="connsiteY50" fmla="*/ 1280160 h 1615010"/>
                <a:gd name="connsiteX51" fmla="*/ 1813346 w 2060620"/>
                <a:gd name="connsiteY51" fmla="*/ 1308493 h 1615010"/>
                <a:gd name="connsiteX52" fmla="*/ 1795315 w 2060620"/>
                <a:gd name="connsiteY52" fmla="*/ 1316220 h 1615010"/>
                <a:gd name="connsiteX53" fmla="*/ 1754103 w 2060620"/>
                <a:gd name="connsiteY53" fmla="*/ 1269856 h 1615010"/>
                <a:gd name="connsiteX54" fmla="*/ 1746376 w 2060620"/>
                <a:gd name="connsiteY54" fmla="*/ 1267281 h 1615010"/>
                <a:gd name="connsiteX55" fmla="*/ 1728345 w 2060620"/>
                <a:gd name="connsiteY55" fmla="*/ 1300766 h 1615010"/>
                <a:gd name="connsiteX56" fmla="*/ 1700012 w 2060620"/>
                <a:gd name="connsiteY56" fmla="*/ 1344554 h 1615010"/>
                <a:gd name="connsiteX57" fmla="*/ 1674254 w 2060620"/>
                <a:gd name="connsiteY57" fmla="*/ 1326524 h 1615010"/>
                <a:gd name="connsiteX58" fmla="*/ 1596981 w 2060620"/>
                <a:gd name="connsiteY58" fmla="*/ 1336827 h 1615010"/>
                <a:gd name="connsiteX59" fmla="*/ 1558344 w 2060620"/>
                <a:gd name="connsiteY59" fmla="*/ 1339402 h 1615010"/>
                <a:gd name="connsiteX60" fmla="*/ 1548041 w 2060620"/>
                <a:gd name="connsiteY60" fmla="*/ 1316220 h 1615010"/>
                <a:gd name="connsiteX61" fmla="*/ 1499101 w 2060620"/>
                <a:gd name="connsiteY61" fmla="*/ 1326524 h 1615010"/>
                <a:gd name="connsiteX62" fmla="*/ 1488798 w 2060620"/>
                <a:gd name="connsiteY62" fmla="*/ 1336827 h 1615010"/>
                <a:gd name="connsiteX63" fmla="*/ 1486222 w 2060620"/>
                <a:gd name="connsiteY63" fmla="*/ 1308493 h 1615010"/>
                <a:gd name="connsiteX64" fmla="*/ 1437283 w 2060620"/>
                <a:gd name="connsiteY64" fmla="*/ 1295614 h 1615010"/>
                <a:gd name="connsiteX65" fmla="*/ 1401222 w 2060620"/>
                <a:gd name="connsiteY65" fmla="*/ 1282735 h 1615010"/>
                <a:gd name="connsiteX66" fmla="*/ 1362585 w 2060620"/>
                <a:gd name="connsiteY66" fmla="*/ 1298190 h 1615010"/>
                <a:gd name="connsiteX67" fmla="*/ 1344555 w 2060620"/>
                <a:gd name="connsiteY67" fmla="*/ 1329099 h 1615010"/>
                <a:gd name="connsiteX68" fmla="*/ 1305918 w 2060620"/>
                <a:gd name="connsiteY68" fmla="*/ 1316220 h 1615010"/>
                <a:gd name="connsiteX69" fmla="*/ 1285312 w 2060620"/>
                <a:gd name="connsiteY69" fmla="*/ 1298190 h 1615010"/>
                <a:gd name="connsiteX70" fmla="*/ 1251827 w 2060620"/>
                <a:gd name="connsiteY70" fmla="*/ 1316220 h 1615010"/>
                <a:gd name="connsiteX71" fmla="*/ 1218342 w 2060620"/>
                <a:gd name="connsiteY71" fmla="*/ 1331675 h 1615010"/>
                <a:gd name="connsiteX72" fmla="*/ 1210614 w 2060620"/>
                <a:gd name="connsiteY72" fmla="*/ 1321372 h 1615010"/>
                <a:gd name="connsiteX73" fmla="*/ 1151372 w 2060620"/>
                <a:gd name="connsiteY73" fmla="*/ 1372887 h 1615010"/>
                <a:gd name="connsiteX74" fmla="*/ 1156523 w 2060620"/>
                <a:gd name="connsiteY74" fmla="*/ 1411524 h 1615010"/>
                <a:gd name="connsiteX75" fmla="*/ 1123038 w 2060620"/>
                <a:gd name="connsiteY75" fmla="*/ 1447585 h 1615010"/>
                <a:gd name="connsiteX76" fmla="*/ 1102432 w 2060620"/>
                <a:gd name="connsiteY76" fmla="*/ 1470767 h 1615010"/>
                <a:gd name="connsiteX77" fmla="*/ 1066371 w 2060620"/>
                <a:gd name="connsiteY77" fmla="*/ 1481070 h 1615010"/>
                <a:gd name="connsiteX78" fmla="*/ 1068947 w 2060620"/>
                <a:gd name="connsiteY78" fmla="*/ 1527434 h 1615010"/>
                <a:gd name="connsiteX79" fmla="*/ 1043189 w 2060620"/>
                <a:gd name="connsiteY79" fmla="*/ 1540313 h 1615010"/>
                <a:gd name="connsiteX80" fmla="*/ 1030310 w 2060620"/>
                <a:gd name="connsiteY80" fmla="*/ 1540313 h 1615010"/>
                <a:gd name="connsiteX81" fmla="*/ 989098 w 2060620"/>
                <a:gd name="connsiteY81" fmla="*/ 1524858 h 1615010"/>
                <a:gd name="connsiteX82" fmla="*/ 963340 w 2060620"/>
                <a:gd name="connsiteY82" fmla="*/ 1535161 h 1615010"/>
                <a:gd name="connsiteX83" fmla="*/ 960764 w 2060620"/>
                <a:gd name="connsiteY83" fmla="*/ 1573798 h 1615010"/>
                <a:gd name="connsiteX84" fmla="*/ 932431 w 2060620"/>
                <a:gd name="connsiteY84" fmla="*/ 1573798 h 1615010"/>
                <a:gd name="connsiteX85" fmla="*/ 909249 w 2060620"/>
                <a:gd name="connsiteY85" fmla="*/ 1599556 h 1615010"/>
                <a:gd name="connsiteX86" fmla="*/ 880915 w 2060620"/>
                <a:gd name="connsiteY86" fmla="*/ 1604707 h 1615010"/>
                <a:gd name="connsiteX87" fmla="*/ 844854 w 2060620"/>
                <a:gd name="connsiteY87" fmla="*/ 1555767 h 1615010"/>
                <a:gd name="connsiteX88" fmla="*/ 803642 w 2060620"/>
                <a:gd name="connsiteY88" fmla="*/ 1555767 h 1615010"/>
                <a:gd name="connsiteX89" fmla="*/ 767581 w 2060620"/>
                <a:gd name="connsiteY89" fmla="*/ 1545464 h 1615010"/>
                <a:gd name="connsiteX90" fmla="*/ 721217 w 2060620"/>
                <a:gd name="connsiteY90" fmla="*/ 1591828 h 1615010"/>
                <a:gd name="connsiteX91" fmla="*/ 641368 w 2060620"/>
                <a:gd name="connsiteY91" fmla="*/ 1615010 h 1615010"/>
                <a:gd name="connsiteX92" fmla="*/ 592428 w 2060620"/>
                <a:gd name="connsiteY92" fmla="*/ 1581525 h 1615010"/>
                <a:gd name="connsiteX93" fmla="*/ 546065 w 2060620"/>
                <a:gd name="connsiteY93" fmla="*/ 1609859 h 1615010"/>
                <a:gd name="connsiteX94" fmla="*/ 412124 w 2060620"/>
                <a:gd name="connsiteY94" fmla="*/ 1612434 h 1615010"/>
                <a:gd name="connsiteX95" fmla="*/ 414700 w 2060620"/>
                <a:gd name="connsiteY95" fmla="*/ 1566071 h 1615010"/>
                <a:gd name="connsiteX96" fmla="*/ 376063 w 2060620"/>
                <a:gd name="connsiteY96" fmla="*/ 1542889 h 1615010"/>
                <a:gd name="connsiteX97" fmla="*/ 352881 w 2060620"/>
                <a:gd name="connsiteY97" fmla="*/ 1553192 h 1615010"/>
                <a:gd name="connsiteX98" fmla="*/ 316821 w 2060620"/>
                <a:gd name="connsiteY98" fmla="*/ 1535161 h 1615010"/>
                <a:gd name="connsiteX99" fmla="*/ 283336 w 2060620"/>
                <a:gd name="connsiteY99" fmla="*/ 1573798 h 1615010"/>
                <a:gd name="connsiteX100" fmla="*/ 221517 w 2060620"/>
                <a:gd name="connsiteY100" fmla="*/ 1558343 h 1615010"/>
                <a:gd name="connsiteX101" fmla="*/ 167426 w 2060620"/>
                <a:gd name="connsiteY101" fmla="*/ 1370312 h 1615010"/>
                <a:gd name="connsiteX102" fmla="*/ 105607 w 2060620"/>
                <a:gd name="connsiteY102" fmla="*/ 1357433 h 1615010"/>
                <a:gd name="connsiteX103" fmla="*/ 108183 w 2060620"/>
                <a:gd name="connsiteY103" fmla="*/ 1329099 h 1615010"/>
                <a:gd name="connsiteX104" fmla="*/ 64395 w 2060620"/>
                <a:gd name="connsiteY104" fmla="*/ 1256978 h 1615010"/>
                <a:gd name="connsiteX105" fmla="*/ 46364 w 2060620"/>
                <a:gd name="connsiteY105" fmla="*/ 1210614 h 1615010"/>
                <a:gd name="connsiteX106" fmla="*/ 46364 w 2060620"/>
                <a:gd name="connsiteY106" fmla="*/ 1169401 h 1615010"/>
                <a:gd name="connsiteX107" fmla="*/ 25758 w 2060620"/>
                <a:gd name="connsiteY107" fmla="*/ 1115310 h 1615010"/>
                <a:gd name="connsiteX108" fmla="*/ 33485 w 2060620"/>
                <a:gd name="connsiteY108" fmla="*/ 1094704 h 1615010"/>
                <a:gd name="connsiteX109" fmla="*/ 41213 w 2060620"/>
                <a:gd name="connsiteY109" fmla="*/ 1107583 h 1615010"/>
                <a:gd name="connsiteX110" fmla="*/ 56667 w 2060620"/>
                <a:gd name="connsiteY110" fmla="*/ 1094704 h 1615010"/>
                <a:gd name="connsiteX111" fmla="*/ 72122 w 2060620"/>
                <a:gd name="connsiteY111" fmla="*/ 1066370 h 1615010"/>
                <a:gd name="connsiteX112" fmla="*/ 82425 w 2060620"/>
                <a:gd name="connsiteY112" fmla="*/ 1032885 h 1615010"/>
                <a:gd name="connsiteX113" fmla="*/ 72122 w 2060620"/>
                <a:gd name="connsiteY113" fmla="*/ 1007127 h 1615010"/>
                <a:gd name="connsiteX114" fmla="*/ 51516 w 2060620"/>
                <a:gd name="connsiteY114" fmla="*/ 986521 h 1615010"/>
                <a:gd name="connsiteX115" fmla="*/ 28334 w 2060620"/>
                <a:gd name="connsiteY115" fmla="*/ 942733 h 1615010"/>
                <a:gd name="connsiteX116" fmla="*/ 0 w 2060620"/>
                <a:gd name="connsiteY116" fmla="*/ 911824 h 1615010"/>
                <a:gd name="connsiteX117" fmla="*/ 10303 w 2060620"/>
                <a:gd name="connsiteY117" fmla="*/ 896369 h 1615010"/>
                <a:gd name="connsiteX118" fmla="*/ 5152 w 2060620"/>
                <a:gd name="connsiteY118" fmla="*/ 873187 h 1615010"/>
                <a:gd name="connsiteX119" fmla="*/ 30910 w 2060620"/>
                <a:gd name="connsiteY119" fmla="*/ 868036 h 1615010"/>
                <a:gd name="connsiteX120" fmla="*/ 77274 w 2060620"/>
                <a:gd name="connsiteY120" fmla="*/ 842278 h 1615010"/>
                <a:gd name="connsiteX121" fmla="*/ 64395 w 2060620"/>
                <a:gd name="connsiteY121" fmla="*/ 803641 h 1615010"/>
                <a:gd name="connsiteX122" fmla="*/ 51516 w 2060620"/>
                <a:gd name="connsiteY122" fmla="*/ 772732 h 1615010"/>
                <a:gd name="connsiteX123" fmla="*/ 51516 w 2060620"/>
                <a:gd name="connsiteY123" fmla="*/ 746974 h 1615010"/>
                <a:gd name="connsiteX124" fmla="*/ 51516 w 2060620"/>
                <a:gd name="connsiteY124" fmla="*/ 710913 h 1615010"/>
                <a:gd name="connsiteX125" fmla="*/ 41213 w 2060620"/>
                <a:gd name="connsiteY125" fmla="*/ 690307 h 1615010"/>
                <a:gd name="connsiteX126" fmla="*/ 59243 w 2060620"/>
                <a:gd name="connsiteY126" fmla="*/ 633640 h 1615010"/>
                <a:gd name="connsiteX127" fmla="*/ 82425 w 2060620"/>
                <a:gd name="connsiteY127" fmla="*/ 625913 h 1615010"/>
                <a:gd name="connsiteX128" fmla="*/ 85001 w 2060620"/>
                <a:gd name="connsiteY128" fmla="*/ 535761 h 1615010"/>
                <a:gd name="connsiteX129" fmla="*/ 108183 w 2060620"/>
                <a:gd name="connsiteY129" fmla="*/ 525458 h 1615010"/>
                <a:gd name="connsiteX130" fmla="*/ 123637 w 2060620"/>
                <a:gd name="connsiteY130" fmla="*/ 546064 h 1615010"/>
                <a:gd name="connsiteX131" fmla="*/ 154547 w 2060620"/>
                <a:gd name="connsiteY131" fmla="*/ 535761 h 1615010"/>
                <a:gd name="connsiteX132" fmla="*/ 167426 w 2060620"/>
                <a:gd name="connsiteY132" fmla="*/ 543488 h 1615010"/>
                <a:gd name="connsiteX133" fmla="*/ 172577 w 2060620"/>
                <a:gd name="connsiteY133" fmla="*/ 556367 h 1615010"/>
                <a:gd name="connsiteX134" fmla="*/ 216365 w 2060620"/>
                <a:gd name="connsiteY134" fmla="*/ 543488 h 1615010"/>
                <a:gd name="connsiteX135" fmla="*/ 236972 w 2060620"/>
                <a:gd name="connsiteY135" fmla="*/ 507427 h 1615010"/>
                <a:gd name="connsiteX136" fmla="*/ 249850 w 2060620"/>
                <a:gd name="connsiteY136" fmla="*/ 486821 h 1615010"/>
                <a:gd name="connsiteX137" fmla="*/ 234396 w 2060620"/>
                <a:gd name="connsiteY137" fmla="*/ 455912 h 1615010"/>
                <a:gd name="connsiteX138" fmla="*/ 247275 w 2060620"/>
                <a:gd name="connsiteY138" fmla="*/ 435305 h 1615010"/>
                <a:gd name="connsiteX139" fmla="*/ 231820 w 2060620"/>
                <a:gd name="connsiteY139" fmla="*/ 417275 h 1615010"/>
                <a:gd name="connsiteX140" fmla="*/ 234396 w 2060620"/>
                <a:gd name="connsiteY140" fmla="*/ 360608 h 1615010"/>
                <a:gd name="connsiteX141" fmla="*/ 247275 w 2060620"/>
                <a:gd name="connsiteY141" fmla="*/ 352881 h 1615010"/>
                <a:gd name="connsiteX142" fmla="*/ 239547 w 2060620"/>
                <a:gd name="connsiteY142" fmla="*/ 342578 h 1615010"/>
                <a:gd name="connsiteX143" fmla="*/ 255002 w 2060620"/>
                <a:gd name="connsiteY143" fmla="*/ 321971 h 1615010"/>
                <a:gd name="connsiteX144" fmla="*/ 270457 w 2060620"/>
                <a:gd name="connsiteY144" fmla="*/ 311668 h 1615010"/>
                <a:gd name="connsiteX145" fmla="*/ 298790 w 2060620"/>
                <a:gd name="connsiteY145" fmla="*/ 303941 h 1615010"/>
                <a:gd name="connsiteX146" fmla="*/ 306517 w 2060620"/>
                <a:gd name="connsiteY146" fmla="*/ 291062 h 1615010"/>
                <a:gd name="connsiteX147" fmla="*/ 334851 w 2060620"/>
                <a:gd name="connsiteY147" fmla="*/ 298789 h 1615010"/>
                <a:gd name="connsiteX148" fmla="*/ 363185 w 2060620"/>
                <a:gd name="connsiteY148" fmla="*/ 273032 h 1615010"/>
                <a:gd name="connsiteX149" fmla="*/ 378639 w 2060620"/>
                <a:gd name="connsiteY149" fmla="*/ 257577 h 1615010"/>
                <a:gd name="connsiteX150" fmla="*/ 448185 w 2060620"/>
                <a:gd name="connsiteY150" fmla="*/ 236971 h 1615010"/>
                <a:gd name="connsiteX151" fmla="*/ 515155 w 2060620"/>
                <a:gd name="connsiteY151" fmla="*/ 170001 h 1615010"/>
                <a:gd name="connsiteX152" fmla="*/ 564095 w 2060620"/>
                <a:gd name="connsiteY152" fmla="*/ 193183 h 1615010"/>
                <a:gd name="connsiteX153" fmla="*/ 589853 w 2060620"/>
                <a:gd name="connsiteY153" fmla="*/ 239547 h 1615010"/>
                <a:gd name="connsiteX154" fmla="*/ 607883 w 2060620"/>
                <a:gd name="connsiteY154" fmla="*/ 255001 h 1615010"/>
                <a:gd name="connsiteX155" fmla="*/ 610459 w 2060620"/>
                <a:gd name="connsiteY155" fmla="*/ 296214 h 1615010"/>
                <a:gd name="connsiteX156" fmla="*/ 641368 w 2060620"/>
                <a:gd name="connsiteY156" fmla="*/ 301365 h 1615010"/>
                <a:gd name="connsiteX157" fmla="*/ 656823 w 2060620"/>
                <a:gd name="connsiteY157" fmla="*/ 291062 h 1615010"/>
                <a:gd name="connsiteX158" fmla="*/ 664550 w 2060620"/>
                <a:gd name="connsiteY158" fmla="*/ 280759 h 1615010"/>
                <a:gd name="connsiteX159" fmla="*/ 677429 w 2060620"/>
                <a:gd name="connsiteY159" fmla="*/ 291062 h 1615010"/>
                <a:gd name="connsiteX160" fmla="*/ 687732 w 2060620"/>
                <a:gd name="connsiteY160" fmla="*/ 278183 h 1615010"/>
                <a:gd name="connsiteX161" fmla="*/ 674853 w 2060620"/>
                <a:gd name="connsiteY161" fmla="*/ 239547 h 1615010"/>
                <a:gd name="connsiteX162" fmla="*/ 685156 w 2060620"/>
                <a:gd name="connsiteY162" fmla="*/ 213789 h 1615010"/>
                <a:gd name="connsiteX163" fmla="*/ 700611 w 2060620"/>
                <a:gd name="connsiteY163" fmla="*/ 175152 h 1615010"/>
                <a:gd name="connsiteX164" fmla="*/ 744399 w 2060620"/>
                <a:gd name="connsiteY164" fmla="*/ 133940 h 1615010"/>
                <a:gd name="connsiteX165" fmla="*/ 744399 w 2060620"/>
                <a:gd name="connsiteY165" fmla="*/ 133940 h 1615010"/>
                <a:gd name="connsiteX166" fmla="*/ 780460 w 2060620"/>
                <a:gd name="connsiteY166" fmla="*/ 146819 h 1615010"/>
                <a:gd name="connsiteX167" fmla="*/ 775308 w 2060620"/>
                <a:gd name="connsiteY167" fmla="*/ 121061 h 1615010"/>
                <a:gd name="connsiteX168" fmla="*/ 785612 w 2060620"/>
                <a:gd name="connsiteY168" fmla="*/ 103031 h 1615010"/>
                <a:gd name="connsiteX169" fmla="*/ 826824 w 2060620"/>
                <a:gd name="connsiteY169" fmla="*/ 103031 h 1615010"/>
                <a:gd name="connsiteX170" fmla="*/ 844854 w 2060620"/>
                <a:gd name="connsiteY170" fmla="*/ 115909 h 1615010"/>
                <a:gd name="connsiteX171" fmla="*/ 844854 w 2060620"/>
                <a:gd name="connsiteY171" fmla="*/ 139091 h 1615010"/>
                <a:gd name="connsiteX172" fmla="*/ 865461 w 2060620"/>
                <a:gd name="connsiteY172" fmla="*/ 126213 h 1615010"/>
                <a:gd name="connsiteX173" fmla="*/ 901521 w 2060620"/>
                <a:gd name="connsiteY173" fmla="*/ 121061 h 1615010"/>
                <a:gd name="connsiteX174" fmla="*/ 945310 w 2060620"/>
                <a:gd name="connsiteY174" fmla="*/ 131364 h 1615010"/>
                <a:gd name="connsiteX175" fmla="*/ 989098 w 2060620"/>
                <a:gd name="connsiteY175" fmla="*/ 144243 h 1615010"/>
                <a:gd name="connsiteX176" fmla="*/ 1007128 w 2060620"/>
                <a:gd name="connsiteY176" fmla="*/ 110758 h 1615010"/>
                <a:gd name="connsiteX177" fmla="*/ 1038037 w 2060620"/>
                <a:gd name="connsiteY177" fmla="*/ 115909 h 1615010"/>
                <a:gd name="connsiteX178" fmla="*/ 1068947 w 2060620"/>
                <a:gd name="connsiteY178" fmla="*/ 77273 h 1615010"/>
                <a:gd name="connsiteX179" fmla="*/ 1099856 w 2060620"/>
                <a:gd name="connsiteY179" fmla="*/ 69545 h 1615010"/>
                <a:gd name="connsiteX180" fmla="*/ 1102432 w 2060620"/>
                <a:gd name="connsiteY180" fmla="*/ 51515 h 1615010"/>
                <a:gd name="connsiteX181" fmla="*/ 1130765 w 2060620"/>
                <a:gd name="connsiteY181" fmla="*/ 64394 h 1615010"/>
                <a:gd name="connsiteX182" fmla="*/ 1143644 w 2060620"/>
                <a:gd name="connsiteY182" fmla="*/ 79849 h 1615010"/>
                <a:gd name="connsiteX183" fmla="*/ 1166826 w 2060620"/>
                <a:gd name="connsiteY183" fmla="*/ 69545 h 1615010"/>
                <a:gd name="connsiteX184" fmla="*/ 1182281 w 2060620"/>
                <a:gd name="connsiteY184" fmla="*/ 33485 h 1615010"/>
                <a:gd name="connsiteX185" fmla="*/ 1249251 w 2060620"/>
                <a:gd name="connsiteY185" fmla="*/ 74697 h 1615010"/>
                <a:gd name="connsiteX186" fmla="*/ 1293039 w 2060620"/>
                <a:gd name="connsiteY186" fmla="*/ 74697 h 1615010"/>
                <a:gd name="connsiteX187" fmla="*/ 1334252 w 2060620"/>
                <a:gd name="connsiteY187" fmla="*/ 59242 h 1615010"/>
                <a:gd name="connsiteX188" fmla="*/ 1372888 w 2060620"/>
                <a:gd name="connsiteY188" fmla="*/ 59242 h 1615010"/>
                <a:gd name="connsiteX189" fmla="*/ 1383191 w 2060620"/>
                <a:gd name="connsiteY189" fmla="*/ 36060 h 1615010"/>
                <a:gd name="connsiteX190" fmla="*/ 1419252 w 2060620"/>
                <a:gd name="connsiteY190" fmla="*/ 36060 h 1615010"/>
                <a:gd name="connsiteX191" fmla="*/ 1432131 w 2060620"/>
                <a:gd name="connsiteY191" fmla="*/ 12878 h 1615010"/>
                <a:gd name="connsiteX192" fmla="*/ 1457889 w 2060620"/>
                <a:gd name="connsiteY192" fmla="*/ 0 h 1615010"/>
                <a:gd name="connsiteX193" fmla="*/ 1473343 w 2060620"/>
                <a:gd name="connsiteY193" fmla="*/ 28333 h 1615010"/>
                <a:gd name="connsiteX194" fmla="*/ 1519707 w 2060620"/>
                <a:gd name="connsiteY194" fmla="*/ 61818 h 161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2060620" h="1615010">
                  <a:moveTo>
                    <a:pt x="1519707" y="61818"/>
                  </a:moveTo>
                  <a:lnTo>
                    <a:pt x="1560920" y="100455"/>
                  </a:lnTo>
                  <a:lnTo>
                    <a:pt x="1566071" y="126213"/>
                  </a:lnTo>
                  <a:lnTo>
                    <a:pt x="1586677" y="133940"/>
                  </a:lnTo>
                  <a:lnTo>
                    <a:pt x="1599556" y="167425"/>
                  </a:lnTo>
                  <a:lnTo>
                    <a:pt x="1602132" y="188031"/>
                  </a:lnTo>
                  <a:lnTo>
                    <a:pt x="1622738" y="188031"/>
                  </a:lnTo>
                  <a:lnTo>
                    <a:pt x="1633041" y="221516"/>
                  </a:lnTo>
                  <a:lnTo>
                    <a:pt x="1640769" y="247274"/>
                  </a:lnTo>
                  <a:lnTo>
                    <a:pt x="1663951" y="252425"/>
                  </a:lnTo>
                  <a:lnTo>
                    <a:pt x="1687133" y="283335"/>
                  </a:lnTo>
                  <a:lnTo>
                    <a:pt x="1712890" y="291062"/>
                  </a:lnTo>
                  <a:lnTo>
                    <a:pt x="1733497" y="303941"/>
                  </a:lnTo>
                  <a:lnTo>
                    <a:pt x="1772133" y="327123"/>
                  </a:lnTo>
                  <a:lnTo>
                    <a:pt x="1795315" y="327123"/>
                  </a:lnTo>
                  <a:lnTo>
                    <a:pt x="1815921" y="342578"/>
                  </a:lnTo>
                  <a:lnTo>
                    <a:pt x="1849407" y="360608"/>
                  </a:lnTo>
                  <a:lnTo>
                    <a:pt x="1875164" y="352881"/>
                  </a:lnTo>
                  <a:lnTo>
                    <a:pt x="1885467" y="370911"/>
                  </a:lnTo>
                  <a:lnTo>
                    <a:pt x="1908649" y="370911"/>
                  </a:lnTo>
                  <a:lnTo>
                    <a:pt x="1929256" y="409548"/>
                  </a:lnTo>
                  <a:lnTo>
                    <a:pt x="1924104" y="450760"/>
                  </a:lnTo>
                  <a:lnTo>
                    <a:pt x="1942134" y="497124"/>
                  </a:lnTo>
                  <a:lnTo>
                    <a:pt x="1947286" y="520306"/>
                  </a:lnTo>
                  <a:lnTo>
                    <a:pt x="1962741" y="533185"/>
                  </a:lnTo>
                  <a:lnTo>
                    <a:pt x="1980771" y="579549"/>
                  </a:lnTo>
                  <a:lnTo>
                    <a:pt x="1991074" y="605307"/>
                  </a:lnTo>
                  <a:lnTo>
                    <a:pt x="2003953" y="638792"/>
                  </a:lnTo>
                  <a:lnTo>
                    <a:pt x="2034862" y="651671"/>
                  </a:lnTo>
                  <a:lnTo>
                    <a:pt x="2060620" y="700610"/>
                  </a:lnTo>
                  <a:lnTo>
                    <a:pt x="2027135" y="746974"/>
                  </a:lnTo>
                  <a:lnTo>
                    <a:pt x="2011680" y="770156"/>
                  </a:lnTo>
                  <a:lnTo>
                    <a:pt x="1991074" y="788187"/>
                  </a:lnTo>
                  <a:lnTo>
                    <a:pt x="1988498" y="813944"/>
                  </a:lnTo>
                  <a:lnTo>
                    <a:pt x="1991074" y="852581"/>
                  </a:lnTo>
                  <a:lnTo>
                    <a:pt x="1998801" y="870611"/>
                  </a:lnTo>
                  <a:lnTo>
                    <a:pt x="1996226" y="891218"/>
                  </a:lnTo>
                  <a:lnTo>
                    <a:pt x="1993650" y="929854"/>
                  </a:lnTo>
                  <a:lnTo>
                    <a:pt x="1998801" y="960764"/>
                  </a:lnTo>
                  <a:lnTo>
                    <a:pt x="2009105" y="981370"/>
                  </a:lnTo>
                  <a:lnTo>
                    <a:pt x="1985923" y="1014855"/>
                  </a:lnTo>
                  <a:lnTo>
                    <a:pt x="1988498" y="1058643"/>
                  </a:lnTo>
                  <a:lnTo>
                    <a:pt x="1998801" y="1094704"/>
                  </a:lnTo>
                  <a:lnTo>
                    <a:pt x="1962741" y="1107583"/>
                  </a:lnTo>
                  <a:lnTo>
                    <a:pt x="1895770" y="1110158"/>
                  </a:lnTo>
                  <a:lnTo>
                    <a:pt x="1870013" y="1099855"/>
                  </a:lnTo>
                  <a:lnTo>
                    <a:pt x="1844255" y="1115310"/>
                  </a:lnTo>
                  <a:lnTo>
                    <a:pt x="1833952" y="1128189"/>
                  </a:lnTo>
                  <a:lnTo>
                    <a:pt x="1839103" y="1174553"/>
                  </a:lnTo>
                  <a:lnTo>
                    <a:pt x="1828800" y="1236371"/>
                  </a:lnTo>
                  <a:lnTo>
                    <a:pt x="1818497" y="1280160"/>
                  </a:lnTo>
                  <a:lnTo>
                    <a:pt x="1813346" y="1308493"/>
                  </a:lnTo>
                  <a:lnTo>
                    <a:pt x="1795315" y="1316220"/>
                  </a:lnTo>
                  <a:lnTo>
                    <a:pt x="1754103" y="1269856"/>
                  </a:lnTo>
                  <a:lnTo>
                    <a:pt x="1746376" y="1267281"/>
                  </a:lnTo>
                  <a:lnTo>
                    <a:pt x="1728345" y="1300766"/>
                  </a:lnTo>
                  <a:lnTo>
                    <a:pt x="1700012" y="1344554"/>
                  </a:lnTo>
                  <a:lnTo>
                    <a:pt x="1674254" y="1326524"/>
                  </a:lnTo>
                  <a:lnTo>
                    <a:pt x="1596981" y="1336827"/>
                  </a:lnTo>
                  <a:lnTo>
                    <a:pt x="1558344" y="1339402"/>
                  </a:lnTo>
                  <a:lnTo>
                    <a:pt x="1548041" y="1316220"/>
                  </a:lnTo>
                  <a:lnTo>
                    <a:pt x="1499101" y="1326524"/>
                  </a:lnTo>
                  <a:lnTo>
                    <a:pt x="1488798" y="1336827"/>
                  </a:lnTo>
                  <a:lnTo>
                    <a:pt x="1486222" y="1308493"/>
                  </a:lnTo>
                  <a:lnTo>
                    <a:pt x="1437283" y="1295614"/>
                  </a:lnTo>
                  <a:lnTo>
                    <a:pt x="1401222" y="1282735"/>
                  </a:lnTo>
                  <a:lnTo>
                    <a:pt x="1362585" y="1298190"/>
                  </a:lnTo>
                  <a:lnTo>
                    <a:pt x="1344555" y="1329099"/>
                  </a:lnTo>
                  <a:lnTo>
                    <a:pt x="1305918" y="1316220"/>
                  </a:lnTo>
                  <a:lnTo>
                    <a:pt x="1285312" y="1298190"/>
                  </a:lnTo>
                  <a:lnTo>
                    <a:pt x="1251827" y="1316220"/>
                  </a:lnTo>
                  <a:lnTo>
                    <a:pt x="1218342" y="1331675"/>
                  </a:lnTo>
                  <a:lnTo>
                    <a:pt x="1210614" y="1321372"/>
                  </a:lnTo>
                  <a:lnTo>
                    <a:pt x="1151372" y="1372887"/>
                  </a:lnTo>
                  <a:lnTo>
                    <a:pt x="1156523" y="1411524"/>
                  </a:lnTo>
                  <a:lnTo>
                    <a:pt x="1123038" y="1447585"/>
                  </a:lnTo>
                  <a:lnTo>
                    <a:pt x="1102432" y="1470767"/>
                  </a:lnTo>
                  <a:lnTo>
                    <a:pt x="1066371" y="1481070"/>
                  </a:lnTo>
                  <a:lnTo>
                    <a:pt x="1068947" y="1527434"/>
                  </a:lnTo>
                  <a:lnTo>
                    <a:pt x="1043189" y="1540313"/>
                  </a:lnTo>
                  <a:lnTo>
                    <a:pt x="1030310" y="1540313"/>
                  </a:lnTo>
                  <a:lnTo>
                    <a:pt x="989098" y="1524858"/>
                  </a:lnTo>
                  <a:lnTo>
                    <a:pt x="963340" y="1535161"/>
                  </a:lnTo>
                  <a:lnTo>
                    <a:pt x="960764" y="1573798"/>
                  </a:lnTo>
                  <a:lnTo>
                    <a:pt x="932431" y="1573798"/>
                  </a:lnTo>
                  <a:lnTo>
                    <a:pt x="909249" y="1599556"/>
                  </a:lnTo>
                  <a:lnTo>
                    <a:pt x="880915" y="1604707"/>
                  </a:lnTo>
                  <a:lnTo>
                    <a:pt x="844854" y="1555767"/>
                  </a:lnTo>
                  <a:lnTo>
                    <a:pt x="803642" y="1555767"/>
                  </a:lnTo>
                  <a:lnTo>
                    <a:pt x="767581" y="1545464"/>
                  </a:lnTo>
                  <a:lnTo>
                    <a:pt x="721217" y="1591828"/>
                  </a:lnTo>
                  <a:lnTo>
                    <a:pt x="641368" y="1615010"/>
                  </a:lnTo>
                  <a:lnTo>
                    <a:pt x="592428" y="1581525"/>
                  </a:lnTo>
                  <a:lnTo>
                    <a:pt x="546065" y="1609859"/>
                  </a:lnTo>
                  <a:lnTo>
                    <a:pt x="412124" y="1612434"/>
                  </a:lnTo>
                  <a:lnTo>
                    <a:pt x="414700" y="1566071"/>
                  </a:lnTo>
                  <a:lnTo>
                    <a:pt x="376063" y="1542889"/>
                  </a:lnTo>
                  <a:lnTo>
                    <a:pt x="352881" y="1553192"/>
                  </a:lnTo>
                  <a:lnTo>
                    <a:pt x="316821" y="1535161"/>
                  </a:lnTo>
                  <a:lnTo>
                    <a:pt x="283336" y="1573798"/>
                  </a:lnTo>
                  <a:lnTo>
                    <a:pt x="221517" y="1558343"/>
                  </a:lnTo>
                  <a:lnTo>
                    <a:pt x="167426" y="1370312"/>
                  </a:lnTo>
                  <a:lnTo>
                    <a:pt x="105607" y="1357433"/>
                  </a:lnTo>
                  <a:lnTo>
                    <a:pt x="108183" y="1329099"/>
                  </a:lnTo>
                  <a:lnTo>
                    <a:pt x="64395" y="1256978"/>
                  </a:lnTo>
                  <a:lnTo>
                    <a:pt x="46364" y="1210614"/>
                  </a:lnTo>
                  <a:lnTo>
                    <a:pt x="46364" y="1169401"/>
                  </a:lnTo>
                  <a:lnTo>
                    <a:pt x="25758" y="1115310"/>
                  </a:lnTo>
                  <a:lnTo>
                    <a:pt x="33485" y="1094704"/>
                  </a:lnTo>
                  <a:lnTo>
                    <a:pt x="41213" y="1107583"/>
                  </a:lnTo>
                  <a:lnTo>
                    <a:pt x="56667" y="1094704"/>
                  </a:lnTo>
                  <a:lnTo>
                    <a:pt x="72122" y="1066370"/>
                  </a:lnTo>
                  <a:lnTo>
                    <a:pt x="82425" y="1032885"/>
                  </a:lnTo>
                  <a:lnTo>
                    <a:pt x="72122" y="1007127"/>
                  </a:lnTo>
                  <a:lnTo>
                    <a:pt x="51516" y="986521"/>
                  </a:lnTo>
                  <a:lnTo>
                    <a:pt x="28334" y="942733"/>
                  </a:lnTo>
                  <a:lnTo>
                    <a:pt x="0" y="911824"/>
                  </a:lnTo>
                  <a:lnTo>
                    <a:pt x="10303" y="896369"/>
                  </a:lnTo>
                  <a:lnTo>
                    <a:pt x="5152" y="873187"/>
                  </a:lnTo>
                  <a:lnTo>
                    <a:pt x="30910" y="868036"/>
                  </a:lnTo>
                  <a:lnTo>
                    <a:pt x="77274" y="842278"/>
                  </a:lnTo>
                  <a:lnTo>
                    <a:pt x="64395" y="803641"/>
                  </a:lnTo>
                  <a:lnTo>
                    <a:pt x="51516" y="772732"/>
                  </a:lnTo>
                  <a:lnTo>
                    <a:pt x="51516" y="746974"/>
                  </a:lnTo>
                  <a:lnTo>
                    <a:pt x="51516" y="710913"/>
                  </a:lnTo>
                  <a:lnTo>
                    <a:pt x="41213" y="690307"/>
                  </a:lnTo>
                  <a:lnTo>
                    <a:pt x="59243" y="633640"/>
                  </a:lnTo>
                  <a:lnTo>
                    <a:pt x="82425" y="625913"/>
                  </a:lnTo>
                  <a:cubicBezTo>
                    <a:pt x="83284" y="595862"/>
                    <a:pt x="84142" y="565812"/>
                    <a:pt x="85001" y="535761"/>
                  </a:cubicBezTo>
                  <a:lnTo>
                    <a:pt x="108183" y="525458"/>
                  </a:lnTo>
                  <a:lnTo>
                    <a:pt x="123637" y="546064"/>
                  </a:lnTo>
                  <a:lnTo>
                    <a:pt x="154547" y="535761"/>
                  </a:lnTo>
                  <a:lnTo>
                    <a:pt x="167426" y="543488"/>
                  </a:lnTo>
                  <a:lnTo>
                    <a:pt x="172577" y="556367"/>
                  </a:lnTo>
                  <a:lnTo>
                    <a:pt x="216365" y="543488"/>
                  </a:lnTo>
                  <a:lnTo>
                    <a:pt x="236972" y="507427"/>
                  </a:lnTo>
                  <a:lnTo>
                    <a:pt x="249850" y="486821"/>
                  </a:lnTo>
                  <a:lnTo>
                    <a:pt x="234396" y="455912"/>
                  </a:lnTo>
                  <a:lnTo>
                    <a:pt x="247275" y="435305"/>
                  </a:lnTo>
                  <a:lnTo>
                    <a:pt x="231820" y="417275"/>
                  </a:lnTo>
                  <a:lnTo>
                    <a:pt x="234396" y="360608"/>
                  </a:lnTo>
                  <a:lnTo>
                    <a:pt x="247275" y="352881"/>
                  </a:lnTo>
                  <a:lnTo>
                    <a:pt x="239547" y="342578"/>
                  </a:lnTo>
                  <a:lnTo>
                    <a:pt x="255002" y="321971"/>
                  </a:lnTo>
                  <a:lnTo>
                    <a:pt x="270457" y="311668"/>
                  </a:lnTo>
                  <a:lnTo>
                    <a:pt x="298790" y="303941"/>
                  </a:lnTo>
                  <a:lnTo>
                    <a:pt x="306517" y="291062"/>
                  </a:lnTo>
                  <a:lnTo>
                    <a:pt x="334851" y="298789"/>
                  </a:lnTo>
                  <a:lnTo>
                    <a:pt x="363185" y="273032"/>
                  </a:lnTo>
                  <a:lnTo>
                    <a:pt x="378639" y="257577"/>
                  </a:lnTo>
                  <a:lnTo>
                    <a:pt x="448185" y="236971"/>
                  </a:lnTo>
                  <a:lnTo>
                    <a:pt x="515155" y="170001"/>
                  </a:lnTo>
                  <a:lnTo>
                    <a:pt x="564095" y="193183"/>
                  </a:lnTo>
                  <a:lnTo>
                    <a:pt x="589853" y="239547"/>
                  </a:lnTo>
                  <a:lnTo>
                    <a:pt x="607883" y="255001"/>
                  </a:lnTo>
                  <a:lnTo>
                    <a:pt x="610459" y="296214"/>
                  </a:lnTo>
                  <a:lnTo>
                    <a:pt x="641368" y="301365"/>
                  </a:lnTo>
                  <a:lnTo>
                    <a:pt x="656823" y="291062"/>
                  </a:lnTo>
                  <a:lnTo>
                    <a:pt x="664550" y="280759"/>
                  </a:lnTo>
                  <a:lnTo>
                    <a:pt x="677429" y="291062"/>
                  </a:lnTo>
                  <a:lnTo>
                    <a:pt x="687732" y="278183"/>
                  </a:lnTo>
                  <a:lnTo>
                    <a:pt x="674853" y="239547"/>
                  </a:lnTo>
                  <a:lnTo>
                    <a:pt x="685156" y="213789"/>
                  </a:lnTo>
                  <a:lnTo>
                    <a:pt x="700611" y="175152"/>
                  </a:lnTo>
                  <a:lnTo>
                    <a:pt x="744399" y="133940"/>
                  </a:lnTo>
                  <a:lnTo>
                    <a:pt x="744399" y="133940"/>
                  </a:lnTo>
                  <a:lnTo>
                    <a:pt x="780460" y="146819"/>
                  </a:lnTo>
                  <a:lnTo>
                    <a:pt x="775308" y="121061"/>
                  </a:lnTo>
                  <a:lnTo>
                    <a:pt x="785612" y="103031"/>
                  </a:lnTo>
                  <a:lnTo>
                    <a:pt x="826824" y="103031"/>
                  </a:lnTo>
                  <a:lnTo>
                    <a:pt x="844854" y="115909"/>
                  </a:lnTo>
                  <a:lnTo>
                    <a:pt x="844854" y="139091"/>
                  </a:lnTo>
                  <a:lnTo>
                    <a:pt x="865461" y="126213"/>
                  </a:lnTo>
                  <a:lnTo>
                    <a:pt x="901521" y="121061"/>
                  </a:lnTo>
                  <a:lnTo>
                    <a:pt x="945310" y="131364"/>
                  </a:lnTo>
                  <a:lnTo>
                    <a:pt x="989098" y="144243"/>
                  </a:lnTo>
                  <a:lnTo>
                    <a:pt x="1007128" y="110758"/>
                  </a:lnTo>
                  <a:lnTo>
                    <a:pt x="1038037" y="115909"/>
                  </a:lnTo>
                  <a:lnTo>
                    <a:pt x="1068947" y="77273"/>
                  </a:lnTo>
                  <a:lnTo>
                    <a:pt x="1099856" y="69545"/>
                  </a:lnTo>
                  <a:lnTo>
                    <a:pt x="1102432" y="51515"/>
                  </a:lnTo>
                  <a:lnTo>
                    <a:pt x="1130765" y="64394"/>
                  </a:lnTo>
                  <a:lnTo>
                    <a:pt x="1143644" y="79849"/>
                  </a:lnTo>
                  <a:lnTo>
                    <a:pt x="1166826" y="69545"/>
                  </a:lnTo>
                  <a:lnTo>
                    <a:pt x="1182281" y="33485"/>
                  </a:lnTo>
                  <a:lnTo>
                    <a:pt x="1249251" y="74697"/>
                  </a:lnTo>
                  <a:lnTo>
                    <a:pt x="1293039" y="74697"/>
                  </a:lnTo>
                  <a:lnTo>
                    <a:pt x="1334252" y="59242"/>
                  </a:lnTo>
                  <a:lnTo>
                    <a:pt x="1372888" y="59242"/>
                  </a:lnTo>
                  <a:lnTo>
                    <a:pt x="1383191" y="36060"/>
                  </a:lnTo>
                  <a:lnTo>
                    <a:pt x="1419252" y="36060"/>
                  </a:lnTo>
                  <a:lnTo>
                    <a:pt x="1432131" y="12878"/>
                  </a:lnTo>
                  <a:lnTo>
                    <a:pt x="1457889" y="0"/>
                  </a:lnTo>
                  <a:lnTo>
                    <a:pt x="1473343" y="28333"/>
                  </a:lnTo>
                  <a:lnTo>
                    <a:pt x="1519707" y="61818"/>
                  </a:lnTo>
                  <a:close/>
                </a:path>
              </a:pathLst>
            </a:custGeom>
            <a:noFill/>
            <a:ln w="12700">
              <a:solidFill>
                <a:srgbClr val="3B1B6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7" name="Freihandform 6"/>
            <p:cNvSpPr/>
            <p:nvPr/>
          </p:nvSpPr>
          <p:spPr>
            <a:xfrm>
              <a:off x="1569244" y="2247900"/>
              <a:ext cx="1395412" cy="1238250"/>
            </a:xfrm>
            <a:custGeom>
              <a:avLst/>
              <a:gdLst>
                <a:gd name="connsiteX0" fmla="*/ 0 w 1395412"/>
                <a:gd name="connsiteY0" fmla="*/ 269081 h 1238250"/>
                <a:gd name="connsiteX1" fmla="*/ 19050 w 1395412"/>
                <a:gd name="connsiteY1" fmla="*/ 211931 h 1238250"/>
                <a:gd name="connsiteX2" fmla="*/ 35719 w 1395412"/>
                <a:gd name="connsiteY2" fmla="*/ 95250 h 1238250"/>
                <a:gd name="connsiteX3" fmla="*/ 57150 w 1395412"/>
                <a:gd name="connsiteY3" fmla="*/ 64294 h 1238250"/>
                <a:gd name="connsiteX4" fmla="*/ 107156 w 1395412"/>
                <a:gd name="connsiteY4" fmla="*/ 80963 h 1238250"/>
                <a:gd name="connsiteX5" fmla="*/ 154781 w 1395412"/>
                <a:gd name="connsiteY5" fmla="*/ 80963 h 1238250"/>
                <a:gd name="connsiteX6" fmla="*/ 161925 w 1395412"/>
                <a:gd name="connsiteY6" fmla="*/ 102394 h 1238250"/>
                <a:gd name="connsiteX7" fmla="*/ 223837 w 1395412"/>
                <a:gd name="connsiteY7" fmla="*/ 92869 h 1238250"/>
                <a:gd name="connsiteX8" fmla="*/ 309562 w 1395412"/>
                <a:gd name="connsiteY8" fmla="*/ 78581 h 1238250"/>
                <a:gd name="connsiteX9" fmla="*/ 340519 w 1395412"/>
                <a:gd name="connsiteY9" fmla="*/ 30956 h 1238250"/>
                <a:gd name="connsiteX10" fmla="*/ 347662 w 1395412"/>
                <a:gd name="connsiteY10" fmla="*/ 0 h 1238250"/>
                <a:gd name="connsiteX11" fmla="*/ 442912 w 1395412"/>
                <a:gd name="connsiteY11" fmla="*/ 23813 h 1238250"/>
                <a:gd name="connsiteX12" fmla="*/ 492919 w 1395412"/>
                <a:gd name="connsiteY12" fmla="*/ 45244 h 1238250"/>
                <a:gd name="connsiteX13" fmla="*/ 507206 w 1395412"/>
                <a:gd name="connsiteY13" fmla="*/ 88106 h 1238250"/>
                <a:gd name="connsiteX14" fmla="*/ 576262 w 1395412"/>
                <a:gd name="connsiteY14" fmla="*/ 133350 h 1238250"/>
                <a:gd name="connsiteX15" fmla="*/ 600075 w 1395412"/>
                <a:gd name="connsiteY15" fmla="*/ 178594 h 1238250"/>
                <a:gd name="connsiteX16" fmla="*/ 645319 w 1395412"/>
                <a:gd name="connsiteY16" fmla="*/ 197644 h 1238250"/>
                <a:gd name="connsiteX17" fmla="*/ 652462 w 1395412"/>
                <a:gd name="connsiteY17" fmla="*/ 250031 h 1238250"/>
                <a:gd name="connsiteX18" fmla="*/ 683419 w 1395412"/>
                <a:gd name="connsiteY18" fmla="*/ 319088 h 1238250"/>
                <a:gd name="connsiteX19" fmla="*/ 700087 w 1395412"/>
                <a:gd name="connsiteY19" fmla="*/ 354806 h 1238250"/>
                <a:gd name="connsiteX20" fmla="*/ 733425 w 1395412"/>
                <a:gd name="connsiteY20" fmla="*/ 390525 h 1238250"/>
                <a:gd name="connsiteX21" fmla="*/ 740569 w 1395412"/>
                <a:gd name="connsiteY21" fmla="*/ 438150 h 1238250"/>
                <a:gd name="connsiteX22" fmla="*/ 783431 w 1395412"/>
                <a:gd name="connsiteY22" fmla="*/ 473869 h 1238250"/>
                <a:gd name="connsiteX23" fmla="*/ 802481 w 1395412"/>
                <a:gd name="connsiteY23" fmla="*/ 492919 h 1238250"/>
                <a:gd name="connsiteX24" fmla="*/ 842962 w 1395412"/>
                <a:gd name="connsiteY24" fmla="*/ 542925 h 1238250"/>
                <a:gd name="connsiteX25" fmla="*/ 881062 w 1395412"/>
                <a:gd name="connsiteY25" fmla="*/ 542925 h 1238250"/>
                <a:gd name="connsiteX26" fmla="*/ 935831 w 1395412"/>
                <a:gd name="connsiteY26" fmla="*/ 590550 h 1238250"/>
                <a:gd name="connsiteX27" fmla="*/ 971550 w 1395412"/>
                <a:gd name="connsiteY27" fmla="*/ 638175 h 1238250"/>
                <a:gd name="connsiteX28" fmla="*/ 1007269 w 1395412"/>
                <a:gd name="connsiteY28" fmla="*/ 659606 h 1238250"/>
                <a:gd name="connsiteX29" fmla="*/ 1028700 w 1395412"/>
                <a:gd name="connsiteY29" fmla="*/ 688181 h 1238250"/>
                <a:gd name="connsiteX30" fmla="*/ 1081087 w 1395412"/>
                <a:gd name="connsiteY30" fmla="*/ 702469 h 1238250"/>
                <a:gd name="connsiteX31" fmla="*/ 1147762 w 1395412"/>
                <a:gd name="connsiteY31" fmla="*/ 719138 h 1238250"/>
                <a:gd name="connsiteX32" fmla="*/ 1185862 w 1395412"/>
                <a:gd name="connsiteY32" fmla="*/ 738188 h 1238250"/>
                <a:gd name="connsiteX33" fmla="*/ 1226344 w 1395412"/>
                <a:gd name="connsiteY33" fmla="*/ 771525 h 1238250"/>
                <a:gd name="connsiteX34" fmla="*/ 1252537 w 1395412"/>
                <a:gd name="connsiteY34" fmla="*/ 852488 h 1238250"/>
                <a:gd name="connsiteX35" fmla="*/ 1271587 w 1395412"/>
                <a:gd name="connsiteY35" fmla="*/ 933450 h 1238250"/>
                <a:gd name="connsiteX36" fmla="*/ 1297781 w 1395412"/>
                <a:gd name="connsiteY36" fmla="*/ 1000125 h 1238250"/>
                <a:gd name="connsiteX37" fmla="*/ 1357312 w 1395412"/>
                <a:gd name="connsiteY37" fmla="*/ 1085850 h 1238250"/>
                <a:gd name="connsiteX38" fmla="*/ 1350169 w 1395412"/>
                <a:gd name="connsiteY38" fmla="*/ 1154906 h 1238250"/>
                <a:gd name="connsiteX39" fmla="*/ 1395412 w 1395412"/>
                <a:gd name="connsiteY39" fmla="*/ 1238250 h 1238250"/>
                <a:gd name="connsiteX40" fmla="*/ 1395412 w 1395412"/>
                <a:gd name="connsiteY40" fmla="*/ 123825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5412" h="1238250">
                  <a:moveTo>
                    <a:pt x="0" y="269081"/>
                  </a:moveTo>
                  <a:lnTo>
                    <a:pt x="19050" y="211931"/>
                  </a:lnTo>
                  <a:lnTo>
                    <a:pt x="35719" y="95250"/>
                  </a:lnTo>
                  <a:lnTo>
                    <a:pt x="57150" y="64294"/>
                  </a:lnTo>
                  <a:lnTo>
                    <a:pt x="107156" y="80963"/>
                  </a:lnTo>
                  <a:lnTo>
                    <a:pt x="154781" y="80963"/>
                  </a:lnTo>
                  <a:lnTo>
                    <a:pt x="161925" y="102394"/>
                  </a:lnTo>
                  <a:lnTo>
                    <a:pt x="223837" y="92869"/>
                  </a:lnTo>
                  <a:lnTo>
                    <a:pt x="309562" y="78581"/>
                  </a:lnTo>
                  <a:lnTo>
                    <a:pt x="340519" y="30956"/>
                  </a:lnTo>
                  <a:lnTo>
                    <a:pt x="347662" y="0"/>
                  </a:lnTo>
                  <a:lnTo>
                    <a:pt x="442912" y="23813"/>
                  </a:lnTo>
                  <a:lnTo>
                    <a:pt x="492919" y="45244"/>
                  </a:lnTo>
                  <a:lnTo>
                    <a:pt x="507206" y="88106"/>
                  </a:lnTo>
                  <a:lnTo>
                    <a:pt x="576262" y="133350"/>
                  </a:lnTo>
                  <a:lnTo>
                    <a:pt x="600075" y="178594"/>
                  </a:lnTo>
                  <a:lnTo>
                    <a:pt x="645319" y="197644"/>
                  </a:lnTo>
                  <a:lnTo>
                    <a:pt x="652462" y="250031"/>
                  </a:lnTo>
                  <a:lnTo>
                    <a:pt x="683419" y="319088"/>
                  </a:lnTo>
                  <a:lnTo>
                    <a:pt x="700087" y="354806"/>
                  </a:lnTo>
                  <a:lnTo>
                    <a:pt x="733425" y="390525"/>
                  </a:lnTo>
                  <a:lnTo>
                    <a:pt x="740569" y="438150"/>
                  </a:lnTo>
                  <a:lnTo>
                    <a:pt x="783431" y="473869"/>
                  </a:lnTo>
                  <a:lnTo>
                    <a:pt x="802481" y="492919"/>
                  </a:lnTo>
                  <a:lnTo>
                    <a:pt x="842962" y="542925"/>
                  </a:lnTo>
                  <a:lnTo>
                    <a:pt x="881062" y="542925"/>
                  </a:lnTo>
                  <a:lnTo>
                    <a:pt x="935831" y="590550"/>
                  </a:lnTo>
                  <a:lnTo>
                    <a:pt x="971550" y="638175"/>
                  </a:lnTo>
                  <a:lnTo>
                    <a:pt x="1007269" y="659606"/>
                  </a:lnTo>
                  <a:lnTo>
                    <a:pt x="1028700" y="688181"/>
                  </a:lnTo>
                  <a:lnTo>
                    <a:pt x="1081087" y="702469"/>
                  </a:lnTo>
                  <a:lnTo>
                    <a:pt x="1147762" y="719138"/>
                  </a:lnTo>
                  <a:lnTo>
                    <a:pt x="1185862" y="738188"/>
                  </a:lnTo>
                  <a:lnTo>
                    <a:pt x="1226344" y="771525"/>
                  </a:lnTo>
                  <a:lnTo>
                    <a:pt x="1252537" y="852488"/>
                  </a:lnTo>
                  <a:lnTo>
                    <a:pt x="1271587" y="933450"/>
                  </a:lnTo>
                  <a:lnTo>
                    <a:pt x="1297781" y="1000125"/>
                  </a:lnTo>
                  <a:lnTo>
                    <a:pt x="1357312" y="1085850"/>
                  </a:lnTo>
                  <a:lnTo>
                    <a:pt x="1350169" y="1154906"/>
                  </a:lnTo>
                  <a:lnTo>
                    <a:pt x="1395412" y="1238250"/>
                  </a:lnTo>
                  <a:lnTo>
                    <a:pt x="1395412" y="1238250"/>
                  </a:lnTo>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8" name="Freihandform 7"/>
            <p:cNvSpPr/>
            <p:nvPr/>
          </p:nvSpPr>
          <p:spPr>
            <a:xfrm>
              <a:off x="2139043" y="1805940"/>
              <a:ext cx="140426" cy="558437"/>
            </a:xfrm>
            <a:custGeom>
              <a:avLst/>
              <a:gdLst>
                <a:gd name="connsiteX0" fmla="*/ 0 w 140426"/>
                <a:gd name="connsiteY0" fmla="*/ 558437 h 558437"/>
                <a:gd name="connsiteX1" fmla="*/ 29391 w 140426"/>
                <a:gd name="connsiteY1" fmla="*/ 509451 h 558437"/>
                <a:gd name="connsiteX2" fmla="*/ 58783 w 140426"/>
                <a:gd name="connsiteY2" fmla="*/ 421277 h 558437"/>
                <a:gd name="connsiteX3" fmla="*/ 62048 w 140426"/>
                <a:gd name="connsiteY3" fmla="*/ 323306 h 558437"/>
                <a:gd name="connsiteX4" fmla="*/ 68580 w 140426"/>
                <a:gd name="connsiteY4" fmla="*/ 173083 h 558437"/>
                <a:gd name="connsiteX5" fmla="*/ 81643 w 140426"/>
                <a:gd name="connsiteY5" fmla="*/ 55517 h 558437"/>
                <a:gd name="connsiteX6" fmla="*/ 140426 w 140426"/>
                <a:gd name="connsiteY6" fmla="*/ 0 h 5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426" h="558437">
                  <a:moveTo>
                    <a:pt x="0" y="558437"/>
                  </a:moveTo>
                  <a:lnTo>
                    <a:pt x="29391" y="509451"/>
                  </a:lnTo>
                  <a:lnTo>
                    <a:pt x="58783" y="421277"/>
                  </a:lnTo>
                  <a:lnTo>
                    <a:pt x="62048" y="323306"/>
                  </a:lnTo>
                  <a:lnTo>
                    <a:pt x="68580" y="173083"/>
                  </a:lnTo>
                  <a:lnTo>
                    <a:pt x="81643" y="55517"/>
                  </a:lnTo>
                  <a:lnTo>
                    <a:pt x="140426" y="0"/>
                  </a:lnTo>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46" name="Textfeld 45"/>
            <p:cNvSpPr txBox="1"/>
            <p:nvPr/>
          </p:nvSpPr>
          <p:spPr>
            <a:xfrm>
              <a:off x="1616407" y="2335816"/>
              <a:ext cx="363306" cy="261610"/>
            </a:xfrm>
            <a:prstGeom prst="rect">
              <a:avLst/>
            </a:prstGeom>
            <a:noFill/>
          </p:spPr>
          <p:txBody>
            <a:bodyPr wrap="square" rtlCol="0">
              <a:spAutoFit/>
            </a:bodyPr>
            <a:lstStyle/>
            <a:p>
              <a:r>
                <a:rPr lang="de-DE" sz="1100" b="1" dirty="0" smtClean="0">
                  <a:solidFill>
                    <a:srgbClr val="E3007B"/>
                  </a:solidFill>
                </a:rPr>
                <a:t>A2</a:t>
              </a:r>
              <a:endParaRPr lang="de-AT" sz="1100" b="1" dirty="0">
                <a:solidFill>
                  <a:srgbClr val="E3007B"/>
                </a:solidFill>
              </a:endParaRPr>
            </a:p>
          </p:txBody>
        </p:sp>
        <p:sp>
          <p:nvSpPr>
            <p:cNvPr id="10" name="Freihandform 9"/>
            <p:cNvSpPr/>
            <p:nvPr/>
          </p:nvSpPr>
          <p:spPr>
            <a:xfrm>
              <a:off x="1427116" y="2514600"/>
              <a:ext cx="166551" cy="676003"/>
            </a:xfrm>
            <a:custGeom>
              <a:avLst/>
              <a:gdLst>
                <a:gd name="connsiteX0" fmla="*/ 130628 w 166551"/>
                <a:gd name="connsiteY0" fmla="*/ 0 h 676003"/>
                <a:gd name="connsiteX1" fmla="*/ 65314 w 166551"/>
                <a:gd name="connsiteY1" fmla="*/ 62049 h 676003"/>
                <a:gd name="connsiteX2" fmla="*/ 75111 w 166551"/>
                <a:gd name="connsiteY2" fmla="*/ 140426 h 676003"/>
                <a:gd name="connsiteX3" fmla="*/ 84908 w 166551"/>
                <a:gd name="connsiteY3" fmla="*/ 160020 h 676003"/>
                <a:gd name="connsiteX4" fmla="*/ 150223 w 166551"/>
                <a:gd name="connsiteY4" fmla="*/ 218803 h 676003"/>
                <a:gd name="connsiteX5" fmla="*/ 166551 w 166551"/>
                <a:gd name="connsiteY5" fmla="*/ 287383 h 676003"/>
                <a:gd name="connsiteX6" fmla="*/ 133894 w 166551"/>
                <a:gd name="connsiteY6" fmla="*/ 349431 h 676003"/>
                <a:gd name="connsiteX7" fmla="*/ 55517 w 166551"/>
                <a:gd name="connsiteY7" fmla="*/ 359229 h 676003"/>
                <a:gd name="connsiteX8" fmla="*/ 55517 w 166551"/>
                <a:gd name="connsiteY8" fmla="*/ 434340 h 676003"/>
                <a:gd name="connsiteX9" fmla="*/ 42454 w 166551"/>
                <a:gd name="connsiteY9" fmla="*/ 519249 h 676003"/>
                <a:gd name="connsiteX10" fmla="*/ 19594 w 166551"/>
                <a:gd name="connsiteY10" fmla="*/ 587829 h 676003"/>
                <a:gd name="connsiteX11" fmla="*/ 0 w 166551"/>
                <a:gd name="connsiteY11" fmla="*/ 676003 h 6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551" h="676003">
                  <a:moveTo>
                    <a:pt x="130628" y="0"/>
                  </a:moveTo>
                  <a:lnTo>
                    <a:pt x="65314" y="62049"/>
                  </a:lnTo>
                  <a:lnTo>
                    <a:pt x="75111" y="140426"/>
                  </a:lnTo>
                  <a:lnTo>
                    <a:pt x="84908" y="160020"/>
                  </a:lnTo>
                  <a:lnTo>
                    <a:pt x="150223" y="218803"/>
                  </a:lnTo>
                  <a:lnTo>
                    <a:pt x="166551" y="287383"/>
                  </a:lnTo>
                  <a:lnTo>
                    <a:pt x="133894" y="349431"/>
                  </a:lnTo>
                  <a:lnTo>
                    <a:pt x="55517" y="359229"/>
                  </a:lnTo>
                  <a:lnTo>
                    <a:pt x="55517" y="434340"/>
                  </a:lnTo>
                  <a:lnTo>
                    <a:pt x="42454" y="519249"/>
                  </a:lnTo>
                  <a:lnTo>
                    <a:pt x="19594" y="587829"/>
                  </a:lnTo>
                  <a:lnTo>
                    <a:pt x="0" y="676003"/>
                  </a:lnTo>
                </a:path>
              </a:pathLst>
            </a:custGeom>
            <a:noFill/>
            <a:ln w="19050">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48" name="Textfeld 47"/>
            <p:cNvSpPr txBox="1"/>
            <p:nvPr/>
          </p:nvSpPr>
          <p:spPr>
            <a:xfrm>
              <a:off x="2267744" y="2516052"/>
              <a:ext cx="460244" cy="261610"/>
            </a:xfrm>
            <a:prstGeom prst="rect">
              <a:avLst/>
            </a:prstGeom>
            <a:noFill/>
          </p:spPr>
          <p:txBody>
            <a:bodyPr wrap="square" rtlCol="0">
              <a:spAutoFit/>
            </a:bodyPr>
            <a:lstStyle/>
            <a:p>
              <a:r>
                <a:rPr lang="de-DE" sz="1100" b="1" dirty="0" smtClean="0">
                  <a:solidFill>
                    <a:srgbClr val="E3007B"/>
                  </a:solidFill>
                </a:rPr>
                <a:t>A1</a:t>
              </a:r>
              <a:endParaRPr lang="de-AT" sz="1100" b="1" dirty="0">
                <a:solidFill>
                  <a:srgbClr val="E3007B"/>
                </a:solidFill>
              </a:endParaRPr>
            </a:p>
          </p:txBody>
        </p:sp>
        <p:sp>
          <p:nvSpPr>
            <p:cNvPr id="49" name="Textfeld 48"/>
            <p:cNvSpPr txBox="1"/>
            <p:nvPr/>
          </p:nvSpPr>
          <p:spPr>
            <a:xfrm>
              <a:off x="2763356" y="2882624"/>
              <a:ext cx="460244" cy="261610"/>
            </a:xfrm>
            <a:prstGeom prst="rect">
              <a:avLst/>
            </a:prstGeom>
            <a:noFill/>
          </p:spPr>
          <p:txBody>
            <a:bodyPr wrap="square" rtlCol="0">
              <a:spAutoFit/>
            </a:bodyPr>
            <a:lstStyle/>
            <a:p>
              <a:r>
                <a:rPr lang="de-DE" sz="1100" b="1" dirty="0" smtClean="0">
                  <a:solidFill>
                    <a:srgbClr val="E3007B"/>
                  </a:solidFill>
                </a:rPr>
                <a:t>A1</a:t>
              </a:r>
              <a:endParaRPr lang="de-AT" sz="1100" b="1" dirty="0">
                <a:solidFill>
                  <a:srgbClr val="E3007B"/>
                </a:solidFill>
              </a:endParaRPr>
            </a:p>
          </p:txBody>
        </p:sp>
        <p:sp>
          <p:nvSpPr>
            <p:cNvPr id="11" name="Freihandform 10"/>
            <p:cNvSpPr/>
            <p:nvPr/>
          </p:nvSpPr>
          <p:spPr>
            <a:xfrm>
              <a:off x="2207941" y="2066694"/>
              <a:ext cx="598449" cy="96644"/>
            </a:xfrm>
            <a:custGeom>
              <a:avLst/>
              <a:gdLst>
                <a:gd name="connsiteX0" fmla="*/ 0 w 680225"/>
                <a:gd name="connsiteY0" fmla="*/ 133815 h 133815"/>
                <a:gd name="connsiteX1" fmla="*/ 66908 w 680225"/>
                <a:gd name="connsiteY1" fmla="*/ 92927 h 133815"/>
                <a:gd name="connsiteX2" fmla="*/ 144966 w 680225"/>
                <a:gd name="connsiteY2" fmla="*/ 126380 h 133815"/>
                <a:gd name="connsiteX3" fmla="*/ 170986 w 680225"/>
                <a:gd name="connsiteY3" fmla="*/ 111512 h 133815"/>
                <a:gd name="connsiteX4" fmla="*/ 211874 w 680225"/>
                <a:gd name="connsiteY4" fmla="*/ 126380 h 133815"/>
                <a:gd name="connsiteX5" fmla="*/ 312235 w 680225"/>
                <a:gd name="connsiteY5" fmla="*/ 115229 h 133815"/>
                <a:gd name="connsiteX6" fmla="*/ 423747 w 680225"/>
                <a:gd name="connsiteY6" fmla="*/ 85493 h 133815"/>
                <a:gd name="connsiteX7" fmla="*/ 483220 w 680225"/>
                <a:gd name="connsiteY7" fmla="*/ 74341 h 133815"/>
                <a:gd name="connsiteX8" fmla="*/ 512957 w 680225"/>
                <a:gd name="connsiteY8" fmla="*/ 37171 h 133815"/>
                <a:gd name="connsiteX9" fmla="*/ 598449 w 680225"/>
                <a:gd name="connsiteY9" fmla="*/ 44605 h 133815"/>
                <a:gd name="connsiteX10" fmla="*/ 680225 w 680225"/>
                <a:gd name="connsiteY10" fmla="*/ 0 h 133815"/>
                <a:gd name="connsiteX0" fmla="*/ 0 w 598449"/>
                <a:gd name="connsiteY0" fmla="*/ 96644 h 96644"/>
                <a:gd name="connsiteX1" fmla="*/ 66908 w 598449"/>
                <a:gd name="connsiteY1" fmla="*/ 55756 h 96644"/>
                <a:gd name="connsiteX2" fmla="*/ 144966 w 598449"/>
                <a:gd name="connsiteY2" fmla="*/ 89209 h 96644"/>
                <a:gd name="connsiteX3" fmla="*/ 170986 w 598449"/>
                <a:gd name="connsiteY3" fmla="*/ 74341 h 96644"/>
                <a:gd name="connsiteX4" fmla="*/ 211874 w 598449"/>
                <a:gd name="connsiteY4" fmla="*/ 89209 h 96644"/>
                <a:gd name="connsiteX5" fmla="*/ 312235 w 598449"/>
                <a:gd name="connsiteY5" fmla="*/ 78058 h 96644"/>
                <a:gd name="connsiteX6" fmla="*/ 423747 w 598449"/>
                <a:gd name="connsiteY6" fmla="*/ 48322 h 96644"/>
                <a:gd name="connsiteX7" fmla="*/ 483220 w 598449"/>
                <a:gd name="connsiteY7" fmla="*/ 37170 h 96644"/>
                <a:gd name="connsiteX8" fmla="*/ 512957 w 598449"/>
                <a:gd name="connsiteY8" fmla="*/ 0 h 96644"/>
                <a:gd name="connsiteX9" fmla="*/ 598449 w 598449"/>
                <a:gd name="connsiteY9" fmla="*/ 7434 h 9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449" h="96644">
                  <a:moveTo>
                    <a:pt x="0" y="96644"/>
                  </a:moveTo>
                  <a:lnTo>
                    <a:pt x="66908" y="55756"/>
                  </a:lnTo>
                  <a:lnTo>
                    <a:pt x="144966" y="89209"/>
                  </a:lnTo>
                  <a:lnTo>
                    <a:pt x="170986" y="74341"/>
                  </a:lnTo>
                  <a:lnTo>
                    <a:pt x="211874" y="89209"/>
                  </a:lnTo>
                  <a:lnTo>
                    <a:pt x="312235" y="78058"/>
                  </a:lnTo>
                  <a:lnTo>
                    <a:pt x="423747" y="48322"/>
                  </a:lnTo>
                  <a:lnTo>
                    <a:pt x="483220" y="37170"/>
                  </a:lnTo>
                  <a:lnTo>
                    <a:pt x="512957" y="0"/>
                  </a:lnTo>
                  <a:lnTo>
                    <a:pt x="598449" y="7434"/>
                  </a:lnTo>
                </a:path>
              </a:pathLst>
            </a:custGeom>
            <a:noFill/>
            <a:ln w="19050">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dirty="0"/>
            </a:p>
          </p:txBody>
        </p:sp>
        <p:sp>
          <p:nvSpPr>
            <p:cNvPr id="12" name="Freihandform 11"/>
            <p:cNvSpPr/>
            <p:nvPr/>
          </p:nvSpPr>
          <p:spPr>
            <a:xfrm>
              <a:off x="2059259" y="2312020"/>
              <a:ext cx="96643" cy="14868"/>
            </a:xfrm>
            <a:custGeom>
              <a:avLst/>
              <a:gdLst>
                <a:gd name="connsiteX0" fmla="*/ 0 w 96643"/>
                <a:gd name="connsiteY0" fmla="*/ 0 h 14868"/>
                <a:gd name="connsiteX1" fmla="*/ 63190 w 96643"/>
                <a:gd name="connsiteY1" fmla="*/ 14868 h 14868"/>
                <a:gd name="connsiteX2" fmla="*/ 96643 w 96643"/>
                <a:gd name="connsiteY2" fmla="*/ 11151 h 14868"/>
              </a:gdLst>
              <a:ahLst/>
              <a:cxnLst>
                <a:cxn ang="0">
                  <a:pos x="connsiteX0" y="connsiteY0"/>
                </a:cxn>
                <a:cxn ang="0">
                  <a:pos x="connsiteX1" y="connsiteY1"/>
                </a:cxn>
                <a:cxn ang="0">
                  <a:pos x="connsiteX2" y="connsiteY2"/>
                </a:cxn>
              </a:cxnLst>
              <a:rect l="l" t="t" r="r" b="b"/>
              <a:pathLst>
                <a:path w="96643" h="14868">
                  <a:moveTo>
                    <a:pt x="0" y="0"/>
                  </a:moveTo>
                  <a:lnTo>
                    <a:pt x="63190" y="14868"/>
                  </a:lnTo>
                  <a:lnTo>
                    <a:pt x="96643" y="11151"/>
                  </a:lnTo>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3" name="Freihandform 12"/>
            <p:cNvSpPr/>
            <p:nvPr/>
          </p:nvSpPr>
          <p:spPr>
            <a:xfrm>
              <a:off x="1862254" y="2148468"/>
              <a:ext cx="59473" cy="96644"/>
            </a:xfrm>
            <a:custGeom>
              <a:avLst/>
              <a:gdLst>
                <a:gd name="connsiteX0" fmla="*/ 0 w 81776"/>
                <a:gd name="connsiteY0" fmla="*/ 0 h 174702"/>
                <a:gd name="connsiteX1" fmla="*/ 22303 w 81776"/>
                <a:gd name="connsiteY1" fmla="*/ 78058 h 174702"/>
                <a:gd name="connsiteX2" fmla="*/ 81776 w 81776"/>
                <a:gd name="connsiteY2" fmla="*/ 174702 h 174702"/>
                <a:gd name="connsiteX0" fmla="*/ 0 w 59473"/>
                <a:gd name="connsiteY0" fmla="*/ 0 h 96644"/>
                <a:gd name="connsiteX1" fmla="*/ 59473 w 59473"/>
                <a:gd name="connsiteY1" fmla="*/ 96644 h 96644"/>
              </a:gdLst>
              <a:ahLst/>
              <a:cxnLst>
                <a:cxn ang="0">
                  <a:pos x="connsiteX0" y="connsiteY0"/>
                </a:cxn>
                <a:cxn ang="0">
                  <a:pos x="connsiteX1" y="connsiteY1"/>
                </a:cxn>
              </a:cxnLst>
              <a:rect l="l" t="t" r="r" b="b"/>
              <a:pathLst>
                <a:path w="59473" h="96644">
                  <a:moveTo>
                    <a:pt x="0" y="0"/>
                  </a:moveTo>
                  <a:lnTo>
                    <a:pt x="59473" y="96644"/>
                  </a:lnTo>
                </a:path>
              </a:pathLst>
            </a:custGeom>
            <a:noFill/>
            <a:ln w="19050">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5" name="Freihandform 14"/>
            <p:cNvSpPr/>
            <p:nvPr/>
          </p:nvSpPr>
          <p:spPr>
            <a:xfrm>
              <a:off x="2167054" y="2315737"/>
              <a:ext cx="806605" cy="591014"/>
            </a:xfrm>
            <a:custGeom>
              <a:avLst/>
              <a:gdLst>
                <a:gd name="connsiteX0" fmla="*/ 0 w 806605"/>
                <a:gd name="connsiteY0" fmla="*/ 0 h 591014"/>
                <a:gd name="connsiteX1" fmla="*/ 126380 w 806605"/>
                <a:gd name="connsiteY1" fmla="*/ 92926 h 591014"/>
                <a:gd name="connsiteX2" fmla="*/ 289931 w 806605"/>
                <a:gd name="connsiteY2" fmla="*/ 178419 h 591014"/>
                <a:gd name="connsiteX3" fmla="*/ 367990 w 806605"/>
                <a:gd name="connsiteY3" fmla="*/ 226741 h 591014"/>
                <a:gd name="connsiteX4" fmla="*/ 371707 w 806605"/>
                <a:gd name="connsiteY4" fmla="*/ 286214 h 591014"/>
                <a:gd name="connsiteX5" fmla="*/ 397726 w 806605"/>
                <a:gd name="connsiteY5" fmla="*/ 323385 h 591014"/>
                <a:gd name="connsiteX6" fmla="*/ 472068 w 806605"/>
                <a:gd name="connsiteY6" fmla="*/ 394009 h 591014"/>
                <a:gd name="connsiteX7" fmla="*/ 505522 w 806605"/>
                <a:gd name="connsiteY7" fmla="*/ 408878 h 591014"/>
                <a:gd name="connsiteX8" fmla="*/ 546409 w 806605"/>
                <a:gd name="connsiteY8" fmla="*/ 394009 h 591014"/>
                <a:gd name="connsiteX9" fmla="*/ 635619 w 806605"/>
                <a:gd name="connsiteY9" fmla="*/ 416312 h 591014"/>
                <a:gd name="connsiteX10" fmla="*/ 758283 w 806605"/>
                <a:gd name="connsiteY10" fmla="*/ 501804 h 591014"/>
                <a:gd name="connsiteX11" fmla="*/ 806605 w 806605"/>
                <a:gd name="connsiteY11" fmla="*/ 591014 h 5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6605" h="591014">
                  <a:moveTo>
                    <a:pt x="0" y="0"/>
                  </a:moveTo>
                  <a:lnTo>
                    <a:pt x="126380" y="92926"/>
                  </a:lnTo>
                  <a:lnTo>
                    <a:pt x="289931" y="178419"/>
                  </a:lnTo>
                  <a:lnTo>
                    <a:pt x="367990" y="226741"/>
                  </a:lnTo>
                  <a:lnTo>
                    <a:pt x="371707" y="286214"/>
                  </a:lnTo>
                  <a:lnTo>
                    <a:pt x="397726" y="323385"/>
                  </a:lnTo>
                  <a:lnTo>
                    <a:pt x="472068" y="394009"/>
                  </a:lnTo>
                  <a:lnTo>
                    <a:pt x="505522" y="408878"/>
                  </a:lnTo>
                  <a:lnTo>
                    <a:pt x="546409" y="394009"/>
                  </a:lnTo>
                  <a:lnTo>
                    <a:pt x="635619" y="416312"/>
                  </a:lnTo>
                  <a:lnTo>
                    <a:pt x="758283" y="501804"/>
                  </a:lnTo>
                  <a:lnTo>
                    <a:pt x="806605" y="591014"/>
                  </a:lnTo>
                </a:path>
              </a:pathLst>
            </a:custGeom>
            <a:noFill/>
            <a:ln w="19050">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6" name="Freihandform 15"/>
            <p:cNvSpPr/>
            <p:nvPr/>
          </p:nvSpPr>
          <p:spPr>
            <a:xfrm>
              <a:off x="2542478" y="2222810"/>
              <a:ext cx="390293" cy="349405"/>
            </a:xfrm>
            <a:custGeom>
              <a:avLst/>
              <a:gdLst>
                <a:gd name="connsiteX0" fmla="*/ 0 w 390293"/>
                <a:gd name="connsiteY0" fmla="*/ 349405 h 349405"/>
                <a:gd name="connsiteX1" fmla="*/ 55756 w 390293"/>
                <a:gd name="connsiteY1" fmla="*/ 282497 h 349405"/>
                <a:gd name="connsiteX2" fmla="*/ 133815 w 390293"/>
                <a:gd name="connsiteY2" fmla="*/ 223024 h 349405"/>
                <a:gd name="connsiteX3" fmla="*/ 271346 w 390293"/>
                <a:gd name="connsiteY3" fmla="*/ 178419 h 349405"/>
                <a:gd name="connsiteX4" fmla="*/ 353122 w 390293"/>
                <a:gd name="connsiteY4" fmla="*/ 122663 h 349405"/>
                <a:gd name="connsiteX5" fmla="*/ 382859 w 390293"/>
                <a:gd name="connsiteY5" fmla="*/ 81775 h 349405"/>
                <a:gd name="connsiteX6" fmla="*/ 390293 w 390293"/>
                <a:gd name="connsiteY6" fmla="*/ 0 h 3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93" h="349405">
                  <a:moveTo>
                    <a:pt x="0" y="349405"/>
                  </a:moveTo>
                  <a:lnTo>
                    <a:pt x="55756" y="282497"/>
                  </a:lnTo>
                  <a:lnTo>
                    <a:pt x="133815" y="223024"/>
                  </a:lnTo>
                  <a:lnTo>
                    <a:pt x="271346" y="178419"/>
                  </a:lnTo>
                  <a:lnTo>
                    <a:pt x="353122" y="122663"/>
                  </a:lnTo>
                  <a:lnTo>
                    <a:pt x="382859" y="81775"/>
                  </a:lnTo>
                  <a:lnTo>
                    <a:pt x="390293" y="0"/>
                  </a:lnTo>
                </a:path>
              </a:pathLst>
            </a:custGeom>
            <a:noFill/>
            <a:ln w="19050">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7" name="Freihandform 16"/>
            <p:cNvSpPr/>
            <p:nvPr/>
          </p:nvSpPr>
          <p:spPr>
            <a:xfrm>
              <a:off x="2033239" y="2564780"/>
              <a:ext cx="208156" cy="453483"/>
            </a:xfrm>
            <a:custGeom>
              <a:avLst/>
              <a:gdLst>
                <a:gd name="connsiteX0" fmla="*/ 208156 w 208156"/>
                <a:gd name="connsiteY0" fmla="*/ 0 h 453483"/>
                <a:gd name="connsiteX1" fmla="*/ 185854 w 208156"/>
                <a:gd name="connsiteY1" fmla="*/ 115230 h 453483"/>
                <a:gd name="connsiteX2" fmla="*/ 148683 w 208156"/>
                <a:gd name="connsiteY2" fmla="*/ 200722 h 453483"/>
                <a:gd name="connsiteX3" fmla="*/ 85493 w 208156"/>
                <a:gd name="connsiteY3" fmla="*/ 226742 h 453483"/>
                <a:gd name="connsiteX4" fmla="*/ 11151 w 208156"/>
                <a:gd name="connsiteY4" fmla="*/ 237893 h 453483"/>
                <a:gd name="connsiteX5" fmla="*/ 0 w 208156"/>
                <a:gd name="connsiteY5" fmla="*/ 364274 h 453483"/>
                <a:gd name="connsiteX6" fmla="*/ 26020 w 208156"/>
                <a:gd name="connsiteY6" fmla="*/ 453483 h 4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156" h="453483">
                  <a:moveTo>
                    <a:pt x="208156" y="0"/>
                  </a:moveTo>
                  <a:lnTo>
                    <a:pt x="185854" y="115230"/>
                  </a:lnTo>
                  <a:lnTo>
                    <a:pt x="148683" y="200722"/>
                  </a:lnTo>
                  <a:lnTo>
                    <a:pt x="85493" y="226742"/>
                  </a:lnTo>
                  <a:lnTo>
                    <a:pt x="11151" y="237893"/>
                  </a:lnTo>
                  <a:lnTo>
                    <a:pt x="0" y="364274"/>
                  </a:lnTo>
                  <a:lnTo>
                    <a:pt x="26020" y="453483"/>
                  </a:lnTo>
                </a:path>
              </a:pathLst>
            </a:custGeom>
            <a:noFill/>
            <a:ln w="19050">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grpSp>
      <p:grpSp>
        <p:nvGrpSpPr>
          <p:cNvPr id="4" name="Gruppieren 3"/>
          <p:cNvGrpSpPr/>
          <p:nvPr/>
        </p:nvGrpSpPr>
        <p:grpSpPr>
          <a:xfrm>
            <a:off x="844113" y="3475480"/>
            <a:ext cx="2945130" cy="248861"/>
            <a:chOff x="844113" y="3660955"/>
            <a:chExt cx="2945130" cy="248861"/>
          </a:xfrm>
        </p:grpSpPr>
        <p:sp>
          <p:nvSpPr>
            <p:cNvPr id="44" name="Abgerundetes Rechteck 43"/>
            <p:cNvSpPr/>
            <p:nvPr/>
          </p:nvSpPr>
          <p:spPr>
            <a:xfrm>
              <a:off x="844113" y="3688948"/>
              <a:ext cx="2945130" cy="2160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cxnSp>
          <p:nvCxnSpPr>
            <p:cNvPr id="42" name="Gerade Verbindung 41"/>
            <p:cNvCxnSpPr/>
            <p:nvPr/>
          </p:nvCxnSpPr>
          <p:spPr>
            <a:xfrm>
              <a:off x="880930" y="3779618"/>
              <a:ext cx="18000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3" name="Textfeld 42"/>
            <p:cNvSpPr txBox="1"/>
            <p:nvPr/>
          </p:nvSpPr>
          <p:spPr>
            <a:xfrm>
              <a:off x="1030045" y="3660955"/>
              <a:ext cx="1258755" cy="246221"/>
            </a:xfrm>
            <a:prstGeom prst="rect">
              <a:avLst/>
            </a:prstGeom>
            <a:noFill/>
          </p:spPr>
          <p:txBody>
            <a:bodyPr wrap="square" rtlCol="0">
              <a:spAutoFit/>
            </a:bodyPr>
            <a:lstStyle/>
            <a:p>
              <a:r>
                <a:rPr lang="de-DE" sz="1000" dirty="0" err="1" smtClean="0">
                  <a:solidFill>
                    <a:srgbClr val="000000"/>
                  </a:solidFill>
                </a:rPr>
                <a:t>Existing</a:t>
              </a:r>
              <a:r>
                <a:rPr lang="de-DE" sz="1000" dirty="0" smtClean="0">
                  <a:solidFill>
                    <a:srgbClr val="000000"/>
                  </a:solidFill>
                </a:rPr>
                <a:t> </a:t>
              </a:r>
              <a:r>
                <a:rPr lang="de-DE" sz="1000" dirty="0" err="1" smtClean="0">
                  <a:solidFill>
                    <a:srgbClr val="000000"/>
                  </a:solidFill>
                </a:rPr>
                <a:t>motorway</a:t>
              </a:r>
              <a:endParaRPr lang="de-AT" sz="1000" dirty="0">
                <a:solidFill>
                  <a:srgbClr val="000000"/>
                </a:solidFill>
              </a:endParaRPr>
            </a:p>
          </p:txBody>
        </p:sp>
        <p:cxnSp>
          <p:nvCxnSpPr>
            <p:cNvPr id="66" name="Gerade Verbindung 65"/>
            <p:cNvCxnSpPr/>
            <p:nvPr/>
          </p:nvCxnSpPr>
          <p:spPr>
            <a:xfrm>
              <a:off x="2354363" y="3782258"/>
              <a:ext cx="180000" cy="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sp>
          <p:nvSpPr>
            <p:cNvPr id="67" name="Textfeld 66"/>
            <p:cNvSpPr txBox="1"/>
            <p:nvPr/>
          </p:nvSpPr>
          <p:spPr>
            <a:xfrm>
              <a:off x="2503478" y="3663595"/>
              <a:ext cx="1258755" cy="246221"/>
            </a:xfrm>
            <a:prstGeom prst="rect">
              <a:avLst/>
            </a:prstGeom>
            <a:noFill/>
          </p:spPr>
          <p:txBody>
            <a:bodyPr wrap="square" rtlCol="0">
              <a:spAutoFit/>
            </a:bodyPr>
            <a:lstStyle/>
            <a:p>
              <a:r>
                <a:rPr lang="de-DE" sz="1000" dirty="0" err="1" smtClean="0">
                  <a:solidFill>
                    <a:srgbClr val="000000"/>
                  </a:solidFill>
                </a:rPr>
                <a:t>Planned</a:t>
              </a:r>
              <a:r>
                <a:rPr lang="de-DE" sz="1000" dirty="0" smtClean="0">
                  <a:solidFill>
                    <a:srgbClr val="000000"/>
                  </a:solidFill>
                </a:rPr>
                <a:t> </a:t>
              </a:r>
              <a:r>
                <a:rPr lang="de-DE" sz="1000" dirty="0" err="1" smtClean="0">
                  <a:solidFill>
                    <a:srgbClr val="000000"/>
                  </a:solidFill>
                </a:rPr>
                <a:t>motorway</a:t>
              </a:r>
              <a:endParaRPr lang="de-AT" sz="1000" dirty="0">
                <a:solidFill>
                  <a:srgbClr val="000000"/>
                </a:solidFill>
              </a:endParaRPr>
            </a:p>
          </p:txBody>
        </p:sp>
      </p:grpSp>
    </p:spTree>
    <p:extLst>
      <p:ext uri="{BB962C8B-B14F-4D97-AF65-F5344CB8AC3E}">
        <p14:creationId xmlns:p14="http://schemas.microsoft.com/office/powerpoint/2010/main" val="397473729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More than 80 actions had been proposed in the National Tourism Strategy 2009 – 2013</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a:t>
            </a:fld>
            <a:endParaRPr lang="de-DE" altLang="de-DE"/>
          </a:p>
        </p:txBody>
      </p:sp>
      <p:sp>
        <p:nvSpPr>
          <p:cNvPr id="9" name="Inhaltsplatzhalter 8"/>
          <p:cNvSpPr>
            <a:spLocks noGrp="1"/>
          </p:cNvSpPr>
          <p:nvPr>
            <p:ph sz="quarter" idx="14"/>
          </p:nvPr>
        </p:nvSpPr>
        <p:spPr/>
        <p:txBody>
          <a:bodyPr/>
          <a:lstStyle/>
          <a:p>
            <a:r>
              <a:rPr lang="de-DE" dirty="0" smtClean="0"/>
              <a:t>Evaluation of </a:t>
            </a:r>
            <a:r>
              <a:rPr lang="de-DE" dirty="0" err="1" smtClean="0"/>
              <a:t>actions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Personal </a:t>
            </a:r>
            <a:r>
              <a:rPr lang="de-DE" spc="0" dirty="0" err="1"/>
              <a:t>interviews</a:t>
            </a:r>
            <a:endParaRPr lang="en-US" spc="0" dirty="0"/>
          </a:p>
        </p:txBody>
      </p:sp>
      <p:sp>
        <p:nvSpPr>
          <p:cNvPr id="12" name="Rectangle 7"/>
          <p:cNvSpPr>
            <a:spLocks noChangeArrowheads="1"/>
          </p:cNvSpPr>
          <p:nvPr/>
        </p:nvSpPr>
        <p:spPr bwMode="auto">
          <a:xfrm>
            <a:off x="512970" y="1619775"/>
            <a:ext cx="4068000" cy="47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400"/>
              </a:spcAft>
              <a:buClr>
                <a:srgbClr val="E3007B"/>
              </a:buClr>
              <a:buSzPct val="115000"/>
              <a:buFontTx/>
              <a:buChar char="•"/>
            </a:pPr>
            <a:r>
              <a:rPr lang="de-DE" sz="1100" b="0" dirty="0" err="1" smtClean="0">
                <a:solidFill>
                  <a:srgbClr val="000000"/>
                </a:solidFill>
              </a:rPr>
              <a:t>Pursue</a:t>
            </a:r>
            <a:r>
              <a:rPr lang="de-DE" sz="1100" b="0" dirty="0" smtClean="0">
                <a:solidFill>
                  <a:srgbClr val="000000"/>
                </a:solidFill>
              </a:rPr>
              <a:t> NASA </a:t>
            </a:r>
            <a:r>
              <a:rPr lang="de-DE" sz="1100" b="0" dirty="0" err="1" smtClean="0">
                <a:solidFill>
                  <a:srgbClr val="000000"/>
                </a:solidFill>
              </a:rPr>
              <a:t>claim</a:t>
            </a:r>
            <a:r>
              <a:rPr lang="de-DE" sz="1100" b="0" dirty="0" smtClean="0">
                <a:solidFill>
                  <a:srgbClr val="000000"/>
                </a:solidFill>
              </a:rPr>
              <a:t> on </a:t>
            </a:r>
            <a:r>
              <a:rPr lang="de-DE" sz="1100" b="0" dirty="0" err="1" smtClean="0">
                <a:solidFill>
                  <a:srgbClr val="000000"/>
                </a:solidFill>
              </a:rPr>
              <a:t>Kokino</a:t>
            </a:r>
            <a:r>
              <a:rPr lang="de-DE" sz="1100" b="0" dirty="0" smtClean="0">
                <a:solidFill>
                  <a:srgbClr val="000000"/>
                </a:solidFill>
              </a:rPr>
              <a:t> </a:t>
            </a:r>
            <a:r>
              <a:rPr lang="de-DE" sz="1100" b="0" dirty="0" err="1" smtClean="0">
                <a:solidFill>
                  <a:srgbClr val="000000"/>
                </a:solidFill>
              </a:rPr>
              <a:t>as</a:t>
            </a:r>
            <a:r>
              <a:rPr lang="de-DE" sz="1100" b="0" dirty="0" smtClean="0">
                <a:solidFill>
                  <a:srgbClr val="000000"/>
                </a:solidFill>
              </a:rPr>
              <a:t> a </a:t>
            </a:r>
            <a:r>
              <a:rPr lang="de-DE" sz="1100" b="0" dirty="0" err="1" smtClean="0">
                <a:solidFill>
                  <a:srgbClr val="000000"/>
                </a:solidFill>
              </a:rPr>
              <a:t>pre-historic</a:t>
            </a:r>
            <a:r>
              <a:rPr lang="de-DE" sz="1100" b="0" dirty="0" smtClean="0">
                <a:solidFill>
                  <a:srgbClr val="000000"/>
                </a:solidFill>
              </a:rPr>
              <a:t> </a:t>
            </a:r>
            <a:r>
              <a:rPr lang="de-DE" sz="1100" b="0" dirty="0" err="1" smtClean="0">
                <a:solidFill>
                  <a:srgbClr val="000000"/>
                </a:solidFill>
              </a:rPr>
              <a:t>observatory</a:t>
            </a:r>
            <a:endParaRPr lang="de-DE" sz="1100" b="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Reconstruct</a:t>
            </a:r>
            <a:r>
              <a:rPr lang="de-DE" sz="1100" dirty="0" smtClean="0">
                <a:solidFill>
                  <a:srgbClr val="000000"/>
                </a:solidFill>
              </a:rPr>
              <a:t> Mother Theresa House</a:t>
            </a:r>
          </a:p>
          <a:p>
            <a:pPr marL="177800" indent="-177800">
              <a:spcBef>
                <a:spcPts val="0"/>
              </a:spcBef>
              <a:spcAft>
                <a:spcPts val="400"/>
              </a:spcAft>
              <a:buClr>
                <a:srgbClr val="E3007B"/>
              </a:buClr>
              <a:buSzPct val="115000"/>
              <a:buFontTx/>
              <a:buChar char="•"/>
            </a:pPr>
            <a:r>
              <a:rPr lang="de-DE" sz="1100" dirty="0" err="1" smtClean="0">
                <a:solidFill>
                  <a:srgbClr val="000000"/>
                </a:solidFill>
              </a:rPr>
              <a:t>Develop</a:t>
            </a:r>
            <a:r>
              <a:rPr lang="de-DE" sz="1100" dirty="0" smtClean="0">
                <a:solidFill>
                  <a:srgbClr val="000000"/>
                </a:solidFill>
              </a:rPr>
              <a:t> a </a:t>
            </a:r>
            <a:r>
              <a:rPr lang="de-DE" sz="1100" dirty="0" err="1" smtClean="0">
                <a:solidFill>
                  <a:srgbClr val="000000"/>
                </a:solidFill>
              </a:rPr>
              <a:t>list</a:t>
            </a:r>
            <a:r>
              <a:rPr lang="de-DE" sz="1100" dirty="0" smtClean="0">
                <a:solidFill>
                  <a:srgbClr val="000000"/>
                </a:solidFill>
              </a:rPr>
              <a:t> and promote </a:t>
            </a:r>
            <a:r>
              <a:rPr lang="de-DE" sz="1100" dirty="0" err="1" smtClean="0">
                <a:solidFill>
                  <a:srgbClr val="000000"/>
                </a:solidFill>
              </a:rPr>
              <a:t>activity</a:t>
            </a:r>
            <a:r>
              <a:rPr lang="de-DE" sz="1100" dirty="0" smtClean="0">
                <a:solidFill>
                  <a:srgbClr val="000000"/>
                </a:solidFill>
              </a:rPr>
              <a:t> </a:t>
            </a:r>
            <a:r>
              <a:rPr lang="de-DE" sz="1100" dirty="0" err="1" smtClean="0">
                <a:solidFill>
                  <a:srgbClr val="000000"/>
                </a:solidFill>
              </a:rPr>
              <a:t>tourism</a:t>
            </a:r>
            <a:r>
              <a:rPr lang="de-DE" sz="1100" dirty="0" smtClean="0">
                <a:solidFill>
                  <a:srgbClr val="000000"/>
                </a:solidFill>
              </a:rPr>
              <a:t> </a:t>
            </a:r>
            <a:r>
              <a:rPr lang="de-DE" sz="1100" dirty="0" err="1" smtClean="0">
                <a:solidFill>
                  <a:srgbClr val="000000"/>
                </a:solidFill>
              </a:rPr>
              <a:t>products</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Increase</a:t>
            </a:r>
            <a:r>
              <a:rPr lang="de-DE" sz="1100" dirty="0">
                <a:solidFill>
                  <a:srgbClr val="000000"/>
                </a:solidFill>
              </a:rPr>
              <a:t> the </a:t>
            </a:r>
            <a:r>
              <a:rPr lang="de-DE" sz="1100" dirty="0" err="1">
                <a:solidFill>
                  <a:srgbClr val="000000"/>
                </a:solidFill>
              </a:rPr>
              <a:t>number</a:t>
            </a:r>
            <a:r>
              <a:rPr lang="de-DE" sz="1100" dirty="0">
                <a:solidFill>
                  <a:srgbClr val="000000"/>
                </a:solidFill>
              </a:rPr>
              <a:t> of </a:t>
            </a:r>
            <a:r>
              <a:rPr lang="de-DE" sz="1100" dirty="0" err="1">
                <a:solidFill>
                  <a:srgbClr val="000000"/>
                </a:solidFill>
              </a:rPr>
              <a:t>quality</a:t>
            </a:r>
            <a:r>
              <a:rPr lang="de-DE" sz="1100" dirty="0">
                <a:solidFill>
                  <a:srgbClr val="000000"/>
                </a:solidFill>
              </a:rPr>
              <a:t> </a:t>
            </a:r>
            <a:r>
              <a:rPr lang="de-DE" sz="1100" dirty="0" err="1">
                <a:solidFill>
                  <a:srgbClr val="000000"/>
                </a:solidFill>
              </a:rPr>
              <a:t>pension</a:t>
            </a:r>
            <a:r>
              <a:rPr lang="de-DE" sz="1100" dirty="0">
                <a:solidFill>
                  <a:srgbClr val="000000"/>
                </a:solidFill>
              </a:rPr>
              <a:t> style </a:t>
            </a:r>
            <a:r>
              <a:rPr lang="de-DE" sz="1100" dirty="0" err="1" smtClean="0">
                <a:solidFill>
                  <a:srgbClr val="000000"/>
                </a:solidFill>
              </a:rPr>
              <a:t>hotels</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Regularize</a:t>
            </a:r>
            <a:r>
              <a:rPr lang="de-DE" sz="1100" dirty="0" smtClean="0">
                <a:solidFill>
                  <a:srgbClr val="000000"/>
                </a:solidFill>
              </a:rPr>
              <a:t> </a:t>
            </a:r>
            <a:r>
              <a:rPr lang="de-DE" sz="1100" dirty="0" err="1" smtClean="0">
                <a:solidFill>
                  <a:srgbClr val="000000"/>
                </a:solidFill>
              </a:rPr>
              <a:t>grey</a:t>
            </a:r>
            <a:r>
              <a:rPr lang="de-DE" sz="1100" dirty="0" smtClean="0">
                <a:solidFill>
                  <a:srgbClr val="000000"/>
                </a:solidFill>
              </a:rPr>
              <a:t> </a:t>
            </a:r>
            <a:r>
              <a:rPr lang="de-DE" sz="1100" dirty="0" err="1" smtClean="0">
                <a:solidFill>
                  <a:srgbClr val="000000"/>
                </a:solidFill>
              </a:rPr>
              <a:t>market</a:t>
            </a:r>
            <a:r>
              <a:rPr lang="de-DE" sz="1100" dirty="0" smtClean="0">
                <a:solidFill>
                  <a:srgbClr val="000000"/>
                </a:solidFill>
              </a:rPr>
              <a:t> </a:t>
            </a:r>
            <a:r>
              <a:rPr lang="de-DE" sz="1100" dirty="0" err="1" smtClean="0">
                <a:solidFill>
                  <a:srgbClr val="000000"/>
                </a:solidFill>
              </a:rPr>
              <a:t>accommodation</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Prepare</a:t>
            </a:r>
            <a:r>
              <a:rPr lang="de-DE" sz="1100" dirty="0" smtClean="0">
                <a:solidFill>
                  <a:srgbClr val="000000"/>
                </a:solidFill>
              </a:rPr>
              <a:t> </a:t>
            </a:r>
            <a:r>
              <a:rPr lang="de-DE" sz="1100" dirty="0" err="1" smtClean="0">
                <a:solidFill>
                  <a:srgbClr val="000000"/>
                </a:solidFill>
              </a:rPr>
              <a:t>business</a:t>
            </a:r>
            <a:r>
              <a:rPr lang="de-DE" sz="1100" dirty="0" smtClean="0">
                <a:solidFill>
                  <a:srgbClr val="000000"/>
                </a:solidFill>
              </a:rPr>
              <a:t> </a:t>
            </a:r>
            <a:r>
              <a:rPr lang="de-DE" sz="1100" dirty="0" err="1" smtClean="0">
                <a:solidFill>
                  <a:srgbClr val="000000"/>
                </a:solidFill>
              </a:rPr>
              <a:t>plans</a:t>
            </a:r>
            <a:r>
              <a:rPr lang="de-DE" sz="1100" dirty="0" smtClean="0">
                <a:solidFill>
                  <a:srgbClr val="000000"/>
                </a:solidFill>
              </a:rPr>
              <a:t> </a:t>
            </a:r>
            <a:r>
              <a:rPr lang="de-DE" sz="1100" dirty="0" err="1" smtClean="0">
                <a:solidFill>
                  <a:srgbClr val="000000"/>
                </a:solidFill>
              </a:rPr>
              <a:t>for</a:t>
            </a:r>
            <a:r>
              <a:rPr lang="de-DE" sz="1100" dirty="0" smtClean="0">
                <a:solidFill>
                  <a:srgbClr val="000000"/>
                </a:solidFill>
              </a:rPr>
              <a:t> the National Parks</a:t>
            </a:r>
          </a:p>
          <a:p>
            <a:pPr marL="177800" indent="-177800">
              <a:spcBef>
                <a:spcPts val="0"/>
              </a:spcBef>
              <a:spcAft>
                <a:spcPts val="400"/>
              </a:spcAft>
              <a:buClr>
                <a:srgbClr val="E3007B"/>
              </a:buClr>
              <a:buSzPct val="115000"/>
              <a:buFontTx/>
              <a:buChar char="•"/>
            </a:pPr>
            <a:r>
              <a:rPr lang="de-DE" sz="1100" dirty="0" err="1" smtClean="0">
                <a:solidFill>
                  <a:srgbClr val="000000"/>
                </a:solidFill>
              </a:rPr>
              <a:t>Introduce</a:t>
            </a:r>
            <a:r>
              <a:rPr lang="de-DE" sz="1100" dirty="0" smtClean="0">
                <a:solidFill>
                  <a:srgbClr val="000000"/>
                </a:solidFill>
              </a:rPr>
              <a:t> </a:t>
            </a:r>
            <a:r>
              <a:rPr lang="de-DE" sz="1100" dirty="0" err="1" smtClean="0">
                <a:solidFill>
                  <a:srgbClr val="000000"/>
                </a:solidFill>
              </a:rPr>
              <a:t>wine</a:t>
            </a:r>
            <a:r>
              <a:rPr lang="de-DE" sz="1100" dirty="0" smtClean="0">
                <a:solidFill>
                  <a:srgbClr val="000000"/>
                </a:solidFill>
              </a:rPr>
              <a:t> </a:t>
            </a:r>
            <a:r>
              <a:rPr lang="de-DE" sz="1100" dirty="0" err="1" smtClean="0">
                <a:solidFill>
                  <a:srgbClr val="000000"/>
                </a:solidFill>
              </a:rPr>
              <a:t>tourism</a:t>
            </a:r>
            <a:r>
              <a:rPr lang="de-DE" sz="1100" dirty="0" smtClean="0">
                <a:solidFill>
                  <a:srgbClr val="000000"/>
                </a:solidFill>
              </a:rPr>
              <a:t> </a:t>
            </a:r>
            <a:r>
              <a:rPr lang="de-DE" sz="1100" dirty="0" err="1" smtClean="0">
                <a:solidFill>
                  <a:srgbClr val="000000"/>
                </a:solidFill>
              </a:rPr>
              <a:t>as</a:t>
            </a:r>
            <a:r>
              <a:rPr lang="de-DE" sz="1100" dirty="0" smtClean="0">
                <a:solidFill>
                  <a:srgbClr val="000000"/>
                </a:solidFill>
              </a:rPr>
              <a:t> </a:t>
            </a:r>
            <a:r>
              <a:rPr lang="de-DE" sz="1100" dirty="0" err="1" smtClean="0">
                <a:solidFill>
                  <a:srgbClr val="000000"/>
                </a:solidFill>
              </a:rPr>
              <a:t>part</a:t>
            </a:r>
            <a:r>
              <a:rPr lang="de-DE" sz="1100" dirty="0" smtClean="0">
                <a:solidFill>
                  <a:srgbClr val="000000"/>
                </a:solidFill>
              </a:rPr>
              <a:t> of rural </a:t>
            </a:r>
            <a:r>
              <a:rPr lang="de-DE" sz="1100" dirty="0" err="1" smtClean="0">
                <a:solidFill>
                  <a:srgbClr val="000000"/>
                </a:solidFill>
              </a:rPr>
              <a:t>tourism</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Develop</a:t>
            </a:r>
            <a:r>
              <a:rPr lang="de-DE" sz="1100" dirty="0" smtClean="0">
                <a:solidFill>
                  <a:srgbClr val="000000"/>
                </a:solidFill>
              </a:rPr>
              <a:t> </a:t>
            </a:r>
            <a:r>
              <a:rPr lang="de-DE" sz="1100" dirty="0" err="1" smtClean="0">
                <a:solidFill>
                  <a:srgbClr val="000000"/>
                </a:solidFill>
              </a:rPr>
              <a:t>scenic</a:t>
            </a:r>
            <a:r>
              <a:rPr lang="de-DE" sz="1100" dirty="0" smtClean="0">
                <a:solidFill>
                  <a:srgbClr val="000000"/>
                </a:solidFill>
              </a:rPr>
              <a:t> </a:t>
            </a:r>
            <a:r>
              <a:rPr lang="de-DE" sz="1100" dirty="0" err="1" smtClean="0">
                <a:solidFill>
                  <a:srgbClr val="000000"/>
                </a:solidFill>
              </a:rPr>
              <a:t>itinearies</a:t>
            </a:r>
            <a:r>
              <a:rPr lang="de-DE" sz="1100" dirty="0" smtClean="0">
                <a:solidFill>
                  <a:srgbClr val="000000"/>
                </a:solidFill>
              </a:rPr>
              <a:t>, </a:t>
            </a:r>
            <a:r>
              <a:rPr lang="de-DE" sz="1100" dirty="0" err="1" smtClean="0">
                <a:solidFill>
                  <a:srgbClr val="000000"/>
                </a:solidFill>
              </a:rPr>
              <a:t>walking</a:t>
            </a:r>
            <a:r>
              <a:rPr lang="de-DE" sz="1100" dirty="0" smtClean="0">
                <a:solidFill>
                  <a:srgbClr val="000000"/>
                </a:solidFill>
              </a:rPr>
              <a:t> </a:t>
            </a:r>
            <a:r>
              <a:rPr lang="de-DE" sz="1100" dirty="0" err="1" smtClean="0">
                <a:solidFill>
                  <a:srgbClr val="000000"/>
                </a:solidFill>
              </a:rPr>
              <a:t>paths</a:t>
            </a:r>
            <a:r>
              <a:rPr lang="de-DE" sz="1100" dirty="0" smtClean="0">
                <a:solidFill>
                  <a:srgbClr val="000000"/>
                </a:solidFill>
              </a:rPr>
              <a:t>, rural </a:t>
            </a:r>
            <a:r>
              <a:rPr lang="de-DE" sz="1100" dirty="0" err="1" smtClean="0">
                <a:solidFill>
                  <a:srgbClr val="000000"/>
                </a:solidFill>
              </a:rPr>
              <a:t>accommodation</a:t>
            </a:r>
            <a:r>
              <a:rPr lang="de-DE" sz="1100" dirty="0" smtClean="0">
                <a:solidFill>
                  <a:srgbClr val="000000"/>
                </a:solidFill>
              </a:rPr>
              <a:t> and </a:t>
            </a:r>
            <a:r>
              <a:rPr lang="de-DE" sz="1100" dirty="0" err="1" smtClean="0">
                <a:solidFill>
                  <a:srgbClr val="000000"/>
                </a:solidFill>
              </a:rPr>
              <a:t>restaurants</a:t>
            </a:r>
            <a:r>
              <a:rPr lang="de-DE" sz="1100" dirty="0" smtClean="0">
                <a:solidFill>
                  <a:srgbClr val="000000"/>
                </a:solidFill>
              </a:rPr>
              <a:t> in the </a:t>
            </a:r>
            <a:r>
              <a:rPr lang="de-DE" sz="1100" dirty="0" err="1" smtClean="0">
                <a:solidFill>
                  <a:srgbClr val="000000"/>
                </a:solidFill>
              </a:rPr>
              <a:t>wine</a:t>
            </a:r>
            <a:r>
              <a:rPr lang="de-DE" sz="1100" dirty="0" smtClean="0">
                <a:solidFill>
                  <a:srgbClr val="000000"/>
                </a:solidFill>
              </a:rPr>
              <a:t> </a:t>
            </a:r>
            <a:r>
              <a:rPr lang="de-DE" sz="1100" dirty="0" err="1" smtClean="0">
                <a:solidFill>
                  <a:srgbClr val="000000"/>
                </a:solidFill>
              </a:rPr>
              <a:t>region</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Use</a:t>
            </a:r>
            <a:r>
              <a:rPr lang="de-DE" sz="1100" dirty="0">
                <a:solidFill>
                  <a:srgbClr val="000000"/>
                </a:solidFill>
              </a:rPr>
              <a:t> </a:t>
            </a:r>
            <a:r>
              <a:rPr lang="de-DE" sz="1100" dirty="0" err="1">
                <a:solidFill>
                  <a:srgbClr val="000000"/>
                </a:solidFill>
              </a:rPr>
              <a:t>crafts</a:t>
            </a:r>
            <a:r>
              <a:rPr lang="de-DE" sz="1100" dirty="0">
                <a:solidFill>
                  <a:srgbClr val="000000"/>
                </a:solidFill>
              </a:rPr>
              <a:t> and </a:t>
            </a:r>
            <a:r>
              <a:rPr lang="de-DE" sz="1100" dirty="0" err="1">
                <a:solidFill>
                  <a:srgbClr val="000000"/>
                </a:solidFill>
              </a:rPr>
              <a:t>culture</a:t>
            </a:r>
            <a:r>
              <a:rPr lang="de-DE" sz="1100" dirty="0">
                <a:solidFill>
                  <a:srgbClr val="000000"/>
                </a:solidFill>
              </a:rPr>
              <a:t> in </a:t>
            </a:r>
            <a:r>
              <a:rPr lang="de-DE" sz="1100" dirty="0" err="1">
                <a:solidFill>
                  <a:srgbClr val="000000"/>
                </a:solidFill>
              </a:rPr>
              <a:t>promotion</a:t>
            </a:r>
            <a:r>
              <a:rPr lang="de-DE" sz="1100" dirty="0">
                <a:solidFill>
                  <a:srgbClr val="000000"/>
                </a:solidFill>
              </a:rPr>
              <a:t> </a:t>
            </a:r>
            <a:r>
              <a:rPr lang="de-DE" sz="1100" dirty="0" err="1">
                <a:solidFill>
                  <a:srgbClr val="000000"/>
                </a:solidFill>
              </a:rPr>
              <a:t>activities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a:solidFill>
                  <a:srgbClr val="000000"/>
                </a:solidFill>
              </a:rPr>
              <a:t>Create a </a:t>
            </a:r>
            <a:r>
              <a:rPr lang="de-DE" sz="1100" dirty="0" err="1">
                <a:solidFill>
                  <a:srgbClr val="000000"/>
                </a:solidFill>
              </a:rPr>
              <a:t>directory</a:t>
            </a:r>
            <a:r>
              <a:rPr lang="de-DE" sz="1100" dirty="0">
                <a:solidFill>
                  <a:srgbClr val="000000"/>
                </a:solidFill>
              </a:rPr>
              <a:t> of the </a:t>
            </a:r>
            <a:r>
              <a:rPr lang="de-DE" sz="1100" dirty="0" err="1">
                <a:solidFill>
                  <a:srgbClr val="000000"/>
                </a:solidFill>
              </a:rPr>
              <a:t>main</a:t>
            </a:r>
            <a:r>
              <a:rPr lang="de-DE" sz="1100" dirty="0">
                <a:solidFill>
                  <a:srgbClr val="000000"/>
                </a:solidFill>
              </a:rPr>
              <a:t> </a:t>
            </a:r>
            <a:r>
              <a:rPr lang="de-DE" sz="1100" dirty="0" err="1">
                <a:solidFill>
                  <a:srgbClr val="000000"/>
                </a:solidFill>
              </a:rPr>
              <a:t>hiking</a:t>
            </a:r>
            <a:r>
              <a:rPr lang="de-DE" sz="1100" dirty="0">
                <a:solidFill>
                  <a:srgbClr val="000000"/>
                </a:solidFill>
              </a:rPr>
              <a:t> </a:t>
            </a:r>
            <a:r>
              <a:rPr lang="de-DE" sz="1100" dirty="0" err="1">
                <a:solidFill>
                  <a:srgbClr val="000000"/>
                </a:solidFill>
              </a:rPr>
              <a:t>trails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Provide</a:t>
            </a:r>
            <a:r>
              <a:rPr lang="de-DE" sz="1100" dirty="0">
                <a:solidFill>
                  <a:srgbClr val="000000"/>
                </a:solidFill>
              </a:rPr>
              <a:t> favorable </a:t>
            </a:r>
            <a:r>
              <a:rPr lang="de-DE" sz="1100" dirty="0" err="1">
                <a:solidFill>
                  <a:srgbClr val="000000"/>
                </a:solidFill>
              </a:rPr>
              <a:t>conditions</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low</a:t>
            </a:r>
            <a:r>
              <a:rPr lang="de-DE" sz="1100" dirty="0">
                <a:solidFill>
                  <a:srgbClr val="000000"/>
                </a:solidFill>
              </a:rPr>
              <a:t> </a:t>
            </a:r>
            <a:r>
              <a:rPr lang="de-DE" sz="1100" dirty="0" err="1">
                <a:solidFill>
                  <a:srgbClr val="000000"/>
                </a:solidFill>
              </a:rPr>
              <a:t>cost</a:t>
            </a:r>
            <a:r>
              <a:rPr lang="de-DE" sz="1100" dirty="0">
                <a:solidFill>
                  <a:srgbClr val="000000"/>
                </a:solidFill>
              </a:rPr>
              <a:t> </a:t>
            </a:r>
            <a:r>
              <a:rPr lang="de-DE" sz="1100" dirty="0" err="1">
                <a:solidFill>
                  <a:srgbClr val="000000"/>
                </a:solidFill>
              </a:rPr>
              <a:t>carriers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a:solidFill>
                  <a:srgbClr val="000000"/>
                </a:solidFill>
              </a:rPr>
              <a:t>Push </a:t>
            </a:r>
            <a:r>
              <a:rPr lang="de-DE" sz="1100" dirty="0" err="1">
                <a:solidFill>
                  <a:srgbClr val="000000"/>
                </a:solidFill>
              </a:rPr>
              <a:t>for</a:t>
            </a:r>
            <a:r>
              <a:rPr lang="de-DE" sz="1100" dirty="0">
                <a:solidFill>
                  <a:srgbClr val="000000"/>
                </a:solidFill>
              </a:rPr>
              <a:t> </a:t>
            </a:r>
            <a:r>
              <a:rPr lang="de-DE" sz="1100" dirty="0" err="1">
                <a:solidFill>
                  <a:srgbClr val="000000"/>
                </a:solidFill>
              </a:rPr>
              <a:t>road</a:t>
            </a:r>
            <a:r>
              <a:rPr lang="de-DE" sz="1100" dirty="0">
                <a:solidFill>
                  <a:srgbClr val="000000"/>
                </a:solidFill>
              </a:rPr>
              <a:t> </a:t>
            </a:r>
            <a:r>
              <a:rPr lang="de-DE" sz="1100" dirty="0" err="1">
                <a:solidFill>
                  <a:srgbClr val="000000"/>
                </a:solidFill>
              </a:rPr>
              <a:t>improvements</a:t>
            </a:r>
            <a:r>
              <a:rPr lang="de-DE" sz="1100" dirty="0">
                <a:solidFill>
                  <a:srgbClr val="000000"/>
                </a:solidFill>
              </a:rPr>
              <a:t> in the National Development Plan</a:t>
            </a:r>
          </a:p>
          <a:p>
            <a:pPr marL="177800" indent="-177800">
              <a:spcBef>
                <a:spcPts val="0"/>
              </a:spcBef>
              <a:spcAft>
                <a:spcPts val="400"/>
              </a:spcAft>
              <a:buClr>
                <a:srgbClr val="E3007B"/>
              </a:buClr>
              <a:buSzPct val="115000"/>
              <a:buFontTx/>
              <a:buChar char="•"/>
            </a:pPr>
            <a:r>
              <a:rPr lang="de-DE" sz="1100" dirty="0" err="1">
                <a:solidFill>
                  <a:srgbClr val="000000"/>
                </a:solidFill>
              </a:rPr>
              <a:t>Improve</a:t>
            </a:r>
            <a:r>
              <a:rPr lang="de-DE" sz="1100" dirty="0">
                <a:solidFill>
                  <a:srgbClr val="000000"/>
                </a:solidFill>
              </a:rPr>
              <a:t> </a:t>
            </a:r>
            <a:r>
              <a:rPr lang="de-DE" sz="1100" dirty="0" err="1">
                <a:solidFill>
                  <a:srgbClr val="000000"/>
                </a:solidFill>
              </a:rPr>
              <a:t>touristic</a:t>
            </a:r>
            <a:r>
              <a:rPr lang="de-DE" sz="1100" dirty="0">
                <a:solidFill>
                  <a:srgbClr val="000000"/>
                </a:solidFill>
              </a:rPr>
              <a:t> </a:t>
            </a:r>
            <a:r>
              <a:rPr lang="de-DE" sz="1100" dirty="0" err="1">
                <a:solidFill>
                  <a:srgbClr val="000000"/>
                </a:solidFill>
              </a:rPr>
              <a:t>signposting</a:t>
            </a:r>
            <a:r>
              <a:rPr lang="de-DE" sz="1100" dirty="0">
                <a:solidFill>
                  <a:srgbClr val="000000"/>
                </a:solidFill>
              </a:rPr>
              <a:t>, </a:t>
            </a:r>
            <a:r>
              <a:rPr lang="de-DE" sz="1100" dirty="0" err="1">
                <a:solidFill>
                  <a:srgbClr val="000000"/>
                </a:solidFill>
              </a:rPr>
              <a:t>extend</a:t>
            </a:r>
            <a:r>
              <a:rPr lang="de-DE" sz="1100" dirty="0">
                <a:solidFill>
                  <a:srgbClr val="000000"/>
                </a:solidFill>
              </a:rPr>
              <a:t> </a:t>
            </a:r>
            <a:r>
              <a:rPr lang="de-DE" sz="1100" dirty="0" err="1">
                <a:solidFill>
                  <a:srgbClr val="000000"/>
                </a:solidFill>
              </a:rPr>
              <a:t>use</a:t>
            </a:r>
            <a:r>
              <a:rPr lang="de-DE" sz="1100" dirty="0">
                <a:solidFill>
                  <a:srgbClr val="000000"/>
                </a:solidFill>
              </a:rPr>
              <a:t> of </a:t>
            </a:r>
            <a:r>
              <a:rPr lang="de-DE" sz="1100" dirty="0" err="1">
                <a:solidFill>
                  <a:srgbClr val="000000"/>
                </a:solidFill>
              </a:rPr>
              <a:t>brown</a:t>
            </a:r>
            <a:r>
              <a:rPr lang="de-DE" sz="1100" dirty="0">
                <a:solidFill>
                  <a:srgbClr val="000000"/>
                </a:solidFill>
              </a:rPr>
              <a:t> </a:t>
            </a:r>
            <a:r>
              <a:rPr lang="de-DE" sz="1100" dirty="0" err="1">
                <a:solidFill>
                  <a:srgbClr val="000000"/>
                </a:solidFill>
              </a:rPr>
              <a:t>tourism</a:t>
            </a:r>
            <a:r>
              <a:rPr lang="de-DE" sz="1100" dirty="0">
                <a:solidFill>
                  <a:srgbClr val="000000"/>
                </a:solidFill>
              </a:rPr>
              <a:t> </a:t>
            </a:r>
            <a:r>
              <a:rPr lang="de-DE" sz="1100" dirty="0" err="1">
                <a:solidFill>
                  <a:srgbClr val="000000"/>
                </a:solidFill>
              </a:rPr>
              <a:t>signposts</a:t>
            </a:r>
            <a:r>
              <a:rPr lang="de-DE" sz="1100" dirty="0">
                <a:solidFill>
                  <a:srgbClr val="000000"/>
                </a:solidFill>
              </a:rPr>
              <a:t> and </a:t>
            </a:r>
            <a:r>
              <a:rPr lang="de-DE" sz="1100" dirty="0" err="1">
                <a:solidFill>
                  <a:srgbClr val="000000"/>
                </a:solidFill>
              </a:rPr>
              <a:t>develop</a:t>
            </a:r>
            <a:r>
              <a:rPr lang="de-DE" sz="1100" dirty="0">
                <a:solidFill>
                  <a:srgbClr val="000000"/>
                </a:solidFill>
              </a:rPr>
              <a:t> </a:t>
            </a:r>
            <a:r>
              <a:rPr lang="de-DE" sz="1100" dirty="0" err="1">
                <a:solidFill>
                  <a:srgbClr val="000000"/>
                </a:solidFill>
              </a:rPr>
              <a:t>criteria</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using</a:t>
            </a:r>
            <a:r>
              <a:rPr lang="de-DE" sz="1100" dirty="0">
                <a:solidFill>
                  <a:srgbClr val="000000"/>
                </a:solidFill>
              </a:rPr>
              <a:t> such </a:t>
            </a:r>
            <a:r>
              <a:rPr lang="de-DE" sz="1100" dirty="0" err="1">
                <a:solidFill>
                  <a:srgbClr val="000000"/>
                </a:solidFill>
              </a:rPr>
              <a:t>signs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Allow</a:t>
            </a:r>
            <a:r>
              <a:rPr lang="de-DE" sz="1100" dirty="0">
                <a:solidFill>
                  <a:srgbClr val="000000"/>
                </a:solidFill>
              </a:rPr>
              <a:t> EU </a:t>
            </a:r>
            <a:r>
              <a:rPr lang="de-DE" sz="1100" dirty="0" err="1">
                <a:solidFill>
                  <a:srgbClr val="000000"/>
                </a:solidFill>
              </a:rPr>
              <a:t>citizens</a:t>
            </a:r>
            <a:r>
              <a:rPr lang="de-DE" sz="1100" dirty="0">
                <a:solidFill>
                  <a:srgbClr val="000000"/>
                </a:solidFill>
              </a:rPr>
              <a:t> </a:t>
            </a:r>
            <a:r>
              <a:rPr lang="de-DE" sz="1100" dirty="0" err="1">
                <a:solidFill>
                  <a:srgbClr val="000000"/>
                </a:solidFill>
              </a:rPr>
              <a:t>to</a:t>
            </a:r>
            <a:r>
              <a:rPr lang="de-DE" sz="1100" dirty="0">
                <a:solidFill>
                  <a:srgbClr val="000000"/>
                </a:solidFill>
              </a:rPr>
              <a:t> </a:t>
            </a:r>
            <a:r>
              <a:rPr lang="de-DE" sz="1100" dirty="0" err="1">
                <a:solidFill>
                  <a:srgbClr val="000000"/>
                </a:solidFill>
              </a:rPr>
              <a:t>enter</a:t>
            </a:r>
            <a:r>
              <a:rPr lang="de-DE" sz="1100" dirty="0">
                <a:solidFill>
                  <a:srgbClr val="000000"/>
                </a:solidFill>
              </a:rPr>
              <a:t> on National Identity Cards</a:t>
            </a:r>
          </a:p>
          <a:p>
            <a:pPr marL="177800" indent="-177800">
              <a:spcBef>
                <a:spcPts val="0"/>
              </a:spcBef>
              <a:spcAft>
                <a:spcPts val="400"/>
              </a:spcAft>
              <a:buClr>
                <a:srgbClr val="E3007B"/>
              </a:buClr>
              <a:buSzPct val="115000"/>
              <a:buFontTx/>
              <a:buChar char="•"/>
            </a:pPr>
            <a:r>
              <a:rPr lang="de-DE" sz="1100" dirty="0">
                <a:solidFill>
                  <a:srgbClr val="000000"/>
                </a:solidFill>
              </a:rPr>
              <a:t>Remove </a:t>
            </a:r>
            <a:r>
              <a:rPr lang="de-DE" sz="1100" dirty="0" err="1">
                <a:solidFill>
                  <a:srgbClr val="000000"/>
                </a:solidFill>
              </a:rPr>
              <a:t>visa</a:t>
            </a:r>
            <a:r>
              <a:rPr lang="de-DE" sz="1100" dirty="0">
                <a:solidFill>
                  <a:srgbClr val="000000"/>
                </a:solidFill>
              </a:rPr>
              <a:t> </a:t>
            </a:r>
            <a:r>
              <a:rPr lang="de-DE" sz="1100" dirty="0" err="1">
                <a:solidFill>
                  <a:srgbClr val="000000"/>
                </a:solidFill>
              </a:rPr>
              <a:t>requirements</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citizens</a:t>
            </a:r>
            <a:r>
              <a:rPr lang="de-DE" sz="1100" dirty="0">
                <a:solidFill>
                  <a:srgbClr val="000000"/>
                </a:solidFill>
              </a:rPr>
              <a:t> of </a:t>
            </a:r>
            <a:r>
              <a:rPr lang="de-DE" sz="1100" dirty="0" err="1" smtClean="0">
                <a:solidFill>
                  <a:srgbClr val="000000"/>
                </a:solidFill>
              </a:rPr>
              <a:t>Albania</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en-US" sz="1100" dirty="0">
                <a:solidFill>
                  <a:srgbClr val="000000"/>
                </a:solidFill>
              </a:rPr>
              <a:t>Prepare and implement management plans for all national parks and nature </a:t>
            </a:r>
            <a:r>
              <a:rPr lang="en-US" sz="1100" dirty="0" smtClean="0">
                <a:solidFill>
                  <a:srgbClr val="000000"/>
                </a:solidFill>
              </a:rPr>
              <a:t>reserves</a:t>
            </a:r>
          </a:p>
          <a:p>
            <a:pPr marL="177800" indent="-177800">
              <a:spcBef>
                <a:spcPts val="0"/>
              </a:spcBef>
              <a:spcAft>
                <a:spcPts val="400"/>
              </a:spcAft>
              <a:buClr>
                <a:srgbClr val="E3007B"/>
              </a:buClr>
              <a:buSzPct val="115000"/>
              <a:buFontTx/>
              <a:buChar char="•"/>
            </a:pPr>
            <a:r>
              <a:rPr lang="en-US" sz="1100" dirty="0">
                <a:solidFill>
                  <a:srgbClr val="000000"/>
                </a:solidFill>
              </a:rPr>
              <a:t>Create basic cultural heritage </a:t>
            </a:r>
            <a:r>
              <a:rPr lang="en-US" sz="1100" dirty="0" smtClean="0">
                <a:solidFill>
                  <a:srgbClr val="000000"/>
                </a:solidFill>
              </a:rPr>
              <a:t>database</a:t>
            </a:r>
            <a:endParaRPr lang="en-US" sz="1100" dirty="0">
              <a:solidFill>
                <a:srgbClr val="000000"/>
              </a:solidFill>
            </a:endParaRPr>
          </a:p>
        </p:txBody>
      </p:sp>
      <p:sp>
        <p:nvSpPr>
          <p:cNvPr id="20" name="Rectangle 7"/>
          <p:cNvSpPr>
            <a:spLocks noChangeArrowheads="1"/>
          </p:cNvSpPr>
          <p:nvPr/>
        </p:nvSpPr>
        <p:spPr bwMode="auto">
          <a:xfrm>
            <a:off x="4657390" y="1619469"/>
            <a:ext cx="4068000" cy="47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400"/>
              </a:spcAft>
              <a:buClr>
                <a:srgbClr val="E3007B"/>
              </a:buClr>
              <a:buSzPct val="115000"/>
              <a:buFontTx/>
              <a:buChar char="•"/>
            </a:pPr>
            <a:r>
              <a:rPr lang="en-US" sz="1100" dirty="0">
                <a:solidFill>
                  <a:srgbClr val="000000"/>
                </a:solidFill>
              </a:rPr>
              <a:t>Prepare and implement cultural heritage protection plans</a:t>
            </a:r>
          </a:p>
          <a:p>
            <a:pPr marL="177800" indent="-177800">
              <a:spcBef>
                <a:spcPts val="0"/>
              </a:spcBef>
              <a:spcAft>
                <a:spcPts val="400"/>
              </a:spcAft>
              <a:buClr>
                <a:srgbClr val="E3007B"/>
              </a:buClr>
              <a:buSzPct val="115000"/>
              <a:buFontTx/>
              <a:buChar char="•"/>
            </a:pPr>
            <a:r>
              <a:rPr lang="en-US" sz="1100" dirty="0" smtClean="0">
                <a:solidFill>
                  <a:srgbClr val="000000"/>
                </a:solidFill>
              </a:rPr>
              <a:t>Create </a:t>
            </a:r>
            <a:r>
              <a:rPr lang="en-US" sz="1100" dirty="0">
                <a:solidFill>
                  <a:srgbClr val="000000"/>
                </a:solidFill>
              </a:rPr>
              <a:t>a tourism logo and slogan for </a:t>
            </a:r>
            <a:r>
              <a:rPr lang="en-US" sz="1100" dirty="0" smtClean="0">
                <a:solidFill>
                  <a:srgbClr val="000000"/>
                </a:solidFill>
              </a:rPr>
              <a:t>North Macedonian </a:t>
            </a:r>
            <a:r>
              <a:rPr lang="en-US" sz="1100" dirty="0">
                <a:solidFill>
                  <a:srgbClr val="000000"/>
                </a:solidFill>
              </a:rPr>
              <a:t>tourism</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b="0" dirty="0" err="1" smtClean="0">
                <a:solidFill>
                  <a:srgbClr val="000000"/>
                </a:solidFill>
              </a:rPr>
              <a:t>Identify</a:t>
            </a:r>
            <a:r>
              <a:rPr lang="de-DE" sz="1100" b="0" dirty="0" smtClean="0">
                <a:solidFill>
                  <a:srgbClr val="000000"/>
                </a:solidFill>
              </a:rPr>
              <a:t> </a:t>
            </a:r>
            <a:r>
              <a:rPr lang="de-DE" sz="1100" b="0" dirty="0" err="1" smtClean="0">
                <a:solidFill>
                  <a:srgbClr val="000000"/>
                </a:solidFill>
              </a:rPr>
              <a:t>priority</a:t>
            </a:r>
            <a:r>
              <a:rPr lang="de-DE" sz="1100" b="0" dirty="0" smtClean="0">
                <a:solidFill>
                  <a:srgbClr val="000000"/>
                </a:solidFill>
              </a:rPr>
              <a:t> </a:t>
            </a:r>
            <a:r>
              <a:rPr lang="de-DE" sz="1100" b="0" dirty="0" err="1" smtClean="0">
                <a:solidFill>
                  <a:srgbClr val="000000"/>
                </a:solidFill>
              </a:rPr>
              <a:t>markets</a:t>
            </a:r>
            <a:r>
              <a:rPr lang="de-DE" sz="1100" b="0" dirty="0" smtClean="0">
                <a:solidFill>
                  <a:srgbClr val="000000"/>
                </a:solidFill>
              </a:rPr>
              <a:t> and </a:t>
            </a:r>
            <a:r>
              <a:rPr lang="de-DE" sz="1100" b="0" dirty="0" err="1" smtClean="0">
                <a:solidFill>
                  <a:srgbClr val="000000"/>
                </a:solidFill>
              </a:rPr>
              <a:t>segments</a:t>
            </a:r>
            <a:r>
              <a:rPr lang="de-DE" sz="1100" b="0" dirty="0" smtClean="0">
                <a:solidFill>
                  <a:srgbClr val="000000"/>
                </a:solidFill>
              </a:rPr>
              <a:t> </a:t>
            </a:r>
            <a:r>
              <a:rPr lang="de-DE" sz="1100" b="0" dirty="0" err="1" smtClean="0">
                <a:solidFill>
                  <a:srgbClr val="000000"/>
                </a:solidFill>
              </a:rPr>
              <a:t>for</a:t>
            </a:r>
            <a:r>
              <a:rPr lang="de-DE" sz="1100" b="0" dirty="0" smtClean="0">
                <a:solidFill>
                  <a:srgbClr val="000000"/>
                </a:solidFill>
              </a:rPr>
              <a:t> </a:t>
            </a:r>
            <a:r>
              <a:rPr lang="de-DE" sz="1100" b="0" dirty="0" err="1" smtClean="0">
                <a:solidFill>
                  <a:srgbClr val="000000"/>
                </a:solidFill>
              </a:rPr>
              <a:t>promotion</a:t>
            </a:r>
            <a:endParaRPr lang="de-DE" sz="1100" b="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Compile</a:t>
            </a:r>
            <a:r>
              <a:rPr lang="de-DE" sz="1100" dirty="0" smtClean="0">
                <a:solidFill>
                  <a:srgbClr val="000000"/>
                </a:solidFill>
              </a:rPr>
              <a:t> and </a:t>
            </a:r>
            <a:r>
              <a:rPr lang="de-DE" sz="1100" dirty="0" err="1" smtClean="0">
                <a:solidFill>
                  <a:srgbClr val="000000"/>
                </a:solidFill>
              </a:rPr>
              <a:t>implement</a:t>
            </a:r>
            <a:r>
              <a:rPr lang="de-DE" sz="1100" dirty="0" smtClean="0">
                <a:solidFill>
                  <a:srgbClr val="000000"/>
                </a:solidFill>
              </a:rPr>
              <a:t> an </a:t>
            </a:r>
            <a:r>
              <a:rPr lang="de-DE" sz="1100" dirty="0" err="1" smtClean="0">
                <a:solidFill>
                  <a:srgbClr val="000000"/>
                </a:solidFill>
              </a:rPr>
              <a:t>annual</a:t>
            </a:r>
            <a:r>
              <a:rPr lang="de-DE" sz="1100" dirty="0" smtClean="0">
                <a:solidFill>
                  <a:srgbClr val="000000"/>
                </a:solidFill>
              </a:rPr>
              <a:t> </a:t>
            </a:r>
            <a:r>
              <a:rPr lang="de-DE" sz="1100" dirty="0" err="1" smtClean="0">
                <a:solidFill>
                  <a:srgbClr val="000000"/>
                </a:solidFill>
              </a:rPr>
              <a:t>marketing</a:t>
            </a:r>
            <a:r>
              <a:rPr lang="de-DE" sz="1100" dirty="0" smtClean="0">
                <a:solidFill>
                  <a:srgbClr val="000000"/>
                </a:solidFill>
              </a:rPr>
              <a:t> plan</a:t>
            </a:r>
          </a:p>
          <a:p>
            <a:pPr marL="177800" indent="-177800">
              <a:spcBef>
                <a:spcPts val="0"/>
              </a:spcBef>
              <a:spcAft>
                <a:spcPts val="400"/>
              </a:spcAft>
              <a:buClr>
                <a:srgbClr val="E3007B"/>
              </a:buClr>
              <a:buSzPct val="115000"/>
              <a:buFontTx/>
              <a:buChar char="•"/>
            </a:pPr>
            <a:r>
              <a:rPr lang="de-DE" sz="1100" dirty="0" err="1" smtClean="0">
                <a:solidFill>
                  <a:srgbClr val="000000"/>
                </a:solidFill>
              </a:rPr>
              <a:t>Expand</a:t>
            </a:r>
            <a:r>
              <a:rPr lang="de-DE" sz="1100" dirty="0" smtClean="0">
                <a:solidFill>
                  <a:srgbClr val="000000"/>
                </a:solidFill>
              </a:rPr>
              <a:t> the </a:t>
            </a:r>
            <a:r>
              <a:rPr lang="de-DE" sz="1100" dirty="0" err="1" smtClean="0">
                <a:solidFill>
                  <a:srgbClr val="000000"/>
                </a:solidFill>
              </a:rPr>
              <a:t>tourism</a:t>
            </a:r>
            <a:r>
              <a:rPr lang="de-DE" sz="1100" dirty="0" smtClean="0">
                <a:solidFill>
                  <a:srgbClr val="000000"/>
                </a:solidFill>
              </a:rPr>
              <a:t> </a:t>
            </a:r>
            <a:r>
              <a:rPr lang="de-DE" sz="1100" dirty="0" err="1" smtClean="0">
                <a:solidFill>
                  <a:srgbClr val="000000"/>
                </a:solidFill>
              </a:rPr>
              <a:t>portal</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Develop</a:t>
            </a:r>
            <a:r>
              <a:rPr lang="de-DE" sz="1100" dirty="0" smtClean="0">
                <a:solidFill>
                  <a:srgbClr val="000000"/>
                </a:solidFill>
              </a:rPr>
              <a:t> </a:t>
            </a:r>
            <a:r>
              <a:rPr lang="de-DE" sz="1100" dirty="0" err="1" smtClean="0">
                <a:solidFill>
                  <a:srgbClr val="000000"/>
                </a:solidFill>
              </a:rPr>
              <a:t>new</a:t>
            </a:r>
            <a:r>
              <a:rPr lang="de-DE" sz="1100" dirty="0" smtClean="0">
                <a:solidFill>
                  <a:srgbClr val="000000"/>
                </a:solidFill>
              </a:rPr>
              <a:t> and </a:t>
            </a:r>
            <a:r>
              <a:rPr lang="de-DE" sz="1100" dirty="0" err="1" smtClean="0">
                <a:solidFill>
                  <a:srgbClr val="000000"/>
                </a:solidFill>
              </a:rPr>
              <a:t>attractive</a:t>
            </a:r>
            <a:r>
              <a:rPr lang="de-DE" sz="1100" dirty="0" smtClean="0">
                <a:solidFill>
                  <a:srgbClr val="000000"/>
                </a:solidFill>
              </a:rPr>
              <a:t> </a:t>
            </a:r>
            <a:r>
              <a:rPr lang="de-DE" sz="1100" dirty="0" err="1" smtClean="0">
                <a:solidFill>
                  <a:srgbClr val="000000"/>
                </a:solidFill>
              </a:rPr>
              <a:t>promotion</a:t>
            </a:r>
            <a:r>
              <a:rPr lang="de-DE" sz="1100" dirty="0" smtClean="0">
                <a:solidFill>
                  <a:srgbClr val="000000"/>
                </a:solidFill>
              </a:rPr>
              <a:t> </a:t>
            </a:r>
            <a:r>
              <a:rPr lang="de-DE" sz="1100" dirty="0" err="1" smtClean="0">
                <a:solidFill>
                  <a:srgbClr val="000000"/>
                </a:solidFill>
              </a:rPr>
              <a:t>materials</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Participate</a:t>
            </a:r>
            <a:r>
              <a:rPr lang="de-DE" sz="1100" dirty="0" smtClean="0">
                <a:solidFill>
                  <a:srgbClr val="000000"/>
                </a:solidFill>
              </a:rPr>
              <a:t> in international </a:t>
            </a:r>
            <a:r>
              <a:rPr lang="de-DE" sz="1100" dirty="0" err="1" smtClean="0">
                <a:solidFill>
                  <a:srgbClr val="000000"/>
                </a:solidFill>
              </a:rPr>
              <a:t>fairs</a:t>
            </a:r>
            <a:r>
              <a:rPr lang="de-DE" sz="1100" dirty="0" smtClean="0">
                <a:solidFill>
                  <a:srgbClr val="000000"/>
                </a:solidFill>
              </a:rPr>
              <a:t>, </a:t>
            </a:r>
            <a:r>
              <a:rPr lang="de-DE" sz="1100" dirty="0" err="1" smtClean="0">
                <a:solidFill>
                  <a:srgbClr val="000000"/>
                </a:solidFill>
              </a:rPr>
              <a:t>start</a:t>
            </a:r>
            <a:r>
              <a:rPr lang="de-DE" sz="1100" dirty="0" smtClean="0">
                <a:solidFill>
                  <a:srgbClr val="000000"/>
                </a:solidFill>
              </a:rPr>
              <a:t> </a:t>
            </a:r>
            <a:r>
              <a:rPr lang="de-DE" sz="1100" dirty="0" err="1" smtClean="0">
                <a:solidFill>
                  <a:srgbClr val="000000"/>
                </a:solidFill>
              </a:rPr>
              <a:t>promotion</a:t>
            </a:r>
            <a:r>
              <a:rPr lang="de-DE" sz="1100" dirty="0" smtClean="0">
                <a:solidFill>
                  <a:srgbClr val="000000"/>
                </a:solidFill>
              </a:rPr>
              <a:t> </a:t>
            </a:r>
            <a:r>
              <a:rPr lang="de-DE" sz="1100" dirty="0" err="1" smtClean="0">
                <a:solidFill>
                  <a:srgbClr val="000000"/>
                </a:solidFill>
              </a:rPr>
              <a:t>campaigns</a:t>
            </a:r>
            <a:r>
              <a:rPr lang="de-DE" sz="1100" dirty="0" smtClean="0">
                <a:solidFill>
                  <a:srgbClr val="000000"/>
                </a:solidFill>
              </a:rPr>
              <a:t> in </a:t>
            </a:r>
            <a:r>
              <a:rPr lang="de-DE" sz="1100" dirty="0" err="1" smtClean="0">
                <a:solidFill>
                  <a:srgbClr val="000000"/>
                </a:solidFill>
              </a:rPr>
              <a:t>media</a:t>
            </a:r>
            <a:r>
              <a:rPr lang="de-DE" sz="1100" dirty="0" smtClean="0">
                <a:solidFill>
                  <a:srgbClr val="000000"/>
                </a:solidFill>
              </a:rPr>
              <a:t> and </a:t>
            </a:r>
            <a:r>
              <a:rPr lang="de-DE" sz="1100" dirty="0" err="1" smtClean="0">
                <a:solidFill>
                  <a:srgbClr val="000000"/>
                </a:solidFill>
              </a:rPr>
              <a:t>cooperate</a:t>
            </a:r>
            <a:r>
              <a:rPr lang="de-DE" sz="1100" dirty="0" smtClean="0">
                <a:solidFill>
                  <a:srgbClr val="000000"/>
                </a:solidFill>
              </a:rPr>
              <a:t> </a:t>
            </a:r>
            <a:r>
              <a:rPr lang="de-DE" sz="1100" dirty="0" err="1" smtClean="0">
                <a:solidFill>
                  <a:srgbClr val="000000"/>
                </a:solidFill>
              </a:rPr>
              <a:t>with</a:t>
            </a:r>
            <a:r>
              <a:rPr lang="de-DE" sz="1100" dirty="0" smtClean="0">
                <a:solidFill>
                  <a:srgbClr val="000000"/>
                </a:solidFill>
              </a:rPr>
              <a:t> </a:t>
            </a:r>
            <a:r>
              <a:rPr lang="de-DE" sz="1100" dirty="0" err="1" smtClean="0">
                <a:solidFill>
                  <a:srgbClr val="000000"/>
                </a:solidFill>
              </a:rPr>
              <a:t>foreign</a:t>
            </a:r>
            <a:r>
              <a:rPr lang="de-DE" sz="1100" dirty="0" smtClean="0">
                <a:solidFill>
                  <a:srgbClr val="000000"/>
                </a:solidFill>
              </a:rPr>
              <a:t> tour </a:t>
            </a:r>
            <a:r>
              <a:rPr lang="de-DE" sz="1100" dirty="0" err="1" smtClean="0">
                <a:solidFill>
                  <a:srgbClr val="000000"/>
                </a:solidFill>
              </a:rPr>
              <a:t>operators</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smtClean="0">
                <a:solidFill>
                  <a:srgbClr val="000000"/>
                </a:solidFill>
              </a:rPr>
              <a:t>Ensure that tourism becomes the sixth economic sector given priority status by the government and Invest North Macedonia</a:t>
            </a:r>
          </a:p>
          <a:p>
            <a:pPr marL="177800" indent="-177800">
              <a:spcBef>
                <a:spcPts val="0"/>
              </a:spcBef>
              <a:spcAft>
                <a:spcPts val="400"/>
              </a:spcAft>
              <a:buClr>
                <a:srgbClr val="E3007B"/>
              </a:buClr>
              <a:buSzPct val="115000"/>
              <a:buFontTx/>
              <a:buChar char="•"/>
            </a:pPr>
            <a:r>
              <a:rPr lang="de-DE" sz="1100" dirty="0" smtClean="0">
                <a:solidFill>
                  <a:srgbClr val="000000"/>
                </a:solidFill>
              </a:rPr>
              <a:t>Assist the </a:t>
            </a:r>
            <a:r>
              <a:rPr lang="de-DE" sz="1100" dirty="0" err="1" smtClean="0">
                <a:solidFill>
                  <a:srgbClr val="000000"/>
                </a:solidFill>
              </a:rPr>
              <a:t>process</a:t>
            </a:r>
            <a:r>
              <a:rPr lang="de-DE" sz="1100" dirty="0" smtClean="0">
                <a:solidFill>
                  <a:srgbClr val="000000"/>
                </a:solidFill>
              </a:rPr>
              <a:t> of </a:t>
            </a:r>
            <a:r>
              <a:rPr lang="de-DE" sz="1100" dirty="0" err="1" smtClean="0">
                <a:solidFill>
                  <a:srgbClr val="000000"/>
                </a:solidFill>
              </a:rPr>
              <a:t>land</a:t>
            </a:r>
            <a:r>
              <a:rPr lang="de-DE" sz="1100" dirty="0" smtClean="0">
                <a:solidFill>
                  <a:srgbClr val="000000"/>
                </a:solidFill>
              </a:rPr>
              <a:t> </a:t>
            </a:r>
            <a:r>
              <a:rPr lang="de-DE" sz="1100" dirty="0" err="1" smtClean="0">
                <a:solidFill>
                  <a:srgbClr val="000000"/>
                </a:solidFill>
              </a:rPr>
              <a:t>cadastre</a:t>
            </a:r>
            <a:r>
              <a:rPr lang="de-DE" sz="1100" dirty="0" smtClean="0">
                <a:solidFill>
                  <a:srgbClr val="000000"/>
                </a:solidFill>
              </a:rPr>
              <a:t> </a:t>
            </a:r>
            <a:r>
              <a:rPr lang="de-DE" sz="1100" dirty="0" err="1" smtClean="0">
                <a:solidFill>
                  <a:srgbClr val="000000"/>
                </a:solidFill>
              </a:rPr>
              <a:t>development</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Recruit</a:t>
            </a:r>
            <a:r>
              <a:rPr lang="de-DE" sz="1100" dirty="0" smtClean="0">
                <a:solidFill>
                  <a:srgbClr val="000000"/>
                </a:solidFill>
              </a:rPr>
              <a:t> </a:t>
            </a:r>
            <a:r>
              <a:rPr lang="de-DE" sz="1100" dirty="0" err="1" smtClean="0">
                <a:solidFill>
                  <a:srgbClr val="000000"/>
                </a:solidFill>
              </a:rPr>
              <a:t>senior</a:t>
            </a:r>
            <a:r>
              <a:rPr lang="de-DE" sz="1100" dirty="0" smtClean="0">
                <a:solidFill>
                  <a:srgbClr val="000000"/>
                </a:solidFill>
              </a:rPr>
              <a:t> </a:t>
            </a:r>
            <a:r>
              <a:rPr lang="de-DE" sz="1100" dirty="0" err="1" smtClean="0">
                <a:solidFill>
                  <a:srgbClr val="000000"/>
                </a:solidFill>
              </a:rPr>
              <a:t>personnel</a:t>
            </a:r>
            <a:r>
              <a:rPr lang="de-DE" sz="1100" dirty="0" smtClean="0">
                <a:solidFill>
                  <a:srgbClr val="000000"/>
                </a:solidFill>
              </a:rPr>
              <a:t> </a:t>
            </a:r>
            <a:r>
              <a:rPr lang="de-DE" sz="1100" dirty="0" err="1" smtClean="0">
                <a:solidFill>
                  <a:srgbClr val="000000"/>
                </a:solidFill>
              </a:rPr>
              <a:t>for</a:t>
            </a:r>
            <a:r>
              <a:rPr lang="de-DE" sz="1100" dirty="0" smtClean="0">
                <a:solidFill>
                  <a:srgbClr val="000000"/>
                </a:solidFill>
              </a:rPr>
              <a:t> the </a:t>
            </a:r>
            <a:r>
              <a:rPr lang="de-DE" sz="1100" dirty="0" err="1" smtClean="0">
                <a:solidFill>
                  <a:srgbClr val="000000"/>
                </a:solidFill>
              </a:rPr>
              <a:t>tourism</a:t>
            </a:r>
            <a:r>
              <a:rPr lang="de-DE" sz="1100" dirty="0" smtClean="0">
                <a:solidFill>
                  <a:srgbClr val="000000"/>
                </a:solidFill>
              </a:rPr>
              <a:t> </a:t>
            </a:r>
            <a:r>
              <a:rPr lang="de-DE" sz="1100" dirty="0" err="1" smtClean="0">
                <a:solidFill>
                  <a:srgbClr val="000000"/>
                </a:solidFill>
              </a:rPr>
              <a:t>department</a:t>
            </a:r>
            <a:r>
              <a:rPr lang="de-DE" sz="1100" dirty="0" smtClean="0">
                <a:solidFill>
                  <a:srgbClr val="000000"/>
                </a:solidFill>
              </a:rPr>
              <a:t> </a:t>
            </a:r>
            <a:r>
              <a:rPr lang="de-DE" sz="1100" dirty="0" err="1" smtClean="0">
                <a:solidFill>
                  <a:srgbClr val="000000"/>
                </a:solidFill>
              </a:rPr>
              <a:t>within</a:t>
            </a:r>
            <a:r>
              <a:rPr lang="de-DE" sz="1100" dirty="0" smtClean="0">
                <a:solidFill>
                  <a:srgbClr val="000000"/>
                </a:solidFill>
              </a:rPr>
              <a:t> the </a:t>
            </a:r>
            <a:r>
              <a:rPr lang="de-DE" sz="1100" dirty="0" err="1" smtClean="0">
                <a:solidFill>
                  <a:srgbClr val="000000"/>
                </a:solidFill>
              </a:rPr>
              <a:t>Ministry</a:t>
            </a:r>
            <a:r>
              <a:rPr lang="de-DE" sz="1100" dirty="0" smtClean="0">
                <a:solidFill>
                  <a:srgbClr val="000000"/>
                </a:solidFill>
              </a:rPr>
              <a:t> of Economy</a:t>
            </a:r>
          </a:p>
          <a:p>
            <a:pPr marL="177800" indent="-177800">
              <a:spcBef>
                <a:spcPts val="0"/>
              </a:spcBef>
              <a:spcAft>
                <a:spcPts val="400"/>
              </a:spcAft>
              <a:buClr>
                <a:srgbClr val="E3007B"/>
              </a:buClr>
              <a:buSzPct val="115000"/>
              <a:buFontTx/>
              <a:buChar char="•"/>
            </a:pPr>
            <a:r>
              <a:rPr lang="de-DE" sz="1100" dirty="0" err="1" smtClean="0">
                <a:solidFill>
                  <a:srgbClr val="000000"/>
                </a:solidFill>
              </a:rPr>
              <a:t>Engage</a:t>
            </a:r>
            <a:r>
              <a:rPr lang="de-DE" sz="1100" dirty="0" smtClean="0">
                <a:solidFill>
                  <a:srgbClr val="000000"/>
                </a:solidFill>
              </a:rPr>
              <a:t> </a:t>
            </a:r>
            <a:r>
              <a:rPr lang="de-DE" sz="1100" dirty="0" err="1" smtClean="0">
                <a:solidFill>
                  <a:srgbClr val="000000"/>
                </a:solidFill>
              </a:rPr>
              <a:t>short</a:t>
            </a:r>
            <a:r>
              <a:rPr lang="de-DE" sz="1100" dirty="0" smtClean="0">
                <a:solidFill>
                  <a:srgbClr val="000000"/>
                </a:solidFill>
              </a:rPr>
              <a:t> </a:t>
            </a:r>
            <a:r>
              <a:rPr lang="de-DE" sz="1100" dirty="0" err="1" smtClean="0">
                <a:solidFill>
                  <a:srgbClr val="000000"/>
                </a:solidFill>
              </a:rPr>
              <a:t>term</a:t>
            </a:r>
            <a:r>
              <a:rPr lang="de-DE" sz="1100" dirty="0" smtClean="0">
                <a:solidFill>
                  <a:srgbClr val="000000"/>
                </a:solidFill>
              </a:rPr>
              <a:t> </a:t>
            </a:r>
            <a:r>
              <a:rPr lang="de-DE" sz="1100" dirty="0" err="1" smtClean="0">
                <a:solidFill>
                  <a:srgbClr val="000000"/>
                </a:solidFill>
              </a:rPr>
              <a:t>technical</a:t>
            </a:r>
            <a:r>
              <a:rPr lang="de-DE" sz="1100" dirty="0" smtClean="0">
                <a:solidFill>
                  <a:srgbClr val="000000"/>
                </a:solidFill>
              </a:rPr>
              <a:t> </a:t>
            </a:r>
            <a:r>
              <a:rPr lang="de-DE" sz="1100" dirty="0" err="1" smtClean="0">
                <a:solidFill>
                  <a:srgbClr val="000000"/>
                </a:solidFill>
              </a:rPr>
              <a:t>assistance</a:t>
            </a:r>
            <a:r>
              <a:rPr lang="de-DE" sz="1100" dirty="0" smtClean="0">
                <a:solidFill>
                  <a:srgbClr val="000000"/>
                </a:solidFill>
              </a:rPr>
              <a:t> </a:t>
            </a:r>
            <a:r>
              <a:rPr lang="de-DE" sz="1100" dirty="0" err="1" smtClean="0">
                <a:solidFill>
                  <a:srgbClr val="000000"/>
                </a:solidFill>
              </a:rPr>
              <a:t>to</a:t>
            </a:r>
            <a:r>
              <a:rPr lang="de-DE" sz="1100" dirty="0" smtClean="0">
                <a:solidFill>
                  <a:srgbClr val="000000"/>
                </a:solidFill>
              </a:rPr>
              <a:t> </a:t>
            </a:r>
            <a:r>
              <a:rPr lang="de-DE" sz="1100" dirty="0" err="1" smtClean="0">
                <a:solidFill>
                  <a:srgbClr val="000000"/>
                </a:solidFill>
              </a:rPr>
              <a:t>support</a:t>
            </a:r>
            <a:r>
              <a:rPr lang="de-DE" sz="1100" dirty="0" smtClean="0">
                <a:solidFill>
                  <a:srgbClr val="000000"/>
                </a:solidFill>
              </a:rPr>
              <a:t> the </a:t>
            </a:r>
            <a:r>
              <a:rPr lang="de-DE" sz="1100" dirty="0" err="1" smtClean="0">
                <a:solidFill>
                  <a:srgbClr val="000000"/>
                </a:solidFill>
              </a:rPr>
              <a:t>tourism</a:t>
            </a:r>
            <a:r>
              <a:rPr lang="de-DE" sz="1100" dirty="0" smtClean="0">
                <a:solidFill>
                  <a:srgbClr val="000000"/>
                </a:solidFill>
              </a:rPr>
              <a:t> </a:t>
            </a:r>
            <a:r>
              <a:rPr lang="de-DE" sz="1100" dirty="0" err="1" smtClean="0">
                <a:solidFill>
                  <a:srgbClr val="000000"/>
                </a:solidFill>
              </a:rPr>
              <a:t>department</a:t>
            </a:r>
            <a:r>
              <a:rPr lang="de-DE" sz="1100" dirty="0" smtClean="0">
                <a:solidFill>
                  <a:srgbClr val="000000"/>
                </a:solidFill>
              </a:rPr>
              <a:t> </a:t>
            </a:r>
            <a:r>
              <a:rPr lang="de-DE" sz="1100" dirty="0" err="1" smtClean="0">
                <a:solidFill>
                  <a:srgbClr val="000000"/>
                </a:solidFill>
              </a:rPr>
              <a:t>within</a:t>
            </a:r>
            <a:r>
              <a:rPr lang="de-DE" sz="1100" dirty="0" smtClean="0">
                <a:solidFill>
                  <a:srgbClr val="000000"/>
                </a:solidFill>
              </a:rPr>
              <a:t> the </a:t>
            </a:r>
            <a:r>
              <a:rPr lang="de-DE" sz="1100" dirty="0" err="1" smtClean="0">
                <a:solidFill>
                  <a:srgbClr val="000000"/>
                </a:solidFill>
              </a:rPr>
              <a:t>Ministry</a:t>
            </a:r>
            <a:r>
              <a:rPr lang="de-DE" sz="1100" dirty="0" smtClean="0">
                <a:solidFill>
                  <a:srgbClr val="000000"/>
                </a:solidFill>
              </a:rPr>
              <a:t> of Economy</a:t>
            </a:r>
          </a:p>
          <a:p>
            <a:pPr marL="177800" indent="-177800">
              <a:spcBef>
                <a:spcPts val="0"/>
              </a:spcBef>
              <a:spcAft>
                <a:spcPts val="400"/>
              </a:spcAft>
              <a:buClr>
                <a:srgbClr val="E3007B"/>
              </a:buClr>
              <a:buSzPct val="115000"/>
              <a:buFontTx/>
              <a:buChar char="•"/>
            </a:pPr>
            <a:r>
              <a:rPr lang="de-DE" sz="1100" dirty="0" err="1" smtClean="0">
                <a:solidFill>
                  <a:srgbClr val="000000"/>
                </a:solidFill>
              </a:rPr>
              <a:t>Engage</a:t>
            </a:r>
            <a:r>
              <a:rPr lang="de-DE" sz="1100" dirty="0" smtClean="0">
                <a:solidFill>
                  <a:srgbClr val="000000"/>
                </a:solidFill>
              </a:rPr>
              <a:t> </a:t>
            </a:r>
            <a:r>
              <a:rPr lang="de-DE" sz="1100" dirty="0" err="1" smtClean="0">
                <a:solidFill>
                  <a:srgbClr val="000000"/>
                </a:solidFill>
              </a:rPr>
              <a:t>long</a:t>
            </a:r>
            <a:r>
              <a:rPr lang="de-DE" sz="1100" dirty="0" smtClean="0">
                <a:solidFill>
                  <a:srgbClr val="000000"/>
                </a:solidFill>
              </a:rPr>
              <a:t> </a:t>
            </a:r>
            <a:r>
              <a:rPr lang="de-DE" sz="1100" dirty="0" err="1" smtClean="0">
                <a:solidFill>
                  <a:srgbClr val="000000"/>
                </a:solidFill>
              </a:rPr>
              <a:t>term</a:t>
            </a:r>
            <a:r>
              <a:rPr lang="de-DE" sz="1100" dirty="0" smtClean="0">
                <a:solidFill>
                  <a:srgbClr val="000000"/>
                </a:solidFill>
              </a:rPr>
              <a:t> </a:t>
            </a:r>
            <a:r>
              <a:rPr lang="de-DE" sz="1100" dirty="0" err="1" smtClean="0">
                <a:solidFill>
                  <a:srgbClr val="000000"/>
                </a:solidFill>
              </a:rPr>
              <a:t>technical</a:t>
            </a:r>
            <a:r>
              <a:rPr lang="de-DE" sz="1100" dirty="0" smtClean="0">
                <a:solidFill>
                  <a:srgbClr val="000000"/>
                </a:solidFill>
              </a:rPr>
              <a:t> </a:t>
            </a:r>
            <a:r>
              <a:rPr lang="de-DE" sz="1100" dirty="0" err="1" smtClean="0">
                <a:solidFill>
                  <a:srgbClr val="000000"/>
                </a:solidFill>
              </a:rPr>
              <a:t>assistance</a:t>
            </a:r>
            <a:r>
              <a:rPr lang="de-DE" sz="1100" dirty="0" smtClean="0">
                <a:solidFill>
                  <a:srgbClr val="000000"/>
                </a:solidFill>
              </a:rPr>
              <a:t> </a:t>
            </a:r>
            <a:r>
              <a:rPr lang="de-DE" sz="1100" dirty="0" err="1" smtClean="0">
                <a:solidFill>
                  <a:srgbClr val="000000"/>
                </a:solidFill>
              </a:rPr>
              <a:t>to</a:t>
            </a:r>
            <a:r>
              <a:rPr lang="de-DE" sz="1100" dirty="0" smtClean="0">
                <a:solidFill>
                  <a:srgbClr val="000000"/>
                </a:solidFill>
              </a:rPr>
              <a:t> </a:t>
            </a:r>
            <a:r>
              <a:rPr lang="de-DE" sz="1100" dirty="0" err="1" smtClean="0">
                <a:solidFill>
                  <a:srgbClr val="000000"/>
                </a:solidFill>
              </a:rPr>
              <a:t>support</a:t>
            </a:r>
            <a:r>
              <a:rPr lang="de-DE" sz="1100" dirty="0" smtClean="0">
                <a:solidFill>
                  <a:srgbClr val="000000"/>
                </a:solidFill>
              </a:rPr>
              <a:t> the Agency </a:t>
            </a:r>
            <a:r>
              <a:rPr lang="de-DE" sz="1100" dirty="0" err="1" smtClean="0">
                <a:solidFill>
                  <a:srgbClr val="000000"/>
                </a:solidFill>
              </a:rPr>
              <a:t>for</a:t>
            </a:r>
            <a:r>
              <a:rPr lang="de-DE" sz="1100" dirty="0" smtClean="0">
                <a:solidFill>
                  <a:srgbClr val="000000"/>
                </a:solidFill>
              </a:rPr>
              <a:t> Promotion and Support of Tourism</a:t>
            </a:r>
          </a:p>
          <a:p>
            <a:pPr marL="177800" indent="-177800">
              <a:spcBef>
                <a:spcPts val="0"/>
              </a:spcBef>
              <a:spcAft>
                <a:spcPts val="400"/>
              </a:spcAft>
              <a:buClr>
                <a:srgbClr val="E3007B"/>
              </a:buClr>
              <a:buSzPct val="115000"/>
              <a:buFontTx/>
              <a:buChar char="•"/>
            </a:pPr>
            <a:r>
              <a:rPr lang="de-DE" sz="1100" dirty="0" err="1" smtClean="0">
                <a:solidFill>
                  <a:srgbClr val="000000"/>
                </a:solidFill>
              </a:rPr>
              <a:t>Align</a:t>
            </a:r>
            <a:r>
              <a:rPr lang="de-DE" sz="1100" dirty="0" smtClean="0">
                <a:solidFill>
                  <a:srgbClr val="000000"/>
                </a:solidFill>
              </a:rPr>
              <a:t> </a:t>
            </a:r>
            <a:r>
              <a:rPr lang="de-DE" sz="1100" dirty="0" err="1" smtClean="0">
                <a:solidFill>
                  <a:srgbClr val="000000"/>
                </a:solidFill>
              </a:rPr>
              <a:t>accommodation</a:t>
            </a:r>
            <a:r>
              <a:rPr lang="de-DE" sz="1100" dirty="0" smtClean="0">
                <a:solidFill>
                  <a:srgbClr val="000000"/>
                </a:solidFill>
              </a:rPr>
              <a:t> </a:t>
            </a:r>
            <a:r>
              <a:rPr lang="de-DE" sz="1100" dirty="0" err="1" smtClean="0">
                <a:solidFill>
                  <a:srgbClr val="000000"/>
                </a:solidFill>
              </a:rPr>
              <a:t>categorization</a:t>
            </a:r>
            <a:r>
              <a:rPr lang="de-DE" sz="1100" dirty="0" smtClean="0">
                <a:solidFill>
                  <a:srgbClr val="000000"/>
                </a:solidFill>
              </a:rPr>
              <a:t> </a:t>
            </a:r>
            <a:r>
              <a:rPr lang="de-DE" sz="1100" dirty="0" err="1" smtClean="0">
                <a:solidFill>
                  <a:srgbClr val="000000"/>
                </a:solidFill>
              </a:rPr>
              <a:t>criteria</a:t>
            </a:r>
            <a:r>
              <a:rPr lang="de-DE" sz="1100" dirty="0" smtClean="0">
                <a:solidFill>
                  <a:srgbClr val="000000"/>
                </a:solidFill>
              </a:rPr>
              <a:t> </a:t>
            </a:r>
            <a:r>
              <a:rPr lang="de-DE" sz="1100" dirty="0" err="1" smtClean="0">
                <a:solidFill>
                  <a:srgbClr val="000000"/>
                </a:solidFill>
              </a:rPr>
              <a:t>with</a:t>
            </a:r>
            <a:r>
              <a:rPr lang="de-DE" sz="1100" dirty="0" smtClean="0">
                <a:solidFill>
                  <a:srgbClr val="000000"/>
                </a:solidFill>
              </a:rPr>
              <a:t> European </a:t>
            </a:r>
            <a:r>
              <a:rPr lang="de-DE" sz="1100" dirty="0" err="1" smtClean="0">
                <a:solidFill>
                  <a:srgbClr val="000000"/>
                </a:solidFill>
              </a:rPr>
              <a:t>standards</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smtClean="0">
                <a:solidFill>
                  <a:srgbClr val="000000"/>
                </a:solidFill>
              </a:rPr>
              <a:t>Launch </a:t>
            </a:r>
            <a:r>
              <a:rPr lang="de-DE" sz="1100" dirty="0" err="1" smtClean="0">
                <a:solidFill>
                  <a:srgbClr val="000000"/>
                </a:solidFill>
              </a:rPr>
              <a:t>public</a:t>
            </a:r>
            <a:r>
              <a:rPr lang="de-DE" sz="1100" dirty="0" smtClean="0">
                <a:solidFill>
                  <a:srgbClr val="000000"/>
                </a:solidFill>
              </a:rPr>
              <a:t> </a:t>
            </a:r>
            <a:r>
              <a:rPr lang="de-DE" sz="1100" dirty="0" err="1" smtClean="0">
                <a:solidFill>
                  <a:srgbClr val="000000"/>
                </a:solidFill>
              </a:rPr>
              <a:t>awareness</a:t>
            </a:r>
            <a:r>
              <a:rPr lang="de-DE" sz="1100" dirty="0" smtClean="0">
                <a:solidFill>
                  <a:srgbClr val="000000"/>
                </a:solidFill>
              </a:rPr>
              <a:t> </a:t>
            </a:r>
            <a:r>
              <a:rPr lang="de-DE" sz="1100" dirty="0" err="1" smtClean="0">
                <a:solidFill>
                  <a:srgbClr val="000000"/>
                </a:solidFill>
              </a:rPr>
              <a:t>campaigns</a:t>
            </a:r>
            <a:r>
              <a:rPr lang="de-DE" sz="1100" dirty="0" smtClean="0">
                <a:solidFill>
                  <a:srgbClr val="000000"/>
                </a:solidFill>
              </a:rPr>
              <a:t> </a:t>
            </a:r>
            <a:r>
              <a:rPr lang="de-DE" sz="1100" dirty="0" err="1" smtClean="0">
                <a:solidFill>
                  <a:srgbClr val="000000"/>
                </a:solidFill>
              </a:rPr>
              <a:t>for</a:t>
            </a:r>
            <a:r>
              <a:rPr lang="de-DE" sz="1100" dirty="0" smtClean="0">
                <a:solidFill>
                  <a:srgbClr val="000000"/>
                </a:solidFill>
              </a:rPr>
              <a:t> </a:t>
            </a:r>
            <a:r>
              <a:rPr lang="de-DE" sz="1100" dirty="0" err="1" smtClean="0">
                <a:solidFill>
                  <a:srgbClr val="000000"/>
                </a:solidFill>
              </a:rPr>
              <a:t>tourism</a:t>
            </a:r>
            <a:r>
              <a:rPr lang="de-DE" sz="1100" dirty="0" smtClean="0">
                <a:solidFill>
                  <a:srgbClr val="000000"/>
                </a:solidFill>
              </a:rPr>
              <a:t> and </a:t>
            </a:r>
            <a:r>
              <a:rPr lang="de-DE" sz="1100" dirty="0" err="1" smtClean="0">
                <a:solidFill>
                  <a:srgbClr val="000000"/>
                </a:solidFill>
              </a:rPr>
              <a:t>visitor</a:t>
            </a:r>
            <a:r>
              <a:rPr lang="de-DE" sz="1100" dirty="0" smtClean="0">
                <a:solidFill>
                  <a:srgbClr val="000000"/>
                </a:solidFill>
              </a:rPr>
              <a:t> </a:t>
            </a:r>
            <a:r>
              <a:rPr lang="de-DE" sz="1100" dirty="0" err="1" smtClean="0">
                <a:solidFill>
                  <a:srgbClr val="000000"/>
                </a:solidFill>
              </a:rPr>
              <a:t>hospitality</a:t>
            </a:r>
            <a:endParaRPr lang="de-DE" sz="1100" dirty="0" smtClean="0">
              <a:solidFill>
                <a:srgbClr val="000000"/>
              </a:solidFill>
            </a:endParaRPr>
          </a:p>
          <a:p>
            <a:pPr marL="177800" indent="-177800">
              <a:spcBef>
                <a:spcPts val="0"/>
              </a:spcBef>
              <a:spcAft>
                <a:spcPts val="300"/>
              </a:spcAft>
              <a:buClr>
                <a:srgbClr val="E3007B"/>
              </a:buClr>
              <a:buSzPct val="115000"/>
              <a:buFontTx/>
              <a:buChar char="•"/>
            </a:pPr>
            <a:endParaRPr lang="de-DE" sz="1100" dirty="0" smtClean="0">
              <a:solidFill>
                <a:srgbClr val="000000"/>
              </a:solidFill>
            </a:endParaRPr>
          </a:p>
          <a:p>
            <a:pPr marL="177800" indent="-177800">
              <a:spcBef>
                <a:spcPts val="0"/>
              </a:spcBef>
              <a:spcAft>
                <a:spcPts val="300"/>
              </a:spcAft>
              <a:buClr>
                <a:srgbClr val="E3007B"/>
              </a:buClr>
              <a:buSzPct val="115000"/>
              <a:buFontTx/>
              <a:buChar char="•"/>
            </a:pPr>
            <a:endParaRPr lang="en-US" sz="1100" b="0" dirty="0">
              <a:solidFill>
                <a:srgbClr val="000000"/>
              </a:solidFill>
            </a:endParaRPr>
          </a:p>
        </p:txBody>
      </p:sp>
      <p:sp>
        <p:nvSpPr>
          <p:cNvPr id="4" name="Abgerundetes Rechteck 3"/>
          <p:cNvSpPr/>
          <p:nvPr/>
        </p:nvSpPr>
        <p:spPr>
          <a:xfrm>
            <a:off x="611188" y="1359430"/>
            <a:ext cx="7993062" cy="246990"/>
          </a:xfrm>
          <a:prstGeom prst="roundRect">
            <a:avLst/>
          </a:prstGeom>
          <a:solidFill>
            <a:srgbClr val="E3007B"/>
          </a:solidFill>
          <a:ln>
            <a:solidFill>
              <a:srgbClr val="E3007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dirty="0" err="1" smtClean="0">
                <a:latin typeface="Arial" panose="020B0604020202020204" pitchFamily="34" charset="0"/>
                <a:cs typeface="Arial" panose="020B0604020202020204" pitchFamily="34" charset="0"/>
              </a:rPr>
              <a:t>Implemented</a:t>
            </a:r>
            <a:r>
              <a:rPr lang="de-DE" sz="1200" b="1" dirty="0" smtClean="0">
                <a:latin typeface="Arial" panose="020B0604020202020204" pitchFamily="34" charset="0"/>
                <a:cs typeface="Arial" panose="020B0604020202020204" pitchFamily="34" charset="0"/>
              </a:rPr>
              <a:t> </a:t>
            </a:r>
            <a:r>
              <a:rPr lang="de-DE" sz="1200" b="1" dirty="0" err="1" smtClean="0">
                <a:latin typeface="Arial" panose="020B0604020202020204" pitchFamily="34" charset="0"/>
                <a:cs typeface="Arial" panose="020B0604020202020204" pitchFamily="34" charset="0"/>
              </a:rPr>
              <a:t>actions</a:t>
            </a:r>
            <a:endParaRPr lang="de-AT"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91481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5" name="Picture 13" descr="http://www.balkaninsight.com/en/file/show/Skopje-Train-Station-Locomotive.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035400" y="5199814"/>
            <a:ext cx="2565043" cy="1082907"/>
          </a:xfrm>
          <a:prstGeom prst="roundRect">
            <a:avLst/>
          </a:prstGeom>
          <a:noFill/>
          <a:extLst>
            <a:ext uri="{909E8E84-426E-40DD-AFC4-6F175D3DCCD1}">
              <a14:hiddenFill xmlns:a14="http://schemas.microsoft.com/office/drawing/2010/main">
                <a:solidFill>
                  <a:srgbClr val="FFFFFF"/>
                </a:solidFill>
              </a14:hiddenFill>
            </a:ext>
          </a:extLst>
        </p:spPr>
      </p:pic>
      <p:pic>
        <p:nvPicPr>
          <p:cNvPr id="3083" name="Picture 11" descr="https://upload.wikimedia.org/wikipedia/commons/2/26/Skopje_X13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13069" y="3944104"/>
            <a:ext cx="2562763" cy="1095340"/>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45544" cy="936000"/>
          </a:xfrm>
        </p:spPr>
        <p:txBody>
          <a:bodyPr/>
          <a:lstStyle/>
          <a:p>
            <a:pPr algn="just"/>
            <a:r>
              <a:rPr lang="en-US" sz="2000" b="1" dirty="0" smtClean="0"/>
              <a:t>Trains are an inexpensive way to travel between the major cities in North Macedonia – no connection to </a:t>
            </a:r>
            <a:r>
              <a:rPr lang="en-US" sz="2000" b="1" dirty="0" err="1" smtClean="0"/>
              <a:t>Ohrid</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60</a:t>
            </a:fld>
            <a:endParaRPr lang="de-DE" altLang="de-DE"/>
          </a:p>
        </p:txBody>
      </p:sp>
      <p:sp>
        <p:nvSpPr>
          <p:cNvPr id="9" name="Inhaltsplatzhalter 8"/>
          <p:cNvSpPr>
            <a:spLocks noGrp="1"/>
          </p:cNvSpPr>
          <p:nvPr>
            <p:ph sz="quarter" idx="14"/>
          </p:nvPr>
        </p:nvSpPr>
        <p:spPr/>
        <p:txBody>
          <a:bodyPr/>
          <a:lstStyle/>
          <a:p>
            <a:r>
              <a:rPr lang="de-DE" dirty="0" err="1" smtClean="0"/>
              <a:t>Accessibility</a:t>
            </a:r>
            <a:r>
              <a:rPr lang="de-DE" dirty="0" smtClean="0"/>
              <a:t> – </a:t>
            </a:r>
            <a:r>
              <a:rPr lang="de-DE" dirty="0" err="1" smtClean="0"/>
              <a:t>train</a:t>
            </a:r>
            <a:r>
              <a:rPr lang="de-DE" dirty="0" smtClean="0"/>
              <a:t> </a:t>
            </a:r>
            <a:r>
              <a:rPr lang="de-DE" dirty="0" err="1" smtClean="0"/>
              <a:t>infrastructure</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www.mztransportad.com.mk</a:t>
            </a:r>
            <a:br>
              <a:rPr lang="de-DE" spc="0" dirty="0"/>
            </a:br>
            <a:endParaRPr lang="en-US" spc="0" dirty="0"/>
          </a:p>
        </p:txBody>
      </p:sp>
      <p:sp>
        <p:nvSpPr>
          <p:cNvPr id="29" name="Inhaltsplatzhalter 2"/>
          <p:cNvSpPr txBox="1">
            <a:spLocks/>
          </p:cNvSpPr>
          <p:nvPr/>
        </p:nvSpPr>
        <p:spPr>
          <a:xfrm>
            <a:off x="3214083" y="1359118"/>
            <a:ext cx="5472718" cy="241312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266700" indent="11113">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Train infrastructure</a:t>
            </a:r>
          </a:p>
          <a:p>
            <a:pPr marL="457200" indent="-180000">
              <a:spcBef>
                <a:spcPts val="0"/>
              </a:spcBef>
              <a:spcAft>
                <a:spcPts val="600"/>
              </a:spcAft>
            </a:pPr>
            <a:r>
              <a:rPr lang="en-US" sz="1100" dirty="0" smtClean="0">
                <a:solidFill>
                  <a:srgbClr val="000000"/>
                </a:solidFill>
                <a:latin typeface="Arial" panose="020B0604020202020204" pitchFamily="34" charset="0"/>
                <a:cs typeface="Arial" panose="020B0604020202020204" pitchFamily="34" charset="0"/>
              </a:rPr>
              <a:t>The North Macedonian train network has currently a total length of 925 </a:t>
            </a:r>
            <a:r>
              <a:rPr lang="en-US" sz="1100" dirty="0" err="1" smtClean="0">
                <a:solidFill>
                  <a:srgbClr val="000000"/>
                </a:solidFill>
                <a:latin typeface="Arial" panose="020B0604020202020204" pitchFamily="34" charset="0"/>
                <a:cs typeface="Arial" panose="020B0604020202020204" pitchFamily="34" charset="0"/>
              </a:rPr>
              <a:t>kilometres</a:t>
            </a:r>
            <a:r>
              <a:rPr lang="en-US" sz="1100" dirty="0" smtClean="0">
                <a:solidFill>
                  <a:srgbClr val="000000"/>
                </a:solidFill>
                <a:latin typeface="Arial" panose="020B0604020202020204" pitchFamily="34" charset="0"/>
                <a:cs typeface="Arial" panose="020B0604020202020204" pitchFamily="34" charset="0"/>
              </a:rPr>
              <a:t>, of which 315 are electrified, with 117 stations</a:t>
            </a:r>
          </a:p>
          <a:p>
            <a:pPr marL="457200" indent="-180000">
              <a:spcBef>
                <a:spcPts val="0"/>
              </a:spcBef>
              <a:spcAft>
                <a:spcPts val="600"/>
              </a:spcAft>
            </a:pPr>
            <a:r>
              <a:rPr lang="en-US" sz="1100" dirty="0" smtClean="0">
                <a:solidFill>
                  <a:srgbClr val="000000"/>
                </a:solidFill>
                <a:latin typeface="Arial" panose="020B0604020202020204" pitchFamily="34" charset="0"/>
                <a:cs typeface="Arial" panose="020B0604020202020204" pitchFamily="34" charset="0"/>
              </a:rPr>
              <a:t>Railway </a:t>
            </a:r>
            <a:r>
              <a:rPr lang="en-US" sz="1100" dirty="0">
                <a:solidFill>
                  <a:srgbClr val="000000"/>
                </a:solidFill>
                <a:latin typeface="Arial" panose="020B0604020202020204" pitchFamily="34" charset="0"/>
                <a:cs typeface="Arial" panose="020B0604020202020204" pitchFamily="34" charset="0"/>
              </a:rPr>
              <a:t>operations are run by </a:t>
            </a:r>
            <a:r>
              <a:rPr lang="en-US" sz="1100" dirty="0" err="1">
                <a:solidFill>
                  <a:srgbClr val="000000"/>
                </a:solidFill>
                <a:latin typeface="Arial" panose="020B0604020202020204" pitchFamily="34" charset="0"/>
                <a:cs typeface="Arial" panose="020B0604020202020204" pitchFamily="34" charset="0"/>
              </a:rPr>
              <a:t>Makedonski</a:t>
            </a:r>
            <a:r>
              <a:rPr lang="en-US" sz="1100" dirty="0">
                <a:solidFill>
                  <a:srgbClr val="000000"/>
                </a:solidFill>
                <a:latin typeface="Arial" panose="020B0604020202020204" pitchFamily="34" charset="0"/>
                <a:cs typeface="Arial" panose="020B0604020202020204" pitchFamily="34" charset="0"/>
              </a:rPr>
              <a:t> </a:t>
            </a:r>
            <a:r>
              <a:rPr lang="en-US" sz="1100" dirty="0" err="1">
                <a:solidFill>
                  <a:srgbClr val="000000"/>
                </a:solidFill>
                <a:latin typeface="Arial" panose="020B0604020202020204" pitchFamily="34" charset="0"/>
                <a:cs typeface="Arial" panose="020B0604020202020204" pitchFamily="34" charset="0"/>
              </a:rPr>
              <a:t>Železnici</a:t>
            </a:r>
            <a:r>
              <a:rPr lang="en-US" sz="1100" dirty="0">
                <a:solidFill>
                  <a:srgbClr val="000000"/>
                </a:solidFill>
                <a:latin typeface="Arial" panose="020B0604020202020204" pitchFamily="34" charset="0"/>
                <a:cs typeface="Arial" panose="020B0604020202020204" pitchFamily="34" charset="0"/>
              </a:rPr>
              <a:t> and the infrastructure </a:t>
            </a:r>
            <a:r>
              <a:rPr lang="en-US" sz="1100" dirty="0" smtClean="0">
                <a:solidFill>
                  <a:srgbClr val="000000"/>
                </a:solidFill>
                <a:latin typeface="Arial" panose="020B0604020202020204" pitchFamily="34" charset="0"/>
                <a:cs typeface="Arial" panose="020B0604020202020204" pitchFamily="34" charset="0"/>
              </a:rPr>
              <a:t>is maintained </a:t>
            </a:r>
            <a:r>
              <a:rPr lang="en-US" sz="1100" dirty="0">
                <a:solidFill>
                  <a:srgbClr val="000000"/>
                </a:solidFill>
                <a:latin typeface="Arial" panose="020B0604020202020204" pitchFamily="34" charset="0"/>
                <a:cs typeface="Arial" panose="020B0604020202020204" pitchFamily="34" charset="0"/>
              </a:rPr>
              <a:t>by </a:t>
            </a:r>
            <a:r>
              <a:rPr lang="en-US" sz="1100" dirty="0" err="1">
                <a:solidFill>
                  <a:srgbClr val="000000"/>
                </a:solidFill>
                <a:latin typeface="Arial" panose="020B0604020202020204" pitchFamily="34" charset="0"/>
                <a:cs typeface="Arial" panose="020B0604020202020204" pitchFamily="34" charset="0"/>
              </a:rPr>
              <a:t>Makedonski</a:t>
            </a:r>
            <a:r>
              <a:rPr lang="en-US" sz="1100" dirty="0">
                <a:solidFill>
                  <a:srgbClr val="000000"/>
                </a:solidFill>
                <a:latin typeface="Arial" panose="020B0604020202020204" pitchFamily="34" charset="0"/>
                <a:cs typeface="Arial" panose="020B0604020202020204" pitchFamily="34" charset="0"/>
              </a:rPr>
              <a:t> </a:t>
            </a:r>
            <a:r>
              <a:rPr lang="en-US" sz="1100" dirty="0" err="1">
                <a:solidFill>
                  <a:srgbClr val="000000"/>
                </a:solidFill>
                <a:latin typeface="Arial" panose="020B0604020202020204" pitchFamily="34" charset="0"/>
                <a:cs typeface="Arial" panose="020B0604020202020204" pitchFamily="34" charset="0"/>
              </a:rPr>
              <a:t>Železnici</a:t>
            </a:r>
            <a:r>
              <a:rPr lang="en-US" sz="1100" dirty="0">
                <a:solidFill>
                  <a:srgbClr val="000000"/>
                </a:solidFill>
                <a:latin typeface="Arial" panose="020B0604020202020204" pitchFamily="34" charset="0"/>
                <a:cs typeface="Arial" panose="020B0604020202020204" pitchFamily="34" charset="0"/>
              </a:rPr>
              <a:t> </a:t>
            </a:r>
            <a:r>
              <a:rPr lang="en-US" sz="1100" dirty="0" smtClean="0">
                <a:solidFill>
                  <a:srgbClr val="000000"/>
                </a:solidFill>
                <a:latin typeface="Arial" panose="020B0604020202020204" pitchFamily="34" charset="0"/>
                <a:cs typeface="Arial" panose="020B0604020202020204" pitchFamily="34" charset="0"/>
              </a:rPr>
              <a:t>– </a:t>
            </a:r>
            <a:r>
              <a:rPr lang="en-US" sz="1100" dirty="0" err="1" smtClean="0">
                <a:solidFill>
                  <a:srgbClr val="000000"/>
                </a:solidFill>
                <a:latin typeface="Arial" panose="020B0604020202020204" pitchFamily="34" charset="0"/>
                <a:cs typeface="Arial" panose="020B0604020202020204" pitchFamily="34" charset="0"/>
              </a:rPr>
              <a:t>Infrastruktura</a:t>
            </a:r>
            <a:endParaRPr lang="en-US" sz="1100" dirty="0" smtClean="0">
              <a:solidFill>
                <a:srgbClr val="000000"/>
              </a:solidFill>
              <a:latin typeface="Arial" panose="020B0604020202020204" pitchFamily="34" charset="0"/>
              <a:cs typeface="Arial" panose="020B0604020202020204" pitchFamily="34" charset="0"/>
            </a:endParaRPr>
          </a:p>
          <a:p>
            <a:pPr marL="457200" indent="-180000">
              <a:spcBef>
                <a:spcPts val="0"/>
              </a:spcBef>
              <a:spcAft>
                <a:spcPts val="600"/>
              </a:spcAft>
            </a:pPr>
            <a:r>
              <a:rPr lang="en-US" sz="1100" b="0" dirty="0" smtClean="0">
                <a:solidFill>
                  <a:srgbClr val="000000"/>
                </a:solidFill>
                <a:latin typeface="Arial" panose="020B0604020202020204" pitchFamily="34" charset="0"/>
                <a:cs typeface="Arial" panose="020B0604020202020204" pitchFamily="34" charset="0"/>
              </a:rPr>
              <a:t>There are up to 22 daily train connections from Skopje to </a:t>
            </a:r>
            <a:r>
              <a:rPr lang="en-US" sz="1100" b="0" dirty="0" err="1" smtClean="0">
                <a:solidFill>
                  <a:srgbClr val="000000"/>
                </a:solidFill>
                <a:latin typeface="Arial" panose="020B0604020202020204" pitchFamily="34" charset="0"/>
                <a:cs typeface="Arial" panose="020B0604020202020204" pitchFamily="34" charset="0"/>
              </a:rPr>
              <a:t>Ki</a:t>
            </a:r>
            <a:r>
              <a:rPr lang="en-US" sz="1100" b="0" dirty="0" err="1" smtClean="0">
                <a:solidFill>
                  <a:srgbClr val="000000"/>
                </a:solidFill>
                <a:latin typeface="Arial"/>
                <a:cs typeface="Arial"/>
              </a:rPr>
              <a:t>čevo</a:t>
            </a:r>
            <a:r>
              <a:rPr lang="en-US" sz="1100" b="0" dirty="0" smtClean="0">
                <a:solidFill>
                  <a:srgbClr val="000000"/>
                </a:solidFill>
                <a:latin typeface="Arial"/>
                <a:cs typeface="Arial"/>
              </a:rPr>
              <a:t>, Bitola, </a:t>
            </a:r>
            <a:r>
              <a:rPr lang="en-US" sz="1100" b="0" dirty="0" err="1" smtClean="0">
                <a:solidFill>
                  <a:srgbClr val="000000"/>
                </a:solidFill>
                <a:latin typeface="Arial"/>
                <a:cs typeface="Arial"/>
              </a:rPr>
              <a:t>Kočcani</a:t>
            </a:r>
            <a:r>
              <a:rPr lang="en-US" sz="1100" b="0" dirty="0" smtClean="0">
                <a:solidFill>
                  <a:srgbClr val="000000"/>
                </a:solidFill>
                <a:latin typeface="Arial"/>
                <a:cs typeface="Arial"/>
              </a:rPr>
              <a:t>, Veles and </a:t>
            </a:r>
            <a:r>
              <a:rPr lang="en-US" sz="1100" b="0" dirty="0" err="1" smtClean="0">
                <a:solidFill>
                  <a:srgbClr val="000000"/>
                </a:solidFill>
                <a:latin typeface="Arial"/>
                <a:cs typeface="Arial"/>
              </a:rPr>
              <a:t>Gevgelija</a:t>
            </a:r>
            <a:r>
              <a:rPr lang="en-US" sz="1100" b="0" dirty="0" smtClean="0">
                <a:solidFill>
                  <a:srgbClr val="000000"/>
                </a:solidFill>
                <a:latin typeface="Arial"/>
                <a:cs typeface="Arial"/>
              </a:rPr>
              <a:t> - t</a:t>
            </a:r>
            <a:r>
              <a:rPr lang="en-GB" sz="1100" b="0" dirty="0" smtClean="0">
                <a:solidFill>
                  <a:srgbClr val="000000"/>
                </a:solidFill>
                <a:latin typeface="Arial" panose="020B0604020202020204" pitchFamily="34" charset="0"/>
                <a:cs typeface="Arial" panose="020B0604020202020204" pitchFamily="34" charset="0"/>
              </a:rPr>
              <a:t>here are also 4 daily trains from abroad to Skopje (2x Belgrade – 9,5 hours, 1x Thessaloniki – 3,5 hours and 1x </a:t>
            </a:r>
            <a:r>
              <a:rPr lang="en-GB" sz="1100" b="0" dirty="0" err="1" smtClean="0">
                <a:solidFill>
                  <a:srgbClr val="000000"/>
                </a:solidFill>
                <a:latin typeface="Arial" panose="020B0604020202020204" pitchFamily="34" charset="0"/>
                <a:cs typeface="Arial" panose="020B0604020202020204" pitchFamily="34" charset="0"/>
              </a:rPr>
              <a:t>Pristhina</a:t>
            </a:r>
            <a:r>
              <a:rPr lang="en-GB" sz="1100" b="0" dirty="0" smtClean="0">
                <a:solidFill>
                  <a:srgbClr val="000000"/>
                </a:solidFill>
                <a:latin typeface="Arial" panose="020B0604020202020204" pitchFamily="34" charset="0"/>
                <a:cs typeface="Arial" panose="020B0604020202020204" pitchFamily="34" charset="0"/>
              </a:rPr>
              <a:t> – 3,0 hours)</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 trains and stations are often outdated and not very well maintained – by the end of 2015 it is planned that new Chinese passenger trains will start operations to improve the travel experience</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58" name="Textfeld 57"/>
          <p:cNvSpPr txBox="1"/>
          <p:nvPr/>
        </p:nvSpPr>
        <p:spPr>
          <a:xfrm>
            <a:off x="502976" y="3858171"/>
            <a:ext cx="4176464" cy="261610"/>
          </a:xfrm>
          <a:prstGeom prst="rect">
            <a:avLst/>
          </a:prstGeom>
          <a:noFill/>
        </p:spPr>
        <p:txBody>
          <a:bodyPr wrap="square" rtlCol="0">
            <a:spAutoFit/>
          </a:bodyPr>
          <a:lstStyle/>
          <a:p>
            <a:r>
              <a:rPr lang="de-DE" sz="1100" b="1" dirty="0" smtClean="0"/>
              <a:t>Train connections within North Macedonia</a:t>
            </a:r>
            <a:endParaRPr lang="de-AT" sz="1100" b="1" dirty="0"/>
          </a:p>
        </p:txBody>
      </p:sp>
      <p:graphicFrame>
        <p:nvGraphicFramePr>
          <p:cNvPr id="59" name="Tabelle 58"/>
          <p:cNvGraphicFramePr>
            <a:graphicFrameLocks noGrp="1"/>
          </p:cNvGraphicFramePr>
          <p:nvPr>
            <p:extLst>
              <p:ext uri="{D42A27DB-BD31-4B8C-83A1-F6EECF244321}">
                <p14:modId xmlns:p14="http://schemas.microsoft.com/office/powerpoint/2010/main" val="493137218"/>
              </p:ext>
            </p:extLst>
          </p:nvPr>
        </p:nvGraphicFramePr>
        <p:xfrm>
          <a:off x="608718" y="4185640"/>
          <a:ext cx="5113122" cy="2016240"/>
        </p:xfrm>
        <a:graphic>
          <a:graphicData uri="http://schemas.openxmlformats.org/drawingml/2006/table">
            <a:tbl>
              <a:tblPr firstRow="1" bandRow="1">
                <a:tableStyleId>{5C22544A-7EE6-4342-B048-85BDC9FD1C3A}</a:tableStyleId>
              </a:tblPr>
              <a:tblGrid>
                <a:gridCol w="1584732"/>
                <a:gridCol w="1176130"/>
                <a:gridCol w="1176130"/>
                <a:gridCol w="1176130"/>
              </a:tblGrid>
              <a:tr h="216000">
                <a:tc>
                  <a:txBody>
                    <a:bodyPr/>
                    <a:lstStyle/>
                    <a:p>
                      <a:pPr algn="l"/>
                      <a:r>
                        <a:rPr lang="en-GB" sz="1000" b="1" noProof="0" dirty="0" smtClean="0">
                          <a:latin typeface="Arial" panose="020B0604020202020204" pitchFamily="34" charset="0"/>
                          <a:cs typeface="Arial" panose="020B0604020202020204" pitchFamily="34" charset="0"/>
                        </a:rPr>
                        <a:t>Route</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Travel time (</a:t>
                      </a:r>
                      <a:r>
                        <a:rPr lang="de-DE" sz="1000" dirty="0" err="1" smtClean="0">
                          <a:latin typeface="Arial" panose="020B0604020202020204" pitchFamily="34" charset="0"/>
                          <a:cs typeface="Arial" panose="020B0604020202020204" pitchFamily="34" charset="0"/>
                        </a:rPr>
                        <a:t>hours</a:t>
                      </a:r>
                      <a:r>
                        <a:rPr lang="de-DE" sz="1000" dirty="0" smtClean="0">
                          <a:latin typeface="Arial" panose="020B0604020202020204" pitchFamily="34" charset="0"/>
                          <a:cs typeface="Arial" panose="020B0604020202020204" pitchFamily="34" charset="0"/>
                        </a:rPr>
                        <a:t>)</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Daily </a:t>
                      </a:r>
                      <a:r>
                        <a:rPr lang="de-DE" sz="1000" dirty="0" err="1" smtClean="0">
                          <a:latin typeface="Arial" panose="020B0604020202020204" pitchFamily="34" charset="0"/>
                          <a:cs typeface="Arial" panose="020B0604020202020204" pitchFamily="34" charset="0"/>
                        </a:rPr>
                        <a:t>frequency</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Price </a:t>
                      </a:r>
                      <a:r>
                        <a:rPr lang="de-DE" sz="1000" dirty="0" err="1" smtClean="0">
                          <a:latin typeface="Arial" panose="020B0604020202020204" pitchFamily="34" charset="0"/>
                          <a:cs typeface="Arial" panose="020B0604020202020204" pitchFamily="34" charset="0"/>
                        </a:rPr>
                        <a:t>one-way</a:t>
                      </a:r>
                      <a:r>
                        <a:rPr lang="de-DE" sz="1000" dirty="0" smtClean="0">
                          <a:latin typeface="Arial" panose="020B0604020202020204" pitchFamily="34" charset="0"/>
                          <a:cs typeface="Arial" panose="020B0604020202020204" pitchFamily="34" charset="0"/>
                        </a:rPr>
                        <a:t> (MKD)</a:t>
                      </a:r>
                      <a:endParaRPr lang="de-AT" sz="1000" dirty="0">
                        <a:latin typeface="Arial" panose="020B0604020202020204" pitchFamily="34" charset="0"/>
                        <a:cs typeface="Arial" panose="020B0604020202020204" pitchFamily="34" charset="0"/>
                      </a:endParaRPr>
                    </a:p>
                  </a:txBody>
                  <a:tcPr anchor="ctr">
                    <a:solidFill>
                      <a:srgbClr val="3B1B66"/>
                    </a:solidFill>
                  </a:tcPr>
                </a:tc>
              </a:tr>
              <a:tr h="324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Skopje – </a:t>
                      </a:r>
                      <a:r>
                        <a:rPr lang="en-GB" sz="1000" b="0" i="0" noProof="0" dirty="0" err="1" smtClean="0">
                          <a:solidFill>
                            <a:srgbClr val="000000"/>
                          </a:solidFill>
                          <a:latin typeface="Arial" panose="020B0604020202020204" pitchFamily="34" charset="0"/>
                          <a:cs typeface="Arial" panose="020B0604020202020204" pitchFamily="34" charset="0"/>
                        </a:rPr>
                        <a:t>Ki</a:t>
                      </a:r>
                      <a:r>
                        <a:rPr lang="en-GB" sz="1000" b="0" i="0" noProof="0" dirty="0" err="1" smtClean="0">
                          <a:solidFill>
                            <a:srgbClr val="000000"/>
                          </a:solidFill>
                          <a:latin typeface="Arial"/>
                          <a:cs typeface="Arial"/>
                        </a:rPr>
                        <a:t>č</a:t>
                      </a:r>
                      <a:r>
                        <a:rPr lang="en-GB" sz="1000" b="0" i="0" noProof="0" dirty="0" err="1" smtClean="0">
                          <a:solidFill>
                            <a:srgbClr val="000000"/>
                          </a:solidFill>
                          <a:latin typeface="Arial" panose="020B0604020202020204" pitchFamily="34" charset="0"/>
                          <a:cs typeface="Arial" panose="020B0604020202020204" pitchFamily="34" charset="0"/>
                        </a:rPr>
                        <a:t>evo</a:t>
                      </a:r>
                      <a:endParaRPr lang="en-GB" sz="10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208</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1"/>
                    </a:solidFill>
                  </a:tcPr>
                </a:tc>
              </a:tr>
              <a:tr h="324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Skopje – Bitola</a:t>
                      </a:r>
                    </a:p>
                  </a:txBody>
                  <a:tcPr anchor="ctr">
                    <a:solidFill>
                      <a:srgbClr val="E8E7EA"/>
                    </a:solid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3,0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4</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314</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324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Skopje – </a:t>
                      </a:r>
                      <a:r>
                        <a:rPr lang="en-GB" sz="1000" b="0" i="0" noProof="0" dirty="0" err="1" smtClean="0">
                          <a:solidFill>
                            <a:srgbClr val="000000"/>
                          </a:solidFill>
                          <a:latin typeface="Arial" panose="020B0604020202020204" pitchFamily="34" charset="0"/>
                          <a:cs typeface="Arial" panose="020B0604020202020204" pitchFamily="34" charset="0"/>
                        </a:rPr>
                        <a:t>Ko</a:t>
                      </a:r>
                      <a:r>
                        <a:rPr lang="en-GB" sz="1000" b="0" i="0" noProof="0" dirty="0" err="1" smtClean="0">
                          <a:solidFill>
                            <a:srgbClr val="000000"/>
                          </a:solidFill>
                          <a:latin typeface="Arial"/>
                          <a:cs typeface="Arial"/>
                        </a:rPr>
                        <a:t>č</a:t>
                      </a:r>
                      <a:r>
                        <a:rPr lang="en-GB" sz="1000" b="0" i="0" noProof="0" dirty="0" err="1" smtClean="0">
                          <a:solidFill>
                            <a:srgbClr val="000000"/>
                          </a:solidFill>
                          <a:latin typeface="Arial" panose="020B0604020202020204" pitchFamily="34" charset="0"/>
                          <a:cs typeface="Arial" panose="020B0604020202020204" pitchFamily="34" charset="0"/>
                        </a:rPr>
                        <a:t>ani</a:t>
                      </a:r>
                      <a:endParaRPr lang="en-GB" sz="10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4,0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249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324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Skopje – Veles</a:t>
                      </a:r>
                    </a:p>
                  </a:txBody>
                  <a:tcPr anchor="ctr">
                    <a:solidFill>
                      <a:schemeClr val="bg2">
                        <a:lumMod val="40000"/>
                        <a:lumOff val="60000"/>
                      </a:schemeClr>
                    </a:solid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1,0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12</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112,50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324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Skopje – </a:t>
                      </a:r>
                      <a:r>
                        <a:rPr lang="en-GB" sz="1000" b="0" i="0" noProof="0" dirty="0" err="1" smtClean="0">
                          <a:solidFill>
                            <a:srgbClr val="000000"/>
                          </a:solidFill>
                          <a:latin typeface="Arial" panose="020B0604020202020204" pitchFamily="34" charset="0"/>
                          <a:cs typeface="Arial" panose="020B0604020202020204" pitchFamily="34" charset="0"/>
                        </a:rPr>
                        <a:t>Gevgelija</a:t>
                      </a:r>
                      <a:endParaRPr lang="en-GB" sz="1000" b="0" i="0" noProof="0" dirty="0" smtClean="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2,5</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3</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ctr"/>
                      <a:r>
                        <a:rPr lang="de-DE" sz="1000" b="0" i="0" dirty="0" smtClean="0">
                          <a:solidFill>
                            <a:srgbClr val="000000"/>
                          </a:solidFill>
                          <a:latin typeface="Arial" panose="020B0604020202020204" pitchFamily="34" charset="0"/>
                          <a:cs typeface="Arial" panose="020B0604020202020204" pitchFamily="34" charset="0"/>
                        </a:rPr>
                        <a:t>277</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bl>
          </a:graphicData>
        </a:graphic>
      </p:graphicFrame>
      <p:grpSp>
        <p:nvGrpSpPr>
          <p:cNvPr id="3" name="Gruppieren 2"/>
          <p:cNvGrpSpPr>
            <a:grpSpLocks noChangeAspect="1"/>
          </p:cNvGrpSpPr>
          <p:nvPr/>
        </p:nvGrpSpPr>
        <p:grpSpPr>
          <a:xfrm>
            <a:off x="627234" y="1399440"/>
            <a:ext cx="2796578" cy="2157175"/>
            <a:chOff x="834186" y="1553551"/>
            <a:chExt cx="2909150" cy="2244009"/>
          </a:xfrm>
        </p:grpSpPr>
        <p:pic>
          <p:nvPicPr>
            <p:cNvPr id="3074" name="Picture 2" descr="Map of the Macedonian railway network"/>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4186" y="1553551"/>
              <a:ext cx="2909150" cy="2244009"/>
            </a:xfrm>
            <a:prstGeom prst="roundRect">
              <a:avLst/>
            </a:prstGeom>
            <a:noFill/>
            <a:ln w="19050">
              <a:prstDash val="sysDot"/>
            </a:ln>
            <a:effectLst/>
            <a:extLst>
              <a:ext uri="{909E8E84-426E-40DD-AFC4-6F175D3DCCD1}">
                <a14:hiddenFill xmlns:a14="http://schemas.microsoft.com/office/drawing/2010/main">
                  <a:solidFill>
                    <a:srgbClr val="FFFFFF"/>
                  </a:solidFill>
                </a14:hiddenFill>
              </a:ext>
            </a:extLst>
          </p:spPr>
        </p:pic>
        <p:pic>
          <p:nvPicPr>
            <p:cNvPr id="38" name="Picture 2" descr="Map of the Macedonian railway network"/>
            <p:cNvPicPr>
              <a:picLocks noChangeAspect="1" noChangeArrowheads="1"/>
            </p:cNvPicPr>
            <p:nvPr/>
          </p:nvPicPr>
          <p:blipFill rotWithShape="1">
            <a:blip r:embed="rId5">
              <a:extLst>
                <a:ext uri="{28A0092B-C50C-407E-A947-70E740481C1C}">
                  <a14:useLocalDpi xmlns:a14="http://schemas.microsoft.com/office/drawing/2010/main" val="0"/>
                </a:ext>
              </a:extLst>
            </a:blip>
            <a:srcRect l="7513" t="10588" r="82613" b="85376"/>
            <a:stretch/>
          </p:blipFill>
          <p:spPr bwMode="auto">
            <a:xfrm>
              <a:off x="1139879" y="1705394"/>
              <a:ext cx="287237" cy="90560"/>
            </a:xfrm>
            <a:prstGeom prst="roundRect">
              <a:avLst/>
            </a:prstGeom>
            <a:noFill/>
            <a:ln w="19050">
              <a:prstDash val="sysDot"/>
            </a:ln>
            <a:effectLst/>
            <a:extLst>
              <a:ext uri="{909E8E84-426E-40DD-AFC4-6F175D3DCCD1}">
                <a14:hiddenFill xmlns:a14="http://schemas.microsoft.com/office/drawing/2010/main">
                  <a:solidFill>
                    <a:srgbClr val="FFFFFF"/>
                  </a:solidFill>
                </a14:hiddenFill>
              </a:ext>
            </a:extLst>
          </p:spPr>
        </p:pic>
        <p:pic>
          <p:nvPicPr>
            <p:cNvPr id="39" name="Picture 2" descr="Map of the Macedonian railway network"/>
            <p:cNvPicPr>
              <a:picLocks noChangeAspect="1" noChangeArrowheads="1"/>
            </p:cNvPicPr>
            <p:nvPr/>
          </p:nvPicPr>
          <p:blipFill rotWithShape="1">
            <a:blip r:embed="rId5">
              <a:extLst>
                <a:ext uri="{28A0092B-C50C-407E-A947-70E740481C1C}">
                  <a14:useLocalDpi xmlns:a14="http://schemas.microsoft.com/office/drawing/2010/main" val="0"/>
                </a:ext>
              </a:extLst>
            </a:blip>
            <a:srcRect l="7513" t="10588" r="82613" b="85376"/>
            <a:stretch/>
          </p:blipFill>
          <p:spPr bwMode="auto">
            <a:xfrm>
              <a:off x="2398859" y="1556792"/>
              <a:ext cx="287237" cy="90560"/>
            </a:xfrm>
            <a:prstGeom prst="roundRect">
              <a:avLst/>
            </a:prstGeom>
            <a:noFill/>
            <a:ln w="19050">
              <a:prstDash val="sysDot"/>
            </a:ln>
            <a:effectLst/>
            <a:extLst>
              <a:ext uri="{909E8E84-426E-40DD-AFC4-6F175D3DCCD1}">
                <a14:hiddenFill xmlns:a14="http://schemas.microsoft.com/office/drawing/2010/main">
                  <a:solidFill>
                    <a:srgbClr val="FFFFFF"/>
                  </a:solidFill>
                </a14:hiddenFill>
              </a:ext>
            </a:extLst>
          </p:spPr>
        </p:pic>
        <p:pic>
          <p:nvPicPr>
            <p:cNvPr id="40" name="Picture 2" descr="Map of the Macedonian railway network"/>
            <p:cNvPicPr>
              <a:picLocks noChangeAspect="1" noChangeArrowheads="1"/>
            </p:cNvPicPr>
            <p:nvPr/>
          </p:nvPicPr>
          <p:blipFill rotWithShape="1">
            <a:blip r:embed="rId5">
              <a:extLst>
                <a:ext uri="{28A0092B-C50C-407E-A947-70E740481C1C}">
                  <a14:useLocalDpi xmlns:a14="http://schemas.microsoft.com/office/drawing/2010/main" val="0"/>
                </a:ext>
              </a:extLst>
            </a:blip>
            <a:srcRect l="7513" t="10588" r="82613" b="85376"/>
            <a:stretch/>
          </p:blipFill>
          <p:spPr bwMode="auto">
            <a:xfrm>
              <a:off x="3223600" y="1760659"/>
              <a:ext cx="412296" cy="129989"/>
            </a:xfrm>
            <a:prstGeom prst="roundRect">
              <a:avLst/>
            </a:prstGeom>
            <a:noFill/>
            <a:ln w="19050">
              <a:prstDash val="sysDot"/>
            </a:ln>
            <a:effectLst/>
            <a:extLst>
              <a:ext uri="{909E8E84-426E-40DD-AFC4-6F175D3DCCD1}">
                <a14:hiddenFill xmlns:a14="http://schemas.microsoft.com/office/drawing/2010/main">
                  <a:solidFill>
                    <a:srgbClr val="FFFFFF"/>
                  </a:solidFill>
                </a14:hiddenFill>
              </a:ext>
            </a:extLst>
          </p:spPr>
        </p:pic>
        <p:pic>
          <p:nvPicPr>
            <p:cNvPr id="47" name="Picture 2" descr="Map of the Macedonian railway network"/>
            <p:cNvPicPr>
              <a:picLocks noChangeAspect="1" noChangeArrowheads="1"/>
            </p:cNvPicPr>
            <p:nvPr/>
          </p:nvPicPr>
          <p:blipFill rotWithShape="1">
            <a:blip r:embed="rId5">
              <a:extLst>
                <a:ext uri="{28A0092B-C50C-407E-A947-70E740481C1C}">
                  <a14:useLocalDpi xmlns:a14="http://schemas.microsoft.com/office/drawing/2010/main" val="0"/>
                </a:ext>
              </a:extLst>
            </a:blip>
            <a:srcRect l="7513" t="10588" r="82613" b="85376"/>
            <a:stretch/>
          </p:blipFill>
          <p:spPr bwMode="auto">
            <a:xfrm>
              <a:off x="1050882" y="3676856"/>
              <a:ext cx="287237" cy="90560"/>
            </a:xfrm>
            <a:prstGeom prst="roundRect">
              <a:avLst/>
            </a:prstGeom>
            <a:noFill/>
            <a:ln w="19050">
              <a:prstDash val="sysDot"/>
            </a:ln>
            <a:effectLst/>
            <a:extLst>
              <a:ext uri="{909E8E84-426E-40DD-AFC4-6F175D3DCCD1}">
                <a14:hiddenFill xmlns:a14="http://schemas.microsoft.com/office/drawing/2010/main">
                  <a:solidFill>
                    <a:srgbClr val="FFFFFF"/>
                  </a:solidFill>
                </a14:hiddenFill>
              </a:ext>
            </a:extLst>
          </p:spPr>
        </p:pic>
        <p:pic>
          <p:nvPicPr>
            <p:cNvPr id="50" name="Picture 2" descr="Map of the Macedonian railway network"/>
            <p:cNvPicPr>
              <a:picLocks noChangeAspect="1" noChangeArrowheads="1"/>
            </p:cNvPicPr>
            <p:nvPr/>
          </p:nvPicPr>
          <p:blipFill rotWithShape="1">
            <a:blip r:embed="rId5">
              <a:extLst>
                <a:ext uri="{28A0092B-C50C-407E-A947-70E740481C1C}">
                  <a14:useLocalDpi xmlns:a14="http://schemas.microsoft.com/office/drawing/2010/main" val="0"/>
                </a:ext>
              </a:extLst>
            </a:blip>
            <a:srcRect l="7513" t="10588" r="82613" b="87394"/>
            <a:stretch/>
          </p:blipFill>
          <p:spPr bwMode="auto">
            <a:xfrm>
              <a:off x="2190100" y="3683438"/>
              <a:ext cx="540000" cy="85125"/>
            </a:xfrm>
            <a:prstGeom prst="roundRect">
              <a:avLst/>
            </a:prstGeom>
            <a:noFill/>
            <a:ln w="19050">
              <a:prstDash val="sysDot"/>
            </a:ln>
            <a:effectLst/>
            <a:extLst>
              <a:ext uri="{909E8E84-426E-40DD-AFC4-6F175D3DCCD1}">
                <a14:hiddenFill xmlns:a14="http://schemas.microsoft.com/office/drawing/2010/main">
                  <a:solidFill>
                    <a:srgbClr val="FFFFFF"/>
                  </a:solidFill>
                </a14:hiddenFill>
              </a:ext>
            </a:extLst>
          </p:spPr>
        </p:pic>
        <p:pic>
          <p:nvPicPr>
            <p:cNvPr id="51" name="Picture 2" descr="Map of the Macedonian railway network"/>
            <p:cNvPicPr>
              <a:picLocks noChangeAspect="1" noChangeArrowheads="1"/>
            </p:cNvPicPr>
            <p:nvPr/>
          </p:nvPicPr>
          <p:blipFill rotWithShape="1">
            <a:blip r:embed="rId5">
              <a:extLst>
                <a:ext uri="{28A0092B-C50C-407E-A947-70E740481C1C}">
                  <a14:useLocalDpi xmlns:a14="http://schemas.microsoft.com/office/drawing/2010/main" val="0"/>
                </a:ext>
              </a:extLst>
            </a:blip>
            <a:srcRect l="7513" t="10588" r="89163" b="87394"/>
            <a:stretch/>
          </p:blipFill>
          <p:spPr bwMode="auto">
            <a:xfrm>
              <a:off x="2686778" y="3406477"/>
              <a:ext cx="835170" cy="391083"/>
            </a:xfrm>
            <a:prstGeom prst="roundRect">
              <a:avLst/>
            </a:prstGeom>
            <a:noFill/>
            <a:ln w="19050">
              <a:prstDash val="sysDot"/>
            </a:ln>
            <a:effectLst/>
            <a:extLst>
              <a:ext uri="{909E8E84-426E-40DD-AFC4-6F175D3DCCD1}">
                <a14:hiddenFill xmlns:a14="http://schemas.microsoft.com/office/drawing/2010/main">
                  <a:solidFill>
                    <a:srgbClr val="FFFFFF"/>
                  </a:solidFill>
                </a14:hiddenFill>
              </a:ext>
            </a:extLst>
          </p:spPr>
        </p:pic>
        <p:pic>
          <p:nvPicPr>
            <p:cNvPr id="52" name="Picture 2" descr="Map of the Macedonian railway network"/>
            <p:cNvPicPr>
              <a:picLocks noChangeAspect="1" noChangeArrowheads="1"/>
            </p:cNvPicPr>
            <p:nvPr/>
          </p:nvPicPr>
          <p:blipFill rotWithShape="1">
            <a:blip r:embed="rId5">
              <a:extLst>
                <a:ext uri="{28A0092B-C50C-407E-A947-70E740481C1C}">
                  <a14:useLocalDpi xmlns:a14="http://schemas.microsoft.com/office/drawing/2010/main" val="0"/>
                </a:ext>
              </a:extLst>
            </a:blip>
            <a:srcRect l="7513" t="10588" r="89163" b="87394"/>
            <a:stretch/>
          </p:blipFill>
          <p:spPr bwMode="auto">
            <a:xfrm>
              <a:off x="3310425" y="3385594"/>
              <a:ext cx="429480" cy="201112"/>
            </a:xfrm>
            <a:prstGeom prst="roundRect">
              <a:avLst/>
            </a:prstGeom>
            <a:noFill/>
            <a:ln w="19050">
              <a:prstDash val="sysDot"/>
            </a:ln>
            <a:effectLst/>
            <a:extLst>
              <a:ext uri="{909E8E84-426E-40DD-AFC4-6F175D3DCCD1}">
                <a14:hiddenFill xmlns:a14="http://schemas.microsoft.com/office/drawing/2010/main">
                  <a:solidFill>
                    <a:srgbClr val="FFFFFF"/>
                  </a:solidFill>
                </a14:hiddenFill>
              </a:ext>
            </a:extLst>
          </p:spPr>
        </p:pic>
        <p:pic>
          <p:nvPicPr>
            <p:cNvPr id="53" name="Picture 2" descr="Map of the Macedonian railway network"/>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2850758" y="3486150"/>
              <a:ext cx="888962" cy="311409"/>
            </a:xfrm>
            <a:prstGeom prst="roundRect">
              <a:avLst/>
            </a:prstGeom>
            <a:noFill/>
            <a:ln w="19050">
              <a:prstDash val="sysDot"/>
            </a:ln>
            <a:effectLst/>
            <a:extLst>
              <a:ext uri="{909E8E84-426E-40DD-AFC4-6F175D3DCCD1}">
                <a14:hiddenFill xmlns:a14="http://schemas.microsoft.com/office/drawing/2010/main">
                  <a:solidFill>
                    <a:srgbClr val="FFFFFF"/>
                  </a:solidFill>
                </a14:hiddenFill>
              </a:ext>
            </a:extLst>
          </p:spPr>
        </p:pic>
      </p:grpSp>
      <p:grpSp>
        <p:nvGrpSpPr>
          <p:cNvPr id="62" name="Gruppieren 61"/>
          <p:cNvGrpSpPr/>
          <p:nvPr/>
        </p:nvGrpSpPr>
        <p:grpSpPr>
          <a:xfrm>
            <a:off x="732336" y="3564563"/>
            <a:ext cx="2945130" cy="248861"/>
            <a:chOff x="844113" y="3660955"/>
            <a:chExt cx="2945130" cy="248861"/>
          </a:xfrm>
        </p:grpSpPr>
        <p:sp>
          <p:nvSpPr>
            <p:cNvPr id="63" name="Abgerundetes Rechteck 62"/>
            <p:cNvSpPr/>
            <p:nvPr/>
          </p:nvSpPr>
          <p:spPr>
            <a:xfrm>
              <a:off x="844113" y="3688948"/>
              <a:ext cx="2945130" cy="2160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cxnSp>
          <p:nvCxnSpPr>
            <p:cNvPr id="64" name="Gerade Verbindung 63"/>
            <p:cNvCxnSpPr/>
            <p:nvPr/>
          </p:nvCxnSpPr>
          <p:spPr>
            <a:xfrm>
              <a:off x="880930" y="3779618"/>
              <a:ext cx="1800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5" name="Textfeld 64"/>
            <p:cNvSpPr txBox="1"/>
            <p:nvPr/>
          </p:nvSpPr>
          <p:spPr>
            <a:xfrm>
              <a:off x="1030045" y="3660955"/>
              <a:ext cx="1258755" cy="246221"/>
            </a:xfrm>
            <a:prstGeom prst="rect">
              <a:avLst/>
            </a:prstGeom>
            <a:noFill/>
          </p:spPr>
          <p:txBody>
            <a:bodyPr wrap="square" rtlCol="0">
              <a:spAutoFit/>
            </a:bodyPr>
            <a:lstStyle/>
            <a:p>
              <a:r>
                <a:rPr lang="de-DE" sz="1000" dirty="0" err="1" smtClean="0">
                  <a:solidFill>
                    <a:srgbClr val="000000"/>
                  </a:solidFill>
                </a:rPr>
                <a:t>Existing</a:t>
              </a:r>
              <a:r>
                <a:rPr lang="de-DE" sz="1000" dirty="0" smtClean="0">
                  <a:solidFill>
                    <a:srgbClr val="000000"/>
                  </a:solidFill>
                </a:rPr>
                <a:t> </a:t>
              </a:r>
              <a:r>
                <a:rPr lang="de-DE" sz="1000" dirty="0" err="1" smtClean="0">
                  <a:solidFill>
                    <a:srgbClr val="000000"/>
                  </a:solidFill>
                </a:rPr>
                <a:t>routes</a:t>
              </a:r>
              <a:endParaRPr lang="de-AT" sz="1000" dirty="0">
                <a:solidFill>
                  <a:srgbClr val="000000"/>
                </a:solidFill>
              </a:endParaRPr>
            </a:p>
          </p:txBody>
        </p:sp>
        <p:cxnSp>
          <p:nvCxnSpPr>
            <p:cNvPr id="68" name="Gerade Verbindung 67"/>
            <p:cNvCxnSpPr/>
            <p:nvPr/>
          </p:nvCxnSpPr>
          <p:spPr>
            <a:xfrm>
              <a:off x="2354363" y="3782258"/>
              <a:ext cx="180000" cy="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69" name="Textfeld 68"/>
            <p:cNvSpPr txBox="1"/>
            <p:nvPr/>
          </p:nvSpPr>
          <p:spPr>
            <a:xfrm>
              <a:off x="2503478" y="3663595"/>
              <a:ext cx="1258755" cy="246221"/>
            </a:xfrm>
            <a:prstGeom prst="rect">
              <a:avLst/>
            </a:prstGeom>
            <a:noFill/>
          </p:spPr>
          <p:txBody>
            <a:bodyPr wrap="square" rtlCol="0">
              <a:spAutoFit/>
            </a:bodyPr>
            <a:lstStyle/>
            <a:p>
              <a:r>
                <a:rPr lang="de-DE" sz="1000" dirty="0" err="1" smtClean="0">
                  <a:solidFill>
                    <a:srgbClr val="000000"/>
                  </a:solidFill>
                </a:rPr>
                <a:t>Planned</a:t>
              </a:r>
              <a:r>
                <a:rPr lang="de-DE" sz="1000" dirty="0" smtClean="0">
                  <a:solidFill>
                    <a:srgbClr val="000000"/>
                  </a:solidFill>
                </a:rPr>
                <a:t> </a:t>
              </a:r>
              <a:r>
                <a:rPr lang="de-DE" sz="1000" dirty="0" err="1" smtClean="0">
                  <a:solidFill>
                    <a:srgbClr val="000000"/>
                  </a:solidFill>
                </a:rPr>
                <a:t>routes</a:t>
              </a:r>
              <a:endParaRPr lang="de-AT" sz="1000" dirty="0">
                <a:solidFill>
                  <a:srgbClr val="000000"/>
                </a:solidFill>
              </a:endParaRPr>
            </a:p>
          </p:txBody>
        </p:sp>
      </p:grpSp>
    </p:spTree>
    <p:extLst>
      <p:ext uri="{BB962C8B-B14F-4D97-AF65-F5344CB8AC3E}">
        <p14:creationId xmlns:p14="http://schemas.microsoft.com/office/powerpoint/2010/main" val="236945394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build.mk/docs/pics/aerodrom/DSCN3009.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159912" y="4884325"/>
            <a:ext cx="3426269" cy="1386452"/>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29600" cy="936000"/>
          </a:xfrm>
        </p:spPr>
        <p:txBody>
          <a:bodyPr/>
          <a:lstStyle/>
          <a:p>
            <a:pPr algn="just"/>
            <a:r>
              <a:rPr lang="en-US" sz="2000" b="1" dirty="0" smtClean="0"/>
              <a:t>Skopje airport is currently the largest airport in North Macedonia with more than 1,4 million annual passengers</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61</a:t>
            </a:fld>
            <a:endParaRPr lang="de-DE" altLang="de-DE"/>
          </a:p>
        </p:txBody>
      </p:sp>
      <p:sp>
        <p:nvSpPr>
          <p:cNvPr id="9" name="Inhaltsplatzhalter 8"/>
          <p:cNvSpPr>
            <a:spLocks noGrp="1"/>
          </p:cNvSpPr>
          <p:nvPr>
            <p:ph sz="quarter" idx="14"/>
          </p:nvPr>
        </p:nvSpPr>
        <p:spPr/>
        <p:txBody>
          <a:bodyPr/>
          <a:lstStyle/>
          <a:p>
            <a:r>
              <a:rPr lang="de-DE" dirty="0" err="1" smtClean="0"/>
              <a:t>Accessibility</a:t>
            </a:r>
            <a:r>
              <a:rPr lang="de-DE" dirty="0" smtClean="0"/>
              <a:t> - </a:t>
            </a:r>
            <a:r>
              <a:rPr lang="de-DE" dirty="0" err="1" smtClean="0"/>
              <a:t>airports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Skopje </a:t>
            </a:r>
            <a:r>
              <a:rPr lang="de-DE" spc="0" dirty="0" err="1"/>
              <a:t>airport</a:t>
            </a:r>
            <a:endParaRPr lang="en-US" spc="0" dirty="0"/>
          </a:p>
        </p:txBody>
      </p:sp>
      <p:sp>
        <p:nvSpPr>
          <p:cNvPr id="61" name="Inhaltsplatzhalter 2"/>
          <p:cNvSpPr txBox="1">
            <a:spLocks/>
          </p:cNvSpPr>
          <p:nvPr/>
        </p:nvSpPr>
        <p:spPr>
          <a:xfrm>
            <a:off x="216088" y="1379002"/>
            <a:ext cx="4762872" cy="3036749"/>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266700" indent="11113">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Skopje airport</a:t>
            </a:r>
          </a:p>
          <a:p>
            <a:pPr marL="457200" indent="-180000">
              <a:spcBef>
                <a:spcPts val="0"/>
              </a:spcBef>
              <a:spcAft>
                <a:spcPts val="600"/>
              </a:spcAft>
            </a:pPr>
            <a:r>
              <a:rPr lang="en-GB" sz="1100" b="0" dirty="0" smtClean="0">
                <a:solidFill>
                  <a:srgbClr val="000000"/>
                </a:solidFill>
                <a:latin typeface="Arial" panose="020B0604020202020204" pitchFamily="34" charset="0"/>
                <a:cs typeface="Arial" panose="020B0604020202020204" pitchFamily="34" charset="0"/>
              </a:rPr>
              <a:t>Skopje airport is located 17 kilometres Southeast of the capital and started operation in 1929</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In 2008 the North Macedonian government signed a contract with the Turkish company TAV for a twenty-year-long concession for Skopje airport</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In 2011 the new terminal building, a new access road and parking facilities were opened</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There had been a significant increase in annual passengers at Skopje airport over the last couple of years reaching 1,4 million in 2015 (in 2014 more than 1 million passengers have been generated for the first time since the year 2000)</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 Hungarian low cost carrier </a:t>
            </a:r>
            <a:r>
              <a:rPr lang="en-GB" sz="1100" dirty="0" err="1" smtClean="0">
                <a:solidFill>
                  <a:srgbClr val="000000"/>
                </a:solidFill>
                <a:latin typeface="Arial" panose="020B0604020202020204" pitchFamily="34" charset="0"/>
                <a:cs typeface="Arial" panose="020B0604020202020204" pitchFamily="34" charset="0"/>
              </a:rPr>
              <a:t>Wizz</a:t>
            </a:r>
            <a:r>
              <a:rPr lang="en-GB" sz="1100" dirty="0" smtClean="0">
                <a:solidFill>
                  <a:srgbClr val="000000"/>
                </a:solidFill>
                <a:latin typeface="Arial" panose="020B0604020202020204" pitchFamily="34" charset="0"/>
                <a:cs typeface="Arial" panose="020B0604020202020204" pitchFamily="34" charset="0"/>
              </a:rPr>
              <a:t> Air is using Skopje as one of their 20 bases and currently offers 19 destinations  by operating direct flights to 10 countries</a:t>
            </a:r>
          </a:p>
        </p:txBody>
      </p:sp>
      <p:sp>
        <p:nvSpPr>
          <p:cNvPr id="11" name="Textfeld 10"/>
          <p:cNvSpPr txBox="1"/>
          <p:nvPr/>
        </p:nvSpPr>
        <p:spPr>
          <a:xfrm>
            <a:off x="485578" y="4505513"/>
            <a:ext cx="4518550" cy="261610"/>
          </a:xfrm>
          <a:prstGeom prst="rect">
            <a:avLst/>
          </a:prstGeom>
          <a:noFill/>
        </p:spPr>
        <p:txBody>
          <a:bodyPr wrap="square" rtlCol="0">
            <a:spAutoFit/>
          </a:bodyPr>
          <a:lstStyle/>
          <a:p>
            <a:pPr marL="4762">
              <a:spcAft>
                <a:spcPts val="600"/>
              </a:spcAft>
              <a:buClr>
                <a:srgbClr val="E3007B"/>
              </a:buClr>
            </a:pPr>
            <a:r>
              <a:rPr lang="en-US" sz="1100" b="1" kern="2000" dirty="0" smtClean="0">
                <a:solidFill>
                  <a:srgbClr val="E3337B"/>
                </a:solidFill>
              </a:rPr>
              <a:t>Amount of annual passengers at Skopje airport (in 000)</a:t>
            </a:r>
          </a:p>
        </p:txBody>
      </p:sp>
      <p:graphicFrame>
        <p:nvGraphicFramePr>
          <p:cNvPr id="12" name="Diagramm 11"/>
          <p:cNvGraphicFramePr/>
          <p:nvPr>
            <p:extLst>
              <p:ext uri="{D42A27DB-BD31-4B8C-83A1-F6EECF244321}">
                <p14:modId xmlns:p14="http://schemas.microsoft.com/office/powerpoint/2010/main" val="2397999931"/>
              </p:ext>
            </p:extLst>
          </p:nvPr>
        </p:nvGraphicFramePr>
        <p:xfrm>
          <a:off x="499086" y="4739505"/>
          <a:ext cx="4505041" cy="16561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Inhaltsplatzhalter 5"/>
          <p:cNvGraphicFramePr>
            <a:graphicFrameLocks noGrp="1"/>
          </p:cNvGraphicFramePr>
          <p:nvPr>
            <p:ph idx="1"/>
            <p:extLst>
              <p:ext uri="{D42A27DB-BD31-4B8C-83A1-F6EECF244321}">
                <p14:modId xmlns:p14="http://schemas.microsoft.com/office/powerpoint/2010/main" val="1690184715"/>
              </p:ext>
            </p:extLst>
          </p:nvPr>
        </p:nvGraphicFramePr>
        <p:xfrm>
          <a:off x="5004128" y="1544680"/>
          <a:ext cx="3564888" cy="3293520"/>
        </p:xfrm>
        <a:graphic>
          <a:graphicData uri="http://schemas.openxmlformats.org/drawingml/2006/table">
            <a:tbl>
              <a:tblPr firstRow="1" bandRow="1">
                <a:tableStyleId>{5C22544A-7EE6-4342-B048-85BDC9FD1C3A}</a:tableStyleId>
              </a:tblPr>
              <a:tblGrid>
                <a:gridCol w="864016"/>
                <a:gridCol w="2700872"/>
              </a:tblGrid>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noProof="0" dirty="0" smtClean="0">
                          <a:solidFill>
                            <a:schemeClr val="bg1"/>
                          </a:solidFill>
                          <a:effectLst/>
                          <a:latin typeface="Arial (Textkörper)"/>
                        </a:rPr>
                        <a:t>Departures (weekly)*</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B1B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noProof="0" dirty="0" smtClean="0">
                          <a:solidFill>
                            <a:schemeClr val="bg1"/>
                          </a:solidFill>
                          <a:effectLst/>
                          <a:latin typeface="Arial (Textkörper)"/>
                        </a:rPr>
                        <a:t>Destination</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B1B66"/>
                    </a:solid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noProof="0" dirty="0" smtClean="0">
                          <a:solidFill>
                            <a:srgbClr val="000000"/>
                          </a:solidFill>
                          <a:effectLst/>
                          <a:latin typeface="Arial (Textkörper)"/>
                        </a:rPr>
                        <a:t>10</a:t>
                      </a:r>
                      <a:r>
                        <a:rPr lang="en-GB" sz="1000" b="0" i="0" u="none" strike="noStrike" baseline="0" noProof="0" dirty="0" smtClean="0">
                          <a:solidFill>
                            <a:srgbClr val="000000"/>
                          </a:solidFill>
                          <a:effectLst/>
                          <a:latin typeface="Arial (Textkörper)"/>
                        </a:rPr>
                        <a:t> &lt;</a:t>
                      </a:r>
                      <a:endParaRPr lang="en-GB" sz="1000" b="0" i="0" u="none" strike="noStrike" noProof="0" dirty="0" smtClean="0">
                        <a:solidFill>
                          <a:srgbClr val="000000"/>
                        </a:solidFill>
                        <a:effectLst/>
                        <a:latin typeface="Arial (Textkörper)"/>
                      </a:endParaRPr>
                    </a:p>
                  </a:txBody>
                  <a:tcPr>
                    <a:lnT w="12700" cap="flat" cmpd="sng" algn="ctr">
                      <a:solidFill>
                        <a:schemeClr val="bg1"/>
                      </a:solidFill>
                      <a:prstDash val="solid"/>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noProof="0" dirty="0" smtClean="0">
                          <a:solidFill>
                            <a:srgbClr val="000000"/>
                          </a:solidFill>
                          <a:effectLst/>
                          <a:latin typeface="Arial (Textkörper)"/>
                        </a:rPr>
                        <a:t>Vienna</a:t>
                      </a:r>
                      <a:r>
                        <a:rPr lang="en-GB" sz="1000" b="0" i="0" u="none" strike="noStrike" baseline="0" noProof="0" dirty="0" smtClean="0">
                          <a:solidFill>
                            <a:srgbClr val="000000"/>
                          </a:solidFill>
                          <a:effectLst/>
                          <a:latin typeface="Arial (Textkörper)"/>
                        </a:rPr>
                        <a:t> (11x Austrian), Zurich (1x </a:t>
                      </a:r>
                      <a:r>
                        <a:rPr lang="en-GB" sz="1000" b="0" i="0" u="none" strike="noStrike" baseline="0" noProof="0" dirty="0" err="1" smtClean="0">
                          <a:solidFill>
                            <a:srgbClr val="000000"/>
                          </a:solidFill>
                          <a:effectLst/>
                          <a:latin typeface="Arial (Textkörper)"/>
                        </a:rPr>
                        <a:t>Belair</a:t>
                      </a:r>
                      <a:r>
                        <a:rPr lang="en-GB" sz="1000" b="0" i="0" u="none" strike="noStrike" baseline="0" noProof="0" dirty="0" smtClean="0">
                          <a:solidFill>
                            <a:srgbClr val="000000"/>
                          </a:solidFill>
                          <a:effectLst/>
                          <a:latin typeface="Arial (Textkörper)"/>
                        </a:rPr>
                        <a:t>, 4x Edelweiss, 4x Helvetic, 3x Germania)</a:t>
                      </a:r>
                      <a:endParaRPr lang="en-GB" sz="1000" b="0" i="0" u="none" strike="noStrike" noProof="0" dirty="0" smtClean="0">
                        <a:solidFill>
                          <a:srgbClr val="000000"/>
                        </a:solidFill>
                        <a:effectLst/>
                        <a:latin typeface="Arial (Textkörper)"/>
                      </a:endParaRPr>
                    </a:p>
                  </a:txBody>
                  <a:tcPr>
                    <a:lnT w="12700" cap="flat" cmpd="sng" algn="ctr">
                      <a:solidFill>
                        <a:schemeClr val="bg1"/>
                      </a:solidFill>
                      <a:prstDash val="solid"/>
                      <a:round/>
                      <a:headEnd type="none" w="med" len="med"/>
                      <a:tailEnd type="none" w="med" len="med"/>
                    </a:lnT>
                    <a:noFill/>
                  </a:tcPr>
                </a:tc>
              </a:tr>
              <a:tr h="43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u="none" strike="noStrike" noProof="0" dirty="0" smtClean="0">
                          <a:solidFill>
                            <a:srgbClr val="000000"/>
                          </a:solidFill>
                          <a:effectLst/>
                          <a:latin typeface="Arial (Textkörper)"/>
                        </a:rPr>
                        <a:t>5 to 10</a:t>
                      </a:r>
                      <a:endParaRPr lang="en-GB" sz="1000" b="0" i="0" u="none" strike="noStrike" noProof="0" dirty="0" smtClean="0">
                        <a:solidFill>
                          <a:srgbClr val="000000"/>
                        </a:solidFill>
                        <a:effectLst/>
                        <a:latin typeface="Arial (Textkörper)"/>
                      </a:endParaRPr>
                    </a:p>
                  </a:txBody>
                  <a:tcPr>
                    <a:solidFill>
                      <a:schemeClr val="bg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noProof="0" dirty="0" smtClean="0">
                          <a:solidFill>
                            <a:srgbClr val="000000"/>
                          </a:solidFill>
                          <a:effectLst/>
                          <a:latin typeface="Arial (Textkörper)"/>
                        </a:rPr>
                        <a:t>Basel</a:t>
                      </a:r>
                      <a:r>
                        <a:rPr lang="en-GB" sz="1000" b="0" i="0" u="none" strike="noStrike" baseline="0" noProof="0" dirty="0" smtClean="0">
                          <a:solidFill>
                            <a:srgbClr val="000000"/>
                          </a:solidFill>
                          <a:effectLst/>
                          <a:latin typeface="Arial (Textkörper)"/>
                        </a:rPr>
                        <a:t> (5x </a:t>
                      </a:r>
                      <a:r>
                        <a:rPr lang="en-GB" sz="1000" b="0" i="0" u="none" strike="noStrike" baseline="0" noProof="0" dirty="0" err="1" smtClean="0">
                          <a:solidFill>
                            <a:srgbClr val="000000"/>
                          </a:solidFill>
                          <a:effectLst/>
                          <a:latin typeface="Arial (Textkörper)"/>
                        </a:rPr>
                        <a:t>Wizz</a:t>
                      </a:r>
                      <a:r>
                        <a:rPr lang="en-GB" sz="1000" b="0" i="0" u="none" strike="noStrike" baseline="0" noProof="0" dirty="0" smtClean="0">
                          <a:solidFill>
                            <a:srgbClr val="000000"/>
                          </a:solidFill>
                          <a:effectLst/>
                          <a:latin typeface="Arial (Textkörper)"/>
                        </a:rPr>
                        <a:t> Air), Belgrade (7x Air Serbia), Istanbul (7x Turkish, 3x Pegasus). Ljubljana (7x Adria), Malmo (6x </a:t>
                      </a:r>
                      <a:r>
                        <a:rPr lang="en-GB" sz="1000" b="0" i="0" u="none" strike="noStrike" baseline="0" noProof="0" dirty="0" err="1" smtClean="0">
                          <a:solidFill>
                            <a:srgbClr val="000000"/>
                          </a:solidFill>
                          <a:effectLst/>
                          <a:latin typeface="Arial (Textkörper)"/>
                        </a:rPr>
                        <a:t>Wizz</a:t>
                      </a:r>
                      <a:r>
                        <a:rPr lang="en-GB" sz="1000" b="0" i="0" u="none" strike="noStrike" baseline="0" noProof="0" dirty="0" smtClean="0">
                          <a:solidFill>
                            <a:srgbClr val="000000"/>
                          </a:solidFill>
                          <a:effectLst/>
                          <a:latin typeface="Arial (Textkörper)"/>
                        </a:rPr>
                        <a:t> Air), Rome (6x Alitalia), Zagreb (7x Croatia)</a:t>
                      </a:r>
                      <a:endParaRPr lang="en-GB" sz="1000" b="0" i="0" u="none" strike="noStrike" noProof="0" dirty="0" smtClean="0">
                        <a:solidFill>
                          <a:srgbClr val="000000"/>
                        </a:solidFill>
                        <a:effectLst/>
                        <a:latin typeface="Arial (Textkörper)"/>
                      </a:endParaRPr>
                    </a:p>
                  </a:txBody>
                  <a:tcPr>
                    <a:solidFill>
                      <a:schemeClr val="bg2">
                        <a:lumMod val="40000"/>
                        <a:lumOff val="60000"/>
                      </a:schemeClr>
                    </a:solidFill>
                  </a:tcPr>
                </a:tc>
              </a:tr>
              <a:tr h="180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noProof="0" dirty="0" smtClean="0">
                          <a:solidFill>
                            <a:srgbClr val="000000"/>
                          </a:solidFill>
                          <a:effectLst/>
                          <a:latin typeface="Arial (Textkörper)"/>
                        </a:rPr>
                        <a:t>1 to 4</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u="sng" strike="noStrike" noProof="0" dirty="0" err="1" smtClean="0">
                          <a:solidFill>
                            <a:srgbClr val="000000"/>
                          </a:solidFill>
                          <a:effectLst/>
                          <a:latin typeface="Arial (Textkörper)"/>
                        </a:rPr>
                        <a:t>Wizz</a:t>
                      </a:r>
                      <a:r>
                        <a:rPr lang="en-GB" sz="1000" u="sng" strike="noStrike" noProof="0" dirty="0" smtClean="0">
                          <a:solidFill>
                            <a:srgbClr val="000000"/>
                          </a:solidFill>
                          <a:effectLst/>
                          <a:latin typeface="Arial (Textkörper)"/>
                        </a:rPr>
                        <a:t> Air: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u="none" strike="noStrike" noProof="0" dirty="0" smtClean="0">
                          <a:solidFill>
                            <a:srgbClr val="000000"/>
                          </a:solidFill>
                          <a:effectLst/>
                          <a:latin typeface="Arial (Textkörper)"/>
                        </a:rPr>
                        <a:t>Barcelona (2x</a:t>
                      </a:r>
                      <a:r>
                        <a:rPr lang="en-GB" sz="1000" u="none" strike="noStrike" baseline="0" noProof="0" dirty="0" smtClean="0">
                          <a:solidFill>
                            <a:srgbClr val="000000"/>
                          </a:solidFill>
                          <a:effectLst/>
                          <a:latin typeface="Arial (Textkörper)"/>
                        </a:rPr>
                        <a:t>), Brussels (2x), Cologne (2x), Dortmund (3x), Eindhoven (2x), Frankfurt (2x), Friedrichshafen (2x), Gothenburg (3x), Hamburg (2x), London (4x), Milan (2x), Munich (3x), Nuremberg (2x), Oslo (2x), Paris (2x), Stockholm (2x), Venice (2x)</a:t>
                      </a:r>
                    </a:p>
                    <a:p>
                      <a:pPr marL="0" marR="0" indent="0" algn="l" defTabSz="914400" rtl="0" eaLnBrk="1" fontAlgn="auto" latinLnBrk="0" hangingPunct="1">
                        <a:lnSpc>
                          <a:spcPct val="100000"/>
                        </a:lnSpc>
                        <a:spcBef>
                          <a:spcPts val="600"/>
                        </a:spcBef>
                        <a:spcAft>
                          <a:spcPts val="0"/>
                        </a:spcAft>
                        <a:buClrTx/>
                        <a:buSzTx/>
                        <a:buFontTx/>
                        <a:buNone/>
                        <a:tabLst/>
                        <a:defRPr/>
                      </a:pPr>
                      <a:r>
                        <a:rPr lang="en-GB" sz="1000" u="sng" strike="noStrike" baseline="0" noProof="0" dirty="0" smtClean="0">
                          <a:solidFill>
                            <a:srgbClr val="000000"/>
                          </a:solidFill>
                          <a:effectLst/>
                          <a:latin typeface="Arial (Textkörper)"/>
                        </a:rPr>
                        <a:t>Other airlines:</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u="none" strike="noStrike" baseline="0" noProof="0" dirty="0" smtClean="0">
                          <a:solidFill>
                            <a:srgbClr val="000000"/>
                          </a:solidFill>
                          <a:effectLst/>
                          <a:latin typeface="Arial (Textkörper)"/>
                        </a:rPr>
                        <a:t>Dubai (2x Fly Dubai), Dusseldorf (1x Germania), Geneva (1x Swiss)</a:t>
                      </a:r>
                      <a:endParaRPr lang="en-GB" sz="1000" u="none" strike="noStrike" noProof="0" dirty="0" smtClean="0">
                        <a:solidFill>
                          <a:srgbClr val="000000"/>
                        </a:solidFill>
                        <a:effectLst/>
                        <a:latin typeface="Arial (Textkörper)"/>
                      </a:endParaRPr>
                    </a:p>
                  </a:txBody>
                  <a:tcPr>
                    <a:noFill/>
                  </a:tcPr>
                </a:tc>
              </a:tr>
            </a:tbl>
          </a:graphicData>
        </a:graphic>
      </p:graphicFrame>
      <p:sp>
        <p:nvSpPr>
          <p:cNvPr id="15" name="Inhaltsplatzhalter 9"/>
          <p:cNvSpPr txBox="1">
            <a:spLocks/>
          </p:cNvSpPr>
          <p:nvPr/>
        </p:nvSpPr>
        <p:spPr bwMode="auto">
          <a:xfrm>
            <a:off x="5436096" y="6387625"/>
            <a:ext cx="3168153"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eaLnBrk="0" hangingPunct="0">
              <a:spcBef>
                <a:spcPts val="600"/>
              </a:spcBef>
              <a:buClr>
                <a:srgbClr val="E3007B"/>
              </a:buClr>
              <a:buFont typeface="Arial" pitchFamily="34" charset="0"/>
              <a:buNone/>
              <a:defRPr sz="1000" spc="0">
                <a:solidFill>
                  <a:srgbClr val="898989"/>
                </a:solidFill>
                <a:ea typeface="ＭＳ Ｐゴシック" charset="-128"/>
                <a:cs typeface="Arial" panose="020B0604020202020204" pitchFamily="34" charset="0"/>
              </a:defRPr>
            </a:lvl1pPr>
            <a:lvl2pPr marL="714375" indent="-352425" eaLnBrk="0" hangingPunct="0">
              <a:spcBef>
                <a:spcPts val="600"/>
              </a:spcBef>
              <a:buClr>
                <a:srgbClr val="3B1B66"/>
              </a:buClr>
              <a:buFont typeface="Wingdings" pitchFamily="2" charset="2"/>
              <a:buChar char="§"/>
              <a:defRPr sz="1600" spc="100">
                <a:solidFill>
                  <a:srgbClr val="000000"/>
                </a:solidFill>
                <a:ea typeface="ＭＳ Ｐゴシック" charset="-128"/>
                <a:cs typeface="Arial" panose="020B0604020202020204" pitchFamily="34" charset="0"/>
              </a:defRPr>
            </a:lvl2pPr>
            <a:lvl3pPr marL="1076325" indent="-361950" eaLnBrk="0" hangingPunct="0">
              <a:spcBef>
                <a:spcPts val="600"/>
              </a:spcBef>
              <a:buClr>
                <a:srgbClr val="E3007B"/>
              </a:buClr>
              <a:buFont typeface="Arial" pitchFamily="34" charset="0"/>
              <a:buChar char="•"/>
              <a:defRPr sz="1400" spc="100">
                <a:solidFill>
                  <a:srgbClr val="000000"/>
                </a:solidFill>
                <a:ea typeface="ＭＳ Ｐゴシック" charset="-128"/>
                <a:cs typeface="Arial" panose="020B0604020202020204" pitchFamily="34" charset="0"/>
              </a:defRPr>
            </a:lvl3pPr>
            <a:lvl4pPr marL="1438275" indent="-361950"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4pPr>
            <a:lvl5pPr marL="1790700" indent="-352425"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de-DE" dirty="0"/>
              <a:t>* Winter </a:t>
            </a:r>
            <a:r>
              <a:rPr lang="de-DE" dirty="0" err="1"/>
              <a:t>schedule</a:t>
            </a:r>
            <a:r>
              <a:rPr lang="de-DE" dirty="0"/>
              <a:t> 2015/16</a:t>
            </a:r>
            <a:br>
              <a:rPr lang="de-DE" dirty="0"/>
            </a:br>
            <a:endParaRPr lang="en-US" dirty="0"/>
          </a:p>
        </p:txBody>
      </p:sp>
    </p:spTree>
    <p:extLst>
      <p:ext uri="{BB962C8B-B14F-4D97-AF65-F5344CB8AC3E}">
        <p14:creationId xmlns:p14="http://schemas.microsoft.com/office/powerpoint/2010/main" val="205478973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4.bp.blogspot.com/-Cw3nOAXAUIs/TZ9rt57LCeI/AAAAAAAACcU/2tCzLJ_Yd_o/s1600/untitled.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159912" y="4884325"/>
            <a:ext cx="3409104" cy="1386452"/>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29600" cy="936000"/>
          </a:xfrm>
        </p:spPr>
        <p:txBody>
          <a:bodyPr/>
          <a:lstStyle/>
          <a:p>
            <a:pPr algn="just"/>
            <a:r>
              <a:rPr lang="en-US" sz="2000" b="1" dirty="0" smtClean="0"/>
              <a:t>The second international airport of North Macedonia is located in </a:t>
            </a:r>
            <a:r>
              <a:rPr lang="en-US" sz="2000" b="1" dirty="0" err="1" smtClean="0"/>
              <a:t>Ohrid</a:t>
            </a:r>
            <a:r>
              <a:rPr lang="en-US" sz="2000" b="1" dirty="0" smtClean="0"/>
              <a:t> with around 108.000 passengers in 2015 </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62</a:t>
            </a:fld>
            <a:endParaRPr lang="de-DE" altLang="de-DE"/>
          </a:p>
        </p:txBody>
      </p:sp>
      <p:sp>
        <p:nvSpPr>
          <p:cNvPr id="9" name="Inhaltsplatzhalter 8"/>
          <p:cNvSpPr>
            <a:spLocks noGrp="1"/>
          </p:cNvSpPr>
          <p:nvPr>
            <p:ph sz="quarter" idx="14"/>
          </p:nvPr>
        </p:nvSpPr>
        <p:spPr/>
        <p:txBody>
          <a:bodyPr/>
          <a:lstStyle/>
          <a:p>
            <a:r>
              <a:rPr lang="de-DE" dirty="0" err="1" smtClean="0"/>
              <a:t>Accessibility</a:t>
            </a:r>
            <a:r>
              <a:rPr lang="de-DE" dirty="0" smtClean="0"/>
              <a:t> - </a:t>
            </a:r>
            <a:r>
              <a:rPr lang="de-DE" dirty="0" err="1" smtClean="0"/>
              <a:t>airports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err="1"/>
              <a:t>Ohrid</a:t>
            </a:r>
            <a:r>
              <a:rPr lang="de-DE" spc="0" dirty="0"/>
              <a:t> </a:t>
            </a:r>
            <a:r>
              <a:rPr lang="de-DE" spc="0" dirty="0" err="1"/>
              <a:t>airport</a:t>
            </a:r>
            <a:endParaRPr lang="en-US" spc="0" dirty="0"/>
          </a:p>
        </p:txBody>
      </p:sp>
      <p:sp>
        <p:nvSpPr>
          <p:cNvPr id="61" name="Inhaltsplatzhalter 2"/>
          <p:cNvSpPr txBox="1">
            <a:spLocks/>
          </p:cNvSpPr>
          <p:nvPr/>
        </p:nvSpPr>
        <p:spPr>
          <a:xfrm>
            <a:off x="216088" y="1379002"/>
            <a:ext cx="4762872" cy="3036749"/>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266700" indent="11113">
              <a:spcBef>
                <a:spcPts val="0"/>
              </a:spcBef>
              <a:spcAft>
                <a:spcPts val="600"/>
              </a:spcAft>
              <a:buNone/>
            </a:pPr>
            <a:r>
              <a:rPr lang="en-GB" sz="1100" b="1" dirty="0" err="1" smtClean="0">
                <a:solidFill>
                  <a:srgbClr val="E3007B"/>
                </a:solidFill>
                <a:latin typeface="Arial" panose="020B0604020202020204" pitchFamily="34" charset="0"/>
                <a:cs typeface="Arial" panose="020B0604020202020204" pitchFamily="34" charset="0"/>
              </a:rPr>
              <a:t>Ohrid</a:t>
            </a:r>
            <a:r>
              <a:rPr lang="en-GB" sz="1100" b="1" dirty="0" smtClean="0">
                <a:solidFill>
                  <a:srgbClr val="E3007B"/>
                </a:solidFill>
                <a:latin typeface="Arial" panose="020B0604020202020204" pitchFamily="34" charset="0"/>
                <a:cs typeface="Arial" panose="020B0604020202020204" pitchFamily="34" charset="0"/>
              </a:rPr>
              <a:t> airport</a:t>
            </a:r>
          </a:p>
          <a:p>
            <a:pPr marL="457200" indent="-180000">
              <a:spcBef>
                <a:spcPts val="0"/>
              </a:spcBef>
              <a:spcAft>
                <a:spcPts val="600"/>
              </a:spcAft>
            </a:pPr>
            <a:r>
              <a:rPr lang="en-GB" sz="1100" dirty="0" err="1" smtClean="0">
                <a:solidFill>
                  <a:srgbClr val="000000"/>
                </a:solidFill>
                <a:latin typeface="Arial" panose="020B0604020202020204" pitchFamily="34" charset="0"/>
                <a:cs typeface="Arial" panose="020B0604020202020204" pitchFamily="34" charset="0"/>
              </a:rPr>
              <a:t>Ohrid</a:t>
            </a:r>
            <a:r>
              <a:rPr lang="en-GB" sz="1100" b="0" dirty="0" smtClean="0">
                <a:solidFill>
                  <a:srgbClr val="000000"/>
                </a:solidFill>
                <a:latin typeface="Arial" panose="020B0604020202020204" pitchFamily="34" charset="0"/>
                <a:cs typeface="Arial" panose="020B0604020202020204" pitchFamily="34" charset="0"/>
              </a:rPr>
              <a:t> airport is located </a:t>
            </a:r>
            <a:r>
              <a:rPr lang="en-GB" sz="1100" dirty="0">
                <a:solidFill>
                  <a:srgbClr val="000000"/>
                </a:solidFill>
                <a:latin typeface="Arial" panose="020B0604020202020204" pitchFamily="34" charset="0"/>
                <a:cs typeface="Arial" panose="020B0604020202020204" pitchFamily="34" charset="0"/>
              </a:rPr>
              <a:t>9</a:t>
            </a:r>
            <a:r>
              <a:rPr lang="en-GB" sz="1100" b="0" dirty="0" smtClean="0">
                <a:solidFill>
                  <a:srgbClr val="000000"/>
                </a:solidFill>
                <a:latin typeface="Arial" panose="020B0604020202020204" pitchFamily="34" charset="0"/>
                <a:cs typeface="Arial" panose="020B0604020202020204" pitchFamily="34" charset="0"/>
              </a:rPr>
              <a:t> kilometres from the city of </a:t>
            </a:r>
            <a:r>
              <a:rPr lang="en-GB" sz="1100" b="0" dirty="0" err="1" smtClean="0">
                <a:solidFill>
                  <a:srgbClr val="000000"/>
                </a:solidFill>
                <a:latin typeface="Arial" panose="020B0604020202020204" pitchFamily="34" charset="0"/>
                <a:cs typeface="Arial" panose="020B0604020202020204" pitchFamily="34" charset="0"/>
              </a:rPr>
              <a:t>Ohrid</a:t>
            </a:r>
            <a:r>
              <a:rPr lang="en-GB" sz="1100" b="0" dirty="0" smtClean="0">
                <a:solidFill>
                  <a:srgbClr val="000000"/>
                </a:solidFill>
                <a:latin typeface="Arial" panose="020B0604020202020204" pitchFamily="34" charset="0"/>
                <a:cs typeface="Arial" panose="020B0604020202020204" pitchFamily="34" charset="0"/>
              </a:rPr>
              <a:t> and mainly serves as an airport for charter flights in the summer time</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In 2008 the North Macedonian government signed a contract with the Turkish company TAV for a twenty-year-long concession for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airport</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 apron can accommodate up to 9 aircrafts and the terminal is equipped to handle up to 400.000 passengers annually</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For the majority of the years between 1997 and 2014 the amount of annual passengers was between 40.000 and 90.000 – in 2015 the airport reported more than 100.000 passengers for the first time</a:t>
            </a:r>
          </a:p>
          <a:p>
            <a:pPr marL="457200" indent="-180000">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 Hungarian low cost carrier </a:t>
            </a:r>
            <a:r>
              <a:rPr lang="en-GB" sz="1100" dirty="0" err="1" smtClean="0">
                <a:solidFill>
                  <a:srgbClr val="000000"/>
                </a:solidFill>
                <a:latin typeface="Arial" panose="020B0604020202020204" pitchFamily="34" charset="0"/>
                <a:cs typeface="Arial" panose="020B0604020202020204" pitchFamily="34" charset="0"/>
              </a:rPr>
              <a:t>Wizz</a:t>
            </a:r>
            <a:r>
              <a:rPr lang="en-GB" sz="1100" dirty="0" smtClean="0">
                <a:solidFill>
                  <a:srgbClr val="000000"/>
                </a:solidFill>
                <a:latin typeface="Arial" panose="020B0604020202020204" pitchFamily="34" charset="0"/>
                <a:cs typeface="Arial" panose="020B0604020202020204" pitchFamily="34" charset="0"/>
              </a:rPr>
              <a:t> Air started to operate flights from Basel and London (each with 2 weekly flights) during their summer schedule of 2015</a:t>
            </a:r>
            <a:r>
              <a:rPr lang="en-GB" sz="1100" dirty="0">
                <a:solidFill>
                  <a:srgbClr val="000000"/>
                </a:solidFill>
                <a:latin typeface="Arial" panose="020B0604020202020204" pitchFamily="34" charset="0"/>
                <a:cs typeface="Arial" panose="020B0604020202020204" pitchFamily="34" charset="0"/>
              </a:rPr>
              <a:t> </a:t>
            </a:r>
            <a:r>
              <a:rPr lang="en-GB" sz="1100" dirty="0" smtClean="0">
                <a:solidFill>
                  <a:srgbClr val="000000"/>
                </a:solidFill>
                <a:latin typeface="Arial" panose="020B0604020202020204" pitchFamily="34" charset="0"/>
                <a:cs typeface="Arial" panose="020B0604020202020204" pitchFamily="34" charset="0"/>
              </a:rPr>
              <a:t>– additionally there are several direct summer charter flights from different European countries</a:t>
            </a:r>
          </a:p>
        </p:txBody>
      </p:sp>
      <p:sp>
        <p:nvSpPr>
          <p:cNvPr id="11" name="Textfeld 10"/>
          <p:cNvSpPr txBox="1"/>
          <p:nvPr/>
        </p:nvSpPr>
        <p:spPr>
          <a:xfrm>
            <a:off x="485578" y="4505513"/>
            <a:ext cx="4518550" cy="261610"/>
          </a:xfrm>
          <a:prstGeom prst="rect">
            <a:avLst/>
          </a:prstGeom>
          <a:noFill/>
        </p:spPr>
        <p:txBody>
          <a:bodyPr wrap="square" rtlCol="0">
            <a:spAutoFit/>
          </a:bodyPr>
          <a:lstStyle/>
          <a:p>
            <a:pPr marL="4762">
              <a:spcAft>
                <a:spcPts val="600"/>
              </a:spcAft>
              <a:buClr>
                <a:srgbClr val="E3007B"/>
              </a:buClr>
            </a:pPr>
            <a:r>
              <a:rPr lang="en-US" sz="1100" b="1" kern="2000" dirty="0" smtClean="0">
                <a:solidFill>
                  <a:srgbClr val="E3337B"/>
                </a:solidFill>
              </a:rPr>
              <a:t>Amount of annual passengers at </a:t>
            </a:r>
            <a:r>
              <a:rPr lang="en-US" sz="1100" b="1" kern="2000" dirty="0" err="1" smtClean="0">
                <a:solidFill>
                  <a:srgbClr val="E3337B"/>
                </a:solidFill>
              </a:rPr>
              <a:t>Ohrid</a:t>
            </a:r>
            <a:r>
              <a:rPr lang="en-US" sz="1100" b="1" kern="2000" dirty="0" smtClean="0">
                <a:solidFill>
                  <a:srgbClr val="E3337B"/>
                </a:solidFill>
              </a:rPr>
              <a:t> airport (in 000)</a:t>
            </a:r>
          </a:p>
        </p:txBody>
      </p:sp>
      <p:graphicFrame>
        <p:nvGraphicFramePr>
          <p:cNvPr id="12" name="Diagramm 11"/>
          <p:cNvGraphicFramePr/>
          <p:nvPr>
            <p:extLst>
              <p:ext uri="{D42A27DB-BD31-4B8C-83A1-F6EECF244321}">
                <p14:modId xmlns:p14="http://schemas.microsoft.com/office/powerpoint/2010/main" val="1381603741"/>
              </p:ext>
            </p:extLst>
          </p:nvPr>
        </p:nvGraphicFramePr>
        <p:xfrm>
          <a:off x="499086" y="4739505"/>
          <a:ext cx="4505041" cy="16561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Inhaltsplatzhalter 5"/>
          <p:cNvGraphicFramePr>
            <a:graphicFrameLocks noGrp="1"/>
          </p:cNvGraphicFramePr>
          <p:nvPr>
            <p:ph idx="1"/>
            <p:extLst>
              <p:ext uri="{D42A27DB-BD31-4B8C-83A1-F6EECF244321}">
                <p14:modId xmlns:p14="http://schemas.microsoft.com/office/powerpoint/2010/main" val="825674830"/>
              </p:ext>
            </p:extLst>
          </p:nvPr>
        </p:nvGraphicFramePr>
        <p:xfrm>
          <a:off x="5159912" y="1544680"/>
          <a:ext cx="3409104" cy="3221700"/>
        </p:xfrm>
        <a:graphic>
          <a:graphicData uri="http://schemas.openxmlformats.org/drawingml/2006/table">
            <a:tbl>
              <a:tblPr firstRow="1" bandRow="1">
                <a:tableStyleId>{5C22544A-7EE6-4342-B048-85BDC9FD1C3A}</a:tableStyleId>
              </a:tblPr>
              <a:tblGrid>
                <a:gridCol w="3409104"/>
              </a:tblGrid>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noProof="0" dirty="0" err="1" smtClean="0">
                          <a:solidFill>
                            <a:schemeClr val="bg1"/>
                          </a:solidFill>
                          <a:effectLst/>
                          <a:latin typeface="Arial (Textkörper)"/>
                        </a:rPr>
                        <a:t>Examplary</a:t>
                      </a:r>
                      <a:r>
                        <a:rPr lang="en-GB" sz="1000" b="1" i="0" u="none" strike="noStrike" noProof="0" dirty="0" smtClean="0">
                          <a:solidFill>
                            <a:schemeClr val="bg1"/>
                          </a:solidFill>
                          <a:effectLst/>
                          <a:latin typeface="Arial (Textkörper)"/>
                        </a:rPr>
                        <a:t> prices for the </a:t>
                      </a:r>
                      <a:r>
                        <a:rPr lang="en-GB" sz="1000" b="1" i="0" u="none" strike="noStrike" noProof="0" dirty="0" err="1" smtClean="0">
                          <a:solidFill>
                            <a:schemeClr val="bg1"/>
                          </a:solidFill>
                          <a:effectLst/>
                          <a:latin typeface="Arial (Textkörper)"/>
                        </a:rPr>
                        <a:t>Wizz</a:t>
                      </a:r>
                      <a:r>
                        <a:rPr lang="en-GB" sz="1000" b="1" i="0" u="none" strike="noStrike" baseline="0" noProof="0" dirty="0" smtClean="0">
                          <a:solidFill>
                            <a:schemeClr val="bg1"/>
                          </a:solidFill>
                          <a:effectLst/>
                          <a:latin typeface="Arial (Textkörper)"/>
                        </a:rPr>
                        <a:t> Air flights to </a:t>
                      </a:r>
                      <a:r>
                        <a:rPr lang="en-GB" sz="1000" b="1" i="0" u="none" strike="noStrike" baseline="0" noProof="0" dirty="0" err="1" smtClean="0">
                          <a:solidFill>
                            <a:schemeClr val="bg1"/>
                          </a:solidFill>
                          <a:effectLst/>
                          <a:latin typeface="Arial (Textkörper)"/>
                        </a:rPr>
                        <a:t>Ohrid</a:t>
                      </a:r>
                      <a:r>
                        <a:rPr lang="en-GB" sz="1000" b="1" i="0" u="none" strike="noStrike" baseline="0" noProof="0" dirty="0" smtClean="0">
                          <a:solidFill>
                            <a:schemeClr val="bg1"/>
                          </a:solidFill>
                          <a:effectLst/>
                          <a:latin typeface="Arial (Textkörper)"/>
                        </a:rPr>
                        <a:t>*</a:t>
                      </a:r>
                      <a:endParaRPr lang="en-GB" sz="1000" b="1" i="0" u="none" strike="noStrike" noProof="0" dirty="0" smtClean="0">
                        <a:solidFill>
                          <a:schemeClr val="bg1"/>
                        </a:solidFill>
                        <a:effectLst/>
                        <a:latin typeface="Arial (Textkörper)"/>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B1B66"/>
                    </a:solidFill>
                  </a:tcPr>
                </a:tc>
              </a:tr>
              <a:tr h="288000">
                <a:tc>
                  <a:txBody>
                    <a:bodyPr/>
                    <a:lstStyle/>
                    <a:p>
                      <a:pPr marL="0" marR="0" indent="0" algn="l" defTabSz="914400" rtl="0" eaLnBrk="1" fontAlgn="auto" latinLnBrk="0" hangingPunct="1">
                        <a:lnSpc>
                          <a:spcPct val="100000"/>
                        </a:lnSpc>
                        <a:spcBef>
                          <a:spcPts val="600"/>
                        </a:spcBef>
                        <a:spcAft>
                          <a:spcPts val="0"/>
                        </a:spcAft>
                        <a:buClrTx/>
                        <a:buSzTx/>
                        <a:buFontTx/>
                        <a:buNone/>
                        <a:tabLst>
                          <a:tab pos="627063" algn="l"/>
                          <a:tab pos="1973263" algn="l"/>
                          <a:tab pos="2333625" algn="l"/>
                        </a:tabLst>
                        <a:defRPr/>
                      </a:pPr>
                      <a:endParaRPr lang="en-GB" sz="200" b="1" i="0" u="none" strike="noStrike" noProof="0" dirty="0" smtClean="0">
                        <a:solidFill>
                          <a:srgbClr val="000000"/>
                        </a:solidFill>
                        <a:effectLst/>
                        <a:latin typeface="Arial (Textkörper)"/>
                      </a:endParaRPr>
                    </a:p>
                    <a:p>
                      <a:pPr marL="0" marR="0" indent="0" algn="l" defTabSz="914400" rtl="0" eaLnBrk="1" fontAlgn="auto" latinLnBrk="0" hangingPunct="1">
                        <a:lnSpc>
                          <a:spcPct val="100000"/>
                        </a:lnSpc>
                        <a:spcBef>
                          <a:spcPts val="0"/>
                        </a:spcBef>
                        <a:spcAft>
                          <a:spcPts val="300"/>
                        </a:spcAft>
                        <a:buClrTx/>
                        <a:buSzTx/>
                        <a:buFontTx/>
                        <a:buNone/>
                        <a:tabLst>
                          <a:tab pos="627063" algn="l"/>
                          <a:tab pos="1973263" algn="l"/>
                          <a:tab pos="2333625" algn="l"/>
                        </a:tabLst>
                        <a:defRPr/>
                      </a:pPr>
                      <a:r>
                        <a:rPr lang="en-GB" sz="1000" b="1" i="0" u="none" strike="noStrike" noProof="0" dirty="0" smtClean="0">
                          <a:solidFill>
                            <a:srgbClr val="000000"/>
                          </a:solidFill>
                          <a:effectLst/>
                          <a:latin typeface="Arial (Textkörper)"/>
                        </a:rPr>
                        <a:t>London:</a:t>
                      </a:r>
                      <a:r>
                        <a:rPr lang="en-GB" sz="1000" b="0" i="0" u="none" strike="noStrike" noProof="0" dirty="0" smtClean="0">
                          <a:solidFill>
                            <a:srgbClr val="000000"/>
                          </a:solidFill>
                          <a:effectLst/>
                          <a:latin typeface="Arial (Textkörper)"/>
                        </a:rPr>
                        <a:t>	April</a:t>
                      </a:r>
                      <a:r>
                        <a:rPr lang="en-GB" sz="1000" b="0" i="0" u="none" strike="noStrike" baseline="0" noProof="0" dirty="0" smtClean="0">
                          <a:solidFill>
                            <a:srgbClr val="000000"/>
                          </a:solidFill>
                          <a:effectLst/>
                          <a:latin typeface="Arial (Textkörper)"/>
                        </a:rPr>
                        <a:t> 2016	from	EUR   61</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baseline="0" noProof="0" dirty="0" smtClean="0">
                          <a:solidFill>
                            <a:srgbClr val="000000"/>
                          </a:solidFill>
                          <a:effectLst/>
                          <a:latin typeface="Arial (Textkörper)"/>
                        </a:rPr>
                        <a:t>	May 2016	EUR   92</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baseline="0" noProof="0" dirty="0" smtClean="0">
                          <a:solidFill>
                            <a:srgbClr val="000000"/>
                          </a:solidFill>
                          <a:effectLst/>
                          <a:latin typeface="Arial (Textkörper)"/>
                        </a:rPr>
                        <a:t>	June 2016	EUR   92</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baseline="0" noProof="0" dirty="0" smtClean="0">
                          <a:solidFill>
                            <a:srgbClr val="000000"/>
                          </a:solidFill>
                          <a:effectLst/>
                          <a:latin typeface="Arial (Textkörper)"/>
                        </a:rPr>
                        <a:t>	July 2016	EUR   92</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baseline="0" noProof="0" dirty="0" smtClean="0">
                          <a:solidFill>
                            <a:srgbClr val="000000"/>
                          </a:solidFill>
                          <a:effectLst/>
                          <a:latin typeface="Arial (Textkörper)"/>
                        </a:rPr>
                        <a:t>	August 2016	EUR 157</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baseline="0" noProof="0" dirty="0" smtClean="0">
                          <a:solidFill>
                            <a:srgbClr val="000000"/>
                          </a:solidFill>
                          <a:effectLst/>
                          <a:latin typeface="Arial (Textkörper)"/>
                        </a:rPr>
                        <a:t>	September 2016	EUR   46</a:t>
                      </a:r>
                    </a:p>
                    <a:p>
                      <a:pPr marL="0" marR="0" indent="0" algn="l" defTabSz="914400" rtl="0" eaLnBrk="1" fontAlgn="auto" latinLnBrk="0" hangingPunct="1">
                        <a:lnSpc>
                          <a:spcPct val="100000"/>
                        </a:lnSpc>
                        <a:spcBef>
                          <a:spcPts val="0"/>
                        </a:spcBef>
                        <a:spcAft>
                          <a:spcPts val="0"/>
                        </a:spcAft>
                        <a:buClrTx/>
                        <a:buSzTx/>
                        <a:buFontTx/>
                        <a:buNone/>
                        <a:tabLst>
                          <a:tab pos="627063" algn="l"/>
                          <a:tab pos="2333625" algn="l"/>
                        </a:tabLst>
                        <a:defRPr/>
                      </a:pPr>
                      <a:r>
                        <a:rPr lang="en-GB" sz="1000" b="0" i="0" u="none" strike="noStrike" baseline="0" noProof="0" dirty="0" smtClean="0">
                          <a:solidFill>
                            <a:srgbClr val="000000"/>
                          </a:solidFill>
                          <a:effectLst/>
                          <a:latin typeface="Arial (Textkörper)"/>
                        </a:rPr>
                        <a:t>	October 2016	EUR   55</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endParaRPr lang="en-GB" sz="200" b="0" i="0" u="none" strike="noStrike" noProof="0" dirty="0" smtClean="0">
                        <a:solidFill>
                          <a:srgbClr val="000000"/>
                        </a:solidFill>
                        <a:effectLst/>
                        <a:latin typeface="Arial (Textkörper)"/>
                      </a:endParaRPr>
                    </a:p>
                  </a:txBody>
                  <a:tcPr>
                    <a:lnT w="12700" cap="flat" cmpd="sng" algn="ctr">
                      <a:solidFill>
                        <a:schemeClr val="bg1"/>
                      </a:solidFill>
                      <a:prstDash val="solid"/>
                      <a:round/>
                      <a:headEnd type="none" w="med" len="med"/>
                      <a:tailEnd type="none" w="med" len="med"/>
                    </a:lnT>
                    <a:noFill/>
                  </a:tcPr>
                </a:tc>
              </a:tr>
              <a:tr h="432000">
                <a:tc>
                  <a:txBody>
                    <a:bodyPr/>
                    <a:lstStyle/>
                    <a:p>
                      <a:pPr marL="0" marR="0" indent="0" algn="l" defTabSz="914400" rtl="0" eaLnBrk="1" fontAlgn="auto" latinLnBrk="0" hangingPunct="1">
                        <a:lnSpc>
                          <a:spcPct val="100000"/>
                        </a:lnSpc>
                        <a:spcBef>
                          <a:spcPts val="0"/>
                        </a:spcBef>
                        <a:spcAft>
                          <a:spcPts val="300"/>
                        </a:spcAft>
                        <a:buClrTx/>
                        <a:buSzTx/>
                        <a:buFontTx/>
                        <a:buNone/>
                        <a:tabLst>
                          <a:tab pos="627063" algn="l"/>
                          <a:tab pos="1973263" algn="l"/>
                          <a:tab pos="2333625" algn="l"/>
                        </a:tabLst>
                        <a:defRPr/>
                      </a:pPr>
                      <a:endParaRPr lang="en-GB" sz="200" b="1" i="0" u="none" strike="noStrike" noProof="0" dirty="0" smtClean="0">
                        <a:solidFill>
                          <a:srgbClr val="000000"/>
                        </a:solidFill>
                        <a:effectLst/>
                        <a:latin typeface="Arial (Textkörper)"/>
                      </a:endParaRPr>
                    </a:p>
                    <a:p>
                      <a:pPr marL="0" marR="0" indent="0" algn="l" defTabSz="914400" rtl="0" eaLnBrk="1" fontAlgn="auto" latinLnBrk="0" hangingPunct="1">
                        <a:lnSpc>
                          <a:spcPct val="100000"/>
                        </a:lnSpc>
                        <a:spcBef>
                          <a:spcPts val="0"/>
                        </a:spcBef>
                        <a:spcAft>
                          <a:spcPts val="300"/>
                        </a:spcAft>
                        <a:buClrTx/>
                        <a:buSzTx/>
                        <a:buFontTx/>
                        <a:buNone/>
                        <a:tabLst>
                          <a:tab pos="627063" algn="l"/>
                          <a:tab pos="1973263" algn="l"/>
                          <a:tab pos="2333625" algn="l"/>
                        </a:tabLst>
                        <a:defRPr/>
                      </a:pPr>
                      <a:r>
                        <a:rPr lang="en-GB" sz="1000" b="1" i="0" u="none" strike="noStrike" noProof="0" dirty="0" smtClean="0">
                          <a:solidFill>
                            <a:srgbClr val="000000"/>
                          </a:solidFill>
                          <a:effectLst/>
                          <a:latin typeface="Arial (Textkörper)"/>
                        </a:rPr>
                        <a:t>Basel:</a:t>
                      </a:r>
                      <a:r>
                        <a:rPr lang="en-GB" sz="1000" b="0" i="0" u="none" strike="noStrike" noProof="0" dirty="0" smtClean="0">
                          <a:solidFill>
                            <a:srgbClr val="000000"/>
                          </a:solidFill>
                          <a:effectLst/>
                          <a:latin typeface="Arial (Textkörper)"/>
                        </a:rPr>
                        <a:t>	April 2016	from 	EUR   65</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noProof="0" dirty="0" smtClean="0">
                          <a:solidFill>
                            <a:srgbClr val="000000"/>
                          </a:solidFill>
                          <a:effectLst/>
                          <a:latin typeface="Arial (Textkörper)"/>
                        </a:rPr>
                        <a:t>	May 2016	EUR   50</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noProof="0" dirty="0" smtClean="0">
                          <a:solidFill>
                            <a:srgbClr val="000000"/>
                          </a:solidFill>
                          <a:effectLst/>
                          <a:latin typeface="Arial (Textkörper)"/>
                        </a:rPr>
                        <a:t>	June 2016	EUR   60</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noProof="0" dirty="0" smtClean="0">
                          <a:solidFill>
                            <a:srgbClr val="000000"/>
                          </a:solidFill>
                          <a:effectLst/>
                          <a:latin typeface="Arial (Textkörper)"/>
                        </a:rPr>
                        <a:t>	July 2016	EUR 140</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noProof="0" dirty="0" smtClean="0">
                          <a:solidFill>
                            <a:srgbClr val="000000"/>
                          </a:solidFill>
                          <a:effectLst/>
                          <a:latin typeface="Arial (Textkörper)"/>
                        </a:rPr>
                        <a:t>	August 2016	EUR</a:t>
                      </a:r>
                      <a:r>
                        <a:rPr lang="en-GB" sz="1000" b="0" i="0" u="none" strike="noStrike" baseline="0" noProof="0" dirty="0" smtClean="0">
                          <a:solidFill>
                            <a:srgbClr val="000000"/>
                          </a:solidFill>
                          <a:effectLst/>
                          <a:latin typeface="Arial (Textkörper)"/>
                        </a:rPr>
                        <a:t>   40</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r>
                        <a:rPr lang="en-GB" sz="1000" b="0" i="0" u="none" strike="noStrike" baseline="0" noProof="0" dirty="0" smtClean="0">
                          <a:solidFill>
                            <a:srgbClr val="000000"/>
                          </a:solidFill>
                          <a:effectLst/>
                          <a:latin typeface="Arial (Textkörper)"/>
                        </a:rPr>
                        <a:t>	September 2016	EUR   20</a:t>
                      </a:r>
                    </a:p>
                    <a:p>
                      <a:pPr marL="0" marR="0" indent="0" algn="l" defTabSz="914400" rtl="0" eaLnBrk="1" fontAlgn="auto" latinLnBrk="0" hangingPunct="1">
                        <a:lnSpc>
                          <a:spcPct val="100000"/>
                        </a:lnSpc>
                        <a:spcBef>
                          <a:spcPts val="0"/>
                        </a:spcBef>
                        <a:spcAft>
                          <a:spcPts val="0"/>
                        </a:spcAft>
                        <a:buClrTx/>
                        <a:buSzTx/>
                        <a:buFontTx/>
                        <a:buNone/>
                        <a:tabLst>
                          <a:tab pos="627063" algn="l"/>
                          <a:tab pos="2333625" algn="l"/>
                        </a:tabLst>
                        <a:defRPr/>
                      </a:pPr>
                      <a:r>
                        <a:rPr lang="en-GB" sz="1000" b="0" i="0" u="none" strike="noStrike" baseline="0" noProof="0" dirty="0" smtClean="0">
                          <a:solidFill>
                            <a:srgbClr val="000000"/>
                          </a:solidFill>
                          <a:effectLst/>
                          <a:latin typeface="Arial (Textkörper)"/>
                        </a:rPr>
                        <a:t>	October 2016	EUR   40</a:t>
                      </a:r>
                    </a:p>
                    <a:p>
                      <a:pPr marL="0" marR="0" indent="0" algn="l" defTabSz="914400" rtl="0" eaLnBrk="1" fontAlgn="auto" latinLnBrk="0" hangingPunct="1">
                        <a:lnSpc>
                          <a:spcPct val="100000"/>
                        </a:lnSpc>
                        <a:spcBef>
                          <a:spcPts val="0"/>
                        </a:spcBef>
                        <a:spcAft>
                          <a:spcPts val="300"/>
                        </a:spcAft>
                        <a:buClrTx/>
                        <a:buSzTx/>
                        <a:buFontTx/>
                        <a:buNone/>
                        <a:tabLst>
                          <a:tab pos="627063" algn="l"/>
                          <a:tab pos="2333625" algn="l"/>
                        </a:tabLst>
                        <a:defRPr/>
                      </a:pPr>
                      <a:endParaRPr lang="en-GB" sz="200" b="0" i="0" u="none" strike="noStrike" noProof="0" dirty="0" smtClean="0">
                        <a:solidFill>
                          <a:srgbClr val="000000"/>
                        </a:solidFill>
                        <a:effectLst/>
                        <a:latin typeface="Arial (Textkörper)"/>
                      </a:endParaRPr>
                    </a:p>
                  </a:txBody>
                  <a:tcPr>
                    <a:solidFill>
                      <a:schemeClr val="bg2">
                        <a:lumMod val="40000"/>
                        <a:lumOff val="60000"/>
                      </a:schemeClr>
                    </a:solidFill>
                  </a:tcPr>
                </a:tc>
              </a:tr>
            </a:tbl>
          </a:graphicData>
        </a:graphic>
      </p:graphicFrame>
      <p:sp>
        <p:nvSpPr>
          <p:cNvPr id="15" name="Inhaltsplatzhalter 9"/>
          <p:cNvSpPr txBox="1">
            <a:spLocks/>
          </p:cNvSpPr>
          <p:nvPr/>
        </p:nvSpPr>
        <p:spPr bwMode="auto">
          <a:xfrm>
            <a:off x="5436096" y="6387625"/>
            <a:ext cx="3168153"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eaLnBrk="0" hangingPunct="0">
              <a:spcBef>
                <a:spcPts val="600"/>
              </a:spcBef>
              <a:buClr>
                <a:srgbClr val="E3007B"/>
              </a:buClr>
              <a:buFont typeface="Arial" pitchFamily="34" charset="0"/>
              <a:buNone/>
              <a:defRPr sz="1000" spc="0">
                <a:solidFill>
                  <a:srgbClr val="898989"/>
                </a:solidFill>
                <a:ea typeface="ＭＳ Ｐゴシック" charset="-128"/>
                <a:cs typeface="Arial" panose="020B0604020202020204" pitchFamily="34" charset="0"/>
              </a:defRPr>
            </a:lvl1pPr>
            <a:lvl2pPr marL="714375" indent="-352425" eaLnBrk="0" hangingPunct="0">
              <a:spcBef>
                <a:spcPts val="600"/>
              </a:spcBef>
              <a:buClr>
                <a:srgbClr val="3B1B66"/>
              </a:buClr>
              <a:buFont typeface="Wingdings" pitchFamily="2" charset="2"/>
              <a:buChar char="§"/>
              <a:defRPr sz="1600" spc="100">
                <a:solidFill>
                  <a:srgbClr val="000000"/>
                </a:solidFill>
                <a:ea typeface="ＭＳ Ｐゴシック" charset="-128"/>
                <a:cs typeface="Arial" panose="020B0604020202020204" pitchFamily="34" charset="0"/>
              </a:defRPr>
            </a:lvl2pPr>
            <a:lvl3pPr marL="1076325" indent="-361950" eaLnBrk="0" hangingPunct="0">
              <a:spcBef>
                <a:spcPts val="600"/>
              </a:spcBef>
              <a:buClr>
                <a:srgbClr val="E3007B"/>
              </a:buClr>
              <a:buFont typeface="Arial" pitchFamily="34" charset="0"/>
              <a:buChar char="•"/>
              <a:defRPr sz="1400" spc="100">
                <a:solidFill>
                  <a:srgbClr val="000000"/>
                </a:solidFill>
                <a:ea typeface="ＭＳ Ｐゴシック" charset="-128"/>
                <a:cs typeface="Arial" panose="020B0604020202020204" pitchFamily="34" charset="0"/>
              </a:defRPr>
            </a:lvl3pPr>
            <a:lvl4pPr marL="1438275" indent="-361950"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4pPr>
            <a:lvl5pPr marL="1790700" indent="-352425"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de-DE" dirty="0"/>
              <a:t>* </a:t>
            </a:r>
            <a:r>
              <a:rPr lang="de-DE" dirty="0" err="1"/>
              <a:t>Cheapest</a:t>
            </a:r>
            <a:r>
              <a:rPr lang="de-DE" dirty="0"/>
              <a:t> </a:t>
            </a:r>
            <a:r>
              <a:rPr lang="de-DE" dirty="0" err="1"/>
              <a:t>available</a:t>
            </a:r>
            <a:r>
              <a:rPr lang="de-DE" dirty="0"/>
              <a:t> ticket - </a:t>
            </a:r>
            <a:r>
              <a:rPr lang="de-DE" dirty="0" err="1"/>
              <a:t>return</a:t>
            </a:r>
            <a:r>
              <a:rPr lang="de-DE" dirty="0"/>
              <a:t> </a:t>
            </a:r>
            <a:r>
              <a:rPr lang="de-DE" dirty="0" err="1"/>
              <a:t>flight</a:t>
            </a:r>
            <a:r>
              <a:rPr lang="de-DE" dirty="0"/>
              <a:t> </a:t>
            </a:r>
            <a:r>
              <a:rPr lang="de-DE" dirty="0" err="1"/>
              <a:t>staying</a:t>
            </a:r>
            <a:r>
              <a:rPr lang="de-DE" dirty="0"/>
              <a:t> </a:t>
            </a:r>
            <a:r>
              <a:rPr lang="de-DE" dirty="0" err="1"/>
              <a:t>one</a:t>
            </a:r>
            <a:r>
              <a:rPr lang="de-DE" dirty="0"/>
              <a:t> </a:t>
            </a:r>
            <a:r>
              <a:rPr lang="de-DE" dirty="0" err="1"/>
              <a:t>week</a:t>
            </a:r>
            <a:r>
              <a:rPr lang="de-DE" dirty="0"/>
              <a:t> (</a:t>
            </a:r>
            <a:r>
              <a:rPr lang="de-DE" dirty="0" err="1"/>
              <a:t>checked</a:t>
            </a:r>
            <a:r>
              <a:rPr lang="de-DE" dirty="0"/>
              <a:t> Nov 2015)</a:t>
            </a:r>
            <a:endParaRPr lang="en-US" dirty="0"/>
          </a:p>
        </p:txBody>
      </p:sp>
    </p:spTree>
    <p:extLst>
      <p:ext uri="{BB962C8B-B14F-4D97-AF65-F5344CB8AC3E}">
        <p14:creationId xmlns:p14="http://schemas.microsoft.com/office/powerpoint/2010/main" val="1780946669"/>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 visa </a:t>
            </a:r>
            <a:r>
              <a:rPr lang="en-US" sz="2000" b="1" dirty="0"/>
              <a:t>policy of the </a:t>
            </a:r>
            <a:r>
              <a:rPr lang="en-US" sz="2000" b="1" dirty="0" smtClean="0"/>
              <a:t>Republic of North Macedonia </a:t>
            </a:r>
            <a:r>
              <a:rPr lang="en-US" sz="2000" b="1" dirty="0"/>
              <a:t>is similar to the Visa policy of the Schengen Area</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63</a:t>
            </a:fld>
            <a:endParaRPr lang="de-DE" altLang="de-DE"/>
          </a:p>
        </p:txBody>
      </p:sp>
      <p:sp>
        <p:nvSpPr>
          <p:cNvPr id="9" name="Inhaltsplatzhalter 8"/>
          <p:cNvSpPr>
            <a:spLocks noGrp="1"/>
          </p:cNvSpPr>
          <p:nvPr>
            <p:ph sz="quarter" idx="14"/>
          </p:nvPr>
        </p:nvSpPr>
        <p:spPr/>
        <p:txBody>
          <a:bodyPr/>
          <a:lstStyle/>
          <a:p>
            <a:r>
              <a:rPr lang="de-DE" dirty="0" smtClean="0"/>
              <a:t>Visa </a:t>
            </a:r>
            <a:r>
              <a:rPr lang="de-DE" dirty="0" err="1" smtClean="0"/>
              <a:t>policy</a:t>
            </a:r>
            <a:endParaRPr lang="de-AT" dirty="0"/>
          </a:p>
        </p:txBody>
      </p:sp>
      <p:sp>
        <p:nvSpPr>
          <p:cNvPr id="16" name="Rectangle 9"/>
          <p:cNvSpPr>
            <a:spLocks noChangeArrowheads="1"/>
          </p:cNvSpPr>
          <p:nvPr/>
        </p:nvSpPr>
        <p:spPr bwMode="auto">
          <a:xfrm>
            <a:off x="510545" y="1314821"/>
            <a:ext cx="8221975" cy="45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citizens of European countries (except Belarus and Moldova) and  of main global tourism source markets (like the US, Japan, Canada or Australia) do not need a visa to enter North Macedonia. Therefore the current visa policy can be described as favorable.</a:t>
            </a:r>
          </a:p>
        </p:txBody>
      </p:sp>
      <p:sp>
        <p:nvSpPr>
          <p:cNvPr id="18" name="Inhaltsplatzhalter 2"/>
          <p:cNvSpPr txBox="1">
            <a:spLocks/>
          </p:cNvSpPr>
          <p:nvPr/>
        </p:nvSpPr>
        <p:spPr>
          <a:xfrm>
            <a:off x="216088" y="1763982"/>
            <a:ext cx="4762872" cy="393814"/>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266700" indent="11113">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Countries not needing a visa when entering North Macedonia</a:t>
            </a:r>
          </a:p>
        </p:txBody>
      </p:sp>
      <p:pic>
        <p:nvPicPr>
          <p:cNvPr id="9218" name="Picture 2" descr="Alba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52" y="195031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ndor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52" y="239056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Austra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52" y="282263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Austr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52" y="325976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Azerbaij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52" y="369378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Baham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52" y="412584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Barbad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852" y="457156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Belgiu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852" y="500363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Botswan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852" y="543570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Bosnia-and-Herzegovin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9360" y="194117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Brazi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9360" y="237108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Brune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9360" y="279586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Bulgari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9360" y="3246711"/>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30"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err="1"/>
              <a:t>Ministry</a:t>
            </a:r>
            <a:r>
              <a:rPr lang="de-DE" spc="0" dirty="0"/>
              <a:t> of </a:t>
            </a:r>
            <a:r>
              <a:rPr lang="de-DE" spc="0" dirty="0" err="1"/>
              <a:t>Foreign</a:t>
            </a:r>
            <a:r>
              <a:rPr lang="de-DE" spc="0" dirty="0"/>
              <a:t> </a:t>
            </a:r>
            <a:r>
              <a:rPr lang="de-DE" spc="0" dirty="0" err="1"/>
              <a:t>Affairs</a:t>
            </a:r>
            <a:endParaRPr lang="en-US" spc="0" dirty="0"/>
          </a:p>
        </p:txBody>
      </p:sp>
      <p:pic>
        <p:nvPicPr>
          <p:cNvPr id="9244" name="Picture 28" descr="Canad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9360" y="3692427"/>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descr="Chil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79360" y="412272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48" name="Picture 32" descr="Costa-Ric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9360" y="455921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50" name="Picture 34" descr="Croati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9360" y="499335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52" name="Picture 36" descr="Cub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79360" y="542983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54" name="Picture 38" descr="Cyprus"/>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70607" y="195031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56" name="Picture 40" descr="Czech-Republic"/>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70607" y="235937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58" name="Picture 42" descr="Denmark"/>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70607" y="279962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60" name="Picture 44" descr="El-Salvado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70607" y="323611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62" name="Picture 46" descr="Estonia"/>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70607" y="367259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64" name="Picture 48" descr="Finland"/>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70607" y="411284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66" name="Picture 50" descr="Franc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0607" y="455310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68" name="Picture 52" descr="Germany"/>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70607" y="498958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70" name="Picture 54" descr="United-Kingdom"/>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70607" y="541618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72" name="Picture 56" descr="Greec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669274" y="195031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74" name="Picture 58" descr="Guatemala"/>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69274" y="235872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76" name="Picture 60" descr="Honduras"/>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669274" y="279962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78" name="Picture 62" descr="Hong-Ko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669274" y="323611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80" name="Picture 64" descr="Hungary"/>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669274" y="366602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82" name="Picture 66" descr="Iceland"/>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669274" y="4095349"/>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84" name="Picture 68" descr="Ireland"/>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669274" y="4527417"/>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86" name="Picture 70" descr="Israel"/>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669274" y="496228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88" name="Picture 72" descr="Italy"/>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69274" y="539877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90" name="Picture 74" descr="Japan"/>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344789" y="1934513"/>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92" name="Picture 76" descr="Kazakhstan"/>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344789" y="236314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94" name="Picture 78" descr="South-Korea"/>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344789" y="279962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96" name="Picture 80" descr="Kosovo"/>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344789" y="323988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98" name="Picture 82" descr="Latvia"/>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344789" y="366271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00" name="Picture 84" descr="LIECHTENSTEIN"/>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344789" y="4098093"/>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02" name="Picture 86" descr="LITHUANIA"/>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44789" y="452534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04" name="Picture 88" descr="LUXEMBURG"/>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344789" y="497216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06" name="Picture 90" descr="MACAO – SPECIAL ADMINISTRATIVE REGION"/>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344789" y="540840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08" name="Picture 92" descr="MALAYSIA"/>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996955" y="195031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10" name="Picture 94" descr="MAURITIUS"/>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996955" y="236892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12" name="Picture 96" descr="MEXICO"/>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996955" y="279586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14" name="Picture 98" descr="MONACO"/>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996955" y="3223949"/>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16" name="Picture 100" descr="MONTENEGRO"/>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996955" y="364293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18" name="Picture 102" descr="THE NETHERLANDS"/>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996955" y="4079547"/>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20" name="Picture 104" descr="NEW ZEALAND"/>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996955" y="450847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22" name="Picture 106" descr="NICARAGUA"/>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996955" y="494851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24" name="Picture 108" descr="NORWAY"/>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996955" y="539661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26" name="Picture 110" descr="PANAMA"/>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679583" y="193666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28" name="Picture 112" descr="PARAGUAY"/>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4679583" y="2356573"/>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30" name="Picture 114" descr="PERU"/>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4679583" y="278221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32" name="Picture 116" descr="POLAND"/>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679583" y="320868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34" name="Picture 118" descr="PORTUGAL"/>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679583" y="363724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36" name="Picture 120" descr="ROMANIA"/>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4679583" y="407508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38" name="Picture 122" descr="THE RUSSIAN FEDERATION"/>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679583" y="449878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40" name="Picture 124" descr="SAINT KITTS AND NEVIS"/>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4679583" y="494487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42" name="Picture 126" descr="SAN MARINO"/>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679583" y="538110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44" name="Picture 128" descr="SERBIA"/>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5323617" y="1934513"/>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46" name="Picture 130" descr="SEYCHELLES"/>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5323617" y="2361118"/>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48" name="Picture 132" descr="SINGAPORE"/>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323617" y="2787304"/>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50" name="Picture 134" descr="SLOVAKIA"/>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5323617" y="320881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52" name="Picture 136" descr="SLOVENIA"/>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323617" y="364465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54" name="Picture 138" descr="SPAIN"/>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323617" y="407293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56" name="Picture 140" descr="SWEDEN"/>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323617" y="449838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58" name="Picture 142" descr="SWITZERLAND"/>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323617" y="4942341"/>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60" name="Picture 144" descr="TAIWAN"/>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323617" y="5374409"/>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62" name="Picture 146" descr="TURKEY"/>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593702" y="586927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64" name="Picture 148" descr="UNITED ARAB EMIRATES"/>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1279360" y="586927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66" name="Picture 150" descr="UKRAINE"/>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1970607" y="587018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68" name="Picture 152" descr="URUGUAY"/>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2669274" y="587018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70" name="Picture 154" descr="USA"/>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3344789" y="586927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72" name="Picture 156" descr="VATICAN"/>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3996955" y="5853022"/>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374" name="Picture 158" descr="VENEZUELA"/>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4679583" y="5838408"/>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
          <p:cNvSpPr>
            <a:spLocks noChangeArrowheads="1"/>
          </p:cNvSpPr>
          <p:nvPr/>
        </p:nvSpPr>
        <p:spPr bwMode="auto">
          <a:xfrm>
            <a:off x="6062100" y="1980372"/>
            <a:ext cx="2487600" cy="468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Albania, Andorra, Antigua and Barbuda, Argentina, Australia, Austria, Azerbaijan, Bahamas, Barbados, Belgium, Botswana, Bosnia-H., Brazil, Brunei, Bulgaria, Canada, Chile, Costa Rica, Croatia, Cuba, Cyprus, Czech Rep., Denmark, El Salvador, Estonia, Finland, France, Germany, UK, Guatemala, Honduras, Hong Kong, Hungary, Iceland, Ireland, Israel, Italy, Japan, Kazakhstan, South Korea, Kosovo, Latvia, Liechtenstein, Lithuania, Luxembourg, Macau, Malaysia, Malta, Mauritius, Mexico, Monaco, Montenegro, </a:t>
            </a:r>
            <a:r>
              <a:rPr lang="en-US" sz="1100" dirty="0">
                <a:solidFill>
                  <a:srgbClr val="000000"/>
                </a:solidFill>
              </a:rPr>
              <a:t> </a:t>
            </a:r>
            <a:r>
              <a:rPr lang="en-US" sz="1100" dirty="0" smtClean="0">
                <a:solidFill>
                  <a:srgbClr val="000000"/>
                </a:solidFill>
              </a:rPr>
              <a:t>Netherlands, New Zealand, Nicaragua, Norway, Panama, Paraguay, Peru, Poland, Portugal, Romania, Russia, St. Kitts and Nevis, San Marino, Serbia, Seychelles, Singapore, Slovakia, Slovenia, Spain, Sweden, Switzerland, Taiwan, Turkey, UAE, Ukraine, Uruguay, USA, Vatican and Venezuela</a:t>
            </a:r>
          </a:p>
        </p:txBody>
      </p:sp>
    </p:spTree>
    <p:extLst>
      <p:ext uri="{BB962C8B-B14F-4D97-AF65-F5344CB8AC3E}">
        <p14:creationId xmlns:p14="http://schemas.microsoft.com/office/powerpoint/2010/main" val="296180507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There are eight key stakeholders of tourism on a national level in North Macedonia</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64</a:t>
            </a:fld>
            <a:endParaRPr lang="de-DE" altLang="de-DE"/>
          </a:p>
        </p:txBody>
      </p:sp>
      <p:sp>
        <p:nvSpPr>
          <p:cNvPr id="9" name="Inhaltsplatzhalter 8"/>
          <p:cNvSpPr>
            <a:spLocks noGrp="1"/>
          </p:cNvSpPr>
          <p:nvPr>
            <p:ph sz="quarter" idx="14"/>
          </p:nvPr>
        </p:nvSpPr>
        <p:spPr/>
        <p:txBody>
          <a:bodyPr/>
          <a:lstStyle/>
          <a:p>
            <a:r>
              <a:rPr lang="de-DE" dirty="0" smtClean="0"/>
              <a:t>Key </a:t>
            </a:r>
            <a:r>
              <a:rPr lang="de-DE" dirty="0" err="1" smtClean="0"/>
              <a:t>stakeholders</a:t>
            </a:r>
            <a:r>
              <a:rPr lang="de-DE" dirty="0" smtClean="0"/>
              <a:t> – national </a:t>
            </a:r>
            <a:r>
              <a:rPr lang="de-DE" dirty="0" err="1" smtClean="0"/>
              <a:t>level</a:t>
            </a:r>
            <a:endParaRPr lang="de-AT" dirty="0"/>
          </a:p>
        </p:txBody>
      </p:sp>
      <p:sp>
        <p:nvSpPr>
          <p:cNvPr id="6" name="Text Box 4"/>
          <p:cNvSpPr txBox="1">
            <a:spLocks noChangeArrowheads="1"/>
          </p:cNvSpPr>
          <p:nvPr/>
        </p:nvSpPr>
        <p:spPr bwMode="auto">
          <a:xfrm>
            <a:off x="485764"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Ministry</a:t>
            </a:r>
            <a:r>
              <a:rPr lang="de-DE" sz="1100" dirty="0" smtClean="0">
                <a:solidFill>
                  <a:srgbClr val="000000"/>
                </a:solidFill>
              </a:rPr>
              <a:t> of Economy (</a:t>
            </a:r>
            <a:r>
              <a:rPr lang="de-DE" sz="1100" dirty="0" err="1" smtClean="0">
                <a:solidFill>
                  <a:srgbClr val="000000"/>
                </a:solidFill>
              </a:rPr>
              <a:t>tourism</a:t>
            </a:r>
            <a:r>
              <a:rPr lang="de-DE" sz="1100" dirty="0" smtClean="0">
                <a:solidFill>
                  <a:srgbClr val="000000"/>
                </a:solidFill>
              </a:rPr>
              <a:t> </a:t>
            </a:r>
            <a:r>
              <a:rPr lang="de-DE" sz="1100" dirty="0" err="1" smtClean="0">
                <a:solidFill>
                  <a:srgbClr val="000000"/>
                </a:solidFill>
              </a:rPr>
              <a:t>department</a:t>
            </a:r>
            <a:r>
              <a:rPr lang="de-DE" sz="1100" dirty="0" smtClean="0">
                <a:solidFill>
                  <a:srgbClr val="000000"/>
                </a:solidFill>
              </a:rPr>
              <a:t>)</a:t>
            </a:r>
            <a:endParaRPr lang="de-AT" sz="1100" dirty="0">
              <a:solidFill>
                <a:srgbClr val="000000"/>
              </a:solidFill>
            </a:endParaRPr>
          </a:p>
        </p:txBody>
      </p:sp>
      <p:sp>
        <p:nvSpPr>
          <p:cNvPr id="7"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8" name="Rectangle 6"/>
          <p:cNvSpPr>
            <a:spLocks noChangeArrowheads="1"/>
          </p:cNvSpPr>
          <p:nvPr/>
        </p:nvSpPr>
        <p:spPr bwMode="auto">
          <a:xfrm>
            <a:off x="511164" y="1722340"/>
            <a:ext cx="4060836" cy="197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tourism department within the Ministry of Economy is currently responsible for the tourism policy/strategic planning and licensing, research, categorization and cooperation. </a:t>
            </a:r>
          </a:p>
          <a:p>
            <a:pPr>
              <a:spcBef>
                <a:spcPts val="0"/>
              </a:spcBef>
              <a:spcAft>
                <a:spcPts val="600"/>
              </a:spcAft>
              <a:buClr>
                <a:srgbClr val="E3007B"/>
              </a:buClr>
              <a:buSzPct val="115000"/>
            </a:pPr>
            <a:r>
              <a:rPr lang="en-US" sz="1100" dirty="0" smtClean="0">
                <a:solidFill>
                  <a:srgbClr val="000000"/>
                </a:solidFill>
              </a:rPr>
              <a:t>Currently 11 people are employed - five dealing with tourism policy/strategic planning and four with the other areas (plus one Head of Department and one Advisor).</a:t>
            </a:r>
          </a:p>
          <a:p>
            <a:pPr>
              <a:spcBef>
                <a:spcPts val="0"/>
              </a:spcBef>
              <a:spcAft>
                <a:spcPts val="600"/>
              </a:spcAft>
              <a:buClr>
                <a:srgbClr val="E3007B"/>
              </a:buClr>
              <a:buSzPct val="115000"/>
            </a:pPr>
            <a:r>
              <a:rPr lang="en-US" sz="1100" dirty="0" smtClean="0">
                <a:solidFill>
                  <a:srgbClr val="000000"/>
                </a:solidFill>
              </a:rPr>
              <a:t>The annual budget for the tourism department had been MKD 9,9 million in 2013, MKD 8,6 million in 2014 and had been increased to MKD 23,2 million in 2015 – the same budget could be available also for 2016. </a:t>
            </a:r>
            <a:endParaRPr lang="en-US" sz="1100" dirty="0">
              <a:solidFill>
                <a:srgbClr val="000000"/>
              </a:solidFill>
            </a:endParaRPr>
          </a:p>
        </p:txBody>
      </p:sp>
      <p:sp>
        <p:nvSpPr>
          <p:cNvPr id="13" name="Text Box 4"/>
          <p:cNvSpPr txBox="1">
            <a:spLocks noChangeArrowheads="1"/>
          </p:cNvSpPr>
          <p:nvPr/>
        </p:nvSpPr>
        <p:spPr bwMode="auto">
          <a:xfrm>
            <a:off x="4624510"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Agency </a:t>
            </a:r>
            <a:r>
              <a:rPr lang="de-DE" sz="1100" dirty="0" err="1" smtClean="0">
                <a:solidFill>
                  <a:srgbClr val="000000"/>
                </a:solidFill>
              </a:rPr>
              <a:t>for</a:t>
            </a:r>
            <a:r>
              <a:rPr lang="de-DE" sz="1100" dirty="0" smtClean="0">
                <a:solidFill>
                  <a:srgbClr val="000000"/>
                </a:solidFill>
              </a:rPr>
              <a:t> Promotion and Support of Tourism</a:t>
            </a:r>
            <a:endParaRPr lang="de-AT" sz="1100" dirty="0">
              <a:solidFill>
                <a:srgbClr val="000000"/>
              </a:solidFill>
            </a:endParaRPr>
          </a:p>
        </p:txBody>
      </p:sp>
      <p:sp>
        <p:nvSpPr>
          <p:cNvPr id="14" name="Line 5"/>
          <p:cNvSpPr>
            <a:spLocks noChangeShapeType="1"/>
          </p:cNvSpPr>
          <p:nvPr/>
        </p:nvSpPr>
        <p:spPr bwMode="auto">
          <a:xfrm>
            <a:off x="4746748"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5" name="Rectangle 6"/>
          <p:cNvSpPr>
            <a:spLocks noChangeArrowheads="1"/>
          </p:cNvSpPr>
          <p:nvPr/>
        </p:nvSpPr>
        <p:spPr bwMode="auto">
          <a:xfrm>
            <a:off x="4649910" y="1722340"/>
            <a:ext cx="4060836" cy="197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Agency for Promotion and Support of Tourism </a:t>
            </a:r>
            <a:r>
              <a:rPr lang="en-US" sz="1100" dirty="0">
                <a:solidFill>
                  <a:srgbClr val="000000"/>
                </a:solidFill>
              </a:rPr>
              <a:t>was founded in 2007 and </a:t>
            </a:r>
            <a:r>
              <a:rPr lang="en-US" sz="1100" dirty="0" smtClean="0">
                <a:solidFill>
                  <a:srgbClr val="000000"/>
                </a:solidFill>
              </a:rPr>
              <a:t>is </a:t>
            </a:r>
            <a:r>
              <a:rPr lang="en-US" sz="1100" dirty="0">
                <a:solidFill>
                  <a:srgbClr val="000000"/>
                </a:solidFill>
              </a:rPr>
              <a:t>a government organization whose primary function is the promotion of </a:t>
            </a:r>
            <a:r>
              <a:rPr lang="en-US" sz="1100" dirty="0" smtClean="0">
                <a:solidFill>
                  <a:srgbClr val="000000"/>
                </a:solidFill>
              </a:rPr>
              <a:t>North Macedonian tourism </a:t>
            </a:r>
            <a:r>
              <a:rPr lang="en-US" sz="1100" dirty="0">
                <a:solidFill>
                  <a:srgbClr val="000000"/>
                </a:solidFill>
              </a:rPr>
              <a:t>resources and facilities </a:t>
            </a:r>
            <a:r>
              <a:rPr lang="en-US" sz="1100" dirty="0" smtClean="0">
                <a:solidFill>
                  <a:srgbClr val="000000"/>
                </a:solidFill>
              </a:rPr>
              <a:t>abroad. </a:t>
            </a:r>
          </a:p>
          <a:p>
            <a:pPr>
              <a:spcBef>
                <a:spcPts val="0"/>
              </a:spcBef>
              <a:spcAft>
                <a:spcPts val="600"/>
              </a:spcAft>
              <a:buClr>
                <a:srgbClr val="E3007B"/>
              </a:buClr>
              <a:buSzPct val="115000"/>
            </a:pPr>
            <a:r>
              <a:rPr lang="en-US" sz="1100" dirty="0" smtClean="0">
                <a:solidFill>
                  <a:srgbClr val="000000"/>
                </a:solidFill>
              </a:rPr>
              <a:t>Currently 35 people, all working at the headquarter in Skopje, are employed - there are currently no offices abroad nor are TICs (Tourist Information Centers) run by the agency.</a:t>
            </a:r>
          </a:p>
          <a:p>
            <a:pPr>
              <a:spcBef>
                <a:spcPts val="0"/>
              </a:spcBef>
              <a:spcAft>
                <a:spcPts val="600"/>
              </a:spcAft>
              <a:buClr>
                <a:srgbClr val="E3007B"/>
              </a:buClr>
              <a:buSzPct val="115000"/>
            </a:pPr>
            <a:r>
              <a:rPr lang="en-US" sz="1100" dirty="0" smtClean="0">
                <a:solidFill>
                  <a:srgbClr val="000000"/>
                </a:solidFill>
              </a:rPr>
              <a:t>The annual budget for the agency had been MKD 204 million in 2015, MKD 209 million in 2014 and MKD 142,3 million in 2013 -  an increase to around MKD 270 million is expected for 2016. </a:t>
            </a:r>
            <a:endParaRPr lang="en-US" sz="1100" dirty="0">
              <a:solidFill>
                <a:srgbClr val="000000"/>
              </a:solidFill>
            </a:endParaRPr>
          </a:p>
        </p:txBody>
      </p:sp>
      <p:sp>
        <p:nvSpPr>
          <p:cNvPr id="16" name="Text Box 4"/>
          <p:cNvSpPr txBox="1">
            <a:spLocks noChangeArrowheads="1"/>
          </p:cNvSpPr>
          <p:nvPr/>
        </p:nvSpPr>
        <p:spPr bwMode="auto">
          <a:xfrm>
            <a:off x="493832" y="381055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HOTAM</a:t>
            </a:r>
            <a:endParaRPr lang="de-AT" sz="1100" dirty="0">
              <a:solidFill>
                <a:srgbClr val="000000"/>
              </a:solidFill>
            </a:endParaRPr>
          </a:p>
        </p:txBody>
      </p:sp>
      <p:sp>
        <p:nvSpPr>
          <p:cNvPr id="17" name="Line 5"/>
          <p:cNvSpPr>
            <a:spLocks noChangeShapeType="1"/>
          </p:cNvSpPr>
          <p:nvPr/>
        </p:nvSpPr>
        <p:spPr bwMode="auto">
          <a:xfrm>
            <a:off x="616070" y="408519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 name="Rectangle 6"/>
          <p:cNvSpPr>
            <a:spLocks noChangeArrowheads="1"/>
          </p:cNvSpPr>
          <p:nvPr/>
        </p:nvSpPr>
        <p:spPr bwMode="auto">
          <a:xfrm>
            <a:off x="519232" y="4120120"/>
            <a:ext cx="4060836" cy="197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HOTAM </a:t>
            </a:r>
            <a:r>
              <a:rPr lang="en-US" sz="1100" dirty="0">
                <a:solidFill>
                  <a:srgbClr val="000000"/>
                </a:solidFill>
              </a:rPr>
              <a:t>is a voluntary </a:t>
            </a:r>
            <a:r>
              <a:rPr lang="en-US" sz="1100" dirty="0" smtClean="0">
                <a:solidFill>
                  <a:srgbClr val="000000"/>
                </a:solidFill>
              </a:rPr>
              <a:t>association </a:t>
            </a:r>
            <a:r>
              <a:rPr lang="en-US" sz="1100" dirty="0">
                <a:solidFill>
                  <a:srgbClr val="000000"/>
                </a:solidFill>
              </a:rPr>
              <a:t>of hotel and catering businesses in </a:t>
            </a:r>
            <a:r>
              <a:rPr lang="en-US" sz="1100" dirty="0" smtClean="0">
                <a:solidFill>
                  <a:srgbClr val="000000"/>
                </a:solidFill>
              </a:rPr>
              <a:t>North Macedonia. It is a </a:t>
            </a:r>
            <a:r>
              <a:rPr lang="en-US" sz="1100" dirty="0">
                <a:solidFill>
                  <a:srgbClr val="000000"/>
                </a:solidFill>
              </a:rPr>
              <a:t>non profit and non government organization, however members are required to pay a small annual fee. All collected funds </a:t>
            </a:r>
            <a:r>
              <a:rPr lang="en-US" sz="1100" dirty="0" smtClean="0">
                <a:solidFill>
                  <a:srgbClr val="000000"/>
                </a:solidFill>
              </a:rPr>
              <a:t>are used </a:t>
            </a:r>
            <a:r>
              <a:rPr lang="en-US" sz="1100" dirty="0">
                <a:solidFill>
                  <a:srgbClr val="000000"/>
                </a:solidFill>
              </a:rPr>
              <a:t>to cover the expenses, </a:t>
            </a:r>
            <a:r>
              <a:rPr lang="en-US" sz="1100" dirty="0" smtClean="0">
                <a:solidFill>
                  <a:srgbClr val="000000"/>
                </a:solidFill>
              </a:rPr>
              <a:t>to promote </a:t>
            </a:r>
            <a:r>
              <a:rPr lang="en-US" sz="1100" dirty="0">
                <a:solidFill>
                  <a:srgbClr val="000000"/>
                </a:solidFill>
              </a:rPr>
              <a:t>and protect the members. </a:t>
            </a:r>
            <a:endParaRPr lang="en-US" sz="1100" dirty="0" smtClean="0">
              <a:solidFill>
                <a:srgbClr val="000000"/>
              </a:solidFill>
            </a:endParaRPr>
          </a:p>
          <a:p>
            <a:pPr>
              <a:spcBef>
                <a:spcPts val="0"/>
              </a:spcBef>
              <a:spcAft>
                <a:spcPts val="600"/>
              </a:spcAft>
              <a:buClr>
                <a:srgbClr val="E3007B"/>
              </a:buClr>
              <a:buSzPct val="115000"/>
            </a:pPr>
            <a:r>
              <a:rPr lang="en-US" sz="1100" dirty="0" smtClean="0">
                <a:solidFill>
                  <a:srgbClr val="000000"/>
                </a:solidFill>
              </a:rPr>
              <a:t>Currently the association has 67 members – 50 hotels (the majority of them at Lake </a:t>
            </a:r>
            <a:r>
              <a:rPr lang="en-US" sz="1100" dirty="0" err="1" smtClean="0">
                <a:solidFill>
                  <a:srgbClr val="000000"/>
                </a:solidFill>
              </a:rPr>
              <a:t>Ohrid</a:t>
            </a:r>
            <a:r>
              <a:rPr lang="en-US" sz="1100" dirty="0" smtClean="0">
                <a:solidFill>
                  <a:srgbClr val="000000"/>
                </a:solidFill>
              </a:rPr>
              <a:t>), 3 camping sites, 2 private accommodation facilities, 3 tourism education institutes, 6 restaurants and 3 tour operators.</a:t>
            </a:r>
          </a:p>
        </p:txBody>
      </p:sp>
      <p:sp>
        <p:nvSpPr>
          <p:cNvPr id="19" name="Text Box 4"/>
          <p:cNvSpPr txBox="1">
            <a:spLocks noChangeArrowheads="1"/>
          </p:cNvSpPr>
          <p:nvPr/>
        </p:nvSpPr>
        <p:spPr bwMode="auto">
          <a:xfrm>
            <a:off x="4632578" y="3810556"/>
            <a:ext cx="397423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a:solidFill>
                  <a:srgbClr val="000000"/>
                </a:solidFill>
              </a:rPr>
              <a:t>Tourism Chamber </a:t>
            </a:r>
            <a:r>
              <a:rPr lang="de-DE" sz="1100" dirty="0" smtClean="0">
                <a:solidFill>
                  <a:srgbClr val="000000"/>
                </a:solidFill>
              </a:rPr>
              <a:t>(North Macedonian </a:t>
            </a:r>
            <a:r>
              <a:rPr lang="de-DE" sz="1100" dirty="0">
                <a:solidFill>
                  <a:srgbClr val="000000"/>
                </a:solidFill>
              </a:rPr>
              <a:t>Chamber of Commerce)</a:t>
            </a:r>
            <a:endParaRPr lang="de-AT" sz="1100" dirty="0">
              <a:solidFill>
                <a:srgbClr val="000000"/>
              </a:solidFill>
            </a:endParaRPr>
          </a:p>
        </p:txBody>
      </p:sp>
      <p:sp>
        <p:nvSpPr>
          <p:cNvPr id="20" name="Line 5"/>
          <p:cNvSpPr>
            <a:spLocks noChangeShapeType="1"/>
          </p:cNvSpPr>
          <p:nvPr/>
        </p:nvSpPr>
        <p:spPr bwMode="auto">
          <a:xfrm>
            <a:off x="4754816" y="408519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1" name="Rectangle 6"/>
          <p:cNvSpPr>
            <a:spLocks noChangeArrowheads="1"/>
          </p:cNvSpPr>
          <p:nvPr/>
        </p:nvSpPr>
        <p:spPr bwMode="auto">
          <a:xfrm>
            <a:off x="4657978" y="4120120"/>
            <a:ext cx="4060836" cy="197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a:solidFill>
                  <a:srgbClr val="000000"/>
                </a:solidFill>
              </a:rPr>
              <a:t>The Tourism Chamber within the </a:t>
            </a:r>
            <a:r>
              <a:rPr lang="en-US" sz="1100" dirty="0" smtClean="0">
                <a:solidFill>
                  <a:srgbClr val="000000"/>
                </a:solidFill>
              </a:rPr>
              <a:t>North Macedonian </a:t>
            </a:r>
            <a:r>
              <a:rPr lang="en-US" sz="1100" dirty="0">
                <a:solidFill>
                  <a:srgbClr val="000000"/>
                </a:solidFill>
              </a:rPr>
              <a:t>Chamber of Commerce is working towards the promotion of tourism potential and development of cultural tourism in </a:t>
            </a:r>
            <a:r>
              <a:rPr lang="en-US" sz="1100" dirty="0" smtClean="0">
                <a:solidFill>
                  <a:srgbClr val="000000"/>
                </a:solidFill>
              </a:rPr>
              <a:t>North Macedonia. </a:t>
            </a:r>
          </a:p>
          <a:p>
            <a:pPr>
              <a:spcBef>
                <a:spcPts val="0"/>
              </a:spcBef>
              <a:spcAft>
                <a:spcPts val="600"/>
              </a:spcAft>
              <a:buClr>
                <a:srgbClr val="E3007B"/>
              </a:buClr>
              <a:buSzPct val="115000"/>
            </a:pPr>
            <a:r>
              <a:rPr lang="en-US" sz="1100" dirty="0" smtClean="0">
                <a:solidFill>
                  <a:srgbClr val="000000"/>
                </a:solidFill>
              </a:rPr>
              <a:t>It </a:t>
            </a:r>
            <a:r>
              <a:rPr lang="en-US" sz="1100" dirty="0">
                <a:solidFill>
                  <a:srgbClr val="000000"/>
                </a:solidFill>
              </a:rPr>
              <a:t>was founded in 2008 and is the sixth chamber within the </a:t>
            </a:r>
            <a:r>
              <a:rPr lang="en-US" sz="1100" dirty="0" smtClean="0">
                <a:solidFill>
                  <a:srgbClr val="000000"/>
                </a:solidFill>
              </a:rPr>
              <a:t>North Macedonian </a:t>
            </a:r>
            <a:r>
              <a:rPr lang="en-US" sz="1100" dirty="0">
                <a:solidFill>
                  <a:srgbClr val="000000"/>
                </a:solidFill>
              </a:rPr>
              <a:t>Chamber of Commerce.</a:t>
            </a:r>
          </a:p>
        </p:txBody>
      </p:sp>
      <p:sp>
        <p:nvSpPr>
          <p:cNvPr id="22"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Personal </a:t>
            </a:r>
            <a:r>
              <a:rPr lang="de-DE" spc="0" dirty="0" err="1"/>
              <a:t>interviews</a:t>
            </a:r>
            <a:r>
              <a:rPr lang="de-DE" spc="0" dirty="0"/>
              <a:t/>
            </a:r>
            <a:br>
              <a:rPr lang="de-DE" spc="0" dirty="0"/>
            </a:br>
            <a:endParaRPr lang="en-US" spc="0" dirty="0"/>
          </a:p>
        </p:txBody>
      </p:sp>
    </p:spTree>
    <p:extLst>
      <p:ext uri="{BB962C8B-B14F-4D97-AF65-F5344CB8AC3E}">
        <p14:creationId xmlns:p14="http://schemas.microsoft.com/office/powerpoint/2010/main" val="253923908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There are eight key stakeholders of tourism on a national level in North Macedonia</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65</a:t>
            </a:fld>
            <a:endParaRPr lang="de-DE" altLang="de-DE"/>
          </a:p>
        </p:txBody>
      </p:sp>
      <p:sp>
        <p:nvSpPr>
          <p:cNvPr id="9" name="Inhaltsplatzhalter 8"/>
          <p:cNvSpPr>
            <a:spLocks noGrp="1"/>
          </p:cNvSpPr>
          <p:nvPr>
            <p:ph sz="quarter" idx="14"/>
          </p:nvPr>
        </p:nvSpPr>
        <p:spPr/>
        <p:txBody>
          <a:bodyPr/>
          <a:lstStyle/>
          <a:p>
            <a:r>
              <a:rPr lang="de-DE" dirty="0" smtClean="0"/>
              <a:t>Key </a:t>
            </a:r>
            <a:r>
              <a:rPr lang="de-DE" dirty="0" err="1" smtClean="0"/>
              <a:t>stakeholders</a:t>
            </a:r>
            <a:r>
              <a:rPr lang="de-DE" dirty="0" smtClean="0"/>
              <a:t> – national </a:t>
            </a:r>
            <a:r>
              <a:rPr lang="de-DE" dirty="0" err="1" smtClean="0"/>
              <a:t>level</a:t>
            </a:r>
            <a:endParaRPr lang="de-AT" dirty="0"/>
          </a:p>
        </p:txBody>
      </p:sp>
      <p:sp>
        <p:nvSpPr>
          <p:cNvPr id="6" name="Text Box 4"/>
          <p:cNvSpPr txBox="1">
            <a:spLocks noChangeArrowheads="1"/>
          </p:cNvSpPr>
          <p:nvPr/>
        </p:nvSpPr>
        <p:spPr bwMode="auto">
          <a:xfrm>
            <a:off x="4620128"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Economic Chamber of North-West North Macedonia</a:t>
            </a:r>
            <a:endParaRPr lang="de-AT" sz="1100" dirty="0">
              <a:solidFill>
                <a:srgbClr val="000000"/>
              </a:solidFill>
            </a:endParaRPr>
          </a:p>
        </p:txBody>
      </p:sp>
      <p:sp>
        <p:nvSpPr>
          <p:cNvPr id="7" name="Line 5"/>
          <p:cNvSpPr>
            <a:spLocks noChangeShapeType="1"/>
          </p:cNvSpPr>
          <p:nvPr/>
        </p:nvSpPr>
        <p:spPr bwMode="auto">
          <a:xfrm>
            <a:off x="4742366"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8" name="Rectangle 6"/>
          <p:cNvSpPr>
            <a:spLocks noChangeArrowheads="1"/>
          </p:cNvSpPr>
          <p:nvPr/>
        </p:nvSpPr>
        <p:spPr bwMode="auto">
          <a:xfrm>
            <a:off x="4645528" y="1722340"/>
            <a:ext cx="4060836" cy="197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GB" sz="1100" dirty="0">
                <a:solidFill>
                  <a:srgbClr val="000000"/>
                </a:solidFill>
              </a:rPr>
              <a:t>The Economic Chamber of North-West </a:t>
            </a:r>
            <a:r>
              <a:rPr lang="en-GB" sz="1100" dirty="0" smtClean="0">
                <a:solidFill>
                  <a:srgbClr val="000000"/>
                </a:solidFill>
              </a:rPr>
              <a:t>North Macedonia </a:t>
            </a:r>
            <a:r>
              <a:rPr lang="en-GB" sz="1100" dirty="0">
                <a:solidFill>
                  <a:srgbClr val="000000"/>
                </a:solidFill>
              </a:rPr>
              <a:t>(ECNWM), as a legitimate representative of the interests of the business community, aims </a:t>
            </a:r>
            <a:r>
              <a:rPr lang="en-GB" sz="1100" dirty="0" smtClean="0">
                <a:solidFill>
                  <a:srgbClr val="000000"/>
                </a:solidFill>
              </a:rPr>
              <a:t>at supporting </a:t>
            </a:r>
            <a:r>
              <a:rPr lang="en-GB" sz="1100" dirty="0">
                <a:solidFill>
                  <a:srgbClr val="000000"/>
                </a:solidFill>
              </a:rPr>
              <a:t>the organization, improvement, promotion and protection of </a:t>
            </a:r>
            <a:r>
              <a:rPr lang="en-GB" sz="1100" dirty="0" smtClean="0">
                <a:solidFill>
                  <a:srgbClr val="000000"/>
                </a:solidFill>
              </a:rPr>
              <a:t>businesses </a:t>
            </a:r>
            <a:r>
              <a:rPr lang="en-GB" sz="1100" dirty="0">
                <a:solidFill>
                  <a:srgbClr val="000000"/>
                </a:solidFill>
              </a:rPr>
              <a:t>both within the </a:t>
            </a:r>
            <a:r>
              <a:rPr lang="en-GB" sz="1100" dirty="0" smtClean="0">
                <a:solidFill>
                  <a:srgbClr val="000000"/>
                </a:solidFill>
              </a:rPr>
              <a:t>Republic of North Macedonia </a:t>
            </a:r>
            <a:r>
              <a:rPr lang="en-GB" sz="1100" dirty="0">
                <a:solidFill>
                  <a:srgbClr val="000000"/>
                </a:solidFill>
              </a:rPr>
              <a:t>and abroad by </a:t>
            </a:r>
            <a:r>
              <a:rPr lang="en-GB" sz="1100" dirty="0" smtClean="0">
                <a:solidFill>
                  <a:srgbClr val="000000"/>
                </a:solidFill>
              </a:rPr>
              <a:t>conquering the </a:t>
            </a:r>
            <a:r>
              <a:rPr lang="en-GB" sz="1100" dirty="0">
                <a:solidFill>
                  <a:srgbClr val="000000"/>
                </a:solidFill>
              </a:rPr>
              <a:t>challenges of the competition at different levels – </a:t>
            </a:r>
            <a:r>
              <a:rPr lang="en-GB" sz="1100" dirty="0" smtClean="0">
                <a:solidFill>
                  <a:srgbClr val="000000"/>
                </a:solidFill>
              </a:rPr>
              <a:t>locally </a:t>
            </a:r>
            <a:r>
              <a:rPr lang="en-GB" sz="1100" dirty="0">
                <a:solidFill>
                  <a:srgbClr val="000000"/>
                </a:solidFill>
              </a:rPr>
              <a:t>or </a:t>
            </a:r>
            <a:r>
              <a:rPr lang="en-GB" sz="1100" dirty="0" smtClean="0">
                <a:solidFill>
                  <a:srgbClr val="000000"/>
                </a:solidFill>
              </a:rPr>
              <a:t>internationally. </a:t>
            </a:r>
          </a:p>
          <a:p>
            <a:pPr>
              <a:spcBef>
                <a:spcPts val="0"/>
              </a:spcBef>
              <a:spcAft>
                <a:spcPts val="600"/>
              </a:spcAft>
              <a:buClr>
                <a:srgbClr val="E3007B"/>
              </a:buClr>
              <a:buSzPct val="115000"/>
            </a:pPr>
            <a:r>
              <a:rPr lang="en-GB" sz="1100" dirty="0" smtClean="0">
                <a:solidFill>
                  <a:srgbClr val="000000"/>
                </a:solidFill>
              </a:rPr>
              <a:t>Based </a:t>
            </a:r>
            <a:r>
              <a:rPr lang="en-GB" sz="1100" dirty="0">
                <a:solidFill>
                  <a:srgbClr val="000000"/>
                </a:solidFill>
              </a:rPr>
              <a:t>on professionalism, high working standards, determination, flexibility, transparency, consistency and equal approach, ECNWM significantly </a:t>
            </a:r>
            <a:r>
              <a:rPr lang="en-GB" sz="1100" dirty="0" smtClean="0">
                <a:solidFill>
                  <a:srgbClr val="000000"/>
                </a:solidFill>
              </a:rPr>
              <a:t>supports the </a:t>
            </a:r>
            <a:r>
              <a:rPr lang="en-GB" sz="1100" dirty="0">
                <a:solidFill>
                  <a:srgbClr val="000000"/>
                </a:solidFill>
              </a:rPr>
              <a:t>promotion of the businesses as well as societies towards the European </a:t>
            </a:r>
            <a:r>
              <a:rPr lang="en-GB" sz="1100" dirty="0" smtClean="0">
                <a:solidFill>
                  <a:srgbClr val="000000"/>
                </a:solidFill>
              </a:rPr>
              <a:t>values.</a:t>
            </a:r>
            <a:endParaRPr lang="en-US" sz="1100" dirty="0">
              <a:solidFill>
                <a:srgbClr val="000000"/>
              </a:solidFill>
            </a:endParaRPr>
          </a:p>
        </p:txBody>
      </p:sp>
      <p:sp>
        <p:nvSpPr>
          <p:cNvPr id="13" name="Text Box 4"/>
          <p:cNvSpPr txBox="1">
            <a:spLocks noChangeArrowheads="1"/>
          </p:cNvSpPr>
          <p:nvPr/>
        </p:nvSpPr>
        <p:spPr bwMode="auto">
          <a:xfrm>
            <a:off x="503456"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Chamber of Tourism of North Macedonia</a:t>
            </a:r>
            <a:endParaRPr lang="de-AT" sz="1100" dirty="0">
              <a:solidFill>
                <a:srgbClr val="000000"/>
              </a:solidFill>
            </a:endParaRPr>
          </a:p>
        </p:txBody>
      </p:sp>
      <p:sp>
        <p:nvSpPr>
          <p:cNvPr id="14" name="Line 5"/>
          <p:cNvSpPr>
            <a:spLocks noChangeShapeType="1"/>
          </p:cNvSpPr>
          <p:nvPr/>
        </p:nvSpPr>
        <p:spPr bwMode="auto">
          <a:xfrm>
            <a:off x="625694"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5" name="Rectangle 6"/>
          <p:cNvSpPr>
            <a:spLocks noChangeArrowheads="1"/>
          </p:cNvSpPr>
          <p:nvPr/>
        </p:nvSpPr>
        <p:spPr bwMode="auto">
          <a:xfrm>
            <a:off x="528856" y="1722340"/>
            <a:ext cx="4060836" cy="197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Chamber of Tourism of North Macedonia is an independent, autonomous and non-profit business and professional organization of legal and individual professionals from the Republic of North Macedonia performing business in the tourism industry such as catering, hotel, transportation, tourist services, tourism education and other specified activities, aimed to develop and successfully implement tourism products. </a:t>
            </a:r>
          </a:p>
          <a:p>
            <a:pPr>
              <a:spcBef>
                <a:spcPts val="0"/>
              </a:spcBef>
              <a:spcAft>
                <a:spcPts val="600"/>
              </a:spcAft>
              <a:buClr>
                <a:srgbClr val="E3007B"/>
              </a:buClr>
              <a:buSzPct val="115000"/>
            </a:pPr>
            <a:r>
              <a:rPr lang="en-US" sz="1100" dirty="0" smtClean="0">
                <a:solidFill>
                  <a:srgbClr val="000000"/>
                </a:solidFill>
              </a:rPr>
              <a:t>The members are organized on a professional guild base and their membership is in accordance with the law on chambers of commerce.</a:t>
            </a:r>
            <a:endParaRPr lang="en-US" sz="1100" dirty="0">
              <a:solidFill>
                <a:srgbClr val="000000"/>
              </a:solidFill>
            </a:endParaRPr>
          </a:p>
        </p:txBody>
      </p:sp>
      <p:sp>
        <p:nvSpPr>
          <p:cNvPr id="16" name="Text Box 4"/>
          <p:cNvSpPr txBox="1">
            <a:spLocks noChangeArrowheads="1"/>
          </p:cNvSpPr>
          <p:nvPr/>
        </p:nvSpPr>
        <p:spPr bwMode="auto">
          <a:xfrm>
            <a:off x="493832" y="381055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North Macedonian Tourist Chamber</a:t>
            </a:r>
            <a:endParaRPr lang="de-AT" sz="1100" dirty="0">
              <a:solidFill>
                <a:srgbClr val="000000"/>
              </a:solidFill>
            </a:endParaRPr>
          </a:p>
        </p:txBody>
      </p:sp>
      <p:sp>
        <p:nvSpPr>
          <p:cNvPr id="17" name="Line 5"/>
          <p:cNvSpPr>
            <a:spLocks noChangeShapeType="1"/>
          </p:cNvSpPr>
          <p:nvPr/>
        </p:nvSpPr>
        <p:spPr bwMode="auto">
          <a:xfrm>
            <a:off x="616070" y="408519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 name="Rectangle 6"/>
          <p:cNvSpPr>
            <a:spLocks noChangeArrowheads="1"/>
          </p:cNvSpPr>
          <p:nvPr/>
        </p:nvSpPr>
        <p:spPr bwMode="auto">
          <a:xfrm>
            <a:off x="519232" y="4120120"/>
            <a:ext cx="4060836" cy="197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North Macedonian Tourist Chamber (TCM) is a non-profit organization. It unites, on a voluntary basis, national, regional and local brand organizations and councils, companies from the hotel and restaurant business, tour operators and tour agents, companies and organizations related with the tourism industry and fully capable persons.</a:t>
            </a:r>
          </a:p>
          <a:p>
            <a:pPr>
              <a:spcBef>
                <a:spcPts val="0"/>
              </a:spcBef>
              <a:spcAft>
                <a:spcPts val="600"/>
              </a:spcAft>
              <a:buClr>
                <a:srgbClr val="E3007B"/>
              </a:buClr>
              <a:buSzPct val="115000"/>
            </a:pPr>
            <a:r>
              <a:rPr lang="en-US" sz="1100" dirty="0" smtClean="0">
                <a:solidFill>
                  <a:srgbClr val="000000"/>
                </a:solidFill>
              </a:rPr>
              <a:t>TCM was founded in 2008. It is the first non-government trade and tourism organization in North Macedonia. TCM performs the functions with the purpose to coordinate, organize and manage joined activities in the North Macedonian tourism industry. </a:t>
            </a:r>
          </a:p>
        </p:txBody>
      </p:sp>
      <p:sp>
        <p:nvSpPr>
          <p:cNvPr id="19" name="Text Box 4"/>
          <p:cNvSpPr txBox="1">
            <a:spLocks noChangeArrowheads="1"/>
          </p:cNvSpPr>
          <p:nvPr/>
        </p:nvSpPr>
        <p:spPr bwMode="auto">
          <a:xfrm>
            <a:off x="4632578" y="3790201"/>
            <a:ext cx="397423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Catering Industry and Tourism Association at the Economic Chamber of North Macedonia</a:t>
            </a:r>
            <a:endParaRPr lang="de-AT" sz="1100" dirty="0">
              <a:solidFill>
                <a:srgbClr val="000000"/>
              </a:solidFill>
            </a:endParaRPr>
          </a:p>
        </p:txBody>
      </p:sp>
      <p:sp>
        <p:nvSpPr>
          <p:cNvPr id="22"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Personal </a:t>
            </a:r>
            <a:r>
              <a:rPr lang="de-DE" spc="0" dirty="0" err="1"/>
              <a:t>interviews</a:t>
            </a:r>
            <a:r>
              <a:rPr lang="de-DE" spc="0" dirty="0"/>
              <a:t/>
            </a:r>
            <a:br>
              <a:rPr lang="de-DE" spc="0" dirty="0"/>
            </a:br>
            <a:endParaRPr lang="en-US" spc="0" dirty="0"/>
          </a:p>
        </p:txBody>
      </p:sp>
    </p:spTree>
    <p:extLst>
      <p:ext uri="{BB962C8B-B14F-4D97-AF65-F5344CB8AC3E}">
        <p14:creationId xmlns:p14="http://schemas.microsoft.com/office/powerpoint/2010/main" val="16413411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North Macedonia is administratively divided into 80 municipalities and 8 statistical regions with RDCs have been defined</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66</a:t>
            </a:fld>
            <a:endParaRPr lang="de-DE" altLang="de-DE"/>
          </a:p>
        </p:txBody>
      </p:sp>
      <p:sp>
        <p:nvSpPr>
          <p:cNvPr id="9" name="Inhaltsplatzhalter 8"/>
          <p:cNvSpPr>
            <a:spLocks noGrp="1"/>
          </p:cNvSpPr>
          <p:nvPr>
            <p:ph sz="quarter" idx="14"/>
          </p:nvPr>
        </p:nvSpPr>
        <p:spPr/>
        <p:txBody>
          <a:bodyPr/>
          <a:lstStyle/>
          <a:p>
            <a:r>
              <a:rPr lang="de-DE" dirty="0" err="1" smtClean="0"/>
              <a:t>Organizational</a:t>
            </a:r>
            <a:r>
              <a:rPr lang="de-DE" dirty="0" smtClean="0"/>
              <a:t> </a:t>
            </a:r>
            <a:r>
              <a:rPr lang="de-DE" dirty="0" err="1" smtClean="0"/>
              <a:t>structures</a:t>
            </a:r>
            <a:endParaRPr lang="de-AT" dirty="0"/>
          </a:p>
        </p:txBody>
      </p:sp>
      <p:sp>
        <p:nvSpPr>
          <p:cNvPr id="6" name="Text Box 4"/>
          <p:cNvSpPr txBox="1">
            <a:spLocks noChangeArrowheads="1"/>
          </p:cNvSpPr>
          <p:nvPr/>
        </p:nvSpPr>
        <p:spPr bwMode="auto">
          <a:xfrm>
            <a:off x="485764"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80 </a:t>
            </a:r>
            <a:r>
              <a:rPr lang="de-DE" sz="1100" dirty="0" err="1" smtClean="0">
                <a:solidFill>
                  <a:srgbClr val="000000"/>
                </a:solidFill>
              </a:rPr>
              <a:t>municipalities</a:t>
            </a:r>
            <a:endParaRPr lang="de-AT" sz="1100" dirty="0">
              <a:solidFill>
                <a:srgbClr val="000000"/>
              </a:solidFill>
            </a:endParaRPr>
          </a:p>
        </p:txBody>
      </p:sp>
      <p:sp>
        <p:nvSpPr>
          <p:cNvPr id="7"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8" name="Rectangle 6"/>
          <p:cNvSpPr>
            <a:spLocks noChangeArrowheads="1"/>
          </p:cNvSpPr>
          <p:nvPr/>
        </p:nvSpPr>
        <p:spPr bwMode="auto">
          <a:xfrm>
            <a:off x="511164" y="4227303"/>
            <a:ext cx="4060836" cy="2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municipalities </a:t>
            </a:r>
            <a:r>
              <a:rPr lang="en-US" sz="1100" dirty="0">
                <a:solidFill>
                  <a:srgbClr val="000000"/>
                </a:solidFill>
              </a:rPr>
              <a:t>of the </a:t>
            </a:r>
            <a:r>
              <a:rPr lang="en-US" sz="1100" dirty="0" smtClean="0">
                <a:solidFill>
                  <a:srgbClr val="000000"/>
                </a:solidFill>
              </a:rPr>
              <a:t>Republic of North Macedonia </a:t>
            </a:r>
            <a:r>
              <a:rPr lang="en-US" sz="1100" dirty="0">
                <a:solidFill>
                  <a:srgbClr val="000000"/>
                </a:solidFill>
              </a:rPr>
              <a:t>are first-order administrative divisions. </a:t>
            </a:r>
            <a:r>
              <a:rPr lang="en-US" sz="1100" dirty="0" smtClean="0">
                <a:solidFill>
                  <a:srgbClr val="000000"/>
                </a:solidFill>
              </a:rPr>
              <a:t>10 </a:t>
            </a:r>
            <a:r>
              <a:rPr lang="en-US" sz="1100" dirty="0">
                <a:solidFill>
                  <a:srgbClr val="000000"/>
                </a:solidFill>
              </a:rPr>
              <a:t>of the municipalities constitute the City of Skopje </a:t>
            </a:r>
            <a:r>
              <a:rPr lang="en-US" sz="1100" dirty="0" smtClean="0">
                <a:solidFill>
                  <a:srgbClr val="000000"/>
                </a:solidFill>
              </a:rPr>
              <a:t>or </a:t>
            </a:r>
            <a:r>
              <a:rPr lang="en-US" sz="1100" dirty="0">
                <a:solidFill>
                  <a:srgbClr val="000000"/>
                </a:solidFill>
              </a:rPr>
              <a:t>Greater </a:t>
            </a:r>
            <a:r>
              <a:rPr lang="en-US" sz="1100" dirty="0" smtClean="0">
                <a:solidFill>
                  <a:srgbClr val="000000"/>
                </a:solidFill>
              </a:rPr>
              <a:t>Skopje.</a:t>
            </a:r>
          </a:p>
          <a:p>
            <a:pPr>
              <a:spcBef>
                <a:spcPts val="0"/>
              </a:spcBef>
              <a:spcAft>
                <a:spcPts val="600"/>
              </a:spcAft>
              <a:buClr>
                <a:srgbClr val="E3007B"/>
              </a:buClr>
              <a:buSzPct val="115000"/>
            </a:pPr>
            <a:r>
              <a:rPr lang="en-US" sz="1100" dirty="0" smtClean="0">
                <a:solidFill>
                  <a:srgbClr val="000000"/>
                </a:solidFill>
              </a:rPr>
              <a:t>By law the municipalities have to collect the tourism tax of MKD 40 per overnight  and 80 % of the collected tourism  tax remains at the municipality. The municipality has to use this money for tourism-related activities (tourism development and marketing).</a:t>
            </a:r>
          </a:p>
          <a:p>
            <a:pPr>
              <a:spcBef>
                <a:spcPts val="0"/>
              </a:spcBef>
              <a:spcAft>
                <a:spcPts val="600"/>
              </a:spcAft>
              <a:buClr>
                <a:srgbClr val="E3007B"/>
              </a:buClr>
              <a:buSzPct val="115000"/>
            </a:pPr>
            <a:r>
              <a:rPr lang="en-US" sz="1100" dirty="0" smtClean="0">
                <a:solidFill>
                  <a:srgbClr val="000000"/>
                </a:solidFill>
              </a:rPr>
              <a:t>Overall the financial resources for tourism development are very limited in the municipalities, although certain initiatives (often donor financed) have been started. </a:t>
            </a:r>
          </a:p>
          <a:p>
            <a:pPr>
              <a:spcBef>
                <a:spcPts val="0"/>
              </a:spcBef>
              <a:spcAft>
                <a:spcPts val="600"/>
              </a:spcAft>
              <a:buClr>
                <a:srgbClr val="E3007B"/>
              </a:buClr>
              <a:buSzPct val="115000"/>
            </a:pPr>
            <a:r>
              <a:rPr lang="en-US" sz="1100" dirty="0" smtClean="0">
                <a:solidFill>
                  <a:srgbClr val="FF0000"/>
                </a:solidFill>
              </a:rPr>
              <a:t> </a:t>
            </a:r>
            <a:endParaRPr lang="en-US" sz="1100" dirty="0">
              <a:solidFill>
                <a:srgbClr val="FF0000"/>
              </a:solidFill>
            </a:endParaRPr>
          </a:p>
        </p:txBody>
      </p:sp>
      <p:sp>
        <p:nvSpPr>
          <p:cNvPr id="10" name="Text Box 4"/>
          <p:cNvSpPr txBox="1">
            <a:spLocks noChangeArrowheads="1"/>
          </p:cNvSpPr>
          <p:nvPr/>
        </p:nvSpPr>
        <p:spPr bwMode="auto">
          <a:xfrm>
            <a:off x="4624510"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8 </a:t>
            </a:r>
            <a:r>
              <a:rPr lang="de-DE" sz="1100" dirty="0" err="1" smtClean="0">
                <a:solidFill>
                  <a:srgbClr val="000000"/>
                </a:solidFill>
              </a:rPr>
              <a:t>statistical</a:t>
            </a:r>
            <a:r>
              <a:rPr lang="de-DE" sz="1100" dirty="0" smtClean="0">
                <a:solidFill>
                  <a:srgbClr val="000000"/>
                </a:solidFill>
              </a:rPr>
              <a:t> </a:t>
            </a:r>
            <a:r>
              <a:rPr lang="de-DE" sz="1100" dirty="0" err="1" smtClean="0">
                <a:solidFill>
                  <a:srgbClr val="000000"/>
                </a:solidFill>
              </a:rPr>
              <a:t>regions</a:t>
            </a:r>
            <a:endParaRPr lang="de-AT" sz="1100" dirty="0">
              <a:solidFill>
                <a:srgbClr val="000000"/>
              </a:solidFill>
            </a:endParaRPr>
          </a:p>
        </p:txBody>
      </p:sp>
      <p:sp>
        <p:nvSpPr>
          <p:cNvPr id="11" name="Line 5"/>
          <p:cNvSpPr>
            <a:spLocks noChangeShapeType="1"/>
          </p:cNvSpPr>
          <p:nvPr/>
        </p:nvSpPr>
        <p:spPr bwMode="auto">
          <a:xfrm>
            <a:off x="4746748"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2" name="Rectangle 6"/>
          <p:cNvSpPr>
            <a:spLocks noChangeArrowheads="1"/>
          </p:cNvSpPr>
          <p:nvPr/>
        </p:nvSpPr>
        <p:spPr bwMode="auto">
          <a:xfrm>
            <a:off x="4649910" y="4227303"/>
            <a:ext cx="4060836" cy="2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country is also divided into 8 statistical regions – </a:t>
            </a:r>
            <a:r>
              <a:rPr lang="en-US" sz="1100" dirty="0" err="1" smtClean="0">
                <a:solidFill>
                  <a:srgbClr val="000000"/>
                </a:solidFill>
              </a:rPr>
              <a:t>Polog</a:t>
            </a:r>
            <a:r>
              <a:rPr lang="en-US" sz="1100" dirty="0" smtClean="0">
                <a:solidFill>
                  <a:srgbClr val="000000"/>
                </a:solidFill>
              </a:rPr>
              <a:t>, Skopje, Northeastern, Eastern, Southwestern, </a:t>
            </a:r>
            <a:r>
              <a:rPr lang="en-US" sz="1100" dirty="0" err="1" smtClean="0">
                <a:solidFill>
                  <a:srgbClr val="000000"/>
                </a:solidFill>
              </a:rPr>
              <a:t>Pelagonia</a:t>
            </a:r>
            <a:r>
              <a:rPr lang="en-US" sz="1100" dirty="0" smtClean="0">
                <a:solidFill>
                  <a:srgbClr val="000000"/>
                </a:solidFill>
              </a:rPr>
              <a:t>, Vardar and Southeastern.</a:t>
            </a:r>
          </a:p>
          <a:p>
            <a:pPr>
              <a:spcBef>
                <a:spcPts val="0"/>
              </a:spcBef>
              <a:spcAft>
                <a:spcPts val="600"/>
              </a:spcAft>
              <a:buClr>
                <a:srgbClr val="E3007B"/>
              </a:buClr>
              <a:buSzPct val="115000"/>
            </a:pPr>
            <a:r>
              <a:rPr lang="en-US" sz="1100" dirty="0" smtClean="0">
                <a:solidFill>
                  <a:srgbClr val="000000"/>
                </a:solidFill>
              </a:rPr>
              <a:t>In each statistical region there is a Regional Development Center (RDC). They prepare strategic documents, conduct research and support the local municipalities to prepare and hand in projects at a national level in Skopje. They often also have a tourism strategy.</a:t>
            </a:r>
          </a:p>
          <a:p>
            <a:pPr>
              <a:spcBef>
                <a:spcPts val="0"/>
              </a:spcBef>
              <a:spcAft>
                <a:spcPts val="600"/>
              </a:spcAft>
              <a:buClr>
                <a:srgbClr val="E3007B"/>
              </a:buClr>
              <a:buSzPct val="115000"/>
            </a:pPr>
            <a:r>
              <a:rPr lang="en-US" sz="1100" dirty="0" smtClean="0">
                <a:solidFill>
                  <a:srgbClr val="000000"/>
                </a:solidFill>
              </a:rPr>
              <a:t>The RDCs also have very limited financial resources, as they are financed by the municipalities with MKD 10 per year per inhabitant.  They also try to initiate donor-based projects. </a:t>
            </a:r>
            <a:endParaRPr lang="en-US" sz="1100" dirty="0">
              <a:solidFill>
                <a:srgbClr val="000000"/>
              </a:solidFill>
            </a:endParaRPr>
          </a:p>
        </p:txBody>
      </p:sp>
      <p:pic>
        <p:nvPicPr>
          <p:cNvPr id="13" name="Picture 2" descr="https://upload.wikimedia.org/wikipedia/commons/4/40/Statistical_Regions_Map-Macedonia.pn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48064" y="1806737"/>
            <a:ext cx="2952328" cy="231598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p:cNvGrpSpPr/>
          <p:nvPr/>
        </p:nvGrpSpPr>
        <p:grpSpPr>
          <a:xfrm>
            <a:off x="899592" y="1806737"/>
            <a:ext cx="3079798" cy="2294584"/>
            <a:chOff x="899592" y="1806737"/>
            <a:chExt cx="3079798" cy="2294584"/>
          </a:xfrm>
        </p:grpSpPr>
        <p:pic>
          <p:nvPicPr>
            <p:cNvPr id="3074" name="Picture 2" descr="Rural/Urban municipalities"/>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43608" y="1808728"/>
              <a:ext cx="2935782" cy="229259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2915816" y="3717032"/>
              <a:ext cx="100811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4" name="Rechteck 13"/>
            <p:cNvSpPr/>
            <p:nvPr/>
          </p:nvSpPr>
          <p:spPr>
            <a:xfrm>
              <a:off x="899592" y="1806737"/>
              <a:ext cx="1368152"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5" name="Rechteck 14"/>
            <p:cNvSpPr/>
            <p:nvPr/>
          </p:nvSpPr>
          <p:spPr>
            <a:xfrm>
              <a:off x="1266728" y="1875350"/>
              <a:ext cx="684076"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grpSp>
    </p:spTree>
    <p:extLst>
      <p:ext uri="{BB962C8B-B14F-4D97-AF65-F5344CB8AC3E}">
        <p14:creationId xmlns:p14="http://schemas.microsoft.com/office/powerpoint/2010/main" val="180103673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 tourism department of the Ministry and the Agency for Promotion had a common budget of MKD 2</a:t>
            </a:r>
            <a:r>
              <a:rPr lang="ru-RU" sz="2000" b="1" dirty="0" smtClean="0"/>
              <a:t>27</a:t>
            </a:r>
            <a:r>
              <a:rPr lang="en-US" sz="2000" b="1" dirty="0" smtClean="0"/>
              <a:t> million in 2015</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67</a:t>
            </a:fld>
            <a:endParaRPr lang="de-DE" altLang="de-DE"/>
          </a:p>
        </p:txBody>
      </p:sp>
      <p:sp>
        <p:nvSpPr>
          <p:cNvPr id="9" name="Inhaltsplatzhalter 8"/>
          <p:cNvSpPr>
            <a:spLocks noGrp="1"/>
          </p:cNvSpPr>
          <p:nvPr>
            <p:ph sz="quarter" idx="14"/>
          </p:nvPr>
        </p:nvSpPr>
        <p:spPr/>
        <p:txBody>
          <a:bodyPr/>
          <a:lstStyle/>
          <a:p>
            <a:r>
              <a:rPr lang="de-DE" dirty="0" smtClean="0"/>
              <a:t>Financial </a:t>
            </a:r>
            <a:r>
              <a:rPr lang="de-DE" dirty="0" err="1" smtClean="0"/>
              <a:t>resources</a:t>
            </a:r>
            <a:r>
              <a:rPr lang="de-DE" dirty="0" smtClean="0"/>
              <a:t> in </a:t>
            </a:r>
            <a:r>
              <a:rPr lang="de-DE" dirty="0" err="1" smtClean="0"/>
              <a:t>tourism</a:t>
            </a:r>
            <a:endParaRPr lang="de-AT" dirty="0"/>
          </a:p>
        </p:txBody>
      </p:sp>
      <p:sp>
        <p:nvSpPr>
          <p:cNvPr id="6" name="Textfeld 5"/>
          <p:cNvSpPr txBox="1"/>
          <p:nvPr/>
        </p:nvSpPr>
        <p:spPr>
          <a:xfrm>
            <a:off x="611560" y="1754968"/>
            <a:ext cx="1836000" cy="1386000"/>
          </a:xfrm>
          <a:prstGeom prst="roundRect">
            <a:avLst/>
          </a:prstGeom>
          <a:noFill/>
          <a:ln w="19050">
            <a:solidFill>
              <a:srgbClr val="3B1B66"/>
            </a:solidFill>
          </a:ln>
        </p:spPr>
        <p:txBody>
          <a:bodyPr wrap="square" rtlCol="0" anchor="ctr">
            <a:noAutofit/>
          </a:bodyPr>
          <a:lstStyle/>
          <a:p>
            <a:pPr algn="ctr"/>
            <a:r>
              <a:rPr lang="de-DE" sz="1100" b="1" dirty="0" smtClean="0">
                <a:solidFill>
                  <a:srgbClr val="3B1B66"/>
                </a:solidFill>
              </a:rPr>
              <a:t>Tourism Department (</a:t>
            </a:r>
            <a:r>
              <a:rPr lang="de-DE" sz="1100" b="1" dirty="0" err="1" smtClean="0">
                <a:solidFill>
                  <a:srgbClr val="3B1B66"/>
                </a:solidFill>
              </a:rPr>
              <a:t>Ministry</a:t>
            </a:r>
            <a:r>
              <a:rPr lang="de-DE" sz="1100" b="1" dirty="0" smtClean="0">
                <a:solidFill>
                  <a:srgbClr val="3B1B66"/>
                </a:solidFill>
              </a:rPr>
              <a:t> </a:t>
            </a:r>
            <a:r>
              <a:rPr lang="de-DE" sz="1100" b="1" dirty="0" err="1" smtClean="0">
                <a:solidFill>
                  <a:srgbClr val="3B1B66"/>
                </a:solidFill>
              </a:rPr>
              <a:t>for</a:t>
            </a:r>
            <a:r>
              <a:rPr lang="de-DE" sz="1100" b="1" dirty="0" smtClean="0">
                <a:solidFill>
                  <a:srgbClr val="3B1B66"/>
                </a:solidFill>
              </a:rPr>
              <a:t> Economy)</a:t>
            </a:r>
            <a:endParaRPr lang="de-AT" sz="1100" b="1" dirty="0">
              <a:solidFill>
                <a:srgbClr val="3B1B66"/>
              </a:solidFill>
            </a:endParaRPr>
          </a:p>
        </p:txBody>
      </p:sp>
      <p:sp>
        <p:nvSpPr>
          <p:cNvPr id="7" name="Inhaltsplatzhalter 2"/>
          <p:cNvSpPr txBox="1">
            <a:spLocks/>
          </p:cNvSpPr>
          <p:nvPr/>
        </p:nvSpPr>
        <p:spPr>
          <a:xfrm>
            <a:off x="216088" y="1379003"/>
            <a:ext cx="4762872" cy="249798"/>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266700" indent="11113">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Financial resources in tourism 2015</a:t>
            </a:r>
          </a:p>
        </p:txBody>
      </p:sp>
      <p:sp>
        <p:nvSpPr>
          <p:cNvPr id="8" name="Textfeld 7"/>
          <p:cNvSpPr txBox="1"/>
          <p:nvPr/>
        </p:nvSpPr>
        <p:spPr>
          <a:xfrm>
            <a:off x="2543744" y="1760784"/>
            <a:ext cx="1836000" cy="1386000"/>
          </a:xfrm>
          <a:prstGeom prst="roundRect">
            <a:avLst/>
          </a:prstGeom>
          <a:noFill/>
          <a:ln w="19050">
            <a:noFill/>
          </a:ln>
        </p:spPr>
        <p:txBody>
          <a:bodyPr wrap="square" rtlCol="0" anchor="ctr">
            <a:noAutofit/>
          </a:bodyPr>
          <a:lstStyle/>
          <a:p>
            <a:pPr algn="ctr"/>
            <a:r>
              <a:rPr lang="de-DE" sz="1100" b="1" dirty="0" smtClean="0">
                <a:solidFill>
                  <a:srgbClr val="000000"/>
                </a:solidFill>
              </a:rPr>
              <a:t>MKD 2</a:t>
            </a:r>
            <a:r>
              <a:rPr lang="ru-RU" sz="1100" b="1" dirty="0" smtClean="0">
                <a:solidFill>
                  <a:srgbClr val="000000"/>
                </a:solidFill>
              </a:rPr>
              <a:t>3</a:t>
            </a:r>
            <a:r>
              <a:rPr lang="de-AT" sz="1100" b="1" dirty="0" smtClean="0">
                <a:solidFill>
                  <a:srgbClr val="000000"/>
                </a:solidFill>
              </a:rPr>
              <a:t>,1</a:t>
            </a:r>
            <a:r>
              <a:rPr lang="de-DE" sz="1100" b="1" dirty="0" smtClean="0">
                <a:solidFill>
                  <a:srgbClr val="000000"/>
                </a:solidFill>
              </a:rPr>
              <a:t> </a:t>
            </a:r>
            <a:r>
              <a:rPr lang="de-DE" sz="1100" b="1" dirty="0" err="1" smtClean="0">
                <a:solidFill>
                  <a:srgbClr val="000000"/>
                </a:solidFill>
              </a:rPr>
              <a:t>million</a:t>
            </a:r>
            <a:endParaRPr lang="de-AT" sz="1100" b="1" dirty="0">
              <a:solidFill>
                <a:srgbClr val="000000"/>
              </a:solidFill>
            </a:endParaRPr>
          </a:p>
        </p:txBody>
      </p:sp>
      <p:sp>
        <p:nvSpPr>
          <p:cNvPr id="10" name="Textfeld 9"/>
          <p:cNvSpPr txBox="1"/>
          <p:nvPr/>
        </p:nvSpPr>
        <p:spPr>
          <a:xfrm>
            <a:off x="611560" y="3297232"/>
            <a:ext cx="1836000" cy="1386000"/>
          </a:xfrm>
          <a:prstGeom prst="roundRect">
            <a:avLst/>
          </a:prstGeom>
          <a:noFill/>
          <a:ln w="19050">
            <a:solidFill>
              <a:srgbClr val="3B1B66"/>
            </a:solidFill>
          </a:ln>
        </p:spPr>
        <p:txBody>
          <a:bodyPr wrap="square" rtlCol="0" anchor="ctr">
            <a:noAutofit/>
          </a:bodyPr>
          <a:lstStyle/>
          <a:p>
            <a:pPr algn="ctr"/>
            <a:r>
              <a:rPr lang="de-DE" sz="1100" b="1" dirty="0" smtClean="0">
                <a:solidFill>
                  <a:srgbClr val="3B1B66"/>
                </a:solidFill>
              </a:rPr>
              <a:t>Agency </a:t>
            </a:r>
            <a:r>
              <a:rPr lang="de-DE" sz="1100" b="1" dirty="0" err="1" smtClean="0">
                <a:solidFill>
                  <a:srgbClr val="3B1B66"/>
                </a:solidFill>
              </a:rPr>
              <a:t>for</a:t>
            </a:r>
            <a:r>
              <a:rPr lang="de-DE" sz="1100" b="1" dirty="0" smtClean="0">
                <a:solidFill>
                  <a:srgbClr val="3B1B66"/>
                </a:solidFill>
              </a:rPr>
              <a:t> Promotion and Support</a:t>
            </a:r>
            <a:endParaRPr lang="de-AT" sz="1100" b="1" dirty="0">
              <a:solidFill>
                <a:srgbClr val="3B1B66"/>
              </a:solidFill>
            </a:endParaRPr>
          </a:p>
        </p:txBody>
      </p:sp>
      <p:sp>
        <p:nvSpPr>
          <p:cNvPr id="11" name="Textfeld 10"/>
          <p:cNvSpPr txBox="1"/>
          <p:nvPr/>
        </p:nvSpPr>
        <p:spPr>
          <a:xfrm>
            <a:off x="2543744" y="3303048"/>
            <a:ext cx="1836000" cy="1386000"/>
          </a:xfrm>
          <a:prstGeom prst="roundRect">
            <a:avLst/>
          </a:prstGeom>
          <a:noFill/>
          <a:ln w="19050">
            <a:noFill/>
          </a:ln>
        </p:spPr>
        <p:txBody>
          <a:bodyPr wrap="square" rtlCol="0" anchor="ctr">
            <a:noAutofit/>
          </a:bodyPr>
          <a:lstStyle/>
          <a:p>
            <a:pPr algn="ctr"/>
            <a:r>
              <a:rPr lang="de-DE" sz="1100" b="1" dirty="0" smtClean="0">
                <a:solidFill>
                  <a:srgbClr val="000000"/>
                </a:solidFill>
              </a:rPr>
              <a:t>MKD 204 </a:t>
            </a:r>
            <a:r>
              <a:rPr lang="de-DE" sz="1100" b="1" dirty="0" err="1" smtClean="0">
                <a:solidFill>
                  <a:srgbClr val="000000"/>
                </a:solidFill>
              </a:rPr>
              <a:t>million</a:t>
            </a:r>
            <a:endParaRPr lang="de-AT" sz="1100" b="1" dirty="0">
              <a:solidFill>
                <a:srgbClr val="000000"/>
              </a:solidFill>
            </a:endParaRPr>
          </a:p>
        </p:txBody>
      </p:sp>
      <p:sp>
        <p:nvSpPr>
          <p:cNvPr id="12" name="Textfeld 11"/>
          <p:cNvSpPr txBox="1"/>
          <p:nvPr/>
        </p:nvSpPr>
        <p:spPr>
          <a:xfrm>
            <a:off x="611560" y="4869160"/>
            <a:ext cx="1836000" cy="1386000"/>
          </a:xfrm>
          <a:prstGeom prst="roundRect">
            <a:avLst/>
          </a:prstGeom>
          <a:noFill/>
          <a:ln w="19050">
            <a:solidFill>
              <a:srgbClr val="3B1B66"/>
            </a:solidFill>
          </a:ln>
        </p:spPr>
        <p:txBody>
          <a:bodyPr wrap="square" rtlCol="0" anchor="ctr">
            <a:noAutofit/>
          </a:bodyPr>
          <a:lstStyle/>
          <a:p>
            <a:pPr algn="ctr"/>
            <a:r>
              <a:rPr lang="de-DE" sz="1100" b="1" dirty="0" smtClean="0">
                <a:solidFill>
                  <a:srgbClr val="3B1B66"/>
                </a:solidFill>
              </a:rPr>
              <a:t>Tourism </a:t>
            </a:r>
            <a:r>
              <a:rPr lang="de-DE" sz="1100" b="1" dirty="0" err="1" smtClean="0">
                <a:solidFill>
                  <a:srgbClr val="3B1B66"/>
                </a:solidFill>
              </a:rPr>
              <a:t>tax</a:t>
            </a:r>
            <a:endParaRPr lang="de-AT" sz="1100" b="1" dirty="0">
              <a:solidFill>
                <a:srgbClr val="3B1B66"/>
              </a:solidFill>
            </a:endParaRPr>
          </a:p>
        </p:txBody>
      </p:sp>
      <p:sp>
        <p:nvSpPr>
          <p:cNvPr id="13" name="Textfeld 12"/>
          <p:cNvSpPr txBox="1"/>
          <p:nvPr/>
        </p:nvSpPr>
        <p:spPr>
          <a:xfrm>
            <a:off x="2543744" y="4874976"/>
            <a:ext cx="1836000" cy="1386000"/>
          </a:xfrm>
          <a:prstGeom prst="roundRect">
            <a:avLst/>
          </a:prstGeom>
          <a:noFill/>
          <a:ln w="19050">
            <a:noFill/>
          </a:ln>
        </p:spPr>
        <p:txBody>
          <a:bodyPr wrap="square" rtlCol="0" anchor="ctr">
            <a:noAutofit/>
          </a:bodyPr>
          <a:lstStyle/>
          <a:p>
            <a:pPr algn="ctr"/>
            <a:r>
              <a:rPr lang="de-DE" sz="1100" b="1" dirty="0" smtClean="0">
                <a:solidFill>
                  <a:srgbClr val="000000"/>
                </a:solidFill>
              </a:rPr>
              <a:t>MKD 88 </a:t>
            </a:r>
            <a:r>
              <a:rPr lang="de-DE" sz="1100" b="1" dirty="0" err="1" smtClean="0">
                <a:solidFill>
                  <a:srgbClr val="000000"/>
                </a:solidFill>
              </a:rPr>
              <a:t>million</a:t>
            </a:r>
            <a:r>
              <a:rPr lang="de-DE" sz="1100" b="1" dirty="0" smtClean="0">
                <a:solidFill>
                  <a:srgbClr val="000000"/>
                </a:solidFill>
              </a:rPr>
              <a:t>*</a:t>
            </a:r>
            <a:endParaRPr lang="de-AT" sz="1100" b="1" dirty="0">
              <a:solidFill>
                <a:srgbClr val="000000"/>
              </a:solidFill>
            </a:endParaRPr>
          </a:p>
        </p:txBody>
      </p:sp>
      <p:sp>
        <p:nvSpPr>
          <p:cNvPr id="14" name="Inhaltsplatzhalter 9"/>
          <p:cNvSpPr txBox="1">
            <a:spLocks/>
          </p:cNvSpPr>
          <p:nvPr/>
        </p:nvSpPr>
        <p:spPr bwMode="auto">
          <a:xfrm>
            <a:off x="5436096" y="6387625"/>
            <a:ext cx="3168153"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eaLnBrk="0" hangingPunct="0">
              <a:spcBef>
                <a:spcPts val="600"/>
              </a:spcBef>
              <a:buClr>
                <a:srgbClr val="E3007B"/>
              </a:buClr>
              <a:buFont typeface="Arial" pitchFamily="34" charset="0"/>
              <a:buNone/>
              <a:defRPr sz="1000" spc="0">
                <a:solidFill>
                  <a:srgbClr val="898989"/>
                </a:solidFill>
                <a:ea typeface="ＭＳ Ｐゴシック" charset="-128"/>
                <a:cs typeface="Arial" panose="020B0604020202020204" pitchFamily="34" charset="0"/>
              </a:defRPr>
            </a:lvl1pPr>
            <a:lvl2pPr marL="714375" indent="-352425" eaLnBrk="0" hangingPunct="0">
              <a:spcBef>
                <a:spcPts val="600"/>
              </a:spcBef>
              <a:buClr>
                <a:srgbClr val="3B1B66"/>
              </a:buClr>
              <a:buFont typeface="Wingdings" pitchFamily="2" charset="2"/>
              <a:buChar char="§"/>
              <a:defRPr sz="1600" spc="100">
                <a:solidFill>
                  <a:srgbClr val="000000"/>
                </a:solidFill>
                <a:ea typeface="ＭＳ Ｐゴシック" charset="-128"/>
                <a:cs typeface="Arial" panose="020B0604020202020204" pitchFamily="34" charset="0"/>
              </a:defRPr>
            </a:lvl2pPr>
            <a:lvl3pPr marL="1076325" indent="-361950" eaLnBrk="0" hangingPunct="0">
              <a:spcBef>
                <a:spcPts val="600"/>
              </a:spcBef>
              <a:buClr>
                <a:srgbClr val="E3007B"/>
              </a:buClr>
              <a:buFont typeface="Arial" pitchFamily="34" charset="0"/>
              <a:buChar char="•"/>
              <a:defRPr sz="1400" spc="100">
                <a:solidFill>
                  <a:srgbClr val="000000"/>
                </a:solidFill>
                <a:ea typeface="ＭＳ Ｐゴシック" charset="-128"/>
                <a:cs typeface="Arial" panose="020B0604020202020204" pitchFamily="34" charset="0"/>
              </a:defRPr>
            </a:lvl3pPr>
            <a:lvl4pPr marL="1438275" indent="-361950"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4pPr>
            <a:lvl5pPr marL="1790700" indent="-352425"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de-DE" dirty="0"/>
              <a:t>* </a:t>
            </a:r>
            <a:r>
              <a:rPr lang="de-DE" dirty="0" err="1"/>
              <a:t>Assumption</a:t>
            </a:r>
            <a:r>
              <a:rPr lang="de-DE" dirty="0"/>
              <a:t> </a:t>
            </a:r>
            <a:r>
              <a:rPr lang="de-DE" dirty="0" err="1"/>
              <a:t>based</a:t>
            </a:r>
            <a:r>
              <a:rPr lang="de-DE" dirty="0"/>
              <a:t> on the </a:t>
            </a:r>
            <a:r>
              <a:rPr lang="de-DE" dirty="0" err="1"/>
              <a:t>official</a:t>
            </a:r>
            <a:r>
              <a:rPr lang="de-DE" dirty="0"/>
              <a:t> </a:t>
            </a:r>
            <a:r>
              <a:rPr lang="de-DE" dirty="0" err="1"/>
              <a:t>number</a:t>
            </a:r>
            <a:r>
              <a:rPr lang="de-DE" dirty="0"/>
              <a:t> of </a:t>
            </a:r>
            <a:r>
              <a:rPr lang="de-DE" dirty="0" err="1"/>
              <a:t>annual</a:t>
            </a:r>
            <a:r>
              <a:rPr lang="de-DE" dirty="0"/>
              <a:t> </a:t>
            </a:r>
            <a:r>
              <a:rPr lang="de-DE" dirty="0" err="1"/>
              <a:t>overnights</a:t>
            </a:r>
            <a:r>
              <a:rPr lang="de-DE" dirty="0"/>
              <a:t> in 2014</a:t>
            </a:r>
            <a:endParaRPr lang="en-US" dirty="0"/>
          </a:p>
        </p:txBody>
      </p:sp>
      <p:sp>
        <p:nvSpPr>
          <p:cNvPr id="15" name="Inhaltsplatzhalter 2"/>
          <p:cNvSpPr txBox="1">
            <a:spLocks/>
          </p:cNvSpPr>
          <p:nvPr/>
        </p:nvSpPr>
        <p:spPr>
          <a:xfrm>
            <a:off x="4499992" y="1676049"/>
            <a:ext cx="4232528" cy="4664425"/>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In 2015 the tourism department within the Ministry for Economy had a budget of MKD 23,1 million – this represented an significant increase, as in the two previous years the annual budget was MKD 9,9 million in 2013 and MKD 8,6 million in 2014</a:t>
            </a:r>
          </a:p>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Projects that had been financed with this budget included some studies (e.g. “Water-related tourism”, “National Strategy” or “Planning of Old Bazaar renovation”), a software for improving tourism statistics and the planning and installing of new tourism signage in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and Bitola</a:t>
            </a:r>
          </a:p>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 Agency for Promotion and Support had a budget of MKD 204 million in 2015 – a slightly lower amount in comparison to the previous year</a:t>
            </a:r>
          </a:p>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Approximately MKD 141 million (69 %) had been reserved for the subsidy program to support the national tour operators</a:t>
            </a:r>
            <a:r>
              <a:rPr lang="en-GB" sz="1100" dirty="0">
                <a:solidFill>
                  <a:srgbClr val="000000"/>
                </a:solidFill>
                <a:latin typeface="Arial" panose="020B0604020202020204" pitchFamily="34" charset="0"/>
                <a:cs typeface="Arial" panose="020B0604020202020204" pitchFamily="34" charset="0"/>
              </a:rPr>
              <a:t> </a:t>
            </a:r>
            <a:r>
              <a:rPr lang="en-GB" sz="1100" dirty="0" smtClean="0">
                <a:solidFill>
                  <a:srgbClr val="000000"/>
                </a:solidFill>
                <a:latin typeface="Arial" panose="020B0604020202020204" pitchFamily="34" charset="0"/>
                <a:cs typeface="Arial" panose="020B0604020202020204" pitchFamily="34" charset="0"/>
              </a:rPr>
              <a:t>, MKD 38 million  (19 %) for marketing and promotion activities, MKD 25 million  (12 %) for tourism development support</a:t>
            </a:r>
            <a:endParaRPr lang="en-GB" sz="1100" dirty="0" smtClean="0">
              <a:solidFill>
                <a:srgbClr val="FF0000"/>
              </a:solidFill>
              <a:latin typeface="Arial" panose="020B0604020202020204" pitchFamily="34" charset="0"/>
              <a:cs typeface="Arial" panose="020B0604020202020204" pitchFamily="34" charset="0"/>
            </a:endParaRPr>
          </a:p>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Based on national law each municipality is obliged to collect MKD 40 per overnight from the accommodation facilities – in 2014 there had been  2.196.000 overnights in North Macedonia, which would lead to an income from tourism tax of approximately MKD 88 million</a:t>
            </a:r>
          </a:p>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With their share of 80 % of the tourism tax income, the most popular  tourism municipality of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for example, should have generated MKD 24,1 million in 2014</a:t>
            </a:r>
          </a:p>
        </p:txBody>
      </p:sp>
      <p:sp>
        <p:nvSpPr>
          <p:cNvPr id="1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err="1"/>
              <a:t>Ministry</a:t>
            </a:r>
            <a:r>
              <a:rPr lang="de-DE" spc="0" dirty="0"/>
              <a:t> </a:t>
            </a:r>
            <a:r>
              <a:rPr lang="de-DE" spc="0" dirty="0" err="1"/>
              <a:t>for</a:t>
            </a:r>
            <a:r>
              <a:rPr lang="de-DE" spc="0" dirty="0"/>
              <a:t> Economy, Agency </a:t>
            </a:r>
            <a:r>
              <a:rPr lang="de-DE" spc="0" dirty="0" err="1"/>
              <a:t>for</a:t>
            </a:r>
            <a:r>
              <a:rPr lang="de-DE" spc="0" dirty="0"/>
              <a:t> Promotion</a:t>
            </a:r>
            <a:endParaRPr lang="en-US" spc="0" dirty="0"/>
          </a:p>
        </p:txBody>
      </p:sp>
    </p:spTree>
    <p:extLst>
      <p:ext uri="{BB962C8B-B14F-4D97-AF65-F5344CB8AC3E}">
        <p14:creationId xmlns:p14="http://schemas.microsoft.com/office/powerpoint/2010/main" val="89151286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 annual marketing budget of the Agency is currently below the level of comparable countries</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68</a:t>
            </a:fld>
            <a:endParaRPr lang="de-DE" altLang="de-DE"/>
          </a:p>
        </p:txBody>
      </p:sp>
      <p:sp>
        <p:nvSpPr>
          <p:cNvPr id="9" name="Inhaltsplatzhalter 8"/>
          <p:cNvSpPr>
            <a:spLocks noGrp="1"/>
          </p:cNvSpPr>
          <p:nvPr>
            <p:ph sz="quarter" idx="14"/>
          </p:nvPr>
        </p:nvSpPr>
        <p:spPr/>
        <p:txBody>
          <a:bodyPr/>
          <a:lstStyle/>
          <a:p>
            <a:r>
              <a:rPr lang="de-DE" dirty="0" smtClean="0"/>
              <a:t>Financial </a:t>
            </a:r>
            <a:r>
              <a:rPr lang="de-DE" dirty="0" err="1" smtClean="0"/>
              <a:t>resources</a:t>
            </a:r>
            <a:r>
              <a:rPr lang="de-DE" dirty="0" smtClean="0"/>
              <a:t> in </a:t>
            </a:r>
            <a:r>
              <a:rPr lang="de-DE" dirty="0" err="1" smtClean="0"/>
              <a:t>tourism</a:t>
            </a:r>
            <a:endParaRPr lang="de-AT" dirty="0"/>
          </a:p>
        </p:txBody>
      </p:sp>
      <p:sp>
        <p:nvSpPr>
          <p:cNvPr id="16" name="Inhaltsplatzhalter 9"/>
          <p:cNvSpPr>
            <a:spLocks noGrp="1"/>
          </p:cNvSpPr>
          <p:nvPr>
            <p:ph sz="quarter" idx="15"/>
          </p:nvPr>
        </p:nvSpPr>
        <p:spPr>
          <a:xfrm>
            <a:off x="658466" y="6389631"/>
            <a:ext cx="3210957"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err="1"/>
              <a:t>websites</a:t>
            </a:r>
            <a:r>
              <a:rPr lang="de-DE" spc="0" dirty="0"/>
              <a:t> of the </a:t>
            </a:r>
            <a:r>
              <a:rPr lang="de-DE" spc="0" dirty="0" err="1"/>
              <a:t>respective</a:t>
            </a:r>
            <a:r>
              <a:rPr lang="de-DE" spc="0" dirty="0"/>
              <a:t> </a:t>
            </a:r>
            <a:r>
              <a:rPr lang="de-DE" spc="0" dirty="0" smtClean="0"/>
              <a:t>NTO</a:t>
            </a:r>
            <a:br>
              <a:rPr lang="de-DE" spc="0" dirty="0" smtClean="0"/>
            </a:br>
            <a:r>
              <a:rPr lang="de-DE" spc="0" dirty="0" smtClean="0"/>
              <a:t>** </a:t>
            </a:r>
            <a:r>
              <a:rPr lang="de-DE" spc="0" dirty="0" err="1"/>
              <a:t>Without</a:t>
            </a:r>
            <a:r>
              <a:rPr lang="de-DE" spc="0" dirty="0"/>
              <a:t> </a:t>
            </a:r>
            <a:r>
              <a:rPr lang="de-DE" spc="0" dirty="0" err="1"/>
              <a:t>the</a:t>
            </a:r>
            <a:r>
              <a:rPr lang="de-DE" spc="0" dirty="0"/>
              <a:t> </a:t>
            </a:r>
            <a:r>
              <a:rPr lang="de-DE" spc="0" dirty="0" err="1"/>
              <a:t>money</a:t>
            </a:r>
            <a:r>
              <a:rPr lang="de-DE" spc="0" dirty="0"/>
              <a:t> </a:t>
            </a:r>
            <a:r>
              <a:rPr lang="de-DE" spc="0" dirty="0" err="1"/>
              <a:t>allocated</a:t>
            </a:r>
            <a:r>
              <a:rPr lang="de-DE" spc="0" dirty="0"/>
              <a:t> </a:t>
            </a:r>
            <a:r>
              <a:rPr lang="de-DE" spc="0" dirty="0" err="1"/>
              <a:t>for</a:t>
            </a:r>
            <a:r>
              <a:rPr lang="de-DE" spc="0" dirty="0"/>
              <a:t> </a:t>
            </a:r>
            <a:r>
              <a:rPr lang="de-DE" spc="0" dirty="0" err="1"/>
              <a:t>the</a:t>
            </a:r>
            <a:r>
              <a:rPr lang="de-DE" spc="0" dirty="0"/>
              <a:t> tour </a:t>
            </a:r>
            <a:r>
              <a:rPr lang="de-DE" spc="0" dirty="0" err="1"/>
              <a:t>operators</a:t>
            </a:r>
            <a:r>
              <a:rPr lang="de-DE" spc="0" dirty="0"/>
              <a:t> </a:t>
            </a:r>
            <a:endParaRPr lang="en-US" spc="0" dirty="0"/>
          </a:p>
        </p:txBody>
      </p:sp>
      <p:graphicFrame>
        <p:nvGraphicFramePr>
          <p:cNvPr id="10" name="Tabelle 9"/>
          <p:cNvGraphicFramePr>
            <a:graphicFrameLocks noGrp="1"/>
          </p:cNvGraphicFramePr>
          <p:nvPr>
            <p:extLst>
              <p:ext uri="{D42A27DB-BD31-4B8C-83A1-F6EECF244321}">
                <p14:modId xmlns:p14="http://schemas.microsoft.com/office/powerpoint/2010/main" val="2774563047"/>
              </p:ext>
            </p:extLst>
          </p:nvPr>
        </p:nvGraphicFramePr>
        <p:xfrm>
          <a:off x="611005" y="1347459"/>
          <a:ext cx="7956000" cy="2412240"/>
        </p:xfrm>
        <a:graphic>
          <a:graphicData uri="http://schemas.openxmlformats.org/drawingml/2006/table">
            <a:tbl>
              <a:tblPr firstRow="1" bandRow="1">
                <a:tableStyleId>{5C22544A-7EE6-4342-B048-85BDC9FD1C3A}</a:tableStyleId>
              </a:tblPr>
              <a:tblGrid>
                <a:gridCol w="1260000"/>
                <a:gridCol w="1674000"/>
                <a:gridCol w="1674000"/>
                <a:gridCol w="1674000"/>
                <a:gridCol w="1674000"/>
              </a:tblGrid>
              <a:tr h="216000">
                <a:tc>
                  <a:txBody>
                    <a:bodyPr/>
                    <a:lstStyle/>
                    <a:p>
                      <a:pPr algn="l"/>
                      <a:r>
                        <a:rPr lang="en-GB" sz="1000" b="1" noProof="0" dirty="0" smtClean="0">
                          <a:latin typeface="Arial" panose="020B0604020202020204" pitchFamily="34" charset="0"/>
                          <a:cs typeface="Arial" panose="020B0604020202020204" pitchFamily="34" charset="0"/>
                        </a:rPr>
                        <a:t>Country</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Annual total </a:t>
                      </a:r>
                      <a:r>
                        <a:rPr lang="de-DE" sz="1000" dirty="0" err="1" smtClean="0">
                          <a:latin typeface="Arial" panose="020B0604020202020204" pitchFamily="34" charset="0"/>
                          <a:cs typeface="Arial" panose="020B0604020202020204" pitchFamily="34" charset="0"/>
                        </a:rPr>
                        <a:t>budget</a:t>
                      </a:r>
                      <a:r>
                        <a:rPr lang="de-DE" sz="1000" dirty="0" smtClean="0">
                          <a:latin typeface="Arial" panose="020B0604020202020204" pitchFamily="34" charset="0"/>
                          <a:cs typeface="Arial" panose="020B0604020202020204" pitchFamily="34" charset="0"/>
                        </a:rPr>
                        <a:t> of NTO (</a:t>
                      </a:r>
                      <a:r>
                        <a:rPr lang="de-DE" sz="1000" dirty="0" err="1" smtClean="0">
                          <a:latin typeface="Arial" panose="020B0604020202020204" pitchFamily="34" charset="0"/>
                          <a:cs typeface="Arial" panose="020B0604020202020204" pitchFamily="34" charset="0"/>
                        </a:rPr>
                        <a:t>local</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currency</a:t>
                      </a:r>
                      <a:r>
                        <a:rPr lang="de-DE" sz="1000" dirty="0" smtClean="0">
                          <a:latin typeface="Arial" panose="020B0604020202020204" pitchFamily="34" charset="0"/>
                          <a:cs typeface="Arial" panose="020B0604020202020204" pitchFamily="34" charset="0"/>
                        </a:rPr>
                        <a:t>)</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Annual total </a:t>
                      </a:r>
                      <a:r>
                        <a:rPr lang="de-DE" sz="1000" dirty="0" err="1" smtClean="0">
                          <a:latin typeface="Arial" panose="020B0604020202020204" pitchFamily="34" charset="0"/>
                          <a:cs typeface="Arial" panose="020B0604020202020204" pitchFamily="34" charset="0"/>
                        </a:rPr>
                        <a:t>budget</a:t>
                      </a:r>
                      <a:r>
                        <a:rPr lang="de-DE" sz="1000" dirty="0" smtClean="0">
                          <a:latin typeface="Arial" panose="020B0604020202020204" pitchFamily="34" charset="0"/>
                          <a:cs typeface="Arial" panose="020B0604020202020204" pitchFamily="34" charset="0"/>
                        </a:rPr>
                        <a:t> of NTO (EUR 000)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Annual</a:t>
                      </a:r>
                      <a:r>
                        <a:rPr lang="de-DE" sz="1000" baseline="0" dirty="0" smtClean="0">
                          <a:latin typeface="Arial" panose="020B0604020202020204" pitchFamily="34" charset="0"/>
                          <a:cs typeface="Arial" panose="020B0604020202020204" pitchFamily="34" charset="0"/>
                        </a:rPr>
                        <a:t> i</a:t>
                      </a:r>
                      <a:r>
                        <a:rPr lang="de-DE" sz="1000" dirty="0" smtClean="0">
                          <a:latin typeface="Arial" panose="020B0604020202020204" pitchFamily="34" charset="0"/>
                          <a:cs typeface="Arial" panose="020B0604020202020204" pitchFamily="34" charset="0"/>
                        </a:rPr>
                        <a:t>nternational </a:t>
                      </a:r>
                      <a:r>
                        <a:rPr lang="de-DE" sz="1000" dirty="0" err="1" smtClean="0">
                          <a:latin typeface="Arial" panose="020B0604020202020204" pitchFamily="34" charset="0"/>
                          <a:cs typeface="Arial" panose="020B0604020202020204" pitchFamily="34" charset="0"/>
                        </a:rPr>
                        <a:t>arrivals</a:t>
                      </a:r>
                      <a:r>
                        <a:rPr lang="de-DE" sz="1000" dirty="0" smtClean="0">
                          <a:latin typeface="Arial" panose="020B0604020202020204" pitchFamily="34" charset="0"/>
                          <a:cs typeface="Arial" panose="020B0604020202020204" pitchFamily="34" charset="0"/>
                        </a:rPr>
                        <a:t> (000)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Annual total</a:t>
                      </a:r>
                      <a:r>
                        <a:rPr lang="de-DE" sz="1000" baseline="0" dirty="0" smtClean="0">
                          <a:latin typeface="Arial" panose="020B0604020202020204" pitchFamily="34" charset="0"/>
                          <a:cs typeface="Arial" panose="020B0604020202020204" pitchFamily="34" charset="0"/>
                        </a:rPr>
                        <a:t> </a:t>
                      </a:r>
                      <a:r>
                        <a:rPr lang="de-DE" sz="1000" baseline="0" dirty="0" err="1" smtClean="0">
                          <a:latin typeface="Arial" panose="020B0604020202020204" pitchFamily="34" charset="0"/>
                          <a:cs typeface="Arial" panose="020B0604020202020204" pitchFamily="34" charset="0"/>
                        </a:rPr>
                        <a:t>budget</a:t>
                      </a:r>
                      <a:r>
                        <a:rPr lang="de-DE" sz="1000" baseline="0" dirty="0" smtClean="0">
                          <a:latin typeface="Arial" panose="020B0604020202020204" pitchFamily="34" charset="0"/>
                          <a:cs typeface="Arial" panose="020B0604020202020204" pitchFamily="34" charset="0"/>
                        </a:rPr>
                        <a:t> per int. </a:t>
                      </a:r>
                      <a:r>
                        <a:rPr lang="de-DE" sz="1000" baseline="0" dirty="0" err="1" smtClean="0">
                          <a:latin typeface="Arial" panose="020B0604020202020204" pitchFamily="34" charset="0"/>
                          <a:cs typeface="Arial" panose="020B0604020202020204" pitchFamily="34" charset="0"/>
                        </a:rPr>
                        <a:t>arrival</a:t>
                      </a:r>
                      <a:r>
                        <a:rPr lang="de-DE" sz="1000" baseline="0" dirty="0" smtClean="0">
                          <a:latin typeface="Arial" panose="020B0604020202020204" pitchFamily="34" charset="0"/>
                          <a:cs typeface="Arial" panose="020B0604020202020204" pitchFamily="34" charset="0"/>
                        </a:rPr>
                        <a:t> (EUR)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r>
                        <a:rPr lang="en-GB" sz="1000" b="0" i="0" noProof="0" dirty="0" smtClean="0">
                          <a:solidFill>
                            <a:srgbClr val="E3007B"/>
                          </a:solidFill>
                          <a:latin typeface="Arial" panose="020B0604020202020204" pitchFamily="34" charset="0"/>
                          <a:cs typeface="Arial" panose="020B0604020202020204" pitchFamily="34" charset="0"/>
                        </a:rPr>
                        <a:t>North Macedonia*</a:t>
                      </a:r>
                    </a:p>
                  </a:txBody>
                  <a:tcPr anchor="ctr">
                    <a:solidFill>
                      <a:schemeClr val="bg1"/>
                    </a:solidFill>
                  </a:tcPr>
                </a:tc>
                <a:tc>
                  <a:txBody>
                    <a:bodyPr/>
                    <a:lstStyle/>
                    <a:p>
                      <a:pPr algn="r"/>
                      <a:r>
                        <a:rPr lang="de-DE" sz="1000" b="0" i="0" dirty="0" smtClean="0">
                          <a:solidFill>
                            <a:srgbClr val="E3007B"/>
                          </a:solidFill>
                          <a:latin typeface="Arial" panose="020B0604020202020204" pitchFamily="34" charset="0"/>
                          <a:cs typeface="Arial" panose="020B0604020202020204" pitchFamily="34" charset="0"/>
                        </a:rPr>
                        <a:t>MKD 63.000.000**</a:t>
                      </a:r>
                      <a:endParaRPr lang="de-AT" sz="1000" b="0" i="0" dirty="0">
                        <a:solidFill>
                          <a:srgbClr val="E3007B"/>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r>
                        <a:rPr lang="de-DE" sz="1000" b="0" i="0" dirty="0" smtClean="0">
                          <a:solidFill>
                            <a:srgbClr val="E3007B"/>
                          </a:solidFill>
                          <a:latin typeface="Arial" panose="020B0604020202020204" pitchFamily="34" charset="0"/>
                          <a:cs typeface="Arial" panose="020B0604020202020204" pitchFamily="34" charset="0"/>
                        </a:rPr>
                        <a:t>1.032</a:t>
                      </a:r>
                      <a:endParaRPr lang="de-AT" sz="1000" b="0" i="0" dirty="0">
                        <a:solidFill>
                          <a:srgbClr val="E3007B"/>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r>
                        <a:rPr lang="de-DE" sz="1000" b="0" i="0" dirty="0" smtClean="0">
                          <a:solidFill>
                            <a:srgbClr val="E3007B"/>
                          </a:solidFill>
                          <a:latin typeface="Arial" panose="020B0604020202020204" pitchFamily="34" charset="0"/>
                          <a:cs typeface="Arial" panose="020B0604020202020204" pitchFamily="34" charset="0"/>
                        </a:rPr>
                        <a:t>425</a:t>
                      </a:r>
                      <a:endParaRPr lang="de-AT" sz="1000" b="0" i="0" dirty="0">
                        <a:solidFill>
                          <a:srgbClr val="E3007B"/>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r>
                        <a:rPr lang="de-DE" sz="1000" b="0" i="0" dirty="0" smtClean="0">
                          <a:solidFill>
                            <a:srgbClr val="E3007B"/>
                          </a:solidFill>
                          <a:latin typeface="Arial" panose="020B0604020202020204" pitchFamily="34" charset="0"/>
                          <a:cs typeface="Arial" panose="020B0604020202020204" pitchFamily="34" charset="0"/>
                        </a:rPr>
                        <a:t>2,43</a:t>
                      </a:r>
                      <a:endParaRPr lang="de-AT" sz="1000" b="0" i="0" dirty="0">
                        <a:solidFill>
                          <a:srgbClr val="E3007B"/>
                        </a:solidFill>
                        <a:latin typeface="Arial" panose="020B0604020202020204" pitchFamily="34" charset="0"/>
                        <a:cs typeface="Arial" panose="020B0604020202020204" pitchFamily="34" charset="0"/>
                      </a:endParaRPr>
                    </a:p>
                  </a:txBody>
                  <a:tcPr marR="180000" anchor="ctr">
                    <a:solidFill>
                      <a:schemeClr val="bg1"/>
                    </a:solidFill>
                  </a:tcPr>
                </a:tc>
              </a:tr>
              <a:tr h="288000">
                <a:tc>
                  <a:txBody>
                    <a:bodyPr/>
                    <a:lstStyle/>
                    <a:p>
                      <a:pPr>
                        <a:spcAft>
                          <a:spcPts val="300"/>
                        </a:spcAft>
                      </a:pPr>
                      <a:r>
                        <a:rPr lang="en-GB" sz="1000" b="0" i="0" noProof="0" dirty="0" smtClean="0">
                          <a:solidFill>
                            <a:srgbClr val="000000"/>
                          </a:solidFill>
                          <a:latin typeface="Arial" panose="020B0604020202020204" pitchFamily="34" charset="0"/>
                          <a:cs typeface="Arial" panose="020B0604020202020204" pitchFamily="34" charset="0"/>
                        </a:rPr>
                        <a:t>Croatia</a:t>
                      </a:r>
                    </a:p>
                  </a:txBody>
                  <a:tcPr anchor="ctr">
                    <a:solidFill>
                      <a:srgbClr val="E8E7EA"/>
                    </a:solidFill>
                  </a:tcPr>
                </a:tc>
                <a:tc>
                  <a:txBody>
                    <a:bodyPr/>
                    <a:lstStyle/>
                    <a:p>
                      <a:pPr marL="0" indent="0" algn="r">
                        <a:spcAft>
                          <a:spcPts val="300"/>
                        </a:spcAft>
                        <a:buNone/>
                      </a:pPr>
                      <a:r>
                        <a:rPr lang="de-DE" sz="1000" b="0" i="0" dirty="0" smtClean="0">
                          <a:solidFill>
                            <a:srgbClr val="000000"/>
                          </a:solidFill>
                          <a:latin typeface="Arial" panose="020B0604020202020204" pitchFamily="34" charset="0"/>
                          <a:cs typeface="Arial" panose="020B0604020202020204" pitchFamily="34" charset="0"/>
                        </a:rPr>
                        <a:t>HRK 328.380.000</a:t>
                      </a:r>
                    </a:p>
                  </a:txBody>
                  <a:tcPr marR="180000" anchor="ctr">
                    <a:solidFill>
                      <a:srgbClr val="E8E7EA"/>
                    </a:solidFill>
                  </a:tcPr>
                </a:tc>
                <a:tc>
                  <a:txBody>
                    <a:bodyPr/>
                    <a:lstStyle/>
                    <a:p>
                      <a:pPr marL="0" indent="0" algn="r">
                        <a:spcAft>
                          <a:spcPts val="300"/>
                        </a:spcAft>
                        <a:buNone/>
                      </a:pPr>
                      <a:r>
                        <a:rPr lang="de-DE" sz="1000" b="0" i="0" dirty="0" smtClean="0">
                          <a:solidFill>
                            <a:srgbClr val="000000"/>
                          </a:solidFill>
                          <a:latin typeface="Arial" panose="020B0604020202020204" pitchFamily="34" charset="0"/>
                          <a:cs typeface="Arial" panose="020B0604020202020204" pitchFamily="34" charset="0"/>
                        </a:rPr>
                        <a:t>43.052</a:t>
                      </a:r>
                    </a:p>
                  </a:txBody>
                  <a:tcPr marR="180000" anchor="ctr">
                    <a:solidFill>
                      <a:srgbClr val="E8E7EA"/>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11.623</a:t>
                      </a:r>
                    </a:p>
                  </a:txBody>
                  <a:tcPr marR="180000" anchor="ctr">
                    <a:solidFill>
                      <a:srgbClr val="E8E7EA"/>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3,70</a:t>
                      </a:r>
                    </a:p>
                  </a:txBody>
                  <a:tcPr marR="180000" anchor="ctr">
                    <a:solidFill>
                      <a:srgbClr val="E8E7EA"/>
                    </a:solid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Serbia</a:t>
                      </a:r>
                    </a:p>
                  </a:txBody>
                  <a:tcPr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RSD 461.772.000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3.834</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1.029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3,73</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Slovenia (2012)</a:t>
                      </a:r>
                    </a:p>
                  </a:txBody>
                  <a:tcPr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EUR 10.636.000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10.636</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2.156</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4,93</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Slovakia</a:t>
                      </a:r>
                    </a:p>
                  </a:txBody>
                  <a:tcPr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EUR 7.847.000 </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7.847</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1.450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5,41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Czech Republic</a:t>
                      </a:r>
                    </a:p>
                  </a:txBody>
                  <a:tcPr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CZK 747.147.000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27.654</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8.096</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3,42</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Bulgaria (ministry)</a:t>
                      </a:r>
                    </a:p>
                  </a:txBody>
                  <a:tcPr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BGN 13.000.000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6.684</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9.409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0,71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bl>
          </a:graphicData>
        </a:graphic>
      </p:graphicFrame>
      <p:sp>
        <p:nvSpPr>
          <p:cNvPr id="11" name="Inhaltsplatzhalter 9"/>
          <p:cNvSpPr txBox="1">
            <a:spLocks/>
          </p:cNvSpPr>
          <p:nvPr/>
        </p:nvSpPr>
        <p:spPr bwMode="auto">
          <a:xfrm>
            <a:off x="5436096" y="6387625"/>
            <a:ext cx="3168153"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eaLnBrk="0" hangingPunct="0">
              <a:spcBef>
                <a:spcPts val="600"/>
              </a:spcBef>
              <a:buClr>
                <a:srgbClr val="E3007B"/>
              </a:buClr>
              <a:buFont typeface="Arial" pitchFamily="34" charset="0"/>
              <a:buNone/>
              <a:defRPr sz="1000" spc="0">
                <a:solidFill>
                  <a:srgbClr val="898989"/>
                </a:solidFill>
                <a:ea typeface="ＭＳ Ｐゴシック" charset="-128"/>
                <a:cs typeface="Arial" panose="020B0604020202020204" pitchFamily="34" charset="0"/>
              </a:defRPr>
            </a:lvl1pPr>
            <a:lvl2pPr marL="714375" indent="-352425" eaLnBrk="0" hangingPunct="0">
              <a:spcBef>
                <a:spcPts val="600"/>
              </a:spcBef>
              <a:buClr>
                <a:srgbClr val="3B1B66"/>
              </a:buClr>
              <a:buFont typeface="Wingdings" pitchFamily="2" charset="2"/>
              <a:buChar char="§"/>
              <a:defRPr sz="1600" spc="100">
                <a:solidFill>
                  <a:srgbClr val="000000"/>
                </a:solidFill>
                <a:ea typeface="ＭＳ Ｐゴシック" charset="-128"/>
                <a:cs typeface="Arial" panose="020B0604020202020204" pitchFamily="34" charset="0"/>
              </a:defRPr>
            </a:lvl2pPr>
            <a:lvl3pPr marL="1076325" indent="-361950" eaLnBrk="0" hangingPunct="0">
              <a:spcBef>
                <a:spcPts val="600"/>
              </a:spcBef>
              <a:buClr>
                <a:srgbClr val="E3007B"/>
              </a:buClr>
              <a:buFont typeface="Arial" pitchFamily="34" charset="0"/>
              <a:buChar char="•"/>
              <a:defRPr sz="1400" spc="100">
                <a:solidFill>
                  <a:srgbClr val="000000"/>
                </a:solidFill>
                <a:ea typeface="ＭＳ Ｐゴシック" charset="-128"/>
                <a:cs typeface="Arial" panose="020B0604020202020204" pitchFamily="34" charset="0"/>
              </a:defRPr>
            </a:lvl3pPr>
            <a:lvl4pPr marL="1438275" indent="-361950"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4pPr>
            <a:lvl5pPr marL="1790700" indent="-352425"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de-DE" dirty="0"/>
              <a:t>* In </a:t>
            </a:r>
            <a:r>
              <a:rPr lang="de-DE" dirty="0" smtClean="0"/>
              <a:t>North Macedonia </a:t>
            </a:r>
            <a:r>
              <a:rPr lang="de-DE" dirty="0"/>
              <a:t>the Agency for Promotion and</a:t>
            </a:r>
            <a:br>
              <a:rPr lang="de-DE" dirty="0"/>
            </a:br>
            <a:r>
              <a:rPr lang="de-DE" dirty="0"/>
              <a:t>Support of Tourism is acting as an </a:t>
            </a:r>
            <a:r>
              <a:rPr lang="de-DE" dirty="0" smtClean="0"/>
              <a:t>NTO</a:t>
            </a:r>
            <a:endParaRPr lang="en-US" dirty="0"/>
          </a:p>
        </p:txBody>
      </p:sp>
      <p:graphicFrame>
        <p:nvGraphicFramePr>
          <p:cNvPr id="13" name="Tabelle 12"/>
          <p:cNvGraphicFramePr>
            <a:graphicFrameLocks noGrp="1"/>
          </p:cNvGraphicFramePr>
          <p:nvPr>
            <p:extLst>
              <p:ext uri="{D42A27DB-BD31-4B8C-83A1-F6EECF244321}">
                <p14:modId xmlns:p14="http://schemas.microsoft.com/office/powerpoint/2010/main" val="1275559776"/>
              </p:ext>
            </p:extLst>
          </p:nvPr>
        </p:nvGraphicFramePr>
        <p:xfrm>
          <a:off x="611560" y="3829104"/>
          <a:ext cx="7938000" cy="2564640"/>
        </p:xfrm>
        <a:graphic>
          <a:graphicData uri="http://schemas.openxmlformats.org/drawingml/2006/table">
            <a:tbl>
              <a:tblPr firstRow="1" bandRow="1">
                <a:tableStyleId>{5C22544A-7EE6-4342-B048-85BDC9FD1C3A}</a:tableStyleId>
              </a:tblPr>
              <a:tblGrid>
                <a:gridCol w="1260000"/>
                <a:gridCol w="1674000"/>
                <a:gridCol w="1674000"/>
                <a:gridCol w="1674000"/>
                <a:gridCol w="1656000"/>
              </a:tblGrid>
              <a:tr h="216000">
                <a:tc>
                  <a:txBody>
                    <a:bodyPr/>
                    <a:lstStyle/>
                    <a:p>
                      <a:pPr algn="l"/>
                      <a:r>
                        <a:rPr lang="en-GB" sz="1000" b="1" noProof="0" dirty="0" smtClean="0">
                          <a:latin typeface="Arial" panose="020B0604020202020204" pitchFamily="34" charset="0"/>
                          <a:cs typeface="Arial" panose="020B0604020202020204" pitchFamily="34" charset="0"/>
                        </a:rPr>
                        <a:t>Country</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Annual</a:t>
                      </a:r>
                      <a:r>
                        <a:rPr lang="de-DE" sz="1000" baseline="0" dirty="0" smtClean="0">
                          <a:latin typeface="Arial" panose="020B0604020202020204" pitchFamily="34" charset="0"/>
                          <a:cs typeface="Arial" panose="020B0604020202020204" pitchFamily="34" charset="0"/>
                        </a:rPr>
                        <a:t> </a:t>
                      </a:r>
                      <a:r>
                        <a:rPr lang="de-DE" sz="1000" baseline="0" dirty="0" err="1" smtClean="0">
                          <a:latin typeface="Arial" panose="020B0604020202020204" pitchFamily="34" charset="0"/>
                          <a:cs typeface="Arial" panose="020B0604020202020204" pitchFamily="34" charset="0"/>
                        </a:rPr>
                        <a:t>marketing</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budget</a:t>
                      </a:r>
                      <a:r>
                        <a:rPr lang="de-DE" sz="1000" dirty="0" smtClean="0">
                          <a:latin typeface="Arial" panose="020B0604020202020204" pitchFamily="34" charset="0"/>
                          <a:cs typeface="Arial" panose="020B0604020202020204" pitchFamily="34" charset="0"/>
                        </a:rPr>
                        <a:t> of NTO (</a:t>
                      </a:r>
                      <a:r>
                        <a:rPr lang="de-DE" sz="1000" dirty="0" err="1" smtClean="0">
                          <a:latin typeface="Arial" panose="020B0604020202020204" pitchFamily="34" charset="0"/>
                          <a:cs typeface="Arial" panose="020B0604020202020204" pitchFamily="34" charset="0"/>
                        </a:rPr>
                        <a:t>local</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currency</a:t>
                      </a:r>
                      <a:r>
                        <a:rPr lang="de-DE" sz="1000" dirty="0" smtClean="0">
                          <a:latin typeface="Arial" panose="020B0604020202020204" pitchFamily="34" charset="0"/>
                          <a:cs typeface="Arial" panose="020B0604020202020204" pitchFamily="34" charset="0"/>
                        </a:rPr>
                        <a:t>)</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Annual </a:t>
                      </a:r>
                      <a:r>
                        <a:rPr lang="de-DE" sz="1000" dirty="0" err="1" smtClean="0">
                          <a:latin typeface="Arial" panose="020B0604020202020204" pitchFamily="34" charset="0"/>
                          <a:cs typeface="Arial" panose="020B0604020202020204" pitchFamily="34" charset="0"/>
                        </a:rPr>
                        <a:t>marketing</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budget</a:t>
                      </a:r>
                      <a:r>
                        <a:rPr lang="de-DE" sz="1000" dirty="0" smtClean="0">
                          <a:latin typeface="Arial" panose="020B0604020202020204" pitchFamily="34" charset="0"/>
                          <a:cs typeface="Arial" panose="020B0604020202020204" pitchFamily="34" charset="0"/>
                        </a:rPr>
                        <a:t> of NTO (EUR 000)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Annual</a:t>
                      </a:r>
                      <a:r>
                        <a:rPr lang="de-DE" sz="1000" baseline="0" dirty="0" smtClean="0">
                          <a:latin typeface="Arial" panose="020B0604020202020204" pitchFamily="34" charset="0"/>
                          <a:cs typeface="Arial" panose="020B0604020202020204" pitchFamily="34" charset="0"/>
                        </a:rPr>
                        <a:t> i</a:t>
                      </a:r>
                      <a:r>
                        <a:rPr lang="de-DE" sz="1000" dirty="0" smtClean="0">
                          <a:latin typeface="Arial" panose="020B0604020202020204" pitchFamily="34" charset="0"/>
                          <a:cs typeface="Arial" panose="020B0604020202020204" pitchFamily="34" charset="0"/>
                        </a:rPr>
                        <a:t>nternational </a:t>
                      </a:r>
                      <a:r>
                        <a:rPr lang="de-DE" sz="1000" dirty="0" err="1" smtClean="0">
                          <a:latin typeface="Arial" panose="020B0604020202020204" pitchFamily="34" charset="0"/>
                          <a:cs typeface="Arial" panose="020B0604020202020204" pitchFamily="34" charset="0"/>
                        </a:rPr>
                        <a:t>arrivals</a:t>
                      </a:r>
                      <a:r>
                        <a:rPr lang="de-DE" sz="1000" dirty="0" smtClean="0">
                          <a:latin typeface="Arial" panose="020B0604020202020204" pitchFamily="34" charset="0"/>
                          <a:cs typeface="Arial" panose="020B0604020202020204" pitchFamily="34" charset="0"/>
                        </a:rPr>
                        <a:t> (000)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Annual </a:t>
                      </a:r>
                      <a:r>
                        <a:rPr lang="en-GB" sz="1000" dirty="0" smtClean="0">
                          <a:latin typeface="Arial" panose="020B0604020202020204" pitchFamily="34" charset="0"/>
                          <a:cs typeface="Arial" panose="020B0604020202020204" pitchFamily="34" charset="0"/>
                        </a:rPr>
                        <a:t>marketing</a:t>
                      </a:r>
                      <a:r>
                        <a:rPr lang="de-DE" sz="1000" baseline="0" dirty="0" smtClean="0">
                          <a:latin typeface="Arial" panose="020B0604020202020204" pitchFamily="34" charset="0"/>
                          <a:cs typeface="Arial" panose="020B0604020202020204" pitchFamily="34" charset="0"/>
                        </a:rPr>
                        <a:t> </a:t>
                      </a:r>
                      <a:r>
                        <a:rPr lang="de-DE" sz="1000" baseline="0" dirty="0" err="1" smtClean="0">
                          <a:latin typeface="Arial" panose="020B0604020202020204" pitchFamily="34" charset="0"/>
                          <a:cs typeface="Arial" panose="020B0604020202020204" pitchFamily="34" charset="0"/>
                        </a:rPr>
                        <a:t>budget</a:t>
                      </a:r>
                      <a:r>
                        <a:rPr lang="de-DE" sz="1000" baseline="0" dirty="0" smtClean="0">
                          <a:latin typeface="Arial" panose="020B0604020202020204" pitchFamily="34" charset="0"/>
                          <a:cs typeface="Arial" panose="020B0604020202020204" pitchFamily="34" charset="0"/>
                        </a:rPr>
                        <a:t> per int. </a:t>
                      </a:r>
                      <a:r>
                        <a:rPr lang="de-DE" sz="1000" baseline="0" dirty="0" err="1" smtClean="0">
                          <a:latin typeface="Arial" panose="020B0604020202020204" pitchFamily="34" charset="0"/>
                          <a:cs typeface="Arial" panose="020B0604020202020204" pitchFamily="34" charset="0"/>
                        </a:rPr>
                        <a:t>arrival</a:t>
                      </a:r>
                      <a:r>
                        <a:rPr lang="de-DE" sz="1000" baseline="0" dirty="0" smtClean="0">
                          <a:latin typeface="Arial" panose="020B0604020202020204" pitchFamily="34" charset="0"/>
                          <a:cs typeface="Arial" panose="020B0604020202020204" pitchFamily="34" charset="0"/>
                        </a:rPr>
                        <a:t> (EUR)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8000">
                <a:tc>
                  <a:txBody>
                    <a:bodyPr/>
                    <a:lstStyle/>
                    <a:p>
                      <a:r>
                        <a:rPr lang="en-GB" sz="1000" b="0" i="0" noProof="0" dirty="0" smtClean="0">
                          <a:solidFill>
                            <a:srgbClr val="E3007B"/>
                          </a:solidFill>
                          <a:latin typeface="Arial" panose="020B0604020202020204" pitchFamily="34" charset="0"/>
                          <a:cs typeface="Arial" panose="020B0604020202020204" pitchFamily="34" charset="0"/>
                        </a:rPr>
                        <a:t>North Macedonia</a:t>
                      </a:r>
                    </a:p>
                  </a:txBody>
                  <a:tcPr anchor="ctr">
                    <a:solidFill>
                      <a:schemeClr val="bg1"/>
                    </a:solidFill>
                  </a:tcPr>
                </a:tc>
                <a:tc>
                  <a:txBody>
                    <a:bodyPr/>
                    <a:lstStyle/>
                    <a:p>
                      <a:pPr algn="r"/>
                      <a:r>
                        <a:rPr lang="de-DE" sz="1000" b="0" i="0" dirty="0" smtClean="0">
                          <a:solidFill>
                            <a:srgbClr val="E3007B"/>
                          </a:solidFill>
                          <a:latin typeface="Arial" panose="020B0604020202020204" pitchFamily="34" charset="0"/>
                          <a:cs typeface="Arial" panose="020B0604020202020204" pitchFamily="34" charset="0"/>
                        </a:rPr>
                        <a:t>MKD 38.000.000</a:t>
                      </a:r>
                      <a:endParaRPr lang="de-AT" sz="1000" b="0" i="0" dirty="0">
                        <a:solidFill>
                          <a:srgbClr val="E3007B"/>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r>
                        <a:rPr lang="de-DE" sz="1000" b="0" i="0" dirty="0" smtClean="0">
                          <a:solidFill>
                            <a:srgbClr val="E3007B"/>
                          </a:solidFill>
                          <a:latin typeface="Arial" panose="020B0604020202020204" pitchFamily="34" charset="0"/>
                          <a:cs typeface="Arial" panose="020B0604020202020204" pitchFamily="34" charset="0"/>
                        </a:rPr>
                        <a:t>623</a:t>
                      </a:r>
                      <a:endParaRPr lang="de-AT" sz="1000" b="0" i="0" dirty="0">
                        <a:solidFill>
                          <a:srgbClr val="E3007B"/>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r>
                        <a:rPr lang="de-DE" sz="1000" b="0" i="0" dirty="0" smtClean="0">
                          <a:solidFill>
                            <a:srgbClr val="E3007B"/>
                          </a:solidFill>
                          <a:latin typeface="Arial" panose="020B0604020202020204" pitchFamily="34" charset="0"/>
                          <a:cs typeface="Arial" panose="020B0604020202020204" pitchFamily="34" charset="0"/>
                        </a:rPr>
                        <a:t>425</a:t>
                      </a:r>
                      <a:endParaRPr lang="de-AT" sz="1000" b="0" i="0" dirty="0">
                        <a:solidFill>
                          <a:srgbClr val="E3007B"/>
                        </a:solidFill>
                        <a:latin typeface="Arial" panose="020B0604020202020204" pitchFamily="34" charset="0"/>
                        <a:cs typeface="Arial" panose="020B0604020202020204" pitchFamily="34" charset="0"/>
                      </a:endParaRPr>
                    </a:p>
                  </a:txBody>
                  <a:tcPr marR="180000" anchor="ctr">
                    <a:solidFill>
                      <a:schemeClr val="bg1"/>
                    </a:solidFill>
                  </a:tcPr>
                </a:tc>
                <a:tc>
                  <a:txBody>
                    <a:bodyPr/>
                    <a:lstStyle/>
                    <a:p>
                      <a:pPr algn="r"/>
                      <a:r>
                        <a:rPr lang="de-DE" sz="1000" b="0" i="0" dirty="0" smtClean="0">
                          <a:solidFill>
                            <a:srgbClr val="E3007B"/>
                          </a:solidFill>
                          <a:latin typeface="Arial" panose="020B0604020202020204" pitchFamily="34" charset="0"/>
                          <a:cs typeface="Arial" panose="020B0604020202020204" pitchFamily="34" charset="0"/>
                        </a:rPr>
                        <a:t>1,47</a:t>
                      </a:r>
                      <a:endParaRPr lang="de-AT" sz="1000" b="0" i="0" dirty="0">
                        <a:solidFill>
                          <a:srgbClr val="E3007B"/>
                        </a:solidFill>
                        <a:latin typeface="Arial" panose="020B0604020202020204" pitchFamily="34" charset="0"/>
                        <a:cs typeface="Arial" panose="020B0604020202020204" pitchFamily="34" charset="0"/>
                      </a:endParaRPr>
                    </a:p>
                  </a:txBody>
                  <a:tcPr marR="180000" anchor="ctr">
                    <a:solidFill>
                      <a:schemeClr val="bg1"/>
                    </a:solidFill>
                  </a:tcPr>
                </a:tc>
              </a:tr>
              <a:tr h="288000">
                <a:tc>
                  <a:txBody>
                    <a:bodyPr/>
                    <a:lstStyle/>
                    <a:p>
                      <a:pPr>
                        <a:spcAft>
                          <a:spcPts val="300"/>
                        </a:spcAft>
                      </a:pPr>
                      <a:r>
                        <a:rPr lang="en-GB" sz="1000" b="0" i="0" noProof="0" dirty="0" smtClean="0">
                          <a:solidFill>
                            <a:srgbClr val="000000"/>
                          </a:solidFill>
                          <a:latin typeface="Arial" panose="020B0604020202020204" pitchFamily="34" charset="0"/>
                          <a:cs typeface="Arial" panose="020B0604020202020204" pitchFamily="34" charset="0"/>
                        </a:rPr>
                        <a:t>Croatia</a:t>
                      </a:r>
                    </a:p>
                  </a:txBody>
                  <a:tcPr anchor="ctr">
                    <a:solidFill>
                      <a:srgbClr val="E8E7EA"/>
                    </a:solidFill>
                  </a:tcPr>
                </a:tc>
                <a:tc>
                  <a:txBody>
                    <a:bodyPr/>
                    <a:lstStyle/>
                    <a:p>
                      <a:pPr marL="0" indent="0" algn="r">
                        <a:spcAft>
                          <a:spcPts val="300"/>
                        </a:spcAft>
                        <a:buNone/>
                      </a:pPr>
                      <a:r>
                        <a:rPr lang="de-DE" sz="1000" b="0" i="0" dirty="0" smtClean="0">
                          <a:solidFill>
                            <a:srgbClr val="000000"/>
                          </a:solidFill>
                          <a:latin typeface="Arial" panose="020B0604020202020204" pitchFamily="34" charset="0"/>
                          <a:cs typeface="Arial" panose="020B0604020202020204" pitchFamily="34" charset="0"/>
                        </a:rPr>
                        <a:t>HRK 177.000.000</a:t>
                      </a:r>
                    </a:p>
                  </a:txBody>
                  <a:tcPr marR="180000" anchor="ctr">
                    <a:solidFill>
                      <a:srgbClr val="E8E7EA"/>
                    </a:solidFill>
                  </a:tcPr>
                </a:tc>
                <a:tc>
                  <a:txBody>
                    <a:bodyPr/>
                    <a:lstStyle/>
                    <a:p>
                      <a:pPr marL="0" indent="0" algn="r">
                        <a:spcAft>
                          <a:spcPts val="300"/>
                        </a:spcAft>
                        <a:buNone/>
                      </a:pPr>
                      <a:r>
                        <a:rPr lang="de-DE" sz="1000" b="0" i="0" dirty="0" smtClean="0">
                          <a:solidFill>
                            <a:srgbClr val="000000"/>
                          </a:solidFill>
                          <a:latin typeface="Arial" panose="020B0604020202020204" pitchFamily="34" charset="0"/>
                          <a:cs typeface="Arial" panose="020B0604020202020204" pitchFamily="34" charset="0"/>
                        </a:rPr>
                        <a:t>23.206</a:t>
                      </a:r>
                    </a:p>
                  </a:txBody>
                  <a:tcPr marR="180000" anchor="ctr">
                    <a:solidFill>
                      <a:srgbClr val="E8E7EA"/>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11.623</a:t>
                      </a:r>
                    </a:p>
                  </a:txBody>
                  <a:tcPr marR="180000" anchor="ctr">
                    <a:solidFill>
                      <a:srgbClr val="E8E7EA"/>
                    </a:solid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2,00</a:t>
                      </a:r>
                    </a:p>
                  </a:txBody>
                  <a:tcPr marR="180000" anchor="ctr">
                    <a:solidFill>
                      <a:srgbClr val="E8E7EA"/>
                    </a:solid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Serbia</a:t>
                      </a:r>
                    </a:p>
                  </a:txBody>
                  <a:tcPr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RSD 335.751.000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2.788</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1.029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2,71</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Slovenia (2012)</a:t>
                      </a:r>
                    </a:p>
                  </a:txBody>
                  <a:tcPr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EUR 8.166.000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8.166</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2.156</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3,79</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rgbClr val="E8E7EA"/>
                    </a:solidFill>
                  </a:tcPr>
                </a:tc>
              </a:tr>
              <a:tr h="288000">
                <a:tc>
                  <a:txBody>
                    <a:bodyPr/>
                    <a:lstStyle/>
                    <a:p>
                      <a:pPr>
                        <a:spcAft>
                          <a:spcPts val="300"/>
                        </a:spcAft>
                      </a:pPr>
                      <a:r>
                        <a:rPr lang="en-GB" sz="1000" b="0" i="0" noProof="0" dirty="0" smtClean="0">
                          <a:solidFill>
                            <a:srgbClr val="000000"/>
                          </a:solidFill>
                          <a:latin typeface="Arial" panose="020B0604020202020204" pitchFamily="34" charset="0"/>
                          <a:cs typeface="Arial" panose="020B0604020202020204" pitchFamily="34" charset="0"/>
                        </a:rPr>
                        <a:t>Slovakia</a:t>
                      </a:r>
                    </a:p>
                  </a:txBody>
                  <a:tcPr anchor="ctr">
                    <a:noFill/>
                  </a:tcPr>
                </a:tc>
                <a:tc>
                  <a:txBody>
                    <a:bodyPr/>
                    <a:lstStyle/>
                    <a:p>
                      <a:pPr marL="0" indent="0" algn="r">
                        <a:spcAft>
                          <a:spcPts val="300"/>
                        </a:spcAft>
                        <a:buNone/>
                      </a:pPr>
                      <a:r>
                        <a:rPr lang="de-DE" sz="1000" b="0" i="0" dirty="0" smtClean="0">
                          <a:solidFill>
                            <a:srgbClr val="000000"/>
                          </a:solidFill>
                          <a:latin typeface="Arial" panose="020B0604020202020204" pitchFamily="34" charset="0"/>
                          <a:cs typeface="Arial" panose="020B0604020202020204" pitchFamily="34" charset="0"/>
                        </a:rPr>
                        <a:t>EUR 4.865.000</a:t>
                      </a:r>
                    </a:p>
                  </a:txBody>
                  <a:tcPr marR="180000" anchor="ctr">
                    <a:noFill/>
                  </a:tcPr>
                </a:tc>
                <a:tc>
                  <a:txBody>
                    <a:bodyPr/>
                    <a:lstStyle/>
                    <a:p>
                      <a:pPr marL="0" indent="0" algn="r">
                        <a:spcAft>
                          <a:spcPts val="300"/>
                        </a:spcAft>
                        <a:buNone/>
                      </a:pPr>
                      <a:r>
                        <a:rPr lang="de-DE" sz="1000" b="0" i="0" dirty="0" smtClean="0">
                          <a:solidFill>
                            <a:srgbClr val="000000"/>
                          </a:solidFill>
                          <a:latin typeface="Arial" panose="020B0604020202020204" pitchFamily="34" charset="0"/>
                          <a:cs typeface="Arial" panose="020B0604020202020204" pitchFamily="34" charset="0"/>
                        </a:rPr>
                        <a:t>4.865</a:t>
                      </a:r>
                    </a:p>
                  </a:txBody>
                  <a:tcPr marR="180000" anchor="ctr">
                    <a:no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1.450</a:t>
                      </a:r>
                    </a:p>
                  </a:txBody>
                  <a:tcPr marR="180000" anchor="ctr">
                    <a:noFill/>
                  </a:tcPr>
                </a:tc>
                <a:tc>
                  <a:txBody>
                    <a:bodyPr/>
                    <a:lstStyle/>
                    <a:p>
                      <a:pPr algn="r">
                        <a:spcAft>
                          <a:spcPts val="300"/>
                        </a:spcAft>
                      </a:pPr>
                      <a:r>
                        <a:rPr lang="de-DE" sz="1000" b="0" i="0" dirty="0" smtClean="0">
                          <a:solidFill>
                            <a:srgbClr val="000000"/>
                          </a:solidFill>
                          <a:latin typeface="Arial" panose="020B0604020202020204" pitchFamily="34" charset="0"/>
                          <a:cs typeface="Arial" panose="020B0604020202020204" pitchFamily="34" charset="0"/>
                        </a:rPr>
                        <a:t>3,36</a:t>
                      </a:r>
                    </a:p>
                  </a:txBody>
                  <a:tcPr marR="180000" anchor="ctr">
                    <a:no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Czech</a:t>
                      </a:r>
                      <a:r>
                        <a:rPr lang="en-GB" sz="1000" b="0" i="0" baseline="0" noProof="0" dirty="0" smtClean="0">
                          <a:solidFill>
                            <a:srgbClr val="000000"/>
                          </a:solidFill>
                          <a:latin typeface="Arial" panose="020B0604020202020204" pitchFamily="34" charset="0"/>
                          <a:cs typeface="Arial" panose="020B0604020202020204" pitchFamily="34" charset="0"/>
                        </a:rPr>
                        <a:t> Republic</a:t>
                      </a:r>
                      <a:endParaRPr lang="en-GB" sz="1000" b="0" i="0" noProof="0" dirty="0" smtClean="0">
                        <a:solidFill>
                          <a:srgbClr val="000000"/>
                        </a:solidFill>
                        <a:latin typeface="Arial" panose="020B0604020202020204" pitchFamily="34" charset="0"/>
                        <a:cs typeface="Arial" panose="020B0604020202020204" pitchFamily="34" charset="0"/>
                      </a:endParaRPr>
                    </a:p>
                  </a:txBody>
                  <a:tcPr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CZK</a:t>
                      </a:r>
                      <a:r>
                        <a:rPr lang="de-DE" sz="1000" b="0" i="0" baseline="0" dirty="0" smtClean="0">
                          <a:solidFill>
                            <a:srgbClr val="000000"/>
                          </a:solidFill>
                          <a:latin typeface="Arial" panose="020B0604020202020204" pitchFamily="34" charset="0"/>
                          <a:cs typeface="Arial" panose="020B0604020202020204" pitchFamily="34" charset="0"/>
                        </a:rPr>
                        <a:t> 597.717.000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22.123</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8.096</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2,73</a:t>
                      </a:r>
                      <a:endParaRPr lang="de-AT" sz="1000" b="0" i="0" dirty="0">
                        <a:solidFill>
                          <a:srgbClr val="000000"/>
                        </a:solidFill>
                        <a:latin typeface="Arial" panose="020B0604020202020204" pitchFamily="34" charset="0"/>
                        <a:cs typeface="Arial" panose="020B0604020202020204" pitchFamily="34" charset="0"/>
                      </a:endParaRPr>
                    </a:p>
                  </a:txBody>
                  <a:tcPr marR="180000" anchor="ctr">
                    <a:solidFill>
                      <a:schemeClr val="bg2">
                        <a:lumMod val="40000"/>
                        <a:lumOff val="60000"/>
                      </a:schemeClr>
                    </a:solidFill>
                  </a:tcPr>
                </a:tc>
              </a:tr>
              <a:tr h="288000">
                <a:tc>
                  <a:txBody>
                    <a:bodyPr/>
                    <a:lstStyle/>
                    <a:p>
                      <a:r>
                        <a:rPr lang="en-GB" sz="1000" b="0" i="0" noProof="0" dirty="0" smtClean="0">
                          <a:solidFill>
                            <a:srgbClr val="000000"/>
                          </a:solidFill>
                          <a:latin typeface="Arial" panose="020B0604020202020204" pitchFamily="34" charset="0"/>
                          <a:cs typeface="Arial" panose="020B0604020202020204" pitchFamily="34" charset="0"/>
                        </a:rPr>
                        <a:t>Bulgaria (ministry)</a:t>
                      </a:r>
                    </a:p>
                  </a:txBody>
                  <a:tcPr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BGN 9.000.000</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4.628</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9.409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c>
                  <a:txBody>
                    <a:bodyPr/>
                    <a:lstStyle/>
                    <a:p>
                      <a:pPr algn="r"/>
                      <a:r>
                        <a:rPr lang="de-DE" sz="1000" b="0" i="0" dirty="0" smtClean="0">
                          <a:solidFill>
                            <a:srgbClr val="000000"/>
                          </a:solidFill>
                          <a:latin typeface="Arial" panose="020B0604020202020204" pitchFamily="34" charset="0"/>
                          <a:cs typeface="Arial" panose="020B0604020202020204" pitchFamily="34" charset="0"/>
                        </a:rPr>
                        <a:t>0,49</a:t>
                      </a:r>
                      <a:endParaRPr lang="de-AT" sz="1000" b="0" i="0" dirty="0">
                        <a:solidFill>
                          <a:srgbClr val="000000"/>
                        </a:solidFill>
                        <a:latin typeface="Arial" panose="020B0604020202020204" pitchFamily="34" charset="0"/>
                        <a:cs typeface="Arial" panose="020B0604020202020204" pitchFamily="34" charset="0"/>
                      </a:endParaRPr>
                    </a:p>
                  </a:txBody>
                  <a:tcPr marR="180000" anchor="ctr">
                    <a:noFill/>
                  </a:tcPr>
                </a:tc>
              </a:tr>
            </a:tbl>
          </a:graphicData>
        </a:graphic>
      </p:graphicFrame>
    </p:spTree>
    <p:extLst>
      <p:ext uri="{BB962C8B-B14F-4D97-AF65-F5344CB8AC3E}">
        <p14:creationId xmlns:p14="http://schemas.microsoft.com/office/powerpoint/2010/main" val="37239239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Currently accommodation facilities in North Macedonia have to charge a VAT of 5 % - one of the lowest rates in Europe</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69</a:t>
            </a:fld>
            <a:endParaRPr lang="de-DE" altLang="de-DE"/>
          </a:p>
        </p:txBody>
      </p:sp>
      <p:sp>
        <p:nvSpPr>
          <p:cNvPr id="9" name="Inhaltsplatzhalter 8"/>
          <p:cNvSpPr>
            <a:spLocks noGrp="1"/>
          </p:cNvSpPr>
          <p:nvPr>
            <p:ph sz="quarter" idx="14"/>
          </p:nvPr>
        </p:nvSpPr>
        <p:spPr/>
        <p:txBody>
          <a:bodyPr/>
          <a:lstStyle/>
          <a:p>
            <a:r>
              <a:rPr lang="de-DE" dirty="0" smtClean="0"/>
              <a:t>Financial </a:t>
            </a:r>
            <a:r>
              <a:rPr lang="de-DE" dirty="0" err="1" smtClean="0"/>
              <a:t>resources</a:t>
            </a:r>
            <a:r>
              <a:rPr lang="de-DE" dirty="0" smtClean="0"/>
              <a:t> in </a:t>
            </a:r>
            <a:r>
              <a:rPr lang="de-DE" dirty="0" err="1" smtClean="0"/>
              <a:t>tourism</a:t>
            </a:r>
            <a:endParaRPr lang="de-AT" dirty="0"/>
          </a:p>
        </p:txBody>
      </p:sp>
      <p:sp>
        <p:nvSpPr>
          <p:cNvPr id="92"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www.ec.europa.eu, www.hrs.com</a:t>
            </a:r>
            <a:endParaRPr lang="en-US" spc="0" dirty="0"/>
          </a:p>
        </p:txBody>
      </p:sp>
      <p:sp>
        <p:nvSpPr>
          <p:cNvPr id="105" name="Inhaltsplatzhalter 2"/>
          <p:cNvSpPr txBox="1">
            <a:spLocks/>
          </p:cNvSpPr>
          <p:nvPr/>
        </p:nvSpPr>
        <p:spPr>
          <a:xfrm>
            <a:off x="216088" y="1323017"/>
            <a:ext cx="4762872" cy="249798"/>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266700" indent="11113">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VAT rates for accommodation facilities</a:t>
            </a:r>
          </a:p>
        </p:txBody>
      </p:sp>
      <p:grpSp>
        <p:nvGrpSpPr>
          <p:cNvPr id="4" name="Gruppieren 3"/>
          <p:cNvGrpSpPr/>
          <p:nvPr/>
        </p:nvGrpSpPr>
        <p:grpSpPr>
          <a:xfrm>
            <a:off x="611188" y="1321842"/>
            <a:ext cx="7993062" cy="5115472"/>
            <a:chOff x="611188" y="1321842"/>
            <a:chExt cx="7993062" cy="5115472"/>
          </a:xfrm>
        </p:grpSpPr>
        <p:grpSp>
          <p:nvGrpSpPr>
            <p:cNvPr id="104" name="Gruppieren 103"/>
            <p:cNvGrpSpPr/>
            <p:nvPr/>
          </p:nvGrpSpPr>
          <p:grpSpPr>
            <a:xfrm>
              <a:off x="611188" y="1321842"/>
              <a:ext cx="7993062" cy="5115472"/>
              <a:chOff x="611188" y="1321842"/>
              <a:chExt cx="7993062" cy="5115472"/>
            </a:xfrm>
          </p:grpSpPr>
          <p:grpSp>
            <p:nvGrpSpPr>
              <p:cNvPr id="6" name="Gruppieren 5"/>
              <p:cNvGrpSpPr>
                <a:grpSpLocks noChangeAspect="1"/>
              </p:cNvGrpSpPr>
              <p:nvPr/>
            </p:nvGrpSpPr>
            <p:grpSpPr bwMode="gray">
              <a:xfrm>
                <a:off x="780532" y="1359166"/>
                <a:ext cx="7513389" cy="4953316"/>
                <a:chOff x="862518" y="681942"/>
                <a:chExt cx="8281482" cy="5459692"/>
              </a:xfrm>
              <a:solidFill>
                <a:srgbClr val="DDDDDD"/>
              </a:solidFill>
              <a:effectLst>
                <a:outerShdw blurRad="127000" dist="50800" dir="2700000" algn="ctr" rotWithShape="0">
                  <a:schemeClr val="tx1">
                    <a:alpha val="40000"/>
                  </a:schemeClr>
                </a:outerShdw>
              </a:effectLst>
            </p:grpSpPr>
            <p:sp>
              <p:nvSpPr>
                <p:cNvPr id="7" name="Israel" descr="© INSCALE GmbH, 05.05.2010&#10;http://www.presentationload.com/"/>
                <p:cNvSpPr>
                  <a:spLocks/>
                </p:cNvSpPr>
                <p:nvPr/>
              </p:nvSpPr>
              <p:spPr bwMode="gray">
                <a:xfrm>
                  <a:off x="7708694" y="5961001"/>
                  <a:ext cx="126932" cy="180633"/>
                </a:xfrm>
                <a:custGeom>
                  <a:avLst/>
                  <a:gdLst/>
                  <a:ahLst/>
                  <a:cxnLst>
                    <a:cxn ang="0">
                      <a:pos x="4" y="64"/>
                    </a:cxn>
                    <a:cxn ang="0">
                      <a:pos x="14" y="64"/>
                    </a:cxn>
                    <a:cxn ang="0">
                      <a:pos x="27" y="53"/>
                    </a:cxn>
                    <a:cxn ang="0">
                      <a:pos x="35" y="58"/>
                    </a:cxn>
                    <a:cxn ang="0">
                      <a:pos x="43" y="58"/>
                    </a:cxn>
                    <a:cxn ang="0">
                      <a:pos x="41" y="50"/>
                    </a:cxn>
                    <a:cxn ang="0">
                      <a:pos x="38" y="40"/>
                    </a:cxn>
                    <a:cxn ang="0">
                      <a:pos x="43" y="37"/>
                    </a:cxn>
                    <a:cxn ang="0">
                      <a:pos x="33" y="19"/>
                    </a:cxn>
                    <a:cxn ang="0">
                      <a:pos x="33" y="2"/>
                    </a:cxn>
                    <a:cxn ang="0">
                      <a:pos x="28" y="0"/>
                    </a:cxn>
                    <a:cxn ang="0">
                      <a:pos x="21" y="0"/>
                    </a:cxn>
                    <a:cxn ang="0">
                      <a:pos x="21" y="6"/>
                    </a:cxn>
                    <a:cxn ang="0">
                      <a:pos x="21" y="16"/>
                    </a:cxn>
                    <a:cxn ang="0">
                      <a:pos x="14" y="15"/>
                    </a:cxn>
                    <a:cxn ang="0">
                      <a:pos x="10" y="19"/>
                    </a:cxn>
                    <a:cxn ang="0">
                      <a:pos x="4" y="20"/>
                    </a:cxn>
                    <a:cxn ang="0">
                      <a:pos x="0" y="22"/>
                    </a:cxn>
                    <a:cxn ang="0">
                      <a:pos x="1" y="32"/>
                    </a:cxn>
                    <a:cxn ang="0">
                      <a:pos x="6" y="38"/>
                    </a:cxn>
                    <a:cxn ang="0">
                      <a:pos x="0" y="40"/>
                    </a:cxn>
                    <a:cxn ang="0">
                      <a:pos x="0" y="46"/>
                    </a:cxn>
                    <a:cxn ang="0">
                      <a:pos x="4" y="47"/>
                    </a:cxn>
                    <a:cxn ang="0">
                      <a:pos x="4" y="64"/>
                    </a:cxn>
                  </a:cxnLst>
                  <a:rect l="0" t="0" r="r" b="b"/>
                  <a:pathLst>
                    <a:path w="45" h="64">
                      <a:moveTo>
                        <a:pt x="4" y="64"/>
                      </a:moveTo>
                      <a:cubicBezTo>
                        <a:pt x="14" y="64"/>
                        <a:pt x="14" y="64"/>
                        <a:pt x="14" y="64"/>
                      </a:cubicBezTo>
                      <a:cubicBezTo>
                        <a:pt x="16" y="58"/>
                        <a:pt x="20" y="53"/>
                        <a:pt x="27" y="53"/>
                      </a:cubicBezTo>
                      <a:cubicBezTo>
                        <a:pt x="34" y="53"/>
                        <a:pt x="35" y="58"/>
                        <a:pt x="35" y="58"/>
                      </a:cubicBezTo>
                      <a:cubicBezTo>
                        <a:pt x="43" y="58"/>
                        <a:pt x="43" y="58"/>
                        <a:pt x="43" y="58"/>
                      </a:cubicBezTo>
                      <a:cubicBezTo>
                        <a:pt x="43" y="58"/>
                        <a:pt x="45" y="53"/>
                        <a:pt x="41" y="50"/>
                      </a:cubicBezTo>
                      <a:cubicBezTo>
                        <a:pt x="38" y="48"/>
                        <a:pt x="38" y="40"/>
                        <a:pt x="38" y="40"/>
                      </a:cubicBezTo>
                      <a:cubicBezTo>
                        <a:pt x="43" y="37"/>
                        <a:pt x="43" y="37"/>
                        <a:pt x="43" y="37"/>
                      </a:cubicBezTo>
                      <a:cubicBezTo>
                        <a:pt x="33" y="19"/>
                        <a:pt x="33" y="19"/>
                        <a:pt x="33" y="19"/>
                      </a:cubicBezTo>
                      <a:cubicBezTo>
                        <a:pt x="33" y="2"/>
                        <a:pt x="33" y="2"/>
                        <a:pt x="33" y="2"/>
                      </a:cubicBezTo>
                      <a:cubicBezTo>
                        <a:pt x="28" y="0"/>
                        <a:pt x="28" y="0"/>
                        <a:pt x="28" y="0"/>
                      </a:cubicBezTo>
                      <a:cubicBezTo>
                        <a:pt x="21" y="0"/>
                        <a:pt x="21" y="0"/>
                        <a:pt x="21" y="0"/>
                      </a:cubicBezTo>
                      <a:cubicBezTo>
                        <a:pt x="21" y="6"/>
                        <a:pt x="21" y="6"/>
                        <a:pt x="21" y="6"/>
                      </a:cubicBezTo>
                      <a:cubicBezTo>
                        <a:pt x="21" y="6"/>
                        <a:pt x="27" y="9"/>
                        <a:pt x="21" y="16"/>
                      </a:cubicBezTo>
                      <a:cubicBezTo>
                        <a:pt x="17" y="23"/>
                        <a:pt x="14" y="15"/>
                        <a:pt x="14" y="15"/>
                      </a:cubicBezTo>
                      <a:cubicBezTo>
                        <a:pt x="14" y="15"/>
                        <a:pt x="12" y="17"/>
                        <a:pt x="10" y="19"/>
                      </a:cubicBezTo>
                      <a:cubicBezTo>
                        <a:pt x="7" y="20"/>
                        <a:pt x="4" y="20"/>
                        <a:pt x="4" y="20"/>
                      </a:cubicBezTo>
                      <a:cubicBezTo>
                        <a:pt x="0" y="22"/>
                        <a:pt x="0" y="22"/>
                        <a:pt x="0" y="22"/>
                      </a:cubicBezTo>
                      <a:cubicBezTo>
                        <a:pt x="1" y="32"/>
                        <a:pt x="1" y="32"/>
                        <a:pt x="1" y="32"/>
                      </a:cubicBezTo>
                      <a:cubicBezTo>
                        <a:pt x="1" y="32"/>
                        <a:pt x="8" y="36"/>
                        <a:pt x="6" y="38"/>
                      </a:cubicBezTo>
                      <a:cubicBezTo>
                        <a:pt x="4" y="41"/>
                        <a:pt x="0" y="40"/>
                        <a:pt x="0" y="40"/>
                      </a:cubicBezTo>
                      <a:cubicBezTo>
                        <a:pt x="0" y="46"/>
                        <a:pt x="0" y="46"/>
                        <a:pt x="0" y="46"/>
                      </a:cubicBezTo>
                      <a:cubicBezTo>
                        <a:pt x="4" y="47"/>
                        <a:pt x="4" y="47"/>
                        <a:pt x="4" y="47"/>
                      </a:cubicBezTo>
                      <a:lnTo>
                        <a:pt x="4" y="64"/>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 name="Saudi Arabia" descr="© INSCALE GmbH, 05.05.2010&#10;http://www.presentationload.com/"/>
                <p:cNvSpPr>
                  <a:spLocks/>
                </p:cNvSpPr>
                <p:nvPr/>
              </p:nvSpPr>
              <p:spPr bwMode="gray">
                <a:xfrm>
                  <a:off x="8203403" y="5915435"/>
                  <a:ext cx="940597" cy="226199"/>
                </a:xfrm>
                <a:custGeom>
                  <a:avLst/>
                  <a:gdLst/>
                  <a:ahLst/>
                  <a:cxnLst>
                    <a:cxn ang="0">
                      <a:pos x="333" y="80"/>
                    </a:cxn>
                    <a:cxn ang="0">
                      <a:pos x="333" y="30"/>
                    </a:cxn>
                    <a:cxn ang="0">
                      <a:pos x="319" y="13"/>
                    </a:cxn>
                    <a:cxn ang="0">
                      <a:pos x="224" y="11"/>
                    </a:cxn>
                    <a:cxn ang="0">
                      <a:pos x="122" y="0"/>
                    </a:cxn>
                    <a:cxn ang="0">
                      <a:pos x="78" y="7"/>
                    </a:cxn>
                    <a:cxn ang="0">
                      <a:pos x="66" y="29"/>
                    </a:cxn>
                    <a:cxn ang="0">
                      <a:pos x="15" y="68"/>
                    </a:cxn>
                    <a:cxn ang="0">
                      <a:pos x="0" y="80"/>
                    </a:cxn>
                    <a:cxn ang="0">
                      <a:pos x="333" y="80"/>
                    </a:cxn>
                  </a:cxnLst>
                  <a:rect l="0" t="0" r="r" b="b"/>
                  <a:pathLst>
                    <a:path w="333" h="80">
                      <a:moveTo>
                        <a:pt x="333" y="80"/>
                      </a:moveTo>
                      <a:cubicBezTo>
                        <a:pt x="333" y="30"/>
                        <a:pt x="333" y="30"/>
                        <a:pt x="333" y="30"/>
                      </a:cubicBezTo>
                      <a:cubicBezTo>
                        <a:pt x="319" y="13"/>
                        <a:pt x="319" y="13"/>
                        <a:pt x="319" y="13"/>
                      </a:cubicBezTo>
                      <a:cubicBezTo>
                        <a:pt x="319" y="13"/>
                        <a:pt x="251" y="13"/>
                        <a:pt x="224" y="11"/>
                      </a:cubicBezTo>
                      <a:cubicBezTo>
                        <a:pt x="197" y="11"/>
                        <a:pt x="135" y="0"/>
                        <a:pt x="122" y="0"/>
                      </a:cubicBezTo>
                      <a:cubicBezTo>
                        <a:pt x="108" y="0"/>
                        <a:pt x="78" y="7"/>
                        <a:pt x="78" y="7"/>
                      </a:cubicBezTo>
                      <a:cubicBezTo>
                        <a:pt x="66" y="29"/>
                        <a:pt x="66" y="29"/>
                        <a:pt x="66" y="29"/>
                      </a:cubicBezTo>
                      <a:cubicBezTo>
                        <a:pt x="66" y="29"/>
                        <a:pt x="25" y="61"/>
                        <a:pt x="15" y="68"/>
                      </a:cubicBezTo>
                      <a:cubicBezTo>
                        <a:pt x="11" y="70"/>
                        <a:pt x="6" y="74"/>
                        <a:pt x="0" y="80"/>
                      </a:cubicBezTo>
                      <a:lnTo>
                        <a:pt x="333" y="80"/>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0" name="Jordan" descr="© INSCALE GmbH, 05.05.2010&#10;http://www.presentationload.com/"/>
                <p:cNvSpPr>
                  <a:spLocks/>
                </p:cNvSpPr>
                <p:nvPr/>
              </p:nvSpPr>
              <p:spPr bwMode="gray">
                <a:xfrm>
                  <a:off x="7816099" y="5764092"/>
                  <a:ext cx="606994" cy="377540"/>
                </a:xfrm>
                <a:custGeom>
                  <a:avLst/>
                  <a:gdLst/>
                  <a:ahLst/>
                  <a:cxnLst>
                    <a:cxn ang="0">
                      <a:pos x="5" y="128"/>
                    </a:cxn>
                    <a:cxn ang="0">
                      <a:pos x="7" y="134"/>
                    </a:cxn>
                    <a:cxn ang="0">
                      <a:pos x="137" y="134"/>
                    </a:cxn>
                    <a:cxn ang="0">
                      <a:pos x="152" y="122"/>
                    </a:cxn>
                    <a:cxn ang="0">
                      <a:pos x="203" y="83"/>
                    </a:cxn>
                    <a:cxn ang="0">
                      <a:pos x="215" y="61"/>
                    </a:cxn>
                    <a:cxn ang="0">
                      <a:pos x="158" y="0"/>
                    </a:cxn>
                    <a:cxn ang="0">
                      <a:pos x="76" y="109"/>
                    </a:cxn>
                    <a:cxn ang="0">
                      <a:pos x="49" y="110"/>
                    </a:cxn>
                    <a:cxn ang="0">
                      <a:pos x="42" y="105"/>
                    </a:cxn>
                    <a:cxn ang="0">
                      <a:pos x="34" y="109"/>
                    </a:cxn>
                    <a:cxn ang="0">
                      <a:pos x="30" y="109"/>
                    </a:cxn>
                    <a:cxn ang="0">
                      <a:pos x="18" y="99"/>
                    </a:cxn>
                    <a:cxn ang="0">
                      <a:pos x="5" y="107"/>
                    </a:cxn>
                    <a:cxn ang="0">
                      <a:pos x="0" y="110"/>
                    </a:cxn>
                    <a:cxn ang="0">
                      <a:pos x="3" y="120"/>
                    </a:cxn>
                    <a:cxn ang="0">
                      <a:pos x="5" y="128"/>
                    </a:cxn>
                  </a:cxnLst>
                  <a:rect l="0" t="0" r="r" b="b"/>
                  <a:pathLst>
                    <a:path w="215" h="134">
                      <a:moveTo>
                        <a:pt x="5" y="128"/>
                      </a:moveTo>
                      <a:cubicBezTo>
                        <a:pt x="7" y="134"/>
                        <a:pt x="7" y="134"/>
                        <a:pt x="7" y="134"/>
                      </a:cubicBezTo>
                      <a:cubicBezTo>
                        <a:pt x="137" y="134"/>
                        <a:pt x="137" y="134"/>
                        <a:pt x="137" y="134"/>
                      </a:cubicBezTo>
                      <a:cubicBezTo>
                        <a:pt x="143" y="128"/>
                        <a:pt x="148" y="124"/>
                        <a:pt x="152" y="122"/>
                      </a:cubicBezTo>
                      <a:cubicBezTo>
                        <a:pt x="162" y="115"/>
                        <a:pt x="203" y="83"/>
                        <a:pt x="203" y="83"/>
                      </a:cubicBezTo>
                      <a:cubicBezTo>
                        <a:pt x="215" y="61"/>
                        <a:pt x="215" y="61"/>
                        <a:pt x="215" y="61"/>
                      </a:cubicBezTo>
                      <a:cubicBezTo>
                        <a:pt x="158" y="0"/>
                        <a:pt x="158" y="0"/>
                        <a:pt x="158" y="0"/>
                      </a:cubicBezTo>
                      <a:cubicBezTo>
                        <a:pt x="76" y="109"/>
                        <a:pt x="76" y="109"/>
                        <a:pt x="76" y="109"/>
                      </a:cubicBezTo>
                      <a:cubicBezTo>
                        <a:pt x="49" y="110"/>
                        <a:pt x="49" y="110"/>
                        <a:pt x="49" y="110"/>
                      </a:cubicBezTo>
                      <a:cubicBezTo>
                        <a:pt x="49" y="110"/>
                        <a:pt x="48" y="106"/>
                        <a:pt x="42" y="105"/>
                      </a:cubicBezTo>
                      <a:cubicBezTo>
                        <a:pt x="35" y="105"/>
                        <a:pt x="34" y="109"/>
                        <a:pt x="34" y="109"/>
                      </a:cubicBezTo>
                      <a:cubicBezTo>
                        <a:pt x="30" y="109"/>
                        <a:pt x="30" y="109"/>
                        <a:pt x="30" y="109"/>
                      </a:cubicBezTo>
                      <a:cubicBezTo>
                        <a:pt x="30" y="109"/>
                        <a:pt x="26" y="100"/>
                        <a:pt x="18" y="99"/>
                      </a:cubicBezTo>
                      <a:cubicBezTo>
                        <a:pt x="10" y="99"/>
                        <a:pt x="5" y="107"/>
                        <a:pt x="5" y="107"/>
                      </a:cubicBezTo>
                      <a:cubicBezTo>
                        <a:pt x="0" y="110"/>
                        <a:pt x="0" y="110"/>
                        <a:pt x="0" y="110"/>
                      </a:cubicBezTo>
                      <a:cubicBezTo>
                        <a:pt x="0" y="110"/>
                        <a:pt x="0" y="118"/>
                        <a:pt x="3" y="120"/>
                      </a:cubicBezTo>
                      <a:cubicBezTo>
                        <a:pt x="7" y="123"/>
                        <a:pt x="5" y="128"/>
                        <a:pt x="5" y="128"/>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1" name="The Netherlands" descr="© INSCALE GmbH, 05.05.2010&#10;http://www.presentationload.com/"/>
                <p:cNvSpPr>
                  <a:spLocks noEditPoints="1"/>
                </p:cNvSpPr>
                <p:nvPr/>
              </p:nvSpPr>
              <p:spPr bwMode="gray">
                <a:xfrm>
                  <a:off x="2943873" y="2826764"/>
                  <a:ext cx="475181" cy="499590"/>
                </a:xfrm>
                <a:custGeom>
                  <a:avLst/>
                  <a:gdLst/>
                  <a:ahLst/>
                  <a:cxnLst>
                    <a:cxn ang="0">
                      <a:pos x="154" y="5"/>
                    </a:cxn>
                    <a:cxn ang="0">
                      <a:pos x="131" y="10"/>
                    </a:cxn>
                    <a:cxn ang="0">
                      <a:pos x="96" y="34"/>
                    </a:cxn>
                    <a:cxn ang="0">
                      <a:pos x="105" y="45"/>
                    </a:cxn>
                    <a:cxn ang="0">
                      <a:pos x="104" y="55"/>
                    </a:cxn>
                    <a:cxn ang="0">
                      <a:pos x="101" y="57"/>
                    </a:cxn>
                    <a:cxn ang="0">
                      <a:pos x="83" y="73"/>
                    </a:cxn>
                    <a:cxn ang="0">
                      <a:pos x="99" y="72"/>
                    </a:cxn>
                    <a:cxn ang="0">
                      <a:pos x="109" y="72"/>
                    </a:cxn>
                    <a:cxn ang="0">
                      <a:pos x="76" y="71"/>
                    </a:cxn>
                    <a:cxn ang="0">
                      <a:pos x="82" y="64"/>
                    </a:cxn>
                    <a:cxn ang="0">
                      <a:pos x="84" y="44"/>
                    </a:cxn>
                    <a:cxn ang="0">
                      <a:pos x="67" y="32"/>
                    </a:cxn>
                    <a:cxn ang="0">
                      <a:pos x="47" y="101"/>
                    </a:cxn>
                    <a:cxn ang="0">
                      <a:pos x="33" y="94"/>
                    </a:cxn>
                    <a:cxn ang="0">
                      <a:pos x="61" y="109"/>
                    </a:cxn>
                    <a:cxn ang="0">
                      <a:pos x="48" y="113"/>
                    </a:cxn>
                    <a:cxn ang="0">
                      <a:pos x="40" y="119"/>
                    </a:cxn>
                    <a:cxn ang="0">
                      <a:pos x="32" y="119"/>
                    </a:cxn>
                    <a:cxn ang="0">
                      <a:pos x="40" y="126"/>
                    </a:cxn>
                    <a:cxn ang="0">
                      <a:pos x="19" y="121"/>
                    </a:cxn>
                    <a:cxn ang="0">
                      <a:pos x="10" y="124"/>
                    </a:cxn>
                    <a:cxn ang="0">
                      <a:pos x="26" y="127"/>
                    </a:cxn>
                    <a:cxn ang="0">
                      <a:pos x="33" y="135"/>
                    </a:cxn>
                    <a:cxn ang="0">
                      <a:pos x="23" y="133"/>
                    </a:cxn>
                    <a:cxn ang="0">
                      <a:pos x="2" y="129"/>
                    </a:cxn>
                    <a:cxn ang="0">
                      <a:pos x="7" y="139"/>
                    </a:cxn>
                    <a:cxn ang="0">
                      <a:pos x="22" y="143"/>
                    </a:cxn>
                    <a:cxn ang="0">
                      <a:pos x="46" y="135"/>
                    </a:cxn>
                    <a:cxn ang="0">
                      <a:pos x="54" y="131"/>
                    </a:cxn>
                    <a:cxn ang="0">
                      <a:pos x="67" y="134"/>
                    </a:cxn>
                    <a:cxn ang="0">
                      <a:pos x="76" y="138"/>
                    </a:cxn>
                    <a:cxn ang="0">
                      <a:pos x="92" y="145"/>
                    </a:cxn>
                    <a:cxn ang="0">
                      <a:pos x="99" y="159"/>
                    </a:cxn>
                    <a:cxn ang="0">
                      <a:pos x="93" y="170"/>
                    </a:cxn>
                    <a:cxn ang="0">
                      <a:pos x="110" y="175"/>
                    </a:cxn>
                    <a:cxn ang="0">
                      <a:pos x="106" y="161"/>
                    </a:cxn>
                    <a:cxn ang="0">
                      <a:pos x="118" y="149"/>
                    </a:cxn>
                    <a:cxn ang="0">
                      <a:pos x="119" y="124"/>
                    </a:cxn>
                    <a:cxn ang="0">
                      <a:pos x="120" y="106"/>
                    </a:cxn>
                    <a:cxn ang="0">
                      <a:pos x="131" y="104"/>
                    </a:cxn>
                    <a:cxn ang="0">
                      <a:pos x="150" y="88"/>
                    </a:cxn>
                    <a:cxn ang="0">
                      <a:pos x="147" y="58"/>
                    </a:cxn>
                    <a:cxn ang="0">
                      <a:pos x="166" y="29"/>
                    </a:cxn>
                    <a:cxn ang="0">
                      <a:pos x="76" y="17"/>
                    </a:cxn>
                    <a:cxn ang="0">
                      <a:pos x="70" y="29"/>
                    </a:cxn>
                    <a:cxn ang="0">
                      <a:pos x="27" y="115"/>
                    </a:cxn>
                    <a:cxn ang="0">
                      <a:pos x="31" y="112"/>
                    </a:cxn>
                    <a:cxn ang="0">
                      <a:pos x="22" y="110"/>
                    </a:cxn>
                    <a:cxn ang="0">
                      <a:pos x="24" y="116"/>
                    </a:cxn>
                    <a:cxn ang="0">
                      <a:pos x="18" y="118"/>
                    </a:cxn>
                    <a:cxn ang="0">
                      <a:pos x="32" y="106"/>
                    </a:cxn>
                    <a:cxn ang="0">
                      <a:pos x="45" y="112"/>
                    </a:cxn>
                    <a:cxn ang="0">
                      <a:pos x="27" y="105"/>
                    </a:cxn>
                    <a:cxn ang="0">
                      <a:pos x="82" y="13"/>
                    </a:cxn>
                    <a:cxn ang="0">
                      <a:pos x="99" y="7"/>
                    </a:cxn>
                    <a:cxn ang="0">
                      <a:pos x="98" y="3"/>
                    </a:cxn>
                    <a:cxn ang="0">
                      <a:pos x="90" y="9"/>
                    </a:cxn>
                    <a:cxn ang="0">
                      <a:pos x="109" y="3"/>
                    </a:cxn>
                    <a:cxn ang="0">
                      <a:pos x="135" y="0"/>
                    </a:cxn>
                    <a:cxn ang="0">
                      <a:pos x="136" y="2"/>
                    </a:cxn>
                  </a:cxnLst>
                  <a:rect l="0" t="0" r="r" b="b"/>
                  <a:pathLst>
                    <a:path w="168" h="177">
                      <a:moveTo>
                        <a:pt x="168" y="18"/>
                      </a:moveTo>
                      <a:cubicBezTo>
                        <a:pt x="164" y="17"/>
                        <a:pt x="160" y="15"/>
                        <a:pt x="159" y="14"/>
                      </a:cubicBezTo>
                      <a:cubicBezTo>
                        <a:pt x="155" y="12"/>
                        <a:pt x="155" y="7"/>
                        <a:pt x="154" y="5"/>
                      </a:cubicBezTo>
                      <a:cubicBezTo>
                        <a:pt x="153" y="3"/>
                        <a:pt x="149" y="7"/>
                        <a:pt x="149" y="7"/>
                      </a:cubicBezTo>
                      <a:cubicBezTo>
                        <a:pt x="130" y="8"/>
                        <a:pt x="130" y="8"/>
                        <a:pt x="130" y="8"/>
                      </a:cubicBezTo>
                      <a:cubicBezTo>
                        <a:pt x="131" y="10"/>
                        <a:pt x="131" y="10"/>
                        <a:pt x="131" y="10"/>
                      </a:cubicBezTo>
                      <a:cubicBezTo>
                        <a:pt x="131" y="10"/>
                        <a:pt x="128" y="10"/>
                        <a:pt x="127" y="8"/>
                      </a:cubicBezTo>
                      <a:cubicBezTo>
                        <a:pt x="125" y="6"/>
                        <a:pt x="108" y="11"/>
                        <a:pt x="102" y="14"/>
                      </a:cubicBezTo>
                      <a:cubicBezTo>
                        <a:pt x="96" y="16"/>
                        <a:pt x="95" y="29"/>
                        <a:pt x="96" y="34"/>
                      </a:cubicBezTo>
                      <a:cubicBezTo>
                        <a:pt x="96" y="40"/>
                        <a:pt x="95" y="39"/>
                        <a:pt x="95" y="39"/>
                      </a:cubicBezTo>
                      <a:cubicBezTo>
                        <a:pt x="95" y="39"/>
                        <a:pt x="96" y="40"/>
                        <a:pt x="99" y="41"/>
                      </a:cubicBezTo>
                      <a:cubicBezTo>
                        <a:pt x="102" y="43"/>
                        <a:pt x="105" y="45"/>
                        <a:pt x="105" y="45"/>
                      </a:cubicBezTo>
                      <a:cubicBezTo>
                        <a:pt x="105" y="45"/>
                        <a:pt x="101" y="47"/>
                        <a:pt x="101" y="48"/>
                      </a:cubicBezTo>
                      <a:cubicBezTo>
                        <a:pt x="101" y="50"/>
                        <a:pt x="104" y="50"/>
                        <a:pt x="104" y="50"/>
                      </a:cubicBezTo>
                      <a:cubicBezTo>
                        <a:pt x="104" y="50"/>
                        <a:pt x="101" y="54"/>
                        <a:pt x="104" y="55"/>
                      </a:cubicBezTo>
                      <a:cubicBezTo>
                        <a:pt x="109" y="56"/>
                        <a:pt x="113" y="57"/>
                        <a:pt x="113" y="57"/>
                      </a:cubicBezTo>
                      <a:cubicBezTo>
                        <a:pt x="112" y="59"/>
                        <a:pt x="112" y="59"/>
                        <a:pt x="112" y="59"/>
                      </a:cubicBezTo>
                      <a:cubicBezTo>
                        <a:pt x="112" y="59"/>
                        <a:pt x="105" y="57"/>
                        <a:pt x="101" y="57"/>
                      </a:cubicBezTo>
                      <a:cubicBezTo>
                        <a:pt x="98" y="57"/>
                        <a:pt x="94" y="62"/>
                        <a:pt x="90" y="64"/>
                      </a:cubicBezTo>
                      <a:cubicBezTo>
                        <a:pt x="87" y="66"/>
                        <a:pt x="79" y="70"/>
                        <a:pt x="79" y="70"/>
                      </a:cubicBezTo>
                      <a:cubicBezTo>
                        <a:pt x="79" y="70"/>
                        <a:pt x="81" y="73"/>
                        <a:pt x="83" y="73"/>
                      </a:cubicBezTo>
                      <a:cubicBezTo>
                        <a:pt x="87" y="73"/>
                        <a:pt x="87" y="73"/>
                        <a:pt x="87" y="73"/>
                      </a:cubicBezTo>
                      <a:cubicBezTo>
                        <a:pt x="87" y="73"/>
                        <a:pt x="94" y="77"/>
                        <a:pt x="96" y="76"/>
                      </a:cubicBezTo>
                      <a:cubicBezTo>
                        <a:pt x="99" y="74"/>
                        <a:pt x="99" y="72"/>
                        <a:pt x="99" y="72"/>
                      </a:cubicBezTo>
                      <a:cubicBezTo>
                        <a:pt x="99" y="72"/>
                        <a:pt x="106" y="69"/>
                        <a:pt x="108" y="66"/>
                      </a:cubicBezTo>
                      <a:cubicBezTo>
                        <a:pt x="109" y="65"/>
                        <a:pt x="111" y="65"/>
                        <a:pt x="112" y="65"/>
                      </a:cubicBezTo>
                      <a:cubicBezTo>
                        <a:pt x="113" y="66"/>
                        <a:pt x="109" y="72"/>
                        <a:pt x="109" y="72"/>
                      </a:cubicBezTo>
                      <a:cubicBezTo>
                        <a:pt x="96" y="78"/>
                        <a:pt x="96" y="78"/>
                        <a:pt x="96" y="78"/>
                      </a:cubicBezTo>
                      <a:cubicBezTo>
                        <a:pt x="86" y="77"/>
                        <a:pt x="86" y="77"/>
                        <a:pt x="86" y="77"/>
                      </a:cubicBezTo>
                      <a:cubicBezTo>
                        <a:pt x="76" y="71"/>
                        <a:pt x="76" y="71"/>
                        <a:pt x="76" y="71"/>
                      </a:cubicBezTo>
                      <a:cubicBezTo>
                        <a:pt x="73" y="69"/>
                        <a:pt x="73" y="69"/>
                        <a:pt x="73" y="69"/>
                      </a:cubicBezTo>
                      <a:cubicBezTo>
                        <a:pt x="80" y="68"/>
                        <a:pt x="80" y="68"/>
                        <a:pt x="80" y="68"/>
                      </a:cubicBezTo>
                      <a:cubicBezTo>
                        <a:pt x="82" y="64"/>
                        <a:pt x="82" y="64"/>
                        <a:pt x="82" y="64"/>
                      </a:cubicBezTo>
                      <a:cubicBezTo>
                        <a:pt x="82" y="64"/>
                        <a:pt x="79" y="55"/>
                        <a:pt x="79" y="53"/>
                      </a:cubicBezTo>
                      <a:cubicBezTo>
                        <a:pt x="78" y="50"/>
                        <a:pt x="85" y="54"/>
                        <a:pt x="88" y="50"/>
                      </a:cubicBezTo>
                      <a:cubicBezTo>
                        <a:pt x="90" y="48"/>
                        <a:pt x="87" y="45"/>
                        <a:pt x="84" y="44"/>
                      </a:cubicBezTo>
                      <a:cubicBezTo>
                        <a:pt x="80" y="43"/>
                        <a:pt x="82" y="33"/>
                        <a:pt x="78" y="33"/>
                      </a:cubicBezTo>
                      <a:cubicBezTo>
                        <a:pt x="74" y="32"/>
                        <a:pt x="77" y="35"/>
                        <a:pt x="73" y="34"/>
                      </a:cubicBezTo>
                      <a:cubicBezTo>
                        <a:pt x="71" y="33"/>
                        <a:pt x="69" y="30"/>
                        <a:pt x="67" y="32"/>
                      </a:cubicBezTo>
                      <a:cubicBezTo>
                        <a:pt x="65" y="33"/>
                        <a:pt x="60" y="63"/>
                        <a:pt x="56" y="70"/>
                      </a:cubicBezTo>
                      <a:cubicBezTo>
                        <a:pt x="53" y="76"/>
                        <a:pt x="37" y="91"/>
                        <a:pt x="37" y="91"/>
                      </a:cubicBezTo>
                      <a:cubicBezTo>
                        <a:pt x="47" y="101"/>
                        <a:pt x="47" y="101"/>
                        <a:pt x="47" y="101"/>
                      </a:cubicBezTo>
                      <a:cubicBezTo>
                        <a:pt x="47" y="104"/>
                        <a:pt x="47" y="104"/>
                        <a:pt x="47" y="104"/>
                      </a:cubicBezTo>
                      <a:cubicBezTo>
                        <a:pt x="47" y="104"/>
                        <a:pt x="40" y="97"/>
                        <a:pt x="39" y="97"/>
                      </a:cubicBezTo>
                      <a:cubicBezTo>
                        <a:pt x="37" y="96"/>
                        <a:pt x="35" y="94"/>
                        <a:pt x="33" y="94"/>
                      </a:cubicBezTo>
                      <a:cubicBezTo>
                        <a:pt x="32" y="94"/>
                        <a:pt x="34" y="101"/>
                        <a:pt x="34" y="101"/>
                      </a:cubicBezTo>
                      <a:cubicBezTo>
                        <a:pt x="34" y="101"/>
                        <a:pt x="50" y="112"/>
                        <a:pt x="51" y="112"/>
                      </a:cubicBezTo>
                      <a:cubicBezTo>
                        <a:pt x="53" y="112"/>
                        <a:pt x="56" y="110"/>
                        <a:pt x="61" y="109"/>
                      </a:cubicBezTo>
                      <a:cubicBezTo>
                        <a:pt x="65" y="109"/>
                        <a:pt x="64" y="112"/>
                        <a:pt x="62" y="112"/>
                      </a:cubicBezTo>
                      <a:cubicBezTo>
                        <a:pt x="60" y="112"/>
                        <a:pt x="52" y="115"/>
                        <a:pt x="52" y="115"/>
                      </a:cubicBezTo>
                      <a:cubicBezTo>
                        <a:pt x="52" y="115"/>
                        <a:pt x="50" y="113"/>
                        <a:pt x="48" y="113"/>
                      </a:cubicBezTo>
                      <a:cubicBezTo>
                        <a:pt x="45" y="113"/>
                        <a:pt x="43" y="116"/>
                        <a:pt x="43" y="116"/>
                      </a:cubicBezTo>
                      <a:cubicBezTo>
                        <a:pt x="36" y="115"/>
                        <a:pt x="36" y="115"/>
                        <a:pt x="36" y="115"/>
                      </a:cubicBezTo>
                      <a:cubicBezTo>
                        <a:pt x="40" y="119"/>
                        <a:pt x="40" y="119"/>
                        <a:pt x="40" y="119"/>
                      </a:cubicBezTo>
                      <a:cubicBezTo>
                        <a:pt x="40" y="119"/>
                        <a:pt x="35" y="117"/>
                        <a:pt x="34" y="117"/>
                      </a:cubicBezTo>
                      <a:cubicBezTo>
                        <a:pt x="32" y="116"/>
                        <a:pt x="29" y="119"/>
                        <a:pt x="29" y="119"/>
                      </a:cubicBezTo>
                      <a:cubicBezTo>
                        <a:pt x="32" y="119"/>
                        <a:pt x="32" y="119"/>
                        <a:pt x="32" y="119"/>
                      </a:cubicBezTo>
                      <a:cubicBezTo>
                        <a:pt x="33" y="120"/>
                        <a:pt x="33" y="120"/>
                        <a:pt x="33" y="120"/>
                      </a:cubicBezTo>
                      <a:cubicBezTo>
                        <a:pt x="40" y="124"/>
                        <a:pt x="40" y="124"/>
                        <a:pt x="40" y="124"/>
                      </a:cubicBezTo>
                      <a:cubicBezTo>
                        <a:pt x="40" y="126"/>
                        <a:pt x="40" y="126"/>
                        <a:pt x="40" y="126"/>
                      </a:cubicBezTo>
                      <a:cubicBezTo>
                        <a:pt x="35" y="126"/>
                        <a:pt x="35" y="126"/>
                        <a:pt x="35" y="126"/>
                      </a:cubicBezTo>
                      <a:cubicBezTo>
                        <a:pt x="35" y="126"/>
                        <a:pt x="31" y="122"/>
                        <a:pt x="27" y="121"/>
                      </a:cubicBezTo>
                      <a:cubicBezTo>
                        <a:pt x="19" y="121"/>
                        <a:pt x="19" y="121"/>
                        <a:pt x="19" y="121"/>
                      </a:cubicBezTo>
                      <a:cubicBezTo>
                        <a:pt x="19" y="121"/>
                        <a:pt x="17" y="120"/>
                        <a:pt x="15" y="118"/>
                      </a:cubicBezTo>
                      <a:cubicBezTo>
                        <a:pt x="14" y="117"/>
                        <a:pt x="7" y="119"/>
                        <a:pt x="7" y="119"/>
                      </a:cubicBezTo>
                      <a:cubicBezTo>
                        <a:pt x="7" y="119"/>
                        <a:pt x="7" y="122"/>
                        <a:pt x="10" y="124"/>
                      </a:cubicBezTo>
                      <a:cubicBezTo>
                        <a:pt x="13" y="126"/>
                        <a:pt x="17" y="125"/>
                        <a:pt x="17" y="125"/>
                      </a:cubicBezTo>
                      <a:cubicBezTo>
                        <a:pt x="17" y="125"/>
                        <a:pt x="17" y="128"/>
                        <a:pt x="19" y="129"/>
                      </a:cubicBezTo>
                      <a:cubicBezTo>
                        <a:pt x="22" y="131"/>
                        <a:pt x="26" y="127"/>
                        <a:pt x="26" y="127"/>
                      </a:cubicBezTo>
                      <a:cubicBezTo>
                        <a:pt x="29" y="127"/>
                        <a:pt x="29" y="127"/>
                        <a:pt x="29" y="127"/>
                      </a:cubicBezTo>
                      <a:cubicBezTo>
                        <a:pt x="29" y="127"/>
                        <a:pt x="35" y="131"/>
                        <a:pt x="38" y="132"/>
                      </a:cubicBezTo>
                      <a:cubicBezTo>
                        <a:pt x="41" y="132"/>
                        <a:pt x="33" y="135"/>
                        <a:pt x="33" y="135"/>
                      </a:cubicBezTo>
                      <a:cubicBezTo>
                        <a:pt x="31" y="134"/>
                        <a:pt x="31" y="134"/>
                        <a:pt x="31" y="134"/>
                      </a:cubicBezTo>
                      <a:cubicBezTo>
                        <a:pt x="31" y="134"/>
                        <a:pt x="30" y="131"/>
                        <a:pt x="28" y="131"/>
                      </a:cubicBezTo>
                      <a:cubicBezTo>
                        <a:pt x="26" y="129"/>
                        <a:pt x="23" y="133"/>
                        <a:pt x="23" y="133"/>
                      </a:cubicBezTo>
                      <a:cubicBezTo>
                        <a:pt x="23" y="133"/>
                        <a:pt x="19" y="133"/>
                        <a:pt x="16" y="132"/>
                      </a:cubicBezTo>
                      <a:cubicBezTo>
                        <a:pt x="14" y="132"/>
                        <a:pt x="11" y="127"/>
                        <a:pt x="8" y="127"/>
                      </a:cubicBezTo>
                      <a:cubicBezTo>
                        <a:pt x="7" y="127"/>
                        <a:pt x="2" y="129"/>
                        <a:pt x="2" y="129"/>
                      </a:cubicBezTo>
                      <a:cubicBezTo>
                        <a:pt x="2" y="129"/>
                        <a:pt x="1" y="133"/>
                        <a:pt x="0" y="134"/>
                      </a:cubicBezTo>
                      <a:cubicBezTo>
                        <a:pt x="0" y="135"/>
                        <a:pt x="1" y="138"/>
                        <a:pt x="1" y="138"/>
                      </a:cubicBezTo>
                      <a:cubicBezTo>
                        <a:pt x="7" y="139"/>
                        <a:pt x="7" y="139"/>
                        <a:pt x="7" y="139"/>
                      </a:cubicBezTo>
                      <a:cubicBezTo>
                        <a:pt x="8" y="135"/>
                        <a:pt x="8" y="135"/>
                        <a:pt x="8" y="135"/>
                      </a:cubicBezTo>
                      <a:cubicBezTo>
                        <a:pt x="18" y="138"/>
                        <a:pt x="18" y="138"/>
                        <a:pt x="18" y="138"/>
                      </a:cubicBezTo>
                      <a:cubicBezTo>
                        <a:pt x="18" y="138"/>
                        <a:pt x="15" y="143"/>
                        <a:pt x="22" y="143"/>
                      </a:cubicBezTo>
                      <a:cubicBezTo>
                        <a:pt x="29" y="144"/>
                        <a:pt x="39" y="134"/>
                        <a:pt x="39" y="134"/>
                      </a:cubicBezTo>
                      <a:cubicBezTo>
                        <a:pt x="43" y="135"/>
                        <a:pt x="43" y="135"/>
                        <a:pt x="43" y="135"/>
                      </a:cubicBezTo>
                      <a:cubicBezTo>
                        <a:pt x="46" y="135"/>
                        <a:pt x="46" y="135"/>
                        <a:pt x="46" y="135"/>
                      </a:cubicBezTo>
                      <a:cubicBezTo>
                        <a:pt x="46" y="135"/>
                        <a:pt x="44" y="129"/>
                        <a:pt x="48" y="128"/>
                      </a:cubicBezTo>
                      <a:cubicBezTo>
                        <a:pt x="51" y="126"/>
                        <a:pt x="51" y="131"/>
                        <a:pt x="51" y="131"/>
                      </a:cubicBezTo>
                      <a:cubicBezTo>
                        <a:pt x="54" y="131"/>
                        <a:pt x="54" y="131"/>
                        <a:pt x="54" y="131"/>
                      </a:cubicBezTo>
                      <a:cubicBezTo>
                        <a:pt x="54" y="131"/>
                        <a:pt x="59" y="127"/>
                        <a:pt x="63" y="127"/>
                      </a:cubicBezTo>
                      <a:cubicBezTo>
                        <a:pt x="66" y="127"/>
                        <a:pt x="62" y="134"/>
                        <a:pt x="62" y="134"/>
                      </a:cubicBezTo>
                      <a:cubicBezTo>
                        <a:pt x="67" y="134"/>
                        <a:pt x="67" y="134"/>
                        <a:pt x="67" y="134"/>
                      </a:cubicBezTo>
                      <a:cubicBezTo>
                        <a:pt x="67" y="134"/>
                        <a:pt x="69" y="128"/>
                        <a:pt x="72" y="129"/>
                      </a:cubicBezTo>
                      <a:cubicBezTo>
                        <a:pt x="74" y="131"/>
                        <a:pt x="71" y="136"/>
                        <a:pt x="71" y="136"/>
                      </a:cubicBezTo>
                      <a:cubicBezTo>
                        <a:pt x="76" y="138"/>
                        <a:pt x="76" y="138"/>
                        <a:pt x="76" y="138"/>
                      </a:cubicBezTo>
                      <a:cubicBezTo>
                        <a:pt x="76" y="138"/>
                        <a:pt x="77" y="143"/>
                        <a:pt x="80" y="143"/>
                      </a:cubicBezTo>
                      <a:cubicBezTo>
                        <a:pt x="83" y="144"/>
                        <a:pt x="86" y="141"/>
                        <a:pt x="89" y="142"/>
                      </a:cubicBezTo>
                      <a:cubicBezTo>
                        <a:pt x="93" y="142"/>
                        <a:pt x="92" y="145"/>
                        <a:pt x="92" y="145"/>
                      </a:cubicBezTo>
                      <a:cubicBezTo>
                        <a:pt x="96" y="150"/>
                        <a:pt x="96" y="150"/>
                        <a:pt x="96" y="150"/>
                      </a:cubicBezTo>
                      <a:cubicBezTo>
                        <a:pt x="96" y="150"/>
                        <a:pt x="99" y="150"/>
                        <a:pt x="102" y="153"/>
                      </a:cubicBezTo>
                      <a:cubicBezTo>
                        <a:pt x="104" y="155"/>
                        <a:pt x="101" y="157"/>
                        <a:pt x="99" y="159"/>
                      </a:cubicBezTo>
                      <a:cubicBezTo>
                        <a:pt x="98" y="160"/>
                        <a:pt x="99" y="163"/>
                        <a:pt x="99" y="163"/>
                      </a:cubicBezTo>
                      <a:cubicBezTo>
                        <a:pt x="98" y="168"/>
                        <a:pt x="98" y="168"/>
                        <a:pt x="98" y="168"/>
                      </a:cubicBezTo>
                      <a:cubicBezTo>
                        <a:pt x="98" y="168"/>
                        <a:pt x="94" y="168"/>
                        <a:pt x="93" y="170"/>
                      </a:cubicBezTo>
                      <a:cubicBezTo>
                        <a:pt x="90" y="173"/>
                        <a:pt x="94" y="174"/>
                        <a:pt x="94" y="174"/>
                      </a:cubicBezTo>
                      <a:cubicBezTo>
                        <a:pt x="94" y="174"/>
                        <a:pt x="98" y="176"/>
                        <a:pt x="102" y="176"/>
                      </a:cubicBezTo>
                      <a:cubicBezTo>
                        <a:pt x="105" y="177"/>
                        <a:pt x="109" y="175"/>
                        <a:pt x="110" y="175"/>
                      </a:cubicBezTo>
                      <a:cubicBezTo>
                        <a:pt x="110" y="174"/>
                        <a:pt x="109" y="173"/>
                        <a:pt x="109" y="173"/>
                      </a:cubicBezTo>
                      <a:cubicBezTo>
                        <a:pt x="111" y="171"/>
                        <a:pt x="112" y="170"/>
                        <a:pt x="114" y="170"/>
                      </a:cubicBezTo>
                      <a:cubicBezTo>
                        <a:pt x="113" y="166"/>
                        <a:pt x="113" y="159"/>
                        <a:pt x="106" y="161"/>
                      </a:cubicBezTo>
                      <a:cubicBezTo>
                        <a:pt x="105" y="159"/>
                        <a:pt x="105" y="156"/>
                        <a:pt x="108" y="155"/>
                      </a:cubicBezTo>
                      <a:cubicBezTo>
                        <a:pt x="109" y="156"/>
                        <a:pt x="109" y="157"/>
                        <a:pt x="110" y="158"/>
                      </a:cubicBezTo>
                      <a:cubicBezTo>
                        <a:pt x="111" y="153"/>
                        <a:pt x="117" y="154"/>
                        <a:pt x="118" y="149"/>
                      </a:cubicBezTo>
                      <a:cubicBezTo>
                        <a:pt x="115" y="150"/>
                        <a:pt x="115" y="150"/>
                        <a:pt x="115" y="150"/>
                      </a:cubicBezTo>
                      <a:cubicBezTo>
                        <a:pt x="113" y="142"/>
                        <a:pt x="121" y="141"/>
                        <a:pt x="121" y="136"/>
                      </a:cubicBezTo>
                      <a:cubicBezTo>
                        <a:pt x="121" y="132"/>
                        <a:pt x="121" y="127"/>
                        <a:pt x="119" y="124"/>
                      </a:cubicBezTo>
                      <a:cubicBezTo>
                        <a:pt x="117" y="121"/>
                        <a:pt x="115" y="117"/>
                        <a:pt x="115" y="113"/>
                      </a:cubicBezTo>
                      <a:cubicBezTo>
                        <a:pt x="115" y="115"/>
                        <a:pt x="112" y="105"/>
                        <a:pt x="112" y="105"/>
                      </a:cubicBezTo>
                      <a:cubicBezTo>
                        <a:pt x="115" y="105"/>
                        <a:pt x="117" y="104"/>
                        <a:pt x="120" y="106"/>
                      </a:cubicBezTo>
                      <a:cubicBezTo>
                        <a:pt x="119" y="105"/>
                        <a:pt x="119" y="103"/>
                        <a:pt x="118" y="102"/>
                      </a:cubicBezTo>
                      <a:cubicBezTo>
                        <a:pt x="122" y="102"/>
                        <a:pt x="128" y="104"/>
                        <a:pt x="131" y="106"/>
                      </a:cubicBezTo>
                      <a:cubicBezTo>
                        <a:pt x="131" y="104"/>
                        <a:pt x="131" y="104"/>
                        <a:pt x="131" y="104"/>
                      </a:cubicBezTo>
                      <a:cubicBezTo>
                        <a:pt x="135" y="105"/>
                        <a:pt x="139" y="98"/>
                        <a:pt x="144" y="102"/>
                      </a:cubicBezTo>
                      <a:cubicBezTo>
                        <a:pt x="146" y="103"/>
                        <a:pt x="150" y="93"/>
                        <a:pt x="142" y="93"/>
                      </a:cubicBezTo>
                      <a:cubicBezTo>
                        <a:pt x="144" y="90"/>
                        <a:pt x="146" y="88"/>
                        <a:pt x="150" y="88"/>
                      </a:cubicBezTo>
                      <a:cubicBezTo>
                        <a:pt x="150" y="88"/>
                        <a:pt x="157" y="81"/>
                        <a:pt x="159" y="80"/>
                      </a:cubicBezTo>
                      <a:cubicBezTo>
                        <a:pt x="154" y="77"/>
                        <a:pt x="161" y="71"/>
                        <a:pt x="155" y="65"/>
                      </a:cubicBezTo>
                      <a:cubicBezTo>
                        <a:pt x="152" y="72"/>
                        <a:pt x="138" y="62"/>
                        <a:pt x="147" y="58"/>
                      </a:cubicBezTo>
                      <a:cubicBezTo>
                        <a:pt x="142" y="49"/>
                        <a:pt x="154" y="56"/>
                        <a:pt x="157" y="55"/>
                      </a:cubicBezTo>
                      <a:cubicBezTo>
                        <a:pt x="162" y="53"/>
                        <a:pt x="159" y="45"/>
                        <a:pt x="162" y="41"/>
                      </a:cubicBezTo>
                      <a:cubicBezTo>
                        <a:pt x="164" y="38"/>
                        <a:pt x="167" y="33"/>
                        <a:pt x="166" y="29"/>
                      </a:cubicBezTo>
                      <a:cubicBezTo>
                        <a:pt x="166" y="26"/>
                        <a:pt x="168" y="22"/>
                        <a:pt x="168" y="18"/>
                      </a:cubicBezTo>
                      <a:close/>
                      <a:moveTo>
                        <a:pt x="77" y="26"/>
                      </a:moveTo>
                      <a:cubicBezTo>
                        <a:pt x="81" y="19"/>
                        <a:pt x="77" y="18"/>
                        <a:pt x="76" y="17"/>
                      </a:cubicBezTo>
                      <a:cubicBezTo>
                        <a:pt x="74" y="16"/>
                        <a:pt x="72" y="18"/>
                        <a:pt x="72" y="18"/>
                      </a:cubicBezTo>
                      <a:cubicBezTo>
                        <a:pt x="68" y="26"/>
                        <a:pt x="68" y="26"/>
                        <a:pt x="68" y="26"/>
                      </a:cubicBezTo>
                      <a:cubicBezTo>
                        <a:pt x="70" y="29"/>
                        <a:pt x="70" y="29"/>
                        <a:pt x="70" y="29"/>
                      </a:cubicBezTo>
                      <a:cubicBezTo>
                        <a:pt x="70" y="29"/>
                        <a:pt x="73" y="30"/>
                        <a:pt x="77" y="26"/>
                      </a:cubicBezTo>
                      <a:close/>
                      <a:moveTo>
                        <a:pt x="22" y="110"/>
                      </a:moveTo>
                      <a:cubicBezTo>
                        <a:pt x="24" y="111"/>
                        <a:pt x="27" y="115"/>
                        <a:pt x="27" y="115"/>
                      </a:cubicBezTo>
                      <a:cubicBezTo>
                        <a:pt x="33" y="115"/>
                        <a:pt x="33" y="115"/>
                        <a:pt x="33" y="115"/>
                      </a:cubicBezTo>
                      <a:cubicBezTo>
                        <a:pt x="33" y="113"/>
                        <a:pt x="33" y="113"/>
                        <a:pt x="33" y="113"/>
                      </a:cubicBezTo>
                      <a:cubicBezTo>
                        <a:pt x="31" y="112"/>
                        <a:pt x="31" y="112"/>
                        <a:pt x="31" y="112"/>
                      </a:cubicBezTo>
                      <a:cubicBezTo>
                        <a:pt x="31" y="112"/>
                        <a:pt x="31" y="108"/>
                        <a:pt x="27" y="108"/>
                      </a:cubicBezTo>
                      <a:cubicBezTo>
                        <a:pt x="22" y="107"/>
                        <a:pt x="18" y="107"/>
                        <a:pt x="18" y="108"/>
                      </a:cubicBezTo>
                      <a:cubicBezTo>
                        <a:pt x="18" y="110"/>
                        <a:pt x="22" y="110"/>
                        <a:pt x="22" y="110"/>
                      </a:cubicBezTo>
                      <a:close/>
                      <a:moveTo>
                        <a:pt x="23" y="119"/>
                      </a:moveTo>
                      <a:cubicBezTo>
                        <a:pt x="27" y="119"/>
                        <a:pt x="27" y="119"/>
                        <a:pt x="27" y="119"/>
                      </a:cubicBezTo>
                      <a:cubicBezTo>
                        <a:pt x="28" y="119"/>
                        <a:pt x="24" y="116"/>
                        <a:pt x="24" y="116"/>
                      </a:cubicBezTo>
                      <a:cubicBezTo>
                        <a:pt x="21" y="117"/>
                        <a:pt x="21" y="117"/>
                        <a:pt x="21" y="117"/>
                      </a:cubicBezTo>
                      <a:cubicBezTo>
                        <a:pt x="19" y="115"/>
                        <a:pt x="19" y="115"/>
                        <a:pt x="19" y="115"/>
                      </a:cubicBezTo>
                      <a:cubicBezTo>
                        <a:pt x="19" y="115"/>
                        <a:pt x="16" y="116"/>
                        <a:pt x="18" y="118"/>
                      </a:cubicBezTo>
                      <a:cubicBezTo>
                        <a:pt x="21" y="120"/>
                        <a:pt x="22" y="119"/>
                        <a:pt x="23" y="119"/>
                      </a:cubicBezTo>
                      <a:close/>
                      <a:moveTo>
                        <a:pt x="27" y="105"/>
                      </a:moveTo>
                      <a:cubicBezTo>
                        <a:pt x="29" y="106"/>
                        <a:pt x="32" y="106"/>
                        <a:pt x="32" y="106"/>
                      </a:cubicBezTo>
                      <a:cubicBezTo>
                        <a:pt x="32" y="106"/>
                        <a:pt x="32" y="108"/>
                        <a:pt x="36" y="110"/>
                      </a:cubicBezTo>
                      <a:cubicBezTo>
                        <a:pt x="39" y="112"/>
                        <a:pt x="40" y="113"/>
                        <a:pt x="43" y="113"/>
                      </a:cubicBezTo>
                      <a:cubicBezTo>
                        <a:pt x="45" y="113"/>
                        <a:pt x="45" y="112"/>
                        <a:pt x="45" y="112"/>
                      </a:cubicBezTo>
                      <a:cubicBezTo>
                        <a:pt x="34" y="103"/>
                        <a:pt x="34" y="103"/>
                        <a:pt x="34" y="103"/>
                      </a:cubicBezTo>
                      <a:cubicBezTo>
                        <a:pt x="27" y="103"/>
                        <a:pt x="27" y="103"/>
                        <a:pt x="27" y="103"/>
                      </a:cubicBezTo>
                      <a:cubicBezTo>
                        <a:pt x="27" y="103"/>
                        <a:pt x="26" y="105"/>
                        <a:pt x="27" y="105"/>
                      </a:cubicBezTo>
                      <a:close/>
                      <a:moveTo>
                        <a:pt x="82" y="13"/>
                      </a:moveTo>
                      <a:cubicBezTo>
                        <a:pt x="87" y="10"/>
                        <a:pt x="86" y="7"/>
                        <a:pt x="81" y="11"/>
                      </a:cubicBezTo>
                      <a:cubicBezTo>
                        <a:pt x="77" y="14"/>
                        <a:pt x="82" y="13"/>
                        <a:pt x="82" y="13"/>
                      </a:cubicBezTo>
                      <a:close/>
                      <a:moveTo>
                        <a:pt x="90" y="9"/>
                      </a:moveTo>
                      <a:cubicBezTo>
                        <a:pt x="93" y="7"/>
                        <a:pt x="93" y="7"/>
                        <a:pt x="93" y="7"/>
                      </a:cubicBezTo>
                      <a:cubicBezTo>
                        <a:pt x="99" y="7"/>
                        <a:pt x="99" y="7"/>
                        <a:pt x="99" y="7"/>
                      </a:cubicBezTo>
                      <a:cubicBezTo>
                        <a:pt x="105" y="2"/>
                        <a:pt x="105" y="2"/>
                        <a:pt x="105" y="2"/>
                      </a:cubicBezTo>
                      <a:cubicBezTo>
                        <a:pt x="103" y="2"/>
                        <a:pt x="103" y="2"/>
                        <a:pt x="103" y="2"/>
                      </a:cubicBezTo>
                      <a:cubicBezTo>
                        <a:pt x="98" y="3"/>
                        <a:pt x="98" y="3"/>
                        <a:pt x="98" y="3"/>
                      </a:cubicBezTo>
                      <a:cubicBezTo>
                        <a:pt x="93" y="3"/>
                        <a:pt x="93" y="3"/>
                        <a:pt x="93" y="3"/>
                      </a:cubicBezTo>
                      <a:cubicBezTo>
                        <a:pt x="93" y="3"/>
                        <a:pt x="89" y="5"/>
                        <a:pt x="88" y="7"/>
                      </a:cubicBezTo>
                      <a:cubicBezTo>
                        <a:pt x="87" y="9"/>
                        <a:pt x="90" y="9"/>
                        <a:pt x="90" y="9"/>
                      </a:cubicBezTo>
                      <a:close/>
                      <a:moveTo>
                        <a:pt x="115" y="5"/>
                      </a:moveTo>
                      <a:cubicBezTo>
                        <a:pt x="118" y="5"/>
                        <a:pt x="126" y="2"/>
                        <a:pt x="118" y="2"/>
                      </a:cubicBezTo>
                      <a:cubicBezTo>
                        <a:pt x="112" y="2"/>
                        <a:pt x="109" y="3"/>
                        <a:pt x="109" y="3"/>
                      </a:cubicBezTo>
                      <a:cubicBezTo>
                        <a:pt x="109" y="6"/>
                        <a:pt x="112" y="5"/>
                        <a:pt x="115" y="5"/>
                      </a:cubicBezTo>
                      <a:close/>
                      <a:moveTo>
                        <a:pt x="136" y="2"/>
                      </a:moveTo>
                      <a:cubicBezTo>
                        <a:pt x="135" y="0"/>
                        <a:pt x="135" y="0"/>
                        <a:pt x="135" y="0"/>
                      </a:cubicBezTo>
                      <a:cubicBezTo>
                        <a:pt x="129" y="1"/>
                        <a:pt x="129" y="1"/>
                        <a:pt x="129" y="1"/>
                      </a:cubicBezTo>
                      <a:cubicBezTo>
                        <a:pt x="129" y="5"/>
                        <a:pt x="129" y="5"/>
                        <a:pt x="129" y="5"/>
                      </a:cubicBezTo>
                      <a:lnTo>
                        <a:pt x="136" y="2"/>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2" name="Belgium" descr="© INSCALE GmbH, 05.05.2010&#10;http://www.presentationload.com/"/>
                <p:cNvSpPr>
                  <a:spLocks/>
                </p:cNvSpPr>
                <p:nvPr/>
              </p:nvSpPr>
              <p:spPr bwMode="gray">
                <a:xfrm>
                  <a:off x="2847861" y="3181522"/>
                  <a:ext cx="452398" cy="375913"/>
                </a:xfrm>
                <a:custGeom>
                  <a:avLst/>
                  <a:gdLst/>
                  <a:ahLst/>
                  <a:cxnLst>
                    <a:cxn ang="0">
                      <a:pos x="150" y="64"/>
                    </a:cxn>
                    <a:cxn ang="0">
                      <a:pos x="144" y="49"/>
                    </a:cxn>
                    <a:cxn ang="0">
                      <a:pos x="128" y="48"/>
                    </a:cxn>
                    <a:cxn ang="0">
                      <a:pos x="132" y="42"/>
                    </a:cxn>
                    <a:cxn ang="0">
                      <a:pos x="133" y="33"/>
                    </a:cxn>
                    <a:cxn ang="0">
                      <a:pos x="130" y="24"/>
                    </a:cxn>
                    <a:cxn ang="0">
                      <a:pos x="123" y="16"/>
                    </a:cxn>
                    <a:cxn ang="0">
                      <a:pos x="110" y="12"/>
                    </a:cxn>
                    <a:cxn ang="0">
                      <a:pos x="106" y="3"/>
                    </a:cxn>
                    <a:cxn ang="0">
                      <a:pos x="96" y="8"/>
                    </a:cxn>
                    <a:cxn ang="0">
                      <a:pos x="88" y="5"/>
                    </a:cxn>
                    <a:cxn ang="0">
                      <a:pos x="82" y="2"/>
                    </a:cxn>
                    <a:cxn ang="0">
                      <a:pos x="77" y="9"/>
                    </a:cxn>
                    <a:cxn ang="0">
                      <a:pos x="56" y="17"/>
                    </a:cxn>
                    <a:cxn ang="0">
                      <a:pos x="42" y="9"/>
                    </a:cxn>
                    <a:cxn ang="0">
                      <a:pos x="35" y="12"/>
                    </a:cxn>
                    <a:cxn ang="0">
                      <a:pos x="36" y="5"/>
                    </a:cxn>
                    <a:cxn ang="0">
                      <a:pos x="11" y="15"/>
                    </a:cxn>
                    <a:cxn ang="0">
                      <a:pos x="1" y="25"/>
                    </a:cxn>
                    <a:cxn ang="0">
                      <a:pos x="2" y="29"/>
                    </a:cxn>
                    <a:cxn ang="0">
                      <a:pos x="0" y="37"/>
                    </a:cxn>
                    <a:cxn ang="0">
                      <a:pos x="8" y="44"/>
                    </a:cxn>
                    <a:cxn ang="0">
                      <a:pos x="15" y="41"/>
                    </a:cxn>
                    <a:cxn ang="0">
                      <a:pos x="25" y="48"/>
                    </a:cxn>
                    <a:cxn ang="0">
                      <a:pos x="28" y="62"/>
                    </a:cxn>
                    <a:cxn ang="0">
                      <a:pos x="41" y="64"/>
                    </a:cxn>
                    <a:cxn ang="0">
                      <a:pos x="49" y="72"/>
                    </a:cxn>
                    <a:cxn ang="0">
                      <a:pos x="58" y="87"/>
                    </a:cxn>
                    <a:cxn ang="0">
                      <a:pos x="60" y="100"/>
                    </a:cxn>
                    <a:cxn ang="0">
                      <a:pos x="73" y="103"/>
                    </a:cxn>
                    <a:cxn ang="0">
                      <a:pos x="80" y="98"/>
                    </a:cxn>
                    <a:cxn ang="0">
                      <a:pos x="86" y="100"/>
                    </a:cxn>
                    <a:cxn ang="0">
                      <a:pos x="86" y="110"/>
                    </a:cxn>
                    <a:cxn ang="0">
                      <a:pos x="95" y="112"/>
                    </a:cxn>
                    <a:cxn ang="0">
                      <a:pos x="107" y="124"/>
                    </a:cxn>
                    <a:cxn ang="0">
                      <a:pos x="129" y="132"/>
                    </a:cxn>
                    <a:cxn ang="0">
                      <a:pos x="128" y="105"/>
                    </a:cxn>
                    <a:cxn ang="0">
                      <a:pos x="138" y="90"/>
                    </a:cxn>
                    <a:cxn ang="0">
                      <a:pos x="150" y="85"/>
                    </a:cxn>
                    <a:cxn ang="0">
                      <a:pos x="156" y="69"/>
                    </a:cxn>
                  </a:cxnLst>
                  <a:rect l="0" t="0" r="r" b="b"/>
                  <a:pathLst>
                    <a:path w="160" h="133">
                      <a:moveTo>
                        <a:pt x="156" y="69"/>
                      </a:moveTo>
                      <a:cubicBezTo>
                        <a:pt x="154" y="66"/>
                        <a:pt x="150" y="70"/>
                        <a:pt x="150" y="64"/>
                      </a:cubicBezTo>
                      <a:cubicBezTo>
                        <a:pt x="150" y="63"/>
                        <a:pt x="153" y="61"/>
                        <a:pt x="154" y="60"/>
                      </a:cubicBezTo>
                      <a:cubicBezTo>
                        <a:pt x="150" y="59"/>
                        <a:pt x="146" y="54"/>
                        <a:pt x="144" y="49"/>
                      </a:cubicBezTo>
                      <a:cubicBezTo>
                        <a:pt x="143" y="49"/>
                        <a:pt x="139" y="51"/>
                        <a:pt x="136" y="50"/>
                      </a:cubicBezTo>
                      <a:cubicBezTo>
                        <a:pt x="132" y="50"/>
                        <a:pt x="128" y="48"/>
                        <a:pt x="128" y="48"/>
                      </a:cubicBezTo>
                      <a:cubicBezTo>
                        <a:pt x="128" y="48"/>
                        <a:pt x="124" y="47"/>
                        <a:pt x="127" y="44"/>
                      </a:cubicBezTo>
                      <a:cubicBezTo>
                        <a:pt x="128" y="42"/>
                        <a:pt x="132" y="42"/>
                        <a:pt x="132" y="42"/>
                      </a:cubicBezTo>
                      <a:cubicBezTo>
                        <a:pt x="133" y="37"/>
                        <a:pt x="133" y="37"/>
                        <a:pt x="133" y="37"/>
                      </a:cubicBezTo>
                      <a:cubicBezTo>
                        <a:pt x="133" y="37"/>
                        <a:pt x="132" y="34"/>
                        <a:pt x="133" y="33"/>
                      </a:cubicBezTo>
                      <a:cubicBezTo>
                        <a:pt x="135" y="31"/>
                        <a:pt x="138" y="29"/>
                        <a:pt x="136" y="27"/>
                      </a:cubicBezTo>
                      <a:cubicBezTo>
                        <a:pt x="133" y="24"/>
                        <a:pt x="130" y="24"/>
                        <a:pt x="130" y="24"/>
                      </a:cubicBezTo>
                      <a:cubicBezTo>
                        <a:pt x="126" y="19"/>
                        <a:pt x="126" y="19"/>
                        <a:pt x="126" y="19"/>
                      </a:cubicBezTo>
                      <a:cubicBezTo>
                        <a:pt x="126" y="19"/>
                        <a:pt x="127" y="16"/>
                        <a:pt x="123" y="16"/>
                      </a:cubicBezTo>
                      <a:cubicBezTo>
                        <a:pt x="120" y="15"/>
                        <a:pt x="117" y="18"/>
                        <a:pt x="114" y="17"/>
                      </a:cubicBezTo>
                      <a:cubicBezTo>
                        <a:pt x="111" y="17"/>
                        <a:pt x="110" y="12"/>
                        <a:pt x="110" y="12"/>
                      </a:cubicBezTo>
                      <a:cubicBezTo>
                        <a:pt x="105" y="10"/>
                        <a:pt x="105" y="10"/>
                        <a:pt x="105" y="10"/>
                      </a:cubicBezTo>
                      <a:cubicBezTo>
                        <a:pt x="105" y="10"/>
                        <a:pt x="108" y="5"/>
                        <a:pt x="106" y="3"/>
                      </a:cubicBezTo>
                      <a:cubicBezTo>
                        <a:pt x="103" y="2"/>
                        <a:pt x="101" y="8"/>
                        <a:pt x="101" y="8"/>
                      </a:cubicBezTo>
                      <a:cubicBezTo>
                        <a:pt x="96" y="8"/>
                        <a:pt x="96" y="8"/>
                        <a:pt x="96" y="8"/>
                      </a:cubicBezTo>
                      <a:cubicBezTo>
                        <a:pt x="96" y="8"/>
                        <a:pt x="100" y="1"/>
                        <a:pt x="97" y="1"/>
                      </a:cubicBezTo>
                      <a:cubicBezTo>
                        <a:pt x="93" y="1"/>
                        <a:pt x="88" y="5"/>
                        <a:pt x="88" y="5"/>
                      </a:cubicBezTo>
                      <a:cubicBezTo>
                        <a:pt x="85" y="5"/>
                        <a:pt x="85" y="5"/>
                        <a:pt x="85" y="5"/>
                      </a:cubicBezTo>
                      <a:cubicBezTo>
                        <a:pt x="85" y="5"/>
                        <a:pt x="85" y="0"/>
                        <a:pt x="82" y="2"/>
                      </a:cubicBezTo>
                      <a:cubicBezTo>
                        <a:pt x="78" y="3"/>
                        <a:pt x="80" y="9"/>
                        <a:pt x="80" y="9"/>
                      </a:cubicBezTo>
                      <a:cubicBezTo>
                        <a:pt x="77" y="9"/>
                        <a:pt x="77" y="9"/>
                        <a:pt x="77" y="9"/>
                      </a:cubicBezTo>
                      <a:cubicBezTo>
                        <a:pt x="73" y="8"/>
                        <a:pt x="73" y="8"/>
                        <a:pt x="73" y="8"/>
                      </a:cubicBezTo>
                      <a:cubicBezTo>
                        <a:pt x="73" y="8"/>
                        <a:pt x="63" y="18"/>
                        <a:pt x="56" y="17"/>
                      </a:cubicBezTo>
                      <a:cubicBezTo>
                        <a:pt x="49" y="17"/>
                        <a:pt x="52" y="12"/>
                        <a:pt x="52" y="12"/>
                      </a:cubicBezTo>
                      <a:cubicBezTo>
                        <a:pt x="42" y="9"/>
                        <a:pt x="42" y="9"/>
                        <a:pt x="42" y="9"/>
                      </a:cubicBezTo>
                      <a:cubicBezTo>
                        <a:pt x="41" y="13"/>
                        <a:pt x="41" y="13"/>
                        <a:pt x="41" y="13"/>
                      </a:cubicBezTo>
                      <a:cubicBezTo>
                        <a:pt x="35" y="12"/>
                        <a:pt x="35" y="12"/>
                        <a:pt x="35" y="12"/>
                      </a:cubicBezTo>
                      <a:cubicBezTo>
                        <a:pt x="35" y="12"/>
                        <a:pt x="34" y="9"/>
                        <a:pt x="34" y="8"/>
                      </a:cubicBezTo>
                      <a:cubicBezTo>
                        <a:pt x="35" y="7"/>
                        <a:pt x="35" y="6"/>
                        <a:pt x="36" y="5"/>
                      </a:cubicBezTo>
                      <a:cubicBezTo>
                        <a:pt x="34" y="5"/>
                        <a:pt x="31" y="5"/>
                        <a:pt x="24" y="7"/>
                      </a:cubicBezTo>
                      <a:cubicBezTo>
                        <a:pt x="16" y="11"/>
                        <a:pt x="14" y="13"/>
                        <a:pt x="11" y="15"/>
                      </a:cubicBezTo>
                      <a:cubicBezTo>
                        <a:pt x="7" y="16"/>
                        <a:pt x="1" y="18"/>
                        <a:pt x="1" y="18"/>
                      </a:cubicBezTo>
                      <a:cubicBezTo>
                        <a:pt x="1" y="25"/>
                        <a:pt x="1" y="25"/>
                        <a:pt x="1" y="25"/>
                      </a:cubicBezTo>
                      <a:cubicBezTo>
                        <a:pt x="2" y="25"/>
                        <a:pt x="2" y="25"/>
                        <a:pt x="2" y="25"/>
                      </a:cubicBezTo>
                      <a:cubicBezTo>
                        <a:pt x="2" y="29"/>
                        <a:pt x="2" y="29"/>
                        <a:pt x="2" y="29"/>
                      </a:cubicBezTo>
                      <a:cubicBezTo>
                        <a:pt x="1" y="30"/>
                        <a:pt x="1" y="30"/>
                        <a:pt x="1" y="30"/>
                      </a:cubicBezTo>
                      <a:cubicBezTo>
                        <a:pt x="0" y="37"/>
                        <a:pt x="0" y="37"/>
                        <a:pt x="0" y="37"/>
                      </a:cubicBezTo>
                      <a:cubicBezTo>
                        <a:pt x="0" y="37"/>
                        <a:pt x="1" y="35"/>
                        <a:pt x="3" y="37"/>
                      </a:cubicBezTo>
                      <a:cubicBezTo>
                        <a:pt x="6" y="38"/>
                        <a:pt x="8" y="44"/>
                        <a:pt x="8" y="44"/>
                      </a:cubicBezTo>
                      <a:cubicBezTo>
                        <a:pt x="12" y="45"/>
                        <a:pt x="12" y="45"/>
                        <a:pt x="12" y="45"/>
                      </a:cubicBezTo>
                      <a:cubicBezTo>
                        <a:pt x="12" y="45"/>
                        <a:pt x="13" y="41"/>
                        <a:pt x="15" y="41"/>
                      </a:cubicBezTo>
                      <a:cubicBezTo>
                        <a:pt x="22" y="41"/>
                        <a:pt x="22" y="41"/>
                        <a:pt x="22" y="41"/>
                      </a:cubicBezTo>
                      <a:cubicBezTo>
                        <a:pt x="25" y="48"/>
                        <a:pt x="25" y="48"/>
                        <a:pt x="25" y="48"/>
                      </a:cubicBezTo>
                      <a:cubicBezTo>
                        <a:pt x="25" y="59"/>
                        <a:pt x="25" y="59"/>
                        <a:pt x="25" y="59"/>
                      </a:cubicBezTo>
                      <a:cubicBezTo>
                        <a:pt x="28" y="62"/>
                        <a:pt x="28" y="62"/>
                        <a:pt x="28" y="62"/>
                      </a:cubicBezTo>
                      <a:cubicBezTo>
                        <a:pt x="35" y="59"/>
                        <a:pt x="35" y="59"/>
                        <a:pt x="35" y="59"/>
                      </a:cubicBezTo>
                      <a:cubicBezTo>
                        <a:pt x="41" y="64"/>
                        <a:pt x="41" y="64"/>
                        <a:pt x="41" y="64"/>
                      </a:cubicBezTo>
                      <a:cubicBezTo>
                        <a:pt x="41" y="64"/>
                        <a:pt x="38" y="77"/>
                        <a:pt x="40" y="76"/>
                      </a:cubicBezTo>
                      <a:cubicBezTo>
                        <a:pt x="44" y="76"/>
                        <a:pt x="44" y="71"/>
                        <a:pt x="49" y="72"/>
                      </a:cubicBezTo>
                      <a:cubicBezTo>
                        <a:pt x="53" y="73"/>
                        <a:pt x="61" y="74"/>
                        <a:pt x="61" y="78"/>
                      </a:cubicBezTo>
                      <a:cubicBezTo>
                        <a:pt x="61" y="84"/>
                        <a:pt x="58" y="87"/>
                        <a:pt x="58" y="87"/>
                      </a:cubicBezTo>
                      <a:cubicBezTo>
                        <a:pt x="62" y="91"/>
                        <a:pt x="62" y="91"/>
                        <a:pt x="62" y="91"/>
                      </a:cubicBezTo>
                      <a:cubicBezTo>
                        <a:pt x="62" y="91"/>
                        <a:pt x="53" y="97"/>
                        <a:pt x="60" y="100"/>
                      </a:cubicBezTo>
                      <a:cubicBezTo>
                        <a:pt x="65" y="102"/>
                        <a:pt x="70" y="100"/>
                        <a:pt x="70" y="100"/>
                      </a:cubicBezTo>
                      <a:cubicBezTo>
                        <a:pt x="73" y="103"/>
                        <a:pt x="73" y="103"/>
                        <a:pt x="73" y="103"/>
                      </a:cubicBezTo>
                      <a:cubicBezTo>
                        <a:pt x="77" y="100"/>
                        <a:pt x="77" y="100"/>
                        <a:pt x="77" y="100"/>
                      </a:cubicBezTo>
                      <a:cubicBezTo>
                        <a:pt x="80" y="98"/>
                        <a:pt x="80" y="98"/>
                        <a:pt x="80" y="98"/>
                      </a:cubicBezTo>
                      <a:cubicBezTo>
                        <a:pt x="80" y="98"/>
                        <a:pt x="86" y="85"/>
                        <a:pt x="89" y="88"/>
                      </a:cubicBezTo>
                      <a:cubicBezTo>
                        <a:pt x="93" y="91"/>
                        <a:pt x="86" y="100"/>
                        <a:pt x="86" y="100"/>
                      </a:cubicBezTo>
                      <a:cubicBezTo>
                        <a:pt x="86" y="100"/>
                        <a:pt x="88" y="100"/>
                        <a:pt x="88" y="103"/>
                      </a:cubicBezTo>
                      <a:cubicBezTo>
                        <a:pt x="89" y="105"/>
                        <a:pt x="86" y="110"/>
                        <a:pt x="86" y="110"/>
                      </a:cubicBezTo>
                      <a:cubicBezTo>
                        <a:pt x="88" y="112"/>
                        <a:pt x="88" y="112"/>
                        <a:pt x="88" y="112"/>
                      </a:cubicBezTo>
                      <a:cubicBezTo>
                        <a:pt x="95" y="112"/>
                        <a:pt x="95" y="112"/>
                        <a:pt x="95" y="112"/>
                      </a:cubicBezTo>
                      <a:cubicBezTo>
                        <a:pt x="107" y="122"/>
                        <a:pt x="107" y="122"/>
                        <a:pt x="107" y="122"/>
                      </a:cubicBezTo>
                      <a:cubicBezTo>
                        <a:pt x="107" y="124"/>
                        <a:pt x="107" y="124"/>
                        <a:pt x="107" y="124"/>
                      </a:cubicBezTo>
                      <a:cubicBezTo>
                        <a:pt x="114" y="133"/>
                        <a:pt x="114" y="133"/>
                        <a:pt x="114" y="133"/>
                      </a:cubicBezTo>
                      <a:cubicBezTo>
                        <a:pt x="129" y="132"/>
                        <a:pt x="129" y="132"/>
                        <a:pt x="129" y="132"/>
                      </a:cubicBezTo>
                      <a:cubicBezTo>
                        <a:pt x="132" y="124"/>
                        <a:pt x="132" y="124"/>
                        <a:pt x="132" y="124"/>
                      </a:cubicBezTo>
                      <a:cubicBezTo>
                        <a:pt x="128" y="105"/>
                        <a:pt x="128" y="105"/>
                        <a:pt x="128" y="105"/>
                      </a:cubicBezTo>
                      <a:cubicBezTo>
                        <a:pt x="131" y="104"/>
                        <a:pt x="131" y="104"/>
                        <a:pt x="131" y="104"/>
                      </a:cubicBezTo>
                      <a:cubicBezTo>
                        <a:pt x="138" y="90"/>
                        <a:pt x="138" y="90"/>
                        <a:pt x="138" y="90"/>
                      </a:cubicBezTo>
                      <a:cubicBezTo>
                        <a:pt x="147" y="92"/>
                        <a:pt x="147" y="92"/>
                        <a:pt x="147" y="92"/>
                      </a:cubicBezTo>
                      <a:cubicBezTo>
                        <a:pt x="148" y="89"/>
                        <a:pt x="148" y="87"/>
                        <a:pt x="150" y="85"/>
                      </a:cubicBezTo>
                      <a:cubicBezTo>
                        <a:pt x="152" y="82"/>
                        <a:pt x="157" y="81"/>
                        <a:pt x="159" y="80"/>
                      </a:cubicBezTo>
                      <a:cubicBezTo>
                        <a:pt x="160" y="78"/>
                        <a:pt x="157" y="70"/>
                        <a:pt x="156" y="69"/>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3" name="Luxembourg" descr="© INSCALE GmbH, 05.05.2010&#10;http://www.presentationload.com/"/>
                <p:cNvSpPr>
                  <a:spLocks/>
                </p:cNvSpPr>
                <p:nvPr/>
              </p:nvSpPr>
              <p:spPr bwMode="gray">
                <a:xfrm>
                  <a:off x="3209128" y="3435385"/>
                  <a:ext cx="99266" cy="141577"/>
                </a:xfrm>
                <a:custGeom>
                  <a:avLst/>
                  <a:gdLst/>
                  <a:ahLst/>
                  <a:cxnLst>
                    <a:cxn ang="0">
                      <a:pos x="34" y="30"/>
                    </a:cxn>
                    <a:cxn ang="0">
                      <a:pos x="28" y="21"/>
                    </a:cxn>
                    <a:cxn ang="0">
                      <a:pos x="19" y="5"/>
                    </a:cxn>
                    <a:cxn ang="0">
                      <a:pos x="19" y="2"/>
                    </a:cxn>
                    <a:cxn ang="0">
                      <a:pos x="10" y="0"/>
                    </a:cxn>
                    <a:cxn ang="0">
                      <a:pos x="3" y="14"/>
                    </a:cxn>
                    <a:cxn ang="0">
                      <a:pos x="0" y="15"/>
                    </a:cxn>
                    <a:cxn ang="0">
                      <a:pos x="4" y="34"/>
                    </a:cxn>
                    <a:cxn ang="0">
                      <a:pos x="1" y="42"/>
                    </a:cxn>
                    <a:cxn ang="0">
                      <a:pos x="0" y="42"/>
                    </a:cxn>
                    <a:cxn ang="0">
                      <a:pos x="5" y="44"/>
                    </a:cxn>
                    <a:cxn ang="0">
                      <a:pos x="10" y="49"/>
                    </a:cxn>
                    <a:cxn ang="0">
                      <a:pos x="18" y="45"/>
                    </a:cxn>
                    <a:cxn ang="0">
                      <a:pos x="23" y="47"/>
                    </a:cxn>
                    <a:cxn ang="0">
                      <a:pos x="27" y="46"/>
                    </a:cxn>
                    <a:cxn ang="0">
                      <a:pos x="26" y="43"/>
                    </a:cxn>
                    <a:cxn ang="0">
                      <a:pos x="27" y="37"/>
                    </a:cxn>
                    <a:cxn ang="0">
                      <a:pos x="34" y="30"/>
                    </a:cxn>
                  </a:cxnLst>
                  <a:rect l="0" t="0" r="r" b="b"/>
                  <a:pathLst>
                    <a:path w="35" h="50">
                      <a:moveTo>
                        <a:pt x="34" y="30"/>
                      </a:moveTo>
                      <a:cubicBezTo>
                        <a:pt x="35" y="22"/>
                        <a:pt x="29" y="26"/>
                        <a:pt x="28" y="21"/>
                      </a:cubicBezTo>
                      <a:cubicBezTo>
                        <a:pt x="23" y="22"/>
                        <a:pt x="19" y="12"/>
                        <a:pt x="19" y="5"/>
                      </a:cubicBezTo>
                      <a:cubicBezTo>
                        <a:pt x="19" y="2"/>
                        <a:pt x="19" y="2"/>
                        <a:pt x="19" y="2"/>
                      </a:cubicBezTo>
                      <a:cubicBezTo>
                        <a:pt x="10" y="0"/>
                        <a:pt x="10" y="0"/>
                        <a:pt x="10" y="0"/>
                      </a:cubicBezTo>
                      <a:cubicBezTo>
                        <a:pt x="3" y="14"/>
                        <a:pt x="3" y="14"/>
                        <a:pt x="3" y="14"/>
                      </a:cubicBezTo>
                      <a:cubicBezTo>
                        <a:pt x="0" y="15"/>
                        <a:pt x="0" y="15"/>
                        <a:pt x="0" y="15"/>
                      </a:cubicBezTo>
                      <a:cubicBezTo>
                        <a:pt x="4" y="34"/>
                        <a:pt x="4" y="34"/>
                        <a:pt x="4" y="34"/>
                      </a:cubicBezTo>
                      <a:cubicBezTo>
                        <a:pt x="1" y="42"/>
                        <a:pt x="1" y="42"/>
                        <a:pt x="1" y="42"/>
                      </a:cubicBezTo>
                      <a:cubicBezTo>
                        <a:pt x="0" y="42"/>
                        <a:pt x="0" y="42"/>
                        <a:pt x="0" y="42"/>
                      </a:cubicBezTo>
                      <a:cubicBezTo>
                        <a:pt x="5" y="44"/>
                        <a:pt x="5" y="44"/>
                        <a:pt x="5" y="44"/>
                      </a:cubicBezTo>
                      <a:cubicBezTo>
                        <a:pt x="5" y="44"/>
                        <a:pt x="5" y="50"/>
                        <a:pt x="10" y="49"/>
                      </a:cubicBezTo>
                      <a:cubicBezTo>
                        <a:pt x="17" y="49"/>
                        <a:pt x="15" y="44"/>
                        <a:pt x="18" y="45"/>
                      </a:cubicBezTo>
                      <a:cubicBezTo>
                        <a:pt x="21" y="45"/>
                        <a:pt x="21" y="47"/>
                        <a:pt x="23" y="47"/>
                      </a:cubicBezTo>
                      <a:cubicBezTo>
                        <a:pt x="24" y="47"/>
                        <a:pt x="25" y="47"/>
                        <a:pt x="27" y="46"/>
                      </a:cubicBezTo>
                      <a:cubicBezTo>
                        <a:pt x="26" y="46"/>
                        <a:pt x="26" y="45"/>
                        <a:pt x="26" y="43"/>
                      </a:cubicBezTo>
                      <a:cubicBezTo>
                        <a:pt x="26" y="41"/>
                        <a:pt x="25" y="38"/>
                        <a:pt x="27" y="37"/>
                      </a:cubicBezTo>
                      <a:cubicBezTo>
                        <a:pt x="28" y="36"/>
                        <a:pt x="33" y="31"/>
                        <a:pt x="34" y="30"/>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4" name="Czech Republic" descr="© INSCALE GmbH, 05.05.2010&#10;http://www.presentationload.com/"/>
                <p:cNvSpPr>
                  <a:spLocks/>
                </p:cNvSpPr>
                <p:nvPr/>
              </p:nvSpPr>
              <p:spPr bwMode="gray">
                <a:xfrm>
                  <a:off x="3972345" y="3274277"/>
                  <a:ext cx="833193" cy="471926"/>
                </a:xfrm>
                <a:custGeom>
                  <a:avLst/>
                  <a:gdLst/>
                  <a:ahLst/>
                  <a:cxnLst>
                    <a:cxn ang="0">
                      <a:pos x="282" y="79"/>
                    </a:cxn>
                    <a:cxn ang="0">
                      <a:pos x="269" y="64"/>
                    </a:cxn>
                    <a:cxn ang="0">
                      <a:pos x="252" y="63"/>
                    </a:cxn>
                    <a:cxn ang="0">
                      <a:pos x="243" y="58"/>
                    </a:cxn>
                    <a:cxn ang="0">
                      <a:pos x="243" y="48"/>
                    </a:cxn>
                    <a:cxn ang="0">
                      <a:pos x="227" y="48"/>
                    </a:cxn>
                    <a:cxn ang="0">
                      <a:pos x="204" y="37"/>
                    </a:cxn>
                    <a:cxn ang="0">
                      <a:pos x="211" y="46"/>
                    </a:cxn>
                    <a:cxn ang="0">
                      <a:pos x="207" y="51"/>
                    </a:cxn>
                    <a:cxn ang="0">
                      <a:pos x="191" y="58"/>
                    </a:cxn>
                    <a:cxn ang="0">
                      <a:pos x="175" y="41"/>
                    </a:cxn>
                    <a:cxn ang="0">
                      <a:pos x="179" y="25"/>
                    </a:cxn>
                    <a:cxn ang="0">
                      <a:pos x="165" y="25"/>
                    </a:cxn>
                    <a:cxn ang="0">
                      <a:pos x="143" y="22"/>
                    </a:cxn>
                    <a:cxn ang="0">
                      <a:pos x="137" y="7"/>
                    </a:cxn>
                    <a:cxn ang="0">
                      <a:pos x="121" y="8"/>
                    </a:cxn>
                    <a:cxn ang="0">
                      <a:pos x="121" y="13"/>
                    </a:cxn>
                    <a:cxn ang="0">
                      <a:pos x="110" y="14"/>
                    </a:cxn>
                    <a:cxn ang="0">
                      <a:pos x="101" y="9"/>
                    </a:cxn>
                    <a:cxn ang="0">
                      <a:pos x="89" y="5"/>
                    </a:cxn>
                    <a:cxn ang="0">
                      <a:pos x="89" y="12"/>
                    </a:cxn>
                    <a:cxn ang="0">
                      <a:pos x="64" y="23"/>
                    </a:cxn>
                    <a:cxn ang="0">
                      <a:pos x="47" y="37"/>
                    </a:cxn>
                    <a:cxn ang="0">
                      <a:pos x="30" y="44"/>
                    </a:cxn>
                    <a:cxn ang="0">
                      <a:pos x="16" y="49"/>
                    </a:cxn>
                    <a:cxn ang="0">
                      <a:pos x="2" y="52"/>
                    </a:cxn>
                    <a:cxn ang="0">
                      <a:pos x="7" y="67"/>
                    </a:cxn>
                    <a:cxn ang="0">
                      <a:pos x="19" y="77"/>
                    </a:cxn>
                    <a:cxn ang="0">
                      <a:pos x="14" y="88"/>
                    </a:cxn>
                    <a:cxn ang="0">
                      <a:pos x="23" y="103"/>
                    </a:cxn>
                    <a:cxn ang="0">
                      <a:pos x="50" y="130"/>
                    </a:cxn>
                    <a:cxn ang="0">
                      <a:pos x="69" y="141"/>
                    </a:cxn>
                    <a:cxn ang="0">
                      <a:pos x="81" y="153"/>
                    </a:cxn>
                    <a:cxn ang="0">
                      <a:pos x="89" y="161"/>
                    </a:cxn>
                    <a:cxn ang="0">
                      <a:pos x="91" y="165"/>
                    </a:cxn>
                    <a:cxn ang="0">
                      <a:pos x="106" y="161"/>
                    </a:cxn>
                    <a:cxn ang="0">
                      <a:pos x="112" y="162"/>
                    </a:cxn>
                    <a:cxn ang="0">
                      <a:pos x="116" y="156"/>
                    </a:cxn>
                    <a:cxn ang="0">
                      <a:pos x="128" y="153"/>
                    </a:cxn>
                    <a:cxn ang="0">
                      <a:pos x="135" y="136"/>
                    </a:cxn>
                    <a:cxn ang="0">
                      <a:pos x="143" y="136"/>
                    </a:cxn>
                    <a:cxn ang="0">
                      <a:pos x="161" y="143"/>
                    </a:cxn>
                    <a:cxn ang="0">
                      <a:pos x="177" y="150"/>
                    </a:cxn>
                    <a:cxn ang="0">
                      <a:pos x="193" y="144"/>
                    </a:cxn>
                    <a:cxn ang="0">
                      <a:pos x="206" y="150"/>
                    </a:cxn>
                    <a:cxn ang="0">
                      <a:pos x="216" y="152"/>
                    </a:cxn>
                    <a:cxn ang="0">
                      <a:pos x="242" y="141"/>
                    </a:cxn>
                    <a:cxn ang="0">
                      <a:pos x="256" y="126"/>
                    </a:cxn>
                    <a:cxn ang="0">
                      <a:pos x="266" y="107"/>
                    </a:cxn>
                    <a:cxn ang="0">
                      <a:pos x="281" y="92"/>
                    </a:cxn>
                    <a:cxn ang="0">
                      <a:pos x="295" y="90"/>
                    </a:cxn>
                  </a:cxnLst>
                  <a:rect l="0" t="0" r="r" b="b"/>
                  <a:pathLst>
                    <a:path w="295" h="167">
                      <a:moveTo>
                        <a:pt x="291" y="79"/>
                      </a:moveTo>
                      <a:cubicBezTo>
                        <a:pt x="282" y="79"/>
                        <a:pt x="282" y="79"/>
                        <a:pt x="282" y="79"/>
                      </a:cubicBezTo>
                      <a:cubicBezTo>
                        <a:pt x="279" y="67"/>
                        <a:pt x="279" y="67"/>
                        <a:pt x="279" y="67"/>
                      </a:cubicBezTo>
                      <a:cubicBezTo>
                        <a:pt x="269" y="64"/>
                        <a:pt x="269" y="64"/>
                        <a:pt x="269" y="64"/>
                      </a:cubicBezTo>
                      <a:cubicBezTo>
                        <a:pt x="253" y="59"/>
                        <a:pt x="253" y="59"/>
                        <a:pt x="253" y="59"/>
                      </a:cubicBezTo>
                      <a:cubicBezTo>
                        <a:pt x="252" y="63"/>
                        <a:pt x="252" y="63"/>
                        <a:pt x="252" y="63"/>
                      </a:cubicBezTo>
                      <a:cubicBezTo>
                        <a:pt x="247" y="65"/>
                        <a:pt x="247" y="65"/>
                        <a:pt x="247" y="65"/>
                      </a:cubicBezTo>
                      <a:cubicBezTo>
                        <a:pt x="247" y="65"/>
                        <a:pt x="245" y="59"/>
                        <a:pt x="243" y="58"/>
                      </a:cubicBezTo>
                      <a:cubicBezTo>
                        <a:pt x="242" y="57"/>
                        <a:pt x="239" y="53"/>
                        <a:pt x="239" y="53"/>
                      </a:cubicBezTo>
                      <a:cubicBezTo>
                        <a:pt x="243" y="48"/>
                        <a:pt x="243" y="48"/>
                        <a:pt x="243" y="48"/>
                      </a:cubicBezTo>
                      <a:cubicBezTo>
                        <a:pt x="239" y="43"/>
                        <a:pt x="239" y="43"/>
                        <a:pt x="239" y="43"/>
                      </a:cubicBezTo>
                      <a:cubicBezTo>
                        <a:pt x="227" y="48"/>
                        <a:pt x="227" y="48"/>
                        <a:pt x="227" y="48"/>
                      </a:cubicBezTo>
                      <a:cubicBezTo>
                        <a:pt x="227" y="48"/>
                        <a:pt x="223" y="43"/>
                        <a:pt x="217" y="41"/>
                      </a:cubicBezTo>
                      <a:cubicBezTo>
                        <a:pt x="211" y="39"/>
                        <a:pt x="204" y="37"/>
                        <a:pt x="204" y="37"/>
                      </a:cubicBezTo>
                      <a:cubicBezTo>
                        <a:pt x="205" y="43"/>
                        <a:pt x="205" y="43"/>
                        <a:pt x="205" y="43"/>
                      </a:cubicBezTo>
                      <a:cubicBezTo>
                        <a:pt x="205" y="43"/>
                        <a:pt x="209" y="46"/>
                        <a:pt x="211" y="46"/>
                      </a:cubicBezTo>
                      <a:cubicBezTo>
                        <a:pt x="213" y="46"/>
                        <a:pt x="211" y="52"/>
                        <a:pt x="211" y="52"/>
                      </a:cubicBezTo>
                      <a:cubicBezTo>
                        <a:pt x="207" y="51"/>
                        <a:pt x="207" y="51"/>
                        <a:pt x="207" y="51"/>
                      </a:cubicBezTo>
                      <a:cubicBezTo>
                        <a:pt x="207" y="51"/>
                        <a:pt x="201" y="54"/>
                        <a:pt x="201" y="56"/>
                      </a:cubicBezTo>
                      <a:cubicBezTo>
                        <a:pt x="200" y="58"/>
                        <a:pt x="194" y="60"/>
                        <a:pt x="191" y="58"/>
                      </a:cubicBezTo>
                      <a:cubicBezTo>
                        <a:pt x="188" y="56"/>
                        <a:pt x="189" y="48"/>
                        <a:pt x="187" y="45"/>
                      </a:cubicBezTo>
                      <a:cubicBezTo>
                        <a:pt x="186" y="42"/>
                        <a:pt x="177" y="43"/>
                        <a:pt x="175" y="41"/>
                      </a:cubicBezTo>
                      <a:cubicBezTo>
                        <a:pt x="173" y="38"/>
                        <a:pt x="186" y="30"/>
                        <a:pt x="186" y="30"/>
                      </a:cubicBezTo>
                      <a:cubicBezTo>
                        <a:pt x="179" y="25"/>
                        <a:pt x="179" y="25"/>
                        <a:pt x="179" y="25"/>
                      </a:cubicBezTo>
                      <a:cubicBezTo>
                        <a:pt x="166" y="31"/>
                        <a:pt x="166" y="31"/>
                        <a:pt x="166" y="31"/>
                      </a:cubicBezTo>
                      <a:cubicBezTo>
                        <a:pt x="165" y="25"/>
                        <a:pt x="165" y="25"/>
                        <a:pt x="165" y="25"/>
                      </a:cubicBezTo>
                      <a:cubicBezTo>
                        <a:pt x="143" y="17"/>
                        <a:pt x="143" y="17"/>
                        <a:pt x="143" y="17"/>
                      </a:cubicBezTo>
                      <a:cubicBezTo>
                        <a:pt x="143" y="22"/>
                        <a:pt x="143" y="22"/>
                        <a:pt x="143" y="22"/>
                      </a:cubicBezTo>
                      <a:cubicBezTo>
                        <a:pt x="135" y="14"/>
                        <a:pt x="135" y="14"/>
                        <a:pt x="135" y="14"/>
                      </a:cubicBezTo>
                      <a:cubicBezTo>
                        <a:pt x="137" y="7"/>
                        <a:pt x="137" y="7"/>
                        <a:pt x="137" y="7"/>
                      </a:cubicBezTo>
                      <a:cubicBezTo>
                        <a:pt x="123" y="5"/>
                        <a:pt x="123" y="5"/>
                        <a:pt x="123" y="5"/>
                      </a:cubicBezTo>
                      <a:cubicBezTo>
                        <a:pt x="121" y="8"/>
                        <a:pt x="121" y="8"/>
                        <a:pt x="121" y="8"/>
                      </a:cubicBezTo>
                      <a:cubicBezTo>
                        <a:pt x="123" y="11"/>
                        <a:pt x="123" y="11"/>
                        <a:pt x="123" y="11"/>
                      </a:cubicBezTo>
                      <a:cubicBezTo>
                        <a:pt x="121" y="13"/>
                        <a:pt x="121" y="13"/>
                        <a:pt x="121" y="13"/>
                      </a:cubicBezTo>
                      <a:cubicBezTo>
                        <a:pt x="113" y="11"/>
                        <a:pt x="113" y="11"/>
                        <a:pt x="113" y="11"/>
                      </a:cubicBezTo>
                      <a:cubicBezTo>
                        <a:pt x="113" y="13"/>
                        <a:pt x="112" y="16"/>
                        <a:pt x="110" y="14"/>
                      </a:cubicBezTo>
                      <a:cubicBezTo>
                        <a:pt x="107" y="12"/>
                        <a:pt x="101" y="14"/>
                        <a:pt x="106" y="8"/>
                      </a:cubicBezTo>
                      <a:cubicBezTo>
                        <a:pt x="105" y="9"/>
                        <a:pt x="102" y="9"/>
                        <a:pt x="101" y="9"/>
                      </a:cubicBezTo>
                      <a:cubicBezTo>
                        <a:pt x="107" y="1"/>
                        <a:pt x="94" y="2"/>
                        <a:pt x="91" y="0"/>
                      </a:cubicBezTo>
                      <a:cubicBezTo>
                        <a:pt x="90" y="1"/>
                        <a:pt x="89" y="4"/>
                        <a:pt x="89" y="5"/>
                      </a:cubicBezTo>
                      <a:cubicBezTo>
                        <a:pt x="90" y="5"/>
                        <a:pt x="95" y="7"/>
                        <a:pt x="95" y="8"/>
                      </a:cubicBezTo>
                      <a:cubicBezTo>
                        <a:pt x="95" y="12"/>
                        <a:pt x="92" y="10"/>
                        <a:pt x="89" y="12"/>
                      </a:cubicBezTo>
                      <a:cubicBezTo>
                        <a:pt x="84" y="14"/>
                        <a:pt x="80" y="18"/>
                        <a:pt x="77" y="18"/>
                      </a:cubicBezTo>
                      <a:cubicBezTo>
                        <a:pt x="74" y="18"/>
                        <a:pt x="66" y="22"/>
                        <a:pt x="64" y="23"/>
                      </a:cubicBezTo>
                      <a:cubicBezTo>
                        <a:pt x="60" y="25"/>
                        <a:pt x="58" y="35"/>
                        <a:pt x="53" y="30"/>
                      </a:cubicBezTo>
                      <a:cubicBezTo>
                        <a:pt x="53" y="30"/>
                        <a:pt x="50" y="32"/>
                        <a:pt x="47" y="37"/>
                      </a:cubicBezTo>
                      <a:cubicBezTo>
                        <a:pt x="45" y="39"/>
                        <a:pt x="43" y="40"/>
                        <a:pt x="41" y="39"/>
                      </a:cubicBezTo>
                      <a:cubicBezTo>
                        <a:pt x="40" y="48"/>
                        <a:pt x="33" y="42"/>
                        <a:pt x="30" y="44"/>
                      </a:cubicBezTo>
                      <a:cubicBezTo>
                        <a:pt x="29" y="44"/>
                        <a:pt x="25" y="46"/>
                        <a:pt x="25" y="46"/>
                      </a:cubicBezTo>
                      <a:cubicBezTo>
                        <a:pt x="19" y="43"/>
                        <a:pt x="18" y="48"/>
                        <a:pt x="16" y="49"/>
                      </a:cubicBezTo>
                      <a:cubicBezTo>
                        <a:pt x="14" y="52"/>
                        <a:pt x="11" y="61"/>
                        <a:pt x="10" y="62"/>
                      </a:cubicBezTo>
                      <a:cubicBezTo>
                        <a:pt x="9" y="62"/>
                        <a:pt x="3" y="54"/>
                        <a:pt x="2" y="52"/>
                      </a:cubicBezTo>
                      <a:cubicBezTo>
                        <a:pt x="0" y="52"/>
                        <a:pt x="0" y="52"/>
                        <a:pt x="0" y="52"/>
                      </a:cubicBezTo>
                      <a:cubicBezTo>
                        <a:pt x="0" y="57"/>
                        <a:pt x="4" y="63"/>
                        <a:pt x="7" y="67"/>
                      </a:cubicBezTo>
                      <a:cubicBezTo>
                        <a:pt x="9" y="70"/>
                        <a:pt x="18" y="72"/>
                        <a:pt x="16" y="76"/>
                      </a:cubicBezTo>
                      <a:cubicBezTo>
                        <a:pt x="17" y="76"/>
                        <a:pt x="18" y="77"/>
                        <a:pt x="19" y="77"/>
                      </a:cubicBezTo>
                      <a:cubicBezTo>
                        <a:pt x="19" y="79"/>
                        <a:pt x="18" y="84"/>
                        <a:pt x="17" y="84"/>
                      </a:cubicBezTo>
                      <a:cubicBezTo>
                        <a:pt x="14" y="88"/>
                        <a:pt x="14" y="88"/>
                        <a:pt x="14" y="88"/>
                      </a:cubicBezTo>
                      <a:cubicBezTo>
                        <a:pt x="14" y="92"/>
                        <a:pt x="18" y="92"/>
                        <a:pt x="19" y="93"/>
                      </a:cubicBezTo>
                      <a:cubicBezTo>
                        <a:pt x="21" y="96"/>
                        <a:pt x="21" y="100"/>
                        <a:pt x="23" y="103"/>
                      </a:cubicBezTo>
                      <a:cubicBezTo>
                        <a:pt x="24" y="106"/>
                        <a:pt x="29" y="115"/>
                        <a:pt x="33" y="116"/>
                      </a:cubicBezTo>
                      <a:cubicBezTo>
                        <a:pt x="40" y="117"/>
                        <a:pt x="49" y="130"/>
                        <a:pt x="50" y="130"/>
                      </a:cubicBezTo>
                      <a:cubicBezTo>
                        <a:pt x="53" y="130"/>
                        <a:pt x="59" y="131"/>
                        <a:pt x="59" y="135"/>
                      </a:cubicBezTo>
                      <a:cubicBezTo>
                        <a:pt x="60" y="143"/>
                        <a:pt x="66" y="136"/>
                        <a:pt x="69" y="141"/>
                      </a:cubicBezTo>
                      <a:cubicBezTo>
                        <a:pt x="72" y="146"/>
                        <a:pt x="76" y="149"/>
                        <a:pt x="77" y="154"/>
                      </a:cubicBezTo>
                      <a:cubicBezTo>
                        <a:pt x="81" y="153"/>
                        <a:pt x="81" y="153"/>
                        <a:pt x="81" y="153"/>
                      </a:cubicBezTo>
                      <a:cubicBezTo>
                        <a:pt x="81" y="153"/>
                        <a:pt x="83" y="155"/>
                        <a:pt x="85" y="155"/>
                      </a:cubicBezTo>
                      <a:cubicBezTo>
                        <a:pt x="86" y="156"/>
                        <a:pt x="89" y="161"/>
                        <a:pt x="89" y="161"/>
                      </a:cubicBezTo>
                      <a:cubicBezTo>
                        <a:pt x="88" y="163"/>
                        <a:pt x="88" y="163"/>
                        <a:pt x="88" y="163"/>
                      </a:cubicBezTo>
                      <a:cubicBezTo>
                        <a:pt x="91" y="165"/>
                        <a:pt x="91" y="165"/>
                        <a:pt x="91" y="165"/>
                      </a:cubicBezTo>
                      <a:cubicBezTo>
                        <a:pt x="101" y="167"/>
                        <a:pt x="101" y="167"/>
                        <a:pt x="101" y="167"/>
                      </a:cubicBezTo>
                      <a:cubicBezTo>
                        <a:pt x="106" y="161"/>
                        <a:pt x="106" y="161"/>
                        <a:pt x="106" y="161"/>
                      </a:cubicBezTo>
                      <a:cubicBezTo>
                        <a:pt x="109" y="162"/>
                        <a:pt x="109" y="162"/>
                        <a:pt x="109" y="162"/>
                      </a:cubicBezTo>
                      <a:cubicBezTo>
                        <a:pt x="112" y="162"/>
                        <a:pt x="112" y="162"/>
                        <a:pt x="112" y="162"/>
                      </a:cubicBezTo>
                      <a:cubicBezTo>
                        <a:pt x="112" y="162"/>
                        <a:pt x="116" y="164"/>
                        <a:pt x="118" y="164"/>
                      </a:cubicBezTo>
                      <a:cubicBezTo>
                        <a:pt x="119" y="164"/>
                        <a:pt x="116" y="158"/>
                        <a:pt x="116" y="156"/>
                      </a:cubicBezTo>
                      <a:cubicBezTo>
                        <a:pt x="117" y="154"/>
                        <a:pt x="121" y="150"/>
                        <a:pt x="121" y="150"/>
                      </a:cubicBezTo>
                      <a:cubicBezTo>
                        <a:pt x="128" y="153"/>
                        <a:pt x="128" y="153"/>
                        <a:pt x="128" y="153"/>
                      </a:cubicBezTo>
                      <a:cubicBezTo>
                        <a:pt x="129" y="136"/>
                        <a:pt x="129" y="136"/>
                        <a:pt x="129" y="136"/>
                      </a:cubicBezTo>
                      <a:cubicBezTo>
                        <a:pt x="135" y="136"/>
                        <a:pt x="135" y="136"/>
                        <a:pt x="135" y="136"/>
                      </a:cubicBezTo>
                      <a:cubicBezTo>
                        <a:pt x="135" y="136"/>
                        <a:pt x="137" y="138"/>
                        <a:pt x="140" y="138"/>
                      </a:cubicBezTo>
                      <a:cubicBezTo>
                        <a:pt x="142" y="137"/>
                        <a:pt x="143" y="136"/>
                        <a:pt x="143" y="136"/>
                      </a:cubicBezTo>
                      <a:cubicBezTo>
                        <a:pt x="143" y="136"/>
                        <a:pt x="150" y="138"/>
                        <a:pt x="151" y="138"/>
                      </a:cubicBezTo>
                      <a:cubicBezTo>
                        <a:pt x="152" y="138"/>
                        <a:pt x="161" y="143"/>
                        <a:pt x="161" y="143"/>
                      </a:cubicBezTo>
                      <a:cubicBezTo>
                        <a:pt x="161" y="143"/>
                        <a:pt x="163" y="142"/>
                        <a:pt x="167" y="142"/>
                      </a:cubicBezTo>
                      <a:cubicBezTo>
                        <a:pt x="172" y="142"/>
                        <a:pt x="177" y="150"/>
                        <a:pt x="177" y="150"/>
                      </a:cubicBezTo>
                      <a:cubicBezTo>
                        <a:pt x="191" y="149"/>
                        <a:pt x="191" y="149"/>
                        <a:pt x="191" y="149"/>
                      </a:cubicBezTo>
                      <a:cubicBezTo>
                        <a:pt x="193" y="144"/>
                        <a:pt x="193" y="144"/>
                        <a:pt x="193" y="144"/>
                      </a:cubicBezTo>
                      <a:cubicBezTo>
                        <a:pt x="204" y="147"/>
                        <a:pt x="204" y="147"/>
                        <a:pt x="204" y="147"/>
                      </a:cubicBezTo>
                      <a:cubicBezTo>
                        <a:pt x="206" y="150"/>
                        <a:pt x="206" y="150"/>
                        <a:pt x="206" y="150"/>
                      </a:cubicBezTo>
                      <a:cubicBezTo>
                        <a:pt x="213" y="150"/>
                        <a:pt x="213" y="150"/>
                        <a:pt x="213" y="150"/>
                      </a:cubicBezTo>
                      <a:cubicBezTo>
                        <a:pt x="216" y="152"/>
                        <a:pt x="216" y="152"/>
                        <a:pt x="216" y="152"/>
                      </a:cubicBezTo>
                      <a:cubicBezTo>
                        <a:pt x="217" y="149"/>
                        <a:pt x="222" y="141"/>
                        <a:pt x="226" y="139"/>
                      </a:cubicBezTo>
                      <a:cubicBezTo>
                        <a:pt x="230" y="137"/>
                        <a:pt x="242" y="141"/>
                        <a:pt x="242" y="141"/>
                      </a:cubicBezTo>
                      <a:cubicBezTo>
                        <a:pt x="255" y="133"/>
                        <a:pt x="255" y="133"/>
                        <a:pt x="255" y="133"/>
                      </a:cubicBezTo>
                      <a:cubicBezTo>
                        <a:pt x="255" y="133"/>
                        <a:pt x="253" y="130"/>
                        <a:pt x="256" y="126"/>
                      </a:cubicBezTo>
                      <a:cubicBezTo>
                        <a:pt x="259" y="123"/>
                        <a:pt x="261" y="127"/>
                        <a:pt x="263" y="123"/>
                      </a:cubicBezTo>
                      <a:cubicBezTo>
                        <a:pt x="266" y="119"/>
                        <a:pt x="264" y="111"/>
                        <a:pt x="266" y="107"/>
                      </a:cubicBezTo>
                      <a:cubicBezTo>
                        <a:pt x="270" y="104"/>
                        <a:pt x="272" y="106"/>
                        <a:pt x="276" y="103"/>
                      </a:cubicBezTo>
                      <a:cubicBezTo>
                        <a:pt x="280" y="100"/>
                        <a:pt x="281" y="92"/>
                        <a:pt x="281" y="92"/>
                      </a:cubicBezTo>
                      <a:cubicBezTo>
                        <a:pt x="288" y="93"/>
                        <a:pt x="288" y="93"/>
                        <a:pt x="288" y="93"/>
                      </a:cubicBezTo>
                      <a:cubicBezTo>
                        <a:pt x="295" y="90"/>
                        <a:pt x="295" y="90"/>
                        <a:pt x="295" y="90"/>
                      </a:cubicBezTo>
                      <a:lnTo>
                        <a:pt x="291" y="79"/>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5" name="Denmark" descr="© INSCALE GmbH, 05.05.2010&#10;http://www.presentationload.com/"/>
                <p:cNvSpPr>
                  <a:spLocks noEditPoints="1"/>
                </p:cNvSpPr>
                <p:nvPr/>
              </p:nvSpPr>
              <p:spPr bwMode="gray">
                <a:xfrm>
                  <a:off x="3534593" y="2053781"/>
                  <a:ext cx="756708" cy="577702"/>
                </a:xfrm>
                <a:custGeom>
                  <a:avLst/>
                  <a:gdLst/>
                  <a:ahLst/>
                  <a:cxnLst>
                    <a:cxn ang="0">
                      <a:pos x="148" y="197"/>
                    </a:cxn>
                    <a:cxn ang="0">
                      <a:pos x="162" y="174"/>
                    </a:cxn>
                    <a:cxn ang="0">
                      <a:pos x="155" y="185"/>
                    </a:cxn>
                    <a:cxn ang="0">
                      <a:pos x="81" y="186"/>
                    </a:cxn>
                    <a:cxn ang="0">
                      <a:pos x="98" y="185"/>
                    </a:cxn>
                    <a:cxn ang="0">
                      <a:pos x="97" y="176"/>
                    </a:cxn>
                    <a:cxn ang="0">
                      <a:pos x="84" y="179"/>
                    </a:cxn>
                    <a:cxn ang="0">
                      <a:pos x="65" y="179"/>
                    </a:cxn>
                    <a:cxn ang="0">
                      <a:pos x="68" y="176"/>
                    </a:cxn>
                    <a:cxn ang="0">
                      <a:pos x="99" y="173"/>
                    </a:cxn>
                    <a:cxn ang="0">
                      <a:pos x="94" y="137"/>
                    </a:cxn>
                    <a:cxn ang="0">
                      <a:pos x="84" y="138"/>
                    </a:cxn>
                    <a:cxn ang="0">
                      <a:pos x="63" y="150"/>
                    </a:cxn>
                    <a:cxn ang="0">
                      <a:pos x="75" y="165"/>
                    </a:cxn>
                    <a:cxn ang="0">
                      <a:pos x="93" y="113"/>
                    </a:cxn>
                    <a:cxn ang="0">
                      <a:pos x="127" y="188"/>
                    </a:cxn>
                    <a:cxn ang="0">
                      <a:pos x="108" y="187"/>
                    </a:cxn>
                    <a:cxn ang="0">
                      <a:pos x="132" y="200"/>
                    </a:cxn>
                    <a:cxn ang="0">
                      <a:pos x="17" y="66"/>
                    </a:cxn>
                    <a:cxn ang="0">
                      <a:pos x="35" y="48"/>
                    </a:cxn>
                    <a:cxn ang="0">
                      <a:pos x="66" y="43"/>
                    </a:cxn>
                    <a:cxn ang="0">
                      <a:pos x="89" y="13"/>
                    </a:cxn>
                    <a:cxn ang="0">
                      <a:pos x="63" y="28"/>
                    </a:cxn>
                    <a:cxn ang="0">
                      <a:pos x="10" y="63"/>
                    </a:cxn>
                    <a:cxn ang="0">
                      <a:pos x="20" y="67"/>
                    </a:cxn>
                    <a:cxn ang="0">
                      <a:pos x="20" y="64"/>
                    </a:cxn>
                    <a:cxn ang="0">
                      <a:pos x="120" y="123"/>
                    </a:cxn>
                    <a:cxn ang="0">
                      <a:pos x="107" y="29"/>
                    </a:cxn>
                    <a:cxn ang="0">
                      <a:pos x="15" y="163"/>
                    </a:cxn>
                    <a:cxn ang="0">
                      <a:pos x="50" y="175"/>
                    </a:cxn>
                    <a:cxn ang="0">
                      <a:pos x="59" y="159"/>
                    </a:cxn>
                    <a:cxn ang="0">
                      <a:pos x="59" y="133"/>
                    </a:cxn>
                    <a:cxn ang="0">
                      <a:pos x="73" y="120"/>
                    </a:cxn>
                    <a:cxn ang="0">
                      <a:pos x="89" y="95"/>
                    </a:cxn>
                    <a:cxn ang="0">
                      <a:pos x="96" y="99"/>
                    </a:cxn>
                    <a:cxn ang="0">
                      <a:pos x="106" y="86"/>
                    </a:cxn>
                    <a:cxn ang="0">
                      <a:pos x="82" y="78"/>
                    </a:cxn>
                    <a:cxn ang="0">
                      <a:pos x="84" y="54"/>
                    </a:cxn>
                    <a:cxn ang="0">
                      <a:pos x="57" y="48"/>
                    </a:cxn>
                    <a:cxn ang="0">
                      <a:pos x="48" y="76"/>
                    </a:cxn>
                    <a:cxn ang="0">
                      <a:pos x="39" y="76"/>
                    </a:cxn>
                    <a:cxn ang="0">
                      <a:pos x="24" y="75"/>
                    </a:cxn>
                    <a:cxn ang="0">
                      <a:pos x="5" y="70"/>
                    </a:cxn>
                    <a:cxn ang="0">
                      <a:pos x="5" y="95"/>
                    </a:cxn>
                    <a:cxn ang="0">
                      <a:pos x="8" y="107"/>
                    </a:cxn>
                    <a:cxn ang="0">
                      <a:pos x="2" y="132"/>
                    </a:cxn>
                    <a:cxn ang="0">
                      <a:pos x="17" y="147"/>
                    </a:cxn>
                    <a:cxn ang="0">
                      <a:pos x="39" y="185"/>
                    </a:cxn>
                    <a:cxn ang="0">
                      <a:pos x="61" y="188"/>
                    </a:cxn>
                    <a:cxn ang="0">
                      <a:pos x="157" y="104"/>
                    </a:cxn>
                    <a:cxn ang="0">
                      <a:pos x="151" y="133"/>
                    </a:cxn>
                    <a:cxn ang="0">
                      <a:pos x="145" y="122"/>
                    </a:cxn>
                    <a:cxn ang="0">
                      <a:pos x="133" y="125"/>
                    </a:cxn>
                    <a:cxn ang="0">
                      <a:pos x="130" y="117"/>
                    </a:cxn>
                    <a:cxn ang="0">
                      <a:pos x="108" y="131"/>
                    </a:cxn>
                    <a:cxn ang="0">
                      <a:pos x="114" y="144"/>
                    </a:cxn>
                    <a:cxn ang="0">
                      <a:pos x="137" y="166"/>
                    </a:cxn>
                    <a:cxn ang="0">
                      <a:pos x="142" y="177"/>
                    </a:cxn>
                    <a:cxn ang="0">
                      <a:pos x="165" y="158"/>
                    </a:cxn>
                    <a:cxn ang="0">
                      <a:pos x="169" y="142"/>
                    </a:cxn>
                    <a:cxn ang="0">
                      <a:pos x="12" y="151"/>
                    </a:cxn>
                    <a:cxn ang="0">
                      <a:pos x="249" y="169"/>
                    </a:cxn>
                    <a:cxn ang="0">
                      <a:pos x="174" y="134"/>
                    </a:cxn>
                  </a:cxnLst>
                  <a:rect l="0" t="0" r="r" b="b"/>
                  <a:pathLst>
                    <a:path w="268" h="205">
                      <a:moveTo>
                        <a:pt x="143" y="181"/>
                      </a:moveTo>
                      <a:cubicBezTo>
                        <a:pt x="142" y="179"/>
                        <a:pt x="142" y="179"/>
                        <a:pt x="142" y="179"/>
                      </a:cubicBezTo>
                      <a:cubicBezTo>
                        <a:pt x="142" y="179"/>
                        <a:pt x="138" y="178"/>
                        <a:pt x="137" y="179"/>
                      </a:cubicBezTo>
                      <a:cubicBezTo>
                        <a:pt x="137" y="179"/>
                        <a:pt x="138" y="185"/>
                        <a:pt x="140" y="187"/>
                      </a:cubicBezTo>
                      <a:cubicBezTo>
                        <a:pt x="142" y="190"/>
                        <a:pt x="143" y="192"/>
                        <a:pt x="143" y="192"/>
                      </a:cubicBezTo>
                      <a:cubicBezTo>
                        <a:pt x="143" y="205"/>
                        <a:pt x="143" y="205"/>
                        <a:pt x="143" y="205"/>
                      </a:cubicBezTo>
                      <a:cubicBezTo>
                        <a:pt x="147" y="205"/>
                        <a:pt x="147" y="205"/>
                        <a:pt x="147" y="205"/>
                      </a:cubicBezTo>
                      <a:cubicBezTo>
                        <a:pt x="148" y="197"/>
                        <a:pt x="148" y="197"/>
                        <a:pt x="148" y="197"/>
                      </a:cubicBezTo>
                      <a:cubicBezTo>
                        <a:pt x="154" y="186"/>
                        <a:pt x="154" y="186"/>
                        <a:pt x="154" y="186"/>
                      </a:cubicBezTo>
                      <a:cubicBezTo>
                        <a:pt x="147" y="180"/>
                        <a:pt x="147" y="180"/>
                        <a:pt x="147" y="180"/>
                      </a:cubicBezTo>
                      <a:lnTo>
                        <a:pt x="143" y="181"/>
                      </a:lnTo>
                      <a:close/>
                      <a:moveTo>
                        <a:pt x="131" y="178"/>
                      </a:moveTo>
                      <a:cubicBezTo>
                        <a:pt x="131" y="176"/>
                        <a:pt x="129" y="177"/>
                        <a:pt x="129" y="178"/>
                      </a:cubicBezTo>
                      <a:cubicBezTo>
                        <a:pt x="130" y="180"/>
                        <a:pt x="131" y="178"/>
                        <a:pt x="131" y="178"/>
                      </a:cubicBezTo>
                      <a:close/>
                      <a:moveTo>
                        <a:pt x="166" y="175"/>
                      </a:moveTo>
                      <a:cubicBezTo>
                        <a:pt x="165" y="175"/>
                        <a:pt x="162" y="175"/>
                        <a:pt x="162" y="174"/>
                      </a:cubicBezTo>
                      <a:cubicBezTo>
                        <a:pt x="161" y="174"/>
                        <a:pt x="157" y="173"/>
                        <a:pt x="157" y="173"/>
                      </a:cubicBezTo>
                      <a:cubicBezTo>
                        <a:pt x="156" y="173"/>
                        <a:pt x="156" y="173"/>
                        <a:pt x="156" y="173"/>
                      </a:cubicBezTo>
                      <a:cubicBezTo>
                        <a:pt x="158" y="175"/>
                        <a:pt x="158" y="175"/>
                        <a:pt x="158" y="175"/>
                      </a:cubicBezTo>
                      <a:cubicBezTo>
                        <a:pt x="158" y="175"/>
                        <a:pt x="161" y="177"/>
                        <a:pt x="158" y="177"/>
                      </a:cubicBezTo>
                      <a:cubicBezTo>
                        <a:pt x="157" y="178"/>
                        <a:pt x="154" y="178"/>
                        <a:pt x="154" y="178"/>
                      </a:cubicBezTo>
                      <a:cubicBezTo>
                        <a:pt x="152" y="179"/>
                        <a:pt x="152" y="179"/>
                        <a:pt x="152" y="179"/>
                      </a:cubicBezTo>
                      <a:cubicBezTo>
                        <a:pt x="153" y="182"/>
                        <a:pt x="153" y="182"/>
                        <a:pt x="153" y="182"/>
                      </a:cubicBezTo>
                      <a:cubicBezTo>
                        <a:pt x="154" y="185"/>
                        <a:pt x="155" y="185"/>
                        <a:pt x="155" y="185"/>
                      </a:cubicBezTo>
                      <a:cubicBezTo>
                        <a:pt x="157" y="181"/>
                        <a:pt x="157" y="181"/>
                        <a:pt x="157" y="181"/>
                      </a:cubicBezTo>
                      <a:cubicBezTo>
                        <a:pt x="157" y="181"/>
                        <a:pt x="161" y="179"/>
                        <a:pt x="162" y="179"/>
                      </a:cubicBezTo>
                      <a:cubicBezTo>
                        <a:pt x="163" y="179"/>
                        <a:pt x="165" y="181"/>
                        <a:pt x="168" y="180"/>
                      </a:cubicBezTo>
                      <a:cubicBezTo>
                        <a:pt x="170" y="179"/>
                        <a:pt x="168" y="175"/>
                        <a:pt x="166" y="175"/>
                      </a:cubicBezTo>
                      <a:close/>
                      <a:moveTo>
                        <a:pt x="84" y="185"/>
                      </a:moveTo>
                      <a:cubicBezTo>
                        <a:pt x="84" y="185"/>
                        <a:pt x="84" y="183"/>
                        <a:pt x="82" y="181"/>
                      </a:cubicBezTo>
                      <a:cubicBezTo>
                        <a:pt x="81" y="180"/>
                        <a:pt x="79" y="179"/>
                        <a:pt x="79" y="179"/>
                      </a:cubicBezTo>
                      <a:cubicBezTo>
                        <a:pt x="79" y="179"/>
                        <a:pt x="80" y="185"/>
                        <a:pt x="81" y="186"/>
                      </a:cubicBezTo>
                      <a:cubicBezTo>
                        <a:pt x="83" y="187"/>
                        <a:pt x="84" y="189"/>
                        <a:pt x="84" y="189"/>
                      </a:cubicBezTo>
                      <a:cubicBezTo>
                        <a:pt x="90" y="188"/>
                        <a:pt x="90" y="188"/>
                        <a:pt x="90" y="188"/>
                      </a:cubicBezTo>
                      <a:cubicBezTo>
                        <a:pt x="86" y="185"/>
                        <a:pt x="86" y="185"/>
                        <a:pt x="86" y="185"/>
                      </a:cubicBezTo>
                      <a:lnTo>
                        <a:pt x="84" y="185"/>
                      </a:lnTo>
                      <a:close/>
                      <a:moveTo>
                        <a:pt x="106" y="167"/>
                      </a:moveTo>
                      <a:cubicBezTo>
                        <a:pt x="103" y="175"/>
                        <a:pt x="103" y="175"/>
                        <a:pt x="103" y="175"/>
                      </a:cubicBezTo>
                      <a:cubicBezTo>
                        <a:pt x="96" y="183"/>
                        <a:pt x="96" y="183"/>
                        <a:pt x="96" y="183"/>
                      </a:cubicBezTo>
                      <a:cubicBezTo>
                        <a:pt x="98" y="185"/>
                        <a:pt x="98" y="185"/>
                        <a:pt x="98" y="185"/>
                      </a:cubicBezTo>
                      <a:cubicBezTo>
                        <a:pt x="93" y="188"/>
                        <a:pt x="93" y="188"/>
                        <a:pt x="93" y="188"/>
                      </a:cubicBezTo>
                      <a:cubicBezTo>
                        <a:pt x="98" y="196"/>
                        <a:pt x="98" y="196"/>
                        <a:pt x="98" y="196"/>
                      </a:cubicBezTo>
                      <a:cubicBezTo>
                        <a:pt x="106" y="175"/>
                        <a:pt x="106" y="175"/>
                        <a:pt x="106" y="175"/>
                      </a:cubicBezTo>
                      <a:cubicBezTo>
                        <a:pt x="107" y="174"/>
                        <a:pt x="107" y="167"/>
                        <a:pt x="107" y="167"/>
                      </a:cubicBezTo>
                      <a:lnTo>
                        <a:pt x="106" y="167"/>
                      </a:lnTo>
                      <a:close/>
                      <a:moveTo>
                        <a:pt x="97" y="177"/>
                      </a:moveTo>
                      <a:cubicBezTo>
                        <a:pt x="94" y="177"/>
                        <a:pt x="94" y="177"/>
                        <a:pt x="94" y="177"/>
                      </a:cubicBezTo>
                      <a:cubicBezTo>
                        <a:pt x="97" y="176"/>
                        <a:pt x="97" y="176"/>
                        <a:pt x="97" y="176"/>
                      </a:cubicBezTo>
                      <a:cubicBezTo>
                        <a:pt x="97" y="176"/>
                        <a:pt x="96" y="175"/>
                        <a:pt x="94" y="175"/>
                      </a:cubicBezTo>
                      <a:cubicBezTo>
                        <a:pt x="90" y="177"/>
                        <a:pt x="90" y="177"/>
                        <a:pt x="90" y="177"/>
                      </a:cubicBezTo>
                      <a:cubicBezTo>
                        <a:pt x="91" y="181"/>
                        <a:pt x="91" y="181"/>
                        <a:pt x="91" y="181"/>
                      </a:cubicBezTo>
                      <a:cubicBezTo>
                        <a:pt x="91" y="181"/>
                        <a:pt x="96" y="180"/>
                        <a:pt x="97" y="180"/>
                      </a:cubicBezTo>
                      <a:cubicBezTo>
                        <a:pt x="98" y="179"/>
                        <a:pt x="97" y="177"/>
                        <a:pt x="97" y="177"/>
                      </a:cubicBezTo>
                      <a:close/>
                      <a:moveTo>
                        <a:pt x="87" y="180"/>
                      </a:moveTo>
                      <a:cubicBezTo>
                        <a:pt x="88" y="180"/>
                        <a:pt x="88" y="179"/>
                        <a:pt x="88" y="179"/>
                      </a:cubicBezTo>
                      <a:cubicBezTo>
                        <a:pt x="84" y="179"/>
                        <a:pt x="84" y="179"/>
                        <a:pt x="84" y="179"/>
                      </a:cubicBezTo>
                      <a:lnTo>
                        <a:pt x="87" y="180"/>
                      </a:lnTo>
                      <a:close/>
                      <a:moveTo>
                        <a:pt x="126" y="181"/>
                      </a:moveTo>
                      <a:cubicBezTo>
                        <a:pt x="129" y="180"/>
                        <a:pt x="129" y="179"/>
                        <a:pt x="125" y="179"/>
                      </a:cubicBezTo>
                      <a:cubicBezTo>
                        <a:pt x="125" y="179"/>
                        <a:pt x="123" y="179"/>
                        <a:pt x="123" y="180"/>
                      </a:cubicBezTo>
                      <a:cubicBezTo>
                        <a:pt x="123" y="181"/>
                        <a:pt x="124" y="182"/>
                        <a:pt x="126" y="181"/>
                      </a:cubicBezTo>
                      <a:close/>
                      <a:moveTo>
                        <a:pt x="61" y="172"/>
                      </a:moveTo>
                      <a:cubicBezTo>
                        <a:pt x="60" y="172"/>
                        <a:pt x="58" y="173"/>
                        <a:pt x="58" y="175"/>
                      </a:cubicBezTo>
                      <a:cubicBezTo>
                        <a:pt x="58" y="176"/>
                        <a:pt x="64" y="178"/>
                        <a:pt x="65" y="179"/>
                      </a:cubicBezTo>
                      <a:cubicBezTo>
                        <a:pt x="67" y="180"/>
                        <a:pt x="65" y="181"/>
                        <a:pt x="65" y="181"/>
                      </a:cubicBezTo>
                      <a:cubicBezTo>
                        <a:pt x="64" y="180"/>
                        <a:pt x="64" y="180"/>
                        <a:pt x="64" y="180"/>
                      </a:cubicBezTo>
                      <a:cubicBezTo>
                        <a:pt x="63" y="180"/>
                        <a:pt x="63" y="180"/>
                        <a:pt x="63" y="180"/>
                      </a:cubicBezTo>
                      <a:cubicBezTo>
                        <a:pt x="64" y="183"/>
                        <a:pt x="64" y="183"/>
                        <a:pt x="64" y="183"/>
                      </a:cubicBezTo>
                      <a:cubicBezTo>
                        <a:pt x="66" y="183"/>
                        <a:pt x="66" y="183"/>
                        <a:pt x="66" y="183"/>
                      </a:cubicBezTo>
                      <a:cubicBezTo>
                        <a:pt x="69" y="187"/>
                        <a:pt x="69" y="187"/>
                        <a:pt x="69" y="187"/>
                      </a:cubicBezTo>
                      <a:cubicBezTo>
                        <a:pt x="73" y="186"/>
                        <a:pt x="73" y="186"/>
                        <a:pt x="73" y="186"/>
                      </a:cubicBezTo>
                      <a:cubicBezTo>
                        <a:pt x="73" y="186"/>
                        <a:pt x="71" y="180"/>
                        <a:pt x="68" y="176"/>
                      </a:cubicBezTo>
                      <a:cubicBezTo>
                        <a:pt x="68" y="176"/>
                        <a:pt x="64" y="172"/>
                        <a:pt x="61" y="172"/>
                      </a:cubicBezTo>
                      <a:close/>
                      <a:moveTo>
                        <a:pt x="77" y="169"/>
                      </a:moveTo>
                      <a:cubicBezTo>
                        <a:pt x="74" y="171"/>
                        <a:pt x="74" y="171"/>
                        <a:pt x="74" y="171"/>
                      </a:cubicBezTo>
                      <a:cubicBezTo>
                        <a:pt x="79" y="173"/>
                        <a:pt x="79" y="173"/>
                        <a:pt x="79" y="173"/>
                      </a:cubicBezTo>
                      <a:cubicBezTo>
                        <a:pt x="80" y="172"/>
                        <a:pt x="80" y="172"/>
                        <a:pt x="80" y="172"/>
                      </a:cubicBezTo>
                      <a:cubicBezTo>
                        <a:pt x="80" y="172"/>
                        <a:pt x="81" y="174"/>
                        <a:pt x="86" y="175"/>
                      </a:cubicBezTo>
                      <a:cubicBezTo>
                        <a:pt x="91" y="176"/>
                        <a:pt x="92" y="172"/>
                        <a:pt x="92" y="172"/>
                      </a:cubicBezTo>
                      <a:cubicBezTo>
                        <a:pt x="92" y="172"/>
                        <a:pt x="98" y="175"/>
                        <a:pt x="99" y="173"/>
                      </a:cubicBezTo>
                      <a:cubicBezTo>
                        <a:pt x="101" y="170"/>
                        <a:pt x="103" y="163"/>
                        <a:pt x="103" y="163"/>
                      </a:cubicBezTo>
                      <a:cubicBezTo>
                        <a:pt x="103" y="163"/>
                        <a:pt x="100" y="161"/>
                        <a:pt x="101" y="159"/>
                      </a:cubicBezTo>
                      <a:cubicBezTo>
                        <a:pt x="101" y="158"/>
                        <a:pt x="102" y="158"/>
                        <a:pt x="102" y="158"/>
                      </a:cubicBezTo>
                      <a:cubicBezTo>
                        <a:pt x="99" y="149"/>
                        <a:pt x="99" y="149"/>
                        <a:pt x="99" y="149"/>
                      </a:cubicBezTo>
                      <a:cubicBezTo>
                        <a:pt x="92" y="149"/>
                        <a:pt x="92" y="149"/>
                        <a:pt x="92" y="149"/>
                      </a:cubicBezTo>
                      <a:cubicBezTo>
                        <a:pt x="94" y="148"/>
                        <a:pt x="97" y="148"/>
                        <a:pt x="98" y="147"/>
                      </a:cubicBezTo>
                      <a:cubicBezTo>
                        <a:pt x="99" y="145"/>
                        <a:pt x="100" y="145"/>
                        <a:pt x="99" y="143"/>
                      </a:cubicBezTo>
                      <a:cubicBezTo>
                        <a:pt x="97" y="141"/>
                        <a:pt x="94" y="137"/>
                        <a:pt x="94" y="137"/>
                      </a:cubicBezTo>
                      <a:cubicBezTo>
                        <a:pt x="93" y="138"/>
                        <a:pt x="93" y="138"/>
                        <a:pt x="93" y="138"/>
                      </a:cubicBezTo>
                      <a:cubicBezTo>
                        <a:pt x="94" y="142"/>
                        <a:pt x="94" y="142"/>
                        <a:pt x="94" y="142"/>
                      </a:cubicBezTo>
                      <a:cubicBezTo>
                        <a:pt x="93" y="143"/>
                        <a:pt x="93" y="143"/>
                        <a:pt x="93" y="143"/>
                      </a:cubicBezTo>
                      <a:cubicBezTo>
                        <a:pt x="94" y="145"/>
                        <a:pt x="94" y="145"/>
                        <a:pt x="94" y="145"/>
                      </a:cubicBezTo>
                      <a:cubicBezTo>
                        <a:pt x="89" y="149"/>
                        <a:pt x="89" y="149"/>
                        <a:pt x="89" y="149"/>
                      </a:cubicBezTo>
                      <a:cubicBezTo>
                        <a:pt x="88" y="147"/>
                        <a:pt x="88" y="147"/>
                        <a:pt x="88" y="147"/>
                      </a:cubicBezTo>
                      <a:cubicBezTo>
                        <a:pt x="91" y="144"/>
                        <a:pt x="91" y="144"/>
                        <a:pt x="91" y="144"/>
                      </a:cubicBezTo>
                      <a:cubicBezTo>
                        <a:pt x="84" y="138"/>
                        <a:pt x="84" y="138"/>
                        <a:pt x="84" y="138"/>
                      </a:cubicBezTo>
                      <a:cubicBezTo>
                        <a:pt x="83" y="140"/>
                        <a:pt x="83" y="140"/>
                        <a:pt x="83" y="140"/>
                      </a:cubicBezTo>
                      <a:cubicBezTo>
                        <a:pt x="81" y="138"/>
                        <a:pt x="81" y="138"/>
                        <a:pt x="81" y="138"/>
                      </a:cubicBezTo>
                      <a:cubicBezTo>
                        <a:pt x="67" y="144"/>
                        <a:pt x="67" y="144"/>
                        <a:pt x="67" y="144"/>
                      </a:cubicBezTo>
                      <a:cubicBezTo>
                        <a:pt x="65" y="142"/>
                        <a:pt x="65" y="142"/>
                        <a:pt x="65" y="142"/>
                      </a:cubicBezTo>
                      <a:cubicBezTo>
                        <a:pt x="61" y="145"/>
                        <a:pt x="61" y="145"/>
                        <a:pt x="61" y="145"/>
                      </a:cubicBezTo>
                      <a:cubicBezTo>
                        <a:pt x="64" y="147"/>
                        <a:pt x="64" y="147"/>
                        <a:pt x="64" y="147"/>
                      </a:cubicBezTo>
                      <a:cubicBezTo>
                        <a:pt x="61" y="147"/>
                        <a:pt x="61" y="147"/>
                        <a:pt x="61" y="147"/>
                      </a:cubicBezTo>
                      <a:cubicBezTo>
                        <a:pt x="63" y="150"/>
                        <a:pt x="63" y="150"/>
                        <a:pt x="63" y="150"/>
                      </a:cubicBezTo>
                      <a:cubicBezTo>
                        <a:pt x="65" y="150"/>
                        <a:pt x="65" y="150"/>
                        <a:pt x="65" y="150"/>
                      </a:cubicBezTo>
                      <a:cubicBezTo>
                        <a:pt x="64" y="154"/>
                        <a:pt x="64" y="154"/>
                        <a:pt x="64" y="154"/>
                      </a:cubicBezTo>
                      <a:cubicBezTo>
                        <a:pt x="67" y="155"/>
                        <a:pt x="67" y="155"/>
                        <a:pt x="67" y="155"/>
                      </a:cubicBezTo>
                      <a:cubicBezTo>
                        <a:pt x="67" y="155"/>
                        <a:pt x="66" y="161"/>
                        <a:pt x="68" y="162"/>
                      </a:cubicBezTo>
                      <a:cubicBezTo>
                        <a:pt x="70" y="163"/>
                        <a:pt x="71" y="170"/>
                        <a:pt x="71" y="170"/>
                      </a:cubicBezTo>
                      <a:cubicBezTo>
                        <a:pt x="72" y="170"/>
                        <a:pt x="72" y="170"/>
                        <a:pt x="72" y="170"/>
                      </a:cubicBezTo>
                      <a:cubicBezTo>
                        <a:pt x="72" y="165"/>
                        <a:pt x="72" y="165"/>
                        <a:pt x="72" y="165"/>
                      </a:cubicBezTo>
                      <a:cubicBezTo>
                        <a:pt x="75" y="165"/>
                        <a:pt x="75" y="165"/>
                        <a:pt x="75" y="165"/>
                      </a:cubicBezTo>
                      <a:lnTo>
                        <a:pt x="77" y="169"/>
                      </a:lnTo>
                      <a:close/>
                      <a:moveTo>
                        <a:pt x="91" y="123"/>
                      </a:moveTo>
                      <a:cubicBezTo>
                        <a:pt x="91" y="125"/>
                        <a:pt x="92" y="127"/>
                        <a:pt x="92" y="127"/>
                      </a:cubicBezTo>
                      <a:cubicBezTo>
                        <a:pt x="96" y="129"/>
                        <a:pt x="96" y="129"/>
                        <a:pt x="96" y="129"/>
                      </a:cubicBezTo>
                      <a:cubicBezTo>
                        <a:pt x="98" y="127"/>
                        <a:pt x="99" y="126"/>
                        <a:pt x="99" y="124"/>
                      </a:cubicBezTo>
                      <a:cubicBezTo>
                        <a:pt x="99" y="123"/>
                        <a:pt x="97" y="118"/>
                        <a:pt x="97" y="118"/>
                      </a:cubicBezTo>
                      <a:cubicBezTo>
                        <a:pt x="97" y="118"/>
                        <a:pt x="96" y="119"/>
                        <a:pt x="94" y="117"/>
                      </a:cubicBezTo>
                      <a:cubicBezTo>
                        <a:pt x="94" y="115"/>
                        <a:pt x="93" y="113"/>
                        <a:pt x="93" y="113"/>
                      </a:cubicBezTo>
                      <a:cubicBezTo>
                        <a:pt x="91" y="113"/>
                        <a:pt x="91" y="113"/>
                        <a:pt x="91" y="113"/>
                      </a:cubicBezTo>
                      <a:cubicBezTo>
                        <a:pt x="93" y="119"/>
                        <a:pt x="93" y="119"/>
                        <a:pt x="93" y="119"/>
                      </a:cubicBezTo>
                      <a:cubicBezTo>
                        <a:pt x="93" y="119"/>
                        <a:pt x="91" y="120"/>
                        <a:pt x="91" y="123"/>
                      </a:cubicBezTo>
                      <a:close/>
                      <a:moveTo>
                        <a:pt x="140" y="190"/>
                      </a:moveTo>
                      <a:cubicBezTo>
                        <a:pt x="139" y="188"/>
                        <a:pt x="135" y="182"/>
                        <a:pt x="135" y="182"/>
                      </a:cubicBezTo>
                      <a:cubicBezTo>
                        <a:pt x="133" y="182"/>
                        <a:pt x="133" y="182"/>
                        <a:pt x="133" y="182"/>
                      </a:cubicBezTo>
                      <a:cubicBezTo>
                        <a:pt x="133" y="186"/>
                        <a:pt x="133" y="186"/>
                        <a:pt x="133" y="186"/>
                      </a:cubicBezTo>
                      <a:cubicBezTo>
                        <a:pt x="127" y="188"/>
                        <a:pt x="127" y="188"/>
                        <a:pt x="127" y="188"/>
                      </a:cubicBezTo>
                      <a:cubicBezTo>
                        <a:pt x="127" y="186"/>
                        <a:pt x="127" y="186"/>
                        <a:pt x="127" y="186"/>
                      </a:cubicBezTo>
                      <a:cubicBezTo>
                        <a:pt x="125" y="185"/>
                        <a:pt x="125" y="185"/>
                        <a:pt x="125" y="185"/>
                      </a:cubicBezTo>
                      <a:cubicBezTo>
                        <a:pt x="125" y="185"/>
                        <a:pt x="124" y="180"/>
                        <a:pt x="118" y="180"/>
                      </a:cubicBezTo>
                      <a:cubicBezTo>
                        <a:pt x="112" y="179"/>
                        <a:pt x="109" y="183"/>
                        <a:pt x="109" y="183"/>
                      </a:cubicBezTo>
                      <a:cubicBezTo>
                        <a:pt x="114" y="188"/>
                        <a:pt x="114" y="188"/>
                        <a:pt x="114" y="188"/>
                      </a:cubicBezTo>
                      <a:cubicBezTo>
                        <a:pt x="110" y="190"/>
                        <a:pt x="110" y="190"/>
                        <a:pt x="110" y="190"/>
                      </a:cubicBezTo>
                      <a:cubicBezTo>
                        <a:pt x="108" y="189"/>
                        <a:pt x="108" y="189"/>
                        <a:pt x="108" y="189"/>
                      </a:cubicBezTo>
                      <a:cubicBezTo>
                        <a:pt x="108" y="187"/>
                        <a:pt x="108" y="187"/>
                        <a:pt x="108" y="187"/>
                      </a:cubicBezTo>
                      <a:cubicBezTo>
                        <a:pt x="107" y="188"/>
                        <a:pt x="107" y="188"/>
                        <a:pt x="107" y="188"/>
                      </a:cubicBezTo>
                      <a:cubicBezTo>
                        <a:pt x="107" y="192"/>
                        <a:pt x="107" y="192"/>
                        <a:pt x="107" y="192"/>
                      </a:cubicBezTo>
                      <a:cubicBezTo>
                        <a:pt x="121" y="196"/>
                        <a:pt x="121" y="196"/>
                        <a:pt x="121" y="196"/>
                      </a:cubicBezTo>
                      <a:cubicBezTo>
                        <a:pt x="121" y="196"/>
                        <a:pt x="122" y="198"/>
                        <a:pt x="123" y="200"/>
                      </a:cubicBezTo>
                      <a:cubicBezTo>
                        <a:pt x="123" y="202"/>
                        <a:pt x="126" y="204"/>
                        <a:pt x="126" y="204"/>
                      </a:cubicBezTo>
                      <a:cubicBezTo>
                        <a:pt x="129" y="203"/>
                        <a:pt x="129" y="203"/>
                        <a:pt x="129" y="203"/>
                      </a:cubicBezTo>
                      <a:cubicBezTo>
                        <a:pt x="129" y="201"/>
                        <a:pt x="129" y="201"/>
                        <a:pt x="129" y="201"/>
                      </a:cubicBezTo>
                      <a:cubicBezTo>
                        <a:pt x="129" y="201"/>
                        <a:pt x="130" y="200"/>
                        <a:pt x="132" y="200"/>
                      </a:cubicBezTo>
                      <a:cubicBezTo>
                        <a:pt x="134" y="200"/>
                        <a:pt x="140" y="198"/>
                        <a:pt x="140" y="198"/>
                      </a:cubicBezTo>
                      <a:cubicBezTo>
                        <a:pt x="141" y="196"/>
                        <a:pt x="141" y="196"/>
                        <a:pt x="141" y="196"/>
                      </a:cubicBezTo>
                      <a:cubicBezTo>
                        <a:pt x="140" y="194"/>
                        <a:pt x="140" y="194"/>
                        <a:pt x="140" y="194"/>
                      </a:cubicBezTo>
                      <a:cubicBezTo>
                        <a:pt x="140" y="194"/>
                        <a:pt x="141" y="192"/>
                        <a:pt x="140" y="190"/>
                      </a:cubicBezTo>
                      <a:close/>
                      <a:moveTo>
                        <a:pt x="10" y="63"/>
                      </a:moveTo>
                      <a:cubicBezTo>
                        <a:pt x="11" y="67"/>
                        <a:pt x="11" y="67"/>
                        <a:pt x="11" y="67"/>
                      </a:cubicBezTo>
                      <a:cubicBezTo>
                        <a:pt x="11" y="67"/>
                        <a:pt x="14" y="68"/>
                        <a:pt x="15" y="68"/>
                      </a:cubicBezTo>
                      <a:cubicBezTo>
                        <a:pt x="16" y="68"/>
                        <a:pt x="17" y="66"/>
                        <a:pt x="17" y="66"/>
                      </a:cubicBezTo>
                      <a:cubicBezTo>
                        <a:pt x="19" y="65"/>
                        <a:pt x="19" y="65"/>
                        <a:pt x="19" y="65"/>
                      </a:cubicBezTo>
                      <a:cubicBezTo>
                        <a:pt x="19" y="65"/>
                        <a:pt x="18" y="63"/>
                        <a:pt x="17" y="62"/>
                      </a:cubicBezTo>
                      <a:cubicBezTo>
                        <a:pt x="17" y="60"/>
                        <a:pt x="21" y="58"/>
                        <a:pt x="22" y="56"/>
                      </a:cubicBezTo>
                      <a:cubicBezTo>
                        <a:pt x="23" y="55"/>
                        <a:pt x="25" y="51"/>
                        <a:pt x="25" y="51"/>
                      </a:cubicBezTo>
                      <a:cubicBezTo>
                        <a:pt x="32" y="49"/>
                        <a:pt x="32" y="49"/>
                        <a:pt x="32" y="49"/>
                      </a:cubicBezTo>
                      <a:cubicBezTo>
                        <a:pt x="32" y="47"/>
                        <a:pt x="32" y="47"/>
                        <a:pt x="32" y="47"/>
                      </a:cubicBezTo>
                      <a:cubicBezTo>
                        <a:pt x="33" y="48"/>
                        <a:pt x="33" y="48"/>
                        <a:pt x="33" y="48"/>
                      </a:cubicBezTo>
                      <a:cubicBezTo>
                        <a:pt x="35" y="48"/>
                        <a:pt x="35" y="48"/>
                        <a:pt x="35" y="48"/>
                      </a:cubicBezTo>
                      <a:cubicBezTo>
                        <a:pt x="35" y="47"/>
                        <a:pt x="35" y="47"/>
                        <a:pt x="35" y="47"/>
                      </a:cubicBezTo>
                      <a:cubicBezTo>
                        <a:pt x="42" y="46"/>
                        <a:pt x="42" y="46"/>
                        <a:pt x="42" y="46"/>
                      </a:cubicBezTo>
                      <a:cubicBezTo>
                        <a:pt x="42" y="46"/>
                        <a:pt x="44" y="47"/>
                        <a:pt x="47" y="48"/>
                      </a:cubicBezTo>
                      <a:cubicBezTo>
                        <a:pt x="48" y="48"/>
                        <a:pt x="53" y="45"/>
                        <a:pt x="53" y="45"/>
                      </a:cubicBezTo>
                      <a:cubicBezTo>
                        <a:pt x="60" y="45"/>
                        <a:pt x="60" y="45"/>
                        <a:pt x="60" y="45"/>
                      </a:cubicBezTo>
                      <a:cubicBezTo>
                        <a:pt x="60" y="45"/>
                        <a:pt x="60" y="41"/>
                        <a:pt x="61" y="41"/>
                      </a:cubicBezTo>
                      <a:cubicBezTo>
                        <a:pt x="64" y="41"/>
                        <a:pt x="63" y="44"/>
                        <a:pt x="63" y="44"/>
                      </a:cubicBezTo>
                      <a:cubicBezTo>
                        <a:pt x="63" y="44"/>
                        <a:pt x="64" y="44"/>
                        <a:pt x="66" y="43"/>
                      </a:cubicBezTo>
                      <a:cubicBezTo>
                        <a:pt x="72" y="43"/>
                        <a:pt x="72" y="43"/>
                        <a:pt x="72" y="43"/>
                      </a:cubicBezTo>
                      <a:cubicBezTo>
                        <a:pt x="74" y="43"/>
                        <a:pt x="79" y="46"/>
                        <a:pt x="80" y="47"/>
                      </a:cubicBezTo>
                      <a:cubicBezTo>
                        <a:pt x="82" y="48"/>
                        <a:pt x="83" y="49"/>
                        <a:pt x="85" y="48"/>
                      </a:cubicBezTo>
                      <a:cubicBezTo>
                        <a:pt x="87" y="48"/>
                        <a:pt x="89" y="39"/>
                        <a:pt x="89" y="39"/>
                      </a:cubicBezTo>
                      <a:cubicBezTo>
                        <a:pt x="94" y="32"/>
                        <a:pt x="94" y="32"/>
                        <a:pt x="94" y="32"/>
                      </a:cubicBezTo>
                      <a:cubicBezTo>
                        <a:pt x="94" y="32"/>
                        <a:pt x="93" y="30"/>
                        <a:pt x="93" y="29"/>
                      </a:cubicBezTo>
                      <a:cubicBezTo>
                        <a:pt x="92" y="28"/>
                        <a:pt x="94" y="23"/>
                        <a:pt x="93" y="19"/>
                      </a:cubicBezTo>
                      <a:cubicBezTo>
                        <a:pt x="93" y="14"/>
                        <a:pt x="90" y="15"/>
                        <a:pt x="89" y="13"/>
                      </a:cubicBezTo>
                      <a:cubicBezTo>
                        <a:pt x="89" y="12"/>
                        <a:pt x="93" y="4"/>
                        <a:pt x="94" y="3"/>
                      </a:cubicBezTo>
                      <a:cubicBezTo>
                        <a:pt x="96" y="2"/>
                        <a:pt x="99" y="1"/>
                        <a:pt x="99" y="1"/>
                      </a:cubicBezTo>
                      <a:cubicBezTo>
                        <a:pt x="98" y="0"/>
                        <a:pt x="98" y="0"/>
                        <a:pt x="98" y="0"/>
                      </a:cubicBezTo>
                      <a:cubicBezTo>
                        <a:pt x="93" y="1"/>
                        <a:pt x="93" y="1"/>
                        <a:pt x="93" y="1"/>
                      </a:cubicBezTo>
                      <a:cubicBezTo>
                        <a:pt x="93" y="1"/>
                        <a:pt x="91" y="3"/>
                        <a:pt x="90" y="4"/>
                      </a:cubicBezTo>
                      <a:cubicBezTo>
                        <a:pt x="88" y="6"/>
                        <a:pt x="83" y="11"/>
                        <a:pt x="83" y="11"/>
                      </a:cubicBezTo>
                      <a:cubicBezTo>
                        <a:pt x="83" y="11"/>
                        <a:pt x="73" y="11"/>
                        <a:pt x="72" y="12"/>
                      </a:cubicBezTo>
                      <a:cubicBezTo>
                        <a:pt x="70" y="12"/>
                        <a:pt x="64" y="24"/>
                        <a:pt x="63" y="28"/>
                      </a:cubicBezTo>
                      <a:cubicBezTo>
                        <a:pt x="61" y="30"/>
                        <a:pt x="55" y="37"/>
                        <a:pt x="50" y="38"/>
                      </a:cubicBezTo>
                      <a:cubicBezTo>
                        <a:pt x="43" y="39"/>
                        <a:pt x="40" y="37"/>
                        <a:pt x="38" y="37"/>
                      </a:cubicBezTo>
                      <a:cubicBezTo>
                        <a:pt x="35" y="37"/>
                        <a:pt x="34" y="39"/>
                        <a:pt x="34" y="39"/>
                      </a:cubicBezTo>
                      <a:cubicBezTo>
                        <a:pt x="34" y="39"/>
                        <a:pt x="28" y="40"/>
                        <a:pt x="27" y="40"/>
                      </a:cubicBezTo>
                      <a:cubicBezTo>
                        <a:pt x="27" y="40"/>
                        <a:pt x="26" y="38"/>
                        <a:pt x="23" y="38"/>
                      </a:cubicBezTo>
                      <a:cubicBezTo>
                        <a:pt x="21" y="39"/>
                        <a:pt x="16" y="48"/>
                        <a:pt x="12" y="52"/>
                      </a:cubicBezTo>
                      <a:cubicBezTo>
                        <a:pt x="9" y="56"/>
                        <a:pt x="8" y="63"/>
                        <a:pt x="8" y="63"/>
                      </a:cubicBezTo>
                      <a:lnTo>
                        <a:pt x="10" y="63"/>
                      </a:lnTo>
                      <a:close/>
                      <a:moveTo>
                        <a:pt x="20" y="67"/>
                      </a:moveTo>
                      <a:cubicBezTo>
                        <a:pt x="18" y="67"/>
                        <a:pt x="18" y="67"/>
                        <a:pt x="18" y="67"/>
                      </a:cubicBezTo>
                      <a:cubicBezTo>
                        <a:pt x="18" y="68"/>
                        <a:pt x="18" y="68"/>
                        <a:pt x="18" y="68"/>
                      </a:cubicBezTo>
                      <a:cubicBezTo>
                        <a:pt x="16" y="69"/>
                        <a:pt x="16" y="69"/>
                        <a:pt x="16" y="69"/>
                      </a:cubicBezTo>
                      <a:cubicBezTo>
                        <a:pt x="16" y="69"/>
                        <a:pt x="17" y="70"/>
                        <a:pt x="18" y="71"/>
                      </a:cubicBezTo>
                      <a:cubicBezTo>
                        <a:pt x="19" y="71"/>
                        <a:pt x="22" y="71"/>
                        <a:pt x="23" y="70"/>
                      </a:cubicBezTo>
                      <a:cubicBezTo>
                        <a:pt x="24" y="69"/>
                        <a:pt x="21" y="69"/>
                        <a:pt x="21" y="69"/>
                      </a:cubicBezTo>
                      <a:lnTo>
                        <a:pt x="20" y="67"/>
                      </a:lnTo>
                      <a:close/>
                      <a:moveTo>
                        <a:pt x="34" y="55"/>
                      </a:moveTo>
                      <a:cubicBezTo>
                        <a:pt x="36" y="55"/>
                        <a:pt x="35" y="51"/>
                        <a:pt x="35" y="51"/>
                      </a:cubicBezTo>
                      <a:cubicBezTo>
                        <a:pt x="33" y="51"/>
                        <a:pt x="33" y="51"/>
                        <a:pt x="33" y="51"/>
                      </a:cubicBezTo>
                      <a:cubicBezTo>
                        <a:pt x="31" y="53"/>
                        <a:pt x="31" y="53"/>
                        <a:pt x="31" y="53"/>
                      </a:cubicBezTo>
                      <a:cubicBezTo>
                        <a:pt x="25" y="55"/>
                        <a:pt x="25" y="55"/>
                        <a:pt x="25" y="55"/>
                      </a:cubicBezTo>
                      <a:cubicBezTo>
                        <a:pt x="24" y="60"/>
                        <a:pt x="24" y="60"/>
                        <a:pt x="24" y="60"/>
                      </a:cubicBezTo>
                      <a:cubicBezTo>
                        <a:pt x="22" y="61"/>
                        <a:pt x="22" y="61"/>
                        <a:pt x="22" y="61"/>
                      </a:cubicBezTo>
                      <a:cubicBezTo>
                        <a:pt x="20" y="64"/>
                        <a:pt x="20" y="64"/>
                        <a:pt x="20" y="64"/>
                      </a:cubicBezTo>
                      <a:cubicBezTo>
                        <a:pt x="20" y="64"/>
                        <a:pt x="22" y="65"/>
                        <a:pt x="22" y="66"/>
                      </a:cubicBezTo>
                      <a:cubicBezTo>
                        <a:pt x="23" y="66"/>
                        <a:pt x="24" y="67"/>
                        <a:pt x="24" y="67"/>
                      </a:cubicBezTo>
                      <a:cubicBezTo>
                        <a:pt x="28" y="65"/>
                        <a:pt x="28" y="65"/>
                        <a:pt x="28" y="65"/>
                      </a:cubicBezTo>
                      <a:cubicBezTo>
                        <a:pt x="28" y="65"/>
                        <a:pt x="33" y="61"/>
                        <a:pt x="33" y="60"/>
                      </a:cubicBezTo>
                      <a:cubicBezTo>
                        <a:pt x="33" y="60"/>
                        <a:pt x="31" y="56"/>
                        <a:pt x="32" y="55"/>
                      </a:cubicBezTo>
                      <a:cubicBezTo>
                        <a:pt x="33" y="54"/>
                        <a:pt x="33" y="56"/>
                        <a:pt x="34" y="55"/>
                      </a:cubicBezTo>
                      <a:close/>
                      <a:moveTo>
                        <a:pt x="116" y="120"/>
                      </a:moveTo>
                      <a:cubicBezTo>
                        <a:pt x="117" y="122"/>
                        <a:pt x="120" y="123"/>
                        <a:pt x="120" y="123"/>
                      </a:cubicBezTo>
                      <a:cubicBezTo>
                        <a:pt x="120" y="123"/>
                        <a:pt x="118" y="120"/>
                        <a:pt x="117" y="119"/>
                      </a:cubicBezTo>
                      <a:cubicBezTo>
                        <a:pt x="116" y="118"/>
                        <a:pt x="113" y="117"/>
                        <a:pt x="113" y="117"/>
                      </a:cubicBezTo>
                      <a:cubicBezTo>
                        <a:pt x="113" y="117"/>
                        <a:pt x="114" y="120"/>
                        <a:pt x="116" y="120"/>
                      </a:cubicBezTo>
                      <a:close/>
                      <a:moveTo>
                        <a:pt x="112" y="34"/>
                      </a:moveTo>
                      <a:cubicBezTo>
                        <a:pt x="113" y="34"/>
                        <a:pt x="112" y="33"/>
                        <a:pt x="113" y="31"/>
                      </a:cubicBezTo>
                      <a:cubicBezTo>
                        <a:pt x="115" y="30"/>
                        <a:pt x="117" y="30"/>
                        <a:pt x="117" y="30"/>
                      </a:cubicBezTo>
                      <a:cubicBezTo>
                        <a:pt x="116" y="25"/>
                        <a:pt x="116" y="25"/>
                        <a:pt x="116" y="25"/>
                      </a:cubicBezTo>
                      <a:cubicBezTo>
                        <a:pt x="116" y="25"/>
                        <a:pt x="109" y="27"/>
                        <a:pt x="107" y="29"/>
                      </a:cubicBezTo>
                      <a:cubicBezTo>
                        <a:pt x="106" y="30"/>
                        <a:pt x="105" y="32"/>
                        <a:pt x="105" y="32"/>
                      </a:cubicBezTo>
                      <a:cubicBezTo>
                        <a:pt x="108" y="33"/>
                        <a:pt x="108" y="33"/>
                        <a:pt x="108" y="33"/>
                      </a:cubicBezTo>
                      <a:cubicBezTo>
                        <a:pt x="108" y="33"/>
                        <a:pt x="109" y="35"/>
                        <a:pt x="112" y="34"/>
                      </a:cubicBezTo>
                      <a:close/>
                      <a:moveTo>
                        <a:pt x="41" y="58"/>
                      </a:moveTo>
                      <a:cubicBezTo>
                        <a:pt x="35" y="59"/>
                        <a:pt x="35" y="59"/>
                        <a:pt x="35" y="59"/>
                      </a:cubicBezTo>
                      <a:cubicBezTo>
                        <a:pt x="37" y="60"/>
                        <a:pt x="37" y="60"/>
                        <a:pt x="37" y="60"/>
                      </a:cubicBezTo>
                      <a:lnTo>
                        <a:pt x="41" y="58"/>
                      </a:lnTo>
                      <a:close/>
                      <a:moveTo>
                        <a:pt x="15" y="163"/>
                      </a:moveTo>
                      <a:cubicBezTo>
                        <a:pt x="15" y="163"/>
                        <a:pt x="12" y="164"/>
                        <a:pt x="12" y="167"/>
                      </a:cubicBezTo>
                      <a:cubicBezTo>
                        <a:pt x="12" y="170"/>
                        <a:pt x="15" y="172"/>
                        <a:pt x="16" y="172"/>
                      </a:cubicBezTo>
                      <a:cubicBezTo>
                        <a:pt x="17" y="172"/>
                        <a:pt x="16" y="167"/>
                        <a:pt x="16" y="167"/>
                      </a:cubicBezTo>
                      <a:cubicBezTo>
                        <a:pt x="16" y="167"/>
                        <a:pt x="18" y="163"/>
                        <a:pt x="15" y="163"/>
                      </a:cubicBezTo>
                      <a:close/>
                      <a:moveTo>
                        <a:pt x="61" y="183"/>
                      </a:moveTo>
                      <a:cubicBezTo>
                        <a:pt x="59" y="178"/>
                        <a:pt x="59" y="178"/>
                        <a:pt x="59" y="178"/>
                      </a:cubicBezTo>
                      <a:cubicBezTo>
                        <a:pt x="53" y="174"/>
                        <a:pt x="53" y="174"/>
                        <a:pt x="53" y="174"/>
                      </a:cubicBezTo>
                      <a:cubicBezTo>
                        <a:pt x="50" y="175"/>
                        <a:pt x="50" y="175"/>
                        <a:pt x="50" y="175"/>
                      </a:cubicBezTo>
                      <a:cubicBezTo>
                        <a:pt x="50" y="175"/>
                        <a:pt x="52" y="173"/>
                        <a:pt x="53" y="173"/>
                      </a:cubicBezTo>
                      <a:cubicBezTo>
                        <a:pt x="54" y="172"/>
                        <a:pt x="53" y="170"/>
                        <a:pt x="53" y="170"/>
                      </a:cubicBezTo>
                      <a:cubicBezTo>
                        <a:pt x="52" y="170"/>
                        <a:pt x="52" y="170"/>
                        <a:pt x="52" y="170"/>
                      </a:cubicBezTo>
                      <a:cubicBezTo>
                        <a:pt x="56" y="165"/>
                        <a:pt x="56" y="165"/>
                        <a:pt x="56" y="165"/>
                      </a:cubicBezTo>
                      <a:cubicBezTo>
                        <a:pt x="56" y="165"/>
                        <a:pt x="58" y="165"/>
                        <a:pt x="59" y="164"/>
                      </a:cubicBezTo>
                      <a:cubicBezTo>
                        <a:pt x="60" y="163"/>
                        <a:pt x="59" y="159"/>
                        <a:pt x="59" y="159"/>
                      </a:cubicBezTo>
                      <a:cubicBezTo>
                        <a:pt x="57" y="160"/>
                        <a:pt x="57" y="160"/>
                        <a:pt x="57" y="160"/>
                      </a:cubicBezTo>
                      <a:cubicBezTo>
                        <a:pt x="59" y="159"/>
                        <a:pt x="59" y="159"/>
                        <a:pt x="59" y="159"/>
                      </a:cubicBezTo>
                      <a:cubicBezTo>
                        <a:pt x="59" y="159"/>
                        <a:pt x="57" y="155"/>
                        <a:pt x="57" y="154"/>
                      </a:cubicBezTo>
                      <a:cubicBezTo>
                        <a:pt x="57" y="151"/>
                        <a:pt x="59" y="148"/>
                        <a:pt x="59" y="148"/>
                      </a:cubicBezTo>
                      <a:cubicBezTo>
                        <a:pt x="58" y="145"/>
                        <a:pt x="58" y="145"/>
                        <a:pt x="58" y="145"/>
                      </a:cubicBezTo>
                      <a:cubicBezTo>
                        <a:pt x="58" y="145"/>
                        <a:pt x="53" y="146"/>
                        <a:pt x="53" y="145"/>
                      </a:cubicBezTo>
                      <a:cubicBezTo>
                        <a:pt x="54" y="144"/>
                        <a:pt x="59" y="143"/>
                        <a:pt x="59" y="143"/>
                      </a:cubicBezTo>
                      <a:cubicBezTo>
                        <a:pt x="67" y="137"/>
                        <a:pt x="67" y="137"/>
                        <a:pt x="67" y="137"/>
                      </a:cubicBezTo>
                      <a:cubicBezTo>
                        <a:pt x="63" y="137"/>
                        <a:pt x="63" y="137"/>
                        <a:pt x="63" y="137"/>
                      </a:cubicBezTo>
                      <a:cubicBezTo>
                        <a:pt x="63" y="137"/>
                        <a:pt x="60" y="133"/>
                        <a:pt x="59" y="133"/>
                      </a:cubicBezTo>
                      <a:cubicBezTo>
                        <a:pt x="56" y="132"/>
                        <a:pt x="56" y="132"/>
                        <a:pt x="56" y="132"/>
                      </a:cubicBezTo>
                      <a:cubicBezTo>
                        <a:pt x="56" y="132"/>
                        <a:pt x="57" y="131"/>
                        <a:pt x="59" y="131"/>
                      </a:cubicBezTo>
                      <a:cubicBezTo>
                        <a:pt x="60" y="131"/>
                        <a:pt x="65" y="134"/>
                        <a:pt x="68" y="133"/>
                      </a:cubicBezTo>
                      <a:cubicBezTo>
                        <a:pt x="71" y="132"/>
                        <a:pt x="73" y="128"/>
                        <a:pt x="73" y="128"/>
                      </a:cubicBezTo>
                      <a:cubicBezTo>
                        <a:pt x="73" y="125"/>
                        <a:pt x="73" y="125"/>
                        <a:pt x="73" y="125"/>
                      </a:cubicBezTo>
                      <a:cubicBezTo>
                        <a:pt x="73" y="124"/>
                        <a:pt x="67" y="122"/>
                        <a:pt x="67" y="122"/>
                      </a:cubicBezTo>
                      <a:cubicBezTo>
                        <a:pt x="67" y="120"/>
                        <a:pt x="70" y="122"/>
                        <a:pt x="70" y="122"/>
                      </a:cubicBezTo>
                      <a:cubicBezTo>
                        <a:pt x="73" y="120"/>
                        <a:pt x="73" y="120"/>
                        <a:pt x="73" y="120"/>
                      </a:cubicBezTo>
                      <a:cubicBezTo>
                        <a:pt x="77" y="120"/>
                        <a:pt x="77" y="120"/>
                        <a:pt x="77" y="120"/>
                      </a:cubicBezTo>
                      <a:cubicBezTo>
                        <a:pt x="79" y="123"/>
                        <a:pt x="79" y="123"/>
                        <a:pt x="79" y="123"/>
                      </a:cubicBezTo>
                      <a:cubicBezTo>
                        <a:pt x="80" y="123"/>
                        <a:pt x="80" y="123"/>
                        <a:pt x="80" y="123"/>
                      </a:cubicBezTo>
                      <a:cubicBezTo>
                        <a:pt x="80" y="123"/>
                        <a:pt x="81" y="119"/>
                        <a:pt x="81" y="118"/>
                      </a:cubicBezTo>
                      <a:cubicBezTo>
                        <a:pt x="82" y="117"/>
                        <a:pt x="83" y="116"/>
                        <a:pt x="83" y="116"/>
                      </a:cubicBezTo>
                      <a:cubicBezTo>
                        <a:pt x="83" y="110"/>
                        <a:pt x="83" y="110"/>
                        <a:pt x="83" y="110"/>
                      </a:cubicBezTo>
                      <a:cubicBezTo>
                        <a:pt x="83" y="109"/>
                        <a:pt x="81" y="104"/>
                        <a:pt x="81" y="103"/>
                      </a:cubicBezTo>
                      <a:cubicBezTo>
                        <a:pt x="81" y="102"/>
                        <a:pt x="87" y="95"/>
                        <a:pt x="89" y="95"/>
                      </a:cubicBezTo>
                      <a:cubicBezTo>
                        <a:pt x="90" y="95"/>
                        <a:pt x="90" y="97"/>
                        <a:pt x="90" y="97"/>
                      </a:cubicBezTo>
                      <a:cubicBezTo>
                        <a:pt x="87" y="101"/>
                        <a:pt x="87" y="101"/>
                        <a:pt x="87" y="101"/>
                      </a:cubicBezTo>
                      <a:cubicBezTo>
                        <a:pt x="87" y="103"/>
                        <a:pt x="87" y="103"/>
                        <a:pt x="87" y="103"/>
                      </a:cubicBezTo>
                      <a:cubicBezTo>
                        <a:pt x="87" y="103"/>
                        <a:pt x="90" y="102"/>
                        <a:pt x="91" y="102"/>
                      </a:cubicBezTo>
                      <a:cubicBezTo>
                        <a:pt x="92" y="103"/>
                        <a:pt x="91" y="104"/>
                        <a:pt x="90" y="106"/>
                      </a:cubicBezTo>
                      <a:cubicBezTo>
                        <a:pt x="89" y="106"/>
                        <a:pt x="92" y="107"/>
                        <a:pt x="93" y="107"/>
                      </a:cubicBezTo>
                      <a:cubicBezTo>
                        <a:pt x="94" y="106"/>
                        <a:pt x="93" y="102"/>
                        <a:pt x="93" y="102"/>
                      </a:cubicBezTo>
                      <a:cubicBezTo>
                        <a:pt x="93" y="102"/>
                        <a:pt x="94" y="99"/>
                        <a:pt x="96" y="99"/>
                      </a:cubicBezTo>
                      <a:cubicBezTo>
                        <a:pt x="97" y="99"/>
                        <a:pt x="98" y="101"/>
                        <a:pt x="97" y="101"/>
                      </a:cubicBezTo>
                      <a:cubicBezTo>
                        <a:pt x="96" y="102"/>
                        <a:pt x="96" y="103"/>
                        <a:pt x="97" y="104"/>
                      </a:cubicBezTo>
                      <a:cubicBezTo>
                        <a:pt x="98" y="104"/>
                        <a:pt x="100" y="103"/>
                        <a:pt x="100" y="103"/>
                      </a:cubicBezTo>
                      <a:cubicBezTo>
                        <a:pt x="100" y="100"/>
                        <a:pt x="100" y="100"/>
                        <a:pt x="100" y="100"/>
                      </a:cubicBezTo>
                      <a:cubicBezTo>
                        <a:pt x="103" y="97"/>
                        <a:pt x="103" y="97"/>
                        <a:pt x="103" y="97"/>
                      </a:cubicBezTo>
                      <a:cubicBezTo>
                        <a:pt x="103" y="96"/>
                        <a:pt x="103" y="96"/>
                        <a:pt x="103" y="96"/>
                      </a:cubicBezTo>
                      <a:cubicBezTo>
                        <a:pt x="107" y="92"/>
                        <a:pt x="107" y="92"/>
                        <a:pt x="107" y="92"/>
                      </a:cubicBezTo>
                      <a:cubicBezTo>
                        <a:pt x="106" y="86"/>
                        <a:pt x="106" y="86"/>
                        <a:pt x="106" y="86"/>
                      </a:cubicBezTo>
                      <a:cubicBezTo>
                        <a:pt x="107" y="85"/>
                        <a:pt x="107" y="85"/>
                        <a:pt x="107" y="85"/>
                      </a:cubicBezTo>
                      <a:cubicBezTo>
                        <a:pt x="107" y="82"/>
                        <a:pt x="107" y="82"/>
                        <a:pt x="107" y="82"/>
                      </a:cubicBezTo>
                      <a:cubicBezTo>
                        <a:pt x="107" y="80"/>
                        <a:pt x="103" y="78"/>
                        <a:pt x="103" y="78"/>
                      </a:cubicBezTo>
                      <a:cubicBezTo>
                        <a:pt x="91" y="80"/>
                        <a:pt x="91" y="80"/>
                        <a:pt x="91" y="80"/>
                      </a:cubicBezTo>
                      <a:cubicBezTo>
                        <a:pt x="87" y="78"/>
                        <a:pt x="87" y="78"/>
                        <a:pt x="87" y="78"/>
                      </a:cubicBezTo>
                      <a:cubicBezTo>
                        <a:pt x="87" y="78"/>
                        <a:pt x="86" y="75"/>
                        <a:pt x="85" y="75"/>
                      </a:cubicBezTo>
                      <a:cubicBezTo>
                        <a:pt x="84" y="74"/>
                        <a:pt x="82" y="76"/>
                        <a:pt x="82" y="76"/>
                      </a:cubicBezTo>
                      <a:cubicBezTo>
                        <a:pt x="82" y="78"/>
                        <a:pt x="82" y="78"/>
                        <a:pt x="82" y="78"/>
                      </a:cubicBezTo>
                      <a:cubicBezTo>
                        <a:pt x="81" y="76"/>
                        <a:pt x="81" y="76"/>
                        <a:pt x="81" y="76"/>
                      </a:cubicBezTo>
                      <a:cubicBezTo>
                        <a:pt x="84" y="72"/>
                        <a:pt x="84" y="72"/>
                        <a:pt x="84" y="72"/>
                      </a:cubicBezTo>
                      <a:cubicBezTo>
                        <a:pt x="85" y="72"/>
                        <a:pt x="85" y="72"/>
                        <a:pt x="85" y="72"/>
                      </a:cubicBezTo>
                      <a:cubicBezTo>
                        <a:pt x="87" y="69"/>
                        <a:pt x="87" y="69"/>
                        <a:pt x="87" y="69"/>
                      </a:cubicBezTo>
                      <a:cubicBezTo>
                        <a:pt x="85" y="68"/>
                        <a:pt x="85" y="68"/>
                        <a:pt x="85" y="68"/>
                      </a:cubicBezTo>
                      <a:cubicBezTo>
                        <a:pt x="86" y="65"/>
                        <a:pt x="86" y="65"/>
                        <a:pt x="86" y="65"/>
                      </a:cubicBezTo>
                      <a:cubicBezTo>
                        <a:pt x="85" y="63"/>
                        <a:pt x="85" y="63"/>
                        <a:pt x="85" y="63"/>
                      </a:cubicBezTo>
                      <a:cubicBezTo>
                        <a:pt x="84" y="54"/>
                        <a:pt x="84" y="54"/>
                        <a:pt x="84" y="54"/>
                      </a:cubicBezTo>
                      <a:cubicBezTo>
                        <a:pt x="85" y="51"/>
                        <a:pt x="85" y="51"/>
                        <a:pt x="85" y="51"/>
                      </a:cubicBezTo>
                      <a:cubicBezTo>
                        <a:pt x="85" y="50"/>
                        <a:pt x="81" y="50"/>
                        <a:pt x="81" y="50"/>
                      </a:cubicBezTo>
                      <a:cubicBezTo>
                        <a:pt x="74" y="45"/>
                        <a:pt x="74" y="45"/>
                        <a:pt x="74" y="45"/>
                      </a:cubicBezTo>
                      <a:cubicBezTo>
                        <a:pt x="72" y="45"/>
                        <a:pt x="72" y="45"/>
                        <a:pt x="72" y="45"/>
                      </a:cubicBezTo>
                      <a:cubicBezTo>
                        <a:pt x="64" y="46"/>
                        <a:pt x="64" y="46"/>
                        <a:pt x="64" y="46"/>
                      </a:cubicBezTo>
                      <a:cubicBezTo>
                        <a:pt x="64" y="46"/>
                        <a:pt x="60" y="48"/>
                        <a:pt x="60" y="49"/>
                      </a:cubicBezTo>
                      <a:cubicBezTo>
                        <a:pt x="59" y="50"/>
                        <a:pt x="57" y="52"/>
                        <a:pt x="56" y="51"/>
                      </a:cubicBezTo>
                      <a:cubicBezTo>
                        <a:pt x="56" y="50"/>
                        <a:pt x="58" y="49"/>
                        <a:pt x="57" y="48"/>
                      </a:cubicBezTo>
                      <a:cubicBezTo>
                        <a:pt x="57" y="46"/>
                        <a:pt x="49" y="48"/>
                        <a:pt x="49" y="48"/>
                      </a:cubicBezTo>
                      <a:cubicBezTo>
                        <a:pt x="43" y="54"/>
                        <a:pt x="43" y="54"/>
                        <a:pt x="43" y="54"/>
                      </a:cubicBezTo>
                      <a:cubicBezTo>
                        <a:pt x="43" y="54"/>
                        <a:pt x="44" y="62"/>
                        <a:pt x="44" y="63"/>
                      </a:cubicBezTo>
                      <a:cubicBezTo>
                        <a:pt x="43" y="63"/>
                        <a:pt x="45" y="64"/>
                        <a:pt x="45" y="64"/>
                      </a:cubicBezTo>
                      <a:cubicBezTo>
                        <a:pt x="45" y="64"/>
                        <a:pt x="45" y="65"/>
                        <a:pt x="44" y="65"/>
                      </a:cubicBezTo>
                      <a:cubicBezTo>
                        <a:pt x="43" y="66"/>
                        <a:pt x="44" y="68"/>
                        <a:pt x="44" y="68"/>
                      </a:cubicBezTo>
                      <a:cubicBezTo>
                        <a:pt x="45" y="68"/>
                        <a:pt x="48" y="69"/>
                        <a:pt x="48" y="69"/>
                      </a:cubicBezTo>
                      <a:cubicBezTo>
                        <a:pt x="48" y="76"/>
                        <a:pt x="48" y="76"/>
                        <a:pt x="48" y="76"/>
                      </a:cubicBezTo>
                      <a:cubicBezTo>
                        <a:pt x="51" y="76"/>
                        <a:pt x="51" y="76"/>
                        <a:pt x="51" y="76"/>
                      </a:cubicBezTo>
                      <a:cubicBezTo>
                        <a:pt x="51" y="76"/>
                        <a:pt x="50" y="78"/>
                        <a:pt x="48" y="78"/>
                      </a:cubicBezTo>
                      <a:cubicBezTo>
                        <a:pt x="45" y="79"/>
                        <a:pt x="45" y="76"/>
                        <a:pt x="45" y="76"/>
                      </a:cubicBezTo>
                      <a:cubicBezTo>
                        <a:pt x="47" y="72"/>
                        <a:pt x="47" y="72"/>
                        <a:pt x="47" y="72"/>
                      </a:cubicBezTo>
                      <a:cubicBezTo>
                        <a:pt x="43" y="70"/>
                        <a:pt x="43" y="70"/>
                        <a:pt x="43" y="70"/>
                      </a:cubicBezTo>
                      <a:cubicBezTo>
                        <a:pt x="43" y="70"/>
                        <a:pt x="41" y="72"/>
                        <a:pt x="40" y="72"/>
                      </a:cubicBezTo>
                      <a:cubicBezTo>
                        <a:pt x="40" y="76"/>
                        <a:pt x="40" y="76"/>
                        <a:pt x="40" y="76"/>
                      </a:cubicBezTo>
                      <a:cubicBezTo>
                        <a:pt x="39" y="76"/>
                        <a:pt x="39" y="76"/>
                        <a:pt x="39" y="76"/>
                      </a:cubicBezTo>
                      <a:cubicBezTo>
                        <a:pt x="38" y="74"/>
                        <a:pt x="38" y="74"/>
                        <a:pt x="38" y="74"/>
                      </a:cubicBezTo>
                      <a:cubicBezTo>
                        <a:pt x="42" y="67"/>
                        <a:pt x="42" y="67"/>
                        <a:pt x="42" y="67"/>
                      </a:cubicBezTo>
                      <a:cubicBezTo>
                        <a:pt x="40" y="62"/>
                        <a:pt x="40" y="62"/>
                        <a:pt x="40" y="62"/>
                      </a:cubicBezTo>
                      <a:cubicBezTo>
                        <a:pt x="35" y="62"/>
                        <a:pt x="35" y="62"/>
                        <a:pt x="35" y="62"/>
                      </a:cubicBezTo>
                      <a:cubicBezTo>
                        <a:pt x="33" y="62"/>
                        <a:pt x="32" y="64"/>
                        <a:pt x="32" y="66"/>
                      </a:cubicBezTo>
                      <a:cubicBezTo>
                        <a:pt x="31" y="67"/>
                        <a:pt x="33" y="67"/>
                        <a:pt x="33" y="67"/>
                      </a:cubicBezTo>
                      <a:cubicBezTo>
                        <a:pt x="30" y="68"/>
                        <a:pt x="30" y="68"/>
                        <a:pt x="30" y="68"/>
                      </a:cubicBezTo>
                      <a:cubicBezTo>
                        <a:pt x="24" y="75"/>
                        <a:pt x="24" y="75"/>
                        <a:pt x="24" y="75"/>
                      </a:cubicBezTo>
                      <a:cubicBezTo>
                        <a:pt x="24" y="75"/>
                        <a:pt x="27" y="77"/>
                        <a:pt x="27" y="79"/>
                      </a:cubicBezTo>
                      <a:cubicBezTo>
                        <a:pt x="27" y="82"/>
                        <a:pt x="22" y="81"/>
                        <a:pt x="22" y="81"/>
                      </a:cubicBezTo>
                      <a:cubicBezTo>
                        <a:pt x="20" y="76"/>
                        <a:pt x="20" y="76"/>
                        <a:pt x="20" y="76"/>
                      </a:cubicBezTo>
                      <a:cubicBezTo>
                        <a:pt x="20" y="76"/>
                        <a:pt x="12" y="75"/>
                        <a:pt x="9" y="74"/>
                      </a:cubicBezTo>
                      <a:cubicBezTo>
                        <a:pt x="6" y="72"/>
                        <a:pt x="7" y="70"/>
                        <a:pt x="7" y="68"/>
                      </a:cubicBezTo>
                      <a:cubicBezTo>
                        <a:pt x="7" y="67"/>
                        <a:pt x="8" y="66"/>
                        <a:pt x="8" y="66"/>
                      </a:cubicBezTo>
                      <a:cubicBezTo>
                        <a:pt x="7" y="64"/>
                        <a:pt x="7" y="64"/>
                        <a:pt x="7" y="64"/>
                      </a:cubicBezTo>
                      <a:cubicBezTo>
                        <a:pt x="5" y="70"/>
                        <a:pt x="5" y="70"/>
                        <a:pt x="5" y="70"/>
                      </a:cubicBezTo>
                      <a:cubicBezTo>
                        <a:pt x="4" y="74"/>
                        <a:pt x="3" y="85"/>
                        <a:pt x="3" y="85"/>
                      </a:cubicBezTo>
                      <a:cubicBezTo>
                        <a:pt x="4" y="84"/>
                        <a:pt x="4" y="84"/>
                        <a:pt x="4" y="84"/>
                      </a:cubicBezTo>
                      <a:cubicBezTo>
                        <a:pt x="9" y="92"/>
                        <a:pt x="9" y="92"/>
                        <a:pt x="9" y="92"/>
                      </a:cubicBezTo>
                      <a:cubicBezTo>
                        <a:pt x="7" y="92"/>
                        <a:pt x="7" y="92"/>
                        <a:pt x="7" y="92"/>
                      </a:cubicBezTo>
                      <a:cubicBezTo>
                        <a:pt x="6" y="90"/>
                        <a:pt x="6" y="90"/>
                        <a:pt x="6" y="90"/>
                      </a:cubicBezTo>
                      <a:cubicBezTo>
                        <a:pt x="4" y="88"/>
                        <a:pt x="4" y="88"/>
                        <a:pt x="4" y="88"/>
                      </a:cubicBezTo>
                      <a:cubicBezTo>
                        <a:pt x="3" y="96"/>
                        <a:pt x="3" y="96"/>
                        <a:pt x="3" y="96"/>
                      </a:cubicBezTo>
                      <a:cubicBezTo>
                        <a:pt x="5" y="95"/>
                        <a:pt x="5" y="95"/>
                        <a:pt x="5" y="95"/>
                      </a:cubicBezTo>
                      <a:cubicBezTo>
                        <a:pt x="7" y="99"/>
                        <a:pt x="7" y="99"/>
                        <a:pt x="7" y="99"/>
                      </a:cubicBezTo>
                      <a:cubicBezTo>
                        <a:pt x="5" y="100"/>
                        <a:pt x="5" y="100"/>
                        <a:pt x="5" y="100"/>
                      </a:cubicBezTo>
                      <a:cubicBezTo>
                        <a:pt x="4" y="98"/>
                        <a:pt x="4" y="98"/>
                        <a:pt x="4" y="98"/>
                      </a:cubicBezTo>
                      <a:cubicBezTo>
                        <a:pt x="2" y="99"/>
                        <a:pt x="2" y="99"/>
                        <a:pt x="2" y="99"/>
                      </a:cubicBezTo>
                      <a:cubicBezTo>
                        <a:pt x="1" y="110"/>
                        <a:pt x="1" y="110"/>
                        <a:pt x="1" y="110"/>
                      </a:cubicBezTo>
                      <a:cubicBezTo>
                        <a:pt x="2" y="109"/>
                        <a:pt x="2" y="109"/>
                        <a:pt x="2" y="109"/>
                      </a:cubicBezTo>
                      <a:cubicBezTo>
                        <a:pt x="4" y="104"/>
                        <a:pt x="4" y="104"/>
                        <a:pt x="4" y="104"/>
                      </a:cubicBezTo>
                      <a:cubicBezTo>
                        <a:pt x="8" y="107"/>
                        <a:pt x="8" y="107"/>
                        <a:pt x="8" y="107"/>
                      </a:cubicBezTo>
                      <a:cubicBezTo>
                        <a:pt x="8" y="113"/>
                        <a:pt x="8" y="113"/>
                        <a:pt x="8" y="113"/>
                      </a:cubicBezTo>
                      <a:cubicBezTo>
                        <a:pt x="8" y="113"/>
                        <a:pt x="12" y="115"/>
                        <a:pt x="11" y="117"/>
                      </a:cubicBezTo>
                      <a:cubicBezTo>
                        <a:pt x="10" y="119"/>
                        <a:pt x="8" y="122"/>
                        <a:pt x="6" y="120"/>
                      </a:cubicBezTo>
                      <a:cubicBezTo>
                        <a:pt x="3" y="119"/>
                        <a:pt x="4" y="112"/>
                        <a:pt x="4" y="112"/>
                      </a:cubicBezTo>
                      <a:cubicBezTo>
                        <a:pt x="3" y="112"/>
                        <a:pt x="3" y="112"/>
                        <a:pt x="3" y="112"/>
                      </a:cubicBezTo>
                      <a:cubicBezTo>
                        <a:pt x="3" y="112"/>
                        <a:pt x="4" y="122"/>
                        <a:pt x="4" y="124"/>
                      </a:cubicBezTo>
                      <a:cubicBezTo>
                        <a:pt x="4" y="127"/>
                        <a:pt x="1" y="131"/>
                        <a:pt x="1" y="131"/>
                      </a:cubicBezTo>
                      <a:cubicBezTo>
                        <a:pt x="2" y="132"/>
                        <a:pt x="2" y="132"/>
                        <a:pt x="2" y="132"/>
                      </a:cubicBezTo>
                      <a:cubicBezTo>
                        <a:pt x="0" y="140"/>
                        <a:pt x="0" y="140"/>
                        <a:pt x="0" y="140"/>
                      </a:cubicBezTo>
                      <a:cubicBezTo>
                        <a:pt x="2" y="141"/>
                        <a:pt x="2" y="141"/>
                        <a:pt x="2" y="141"/>
                      </a:cubicBezTo>
                      <a:cubicBezTo>
                        <a:pt x="7" y="145"/>
                        <a:pt x="7" y="145"/>
                        <a:pt x="7" y="145"/>
                      </a:cubicBezTo>
                      <a:cubicBezTo>
                        <a:pt x="5" y="138"/>
                        <a:pt x="5" y="138"/>
                        <a:pt x="5" y="138"/>
                      </a:cubicBezTo>
                      <a:cubicBezTo>
                        <a:pt x="7" y="138"/>
                        <a:pt x="7" y="138"/>
                        <a:pt x="7" y="138"/>
                      </a:cubicBezTo>
                      <a:cubicBezTo>
                        <a:pt x="9" y="145"/>
                        <a:pt x="9" y="145"/>
                        <a:pt x="9" y="145"/>
                      </a:cubicBezTo>
                      <a:cubicBezTo>
                        <a:pt x="15" y="147"/>
                        <a:pt x="15" y="147"/>
                        <a:pt x="15" y="147"/>
                      </a:cubicBezTo>
                      <a:cubicBezTo>
                        <a:pt x="17" y="147"/>
                        <a:pt x="17" y="147"/>
                        <a:pt x="17" y="147"/>
                      </a:cubicBezTo>
                      <a:cubicBezTo>
                        <a:pt x="21" y="156"/>
                        <a:pt x="21" y="156"/>
                        <a:pt x="21" y="156"/>
                      </a:cubicBezTo>
                      <a:cubicBezTo>
                        <a:pt x="20" y="159"/>
                        <a:pt x="20" y="159"/>
                        <a:pt x="20" y="159"/>
                      </a:cubicBezTo>
                      <a:cubicBezTo>
                        <a:pt x="20" y="159"/>
                        <a:pt x="21" y="163"/>
                        <a:pt x="21" y="166"/>
                      </a:cubicBezTo>
                      <a:cubicBezTo>
                        <a:pt x="21" y="169"/>
                        <a:pt x="18" y="173"/>
                        <a:pt x="18" y="175"/>
                      </a:cubicBezTo>
                      <a:cubicBezTo>
                        <a:pt x="18" y="177"/>
                        <a:pt x="20" y="178"/>
                        <a:pt x="20" y="179"/>
                      </a:cubicBezTo>
                      <a:cubicBezTo>
                        <a:pt x="19" y="179"/>
                        <a:pt x="19" y="180"/>
                        <a:pt x="19" y="181"/>
                      </a:cubicBezTo>
                      <a:cubicBezTo>
                        <a:pt x="20" y="181"/>
                        <a:pt x="21" y="182"/>
                        <a:pt x="22" y="182"/>
                      </a:cubicBezTo>
                      <a:cubicBezTo>
                        <a:pt x="28" y="181"/>
                        <a:pt x="33" y="183"/>
                        <a:pt x="39" y="185"/>
                      </a:cubicBezTo>
                      <a:cubicBezTo>
                        <a:pt x="41" y="185"/>
                        <a:pt x="40" y="190"/>
                        <a:pt x="44" y="189"/>
                      </a:cubicBezTo>
                      <a:cubicBezTo>
                        <a:pt x="47" y="187"/>
                        <a:pt x="48" y="183"/>
                        <a:pt x="49" y="189"/>
                      </a:cubicBezTo>
                      <a:cubicBezTo>
                        <a:pt x="49" y="189"/>
                        <a:pt x="49" y="188"/>
                        <a:pt x="50" y="188"/>
                      </a:cubicBezTo>
                      <a:cubicBezTo>
                        <a:pt x="50" y="186"/>
                        <a:pt x="50" y="186"/>
                        <a:pt x="50" y="186"/>
                      </a:cubicBezTo>
                      <a:cubicBezTo>
                        <a:pt x="54" y="183"/>
                        <a:pt x="54" y="183"/>
                        <a:pt x="54" y="183"/>
                      </a:cubicBezTo>
                      <a:cubicBezTo>
                        <a:pt x="54" y="183"/>
                        <a:pt x="56" y="181"/>
                        <a:pt x="57" y="181"/>
                      </a:cubicBezTo>
                      <a:cubicBezTo>
                        <a:pt x="58" y="181"/>
                        <a:pt x="57" y="185"/>
                        <a:pt x="57" y="186"/>
                      </a:cubicBezTo>
                      <a:cubicBezTo>
                        <a:pt x="57" y="187"/>
                        <a:pt x="59" y="188"/>
                        <a:pt x="61" y="188"/>
                      </a:cubicBezTo>
                      <a:cubicBezTo>
                        <a:pt x="63" y="187"/>
                        <a:pt x="60" y="186"/>
                        <a:pt x="59" y="185"/>
                      </a:cubicBezTo>
                      <a:cubicBezTo>
                        <a:pt x="59" y="183"/>
                        <a:pt x="61" y="183"/>
                        <a:pt x="61" y="183"/>
                      </a:cubicBezTo>
                      <a:close/>
                      <a:moveTo>
                        <a:pt x="170" y="130"/>
                      </a:moveTo>
                      <a:cubicBezTo>
                        <a:pt x="170" y="129"/>
                        <a:pt x="169" y="126"/>
                        <a:pt x="169" y="125"/>
                      </a:cubicBezTo>
                      <a:cubicBezTo>
                        <a:pt x="167" y="116"/>
                        <a:pt x="167" y="116"/>
                        <a:pt x="167" y="116"/>
                      </a:cubicBezTo>
                      <a:cubicBezTo>
                        <a:pt x="167" y="116"/>
                        <a:pt x="167" y="112"/>
                        <a:pt x="168" y="111"/>
                      </a:cubicBezTo>
                      <a:cubicBezTo>
                        <a:pt x="170" y="111"/>
                        <a:pt x="171" y="109"/>
                        <a:pt x="169" y="108"/>
                      </a:cubicBezTo>
                      <a:cubicBezTo>
                        <a:pt x="167" y="107"/>
                        <a:pt x="157" y="104"/>
                        <a:pt x="157" y="104"/>
                      </a:cubicBezTo>
                      <a:cubicBezTo>
                        <a:pt x="157" y="104"/>
                        <a:pt x="152" y="108"/>
                        <a:pt x="149" y="110"/>
                      </a:cubicBezTo>
                      <a:cubicBezTo>
                        <a:pt x="146" y="111"/>
                        <a:pt x="142" y="112"/>
                        <a:pt x="142" y="112"/>
                      </a:cubicBezTo>
                      <a:cubicBezTo>
                        <a:pt x="142" y="114"/>
                        <a:pt x="142" y="114"/>
                        <a:pt x="142" y="114"/>
                      </a:cubicBezTo>
                      <a:cubicBezTo>
                        <a:pt x="142" y="114"/>
                        <a:pt x="147" y="113"/>
                        <a:pt x="148" y="114"/>
                      </a:cubicBezTo>
                      <a:cubicBezTo>
                        <a:pt x="149" y="116"/>
                        <a:pt x="149" y="120"/>
                        <a:pt x="149" y="120"/>
                      </a:cubicBezTo>
                      <a:cubicBezTo>
                        <a:pt x="151" y="126"/>
                        <a:pt x="151" y="126"/>
                        <a:pt x="151" y="126"/>
                      </a:cubicBezTo>
                      <a:cubicBezTo>
                        <a:pt x="150" y="131"/>
                        <a:pt x="150" y="131"/>
                        <a:pt x="150" y="131"/>
                      </a:cubicBezTo>
                      <a:cubicBezTo>
                        <a:pt x="151" y="133"/>
                        <a:pt x="151" y="133"/>
                        <a:pt x="151" y="133"/>
                      </a:cubicBezTo>
                      <a:cubicBezTo>
                        <a:pt x="148" y="132"/>
                        <a:pt x="148" y="132"/>
                        <a:pt x="148" y="132"/>
                      </a:cubicBezTo>
                      <a:cubicBezTo>
                        <a:pt x="143" y="133"/>
                        <a:pt x="143" y="133"/>
                        <a:pt x="143" y="133"/>
                      </a:cubicBezTo>
                      <a:cubicBezTo>
                        <a:pt x="146" y="129"/>
                        <a:pt x="146" y="129"/>
                        <a:pt x="146" y="129"/>
                      </a:cubicBezTo>
                      <a:cubicBezTo>
                        <a:pt x="149" y="129"/>
                        <a:pt x="149" y="129"/>
                        <a:pt x="149" y="129"/>
                      </a:cubicBezTo>
                      <a:cubicBezTo>
                        <a:pt x="149" y="128"/>
                        <a:pt x="149" y="125"/>
                        <a:pt x="148" y="124"/>
                      </a:cubicBezTo>
                      <a:cubicBezTo>
                        <a:pt x="148" y="117"/>
                        <a:pt x="148" y="117"/>
                        <a:pt x="148" y="117"/>
                      </a:cubicBezTo>
                      <a:cubicBezTo>
                        <a:pt x="148" y="117"/>
                        <a:pt x="146" y="115"/>
                        <a:pt x="145" y="116"/>
                      </a:cubicBezTo>
                      <a:cubicBezTo>
                        <a:pt x="142" y="117"/>
                        <a:pt x="145" y="122"/>
                        <a:pt x="145" y="122"/>
                      </a:cubicBezTo>
                      <a:cubicBezTo>
                        <a:pt x="145" y="122"/>
                        <a:pt x="142" y="123"/>
                        <a:pt x="142" y="125"/>
                      </a:cubicBezTo>
                      <a:cubicBezTo>
                        <a:pt x="142" y="130"/>
                        <a:pt x="142" y="130"/>
                        <a:pt x="142" y="130"/>
                      </a:cubicBezTo>
                      <a:cubicBezTo>
                        <a:pt x="139" y="134"/>
                        <a:pt x="139" y="134"/>
                        <a:pt x="139" y="134"/>
                      </a:cubicBezTo>
                      <a:cubicBezTo>
                        <a:pt x="140" y="130"/>
                        <a:pt x="140" y="130"/>
                        <a:pt x="140" y="130"/>
                      </a:cubicBezTo>
                      <a:cubicBezTo>
                        <a:pt x="135" y="130"/>
                        <a:pt x="135" y="130"/>
                        <a:pt x="135" y="130"/>
                      </a:cubicBezTo>
                      <a:cubicBezTo>
                        <a:pt x="138" y="128"/>
                        <a:pt x="138" y="128"/>
                        <a:pt x="138" y="128"/>
                      </a:cubicBezTo>
                      <a:cubicBezTo>
                        <a:pt x="136" y="125"/>
                        <a:pt x="136" y="125"/>
                        <a:pt x="136" y="125"/>
                      </a:cubicBezTo>
                      <a:cubicBezTo>
                        <a:pt x="133" y="125"/>
                        <a:pt x="133" y="125"/>
                        <a:pt x="133" y="125"/>
                      </a:cubicBezTo>
                      <a:cubicBezTo>
                        <a:pt x="133" y="125"/>
                        <a:pt x="137" y="122"/>
                        <a:pt x="137" y="120"/>
                      </a:cubicBezTo>
                      <a:cubicBezTo>
                        <a:pt x="137" y="118"/>
                        <a:pt x="137" y="117"/>
                        <a:pt x="138" y="116"/>
                      </a:cubicBezTo>
                      <a:cubicBezTo>
                        <a:pt x="139" y="116"/>
                        <a:pt x="140" y="114"/>
                        <a:pt x="140" y="114"/>
                      </a:cubicBezTo>
                      <a:cubicBezTo>
                        <a:pt x="139" y="113"/>
                        <a:pt x="139" y="113"/>
                        <a:pt x="139" y="113"/>
                      </a:cubicBezTo>
                      <a:cubicBezTo>
                        <a:pt x="139" y="113"/>
                        <a:pt x="131" y="115"/>
                        <a:pt x="129" y="114"/>
                      </a:cubicBezTo>
                      <a:cubicBezTo>
                        <a:pt x="125" y="113"/>
                        <a:pt x="120" y="110"/>
                        <a:pt x="120" y="110"/>
                      </a:cubicBezTo>
                      <a:cubicBezTo>
                        <a:pt x="121" y="113"/>
                        <a:pt x="121" y="113"/>
                        <a:pt x="121" y="113"/>
                      </a:cubicBezTo>
                      <a:cubicBezTo>
                        <a:pt x="121" y="113"/>
                        <a:pt x="127" y="115"/>
                        <a:pt x="130" y="117"/>
                      </a:cubicBezTo>
                      <a:cubicBezTo>
                        <a:pt x="131" y="119"/>
                        <a:pt x="123" y="122"/>
                        <a:pt x="123" y="122"/>
                      </a:cubicBezTo>
                      <a:cubicBezTo>
                        <a:pt x="123" y="122"/>
                        <a:pt x="123" y="127"/>
                        <a:pt x="121" y="128"/>
                      </a:cubicBezTo>
                      <a:cubicBezTo>
                        <a:pt x="119" y="129"/>
                        <a:pt x="115" y="127"/>
                        <a:pt x="115" y="127"/>
                      </a:cubicBezTo>
                      <a:cubicBezTo>
                        <a:pt x="113" y="129"/>
                        <a:pt x="113" y="129"/>
                        <a:pt x="113" y="129"/>
                      </a:cubicBezTo>
                      <a:cubicBezTo>
                        <a:pt x="109" y="128"/>
                        <a:pt x="109" y="128"/>
                        <a:pt x="109" y="128"/>
                      </a:cubicBezTo>
                      <a:cubicBezTo>
                        <a:pt x="105" y="128"/>
                        <a:pt x="105" y="128"/>
                        <a:pt x="105" y="128"/>
                      </a:cubicBezTo>
                      <a:cubicBezTo>
                        <a:pt x="105" y="130"/>
                        <a:pt x="105" y="130"/>
                        <a:pt x="105" y="130"/>
                      </a:cubicBezTo>
                      <a:cubicBezTo>
                        <a:pt x="108" y="131"/>
                        <a:pt x="108" y="131"/>
                        <a:pt x="108" y="131"/>
                      </a:cubicBezTo>
                      <a:cubicBezTo>
                        <a:pt x="110" y="132"/>
                        <a:pt x="110" y="132"/>
                        <a:pt x="110" y="132"/>
                      </a:cubicBezTo>
                      <a:cubicBezTo>
                        <a:pt x="107" y="132"/>
                        <a:pt x="107" y="132"/>
                        <a:pt x="107" y="132"/>
                      </a:cubicBezTo>
                      <a:cubicBezTo>
                        <a:pt x="107" y="134"/>
                        <a:pt x="107" y="134"/>
                        <a:pt x="107" y="134"/>
                      </a:cubicBezTo>
                      <a:cubicBezTo>
                        <a:pt x="109" y="134"/>
                        <a:pt x="109" y="134"/>
                        <a:pt x="109" y="134"/>
                      </a:cubicBezTo>
                      <a:cubicBezTo>
                        <a:pt x="115" y="138"/>
                        <a:pt x="115" y="138"/>
                        <a:pt x="115" y="138"/>
                      </a:cubicBezTo>
                      <a:cubicBezTo>
                        <a:pt x="115" y="141"/>
                        <a:pt x="115" y="141"/>
                        <a:pt x="115" y="141"/>
                      </a:cubicBezTo>
                      <a:cubicBezTo>
                        <a:pt x="113" y="142"/>
                        <a:pt x="113" y="142"/>
                        <a:pt x="113" y="142"/>
                      </a:cubicBezTo>
                      <a:cubicBezTo>
                        <a:pt x="114" y="144"/>
                        <a:pt x="114" y="144"/>
                        <a:pt x="114" y="144"/>
                      </a:cubicBezTo>
                      <a:cubicBezTo>
                        <a:pt x="117" y="145"/>
                        <a:pt x="117" y="145"/>
                        <a:pt x="117" y="145"/>
                      </a:cubicBezTo>
                      <a:cubicBezTo>
                        <a:pt x="117" y="151"/>
                        <a:pt x="117" y="151"/>
                        <a:pt x="117" y="151"/>
                      </a:cubicBezTo>
                      <a:cubicBezTo>
                        <a:pt x="113" y="155"/>
                        <a:pt x="113" y="155"/>
                        <a:pt x="113" y="155"/>
                      </a:cubicBezTo>
                      <a:cubicBezTo>
                        <a:pt x="121" y="163"/>
                        <a:pt x="121" y="163"/>
                        <a:pt x="121" y="163"/>
                      </a:cubicBezTo>
                      <a:cubicBezTo>
                        <a:pt x="121" y="163"/>
                        <a:pt x="125" y="162"/>
                        <a:pt x="127" y="162"/>
                      </a:cubicBezTo>
                      <a:cubicBezTo>
                        <a:pt x="129" y="162"/>
                        <a:pt x="130" y="165"/>
                        <a:pt x="132" y="164"/>
                      </a:cubicBezTo>
                      <a:cubicBezTo>
                        <a:pt x="134" y="164"/>
                        <a:pt x="135" y="161"/>
                        <a:pt x="137" y="162"/>
                      </a:cubicBezTo>
                      <a:cubicBezTo>
                        <a:pt x="138" y="164"/>
                        <a:pt x="137" y="166"/>
                        <a:pt x="137" y="166"/>
                      </a:cubicBezTo>
                      <a:cubicBezTo>
                        <a:pt x="139" y="166"/>
                        <a:pt x="139" y="166"/>
                        <a:pt x="139" y="166"/>
                      </a:cubicBezTo>
                      <a:cubicBezTo>
                        <a:pt x="137" y="169"/>
                        <a:pt x="137" y="169"/>
                        <a:pt x="137" y="169"/>
                      </a:cubicBezTo>
                      <a:cubicBezTo>
                        <a:pt x="138" y="171"/>
                        <a:pt x="138" y="171"/>
                        <a:pt x="138" y="171"/>
                      </a:cubicBezTo>
                      <a:cubicBezTo>
                        <a:pt x="139" y="171"/>
                        <a:pt x="139" y="171"/>
                        <a:pt x="139" y="171"/>
                      </a:cubicBezTo>
                      <a:cubicBezTo>
                        <a:pt x="139" y="173"/>
                        <a:pt x="139" y="173"/>
                        <a:pt x="139" y="173"/>
                      </a:cubicBezTo>
                      <a:cubicBezTo>
                        <a:pt x="134" y="171"/>
                        <a:pt x="134" y="171"/>
                        <a:pt x="134" y="171"/>
                      </a:cubicBezTo>
                      <a:cubicBezTo>
                        <a:pt x="134" y="172"/>
                        <a:pt x="134" y="172"/>
                        <a:pt x="134" y="172"/>
                      </a:cubicBezTo>
                      <a:cubicBezTo>
                        <a:pt x="142" y="177"/>
                        <a:pt x="142" y="177"/>
                        <a:pt x="142" y="177"/>
                      </a:cubicBezTo>
                      <a:cubicBezTo>
                        <a:pt x="147" y="176"/>
                        <a:pt x="147" y="176"/>
                        <a:pt x="147" y="176"/>
                      </a:cubicBezTo>
                      <a:cubicBezTo>
                        <a:pt x="149" y="179"/>
                        <a:pt x="149" y="179"/>
                        <a:pt x="149" y="179"/>
                      </a:cubicBezTo>
                      <a:cubicBezTo>
                        <a:pt x="154" y="177"/>
                        <a:pt x="154" y="177"/>
                        <a:pt x="154" y="177"/>
                      </a:cubicBezTo>
                      <a:cubicBezTo>
                        <a:pt x="154" y="177"/>
                        <a:pt x="151" y="175"/>
                        <a:pt x="153" y="174"/>
                      </a:cubicBezTo>
                      <a:cubicBezTo>
                        <a:pt x="154" y="173"/>
                        <a:pt x="156" y="171"/>
                        <a:pt x="154" y="170"/>
                      </a:cubicBezTo>
                      <a:cubicBezTo>
                        <a:pt x="151" y="170"/>
                        <a:pt x="148" y="170"/>
                        <a:pt x="148" y="167"/>
                      </a:cubicBezTo>
                      <a:cubicBezTo>
                        <a:pt x="149" y="166"/>
                        <a:pt x="155" y="161"/>
                        <a:pt x="158" y="161"/>
                      </a:cubicBezTo>
                      <a:cubicBezTo>
                        <a:pt x="161" y="161"/>
                        <a:pt x="164" y="161"/>
                        <a:pt x="165" y="158"/>
                      </a:cubicBezTo>
                      <a:cubicBezTo>
                        <a:pt x="165" y="155"/>
                        <a:pt x="162" y="150"/>
                        <a:pt x="159" y="150"/>
                      </a:cubicBezTo>
                      <a:cubicBezTo>
                        <a:pt x="157" y="149"/>
                        <a:pt x="153" y="148"/>
                        <a:pt x="154" y="147"/>
                      </a:cubicBezTo>
                      <a:cubicBezTo>
                        <a:pt x="155" y="146"/>
                        <a:pt x="155" y="142"/>
                        <a:pt x="155" y="142"/>
                      </a:cubicBezTo>
                      <a:cubicBezTo>
                        <a:pt x="155" y="142"/>
                        <a:pt x="157" y="138"/>
                        <a:pt x="158" y="138"/>
                      </a:cubicBezTo>
                      <a:cubicBezTo>
                        <a:pt x="159" y="137"/>
                        <a:pt x="164" y="137"/>
                        <a:pt x="164" y="137"/>
                      </a:cubicBezTo>
                      <a:cubicBezTo>
                        <a:pt x="164" y="137"/>
                        <a:pt x="165" y="133"/>
                        <a:pt x="166" y="134"/>
                      </a:cubicBezTo>
                      <a:cubicBezTo>
                        <a:pt x="168" y="134"/>
                        <a:pt x="166" y="134"/>
                        <a:pt x="166" y="137"/>
                      </a:cubicBezTo>
                      <a:cubicBezTo>
                        <a:pt x="166" y="138"/>
                        <a:pt x="167" y="143"/>
                        <a:pt x="169" y="142"/>
                      </a:cubicBezTo>
                      <a:cubicBezTo>
                        <a:pt x="171" y="141"/>
                        <a:pt x="173" y="138"/>
                        <a:pt x="173" y="138"/>
                      </a:cubicBezTo>
                      <a:cubicBezTo>
                        <a:pt x="173" y="138"/>
                        <a:pt x="171" y="130"/>
                        <a:pt x="170" y="130"/>
                      </a:cubicBezTo>
                      <a:close/>
                      <a:moveTo>
                        <a:pt x="11" y="148"/>
                      </a:moveTo>
                      <a:cubicBezTo>
                        <a:pt x="9" y="146"/>
                        <a:pt x="9" y="146"/>
                        <a:pt x="9" y="146"/>
                      </a:cubicBezTo>
                      <a:cubicBezTo>
                        <a:pt x="9" y="149"/>
                        <a:pt x="9" y="149"/>
                        <a:pt x="9" y="149"/>
                      </a:cubicBezTo>
                      <a:cubicBezTo>
                        <a:pt x="10" y="151"/>
                        <a:pt x="10" y="151"/>
                        <a:pt x="10" y="151"/>
                      </a:cubicBezTo>
                      <a:cubicBezTo>
                        <a:pt x="11" y="155"/>
                        <a:pt x="11" y="155"/>
                        <a:pt x="11" y="155"/>
                      </a:cubicBezTo>
                      <a:cubicBezTo>
                        <a:pt x="12" y="151"/>
                        <a:pt x="12" y="151"/>
                        <a:pt x="12" y="151"/>
                      </a:cubicBezTo>
                      <a:cubicBezTo>
                        <a:pt x="12" y="148"/>
                        <a:pt x="11" y="148"/>
                        <a:pt x="11" y="148"/>
                      </a:cubicBezTo>
                      <a:close/>
                      <a:moveTo>
                        <a:pt x="267" y="166"/>
                      </a:moveTo>
                      <a:cubicBezTo>
                        <a:pt x="261" y="162"/>
                        <a:pt x="261" y="162"/>
                        <a:pt x="261" y="162"/>
                      </a:cubicBezTo>
                      <a:cubicBezTo>
                        <a:pt x="256" y="161"/>
                        <a:pt x="256" y="161"/>
                        <a:pt x="256" y="161"/>
                      </a:cubicBezTo>
                      <a:cubicBezTo>
                        <a:pt x="252" y="156"/>
                        <a:pt x="252" y="156"/>
                        <a:pt x="252" y="156"/>
                      </a:cubicBezTo>
                      <a:cubicBezTo>
                        <a:pt x="249" y="161"/>
                        <a:pt x="249" y="161"/>
                        <a:pt x="249" y="161"/>
                      </a:cubicBezTo>
                      <a:cubicBezTo>
                        <a:pt x="249" y="161"/>
                        <a:pt x="251" y="162"/>
                        <a:pt x="250" y="164"/>
                      </a:cubicBezTo>
                      <a:cubicBezTo>
                        <a:pt x="250" y="166"/>
                        <a:pt x="249" y="169"/>
                        <a:pt x="249" y="169"/>
                      </a:cubicBezTo>
                      <a:cubicBezTo>
                        <a:pt x="264" y="175"/>
                        <a:pt x="264" y="175"/>
                        <a:pt x="264" y="175"/>
                      </a:cubicBezTo>
                      <a:cubicBezTo>
                        <a:pt x="265" y="174"/>
                        <a:pt x="265" y="174"/>
                        <a:pt x="265" y="174"/>
                      </a:cubicBezTo>
                      <a:cubicBezTo>
                        <a:pt x="265" y="171"/>
                        <a:pt x="265" y="171"/>
                        <a:pt x="265" y="171"/>
                      </a:cubicBezTo>
                      <a:cubicBezTo>
                        <a:pt x="268" y="170"/>
                        <a:pt x="268" y="170"/>
                        <a:pt x="268" y="170"/>
                      </a:cubicBezTo>
                      <a:lnTo>
                        <a:pt x="267" y="166"/>
                      </a:lnTo>
                      <a:close/>
                      <a:moveTo>
                        <a:pt x="174" y="134"/>
                      </a:moveTo>
                      <a:cubicBezTo>
                        <a:pt x="175" y="138"/>
                        <a:pt x="178" y="138"/>
                        <a:pt x="176" y="134"/>
                      </a:cubicBezTo>
                      <a:cubicBezTo>
                        <a:pt x="176" y="131"/>
                        <a:pt x="174" y="134"/>
                        <a:pt x="174" y="134"/>
                      </a:cubicBezTo>
                      <a:close/>
                      <a:moveTo>
                        <a:pt x="131" y="69"/>
                      </a:moveTo>
                      <a:cubicBezTo>
                        <a:pt x="134" y="68"/>
                        <a:pt x="136" y="65"/>
                        <a:pt x="136" y="65"/>
                      </a:cubicBezTo>
                      <a:cubicBezTo>
                        <a:pt x="129" y="65"/>
                        <a:pt x="129" y="65"/>
                        <a:pt x="129" y="65"/>
                      </a:cubicBezTo>
                      <a:cubicBezTo>
                        <a:pt x="129" y="65"/>
                        <a:pt x="129" y="69"/>
                        <a:pt x="131" y="69"/>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6" name="Slovenia" descr="© INSCALE GmbH, 05.05.2010&#10;http://www.presentationload.com/"/>
                <p:cNvSpPr>
                  <a:spLocks/>
                </p:cNvSpPr>
                <p:nvPr/>
              </p:nvSpPr>
              <p:spPr bwMode="gray">
                <a:xfrm>
                  <a:off x="4149725" y="4037496"/>
                  <a:ext cx="410087" cy="286410"/>
                </a:xfrm>
                <a:custGeom>
                  <a:avLst/>
                  <a:gdLst/>
                  <a:ahLst/>
                  <a:cxnLst>
                    <a:cxn ang="0">
                      <a:pos x="119" y="13"/>
                    </a:cxn>
                    <a:cxn ang="0">
                      <a:pos x="108" y="13"/>
                    </a:cxn>
                    <a:cxn ang="0">
                      <a:pos x="96" y="20"/>
                    </a:cxn>
                    <a:cxn ang="0">
                      <a:pos x="83" y="20"/>
                    </a:cxn>
                    <a:cxn ang="0">
                      <a:pos x="68" y="22"/>
                    </a:cxn>
                    <a:cxn ang="0">
                      <a:pos x="59" y="30"/>
                    </a:cxn>
                    <a:cxn ang="0">
                      <a:pos x="46" y="34"/>
                    </a:cxn>
                    <a:cxn ang="0">
                      <a:pos x="33" y="33"/>
                    </a:cxn>
                    <a:cxn ang="0">
                      <a:pos x="18" y="31"/>
                    </a:cxn>
                    <a:cxn ang="0">
                      <a:pos x="15" y="36"/>
                    </a:cxn>
                    <a:cxn ang="0">
                      <a:pos x="0" y="45"/>
                    </a:cxn>
                    <a:cxn ang="0">
                      <a:pos x="14" y="53"/>
                    </a:cxn>
                    <a:cxn ang="0">
                      <a:pos x="5" y="68"/>
                    </a:cxn>
                    <a:cxn ang="0">
                      <a:pos x="11" y="78"/>
                    </a:cxn>
                    <a:cxn ang="0">
                      <a:pos x="18" y="91"/>
                    </a:cxn>
                    <a:cxn ang="0">
                      <a:pos x="7" y="99"/>
                    </a:cxn>
                    <a:cxn ang="0">
                      <a:pos x="19" y="98"/>
                    </a:cxn>
                    <a:cxn ang="0">
                      <a:pos x="32" y="97"/>
                    </a:cxn>
                    <a:cxn ang="0">
                      <a:pos x="52" y="93"/>
                    </a:cxn>
                    <a:cxn ang="0">
                      <a:pos x="55" y="88"/>
                    </a:cxn>
                    <a:cxn ang="0">
                      <a:pos x="58" y="88"/>
                    </a:cxn>
                    <a:cxn ang="0">
                      <a:pos x="72" y="97"/>
                    </a:cxn>
                    <a:cxn ang="0">
                      <a:pos x="80" y="96"/>
                    </a:cxn>
                    <a:cxn ang="0">
                      <a:pos x="94" y="94"/>
                    </a:cxn>
                    <a:cxn ang="0">
                      <a:pos x="95" y="83"/>
                    </a:cxn>
                    <a:cxn ang="0">
                      <a:pos x="85" y="80"/>
                    </a:cxn>
                    <a:cxn ang="0">
                      <a:pos x="107" y="71"/>
                    </a:cxn>
                    <a:cxn ang="0">
                      <a:pos x="102" y="50"/>
                    </a:cxn>
                    <a:cxn ang="0">
                      <a:pos x="124" y="31"/>
                    </a:cxn>
                    <a:cxn ang="0">
                      <a:pos x="132" y="23"/>
                    </a:cxn>
                    <a:cxn ang="0">
                      <a:pos x="145" y="20"/>
                    </a:cxn>
                    <a:cxn ang="0">
                      <a:pos x="137" y="11"/>
                    </a:cxn>
                    <a:cxn ang="0">
                      <a:pos x="133" y="3"/>
                    </a:cxn>
                    <a:cxn ang="0">
                      <a:pos x="121" y="3"/>
                    </a:cxn>
                  </a:cxnLst>
                  <a:rect l="0" t="0" r="r" b="b"/>
                  <a:pathLst>
                    <a:path w="145" h="102">
                      <a:moveTo>
                        <a:pt x="117" y="6"/>
                      </a:moveTo>
                      <a:cubicBezTo>
                        <a:pt x="115" y="10"/>
                        <a:pt x="119" y="13"/>
                        <a:pt x="119" y="13"/>
                      </a:cubicBezTo>
                      <a:cubicBezTo>
                        <a:pt x="116" y="15"/>
                        <a:pt x="116" y="15"/>
                        <a:pt x="116" y="15"/>
                      </a:cubicBezTo>
                      <a:cubicBezTo>
                        <a:pt x="116" y="15"/>
                        <a:pt x="114" y="12"/>
                        <a:pt x="108" y="13"/>
                      </a:cubicBezTo>
                      <a:cubicBezTo>
                        <a:pt x="100" y="13"/>
                        <a:pt x="100" y="15"/>
                        <a:pt x="100" y="15"/>
                      </a:cubicBezTo>
                      <a:cubicBezTo>
                        <a:pt x="96" y="20"/>
                        <a:pt x="96" y="20"/>
                        <a:pt x="96" y="20"/>
                      </a:cubicBezTo>
                      <a:cubicBezTo>
                        <a:pt x="96" y="20"/>
                        <a:pt x="94" y="18"/>
                        <a:pt x="91" y="18"/>
                      </a:cubicBezTo>
                      <a:cubicBezTo>
                        <a:pt x="88" y="17"/>
                        <a:pt x="83" y="20"/>
                        <a:pt x="83" y="20"/>
                      </a:cubicBezTo>
                      <a:cubicBezTo>
                        <a:pt x="77" y="19"/>
                        <a:pt x="77" y="19"/>
                        <a:pt x="77" y="19"/>
                      </a:cubicBezTo>
                      <a:cubicBezTo>
                        <a:pt x="77" y="19"/>
                        <a:pt x="72" y="21"/>
                        <a:pt x="68" y="22"/>
                      </a:cubicBezTo>
                      <a:cubicBezTo>
                        <a:pt x="65" y="22"/>
                        <a:pt x="66" y="28"/>
                        <a:pt x="64" y="29"/>
                      </a:cubicBezTo>
                      <a:cubicBezTo>
                        <a:pt x="62" y="30"/>
                        <a:pt x="59" y="30"/>
                        <a:pt x="59" y="30"/>
                      </a:cubicBezTo>
                      <a:cubicBezTo>
                        <a:pt x="53" y="37"/>
                        <a:pt x="53" y="37"/>
                        <a:pt x="53" y="37"/>
                      </a:cubicBezTo>
                      <a:cubicBezTo>
                        <a:pt x="46" y="34"/>
                        <a:pt x="46" y="34"/>
                        <a:pt x="46" y="34"/>
                      </a:cubicBezTo>
                      <a:cubicBezTo>
                        <a:pt x="35" y="36"/>
                        <a:pt x="35" y="36"/>
                        <a:pt x="35" y="36"/>
                      </a:cubicBezTo>
                      <a:cubicBezTo>
                        <a:pt x="33" y="33"/>
                        <a:pt x="33" y="33"/>
                        <a:pt x="33" y="33"/>
                      </a:cubicBezTo>
                      <a:cubicBezTo>
                        <a:pt x="23" y="30"/>
                        <a:pt x="23" y="30"/>
                        <a:pt x="23" y="30"/>
                      </a:cubicBezTo>
                      <a:cubicBezTo>
                        <a:pt x="18" y="31"/>
                        <a:pt x="18" y="31"/>
                        <a:pt x="18" y="31"/>
                      </a:cubicBezTo>
                      <a:cubicBezTo>
                        <a:pt x="14" y="30"/>
                        <a:pt x="14" y="30"/>
                        <a:pt x="14" y="30"/>
                      </a:cubicBezTo>
                      <a:cubicBezTo>
                        <a:pt x="15" y="31"/>
                        <a:pt x="16" y="35"/>
                        <a:pt x="15" y="36"/>
                      </a:cubicBezTo>
                      <a:cubicBezTo>
                        <a:pt x="10" y="36"/>
                        <a:pt x="10" y="36"/>
                        <a:pt x="10" y="36"/>
                      </a:cubicBezTo>
                      <a:cubicBezTo>
                        <a:pt x="0" y="45"/>
                        <a:pt x="0" y="45"/>
                        <a:pt x="0" y="45"/>
                      </a:cubicBezTo>
                      <a:cubicBezTo>
                        <a:pt x="3" y="51"/>
                        <a:pt x="3" y="51"/>
                        <a:pt x="3" y="51"/>
                      </a:cubicBezTo>
                      <a:cubicBezTo>
                        <a:pt x="3" y="51"/>
                        <a:pt x="13" y="47"/>
                        <a:pt x="14" y="53"/>
                      </a:cubicBezTo>
                      <a:cubicBezTo>
                        <a:pt x="14" y="57"/>
                        <a:pt x="4" y="62"/>
                        <a:pt x="4" y="62"/>
                      </a:cubicBezTo>
                      <a:cubicBezTo>
                        <a:pt x="5" y="68"/>
                        <a:pt x="5" y="68"/>
                        <a:pt x="5" y="68"/>
                      </a:cubicBezTo>
                      <a:cubicBezTo>
                        <a:pt x="5" y="68"/>
                        <a:pt x="13" y="62"/>
                        <a:pt x="14" y="65"/>
                      </a:cubicBezTo>
                      <a:cubicBezTo>
                        <a:pt x="15" y="67"/>
                        <a:pt x="11" y="78"/>
                        <a:pt x="11" y="78"/>
                      </a:cubicBezTo>
                      <a:cubicBezTo>
                        <a:pt x="11" y="78"/>
                        <a:pt x="23" y="78"/>
                        <a:pt x="23" y="84"/>
                      </a:cubicBezTo>
                      <a:cubicBezTo>
                        <a:pt x="23" y="88"/>
                        <a:pt x="18" y="91"/>
                        <a:pt x="18" y="91"/>
                      </a:cubicBezTo>
                      <a:cubicBezTo>
                        <a:pt x="11" y="94"/>
                        <a:pt x="11" y="94"/>
                        <a:pt x="11" y="94"/>
                      </a:cubicBezTo>
                      <a:cubicBezTo>
                        <a:pt x="7" y="99"/>
                        <a:pt x="7" y="99"/>
                        <a:pt x="7" y="99"/>
                      </a:cubicBezTo>
                      <a:cubicBezTo>
                        <a:pt x="7" y="99"/>
                        <a:pt x="12" y="102"/>
                        <a:pt x="14" y="102"/>
                      </a:cubicBezTo>
                      <a:cubicBezTo>
                        <a:pt x="15" y="102"/>
                        <a:pt x="19" y="98"/>
                        <a:pt x="19" y="98"/>
                      </a:cubicBezTo>
                      <a:cubicBezTo>
                        <a:pt x="25" y="102"/>
                        <a:pt x="25" y="102"/>
                        <a:pt x="25" y="102"/>
                      </a:cubicBezTo>
                      <a:cubicBezTo>
                        <a:pt x="32" y="97"/>
                        <a:pt x="32" y="97"/>
                        <a:pt x="32" y="97"/>
                      </a:cubicBezTo>
                      <a:cubicBezTo>
                        <a:pt x="35" y="99"/>
                        <a:pt x="35" y="99"/>
                        <a:pt x="35" y="99"/>
                      </a:cubicBezTo>
                      <a:cubicBezTo>
                        <a:pt x="52" y="93"/>
                        <a:pt x="52" y="93"/>
                        <a:pt x="52" y="93"/>
                      </a:cubicBezTo>
                      <a:cubicBezTo>
                        <a:pt x="53" y="89"/>
                        <a:pt x="53" y="89"/>
                        <a:pt x="53" y="89"/>
                      </a:cubicBezTo>
                      <a:cubicBezTo>
                        <a:pt x="55" y="88"/>
                        <a:pt x="55" y="88"/>
                        <a:pt x="55" y="88"/>
                      </a:cubicBezTo>
                      <a:cubicBezTo>
                        <a:pt x="55" y="88"/>
                        <a:pt x="54" y="85"/>
                        <a:pt x="55" y="84"/>
                      </a:cubicBezTo>
                      <a:cubicBezTo>
                        <a:pt x="58" y="84"/>
                        <a:pt x="58" y="88"/>
                        <a:pt x="58" y="88"/>
                      </a:cubicBezTo>
                      <a:cubicBezTo>
                        <a:pt x="62" y="93"/>
                        <a:pt x="62" y="93"/>
                        <a:pt x="62" y="93"/>
                      </a:cubicBezTo>
                      <a:cubicBezTo>
                        <a:pt x="72" y="97"/>
                        <a:pt x="72" y="97"/>
                        <a:pt x="72" y="97"/>
                      </a:cubicBezTo>
                      <a:cubicBezTo>
                        <a:pt x="72" y="97"/>
                        <a:pt x="71" y="92"/>
                        <a:pt x="72" y="92"/>
                      </a:cubicBezTo>
                      <a:cubicBezTo>
                        <a:pt x="75" y="92"/>
                        <a:pt x="80" y="96"/>
                        <a:pt x="80" y="96"/>
                      </a:cubicBezTo>
                      <a:cubicBezTo>
                        <a:pt x="80" y="96"/>
                        <a:pt x="78" y="99"/>
                        <a:pt x="84" y="99"/>
                      </a:cubicBezTo>
                      <a:cubicBezTo>
                        <a:pt x="91" y="99"/>
                        <a:pt x="94" y="94"/>
                        <a:pt x="94" y="94"/>
                      </a:cubicBezTo>
                      <a:cubicBezTo>
                        <a:pt x="94" y="94"/>
                        <a:pt x="88" y="90"/>
                        <a:pt x="91" y="88"/>
                      </a:cubicBezTo>
                      <a:cubicBezTo>
                        <a:pt x="93" y="86"/>
                        <a:pt x="95" y="83"/>
                        <a:pt x="95" y="83"/>
                      </a:cubicBezTo>
                      <a:cubicBezTo>
                        <a:pt x="93" y="80"/>
                        <a:pt x="93" y="80"/>
                        <a:pt x="93" y="80"/>
                      </a:cubicBezTo>
                      <a:cubicBezTo>
                        <a:pt x="93" y="80"/>
                        <a:pt x="83" y="84"/>
                        <a:pt x="85" y="80"/>
                      </a:cubicBezTo>
                      <a:cubicBezTo>
                        <a:pt x="87" y="76"/>
                        <a:pt x="101" y="69"/>
                        <a:pt x="101" y="69"/>
                      </a:cubicBezTo>
                      <a:cubicBezTo>
                        <a:pt x="107" y="71"/>
                        <a:pt x="107" y="71"/>
                        <a:pt x="107" y="71"/>
                      </a:cubicBezTo>
                      <a:cubicBezTo>
                        <a:pt x="109" y="58"/>
                        <a:pt x="109" y="58"/>
                        <a:pt x="109" y="58"/>
                      </a:cubicBezTo>
                      <a:cubicBezTo>
                        <a:pt x="109" y="58"/>
                        <a:pt x="99" y="54"/>
                        <a:pt x="102" y="50"/>
                      </a:cubicBezTo>
                      <a:cubicBezTo>
                        <a:pt x="105" y="46"/>
                        <a:pt x="124" y="38"/>
                        <a:pt x="124" y="38"/>
                      </a:cubicBezTo>
                      <a:cubicBezTo>
                        <a:pt x="124" y="38"/>
                        <a:pt x="121" y="31"/>
                        <a:pt x="124" y="31"/>
                      </a:cubicBezTo>
                      <a:cubicBezTo>
                        <a:pt x="126" y="31"/>
                        <a:pt x="132" y="34"/>
                        <a:pt x="132" y="34"/>
                      </a:cubicBezTo>
                      <a:cubicBezTo>
                        <a:pt x="132" y="34"/>
                        <a:pt x="129" y="23"/>
                        <a:pt x="132" y="23"/>
                      </a:cubicBezTo>
                      <a:cubicBezTo>
                        <a:pt x="136" y="22"/>
                        <a:pt x="145" y="25"/>
                        <a:pt x="145" y="25"/>
                      </a:cubicBezTo>
                      <a:cubicBezTo>
                        <a:pt x="145" y="20"/>
                        <a:pt x="145" y="20"/>
                        <a:pt x="145" y="20"/>
                      </a:cubicBezTo>
                      <a:cubicBezTo>
                        <a:pt x="145" y="20"/>
                        <a:pt x="137" y="21"/>
                        <a:pt x="137" y="18"/>
                      </a:cubicBezTo>
                      <a:cubicBezTo>
                        <a:pt x="137" y="11"/>
                        <a:pt x="137" y="11"/>
                        <a:pt x="137" y="11"/>
                      </a:cubicBezTo>
                      <a:cubicBezTo>
                        <a:pt x="137" y="11"/>
                        <a:pt x="133" y="12"/>
                        <a:pt x="133" y="9"/>
                      </a:cubicBezTo>
                      <a:cubicBezTo>
                        <a:pt x="134" y="7"/>
                        <a:pt x="137" y="5"/>
                        <a:pt x="133" y="3"/>
                      </a:cubicBezTo>
                      <a:cubicBezTo>
                        <a:pt x="132" y="3"/>
                        <a:pt x="128" y="2"/>
                        <a:pt x="124" y="0"/>
                      </a:cubicBezTo>
                      <a:cubicBezTo>
                        <a:pt x="121" y="3"/>
                        <a:pt x="121" y="3"/>
                        <a:pt x="121" y="3"/>
                      </a:cubicBezTo>
                      <a:cubicBezTo>
                        <a:pt x="121" y="3"/>
                        <a:pt x="119" y="2"/>
                        <a:pt x="117" y="6"/>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7" name="Monaco" descr="© INSCALE GmbH, 05.05.2010&#10;http://www.presentationload.com/"/>
                <p:cNvSpPr>
                  <a:spLocks/>
                </p:cNvSpPr>
                <p:nvPr/>
              </p:nvSpPr>
              <p:spPr bwMode="gray">
                <a:xfrm>
                  <a:off x="3337687" y="4623333"/>
                  <a:ext cx="24411" cy="14646"/>
                </a:xfrm>
                <a:custGeom>
                  <a:avLst/>
                  <a:gdLst/>
                  <a:ahLst/>
                  <a:cxnLst>
                    <a:cxn ang="0">
                      <a:pos x="4" y="1"/>
                    </a:cxn>
                    <a:cxn ang="0">
                      <a:pos x="4" y="5"/>
                    </a:cxn>
                    <a:cxn ang="0">
                      <a:pos x="6" y="5"/>
                    </a:cxn>
                    <a:cxn ang="0">
                      <a:pos x="9" y="3"/>
                    </a:cxn>
                    <a:cxn ang="0">
                      <a:pos x="4" y="1"/>
                    </a:cxn>
                  </a:cxnLst>
                  <a:rect l="0" t="0" r="r" b="b"/>
                  <a:pathLst>
                    <a:path w="9" h="5">
                      <a:moveTo>
                        <a:pt x="4" y="1"/>
                      </a:moveTo>
                      <a:cubicBezTo>
                        <a:pt x="0" y="1"/>
                        <a:pt x="4" y="5"/>
                        <a:pt x="4" y="5"/>
                      </a:cubicBezTo>
                      <a:cubicBezTo>
                        <a:pt x="6" y="5"/>
                        <a:pt x="6" y="5"/>
                        <a:pt x="6" y="5"/>
                      </a:cubicBezTo>
                      <a:cubicBezTo>
                        <a:pt x="8" y="5"/>
                        <a:pt x="9" y="3"/>
                        <a:pt x="9" y="3"/>
                      </a:cubicBezTo>
                      <a:cubicBezTo>
                        <a:pt x="9" y="3"/>
                        <a:pt x="6" y="0"/>
                        <a:pt x="4" y="1"/>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8" name="Switzerland" descr="© INSCALE GmbH, 05.05.2010&#10;http://www.presentationload.com/"/>
                <p:cNvSpPr>
                  <a:spLocks/>
                </p:cNvSpPr>
                <p:nvPr/>
              </p:nvSpPr>
              <p:spPr bwMode="gray">
                <a:xfrm>
                  <a:off x="3187972" y="3887782"/>
                  <a:ext cx="587466" cy="362894"/>
                </a:xfrm>
                <a:custGeom>
                  <a:avLst/>
                  <a:gdLst/>
                  <a:ahLst/>
                  <a:cxnLst>
                    <a:cxn ang="0">
                      <a:pos x="208" y="59"/>
                    </a:cxn>
                    <a:cxn ang="0">
                      <a:pos x="194" y="63"/>
                    </a:cxn>
                    <a:cxn ang="0">
                      <a:pos x="179" y="59"/>
                    </a:cxn>
                    <a:cxn ang="0">
                      <a:pos x="164" y="49"/>
                    </a:cxn>
                    <a:cxn ang="0">
                      <a:pos x="162" y="39"/>
                    </a:cxn>
                    <a:cxn ang="0">
                      <a:pos x="172" y="18"/>
                    </a:cxn>
                    <a:cxn ang="0">
                      <a:pos x="148" y="9"/>
                    </a:cxn>
                    <a:cxn ang="0">
                      <a:pos x="135" y="4"/>
                    </a:cxn>
                    <a:cxn ang="0">
                      <a:pos x="128" y="2"/>
                    </a:cxn>
                    <a:cxn ang="0">
                      <a:pos x="118" y="8"/>
                    </a:cxn>
                    <a:cxn ang="0">
                      <a:pos x="125" y="14"/>
                    </a:cxn>
                    <a:cxn ang="0">
                      <a:pos x="112" y="13"/>
                    </a:cxn>
                    <a:cxn ang="0">
                      <a:pos x="83" y="15"/>
                    </a:cxn>
                    <a:cxn ang="0">
                      <a:pos x="81" y="13"/>
                    </a:cxn>
                    <a:cxn ang="0">
                      <a:pos x="73" y="16"/>
                    </a:cxn>
                    <a:cxn ang="0">
                      <a:pos x="61" y="24"/>
                    </a:cxn>
                    <a:cxn ang="0">
                      <a:pos x="46" y="27"/>
                    </a:cxn>
                    <a:cxn ang="0">
                      <a:pos x="35" y="47"/>
                    </a:cxn>
                    <a:cxn ang="0">
                      <a:pos x="24" y="64"/>
                    </a:cxn>
                    <a:cxn ang="0">
                      <a:pos x="9" y="90"/>
                    </a:cxn>
                    <a:cxn ang="0">
                      <a:pos x="0" y="97"/>
                    </a:cxn>
                    <a:cxn ang="0">
                      <a:pos x="8" y="103"/>
                    </a:cxn>
                    <a:cxn ang="0">
                      <a:pos x="12" y="93"/>
                    </a:cxn>
                    <a:cxn ang="0">
                      <a:pos x="40" y="87"/>
                    </a:cxn>
                    <a:cxn ang="0">
                      <a:pos x="41" y="98"/>
                    </a:cxn>
                    <a:cxn ang="0">
                      <a:pos x="41" y="107"/>
                    </a:cxn>
                    <a:cxn ang="0">
                      <a:pos x="48" y="120"/>
                    </a:cxn>
                    <a:cxn ang="0">
                      <a:pos x="52" y="124"/>
                    </a:cxn>
                    <a:cxn ang="0">
                      <a:pos x="64" y="121"/>
                    </a:cxn>
                    <a:cxn ang="0">
                      <a:pos x="82" y="122"/>
                    </a:cxn>
                    <a:cxn ang="0">
                      <a:pos x="92" y="116"/>
                    </a:cxn>
                    <a:cxn ang="0">
                      <a:pos x="100" y="107"/>
                    </a:cxn>
                    <a:cxn ang="0">
                      <a:pos x="99" y="96"/>
                    </a:cxn>
                    <a:cxn ang="0">
                      <a:pos x="107" y="93"/>
                    </a:cxn>
                    <a:cxn ang="0">
                      <a:pos x="112" y="88"/>
                    </a:cxn>
                    <a:cxn ang="0">
                      <a:pos x="112" y="99"/>
                    </a:cxn>
                    <a:cxn ang="0">
                      <a:pos x="121" y="110"/>
                    </a:cxn>
                    <a:cxn ang="0">
                      <a:pos x="132" y="114"/>
                    </a:cxn>
                    <a:cxn ang="0">
                      <a:pos x="131" y="119"/>
                    </a:cxn>
                    <a:cxn ang="0">
                      <a:pos x="139" y="129"/>
                    </a:cxn>
                    <a:cxn ang="0">
                      <a:pos x="138" y="122"/>
                    </a:cxn>
                    <a:cxn ang="0">
                      <a:pos x="141" y="114"/>
                    </a:cxn>
                    <a:cxn ang="0">
                      <a:pos x="150" y="102"/>
                    </a:cxn>
                    <a:cxn ang="0">
                      <a:pos x="150" y="91"/>
                    </a:cxn>
                    <a:cxn ang="0">
                      <a:pos x="157" y="88"/>
                    </a:cxn>
                    <a:cxn ang="0">
                      <a:pos x="164" y="99"/>
                    </a:cxn>
                    <a:cxn ang="0">
                      <a:pos x="182" y="95"/>
                    </a:cxn>
                    <a:cxn ang="0">
                      <a:pos x="187" y="103"/>
                    </a:cxn>
                    <a:cxn ang="0">
                      <a:pos x="190" y="105"/>
                    </a:cxn>
                    <a:cxn ang="0">
                      <a:pos x="193" y="93"/>
                    </a:cxn>
                    <a:cxn ang="0">
                      <a:pos x="188" y="92"/>
                    </a:cxn>
                    <a:cxn ang="0">
                      <a:pos x="196" y="77"/>
                    </a:cxn>
                    <a:cxn ang="0">
                      <a:pos x="207" y="86"/>
                    </a:cxn>
                    <a:cxn ang="0">
                      <a:pos x="204" y="79"/>
                    </a:cxn>
                  </a:cxnLst>
                  <a:rect l="0" t="0" r="r" b="b"/>
                  <a:pathLst>
                    <a:path w="208" h="129">
                      <a:moveTo>
                        <a:pt x="204" y="79"/>
                      </a:moveTo>
                      <a:cubicBezTo>
                        <a:pt x="208" y="59"/>
                        <a:pt x="208" y="59"/>
                        <a:pt x="208" y="59"/>
                      </a:cubicBezTo>
                      <a:cubicBezTo>
                        <a:pt x="203" y="55"/>
                        <a:pt x="203" y="55"/>
                        <a:pt x="203" y="55"/>
                      </a:cubicBezTo>
                      <a:cubicBezTo>
                        <a:pt x="203" y="55"/>
                        <a:pt x="197" y="62"/>
                        <a:pt x="194" y="63"/>
                      </a:cubicBezTo>
                      <a:cubicBezTo>
                        <a:pt x="191" y="65"/>
                        <a:pt x="184" y="60"/>
                        <a:pt x="184" y="60"/>
                      </a:cubicBezTo>
                      <a:cubicBezTo>
                        <a:pt x="184" y="60"/>
                        <a:pt x="180" y="61"/>
                        <a:pt x="179" y="59"/>
                      </a:cubicBezTo>
                      <a:cubicBezTo>
                        <a:pt x="178" y="58"/>
                        <a:pt x="180" y="52"/>
                        <a:pt x="180" y="52"/>
                      </a:cubicBezTo>
                      <a:cubicBezTo>
                        <a:pt x="164" y="49"/>
                        <a:pt x="164" y="49"/>
                        <a:pt x="164" y="49"/>
                      </a:cubicBezTo>
                      <a:cubicBezTo>
                        <a:pt x="164" y="49"/>
                        <a:pt x="162" y="48"/>
                        <a:pt x="160" y="46"/>
                      </a:cubicBezTo>
                      <a:cubicBezTo>
                        <a:pt x="158" y="43"/>
                        <a:pt x="162" y="39"/>
                        <a:pt x="162" y="39"/>
                      </a:cubicBezTo>
                      <a:cubicBezTo>
                        <a:pt x="162" y="39"/>
                        <a:pt x="172" y="29"/>
                        <a:pt x="172" y="26"/>
                      </a:cubicBezTo>
                      <a:cubicBezTo>
                        <a:pt x="172" y="18"/>
                        <a:pt x="172" y="18"/>
                        <a:pt x="172" y="18"/>
                      </a:cubicBezTo>
                      <a:cubicBezTo>
                        <a:pt x="165" y="17"/>
                        <a:pt x="165" y="14"/>
                        <a:pt x="158" y="12"/>
                      </a:cubicBezTo>
                      <a:cubicBezTo>
                        <a:pt x="155" y="11"/>
                        <a:pt x="151" y="10"/>
                        <a:pt x="148" y="9"/>
                      </a:cubicBezTo>
                      <a:cubicBezTo>
                        <a:pt x="145" y="8"/>
                        <a:pt x="141" y="11"/>
                        <a:pt x="140" y="11"/>
                      </a:cubicBezTo>
                      <a:cubicBezTo>
                        <a:pt x="138" y="10"/>
                        <a:pt x="137" y="7"/>
                        <a:pt x="135" y="4"/>
                      </a:cubicBezTo>
                      <a:cubicBezTo>
                        <a:pt x="135" y="5"/>
                        <a:pt x="135" y="8"/>
                        <a:pt x="134" y="9"/>
                      </a:cubicBezTo>
                      <a:cubicBezTo>
                        <a:pt x="132" y="5"/>
                        <a:pt x="131" y="0"/>
                        <a:pt x="128" y="2"/>
                      </a:cubicBezTo>
                      <a:cubicBezTo>
                        <a:pt x="127" y="0"/>
                        <a:pt x="125" y="1"/>
                        <a:pt x="125" y="1"/>
                      </a:cubicBezTo>
                      <a:cubicBezTo>
                        <a:pt x="123" y="2"/>
                        <a:pt x="117" y="4"/>
                        <a:pt x="118" y="8"/>
                      </a:cubicBezTo>
                      <a:cubicBezTo>
                        <a:pt x="118" y="11"/>
                        <a:pt x="120" y="9"/>
                        <a:pt x="122" y="10"/>
                      </a:cubicBezTo>
                      <a:cubicBezTo>
                        <a:pt x="123" y="11"/>
                        <a:pt x="132" y="9"/>
                        <a:pt x="125" y="14"/>
                      </a:cubicBezTo>
                      <a:cubicBezTo>
                        <a:pt x="124" y="11"/>
                        <a:pt x="122" y="12"/>
                        <a:pt x="122" y="15"/>
                      </a:cubicBezTo>
                      <a:cubicBezTo>
                        <a:pt x="116" y="17"/>
                        <a:pt x="115" y="13"/>
                        <a:pt x="112" y="13"/>
                      </a:cubicBezTo>
                      <a:cubicBezTo>
                        <a:pt x="107" y="12"/>
                        <a:pt x="105" y="18"/>
                        <a:pt x="101" y="16"/>
                      </a:cubicBezTo>
                      <a:cubicBezTo>
                        <a:pt x="91" y="12"/>
                        <a:pt x="86" y="18"/>
                        <a:pt x="83" y="15"/>
                      </a:cubicBezTo>
                      <a:cubicBezTo>
                        <a:pt x="83" y="14"/>
                        <a:pt x="84" y="14"/>
                        <a:pt x="85" y="14"/>
                      </a:cubicBezTo>
                      <a:cubicBezTo>
                        <a:pt x="84" y="14"/>
                        <a:pt x="82" y="13"/>
                        <a:pt x="81" y="13"/>
                      </a:cubicBezTo>
                      <a:cubicBezTo>
                        <a:pt x="80" y="12"/>
                        <a:pt x="80" y="12"/>
                        <a:pt x="80" y="11"/>
                      </a:cubicBezTo>
                      <a:cubicBezTo>
                        <a:pt x="73" y="16"/>
                        <a:pt x="73" y="16"/>
                        <a:pt x="73" y="16"/>
                      </a:cubicBezTo>
                      <a:cubicBezTo>
                        <a:pt x="73" y="19"/>
                        <a:pt x="73" y="19"/>
                        <a:pt x="73" y="19"/>
                      </a:cubicBezTo>
                      <a:cubicBezTo>
                        <a:pt x="73" y="19"/>
                        <a:pt x="65" y="24"/>
                        <a:pt x="61" y="24"/>
                      </a:cubicBezTo>
                      <a:cubicBezTo>
                        <a:pt x="57" y="23"/>
                        <a:pt x="58" y="16"/>
                        <a:pt x="52" y="16"/>
                      </a:cubicBezTo>
                      <a:cubicBezTo>
                        <a:pt x="48" y="15"/>
                        <a:pt x="46" y="27"/>
                        <a:pt x="46" y="27"/>
                      </a:cubicBezTo>
                      <a:cubicBezTo>
                        <a:pt x="51" y="28"/>
                        <a:pt x="51" y="28"/>
                        <a:pt x="51" y="28"/>
                      </a:cubicBezTo>
                      <a:cubicBezTo>
                        <a:pt x="51" y="28"/>
                        <a:pt x="39" y="44"/>
                        <a:pt x="35" y="47"/>
                      </a:cubicBezTo>
                      <a:cubicBezTo>
                        <a:pt x="32" y="50"/>
                        <a:pt x="28" y="49"/>
                        <a:pt x="25" y="51"/>
                      </a:cubicBezTo>
                      <a:cubicBezTo>
                        <a:pt x="23" y="52"/>
                        <a:pt x="26" y="58"/>
                        <a:pt x="24" y="64"/>
                      </a:cubicBezTo>
                      <a:cubicBezTo>
                        <a:pt x="22" y="70"/>
                        <a:pt x="11" y="73"/>
                        <a:pt x="7" y="79"/>
                      </a:cubicBezTo>
                      <a:cubicBezTo>
                        <a:pt x="2" y="87"/>
                        <a:pt x="9" y="90"/>
                        <a:pt x="9" y="90"/>
                      </a:cubicBezTo>
                      <a:cubicBezTo>
                        <a:pt x="4" y="97"/>
                        <a:pt x="4" y="97"/>
                        <a:pt x="4" y="97"/>
                      </a:cubicBezTo>
                      <a:cubicBezTo>
                        <a:pt x="0" y="97"/>
                        <a:pt x="0" y="97"/>
                        <a:pt x="0" y="97"/>
                      </a:cubicBezTo>
                      <a:cubicBezTo>
                        <a:pt x="1" y="103"/>
                        <a:pt x="1" y="103"/>
                        <a:pt x="1" y="103"/>
                      </a:cubicBezTo>
                      <a:cubicBezTo>
                        <a:pt x="8" y="103"/>
                        <a:pt x="8" y="103"/>
                        <a:pt x="8" y="103"/>
                      </a:cubicBezTo>
                      <a:cubicBezTo>
                        <a:pt x="14" y="96"/>
                        <a:pt x="14" y="96"/>
                        <a:pt x="14" y="96"/>
                      </a:cubicBezTo>
                      <a:cubicBezTo>
                        <a:pt x="14" y="96"/>
                        <a:pt x="12" y="95"/>
                        <a:pt x="12" y="93"/>
                      </a:cubicBezTo>
                      <a:cubicBezTo>
                        <a:pt x="12" y="90"/>
                        <a:pt x="17" y="84"/>
                        <a:pt x="26" y="83"/>
                      </a:cubicBezTo>
                      <a:cubicBezTo>
                        <a:pt x="34" y="82"/>
                        <a:pt x="40" y="87"/>
                        <a:pt x="40" y="87"/>
                      </a:cubicBezTo>
                      <a:cubicBezTo>
                        <a:pt x="39" y="92"/>
                        <a:pt x="39" y="92"/>
                        <a:pt x="39" y="92"/>
                      </a:cubicBezTo>
                      <a:cubicBezTo>
                        <a:pt x="39" y="92"/>
                        <a:pt x="42" y="94"/>
                        <a:pt x="41" y="98"/>
                      </a:cubicBezTo>
                      <a:cubicBezTo>
                        <a:pt x="40" y="103"/>
                        <a:pt x="37" y="107"/>
                        <a:pt x="37" y="107"/>
                      </a:cubicBezTo>
                      <a:cubicBezTo>
                        <a:pt x="41" y="107"/>
                        <a:pt x="41" y="107"/>
                        <a:pt x="41" y="107"/>
                      </a:cubicBezTo>
                      <a:cubicBezTo>
                        <a:pt x="42" y="110"/>
                        <a:pt x="42" y="110"/>
                        <a:pt x="42" y="110"/>
                      </a:cubicBezTo>
                      <a:cubicBezTo>
                        <a:pt x="42" y="110"/>
                        <a:pt x="48" y="112"/>
                        <a:pt x="48" y="120"/>
                      </a:cubicBezTo>
                      <a:cubicBezTo>
                        <a:pt x="48" y="122"/>
                        <a:pt x="48" y="122"/>
                        <a:pt x="48" y="122"/>
                      </a:cubicBezTo>
                      <a:cubicBezTo>
                        <a:pt x="48" y="123"/>
                        <a:pt x="50" y="124"/>
                        <a:pt x="52" y="124"/>
                      </a:cubicBezTo>
                      <a:cubicBezTo>
                        <a:pt x="57" y="123"/>
                        <a:pt x="57" y="120"/>
                        <a:pt x="58" y="120"/>
                      </a:cubicBezTo>
                      <a:cubicBezTo>
                        <a:pt x="60" y="121"/>
                        <a:pt x="61" y="122"/>
                        <a:pt x="64" y="121"/>
                      </a:cubicBezTo>
                      <a:cubicBezTo>
                        <a:pt x="67" y="121"/>
                        <a:pt x="68" y="116"/>
                        <a:pt x="71" y="116"/>
                      </a:cubicBezTo>
                      <a:cubicBezTo>
                        <a:pt x="72" y="116"/>
                        <a:pt x="79" y="122"/>
                        <a:pt x="82" y="122"/>
                      </a:cubicBezTo>
                      <a:cubicBezTo>
                        <a:pt x="86" y="122"/>
                        <a:pt x="85" y="118"/>
                        <a:pt x="86" y="118"/>
                      </a:cubicBezTo>
                      <a:cubicBezTo>
                        <a:pt x="88" y="118"/>
                        <a:pt x="91" y="118"/>
                        <a:pt x="92" y="116"/>
                      </a:cubicBezTo>
                      <a:cubicBezTo>
                        <a:pt x="93" y="115"/>
                        <a:pt x="92" y="112"/>
                        <a:pt x="94" y="111"/>
                      </a:cubicBezTo>
                      <a:cubicBezTo>
                        <a:pt x="97" y="110"/>
                        <a:pt x="100" y="107"/>
                        <a:pt x="100" y="107"/>
                      </a:cubicBezTo>
                      <a:cubicBezTo>
                        <a:pt x="97" y="99"/>
                        <a:pt x="97" y="99"/>
                        <a:pt x="97" y="99"/>
                      </a:cubicBezTo>
                      <a:cubicBezTo>
                        <a:pt x="99" y="96"/>
                        <a:pt x="99" y="96"/>
                        <a:pt x="99" y="96"/>
                      </a:cubicBezTo>
                      <a:cubicBezTo>
                        <a:pt x="101" y="97"/>
                        <a:pt x="101" y="97"/>
                        <a:pt x="101" y="97"/>
                      </a:cubicBezTo>
                      <a:cubicBezTo>
                        <a:pt x="107" y="93"/>
                        <a:pt x="107" y="93"/>
                        <a:pt x="107" y="93"/>
                      </a:cubicBezTo>
                      <a:cubicBezTo>
                        <a:pt x="105" y="90"/>
                        <a:pt x="105" y="90"/>
                        <a:pt x="105" y="90"/>
                      </a:cubicBezTo>
                      <a:cubicBezTo>
                        <a:pt x="112" y="88"/>
                        <a:pt x="112" y="88"/>
                        <a:pt x="112" y="88"/>
                      </a:cubicBezTo>
                      <a:cubicBezTo>
                        <a:pt x="116" y="90"/>
                        <a:pt x="116" y="90"/>
                        <a:pt x="116" y="90"/>
                      </a:cubicBezTo>
                      <a:cubicBezTo>
                        <a:pt x="116" y="90"/>
                        <a:pt x="110" y="96"/>
                        <a:pt x="112" y="99"/>
                      </a:cubicBezTo>
                      <a:cubicBezTo>
                        <a:pt x="114" y="103"/>
                        <a:pt x="118" y="104"/>
                        <a:pt x="118" y="105"/>
                      </a:cubicBezTo>
                      <a:cubicBezTo>
                        <a:pt x="118" y="106"/>
                        <a:pt x="117" y="108"/>
                        <a:pt x="121" y="110"/>
                      </a:cubicBezTo>
                      <a:cubicBezTo>
                        <a:pt x="124" y="112"/>
                        <a:pt x="129" y="111"/>
                        <a:pt x="129" y="111"/>
                      </a:cubicBezTo>
                      <a:cubicBezTo>
                        <a:pt x="132" y="114"/>
                        <a:pt x="132" y="114"/>
                        <a:pt x="132" y="114"/>
                      </a:cubicBezTo>
                      <a:cubicBezTo>
                        <a:pt x="129" y="116"/>
                        <a:pt x="129" y="116"/>
                        <a:pt x="129" y="116"/>
                      </a:cubicBezTo>
                      <a:cubicBezTo>
                        <a:pt x="131" y="119"/>
                        <a:pt x="131" y="119"/>
                        <a:pt x="131" y="119"/>
                      </a:cubicBezTo>
                      <a:cubicBezTo>
                        <a:pt x="135" y="128"/>
                        <a:pt x="135" y="128"/>
                        <a:pt x="135" y="128"/>
                      </a:cubicBezTo>
                      <a:cubicBezTo>
                        <a:pt x="139" y="129"/>
                        <a:pt x="139" y="129"/>
                        <a:pt x="139" y="129"/>
                      </a:cubicBezTo>
                      <a:cubicBezTo>
                        <a:pt x="140" y="124"/>
                        <a:pt x="140" y="124"/>
                        <a:pt x="140" y="124"/>
                      </a:cubicBezTo>
                      <a:cubicBezTo>
                        <a:pt x="138" y="122"/>
                        <a:pt x="138" y="122"/>
                        <a:pt x="138" y="122"/>
                      </a:cubicBezTo>
                      <a:cubicBezTo>
                        <a:pt x="137" y="118"/>
                        <a:pt x="137" y="118"/>
                        <a:pt x="137" y="118"/>
                      </a:cubicBezTo>
                      <a:cubicBezTo>
                        <a:pt x="141" y="114"/>
                        <a:pt x="141" y="114"/>
                        <a:pt x="141" y="114"/>
                      </a:cubicBezTo>
                      <a:cubicBezTo>
                        <a:pt x="142" y="111"/>
                        <a:pt x="142" y="111"/>
                        <a:pt x="142" y="111"/>
                      </a:cubicBezTo>
                      <a:cubicBezTo>
                        <a:pt x="142" y="111"/>
                        <a:pt x="148" y="107"/>
                        <a:pt x="150" y="102"/>
                      </a:cubicBezTo>
                      <a:cubicBezTo>
                        <a:pt x="153" y="96"/>
                        <a:pt x="153" y="93"/>
                        <a:pt x="153" y="93"/>
                      </a:cubicBezTo>
                      <a:cubicBezTo>
                        <a:pt x="150" y="91"/>
                        <a:pt x="150" y="91"/>
                        <a:pt x="150" y="91"/>
                      </a:cubicBezTo>
                      <a:cubicBezTo>
                        <a:pt x="153" y="86"/>
                        <a:pt x="153" y="86"/>
                        <a:pt x="153" y="86"/>
                      </a:cubicBezTo>
                      <a:cubicBezTo>
                        <a:pt x="157" y="88"/>
                        <a:pt x="157" y="88"/>
                        <a:pt x="157" y="88"/>
                      </a:cubicBezTo>
                      <a:cubicBezTo>
                        <a:pt x="160" y="86"/>
                        <a:pt x="160" y="86"/>
                        <a:pt x="160" y="86"/>
                      </a:cubicBezTo>
                      <a:cubicBezTo>
                        <a:pt x="160" y="86"/>
                        <a:pt x="159" y="96"/>
                        <a:pt x="164" y="99"/>
                      </a:cubicBezTo>
                      <a:cubicBezTo>
                        <a:pt x="170" y="102"/>
                        <a:pt x="173" y="97"/>
                        <a:pt x="173" y="97"/>
                      </a:cubicBezTo>
                      <a:cubicBezTo>
                        <a:pt x="182" y="95"/>
                        <a:pt x="182" y="95"/>
                        <a:pt x="182" y="95"/>
                      </a:cubicBezTo>
                      <a:cubicBezTo>
                        <a:pt x="184" y="99"/>
                        <a:pt x="184" y="99"/>
                        <a:pt x="184" y="99"/>
                      </a:cubicBezTo>
                      <a:cubicBezTo>
                        <a:pt x="187" y="103"/>
                        <a:pt x="187" y="103"/>
                        <a:pt x="187" y="103"/>
                      </a:cubicBezTo>
                      <a:cubicBezTo>
                        <a:pt x="188" y="105"/>
                        <a:pt x="188" y="105"/>
                        <a:pt x="188" y="105"/>
                      </a:cubicBezTo>
                      <a:cubicBezTo>
                        <a:pt x="190" y="105"/>
                        <a:pt x="190" y="105"/>
                        <a:pt x="190" y="105"/>
                      </a:cubicBezTo>
                      <a:cubicBezTo>
                        <a:pt x="190" y="98"/>
                        <a:pt x="190" y="98"/>
                        <a:pt x="190" y="98"/>
                      </a:cubicBezTo>
                      <a:cubicBezTo>
                        <a:pt x="193" y="93"/>
                        <a:pt x="193" y="93"/>
                        <a:pt x="193" y="93"/>
                      </a:cubicBezTo>
                      <a:cubicBezTo>
                        <a:pt x="191" y="92"/>
                        <a:pt x="191" y="92"/>
                        <a:pt x="191" y="92"/>
                      </a:cubicBezTo>
                      <a:cubicBezTo>
                        <a:pt x="188" y="92"/>
                        <a:pt x="188" y="92"/>
                        <a:pt x="188" y="92"/>
                      </a:cubicBezTo>
                      <a:cubicBezTo>
                        <a:pt x="188" y="92"/>
                        <a:pt x="182" y="88"/>
                        <a:pt x="188" y="82"/>
                      </a:cubicBezTo>
                      <a:cubicBezTo>
                        <a:pt x="194" y="76"/>
                        <a:pt x="196" y="77"/>
                        <a:pt x="196" y="77"/>
                      </a:cubicBezTo>
                      <a:cubicBezTo>
                        <a:pt x="197" y="83"/>
                        <a:pt x="197" y="83"/>
                        <a:pt x="197" y="83"/>
                      </a:cubicBezTo>
                      <a:cubicBezTo>
                        <a:pt x="207" y="86"/>
                        <a:pt x="207" y="86"/>
                        <a:pt x="207" y="86"/>
                      </a:cubicBezTo>
                      <a:cubicBezTo>
                        <a:pt x="207" y="79"/>
                        <a:pt x="207" y="79"/>
                        <a:pt x="207" y="79"/>
                      </a:cubicBezTo>
                      <a:lnTo>
                        <a:pt x="204" y="79"/>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9" name="Liechtenstein" descr="© INSCALE GmbH, 05.05.2010&#10;http://www.presentationload.com/"/>
                <p:cNvSpPr>
                  <a:spLocks/>
                </p:cNvSpPr>
                <p:nvPr/>
              </p:nvSpPr>
              <p:spPr bwMode="gray">
                <a:xfrm>
                  <a:off x="3633861" y="3996812"/>
                  <a:ext cx="24411" cy="29292"/>
                </a:xfrm>
                <a:custGeom>
                  <a:avLst/>
                  <a:gdLst/>
                  <a:ahLst/>
                  <a:cxnLst>
                    <a:cxn ang="0">
                      <a:pos x="7" y="0"/>
                    </a:cxn>
                    <a:cxn ang="0">
                      <a:pos x="4" y="0"/>
                    </a:cxn>
                    <a:cxn ang="0">
                      <a:pos x="2" y="7"/>
                    </a:cxn>
                    <a:cxn ang="0">
                      <a:pos x="6" y="10"/>
                    </a:cxn>
                    <a:cxn ang="0">
                      <a:pos x="9" y="9"/>
                    </a:cxn>
                    <a:cxn ang="0">
                      <a:pos x="7" y="0"/>
                    </a:cxn>
                  </a:cxnLst>
                  <a:rect l="0" t="0" r="r" b="b"/>
                  <a:pathLst>
                    <a:path w="9" h="10">
                      <a:moveTo>
                        <a:pt x="7" y="0"/>
                      </a:moveTo>
                      <a:cubicBezTo>
                        <a:pt x="4" y="0"/>
                        <a:pt x="4" y="0"/>
                        <a:pt x="4" y="0"/>
                      </a:cubicBezTo>
                      <a:cubicBezTo>
                        <a:pt x="4" y="0"/>
                        <a:pt x="0" y="4"/>
                        <a:pt x="2" y="7"/>
                      </a:cubicBezTo>
                      <a:cubicBezTo>
                        <a:pt x="4" y="9"/>
                        <a:pt x="6" y="10"/>
                        <a:pt x="6" y="10"/>
                      </a:cubicBezTo>
                      <a:cubicBezTo>
                        <a:pt x="9" y="9"/>
                        <a:pt x="9" y="9"/>
                        <a:pt x="9" y="9"/>
                      </a:cubicBezTo>
                      <a:lnTo>
                        <a:pt x="7" y="0"/>
                      </a:lnTo>
                      <a:close/>
                    </a:path>
                  </a:pathLst>
                </a:custGeom>
                <a:solidFill>
                  <a:schemeClr val="tx1"/>
                </a:solidFill>
                <a:ln w="3175" cap="flat" cmpd="sng">
                  <a:solidFill>
                    <a:schemeClr val="bg1"/>
                  </a:solidFill>
                  <a:prstDash val="solid"/>
                  <a:round/>
                  <a:headEnd type="none" w="med" len="med"/>
                  <a:tailEnd type="none" w="med" len="med"/>
                </a:ln>
                <a:effectLst/>
              </p:spPr>
              <p:txBody>
                <a:bodyPr/>
                <a:lstStyle/>
                <a:p>
                  <a:endParaRPr lang="en-US"/>
                </a:p>
              </p:txBody>
            </p:sp>
            <p:sp>
              <p:nvSpPr>
                <p:cNvPr id="20" name="Austria" descr="© INSCALE GmbH, 05.05.2010&#10;http://www.presentationload.com/"/>
                <p:cNvSpPr>
                  <a:spLocks/>
                </p:cNvSpPr>
                <p:nvPr/>
              </p:nvSpPr>
              <p:spPr bwMode="gray">
                <a:xfrm>
                  <a:off x="3645252" y="3658328"/>
                  <a:ext cx="968261" cy="483317"/>
                </a:xfrm>
                <a:custGeom>
                  <a:avLst/>
                  <a:gdLst/>
                  <a:ahLst/>
                  <a:cxnLst>
                    <a:cxn ang="0">
                      <a:pos x="335" y="43"/>
                    </a:cxn>
                    <a:cxn ang="0">
                      <a:pos x="332" y="17"/>
                    </a:cxn>
                    <a:cxn ang="0">
                      <a:pos x="320" y="11"/>
                    </a:cxn>
                    <a:cxn ang="0">
                      <a:pos x="293" y="14"/>
                    </a:cxn>
                    <a:cxn ang="0">
                      <a:pos x="267" y="2"/>
                    </a:cxn>
                    <a:cxn ang="0">
                      <a:pos x="251" y="0"/>
                    </a:cxn>
                    <a:cxn ang="0">
                      <a:pos x="237" y="14"/>
                    </a:cxn>
                    <a:cxn ang="0">
                      <a:pos x="228" y="26"/>
                    </a:cxn>
                    <a:cxn ang="0">
                      <a:pos x="217" y="31"/>
                    </a:cxn>
                    <a:cxn ang="0">
                      <a:pos x="205" y="25"/>
                    </a:cxn>
                    <a:cxn ang="0">
                      <a:pos x="193" y="18"/>
                    </a:cxn>
                    <a:cxn ang="0">
                      <a:pos x="177" y="31"/>
                    </a:cxn>
                    <a:cxn ang="0">
                      <a:pos x="149" y="60"/>
                    </a:cxn>
                    <a:cxn ang="0">
                      <a:pos x="156" y="88"/>
                    </a:cxn>
                    <a:cxn ang="0">
                      <a:pos x="150" y="98"/>
                    </a:cxn>
                    <a:cxn ang="0">
                      <a:pos x="126" y="91"/>
                    </a:cxn>
                    <a:cxn ang="0">
                      <a:pos x="110" y="95"/>
                    </a:cxn>
                    <a:cxn ang="0">
                      <a:pos x="90" y="107"/>
                    </a:cxn>
                    <a:cxn ang="0">
                      <a:pos x="69" y="110"/>
                    </a:cxn>
                    <a:cxn ang="0">
                      <a:pos x="51" y="99"/>
                    </a:cxn>
                    <a:cxn ang="0">
                      <a:pos x="34" y="117"/>
                    </a:cxn>
                    <a:cxn ang="0">
                      <a:pos x="27" y="104"/>
                    </a:cxn>
                    <a:cxn ang="0">
                      <a:pos x="10" y="99"/>
                    </a:cxn>
                    <a:cxn ang="0">
                      <a:pos x="3" y="120"/>
                    </a:cxn>
                    <a:cxn ang="0">
                      <a:pos x="18" y="133"/>
                    </a:cxn>
                    <a:cxn ang="0">
                      <a:pos x="32" y="144"/>
                    </a:cxn>
                    <a:cxn ang="0">
                      <a:pos x="45" y="146"/>
                    </a:cxn>
                    <a:cxn ang="0">
                      <a:pos x="57" y="149"/>
                    </a:cxn>
                    <a:cxn ang="0">
                      <a:pos x="76" y="138"/>
                    </a:cxn>
                    <a:cxn ang="0">
                      <a:pos x="104" y="139"/>
                    </a:cxn>
                    <a:cxn ang="0">
                      <a:pos x="125" y="128"/>
                    </a:cxn>
                    <a:cxn ang="0">
                      <a:pos x="127" y="142"/>
                    </a:cxn>
                    <a:cxn ang="0">
                      <a:pos x="134" y="156"/>
                    </a:cxn>
                    <a:cxn ang="0">
                      <a:pos x="169" y="160"/>
                    </a:cxn>
                    <a:cxn ang="0">
                      <a:pos x="197" y="165"/>
                    </a:cxn>
                    <a:cxn ang="0">
                      <a:pos x="214" y="170"/>
                    </a:cxn>
                    <a:cxn ang="0">
                      <a:pos x="238" y="164"/>
                    </a:cxn>
                    <a:cxn ang="0">
                      <a:pos x="256" y="153"/>
                    </a:cxn>
                    <a:cxn ang="0">
                      <a:pos x="275" y="154"/>
                    </a:cxn>
                    <a:cxn ang="0">
                      <a:pos x="295" y="149"/>
                    </a:cxn>
                    <a:cxn ang="0">
                      <a:pos x="300" y="137"/>
                    </a:cxn>
                    <a:cxn ang="0">
                      <a:pos x="320" y="118"/>
                    </a:cxn>
                    <a:cxn ang="0">
                      <a:pos x="313" y="104"/>
                    </a:cxn>
                    <a:cxn ang="0">
                      <a:pos x="317" y="86"/>
                    </a:cxn>
                    <a:cxn ang="0">
                      <a:pos x="328" y="82"/>
                    </a:cxn>
                    <a:cxn ang="0">
                      <a:pos x="339" y="69"/>
                    </a:cxn>
                  </a:cxnLst>
                  <a:rect l="0" t="0" r="r" b="b"/>
                  <a:pathLst>
                    <a:path w="343" h="171">
                      <a:moveTo>
                        <a:pt x="342" y="57"/>
                      </a:moveTo>
                      <a:cubicBezTo>
                        <a:pt x="340" y="53"/>
                        <a:pt x="337" y="49"/>
                        <a:pt x="337" y="49"/>
                      </a:cubicBezTo>
                      <a:cubicBezTo>
                        <a:pt x="335" y="43"/>
                        <a:pt x="335" y="43"/>
                        <a:pt x="335" y="43"/>
                      </a:cubicBezTo>
                      <a:cubicBezTo>
                        <a:pt x="335" y="43"/>
                        <a:pt x="328" y="39"/>
                        <a:pt x="328" y="34"/>
                      </a:cubicBezTo>
                      <a:cubicBezTo>
                        <a:pt x="329" y="29"/>
                        <a:pt x="332" y="27"/>
                        <a:pt x="332" y="27"/>
                      </a:cubicBezTo>
                      <a:cubicBezTo>
                        <a:pt x="332" y="17"/>
                        <a:pt x="332" y="17"/>
                        <a:pt x="332" y="17"/>
                      </a:cubicBezTo>
                      <a:cubicBezTo>
                        <a:pt x="329" y="14"/>
                        <a:pt x="329" y="14"/>
                        <a:pt x="329" y="14"/>
                      </a:cubicBezTo>
                      <a:cubicBezTo>
                        <a:pt x="322" y="14"/>
                        <a:pt x="322" y="14"/>
                        <a:pt x="322" y="14"/>
                      </a:cubicBezTo>
                      <a:cubicBezTo>
                        <a:pt x="320" y="11"/>
                        <a:pt x="320" y="11"/>
                        <a:pt x="320" y="11"/>
                      </a:cubicBezTo>
                      <a:cubicBezTo>
                        <a:pt x="309" y="8"/>
                        <a:pt x="309" y="8"/>
                        <a:pt x="309" y="8"/>
                      </a:cubicBezTo>
                      <a:cubicBezTo>
                        <a:pt x="307" y="13"/>
                        <a:pt x="307" y="13"/>
                        <a:pt x="307" y="13"/>
                      </a:cubicBezTo>
                      <a:cubicBezTo>
                        <a:pt x="293" y="14"/>
                        <a:pt x="293" y="14"/>
                        <a:pt x="293" y="14"/>
                      </a:cubicBezTo>
                      <a:cubicBezTo>
                        <a:pt x="293" y="14"/>
                        <a:pt x="288" y="6"/>
                        <a:pt x="283" y="6"/>
                      </a:cubicBezTo>
                      <a:cubicBezTo>
                        <a:pt x="279" y="6"/>
                        <a:pt x="277" y="7"/>
                        <a:pt x="277" y="7"/>
                      </a:cubicBezTo>
                      <a:cubicBezTo>
                        <a:pt x="277" y="7"/>
                        <a:pt x="268" y="2"/>
                        <a:pt x="267" y="2"/>
                      </a:cubicBezTo>
                      <a:cubicBezTo>
                        <a:pt x="266" y="2"/>
                        <a:pt x="259" y="0"/>
                        <a:pt x="259" y="0"/>
                      </a:cubicBezTo>
                      <a:cubicBezTo>
                        <a:pt x="259" y="0"/>
                        <a:pt x="258" y="1"/>
                        <a:pt x="256" y="2"/>
                      </a:cubicBezTo>
                      <a:cubicBezTo>
                        <a:pt x="253" y="2"/>
                        <a:pt x="251" y="0"/>
                        <a:pt x="251" y="0"/>
                      </a:cubicBezTo>
                      <a:cubicBezTo>
                        <a:pt x="245" y="0"/>
                        <a:pt x="245" y="0"/>
                        <a:pt x="245" y="0"/>
                      </a:cubicBezTo>
                      <a:cubicBezTo>
                        <a:pt x="244" y="17"/>
                        <a:pt x="244" y="17"/>
                        <a:pt x="244" y="17"/>
                      </a:cubicBezTo>
                      <a:cubicBezTo>
                        <a:pt x="237" y="14"/>
                        <a:pt x="237" y="14"/>
                        <a:pt x="237" y="14"/>
                      </a:cubicBezTo>
                      <a:cubicBezTo>
                        <a:pt x="237" y="14"/>
                        <a:pt x="233" y="18"/>
                        <a:pt x="232" y="20"/>
                      </a:cubicBezTo>
                      <a:cubicBezTo>
                        <a:pt x="232" y="22"/>
                        <a:pt x="235" y="28"/>
                        <a:pt x="234" y="28"/>
                      </a:cubicBezTo>
                      <a:cubicBezTo>
                        <a:pt x="232" y="28"/>
                        <a:pt x="228" y="26"/>
                        <a:pt x="228" y="26"/>
                      </a:cubicBezTo>
                      <a:cubicBezTo>
                        <a:pt x="225" y="26"/>
                        <a:pt x="225" y="26"/>
                        <a:pt x="225" y="26"/>
                      </a:cubicBezTo>
                      <a:cubicBezTo>
                        <a:pt x="222" y="25"/>
                        <a:pt x="222" y="25"/>
                        <a:pt x="222" y="25"/>
                      </a:cubicBezTo>
                      <a:cubicBezTo>
                        <a:pt x="217" y="31"/>
                        <a:pt x="217" y="31"/>
                        <a:pt x="217" y="31"/>
                      </a:cubicBezTo>
                      <a:cubicBezTo>
                        <a:pt x="207" y="29"/>
                        <a:pt x="207" y="29"/>
                        <a:pt x="207" y="29"/>
                      </a:cubicBezTo>
                      <a:cubicBezTo>
                        <a:pt x="204" y="27"/>
                        <a:pt x="204" y="27"/>
                        <a:pt x="204" y="27"/>
                      </a:cubicBezTo>
                      <a:cubicBezTo>
                        <a:pt x="205" y="25"/>
                        <a:pt x="205" y="25"/>
                        <a:pt x="205" y="25"/>
                      </a:cubicBezTo>
                      <a:cubicBezTo>
                        <a:pt x="205" y="25"/>
                        <a:pt x="202" y="20"/>
                        <a:pt x="201" y="19"/>
                      </a:cubicBezTo>
                      <a:cubicBezTo>
                        <a:pt x="199" y="19"/>
                        <a:pt x="197" y="17"/>
                        <a:pt x="197" y="17"/>
                      </a:cubicBezTo>
                      <a:cubicBezTo>
                        <a:pt x="193" y="18"/>
                        <a:pt x="193" y="18"/>
                        <a:pt x="193" y="18"/>
                      </a:cubicBezTo>
                      <a:cubicBezTo>
                        <a:pt x="193" y="19"/>
                        <a:pt x="194" y="19"/>
                        <a:pt x="194" y="20"/>
                      </a:cubicBezTo>
                      <a:cubicBezTo>
                        <a:pt x="194" y="25"/>
                        <a:pt x="192" y="30"/>
                        <a:pt x="190" y="33"/>
                      </a:cubicBezTo>
                      <a:cubicBezTo>
                        <a:pt x="184" y="29"/>
                        <a:pt x="181" y="29"/>
                        <a:pt x="177" y="31"/>
                      </a:cubicBezTo>
                      <a:cubicBezTo>
                        <a:pt x="179" y="35"/>
                        <a:pt x="176" y="48"/>
                        <a:pt x="169" y="48"/>
                      </a:cubicBezTo>
                      <a:cubicBezTo>
                        <a:pt x="166" y="48"/>
                        <a:pt x="163" y="49"/>
                        <a:pt x="160" y="50"/>
                      </a:cubicBezTo>
                      <a:cubicBezTo>
                        <a:pt x="158" y="51"/>
                        <a:pt x="153" y="59"/>
                        <a:pt x="149" y="60"/>
                      </a:cubicBezTo>
                      <a:cubicBezTo>
                        <a:pt x="145" y="62"/>
                        <a:pt x="151" y="65"/>
                        <a:pt x="152" y="67"/>
                      </a:cubicBezTo>
                      <a:cubicBezTo>
                        <a:pt x="153" y="70"/>
                        <a:pt x="156" y="70"/>
                        <a:pt x="158" y="74"/>
                      </a:cubicBezTo>
                      <a:cubicBezTo>
                        <a:pt x="162" y="80"/>
                        <a:pt x="157" y="81"/>
                        <a:pt x="156" y="88"/>
                      </a:cubicBezTo>
                      <a:cubicBezTo>
                        <a:pt x="161" y="86"/>
                        <a:pt x="162" y="88"/>
                        <a:pt x="164" y="91"/>
                      </a:cubicBezTo>
                      <a:cubicBezTo>
                        <a:pt x="164" y="92"/>
                        <a:pt x="163" y="100"/>
                        <a:pt x="162" y="102"/>
                      </a:cubicBezTo>
                      <a:cubicBezTo>
                        <a:pt x="160" y="104"/>
                        <a:pt x="151" y="100"/>
                        <a:pt x="150" y="98"/>
                      </a:cubicBezTo>
                      <a:cubicBezTo>
                        <a:pt x="149" y="97"/>
                        <a:pt x="150" y="91"/>
                        <a:pt x="151" y="90"/>
                      </a:cubicBezTo>
                      <a:cubicBezTo>
                        <a:pt x="144" y="86"/>
                        <a:pt x="143" y="97"/>
                        <a:pt x="139" y="94"/>
                      </a:cubicBezTo>
                      <a:cubicBezTo>
                        <a:pt x="134" y="91"/>
                        <a:pt x="131" y="89"/>
                        <a:pt x="126" y="91"/>
                      </a:cubicBezTo>
                      <a:cubicBezTo>
                        <a:pt x="126" y="85"/>
                        <a:pt x="126" y="85"/>
                        <a:pt x="126" y="85"/>
                      </a:cubicBezTo>
                      <a:cubicBezTo>
                        <a:pt x="119" y="90"/>
                        <a:pt x="127" y="92"/>
                        <a:pt x="124" y="95"/>
                      </a:cubicBezTo>
                      <a:cubicBezTo>
                        <a:pt x="123" y="96"/>
                        <a:pt x="112" y="95"/>
                        <a:pt x="110" y="95"/>
                      </a:cubicBezTo>
                      <a:cubicBezTo>
                        <a:pt x="107" y="96"/>
                        <a:pt x="102" y="96"/>
                        <a:pt x="98" y="97"/>
                      </a:cubicBezTo>
                      <a:cubicBezTo>
                        <a:pt x="96" y="98"/>
                        <a:pt x="90" y="102"/>
                        <a:pt x="88" y="105"/>
                      </a:cubicBezTo>
                      <a:cubicBezTo>
                        <a:pt x="88" y="105"/>
                        <a:pt x="90" y="106"/>
                        <a:pt x="90" y="107"/>
                      </a:cubicBezTo>
                      <a:cubicBezTo>
                        <a:pt x="85" y="105"/>
                        <a:pt x="84" y="109"/>
                        <a:pt x="80" y="110"/>
                      </a:cubicBezTo>
                      <a:cubicBezTo>
                        <a:pt x="81" y="107"/>
                        <a:pt x="81" y="107"/>
                        <a:pt x="81" y="107"/>
                      </a:cubicBezTo>
                      <a:cubicBezTo>
                        <a:pt x="78" y="109"/>
                        <a:pt x="74" y="110"/>
                        <a:pt x="69" y="110"/>
                      </a:cubicBezTo>
                      <a:cubicBezTo>
                        <a:pt x="69" y="107"/>
                        <a:pt x="67" y="105"/>
                        <a:pt x="65" y="104"/>
                      </a:cubicBezTo>
                      <a:cubicBezTo>
                        <a:pt x="66" y="102"/>
                        <a:pt x="67" y="101"/>
                        <a:pt x="65" y="100"/>
                      </a:cubicBezTo>
                      <a:cubicBezTo>
                        <a:pt x="66" y="100"/>
                        <a:pt x="53" y="97"/>
                        <a:pt x="51" y="99"/>
                      </a:cubicBezTo>
                      <a:cubicBezTo>
                        <a:pt x="49" y="104"/>
                        <a:pt x="47" y="97"/>
                        <a:pt x="48" y="97"/>
                      </a:cubicBezTo>
                      <a:cubicBezTo>
                        <a:pt x="44" y="99"/>
                        <a:pt x="48" y="102"/>
                        <a:pt x="48" y="107"/>
                      </a:cubicBezTo>
                      <a:cubicBezTo>
                        <a:pt x="47" y="112"/>
                        <a:pt x="38" y="116"/>
                        <a:pt x="34" y="117"/>
                      </a:cubicBezTo>
                      <a:cubicBezTo>
                        <a:pt x="34" y="116"/>
                        <a:pt x="38" y="111"/>
                        <a:pt x="35" y="110"/>
                      </a:cubicBezTo>
                      <a:cubicBezTo>
                        <a:pt x="34" y="109"/>
                        <a:pt x="31" y="111"/>
                        <a:pt x="31" y="112"/>
                      </a:cubicBezTo>
                      <a:cubicBezTo>
                        <a:pt x="29" y="107"/>
                        <a:pt x="30" y="107"/>
                        <a:pt x="27" y="104"/>
                      </a:cubicBezTo>
                      <a:cubicBezTo>
                        <a:pt x="24" y="101"/>
                        <a:pt x="19" y="97"/>
                        <a:pt x="18" y="97"/>
                      </a:cubicBezTo>
                      <a:cubicBezTo>
                        <a:pt x="14" y="95"/>
                        <a:pt x="16" y="100"/>
                        <a:pt x="12" y="100"/>
                      </a:cubicBezTo>
                      <a:cubicBezTo>
                        <a:pt x="11" y="100"/>
                        <a:pt x="11" y="100"/>
                        <a:pt x="10" y="99"/>
                      </a:cubicBezTo>
                      <a:cubicBezTo>
                        <a:pt x="10" y="107"/>
                        <a:pt x="10" y="107"/>
                        <a:pt x="10" y="107"/>
                      </a:cubicBezTo>
                      <a:cubicBezTo>
                        <a:pt x="10" y="110"/>
                        <a:pt x="0" y="120"/>
                        <a:pt x="0" y="120"/>
                      </a:cubicBezTo>
                      <a:cubicBezTo>
                        <a:pt x="3" y="120"/>
                        <a:pt x="3" y="120"/>
                        <a:pt x="3" y="120"/>
                      </a:cubicBezTo>
                      <a:cubicBezTo>
                        <a:pt x="5" y="129"/>
                        <a:pt x="5" y="129"/>
                        <a:pt x="5" y="129"/>
                      </a:cubicBezTo>
                      <a:cubicBezTo>
                        <a:pt x="2" y="130"/>
                        <a:pt x="2" y="130"/>
                        <a:pt x="2" y="130"/>
                      </a:cubicBezTo>
                      <a:cubicBezTo>
                        <a:pt x="18" y="133"/>
                        <a:pt x="18" y="133"/>
                        <a:pt x="18" y="133"/>
                      </a:cubicBezTo>
                      <a:cubicBezTo>
                        <a:pt x="18" y="133"/>
                        <a:pt x="16" y="139"/>
                        <a:pt x="17" y="140"/>
                      </a:cubicBezTo>
                      <a:cubicBezTo>
                        <a:pt x="18" y="142"/>
                        <a:pt x="22" y="141"/>
                        <a:pt x="22" y="141"/>
                      </a:cubicBezTo>
                      <a:cubicBezTo>
                        <a:pt x="22" y="141"/>
                        <a:pt x="29" y="146"/>
                        <a:pt x="32" y="144"/>
                      </a:cubicBezTo>
                      <a:cubicBezTo>
                        <a:pt x="35" y="143"/>
                        <a:pt x="41" y="136"/>
                        <a:pt x="41" y="136"/>
                      </a:cubicBezTo>
                      <a:cubicBezTo>
                        <a:pt x="46" y="140"/>
                        <a:pt x="46" y="140"/>
                        <a:pt x="46" y="140"/>
                      </a:cubicBezTo>
                      <a:cubicBezTo>
                        <a:pt x="45" y="146"/>
                        <a:pt x="45" y="146"/>
                        <a:pt x="45" y="146"/>
                      </a:cubicBezTo>
                      <a:cubicBezTo>
                        <a:pt x="48" y="146"/>
                        <a:pt x="48" y="146"/>
                        <a:pt x="48" y="146"/>
                      </a:cubicBezTo>
                      <a:cubicBezTo>
                        <a:pt x="48" y="146"/>
                        <a:pt x="50" y="142"/>
                        <a:pt x="53" y="143"/>
                      </a:cubicBezTo>
                      <a:cubicBezTo>
                        <a:pt x="57" y="145"/>
                        <a:pt x="57" y="149"/>
                        <a:pt x="57" y="149"/>
                      </a:cubicBezTo>
                      <a:cubicBezTo>
                        <a:pt x="69" y="152"/>
                        <a:pt x="69" y="152"/>
                        <a:pt x="69" y="152"/>
                      </a:cubicBezTo>
                      <a:cubicBezTo>
                        <a:pt x="73" y="147"/>
                        <a:pt x="73" y="147"/>
                        <a:pt x="73" y="147"/>
                      </a:cubicBezTo>
                      <a:cubicBezTo>
                        <a:pt x="73" y="147"/>
                        <a:pt x="67" y="139"/>
                        <a:pt x="76" y="138"/>
                      </a:cubicBezTo>
                      <a:cubicBezTo>
                        <a:pt x="85" y="137"/>
                        <a:pt x="87" y="138"/>
                        <a:pt x="87" y="138"/>
                      </a:cubicBezTo>
                      <a:cubicBezTo>
                        <a:pt x="90" y="133"/>
                        <a:pt x="90" y="133"/>
                        <a:pt x="90" y="133"/>
                      </a:cubicBezTo>
                      <a:cubicBezTo>
                        <a:pt x="104" y="139"/>
                        <a:pt x="104" y="139"/>
                        <a:pt x="104" y="139"/>
                      </a:cubicBezTo>
                      <a:cubicBezTo>
                        <a:pt x="113" y="130"/>
                        <a:pt x="113" y="130"/>
                        <a:pt x="113" y="130"/>
                      </a:cubicBezTo>
                      <a:cubicBezTo>
                        <a:pt x="117" y="132"/>
                        <a:pt x="117" y="132"/>
                        <a:pt x="117" y="132"/>
                      </a:cubicBezTo>
                      <a:cubicBezTo>
                        <a:pt x="117" y="132"/>
                        <a:pt x="123" y="126"/>
                        <a:pt x="125" y="128"/>
                      </a:cubicBezTo>
                      <a:cubicBezTo>
                        <a:pt x="127" y="130"/>
                        <a:pt x="120" y="134"/>
                        <a:pt x="120" y="134"/>
                      </a:cubicBezTo>
                      <a:cubicBezTo>
                        <a:pt x="123" y="143"/>
                        <a:pt x="123" y="143"/>
                        <a:pt x="123" y="143"/>
                      </a:cubicBezTo>
                      <a:cubicBezTo>
                        <a:pt x="123" y="143"/>
                        <a:pt x="125" y="141"/>
                        <a:pt x="127" y="142"/>
                      </a:cubicBezTo>
                      <a:cubicBezTo>
                        <a:pt x="129" y="143"/>
                        <a:pt x="128" y="147"/>
                        <a:pt x="128" y="147"/>
                      </a:cubicBezTo>
                      <a:cubicBezTo>
                        <a:pt x="131" y="148"/>
                        <a:pt x="131" y="148"/>
                        <a:pt x="131" y="148"/>
                      </a:cubicBezTo>
                      <a:cubicBezTo>
                        <a:pt x="134" y="156"/>
                        <a:pt x="134" y="156"/>
                        <a:pt x="134" y="156"/>
                      </a:cubicBezTo>
                      <a:cubicBezTo>
                        <a:pt x="151" y="157"/>
                        <a:pt x="151" y="157"/>
                        <a:pt x="151" y="157"/>
                      </a:cubicBezTo>
                      <a:cubicBezTo>
                        <a:pt x="153" y="160"/>
                        <a:pt x="153" y="160"/>
                        <a:pt x="153" y="160"/>
                      </a:cubicBezTo>
                      <a:cubicBezTo>
                        <a:pt x="169" y="160"/>
                        <a:pt x="169" y="160"/>
                        <a:pt x="169" y="160"/>
                      </a:cubicBezTo>
                      <a:cubicBezTo>
                        <a:pt x="172" y="163"/>
                        <a:pt x="172" y="163"/>
                        <a:pt x="172" y="163"/>
                      </a:cubicBezTo>
                      <a:cubicBezTo>
                        <a:pt x="178" y="161"/>
                        <a:pt x="178" y="161"/>
                        <a:pt x="178" y="161"/>
                      </a:cubicBezTo>
                      <a:cubicBezTo>
                        <a:pt x="197" y="165"/>
                        <a:pt x="197" y="165"/>
                        <a:pt x="197" y="165"/>
                      </a:cubicBezTo>
                      <a:cubicBezTo>
                        <a:pt x="202" y="164"/>
                        <a:pt x="202" y="164"/>
                        <a:pt x="202" y="164"/>
                      </a:cubicBezTo>
                      <a:cubicBezTo>
                        <a:pt x="212" y="167"/>
                        <a:pt x="212" y="167"/>
                        <a:pt x="212" y="167"/>
                      </a:cubicBezTo>
                      <a:cubicBezTo>
                        <a:pt x="214" y="170"/>
                        <a:pt x="214" y="170"/>
                        <a:pt x="214" y="170"/>
                      </a:cubicBezTo>
                      <a:cubicBezTo>
                        <a:pt x="225" y="168"/>
                        <a:pt x="225" y="168"/>
                        <a:pt x="225" y="168"/>
                      </a:cubicBezTo>
                      <a:cubicBezTo>
                        <a:pt x="232" y="171"/>
                        <a:pt x="232" y="171"/>
                        <a:pt x="232" y="171"/>
                      </a:cubicBezTo>
                      <a:cubicBezTo>
                        <a:pt x="238" y="164"/>
                        <a:pt x="238" y="164"/>
                        <a:pt x="238" y="164"/>
                      </a:cubicBezTo>
                      <a:cubicBezTo>
                        <a:pt x="238" y="164"/>
                        <a:pt x="241" y="164"/>
                        <a:pt x="243" y="163"/>
                      </a:cubicBezTo>
                      <a:cubicBezTo>
                        <a:pt x="245" y="162"/>
                        <a:pt x="244" y="156"/>
                        <a:pt x="247" y="156"/>
                      </a:cubicBezTo>
                      <a:cubicBezTo>
                        <a:pt x="251" y="155"/>
                        <a:pt x="256" y="153"/>
                        <a:pt x="256" y="153"/>
                      </a:cubicBezTo>
                      <a:cubicBezTo>
                        <a:pt x="262" y="154"/>
                        <a:pt x="262" y="154"/>
                        <a:pt x="262" y="154"/>
                      </a:cubicBezTo>
                      <a:cubicBezTo>
                        <a:pt x="262" y="154"/>
                        <a:pt x="267" y="151"/>
                        <a:pt x="270" y="152"/>
                      </a:cubicBezTo>
                      <a:cubicBezTo>
                        <a:pt x="273" y="152"/>
                        <a:pt x="275" y="154"/>
                        <a:pt x="275" y="154"/>
                      </a:cubicBezTo>
                      <a:cubicBezTo>
                        <a:pt x="279" y="149"/>
                        <a:pt x="279" y="149"/>
                        <a:pt x="279" y="149"/>
                      </a:cubicBezTo>
                      <a:cubicBezTo>
                        <a:pt x="279" y="149"/>
                        <a:pt x="279" y="147"/>
                        <a:pt x="287" y="147"/>
                      </a:cubicBezTo>
                      <a:cubicBezTo>
                        <a:pt x="293" y="146"/>
                        <a:pt x="295" y="149"/>
                        <a:pt x="295" y="149"/>
                      </a:cubicBezTo>
                      <a:cubicBezTo>
                        <a:pt x="298" y="147"/>
                        <a:pt x="298" y="147"/>
                        <a:pt x="298" y="147"/>
                      </a:cubicBezTo>
                      <a:cubicBezTo>
                        <a:pt x="298" y="147"/>
                        <a:pt x="294" y="144"/>
                        <a:pt x="296" y="140"/>
                      </a:cubicBezTo>
                      <a:cubicBezTo>
                        <a:pt x="298" y="136"/>
                        <a:pt x="300" y="137"/>
                        <a:pt x="300" y="137"/>
                      </a:cubicBezTo>
                      <a:cubicBezTo>
                        <a:pt x="309" y="128"/>
                        <a:pt x="309" y="128"/>
                        <a:pt x="309" y="128"/>
                      </a:cubicBezTo>
                      <a:cubicBezTo>
                        <a:pt x="319" y="127"/>
                        <a:pt x="319" y="127"/>
                        <a:pt x="319" y="127"/>
                      </a:cubicBezTo>
                      <a:cubicBezTo>
                        <a:pt x="320" y="118"/>
                        <a:pt x="320" y="118"/>
                        <a:pt x="320" y="118"/>
                      </a:cubicBezTo>
                      <a:cubicBezTo>
                        <a:pt x="320" y="118"/>
                        <a:pt x="315" y="117"/>
                        <a:pt x="315" y="115"/>
                      </a:cubicBezTo>
                      <a:cubicBezTo>
                        <a:pt x="314" y="112"/>
                        <a:pt x="317" y="110"/>
                        <a:pt x="317" y="109"/>
                      </a:cubicBezTo>
                      <a:cubicBezTo>
                        <a:pt x="317" y="107"/>
                        <a:pt x="313" y="107"/>
                        <a:pt x="313" y="104"/>
                      </a:cubicBezTo>
                      <a:cubicBezTo>
                        <a:pt x="314" y="101"/>
                        <a:pt x="328" y="98"/>
                        <a:pt x="326" y="92"/>
                      </a:cubicBezTo>
                      <a:cubicBezTo>
                        <a:pt x="324" y="85"/>
                        <a:pt x="322" y="85"/>
                        <a:pt x="322" y="85"/>
                      </a:cubicBezTo>
                      <a:cubicBezTo>
                        <a:pt x="317" y="86"/>
                        <a:pt x="317" y="86"/>
                        <a:pt x="317" y="86"/>
                      </a:cubicBezTo>
                      <a:cubicBezTo>
                        <a:pt x="317" y="86"/>
                        <a:pt x="312" y="88"/>
                        <a:pt x="314" y="83"/>
                      </a:cubicBezTo>
                      <a:cubicBezTo>
                        <a:pt x="315" y="79"/>
                        <a:pt x="320" y="78"/>
                        <a:pt x="322" y="77"/>
                      </a:cubicBezTo>
                      <a:cubicBezTo>
                        <a:pt x="324" y="77"/>
                        <a:pt x="328" y="82"/>
                        <a:pt x="328" y="82"/>
                      </a:cubicBezTo>
                      <a:cubicBezTo>
                        <a:pt x="341" y="78"/>
                        <a:pt x="341" y="78"/>
                        <a:pt x="341" y="78"/>
                      </a:cubicBezTo>
                      <a:cubicBezTo>
                        <a:pt x="341" y="70"/>
                        <a:pt x="341" y="70"/>
                        <a:pt x="341" y="70"/>
                      </a:cubicBezTo>
                      <a:cubicBezTo>
                        <a:pt x="339" y="69"/>
                        <a:pt x="339" y="69"/>
                        <a:pt x="339" y="69"/>
                      </a:cubicBezTo>
                      <a:cubicBezTo>
                        <a:pt x="342" y="67"/>
                        <a:pt x="342" y="67"/>
                        <a:pt x="342" y="67"/>
                      </a:cubicBezTo>
                      <a:cubicBezTo>
                        <a:pt x="342" y="67"/>
                        <a:pt x="343" y="60"/>
                        <a:pt x="342" y="57"/>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21" name="Malta" descr="© INSCALE GmbH, 05.05.2010&#10;http://www.presentationload.com/"/>
                <p:cNvSpPr>
                  <a:spLocks noEditPoints="1"/>
                </p:cNvSpPr>
                <p:nvPr/>
              </p:nvSpPr>
              <p:spPr bwMode="gray">
                <a:xfrm>
                  <a:off x="4322222" y="6019584"/>
                  <a:ext cx="65093" cy="56956"/>
                </a:xfrm>
                <a:custGeom>
                  <a:avLst/>
                  <a:gdLst/>
                  <a:ahLst/>
                  <a:cxnLst>
                    <a:cxn ang="0">
                      <a:pos x="7" y="3"/>
                    </a:cxn>
                    <a:cxn ang="0">
                      <a:pos x="2" y="4"/>
                    </a:cxn>
                    <a:cxn ang="0">
                      <a:pos x="5" y="8"/>
                    </a:cxn>
                    <a:cxn ang="0">
                      <a:pos x="7" y="3"/>
                    </a:cxn>
                    <a:cxn ang="0">
                      <a:pos x="16" y="11"/>
                    </a:cxn>
                    <a:cxn ang="0">
                      <a:pos x="14" y="12"/>
                    </a:cxn>
                    <a:cxn ang="0">
                      <a:pos x="11" y="9"/>
                    </a:cxn>
                    <a:cxn ang="0">
                      <a:pos x="9" y="11"/>
                    </a:cxn>
                    <a:cxn ang="0">
                      <a:pos x="10" y="15"/>
                    </a:cxn>
                    <a:cxn ang="0">
                      <a:pos x="19" y="20"/>
                    </a:cxn>
                    <a:cxn ang="0">
                      <a:pos x="23" y="15"/>
                    </a:cxn>
                    <a:cxn ang="0">
                      <a:pos x="16" y="11"/>
                    </a:cxn>
                  </a:cxnLst>
                  <a:rect l="0" t="0" r="r" b="b"/>
                  <a:pathLst>
                    <a:path w="23" h="20">
                      <a:moveTo>
                        <a:pt x="7" y="3"/>
                      </a:moveTo>
                      <a:cubicBezTo>
                        <a:pt x="0" y="0"/>
                        <a:pt x="2" y="4"/>
                        <a:pt x="2" y="4"/>
                      </a:cubicBezTo>
                      <a:cubicBezTo>
                        <a:pt x="5" y="8"/>
                        <a:pt x="5" y="8"/>
                        <a:pt x="5" y="8"/>
                      </a:cubicBezTo>
                      <a:cubicBezTo>
                        <a:pt x="9" y="9"/>
                        <a:pt x="15" y="5"/>
                        <a:pt x="7" y="3"/>
                      </a:cubicBezTo>
                      <a:close/>
                      <a:moveTo>
                        <a:pt x="16" y="11"/>
                      </a:moveTo>
                      <a:cubicBezTo>
                        <a:pt x="14" y="12"/>
                        <a:pt x="14" y="12"/>
                        <a:pt x="14" y="12"/>
                      </a:cubicBezTo>
                      <a:cubicBezTo>
                        <a:pt x="11" y="9"/>
                        <a:pt x="11" y="9"/>
                        <a:pt x="11" y="9"/>
                      </a:cubicBezTo>
                      <a:cubicBezTo>
                        <a:pt x="9" y="11"/>
                        <a:pt x="9" y="11"/>
                        <a:pt x="9" y="11"/>
                      </a:cubicBezTo>
                      <a:cubicBezTo>
                        <a:pt x="10" y="15"/>
                        <a:pt x="10" y="15"/>
                        <a:pt x="10" y="15"/>
                      </a:cubicBezTo>
                      <a:cubicBezTo>
                        <a:pt x="10" y="15"/>
                        <a:pt x="15" y="20"/>
                        <a:pt x="19" y="20"/>
                      </a:cubicBezTo>
                      <a:cubicBezTo>
                        <a:pt x="23" y="20"/>
                        <a:pt x="23" y="15"/>
                        <a:pt x="23" y="15"/>
                      </a:cubicBezTo>
                      <a:lnTo>
                        <a:pt x="16" y="11"/>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22" name="Great Britain" descr="© INSCALE GmbH, 05.05.2010&#10;http://www.presentationload.com/"/>
                <p:cNvSpPr>
                  <a:spLocks noEditPoints="1"/>
                </p:cNvSpPr>
                <p:nvPr/>
              </p:nvSpPr>
              <p:spPr bwMode="gray">
                <a:xfrm>
                  <a:off x="1786841" y="1401222"/>
                  <a:ext cx="1007317" cy="1890955"/>
                </a:xfrm>
                <a:custGeom>
                  <a:avLst/>
                  <a:gdLst/>
                  <a:ahLst/>
                  <a:cxnLst>
                    <a:cxn ang="0">
                      <a:pos x="281" y="467"/>
                    </a:cxn>
                    <a:cxn ang="0">
                      <a:pos x="290" y="431"/>
                    </a:cxn>
                    <a:cxn ang="0">
                      <a:pos x="245" y="321"/>
                    </a:cxn>
                    <a:cxn ang="0">
                      <a:pos x="210" y="295"/>
                    </a:cxn>
                    <a:cxn ang="0">
                      <a:pos x="257" y="247"/>
                    </a:cxn>
                    <a:cxn ang="0">
                      <a:pos x="197" y="186"/>
                    </a:cxn>
                    <a:cxn ang="0">
                      <a:pos x="248" y="141"/>
                    </a:cxn>
                    <a:cxn ang="0">
                      <a:pos x="191" y="133"/>
                    </a:cxn>
                    <a:cxn ang="0">
                      <a:pos x="164" y="140"/>
                    </a:cxn>
                    <a:cxn ang="0">
                      <a:pos x="143" y="161"/>
                    </a:cxn>
                    <a:cxn ang="0">
                      <a:pos x="146" y="202"/>
                    </a:cxn>
                    <a:cxn ang="0">
                      <a:pos x="111" y="230"/>
                    </a:cxn>
                    <a:cxn ang="0">
                      <a:pos x="127" y="247"/>
                    </a:cxn>
                    <a:cxn ang="0">
                      <a:pos x="131" y="260"/>
                    </a:cxn>
                    <a:cxn ang="0">
                      <a:pos x="101" y="317"/>
                    </a:cxn>
                    <a:cxn ang="0">
                      <a:pos x="142" y="276"/>
                    </a:cxn>
                    <a:cxn ang="0">
                      <a:pos x="148" y="287"/>
                    </a:cxn>
                    <a:cxn ang="0">
                      <a:pos x="127" y="344"/>
                    </a:cxn>
                    <a:cxn ang="0">
                      <a:pos x="145" y="363"/>
                    </a:cxn>
                    <a:cxn ang="0">
                      <a:pos x="188" y="366"/>
                    </a:cxn>
                    <a:cxn ang="0">
                      <a:pos x="180" y="416"/>
                    </a:cxn>
                    <a:cxn ang="0">
                      <a:pos x="186" y="472"/>
                    </a:cxn>
                    <a:cxn ang="0">
                      <a:pos x="109" y="492"/>
                    </a:cxn>
                    <a:cxn ang="0">
                      <a:pos x="102" y="536"/>
                    </a:cxn>
                    <a:cxn ang="0">
                      <a:pos x="74" y="560"/>
                    </a:cxn>
                    <a:cxn ang="0">
                      <a:pos x="109" y="569"/>
                    </a:cxn>
                    <a:cxn ang="0">
                      <a:pos x="171" y="582"/>
                    </a:cxn>
                    <a:cxn ang="0">
                      <a:pos x="55" y="640"/>
                    </a:cxn>
                    <a:cxn ang="0">
                      <a:pos x="62" y="657"/>
                    </a:cxn>
                    <a:cxn ang="0">
                      <a:pos x="122" y="645"/>
                    </a:cxn>
                    <a:cxn ang="0">
                      <a:pos x="201" y="649"/>
                    </a:cxn>
                    <a:cxn ang="0">
                      <a:pos x="310" y="653"/>
                    </a:cxn>
                    <a:cxn ang="0">
                      <a:pos x="295" y="614"/>
                    </a:cxn>
                    <a:cxn ang="0">
                      <a:pos x="319" y="598"/>
                    </a:cxn>
                    <a:cxn ang="0">
                      <a:pos x="209" y="650"/>
                    </a:cxn>
                    <a:cxn ang="0">
                      <a:pos x="121" y="471"/>
                    </a:cxn>
                    <a:cxn ang="0">
                      <a:pos x="139" y="396"/>
                    </a:cxn>
                    <a:cxn ang="0">
                      <a:pos x="138" y="302"/>
                    </a:cxn>
                    <a:cxn ang="0">
                      <a:pos x="89" y="291"/>
                    </a:cxn>
                    <a:cxn ang="0">
                      <a:pos x="109" y="281"/>
                    </a:cxn>
                    <a:cxn ang="0">
                      <a:pos x="88" y="238"/>
                    </a:cxn>
                    <a:cxn ang="0">
                      <a:pos x="112" y="235"/>
                    </a:cxn>
                    <a:cxn ang="0">
                      <a:pos x="103" y="260"/>
                    </a:cxn>
                    <a:cxn ang="0">
                      <a:pos x="117" y="217"/>
                    </a:cxn>
                    <a:cxn ang="0">
                      <a:pos x="82" y="197"/>
                    </a:cxn>
                    <a:cxn ang="0">
                      <a:pos x="88" y="177"/>
                    </a:cxn>
                    <a:cxn ang="0">
                      <a:pos x="114" y="176"/>
                    </a:cxn>
                    <a:cxn ang="0">
                      <a:pos x="127" y="203"/>
                    </a:cxn>
                    <a:cxn ang="0">
                      <a:pos x="135" y="173"/>
                    </a:cxn>
                    <a:cxn ang="0">
                      <a:pos x="81" y="165"/>
                    </a:cxn>
                    <a:cxn ang="0">
                      <a:pos x="141" y="134"/>
                    </a:cxn>
                    <a:cxn ang="0">
                      <a:pos x="104" y="132"/>
                    </a:cxn>
                    <a:cxn ang="0">
                      <a:pos x="242" y="113"/>
                    </a:cxn>
                    <a:cxn ang="0">
                      <a:pos x="256" y="107"/>
                    </a:cxn>
                    <a:cxn ang="0">
                      <a:pos x="259" y="94"/>
                    </a:cxn>
                    <a:cxn ang="0">
                      <a:pos x="310" y="82"/>
                    </a:cxn>
                    <a:cxn ang="0">
                      <a:pos x="282" y="93"/>
                    </a:cxn>
                    <a:cxn ang="0">
                      <a:pos x="339" y="23"/>
                    </a:cxn>
                    <a:cxn ang="0">
                      <a:pos x="357" y="3"/>
                    </a:cxn>
                    <a:cxn ang="0">
                      <a:pos x="49" y="396"/>
                    </a:cxn>
                    <a:cxn ang="0">
                      <a:pos x="96" y="386"/>
                    </a:cxn>
                    <a:cxn ang="0">
                      <a:pos x="34" y="332"/>
                    </a:cxn>
                    <a:cxn ang="0">
                      <a:pos x="13" y="377"/>
                    </a:cxn>
                  </a:cxnLst>
                  <a:rect l="0" t="0" r="r" b="b"/>
                  <a:pathLst>
                    <a:path w="357" h="670">
                      <a:moveTo>
                        <a:pt x="342" y="526"/>
                      </a:moveTo>
                      <a:cubicBezTo>
                        <a:pt x="330" y="519"/>
                        <a:pt x="330" y="519"/>
                        <a:pt x="330" y="519"/>
                      </a:cubicBezTo>
                      <a:cubicBezTo>
                        <a:pt x="328" y="520"/>
                        <a:pt x="328" y="520"/>
                        <a:pt x="328" y="520"/>
                      </a:cubicBezTo>
                      <a:cubicBezTo>
                        <a:pt x="310" y="519"/>
                        <a:pt x="310" y="519"/>
                        <a:pt x="310" y="519"/>
                      </a:cubicBezTo>
                      <a:cubicBezTo>
                        <a:pt x="303" y="530"/>
                        <a:pt x="303" y="530"/>
                        <a:pt x="303" y="530"/>
                      </a:cubicBezTo>
                      <a:cubicBezTo>
                        <a:pt x="299" y="528"/>
                        <a:pt x="299" y="528"/>
                        <a:pt x="299" y="528"/>
                      </a:cubicBezTo>
                      <a:cubicBezTo>
                        <a:pt x="295" y="522"/>
                        <a:pt x="295" y="522"/>
                        <a:pt x="295" y="522"/>
                      </a:cubicBezTo>
                      <a:cubicBezTo>
                        <a:pt x="291" y="520"/>
                        <a:pt x="291" y="520"/>
                        <a:pt x="291" y="520"/>
                      </a:cubicBezTo>
                      <a:cubicBezTo>
                        <a:pt x="291" y="520"/>
                        <a:pt x="292" y="515"/>
                        <a:pt x="296" y="514"/>
                      </a:cubicBezTo>
                      <a:cubicBezTo>
                        <a:pt x="301" y="512"/>
                        <a:pt x="308" y="508"/>
                        <a:pt x="308" y="504"/>
                      </a:cubicBezTo>
                      <a:cubicBezTo>
                        <a:pt x="309" y="501"/>
                        <a:pt x="305" y="486"/>
                        <a:pt x="305" y="486"/>
                      </a:cubicBezTo>
                      <a:cubicBezTo>
                        <a:pt x="299" y="480"/>
                        <a:pt x="299" y="480"/>
                        <a:pt x="299" y="480"/>
                      </a:cubicBezTo>
                      <a:cubicBezTo>
                        <a:pt x="292" y="473"/>
                        <a:pt x="292" y="473"/>
                        <a:pt x="292" y="473"/>
                      </a:cubicBezTo>
                      <a:cubicBezTo>
                        <a:pt x="292" y="473"/>
                        <a:pt x="290" y="469"/>
                        <a:pt x="287" y="468"/>
                      </a:cubicBezTo>
                      <a:cubicBezTo>
                        <a:pt x="285" y="468"/>
                        <a:pt x="281" y="467"/>
                        <a:pt x="281" y="467"/>
                      </a:cubicBezTo>
                      <a:cubicBezTo>
                        <a:pt x="279" y="469"/>
                        <a:pt x="279" y="469"/>
                        <a:pt x="279" y="469"/>
                      </a:cubicBezTo>
                      <a:cubicBezTo>
                        <a:pt x="276" y="466"/>
                        <a:pt x="276" y="466"/>
                        <a:pt x="276" y="466"/>
                      </a:cubicBezTo>
                      <a:cubicBezTo>
                        <a:pt x="268" y="465"/>
                        <a:pt x="268" y="465"/>
                        <a:pt x="268" y="465"/>
                      </a:cubicBezTo>
                      <a:cubicBezTo>
                        <a:pt x="276" y="463"/>
                        <a:pt x="276" y="463"/>
                        <a:pt x="276" y="463"/>
                      </a:cubicBezTo>
                      <a:cubicBezTo>
                        <a:pt x="279" y="466"/>
                        <a:pt x="279" y="466"/>
                        <a:pt x="279" y="466"/>
                      </a:cubicBezTo>
                      <a:cubicBezTo>
                        <a:pt x="289" y="465"/>
                        <a:pt x="289" y="465"/>
                        <a:pt x="289" y="465"/>
                      </a:cubicBezTo>
                      <a:cubicBezTo>
                        <a:pt x="289" y="465"/>
                        <a:pt x="293" y="472"/>
                        <a:pt x="294" y="473"/>
                      </a:cubicBezTo>
                      <a:cubicBezTo>
                        <a:pt x="298" y="473"/>
                        <a:pt x="298" y="473"/>
                        <a:pt x="298" y="473"/>
                      </a:cubicBezTo>
                      <a:cubicBezTo>
                        <a:pt x="301" y="477"/>
                        <a:pt x="301" y="477"/>
                        <a:pt x="301" y="477"/>
                      </a:cubicBezTo>
                      <a:cubicBezTo>
                        <a:pt x="303" y="475"/>
                        <a:pt x="303" y="475"/>
                        <a:pt x="303" y="475"/>
                      </a:cubicBezTo>
                      <a:cubicBezTo>
                        <a:pt x="295" y="455"/>
                        <a:pt x="295" y="455"/>
                        <a:pt x="295" y="455"/>
                      </a:cubicBezTo>
                      <a:cubicBezTo>
                        <a:pt x="295" y="443"/>
                        <a:pt x="295" y="443"/>
                        <a:pt x="295" y="443"/>
                      </a:cubicBezTo>
                      <a:cubicBezTo>
                        <a:pt x="298" y="441"/>
                        <a:pt x="298" y="441"/>
                        <a:pt x="298" y="441"/>
                      </a:cubicBezTo>
                      <a:cubicBezTo>
                        <a:pt x="294" y="431"/>
                        <a:pt x="294" y="431"/>
                        <a:pt x="294" y="431"/>
                      </a:cubicBezTo>
                      <a:cubicBezTo>
                        <a:pt x="290" y="431"/>
                        <a:pt x="290" y="431"/>
                        <a:pt x="290" y="431"/>
                      </a:cubicBezTo>
                      <a:cubicBezTo>
                        <a:pt x="286" y="416"/>
                        <a:pt x="286" y="416"/>
                        <a:pt x="286" y="416"/>
                      </a:cubicBezTo>
                      <a:cubicBezTo>
                        <a:pt x="277" y="407"/>
                        <a:pt x="277" y="407"/>
                        <a:pt x="277" y="407"/>
                      </a:cubicBezTo>
                      <a:cubicBezTo>
                        <a:pt x="273" y="406"/>
                        <a:pt x="273" y="406"/>
                        <a:pt x="273" y="406"/>
                      </a:cubicBezTo>
                      <a:cubicBezTo>
                        <a:pt x="267" y="395"/>
                        <a:pt x="267" y="395"/>
                        <a:pt x="267" y="395"/>
                      </a:cubicBezTo>
                      <a:cubicBezTo>
                        <a:pt x="263" y="392"/>
                        <a:pt x="263" y="392"/>
                        <a:pt x="263" y="392"/>
                      </a:cubicBezTo>
                      <a:cubicBezTo>
                        <a:pt x="262" y="380"/>
                        <a:pt x="262" y="380"/>
                        <a:pt x="262" y="380"/>
                      </a:cubicBezTo>
                      <a:cubicBezTo>
                        <a:pt x="259" y="372"/>
                        <a:pt x="259" y="372"/>
                        <a:pt x="259" y="372"/>
                      </a:cubicBezTo>
                      <a:cubicBezTo>
                        <a:pt x="260" y="354"/>
                        <a:pt x="260" y="354"/>
                        <a:pt x="260" y="354"/>
                      </a:cubicBezTo>
                      <a:cubicBezTo>
                        <a:pt x="257" y="349"/>
                        <a:pt x="257" y="349"/>
                        <a:pt x="257" y="349"/>
                      </a:cubicBezTo>
                      <a:cubicBezTo>
                        <a:pt x="259" y="337"/>
                        <a:pt x="259" y="337"/>
                        <a:pt x="259" y="337"/>
                      </a:cubicBezTo>
                      <a:cubicBezTo>
                        <a:pt x="253" y="332"/>
                        <a:pt x="253" y="332"/>
                        <a:pt x="253" y="332"/>
                      </a:cubicBezTo>
                      <a:cubicBezTo>
                        <a:pt x="253" y="327"/>
                        <a:pt x="253" y="327"/>
                        <a:pt x="253" y="327"/>
                      </a:cubicBezTo>
                      <a:cubicBezTo>
                        <a:pt x="249" y="324"/>
                        <a:pt x="249" y="324"/>
                        <a:pt x="249" y="324"/>
                      </a:cubicBezTo>
                      <a:cubicBezTo>
                        <a:pt x="248" y="319"/>
                        <a:pt x="248" y="319"/>
                        <a:pt x="248" y="319"/>
                      </a:cubicBezTo>
                      <a:cubicBezTo>
                        <a:pt x="245" y="321"/>
                        <a:pt x="245" y="321"/>
                        <a:pt x="245" y="321"/>
                      </a:cubicBezTo>
                      <a:cubicBezTo>
                        <a:pt x="248" y="317"/>
                        <a:pt x="248" y="317"/>
                        <a:pt x="248" y="317"/>
                      </a:cubicBezTo>
                      <a:cubicBezTo>
                        <a:pt x="245" y="315"/>
                        <a:pt x="245" y="315"/>
                        <a:pt x="245" y="315"/>
                      </a:cubicBezTo>
                      <a:cubicBezTo>
                        <a:pt x="245" y="315"/>
                        <a:pt x="247" y="312"/>
                        <a:pt x="244" y="311"/>
                      </a:cubicBezTo>
                      <a:cubicBezTo>
                        <a:pt x="241" y="311"/>
                        <a:pt x="238" y="310"/>
                        <a:pt x="238" y="310"/>
                      </a:cubicBezTo>
                      <a:cubicBezTo>
                        <a:pt x="228" y="298"/>
                        <a:pt x="228" y="298"/>
                        <a:pt x="228" y="298"/>
                      </a:cubicBezTo>
                      <a:cubicBezTo>
                        <a:pt x="228" y="298"/>
                        <a:pt x="228" y="296"/>
                        <a:pt x="223" y="297"/>
                      </a:cubicBezTo>
                      <a:cubicBezTo>
                        <a:pt x="217" y="298"/>
                        <a:pt x="217" y="305"/>
                        <a:pt x="213" y="305"/>
                      </a:cubicBezTo>
                      <a:cubicBezTo>
                        <a:pt x="209" y="305"/>
                        <a:pt x="208" y="299"/>
                        <a:pt x="208" y="299"/>
                      </a:cubicBezTo>
                      <a:cubicBezTo>
                        <a:pt x="208" y="299"/>
                        <a:pt x="203" y="301"/>
                        <a:pt x="200" y="300"/>
                      </a:cubicBezTo>
                      <a:cubicBezTo>
                        <a:pt x="197" y="299"/>
                        <a:pt x="195" y="296"/>
                        <a:pt x="195" y="296"/>
                      </a:cubicBezTo>
                      <a:cubicBezTo>
                        <a:pt x="195" y="296"/>
                        <a:pt x="187" y="295"/>
                        <a:pt x="188" y="294"/>
                      </a:cubicBezTo>
                      <a:cubicBezTo>
                        <a:pt x="189" y="292"/>
                        <a:pt x="196" y="292"/>
                        <a:pt x="196" y="292"/>
                      </a:cubicBezTo>
                      <a:cubicBezTo>
                        <a:pt x="196" y="292"/>
                        <a:pt x="197" y="296"/>
                        <a:pt x="200" y="296"/>
                      </a:cubicBezTo>
                      <a:cubicBezTo>
                        <a:pt x="202" y="296"/>
                        <a:pt x="207" y="294"/>
                        <a:pt x="207" y="294"/>
                      </a:cubicBezTo>
                      <a:cubicBezTo>
                        <a:pt x="210" y="295"/>
                        <a:pt x="210" y="295"/>
                        <a:pt x="210" y="295"/>
                      </a:cubicBezTo>
                      <a:cubicBezTo>
                        <a:pt x="210" y="291"/>
                        <a:pt x="210" y="291"/>
                        <a:pt x="210" y="291"/>
                      </a:cubicBezTo>
                      <a:cubicBezTo>
                        <a:pt x="218" y="287"/>
                        <a:pt x="218" y="287"/>
                        <a:pt x="218" y="287"/>
                      </a:cubicBezTo>
                      <a:cubicBezTo>
                        <a:pt x="226" y="290"/>
                        <a:pt x="226" y="290"/>
                        <a:pt x="226" y="290"/>
                      </a:cubicBezTo>
                      <a:cubicBezTo>
                        <a:pt x="234" y="283"/>
                        <a:pt x="234" y="283"/>
                        <a:pt x="234" y="283"/>
                      </a:cubicBezTo>
                      <a:cubicBezTo>
                        <a:pt x="226" y="279"/>
                        <a:pt x="226" y="279"/>
                        <a:pt x="226" y="279"/>
                      </a:cubicBezTo>
                      <a:cubicBezTo>
                        <a:pt x="226" y="279"/>
                        <a:pt x="230" y="278"/>
                        <a:pt x="228" y="275"/>
                      </a:cubicBezTo>
                      <a:cubicBezTo>
                        <a:pt x="226" y="272"/>
                        <a:pt x="227" y="271"/>
                        <a:pt x="224" y="271"/>
                      </a:cubicBezTo>
                      <a:cubicBezTo>
                        <a:pt x="219" y="272"/>
                        <a:pt x="217" y="276"/>
                        <a:pt x="215" y="276"/>
                      </a:cubicBezTo>
                      <a:cubicBezTo>
                        <a:pt x="213" y="277"/>
                        <a:pt x="208" y="276"/>
                        <a:pt x="208" y="276"/>
                      </a:cubicBezTo>
                      <a:cubicBezTo>
                        <a:pt x="208" y="276"/>
                        <a:pt x="214" y="275"/>
                        <a:pt x="215" y="274"/>
                      </a:cubicBezTo>
                      <a:cubicBezTo>
                        <a:pt x="216" y="272"/>
                        <a:pt x="220" y="269"/>
                        <a:pt x="223" y="269"/>
                      </a:cubicBezTo>
                      <a:cubicBezTo>
                        <a:pt x="225" y="269"/>
                        <a:pt x="230" y="272"/>
                        <a:pt x="230" y="272"/>
                      </a:cubicBezTo>
                      <a:cubicBezTo>
                        <a:pt x="241" y="267"/>
                        <a:pt x="241" y="267"/>
                        <a:pt x="241" y="267"/>
                      </a:cubicBezTo>
                      <a:cubicBezTo>
                        <a:pt x="246" y="256"/>
                        <a:pt x="246" y="256"/>
                        <a:pt x="246" y="256"/>
                      </a:cubicBezTo>
                      <a:cubicBezTo>
                        <a:pt x="257" y="247"/>
                        <a:pt x="257" y="247"/>
                        <a:pt x="257" y="247"/>
                      </a:cubicBezTo>
                      <a:cubicBezTo>
                        <a:pt x="264" y="234"/>
                        <a:pt x="264" y="234"/>
                        <a:pt x="264" y="234"/>
                      </a:cubicBezTo>
                      <a:cubicBezTo>
                        <a:pt x="264" y="234"/>
                        <a:pt x="264" y="231"/>
                        <a:pt x="266" y="229"/>
                      </a:cubicBezTo>
                      <a:cubicBezTo>
                        <a:pt x="267" y="227"/>
                        <a:pt x="281" y="214"/>
                        <a:pt x="279" y="206"/>
                      </a:cubicBezTo>
                      <a:cubicBezTo>
                        <a:pt x="277" y="199"/>
                        <a:pt x="265" y="197"/>
                        <a:pt x="265" y="197"/>
                      </a:cubicBezTo>
                      <a:cubicBezTo>
                        <a:pt x="257" y="198"/>
                        <a:pt x="257" y="198"/>
                        <a:pt x="257" y="198"/>
                      </a:cubicBezTo>
                      <a:cubicBezTo>
                        <a:pt x="242" y="192"/>
                        <a:pt x="242" y="192"/>
                        <a:pt x="242" y="192"/>
                      </a:cubicBezTo>
                      <a:cubicBezTo>
                        <a:pt x="235" y="193"/>
                        <a:pt x="235" y="193"/>
                        <a:pt x="235" y="193"/>
                      </a:cubicBezTo>
                      <a:cubicBezTo>
                        <a:pt x="235" y="193"/>
                        <a:pt x="231" y="189"/>
                        <a:pt x="226" y="188"/>
                      </a:cubicBezTo>
                      <a:cubicBezTo>
                        <a:pt x="220" y="188"/>
                        <a:pt x="207" y="192"/>
                        <a:pt x="207" y="192"/>
                      </a:cubicBezTo>
                      <a:cubicBezTo>
                        <a:pt x="203" y="191"/>
                        <a:pt x="203" y="191"/>
                        <a:pt x="203" y="191"/>
                      </a:cubicBezTo>
                      <a:cubicBezTo>
                        <a:pt x="199" y="196"/>
                        <a:pt x="199" y="196"/>
                        <a:pt x="199" y="196"/>
                      </a:cubicBezTo>
                      <a:cubicBezTo>
                        <a:pt x="185" y="197"/>
                        <a:pt x="185" y="197"/>
                        <a:pt x="185" y="197"/>
                      </a:cubicBezTo>
                      <a:cubicBezTo>
                        <a:pt x="196" y="193"/>
                        <a:pt x="196" y="193"/>
                        <a:pt x="196" y="193"/>
                      </a:cubicBezTo>
                      <a:cubicBezTo>
                        <a:pt x="202" y="187"/>
                        <a:pt x="202" y="187"/>
                        <a:pt x="202" y="187"/>
                      </a:cubicBezTo>
                      <a:cubicBezTo>
                        <a:pt x="202" y="187"/>
                        <a:pt x="198" y="186"/>
                        <a:pt x="197" y="186"/>
                      </a:cubicBezTo>
                      <a:cubicBezTo>
                        <a:pt x="196" y="186"/>
                        <a:pt x="191" y="188"/>
                        <a:pt x="191" y="188"/>
                      </a:cubicBezTo>
                      <a:cubicBezTo>
                        <a:pt x="188" y="187"/>
                        <a:pt x="188" y="187"/>
                        <a:pt x="188" y="187"/>
                      </a:cubicBezTo>
                      <a:cubicBezTo>
                        <a:pt x="196" y="184"/>
                        <a:pt x="196" y="184"/>
                        <a:pt x="196" y="184"/>
                      </a:cubicBezTo>
                      <a:cubicBezTo>
                        <a:pt x="204" y="185"/>
                        <a:pt x="204" y="185"/>
                        <a:pt x="204" y="185"/>
                      </a:cubicBezTo>
                      <a:cubicBezTo>
                        <a:pt x="214" y="176"/>
                        <a:pt x="214" y="176"/>
                        <a:pt x="214" y="176"/>
                      </a:cubicBezTo>
                      <a:cubicBezTo>
                        <a:pt x="208" y="176"/>
                        <a:pt x="208" y="176"/>
                        <a:pt x="208" y="176"/>
                      </a:cubicBezTo>
                      <a:cubicBezTo>
                        <a:pt x="201" y="174"/>
                        <a:pt x="201" y="174"/>
                        <a:pt x="201" y="174"/>
                      </a:cubicBezTo>
                      <a:cubicBezTo>
                        <a:pt x="207" y="173"/>
                        <a:pt x="207" y="173"/>
                        <a:pt x="207" y="173"/>
                      </a:cubicBezTo>
                      <a:cubicBezTo>
                        <a:pt x="204" y="169"/>
                        <a:pt x="204" y="169"/>
                        <a:pt x="204" y="169"/>
                      </a:cubicBezTo>
                      <a:cubicBezTo>
                        <a:pt x="209" y="169"/>
                        <a:pt x="209" y="169"/>
                        <a:pt x="209" y="169"/>
                      </a:cubicBezTo>
                      <a:cubicBezTo>
                        <a:pt x="215" y="164"/>
                        <a:pt x="215" y="164"/>
                        <a:pt x="215" y="164"/>
                      </a:cubicBezTo>
                      <a:cubicBezTo>
                        <a:pt x="215" y="164"/>
                        <a:pt x="221" y="163"/>
                        <a:pt x="227" y="158"/>
                      </a:cubicBezTo>
                      <a:cubicBezTo>
                        <a:pt x="231" y="154"/>
                        <a:pt x="233" y="153"/>
                        <a:pt x="233" y="153"/>
                      </a:cubicBezTo>
                      <a:cubicBezTo>
                        <a:pt x="233" y="153"/>
                        <a:pt x="240" y="152"/>
                        <a:pt x="243" y="151"/>
                      </a:cubicBezTo>
                      <a:cubicBezTo>
                        <a:pt x="245" y="149"/>
                        <a:pt x="248" y="141"/>
                        <a:pt x="248" y="141"/>
                      </a:cubicBezTo>
                      <a:cubicBezTo>
                        <a:pt x="248" y="141"/>
                        <a:pt x="245" y="144"/>
                        <a:pt x="246" y="141"/>
                      </a:cubicBezTo>
                      <a:cubicBezTo>
                        <a:pt x="246" y="138"/>
                        <a:pt x="251" y="132"/>
                        <a:pt x="251" y="132"/>
                      </a:cubicBezTo>
                      <a:cubicBezTo>
                        <a:pt x="242" y="129"/>
                        <a:pt x="242" y="129"/>
                        <a:pt x="242" y="129"/>
                      </a:cubicBezTo>
                      <a:cubicBezTo>
                        <a:pt x="237" y="129"/>
                        <a:pt x="237" y="129"/>
                        <a:pt x="237" y="129"/>
                      </a:cubicBezTo>
                      <a:cubicBezTo>
                        <a:pt x="240" y="132"/>
                        <a:pt x="240" y="132"/>
                        <a:pt x="240" y="132"/>
                      </a:cubicBezTo>
                      <a:cubicBezTo>
                        <a:pt x="231" y="129"/>
                        <a:pt x="231" y="129"/>
                        <a:pt x="231" y="129"/>
                      </a:cubicBezTo>
                      <a:cubicBezTo>
                        <a:pt x="225" y="132"/>
                        <a:pt x="225" y="132"/>
                        <a:pt x="225" y="132"/>
                      </a:cubicBezTo>
                      <a:cubicBezTo>
                        <a:pt x="218" y="130"/>
                        <a:pt x="218" y="130"/>
                        <a:pt x="218" y="130"/>
                      </a:cubicBezTo>
                      <a:cubicBezTo>
                        <a:pt x="216" y="127"/>
                        <a:pt x="216" y="127"/>
                        <a:pt x="216" y="127"/>
                      </a:cubicBezTo>
                      <a:cubicBezTo>
                        <a:pt x="215" y="130"/>
                        <a:pt x="215" y="130"/>
                        <a:pt x="215" y="130"/>
                      </a:cubicBezTo>
                      <a:cubicBezTo>
                        <a:pt x="207" y="130"/>
                        <a:pt x="207" y="130"/>
                        <a:pt x="207" y="130"/>
                      </a:cubicBezTo>
                      <a:cubicBezTo>
                        <a:pt x="199" y="135"/>
                        <a:pt x="199" y="135"/>
                        <a:pt x="199" y="135"/>
                      </a:cubicBezTo>
                      <a:cubicBezTo>
                        <a:pt x="202" y="129"/>
                        <a:pt x="202" y="129"/>
                        <a:pt x="202" y="129"/>
                      </a:cubicBezTo>
                      <a:cubicBezTo>
                        <a:pt x="198" y="124"/>
                        <a:pt x="198" y="124"/>
                        <a:pt x="198" y="124"/>
                      </a:cubicBezTo>
                      <a:cubicBezTo>
                        <a:pt x="198" y="124"/>
                        <a:pt x="192" y="133"/>
                        <a:pt x="191" y="133"/>
                      </a:cubicBezTo>
                      <a:cubicBezTo>
                        <a:pt x="188" y="132"/>
                        <a:pt x="193" y="126"/>
                        <a:pt x="193" y="126"/>
                      </a:cubicBezTo>
                      <a:cubicBezTo>
                        <a:pt x="192" y="120"/>
                        <a:pt x="192" y="120"/>
                        <a:pt x="192" y="120"/>
                      </a:cubicBezTo>
                      <a:cubicBezTo>
                        <a:pt x="189" y="123"/>
                        <a:pt x="189" y="123"/>
                        <a:pt x="189" y="123"/>
                      </a:cubicBezTo>
                      <a:cubicBezTo>
                        <a:pt x="188" y="121"/>
                        <a:pt x="188" y="121"/>
                        <a:pt x="188" y="121"/>
                      </a:cubicBezTo>
                      <a:cubicBezTo>
                        <a:pt x="188" y="121"/>
                        <a:pt x="184" y="120"/>
                        <a:pt x="183" y="120"/>
                      </a:cubicBezTo>
                      <a:cubicBezTo>
                        <a:pt x="181" y="120"/>
                        <a:pt x="182" y="122"/>
                        <a:pt x="182" y="122"/>
                      </a:cubicBezTo>
                      <a:cubicBezTo>
                        <a:pt x="182" y="122"/>
                        <a:pt x="179" y="123"/>
                        <a:pt x="178" y="125"/>
                      </a:cubicBezTo>
                      <a:cubicBezTo>
                        <a:pt x="177" y="127"/>
                        <a:pt x="179" y="132"/>
                        <a:pt x="179" y="132"/>
                      </a:cubicBezTo>
                      <a:cubicBezTo>
                        <a:pt x="179" y="132"/>
                        <a:pt x="176" y="130"/>
                        <a:pt x="176" y="134"/>
                      </a:cubicBezTo>
                      <a:cubicBezTo>
                        <a:pt x="175" y="137"/>
                        <a:pt x="176" y="140"/>
                        <a:pt x="176" y="140"/>
                      </a:cubicBezTo>
                      <a:cubicBezTo>
                        <a:pt x="180" y="143"/>
                        <a:pt x="180" y="143"/>
                        <a:pt x="180" y="143"/>
                      </a:cubicBezTo>
                      <a:cubicBezTo>
                        <a:pt x="175" y="141"/>
                        <a:pt x="175" y="141"/>
                        <a:pt x="175" y="141"/>
                      </a:cubicBezTo>
                      <a:cubicBezTo>
                        <a:pt x="169" y="142"/>
                        <a:pt x="169" y="142"/>
                        <a:pt x="169" y="142"/>
                      </a:cubicBezTo>
                      <a:cubicBezTo>
                        <a:pt x="165" y="140"/>
                        <a:pt x="165" y="140"/>
                        <a:pt x="165" y="140"/>
                      </a:cubicBezTo>
                      <a:cubicBezTo>
                        <a:pt x="164" y="140"/>
                        <a:pt x="164" y="140"/>
                        <a:pt x="164" y="140"/>
                      </a:cubicBezTo>
                      <a:cubicBezTo>
                        <a:pt x="166" y="143"/>
                        <a:pt x="166" y="143"/>
                        <a:pt x="166" y="143"/>
                      </a:cubicBezTo>
                      <a:cubicBezTo>
                        <a:pt x="165" y="152"/>
                        <a:pt x="165" y="152"/>
                        <a:pt x="165" y="152"/>
                      </a:cubicBezTo>
                      <a:cubicBezTo>
                        <a:pt x="161" y="151"/>
                        <a:pt x="161" y="151"/>
                        <a:pt x="161" y="151"/>
                      </a:cubicBezTo>
                      <a:cubicBezTo>
                        <a:pt x="161" y="154"/>
                        <a:pt x="161" y="154"/>
                        <a:pt x="161" y="154"/>
                      </a:cubicBezTo>
                      <a:cubicBezTo>
                        <a:pt x="164" y="156"/>
                        <a:pt x="164" y="156"/>
                        <a:pt x="164" y="156"/>
                      </a:cubicBezTo>
                      <a:cubicBezTo>
                        <a:pt x="163" y="158"/>
                        <a:pt x="163" y="158"/>
                        <a:pt x="163" y="158"/>
                      </a:cubicBezTo>
                      <a:cubicBezTo>
                        <a:pt x="166" y="160"/>
                        <a:pt x="166" y="160"/>
                        <a:pt x="166" y="160"/>
                      </a:cubicBezTo>
                      <a:cubicBezTo>
                        <a:pt x="169" y="168"/>
                        <a:pt x="169" y="168"/>
                        <a:pt x="169" y="168"/>
                      </a:cubicBezTo>
                      <a:cubicBezTo>
                        <a:pt x="162" y="158"/>
                        <a:pt x="162" y="158"/>
                        <a:pt x="162" y="158"/>
                      </a:cubicBezTo>
                      <a:cubicBezTo>
                        <a:pt x="155" y="164"/>
                        <a:pt x="155" y="164"/>
                        <a:pt x="155" y="164"/>
                      </a:cubicBezTo>
                      <a:cubicBezTo>
                        <a:pt x="153" y="159"/>
                        <a:pt x="153" y="159"/>
                        <a:pt x="153" y="159"/>
                      </a:cubicBezTo>
                      <a:cubicBezTo>
                        <a:pt x="150" y="160"/>
                        <a:pt x="150" y="160"/>
                        <a:pt x="150" y="160"/>
                      </a:cubicBezTo>
                      <a:cubicBezTo>
                        <a:pt x="151" y="167"/>
                        <a:pt x="151" y="167"/>
                        <a:pt x="151" y="167"/>
                      </a:cubicBezTo>
                      <a:cubicBezTo>
                        <a:pt x="148" y="161"/>
                        <a:pt x="148" y="161"/>
                        <a:pt x="148" y="161"/>
                      </a:cubicBezTo>
                      <a:cubicBezTo>
                        <a:pt x="143" y="161"/>
                        <a:pt x="143" y="161"/>
                        <a:pt x="143" y="161"/>
                      </a:cubicBezTo>
                      <a:cubicBezTo>
                        <a:pt x="143" y="168"/>
                        <a:pt x="143" y="168"/>
                        <a:pt x="143" y="168"/>
                      </a:cubicBezTo>
                      <a:cubicBezTo>
                        <a:pt x="146" y="172"/>
                        <a:pt x="146" y="172"/>
                        <a:pt x="146" y="172"/>
                      </a:cubicBezTo>
                      <a:cubicBezTo>
                        <a:pt x="143" y="171"/>
                        <a:pt x="143" y="171"/>
                        <a:pt x="143" y="171"/>
                      </a:cubicBezTo>
                      <a:cubicBezTo>
                        <a:pt x="142" y="174"/>
                        <a:pt x="142" y="174"/>
                        <a:pt x="142" y="174"/>
                      </a:cubicBezTo>
                      <a:cubicBezTo>
                        <a:pt x="144" y="179"/>
                        <a:pt x="144" y="179"/>
                        <a:pt x="144" y="179"/>
                      </a:cubicBezTo>
                      <a:cubicBezTo>
                        <a:pt x="149" y="183"/>
                        <a:pt x="149" y="183"/>
                        <a:pt x="149" y="183"/>
                      </a:cubicBezTo>
                      <a:cubicBezTo>
                        <a:pt x="143" y="183"/>
                        <a:pt x="143" y="183"/>
                        <a:pt x="143" y="183"/>
                      </a:cubicBezTo>
                      <a:cubicBezTo>
                        <a:pt x="143" y="183"/>
                        <a:pt x="141" y="179"/>
                        <a:pt x="138" y="179"/>
                      </a:cubicBezTo>
                      <a:cubicBezTo>
                        <a:pt x="136" y="179"/>
                        <a:pt x="136" y="185"/>
                        <a:pt x="136" y="186"/>
                      </a:cubicBezTo>
                      <a:cubicBezTo>
                        <a:pt x="137" y="187"/>
                        <a:pt x="134" y="189"/>
                        <a:pt x="135" y="191"/>
                      </a:cubicBezTo>
                      <a:cubicBezTo>
                        <a:pt x="136" y="193"/>
                        <a:pt x="139" y="192"/>
                        <a:pt x="139" y="192"/>
                      </a:cubicBezTo>
                      <a:cubicBezTo>
                        <a:pt x="147" y="193"/>
                        <a:pt x="147" y="193"/>
                        <a:pt x="147" y="193"/>
                      </a:cubicBezTo>
                      <a:cubicBezTo>
                        <a:pt x="141" y="195"/>
                        <a:pt x="141" y="195"/>
                        <a:pt x="141" y="195"/>
                      </a:cubicBezTo>
                      <a:cubicBezTo>
                        <a:pt x="141" y="195"/>
                        <a:pt x="138" y="196"/>
                        <a:pt x="139" y="198"/>
                      </a:cubicBezTo>
                      <a:cubicBezTo>
                        <a:pt x="139" y="200"/>
                        <a:pt x="144" y="200"/>
                        <a:pt x="146" y="202"/>
                      </a:cubicBezTo>
                      <a:cubicBezTo>
                        <a:pt x="147" y="204"/>
                        <a:pt x="147" y="206"/>
                        <a:pt x="147" y="206"/>
                      </a:cubicBezTo>
                      <a:cubicBezTo>
                        <a:pt x="147" y="206"/>
                        <a:pt x="144" y="203"/>
                        <a:pt x="142" y="202"/>
                      </a:cubicBezTo>
                      <a:cubicBezTo>
                        <a:pt x="141" y="201"/>
                        <a:pt x="137" y="206"/>
                        <a:pt x="137" y="206"/>
                      </a:cubicBezTo>
                      <a:cubicBezTo>
                        <a:pt x="142" y="213"/>
                        <a:pt x="142" y="213"/>
                        <a:pt x="142" y="213"/>
                      </a:cubicBezTo>
                      <a:cubicBezTo>
                        <a:pt x="135" y="207"/>
                        <a:pt x="135" y="207"/>
                        <a:pt x="135" y="207"/>
                      </a:cubicBezTo>
                      <a:cubicBezTo>
                        <a:pt x="132" y="212"/>
                        <a:pt x="132" y="212"/>
                        <a:pt x="132" y="212"/>
                      </a:cubicBezTo>
                      <a:cubicBezTo>
                        <a:pt x="136" y="217"/>
                        <a:pt x="136" y="217"/>
                        <a:pt x="136" y="217"/>
                      </a:cubicBezTo>
                      <a:cubicBezTo>
                        <a:pt x="136" y="218"/>
                        <a:pt x="136" y="218"/>
                        <a:pt x="136" y="218"/>
                      </a:cubicBezTo>
                      <a:cubicBezTo>
                        <a:pt x="131" y="215"/>
                        <a:pt x="131" y="215"/>
                        <a:pt x="131" y="215"/>
                      </a:cubicBezTo>
                      <a:cubicBezTo>
                        <a:pt x="123" y="221"/>
                        <a:pt x="123" y="221"/>
                        <a:pt x="123" y="221"/>
                      </a:cubicBezTo>
                      <a:cubicBezTo>
                        <a:pt x="123" y="221"/>
                        <a:pt x="132" y="222"/>
                        <a:pt x="131" y="223"/>
                      </a:cubicBezTo>
                      <a:cubicBezTo>
                        <a:pt x="129" y="226"/>
                        <a:pt x="123" y="226"/>
                        <a:pt x="123" y="226"/>
                      </a:cubicBezTo>
                      <a:cubicBezTo>
                        <a:pt x="122" y="232"/>
                        <a:pt x="122" y="232"/>
                        <a:pt x="122" y="232"/>
                      </a:cubicBezTo>
                      <a:cubicBezTo>
                        <a:pt x="120" y="229"/>
                        <a:pt x="120" y="229"/>
                        <a:pt x="120" y="229"/>
                      </a:cubicBezTo>
                      <a:cubicBezTo>
                        <a:pt x="120" y="229"/>
                        <a:pt x="111" y="229"/>
                        <a:pt x="111" y="230"/>
                      </a:cubicBezTo>
                      <a:cubicBezTo>
                        <a:pt x="111" y="232"/>
                        <a:pt x="121" y="235"/>
                        <a:pt x="121" y="235"/>
                      </a:cubicBezTo>
                      <a:cubicBezTo>
                        <a:pt x="127" y="234"/>
                        <a:pt x="127" y="234"/>
                        <a:pt x="127" y="234"/>
                      </a:cubicBezTo>
                      <a:cubicBezTo>
                        <a:pt x="130" y="231"/>
                        <a:pt x="130" y="231"/>
                        <a:pt x="130" y="231"/>
                      </a:cubicBezTo>
                      <a:cubicBezTo>
                        <a:pt x="139" y="228"/>
                        <a:pt x="139" y="228"/>
                        <a:pt x="139" y="228"/>
                      </a:cubicBezTo>
                      <a:cubicBezTo>
                        <a:pt x="139" y="230"/>
                        <a:pt x="139" y="230"/>
                        <a:pt x="139" y="230"/>
                      </a:cubicBezTo>
                      <a:cubicBezTo>
                        <a:pt x="132" y="232"/>
                        <a:pt x="132" y="232"/>
                        <a:pt x="132" y="232"/>
                      </a:cubicBezTo>
                      <a:cubicBezTo>
                        <a:pt x="130" y="234"/>
                        <a:pt x="130" y="234"/>
                        <a:pt x="130" y="234"/>
                      </a:cubicBezTo>
                      <a:cubicBezTo>
                        <a:pt x="134" y="236"/>
                        <a:pt x="134" y="236"/>
                        <a:pt x="134" y="236"/>
                      </a:cubicBezTo>
                      <a:cubicBezTo>
                        <a:pt x="132" y="237"/>
                        <a:pt x="132" y="237"/>
                        <a:pt x="132" y="237"/>
                      </a:cubicBezTo>
                      <a:cubicBezTo>
                        <a:pt x="129" y="235"/>
                        <a:pt x="129" y="235"/>
                        <a:pt x="129" y="235"/>
                      </a:cubicBezTo>
                      <a:cubicBezTo>
                        <a:pt x="122" y="237"/>
                        <a:pt x="122" y="237"/>
                        <a:pt x="122" y="237"/>
                      </a:cubicBezTo>
                      <a:cubicBezTo>
                        <a:pt x="118" y="236"/>
                        <a:pt x="118" y="236"/>
                        <a:pt x="118" y="236"/>
                      </a:cubicBezTo>
                      <a:cubicBezTo>
                        <a:pt x="117" y="240"/>
                        <a:pt x="117" y="240"/>
                        <a:pt x="117" y="240"/>
                      </a:cubicBezTo>
                      <a:cubicBezTo>
                        <a:pt x="122" y="244"/>
                        <a:pt x="122" y="244"/>
                        <a:pt x="122" y="244"/>
                      </a:cubicBezTo>
                      <a:cubicBezTo>
                        <a:pt x="127" y="247"/>
                        <a:pt x="127" y="247"/>
                        <a:pt x="127" y="247"/>
                      </a:cubicBezTo>
                      <a:cubicBezTo>
                        <a:pt x="135" y="244"/>
                        <a:pt x="135" y="244"/>
                        <a:pt x="135" y="244"/>
                      </a:cubicBezTo>
                      <a:cubicBezTo>
                        <a:pt x="148" y="233"/>
                        <a:pt x="148" y="233"/>
                        <a:pt x="148" y="233"/>
                      </a:cubicBezTo>
                      <a:cubicBezTo>
                        <a:pt x="146" y="231"/>
                        <a:pt x="146" y="231"/>
                        <a:pt x="146" y="231"/>
                      </a:cubicBezTo>
                      <a:cubicBezTo>
                        <a:pt x="149" y="230"/>
                        <a:pt x="149" y="230"/>
                        <a:pt x="149" y="230"/>
                      </a:cubicBezTo>
                      <a:cubicBezTo>
                        <a:pt x="153" y="232"/>
                        <a:pt x="153" y="232"/>
                        <a:pt x="153" y="232"/>
                      </a:cubicBezTo>
                      <a:cubicBezTo>
                        <a:pt x="145" y="238"/>
                        <a:pt x="145" y="238"/>
                        <a:pt x="145" y="238"/>
                      </a:cubicBezTo>
                      <a:cubicBezTo>
                        <a:pt x="145" y="238"/>
                        <a:pt x="152" y="240"/>
                        <a:pt x="151" y="240"/>
                      </a:cubicBezTo>
                      <a:cubicBezTo>
                        <a:pt x="145" y="240"/>
                        <a:pt x="145" y="240"/>
                        <a:pt x="145" y="240"/>
                      </a:cubicBezTo>
                      <a:cubicBezTo>
                        <a:pt x="137" y="246"/>
                        <a:pt x="137" y="246"/>
                        <a:pt x="137" y="246"/>
                      </a:cubicBezTo>
                      <a:cubicBezTo>
                        <a:pt x="141" y="249"/>
                        <a:pt x="141" y="249"/>
                        <a:pt x="141" y="249"/>
                      </a:cubicBezTo>
                      <a:cubicBezTo>
                        <a:pt x="137" y="249"/>
                        <a:pt x="137" y="249"/>
                        <a:pt x="137" y="249"/>
                      </a:cubicBezTo>
                      <a:cubicBezTo>
                        <a:pt x="134" y="251"/>
                        <a:pt x="134" y="251"/>
                        <a:pt x="134" y="251"/>
                      </a:cubicBezTo>
                      <a:cubicBezTo>
                        <a:pt x="141" y="254"/>
                        <a:pt x="141" y="254"/>
                        <a:pt x="141" y="254"/>
                      </a:cubicBezTo>
                      <a:cubicBezTo>
                        <a:pt x="135" y="253"/>
                        <a:pt x="135" y="253"/>
                        <a:pt x="135" y="253"/>
                      </a:cubicBezTo>
                      <a:cubicBezTo>
                        <a:pt x="131" y="260"/>
                        <a:pt x="131" y="260"/>
                        <a:pt x="131" y="260"/>
                      </a:cubicBezTo>
                      <a:cubicBezTo>
                        <a:pt x="125" y="260"/>
                        <a:pt x="125" y="260"/>
                        <a:pt x="125" y="260"/>
                      </a:cubicBezTo>
                      <a:cubicBezTo>
                        <a:pt x="122" y="267"/>
                        <a:pt x="122" y="267"/>
                        <a:pt x="122" y="267"/>
                      </a:cubicBezTo>
                      <a:cubicBezTo>
                        <a:pt x="126" y="267"/>
                        <a:pt x="126" y="267"/>
                        <a:pt x="126" y="267"/>
                      </a:cubicBezTo>
                      <a:cubicBezTo>
                        <a:pt x="125" y="277"/>
                        <a:pt x="125" y="277"/>
                        <a:pt x="125" y="277"/>
                      </a:cubicBezTo>
                      <a:cubicBezTo>
                        <a:pt x="120" y="277"/>
                        <a:pt x="120" y="277"/>
                        <a:pt x="120" y="277"/>
                      </a:cubicBezTo>
                      <a:cubicBezTo>
                        <a:pt x="115" y="281"/>
                        <a:pt x="115" y="281"/>
                        <a:pt x="115" y="281"/>
                      </a:cubicBezTo>
                      <a:cubicBezTo>
                        <a:pt x="118" y="285"/>
                        <a:pt x="118" y="285"/>
                        <a:pt x="118" y="285"/>
                      </a:cubicBezTo>
                      <a:cubicBezTo>
                        <a:pt x="115" y="292"/>
                        <a:pt x="115" y="292"/>
                        <a:pt x="115" y="292"/>
                      </a:cubicBezTo>
                      <a:cubicBezTo>
                        <a:pt x="116" y="294"/>
                        <a:pt x="116" y="294"/>
                        <a:pt x="116" y="294"/>
                      </a:cubicBezTo>
                      <a:cubicBezTo>
                        <a:pt x="121" y="294"/>
                        <a:pt x="121" y="294"/>
                        <a:pt x="121" y="294"/>
                      </a:cubicBezTo>
                      <a:cubicBezTo>
                        <a:pt x="116" y="296"/>
                        <a:pt x="116" y="296"/>
                        <a:pt x="116" y="296"/>
                      </a:cubicBezTo>
                      <a:cubicBezTo>
                        <a:pt x="111" y="305"/>
                        <a:pt x="111" y="305"/>
                        <a:pt x="111" y="305"/>
                      </a:cubicBezTo>
                      <a:cubicBezTo>
                        <a:pt x="110" y="306"/>
                        <a:pt x="110" y="306"/>
                        <a:pt x="110" y="306"/>
                      </a:cubicBezTo>
                      <a:cubicBezTo>
                        <a:pt x="110" y="306"/>
                        <a:pt x="109" y="313"/>
                        <a:pt x="106" y="315"/>
                      </a:cubicBezTo>
                      <a:cubicBezTo>
                        <a:pt x="105" y="316"/>
                        <a:pt x="101" y="317"/>
                        <a:pt x="101" y="317"/>
                      </a:cubicBezTo>
                      <a:cubicBezTo>
                        <a:pt x="101" y="317"/>
                        <a:pt x="100" y="324"/>
                        <a:pt x="105" y="324"/>
                      </a:cubicBezTo>
                      <a:cubicBezTo>
                        <a:pt x="112" y="325"/>
                        <a:pt x="114" y="318"/>
                        <a:pt x="114" y="318"/>
                      </a:cubicBezTo>
                      <a:cubicBezTo>
                        <a:pt x="113" y="316"/>
                        <a:pt x="113" y="316"/>
                        <a:pt x="113" y="316"/>
                      </a:cubicBezTo>
                      <a:cubicBezTo>
                        <a:pt x="114" y="314"/>
                        <a:pt x="114" y="314"/>
                        <a:pt x="114" y="314"/>
                      </a:cubicBezTo>
                      <a:cubicBezTo>
                        <a:pt x="121" y="300"/>
                        <a:pt x="121" y="300"/>
                        <a:pt x="121" y="300"/>
                      </a:cubicBezTo>
                      <a:cubicBezTo>
                        <a:pt x="128" y="296"/>
                        <a:pt x="128" y="296"/>
                        <a:pt x="128" y="296"/>
                      </a:cubicBezTo>
                      <a:cubicBezTo>
                        <a:pt x="125" y="292"/>
                        <a:pt x="125" y="292"/>
                        <a:pt x="125" y="292"/>
                      </a:cubicBezTo>
                      <a:cubicBezTo>
                        <a:pt x="126" y="282"/>
                        <a:pt x="126" y="282"/>
                        <a:pt x="126" y="282"/>
                      </a:cubicBezTo>
                      <a:cubicBezTo>
                        <a:pt x="129" y="282"/>
                        <a:pt x="129" y="282"/>
                        <a:pt x="129" y="282"/>
                      </a:cubicBezTo>
                      <a:cubicBezTo>
                        <a:pt x="136" y="276"/>
                        <a:pt x="136" y="276"/>
                        <a:pt x="136" y="276"/>
                      </a:cubicBezTo>
                      <a:cubicBezTo>
                        <a:pt x="139" y="275"/>
                        <a:pt x="139" y="275"/>
                        <a:pt x="139" y="275"/>
                      </a:cubicBezTo>
                      <a:cubicBezTo>
                        <a:pt x="144" y="271"/>
                        <a:pt x="144" y="271"/>
                        <a:pt x="144" y="271"/>
                      </a:cubicBezTo>
                      <a:cubicBezTo>
                        <a:pt x="148" y="270"/>
                        <a:pt x="148" y="270"/>
                        <a:pt x="148" y="270"/>
                      </a:cubicBezTo>
                      <a:cubicBezTo>
                        <a:pt x="145" y="272"/>
                        <a:pt x="145" y="272"/>
                        <a:pt x="145" y="272"/>
                      </a:cubicBezTo>
                      <a:cubicBezTo>
                        <a:pt x="142" y="276"/>
                        <a:pt x="142" y="276"/>
                        <a:pt x="142" y="276"/>
                      </a:cubicBezTo>
                      <a:cubicBezTo>
                        <a:pt x="137" y="277"/>
                        <a:pt x="137" y="277"/>
                        <a:pt x="137" y="277"/>
                      </a:cubicBezTo>
                      <a:cubicBezTo>
                        <a:pt x="132" y="282"/>
                        <a:pt x="132" y="282"/>
                        <a:pt x="132" y="282"/>
                      </a:cubicBezTo>
                      <a:cubicBezTo>
                        <a:pt x="129" y="283"/>
                        <a:pt x="129" y="283"/>
                        <a:pt x="129" y="283"/>
                      </a:cubicBezTo>
                      <a:cubicBezTo>
                        <a:pt x="127" y="291"/>
                        <a:pt x="127" y="291"/>
                        <a:pt x="127" y="291"/>
                      </a:cubicBezTo>
                      <a:cubicBezTo>
                        <a:pt x="132" y="295"/>
                        <a:pt x="132" y="295"/>
                        <a:pt x="132" y="295"/>
                      </a:cubicBezTo>
                      <a:cubicBezTo>
                        <a:pt x="131" y="287"/>
                        <a:pt x="131" y="287"/>
                        <a:pt x="131" y="287"/>
                      </a:cubicBezTo>
                      <a:cubicBezTo>
                        <a:pt x="135" y="290"/>
                        <a:pt x="135" y="290"/>
                        <a:pt x="135" y="290"/>
                      </a:cubicBezTo>
                      <a:cubicBezTo>
                        <a:pt x="137" y="287"/>
                        <a:pt x="137" y="287"/>
                        <a:pt x="137" y="287"/>
                      </a:cubicBezTo>
                      <a:cubicBezTo>
                        <a:pt x="139" y="294"/>
                        <a:pt x="139" y="294"/>
                        <a:pt x="139" y="294"/>
                      </a:cubicBezTo>
                      <a:cubicBezTo>
                        <a:pt x="144" y="290"/>
                        <a:pt x="144" y="290"/>
                        <a:pt x="144" y="290"/>
                      </a:cubicBezTo>
                      <a:cubicBezTo>
                        <a:pt x="143" y="285"/>
                        <a:pt x="143" y="285"/>
                        <a:pt x="143" y="285"/>
                      </a:cubicBezTo>
                      <a:cubicBezTo>
                        <a:pt x="145" y="285"/>
                        <a:pt x="145" y="285"/>
                        <a:pt x="145" y="285"/>
                      </a:cubicBezTo>
                      <a:cubicBezTo>
                        <a:pt x="145" y="285"/>
                        <a:pt x="147" y="279"/>
                        <a:pt x="148" y="280"/>
                      </a:cubicBezTo>
                      <a:cubicBezTo>
                        <a:pt x="150" y="280"/>
                        <a:pt x="148" y="283"/>
                        <a:pt x="148" y="283"/>
                      </a:cubicBezTo>
                      <a:cubicBezTo>
                        <a:pt x="148" y="287"/>
                        <a:pt x="148" y="287"/>
                        <a:pt x="148" y="287"/>
                      </a:cubicBezTo>
                      <a:cubicBezTo>
                        <a:pt x="149" y="285"/>
                        <a:pt x="149" y="285"/>
                        <a:pt x="149" y="285"/>
                      </a:cubicBezTo>
                      <a:cubicBezTo>
                        <a:pt x="152" y="290"/>
                        <a:pt x="152" y="290"/>
                        <a:pt x="152" y="290"/>
                      </a:cubicBezTo>
                      <a:cubicBezTo>
                        <a:pt x="158" y="294"/>
                        <a:pt x="158" y="294"/>
                        <a:pt x="158" y="294"/>
                      </a:cubicBezTo>
                      <a:cubicBezTo>
                        <a:pt x="151" y="293"/>
                        <a:pt x="151" y="293"/>
                        <a:pt x="151" y="293"/>
                      </a:cubicBezTo>
                      <a:cubicBezTo>
                        <a:pt x="148" y="290"/>
                        <a:pt x="148" y="290"/>
                        <a:pt x="148" y="290"/>
                      </a:cubicBezTo>
                      <a:cubicBezTo>
                        <a:pt x="145" y="292"/>
                        <a:pt x="145" y="292"/>
                        <a:pt x="145" y="292"/>
                      </a:cubicBezTo>
                      <a:cubicBezTo>
                        <a:pt x="144" y="302"/>
                        <a:pt x="144" y="302"/>
                        <a:pt x="144" y="302"/>
                      </a:cubicBezTo>
                      <a:cubicBezTo>
                        <a:pt x="144" y="302"/>
                        <a:pt x="141" y="302"/>
                        <a:pt x="141" y="303"/>
                      </a:cubicBezTo>
                      <a:cubicBezTo>
                        <a:pt x="141" y="311"/>
                        <a:pt x="141" y="311"/>
                        <a:pt x="141" y="311"/>
                      </a:cubicBezTo>
                      <a:cubicBezTo>
                        <a:pt x="141" y="311"/>
                        <a:pt x="148" y="313"/>
                        <a:pt x="147" y="317"/>
                      </a:cubicBezTo>
                      <a:cubicBezTo>
                        <a:pt x="147" y="322"/>
                        <a:pt x="142" y="325"/>
                        <a:pt x="142" y="325"/>
                      </a:cubicBezTo>
                      <a:cubicBezTo>
                        <a:pt x="141" y="329"/>
                        <a:pt x="141" y="329"/>
                        <a:pt x="141" y="329"/>
                      </a:cubicBezTo>
                      <a:cubicBezTo>
                        <a:pt x="137" y="329"/>
                        <a:pt x="137" y="329"/>
                        <a:pt x="137" y="329"/>
                      </a:cubicBezTo>
                      <a:cubicBezTo>
                        <a:pt x="137" y="329"/>
                        <a:pt x="137" y="333"/>
                        <a:pt x="135" y="335"/>
                      </a:cubicBezTo>
                      <a:cubicBezTo>
                        <a:pt x="133" y="337"/>
                        <a:pt x="128" y="341"/>
                        <a:pt x="127" y="344"/>
                      </a:cubicBezTo>
                      <a:cubicBezTo>
                        <a:pt x="126" y="347"/>
                        <a:pt x="123" y="355"/>
                        <a:pt x="123" y="355"/>
                      </a:cubicBezTo>
                      <a:cubicBezTo>
                        <a:pt x="121" y="348"/>
                        <a:pt x="121" y="348"/>
                        <a:pt x="121" y="348"/>
                      </a:cubicBezTo>
                      <a:cubicBezTo>
                        <a:pt x="120" y="348"/>
                        <a:pt x="120" y="348"/>
                        <a:pt x="120" y="348"/>
                      </a:cubicBezTo>
                      <a:cubicBezTo>
                        <a:pt x="120" y="348"/>
                        <a:pt x="117" y="355"/>
                        <a:pt x="119" y="358"/>
                      </a:cubicBezTo>
                      <a:cubicBezTo>
                        <a:pt x="120" y="360"/>
                        <a:pt x="122" y="365"/>
                        <a:pt x="122" y="365"/>
                      </a:cubicBezTo>
                      <a:cubicBezTo>
                        <a:pt x="122" y="371"/>
                        <a:pt x="122" y="371"/>
                        <a:pt x="122" y="371"/>
                      </a:cubicBezTo>
                      <a:cubicBezTo>
                        <a:pt x="125" y="373"/>
                        <a:pt x="125" y="373"/>
                        <a:pt x="125" y="373"/>
                      </a:cubicBezTo>
                      <a:cubicBezTo>
                        <a:pt x="126" y="370"/>
                        <a:pt x="126" y="370"/>
                        <a:pt x="126" y="370"/>
                      </a:cubicBezTo>
                      <a:cubicBezTo>
                        <a:pt x="126" y="370"/>
                        <a:pt x="122" y="363"/>
                        <a:pt x="127" y="361"/>
                      </a:cubicBezTo>
                      <a:cubicBezTo>
                        <a:pt x="130" y="359"/>
                        <a:pt x="132" y="360"/>
                        <a:pt x="132" y="360"/>
                      </a:cubicBezTo>
                      <a:cubicBezTo>
                        <a:pt x="132" y="363"/>
                        <a:pt x="132" y="363"/>
                        <a:pt x="132" y="363"/>
                      </a:cubicBezTo>
                      <a:cubicBezTo>
                        <a:pt x="139" y="368"/>
                        <a:pt x="139" y="368"/>
                        <a:pt x="139" y="368"/>
                      </a:cubicBezTo>
                      <a:cubicBezTo>
                        <a:pt x="144" y="374"/>
                        <a:pt x="144" y="374"/>
                        <a:pt x="144" y="374"/>
                      </a:cubicBezTo>
                      <a:cubicBezTo>
                        <a:pt x="147" y="368"/>
                        <a:pt x="147" y="368"/>
                        <a:pt x="147" y="368"/>
                      </a:cubicBezTo>
                      <a:cubicBezTo>
                        <a:pt x="145" y="363"/>
                        <a:pt x="145" y="363"/>
                        <a:pt x="145" y="363"/>
                      </a:cubicBezTo>
                      <a:cubicBezTo>
                        <a:pt x="145" y="360"/>
                        <a:pt x="145" y="360"/>
                        <a:pt x="145" y="360"/>
                      </a:cubicBezTo>
                      <a:cubicBezTo>
                        <a:pt x="145" y="360"/>
                        <a:pt x="147" y="364"/>
                        <a:pt x="149" y="365"/>
                      </a:cubicBezTo>
                      <a:cubicBezTo>
                        <a:pt x="153" y="365"/>
                        <a:pt x="153" y="365"/>
                        <a:pt x="153" y="365"/>
                      </a:cubicBezTo>
                      <a:cubicBezTo>
                        <a:pt x="153" y="365"/>
                        <a:pt x="149" y="372"/>
                        <a:pt x="153" y="372"/>
                      </a:cubicBezTo>
                      <a:cubicBezTo>
                        <a:pt x="158" y="372"/>
                        <a:pt x="164" y="371"/>
                        <a:pt x="164" y="371"/>
                      </a:cubicBezTo>
                      <a:cubicBezTo>
                        <a:pt x="166" y="368"/>
                        <a:pt x="166" y="368"/>
                        <a:pt x="166" y="368"/>
                      </a:cubicBezTo>
                      <a:cubicBezTo>
                        <a:pt x="170" y="369"/>
                        <a:pt x="170" y="369"/>
                        <a:pt x="170" y="369"/>
                      </a:cubicBezTo>
                      <a:cubicBezTo>
                        <a:pt x="178" y="369"/>
                        <a:pt x="178" y="369"/>
                        <a:pt x="178" y="369"/>
                      </a:cubicBezTo>
                      <a:cubicBezTo>
                        <a:pt x="179" y="357"/>
                        <a:pt x="179" y="357"/>
                        <a:pt x="179" y="357"/>
                      </a:cubicBezTo>
                      <a:cubicBezTo>
                        <a:pt x="179" y="357"/>
                        <a:pt x="179" y="362"/>
                        <a:pt x="181" y="363"/>
                      </a:cubicBezTo>
                      <a:cubicBezTo>
                        <a:pt x="183" y="363"/>
                        <a:pt x="198" y="365"/>
                        <a:pt x="198" y="365"/>
                      </a:cubicBezTo>
                      <a:cubicBezTo>
                        <a:pt x="196" y="368"/>
                        <a:pt x="196" y="368"/>
                        <a:pt x="196" y="368"/>
                      </a:cubicBezTo>
                      <a:cubicBezTo>
                        <a:pt x="194" y="368"/>
                        <a:pt x="194" y="368"/>
                        <a:pt x="194" y="368"/>
                      </a:cubicBezTo>
                      <a:cubicBezTo>
                        <a:pt x="193" y="366"/>
                        <a:pt x="193" y="366"/>
                        <a:pt x="193" y="366"/>
                      </a:cubicBezTo>
                      <a:cubicBezTo>
                        <a:pt x="188" y="366"/>
                        <a:pt x="188" y="366"/>
                        <a:pt x="188" y="366"/>
                      </a:cubicBezTo>
                      <a:cubicBezTo>
                        <a:pt x="189" y="370"/>
                        <a:pt x="189" y="370"/>
                        <a:pt x="189" y="370"/>
                      </a:cubicBezTo>
                      <a:cubicBezTo>
                        <a:pt x="186" y="369"/>
                        <a:pt x="186" y="369"/>
                        <a:pt x="186" y="369"/>
                      </a:cubicBezTo>
                      <a:cubicBezTo>
                        <a:pt x="180" y="373"/>
                        <a:pt x="180" y="373"/>
                        <a:pt x="180" y="373"/>
                      </a:cubicBezTo>
                      <a:cubicBezTo>
                        <a:pt x="181" y="375"/>
                        <a:pt x="181" y="375"/>
                        <a:pt x="181" y="375"/>
                      </a:cubicBezTo>
                      <a:cubicBezTo>
                        <a:pt x="181" y="375"/>
                        <a:pt x="176" y="378"/>
                        <a:pt x="175" y="381"/>
                      </a:cubicBezTo>
                      <a:cubicBezTo>
                        <a:pt x="174" y="384"/>
                        <a:pt x="172" y="388"/>
                        <a:pt x="172" y="388"/>
                      </a:cubicBezTo>
                      <a:cubicBezTo>
                        <a:pt x="169" y="390"/>
                        <a:pt x="169" y="390"/>
                        <a:pt x="169" y="390"/>
                      </a:cubicBezTo>
                      <a:cubicBezTo>
                        <a:pt x="172" y="396"/>
                        <a:pt x="172" y="396"/>
                        <a:pt x="172" y="396"/>
                      </a:cubicBezTo>
                      <a:cubicBezTo>
                        <a:pt x="174" y="400"/>
                        <a:pt x="174" y="400"/>
                        <a:pt x="174" y="400"/>
                      </a:cubicBezTo>
                      <a:cubicBezTo>
                        <a:pt x="174" y="400"/>
                        <a:pt x="176" y="401"/>
                        <a:pt x="176" y="403"/>
                      </a:cubicBezTo>
                      <a:cubicBezTo>
                        <a:pt x="176" y="404"/>
                        <a:pt x="175" y="409"/>
                        <a:pt x="175" y="410"/>
                      </a:cubicBezTo>
                      <a:cubicBezTo>
                        <a:pt x="176" y="412"/>
                        <a:pt x="178" y="414"/>
                        <a:pt x="178" y="414"/>
                      </a:cubicBezTo>
                      <a:cubicBezTo>
                        <a:pt x="182" y="409"/>
                        <a:pt x="182" y="409"/>
                        <a:pt x="182" y="409"/>
                      </a:cubicBezTo>
                      <a:cubicBezTo>
                        <a:pt x="182" y="413"/>
                        <a:pt x="182" y="413"/>
                        <a:pt x="182" y="413"/>
                      </a:cubicBezTo>
                      <a:cubicBezTo>
                        <a:pt x="180" y="416"/>
                        <a:pt x="180" y="416"/>
                        <a:pt x="180" y="416"/>
                      </a:cubicBezTo>
                      <a:cubicBezTo>
                        <a:pt x="179" y="416"/>
                        <a:pt x="181" y="422"/>
                        <a:pt x="181" y="422"/>
                      </a:cubicBezTo>
                      <a:cubicBezTo>
                        <a:pt x="185" y="417"/>
                        <a:pt x="185" y="417"/>
                        <a:pt x="185" y="417"/>
                      </a:cubicBezTo>
                      <a:cubicBezTo>
                        <a:pt x="186" y="412"/>
                        <a:pt x="186" y="412"/>
                        <a:pt x="186" y="412"/>
                      </a:cubicBezTo>
                      <a:cubicBezTo>
                        <a:pt x="189" y="420"/>
                        <a:pt x="189" y="420"/>
                        <a:pt x="189" y="420"/>
                      </a:cubicBezTo>
                      <a:cubicBezTo>
                        <a:pt x="194" y="417"/>
                        <a:pt x="194" y="417"/>
                        <a:pt x="194" y="417"/>
                      </a:cubicBezTo>
                      <a:cubicBezTo>
                        <a:pt x="194" y="423"/>
                        <a:pt x="194" y="423"/>
                        <a:pt x="194" y="423"/>
                      </a:cubicBezTo>
                      <a:cubicBezTo>
                        <a:pt x="194" y="423"/>
                        <a:pt x="189" y="424"/>
                        <a:pt x="189" y="425"/>
                      </a:cubicBezTo>
                      <a:cubicBezTo>
                        <a:pt x="189" y="427"/>
                        <a:pt x="192" y="428"/>
                        <a:pt x="192" y="428"/>
                      </a:cubicBezTo>
                      <a:cubicBezTo>
                        <a:pt x="191" y="432"/>
                        <a:pt x="191" y="432"/>
                        <a:pt x="191" y="432"/>
                      </a:cubicBezTo>
                      <a:cubicBezTo>
                        <a:pt x="182" y="433"/>
                        <a:pt x="182" y="433"/>
                        <a:pt x="182" y="433"/>
                      </a:cubicBezTo>
                      <a:cubicBezTo>
                        <a:pt x="182" y="433"/>
                        <a:pt x="180" y="442"/>
                        <a:pt x="182" y="443"/>
                      </a:cubicBezTo>
                      <a:cubicBezTo>
                        <a:pt x="184" y="444"/>
                        <a:pt x="185" y="448"/>
                        <a:pt x="185" y="448"/>
                      </a:cubicBezTo>
                      <a:cubicBezTo>
                        <a:pt x="185" y="448"/>
                        <a:pt x="177" y="452"/>
                        <a:pt x="177" y="457"/>
                      </a:cubicBezTo>
                      <a:cubicBezTo>
                        <a:pt x="178" y="461"/>
                        <a:pt x="181" y="470"/>
                        <a:pt x="181" y="470"/>
                      </a:cubicBezTo>
                      <a:cubicBezTo>
                        <a:pt x="186" y="472"/>
                        <a:pt x="186" y="472"/>
                        <a:pt x="186" y="472"/>
                      </a:cubicBezTo>
                      <a:cubicBezTo>
                        <a:pt x="186" y="472"/>
                        <a:pt x="185" y="474"/>
                        <a:pt x="184" y="474"/>
                      </a:cubicBezTo>
                      <a:cubicBezTo>
                        <a:pt x="183" y="474"/>
                        <a:pt x="179" y="472"/>
                        <a:pt x="179" y="472"/>
                      </a:cubicBezTo>
                      <a:cubicBezTo>
                        <a:pt x="177" y="465"/>
                        <a:pt x="177" y="465"/>
                        <a:pt x="177" y="465"/>
                      </a:cubicBezTo>
                      <a:cubicBezTo>
                        <a:pt x="177" y="465"/>
                        <a:pt x="171" y="464"/>
                        <a:pt x="171" y="466"/>
                      </a:cubicBezTo>
                      <a:cubicBezTo>
                        <a:pt x="170" y="467"/>
                        <a:pt x="172" y="474"/>
                        <a:pt x="172" y="474"/>
                      </a:cubicBezTo>
                      <a:cubicBezTo>
                        <a:pt x="165" y="467"/>
                        <a:pt x="165" y="467"/>
                        <a:pt x="165" y="467"/>
                      </a:cubicBezTo>
                      <a:cubicBezTo>
                        <a:pt x="152" y="469"/>
                        <a:pt x="152" y="469"/>
                        <a:pt x="152" y="469"/>
                      </a:cubicBezTo>
                      <a:cubicBezTo>
                        <a:pt x="144" y="464"/>
                        <a:pt x="144" y="464"/>
                        <a:pt x="144" y="464"/>
                      </a:cubicBezTo>
                      <a:cubicBezTo>
                        <a:pt x="144" y="467"/>
                        <a:pt x="144" y="467"/>
                        <a:pt x="144" y="467"/>
                      </a:cubicBezTo>
                      <a:cubicBezTo>
                        <a:pt x="133" y="469"/>
                        <a:pt x="133" y="469"/>
                        <a:pt x="133" y="469"/>
                      </a:cubicBezTo>
                      <a:cubicBezTo>
                        <a:pt x="121" y="475"/>
                        <a:pt x="121" y="475"/>
                        <a:pt x="121" y="475"/>
                      </a:cubicBezTo>
                      <a:cubicBezTo>
                        <a:pt x="121" y="475"/>
                        <a:pt x="120" y="482"/>
                        <a:pt x="117" y="483"/>
                      </a:cubicBezTo>
                      <a:cubicBezTo>
                        <a:pt x="115" y="485"/>
                        <a:pt x="111" y="485"/>
                        <a:pt x="111" y="485"/>
                      </a:cubicBezTo>
                      <a:cubicBezTo>
                        <a:pt x="111" y="485"/>
                        <a:pt x="100" y="490"/>
                        <a:pt x="101" y="491"/>
                      </a:cubicBezTo>
                      <a:cubicBezTo>
                        <a:pt x="103" y="492"/>
                        <a:pt x="107" y="491"/>
                        <a:pt x="109" y="492"/>
                      </a:cubicBezTo>
                      <a:cubicBezTo>
                        <a:pt x="110" y="494"/>
                        <a:pt x="110" y="497"/>
                        <a:pt x="110" y="497"/>
                      </a:cubicBezTo>
                      <a:cubicBezTo>
                        <a:pt x="110" y="497"/>
                        <a:pt x="112" y="496"/>
                        <a:pt x="112" y="494"/>
                      </a:cubicBezTo>
                      <a:cubicBezTo>
                        <a:pt x="113" y="491"/>
                        <a:pt x="114" y="489"/>
                        <a:pt x="116" y="489"/>
                      </a:cubicBezTo>
                      <a:cubicBezTo>
                        <a:pt x="117" y="488"/>
                        <a:pt x="119" y="490"/>
                        <a:pt x="119" y="490"/>
                      </a:cubicBezTo>
                      <a:cubicBezTo>
                        <a:pt x="122" y="489"/>
                        <a:pt x="122" y="489"/>
                        <a:pt x="122" y="489"/>
                      </a:cubicBezTo>
                      <a:cubicBezTo>
                        <a:pt x="129" y="490"/>
                        <a:pt x="129" y="490"/>
                        <a:pt x="129" y="490"/>
                      </a:cubicBezTo>
                      <a:cubicBezTo>
                        <a:pt x="127" y="494"/>
                        <a:pt x="127" y="494"/>
                        <a:pt x="127" y="494"/>
                      </a:cubicBezTo>
                      <a:cubicBezTo>
                        <a:pt x="127" y="494"/>
                        <a:pt x="126" y="499"/>
                        <a:pt x="127" y="500"/>
                      </a:cubicBezTo>
                      <a:cubicBezTo>
                        <a:pt x="128" y="501"/>
                        <a:pt x="128" y="503"/>
                        <a:pt x="128" y="503"/>
                      </a:cubicBezTo>
                      <a:cubicBezTo>
                        <a:pt x="128" y="503"/>
                        <a:pt x="123" y="506"/>
                        <a:pt x="123" y="510"/>
                      </a:cubicBezTo>
                      <a:cubicBezTo>
                        <a:pt x="123" y="512"/>
                        <a:pt x="128" y="514"/>
                        <a:pt x="128" y="514"/>
                      </a:cubicBezTo>
                      <a:cubicBezTo>
                        <a:pt x="126" y="516"/>
                        <a:pt x="126" y="516"/>
                        <a:pt x="126" y="516"/>
                      </a:cubicBezTo>
                      <a:cubicBezTo>
                        <a:pt x="126" y="516"/>
                        <a:pt x="119" y="531"/>
                        <a:pt x="116" y="531"/>
                      </a:cubicBezTo>
                      <a:cubicBezTo>
                        <a:pt x="113" y="532"/>
                        <a:pt x="110" y="532"/>
                        <a:pt x="109" y="533"/>
                      </a:cubicBezTo>
                      <a:cubicBezTo>
                        <a:pt x="106" y="534"/>
                        <a:pt x="102" y="536"/>
                        <a:pt x="102" y="536"/>
                      </a:cubicBezTo>
                      <a:cubicBezTo>
                        <a:pt x="98" y="535"/>
                        <a:pt x="98" y="535"/>
                        <a:pt x="98" y="535"/>
                      </a:cubicBezTo>
                      <a:cubicBezTo>
                        <a:pt x="88" y="538"/>
                        <a:pt x="88" y="538"/>
                        <a:pt x="88" y="538"/>
                      </a:cubicBezTo>
                      <a:cubicBezTo>
                        <a:pt x="87" y="542"/>
                        <a:pt x="87" y="542"/>
                        <a:pt x="87" y="542"/>
                      </a:cubicBezTo>
                      <a:cubicBezTo>
                        <a:pt x="82" y="542"/>
                        <a:pt x="82" y="542"/>
                        <a:pt x="82" y="542"/>
                      </a:cubicBezTo>
                      <a:cubicBezTo>
                        <a:pt x="79" y="538"/>
                        <a:pt x="79" y="538"/>
                        <a:pt x="79" y="538"/>
                      </a:cubicBezTo>
                      <a:cubicBezTo>
                        <a:pt x="76" y="539"/>
                        <a:pt x="76" y="539"/>
                        <a:pt x="76" y="539"/>
                      </a:cubicBezTo>
                      <a:cubicBezTo>
                        <a:pt x="77" y="542"/>
                        <a:pt x="77" y="542"/>
                        <a:pt x="77" y="542"/>
                      </a:cubicBezTo>
                      <a:cubicBezTo>
                        <a:pt x="77" y="542"/>
                        <a:pt x="66" y="543"/>
                        <a:pt x="66" y="545"/>
                      </a:cubicBezTo>
                      <a:cubicBezTo>
                        <a:pt x="65" y="547"/>
                        <a:pt x="65" y="548"/>
                        <a:pt x="65" y="548"/>
                      </a:cubicBezTo>
                      <a:cubicBezTo>
                        <a:pt x="72" y="549"/>
                        <a:pt x="72" y="549"/>
                        <a:pt x="72" y="549"/>
                      </a:cubicBezTo>
                      <a:cubicBezTo>
                        <a:pt x="72" y="549"/>
                        <a:pt x="73" y="554"/>
                        <a:pt x="71" y="554"/>
                      </a:cubicBezTo>
                      <a:cubicBezTo>
                        <a:pt x="68" y="554"/>
                        <a:pt x="66" y="555"/>
                        <a:pt x="66" y="555"/>
                      </a:cubicBezTo>
                      <a:cubicBezTo>
                        <a:pt x="67" y="561"/>
                        <a:pt x="67" y="561"/>
                        <a:pt x="67" y="561"/>
                      </a:cubicBezTo>
                      <a:cubicBezTo>
                        <a:pt x="67" y="561"/>
                        <a:pt x="70" y="559"/>
                        <a:pt x="71" y="559"/>
                      </a:cubicBezTo>
                      <a:cubicBezTo>
                        <a:pt x="72" y="559"/>
                        <a:pt x="74" y="560"/>
                        <a:pt x="74" y="560"/>
                      </a:cubicBezTo>
                      <a:cubicBezTo>
                        <a:pt x="80" y="559"/>
                        <a:pt x="80" y="559"/>
                        <a:pt x="80" y="559"/>
                      </a:cubicBezTo>
                      <a:cubicBezTo>
                        <a:pt x="82" y="555"/>
                        <a:pt x="82" y="555"/>
                        <a:pt x="82" y="555"/>
                      </a:cubicBezTo>
                      <a:cubicBezTo>
                        <a:pt x="86" y="555"/>
                        <a:pt x="86" y="555"/>
                        <a:pt x="86" y="555"/>
                      </a:cubicBezTo>
                      <a:cubicBezTo>
                        <a:pt x="83" y="558"/>
                        <a:pt x="83" y="558"/>
                        <a:pt x="83" y="558"/>
                      </a:cubicBezTo>
                      <a:cubicBezTo>
                        <a:pt x="82" y="561"/>
                        <a:pt x="82" y="561"/>
                        <a:pt x="82" y="561"/>
                      </a:cubicBezTo>
                      <a:cubicBezTo>
                        <a:pt x="73" y="561"/>
                        <a:pt x="73" y="561"/>
                        <a:pt x="73" y="561"/>
                      </a:cubicBezTo>
                      <a:cubicBezTo>
                        <a:pt x="71" y="562"/>
                        <a:pt x="71" y="562"/>
                        <a:pt x="71" y="562"/>
                      </a:cubicBezTo>
                      <a:cubicBezTo>
                        <a:pt x="71" y="562"/>
                        <a:pt x="71" y="567"/>
                        <a:pt x="73" y="567"/>
                      </a:cubicBezTo>
                      <a:cubicBezTo>
                        <a:pt x="76" y="567"/>
                        <a:pt x="80" y="566"/>
                        <a:pt x="80" y="566"/>
                      </a:cubicBezTo>
                      <a:cubicBezTo>
                        <a:pt x="80" y="566"/>
                        <a:pt x="83" y="567"/>
                        <a:pt x="84" y="566"/>
                      </a:cubicBezTo>
                      <a:cubicBezTo>
                        <a:pt x="86" y="565"/>
                        <a:pt x="88" y="563"/>
                        <a:pt x="88" y="563"/>
                      </a:cubicBezTo>
                      <a:cubicBezTo>
                        <a:pt x="96" y="563"/>
                        <a:pt x="96" y="563"/>
                        <a:pt x="96" y="563"/>
                      </a:cubicBezTo>
                      <a:cubicBezTo>
                        <a:pt x="96" y="563"/>
                        <a:pt x="100" y="560"/>
                        <a:pt x="102" y="561"/>
                      </a:cubicBezTo>
                      <a:cubicBezTo>
                        <a:pt x="104" y="562"/>
                        <a:pt x="99" y="565"/>
                        <a:pt x="101" y="566"/>
                      </a:cubicBezTo>
                      <a:cubicBezTo>
                        <a:pt x="103" y="567"/>
                        <a:pt x="109" y="569"/>
                        <a:pt x="109" y="569"/>
                      </a:cubicBezTo>
                      <a:cubicBezTo>
                        <a:pt x="115" y="568"/>
                        <a:pt x="115" y="568"/>
                        <a:pt x="115" y="568"/>
                      </a:cubicBezTo>
                      <a:cubicBezTo>
                        <a:pt x="114" y="570"/>
                        <a:pt x="114" y="570"/>
                        <a:pt x="114" y="570"/>
                      </a:cubicBezTo>
                      <a:cubicBezTo>
                        <a:pt x="109" y="571"/>
                        <a:pt x="109" y="571"/>
                        <a:pt x="109" y="571"/>
                      </a:cubicBezTo>
                      <a:cubicBezTo>
                        <a:pt x="109" y="571"/>
                        <a:pt x="103" y="570"/>
                        <a:pt x="103" y="573"/>
                      </a:cubicBezTo>
                      <a:cubicBezTo>
                        <a:pt x="102" y="575"/>
                        <a:pt x="102" y="577"/>
                        <a:pt x="104" y="577"/>
                      </a:cubicBezTo>
                      <a:cubicBezTo>
                        <a:pt x="107" y="577"/>
                        <a:pt x="112" y="578"/>
                        <a:pt x="112" y="578"/>
                      </a:cubicBezTo>
                      <a:cubicBezTo>
                        <a:pt x="112" y="578"/>
                        <a:pt x="115" y="574"/>
                        <a:pt x="118" y="575"/>
                      </a:cubicBezTo>
                      <a:cubicBezTo>
                        <a:pt x="122" y="576"/>
                        <a:pt x="126" y="587"/>
                        <a:pt x="126" y="587"/>
                      </a:cubicBezTo>
                      <a:cubicBezTo>
                        <a:pt x="126" y="587"/>
                        <a:pt x="131" y="593"/>
                        <a:pt x="137" y="594"/>
                      </a:cubicBezTo>
                      <a:cubicBezTo>
                        <a:pt x="143" y="594"/>
                        <a:pt x="152" y="589"/>
                        <a:pt x="152" y="589"/>
                      </a:cubicBezTo>
                      <a:cubicBezTo>
                        <a:pt x="163" y="586"/>
                        <a:pt x="163" y="586"/>
                        <a:pt x="163" y="586"/>
                      </a:cubicBezTo>
                      <a:cubicBezTo>
                        <a:pt x="170" y="580"/>
                        <a:pt x="170" y="580"/>
                        <a:pt x="170" y="580"/>
                      </a:cubicBezTo>
                      <a:cubicBezTo>
                        <a:pt x="180" y="575"/>
                        <a:pt x="180" y="575"/>
                        <a:pt x="180" y="575"/>
                      </a:cubicBezTo>
                      <a:cubicBezTo>
                        <a:pt x="181" y="576"/>
                        <a:pt x="181" y="576"/>
                        <a:pt x="181" y="576"/>
                      </a:cubicBezTo>
                      <a:cubicBezTo>
                        <a:pt x="171" y="582"/>
                        <a:pt x="171" y="582"/>
                        <a:pt x="171" y="582"/>
                      </a:cubicBezTo>
                      <a:cubicBezTo>
                        <a:pt x="166" y="589"/>
                        <a:pt x="166" y="589"/>
                        <a:pt x="166" y="589"/>
                      </a:cubicBezTo>
                      <a:cubicBezTo>
                        <a:pt x="161" y="590"/>
                        <a:pt x="161" y="590"/>
                        <a:pt x="161" y="590"/>
                      </a:cubicBezTo>
                      <a:cubicBezTo>
                        <a:pt x="161" y="590"/>
                        <a:pt x="151" y="597"/>
                        <a:pt x="151" y="599"/>
                      </a:cubicBezTo>
                      <a:cubicBezTo>
                        <a:pt x="150" y="602"/>
                        <a:pt x="152" y="605"/>
                        <a:pt x="148" y="606"/>
                      </a:cubicBezTo>
                      <a:cubicBezTo>
                        <a:pt x="144" y="607"/>
                        <a:pt x="132" y="608"/>
                        <a:pt x="130" y="605"/>
                      </a:cubicBezTo>
                      <a:cubicBezTo>
                        <a:pt x="128" y="602"/>
                        <a:pt x="121" y="600"/>
                        <a:pt x="118" y="599"/>
                      </a:cubicBezTo>
                      <a:cubicBezTo>
                        <a:pt x="115" y="599"/>
                        <a:pt x="102" y="597"/>
                        <a:pt x="99" y="600"/>
                      </a:cubicBezTo>
                      <a:cubicBezTo>
                        <a:pt x="97" y="602"/>
                        <a:pt x="100" y="608"/>
                        <a:pt x="100" y="608"/>
                      </a:cubicBezTo>
                      <a:cubicBezTo>
                        <a:pt x="100" y="608"/>
                        <a:pt x="98" y="609"/>
                        <a:pt x="94" y="610"/>
                      </a:cubicBezTo>
                      <a:cubicBezTo>
                        <a:pt x="90" y="611"/>
                        <a:pt x="88" y="607"/>
                        <a:pt x="86" y="608"/>
                      </a:cubicBezTo>
                      <a:cubicBezTo>
                        <a:pt x="83" y="609"/>
                        <a:pt x="81" y="623"/>
                        <a:pt x="81" y="623"/>
                      </a:cubicBezTo>
                      <a:cubicBezTo>
                        <a:pt x="70" y="628"/>
                        <a:pt x="70" y="628"/>
                        <a:pt x="70" y="628"/>
                      </a:cubicBezTo>
                      <a:cubicBezTo>
                        <a:pt x="69" y="631"/>
                        <a:pt x="69" y="631"/>
                        <a:pt x="69" y="631"/>
                      </a:cubicBezTo>
                      <a:cubicBezTo>
                        <a:pt x="56" y="636"/>
                        <a:pt x="56" y="636"/>
                        <a:pt x="56" y="636"/>
                      </a:cubicBezTo>
                      <a:cubicBezTo>
                        <a:pt x="55" y="640"/>
                        <a:pt x="55" y="640"/>
                        <a:pt x="55" y="640"/>
                      </a:cubicBezTo>
                      <a:cubicBezTo>
                        <a:pt x="55" y="640"/>
                        <a:pt x="51" y="641"/>
                        <a:pt x="50" y="643"/>
                      </a:cubicBezTo>
                      <a:cubicBezTo>
                        <a:pt x="48" y="644"/>
                        <a:pt x="47" y="647"/>
                        <a:pt x="47" y="647"/>
                      </a:cubicBezTo>
                      <a:cubicBezTo>
                        <a:pt x="38" y="652"/>
                        <a:pt x="38" y="652"/>
                        <a:pt x="38" y="652"/>
                      </a:cubicBezTo>
                      <a:cubicBezTo>
                        <a:pt x="34" y="653"/>
                        <a:pt x="34" y="653"/>
                        <a:pt x="34" y="653"/>
                      </a:cubicBezTo>
                      <a:cubicBezTo>
                        <a:pt x="34" y="653"/>
                        <a:pt x="25" y="652"/>
                        <a:pt x="23" y="654"/>
                      </a:cubicBezTo>
                      <a:cubicBezTo>
                        <a:pt x="20" y="656"/>
                        <a:pt x="21" y="662"/>
                        <a:pt x="21" y="662"/>
                      </a:cubicBezTo>
                      <a:cubicBezTo>
                        <a:pt x="30" y="661"/>
                        <a:pt x="30" y="661"/>
                        <a:pt x="30" y="661"/>
                      </a:cubicBezTo>
                      <a:cubicBezTo>
                        <a:pt x="30" y="658"/>
                        <a:pt x="30" y="658"/>
                        <a:pt x="30" y="658"/>
                      </a:cubicBezTo>
                      <a:cubicBezTo>
                        <a:pt x="30" y="658"/>
                        <a:pt x="35" y="660"/>
                        <a:pt x="36" y="661"/>
                      </a:cubicBezTo>
                      <a:cubicBezTo>
                        <a:pt x="37" y="662"/>
                        <a:pt x="41" y="670"/>
                        <a:pt x="41" y="670"/>
                      </a:cubicBezTo>
                      <a:cubicBezTo>
                        <a:pt x="48" y="665"/>
                        <a:pt x="48" y="665"/>
                        <a:pt x="48" y="665"/>
                      </a:cubicBezTo>
                      <a:cubicBezTo>
                        <a:pt x="47" y="662"/>
                        <a:pt x="47" y="662"/>
                        <a:pt x="47" y="662"/>
                      </a:cubicBezTo>
                      <a:cubicBezTo>
                        <a:pt x="47" y="662"/>
                        <a:pt x="52" y="655"/>
                        <a:pt x="52" y="656"/>
                      </a:cubicBezTo>
                      <a:cubicBezTo>
                        <a:pt x="52" y="657"/>
                        <a:pt x="53" y="660"/>
                        <a:pt x="53" y="660"/>
                      </a:cubicBezTo>
                      <a:cubicBezTo>
                        <a:pt x="53" y="660"/>
                        <a:pt x="61" y="657"/>
                        <a:pt x="62" y="657"/>
                      </a:cubicBezTo>
                      <a:cubicBezTo>
                        <a:pt x="63" y="656"/>
                        <a:pt x="66" y="652"/>
                        <a:pt x="66" y="652"/>
                      </a:cubicBezTo>
                      <a:cubicBezTo>
                        <a:pt x="66" y="652"/>
                        <a:pt x="72" y="654"/>
                        <a:pt x="74" y="653"/>
                      </a:cubicBezTo>
                      <a:cubicBezTo>
                        <a:pt x="78" y="653"/>
                        <a:pt x="84" y="652"/>
                        <a:pt x="85" y="653"/>
                      </a:cubicBezTo>
                      <a:cubicBezTo>
                        <a:pt x="85" y="654"/>
                        <a:pt x="86" y="658"/>
                        <a:pt x="86" y="658"/>
                      </a:cubicBezTo>
                      <a:cubicBezTo>
                        <a:pt x="89" y="656"/>
                        <a:pt x="89" y="656"/>
                        <a:pt x="89" y="656"/>
                      </a:cubicBezTo>
                      <a:cubicBezTo>
                        <a:pt x="90" y="650"/>
                        <a:pt x="90" y="650"/>
                        <a:pt x="90" y="650"/>
                      </a:cubicBezTo>
                      <a:cubicBezTo>
                        <a:pt x="93" y="659"/>
                        <a:pt x="93" y="659"/>
                        <a:pt x="93" y="659"/>
                      </a:cubicBezTo>
                      <a:cubicBezTo>
                        <a:pt x="100" y="659"/>
                        <a:pt x="100" y="659"/>
                        <a:pt x="100" y="659"/>
                      </a:cubicBezTo>
                      <a:cubicBezTo>
                        <a:pt x="100" y="659"/>
                        <a:pt x="101" y="666"/>
                        <a:pt x="104" y="666"/>
                      </a:cubicBezTo>
                      <a:cubicBezTo>
                        <a:pt x="109" y="668"/>
                        <a:pt x="112" y="662"/>
                        <a:pt x="112" y="662"/>
                      </a:cubicBezTo>
                      <a:cubicBezTo>
                        <a:pt x="115" y="660"/>
                        <a:pt x="115" y="660"/>
                        <a:pt x="115" y="660"/>
                      </a:cubicBezTo>
                      <a:cubicBezTo>
                        <a:pt x="114" y="656"/>
                        <a:pt x="114" y="656"/>
                        <a:pt x="114" y="656"/>
                      </a:cubicBezTo>
                      <a:cubicBezTo>
                        <a:pt x="118" y="653"/>
                        <a:pt x="118" y="653"/>
                        <a:pt x="118" y="653"/>
                      </a:cubicBezTo>
                      <a:cubicBezTo>
                        <a:pt x="119" y="647"/>
                        <a:pt x="119" y="647"/>
                        <a:pt x="119" y="647"/>
                      </a:cubicBezTo>
                      <a:cubicBezTo>
                        <a:pt x="122" y="645"/>
                        <a:pt x="122" y="645"/>
                        <a:pt x="122" y="645"/>
                      </a:cubicBezTo>
                      <a:cubicBezTo>
                        <a:pt x="122" y="639"/>
                        <a:pt x="122" y="639"/>
                        <a:pt x="122" y="639"/>
                      </a:cubicBezTo>
                      <a:cubicBezTo>
                        <a:pt x="123" y="644"/>
                        <a:pt x="123" y="644"/>
                        <a:pt x="123" y="644"/>
                      </a:cubicBezTo>
                      <a:cubicBezTo>
                        <a:pt x="123" y="644"/>
                        <a:pt x="129" y="641"/>
                        <a:pt x="141" y="641"/>
                      </a:cubicBezTo>
                      <a:cubicBezTo>
                        <a:pt x="153" y="642"/>
                        <a:pt x="160" y="653"/>
                        <a:pt x="160" y="653"/>
                      </a:cubicBezTo>
                      <a:cubicBezTo>
                        <a:pt x="162" y="657"/>
                        <a:pt x="162" y="657"/>
                        <a:pt x="162" y="657"/>
                      </a:cubicBezTo>
                      <a:cubicBezTo>
                        <a:pt x="164" y="655"/>
                        <a:pt x="164" y="655"/>
                        <a:pt x="164" y="655"/>
                      </a:cubicBezTo>
                      <a:cubicBezTo>
                        <a:pt x="164" y="655"/>
                        <a:pt x="161" y="654"/>
                        <a:pt x="163" y="652"/>
                      </a:cubicBezTo>
                      <a:cubicBezTo>
                        <a:pt x="165" y="648"/>
                        <a:pt x="171" y="652"/>
                        <a:pt x="171" y="652"/>
                      </a:cubicBezTo>
                      <a:cubicBezTo>
                        <a:pt x="177" y="652"/>
                        <a:pt x="177" y="652"/>
                        <a:pt x="177" y="652"/>
                      </a:cubicBezTo>
                      <a:cubicBezTo>
                        <a:pt x="178" y="653"/>
                        <a:pt x="182" y="657"/>
                        <a:pt x="184" y="655"/>
                      </a:cubicBezTo>
                      <a:cubicBezTo>
                        <a:pt x="187" y="654"/>
                        <a:pt x="185" y="650"/>
                        <a:pt x="185" y="650"/>
                      </a:cubicBezTo>
                      <a:cubicBezTo>
                        <a:pt x="185" y="650"/>
                        <a:pt x="178" y="647"/>
                        <a:pt x="180" y="646"/>
                      </a:cubicBezTo>
                      <a:cubicBezTo>
                        <a:pt x="182" y="645"/>
                        <a:pt x="185" y="649"/>
                        <a:pt x="186" y="648"/>
                      </a:cubicBezTo>
                      <a:cubicBezTo>
                        <a:pt x="188" y="648"/>
                        <a:pt x="195" y="646"/>
                        <a:pt x="195" y="646"/>
                      </a:cubicBezTo>
                      <a:cubicBezTo>
                        <a:pt x="195" y="646"/>
                        <a:pt x="199" y="649"/>
                        <a:pt x="201" y="649"/>
                      </a:cubicBezTo>
                      <a:cubicBezTo>
                        <a:pt x="202" y="649"/>
                        <a:pt x="203" y="646"/>
                        <a:pt x="203" y="646"/>
                      </a:cubicBezTo>
                      <a:cubicBezTo>
                        <a:pt x="203" y="646"/>
                        <a:pt x="209" y="648"/>
                        <a:pt x="211" y="647"/>
                      </a:cubicBezTo>
                      <a:cubicBezTo>
                        <a:pt x="213" y="646"/>
                        <a:pt x="212" y="642"/>
                        <a:pt x="212" y="642"/>
                      </a:cubicBezTo>
                      <a:cubicBezTo>
                        <a:pt x="212" y="642"/>
                        <a:pt x="216" y="648"/>
                        <a:pt x="218" y="648"/>
                      </a:cubicBezTo>
                      <a:cubicBezTo>
                        <a:pt x="220" y="648"/>
                        <a:pt x="220" y="643"/>
                        <a:pt x="220" y="644"/>
                      </a:cubicBezTo>
                      <a:cubicBezTo>
                        <a:pt x="221" y="646"/>
                        <a:pt x="224" y="649"/>
                        <a:pt x="224" y="649"/>
                      </a:cubicBezTo>
                      <a:cubicBezTo>
                        <a:pt x="224" y="649"/>
                        <a:pt x="226" y="643"/>
                        <a:pt x="229" y="646"/>
                      </a:cubicBezTo>
                      <a:cubicBezTo>
                        <a:pt x="232" y="649"/>
                        <a:pt x="231" y="654"/>
                        <a:pt x="232" y="654"/>
                      </a:cubicBezTo>
                      <a:cubicBezTo>
                        <a:pt x="234" y="654"/>
                        <a:pt x="237" y="653"/>
                        <a:pt x="237" y="653"/>
                      </a:cubicBezTo>
                      <a:cubicBezTo>
                        <a:pt x="237" y="653"/>
                        <a:pt x="248" y="650"/>
                        <a:pt x="257" y="652"/>
                      </a:cubicBezTo>
                      <a:cubicBezTo>
                        <a:pt x="264" y="654"/>
                        <a:pt x="270" y="659"/>
                        <a:pt x="276" y="659"/>
                      </a:cubicBezTo>
                      <a:cubicBezTo>
                        <a:pt x="281" y="659"/>
                        <a:pt x="283" y="657"/>
                        <a:pt x="283" y="657"/>
                      </a:cubicBezTo>
                      <a:cubicBezTo>
                        <a:pt x="295" y="656"/>
                        <a:pt x="295" y="656"/>
                        <a:pt x="295" y="656"/>
                      </a:cubicBezTo>
                      <a:cubicBezTo>
                        <a:pt x="301" y="649"/>
                        <a:pt x="301" y="649"/>
                        <a:pt x="301" y="649"/>
                      </a:cubicBezTo>
                      <a:cubicBezTo>
                        <a:pt x="310" y="653"/>
                        <a:pt x="310" y="653"/>
                        <a:pt x="310" y="653"/>
                      </a:cubicBezTo>
                      <a:cubicBezTo>
                        <a:pt x="310" y="653"/>
                        <a:pt x="309" y="643"/>
                        <a:pt x="312" y="643"/>
                      </a:cubicBezTo>
                      <a:cubicBezTo>
                        <a:pt x="315" y="643"/>
                        <a:pt x="318" y="644"/>
                        <a:pt x="318" y="644"/>
                      </a:cubicBezTo>
                      <a:cubicBezTo>
                        <a:pt x="328" y="641"/>
                        <a:pt x="328" y="641"/>
                        <a:pt x="328" y="641"/>
                      </a:cubicBezTo>
                      <a:cubicBezTo>
                        <a:pt x="329" y="631"/>
                        <a:pt x="329" y="631"/>
                        <a:pt x="329" y="631"/>
                      </a:cubicBezTo>
                      <a:cubicBezTo>
                        <a:pt x="332" y="627"/>
                        <a:pt x="332" y="627"/>
                        <a:pt x="332" y="627"/>
                      </a:cubicBezTo>
                      <a:cubicBezTo>
                        <a:pt x="331" y="625"/>
                        <a:pt x="331" y="625"/>
                        <a:pt x="331" y="625"/>
                      </a:cubicBezTo>
                      <a:cubicBezTo>
                        <a:pt x="310" y="626"/>
                        <a:pt x="310" y="626"/>
                        <a:pt x="310" y="626"/>
                      </a:cubicBezTo>
                      <a:cubicBezTo>
                        <a:pt x="307" y="625"/>
                        <a:pt x="307" y="625"/>
                        <a:pt x="307" y="625"/>
                      </a:cubicBezTo>
                      <a:cubicBezTo>
                        <a:pt x="311" y="623"/>
                        <a:pt x="311" y="623"/>
                        <a:pt x="311" y="623"/>
                      </a:cubicBezTo>
                      <a:cubicBezTo>
                        <a:pt x="311" y="623"/>
                        <a:pt x="312" y="621"/>
                        <a:pt x="309" y="620"/>
                      </a:cubicBezTo>
                      <a:cubicBezTo>
                        <a:pt x="306" y="618"/>
                        <a:pt x="302" y="621"/>
                        <a:pt x="302" y="621"/>
                      </a:cubicBezTo>
                      <a:cubicBezTo>
                        <a:pt x="296" y="621"/>
                        <a:pt x="296" y="621"/>
                        <a:pt x="296" y="621"/>
                      </a:cubicBezTo>
                      <a:cubicBezTo>
                        <a:pt x="303" y="617"/>
                        <a:pt x="303" y="617"/>
                        <a:pt x="303" y="617"/>
                      </a:cubicBezTo>
                      <a:cubicBezTo>
                        <a:pt x="298" y="614"/>
                        <a:pt x="298" y="614"/>
                        <a:pt x="298" y="614"/>
                      </a:cubicBezTo>
                      <a:cubicBezTo>
                        <a:pt x="295" y="614"/>
                        <a:pt x="295" y="614"/>
                        <a:pt x="295" y="614"/>
                      </a:cubicBezTo>
                      <a:cubicBezTo>
                        <a:pt x="293" y="615"/>
                        <a:pt x="293" y="615"/>
                        <a:pt x="293" y="615"/>
                      </a:cubicBezTo>
                      <a:cubicBezTo>
                        <a:pt x="290" y="615"/>
                        <a:pt x="290" y="615"/>
                        <a:pt x="290" y="615"/>
                      </a:cubicBezTo>
                      <a:cubicBezTo>
                        <a:pt x="292" y="614"/>
                        <a:pt x="292" y="614"/>
                        <a:pt x="292" y="614"/>
                      </a:cubicBezTo>
                      <a:cubicBezTo>
                        <a:pt x="294" y="612"/>
                        <a:pt x="294" y="612"/>
                        <a:pt x="294" y="612"/>
                      </a:cubicBezTo>
                      <a:cubicBezTo>
                        <a:pt x="298" y="612"/>
                        <a:pt x="298" y="612"/>
                        <a:pt x="298" y="612"/>
                      </a:cubicBezTo>
                      <a:cubicBezTo>
                        <a:pt x="307" y="613"/>
                        <a:pt x="307" y="613"/>
                        <a:pt x="307" y="613"/>
                      </a:cubicBezTo>
                      <a:cubicBezTo>
                        <a:pt x="312" y="609"/>
                        <a:pt x="312" y="609"/>
                        <a:pt x="312" y="609"/>
                      </a:cubicBezTo>
                      <a:cubicBezTo>
                        <a:pt x="309" y="607"/>
                        <a:pt x="309" y="607"/>
                        <a:pt x="309" y="607"/>
                      </a:cubicBezTo>
                      <a:cubicBezTo>
                        <a:pt x="313" y="606"/>
                        <a:pt x="313" y="606"/>
                        <a:pt x="313" y="606"/>
                      </a:cubicBezTo>
                      <a:cubicBezTo>
                        <a:pt x="314" y="599"/>
                        <a:pt x="314" y="599"/>
                        <a:pt x="314" y="599"/>
                      </a:cubicBezTo>
                      <a:cubicBezTo>
                        <a:pt x="308" y="601"/>
                        <a:pt x="308" y="601"/>
                        <a:pt x="308" y="601"/>
                      </a:cubicBezTo>
                      <a:cubicBezTo>
                        <a:pt x="306" y="599"/>
                        <a:pt x="306" y="599"/>
                        <a:pt x="306" y="599"/>
                      </a:cubicBezTo>
                      <a:cubicBezTo>
                        <a:pt x="315" y="596"/>
                        <a:pt x="315" y="596"/>
                        <a:pt x="315" y="596"/>
                      </a:cubicBezTo>
                      <a:cubicBezTo>
                        <a:pt x="316" y="594"/>
                        <a:pt x="316" y="594"/>
                        <a:pt x="316" y="594"/>
                      </a:cubicBezTo>
                      <a:cubicBezTo>
                        <a:pt x="319" y="598"/>
                        <a:pt x="319" y="598"/>
                        <a:pt x="319" y="598"/>
                      </a:cubicBezTo>
                      <a:cubicBezTo>
                        <a:pt x="319" y="598"/>
                        <a:pt x="324" y="598"/>
                        <a:pt x="327" y="596"/>
                      </a:cubicBezTo>
                      <a:cubicBezTo>
                        <a:pt x="330" y="595"/>
                        <a:pt x="327" y="592"/>
                        <a:pt x="327" y="592"/>
                      </a:cubicBezTo>
                      <a:cubicBezTo>
                        <a:pt x="329" y="590"/>
                        <a:pt x="329" y="590"/>
                        <a:pt x="329" y="590"/>
                      </a:cubicBezTo>
                      <a:cubicBezTo>
                        <a:pt x="323" y="587"/>
                        <a:pt x="323" y="587"/>
                        <a:pt x="323" y="587"/>
                      </a:cubicBezTo>
                      <a:cubicBezTo>
                        <a:pt x="328" y="585"/>
                        <a:pt x="328" y="585"/>
                        <a:pt x="328" y="585"/>
                      </a:cubicBezTo>
                      <a:cubicBezTo>
                        <a:pt x="328" y="582"/>
                        <a:pt x="328" y="582"/>
                        <a:pt x="328" y="582"/>
                      </a:cubicBezTo>
                      <a:cubicBezTo>
                        <a:pt x="330" y="582"/>
                        <a:pt x="330" y="582"/>
                        <a:pt x="330" y="582"/>
                      </a:cubicBezTo>
                      <a:cubicBezTo>
                        <a:pt x="331" y="587"/>
                        <a:pt x="331" y="587"/>
                        <a:pt x="331" y="587"/>
                      </a:cubicBezTo>
                      <a:cubicBezTo>
                        <a:pt x="331" y="587"/>
                        <a:pt x="343" y="583"/>
                        <a:pt x="345" y="580"/>
                      </a:cubicBezTo>
                      <a:cubicBezTo>
                        <a:pt x="348" y="577"/>
                        <a:pt x="345" y="569"/>
                        <a:pt x="348" y="567"/>
                      </a:cubicBezTo>
                      <a:cubicBezTo>
                        <a:pt x="351" y="564"/>
                        <a:pt x="357" y="553"/>
                        <a:pt x="355" y="545"/>
                      </a:cubicBezTo>
                      <a:cubicBezTo>
                        <a:pt x="354" y="535"/>
                        <a:pt x="342" y="526"/>
                        <a:pt x="342" y="526"/>
                      </a:cubicBezTo>
                      <a:close/>
                      <a:moveTo>
                        <a:pt x="217" y="652"/>
                      </a:moveTo>
                      <a:cubicBezTo>
                        <a:pt x="217" y="652"/>
                        <a:pt x="214" y="648"/>
                        <a:pt x="212" y="648"/>
                      </a:cubicBezTo>
                      <a:cubicBezTo>
                        <a:pt x="211" y="648"/>
                        <a:pt x="209" y="650"/>
                        <a:pt x="209" y="650"/>
                      </a:cubicBezTo>
                      <a:cubicBezTo>
                        <a:pt x="200" y="652"/>
                        <a:pt x="200" y="652"/>
                        <a:pt x="200" y="652"/>
                      </a:cubicBezTo>
                      <a:cubicBezTo>
                        <a:pt x="202" y="655"/>
                        <a:pt x="202" y="655"/>
                        <a:pt x="202" y="655"/>
                      </a:cubicBezTo>
                      <a:cubicBezTo>
                        <a:pt x="205" y="655"/>
                        <a:pt x="205" y="655"/>
                        <a:pt x="205" y="655"/>
                      </a:cubicBezTo>
                      <a:cubicBezTo>
                        <a:pt x="210" y="661"/>
                        <a:pt x="210" y="661"/>
                        <a:pt x="210" y="661"/>
                      </a:cubicBezTo>
                      <a:cubicBezTo>
                        <a:pt x="216" y="660"/>
                        <a:pt x="216" y="660"/>
                        <a:pt x="216" y="660"/>
                      </a:cubicBezTo>
                      <a:cubicBezTo>
                        <a:pt x="216" y="660"/>
                        <a:pt x="217" y="658"/>
                        <a:pt x="218" y="657"/>
                      </a:cubicBezTo>
                      <a:cubicBezTo>
                        <a:pt x="220" y="657"/>
                        <a:pt x="221" y="655"/>
                        <a:pt x="221" y="655"/>
                      </a:cubicBezTo>
                      <a:cubicBezTo>
                        <a:pt x="219" y="652"/>
                        <a:pt x="219" y="652"/>
                        <a:pt x="219" y="652"/>
                      </a:cubicBezTo>
                      <a:lnTo>
                        <a:pt x="217" y="652"/>
                      </a:lnTo>
                      <a:close/>
                      <a:moveTo>
                        <a:pt x="117" y="454"/>
                      </a:moveTo>
                      <a:cubicBezTo>
                        <a:pt x="115" y="458"/>
                        <a:pt x="115" y="458"/>
                        <a:pt x="115" y="458"/>
                      </a:cubicBezTo>
                      <a:cubicBezTo>
                        <a:pt x="112" y="456"/>
                        <a:pt x="112" y="456"/>
                        <a:pt x="112" y="456"/>
                      </a:cubicBezTo>
                      <a:cubicBezTo>
                        <a:pt x="111" y="459"/>
                        <a:pt x="111" y="459"/>
                        <a:pt x="111" y="459"/>
                      </a:cubicBezTo>
                      <a:cubicBezTo>
                        <a:pt x="115" y="465"/>
                        <a:pt x="115" y="465"/>
                        <a:pt x="115" y="465"/>
                      </a:cubicBezTo>
                      <a:cubicBezTo>
                        <a:pt x="115" y="465"/>
                        <a:pt x="115" y="470"/>
                        <a:pt x="121" y="471"/>
                      </a:cubicBezTo>
                      <a:cubicBezTo>
                        <a:pt x="128" y="472"/>
                        <a:pt x="129" y="466"/>
                        <a:pt x="129" y="466"/>
                      </a:cubicBezTo>
                      <a:cubicBezTo>
                        <a:pt x="135" y="465"/>
                        <a:pt x="135" y="465"/>
                        <a:pt x="135" y="465"/>
                      </a:cubicBezTo>
                      <a:cubicBezTo>
                        <a:pt x="136" y="463"/>
                        <a:pt x="136" y="463"/>
                        <a:pt x="136" y="463"/>
                      </a:cubicBezTo>
                      <a:cubicBezTo>
                        <a:pt x="130" y="460"/>
                        <a:pt x="130" y="460"/>
                        <a:pt x="130" y="460"/>
                      </a:cubicBezTo>
                      <a:cubicBezTo>
                        <a:pt x="128" y="453"/>
                        <a:pt x="128" y="453"/>
                        <a:pt x="128" y="453"/>
                      </a:cubicBezTo>
                      <a:cubicBezTo>
                        <a:pt x="121" y="452"/>
                        <a:pt x="121" y="452"/>
                        <a:pt x="121" y="452"/>
                      </a:cubicBezTo>
                      <a:lnTo>
                        <a:pt x="117" y="454"/>
                      </a:lnTo>
                      <a:close/>
                      <a:moveTo>
                        <a:pt x="134" y="391"/>
                      </a:moveTo>
                      <a:cubicBezTo>
                        <a:pt x="128" y="400"/>
                        <a:pt x="128" y="400"/>
                        <a:pt x="128" y="400"/>
                      </a:cubicBezTo>
                      <a:cubicBezTo>
                        <a:pt x="123" y="401"/>
                        <a:pt x="123" y="401"/>
                        <a:pt x="123" y="401"/>
                      </a:cubicBezTo>
                      <a:cubicBezTo>
                        <a:pt x="123" y="401"/>
                        <a:pt x="121" y="404"/>
                        <a:pt x="123" y="406"/>
                      </a:cubicBezTo>
                      <a:cubicBezTo>
                        <a:pt x="126" y="409"/>
                        <a:pt x="128" y="410"/>
                        <a:pt x="128" y="410"/>
                      </a:cubicBezTo>
                      <a:cubicBezTo>
                        <a:pt x="132" y="408"/>
                        <a:pt x="132" y="408"/>
                        <a:pt x="132" y="408"/>
                      </a:cubicBezTo>
                      <a:cubicBezTo>
                        <a:pt x="138" y="403"/>
                        <a:pt x="142" y="400"/>
                        <a:pt x="142" y="400"/>
                      </a:cubicBezTo>
                      <a:cubicBezTo>
                        <a:pt x="139" y="396"/>
                        <a:pt x="139" y="396"/>
                        <a:pt x="139" y="396"/>
                      </a:cubicBezTo>
                      <a:cubicBezTo>
                        <a:pt x="139" y="392"/>
                        <a:pt x="139" y="392"/>
                        <a:pt x="139" y="392"/>
                      </a:cubicBezTo>
                      <a:lnTo>
                        <a:pt x="134" y="391"/>
                      </a:lnTo>
                      <a:close/>
                      <a:moveTo>
                        <a:pt x="129" y="302"/>
                      </a:moveTo>
                      <a:cubicBezTo>
                        <a:pt x="126" y="301"/>
                        <a:pt x="126" y="301"/>
                        <a:pt x="126" y="301"/>
                      </a:cubicBezTo>
                      <a:cubicBezTo>
                        <a:pt x="122" y="305"/>
                        <a:pt x="122" y="305"/>
                        <a:pt x="122" y="305"/>
                      </a:cubicBezTo>
                      <a:cubicBezTo>
                        <a:pt x="121" y="317"/>
                        <a:pt x="121" y="317"/>
                        <a:pt x="121" y="317"/>
                      </a:cubicBezTo>
                      <a:cubicBezTo>
                        <a:pt x="121" y="317"/>
                        <a:pt x="125" y="322"/>
                        <a:pt x="128" y="319"/>
                      </a:cubicBezTo>
                      <a:cubicBezTo>
                        <a:pt x="130" y="317"/>
                        <a:pt x="129" y="313"/>
                        <a:pt x="129" y="313"/>
                      </a:cubicBezTo>
                      <a:cubicBezTo>
                        <a:pt x="131" y="309"/>
                        <a:pt x="131" y="309"/>
                        <a:pt x="131" y="309"/>
                      </a:cubicBezTo>
                      <a:lnTo>
                        <a:pt x="129" y="302"/>
                      </a:lnTo>
                      <a:close/>
                      <a:moveTo>
                        <a:pt x="135" y="292"/>
                      </a:moveTo>
                      <a:cubicBezTo>
                        <a:pt x="133" y="292"/>
                        <a:pt x="133" y="292"/>
                        <a:pt x="133" y="292"/>
                      </a:cubicBezTo>
                      <a:cubicBezTo>
                        <a:pt x="134" y="301"/>
                        <a:pt x="134" y="301"/>
                        <a:pt x="134" y="301"/>
                      </a:cubicBezTo>
                      <a:cubicBezTo>
                        <a:pt x="136" y="303"/>
                        <a:pt x="136" y="303"/>
                        <a:pt x="136" y="303"/>
                      </a:cubicBezTo>
                      <a:cubicBezTo>
                        <a:pt x="138" y="302"/>
                        <a:pt x="138" y="302"/>
                        <a:pt x="138" y="302"/>
                      </a:cubicBezTo>
                      <a:cubicBezTo>
                        <a:pt x="137" y="299"/>
                        <a:pt x="137" y="299"/>
                        <a:pt x="137" y="299"/>
                      </a:cubicBezTo>
                      <a:cubicBezTo>
                        <a:pt x="138" y="297"/>
                        <a:pt x="138" y="297"/>
                        <a:pt x="138" y="297"/>
                      </a:cubicBezTo>
                      <a:lnTo>
                        <a:pt x="135" y="292"/>
                      </a:lnTo>
                      <a:close/>
                      <a:moveTo>
                        <a:pt x="99" y="286"/>
                      </a:moveTo>
                      <a:cubicBezTo>
                        <a:pt x="99" y="283"/>
                        <a:pt x="100" y="280"/>
                        <a:pt x="100" y="280"/>
                      </a:cubicBezTo>
                      <a:cubicBezTo>
                        <a:pt x="92" y="283"/>
                        <a:pt x="92" y="283"/>
                        <a:pt x="92" y="283"/>
                      </a:cubicBezTo>
                      <a:cubicBezTo>
                        <a:pt x="92" y="284"/>
                        <a:pt x="92" y="284"/>
                        <a:pt x="92" y="284"/>
                      </a:cubicBezTo>
                      <a:cubicBezTo>
                        <a:pt x="87" y="282"/>
                        <a:pt x="87" y="282"/>
                        <a:pt x="87" y="282"/>
                      </a:cubicBezTo>
                      <a:cubicBezTo>
                        <a:pt x="87" y="282"/>
                        <a:pt x="84" y="283"/>
                        <a:pt x="83" y="287"/>
                      </a:cubicBezTo>
                      <a:cubicBezTo>
                        <a:pt x="83" y="291"/>
                        <a:pt x="82" y="293"/>
                        <a:pt x="82" y="293"/>
                      </a:cubicBezTo>
                      <a:cubicBezTo>
                        <a:pt x="84" y="293"/>
                        <a:pt x="84" y="293"/>
                        <a:pt x="84" y="293"/>
                      </a:cubicBezTo>
                      <a:cubicBezTo>
                        <a:pt x="88" y="286"/>
                        <a:pt x="88" y="286"/>
                        <a:pt x="88" y="286"/>
                      </a:cubicBezTo>
                      <a:cubicBezTo>
                        <a:pt x="93" y="287"/>
                        <a:pt x="93" y="287"/>
                        <a:pt x="93" y="287"/>
                      </a:cubicBezTo>
                      <a:cubicBezTo>
                        <a:pt x="93" y="291"/>
                        <a:pt x="93" y="291"/>
                        <a:pt x="93" y="291"/>
                      </a:cubicBezTo>
                      <a:cubicBezTo>
                        <a:pt x="93" y="291"/>
                        <a:pt x="89" y="290"/>
                        <a:pt x="89" y="291"/>
                      </a:cubicBezTo>
                      <a:cubicBezTo>
                        <a:pt x="89" y="292"/>
                        <a:pt x="90" y="296"/>
                        <a:pt x="90" y="296"/>
                      </a:cubicBezTo>
                      <a:cubicBezTo>
                        <a:pt x="90" y="296"/>
                        <a:pt x="86" y="297"/>
                        <a:pt x="86" y="299"/>
                      </a:cubicBezTo>
                      <a:cubicBezTo>
                        <a:pt x="87" y="301"/>
                        <a:pt x="92" y="299"/>
                        <a:pt x="92" y="299"/>
                      </a:cubicBezTo>
                      <a:cubicBezTo>
                        <a:pt x="92" y="299"/>
                        <a:pt x="97" y="299"/>
                        <a:pt x="99" y="295"/>
                      </a:cubicBezTo>
                      <a:cubicBezTo>
                        <a:pt x="100" y="292"/>
                        <a:pt x="97" y="291"/>
                        <a:pt x="97" y="291"/>
                      </a:cubicBezTo>
                      <a:cubicBezTo>
                        <a:pt x="99" y="289"/>
                        <a:pt x="99" y="289"/>
                        <a:pt x="99" y="289"/>
                      </a:cubicBezTo>
                      <a:lnTo>
                        <a:pt x="99" y="286"/>
                      </a:lnTo>
                      <a:close/>
                      <a:moveTo>
                        <a:pt x="111" y="283"/>
                      </a:moveTo>
                      <a:cubicBezTo>
                        <a:pt x="118" y="271"/>
                        <a:pt x="118" y="271"/>
                        <a:pt x="118" y="271"/>
                      </a:cubicBezTo>
                      <a:cubicBezTo>
                        <a:pt x="115" y="272"/>
                        <a:pt x="115" y="272"/>
                        <a:pt x="115" y="272"/>
                      </a:cubicBezTo>
                      <a:cubicBezTo>
                        <a:pt x="111" y="276"/>
                        <a:pt x="111" y="276"/>
                        <a:pt x="111" y="276"/>
                      </a:cubicBezTo>
                      <a:cubicBezTo>
                        <a:pt x="107" y="276"/>
                        <a:pt x="107" y="276"/>
                        <a:pt x="107" y="276"/>
                      </a:cubicBezTo>
                      <a:cubicBezTo>
                        <a:pt x="106" y="280"/>
                        <a:pt x="106" y="280"/>
                        <a:pt x="106" y="280"/>
                      </a:cubicBezTo>
                      <a:cubicBezTo>
                        <a:pt x="110" y="280"/>
                        <a:pt x="110" y="280"/>
                        <a:pt x="110" y="280"/>
                      </a:cubicBezTo>
                      <a:cubicBezTo>
                        <a:pt x="109" y="281"/>
                        <a:pt x="109" y="281"/>
                        <a:pt x="109" y="281"/>
                      </a:cubicBezTo>
                      <a:cubicBezTo>
                        <a:pt x="102" y="283"/>
                        <a:pt x="102" y="283"/>
                        <a:pt x="102" y="283"/>
                      </a:cubicBezTo>
                      <a:cubicBezTo>
                        <a:pt x="101" y="287"/>
                        <a:pt x="101" y="287"/>
                        <a:pt x="101" y="287"/>
                      </a:cubicBezTo>
                      <a:cubicBezTo>
                        <a:pt x="102" y="291"/>
                        <a:pt x="102" y="291"/>
                        <a:pt x="102" y="291"/>
                      </a:cubicBezTo>
                      <a:lnTo>
                        <a:pt x="111" y="283"/>
                      </a:lnTo>
                      <a:close/>
                      <a:moveTo>
                        <a:pt x="103" y="269"/>
                      </a:moveTo>
                      <a:cubicBezTo>
                        <a:pt x="103" y="269"/>
                        <a:pt x="102" y="267"/>
                        <a:pt x="99" y="268"/>
                      </a:cubicBezTo>
                      <a:cubicBezTo>
                        <a:pt x="97" y="269"/>
                        <a:pt x="97" y="272"/>
                        <a:pt x="97" y="272"/>
                      </a:cubicBezTo>
                      <a:cubicBezTo>
                        <a:pt x="100" y="274"/>
                        <a:pt x="100" y="274"/>
                        <a:pt x="100" y="274"/>
                      </a:cubicBezTo>
                      <a:cubicBezTo>
                        <a:pt x="100" y="271"/>
                        <a:pt x="100" y="271"/>
                        <a:pt x="100" y="271"/>
                      </a:cubicBezTo>
                      <a:lnTo>
                        <a:pt x="103" y="269"/>
                      </a:lnTo>
                      <a:close/>
                      <a:moveTo>
                        <a:pt x="81" y="236"/>
                      </a:moveTo>
                      <a:cubicBezTo>
                        <a:pt x="79" y="242"/>
                        <a:pt x="79" y="242"/>
                        <a:pt x="79" y="242"/>
                      </a:cubicBezTo>
                      <a:cubicBezTo>
                        <a:pt x="81" y="243"/>
                        <a:pt x="81" y="243"/>
                        <a:pt x="81" y="243"/>
                      </a:cubicBezTo>
                      <a:cubicBezTo>
                        <a:pt x="85" y="239"/>
                        <a:pt x="85" y="239"/>
                        <a:pt x="85" y="239"/>
                      </a:cubicBezTo>
                      <a:cubicBezTo>
                        <a:pt x="88" y="238"/>
                        <a:pt x="88" y="238"/>
                        <a:pt x="88" y="238"/>
                      </a:cubicBezTo>
                      <a:cubicBezTo>
                        <a:pt x="89" y="236"/>
                        <a:pt x="89" y="236"/>
                        <a:pt x="89" y="236"/>
                      </a:cubicBezTo>
                      <a:cubicBezTo>
                        <a:pt x="86" y="235"/>
                        <a:pt x="86" y="235"/>
                        <a:pt x="86" y="235"/>
                      </a:cubicBezTo>
                      <a:cubicBezTo>
                        <a:pt x="84" y="237"/>
                        <a:pt x="84" y="237"/>
                        <a:pt x="84" y="237"/>
                      </a:cubicBezTo>
                      <a:lnTo>
                        <a:pt x="81" y="236"/>
                      </a:lnTo>
                      <a:close/>
                      <a:moveTo>
                        <a:pt x="99" y="230"/>
                      </a:moveTo>
                      <a:cubicBezTo>
                        <a:pt x="92" y="234"/>
                        <a:pt x="92" y="234"/>
                        <a:pt x="92" y="234"/>
                      </a:cubicBezTo>
                      <a:cubicBezTo>
                        <a:pt x="96" y="236"/>
                        <a:pt x="96" y="236"/>
                        <a:pt x="96" y="236"/>
                      </a:cubicBezTo>
                      <a:cubicBezTo>
                        <a:pt x="101" y="232"/>
                        <a:pt x="101" y="232"/>
                        <a:pt x="101" y="232"/>
                      </a:cubicBezTo>
                      <a:lnTo>
                        <a:pt x="99" y="230"/>
                      </a:lnTo>
                      <a:close/>
                      <a:moveTo>
                        <a:pt x="125" y="255"/>
                      </a:moveTo>
                      <a:cubicBezTo>
                        <a:pt x="126" y="252"/>
                        <a:pt x="126" y="252"/>
                        <a:pt x="126" y="252"/>
                      </a:cubicBezTo>
                      <a:cubicBezTo>
                        <a:pt x="121" y="247"/>
                        <a:pt x="121" y="247"/>
                        <a:pt x="121" y="247"/>
                      </a:cubicBezTo>
                      <a:cubicBezTo>
                        <a:pt x="116" y="245"/>
                        <a:pt x="116" y="245"/>
                        <a:pt x="116" y="245"/>
                      </a:cubicBezTo>
                      <a:cubicBezTo>
                        <a:pt x="115" y="240"/>
                        <a:pt x="115" y="240"/>
                        <a:pt x="115" y="240"/>
                      </a:cubicBezTo>
                      <a:cubicBezTo>
                        <a:pt x="112" y="235"/>
                        <a:pt x="112" y="235"/>
                        <a:pt x="112" y="235"/>
                      </a:cubicBezTo>
                      <a:cubicBezTo>
                        <a:pt x="110" y="235"/>
                        <a:pt x="110" y="235"/>
                        <a:pt x="110" y="235"/>
                      </a:cubicBezTo>
                      <a:cubicBezTo>
                        <a:pt x="109" y="237"/>
                        <a:pt x="109" y="237"/>
                        <a:pt x="109" y="237"/>
                      </a:cubicBezTo>
                      <a:cubicBezTo>
                        <a:pt x="106" y="236"/>
                        <a:pt x="106" y="236"/>
                        <a:pt x="106" y="236"/>
                      </a:cubicBezTo>
                      <a:cubicBezTo>
                        <a:pt x="103" y="239"/>
                        <a:pt x="103" y="239"/>
                        <a:pt x="103" y="239"/>
                      </a:cubicBezTo>
                      <a:cubicBezTo>
                        <a:pt x="110" y="245"/>
                        <a:pt x="110" y="245"/>
                        <a:pt x="110" y="245"/>
                      </a:cubicBezTo>
                      <a:cubicBezTo>
                        <a:pt x="110" y="245"/>
                        <a:pt x="114" y="244"/>
                        <a:pt x="114" y="246"/>
                      </a:cubicBezTo>
                      <a:cubicBezTo>
                        <a:pt x="115" y="248"/>
                        <a:pt x="109" y="248"/>
                        <a:pt x="109" y="248"/>
                      </a:cubicBezTo>
                      <a:cubicBezTo>
                        <a:pt x="105" y="252"/>
                        <a:pt x="105" y="252"/>
                        <a:pt x="105" y="252"/>
                      </a:cubicBezTo>
                      <a:cubicBezTo>
                        <a:pt x="105" y="252"/>
                        <a:pt x="114" y="251"/>
                        <a:pt x="114" y="252"/>
                      </a:cubicBezTo>
                      <a:cubicBezTo>
                        <a:pt x="113" y="254"/>
                        <a:pt x="103" y="254"/>
                        <a:pt x="103" y="254"/>
                      </a:cubicBezTo>
                      <a:cubicBezTo>
                        <a:pt x="102" y="255"/>
                        <a:pt x="102" y="255"/>
                        <a:pt x="102" y="255"/>
                      </a:cubicBezTo>
                      <a:cubicBezTo>
                        <a:pt x="99" y="251"/>
                        <a:pt x="99" y="251"/>
                        <a:pt x="99" y="251"/>
                      </a:cubicBezTo>
                      <a:cubicBezTo>
                        <a:pt x="96" y="252"/>
                        <a:pt x="96" y="252"/>
                        <a:pt x="96" y="252"/>
                      </a:cubicBezTo>
                      <a:cubicBezTo>
                        <a:pt x="100" y="258"/>
                        <a:pt x="100" y="258"/>
                        <a:pt x="100" y="258"/>
                      </a:cubicBezTo>
                      <a:cubicBezTo>
                        <a:pt x="103" y="260"/>
                        <a:pt x="103" y="260"/>
                        <a:pt x="103" y="260"/>
                      </a:cubicBezTo>
                      <a:cubicBezTo>
                        <a:pt x="106" y="259"/>
                        <a:pt x="106" y="259"/>
                        <a:pt x="106" y="259"/>
                      </a:cubicBezTo>
                      <a:cubicBezTo>
                        <a:pt x="107" y="259"/>
                        <a:pt x="107" y="259"/>
                        <a:pt x="107" y="259"/>
                      </a:cubicBezTo>
                      <a:cubicBezTo>
                        <a:pt x="117" y="256"/>
                        <a:pt x="117" y="256"/>
                        <a:pt x="117" y="256"/>
                      </a:cubicBezTo>
                      <a:cubicBezTo>
                        <a:pt x="117" y="259"/>
                        <a:pt x="117" y="259"/>
                        <a:pt x="117" y="259"/>
                      </a:cubicBezTo>
                      <a:cubicBezTo>
                        <a:pt x="122" y="256"/>
                        <a:pt x="122" y="256"/>
                        <a:pt x="122" y="256"/>
                      </a:cubicBezTo>
                      <a:cubicBezTo>
                        <a:pt x="122" y="256"/>
                        <a:pt x="120" y="255"/>
                        <a:pt x="120" y="254"/>
                      </a:cubicBezTo>
                      <a:cubicBezTo>
                        <a:pt x="121" y="252"/>
                        <a:pt x="125" y="255"/>
                        <a:pt x="125" y="255"/>
                      </a:cubicBezTo>
                      <a:close/>
                      <a:moveTo>
                        <a:pt x="133" y="246"/>
                      </a:moveTo>
                      <a:cubicBezTo>
                        <a:pt x="130" y="250"/>
                        <a:pt x="130" y="250"/>
                        <a:pt x="130" y="250"/>
                      </a:cubicBezTo>
                      <a:cubicBezTo>
                        <a:pt x="135" y="248"/>
                        <a:pt x="135" y="248"/>
                        <a:pt x="135" y="248"/>
                      </a:cubicBezTo>
                      <a:lnTo>
                        <a:pt x="133" y="246"/>
                      </a:lnTo>
                      <a:close/>
                      <a:moveTo>
                        <a:pt x="117" y="217"/>
                      </a:moveTo>
                      <a:cubicBezTo>
                        <a:pt x="114" y="219"/>
                        <a:pt x="114" y="219"/>
                        <a:pt x="114" y="219"/>
                      </a:cubicBezTo>
                      <a:cubicBezTo>
                        <a:pt x="116" y="221"/>
                        <a:pt x="116" y="221"/>
                        <a:pt x="116" y="221"/>
                      </a:cubicBezTo>
                      <a:lnTo>
                        <a:pt x="117" y="217"/>
                      </a:lnTo>
                      <a:close/>
                      <a:moveTo>
                        <a:pt x="114" y="211"/>
                      </a:moveTo>
                      <a:cubicBezTo>
                        <a:pt x="112" y="208"/>
                        <a:pt x="112" y="208"/>
                        <a:pt x="112" y="208"/>
                      </a:cubicBezTo>
                      <a:cubicBezTo>
                        <a:pt x="107" y="211"/>
                        <a:pt x="107" y="211"/>
                        <a:pt x="107" y="211"/>
                      </a:cubicBezTo>
                      <a:cubicBezTo>
                        <a:pt x="110" y="216"/>
                        <a:pt x="110" y="216"/>
                        <a:pt x="110" y="216"/>
                      </a:cubicBezTo>
                      <a:cubicBezTo>
                        <a:pt x="113" y="214"/>
                        <a:pt x="113" y="214"/>
                        <a:pt x="113" y="214"/>
                      </a:cubicBezTo>
                      <a:lnTo>
                        <a:pt x="114" y="211"/>
                      </a:lnTo>
                      <a:close/>
                      <a:moveTo>
                        <a:pt x="106" y="204"/>
                      </a:moveTo>
                      <a:cubicBezTo>
                        <a:pt x="102" y="204"/>
                        <a:pt x="102" y="204"/>
                        <a:pt x="102" y="204"/>
                      </a:cubicBezTo>
                      <a:cubicBezTo>
                        <a:pt x="106" y="208"/>
                        <a:pt x="106" y="208"/>
                        <a:pt x="106" y="208"/>
                      </a:cubicBezTo>
                      <a:lnTo>
                        <a:pt x="106" y="204"/>
                      </a:lnTo>
                      <a:close/>
                      <a:moveTo>
                        <a:pt x="71" y="205"/>
                      </a:moveTo>
                      <a:cubicBezTo>
                        <a:pt x="80" y="201"/>
                        <a:pt x="78" y="197"/>
                        <a:pt x="70" y="200"/>
                      </a:cubicBezTo>
                      <a:cubicBezTo>
                        <a:pt x="62" y="204"/>
                        <a:pt x="71" y="205"/>
                        <a:pt x="71" y="205"/>
                      </a:cubicBezTo>
                      <a:close/>
                      <a:moveTo>
                        <a:pt x="80" y="198"/>
                      </a:moveTo>
                      <a:cubicBezTo>
                        <a:pt x="82" y="197"/>
                        <a:pt x="82" y="197"/>
                        <a:pt x="82" y="197"/>
                      </a:cubicBezTo>
                      <a:cubicBezTo>
                        <a:pt x="79" y="193"/>
                        <a:pt x="79" y="193"/>
                        <a:pt x="79" y="193"/>
                      </a:cubicBezTo>
                      <a:cubicBezTo>
                        <a:pt x="82" y="193"/>
                        <a:pt x="82" y="193"/>
                        <a:pt x="82" y="193"/>
                      </a:cubicBezTo>
                      <a:cubicBezTo>
                        <a:pt x="82" y="189"/>
                        <a:pt x="82" y="189"/>
                        <a:pt x="82" y="189"/>
                      </a:cubicBezTo>
                      <a:cubicBezTo>
                        <a:pt x="84" y="188"/>
                        <a:pt x="84" y="188"/>
                        <a:pt x="84" y="188"/>
                      </a:cubicBezTo>
                      <a:cubicBezTo>
                        <a:pt x="84" y="188"/>
                        <a:pt x="85" y="186"/>
                        <a:pt x="84" y="183"/>
                      </a:cubicBezTo>
                      <a:cubicBezTo>
                        <a:pt x="84" y="179"/>
                        <a:pt x="81" y="179"/>
                        <a:pt x="81" y="179"/>
                      </a:cubicBezTo>
                      <a:cubicBezTo>
                        <a:pt x="79" y="185"/>
                        <a:pt x="79" y="185"/>
                        <a:pt x="79" y="185"/>
                      </a:cubicBezTo>
                      <a:cubicBezTo>
                        <a:pt x="79" y="185"/>
                        <a:pt x="77" y="182"/>
                        <a:pt x="77" y="185"/>
                      </a:cubicBezTo>
                      <a:cubicBezTo>
                        <a:pt x="76" y="188"/>
                        <a:pt x="74" y="195"/>
                        <a:pt x="76" y="196"/>
                      </a:cubicBezTo>
                      <a:cubicBezTo>
                        <a:pt x="77" y="197"/>
                        <a:pt x="80" y="198"/>
                        <a:pt x="80" y="198"/>
                      </a:cubicBezTo>
                      <a:close/>
                      <a:moveTo>
                        <a:pt x="85" y="173"/>
                      </a:moveTo>
                      <a:cubicBezTo>
                        <a:pt x="84" y="171"/>
                        <a:pt x="84" y="171"/>
                        <a:pt x="84" y="171"/>
                      </a:cubicBezTo>
                      <a:cubicBezTo>
                        <a:pt x="81" y="171"/>
                        <a:pt x="81" y="171"/>
                        <a:pt x="81" y="171"/>
                      </a:cubicBezTo>
                      <a:cubicBezTo>
                        <a:pt x="82" y="176"/>
                        <a:pt x="82" y="176"/>
                        <a:pt x="82" y="176"/>
                      </a:cubicBezTo>
                      <a:cubicBezTo>
                        <a:pt x="88" y="177"/>
                        <a:pt x="88" y="177"/>
                        <a:pt x="88" y="177"/>
                      </a:cubicBezTo>
                      <a:cubicBezTo>
                        <a:pt x="88" y="173"/>
                        <a:pt x="88" y="173"/>
                        <a:pt x="88" y="173"/>
                      </a:cubicBezTo>
                      <a:lnTo>
                        <a:pt x="85" y="173"/>
                      </a:lnTo>
                      <a:close/>
                      <a:moveTo>
                        <a:pt x="123" y="212"/>
                      </a:moveTo>
                      <a:cubicBezTo>
                        <a:pt x="127" y="212"/>
                        <a:pt x="132" y="207"/>
                        <a:pt x="132" y="207"/>
                      </a:cubicBezTo>
                      <a:cubicBezTo>
                        <a:pt x="132" y="205"/>
                        <a:pt x="132" y="205"/>
                        <a:pt x="132" y="205"/>
                      </a:cubicBezTo>
                      <a:cubicBezTo>
                        <a:pt x="132" y="205"/>
                        <a:pt x="136" y="205"/>
                        <a:pt x="136" y="203"/>
                      </a:cubicBezTo>
                      <a:cubicBezTo>
                        <a:pt x="137" y="200"/>
                        <a:pt x="131" y="199"/>
                        <a:pt x="131" y="199"/>
                      </a:cubicBezTo>
                      <a:cubicBezTo>
                        <a:pt x="125" y="193"/>
                        <a:pt x="125" y="193"/>
                        <a:pt x="125" y="193"/>
                      </a:cubicBezTo>
                      <a:cubicBezTo>
                        <a:pt x="126" y="188"/>
                        <a:pt x="126" y="188"/>
                        <a:pt x="126" y="188"/>
                      </a:cubicBezTo>
                      <a:cubicBezTo>
                        <a:pt x="123" y="187"/>
                        <a:pt x="123" y="187"/>
                        <a:pt x="123" y="187"/>
                      </a:cubicBezTo>
                      <a:cubicBezTo>
                        <a:pt x="123" y="187"/>
                        <a:pt x="128" y="183"/>
                        <a:pt x="128" y="176"/>
                      </a:cubicBezTo>
                      <a:cubicBezTo>
                        <a:pt x="128" y="170"/>
                        <a:pt x="125" y="167"/>
                        <a:pt x="125" y="167"/>
                      </a:cubicBezTo>
                      <a:cubicBezTo>
                        <a:pt x="119" y="170"/>
                        <a:pt x="119" y="170"/>
                        <a:pt x="119" y="170"/>
                      </a:cubicBezTo>
                      <a:cubicBezTo>
                        <a:pt x="119" y="179"/>
                        <a:pt x="119" y="179"/>
                        <a:pt x="119" y="179"/>
                      </a:cubicBezTo>
                      <a:cubicBezTo>
                        <a:pt x="114" y="176"/>
                        <a:pt x="114" y="176"/>
                        <a:pt x="114" y="176"/>
                      </a:cubicBezTo>
                      <a:cubicBezTo>
                        <a:pt x="112" y="170"/>
                        <a:pt x="112" y="170"/>
                        <a:pt x="112" y="170"/>
                      </a:cubicBezTo>
                      <a:cubicBezTo>
                        <a:pt x="112" y="170"/>
                        <a:pt x="110" y="170"/>
                        <a:pt x="111" y="173"/>
                      </a:cubicBezTo>
                      <a:cubicBezTo>
                        <a:pt x="111" y="176"/>
                        <a:pt x="112" y="177"/>
                        <a:pt x="112" y="177"/>
                      </a:cubicBezTo>
                      <a:cubicBezTo>
                        <a:pt x="109" y="180"/>
                        <a:pt x="109" y="180"/>
                        <a:pt x="109" y="180"/>
                      </a:cubicBezTo>
                      <a:cubicBezTo>
                        <a:pt x="106" y="174"/>
                        <a:pt x="106" y="174"/>
                        <a:pt x="106" y="174"/>
                      </a:cubicBezTo>
                      <a:cubicBezTo>
                        <a:pt x="103" y="179"/>
                        <a:pt x="103" y="179"/>
                        <a:pt x="103" y="179"/>
                      </a:cubicBezTo>
                      <a:cubicBezTo>
                        <a:pt x="107" y="187"/>
                        <a:pt x="107" y="187"/>
                        <a:pt x="107" y="187"/>
                      </a:cubicBezTo>
                      <a:cubicBezTo>
                        <a:pt x="112" y="184"/>
                        <a:pt x="112" y="184"/>
                        <a:pt x="112" y="184"/>
                      </a:cubicBezTo>
                      <a:cubicBezTo>
                        <a:pt x="115" y="190"/>
                        <a:pt x="115" y="190"/>
                        <a:pt x="115" y="190"/>
                      </a:cubicBezTo>
                      <a:cubicBezTo>
                        <a:pt x="115" y="190"/>
                        <a:pt x="112" y="188"/>
                        <a:pt x="112" y="190"/>
                      </a:cubicBezTo>
                      <a:cubicBezTo>
                        <a:pt x="112" y="191"/>
                        <a:pt x="112" y="200"/>
                        <a:pt x="114" y="201"/>
                      </a:cubicBezTo>
                      <a:cubicBezTo>
                        <a:pt x="117" y="202"/>
                        <a:pt x="118" y="199"/>
                        <a:pt x="120" y="200"/>
                      </a:cubicBezTo>
                      <a:cubicBezTo>
                        <a:pt x="121" y="201"/>
                        <a:pt x="121" y="205"/>
                        <a:pt x="121" y="205"/>
                      </a:cubicBezTo>
                      <a:cubicBezTo>
                        <a:pt x="125" y="200"/>
                        <a:pt x="125" y="200"/>
                        <a:pt x="125" y="200"/>
                      </a:cubicBezTo>
                      <a:cubicBezTo>
                        <a:pt x="127" y="203"/>
                        <a:pt x="127" y="203"/>
                        <a:pt x="127" y="203"/>
                      </a:cubicBezTo>
                      <a:cubicBezTo>
                        <a:pt x="131" y="203"/>
                        <a:pt x="131" y="203"/>
                        <a:pt x="131" y="203"/>
                      </a:cubicBezTo>
                      <a:cubicBezTo>
                        <a:pt x="131" y="203"/>
                        <a:pt x="128" y="205"/>
                        <a:pt x="126" y="206"/>
                      </a:cubicBezTo>
                      <a:cubicBezTo>
                        <a:pt x="123" y="208"/>
                        <a:pt x="121" y="211"/>
                        <a:pt x="123" y="212"/>
                      </a:cubicBezTo>
                      <a:close/>
                      <a:moveTo>
                        <a:pt x="128" y="186"/>
                      </a:moveTo>
                      <a:cubicBezTo>
                        <a:pt x="128" y="190"/>
                        <a:pt x="128" y="190"/>
                        <a:pt x="128" y="190"/>
                      </a:cubicBezTo>
                      <a:cubicBezTo>
                        <a:pt x="128" y="192"/>
                        <a:pt x="128" y="192"/>
                        <a:pt x="128" y="192"/>
                      </a:cubicBezTo>
                      <a:cubicBezTo>
                        <a:pt x="130" y="190"/>
                        <a:pt x="130" y="190"/>
                        <a:pt x="130" y="190"/>
                      </a:cubicBezTo>
                      <a:cubicBezTo>
                        <a:pt x="129" y="187"/>
                        <a:pt x="129" y="187"/>
                        <a:pt x="129" y="187"/>
                      </a:cubicBezTo>
                      <a:cubicBezTo>
                        <a:pt x="131" y="183"/>
                        <a:pt x="131" y="183"/>
                        <a:pt x="131" y="183"/>
                      </a:cubicBezTo>
                      <a:cubicBezTo>
                        <a:pt x="131" y="183"/>
                        <a:pt x="128" y="185"/>
                        <a:pt x="128" y="186"/>
                      </a:cubicBezTo>
                      <a:close/>
                      <a:moveTo>
                        <a:pt x="132" y="196"/>
                      </a:moveTo>
                      <a:cubicBezTo>
                        <a:pt x="131" y="191"/>
                        <a:pt x="131" y="191"/>
                        <a:pt x="131" y="191"/>
                      </a:cubicBezTo>
                      <a:cubicBezTo>
                        <a:pt x="129" y="193"/>
                        <a:pt x="129" y="193"/>
                        <a:pt x="129" y="193"/>
                      </a:cubicBezTo>
                      <a:lnTo>
                        <a:pt x="132" y="196"/>
                      </a:lnTo>
                      <a:close/>
                      <a:moveTo>
                        <a:pt x="135" y="173"/>
                      </a:moveTo>
                      <a:cubicBezTo>
                        <a:pt x="134" y="174"/>
                        <a:pt x="134" y="174"/>
                        <a:pt x="134" y="174"/>
                      </a:cubicBezTo>
                      <a:cubicBezTo>
                        <a:pt x="133" y="180"/>
                        <a:pt x="133" y="180"/>
                        <a:pt x="133" y="180"/>
                      </a:cubicBezTo>
                      <a:cubicBezTo>
                        <a:pt x="133" y="180"/>
                        <a:pt x="135" y="181"/>
                        <a:pt x="135" y="179"/>
                      </a:cubicBezTo>
                      <a:lnTo>
                        <a:pt x="135" y="173"/>
                      </a:lnTo>
                      <a:close/>
                      <a:moveTo>
                        <a:pt x="87" y="170"/>
                      </a:moveTo>
                      <a:cubicBezTo>
                        <a:pt x="89" y="170"/>
                        <a:pt x="93" y="172"/>
                        <a:pt x="93" y="172"/>
                      </a:cubicBezTo>
                      <a:cubicBezTo>
                        <a:pt x="93" y="166"/>
                        <a:pt x="93" y="166"/>
                        <a:pt x="93" y="166"/>
                      </a:cubicBezTo>
                      <a:cubicBezTo>
                        <a:pt x="95" y="166"/>
                        <a:pt x="95" y="166"/>
                        <a:pt x="95" y="166"/>
                      </a:cubicBezTo>
                      <a:cubicBezTo>
                        <a:pt x="96" y="165"/>
                        <a:pt x="96" y="165"/>
                        <a:pt x="96" y="165"/>
                      </a:cubicBezTo>
                      <a:cubicBezTo>
                        <a:pt x="94" y="163"/>
                        <a:pt x="94" y="163"/>
                        <a:pt x="94" y="163"/>
                      </a:cubicBezTo>
                      <a:cubicBezTo>
                        <a:pt x="97" y="158"/>
                        <a:pt x="97" y="158"/>
                        <a:pt x="97" y="158"/>
                      </a:cubicBezTo>
                      <a:cubicBezTo>
                        <a:pt x="95" y="158"/>
                        <a:pt x="95" y="158"/>
                        <a:pt x="95" y="158"/>
                      </a:cubicBezTo>
                      <a:cubicBezTo>
                        <a:pt x="90" y="161"/>
                        <a:pt x="90" y="161"/>
                        <a:pt x="90" y="161"/>
                      </a:cubicBezTo>
                      <a:cubicBezTo>
                        <a:pt x="83" y="160"/>
                        <a:pt x="83" y="160"/>
                        <a:pt x="83" y="160"/>
                      </a:cubicBezTo>
                      <a:cubicBezTo>
                        <a:pt x="81" y="165"/>
                        <a:pt x="81" y="165"/>
                        <a:pt x="81" y="165"/>
                      </a:cubicBezTo>
                      <a:cubicBezTo>
                        <a:pt x="85" y="165"/>
                        <a:pt x="85" y="165"/>
                        <a:pt x="85" y="165"/>
                      </a:cubicBezTo>
                      <a:cubicBezTo>
                        <a:pt x="85" y="165"/>
                        <a:pt x="84" y="170"/>
                        <a:pt x="87" y="170"/>
                      </a:cubicBezTo>
                      <a:close/>
                      <a:moveTo>
                        <a:pt x="111" y="155"/>
                      </a:moveTo>
                      <a:cubicBezTo>
                        <a:pt x="112" y="152"/>
                        <a:pt x="112" y="152"/>
                        <a:pt x="112" y="152"/>
                      </a:cubicBezTo>
                      <a:cubicBezTo>
                        <a:pt x="114" y="152"/>
                        <a:pt x="114" y="152"/>
                        <a:pt x="114" y="152"/>
                      </a:cubicBezTo>
                      <a:cubicBezTo>
                        <a:pt x="114" y="145"/>
                        <a:pt x="114" y="145"/>
                        <a:pt x="114" y="145"/>
                      </a:cubicBezTo>
                      <a:cubicBezTo>
                        <a:pt x="116" y="145"/>
                        <a:pt x="116" y="145"/>
                        <a:pt x="116" y="145"/>
                      </a:cubicBezTo>
                      <a:cubicBezTo>
                        <a:pt x="116" y="145"/>
                        <a:pt x="115" y="150"/>
                        <a:pt x="118" y="151"/>
                      </a:cubicBezTo>
                      <a:cubicBezTo>
                        <a:pt x="121" y="153"/>
                        <a:pt x="122" y="148"/>
                        <a:pt x="122" y="148"/>
                      </a:cubicBezTo>
                      <a:cubicBezTo>
                        <a:pt x="122" y="148"/>
                        <a:pt x="126" y="149"/>
                        <a:pt x="127" y="146"/>
                      </a:cubicBezTo>
                      <a:cubicBezTo>
                        <a:pt x="129" y="144"/>
                        <a:pt x="123" y="141"/>
                        <a:pt x="123" y="141"/>
                      </a:cubicBezTo>
                      <a:cubicBezTo>
                        <a:pt x="128" y="139"/>
                        <a:pt x="128" y="139"/>
                        <a:pt x="128" y="139"/>
                      </a:cubicBezTo>
                      <a:cubicBezTo>
                        <a:pt x="130" y="136"/>
                        <a:pt x="130" y="136"/>
                        <a:pt x="130" y="136"/>
                      </a:cubicBezTo>
                      <a:cubicBezTo>
                        <a:pt x="130" y="136"/>
                        <a:pt x="133" y="138"/>
                        <a:pt x="136" y="137"/>
                      </a:cubicBezTo>
                      <a:cubicBezTo>
                        <a:pt x="141" y="136"/>
                        <a:pt x="141" y="134"/>
                        <a:pt x="141" y="134"/>
                      </a:cubicBezTo>
                      <a:cubicBezTo>
                        <a:pt x="139" y="132"/>
                        <a:pt x="139" y="132"/>
                        <a:pt x="139" y="132"/>
                      </a:cubicBezTo>
                      <a:cubicBezTo>
                        <a:pt x="134" y="135"/>
                        <a:pt x="134" y="135"/>
                        <a:pt x="134" y="135"/>
                      </a:cubicBezTo>
                      <a:cubicBezTo>
                        <a:pt x="134" y="135"/>
                        <a:pt x="133" y="135"/>
                        <a:pt x="133" y="133"/>
                      </a:cubicBezTo>
                      <a:cubicBezTo>
                        <a:pt x="133" y="130"/>
                        <a:pt x="139" y="126"/>
                        <a:pt x="139" y="126"/>
                      </a:cubicBezTo>
                      <a:cubicBezTo>
                        <a:pt x="139" y="125"/>
                        <a:pt x="139" y="125"/>
                        <a:pt x="139" y="125"/>
                      </a:cubicBezTo>
                      <a:cubicBezTo>
                        <a:pt x="141" y="123"/>
                        <a:pt x="141" y="123"/>
                        <a:pt x="141" y="123"/>
                      </a:cubicBezTo>
                      <a:cubicBezTo>
                        <a:pt x="139" y="118"/>
                        <a:pt x="139" y="118"/>
                        <a:pt x="139" y="118"/>
                      </a:cubicBezTo>
                      <a:cubicBezTo>
                        <a:pt x="139" y="118"/>
                        <a:pt x="135" y="118"/>
                        <a:pt x="133" y="120"/>
                      </a:cubicBezTo>
                      <a:cubicBezTo>
                        <a:pt x="131" y="121"/>
                        <a:pt x="129" y="124"/>
                        <a:pt x="129" y="124"/>
                      </a:cubicBezTo>
                      <a:cubicBezTo>
                        <a:pt x="129" y="124"/>
                        <a:pt x="119" y="124"/>
                        <a:pt x="117" y="126"/>
                      </a:cubicBezTo>
                      <a:cubicBezTo>
                        <a:pt x="115" y="128"/>
                        <a:pt x="118" y="134"/>
                        <a:pt x="118" y="134"/>
                      </a:cubicBezTo>
                      <a:cubicBezTo>
                        <a:pt x="112" y="132"/>
                        <a:pt x="112" y="132"/>
                        <a:pt x="112" y="132"/>
                      </a:cubicBezTo>
                      <a:cubicBezTo>
                        <a:pt x="113" y="129"/>
                        <a:pt x="113" y="129"/>
                        <a:pt x="113" y="129"/>
                      </a:cubicBezTo>
                      <a:cubicBezTo>
                        <a:pt x="109" y="127"/>
                        <a:pt x="109" y="127"/>
                        <a:pt x="109" y="127"/>
                      </a:cubicBezTo>
                      <a:cubicBezTo>
                        <a:pt x="109" y="127"/>
                        <a:pt x="106" y="128"/>
                        <a:pt x="104" y="132"/>
                      </a:cubicBezTo>
                      <a:cubicBezTo>
                        <a:pt x="101" y="136"/>
                        <a:pt x="104" y="142"/>
                        <a:pt x="104" y="142"/>
                      </a:cubicBezTo>
                      <a:cubicBezTo>
                        <a:pt x="101" y="143"/>
                        <a:pt x="101" y="143"/>
                        <a:pt x="101" y="143"/>
                      </a:cubicBezTo>
                      <a:cubicBezTo>
                        <a:pt x="101" y="143"/>
                        <a:pt x="105" y="145"/>
                        <a:pt x="107" y="148"/>
                      </a:cubicBezTo>
                      <a:cubicBezTo>
                        <a:pt x="110" y="149"/>
                        <a:pt x="109" y="150"/>
                        <a:pt x="109" y="150"/>
                      </a:cubicBezTo>
                      <a:cubicBezTo>
                        <a:pt x="106" y="149"/>
                        <a:pt x="106" y="149"/>
                        <a:pt x="106" y="149"/>
                      </a:cubicBezTo>
                      <a:cubicBezTo>
                        <a:pt x="105" y="150"/>
                        <a:pt x="105" y="150"/>
                        <a:pt x="105" y="150"/>
                      </a:cubicBezTo>
                      <a:cubicBezTo>
                        <a:pt x="105" y="153"/>
                        <a:pt x="105" y="153"/>
                        <a:pt x="105" y="153"/>
                      </a:cubicBezTo>
                      <a:cubicBezTo>
                        <a:pt x="101" y="154"/>
                        <a:pt x="101" y="154"/>
                        <a:pt x="101" y="154"/>
                      </a:cubicBezTo>
                      <a:cubicBezTo>
                        <a:pt x="99" y="153"/>
                        <a:pt x="99" y="153"/>
                        <a:pt x="99" y="153"/>
                      </a:cubicBezTo>
                      <a:cubicBezTo>
                        <a:pt x="98" y="153"/>
                        <a:pt x="98" y="153"/>
                        <a:pt x="98" y="153"/>
                      </a:cubicBezTo>
                      <a:cubicBezTo>
                        <a:pt x="103" y="159"/>
                        <a:pt x="103" y="159"/>
                        <a:pt x="103" y="159"/>
                      </a:cubicBezTo>
                      <a:lnTo>
                        <a:pt x="111" y="155"/>
                      </a:lnTo>
                      <a:close/>
                      <a:moveTo>
                        <a:pt x="249" y="123"/>
                      </a:moveTo>
                      <a:cubicBezTo>
                        <a:pt x="249" y="123"/>
                        <a:pt x="251" y="123"/>
                        <a:pt x="248" y="114"/>
                      </a:cubicBezTo>
                      <a:cubicBezTo>
                        <a:pt x="245" y="106"/>
                        <a:pt x="242" y="113"/>
                        <a:pt x="242" y="113"/>
                      </a:cubicBezTo>
                      <a:cubicBezTo>
                        <a:pt x="244" y="122"/>
                        <a:pt x="244" y="122"/>
                        <a:pt x="244" y="122"/>
                      </a:cubicBezTo>
                      <a:lnTo>
                        <a:pt x="249" y="123"/>
                      </a:lnTo>
                      <a:close/>
                      <a:moveTo>
                        <a:pt x="253" y="121"/>
                      </a:moveTo>
                      <a:cubicBezTo>
                        <a:pt x="256" y="126"/>
                        <a:pt x="256" y="126"/>
                        <a:pt x="256" y="126"/>
                      </a:cubicBezTo>
                      <a:cubicBezTo>
                        <a:pt x="258" y="120"/>
                        <a:pt x="258" y="120"/>
                        <a:pt x="258" y="120"/>
                      </a:cubicBezTo>
                      <a:cubicBezTo>
                        <a:pt x="256" y="119"/>
                        <a:pt x="256" y="119"/>
                        <a:pt x="256" y="119"/>
                      </a:cubicBezTo>
                      <a:cubicBezTo>
                        <a:pt x="256" y="119"/>
                        <a:pt x="253" y="118"/>
                        <a:pt x="253" y="121"/>
                      </a:cubicBezTo>
                      <a:close/>
                      <a:moveTo>
                        <a:pt x="251" y="111"/>
                      </a:moveTo>
                      <a:cubicBezTo>
                        <a:pt x="257" y="111"/>
                        <a:pt x="257" y="111"/>
                        <a:pt x="257" y="111"/>
                      </a:cubicBezTo>
                      <a:cubicBezTo>
                        <a:pt x="258" y="114"/>
                        <a:pt x="258" y="114"/>
                        <a:pt x="258" y="114"/>
                      </a:cubicBezTo>
                      <a:cubicBezTo>
                        <a:pt x="262" y="117"/>
                        <a:pt x="262" y="117"/>
                        <a:pt x="262" y="117"/>
                      </a:cubicBezTo>
                      <a:cubicBezTo>
                        <a:pt x="264" y="113"/>
                        <a:pt x="264" y="113"/>
                        <a:pt x="264" y="113"/>
                      </a:cubicBezTo>
                      <a:cubicBezTo>
                        <a:pt x="262" y="111"/>
                        <a:pt x="262" y="111"/>
                        <a:pt x="262" y="111"/>
                      </a:cubicBezTo>
                      <a:cubicBezTo>
                        <a:pt x="261" y="108"/>
                        <a:pt x="261" y="108"/>
                        <a:pt x="261" y="108"/>
                      </a:cubicBezTo>
                      <a:cubicBezTo>
                        <a:pt x="256" y="107"/>
                        <a:pt x="256" y="107"/>
                        <a:pt x="256" y="107"/>
                      </a:cubicBezTo>
                      <a:cubicBezTo>
                        <a:pt x="258" y="104"/>
                        <a:pt x="258" y="104"/>
                        <a:pt x="258" y="104"/>
                      </a:cubicBezTo>
                      <a:cubicBezTo>
                        <a:pt x="258" y="104"/>
                        <a:pt x="258" y="101"/>
                        <a:pt x="253" y="98"/>
                      </a:cubicBezTo>
                      <a:cubicBezTo>
                        <a:pt x="249" y="96"/>
                        <a:pt x="249" y="94"/>
                        <a:pt x="247" y="101"/>
                      </a:cubicBezTo>
                      <a:cubicBezTo>
                        <a:pt x="244" y="106"/>
                        <a:pt x="246" y="108"/>
                        <a:pt x="251" y="111"/>
                      </a:cubicBezTo>
                      <a:close/>
                      <a:moveTo>
                        <a:pt x="260" y="105"/>
                      </a:moveTo>
                      <a:cubicBezTo>
                        <a:pt x="264" y="108"/>
                        <a:pt x="264" y="108"/>
                        <a:pt x="264" y="108"/>
                      </a:cubicBezTo>
                      <a:cubicBezTo>
                        <a:pt x="265" y="106"/>
                        <a:pt x="265" y="106"/>
                        <a:pt x="265" y="106"/>
                      </a:cubicBezTo>
                      <a:cubicBezTo>
                        <a:pt x="261" y="104"/>
                        <a:pt x="261" y="104"/>
                        <a:pt x="261" y="104"/>
                      </a:cubicBezTo>
                      <a:lnTo>
                        <a:pt x="260" y="105"/>
                      </a:lnTo>
                      <a:close/>
                      <a:moveTo>
                        <a:pt x="275" y="106"/>
                      </a:moveTo>
                      <a:cubicBezTo>
                        <a:pt x="271" y="101"/>
                        <a:pt x="271" y="101"/>
                        <a:pt x="271" y="101"/>
                      </a:cubicBezTo>
                      <a:cubicBezTo>
                        <a:pt x="270" y="107"/>
                        <a:pt x="270" y="107"/>
                        <a:pt x="270" y="107"/>
                      </a:cubicBezTo>
                      <a:lnTo>
                        <a:pt x="275" y="106"/>
                      </a:lnTo>
                      <a:close/>
                      <a:moveTo>
                        <a:pt x="263" y="97"/>
                      </a:moveTo>
                      <a:cubicBezTo>
                        <a:pt x="259" y="94"/>
                        <a:pt x="259" y="94"/>
                        <a:pt x="259" y="94"/>
                      </a:cubicBezTo>
                      <a:cubicBezTo>
                        <a:pt x="258" y="98"/>
                        <a:pt x="258" y="98"/>
                        <a:pt x="258" y="98"/>
                      </a:cubicBezTo>
                      <a:cubicBezTo>
                        <a:pt x="262" y="101"/>
                        <a:pt x="262" y="101"/>
                        <a:pt x="262" y="101"/>
                      </a:cubicBezTo>
                      <a:lnTo>
                        <a:pt x="263" y="97"/>
                      </a:lnTo>
                      <a:close/>
                      <a:moveTo>
                        <a:pt x="265" y="89"/>
                      </a:moveTo>
                      <a:cubicBezTo>
                        <a:pt x="268" y="89"/>
                        <a:pt x="268" y="89"/>
                        <a:pt x="268" y="89"/>
                      </a:cubicBezTo>
                      <a:cubicBezTo>
                        <a:pt x="268" y="85"/>
                        <a:pt x="268" y="85"/>
                        <a:pt x="268" y="85"/>
                      </a:cubicBezTo>
                      <a:cubicBezTo>
                        <a:pt x="261" y="87"/>
                        <a:pt x="261" y="87"/>
                        <a:pt x="261" y="87"/>
                      </a:cubicBezTo>
                      <a:cubicBezTo>
                        <a:pt x="266" y="94"/>
                        <a:pt x="266" y="94"/>
                        <a:pt x="266" y="94"/>
                      </a:cubicBezTo>
                      <a:lnTo>
                        <a:pt x="265" y="89"/>
                      </a:lnTo>
                      <a:close/>
                      <a:moveTo>
                        <a:pt x="282" y="87"/>
                      </a:moveTo>
                      <a:cubicBezTo>
                        <a:pt x="281" y="89"/>
                        <a:pt x="281" y="89"/>
                        <a:pt x="281" y="89"/>
                      </a:cubicBezTo>
                      <a:cubicBezTo>
                        <a:pt x="284" y="88"/>
                        <a:pt x="284" y="88"/>
                        <a:pt x="284" y="88"/>
                      </a:cubicBezTo>
                      <a:lnTo>
                        <a:pt x="282" y="87"/>
                      </a:lnTo>
                      <a:close/>
                      <a:moveTo>
                        <a:pt x="311" y="82"/>
                      </a:moveTo>
                      <a:cubicBezTo>
                        <a:pt x="310" y="82"/>
                        <a:pt x="310" y="82"/>
                        <a:pt x="310" y="82"/>
                      </a:cubicBezTo>
                      <a:cubicBezTo>
                        <a:pt x="309" y="86"/>
                        <a:pt x="309" y="86"/>
                        <a:pt x="309" y="86"/>
                      </a:cubicBezTo>
                      <a:cubicBezTo>
                        <a:pt x="311" y="85"/>
                        <a:pt x="311" y="85"/>
                        <a:pt x="311" y="85"/>
                      </a:cubicBezTo>
                      <a:lnTo>
                        <a:pt x="311" y="82"/>
                      </a:lnTo>
                      <a:close/>
                      <a:moveTo>
                        <a:pt x="268" y="102"/>
                      </a:moveTo>
                      <a:cubicBezTo>
                        <a:pt x="269" y="95"/>
                        <a:pt x="269" y="95"/>
                        <a:pt x="269" y="95"/>
                      </a:cubicBezTo>
                      <a:cubicBezTo>
                        <a:pt x="269" y="94"/>
                        <a:pt x="269" y="94"/>
                        <a:pt x="269" y="94"/>
                      </a:cubicBezTo>
                      <a:cubicBezTo>
                        <a:pt x="265" y="100"/>
                        <a:pt x="265" y="100"/>
                        <a:pt x="265" y="100"/>
                      </a:cubicBezTo>
                      <a:lnTo>
                        <a:pt x="268" y="102"/>
                      </a:lnTo>
                      <a:close/>
                      <a:moveTo>
                        <a:pt x="282" y="93"/>
                      </a:moveTo>
                      <a:cubicBezTo>
                        <a:pt x="276" y="94"/>
                        <a:pt x="276" y="94"/>
                        <a:pt x="276" y="94"/>
                      </a:cubicBezTo>
                      <a:cubicBezTo>
                        <a:pt x="278" y="93"/>
                        <a:pt x="278" y="93"/>
                        <a:pt x="278" y="93"/>
                      </a:cubicBezTo>
                      <a:cubicBezTo>
                        <a:pt x="278" y="91"/>
                        <a:pt x="278" y="91"/>
                        <a:pt x="278" y="91"/>
                      </a:cubicBezTo>
                      <a:cubicBezTo>
                        <a:pt x="269" y="97"/>
                        <a:pt x="269" y="97"/>
                        <a:pt x="269" y="97"/>
                      </a:cubicBezTo>
                      <a:cubicBezTo>
                        <a:pt x="282" y="95"/>
                        <a:pt x="282" y="95"/>
                        <a:pt x="282" y="95"/>
                      </a:cubicBezTo>
                      <a:lnTo>
                        <a:pt x="282" y="93"/>
                      </a:lnTo>
                      <a:close/>
                      <a:moveTo>
                        <a:pt x="330" y="34"/>
                      </a:moveTo>
                      <a:cubicBezTo>
                        <a:pt x="318" y="34"/>
                        <a:pt x="318" y="34"/>
                        <a:pt x="318" y="34"/>
                      </a:cubicBezTo>
                      <a:cubicBezTo>
                        <a:pt x="320" y="38"/>
                        <a:pt x="320" y="38"/>
                        <a:pt x="320" y="38"/>
                      </a:cubicBezTo>
                      <a:cubicBezTo>
                        <a:pt x="324" y="39"/>
                        <a:pt x="324" y="39"/>
                        <a:pt x="324" y="39"/>
                      </a:cubicBezTo>
                      <a:cubicBezTo>
                        <a:pt x="323" y="44"/>
                        <a:pt x="323" y="44"/>
                        <a:pt x="323" y="44"/>
                      </a:cubicBezTo>
                      <a:cubicBezTo>
                        <a:pt x="331" y="40"/>
                        <a:pt x="331" y="40"/>
                        <a:pt x="331" y="40"/>
                      </a:cubicBezTo>
                      <a:cubicBezTo>
                        <a:pt x="323" y="61"/>
                        <a:pt x="323" y="61"/>
                        <a:pt x="323" y="61"/>
                      </a:cubicBezTo>
                      <a:cubicBezTo>
                        <a:pt x="326" y="65"/>
                        <a:pt x="326" y="65"/>
                        <a:pt x="326" y="65"/>
                      </a:cubicBezTo>
                      <a:cubicBezTo>
                        <a:pt x="333" y="48"/>
                        <a:pt x="333" y="48"/>
                        <a:pt x="333" y="48"/>
                      </a:cubicBezTo>
                      <a:cubicBezTo>
                        <a:pt x="333" y="48"/>
                        <a:pt x="334" y="53"/>
                        <a:pt x="336" y="49"/>
                      </a:cubicBezTo>
                      <a:cubicBezTo>
                        <a:pt x="339" y="47"/>
                        <a:pt x="336" y="45"/>
                        <a:pt x="335" y="43"/>
                      </a:cubicBezTo>
                      <a:cubicBezTo>
                        <a:pt x="334" y="40"/>
                        <a:pt x="336" y="42"/>
                        <a:pt x="338" y="39"/>
                      </a:cubicBezTo>
                      <a:cubicBezTo>
                        <a:pt x="339" y="37"/>
                        <a:pt x="342" y="28"/>
                        <a:pt x="342" y="28"/>
                      </a:cubicBezTo>
                      <a:cubicBezTo>
                        <a:pt x="338" y="28"/>
                        <a:pt x="338" y="28"/>
                        <a:pt x="338" y="28"/>
                      </a:cubicBezTo>
                      <a:cubicBezTo>
                        <a:pt x="339" y="23"/>
                        <a:pt x="339" y="23"/>
                        <a:pt x="339" y="23"/>
                      </a:cubicBezTo>
                      <a:cubicBezTo>
                        <a:pt x="336" y="23"/>
                        <a:pt x="336" y="23"/>
                        <a:pt x="336" y="23"/>
                      </a:cubicBezTo>
                      <a:cubicBezTo>
                        <a:pt x="336" y="23"/>
                        <a:pt x="334" y="30"/>
                        <a:pt x="333" y="27"/>
                      </a:cubicBezTo>
                      <a:cubicBezTo>
                        <a:pt x="332" y="24"/>
                        <a:pt x="336" y="17"/>
                        <a:pt x="335" y="15"/>
                      </a:cubicBezTo>
                      <a:cubicBezTo>
                        <a:pt x="334" y="13"/>
                        <a:pt x="327" y="19"/>
                        <a:pt x="327" y="19"/>
                      </a:cubicBezTo>
                      <a:cubicBezTo>
                        <a:pt x="325" y="19"/>
                        <a:pt x="325" y="19"/>
                        <a:pt x="325" y="19"/>
                      </a:cubicBezTo>
                      <a:cubicBezTo>
                        <a:pt x="325" y="23"/>
                        <a:pt x="325" y="23"/>
                        <a:pt x="325" y="23"/>
                      </a:cubicBezTo>
                      <a:cubicBezTo>
                        <a:pt x="327" y="24"/>
                        <a:pt x="327" y="24"/>
                        <a:pt x="327" y="24"/>
                      </a:cubicBezTo>
                      <a:cubicBezTo>
                        <a:pt x="327" y="31"/>
                        <a:pt x="327" y="31"/>
                        <a:pt x="327" y="31"/>
                      </a:cubicBezTo>
                      <a:cubicBezTo>
                        <a:pt x="327" y="31"/>
                        <a:pt x="336" y="34"/>
                        <a:pt x="330" y="34"/>
                      </a:cubicBezTo>
                      <a:close/>
                      <a:moveTo>
                        <a:pt x="342" y="25"/>
                      </a:moveTo>
                      <a:cubicBezTo>
                        <a:pt x="345" y="25"/>
                        <a:pt x="344" y="20"/>
                        <a:pt x="345" y="17"/>
                      </a:cubicBezTo>
                      <a:cubicBezTo>
                        <a:pt x="345" y="14"/>
                        <a:pt x="348" y="11"/>
                        <a:pt x="346" y="10"/>
                      </a:cubicBezTo>
                      <a:cubicBezTo>
                        <a:pt x="344" y="8"/>
                        <a:pt x="340" y="13"/>
                        <a:pt x="340" y="16"/>
                      </a:cubicBezTo>
                      <a:cubicBezTo>
                        <a:pt x="340" y="19"/>
                        <a:pt x="339" y="24"/>
                        <a:pt x="342" y="25"/>
                      </a:cubicBezTo>
                      <a:close/>
                      <a:moveTo>
                        <a:pt x="357" y="3"/>
                      </a:moveTo>
                      <a:cubicBezTo>
                        <a:pt x="357" y="3"/>
                        <a:pt x="354" y="0"/>
                        <a:pt x="351" y="4"/>
                      </a:cubicBezTo>
                      <a:cubicBezTo>
                        <a:pt x="349" y="8"/>
                        <a:pt x="349" y="12"/>
                        <a:pt x="349" y="12"/>
                      </a:cubicBezTo>
                      <a:cubicBezTo>
                        <a:pt x="352" y="12"/>
                        <a:pt x="352" y="12"/>
                        <a:pt x="352" y="12"/>
                      </a:cubicBezTo>
                      <a:lnTo>
                        <a:pt x="357" y="3"/>
                      </a:lnTo>
                      <a:close/>
                      <a:moveTo>
                        <a:pt x="349" y="16"/>
                      </a:moveTo>
                      <a:cubicBezTo>
                        <a:pt x="348" y="19"/>
                        <a:pt x="348" y="19"/>
                        <a:pt x="348" y="19"/>
                      </a:cubicBezTo>
                      <a:cubicBezTo>
                        <a:pt x="355" y="19"/>
                        <a:pt x="355" y="19"/>
                        <a:pt x="355" y="19"/>
                      </a:cubicBezTo>
                      <a:lnTo>
                        <a:pt x="349" y="16"/>
                      </a:lnTo>
                      <a:close/>
                      <a:moveTo>
                        <a:pt x="33" y="379"/>
                      </a:moveTo>
                      <a:cubicBezTo>
                        <a:pt x="32" y="375"/>
                        <a:pt x="32" y="375"/>
                        <a:pt x="32" y="375"/>
                      </a:cubicBezTo>
                      <a:cubicBezTo>
                        <a:pt x="32" y="375"/>
                        <a:pt x="35" y="368"/>
                        <a:pt x="40" y="369"/>
                      </a:cubicBezTo>
                      <a:cubicBezTo>
                        <a:pt x="45" y="370"/>
                        <a:pt x="46" y="378"/>
                        <a:pt x="46" y="378"/>
                      </a:cubicBezTo>
                      <a:cubicBezTo>
                        <a:pt x="46" y="386"/>
                        <a:pt x="46" y="386"/>
                        <a:pt x="46" y="386"/>
                      </a:cubicBezTo>
                      <a:cubicBezTo>
                        <a:pt x="51" y="387"/>
                        <a:pt x="51" y="387"/>
                        <a:pt x="51" y="387"/>
                      </a:cubicBezTo>
                      <a:cubicBezTo>
                        <a:pt x="51" y="387"/>
                        <a:pt x="44" y="396"/>
                        <a:pt x="49" y="396"/>
                      </a:cubicBezTo>
                      <a:cubicBezTo>
                        <a:pt x="55" y="396"/>
                        <a:pt x="60" y="397"/>
                        <a:pt x="60" y="397"/>
                      </a:cubicBezTo>
                      <a:cubicBezTo>
                        <a:pt x="62" y="393"/>
                        <a:pt x="62" y="393"/>
                        <a:pt x="62" y="393"/>
                      </a:cubicBezTo>
                      <a:cubicBezTo>
                        <a:pt x="64" y="397"/>
                        <a:pt x="64" y="397"/>
                        <a:pt x="64" y="397"/>
                      </a:cubicBezTo>
                      <a:cubicBezTo>
                        <a:pt x="64" y="396"/>
                        <a:pt x="64" y="396"/>
                        <a:pt x="64" y="396"/>
                      </a:cubicBezTo>
                      <a:cubicBezTo>
                        <a:pt x="65" y="396"/>
                        <a:pt x="70" y="405"/>
                        <a:pt x="74" y="401"/>
                      </a:cubicBezTo>
                      <a:cubicBezTo>
                        <a:pt x="80" y="396"/>
                        <a:pt x="78" y="392"/>
                        <a:pt x="81" y="390"/>
                      </a:cubicBezTo>
                      <a:cubicBezTo>
                        <a:pt x="84" y="389"/>
                        <a:pt x="85" y="394"/>
                        <a:pt x="90" y="392"/>
                      </a:cubicBezTo>
                      <a:cubicBezTo>
                        <a:pt x="95" y="389"/>
                        <a:pt x="93" y="386"/>
                        <a:pt x="93" y="386"/>
                      </a:cubicBezTo>
                      <a:cubicBezTo>
                        <a:pt x="90" y="384"/>
                        <a:pt x="90" y="384"/>
                        <a:pt x="90" y="384"/>
                      </a:cubicBezTo>
                      <a:cubicBezTo>
                        <a:pt x="94" y="376"/>
                        <a:pt x="94" y="376"/>
                        <a:pt x="94" y="376"/>
                      </a:cubicBezTo>
                      <a:cubicBezTo>
                        <a:pt x="93" y="373"/>
                        <a:pt x="93" y="373"/>
                        <a:pt x="93" y="373"/>
                      </a:cubicBezTo>
                      <a:cubicBezTo>
                        <a:pt x="96" y="371"/>
                        <a:pt x="96" y="371"/>
                        <a:pt x="96" y="371"/>
                      </a:cubicBezTo>
                      <a:cubicBezTo>
                        <a:pt x="97" y="379"/>
                        <a:pt x="97" y="379"/>
                        <a:pt x="97" y="379"/>
                      </a:cubicBezTo>
                      <a:cubicBezTo>
                        <a:pt x="95" y="382"/>
                        <a:pt x="95" y="382"/>
                        <a:pt x="95" y="382"/>
                      </a:cubicBezTo>
                      <a:cubicBezTo>
                        <a:pt x="96" y="386"/>
                        <a:pt x="96" y="386"/>
                        <a:pt x="96" y="386"/>
                      </a:cubicBezTo>
                      <a:cubicBezTo>
                        <a:pt x="96" y="386"/>
                        <a:pt x="99" y="386"/>
                        <a:pt x="100" y="380"/>
                      </a:cubicBezTo>
                      <a:cubicBezTo>
                        <a:pt x="100" y="376"/>
                        <a:pt x="104" y="368"/>
                        <a:pt x="99" y="365"/>
                      </a:cubicBezTo>
                      <a:cubicBezTo>
                        <a:pt x="93" y="363"/>
                        <a:pt x="83" y="368"/>
                        <a:pt x="85" y="364"/>
                      </a:cubicBezTo>
                      <a:cubicBezTo>
                        <a:pt x="87" y="361"/>
                        <a:pt x="96" y="362"/>
                        <a:pt x="96" y="356"/>
                      </a:cubicBezTo>
                      <a:cubicBezTo>
                        <a:pt x="96" y="349"/>
                        <a:pt x="94" y="350"/>
                        <a:pt x="94" y="350"/>
                      </a:cubicBezTo>
                      <a:cubicBezTo>
                        <a:pt x="89" y="340"/>
                        <a:pt x="89" y="340"/>
                        <a:pt x="89" y="340"/>
                      </a:cubicBezTo>
                      <a:cubicBezTo>
                        <a:pt x="89" y="330"/>
                        <a:pt x="89" y="330"/>
                        <a:pt x="89" y="330"/>
                      </a:cubicBezTo>
                      <a:cubicBezTo>
                        <a:pt x="89" y="330"/>
                        <a:pt x="90" y="325"/>
                        <a:pt x="82" y="323"/>
                      </a:cubicBezTo>
                      <a:cubicBezTo>
                        <a:pt x="73" y="321"/>
                        <a:pt x="64" y="324"/>
                        <a:pt x="64" y="324"/>
                      </a:cubicBezTo>
                      <a:cubicBezTo>
                        <a:pt x="57" y="319"/>
                        <a:pt x="57" y="319"/>
                        <a:pt x="57" y="319"/>
                      </a:cubicBezTo>
                      <a:cubicBezTo>
                        <a:pt x="51" y="327"/>
                        <a:pt x="51" y="327"/>
                        <a:pt x="51" y="327"/>
                      </a:cubicBezTo>
                      <a:cubicBezTo>
                        <a:pt x="45" y="326"/>
                        <a:pt x="45" y="326"/>
                        <a:pt x="45" y="326"/>
                      </a:cubicBezTo>
                      <a:cubicBezTo>
                        <a:pt x="39" y="325"/>
                        <a:pt x="39" y="325"/>
                        <a:pt x="39" y="325"/>
                      </a:cubicBezTo>
                      <a:cubicBezTo>
                        <a:pt x="36" y="332"/>
                        <a:pt x="36" y="332"/>
                        <a:pt x="36" y="332"/>
                      </a:cubicBezTo>
                      <a:cubicBezTo>
                        <a:pt x="34" y="332"/>
                        <a:pt x="34" y="332"/>
                        <a:pt x="34" y="332"/>
                      </a:cubicBezTo>
                      <a:cubicBezTo>
                        <a:pt x="33" y="338"/>
                        <a:pt x="33" y="338"/>
                        <a:pt x="33" y="338"/>
                      </a:cubicBezTo>
                      <a:cubicBezTo>
                        <a:pt x="27" y="345"/>
                        <a:pt x="27" y="345"/>
                        <a:pt x="27" y="345"/>
                      </a:cubicBezTo>
                      <a:cubicBezTo>
                        <a:pt x="27" y="345"/>
                        <a:pt x="28" y="343"/>
                        <a:pt x="24" y="343"/>
                      </a:cubicBezTo>
                      <a:cubicBezTo>
                        <a:pt x="22" y="343"/>
                        <a:pt x="20" y="345"/>
                        <a:pt x="20" y="345"/>
                      </a:cubicBezTo>
                      <a:cubicBezTo>
                        <a:pt x="20" y="345"/>
                        <a:pt x="19" y="341"/>
                        <a:pt x="17" y="341"/>
                      </a:cubicBezTo>
                      <a:cubicBezTo>
                        <a:pt x="16" y="341"/>
                        <a:pt x="12" y="342"/>
                        <a:pt x="12" y="345"/>
                      </a:cubicBezTo>
                      <a:cubicBezTo>
                        <a:pt x="12" y="347"/>
                        <a:pt x="20" y="349"/>
                        <a:pt x="20" y="349"/>
                      </a:cubicBezTo>
                      <a:cubicBezTo>
                        <a:pt x="17" y="350"/>
                        <a:pt x="17" y="350"/>
                        <a:pt x="17" y="350"/>
                      </a:cubicBezTo>
                      <a:cubicBezTo>
                        <a:pt x="13" y="353"/>
                        <a:pt x="13" y="353"/>
                        <a:pt x="13" y="353"/>
                      </a:cubicBezTo>
                      <a:cubicBezTo>
                        <a:pt x="7" y="350"/>
                        <a:pt x="7" y="350"/>
                        <a:pt x="7" y="350"/>
                      </a:cubicBezTo>
                      <a:cubicBezTo>
                        <a:pt x="5" y="355"/>
                        <a:pt x="5" y="355"/>
                        <a:pt x="5" y="355"/>
                      </a:cubicBezTo>
                      <a:cubicBezTo>
                        <a:pt x="5" y="355"/>
                        <a:pt x="0" y="353"/>
                        <a:pt x="0" y="356"/>
                      </a:cubicBezTo>
                      <a:cubicBezTo>
                        <a:pt x="0" y="359"/>
                        <a:pt x="7" y="370"/>
                        <a:pt x="7" y="370"/>
                      </a:cubicBezTo>
                      <a:cubicBezTo>
                        <a:pt x="6" y="376"/>
                        <a:pt x="6" y="376"/>
                        <a:pt x="6" y="376"/>
                      </a:cubicBezTo>
                      <a:cubicBezTo>
                        <a:pt x="13" y="377"/>
                        <a:pt x="13" y="377"/>
                        <a:pt x="13" y="377"/>
                      </a:cubicBezTo>
                      <a:cubicBezTo>
                        <a:pt x="13" y="377"/>
                        <a:pt x="15" y="384"/>
                        <a:pt x="22" y="384"/>
                      </a:cubicBezTo>
                      <a:cubicBezTo>
                        <a:pt x="30" y="385"/>
                        <a:pt x="33" y="379"/>
                        <a:pt x="33" y="379"/>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23" name="Ireland" descr="© INSCALE GmbH, 05.05.2010&#10;http://www.presentationload.com/"/>
                <p:cNvSpPr>
                  <a:spLocks noEditPoints="1"/>
                </p:cNvSpPr>
                <p:nvPr/>
              </p:nvSpPr>
              <p:spPr bwMode="gray">
                <a:xfrm>
                  <a:off x="1399537" y="2253943"/>
                  <a:ext cx="576075" cy="654187"/>
                </a:xfrm>
                <a:custGeom>
                  <a:avLst/>
                  <a:gdLst/>
                  <a:ahLst/>
                  <a:cxnLst>
                    <a:cxn ang="0">
                      <a:pos x="55" y="68"/>
                    </a:cxn>
                    <a:cxn ang="0">
                      <a:pos x="52" y="60"/>
                    </a:cxn>
                    <a:cxn ang="0">
                      <a:pos x="57" y="74"/>
                    </a:cxn>
                    <a:cxn ang="0">
                      <a:pos x="45" y="85"/>
                    </a:cxn>
                    <a:cxn ang="0">
                      <a:pos x="56" y="117"/>
                    </a:cxn>
                    <a:cxn ang="0">
                      <a:pos x="49" y="119"/>
                    </a:cxn>
                    <a:cxn ang="0">
                      <a:pos x="201" y="95"/>
                    </a:cxn>
                    <a:cxn ang="0">
                      <a:pos x="183" y="84"/>
                    </a:cxn>
                    <a:cxn ang="0">
                      <a:pos x="159" y="82"/>
                    </a:cxn>
                    <a:cxn ang="0">
                      <a:pos x="142" y="53"/>
                    </a:cxn>
                    <a:cxn ang="0">
                      <a:pos x="149" y="43"/>
                    </a:cxn>
                    <a:cxn ang="0">
                      <a:pos x="170" y="36"/>
                    </a:cxn>
                    <a:cxn ang="0">
                      <a:pos x="186" y="20"/>
                    </a:cxn>
                    <a:cxn ang="0">
                      <a:pos x="184" y="9"/>
                    </a:cxn>
                    <a:cxn ang="0">
                      <a:pos x="174" y="22"/>
                    </a:cxn>
                    <a:cxn ang="0">
                      <a:pos x="172" y="17"/>
                    </a:cxn>
                    <a:cxn ang="0">
                      <a:pos x="168" y="13"/>
                    </a:cxn>
                    <a:cxn ang="0">
                      <a:pos x="161" y="13"/>
                    </a:cxn>
                    <a:cxn ang="0">
                      <a:pos x="145" y="8"/>
                    </a:cxn>
                    <a:cxn ang="0">
                      <a:pos x="131" y="26"/>
                    </a:cxn>
                    <a:cxn ang="0">
                      <a:pos x="126" y="44"/>
                    </a:cxn>
                    <a:cxn ang="0">
                      <a:pos x="125" y="52"/>
                    </a:cxn>
                    <a:cxn ang="0">
                      <a:pos x="103" y="56"/>
                    </a:cxn>
                    <a:cxn ang="0">
                      <a:pos x="84" y="51"/>
                    </a:cxn>
                    <a:cxn ang="0">
                      <a:pos x="67" y="47"/>
                    </a:cxn>
                    <a:cxn ang="0">
                      <a:pos x="63" y="57"/>
                    </a:cxn>
                    <a:cxn ang="0">
                      <a:pos x="64" y="70"/>
                    </a:cxn>
                    <a:cxn ang="0">
                      <a:pos x="58" y="79"/>
                    </a:cxn>
                    <a:cxn ang="0">
                      <a:pos x="44" y="90"/>
                    </a:cxn>
                    <a:cxn ang="0">
                      <a:pos x="55" y="104"/>
                    </a:cxn>
                    <a:cxn ang="0">
                      <a:pos x="62" y="107"/>
                    </a:cxn>
                    <a:cxn ang="0">
                      <a:pos x="84" y="121"/>
                    </a:cxn>
                    <a:cxn ang="0">
                      <a:pos x="60" y="135"/>
                    </a:cxn>
                    <a:cxn ang="0">
                      <a:pos x="47" y="150"/>
                    </a:cxn>
                    <a:cxn ang="0">
                      <a:pos x="71" y="152"/>
                    </a:cxn>
                    <a:cxn ang="0">
                      <a:pos x="75" y="159"/>
                    </a:cxn>
                    <a:cxn ang="0">
                      <a:pos x="34" y="164"/>
                    </a:cxn>
                    <a:cxn ang="0">
                      <a:pos x="21" y="172"/>
                    </a:cxn>
                    <a:cxn ang="0">
                      <a:pos x="19" y="181"/>
                    </a:cxn>
                    <a:cxn ang="0">
                      <a:pos x="2" y="199"/>
                    </a:cxn>
                    <a:cxn ang="0">
                      <a:pos x="14" y="210"/>
                    </a:cxn>
                    <a:cxn ang="0">
                      <a:pos x="33" y="211"/>
                    </a:cxn>
                    <a:cxn ang="0">
                      <a:pos x="22" y="224"/>
                    </a:cxn>
                    <a:cxn ang="0">
                      <a:pos x="35" y="230"/>
                    </a:cxn>
                    <a:cxn ang="0">
                      <a:pos x="61" y="230"/>
                    </a:cxn>
                    <a:cxn ang="0">
                      <a:pos x="87" y="215"/>
                    </a:cxn>
                    <a:cxn ang="0">
                      <a:pos x="112" y="218"/>
                    </a:cxn>
                    <a:cxn ang="0">
                      <a:pos x="141" y="204"/>
                    </a:cxn>
                    <a:cxn ang="0">
                      <a:pos x="150" y="210"/>
                    </a:cxn>
                    <a:cxn ang="0">
                      <a:pos x="164" y="201"/>
                    </a:cxn>
                    <a:cxn ang="0">
                      <a:pos x="184" y="177"/>
                    </a:cxn>
                    <a:cxn ang="0">
                      <a:pos x="195" y="135"/>
                    </a:cxn>
                    <a:cxn ang="0">
                      <a:pos x="204" y="102"/>
                    </a:cxn>
                  </a:cxnLst>
                  <a:rect l="0" t="0" r="r" b="b"/>
                  <a:pathLst>
                    <a:path w="204" h="232">
                      <a:moveTo>
                        <a:pt x="134" y="14"/>
                      </a:moveTo>
                      <a:cubicBezTo>
                        <a:pt x="131" y="17"/>
                        <a:pt x="131" y="17"/>
                        <a:pt x="131" y="17"/>
                      </a:cubicBezTo>
                      <a:cubicBezTo>
                        <a:pt x="135" y="19"/>
                        <a:pt x="135" y="19"/>
                        <a:pt x="135" y="19"/>
                      </a:cubicBezTo>
                      <a:lnTo>
                        <a:pt x="134" y="14"/>
                      </a:lnTo>
                      <a:close/>
                      <a:moveTo>
                        <a:pt x="55" y="68"/>
                      </a:moveTo>
                      <a:cubicBezTo>
                        <a:pt x="55" y="70"/>
                        <a:pt x="57" y="71"/>
                        <a:pt x="57" y="71"/>
                      </a:cubicBezTo>
                      <a:cubicBezTo>
                        <a:pt x="60" y="67"/>
                        <a:pt x="60" y="67"/>
                        <a:pt x="60" y="67"/>
                      </a:cubicBezTo>
                      <a:cubicBezTo>
                        <a:pt x="60" y="60"/>
                        <a:pt x="60" y="60"/>
                        <a:pt x="60" y="60"/>
                      </a:cubicBezTo>
                      <a:cubicBezTo>
                        <a:pt x="56" y="62"/>
                        <a:pt x="56" y="62"/>
                        <a:pt x="56" y="62"/>
                      </a:cubicBezTo>
                      <a:cubicBezTo>
                        <a:pt x="52" y="60"/>
                        <a:pt x="52" y="60"/>
                        <a:pt x="52" y="60"/>
                      </a:cubicBezTo>
                      <a:cubicBezTo>
                        <a:pt x="49" y="61"/>
                        <a:pt x="49" y="61"/>
                        <a:pt x="49" y="61"/>
                      </a:cubicBezTo>
                      <a:cubicBezTo>
                        <a:pt x="49" y="61"/>
                        <a:pt x="51" y="64"/>
                        <a:pt x="52" y="64"/>
                      </a:cubicBezTo>
                      <a:cubicBezTo>
                        <a:pt x="53" y="64"/>
                        <a:pt x="55" y="66"/>
                        <a:pt x="55" y="68"/>
                      </a:cubicBezTo>
                      <a:close/>
                      <a:moveTo>
                        <a:pt x="57" y="77"/>
                      </a:moveTo>
                      <a:cubicBezTo>
                        <a:pt x="57" y="74"/>
                        <a:pt x="57" y="74"/>
                        <a:pt x="57" y="74"/>
                      </a:cubicBezTo>
                      <a:cubicBezTo>
                        <a:pt x="53" y="76"/>
                        <a:pt x="53" y="76"/>
                        <a:pt x="53" y="76"/>
                      </a:cubicBezTo>
                      <a:lnTo>
                        <a:pt x="57" y="77"/>
                      </a:lnTo>
                      <a:close/>
                      <a:moveTo>
                        <a:pt x="42" y="84"/>
                      </a:moveTo>
                      <a:cubicBezTo>
                        <a:pt x="42" y="86"/>
                        <a:pt x="42" y="86"/>
                        <a:pt x="42" y="86"/>
                      </a:cubicBezTo>
                      <a:cubicBezTo>
                        <a:pt x="45" y="85"/>
                        <a:pt x="45" y="85"/>
                        <a:pt x="45" y="85"/>
                      </a:cubicBezTo>
                      <a:lnTo>
                        <a:pt x="42" y="84"/>
                      </a:lnTo>
                      <a:close/>
                      <a:moveTo>
                        <a:pt x="56" y="117"/>
                      </a:moveTo>
                      <a:cubicBezTo>
                        <a:pt x="57" y="112"/>
                        <a:pt x="57" y="112"/>
                        <a:pt x="57" y="112"/>
                      </a:cubicBezTo>
                      <a:cubicBezTo>
                        <a:pt x="55" y="112"/>
                        <a:pt x="55" y="112"/>
                        <a:pt x="55" y="112"/>
                      </a:cubicBezTo>
                      <a:lnTo>
                        <a:pt x="56" y="117"/>
                      </a:lnTo>
                      <a:close/>
                      <a:moveTo>
                        <a:pt x="49" y="119"/>
                      </a:moveTo>
                      <a:cubicBezTo>
                        <a:pt x="55" y="123"/>
                        <a:pt x="55" y="123"/>
                        <a:pt x="55" y="123"/>
                      </a:cubicBezTo>
                      <a:cubicBezTo>
                        <a:pt x="55" y="122"/>
                        <a:pt x="55" y="122"/>
                        <a:pt x="55" y="122"/>
                      </a:cubicBezTo>
                      <a:cubicBezTo>
                        <a:pt x="51" y="119"/>
                        <a:pt x="51" y="119"/>
                        <a:pt x="51" y="119"/>
                      </a:cubicBezTo>
                      <a:lnTo>
                        <a:pt x="49" y="119"/>
                      </a:lnTo>
                      <a:close/>
                      <a:moveTo>
                        <a:pt x="55" y="126"/>
                      </a:moveTo>
                      <a:cubicBezTo>
                        <a:pt x="58" y="126"/>
                        <a:pt x="58" y="126"/>
                        <a:pt x="58" y="126"/>
                      </a:cubicBezTo>
                      <a:cubicBezTo>
                        <a:pt x="56" y="124"/>
                        <a:pt x="56" y="124"/>
                        <a:pt x="56" y="124"/>
                      </a:cubicBezTo>
                      <a:lnTo>
                        <a:pt x="55" y="126"/>
                      </a:lnTo>
                      <a:close/>
                      <a:moveTo>
                        <a:pt x="201" y="95"/>
                      </a:moveTo>
                      <a:cubicBezTo>
                        <a:pt x="199" y="91"/>
                        <a:pt x="199" y="91"/>
                        <a:pt x="199" y="91"/>
                      </a:cubicBezTo>
                      <a:cubicBezTo>
                        <a:pt x="197" y="95"/>
                        <a:pt x="197" y="95"/>
                        <a:pt x="197" y="95"/>
                      </a:cubicBezTo>
                      <a:cubicBezTo>
                        <a:pt x="197" y="95"/>
                        <a:pt x="192" y="94"/>
                        <a:pt x="186" y="94"/>
                      </a:cubicBezTo>
                      <a:cubicBezTo>
                        <a:pt x="181" y="94"/>
                        <a:pt x="188" y="85"/>
                        <a:pt x="188" y="85"/>
                      </a:cubicBezTo>
                      <a:cubicBezTo>
                        <a:pt x="183" y="84"/>
                        <a:pt x="183" y="84"/>
                        <a:pt x="183" y="84"/>
                      </a:cubicBezTo>
                      <a:cubicBezTo>
                        <a:pt x="183" y="76"/>
                        <a:pt x="183" y="76"/>
                        <a:pt x="183" y="76"/>
                      </a:cubicBezTo>
                      <a:cubicBezTo>
                        <a:pt x="183" y="76"/>
                        <a:pt x="182" y="68"/>
                        <a:pt x="177" y="67"/>
                      </a:cubicBezTo>
                      <a:cubicBezTo>
                        <a:pt x="172" y="66"/>
                        <a:pt x="169" y="73"/>
                        <a:pt x="169" y="73"/>
                      </a:cubicBezTo>
                      <a:cubicBezTo>
                        <a:pt x="170" y="77"/>
                        <a:pt x="170" y="77"/>
                        <a:pt x="170" y="77"/>
                      </a:cubicBezTo>
                      <a:cubicBezTo>
                        <a:pt x="170" y="77"/>
                        <a:pt x="167" y="83"/>
                        <a:pt x="159" y="82"/>
                      </a:cubicBezTo>
                      <a:cubicBezTo>
                        <a:pt x="152" y="82"/>
                        <a:pt x="150" y="75"/>
                        <a:pt x="150" y="75"/>
                      </a:cubicBezTo>
                      <a:cubicBezTo>
                        <a:pt x="143" y="74"/>
                        <a:pt x="143" y="74"/>
                        <a:pt x="143" y="74"/>
                      </a:cubicBezTo>
                      <a:cubicBezTo>
                        <a:pt x="144" y="68"/>
                        <a:pt x="144" y="68"/>
                        <a:pt x="144" y="68"/>
                      </a:cubicBezTo>
                      <a:cubicBezTo>
                        <a:pt x="144" y="68"/>
                        <a:pt x="137" y="57"/>
                        <a:pt x="137" y="54"/>
                      </a:cubicBezTo>
                      <a:cubicBezTo>
                        <a:pt x="137" y="51"/>
                        <a:pt x="142" y="53"/>
                        <a:pt x="142" y="53"/>
                      </a:cubicBezTo>
                      <a:cubicBezTo>
                        <a:pt x="144" y="48"/>
                        <a:pt x="144" y="48"/>
                        <a:pt x="144" y="48"/>
                      </a:cubicBezTo>
                      <a:cubicBezTo>
                        <a:pt x="150" y="51"/>
                        <a:pt x="150" y="51"/>
                        <a:pt x="150" y="51"/>
                      </a:cubicBezTo>
                      <a:cubicBezTo>
                        <a:pt x="154" y="48"/>
                        <a:pt x="154" y="48"/>
                        <a:pt x="154" y="48"/>
                      </a:cubicBezTo>
                      <a:cubicBezTo>
                        <a:pt x="157" y="47"/>
                        <a:pt x="157" y="47"/>
                        <a:pt x="157" y="47"/>
                      </a:cubicBezTo>
                      <a:cubicBezTo>
                        <a:pt x="157" y="47"/>
                        <a:pt x="149" y="45"/>
                        <a:pt x="149" y="43"/>
                      </a:cubicBezTo>
                      <a:cubicBezTo>
                        <a:pt x="149" y="40"/>
                        <a:pt x="153" y="39"/>
                        <a:pt x="154" y="39"/>
                      </a:cubicBezTo>
                      <a:cubicBezTo>
                        <a:pt x="156" y="39"/>
                        <a:pt x="157" y="43"/>
                        <a:pt x="157" y="43"/>
                      </a:cubicBezTo>
                      <a:cubicBezTo>
                        <a:pt x="157" y="43"/>
                        <a:pt x="159" y="41"/>
                        <a:pt x="161" y="41"/>
                      </a:cubicBezTo>
                      <a:cubicBezTo>
                        <a:pt x="165" y="41"/>
                        <a:pt x="164" y="43"/>
                        <a:pt x="164" y="43"/>
                      </a:cubicBezTo>
                      <a:cubicBezTo>
                        <a:pt x="170" y="36"/>
                        <a:pt x="170" y="36"/>
                        <a:pt x="170" y="36"/>
                      </a:cubicBezTo>
                      <a:cubicBezTo>
                        <a:pt x="171" y="30"/>
                        <a:pt x="171" y="30"/>
                        <a:pt x="171" y="30"/>
                      </a:cubicBezTo>
                      <a:cubicBezTo>
                        <a:pt x="173" y="30"/>
                        <a:pt x="173" y="30"/>
                        <a:pt x="173" y="30"/>
                      </a:cubicBezTo>
                      <a:cubicBezTo>
                        <a:pt x="176" y="23"/>
                        <a:pt x="176" y="23"/>
                        <a:pt x="176" y="23"/>
                      </a:cubicBezTo>
                      <a:cubicBezTo>
                        <a:pt x="182" y="24"/>
                        <a:pt x="182" y="24"/>
                        <a:pt x="182" y="24"/>
                      </a:cubicBezTo>
                      <a:cubicBezTo>
                        <a:pt x="186" y="20"/>
                        <a:pt x="186" y="20"/>
                        <a:pt x="186" y="20"/>
                      </a:cubicBezTo>
                      <a:cubicBezTo>
                        <a:pt x="186" y="20"/>
                        <a:pt x="194" y="17"/>
                        <a:pt x="194" y="15"/>
                      </a:cubicBezTo>
                      <a:cubicBezTo>
                        <a:pt x="195" y="13"/>
                        <a:pt x="189" y="9"/>
                        <a:pt x="189" y="9"/>
                      </a:cubicBezTo>
                      <a:cubicBezTo>
                        <a:pt x="189" y="6"/>
                        <a:pt x="189" y="6"/>
                        <a:pt x="189" y="6"/>
                      </a:cubicBezTo>
                      <a:cubicBezTo>
                        <a:pt x="189" y="6"/>
                        <a:pt x="183" y="0"/>
                        <a:pt x="182" y="1"/>
                      </a:cubicBezTo>
                      <a:cubicBezTo>
                        <a:pt x="181" y="3"/>
                        <a:pt x="185" y="9"/>
                        <a:pt x="184" y="9"/>
                      </a:cubicBezTo>
                      <a:cubicBezTo>
                        <a:pt x="184" y="10"/>
                        <a:pt x="182" y="7"/>
                        <a:pt x="182" y="7"/>
                      </a:cubicBezTo>
                      <a:cubicBezTo>
                        <a:pt x="175" y="6"/>
                        <a:pt x="175" y="6"/>
                        <a:pt x="175" y="6"/>
                      </a:cubicBezTo>
                      <a:cubicBezTo>
                        <a:pt x="173" y="11"/>
                        <a:pt x="173" y="11"/>
                        <a:pt x="173" y="11"/>
                      </a:cubicBezTo>
                      <a:cubicBezTo>
                        <a:pt x="174" y="13"/>
                        <a:pt x="174" y="13"/>
                        <a:pt x="174" y="13"/>
                      </a:cubicBezTo>
                      <a:cubicBezTo>
                        <a:pt x="174" y="22"/>
                        <a:pt x="174" y="22"/>
                        <a:pt x="174" y="22"/>
                      </a:cubicBezTo>
                      <a:cubicBezTo>
                        <a:pt x="166" y="26"/>
                        <a:pt x="166" y="26"/>
                        <a:pt x="166" y="26"/>
                      </a:cubicBezTo>
                      <a:cubicBezTo>
                        <a:pt x="165" y="26"/>
                        <a:pt x="165" y="26"/>
                        <a:pt x="165" y="26"/>
                      </a:cubicBezTo>
                      <a:cubicBezTo>
                        <a:pt x="168" y="22"/>
                        <a:pt x="168" y="22"/>
                        <a:pt x="168" y="22"/>
                      </a:cubicBezTo>
                      <a:cubicBezTo>
                        <a:pt x="167" y="21"/>
                        <a:pt x="167" y="21"/>
                        <a:pt x="167" y="21"/>
                      </a:cubicBezTo>
                      <a:cubicBezTo>
                        <a:pt x="167" y="21"/>
                        <a:pt x="171" y="21"/>
                        <a:pt x="172" y="17"/>
                      </a:cubicBezTo>
                      <a:cubicBezTo>
                        <a:pt x="172" y="15"/>
                        <a:pt x="170" y="12"/>
                        <a:pt x="170" y="11"/>
                      </a:cubicBezTo>
                      <a:cubicBezTo>
                        <a:pt x="170" y="9"/>
                        <a:pt x="171" y="7"/>
                        <a:pt x="171" y="7"/>
                      </a:cubicBezTo>
                      <a:cubicBezTo>
                        <a:pt x="166" y="7"/>
                        <a:pt x="166" y="7"/>
                        <a:pt x="166" y="7"/>
                      </a:cubicBezTo>
                      <a:cubicBezTo>
                        <a:pt x="166" y="10"/>
                        <a:pt x="166" y="10"/>
                        <a:pt x="166" y="10"/>
                      </a:cubicBezTo>
                      <a:cubicBezTo>
                        <a:pt x="166" y="10"/>
                        <a:pt x="169" y="11"/>
                        <a:pt x="168" y="13"/>
                      </a:cubicBezTo>
                      <a:cubicBezTo>
                        <a:pt x="168" y="15"/>
                        <a:pt x="166" y="16"/>
                        <a:pt x="166" y="16"/>
                      </a:cubicBezTo>
                      <a:cubicBezTo>
                        <a:pt x="166" y="16"/>
                        <a:pt x="166" y="13"/>
                        <a:pt x="165" y="12"/>
                      </a:cubicBezTo>
                      <a:cubicBezTo>
                        <a:pt x="164" y="11"/>
                        <a:pt x="164" y="7"/>
                        <a:pt x="164" y="7"/>
                      </a:cubicBezTo>
                      <a:cubicBezTo>
                        <a:pt x="161" y="7"/>
                        <a:pt x="161" y="7"/>
                        <a:pt x="161" y="7"/>
                      </a:cubicBezTo>
                      <a:cubicBezTo>
                        <a:pt x="161" y="7"/>
                        <a:pt x="162" y="13"/>
                        <a:pt x="161" y="13"/>
                      </a:cubicBezTo>
                      <a:cubicBezTo>
                        <a:pt x="160" y="14"/>
                        <a:pt x="159" y="11"/>
                        <a:pt x="159" y="11"/>
                      </a:cubicBezTo>
                      <a:cubicBezTo>
                        <a:pt x="157" y="9"/>
                        <a:pt x="157" y="9"/>
                        <a:pt x="157" y="9"/>
                      </a:cubicBezTo>
                      <a:cubicBezTo>
                        <a:pt x="157" y="7"/>
                        <a:pt x="157" y="7"/>
                        <a:pt x="157" y="7"/>
                      </a:cubicBezTo>
                      <a:cubicBezTo>
                        <a:pt x="151" y="10"/>
                        <a:pt x="151" y="10"/>
                        <a:pt x="151" y="10"/>
                      </a:cubicBezTo>
                      <a:cubicBezTo>
                        <a:pt x="145" y="8"/>
                        <a:pt x="145" y="8"/>
                        <a:pt x="145" y="8"/>
                      </a:cubicBezTo>
                      <a:cubicBezTo>
                        <a:pt x="145" y="8"/>
                        <a:pt x="143" y="13"/>
                        <a:pt x="142" y="14"/>
                      </a:cubicBezTo>
                      <a:cubicBezTo>
                        <a:pt x="140" y="15"/>
                        <a:pt x="138" y="15"/>
                        <a:pt x="138" y="15"/>
                      </a:cubicBezTo>
                      <a:cubicBezTo>
                        <a:pt x="136" y="21"/>
                        <a:pt x="136" y="21"/>
                        <a:pt x="136" y="21"/>
                      </a:cubicBezTo>
                      <a:cubicBezTo>
                        <a:pt x="138" y="25"/>
                        <a:pt x="138" y="25"/>
                        <a:pt x="138" y="25"/>
                      </a:cubicBezTo>
                      <a:cubicBezTo>
                        <a:pt x="131" y="26"/>
                        <a:pt x="131" y="26"/>
                        <a:pt x="131" y="26"/>
                      </a:cubicBezTo>
                      <a:cubicBezTo>
                        <a:pt x="132" y="29"/>
                        <a:pt x="132" y="29"/>
                        <a:pt x="132" y="29"/>
                      </a:cubicBezTo>
                      <a:cubicBezTo>
                        <a:pt x="132" y="29"/>
                        <a:pt x="124" y="27"/>
                        <a:pt x="121" y="30"/>
                      </a:cubicBezTo>
                      <a:cubicBezTo>
                        <a:pt x="118" y="32"/>
                        <a:pt x="118" y="40"/>
                        <a:pt x="124" y="40"/>
                      </a:cubicBezTo>
                      <a:cubicBezTo>
                        <a:pt x="131" y="40"/>
                        <a:pt x="129" y="42"/>
                        <a:pt x="129" y="42"/>
                      </a:cubicBezTo>
                      <a:cubicBezTo>
                        <a:pt x="126" y="44"/>
                        <a:pt x="126" y="44"/>
                        <a:pt x="126" y="44"/>
                      </a:cubicBezTo>
                      <a:cubicBezTo>
                        <a:pt x="129" y="45"/>
                        <a:pt x="129" y="45"/>
                        <a:pt x="129" y="45"/>
                      </a:cubicBezTo>
                      <a:cubicBezTo>
                        <a:pt x="134" y="42"/>
                        <a:pt x="134" y="42"/>
                        <a:pt x="134" y="42"/>
                      </a:cubicBezTo>
                      <a:cubicBezTo>
                        <a:pt x="139" y="43"/>
                        <a:pt x="139" y="43"/>
                        <a:pt x="139" y="43"/>
                      </a:cubicBezTo>
                      <a:cubicBezTo>
                        <a:pt x="132" y="51"/>
                        <a:pt x="132" y="51"/>
                        <a:pt x="132" y="51"/>
                      </a:cubicBezTo>
                      <a:cubicBezTo>
                        <a:pt x="125" y="52"/>
                        <a:pt x="125" y="52"/>
                        <a:pt x="125" y="52"/>
                      </a:cubicBezTo>
                      <a:cubicBezTo>
                        <a:pt x="117" y="56"/>
                        <a:pt x="117" y="56"/>
                        <a:pt x="117" y="56"/>
                      </a:cubicBezTo>
                      <a:cubicBezTo>
                        <a:pt x="117" y="56"/>
                        <a:pt x="119" y="62"/>
                        <a:pt x="118" y="63"/>
                      </a:cubicBezTo>
                      <a:cubicBezTo>
                        <a:pt x="117" y="64"/>
                        <a:pt x="115" y="66"/>
                        <a:pt x="115" y="66"/>
                      </a:cubicBezTo>
                      <a:cubicBezTo>
                        <a:pt x="115" y="63"/>
                        <a:pt x="115" y="63"/>
                        <a:pt x="115" y="63"/>
                      </a:cubicBezTo>
                      <a:cubicBezTo>
                        <a:pt x="115" y="63"/>
                        <a:pt x="105" y="56"/>
                        <a:pt x="103" y="56"/>
                      </a:cubicBezTo>
                      <a:cubicBezTo>
                        <a:pt x="100" y="56"/>
                        <a:pt x="95" y="61"/>
                        <a:pt x="95" y="61"/>
                      </a:cubicBezTo>
                      <a:cubicBezTo>
                        <a:pt x="93" y="59"/>
                        <a:pt x="93" y="59"/>
                        <a:pt x="93" y="59"/>
                      </a:cubicBezTo>
                      <a:cubicBezTo>
                        <a:pt x="93" y="55"/>
                        <a:pt x="93" y="55"/>
                        <a:pt x="93" y="55"/>
                      </a:cubicBezTo>
                      <a:cubicBezTo>
                        <a:pt x="91" y="52"/>
                        <a:pt x="91" y="52"/>
                        <a:pt x="91" y="52"/>
                      </a:cubicBezTo>
                      <a:cubicBezTo>
                        <a:pt x="91" y="52"/>
                        <a:pt x="86" y="51"/>
                        <a:pt x="84" y="51"/>
                      </a:cubicBezTo>
                      <a:cubicBezTo>
                        <a:pt x="80" y="49"/>
                        <a:pt x="75" y="44"/>
                        <a:pt x="73" y="45"/>
                      </a:cubicBezTo>
                      <a:cubicBezTo>
                        <a:pt x="72" y="45"/>
                        <a:pt x="70" y="46"/>
                        <a:pt x="70" y="46"/>
                      </a:cubicBezTo>
                      <a:cubicBezTo>
                        <a:pt x="71" y="49"/>
                        <a:pt x="71" y="49"/>
                        <a:pt x="71" y="49"/>
                      </a:cubicBezTo>
                      <a:cubicBezTo>
                        <a:pt x="67" y="52"/>
                        <a:pt x="67" y="52"/>
                        <a:pt x="67" y="52"/>
                      </a:cubicBezTo>
                      <a:cubicBezTo>
                        <a:pt x="67" y="47"/>
                        <a:pt x="67" y="47"/>
                        <a:pt x="67" y="47"/>
                      </a:cubicBezTo>
                      <a:cubicBezTo>
                        <a:pt x="62" y="46"/>
                        <a:pt x="62" y="46"/>
                        <a:pt x="62" y="46"/>
                      </a:cubicBezTo>
                      <a:cubicBezTo>
                        <a:pt x="57" y="56"/>
                        <a:pt x="57" y="56"/>
                        <a:pt x="57" y="56"/>
                      </a:cubicBezTo>
                      <a:cubicBezTo>
                        <a:pt x="58" y="56"/>
                        <a:pt x="58" y="56"/>
                        <a:pt x="58" y="56"/>
                      </a:cubicBezTo>
                      <a:cubicBezTo>
                        <a:pt x="62" y="51"/>
                        <a:pt x="62" y="51"/>
                        <a:pt x="62" y="51"/>
                      </a:cubicBezTo>
                      <a:cubicBezTo>
                        <a:pt x="63" y="57"/>
                        <a:pt x="63" y="57"/>
                        <a:pt x="63" y="57"/>
                      </a:cubicBezTo>
                      <a:cubicBezTo>
                        <a:pt x="61" y="57"/>
                        <a:pt x="61" y="57"/>
                        <a:pt x="61" y="57"/>
                      </a:cubicBezTo>
                      <a:cubicBezTo>
                        <a:pt x="62" y="59"/>
                        <a:pt x="62" y="59"/>
                        <a:pt x="62" y="59"/>
                      </a:cubicBezTo>
                      <a:cubicBezTo>
                        <a:pt x="67" y="58"/>
                        <a:pt x="67" y="58"/>
                        <a:pt x="67" y="58"/>
                      </a:cubicBezTo>
                      <a:cubicBezTo>
                        <a:pt x="64" y="63"/>
                        <a:pt x="64" y="63"/>
                        <a:pt x="64" y="63"/>
                      </a:cubicBezTo>
                      <a:cubicBezTo>
                        <a:pt x="64" y="70"/>
                        <a:pt x="64" y="70"/>
                        <a:pt x="64" y="70"/>
                      </a:cubicBezTo>
                      <a:cubicBezTo>
                        <a:pt x="62" y="68"/>
                        <a:pt x="62" y="68"/>
                        <a:pt x="62" y="68"/>
                      </a:cubicBezTo>
                      <a:cubicBezTo>
                        <a:pt x="62" y="68"/>
                        <a:pt x="55" y="73"/>
                        <a:pt x="60" y="73"/>
                      </a:cubicBezTo>
                      <a:cubicBezTo>
                        <a:pt x="64" y="74"/>
                        <a:pt x="73" y="74"/>
                        <a:pt x="73" y="74"/>
                      </a:cubicBezTo>
                      <a:cubicBezTo>
                        <a:pt x="70" y="80"/>
                        <a:pt x="70" y="80"/>
                        <a:pt x="70" y="80"/>
                      </a:cubicBezTo>
                      <a:cubicBezTo>
                        <a:pt x="58" y="79"/>
                        <a:pt x="58" y="79"/>
                        <a:pt x="58" y="79"/>
                      </a:cubicBezTo>
                      <a:cubicBezTo>
                        <a:pt x="56" y="87"/>
                        <a:pt x="56" y="87"/>
                        <a:pt x="56" y="87"/>
                      </a:cubicBezTo>
                      <a:cubicBezTo>
                        <a:pt x="62" y="93"/>
                        <a:pt x="62" y="93"/>
                        <a:pt x="62" y="93"/>
                      </a:cubicBezTo>
                      <a:cubicBezTo>
                        <a:pt x="51" y="88"/>
                        <a:pt x="51" y="88"/>
                        <a:pt x="51" y="88"/>
                      </a:cubicBezTo>
                      <a:cubicBezTo>
                        <a:pt x="51" y="91"/>
                        <a:pt x="51" y="91"/>
                        <a:pt x="51" y="91"/>
                      </a:cubicBezTo>
                      <a:cubicBezTo>
                        <a:pt x="44" y="90"/>
                        <a:pt x="44" y="90"/>
                        <a:pt x="44" y="90"/>
                      </a:cubicBezTo>
                      <a:cubicBezTo>
                        <a:pt x="44" y="90"/>
                        <a:pt x="47" y="93"/>
                        <a:pt x="46" y="95"/>
                      </a:cubicBezTo>
                      <a:cubicBezTo>
                        <a:pt x="44" y="99"/>
                        <a:pt x="42" y="98"/>
                        <a:pt x="42" y="98"/>
                      </a:cubicBezTo>
                      <a:cubicBezTo>
                        <a:pt x="49" y="104"/>
                        <a:pt x="49" y="104"/>
                        <a:pt x="49" y="104"/>
                      </a:cubicBezTo>
                      <a:cubicBezTo>
                        <a:pt x="52" y="102"/>
                        <a:pt x="52" y="102"/>
                        <a:pt x="52" y="102"/>
                      </a:cubicBezTo>
                      <a:cubicBezTo>
                        <a:pt x="55" y="104"/>
                        <a:pt x="55" y="104"/>
                        <a:pt x="55" y="104"/>
                      </a:cubicBezTo>
                      <a:cubicBezTo>
                        <a:pt x="49" y="106"/>
                        <a:pt x="49" y="106"/>
                        <a:pt x="49" y="106"/>
                      </a:cubicBezTo>
                      <a:cubicBezTo>
                        <a:pt x="55" y="110"/>
                        <a:pt x="55" y="110"/>
                        <a:pt x="55" y="110"/>
                      </a:cubicBezTo>
                      <a:cubicBezTo>
                        <a:pt x="59" y="106"/>
                        <a:pt x="59" y="106"/>
                        <a:pt x="59" y="106"/>
                      </a:cubicBezTo>
                      <a:cubicBezTo>
                        <a:pt x="60" y="108"/>
                        <a:pt x="60" y="108"/>
                        <a:pt x="60" y="108"/>
                      </a:cubicBezTo>
                      <a:cubicBezTo>
                        <a:pt x="62" y="107"/>
                        <a:pt x="62" y="107"/>
                        <a:pt x="62" y="107"/>
                      </a:cubicBezTo>
                      <a:cubicBezTo>
                        <a:pt x="63" y="111"/>
                        <a:pt x="63" y="111"/>
                        <a:pt x="63" y="111"/>
                      </a:cubicBezTo>
                      <a:cubicBezTo>
                        <a:pt x="59" y="111"/>
                        <a:pt x="59" y="111"/>
                        <a:pt x="59" y="111"/>
                      </a:cubicBezTo>
                      <a:cubicBezTo>
                        <a:pt x="59" y="116"/>
                        <a:pt x="59" y="116"/>
                        <a:pt x="59" y="116"/>
                      </a:cubicBezTo>
                      <a:cubicBezTo>
                        <a:pt x="59" y="116"/>
                        <a:pt x="64" y="119"/>
                        <a:pt x="69" y="119"/>
                      </a:cubicBezTo>
                      <a:cubicBezTo>
                        <a:pt x="74" y="119"/>
                        <a:pt x="84" y="121"/>
                        <a:pt x="84" y="121"/>
                      </a:cubicBezTo>
                      <a:cubicBezTo>
                        <a:pt x="83" y="127"/>
                        <a:pt x="83" y="127"/>
                        <a:pt x="83" y="127"/>
                      </a:cubicBezTo>
                      <a:cubicBezTo>
                        <a:pt x="83" y="127"/>
                        <a:pt x="78" y="129"/>
                        <a:pt x="76" y="129"/>
                      </a:cubicBezTo>
                      <a:cubicBezTo>
                        <a:pt x="74" y="129"/>
                        <a:pt x="70" y="124"/>
                        <a:pt x="70" y="124"/>
                      </a:cubicBezTo>
                      <a:cubicBezTo>
                        <a:pt x="70" y="124"/>
                        <a:pt x="67" y="129"/>
                        <a:pt x="64" y="131"/>
                      </a:cubicBezTo>
                      <a:cubicBezTo>
                        <a:pt x="62" y="132"/>
                        <a:pt x="60" y="135"/>
                        <a:pt x="60" y="135"/>
                      </a:cubicBezTo>
                      <a:cubicBezTo>
                        <a:pt x="64" y="139"/>
                        <a:pt x="64" y="139"/>
                        <a:pt x="64" y="139"/>
                      </a:cubicBezTo>
                      <a:cubicBezTo>
                        <a:pt x="64" y="139"/>
                        <a:pt x="61" y="140"/>
                        <a:pt x="58" y="142"/>
                      </a:cubicBezTo>
                      <a:cubicBezTo>
                        <a:pt x="56" y="145"/>
                        <a:pt x="54" y="148"/>
                        <a:pt x="54" y="148"/>
                      </a:cubicBezTo>
                      <a:cubicBezTo>
                        <a:pt x="50" y="147"/>
                        <a:pt x="50" y="147"/>
                        <a:pt x="50" y="147"/>
                      </a:cubicBezTo>
                      <a:cubicBezTo>
                        <a:pt x="47" y="150"/>
                        <a:pt x="47" y="150"/>
                        <a:pt x="47" y="150"/>
                      </a:cubicBezTo>
                      <a:cubicBezTo>
                        <a:pt x="35" y="155"/>
                        <a:pt x="35" y="155"/>
                        <a:pt x="35" y="155"/>
                      </a:cubicBezTo>
                      <a:cubicBezTo>
                        <a:pt x="47" y="155"/>
                        <a:pt x="47" y="155"/>
                        <a:pt x="47" y="155"/>
                      </a:cubicBezTo>
                      <a:cubicBezTo>
                        <a:pt x="49" y="153"/>
                        <a:pt x="49" y="153"/>
                        <a:pt x="49" y="153"/>
                      </a:cubicBezTo>
                      <a:cubicBezTo>
                        <a:pt x="49" y="153"/>
                        <a:pt x="53" y="159"/>
                        <a:pt x="60" y="157"/>
                      </a:cubicBezTo>
                      <a:cubicBezTo>
                        <a:pt x="67" y="156"/>
                        <a:pt x="71" y="152"/>
                        <a:pt x="71" y="152"/>
                      </a:cubicBezTo>
                      <a:cubicBezTo>
                        <a:pt x="73" y="151"/>
                        <a:pt x="73" y="151"/>
                        <a:pt x="73" y="151"/>
                      </a:cubicBezTo>
                      <a:cubicBezTo>
                        <a:pt x="73" y="157"/>
                        <a:pt x="73" y="157"/>
                        <a:pt x="73" y="157"/>
                      </a:cubicBezTo>
                      <a:cubicBezTo>
                        <a:pt x="79" y="158"/>
                        <a:pt x="79" y="158"/>
                        <a:pt x="79" y="158"/>
                      </a:cubicBezTo>
                      <a:cubicBezTo>
                        <a:pt x="82" y="161"/>
                        <a:pt x="82" y="161"/>
                        <a:pt x="82" y="161"/>
                      </a:cubicBezTo>
                      <a:cubicBezTo>
                        <a:pt x="75" y="159"/>
                        <a:pt x="75" y="159"/>
                        <a:pt x="75" y="159"/>
                      </a:cubicBezTo>
                      <a:cubicBezTo>
                        <a:pt x="67" y="159"/>
                        <a:pt x="67" y="159"/>
                        <a:pt x="67" y="159"/>
                      </a:cubicBezTo>
                      <a:cubicBezTo>
                        <a:pt x="55" y="161"/>
                        <a:pt x="55" y="161"/>
                        <a:pt x="55" y="161"/>
                      </a:cubicBezTo>
                      <a:cubicBezTo>
                        <a:pt x="46" y="157"/>
                        <a:pt x="46" y="157"/>
                        <a:pt x="46" y="157"/>
                      </a:cubicBezTo>
                      <a:cubicBezTo>
                        <a:pt x="39" y="163"/>
                        <a:pt x="39" y="163"/>
                        <a:pt x="39" y="163"/>
                      </a:cubicBezTo>
                      <a:cubicBezTo>
                        <a:pt x="34" y="164"/>
                        <a:pt x="34" y="164"/>
                        <a:pt x="34" y="164"/>
                      </a:cubicBezTo>
                      <a:cubicBezTo>
                        <a:pt x="31" y="173"/>
                        <a:pt x="31" y="173"/>
                        <a:pt x="31" y="173"/>
                      </a:cubicBezTo>
                      <a:cubicBezTo>
                        <a:pt x="35" y="175"/>
                        <a:pt x="35" y="175"/>
                        <a:pt x="35" y="175"/>
                      </a:cubicBezTo>
                      <a:cubicBezTo>
                        <a:pt x="26" y="173"/>
                        <a:pt x="26" y="173"/>
                        <a:pt x="26" y="173"/>
                      </a:cubicBezTo>
                      <a:cubicBezTo>
                        <a:pt x="26" y="169"/>
                        <a:pt x="26" y="169"/>
                        <a:pt x="26" y="169"/>
                      </a:cubicBezTo>
                      <a:cubicBezTo>
                        <a:pt x="21" y="172"/>
                        <a:pt x="21" y="172"/>
                        <a:pt x="21" y="172"/>
                      </a:cubicBezTo>
                      <a:cubicBezTo>
                        <a:pt x="19" y="171"/>
                        <a:pt x="19" y="171"/>
                        <a:pt x="19" y="171"/>
                      </a:cubicBezTo>
                      <a:cubicBezTo>
                        <a:pt x="19" y="169"/>
                        <a:pt x="19" y="169"/>
                        <a:pt x="19" y="169"/>
                      </a:cubicBezTo>
                      <a:cubicBezTo>
                        <a:pt x="19" y="169"/>
                        <a:pt x="14" y="169"/>
                        <a:pt x="9" y="171"/>
                      </a:cubicBezTo>
                      <a:cubicBezTo>
                        <a:pt x="5" y="173"/>
                        <a:pt x="0" y="175"/>
                        <a:pt x="4" y="178"/>
                      </a:cubicBezTo>
                      <a:cubicBezTo>
                        <a:pt x="9" y="179"/>
                        <a:pt x="17" y="181"/>
                        <a:pt x="19" y="181"/>
                      </a:cubicBezTo>
                      <a:cubicBezTo>
                        <a:pt x="21" y="181"/>
                        <a:pt x="30" y="180"/>
                        <a:pt x="29" y="182"/>
                      </a:cubicBezTo>
                      <a:cubicBezTo>
                        <a:pt x="28" y="184"/>
                        <a:pt x="22" y="188"/>
                        <a:pt x="16" y="188"/>
                      </a:cubicBezTo>
                      <a:cubicBezTo>
                        <a:pt x="10" y="188"/>
                        <a:pt x="10" y="190"/>
                        <a:pt x="9" y="192"/>
                      </a:cubicBezTo>
                      <a:cubicBezTo>
                        <a:pt x="7" y="193"/>
                        <a:pt x="2" y="193"/>
                        <a:pt x="2" y="193"/>
                      </a:cubicBezTo>
                      <a:cubicBezTo>
                        <a:pt x="2" y="199"/>
                        <a:pt x="2" y="199"/>
                        <a:pt x="2" y="199"/>
                      </a:cubicBezTo>
                      <a:cubicBezTo>
                        <a:pt x="2" y="199"/>
                        <a:pt x="8" y="196"/>
                        <a:pt x="8" y="198"/>
                      </a:cubicBezTo>
                      <a:cubicBezTo>
                        <a:pt x="8" y="200"/>
                        <a:pt x="10" y="204"/>
                        <a:pt x="10" y="204"/>
                      </a:cubicBezTo>
                      <a:cubicBezTo>
                        <a:pt x="30" y="202"/>
                        <a:pt x="30" y="202"/>
                        <a:pt x="30" y="202"/>
                      </a:cubicBezTo>
                      <a:cubicBezTo>
                        <a:pt x="16" y="206"/>
                        <a:pt x="16" y="206"/>
                        <a:pt x="16" y="206"/>
                      </a:cubicBezTo>
                      <a:cubicBezTo>
                        <a:pt x="14" y="210"/>
                        <a:pt x="14" y="210"/>
                        <a:pt x="14" y="210"/>
                      </a:cubicBezTo>
                      <a:cubicBezTo>
                        <a:pt x="9" y="210"/>
                        <a:pt x="9" y="210"/>
                        <a:pt x="9" y="210"/>
                      </a:cubicBezTo>
                      <a:cubicBezTo>
                        <a:pt x="7" y="214"/>
                        <a:pt x="7" y="214"/>
                        <a:pt x="7" y="214"/>
                      </a:cubicBezTo>
                      <a:cubicBezTo>
                        <a:pt x="22" y="212"/>
                        <a:pt x="22" y="212"/>
                        <a:pt x="22" y="212"/>
                      </a:cubicBezTo>
                      <a:cubicBezTo>
                        <a:pt x="26" y="213"/>
                        <a:pt x="26" y="213"/>
                        <a:pt x="26" y="213"/>
                      </a:cubicBezTo>
                      <a:cubicBezTo>
                        <a:pt x="33" y="211"/>
                        <a:pt x="33" y="211"/>
                        <a:pt x="33" y="211"/>
                      </a:cubicBezTo>
                      <a:cubicBezTo>
                        <a:pt x="35" y="214"/>
                        <a:pt x="35" y="214"/>
                        <a:pt x="35" y="214"/>
                      </a:cubicBezTo>
                      <a:cubicBezTo>
                        <a:pt x="35" y="214"/>
                        <a:pt x="29" y="215"/>
                        <a:pt x="26" y="216"/>
                      </a:cubicBezTo>
                      <a:cubicBezTo>
                        <a:pt x="23" y="216"/>
                        <a:pt x="18" y="220"/>
                        <a:pt x="18" y="220"/>
                      </a:cubicBezTo>
                      <a:cubicBezTo>
                        <a:pt x="28" y="219"/>
                        <a:pt x="28" y="219"/>
                        <a:pt x="28" y="219"/>
                      </a:cubicBezTo>
                      <a:cubicBezTo>
                        <a:pt x="28" y="219"/>
                        <a:pt x="23" y="224"/>
                        <a:pt x="22" y="224"/>
                      </a:cubicBezTo>
                      <a:cubicBezTo>
                        <a:pt x="20" y="224"/>
                        <a:pt x="16" y="225"/>
                        <a:pt x="16" y="225"/>
                      </a:cubicBezTo>
                      <a:cubicBezTo>
                        <a:pt x="18" y="226"/>
                        <a:pt x="18" y="226"/>
                        <a:pt x="18" y="226"/>
                      </a:cubicBezTo>
                      <a:cubicBezTo>
                        <a:pt x="34" y="225"/>
                        <a:pt x="34" y="225"/>
                        <a:pt x="34" y="225"/>
                      </a:cubicBezTo>
                      <a:cubicBezTo>
                        <a:pt x="37" y="226"/>
                        <a:pt x="37" y="226"/>
                        <a:pt x="37" y="226"/>
                      </a:cubicBezTo>
                      <a:cubicBezTo>
                        <a:pt x="35" y="230"/>
                        <a:pt x="35" y="230"/>
                        <a:pt x="35" y="230"/>
                      </a:cubicBezTo>
                      <a:cubicBezTo>
                        <a:pt x="35" y="230"/>
                        <a:pt x="40" y="232"/>
                        <a:pt x="42" y="231"/>
                      </a:cubicBezTo>
                      <a:cubicBezTo>
                        <a:pt x="44" y="229"/>
                        <a:pt x="46" y="228"/>
                        <a:pt x="46" y="228"/>
                      </a:cubicBezTo>
                      <a:cubicBezTo>
                        <a:pt x="53" y="231"/>
                        <a:pt x="53" y="231"/>
                        <a:pt x="53" y="231"/>
                      </a:cubicBezTo>
                      <a:cubicBezTo>
                        <a:pt x="57" y="228"/>
                        <a:pt x="57" y="228"/>
                        <a:pt x="57" y="228"/>
                      </a:cubicBezTo>
                      <a:cubicBezTo>
                        <a:pt x="61" y="230"/>
                        <a:pt x="61" y="230"/>
                        <a:pt x="61" y="230"/>
                      </a:cubicBezTo>
                      <a:cubicBezTo>
                        <a:pt x="66" y="227"/>
                        <a:pt x="66" y="227"/>
                        <a:pt x="66" y="227"/>
                      </a:cubicBezTo>
                      <a:cubicBezTo>
                        <a:pt x="69" y="228"/>
                        <a:pt x="69" y="228"/>
                        <a:pt x="69" y="228"/>
                      </a:cubicBezTo>
                      <a:cubicBezTo>
                        <a:pt x="69" y="228"/>
                        <a:pt x="83" y="228"/>
                        <a:pt x="82" y="222"/>
                      </a:cubicBezTo>
                      <a:cubicBezTo>
                        <a:pt x="82" y="213"/>
                        <a:pt x="82" y="213"/>
                        <a:pt x="82" y="213"/>
                      </a:cubicBezTo>
                      <a:cubicBezTo>
                        <a:pt x="82" y="213"/>
                        <a:pt x="85" y="212"/>
                        <a:pt x="87" y="215"/>
                      </a:cubicBezTo>
                      <a:cubicBezTo>
                        <a:pt x="90" y="219"/>
                        <a:pt x="85" y="218"/>
                        <a:pt x="85" y="220"/>
                      </a:cubicBezTo>
                      <a:cubicBezTo>
                        <a:pt x="85" y="222"/>
                        <a:pt x="87" y="224"/>
                        <a:pt x="91" y="222"/>
                      </a:cubicBezTo>
                      <a:cubicBezTo>
                        <a:pt x="96" y="222"/>
                        <a:pt x="103" y="218"/>
                        <a:pt x="103" y="218"/>
                      </a:cubicBezTo>
                      <a:cubicBezTo>
                        <a:pt x="103" y="214"/>
                        <a:pt x="103" y="214"/>
                        <a:pt x="103" y="214"/>
                      </a:cubicBezTo>
                      <a:cubicBezTo>
                        <a:pt x="103" y="214"/>
                        <a:pt x="109" y="220"/>
                        <a:pt x="112" y="218"/>
                      </a:cubicBezTo>
                      <a:cubicBezTo>
                        <a:pt x="117" y="216"/>
                        <a:pt x="116" y="210"/>
                        <a:pt x="116" y="210"/>
                      </a:cubicBezTo>
                      <a:cubicBezTo>
                        <a:pt x="119" y="211"/>
                        <a:pt x="119" y="211"/>
                        <a:pt x="119" y="211"/>
                      </a:cubicBezTo>
                      <a:cubicBezTo>
                        <a:pt x="125" y="208"/>
                        <a:pt x="125" y="208"/>
                        <a:pt x="125" y="208"/>
                      </a:cubicBezTo>
                      <a:cubicBezTo>
                        <a:pt x="139" y="212"/>
                        <a:pt x="139" y="212"/>
                        <a:pt x="139" y="212"/>
                      </a:cubicBezTo>
                      <a:cubicBezTo>
                        <a:pt x="141" y="204"/>
                        <a:pt x="141" y="204"/>
                        <a:pt x="141" y="204"/>
                      </a:cubicBezTo>
                      <a:cubicBezTo>
                        <a:pt x="144" y="206"/>
                        <a:pt x="144" y="206"/>
                        <a:pt x="144" y="206"/>
                      </a:cubicBezTo>
                      <a:cubicBezTo>
                        <a:pt x="143" y="213"/>
                        <a:pt x="143" y="213"/>
                        <a:pt x="143" y="213"/>
                      </a:cubicBezTo>
                      <a:cubicBezTo>
                        <a:pt x="148" y="212"/>
                        <a:pt x="148" y="212"/>
                        <a:pt x="148" y="212"/>
                      </a:cubicBezTo>
                      <a:cubicBezTo>
                        <a:pt x="150" y="206"/>
                        <a:pt x="150" y="206"/>
                        <a:pt x="150" y="206"/>
                      </a:cubicBezTo>
                      <a:cubicBezTo>
                        <a:pt x="150" y="210"/>
                        <a:pt x="150" y="210"/>
                        <a:pt x="150" y="210"/>
                      </a:cubicBezTo>
                      <a:cubicBezTo>
                        <a:pt x="150" y="210"/>
                        <a:pt x="153" y="214"/>
                        <a:pt x="157" y="214"/>
                      </a:cubicBezTo>
                      <a:cubicBezTo>
                        <a:pt x="161" y="214"/>
                        <a:pt x="169" y="213"/>
                        <a:pt x="169" y="213"/>
                      </a:cubicBezTo>
                      <a:cubicBezTo>
                        <a:pt x="168" y="208"/>
                        <a:pt x="168" y="208"/>
                        <a:pt x="168" y="208"/>
                      </a:cubicBezTo>
                      <a:cubicBezTo>
                        <a:pt x="162" y="202"/>
                        <a:pt x="162" y="202"/>
                        <a:pt x="162" y="202"/>
                      </a:cubicBezTo>
                      <a:cubicBezTo>
                        <a:pt x="164" y="201"/>
                        <a:pt x="164" y="201"/>
                        <a:pt x="164" y="201"/>
                      </a:cubicBezTo>
                      <a:cubicBezTo>
                        <a:pt x="169" y="203"/>
                        <a:pt x="169" y="203"/>
                        <a:pt x="169" y="203"/>
                      </a:cubicBezTo>
                      <a:cubicBezTo>
                        <a:pt x="169" y="201"/>
                        <a:pt x="169" y="201"/>
                        <a:pt x="169" y="201"/>
                      </a:cubicBezTo>
                      <a:cubicBezTo>
                        <a:pt x="178" y="193"/>
                        <a:pt x="178" y="193"/>
                        <a:pt x="178" y="193"/>
                      </a:cubicBezTo>
                      <a:cubicBezTo>
                        <a:pt x="178" y="187"/>
                        <a:pt x="178" y="187"/>
                        <a:pt x="178" y="187"/>
                      </a:cubicBezTo>
                      <a:cubicBezTo>
                        <a:pt x="178" y="187"/>
                        <a:pt x="182" y="178"/>
                        <a:pt x="184" y="177"/>
                      </a:cubicBezTo>
                      <a:cubicBezTo>
                        <a:pt x="187" y="175"/>
                        <a:pt x="192" y="170"/>
                        <a:pt x="193" y="161"/>
                      </a:cubicBezTo>
                      <a:cubicBezTo>
                        <a:pt x="193" y="149"/>
                        <a:pt x="193" y="149"/>
                        <a:pt x="193" y="149"/>
                      </a:cubicBezTo>
                      <a:cubicBezTo>
                        <a:pt x="193" y="149"/>
                        <a:pt x="186" y="145"/>
                        <a:pt x="188" y="142"/>
                      </a:cubicBezTo>
                      <a:cubicBezTo>
                        <a:pt x="191" y="140"/>
                        <a:pt x="194" y="141"/>
                        <a:pt x="194" y="141"/>
                      </a:cubicBezTo>
                      <a:cubicBezTo>
                        <a:pt x="194" y="141"/>
                        <a:pt x="194" y="137"/>
                        <a:pt x="195" y="135"/>
                      </a:cubicBezTo>
                      <a:cubicBezTo>
                        <a:pt x="197" y="134"/>
                        <a:pt x="200" y="132"/>
                        <a:pt x="199" y="130"/>
                      </a:cubicBezTo>
                      <a:cubicBezTo>
                        <a:pt x="197" y="127"/>
                        <a:pt x="194" y="119"/>
                        <a:pt x="194" y="119"/>
                      </a:cubicBezTo>
                      <a:cubicBezTo>
                        <a:pt x="194" y="119"/>
                        <a:pt x="197" y="117"/>
                        <a:pt x="197" y="112"/>
                      </a:cubicBezTo>
                      <a:cubicBezTo>
                        <a:pt x="197" y="107"/>
                        <a:pt x="190" y="104"/>
                        <a:pt x="193" y="102"/>
                      </a:cubicBezTo>
                      <a:cubicBezTo>
                        <a:pt x="197" y="99"/>
                        <a:pt x="203" y="103"/>
                        <a:pt x="204" y="102"/>
                      </a:cubicBezTo>
                      <a:cubicBezTo>
                        <a:pt x="204" y="101"/>
                        <a:pt x="201" y="95"/>
                        <a:pt x="201" y="95"/>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24" name="France" descr="© INSCALE GmbH, 05.05.2010&#10;http://www.presentationload.com/"/>
                <p:cNvSpPr>
                  <a:spLocks noEditPoints="1"/>
                </p:cNvSpPr>
                <p:nvPr/>
              </p:nvSpPr>
              <p:spPr bwMode="gray">
                <a:xfrm>
                  <a:off x="1879599" y="3230341"/>
                  <a:ext cx="1767280" cy="1838883"/>
                </a:xfrm>
                <a:custGeom>
                  <a:avLst/>
                  <a:gdLst/>
                  <a:ahLst/>
                  <a:cxnLst>
                    <a:cxn ang="0">
                      <a:pos x="540" y="142"/>
                    </a:cxn>
                    <a:cxn ang="0">
                      <a:pos x="511" y="136"/>
                    </a:cxn>
                    <a:cxn ang="0">
                      <a:pos x="481" y="122"/>
                    </a:cxn>
                    <a:cxn ang="0">
                      <a:pos x="450" y="105"/>
                    </a:cxn>
                    <a:cxn ang="0">
                      <a:pos x="432" y="71"/>
                    </a:cxn>
                    <a:cxn ang="0">
                      <a:pos x="405" y="74"/>
                    </a:cxn>
                    <a:cxn ang="0">
                      <a:pos x="378" y="42"/>
                    </a:cxn>
                    <a:cxn ang="0">
                      <a:pos x="355" y="28"/>
                    </a:cxn>
                    <a:cxn ang="0">
                      <a:pos x="345" y="8"/>
                    </a:cxn>
                    <a:cxn ang="0">
                      <a:pos x="295" y="48"/>
                    </a:cxn>
                    <a:cxn ang="0">
                      <a:pos x="236" y="78"/>
                    </a:cxn>
                    <a:cxn ang="0">
                      <a:pos x="211" y="105"/>
                    </a:cxn>
                    <a:cxn ang="0">
                      <a:pos x="167" y="79"/>
                    </a:cxn>
                    <a:cxn ang="0">
                      <a:pos x="144" y="74"/>
                    </a:cxn>
                    <a:cxn ang="0">
                      <a:pos x="149" y="114"/>
                    </a:cxn>
                    <a:cxn ang="0">
                      <a:pos x="130" y="130"/>
                    </a:cxn>
                    <a:cxn ang="0">
                      <a:pos x="112" y="127"/>
                    </a:cxn>
                    <a:cxn ang="0">
                      <a:pos x="50" y="114"/>
                    </a:cxn>
                    <a:cxn ang="0">
                      <a:pos x="4" y="130"/>
                    </a:cxn>
                    <a:cxn ang="0">
                      <a:pos x="8" y="138"/>
                    </a:cxn>
                    <a:cxn ang="0">
                      <a:pos x="1" y="153"/>
                    </a:cxn>
                    <a:cxn ang="0">
                      <a:pos x="35" y="169"/>
                    </a:cxn>
                    <a:cxn ang="0">
                      <a:pos x="66" y="181"/>
                    </a:cxn>
                    <a:cxn ang="0">
                      <a:pos x="73" y="194"/>
                    </a:cxn>
                    <a:cxn ang="0">
                      <a:pos x="97" y="220"/>
                    </a:cxn>
                    <a:cxn ang="0">
                      <a:pos x="97" y="226"/>
                    </a:cxn>
                    <a:cxn ang="0">
                      <a:pos x="109" y="273"/>
                    </a:cxn>
                    <a:cxn ang="0">
                      <a:pos x="138" y="306"/>
                    </a:cxn>
                    <a:cxn ang="0">
                      <a:pos x="151" y="375"/>
                    </a:cxn>
                    <a:cxn ang="0">
                      <a:pos x="129" y="338"/>
                    </a:cxn>
                    <a:cxn ang="0">
                      <a:pos x="113" y="406"/>
                    </a:cxn>
                    <a:cxn ang="0">
                      <a:pos x="83" y="479"/>
                    </a:cxn>
                    <a:cxn ang="0">
                      <a:pos x="94" y="501"/>
                    </a:cxn>
                    <a:cxn ang="0">
                      <a:pos x="125" y="515"/>
                    </a:cxn>
                    <a:cxn ang="0">
                      <a:pos x="167" y="530"/>
                    </a:cxn>
                    <a:cxn ang="0">
                      <a:pos x="207" y="532"/>
                    </a:cxn>
                    <a:cxn ang="0">
                      <a:pos x="237" y="545"/>
                    </a:cxn>
                    <a:cxn ang="0">
                      <a:pos x="254" y="567"/>
                    </a:cxn>
                    <a:cxn ang="0">
                      <a:pos x="309" y="567"/>
                    </a:cxn>
                    <a:cxn ang="0">
                      <a:pos x="307" y="530"/>
                    </a:cxn>
                    <a:cxn ang="0">
                      <a:pos x="332" y="506"/>
                    </a:cxn>
                    <a:cxn ang="0">
                      <a:pos x="355" y="498"/>
                    </a:cxn>
                    <a:cxn ang="0">
                      <a:pos x="406" y="517"/>
                    </a:cxn>
                    <a:cxn ang="0">
                      <a:pos x="448" y="534"/>
                    </a:cxn>
                    <a:cxn ang="0">
                      <a:pos x="469" y="533"/>
                    </a:cxn>
                    <a:cxn ang="0">
                      <a:pos x="497" y="509"/>
                    </a:cxn>
                    <a:cxn ang="0">
                      <a:pos x="528" y="496"/>
                    </a:cxn>
                    <a:cxn ang="0">
                      <a:pos x="502" y="437"/>
                    </a:cxn>
                    <a:cxn ang="0">
                      <a:pos x="494" y="403"/>
                    </a:cxn>
                    <a:cxn ang="0">
                      <a:pos x="499" y="362"/>
                    </a:cxn>
                    <a:cxn ang="0">
                      <a:pos x="502" y="325"/>
                    </a:cxn>
                    <a:cxn ang="0">
                      <a:pos x="464" y="336"/>
                    </a:cxn>
                    <a:cxn ang="0">
                      <a:pos x="488" y="284"/>
                    </a:cxn>
                    <a:cxn ang="0">
                      <a:pos x="536" y="252"/>
                    </a:cxn>
                    <a:cxn ang="0">
                      <a:pos x="557" y="179"/>
                    </a:cxn>
                    <a:cxn ang="0">
                      <a:pos x="619" y="558"/>
                    </a:cxn>
                    <a:cxn ang="0">
                      <a:pos x="583" y="572"/>
                    </a:cxn>
                    <a:cxn ang="0">
                      <a:pos x="573" y="596"/>
                    </a:cxn>
                    <a:cxn ang="0">
                      <a:pos x="577" y="627"/>
                    </a:cxn>
                    <a:cxn ang="0">
                      <a:pos x="597" y="646"/>
                    </a:cxn>
                    <a:cxn ang="0">
                      <a:pos x="621" y="571"/>
                    </a:cxn>
                    <a:cxn ang="0">
                      <a:pos x="126" y="100"/>
                    </a:cxn>
                    <a:cxn ang="0">
                      <a:pos x="113" y="75"/>
                    </a:cxn>
                  </a:cxnLst>
                  <a:rect l="0" t="0" r="r" b="b"/>
                  <a:pathLst>
                    <a:path w="626" h="652">
                      <a:moveTo>
                        <a:pt x="575" y="156"/>
                      </a:moveTo>
                      <a:cubicBezTo>
                        <a:pt x="572" y="155"/>
                        <a:pt x="563" y="148"/>
                        <a:pt x="560" y="151"/>
                      </a:cubicBezTo>
                      <a:cubicBezTo>
                        <a:pt x="559" y="153"/>
                        <a:pt x="549" y="148"/>
                        <a:pt x="547" y="147"/>
                      </a:cubicBezTo>
                      <a:cubicBezTo>
                        <a:pt x="546" y="147"/>
                        <a:pt x="542" y="142"/>
                        <a:pt x="544" y="142"/>
                      </a:cubicBezTo>
                      <a:cubicBezTo>
                        <a:pt x="543" y="142"/>
                        <a:pt x="542" y="141"/>
                        <a:pt x="541" y="141"/>
                      </a:cubicBezTo>
                      <a:cubicBezTo>
                        <a:pt x="538" y="141"/>
                        <a:pt x="540" y="142"/>
                        <a:pt x="540" y="142"/>
                      </a:cubicBezTo>
                      <a:cubicBezTo>
                        <a:pt x="537" y="143"/>
                        <a:pt x="537" y="144"/>
                        <a:pt x="536" y="144"/>
                      </a:cubicBezTo>
                      <a:cubicBezTo>
                        <a:pt x="534" y="144"/>
                        <a:pt x="528" y="141"/>
                        <a:pt x="528" y="141"/>
                      </a:cubicBezTo>
                      <a:cubicBezTo>
                        <a:pt x="526" y="141"/>
                        <a:pt x="525" y="147"/>
                        <a:pt x="524" y="140"/>
                      </a:cubicBezTo>
                      <a:cubicBezTo>
                        <a:pt x="524" y="138"/>
                        <a:pt x="519" y="137"/>
                        <a:pt x="516" y="137"/>
                      </a:cubicBezTo>
                      <a:cubicBezTo>
                        <a:pt x="518" y="140"/>
                        <a:pt x="516" y="140"/>
                        <a:pt x="513" y="140"/>
                      </a:cubicBezTo>
                      <a:cubicBezTo>
                        <a:pt x="510" y="139"/>
                        <a:pt x="512" y="138"/>
                        <a:pt x="511" y="136"/>
                      </a:cubicBezTo>
                      <a:cubicBezTo>
                        <a:pt x="511" y="137"/>
                        <a:pt x="505" y="126"/>
                        <a:pt x="504" y="127"/>
                      </a:cubicBezTo>
                      <a:cubicBezTo>
                        <a:pt x="506" y="126"/>
                        <a:pt x="506" y="123"/>
                        <a:pt x="505" y="122"/>
                      </a:cubicBezTo>
                      <a:cubicBezTo>
                        <a:pt x="503" y="120"/>
                        <a:pt x="500" y="120"/>
                        <a:pt x="498" y="119"/>
                      </a:cubicBezTo>
                      <a:cubicBezTo>
                        <a:pt x="496" y="120"/>
                        <a:pt x="495" y="120"/>
                        <a:pt x="494" y="120"/>
                      </a:cubicBezTo>
                      <a:cubicBezTo>
                        <a:pt x="492" y="120"/>
                        <a:pt x="492" y="118"/>
                        <a:pt x="489" y="118"/>
                      </a:cubicBezTo>
                      <a:cubicBezTo>
                        <a:pt x="486" y="117"/>
                        <a:pt x="488" y="122"/>
                        <a:pt x="481" y="122"/>
                      </a:cubicBezTo>
                      <a:cubicBezTo>
                        <a:pt x="476" y="123"/>
                        <a:pt x="476" y="117"/>
                        <a:pt x="476" y="117"/>
                      </a:cubicBezTo>
                      <a:cubicBezTo>
                        <a:pt x="471" y="115"/>
                        <a:pt x="471" y="115"/>
                        <a:pt x="471" y="115"/>
                      </a:cubicBezTo>
                      <a:cubicBezTo>
                        <a:pt x="472" y="115"/>
                        <a:pt x="472" y="115"/>
                        <a:pt x="472" y="115"/>
                      </a:cubicBezTo>
                      <a:cubicBezTo>
                        <a:pt x="457" y="116"/>
                        <a:pt x="457" y="116"/>
                        <a:pt x="457" y="116"/>
                      </a:cubicBezTo>
                      <a:cubicBezTo>
                        <a:pt x="450" y="107"/>
                        <a:pt x="450" y="107"/>
                        <a:pt x="450" y="107"/>
                      </a:cubicBezTo>
                      <a:cubicBezTo>
                        <a:pt x="450" y="105"/>
                        <a:pt x="450" y="105"/>
                        <a:pt x="450" y="105"/>
                      </a:cubicBezTo>
                      <a:cubicBezTo>
                        <a:pt x="438" y="95"/>
                        <a:pt x="438" y="95"/>
                        <a:pt x="438" y="95"/>
                      </a:cubicBezTo>
                      <a:cubicBezTo>
                        <a:pt x="431" y="95"/>
                        <a:pt x="431" y="95"/>
                        <a:pt x="431" y="95"/>
                      </a:cubicBezTo>
                      <a:cubicBezTo>
                        <a:pt x="429" y="93"/>
                        <a:pt x="429" y="93"/>
                        <a:pt x="429" y="93"/>
                      </a:cubicBezTo>
                      <a:cubicBezTo>
                        <a:pt x="429" y="93"/>
                        <a:pt x="432" y="88"/>
                        <a:pt x="431" y="86"/>
                      </a:cubicBezTo>
                      <a:cubicBezTo>
                        <a:pt x="431" y="83"/>
                        <a:pt x="429" y="83"/>
                        <a:pt x="429" y="83"/>
                      </a:cubicBezTo>
                      <a:cubicBezTo>
                        <a:pt x="429" y="83"/>
                        <a:pt x="436" y="74"/>
                        <a:pt x="432" y="71"/>
                      </a:cubicBezTo>
                      <a:cubicBezTo>
                        <a:pt x="429" y="68"/>
                        <a:pt x="423" y="81"/>
                        <a:pt x="423" y="81"/>
                      </a:cubicBezTo>
                      <a:cubicBezTo>
                        <a:pt x="420" y="83"/>
                        <a:pt x="420" y="83"/>
                        <a:pt x="420" y="83"/>
                      </a:cubicBezTo>
                      <a:cubicBezTo>
                        <a:pt x="416" y="86"/>
                        <a:pt x="416" y="86"/>
                        <a:pt x="416" y="86"/>
                      </a:cubicBezTo>
                      <a:cubicBezTo>
                        <a:pt x="413" y="83"/>
                        <a:pt x="413" y="83"/>
                        <a:pt x="413" y="83"/>
                      </a:cubicBezTo>
                      <a:cubicBezTo>
                        <a:pt x="413" y="83"/>
                        <a:pt x="408" y="85"/>
                        <a:pt x="403" y="83"/>
                      </a:cubicBezTo>
                      <a:cubicBezTo>
                        <a:pt x="396" y="80"/>
                        <a:pt x="405" y="74"/>
                        <a:pt x="405" y="74"/>
                      </a:cubicBezTo>
                      <a:cubicBezTo>
                        <a:pt x="401" y="70"/>
                        <a:pt x="401" y="70"/>
                        <a:pt x="401" y="70"/>
                      </a:cubicBezTo>
                      <a:cubicBezTo>
                        <a:pt x="401" y="70"/>
                        <a:pt x="404" y="67"/>
                        <a:pt x="404" y="61"/>
                      </a:cubicBezTo>
                      <a:cubicBezTo>
                        <a:pt x="404" y="57"/>
                        <a:pt x="396" y="56"/>
                        <a:pt x="392" y="55"/>
                      </a:cubicBezTo>
                      <a:cubicBezTo>
                        <a:pt x="387" y="54"/>
                        <a:pt x="387" y="59"/>
                        <a:pt x="383" y="59"/>
                      </a:cubicBezTo>
                      <a:cubicBezTo>
                        <a:pt x="381" y="60"/>
                        <a:pt x="384" y="47"/>
                        <a:pt x="384" y="47"/>
                      </a:cubicBezTo>
                      <a:cubicBezTo>
                        <a:pt x="378" y="42"/>
                        <a:pt x="378" y="42"/>
                        <a:pt x="378" y="42"/>
                      </a:cubicBezTo>
                      <a:cubicBezTo>
                        <a:pt x="371" y="45"/>
                        <a:pt x="371" y="45"/>
                        <a:pt x="371" y="45"/>
                      </a:cubicBezTo>
                      <a:cubicBezTo>
                        <a:pt x="368" y="42"/>
                        <a:pt x="368" y="42"/>
                        <a:pt x="368" y="42"/>
                      </a:cubicBezTo>
                      <a:cubicBezTo>
                        <a:pt x="368" y="31"/>
                        <a:pt x="368" y="31"/>
                        <a:pt x="368" y="31"/>
                      </a:cubicBezTo>
                      <a:cubicBezTo>
                        <a:pt x="365" y="24"/>
                        <a:pt x="365" y="24"/>
                        <a:pt x="365" y="24"/>
                      </a:cubicBezTo>
                      <a:cubicBezTo>
                        <a:pt x="358" y="24"/>
                        <a:pt x="358" y="24"/>
                        <a:pt x="358" y="24"/>
                      </a:cubicBezTo>
                      <a:cubicBezTo>
                        <a:pt x="356" y="24"/>
                        <a:pt x="355" y="28"/>
                        <a:pt x="355" y="28"/>
                      </a:cubicBezTo>
                      <a:cubicBezTo>
                        <a:pt x="351" y="27"/>
                        <a:pt x="351" y="27"/>
                        <a:pt x="351" y="27"/>
                      </a:cubicBezTo>
                      <a:cubicBezTo>
                        <a:pt x="351" y="27"/>
                        <a:pt x="349" y="21"/>
                        <a:pt x="346" y="20"/>
                      </a:cubicBezTo>
                      <a:cubicBezTo>
                        <a:pt x="344" y="18"/>
                        <a:pt x="343" y="20"/>
                        <a:pt x="343" y="20"/>
                      </a:cubicBezTo>
                      <a:cubicBezTo>
                        <a:pt x="344" y="13"/>
                        <a:pt x="344" y="13"/>
                        <a:pt x="344" y="13"/>
                      </a:cubicBezTo>
                      <a:cubicBezTo>
                        <a:pt x="345" y="12"/>
                        <a:pt x="345" y="12"/>
                        <a:pt x="345" y="12"/>
                      </a:cubicBezTo>
                      <a:cubicBezTo>
                        <a:pt x="345" y="8"/>
                        <a:pt x="345" y="8"/>
                        <a:pt x="345" y="8"/>
                      </a:cubicBezTo>
                      <a:cubicBezTo>
                        <a:pt x="344" y="8"/>
                        <a:pt x="344" y="8"/>
                        <a:pt x="344" y="8"/>
                      </a:cubicBezTo>
                      <a:cubicBezTo>
                        <a:pt x="344" y="1"/>
                        <a:pt x="344" y="1"/>
                        <a:pt x="344" y="1"/>
                      </a:cubicBezTo>
                      <a:cubicBezTo>
                        <a:pt x="334" y="0"/>
                        <a:pt x="334" y="0"/>
                        <a:pt x="334" y="0"/>
                      </a:cubicBezTo>
                      <a:cubicBezTo>
                        <a:pt x="334" y="0"/>
                        <a:pt x="328" y="5"/>
                        <a:pt x="324" y="5"/>
                      </a:cubicBezTo>
                      <a:cubicBezTo>
                        <a:pt x="318" y="5"/>
                        <a:pt x="306" y="0"/>
                        <a:pt x="302" y="12"/>
                      </a:cubicBezTo>
                      <a:cubicBezTo>
                        <a:pt x="298" y="24"/>
                        <a:pt x="295" y="48"/>
                        <a:pt x="295" y="48"/>
                      </a:cubicBezTo>
                      <a:cubicBezTo>
                        <a:pt x="300" y="54"/>
                        <a:pt x="300" y="54"/>
                        <a:pt x="300" y="54"/>
                      </a:cubicBezTo>
                      <a:cubicBezTo>
                        <a:pt x="300" y="56"/>
                        <a:pt x="300" y="56"/>
                        <a:pt x="300" y="56"/>
                      </a:cubicBezTo>
                      <a:cubicBezTo>
                        <a:pt x="294" y="53"/>
                        <a:pt x="294" y="53"/>
                        <a:pt x="294" y="53"/>
                      </a:cubicBezTo>
                      <a:cubicBezTo>
                        <a:pt x="294" y="53"/>
                        <a:pt x="290" y="65"/>
                        <a:pt x="277" y="69"/>
                      </a:cubicBezTo>
                      <a:cubicBezTo>
                        <a:pt x="264" y="72"/>
                        <a:pt x="252" y="70"/>
                        <a:pt x="252" y="70"/>
                      </a:cubicBezTo>
                      <a:cubicBezTo>
                        <a:pt x="252" y="70"/>
                        <a:pt x="238" y="78"/>
                        <a:pt x="236" y="78"/>
                      </a:cubicBezTo>
                      <a:cubicBezTo>
                        <a:pt x="231" y="78"/>
                        <a:pt x="231" y="78"/>
                        <a:pt x="231" y="78"/>
                      </a:cubicBezTo>
                      <a:cubicBezTo>
                        <a:pt x="231" y="78"/>
                        <a:pt x="221" y="87"/>
                        <a:pt x="225" y="91"/>
                      </a:cubicBezTo>
                      <a:cubicBezTo>
                        <a:pt x="229" y="95"/>
                        <a:pt x="237" y="97"/>
                        <a:pt x="237" y="97"/>
                      </a:cubicBezTo>
                      <a:cubicBezTo>
                        <a:pt x="235" y="99"/>
                        <a:pt x="235" y="99"/>
                        <a:pt x="235" y="99"/>
                      </a:cubicBezTo>
                      <a:cubicBezTo>
                        <a:pt x="231" y="97"/>
                        <a:pt x="231" y="97"/>
                        <a:pt x="231" y="97"/>
                      </a:cubicBezTo>
                      <a:cubicBezTo>
                        <a:pt x="211" y="105"/>
                        <a:pt x="211" y="105"/>
                        <a:pt x="211" y="105"/>
                      </a:cubicBezTo>
                      <a:cubicBezTo>
                        <a:pt x="199" y="99"/>
                        <a:pt x="199" y="99"/>
                        <a:pt x="199" y="99"/>
                      </a:cubicBezTo>
                      <a:cubicBezTo>
                        <a:pt x="195" y="100"/>
                        <a:pt x="195" y="100"/>
                        <a:pt x="195" y="100"/>
                      </a:cubicBezTo>
                      <a:cubicBezTo>
                        <a:pt x="195" y="100"/>
                        <a:pt x="185" y="94"/>
                        <a:pt x="180" y="93"/>
                      </a:cubicBezTo>
                      <a:cubicBezTo>
                        <a:pt x="175" y="92"/>
                        <a:pt x="170" y="94"/>
                        <a:pt x="170" y="94"/>
                      </a:cubicBezTo>
                      <a:cubicBezTo>
                        <a:pt x="170" y="94"/>
                        <a:pt x="169" y="92"/>
                        <a:pt x="168" y="88"/>
                      </a:cubicBezTo>
                      <a:cubicBezTo>
                        <a:pt x="166" y="84"/>
                        <a:pt x="163" y="80"/>
                        <a:pt x="167" y="79"/>
                      </a:cubicBezTo>
                      <a:cubicBezTo>
                        <a:pt x="172" y="78"/>
                        <a:pt x="170" y="76"/>
                        <a:pt x="170" y="76"/>
                      </a:cubicBezTo>
                      <a:cubicBezTo>
                        <a:pt x="170" y="76"/>
                        <a:pt x="168" y="67"/>
                        <a:pt x="163" y="69"/>
                      </a:cubicBezTo>
                      <a:cubicBezTo>
                        <a:pt x="156" y="71"/>
                        <a:pt x="153" y="72"/>
                        <a:pt x="149" y="70"/>
                      </a:cubicBezTo>
                      <a:cubicBezTo>
                        <a:pt x="145" y="68"/>
                        <a:pt x="143" y="63"/>
                        <a:pt x="143" y="63"/>
                      </a:cubicBezTo>
                      <a:cubicBezTo>
                        <a:pt x="143" y="63"/>
                        <a:pt x="142" y="65"/>
                        <a:pt x="141" y="67"/>
                      </a:cubicBezTo>
                      <a:cubicBezTo>
                        <a:pt x="139" y="67"/>
                        <a:pt x="145" y="73"/>
                        <a:pt x="144" y="74"/>
                      </a:cubicBezTo>
                      <a:cubicBezTo>
                        <a:pt x="143" y="75"/>
                        <a:pt x="141" y="78"/>
                        <a:pt x="141" y="78"/>
                      </a:cubicBezTo>
                      <a:cubicBezTo>
                        <a:pt x="141" y="78"/>
                        <a:pt x="144" y="88"/>
                        <a:pt x="146" y="90"/>
                      </a:cubicBezTo>
                      <a:cubicBezTo>
                        <a:pt x="148" y="92"/>
                        <a:pt x="148" y="97"/>
                        <a:pt x="148" y="97"/>
                      </a:cubicBezTo>
                      <a:cubicBezTo>
                        <a:pt x="148" y="97"/>
                        <a:pt x="151" y="97"/>
                        <a:pt x="151" y="100"/>
                      </a:cubicBezTo>
                      <a:cubicBezTo>
                        <a:pt x="151" y="102"/>
                        <a:pt x="146" y="106"/>
                        <a:pt x="146" y="106"/>
                      </a:cubicBezTo>
                      <a:cubicBezTo>
                        <a:pt x="146" y="106"/>
                        <a:pt x="149" y="111"/>
                        <a:pt x="149" y="114"/>
                      </a:cubicBezTo>
                      <a:cubicBezTo>
                        <a:pt x="149" y="116"/>
                        <a:pt x="144" y="122"/>
                        <a:pt x="146" y="126"/>
                      </a:cubicBezTo>
                      <a:cubicBezTo>
                        <a:pt x="148" y="131"/>
                        <a:pt x="153" y="136"/>
                        <a:pt x="153" y="136"/>
                      </a:cubicBezTo>
                      <a:cubicBezTo>
                        <a:pt x="153" y="136"/>
                        <a:pt x="151" y="138"/>
                        <a:pt x="150" y="138"/>
                      </a:cubicBezTo>
                      <a:cubicBezTo>
                        <a:pt x="148" y="138"/>
                        <a:pt x="146" y="136"/>
                        <a:pt x="142" y="136"/>
                      </a:cubicBezTo>
                      <a:cubicBezTo>
                        <a:pt x="137" y="137"/>
                        <a:pt x="132" y="139"/>
                        <a:pt x="134" y="135"/>
                      </a:cubicBezTo>
                      <a:cubicBezTo>
                        <a:pt x="135" y="132"/>
                        <a:pt x="134" y="130"/>
                        <a:pt x="130" y="130"/>
                      </a:cubicBezTo>
                      <a:cubicBezTo>
                        <a:pt x="127" y="130"/>
                        <a:pt x="127" y="133"/>
                        <a:pt x="127" y="133"/>
                      </a:cubicBezTo>
                      <a:cubicBezTo>
                        <a:pt x="128" y="139"/>
                        <a:pt x="128" y="139"/>
                        <a:pt x="128" y="139"/>
                      </a:cubicBezTo>
                      <a:cubicBezTo>
                        <a:pt x="126" y="139"/>
                        <a:pt x="126" y="139"/>
                        <a:pt x="126" y="139"/>
                      </a:cubicBezTo>
                      <a:cubicBezTo>
                        <a:pt x="123" y="133"/>
                        <a:pt x="123" y="133"/>
                        <a:pt x="123" y="133"/>
                      </a:cubicBezTo>
                      <a:cubicBezTo>
                        <a:pt x="123" y="133"/>
                        <a:pt x="118" y="138"/>
                        <a:pt x="116" y="135"/>
                      </a:cubicBezTo>
                      <a:cubicBezTo>
                        <a:pt x="115" y="132"/>
                        <a:pt x="115" y="127"/>
                        <a:pt x="112" y="127"/>
                      </a:cubicBezTo>
                      <a:cubicBezTo>
                        <a:pt x="109" y="128"/>
                        <a:pt x="96" y="136"/>
                        <a:pt x="96" y="136"/>
                      </a:cubicBezTo>
                      <a:cubicBezTo>
                        <a:pt x="96" y="136"/>
                        <a:pt x="90" y="122"/>
                        <a:pt x="88" y="120"/>
                      </a:cubicBezTo>
                      <a:cubicBezTo>
                        <a:pt x="86" y="117"/>
                        <a:pt x="81" y="109"/>
                        <a:pt x="81" y="109"/>
                      </a:cubicBezTo>
                      <a:cubicBezTo>
                        <a:pt x="63" y="108"/>
                        <a:pt x="63" y="108"/>
                        <a:pt x="63" y="108"/>
                      </a:cubicBezTo>
                      <a:cubicBezTo>
                        <a:pt x="60" y="117"/>
                        <a:pt x="60" y="117"/>
                        <a:pt x="60" y="117"/>
                      </a:cubicBezTo>
                      <a:cubicBezTo>
                        <a:pt x="50" y="114"/>
                        <a:pt x="50" y="114"/>
                        <a:pt x="50" y="114"/>
                      </a:cubicBezTo>
                      <a:cubicBezTo>
                        <a:pt x="50" y="114"/>
                        <a:pt x="50" y="117"/>
                        <a:pt x="49" y="117"/>
                      </a:cubicBezTo>
                      <a:cubicBezTo>
                        <a:pt x="47" y="117"/>
                        <a:pt x="40" y="116"/>
                        <a:pt x="40" y="116"/>
                      </a:cubicBezTo>
                      <a:cubicBezTo>
                        <a:pt x="40" y="111"/>
                        <a:pt x="40" y="111"/>
                        <a:pt x="40" y="111"/>
                      </a:cubicBezTo>
                      <a:cubicBezTo>
                        <a:pt x="40" y="111"/>
                        <a:pt x="32" y="110"/>
                        <a:pt x="21" y="114"/>
                      </a:cubicBezTo>
                      <a:cubicBezTo>
                        <a:pt x="10" y="116"/>
                        <a:pt x="5" y="120"/>
                        <a:pt x="5" y="120"/>
                      </a:cubicBezTo>
                      <a:cubicBezTo>
                        <a:pt x="5" y="120"/>
                        <a:pt x="3" y="128"/>
                        <a:pt x="4" y="130"/>
                      </a:cubicBezTo>
                      <a:cubicBezTo>
                        <a:pt x="5" y="132"/>
                        <a:pt x="17" y="130"/>
                        <a:pt x="17" y="130"/>
                      </a:cubicBezTo>
                      <a:cubicBezTo>
                        <a:pt x="19" y="134"/>
                        <a:pt x="19" y="134"/>
                        <a:pt x="19" y="134"/>
                      </a:cubicBezTo>
                      <a:cubicBezTo>
                        <a:pt x="27" y="137"/>
                        <a:pt x="27" y="137"/>
                        <a:pt x="27" y="137"/>
                      </a:cubicBezTo>
                      <a:cubicBezTo>
                        <a:pt x="25" y="140"/>
                        <a:pt x="25" y="140"/>
                        <a:pt x="25" y="140"/>
                      </a:cubicBezTo>
                      <a:cubicBezTo>
                        <a:pt x="11" y="135"/>
                        <a:pt x="11" y="135"/>
                        <a:pt x="11" y="135"/>
                      </a:cubicBezTo>
                      <a:cubicBezTo>
                        <a:pt x="8" y="138"/>
                        <a:pt x="8" y="138"/>
                        <a:pt x="8" y="138"/>
                      </a:cubicBezTo>
                      <a:cubicBezTo>
                        <a:pt x="11" y="139"/>
                        <a:pt x="11" y="139"/>
                        <a:pt x="11" y="139"/>
                      </a:cubicBezTo>
                      <a:cubicBezTo>
                        <a:pt x="10" y="142"/>
                        <a:pt x="10" y="142"/>
                        <a:pt x="10" y="142"/>
                      </a:cubicBezTo>
                      <a:cubicBezTo>
                        <a:pt x="10" y="142"/>
                        <a:pt x="16" y="140"/>
                        <a:pt x="19" y="142"/>
                      </a:cubicBezTo>
                      <a:cubicBezTo>
                        <a:pt x="21" y="146"/>
                        <a:pt x="24" y="149"/>
                        <a:pt x="20" y="149"/>
                      </a:cubicBezTo>
                      <a:cubicBezTo>
                        <a:pt x="0" y="149"/>
                        <a:pt x="0" y="149"/>
                        <a:pt x="0" y="149"/>
                      </a:cubicBezTo>
                      <a:cubicBezTo>
                        <a:pt x="1" y="153"/>
                        <a:pt x="1" y="153"/>
                        <a:pt x="1" y="153"/>
                      </a:cubicBezTo>
                      <a:cubicBezTo>
                        <a:pt x="1" y="153"/>
                        <a:pt x="12" y="152"/>
                        <a:pt x="13" y="157"/>
                      </a:cubicBezTo>
                      <a:cubicBezTo>
                        <a:pt x="15" y="164"/>
                        <a:pt x="15" y="168"/>
                        <a:pt x="15" y="168"/>
                      </a:cubicBezTo>
                      <a:cubicBezTo>
                        <a:pt x="20" y="170"/>
                        <a:pt x="20" y="170"/>
                        <a:pt x="20" y="170"/>
                      </a:cubicBezTo>
                      <a:cubicBezTo>
                        <a:pt x="20" y="170"/>
                        <a:pt x="25" y="157"/>
                        <a:pt x="27" y="160"/>
                      </a:cubicBezTo>
                      <a:cubicBezTo>
                        <a:pt x="28" y="165"/>
                        <a:pt x="27" y="167"/>
                        <a:pt x="27" y="167"/>
                      </a:cubicBezTo>
                      <a:cubicBezTo>
                        <a:pt x="35" y="169"/>
                        <a:pt x="35" y="169"/>
                        <a:pt x="35" y="169"/>
                      </a:cubicBezTo>
                      <a:cubicBezTo>
                        <a:pt x="35" y="174"/>
                        <a:pt x="35" y="174"/>
                        <a:pt x="35" y="174"/>
                      </a:cubicBezTo>
                      <a:cubicBezTo>
                        <a:pt x="54" y="184"/>
                        <a:pt x="54" y="184"/>
                        <a:pt x="54" y="184"/>
                      </a:cubicBezTo>
                      <a:cubicBezTo>
                        <a:pt x="60" y="181"/>
                        <a:pt x="60" y="181"/>
                        <a:pt x="60" y="181"/>
                      </a:cubicBezTo>
                      <a:cubicBezTo>
                        <a:pt x="57" y="184"/>
                        <a:pt x="57" y="184"/>
                        <a:pt x="57" y="184"/>
                      </a:cubicBezTo>
                      <a:cubicBezTo>
                        <a:pt x="60" y="187"/>
                        <a:pt x="60" y="187"/>
                        <a:pt x="60" y="187"/>
                      </a:cubicBezTo>
                      <a:cubicBezTo>
                        <a:pt x="60" y="187"/>
                        <a:pt x="66" y="180"/>
                        <a:pt x="66" y="181"/>
                      </a:cubicBezTo>
                      <a:cubicBezTo>
                        <a:pt x="65" y="182"/>
                        <a:pt x="68" y="183"/>
                        <a:pt x="67" y="183"/>
                      </a:cubicBezTo>
                      <a:cubicBezTo>
                        <a:pt x="66" y="184"/>
                        <a:pt x="62" y="188"/>
                        <a:pt x="62" y="188"/>
                      </a:cubicBezTo>
                      <a:cubicBezTo>
                        <a:pt x="62" y="188"/>
                        <a:pt x="62" y="193"/>
                        <a:pt x="64" y="193"/>
                      </a:cubicBezTo>
                      <a:cubicBezTo>
                        <a:pt x="67" y="193"/>
                        <a:pt x="71" y="194"/>
                        <a:pt x="71" y="194"/>
                      </a:cubicBezTo>
                      <a:cubicBezTo>
                        <a:pt x="72" y="189"/>
                        <a:pt x="72" y="189"/>
                        <a:pt x="72" y="189"/>
                      </a:cubicBezTo>
                      <a:cubicBezTo>
                        <a:pt x="73" y="194"/>
                        <a:pt x="73" y="194"/>
                        <a:pt x="73" y="194"/>
                      </a:cubicBezTo>
                      <a:cubicBezTo>
                        <a:pt x="73" y="194"/>
                        <a:pt x="78" y="189"/>
                        <a:pt x="81" y="193"/>
                      </a:cubicBezTo>
                      <a:cubicBezTo>
                        <a:pt x="83" y="195"/>
                        <a:pt x="74" y="197"/>
                        <a:pt x="74" y="197"/>
                      </a:cubicBezTo>
                      <a:cubicBezTo>
                        <a:pt x="74" y="200"/>
                        <a:pt x="74" y="200"/>
                        <a:pt x="74" y="200"/>
                      </a:cubicBezTo>
                      <a:cubicBezTo>
                        <a:pt x="92" y="201"/>
                        <a:pt x="92" y="201"/>
                        <a:pt x="92" y="201"/>
                      </a:cubicBezTo>
                      <a:cubicBezTo>
                        <a:pt x="92" y="201"/>
                        <a:pt x="83" y="213"/>
                        <a:pt x="86" y="216"/>
                      </a:cubicBezTo>
                      <a:cubicBezTo>
                        <a:pt x="88" y="219"/>
                        <a:pt x="97" y="220"/>
                        <a:pt x="97" y="220"/>
                      </a:cubicBezTo>
                      <a:cubicBezTo>
                        <a:pt x="97" y="220"/>
                        <a:pt x="104" y="216"/>
                        <a:pt x="110" y="218"/>
                      </a:cubicBezTo>
                      <a:cubicBezTo>
                        <a:pt x="114" y="219"/>
                        <a:pt x="118" y="225"/>
                        <a:pt x="118" y="225"/>
                      </a:cubicBezTo>
                      <a:cubicBezTo>
                        <a:pt x="118" y="225"/>
                        <a:pt x="111" y="220"/>
                        <a:pt x="106" y="220"/>
                      </a:cubicBezTo>
                      <a:cubicBezTo>
                        <a:pt x="103" y="221"/>
                        <a:pt x="100" y="222"/>
                        <a:pt x="100" y="222"/>
                      </a:cubicBezTo>
                      <a:cubicBezTo>
                        <a:pt x="102" y="225"/>
                        <a:pt x="102" y="225"/>
                        <a:pt x="102" y="225"/>
                      </a:cubicBezTo>
                      <a:cubicBezTo>
                        <a:pt x="97" y="226"/>
                        <a:pt x="97" y="226"/>
                        <a:pt x="97" y="226"/>
                      </a:cubicBezTo>
                      <a:cubicBezTo>
                        <a:pt x="98" y="230"/>
                        <a:pt x="98" y="230"/>
                        <a:pt x="98" y="230"/>
                      </a:cubicBezTo>
                      <a:cubicBezTo>
                        <a:pt x="98" y="230"/>
                        <a:pt x="110" y="234"/>
                        <a:pt x="106" y="237"/>
                      </a:cubicBezTo>
                      <a:cubicBezTo>
                        <a:pt x="102" y="241"/>
                        <a:pt x="97" y="246"/>
                        <a:pt x="97" y="246"/>
                      </a:cubicBezTo>
                      <a:cubicBezTo>
                        <a:pt x="97" y="251"/>
                        <a:pt x="97" y="251"/>
                        <a:pt x="97" y="251"/>
                      </a:cubicBezTo>
                      <a:cubicBezTo>
                        <a:pt x="97" y="251"/>
                        <a:pt x="108" y="261"/>
                        <a:pt x="108" y="266"/>
                      </a:cubicBezTo>
                      <a:cubicBezTo>
                        <a:pt x="109" y="270"/>
                        <a:pt x="109" y="273"/>
                        <a:pt x="109" y="273"/>
                      </a:cubicBezTo>
                      <a:cubicBezTo>
                        <a:pt x="122" y="284"/>
                        <a:pt x="122" y="284"/>
                        <a:pt x="122" y="284"/>
                      </a:cubicBezTo>
                      <a:cubicBezTo>
                        <a:pt x="134" y="291"/>
                        <a:pt x="134" y="291"/>
                        <a:pt x="134" y="291"/>
                      </a:cubicBezTo>
                      <a:cubicBezTo>
                        <a:pt x="138" y="288"/>
                        <a:pt x="138" y="288"/>
                        <a:pt x="138" y="288"/>
                      </a:cubicBezTo>
                      <a:cubicBezTo>
                        <a:pt x="138" y="288"/>
                        <a:pt x="142" y="290"/>
                        <a:pt x="141" y="290"/>
                      </a:cubicBezTo>
                      <a:cubicBezTo>
                        <a:pt x="139" y="290"/>
                        <a:pt x="135" y="292"/>
                        <a:pt x="134" y="295"/>
                      </a:cubicBezTo>
                      <a:cubicBezTo>
                        <a:pt x="133" y="297"/>
                        <a:pt x="138" y="306"/>
                        <a:pt x="138" y="306"/>
                      </a:cubicBezTo>
                      <a:cubicBezTo>
                        <a:pt x="138" y="306"/>
                        <a:pt x="141" y="314"/>
                        <a:pt x="135" y="317"/>
                      </a:cubicBezTo>
                      <a:cubicBezTo>
                        <a:pt x="131" y="320"/>
                        <a:pt x="126" y="323"/>
                        <a:pt x="126" y="323"/>
                      </a:cubicBezTo>
                      <a:cubicBezTo>
                        <a:pt x="126" y="328"/>
                        <a:pt x="126" y="328"/>
                        <a:pt x="126" y="328"/>
                      </a:cubicBezTo>
                      <a:cubicBezTo>
                        <a:pt x="126" y="328"/>
                        <a:pt x="135" y="331"/>
                        <a:pt x="139" y="339"/>
                      </a:cubicBezTo>
                      <a:cubicBezTo>
                        <a:pt x="144" y="346"/>
                        <a:pt x="148" y="356"/>
                        <a:pt x="148" y="356"/>
                      </a:cubicBezTo>
                      <a:cubicBezTo>
                        <a:pt x="151" y="375"/>
                        <a:pt x="151" y="375"/>
                        <a:pt x="151" y="375"/>
                      </a:cubicBezTo>
                      <a:cubicBezTo>
                        <a:pt x="150" y="376"/>
                        <a:pt x="150" y="376"/>
                        <a:pt x="150" y="376"/>
                      </a:cubicBezTo>
                      <a:cubicBezTo>
                        <a:pt x="147" y="372"/>
                        <a:pt x="147" y="372"/>
                        <a:pt x="147" y="372"/>
                      </a:cubicBezTo>
                      <a:cubicBezTo>
                        <a:pt x="145" y="357"/>
                        <a:pt x="145" y="357"/>
                        <a:pt x="145" y="357"/>
                      </a:cubicBezTo>
                      <a:cubicBezTo>
                        <a:pt x="135" y="344"/>
                        <a:pt x="135" y="344"/>
                        <a:pt x="135" y="344"/>
                      </a:cubicBezTo>
                      <a:cubicBezTo>
                        <a:pt x="134" y="338"/>
                        <a:pt x="134" y="338"/>
                        <a:pt x="134" y="338"/>
                      </a:cubicBezTo>
                      <a:cubicBezTo>
                        <a:pt x="129" y="338"/>
                        <a:pt x="129" y="338"/>
                        <a:pt x="129" y="338"/>
                      </a:cubicBezTo>
                      <a:cubicBezTo>
                        <a:pt x="129" y="338"/>
                        <a:pt x="127" y="349"/>
                        <a:pt x="127" y="352"/>
                      </a:cubicBezTo>
                      <a:cubicBezTo>
                        <a:pt x="127" y="354"/>
                        <a:pt x="116" y="395"/>
                        <a:pt x="116" y="395"/>
                      </a:cubicBezTo>
                      <a:cubicBezTo>
                        <a:pt x="116" y="395"/>
                        <a:pt x="121" y="387"/>
                        <a:pt x="123" y="388"/>
                      </a:cubicBezTo>
                      <a:cubicBezTo>
                        <a:pt x="126" y="389"/>
                        <a:pt x="128" y="394"/>
                        <a:pt x="128" y="394"/>
                      </a:cubicBezTo>
                      <a:cubicBezTo>
                        <a:pt x="122" y="394"/>
                        <a:pt x="122" y="394"/>
                        <a:pt x="122" y="394"/>
                      </a:cubicBezTo>
                      <a:cubicBezTo>
                        <a:pt x="122" y="394"/>
                        <a:pt x="115" y="400"/>
                        <a:pt x="113" y="406"/>
                      </a:cubicBezTo>
                      <a:cubicBezTo>
                        <a:pt x="112" y="411"/>
                        <a:pt x="105" y="437"/>
                        <a:pt x="103" y="438"/>
                      </a:cubicBezTo>
                      <a:cubicBezTo>
                        <a:pt x="102" y="439"/>
                        <a:pt x="96" y="461"/>
                        <a:pt x="96" y="461"/>
                      </a:cubicBezTo>
                      <a:cubicBezTo>
                        <a:pt x="85" y="472"/>
                        <a:pt x="85" y="472"/>
                        <a:pt x="85" y="472"/>
                      </a:cubicBezTo>
                      <a:cubicBezTo>
                        <a:pt x="85" y="472"/>
                        <a:pt x="78" y="473"/>
                        <a:pt x="77" y="474"/>
                      </a:cubicBezTo>
                      <a:cubicBezTo>
                        <a:pt x="76" y="474"/>
                        <a:pt x="79" y="479"/>
                        <a:pt x="79" y="479"/>
                      </a:cubicBezTo>
                      <a:cubicBezTo>
                        <a:pt x="83" y="479"/>
                        <a:pt x="83" y="479"/>
                        <a:pt x="83" y="479"/>
                      </a:cubicBezTo>
                      <a:cubicBezTo>
                        <a:pt x="83" y="479"/>
                        <a:pt x="82" y="482"/>
                        <a:pt x="84" y="483"/>
                      </a:cubicBezTo>
                      <a:cubicBezTo>
                        <a:pt x="86" y="484"/>
                        <a:pt x="89" y="482"/>
                        <a:pt x="89" y="482"/>
                      </a:cubicBezTo>
                      <a:cubicBezTo>
                        <a:pt x="95" y="484"/>
                        <a:pt x="95" y="484"/>
                        <a:pt x="95" y="484"/>
                      </a:cubicBezTo>
                      <a:cubicBezTo>
                        <a:pt x="95" y="484"/>
                        <a:pt x="96" y="493"/>
                        <a:pt x="93" y="493"/>
                      </a:cubicBezTo>
                      <a:cubicBezTo>
                        <a:pt x="89" y="494"/>
                        <a:pt x="86" y="495"/>
                        <a:pt x="88" y="497"/>
                      </a:cubicBezTo>
                      <a:cubicBezTo>
                        <a:pt x="90" y="500"/>
                        <a:pt x="94" y="501"/>
                        <a:pt x="94" y="501"/>
                      </a:cubicBezTo>
                      <a:cubicBezTo>
                        <a:pt x="99" y="495"/>
                        <a:pt x="99" y="495"/>
                        <a:pt x="99" y="495"/>
                      </a:cubicBezTo>
                      <a:cubicBezTo>
                        <a:pt x="99" y="499"/>
                        <a:pt x="99" y="499"/>
                        <a:pt x="99" y="499"/>
                      </a:cubicBezTo>
                      <a:cubicBezTo>
                        <a:pt x="116" y="510"/>
                        <a:pt x="116" y="510"/>
                        <a:pt x="116" y="510"/>
                      </a:cubicBezTo>
                      <a:cubicBezTo>
                        <a:pt x="125" y="508"/>
                        <a:pt x="125" y="508"/>
                        <a:pt x="125" y="508"/>
                      </a:cubicBezTo>
                      <a:cubicBezTo>
                        <a:pt x="127" y="509"/>
                        <a:pt x="127" y="509"/>
                        <a:pt x="127" y="509"/>
                      </a:cubicBezTo>
                      <a:cubicBezTo>
                        <a:pt x="125" y="515"/>
                        <a:pt x="125" y="515"/>
                        <a:pt x="125" y="515"/>
                      </a:cubicBezTo>
                      <a:cubicBezTo>
                        <a:pt x="131" y="524"/>
                        <a:pt x="131" y="524"/>
                        <a:pt x="131" y="524"/>
                      </a:cubicBezTo>
                      <a:cubicBezTo>
                        <a:pt x="135" y="520"/>
                        <a:pt x="135" y="520"/>
                        <a:pt x="135" y="520"/>
                      </a:cubicBezTo>
                      <a:cubicBezTo>
                        <a:pt x="136" y="521"/>
                        <a:pt x="136" y="521"/>
                        <a:pt x="136" y="521"/>
                      </a:cubicBezTo>
                      <a:cubicBezTo>
                        <a:pt x="144" y="520"/>
                        <a:pt x="144" y="520"/>
                        <a:pt x="144" y="520"/>
                      </a:cubicBezTo>
                      <a:cubicBezTo>
                        <a:pt x="154" y="532"/>
                        <a:pt x="154" y="532"/>
                        <a:pt x="154" y="532"/>
                      </a:cubicBezTo>
                      <a:cubicBezTo>
                        <a:pt x="154" y="532"/>
                        <a:pt x="165" y="528"/>
                        <a:pt x="167" y="530"/>
                      </a:cubicBezTo>
                      <a:cubicBezTo>
                        <a:pt x="170" y="532"/>
                        <a:pt x="170" y="535"/>
                        <a:pt x="171" y="535"/>
                      </a:cubicBezTo>
                      <a:cubicBezTo>
                        <a:pt x="174" y="535"/>
                        <a:pt x="175" y="531"/>
                        <a:pt x="175" y="531"/>
                      </a:cubicBezTo>
                      <a:cubicBezTo>
                        <a:pt x="175" y="531"/>
                        <a:pt x="181" y="540"/>
                        <a:pt x="186" y="536"/>
                      </a:cubicBezTo>
                      <a:cubicBezTo>
                        <a:pt x="191" y="534"/>
                        <a:pt x="185" y="527"/>
                        <a:pt x="191" y="527"/>
                      </a:cubicBezTo>
                      <a:cubicBezTo>
                        <a:pt x="196" y="527"/>
                        <a:pt x="200" y="531"/>
                        <a:pt x="200" y="531"/>
                      </a:cubicBezTo>
                      <a:cubicBezTo>
                        <a:pt x="200" y="531"/>
                        <a:pt x="205" y="530"/>
                        <a:pt x="207" y="532"/>
                      </a:cubicBezTo>
                      <a:cubicBezTo>
                        <a:pt x="208" y="533"/>
                        <a:pt x="213" y="540"/>
                        <a:pt x="213" y="540"/>
                      </a:cubicBezTo>
                      <a:cubicBezTo>
                        <a:pt x="213" y="540"/>
                        <a:pt x="220" y="537"/>
                        <a:pt x="223" y="538"/>
                      </a:cubicBezTo>
                      <a:cubicBezTo>
                        <a:pt x="226" y="541"/>
                        <a:pt x="227" y="545"/>
                        <a:pt x="227" y="545"/>
                      </a:cubicBezTo>
                      <a:cubicBezTo>
                        <a:pt x="231" y="543"/>
                        <a:pt x="231" y="543"/>
                        <a:pt x="231" y="543"/>
                      </a:cubicBezTo>
                      <a:cubicBezTo>
                        <a:pt x="235" y="546"/>
                        <a:pt x="235" y="546"/>
                        <a:pt x="235" y="546"/>
                      </a:cubicBezTo>
                      <a:cubicBezTo>
                        <a:pt x="237" y="545"/>
                        <a:pt x="237" y="545"/>
                        <a:pt x="237" y="545"/>
                      </a:cubicBezTo>
                      <a:cubicBezTo>
                        <a:pt x="242" y="548"/>
                        <a:pt x="242" y="548"/>
                        <a:pt x="242" y="548"/>
                      </a:cubicBezTo>
                      <a:cubicBezTo>
                        <a:pt x="238" y="554"/>
                        <a:pt x="238" y="554"/>
                        <a:pt x="238" y="554"/>
                      </a:cubicBezTo>
                      <a:cubicBezTo>
                        <a:pt x="245" y="559"/>
                        <a:pt x="245" y="559"/>
                        <a:pt x="245" y="559"/>
                      </a:cubicBezTo>
                      <a:cubicBezTo>
                        <a:pt x="245" y="559"/>
                        <a:pt x="251" y="554"/>
                        <a:pt x="251" y="556"/>
                      </a:cubicBezTo>
                      <a:cubicBezTo>
                        <a:pt x="251" y="557"/>
                        <a:pt x="249" y="563"/>
                        <a:pt x="249" y="563"/>
                      </a:cubicBezTo>
                      <a:cubicBezTo>
                        <a:pt x="249" y="563"/>
                        <a:pt x="250" y="567"/>
                        <a:pt x="254" y="567"/>
                      </a:cubicBezTo>
                      <a:cubicBezTo>
                        <a:pt x="259" y="567"/>
                        <a:pt x="266" y="560"/>
                        <a:pt x="270" y="564"/>
                      </a:cubicBezTo>
                      <a:cubicBezTo>
                        <a:pt x="274" y="568"/>
                        <a:pt x="277" y="571"/>
                        <a:pt x="277" y="571"/>
                      </a:cubicBezTo>
                      <a:cubicBezTo>
                        <a:pt x="282" y="571"/>
                        <a:pt x="282" y="571"/>
                        <a:pt x="282" y="571"/>
                      </a:cubicBezTo>
                      <a:cubicBezTo>
                        <a:pt x="284" y="571"/>
                        <a:pt x="287" y="561"/>
                        <a:pt x="295" y="562"/>
                      </a:cubicBezTo>
                      <a:cubicBezTo>
                        <a:pt x="301" y="564"/>
                        <a:pt x="302" y="567"/>
                        <a:pt x="302" y="567"/>
                      </a:cubicBezTo>
                      <a:cubicBezTo>
                        <a:pt x="309" y="567"/>
                        <a:pt x="309" y="567"/>
                        <a:pt x="309" y="567"/>
                      </a:cubicBezTo>
                      <a:cubicBezTo>
                        <a:pt x="309" y="567"/>
                        <a:pt x="308" y="562"/>
                        <a:pt x="307" y="561"/>
                      </a:cubicBezTo>
                      <a:cubicBezTo>
                        <a:pt x="305" y="560"/>
                        <a:pt x="305" y="552"/>
                        <a:pt x="306" y="549"/>
                      </a:cubicBezTo>
                      <a:cubicBezTo>
                        <a:pt x="307" y="546"/>
                        <a:pt x="306" y="541"/>
                        <a:pt x="306" y="541"/>
                      </a:cubicBezTo>
                      <a:cubicBezTo>
                        <a:pt x="301" y="542"/>
                        <a:pt x="301" y="542"/>
                        <a:pt x="301" y="542"/>
                      </a:cubicBezTo>
                      <a:cubicBezTo>
                        <a:pt x="301" y="542"/>
                        <a:pt x="301" y="537"/>
                        <a:pt x="303" y="536"/>
                      </a:cubicBezTo>
                      <a:cubicBezTo>
                        <a:pt x="306" y="536"/>
                        <a:pt x="307" y="531"/>
                        <a:pt x="307" y="530"/>
                      </a:cubicBezTo>
                      <a:cubicBezTo>
                        <a:pt x="307" y="529"/>
                        <a:pt x="301" y="526"/>
                        <a:pt x="303" y="525"/>
                      </a:cubicBezTo>
                      <a:cubicBezTo>
                        <a:pt x="306" y="522"/>
                        <a:pt x="307" y="525"/>
                        <a:pt x="307" y="525"/>
                      </a:cubicBezTo>
                      <a:cubicBezTo>
                        <a:pt x="311" y="525"/>
                        <a:pt x="311" y="525"/>
                        <a:pt x="311" y="525"/>
                      </a:cubicBezTo>
                      <a:cubicBezTo>
                        <a:pt x="311" y="525"/>
                        <a:pt x="312" y="518"/>
                        <a:pt x="318" y="515"/>
                      </a:cubicBezTo>
                      <a:cubicBezTo>
                        <a:pt x="325" y="512"/>
                        <a:pt x="326" y="516"/>
                        <a:pt x="330" y="514"/>
                      </a:cubicBezTo>
                      <a:cubicBezTo>
                        <a:pt x="334" y="512"/>
                        <a:pt x="332" y="506"/>
                        <a:pt x="332" y="506"/>
                      </a:cubicBezTo>
                      <a:cubicBezTo>
                        <a:pt x="332" y="506"/>
                        <a:pt x="339" y="499"/>
                        <a:pt x="339" y="502"/>
                      </a:cubicBezTo>
                      <a:cubicBezTo>
                        <a:pt x="340" y="504"/>
                        <a:pt x="335" y="508"/>
                        <a:pt x="335" y="508"/>
                      </a:cubicBezTo>
                      <a:cubicBezTo>
                        <a:pt x="340" y="509"/>
                        <a:pt x="340" y="509"/>
                        <a:pt x="340" y="509"/>
                      </a:cubicBezTo>
                      <a:cubicBezTo>
                        <a:pt x="343" y="505"/>
                        <a:pt x="343" y="505"/>
                        <a:pt x="343" y="505"/>
                      </a:cubicBezTo>
                      <a:cubicBezTo>
                        <a:pt x="343" y="502"/>
                        <a:pt x="343" y="502"/>
                        <a:pt x="343" y="502"/>
                      </a:cubicBezTo>
                      <a:cubicBezTo>
                        <a:pt x="343" y="502"/>
                        <a:pt x="349" y="498"/>
                        <a:pt x="355" y="498"/>
                      </a:cubicBezTo>
                      <a:cubicBezTo>
                        <a:pt x="360" y="498"/>
                        <a:pt x="363" y="503"/>
                        <a:pt x="363" y="503"/>
                      </a:cubicBezTo>
                      <a:cubicBezTo>
                        <a:pt x="363" y="503"/>
                        <a:pt x="382" y="508"/>
                        <a:pt x="382" y="509"/>
                      </a:cubicBezTo>
                      <a:cubicBezTo>
                        <a:pt x="382" y="510"/>
                        <a:pt x="383" y="515"/>
                        <a:pt x="383" y="515"/>
                      </a:cubicBezTo>
                      <a:cubicBezTo>
                        <a:pt x="396" y="516"/>
                        <a:pt x="396" y="516"/>
                        <a:pt x="396" y="516"/>
                      </a:cubicBezTo>
                      <a:cubicBezTo>
                        <a:pt x="396" y="516"/>
                        <a:pt x="396" y="506"/>
                        <a:pt x="397" y="508"/>
                      </a:cubicBezTo>
                      <a:cubicBezTo>
                        <a:pt x="398" y="509"/>
                        <a:pt x="406" y="517"/>
                        <a:pt x="406" y="517"/>
                      </a:cubicBezTo>
                      <a:cubicBezTo>
                        <a:pt x="418" y="516"/>
                        <a:pt x="418" y="516"/>
                        <a:pt x="418" y="516"/>
                      </a:cubicBezTo>
                      <a:cubicBezTo>
                        <a:pt x="418" y="516"/>
                        <a:pt x="422" y="518"/>
                        <a:pt x="422" y="519"/>
                      </a:cubicBezTo>
                      <a:cubicBezTo>
                        <a:pt x="422" y="520"/>
                        <a:pt x="418" y="526"/>
                        <a:pt x="421" y="527"/>
                      </a:cubicBezTo>
                      <a:cubicBezTo>
                        <a:pt x="423" y="528"/>
                        <a:pt x="430" y="528"/>
                        <a:pt x="432" y="529"/>
                      </a:cubicBezTo>
                      <a:cubicBezTo>
                        <a:pt x="433" y="530"/>
                        <a:pt x="438" y="538"/>
                        <a:pt x="441" y="538"/>
                      </a:cubicBezTo>
                      <a:cubicBezTo>
                        <a:pt x="445" y="537"/>
                        <a:pt x="448" y="534"/>
                        <a:pt x="448" y="534"/>
                      </a:cubicBezTo>
                      <a:cubicBezTo>
                        <a:pt x="454" y="536"/>
                        <a:pt x="454" y="536"/>
                        <a:pt x="454" y="536"/>
                      </a:cubicBezTo>
                      <a:cubicBezTo>
                        <a:pt x="456" y="542"/>
                        <a:pt x="456" y="542"/>
                        <a:pt x="456" y="542"/>
                      </a:cubicBezTo>
                      <a:cubicBezTo>
                        <a:pt x="459" y="540"/>
                        <a:pt x="459" y="540"/>
                        <a:pt x="459" y="540"/>
                      </a:cubicBezTo>
                      <a:cubicBezTo>
                        <a:pt x="461" y="534"/>
                        <a:pt x="461" y="534"/>
                        <a:pt x="461" y="534"/>
                      </a:cubicBezTo>
                      <a:cubicBezTo>
                        <a:pt x="467" y="536"/>
                        <a:pt x="467" y="536"/>
                        <a:pt x="467" y="536"/>
                      </a:cubicBezTo>
                      <a:cubicBezTo>
                        <a:pt x="469" y="533"/>
                        <a:pt x="469" y="533"/>
                        <a:pt x="469" y="533"/>
                      </a:cubicBezTo>
                      <a:cubicBezTo>
                        <a:pt x="477" y="532"/>
                        <a:pt x="477" y="532"/>
                        <a:pt x="477" y="532"/>
                      </a:cubicBezTo>
                      <a:cubicBezTo>
                        <a:pt x="482" y="533"/>
                        <a:pt x="482" y="533"/>
                        <a:pt x="482" y="533"/>
                      </a:cubicBezTo>
                      <a:cubicBezTo>
                        <a:pt x="482" y="529"/>
                        <a:pt x="482" y="529"/>
                        <a:pt x="482" y="529"/>
                      </a:cubicBezTo>
                      <a:cubicBezTo>
                        <a:pt x="482" y="529"/>
                        <a:pt x="479" y="520"/>
                        <a:pt x="483" y="519"/>
                      </a:cubicBezTo>
                      <a:cubicBezTo>
                        <a:pt x="488" y="517"/>
                        <a:pt x="491" y="519"/>
                        <a:pt x="493" y="518"/>
                      </a:cubicBezTo>
                      <a:cubicBezTo>
                        <a:pt x="495" y="517"/>
                        <a:pt x="493" y="508"/>
                        <a:pt x="497" y="509"/>
                      </a:cubicBezTo>
                      <a:cubicBezTo>
                        <a:pt x="500" y="509"/>
                        <a:pt x="505" y="513"/>
                        <a:pt x="507" y="509"/>
                      </a:cubicBezTo>
                      <a:cubicBezTo>
                        <a:pt x="509" y="504"/>
                        <a:pt x="503" y="501"/>
                        <a:pt x="512" y="501"/>
                      </a:cubicBezTo>
                      <a:cubicBezTo>
                        <a:pt x="521" y="501"/>
                        <a:pt x="520" y="499"/>
                        <a:pt x="520" y="499"/>
                      </a:cubicBezTo>
                      <a:cubicBezTo>
                        <a:pt x="520" y="499"/>
                        <a:pt x="516" y="495"/>
                        <a:pt x="520" y="495"/>
                      </a:cubicBezTo>
                      <a:cubicBezTo>
                        <a:pt x="522" y="494"/>
                        <a:pt x="525" y="497"/>
                        <a:pt x="525" y="497"/>
                      </a:cubicBezTo>
                      <a:cubicBezTo>
                        <a:pt x="528" y="496"/>
                        <a:pt x="528" y="496"/>
                        <a:pt x="528" y="496"/>
                      </a:cubicBezTo>
                      <a:cubicBezTo>
                        <a:pt x="524" y="487"/>
                        <a:pt x="524" y="487"/>
                        <a:pt x="524" y="487"/>
                      </a:cubicBezTo>
                      <a:cubicBezTo>
                        <a:pt x="524" y="487"/>
                        <a:pt x="531" y="486"/>
                        <a:pt x="535" y="478"/>
                      </a:cubicBezTo>
                      <a:cubicBezTo>
                        <a:pt x="537" y="470"/>
                        <a:pt x="535" y="468"/>
                        <a:pt x="534" y="468"/>
                      </a:cubicBezTo>
                      <a:cubicBezTo>
                        <a:pt x="531" y="468"/>
                        <a:pt x="523" y="472"/>
                        <a:pt x="518" y="470"/>
                      </a:cubicBezTo>
                      <a:cubicBezTo>
                        <a:pt x="511" y="468"/>
                        <a:pt x="506" y="465"/>
                        <a:pt x="502" y="456"/>
                      </a:cubicBezTo>
                      <a:cubicBezTo>
                        <a:pt x="496" y="448"/>
                        <a:pt x="499" y="439"/>
                        <a:pt x="502" y="437"/>
                      </a:cubicBezTo>
                      <a:cubicBezTo>
                        <a:pt x="505" y="436"/>
                        <a:pt x="506" y="433"/>
                        <a:pt x="506" y="433"/>
                      </a:cubicBezTo>
                      <a:cubicBezTo>
                        <a:pt x="505" y="421"/>
                        <a:pt x="505" y="421"/>
                        <a:pt x="505" y="421"/>
                      </a:cubicBezTo>
                      <a:cubicBezTo>
                        <a:pt x="505" y="421"/>
                        <a:pt x="498" y="425"/>
                        <a:pt x="496" y="419"/>
                      </a:cubicBezTo>
                      <a:cubicBezTo>
                        <a:pt x="493" y="411"/>
                        <a:pt x="493" y="410"/>
                        <a:pt x="493" y="410"/>
                      </a:cubicBezTo>
                      <a:cubicBezTo>
                        <a:pt x="493" y="410"/>
                        <a:pt x="488" y="416"/>
                        <a:pt x="489" y="409"/>
                      </a:cubicBezTo>
                      <a:cubicBezTo>
                        <a:pt x="489" y="404"/>
                        <a:pt x="494" y="403"/>
                        <a:pt x="494" y="403"/>
                      </a:cubicBezTo>
                      <a:cubicBezTo>
                        <a:pt x="498" y="404"/>
                        <a:pt x="498" y="404"/>
                        <a:pt x="498" y="404"/>
                      </a:cubicBezTo>
                      <a:cubicBezTo>
                        <a:pt x="498" y="404"/>
                        <a:pt x="511" y="401"/>
                        <a:pt x="512" y="394"/>
                      </a:cubicBezTo>
                      <a:cubicBezTo>
                        <a:pt x="514" y="387"/>
                        <a:pt x="514" y="386"/>
                        <a:pt x="512" y="384"/>
                      </a:cubicBezTo>
                      <a:cubicBezTo>
                        <a:pt x="509" y="382"/>
                        <a:pt x="507" y="384"/>
                        <a:pt x="507" y="382"/>
                      </a:cubicBezTo>
                      <a:cubicBezTo>
                        <a:pt x="507" y="370"/>
                        <a:pt x="507" y="370"/>
                        <a:pt x="507" y="370"/>
                      </a:cubicBezTo>
                      <a:cubicBezTo>
                        <a:pt x="507" y="370"/>
                        <a:pt x="496" y="369"/>
                        <a:pt x="499" y="362"/>
                      </a:cubicBezTo>
                      <a:cubicBezTo>
                        <a:pt x="503" y="356"/>
                        <a:pt x="511" y="359"/>
                        <a:pt x="511" y="353"/>
                      </a:cubicBezTo>
                      <a:cubicBezTo>
                        <a:pt x="511" y="345"/>
                        <a:pt x="505" y="343"/>
                        <a:pt x="505" y="343"/>
                      </a:cubicBezTo>
                      <a:cubicBezTo>
                        <a:pt x="504" y="340"/>
                        <a:pt x="504" y="340"/>
                        <a:pt x="504" y="340"/>
                      </a:cubicBezTo>
                      <a:cubicBezTo>
                        <a:pt x="500" y="340"/>
                        <a:pt x="500" y="340"/>
                        <a:pt x="500" y="340"/>
                      </a:cubicBezTo>
                      <a:cubicBezTo>
                        <a:pt x="500" y="340"/>
                        <a:pt x="503" y="336"/>
                        <a:pt x="504" y="331"/>
                      </a:cubicBezTo>
                      <a:cubicBezTo>
                        <a:pt x="505" y="327"/>
                        <a:pt x="502" y="325"/>
                        <a:pt x="502" y="325"/>
                      </a:cubicBezTo>
                      <a:cubicBezTo>
                        <a:pt x="503" y="320"/>
                        <a:pt x="503" y="320"/>
                        <a:pt x="503" y="320"/>
                      </a:cubicBezTo>
                      <a:cubicBezTo>
                        <a:pt x="503" y="320"/>
                        <a:pt x="497" y="315"/>
                        <a:pt x="489" y="316"/>
                      </a:cubicBezTo>
                      <a:cubicBezTo>
                        <a:pt x="480" y="317"/>
                        <a:pt x="475" y="323"/>
                        <a:pt x="475" y="326"/>
                      </a:cubicBezTo>
                      <a:cubicBezTo>
                        <a:pt x="475" y="328"/>
                        <a:pt x="477" y="329"/>
                        <a:pt x="477" y="329"/>
                      </a:cubicBezTo>
                      <a:cubicBezTo>
                        <a:pt x="471" y="336"/>
                        <a:pt x="471" y="336"/>
                        <a:pt x="471" y="336"/>
                      </a:cubicBezTo>
                      <a:cubicBezTo>
                        <a:pt x="464" y="336"/>
                        <a:pt x="464" y="336"/>
                        <a:pt x="464" y="336"/>
                      </a:cubicBezTo>
                      <a:cubicBezTo>
                        <a:pt x="463" y="330"/>
                        <a:pt x="463" y="330"/>
                        <a:pt x="463" y="330"/>
                      </a:cubicBezTo>
                      <a:cubicBezTo>
                        <a:pt x="467" y="330"/>
                        <a:pt x="467" y="330"/>
                        <a:pt x="467" y="330"/>
                      </a:cubicBezTo>
                      <a:cubicBezTo>
                        <a:pt x="472" y="323"/>
                        <a:pt x="472" y="323"/>
                        <a:pt x="472" y="323"/>
                      </a:cubicBezTo>
                      <a:cubicBezTo>
                        <a:pt x="472" y="323"/>
                        <a:pt x="465" y="320"/>
                        <a:pt x="470" y="312"/>
                      </a:cubicBezTo>
                      <a:cubicBezTo>
                        <a:pt x="474" y="306"/>
                        <a:pt x="485" y="303"/>
                        <a:pt x="487" y="297"/>
                      </a:cubicBezTo>
                      <a:cubicBezTo>
                        <a:pt x="489" y="291"/>
                        <a:pt x="486" y="285"/>
                        <a:pt x="488" y="284"/>
                      </a:cubicBezTo>
                      <a:cubicBezTo>
                        <a:pt x="491" y="282"/>
                        <a:pt x="495" y="283"/>
                        <a:pt x="498" y="280"/>
                      </a:cubicBezTo>
                      <a:cubicBezTo>
                        <a:pt x="502" y="277"/>
                        <a:pt x="514" y="261"/>
                        <a:pt x="514" y="261"/>
                      </a:cubicBezTo>
                      <a:cubicBezTo>
                        <a:pt x="509" y="260"/>
                        <a:pt x="509" y="260"/>
                        <a:pt x="509" y="260"/>
                      </a:cubicBezTo>
                      <a:cubicBezTo>
                        <a:pt x="509" y="260"/>
                        <a:pt x="511" y="248"/>
                        <a:pt x="515" y="249"/>
                      </a:cubicBezTo>
                      <a:cubicBezTo>
                        <a:pt x="521" y="249"/>
                        <a:pt x="520" y="256"/>
                        <a:pt x="524" y="257"/>
                      </a:cubicBezTo>
                      <a:cubicBezTo>
                        <a:pt x="528" y="257"/>
                        <a:pt x="536" y="252"/>
                        <a:pt x="536" y="252"/>
                      </a:cubicBezTo>
                      <a:cubicBezTo>
                        <a:pt x="536" y="249"/>
                        <a:pt x="536" y="249"/>
                        <a:pt x="536" y="249"/>
                      </a:cubicBezTo>
                      <a:cubicBezTo>
                        <a:pt x="543" y="244"/>
                        <a:pt x="543" y="244"/>
                        <a:pt x="543" y="244"/>
                      </a:cubicBezTo>
                      <a:cubicBezTo>
                        <a:pt x="540" y="237"/>
                        <a:pt x="542" y="228"/>
                        <a:pt x="545" y="221"/>
                      </a:cubicBezTo>
                      <a:cubicBezTo>
                        <a:pt x="546" y="219"/>
                        <a:pt x="546" y="207"/>
                        <a:pt x="548" y="204"/>
                      </a:cubicBezTo>
                      <a:cubicBezTo>
                        <a:pt x="551" y="201"/>
                        <a:pt x="553" y="197"/>
                        <a:pt x="552" y="194"/>
                      </a:cubicBezTo>
                      <a:cubicBezTo>
                        <a:pt x="557" y="179"/>
                        <a:pt x="557" y="179"/>
                        <a:pt x="557" y="179"/>
                      </a:cubicBezTo>
                      <a:cubicBezTo>
                        <a:pt x="562" y="172"/>
                        <a:pt x="562" y="172"/>
                        <a:pt x="562" y="172"/>
                      </a:cubicBezTo>
                      <a:cubicBezTo>
                        <a:pt x="563" y="168"/>
                        <a:pt x="568" y="169"/>
                        <a:pt x="570" y="167"/>
                      </a:cubicBezTo>
                      <a:cubicBezTo>
                        <a:pt x="572" y="164"/>
                        <a:pt x="571" y="158"/>
                        <a:pt x="575" y="156"/>
                      </a:cubicBezTo>
                      <a:close/>
                      <a:moveTo>
                        <a:pt x="621" y="571"/>
                      </a:moveTo>
                      <a:cubicBezTo>
                        <a:pt x="617" y="569"/>
                        <a:pt x="617" y="569"/>
                        <a:pt x="617" y="569"/>
                      </a:cubicBezTo>
                      <a:cubicBezTo>
                        <a:pt x="617" y="569"/>
                        <a:pt x="618" y="561"/>
                        <a:pt x="619" y="558"/>
                      </a:cubicBezTo>
                      <a:cubicBezTo>
                        <a:pt x="620" y="553"/>
                        <a:pt x="618" y="545"/>
                        <a:pt x="618" y="545"/>
                      </a:cubicBezTo>
                      <a:cubicBezTo>
                        <a:pt x="612" y="544"/>
                        <a:pt x="612" y="544"/>
                        <a:pt x="612" y="544"/>
                      </a:cubicBezTo>
                      <a:cubicBezTo>
                        <a:pt x="612" y="544"/>
                        <a:pt x="614" y="565"/>
                        <a:pt x="610" y="565"/>
                      </a:cubicBezTo>
                      <a:cubicBezTo>
                        <a:pt x="606" y="566"/>
                        <a:pt x="606" y="563"/>
                        <a:pt x="601" y="563"/>
                      </a:cubicBezTo>
                      <a:cubicBezTo>
                        <a:pt x="595" y="563"/>
                        <a:pt x="596" y="568"/>
                        <a:pt x="596" y="568"/>
                      </a:cubicBezTo>
                      <a:cubicBezTo>
                        <a:pt x="596" y="568"/>
                        <a:pt x="588" y="569"/>
                        <a:pt x="583" y="572"/>
                      </a:cubicBezTo>
                      <a:cubicBezTo>
                        <a:pt x="577" y="575"/>
                        <a:pt x="578" y="579"/>
                        <a:pt x="578" y="579"/>
                      </a:cubicBezTo>
                      <a:cubicBezTo>
                        <a:pt x="577" y="583"/>
                        <a:pt x="577" y="583"/>
                        <a:pt x="577" y="583"/>
                      </a:cubicBezTo>
                      <a:cubicBezTo>
                        <a:pt x="573" y="585"/>
                        <a:pt x="573" y="585"/>
                        <a:pt x="573" y="585"/>
                      </a:cubicBezTo>
                      <a:cubicBezTo>
                        <a:pt x="573" y="590"/>
                        <a:pt x="573" y="590"/>
                        <a:pt x="573" y="590"/>
                      </a:cubicBezTo>
                      <a:cubicBezTo>
                        <a:pt x="577" y="592"/>
                        <a:pt x="577" y="592"/>
                        <a:pt x="577" y="592"/>
                      </a:cubicBezTo>
                      <a:cubicBezTo>
                        <a:pt x="573" y="596"/>
                        <a:pt x="573" y="596"/>
                        <a:pt x="573" y="596"/>
                      </a:cubicBezTo>
                      <a:cubicBezTo>
                        <a:pt x="574" y="601"/>
                        <a:pt x="574" y="601"/>
                        <a:pt x="574" y="601"/>
                      </a:cubicBezTo>
                      <a:cubicBezTo>
                        <a:pt x="574" y="601"/>
                        <a:pt x="576" y="604"/>
                        <a:pt x="578" y="604"/>
                      </a:cubicBezTo>
                      <a:cubicBezTo>
                        <a:pt x="581" y="605"/>
                        <a:pt x="578" y="609"/>
                        <a:pt x="578" y="609"/>
                      </a:cubicBezTo>
                      <a:cubicBezTo>
                        <a:pt x="574" y="616"/>
                        <a:pt x="574" y="616"/>
                        <a:pt x="574" y="616"/>
                      </a:cubicBezTo>
                      <a:cubicBezTo>
                        <a:pt x="574" y="616"/>
                        <a:pt x="584" y="615"/>
                        <a:pt x="584" y="619"/>
                      </a:cubicBezTo>
                      <a:cubicBezTo>
                        <a:pt x="585" y="622"/>
                        <a:pt x="577" y="627"/>
                        <a:pt x="577" y="627"/>
                      </a:cubicBezTo>
                      <a:cubicBezTo>
                        <a:pt x="577" y="629"/>
                        <a:pt x="577" y="629"/>
                        <a:pt x="577" y="629"/>
                      </a:cubicBezTo>
                      <a:cubicBezTo>
                        <a:pt x="577" y="629"/>
                        <a:pt x="584" y="627"/>
                        <a:pt x="586" y="628"/>
                      </a:cubicBezTo>
                      <a:cubicBezTo>
                        <a:pt x="588" y="630"/>
                        <a:pt x="590" y="632"/>
                        <a:pt x="590" y="632"/>
                      </a:cubicBezTo>
                      <a:cubicBezTo>
                        <a:pt x="583" y="636"/>
                        <a:pt x="583" y="636"/>
                        <a:pt x="583" y="636"/>
                      </a:cubicBezTo>
                      <a:cubicBezTo>
                        <a:pt x="585" y="643"/>
                        <a:pt x="585" y="643"/>
                        <a:pt x="585" y="643"/>
                      </a:cubicBezTo>
                      <a:cubicBezTo>
                        <a:pt x="585" y="643"/>
                        <a:pt x="594" y="646"/>
                        <a:pt x="597" y="646"/>
                      </a:cubicBezTo>
                      <a:cubicBezTo>
                        <a:pt x="601" y="647"/>
                        <a:pt x="598" y="652"/>
                        <a:pt x="598" y="652"/>
                      </a:cubicBezTo>
                      <a:cubicBezTo>
                        <a:pt x="603" y="651"/>
                        <a:pt x="603" y="651"/>
                        <a:pt x="603" y="651"/>
                      </a:cubicBezTo>
                      <a:cubicBezTo>
                        <a:pt x="603" y="651"/>
                        <a:pt x="609" y="636"/>
                        <a:pt x="611" y="631"/>
                      </a:cubicBezTo>
                      <a:cubicBezTo>
                        <a:pt x="612" y="626"/>
                        <a:pt x="614" y="615"/>
                        <a:pt x="614" y="614"/>
                      </a:cubicBezTo>
                      <a:cubicBezTo>
                        <a:pt x="614" y="612"/>
                        <a:pt x="622" y="607"/>
                        <a:pt x="624" y="600"/>
                      </a:cubicBezTo>
                      <a:cubicBezTo>
                        <a:pt x="626" y="595"/>
                        <a:pt x="621" y="571"/>
                        <a:pt x="621" y="571"/>
                      </a:cubicBezTo>
                      <a:close/>
                      <a:moveTo>
                        <a:pt x="56" y="207"/>
                      </a:moveTo>
                      <a:cubicBezTo>
                        <a:pt x="56" y="212"/>
                        <a:pt x="56" y="212"/>
                        <a:pt x="56" y="212"/>
                      </a:cubicBezTo>
                      <a:cubicBezTo>
                        <a:pt x="61" y="215"/>
                        <a:pt x="64" y="213"/>
                        <a:pt x="64" y="213"/>
                      </a:cubicBezTo>
                      <a:cubicBezTo>
                        <a:pt x="57" y="204"/>
                        <a:pt x="57" y="204"/>
                        <a:pt x="57" y="204"/>
                      </a:cubicBezTo>
                      <a:lnTo>
                        <a:pt x="56" y="207"/>
                      </a:lnTo>
                      <a:close/>
                      <a:moveTo>
                        <a:pt x="126" y="100"/>
                      </a:moveTo>
                      <a:cubicBezTo>
                        <a:pt x="130" y="103"/>
                        <a:pt x="135" y="100"/>
                        <a:pt x="129" y="94"/>
                      </a:cubicBezTo>
                      <a:cubicBezTo>
                        <a:pt x="122" y="90"/>
                        <a:pt x="120" y="93"/>
                        <a:pt x="120" y="93"/>
                      </a:cubicBezTo>
                      <a:cubicBezTo>
                        <a:pt x="121" y="99"/>
                        <a:pt x="121" y="99"/>
                        <a:pt x="121" y="99"/>
                      </a:cubicBezTo>
                      <a:lnTo>
                        <a:pt x="126" y="100"/>
                      </a:lnTo>
                      <a:close/>
                      <a:moveTo>
                        <a:pt x="112" y="79"/>
                      </a:moveTo>
                      <a:cubicBezTo>
                        <a:pt x="116" y="79"/>
                        <a:pt x="121" y="74"/>
                        <a:pt x="113" y="75"/>
                      </a:cubicBezTo>
                      <a:cubicBezTo>
                        <a:pt x="104" y="76"/>
                        <a:pt x="112" y="79"/>
                        <a:pt x="112" y="79"/>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25" name="Portugal" descr="© INSCALE GmbH, 05.05.2010&#10;http://www.presentationload.com/"/>
                <p:cNvSpPr>
                  <a:spLocks/>
                </p:cNvSpPr>
                <p:nvPr/>
              </p:nvSpPr>
              <p:spPr bwMode="gray">
                <a:xfrm>
                  <a:off x="862518" y="4611944"/>
                  <a:ext cx="574447" cy="948734"/>
                </a:xfrm>
                <a:custGeom>
                  <a:avLst/>
                  <a:gdLst/>
                  <a:ahLst/>
                  <a:cxnLst>
                    <a:cxn ang="0">
                      <a:pos x="89" y="295"/>
                    </a:cxn>
                    <a:cxn ang="0">
                      <a:pos x="102" y="279"/>
                    </a:cxn>
                    <a:cxn ang="0">
                      <a:pos x="120" y="271"/>
                    </a:cxn>
                    <a:cxn ang="0">
                      <a:pos x="113" y="267"/>
                    </a:cxn>
                    <a:cxn ang="0">
                      <a:pos x="113" y="231"/>
                    </a:cxn>
                    <a:cxn ang="0">
                      <a:pos x="133" y="213"/>
                    </a:cxn>
                    <a:cxn ang="0">
                      <a:pos x="118" y="190"/>
                    </a:cxn>
                    <a:cxn ang="0">
                      <a:pos x="117" y="183"/>
                    </a:cxn>
                    <a:cxn ang="0">
                      <a:pos x="138" y="173"/>
                    </a:cxn>
                    <a:cxn ang="0">
                      <a:pos x="145" y="165"/>
                    </a:cxn>
                    <a:cxn ang="0">
                      <a:pos x="146" y="142"/>
                    </a:cxn>
                    <a:cxn ang="0">
                      <a:pos x="159" y="133"/>
                    </a:cxn>
                    <a:cxn ang="0">
                      <a:pos x="165" y="100"/>
                    </a:cxn>
                    <a:cxn ang="0">
                      <a:pos x="169" y="88"/>
                    </a:cxn>
                    <a:cxn ang="0">
                      <a:pos x="183" y="78"/>
                    </a:cxn>
                    <a:cxn ang="0">
                      <a:pos x="203" y="57"/>
                    </a:cxn>
                    <a:cxn ang="0">
                      <a:pos x="190" y="44"/>
                    </a:cxn>
                    <a:cxn ang="0">
                      <a:pos x="183" y="30"/>
                    </a:cxn>
                    <a:cxn ang="0">
                      <a:pos x="179" y="31"/>
                    </a:cxn>
                    <a:cxn ang="0">
                      <a:pos x="164" y="24"/>
                    </a:cxn>
                    <a:cxn ang="0">
                      <a:pos x="147" y="27"/>
                    </a:cxn>
                    <a:cxn ang="0">
                      <a:pos x="135" y="23"/>
                    </a:cxn>
                    <a:cxn ang="0">
                      <a:pos x="125" y="21"/>
                    </a:cxn>
                    <a:cxn ang="0">
                      <a:pos x="120" y="10"/>
                    </a:cxn>
                    <a:cxn ang="0">
                      <a:pos x="116" y="6"/>
                    </a:cxn>
                    <a:cxn ang="0">
                      <a:pos x="109" y="4"/>
                    </a:cxn>
                    <a:cxn ang="0">
                      <a:pos x="90" y="6"/>
                    </a:cxn>
                    <a:cxn ang="0">
                      <a:pos x="78" y="14"/>
                    </a:cxn>
                    <a:cxn ang="0">
                      <a:pos x="82" y="21"/>
                    </a:cxn>
                    <a:cxn ang="0">
                      <a:pos x="79" y="30"/>
                    </a:cxn>
                    <a:cxn ang="0">
                      <a:pos x="79" y="67"/>
                    </a:cxn>
                    <a:cxn ang="0">
                      <a:pos x="70" y="89"/>
                    </a:cxn>
                    <a:cxn ang="0">
                      <a:pos x="77" y="81"/>
                    </a:cxn>
                    <a:cxn ang="0">
                      <a:pos x="77" y="90"/>
                    </a:cxn>
                    <a:cxn ang="0">
                      <a:pos x="53" y="115"/>
                    </a:cxn>
                    <a:cxn ang="0">
                      <a:pos x="39" y="147"/>
                    </a:cxn>
                    <a:cxn ang="0">
                      <a:pos x="35" y="155"/>
                    </a:cxn>
                    <a:cxn ang="0">
                      <a:pos x="28" y="164"/>
                    </a:cxn>
                    <a:cxn ang="0">
                      <a:pos x="17" y="165"/>
                    </a:cxn>
                    <a:cxn ang="0">
                      <a:pos x="10" y="181"/>
                    </a:cxn>
                    <a:cxn ang="0">
                      <a:pos x="2" y="197"/>
                    </a:cxn>
                    <a:cxn ang="0">
                      <a:pos x="17" y="209"/>
                    </a:cxn>
                    <a:cxn ang="0">
                      <a:pos x="30" y="207"/>
                    </a:cxn>
                    <a:cxn ang="0">
                      <a:pos x="20" y="216"/>
                    </a:cxn>
                    <a:cxn ang="0">
                      <a:pos x="12" y="213"/>
                    </a:cxn>
                    <a:cxn ang="0">
                      <a:pos x="11" y="226"/>
                    </a:cxn>
                    <a:cxn ang="0">
                      <a:pos x="29" y="225"/>
                    </a:cxn>
                    <a:cxn ang="0">
                      <a:pos x="36" y="224"/>
                    </a:cxn>
                    <a:cxn ang="0">
                      <a:pos x="40" y="233"/>
                    </a:cxn>
                    <a:cxn ang="0">
                      <a:pos x="30" y="228"/>
                    </a:cxn>
                    <a:cxn ang="0">
                      <a:pos x="19" y="260"/>
                    </a:cxn>
                    <a:cxn ang="0">
                      <a:pos x="21" y="275"/>
                    </a:cxn>
                    <a:cxn ang="0">
                      <a:pos x="16" y="297"/>
                    </a:cxn>
                    <a:cxn ang="0">
                      <a:pos x="10" y="308"/>
                    </a:cxn>
                    <a:cxn ang="0">
                      <a:pos x="0" y="322"/>
                    </a:cxn>
                    <a:cxn ang="0">
                      <a:pos x="51" y="334"/>
                    </a:cxn>
                    <a:cxn ang="0">
                      <a:pos x="73" y="328"/>
                    </a:cxn>
                    <a:cxn ang="0">
                      <a:pos x="85" y="311"/>
                    </a:cxn>
                  </a:cxnLst>
                  <a:rect l="0" t="0" r="r" b="b"/>
                  <a:pathLst>
                    <a:path w="203" h="336">
                      <a:moveTo>
                        <a:pt x="83" y="304"/>
                      </a:moveTo>
                      <a:cubicBezTo>
                        <a:pt x="83" y="304"/>
                        <a:pt x="85" y="300"/>
                        <a:pt x="89" y="295"/>
                      </a:cubicBezTo>
                      <a:cubicBezTo>
                        <a:pt x="93" y="289"/>
                        <a:pt x="100" y="287"/>
                        <a:pt x="100" y="287"/>
                      </a:cubicBezTo>
                      <a:cubicBezTo>
                        <a:pt x="102" y="279"/>
                        <a:pt x="102" y="279"/>
                        <a:pt x="102" y="279"/>
                      </a:cubicBezTo>
                      <a:cubicBezTo>
                        <a:pt x="117" y="278"/>
                        <a:pt x="117" y="278"/>
                        <a:pt x="117" y="278"/>
                      </a:cubicBezTo>
                      <a:cubicBezTo>
                        <a:pt x="120" y="271"/>
                        <a:pt x="120" y="271"/>
                        <a:pt x="120" y="271"/>
                      </a:cubicBezTo>
                      <a:cubicBezTo>
                        <a:pt x="122" y="267"/>
                        <a:pt x="122" y="267"/>
                        <a:pt x="122" y="267"/>
                      </a:cubicBezTo>
                      <a:cubicBezTo>
                        <a:pt x="113" y="267"/>
                        <a:pt x="113" y="267"/>
                        <a:pt x="113" y="267"/>
                      </a:cubicBezTo>
                      <a:cubicBezTo>
                        <a:pt x="104" y="248"/>
                        <a:pt x="104" y="248"/>
                        <a:pt x="104" y="248"/>
                      </a:cubicBezTo>
                      <a:cubicBezTo>
                        <a:pt x="113" y="231"/>
                        <a:pt x="113" y="231"/>
                        <a:pt x="113" y="231"/>
                      </a:cubicBezTo>
                      <a:cubicBezTo>
                        <a:pt x="123" y="228"/>
                        <a:pt x="123" y="228"/>
                        <a:pt x="123" y="228"/>
                      </a:cubicBezTo>
                      <a:cubicBezTo>
                        <a:pt x="123" y="228"/>
                        <a:pt x="131" y="219"/>
                        <a:pt x="133" y="213"/>
                      </a:cubicBezTo>
                      <a:cubicBezTo>
                        <a:pt x="135" y="207"/>
                        <a:pt x="125" y="209"/>
                        <a:pt x="125" y="209"/>
                      </a:cubicBezTo>
                      <a:cubicBezTo>
                        <a:pt x="118" y="190"/>
                        <a:pt x="118" y="190"/>
                        <a:pt x="118" y="190"/>
                      </a:cubicBezTo>
                      <a:cubicBezTo>
                        <a:pt x="118" y="190"/>
                        <a:pt x="121" y="186"/>
                        <a:pt x="121" y="183"/>
                      </a:cubicBezTo>
                      <a:cubicBezTo>
                        <a:pt x="121" y="181"/>
                        <a:pt x="117" y="183"/>
                        <a:pt x="117" y="183"/>
                      </a:cubicBezTo>
                      <a:cubicBezTo>
                        <a:pt x="111" y="168"/>
                        <a:pt x="111" y="168"/>
                        <a:pt x="111" y="168"/>
                      </a:cubicBezTo>
                      <a:cubicBezTo>
                        <a:pt x="138" y="173"/>
                        <a:pt x="138" y="173"/>
                        <a:pt x="138" y="173"/>
                      </a:cubicBezTo>
                      <a:cubicBezTo>
                        <a:pt x="142" y="165"/>
                        <a:pt x="142" y="165"/>
                        <a:pt x="142" y="165"/>
                      </a:cubicBezTo>
                      <a:cubicBezTo>
                        <a:pt x="145" y="165"/>
                        <a:pt x="145" y="165"/>
                        <a:pt x="145" y="165"/>
                      </a:cubicBezTo>
                      <a:cubicBezTo>
                        <a:pt x="150" y="154"/>
                        <a:pt x="150" y="154"/>
                        <a:pt x="150" y="154"/>
                      </a:cubicBezTo>
                      <a:cubicBezTo>
                        <a:pt x="150" y="154"/>
                        <a:pt x="146" y="147"/>
                        <a:pt x="146" y="142"/>
                      </a:cubicBezTo>
                      <a:cubicBezTo>
                        <a:pt x="146" y="137"/>
                        <a:pt x="153" y="138"/>
                        <a:pt x="153" y="138"/>
                      </a:cubicBezTo>
                      <a:cubicBezTo>
                        <a:pt x="159" y="133"/>
                        <a:pt x="159" y="133"/>
                        <a:pt x="159" y="133"/>
                      </a:cubicBezTo>
                      <a:cubicBezTo>
                        <a:pt x="157" y="125"/>
                        <a:pt x="157" y="125"/>
                        <a:pt x="157" y="125"/>
                      </a:cubicBezTo>
                      <a:cubicBezTo>
                        <a:pt x="165" y="100"/>
                        <a:pt x="165" y="100"/>
                        <a:pt x="165" y="100"/>
                      </a:cubicBezTo>
                      <a:cubicBezTo>
                        <a:pt x="162" y="88"/>
                        <a:pt x="162" y="88"/>
                        <a:pt x="162" y="88"/>
                      </a:cubicBezTo>
                      <a:cubicBezTo>
                        <a:pt x="169" y="88"/>
                        <a:pt x="169" y="88"/>
                        <a:pt x="169" y="88"/>
                      </a:cubicBezTo>
                      <a:cubicBezTo>
                        <a:pt x="177" y="78"/>
                        <a:pt x="177" y="78"/>
                        <a:pt x="177" y="78"/>
                      </a:cubicBezTo>
                      <a:cubicBezTo>
                        <a:pt x="183" y="78"/>
                        <a:pt x="183" y="78"/>
                        <a:pt x="183" y="78"/>
                      </a:cubicBezTo>
                      <a:cubicBezTo>
                        <a:pt x="185" y="78"/>
                        <a:pt x="195" y="71"/>
                        <a:pt x="195" y="71"/>
                      </a:cubicBezTo>
                      <a:cubicBezTo>
                        <a:pt x="195" y="71"/>
                        <a:pt x="202" y="62"/>
                        <a:pt x="203" y="57"/>
                      </a:cubicBezTo>
                      <a:cubicBezTo>
                        <a:pt x="203" y="53"/>
                        <a:pt x="195" y="53"/>
                        <a:pt x="191" y="53"/>
                      </a:cubicBezTo>
                      <a:cubicBezTo>
                        <a:pt x="187" y="53"/>
                        <a:pt x="190" y="44"/>
                        <a:pt x="190" y="44"/>
                      </a:cubicBezTo>
                      <a:cubicBezTo>
                        <a:pt x="192" y="32"/>
                        <a:pt x="192" y="32"/>
                        <a:pt x="192" y="32"/>
                      </a:cubicBezTo>
                      <a:cubicBezTo>
                        <a:pt x="183" y="30"/>
                        <a:pt x="183" y="30"/>
                        <a:pt x="183" y="30"/>
                      </a:cubicBezTo>
                      <a:cubicBezTo>
                        <a:pt x="183" y="28"/>
                        <a:pt x="183" y="28"/>
                        <a:pt x="183" y="28"/>
                      </a:cubicBezTo>
                      <a:cubicBezTo>
                        <a:pt x="179" y="31"/>
                        <a:pt x="179" y="31"/>
                        <a:pt x="179" y="31"/>
                      </a:cubicBezTo>
                      <a:cubicBezTo>
                        <a:pt x="169" y="28"/>
                        <a:pt x="169" y="28"/>
                        <a:pt x="169" y="28"/>
                      </a:cubicBezTo>
                      <a:cubicBezTo>
                        <a:pt x="169" y="28"/>
                        <a:pt x="168" y="24"/>
                        <a:pt x="164" y="24"/>
                      </a:cubicBezTo>
                      <a:cubicBezTo>
                        <a:pt x="161" y="24"/>
                        <a:pt x="163" y="30"/>
                        <a:pt x="157" y="31"/>
                      </a:cubicBezTo>
                      <a:cubicBezTo>
                        <a:pt x="151" y="34"/>
                        <a:pt x="147" y="27"/>
                        <a:pt x="147" y="27"/>
                      </a:cubicBezTo>
                      <a:cubicBezTo>
                        <a:pt x="142" y="29"/>
                        <a:pt x="142" y="29"/>
                        <a:pt x="142" y="29"/>
                      </a:cubicBezTo>
                      <a:cubicBezTo>
                        <a:pt x="135" y="23"/>
                        <a:pt x="135" y="23"/>
                        <a:pt x="135" y="23"/>
                      </a:cubicBezTo>
                      <a:cubicBezTo>
                        <a:pt x="128" y="25"/>
                        <a:pt x="128" y="25"/>
                        <a:pt x="128" y="25"/>
                      </a:cubicBezTo>
                      <a:cubicBezTo>
                        <a:pt x="125" y="21"/>
                        <a:pt x="125" y="21"/>
                        <a:pt x="125" y="21"/>
                      </a:cubicBezTo>
                      <a:cubicBezTo>
                        <a:pt x="125" y="21"/>
                        <a:pt x="121" y="30"/>
                        <a:pt x="113" y="23"/>
                      </a:cubicBezTo>
                      <a:cubicBezTo>
                        <a:pt x="105" y="16"/>
                        <a:pt x="120" y="10"/>
                        <a:pt x="120" y="10"/>
                      </a:cubicBezTo>
                      <a:cubicBezTo>
                        <a:pt x="120" y="7"/>
                        <a:pt x="120" y="7"/>
                        <a:pt x="120" y="7"/>
                      </a:cubicBezTo>
                      <a:cubicBezTo>
                        <a:pt x="116" y="6"/>
                        <a:pt x="116" y="6"/>
                        <a:pt x="116" y="6"/>
                      </a:cubicBezTo>
                      <a:cubicBezTo>
                        <a:pt x="118" y="0"/>
                        <a:pt x="118" y="0"/>
                        <a:pt x="118" y="0"/>
                      </a:cubicBezTo>
                      <a:cubicBezTo>
                        <a:pt x="109" y="4"/>
                        <a:pt x="109" y="4"/>
                        <a:pt x="109" y="4"/>
                      </a:cubicBezTo>
                      <a:cubicBezTo>
                        <a:pt x="95" y="1"/>
                        <a:pt x="95" y="1"/>
                        <a:pt x="95" y="1"/>
                      </a:cubicBezTo>
                      <a:cubicBezTo>
                        <a:pt x="90" y="6"/>
                        <a:pt x="90" y="6"/>
                        <a:pt x="90" y="6"/>
                      </a:cubicBezTo>
                      <a:cubicBezTo>
                        <a:pt x="83" y="10"/>
                        <a:pt x="83" y="10"/>
                        <a:pt x="83" y="10"/>
                      </a:cubicBezTo>
                      <a:cubicBezTo>
                        <a:pt x="78" y="14"/>
                        <a:pt x="78" y="14"/>
                        <a:pt x="78" y="14"/>
                      </a:cubicBezTo>
                      <a:cubicBezTo>
                        <a:pt x="77" y="21"/>
                        <a:pt x="77" y="21"/>
                        <a:pt x="77" y="21"/>
                      </a:cubicBezTo>
                      <a:cubicBezTo>
                        <a:pt x="82" y="21"/>
                        <a:pt x="82" y="21"/>
                        <a:pt x="82" y="21"/>
                      </a:cubicBezTo>
                      <a:cubicBezTo>
                        <a:pt x="79" y="24"/>
                        <a:pt x="79" y="24"/>
                        <a:pt x="79" y="24"/>
                      </a:cubicBezTo>
                      <a:cubicBezTo>
                        <a:pt x="79" y="30"/>
                        <a:pt x="79" y="30"/>
                        <a:pt x="79" y="30"/>
                      </a:cubicBezTo>
                      <a:cubicBezTo>
                        <a:pt x="78" y="39"/>
                        <a:pt x="78" y="39"/>
                        <a:pt x="78" y="39"/>
                      </a:cubicBezTo>
                      <a:cubicBezTo>
                        <a:pt x="79" y="67"/>
                        <a:pt x="79" y="67"/>
                        <a:pt x="79" y="67"/>
                      </a:cubicBezTo>
                      <a:cubicBezTo>
                        <a:pt x="69" y="86"/>
                        <a:pt x="69" y="86"/>
                        <a:pt x="69" y="86"/>
                      </a:cubicBezTo>
                      <a:cubicBezTo>
                        <a:pt x="70" y="89"/>
                        <a:pt x="70" y="89"/>
                        <a:pt x="70" y="89"/>
                      </a:cubicBezTo>
                      <a:cubicBezTo>
                        <a:pt x="75" y="81"/>
                        <a:pt x="75" y="81"/>
                        <a:pt x="75" y="81"/>
                      </a:cubicBezTo>
                      <a:cubicBezTo>
                        <a:pt x="77" y="81"/>
                        <a:pt x="77" y="81"/>
                        <a:pt x="77" y="81"/>
                      </a:cubicBezTo>
                      <a:cubicBezTo>
                        <a:pt x="75" y="86"/>
                        <a:pt x="75" y="86"/>
                        <a:pt x="75" y="86"/>
                      </a:cubicBezTo>
                      <a:cubicBezTo>
                        <a:pt x="77" y="90"/>
                        <a:pt x="77" y="90"/>
                        <a:pt x="77" y="90"/>
                      </a:cubicBezTo>
                      <a:cubicBezTo>
                        <a:pt x="68" y="91"/>
                        <a:pt x="68" y="91"/>
                        <a:pt x="68" y="91"/>
                      </a:cubicBezTo>
                      <a:cubicBezTo>
                        <a:pt x="53" y="115"/>
                        <a:pt x="53" y="115"/>
                        <a:pt x="53" y="115"/>
                      </a:cubicBezTo>
                      <a:cubicBezTo>
                        <a:pt x="54" y="119"/>
                        <a:pt x="54" y="119"/>
                        <a:pt x="54" y="119"/>
                      </a:cubicBezTo>
                      <a:cubicBezTo>
                        <a:pt x="39" y="147"/>
                        <a:pt x="39" y="147"/>
                        <a:pt x="39" y="147"/>
                      </a:cubicBezTo>
                      <a:cubicBezTo>
                        <a:pt x="34" y="152"/>
                        <a:pt x="34" y="152"/>
                        <a:pt x="34" y="152"/>
                      </a:cubicBezTo>
                      <a:cubicBezTo>
                        <a:pt x="35" y="155"/>
                        <a:pt x="35" y="155"/>
                        <a:pt x="35" y="155"/>
                      </a:cubicBezTo>
                      <a:cubicBezTo>
                        <a:pt x="28" y="160"/>
                        <a:pt x="28" y="160"/>
                        <a:pt x="28" y="160"/>
                      </a:cubicBezTo>
                      <a:cubicBezTo>
                        <a:pt x="28" y="164"/>
                        <a:pt x="28" y="164"/>
                        <a:pt x="28" y="164"/>
                      </a:cubicBezTo>
                      <a:cubicBezTo>
                        <a:pt x="26" y="163"/>
                        <a:pt x="26" y="163"/>
                        <a:pt x="26" y="163"/>
                      </a:cubicBezTo>
                      <a:cubicBezTo>
                        <a:pt x="17" y="165"/>
                        <a:pt x="17" y="165"/>
                        <a:pt x="17" y="165"/>
                      </a:cubicBezTo>
                      <a:cubicBezTo>
                        <a:pt x="17" y="172"/>
                        <a:pt x="17" y="172"/>
                        <a:pt x="17" y="172"/>
                      </a:cubicBezTo>
                      <a:cubicBezTo>
                        <a:pt x="10" y="181"/>
                        <a:pt x="10" y="181"/>
                        <a:pt x="10" y="181"/>
                      </a:cubicBezTo>
                      <a:cubicBezTo>
                        <a:pt x="10" y="189"/>
                        <a:pt x="10" y="189"/>
                        <a:pt x="10" y="189"/>
                      </a:cubicBezTo>
                      <a:cubicBezTo>
                        <a:pt x="2" y="197"/>
                        <a:pt x="2" y="197"/>
                        <a:pt x="2" y="197"/>
                      </a:cubicBezTo>
                      <a:cubicBezTo>
                        <a:pt x="2" y="204"/>
                        <a:pt x="2" y="204"/>
                        <a:pt x="2" y="204"/>
                      </a:cubicBezTo>
                      <a:cubicBezTo>
                        <a:pt x="17" y="209"/>
                        <a:pt x="17" y="209"/>
                        <a:pt x="17" y="209"/>
                      </a:cubicBezTo>
                      <a:cubicBezTo>
                        <a:pt x="29" y="197"/>
                        <a:pt x="29" y="197"/>
                        <a:pt x="29" y="197"/>
                      </a:cubicBezTo>
                      <a:cubicBezTo>
                        <a:pt x="30" y="207"/>
                        <a:pt x="30" y="207"/>
                        <a:pt x="30" y="207"/>
                      </a:cubicBezTo>
                      <a:cubicBezTo>
                        <a:pt x="23" y="211"/>
                        <a:pt x="23" y="211"/>
                        <a:pt x="23" y="211"/>
                      </a:cubicBezTo>
                      <a:cubicBezTo>
                        <a:pt x="20" y="216"/>
                        <a:pt x="20" y="216"/>
                        <a:pt x="20" y="216"/>
                      </a:cubicBezTo>
                      <a:cubicBezTo>
                        <a:pt x="19" y="212"/>
                        <a:pt x="19" y="212"/>
                        <a:pt x="19" y="212"/>
                      </a:cubicBezTo>
                      <a:cubicBezTo>
                        <a:pt x="12" y="213"/>
                        <a:pt x="12" y="213"/>
                        <a:pt x="12" y="213"/>
                      </a:cubicBezTo>
                      <a:cubicBezTo>
                        <a:pt x="12" y="218"/>
                        <a:pt x="12" y="218"/>
                        <a:pt x="12" y="218"/>
                      </a:cubicBezTo>
                      <a:cubicBezTo>
                        <a:pt x="11" y="220"/>
                        <a:pt x="11" y="226"/>
                        <a:pt x="11" y="226"/>
                      </a:cubicBezTo>
                      <a:cubicBezTo>
                        <a:pt x="11" y="226"/>
                        <a:pt x="18" y="229"/>
                        <a:pt x="20" y="228"/>
                      </a:cubicBezTo>
                      <a:cubicBezTo>
                        <a:pt x="22" y="227"/>
                        <a:pt x="29" y="225"/>
                        <a:pt x="29" y="225"/>
                      </a:cubicBezTo>
                      <a:cubicBezTo>
                        <a:pt x="33" y="227"/>
                        <a:pt x="33" y="227"/>
                        <a:pt x="33" y="227"/>
                      </a:cubicBezTo>
                      <a:cubicBezTo>
                        <a:pt x="36" y="224"/>
                        <a:pt x="36" y="224"/>
                        <a:pt x="36" y="224"/>
                      </a:cubicBezTo>
                      <a:cubicBezTo>
                        <a:pt x="35" y="229"/>
                        <a:pt x="35" y="229"/>
                        <a:pt x="35" y="229"/>
                      </a:cubicBezTo>
                      <a:cubicBezTo>
                        <a:pt x="40" y="233"/>
                        <a:pt x="40" y="233"/>
                        <a:pt x="40" y="233"/>
                      </a:cubicBezTo>
                      <a:cubicBezTo>
                        <a:pt x="36" y="233"/>
                        <a:pt x="36" y="233"/>
                        <a:pt x="36" y="233"/>
                      </a:cubicBezTo>
                      <a:cubicBezTo>
                        <a:pt x="30" y="228"/>
                        <a:pt x="30" y="228"/>
                        <a:pt x="30" y="228"/>
                      </a:cubicBezTo>
                      <a:cubicBezTo>
                        <a:pt x="30" y="228"/>
                        <a:pt x="32" y="239"/>
                        <a:pt x="30" y="244"/>
                      </a:cubicBezTo>
                      <a:cubicBezTo>
                        <a:pt x="27" y="250"/>
                        <a:pt x="19" y="260"/>
                        <a:pt x="19" y="260"/>
                      </a:cubicBezTo>
                      <a:cubicBezTo>
                        <a:pt x="23" y="264"/>
                        <a:pt x="23" y="264"/>
                        <a:pt x="23" y="264"/>
                      </a:cubicBezTo>
                      <a:cubicBezTo>
                        <a:pt x="21" y="275"/>
                        <a:pt x="21" y="275"/>
                        <a:pt x="21" y="275"/>
                      </a:cubicBezTo>
                      <a:cubicBezTo>
                        <a:pt x="21" y="275"/>
                        <a:pt x="17" y="282"/>
                        <a:pt x="17" y="286"/>
                      </a:cubicBezTo>
                      <a:cubicBezTo>
                        <a:pt x="17" y="289"/>
                        <a:pt x="18" y="295"/>
                        <a:pt x="16" y="297"/>
                      </a:cubicBezTo>
                      <a:cubicBezTo>
                        <a:pt x="13" y="300"/>
                        <a:pt x="10" y="304"/>
                        <a:pt x="10" y="304"/>
                      </a:cubicBezTo>
                      <a:cubicBezTo>
                        <a:pt x="10" y="308"/>
                        <a:pt x="10" y="308"/>
                        <a:pt x="10" y="308"/>
                      </a:cubicBezTo>
                      <a:cubicBezTo>
                        <a:pt x="0" y="318"/>
                        <a:pt x="0" y="318"/>
                        <a:pt x="0" y="318"/>
                      </a:cubicBezTo>
                      <a:cubicBezTo>
                        <a:pt x="0" y="322"/>
                        <a:pt x="0" y="322"/>
                        <a:pt x="0" y="322"/>
                      </a:cubicBezTo>
                      <a:cubicBezTo>
                        <a:pt x="0" y="322"/>
                        <a:pt x="12" y="319"/>
                        <a:pt x="19" y="318"/>
                      </a:cubicBezTo>
                      <a:cubicBezTo>
                        <a:pt x="27" y="318"/>
                        <a:pt x="51" y="334"/>
                        <a:pt x="51" y="334"/>
                      </a:cubicBezTo>
                      <a:cubicBezTo>
                        <a:pt x="51" y="334"/>
                        <a:pt x="57" y="336"/>
                        <a:pt x="63" y="334"/>
                      </a:cubicBezTo>
                      <a:cubicBezTo>
                        <a:pt x="68" y="332"/>
                        <a:pt x="73" y="328"/>
                        <a:pt x="73" y="328"/>
                      </a:cubicBezTo>
                      <a:cubicBezTo>
                        <a:pt x="85" y="328"/>
                        <a:pt x="85" y="328"/>
                        <a:pt x="85" y="328"/>
                      </a:cubicBezTo>
                      <a:cubicBezTo>
                        <a:pt x="85" y="311"/>
                        <a:pt x="85" y="311"/>
                        <a:pt x="85" y="311"/>
                      </a:cubicBezTo>
                      <a:lnTo>
                        <a:pt x="83" y="304"/>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26" name="Cyprus" descr="© INSCALE GmbH, 05.05.2010&#10;http://www.presentationload.com/"/>
                <p:cNvSpPr>
                  <a:spLocks/>
                </p:cNvSpPr>
                <p:nvPr/>
              </p:nvSpPr>
              <p:spPr bwMode="gray">
                <a:xfrm>
                  <a:off x="7163540" y="5575323"/>
                  <a:ext cx="318956" cy="297802"/>
                </a:xfrm>
                <a:custGeom>
                  <a:avLst/>
                  <a:gdLst/>
                  <a:ahLst/>
                  <a:cxnLst>
                    <a:cxn ang="0">
                      <a:pos x="0" y="75"/>
                    </a:cxn>
                    <a:cxn ang="0">
                      <a:pos x="8" y="81"/>
                    </a:cxn>
                    <a:cxn ang="0">
                      <a:pos x="11" y="67"/>
                    </a:cxn>
                    <a:cxn ang="0">
                      <a:pos x="30" y="65"/>
                    </a:cxn>
                    <a:cxn ang="0">
                      <a:pos x="28" y="47"/>
                    </a:cxn>
                    <a:cxn ang="0">
                      <a:pos x="36" y="48"/>
                    </a:cxn>
                    <a:cxn ang="0">
                      <a:pos x="37" y="46"/>
                    </a:cxn>
                    <a:cxn ang="0">
                      <a:pos x="52" y="46"/>
                    </a:cxn>
                    <a:cxn ang="0">
                      <a:pos x="57" y="44"/>
                    </a:cxn>
                    <a:cxn ang="0">
                      <a:pos x="68" y="40"/>
                    </a:cxn>
                    <a:cxn ang="0">
                      <a:pos x="75" y="29"/>
                    </a:cxn>
                    <a:cxn ang="0">
                      <a:pos x="86" y="22"/>
                    </a:cxn>
                    <a:cxn ang="0">
                      <a:pos x="91" y="14"/>
                    </a:cxn>
                    <a:cxn ang="0">
                      <a:pos x="95" y="13"/>
                    </a:cxn>
                    <a:cxn ang="0">
                      <a:pos x="113" y="0"/>
                    </a:cxn>
                    <a:cxn ang="0">
                      <a:pos x="105" y="9"/>
                    </a:cxn>
                    <a:cxn ang="0">
                      <a:pos x="103" y="16"/>
                    </a:cxn>
                    <a:cxn ang="0">
                      <a:pos x="91" y="28"/>
                    </a:cxn>
                    <a:cxn ang="0">
                      <a:pos x="91" y="33"/>
                    </a:cxn>
                    <a:cxn ang="0">
                      <a:pos x="83" y="41"/>
                    </a:cxn>
                    <a:cxn ang="0">
                      <a:pos x="101" y="53"/>
                    </a:cxn>
                    <a:cxn ang="0">
                      <a:pos x="98" y="57"/>
                    </a:cxn>
                    <a:cxn ang="0">
                      <a:pos x="93" y="56"/>
                    </a:cxn>
                    <a:cxn ang="0">
                      <a:pos x="90" y="60"/>
                    </a:cxn>
                    <a:cxn ang="0">
                      <a:pos x="78" y="62"/>
                    </a:cxn>
                    <a:cxn ang="0">
                      <a:pos x="77" y="74"/>
                    </a:cxn>
                    <a:cxn ang="0">
                      <a:pos x="74" y="74"/>
                    </a:cxn>
                    <a:cxn ang="0">
                      <a:pos x="72" y="77"/>
                    </a:cxn>
                    <a:cxn ang="0">
                      <a:pos x="50" y="92"/>
                    </a:cxn>
                    <a:cxn ang="0">
                      <a:pos x="50" y="101"/>
                    </a:cxn>
                    <a:cxn ang="0">
                      <a:pos x="41" y="95"/>
                    </a:cxn>
                    <a:cxn ang="0">
                      <a:pos x="17" y="101"/>
                    </a:cxn>
                    <a:cxn ang="0">
                      <a:pos x="0" y="75"/>
                    </a:cxn>
                  </a:cxnLst>
                  <a:rect l="0" t="0" r="r" b="b"/>
                  <a:pathLst>
                    <a:path w="113" h="106">
                      <a:moveTo>
                        <a:pt x="0" y="75"/>
                      </a:moveTo>
                      <a:cubicBezTo>
                        <a:pt x="0" y="75"/>
                        <a:pt x="4" y="83"/>
                        <a:pt x="8" y="81"/>
                      </a:cubicBezTo>
                      <a:cubicBezTo>
                        <a:pt x="11" y="79"/>
                        <a:pt x="7" y="72"/>
                        <a:pt x="11" y="67"/>
                      </a:cubicBezTo>
                      <a:cubicBezTo>
                        <a:pt x="16" y="64"/>
                        <a:pt x="26" y="72"/>
                        <a:pt x="30" y="65"/>
                      </a:cubicBezTo>
                      <a:cubicBezTo>
                        <a:pt x="34" y="59"/>
                        <a:pt x="28" y="47"/>
                        <a:pt x="28" y="47"/>
                      </a:cubicBezTo>
                      <a:cubicBezTo>
                        <a:pt x="36" y="48"/>
                        <a:pt x="36" y="48"/>
                        <a:pt x="36" y="48"/>
                      </a:cubicBezTo>
                      <a:cubicBezTo>
                        <a:pt x="37" y="46"/>
                        <a:pt x="37" y="46"/>
                        <a:pt x="37" y="46"/>
                      </a:cubicBezTo>
                      <a:cubicBezTo>
                        <a:pt x="52" y="46"/>
                        <a:pt x="52" y="46"/>
                        <a:pt x="52" y="46"/>
                      </a:cubicBezTo>
                      <a:cubicBezTo>
                        <a:pt x="57" y="44"/>
                        <a:pt x="57" y="44"/>
                        <a:pt x="57" y="44"/>
                      </a:cubicBezTo>
                      <a:cubicBezTo>
                        <a:pt x="57" y="44"/>
                        <a:pt x="64" y="43"/>
                        <a:pt x="68" y="40"/>
                      </a:cubicBezTo>
                      <a:cubicBezTo>
                        <a:pt x="72" y="36"/>
                        <a:pt x="70" y="31"/>
                        <a:pt x="75" y="29"/>
                      </a:cubicBezTo>
                      <a:cubicBezTo>
                        <a:pt x="80" y="28"/>
                        <a:pt x="82" y="25"/>
                        <a:pt x="86" y="22"/>
                      </a:cubicBezTo>
                      <a:cubicBezTo>
                        <a:pt x="90" y="19"/>
                        <a:pt x="91" y="14"/>
                        <a:pt x="91" y="14"/>
                      </a:cubicBezTo>
                      <a:cubicBezTo>
                        <a:pt x="95" y="13"/>
                        <a:pt x="95" y="13"/>
                        <a:pt x="95" y="13"/>
                      </a:cubicBezTo>
                      <a:cubicBezTo>
                        <a:pt x="113" y="0"/>
                        <a:pt x="113" y="0"/>
                        <a:pt x="113" y="0"/>
                      </a:cubicBezTo>
                      <a:cubicBezTo>
                        <a:pt x="105" y="9"/>
                        <a:pt x="105" y="9"/>
                        <a:pt x="105" y="9"/>
                      </a:cubicBezTo>
                      <a:cubicBezTo>
                        <a:pt x="103" y="16"/>
                        <a:pt x="103" y="16"/>
                        <a:pt x="103" y="16"/>
                      </a:cubicBezTo>
                      <a:cubicBezTo>
                        <a:pt x="91" y="28"/>
                        <a:pt x="91" y="28"/>
                        <a:pt x="91" y="28"/>
                      </a:cubicBezTo>
                      <a:cubicBezTo>
                        <a:pt x="91" y="33"/>
                        <a:pt x="91" y="33"/>
                        <a:pt x="91" y="33"/>
                      </a:cubicBezTo>
                      <a:cubicBezTo>
                        <a:pt x="91" y="33"/>
                        <a:pt x="80" y="34"/>
                        <a:pt x="83" y="41"/>
                      </a:cubicBezTo>
                      <a:cubicBezTo>
                        <a:pt x="88" y="48"/>
                        <a:pt x="101" y="53"/>
                        <a:pt x="101" y="53"/>
                      </a:cubicBezTo>
                      <a:cubicBezTo>
                        <a:pt x="98" y="57"/>
                        <a:pt x="98" y="57"/>
                        <a:pt x="98" y="57"/>
                      </a:cubicBezTo>
                      <a:cubicBezTo>
                        <a:pt x="93" y="56"/>
                        <a:pt x="93" y="56"/>
                        <a:pt x="93" y="56"/>
                      </a:cubicBezTo>
                      <a:cubicBezTo>
                        <a:pt x="90" y="60"/>
                        <a:pt x="90" y="60"/>
                        <a:pt x="90" y="60"/>
                      </a:cubicBezTo>
                      <a:cubicBezTo>
                        <a:pt x="90" y="60"/>
                        <a:pt x="81" y="59"/>
                        <a:pt x="78" y="62"/>
                      </a:cubicBezTo>
                      <a:cubicBezTo>
                        <a:pt x="75" y="64"/>
                        <a:pt x="77" y="74"/>
                        <a:pt x="77" y="74"/>
                      </a:cubicBezTo>
                      <a:cubicBezTo>
                        <a:pt x="74" y="74"/>
                        <a:pt x="74" y="74"/>
                        <a:pt x="74" y="74"/>
                      </a:cubicBezTo>
                      <a:cubicBezTo>
                        <a:pt x="72" y="77"/>
                        <a:pt x="72" y="77"/>
                        <a:pt x="72" y="77"/>
                      </a:cubicBezTo>
                      <a:cubicBezTo>
                        <a:pt x="72" y="77"/>
                        <a:pt x="52" y="87"/>
                        <a:pt x="50" y="92"/>
                      </a:cubicBezTo>
                      <a:cubicBezTo>
                        <a:pt x="49" y="96"/>
                        <a:pt x="54" y="101"/>
                        <a:pt x="50" y="101"/>
                      </a:cubicBezTo>
                      <a:cubicBezTo>
                        <a:pt x="45" y="103"/>
                        <a:pt x="41" y="95"/>
                        <a:pt x="41" y="95"/>
                      </a:cubicBezTo>
                      <a:cubicBezTo>
                        <a:pt x="41" y="95"/>
                        <a:pt x="27" y="106"/>
                        <a:pt x="17" y="101"/>
                      </a:cubicBezTo>
                      <a:cubicBezTo>
                        <a:pt x="8" y="96"/>
                        <a:pt x="2" y="92"/>
                        <a:pt x="0" y="75"/>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27" name="Serbia" descr="© INSCALE GmbH, 05.05.2010&#10;http://www.presentationload.com/"/>
                <p:cNvSpPr>
                  <a:spLocks/>
                </p:cNvSpPr>
                <p:nvPr/>
              </p:nvSpPr>
              <p:spPr bwMode="gray">
                <a:xfrm>
                  <a:off x="4452408" y="4327162"/>
                  <a:ext cx="559801" cy="480062"/>
                </a:xfrm>
                <a:custGeom>
                  <a:avLst/>
                  <a:gdLst/>
                  <a:ahLst/>
                  <a:cxnLst>
                    <a:cxn ang="0">
                      <a:pos x="195" y="66"/>
                    </a:cxn>
                    <a:cxn ang="0">
                      <a:pos x="180" y="54"/>
                    </a:cxn>
                    <a:cxn ang="0">
                      <a:pos x="168" y="53"/>
                    </a:cxn>
                    <a:cxn ang="0">
                      <a:pos x="169" y="45"/>
                    </a:cxn>
                    <a:cxn ang="0">
                      <a:pos x="168" y="41"/>
                    </a:cxn>
                    <a:cxn ang="0">
                      <a:pos x="174" y="31"/>
                    </a:cxn>
                    <a:cxn ang="0">
                      <a:pos x="177" y="18"/>
                    </a:cxn>
                    <a:cxn ang="0">
                      <a:pos x="180" y="15"/>
                    </a:cxn>
                    <a:cxn ang="0">
                      <a:pos x="165" y="13"/>
                    </a:cxn>
                    <a:cxn ang="0">
                      <a:pos x="154" y="18"/>
                    </a:cxn>
                    <a:cxn ang="0">
                      <a:pos x="145" y="6"/>
                    </a:cxn>
                    <a:cxn ang="0">
                      <a:pos x="137" y="9"/>
                    </a:cxn>
                    <a:cxn ang="0">
                      <a:pos x="131" y="4"/>
                    </a:cxn>
                    <a:cxn ang="0">
                      <a:pos x="123" y="3"/>
                    </a:cxn>
                    <a:cxn ang="0">
                      <a:pos x="120" y="9"/>
                    </a:cxn>
                    <a:cxn ang="0">
                      <a:pos x="112" y="3"/>
                    </a:cxn>
                    <a:cxn ang="0">
                      <a:pos x="104" y="11"/>
                    </a:cxn>
                    <a:cxn ang="0">
                      <a:pos x="96" y="7"/>
                    </a:cxn>
                    <a:cxn ang="0">
                      <a:pos x="74" y="7"/>
                    </a:cxn>
                    <a:cxn ang="0">
                      <a:pos x="62" y="0"/>
                    </a:cxn>
                    <a:cxn ang="0">
                      <a:pos x="57" y="6"/>
                    </a:cxn>
                    <a:cxn ang="0">
                      <a:pos x="42" y="4"/>
                    </a:cxn>
                    <a:cxn ang="0">
                      <a:pos x="34" y="19"/>
                    </a:cxn>
                    <a:cxn ang="0">
                      <a:pos x="21" y="12"/>
                    </a:cxn>
                    <a:cxn ang="0">
                      <a:pos x="7" y="9"/>
                    </a:cxn>
                    <a:cxn ang="0">
                      <a:pos x="8" y="36"/>
                    </a:cxn>
                    <a:cxn ang="0">
                      <a:pos x="18" y="37"/>
                    </a:cxn>
                    <a:cxn ang="0">
                      <a:pos x="23" y="44"/>
                    </a:cxn>
                    <a:cxn ang="0">
                      <a:pos x="21" y="48"/>
                    </a:cxn>
                    <a:cxn ang="0">
                      <a:pos x="29" y="58"/>
                    </a:cxn>
                    <a:cxn ang="0">
                      <a:pos x="38" y="76"/>
                    </a:cxn>
                    <a:cxn ang="0">
                      <a:pos x="57" y="92"/>
                    </a:cxn>
                    <a:cxn ang="0">
                      <a:pos x="59" y="95"/>
                    </a:cxn>
                    <a:cxn ang="0">
                      <a:pos x="76" y="110"/>
                    </a:cxn>
                    <a:cxn ang="0">
                      <a:pos x="88" y="116"/>
                    </a:cxn>
                    <a:cxn ang="0">
                      <a:pos x="88" y="125"/>
                    </a:cxn>
                    <a:cxn ang="0">
                      <a:pos x="108" y="140"/>
                    </a:cxn>
                    <a:cxn ang="0">
                      <a:pos x="110" y="151"/>
                    </a:cxn>
                    <a:cxn ang="0">
                      <a:pos x="118" y="149"/>
                    </a:cxn>
                    <a:cxn ang="0">
                      <a:pos x="140" y="168"/>
                    </a:cxn>
                    <a:cxn ang="0">
                      <a:pos x="146" y="167"/>
                    </a:cxn>
                    <a:cxn ang="0">
                      <a:pos x="149" y="170"/>
                    </a:cxn>
                    <a:cxn ang="0">
                      <a:pos x="154" y="167"/>
                    </a:cxn>
                    <a:cxn ang="0">
                      <a:pos x="154" y="157"/>
                    </a:cxn>
                    <a:cxn ang="0">
                      <a:pos x="151" y="157"/>
                    </a:cxn>
                    <a:cxn ang="0">
                      <a:pos x="150" y="141"/>
                    </a:cxn>
                    <a:cxn ang="0">
                      <a:pos x="157" y="137"/>
                    </a:cxn>
                    <a:cxn ang="0">
                      <a:pos x="156" y="123"/>
                    </a:cxn>
                    <a:cxn ang="0">
                      <a:pos x="165" y="117"/>
                    </a:cxn>
                    <a:cxn ang="0">
                      <a:pos x="175" y="119"/>
                    </a:cxn>
                    <a:cxn ang="0">
                      <a:pos x="166" y="107"/>
                    </a:cxn>
                    <a:cxn ang="0">
                      <a:pos x="167" y="101"/>
                    </a:cxn>
                    <a:cxn ang="0">
                      <a:pos x="172" y="105"/>
                    </a:cxn>
                    <a:cxn ang="0">
                      <a:pos x="180" y="105"/>
                    </a:cxn>
                    <a:cxn ang="0">
                      <a:pos x="181" y="99"/>
                    </a:cxn>
                    <a:cxn ang="0">
                      <a:pos x="191" y="99"/>
                    </a:cxn>
                    <a:cxn ang="0">
                      <a:pos x="185" y="84"/>
                    </a:cxn>
                    <a:cxn ang="0">
                      <a:pos x="177" y="73"/>
                    </a:cxn>
                    <a:cxn ang="0">
                      <a:pos x="190" y="74"/>
                    </a:cxn>
                    <a:cxn ang="0">
                      <a:pos x="195" y="66"/>
                    </a:cxn>
                  </a:cxnLst>
                  <a:rect l="0" t="0" r="r" b="b"/>
                  <a:pathLst>
                    <a:path w="198" h="170">
                      <a:moveTo>
                        <a:pt x="195" y="66"/>
                      </a:moveTo>
                      <a:cubicBezTo>
                        <a:pt x="180" y="54"/>
                        <a:pt x="180" y="54"/>
                        <a:pt x="180" y="54"/>
                      </a:cubicBezTo>
                      <a:cubicBezTo>
                        <a:pt x="180" y="54"/>
                        <a:pt x="172" y="54"/>
                        <a:pt x="168" y="53"/>
                      </a:cubicBezTo>
                      <a:cubicBezTo>
                        <a:pt x="165" y="52"/>
                        <a:pt x="169" y="45"/>
                        <a:pt x="169" y="45"/>
                      </a:cubicBezTo>
                      <a:cubicBezTo>
                        <a:pt x="168" y="41"/>
                        <a:pt x="168" y="41"/>
                        <a:pt x="168" y="41"/>
                      </a:cubicBezTo>
                      <a:cubicBezTo>
                        <a:pt x="168" y="41"/>
                        <a:pt x="172" y="35"/>
                        <a:pt x="174" y="31"/>
                      </a:cubicBezTo>
                      <a:cubicBezTo>
                        <a:pt x="176" y="27"/>
                        <a:pt x="177" y="18"/>
                        <a:pt x="177" y="18"/>
                      </a:cubicBezTo>
                      <a:cubicBezTo>
                        <a:pt x="180" y="15"/>
                        <a:pt x="180" y="15"/>
                        <a:pt x="180" y="15"/>
                      </a:cubicBezTo>
                      <a:cubicBezTo>
                        <a:pt x="165" y="13"/>
                        <a:pt x="165" y="13"/>
                        <a:pt x="165" y="13"/>
                      </a:cubicBezTo>
                      <a:cubicBezTo>
                        <a:pt x="165" y="13"/>
                        <a:pt x="160" y="18"/>
                        <a:pt x="154" y="18"/>
                      </a:cubicBezTo>
                      <a:cubicBezTo>
                        <a:pt x="149" y="18"/>
                        <a:pt x="151" y="9"/>
                        <a:pt x="145" y="6"/>
                      </a:cubicBezTo>
                      <a:cubicBezTo>
                        <a:pt x="139" y="5"/>
                        <a:pt x="137" y="9"/>
                        <a:pt x="137" y="9"/>
                      </a:cubicBezTo>
                      <a:cubicBezTo>
                        <a:pt x="131" y="4"/>
                        <a:pt x="131" y="4"/>
                        <a:pt x="131" y="4"/>
                      </a:cubicBezTo>
                      <a:cubicBezTo>
                        <a:pt x="123" y="3"/>
                        <a:pt x="123" y="3"/>
                        <a:pt x="123" y="3"/>
                      </a:cubicBezTo>
                      <a:cubicBezTo>
                        <a:pt x="123" y="3"/>
                        <a:pt x="123" y="9"/>
                        <a:pt x="120" y="9"/>
                      </a:cubicBezTo>
                      <a:cubicBezTo>
                        <a:pt x="117" y="9"/>
                        <a:pt x="112" y="3"/>
                        <a:pt x="112" y="3"/>
                      </a:cubicBezTo>
                      <a:cubicBezTo>
                        <a:pt x="112" y="3"/>
                        <a:pt x="108" y="11"/>
                        <a:pt x="104" y="11"/>
                      </a:cubicBezTo>
                      <a:cubicBezTo>
                        <a:pt x="101" y="11"/>
                        <a:pt x="96" y="7"/>
                        <a:pt x="96" y="7"/>
                      </a:cubicBezTo>
                      <a:cubicBezTo>
                        <a:pt x="74" y="7"/>
                        <a:pt x="74" y="7"/>
                        <a:pt x="74" y="7"/>
                      </a:cubicBezTo>
                      <a:cubicBezTo>
                        <a:pt x="70" y="7"/>
                        <a:pt x="62" y="0"/>
                        <a:pt x="62" y="0"/>
                      </a:cubicBezTo>
                      <a:cubicBezTo>
                        <a:pt x="57" y="6"/>
                        <a:pt x="57" y="6"/>
                        <a:pt x="57" y="6"/>
                      </a:cubicBezTo>
                      <a:cubicBezTo>
                        <a:pt x="57" y="6"/>
                        <a:pt x="46" y="4"/>
                        <a:pt x="42" y="4"/>
                      </a:cubicBezTo>
                      <a:cubicBezTo>
                        <a:pt x="38" y="5"/>
                        <a:pt x="38" y="18"/>
                        <a:pt x="34" y="19"/>
                      </a:cubicBezTo>
                      <a:cubicBezTo>
                        <a:pt x="30" y="21"/>
                        <a:pt x="24" y="15"/>
                        <a:pt x="21" y="12"/>
                      </a:cubicBezTo>
                      <a:cubicBezTo>
                        <a:pt x="18" y="9"/>
                        <a:pt x="14" y="4"/>
                        <a:pt x="7" y="9"/>
                      </a:cubicBezTo>
                      <a:cubicBezTo>
                        <a:pt x="0" y="12"/>
                        <a:pt x="8" y="36"/>
                        <a:pt x="8" y="36"/>
                      </a:cubicBezTo>
                      <a:cubicBezTo>
                        <a:pt x="18" y="37"/>
                        <a:pt x="18" y="37"/>
                        <a:pt x="18" y="37"/>
                      </a:cubicBezTo>
                      <a:cubicBezTo>
                        <a:pt x="23" y="44"/>
                        <a:pt x="23" y="44"/>
                        <a:pt x="23" y="44"/>
                      </a:cubicBezTo>
                      <a:cubicBezTo>
                        <a:pt x="21" y="48"/>
                        <a:pt x="21" y="48"/>
                        <a:pt x="21" y="48"/>
                      </a:cubicBezTo>
                      <a:cubicBezTo>
                        <a:pt x="21" y="48"/>
                        <a:pt x="26" y="51"/>
                        <a:pt x="29" y="58"/>
                      </a:cubicBezTo>
                      <a:cubicBezTo>
                        <a:pt x="31" y="63"/>
                        <a:pt x="30" y="68"/>
                        <a:pt x="38" y="76"/>
                      </a:cubicBezTo>
                      <a:cubicBezTo>
                        <a:pt x="44" y="83"/>
                        <a:pt x="57" y="92"/>
                        <a:pt x="57" y="92"/>
                      </a:cubicBezTo>
                      <a:cubicBezTo>
                        <a:pt x="59" y="95"/>
                        <a:pt x="59" y="95"/>
                        <a:pt x="59" y="95"/>
                      </a:cubicBezTo>
                      <a:cubicBezTo>
                        <a:pt x="76" y="110"/>
                        <a:pt x="76" y="110"/>
                        <a:pt x="76" y="110"/>
                      </a:cubicBezTo>
                      <a:cubicBezTo>
                        <a:pt x="88" y="116"/>
                        <a:pt x="88" y="116"/>
                        <a:pt x="88" y="116"/>
                      </a:cubicBezTo>
                      <a:cubicBezTo>
                        <a:pt x="88" y="116"/>
                        <a:pt x="87" y="120"/>
                        <a:pt x="88" y="125"/>
                      </a:cubicBezTo>
                      <a:cubicBezTo>
                        <a:pt x="89" y="129"/>
                        <a:pt x="102" y="135"/>
                        <a:pt x="108" y="140"/>
                      </a:cubicBezTo>
                      <a:cubicBezTo>
                        <a:pt x="113" y="145"/>
                        <a:pt x="110" y="151"/>
                        <a:pt x="110" y="151"/>
                      </a:cubicBezTo>
                      <a:cubicBezTo>
                        <a:pt x="118" y="149"/>
                        <a:pt x="118" y="149"/>
                        <a:pt x="118" y="149"/>
                      </a:cubicBezTo>
                      <a:cubicBezTo>
                        <a:pt x="140" y="168"/>
                        <a:pt x="140" y="168"/>
                        <a:pt x="140" y="168"/>
                      </a:cubicBezTo>
                      <a:cubicBezTo>
                        <a:pt x="140" y="168"/>
                        <a:pt x="142" y="165"/>
                        <a:pt x="146" y="167"/>
                      </a:cubicBezTo>
                      <a:cubicBezTo>
                        <a:pt x="148" y="167"/>
                        <a:pt x="149" y="168"/>
                        <a:pt x="149" y="170"/>
                      </a:cubicBezTo>
                      <a:cubicBezTo>
                        <a:pt x="154" y="167"/>
                        <a:pt x="154" y="167"/>
                        <a:pt x="154" y="167"/>
                      </a:cubicBezTo>
                      <a:cubicBezTo>
                        <a:pt x="154" y="157"/>
                        <a:pt x="154" y="157"/>
                        <a:pt x="154" y="157"/>
                      </a:cubicBezTo>
                      <a:cubicBezTo>
                        <a:pt x="151" y="157"/>
                        <a:pt x="151" y="157"/>
                        <a:pt x="151" y="157"/>
                      </a:cubicBezTo>
                      <a:cubicBezTo>
                        <a:pt x="151" y="157"/>
                        <a:pt x="149" y="144"/>
                        <a:pt x="150" y="141"/>
                      </a:cubicBezTo>
                      <a:cubicBezTo>
                        <a:pt x="152" y="138"/>
                        <a:pt x="155" y="138"/>
                        <a:pt x="157" y="137"/>
                      </a:cubicBezTo>
                      <a:cubicBezTo>
                        <a:pt x="159" y="135"/>
                        <a:pt x="154" y="126"/>
                        <a:pt x="156" y="123"/>
                      </a:cubicBezTo>
                      <a:cubicBezTo>
                        <a:pt x="157" y="121"/>
                        <a:pt x="160" y="117"/>
                        <a:pt x="165" y="117"/>
                      </a:cubicBezTo>
                      <a:cubicBezTo>
                        <a:pt x="168" y="117"/>
                        <a:pt x="172" y="122"/>
                        <a:pt x="175" y="119"/>
                      </a:cubicBezTo>
                      <a:cubicBezTo>
                        <a:pt x="177" y="116"/>
                        <a:pt x="166" y="107"/>
                        <a:pt x="166" y="107"/>
                      </a:cubicBezTo>
                      <a:cubicBezTo>
                        <a:pt x="167" y="101"/>
                        <a:pt x="167" y="101"/>
                        <a:pt x="167" y="101"/>
                      </a:cubicBezTo>
                      <a:cubicBezTo>
                        <a:pt x="172" y="105"/>
                        <a:pt x="172" y="105"/>
                        <a:pt x="172" y="105"/>
                      </a:cubicBezTo>
                      <a:cubicBezTo>
                        <a:pt x="180" y="105"/>
                        <a:pt x="180" y="105"/>
                        <a:pt x="180" y="105"/>
                      </a:cubicBezTo>
                      <a:cubicBezTo>
                        <a:pt x="181" y="99"/>
                        <a:pt x="181" y="99"/>
                        <a:pt x="181" y="99"/>
                      </a:cubicBezTo>
                      <a:cubicBezTo>
                        <a:pt x="181" y="99"/>
                        <a:pt x="186" y="104"/>
                        <a:pt x="191" y="99"/>
                      </a:cubicBezTo>
                      <a:cubicBezTo>
                        <a:pt x="198" y="96"/>
                        <a:pt x="185" y="84"/>
                        <a:pt x="185" y="84"/>
                      </a:cubicBezTo>
                      <a:cubicBezTo>
                        <a:pt x="177" y="73"/>
                        <a:pt x="177" y="73"/>
                        <a:pt x="177" y="73"/>
                      </a:cubicBezTo>
                      <a:cubicBezTo>
                        <a:pt x="177" y="73"/>
                        <a:pt x="185" y="74"/>
                        <a:pt x="190" y="74"/>
                      </a:cubicBezTo>
                      <a:cubicBezTo>
                        <a:pt x="195" y="74"/>
                        <a:pt x="195" y="66"/>
                        <a:pt x="195" y="66"/>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28" name="Croatia" descr="© INSCALE GmbH, 05.05.2010&#10;http://www.presentationload.com/"/>
                <p:cNvSpPr>
                  <a:spLocks noEditPoints="1"/>
                </p:cNvSpPr>
                <p:nvPr/>
              </p:nvSpPr>
              <p:spPr bwMode="gray">
                <a:xfrm>
                  <a:off x="4164370" y="4099332"/>
                  <a:ext cx="790882" cy="724161"/>
                </a:xfrm>
                <a:custGeom>
                  <a:avLst/>
                  <a:gdLst/>
                  <a:ahLst/>
                  <a:cxnLst>
                    <a:cxn ang="0">
                      <a:pos x="260" y="53"/>
                    </a:cxn>
                    <a:cxn ang="0">
                      <a:pos x="248" y="34"/>
                    </a:cxn>
                    <a:cxn ang="0">
                      <a:pos x="195" y="44"/>
                    </a:cxn>
                    <a:cxn ang="0">
                      <a:pos x="157" y="12"/>
                    </a:cxn>
                    <a:cxn ang="0">
                      <a:pos x="127" y="1"/>
                    </a:cxn>
                    <a:cxn ang="0">
                      <a:pos x="97" y="28"/>
                    </a:cxn>
                    <a:cxn ang="0">
                      <a:pos x="80" y="58"/>
                    </a:cxn>
                    <a:cxn ang="0">
                      <a:pos x="89" y="72"/>
                    </a:cxn>
                    <a:cxn ang="0">
                      <a:pos x="67" y="75"/>
                    </a:cxn>
                    <a:cxn ang="0">
                      <a:pos x="50" y="66"/>
                    </a:cxn>
                    <a:cxn ang="0">
                      <a:pos x="27" y="75"/>
                    </a:cxn>
                    <a:cxn ang="0">
                      <a:pos x="2" y="77"/>
                    </a:cxn>
                    <a:cxn ang="0">
                      <a:pos x="11" y="98"/>
                    </a:cxn>
                    <a:cxn ang="0">
                      <a:pos x="26" y="119"/>
                    </a:cxn>
                    <a:cxn ang="0">
                      <a:pos x="62" y="95"/>
                    </a:cxn>
                    <a:cxn ang="0">
                      <a:pos x="102" y="151"/>
                    </a:cxn>
                    <a:cxn ang="0">
                      <a:pos x="99" y="176"/>
                    </a:cxn>
                    <a:cxn ang="0">
                      <a:pos x="144" y="197"/>
                    </a:cxn>
                    <a:cxn ang="0">
                      <a:pos x="210" y="235"/>
                    </a:cxn>
                    <a:cxn ang="0">
                      <a:pos x="182" y="229"/>
                    </a:cxn>
                    <a:cxn ang="0">
                      <a:pos x="231" y="249"/>
                    </a:cxn>
                    <a:cxn ang="0">
                      <a:pos x="248" y="248"/>
                    </a:cxn>
                    <a:cxn ang="0">
                      <a:pos x="210" y="221"/>
                    </a:cxn>
                    <a:cxn ang="0">
                      <a:pos x="161" y="176"/>
                    </a:cxn>
                    <a:cxn ang="0">
                      <a:pos x="123" y="129"/>
                    </a:cxn>
                    <a:cxn ang="0">
                      <a:pos x="109" y="90"/>
                    </a:cxn>
                    <a:cxn ang="0">
                      <a:pos x="159" y="87"/>
                    </a:cxn>
                    <a:cxn ang="0">
                      <a:pos x="206" y="92"/>
                    </a:cxn>
                    <a:cxn ang="0">
                      <a:pos x="233" y="85"/>
                    </a:cxn>
                    <a:cxn ang="0">
                      <a:pos x="267" y="94"/>
                    </a:cxn>
                    <a:cxn ang="0">
                      <a:pos x="280" y="74"/>
                    </a:cxn>
                    <a:cxn ang="0">
                      <a:pos x="60" y="102"/>
                    </a:cxn>
                    <a:cxn ang="0">
                      <a:pos x="50" y="97"/>
                    </a:cxn>
                    <a:cxn ang="0">
                      <a:pos x="56" y="107"/>
                    </a:cxn>
                    <a:cxn ang="0">
                      <a:pos x="47" y="115"/>
                    </a:cxn>
                    <a:cxn ang="0">
                      <a:pos x="40" y="95"/>
                    </a:cxn>
                    <a:cxn ang="0">
                      <a:pos x="41" y="111"/>
                    </a:cxn>
                    <a:cxn ang="0">
                      <a:pos x="51" y="140"/>
                    </a:cxn>
                    <a:cxn ang="0">
                      <a:pos x="49" y="130"/>
                    </a:cxn>
                    <a:cxn ang="0">
                      <a:pos x="37" y="130"/>
                    </a:cxn>
                    <a:cxn ang="0">
                      <a:pos x="70" y="131"/>
                    </a:cxn>
                    <a:cxn ang="0">
                      <a:pos x="76" y="143"/>
                    </a:cxn>
                    <a:cxn ang="0">
                      <a:pos x="63" y="121"/>
                    </a:cxn>
                    <a:cxn ang="0">
                      <a:pos x="59" y="121"/>
                    </a:cxn>
                    <a:cxn ang="0">
                      <a:pos x="75" y="165"/>
                    </a:cxn>
                    <a:cxn ang="0">
                      <a:pos x="79" y="169"/>
                    </a:cxn>
                    <a:cxn ang="0">
                      <a:pos x="169" y="208"/>
                    </a:cxn>
                    <a:cxn ang="0">
                      <a:pos x="144" y="209"/>
                    </a:cxn>
                    <a:cxn ang="0">
                      <a:pos x="136" y="206"/>
                    </a:cxn>
                    <a:cxn ang="0">
                      <a:pos x="163" y="219"/>
                    </a:cxn>
                    <a:cxn ang="0">
                      <a:pos x="153" y="218"/>
                    </a:cxn>
                    <a:cxn ang="0">
                      <a:pos x="182" y="222"/>
                    </a:cxn>
                    <a:cxn ang="0">
                      <a:pos x="135" y="227"/>
                    </a:cxn>
                    <a:cxn ang="0">
                      <a:pos x="169" y="233"/>
                    </a:cxn>
                    <a:cxn ang="0">
                      <a:pos x="160" y="235"/>
                    </a:cxn>
                    <a:cxn ang="0">
                      <a:pos x="186" y="235"/>
                    </a:cxn>
                    <a:cxn ang="0">
                      <a:pos x="213" y="246"/>
                    </a:cxn>
                    <a:cxn ang="0">
                      <a:pos x="71" y="155"/>
                    </a:cxn>
                    <a:cxn ang="0">
                      <a:pos x="63" y="153"/>
                    </a:cxn>
                    <a:cxn ang="0">
                      <a:pos x="77" y="153"/>
                    </a:cxn>
                    <a:cxn ang="0">
                      <a:pos x="61" y="143"/>
                    </a:cxn>
                    <a:cxn ang="0">
                      <a:pos x="91" y="182"/>
                    </a:cxn>
                    <a:cxn ang="0">
                      <a:pos x="81" y="164"/>
                    </a:cxn>
                  </a:cxnLst>
                  <a:rect l="0" t="0" r="r" b="b"/>
                  <a:pathLst>
                    <a:path w="280" h="257">
                      <a:moveTo>
                        <a:pt x="269" y="74"/>
                      </a:moveTo>
                      <a:cubicBezTo>
                        <a:pt x="258" y="67"/>
                        <a:pt x="258" y="67"/>
                        <a:pt x="258" y="67"/>
                      </a:cubicBezTo>
                      <a:cubicBezTo>
                        <a:pt x="258" y="67"/>
                        <a:pt x="253" y="63"/>
                        <a:pt x="258" y="61"/>
                      </a:cubicBezTo>
                      <a:cubicBezTo>
                        <a:pt x="264" y="59"/>
                        <a:pt x="266" y="53"/>
                        <a:pt x="260" y="53"/>
                      </a:cubicBezTo>
                      <a:cubicBezTo>
                        <a:pt x="256" y="54"/>
                        <a:pt x="256" y="59"/>
                        <a:pt x="253" y="54"/>
                      </a:cubicBezTo>
                      <a:cubicBezTo>
                        <a:pt x="250" y="51"/>
                        <a:pt x="255" y="46"/>
                        <a:pt x="255" y="41"/>
                      </a:cubicBezTo>
                      <a:cubicBezTo>
                        <a:pt x="255" y="40"/>
                        <a:pt x="253" y="37"/>
                        <a:pt x="250" y="34"/>
                      </a:cubicBezTo>
                      <a:cubicBezTo>
                        <a:pt x="248" y="34"/>
                        <a:pt x="248" y="34"/>
                        <a:pt x="248" y="34"/>
                      </a:cubicBezTo>
                      <a:cubicBezTo>
                        <a:pt x="241" y="35"/>
                        <a:pt x="241" y="35"/>
                        <a:pt x="241" y="35"/>
                      </a:cubicBezTo>
                      <a:cubicBezTo>
                        <a:pt x="234" y="45"/>
                        <a:pt x="234" y="45"/>
                        <a:pt x="234" y="45"/>
                      </a:cubicBezTo>
                      <a:cubicBezTo>
                        <a:pt x="234" y="45"/>
                        <a:pt x="223" y="46"/>
                        <a:pt x="218" y="46"/>
                      </a:cubicBezTo>
                      <a:cubicBezTo>
                        <a:pt x="213" y="46"/>
                        <a:pt x="195" y="44"/>
                        <a:pt x="195" y="44"/>
                      </a:cubicBezTo>
                      <a:cubicBezTo>
                        <a:pt x="195" y="44"/>
                        <a:pt x="194" y="38"/>
                        <a:pt x="190" y="36"/>
                      </a:cubicBezTo>
                      <a:cubicBezTo>
                        <a:pt x="186" y="34"/>
                        <a:pt x="179" y="35"/>
                        <a:pt x="179" y="35"/>
                      </a:cubicBezTo>
                      <a:cubicBezTo>
                        <a:pt x="161" y="20"/>
                        <a:pt x="161" y="20"/>
                        <a:pt x="161" y="20"/>
                      </a:cubicBezTo>
                      <a:cubicBezTo>
                        <a:pt x="161" y="20"/>
                        <a:pt x="159" y="15"/>
                        <a:pt x="157" y="12"/>
                      </a:cubicBezTo>
                      <a:cubicBezTo>
                        <a:pt x="155" y="9"/>
                        <a:pt x="148" y="11"/>
                        <a:pt x="148" y="11"/>
                      </a:cubicBezTo>
                      <a:cubicBezTo>
                        <a:pt x="146" y="6"/>
                        <a:pt x="146" y="6"/>
                        <a:pt x="146" y="6"/>
                      </a:cubicBezTo>
                      <a:cubicBezTo>
                        <a:pt x="140" y="3"/>
                        <a:pt x="140" y="3"/>
                        <a:pt x="140" y="3"/>
                      </a:cubicBezTo>
                      <a:cubicBezTo>
                        <a:pt x="140" y="3"/>
                        <a:pt x="131" y="0"/>
                        <a:pt x="127" y="1"/>
                      </a:cubicBezTo>
                      <a:cubicBezTo>
                        <a:pt x="124" y="1"/>
                        <a:pt x="127" y="12"/>
                        <a:pt x="127" y="12"/>
                      </a:cubicBezTo>
                      <a:cubicBezTo>
                        <a:pt x="127" y="12"/>
                        <a:pt x="121" y="9"/>
                        <a:pt x="119" y="9"/>
                      </a:cubicBezTo>
                      <a:cubicBezTo>
                        <a:pt x="116" y="9"/>
                        <a:pt x="119" y="16"/>
                        <a:pt x="119" y="16"/>
                      </a:cubicBezTo>
                      <a:cubicBezTo>
                        <a:pt x="119" y="16"/>
                        <a:pt x="100" y="24"/>
                        <a:pt x="97" y="28"/>
                      </a:cubicBezTo>
                      <a:cubicBezTo>
                        <a:pt x="94" y="32"/>
                        <a:pt x="104" y="36"/>
                        <a:pt x="104" y="36"/>
                      </a:cubicBezTo>
                      <a:cubicBezTo>
                        <a:pt x="102" y="49"/>
                        <a:pt x="102" y="49"/>
                        <a:pt x="102" y="49"/>
                      </a:cubicBezTo>
                      <a:cubicBezTo>
                        <a:pt x="96" y="47"/>
                        <a:pt x="96" y="47"/>
                        <a:pt x="96" y="47"/>
                      </a:cubicBezTo>
                      <a:cubicBezTo>
                        <a:pt x="96" y="47"/>
                        <a:pt x="82" y="54"/>
                        <a:pt x="80" y="58"/>
                      </a:cubicBezTo>
                      <a:cubicBezTo>
                        <a:pt x="78" y="62"/>
                        <a:pt x="88" y="58"/>
                        <a:pt x="88" y="58"/>
                      </a:cubicBezTo>
                      <a:cubicBezTo>
                        <a:pt x="90" y="61"/>
                        <a:pt x="90" y="61"/>
                        <a:pt x="90" y="61"/>
                      </a:cubicBezTo>
                      <a:cubicBezTo>
                        <a:pt x="90" y="61"/>
                        <a:pt x="88" y="64"/>
                        <a:pt x="86" y="66"/>
                      </a:cubicBezTo>
                      <a:cubicBezTo>
                        <a:pt x="83" y="68"/>
                        <a:pt x="89" y="72"/>
                        <a:pt x="89" y="72"/>
                      </a:cubicBezTo>
                      <a:cubicBezTo>
                        <a:pt x="89" y="72"/>
                        <a:pt x="86" y="77"/>
                        <a:pt x="79" y="77"/>
                      </a:cubicBezTo>
                      <a:cubicBezTo>
                        <a:pt x="73" y="77"/>
                        <a:pt x="75" y="74"/>
                        <a:pt x="75" y="74"/>
                      </a:cubicBezTo>
                      <a:cubicBezTo>
                        <a:pt x="75" y="74"/>
                        <a:pt x="70" y="70"/>
                        <a:pt x="67" y="70"/>
                      </a:cubicBezTo>
                      <a:cubicBezTo>
                        <a:pt x="66" y="70"/>
                        <a:pt x="67" y="75"/>
                        <a:pt x="67" y="75"/>
                      </a:cubicBezTo>
                      <a:cubicBezTo>
                        <a:pt x="57" y="71"/>
                        <a:pt x="57" y="71"/>
                        <a:pt x="57" y="71"/>
                      </a:cubicBezTo>
                      <a:cubicBezTo>
                        <a:pt x="53" y="66"/>
                        <a:pt x="53" y="66"/>
                        <a:pt x="53" y="66"/>
                      </a:cubicBezTo>
                      <a:cubicBezTo>
                        <a:pt x="53" y="66"/>
                        <a:pt x="53" y="62"/>
                        <a:pt x="50" y="62"/>
                      </a:cubicBezTo>
                      <a:cubicBezTo>
                        <a:pt x="49" y="63"/>
                        <a:pt x="50" y="66"/>
                        <a:pt x="50" y="66"/>
                      </a:cubicBezTo>
                      <a:cubicBezTo>
                        <a:pt x="48" y="67"/>
                        <a:pt x="48" y="67"/>
                        <a:pt x="48" y="67"/>
                      </a:cubicBezTo>
                      <a:cubicBezTo>
                        <a:pt x="47" y="71"/>
                        <a:pt x="47" y="71"/>
                        <a:pt x="47" y="71"/>
                      </a:cubicBezTo>
                      <a:cubicBezTo>
                        <a:pt x="30" y="77"/>
                        <a:pt x="30" y="77"/>
                        <a:pt x="30" y="77"/>
                      </a:cubicBezTo>
                      <a:cubicBezTo>
                        <a:pt x="27" y="75"/>
                        <a:pt x="27" y="75"/>
                        <a:pt x="27" y="75"/>
                      </a:cubicBezTo>
                      <a:cubicBezTo>
                        <a:pt x="20" y="80"/>
                        <a:pt x="20" y="80"/>
                        <a:pt x="20" y="80"/>
                      </a:cubicBezTo>
                      <a:cubicBezTo>
                        <a:pt x="14" y="76"/>
                        <a:pt x="14" y="76"/>
                        <a:pt x="14" y="76"/>
                      </a:cubicBezTo>
                      <a:cubicBezTo>
                        <a:pt x="14" y="76"/>
                        <a:pt x="10" y="80"/>
                        <a:pt x="9" y="80"/>
                      </a:cubicBezTo>
                      <a:cubicBezTo>
                        <a:pt x="7" y="80"/>
                        <a:pt x="2" y="77"/>
                        <a:pt x="2" y="77"/>
                      </a:cubicBezTo>
                      <a:cubicBezTo>
                        <a:pt x="0" y="80"/>
                        <a:pt x="0" y="80"/>
                        <a:pt x="0" y="80"/>
                      </a:cubicBezTo>
                      <a:cubicBezTo>
                        <a:pt x="4" y="83"/>
                        <a:pt x="4" y="83"/>
                        <a:pt x="4" y="83"/>
                      </a:cubicBezTo>
                      <a:cubicBezTo>
                        <a:pt x="7" y="97"/>
                        <a:pt x="7" y="97"/>
                        <a:pt x="7" y="97"/>
                      </a:cubicBezTo>
                      <a:cubicBezTo>
                        <a:pt x="11" y="98"/>
                        <a:pt x="11" y="98"/>
                        <a:pt x="11" y="98"/>
                      </a:cubicBezTo>
                      <a:cubicBezTo>
                        <a:pt x="7" y="100"/>
                        <a:pt x="7" y="100"/>
                        <a:pt x="7" y="100"/>
                      </a:cubicBezTo>
                      <a:cubicBezTo>
                        <a:pt x="14" y="108"/>
                        <a:pt x="14" y="108"/>
                        <a:pt x="14" y="108"/>
                      </a:cubicBezTo>
                      <a:cubicBezTo>
                        <a:pt x="23" y="124"/>
                        <a:pt x="23" y="124"/>
                        <a:pt x="23" y="124"/>
                      </a:cubicBezTo>
                      <a:cubicBezTo>
                        <a:pt x="26" y="119"/>
                        <a:pt x="26" y="119"/>
                        <a:pt x="26" y="119"/>
                      </a:cubicBezTo>
                      <a:cubicBezTo>
                        <a:pt x="27" y="107"/>
                        <a:pt x="27" y="107"/>
                        <a:pt x="27" y="107"/>
                      </a:cubicBezTo>
                      <a:cubicBezTo>
                        <a:pt x="27" y="107"/>
                        <a:pt x="30" y="111"/>
                        <a:pt x="33" y="110"/>
                      </a:cubicBezTo>
                      <a:cubicBezTo>
                        <a:pt x="37" y="108"/>
                        <a:pt x="34" y="88"/>
                        <a:pt x="39" y="85"/>
                      </a:cubicBezTo>
                      <a:cubicBezTo>
                        <a:pt x="43" y="82"/>
                        <a:pt x="62" y="95"/>
                        <a:pt x="62" y="95"/>
                      </a:cubicBezTo>
                      <a:cubicBezTo>
                        <a:pt x="70" y="108"/>
                        <a:pt x="70" y="108"/>
                        <a:pt x="70" y="108"/>
                      </a:cubicBezTo>
                      <a:cubicBezTo>
                        <a:pt x="70" y="108"/>
                        <a:pt x="64" y="121"/>
                        <a:pt x="70" y="126"/>
                      </a:cubicBezTo>
                      <a:cubicBezTo>
                        <a:pt x="74" y="131"/>
                        <a:pt x="88" y="146"/>
                        <a:pt x="88" y="146"/>
                      </a:cubicBezTo>
                      <a:cubicBezTo>
                        <a:pt x="88" y="146"/>
                        <a:pt x="98" y="150"/>
                        <a:pt x="102" y="151"/>
                      </a:cubicBezTo>
                      <a:cubicBezTo>
                        <a:pt x="104" y="153"/>
                        <a:pt x="108" y="158"/>
                        <a:pt x="108" y="158"/>
                      </a:cubicBezTo>
                      <a:cubicBezTo>
                        <a:pt x="108" y="158"/>
                        <a:pt x="93" y="153"/>
                        <a:pt x="91" y="151"/>
                      </a:cubicBezTo>
                      <a:cubicBezTo>
                        <a:pt x="89" y="151"/>
                        <a:pt x="82" y="154"/>
                        <a:pt x="82" y="154"/>
                      </a:cubicBezTo>
                      <a:cubicBezTo>
                        <a:pt x="82" y="154"/>
                        <a:pt x="90" y="173"/>
                        <a:pt x="99" y="176"/>
                      </a:cubicBezTo>
                      <a:cubicBezTo>
                        <a:pt x="108" y="179"/>
                        <a:pt x="123" y="190"/>
                        <a:pt x="123" y="190"/>
                      </a:cubicBezTo>
                      <a:cubicBezTo>
                        <a:pt x="123" y="190"/>
                        <a:pt x="120" y="195"/>
                        <a:pt x="123" y="198"/>
                      </a:cubicBezTo>
                      <a:cubicBezTo>
                        <a:pt x="127" y="202"/>
                        <a:pt x="131" y="201"/>
                        <a:pt x="131" y="201"/>
                      </a:cubicBezTo>
                      <a:cubicBezTo>
                        <a:pt x="144" y="197"/>
                        <a:pt x="144" y="197"/>
                        <a:pt x="144" y="197"/>
                      </a:cubicBezTo>
                      <a:cubicBezTo>
                        <a:pt x="169" y="204"/>
                        <a:pt x="169" y="204"/>
                        <a:pt x="169" y="204"/>
                      </a:cubicBezTo>
                      <a:cubicBezTo>
                        <a:pt x="169" y="204"/>
                        <a:pt x="173" y="213"/>
                        <a:pt x="180" y="217"/>
                      </a:cubicBezTo>
                      <a:cubicBezTo>
                        <a:pt x="187" y="219"/>
                        <a:pt x="195" y="225"/>
                        <a:pt x="200" y="228"/>
                      </a:cubicBezTo>
                      <a:cubicBezTo>
                        <a:pt x="203" y="232"/>
                        <a:pt x="210" y="235"/>
                        <a:pt x="210" y="235"/>
                      </a:cubicBezTo>
                      <a:cubicBezTo>
                        <a:pt x="210" y="235"/>
                        <a:pt x="202" y="233"/>
                        <a:pt x="200" y="232"/>
                      </a:cubicBezTo>
                      <a:cubicBezTo>
                        <a:pt x="197" y="230"/>
                        <a:pt x="194" y="228"/>
                        <a:pt x="192" y="228"/>
                      </a:cubicBezTo>
                      <a:cubicBezTo>
                        <a:pt x="189" y="227"/>
                        <a:pt x="176" y="225"/>
                        <a:pt x="176" y="225"/>
                      </a:cubicBezTo>
                      <a:cubicBezTo>
                        <a:pt x="176" y="225"/>
                        <a:pt x="180" y="229"/>
                        <a:pt x="182" y="229"/>
                      </a:cubicBezTo>
                      <a:cubicBezTo>
                        <a:pt x="185" y="230"/>
                        <a:pt x="197" y="235"/>
                        <a:pt x="197" y="235"/>
                      </a:cubicBezTo>
                      <a:cubicBezTo>
                        <a:pt x="212" y="241"/>
                        <a:pt x="212" y="241"/>
                        <a:pt x="212" y="241"/>
                      </a:cubicBezTo>
                      <a:cubicBezTo>
                        <a:pt x="214" y="239"/>
                        <a:pt x="214" y="239"/>
                        <a:pt x="214" y="239"/>
                      </a:cubicBezTo>
                      <a:cubicBezTo>
                        <a:pt x="231" y="249"/>
                        <a:pt x="231" y="249"/>
                        <a:pt x="231" y="249"/>
                      </a:cubicBezTo>
                      <a:cubicBezTo>
                        <a:pt x="236" y="249"/>
                        <a:pt x="236" y="249"/>
                        <a:pt x="236" y="249"/>
                      </a:cubicBezTo>
                      <a:cubicBezTo>
                        <a:pt x="239" y="251"/>
                        <a:pt x="239" y="251"/>
                        <a:pt x="239" y="251"/>
                      </a:cubicBezTo>
                      <a:cubicBezTo>
                        <a:pt x="251" y="257"/>
                        <a:pt x="251" y="257"/>
                        <a:pt x="251" y="257"/>
                      </a:cubicBezTo>
                      <a:cubicBezTo>
                        <a:pt x="251" y="257"/>
                        <a:pt x="253" y="248"/>
                        <a:pt x="248" y="248"/>
                      </a:cubicBezTo>
                      <a:cubicBezTo>
                        <a:pt x="244" y="246"/>
                        <a:pt x="242" y="249"/>
                        <a:pt x="242" y="249"/>
                      </a:cubicBezTo>
                      <a:cubicBezTo>
                        <a:pt x="220" y="230"/>
                        <a:pt x="220" y="230"/>
                        <a:pt x="220" y="230"/>
                      </a:cubicBezTo>
                      <a:cubicBezTo>
                        <a:pt x="212" y="232"/>
                        <a:pt x="212" y="232"/>
                        <a:pt x="212" y="232"/>
                      </a:cubicBezTo>
                      <a:cubicBezTo>
                        <a:pt x="212" y="232"/>
                        <a:pt x="215" y="226"/>
                        <a:pt x="210" y="221"/>
                      </a:cubicBezTo>
                      <a:cubicBezTo>
                        <a:pt x="204" y="216"/>
                        <a:pt x="191" y="210"/>
                        <a:pt x="190" y="206"/>
                      </a:cubicBezTo>
                      <a:cubicBezTo>
                        <a:pt x="189" y="201"/>
                        <a:pt x="190" y="197"/>
                        <a:pt x="190" y="197"/>
                      </a:cubicBezTo>
                      <a:cubicBezTo>
                        <a:pt x="178" y="191"/>
                        <a:pt x="178" y="191"/>
                        <a:pt x="178" y="191"/>
                      </a:cubicBezTo>
                      <a:cubicBezTo>
                        <a:pt x="161" y="176"/>
                        <a:pt x="161" y="176"/>
                        <a:pt x="161" y="176"/>
                      </a:cubicBezTo>
                      <a:cubicBezTo>
                        <a:pt x="159" y="173"/>
                        <a:pt x="159" y="173"/>
                        <a:pt x="159" y="173"/>
                      </a:cubicBezTo>
                      <a:cubicBezTo>
                        <a:pt x="159" y="173"/>
                        <a:pt x="146" y="164"/>
                        <a:pt x="140" y="157"/>
                      </a:cubicBezTo>
                      <a:cubicBezTo>
                        <a:pt x="132" y="149"/>
                        <a:pt x="133" y="144"/>
                        <a:pt x="131" y="139"/>
                      </a:cubicBezTo>
                      <a:cubicBezTo>
                        <a:pt x="128" y="132"/>
                        <a:pt x="123" y="129"/>
                        <a:pt x="123" y="129"/>
                      </a:cubicBezTo>
                      <a:cubicBezTo>
                        <a:pt x="125" y="125"/>
                        <a:pt x="125" y="125"/>
                        <a:pt x="125" y="125"/>
                      </a:cubicBezTo>
                      <a:cubicBezTo>
                        <a:pt x="120" y="118"/>
                        <a:pt x="120" y="118"/>
                        <a:pt x="120" y="118"/>
                      </a:cubicBezTo>
                      <a:cubicBezTo>
                        <a:pt x="110" y="117"/>
                        <a:pt x="110" y="117"/>
                        <a:pt x="110" y="117"/>
                      </a:cubicBezTo>
                      <a:cubicBezTo>
                        <a:pt x="110" y="117"/>
                        <a:pt x="102" y="93"/>
                        <a:pt x="109" y="90"/>
                      </a:cubicBezTo>
                      <a:cubicBezTo>
                        <a:pt x="116" y="85"/>
                        <a:pt x="120" y="90"/>
                        <a:pt x="123" y="93"/>
                      </a:cubicBezTo>
                      <a:cubicBezTo>
                        <a:pt x="126" y="96"/>
                        <a:pt x="132" y="102"/>
                        <a:pt x="136" y="100"/>
                      </a:cubicBezTo>
                      <a:cubicBezTo>
                        <a:pt x="140" y="99"/>
                        <a:pt x="140" y="86"/>
                        <a:pt x="144" y="85"/>
                      </a:cubicBezTo>
                      <a:cubicBezTo>
                        <a:pt x="148" y="85"/>
                        <a:pt x="159" y="87"/>
                        <a:pt x="159" y="87"/>
                      </a:cubicBezTo>
                      <a:cubicBezTo>
                        <a:pt x="164" y="81"/>
                        <a:pt x="164" y="81"/>
                        <a:pt x="164" y="81"/>
                      </a:cubicBezTo>
                      <a:cubicBezTo>
                        <a:pt x="164" y="81"/>
                        <a:pt x="172" y="88"/>
                        <a:pt x="176" y="88"/>
                      </a:cubicBezTo>
                      <a:cubicBezTo>
                        <a:pt x="198" y="88"/>
                        <a:pt x="198" y="88"/>
                        <a:pt x="198" y="88"/>
                      </a:cubicBezTo>
                      <a:cubicBezTo>
                        <a:pt x="198" y="88"/>
                        <a:pt x="203" y="92"/>
                        <a:pt x="206" y="92"/>
                      </a:cubicBezTo>
                      <a:cubicBezTo>
                        <a:pt x="210" y="92"/>
                        <a:pt x="214" y="84"/>
                        <a:pt x="214" y="84"/>
                      </a:cubicBezTo>
                      <a:cubicBezTo>
                        <a:pt x="214" y="84"/>
                        <a:pt x="219" y="90"/>
                        <a:pt x="222" y="90"/>
                      </a:cubicBezTo>
                      <a:cubicBezTo>
                        <a:pt x="225" y="90"/>
                        <a:pt x="225" y="84"/>
                        <a:pt x="225" y="84"/>
                      </a:cubicBezTo>
                      <a:cubicBezTo>
                        <a:pt x="233" y="85"/>
                        <a:pt x="233" y="85"/>
                        <a:pt x="233" y="85"/>
                      </a:cubicBezTo>
                      <a:cubicBezTo>
                        <a:pt x="239" y="90"/>
                        <a:pt x="239" y="90"/>
                        <a:pt x="239" y="90"/>
                      </a:cubicBezTo>
                      <a:cubicBezTo>
                        <a:pt x="239" y="90"/>
                        <a:pt x="241" y="86"/>
                        <a:pt x="247" y="87"/>
                      </a:cubicBezTo>
                      <a:cubicBezTo>
                        <a:pt x="253" y="90"/>
                        <a:pt x="251" y="99"/>
                        <a:pt x="256" y="99"/>
                      </a:cubicBezTo>
                      <a:cubicBezTo>
                        <a:pt x="262" y="99"/>
                        <a:pt x="267" y="94"/>
                        <a:pt x="267" y="94"/>
                      </a:cubicBezTo>
                      <a:cubicBezTo>
                        <a:pt x="264" y="82"/>
                        <a:pt x="264" y="82"/>
                        <a:pt x="264" y="82"/>
                      </a:cubicBezTo>
                      <a:cubicBezTo>
                        <a:pt x="269" y="77"/>
                        <a:pt x="269" y="77"/>
                        <a:pt x="269" y="77"/>
                      </a:cubicBezTo>
                      <a:cubicBezTo>
                        <a:pt x="280" y="77"/>
                        <a:pt x="280" y="77"/>
                        <a:pt x="280" y="77"/>
                      </a:cubicBezTo>
                      <a:cubicBezTo>
                        <a:pt x="280" y="74"/>
                        <a:pt x="280" y="74"/>
                        <a:pt x="280" y="74"/>
                      </a:cubicBezTo>
                      <a:lnTo>
                        <a:pt x="269" y="74"/>
                      </a:lnTo>
                      <a:close/>
                      <a:moveTo>
                        <a:pt x="60" y="109"/>
                      </a:moveTo>
                      <a:cubicBezTo>
                        <a:pt x="64" y="106"/>
                        <a:pt x="64" y="106"/>
                        <a:pt x="64" y="106"/>
                      </a:cubicBezTo>
                      <a:cubicBezTo>
                        <a:pt x="60" y="102"/>
                        <a:pt x="60" y="102"/>
                        <a:pt x="60" y="102"/>
                      </a:cubicBezTo>
                      <a:cubicBezTo>
                        <a:pt x="58" y="98"/>
                        <a:pt x="58" y="98"/>
                        <a:pt x="58" y="98"/>
                      </a:cubicBezTo>
                      <a:cubicBezTo>
                        <a:pt x="53" y="94"/>
                        <a:pt x="53" y="94"/>
                        <a:pt x="53" y="94"/>
                      </a:cubicBezTo>
                      <a:cubicBezTo>
                        <a:pt x="49" y="92"/>
                        <a:pt x="49" y="92"/>
                        <a:pt x="49" y="92"/>
                      </a:cubicBezTo>
                      <a:cubicBezTo>
                        <a:pt x="50" y="97"/>
                        <a:pt x="50" y="97"/>
                        <a:pt x="50" y="97"/>
                      </a:cubicBezTo>
                      <a:cubicBezTo>
                        <a:pt x="46" y="101"/>
                        <a:pt x="46" y="101"/>
                        <a:pt x="46" y="101"/>
                      </a:cubicBezTo>
                      <a:cubicBezTo>
                        <a:pt x="51" y="107"/>
                        <a:pt x="51" y="107"/>
                        <a:pt x="51" y="107"/>
                      </a:cubicBezTo>
                      <a:cubicBezTo>
                        <a:pt x="56" y="104"/>
                        <a:pt x="56" y="104"/>
                        <a:pt x="56" y="104"/>
                      </a:cubicBezTo>
                      <a:cubicBezTo>
                        <a:pt x="56" y="107"/>
                        <a:pt x="56" y="107"/>
                        <a:pt x="56" y="107"/>
                      </a:cubicBezTo>
                      <a:lnTo>
                        <a:pt x="60" y="109"/>
                      </a:lnTo>
                      <a:close/>
                      <a:moveTo>
                        <a:pt x="53" y="129"/>
                      </a:moveTo>
                      <a:cubicBezTo>
                        <a:pt x="49" y="126"/>
                        <a:pt x="49" y="126"/>
                        <a:pt x="49" y="126"/>
                      </a:cubicBezTo>
                      <a:cubicBezTo>
                        <a:pt x="47" y="115"/>
                        <a:pt x="47" y="115"/>
                        <a:pt x="47" y="115"/>
                      </a:cubicBezTo>
                      <a:cubicBezTo>
                        <a:pt x="47" y="115"/>
                        <a:pt x="50" y="112"/>
                        <a:pt x="48" y="110"/>
                      </a:cubicBezTo>
                      <a:cubicBezTo>
                        <a:pt x="47" y="108"/>
                        <a:pt x="45" y="106"/>
                        <a:pt x="44" y="102"/>
                      </a:cubicBezTo>
                      <a:cubicBezTo>
                        <a:pt x="44" y="100"/>
                        <a:pt x="43" y="95"/>
                        <a:pt x="43" y="95"/>
                      </a:cubicBezTo>
                      <a:cubicBezTo>
                        <a:pt x="40" y="95"/>
                        <a:pt x="40" y="95"/>
                        <a:pt x="40" y="95"/>
                      </a:cubicBezTo>
                      <a:cubicBezTo>
                        <a:pt x="38" y="100"/>
                        <a:pt x="38" y="100"/>
                        <a:pt x="38" y="100"/>
                      </a:cubicBezTo>
                      <a:cubicBezTo>
                        <a:pt x="38" y="100"/>
                        <a:pt x="42" y="106"/>
                        <a:pt x="44" y="107"/>
                      </a:cubicBezTo>
                      <a:cubicBezTo>
                        <a:pt x="45" y="109"/>
                        <a:pt x="44" y="112"/>
                        <a:pt x="44" y="112"/>
                      </a:cubicBezTo>
                      <a:cubicBezTo>
                        <a:pt x="41" y="111"/>
                        <a:pt x="41" y="111"/>
                        <a:pt x="41" y="111"/>
                      </a:cubicBezTo>
                      <a:cubicBezTo>
                        <a:pt x="46" y="124"/>
                        <a:pt x="46" y="124"/>
                        <a:pt x="46" y="124"/>
                      </a:cubicBezTo>
                      <a:cubicBezTo>
                        <a:pt x="42" y="124"/>
                        <a:pt x="42" y="124"/>
                        <a:pt x="42" y="124"/>
                      </a:cubicBezTo>
                      <a:cubicBezTo>
                        <a:pt x="45" y="135"/>
                        <a:pt x="45" y="135"/>
                        <a:pt x="45" y="135"/>
                      </a:cubicBezTo>
                      <a:cubicBezTo>
                        <a:pt x="51" y="140"/>
                        <a:pt x="51" y="140"/>
                        <a:pt x="51" y="140"/>
                      </a:cubicBezTo>
                      <a:cubicBezTo>
                        <a:pt x="53" y="138"/>
                        <a:pt x="53" y="138"/>
                        <a:pt x="53" y="138"/>
                      </a:cubicBezTo>
                      <a:cubicBezTo>
                        <a:pt x="47" y="132"/>
                        <a:pt x="47" y="132"/>
                        <a:pt x="47" y="132"/>
                      </a:cubicBezTo>
                      <a:cubicBezTo>
                        <a:pt x="46" y="129"/>
                        <a:pt x="46" y="129"/>
                        <a:pt x="46" y="129"/>
                      </a:cubicBezTo>
                      <a:cubicBezTo>
                        <a:pt x="49" y="130"/>
                        <a:pt x="49" y="130"/>
                        <a:pt x="49" y="130"/>
                      </a:cubicBezTo>
                      <a:lnTo>
                        <a:pt x="53" y="129"/>
                      </a:lnTo>
                      <a:close/>
                      <a:moveTo>
                        <a:pt x="37" y="130"/>
                      </a:moveTo>
                      <a:cubicBezTo>
                        <a:pt x="37" y="133"/>
                        <a:pt x="40" y="129"/>
                        <a:pt x="40" y="129"/>
                      </a:cubicBezTo>
                      <a:cubicBezTo>
                        <a:pt x="40" y="125"/>
                        <a:pt x="37" y="127"/>
                        <a:pt x="37" y="130"/>
                      </a:cubicBezTo>
                      <a:close/>
                      <a:moveTo>
                        <a:pt x="86" y="147"/>
                      </a:moveTo>
                      <a:cubicBezTo>
                        <a:pt x="78" y="140"/>
                        <a:pt x="78" y="140"/>
                        <a:pt x="78" y="140"/>
                      </a:cubicBezTo>
                      <a:cubicBezTo>
                        <a:pt x="74" y="139"/>
                        <a:pt x="74" y="139"/>
                        <a:pt x="74" y="139"/>
                      </a:cubicBezTo>
                      <a:cubicBezTo>
                        <a:pt x="70" y="131"/>
                        <a:pt x="70" y="131"/>
                        <a:pt x="70" y="131"/>
                      </a:cubicBezTo>
                      <a:cubicBezTo>
                        <a:pt x="67" y="130"/>
                        <a:pt x="67" y="130"/>
                        <a:pt x="67" y="130"/>
                      </a:cubicBezTo>
                      <a:cubicBezTo>
                        <a:pt x="62" y="127"/>
                        <a:pt x="62" y="127"/>
                        <a:pt x="62" y="127"/>
                      </a:cubicBezTo>
                      <a:cubicBezTo>
                        <a:pt x="72" y="140"/>
                        <a:pt x="72" y="140"/>
                        <a:pt x="72" y="140"/>
                      </a:cubicBezTo>
                      <a:cubicBezTo>
                        <a:pt x="76" y="143"/>
                        <a:pt x="76" y="143"/>
                        <a:pt x="76" y="143"/>
                      </a:cubicBezTo>
                      <a:cubicBezTo>
                        <a:pt x="82" y="149"/>
                        <a:pt x="82" y="149"/>
                        <a:pt x="82" y="149"/>
                      </a:cubicBezTo>
                      <a:lnTo>
                        <a:pt x="86" y="147"/>
                      </a:lnTo>
                      <a:close/>
                      <a:moveTo>
                        <a:pt x="59" y="121"/>
                      </a:moveTo>
                      <a:cubicBezTo>
                        <a:pt x="63" y="121"/>
                        <a:pt x="63" y="121"/>
                        <a:pt x="63" y="121"/>
                      </a:cubicBezTo>
                      <a:cubicBezTo>
                        <a:pt x="61" y="114"/>
                        <a:pt x="61" y="114"/>
                        <a:pt x="61" y="114"/>
                      </a:cubicBezTo>
                      <a:cubicBezTo>
                        <a:pt x="58" y="115"/>
                        <a:pt x="58" y="115"/>
                        <a:pt x="58" y="115"/>
                      </a:cubicBezTo>
                      <a:cubicBezTo>
                        <a:pt x="60" y="117"/>
                        <a:pt x="60" y="117"/>
                        <a:pt x="60" y="117"/>
                      </a:cubicBezTo>
                      <a:lnTo>
                        <a:pt x="59" y="121"/>
                      </a:lnTo>
                      <a:close/>
                      <a:moveTo>
                        <a:pt x="77" y="165"/>
                      </a:moveTo>
                      <a:cubicBezTo>
                        <a:pt x="72" y="160"/>
                        <a:pt x="72" y="160"/>
                        <a:pt x="72" y="160"/>
                      </a:cubicBezTo>
                      <a:cubicBezTo>
                        <a:pt x="69" y="160"/>
                        <a:pt x="69" y="160"/>
                        <a:pt x="69" y="160"/>
                      </a:cubicBezTo>
                      <a:cubicBezTo>
                        <a:pt x="75" y="165"/>
                        <a:pt x="75" y="165"/>
                        <a:pt x="75" y="165"/>
                      </a:cubicBezTo>
                      <a:cubicBezTo>
                        <a:pt x="78" y="170"/>
                        <a:pt x="78" y="170"/>
                        <a:pt x="78" y="170"/>
                      </a:cubicBezTo>
                      <a:cubicBezTo>
                        <a:pt x="84" y="177"/>
                        <a:pt x="84" y="177"/>
                        <a:pt x="84" y="177"/>
                      </a:cubicBezTo>
                      <a:cubicBezTo>
                        <a:pt x="86" y="174"/>
                        <a:pt x="86" y="174"/>
                        <a:pt x="86" y="174"/>
                      </a:cubicBezTo>
                      <a:cubicBezTo>
                        <a:pt x="79" y="169"/>
                        <a:pt x="79" y="169"/>
                        <a:pt x="79" y="169"/>
                      </a:cubicBezTo>
                      <a:lnTo>
                        <a:pt x="77" y="165"/>
                      </a:lnTo>
                      <a:close/>
                      <a:moveTo>
                        <a:pt x="162" y="212"/>
                      </a:moveTo>
                      <a:cubicBezTo>
                        <a:pt x="168" y="210"/>
                        <a:pt x="168" y="210"/>
                        <a:pt x="168" y="210"/>
                      </a:cubicBezTo>
                      <a:cubicBezTo>
                        <a:pt x="169" y="208"/>
                        <a:pt x="169" y="208"/>
                        <a:pt x="169" y="208"/>
                      </a:cubicBezTo>
                      <a:cubicBezTo>
                        <a:pt x="163" y="207"/>
                        <a:pt x="163" y="207"/>
                        <a:pt x="163" y="207"/>
                      </a:cubicBezTo>
                      <a:cubicBezTo>
                        <a:pt x="148" y="205"/>
                        <a:pt x="148" y="205"/>
                        <a:pt x="148" y="205"/>
                      </a:cubicBezTo>
                      <a:cubicBezTo>
                        <a:pt x="148" y="208"/>
                        <a:pt x="148" y="208"/>
                        <a:pt x="148" y="208"/>
                      </a:cubicBezTo>
                      <a:cubicBezTo>
                        <a:pt x="144" y="209"/>
                        <a:pt x="144" y="209"/>
                        <a:pt x="144" y="209"/>
                      </a:cubicBezTo>
                      <a:cubicBezTo>
                        <a:pt x="159" y="214"/>
                        <a:pt x="159" y="214"/>
                        <a:pt x="159" y="214"/>
                      </a:cubicBezTo>
                      <a:lnTo>
                        <a:pt x="162" y="212"/>
                      </a:lnTo>
                      <a:close/>
                      <a:moveTo>
                        <a:pt x="141" y="204"/>
                      </a:moveTo>
                      <a:cubicBezTo>
                        <a:pt x="133" y="202"/>
                        <a:pt x="136" y="206"/>
                        <a:pt x="136" y="206"/>
                      </a:cubicBezTo>
                      <a:cubicBezTo>
                        <a:pt x="140" y="208"/>
                        <a:pt x="147" y="206"/>
                        <a:pt x="141" y="204"/>
                      </a:cubicBezTo>
                      <a:close/>
                      <a:moveTo>
                        <a:pt x="182" y="222"/>
                      </a:moveTo>
                      <a:cubicBezTo>
                        <a:pt x="180" y="220"/>
                        <a:pt x="180" y="220"/>
                        <a:pt x="180" y="220"/>
                      </a:cubicBezTo>
                      <a:cubicBezTo>
                        <a:pt x="163" y="219"/>
                        <a:pt x="163" y="219"/>
                        <a:pt x="163" y="219"/>
                      </a:cubicBezTo>
                      <a:cubicBezTo>
                        <a:pt x="161" y="217"/>
                        <a:pt x="161" y="217"/>
                        <a:pt x="161" y="217"/>
                      </a:cubicBezTo>
                      <a:cubicBezTo>
                        <a:pt x="154" y="214"/>
                        <a:pt x="154" y="214"/>
                        <a:pt x="154" y="214"/>
                      </a:cubicBezTo>
                      <a:cubicBezTo>
                        <a:pt x="152" y="216"/>
                        <a:pt x="152" y="216"/>
                        <a:pt x="152" y="216"/>
                      </a:cubicBezTo>
                      <a:cubicBezTo>
                        <a:pt x="153" y="218"/>
                        <a:pt x="153" y="218"/>
                        <a:pt x="153" y="218"/>
                      </a:cubicBezTo>
                      <a:cubicBezTo>
                        <a:pt x="149" y="218"/>
                        <a:pt x="149" y="218"/>
                        <a:pt x="149" y="218"/>
                      </a:cubicBezTo>
                      <a:cubicBezTo>
                        <a:pt x="146" y="221"/>
                        <a:pt x="146" y="221"/>
                        <a:pt x="146" y="221"/>
                      </a:cubicBezTo>
                      <a:cubicBezTo>
                        <a:pt x="159" y="223"/>
                        <a:pt x="159" y="223"/>
                        <a:pt x="159" y="223"/>
                      </a:cubicBezTo>
                      <a:lnTo>
                        <a:pt x="182" y="222"/>
                      </a:lnTo>
                      <a:close/>
                      <a:moveTo>
                        <a:pt x="135" y="227"/>
                      </a:moveTo>
                      <a:cubicBezTo>
                        <a:pt x="129" y="229"/>
                        <a:pt x="129" y="229"/>
                        <a:pt x="129" y="229"/>
                      </a:cubicBezTo>
                      <a:cubicBezTo>
                        <a:pt x="129" y="229"/>
                        <a:pt x="131" y="232"/>
                        <a:pt x="138" y="230"/>
                      </a:cubicBezTo>
                      <a:cubicBezTo>
                        <a:pt x="144" y="228"/>
                        <a:pt x="143" y="225"/>
                        <a:pt x="135" y="227"/>
                      </a:cubicBezTo>
                      <a:close/>
                      <a:moveTo>
                        <a:pt x="170" y="243"/>
                      </a:moveTo>
                      <a:cubicBezTo>
                        <a:pt x="170" y="243"/>
                        <a:pt x="163" y="248"/>
                        <a:pt x="171" y="246"/>
                      </a:cubicBezTo>
                      <a:cubicBezTo>
                        <a:pt x="177" y="246"/>
                        <a:pt x="179" y="243"/>
                        <a:pt x="170" y="243"/>
                      </a:cubicBezTo>
                      <a:close/>
                      <a:moveTo>
                        <a:pt x="169" y="233"/>
                      </a:moveTo>
                      <a:cubicBezTo>
                        <a:pt x="160" y="229"/>
                        <a:pt x="160" y="229"/>
                        <a:pt x="160" y="229"/>
                      </a:cubicBezTo>
                      <a:cubicBezTo>
                        <a:pt x="159" y="232"/>
                        <a:pt x="159" y="232"/>
                        <a:pt x="159" y="232"/>
                      </a:cubicBezTo>
                      <a:cubicBezTo>
                        <a:pt x="162" y="233"/>
                        <a:pt x="162" y="233"/>
                        <a:pt x="162" y="233"/>
                      </a:cubicBezTo>
                      <a:cubicBezTo>
                        <a:pt x="160" y="235"/>
                        <a:pt x="160" y="235"/>
                        <a:pt x="160" y="235"/>
                      </a:cubicBezTo>
                      <a:cubicBezTo>
                        <a:pt x="169" y="237"/>
                        <a:pt x="169" y="237"/>
                        <a:pt x="169" y="237"/>
                      </a:cubicBezTo>
                      <a:cubicBezTo>
                        <a:pt x="174" y="235"/>
                        <a:pt x="174" y="235"/>
                        <a:pt x="174" y="235"/>
                      </a:cubicBezTo>
                      <a:cubicBezTo>
                        <a:pt x="184" y="236"/>
                        <a:pt x="184" y="236"/>
                        <a:pt x="184" y="236"/>
                      </a:cubicBezTo>
                      <a:cubicBezTo>
                        <a:pt x="186" y="235"/>
                        <a:pt x="186" y="235"/>
                        <a:pt x="186" y="235"/>
                      </a:cubicBezTo>
                      <a:cubicBezTo>
                        <a:pt x="176" y="230"/>
                        <a:pt x="176" y="230"/>
                        <a:pt x="176" y="230"/>
                      </a:cubicBezTo>
                      <a:lnTo>
                        <a:pt x="169" y="233"/>
                      </a:lnTo>
                      <a:close/>
                      <a:moveTo>
                        <a:pt x="194" y="243"/>
                      </a:moveTo>
                      <a:cubicBezTo>
                        <a:pt x="213" y="246"/>
                        <a:pt x="213" y="246"/>
                        <a:pt x="213" y="246"/>
                      </a:cubicBezTo>
                      <a:cubicBezTo>
                        <a:pt x="213" y="244"/>
                        <a:pt x="213" y="244"/>
                        <a:pt x="213" y="244"/>
                      </a:cubicBezTo>
                      <a:cubicBezTo>
                        <a:pt x="195" y="240"/>
                        <a:pt x="195" y="240"/>
                        <a:pt x="195" y="240"/>
                      </a:cubicBezTo>
                      <a:lnTo>
                        <a:pt x="194" y="243"/>
                      </a:lnTo>
                      <a:close/>
                      <a:moveTo>
                        <a:pt x="71" y="155"/>
                      </a:moveTo>
                      <a:cubicBezTo>
                        <a:pt x="67" y="153"/>
                        <a:pt x="65" y="156"/>
                        <a:pt x="65" y="156"/>
                      </a:cubicBezTo>
                      <a:cubicBezTo>
                        <a:pt x="71" y="158"/>
                        <a:pt x="74" y="157"/>
                        <a:pt x="71" y="155"/>
                      </a:cubicBezTo>
                      <a:close/>
                      <a:moveTo>
                        <a:pt x="65" y="150"/>
                      </a:moveTo>
                      <a:cubicBezTo>
                        <a:pt x="62" y="150"/>
                        <a:pt x="60" y="151"/>
                        <a:pt x="63" y="153"/>
                      </a:cubicBezTo>
                      <a:cubicBezTo>
                        <a:pt x="63" y="153"/>
                        <a:pt x="67" y="151"/>
                        <a:pt x="65" y="150"/>
                      </a:cubicBezTo>
                      <a:close/>
                      <a:moveTo>
                        <a:pt x="77" y="153"/>
                      </a:moveTo>
                      <a:cubicBezTo>
                        <a:pt x="80" y="153"/>
                        <a:pt x="84" y="149"/>
                        <a:pt x="79" y="149"/>
                      </a:cubicBezTo>
                      <a:cubicBezTo>
                        <a:pt x="75" y="148"/>
                        <a:pt x="77" y="153"/>
                        <a:pt x="77" y="153"/>
                      </a:cubicBezTo>
                      <a:close/>
                      <a:moveTo>
                        <a:pt x="65" y="146"/>
                      </a:moveTo>
                      <a:cubicBezTo>
                        <a:pt x="69" y="147"/>
                        <a:pt x="71" y="145"/>
                        <a:pt x="67" y="144"/>
                      </a:cubicBezTo>
                      <a:cubicBezTo>
                        <a:pt x="65" y="143"/>
                        <a:pt x="65" y="146"/>
                        <a:pt x="65" y="146"/>
                      </a:cubicBezTo>
                      <a:close/>
                      <a:moveTo>
                        <a:pt x="61" y="143"/>
                      </a:moveTo>
                      <a:cubicBezTo>
                        <a:pt x="60" y="142"/>
                        <a:pt x="57" y="145"/>
                        <a:pt x="59" y="146"/>
                      </a:cubicBezTo>
                      <a:cubicBezTo>
                        <a:pt x="59" y="146"/>
                        <a:pt x="63" y="144"/>
                        <a:pt x="61" y="143"/>
                      </a:cubicBezTo>
                      <a:close/>
                      <a:moveTo>
                        <a:pt x="91" y="179"/>
                      </a:moveTo>
                      <a:cubicBezTo>
                        <a:pt x="88" y="178"/>
                        <a:pt x="91" y="182"/>
                        <a:pt x="91" y="182"/>
                      </a:cubicBezTo>
                      <a:cubicBezTo>
                        <a:pt x="96" y="185"/>
                        <a:pt x="95" y="181"/>
                        <a:pt x="91" y="179"/>
                      </a:cubicBezTo>
                      <a:close/>
                      <a:moveTo>
                        <a:pt x="81" y="164"/>
                      </a:moveTo>
                      <a:cubicBezTo>
                        <a:pt x="88" y="171"/>
                        <a:pt x="88" y="167"/>
                        <a:pt x="83" y="163"/>
                      </a:cubicBezTo>
                      <a:cubicBezTo>
                        <a:pt x="78" y="158"/>
                        <a:pt x="81" y="164"/>
                        <a:pt x="81" y="164"/>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29" name="Macedonia" descr="© INSCALE GmbH, 05.05.2010&#10;http://www.presentationload.com/"/>
                <p:cNvSpPr>
                  <a:spLocks/>
                </p:cNvSpPr>
                <p:nvPr/>
              </p:nvSpPr>
              <p:spPr bwMode="gray">
                <a:xfrm>
                  <a:off x="4994309" y="4768168"/>
                  <a:ext cx="283156" cy="541901"/>
                </a:xfrm>
                <a:custGeom>
                  <a:avLst/>
                  <a:gdLst/>
                  <a:ahLst/>
                  <a:cxnLst>
                    <a:cxn ang="0">
                      <a:pos x="95" y="110"/>
                    </a:cxn>
                    <a:cxn ang="0">
                      <a:pos x="89" y="106"/>
                    </a:cxn>
                    <a:cxn ang="0">
                      <a:pos x="78" y="98"/>
                    </a:cxn>
                    <a:cxn ang="0">
                      <a:pos x="66" y="83"/>
                    </a:cxn>
                    <a:cxn ang="0">
                      <a:pos x="63" y="69"/>
                    </a:cxn>
                    <a:cxn ang="0">
                      <a:pos x="66" y="53"/>
                    </a:cxn>
                    <a:cxn ang="0">
                      <a:pos x="61" y="24"/>
                    </a:cxn>
                    <a:cxn ang="0">
                      <a:pos x="43" y="9"/>
                    </a:cxn>
                    <a:cxn ang="0">
                      <a:pos x="28" y="12"/>
                    </a:cxn>
                    <a:cxn ang="0">
                      <a:pos x="21" y="1"/>
                    </a:cxn>
                    <a:cxn ang="0">
                      <a:pos x="0" y="35"/>
                    </a:cxn>
                    <a:cxn ang="0">
                      <a:pos x="5" y="46"/>
                    </a:cxn>
                    <a:cxn ang="0">
                      <a:pos x="14" y="55"/>
                    </a:cxn>
                    <a:cxn ang="0">
                      <a:pos x="21" y="69"/>
                    </a:cxn>
                    <a:cxn ang="0">
                      <a:pos x="13" y="71"/>
                    </a:cxn>
                    <a:cxn ang="0">
                      <a:pos x="11" y="85"/>
                    </a:cxn>
                    <a:cxn ang="0">
                      <a:pos x="18" y="92"/>
                    </a:cxn>
                    <a:cxn ang="0">
                      <a:pos x="16" y="108"/>
                    </a:cxn>
                    <a:cxn ang="0">
                      <a:pos x="14" y="113"/>
                    </a:cxn>
                    <a:cxn ang="0">
                      <a:pos x="15" y="119"/>
                    </a:cxn>
                    <a:cxn ang="0">
                      <a:pos x="12" y="130"/>
                    </a:cxn>
                    <a:cxn ang="0">
                      <a:pos x="19" y="138"/>
                    </a:cxn>
                    <a:cxn ang="0">
                      <a:pos x="16" y="141"/>
                    </a:cxn>
                    <a:cxn ang="0">
                      <a:pos x="19" y="153"/>
                    </a:cxn>
                    <a:cxn ang="0">
                      <a:pos x="16" y="146"/>
                    </a:cxn>
                    <a:cxn ang="0">
                      <a:pos x="12" y="147"/>
                    </a:cxn>
                    <a:cxn ang="0">
                      <a:pos x="33" y="164"/>
                    </a:cxn>
                    <a:cxn ang="0">
                      <a:pos x="41" y="169"/>
                    </a:cxn>
                    <a:cxn ang="0">
                      <a:pos x="47" y="179"/>
                    </a:cxn>
                    <a:cxn ang="0">
                      <a:pos x="52" y="190"/>
                    </a:cxn>
                    <a:cxn ang="0">
                      <a:pos x="67" y="187"/>
                    </a:cxn>
                    <a:cxn ang="0">
                      <a:pos x="72" y="181"/>
                    </a:cxn>
                    <a:cxn ang="0">
                      <a:pos x="66" y="171"/>
                    </a:cxn>
                    <a:cxn ang="0">
                      <a:pos x="73" y="163"/>
                    </a:cxn>
                    <a:cxn ang="0">
                      <a:pos x="85" y="149"/>
                    </a:cxn>
                    <a:cxn ang="0">
                      <a:pos x="90" y="135"/>
                    </a:cxn>
                    <a:cxn ang="0">
                      <a:pos x="100" y="125"/>
                    </a:cxn>
                  </a:cxnLst>
                  <a:rect l="0" t="0" r="r" b="b"/>
                  <a:pathLst>
                    <a:path w="100" h="192">
                      <a:moveTo>
                        <a:pt x="95" y="117"/>
                      </a:moveTo>
                      <a:cubicBezTo>
                        <a:pt x="95" y="110"/>
                        <a:pt x="95" y="110"/>
                        <a:pt x="95" y="110"/>
                      </a:cubicBezTo>
                      <a:cubicBezTo>
                        <a:pt x="94" y="107"/>
                        <a:pt x="94" y="107"/>
                        <a:pt x="94" y="107"/>
                      </a:cubicBezTo>
                      <a:cubicBezTo>
                        <a:pt x="89" y="106"/>
                        <a:pt x="89" y="106"/>
                        <a:pt x="89" y="106"/>
                      </a:cubicBezTo>
                      <a:cubicBezTo>
                        <a:pt x="82" y="110"/>
                        <a:pt x="82" y="110"/>
                        <a:pt x="82" y="110"/>
                      </a:cubicBezTo>
                      <a:cubicBezTo>
                        <a:pt x="78" y="98"/>
                        <a:pt x="78" y="98"/>
                        <a:pt x="78" y="98"/>
                      </a:cubicBezTo>
                      <a:cubicBezTo>
                        <a:pt x="73" y="97"/>
                        <a:pt x="73" y="97"/>
                        <a:pt x="73" y="97"/>
                      </a:cubicBezTo>
                      <a:cubicBezTo>
                        <a:pt x="66" y="83"/>
                        <a:pt x="66" y="83"/>
                        <a:pt x="66" y="83"/>
                      </a:cubicBezTo>
                      <a:cubicBezTo>
                        <a:pt x="70" y="78"/>
                        <a:pt x="70" y="78"/>
                        <a:pt x="70" y="78"/>
                      </a:cubicBezTo>
                      <a:cubicBezTo>
                        <a:pt x="63" y="69"/>
                        <a:pt x="63" y="69"/>
                        <a:pt x="63" y="69"/>
                      </a:cubicBezTo>
                      <a:cubicBezTo>
                        <a:pt x="68" y="65"/>
                        <a:pt x="68" y="65"/>
                        <a:pt x="68" y="65"/>
                      </a:cubicBezTo>
                      <a:cubicBezTo>
                        <a:pt x="66" y="53"/>
                        <a:pt x="66" y="53"/>
                        <a:pt x="66" y="53"/>
                      </a:cubicBezTo>
                      <a:cubicBezTo>
                        <a:pt x="68" y="39"/>
                        <a:pt x="68" y="39"/>
                        <a:pt x="68" y="39"/>
                      </a:cubicBezTo>
                      <a:cubicBezTo>
                        <a:pt x="68" y="39"/>
                        <a:pt x="65" y="29"/>
                        <a:pt x="61" y="24"/>
                      </a:cubicBezTo>
                      <a:cubicBezTo>
                        <a:pt x="57" y="20"/>
                        <a:pt x="46" y="19"/>
                        <a:pt x="46" y="19"/>
                      </a:cubicBezTo>
                      <a:cubicBezTo>
                        <a:pt x="46" y="19"/>
                        <a:pt x="45" y="12"/>
                        <a:pt x="43" y="9"/>
                      </a:cubicBezTo>
                      <a:cubicBezTo>
                        <a:pt x="41" y="7"/>
                        <a:pt x="38" y="5"/>
                        <a:pt x="38" y="5"/>
                      </a:cubicBezTo>
                      <a:cubicBezTo>
                        <a:pt x="28" y="12"/>
                        <a:pt x="28" y="12"/>
                        <a:pt x="28" y="12"/>
                      </a:cubicBezTo>
                      <a:cubicBezTo>
                        <a:pt x="21" y="8"/>
                        <a:pt x="21" y="8"/>
                        <a:pt x="21" y="8"/>
                      </a:cubicBezTo>
                      <a:cubicBezTo>
                        <a:pt x="21" y="1"/>
                        <a:pt x="21" y="1"/>
                        <a:pt x="21" y="1"/>
                      </a:cubicBezTo>
                      <a:cubicBezTo>
                        <a:pt x="18" y="0"/>
                        <a:pt x="18" y="0"/>
                        <a:pt x="18" y="0"/>
                      </a:cubicBezTo>
                      <a:cubicBezTo>
                        <a:pt x="0" y="35"/>
                        <a:pt x="0" y="35"/>
                        <a:pt x="0" y="35"/>
                      </a:cubicBezTo>
                      <a:cubicBezTo>
                        <a:pt x="3" y="36"/>
                        <a:pt x="3" y="36"/>
                        <a:pt x="3" y="36"/>
                      </a:cubicBezTo>
                      <a:cubicBezTo>
                        <a:pt x="5" y="46"/>
                        <a:pt x="5" y="46"/>
                        <a:pt x="5" y="46"/>
                      </a:cubicBezTo>
                      <a:cubicBezTo>
                        <a:pt x="6" y="54"/>
                        <a:pt x="6" y="54"/>
                        <a:pt x="6" y="54"/>
                      </a:cubicBezTo>
                      <a:cubicBezTo>
                        <a:pt x="6" y="54"/>
                        <a:pt x="9" y="54"/>
                        <a:pt x="14" y="55"/>
                      </a:cubicBezTo>
                      <a:cubicBezTo>
                        <a:pt x="19" y="56"/>
                        <a:pt x="17" y="60"/>
                        <a:pt x="17" y="60"/>
                      </a:cubicBezTo>
                      <a:cubicBezTo>
                        <a:pt x="21" y="69"/>
                        <a:pt x="21" y="69"/>
                        <a:pt x="21" y="69"/>
                      </a:cubicBezTo>
                      <a:cubicBezTo>
                        <a:pt x="18" y="71"/>
                        <a:pt x="18" y="71"/>
                        <a:pt x="18" y="71"/>
                      </a:cubicBezTo>
                      <a:cubicBezTo>
                        <a:pt x="13" y="71"/>
                        <a:pt x="13" y="71"/>
                        <a:pt x="13" y="71"/>
                      </a:cubicBezTo>
                      <a:cubicBezTo>
                        <a:pt x="16" y="80"/>
                        <a:pt x="16" y="80"/>
                        <a:pt x="16" y="80"/>
                      </a:cubicBezTo>
                      <a:cubicBezTo>
                        <a:pt x="16" y="80"/>
                        <a:pt x="11" y="80"/>
                        <a:pt x="11" y="85"/>
                      </a:cubicBezTo>
                      <a:cubicBezTo>
                        <a:pt x="12" y="91"/>
                        <a:pt x="13" y="91"/>
                        <a:pt x="13" y="91"/>
                      </a:cubicBezTo>
                      <a:cubicBezTo>
                        <a:pt x="13" y="91"/>
                        <a:pt x="18" y="90"/>
                        <a:pt x="18" y="92"/>
                      </a:cubicBezTo>
                      <a:cubicBezTo>
                        <a:pt x="18" y="94"/>
                        <a:pt x="14" y="100"/>
                        <a:pt x="14" y="100"/>
                      </a:cubicBezTo>
                      <a:cubicBezTo>
                        <a:pt x="16" y="108"/>
                        <a:pt x="16" y="108"/>
                        <a:pt x="16" y="108"/>
                      </a:cubicBezTo>
                      <a:cubicBezTo>
                        <a:pt x="16" y="108"/>
                        <a:pt x="23" y="111"/>
                        <a:pt x="21" y="113"/>
                      </a:cubicBezTo>
                      <a:cubicBezTo>
                        <a:pt x="18" y="115"/>
                        <a:pt x="14" y="113"/>
                        <a:pt x="14" y="113"/>
                      </a:cubicBezTo>
                      <a:cubicBezTo>
                        <a:pt x="12" y="116"/>
                        <a:pt x="12" y="116"/>
                        <a:pt x="12" y="116"/>
                      </a:cubicBezTo>
                      <a:cubicBezTo>
                        <a:pt x="15" y="119"/>
                        <a:pt x="15" y="119"/>
                        <a:pt x="15" y="119"/>
                      </a:cubicBezTo>
                      <a:cubicBezTo>
                        <a:pt x="14" y="127"/>
                        <a:pt x="14" y="127"/>
                        <a:pt x="14" y="127"/>
                      </a:cubicBezTo>
                      <a:cubicBezTo>
                        <a:pt x="12" y="130"/>
                        <a:pt x="12" y="130"/>
                        <a:pt x="12" y="130"/>
                      </a:cubicBezTo>
                      <a:cubicBezTo>
                        <a:pt x="14" y="137"/>
                        <a:pt x="14" y="137"/>
                        <a:pt x="14" y="137"/>
                      </a:cubicBezTo>
                      <a:cubicBezTo>
                        <a:pt x="14" y="137"/>
                        <a:pt x="19" y="134"/>
                        <a:pt x="19" y="138"/>
                      </a:cubicBezTo>
                      <a:cubicBezTo>
                        <a:pt x="19" y="140"/>
                        <a:pt x="16" y="140"/>
                        <a:pt x="16" y="140"/>
                      </a:cubicBezTo>
                      <a:cubicBezTo>
                        <a:pt x="16" y="141"/>
                        <a:pt x="16" y="141"/>
                        <a:pt x="16" y="141"/>
                      </a:cubicBezTo>
                      <a:cubicBezTo>
                        <a:pt x="16" y="141"/>
                        <a:pt x="23" y="142"/>
                        <a:pt x="22" y="147"/>
                      </a:cubicBezTo>
                      <a:cubicBezTo>
                        <a:pt x="21" y="154"/>
                        <a:pt x="19" y="153"/>
                        <a:pt x="19" y="153"/>
                      </a:cubicBezTo>
                      <a:cubicBezTo>
                        <a:pt x="19" y="153"/>
                        <a:pt x="17" y="152"/>
                        <a:pt x="17" y="150"/>
                      </a:cubicBezTo>
                      <a:cubicBezTo>
                        <a:pt x="16" y="148"/>
                        <a:pt x="16" y="146"/>
                        <a:pt x="16" y="146"/>
                      </a:cubicBezTo>
                      <a:cubicBezTo>
                        <a:pt x="12" y="145"/>
                        <a:pt x="12" y="145"/>
                        <a:pt x="12" y="145"/>
                      </a:cubicBezTo>
                      <a:cubicBezTo>
                        <a:pt x="12" y="147"/>
                        <a:pt x="12" y="147"/>
                        <a:pt x="12" y="147"/>
                      </a:cubicBezTo>
                      <a:cubicBezTo>
                        <a:pt x="12" y="147"/>
                        <a:pt x="16" y="156"/>
                        <a:pt x="21" y="159"/>
                      </a:cubicBezTo>
                      <a:cubicBezTo>
                        <a:pt x="25" y="162"/>
                        <a:pt x="30" y="164"/>
                        <a:pt x="33" y="164"/>
                      </a:cubicBezTo>
                      <a:cubicBezTo>
                        <a:pt x="38" y="164"/>
                        <a:pt x="38" y="164"/>
                        <a:pt x="38" y="164"/>
                      </a:cubicBezTo>
                      <a:cubicBezTo>
                        <a:pt x="41" y="169"/>
                        <a:pt x="41" y="169"/>
                        <a:pt x="41" y="169"/>
                      </a:cubicBezTo>
                      <a:cubicBezTo>
                        <a:pt x="46" y="169"/>
                        <a:pt x="46" y="169"/>
                        <a:pt x="46" y="169"/>
                      </a:cubicBezTo>
                      <a:cubicBezTo>
                        <a:pt x="47" y="179"/>
                        <a:pt x="47" y="179"/>
                        <a:pt x="47" y="179"/>
                      </a:cubicBezTo>
                      <a:cubicBezTo>
                        <a:pt x="52" y="180"/>
                        <a:pt x="52" y="180"/>
                        <a:pt x="52" y="180"/>
                      </a:cubicBezTo>
                      <a:cubicBezTo>
                        <a:pt x="52" y="190"/>
                        <a:pt x="52" y="190"/>
                        <a:pt x="52" y="190"/>
                      </a:cubicBezTo>
                      <a:cubicBezTo>
                        <a:pt x="52" y="190"/>
                        <a:pt x="59" y="192"/>
                        <a:pt x="60" y="192"/>
                      </a:cubicBezTo>
                      <a:cubicBezTo>
                        <a:pt x="62" y="192"/>
                        <a:pt x="67" y="187"/>
                        <a:pt x="67" y="187"/>
                      </a:cubicBezTo>
                      <a:cubicBezTo>
                        <a:pt x="67" y="187"/>
                        <a:pt x="66" y="184"/>
                        <a:pt x="67" y="181"/>
                      </a:cubicBezTo>
                      <a:cubicBezTo>
                        <a:pt x="67" y="180"/>
                        <a:pt x="72" y="181"/>
                        <a:pt x="72" y="181"/>
                      </a:cubicBezTo>
                      <a:cubicBezTo>
                        <a:pt x="71" y="177"/>
                        <a:pt x="71" y="177"/>
                        <a:pt x="71" y="177"/>
                      </a:cubicBezTo>
                      <a:cubicBezTo>
                        <a:pt x="71" y="177"/>
                        <a:pt x="65" y="174"/>
                        <a:pt x="66" y="171"/>
                      </a:cubicBezTo>
                      <a:cubicBezTo>
                        <a:pt x="67" y="166"/>
                        <a:pt x="71" y="168"/>
                        <a:pt x="71" y="168"/>
                      </a:cubicBezTo>
                      <a:cubicBezTo>
                        <a:pt x="71" y="168"/>
                        <a:pt x="70" y="164"/>
                        <a:pt x="73" y="163"/>
                      </a:cubicBezTo>
                      <a:cubicBezTo>
                        <a:pt x="76" y="162"/>
                        <a:pt x="78" y="165"/>
                        <a:pt x="83" y="161"/>
                      </a:cubicBezTo>
                      <a:cubicBezTo>
                        <a:pt x="88" y="156"/>
                        <a:pt x="85" y="149"/>
                        <a:pt x="85" y="149"/>
                      </a:cubicBezTo>
                      <a:cubicBezTo>
                        <a:pt x="89" y="144"/>
                        <a:pt x="89" y="144"/>
                        <a:pt x="89" y="144"/>
                      </a:cubicBezTo>
                      <a:cubicBezTo>
                        <a:pt x="89" y="144"/>
                        <a:pt x="87" y="138"/>
                        <a:pt x="90" y="135"/>
                      </a:cubicBezTo>
                      <a:cubicBezTo>
                        <a:pt x="92" y="134"/>
                        <a:pt x="95" y="134"/>
                        <a:pt x="95" y="134"/>
                      </a:cubicBezTo>
                      <a:cubicBezTo>
                        <a:pt x="95" y="134"/>
                        <a:pt x="100" y="129"/>
                        <a:pt x="100" y="125"/>
                      </a:cubicBezTo>
                      <a:cubicBezTo>
                        <a:pt x="99" y="121"/>
                        <a:pt x="95" y="117"/>
                        <a:pt x="95" y="117"/>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30" name="Mazedonien" descr="© INSCALE GmbH, 05.05.2010&#10;http://www.presentationload.com/"/>
                <p:cNvSpPr>
                  <a:spLocks/>
                </p:cNvSpPr>
                <p:nvPr/>
              </p:nvSpPr>
              <p:spPr bwMode="gray">
                <a:xfrm>
                  <a:off x="5173315" y="4779559"/>
                  <a:ext cx="354758" cy="297801"/>
                </a:xfrm>
                <a:custGeom>
                  <a:avLst/>
                  <a:gdLst/>
                  <a:ahLst/>
                  <a:cxnLst>
                    <a:cxn ang="0">
                      <a:pos x="122" y="42"/>
                    </a:cxn>
                    <a:cxn ang="0">
                      <a:pos x="125" y="33"/>
                    </a:cxn>
                    <a:cxn ang="0">
                      <a:pos x="116" y="29"/>
                    </a:cxn>
                    <a:cxn ang="0">
                      <a:pos x="115" y="16"/>
                    </a:cxn>
                    <a:cxn ang="0">
                      <a:pos x="105" y="16"/>
                    </a:cxn>
                    <a:cxn ang="0">
                      <a:pos x="95" y="9"/>
                    </a:cxn>
                    <a:cxn ang="0">
                      <a:pos x="86" y="3"/>
                    </a:cxn>
                    <a:cxn ang="0">
                      <a:pos x="82" y="0"/>
                    </a:cxn>
                    <a:cxn ang="0">
                      <a:pos x="75" y="7"/>
                    </a:cxn>
                    <a:cxn ang="0">
                      <a:pos x="65" y="5"/>
                    </a:cxn>
                    <a:cxn ang="0">
                      <a:pos x="53" y="12"/>
                    </a:cxn>
                    <a:cxn ang="0">
                      <a:pos x="43" y="12"/>
                    </a:cxn>
                    <a:cxn ang="0">
                      <a:pos x="35" y="27"/>
                    </a:cxn>
                    <a:cxn ang="0">
                      <a:pos x="26" y="18"/>
                    </a:cxn>
                    <a:cxn ang="0">
                      <a:pos x="21" y="24"/>
                    </a:cxn>
                    <a:cxn ang="0">
                      <a:pos x="11" y="29"/>
                    </a:cxn>
                    <a:cxn ang="0">
                      <a:pos x="13" y="43"/>
                    </a:cxn>
                    <a:cxn ang="0">
                      <a:pos x="3" y="49"/>
                    </a:cxn>
                    <a:cxn ang="0">
                      <a:pos x="5" y="61"/>
                    </a:cxn>
                    <a:cxn ang="0">
                      <a:pos x="0" y="65"/>
                    </a:cxn>
                    <a:cxn ang="0">
                      <a:pos x="7" y="74"/>
                    </a:cxn>
                    <a:cxn ang="0">
                      <a:pos x="3" y="79"/>
                    </a:cxn>
                    <a:cxn ang="0">
                      <a:pos x="10" y="93"/>
                    </a:cxn>
                    <a:cxn ang="0">
                      <a:pos x="15" y="94"/>
                    </a:cxn>
                    <a:cxn ang="0">
                      <a:pos x="19" y="106"/>
                    </a:cxn>
                    <a:cxn ang="0">
                      <a:pos x="26" y="102"/>
                    </a:cxn>
                    <a:cxn ang="0">
                      <a:pos x="31" y="103"/>
                    </a:cxn>
                    <a:cxn ang="0">
                      <a:pos x="32" y="106"/>
                    </a:cxn>
                    <a:cxn ang="0">
                      <a:pos x="48" y="105"/>
                    </a:cxn>
                    <a:cxn ang="0">
                      <a:pos x="57" y="99"/>
                    </a:cxn>
                    <a:cxn ang="0">
                      <a:pos x="63" y="101"/>
                    </a:cxn>
                    <a:cxn ang="0">
                      <a:pos x="73" y="95"/>
                    </a:cxn>
                    <a:cxn ang="0">
                      <a:pos x="76" y="83"/>
                    </a:cxn>
                    <a:cxn ang="0">
                      <a:pos x="82" y="79"/>
                    </a:cxn>
                    <a:cxn ang="0">
                      <a:pos x="89" y="80"/>
                    </a:cxn>
                    <a:cxn ang="0">
                      <a:pos x="93" y="77"/>
                    </a:cxn>
                    <a:cxn ang="0">
                      <a:pos x="112" y="78"/>
                    </a:cxn>
                    <a:cxn ang="0">
                      <a:pos x="113" y="74"/>
                    </a:cxn>
                    <a:cxn ang="0">
                      <a:pos x="117" y="77"/>
                    </a:cxn>
                    <a:cxn ang="0">
                      <a:pos x="117" y="63"/>
                    </a:cxn>
                    <a:cxn ang="0">
                      <a:pos x="126" y="62"/>
                    </a:cxn>
                    <a:cxn ang="0">
                      <a:pos x="122" y="42"/>
                    </a:cxn>
                  </a:cxnLst>
                  <a:rect l="0" t="0" r="r" b="b"/>
                  <a:pathLst>
                    <a:path w="126" h="106">
                      <a:moveTo>
                        <a:pt x="122" y="42"/>
                      </a:moveTo>
                      <a:cubicBezTo>
                        <a:pt x="125" y="33"/>
                        <a:pt x="125" y="33"/>
                        <a:pt x="125" y="33"/>
                      </a:cubicBezTo>
                      <a:cubicBezTo>
                        <a:pt x="116" y="29"/>
                        <a:pt x="116" y="29"/>
                        <a:pt x="116" y="29"/>
                      </a:cubicBezTo>
                      <a:cubicBezTo>
                        <a:pt x="115" y="16"/>
                        <a:pt x="115" y="16"/>
                        <a:pt x="115" y="16"/>
                      </a:cubicBezTo>
                      <a:cubicBezTo>
                        <a:pt x="105" y="16"/>
                        <a:pt x="105" y="16"/>
                        <a:pt x="105" y="16"/>
                      </a:cubicBezTo>
                      <a:cubicBezTo>
                        <a:pt x="100" y="17"/>
                        <a:pt x="97" y="12"/>
                        <a:pt x="95" y="9"/>
                      </a:cubicBezTo>
                      <a:cubicBezTo>
                        <a:pt x="93" y="7"/>
                        <a:pt x="86" y="3"/>
                        <a:pt x="86" y="3"/>
                      </a:cubicBezTo>
                      <a:cubicBezTo>
                        <a:pt x="82" y="0"/>
                        <a:pt x="82" y="0"/>
                        <a:pt x="82" y="0"/>
                      </a:cubicBezTo>
                      <a:cubicBezTo>
                        <a:pt x="75" y="7"/>
                        <a:pt x="75" y="7"/>
                        <a:pt x="75" y="7"/>
                      </a:cubicBezTo>
                      <a:cubicBezTo>
                        <a:pt x="65" y="5"/>
                        <a:pt x="65" y="5"/>
                        <a:pt x="65" y="5"/>
                      </a:cubicBezTo>
                      <a:cubicBezTo>
                        <a:pt x="65" y="5"/>
                        <a:pt x="58" y="12"/>
                        <a:pt x="53" y="12"/>
                      </a:cubicBezTo>
                      <a:cubicBezTo>
                        <a:pt x="49" y="13"/>
                        <a:pt x="43" y="12"/>
                        <a:pt x="43" y="12"/>
                      </a:cubicBezTo>
                      <a:cubicBezTo>
                        <a:pt x="35" y="27"/>
                        <a:pt x="35" y="27"/>
                        <a:pt x="35" y="27"/>
                      </a:cubicBezTo>
                      <a:cubicBezTo>
                        <a:pt x="26" y="18"/>
                        <a:pt x="26" y="18"/>
                        <a:pt x="26" y="18"/>
                      </a:cubicBezTo>
                      <a:cubicBezTo>
                        <a:pt x="21" y="24"/>
                        <a:pt x="21" y="24"/>
                        <a:pt x="21" y="24"/>
                      </a:cubicBezTo>
                      <a:cubicBezTo>
                        <a:pt x="21" y="24"/>
                        <a:pt x="14" y="24"/>
                        <a:pt x="11" y="29"/>
                      </a:cubicBezTo>
                      <a:cubicBezTo>
                        <a:pt x="9" y="33"/>
                        <a:pt x="13" y="43"/>
                        <a:pt x="13" y="43"/>
                      </a:cubicBezTo>
                      <a:cubicBezTo>
                        <a:pt x="3" y="49"/>
                        <a:pt x="3" y="49"/>
                        <a:pt x="3" y="49"/>
                      </a:cubicBezTo>
                      <a:cubicBezTo>
                        <a:pt x="5" y="61"/>
                        <a:pt x="5" y="61"/>
                        <a:pt x="5" y="61"/>
                      </a:cubicBezTo>
                      <a:cubicBezTo>
                        <a:pt x="0" y="65"/>
                        <a:pt x="0" y="65"/>
                        <a:pt x="0" y="65"/>
                      </a:cubicBezTo>
                      <a:cubicBezTo>
                        <a:pt x="7" y="74"/>
                        <a:pt x="7" y="74"/>
                        <a:pt x="7" y="74"/>
                      </a:cubicBezTo>
                      <a:cubicBezTo>
                        <a:pt x="3" y="79"/>
                        <a:pt x="3" y="79"/>
                        <a:pt x="3" y="79"/>
                      </a:cubicBezTo>
                      <a:cubicBezTo>
                        <a:pt x="10" y="93"/>
                        <a:pt x="10" y="93"/>
                        <a:pt x="10" y="93"/>
                      </a:cubicBezTo>
                      <a:cubicBezTo>
                        <a:pt x="15" y="94"/>
                        <a:pt x="15" y="94"/>
                        <a:pt x="15" y="94"/>
                      </a:cubicBezTo>
                      <a:cubicBezTo>
                        <a:pt x="19" y="106"/>
                        <a:pt x="19" y="106"/>
                        <a:pt x="19" y="106"/>
                      </a:cubicBezTo>
                      <a:cubicBezTo>
                        <a:pt x="26" y="102"/>
                        <a:pt x="26" y="102"/>
                        <a:pt x="26" y="102"/>
                      </a:cubicBezTo>
                      <a:cubicBezTo>
                        <a:pt x="31" y="103"/>
                        <a:pt x="31" y="103"/>
                        <a:pt x="31" y="103"/>
                      </a:cubicBezTo>
                      <a:cubicBezTo>
                        <a:pt x="32" y="106"/>
                        <a:pt x="32" y="106"/>
                        <a:pt x="32" y="106"/>
                      </a:cubicBezTo>
                      <a:cubicBezTo>
                        <a:pt x="48" y="105"/>
                        <a:pt x="48" y="105"/>
                        <a:pt x="48" y="105"/>
                      </a:cubicBezTo>
                      <a:cubicBezTo>
                        <a:pt x="48" y="105"/>
                        <a:pt x="53" y="99"/>
                        <a:pt x="57" y="99"/>
                      </a:cubicBezTo>
                      <a:cubicBezTo>
                        <a:pt x="59" y="99"/>
                        <a:pt x="63" y="101"/>
                        <a:pt x="63" y="101"/>
                      </a:cubicBezTo>
                      <a:cubicBezTo>
                        <a:pt x="63" y="101"/>
                        <a:pt x="69" y="97"/>
                        <a:pt x="73" y="95"/>
                      </a:cubicBezTo>
                      <a:cubicBezTo>
                        <a:pt x="76" y="92"/>
                        <a:pt x="74" y="88"/>
                        <a:pt x="76" y="83"/>
                      </a:cubicBezTo>
                      <a:cubicBezTo>
                        <a:pt x="78" y="80"/>
                        <a:pt x="82" y="79"/>
                        <a:pt x="82" y="79"/>
                      </a:cubicBezTo>
                      <a:cubicBezTo>
                        <a:pt x="89" y="80"/>
                        <a:pt x="89" y="80"/>
                        <a:pt x="89" y="80"/>
                      </a:cubicBezTo>
                      <a:cubicBezTo>
                        <a:pt x="93" y="77"/>
                        <a:pt x="93" y="77"/>
                        <a:pt x="93" y="77"/>
                      </a:cubicBezTo>
                      <a:cubicBezTo>
                        <a:pt x="112" y="78"/>
                        <a:pt x="112" y="78"/>
                        <a:pt x="112" y="78"/>
                      </a:cubicBezTo>
                      <a:cubicBezTo>
                        <a:pt x="113" y="74"/>
                        <a:pt x="113" y="74"/>
                        <a:pt x="113" y="74"/>
                      </a:cubicBezTo>
                      <a:cubicBezTo>
                        <a:pt x="117" y="77"/>
                        <a:pt x="117" y="77"/>
                        <a:pt x="117" y="77"/>
                      </a:cubicBezTo>
                      <a:cubicBezTo>
                        <a:pt x="117" y="77"/>
                        <a:pt x="116" y="67"/>
                        <a:pt x="117" y="63"/>
                      </a:cubicBezTo>
                      <a:cubicBezTo>
                        <a:pt x="117" y="60"/>
                        <a:pt x="126" y="62"/>
                        <a:pt x="126" y="62"/>
                      </a:cubicBezTo>
                      <a:lnTo>
                        <a:pt x="122" y="42"/>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31" name="Slovakia" descr="© INSCALE GmbH, 05.05.2010&#10;http://www.presentationload.com/"/>
                <p:cNvSpPr>
                  <a:spLocks/>
                </p:cNvSpPr>
                <p:nvPr/>
              </p:nvSpPr>
              <p:spPr bwMode="gray">
                <a:xfrm>
                  <a:off x="4571202" y="3500478"/>
                  <a:ext cx="694870" cy="367776"/>
                </a:xfrm>
                <a:custGeom>
                  <a:avLst/>
                  <a:gdLst/>
                  <a:ahLst/>
                  <a:cxnLst>
                    <a:cxn ang="0">
                      <a:pos x="221" y="7"/>
                    </a:cxn>
                    <a:cxn ang="0">
                      <a:pos x="202" y="1"/>
                    </a:cxn>
                    <a:cxn ang="0">
                      <a:pos x="179" y="7"/>
                    </a:cxn>
                    <a:cxn ang="0">
                      <a:pos x="165" y="9"/>
                    </a:cxn>
                    <a:cxn ang="0">
                      <a:pos x="141" y="16"/>
                    </a:cxn>
                    <a:cxn ang="0">
                      <a:pos x="130" y="23"/>
                    </a:cxn>
                    <a:cxn ang="0">
                      <a:pos x="125" y="19"/>
                    </a:cxn>
                    <a:cxn ang="0">
                      <a:pos x="116" y="14"/>
                    </a:cxn>
                    <a:cxn ang="0">
                      <a:pos x="113" y="11"/>
                    </a:cxn>
                    <a:cxn ang="0">
                      <a:pos x="102" y="9"/>
                    </a:cxn>
                    <a:cxn ang="0">
                      <a:pos x="96" y="16"/>
                    </a:cxn>
                    <a:cxn ang="0">
                      <a:pos x="86" y="10"/>
                    </a:cxn>
                    <a:cxn ang="0">
                      <a:pos x="76" y="13"/>
                    </a:cxn>
                    <a:cxn ang="0">
                      <a:pos x="64" y="23"/>
                    </a:cxn>
                    <a:cxn ang="0">
                      <a:pos x="51" y="43"/>
                    </a:cxn>
                    <a:cxn ang="0">
                      <a:pos x="43" y="53"/>
                    </a:cxn>
                    <a:cxn ang="0">
                      <a:pos x="14" y="59"/>
                    </a:cxn>
                    <a:cxn ang="0">
                      <a:pos x="4" y="73"/>
                    </a:cxn>
                    <a:cxn ang="0">
                      <a:pos x="0" y="90"/>
                    </a:cxn>
                    <a:cxn ang="0">
                      <a:pos x="9" y="105"/>
                    </a:cxn>
                    <a:cxn ang="0">
                      <a:pos x="14" y="117"/>
                    </a:cxn>
                    <a:cxn ang="0">
                      <a:pos x="37" y="126"/>
                    </a:cxn>
                    <a:cxn ang="0">
                      <a:pos x="56" y="129"/>
                    </a:cxn>
                    <a:cxn ang="0">
                      <a:pos x="76" y="126"/>
                    </a:cxn>
                    <a:cxn ang="0">
                      <a:pos x="93" y="118"/>
                    </a:cxn>
                    <a:cxn ang="0">
                      <a:pos x="102" y="104"/>
                    </a:cxn>
                    <a:cxn ang="0">
                      <a:pos x="123" y="89"/>
                    </a:cxn>
                    <a:cxn ang="0">
                      <a:pos x="155" y="83"/>
                    </a:cxn>
                    <a:cxn ang="0">
                      <a:pos x="185" y="63"/>
                    </a:cxn>
                    <a:cxn ang="0">
                      <a:pos x="210" y="63"/>
                    </a:cxn>
                    <a:cxn ang="0">
                      <a:pos x="225" y="67"/>
                    </a:cxn>
                    <a:cxn ang="0">
                      <a:pos x="232" y="55"/>
                    </a:cxn>
                    <a:cxn ang="0">
                      <a:pos x="241" y="30"/>
                    </a:cxn>
                    <a:cxn ang="0">
                      <a:pos x="222" y="14"/>
                    </a:cxn>
                  </a:cxnLst>
                  <a:rect l="0" t="0" r="r" b="b"/>
                  <a:pathLst>
                    <a:path w="246" h="130">
                      <a:moveTo>
                        <a:pt x="222" y="14"/>
                      </a:moveTo>
                      <a:cubicBezTo>
                        <a:pt x="222" y="14"/>
                        <a:pt x="222" y="9"/>
                        <a:pt x="221" y="7"/>
                      </a:cubicBezTo>
                      <a:cubicBezTo>
                        <a:pt x="220" y="5"/>
                        <a:pt x="208" y="5"/>
                        <a:pt x="208" y="5"/>
                      </a:cubicBezTo>
                      <a:cubicBezTo>
                        <a:pt x="202" y="1"/>
                        <a:pt x="202" y="1"/>
                        <a:pt x="202" y="1"/>
                      </a:cubicBezTo>
                      <a:cubicBezTo>
                        <a:pt x="202" y="1"/>
                        <a:pt x="199" y="0"/>
                        <a:pt x="192" y="1"/>
                      </a:cubicBezTo>
                      <a:cubicBezTo>
                        <a:pt x="184" y="3"/>
                        <a:pt x="179" y="7"/>
                        <a:pt x="179" y="7"/>
                      </a:cubicBezTo>
                      <a:cubicBezTo>
                        <a:pt x="179" y="7"/>
                        <a:pt x="178" y="13"/>
                        <a:pt x="173" y="14"/>
                      </a:cubicBezTo>
                      <a:cubicBezTo>
                        <a:pt x="166" y="15"/>
                        <a:pt x="165" y="9"/>
                        <a:pt x="165" y="9"/>
                      </a:cubicBezTo>
                      <a:cubicBezTo>
                        <a:pt x="153" y="9"/>
                        <a:pt x="153" y="9"/>
                        <a:pt x="153" y="9"/>
                      </a:cubicBezTo>
                      <a:cubicBezTo>
                        <a:pt x="146" y="10"/>
                        <a:pt x="141" y="16"/>
                        <a:pt x="141" y="16"/>
                      </a:cubicBezTo>
                      <a:cubicBezTo>
                        <a:pt x="138" y="26"/>
                        <a:pt x="138" y="26"/>
                        <a:pt x="138" y="26"/>
                      </a:cubicBezTo>
                      <a:cubicBezTo>
                        <a:pt x="130" y="23"/>
                        <a:pt x="130" y="23"/>
                        <a:pt x="130" y="23"/>
                      </a:cubicBezTo>
                      <a:cubicBezTo>
                        <a:pt x="130" y="23"/>
                        <a:pt x="126" y="26"/>
                        <a:pt x="124" y="26"/>
                      </a:cubicBezTo>
                      <a:cubicBezTo>
                        <a:pt x="120" y="26"/>
                        <a:pt x="125" y="19"/>
                        <a:pt x="125" y="19"/>
                      </a:cubicBezTo>
                      <a:cubicBezTo>
                        <a:pt x="122" y="12"/>
                        <a:pt x="122" y="12"/>
                        <a:pt x="122" y="12"/>
                      </a:cubicBezTo>
                      <a:cubicBezTo>
                        <a:pt x="116" y="14"/>
                        <a:pt x="116" y="14"/>
                        <a:pt x="116" y="14"/>
                      </a:cubicBezTo>
                      <a:cubicBezTo>
                        <a:pt x="117" y="11"/>
                        <a:pt x="117" y="11"/>
                        <a:pt x="117" y="11"/>
                      </a:cubicBezTo>
                      <a:cubicBezTo>
                        <a:pt x="113" y="11"/>
                        <a:pt x="113" y="11"/>
                        <a:pt x="113" y="11"/>
                      </a:cubicBezTo>
                      <a:cubicBezTo>
                        <a:pt x="113" y="11"/>
                        <a:pt x="112" y="4"/>
                        <a:pt x="108" y="3"/>
                      </a:cubicBezTo>
                      <a:cubicBezTo>
                        <a:pt x="103" y="3"/>
                        <a:pt x="102" y="9"/>
                        <a:pt x="102" y="9"/>
                      </a:cubicBezTo>
                      <a:cubicBezTo>
                        <a:pt x="99" y="9"/>
                        <a:pt x="99" y="9"/>
                        <a:pt x="99" y="9"/>
                      </a:cubicBezTo>
                      <a:cubicBezTo>
                        <a:pt x="96" y="16"/>
                        <a:pt x="96" y="16"/>
                        <a:pt x="96" y="16"/>
                      </a:cubicBezTo>
                      <a:cubicBezTo>
                        <a:pt x="86" y="18"/>
                        <a:pt x="86" y="18"/>
                        <a:pt x="86" y="18"/>
                      </a:cubicBezTo>
                      <a:cubicBezTo>
                        <a:pt x="86" y="10"/>
                        <a:pt x="86" y="10"/>
                        <a:pt x="86" y="10"/>
                      </a:cubicBezTo>
                      <a:cubicBezTo>
                        <a:pt x="83" y="10"/>
                        <a:pt x="83" y="10"/>
                        <a:pt x="83" y="10"/>
                      </a:cubicBezTo>
                      <a:cubicBezTo>
                        <a:pt x="76" y="13"/>
                        <a:pt x="76" y="13"/>
                        <a:pt x="76" y="13"/>
                      </a:cubicBezTo>
                      <a:cubicBezTo>
                        <a:pt x="69" y="12"/>
                        <a:pt x="69" y="12"/>
                        <a:pt x="69" y="12"/>
                      </a:cubicBezTo>
                      <a:cubicBezTo>
                        <a:pt x="69" y="12"/>
                        <a:pt x="68" y="20"/>
                        <a:pt x="64" y="23"/>
                      </a:cubicBezTo>
                      <a:cubicBezTo>
                        <a:pt x="60" y="26"/>
                        <a:pt x="58" y="24"/>
                        <a:pt x="54" y="27"/>
                      </a:cubicBezTo>
                      <a:cubicBezTo>
                        <a:pt x="52" y="31"/>
                        <a:pt x="54" y="39"/>
                        <a:pt x="51" y="43"/>
                      </a:cubicBezTo>
                      <a:cubicBezTo>
                        <a:pt x="49" y="47"/>
                        <a:pt x="47" y="43"/>
                        <a:pt x="44" y="46"/>
                      </a:cubicBezTo>
                      <a:cubicBezTo>
                        <a:pt x="41" y="50"/>
                        <a:pt x="43" y="53"/>
                        <a:pt x="43" y="53"/>
                      </a:cubicBezTo>
                      <a:cubicBezTo>
                        <a:pt x="30" y="61"/>
                        <a:pt x="30" y="61"/>
                        <a:pt x="30" y="61"/>
                      </a:cubicBezTo>
                      <a:cubicBezTo>
                        <a:pt x="30" y="61"/>
                        <a:pt x="18" y="57"/>
                        <a:pt x="14" y="59"/>
                      </a:cubicBezTo>
                      <a:cubicBezTo>
                        <a:pt x="10" y="61"/>
                        <a:pt x="5" y="69"/>
                        <a:pt x="4" y="72"/>
                      </a:cubicBezTo>
                      <a:cubicBezTo>
                        <a:pt x="4" y="73"/>
                        <a:pt x="4" y="73"/>
                        <a:pt x="4" y="73"/>
                      </a:cubicBezTo>
                      <a:cubicBezTo>
                        <a:pt x="4" y="83"/>
                        <a:pt x="4" y="83"/>
                        <a:pt x="4" y="83"/>
                      </a:cubicBezTo>
                      <a:cubicBezTo>
                        <a:pt x="4" y="83"/>
                        <a:pt x="1" y="85"/>
                        <a:pt x="0" y="90"/>
                      </a:cubicBezTo>
                      <a:cubicBezTo>
                        <a:pt x="0" y="95"/>
                        <a:pt x="7" y="99"/>
                        <a:pt x="7" y="99"/>
                      </a:cubicBezTo>
                      <a:cubicBezTo>
                        <a:pt x="9" y="105"/>
                        <a:pt x="9" y="105"/>
                        <a:pt x="9" y="105"/>
                      </a:cubicBezTo>
                      <a:cubicBezTo>
                        <a:pt x="9" y="105"/>
                        <a:pt x="12" y="109"/>
                        <a:pt x="14" y="113"/>
                      </a:cubicBezTo>
                      <a:cubicBezTo>
                        <a:pt x="14" y="114"/>
                        <a:pt x="15" y="116"/>
                        <a:pt x="14" y="117"/>
                      </a:cubicBezTo>
                      <a:cubicBezTo>
                        <a:pt x="18" y="116"/>
                        <a:pt x="22" y="116"/>
                        <a:pt x="25" y="117"/>
                      </a:cubicBezTo>
                      <a:cubicBezTo>
                        <a:pt x="30" y="118"/>
                        <a:pt x="37" y="126"/>
                        <a:pt x="37" y="126"/>
                      </a:cubicBezTo>
                      <a:cubicBezTo>
                        <a:pt x="37" y="126"/>
                        <a:pt x="41" y="130"/>
                        <a:pt x="46" y="130"/>
                      </a:cubicBezTo>
                      <a:cubicBezTo>
                        <a:pt x="50" y="130"/>
                        <a:pt x="56" y="129"/>
                        <a:pt x="56" y="129"/>
                      </a:cubicBezTo>
                      <a:cubicBezTo>
                        <a:pt x="63" y="129"/>
                        <a:pt x="63" y="129"/>
                        <a:pt x="63" y="129"/>
                      </a:cubicBezTo>
                      <a:cubicBezTo>
                        <a:pt x="76" y="126"/>
                        <a:pt x="76" y="126"/>
                        <a:pt x="76" y="126"/>
                      </a:cubicBezTo>
                      <a:cubicBezTo>
                        <a:pt x="86" y="125"/>
                        <a:pt x="86" y="125"/>
                        <a:pt x="86" y="125"/>
                      </a:cubicBezTo>
                      <a:cubicBezTo>
                        <a:pt x="93" y="118"/>
                        <a:pt x="93" y="118"/>
                        <a:pt x="93" y="118"/>
                      </a:cubicBezTo>
                      <a:cubicBezTo>
                        <a:pt x="93" y="118"/>
                        <a:pt x="86" y="113"/>
                        <a:pt x="90" y="106"/>
                      </a:cubicBezTo>
                      <a:cubicBezTo>
                        <a:pt x="93" y="101"/>
                        <a:pt x="102" y="104"/>
                        <a:pt x="102" y="104"/>
                      </a:cubicBezTo>
                      <a:cubicBezTo>
                        <a:pt x="119" y="98"/>
                        <a:pt x="119" y="98"/>
                        <a:pt x="119" y="98"/>
                      </a:cubicBezTo>
                      <a:cubicBezTo>
                        <a:pt x="119" y="98"/>
                        <a:pt x="118" y="90"/>
                        <a:pt x="123" y="89"/>
                      </a:cubicBezTo>
                      <a:cubicBezTo>
                        <a:pt x="127" y="88"/>
                        <a:pt x="138" y="94"/>
                        <a:pt x="138" y="94"/>
                      </a:cubicBezTo>
                      <a:cubicBezTo>
                        <a:pt x="138" y="94"/>
                        <a:pt x="150" y="87"/>
                        <a:pt x="155" y="83"/>
                      </a:cubicBezTo>
                      <a:cubicBezTo>
                        <a:pt x="159" y="79"/>
                        <a:pt x="158" y="69"/>
                        <a:pt x="163" y="66"/>
                      </a:cubicBezTo>
                      <a:cubicBezTo>
                        <a:pt x="168" y="62"/>
                        <a:pt x="176" y="61"/>
                        <a:pt x="185" y="63"/>
                      </a:cubicBezTo>
                      <a:cubicBezTo>
                        <a:pt x="194" y="67"/>
                        <a:pt x="201" y="58"/>
                        <a:pt x="201" y="58"/>
                      </a:cubicBezTo>
                      <a:cubicBezTo>
                        <a:pt x="210" y="63"/>
                        <a:pt x="210" y="63"/>
                        <a:pt x="210" y="63"/>
                      </a:cubicBezTo>
                      <a:cubicBezTo>
                        <a:pt x="210" y="63"/>
                        <a:pt x="211" y="71"/>
                        <a:pt x="216" y="72"/>
                      </a:cubicBezTo>
                      <a:cubicBezTo>
                        <a:pt x="222" y="73"/>
                        <a:pt x="222" y="69"/>
                        <a:pt x="225" y="67"/>
                      </a:cubicBezTo>
                      <a:cubicBezTo>
                        <a:pt x="228" y="64"/>
                        <a:pt x="234" y="66"/>
                        <a:pt x="234" y="66"/>
                      </a:cubicBezTo>
                      <a:cubicBezTo>
                        <a:pt x="234" y="66"/>
                        <a:pt x="232" y="59"/>
                        <a:pt x="232" y="55"/>
                      </a:cubicBezTo>
                      <a:cubicBezTo>
                        <a:pt x="232" y="51"/>
                        <a:pt x="240" y="43"/>
                        <a:pt x="240" y="43"/>
                      </a:cubicBezTo>
                      <a:cubicBezTo>
                        <a:pt x="241" y="30"/>
                        <a:pt x="241" y="30"/>
                        <a:pt x="241" y="30"/>
                      </a:cubicBezTo>
                      <a:cubicBezTo>
                        <a:pt x="246" y="18"/>
                        <a:pt x="246" y="18"/>
                        <a:pt x="246" y="18"/>
                      </a:cubicBezTo>
                      <a:lnTo>
                        <a:pt x="222" y="14"/>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32" name="Hungary" descr="© INSCALE GmbH, 05.05.2010&#10;http://www.presentationload.com/"/>
                <p:cNvSpPr>
                  <a:spLocks/>
                </p:cNvSpPr>
                <p:nvPr/>
              </p:nvSpPr>
              <p:spPr bwMode="gray">
                <a:xfrm>
                  <a:off x="4501228" y="3664835"/>
                  <a:ext cx="846211" cy="563057"/>
                </a:xfrm>
                <a:custGeom>
                  <a:avLst/>
                  <a:gdLst/>
                  <a:ahLst/>
                  <a:cxnLst>
                    <a:cxn ang="0">
                      <a:pos x="292" y="23"/>
                    </a:cxn>
                    <a:cxn ang="0">
                      <a:pos x="276" y="15"/>
                    </a:cxn>
                    <a:cxn ang="0">
                      <a:pos x="265" y="10"/>
                    </a:cxn>
                    <a:cxn ang="0">
                      <a:pos x="250" y="9"/>
                    </a:cxn>
                    <a:cxn ang="0">
                      <a:pos x="235" y="5"/>
                    </a:cxn>
                    <a:cxn ang="0">
                      <a:pos x="210" y="5"/>
                    </a:cxn>
                    <a:cxn ang="0">
                      <a:pos x="180" y="25"/>
                    </a:cxn>
                    <a:cxn ang="0">
                      <a:pos x="148" y="31"/>
                    </a:cxn>
                    <a:cxn ang="0">
                      <a:pos x="127" y="46"/>
                    </a:cxn>
                    <a:cxn ang="0">
                      <a:pos x="118" y="60"/>
                    </a:cxn>
                    <a:cxn ang="0">
                      <a:pos x="101" y="68"/>
                    </a:cxn>
                    <a:cxn ang="0">
                      <a:pos x="81" y="71"/>
                    </a:cxn>
                    <a:cxn ang="0">
                      <a:pos x="62" y="68"/>
                    </a:cxn>
                    <a:cxn ang="0">
                      <a:pos x="39" y="59"/>
                    </a:cxn>
                    <a:cxn ang="0">
                      <a:pos x="36" y="67"/>
                    </a:cxn>
                    <a:cxn ang="0">
                      <a:pos x="38" y="76"/>
                    </a:cxn>
                    <a:cxn ang="0">
                      <a:pos x="19" y="75"/>
                    </a:cxn>
                    <a:cxn ang="0">
                      <a:pos x="14" y="84"/>
                    </a:cxn>
                    <a:cxn ang="0">
                      <a:pos x="23" y="90"/>
                    </a:cxn>
                    <a:cxn ang="0">
                      <a:pos x="14" y="107"/>
                    </a:cxn>
                    <a:cxn ang="0">
                      <a:pos x="17" y="116"/>
                    </a:cxn>
                    <a:cxn ang="0">
                      <a:pos x="6" y="126"/>
                    </a:cxn>
                    <a:cxn ang="0">
                      <a:pos x="9" y="135"/>
                    </a:cxn>
                    <a:cxn ang="0">
                      <a:pos x="13" y="143"/>
                    </a:cxn>
                    <a:cxn ang="0">
                      <a:pos x="21" y="152"/>
                    </a:cxn>
                    <a:cxn ang="0">
                      <a:pos x="27" y="160"/>
                    </a:cxn>
                    <a:cxn ang="0">
                      <a:pos x="38" y="166"/>
                    </a:cxn>
                    <a:cxn ang="0">
                      <a:pos x="60" y="189"/>
                    </a:cxn>
                    <a:cxn ang="0">
                      <a:pos x="76" y="198"/>
                    </a:cxn>
                    <a:cxn ang="0">
                      <a:pos x="115" y="199"/>
                    </a:cxn>
                    <a:cxn ang="0">
                      <a:pos x="129" y="188"/>
                    </a:cxn>
                    <a:cxn ang="0">
                      <a:pos x="140" y="179"/>
                    </a:cxn>
                    <a:cxn ang="0">
                      <a:pos x="157" y="173"/>
                    </a:cxn>
                    <a:cxn ang="0">
                      <a:pos x="173" y="168"/>
                    </a:cxn>
                    <a:cxn ang="0">
                      <a:pos x="202" y="163"/>
                    </a:cxn>
                    <a:cxn ang="0">
                      <a:pos x="213" y="162"/>
                    </a:cxn>
                    <a:cxn ang="0">
                      <a:pos x="234" y="152"/>
                    </a:cxn>
                    <a:cxn ang="0">
                      <a:pos x="239" y="140"/>
                    </a:cxn>
                    <a:cxn ang="0">
                      <a:pos x="241" y="127"/>
                    </a:cxn>
                    <a:cxn ang="0">
                      <a:pos x="245" y="114"/>
                    </a:cxn>
                    <a:cxn ang="0">
                      <a:pos x="250" y="98"/>
                    </a:cxn>
                    <a:cxn ang="0">
                      <a:pos x="259" y="76"/>
                    </a:cxn>
                    <a:cxn ang="0">
                      <a:pos x="262" y="66"/>
                    </a:cxn>
                    <a:cxn ang="0">
                      <a:pos x="276" y="46"/>
                    </a:cxn>
                    <a:cxn ang="0">
                      <a:pos x="297" y="31"/>
                    </a:cxn>
                  </a:cxnLst>
                  <a:rect l="0" t="0" r="r" b="b"/>
                  <a:pathLst>
                    <a:path w="300" h="200">
                      <a:moveTo>
                        <a:pt x="294" y="30"/>
                      </a:moveTo>
                      <a:cubicBezTo>
                        <a:pt x="294" y="30"/>
                        <a:pt x="300" y="25"/>
                        <a:pt x="292" y="23"/>
                      </a:cubicBezTo>
                      <a:cubicBezTo>
                        <a:pt x="285" y="21"/>
                        <a:pt x="283" y="25"/>
                        <a:pt x="281" y="21"/>
                      </a:cubicBezTo>
                      <a:cubicBezTo>
                        <a:pt x="279" y="19"/>
                        <a:pt x="279" y="16"/>
                        <a:pt x="276" y="15"/>
                      </a:cubicBezTo>
                      <a:cubicBezTo>
                        <a:pt x="273" y="15"/>
                        <a:pt x="270" y="16"/>
                        <a:pt x="270" y="16"/>
                      </a:cubicBezTo>
                      <a:cubicBezTo>
                        <a:pt x="270" y="16"/>
                        <a:pt x="267" y="11"/>
                        <a:pt x="265" y="10"/>
                      </a:cubicBezTo>
                      <a:cubicBezTo>
                        <a:pt x="263" y="8"/>
                        <a:pt x="259" y="8"/>
                        <a:pt x="259" y="8"/>
                      </a:cubicBezTo>
                      <a:cubicBezTo>
                        <a:pt x="259" y="8"/>
                        <a:pt x="253" y="6"/>
                        <a:pt x="250" y="9"/>
                      </a:cubicBezTo>
                      <a:cubicBezTo>
                        <a:pt x="247" y="11"/>
                        <a:pt x="247" y="15"/>
                        <a:pt x="241" y="14"/>
                      </a:cubicBezTo>
                      <a:cubicBezTo>
                        <a:pt x="236" y="13"/>
                        <a:pt x="235" y="5"/>
                        <a:pt x="235" y="5"/>
                      </a:cubicBezTo>
                      <a:cubicBezTo>
                        <a:pt x="226" y="0"/>
                        <a:pt x="226" y="0"/>
                        <a:pt x="226" y="0"/>
                      </a:cubicBezTo>
                      <a:cubicBezTo>
                        <a:pt x="226" y="0"/>
                        <a:pt x="219" y="9"/>
                        <a:pt x="210" y="5"/>
                      </a:cubicBezTo>
                      <a:cubicBezTo>
                        <a:pt x="201" y="3"/>
                        <a:pt x="193" y="4"/>
                        <a:pt x="188" y="8"/>
                      </a:cubicBezTo>
                      <a:cubicBezTo>
                        <a:pt x="183" y="11"/>
                        <a:pt x="184" y="21"/>
                        <a:pt x="180" y="25"/>
                      </a:cubicBezTo>
                      <a:cubicBezTo>
                        <a:pt x="175" y="29"/>
                        <a:pt x="163" y="36"/>
                        <a:pt x="163" y="36"/>
                      </a:cubicBezTo>
                      <a:cubicBezTo>
                        <a:pt x="163" y="36"/>
                        <a:pt x="152" y="30"/>
                        <a:pt x="148" y="31"/>
                      </a:cubicBezTo>
                      <a:cubicBezTo>
                        <a:pt x="143" y="32"/>
                        <a:pt x="144" y="40"/>
                        <a:pt x="144" y="40"/>
                      </a:cubicBezTo>
                      <a:cubicBezTo>
                        <a:pt x="127" y="46"/>
                        <a:pt x="127" y="46"/>
                        <a:pt x="127" y="46"/>
                      </a:cubicBezTo>
                      <a:cubicBezTo>
                        <a:pt x="127" y="46"/>
                        <a:pt x="118" y="43"/>
                        <a:pt x="115" y="48"/>
                      </a:cubicBezTo>
                      <a:cubicBezTo>
                        <a:pt x="111" y="55"/>
                        <a:pt x="118" y="60"/>
                        <a:pt x="118" y="60"/>
                      </a:cubicBezTo>
                      <a:cubicBezTo>
                        <a:pt x="111" y="67"/>
                        <a:pt x="111" y="67"/>
                        <a:pt x="111" y="67"/>
                      </a:cubicBezTo>
                      <a:cubicBezTo>
                        <a:pt x="101" y="68"/>
                        <a:pt x="101" y="68"/>
                        <a:pt x="101" y="68"/>
                      </a:cubicBezTo>
                      <a:cubicBezTo>
                        <a:pt x="88" y="71"/>
                        <a:pt x="88" y="71"/>
                        <a:pt x="88" y="71"/>
                      </a:cubicBezTo>
                      <a:cubicBezTo>
                        <a:pt x="81" y="71"/>
                        <a:pt x="81" y="71"/>
                        <a:pt x="81" y="71"/>
                      </a:cubicBezTo>
                      <a:cubicBezTo>
                        <a:pt x="81" y="71"/>
                        <a:pt x="75" y="72"/>
                        <a:pt x="71" y="72"/>
                      </a:cubicBezTo>
                      <a:cubicBezTo>
                        <a:pt x="66" y="72"/>
                        <a:pt x="62" y="68"/>
                        <a:pt x="62" y="68"/>
                      </a:cubicBezTo>
                      <a:cubicBezTo>
                        <a:pt x="62" y="68"/>
                        <a:pt x="55" y="60"/>
                        <a:pt x="50" y="59"/>
                      </a:cubicBezTo>
                      <a:cubicBezTo>
                        <a:pt x="47" y="58"/>
                        <a:pt x="43" y="58"/>
                        <a:pt x="39" y="59"/>
                      </a:cubicBezTo>
                      <a:cubicBezTo>
                        <a:pt x="39" y="65"/>
                        <a:pt x="39" y="65"/>
                        <a:pt x="39" y="65"/>
                      </a:cubicBezTo>
                      <a:cubicBezTo>
                        <a:pt x="36" y="67"/>
                        <a:pt x="36" y="67"/>
                        <a:pt x="36" y="67"/>
                      </a:cubicBezTo>
                      <a:cubicBezTo>
                        <a:pt x="38" y="68"/>
                        <a:pt x="38" y="68"/>
                        <a:pt x="38" y="68"/>
                      </a:cubicBezTo>
                      <a:cubicBezTo>
                        <a:pt x="38" y="76"/>
                        <a:pt x="38" y="76"/>
                        <a:pt x="38" y="76"/>
                      </a:cubicBezTo>
                      <a:cubicBezTo>
                        <a:pt x="25" y="80"/>
                        <a:pt x="25" y="80"/>
                        <a:pt x="25" y="80"/>
                      </a:cubicBezTo>
                      <a:cubicBezTo>
                        <a:pt x="25" y="80"/>
                        <a:pt x="21" y="75"/>
                        <a:pt x="19" y="75"/>
                      </a:cubicBezTo>
                      <a:cubicBezTo>
                        <a:pt x="17" y="76"/>
                        <a:pt x="12" y="77"/>
                        <a:pt x="11" y="81"/>
                      </a:cubicBezTo>
                      <a:cubicBezTo>
                        <a:pt x="9" y="86"/>
                        <a:pt x="14" y="84"/>
                        <a:pt x="14" y="84"/>
                      </a:cubicBezTo>
                      <a:cubicBezTo>
                        <a:pt x="19" y="83"/>
                        <a:pt x="19" y="83"/>
                        <a:pt x="19" y="83"/>
                      </a:cubicBezTo>
                      <a:cubicBezTo>
                        <a:pt x="19" y="83"/>
                        <a:pt x="21" y="83"/>
                        <a:pt x="23" y="90"/>
                      </a:cubicBezTo>
                      <a:cubicBezTo>
                        <a:pt x="25" y="96"/>
                        <a:pt x="11" y="99"/>
                        <a:pt x="10" y="102"/>
                      </a:cubicBezTo>
                      <a:cubicBezTo>
                        <a:pt x="10" y="105"/>
                        <a:pt x="14" y="105"/>
                        <a:pt x="14" y="107"/>
                      </a:cubicBezTo>
                      <a:cubicBezTo>
                        <a:pt x="14" y="108"/>
                        <a:pt x="11" y="110"/>
                        <a:pt x="12" y="113"/>
                      </a:cubicBezTo>
                      <a:cubicBezTo>
                        <a:pt x="12" y="115"/>
                        <a:pt x="17" y="116"/>
                        <a:pt x="17" y="116"/>
                      </a:cubicBezTo>
                      <a:cubicBezTo>
                        <a:pt x="16" y="125"/>
                        <a:pt x="16" y="125"/>
                        <a:pt x="16" y="125"/>
                      </a:cubicBezTo>
                      <a:cubicBezTo>
                        <a:pt x="6" y="126"/>
                        <a:pt x="6" y="126"/>
                        <a:pt x="6" y="126"/>
                      </a:cubicBezTo>
                      <a:cubicBezTo>
                        <a:pt x="0" y="132"/>
                        <a:pt x="0" y="132"/>
                        <a:pt x="0" y="132"/>
                      </a:cubicBezTo>
                      <a:cubicBezTo>
                        <a:pt x="4" y="134"/>
                        <a:pt x="8" y="135"/>
                        <a:pt x="9" y="135"/>
                      </a:cubicBezTo>
                      <a:cubicBezTo>
                        <a:pt x="13" y="137"/>
                        <a:pt x="10" y="139"/>
                        <a:pt x="9" y="141"/>
                      </a:cubicBezTo>
                      <a:cubicBezTo>
                        <a:pt x="9" y="144"/>
                        <a:pt x="13" y="143"/>
                        <a:pt x="13" y="143"/>
                      </a:cubicBezTo>
                      <a:cubicBezTo>
                        <a:pt x="13" y="150"/>
                        <a:pt x="13" y="150"/>
                        <a:pt x="13" y="150"/>
                      </a:cubicBezTo>
                      <a:cubicBezTo>
                        <a:pt x="13" y="153"/>
                        <a:pt x="21" y="152"/>
                        <a:pt x="21" y="152"/>
                      </a:cubicBezTo>
                      <a:cubicBezTo>
                        <a:pt x="21" y="157"/>
                        <a:pt x="21" y="157"/>
                        <a:pt x="21" y="157"/>
                      </a:cubicBezTo>
                      <a:cubicBezTo>
                        <a:pt x="27" y="160"/>
                        <a:pt x="27" y="160"/>
                        <a:pt x="27" y="160"/>
                      </a:cubicBezTo>
                      <a:cubicBezTo>
                        <a:pt x="29" y="165"/>
                        <a:pt x="29" y="165"/>
                        <a:pt x="29" y="165"/>
                      </a:cubicBezTo>
                      <a:cubicBezTo>
                        <a:pt x="29" y="165"/>
                        <a:pt x="36" y="163"/>
                        <a:pt x="38" y="166"/>
                      </a:cubicBezTo>
                      <a:cubicBezTo>
                        <a:pt x="40" y="169"/>
                        <a:pt x="42" y="174"/>
                        <a:pt x="42" y="174"/>
                      </a:cubicBezTo>
                      <a:cubicBezTo>
                        <a:pt x="60" y="189"/>
                        <a:pt x="60" y="189"/>
                        <a:pt x="60" y="189"/>
                      </a:cubicBezTo>
                      <a:cubicBezTo>
                        <a:pt x="60" y="189"/>
                        <a:pt x="67" y="188"/>
                        <a:pt x="71" y="190"/>
                      </a:cubicBezTo>
                      <a:cubicBezTo>
                        <a:pt x="75" y="192"/>
                        <a:pt x="76" y="198"/>
                        <a:pt x="76" y="198"/>
                      </a:cubicBezTo>
                      <a:cubicBezTo>
                        <a:pt x="76" y="198"/>
                        <a:pt x="94" y="200"/>
                        <a:pt x="99" y="200"/>
                      </a:cubicBezTo>
                      <a:cubicBezTo>
                        <a:pt x="104" y="200"/>
                        <a:pt x="115" y="199"/>
                        <a:pt x="115" y="199"/>
                      </a:cubicBezTo>
                      <a:cubicBezTo>
                        <a:pt x="122" y="189"/>
                        <a:pt x="122" y="189"/>
                        <a:pt x="122" y="189"/>
                      </a:cubicBezTo>
                      <a:cubicBezTo>
                        <a:pt x="129" y="188"/>
                        <a:pt x="129" y="188"/>
                        <a:pt x="129" y="188"/>
                      </a:cubicBezTo>
                      <a:cubicBezTo>
                        <a:pt x="139" y="183"/>
                        <a:pt x="139" y="183"/>
                        <a:pt x="139" y="183"/>
                      </a:cubicBezTo>
                      <a:cubicBezTo>
                        <a:pt x="140" y="179"/>
                        <a:pt x="140" y="179"/>
                        <a:pt x="140" y="179"/>
                      </a:cubicBezTo>
                      <a:cubicBezTo>
                        <a:pt x="145" y="181"/>
                        <a:pt x="145" y="181"/>
                        <a:pt x="145" y="181"/>
                      </a:cubicBezTo>
                      <a:cubicBezTo>
                        <a:pt x="145" y="181"/>
                        <a:pt x="154" y="176"/>
                        <a:pt x="157" y="173"/>
                      </a:cubicBezTo>
                      <a:cubicBezTo>
                        <a:pt x="159" y="170"/>
                        <a:pt x="164" y="165"/>
                        <a:pt x="166" y="165"/>
                      </a:cubicBezTo>
                      <a:cubicBezTo>
                        <a:pt x="169" y="165"/>
                        <a:pt x="173" y="168"/>
                        <a:pt x="173" y="168"/>
                      </a:cubicBezTo>
                      <a:cubicBezTo>
                        <a:pt x="173" y="168"/>
                        <a:pt x="175" y="162"/>
                        <a:pt x="184" y="163"/>
                      </a:cubicBezTo>
                      <a:cubicBezTo>
                        <a:pt x="202" y="163"/>
                        <a:pt x="202" y="163"/>
                        <a:pt x="202" y="163"/>
                      </a:cubicBezTo>
                      <a:cubicBezTo>
                        <a:pt x="204" y="160"/>
                        <a:pt x="204" y="160"/>
                        <a:pt x="204" y="160"/>
                      </a:cubicBezTo>
                      <a:cubicBezTo>
                        <a:pt x="204" y="160"/>
                        <a:pt x="209" y="163"/>
                        <a:pt x="213" y="162"/>
                      </a:cubicBezTo>
                      <a:cubicBezTo>
                        <a:pt x="216" y="161"/>
                        <a:pt x="214" y="154"/>
                        <a:pt x="219" y="153"/>
                      </a:cubicBezTo>
                      <a:cubicBezTo>
                        <a:pt x="225" y="152"/>
                        <a:pt x="231" y="156"/>
                        <a:pt x="234" y="152"/>
                      </a:cubicBezTo>
                      <a:cubicBezTo>
                        <a:pt x="237" y="149"/>
                        <a:pt x="235" y="143"/>
                        <a:pt x="235" y="143"/>
                      </a:cubicBezTo>
                      <a:cubicBezTo>
                        <a:pt x="239" y="140"/>
                        <a:pt x="239" y="140"/>
                        <a:pt x="239" y="140"/>
                      </a:cubicBezTo>
                      <a:cubicBezTo>
                        <a:pt x="237" y="127"/>
                        <a:pt x="237" y="127"/>
                        <a:pt x="237" y="127"/>
                      </a:cubicBezTo>
                      <a:cubicBezTo>
                        <a:pt x="241" y="127"/>
                        <a:pt x="241" y="127"/>
                        <a:pt x="241" y="127"/>
                      </a:cubicBezTo>
                      <a:cubicBezTo>
                        <a:pt x="247" y="119"/>
                        <a:pt x="247" y="119"/>
                        <a:pt x="247" y="119"/>
                      </a:cubicBezTo>
                      <a:cubicBezTo>
                        <a:pt x="245" y="114"/>
                        <a:pt x="245" y="114"/>
                        <a:pt x="245" y="114"/>
                      </a:cubicBezTo>
                      <a:cubicBezTo>
                        <a:pt x="251" y="104"/>
                        <a:pt x="251" y="104"/>
                        <a:pt x="251" y="104"/>
                      </a:cubicBezTo>
                      <a:cubicBezTo>
                        <a:pt x="250" y="98"/>
                        <a:pt x="250" y="98"/>
                        <a:pt x="250" y="98"/>
                      </a:cubicBezTo>
                      <a:cubicBezTo>
                        <a:pt x="257" y="87"/>
                        <a:pt x="257" y="87"/>
                        <a:pt x="257" y="87"/>
                      </a:cubicBezTo>
                      <a:cubicBezTo>
                        <a:pt x="259" y="76"/>
                        <a:pt x="259" y="76"/>
                        <a:pt x="259" y="76"/>
                      </a:cubicBezTo>
                      <a:cubicBezTo>
                        <a:pt x="263" y="73"/>
                        <a:pt x="263" y="73"/>
                        <a:pt x="263" y="73"/>
                      </a:cubicBezTo>
                      <a:cubicBezTo>
                        <a:pt x="262" y="66"/>
                        <a:pt x="262" y="66"/>
                        <a:pt x="262" y="66"/>
                      </a:cubicBezTo>
                      <a:cubicBezTo>
                        <a:pt x="273" y="49"/>
                        <a:pt x="273" y="49"/>
                        <a:pt x="273" y="49"/>
                      </a:cubicBezTo>
                      <a:cubicBezTo>
                        <a:pt x="276" y="46"/>
                        <a:pt x="276" y="46"/>
                        <a:pt x="276" y="46"/>
                      </a:cubicBezTo>
                      <a:cubicBezTo>
                        <a:pt x="285" y="46"/>
                        <a:pt x="285" y="46"/>
                        <a:pt x="285" y="46"/>
                      </a:cubicBezTo>
                      <a:cubicBezTo>
                        <a:pt x="297" y="31"/>
                        <a:pt x="297" y="31"/>
                        <a:pt x="297" y="31"/>
                      </a:cubicBezTo>
                      <a:lnTo>
                        <a:pt x="294" y="3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33" name="Estonia" descr="© INSCALE GmbH, 05.05.2010&#10;http://www.presentationload.com/"/>
                <p:cNvSpPr>
                  <a:spLocks noEditPoints="1"/>
                </p:cNvSpPr>
                <p:nvPr/>
              </p:nvSpPr>
              <p:spPr bwMode="gray">
                <a:xfrm>
                  <a:off x="4929215" y="1576973"/>
                  <a:ext cx="608621" cy="385677"/>
                </a:xfrm>
                <a:custGeom>
                  <a:avLst/>
                  <a:gdLst/>
                  <a:ahLst/>
                  <a:cxnLst>
                    <a:cxn ang="0">
                      <a:pos x="199" y="82"/>
                    </a:cxn>
                    <a:cxn ang="0">
                      <a:pos x="192" y="42"/>
                    </a:cxn>
                    <a:cxn ang="0">
                      <a:pos x="198" y="11"/>
                    </a:cxn>
                    <a:cxn ang="0">
                      <a:pos x="194" y="5"/>
                    </a:cxn>
                    <a:cxn ang="0">
                      <a:pos x="150" y="5"/>
                    </a:cxn>
                    <a:cxn ang="0">
                      <a:pos x="133" y="7"/>
                    </a:cxn>
                    <a:cxn ang="0">
                      <a:pos x="129" y="8"/>
                    </a:cxn>
                    <a:cxn ang="0">
                      <a:pos x="124" y="7"/>
                    </a:cxn>
                    <a:cxn ang="0">
                      <a:pos x="118" y="3"/>
                    </a:cxn>
                    <a:cxn ang="0">
                      <a:pos x="114" y="8"/>
                    </a:cxn>
                    <a:cxn ang="0">
                      <a:pos x="103" y="17"/>
                    </a:cxn>
                    <a:cxn ang="0">
                      <a:pos x="91" y="24"/>
                    </a:cxn>
                    <a:cxn ang="0">
                      <a:pos x="75" y="30"/>
                    </a:cxn>
                    <a:cxn ang="0">
                      <a:pos x="66" y="31"/>
                    </a:cxn>
                    <a:cxn ang="0">
                      <a:pos x="67" y="39"/>
                    </a:cxn>
                    <a:cxn ang="0">
                      <a:pos x="56" y="44"/>
                    </a:cxn>
                    <a:cxn ang="0">
                      <a:pos x="51" y="45"/>
                    </a:cxn>
                    <a:cxn ang="0">
                      <a:pos x="52" y="50"/>
                    </a:cxn>
                    <a:cxn ang="0">
                      <a:pos x="52" y="61"/>
                    </a:cxn>
                    <a:cxn ang="0">
                      <a:pos x="51" y="65"/>
                    </a:cxn>
                    <a:cxn ang="0">
                      <a:pos x="58" y="72"/>
                    </a:cxn>
                    <a:cxn ang="0">
                      <a:pos x="56" y="77"/>
                    </a:cxn>
                    <a:cxn ang="0">
                      <a:pos x="57" y="88"/>
                    </a:cxn>
                    <a:cxn ang="0">
                      <a:pos x="69" y="101"/>
                    </a:cxn>
                    <a:cxn ang="0">
                      <a:pos x="78" y="99"/>
                    </a:cxn>
                    <a:cxn ang="0">
                      <a:pos x="87" y="94"/>
                    </a:cxn>
                    <a:cxn ang="0">
                      <a:pos x="97" y="112"/>
                    </a:cxn>
                    <a:cxn ang="0">
                      <a:pos x="98" y="126"/>
                    </a:cxn>
                    <a:cxn ang="0">
                      <a:pos x="105" y="122"/>
                    </a:cxn>
                    <a:cxn ang="0">
                      <a:pos x="119" y="108"/>
                    </a:cxn>
                    <a:cxn ang="0">
                      <a:pos x="127" y="108"/>
                    </a:cxn>
                    <a:cxn ang="0">
                      <a:pos x="140" y="117"/>
                    </a:cxn>
                    <a:cxn ang="0">
                      <a:pos x="154" y="117"/>
                    </a:cxn>
                    <a:cxn ang="0">
                      <a:pos x="164" y="131"/>
                    </a:cxn>
                    <a:cxn ang="0">
                      <a:pos x="188" y="126"/>
                    </a:cxn>
                    <a:cxn ang="0">
                      <a:pos x="202" y="123"/>
                    </a:cxn>
                    <a:cxn ang="0">
                      <a:pos x="205" y="108"/>
                    </a:cxn>
                    <a:cxn ang="0">
                      <a:pos x="28" y="91"/>
                    </a:cxn>
                    <a:cxn ang="0">
                      <a:pos x="15" y="93"/>
                    </a:cxn>
                    <a:cxn ang="0">
                      <a:pos x="11" y="104"/>
                    </a:cxn>
                    <a:cxn ang="0">
                      <a:pos x="0" y="99"/>
                    </a:cxn>
                    <a:cxn ang="0">
                      <a:pos x="6" y="108"/>
                    </a:cxn>
                    <a:cxn ang="0">
                      <a:pos x="16" y="119"/>
                    </a:cxn>
                    <a:cxn ang="0">
                      <a:pos x="13" y="125"/>
                    </a:cxn>
                    <a:cxn ang="0">
                      <a:pos x="13" y="137"/>
                    </a:cxn>
                    <a:cxn ang="0">
                      <a:pos x="24" y="114"/>
                    </a:cxn>
                    <a:cxn ang="0">
                      <a:pos x="44" y="99"/>
                    </a:cxn>
                    <a:cxn ang="0">
                      <a:pos x="28" y="91"/>
                    </a:cxn>
                    <a:cxn ang="0">
                      <a:pos x="18" y="77"/>
                    </a:cxn>
                    <a:cxn ang="0">
                      <a:pos x="26" y="80"/>
                    </a:cxn>
                    <a:cxn ang="0">
                      <a:pos x="32" y="76"/>
                    </a:cxn>
                    <a:cxn ang="0">
                      <a:pos x="32" y="65"/>
                    </a:cxn>
                    <a:cxn ang="0">
                      <a:pos x="19" y="57"/>
                    </a:cxn>
                    <a:cxn ang="0">
                      <a:pos x="8" y="71"/>
                    </a:cxn>
                    <a:cxn ang="0">
                      <a:pos x="9" y="75"/>
                    </a:cxn>
                    <a:cxn ang="0">
                      <a:pos x="45" y="83"/>
                    </a:cxn>
                    <a:cxn ang="0">
                      <a:pos x="45" y="88"/>
                    </a:cxn>
                    <a:cxn ang="0">
                      <a:pos x="51" y="83"/>
                    </a:cxn>
                    <a:cxn ang="0">
                      <a:pos x="45" y="58"/>
                    </a:cxn>
                  </a:cxnLst>
                  <a:rect l="0" t="0" r="r" b="b"/>
                  <a:pathLst>
                    <a:path w="215" h="137">
                      <a:moveTo>
                        <a:pt x="205" y="96"/>
                      </a:moveTo>
                      <a:cubicBezTo>
                        <a:pt x="205" y="96"/>
                        <a:pt x="205" y="93"/>
                        <a:pt x="204" y="89"/>
                      </a:cubicBezTo>
                      <a:cubicBezTo>
                        <a:pt x="204" y="86"/>
                        <a:pt x="199" y="82"/>
                        <a:pt x="199" y="82"/>
                      </a:cubicBezTo>
                      <a:cubicBezTo>
                        <a:pt x="199" y="82"/>
                        <a:pt x="198" y="72"/>
                        <a:pt x="195" y="65"/>
                      </a:cubicBezTo>
                      <a:cubicBezTo>
                        <a:pt x="192" y="59"/>
                        <a:pt x="186" y="47"/>
                        <a:pt x="186" y="47"/>
                      </a:cubicBezTo>
                      <a:cubicBezTo>
                        <a:pt x="186" y="47"/>
                        <a:pt x="189" y="44"/>
                        <a:pt x="192" y="42"/>
                      </a:cubicBezTo>
                      <a:cubicBezTo>
                        <a:pt x="193" y="40"/>
                        <a:pt x="197" y="30"/>
                        <a:pt x="197" y="30"/>
                      </a:cubicBezTo>
                      <a:cubicBezTo>
                        <a:pt x="200" y="14"/>
                        <a:pt x="200" y="14"/>
                        <a:pt x="200" y="14"/>
                      </a:cubicBezTo>
                      <a:cubicBezTo>
                        <a:pt x="200" y="14"/>
                        <a:pt x="198" y="12"/>
                        <a:pt x="198" y="11"/>
                      </a:cubicBezTo>
                      <a:cubicBezTo>
                        <a:pt x="198" y="9"/>
                        <a:pt x="204" y="5"/>
                        <a:pt x="204" y="5"/>
                      </a:cubicBezTo>
                      <a:cubicBezTo>
                        <a:pt x="198" y="0"/>
                        <a:pt x="198" y="0"/>
                        <a:pt x="198" y="0"/>
                      </a:cubicBezTo>
                      <a:cubicBezTo>
                        <a:pt x="198" y="0"/>
                        <a:pt x="197" y="4"/>
                        <a:pt x="194" y="5"/>
                      </a:cubicBezTo>
                      <a:cubicBezTo>
                        <a:pt x="191" y="8"/>
                        <a:pt x="184" y="4"/>
                        <a:pt x="178" y="5"/>
                      </a:cubicBezTo>
                      <a:cubicBezTo>
                        <a:pt x="171" y="7"/>
                        <a:pt x="175" y="10"/>
                        <a:pt x="167" y="10"/>
                      </a:cubicBezTo>
                      <a:cubicBezTo>
                        <a:pt x="159" y="10"/>
                        <a:pt x="150" y="5"/>
                        <a:pt x="150" y="5"/>
                      </a:cubicBezTo>
                      <a:cubicBezTo>
                        <a:pt x="147" y="8"/>
                        <a:pt x="147" y="8"/>
                        <a:pt x="147" y="8"/>
                      </a:cubicBezTo>
                      <a:cubicBezTo>
                        <a:pt x="139" y="5"/>
                        <a:pt x="139" y="5"/>
                        <a:pt x="139" y="5"/>
                      </a:cubicBezTo>
                      <a:cubicBezTo>
                        <a:pt x="133" y="7"/>
                        <a:pt x="133" y="7"/>
                        <a:pt x="133" y="7"/>
                      </a:cubicBezTo>
                      <a:cubicBezTo>
                        <a:pt x="131" y="3"/>
                        <a:pt x="131" y="3"/>
                        <a:pt x="131" y="3"/>
                      </a:cubicBezTo>
                      <a:cubicBezTo>
                        <a:pt x="128" y="4"/>
                        <a:pt x="128" y="4"/>
                        <a:pt x="128" y="4"/>
                      </a:cubicBezTo>
                      <a:cubicBezTo>
                        <a:pt x="129" y="8"/>
                        <a:pt x="129" y="8"/>
                        <a:pt x="129" y="8"/>
                      </a:cubicBezTo>
                      <a:cubicBezTo>
                        <a:pt x="126" y="8"/>
                        <a:pt x="126" y="8"/>
                        <a:pt x="126" y="8"/>
                      </a:cubicBezTo>
                      <a:cubicBezTo>
                        <a:pt x="126" y="7"/>
                        <a:pt x="126" y="7"/>
                        <a:pt x="126" y="7"/>
                      </a:cubicBezTo>
                      <a:cubicBezTo>
                        <a:pt x="124" y="7"/>
                        <a:pt x="124" y="7"/>
                        <a:pt x="124" y="7"/>
                      </a:cubicBezTo>
                      <a:cubicBezTo>
                        <a:pt x="124" y="10"/>
                        <a:pt x="124" y="10"/>
                        <a:pt x="124" y="10"/>
                      </a:cubicBezTo>
                      <a:cubicBezTo>
                        <a:pt x="122" y="10"/>
                        <a:pt x="122" y="10"/>
                        <a:pt x="122" y="10"/>
                      </a:cubicBezTo>
                      <a:cubicBezTo>
                        <a:pt x="118" y="3"/>
                        <a:pt x="118" y="3"/>
                        <a:pt x="118" y="3"/>
                      </a:cubicBezTo>
                      <a:cubicBezTo>
                        <a:pt x="117" y="4"/>
                        <a:pt x="117" y="4"/>
                        <a:pt x="117" y="4"/>
                      </a:cubicBezTo>
                      <a:cubicBezTo>
                        <a:pt x="117" y="4"/>
                        <a:pt x="119" y="10"/>
                        <a:pt x="118" y="11"/>
                      </a:cubicBezTo>
                      <a:cubicBezTo>
                        <a:pt x="117" y="11"/>
                        <a:pt x="114" y="8"/>
                        <a:pt x="114" y="8"/>
                      </a:cubicBezTo>
                      <a:cubicBezTo>
                        <a:pt x="114" y="14"/>
                        <a:pt x="114" y="14"/>
                        <a:pt x="114" y="14"/>
                      </a:cubicBezTo>
                      <a:cubicBezTo>
                        <a:pt x="114" y="14"/>
                        <a:pt x="114" y="15"/>
                        <a:pt x="112" y="16"/>
                      </a:cubicBezTo>
                      <a:cubicBezTo>
                        <a:pt x="110" y="17"/>
                        <a:pt x="103" y="17"/>
                        <a:pt x="103" y="17"/>
                      </a:cubicBezTo>
                      <a:cubicBezTo>
                        <a:pt x="103" y="17"/>
                        <a:pt x="98" y="20"/>
                        <a:pt x="97" y="20"/>
                      </a:cubicBezTo>
                      <a:cubicBezTo>
                        <a:pt x="96" y="20"/>
                        <a:pt x="90" y="15"/>
                        <a:pt x="89" y="16"/>
                      </a:cubicBezTo>
                      <a:cubicBezTo>
                        <a:pt x="88" y="17"/>
                        <a:pt x="91" y="24"/>
                        <a:pt x="91" y="24"/>
                      </a:cubicBezTo>
                      <a:cubicBezTo>
                        <a:pt x="87" y="26"/>
                        <a:pt x="87" y="26"/>
                        <a:pt x="87" y="26"/>
                      </a:cubicBezTo>
                      <a:cubicBezTo>
                        <a:pt x="87" y="26"/>
                        <a:pt x="80" y="24"/>
                        <a:pt x="78" y="25"/>
                      </a:cubicBezTo>
                      <a:cubicBezTo>
                        <a:pt x="75" y="26"/>
                        <a:pt x="75" y="30"/>
                        <a:pt x="75" y="30"/>
                      </a:cubicBezTo>
                      <a:cubicBezTo>
                        <a:pt x="72" y="30"/>
                        <a:pt x="72" y="30"/>
                        <a:pt x="72" y="30"/>
                      </a:cubicBezTo>
                      <a:cubicBezTo>
                        <a:pt x="73" y="33"/>
                        <a:pt x="73" y="33"/>
                        <a:pt x="73" y="33"/>
                      </a:cubicBezTo>
                      <a:cubicBezTo>
                        <a:pt x="66" y="31"/>
                        <a:pt x="66" y="31"/>
                        <a:pt x="66" y="31"/>
                      </a:cubicBezTo>
                      <a:cubicBezTo>
                        <a:pt x="66" y="33"/>
                        <a:pt x="66" y="33"/>
                        <a:pt x="66" y="33"/>
                      </a:cubicBezTo>
                      <a:cubicBezTo>
                        <a:pt x="66" y="33"/>
                        <a:pt x="70" y="39"/>
                        <a:pt x="69" y="40"/>
                      </a:cubicBezTo>
                      <a:cubicBezTo>
                        <a:pt x="68" y="41"/>
                        <a:pt x="67" y="39"/>
                        <a:pt x="67" y="39"/>
                      </a:cubicBezTo>
                      <a:cubicBezTo>
                        <a:pt x="60" y="40"/>
                        <a:pt x="60" y="40"/>
                        <a:pt x="60" y="40"/>
                      </a:cubicBezTo>
                      <a:cubicBezTo>
                        <a:pt x="57" y="41"/>
                        <a:pt x="57" y="41"/>
                        <a:pt x="57" y="41"/>
                      </a:cubicBezTo>
                      <a:cubicBezTo>
                        <a:pt x="56" y="44"/>
                        <a:pt x="56" y="44"/>
                        <a:pt x="56" y="44"/>
                      </a:cubicBezTo>
                      <a:cubicBezTo>
                        <a:pt x="55" y="44"/>
                        <a:pt x="55" y="44"/>
                        <a:pt x="55" y="44"/>
                      </a:cubicBezTo>
                      <a:cubicBezTo>
                        <a:pt x="51" y="46"/>
                        <a:pt x="51" y="46"/>
                        <a:pt x="51" y="46"/>
                      </a:cubicBezTo>
                      <a:cubicBezTo>
                        <a:pt x="51" y="45"/>
                        <a:pt x="51" y="45"/>
                        <a:pt x="51" y="45"/>
                      </a:cubicBezTo>
                      <a:cubicBezTo>
                        <a:pt x="50" y="45"/>
                        <a:pt x="50" y="45"/>
                        <a:pt x="50" y="45"/>
                      </a:cubicBezTo>
                      <a:cubicBezTo>
                        <a:pt x="50" y="48"/>
                        <a:pt x="50" y="48"/>
                        <a:pt x="50" y="48"/>
                      </a:cubicBezTo>
                      <a:cubicBezTo>
                        <a:pt x="52" y="50"/>
                        <a:pt x="52" y="50"/>
                        <a:pt x="52" y="50"/>
                      </a:cubicBezTo>
                      <a:cubicBezTo>
                        <a:pt x="51" y="55"/>
                        <a:pt x="51" y="55"/>
                        <a:pt x="51" y="55"/>
                      </a:cubicBezTo>
                      <a:cubicBezTo>
                        <a:pt x="51" y="55"/>
                        <a:pt x="49" y="55"/>
                        <a:pt x="49" y="57"/>
                      </a:cubicBezTo>
                      <a:cubicBezTo>
                        <a:pt x="49" y="59"/>
                        <a:pt x="51" y="61"/>
                        <a:pt x="52" y="61"/>
                      </a:cubicBezTo>
                      <a:cubicBezTo>
                        <a:pt x="54" y="61"/>
                        <a:pt x="55" y="59"/>
                        <a:pt x="55" y="59"/>
                      </a:cubicBezTo>
                      <a:cubicBezTo>
                        <a:pt x="56" y="60"/>
                        <a:pt x="56" y="60"/>
                        <a:pt x="56" y="60"/>
                      </a:cubicBezTo>
                      <a:cubicBezTo>
                        <a:pt x="56" y="60"/>
                        <a:pt x="51" y="63"/>
                        <a:pt x="51" y="65"/>
                      </a:cubicBezTo>
                      <a:cubicBezTo>
                        <a:pt x="50" y="67"/>
                        <a:pt x="54" y="71"/>
                        <a:pt x="54" y="71"/>
                      </a:cubicBezTo>
                      <a:cubicBezTo>
                        <a:pt x="53" y="75"/>
                        <a:pt x="53" y="75"/>
                        <a:pt x="53" y="75"/>
                      </a:cubicBezTo>
                      <a:cubicBezTo>
                        <a:pt x="58" y="72"/>
                        <a:pt x="58" y="72"/>
                        <a:pt x="58" y="72"/>
                      </a:cubicBezTo>
                      <a:cubicBezTo>
                        <a:pt x="64" y="73"/>
                        <a:pt x="64" y="73"/>
                        <a:pt x="64" y="73"/>
                      </a:cubicBezTo>
                      <a:cubicBezTo>
                        <a:pt x="63" y="76"/>
                        <a:pt x="63" y="76"/>
                        <a:pt x="63" y="76"/>
                      </a:cubicBezTo>
                      <a:cubicBezTo>
                        <a:pt x="56" y="77"/>
                        <a:pt x="56" y="77"/>
                        <a:pt x="56" y="77"/>
                      </a:cubicBezTo>
                      <a:cubicBezTo>
                        <a:pt x="57" y="78"/>
                        <a:pt x="57" y="78"/>
                        <a:pt x="57" y="78"/>
                      </a:cubicBezTo>
                      <a:cubicBezTo>
                        <a:pt x="55" y="79"/>
                        <a:pt x="55" y="79"/>
                        <a:pt x="55" y="79"/>
                      </a:cubicBezTo>
                      <a:cubicBezTo>
                        <a:pt x="57" y="88"/>
                        <a:pt x="57" y="88"/>
                        <a:pt x="57" y="88"/>
                      </a:cubicBezTo>
                      <a:cubicBezTo>
                        <a:pt x="57" y="88"/>
                        <a:pt x="61" y="87"/>
                        <a:pt x="63" y="89"/>
                      </a:cubicBezTo>
                      <a:cubicBezTo>
                        <a:pt x="65" y="91"/>
                        <a:pt x="66" y="94"/>
                        <a:pt x="67" y="96"/>
                      </a:cubicBezTo>
                      <a:cubicBezTo>
                        <a:pt x="68" y="98"/>
                        <a:pt x="69" y="101"/>
                        <a:pt x="69" y="101"/>
                      </a:cubicBezTo>
                      <a:cubicBezTo>
                        <a:pt x="71" y="99"/>
                        <a:pt x="71" y="99"/>
                        <a:pt x="71" y="99"/>
                      </a:cubicBezTo>
                      <a:cubicBezTo>
                        <a:pt x="73" y="102"/>
                        <a:pt x="73" y="102"/>
                        <a:pt x="73" y="102"/>
                      </a:cubicBezTo>
                      <a:cubicBezTo>
                        <a:pt x="78" y="99"/>
                        <a:pt x="78" y="99"/>
                        <a:pt x="78" y="99"/>
                      </a:cubicBezTo>
                      <a:cubicBezTo>
                        <a:pt x="83" y="104"/>
                        <a:pt x="83" y="104"/>
                        <a:pt x="83" y="104"/>
                      </a:cubicBezTo>
                      <a:cubicBezTo>
                        <a:pt x="86" y="101"/>
                        <a:pt x="86" y="101"/>
                        <a:pt x="86" y="101"/>
                      </a:cubicBezTo>
                      <a:cubicBezTo>
                        <a:pt x="86" y="101"/>
                        <a:pt x="86" y="95"/>
                        <a:pt x="87" y="94"/>
                      </a:cubicBezTo>
                      <a:cubicBezTo>
                        <a:pt x="89" y="93"/>
                        <a:pt x="95" y="94"/>
                        <a:pt x="96" y="96"/>
                      </a:cubicBezTo>
                      <a:cubicBezTo>
                        <a:pt x="98" y="97"/>
                        <a:pt x="94" y="103"/>
                        <a:pt x="94" y="103"/>
                      </a:cubicBezTo>
                      <a:cubicBezTo>
                        <a:pt x="97" y="112"/>
                        <a:pt x="97" y="112"/>
                        <a:pt x="97" y="112"/>
                      </a:cubicBezTo>
                      <a:cubicBezTo>
                        <a:pt x="95" y="120"/>
                        <a:pt x="95" y="120"/>
                        <a:pt x="95" y="120"/>
                      </a:cubicBezTo>
                      <a:cubicBezTo>
                        <a:pt x="96" y="126"/>
                        <a:pt x="96" y="126"/>
                        <a:pt x="96" y="126"/>
                      </a:cubicBezTo>
                      <a:cubicBezTo>
                        <a:pt x="98" y="126"/>
                        <a:pt x="98" y="126"/>
                        <a:pt x="98" y="126"/>
                      </a:cubicBezTo>
                      <a:cubicBezTo>
                        <a:pt x="99" y="122"/>
                        <a:pt x="99" y="122"/>
                        <a:pt x="99" y="122"/>
                      </a:cubicBezTo>
                      <a:cubicBezTo>
                        <a:pt x="102" y="119"/>
                        <a:pt x="102" y="119"/>
                        <a:pt x="102" y="119"/>
                      </a:cubicBezTo>
                      <a:cubicBezTo>
                        <a:pt x="105" y="122"/>
                        <a:pt x="105" y="122"/>
                        <a:pt x="105" y="122"/>
                      </a:cubicBezTo>
                      <a:cubicBezTo>
                        <a:pt x="108" y="115"/>
                        <a:pt x="108" y="115"/>
                        <a:pt x="108" y="115"/>
                      </a:cubicBezTo>
                      <a:cubicBezTo>
                        <a:pt x="114" y="117"/>
                        <a:pt x="114" y="117"/>
                        <a:pt x="114" y="117"/>
                      </a:cubicBezTo>
                      <a:cubicBezTo>
                        <a:pt x="119" y="108"/>
                        <a:pt x="119" y="108"/>
                        <a:pt x="119" y="108"/>
                      </a:cubicBezTo>
                      <a:cubicBezTo>
                        <a:pt x="122" y="108"/>
                        <a:pt x="122" y="108"/>
                        <a:pt x="122" y="108"/>
                      </a:cubicBezTo>
                      <a:cubicBezTo>
                        <a:pt x="126" y="113"/>
                        <a:pt x="126" y="113"/>
                        <a:pt x="126" y="113"/>
                      </a:cubicBezTo>
                      <a:cubicBezTo>
                        <a:pt x="127" y="108"/>
                        <a:pt x="127" y="108"/>
                        <a:pt x="127" y="108"/>
                      </a:cubicBezTo>
                      <a:cubicBezTo>
                        <a:pt x="133" y="112"/>
                        <a:pt x="133" y="112"/>
                        <a:pt x="133" y="112"/>
                      </a:cubicBezTo>
                      <a:cubicBezTo>
                        <a:pt x="137" y="112"/>
                        <a:pt x="137" y="112"/>
                        <a:pt x="137" y="112"/>
                      </a:cubicBezTo>
                      <a:cubicBezTo>
                        <a:pt x="140" y="117"/>
                        <a:pt x="140" y="117"/>
                        <a:pt x="140" y="117"/>
                      </a:cubicBezTo>
                      <a:cubicBezTo>
                        <a:pt x="144" y="114"/>
                        <a:pt x="144" y="114"/>
                        <a:pt x="144" y="114"/>
                      </a:cubicBezTo>
                      <a:cubicBezTo>
                        <a:pt x="144" y="114"/>
                        <a:pt x="146" y="119"/>
                        <a:pt x="148" y="119"/>
                      </a:cubicBezTo>
                      <a:cubicBezTo>
                        <a:pt x="150" y="119"/>
                        <a:pt x="154" y="117"/>
                        <a:pt x="154" y="117"/>
                      </a:cubicBezTo>
                      <a:cubicBezTo>
                        <a:pt x="154" y="121"/>
                        <a:pt x="154" y="121"/>
                        <a:pt x="154" y="121"/>
                      </a:cubicBezTo>
                      <a:cubicBezTo>
                        <a:pt x="154" y="121"/>
                        <a:pt x="159" y="123"/>
                        <a:pt x="161" y="124"/>
                      </a:cubicBezTo>
                      <a:cubicBezTo>
                        <a:pt x="163" y="126"/>
                        <a:pt x="162" y="131"/>
                        <a:pt x="164" y="131"/>
                      </a:cubicBezTo>
                      <a:cubicBezTo>
                        <a:pt x="173" y="131"/>
                        <a:pt x="173" y="131"/>
                        <a:pt x="173" y="131"/>
                      </a:cubicBezTo>
                      <a:cubicBezTo>
                        <a:pt x="177" y="134"/>
                        <a:pt x="177" y="134"/>
                        <a:pt x="177" y="134"/>
                      </a:cubicBezTo>
                      <a:cubicBezTo>
                        <a:pt x="188" y="126"/>
                        <a:pt x="188" y="126"/>
                        <a:pt x="188" y="126"/>
                      </a:cubicBezTo>
                      <a:cubicBezTo>
                        <a:pt x="188" y="126"/>
                        <a:pt x="196" y="129"/>
                        <a:pt x="199" y="128"/>
                      </a:cubicBezTo>
                      <a:cubicBezTo>
                        <a:pt x="200" y="128"/>
                        <a:pt x="202" y="128"/>
                        <a:pt x="203" y="127"/>
                      </a:cubicBezTo>
                      <a:cubicBezTo>
                        <a:pt x="202" y="123"/>
                        <a:pt x="202" y="123"/>
                        <a:pt x="202" y="123"/>
                      </a:cubicBezTo>
                      <a:cubicBezTo>
                        <a:pt x="203" y="117"/>
                        <a:pt x="203" y="117"/>
                        <a:pt x="203" y="117"/>
                      </a:cubicBezTo>
                      <a:cubicBezTo>
                        <a:pt x="203" y="117"/>
                        <a:pt x="206" y="117"/>
                        <a:pt x="208" y="114"/>
                      </a:cubicBezTo>
                      <a:cubicBezTo>
                        <a:pt x="208" y="112"/>
                        <a:pt x="205" y="108"/>
                        <a:pt x="205" y="108"/>
                      </a:cubicBezTo>
                      <a:cubicBezTo>
                        <a:pt x="205" y="108"/>
                        <a:pt x="214" y="106"/>
                        <a:pt x="215" y="104"/>
                      </a:cubicBezTo>
                      <a:cubicBezTo>
                        <a:pt x="215" y="102"/>
                        <a:pt x="205" y="96"/>
                        <a:pt x="205" y="96"/>
                      </a:cubicBezTo>
                      <a:close/>
                      <a:moveTo>
                        <a:pt x="28" y="91"/>
                      </a:moveTo>
                      <a:cubicBezTo>
                        <a:pt x="24" y="88"/>
                        <a:pt x="24" y="88"/>
                        <a:pt x="24" y="88"/>
                      </a:cubicBezTo>
                      <a:cubicBezTo>
                        <a:pt x="24" y="88"/>
                        <a:pt x="22" y="90"/>
                        <a:pt x="21" y="91"/>
                      </a:cubicBezTo>
                      <a:cubicBezTo>
                        <a:pt x="20" y="92"/>
                        <a:pt x="15" y="93"/>
                        <a:pt x="15" y="93"/>
                      </a:cubicBezTo>
                      <a:cubicBezTo>
                        <a:pt x="15" y="93"/>
                        <a:pt x="18" y="98"/>
                        <a:pt x="16" y="99"/>
                      </a:cubicBezTo>
                      <a:cubicBezTo>
                        <a:pt x="14" y="99"/>
                        <a:pt x="12" y="94"/>
                        <a:pt x="12" y="94"/>
                      </a:cubicBezTo>
                      <a:cubicBezTo>
                        <a:pt x="11" y="104"/>
                        <a:pt x="11" y="104"/>
                        <a:pt x="11" y="104"/>
                      </a:cubicBezTo>
                      <a:cubicBezTo>
                        <a:pt x="6" y="102"/>
                        <a:pt x="6" y="102"/>
                        <a:pt x="6" y="102"/>
                      </a:cubicBezTo>
                      <a:cubicBezTo>
                        <a:pt x="6" y="99"/>
                        <a:pt x="6" y="99"/>
                        <a:pt x="6" y="99"/>
                      </a:cubicBezTo>
                      <a:cubicBezTo>
                        <a:pt x="0" y="99"/>
                        <a:pt x="0" y="99"/>
                        <a:pt x="0" y="99"/>
                      </a:cubicBezTo>
                      <a:cubicBezTo>
                        <a:pt x="0" y="102"/>
                        <a:pt x="0" y="102"/>
                        <a:pt x="0" y="102"/>
                      </a:cubicBezTo>
                      <a:cubicBezTo>
                        <a:pt x="4" y="105"/>
                        <a:pt x="4" y="105"/>
                        <a:pt x="4" y="105"/>
                      </a:cubicBezTo>
                      <a:cubicBezTo>
                        <a:pt x="6" y="108"/>
                        <a:pt x="6" y="108"/>
                        <a:pt x="6" y="108"/>
                      </a:cubicBezTo>
                      <a:cubicBezTo>
                        <a:pt x="2" y="114"/>
                        <a:pt x="2" y="114"/>
                        <a:pt x="2" y="114"/>
                      </a:cubicBezTo>
                      <a:cubicBezTo>
                        <a:pt x="2" y="114"/>
                        <a:pt x="7" y="117"/>
                        <a:pt x="9" y="118"/>
                      </a:cubicBezTo>
                      <a:cubicBezTo>
                        <a:pt x="12" y="120"/>
                        <a:pt x="16" y="119"/>
                        <a:pt x="16" y="119"/>
                      </a:cubicBezTo>
                      <a:cubicBezTo>
                        <a:pt x="16" y="119"/>
                        <a:pt x="17" y="120"/>
                        <a:pt x="17" y="123"/>
                      </a:cubicBezTo>
                      <a:cubicBezTo>
                        <a:pt x="17" y="125"/>
                        <a:pt x="16" y="126"/>
                        <a:pt x="16" y="126"/>
                      </a:cubicBezTo>
                      <a:cubicBezTo>
                        <a:pt x="13" y="125"/>
                        <a:pt x="13" y="125"/>
                        <a:pt x="13" y="125"/>
                      </a:cubicBezTo>
                      <a:cubicBezTo>
                        <a:pt x="13" y="129"/>
                        <a:pt x="13" y="129"/>
                        <a:pt x="13" y="129"/>
                      </a:cubicBezTo>
                      <a:cubicBezTo>
                        <a:pt x="13" y="131"/>
                        <a:pt x="9" y="134"/>
                        <a:pt x="9" y="134"/>
                      </a:cubicBezTo>
                      <a:cubicBezTo>
                        <a:pt x="13" y="137"/>
                        <a:pt x="13" y="137"/>
                        <a:pt x="13" y="137"/>
                      </a:cubicBezTo>
                      <a:cubicBezTo>
                        <a:pt x="13" y="137"/>
                        <a:pt x="16" y="134"/>
                        <a:pt x="18" y="130"/>
                      </a:cubicBezTo>
                      <a:cubicBezTo>
                        <a:pt x="20" y="126"/>
                        <a:pt x="20" y="118"/>
                        <a:pt x="20" y="118"/>
                      </a:cubicBezTo>
                      <a:cubicBezTo>
                        <a:pt x="20" y="118"/>
                        <a:pt x="23" y="115"/>
                        <a:pt x="24" y="114"/>
                      </a:cubicBezTo>
                      <a:cubicBezTo>
                        <a:pt x="25" y="114"/>
                        <a:pt x="32" y="112"/>
                        <a:pt x="32" y="112"/>
                      </a:cubicBezTo>
                      <a:cubicBezTo>
                        <a:pt x="41" y="103"/>
                        <a:pt x="41" y="103"/>
                        <a:pt x="41" y="103"/>
                      </a:cubicBezTo>
                      <a:cubicBezTo>
                        <a:pt x="44" y="99"/>
                        <a:pt x="44" y="99"/>
                        <a:pt x="44" y="99"/>
                      </a:cubicBezTo>
                      <a:cubicBezTo>
                        <a:pt x="48" y="93"/>
                        <a:pt x="48" y="93"/>
                        <a:pt x="48" y="93"/>
                      </a:cubicBezTo>
                      <a:cubicBezTo>
                        <a:pt x="48" y="93"/>
                        <a:pt x="39" y="87"/>
                        <a:pt x="34" y="87"/>
                      </a:cubicBezTo>
                      <a:cubicBezTo>
                        <a:pt x="30" y="87"/>
                        <a:pt x="28" y="91"/>
                        <a:pt x="28" y="91"/>
                      </a:cubicBezTo>
                      <a:close/>
                      <a:moveTo>
                        <a:pt x="14" y="72"/>
                      </a:moveTo>
                      <a:cubicBezTo>
                        <a:pt x="19" y="75"/>
                        <a:pt x="19" y="75"/>
                        <a:pt x="19" y="75"/>
                      </a:cubicBezTo>
                      <a:cubicBezTo>
                        <a:pt x="18" y="77"/>
                        <a:pt x="18" y="77"/>
                        <a:pt x="18" y="77"/>
                      </a:cubicBezTo>
                      <a:cubicBezTo>
                        <a:pt x="21" y="83"/>
                        <a:pt x="21" y="83"/>
                        <a:pt x="21" y="83"/>
                      </a:cubicBezTo>
                      <a:cubicBezTo>
                        <a:pt x="24" y="83"/>
                        <a:pt x="24" y="83"/>
                        <a:pt x="24" y="83"/>
                      </a:cubicBezTo>
                      <a:cubicBezTo>
                        <a:pt x="26" y="80"/>
                        <a:pt x="26" y="80"/>
                        <a:pt x="26" y="80"/>
                      </a:cubicBezTo>
                      <a:cubicBezTo>
                        <a:pt x="28" y="78"/>
                        <a:pt x="28" y="78"/>
                        <a:pt x="28" y="78"/>
                      </a:cubicBezTo>
                      <a:cubicBezTo>
                        <a:pt x="30" y="78"/>
                        <a:pt x="30" y="78"/>
                        <a:pt x="30" y="78"/>
                      </a:cubicBezTo>
                      <a:cubicBezTo>
                        <a:pt x="32" y="76"/>
                        <a:pt x="32" y="76"/>
                        <a:pt x="32" y="76"/>
                      </a:cubicBezTo>
                      <a:cubicBezTo>
                        <a:pt x="31" y="73"/>
                        <a:pt x="31" y="73"/>
                        <a:pt x="31" y="73"/>
                      </a:cubicBezTo>
                      <a:cubicBezTo>
                        <a:pt x="38" y="72"/>
                        <a:pt x="38" y="72"/>
                        <a:pt x="38" y="72"/>
                      </a:cubicBezTo>
                      <a:cubicBezTo>
                        <a:pt x="38" y="72"/>
                        <a:pt x="34" y="67"/>
                        <a:pt x="32" y="65"/>
                      </a:cubicBezTo>
                      <a:cubicBezTo>
                        <a:pt x="29" y="63"/>
                        <a:pt x="26" y="63"/>
                        <a:pt x="26" y="63"/>
                      </a:cubicBezTo>
                      <a:cubicBezTo>
                        <a:pt x="22" y="59"/>
                        <a:pt x="22" y="59"/>
                        <a:pt x="22" y="59"/>
                      </a:cubicBezTo>
                      <a:cubicBezTo>
                        <a:pt x="19" y="57"/>
                        <a:pt x="19" y="57"/>
                        <a:pt x="19" y="57"/>
                      </a:cubicBezTo>
                      <a:cubicBezTo>
                        <a:pt x="20" y="62"/>
                        <a:pt x="20" y="62"/>
                        <a:pt x="20" y="62"/>
                      </a:cubicBezTo>
                      <a:cubicBezTo>
                        <a:pt x="16" y="68"/>
                        <a:pt x="16" y="68"/>
                        <a:pt x="16" y="68"/>
                      </a:cubicBezTo>
                      <a:cubicBezTo>
                        <a:pt x="8" y="71"/>
                        <a:pt x="8" y="71"/>
                        <a:pt x="8" y="71"/>
                      </a:cubicBezTo>
                      <a:cubicBezTo>
                        <a:pt x="6" y="70"/>
                        <a:pt x="6" y="70"/>
                        <a:pt x="6" y="70"/>
                      </a:cubicBezTo>
                      <a:cubicBezTo>
                        <a:pt x="2" y="72"/>
                        <a:pt x="2" y="72"/>
                        <a:pt x="2" y="72"/>
                      </a:cubicBezTo>
                      <a:cubicBezTo>
                        <a:pt x="9" y="75"/>
                        <a:pt x="9" y="75"/>
                        <a:pt x="9" y="75"/>
                      </a:cubicBezTo>
                      <a:lnTo>
                        <a:pt x="14" y="72"/>
                      </a:lnTo>
                      <a:close/>
                      <a:moveTo>
                        <a:pt x="45" y="80"/>
                      </a:moveTo>
                      <a:cubicBezTo>
                        <a:pt x="45" y="83"/>
                        <a:pt x="45" y="83"/>
                        <a:pt x="45" y="83"/>
                      </a:cubicBezTo>
                      <a:cubicBezTo>
                        <a:pt x="41" y="86"/>
                        <a:pt x="41" y="86"/>
                        <a:pt x="41" y="86"/>
                      </a:cubicBezTo>
                      <a:cubicBezTo>
                        <a:pt x="44" y="88"/>
                        <a:pt x="44" y="88"/>
                        <a:pt x="44" y="88"/>
                      </a:cubicBezTo>
                      <a:cubicBezTo>
                        <a:pt x="45" y="88"/>
                        <a:pt x="45" y="88"/>
                        <a:pt x="45" y="88"/>
                      </a:cubicBezTo>
                      <a:cubicBezTo>
                        <a:pt x="48" y="91"/>
                        <a:pt x="48" y="91"/>
                        <a:pt x="48" y="91"/>
                      </a:cubicBezTo>
                      <a:cubicBezTo>
                        <a:pt x="53" y="89"/>
                        <a:pt x="53" y="89"/>
                        <a:pt x="53" y="89"/>
                      </a:cubicBezTo>
                      <a:cubicBezTo>
                        <a:pt x="51" y="83"/>
                        <a:pt x="51" y="83"/>
                        <a:pt x="51" y="83"/>
                      </a:cubicBezTo>
                      <a:lnTo>
                        <a:pt x="45" y="80"/>
                      </a:lnTo>
                      <a:close/>
                      <a:moveTo>
                        <a:pt x="42" y="62"/>
                      </a:moveTo>
                      <a:cubicBezTo>
                        <a:pt x="53" y="65"/>
                        <a:pt x="48" y="58"/>
                        <a:pt x="45" y="58"/>
                      </a:cubicBezTo>
                      <a:cubicBezTo>
                        <a:pt x="41" y="58"/>
                        <a:pt x="35" y="60"/>
                        <a:pt x="42" y="62"/>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34" name="Belarus" descr="© INSCALE GmbH, 05.05.2010&#10;http://www.presentationload.com/"/>
                <p:cNvSpPr>
                  <a:spLocks/>
                </p:cNvSpPr>
                <p:nvPr/>
              </p:nvSpPr>
              <p:spPr bwMode="gray">
                <a:xfrm>
                  <a:off x="5228644" y="2161184"/>
                  <a:ext cx="1031728" cy="930833"/>
                </a:xfrm>
                <a:custGeom>
                  <a:avLst/>
                  <a:gdLst/>
                  <a:ahLst/>
                  <a:cxnLst>
                    <a:cxn ang="0">
                      <a:pos x="364" y="131"/>
                    </a:cxn>
                    <a:cxn ang="0">
                      <a:pos x="349" y="115"/>
                    </a:cxn>
                    <a:cxn ang="0">
                      <a:pos x="320" y="117"/>
                    </a:cxn>
                    <a:cxn ang="0">
                      <a:pos x="310" y="96"/>
                    </a:cxn>
                    <a:cxn ang="0">
                      <a:pos x="288" y="82"/>
                    </a:cxn>
                    <a:cxn ang="0">
                      <a:pos x="283" y="70"/>
                    </a:cxn>
                    <a:cxn ang="0">
                      <a:pos x="267" y="46"/>
                    </a:cxn>
                    <a:cxn ang="0">
                      <a:pos x="256" y="14"/>
                    </a:cxn>
                    <a:cxn ang="0">
                      <a:pos x="219" y="7"/>
                    </a:cxn>
                    <a:cxn ang="0">
                      <a:pos x="202" y="20"/>
                    </a:cxn>
                    <a:cxn ang="0">
                      <a:pos x="177" y="5"/>
                    </a:cxn>
                    <a:cxn ang="0">
                      <a:pos x="167" y="1"/>
                    </a:cxn>
                    <a:cxn ang="0">
                      <a:pos x="145" y="3"/>
                    </a:cxn>
                    <a:cxn ang="0">
                      <a:pos x="132" y="20"/>
                    </a:cxn>
                    <a:cxn ang="0">
                      <a:pos x="125" y="30"/>
                    </a:cxn>
                    <a:cxn ang="0">
                      <a:pos x="113" y="28"/>
                    </a:cxn>
                    <a:cxn ang="0">
                      <a:pos x="106" y="39"/>
                    </a:cxn>
                    <a:cxn ang="0">
                      <a:pos x="96" y="44"/>
                    </a:cxn>
                    <a:cxn ang="0">
                      <a:pos x="94" y="56"/>
                    </a:cxn>
                    <a:cxn ang="0">
                      <a:pos x="107" y="64"/>
                    </a:cxn>
                    <a:cxn ang="0">
                      <a:pos x="104" y="78"/>
                    </a:cxn>
                    <a:cxn ang="0">
                      <a:pos x="86" y="94"/>
                    </a:cxn>
                    <a:cxn ang="0">
                      <a:pos x="77" y="121"/>
                    </a:cxn>
                    <a:cxn ang="0">
                      <a:pos x="83" y="141"/>
                    </a:cxn>
                    <a:cxn ang="0">
                      <a:pos x="72" y="142"/>
                    </a:cxn>
                    <a:cxn ang="0">
                      <a:pos x="57" y="154"/>
                    </a:cxn>
                    <a:cxn ang="0">
                      <a:pos x="49" y="166"/>
                    </a:cxn>
                    <a:cxn ang="0">
                      <a:pos x="34" y="174"/>
                    </a:cxn>
                    <a:cxn ang="0">
                      <a:pos x="20" y="173"/>
                    </a:cxn>
                    <a:cxn ang="0">
                      <a:pos x="12" y="175"/>
                    </a:cxn>
                    <a:cxn ang="0">
                      <a:pos x="8" y="189"/>
                    </a:cxn>
                    <a:cxn ang="0">
                      <a:pos x="27" y="225"/>
                    </a:cxn>
                    <a:cxn ang="0">
                      <a:pos x="30" y="237"/>
                    </a:cxn>
                    <a:cxn ang="0">
                      <a:pos x="30" y="257"/>
                    </a:cxn>
                    <a:cxn ang="0">
                      <a:pos x="5" y="286"/>
                    </a:cxn>
                    <a:cxn ang="0">
                      <a:pos x="29" y="299"/>
                    </a:cxn>
                    <a:cxn ang="0">
                      <a:pos x="30" y="313"/>
                    </a:cxn>
                    <a:cxn ang="0">
                      <a:pos x="28" y="326"/>
                    </a:cxn>
                    <a:cxn ang="0">
                      <a:pos x="36" y="321"/>
                    </a:cxn>
                    <a:cxn ang="0">
                      <a:pos x="59" y="302"/>
                    </a:cxn>
                    <a:cxn ang="0">
                      <a:pos x="98" y="292"/>
                    </a:cxn>
                    <a:cxn ang="0">
                      <a:pos x="129" y="288"/>
                    </a:cxn>
                    <a:cxn ang="0">
                      <a:pos x="145" y="292"/>
                    </a:cxn>
                    <a:cxn ang="0">
                      <a:pos x="163" y="293"/>
                    </a:cxn>
                    <a:cxn ang="0">
                      <a:pos x="184" y="296"/>
                    </a:cxn>
                    <a:cxn ang="0">
                      <a:pos x="201" y="301"/>
                    </a:cxn>
                    <a:cxn ang="0">
                      <a:pos x="209" y="293"/>
                    </a:cxn>
                    <a:cxn ang="0">
                      <a:pos x="223" y="293"/>
                    </a:cxn>
                    <a:cxn ang="0">
                      <a:pos x="235" y="286"/>
                    </a:cxn>
                    <a:cxn ang="0">
                      <a:pos x="242" y="285"/>
                    </a:cxn>
                    <a:cxn ang="0">
                      <a:pos x="253" y="277"/>
                    </a:cxn>
                    <a:cxn ang="0">
                      <a:pos x="265" y="292"/>
                    </a:cxn>
                    <a:cxn ang="0">
                      <a:pos x="279" y="280"/>
                    </a:cxn>
                    <a:cxn ang="0">
                      <a:pos x="302" y="276"/>
                    </a:cxn>
                    <a:cxn ang="0">
                      <a:pos x="311" y="265"/>
                    </a:cxn>
                    <a:cxn ang="0">
                      <a:pos x="337" y="225"/>
                    </a:cxn>
                    <a:cxn ang="0">
                      <a:pos x="351" y="221"/>
                    </a:cxn>
                    <a:cxn ang="0">
                      <a:pos x="335" y="196"/>
                    </a:cxn>
                    <a:cxn ang="0">
                      <a:pos x="326" y="180"/>
                    </a:cxn>
                    <a:cxn ang="0">
                      <a:pos x="316" y="166"/>
                    </a:cxn>
                    <a:cxn ang="0">
                      <a:pos x="326" y="155"/>
                    </a:cxn>
                    <a:cxn ang="0">
                      <a:pos x="356" y="145"/>
                    </a:cxn>
                    <a:cxn ang="0">
                      <a:pos x="365" y="136"/>
                    </a:cxn>
                  </a:cxnLst>
                  <a:rect l="0" t="0" r="r" b="b"/>
                  <a:pathLst>
                    <a:path w="365" h="330">
                      <a:moveTo>
                        <a:pt x="365" y="136"/>
                      </a:moveTo>
                      <a:cubicBezTo>
                        <a:pt x="364" y="131"/>
                        <a:pt x="364" y="131"/>
                        <a:pt x="364" y="131"/>
                      </a:cubicBezTo>
                      <a:cubicBezTo>
                        <a:pt x="344" y="122"/>
                        <a:pt x="344" y="122"/>
                        <a:pt x="344" y="122"/>
                      </a:cubicBezTo>
                      <a:cubicBezTo>
                        <a:pt x="349" y="115"/>
                        <a:pt x="349" y="115"/>
                        <a:pt x="349" y="115"/>
                      </a:cubicBezTo>
                      <a:cubicBezTo>
                        <a:pt x="333" y="113"/>
                        <a:pt x="333" y="113"/>
                        <a:pt x="333" y="113"/>
                      </a:cubicBezTo>
                      <a:cubicBezTo>
                        <a:pt x="320" y="117"/>
                        <a:pt x="320" y="117"/>
                        <a:pt x="320" y="117"/>
                      </a:cubicBezTo>
                      <a:cubicBezTo>
                        <a:pt x="320" y="117"/>
                        <a:pt x="322" y="104"/>
                        <a:pt x="319" y="101"/>
                      </a:cubicBezTo>
                      <a:cubicBezTo>
                        <a:pt x="316" y="97"/>
                        <a:pt x="310" y="96"/>
                        <a:pt x="310" y="96"/>
                      </a:cubicBezTo>
                      <a:cubicBezTo>
                        <a:pt x="310" y="96"/>
                        <a:pt x="292" y="95"/>
                        <a:pt x="291" y="91"/>
                      </a:cubicBezTo>
                      <a:cubicBezTo>
                        <a:pt x="289" y="87"/>
                        <a:pt x="288" y="82"/>
                        <a:pt x="288" y="82"/>
                      </a:cubicBezTo>
                      <a:cubicBezTo>
                        <a:pt x="280" y="80"/>
                        <a:pt x="280" y="80"/>
                        <a:pt x="280" y="80"/>
                      </a:cubicBezTo>
                      <a:cubicBezTo>
                        <a:pt x="280" y="80"/>
                        <a:pt x="289" y="73"/>
                        <a:pt x="283" y="70"/>
                      </a:cubicBezTo>
                      <a:cubicBezTo>
                        <a:pt x="276" y="66"/>
                        <a:pt x="265" y="64"/>
                        <a:pt x="265" y="64"/>
                      </a:cubicBezTo>
                      <a:cubicBezTo>
                        <a:pt x="267" y="46"/>
                        <a:pt x="267" y="46"/>
                        <a:pt x="267" y="46"/>
                      </a:cubicBezTo>
                      <a:cubicBezTo>
                        <a:pt x="255" y="30"/>
                        <a:pt x="255" y="30"/>
                        <a:pt x="255" y="30"/>
                      </a:cubicBezTo>
                      <a:cubicBezTo>
                        <a:pt x="255" y="30"/>
                        <a:pt x="263" y="21"/>
                        <a:pt x="256" y="14"/>
                      </a:cubicBezTo>
                      <a:cubicBezTo>
                        <a:pt x="250" y="8"/>
                        <a:pt x="244" y="11"/>
                        <a:pt x="238" y="8"/>
                      </a:cubicBezTo>
                      <a:cubicBezTo>
                        <a:pt x="233" y="3"/>
                        <a:pt x="225" y="3"/>
                        <a:pt x="219" y="7"/>
                      </a:cubicBezTo>
                      <a:cubicBezTo>
                        <a:pt x="211" y="10"/>
                        <a:pt x="205" y="12"/>
                        <a:pt x="205" y="12"/>
                      </a:cubicBezTo>
                      <a:cubicBezTo>
                        <a:pt x="205" y="12"/>
                        <a:pt x="211" y="20"/>
                        <a:pt x="202" y="20"/>
                      </a:cubicBezTo>
                      <a:cubicBezTo>
                        <a:pt x="191" y="18"/>
                        <a:pt x="203" y="9"/>
                        <a:pt x="197" y="5"/>
                      </a:cubicBezTo>
                      <a:cubicBezTo>
                        <a:pt x="192" y="0"/>
                        <a:pt x="178" y="2"/>
                        <a:pt x="177" y="5"/>
                      </a:cubicBezTo>
                      <a:cubicBezTo>
                        <a:pt x="175" y="6"/>
                        <a:pt x="176" y="12"/>
                        <a:pt x="171" y="11"/>
                      </a:cubicBezTo>
                      <a:cubicBezTo>
                        <a:pt x="164" y="10"/>
                        <a:pt x="172" y="2"/>
                        <a:pt x="167" y="1"/>
                      </a:cubicBezTo>
                      <a:cubicBezTo>
                        <a:pt x="161" y="0"/>
                        <a:pt x="155" y="5"/>
                        <a:pt x="152" y="5"/>
                      </a:cubicBezTo>
                      <a:cubicBezTo>
                        <a:pt x="149" y="5"/>
                        <a:pt x="147" y="3"/>
                        <a:pt x="145" y="3"/>
                      </a:cubicBezTo>
                      <a:cubicBezTo>
                        <a:pt x="143" y="6"/>
                        <a:pt x="141" y="6"/>
                        <a:pt x="141" y="6"/>
                      </a:cubicBezTo>
                      <a:cubicBezTo>
                        <a:pt x="132" y="20"/>
                        <a:pt x="132" y="20"/>
                        <a:pt x="132" y="20"/>
                      </a:cubicBezTo>
                      <a:cubicBezTo>
                        <a:pt x="132" y="20"/>
                        <a:pt x="135" y="26"/>
                        <a:pt x="132" y="29"/>
                      </a:cubicBezTo>
                      <a:cubicBezTo>
                        <a:pt x="129" y="31"/>
                        <a:pt x="125" y="30"/>
                        <a:pt x="125" y="30"/>
                      </a:cubicBezTo>
                      <a:cubicBezTo>
                        <a:pt x="125" y="30"/>
                        <a:pt x="122" y="31"/>
                        <a:pt x="120" y="31"/>
                      </a:cubicBezTo>
                      <a:cubicBezTo>
                        <a:pt x="118" y="31"/>
                        <a:pt x="113" y="28"/>
                        <a:pt x="113" y="28"/>
                      </a:cubicBezTo>
                      <a:cubicBezTo>
                        <a:pt x="109" y="30"/>
                        <a:pt x="109" y="30"/>
                        <a:pt x="109" y="30"/>
                      </a:cubicBezTo>
                      <a:cubicBezTo>
                        <a:pt x="109" y="30"/>
                        <a:pt x="109" y="37"/>
                        <a:pt x="106" y="39"/>
                      </a:cubicBezTo>
                      <a:cubicBezTo>
                        <a:pt x="104" y="42"/>
                        <a:pt x="100" y="41"/>
                        <a:pt x="100" y="41"/>
                      </a:cubicBezTo>
                      <a:cubicBezTo>
                        <a:pt x="96" y="44"/>
                        <a:pt x="96" y="44"/>
                        <a:pt x="96" y="44"/>
                      </a:cubicBezTo>
                      <a:cubicBezTo>
                        <a:pt x="96" y="50"/>
                        <a:pt x="96" y="50"/>
                        <a:pt x="96" y="50"/>
                      </a:cubicBezTo>
                      <a:cubicBezTo>
                        <a:pt x="94" y="56"/>
                        <a:pt x="94" y="56"/>
                        <a:pt x="94" y="56"/>
                      </a:cubicBezTo>
                      <a:cubicBezTo>
                        <a:pt x="93" y="66"/>
                        <a:pt x="93" y="66"/>
                        <a:pt x="93" y="66"/>
                      </a:cubicBezTo>
                      <a:cubicBezTo>
                        <a:pt x="93" y="66"/>
                        <a:pt x="106" y="61"/>
                        <a:pt x="107" y="64"/>
                      </a:cubicBezTo>
                      <a:cubicBezTo>
                        <a:pt x="108" y="68"/>
                        <a:pt x="104" y="73"/>
                        <a:pt x="104" y="73"/>
                      </a:cubicBezTo>
                      <a:cubicBezTo>
                        <a:pt x="104" y="78"/>
                        <a:pt x="104" y="78"/>
                        <a:pt x="104" y="78"/>
                      </a:cubicBezTo>
                      <a:cubicBezTo>
                        <a:pt x="89" y="82"/>
                        <a:pt x="89" y="82"/>
                        <a:pt x="89" y="82"/>
                      </a:cubicBezTo>
                      <a:cubicBezTo>
                        <a:pt x="89" y="82"/>
                        <a:pt x="90" y="92"/>
                        <a:pt x="86" y="94"/>
                      </a:cubicBezTo>
                      <a:cubicBezTo>
                        <a:pt x="81" y="95"/>
                        <a:pt x="74" y="100"/>
                        <a:pt x="74" y="104"/>
                      </a:cubicBezTo>
                      <a:cubicBezTo>
                        <a:pt x="74" y="109"/>
                        <a:pt x="77" y="121"/>
                        <a:pt x="77" y="121"/>
                      </a:cubicBezTo>
                      <a:cubicBezTo>
                        <a:pt x="74" y="137"/>
                        <a:pt x="74" y="137"/>
                        <a:pt x="74" y="137"/>
                      </a:cubicBezTo>
                      <a:cubicBezTo>
                        <a:pt x="74" y="137"/>
                        <a:pt x="83" y="136"/>
                        <a:pt x="83" y="141"/>
                      </a:cubicBezTo>
                      <a:cubicBezTo>
                        <a:pt x="85" y="148"/>
                        <a:pt x="78" y="153"/>
                        <a:pt x="75" y="150"/>
                      </a:cubicBezTo>
                      <a:cubicBezTo>
                        <a:pt x="72" y="147"/>
                        <a:pt x="76" y="141"/>
                        <a:pt x="72" y="142"/>
                      </a:cubicBezTo>
                      <a:cubicBezTo>
                        <a:pt x="67" y="142"/>
                        <a:pt x="61" y="144"/>
                        <a:pt x="61" y="144"/>
                      </a:cubicBezTo>
                      <a:cubicBezTo>
                        <a:pt x="57" y="154"/>
                        <a:pt x="57" y="154"/>
                        <a:pt x="57" y="154"/>
                      </a:cubicBezTo>
                      <a:cubicBezTo>
                        <a:pt x="57" y="154"/>
                        <a:pt x="49" y="151"/>
                        <a:pt x="47" y="154"/>
                      </a:cubicBezTo>
                      <a:cubicBezTo>
                        <a:pt x="46" y="156"/>
                        <a:pt x="53" y="165"/>
                        <a:pt x="49" y="166"/>
                      </a:cubicBezTo>
                      <a:cubicBezTo>
                        <a:pt x="45" y="168"/>
                        <a:pt x="41" y="166"/>
                        <a:pt x="41" y="166"/>
                      </a:cubicBezTo>
                      <a:cubicBezTo>
                        <a:pt x="34" y="174"/>
                        <a:pt x="34" y="174"/>
                        <a:pt x="34" y="174"/>
                      </a:cubicBezTo>
                      <a:cubicBezTo>
                        <a:pt x="27" y="171"/>
                        <a:pt x="27" y="171"/>
                        <a:pt x="27" y="171"/>
                      </a:cubicBezTo>
                      <a:cubicBezTo>
                        <a:pt x="20" y="173"/>
                        <a:pt x="20" y="173"/>
                        <a:pt x="20" y="173"/>
                      </a:cubicBezTo>
                      <a:cubicBezTo>
                        <a:pt x="13" y="171"/>
                        <a:pt x="13" y="171"/>
                        <a:pt x="13" y="171"/>
                      </a:cubicBezTo>
                      <a:cubicBezTo>
                        <a:pt x="12" y="175"/>
                        <a:pt x="12" y="175"/>
                        <a:pt x="12" y="175"/>
                      </a:cubicBezTo>
                      <a:cubicBezTo>
                        <a:pt x="0" y="176"/>
                        <a:pt x="0" y="176"/>
                        <a:pt x="0" y="176"/>
                      </a:cubicBezTo>
                      <a:cubicBezTo>
                        <a:pt x="8" y="189"/>
                        <a:pt x="8" y="189"/>
                        <a:pt x="8" y="189"/>
                      </a:cubicBezTo>
                      <a:cubicBezTo>
                        <a:pt x="8" y="189"/>
                        <a:pt x="9" y="195"/>
                        <a:pt x="11" y="201"/>
                      </a:cubicBezTo>
                      <a:cubicBezTo>
                        <a:pt x="12" y="207"/>
                        <a:pt x="27" y="225"/>
                        <a:pt x="27" y="225"/>
                      </a:cubicBezTo>
                      <a:cubicBezTo>
                        <a:pt x="25" y="229"/>
                        <a:pt x="25" y="229"/>
                        <a:pt x="25" y="229"/>
                      </a:cubicBezTo>
                      <a:cubicBezTo>
                        <a:pt x="30" y="237"/>
                        <a:pt x="30" y="237"/>
                        <a:pt x="30" y="237"/>
                      </a:cubicBezTo>
                      <a:cubicBezTo>
                        <a:pt x="28" y="238"/>
                        <a:pt x="28" y="238"/>
                        <a:pt x="28" y="238"/>
                      </a:cubicBezTo>
                      <a:cubicBezTo>
                        <a:pt x="30" y="257"/>
                        <a:pt x="30" y="257"/>
                        <a:pt x="30" y="257"/>
                      </a:cubicBezTo>
                      <a:cubicBezTo>
                        <a:pt x="30" y="257"/>
                        <a:pt x="18" y="260"/>
                        <a:pt x="12" y="265"/>
                      </a:cubicBezTo>
                      <a:cubicBezTo>
                        <a:pt x="6" y="271"/>
                        <a:pt x="5" y="286"/>
                        <a:pt x="5" y="286"/>
                      </a:cubicBezTo>
                      <a:cubicBezTo>
                        <a:pt x="5" y="286"/>
                        <a:pt x="12" y="286"/>
                        <a:pt x="22" y="291"/>
                      </a:cubicBezTo>
                      <a:cubicBezTo>
                        <a:pt x="31" y="294"/>
                        <a:pt x="29" y="299"/>
                        <a:pt x="29" y="299"/>
                      </a:cubicBezTo>
                      <a:cubicBezTo>
                        <a:pt x="27" y="307"/>
                        <a:pt x="27" y="307"/>
                        <a:pt x="27" y="307"/>
                      </a:cubicBezTo>
                      <a:cubicBezTo>
                        <a:pt x="30" y="313"/>
                        <a:pt x="30" y="313"/>
                        <a:pt x="30" y="313"/>
                      </a:cubicBezTo>
                      <a:cubicBezTo>
                        <a:pt x="26" y="317"/>
                        <a:pt x="26" y="317"/>
                        <a:pt x="26" y="317"/>
                      </a:cubicBezTo>
                      <a:cubicBezTo>
                        <a:pt x="26" y="317"/>
                        <a:pt x="26" y="323"/>
                        <a:pt x="28" y="326"/>
                      </a:cubicBezTo>
                      <a:cubicBezTo>
                        <a:pt x="29" y="327"/>
                        <a:pt x="30" y="329"/>
                        <a:pt x="31" y="330"/>
                      </a:cubicBezTo>
                      <a:cubicBezTo>
                        <a:pt x="31" y="328"/>
                        <a:pt x="31" y="321"/>
                        <a:pt x="36" y="321"/>
                      </a:cubicBezTo>
                      <a:cubicBezTo>
                        <a:pt x="41" y="321"/>
                        <a:pt x="42" y="326"/>
                        <a:pt x="50" y="320"/>
                      </a:cubicBezTo>
                      <a:cubicBezTo>
                        <a:pt x="59" y="314"/>
                        <a:pt x="51" y="307"/>
                        <a:pt x="59" y="302"/>
                      </a:cubicBezTo>
                      <a:cubicBezTo>
                        <a:pt x="66" y="297"/>
                        <a:pt x="72" y="300"/>
                        <a:pt x="80" y="296"/>
                      </a:cubicBezTo>
                      <a:cubicBezTo>
                        <a:pt x="89" y="292"/>
                        <a:pt x="90" y="291"/>
                        <a:pt x="98" y="292"/>
                      </a:cubicBezTo>
                      <a:cubicBezTo>
                        <a:pt x="107" y="293"/>
                        <a:pt x="110" y="290"/>
                        <a:pt x="115" y="288"/>
                      </a:cubicBezTo>
                      <a:cubicBezTo>
                        <a:pt x="121" y="286"/>
                        <a:pt x="129" y="288"/>
                        <a:pt x="129" y="288"/>
                      </a:cubicBezTo>
                      <a:cubicBezTo>
                        <a:pt x="139" y="288"/>
                        <a:pt x="139" y="288"/>
                        <a:pt x="139" y="288"/>
                      </a:cubicBezTo>
                      <a:cubicBezTo>
                        <a:pt x="145" y="292"/>
                        <a:pt x="145" y="292"/>
                        <a:pt x="145" y="292"/>
                      </a:cubicBezTo>
                      <a:cubicBezTo>
                        <a:pt x="152" y="288"/>
                        <a:pt x="152" y="288"/>
                        <a:pt x="152" y="288"/>
                      </a:cubicBezTo>
                      <a:cubicBezTo>
                        <a:pt x="163" y="293"/>
                        <a:pt x="163" y="293"/>
                        <a:pt x="163" y="293"/>
                      </a:cubicBezTo>
                      <a:cubicBezTo>
                        <a:pt x="163" y="293"/>
                        <a:pt x="169" y="281"/>
                        <a:pt x="174" y="288"/>
                      </a:cubicBezTo>
                      <a:cubicBezTo>
                        <a:pt x="179" y="293"/>
                        <a:pt x="176" y="298"/>
                        <a:pt x="184" y="296"/>
                      </a:cubicBezTo>
                      <a:cubicBezTo>
                        <a:pt x="192" y="294"/>
                        <a:pt x="196" y="295"/>
                        <a:pt x="196" y="295"/>
                      </a:cubicBezTo>
                      <a:cubicBezTo>
                        <a:pt x="196" y="295"/>
                        <a:pt x="197" y="301"/>
                        <a:pt x="201" y="301"/>
                      </a:cubicBezTo>
                      <a:cubicBezTo>
                        <a:pt x="204" y="301"/>
                        <a:pt x="201" y="293"/>
                        <a:pt x="201" y="293"/>
                      </a:cubicBezTo>
                      <a:cubicBezTo>
                        <a:pt x="209" y="293"/>
                        <a:pt x="209" y="293"/>
                        <a:pt x="209" y="293"/>
                      </a:cubicBezTo>
                      <a:cubicBezTo>
                        <a:pt x="218" y="285"/>
                        <a:pt x="218" y="285"/>
                        <a:pt x="218" y="285"/>
                      </a:cubicBezTo>
                      <a:cubicBezTo>
                        <a:pt x="223" y="293"/>
                        <a:pt x="223" y="293"/>
                        <a:pt x="223" y="293"/>
                      </a:cubicBezTo>
                      <a:cubicBezTo>
                        <a:pt x="226" y="288"/>
                        <a:pt x="226" y="288"/>
                        <a:pt x="226" y="288"/>
                      </a:cubicBezTo>
                      <a:cubicBezTo>
                        <a:pt x="235" y="286"/>
                        <a:pt x="235" y="286"/>
                        <a:pt x="235" y="286"/>
                      </a:cubicBezTo>
                      <a:cubicBezTo>
                        <a:pt x="235" y="286"/>
                        <a:pt x="233" y="295"/>
                        <a:pt x="238" y="294"/>
                      </a:cubicBezTo>
                      <a:cubicBezTo>
                        <a:pt x="243" y="293"/>
                        <a:pt x="242" y="285"/>
                        <a:pt x="242" y="285"/>
                      </a:cubicBezTo>
                      <a:cubicBezTo>
                        <a:pt x="251" y="283"/>
                        <a:pt x="251" y="283"/>
                        <a:pt x="251" y="283"/>
                      </a:cubicBezTo>
                      <a:cubicBezTo>
                        <a:pt x="253" y="277"/>
                        <a:pt x="253" y="277"/>
                        <a:pt x="253" y="277"/>
                      </a:cubicBezTo>
                      <a:cubicBezTo>
                        <a:pt x="259" y="280"/>
                        <a:pt x="259" y="280"/>
                        <a:pt x="259" y="280"/>
                      </a:cubicBezTo>
                      <a:cubicBezTo>
                        <a:pt x="259" y="280"/>
                        <a:pt x="259" y="293"/>
                        <a:pt x="265" y="292"/>
                      </a:cubicBezTo>
                      <a:cubicBezTo>
                        <a:pt x="270" y="292"/>
                        <a:pt x="270" y="284"/>
                        <a:pt x="270" y="284"/>
                      </a:cubicBezTo>
                      <a:cubicBezTo>
                        <a:pt x="279" y="280"/>
                        <a:pt x="279" y="280"/>
                        <a:pt x="279" y="280"/>
                      </a:cubicBezTo>
                      <a:cubicBezTo>
                        <a:pt x="282" y="283"/>
                        <a:pt x="282" y="283"/>
                        <a:pt x="282" y="283"/>
                      </a:cubicBezTo>
                      <a:cubicBezTo>
                        <a:pt x="282" y="283"/>
                        <a:pt x="295" y="269"/>
                        <a:pt x="302" y="276"/>
                      </a:cubicBezTo>
                      <a:cubicBezTo>
                        <a:pt x="307" y="281"/>
                        <a:pt x="313" y="291"/>
                        <a:pt x="317" y="286"/>
                      </a:cubicBezTo>
                      <a:cubicBezTo>
                        <a:pt x="320" y="281"/>
                        <a:pt x="310" y="279"/>
                        <a:pt x="311" y="265"/>
                      </a:cubicBezTo>
                      <a:cubicBezTo>
                        <a:pt x="312" y="252"/>
                        <a:pt x="313" y="233"/>
                        <a:pt x="324" y="232"/>
                      </a:cubicBezTo>
                      <a:cubicBezTo>
                        <a:pt x="335" y="231"/>
                        <a:pt x="337" y="225"/>
                        <a:pt x="337" y="225"/>
                      </a:cubicBezTo>
                      <a:cubicBezTo>
                        <a:pt x="347" y="225"/>
                        <a:pt x="347" y="225"/>
                        <a:pt x="347" y="225"/>
                      </a:cubicBezTo>
                      <a:cubicBezTo>
                        <a:pt x="351" y="221"/>
                        <a:pt x="351" y="221"/>
                        <a:pt x="351" y="221"/>
                      </a:cubicBezTo>
                      <a:cubicBezTo>
                        <a:pt x="339" y="212"/>
                        <a:pt x="339" y="212"/>
                        <a:pt x="339" y="212"/>
                      </a:cubicBezTo>
                      <a:cubicBezTo>
                        <a:pt x="339" y="212"/>
                        <a:pt x="338" y="200"/>
                        <a:pt x="335" y="196"/>
                      </a:cubicBezTo>
                      <a:cubicBezTo>
                        <a:pt x="333" y="192"/>
                        <a:pt x="331" y="191"/>
                        <a:pt x="331" y="191"/>
                      </a:cubicBezTo>
                      <a:cubicBezTo>
                        <a:pt x="331" y="191"/>
                        <a:pt x="333" y="185"/>
                        <a:pt x="326" y="180"/>
                      </a:cubicBezTo>
                      <a:cubicBezTo>
                        <a:pt x="321" y="175"/>
                        <a:pt x="313" y="173"/>
                        <a:pt x="313" y="173"/>
                      </a:cubicBezTo>
                      <a:cubicBezTo>
                        <a:pt x="316" y="166"/>
                        <a:pt x="316" y="166"/>
                        <a:pt x="316" y="166"/>
                      </a:cubicBezTo>
                      <a:cubicBezTo>
                        <a:pt x="315" y="158"/>
                        <a:pt x="315" y="158"/>
                        <a:pt x="315" y="158"/>
                      </a:cubicBezTo>
                      <a:cubicBezTo>
                        <a:pt x="326" y="155"/>
                        <a:pt x="326" y="155"/>
                        <a:pt x="326" y="155"/>
                      </a:cubicBezTo>
                      <a:cubicBezTo>
                        <a:pt x="326" y="155"/>
                        <a:pt x="335" y="163"/>
                        <a:pt x="344" y="157"/>
                      </a:cubicBezTo>
                      <a:cubicBezTo>
                        <a:pt x="353" y="153"/>
                        <a:pt x="356" y="145"/>
                        <a:pt x="356" y="145"/>
                      </a:cubicBezTo>
                      <a:cubicBezTo>
                        <a:pt x="354" y="140"/>
                        <a:pt x="354" y="140"/>
                        <a:pt x="354" y="140"/>
                      </a:cubicBezTo>
                      <a:lnTo>
                        <a:pt x="365" y="13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35" name="Latvia" descr="© INSCALE GmbH, 05.05.2010&#10;http://www.presentationload.com/"/>
                <p:cNvSpPr>
                  <a:spLocks/>
                </p:cNvSpPr>
                <p:nvPr/>
              </p:nvSpPr>
              <p:spPr bwMode="gray">
                <a:xfrm>
                  <a:off x="4893414" y="1881281"/>
                  <a:ext cx="753455" cy="426360"/>
                </a:xfrm>
                <a:custGeom>
                  <a:avLst/>
                  <a:gdLst/>
                  <a:ahLst/>
                  <a:cxnLst>
                    <a:cxn ang="0">
                      <a:pos x="264" y="89"/>
                    </a:cxn>
                    <a:cxn ang="0">
                      <a:pos x="259" y="74"/>
                    </a:cxn>
                    <a:cxn ang="0">
                      <a:pos x="255" y="68"/>
                    </a:cxn>
                    <a:cxn ang="0">
                      <a:pos x="249" y="61"/>
                    </a:cxn>
                    <a:cxn ang="0">
                      <a:pos x="237" y="61"/>
                    </a:cxn>
                    <a:cxn ang="0">
                      <a:pos x="237" y="46"/>
                    </a:cxn>
                    <a:cxn ang="0">
                      <a:pos x="240" y="31"/>
                    </a:cxn>
                    <a:cxn ang="0">
                      <a:pos x="225" y="25"/>
                    </a:cxn>
                    <a:cxn ang="0">
                      <a:pos x="212" y="20"/>
                    </a:cxn>
                    <a:cxn ang="0">
                      <a:pos x="190" y="26"/>
                    </a:cxn>
                    <a:cxn ang="0">
                      <a:pos x="177" y="23"/>
                    </a:cxn>
                    <a:cxn ang="0">
                      <a:pos x="167" y="13"/>
                    </a:cxn>
                    <a:cxn ang="0">
                      <a:pos x="161" y="11"/>
                    </a:cxn>
                    <a:cxn ang="0">
                      <a:pos x="153" y="9"/>
                    </a:cxn>
                    <a:cxn ang="0">
                      <a:pos x="146" y="4"/>
                    </a:cxn>
                    <a:cxn ang="0">
                      <a:pos x="139" y="5"/>
                    </a:cxn>
                    <a:cxn ang="0">
                      <a:pos x="132" y="0"/>
                    </a:cxn>
                    <a:cxn ang="0">
                      <a:pos x="121" y="7"/>
                    </a:cxn>
                    <a:cxn ang="0">
                      <a:pos x="115" y="11"/>
                    </a:cxn>
                    <a:cxn ang="0">
                      <a:pos x="111" y="18"/>
                    </a:cxn>
                    <a:cxn ang="0">
                      <a:pos x="109" y="23"/>
                    </a:cxn>
                    <a:cxn ang="0">
                      <a:pos x="117" y="60"/>
                    </a:cxn>
                    <a:cxn ang="0">
                      <a:pos x="95" y="79"/>
                    </a:cxn>
                    <a:cxn ang="0">
                      <a:pos x="78" y="75"/>
                    </a:cxn>
                    <a:cxn ang="0">
                      <a:pos x="73" y="62"/>
                    </a:cxn>
                    <a:cxn ang="0">
                      <a:pos x="65" y="56"/>
                    </a:cxn>
                    <a:cxn ang="0">
                      <a:pos x="51" y="46"/>
                    </a:cxn>
                    <a:cxn ang="0">
                      <a:pos x="18" y="54"/>
                    </a:cxn>
                    <a:cxn ang="0">
                      <a:pos x="12" y="88"/>
                    </a:cxn>
                    <a:cxn ang="0">
                      <a:pos x="2" y="116"/>
                    </a:cxn>
                    <a:cxn ang="0">
                      <a:pos x="2" y="127"/>
                    </a:cxn>
                    <a:cxn ang="0">
                      <a:pos x="4" y="123"/>
                    </a:cxn>
                    <a:cxn ang="0">
                      <a:pos x="3" y="132"/>
                    </a:cxn>
                    <a:cxn ang="0">
                      <a:pos x="0" y="135"/>
                    </a:cxn>
                    <a:cxn ang="0">
                      <a:pos x="5" y="151"/>
                    </a:cxn>
                    <a:cxn ang="0">
                      <a:pos x="10" y="149"/>
                    </a:cxn>
                    <a:cxn ang="0">
                      <a:pos x="21" y="133"/>
                    </a:cxn>
                    <a:cxn ang="0">
                      <a:pos x="33" y="127"/>
                    </a:cxn>
                    <a:cxn ang="0">
                      <a:pos x="41" y="123"/>
                    </a:cxn>
                    <a:cxn ang="0">
                      <a:pos x="63" y="125"/>
                    </a:cxn>
                    <a:cxn ang="0">
                      <a:pos x="75" y="119"/>
                    </a:cxn>
                    <a:cxn ang="0">
                      <a:pos x="80" y="125"/>
                    </a:cxn>
                    <a:cxn ang="0">
                      <a:pos x="88" y="119"/>
                    </a:cxn>
                    <a:cxn ang="0">
                      <a:pos x="99" y="117"/>
                    </a:cxn>
                    <a:cxn ang="0">
                      <a:pos x="118" y="122"/>
                    </a:cxn>
                    <a:cxn ang="0">
                      <a:pos x="129" y="120"/>
                    </a:cxn>
                    <a:cxn ang="0">
                      <a:pos x="135" y="112"/>
                    </a:cxn>
                    <a:cxn ang="0">
                      <a:pos x="147" y="109"/>
                    </a:cxn>
                    <a:cxn ang="0">
                      <a:pos x="174" y="119"/>
                    </a:cxn>
                    <a:cxn ang="0">
                      <a:pos x="191" y="126"/>
                    </a:cxn>
                    <a:cxn ang="0">
                      <a:pos x="201" y="136"/>
                    </a:cxn>
                    <a:cxn ang="0">
                      <a:pos x="215" y="143"/>
                    </a:cxn>
                    <a:cxn ang="0">
                      <a:pos x="225" y="138"/>
                    </a:cxn>
                    <a:cxn ang="0">
                      <a:pos x="232" y="127"/>
                    </a:cxn>
                    <a:cxn ang="0">
                      <a:pos x="244" y="129"/>
                    </a:cxn>
                    <a:cxn ang="0">
                      <a:pos x="251" y="119"/>
                    </a:cxn>
                    <a:cxn ang="0">
                      <a:pos x="265" y="101"/>
                    </a:cxn>
                  </a:cxnLst>
                  <a:rect l="0" t="0" r="r" b="b"/>
                  <a:pathLst>
                    <a:path w="267" h="151">
                      <a:moveTo>
                        <a:pt x="266" y="90"/>
                      </a:moveTo>
                      <a:cubicBezTo>
                        <a:pt x="264" y="89"/>
                        <a:pt x="264" y="89"/>
                        <a:pt x="264" y="89"/>
                      </a:cubicBezTo>
                      <a:cubicBezTo>
                        <a:pt x="262" y="83"/>
                        <a:pt x="262" y="83"/>
                        <a:pt x="262" y="83"/>
                      </a:cubicBezTo>
                      <a:cubicBezTo>
                        <a:pt x="259" y="74"/>
                        <a:pt x="259" y="74"/>
                        <a:pt x="259" y="74"/>
                      </a:cubicBezTo>
                      <a:cubicBezTo>
                        <a:pt x="256" y="73"/>
                        <a:pt x="256" y="73"/>
                        <a:pt x="256" y="73"/>
                      </a:cubicBezTo>
                      <a:cubicBezTo>
                        <a:pt x="255" y="68"/>
                        <a:pt x="255" y="68"/>
                        <a:pt x="255" y="68"/>
                      </a:cubicBezTo>
                      <a:cubicBezTo>
                        <a:pt x="247" y="66"/>
                        <a:pt x="247" y="66"/>
                        <a:pt x="247" y="66"/>
                      </a:cubicBezTo>
                      <a:cubicBezTo>
                        <a:pt x="249" y="61"/>
                        <a:pt x="249" y="61"/>
                        <a:pt x="249" y="61"/>
                      </a:cubicBezTo>
                      <a:cubicBezTo>
                        <a:pt x="249" y="61"/>
                        <a:pt x="247" y="58"/>
                        <a:pt x="245" y="58"/>
                      </a:cubicBezTo>
                      <a:cubicBezTo>
                        <a:pt x="242" y="58"/>
                        <a:pt x="237" y="61"/>
                        <a:pt x="237" y="61"/>
                      </a:cubicBezTo>
                      <a:cubicBezTo>
                        <a:pt x="239" y="50"/>
                        <a:pt x="239" y="50"/>
                        <a:pt x="239" y="50"/>
                      </a:cubicBezTo>
                      <a:cubicBezTo>
                        <a:pt x="237" y="46"/>
                        <a:pt x="237" y="46"/>
                        <a:pt x="237" y="46"/>
                      </a:cubicBezTo>
                      <a:cubicBezTo>
                        <a:pt x="240" y="42"/>
                        <a:pt x="240" y="42"/>
                        <a:pt x="240" y="42"/>
                      </a:cubicBezTo>
                      <a:cubicBezTo>
                        <a:pt x="240" y="31"/>
                        <a:pt x="240" y="31"/>
                        <a:pt x="240" y="31"/>
                      </a:cubicBezTo>
                      <a:cubicBezTo>
                        <a:pt x="240" y="31"/>
                        <a:pt x="237" y="28"/>
                        <a:pt x="234" y="27"/>
                      </a:cubicBezTo>
                      <a:cubicBezTo>
                        <a:pt x="232" y="26"/>
                        <a:pt x="225" y="25"/>
                        <a:pt x="225" y="25"/>
                      </a:cubicBezTo>
                      <a:cubicBezTo>
                        <a:pt x="223" y="18"/>
                        <a:pt x="223" y="18"/>
                        <a:pt x="223" y="18"/>
                      </a:cubicBezTo>
                      <a:cubicBezTo>
                        <a:pt x="223" y="18"/>
                        <a:pt x="215" y="20"/>
                        <a:pt x="212" y="20"/>
                      </a:cubicBezTo>
                      <a:cubicBezTo>
                        <a:pt x="209" y="21"/>
                        <a:pt x="201" y="18"/>
                        <a:pt x="201" y="18"/>
                      </a:cubicBezTo>
                      <a:cubicBezTo>
                        <a:pt x="190" y="26"/>
                        <a:pt x="190" y="26"/>
                        <a:pt x="190" y="26"/>
                      </a:cubicBezTo>
                      <a:cubicBezTo>
                        <a:pt x="186" y="23"/>
                        <a:pt x="186" y="23"/>
                        <a:pt x="186" y="23"/>
                      </a:cubicBezTo>
                      <a:cubicBezTo>
                        <a:pt x="177" y="23"/>
                        <a:pt x="177" y="23"/>
                        <a:pt x="177" y="23"/>
                      </a:cubicBezTo>
                      <a:cubicBezTo>
                        <a:pt x="175" y="23"/>
                        <a:pt x="176" y="18"/>
                        <a:pt x="174" y="16"/>
                      </a:cubicBezTo>
                      <a:cubicBezTo>
                        <a:pt x="172" y="15"/>
                        <a:pt x="167" y="13"/>
                        <a:pt x="167" y="13"/>
                      </a:cubicBezTo>
                      <a:cubicBezTo>
                        <a:pt x="167" y="9"/>
                        <a:pt x="167" y="9"/>
                        <a:pt x="167" y="9"/>
                      </a:cubicBezTo>
                      <a:cubicBezTo>
                        <a:pt x="167" y="9"/>
                        <a:pt x="163" y="11"/>
                        <a:pt x="161" y="11"/>
                      </a:cubicBezTo>
                      <a:cubicBezTo>
                        <a:pt x="159" y="11"/>
                        <a:pt x="157" y="6"/>
                        <a:pt x="157" y="6"/>
                      </a:cubicBezTo>
                      <a:cubicBezTo>
                        <a:pt x="153" y="9"/>
                        <a:pt x="153" y="9"/>
                        <a:pt x="153" y="9"/>
                      </a:cubicBezTo>
                      <a:cubicBezTo>
                        <a:pt x="150" y="4"/>
                        <a:pt x="150" y="4"/>
                        <a:pt x="150" y="4"/>
                      </a:cubicBezTo>
                      <a:cubicBezTo>
                        <a:pt x="146" y="4"/>
                        <a:pt x="146" y="4"/>
                        <a:pt x="146" y="4"/>
                      </a:cubicBezTo>
                      <a:cubicBezTo>
                        <a:pt x="140" y="0"/>
                        <a:pt x="140" y="0"/>
                        <a:pt x="140" y="0"/>
                      </a:cubicBezTo>
                      <a:cubicBezTo>
                        <a:pt x="139" y="5"/>
                        <a:pt x="139" y="5"/>
                        <a:pt x="139" y="5"/>
                      </a:cubicBezTo>
                      <a:cubicBezTo>
                        <a:pt x="135" y="0"/>
                        <a:pt x="135" y="0"/>
                        <a:pt x="135" y="0"/>
                      </a:cubicBezTo>
                      <a:cubicBezTo>
                        <a:pt x="132" y="0"/>
                        <a:pt x="132" y="0"/>
                        <a:pt x="132" y="0"/>
                      </a:cubicBezTo>
                      <a:cubicBezTo>
                        <a:pt x="127" y="9"/>
                        <a:pt x="127" y="9"/>
                        <a:pt x="127" y="9"/>
                      </a:cubicBezTo>
                      <a:cubicBezTo>
                        <a:pt x="121" y="7"/>
                        <a:pt x="121" y="7"/>
                        <a:pt x="121" y="7"/>
                      </a:cubicBezTo>
                      <a:cubicBezTo>
                        <a:pt x="118" y="14"/>
                        <a:pt x="118" y="14"/>
                        <a:pt x="118" y="14"/>
                      </a:cubicBezTo>
                      <a:cubicBezTo>
                        <a:pt x="115" y="11"/>
                        <a:pt x="115" y="11"/>
                        <a:pt x="115" y="11"/>
                      </a:cubicBezTo>
                      <a:cubicBezTo>
                        <a:pt x="112" y="14"/>
                        <a:pt x="112" y="14"/>
                        <a:pt x="112" y="14"/>
                      </a:cubicBezTo>
                      <a:cubicBezTo>
                        <a:pt x="111" y="18"/>
                        <a:pt x="111" y="18"/>
                        <a:pt x="111" y="18"/>
                      </a:cubicBezTo>
                      <a:cubicBezTo>
                        <a:pt x="109" y="18"/>
                        <a:pt x="109" y="18"/>
                        <a:pt x="109" y="18"/>
                      </a:cubicBezTo>
                      <a:cubicBezTo>
                        <a:pt x="109" y="23"/>
                        <a:pt x="109" y="23"/>
                        <a:pt x="109" y="23"/>
                      </a:cubicBezTo>
                      <a:cubicBezTo>
                        <a:pt x="114" y="44"/>
                        <a:pt x="114" y="44"/>
                        <a:pt x="114" y="44"/>
                      </a:cubicBezTo>
                      <a:cubicBezTo>
                        <a:pt x="114" y="44"/>
                        <a:pt x="117" y="54"/>
                        <a:pt x="117" y="60"/>
                      </a:cubicBezTo>
                      <a:cubicBezTo>
                        <a:pt x="116" y="64"/>
                        <a:pt x="110" y="67"/>
                        <a:pt x="108" y="68"/>
                      </a:cubicBezTo>
                      <a:cubicBezTo>
                        <a:pt x="106" y="69"/>
                        <a:pt x="103" y="76"/>
                        <a:pt x="95" y="79"/>
                      </a:cubicBezTo>
                      <a:cubicBezTo>
                        <a:pt x="87" y="83"/>
                        <a:pt x="86" y="75"/>
                        <a:pt x="86" y="75"/>
                      </a:cubicBezTo>
                      <a:cubicBezTo>
                        <a:pt x="78" y="75"/>
                        <a:pt x="78" y="75"/>
                        <a:pt x="78" y="75"/>
                      </a:cubicBezTo>
                      <a:cubicBezTo>
                        <a:pt x="76" y="75"/>
                        <a:pt x="76" y="68"/>
                        <a:pt x="76" y="66"/>
                      </a:cubicBezTo>
                      <a:cubicBezTo>
                        <a:pt x="75" y="65"/>
                        <a:pt x="73" y="62"/>
                        <a:pt x="73" y="62"/>
                      </a:cubicBezTo>
                      <a:cubicBezTo>
                        <a:pt x="73" y="59"/>
                        <a:pt x="73" y="59"/>
                        <a:pt x="73" y="59"/>
                      </a:cubicBezTo>
                      <a:cubicBezTo>
                        <a:pt x="65" y="56"/>
                        <a:pt x="65" y="56"/>
                        <a:pt x="65" y="56"/>
                      </a:cubicBezTo>
                      <a:cubicBezTo>
                        <a:pt x="65" y="56"/>
                        <a:pt x="64" y="51"/>
                        <a:pt x="61" y="50"/>
                      </a:cubicBezTo>
                      <a:cubicBezTo>
                        <a:pt x="58" y="49"/>
                        <a:pt x="51" y="46"/>
                        <a:pt x="51" y="46"/>
                      </a:cubicBezTo>
                      <a:cubicBezTo>
                        <a:pt x="48" y="36"/>
                        <a:pt x="48" y="36"/>
                        <a:pt x="48" y="36"/>
                      </a:cubicBezTo>
                      <a:cubicBezTo>
                        <a:pt x="18" y="54"/>
                        <a:pt x="18" y="54"/>
                        <a:pt x="18" y="54"/>
                      </a:cubicBezTo>
                      <a:cubicBezTo>
                        <a:pt x="11" y="75"/>
                        <a:pt x="11" y="75"/>
                        <a:pt x="11" y="75"/>
                      </a:cubicBezTo>
                      <a:cubicBezTo>
                        <a:pt x="12" y="88"/>
                        <a:pt x="12" y="88"/>
                        <a:pt x="12" y="88"/>
                      </a:cubicBezTo>
                      <a:cubicBezTo>
                        <a:pt x="0" y="105"/>
                        <a:pt x="0" y="105"/>
                        <a:pt x="0" y="105"/>
                      </a:cubicBezTo>
                      <a:cubicBezTo>
                        <a:pt x="2" y="116"/>
                        <a:pt x="2" y="116"/>
                        <a:pt x="2" y="116"/>
                      </a:cubicBezTo>
                      <a:cubicBezTo>
                        <a:pt x="1" y="127"/>
                        <a:pt x="1" y="127"/>
                        <a:pt x="1" y="127"/>
                      </a:cubicBezTo>
                      <a:cubicBezTo>
                        <a:pt x="2" y="127"/>
                        <a:pt x="2" y="127"/>
                        <a:pt x="2" y="127"/>
                      </a:cubicBezTo>
                      <a:cubicBezTo>
                        <a:pt x="2" y="123"/>
                        <a:pt x="2" y="123"/>
                        <a:pt x="2" y="123"/>
                      </a:cubicBezTo>
                      <a:cubicBezTo>
                        <a:pt x="4" y="123"/>
                        <a:pt x="4" y="123"/>
                        <a:pt x="4" y="123"/>
                      </a:cubicBezTo>
                      <a:cubicBezTo>
                        <a:pt x="4" y="131"/>
                        <a:pt x="4" y="131"/>
                        <a:pt x="4" y="131"/>
                      </a:cubicBezTo>
                      <a:cubicBezTo>
                        <a:pt x="3" y="132"/>
                        <a:pt x="3" y="132"/>
                        <a:pt x="3" y="132"/>
                      </a:cubicBezTo>
                      <a:cubicBezTo>
                        <a:pt x="1" y="129"/>
                        <a:pt x="1" y="129"/>
                        <a:pt x="1" y="129"/>
                      </a:cubicBezTo>
                      <a:cubicBezTo>
                        <a:pt x="0" y="135"/>
                        <a:pt x="0" y="135"/>
                        <a:pt x="0" y="135"/>
                      </a:cubicBezTo>
                      <a:cubicBezTo>
                        <a:pt x="2" y="145"/>
                        <a:pt x="2" y="145"/>
                        <a:pt x="2" y="145"/>
                      </a:cubicBezTo>
                      <a:cubicBezTo>
                        <a:pt x="5" y="151"/>
                        <a:pt x="5" y="151"/>
                        <a:pt x="5" y="151"/>
                      </a:cubicBezTo>
                      <a:cubicBezTo>
                        <a:pt x="9" y="147"/>
                        <a:pt x="9" y="147"/>
                        <a:pt x="9" y="147"/>
                      </a:cubicBezTo>
                      <a:cubicBezTo>
                        <a:pt x="10" y="149"/>
                        <a:pt x="10" y="149"/>
                        <a:pt x="10" y="149"/>
                      </a:cubicBezTo>
                      <a:cubicBezTo>
                        <a:pt x="12" y="147"/>
                        <a:pt x="12" y="147"/>
                        <a:pt x="12" y="147"/>
                      </a:cubicBezTo>
                      <a:cubicBezTo>
                        <a:pt x="12" y="147"/>
                        <a:pt x="17" y="138"/>
                        <a:pt x="21" y="133"/>
                      </a:cubicBezTo>
                      <a:cubicBezTo>
                        <a:pt x="25" y="129"/>
                        <a:pt x="28" y="131"/>
                        <a:pt x="28" y="131"/>
                      </a:cubicBezTo>
                      <a:cubicBezTo>
                        <a:pt x="33" y="127"/>
                        <a:pt x="33" y="127"/>
                        <a:pt x="33" y="127"/>
                      </a:cubicBezTo>
                      <a:cubicBezTo>
                        <a:pt x="36" y="128"/>
                        <a:pt x="36" y="128"/>
                        <a:pt x="36" y="128"/>
                      </a:cubicBezTo>
                      <a:cubicBezTo>
                        <a:pt x="41" y="123"/>
                        <a:pt x="41" y="123"/>
                        <a:pt x="41" y="123"/>
                      </a:cubicBezTo>
                      <a:cubicBezTo>
                        <a:pt x="59" y="122"/>
                        <a:pt x="59" y="122"/>
                        <a:pt x="59" y="122"/>
                      </a:cubicBezTo>
                      <a:cubicBezTo>
                        <a:pt x="63" y="125"/>
                        <a:pt x="63" y="125"/>
                        <a:pt x="63" y="125"/>
                      </a:cubicBezTo>
                      <a:cubicBezTo>
                        <a:pt x="71" y="120"/>
                        <a:pt x="71" y="120"/>
                        <a:pt x="71" y="120"/>
                      </a:cubicBezTo>
                      <a:cubicBezTo>
                        <a:pt x="75" y="119"/>
                        <a:pt x="75" y="119"/>
                        <a:pt x="75" y="119"/>
                      </a:cubicBezTo>
                      <a:cubicBezTo>
                        <a:pt x="76" y="125"/>
                        <a:pt x="76" y="125"/>
                        <a:pt x="76" y="125"/>
                      </a:cubicBezTo>
                      <a:cubicBezTo>
                        <a:pt x="80" y="125"/>
                        <a:pt x="80" y="125"/>
                        <a:pt x="80" y="125"/>
                      </a:cubicBezTo>
                      <a:cubicBezTo>
                        <a:pt x="82" y="120"/>
                        <a:pt x="82" y="120"/>
                        <a:pt x="82" y="120"/>
                      </a:cubicBezTo>
                      <a:cubicBezTo>
                        <a:pt x="88" y="119"/>
                        <a:pt x="88" y="119"/>
                        <a:pt x="88" y="119"/>
                      </a:cubicBezTo>
                      <a:cubicBezTo>
                        <a:pt x="95" y="122"/>
                        <a:pt x="95" y="122"/>
                        <a:pt x="95" y="122"/>
                      </a:cubicBezTo>
                      <a:cubicBezTo>
                        <a:pt x="99" y="117"/>
                        <a:pt x="99" y="117"/>
                        <a:pt x="99" y="117"/>
                      </a:cubicBezTo>
                      <a:cubicBezTo>
                        <a:pt x="112" y="117"/>
                        <a:pt x="112" y="117"/>
                        <a:pt x="112" y="117"/>
                      </a:cubicBezTo>
                      <a:cubicBezTo>
                        <a:pt x="118" y="122"/>
                        <a:pt x="118" y="122"/>
                        <a:pt x="118" y="122"/>
                      </a:cubicBezTo>
                      <a:cubicBezTo>
                        <a:pt x="125" y="119"/>
                        <a:pt x="125" y="119"/>
                        <a:pt x="125" y="119"/>
                      </a:cubicBezTo>
                      <a:cubicBezTo>
                        <a:pt x="129" y="120"/>
                        <a:pt x="129" y="120"/>
                        <a:pt x="129" y="120"/>
                      </a:cubicBezTo>
                      <a:cubicBezTo>
                        <a:pt x="132" y="119"/>
                        <a:pt x="132" y="119"/>
                        <a:pt x="132" y="119"/>
                      </a:cubicBezTo>
                      <a:cubicBezTo>
                        <a:pt x="135" y="112"/>
                        <a:pt x="135" y="112"/>
                        <a:pt x="135" y="112"/>
                      </a:cubicBezTo>
                      <a:cubicBezTo>
                        <a:pt x="142" y="107"/>
                        <a:pt x="142" y="107"/>
                        <a:pt x="142" y="107"/>
                      </a:cubicBezTo>
                      <a:cubicBezTo>
                        <a:pt x="147" y="109"/>
                        <a:pt x="147" y="109"/>
                        <a:pt x="147" y="109"/>
                      </a:cubicBezTo>
                      <a:cubicBezTo>
                        <a:pt x="153" y="121"/>
                        <a:pt x="153" y="121"/>
                        <a:pt x="153" y="121"/>
                      </a:cubicBezTo>
                      <a:cubicBezTo>
                        <a:pt x="174" y="119"/>
                        <a:pt x="174" y="119"/>
                        <a:pt x="174" y="119"/>
                      </a:cubicBezTo>
                      <a:cubicBezTo>
                        <a:pt x="174" y="122"/>
                        <a:pt x="174" y="122"/>
                        <a:pt x="174" y="122"/>
                      </a:cubicBezTo>
                      <a:cubicBezTo>
                        <a:pt x="174" y="122"/>
                        <a:pt x="188" y="123"/>
                        <a:pt x="191" y="126"/>
                      </a:cubicBezTo>
                      <a:cubicBezTo>
                        <a:pt x="193" y="129"/>
                        <a:pt x="196" y="136"/>
                        <a:pt x="196" y="136"/>
                      </a:cubicBezTo>
                      <a:cubicBezTo>
                        <a:pt x="201" y="136"/>
                        <a:pt x="201" y="136"/>
                        <a:pt x="201" y="136"/>
                      </a:cubicBezTo>
                      <a:cubicBezTo>
                        <a:pt x="202" y="140"/>
                        <a:pt x="202" y="140"/>
                        <a:pt x="202" y="140"/>
                      </a:cubicBezTo>
                      <a:cubicBezTo>
                        <a:pt x="215" y="143"/>
                        <a:pt x="215" y="143"/>
                        <a:pt x="215" y="143"/>
                      </a:cubicBezTo>
                      <a:cubicBezTo>
                        <a:pt x="219" y="140"/>
                        <a:pt x="219" y="140"/>
                        <a:pt x="219" y="140"/>
                      </a:cubicBezTo>
                      <a:cubicBezTo>
                        <a:pt x="219" y="140"/>
                        <a:pt x="223" y="141"/>
                        <a:pt x="225" y="138"/>
                      </a:cubicBezTo>
                      <a:cubicBezTo>
                        <a:pt x="228" y="136"/>
                        <a:pt x="228" y="129"/>
                        <a:pt x="228" y="129"/>
                      </a:cubicBezTo>
                      <a:cubicBezTo>
                        <a:pt x="232" y="127"/>
                        <a:pt x="232" y="127"/>
                        <a:pt x="232" y="127"/>
                      </a:cubicBezTo>
                      <a:cubicBezTo>
                        <a:pt x="232" y="127"/>
                        <a:pt x="237" y="130"/>
                        <a:pt x="239" y="130"/>
                      </a:cubicBezTo>
                      <a:cubicBezTo>
                        <a:pt x="241" y="130"/>
                        <a:pt x="244" y="129"/>
                        <a:pt x="244" y="129"/>
                      </a:cubicBezTo>
                      <a:cubicBezTo>
                        <a:pt x="244" y="129"/>
                        <a:pt x="248" y="130"/>
                        <a:pt x="251" y="128"/>
                      </a:cubicBezTo>
                      <a:cubicBezTo>
                        <a:pt x="254" y="125"/>
                        <a:pt x="251" y="119"/>
                        <a:pt x="251" y="119"/>
                      </a:cubicBezTo>
                      <a:cubicBezTo>
                        <a:pt x="260" y="105"/>
                        <a:pt x="260" y="105"/>
                        <a:pt x="260" y="105"/>
                      </a:cubicBezTo>
                      <a:cubicBezTo>
                        <a:pt x="260" y="105"/>
                        <a:pt x="262" y="105"/>
                        <a:pt x="265" y="101"/>
                      </a:cubicBezTo>
                      <a:cubicBezTo>
                        <a:pt x="267" y="97"/>
                        <a:pt x="266" y="90"/>
                        <a:pt x="266" y="90"/>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36" name="Moldova" descr="© INSCALE GmbH, 05.05.2010&#10;http://www.presentationload.com/"/>
                <p:cNvSpPr>
                  <a:spLocks/>
                </p:cNvSpPr>
                <p:nvPr/>
              </p:nvSpPr>
              <p:spPr bwMode="gray">
                <a:xfrm>
                  <a:off x="5785191" y="3539534"/>
                  <a:ext cx="509354" cy="530509"/>
                </a:xfrm>
                <a:custGeom>
                  <a:avLst/>
                  <a:gdLst/>
                  <a:ahLst/>
                  <a:cxnLst>
                    <a:cxn ang="0">
                      <a:pos x="7" y="22"/>
                    </a:cxn>
                    <a:cxn ang="0">
                      <a:pos x="4" y="22"/>
                    </a:cxn>
                    <a:cxn ang="0">
                      <a:pos x="4" y="25"/>
                    </a:cxn>
                    <a:cxn ang="0">
                      <a:pos x="7" y="25"/>
                    </a:cxn>
                    <a:cxn ang="0">
                      <a:pos x="28" y="41"/>
                    </a:cxn>
                    <a:cxn ang="0">
                      <a:pos x="47" y="63"/>
                    </a:cxn>
                    <a:cxn ang="0">
                      <a:pos x="69" y="88"/>
                    </a:cxn>
                    <a:cxn ang="0">
                      <a:pos x="83" y="94"/>
                    </a:cxn>
                    <a:cxn ang="0">
                      <a:pos x="87" y="106"/>
                    </a:cxn>
                    <a:cxn ang="0">
                      <a:pos x="97" y="117"/>
                    </a:cxn>
                    <a:cxn ang="0">
                      <a:pos x="98" y="139"/>
                    </a:cxn>
                    <a:cxn ang="0">
                      <a:pos x="94" y="142"/>
                    </a:cxn>
                    <a:cxn ang="0">
                      <a:pos x="98" y="159"/>
                    </a:cxn>
                    <a:cxn ang="0">
                      <a:pos x="105" y="179"/>
                    </a:cxn>
                    <a:cxn ang="0">
                      <a:pos x="102" y="185"/>
                    </a:cxn>
                    <a:cxn ang="0">
                      <a:pos x="109" y="188"/>
                    </a:cxn>
                    <a:cxn ang="0">
                      <a:pos x="112" y="185"/>
                    </a:cxn>
                    <a:cxn ang="0">
                      <a:pos x="124" y="183"/>
                    </a:cxn>
                    <a:cxn ang="0">
                      <a:pos x="119" y="171"/>
                    </a:cxn>
                    <a:cxn ang="0">
                      <a:pos x="130" y="159"/>
                    </a:cxn>
                    <a:cxn ang="0">
                      <a:pos x="127" y="154"/>
                    </a:cxn>
                    <a:cxn ang="0">
                      <a:pos x="136" y="148"/>
                    </a:cxn>
                    <a:cxn ang="0">
                      <a:pos x="136" y="134"/>
                    </a:cxn>
                    <a:cxn ang="0">
                      <a:pos x="128" y="116"/>
                    </a:cxn>
                    <a:cxn ang="0">
                      <a:pos x="142" y="121"/>
                    </a:cxn>
                    <a:cxn ang="0">
                      <a:pos x="148" y="112"/>
                    </a:cxn>
                    <a:cxn ang="0">
                      <a:pos x="160" y="118"/>
                    </a:cxn>
                    <a:cxn ang="0">
                      <a:pos x="164" y="110"/>
                    </a:cxn>
                    <a:cxn ang="0">
                      <a:pos x="169" y="116"/>
                    </a:cxn>
                    <a:cxn ang="0">
                      <a:pos x="180" y="110"/>
                    </a:cxn>
                    <a:cxn ang="0">
                      <a:pos x="169" y="106"/>
                    </a:cxn>
                    <a:cxn ang="0">
                      <a:pos x="164" y="84"/>
                    </a:cxn>
                    <a:cxn ang="0">
                      <a:pos x="151" y="80"/>
                    </a:cxn>
                    <a:cxn ang="0">
                      <a:pos x="145" y="63"/>
                    </a:cxn>
                    <a:cxn ang="0">
                      <a:pos x="141" y="55"/>
                    </a:cxn>
                    <a:cxn ang="0">
                      <a:pos x="138" y="60"/>
                    </a:cxn>
                    <a:cxn ang="0">
                      <a:pos x="129" y="54"/>
                    </a:cxn>
                    <a:cxn ang="0">
                      <a:pos x="124" y="54"/>
                    </a:cxn>
                    <a:cxn ang="0">
                      <a:pos x="120" y="47"/>
                    </a:cxn>
                    <a:cxn ang="0">
                      <a:pos x="122" y="34"/>
                    </a:cxn>
                    <a:cxn ang="0">
                      <a:pos x="113" y="18"/>
                    </a:cxn>
                    <a:cxn ang="0">
                      <a:pos x="110" y="23"/>
                    </a:cxn>
                    <a:cxn ang="0">
                      <a:pos x="103" y="24"/>
                    </a:cxn>
                    <a:cxn ang="0">
                      <a:pos x="97" y="15"/>
                    </a:cxn>
                    <a:cxn ang="0">
                      <a:pos x="83" y="14"/>
                    </a:cxn>
                    <a:cxn ang="0">
                      <a:pos x="83" y="21"/>
                    </a:cxn>
                    <a:cxn ang="0">
                      <a:pos x="78" y="16"/>
                    </a:cxn>
                    <a:cxn ang="0">
                      <a:pos x="74" y="17"/>
                    </a:cxn>
                    <a:cxn ang="0">
                      <a:pos x="75" y="11"/>
                    </a:cxn>
                    <a:cxn ang="0">
                      <a:pos x="63" y="15"/>
                    </a:cxn>
                    <a:cxn ang="0">
                      <a:pos x="61" y="10"/>
                    </a:cxn>
                    <a:cxn ang="0">
                      <a:pos x="55" y="10"/>
                    </a:cxn>
                    <a:cxn ang="0">
                      <a:pos x="42" y="4"/>
                    </a:cxn>
                    <a:cxn ang="0">
                      <a:pos x="36" y="9"/>
                    </a:cxn>
                    <a:cxn ang="0">
                      <a:pos x="28" y="8"/>
                    </a:cxn>
                    <a:cxn ang="0">
                      <a:pos x="24" y="13"/>
                    </a:cxn>
                    <a:cxn ang="0">
                      <a:pos x="17" y="10"/>
                    </a:cxn>
                    <a:cxn ang="0">
                      <a:pos x="16" y="16"/>
                    </a:cxn>
                    <a:cxn ang="0">
                      <a:pos x="6" y="14"/>
                    </a:cxn>
                    <a:cxn ang="0">
                      <a:pos x="7" y="22"/>
                    </a:cxn>
                  </a:cxnLst>
                  <a:rect l="0" t="0" r="r" b="b"/>
                  <a:pathLst>
                    <a:path w="180" h="188">
                      <a:moveTo>
                        <a:pt x="7" y="22"/>
                      </a:moveTo>
                      <a:cubicBezTo>
                        <a:pt x="4" y="22"/>
                        <a:pt x="4" y="22"/>
                        <a:pt x="4" y="22"/>
                      </a:cubicBezTo>
                      <a:cubicBezTo>
                        <a:pt x="4" y="25"/>
                        <a:pt x="4" y="25"/>
                        <a:pt x="4" y="25"/>
                      </a:cubicBezTo>
                      <a:cubicBezTo>
                        <a:pt x="7" y="25"/>
                        <a:pt x="7" y="25"/>
                        <a:pt x="7" y="25"/>
                      </a:cubicBezTo>
                      <a:cubicBezTo>
                        <a:pt x="7" y="25"/>
                        <a:pt x="22" y="27"/>
                        <a:pt x="28" y="41"/>
                      </a:cubicBezTo>
                      <a:cubicBezTo>
                        <a:pt x="36" y="56"/>
                        <a:pt x="41" y="59"/>
                        <a:pt x="47" y="63"/>
                      </a:cubicBezTo>
                      <a:cubicBezTo>
                        <a:pt x="53" y="69"/>
                        <a:pt x="69" y="88"/>
                        <a:pt x="69" y="88"/>
                      </a:cubicBezTo>
                      <a:cubicBezTo>
                        <a:pt x="69" y="88"/>
                        <a:pt x="82" y="90"/>
                        <a:pt x="83" y="94"/>
                      </a:cubicBezTo>
                      <a:cubicBezTo>
                        <a:pt x="86" y="99"/>
                        <a:pt x="87" y="106"/>
                        <a:pt x="87" y="106"/>
                      </a:cubicBezTo>
                      <a:cubicBezTo>
                        <a:pt x="87" y="106"/>
                        <a:pt x="95" y="108"/>
                        <a:pt x="97" y="117"/>
                      </a:cubicBezTo>
                      <a:cubicBezTo>
                        <a:pt x="98" y="125"/>
                        <a:pt x="98" y="139"/>
                        <a:pt x="98" y="139"/>
                      </a:cubicBezTo>
                      <a:cubicBezTo>
                        <a:pt x="94" y="142"/>
                        <a:pt x="94" y="142"/>
                        <a:pt x="94" y="142"/>
                      </a:cubicBezTo>
                      <a:cubicBezTo>
                        <a:pt x="98" y="159"/>
                        <a:pt x="98" y="159"/>
                        <a:pt x="98" y="159"/>
                      </a:cubicBezTo>
                      <a:cubicBezTo>
                        <a:pt x="105" y="179"/>
                        <a:pt x="105" y="179"/>
                        <a:pt x="105" y="179"/>
                      </a:cubicBezTo>
                      <a:cubicBezTo>
                        <a:pt x="102" y="185"/>
                        <a:pt x="102" y="185"/>
                        <a:pt x="102" y="185"/>
                      </a:cubicBezTo>
                      <a:cubicBezTo>
                        <a:pt x="109" y="188"/>
                        <a:pt x="109" y="188"/>
                        <a:pt x="109" y="188"/>
                      </a:cubicBezTo>
                      <a:cubicBezTo>
                        <a:pt x="112" y="185"/>
                        <a:pt x="112" y="185"/>
                        <a:pt x="112" y="185"/>
                      </a:cubicBezTo>
                      <a:cubicBezTo>
                        <a:pt x="112" y="185"/>
                        <a:pt x="121" y="187"/>
                        <a:pt x="124" y="183"/>
                      </a:cubicBezTo>
                      <a:cubicBezTo>
                        <a:pt x="127" y="180"/>
                        <a:pt x="119" y="171"/>
                        <a:pt x="119" y="171"/>
                      </a:cubicBezTo>
                      <a:cubicBezTo>
                        <a:pt x="130" y="159"/>
                        <a:pt x="130" y="159"/>
                        <a:pt x="130" y="159"/>
                      </a:cubicBezTo>
                      <a:cubicBezTo>
                        <a:pt x="127" y="154"/>
                        <a:pt x="127" y="154"/>
                        <a:pt x="127" y="154"/>
                      </a:cubicBezTo>
                      <a:cubicBezTo>
                        <a:pt x="136" y="148"/>
                        <a:pt x="136" y="148"/>
                        <a:pt x="136" y="148"/>
                      </a:cubicBezTo>
                      <a:cubicBezTo>
                        <a:pt x="136" y="134"/>
                        <a:pt x="136" y="134"/>
                        <a:pt x="136" y="134"/>
                      </a:cubicBezTo>
                      <a:cubicBezTo>
                        <a:pt x="136" y="134"/>
                        <a:pt x="123" y="121"/>
                        <a:pt x="128" y="116"/>
                      </a:cubicBezTo>
                      <a:cubicBezTo>
                        <a:pt x="144" y="103"/>
                        <a:pt x="139" y="121"/>
                        <a:pt x="142" y="121"/>
                      </a:cubicBezTo>
                      <a:cubicBezTo>
                        <a:pt x="145" y="121"/>
                        <a:pt x="148" y="112"/>
                        <a:pt x="148" y="112"/>
                      </a:cubicBezTo>
                      <a:cubicBezTo>
                        <a:pt x="148" y="112"/>
                        <a:pt x="156" y="119"/>
                        <a:pt x="160" y="118"/>
                      </a:cubicBezTo>
                      <a:cubicBezTo>
                        <a:pt x="164" y="117"/>
                        <a:pt x="162" y="110"/>
                        <a:pt x="164" y="110"/>
                      </a:cubicBezTo>
                      <a:cubicBezTo>
                        <a:pt x="167" y="110"/>
                        <a:pt x="169" y="116"/>
                        <a:pt x="169" y="116"/>
                      </a:cubicBezTo>
                      <a:cubicBezTo>
                        <a:pt x="180" y="110"/>
                        <a:pt x="180" y="110"/>
                        <a:pt x="180" y="110"/>
                      </a:cubicBezTo>
                      <a:cubicBezTo>
                        <a:pt x="180" y="110"/>
                        <a:pt x="173" y="107"/>
                        <a:pt x="169" y="106"/>
                      </a:cubicBezTo>
                      <a:cubicBezTo>
                        <a:pt x="164" y="105"/>
                        <a:pt x="169" y="89"/>
                        <a:pt x="164" y="84"/>
                      </a:cubicBezTo>
                      <a:cubicBezTo>
                        <a:pt x="161" y="77"/>
                        <a:pt x="157" y="81"/>
                        <a:pt x="151" y="80"/>
                      </a:cubicBezTo>
                      <a:cubicBezTo>
                        <a:pt x="143" y="79"/>
                        <a:pt x="145" y="63"/>
                        <a:pt x="145" y="63"/>
                      </a:cubicBezTo>
                      <a:cubicBezTo>
                        <a:pt x="141" y="55"/>
                        <a:pt x="141" y="55"/>
                        <a:pt x="141" y="55"/>
                      </a:cubicBezTo>
                      <a:cubicBezTo>
                        <a:pt x="138" y="60"/>
                        <a:pt x="138" y="60"/>
                        <a:pt x="138" y="60"/>
                      </a:cubicBezTo>
                      <a:cubicBezTo>
                        <a:pt x="138" y="60"/>
                        <a:pt x="130" y="55"/>
                        <a:pt x="129" y="54"/>
                      </a:cubicBezTo>
                      <a:cubicBezTo>
                        <a:pt x="128" y="53"/>
                        <a:pt x="124" y="54"/>
                        <a:pt x="124" y="54"/>
                      </a:cubicBezTo>
                      <a:cubicBezTo>
                        <a:pt x="120" y="47"/>
                        <a:pt x="120" y="47"/>
                        <a:pt x="120" y="47"/>
                      </a:cubicBezTo>
                      <a:cubicBezTo>
                        <a:pt x="120" y="47"/>
                        <a:pt x="122" y="41"/>
                        <a:pt x="122" y="34"/>
                      </a:cubicBezTo>
                      <a:cubicBezTo>
                        <a:pt x="122" y="29"/>
                        <a:pt x="113" y="18"/>
                        <a:pt x="113" y="18"/>
                      </a:cubicBezTo>
                      <a:cubicBezTo>
                        <a:pt x="110" y="23"/>
                        <a:pt x="110" y="23"/>
                        <a:pt x="110" y="23"/>
                      </a:cubicBezTo>
                      <a:cubicBezTo>
                        <a:pt x="103" y="24"/>
                        <a:pt x="103" y="24"/>
                        <a:pt x="103" y="24"/>
                      </a:cubicBezTo>
                      <a:cubicBezTo>
                        <a:pt x="97" y="15"/>
                        <a:pt x="97" y="15"/>
                        <a:pt x="97" y="15"/>
                      </a:cubicBezTo>
                      <a:cubicBezTo>
                        <a:pt x="97" y="15"/>
                        <a:pt x="87" y="14"/>
                        <a:pt x="83" y="14"/>
                      </a:cubicBezTo>
                      <a:cubicBezTo>
                        <a:pt x="80" y="14"/>
                        <a:pt x="83" y="21"/>
                        <a:pt x="83" y="21"/>
                      </a:cubicBezTo>
                      <a:cubicBezTo>
                        <a:pt x="78" y="16"/>
                        <a:pt x="78" y="16"/>
                        <a:pt x="78" y="16"/>
                      </a:cubicBezTo>
                      <a:cubicBezTo>
                        <a:pt x="74" y="17"/>
                        <a:pt x="74" y="17"/>
                        <a:pt x="74" y="17"/>
                      </a:cubicBezTo>
                      <a:cubicBezTo>
                        <a:pt x="75" y="11"/>
                        <a:pt x="75" y="11"/>
                        <a:pt x="75" y="11"/>
                      </a:cubicBezTo>
                      <a:cubicBezTo>
                        <a:pt x="63" y="15"/>
                        <a:pt x="63" y="15"/>
                        <a:pt x="63" y="15"/>
                      </a:cubicBezTo>
                      <a:cubicBezTo>
                        <a:pt x="61" y="10"/>
                        <a:pt x="61" y="10"/>
                        <a:pt x="61" y="10"/>
                      </a:cubicBezTo>
                      <a:cubicBezTo>
                        <a:pt x="55" y="10"/>
                        <a:pt x="55" y="10"/>
                        <a:pt x="55" y="10"/>
                      </a:cubicBezTo>
                      <a:cubicBezTo>
                        <a:pt x="55" y="10"/>
                        <a:pt x="49" y="6"/>
                        <a:pt x="42" y="4"/>
                      </a:cubicBezTo>
                      <a:cubicBezTo>
                        <a:pt x="33" y="0"/>
                        <a:pt x="36" y="9"/>
                        <a:pt x="36" y="9"/>
                      </a:cubicBezTo>
                      <a:cubicBezTo>
                        <a:pt x="28" y="8"/>
                        <a:pt x="28" y="8"/>
                        <a:pt x="28" y="8"/>
                      </a:cubicBezTo>
                      <a:cubicBezTo>
                        <a:pt x="24" y="13"/>
                        <a:pt x="24" y="13"/>
                        <a:pt x="24" y="13"/>
                      </a:cubicBezTo>
                      <a:cubicBezTo>
                        <a:pt x="17" y="10"/>
                        <a:pt x="17" y="10"/>
                        <a:pt x="17" y="10"/>
                      </a:cubicBezTo>
                      <a:cubicBezTo>
                        <a:pt x="17" y="10"/>
                        <a:pt x="19" y="16"/>
                        <a:pt x="16" y="16"/>
                      </a:cubicBezTo>
                      <a:cubicBezTo>
                        <a:pt x="13" y="16"/>
                        <a:pt x="12" y="12"/>
                        <a:pt x="6" y="14"/>
                      </a:cubicBezTo>
                      <a:cubicBezTo>
                        <a:pt x="0" y="15"/>
                        <a:pt x="7" y="22"/>
                        <a:pt x="7" y="22"/>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37" name="Bulgaria" descr="© INSCALE GmbH, 05.05.2010&#10;http://www.presentationload.com/"/>
                <p:cNvSpPr>
                  <a:spLocks/>
                </p:cNvSpPr>
                <p:nvPr/>
              </p:nvSpPr>
              <p:spPr bwMode="gray">
                <a:xfrm>
                  <a:off x="5378362" y="4335298"/>
                  <a:ext cx="847839" cy="618385"/>
                </a:xfrm>
                <a:custGeom>
                  <a:avLst/>
                  <a:gdLst/>
                  <a:ahLst/>
                  <a:cxnLst>
                    <a:cxn ang="0">
                      <a:pos x="278" y="15"/>
                    </a:cxn>
                    <a:cxn ang="0">
                      <a:pos x="262" y="3"/>
                    </a:cxn>
                    <a:cxn ang="0">
                      <a:pos x="248" y="3"/>
                    </a:cxn>
                    <a:cxn ang="0">
                      <a:pos x="218" y="3"/>
                    </a:cxn>
                    <a:cxn ang="0">
                      <a:pos x="171" y="33"/>
                    </a:cxn>
                    <a:cxn ang="0">
                      <a:pos x="137" y="48"/>
                    </a:cxn>
                    <a:cxn ang="0">
                      <a:pos x="124" y="48"/>
                    </a:cxn>
                    <a:cxn ang="0">
                      <a:pos x="102" y="50"/>
                    </a:cxn>
                    <a:cxn ang="0">
                      <a:pos x="68" y="55"/>
                    </a:cxn>
                    <a:cxn ang="0">
                      <a:pos x="51" y="51"/>
                    </a:cxn>
                    <a:cxn ang="0">
                      <a:pos x="22" y="53"/>
                    </a:cxn>
                    <a:cxn ang="0">
                      <a:pos x="22" y="40"/>
                    </a:cxn>
                    <a:cxn ang="0">
                      <a:pos x="8" y="39"/>
                    </a:cxn>
                    <a:cxn ang="0">
                      <a:pos x="2" y="50"/>
                    </a:cxn>
                    <a:cxn ang="0">
                      <a:pos x="8" y="74"/>
                    </a:cxn>
                    <a:cxn ang="0">
                      <a:pos x="27" y="89"/>
                    </a:cxn>
                    <a:cxn ang="0">
                      <a:pos x="29" y="116"/>
                    </a:cxn>
                    <a:cxn ang="0">
                      <a:pos x="16" y="123"/>
                    </a:cxn>
                    <a:cxn ang="0">
                      <a:pos x="17" y="132"/>
                    </a:cxn>
                    <a:cxn ang="0">
                      <a:pos x="21" y="149"/>
                    </a:cxn>
                    <a:cxn ang="0">
                      <a:pos x="22" y="166"/>
                    </a:cxn>
                    <a:cxn ang="0">
                      <a:pos x="42" y="173"/>
                    </a:cxn>
                    <a:cxn ang="0">
                      <a:pos x="52" y="190"/>
                    </a:cxn>
                    <a:cxn ang="0">
                      <a:pos x="53" y="219"/>
                    </a:cxn>
                    <a:cxn ang="0">
                      <a:pos x="68" y="213"/>
                    </a:cxn>
                    <a:cxn ang="0">
                      <a:pos x="75" y="211"/>
                    </a:cxn>
                    <a:cxn ang="0">
                      <a:pos x="89" y="208"/>
                    </a:cxn>
                    <a:cxn ang="0">
                      <a:pos x="99" y="202"/>
                    </a:cxn>
                    <a:cxn ang="0">
                      <a:pos x="106" y="201"/>
                    </a:cxn>
                    <a:cxn ang="0">
                      <a:pos x="111" y="196"/>
                    </a:cxn>
                    <a:cxn ang="0">
                      <a:pos x="119" y="197"/>
                    </a:cxn>
                    <a:cxn ang="0">
                      <a:pos x="134" y="198"/>
                    </a:cxn>
                    <a:cxn ang="0">
                      <a:pos x="143" y="203"/>
                    </a:cxn>
                    <a:cxn ang="0">
                      <a:pos x="163" y="202"/>
                    </a:cxn>
                    <a:cxn ang="0">
                      <a:pos x="192" y="195"/>
                    </a:cxn>
                    <a:cxn ang="0">
                      <a:pos x="209" y="185"/>
                    </a:cxn>
                    <a:cxn ang="0">
                      <a:pos x="215" y="165"/>
                    </a:cxn>
                    <a:cxn ang="0">
                      <a:pos x="225" y="156"/>
                    </a:cxn>
                    <a:cxn ang="0">
                      <a:pos x="239" y="143"/>
                    </a:cxn>
                    <a:cxn ang="0">
                      <a:pos x="250" y="136"/>
                    </a:cxn>
                    <a:cxn ang="0">
                      <a:pos x="268" y="139"/>
                    </a:cxn>
                    <a:cxn ang="0">
                      <a:pos x="285" y="138"/>
                    </a:cxn>
                    <a:cxn ang="0">
                      <a:pos x="288" y="133"/>
                    </a:cxn>
                    <a:cxn ang="0">
                      <a:pos x="284" y="121"/>
                    </a:cxn>
                    <a:cxn ang="0">
                      <a:pos x="276" y="111"/>
                    </a:cxn>
                    <a:cxn ang="0">
                      <a:pos x="264" y="108"/>
                    </a:cxn>
                    <a:cxn ang="0">
                      <a:pos x="260" y="98"/>
                    </a:cxn>
                    <a:cxn ang="0">
                      <a:pos x="268" y="88"/>
                    </a:cxn>
                    <a:cxn ang="0">
                      <a:pos x="273" y="73"/>
                    </a:cxn>
                    <a:cxn ang="0">
                      <a:pos x="264" y="56"/>
                    </a:cxn>
                    <a:cxn ang="0">
                      <a:pos x="279" y="40"/>
                    </a:cxn>
                    <a:cxn ang="0">
                      <a:pos x="300" y="26"/>
                    </a:cxn>
                    <a:cxn ang="0">
                      <a:pos x="294" y="14"/>
                    </a:cxn>
                  </a:cxnLst>
                  <a:rect l="0" t="0" r="r" b="b"/>
                  <a:pathLst>
                    <a:path w="300" h="219">
                      <a:moveTo>
                        <a:pt x="294" y="14"/>
                      </a:moveTo>
                      <a:cubicBezTo>
                        <a:pt x="294" y="14"/>
                        <a:pt x="282" y="16"/>
                        <a:pt x="278" y="15"/>
                      </a:cubicBezTo>
                      <a:cubicBezTo>
                        <a:pt x="274" y="15"/>
                        <a:pt x="266" y="13"/>
                        <a:pt x="266" y="13"/>
                      </a:cubicBezTo>
                      <a:cubicBezTo>
                        <a:pt x="262" y="3"/>
                        <a:pt x="262" y="3"/>
                        <a:pt x="262" y="3"/>
                      </a:cubicBezTo>
                      <a:cubicBezTo>
                        <a:pt x="262" y="3"/>
                        <a:pt x="256" y="10"/>
                        <a:pt x="253" y="9"/>
                      </a:cubicBezTo>
                      <a:cubicBezTo>
                        <a:pt x="250" y="8"/>
                        <a:pt x="250" y="3"/>
                        <a:pt x="248" y="3"/>
                      </a:cubicBezTo>
                      <a:cubicBezTo>
                        <a:pt x="246" y="3"/>
                        <a:pt x="240" y="10"/>
                        <a:pt x="236" y="9"/>
                      </a:cubicBezTo>
                      <a:cubicBezTo>
                        <a:pt x="232" y="8"/>
                        <a:pt x="226" y="0"/>
                        <a:pt x="218" y="3"/>
                      </a:cubicBezTo>
                      <a:cubicBezTo>
                        <a:pt x="209" y="6"/>
                        <a:pt x="194" y="15"/>
                        <a:pt x="189" y="16"/>
                      </a:cubicBezTo>
                      <a:cubicBezTo>
                        <a:pt x="183" y="17"/>
                        <a:pt x="175" y="27"/>
                        <a:pt x="171" y="33"/>
                      </a:cubicBezTo>
                      <a:cubicBezTo>
                        <a:pt x="167" y="39"/>
                        <a:pt x="164" y="47"/>
                        <a:pt x="152" y="50"/>
                      </a:cubicBezTo>
                      <a:cubicBezTo>
                        <a:pt x="139" y="53"/>
                        <a:pt x="137" y="48"/>
                        <a:pt x="137" y="48"/>
                      </a:cubicBezTo>
                      <a:cubicBezTo>
                        <a:pt x="131" y="51"/>
                        <a:pt x="131" y="51"/>
                        <a:pt x="131" y="51"/>
                      </a:cubicBezTo>
                      <a:cubicBezTo>
                        <a:pt x="124" y="48"/>
                        <a:pt x="124" y="48"/>
                        <a:pt x="124" y="48"/>
                      </a:cubicBezTo>
                      <a:cubicBezTo>
                        <a:pt x="124" y="48"/>
                        <a:pt x="115" y="53"/>
                        <a:pt x="110" y="51"/>
                      </a:cubicBezTo>
                      <a:cubicBezTo>
                        <a:pt x="107" y="51"/>
                        <a:pt x="106" y="49"/>
                        <a:pt x="102" y="50"/>
                      </a:cubicBezTo>
                      <a:cubicBezTo>
                        <a:pt x="99" y="53"/>
                        <a:pt x="98" y="58"/>
                        <a:pt x="87" y="59"/>
                      </a:cubicBezTo>
                      <a:cubicBezTo>
                        <a:pt x="77" y="60"/>
                        <a:pt x="68" y="55"/>
                        <a:pt x="68" y="55"/>
                      </a:cubicBezTo>
                      <a:cubicBezTo>
                        <a:pt x="60" y="55"/>
                        <a:pt x="60" y="55"/>
                        <a:pt x="60" y="55"/>
                      </a:cubicBezTo>
                      <a:cubicBezTo>
                        <a:pt x="60" y="55"/>
                        <a:pt x="54" y="51"/>
                        <a:pt x="51" y="51"/>
                      </a:cubicBezTo>
                      <a:cubicBezTo>
                        <a:pt x="47" y="51"/>
                        <a:pt x="37" y="60"/>
                        <a:pt x="32" y="59"/>
                      </a:cubicBezTo>
                      <a:cubicBezTo>
                        <a:pt x="26" y="59"/>
                        <a:pt x="22" y="58"/>
                        <a:pt x="22" y="53"/>
                      </a:cubicBezTo>
                      <a:cubicBezTo>
                        <a:pt x="23" y="47"/>
                        <a:pt x="30" y="48"/>
                        <a:pt x="29" y="43"/>
                      </a:cubicBezTo>
                      <a:cubicBezTo>
                        <a:pt x="29" y="39"/>
                        <a:pt x="26" y="41"/>
                        <a:pt x="22" y="40"/>
                      </a:cubicBezTo>
                      <a:cubicBezTo>
                        <a:pt x="20" y="40"/>
                        <a:pt x="14" y="37"/>
                        <a:pt x="10" y="35"/>
                      </a:cubicBezTo>
                      <a:cubicBezTo>
                        <a:pt x="9" y="38"/>
                        <a:pt x="8" y="39"/>
                        <a:pt x="8" y="39"/>
                      </a:cubicBezTo>
                      <a:cubicBezTo>
                        <a:pt x="8" y="39"/>
                        <a:pt x="9" y="44"/>
                        <a:pt x="7" y="47"/>
                      </a:cubicBezTo>
                      <a:cubicBezTo>
                        <a:pt x="5" y="49"/>
                        <a:pt x="2" y="50"/>
                        <a:pt x="2" y="50"/>
                      </a:cubicBezTo>
                      <a:cubicBezTo>
                        <a:pt x="0" y="65"/>
                        <a:pt x="0" y="65"/>
                        <a:pt x="0" y="65"/>
                      </a:cubicBezTo>
                      <a:cubicBezTo>
                        <a:pt x="8" y="74"/>
                        <a:pt x="8" y="74"/>
                        <a:pt x="8" y="74"/>
                      </a:cubicBezTo>
                      <a:cubicBezTo>
                        <a:pt x="11" y="83"/>
                        <a:pt x="11" y="83"/>
                        <a:pt x="11" y="83"/>
                      </a:cubicBezTo>
                      <a:cubicBezTo>
                        <a:pt x="11" y="83"/>
                        <a:pt x="23" y="86"/>
                        <a:pt x="27" y="89"/>
                      </a:cubicBezTo>
                      <a:cubicBezTo>
                        <a:pt x="33" y="92"/>
                        <a:pt x="38" y="101"/>
                        <a:pt x="38" y="101"/>
                      </a:cubicBezTo>
                      <a:cubicBezTo>
                        <a:pt x="29" y="116"/>
                        <a:pt x="29" y="116"/>
                        <a:pt x="29" y="116"/>
                      </a:cubicBezTo>
                      <a:cubicBezTo>
                        <a:pt x="29" y="116"/>
                        <a:pt x="28" y="120"/>
                        <a:pt x="26" y="121"/>
                      </a:cubicBezTo>
                      <a:cubicBezTo>
                        <a:pt x="23" y="122"/>
                        <a:pt x="19" y="120"/>
                        <a:pt x="16" y="123"/>
                      </a:cubicBezTo>
                      <a:cubicBezTo>
                        <a:pt x="11" y="126"/>
                        <a:pt x="11" y="130"/>
                        <a:pt x="11" y="130"/>
                      </a:cubicBezTo>
                      <a:cubicBezTo>
                        <a:pt x="17" y="132"/>
                        <a:pt x="17" y="132"/>
                        <a:pt x="17" y="132"/>
                      </a:cubicBezTo>
                      <a:cubicBezTo>
                        <a:pt x="13" y="141"/>
                        <a:pt x="13" y="141"/>
                        <a:pt x="13" y="141"/>
                      </a:cubicBezTo>
                      <a:cubicBezTo>
                        <a:pt x="21" y="149"/>
                        <a:pt x="21" y="149"/>
                        <a:pt x="21" y="149"/>
                      </a:cubicBezTo>
                      <a:cubicBezTo>
                        <a:pt x="13" y="160"/>
                        <a:pt x="13" y="160"/>
                        <a:pt x="13" y="160"/>
                      </a:cubicBezTo>
                      <a:cubicBezTo>
                        <a:pt x="13" y="160"/>
                        <a:pt x="20" y="164"/>
                        <a:pt x="22" y="166"/>
                      </a:cubicBezTo>
                      <a:cubicBezTo>
                        <a:pt x="24" y="169"/>
                        <a:pt x="27" y="174"/>
                        <a:pt x="32" y="173"/>
                      </a:cubicBezTo>
                      <a:cubicBezTo>
                        <a:pt x="42" y="173"/>
                        <a:pt x="42" y="173"/>
                        <a:pt x="42" y="173"/>
                      </a:cubicBezTo>
                      <a:cubicBezTo>
                        <a:pt x="43" y="186"/>
                        <a:pt x="43" y="186"/>
                        <a:pt x="43" y="186"/>
                      </a:cubicBezTo>
                      <a:cubicBezTo>
                        <a:pt x="52" y="190"/>
                        <a:pt x="52" y="190"/>
                        <a:pt x="52" y="190"/>
                      </a:cubicBezTo>
                      <a:cubicBezTo>
                        <a:pt x="49" y="199"/>
                        <a:pt x="49" y="199"/>
                        <a:pt x="49" y="199"/>
                      </a:cubicBezTo>
                      <a:cubicBezTo>
                        <a:pt x="53" y="219"/>
                        <a:pt x="53" y="219"/>
                        <a:pt x="53" y="219"/>
                      </a:cubicBezTo>
                      <a:cubicBezTo>
                        <a:pt x="63" y="218"/>
                        <a:pt x="63" y="218"/>
                        <a:pt x="63" y="218"/>
                      </a:cubicBezTo>
                      <a:cubicBezTo>
                        <a:pt x="68" y="213"/>
                        <a:pt x="68" y="213"/>
                        <a:pt x="68" y="213"/>
                      </a:cubicBezTo>
                      <a:cubicBezTo>
                        <a:pt x="73" y="215"/>
                        <a:pt x="73" y="215"/>
                        <a:pt x="73" y="215"/>
                      </a:cubicBezTo>
                      <a:cubicBezTo>
                        <a:pt x="75" y="211"/>
                        <a:pt x="75" y="211"/>
                        <a:pt x="75" y="211"/>
                      </a:cubicBezTo>
                      <a:cubicBezTo>
                        <a:pt x="87" y="211"/>
                        <a:pt x="87" y="211"/>
                        <a:pt x="87" y="211"/>
                      </a:cubicBezTo>
                      <a:cubicBezTo>
                        <a:pt x="89" y="208"/>
                        <a:pt x="89" y="208"/>
                        <a:pt x="89" y="208"/>
                      </a:cubicBezTo>
                      <a:cubicBezTo>
                        <a:pt x="92" y="207"/>
                        <a:pt x="92" y="207"/>
                        <a:pt x="92" y="207"/>
                      </a:cubicBezTo>
                      <a:cubicBezTo>
                        <a:pt x="99" y="202"/>
                        <a:pt x="99" y="202"/>
                        <a:pt x="99" y="202"/>
                      </a:cubicBezTo>
                      <a:cubicBezTo>
                        <a:pt x="101" y="205"/>
                        <a:pt x="101" y="205"/>
                        <a:pt x="101" y="205"/>
                      </a:cubicBezTo>
                      <a:cubicBezTo>
                        <a:pt x="106" y="201"/>
                        <a:pt x="106" y="201"/>
                        <a:pt x="106" y="201"/>
                      </a:cubicBezTo>
                      <a:cubicBezTo>
                        <a:pt x="105" y="196"/>
                        <a:pt x="105" y="196"/>
                        <a:pt x="105" y="196"/>
                      </a:cubicBezTo>
                      <a:cubicBezTo>
                        <a:pt x="111" y="196"/>
                        <a:pt x="111" y="196"/>
                        <a:pt x="111" y="196"/>
                      </a:cubicBezTo>
                      <a:cubicBezTo>
                        <a:pt x="114" y="192"/>
                        <a:pt x="114" y="192"/>
                        <a:pt x="114" y="192"/>
                      </a:cubicBezTo>
                      <a:cubicBezTo>
                        <a:pt x="114" y="192"/>
                        <a:pt x="117" y="198"/>
                        <a:pt x="119" y="197"/>
                      </a:cubicBezTo>
                      <a:cubicBezTo>
                        <a:pt x="121" y="195"/>
                        <a:pt x="128" y="191"/>
                        <a:pt x="128" y="191"/>
                      </a:cubicBezTo>
                      <a:cubicBezTo>
                        <a:pt x="134" y="198"/>
                        <a:pt x="134" y="198"/>
                        <a:pt x="134" y="198"/>
                      </a:cubicBezTo>
                      <a:cubicBezTo>
                        <a:pt x="138" y="197"/>
                        <a:pt x="138" y="197"/>
                        <a:pt x="138" y="197"/>
                      </a:cubicBezTo>
                      <a:cubicBezTo>
                        <a:pt x="143" y="203"/>
                        <a:pt x="143" y="203"/>
                        <a:pt x="143" y="203"/>
                      </a:cubicBezTo>
                      <a:cubicBezTo>
                        <a:pt x="149" y="198"/>
                        <a:pt x="149" y="198"/>
                        <a:pt x="149" y="198"/>
                      </a:cubicBezTo>
                      <a:cubicBezTo>
                        <a:pt x="163" y="202"/>
                        <a:pt x="163" y="202"/>
                        <a:pt x="163" y="202"/>
                      </a:cubicBezTo>
                      <a:cubicBezTo>
                        <a:pt x="163" y="202"/>
                        <a:pt x="166" y="207"/>
                        <a:pt x="168" y="206"/>
                      </a:cubicBezTo>
                      <a:cubicBezTo>
                        <a:pt x="169" y="206"/>
                        <a:pt x="192" y="195"/>
                        <a:pt x="192" y="195"/>
                      </a:cubicBezTo>
                      <a:cubicBezTo>
                        <a:pt x="199" y="196"/>
                        <a:pt x="199" y="196"/>
                        <a:pt x="199" y="196"/>
                      </a:cubicBezTo>
                      <a:cubicBezTo>
                        <a:pt x="199" y="196"/>
                        <a:pt x="208" y="192"/>
                        <a:pt x="209" y="185"/>
                      </a:cubicBezTo>
                      <a:cubicBezTo>
                        <a:pt x="209" y="176"/>
                        <a:pt x="199" y="171"/>
                        <a:pt x="201" y="168"/>
                      </a:cubicBezTo>
                      <a:cubicBezTo>
                        <a:pt x="204" y="166"/>
                        <a:pt x="215" y="165"/>
                        <a:pt x="215" y="165"/>
                      </a:cubicBezTo>
                      <a:cubicBezTo>
                        <a:pt x="215" y="165"/>
                        <a:pt x="213" y="160"/>
                        <a:pt x="216" y="158"/>
                      </a:cubicBezTo>
                      <a:cubicBezTo>
                        <a:pt x="218" y="156"/>
                        <a:pt x="223" y="159"/>
                        <a:pt x="225" y="156"/>
                      </a:cubicBezTo>
                      <a:cubicBezTo>
                        <a:pt x="226" y="152"/>
                        <a:pt x="221" y="148"/>
                        <a:pt x="224" y="145"/>
                      </a:cubicBezTo>
                      <a:cubicBezTo>
                        <a:pt x="229" y="144"/>
                        <a:pt x="235" y="148"/>
                        <a:pt x="239" y="143"/>
                      </a:cubicBezTo>
                      <a:cubicBezTo>
                        <a:pt x="245" y="139"/>
                        <a:pt x="245" y="136"/>
                        <a:pt x="247" y="134"/>
                      </a:cubicBezTo>
                      <a:cubicBezTo>
                        <a:pt x="249" y="133"/>
                        <a:pt x="250" y="136"/>
                        <a:pt x="250" y="136"/>
                      </a:cubicBezTo>
                      <a:cubicBezTo>
                        <a:pt x="250" y="136"/>
                        <a:pt x="252" y="130"/>
                        <a:pt x="256" y="130"/>
                      </a:cubicBezTo>
                      <a:cubicBezTo>
                        <a:pt x="259" y="132"/>
                        <a:pt x="264" y="138"/>
                        <a:pt x="268" y="139"/>
                      </a:cubicBezTo>
                      <a:cubicBezTo>
                        <a:pt x="273" y="139"/>
                        <a:pt x="278" y="135"/>
                        <a:pt x="278" y="135"/>
                      </a:cubicBezTo>
                      <a:cubicBezTo>
                        <a:pt x="285" y="138"/>
                        <a:pt x="285" y="138"/>
                        <a:pt x="285" y="138"/>
                      </a:cubicBezTo>
                      <a:cubicBezTo>
                        <a:pt x="285" y="133"/>
                        <a:pt x="285" y="133"/>
                        <a:pt x="285" y="133"/>
                      </a:cubicBezTo>
                      <a:cubicBezTo>
                        <a:pt x="288" y="133"/>
                        <a:pt x="288" y="133"/>
                        <a:pt x="288" y="133"/>
                      </a:cubicBezTo>
                      <a:cubicBezTo>
                        <a:pt x="294" y="130"/>
                        <a:pt x="294" y="130"/>
                        <a:pt x="294" y="130"/>
                      </a:cubicBezTo>
                      <a:cubicBezTo>
                        <a:pt x="284" y="121"/>
                        <a:pt x="284" y="121"/>
                        <a:pt x="284" y="121"/>
                      </a:cubicBezTo>
                      <a:cubicBezTo>
                        <a:pt x="278" y="117"/>
                        <a:pt x="278" y="117"/>
                        <a:pt x="278" y="117"/>
                      </a:cubicBezTo>
                      <a:cubicBezTo>
                        <a:pt x="276" y="111"/>
                        <a:pt x="276" y="111"/>
                        <a:pt x="276" y="111"/>
                      </a:cubicBezTo>
                      <a:cubicBezTo>
                        <a:pt x="267" y="103"/>
                        <a:pt x="267" y="103"/>
                        <a:pt x="267" y="103"/>
                      </a:cubicBezTo>
                      <a:cubicBezTo>
                        <a:pt x="267" y="103"/>
                        <a:pt x="266" y="106"/>
                        <a:pt x="264" y="108"/>
                      </a:cubicBezTo>
                      <a:cubicBezTo>
                        <a:pt x="262" y="110"/>
                        <a:pt x="256" y="108"/>
                        <a:pt x="256" y="108"/>
                      </a:cubicBezTo>
                      <a:cubicBezTo>
                        <a:pt x="260" y="98"/>
                        <a:pt x="260" y="98"/>
                        <a:pt x="260" y="98"/>
                      </a:cubicBezTo>
                      <a:cubicBezTo>
                        <a:pt x="268" y="97"/>
                        <a:pt x="268" y="97"/>
                        <a:pt x="268" y="97"/>
                      </a:cubicBezTo>
                      <a:cubicBezTo>
                        <a:pt x="268" y="88"/>
                        <a:pt x="268" y="88"/>
                        <a:pt x="268" y="88"/>
                      </a:cubicBezTo>
                      <a:cubicBezTo>
                        <a:pt x="278" y="85"/>
                        <a:pt x="278" y="85"/>
                        <a:pt x="278" y="85"/>
                      </a:cubicBezTo>
                      <a:cubicBezTo>
                        <a:pt x="278" y="85"/>
                        <a:pt x="274" y="80"/>
                        <a:pt x="273" y="73"/>
                      </a:cubicBezTo>
                      <a:cubicBezTo>
                        <a:pt x="273" y="66"/>
                        <a:pt x="272" y="56"/>
                        <a:pt x="272" y="56"/>
                      </a:cubicBezTo>
                      <a:cubicBezTo>
                        <a:pt x="264" y="56"/>
                        <a:pt x="264" y="56"/>
                        <a:pt x="264" y="56"/>
                      </a:cubicBezTo>
                      <a:cubicBezTo>
                        <a:pt x="264" y="56"/>
                        <a:pt x="274" y="54"/>
                        <a:pt x="275" y="51"/>
                      </a:cubicBezTo>
                      <a:cubicBezTo>
                        <a:pt x="276" y="49"/>
                        <a:pt x="271" y="44"/>
                        <a:pt x="279" y="40"/>
                      </a:cubicBezTo>
                      <a:cubicBezTo>
                        <a:pt x="286" y="34"/>
                        <a:pt x="294" y="38"/>
                        <a:pt x="294" y="38"/>
                      </a:cubicBezTo>
                      <a:cubicBezTo>
                        <a:pt x="300" y="26"/>
                        <a:pt x="300" y="26"/>
                        <a:pt x="300" y="26"/>
                      </a:cubicBezTo>
                      <a:cubicBezTo>
                        <a:pt x="300" y="26"/>
                        <a:pt x="297" y="23"/>
                        <a:pt x="296" y="19"/>
                      </a:cubicBezTo>
                      <a:cubicBezTo>
                        <a:pt x="295" y="17"/>
                        <a:pt x="294" y="14"/>
                        <a:pt x="294" y="14"/>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38" name="Greece" descr="© INSCALE GmbH, 05.05.2010&#10;http://www.presentationload.com/"/>
                <p:cNvSpPr>
                  <a:spLocks noEditPoints="1"/>
                </p:cNvSpPr>
                <p:nvPr/>
              </p:nvSpPr>
              <p:spPr bwMode="gray">
                <a:xfrm>
                  <a:off x="5090322" y="4800711"/>
                  <a:ext cx="1362075" cy="1275824"/>
                </a:xfrm>
                <a:custGeom>
                  <a:avLst/>
                  <a:gdLst/>
                  <a:ahLst/>
                  <a:cxnLst>
                    <a:cxn ang="0">
                      <a:pos x="168" y="214"/>
                    </a:cxn>
                    <a:cxn ang="0">
                      <a:pos x="269" y="244"/>
                    </a:cxn>
                    <a:cxn ang="0">
                      <a:pos x="168" y="189"/>
                    </a:cxn>
                    <a:cxn ang="0">
                      <a:pos x="156" y="148"/>
                    </a:cxn>
                    <a:cxn ang="0">
                      <a:pos x="161" y="113"/>
                    </a:cxn>
                    <a:cxn ang="0">
                      <a:pos x="194" y="117"/>
                    </a:cxn>
                    <a:cxn ang="0">
                      <a:pos x="236" y="119"/>
                    </a:cxn>
                    <a:cxn ang="0">
                      <a:pos x="228" y="73"/>
                    </a:cxn>
                    <a:cxn ang="0">
                      <a:pos x="279" y="58"/>
                    </a:cxn>
                    <a:cxn ang="0">
                      <a:pos x="317" y="0"/>
                    </a:cxn>
                    <a:cxn ang="0">
                      <a:pos x="230" y="26"/>
                    </a:cxn>
                    <a:cxn ang="0">
                      <a:pos x="177" y="46"/>
                    </a:cxn>
                    <a:cxn ang="0">
                      <a:pos x="111" y="71"/>
                    </a:cxn>
                    <a:cxn ang="0">
                      <a:pos x="55" y="132"/>
                    </a:cxn>
                    <a:cxn ang="0">
                      <a:pos x="29" y="182"/>
                    </a:cxn>
                    <a:cxn ang="0">
                      <a:pos x="59" y="230"/>
                    </a:cxn>
                    <a:cxn ang="0">
                      <a:pos x="113" y="255"/>
                    </a:cxn>
                    <a:cxn ang="0">
                      <a:pos x="171" y="245"/>
                    </a:cxn>
                    <a:cxn ang="0">
                      <a:pos x="116" y="267"/>
                    </a:cxn>
                    <a:cxn ang="0">
                      <a:pos x="144" y="353"/>
                    </a:cxn>
                    <a:cxn ang="0">
                      <a:pos x="205" y="353"/>
                    </a:cxn>
                    <a:cxn ang="0">
                      <a:pos x="216" y="296"/>
                    </a:cxn>
                    <a:cxn ang="0">
                      <a:pos x="253" y="275"/>
                    </a:cxn>
                    <a:cxn ang="0">
                      <a:pos x="285" y="129"/>
                    </a:cxn>
                    <a:cxn ang="0">
                      <a:pos x="337" y="172"/>
                    </a:cxn>
                    <a:cxn ang="0">
                      <a:pos x="214" y="193"/>
                    </a:cxn>
                    <a:cxn ang="0">
                      <a:pos x="228" y="180"/>
                    </a:cxn>
                    <a:cxn ang="0">
                      <a:pos x="268" y="198"/>
                    </a:cxn>
                    <a:cxn ang="0">
                      <a:pos x="317" y="213"/>
                    </a:cxn>
                    <a:cxn ang="0">
                      <a:pos x="286" y="255"/>
                    </a:cxn>
                    <a:cxn ang="0">
                      <a:pos x="295" y="273"/>
                    </a:cxn>
                    <a:cxn ang="0">
                      <a:pos x="311" y="283"/>
                    </a:cxn>
                    <a:cxn ang="0">
                      <a:pos x="310" y="303"/>
                    </a:cxn>
                    <a:cxn ang="0">
                      <a:pos x="283" y="316"/>
                    </a:cxn>
                    <a:cxn ang="0">
                      <a:pos x="266" y="290"/>
                    </a:cxn>
                    <a:cxn ang="0">
                      <a:pos x="352" y="262"/>
                    </a:cxn>
                    <a:cxn ang="0">
                      <a:pos x="398" y="246"/>
                    </a:cxn>
                    <a:cxn ang="0">
                      <a:pos x="382" y="274"/>
                    </a:cxn>
                    <a:cxn ang="0">
                      <a:pos x="393" y="285"/>
                    </a:cxn>
                    <a:cxn ang="0">
                      <a:pos x="421" y="296"/>
                    </a:cxn>
                    <a:cxn ang="0">
                      <a:pos x="328" y="330"/>
                    </a:cxn>
                    <a:cxn ang="0">
                      <a:pos x="378" y="333"/>
                    </a:cxn>
                    <a:cxn ang="0">
                      <a:pos x="213" y="278"/>
                    </a:cxn>
                    <a:cxn ang="0">
                      <a:pos x="273" y="334"/>
                    </a:cxn>
                    <a:cxn ang="0">
                      <a:pos x="316" y="332"/>
                    </a:cxn>
                    <a:cxn ang="0">
                      <a:pos x="304" y="339"/>
                    </a:cxn>
                    <a:cxn ang="0">
                      <a:pos x="63" y="291"/>
                    </a:cxn>
                    <a:cxn ang="0">
                      <a:pos x="55" y="260"/>
                    </a:cxn>
                    <a:cxn ang="0">
                      <a:pos x="18" y="190"/>
                    </a:cxn>
                    <a:cxn ang="0">
                      <a:pos x="392" y="415"/>
                    </a:cxn>
                    <a:cxn ang="0">
                      <a:pos x="324" y="420"/>
                    </a:cxn>
                    <a:cxn ang="0">
                      <a:pos x="276" y="414"/>
                    </a:cxn>
                    <a:cxn ang="0">
                      <a:pos x="273" y="440"/>
                    </a:cxn>
                    <a:cxn ang="0">
                      <a:pos x="389" y="429"/>
                    </a:cxn>
                    <a:cxn ang="0">
                      <a:pos x="459" y="352"/>
                    </a:cxn>
                    <a:cxn ang="0">
                      <a:pos x="448" y="337"/>
                    </a:cxn>
                    <a:cxn ang="0">
                      <a:pos x="422" y="322"/>
                    </a:cxn>
                    <a:cxn ang="0">
                      <a:pos x="437" y="390"/>
                    </a:cxn>
                    <a:cxn ang="0">
                      <a:pos x="420" y="398"/>
                    </a:cxn>
                  </a:cxnLst>
                  <a:rect l="0" t="0" r="r" b="b"/>
                  <a:pathLst>
                    <a:path w="482" h="452">
                      <a:moveTo>
                        <a:pt x="253" y="275"/>
                      </a:moveTo>
                      <a:cubicBezTo>
                        <a:pt x="253" y="275"/>
                        <a:pt x="245" y="270"/>
                        <a:pt x="243" y="261"/>
                      </a:cubicBezTo>
                      <a:cubicBezTo>
                        <a:pt x="241" y="254"/>
                        <a:pt x="243" y="248"/>
                        <a:pt x="243" y="244"/>
                      </a:cubicBezTo>
                      <a:cubicBezTo>
                        <a:pt x="243" y="240"/>
                        <a:pt x="223" y="239"/>
                        <a:pt x="219" y="239"/>
                      </a:cubicBezTo>
                      <a:cubicBezTo>
                        <a:pt x="214" y="238"/>
                        <a:pt x="214" y="232"/>
                        <a:pt x="214" y="232"/>
                      </a:cubicBezTo>
                      <a:cubicBezTo>
                        <a:pt x="214" y="232"/>
                        <a:pt x="210" y="235"/>
                        <a:pt x="207" y="232"/>
                      </a:cubicBezTo>
                      <a:cubicBezTo>
                        <a:pt x="204" y="231"/>
                        <a:pt x="193" y="222"/>
                        <a:pt x="193" y="222"/>
                      </a:cubicBezTo>
                      <a:cubicBezTo>
                        <a:pt x="193" y="222"/>
                        <a:pt x="190" y="226"/>
                        <a:pt x="189" y="226"/>
                      </a:cubicBezTo>
                      <a:cubicBezTo>
                        <a:pt x="187" y="226"/>
                        <a:pt x="185" y="220"/>
                        <a:pt x="185" y="220"/>
                      </a:cubicBezTo>
                      <a:cubicBezTo>
                        <a:pt x="169" y="219"/>
                        <a:pt x="169" y="219"/>
                        <a:pt x="169" y="219"/>
                      </a:cubicBezTo>
                      <a:cubicBezTo>
                        <a:pt x="168" y="214"/>
                        <a:pt x="168" y="214"/>
                        <a:pt x="168" y="214"/>
                      </a:cubicBezTo>
                      <a:cubicBezTo>
                        <a:pt x="168" y="214"/>
                        <a:pt x="160" y="217"/>
                        <a:pt x="160" y="213"/>
                      </a:cubicBezTo>
                      <a:cubicBezTo>
                        <a:pt x="160" y="209"/>
                        <a:pt x="174" y="211"/>
                        <a:pt x="174" y="211"/>
                      </a:cubicBezTo>
                      <a:cubicBezTo>
                        <a:pt x="174" y="211"/>
                        <a:pt x="184" y="211"/>
                        <a:pt x="193" y="213"/>
                      </a:cubicBezTo>
                      <a:cubicBezTo>
                        <a:pt x="203" y="216"/>
                        <a:pt x="210" y="224"/>
                        <a:pt x="210" y="224"/>
                      </a:cubicBezTo>
                      <a:cubicBezTo>
                        <a:pt x="216" y="225"/>
                        <a:pt x="216" y="225"/>
                        <a:pt x="216" y="225"/>
                      </a:cubicBezTo>
                      <a:cubicBezTo>
                        <a:pt x="216" y="225"/>
                        <a:pt x="217" y="232"/>
                        <a:pt x="219" y="235"/>
                      </a:cubicBezTo>
                      <a:cubicBezTo>
                        <a:pt x="221" y="237"/>
                        <a:pt x="225" y="235"/>
                        <a:pt x="227" y="235"/>
                      </a:cubicBezTo>
                      <a:cubicBezTo>
                        <a:pt x="229" y="235"/>
                        <a:pt x="238" y="235"/>
                        <a:pt x="244" y="239"/>
                      </a:cubicBezTo>
                      <a:cubicBezTo>
                        <a:pt x="251" y="244"/>
                        <a:pt x="258" y="258"/>
                        <a:pt x="258" y="258"/>
                      </a:cubicBezTo>
                      <a:cubicBezTo>
                        <a:pt x="258" y="258"/>
                        <a:pt x="267" y="259"/>
                        <a:pt x="269" y="257"/>
                      </a:cubicBezTo>
                      <a:cubicBezTo>
                        <a:pt x="271" y="256"/>
                        <a:pt x="269" y="244"/>
                        <a:pt x="269" y="244"/>
                      </a:cubicBezTo>
                      <a:cubicBezTo>
                        <a:pt x="269" y="244"/>
                        <a:pt x="257" y="246"/>
                        <a:pt x="253" y="239"/>
                      </a:cubicBezTo>
                      <a:cubicBezTo>
                        <a:pt x="247" y="231"/>
                        <a:pt x="249" y="224"/>
                        <a:pt x="249" y="224"/>
                      </a:cubicBezTo>
                      <a:cubicBezTo>
                        <a:pt x="242" y="222"/>
                        <a:pt x="242" y="222"/>
                        <a:pt x="242" y="222"/>
                      </a:cubicBezTo>
                      <a:cubicBezTo>
                        <a:pt x="240" y="214"/>
                        <a:pt x="240" y="214"/>
                        <a:pt x="240" y="214"/>
                      </a:cubicBezTo>
                      <a:cubicBezTo>
                        <a:pt x="240" y="214"/>
                        <a:pt x="236" y="216"/>
                        <a:pt x="229" y="216"/>
                      </a:cubicBezTo>
                      <a:cubicBezTo>
                        <a:pt x="222" y="216"/>
                        <a:pt x="220" y="212"/>
                        <a:pt x="220" y="212"/>
                      </a:cubicBezTo>
                      <a:cubicBezTo>
                        <a:pt x="217" y="214"/>
                        <a:pt x="217" y="214"/>
                        <a:pt x="217" y="214"/>
                      </a:cubicBezTo>
                      <a:cubicBezTo>
                        <a:pt x="204" y="207"/>
                        <a:pt x="204" y="207"/>
                        <a:pt x="204" y="207"/>
                      </a:cubicBezTo>
                      <a:cubicBezTo>
                        <a:pt x="204" y="207"/>
                        <a:pt x="200" y="197"/>
                        <a:pt x="196" y="196"/>
                      </a:cubicBezTo>
                      <a:cubicBezTo>
                        <a:pt x="192" y="195"/>
                        <a:pt x="185" y="201"/>
                        <a:pt x="180" y="200"/>
                      </a:cubicBezTo>
                      <a:cubicBezTo>
                        <a:pt x="176" y="199"/>
                        <a:pt x="169" y="192"/>
                        <a:pt x="168" y="189"/>
                      </a:cubicBezTo>
                      <a:cubicBezTo>
                        <a:pt x="167" y="185"/>
                        <a:pt x="174" y="184"/>
                        <a:pt x="174" y="184"/>
                      </a:cubicBezTo>
                      <a:cubicBezTo>
                        <a:pt x="173" y="182"/>
                        <a:pt x="173" y="182"/>
                        <a:pt x="173" y="182"/>
                      </a:cubicBezTo>
                      <a:cubicBezTo>
                        <a:pt x="173" y="182"/>
                        <a:pt x="184" y="181"/>
                        <a:pt x="187" y="186"/>
                      </a:cubicBezTo>
                      <a:cubicBezTo>
                        <a:pt x="191" y="192"/>
                        <a:pt x="182" y="193"/>
                        <a:pt x="182" y="193"/>
                      </a:cubicBezTo>
                      <a:cubicBezTo>
                        <a:pt x="184" y="197"/>
                        <a:pt x="184" y="197"/>
                        <a:pt x="184" y="197"/>
                      </a:cubicBezTo>
                      <a:cubicBezTo>
                        <a:pt x="193" y="193"/>
                        <a:pt x="193" y="193"/>
                        <a:pt x="193" y="193"/>
                      </a:cubicBezTo>
                      <a:cubicBezTo>
                        <a:pt x="193" y="184"/>
                        <a:pt x="193" y="184"/>
                        <a:pt x="193" y="184"/>
                      </a:cubicBezTo>
                      <a:cubicBezTo>
                        <a:pt x="179" y="169"/>
                        <a:pt x="179" y="169"/>
                        <a:pt x="179" y="169"/>
                      </a:cubicBezTo>
                      <a:cubicBezTo>
                        <a:pt x="170" y="166"/>
                        <a:pt x="170" y="166"/>
                        <a:pt x="170" y="166"/>
                      </a:cubicBezTo>
                      <a:cubicBezTo>
                        <a:pt x="170" y="166"/>
                        <a:pt x="167" y="159"/>
                        <a:pt x="167" y="154"/>
                      </a:cubicBezTo>
                      <a:cubicBezTo>
                        <a:pt x="167" y="149"/>
                        <a:pt x="156" y="148"/>
                        <a:pt x="156" y="148"/>
                      </a:cubicBezTo>
                      <a:cubicBezTo>
                        <a:pt x="156" y="143"/>
                        <a:pt x="156" y="143"/>
                        <a:pt x="156" y="143"/>
                      </a:cubicBezTo>
                      <a:cubicBezTo>
                        <a:pt x="156" y="143"/>
                        <a:pt x="151" y="141"/>
                        <a:pt x="147" y="134"/>
                      </a:cubicBezTo>
                      <a:cubicBezTo>
                        <a:pt x="143" y="129"/>
                        <a:pt x="149" y="117"/>
                        <a:pt x="149" y="117"/>
                      </a:cubicBezTo>
                      <a:cubicBezTo>
                        <a:pt x="147" y="112"/>
                        <a:pt x="147" y="112"/>
                        <a:pt x="147" y="112"/>
                      </a:cubicBezTo>
                      <a:cubicBezTo>
                        <a:pt x="148" y="106"/>
                        <a:pt x="148" y="106"/>
                        <a:pt x="148" y="106"/>
                      </a:cubicBezTo>
                      <a:cubicBezTo>
                        <a:pt x="154" y="106"/>
                        <a:pt x="154" y="106"/>
                        <a:pt x="154" y="106"/>
                      </a:cubicBezTo>
                      <a:cubicBezTo>
                        <a:pt x="159" y="100"/>
                        <a:pt x="159" y="100"/>
                        <a:pt x="159" y="100"/>
                      </a:cubicBezTo>
                      <a:cubicBezTo>
                        <a:pt x="159" y="97"/>
                        <a:pt x="159" y="97"/>
                        <a:pt x="159" y="97"/>
                      </a:cubicBezTo>
                      <a:cubicBezTo>
                        <a:pt x="164" y="102"/>
                        <a:pt x="164" y="102"/>
                        <a:pt x="164" y="102"/>
                      </a:cubicBezTo>
                      <a:cubicBezTo>
                        <a:pt x="158" y="106"/>
                        <a:pt x="158" y="106"/>
                        <a:pt x="158" y="106"/>
                      </a:cubicBezTo>
                      <a:cubicBezTo>
                        <a:pt x="161" y="113"/>
                        <a:pt x="161" y="113"/>
                        <a:pt x="161" y="113"/>
                      </a:cubicBezTo>
                      <a:cubicBezTo>
                        <a:pt x="168" y="113"/>
                        <a:pt x="168" y="113"/>
                        <a:pt x="168" y="113"/>
                      </a:cubicBezTo>
                      <a:cubicBezTo>
                        <a:pt x="174" y="117"/>
                        <a:pt x="174" y="117"/>
                        <a:pt x="174" y="117"/>
                      </a:cubicBezTo>
                      <a:cubicBezTo>
                        <a:pt x="174" y="117"/>
                        <a:pt x="182" y="118"/>
                        <a:pt x="186" y="120"/>
                      </a:cubicBezTo>
                      <a:cubicBezTo>
                        <a:pt x="189" y="121"/>
                        <a:pt x="188" y="126"/>
                        <a:pt x="188" y="129"/>
                      </a:cubicBezTo>
                      <a:cubicBezTo>
                        <a:pt x="188" y="132"/>
                        <a:pt x="191" y="134"/>
                        <a:pt x="191" y="134"/>
                      </a:cubicBezTo>
                      <a:cubicBezTo>
                        <a:pt x="192" y="138"/>
                        <a:pt x="192" y="138"/>
                        <a:pt x="192" y="138"/>
                      </a:cubicBezTo>
                      <a:cubicBezTo>
                        <a:pt x="206" y="138"/>
                        <a:pt x="206" y="138"/>
                        <a:pt x="206" y="138"/>
                      </a:cubicBezTo>
                      <a:cubicBezTo>
                        <a:pt x="210" y="138"/>
                        <a:pt x="212" y="135"/>
                        <a:pt x="209" y="134"/>
                      </a:cubicBezTo>
                      <a:cubicBezTo>
                        <a:pt x="205" y="132"/>
                        <a:pt x="195" y="130"/>
                        <a:pt x="195" y="130"/>
                      </a:cubicBezTo>
                      <a:cubicBezTo>
                        <a:pt x="195" y="130"/>
                        <a:pt x="189" y="122"/>
                        <a:pt x="189" y="118"/>
                      </a:cubicBezTo>
                      <a:cubicBezTo>
                        <a:pt x="189" y="114"/>
                        <a:pt x="194" y="117"/>
                        <a:pt x="194" y="117"/>
                      </a:cubicBezTo>
                      <a:cubicBezTo>
                        <a:pt x="202" y="117"/>
                        <a:pt x="202" y="117"/>
                        <a:pt x="202" y="117"/>
                      </a:cubicBezTo>
                      <a:cubicBezTo>
                        <a:pt x="212" y="127"/>
                        <a:pt x="212" y="127"/>
                        <a:pt x="212" y="127"/>
                      </a:cubicBezTo>
                      <a:cubicBezTo>
                        <a:pt x="221" y="134"/>
                        <a:pt x="221" y="134"/>
                        <a:pt x="221" y="134"/>
                      </a:cubicBezTo>
                      <a:cubicBezTo>
                        <a:pt x="221" y="134"/>
                        <a:pt x="225" y="130"/>
                        <a:pt x="222" y="125"/>
                      </a:cubicBezTo>
                      <a:cubicBezTo>
                        <a:pt x="220" y="119"/>
                        <a:pt x="214" y="118"/>
                        <a:pt x="212" y="118"/>
                      </a:cubicBezTo>
                      <a:cubicBezTo>
                        <a:pt x="209" y="117"/>
                        <a:pt x="206" y="115"/>
                        <a:pt x="206" y="111"/>
                      </a:cubicBezTo>
                      <a:cubicBezTo>
                        <a:pt x="205" y="107"/>
                        <a:pt x="209" y="106"/>
                        <a:pt x="209" y="106"/>
                      </a:cubicBezTo>
                      <a:cubicBezTo>
                        <a:pt x="225" y="110"/>
                        <a:pt x="225" y="110"/>
                        <a:pt x="225" y="110"/>
                      </a:cubicBezTo>
                      <a:cubicBezTo>
                        <a:pt x="229" y="111"/>
                        <a:pt x="229" y="111"/>
                        <a:pt x="229" y="111"/>
                      </a:cubicBezTo>
                      <a:cubicBezTo>
                        <a:pt x="230" y="113"/>
                        <a:pt x="230" y="113"/>
                        <a:pt x="230" y="113"/>
                      </a:cubicBezTo>
                      <a:cubicBezTo>
                        <a:pt x="236" y="119"/>
                        <a:pt x="236" y="119"/>
                        <a:pt x="236" y="119"/>
                      </a:cubicBezTo>
                      <a:cubicBezTo>
                        <a:pt x="240" y="114"/>
                        <a:pt x="240" y="114"/>
                        <a:pt x="240" y="114"/>
                      </a:cubicBezTo>
                      <a:cubicBezTo>
                        <a:pt x="227" y="103"/>
                        <a:pt x="227" y="103"/>
                        <a:pt x="227" y="103"/>
                      </a:cubicBezTo>
                      <a:cubicBezTo>
                        <a:pt x="224" y="103"/>
                        <a:pt x="224" y="103"/>
                        <a:pt x="224" y="103"/>
                      </a:cubicBezTo>
                      <a:cubicBezTo>
                        <a:pt x="217" y="100"/>
                        <a:pt x="217" y="100"/>
                        <a:pt x="217" y="100"/>
                      </a:cubicBezTo>
                      <a:cubicBezTo>
                        <a:pt x="217" y="104"/>
                        <a:pt x="217" y="104"/>
                        <a:pt x="217" y="104"/>
                      </a:cubicBezTo>
                      <a:cubicBezTo>
                        <a:pt x="217" y="104"/>
                        <a:pt x="213" y="102"/>
                        <a:pt x="210" y="102"/>
                      </a:cubicBezTo>
                      <a:cubicBezTo>
                        <a:pt x="207" y="101"/>
                        <a:pt x="210" y="95"/>
                        <a:pt x="210" y="95"/>
                      </a:cubicBezTo>
                      <a:cubicBezTo>
                        <a:pt x="210" y="95"/>
                        <a:pt x="200" y="88"/>
                        <a:pt x="200" y="86"/>
                      </a:cubicBezTo>
                      <a:cubicBezTo>
                        <a:pt x="200" y="84"/>
                        <a:pt x="206" y="81"/>
                        <a:pt x="206" y="81"/>
                      </a:cubicBezTo>
                      <a:cubicBezTo>
                        <a:pt x="206" y="81"/>
                        <a:pt x="214" y="82"/>
                        <a:pt x="218" y="82"/>
                      </a:cubicBezTo>
                      <a:cubicBezTo>
                        <a:pt x="221" y="82"/>
                        <a:pt x="228" y="73"/>
                        <a:pt x="228" y="73"/>
                      </a:cubicBezTo>
                      <a:cubicBezTo>
                        <a:pt x="229" y="68"/>
                        <a:pt x="229" y="68"/>
                        <a:pt x="229" y="68"/>
                      </a:cubicBezTo>
                      <a:cubicBezTo>
                        <a:pt x="229" y="68"/>
                        <a:pt x="234" y="64"/>
                        <a:pt x="236" y="64"/>
                      </a:cubicBezTo>
                      <a:cubicBezTo>
                        <a:pt x="239" y="63"/>
                        <a:pt x="244" y="67"/>
                        <a:pt x="250" y="67"/>
                      </a:cubicBezTo>
                      <a:cubicBezTo>
                        <a:pt x="256" y="66"/>
                        <a:pt x="259" y="64"/>
                        <a:pt x="260" y="63"/>
                      </a:cubicBezTo>
                      <a:cubicBezTo>
                        <a:pt x="262" y="60"/>
                        <a:pt x="267" y="55"/>
                        <a:pt x="267" y="55"/>
                      </a:cubicBezTo>
                      <a:cubicBezTo>
                        <a:pt x="263" y="51"/>
                        <a:pt x="263" y="51"/>
                        <a:pt x="263" y="51"/>
                      </a:cubicBezTo>
                      <a:cubicBezTo>
                        <a:pt x="265" y="50"/>
                        <a:pt x="265" y="50"/>
                        <a:pt x="265" y="50"/>
                      </a:cubicBezTo>
                      <a:cubicBezTo>
                        <a:pt x="269" y="54"/>
                        <a:pt x="269" y="54"/>
                        <a:pt x="269" y="54"/>
                      </a:cubicBezTo>
                      <a:cubicBezTo>
                        <a:pt x="269" y="58"/>
                        <a:pt x="269" y="58"/>
                        <a:pt x="269" y="58"/>
                      </a:cubicBezTo>
                      <a:cubicBezTo>
                        <a:pt x="275" y="60"/>
                        <a:pt x="275" y="60"/>
                        <a:pt x="275" y="60"/>
                      </a:cubicBezTo>
                      <a:cubicBezTo>
                        <a:pt x="279" y="58"/>
                        <a:pt x="279" y="58"/>
                        <a:pt x="279" y="58"/>
                      </a:cubicBezTo>
                      <a:cubicBezTo>
                        <a:pt x="279" y="58"/>
                        <a:pt x="305" y="59"/>
                        <a:pt x="310" y="59"/>
                      </a:cubicBezTo>
                      <a:cubicBezTo>
                        <a:pt x="315" y="60"/>
                        <a:pt x="316" y="66"/>
                        <a:pt x="316" y="66"/>
                      </a:cubicBezTo>
                      <a:cubicBezTo>
                        <a:pt x="316" y="66"/>
                        <a:pt x="326" y="55"/>
                        <a:pt x="328" y="50"/>
                      </a:cubicBezTo>
                      <a:cubicBezTo>
                        <a:pt x="331" y="46"/>
                        <a:pt x="323" y="40"/>
                        <a:pt x="323" y="40"/>
                      </a:cubicBezTo>
                      <a:cubicBezTo>
                        <a:pt x="322" y="31"/>
                        <a:pt x="322" y="31"/>
                        <a:pt x="322" y="31"/>
                      </a:cubicBezTo>
                      <a:cubicBezTo>
                        <a:pt x="329" y="24"/>
                        <a:pt x="329" y="24"/>
                        <a:pt x="329" y="24"/>
                      </a:cubicBezTo>
                      <a:cubicBezTo>
                        <a:pt x="329" y="24"/>
                        <a:pt x="335" y="25"/>
                        <a:pt x="337" y="23"/>
                      </a:cubicBezTo>
                      <a:cubicBezTo>
                        <a:pt x="339" y="21"/>
                        <a:pt x="333" y="16"/>
                        <a:pt x="332" y="14"/>
                      </a:cubicBezTo>
                      <a:cubicBezTo>
                        <a:pt x="331" y="11"/>
                        <a:pt x="331" y="5"/>
                        <a:pt x="331" y="5"/>
                      </a:cubicBezTo>
                      <a:cubicBezTo>
                        <a:pt x="324" y="2"/>
                        <a:pt x="324" y="2"/>
                        <a:pt x="324" y="2"/>
                      </a:cubicBezTo>
                      <a:cubicBezTo>
                        <a:pt x="317" y="0"/>
                        <a:pt x="317" y="0"/>
                        <a:pt x="317" y="0"/>
                      </a:cubicBezTo>
                      <a:cubicBezTo>
                        <a:pt x="317" y="0"/>
                        <a:pt x="306" y="1"/>
                        <a:pt x="303" y="3"/>
                      </a:cubicBezTo>
                      <a:cubicBezTo>
                        <a:pt x="301" y="6"/>
                        <a:pt x="311" y="11"/>
                        <a:pt x="311" y="20"/>
                      </a:cubicBezTo>
                      <a:cubicBezTo>
                        <a:pt x="310" y="27"/>
                        <a:pt x="301" y="31"/>
                        <a:pt x="301" y="31"/>
                      </a:cubicBezTo>
                      <a:cubicBezTo>
                        <a:pt x="294" y="30"/>
                        <a:pt x="294" y="30"/>
                        <a:pt x="294" y="30"/>
                      </a:cubicBezTo>
                      <a:cubicBezTo>
                        <a:pt x="294" y="30"/>
                        <a:pt x="271" y="41"/>
                        <a:pt x="270" y="41"/>
                      </a:cubicBezTo>
                      <a:cubicBezTo>
                        <a:pt x="268" y="42"/>
                        <a:pt x="265" y="37"/>
                        <a:pt x="265" y="37"/>
                      </a:cubicBezTo>
                      <a:cubicBezTo>
                        <a:pt x="251" y="33"/>
                        <a:pt x="251" y="33"/>
                        <a:pt x="251" y="33"/>
                      </a:cubicBezTo>
                      <a:cubicBezTo>
                        <a:pt x="245" y="38"/>
                        <a:pt x="245" y="38"/>
                        <a:pt x="245" y="38"/>
                      </a:cubicBezTo>
                      <a:cubicBezTo>
                        <a:pt x="240" y="32"/>
                        <a:pt x="240" y="32"/>
                        <a:pt x="240" y="32"/>
                      </a:cubicBezTo>
                      <a:cubicBezTo>
                        <a:pt x="236" y="33"/>
                        <a:pt x="236" y="33"/>
                        <a:pt x="236" y="33"/>
                      </a:cubicBezTo>
                      <a:cubicBezTo>
                        <a:pt x="230" y="26"/>
                        <a:pt x="230" y="26"/>
                        <a:pt x="230" y="26"/>
                      </a:cubicBezTo>
                      <a:cubicBezTo>
                        <a:pt x="230" y="26"/>
                        <a:pt x="223" y="30"/>
                        <a:pt x="221" y="32"/>
                      </a:cubicBezTo>
                      <a:cubicBezTo>
                        <a:pt x="219" y="33"/>
                        <a:pt x="216" y="27"/>
                        <a:pt x="216" y="27"/>
                      </a:cubicBezTo>
                      <a:cubicBezTo>
                        <a:pt x="213" y="31"/>
                        <a:pt x="213" y="31"/>
                        <a:pt x="213" y="31"/>
                      </a:cubicBezTo>
                      <a:cubicBezTo>
                        <a:pt x="207" y="31"/>
                        <a:pt x="207" y="31"/>
                        <a:pt x="207" y="31"/>
                      </a:cubicBezTo>
                      <a:cubicBezTo>
                        <a:pt x="208" y="36"/>
                        <a:pt x="208" y="36"/>
                        <a:pt x="208" y="36"/>
                      </a:cubicBezTo>
                      <a:cubicBezTo>
                        <a:pt x="203" y="40"/>
                        <a:pt x="203" y="40"/>
                        <a:pt x="203" y="40"/>
                      </a:cubicBezTo>
                      <a:cubicBezTo>
                        <a:pt x="201" y="37"/>
                        <a:pt x="201" y="37"/>
                        <a:pt x="201" y="37"/>
                      </a:cubicBezTo>
                      <a:cubicBezTo>
                        <a:pt x="194" y="42"/>
                        <a:pt x="194" y="42"/>
                        <a:pt x="194" y="42"/>
                      </a:cubicBezTo>
                      <a:cubicBezTo>
                        <a:pt x="191" y="43"/>
                        <a:pt x="191" y="43"/>
                        <a:pt x="191" y="43"/>
                      </a:cubicBezTo>
                      <a:cubicBezTo>
                        <a:pt x="189" y="46"/>
                        <a:pt x="189" y="46"/>
                        <a:pt x="189" y="46"/>
                      </a:cubicBezTo>
                      <a:cubicBezTo>
                        <a:pt x="177" y="46"/>
                        <a:pt x="177" y="46"/>
                        <a:pt x="177" y="46"/>
                      </a:cubicBezTo>
                      <a:cubicBezTo>
                        <a:pt x="175" y="50"/>
                        <a:pt x="175" y="50"/>
                        <a:pt x="175" y="50"/>
                      </a:cubicBezTo>
                      <a:cubicBezTo>
                        <a:pt x="170" y="48"/>
                        <a:pt x="170" y="48"/>
                        <a:pt x="170" y="48"/>
                      </a:cubicBezTo>
                      <a:cubicBezTo>
                        <a:pt x="165" y="53"/>
                        <a:pt x="165" y="53"/>
                        <a:pt x="165" y="53"/>
                      </a:cubicBezTo>
                      <a:cubicBezTo>
                        <a:pt x="155" y="54"/>
                        <a:pt x="155" y="54"/>
                        <a:pt x="155" y="54"/>
                      </a:cubicBezTo>
                      <a:cubicBezTo>
                        <a:pt x="155" y="54"/>
                        <a:pt x="146" y="52"/>
                        <a:pt x="146" y="55"/>
                      </a:cubicBezTo>
                      <a:cubicBezTo>
                        <a:pt x="145" y="59"/>
                        <a:pt x="146" y="69"/>
                        <a:pt x="146" y="69"/>
                      </a:cubicBezTo>
                      <a:cubicBezTo>
                        <a:pt x="142" y="66"/>
                        <a:pt x="142" y="66"/>
                        <a:pt x="142" y="66"/>
                      </a:cubicBezTo>
                      <a:cubicBezTo>
                        <a:pt x="141" y="70"/>
                        <a:pt x="141" y="70"/>
                        <a:pt x="141" y="70"/>
                      </a:cubicBezTo>
                      <a:cubicBezTo>
                        <a:pt x="122" y="69"/>
                        <a:pt x="122" y="69"/>
                        <a:pt x="122" y="69"/>
                      </a:cubicBezTo>
                      <a:cubicBezTo>
                        <a:pt x="118" y="72"/>
                        <a:pt x="118" y="72"/>
                        <a:pt x="118" y="72"/>
                      </a:cubicBezTo>
                      <a:cubicBezTo>
                        <a:pt x="111" y="71"/>
                        <a:pt x="111" y="71"/>
                        <a:pt x="111" y="71"/>
                      </a:cubicBezTo>
                      <a:cubicBezTo>
                        <a:pt x="111" y="71"/>
                        <a:pt x="107" y="72"/>
                        <a:pt x="105" y="75"/>
                      </a:cubicBezTo>
                      <a:cubicBezTo>
                        <a:pt x="103" y="80"/>
                        <a:pt x="105" y="84"/>
                        <a:pt x="102" y="87"/>
                      </a:cubicBezTo>
                      <a:cubicBezTo>
                        <a:pt x="98" y="89"/>
                        <a:pt x="92" y="93"/>
                        <a:pt x="92" y="93"/>
                      </a:cubicBezTo>
                      <a:cubicBezTo>
                        <a:pt x="92" y="93"/>
                        <a:pt x="88" y="91"/>
                        <a:pt x="86" y="91"/>
                      </a:cubicBezTo>
                      <a:cubicBezTo>
                        <a:pt x="82" y="91"/>
                        <a:pt x="77" y="97"/>
                        <a:pt x="77" y="97"/>
                      </a:cubicBezTo>
                      <a:cubicBezTo>
                        <a:pt x="61" y="98"/>
                        <a:pt x="61" y="98"/>
                        <a:pt x="61" y="98"/>
                      </a:cubicBezTo>
                      <a:cubicBezTo>
                        <a:pt x="61" y="105"/>
                        <a:pt x="61" y="105"/>
                        <a:pt x="61" y="105"/>
                      </a:cubicBezTo>
                      <a:cubicBezTo>
                        <a:pt x="61" y="105"/>
                        <a:pt x="65" y="109"/>
                        <a:pt x="66" y="113"/>
                      </a:cubicBezTo>
                      <a:cubicBezTo>
                        <a:pt x="66" y="117"/>
                        <a:pt x="61" y="122"/>
                        <a:pt x="61" y="122"/>
                      </a:cubicBezTo>
                      <a:cubicBezTo>
                        <a:pt x="61" y="122"/>
                        <a:pt x="58" y="122"/>
                        <a:pt x="56" y="123"/>
                      </a:cubicBezTo>
                      <a:cubicBezTo>
                        <a:pt x="53" y="126"/>
                        <a:pt x="55" y="132"/>
                        <a:pt x="55" y="132"/>
                      </a:cubicBezTo>
                      <a:cubicBezTo>
                        <a:pt x="51" y="137"/>
                        <a:pt x="51" y="137"/>
                        <a:pt x="51" y="137"/>
                      </a:cubicBezTo>
                      <a:cubicBezTo>
                        <a:pt x="51" y="137"/>
                        <a:pt x="54" y="144"/>
                        <a:pt x="49" y="149"/>
                      </a:cubicBezTo>
                      <a:cubicBezTo>
                        <a:pt x="44" y="153"/>
                        <a:pt x="42" y="150"/>
                        <a:pt x="39" y="151"/>
                      </a:cubicBezTo>
                      <a:cubicBezTo>
                        <a:pt x="36" y="152"/>
                        <a:pt x="37" y="156"/>
                        <a:pt x="37" y="156"/>
                      </a:cubicBezTo>
                      <a:cubicBezTo>
                        <a:pt x="37" y="156"/>
                        <a:pt x="33" y="154"/>
                        <a:pt x="32" y="159"/>
                      </a:cubicBezTo>
                      <a:cubicBezTo>
                        <a:pt x="31" y="162"/>
                        <a:pt x="37" y="165"/>
                        <a:pt x="37" y="165"/>
                      </a:cubicBezTo>
                      <a:cubicBezTo>
                        <a:pt x="38" y="169"/>
                        <a:pt x="38" y="169"/>
                        <a:pt x="38" y="169"/>
                      </a:cubicBezTo>
                      <a:cubicBezTo>
                        <a:pt x="38" y="169"/>
                        <a:pt x="33" y="168"/>
                        <a:pt x="33" y="169"/>
                      </a:cubicBezTo>
                      <a:cubicBezTo>
                        <a:pt x="32" y="172"/>
                        <a:pt x="33" y="175"/>
                        <a:pt x="33" y="175"/>
                      </a:cubicBezTo>
                      <a:cubicBezTo>
                        <a:pt x="33" y="175"/>
                        <a:pt x="28" y="180"/>
                        <a:pt x="26" y="180"/>
                      </a:cubicBezTo>
                      <a:cubicBezTo>
                        <a:pt x="29" y="182"/>
                        <a:pt x="29" y="182"/>
                        <a:pt x="29" y="182"/>
                      </a:cubicBezTo>
                      <a:cubicBezTo>
                        <a:pt x="29" y="188"/>
                        <a:pt x="29" y="188"/>
                        <a:pt x="29" y="188"/>
                      </a:cubicBezTo>
                      <a:cubicBezTo>
                        <a:pt x="34" y="190"/>
                        <a:pt x="34" y="190"/>
                        <a:pt x="34" y="190"/>
                      </a:cubicBezTo>
                      <a:cubicBezTo>
                        <a:pt x="33" y="195"/>
                        <a:pt x="33" y="195"/>
                        <a:pt x="33" y="195"/>
                      </a:cubicBezTo>
                      <a:cubicBezTo>
                        <a:pt x="40" y="204"/>
                        <a:pt x="40" y="204"/>
                        <a:pt x="40" y="204"/>
                      </a:cubicBezTo>
                      <a:cubicBezTo>
                        <a:pt x="48" y="205"/>
                        <a:pt x="48" y="205"/>
                        <a:pt x="48" y="205"/>
                      </a:cubicBezTo>
                      <a:cubicBezTo>
                        <a:pt x="63" y="222"/>
                        <a:pt x="63" y="222"/>
                        <a:pt x="63" y="222"/>
                      </a:cubicBezTo>
                      <a:cubicBezTo>
                        <a:pt x="70" y="215"/>
                        <a:pt x="70" y="215"/>
                        <a:pt x="70" y="215"/>
                      </a:cubicBezTo>
                      <a:cubicBezTo>
                        <a:pt x="85" y="216"/>
                        <a:pt x="85" y="216"/>
                        <a:pt x="85" y="216"/>
                      </a:cubicBezTo>
                      <a:cubicBezTo>
                        <a:pt x="87" y="223"/>
                        <a:pt x="87" y="223"/>
                        <a:pt x="87" y="223"/>
                      </a:cubicBezTo>
                      <a:cubicBezTo>
                        <a:pt x="73" y="220"/>
                        <a:pt x="73" y="220"/>
                        <a:pt x="73" y="220"/>
                      </a:cubicBezTo>
                      <a:cubicBezTo>
                        <a:pt x="73" y="220"/>
                        <a:pt x="63" y="226"/>
                        <a:pt x="59" y="230"/>
                      </a:cubicBezTo>
                      <a:cubicBezTo>
                        <a:pt x="55" y="235"/>
                        <a:pt x="54" y="244"/>
                        <a:pt x="57" y="246"/>
                      </a:cubicBezTo>
                      <a:cubicBezTo>
                        <a:pt x="61" y="249"/>
                        <a:pt x="64" y="242"/>
                        <a:pt x="65" y="238"/>
                      </a:cubicBezTo>
                      <a:cubicBezTo>
                        <a:pt x="67" y="233"/>
                        <a:pt x="71" y="232"/>
                        <a:pt x="71" y="232"/>
                      </a:cubicBezTo>
                      <a:cubicBezTo>
                        <a:pt x="75" y="238"/>
                        <a:pt x="75" y="238"/>
                        <a:pt x="75" y="238"/>
                      </a:cubicBezTo>
                      <a:cubicBezTo>
                        <a:pt x="74" y="246"/>
                        <a:pt x="74" y="246"/>
                        <a:pt x="74" y="246"/>
                      </a:cubicBezTo>
                      <a:cubicBezTo>
                        <a:pt x="80" y="243"/>
                        <a:pt x="80" y="243"/>
                        <a:pt x="80" y="243"/>
                      </a:cubicBezTo>
                      <a:cubicBezTo>
                        <a:pt x="85" y="248"/>
                        <a:pt x="85" y="248"/>
                        <a:pt x="85" y="248"/>
                      </a:cubicBezTo>
                      <a:cubicBezTo>
                        <a:pt x="85" y="248"/>
                        <a:pt x="80" y="258"/>
                        <a:pt x="89" y="259"/>
                      </a:cubicBezTo>
                      <a:cubicBezTo>
                        <a:pt x="97" y="261"/>
                        <a:pt x="98" y="249"/>
                        <a:pt x="98" y="249"/>
                      </a:cubicBezTo>
                      <a:cubicBezTo>
                        <a:pt x="108" y="260"/>
                        <a:pt x="108" y="260"/>
                        <a:pt x="108" y="260"/>
                      </a:cubicBezTo>
                      <a:cubicBezTo>
                        <a:pt x="108" y="260"/>
                        <a:pt x="111" y="257"/>
                        <a:pt x="113" y="255"/>
                      </a:cubicBezTo>
                      <a:cubicBezTo>
                        <a:pt x="116" y="254"/>
                        <a:pt x="121" y="255"/>
                        <a:pt x="121" y="255"/>
                      </a:cubicBezTo>
                      <a:cubicBezTo>
                        <a:pt x="121" y="255"/>
                        <a:pt x="125" y="248"/>
                        <a:pt x="129" y="248"/>
                      </a:cubicBezTo>
                      <a:cubicBezTo>
                        <a:pt x="134" y="248"/>
                        <a:pt x="144" y="251"/>
                        <a:pt x="144" y="251"/>
                      </a:cubicBezTo>
                      <a:cubicBezTo>
                        <a:pt x="146" y="249"/>
                        <a:pt x="146" y="249"/>
                        <a:pt x="146" y="249"/>
                      </a:cubicBezTo>
                      <a:cubicBezTo>
                        <a:pt x="156" y="251"/>
                        <a:pt x="156" y="251"/>
                        <a:pt x="156" y="251"/>
                      </a:cubicBezTo>
                      <a:cubicBezTo>
                        <a:pt x="153" y="245"/>
                        <a:pt x="153" y="245"/>
                        <a:pt x="153" y="245"/>
                      </a:cubicBezTo>
                      <a:cubicBezTo>
                        <a:pt x="155" y="243"/>
                        <a:pt x="155" y="243"/>
                        <a:pt x="155" y="243"/>
                      </a:cubicBezTo>
                      <a:cubicBezTo>
                        <a:pt x="162" y="247"/>
                        <a:pt x="162" y="247"/>
                        <a:pt x="162" y="247"/>
                      </a:cubicBezTo>
                      <a:cubicBezTo>
                        <a:pt x="161" y="252"/>
                        <a:pt x="161" y="252"/>
                        <a:pt x="161" y="252"/>
                      </a:cubicBezTo>
                      <a:cubicBezTo>
                        <a:pt x="164" y="252"/>
                        <a:pt x="164" y="252"/>
                        <a:pt x="164" y="252"/>
                      </a:cubicBezTo>
                      <a:cubicBezTo>
                        <a:pt x="171" y="245"/>
                        <a:pt x="171" y="245"/>
                        <a:pt x="171" y="245"/>
                      </a:cubicBezTo>
                      <a:cubicBezTo>
                        <a:pt x="177" y="254"/>
                        <a:pt x="177" y="254"/>
                        <a:pt x="177" y="254"/>
                      </a:cubicBezTo>
                      <a:cubicBezTo>
                        <a:pt x="177" y="254"/>
                        <a:pt x="192" y="253"/>
                        <a:pt x="197" y="255"/>
                      </a:cubicBezTo>
                      <a:cubicBezTo>
                        <a:pt x="203" y="257"/>
                        <a:pt x="191" y="262"/>
                        <a:pt x="191" y="262"/>
                      </a:cubicBezTo>
                      <a:cubicBezTo>
                        <a:pt x="187" y="262"/>
                        <a:pt x="187" y="262"/>
                        <a:pt x="187" y="262"/>
                      </a:cubicBezTo>
                      <a:cubicBezTo>
                        <a:pt x="182" y="268"/>
                        <a:pt x="182" y="268"/>
                        <a:pt x="182" y="268"/>
                      </a:cubicBezTo>
                      <a:cubicBezTo>
                        <a:pt x="186" y="270"/>
                        <a:pt x="186" y="270"/>
                        <a:pt x="186" y="270"/>
                      </a:cubicBezTo>
                      <a:cubicBezTo>
                        <a:pt x="184" y="273"/>
                        <a:pt x="184" y="273"/>
                        <a:pt x="184" y="273"/>
                      </a:cubicBezTo>
                      <a:cubicBezTo>
                        <a:pt x="184" y="273"/>
                        <a:pt x="172" y="263"/>
                        <a:pt x="167" y="263"/>
                      </a:cubicBezTo>
                      <a:cubicBezTo>
                        <a:pt x="162" y="262"/>
                        <a:pt x="146" y="260"/>
                        <a:pt x="146" y="260"/>
                      </a:cubicBezTo>
                      <a:cubicBezTo>
                        <a:pt x="146" y="260"/>
                        <a:pt x="136" y="255"/>
                        <a:pt x="129" y="255"/>
                      </a:cubicBezTo>
                      <a:cubicBezTo>
                        <a:pt x="122" y="254"/>
                        <a:pt x="116" y="267"/>
                        <a:pt x="116" y="267"/>
                      </a:cubicBezTo>
                      <a:cubicBezTo>
                        <a:pt x="102" y="267"/>
                        <a:pt x="102" y="267"/>
                        <a:pt x="102" y="267"/>
                      </a:cubicBezTo>
                      <a:cubicBezTo>
                        <a:pt x="100" y="279"/>
                        <a:pt x="100" y="279"/>
                        <a:pt x="100" y="279"/>
                      </a:cubicBezTo>
                      <a:cubicBezTo>
                        <a:pt x="100" y="279"/>
                        <a:pt x="91" y="284"/>
                        <a:pt x="91" y="290"/>
                      </a:cubicBezTo>
                      <a:cubicBezTo>
                        <a:pt x="91" y="296"/>
                        <a:pt x="100" y="294"/>
                        <a:pt x="100" y="294"/>
                      </a:cubicBezTo>
                      <a:cubicBezTo>
                        <a:pt x="104" y="303"/>
                        <a:pt x="104" y="303"/>
                        <a:pt x="104" y="303"/>
                      </a:cubicBezTo>
                      <a:cubicBezTo>
                        <a:pt x="104" y="303"/>
                        <a:pt x="114" y="304"/>
                        <a:pt x="122" y="311"/>
                      </a:cubicBezTo>
                      <a:cubicBezTo>
                        <a:pt x="130" y="319"/>
                        <a:pt x="122" y="326"/>
                        <a:pt x="120" y="334"/>
                      </a:cubicBezTo>
                      <a:cubicBezTo>
                        <a:pt x="119" y="340"/>
                        <a:pt x="129" y="346"/>
                        <a:pt x="129" y="346"/>
                      </a:cubicBezTo>
                      <a:cubicBezTo>
                        <a:pt x="129" y="350"/>
                        <a:pt x="129" y="350"/>
                        <a:pt x="129" y="350"/>
                      </a:cubicBezTo>
                      <a:cubicBezTo>
                        <a:pt x="140" y="356"/>
                        <a:pt x="140" y="356"/>
                        <a:pt x="140" y="356"/>
                      </a:cubicBezTo>
                      <a:cubicBezTo>
                        <a:pt x="144" y="353"/>
                        <a:pt x="144" y="353"/>
                        <a:pt x="144" y="353"/>
                      </a:cubicBezTo>
                      <a:cubicBezTo>
                        <a:pt x="144" y="353"/>
                        <a:pt x="141" y="349"/>
                        <a:pt x="144" y="341"/>
                      </a:cubicBezTo>
                      <a:cubicBezTo>
                        <a:pt x="146" y="333"/>
                        <a:pt x="155" y="339"/>
                        <a:pt x="155" y="339"/>
                      </a:cubicBezTo>
                      <a:cubicBezTo>
                        <a:pt x="155" y="345"/>
                        <a:pt x="155" y="345"/>
                        <a:pt x="155" y="345"/>
                      </a:cubicBezTo>
                      <a:cubicBezTo>
                        <a:pt x="155" y="345"/>
                        <a:pt x="160" y="347"/>
                        <a:pt x="165" y="353"/>
                      </a:cubicBezTo>
                      <a:cubicBezTo>
                        <a:pt x="171" y="358"/>
                        <a:pt x="168" y="369"/>
                        <a:pt x="168" y="369"/>
                      </a:cubicBezTo>
                      <a:cubicBezTo>
                        <a:pt x="176" y="374"/>
                        <a:pt x="176" y="374"/>
                        <a:pt x="176" y="374"/>
                      </a:cubicBezTo>
                      <a:cubicBezTo>
                        <a:pt x="176" y="374"/>
                        <a:pt x="173" y="353"/>
                        <a:pt x="181" y="347"/>
                      </a:cubicBezTo>
                      <a:cubicBezTo>
                        <a:pt x="190" y="340"/>
                        <a:pt x="191" y="353"/>
                        <a:pt x="191" y="353"/>
                      </a:cubicBezTo>
                      <a:cubicBezTo>
                        <a:pt x="210" y="368"/>
                        <a:pt x="210" y="368"/>
                        <a:pt x="210" y="368"/>
                      </a:cubicBezTo>
                      <a:cubicBezTo>
                        <a:pt x="213" y="366"/>
                        <a:pt x="213" y="366"/>
                        <a:pt x="213" y="366"/>
                      </a:cubicBezTo>
                      <a:cubicBezTo>
                        <a:pt x="205" y="353"/>
                        <a:pt x="205" y="353"/>
                        <a:pt x="205" y="353"/>
                      </a:cubicBezTo>
                      <a:cubicBezTo>
                        <a:pt x="205" y="346"/>
                        <a:pt x="205" y="346"/>
                        <a:pt x="205" y="346"/>
                      </a:cubicBezTo>
                      <a:cubicBezTo>
                        <a:pt x="192" y="325"/>
                        <a:pt x="192" y="325"/>
                        <a:pt x="192" y="325"/>
                      </a:cubicBezTo>
                      <a:cubicBezTo>
                        <a:pt x="191" y="317"/>
                        <a:pt x="191" y="317"/>
                        <a:pt x="191" y="317"/>
                      </a:cubicBezTo>
                      <a:cubicBezTo>
                        <a:pt x="179" y="299"/>
                        <a:pt x="179" y="299"/>
                        <a:pt x="179" y="299"/>
                      </a:cubicBezTo>
                      <a:cubicBezTo>
                        <a:pt x="200" y="303"/>
                        <a:pt x="200" y="303"/>
                        <a:pt x="200" y="303"/>
                      </a:cubicBezTo>
                      <a:cubicBezTo>
                        <a:pt x="197" y="309"/>
                        <a:pt x="197" y="309"/>
                        <a:pt x="197" y="309"/>
                      </a:cubicBezTo>
                      <a:cubicBezTo>
                        <a:pt x="206" y="311"/>
                        <a:pt x="206" y="311"/>
                        <a:pt x="206" y="311"/>
                      </a:cubicBezTo>
                      <a:cubicBezTo>
                        <a:pt x="211" y="303"/>
                        <a:pt x="211" y="303"/>
                        <a:pt x="211" y="303"/>
                      </a:cubicBezTo>
                      <a:cubicBezTo>
                        <a:pt x="216" y="304"/>
                        <a:pt x="216" y="304"/>
                        <a:pt x="216" y="304"/>
                      </a:cubicBezTo>
                      <a:cubicBezTo>
                        <a:pt x="221" y="296"/>
                        <a:pt x="221" y="296"/>
                        <a:pt x="221" y="296"/>
                      </a:cubicBezTo>
                      <a:cubicBezTo>
                        <a:pt x="216" y="296"/>
                        <a:pt x="216" y="296"/>
                        <a:pt x="216" y="296"/>
                      </a:cubicBezTo>
                      <a:cubicBezTo>
                        <a:pt x="211" y="287"/>
                        <a:pt x="211" y="287"/>
                        <a:pt x="211" y="287"/>
                      </a:cubicBezTo>
                      <a:cubicBezTo>
                        <a:pt x="211" y="287"/>
                        <a:pt x="205" y="291"/>
                        <a:pt x="202" y="289"/>
                      </a:cubicBezTo>
                      <a:cubicBezTo>
                        <a:pt x="197" y="286"/>
                        <a:pt x="202" y="284"/>
                        <a:pt x="202" y="280"/>
                      </a:cubicBezTo>
                      <a:cubicBezTo>
                        <a:pt x="202" y="276"/>
                        <a:pt x="194" y="277"/>
                        <a:pt x="192" y="275"/>
                      </a:cubicBezTo>
                      <a:cubicBezTo>
                        <a:pt x="190" y="274"/>
                        <a:pt x="196" y="272"/>
                        <a:pt x="196" y="272"/>
                      </a:cubicBezTo>
                      <a:cubicBezTo>
                        <a:pt x="208" y="267"/>
                        <a:pt x="208" y="267"/>
                        <a:pt x="208" y="267"/>
                      </a:cubicBezTo>
                      <a:cubicBezTo>
                        <a:pt x="219" y="260"/>
                        <a:pt x="219" y="260"/>
                        <a:pt x="219" y="260"/>
                      </a:cubicBezTo>
                      <a:cubicBezTo>
                        <a:pt x="220" y="265"/>
                        <a:pt x="220" y="265"/>
                        <a:pt x="220" y="265"/>
                      </a:cubicBezTo>
                      <a:cubicBezTo>
                        <a:pt x="226" y="265"/>
                        <a:pt x="226" y="265"/>
                        <a:pt x="226" y="265"/>
                      </a:cubicBezTo>
                      <a:cubicBezTo>
                        <a:pt x="226" y="265"/>
                        <a:pt x="239" y="279"/>
                        <a:pt x="245" y="282"/>
                      </a:cubicBezTo>
                      <a:cubicBezTo>
                        <a:pt x="251" y="284"/>
                        <a:pt x="253" y="275"/>
                        <a:pt x="253" y="275"/>
                      </a:cubicBezTo>
                      <a:close/>
                      <a:moveTo>
                        <a:pt x="247" y="72"/>
                      </a:moveTo>
                      <a:cubicBezTo>
                        <a:pt x="234" y="72"/>
                        <a:pt x="238" y="86"/>
                        <a:pt x="247" y="87"/>
                      </a:cubicBezTo>
                      <a:cubicBezTo>
                        <a:pt x="258" y="88"/>
                        <a:pt x="262" y="72"/>
                        <a:pt x="247" y="72"/>
                      </a:cubicBezTo>
                      <a:close/>
                      <a:moveTo>
                        <a:pt x="288" y="89"/>
                      </a:moveTo>
                      <a:cubicBezTo>
                        <a:pt x="288" y="89"/>
                        <a:pt x="293" y="91"/>
                        <a:pt x="296" y="94"/>
                      </a:cubicBezTo>
                      <a:cubicBezTo>
                        <a:pt x="300" y="96"/>
                        <a:pt x="303" y="89"/>
                        <a:pt x="298" y="84"/>
                      </a:cubicBezTo>
                      <a:cubicBezTo>
                        <a:pt x="292" y="79"/>
                        <a:pt x="288" y="89"/>
                        <a:pt x="288" y="89"/>
                      </a:cubicBezTo>
                      <a:close/>
                      <a:moveTo>
                        <a:pt x="274" y="125"/>
                      </a:moveTo>
                      <a:cubicBezTo>
                        <a:pt x="276" y="133"/>
                        <a:pt x="276" y="133"/>
                        <a:pt x="276" y="133"/>
                      </a:cubicBezTo>
                      <a:cubicBezTo>
                        <a:pt x="285" y="134"/>
                        <a:pt x="285" y="134"/>
                        <a:pt x="285" y="134"/>
                      </a:cubicBezTo>
                      <a:cubicBezTo>
                        <a:pt x="285" y="129"/>
                        <a:pt x="285" y="129"/>
                        <a:pt x="285" y="129"/>
                      </a:cubicBezTo>
                      <a:cubicBezTo>
                        <a:pt x="285" y="129"/>
                        <a:pt x="288" y="134"/>
                        <a:pt x="291" y="134"/>
                      </a:cubicBezTo>
                      <a:cubicBezTo>
                        <a:pt x="294" y="135"/>
                        <a:pt x="290" y="127"/>
                        <a:pt x="290" y="127"/>
                      </a:cubicBezTo>
                      <a:cubicBezTo>
                        <a:pt x="293" y="116"/>
                        <a:pt x="293" y="116"/>
                        <a:pt x="293" y="116"/>
                      </a:cubicBezTo>
                      <a:cubicBezTo>
                        <a:pt x="291" y="116"/>
                        <a:pt x="291" y="116"/>
                        <a:pt x="291" y="116"/>
                      </a:cubicBezTo>
                      <a:cubicBezTo>
                        <a:pt x="287" y="122"/>
                        <a:pt x="287" y="122"/>
                        <a:pt x="287" y="122"/>
                      </a:cubicBezTo>
                      <a:cubicBezTo>
                        <a:pt x="287" y="122"/>
                        <a:pt x="278" y="118"/>
                        <a:pt x="274" y="125"/>
                      </a:cubicBezTo>
                      <a:close/>
                      <a:moveTo>
                        <a:pt x="322" y="160"/>
                      </a:moveTo>
                      <a:cubicBezTo>
                        <a:pt x="322" y="168"/>
                        <a:pt x="322" y="168"/>
                        <a:pt x="322" y="168"/>
                      </a:cubicBezTo>
                      <a:cubicBezTo>
                        <a:pt x="334" y="173"/>
                        <a:pt x="334" y="173"/>
                        <a:pt x="334" y="173"/>
                      </a:cubicBezTo>
                      <a:cubicBezTo>
                        <a:pt x="339" y="168"/>
                        <a:pt x="339" y="168"/>
                        <a:pt x="339" y="168"/>
                      </a:cubicBezTo>
                      <a:cubicBezTo>
                        <a:pt x="337" y="172"/>
                        <a:pt x="337" y="172"/>
                        <a:pt x="337" y="172"/>
                      </a:cubicBezTo>
                      <a:cubicBezTo>
                        <a:pt x="340" y="177"/>
                        <a:pt x="340" y="177"/>
                        <a:pt x="340" y="177"/>
                      </a:cubicBezTo>
                      <a:cubicBezTo>
                        <a:pt x="353" y="176"/>
                        <a:pt x="353" y="176"/>
                        <a:pt x="353" y="176"/>
                      </a:cubicBezTo>
                      <a:cubicBezTo>
                        <a:pt x="353" y="176"/>
                        <a:pt x="361" y="172"/>
                        <a:pt x="361" y="166"/>
                      </a:cubicBezTo>
                      <a:cubicBezTo>
                        <a:pt x="361" y="161"/>
                        <a:pt x="350" y="157"/>
                        <a:pt x="350" y="157"/>
                      </a:cubicBezTo>
                      <a:cubicBezTo>
                        <a:pt x="350" y="157"/>
                        <a:pt x="348" y="150"/>
                        <a:pt x="343" y="151"/>
                      </a:cubicBezTo>
                      <a:cubicBezTo>
                        <a:pt x="338" y="152"/>
                        <a:pt x="336" y="157"/>
                        <a:pt x="336" y="157"/>
                      </a:cubicBezTo>
                      <a:lnTo>
                        <a:pt x="322" y="160"/>
                      </a:lnTo>
                      <a:close/>
                      <a:moveTo>
                        <a:pt x="274" y="154"/>
                      </a:moveTo>
                      <a:cubicBezTo>
                        <a:pt x="274" y="162"/>
                        <a:pt x="277" y="161"/>
                        <a:pt x="279" y="156"/>
                      </a:cubicBezTo>
                      <a:cubicBezTo>
                        <a:pt x="280" y="149"/>
                        <a:pt x="275" y="149"/>
                        <a:pt x="274" y="154"/>
                      </a:cubicBezTo>
                      <a:close/>
                      <a:moveTo>
                        <a:pt x="214" y="193"/>
                      </a:moveTo>
                      <a:cubicBezTo>
                        <a:pt x="221" y="191"/>
                        <a:pt x="221" y="191"/>
                        <a:pt x="221" y="191"/>
                      </a:cubicBezTo>
                      <a:cubicBezTo>
                        <a:pt x="208" y="184"/>
                        <a:pt x="208" y="184"/>
                        <a:pt x="208" y="184"/>
                      </a:cubicBezTo>
                      <a:lnTo>
                        <a:pt x="214" y="193"/>
                      </a:lnTo>
                      <a:close/>
                      <a:moveTo>
                        <a:pt x="202" y="191"/>
                      </a:moveTo>
                      <a:cubicBezTo>
                        <a:pt x="206" y="188"/>
                        <a:pt x="206" y="188"/>
                        <a:pt x="206" y="188"/>
                      </a:cubicBezTo>
                      <a:cubicBezTo>
                        <a:pt x="202" y="185"/>
                        <a:pt x="202" y="185"/>
                        <a:pt x="202" y="185"/>
                      </a:cubicBezTo>
                      <a:cubicBezTo>
                        <a:pt x="197" y="190"/>
                        <a:pt x="197" y="190"/>
                        <a:pt x="197" y="190"/>
                      </a:cubicBezTo>
                      <a:lnTo>
                        <a:pt x="202" y="191"/>
                      </a:lnTo>
                      <a:close/>
                      <a:moveTo>
                        <a:pt x="222" y="185"/>
                      </a:moveTo>
                      <a:cubicBezTo>
                        <a:pt x="225" y="186"/>
                        <a:pt x="225" y="186"/>
                        <a:pt x="225" y="186"/>
                      </a:cubicBezTo>
                      <a:cubicBezTo>
                        <a:pt x="228" y="180"/>
                        <a:pt x="228" y="180"/>
                        <a:pt x="228" y="180"/>
                      </a:cubicBezTo>
                      <a:cubicBezTo>
                        <a:pt x="224" y="179"/>
                        <a:pt x="224" y="179"/>
                        <a:pt x="224" y="179"/>
                      </a:cubicBezTo>
                      <a:lnTo>
                        <a:pt x="222" y="185"/>
                      </a:lnTo>
                      <a:close/>
                      <a:moveTo>
                        <a:pt x="236" y="193"/>
                      </a:moveTo>
                      <a:cubicBezTo>
                        <a:pt x="240" y="195"/>
                        <a:pt x="240" y="189"/>
                        <a:pt x="236" y="189"/>
                      </a:cubicBezTo>
                      <a:cubicBezTo>
                        <a:pt x="231" y="189"/>
                        <a:pt x="230" y="192"/>
                        <a:pt x="236" y="193"/>
                      </a:cubicBezTo>
                      <a:close/>
                      <a:moveTo>
                        <a:pt x="268" y="198"/>
                      </a:moveTo>
                      <a:cubicBezTo>
                        <a:pt x="262" y="200"/>
                        <a:pt x="262" y="200"/>
                        <a:pt x="262" y="200"/>
                      </a:cubicBezTo>
                      <a:cubicBezTo>
                        <a:pt x="255" y="191"/>
                        <a:pt x="255" y="191"/>
                        <a:pt x="255" y="191"/>
                      </a:cubicBezTo>
                      <a:cubicBezTo>
                        <a:pt x="252" y="198"/>
                        <a:pt x="252" y="198"/>
                        <a:pt x="252" y="198"/>
                      </a:cubicBezTo>
                      <a:cubicBezTo>
                        <a:pt x="260" y="206"/>
                        <a:pt x="260" y="206"/>
                        <a:pt x="260" y="206"/>
                      </a:cubicBezTo>
                      <a:lnTo>
                        <a:pt x="268" y="198"/>
                      </a:lnTo>
                      <a:close/>
                      <a:moveTo>
                        <a:pt x="350" y="220"/>
                      </a:moveTo>
                      <a:cubicBezTo>
                        <a:pt x="350" y="213"/>
                        <a:pt x="343" y="203"/>
                        <a:pt x="343" y="203"/>
                      </a:cubicBezTo>
                      <a:cubicBezTo>
                        <a:pt x="329" y="208"/>
                        <a:pt x="329" y="208"/>
                        <a:pt x="329" y="208"/>
                      </a:cubicBezTo>
                      <a:cubicBezTo>
                        <a:pt x="333" y="213"/>
                        <a:pt x="333" y="213"/>
                        <a:pt x="333" y="213"/>
                      </a:cubicBezTo>
                      <a:cubicBezTo>
                        <a:pt x="333" y="213"/>
                        <a:pt x="337" y="216"/>
                        <a:pt x="339" y="220"/>
                      </a:cubicBezTo>
                      <a:cubicBezTo>
                        <a:pt x="341" y="222"/>
                        <a:pt x="334" y="227"/>
                        <a:pt x="334" y="227"/>
                      </a:cubicBezTo>
                      <a:cubicBezTo>
                        <a:pt x="343" y="233"/>
                        <a:pt x="343" y="233"/>
                        <a:pt x="343" y="233"/>
                      </a:cubicBezTo>
                      <a:cubicBezTo>
                        <a:pt x="343" y="233"/>
                        <a:pt x="350" y="225"/>
                        <a:pt x="350" y="220"/>
                      </a:cubicBezTo>
                      <a:close/>
                      <a:moveTo>
                        <a:pt x="318" y="206"/>
                      </a:moveTo>
                      <a:cubicBezTo>
                        <a:pt x="315" y="207"/>
                        <a:pt x="315" y="207"/>
                        <a:pt x="315" y="207"/>
                      </a:cubicBezTo>
                      <a:cubicBezTo>
                        <a:pt x="317" y="213"/>
                        <a:pt x="317" y="213"/>
                        <a:pt x="317" y="213"/>
                      </a:cubicBezTo>
                      <a:cubicBezTo>
                        <a:pt x="319" y="211"/>
                        <a:pt x="319" y="211"/>
                        <a:pt x="319" y="211"/>
                      </a:cubicBezTo>
                      <a:lnTo>
                        <a:pt x="318" y="206"/>
                      </a:lnTo>
                      <a:close/>
                      <a:moveTo>
                        <a:pt x="355" y="207"/>
                      </a:moveTo>
                      <a:cubicBezTo>
                        <a:pt x="348" y="205"/>
                        <a:pt x="348" y="205"/>
                        <a:pt x="348" y="205"/>
                      </a:cubicBezTo>
                      <a:cubicBezTo>
                        <a:pt x="350" y="208"/>
                        <a:pt x="350" y="208"/>
                        <a:pt x="350" y="208"/>
                      </a:cubicBezTo>
                      <a:lnTo>
                        <a:pt x="355" y="207"/>
                      </a:lnTo>
                      <a:close/>
                      <a:moveTo>
                        <a:pt x="295" y="267"/>
                      </a:moveTo>
                      <a:cubicBezTo>
                        <a:pt x="292" y="263"/>
                        <a:pt x="292" y="263"/>
                        <a:pt x="292" y="263"/>
                      </a:cubicBezTo>
                      <a:cubicBezTo>
                        <a:pt x="294" y="262"/>
                        <a:pt x="294" y="262"/>
                        <a:pt x="294" y="262"/>
                      </a:cubicBezTo>
                      <a:cubicBezTo>
                        <a:pt x="290" y="255"/>
                        <a:pt x="290" y="255"/>
                        <a:pt x="290" y="255"/>
                      </a:cubicBezTo>
                      <a:cubicBezTo>
                        <a:pt x="286" y="255"/>
                        <a:pt x="286" y="255"/>
                        <a:pt x="286" y="255"/>
                      </a:cubicBezTo>
                      <a:cubicBezTo>
                        <a:pt x="282" y="249"/>
                        <a:pt x="282" y="249"/>
                        <a:pt x="282" y="249"/>
                      </a:cubicBezTo>
                      <a:cubicBezTo>
                        <a:pt x="276" y="257"/>
                        <a:pt x="276" y="257"/>
                        <a:pt x="276" y="257"/>
                      </a:cubicBezTo>
                      <a:cubicBezTo>
                        <a:pt x="292" y="271"/>
                        <a:pt x="292" y="271"/>
                        <a:pt x="292" y="271"/>
                      </a:cubicBezTo>
                      <a:lnTo>
                        <a:pt x="295" y="267"/>
                      </a:lnTo>
                      <a:close/>
                      <a:moveTo>
                        <a:pt x="295" y="273"/>
                      </a:moveTo>
                      <a:cubicBezTo>
                        <a:pt x="301" y="276"/>
                        <a:pt x="301" y="276"/>
                        <a:pt x="301" y="276"/>
                      </a:cubicBezTo>
                      <a:cubicBezTo>
                        <a:pt x="302" y="278"/>
                        <a:pt x="302" y="278"/>
                        <a:pt x="302" y="278"/>
                      </a:cubicBezTo>
                      <a:cubicBezTo>
                        <a:pt x="309" y="275"/>
                        <a:pt x="309" y="275"/>
                        <a:pt x="309" y="275"/>
                      </a:cubicBezTo>
                      <a:cubicBezTo>
                        <a:pt x="308" y="271"/>
                        <a:pt x="308" y="271"/>
                        <a:pt x="308" y="271"/>
                      </a:cubicBezTo>
                      <a:cubicBezTo>
                        <a:pt x="296" y="271"/>
                        <a:pt x="296" y="271"/>
                        <a:pt x="296" y="271"/>
                      </a:cubicBezTo>
                      <a:lnTo>
                        <a:pt x="295" y="273"/>
                      </a:lnTo>
                      <a:close/>
                      <a:moveTo>
                        <a:pt x="298" y="288"/>
                      </a:moveTo>
                      <a:cubicBezTo>
                        <a:pt x="293" y="282"/>
                        <a:pt x="293" y="282"/>
                        <a:pt x="293" y="282"/>
                      </a:cubicBezTo>
                      <a:cubicBezTo>
                        <a:pt x="291" y="282"/>
                        <a:pt x="291" y="282"/>
                        <a:pt x="291" y="282"/>
                      </a:cubicBezTo>
                      <a:cubicBezTo>
                        <a:pt x="291" y="290"/>
                        <a:pt x="291" y="290"/>
                        <a:pt x="291" y="290"/>
                      </a:cubicBezTo>
                      <a:lnTo>
                        <a:pt x="298" y="288"/>
                      </a:lnTo>
                      <a:close/>
                      <a:moveTo>
                        <a:pt x="284" y="273"/>
                      </a:moveTo>
                      <a:cubicBezTo>
                        <a:pt x="278" y="278"/>
                        <a:pt x="278" y="278"/>
                        <a:pt x="278" y="278"/>
                      </a:cubicBezTo>
                      <a:cubicBezTo>
                        <a:pt x="285" y="279"/>
                        <a:pt x="285" y="279"/>
                        <a:pt x="285" y="279"/>
                      </a:cubicBezTo>
                      <a:lnTo>
                        <a:pt x="284" y="273"/>
                      </a:lnTo>
                      <a:close/>
                      <a:moveTo>
                        <a:pt x="315" y="278"/>
                      </a:moveTo>
                      <a:cubicBezTo>
                        <a:pt x="311" y="283"/>
                        <a:pt x="311" y="283"/>
                        <a:pt x="311" y="283"/>
                      </a:cubicBezTo>
                      <a:cubicBezTo>
                        <a:pt x="316" y="283"/>
                        <a:pt x="316" y="283"/>
                        <a:pt x="316" y="283"/>
                      </a:cubicBezTo>
                      <a:cubicBezTo>
                        <a:pt x="322" y="278"/>
                        <a:pt x="322" y="278"/>
                        <a:pt x="322" y="278"/>
                      </a:cubicBezTo>
                      <a:lnTo>
                        <a:pt x="315" y="278"/>
                      </a:lnTo>
                      <a:close/>
                      <a:moveTo>
                        <a:pt x="322" y="310"/>
                      </a:moveTo>
                      <a:cubicBezTo>
                        <a:pt x="324" y="314"/>
                        <a:pt x="327" y="316"/>
                        <a:pt x="327" y="316"/>
                      </a:cubicBezTo>
                      <a:cubicBezTo>
                        <a:pt x="333" y="307"/>
                        <a:pt x="333" y="307"/>
                        <a:pt x="333" y="307"/>
                      </a:cubicBezTo>
                      <a:cubicBezTo>
                        <a:pt x="335" y="300"/>
                        <a:pt x="335" y="300"/>
                        <a:pt x="335" y="300"/>
                      </a:cubicBezTo>
                      <a:cubicBezTo>
                        <a:pt x="326" y="295"/>
                        <a:pt x="326" y="295"/>
                        <a:pt x="326" y="295"/>
                      </a:cubicBezTo>
                      <a:cubicBezTo>
                        <a:pt x="320" y="305"/>
                        <a:pt x="320" y="305"/>
                        <a:pt x="320" y="305"/>
                      </a:cubicBezTo>
                      <a:cubicBezTo>
                        <a:pt x="320" y="305"/>
                        <a:pt x="319" y="307"/>
                        <a:pt x="322" y="310"/>
                      </a:cubicBezTo>
                      <a:close/>
                      <a:moveTo>
                        <a:pt x="310" y="303"/>
                      </a:moveTo>
                      <a:cubicBezTo>
                        <a:pt x="310" y="303"/>
                        <a:pt x="308" y="305"/>
                        <a:pt x="308" y="307"/>
                      </a:cubicBezTo>
                      <a:cubicBezTo>
                        <a:pt x="307" y="310"/>
                        <a:pt x="310" y="316"/>
                        <a:pt x="312" y="314"/>
                      </a:cubicBezTo>
                      <a:cubicBezTo>
                        <a:pt x="316" y="310"/>
                        <a:pt x="317" y="303"/>
                        <a:pt x="317" y="303"/>
                      </a:cubicBezTo>
                      <a:lnTo>
                        <a:pt x="310" y="303"/>
                      </a:lnTo>
                      <a:close/>
                      <a:moveTo>
                        <a:pt x="306" y="309"/>
                      </a:moveTo>
                      <a:cubicBezTo>
                        <a:pt x="302" y="315"/>
                        <a:pt x="302" y="315"/>
                        <a:pt x="302" y="315"/>
                      </a:cubicBezTo>
                      <a:cubicBezTo>
                        <a:pt x="307" y="316"/>
                        <a:pt x="307" y="316"/>
                        <a:pt x="307" y="316"/>
                      </a:cubicBezTo>
                      <a:lnTo>
                        <a:pt x="306" y="309"/>
                      </a:lnTo>
                      <a:close/>
                      <a:moveTo>
                        <a:pt x="290" y="320"/>
                      </a:moveTo>
                      <a:cubicBezTo>
                        <a:pt x="290" y="320"/>
                        <a:pt x="290" y="318"/>
                        <a:pt x="288" y="316"/>
                      </a:cubicBezTo>
                      <a:cubicBezTo>
                        <a:pt x="285" y="314"/>
                        <a:pt x="283" y="316"/>
                        <a:pt x="283" y="316"/>
                      </a:cubicBezTo>
                      <a:cubicBezTo>
                        <a:pt x="288" y="323"/>
                        <a:pt x="288" y="323"/>
                        <a:pt x="288" y="323"/>
                      </a:cubicBezTo>
                      <a:lnTo>
                        <a:pt x="290" y="320"/>
                      </a:lnTo>
                      <a:close/>
                      <a:moveTo>
                        <a:pt x="271" y="311"/>
                      </a:moveTo>
                      <a:cubicBezTo>
                        <a:pt x="274" y="311"/>
                        <a:pt x="274" y="311"/>
                        <a:pt x="274" y="311"/>
                      </a:cubicBezTo>
                      <a:cubicBezTo>
                        <a:pt x="277" y="307"/>
                        <a:pt x="277" y="307"/>
                        <a:pt x="277" y="307"/>
                      </a:cubicBezTo>
                      <a:cubicBezTo>
                        <a:pt x="275" y="304"/>
                        <a:pt x="275" y="304"/>
                        <a:pt x="275" y="304"/>
                      </a:cubicBezTo>
                      <a:cubicBezTo>
                        <a:pt x="272" y="306"/>
                        <a:pt x="272" y="306"/>
                        <a:pt x="272" y="306"/>
                      </a:cubicBezTo>
                      <a:lnTo>
                        <a:pt x="271" y="311"/>
                      </a:lnTo>
                      <a:close/>
                      <a:moveTo>
                        <a:pt x="270" y="294"/>
                      </a:moveTo>
                      <a:cubicBezTo>
                        <a:pt x="271" y="290"/>
                        <a:pt x="270" y="288"/>
                        <a:pt x="270" y="288"/>
                      </a:cubicBezTo>
                      <a:cubicBezTo>
                        <a:pt x="266" y="290"/>
                        <a:pt x="266" y="290"/>
                        <a:pt x="266" y="290"/>
                      </a:cubicBezTo>
                      <a:cubicBezTo>
                        <a:pt x="266" y="296"/>
                        <a:pt x="266" y="296"/>
                        <a:pt x="266" y="296"/>
                      </a:cubicBezTo>
                      <a:cubicBezTo>
                        <a:pt x="267" y="301"/>
                        <a:pt x="267" y="301"/>
                        <a:pt x="267" y="301"/>
                      </a:cubicBezTo>
                      <a:cubicBezTo>
                        <a:pt x="267" y="301"/>
                        <a:pt x="270" y="300"/>
                        <a:pt x="270" y="294"/>
                      </a:cubicBezTo>
                      <a:close/>
                      <a:moveTo>
                        <a:pt x="260" y="275"/>
                      </a:moveTo>
                      <a:cubicBezTo>
                        <a:pt x="259" y="287"/>
                        <a:pt x="259" y="287"/>
                        <a:pt x="259" y="287"/>
                      </a:cubicBezTo>
                      <a:cubicBezTo>
                        <a:pt x="267" y="276"/>
                        <a:pt x="267" y="276"/>
                        <a:pt x="267" y="276"/>
                      </a:cubicBezTo>
                      <a:lnTo>
                        <a:pt x="260" y="275"/>
                      </a:lnTo>
                      <a:close/>
                      <a:moveTo>
                        <a:pt x="366" y="261"/>
                      </a:moveTo>
                      <a:cubicBezTo>
                        <a:pt x="367" y="258"/>
                        <a:pt x="367" y="258"/>
                        <a:pt x="367" y="258"/>
                      </a:cubicBezTo>
                      <a:cubicBezTo>
                        <a:pt x="359" y="262"/>
                        <a:pt x="359" y="262"/>
                        <a:pt x="359" y="262"/>
                      </a:cubicBezTo>
                      <a:cubicBezTo>
                        <a:pt x="359" y="262"/>
                        <a:pt x="356" y="257"/>
                        <a:pt x="352" y="262"/>
                      </a:cubicBezTo>
                      <a:cubicBezTo>
                        <a:pt x="348" y="269"/>
                        <a:pt x="351" y="274"/>
                        <a:pt x="351" y="274"/>
                      </a:cubicBezTo>
                      <a:cubicBezTo>
                        <a:pt x="358" y="269"/>
                        <a:pt x="358" y="269"/>
                        <a:pt x="358" y="269"/>
                      </a:cubicBezTo>
                      <a:cubicBezTo>
                        <a:pt x="362" y="269"/>
                        <a:pt x="362" y="269"/>
                        <a:pt x="362" y="269"/>
                      </a:cubicBezTo>
                      <a:lnTo>
                        <a:pt x="366" y="261"/>
                      </a:lnTo>
                      <a:close/>
                      <a:moveTo>
                        <a:pt x="381" y="255"/>
                      </a:moveTo>
                      <a:cubicBezTo>
                        <a:pt x="384" y="253"/>
                        <a:pt x="384" y="253"/>
                        <a:pt x="384" y="253"/>
                      </a:cubicBezTo>
                      <a:cubicBezTo>
                        <a:pt x="384" y="253"/>
                        <a:pt x="390" y="258"/>
                        <a:pt x="393" y="257"/>
                      </a:cubicBezTo>
                      <a:cubicBezTo>
                        <a:pt x="396" y="256"/>
                        <a:pt x="401" y="249"/>
                        <a:pt x="401" y="249"/>
                      </a:cubicBezTo>
                      <a:cubicBezTo>
                        <a:pt x="402" y="244"/>
                        <a:pt x="402" y="244"/>
                        <a:pt x="402" y="244"/>
                      </a:cubicBezTo>
                      <a:cubicBezTo>
                        <a:pt x="398" y="244"/>
                        <a:pt x="398" y="244"/>
                        <a:pt x="398" y="244"/>
                      </a:cubicBezTo>
                      <a:cubicBezTo>
                        <a:pt x="398" y="246"/>
                        <a:pt x="398" y="246"/>
                        <a:pt x="398" y="246"/>
                      </a:cubicBezTo>
                      <a:cubicBezTo>
                        <a:pt x="398" y="246"/>
                        <a:pt x="393" y="242"/>
                        <a:pt x="387" y="245"/>
                      </a:cubicBezTo>
                      <a:cubicBezTo>
                        <a:pt x="381" y="248"/>
                        <a:pt x="376" y="252"/>
                        <a:pt x="376" y="252"/>
                      </a:cubicBezTo>
                      <a:cubicBezTo>
                        <a:pt x="377" y="257"/>
                        <a:pt x="377" y="257"/>
                        <a:pt x="377" y="257"/>
                      </a:cubicBezTo>
                      <a:lnTo>
                        <a:pt x="381" y="255"/>
                      </a:lnTo>
                      <a:close/>
                      <a:moveTo>
                        <a:pt x="373" y="258"/>
                      </a:moveTo>
                      <a:cubicBezTo>
                        <a:pt x="370" y="263"/>
                        <a:pt x="370" y="263"/>
                        <a:pt x="370" y="263"/>
                      </a:cubicBezTo>
                      <a:cubicBezTo>
                        <a:pt x="376" y="264"/>
                        <a:pt x="376" y="264"/>
                        <a:pt x="376" y="264"/>
                      </a:cubicBezTo>
                      <a:lnTo>
                        <a:pt x="373" y="258"/>
                      </a:lnTo>
                      <a:close/>
                      <a:moveTo>
                        <a:pt x="377" y="276"/>
                      </a:moveTo>
                      <a:cubicBezTo>
                        <a:pt x="382" y="284"/>
                        <a:pt x="382" y="284"/>
                        <a:pt x="382" y="284"/>
                      </a:cubicBezTo>
                      <a:cubicBezTo>
                        <a:pt x="382" y="274"/>
                        <a:pt x="382" y="274"/>
                        <a:pt x="382" y="274"/>
                      </a:cubicBezTo>
                      <a:lnTo>
                        <a:pt x="377" y="276"/>
                      </a:lnTo>
                      <a:close/>
                      <a:moveTo>
                        <a:pt x="398" y="264"/>
                      </a:moveTo>
                      <a:cubicBezTo>
                        <a:pt x="402" y="269"/>
                        <a:pt x="402" y="269"/>
                        <a:pt x="402" y="269"/>
                      </a:cubicBezTo>
                      <a:cubicBezTo>
                        <a:pt x="405" y="267"/>
                        <a:pt x="405" y="267"/>
                        <a:pt x="405" y="267"/>
                      </a:cubicBezTo>
                      <a:lnTo>
                        <a:pt x="398" y="264"/>
                      </a:lnTo>
                      <a:close/>
                      <a:moveTo>
                        <a:pt x="387" y="278"/>
                      </a:moveTo>
                      <a:cubicBezTo>
                        <a:pt x="393" y="278"/>
                        <a:pt x="393" y="278"/>
                        <a:pt x="393" y="278"/>
                      </a:cubicBezTo>
                      <a:cubicBezTo>
                        <a:pt x="396" y="276"/>
                        <a:pt x="396" y="276"/>
                        <a:pt x="396" y="276"/>
                      </a:cubicBezTo>
                      <a:cubicBezTo>
                        <a:pt x="387" y="276"/>
                        <a:pt x="387" y="276"/>
                        <a:pt x="387" y="276"/>
                      </a:cubicBezTo>
                      <a:lnTo>
                        <a:pt x="387" y="278"/>
                      </a:lnTo>
                      <a:close/>
                      <a:moveTo>
                        <a:pt x="393" y="285"/>
                      </a:moveTo>
                      <a:cubicBezTo>
                        <a:pt x="398" y="290"/>
                        <a:pt x="398" y="290"/>
                        <a:pt x="398" y="290"/>
                      </a:cubicBezTo>
                      <a:cubicBezTo>
                        <a:pt x="402" y="289"/>
                        <a:pt x="402" y="289"/>
                        <a:pt x="402" y="289"/>
                      </a:cubicBezTo>
                      <a:cubicBezTo>
                        <a:pt x="398" y="284"/>
                        <a:pt x="398" y="284"/>
                        <a:pt x="398" y="284"/>
                      </a:cubicBezTo>
                      <a:lnTo>
                        <a:pt x="393" y="285"/>
                      </a:lnTo>
                      <a:close/>
                      <a:moveTo>
                        <a:pt x="410" y="292"/>
                      </a:moveTo>
                      <a:cubicBezTo>
                        <a:pt x="403" y="292"/>
                        <a:pt x="403" y="292"/>
                        <a:pt x="403" y="292"/>
                      </a:cubicBezTo>
                      <a:cubicBezTo>
                        <a:pt x="405" y="300"/>
                        <a:pt x="405" y="300"/>
                        <a:pt x="405" y="300"/>
                      </a:cubicBezTo>
                      <a:cubicBezTo>
                        <a:pt x="413" y="299"/>
                        <a:pt x="413" y="299"/>
                        <a:pt x="413" y="299"/>
                      </a:cubicBezTo>
                      <a:lnTo>
                        <a:pt x="410" y="292"/>
                      </a:lnTo>
                      <a:close/>
                      <a:moveTo>
                        <a:pt x="430" y="301"/>
                      </a:moveTo>
                      <a:cubicBezTo>
                        <a:pt x="421" y="296"/>
                        <a:pt x="421" y="296"/>
                        <a:pt x="421" y="296"/>
                      </a:cubicBezTo>
                      <a:cubicBezTo>
                        <a:pt x="406" y="314"/>
                        <a:pt x="406" y="314"/>
                        <a:pt x="406" y="314"/>
                      </a:cubicBezTo>
                      <a:cubicBezTo>
                        <a:pt x="409" y="317"/>
                        <a:pt x="409" y="317"/>
                        <a:pt x="409" y="317"/>
                      </a:cubicBezTo>
                      <a:cubicBezTo>
                        <a:pt x="411" y="312"/>
                        <a:pt x="411" y="312"/>
                        <a:pt x="411" y="312"/>
                      </a:cubicBezTo>
                      <a:cubicBezTo>
                        <a:pt x="418" y="311"/>
                        <a:pt x="418" y="311"/>
                        <a:pt x="418" y="311"/>
                      </a:cubicBezTo>
                      <a:cubicBezTo>
                        <a:pt x="421" y="306"/>
                        <a:pt x="421" y="306"/>
                        <a:pt x="421" y="306"/>
                      </a:cubicBezTo>
                      <a:lnTo>
                        <a:pt x="430" y="301"/>
                      </a:lnTo>
                      <a:close/>
                      <a:moveTo>
                        <a:pt x="328" y="330"/>
                      </a:moveTo>
                      <a:cubicBezTo>
                        <a:pt x="319" y="322"/>
                        <a:pt x="319" y="322"/>
                        <a:pt x="319" y="322"/>
                      </a:cubicBezTo>
                      <a:cubicBezTo>
                        <a:pt x="319" y="329"/>
                        <a:pt x="319" y="329"/>
                        <a:pt x="319" y="329"/>
                      </a:cubicBezTo>
                      <a:cubicBezTo>
                        <a:pt x="326" y="333"/>
                        <a:pt x="326" y="333"/>
                        <a:pt x="326" y="333"/>
                      </a:cubicBezTo>
                      <a:lnTo>
                        <a:pt x="328" y="330"/>
                      </a:lnTo>
                      <a:close/>
                      <a:moveTo>
                        <a:pt x="354" y="306"/>
                      </a:moveTo>
                      <a:cubicBezTo>
                        <a:pt x="344" y="321"/>
                        <a:pt x="344" y="321"/>
                        <a:pt x="344" y="321"/>
                      </a:cubicBezTo>
                      <a:cubicBezTo>
                        <a:pt x="352" y="319"/>
                        <a:pt x="352" y="319"/>
                        <a:pt x="352" y="319"/>
                      </a:cubicBezTo>
                      <a:cubicBezTo>
                        <a:pt x="355" y="311"/>
                        <a:pt x="355" y="311"/>
                        <a:pt x="355" y="311"/>
                      </a:cubicBezTo>
                      <a:cubicBezTo>
                        <a:pt x="360" y="308"/>
                        <a:pt x="360" y="308"/>
                        <a:pt x="360" y="308"/>
                      </a:cubicBezTo>
                      <a:lnTo>
                        <a:pt x="354" y="306"/>
                      </a:lnTo>
                      <a:close/>
                      <a:moveTo>
                        <a:pt x="378" y="333"/>
                      </a:moveTo>
                      <a:cubicBezTo>
                        <a:pt x="386" y="323"/>
                        <a:pt x="386" y="323"/>
                        <a:pt x="386" y="323"/>
                      </a:cubicBezTo>
                      <a:cubicBezTo>
                        <a:pt x="383" y="321"/>
                        <a:pt x="383" y="321"/>
                        <a:pt x="383" y="321"/>
                      </a:cubicBezTo>
                      <a:cubicBezTo>
                        <a:pt x="375" y="326"/>
                        <a:pt x="375" y="326"/>
                        <a:pt x="375" y="326"/>
                      </a:cubicBezTo>
                      <a:lnTo>
                        <a:pt x="378" y="333"/>
                      </a:lnTo>
                      <a:close/>
                      <a:moveTo>
                        <a:pt x="231" y="176"/>
                      </a:moveTo>
                      <a:cubicBezTo>
                        <a:pt x="233" y="170"/>
                        <a:pt x="233" y="170"/>
                        <a:pt x="233" y="170"/>
                      </a:cubicBezTo>
                      <a:cubicBezTo>
                        <a:pt x="228" y="175"/>
                        <a:pt x="228" y="175"/>
                        <a:pt x="228" y="175"/>
                      </a:cubicBezTo>
                      <a:lnTo>
                        <a:pt x="231" y="176"/>
                      </a:lnTo>
                      <a:close/>
                      <a:moveTo>
                        <a:pt x="211" y="268"/>
                      </a:moveTo>
                      <a:cubicBezTo>
                        <a:pt x="213" y="272"/>
                        <a:pt x="213" y="272"/>
                        <a:pt x="213" y="272"/>
                      </a:cubicBezTo>
                      <a:cubicBezTo>
                        <a:pt x="218" y="269"/>
                        <a:pt x="218" y="269"/>
                        <a:pt x="218" y="269"/>
                      </a:cubicBezTo>
                      <a:cubicBezTo>
                        <a:pt x="216" y="263"/>
                        <a:pt x="216" y="263"/>
                        <a:pt x="216" y="263"/>
                      </a:cubicBezTo>
                      <a:lnTo>
                        <a:pt x="211" y="268"/>
                      </a:lnTo>
                      <a:close/>
                      <a:moveTo>
                        <a:pt x="222" y="278"/>
                      </a:moveTo>
                      <a:cubicBezTo>
                        <a:pt x="213" y="278"/>
                        <a:pt x="213" y="278"/>
                        <a:pt x="213" y="278"/>
                      </a:cubicBezTo>
                      <a:cubicBezTo>
                        <a:pt x="217" y="286"/>
                        <a:pt x="217" y="286"/>
                        <a:pt x="217" y="286"/>
                      </a:cubicBezTo>
                      <a:lnTo>
                        <a:pt x="222" y="278"/>
                      </a:lnTo>
                      <a:close/>
                      <a:moveTo>
                        <a:pt x="200" y="382"/>
                      </a:moveTo>
                      <a:cubicBezTo>
                        <a:pt x="209" y="386"/>
                        <a:pt x="209" y="386"/>
                        <a:pt x="209" y="386"/>
                      </a:cubicBezTo>
                      <a:cubicBezTo>
                        <a:pt x="210" y="379"/>
                        <a:pt x="210" y="379"/>
                        <a:pt x="210" y="379"/>
                      </a:cubicBezTo>
                      <a:cubicBezTo>
                        <a:pt x="201" y="372"/>
                        <a:pt x="201" y="372"/>
                        <a:pt x="201" y="372"/>
                      </a:cubicBezTo>
                      <a:lnTo>
                        <a:pt x="200" y="382"/>
                      </a:lnTo>
                      <a:close/>
                      <a:moveTo>
                        <a:pt x="283" y="333"/>
                      </a:moveTo>
                      <a:cubicBezTo>
                        <a:pt x="276" y="332"/>
                        <a:pt x="276" y="332"/>
                        <a:pt x="276" y="332"/>
                      </a:cubicBezTo>
                      <a:cubicBezTo>
                        <a:pt x="276" y="337"/>
                        <a:pt x="276" y="337"/>
                        <a:pt x="276" y="337"/>
                      </a:cubicBezTo>
                      <a:cubicBezTo>
                        <a:pt x="273" y="334"/>
                        <a:pt x="273" y="334"/>
                        <a:pt x="273" y="334"/>
                      </a:cubicBezTo>
                      <a:cubicBezTo>
                        <a:pt x="270" y="335"/>
                        <a:pt x="270" y="335"/>
                        <a:pt x="270" y="335"/>
                      </a:cubicBezTo>
                      <a:cubicBezTo>
                        <a:pt x="269" y="345"/>
                        <a:pt x="269" y="345"/>
                        <a:pt x="269" y="345"/>
                      </a:cubicBezTo>
                      <a:cubicBezTo>
                        <a:pt x="283" y="341"/>
                        <a:pt x="283" y="341"/>
                        <a:pt x="283" y="341"/>
                      </a:cubicBezTo>
                      <a:lnTo>
                        <a:pt x="283" y="333"/>
                      </a:lnTo>
                      <a:close/>
                      <a:moveTo>
                        <a:pt x="263" y="327"/>
                      </a:moveTo>
                      <a:cubicBezTo>
                        <a:pt x="259" y="331"/>
                        <a:pt x="259" y="331"/>
                        <a:pt x="259" y="331"/>
                      </a:cubicBezTo>
                      <a:cubicBezTo>
                        <a:pt x="266" y="335"/>
                        <a:pt x="266" y="335"/>
                        <a:pt x="266" y="335"/>
                      </a:cubicBezTo>
                      <a:lnTo>
                        <a:pt x="263" y="327"/>
                      </a:lnTo>
                      <a:close/>
                      <a:moveTo>
                        <a:pt x="311" y="327"/>
                      </a:moveTo>
                      <a:cubicBezTo>
                        <a:pt x="305" y="337"/>
                        <a:pt x="305" y="337"/>
                        <a:pt x="305" y="337"/>
                      </a:cubicBezTo>
                      <a:cubicBezTo>
                        <a:pt x="316" y="332"/>
                        <a:pt x="316" y="332"/>
                        <a:pt x="316" y="332"/>
                      </a:cubicBezTo>
                      <a:lnTo>
                        <a:pt x="311" y="327"/>
                      </a:lnTo>
                      <a:close/>
                      <a:moveTo>
                        <a:pt x="337" y="350"/>
                      </a:moveTo>
                      <a:cubicBezTo>
                        <a:pt x="331" y="340"/>
                        <a:pt x="331" y="340"/>
                        <a:pt x="331" y="340"/>
                      </a:cubicBezTo>
                      <a:cubicBezTo>
                        <a:pt x="325" y="343"/>
                        <a:pt x="325" y="343"/>
                        <a:pt x="325" y="343"/>
                      </a:cubicBezTo>
                      <a:cubicBezTo>
                        <a:pt x="329" y="352"/>
                        <a:pt x="329" y="352"/>
                        <a:pt x="329" y="352"/>
                      </a:cubicBezTo>
                      <a:lnTo>
                        <a:pt x="337" y="350"/>
                      </a:lnTo>
                      <a:close/>
                      <a:moveTo>
                        <a:pt x="349" y="349"/>
                      </a:moveTo>
                      <a:cubicBezTo>
                        <a:pt x="356" y="346"/>
                        <a:pt x="356" y="346"/>
                        <a:pt x="356" y="346"/>
                      </a:cubicBezTo>
                      <a:cubicBezTo>
                        <a:pt x="351" y="341"/>
                        <a:pt x="351" y="341"/>
                        <a:pt x="351" y="341"/>
                      </a:cubicBezTo>
                      <a:lnTo>
                        <a:pt x="349" y="349"/>
                      </a:lnTo>
                      <a:close/>
                      <a:moveTo>
                        <a:pt x="304" y="339"/>
                      </a:moveTo>
                      <a:cubicBezTo>
                        <a:pt x="298" y="335"/>
                        <a:pt x="298" y="335"/>
                        <a:pt x="298" y="335"/>
                      </a:cubicBezTo>
                      <a:cubicBezTo>
                        <a:pt x="296" y="337"/>
                        <a:pt x="296" y="337"/>
                        <a:pt x="296" y="337"/>
                      </a:cubicBezTo>
                      <a:cubicBezTo>
                        <a:pt x="303" y="342"/>
                        <a:pt x="303" y="342"/>
                        <a:pt x="303" y="342"/>
                      </a:cubicBezTo>
                      <a:lnTo>
                        <a:pt x="304" y="339"/>
                      </a:lnTo>
                      <a:close/>
                      <a:moveTo>
                        <a:pt x="63" y="291"/>
                      </a:moveTo>
                      <a:cubicBezTo>
                        <a:pt x="67" y="300"/>
                        <a:pt x="67" y="300"/>
                        <a:pt x="67" y="300"/>
                      </a:cubicBezTo>
                      <a:cubicBezTo>
                        <a:pt x="80" y="306"/>
                        <a:pt x="80" y="306"/>
                        <a:pt x="80" y="306"/>
                      </a:cubicBezTo>
                      <a:cubicBezTo>
                        <a:pt x="80" y="300"/>
                        <a:pt x="80" y="300"/>
                        <a:pt x="80" y="300"/>
                      </a:cubicBezTo>
                      <a:cubicBezTo>
                        <a:pt x="86" y="296"/>
                        <a:pt x="86" y="296"/>
                        <a:pt x="86" y="296"/>
                      </a:cubicBezTo>
                      <a:cubicBezTo>
                        <a:pt x="69" y="287"/>
                        <a:pt x="69" y="287"/>
                        <a:pt x="69" y="287"/>
                      </a:cubicBezTo>
                      <a:lnTo>
                        <a:pt x="63" y="291"/>
                      </a:lnTo>
                      <a:close/>
                      <a:moveTo>
                        <a:pt x="43" y="268"/>
                      </a:moveTo>
                      <a:cubicBezTo>
                        <a:pt x="44" y="273"/>
                        <a:pt x="44" y="273"/>
                        <a:pt x="44" y="273"/>
                      </a:cubicBezTo>
                      <a:cubicBezTo>
                        <a:pt x="47" y="274"/>
                        <a:pt x="47" y="274"/>
                        <a:pt x="47" y="274"/>
                      </a:cubicBezTo>
                      <a:cubicBezTo>
                        <a:pt x="48" y="263"/>
                        <a:pt x="48" y="263"/>
                        <a:pt x="48" y="263"/>
                      </a:cubicBezTo>
                      <a:cubicBezTo>
                        <a:pt x="47" y="260"/>
                        <a:pt x="47" y="260"/>
                        <a:pt x="47" y="260"/>
                      </a:cubicBezTo>
                      <a:lnTo>
                        <a:pt x="43" y="268"/>
                      </a:lnTo>
                      <a:close/>
                      <a:moveTo>
                        <a:pt x="69" y="279"/>
                      </a:moveTo>
                      <a:cubicBezTo>
                        <a:pt x="72" y="277"/>
                        <a:pt x="71" y="272"/>
                        <a:pt x="66" y="267"/>
                      </a:cubicBezTo>
                      <a:cubicBezTo>
                        <a:pt x="62" y="261"/>
                        <a:pt x="57" y="254"/>
                        <a:pt x="57" y="254"/>
                      </a:cubicBezTo>
                      <a:cubicBezTo>
                        <a:pt x="55" y="255"/>
                        <a:pt x="55" y="255"/>
                        <a:pt x="55" y="255"/>
                      </a:cubicBezTo>
                      <a:cubicBezTo>
                        <a:pt x="55" y="260"/>
                        <a:pt x="55" y="260"/>
                        <a:pt x="55" y="260"/>
                      </a:cubicBezTo>
                      <a:cubicBezTo>
                        <a:pt x="51" y="262"/>
                        <a:pt x="51" y="262"/>
                        <a:pt x="51" y="262"/>
                      </a:cubicBezTo>
                      <a:cubicBezTo>
                        <a:pt x="51" y="262"/>
                        <a:pt x="49" y="277"/>
                        <a:pt x="55" y="277"/>
                      </a:cubicBezTo>
                      <a:cubicBezTo>
                        <a:pt x="59" y="277"/>
                        <a:pt x="64" y="276"/>
                        <a:pt x="64" y="276"/>
                      </a:cubicBezTo>
                      <a:cubicBezTo>
                        <a:pt x="64" y="276"/>
                        <a:pt x="64" y="280"/>
                        <a:pt x="69" y="279"/>
                      </a:cubicBezTo>
                      <a:close/>
                      <a:moveTo>
                        <a:pt x="67" y="263"/>
                      </a:moveTo>
                      <a:cubicBezTo>
                        <a:pt x="71" y="264"/>
                        <a:pt x="74" y="267"/>
                        <a:pt x="74" y="267"/>
                      </a:cubicBezTo>
                      <a:cubicBezTo>
                        <a:pt x="74" y="267"/>
                        <a:pt x="76" y="264"/>
                        <a:pt x="72" y="260"/>
                      </a:cubicBezTo>
                      <a:cubicBezTo>
                        <a:pt x="69" y="257"/>
                        <a:pt x="66" y="251"/>
                        <a:pt x="66" y="251"/>
                      </a:cubicBezTo>
                      <a:cubicBezTo>
                        <a:pt x="62" y="252"/>
                        <a:pt x="62" y="252"/>
                        <a:pt x="62" y="252"/>
                      </a:cubicBezTo>
                      <a:cubicBezTo>
                        <a:pt x="62" y="252"/>
                        <a:pt x="64" y="261"/>
                        <a:pt x="67" y="263"/>
                      </a:cubicBezTo>
                      <a:close/>
                      <a:moveTo>
                        <a:pt x="18" y="190"/>
                      </a:moveTo>
                      <a:cubicBezTo>
                        <a:pt x="16" y="185"/>
                        <a:pt x="18" y="183"/>
                        <a:pt x="18" y="183"/>
                      </a:cubicBezTo>
                      <a:cubicBezTo>
                        <a:pt x="12" y="179"/>
                        <a:pt x="12" y="179"/>
                        <a:pt x="12" y="179"/>
                      </a:cubicBezTo>
                      <a:cubicBezTo>
                        <a:pt x="12" y="179"/>
                        <a:pt x="16" y="180"/>
                        <a:pt x="16" y="177"/>
                      </a:cubicBezTo>
                      <a:cubicBezTo>
                        <a:pt x="16" y="173"/>
                        <a:pt x="12" y="169"/>
                        <a:pt x="6" y="173"/>
                      </a:cubicBezTo>
                      <a:cubicBezTo>
                        <a:pt x="0" y="176"/>
                        <a:pt x="0" y="181"/>
                        <a:pt x="5" y="183"/>
                      </a:cubicBezTo>
                      <a:cubicBezTo>
                        <a:pt x="8" y="185"/>
                        <a:pt x="12" y="189"/>
                        <a:pt x="12" y="189"/>
                      </a:cubicBezTo>
                      <a:cubicBezTo>
                        <a:pt x="12" y="189"/>
                        <a:pt x="10" y="193"/>
                        <a:pt x="14" y="195"/>
                      </a:cubicBezTo>
                      <a:cubicBezTo>
                        <a:pt x="29" y="199"/>
                        <a:pt x="29" y="199"/>
                        <a:pt x="29" y="199"/>
                      </a:cubicBezTo>
                      <a:cubicBezTo>
                        <a:pt x="25" y="193"/>
                        <a:pt x="25" y="193"/>
                        <a:pt x="25" y="193"/>
                      </a:cubicBezTo>
                      <a:cubicBezTo>
                        <a:pt x="25" y="193"/>
                        <a:pt x="21" y="194"/>
                        <a:pt x="18" y="190"/>
                      </a:cubicBezTo>
                      <a:close/>
                      <a:moveTo>
                        <a:pt x="392" y="415"/>
                      </a:moveTo>
                      <a:cubicBezTo>
                        <a:pt x="392" y="415"/>
                        <a:pt x="393" y="410"/>
                        <a:pt x="392" y="409"/>
                      </a:cubicBezTo>
                      <a:cubicBezTo>
                        <a:pt x="390" y="409"/>
                        <a:pt x="385" y="418"/>
                        <a:pt x="385" y="418"/>
                      </a:cubicBezTo>
                      <a:cubicBezTo>
                        <a:pt x="385" y="418"/>
                        <a:pt x="383" y="416"/>
                        <a:pt x="382" y="416"/>
                      </a:cubicBezTo>
                      <a:cubicBezTo>
                        <a:pt x="380" y="416"/>
                        <a:pt x="372" y="421"/>
                        <a:pt x="372" y="421"/>
                      </a:cubicBezTo>
                      <a:cubicBezTo>
                        <a:pt x="370" y="422"/>
                        <a:pt x="370" y="422"/>
                        <a:pt x="370" y="422"/>
                      </a:cubicBezTo>
                      <a:cubicBezTo>
                        <a:pt x="370" y="422"/>
                        <a:pt x="369" y="426"/>
                        <a:pt x="366" y="426"/>
                      </a:cubicBezTo>
                      <a:cubicBezTo>
                        <a:pt x="362" y="427"/>
                        <a:pt x="362" y="418"/>
                        <a:pt x="362" y="418"/>
                      </a:cubicBezTo>
                      <a:cubicBezTo>
                        <a:pt x="362" y="418"/>
                        <a:pt x="367" y="413"/>
                        <a:pt x="360" y="413"/>
                      </a:cubicBezTo>
                      <a:cubicBezTo>
                        <a:pt x="353" y="413"/>
                        <a:pt x="349" y="418"/>
                        <a:pt x="347" y="418"/>
                      </a:cubicBezTo>
                      <a:cubicBezTo>
                        <a:pt x="345" y="419"/>
                        <a:pt x="345" y="416"/>
                        <a:pt x="342" y="416"/>
                      </a:cubicBezTo>
                      <a:cubicBezTo>
                        <a:pt x="338" y="416"/>
                        <a:pt x="324" y="420"/>
                        <a:pt x="324" y="420"/>
                      </a:cubicBezTo>
                      <a:cubicBezTo>
                        <a:pt x="321" y="414"/>
                        <a:pt x="321" y="414"/>
                        <a:pt x="321" y="414"/>
                      </a:cubicBezTo>
                      <a:cubicBezTo>
                        <a:pt x="318" y="414"/>
                        <a:pt x="318" y="414"/>
                        <a:pt x="318" y="414"/>
                      </a:cubicBezTo>
                      <a:cubicBezTo>
                        <a:pt x="317" y="416"/>
                        <a:pt x="317" y="416"/>
                        <a:pt x="317" y="416"/>
                      </a:cubicBezTo>
                      <a:cubicBezTo>
                        <a:pt x="317" y="416"/>
                        <a:pt x="309" y="415"/>
                        <a:pt x="305" y="417"/>
                      </a:cubicBezTo>
                      <a:cubicBezTo>
                        <a:pt x="301" y="418"/>
                        <a:pt x="296" y="421"/>
                        <a:pt x="294" y="424"/>
                      </a:cubicBezTo>
                      <a:cubicBezTo>
                        <a:pt x="292" y="425"/>
                        <a:pt x="282" y="424"/>
                        <a:pt x="282" y="424"/>
                      </a:cubicBezTo>
                      <a:cubicBezTo>
                        <a:pt x="284" y="421"/>
                        <a:pt x="284" y="421"/>
                        <a:pt x="284" y="421"/>
                      </a:cubicBezTo>
                      <a:cubicBezTo>
                        <a:pt x="280" y="418"/>
                        <a:pt x="280" y="418"/>
                        <a:pt x="280" y="418"/>
                      </a:cubicBezTo>
                      <a:cubicBezTo>
                        <a:pt x="277" y="421"/>
                        <a:pt x="277" y="421"/>
                        <a:pt x="277" y="421"/>
                      </a:cubicBezTo>
                      <a:cubicBezTo>
                        <a:pt x="277" y="421"/>
                        <a:pt x="272" y="422"/>
                        <a:pt x="272" y="419"/>
                      </a:cubicBezTo>
                      <a:cubicBezTo>
                        <a:pt x="272" y="415"/>
                        <a:pt x="283" y="422"/>
                        <a:pt x="276" y="414"/>
                      </a:cubicBezTo>
                      <a:cubicBezTo>
                        <a:pt x="271" y="405"/>
                        <a:pt x="268" y="417"/>
                        <a:pt x="268" y="417"/>
                      </a:cubicBezTo>
                      <a:cubicBezTo>
                        <a:pt x="268" y="417"/>
                        <a:pt x="263" y="417"/>
                        <a:pt x="260" y="418"/>
                      </a:cubicBezTo>
                      <a:cubicBezTo>
                        <a:pt x="258" y="419"/>
                        <a:pt x="254" y="418"/>
                        <a:pt x="254" y="418"/>
                      </a:cubicBezTo>
                      <a:cubicBezTo>
                        <a:pt x="254" y="418"/>
                        <a:pt x="253" y="408"/>
                        <a:pt x="250" y="409"/>
                      </a:cubicBezTo>
                      <a:cubicBezTo>
                        <a:pt x="245" y="411"/>
                        <a:pt x="252" y="420"/>
                        <a:pt x="247" y="421"/>
                      </a:cubicBezTo>
                      <a:cubicBezTo>
                        <a:pt x="244" y="422"/>
                        <a:pt x="244" y="414"/>
                        <a:pt x="244" y="414"/>
                      </a:cubicBezTo>
                      <a:cubicBezTo>
                        <a:pt x="242" y="413"/>
                        <a:pt x="242" y="413"/>
                        <a:pt x="242" y="413"/>
                      </a:cubicBezTo>
                      <a:cubicBezTo>
                        <a:pt x="242" y="413"/>
                        <a:pt x="241" y="425"/>
                        <a:pt x="240" y="428"/>
                      </a:cubicBezTo>
                      <a:cubicBezTo>
                        <a:pt x="238" y="432"/>
                        <a:pt x="240" y="435"/>
                        <a:pt x="243" y="440"/>
                      </a:cubicBezTo>
                      <a:cubicBezTo>
                        <a:pt x="246" y="443"/>
                        <a:pt x="258" y="437"/>
                        <a:pt x="260" y="437"/>
                      </a:cubicBezTo>
                      <a:cubicBezTo>
                        <a:pt x="263" y="437"/>
                        <a:pt x="269" y="440"/>
                        <a:pt x="273" y="440"/>
                      </a:cubicBezTo>
                      <a:cubicBezTo>
                        <a:pt x="277" y="440"/>
                        <a:pt x="287" y="436"/>
                        <a:pt x="287" y="436"/>
                      </a:cubicBezTo>
                      <a:cubicBezTo>
                        <a:pt x="298" y="438"/>
                        <a:pt x="298" y="438"/>
                        <a:pt x="298" y="438"/>
                      </a:cubicBezTo>
                      <a:cubicBezTo>
                        <a:pt x="298" y="438"/>
                        <a:pt x="303" y="436"/>
                        <a:pt x="309" y="441"/>
                      </a:cubicBezTo>
                      <a:cubicBezTo>
                        <a:pt x="316" y="444"/>
                        <a:pt x="309" y="450"/>
                        <a:pt x="309" y="450"/>
                      </a:cubicBezTo>
                      <a:cubicBezTo>
                        <a:pt x="310" y="452"/>
                        <a:pt x="310" y="452"/>
                        <a:pt x="310" y="452"/>
                      </a:cubicBezTo>
                      <a:cubicBezTo>
                        <a:pt x="310" y="452"/>
                        <a:pt x="318" y="448"/>
                        <a:pt x="323" y="447"/>
                      </a:cubicBezTo>
                      <a:cubicBezTo>
                        <a:pt x="328" y="446"/>
                        <a:pt x="340" y="442"/>
                        <a:pt x="344" y="440"/>
                      </a:cubicBezTo>
                      <a:cubicBezTo>
                        <a:pt x="348" y="437"/>
                        <a:pt x="360" y="435"/>
                        <a:pt x="360" y="435"/>
                      </a:cubicBezTo>
                      <a:cubicBezTo>
                        <a:pt x="367" y="436"/>
                        <a:pt x="367" y="436"/>
                        <a:pt x="367" y="436"/>
                      </a:cubicBezTo>
                      <a:cubicBezTo>
                        <a:pt x="373" y="431"/>
                        <a:pt x="373" y="431"/>
                        <a:pt x="373" y="431"/>
                      </a:cubicBezTo>
                      <a:cubicBezTo>
                        <a:pt x="373" y="431"/>
                        <a:pt x="384" y="431"/>
                        <a:pt x="389" y="429"/>
                      </a:cubicBezTo>
                      <a:cubicBezTo>
                        <a:pt x="394" y="428"/>
                        <a:pt x="394" y="416"/>
                        <a:pt x="394" y="416"/>
                      </a:cubicBezTo>
                      <a:lnTo>
                        <a:pt x="392" y="415"/>
                      </a:lnTo>
                      <a:close/>
                      <a:moveTo>
                        <a:pt x="482" y="322"/>
                      </a:moveTo>
                      <a:cubicBezTo>
                        <a:pt x="482" y="319"/>
                        <a:pt x="480" y="317"/>
                        <a:pt x="480" y="317"/>
                      </a:cubicBezTo>
                      <a:cubicBezTo>
                        <a:pt x="480" y="317"/>
                        <a:pt x="472" y="320"/>
                        <a:pt x="469" y="323"/>
                      </a:cubicBezTo>
                      <a:cubicBezTo>
                        <a:pt x="465" y="326"/>
                        <a:pt x="463" y="332"/>
                        <a:pt x="463" y="332"/>
                      </a:cubicBezTo>
                      <a:cubicBezTo>
                        <a:pt x="463" y="332"/>
                        <a:pt x="458" y="334"/>
                        <a:pt x="458" y="335"/>
                      </a:cubicBezTo>
                      <a:cubicBezTo>
                        <a:pt x="458" y="338"/>
                        <a:pt x="458" y="338"/>
                        <a:pt x="458" y="338"/>
                      </a:cubicBezTo>
                      <a:cubicBezTo>
                        <a:pt x="458" y="338"/>
                        <a:pt x="453" y="340"/>
                        <a:pt x="455" y="342"/>
                      </a:cubicBezTo>
                      <a:cubicBezTo>
                        <a:pt x="457" y="343"/>
                        <a:pt x="459" y="346"/>
                        <a:pt x="459" y="346"/>
                      </a:cubicBezTo>
                      <a:cubicBezTo>
                        <a:pt x="459" y="352"/>
                        <a:pt x="459" y="352"/>
                        <a:pt x="459" y="352"/>
                      </a:cubicBezTo>
                      <a:cubicBezTo>
                        <a:pt x="459" y="354"/>
                        <a:pt x="462" y="358"/>
                        <a:pt x="462" y="358"/>
                      </a:cubicBezTo>
                      <a:cubicBezTo>
                        <a:pt x="465" y="358"/>
                        <a:pt x="469" y="351"/>
                        <a:pt x="470" y="349"/>
                      </a:cubicBezTo>
                      <a:cubicBezTo>
                        <a:pt x="471" y="347"/>
                        <a:pt x="474" y="343"/>
                        <a:pt x="474" y="343"/>
                      </a:cubicBezTo>
                      <a:cubicBezTo>
                        <a:pt x="478" y="343"/>
                        <a:pt x="478" y="343"/>
                        <a:pt x="478" y="343"/>
                      </a:cubicBezTo>
                      <a:cubicBezTo>
                        <a:pt x="479" y="340"/>
                        <a:pt x="479" y="340"/>
                        <a:pt x="479" y="340"/>
                      </a:cubicBezTo>
                      <a:cubicBezTo>
                        <a:pt x="479" y="340"/>
                        <a:pt x="476" y="340"/>
                        <a:pt x="476" y="338"/>
                      </a:cubicBezTo>
                      <a:cubicBezTo>
                        <a:pt x="478" y="335"/>
                        <a:pt x="480" y="333"/>
                        <a:pt x="480" y="333"/>
                      </a:cubicBezTo>
                      <a:cubicBezTo>
                        <a:pt x="480" y="333"/>
                        <a:pt x="482" y="325"/>
                        <a:pt x="482" y="322"/>
                      </a:cubicBezTo>
                      <a:close/>
                      <a:moveTo>
                        <a:pt x="448" y="337"/>
                      </a:moveTo>
                      <a:cubicBezTo>
                        <a:pt x="442" y="339"/>
                        <a:pt x="444" y="341"/>
                        <a:pt x="448" y="340"/>
                      </a:cubicBezTo>
                      <a:cubicBezTo>
                        <a:pt x="452" y="340"/>
                        <a:pt x="452" y="335"/>
                        <a:pt x="448" y="337"/>
                      </a:cubicBezTo>
                      <a:close/>
                      <a:moveTo>
                        <a:pt x="459" y="310"/>
                      </a:moveTo>
                      <a:cubicBezTo>
                        <a:pt x="457" y="308"/>
                        <a:pt x="457" y="308"/>
                        <a:pt x="457" y="308"/>
                      </a:cubicBezTo>
                      <a:cubicBezTo>
                        <a:pt x="454" y="314"/>
                        <a:pt x="454" y="314"/>
                        <a:pt x="454" y="314"/>
                      </a:cubicBezTo>
                      <a:cubicBezTo>
                        <a:pt x="460" y="317"/>
                        <a:pt x="460" y="317"/>
                        <a:pt x="460" y="317"/>
                      </a:cubicBezTo>
                      <a:lnTo>
                        <a:pt x="459" y="310"/>
                      </a:lnTo>
                      <a:close/>
                      <a:moveTo>
                        <a:pt x="432" y="325"/>
                      </a:moveTo>
                      <a:cubicBezTo>
                        <a:pt x="433" y="329"/>
                        <a:pt x="433" y="329"/>
                        <a:pt x="433" y="329"/>
                      </a:cubicBezTo>
                      <a:cubicBezTo>
                        <a:pt x="441" y="332"/>
                        <a:pt x="441" y="332"/>
                        <a:pt x="441" y="332"/>
                      </a:cubicBezTo>
                      <a:cubicBezTo>
                        <a:pt x="440" y="329"/>
                        <a:pt x="440" y="329"/>
                        <a:pt x="440" y="329"/>
                      </a:cubicBezTo>
                      <a:lnTo>
                        <a:pt x="432" y="325"/>
                      </a:lnTo>
                      <a:close/>
                      <a:moveTo>
                        <a:pt x="422" y="322"/>
                      </a:moveTo>
                      <a:cubicBezTo>
                        <a:pt x="427" y="320"/>
                        <a:pt x="426" y="316"/>
                        <a:pt x="422" y="318"/>
                      </a:cubicBezTo>
                      <a:cubicBezTo>
                        <a:pt x="417" y="320"/>
                        <a:pt x="420" y="323"/>
                        <a:pt x="422" y="322"/>
                      </a:cubicBezTo>
                      <a:close/>
                      <a:moveTo>
                        <a:pt x="435" y="364"/>
                      </a:moveTo>
                      <a:cubicBezTo>
                        <a:pt x="432" y="366"/>
                        <a:pt x="432" y="366"/>
                        <a:pt x="432" y="366"/>
                      </a:cubicBezTo>
                      <a:cubicBezTo>
                        <a:pt x="430" y="380"/>
                        <a:pt x="430" y="380"/>
                        <a:pt x="430" y="380"/>
                      </a:cubicBezTo>
                      <a:cubicBezTo>
                        <a:pt x="427" y="380"/>
                        <a:pt x="427" y="380"/>
                        <a:pt x="427" y="380"/>
                      </a:cubicBezTo>
                      <a:cubicBezTo>
                        <a:pt x="429" y="384"/>
                        <a:pt x="429" y="384"/>
                        <a:pt x="429" y="384"/>
                      </a:cubicBezTo>
                      <a:cubicBezTo>
                        <a:pt x="432" y="386"/>
                        <a:pt x="432" y="386"/>
                        <a:pt x="432" y="386"/>
                      </a:cubicBezTo>
                      <a:cubicBezTo>
                        <a:pt x="433" y="392"/>
                        <a:pt x="433" y="392"/>
                        <a:pt x="433" y="392"/>
                      </a:cubicBezTo>
                      <a:cubicBezTo>
                        <a:pt x="437" y="394"/>
                        <a:pt x="437" y="394"/>
                        <a:pt x="437" y="394"/>
                      </a:cubicBezTo>
                      <a:cubicBezTo>
                        <a:pt x="437" y="390"/>
                        <a:pt x="437" y="390"/>
                        <a:pt x="437" y="390"/>
                      </a:cubicBezTo>
                      <a:cubicBezTo>
                        <a:pt x="439" y="388"/>
                        <a:pt x="439" y="388"/>
                        <a:pt x="439" y="388"/>
                      </a:cubicBezTo>
                      <a:cubicBezTo>
                        <a:pt x="439" y="385"/>
                        <a:pt x="439" y="385"/>
                        <a:pt x="439" y="385"/>
                      </a:cubicBezTo>
                      <a:cubicBezTo>
                        <a:pt x="436" y="382"/>
                        <a:pt x="436" y="382"/>
                        <a:pt x="436" y="382"/>
                      </a:cubicBezTo>
                      <a:lnTo>
                        <a:pt x="435" y="364"/>
                      </a:lnTo>
                      <a:close/>
                      <a:moveTo>
                        <a:pt x="434" y="362"/>
                      </a:moveTo>
                      <a:cubicBezTo>
                        <a:pt x="436" y="358"/>
                        <a:pt x="435" y="353"/>
                        <a:pt x="433" y="357"/>
                      </a:cubicBezTo>
                      <a:cubicBezTo>
                        <a:pt x="431" y="363"/>
                        <a:pt x="431" y="366"/>
                        <a:pt x="434" y="362"/>
                      </a:cubicBezTo>
                      <a:close/>
                      <a:moveTo>
                        <a:pt x="420" y="398"/>
                      </a:moveTo>
                      <a:cubicBezTo>
                        <a:pt x="419" y="402"/>
                        <a:pt x="422" y="400"/>
                        <a:pt x="424" y="399"/>
                      </a:cubicBezTo>
                      <a:cubicBezTo>
                        <a:pt x="430" y="396"/>
                        <a:pt x="429" y="394"/>
                        <a:pt x="429" y="394"/>
                      </a:cubicBezTo>
                      <a:cubicBezTo>
                        <a:pt x="429" y="394"/>
                        <a:pt x="420" y="393"/>
                        <a:pt x="420" y="398"/>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39" name="Ukraine" descr="© INSCALE GmbH, 05.05.2010&#10;http://www.presentationload.com/"/>
                <p:cNvSpPr>
                  <a:spLocks noEditPoints="1"/>
                </p:cNvSpPr>
                <p:nvPr/>
              </p:nvSpPr>
              <p:spPr bwMode="gray">
                <a:xfrm>
                  <a:off x="5227017" y="2654264"/>
                  <a:ext cx="2135055" cy="1453205"/>
                </a:xfrm>
                <a:custGeom>
                  <a:avLst/>
                  <a:gdLst/>
                  <a:ahLst/>
                  <a:cxnLst>
                    <a:cxn ang="0">
                      <a:pos x="377" y="481"/>
                    </a:cxn>
                    <a:cxn ang="0">
                      <a:pos x="283" y="108"/>
                    </a:cxn>
                    <a:cxn ang="0">
                      <a:pos x="252" y="108"/>
                    </a:cxn>
                    <a:cxn ang="0">
                      <a:pos x="219" y="110"/>
                    </a:cxn>
                    <a:cxn ang="0">
                      <a:pos x="175" y="113"/>
                    </a:cxn>
                    <a:cxn ang="0">
                      <a:pos x="116" y="113"/>
                    </a:cxn>
                    <a:cxn ang="0">
                      <a:pos x="32" y="155"/>
                    </a:cxn>
                    <a:cxn ang="0">
                      <a:pos x="55" y="201"/>
                    </a:cxn>
                    <a:cxn ang="0">
                      <a:pos x="12" y="288"/>
                    </a:cxn>
                    <a:cxn ang="0">
                      <a:pos x="9" y="330"/>
                    </a:cxn>
                    <a:cxn ang="0">
                      <a:pos x="19" y="373"/>
                    </a:cxn>
                    <a:cxn ang="0">
                      <a:pos x="46" y="385"/>
                    </a:cxn>
                    <a:cxn ang="0">
                      <a:pos x="150" y="374"/>
                    </a:cxn>
                    <a:cxn ang="0">
                      <a:pos x="214" y="330"/>
                    </a:cxn>
                    <a:cxn ang="0">
                      <a:pos x="253" y="324"/>
                    </a:cxn>
                    <a:cxn ang="0">
                      <a:pos x="281" y="335"/>
                    </a:cxn>
                    <a:cxn ang="0">
                      <a:pos x="320" y="348"/>
                    </a:cxn>
                    <a:cxn ang="0">
                      <a:pos x="343" y="377"/>
                    </a:cxn>
                    <a:cxn ang="0">
                      <a:pos x="362" y="424"/>
                    </a:cxn>
                    <a:cxn ang="0">
                      <a:pos x="334" y="462"/>
                    </a:cxn>
                    <a:cxn ang="0">
                      <a:pos x="307" y="502"/>
                    </a:cxn>
                    <a:cxn ang="0">
                      <a:pos x="363" y="493"/>
                    </a:cxn>
                    <a:cxn ang="0">
                      <a:pos x="374" y="485"/>
                    </a:cxn>
                    <a:cxn ang="0">
                      <a:pos x="375" y="481"/>
                    </a:cxn>
                    <a:cxn ang="0">
                      <a:pos x="387" y="460"/>
                    </a:cxn>
                    <a:cxn ang="0">
                      <a:pos x="400" y="441"/>
                    </a:cxn>
                    <a:cxn ang="0">
                      <a:pos x="435" y="387"/>
                    </a:cxn>
                    <a:cxn ang="0">
                      <a:pos x="456" y="390"/>
                    </a:cxn>
                    <a:cxn ang="0">
                      <a:pos x="445" y="405"/>
                    </a:cxn>
                    <a:cxn ang="0">
                      <a:pos x="530" y="390"/>
                    </a:cxn>
                    <a:cxn ang="0">
                      <a:pos x="509" y="431"/>
                    </a:cxn>
                    <a:cxn ang="0">
                      <a:pos x="521" y="450"/>
                    </a:cxn>
                    <a:cxn ang="0">
                      <a:pos x="554" y="488"/>
                    </a:cxn>
                    <a:cxn ang="0">
                      <a:pos x="629" y="441"/>
                    </a:cxn>
                    <a:cxn ang="0">
                      <a:pos x="672" y="403"/>
                    </a:cxn>
                    <a:cxn ang="0">
                      <a:pos x="608" y="419"/>
                    </a:cxn>
                    <a:cxn ang="0">
                      <a:pos x="587" y="386"/>
                    </a:cxn>
                    <a:cxn ang="0">
                      <a:pos x="554" y="388"/>
                    </a:cxn>
                    <a:cxn ang="0">
                      <a:pos x="562" y="378"/>
                    </a:cxn>
                    <a:cxn ang="0">
                      <a:pos x="588" y="379"/>
                    </a:cxn>
                    <a:cxn ang="0">
                      <a:pos x="592" y="336"/>
                    </a:cxn>
                    <a:cxn ang="0">
                      <a:pos x="657" y="308"/>
                    </a:cxn>
                    <a:cxn ang="0">
                      <a:pos x="690" y="271"/>
                    </a:cxn>
                    <a:cxn ang="0">
                      <a:pos x="755" y="190"/>
                    </a:cxn>
                    <a:cxn ang="0">
                      <a:pos x="731" y="147"/>
                    </a:cxn>
                    <a:cxn ang="0">
                      <a:pos x="734" y="101"/>
                    </a:cxn>
                    <a:cxn ang="0">
                      <a:pos x="700" y="79"/>
                    </a:cxn>
                    <a:cxn ang="0">
                      <a:pos x="674" y="84"/>
                    </a:cxn>
                    <a:cxn ang="0">
                      <a:pos x="634" y="92"/>
                    </a:cxn>
                    <a:cxn ang="0">
                      <a:pos x="599" y="69"/>
                    </a:cxn>
                    <a:cxn ang="0">
                      <a:pos x="559" y="91"/>
                    </a:cxn>
                    <a:cxn ang="0">
                      <a:pos x="503" y="68"/>
                    </a:cxn>
                    <a:cxn ang="0">
                      <a:pos x="468" y="60"/>
                    </a:cxn>
                    <a:cxn ang="0">
                      <a:pos x="454" y="30"/>
                    </a:cxn>
                    <a:cxn ang="0">
                      <a:pos x="394" y="7"/>
                    </a:cxn>
                    <a:cxn ang="0">
                      <a:pos x="348" y="50"/>
                    </a:cxn>
                  </a:cxnLst>
                  <a:rect l="0" t="0" r="r" b="b"/>
                  <a:pathLst>
                    <a:path w="756" h="515">
                      <a:moveTo>
                        <a:pt x="377" y="481"/>
                      </a:moveTo>
                      <a:cubicBezTo>
                        <a:pt x="381" y="480"/>
                        <a:pt x="381" y="480"/>
                        <a:pt x="381" y="480"/>
                      </a:cubicBezTo>
                      <a:cubicBezTo>
                        <a:pt x="386" y="473"/>
                        <a:pt x="386" y="473"/>
                        <a:pt x="386" y="473"/>
                      </a:cubicBezTo>
                      <a:cubicBezTo>
                        <a:pt x="390" y="466"/>
                        <a:pt x="390" y="466"/>
                        <a:pt x="390" y="466"/>
                      </a:cubicBezTo>
                      <a:cubicBezTo>
                        <a:pt x="384" y="471"/>
                        <a:pt x="384" y="471"/>
                        <a:pt x="384" y="471"/>
                      </a:cubicBezTo>
                      <a:lnTo>
                        <a:pt x="377" y="481"/>
                      </a:lnTo>
                      <a:close/>
                      <a:moveTo>
                        <a:pt x="338" y="50"/>
                      </a:moveTo>
                      <a:cubicBezTo>
                        <a:pt x="338" y="50"/>
                        <a:pt x="336" y="56"/>
                        <a:pt x="325" y="57"/>
                      </a:cubicBezTo>
                      <a:cubicBezTo>
                        <a:pt x="314" y="58"/>
                        <a:pt x="313" y="77"/>
                        <a:pt x="312" y="90"/>
                      </a:cubicBezTo>
                      <a:cubicBezTo>
                        <a:pt x="311" y="104"/>
                        <a:pt x="321" y="106"/>
                        <a:pt x="318" y="111"/>
                      </a:cubicBezTo>
                      <a:cubicBezTo>
                        <a:pt x="314" y="116"/>
                        <a:pt x="308" y="106"/>
                        <a:pt x="303" y="101"/>
                      </a:cubicBezTo>
                      <a:cubicBezTo>
                        <a:pt x="296" y="94"/>
                        <a:pt x="283" y="108"/>
                        <a:pt x="283" y="108"/>
                      </a:cubicBezTo>
                      <a:cubicBezTo>
                        <a:pt x="280" y="105"/>
                        <a:pt x="280" y="105"/>
                        <a:pt x="280" y="105"/>
                      </a:cubicBezTo>
                      <a:cubicBezTo>
                        <a:pt x="271" y="109"/>
                        <a:pt x="271" y="109"/>
                        <a:pt x="271" y="109"/>
                      </a:cubicBezTo>
                      <a:cubicBezTo>
                        <a:pt x="271" y="109"/>
                        <a:pt x="271" y="117"/>
                        <a:pt x="266" y="117"/>
                      </a:cubicBezTo>
                      <a:cubicBezTo>
                        <a:pt x="260" y="118"/>
                        <a:pt x="260" y="105"/>
                        <a:pt x="260" y="105"/>
                      </a:cubicBezTo>
                      <a:cubicBezTo>
                        <a:pt x="254" y="102"/>
                        <a:pt x="254" y="102"/>
                        <a:pt x="254" y="102"/>
                      </a:cubicBezTo>
                      <a:cubicBezTo>
                        <a:pt x="252" y="108"/>
                        <a:pt x="252" y="108"/>
                        <a:pt x="252" y="108"/>
                      </a:cubicBezTo>
                      <a:cubicBezTo>
                        <a:pt x="243" y="110"/>
                        <a:pt x="243" y="110"/>
                        <a:pt x="243" y="110"/>
                      </a:cubicBezTo>
                      <a:cubicBezTo>
                        <a:pt x="243" y="110"/>
                        <a:pt x="244" y="118"/>
                        <a:pt x="239" y="119"/>
                      </a:cubicBezTo>
                      <a:cubicBezTo>
                        <a:pt x="234" y="120"/>
                        <a:pt x="236" y="111"/>
                        <a:pt x="236" y="111"/>
                      </a:cubicBezTo>
                      <a:cubicBezTo>
                        <a:pt x="227" y="113"/>
                        <a:pt x="227" y="113"/>
                        <a:pt x="227" y="113"/>
                      </a:cubicBezTo>
                      <a:cubicBezTo>
                        <a:pt x="224" y="118"/>
                        <a:pt x="224" y="118"/>
                        <a:pt x="224" y="118"/>
                      </a:cubicBezTo>
                      <a:cubicBezTo>
                        <a:pt x="219" y="110"/>
                        <a:pt x="219" y="110"/>
                        <a:pt x="219" y="110"/>
                      </a:cubicBezTo>
                      <a:cubicBezTo>
                        <a:pt x="210" y="118"/>
                        <a:pt x="210" y="118"/>
                        <a:pt x="210" y="118"/>
                      </a:cubicBezTo>
                      <a:cubicBezTo>
                        <a:pt x="202" y="118"/>
                        <a:pt x="202" y="118"/>
                        <a:pt x="202" y="118"/>
                      </a:cubicBezTo>
                      <a:cubicBezTo>
                        <a:pt x="202" y="118"/>
                        <a:pt x="205" y="126"/>
                        <a:pt x="202" y="126"/>
                      </a:cubicBezTo>
                      <a:cubicBezTo>
                        <a:pt x="198" y="126"/>
                        <a:pt x="197" y="120"/>
                        <a:pt x="197" y="120"/>
                      </a:cubicBezTo>
                      <a:cubicBezTo>
                        <a:pt x="197" y="120"/>
                        <a:pt x="193" y="119"/>
                        <a:pt x="185" y="121"/>
                      </a:cubicBezTo>
                      <a:cubicBezTo>
                        <a:pt x="177" y="123"/>
                        <a:pt x="180" y="118"/>
                        <a:pt x="175" y="113"/>
                      </a:cubicBezTo>
                      <a:cubicBezTo>
                        <a:pt x="170" y="106"/>
                        <a:pt x="164" y="118"/>
                        <a:pt x="164" y="118"/>
                      </a:cubicBezTo>
                      <a:cubicBezTo>
                        <a:pt x="153" y="113"/>
                        <a:pt x="153" y="113"/>
                        <a:pt x="153" y="113"/>
                      </a:cubicBezTo>
                      <a:cubicBezTo>
                        <a:pt x="146" y="117"/>
                        <a:pt x="146" y="117"/>
                        <a:pt x="146" y="117"/>
                      </a:cubicBezTo>
                      <a:cubicBezTo>
                        <a:pt x="140" y="113"/>
                        <a:pt x="140" y="113"/>
                        <a:pt x="140" y="113"/>
                      </a:cubicBezTo>
                      <a:cubicBezTo>
                        <a:pt x="130" y="113"/>
                        <a:pt x="130" y="113"/>
                        <a:pt x="130" y="113"/>
                      </a:cubicBezTo>
                      <a:cubicBezTo>
                        <a:pt x="130" y="113"/>
                        <a:pt x="122" y="111"/>
                        <a:pt x="116" y="113"/>
                      </a:cubicBezTo>
                      <a:cubicBezTo>
                        <a:pt x="111" y="115"/>
                        <a:pt x="108" y="118"/>
                        <a:pt x="99" y="117"/>
                      </a:cubicBezTo>
                      <a:cubicBezTo>
                        <a:pt x="91" y="116"/>
                        <a:pt x="90" y="117"/>
                        <a:pt x="81" y="121"/>
                      </a:cubicBezTo>
                      <a:cubicBezTo>
                        <a:pt x="73" y="125"/>
                        <a:pt x="67" y="122"/>
                        <a:pt x="60" y="127"/>
                      </a:cubicBezTo>
                      <a:cubicBezTo>
                        <a:pt x="52" y="132"/>
                        <a:pt x="60" y="139"/>
                        <a:pt x="51" y="145"/>
                      </a:cubicBezTo>
                      <a:cubicBezTo>
                        <a:pt x="43" y="151"/>
                        <a:pt x="42" y="146"/>
                        <a:pt x="37" y="146"/>
                      </a:cubicBezTo>
                      <a:cubicBezTo>
                        <a:pt x="32" y="146"/>
                        <a:pt x="32" y="153"/>
                        <a:pt x="32" y="155"/>
                      </a:cubicBezTo>
                      <a:cubicBezTo>
                        <a:pt x="33" y="158"/>
                        <a:pt x="35" y="162"/>
                        <a:pt x="35" y="166"/>
                      </a:cubicBezTo>
                      <a:cubicBezTo>
                        <a:pt x="35" y="172"/>
                        <a:pt x="40" y="173"/>
                        <a:pt x="44" y="177"/>
                      </a:cubicBezTo>
                      <a:cubicBezTo>
                        <a:pt x="48" y="180"/>
                        <a:pt x="50" y="185"/>
                        <a:pt x="52" y="188"/>
                      </a:cubicBezTo>
                      <a:cubicBezTo>
                        <a:pt x="55" y="192"/>
                        <a:pt x="63" y="195"/>
                        <a:pt x="63" y="195"/>
                      </a:cubicBezTo>
                      <a:cubicBezTo>
                        <a:pt x="60" y="198"/>
                        <a:pt x="60" y="198"/>
                        <a:pt x="60" y="198"/>
                      </a:cubicBezTo>
                      <a:cubicBezTo>
                        <a:pt x="60" y="198"/>
                        <a:pt x="56" y="199"/>
                        <a:pt x="55" y="201"/>
                      </a:cubicBezTo>
                      <a:cubicBezTo>
                        <a:pt x="54" y="203"/>
                        <a:pt x="58" y="204"/>
                        <a:pt x="61" y="205"/>
                      </a:cubicBezTo>
                      <a:cubicBezTo>
                        <a:pt x="64" y="208"/>
                        <a:pt x="64" y="216"/>
                        <a:pt x="61" y="224"/>
                      </a:cubicBezTo>
                      <a:cubicBezTo>
                        <a:pt x="58" y="231"/>
                        <a:pt x="47" y="228"/>
                        <a:pt x="47" y="228"/>
                      </a:cubicBezTo>
                      <a:cubicBezTo>
                        <a:pt x="47" y="228"/>
                        <a:pt x="37" y="246"/>
                        <a:pt x="33" y="249"/>
                      </a:cubicBezTo>
                      <a:cubicBezTo>
                        <a:pt x="30" y="253"/>
                        <a:pt x="29" y="264"/>
                        <a:pt x="25" y="271"/>
                      </a:cubicBezTo>
                      <a:cubicBezTo>
                        <a:pt x="22" y="278"/>
                        <a:pt x="12" y="288"/>
                        <a:pt x="12" y="288"/>
                      </a:cubicBezTo>
                      <a:cubicBezTo>
                        <a:pt x="12" y="288"/>
                        <a:pt x="18" y="295"/>
                        <a:pt x="18" y="300"/>
                      </a:cubicBezTo>
                      <a:cubicBezTo>
                        <a:pt x="19" y="305"/>
                        <a:pt x="18" y="308"/>
                        <a:pt x="19" y="311"/>
                      </a:cubicBezTo>
                      <a:cubicBezTo>
                        <a:pt x="21" y="314"/>
                        <a:pt x="29" y="316"/>
                        <a:pt x="29" y="316"/>
                      </a:cubicBezTo>
                      <a:cubicBezTo>
                        <a:pt x="28" y="322"/>
                        <a:pt x="28" y="322"/>
                        <a:pt x="28" y="322"/>
                      </a:cubicBezTo>
                      <a:cubicBezTo>
                        <a:pt x="14" y="318"/>
                        <a:pt x="14" y="318"/>
                        <a:pt x="14" y="318"/>
                      </a:cubicBezTo>
                      <a:cubicBezTo>
                        <a:pt x="9" y="330"/>
                        <a:pt x="9" y="330"/>
                        <a:pt x="9" y="330"/>
                      </a:cubicBezTo>
                      <a:cubicBezTo>
                        <a:pt x="8" y="343"/>
                        <a:pt x="8" y="343"/>
                        <a:pt x="8" y="343"/>
                      </a:cubicBezTo>
                      <a:cubicBezTo>
                        <a:pt x="8" y="343"/>
                        <a:pt x="0" y="351"/>
                        <a:pt x="0" y="355"/>
                      </a:cubicBezTo>
                      <a:cubicBezTo>
                        <a:pt x="0" y="359"/>
                        <a:pt x="2" y="366"/>
                        <a:pt x="2" y="366"/>
                      </a:cubicBezTo>
                      <a:cubicBezTo>
                        <a:pt x="2" y="366"/>
                        <a:pt x="6" y="366"/>
                        <a:pt x="8" y="368"/>
                      </a:cubicBezTo>
                      <a:cubicBezTo>
                        <a:pt x="10" y="369"/>
                        <a:pt x="13" y="374"/>
                        <a:pt x="13" y="374"/>
                      </a:cubicBezTo>
                      <a:cubicBezTo>
                        <a:pt x="13" y="374"/>
                        <a:pt x="16" y="373"/>
                        <a:pt x="19" y="373"/>
                      </a:cubicBezTo>
                      <a:cubicBezTo>
                        <a:pt x="22" y="374"/>
                        <a:pt x="22" y="377"/>
                        <a:pt x="24" y="379"/>
                      </a:cubicBezTo>
                      <a:cubicBezTo>
                        <a:pt x="26" y="383"/>
                        <a:pt x="28" y="379"/>
                        <a:pt x="35" y="381"/>
                      </a:cubicBezTo>
                      <a:cubicBezTo>
                        <a:pt x="43" y="383"/>
                        <a:pt x="37" y="388"/>
                        <a:pt x="37" y="388"/>
                      </a:cubicBezTo>
                      <a:cubicBezTo>
                        <a:pt x="40" y="389"/>
                        <a:pt x="40" y="389"/>
                        <a:pt x="40" y="389"/>
                      </a:cubicBezTo>
                      <a:cubicBezTo>
                        <a:pt x="42" y="384"/>
                        <a:pt x="42" y="384"/>
                        <a:pt x="42" y="384"/>
                      </a:cubicBezTo>
                      <a:cubicBezTo>
                        <a:pt x="46" y="385"/>
                        <a:pt x="46" y="385"/>
                        <a:pt x="46" y="385"/>
                      </a:cubicBezTo>
                      <a:cubicBezTo>
                        <a:pt x="46" y="385"/>
                        <a:pt x="45" y="374"/>
                        <a:pt x="50" y="374"/>
                      </a:cubicBezTo>
                      <a:cubicBezTo>
                        <a:pt x="57" y="374"/>
                        <a:pt x="51" y="384"/>
                        <a:pt x="64" y="383"/>
                      </a:cubicBezTo>
                      <a:cubicBezTo>
                        <a:pt x="76" y="382"/>
                        <a:pt x="99" y="381"/>
                        <a:pt x="99" y="381"/>
                      </a:cubicBezTo>
                      <a:cubicBezTo>
                        <a:pt x="99" y="381"/>
                        <a:pt x="108" y="374"/>
                        <a:pt x="113" y="376"/>
                      </a:cubicBezTo>
                      <a:cubicBezTo>
                        <a:pt x="117" y="377"/>
                        <a:pt x="127" y="390"/>
                        <a:pt x="137" y="388"/>
                      </a:cubicBezTo>
                      <a:cubicBezTo>
                        <a:pt x="146" y="385"/>
                        <a:pt x="134" y="378"/>
                        <a:pt x="150" y="374"/>
                      </a:cubicBezTo>
                      <a:cubicBezTo>
                        <a:pt x="165" y="370"/>
                        <a:pt x="182" y="361"/>
                        <a:pt x="182" y="361"/>
                      </a:cubicBezTo>
                      <a:cubicBezTo>
                        <a:pt x="182" y="361"/>
                        <a:pt x="186" y="340"/>
                        <a:pt x="202" y="339"/>
                      </a:cubicBezTo>
                      <a:cubicBezTo>
                        <a:pt x="202" y="336"/>
                        <a:pt x="202" y="336"/>
                        <a:pt x="202" y="336"/>
                      </a:cubicBezTo>
                      <a:cubicBezTo>
                        <a:pt x="205" y="336"/>
                        <a:pt x="205" y="336"/>
                        <a:pt x="205" y="336"/>
                      </a:cubicBezTo>
                      <a:cubicBezTo>
                        <a:pt x="205" y="336"/>
                        <a:pt x="198" y="329"/>
                        <a:pt x="204" y="328"/>
                      </a:cubicBezTo>
                      <a:cubicBezTo>
                        <a:pt x="210" y="326"/>
                        <a:pt x="211" y="330"/>
                        <a:pt x="214" y="330"/>
                      </a:cubicBezTo>
                      <a:cubicBezTo>
                        <a:pt x="217" y="330"/>
                        <a:pt x="215" y="324"/>
                        <a:pt x="215" y="324"/>
                      </a:cubicBezTo>
                      <a:cubicBezTo>
                        <a:pt x="222" y="327"/>
                        <a:pt x="222" y="327"/>
                        <a:pt x="222" y="327"/>
                      </a:cubicBezTo>
                      <a:cubicBezTo>
                        <a:pt x="226" y="322"/>
                        <a:pt x="226" y="322"/>
                        <a:pt x="226" y="322"/>
                      </a:cubicBezTo>
                      <a:cubicBezTo>
                        <a:pt x="234" y="323"/>
                        <a:pt x="234" y="323"/>
                        <a:pt x="234" y="323"/>
                      </a:cubicBezTo>
                      <a:cubicBezTo>
                        <a:pt x="234" y="323"/>
                        <a:pt x="231" y="314"/>
                        <a:pt x="240" y="318"/>
                      </a:cubicBezTo>
                      <a:cubicBezTo>
                        <a:pt x="247" y="320"/>
                        <a:pt x="253" y="324"/>
                        <a:pt x="253" y="324"/>
                      </a:cubicBezTo>
                      <a:cubicBezTo>
                        <a:pt x="259" y="324"/>
                        <a:pt x="259" y="324"/>
                        <a:pt x="259" y="324"/>
                      </a:cubicBezTo>
                      <a:cubicBezTo>
                        <a:pt x="261" y="329"/>
                        <a:pt x="261" y="329"/>
                        <a:pt x="261" y="329"/>
                      </a:cubicBezTo>
                      <a:cubicBezTo>
                        <a:pt x="273" y="325"/>
                        <a:pt x="273" y="325"/>
                        <a:pt x="273" y="325"/>
                      </a:cubicBezTo>
                      <a:cubicBezTo>
                        <a:pt x="272" y="331"/>
                        <a:pt x="272" y="331"/>
                        <a:pt x="272" y="331"/>
                      </a:cubicBezTo>
                      <a:cubicBezTo>
                        <a:pt x="276" y="330"/>
                        <a:pt x="276" y="330"/>
                        <a:pt x="276" y="330"/>
                      </a:cubicBezTo>
                      <a:cubicBezTo>
                        <a:pt x="281" y="335"/>
                        <a:pt x="281" y="335"/>
                        <a:pt x="281" y="335"/>
                      </a:cubicBezTo>
                      <a:cubicBezTo>
                        <a:pt x="281" y="335"/>
                        <a:pt x="278" y="328"/>
                        <a:pt x="281" y="328"/>
                      </a:cubicBezTo>
                      <a:cubicBezTo>
                        <a:pt x="285" y="328"/>
                        <a:pt x="295" y="329"/>
                        <a:pt x="295" y="329"/>
                      </a:cubicBezTo>
                      <a:cubicBezTo>
                        <a:pt x="301" y="338"/>
                        <a:pt x="301" y="338"/>
                        <a:pt x="301" y="338"/>
                      </a:cubicBezTo>
                      <a:cubicBezTo>
                        <a:pt x="308" y="337"/>
                        <a:pt x="308" y="337"/>
                        <a:pt x="308" y="337"/>
                      </a:cubicBezTo>
                      <a:cubicBezTo>
                        <a:pt x="311" y="332"/>
                        <a:pt x="311" y="332"/>
                        <a:pt x="311" y="332"/>
                      </a:cubicBezTo>
                      <a:cubicBezTo>
                        <a:pt x="311" y="332"/>
                        <a:pt x="320" y="343"/>
                        <a:pt x="320" y="348"/>
                      </a:cubicBezTo>
                      <a:cubicBezTo>
                        <a:pt x="320" y="355"/>
                        <a:pt x="318" y="361"/>
                        <a:pt x="318" y="361"/>
                      </a:cubicBezTo>
                      <a:cubicBezTo>
                        <a:pt x="322" y="368"/>
                        <a:pt x="322" y="368"/>
                        <a:pt x="322" y="368"/>
                      </a:cubicBezTo>
                      <a:cubicBezTo>
                        <a:pt x="322" y="368"/>
                        <a:pt x="326" y="367"/>
                        <a:pt x="327" y="368"/>
                      </a:cubicBezTo>
                      <a:cubicBezTo>
                        <a:pt x="328" y="369"/>
                        <a:pt x="336" y="374"/>
                        <a:pt x="336" y="374"/>
                      </a:cubicBezTo>
                      <a:cubicBezTo>
                        <a:pt x="339" y="369"/>
                        <a:pt x="339" y="369"/>
                        <a:pt x="339" y="369"/>
                      </a:cubicBezTo>
                      <a:cubicBezTo>
                        <a:pt x="343" y="377"/>
                        <a:pt x="343" y="377"/>
                        <a:pt x="343" y="377"/>
                      </a:cubicBezTo>
                      <a:cubicBezTo>
                        <a:pt x="343" y="377"/>
                        <a:pt x="341" y="393"/>
                        <a:pt x="349" y="394"/>
                      </a:cubicBezTo>
                      <a:cubicBezTo>
                        <a:pt x="355" y="395"/>
                        <a:pt x="359" y="391"/>
                        <a:pt x="362" y="398"/>
                      </a:cubicBezTo>
                      <a:cubicBezTo>
                        <a:pt x="367" y="403"/>
                        <a:pt x="362" y="419"/>
                        <a:pt x="367" y="420"/>
                      </a:cubicBezTo>
                      <a:cubicBezTo>
                        <a:pt x="371" y="421"/>
                        <a:pt x="378" y="424"/>
                        <a:pt x="378" y="424"/>
                      </a:cubicBezTo>
                      <a:cubicBezTo>
                        <a:pt x="367" y="430"/>
                        <a:pt x="367" y="430"/>
                        <a:pt x="367" y="430"/>
                      </a:cubicBezTo>
                      <a:cubicBezTo>
                        <a:pt x="367" y="430"/>
                        <a:pt x="365" y="424"/>
                        <a:pt x="362" y="424"/>
                      </a:cubicBezTo>
                      <a:cubicBezTo>
                        <a:pt x="360" y="424"/>
                        <a:pt x="362" y="431"/>
                        <a:pt x="358" y="432"/>
                      </a:cubicBezTo>
                      <a:cubicBezTo>
                        <a:pt x="354" y="433"/>
                        <a:pt x="346" y="426"/>
                        <a:pt x="346" y="426"/>
                      </a:cubicBezTo>
                      <a:cubicBezTo>
                        <a:pt x="346" y="426"/>
                        <a:pt x="343" y="435"/>
                        <a:pt x="340" y="435"/>
                      </a:cubicBezTo>
                      <a:cubicBezTo>
                        <a:pt x="337" y="435"/>
                        <a:pt x="342" y="417"/>
                        <a:pt x="326" y="430"/>
                      </a:cubicBezTo>
                      <a:cubicBezTo>
                        <a:pt x="321" y="435"/>
                        <a:pt x="334" y="448"/>
                        <a:pt x="334" y="448"/>
                      </a:cubicBezTo>
                      <a:cubicBezTo>
                        <a:pt x="334" y="462"/>
                        <a:pt x="334" y="462"/>
                        <a:pt x="334" y="462"/>
                      </a:cubicBezTo>
                      <a:cubicBezTo>
                        <a:pt x="325" y="468"/>
                        <a:pt x="325" y="468"/>
                        <a:pt x="325" y="468"/>
                      </a:cubicBezTo>
                      <a:cubicBezTo>
                        <a:pt x="328" y="473"/>
                        <a:pt x="328" y="473"/>
                        <a:pt x="328" y="473"/>
                      </a:cubicBezTo>
                      <a:cubicBezTo>
                        <a:pt x="317" y="485"/>
                        <a:pt x="317" y="485"/>
                        <a:pt x="317" y="485"/>
                      </a:cubicBezTo>
                      <a:cubicBezTo>
                        <a:pt x="317" y="485"/>
                        <a:pt x="325" y="494"/>
                        <a:pt x="322" y="497"/>
                      </a:cubicBezTo>
                      <a:cubicBezTo>
                        <a:pt x="319" y="501"/>
                        <a:pt x="310" y="499"/>
                        <a:pt x="310" y="499"/>
                      </a:cubicBezTo>
                      <a:cubicBezTo>
                        <a:pt x="307" y="502"/>
                        <a:pt x="307" y="502"/>
                        <a:pt x="307" y="502"/>
                      </a:cubicBezTo>
                      <a:cubicBezTo>
                        <a:pt x="312" y="504"/>
                        <a:pt x="312" y="504"/>
                        <a:pt x="312" y="504"/>
                      </a:cubicBezTo>
                      <a:cubicBezTo>
                        <a:pt x="312" y="504"/>
                        <a:pt x="311" y="510"/>
                        <a:pt x="322" y="512"/>
                      </a:cubicBezTo>
                      <a:cubicBezTo>
                        <a:pt x="334" y="515"/>
                        <a:pt x="337" y="514"/>
                        <a:pt x="337" y="514"/>
                      </a:cubicBezTo>
                      <a:cubicBezTo>
                        <a:pt x="337" y="507"/>
                        <a:pt x="337" y="507"/>
                        <a:pt x="337" y="507"/>
                      </a:cubicBezTo>
                      <a:cubicBezTo>
                        <a:pt x="342" y="507"/>
                        <a:pt x="342" y="507"/>
                        <a:pt x="342" y="507"/>
                      </a:cubicBezTo>
                      <a:cubicBezTo>
                        <a:pt x="342" y="507"/>
                        <a:pt x="354" y="492"/>
                        <a:pt x="363" y="493"/>
                      </a:cubicBezTo>
                      <a:cubicBezTo>
                        <a:pt x="374" y="495"/>
                        <a:pt x="378" y="504"/>
                        <a:pt x="378" y="504"/>
                      </a:cubicBezTo>
                      <a:cubicBezTo>
                        <a:pt x="378" y="505"/>
                        <a:pt x="378" y="505"/>
                        <a:pt x="378" y="505"/>
                      </a:cubicBezTo>
                      <a:cubicBezTo>
                        <a:pt x="379" y="503"/>
                        <a:pt x="382" y="500"/>
                        <a:pt x="381" y="497"/>
                      </a:cubicBezTo>
                      <a:cubicBezTo>
                        <a:pt x="379" y="494"/>
                        <a:pt x="376" y="490"/>
                        <a:pt x="376" y="490"/>
                      </a:cubicBezTo>
                      <a:cubicBezTo>
                        <a:pt x="371" y="489"/>
                        <a:pt x="371" y="489"/>
                        <a:pt x="371" y="489"/>
                      </a:cubicBezTo>
                      <a:cubicBezTo>
                        <a:pt x="374" y="485"/>
                        <a:pt x="374" y="485"/>
                        <a:pt x="374" y="485"/>
                      </a:cubicBezTo>
                      <a:cubicBezTo>
                        <a:pt x="373" y="484"/>
                        <a:pt x="373" y="484"/>
                        <a:pt x="373" y="484"/>
                      </a:cubicBezTo>
                      <a:cubicBezTo>
                        <a:pt x="369" y="484"/>
                        <a:pt x="369" y="484"/>
                        <a:pt x="369" y="484"/>
                      </a:cubicBezTo>
                      <a:cubicBezTo>
                        <a:pt x="366" y="468"/>
                        <a:pt x="366" y="468"/>
                        <a:pt x="366" y="468"/>
                      </a:cubicBezTo>
                      <a:cubicBezTo>
                        <a:pt x="369" y="467"/>
                        <a:pt x="369" y="467"/>
                        <a:pt x="369" y="467"/>
                      </a:cubicBezTo>
                      <a:cubicBezTo>
                        <a:pt x="371" y="474"/>
                        <a:pt x="371" y="474"/>
                        <a:pt x="371" y="474"/>
                      </a:cubicBezTo>
                      <a:cubicBezTo>
                        <a:pt x="375" y="481"/>
                        <a:pt x="375" y="481"/>
                        <a:pt x="375" y="481"/>
                      </a:cubicBezTo>
                      <a:cubicBezTo>
                        <a:pt x="378" y="477"/>
                        <a:pt x="378" y="477"/>
                        <a:pt x="378" y="477"/>
                      </a:cubicBezTo>
                      <a:cubicBezTo>
                        <a:pt x="377" y="472"/>
                        <a:pt x="377" y="472"/>
                        <a:pt x="377" y="472"/>
                      </a:cubicBezTo>
                      <a:cubicBezTo>
                        <a:pt x="383" y="471"/>
                        <a:pt x="383" y="471"/>
                        <a:pt x="383" y="471"/>
                      </a:cubicBezTo>
                      <a:cubicBezTo>
                        <a:pt x="379" y="463"/>
                        <a:pt x="379" y="463"/>
                        <a:pt x="379" y="463"/>
                      </a:cubicBezTo>
                      <a:cubicBezTo>
                        <a:pt x="387" y="464"/>
                        <a:pt x="387" y="464"/>
                        <a:pt x="387" y="464"/>
                      </a:cubicBezTo>
                      <a:cubicBezTo>
                        <a:pt x="387" y="460"/>
                        <a:pt x="387" y="460"/>
                        <a:pt x="387" y="460"/>
                      </a:cubicBezTo>
                      <a:cubicBezTo>
                        <a:pt x="390" y="463"/>
                        <a:pt x="390" y="463"/>
                        <a:pt x="390" y="463"/>
                      </a:cubicBezTo>
                      <a:cubicBezTo>
                        <a:pt x="402" y="449"/>
                        <a:pt x="402" y="449"/>
                        <a:pt x="402" y="449"/>
                      </a:cubicBezTo>
                      <a:cubicBezTo>
                        <a:pt x="394" y="439"/>
                        <a:pt x="394" y="439"/>
                        <a:pt x="394" y="439"/>
                      </a:cubicBezTo>
                      <a:cubicBezTo>
                        <a:pt x="394" y="439"/>
                        <a:pt x="378" y="437"/>
                        <a:pt x="381" y="432"/>
                      </a:cubicBezTo>
                      <a:cubicBezTo>
                        <a:pt x="382" y="427"/>
                        <a:pt x="388" y="429"/>
                        <a:pt x="388" y="429"/>
                      </a:cubicBezTo>
                      <a:cubicBezTo>
                        <a:pt x="400" y="441"/>
                        <a:pt x="400" y="441"/>
                        <a:pt x="400" y="441"/>
                      </a:cubicBezTo>
                      <a:cubicBezTo>
                        <a:pt x="407" y="419"/>
                        <a:pt x="407" y="419"/>
                        <a:pt x="407" y="419"/>
                      </a:cubicBezTo>
                      <a:cubicBezTo>
                        <a:pt x="407" y="410"/>
                        <a:pt x="407" y="410"/>
                        <a:pt x="407" y="410"/>
                      </a:cubicBezTo>
                      <a:cubicBezTo>
                        <a:pt x="421" y="405"/>
                        <a:pt x="421" y="405"/>
                        <a:pt x="421" y="405"/>
                      </a:cubicBezTo>
                      <a:cubicBezTo>
                        <a:pt x="425" y="388"/>
                        <a:pt x="425" y="388"/>
                        <a:pt x="425" y="388"/>
                      </a:cubicBezTo>
                      <a:cubicBezTo>
                        <a:pt x="426" y="394"/>
                        <a:pt x="426" y="394"/>
                        <a:pt x="426" y="394"/>
                      </a:cubicBezTo>
                      <a:cubicBezTo>
                        <a:pt x="435" y="387"/>
                        <a:pt x="435" y="387"/>
                        <a:pt x="435" y="387"/>
                      </a:cubicBezTo>
                      <a:cubicBezTo>
                        <a:pt x="435" y="387"/>
                        <a:pt x="437" y="388"/>
                        <a:pt x="441" y="386"/>
                      </a:cubicBezTo>
                      <a:cubicBezTo>
                        <a:pt x="447" y="385"/>
                        <a:pt x="447" y="367"/>
                        <a:pt x="447" y="367"/>
                      </a:cubicBezTo>
                      <a:cubicBezTo>
                        <a:pt x="447" y="367"/>
                        <a:pt x="447" y="381"/>
                        <a:pt x="453" y="381"/>
                      </a:cubicBezTo>
                      <a:cubicBezTo>
                        <a:pt x="459" y="381"/>
                        <a:pt x="470" y="384"/>
                        <a:pt x="470" y="384"/>
                      </a:cubicBezTo>
                      <a:cubicBezTo>
                        <a:pt x="457" y="387"/>
                        <a:pt x="457" y="387"/>
                        <a:pt x="457" y="387"/>
                      </a:cubicBezTo>
                      <a:cubicBezTo>
                        <a:pt x="456" y="390"/>
                        <a:pt x="456" y="390"/>
                        <a:pt x="456" y="390"/>
                      </a:cubicBezTo>
                      <a:cubicBezTo>
                        <a:pt x="443" y="391"/>
                        <a:pt x="443" y="391"/>
                        <a:pt x="443" y="391"/>
                      </a:cubicBezTo>
                      <a:cubicBezTo>
                        <a:pt x="437" y="393"/>
                        <a:pt x="437" y="393"/>
                        <a:pt x="437" y="393"/>
                      </a:cubicBezTo>
                      <a:cubicBezTo>
                        <a:pt x="442" y="395"/>
                        <a:pt x="442" y="395"/>
                        <a:pt x="442" y="395"/>
                      </a:cubicBezTo>
                      <a:cubicBezTo>
                        <a:pt x="447" y="394"/>
                        <a:pt x="447" y="394"/>
                        <a:pt x="447" y="394"/>
                      </a:cubicBezTo>
                      <a:cubicBezTo>
                        <a:pt x="447" y="394"/>
                        <a:pt x="463" y="392"/>
                        <a:pt x="459" y="395"/>
                      </a:cubicBezTo>
                      <a:cubicBezTo>
                        <a:pt x="456" y="400"/>
                        <a:pt x="445" y="405"/>
                        <a:pt x="445" y="405"/>
                      </a:cubicBezTo>
                      <a:cubicBezTo>
                        <a:pt x="451" y="407"/>
                        <a:pt x="451" y="407"/>
                        <a:pt x="451" y="407"/>
                      </a:cubicBezTo>
                      <a:cubicBezTo>
                        <a:pt x="451" y="407"/>
                        <a:pt x="459" y="402"/>
                        <a:pt x="464" y="404"/>
                      </a:cubicBezTo>
                      <a:cubicBezTo>
                        <a:pt x="467" y="406"/>
                        <a:pt x="472" y="411"/>
                        <a:pt x="482" y="410"/>
                      </a:cubicBezTo>
                      <a:cubicBezTo>
                        <a:pt x="490" y="408"/>
                        <a:pt x="499" y="402"/>
                        <a:pt x="504" y="400"/>
                      </a:cubicBezTo>
                      <a:cubicBezTo>
                        <a:pt x="510" y="398"/>
                        <a:pt x="526" y="398"/>
                        <a:pt x="526" y="398"/>
                      </a:cubicBezTo>
                      <a:cubicBezTo>
                        <a:pt x="530" y="390"/>
                        <a:pt x="530" y="390"/>
                        <a:pt x="530" y="390"/>
                      </a:cubicBezTo>
                      <a:cubicBezTo>
                        <a:pt x="536" y="401"/>
                        <a:pt x="536" y="401"/>
                        <a:pt x="536" y="401"/>
                      </a:cubicBezTo>
                      <a:cubicBezTo>
                        <a:pt x="542" y="402"/>
                        <a:pt x="542" y="402"/>
                        <a:pt x="542" y="402"/>
                      </a:cubicBezTo>
                      <a:cubicBezTo>
                        <a:pt x="540" y="409"/>
                        <a:pt x="540" y="409"/>
                        <a:pt x="540" y="409"/>
                      </a:cubicBezTo>
                      <a:cubicBezTo>
                        <a:pt x="521" y="418"/>
                        <a:pt x="521" y="418"/>
                        <a:pt x="521" y="418"/>
                      </a:cubicBezTo>
                      <a:cubicBezTo>
                        <a:pt x="520" y="423"/>
                        <a:pt x="520" y="423"/>
                        <a:pt x="520" y="423"/>
                      </a:cubicBezTo>
                      <a:cubicBezTo>
                        <a:pt x="509" y="431"/>
                        <a:pt x="509" y="431"/>
                        <a:pt x="509" y="431"/>
                      </a:cubicBezTo>
                      <a:cubicBezTo>
                        <a:pt x="509" y="431"/>
                        <a:pt x="512" y="436"/>
                        <a:pt x="509" y="437"/>
                      </a:cubicBezTo>
                      <a:cubicBezTo>
                        <a:pt x="507" y="439"/>
                        <a:pt x="503" y="440"/>
                        <a:pt x="503" y="440"/>
                      </a:cubicBezTo>
                      <a:cubicBezTo>
                        <a:pt x="496" y="455"/>
                        <a:pt x="496" y="455"/>
                        <a:pt x="496" y="455"/>
                      </a:cubicBezTo>
                      <a:cubicBezTo>
                        <a:pt x="507" y="455"/>
                        <a:pt x="507" y="455"/>
                        <a:pt x="507" y="455"/>
                      </a:cubicBezTo>
                      <a:cubicBezTo>
                        <a:pt x="507" y="455"/>
                        <a:pt x="510" y="449"/>
                        <a:pt x="514" y="449"/>
                      </a:cubicBezTo>
                      <a:cubicBezTo>
                        <a:pt x="517" y="448"/>
                        <a:pt x="521" y="450"/>
                        <a:pt x="521" y="450"/>
                      </a:cubicBezTo>
                      <a:cubicBezTo>
                        <a:pt x="524" y="444"/>
                        <a:pt x="524" y="444"/>
                        <a:pt x="524" y="444"/>
                      </a:cubicBezTo>
                      <a:cubicBezTo>
                        <a:pt x="524" y="444"/>
                        <a:pt x="522" y="451"/>
                        <a:pt x="530" y="454"/>
                      </a:cubicBezTo>
                      <a:cubicBezTo>
                        <a:pt x="536" y="458"/>
                        <a:pt x="537" y="452"/>
                        <a:pt x="543" y="453"/>
                      </a:cubicBezTo>
                      <a:cubicBezTo>
                        <a:pt x="550" y="454"/>
                        <a:pt x="555" y="464"/>
                        <a:pt x="556" y="471"/>
                      </a:cubicBezTo>
                      <a:cubicBezTo>
                        <a:pt x="557" y="479"/>
                        <a:pt x="558" y="487"/>
                        <a:pt x="558" y="487"/>
                      </a:cubicBezTo>
                      <a:cubicBezTo>
                        <a:pt x="554" y="488"/>
                        <a:pt x="554" y="488"/>
                        <a:pt x="554" y="488"/>
                      </a:cubicBezTo>
                      <a:cubicBezTo>
                        <a:pt x="555" y="493"/>
                        <a:pt x="555" y="493"/>
                        <a:pt x="555" y="493"/>
                      </a:cubicBezTo>
                      <a:cubicBezTo>
                        <a:pt x="555" y="493"/>
                        <a:pt x="564" y="500"/>
                        <a:pt x="573" y="498"/>
                      </a:cubicBezTo>
                      <a:cubicBezTo>
                        <a:pt x="583" y="496"/>
                        <a:pt x="594" y="485"/>
                        <a:pt x="597" y="480"/>
                      </a:cubicBezTo>
                      <a:cubicBezTo>
                        <a:pt x="599" y="473"/>
                        <a:pt x="596" y="468"/>
                        <a:pt x="606" y="460"/>
                      </a:cubicBezTo>
                      <a:cubicBezTo>
                        <a:pt x="616" y="451"/>
                        <a:pt x="618" y="450"/>
                        <a:pt x="623" y="451"/>
                      </a:cubicBezTo>
                      <a:cubicBezTo>
                        <a:pt x="629" y="453"/>
                        <a:pt x="627" y="446"/>
                        <a:pt x="629" y="441"/>
                      </a:cubicBezTo>
                      <a:cubicBezTo>
                        <a:pt x="631" y="438"/>
                        <a:pt x="635" y="438"/>
                        <a:pt x="635" y="438"/>
                      </a:cubicBezTo>
                      <a:cubicBezTo>
                        <a:pt x="635" y="438"/>
                        <a:pt x="631" y="424"/>
                        <a:pt x="638" y="424"/>
                      </a:cubicBezTo>
                      <a:cubicBezTo>
                        <a:pt x="646" y="424"/>
                        <a:pt x="647" y="432"/>
                        <a:pt x="655" y="429"/>
                      </a:cubicBezTo>
                      <a:cubicBezTo>
                        <a:pt x="665" y="425"/>
                        <a:pt x="663" y="421"/>
                        <a:pt x="665" y="421"/>
                      </a:cubicBezTo>
                      <a:cubicBezTo>
                        <a:pt x="668" y="420"/>
                        <a:pt x="680" y="418"/>
                        <a:pt x="679" y="414"/>
                      </a:cubicBezTo>
                      <a:cubicBezTo>
                        <a:pt x="678" y="409"/>
                        <a:pt x="671" y="406"/>
                        <a:pt x="672" y="403"/>
                      </a:cubicBezTo>
                      <a:cubicBezTo>
                        <a:pt x="674" y="400"/>
                        <a:pt x="681" y="398"/>
                        <a:pt x="680" y="393"/>
                      </a:cubicBezTo>
                      <a:cubicBezTo>
                        <a:pt x="678" y="390"/>
                        <a:pt x="669" y="390"/>
                        <a:pt x="662" y="392"/>
                      </a:cubicBezTo>
                      <a:cubicBezTo>
                        <a:pt x="655" y="395"/>
                        <a:pt x="655" y="402"/>
                        <a:pt x="652" y="403"/>
                      </a:cubicBezTo>
                      <a:cubicBezTo>
                        <a:pt x="650" y="405"/>
                        <a:pt x="646" y="400"/>
                        <a:pt x="643" y="403"/>
                      </a:cubicBezTo>
                      <a:cubicBezTo>
                        <a:pt x="639" y="406"/>
                        <a:pt x="639" y="417"/>
                        <a:pt x="633" y="418"/>
                      </a:cubicBezTo>
                      <a:cubicBezTo>
                        <a:pt x="625" y="419"/>
                        <a:pt x="608" y="419"/>
                        <a:pt x="608" y="419"/>
                      </a:cubicBezTo>
                      <a:cubicBezTo>
                        <a:pt x="608" y="419"/>
                        <a:pt x="614" y="411"/>
                        <a:pt x="608" y="405"/>
                      </a:cubicBezTo>
                      <a:cubicBezTo>
                        <a:pt x="603" y="399"/>
                        <a:pt x="590" y="400"/>
                        <a:pt x="590" y="400"/>
                      </a:cubicBezTo>
                      <a:cubicBezTo>
                        <a:pt x="588" y="395"/>
                        <a:pt x="588" y="395"/>
                        <a:pt x="588" y="395"/>
                      </a:cubicBezTo>
                      <a:cubicBezTo>
                        <a:pt x="583" y="401"/>
                        <a:pt x="583" y="401"/>
                        <a:pt x="583" y="401"/>
                      </a:cubicBezTo>
                      <a:cubicBezTo>
                        <a:pt x="590" y="388"/>
                        <a:pt x="590" y="388"/>
                        <a:pt x="590" y="388"/>
                      </a:cubicBezTo>
                      <a:cubicBezTo>
                        <a:pt x="587" y="386"/>
                        <a:pt x="587" y="386"/>
                        <a:pt x="587" y="386"/>
                      </a:cubicBezTo>
                      <a:cubicBezTo>
                        <a:pt x="579" y="397"/>
                        <a:pt x="579" y="397"/>
                        <a:pt x="579" y="397"/>
                      </a:cubicBezTo>
                      <a:cubicBezTo>
                        <a:pt x="579" y="397"/>
                        <a:pt x="584" y="386"/>
                        <a:pt x="583" y="386"/>
                      </a:cubicBezTo>
                      <a:cubicBezTo>
                        <a:pt x="581" y="387"/>
                        <a:pt x="576" y="389"/>
                        <a:pt x="576" y="389"/>
                      </a:cubicBezTo>
                      <a:cubicBezTo>
                        <a:pt x="576" y="389"/>
                        <a:pt x="571" y="387"/>
                        <a:pt x="568" y="387"/>
                      </a:cubicBezTo>
                      <a:cubicBezTo>
                        <a:pt x="564" y="387"/>
                        <a:pt x="562" y="391"/>
                        <a:pt x="562" y="391"/>
                      </a:cubicBezTo>
                      <a:cubicBezTo>
                        <a:pt x="554" y="388"/>
                        <a:pt x="554" y="388"/>
                        <a:pt x="554" y="388"/>
                      </a:cubicBezTo>
                      <a:cubicBezTo>
                        <a:pt x="554" y="388"/>
                        <a:pt x="549" y="392"/>
                        <a:pt x="542" y="388"/>
                      </a:cubicBezTo>
                      <a:cubicBezTo>
                        <a:pt x="536" y="384"/>
                        <a:pt x="538" y="381"/>
                        <a:pt x="542" y="379"/>
                      </a:cubicBezTo>
                      <a:cubicBezTo>
                        <a:pt x="547" y="379"/>
                        <a:pt x="553" y="385"/>
                        <a:pt x="553" y="385"/>
                      </a:cubicBezTo>
                      <a:cubicBezTo>
                        <a:pt x="556" y="378"/>
                        <a:pt x="556" y="378"/>
                        <a:pt x="556" y="378"/>
                      </a:cubicBezTo>
                      <a:cubicBezTo>
                        <a:pt x="553" y="372"/>
                        <a:pt x="553" y="372"/>
                        <a:pt x="553" y="372"/>
                      </a:cubicBezTo>
                      <a:cubicBezTo>
                        <a:pt x="562" y="378"/>
                        <a:pt x="562" y="378"/>
                        <a:pt x="562" y="378"/>
                      </a:cubicBezTo>
                      <a:cubicBezTo>
                        <a:pt x="572" y="377"/>
                        <a:pt x="572" y="377"/>
                        <a:pt x="572" y="377"/>
                      </a:cubicBezTo>
                      <a:cubicBezTo>
                        <a:pt x="574" y="385"/>
                        <a:pt x="574" y="385"/>
                        <a:pt x="574" y="385"/>
                      </a:cubicBezTo>
                      <a:cubicBezTo>
                        <a:pt x="578" y="385"/>
                        <a:pt x="578" y="385"/>
                        <a:pt x="578" y="385"/>
                      </a:cubicBezTo>
                      <a:cubicBezTo>
                        <a:pt x="578" y="371"/>
                        <a:pt x="578" y="371"/>
                        <a:pt x="578" y="371"/>
                      </a:cubicBezTo>
                      <a:cubicBezTo>
                        <a:pt x="582" y="379"/>
                        <a:pt x="582" y="379"/>
                        <a:pt x="582" y="379"/>
                      </a:cubicBezTo>
                      <a:cubicBezTo>
                        <a:pt x="588" y="379"/>
                        <a:pt x="588" y="379"/>
                        <a:pt x="588" y="379"/>
                      </a:cubicBezTo>
                      <a:cubicBezTo>
                        <a:pt x="583" y="367"/>
                        <a:pt x="583" y="367"/>
                        <a:pt x="583" y="367"/>
                      </a:cubicBezTo>
                      <a:cubicBezTo>
                        <a:pt x="583" y="367"/>
                        <a:pt x="592" y="369"/>
                        <a:pt x="595" y="361"/>
                      </a:cubicBezTo>
                      <a:cubicBezTo>
                        <a:pt x="597" y="353"/>
                        <a:pt x="594" y="348"/>
                        <a:pt x="594" y="348"/>
                      </a:cubicBezTo>
                      <a:cubicBezTo>
                        <a:pt x="602" y="353"/>
                        <a:pt x="602" y="353"/>
                        <a:pt x="602" y="353"/>
                      </a:cubicBezTo>
                      <a:cubicBezTo>
                        <a:pt x="603" y="350"/>
                        <a:pt x="603" y="350"/>
                        <a:pt x="603" y="350"/>
                      </a:cubicBezTo>
                      <a:cubicBezTo>
                        <a:pt x="592" y="336"/>
                        <a:pt x="592" y="336"/>
                        <a:pt x="592" y="336"/>
                      </a:cubicBezTo>
                      <a:cubicBezTo>
                        <a:pt x="592" y="336"/>
                        <a:pt x="600" y="344"/>
                        <a:pt x="606" y="343"/>
                      </a:cubicBezTo>
                      <a:cubicBezTo>
                        <a:pt x="613" y="342"/>
                        <a:pt x="615" y="323"/>
                        <a:pt x="622" y="323"/>
                      </a:cubicBezTo>
                      <a:cubicBezTo>
                        <a:pt x="629" y="323"/>
                        <a:pt x="636" y="323"/>
                        <a:pt x="638" y="321"/>
                      </a:cubicBezTo>
                      <a:cubicBezTo>
                        <a:pt x="640" y="319"/>
                        <a:pt x="641" y="314"/>
                        <a:pt x="641" y="314"/>
                      </a:cubicBezTo>
                      <a:cubicBezTo>
                        <a:pt x="649" y="306"/>
                        <a:pt x="649" y="306"/>
                        <a:pt x="649" y="306"/>
                      </a:cubicBezTo>
                      <a:cubicBezTo>
                        <a:pt x="657" y="308"/>
                        <a:pt x="657" y="308"/>
                        <a:pt x="657" y="308"/>
                      </a:cubicBezTo>
                      <a:cubicBezTo>
                        <a:pt x="658" y="305"/>
                        <a:pt x="658" y="305"/>
                        <a:pt x="658" y="305"/>
                      </a:cubicBezTo>
                      <a:cubicBezTo>
                        <a:pt x="657" y="299"/>
                        <a:pt x="657" y="299"/>
                        <a:pt x="657" y="299"/>
                      </a:cubicBezTo>
                      <a:cubicBezTo>
                        <a:pt x="669" y="288"/>
                        <a:pt x="669" y="288"/>
                        <a:pt x="669" y="288"/>
                      </a:cubicBezTo>
                      <a:cubicBezTo>
                        <a:pt x="669" y="288"/>
                        <a:pt x="676" y="288"/>
                        <a:pt x="678" y="285"/>
                      </a:cubicBezTo>
                      <a:cubicBezTo>
                        <a:pt x="680" y="282"/>
                        <a:pt x="674" y="273"/>
                        <a:pt x="681" y="272"/>
                      </a:cubicBezTo>
                      <a:cubicBezTo>
                        <a:pt x="687" y="269"/>
                        <a:pt x="690" y="271"/>
                        <a:pt x="690" y="271"/>
                      </a:cubicBezTo>
                      <a:cubicBezTo>
                        <a:pt x="690" y="271"/>
                        <a:pt x="706" y="267"/>
                        <a:pt x="707" y="263"/>
                      </a:cubicBezTo>
                      <a:cubicBezTo>
                        <a:pt x="709" y="259"/>
                        <a:pt x="706" y="253"/>
                        <a:pt x="702" y="246"/>
                      </a:cubicBezTo>
                      <a:cubicBezTo>
                        <a:pt x="698" y="240"/>
                        <a:pt x="698" y="227"/>
                        <a:pt x="704" y="224"/>
                      </a:cubicBezTo>
                      <a:cubicBezTo>
                        <a:pt x="711" y="220"/>
                        <a:pt x="716" y="217"/>
                        <a:pt x="716" y="214"/>
                      </a:cubicBezTo>
                      <a:cubicBezTo>
                        <a:pt x="715" y="210"/>
                        <a:pt x="714" y="205"/>
                        <a:pt x="721" y="202"/>
                      </a:cubicBezTo>
                      <a:cubicBezTo>
                        <a:pt x="729" y="200"/>
                        <a:pt x="756" y="197"/>
                        <a:pt x="755" y="190"/>
                      </a:cubicBezTo>
                      <a:cubicBezTo>
                        <a:pt x="755" y="184"/>
                        <a:pt x="750" y="180"/>
                        <a:pt x="750" y="180"/>
                      </a:cubicBezTo>
                      <a:cubicBezTo>
                        <a:pt x="753" y="177"/>
                        <a:pt x="753" y="177"/>
                        <a:pt x="753" y="177"/>
                      </a:cubicBezTo>
                      <a:cubicBezTo>
                        <a:pt x="752" y="163"/>
                        <a:pt x="752" y="163"/>
                        <a:pt x="752" y="163"/>
                      </a:cubicBezTo>
                      <a:cubicBezTo>
                        <a:pt x="747" y="162"/>
                        <a:pt x="747" y="162"/>
                        <a:pt x="747" y="162"/>
                      </a:cubicBezTo>
                      <a:cubicBezTo>
                        <a:pt x="747" y="162"/>
                        <a:pt x="751" y="154"/>
                        <a:pt x="744" y="150"/>
                      </a:cubicBezTo>
                      <a:cubicBezTo>
                        <a:pt x="737" y="146"/>
                        <a:pt x="731" y="147"/>
                        <a:pt x="731" y="147"/>
                      </a:cubicBezTo>
                      <a:cubicBezTo>
                        <a:pt x="731" y="132"/>
                        <a:pt x="731" y="132"/>
                        <a:pt x="731" y="132"/>
                      </a:cubicBezTo>
                      <a:cubicBezTo>
                        <a:pt x="740" y="129"/>
                        <a:pt x="740" y="129"/>
                        <a:pt x="740" y="129"/>
                      </a:cubicBezTo>
                      <a:cubicBezTo>
                        <a:pt x="740" y="124"/>
                        <a:pt x="740" y="124"/>
                        <a:pt x="740" y="124"/>
                      </a:cubicBezTo>
                      <a:cubicBezTo>
                        <a:pt x="723" y="125"/>
                        <a:pt x="723" y="125"/>
                        <a:pt x="723" y="125"/>
                      </a:cubicBezTo>
                      <a:cubicBezTo>
                        <a:pt x="723" y="119"/>
                        <a:pt x="723" y="119"/>
                        <a:pt x="723" y="119"/>
                      </a:cubicBezTo>
                      <a:cubicBezTo>
                        <a:pt x="723" y="119"/>
                        <a:pt x="736" y="109"/>
                        <a:pt x="734" y="101"/>
                      </a:cubicBezTo>
                      <a:cubicBezTo>
                        <a:pt x="731" y="92"/>
                        <a:pt x="725" y="89"/>
                        <a:pt x="725" y="89"/>
                      </a:cubicBezTo>
                      <a:cubicBezTo>
                        <a:pt x="725" y="78"/>
                        <a:pt x="725" y="78"/>
                        <a:pt x="725" y="78"/>
                      </a:cubicBezTo>
                      <a:cubicBezTo>
                        <a:pt x="719" y="78"/>
                        <a:pt x="719" y="78"/>
                        <a:pt x="719" y="78"/>
                      </a:cubicBezTo>
                      <a:cubicBezTo>
                        <a:pt x="717" y="85"/>
                        <a:pt x="717" y="85"/>
                        <a:pt x="717" y="85"/>
                      </a:cubicBezTo>
                      <a:cubicBezTo>
                        <a:pt x="717" y="85"/>
                        <a:pt x="711" y="87"/>
                        <a:pt x="706" y="85"/>
                      </a:cubicBezTo>
                      <a:cubicBezTo>
                        <a:pt x="702" y="83"/>
                        <a:pt x="700" y="79"/>
                        <a:pt x="700" y="79"/>
                      </a:cubicBezTo>
                      <a:cubicBezTo>
                        <a:pt x="693" y="79"/>
                        <a:pt x="693" y="79"/>
                        <a:pt x="693" y="79"/>
                      </a:cubicBezTo>
                      <a:cubicBezTo>
                        <a:pt x="691" y="83"/>
                        <a:pt x="691" y="83"/>
                        <a:pt x="691" y="83"/>
                      </a:cubicBezTo>
                      <a:cubicBezTo>
                        <a:pt x="691" y="83"/>
                        <a:pt x="686" y="84"/>
                        <a:pt x="685" y="82"/>
                      </a:cubicBezTo>
                      <a:cubicBezTo>
                        <a:pt x="684" y="79"/>
                        <a:pt x="681" y="75"/>
                        <a:pt x="681" y="75"/>
                      </a:cubicBezTo>
                      <a:cubicBezTo>
                        <a:pt x="676" y="76"/>
                        <a:pt x="676" y="76"/>
                        <a:pt x="676" y="76"/>
                      </a:cubicBezTo>
                      <a:cubicBezTo>
                        <a:pt x="674" y="84"/>
                        <a:pt x="674" y="84"/>
                        <a:pt x="674" y="84"/>
                      </a:cubicBezTo>
                      <a:cubicBezTo>
                        <a:pt x="666" y="84"/>
                        <a:pt x="666" y="84"/>
                        <a:pt x="666" y="84"/>
                      </a:cubicBezTo>
                      <a:cubicBezTo>
                        <a:pt x="656" y="78"/>
                        <a:pt x="656" y="78"/>
                        <a:pt x="656" y="78"/>
                      </a:cubicBezTo>
                      <a:cubicBezTo>
                        <a:pt x="652" y="84"/>
                        <a:pt x="652" y="84"/>
                        <a:pt x="652" y="84"/>
                      </a:cubicBezTo>
                      <a:cubicBezTo>
                        <a:pt x="637" y="79"/>
                        <a:pt x="637" y="79"/>
                        <a:pt x="637" y="79"/>
                      </a:cubicBezTo>
                      <a:cubicBezTo>
                        <a:pt x="637" y="89"/>
                        <a:pt x="637" y="89"/>
                        <a:pt x="637" y="89"/>
                      </a:cubicBezTo>
                      <a:cubicBezTo>
                        <a:pt x="634" y="92"/>
                        <a:pt x="634" y="92"/>
                        <a:pt x="634" y="92"/>
                      </a:cubicBezTo>
                      <a:cubicBezTo>
                        <a:pt x="629" y="89"/>
                        <a:pt x="629" y="89"/>
                        <a:pt x="629" y="89"/>
                      </a:cubicBezTo>
                      <a:cubicBezTo>
                        <a:pt x="619" y="89"/>
                        <a:pt x="619" y="89"/>
                        <a:pt x="619" y="89"/>
                      </a:cubicBezTo>
                      <a:cubicBezTo>
                        <a:pt x="609" y="79"/>
                        <a:pt x="609" y="79"/>
                        <a:pt x="609" y="79"/>
                      </a:cubicBezTo>
                      <a:cubicBezTo>
                        <a:pt x="608" y="75"/>
                        <a:pt x="608" y="75"/>
                        <a:pt x="608" y="75"/>
                      </a:cubicBezTo>
                      <a:cubicBezTo>
                        <a:pt x="603" y="74"/>
                        <a:pt x="603" y="74"/>
                        <a:pt x="603" y="74"/>
                      </a:cubicBezTo>
                      <a:cubicBezTo>
                        <a:pt x="599" y="69"/>
                        <a:pt x="599" y="69"/>
                        <a:pt x="599" y="69"/>
                      </a:cubicBezTo>
                      <a:cubicBezTo>
                        <a:pt x="589" y="80"/>
                        <a:pt x="589" y="80"/>
                        <a:pt x="589" y="80"/>
                      </a:cubicBezTo>
                      <a:cubicBezTo>
                        <a:pt x="589" y="80"/>
                        <a:pt x="578" y="84"/>
                        <a:pt x="576" y="87"/>
                      </a:cubicBezTo>
                      <a:cubicBezTo>
                        <a:pt x="575" y="91"/>
                        <a:pt x="572" y="98"/>
                        <a:pt x="572" y="98"/>
                      </a:cubicBezTo>
                      <a:cubicBezTo>
                        <a:pt x="567" y="96"/>
                        <a:pt x="567" y="96"/>
                        <a:pt x="567" y="96"/>
                      </a:cubicBezTo>
                      <a:cubicBezTo>
                        <a:pt x="566" y="91"/>
                        <a:pt x="566" y="91"/>
                        <a:pt x="566" y="91"/>
                      </a:cubicBezTo>
                      <a:cubicBezTo>
                        <a:pt x="559" y="91"/>
                        <a:pt x="559" y="91"/>
                        <a:pt x="559" y="91"/>
                      </a:cubicBezTo>
                      <a:cubicBezTo>
                        <a:pt x="559" y="91"/>
                        <a:pt x="559" y="95"/>
                        <a:pt x="556" y="95"/>
                      </a:cubicBezTo>
                      <a:cubicBezTo>
                        <a:pt x="553" y="95"/>
                        <a:pt x="553" y="88"/>
                        <a:pt x="548" y="89"/>
                      </a:cubicBezTo>
                      <a:cubicBezTo>
                        <a:pt x="542" y="90"/>
                        <a:pt x="541" y="92"/>
                        <a:pt x="535" y="96"/>
                      </a:cubicBezTo>
                      <a:cubicBezTo>
                        <a:pt x="530" y="101"/>
                        <a:pt x="514" y="89"/>
                        <a:pt x="514" y="89"/>
                      </a:cubicBezTo>
                      <a:cubicBezTo>
                        <a:pt x="516" y="84"/>
                        <a:pt x="516" y="84"/>
                        <a:pt x="516" y="84"/>
                      </a:cubicBezTo>
                      <a:cubicBezTo>
                        <a:pt x="503" y="68"/>
                        <a:pt x="503" y="68"/>
                        <a:pt x="503" y="68"/>
                      </a:cubicBezTo>
                      <a:cubicBezTo>
                        <a:pt x="503" y="68"/>
                        <a:pt x="506" y="60"/>
                        <a:pt x="505" y="60"/>
                      </a:cubicBezTo>
                      <a:cubicBezTo>
                        <a:pt x="504" y="60"/>
                        <a:pt x="500" y="59"/>
                        <a:pt x="500" y="59"/>
                      </a:cubicBezTo>
                      <a:cubicBezTo>
                        <a:pt x="494" y="63"/>
                        <a:pt x="494" y="63"/>
                        <a:pt x="494" y="63"/>
                      </a:cubicBezTo>
                      <a:cubicBezTo>
                        <a:pt x="494" y="63"/>
                        <a:pt x="494" y="54"/>
                        <a:pt x="489" y="54"/>
                      </a:cubicBezTo>
                      <a:cubicBezTo>
                        <a:pt x="484" y="54"/>
                        <a:pt x="474" y="64"/>
                        <a:pt x="474" y="64"/>
                      </a:cubicBezTo>
                      <a:cubicBezTo>
                        <a:pt x="468" y="60"/>
                        <a:pt x="468" y="60"/>
                        <a:pt x="468" y="60"/>
                      </a:cubicBezTo>
                      <a:cubicBezTo>
                        <a:pt x="454" y="63"/>
                        <a:pt x="454" y="63"/>
                        <a:pt x="454" y="63"/>
                      </a:cubicBezTo>
                      <a:cubicBezTo>
                        <a:pt x="455" y="56"/>
                        <a:pt x="455" y="56"/>
                        <a:pt x="455" y="56"/>
                      </a:cubicBezTo>
                      <a:cubicBezTo>
                        <a:pt x="450" y="56"/>
                        <a:pt x="450" y="56"/>
                        <a:pt x="450" y="56"/>
                      </a:cubicBezTo>
                      <a:cubicBezTo>
                        <a:pt x="450" y="56"/>
                        <a:pt x="452" y="48"/>
                        <a:pt x="447" y="45"/>
                      </a:cubicBezTo>
                      <a:cubicBezTo>
                        <a:pt x="442" y="41"/>
                        <a:pt x="439" y="40"/>
                        <a:pt x="439" y="40"/>
                      </a:cubicBezTo>
                      <a:cubicBezTo>
                        <a:pt x="439" y="40"/>
                        <a:pt x="457" y="36"/>
                        <a:pt x="454" y="30"/>
                      </a:cubicBezTo>
                      <a:cubicBezTo>
                        <a:pt x="451" y="26"/>
                        <a:pt x="439" y="25"/>
                        <a:pt x="435" y="20"/>
                      </a:cubicBezTo>
                      <a:cubicBezTo>
                        <a:pt x="431" y="14"/>
                        <a:pt x="431" y="7"/>
                        <a:pt x="431" y="7"/>
                      </a:cubicBezTo>
                      <a:cubicBezTo>
                        <a:pt x="422" y="6"/>
                        <a:pt x="422" y="6"/>
                        <a:pt x="422" y="6"/>
                      </a:cubicBezTo>
                      <a:cubicBezTo>
                        <a:pt x="422" y="6"/>
                        <a:pt x="423" y="0"/>
                        <a:pt x="415" y="0"/>
                      </a:cubicBezTo>
                      <a:cubicBezTo>
                        <a:pt x="407" y="1"/>
                        <a:pt x="407" y="7"/>
                        <a:pt x="407" y="7"/>
                      </a:cubicBezTo>
                      <a:cubicBezTo>
                        <a:pt x="394" y="7"/>
                        <a:pt x="394" y="7"/>
                        <a:pt x="394" y="7"/>
                      </a:cubicBezTo>
                      <a:cubicBezTo>
                        <a:pt x="394" y="7"/>
                        <a:pt x="388" y="19"/>
                        <a:pt x="384" y="20"/>
                      </a:cubicBezTo>
                      <a:cubicBezTo>
                        <a:pt x="379" y="21"/>
                        <a:pt x="362" y="20"/>
                        <a:pt x="362" y="20"/>
                      </a:cubicBezTo>
                      <a:cubicBezTo>
                        <a:pt x="362" y="20"/>
                        <a:pt x="363" y="35"/>
                        <a:pt x="358" y="38"/>
                      </a:cubicBezTo>
                      <a:cubicBezTo>
                        <a:pt x="355" y="41"/>
                        <a:pt x="348" y="40"/>
                        <a:pt x="344" y="40"/>
                      </a:cubicBezTo>
                      <a:cubicBezTo>
                        <a:pt x="352" y="46"/>
                        <a:pt x="352" y="46"/>
                        <a:pt x="352" y="46"/>
                      </a:cubicBezTo>
                      <a:cubicBezTo>
                        <a:pt x="348" y="50"/>
                        <a:pt x="348" y="50"/>
                        <a:pt x="348" y="50"/>
                      </a:cubicBezTo>
                      <a:lnTo>
                        <a:pt x="338" y="50"/>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40" name="Georgia" descr="© INSCALE GmbH, 05.05.2010&#10;http://www.presentationload.com/"/>
                <p:cNvSpPr>
                  <a:spLocks/>
                </p:cNvSpPr>
                <p:nvPr/>
              </p:nvSpPr>
              <p:spPr bwMode="gray">
                <a:xfrm>
                  <a:off x="7708694" y="3751084"/>
                  <a:ext cx="1034982" cy="429615"/>
                </a:xfrm>
                <a:custGeom>
                  <a:avLst/>
                  <a:gdLst/>
                  <a:ahLst/>
                  <a:cxnLst>
                    <a:cxn ang="0">
                      <a:pos x="356" y="49"/>
                    </a:cxn>
                    <a:cxn ang="0">
                      <a:pos x="335" y="43"/>
                    </a:cxn>
                    <a:cxn ang="0">
                      <a:pos x="328" y="30"/>
                    </a:cxn>
                    <a:cxn ang="0">
                      <a:pos x="323" y="20"/>
                    </a:cxn>
                    <a:cxn ang="0">
                      <a:pos x="278" y="0"/>
                    </a:cxn>
                    <a:cxn ang="0">
                      <a:pos x="261" y="9"/>
                    </a:cxn>
                    <a:cxn ang="0">
                      <a:pos x="242" y="6"/>
                    </a:cxn>
                    <a:cxn ang="0">
                      <a:pos x="235" y="15"/>
                    </a:cxn>
                    <a:cxn ang="0">
                      <a:pos x="209" y="20"/>
                    </a:cxn>
                    <a:cxn ang="0">
                      <a:pos x="197" y="36"/>
                    </a:cxn>
                    <a:cxn ang="0">
                      <a:pos x="186" y="29"/>
                    </a:cxn>
                    <a:cxn ang="0">
                      <a:pos x="145" y="31"/>
                    </a:cxn>
                    <a:cxn ang="0">
                      <a:pos x="119" y="30"/>
                    </a:cxn>
                    <a:cxn ang="0">
                      <a:pos x="83" y="45"/>
                    </a:cxn>
                    <a:cxn ang="0">
                      <a:pos x="56" y="46"/>
                    </a:cxn>
                    <a:cxn ang="0">
                      <a:pos x="48" y="47"/>
                    </a:cxn>
                    <a:cxn ang="0">
                      <a:pos x="23" y="49"/>
                    </a:cxn>
                    <a:cxn ang="0">
                      <a:pos x="0" y="66"/>
                    </a:cxn>
                    <a:cxn ang="0">
                      <a:pos x="17" y="76"/>
                    </a:cxn>
                    <a:cxn ang="0">
                      <a:pos x="56" y="72"/>
                    </a:cxn>
                    <a:cxn ang="0">
                      <a:pos x="79" y="77"/>
                    </a:cxn>
                    <a:cxn ang="0">
                      <a:pos x="101" y="95"/>
                    </a:cxn>
                    <a:cxn ang="0">
                      <a:pos x="109" y="104"/>
                    </a:cxn>
                    <a:cxn ang="0">
                      <a:pos x="122" y="126"/>
                    </a:cxn>
                    <a:cxn ang="0">
                      <a:pos x="119" y="152"/>
                    </a:cxn>
                    <a:cxn ang="0">
                      <a:pos x="149" y="138"/>
                    </a:cxn>
                    <a:cxn ang="0">
                      <a:pos x="168" y="122"/>
                    </a:cxn>
                    <a:cxn ang="0">
                      <a:pos x="205" y="136"/>
                    </a:cxn>
                    <a:cxn ang="0">
                      <a:pos x="216" y="136"/>
                    </a:cxn>
                    <a:cxn ang="0">
                      <a:pos x="231" y="127"/>
                    </a:cxn>
                    <a:cxn ang="0">
                      <a:pos x="243" y="116"/>
                    </a:cxn>
                    <a:cxn ang="0">
                      <a:pos x="258" y="111"/>
                    </a:cxn>
                    <a:cxn ang="0">
                      <a:pos x="272" y="95"/>
                    </a:cxn>
                    <a:cxn ang="0">
                      <a:pos x="291" y="72"/>
                    </a:cxn>
                    <a:cxn ang="0">
                      <a:pos x="317" y="75"/>
                    </a:cxn>
                    <a:cxn ang="0">
                      <a:pos x="336" y="66"/>
                    </a:cxn>
                  </a:cxnLst>
                  <a:rect l="0" t="0" r="r" b="b"/>
                  <a:pathLst>
                    <a:path w="366" h="152">
                      <a:moveTo>
                        <a:pt x="356" y="68"/>
                      </a:moveTo>
                      <a:cubicBezTo>
                        <a:pt x="362" y="62"/>
                        <a:pt x="366" y="50"/>
                        <a:pt x="356" y="49"/>
                      </a:cubicBezTo>
                      <a:cubicBezTo>
                        <a:pt x="344" y="48"/>
                        <a:pt x="334" y="47"/>
                        <a:pt x="334" y="47"/>
                      </a:cubicBezTo>
                      <a:cubicBezTo>
                        <a:pt x="335" y="43"/>
                        <a:pt x="335" y="43"/>
                        <a:pt x="335" y="43"/>
                      </a:cubicBezTo>
                      <a:cubicBezTo>
                        <a:pt x="335" y="43"/>
                        <a:pt x="323" y="48"/>
                        <a:pt x="322" y="41"/>
                      </a:cubicBezTo>
                      <a:cubicBezTo>
                        <a:pt x="322" y="33"/>
                        <a:pt x="328" y="30"/>
                        <a:pt x="328" y="30"/>
                      </a:cubicBezTo>
                      <a:cubicBezTo>
                        <a:pt x="326" y="20"/>
                        <a:pt x="326" y="20"/>
                        <a:pt x="326" y="20"/>
                      </a:cubicBezTo>
                      <a:cubicBezTo>
                        <a:pt x="323" y="20"/>
                        <a:pt x="323" y="20"/>
                        <a:pt x="323" y="20"/>
                      </a:cubicBezTo>
                      <a:cubicBezTo>
                        <a:pt x="313" y="20"/>
                        <a:pt x="291" y="25"/>
                        <a:pt x="285" y="21"/>
                      </a:cubicBezTo>
                      <a:cubicBezTo>
                        <a:pt x="281" y="17"/>
                        <a:pt x="278" y="0"/>
                        <a:pt x="278" y="0"/>
                      </a:cubicBezTo>
                      <a:cubicBezTo>
                        <a:pt x="267" y="3"/>
                        <a:pt x="267" y="3"/>
                        <a:pt x="267" y="3"/>
                      </a:cubicBezTo>
                      <a:cubicBezTo>
                        <a:pt x="261" y="9"/>
                        <a:pt x="261" y="9"/>
                        <a:pt x="261" y="9"/>
                      </a:cubicBezTo>
                      <a:cubicBezTo>
                        <a:pt x="250" y="2"/>
                        <a:pt x="250" y="2"/>
                        <a:pt x="250" y="2"/>
                      </a:cubicBezTo>
                      <a:cubicBezTo>
                        <a:pt x="242" y="6"/>
                        <a:pt x="242" y="6"/>
                        <a:pt x="242" y="6"/>
                      </a:cubicBezTo>
                      <a:cubicBezTo>
                        <a:pt x="235" y="5"/>
                        <a:pt x="235" y="5"/>
                        <a:pt x="235" y="5"/>
                      </a:cubicBezTo>
                      <a:cubicBezTo>
                        <a:pt x="235" y="15"/>
                        <a:pt x="235" y="15"/>
                        <a:pt x="235" y="15"/>
                      </a:cubicBezTo>
                      <a:cubicBezTo>
                        <a:pt x="235" y="15"/>
                        <a:pt x="224" y="10"/>
                        <a:pt x="219" y="12"/>
                      </a:cubicBezTo>
                      <a:cubicBezTo>
                        <a:pt x="215" y="15"/>
                        <a:pt x="209" y="20"/>
                        <a:pt x="209" y="20"/>
                      </a:cubicBezTo>
                      <a:cubicBezTo>
                        <a:pt x="209" y="27"/>
                        <a:pt x="209" y="27"/>
                        <a:pt x="209" y="27"/>
                      </a:cubicBezTo>
                      <a:cubicBezTo>
                        <a:pt x="209" y="27"/>
                        <a:pt x="203" y="36"/>
                        <a:pt x="197" y="36"/>
                      </a:cubicBezTo>
                      <a:cubicBezTo>
                        <a:pt x="191" y="37"/>
                        <a:pt x="184" y="35"/>
                        <a:pt x="184" y="35"/>
                      </a:cubicBezTo>
                      <a:cubicBezTo>
                        <a:pt x="186" y="29"/>
                        <a:pt x="186" y="29"/>
                        <a:pt x="186" y="29"/>
                      </a:cubicBezTo>
                      <a:cubicBezTo>
                        <a:pt x="168" y="29"/>
                        <a:pt x="168" y="29"/>
                        <a:pt x="168" y="29"/>
                      </a:cubicBezTo>
                      <a:cubicBezTo>
                        <a:pt x="168" y="29"/>
                        <a:pt x="151" y="34"/>
                        <a:pt x="145" y="31"/>
                      </a:cubicBezTo>
                      <a:cubicBezTo>
                        <a:pt x="138" y="29"/>
                        <a:pt x="137" y="24"/>
                        <a:pt x="130" y="25"/>
                      </a:cubicBezTo>
                      <a:cubicBezTo>
                        <a:pt x="122" y="25"/>
                        <a:pt x="119" y="30"/>
                        <a:pt x="119" y="30"/>
                      </a:cubicBezTo>
                      <a:cubicBezTo>
                        <a:pt x="113" y="29"/>
                        <a:pt x="113" y="29"/>
                        <a:pt x="113" y="29"/>
                      </a:cubicBezTo>
                      <a:cubicBezTo>
                        <a:pt x="113" y="29"/>
                        <a:pt x="96" y="43"/>
                        <a:pt x="83" y="45"/>
                      </a:cubicBezTo>
                      <a:cubicBezTo>
                        <a:pt x="71" y="48"/>
                        <a:pt x="61" y="42"/>
                        <a:pt x="61" y="42"/>
                      </a:cubicBezTo>
                      <a:cubicBezTo>
                        <a:pt x="56" y="46"/>
                        <a:pt x="56" y="46"/>
                        <a:pt x="56" y="46"/>
                      </a:cubicBezTo>
                      <a:cubicBezTo>
                        <a:pt x="49" y="46"/>
                        <a:pt x="49" y="46"/>
                        <a:pt x="49" y="46"/>
                      </a:cubicBezTo>
                      <a:cubicBezTo>
                        <a:pt x="48" y="47"/>
                        <a:pt x="48" y="47"/>
                        <a:pt x="48" y="47"/>
                      </a:cubicBezTo>
                      <a:cubicBezTo>
                        <a:pt x="26" y="44"/>
                        <a:pt x="26" y="44"/>
                        <a:pt x="26" y="44"/>
                      </a:cubicBezTo>
                      <a:cubicBezTo>
                        <a:pt x="23" y="49"/>
                        <a:pt x="23" y="49"/>
                        <a:pt x="23" y="49"/>
                      </a:cubicBezTo>
                      <a:cubicBezTo>
                        <a:pt x="23" y="49"/>
                        <a:pt x="7" y="47"/>
                        <a:pt x="4" y="51"/>
                      </a:cubicBezTo>
                      <a:cubicBezTo>
                        <a:pt x="0" y="56"/>
                        <a:pt x="0" y="66"/>
                        <a:pt x="0" y="66"/>
                      </a:cubicBezTo>
                      <a:cubicBezTo>
                        <a:pt x="0" y="66"/>
                        <a:pt x="3" y="67"/>
                        <a:pt x="8" y="67"/>
                      </a:cubicBezTo>
                      <a:cubicBezTo>
                        <a:pt x="14" y="68"/>
                        <a:pt x="17" y="76"/>
                        <a:pt x="17" y="76"/>
                      </a:cubicBezTo>
                      <a:cubicBezTo>
                        <a:pt x="44" y="71"/>
                        <a:pt x="44" y="71"/>
                        <a:pt x="44" y="71"/>
                      </a:cubicBezTo>
                      <a:cubicBezTo>
                        <a:pt x="56" y="72"/>
                        <a:pt x="56" y="72"/>
                        <a:pt x="56" y="72"/>
                      </a:cubicBezTo>
                      <a:cubicBezTo>
                        <a:pt x="63" y="81"/>
                        <a:pt x="63" y="81"/>
                        <a:pt x="63" y="81"/>
                      </a:cubicBezTo>
                      <a:cubicBezTo>
                        <a:pt x="63" y="81"/>
                        <a:pt x="70" y="72"/>
                        <a:pt x="79" y="77"/>
                      </a:cubicBezTo>
                      <a:cubicBezTo>
                        <a:pt x="87" y="83"/>
                        <a:pt x="95" y="97"/>
                        <a:pt x="95" y="97"/>
                      </a:cubicBezTo>
                      <a:cubicBezTo>
                        <a:pt x="101" y="95"/>
                        <a:pt x="101" y="95"/>
                        <a:pt x="101" y="95"/>
                      </a:cubicBezTo>
                      <a:cubicBezTo>
                        <a:pt x="102" y="106"/>
                        <a:pt x="102" y="106"/>
                        <a:pt x="102" y="106"/>
                      </a:cubicBezTo>
                      <a:cubicBezTo>
                        <a:pt x="109" y="104"/>
                        <a:pt x="109" y="104"/>
                        <a:pt x="109" y="104"/>
                      </a:cubicBezTo>
                      <a:cubicBezTo>
                        <a:pt x="108" y="112"/>
                        <a:pt x="108" y="112"/>
                        <a:pt x="108" y="112"/>
                      </a:cubicBezTo>
                      <a:cubicBezTo>
                        <a:pt x="108" y="112"/>
                        <a:pt x="122" y="115"/>
                        <a:pt x="122" y="126"/>
                      </a:cubicBezTo>
                      <a:cubicBezTo>
                        <a:pt x="121" y="136"/>
                        <a:pt x="117" y="139"/>
                        <a:pt x="117" y="139"/>
                      </a:cubicBezTo>
                      <a:cubicBezTo>
                        <a:pt x="119" y="152"/>
                        <a:pt x="119" y="152"/>
                        <a:pt x="119" y="152"/>
                      </a:cubicBezTo>
                      <a:cubicBezTo>
                        <a:pt x="133" y="150"/>
                        <a:pt x="133" y="150"/>
                        <a:pt x="133" y="150"/>
                      </a:cubicBezTo>
                      <a:cubicBezTo>
                        <a:pt x="133" y="150"/>
                        <a:pt x="142" y="139"/>
                        <a:pt x="149" y="138"/>
                      </a:cubicBezTo>
                      <a:cubicBezTo>
                        <a:pt x="157" y="137"/>
                        <a:pt x="165" y="136"/>
                        <a:pt x="165" y="136"/>
                      </a:cubicBezTo>
                      <a:cubicBezTo>
                        <a:pt x="165" y="136"/>
                        <a:pt x="163" y="122"/>
                        <a:pt x="168" y="122"/>
                      </a:cubicBezTo>
                      <a:cubicBezTo>
                        <a:pt x="175" y="122"/>
                        <a:pt x="179" y="126"/>
                        <a:pt x="179" y="126"/>
                      </a:cubicBezTo>
                      <a:cubicBezTo>
                        <a:pt x="205" y="136"/>
                        <a:pt x="205" y="136"/>
                        <a:pt x="205" y="136"/>
                      </a:cubicBezTo>
                      <a:cubicBezTo>
                        <a:pt x="205" y="136"/>
                        <a:pt x="210" y="130"/>
                        <a:pt x="214" y="130"/>
                      </a:cubicBezTo>
                      <a:cubicBezTo>
                        <a:pt x="216" y="130"/>
                        <a:pt x="215" y="132"/>
                        <a:pt x="216" y="136"/>
                      </a:cubicBezTo>
                      <a:cubicBezTo>
                        <a:pt x="218" y="132"/>
                        <a:pt x="220" y="130"/>
                        <a:pt x="221" y="130"/>
                      </a:cubicBezTo>
                      <a:cubicBezTo>
                        <a:pt x="225" y="130"/>
                        <a:pt x="231" y="127"/>
                        <a:pt x="231" y="127"/>
                      </a:cubicBezTo>
                      <a:cubicBezTo>
                        <a:pt x="232" y="123"/>
                        <a:pt x="232" y="123"/>
                        <a:pt x="232" y="123"/>
                      </a:cubicBezTo>
                      <a:cubicBezTo>
                        <a:pt x="232" y="123"/>
                        <a:pt x="241" y="118"/>
                        <a:pt x="243" y="116"/>
                      </a:cubicBezTo>
                      <a:cubicBezTo>
                        <a:pt x="245" y="114"/>
                        <a:pt x="246" y="109"/>
                        <a:pt x="246" y="109"/>
                      </a:cubicBezTo>
                      <a:cubicBezTo>
                        <a:pt x="246" y="109"/>
                        <a:pt x="251" y="114"/>
                        <a:pt x="258" y="111"/>
                      </a:cubicBezTo>
                      <a:cubicBezTo>
                        <a:pt x="263" y="109"/>
                        <a:pt x="276" y="100"/>
                        <a:pt x="276" y="100"/>
                      </a:cubicBezTo>
                      <a:cubicBezTo>
                        <a:pt x="272" y="95"/>
                        <a:pt x="272" y="95"/>
                        <a:pt x="272" y="95"/>
                      </a:cubicBezTo>
                      <a:cubicBezTo>
                        <a:pt x="272" y="95"/>
                        <a:pt x="277" y="97"/>
                        <a:pt x="280" y="94"/>
                      </a:cubicBezTo>
                      <a:cubicBezTo>
                        <a:pt x="284" y="90"/>
                        <a:pt x="278" y="72"/>
                        <a:pt x="291" y="72"/>
                      </a:cubicBezTo>
                      <a:cubicBezTo>
                        <a:pt x="303" y="72"/>
                        <a:pt x="312" y="69"/>
                        <a:pt x="312" y="69"/>
                      </a:cubicBezTo>
                      <a:cubicBezTo>
                        <a:pt x="312" y="69"/>
                        <a:pt x="313" y="75"/>
                        <a:pt x="317" y="75"/>
                      </a:cubicBezTo>
                      <a:cubicBezTo>
                        <a:pt x="322" y="75"/>
                        <a:pt x="329" y="76"/>
                        <a:pt x="331" y="74"/>
                      </a:cubicBezTo>
                      <a:cubicBezTo>
                        <a:pt x="334" y="72"/>
                        <a:pt x="333" y="66"/>
                        <a:pt x="336" y="66"/>
                      </a:cubicBezTo>
                      <a:cubicBezTo>
                        <a:pt x="339" y="66"/>
                        <a:pt x="348" y="75"/>
                        <a:pt x="356" y="68"/>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1" name="Armenia" descr="© INSCALE GmbH, 05.05.2010&#10;http://www.presentationload.com/"/>
                <p:cNvSpPr>
                  <a:spLocks noEditPoints="1"/>
                </p:cNvSpPr>
                <p:nvPr/>
              </p:nvSpPr>
              <p:spPr bwMode="gray">
                <a:xfrm>
                  <a:off x="8315690" y="3996812"/>
                  <a:ext cx="598857" cy="336858"/>
                </a:xfrm>
                <a:custGeom>
                  <a:avLst/>
                  <a:gdLst/>
                  <a:ahLst/>
                  <a:cxnLst>
                    <a:cxn ang="0">
                      <a:pos x="103" y="103"/>
                    </a:cxn>
                    <a:cxn ang="0">
                      <a:pos x="0" y="47"/>
                    </a:cxn>
                    <a:cxn ang="0">
                      <a:pos x="207" y="104"/>
                    </a:cxn>
                    <a:cxn ang="0">
                      <a:pos x="196" y="91"/>
                    </a:cxn>
                    <a:cxn ang="0">
                      <a:pos x="198" y="83"/>
                    </a:cxn>
                    <a:cxn ang="0">
                      <a:pos x="190" y="74"/>
                    </a:cxn>
                    <a:cxn ang="0">
                      <a:pos x="174" y="74"/>
                    </a:cxn>
                    <a:cxn ang="0">
                      <a:pos x="149" y="70"/>
                    </a:cxn>
                    <a:cxn ang="0">
                      <a:pos x="133" y="66"/>
                    </a:cxn>
                    <a:cxn ang="0">
                      <a:pos x="142" y="41"/>
                    </a:cxn>
                    <a:cxn ang="0">
                      <a:pos x="104" y="35"/>
                    </a:cxn>
                    <a:cxn ang="0">
                      <a:pos x="109" y="13"/>
                    </a:cxn>
                    <a:cxn ang="0">
                      <a:pos x="96" y="9"/>
                    </a:cxn>
                    <a:cxn ang="0">
                      <a:pos x="88" y="13"/>
                    </a:cxn>
                    <a:cxn ang="0">
                      <a:pos x="82" y="11"/>
                    </a:cxn>
                    <a:cxn ang="0">
                      <a:pos x="81" y="5"/>
                    </a:cxn>
                    <a:cxn ang="0">
                      <a:pos x="66" y="5"/>
                    </a:cxn>
                    <a:cxn ang="0">
                      <a:pos x="57" y="8"/>
                    </a:cxn>
                    <a:cxn ang="0">
                      <a:pos x="43" y="24"/>
                    </a:cxn>
                    <a:cxn ang="0">
                      <a:pos x="28" y="29"/>
                    </a:cxn>
                    <a:cxn ang="0">
                      <a:pos x="16" y="40"/>
                    </a:cxn>
                    <a:cxn ang="0">
                      <a:pos x="1" y="49"/>
                    </a:cxn>
                    <a:cxn ang="0">
                      <a:pos x="22" y="60"/>
                    </a:cxn>
                    <a:cxn ang="0">
                      <a:pos x="59" y="103"/>
                    </a:cxn>
                    <a:cxn ang="0">
                      <a:pos x="103" y="103"/>
                    </a:cxn>
                    <a:cxn ang="0">
                      <a:pos x="125" y="101"/>
                    </a:cxn>
                    <a:cxn ang="0">
                      <a:pos x="130" y="97"/>
                    </a:cxn>
                    <a:cxn ang="0">
                      <a:pos x="144" y="97"/>
                    </a:cxn>
                    <a:cxn ang="0">
                      <a:pos x="161" y="99"/>
                    </a:cxn>
                    <a:cxn ang="0">
                      <a:pos x="177" y="105"/>
                    </a:cxn>
                    <a:cxn ang="0">
                      <a:pos x="201" y="112"/>
                    </a:cxn>
                    <a:cxn ang="0">
                      <a:pos x="212" y="106"/>
                    </a:cxn>
                  </a:cxnLst>
                  <a:rect l="0" t="0" r="r" b="b"/>
                  <a:pathLst>
                    <a:path w="212" h="119">
                      <a:moveTo>
                        <a:pt x="103" y="103"/>
                      </a:moveTo>
                      <a:cubicBezTo>
                        <a:pt x="103" y="103"/>
                        <a:pt x="103" y="103"/>
                        <a:pt x="103" y="103"/>
                      </a:cubicBezTo>
                      <a:moveTo>
                        <a:pt x="1" y="49"/>
                      </a:moveTo>
                      <a:cubicBezTo>
                        <a:pt x="1" y="48"/>
                        <a:pt x="1" y="48"/>
                        <a:pt x="0" y="47"/>
                      </a:cubicBezTo>
                      <a:cubicBezTo>
                        <a:pt x="1" y="48"/>
                        <a:pt x="1" y="48"/>
                        <a:pt x="1" y="49"/>
                      </a:cubicBezTo>
                      <a:close/>
                      <a:moveTo>
                        <a:pt x="207" y="104"/>
                      </a:moveTo>
                      <a:cubicBezTo>
                        <a:pt x="207" y="104"/>
                        <a:pt x="206" y="99"/>
                        <a:pt x="205" y="96"/>
                      </a:cubicBezTo>
                      <a:cubicBezTo>
                        <a:pt x="205" y="92"/>
                        <a:pt x="196" y="94"/>
                        <a:pt x="196" y="91"/>
                      </a:cubicBezTo>
                      <a:cubicBezTo>
                        <a:pt x="196" y="88"/>
                        <a:pt x="200" y="90"/>
                        <a:pt x="203" y="88"/>
                      </a:cubicBezTo>
                      <a:cubicBezTo>
                        <a:pt x="207" y="86"/>
                        <a:pt x="203" y="85"/>
                        <a:pt x="198" y="83"/>
                      </a:cubicBezTo>
                      <a:cubicBezTo>
                        <a:pt x="193" y="82"/>
                        <a:pt x="189" y="83"/>
                        <a:pt x="186" y="81"/>
                      </a:cubicBezTo>
                      <a:cubicBezTo>
                        <a:pt x="185" y="77"/>
                        <a:pt x="188" y="75"/>
                        <a:pt x="190" y="74"/>
                      </a:cubicBezTo>
                      <a:cubicBezTo>
                        <a:pt x="192" y="73"/>
                        <a:pt x="191" y="69"/>
                        <a:pt x="183" y="69"/>
                      </a:cubicBezTo>
                      <a:cubicBezTo>
                        <a:pt x="176" y="69"/>
                        <a:pt x="176" y="73"/>
                        <a:pt x="174" y="74"/>
                      </a:cubicBezTo>
                      <a:cubicBezTo>
                        <a:pt x="170" y="75"/>
                        <a:pt x="163" y="70"/>
                        <a:pt x="160" y="68"/>
                      </a:cubicBezTo>
                      <a:cubicBezTo>
                        <a:pt x="157" y="67"/>
                        <a:pt x="151" y="70"/>
                        <a:pt x="149" y="70"/>
                      </a:cubicBezTo>
                      <a:cubicBezTo>
                        <a:pt x="147" y="70"/>
                        <a:pt x="148" y="67"/>
                        <a:pt x="146" y="66"/>
                      </a:cubicBezTo>
                      <a:cubicBezTo>
                        <a:pt x="144" y="65"/>
                        <a:pt x="136" y="68"/>
                        <a:pt x="133" y="66"/>
                      </a:cubicBezTo>
                      <a:cubicBezTo>
                        <a:pt x="130" y="64"/>
                        <a:pt x="144" y="59"/>
                        <a:pt x="146" y="56"/>
                      </a:cubicBezTo>
                      <a:cubicBezTo>
                        <a:pt x="148" y="53"/>
                        <a:pt x="146" y="43"/>
                        <a:pt x="142" y="41"/>
                      </a:cubicBezTo>
                      <a:cubicBezTo>
                        <a:pt x="139" y="38"/>
                        <a:pt x="131" y="43"/>
                        <a:pt x="123" y="41"/>
                      </a:cubicBezTo>
                      <a:cubicBezTo>
                        <a:pt x="114" y="39"/>
                        <a:pt x="104" y="35"/>
                        <a:pt x="104" y="35"/>
                      </a:cubicBezTo>
                      <a:cubicBezTo>
                        <a:pt x="104" y="23"/>
                        <a:pt x="104" y="23"/>
                        <a:pt x="104" y="23"/>
                      </a:cubicBezTo>
                      <a:cubicBezTo>
                        <a:pt x="104" y="23"/>
                        <a:pt x="111" y="20"/>
                        <a:pt x="109" y="13"/>
                      </a:cubicBezTo>
                      <a:cubicBezTo>
                        <a:pt x="107" y="8"/>
                        <a:pt x="96" y="13"/>
                        <a:pt x="96" y="13"/>
                      </a:cubicBezTo>
                      <a:cubicBezTo>
                        <a:pt x="96" y="9"/>
                        <a:pt x="96" y="9"/>
                        <a:pt x="96" y="9"/>
                      </a:cubicBezTo>
                      <a:cubicBezTo>
                        <a:pt x="93" y="9"/>
                        <a:pt x="93" y="9"/>
                        <a:pt x="93" y="9"/>
                      </a:cubicBezTo>
                      <a:cubicBezTo>
                        <a:pt x="93" y="9"/>
                        <a:pt x="93" y="12"/>
                        <a:pt x="88" y="13"/>
                      </a:cubicBezTo>
                      <a:cubicBezTo>
                        <a:pt x="84" y="13"/>
                        <a:pt x="87" y="19"/>
                        <a:pt x="84" y="19"/>
                      </a:cubicBezTo>
                      <a:cubicBezTo>
                        <a:pt x="81" y="19"/>
                        <a:pt x="84" y="12"/>
                        <a:pt x="82" y="11"/>
                      </a:cubicBezTo>
                      <a:cubicBezTo>
                        <a:pt x="80" y="10"/>
                        <a:pt x="77" y="17"/>
                        <a:pt x="74" y="17"/>
                      </a:cubicBezTo>
                      <a:cubicBezTo>
                        <a:pt x="70" y="16"/>
                        <a:pt x="82" y="10"/>
                        <a:pt x="81" y="5"/>
                      </a:cubicBezTo>
                      <a:cubicBezTo>
                        <a:pt x="80" y="0"/>
                        <a:pt x="74" y="5"/>
                        <a:pt x="71" y="6"/>
                      </a:cubicBezTo>
                      <a:cubicBezTo>
                        <a:pt x="70" y="6"/>
                        <a:pt x="68" y="5"/>
                        <a:pt x="66" y="5"/>
                      </a:cubicBezTo>
                      <a:cubicBezTo>
                        <a:pt x="66" y="6"/>
                        <a:pt x="66" y="6"/>
                        <a:pt x="65" y="7"/>
                      </a:cubicBezTo>
                      <a:cubicBezTo>
                        <a:pt x="62" y="10"/>
                        <a:pt x="57" y="8"/>
                        <a:pt x="57" y="8"/>
                      </a:cubicBezTo>
                      <a:cubicBezTo>
                        <a:pt x="61" y="13"/>
                        <a:pt x="61" y="13"/>
                        <a:pt x="61" y="13"/>
                      </a:cubicBezTo>
                      <a:cubicBezTo>
                        <a:pt x="61" y="13"/>
                        <a:pt x="48" y="22"/>
                        <a:pt x="43" y="24"/>
                      </a:cubicBezTo>
                      <a:cubicBezTo>
                        <a:pt x="36" y="27"/>
                        <a:pt x="31" y="22"/>
                        <a:pt x="31" y="22"/>
                      </a:cubicBezTo>
                      <a:cubicBezTo>
                        <a:pt x="31" y="22"/>
                        <a:pt x="30" y="27"/>
                        <a:pt x="28" y="29"/>
                      </a:cubicBezTo>
                      <a:cubicBezTo>
                        <a:pt x="26" y="31"/>
                        <a:pt x="17" y="36"/>
                        <a:pt x="17" y="36"/>
                      </a:cubicBezTo>
                      <a:cubicBezTo>
                        <a:pt x="16" y="40"/>
                        <a:pt x="16" y="40"/>
                        <a:pt x="16" y="40"/>
                      </a:cubicBezTo>
                      <a:cubicBezTo>
                        <a:pt x="16" y="40"/>
                        <a:pt x="10" y="43"/>
                        <a:pt x="6" y="43"/>
                      </a:cubicBezTo>
                      <a:cubicBezTo>
                        <a:pt x="5" y="43"/>
                        <a:pt x="3" y="45"/>
                        <a:pt x="1" y="49"/>
                      </a:cubicBezTo>
                      <a:cubicBezTo>
                        <a:pt x="1" y="50"/>
                        <a:pt x="1" y="52"/>
                        <a:pt x="4" y="52"/>
                      </a:cubicBezTo>
                      <a:cubicBezTo>
                        <a:pt x="10" y="52"/>
                        <a:pt x="19" y="51"/>
                        <a:pt x="22" y="60"/>
                      </a:cubicBezTo>
                      <a:cubicBezTo>
                        <a:pt x="25" y="71"/>
                        <a:pt x="22" y="84"/>
                        <a:pt x="32" y="94"/>
                      </a:cubicBezTo>
                      <a:cubicBezTo>
                        <a:pt x="43" y="103"/>
                        <a:pt x="51" y="108"/>
                        <a:pt x="59" y="103"/>
                      </a:cubicBezTo>
                      <a:cubicBezTo>
                        <a:pt x="67" y="97"/>
                        <a:pt x="71" y="90"/>
                        <a:pt x="83" y="94"/>
                      </a:cubicBezTo>
                      <a:cubicBezTo>
                        <a:pt x="95" y="96"/>
                        <a:pt x="103" y="103"/>
                        <a:pt x="103" y="103"/>
                      </a:cubicBezTo>
                      <a:cubicBezTo>
                        <a:pt x="103" y="103"/>
                        <a:pt x="110" y="91"/>
                        <a:pt x="115" y="90"/>
                      </a:cubicBezTo>
                      <a:cubicBezTo>
                        <a:pt x="121" y="89"/>
                        <a:pt x="125" y="101"/>
                        <a:pt x="125" y="101"/>
                      </a:cubicBezTo>
                      <a:cubicBezTo>
                        <a:pt x="128" y="100"/>
                        <a:pt x="128" y="100"/>
                        <a:pt x="128" y="100"/>
                      </a:cubicBezTo>
                      <a:cubicBezTo>
                        <a:pt x="130" y="97"/>
                        <a:pt x="130" y="97"/>
                        <a:pt x="130" y="97"/>
                      </a:cubicBezTo>
                      <a:cubicBezTo>
                        <a:pt x="133" y="99"/>
                        <a:pt x="133" y="99"/>
                        <a:pt x="133" y="99"/>
                      </a:cubicBezTo>
                      <a:cubicBezTo>
                        <a:pt x="144" y="97"/>
                        <a:pt x="144" y="97"/>
                        <a:pt x="144" y="97"/>
                      </a:cubicBezTo>
                      <a:cubicBezTo>
                        <a:pt x="144" y="97"/>
                        <a:pt x="150" y="86"/>
                        <a:pt x="155" y="86"/>
                      </a:cubicBezTo>
                      <a:cubicBezTo>
                        <a:pt x="160" y="86"/>
                        <a:pt x="161" y="99"/>
                        <a:pt x="161" y="99"/>
                      </a:cubicBezTo>
                      <a:cubicBezTo>
                        <a:pt x="161" y="99"/>
                        <a:pt x="169" y="97"/>
                        <a:pt x="173" y="97"/>
                      </a:cubicBezTo>
                      <a:cubicBezTo>
                        <a:pt x="177" y="98"/>
                        <a:pt x="177" y="105"/>
                        <a:pt x="177" y="105"/>
                      </a:cubicBezTo>
                      <a:cubicBezTo>
                        <a:pt x="196" y="119"/>
                        <a:pt x="196" y="119"/>
                        <a:pt x="196" y="119"/>
                      </a:cubicBezTo>
                      <a:cubicBezTo>
                        <a:pt x="201" y="112"/>
                        <a:pt x="201" y="112"/>
                        <a:pt x="201" y="112"/>
                      </a:cubicBezTo>
                      <a:cubicBezTo>
                        <a:pt x="207" y="111"/>
                        <a:pt x="207" y="111"/>
                        <a:pt x="207" y="111"/>
                      </a:cubicBezTo>
                      <a:cubicBezTo>
                        <a:pt x="212" y="106"/>
                        <a:pt x="212" y="106"/>
                        <a:pt x="212" y="106"/>
                      </a:cubicBezTo>
                      <a:lnTo>
                        <a:pt x="207" y="104"/>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2" name="Turkey" descr="© INSCALE GmbH, 05.05.2010&#10;http://www.presentationload.com/"/>
                <p:cNvSpPr>
                  <a:spLocks noEditPoints="1"/>
                </p:cNvSpPr>
                <p:nvPr/>
              </p:nvSpPr>
              <p:spPr bwMode="gray">
                <a:xfrm>
                  <a:off x="5946297" y="4096081"/>
                  <a:ext cx="2886884" cy="1615938"/>
                </a:xfrm>
                <a:custGeom>
                  <a:avLst/>
                  <a:gdLst/>
                  <a:ahLst/>
                  <a:cxnLst>
                    <a:cxn ang="0">
                      <a:pos x="24" y="340"/>
                    </a:cxn>
                    <a:cxn ang="0">
                      <a:pos x="49" y="328"/>
                    </a:cxn>
                    <a:cxn ang="0">
                      <a:pos x="102" y="283"/>
                    </a:cxn>
                    <a:cxn ang="0">
                      <a:pos x="135" y="275"/>
                    </a:cxn>
                    <a:cxn ang="0">
                      <a:pos x="103" y="241"/>
                    </a:cxn>
                    <a:cxn ang="0">
                      <a:pos x="87" y="218"/>
                    </a:cxn>
                    <a:cxn ang="0">
                      <a:pos x="55" y="215"/>
                    </a:cxn>
                    <a:cxn ang="0">
                      <a:pos x="24" y="241"/>
                    </a:cxn>
                    <a:cxn ang="0">
                      <a:pos x="29" y="264"/>
                    </a:cxn>
                    <a:cxn ang="0">
                      <a:pos x="25" y="300"/>
                    </a:cxn>
                    <a:cxn ang="0">
                      <a:pos x="41" y="327"/>
                    </a:cxn>
                    <a:cxn ang="0">
                      <a:pos x="15" y="353"/>
                    </a:cxn>
                    <a:cxn ang="0">
                      <a:pos x="973" y="186"/>
                    </a:cxn>
                    <a:cxn ang="0">
                      <a:pos x="946" y="128"/>
                    </a:cxn>
                    <a:cxn ang="0">
                      <a:pos x="942" y="68"/>
                    </a:cxn>
                    <a:cxn ang="0">
                      <a:pos x="843" y="17"/>
                    </a:cxn>
                    <a:cxn ang="0">
                      <a:pos x="789" y="14"/>
                    </a:cxn>
                    <a:cxn ang="0">
                      <a:pos x="720" y="63"/>
                    </a:cxn>
                    <a:cxn ang="0">
                      <a:pos x="587" y="131"/>
                    </a:cxn>
                    <a:cxn ang="0">
                      <a:pos x="517" y="129"/>
                    </a:cxn>
                    <a:cxn ang="0">
                      <a:pos x="448" y="131"/>
                    </a:cxn>
                    <a:cxn ang="0">
                      <a:pos x="373" y="138"/>
                    </a:cxn>
                    <a:cxn ang="0">
                      <a:pos x="276" y="207"/>
                    </a:cxn>
                    <a:cxn ang="0">
                      <a:pos x="218" y="236"/>
                    </a:cxn>
                    <a:cxn ang="0">
                      <a:pos x="157" y="262"/>
                    </a:cxn>
                    <a:cxn ang="0">
                      <a:pos x="198" y="277"/>
                    </a:cxn>
                    <a:cxn ang="0">
                      <a:pos x="151" y="303"/>
                    </a:cxn>
                    <a:cxn ang="0">
                      <a:pos x="151" y="310"/>
                    </a:cxn>
                    <a:cxn ang="0">
                      <a:pos x="97" y="314"/>
                    </a:cxn>
                    <a:cxn ang="0">
                      <a:pos x="80" y="321"/>
                    </a:cxn>
                    <a:cxn ang="0">
                      <a:pos x="37" y="357"/>
                    </a:cxn>
                    <a:cxn ang="0">
                      <a:pos x="26" y="399"/>
                    </a:cxn>
                    <a:cxn ang="0">
                      <a:pos x="66" y="411"/>
                    </a:cxn>
                    <a:cxn ang="0">
                      <a:pos x="73" y="446"/>
                    </a:cxn>
                    <a:cxn ang="0">
                      <a:pos x="79" y="459"/>
                    </a:cxn>
                    <a:cxn ang="0">
                      <a:pos x="69" y="453"/>
                    </a:cxn>
                    <a:cxn ang="0">
                      <a:pos x="71" y="478"/>
                    </a:cxn>
                    <a:cxn ang="0">
                      <a:pos x="107" y="496"/>
                    </a:cxn>
                    <a:cxn ang="0">
                      <a:pos x="110" y="510"/>
                    </a:cxn>
                    <a:cxn ang="0">
                      <a:pos x="130" y="524"/>
                    </a:cxn>
                    <a:cxn ang="0">
                      <a:pos x="128" y="540"/>
                    </a:cxn>
                    <a:cxn ang="0">
                      <a:pos x="150" y="548"/>
                    </a:cxn>
                    <a:cxn ang="0">
                      <a:pos x="147" y="554"/>
                    </a:cxn>
                    <a:cxn ang="0">
                      <a:pos x="162" y="556"/>
                    </a:cxn>
                    <a:cxn ang="0">
                      <a:pos x="175" y="543"/>
                    </a:cxn>
                    <a:cxn ang="0">
                      <a:pos x="208" y="545"/>
                    </a:cxn>
                    <a:cxn ang="0">
                      <a:pos x="221" y="551"/>
                    </a:cxn>
                    <a:cxn ang="0">
                      <a:pos x="241" y="560"/>
                    </a:cxn>
                    <a:cxn ang="0">
                      <a:pos x="315" y="546"/>
                    </a:cxn>
                    <a:cxn ang="0">
                      <a:pos x="391" y="513"/>
                    </a:cxn>
                    <a:cxn ang="0">
                      <a:pos x="563" y="456"/>
                    </a:cxn>
                    <a:cxn ang="0">
                      <a:pos x="606" y="438"/>
                    </a:cxn>
                    <a:cxn ang="0">
                      <a:pos x="631" y="472"/>
                    </a:cxn>
                    <a:cxn ang="0">
                      <a:pos x="645" y="413"/>
                    </a:cxn>
                    <a:cxn ang="0">
                      <a:pos x="707" y="377"/>
                    </a:cxn>
                    <a:cxn ang="0">
                      <a:pos x="865" y="297"/>
                    </a:cxn>
                    <a:cxn ang="0">
                      <a:pos x="910" y="253"/>
                    </a:cxn>
                    <a:cxn ang="0">
                      <a:pos x="975" y="238"/>
                    </a:cxn>
                    <a:cxn ang="0">
                      <a:pos x="1020" y="222"/>
                    </a:cxn>
                  </a:cxnLst>
                  <a:rect l="0" t="0" r="r" b="b"/>
                  <a:pathLst>
                    <a:path w="1022" h="573">
                      <a:moveTo>
                        <a:pt x="91" y="305"/>
                      </a:moveTo>
                      <a:cubicBezTo>
                        <a:pt x="82" y="306"/>
                        <a:pt x="85" y="312"/>
                        <a:pt x="91" y="310"/>
                      </a:cubicBezTo>
                      <a:cubicBezTo>
                        <a:pt x="100" y="308"/>
                        <a:pt x="101" y="304"/>
                        <a:pt x="91" y="305"/>
                      </a:cubicBezTo>
                      <a:close/>
                      <a:moveTo>
                        <a:pt x="41" y="327"/>
                      </a:moveTo>
                      <a:cubicBezTo>
                        <a:pt x="24" y="340"/>
                        <a:pt x="24" y="340"/>
                        <a:pt x="24" y="340"/>
                      </a:cubicBezTo>
                      <a:cubicBezTo>
                        <a:pt x="30" y="347"/>
                        <a:pt x="30" y="347"/>
                        <a:pt x="30" y="347"/>
                      </a:cubicBezTo>
                      <a:cubicBezTo>
                        <a:pt x="26" y="360"/>
                        <a:pt x="26" y="360"/>
                        <a:pt x="26" y="360"/>
                      </a:cubicBezTo>
                      <a:cubicBezTo>
                        <a:pt x="33" y="355"/>
                        <a:pt x="33" y="355"/>
                        <a:pt x="33" y="355"/>
                      </a:cubicBezTo>
                      <a:cubicBezTo>
                        <a:pt x="35" y="347"/>
                        <a:pt x="35" y="347"/>
                        <a:pt x="35" y="347"/>
                      </a:cubicBezTo>
                      <a:cubicBezTo>
                        <a:pt x="49" y="328"/>
                        <a:pt x="49" y="328"/>
                        <a:pt x="49" y="328"/>
                      </a:cubicBezTo>
                      <a:cubicBezTo>
                        <a:pt x="64" y="318"/>
                        <a:pt x="64" y="318"/>
                        <a:pt x="64" y="318"/>
                      </a:cubicBezTo>
                      <a:cubicBezTo>
                        <a:pt x="77" y="302"/>
                        <a:pt x="77" y="302"/>
                        <a:pt x="77" y="302"/>
                      </a:cubicBezTo>
                      <a:cubicBezTo>
                        <a:pt x="77" y="302"/>
                        <a:pt x="79" y="294"/>
                        <a:pt x="80" y="290"/>
                      </a:cubicBezTo>
                      <a:cubicBezTo>
                        <a:pt x="81" y="287"/>
                        <a:pt x="93" y="283"/>
                        <a:pt x="93" y="283"/>
                      </a:cubicBezTo>
                      <a:cubicBezTo>
                        <a:pt x="93" y="283"/>
                        <a:pt x="100" y="284"/>
                        <a:pt x="102" y="283"/>
                      </a:cubicBezTo>
                      <a:cubicBezTo>
                        <a:pt x="105" y="283"/>
                        <a:pt x="106" y="275"/>
                        <a:pt x="113" y="274"/>
                      </a:cubicBezTo>
                      <a:cubicBezTo>
                        <a:pt x="120" y="273"/>
                        <a:pt x="132" y="274"/>
                        <a:pt x="132" y="274"/>
                      </a:cubicBezTo>
                      <a:cubicBezTo>
                        <a:pt x="132" y="270"/>
                        <a:pt x="132" y="270"/>
                        <a:pt x="132" y="270"/>
                      </a:cubicBezTo>
                      <a:cubicBezTo>
                        <a:pt x="135" y="270"/>
                        <a:pt x="135" y="270"/>
                        <a:pt x="135" y="270"/>
                      </a:cubicBezTo>
                      <a:cubicBezTo>
                        <a:pt x="135" y="275"/>
                        <a:pt x="135" y="275"/>
                        <a:pt x="135" y="275"/>
                      </a:cubicBezTo>
                      <a:cubicBezTo>
                        <a:pt x="135" y="275"/>
                        <a:pt x="140" y="275"/>
                        <a:pt x="149" y="272"/>
                      </a:cubicBezTo>
                      <a:cubicBezTo>
                        <a:pt x="157" y="268"/>
                        <a:pt x="153" y="258"/>
                        <a:pt x="153" y="258"/>
                      </a:cubicBezTo>
                      <a:cubicBezTo>
                        <a:pt x="155" y="253"/>
                        <a:pt x="155" y="253"/>
                        <a:pt x="155" y="253"/>
                      </a:cubicBezTo>
                      <a:cubicBezTo>
                        <a:pt x="155" y="253"/>
                        <a:pt x="143" y="253"/>
                        <a:pt x="133" y="251"/>
                      </a:cubicBezTo>
                      <a:cubicBezTo>
                        <a:pt x="123" y="250"/>
                        <a:pt x="112" y="246"/>
                        <a:pt x="103" y="241"/>
                      </a:cubicBezTo>
                      <a:cubicBezTo>
                        <a:pt x="95" y="237"/>
                        <a:pt x="101" y="233"/>
                        <a:pt x="100" y="229"/>
                      </a:cubicBezTo>
                      <a:cubicBezTo>
                        <a:pt x="99" y="226"/>
                        <a:pt x="93" y="223"/>
                        <a:pt x="93" y="223"/>
                      </a:cubicBezTo>
                      <a:cubicBezTo>
                        <a:pt x="96" y="221"/>
                        <a:pt x="96" y="221"/>
                        <a:pt x="96" y="221"/>
                      </a:cubicBezTo>
                      <a:cubicBezTo>
                        <a:pt x="93" y="215"/>
                        <a:pt x="93" y="215"/>
                        <a:pt x="93" y="215"/>
                      </a:cubicBezTo>
                      <a:cubicBezTo>
                        <a:pt x="87" y="218"/>
                        <a:pt x="87" y="218"/>
                        <a:pt x="87" y="218"/>
                      </a:cubicBezTo>
                      <a:cubicBezTo>
                        <a:pt x="84" y="218"/>
                        <a:pt x="84" y="218"/>
                        <a:pt x="84" y="218"/>
                      </a:cubicBezTo>
                      <a:cubicBezTo>
                        <a:pt x="84" y="223"/>
                        <a:pt x="84" y="223"/>
                        <a:pt x="84" y="223"/>
                      </a:cubicBezTo>
                      <a:cubicBezTo>
                        <a:pt x="77" y="220"/>
                        <a:pt x="77" y="220"/>
                        <a:pt x="77" y="220"/>
                      </a:cubicBezTo>
                      <a:cubicBezTo>
                        <a:pt x="77" y="220"/>
                        <a:pt x="72" y="224"/>
                        <a:pt x="67" y="224"/>
                      </a:cubicBezTo>
                      <a:cubicBezTo>
                        <a:pt x="63" y="223"/>
                        <a:pt x="58" y="217"/>
                        <a:pt x="55" y="215"/>
                      </a:cubicBezTo>
                      <a:cubicBezTo>
                        <a:pt x="51" y="215"/>
                        <a:pt x="49" y="221"/>
                        <a:pt x="49" y="221"/>
                      </a:cubicBezTo>
                      <a:cubicBezTo>
                        <a:pt x="49" y="221"/>
                        <a:pt x="48" y="218"/>
                        <a:pt x="46" y="219"/>
                      </a:cubicBezTo>
                      <a:cubicBezTo>
                        <a:pt x="44" y="221"/>
                        <a:pt x="44" y="224"/>
                        <a:pt x="38" y="228"/>
                      </a:cubicBezTo>
                      <a:cubicBezTo>
                        <a:pt x="34" y="233"/>
                        <a:pt x="28" y="229"/>
                        <a:pt x="23" y="230"/>
                      </a:cubicBezTo>
                      <a:cubicBezTo>
                        <a:pt x="20" y="233"/>
                        <a:pt x="25" y="237"/>
                        <a:pt x="24" y="241"/>
                      </a:cubicBezTo>
                      <a:cubicBezTo>
                        <a:pt x="22" y="244"/>
                        <a:pt x="17" y="241"/>
                        <a:pt x="15" y="243"/>
                      </a:cubicBezTo>
                      <a:cubicBezTo>
                        <a:pt x="12" y="245"/>
                        <a:pt x="14" y="250"/>
                        <a:pt x="14" y="250"/>
                      </a:cubicBezTo>
                      <a:cubicBezTo>
                        <a:pt x="21" y="252"/>
                        <a:pt x="21" y="252"/>
                        <a:pt x="21" y="252"/>
                      </a:cubicBezTo>
                      <a:cubicBezTo>
                        <a:pt x="28" y="255"/>
                        <a:pt x="28" y="255"/>
                        <a:pt x="28" y="255"/>
                      </a:cubicBezTo>
                      <a:cubicBezTo>
                        <a:pt x="28" y="255"/>
                        <a:pt x="28" y="261"/>
                        <a:pt x="29" y="264"/>
                      </a:cubicBezTo>
                      <a:cubicBezTo>
                        <a:pt x="30" y="266"/>
                        <a:pt x="36" y="271"/>
                        <a:pt x="34" y="273"/>
                      </a:cubicBezTo>
                      <a:cubicBezTo>
                        <a:pt x="32" y="275"/>
                        <a:pt x="26" y="274"/>
                        <a:pt x="26" y="274"/>
                      </a:cubicBezTo>
                      <a:cubicBezTo>
                        <a:pt x="19" y="281"/>
                        <a:pt x="19" y="281"/>
                        <a:pt x="19" y="281"/>
                      </a:cubicBezTo>
                      <a:cubicBezTo>
                        <a:pt x="20" y="290"/>
                        <a:pt x="20" y="290"/>
                        <a:pt x="20" y="290"/>
                      </a:cubicBezTo>
                      <a:cubicBezTo>
                        <a:pt x="20" y="290"/>
                        <a:pt x="28" y="296"/>
                        <a:pt x="25" y="300"/>
                      </a:cubicBezTo>
                      <a:cubicBezTo>
                        <a:pt x="23" y="305"/>
                        <a:pt x="13" y="316"/>
                        <a:pt x="13" y="316"/>
                      </a:cubicBezTo>
                      <a:cubicBezTo>
                        <a:pt x="13" y="316"/>
                        <a:pt x="14" y="322"/>
                        <a:pt x="18" y="324"/>
                      </a:cubicBezTo>
                      <a:cubicBezTo>
                        <a:pt x="22" y="328"/>
                        <a:pt x="39" y="320"/>
                        <a:pt x="39" y="320"/>
                      </a:cubicBezTo>
                      <a:cubicBezTo>
                        <a:pt x="39" y="320"/>
                        <a:pt x="50" y="314"/>
                        <a:pt x="52" y="318"/>
                      </a:cubicBezTo>
                      <a:cubicBezTo>
                        <a:pt x="53" y="321"/>
                        <a:pt x="41" y="327"/>
                        <a:pt x="41" y="327"/>
                      </a:cubicBezTo>
                      <a:close/>
                      <a:moveTo>
                        <a:pt x="13" y="350"/>
                      </a:moveTo>
                      <a:cubicBezTo>
                        <a:pt x="13" y="350"/>
                        <a:pt x="0" y="354"/>
                        <a:pt x="0" y="361"/>
                      </a:cubicBezTo>
                      <a:cubicBezTo>
                        <a:pt x="0" y="361"/>
                        <a:pt x="2" y="364"/>
                        <a:pt x="8" y="361"/>
                      </a:cubicBezTo>
                      <a:cubicBezTo>
                        <a:pt x="15" y="357"/>
                        <a:pt x="18" y="355"/>
                        <a:pt x="18" y="355"/>
                      </a:cubicBezTo>
                      <a:cubicBezTo>
                        <a:pt x="15" y="353"/>
                        <a:pt x="15" y="353"/>
                        <a:pt x="15" y="353"/>
                      </a:cubicBezTo>
                      <a:lnTo>
                        <a:pt x="13" y="350"/>
                      </a:lnTo>
                      <a:close/>
                      <a:moveTo>
                        <a:pt x="1019" y="210"/>
                      </a:moveTo>
                      <a:cubicBezTo>
                        <a:pt x="1015" y="206"/>
                        <a:pt x="1013" y="209"/>
                        <a:pt x="1004" y="209"/>
                      </a:cubicBezTo>
                      <a:cubicBezTo>
                        <a:pt x="997" y="209"/>
                        <a:pt x="1003" y="198"/>
                        <a:pt x="996" y="191"/>
                      </a:cubicBezTo>
                      <a:cubicBezTo>
                        <a:pt x="988" y="182"/>
                        <a:pt x="973" y="186"/>
                        <a:pt x="973" y="186"/>
                      </a:cubicBezTo>
                      <a:cubicBezTo>
                        <a:pt x="971" y="155"/>
                        <a:pt x="971" y="155"/>
                        <a:pt x="971" y="155"/>
                      </a:cubicBezTo>
                      <a:cubicBezTo>
                        <a:pt x="963" y="159"/>
                        <a:pt x="963" y="159"/>
                        <a:pt x="963" y="159"/>
                      </a:cubicBezTo>
                      <a:cubicBezTo>
                        <a:pt x="963" y="159"/>
                        <a:pt x="964" y="150"/>
                        <a:pt x="959" y="146"/>
                      </a:cubicBezTo>
                      <a:cubicBezTo>
                        <a:pt x="955" y="141"/>
                        <a:pt x="950" y="138"/>
                        <a:pt x="950" y="138"/>
                      </a:cubicBezTo>
                      <a:cubicBezTo>
                        <a:pt x="946" y="128"/>
                        <a:pt x="946" y="128"/>
                        <a:pt x="946" y="128"/>
                      </a:cubicBezTo>
                      <a:cubicBezTo>
                        <a:pt x="938" y="128"/>
                        <a:pt x="938" y="128"/>
                        <a:pt x="938" y="128"/>
                      </a:cubicBezTo>
                      <a:cubicBezTo>
                        <a:pt x="938" y="128"/>
                        <a:pt x="920" y="108"/>
                        <a:pt x="919" y="104"/>
                      </a:cubicBezTo>
                      <a:cubicBezTo>
                        <a:pt x="919" y="100"/>
                        <a:pt x="929" y="98"/>
                        <a:pt x="934" y="95"/>
                      </a:cubicBezTo>
                      <a:cubicBezTo>
                        <a:pt x="938" y="92"/>
                        <a:pt x="932" y="82"/>
                        <a:pt x="930" y="75"/>
                      </a:cubicBezTo>
                      <a:cubicBezTo>
                        <a:pt x="927" y="68"/>
                        <a:pt x="942" y="68"/>
                        <a:pt x="942" y="68"/>
                      </a:cubicBezTo>
                      <a:cubicBezTo>
                        <a:pt x="942" y="68"/>
                        <a:pt x="934" y="61"/>
                        <a:pt x="922" y="59"/>
                      </a:cubicBezTo>
                      <a:cubicBezTo>
                        <a:pt x="910" y="55"/>
                        <a:pt x="906" y="62"/>
                        <a:pt x="898" y="68"/>
                      </a:cubicBezTo>
                      <a:cubicBezTo>
                        <a:pt x="890" y="73"/>
                        <a:pt x="882" y="68"/>
                        <a:pt x="871" y="59"/>
                      </a:cubicBezTo>
                      <a:cubicBezTo>
                        <a:pt x="861" y="49"/>
                        <a:pt x="864" y="36"/>
                        <a:pt x="861" y="25"/>
                      </a:cubicBezTo>
                      <a:cubicBezTo>
                        <a:pt x="858" y="16"/>
                        <a:pt x="849" y="17"/>
                        <a:pt x="843" y="17"/>
                      </a:cubicBezTo>
                      <a:cubicBezTo>
                        <a:pt x="838" y="17"/>
                        <a:pt x="841" y="8"/>
                        <a:pt x="838" y="8"/>
                      </a:cubicBezTo>
                      <a:cubicBezTo>
                        <a:pt x="834" y="8"/>
                        <a:pt x="829" y="14"/>
                        <a:pt x="829" y="14"/>
                      </a:cubicBezTo>
                      <a:cubicBezTo>
                        <a:pt x="803" y="4"/>
                        <a:pt x="803" y="4"/>
                        <a:pt x="803" y="4"/>
                      </a:cubicBezTo>
                      <a:cubicBezTo>
                        <a:pt x="803" y="4"/>
                        <a:pt x="799" y="0"/>
                        <a:pt x="792" y="0"/>
                      </a:cubicBezTo>
                      <a:cubicBezTo>
                        <a:pt x="787" y="0"/>
                        <a:pt x="789" y="14"/>
                        <a:pt x="789" y="14"/>
                      </a:cubicBezTo>
                      <a:cubicBezTo>
                        <a:pt x="789" y="14"/>
                        <a:pt x="781" y="15"/>
                        <a:pt x="773" y="16"/>
                      </a:cubicBezTo>
                      <a:cubicBezTo>
                        <a:pt x="766" y="17"/>
                        <a:pt x="757" y="28"/>
                        <a:pt x="757" y="28"/>
                      </a:cubicBezTo>
                      <a:cubicBezTo>
                        <a:pt x="741" y="30"/>
                        <a:pt x="741" y="30"/>
                        <a:pt x="741" y="30"/>
                      </a:cubicBezTo>
                      <a:cubicBezTo>
                        <a:pt x="726" y="59"/>
                        <a:pt x="726" y="59"/>
                        <a:pt x="726" y="59"/>
                      </a:cubicBezTo>
                      <a:cubicBezTo>
                        <a:pt x="720" y="63"/>
                        <a:pt x="720" y="63"/>
                        <a:pt x="720" y="63"/>
                      </a:cubicBezTo>
                      <a:cubicBezTo>
                        <a:pt x="720" y="63"/>
                        <a:pt x="721" y="69"/>
                        <a:pt x="703" y="85"/>
                      </a:cubicBezTo>
                      <a:cubicBezTo>
                        <a:pt x="685" y="101"/>
                        <a:pt x="665" y="99"/>
                        <a:pt x="665" y="99"/>
                      </a:cubicBezTo>
                      <a:cubicBezTo>
                        <a:pt x="665" y="99"/>
                        <a:pt x="662" y="95"/>
                        <a:pt x="651" y="98"/>
                      </a:cubicBezTo>
                      <a:cubicBezTo>
                        <a:pt x="640" y="101"/>
                        <a:pt x="624" y="118"/>
                        <a:pt x="614" y="126"/>
                      </a:cubicBezTo>
                      <a:cubicBezTo>
                        <a:pt x="604" y="132"/>
                        <a:pt x="587" y="131"/>
                        <a:pt x="587" y="131"/>
                      </a:cubicBezTo>
                      <a:cubicBezTo>
                        <a:pt x="578" y="126"/>
                        <a:pt x="578" y="126"/>
                        <a:pt x="578" y="126"/>
                      </a:cubicBezTo>
                      <a:cubicBezTo>
                        <a:pt x="569" y="125"/>
                        <a:pt x="569" y="125"/>
                        <a:pt x="569" y="125"/>
                      </a:cubicBezTo>
                      <a:cubicBezTo>
                        <a:pt x="564" y="138"/>
                        <a:pt x="564" y="138"/>
                        <a:pt x="564" y="138"/>
                      </a:cubicBezTo>
                      <a:cubicBezTo>
                        <a:pt x="564" y="138"/>
                        <a:pt x="542" y="133"/>
                        <a:pt x="539" y="130"/>
                      </a:cubicBezTo>
                      <a:cubicBezTo>
                        <a:pt x="534" y="127"/>
                        <a:pt x="517" y="129"/>
                        <a:pt x="517" y="129"/>
                      </a:cubicBezTo>
                      <a:cubicBezTo>
                        <a:pt x="517" y="129"/>
                        <a:pt x="522" y="142"/>
                        <a:pt x="515" y="145"/>
                      </a:cubicBezTo>
                      <a:cubicBezTo>
                        <a:pt x="509" y="148"/>
                        <a:pt x="490" y="136"/>
                        <a:pt x="490" y="136"/>
                      </a:cubicBezTo>
                      <a:cubicBezTo>
                        <a:pt x="490" y="123"/>
                        <a:pt x="490" y="123"/>
                        <a:pt x="490" y="123"/>
                      </a:cubicBezTo>
                      <a:cubicBezTo>
                        <a:pt x="477" y="118"/>
                        <a:pt x="477" y="118"/>
                        <a:pt x="477" y="118"/>
                      </a:cubicBezTo>
                      <a:cubicBezTo>
                        <a:pt x="477" y="118"/>
                        <a:pt x="467" y="134"/>
                        <a:pt x="448" y="131"/>
                      </a:cubicBezTo>
                      <a:cubicBezTo>
                        <a:pt x="428" y="129"/>
                        <a:pt x="434" y="111"/>
                        <a:pt x="434" y="111"/>
                      </a:cubicBezTo>
                      <a:cubicBezTo>
                        <a:pt x="423" y="113"/>
                        <a:pt x="423" y="113"/>
                        <a:pt x="423" y="113"/>
                      </a:cubicBezTo>
                      <a:cubicBezTo>
                        <a:pt x="423" y="113"/>
                        <a:pt x="421" y="117"/>
                        <a:pt x="419" y="122"/>
                      </a:cubicBezTo>
                      <a:cubicBezTo>
                        <a:pt x="417" y="126"/>
                        <a:pt x="403" y="131"/>
                        <a:pt x="395" y="130"/>
                      </a:cubicBezTo>
                      <a:cubicBezTo>
                        <a:pt x="386" y="128"/>
                        <a:pt x="381" y="134"/>
                        <a:pt x="373" y="138"/>
                      </a:cubicBezTo>
                      <a:cubicBezTo>
                        <a:pt x="364" y="142"/>
                        <a:pt x="348" y="143"/>
                        <a:pt x="348" y="143"/>
                      </a:cubicBezTo>
                      <a:cubicBezTo>
                        <a:pt x="326" y="159"/>
                        <a:pt x="326" y="159"/>
                        <a:pt x="326" y="159"/>
                      </a:cubicBezTo>
                      <a:cubicBezTo>
                        <a:pt x="300" y="178"/>
                        <a:pt x="300" y="178"/>
                        <a:pt x="300" y="178"/>
                      </a:cubicBezTo>
                      <a:cubicBezTo>
                        <a:pt x="300" y="186"/>
                        <a:pt x="300" y="186"/>
                        <a:pt x="300" y="186"/>
                      </a:cubicBezTo>
                      <a:cubicBezTo>
                        <a:pt x="276" y="207"/>
                        <a:pt x="276" y="207"/>
                        <a:pt x="276" y="207"/>
                      </a:cubicBezTo>
                      <a:cubicBezTo>
                        <a:pt x="269" y="213"/>
                        <a:pt x="269" y="213"/>
                        <a:pt x="269" y="213"/>
                      </a:cubicBezTo>
                      <a:cubicBezTo>
                        <a:pt x="269" y="213"/>
                        <a:pt x="271" y="222"/>
                        <a:pt x="264" y="230"/>
                      </a:cubicBezTo>
                      <a:cubicBezTo>
                        <a:pt x="255" y="239"/>
                        <a:pt x="239" y="238"/>
                        <a:pt x="239" y="238"/>
                      </a:cubicBezTo>
                      <a:cubicBezTo>
                        <a:pt x="220" y="240"/>
                        <a:pt x="220" y="240"/>
                        <a:pt x="220" y="240"/>
                      </a:cubicBezTo>
                      <a:cubicBezTo>
                        <a:pt x="218" y="236"/>
                        <a:pt x="218" y="236"/>
                        <a:pt x="218" y="236"/>
                      </a:cubicBezTo>
                      <a:cubicBezTo>
                        <a:pt x="206" y="245"/>
                        <a:pt x="206" y="245"/>
                        <a:pt x="206" y="245"/>
                      </a:cubicBezTo>
                      <a:cubicBezTo>
                        <a:pt x="197" y="245"/>
                        <a:pt x="197" y="245"/>
                        <a:pt x="197" y="245"/>
                      </a:cubicBezTo>
                      <a:cubicBezTo>
                        <a:pt x="194" y="247"/>
                        <a:pt x="187" y="251"/>
                        <a:pt x="184" y="252"/>
                      </a:cubicBezTo>
                      <a:cubicBezTo>
                        <a:pt x="180" y="253"/>
                        <a:pt x="166" y="251"/>
                        <a:pt x="161" y="253"/>
                      </a:cubicBezTo>
                      <a:cubicBezTo>
                        <a:pt x="154" y="255"/>
                        <a:pt x="157" y="262"/>
                        <a:pt x="157" y="262"/>
                      </a:cubicBezTo>
                      <a:cubicBezTo>
                        <a:pt x="157" y="262"/>
                        <a:pt x="156" y="266"/>
                        <a:pt x="155" y="270"/>
                      </a:cubicBezTo>
                      <a:cubicBezTo>
                        <a:pt x="155" y="273"/>
                        <a:pt x="171" y="275"/>
                        <a:pt x="171" y="275"/>
                      </a:cubicBezTo>
                      <a:cubicBezTo>
                        <a:pt x="170" y="278"/>
                        <a:pt x="170" y="278"/>
                        <a:pt x="170" y="278"/>
                      </a:cubicBezTo>
                      <a:cubicBezTo>
                        <a:pt x="177" y="280"/>
                        <a:pt x="177" y="280"/>
                        <a:pt x="177" y="280"/>
                      </a:cubicBezTo>
                      <a:cubicBezTo>
                        <a:pt x="177" y="280"/>
                        <a:pt x="197" y="275"/>
                        <a:pt x="198" y="277"/>
                      </a:cubicBezTo>
                      <a:cubicBezTo>
                        <a:pt x="198" y="280"/>
                        <a:pt x="186" y="283"/>
                        <a:pt x="186" y="283"/>
                      </a:cubicBezTo>
                      <a:cubicBezTo>
                        <a:pt x="183" y="282"/>
                        <a:pt x="183" y="282"/>
                        <a:pt x="183" y="282"/>
                      </a:cubicBezTo>
                      <a:cubicBezTo>
                        <a:pt x="173" y="287"/>
                        <a:pt x="173" y="287"/>
                        <a:pt x="173" y="287"/>
                      </a:cubicBezTo>
                      <a:cubicBezTo>
                        <a:pt x="156" y="291"/>
                        <a:pt x="156" y="291"/>
                        <a:pt x="156" y="291"/>
                      </a:cubicBezTo>
                      <a:cubicBezTo>
                        <a:pt x="151" y="303"/>
                        <a:pt x="151" y="303"/>
                        <a:pt x="151" y="303"/>
                      </a:cubicBezTo>
                      <a:cubicBezTo>
                        <a:pt x="156" y="305"/>
                        <a:pt x="156" y="305"/>
                        <a:pt x="156" y="305"/>
                      </a:cubicBezTo>
                      <a:cubicBezTo>
                        <a:pt x="156" y="305"/>
                        <a:pt x="161" y="303"/>
                        <a:pt x="165" y="303"/>
                      </a:cubicBezTo>
                      <a:cubicBezTo>
                        <a:pt x="171" y="303"/>
                        <a:pt x="171" y="303"/>
                        <a:pt x="171" y="303"/>
                      </a:cubicBezTo>
                      <a:cubicBezTo>
                        <a:pt x="171" y="303"/>
                        <a:pt x="168" y="306"/>
                        <a:pt x="165" y="309"/>
                      </a:cubicBezTo>
                      <a:cubicBezTo>
                        <a:pt x="162" y="312"/>
                        <a:pt x="151" y="310"/>
                        <a:pt x="151" y="310"/>
                      </a:cubicBezTo>
                      <a:cubicBezTo>
                        <a:pt x="144" y="314"/>
                        <a:pt x="144" y="314"/>
                        <a:pt x="144" y="314"/>
                      </a:cubicBezTo>
                      <a:cubicBezTo>
                        <a:pt x="136" y="313"/>
                        <a:pt x="136" y="313"/>
                        <a:pt x="136" y="313"/>
                      </a:cubicBezTo>
                      <a:cubicBezTo>
                        <a:pt x="110" y="318"/>
                        <a:pt x="110" y="318"/>
                        <a:pt x="110" y="318"/>
                      </a:cubicBezTo>
                      <a:cubicBezTo>
                        <a:pt x="114" y="312"/>
                        <a:pt x="114" y="312"/>
                        <a:pt x="114" y="312"/>
                      </a:cubicBezTo>
                      <a:cubicBezTo>
                        <a:pt x="97" y="314"/>
                        <a:pt x="97" y="314"/>
                        <a:pt x="97" y="314"/>
                      </a:cubicBezTo>
                      <a:cubicBezTo>
                        <a:pt x="97" y="317"/>
                        <a:pt x="97" y="317"/>
                        <a:pt x="97" y="317"/>
                      </a:cubicBezTo>
                      <a:cubicBezTo>
                        <a:pt x="106" y="322"/>
                        <a:pt x="106" y="322"/>
                        <a:pt x="106" y="322"/>
                      </a:cubicBezTo>
                      <a:cubicBezTo>
                        <a:pt x="106" y="322"/>
                        <a:pt x="102" y="327"/>
                        <a:pt x="96" y="328"/>
                      </a:cubicBezTo>
                      <a:cubicBezTo>
                        <a:pt x="80" y="328"/>
                        <a:pt x="80" y="328"/>
                        <a:pt x="80" y="328"/>
                      </a:cubicBezTo>
                      <a:cubicBezTo>
                        <a:pt x="80" y="321"/>
                        <a:pt x="80" y="321"/>
                        <a:pt x="80" y="321"/>
                      </a:cubicBezTo>
                      <a:cubicBezTo>
                        <a:pt x="69" y="324"/>
                        <a:pt x="69" y="324"/>
                        <a:pt x="69" y="324"/>
                      </a:cubicBezTo>
                      <a:cubicBezTo>
                        <a:pt x="69" y="324"/>
                        <a:pt x="67" y="330"/>
                        <a:pt x="63" y="330"/>
                      </a:cubicBezTo>
                      <a:cubicBezTo>
                        <a:pt x="58" y="330"/>
                        <a:pt x="50" y="333"/>
                        <a:pt x="48" y="337"/>
                      </a:cubicBezTo>
                      <a:cubicBezTo>
                        <a:pt x="47" y="341"/>
                        <a:pt x="45" y="346"/>
                        <a:pt x="40" y="348"/>
                      </a:cubicBezTo>
                      <a:cubicBezTo>
                        <a:pt x="35" y="349"/>
                        <a:pt x="38" y="353"/>
                        <a:pt x="37" y="357"/>
                      </a:cubicBezTo>
                      <a:cubicBezTo>
                        <a:pt x="36" y="362"/>
                        <a:pt x="29" y="363"/>
                        <a:pt x="29" y="363"/>
                      </a:cubicBezTo>
                      <a:cubicBezTo>
                        <a:pt x="28" y="368"/>
                        <a:pt x="28" y="368"/>
                        <a:pt x="28" y="368"/>
                      </a:cubicBezTo>
                      <a:cubicBezTo>
                        <a:pt x="29" y="383"/>
                        <a:pt x="29" y="383"/>
                        <a:pt x="29" y="383"/>
                      </a:cubicBezTo>
                      <a:cubicBezTo>
                        <a:pt x="32" y="384"/>
                        <a:pt x="32" y="384"/>
                        <a:pt x="32" y="384"/>
                      </a:cubicBezTo>
                      <a:cubicBezTo>
                        <a:pt x="26" y="399"/>
                        <a:pt x="26" y="399"/>
                        <a:pt x="26" y="399"/>
                      </a:cubicBezTo>
                      <a:cubicBezTo>
                        <a:pt x="51" y="388"/>
                        <a:pt x="51" y="388"/>
                        <a:pt x="51" y="388"/>
                      </a:cubicBezTo>
                      <a:cubicBezTo>
                        <a:pt x="51" y="388"/>
                        <a:pt x="68" y="380"/>
                        <a:pt x="73" y="385"/>
                      </a:cubicBezTo>
                      <a:cubicBezTo>
                        <a:pt x="78" y="391"/>
                        <a:pt x="58" y="404"/>
                        <a:pt x="58" y="404"/>
                      </a:cubicBezTo>
                      <a:cubicBezTo>
                        <a:pt x="65" y="407"/>
                        <a:pt x="65" y="407"/>
                        <a:pt x="65" y="407"/>
                      </a:cubicBezTo>
                      <a:cubicBezTo>
                        <a:pt x="66" y="411"/>
                        <a:pt x="66" y="411"/>
                        <a:pt x="66" y="411"/>
                      </a:cubicBezTo>
                      <a:cubicBezTo>
                        <a:pt x="74" y="413"/>
                        <a:pt x="74" y="413"/>
                        <a:pt x="74" y="413"/>
                      </a:cubicBezTo>
                      <a:cubicBezTo>
                        <a:pt x="74" y="413"/>
                        <a:pt x="71" y="419"/>
                        <a:pt x="72" y="424"/>
                      </a:cubicBezTo>
                      <a:cubicBezTo>
                        <a:pt x="73" y="429"/>
                        <a:pt x="82" y="422"/>
                        <a:pt x="85" y="426"/>
                      </a:cubicBezTo>
                      <a:cubicBezTo>
                        <a:pt x="88" y="430"/>
                        <a:pt x="80" y="434"/>
                        <a:pt x="75" y="436"/>
                      </a:cubicBezTo>
                      <a:cubicBezTo>
                        <a:pt x="71" y="438"/>
                        <a:pt x="72" y="443"/>
                        <a:pt x="73" y="446"/>
                      </a:cubicBezTo>
                      <a:cubicBezTo>
                        <a:pt x="74" y="448"/>
                        <a:pt x="79" y="446"/>
                        <a:pt x="79" y="446"/>
                      </a:cubicBezTo>
                      <a:cubicBezTo>
                        <a:pt x="79" y="450"/>
                        <a:pt x="79" y="450"/>
                        <a:pt x="79" y="450"/>
                      </a:cubicBezTo>
                      <a:cubicBezTo>
                        <a:pt x="85" y="453"/>
                        <a:pt x="85" y="453"/>
                        <a:pt x="85" y="453"/>
                      </a:cubicBezTo>
                      <a:cubicBezTo>
                        <a:pt x="95" y="453"/>
                        <a:pt x="95" y="453"/>
                        <a:pt x="95" y="453"/>
                      </a:cubicBezTo>
                      <a:cubicBezTo>
                        <a:pt x="79" y="459"/>
                        <a:pt x="79" y="459"/>
                        <a:pt x="79" y="459"/>
                      </a:cubicBezTo>
                      <a:cubicBezTo>
                        <a:pt x="74" y="457"/>
                        <a:pt x="74" y="457"/>
                        <a:pt x="74" y="457"/>
                      </a:cubicBezTo>
                      <a:cubicBezTo>
                        <a:pt x="71" y="458"/>
                        <a:pt x="71" y="458"/>
                        <a:pt x="71" y="458"/>
                      </a:cubicBezTo>
                      <a:cubicBezTo>
                        <a:pt x="72" y="463"/>
                        <a:pt x="72" y="463"/>
                        <a:pt x="72" y="463"/>
                      </a:cubicBezTo>
                      <a:cubicBezTo>
                        <a:pt x="67" y="458"/>
                        <a:pt x="67" y="458"/>
                        <a:pt x="67" y="458"/>
                      </a:cubicBezTo>
                      <a:cubicBezTo>
                        <a:pt x="69" y="453"/>
                        <a:pt x="69" y="453"/>
                        <a:pt x="69" y="453"/>
                      </a:cubicBezTo>
                      <a:cubicBezTo>
                        <a:pt x="69" y="453"/>
                        <a:pt x="59" y="444"/>
                        <a:pt x="55" y="445"/>
                      </a:cubicBezTo>
                      <a:cubicBezTo>
                        <a:pt x="50" y="446"/>
                        <a:pt x="56" y="458"/>
                        <a:pt x="56" y="458"/>
                      </a:cubicBezTo>
                      <a:cubicBezTo>
                        <a:pt x="56" y="458"/>
                        <a:pt x="61" y="458"/>
                        <a:pt x="61" y="464"/>
                      </a:cubicBezTo>
                      <a:cubicBezTo>
                        <a:pt x="62" y="471"/>
                        <a:pt x="52" y="471"/>
                        <a:pt x="52" y="471"/>
                      </a:cubicBezTo>
                      <a:cubicBezTo>
                        <a:pt x="71" y="478"/>
                        <a:pt x="71" y="478"/>
                        <a:pt x="71" y="478"/>
                      </a:cubicBezTo>
                      <a:cubicBezTo>
                        <a:pt x="81" y="471"/>
                        <a:pt x="81" y="471"/>
                        <a:pt x="81" y="471"/>
                      </a:cubicBezTo>
                      <a:cubicBezTo>
                        <a:pt x="86" y="481"/>
                        <a:pt x="86" y="481"/>
                        <a:pt x="86" y="481"/>
                      </a:cubicBezTo>
                      <a:cubicBezTo>
                        <a:pt x="91" y="478"/>
                        <a:pt x="91" y="478"/>
                        <a:pt x="91" y="478"/>
                      </a:cubicBezTo>
                      <a:cubicBezTo>
                        <a:pt x="91" y="478"/>
                        <a:pt x="101" y="478"/>
                        <a:pt x="108" y="480"/>
                      </a:cubicBezTo>
                      <a:cubicBezTo>
                        <a:pt x="115" y="482"/>
                        <a:pt x="107" y="496"/>
                        <a:pt x="107" y="496"/>
                      </a:cubicBezTo>
                      <a:cubicBezTo>
                        <a:pt x="100" y="503"/>
                        <a:pt x="100" y="503"/>
                        <a:pt x="100" y="503"/>
                      </a:cubicBezTo>
                      <a:cubicBezTo>
                        <a:pt x="111" y="505"/>
                        <a:pt x="111" y="505"/>
                        <a:pt x="111" y="505"/>
                      </a:cubicBezTo>
                      <a:cubicBezTo>
                        <a:pt x="111" y="507"/>
                        <a:pt x="111" y="507"/>
                        <a:pt x="111" y="507"/>
                      </a:cubicBezTo>
                      <a:cubicBezTo>
                        <a:pt x="127" y="509"/>
                        <a:pt x="127" y="509"/>
                        <a:pt x="127" y="509"/>
                      </a:cubicBezTo>
                      <a:cubicBezTo>
                        <a:pt x="110" y="510"/>
                        <a:pt x="110" y="510"/>
                        <a:pt x="110" y="510"/>
                      </a:cubicBezTo>
                      <a:cubicBezTo>
                        <a:pt x="112" y="520"/>
                        <a:pt x="112" y="520"/>
                        <a:pt x="112" y="520"/>
                      </a:cubicBezTo>
                      <a:cubicBezTo>
                        <a:pt x="118" y="519"/>
                        <a:pt x="118" y="519"/>
                        <a:pt x="118" y="519"/>
                      </a:cubicBezTo>
                      <a:cubicBezTo>
                        <a:pt x="123" y="515"/>
                        <a:pt x="123" y="515"/>
                        <a:pt x="123" y="515"/>
                      </a:cubicBezTo>
                      <a:cubicBezTo>
                        <a:pt x="122" y="520"/>
                        <a:pt x="122" y="520"/>
                        <a:pt x="122" y="520"/>
                      </a:cubicBezTo>
                      <a:cubicBezTo>
                        <a:pt x="130" y="524"/>
                        <a:pt x="130" y="524"/>
                        <a:pt x="130" y="524"/>
                      </a:cubicBezTo>
                      <a:cubicBezTo>
                        <a:pt x="130" y="524"/>
                        <a:pt x="135" y="522"/>
                        <a:pt x="134" y="527"/>
                      </a:cubicBezTo>
                      <a:cubicBezTo>
                        <a:pt x="134" y="532"/>
                        <a:pt x="129" y="535"/>
                        <a:pt x="129" y="535"/>
                      </a:cubicBezTo>
                      <a:cubicBezTo>
                        <a:pt x="129" y="535"/>
                        <a:pt x="123" y="529"/>
                        <a:pt x="119" y="536"/>
                      </a:cubicBezTo>
                      <a:cubicBezTo>
                        <a:pt x="115" y="542"/>
                        <a:pt x="122" y="543"/>
                        <a:pt x="122" y="543"/>
                      </a:cubicBezTo>
                      <a:cubicBezTo>
                        <a:pt x="128" y="540"/>
                        <a:pt x="128" y="540"/>
                        <a:pt x="128" y="540"/>
                      </a:cubicBezTo>
                      <a:cubicBezTo>
                        <a:pt x="133" y="541"/>
                        <a:pt x="133" y="541"/>
                        <a:pt x="133" y="541"/>
                      </a:cubicBezTo>
                      <a:cubicBezTo>
                        <a:pt x="176" y="530"/>
                        <a:pt x="176" y="530"/>
                        <a:pt x="176" y="530"/>
                      </a:cubicBezTo>
                      <a:cubicBezTo>
                        <a:pt x="162" y="540"/>
                        <a:pt x="162" y="540"/>
                        <a:pt x="162" y="540"/>
                      </a:cubicBezTo>
                      <a:cubicBezTo>
                        <a:pt x="163" y="546"/>
                        <a:pt x="163" y="546"/>
                        <a:pt x="163" y="546"/>
                      </a:cubicBezTo>
                      <a:cubicBezTo>
                        <a:pt x="150" y="548"/>
                        <a:pt x="150" y="548"/>
                        <a:pt x="150" y="548"/>
                      </a:cubicBezTo>
                      <a:cubicBezTo>
                        <a:pt x="137" y="555"/>
                        <a:pt x="137" y="555"/>
                        <a:pt x="137" y="555"/>
                      </a:cubicBezTo>
                      <a:cubicBezTo>
                        <a:pt x="130" y="561"/>
                        <a:pt x="130" y="561"/>
                        <a:pt x="130" y="561"/>
                      </a:cubicBezTo>
                      <a:cubicBezTo>
                        <a:pt x="132" y="562"/>
                        <a:pt x="132" y="562"/>
                        <a:pt x="132" y="562"/>
                      </a:cubicBezTo>
                      <a:cubicBezTo>
                        <a:pt x="147" y="558"/>
                        <a:pt x="147" y="558"/>
                        <a:pt x="147" y="558"/>
                      </a:cubicBezTo>
                      <a:cubicBezTo>
                        <a:pt x="147" y="554"/>
                        <a:pt x="147" y="554"/>
                        <a:pt x="147" y="554"/>
                      </a:cubicBezTo>
                      <a:cubicBezTo>
                        <a:pt x="153" y="553"/>
                        <a:pt x="153" y="553"/>
                        <a:pt x="153" y="553"/>
                      </a:cubicBezTo>
                      <a:cubicBezTo>
                        <a:pt x="155" y="554"/>
                        <a:pt x="155" y="554"/>
                        <a:pt x="155" y="554"/>
                      </a:cubicBezTo>
                      <a:cubicBezTo>
                        <a:pt x="167" y="548"/>
                        <a:pt x="167" y="548"/>
                        <a:pt x="167" y="548"/>
                      </a:cubicBezTo>
                      <a:cubicBezTo>
                        <a:pt x="168" y="551"/>
                        <a:pt x="168" y="551"/>
                        <a:pt x="168" y="551"/>
                      </a:cubicBezTo>
                      <a:cubicBezTo>
                        <a:pt x="162" y="556"/>
                        <a:pt x="162" y="556"/>
                        <a:pt x="162" y="556"/>
                      </a:cubicBezTo>
                      <a:cubicBezTo>
                        <a:pt x="165" y="558"/>
                        <a:pt x="165" y="558"/>
                        <a:pt x="165" y="558"/>
                      </a:cubicBezTo>
                      <a:cubicBezTo>
                        <a:pt x="162" y="560"/>
                        <a:pt x="162" y="560"/>
                        <a:pt x="162" y="560"/>
                      </a:cubicBezTo>
                      <a:cubicBezTo>
                        <a:pt x="165" y="562"/>
                        <a:pt x="165" y="562"/>
                        <a:pt x="165" y="562"/>
                      </a:cubicBezTo>
                      <a:cubicBezTo>
                        <a:pt x="177" y="550"/>
                        <a:pt x="177" y="550"/>
                        <a:pt x="177" y="550"/>
                      </a:cubicBezTo>
                      <a:cubicBezTo>
                        <a:pt x="175" y="543"/>
                        <a:pt x="175" y="543"/>
                        <a:pt x="175" y="543"/>
                      </a:cubicBezTo>
                      <a:cubicBezTo>
                        <a:pt x="175" y="543"/>
                        <a:pt x="179" y="540"/>
                        <a:pt x="185" y="539"/>
                      </a:cubicBezTo>
                      <a:cubicBezTo>
                        <a:pt x="192" y="538"/>
                        <a:pt x="195" y="545"/>
                        <a:pt x="195" y="545"/>
                      </a:cubicBezTo>
                      <a:cubicBezTo>
                        <a:pt x="206" y="551"/>
                        <a:pt x="206" y="551"/>
                        <a:pt x="206" y="551"/>
                      </a:cubicBezTo>
                      <a:cubicBezTo>
                        <a:pt x="210" y="549"/>
                        <a:pt x="210" y="549"/>
                        <a:pt x="210" y="549"/>
                      </a:cubicBezTo>
                      <a:cubicBezTo>
                        <a:pt x="208" y="545"/>
                        <a:pt x="208" y="545"/>
                        <a:pt x="208" y="545"/>
                      </a:cubicBezTo>
                      <a:cubicBezTo>
                        <a:pt x="212" y="541"/>
                        <a:pt x="212" y="541"/>
                        <a:pt x="212" y="541"/>
                      </a:cubicBezTo>
                      <a:cubicBezTo>
                        <a:pt x="221" y="545"/>
                        <a:pt x="221" y="545"/>
                        <a:pt x="221" y="545"/>
                      </a:cubicBezTo>
                      <a:cubicBezTo>
                        <a:pt x="221" y="545"/>
                        <a:pt x="219" y="546"/>
                        <a:pt x="218" y="548"/>
                      </a:cubicBezTo>
                      <a:cubicBezTo>
                        <a:pt x="216" y="548"/>
                        <a:pt x="217" y="552"/>
                        <a:pt x="217" y="552"/>
                      </a:cubicBezTo>
                      <a:cubicBezTo>
                        <a:pt x="221" y="551"/>
                        <a:pt x="221" y="551"/>
                        <a:pt x="221" y="551"/>
                      </a:cubicBezTo>
                      <a:cubicBezTo>
                        <a:pt x="225" y="557"/>
                        <a:pt x="225" y="557"/>
                        <a:pt x="225" y="557"/>
                      </a:cubicBezTo>
                      <a:cubicBezTo>
                        <a:pt x="223" y="548"/>
                        <a:pt x="223" y="548"/>
                        <a:pt x="223" y="548"/>
                      </a:cubicBezTo>
                      <a:cubicBezTo>
                        <a:pt x="227" y="546"/>
                        <a:pt x="232" y="543"/>
                        <a:pt x="233" y="545"/>
                      </a:cubicBezTo>
                      <a:cubicBezTo>
                        <a:pt x="236" y="548"/>
                        <a:pt x="233" y="552"/>
                        <a:pt x="233" y="552"/>
                      </a:cubicBezTo>
                      <a:cubicBezTo>
                        <a:pt x="241" y="560"/>
                        <a:pt x="241" y="560"/>
                        <a:pt x="241" y="560"/>
                      </a:cubicBezTo>
                      <a:cubicBezTo>
                        <a:pt x="241" y="566"/>
                        <a:pt x="241" y="566"/>
                        <a:pt x="241" y="566"/>
                      </a:cubicBezTo>
                      <a:cubicBezTo>
                        <a:pt x="241" y="566"/>
                        <a:pt x="255" y="570"/>
                        <a:pt x="267" y="572"/>
                      </a:cubicBezTo>
                      <a:cubicBezTo>
                        <a:pt x="278" y="573"/>
                        <a:pt x="284" y="564"/>
                        <a:pt x="295" y="556"/>
                      </a:cubicBezTo>
                      <a:cubicBezTo>
                        <a:pt x="305" y="550"/>
                        <a:pt x="312" y="558"/>
                        <a:pt x="312" y="558"/>
                      </a:cubicBezTo>
                      <a:cubicBezTo>
                        <a:pt x="315" y="546"/>
                        <a:pt x="315" y="546"/>
                        <a:pt x="315" y="546"/>
                      </a:cubicBezTo>
                      <a:cubicBezTo>
                        <a:pt x="309" y="546"/>
                        <a:pt x="309" y="546"/>
                        <a:pt x="309" y="546"/>
                      </a:cubicBezTo>
                      <a:cubicBezTo>
                        <a:pt x="309" y="546"/>
                        <a:pt x="312" y="527"/>
                        <a:pt x="310" y="517"/>
                      </a:cubicBezTo>
                      <a:cubicBezTo>
                        <a:pt x="309" y="507"/>
                        <a:pt x="318" y="510"/>
                        <a:pt x="332" y="508"/>
                      </a:cubicBezTo>
                      <a:cubicBezTo>
                        <a:pt x="346" y="506"/>
                        <a:pt x="353" y="506"/>
                        <a:pt x="353" y="506"/>
                      </a:cubicBezTo>
                      <a:cubicBezTo>
                        <a:pt x="353" y="506"/>
                        <a:pt x="379" y="510"/>
                        <a:pt x="391" y="513"/>
                      </a:cubicBezTo>
                      <a:cubicBezTo>
                        <a:pt x="402" y="515"/>
                        <a:pt x="407" y="526"/>
                        <a:pt x="417" y="534"/>
                      </a:cubicBezTo>
                      <a:cubicBezTo>
                        <a:pt x="429" y="540"/>
                        <a:pt x="454" y="525"/>
                        <a:pt x="454" y="525"/>
                      </a:cubicBezTo>
                      <a:cubicBezTo>
                        <a:pt x="454" y="525"/>
                        <a:pt x="484" y="507"/>
                        <a:pt x="494" y="497"/>
                      </a:cubicBezTo>
                      <a:cubicBezTo>
                        <a:pt x="505" y="489"/>
                        <a:pt x="514" y="458"/>
                        <a:pt x="523" y="449"/>
                      </a:cubicBezTo>
                      <a:cubicBezTo>
                        <a:pt x="530" y="442"/>
                        <a:pt x="553" y="456"/>
                        <a:pt x="563" y="456"/>
                      </a:cubicBezTo>
                      <a:cubicBezTo>
                        <a:pt x="575" y="455"/>
                        <a:pt x="578" y="441"/>
                        <a:pt x="578" y="441"/>
                      </a:cubicBezTo>
                      <a:cubicBezTo>
                        <a:pt x="573" y="439"/>
                        <a:pt x="573" y="439"/>
                        <a:pt x="573" y="439"/>
                      </a:cubicBezTo>
                      <a:cubicBezTo>
                        <a:pt x="581" y="436"/>
                        <a:pt x="581" y="436"/>
                        <a:pt x="581" y="436"/>
                      </a:cubicBezTo>
                      <a:cubicBezTo>
                        <a:pt x="581" y="436"/>
                        <a:pt x="578" y="423"/>
                        <a:pt x="592" y="423"/>
                      </a:cubicBezTo>
                      <a:cubicBezTo>
                        <a:pt x="606" y="423"/>
                        <a:pt x="606" y="438"/>
                        <a:pt x="606" y="438"/>
                      </a:cubicBezTo>
                      <a:cubicBezTo>
                        <a:pt x="606" y="438"/>
                        <a:pt x="594" y="446"/>
                        <a:pt x="590" y="458"/>
                      </a:cubicBezTo>
                      <a:cubicBezTo>
                        <a:pt x="587" y="469"/>
                        <a:pt x="606" y="474"/>
                        <a:pt x="607" y="477"/>
                      </a:cubicBezTo>
                      <a:cubicBezTo>
                        <a:pt x="608" y="479"/>
                        <a:pt x="606" y="486"/>
                        <a:pt x="606" y="486"/>
                      </a:cubicBezTo>
                      <a:cubicBezTo>
                        <a:pt x="623" y="489"/>
                        <a:pt x="623" y="489"/>
                        <a:pt x="623" y="489"/>
                      </a:cubicBezTo>
                      <a:cubicBezTo>
                        <a:pt x="631" y="472"/>
                        <a:pt x="631" y="472"/>
                        <a:pt x="631" y="472"/>
                      </a:cubicBezTo>
                      <a:cubicBezTo>
                        <a:pt x="624" y="459"/>
                        <a:pt x="624" y="459"/>
                        <a:pt x="624" y="459"/>
                      </a:cubicBezTo>
                      <a:cubicBezTo>
                        <a:pt x="638" y="451"/>
                        <a:pt x="638" y="451"/>
                        <a:pt x="638" y="451"/>
                      </a:cubicBezTo>
                      <a:cubicBezTo>
                        <a:pt x="625" y="439"/>
                        <a:pt x="625" y="439"/>
                        <a:pt x="625" y="439"/>
                      </a:cubicBezTo>
                      <a:cubicBezTo>
                        <a:pt x="625" y="439"/>
                        <a:pt x="625" y="423"/>
                        <a:pt x="626" y="416"/>
                      </a:cubicBezTo>
                      <a:cubicBezTo>
                        <a:pt x="626" y="410"/>
                        <a:pt x="645" y="413"/>
                        <a:pt x="645" y="413"/>
                      </a:cubicBezTo>
                      <a:cubicBezTo>
                        <a:pt x="648" y="419"/>
                        <a:pt x="648" y="419"/>
                        <a:pt x="648" y="419"/>
                      </a:cubicBezTo>
                      <a:cubicBezTo>
                        <a:pt x="675" y="407"/>
                        <a:pt x="675" y="407"/>
                        <a:pt x="675" y="407"/>
                      </a:cubicBezTo>
                      <a:cubicBezTo>
                        <a:pt x="674" y="400"/>
                        <a:pt x="674" y="400"/>
                        <a:pt x="674" y="400"/>
                      </a:cubicBezTo>
                      <a:cubicBezTo>
                        <a:pt x="684" y="398"/>
                        <a:pt x="684" y="398"/>
                        <a:pt x="684" y="398"/>
                      </a:cubicBezTo>
                      <a:cubicBezTo>
                        <a:pt x="684" y="398"/>
                        <a:pt x="698" y="380"/>
                        <a:pt x="707" y="377"/>
                      </a:cubicBezTo>
                      <a:cubicBezTo>
                        <a:pt x="714" y="372"/>
                        <a:pt x="732" y="382"/>
                        <a:pt x="732" y="382"/>
                      </a:cubicBezTo>
                      <a:cubicBezTo>
                        <a:pt x="751" y="373"/>
                        <a:pt x="751" y="373"/>
                        <a:pt x="751" y="373"/>
                      </a:cubicBezTo>
                      <a:cubicBezTo>
                        <a:pt x="751" y="373"/>
                        <a:pt x="766" y="371"/>
                        <a:pt x="781" y="360"/>
                      </a:cubicBezTo>
                      <a:cubicBezTo>
                        <a:pt x="796" y="348"/>
                        <a:pt x="825" y="313"/>
                        <a:pt x="825" y="313"/>
                      </a:cubicBezTo>
                      <a:cubicBezTo>
                        <a:pt x="825" y="313"/>
                        <a:pt x="845" y="305"/>
                        <a:pt x="865" y="297"/>
                      </a:cubicBezTo>
                      <a:cubicBezTo>
                        <a:pt x="885" y="288"/>
                        <a:pt x="889" y="271"/>
                        <a:pt x="889" y="271"/>
                      </a:cubicBezTo>
                      <a:cubicBezTo>
                        <a:pt x="900" y="272"/>
                        <a:pt x="900" y="272"/>
                        <a:pt x="900" y="272"/>
                      </a:cubicBezTo>
                      <a:cubicBezTo>
                        <a:pt x="904" y="276"/>
                        <a:pt x="904" y="276"/>
                        <a:pt x="904" y="276"/>
                      </a:cubicBezTo>
                      <a:cubicBezTo>
                        <a:pt x="916" y="270"/>
                        <a:pt x="916" y="270"/>
                        <a:pt x="916" y="270"/>
                      </a:cubicBezTo>
                      <a:cubicBezTo>
                        <a:pt x="910" y="253"/>
                        <a:pt x="910" y="253"/>
                        <a:pt x="910" y="253"/>
                      </a:cubicBezTo>
                      <a:cubicBezTo>
                        <a:pt x="930" y="253"/>
                        <a:pt x="930" y="253"/>
                        <a:pt x="930" y="253"/>
                      </a:cubicBezTo>
                      <a:cubicBezTo>
                        <a:pt x="933" y="246"/>
                        <a:pt x="933" y="246"/>
                        <a:pt x="933" y="246"/>
                      </a:cubicBezTo>
                      <a:cubicBezTo>
                        <a:pt x="946" y="246"/>
                        <a:pt x="946" y="246"/>
                        <a:pt x="946" y="246"/>
                      </a:cubicBezTo>
                      <a:cubicBezTo>
                        <a:pt x="946" y="242"/>
                        <a:pt x="946" y="242"/>
                        <a:pt x="946" y="242"/>
                      </a:cubicBezTo>
                      <a:cubicBezTo>
                        <a:pt x="975" y="238"/>
                        <a:pt x="975" y="238"/>
                        <a:pt x="975" y="238"/>
                      </a:cubicBezTo>
                      <a:cubicBezTo>
                        <a:pt x="975" y="238"/>
                        <a:pt x="976" y="225"/>
                        <a:pt x="988" y="225"/>
                      </a:cubicBezTo>
                      <a:cubicBezTo>
                        <a:pt x="1000" y="225"/>
                        <a:pt x="995" y="240"/>
                        <a:pt x="995" y="240"/>
                      </a:cubicBezTo>
                      <a:cubicBezTo>
                        <a:pt x="1002" y="242"/>
                        <a:pt x="1002" y="242"/>
                        <a:pt x="1002" y="242"/>
                      </a:cubicBezTo>
                      <a:cubicBezTo>
                        <a:pt x="1002" y="242"/>
                        <a:pt x="1008" y="227"/>
                        <a:pt x="1011" y="223"/>
                      </a:cubicBezTo>
                      <a:cubicBezTo>
                        <a:pt x="1013" y="220"/>
                        <a:pt x="1020" y="222"/>
                        <a:pt x="1020" y="222"/>
                      </a:cubicBezTo>
                      <a:cubicBezTo>
                        <a:pt x="1020" y="222"/>
                        <a:pt x="1022" y="213"/>
                        <a:pt x="1019" y="210"/>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43" name="Lebanon" descr="© INSCALE GmbH, 05.05.2010&#10;http://www.presentationload.com/"/>
                <p:cNvSpPr>
                  <a:spLocks/>
                </p:cNvSpPr>
                <p:nvPr/>
              </p:nvSpPr>
              <p:spPr bwMode="gray">
                <a:xfrm>
                  <a:off x="7715204" y="5661572"/>
                  <a:ext cx="177379" cy="364522"/>
                </a:xfrm>
                <a:custGeom>
                  <a:avLst/>
                  <a:gdLst/>
                  <a:ahLst/>
                  <a:cxnLst>
                    <a:cxn ang="0">
                      <a:pos x="26" y="106"/>
                    </a:cxn>
                    <a:cxn ang="0">
                      <a:pos x="37" y="87"/>
                    </a:cxn>
                    <a:cxn ang="0">
                      <a:pos x="36" y="83"/>
                    </a:cxn>
                    <a:cxn ang="0">
                      <a:pos x="43" y="75"/>
                    </a:cxn>
                    <a:cxn ang="0">
                      <a:pos x="29" y="74"/>
                    </a:cxn>
                    <a:cxn ang="0">
                      <a:pos x="31" y="67"/>
                    </a:cxn>
                    <a:cxn ang="0">
                      <a:pos x="35" y="64"/>
                    </a:cxn>
                    <a:cxn ang="0">
                      <a:pos x="54" y="56"/>
                    </a:cxn>
                    <a:cxn ang="0">
                      <a:pos x="48" y="51"/>
                    </a:cxn>
                    <a:cxn ang="0">
                      <a:pos x="46" y="47"/>
                    </a:cxn>
                    <a:cxn ang="0">
                      <a:pos x="58" y="45"/>
                    </a:cxn>
                    <a:cxn ang="0">
                      <a:pos x="48" y="42"/>
                    </a:cxn>
                    <a:cxn ang="0">
                      <a:pos x="61" y="27"/>
                    </a:cxn>
                    <a:cxn ang="0">
                      <a:pos x="48" y="17"/>
                    </a:cxn>
                    <a:cxn ang="0">
                      <a:pos x="48" y="11"/>
                    </a:cxn>
                    <a:cxn ang="0">
                      <a:pos x="35" y="10"/>
                    </a:cxn>
                    <a:cxn ang="0">
                      <a:pos x="38" y="0"/>
                    </a:cxn>
                    <a:cxn ang="0">
                      <a:pos x="29" y="1"/>
                    </a:cxn>
                    <a:cxn ang="0">
                      <a:pos x="28" y="6"/>
                    </a:cxn>
                    <a:cxn ang="0">
                      <a:pos x="20" y="7"/>
                    </a:cxn>
                    <a:cxn ang="0">
                      <a:pos x="14" y="12"/>
                    </a:cxn>
                    <a:cxn ang="0">
                      <a:pos x="15" y="20"/>
                    </a:cxn>
                    <a:cxn ang="0">
                      <a:pos x="6" y="28"/>
                    </a:cxn>
                    <a:cxn ang="0">
                      <a:pos x="5" y="36"/>
                    </a:cxn>
                    <a:cxn ang="0">
                      <a:pos x="1" y="38"/>
                    </a:cxn>
                    <a:cxn ang="0">
                      <a:pos x="2" y="49"/>
                    </a:cxn>
                    <a:cxn ang="0">
                      <a:pos x="10" y="56"/>
                    </a:cxn>
                    <a:cxn ang="0">
                      <a:pos x="6" y="63"/>
                    </a:cxn>
                    <a:cxn ang="0">
                      <a:pos x="3" y="77"/>
                    </a:cxn>
                    <a:cxn ang="0">
                      <a:pos x="4" y="94"/>
                    </a:cxn>
                    <a:cxn ang="0">
                      <a:pos x="2" y="96"/>
                    </a:cxn>
                    <a:cxn ang="0">
                      <a:pos x="3" y="109"/>
                    </a:cxn>
                    <a:cxn ang="0">
                      <a:pos x="0" y="112"/>
                    </a:cxn>
                    <a:cxn ang="0">
                      <a:pos x="0" y="115"/>
                    </a:cxn>
                    <a:cxn ang="0">
                      <a:pos x="3" y="115"/>
                    </a:cxn>
                    <a:cxn ang="0">
                      <a:pos x="2" y="126"/>
                    </a:cxn>
                    <a:cxn ang="0">
                      <a:pos x="8" y="125"/>
                    </a:cxn>
                    <a:cxn ang="0">
                      <a:pos x="12" y="121"/>
                    </a:cxn>
                    <a:cxn ang="0">
                      <a:pos x="19" y="122"/>
                    </a:cxn>
                    <a:cxn ang="0">
                      <a:pos x="19" y="112"/>
                    </a:cxn>
                    <a:cxn ang="0">
                      <a:pos x="19" y="106"/>
                    </a:cxn>
                    <a:cxn ang="0">
                      <a:pos x="26" y="106"/>
                    </a:cxn>
                  </a:cxnLst>
                  <a:rect l="0" t="0" r="r" b="b"/>
                  <a:pathLst>
                    <a:path w="63" h="129">
                      <a:moveTo>
                        <a:pt x="26" y="106"/>
                      </a:moveTo>
                      <a:cubicBezTo>
                        <a:pt x="37" y="87"/>
                        <a:pt x="37" y="87"/>
                        <a:pt x="37" y="87"/>
                      </a:cubicBezTo>
                      <a:cubicBezTo>
                        <a:pt x="36" y="83"/>
                        <a:pt x="36" y="83"/>
                        <a:pt x="36" y="83"/>
                      </a:cubicBezTo>
                      <a:cubicBezTo>
                        <a:pt x="36" y="83"/>
                        <a:pt x="43" y="79"/>
                        <a:pt x="43" y="75"/>
                      </a:cubicBezTo>
                      <a:cubicBezTo>
                        <a:pt x="44" y="72"/>
                        <a:pt x="29" y="74"/>
                        <a:pt x="29" y="74"/>
                      </a:cubicBezTo>
                      <a:cubicBezTo>
                        <a:pt x="31" y="67"/>
                        <a:pt x="31" y="67"/>
                        <a:pt x="31" y="67"/>
                      </a:cubicBezTo>
                      <a:cubicBezTo>
                        <a:pt x="31" y="67"/>
                        <a:pt x="35" y="66"/>
                        <a:pt x="35" y="64"/>
                      </a:cubicBezTo>
                      <a:cubicBezTo>
                        <a:pt x="35" y="61"/>
                        <a:pt x="54" y="56"/>
                        <a:pt x="54" y="56"/>
                      </a:cubicBezTo>
                      <a:cubicBezTo>
                        <a:pt x="48" y="51"/>
                        <a:pt x="48" y="51"/>
                        <a:pt x="48" y="51"/>
                      </a:cubicBezTo>
                      <a:cubicBezTo>
                        <a:pt x="46" y="47"/>
                        <a:pt x="46" y="47"/>
                        <a:pt x="46" y="47"/>
                      </a:cubicBezTo>
                      <a:cubicBezTo>
                        <a:pt x="58" y="45"/>
                        <a:pt x="58" y="45"/>
                        <a:pt x="58" y="45"/>
                      </a:cubicBezTo>
                      <a:cubicBezTo>
                        <a:pt x="48" y="42"/>
                        <a:pt x="48" y="42"/>
                        <a:pt x="48" y="42"/>
                      </a:cubicBezTo>
                      <a:cubicBezTo>
                        <a:pt x="48" y="42"/>
                        <a:pt x="58" y="32"/>
                        <a:pt x="61" y="27"/>
                      </a:cubicBezTo>
                      <a:cubicBezTo>
                        <a:pt x="63" y="22"/>
                        <a:pt x="48" y="17"/>
                        <a:pt x="48" y="17"/>
                      </a:cubicBezTo>
                      <a:cubicBezTo>
                        <a:pt x="48" y="11"/>
                        <a:pt x="48" y="11"/>
                        <a:pt x="48" y="11"/>
                      </a:cubicBezTo>
                      <a:cubicBezTo>
                        <a:pt x="35" y="10"/>
                        <a:pt x="35" y="10"/>
                        <a:pt x="35" y="10"/>
                      </a:cubicBezTo>
                      <a:cubicBezTo>
                        <a:pt x="38" y="0"/>
                        <a:pt x="38" y="0"/>
                        <a:pt x="38" y="0"/>
                      </a:cubicBezTo>
                      <a:cubicBezTo>
                        <a:pt x="29" y="1"/>
                        <a:pt x="29" y="1"/>
                        <a:pt x="29" y="1"/>
                      </a:cubicBezTo>
                      <a:cubicBezTo>
                        <a:pt x="28" y="6"/>
                        <a:pt x="28" y="6"/>
                        <a:pt x="28" y="6"/>
                      </a:cubicBezTo>
                      <a:cubicBezTo>
                        <a:pt x="20" y="7"/>
                        <a:pt x="20" y="7"/>
                        <a:pt x="20" y="7"/>
                      </a:cubicBezTo>
                      <a:cubicBezTo>
                        <a:pt x="14" y="12"/>
                        <a:pt x="14" y="12"/>
                        <a:pt x="14" y="12"/>
                      </a:cubicBezTo>
                      <a:cubicBezTo>
                        <a:pt x="15" y="20"/>
                        <a:pt x="15" y="20"/>
                        <a:pt x="15" y="20"/>
                      </a:cubicBezTo>
                      <a:cubicBezTo>
                        <a:pt x="15" y="20"/>
                        <a:pt x="9" y="24"/>
                        <a:pt x="6" y="28"/>
                      </a:cubicBezTo>
                      <a:cubicBezTo>
                        <a:pt x="4" y="31"/>
                        <a:pt x="6" y="33"/>
                        <a:pt x="5" y="36"/>
                      </a:cubicBezTo>
                      <a:cubicBezTo>
                        <a:pt x="3" y="38"/>
                        <a:pt x="1" y="38"/>
                        <a:pt x="1" y="38"/>
                      </a:cubicBezTo>
                      <a:cubicBezTo>
                        <a:pt x="2" y="49"/>
                        <a:pt x="2" y="49"/>
                        <a:pt x="2" y="49"/>
                      </a:cubicBezTo>
                      <a:cubicBezTo>
                        <a:pt x="2" y="49"/>
                        <a:pt x="10" y="52"/>
                        <a:pt x="10" y="56"/>
                      </a:cubicBezTo>
                      <a:cubicBezTo>
                        <a:pt x="10" y="60"/>
                        <a:pt x="6" y="63"/>
                        <a:pt x="6" y="63"/>
                      </a:cubicBezTo>
                      <a:cubicBezTo>
                        <a:pt x="3" y="77"/>
                        <a:pt x="3" y="77"/>
                        <a:pt x="3" y="77"/>
                      </a:cubicBezTo>
                      <a:cubicBezTo>
                        <a:pt x="4" y="94"/>
                        <a:pt x="4" y="94"/>
                        <a:pt x="4" y="94"/>
                      </a:cubicBezTo>
                      <a:cubicBezTo>
                        <a:pt x="2" y="96"/>
                        <a:pt x="2" y="96"/>
                        <a:pt x="2" y="96"/>
                      </a:cubicBezTo>
                      <a:cubicBezTo>
                        <a:pt x="3" y="109"/>
                        <a:pt x="3" y="109"/>
                        <a:pt x="3" y="109"/>
                      </a:cubicBezTo>
                      <a:cubicBezTo>
                        <a:pt x="0" y="112"/>
                        <a:pt x="0" y="112"/>
                        <a:pt x="0" y="112"/>
                      </a:cubicBezTo>
                      <a:cubicBezTo>
                        <a:pt x="0" y="115"/>
                        <a:pt x="0" y="115"/>
                        <a:pt x="0" y="115"/>
                      </a:cubicBezTo>
                      <a:cubicBezTo>
                        <a:pt x="3" y="115"/>
                        <a:pt x="3" y="115"/>
                        <a:pt x="3" y="115"/>
                      </a:cubicBezTo>
                      <a:cubicBezTo>
                        <a:pt x="2" y="126"/>
                        <a:pt x="2" y="126"/>
                        <a:pt x="2" y="126"/>
                      </a:cubicBezTo>
                      <a:cubicBezTo>
                        <a:pt x="2" y="126"/>
                        <a:pt x="5" y="126"/>
                        <a:pt x="8" y="125"/>
                      </a:cubicBezTo>
                      <a:cubicBezTo>
                        <a:pt x="10" y="123"/>
                        <a:pt x="12" y="121"/>
                        <a:pt x="12" y="121"/>
                      </a:cubicBezTo>
                      <a:cubicBezTo>
                        <a:pt x="12" y="121"/>
                        <a:pt x="15" y="129"/>
                        <a:pt x="19" y="122"/>
                      </a:cubicBezTo>
                      <a:cubicBezTo>
                        <a:pt x="25" y="115"/>
                        <a:pt x="19" y="112"/>
                        <a:pt x="19" y="112"/>
                      </a:cubicBezTo>
                      <a:cubicBezTo>
                        <a:pt x="19" y="106"/>
                        <a:pt x="19" y="106"/>
                        <a:pt x="19" y="106"/>
                      </a:cubicBezTo>
                      <a:lnTo>
                        <a:pt x="26" y="10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4" name="Syria" descr="© INSCALE GmbH, 05.05.2010&#10;http://www.presentationload.com/"/>
                <p:cNvSpPr>
                  <a:spLocks/>
                </p:cNvSpPr>
                <p:nvPr/>
              </p:nvSpPr>
              <p:spPr bwMode="gray">
                <a:xfrm>
                  <a:off x="7650111" y="4860926"/>
                  <a:ext cx="868995" cy="1212360"/>
                </a:xfrm>
                <a:custGeom>
                  <a:avLst/>
                  <a:gdLst/>
                  <a:ahLst/>
                  <a:cxnLst>
                    <a:cxn ang="0">
                      <a:pos x="294" y="149"/>
                    </a:cxn>
                    <a:cxn ang="0">
                      <a:pos x="274" y="96"/>
                    </a:cxn>
                    <a:cxn ang="0">
                      <a:pos x="287" y="50"/>
                    </a:cxn>
                    <a:cxn ang="0">
                      <a:pos x="302" y="18"/>
                    </a:cxn>
                    <a:cxn ang="0">
                      <a:pos x="297" y="1"/>
                    </a:cxn>
                    <a:cxn ang="0">
                      <a:pos x="262" y="26"/>
                    </a:cxn>
                    <a:cxn ang="0">
                      <a:pos x="178" y="89"/>
                    </a:cxn>
                    <a:cxn ang="0">
                      <a:pos x="129" y="111"/>
                    </a:cxn>
                    <a:cxn ang="0">
                      <a:pos x="81" y="127"/>
                    </a:cxn>
                    <a:cxn ang="0">
                      <a:pos x="72" y="136"/>
                    </a:cxn>
                    <a:cxn ang="0">
                      <a:pos x="42" y="142"/>
                    </a:cxn>
                    <a:cxn ang="0">
                      <a:pos x="22" y="168"/>
                    </a:cxn>
                    <a:cxn ang="0">
                      <a:pos x="21" y="188"/>
                    </a:cxn>
                    <a:cxn ang="0">
                      <a:pos x="20" y="218"/>
                    </a:cxn>
                    <a:cxn ang="0">
                      <a:pos x="0" y="224"/>
                    </a:cxn>
                    <a:cxn ang="0">
                      <a:pos x="4" y="236"/>
                    </a:cxn>
                    <a:cxn ang="0">
                      <a:pos x="3" y="243"/>
                    </a:cxn>
                    <a:cxn ang="0">
                      <a:pos x="16" y="254"/>
                    </a:cxn>
                    <a:cxn ang="0">
                      <a:pos x="22" y="280"/>
                    </a:cxn>
                    <a:cxn ang="0">
                      <a:pos x="34" y="297"/>
                    </a:cxn>
                    <a:cxn ang="0">
                      <a:pos x="51" y="290"/>
                    </a:cxn>
                    <a:cxn ang="0">
                      <a:pos x="61" y="284"/>
                    </a:cxn>
                    <a:cxn ang="0">
                      <a:pos x="71" y="295"/>
                    </a:cxn>
                    <a:cxn ang="0">
                      <a:pos x="84" y="311"/>
                    </a:cxn>
                    <a:cxn ang="0">
                      <a:pos x="81" y="329"/>
                    </a:cxn>
                    <a:cxn ang="0">
                      <a:pos x="71" y="335"/>
                    </a:cxn>
                    <a:cxn ang="0">
                      <a:pos x="58" y="348"/>
                    </a:cxn>
                    <a:cxn ang="0">
                      <a:pos x="52" y="358"/>
                    </a:cxn>
                    <a:cxn ang="0">
                      <a:pos x="59" y="367"/>
                    </a:cxn>
                    <a:cxn ang="0">
                      <a:pos x="49" y="390"/>
                    </a:cxn>
                    <a:cxn ang="0">
                      <a:pos x="54" y="409"/>
                    </a:cxn>
                    <a:cxn ang="0">
                      <a:pos x="77" y="419"/>
                    </a:cxn>
                    <a:cxn ang="0">
                      <a:pos x="93" y="429"/>
                    </a:cxn>
                    <a:cxn ang="0">
                      <a:pos x="108" y="430"/>
                    </a:cxn>
                    <a:cxn ang="0">
                      <a:pos x="304" y="206"/>
                    </a:cxn>
                    <a:cxn ang="0">
                      <a:pos x="305" y="189"/>
                    </a:cxn>
                    <a:cxn ang="0">
                      <a:pos x="307" y="175"/>
                    </a:cxn>
                  </a:cxnLst>
                  <a:rect l="0" t="0" r="r" b="b"/>
                  <a:pathLst>
                    <a:path w="308" h="430">
                      <a:moveTo>
                        <a:pt x="307" y="175"/>
                      </a:moveTo>
                      <a:cubicBezTo>
                        <a:pt x="307" y="175"/>
                        <a:pt x="297" y="164"/>
                        <a:pt x="294" y="149"/>
                      </a:cubicBezTo>
                      <a:cubicBezTo>
                        <a:pt x="290" y="133"/>
                        <a:pt x="295" y="121"/>
                        <a:pt x="289" y="113"/>
                      </a:cubicBezTo>
                      <a:cubicBezTo>
                        <a:pt x="285" y="105"/>
                        <a:pt x="278" y="106"/>
                        <a:pt x="274" y="96"/>
                      </a:cubicBezTo>
                      <a:cubicBezTo>
                        <a:pt x="270" y="88"/>
                        <a:pt x="264" y="74"/>
                        <a:pt x="268" y="66"/>
                      </a:cubicBezTo>
                      <a:cubicBezTo>
                        <a:pt x="273" y="60"/>
                        <a:pt x="282" y="62"/>
                        <a:pt x="287" y="50"/>
                      </a:cubicBezTo>
                      <a:cubicBezTo>
                        <a:pt x="294" y="39"/>
                        <a:pt x="296" y="26"/>
                        <a:pt x="296" y="26"/>
                      </a:cubicBezTo>
                      <a:cubicBezTo>
                        <a:pt x="296" y="26"/>
                        <a:pt x="302" y="21"/>
                        <a:pt x="302" y="18"/>
                      </a:cubicBezTo>
                      <a:cubicBezTo>
                        <a:pt x="302" y="14"/>
                        <a:pt x="301" y="5"/>
                        <a:pt x="301" y="5"/>
                      </a:cubicBezTo>
                      <a:cubicBezTo>
                        <a:pt x="297" y="1"/>
                        <a:pt x="297" y="1"/>
                        <a:pt x="297" y="1"/>
                      </a:cubicBezTo>
                      <a:cubicBezTo>
                        <a:pt x="286" y="0"/>
                        <a:pt x="286" y="0"/>
                        <a:pt x="286" y="0"/>
                      </a:cubicBezTo>
                      <a:cubicBezTo>
                        <a:pt x="286" y="0"/>
                        <a:pt x="282" y="17"/>
                        <a:pt x="262" y="26"/>
                      </a:cubicBezTo>
                      <a:cubicBezTo>
                        <a:pt x="242" y="34"/>
                        <a:pt x="222" y="42"/>
                        <a:pt x="222" y="42"/>
                      </a:cubicBezTo>
                      <a:cubicBezTo>
                        <a:pt x="222" y="42"/>
                        <a:pt x="193" y="77"/>
                        <a:pt x="178" y="89"/>
                      </a:cubicBezTo>
                      <a:cubicBezTo>
                        <a:pt x="163" y="100"/>
                        <a:pt x="148" y="102"/>
                        <a:pt x="148" y="102"/>
                      </a:cubicBezTo>
                      <a:cubicBezTo>
                        <a:pt x="129" y="111"/>
                        <a:pt x="129" y="111"/>
                        <a:pt x="129" y="111"/>
                      </a:cubicBezTo>
                      <a:cubicBezTo>
                        <a:pt x="129" y="111"/>
                        <a:pt x="111" y="101"/>
                        <a:pt x="104" y="106"/>
                      </a:cubicBezTo>
                      <a:cubicBezTo>
                        <a:pt x="95" y="109"/>
                        <a:pt x="81" y="127"/>
                        <a:pt x="81" y="127"/>
                      </a:cubicBezTo>
                      <a:cubicBezTo>
                        <a:pt x="71" y="129"/>
                        <a:pt x="71" y="129"/>
                        <a:pt x="71" y="129"/>
                      </a:cubicBezTo>
                      <a:cubicBezTo>
                        <a:pt x="72" y="136"/>
                        <a:pt x="72" y="136"/>
                        <a:pt x="72" y="136"/>
                      </a:cubicBezTo>
                      <a:cubicBezTo>
                        <a:pt x="45" y="148"/>
                        <a:pt x="45" y="148"/>
                        <a:pt x="45" y="148"/>
                      </a:cubicBezTo>
                      <a:cubicBezTo>
                        <a:pt x="42" y="142"/>
                        <a:pt x="42" y="142"/>
                        <a:pt x="42" y="142"/>
                      </a:cubicBezTo>
                      <a:cubicBezTo>
                        <a:pt x="42" y="142"/>
                        <a:pt x="23" y="139"/>
                        <a:pt x="23" y="145"/>
                      </a:cubicBezTo>
                      <a:cubicBezTo>
                        <a:pt x="22" y="152"/>
                        <a:pt x="22" y="168"/>
                        <a:pt x="22" y="168"/>
                      </a:cubicBezTo>
                      <a:cubicBezTo>
                        <a:pt x="35" y="180"/>
                        <a:pt x="35" y="180"/>
                        <a:pt x="35" y="180"/>
                      </a:cubicBezTo>
                      <a:cubicBezTo>
                        <a:pt x="21" y="188"/>
                        <a:pt x="21" y="188"/>
                        <a:pt x="21" y="188"/>
                      </a:cubicBezTo>
                      <a:cubicBezTo>
                        <a:pt x="28" y="201"/>
                        <a:pt x="28" y="201"/>
                        <a:pt x="28" y="201"/>
                      </a:cubicBezTo>
                      <a:cubicBezTo>
                        <a:pt x="20" y="218"/>
                        <a:pt x="20" y="218"/>
                        <a:pt x="20" y="218"/>
                      </a:cubicBezTo>
                      <a:cubicBezTo>
                        <a:pt x="3" y="215"/>
                        <a:pt x="3" y="215"/>
                        <a:pt x="3" y="215"/>
                      </a:cubicBezTo>
                      <a:cubicBezTo>
                        <a:pt x="0" y="224"/>
                        <a:pt x="0" y="224"/>
                        <a:pt x="0" y="224"/>
                      </a:cubicBezTo>
                      <a:cubicBezTo>
                        <a:pt x="6" y="225"/>
                        <a:pt x="6" y="225"/>
                        <a:pt x="6" y="225"/>
                      </a:cubicBezTo>
                      <a:cubicBezTo>
                        <a:pt x="4" y="236"/>
                        <a:pt x="4" y="236"/>
                        <a:pt x="4" y="236"/>
                      </a:cubicBezTo>
                      <a:cubicBezTo>
                        <a:pt x="0" y="238"/>
                        <a:pt x="0" y="238"/>
                        <a:pt x="0" y="238"/>
                      </a:cubicBezTo>
                      <a:cubicBezTo>
                        <a:pt x="3" y="243"/>
                        <a:pt x="3" y="243"/>
                        <a:pt x="3" y="243"/>
                      </a:cubicBezTo>
                      <a:cubicBezTo>
                        <a:pt x="18" y="248"/>
                        <a:pt x="18" y="248"/>
                        <a:pt x="18" y="248"/>
                      </a:cubicBezTo>
                      <a:cubicBezTo>
                        <a:pt x="18" y="248"/>
                        <a:pt x="12" y="250"/>
                        <a:pt x="16" y="254"/>
                      </a:cubicBezTo>
                      <a:cubicBezTo>
                        <a:pt x="18" y="258"/>
                        <a:pt x="22" y="259"/>
                        <a:pt x="22" y="264"/>
                      </a:cubicBezTo>
                      <a:cubicBezTo>
                        <a:pt x="22" y="280"/>
                        <a:pt x="22" y="280"/>
                        <a:pt x="22" y="280"/>
                      </a:cubicBezTo>
                      <a:cubicBezTo>
                        <a:pt x="28" y="283"/>
                        <a:pt x="28" y="283"/>
                        <a:pt x="28" y="283"/>
                      </a:cubicBezTo>
                      <a:cubicBezTo>
                        <a:pt x="34" y="297"/>
                        <a:pt x="34" y="297"/>
                        <a:pt x="34" y="297"/>
                      </a:cubicBezTo>
                      <a:cubicBezTo>
                        <a:pt x="43" y="291"/>
                        <a:pt x="43" y="291"/>
                        <a:pt x="43" y="291"/>
                      </a:cubicBezTo>
                      <a:cubicBezTo>
                        <a:pt x="51" y="290"/>
                        <a:pt x="51" y="290"/>
                        <a:pt x="51" y="290"/>
                      </a:cubicBezTo>
                      <a:cubicBezTo>
                        <a:pt x="52" y="285"/>
                        <a:pt x="52" y="285"/>
                        <a:pt x="52" y="285"/>
                      </a:cubicBezTo>
                      <a:cubicBezTo>
                        <a:pt x="61" y="284"/>
                        <a:pt x="61" y="284"/>
                        <a:pt x="61" y="284"/>
                      </a:cubicBezTo>
                      <a:cubicBezTo>
                        <a:pt x="58" y="294"/>
                        <a:pt x="58" y="294"/>
                        <a:pt x="58" y="294"/>
                      </a:cubicBezTo>
                      <a:cubicBezTo>
                        <a:pt x="71" y="295"/>
                        <a:pt x="71" y="295"/>
                        <a:pt x="71" y="295"/>
                      </a:cubicBezTo>
                      <a:cubicBezTo>
                        <a:pt x="71" y="301"/>
                        <a:pt x="71" y="301"/>
                        <a:pt x="71" y="301"/>
                      </a:cubicBezTo>
                      <a:cubicBezTo>
                        <a:pt x="71" y="301"/>
                        <a:pt x="86" y="306"/>
                        <a:pt x="84" y="311"/>
                      </a:cubicBezTo>
                      <a:cubicBezTo>
                        <a:pt x="81" y="316"/>
                        <a:pt x="71" y="326"/>
                        <a:pt x="71" y="326"/>
                      </a:cubicBezTo>
                      <a:cubicBezTo>
                        <a:pt x="81" y="329"/>
                        <a:pt x="81" y="329"/>
                        <a:pt x="81" y="329"/>
                      </a:cubicBezTo>
                      <a:cubicBezTo>
                        <a:pt x="69" y="331"/>
                        <a:pt x="69" y="331"/>
                        <a:pt x="69" y="331"/>
                      </a:cubicBezTo>
                      <a:cubicBezTo>
                        <a:pt x="71" y="335"/>
                        <a:pt x="71" y="335"/>
                        <a:pt x="71" y="335"/>
                      </a:cubicBezTo>
                      <a:cubicBezTo>
                        <a:pt x="77" y="340"/>
                        <a:pt x="77" y="340"/>
                        <a:pt x="77" y="340"/>
                      </a:cubicBezTo>
                      <a:cubicBezTo>
                        <a:pt x="77" y="340"/>
                        <a:pt x="58" y="345"/>
                        <a:pt x="58" y="348"/>
                      </a:cubicBezTo>
                      <a:cubicBezTo>
                        <a:pt x="58" y="350"/>
                        <a:pt x="54" y="351"/>
                        <a:pt x="54" y="351"/>
                      </a:cubicBezTo>
                      <a:cubicBezTo>
                        <a:pt x="52" y="358"/>
                        <a:pt x="52" y="358"/>
                        <a:pt x="52" y="358"/>
                      </a:cubicBezTo>
                      <a:cubicBezTo>
                        <a:pt x="52" y="358"/>
                        <a:pt x="67" y="356"/>
                        <a:pt x="66" y="359"/>
                      </a:cubicBezTo>
                      <a:cubicBezTo>
                        <a:pt x="66" y="363"/>
                        <a:pt x="59" y="367"/>
                        <a:pt x="59" y="367"/>
                      </a:cubicBezTo>
                      <a:cubicBezTo>
                        <a:pt x="60" y="371"/>
                        <a:pt x="60" y="371"/>
                        <a:pt x="60" y="371"/>
                      </a:cubicBezTo>
                      <a:cubicBezTo>
                        <a:pt x="49" y="390"/>
                        <a:pt x="49" y="390"/>
                        <a:pt x="49" y="390"/>
                      </a:cubicBezTo>
                      <a:cubicBezTo>
                        <a:pt x="54" y="392"/>
                        <a:pt x="54" y="392"/>
                        <a:pt x="54" y="392"/>
                      </a:cubicBezTo>
                      <a:cubicBezTo>
                        <a:pt x="54" y="409"/>
                        <a:pt x="54" y="409"/>
                        <a:pt x="54" y="409"/>
                      </a:cubicBezTo>
                      <a:cubicBezTo>
                        <a:pt x="64" y="427"/>
                        <a:pt x="64" y="427"/>
                        <a:pt x="64" y="427"/>
                      </a:cubicBezTo>
                      <a:cubicBezTo>
                        <a:pt x="64" y="427"/>
                        <a:pt x="69" y="419"/>
                        <a:pt x="77" y="419"/>
                      </a:cubicBezTo>
                      <a:cubicBezTo>
                        <a:pt x="85" y="420"/>
                        <a:pt x="89" y="429"/>
                        <a:pt x="89" y="429"/>
                      </a:cubicBezTo>
                      <a:cubicBezTo>
                        <a:pt x="93" y="429"/>
                        <a:pt x="93" y="429"/>
                        <a:pt x="93" y="429"/>
                      </a:cubicBezTo>
                      <a:cubicBezTo>
                        <a:pt x="93" y="429"/>
                        <a:pt x="94" y="425"/>
                        <a:pt x="101" y="425"/>
                      </a:cubicBezTo>
                      <a:cubicBezTo>
                        <a:pt x="107" y="426"/>
                        <a:pt x="108" y="430"/>
                        <a:pt x="108" y="430"/>
                      </a:cubicBezTo>
                      <a:cubicBezTo>
                        <a:pt x="135" y="429"/>
                        <a:pt x="135" y="429"/>
                        <a:pt x="135" y="429"/>
                      </a:cubicBezTo>
                      <a:cubicBezTo>
                        <a:pt x="304" y="206"/>
                        <a:pt x="304" y="206"/>
                        <a:pt x="304" y="206"/>
                      </a:cubicBezTo>
                      <a:cubicBezTo>
                        <a:pt x="306" y="205"/>
                        <a:pt x="306" y="205"/>
                        <a:pt x="306" y="205"/>
                      </a:cubicBezTo>
                      <a:cubicBezTo>
                        <a:pt x="305" y="189"/>
                        <a:pt x="305" y="189"/>
                        <a:pt x="305" y="189"/>
                      </a:cubicBezTo>
                      <a:cubicBezTo>
                        <a:pt x="308" y="188"/>
                        <a:pt x="308" y="188"/>
                        <a:pt x="308" y="188"/>
                      </a:cubicBezTo>
                      <a:lnTo>
                        <a:pt x="307" y="175"/>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5" name="Azerbaijan" descr="© INSCALE GmbH, 05.05.2010&#10;http://www.presentationload.com/"/>
                <p:cNvSpPr>
                  <a:spLocks noEditPoints="1"/>
                </p:cNvSpPr>
                <p:nvPr/>
              </p:nvSpPr>
              <p:spPr bwMode="gray">
                <a:xfrm>
                  <a:off x="8499577" y="3672975"/>
                  <a:ext cx="644423" cy="688360"/>
                </a:xfrm>
                <a:custGeom>
                  <a:avLst/>
                  <a:gdLst/>
                  <a:ahLst/>
                  <a:cxnLst>
                    <a:cxn ang="0">
                      <a:pos x="96" y="214"/>
                    </a:cxn>
                    <a:cxn ang="0">
                      <a:pos x="79" y="212"/>
                    </a:cxn>
                    <a:cxn ang="0">
                      <a:pos x="65" y="212"/>
                    </a:cxn>
                    <a:cxn ang="0">
                      <a:pos x="60" y="216"/>
                    </a:cxn>
                    <a:cxn ang="0">
                      <a:pos x="38" y="218"/>
                    </a:cxn>
                    <a:cxn ang="0">
                      <a:pos x="54" y="229"/>
                    </a:cxn>
                    <a:cxn ang="0">
                      <a:pos x="71" y="238"/>
                    </a:cxn>
                    <a:cxn ang="0">
                      <a:pos x="92" y="243"/>
                    </a:cxn>
                    <a:cxn ang="0">
                      <a:pos x="103" y="238"/>
                    </a:cxn>
                    <a:cxn ang="0">
                      <a:pos x="121" y="235"/>
                    </a:cxn>
                    <a:cxn ang="0">
                      <a:pos x="112" y="220"/>
                    </a:cxn>
                    <a:cxn ang="0">
                      <a:pos x="224" y="46"/>
                    </a:cxn>
                    <a:cxn ang="0">
                      <a:pos x="202" y="36"/>
                    </a:cxn>
                    <a:cxn ang="0">
                      <a:pos x="173" y="13"/>
                    </a:cxn>
                    <a:cxn ang="0">
                      <a:pos x="141" y="0"/>
                    </a:cxn>
                    <a:cxn ang="0">
                      <a:pos x="133" y="31"/>
                    </a:cxn>
                    <a:cxn ang="0">
                      <a:pos x="131" y="48"/>
                    </a:cxn>
                    <a:cxn ang="0">
                      <a:pos x="104" y="63"/>
                    </a:cxn>
                    <a:cxn ang="0">
                      <a:pos x="84" y="55"/>
                    </a:cxn>
                    <a:cxn ang="0">
                      <a:pos x="63" y="45"/>
                    </a:cxn>
                    <a:cxn ang="0">
                      <a:pos x="46" y="48"/>
                    </a:cxn>
                    <a:cxn ang="0">
                      <a:pos x="42" y="69"/>
                    </a:cxn>
                    <a:cxn ang="0">
                      <a:pos x="54" y="75"/>
                    </a:cxn>
                    <a:cxn ang="0">
                      <a:pos x="76" y="96"/>
                    </a:cxn>
                    <a:cxn ang="0">
                      <a:pos x="51" y="102"/>
                    </a:cxn>
                    <a:cxn ang="0">
                      <a:pos x="32" y="97"/>
                    </a:cxn>
                    <a:cxn ang="0">
                      <a:pos x="1" y="120"/>
                    </a:cxn>
                    <a:cxn ang="0">
                      <a:pos x="16" y="120"/>
                    </a:cxn>
                    <a:cxn ang="0">
                      <a:pos x="17" y="126"/>
                    </a:cxn>
                    <a:cxn ang="0">
                      <a:pos x="23" y="128"/>
                    </a:cxn>
                    <a:cxn ang="0">
                      <a:pos x="31" y="124"/>
                    </a:cxn>
                    <a:cxn ang="0">
                      <a:pos x="44" y="128"/>
                    </a:cxn>
                    <a:cxn ang="0">
                      <a:pos x="39" y="150"/>
                    </a:cxn>
                    <a:cxn ang="0">
                      <a:pos x="77" y="156"/>
                    </a:cxn>
                    <a:cxn ang="0">
                      <a:pos x="68" y="181"/>
                    </a:cxn>
                    <a:cxn ang="0">
                      <a:pos x="84" y="185"/>
                    </a:cxn>
                    <a:cxn ang="0">
                      <a:pos x="109" y="189"/>
                    </a:cxn>
                    <a:cxn ang="0">
                      <a:pos x="125" y="189"/>
                    </a:cxn>
                    <a:cxn ang="0">
                      <a:pos x="133" y="198"/>
                    </a:cxn>
                    <a:cxn ang="0">
                      <a:pos x="131" y="206"/>
                    </a:cxn>
                    <a:cxn ang="0">
                      <a:pos x="142" y="219"/>
                    </a:cxn>
                    <a:cxn ang="0">
                      <a:pos x="150" y="217"/>
                    </a:cxn>
                    <a:cxn ang="0">
                      <a:pos x="151" y="211"/>
                    </a:cxn>
                    <a:cxn ang="0">
                      <a:pos x="158" y="196"/>
                    </a:cxn>
                    <a:cxn ang="0">
                      <a:pos x="165" y="171"/>
                    </a:cxn>
                    <a:cxn ang="0">
                      <a:pos x="176" y="156"/>
                    </a:cxn>
                    <a:cxn ang="0">
                      <a:pos x="194" y="139"/>
                    </a:cxn>
                    <a:cxn ang="0">
                      <a:pos x="207" y="159"/>
                    </a:cxn>
                    <a:cxn ang="0">
                      <a:pos x="223" y="174"/>
                    </a:cxn>
                    <a:cxn ang="0">
                      <a:pos x="218" y="191"/>
                    </a:cxn>
                    <a:cxn ang="0">
                      <a:pos x="228" y="46"/>
                    </a:cxn>
                  </a:cxnLst>
                  <a:rect l="0" t="0" r="r" b="b"/>
                  <a:pathLst>
                    <a:path w="228" h="244">
                      <a:moveTo>
                        <a:pt x="108" y="212"/>
                      </a:moveTo>
                      <a:cubicBezTo>
                        <a:pt x="104" y="212"/>
                        <a:pt x="96" y="214"/>
                        <a:pt x="96" y="214"/>
                      </a:cubicBezTo>
                      <a:cubicBezTo>
                        <a:pt x="96" y="214"/>
                        <a:pt x="95" y="201"/>
                        <a:pt x="90" y="201"/>
                      </a:cubicBezTo>
                      <a:cubicBezTo>
                        <a:pt x="85" y="201"/>
                        <a:pt x="79" y="212"/>
                        <a:pt x="79" y="212"/>
                      </a:cubicBezTo>
                      <a:cubicBezTo>
                        <a:pt x="68" y="214"/>
                        <a:pt x="68" y="214"/>
                        <a:pt x="68" y="214"/>
                      </a:cubicBezTo>
                      <a:cubicBezTo>
                        <a:pt x="65" y="212"/>
                        <a:pt x="65" y="212"/>
                        <a:pt x="65" y="212"/>
                      </a:cubicBezTo>
                      <a:cubicBezTo>
                        <a:pt x="63" y="215"/>
                        <a:pt x="63" y="215"/>
                        <a:pt x="63" y="215"/>
                      </a:cubicBezTo>
                      <a:cubicBezTo>
                        <a:pt x="60" y="216"/>
                        <a:pt x="60" y="216"/>
                        <a:pt x="60" y="216"/>
                      </a:cubicBezTo>
                      <a:cubicBezTo>
                        <a:pt x="60" y="216"/>
                        <a:pt x="56" y="204"/>
                        <a:pt x="50" y="205"/>
                      </a:cubicBezTo>
                      <a:cubicBezTo>
                        <a:pt x="45" y="206"/>
                        <a:pt x="38" y="218"/>
                        <a:pt x="38" y="218"/>
                      </a:cubicBezTo>
                      <a:cubicBezTo>
                        <a:pt x="38" y="218"/>
                        <a:pt x="45" y="219"/>
                        <a:pt x="48" y="220"/>
                      </a:cubicBezTo>
                      <a:cubicBezTo>
                        <a:pt x="50" y="222"/>
                        <a:pt x="51" y="229"/>
                        <a:pt x="54" y="229"/>
                      </a:cubicBezTo>
                      <a:cubicBezTo>
                        <a:pt x="56" y="229"/>
                        <a:pt x="61" y="227"/>
                        <a:pt x="63" y="229"/>
                      </a:cubicBezTo>
                      <a:cubicBezTo>
                        <a:pt x="65" y="230"/>
                        <a:pt x="67" y="238"/>
                        <a:pt x="71" y="238"/>
                      </a:cubicBezTo>
                      <a:cubicBezTo>
                        <a:pt x="76" y="238"/>
                        <a:pt x="79" y="236"/>
                        <a:pt x="81" y="235"/>
                      </a:cubicBezTo>
                      <a:cubicBezTo>
                        <a:pt x="84" y="235"/>
                        <a:pt x="92" y="243"/>
                        <a:pt x="92" y="243"/>
                      </a:cubicBezTo>
                      <a:cubicBezTo>
                        <a:pt x="101" y="244"/>
                        <a:pt x="101" y="244"/>
                        <a:pt x="101" y="244"/>
                      </a:cubicBezTo>
                      <a:cubicBezTo>
                        <a:pt x="103" y="238"/>
                        <a:pt x="103" y="238"/>
                        <a:pt x="103" y="238"/>
                      </a:cubicBezTo>
                      <a:cubicBezTo>
                        <a:pt x="119" y="239"/>
                        <a:pt x="119" y="239"/>
                        <a:pt x="119" y="239"/>
                      </a:cubicBezTo>
                      <a:cubicBezTo>
                        <a:pt x="121" y="235"/>
                        <a:pt x="121" y="235"/>
                        <a:pt x="121" y="235"/>
                      </a:cubicBezTo>
                      <a:cubicBezTo>
                        <a:pt x="131" y="234"/>
                        <a:pt x="131" y="234"/>
                        <a:pt x="131" y="234"/>
                      </a:cubicBezTo>
                      <a:cubicBezTo>
                        <a:pt x="112" y="220"/>
                        <a:pt x="112" y="220"/>
                        <a:pt x="112" y="220"/>
                      </a:cubicBezTo>
                      <a:cubicBezTo>
                        <a:pt x="112" y="220"/>
                        <a:pt x="112" y="213"/>
                        <a:pt x="108" y="212"/>
                      </a:cubicBezTo>
                      <a:close/>
                      <a:moveTo>
                        <a:pt x="224" y="46"/>
                      </a:moveTo>
                      <a:cubicBezTo>
                        <a:pt x="216" y="43"/>
                        <a:pt x="223" y="40"/>
                        <a:pt x="218" y="37"/>
                      </a:cubicBezTo>
                      <a:cubicBezTo>
                        <a:pt x="213" y="33"/>
                        <a:pt x="215" y="45"/>
                        <a:pt x="202" y="36"/>
                      </a:cubicBezTo>
                      <a:cubicBezTo>
                        <a:pt x="190" y="27"/>
                        <a:pt x="179" y="14"/>
                        <a:pt x="179" y="14"/>
                      </a:cubicBezTo>
                      <a:cubicBezTo>
                        <a:pt x="173" y="13"/>
                        <a:pt x="173" y="13"/>
                        <a:pt x="173" y="13"/>
                      </a:cubicBezTo>
                      <a:cubicBezTo>
                        <a:pt x="173" y="13"/>
                        <a:pt x="163" y="8"/>
                        <a:pt x="158" y="6"/>
                      </a:cubicBezTo>
                      <a:cubicBezTo>
                        <a:pt x="152" y="2"/>
                        <a:pt x="141" y="0"/>
                        <a:pt x="141" y="0"/>
                      </a:cubicBezTo>
                      <a:cubicBezTo>
                        <a:pt x="142" y="18"/>
                        <a:pt x="142" y="18"/>
                        <a:pt x="142" y="18"/>
                      </a:cubicBezTo>
                      <a:cubicBezTo>
                        <a:pt x="133" y="31"/>
                        <a:pt x="133" y="31"/>
                        <a:pt x="133" y="31"/>
                      </a:cubicBezTo>
                      <a:cubicBezTo>
                        <a:pt x="134" y="42"/>
                        <a:pt x="134" y="42"/>
                        <a:pt x="134" y="42"/>
                      </a:cubicBezTo>
                      <a:cubicBezTo>
                        <a:pt x="131" y="48"/>
                        <a:pt x="131" y="48"/>
                        <a:pt x="131" y="48"/>
                      </a:cubicBezTo>
                      <a:cubicBezTo>
                        <a:pt x="131" y="48"/>
                        <a:pt x="136" y="59"/>
                        <a:pt x="125" y="60"/>
                      </a:cubicBezTo>
                      <a:cubicBezTo>
                        <a:pt x="113" y="61"/>
                        <a:pt x="107" y="63"/>
                        <a:pt x="104" y="63"/>
                      </a:cubicBezTo>
                      <a:cubicBezTo>
                        <a:pt x="103" y="63"/>
                        <a:pt x="86" y="52"/>
                        <a:pt x="86" y="52"/>
                      </a:cubicBezTo>
                      <a:cubicBezTo>
                        <a:pt x="84" y="55"/>
                        <a:pt x="84" y="55"/>
                        <a:pt x="84" y="55"/>
                      </a:cubicBezTo>
                      <a:cubicBezTo>
                        <a:pt x="84" y="55"/>
                        <a:pt x="79" y="46"/>
                        <a:pt x="74" y="46"/>
                      </a:cubicBezTo>
                      <a:cubicBezTo>
                        <a:pt x="67" y="46"/>
                        <a:pt x="63" y="45"/>
                        <a:pt x="63" y="45"/>
                      </a:cubicBezTo>
                      <a:cubicBezTo>
                        <a:pt x="55" y="49"/>
                        <a:pt x="55" y="49"/>
                        <a:pt x="55" y="49"/>
                      </a:cubicBezTo>
                      <a:cubicBezTo>
                        <a:pt x="55" y="49"/>
                        <a:pt x="54" y="47"/>
                        <a:pt x="46" y="48"/>
                      </a:cubicBezTo>
                      <a:cubicBezTo>
                        <a:pt x="48" y="58"/>
                        <a:pt x="48" y="58"/>
                        <a:pt x="48" y="58"/>
                      </a:cubicBezTo>
                      <a:cubicBezTo>
                        <a:pt x="48" y="58"/>
                        <a:pt x="42" y="61"/>
                        <a:pt x="42" y="69"/>
                      </a:cubicBezTo>
                      <a:cubicBezTo>
                        <a:pt x="43" y="76"/>
                        <a:pt x="55" y="71"/>
                        <a:pt x="55" y="71"/>
                      </a:cubicBezTo>
                      <a:cubicBezTo>
                        <a:pt x="54" y="75"/>
                        <a:pt x="54" y="75"/>
                        <a:pt x="54" y="75"/>
                      </a:cubicBezTo>
                      <a:cubicBezTo>
                        <a:pt x="54" y="75"/>
                        <a:pt x="64" y="76"/>
                        <a:pt x="76" y="77"/>
                      </a:cubicBezTo>
                      <a:cubicBezTo>
                        <a:pt x="86" y="78"/>
                        <a:pt x="82" y="90"/>
                        <a:pt x="76" y="96"/>
                      </a:cubicBezTo>
                      <a:cubicBezTo>
                        <a:pt x="68" y="103"/>
                        <a:pt x="59" y="94"/>
                        <a:pt x="56" y="94"/>
                      </a:cubicBezTo>
                      <a:cubicBezTo>
                        <a:pt x="53" y="94"/>
                        <a:pt x="54" y="100"/>
                        <a:pt x="51" y="102"/>
                      </a:cubicBezTo>
                      <a:cubicBezTo>
                        <a:pt x="49" y="104"/>
                        <a:pt x="42" y="103"/>
                        <a:pt x="37" y="103"/>
                      </a:cubicBezTo>
                      <a:cubicBezTo>
                        <a:pt x="33" y="103"/>
                        <a:pt x="32" y="97"/>
                        <a:pt x="32" y="97"/>
                      </a:cubicBezTo>
                      <a:cubicBezTo>
                        <a:pt x="32" y="97"/>
                        <a:pt x="23" y="100"/>
                        <a:pt x="11" y="100"/>
                      </a:cubicBezTo>
                      <a:cubicBezTo>
                        <a:pt x="0" y="100"/>
                        <a:pt x="3" y="113"/>
                        <a:pt x="1" y="120"/>
                      </a:cubicBezTo>
                      <a:cubicBezTo>
                        <a:pt x="3" y="120"/>
                        <a:pt x="5" y="121"/>
                        <a:pt x="6" y="121"/>
                      </a:cubicBezTo>
                      <a:cubicBezTo>
                        <a:pt x="9" y="120"/>
                        <a:pt x="15" y="115"/>
                        <a:pt x="16" y="120"/>
                      </a:cubicBezTo>
                      <a:cubicBezTo>
                        <a:pt x="17" y="125"/>
                        <a:pt x="5" y="131"/>
                        <a:pt x="9" y="132"/>
                      </a:cubicBezTo>
                      <a:cubicBezTo>
                        <a:pt x="12" y="132"/>
                        <a:pt x="15" y="125"/>
                        <a:pt x="17" y="126"/>
                      </a:cubicBezTo>
                      <a:cubicBezTo>
                        <a:pt x="19" y="127"/>
                        <a:pt x="16" y="134"/>
                        <a:pt x="19" y="134"/>
                      </a:cubicBezTo>
                      <a:cubicBezTo>
                        <a:pt x="22" y="134"/>
                        <a:pt x="19" y="128"/>
                        <a:pt x="23" y="128"/>
                      </a:cubicBezTo>
                      <a:cubicBezTo>
                        <a:pt x="28" y="127"/>
                        <a:pt x="28" y="124"/>
                        <a:pt x="28" y="124"/>
                      </a:cubicBezTo>
                      <a:cubicBezTo>
                        <a:pt x="31" y="124"/>
                        <a:pt x="31" y="124"/>
                        <a:pt x="31" y="124"/>
                      </a:cubicBezTo>
                      <a:cubicBezTo>
                        <a:pt x="31" y="128"/>
                        <a:pt x="31" y="128"/>
                        <a:pt x="31" y="128"/>
                      </a:cubicBezTo>
                      <a:cubicBezTo>
                        <a:pt x="31" y="128"/>
                        <a:pt x="42" y="123"/>
                        <a:pt x="44" y="128"/>
                      </a:cubicBezTo>
                      <a:cubicBezTo>
                        <a:pt x="46" y="135"/>
                        <a:pt x="39" y="138"/>
                        <a:pt x="39" y="138"/>
                      </a:cubicBezTo>
                      <a:cubicBezTo>
                        <a:pt x="39" y="150"/>
                        <a:pt x="39" y="150"/>
                        <a:pt x="39" y="150"/>
                      </a:cubicBezTo>
                      <a:cubicBezTo>
                        <a:pt x="39" y="150"/>
                        <a:pt x="49" y="154"/>
                        <a:pt x="58" y="156"/>
                      </a:cubicBezTo>
                      <a:cubicBezTo>
                        <a:pt x="66" y="158"/>
                        <a:pt x="74" y="153"/>
                        <a:pt x="77" y="156"/>
                      </a:cubicBezTo>
                      <a:cubicBezTo>
                        <a:pt x="81" y="158"/>
                        <a:pt x="83" y="168"/>
                        <a:pt x="81" y="171"/>
                      </a:cubicBezTo>
                      <a:cubicBezTo>
                        <a:pt x="79" y="174"/>
                        <a:pt x="65" y="179"/>
                        <a:pt x="68" y="181"/>
                      </a:cubicBezTo>
                      <a:cubicBezTo>
                        <a:pt x="71" y="183"/>
                        <a:pt x="79" y="180"/>
                        <a:pt x="81" y="181"/>
                      </a:cubicBezTo>
                      <a:cubicBezTo>
                        <a:pt x="83" y="182"/>
                        <a:pt x="82" y="185"/>
                        <a:pt x="84" y="185"/>
                      </a:cubicBezTo>
                      <a:cubicBezTo>
                        <a:pt x="86" y="185"/>
                        <a:pt x="92" y="182"/>
                        <a:pt x="95" y="183"/>
                      </a:cubicBezTo>
                      <a:cubicBezTo>
                        <a:pt x="98" y="185"/>
                        <a:pt x="105" y="190"/>
                        <a:pt x="109" y="189"/>
                      </a:cubicBezTo>
                      <a:cubicBezTo>
                        <a:pt x="111" y="188"/>
                        <a:pt x="111" y="184"/>
                        <a:pt x="118" y="184"/>
                      </a:cubicBezTo>
                      <a:cubicBezTo>
                        <a:pt x="126" y="184"/>
                        <a:pt x="127" y="188"/>
                        <a:pt x="125" y="189"/>
                      </a:cubicBezTo>
                      <a:cubicBezTo>
                        <a:pt x="123" y="190"/>
                        <a:pt x="120" y="192"/>
                        <a:pt x="121" y="196"/>
                      </a:cubicBezTo>
                      <a:cubicBezTo>
                        <a:pt x="124" y="198"/>
                        <a:pt x="128" y="197"/>
                        <a:pt x="133" y="198"/>
                      </a:cubicBezTo>
                      <a:cubicBezTo>
                        <a:pt x="138" y="200"/>
                        <a:pt x="142" y="201"/>
                        <a:pt x="138" y="203"/>
                      </a:cubicBezTo>
                      <a:cubicBezTo>
                        <a:pt x="135" y="205"/>
                        <a:pt x="131" y="203"/>
                        <a:pt x="131" y="206"/>
                      </a:cubicBezTo>
                      <a:cubicBezTo>
                        <a:pt x="131" y="209"/>
                        <a:pt x="140" y="207"/>
                        <a:pt x="140" y="211"/>
                      </a:cubicBezTo>
                      <a:cubicBezTo>
                        <a:pt x="141" y="214"/>
                        <a:pt x="142" y="219"/>
                        <a:pt x="142" y="219"/>
                      </a:cubicBezTo>
                      <a:cubicBezTo>
                        <a:pt x="147" y="221"/>
                        <a:pt x="147" y="221"/>
                        <a:pt x="147" y="221"/>
                      </a:cubicBezTo>
                      <a:cubicBezTo>
                        <a:pt x="150" y="217"/>
                        <a:pt x="150" y="217"/>
                        <a:pt x="150" y="217"/>
                      </a:cubicBezTo>
                      <a:cubicBezTo>
                        <a:pt x="146" y="211"/>
                        <a:pt x="146" y="211"/>
                        <a:pt x="146" y="211"/>
                      </a:cubicBezTo>
                      <a:cubicBezTo>
                        <a:pt x="151" y="211"/>
                        <a:pt x="151" y="211"/>
                        <a:pt x="151" y="211"/>
                      </a:cubicBezTo>
                      <a:cubicBezTo>
                        <a:pt x="151" y="211"/>
                        <a:pt x="148" y="203"/>
                        <a:pt x="151" y="201"/>
                      </a:cubicBezTo>
                      <a:cubicBezTo>
                        <a:pt x="154" y="198"/>
                        <a:pt x="158" y="200"/>
                        <a:pt x="158" y="196"/>
                      </a:cubicBezTo>
                      <a:cubicBezTo>
                        <a:pt x="158" y="191"/>
                        <a:pt x="158" y="188"/>
                        <a:pt x="160" y="182"/>
                      </a:cubicBezTo>
                      <a:cubicBezTo>
                        <a:pt x="163" y="175"/>
                        <a:pt x="165" y="171"/>
                        <a:pt x="165" y="171"/>
                      </a:cubicBezTo>
                      <a:cubicBezTo>
                        <a:pt x="165" y="167"/>
                        <a:pt x="165" y="167"/>
                        <a:pt x="165" y="167"/>
                      </a:cubicBezTo>
                      <a:cubicBezTo>
                        <a:pt x="165" y="167"/>
                        <a:pt x="173" y="162"/>
                        <a:pt x="176" y="156"/>
                      </a:cubicBezTo>
                      <a:cubicBezTo>
                        <a:pt x="178" y="150"/>
                        <a:pt x="176" y="146"/>
                        <a:pt x="179" y="142"/>
                      </a:cubicBezTo>
                      <a:cubicBezTo>
                        <a:pt x="183" y="139"/>
                        <a:pt x="190" y="138"/>
                        <a:pt x="194" y="139"/>
                      </a:cubicBezTo>
                      <a:cubicBezTo>
                        <a:pt x="199" y="140"/>
                        <a:pt x="214" y="149"/>
                        <a:pt x="214" y="149"/>
                      </a:cubicBezTo>
                      <a:cubicBezTo>
                        <a:pt x="214" y="149"/>
                        <a:pt x="203" y="152"/>
                        <a:pt x="207" y="159"/>
                      </a:cubicBezTo>
                      <a:cubicBezTo>
                        <a:pt x="210" y="168"/>
                        <a:pt x="223" y="167"/>
                        <a:pt x="223" y="167"/>
                      </a:cubicBezTo>
                      <a:cubicBezTo>
                        <a:pt x="223" y="174"/>
                        <a:pt x="223" y="174"/>
                        <a:pt x="223" y="174"/>
                      </a:cubicBezTo>
                      <a:cubicBezTo>
                        <a:pt x="223" y="174"/>
                        <a:pt x="217" y="178"/>
                        <a:pt x="216" y="181"/>
                      </a:cubicBezTo>
                      <a:cubicBezTo>
                        <a:pt x="215" y="183"/>
                        <a:pt x="216" y="191"/>
                        <a:pt x="218" y="191"/>
                      </a:cubicBezTo>
                      <a:cubicBezTo>
                        <a:pt x="219" y="191"/>
                        <a:pt x="225" y="189"/>
                        <a:pt x="228" y="188"/>
                      </a:cubicBezTo>
                      <a:cubicBezTo>
                        <a:pt x="228" y="46"/>
                        <a:pt x="228" y="46"/>
                        <a:pt x="228" y="46"/>
                      </a:cubicBezTo>
                      <a:lnTo>
                        <a:pt x="224" y="4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6" name="Iran" descr="© INSCALE GmbH, 05.05.2010&#10;http://www.presentationload.com/"/>
                <p:cNvSpPr>
                  <a:spLocks/>
                </p:cNvSpPr>
                <p:nvPr/>
              </p:nvSpPr>
              <p:spPr bwMode="gray">
                <a:xfrm>
                  <a:off x="8541888" y="4061906"/>
                  <a:ext cx="602112" cy="823429"/>
                </a:xfrm>
                <a:custGeom>
                  <a:avLst/>
                  <a:gdLst/>
                  <a:ahLst/>
                  <a:cxnLst>
                    <a:cxn ang="0">
                      <a:pos x="213" y="50"/>
                    </a:cxn>
                    <a:cxn ang="0">
                      <a:pos x="203" y="53"/>
                    </a:cxn>
                    <a:cxn ang="0">
                      <a:pos x="201" y="43"/>
                    </a:cxn>
                    <a:cxn ang="0">
                      <a:pos x="208" y="36"/>
                    </a:cxn>
                    <a:cxn ang="0">
                      <a:pos x="208" y="29"/>
                    </a:cxn>
                    <a:cxn ang="0">
                      <a:pos x="192" y="21"/>
                    </a:cxn>
                    <a:cxn ang="0">
                      <a:pos x="199" y="11"/>
                    </a:cxn>
                    <a:cxn ang="0">
                      <a:pos x="179" y="1"/>
                    </a:cxn>
                    <a:cxn ang="0">
                      <a:pos x="164" y="4"/>
                    </a:cxn>
                    <a:cxn ang="0">
                      <a:pos x="161" y="18"/>
                    </a:cxn>
                    <a:cxn ang="0">
                      <a:pos x="150" y="29"/>
                    </a:cxn>
                    <a:cxn ang="0">
                      <a:pos x="150" y="33"/>
                    </a:cxn>
                    <a:cxn ang="0">
                      <a:pos x="145" y="44"/>
                    </a:cxn>
                    <a:cxn ang="0">
                      <a:pos x="143" y="58"/>
                    </a:cxn>
                    <a:cxn ang="0">
                      <a:pos x="136" y="63"/>
                    </a:cxn>
                    <a:cxn ang="0">
                      <a:pos x="136" y="73"/>
                    </a:cxn>
                    <a:cxn ang="0">
                      <a:pos x="131" y="73"/>
                    </a:cxn>
                    <a:cxn ang="0">
                      <a:pos x="135" y="79"/>
                    </a:cxn>
                    <a:cxn ang="0">
                      <a:pos x="132" y="83"/>
                    </a:cxn>
                    <a:cxn ang="0">
                      <a:pos x="127" y="88"/>
                    </a:cxn>
                    <a:cxn ang="0">
                      <a:pos x="121" y="89"/>
                    </a:cxn>
                    <a:cxn ang="0">
                      <a:pos x="116" y="96"/>
                    </a:cxn>
                    <a:cxn ang="0">
                      <a:pos x="106" y="97"/>
                    </a:cxn>
                    <a:cxn ang="0">
                      <a:pos x="104" y="101"/>
                    </a:cxn>
                    <a:cxn ang="0">
                      <a:pos x="88" y="100"/>
                    </a:cxn>
                    <a:cxn ang="0">
                      <a:pos x="86" y="106"/>
                    </a:cxn>
                    <a:cxn ang="0">
                      <a:pos x="77" y="105"/>
                    </a:cxn>
                    <a:cxn ang="0">
                      <a:pos x="66" y="97"/>
                    </a:cxn>
                    <a:cxn ang="0">
                      <a:pos x="56" y="100"/>
                    </a:cxn>
                    <a:cxn ang="0">
                      <a:pos x="48" y="91"/>
                    </a:cxn>
                    <a:cxn ang="0">
                      <a:pos x="39" y="91"/>
                    </a:cxn>
                    <a:cxn ang="0">
                      <a:pos x="33" y="82"/>
                    </a:cxn>
                    <a:cxn ang="0">
                      <a:pos x="23" y="80"/>
                    </a:cxn>
                    <a:cxn ang="0">
                      <a:pos x="11" y="87"/>
                    </a:cxn>
                    <a:cxn ang="0">
                      <a:pos x="15" y="107"/>
                    </a:cxn>
                    <a:cxn ang="0">
                      <a:pos x="0" y="116"/>
                    </a:cxn>
                    <a:cxn ang="0">
                      <a:pos x="19" y="140"/>
                    </a:cxn>
                    <a:cxn ang="0">
                      <a:pos x="27" y="140"/>
                    </a:cxn>
                    <a:cxn ang="0">
                      <a:pos x="31" y="150"/>
                    </a:cxn>
                    <a:cxn ang="0">
                      <a:pos x="40" y="158"/>
                    </a:cxn>
                    <a:cxn ang="0">
                      <a:pos x="44" y="171"/>
                    </a:cxn>
                    <a:cxn ang="0">
                      <a:pos x="52" y="167"/>
                    </a:cxn>
                    <a:cxn ang="0">
                      <a:pos x="54" y="198"/>
                    </a:cxn>
                    <a:cxn ang="0">
                      <a:pos x="77" y="203"/>
                    </a:cxn>
                    <a:cxn ang="0">
                      <a:pos x="85" y="221"/>
                    </a:cxn>
                    <a:cxn ang="0">
                      <a:pos x="100" y="222"/>
                    </a:cxn>
                    <a:cxn ang="0">
                      <a:pos x="101" y="234"/>
                    </a:cxn>
                    <a:cxn ang="0">
                      <a:pos x="104" y="239"/>
                    </a:cxn>
                    <a:cxn ang="0">
                      <a:pos x="115" y="240"/>
                    </a:cxn>
                    <a:cxn ang="0">
                      <a:pos x="112" y="250"/>
                    </a:cxn>
                    <a:cxn ang="0">
                      <a:pos x="114" y="253"/>
                    </a:cxn>
                    <a:cxn ang="0">
                      <a:pos x="128" y="252"/>
                    </a:cxn>
                    <a:cxn ang="0">
                      <a:pos x="135" y="267"/>
                    </a:cxn>
                    <a:cxn ang="0">
                      <a:pos x="146" y="263"/>
                    </a:cxn>
                    <a:cxn ang="0">
                      <a:pos x="154" y="276"/>
                    </a:cxn>
                    <a:cxn ang="0">
                      <a:pos x="165" y="281"/>
                    </a:cxn>
                    <a:cxn ang="0">
                      <a:pos x="165" y="292"/>
                    </a:cxn>
                    <a:cxn ang="0">
                      <a:pos x="177" y="282"/>
                    </a:cxn>
                    <a:cxn ang="0">
                      <a:pos x="193" y="287"/>
                    </a:cxn>
                    <a:cxn ang="0">
                      <a:pos x="207" y="274"/>
                    </a:cxn>
                    <a:cxn ang="0">
                      <a:pos x="213" y="279"/>
                    </a:cxn>
                    <a:cxn ang="0">
                      <a:pos x="213" y="278"/>
                    </a:cxn>
                    <a:cxn ang="0">
                      <a:pos x="213" y="50"/>
                    </a:cxn>
                  </a:cxnLst>
                  <a:rect l="0" t="0" r="r" b="b"/>
                  <a:pathLst>
                    <a:path w="213" h="292">
                      <a:moveTo>
                        <a:pt x="213" y="50"/>
                      </a:moveTo>
                      <a:cubicBezTo>
                        <a:pt x="210" y="51"/>
                        <a:pt x="204" y="53"/>
                        <a:pt x="203" y="53"/>
                      </a:cubicBezTo>
                      <a:cubicBezTo>
                        <a:pt x="201" y="53"/>
                        <a:pt x="200" y="45"/>
                        <a:pt x="201" y="43"/>
                      </a:cubicBezTo>
                      <a:cubicBezTo>
                        <a:pt x="202" y="40"/>
                        <a:pt x="208" y="36"/>
                        <a:pt x="208" y="36"/>
                      </a:cubicBezTo>
                      <a:cubicBezTo>
                        <a:pt x="208" y="29"/>
                        <a:pt x="208" y="29"/>
                        <a:pt x="208" y="29"/>
                      </a:cubicBezTo>
                      <a:cubicBezTo>
                        <a:pt x="208" y="29"/>
                        <a:pt x="195" y="30"/>
                        <a:pt x="192" y="21"/>
                      </a:cubicBezTo>
                      <a:cubicBezTo>
                        <a:pt x="188" y="14"/>
                        <a:pt x="199" y="11"/>
                        <a:pt x="199" y="11"/>
                      </a:cubicBezTo>
                      <a:cubicBezTo>
                        <a:pt x="199" y="11"/>
                        <a:pt x="184" y="2"/>
                        <a:pt x="179" y="1"/>
                      </a:cubicBezTo>
                      <a:cubicBezTo>
                        <a:pt x="175" y="0"/>
                        <a:pt x="168" y="1"/>
                        <a:pt x="164" y="4"/>
                      </a:cubicBezTo>
                      <a:cubicBezTo>
                        <a:pt x="161" y="8"/>
                        <a:pt x="163" y="12"/>
                        <a:pt x="161" y="18"/>
                      </a:cubicBezTo>
                      <a:cubicBezTo>
                        <a:pt x="158" y="24"/>
                        <a:pt x="150" y="29"/>
                        <a:pt x="150" y="29"/>
                      </a:cubicBezTo>
                      <a:cubicBezTo>
                        <a:pt x="150" y="33"/>
                        <a:pt x="150" y="33"/>
                        <a:pt x="150" y="33"/>
                      </a:cubicBezTo>
                      <a:cubicBezTo>
                        <a:pt x="150" y="33"/>
                        <a:pt x="148" y="37"/>
                        <a:pt x="145" y="44"/>
                      </a:cubicBezTo>
                      <a:cubicBezTo>
                        <a:pt x="143" y="50"/>
                        <a:pt x="143" y="53"/>
                        <a:pt x="143" y="58"/>
                      </a:cubicBezTo>
                      <a:cubicBezTo>
                        <a:pt x="143" y="62"/>
                        <a:pt x="139" y="60"/>
                        <a:pt x="136" y="63"/>
                      </a:cubicBezTo>
                      <a:cubicBezTo>
                        <a:pt x="133" y="65"/>
                        <a:pt x="136" y="73"/>
                        <a:pt x="136" y="73"/>
                      </a:cubicBezTo>
                      <a:cubicBezTo>
                        <a:pt x="131" y="73"/>
                        <a:pt x="131" y="73"/>
                        <a:pt x="131" y="73"/>
                      </a:cubicBezTo>
                      <a:cubicBezTo>
                        <a:pt x="135" y="79"/>
                        <a:pt x="135" y="79"/>
                        <a:pt x="135" y="79"/>
                      </a:cubicBezTo>
                      <a:cubicBezTo>
                        <a:pt x="132" y="83"/>
                        <a:pt x="132" y="83"/>
                        <a:pt x="132" y="83"/>
                      </a:cubicBezTo>
                      <a:cubicBezTo>
                        <a:pt x="127" y="88"/>
                        <a:pt x="127" y="88"/>
                        <a:pt x="127" y="88"/>
                      </a:cubicBezTo>
                      <a:cubicBezTo>
                        <a:pt x="121" y="89"/>
                        <a:pt x="121" y="89"/>
                        <a:pt x="121" y="89"/>
                      </a:cubicBezTo>
                      <a:cubicBezTo>
                        <a:pt x="116" y="96"/>
                        <a:pt x="116" y="96"/>
                        <a:pt x="116" y="96"/>
                      </a:cubicBezTo>
                      <a:cubicBezTo>
                        <a:pt x="106" y="97"/>
                        <a:pt x="106" y="97"/>
                        <a:pt x="106" y="97"/>
                      </a:cubicBezTo>
                      <a:cubicBezTo>
                        <a:pt x="104" y="101"/>
                        <a:pt x="104" y="101"/>
                        <a:pt x="104" y="101"/>
                      </a:cubicBezTo>
                      <a:cubicBezTo>
                        <a:pt x="88" y="100"/>
                        <a:pt x="88" y="100"/>
                        <a:pt x="88" y="100"/>
                      </a:cubicBezTo>
                      <a:cubicBezTo>
                        <a:pt x="86" y="106"/>
                        <a:pt x="86" y="106"/>
                        <a:pt x="86" y="106"/>
                      </a:cubicBezTo>
                      <a:cubicBezTo>
                        <a:pt x="77" y="105"/>
                        <a:pt x="77" y="105"/>
                        <a:pt x="77" y="105"/>
                      </a:cubicBezTo>
                      <a:cubicBezTo>
                        <a:pt x="77" y="105"/>
                        <a:pt x="69" y="97"/>
                        <a:pt x="66" y="97"/>
                      </a:cubicBezTo>
                      <a:cubicBezTo>
                        <a:pt x="64" y="98"/>
                        <a:pt x="61" y="100"/>
                        <a:pt x="56" y="100"/>
                      </a:cubicBezTo>
                      <a:cubicBezTo>
                        <a:pt x="52" y="100"/>
                        <a:pt x="50" y="92"/>
                        <a:pt x="48" y="91"/>
                      </a:cubicBezTo>
                      <a:cubicBezTo>
                        <a:pt x="46" y="89"/>
                        <a:pt x="41" y="91"/>
                        <a:pt x="39" y="91"/>
                      </a:cubicBezTo>
                      <a:cubicBezTo>
                        <a:pt x="36" y="91"/>
                        <a:pt x="35" y="84"/>
                        <a:pt x="33" y="82"/>
                      </a:cubicBezTo>
                      <a:cubicBezTo>
                        <a:pt x="30" y="81"/>
                        <a:pt x="23" y="80"/>
                        <a:pt x="23" y="80"/>
                      </a:cubicBezTo>
                      <a:cubicBezTo>
                        <a:pt x="21" y="80"/>
                        <a:pt x="8" y="80"/>
                        <a:pt x="11" y="87"/>
                      </a:cubicBezTo>
                      <a:cubicBezTo>
                        <a:pt x="13" y="94"/>
                        <a:pt x="19" y="104"/>
                        <a:pt x="15" y="107"/>
                      </a:cubicBezTo>
                      <a:cubicBezTo>
                        <a:pt x="10" y="110"/>
                        <a:pt x="0" y="112"/>
                        <a:pt x="0" y="116"/>
                      </a:cubicBezTo>
                      <a:cubicBezTo>
                        <a:pt x="1" y="120"/>
                        <a:pt x="19" y="140"/>
                        <a:pt x="19" y="140"/>
                      </a:cubicBezTo>
                      <a:cubicBezTo>
                        <a:pt x="27" y="140"/>
                        <a:pt x="27" y="140"/>
                        <a:pt x="27" y="140"/>
                      </a:cubicBezTo>
                      <a:cubicBezTo>
                        <a:pt x="31" y="150"/>
                        <a:pt x="31" y="150"/>
                        <a:pt x="31" y="150"/>
                      </a:cubicBezTo>
                      <a:cubicBezTo>
                        <a:pt x="31" y="150"/>
                        <a:pt x="36" y="153"/>
                        <a:pt x="40" y="158"/>
                      </a:cubicBezTo>
                      <a:cubicBezTo>
                        <a:pt x="45" y="162"/>
                        <a:pt x="44" y="171"/>
                        <a:pt x="44" y="171"/>
                      </a:cubicBezTo>
                      <a:cubicBezTo>
                        <a:pt x="52" y="167"/>
                        <a:pt x="52" y="167"/>
                        <a:pt x="52" y="167"/>
                      </a:cubicBezTo>
                      <a:cubicBezTo>
                        <a:pt x="54" y="198"/>
                        <a:pt x="54" y="198"/>
                        <a:pt x="54" y="198"/>
                      </a:cubicBezTo>
                      <a:cubicBezTo>
                        <a:pt x="54" y="198"/>
                        <a:pt x="69" y="194"/>
                        <a:pt x="77" y="203"/>
                      </a:cubicBezTo>
                      <a:cubicBezTo>
                        <a:pt x="84" y="210"/>
                        <a:pt x="78" y="221"/>
                        <a:pt x="85" y="221"/>
                      </a:cubicBezTo>
                      <a:cubicBezTo>
                        <a:pt x="94" y="221"/>
                        <a:pt x="96" y="218"/>
                        <a:pt x="100" y="222"/>
                      </a:cubicBezTo>
                      <a:cubicBezTo>
                        <a:pt x="103" y="225"/>
                        <a:pt x="101" y="234"/>
                        <a:pt x="101" y="234"/>
                      </a:cubicBezTo>
                      <a:cubicBezTo>
                        <a:pt x="104" y="239"/>
                        <a:pt x="104" y="239"/>
                        <a:pt x="104" y="239"/>
                      </a:cubicBezTo>
                      <a:cubicBezTo>
                        <a:pt x="104" y="239"/>
                        <a:pt x="114" y="236"/>
                        <a:pt x="115" y="240"/>
                      </a:cubicBezTo>
                      <a:cubicBezTo>
                        <a:pt x="115" y="246"/>
                        <a:pt x="112" y="250"/>
                        <a:pt x="112" y="250"/>
                      </a:cubicBezTo>
                      <a:cubicBezTo>
                        <a:pt x="114" y="253"/>
                        <a:pt x="114" y="253"/>
                        <a:pt x="114" y="253"/>
                      </a:cubicBezTo>
                      <a:cubicBezTo>
                        <a:pt x="114" y="253"/>
                        <a:pt x="123" y="250"/>
                        <a:pt x="128" y="252"/>
                      </a:cubicBezTo>
                      <a:cubicBezTo>
                        <a:pt x="131" y="254"/>
                        <a:pt x="128" y="266"/>
                        <a:pt x="135" y="267"/>
                      </a:cubicBezTo>
                      <a:cubicBezTo>
                        <a:pt x="143" y="268"/>
                        <a:pt x="146" y="263"/>
                        <a:pt x="146" y="263"/>
                      </a:cubicBezTo>
                      <a:cubicBezTo>
                        <a:pt x="146" y="263"/>
                        <a:pt x="151" y="271"/>
                        <a:pt x="154" y="276"/>
                      </a:cubicBezTo>
                      <a:cubicBezTo>
                        <a:pt x="159" y="280"/>
                        <a:pt x="165" y="281"/>
                        <a:pt x="165" y="281"/>
                      </a:cubicBezTo>
                      <a:cubicBezTo>
                        <a:pt x="165" y="292"/>
                        <a:pt x="165" y="292"/>
                        <a:pt x="165" y="292"/>
                      </a:cubicBezTo>
                      <a:cubicBezTo>
                        <a:pt x="165" y="292"/>
                        <a:pt x="172" y="281"/>
                        <a:pt x="177" y="282"/>
                      </a:cubicBezTo>
                      <a:cubicBezTo>
                        <a:pt x="182" y="283"/>
                        <a:pt x="187" y="289"/>
                        <a:pt x="193" y="287"/>
                      </a:cubicBezTo>
                      <a:cubicBezTo>
                        <a:pt x="198" y="284"/>
                        <a:pt x="207" y="274"/>
                        <a:pt x="207" y="274"/>
                      </a:cubicBezTo>
                      <a:cubicBezTo>
                        <a:pt x="213" y="279"/>
                        <a:pt x="213" y="279"/>
                        <a:pt x="213" y="279"/>
                      </a:cubicBezTo>
                      <a:cubicBezTo>
                        <a:pt x="213" y="278"/>
                        <a:pt x="213" y="278"/>
                        <a:pt x="213" y="278"/>
                      </a:cubicBezTo>
                      <a:lnTo>
                        <a:pt x="213" y="50"/>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7" name="Iraq" descr="© INSCALE GmbH, 05.05.2010&#10;http://www.presentationload.com/"/>
                <p:cNvSpPr>
                  <a:spLocks/>
                </p:cNvSpPr>
                <p:nvPr/>
              </p:nvSpPr>
              <p:spPr bwMode="gray">
                <a:xfrm>
                  <a:off x="8261987" y="4716092"/>
                  <a:ext cx="882013" cy="1283964"/>
                </a:xfrm>
                <a:custGeom>
                  <a:avLst/>
                  <a:gdLst/>
                  <a:ahLst/>
                  <a:cxnLst>
                    <a:cxn ang="0">
                      <a:pos x="312" y="46"/>
                    </a:cxn>
                    <a:cxn ang="0">
                      <a:pos x="312" y="47"/>
                    </a:cxn>
                    <a:cxn ang="0">
                      <a:pos x="306" y="42"/>
                    </a:cxn>
                    <a:cxn ang="0">
                      <a:pos x="292" y="55"/>
                    </a:cxn>
                    <a:cxn ang="0">
                      <a:pos x="276" y="50"/>
                    </a:cxn>
                    <a:cxn ang="0">
                      <a:pos x="264" y="60"/>
                    </a:cxn>
                    <a:cxn ang="0">
                      <a:pos x="264" y="49"/>
                    </a:cxn>
                    <a:cxn ang="0">
                      <a:pos x="253" y="44"/>
                    </a:cxn>
                    <a:cxn ang="0">
                      <a:pos x="245" y="31"/>
                    </a:cxn>
                    <a:cxn ang="0">
                      <a:pos x="234" y="35"/>
                    </a:cxn>
                    <a:cxn ang="0">
                      <a:pos x="227" y="20"/>
                    </a:cxn>
                    <a:cxn ang="0">
                      <a:pos x="213" y="21"/>
                    </a:cxn>
                    <a:cxn ang="0">
                      <a:pos x="211" y="18"/>
                    </a:cxn>
                    <a:cxn ang="0">
                      <a:pos x="214" y="8"/>
                    </a:cxn>
                    <a:cxn ang="0">
                      <a:pos x="203" y="7"/>
                    </a:cxn>
                    <a:cxn ang="0">
                      <a:pos x="200" y="2"/>
                    </a:cxn>
                    <a:cxn ang="0">
                      <a:pos x="191" y="3"/>
                    </a:cxn>
                    <a:cxn ang="0">
                      <a:pos x="182" y="22"/>
                    </a:cxn>
                    <a:cxn ang="0">
                      <a:pos x="175" y="20"/>
                    </a:cxn>
                    <a:cxn ang="0">
                      <a:pos x="168" y="5"/>
                    </a:cxn>
                    <a:cxn ang="0">
                      <a:pos x="155" y="18"/>
                    </a:cxn>
                    <a:cxn ang="0">
                      <a:pos x="126" y="22"/>
                    </a:cxn>
                    <a:cxn ang="0">
                      <a:pos x="126" y="26"/>
                    </a:cxn>
                    <a:cxn ang="0">
                      <a:pos x="113" y="26"/>
                    </a:cxn>
                    <a:cxn ang="0">
                      <a:pos x="110" y="33"/>
                    </a:cxn>
                    <a:cxn ang="0">
                      <a:pos x="90" y="33"/>
                    </a:cxn>
                    <a:cxn ang="0">
                      <a:pos x="96" y="50"/>
                    </a:cxn>
                    <a:cxn ang="0">
                      <a:pos x="84" y="56"/>
                    </a:cxn>
                    <a:cxn ang="0">
                      <a:pos x="85" y="69"/>
                    </a:cxn>
                    <a:cxn ang="0">
                      <a:pos x="79" y="77"/>
                    </a:cxn>
                    <a:cxn ang="0">
                      <a:pos x="70" y="101"/>
                    </a:cxn>
                    <a:cxn ang="0">
                      <a:pos x="51" y="117"/>
                    </a:cxn>
                    <a:cxn ang="0">
                      <a:pos x="57" y="147"/>
                    </a:cxn>
                    <a:cxn ang="0">
                      <a:pos x="72" y="164"/>
                    </a:cxn>
                    <a:cxn ang="0">
                      <a:pos x="77" y="200"/>
                    </a:cxn>
                    <a:cxn ang="0">
                      <a:pos x="90" y="226"/>
                    </a:cxn>
                    <a:cxn ang="0">
                      <a:pos x="91" y="239"/>
                    </a:cxn>
                    <a:cxn ang="0">
                      <a:pos x="88" y="240"/>
                    </a:cxn>
                    <a:cxn ang="0">
                      <a:pos x="89" y="256"/>
                    </a:cxn>
                    <a:cxn ang="0">
                      <a:pos x="87" y="257"/>
                    </a:cxn>
                    <a:cxn ang="0">
                      <a:pos x="0" y="371"/>
                    </a:cxn>
                    <a:cxn ang="0">
                      <a:pos x="57" y="432"/>
                    </a:cxn>
                    <a:cxn ang="0">
                      <a:pos x="101" y="425"/>
                    </a:cxn>
                    <a:cxn ang="0">
                      <a:pos x="203" y="436"/>
                    </a:cxn>
                    <a:cxn ang="0">
                      <a:pos x="298" y="438"/>
                    </a:cxn>
                    <a:cxn ang="0">
                      <a:pos x="312" y="455"/>
                    </a:cxn>
                    <a:cxn ang="0">
                      <a:pos x="312" y="46"/>
                    </a:cxn>
                  </a:cxnLst>
                  <a:rect l="0" t="0" r="r" b="b"/>
                  <a:pathLst>
                    <a:path w="312" h="455">
                      <a:moveTo>
                        <a:pt x="312" y="46"/>
                      </a:moveTo>
                      <a:cubicBezTo>
                        <a:pt x="312" y="47"/>
                        <a:pt x="312" y="47"/>
                        <a:pt x="312" y="47"/>
                      </a:cubicBezTo>
                      <a:cubicBezTo>
                        <a:pt x="306" y="42"/>
                        <a:pt x="306" y="42"/>
                        <a:pt x="306" y="42"/>
                      </a:cubicBezTo>
                      <a:cubicBezTo>
                        <a:pt x="306" y="42"/>
                        <a:pt x="297" y="52"/>
                        <a:pt x="292" y="55"/>
                      </a:cubicBezTo>
                      <a:cubicBezTo>
                        <a:pt x="286" y="57"/>
                        <a:pt x="281" y="51"/>
                        <a:pt x="276" y="50"/>
                      </a:cubicBezTo>
                      <a:cubicBezTo>
                        <a:pt x="271" y="49"/>
                        <a:pt x="264" y="60"/>
                        <a:pt x="264" y="60"/>
                      </a:cubicBezTo>
                      <a:cubicBezTo>
                        <a:pt x="264" y="49"/>
                        <a:pt x="264" y="49"/>
                        <a:pt x="264" y="49"/>
                      </a:cubicBezTo>
                      <a:cubicBezTo>
                        <a:pt x="264" y="49"/>
                        <a:pt x="258" y="48"/>
                        <a:pt x="253" y="44"/>
                      </a:cubicBezTo>
                      <a:cubicBezTo>
                        <a:pt x="250" y="39"/>
                        <a:pt x="245" y="31"/>
                        <a:pt x="245" y="31"/>
                      </a:cubicBezTo>
                      <a:cubicBezTo>
                        <a:pt x="245" y="31"/>
                        <a:pt x="242" y="36"/>
                        <a:pt x="234" y="35"/>
                      </a:cubicBezTo>
                      <a:cubicBezTo>
                        <a:pt x="227" y="34"/>
                        <a:pt x="230" y="22"/>
                        <a:pt x="227" y="20"/>
                      </a:cubicBezTo>
                      <a:cubicBezTo>
                        <a:pt x="222" y="18"/>
                        <a:pt x="213" y="21"/>
                        <a:pt x="213" y="21"/>
                      </a:cubicBezTo>
                      <a:cubicBezTo>
                        <a:pt x="211" y="18"/>
                        <a:pt x="211" y="18"/>
                        <a:pt x="211" y="18"/>
                      </a:cubicBezTo>
                      <a:cubicBezTo>
                        <a:pt x="211" y="18"/>
                        <a:pt x="214" y="14"/>
                        <a:pt x="214" y="8"/>
                      </a:cubicBezTo>
                      <a:cubicBezTo>
                        <a:pt x="213" y="4"/>
                        <a:pt x="203" y="7"/>
                        <a:pt x="203" y="7"/>
                      </a:cubicBezTo>
                      <a:cubicBezTo>
                        <a:pt x="200" y="2"/>
                        <a:pt x="200" y="2"/>
                        <a:pt x="200" y="2"/>
                      </a:cubicBezTo>
                      <a:cubicBezTo>
                        <a:pt x="200" y="2"/>
                        <a:pt x="193" y="0"/>
                        <a:pt x="191" y="3"/>
                      </a:cubicBezTo>
                      <a:cubicBezTo>
                        <a:pt x="188" y="7"/>
                        <a:pt x="182" y="22"/>
                        <a:pt x="182" y="22"/>
                      </a:cubicBezTo>
                      <a:cubicBezTo>
                        <a:pt x="175" y="20"/>
                        <a:pt x="175" y="20"/>
                        <a:pt x="175" y="20"/>
                      </a:cubicBezTo>
                      <a:cubicBezTo>
                        <a:pt x="175" y="20"/>
                        <a:pt x="180" y="5"/>
                        <a:pt x="168" y="5"/>
                      </a:cubicBezTo>
                      <a:cubicBezTo>
                        <a:pt x="156" y="5"/>
                        <a:pt x="155" y="18"/>
                        <a:pt x="155" y="18"/>
                      </a:cubicBezTo>
                      <a:cubicBezTo>
                        <a:pt x="126" y="22"/>
                        <a:pt x="126" y="22"/>
                        <a:pt x="126" y="22"/>
                      </a:cubicBezTo>
                      <a:cubicBezTo>
                        <a:pt x="126" y="26"/>
                        <a:pt x="126" y="26"/>
                        <a:pt x="126" y="26"/>
                      </a:cubicBezTo>
                      <a:cubicBezTo>
                        <a:pt x="113" y="26"/>
                        <a:pt x="113" y="26"/>
                        <a:pt x="113" y="26"/>
                      </a:cubicBezTo>
                      <a:cubicBezTo>
                        <a:pt x="110" y="33"/>
                        <a:pt x="110" y="33"/>
                        <a:pt x="110" y="33"/>
                      </a:cubicBezTo>
                      <a:cubicBezTo>
                        <a:pt x="90" y="33"/>
                        <a:pt x="90" y="33"/>
                        <a:pt x="90" y="33"/>
                      </a:cubicBezTo>
                      <a:cubicBezTo>
                        <a:pt x="96" y="50"/>
                        <a:pt x="96" y="50"/>
                        <a:pt x="96" y="50"/>
                      </a:cubicBezTo>
                      <a:cubicBezTo>
                        <a:pt x="84" y="56"/>
                        <a:pt x="84" y="56"/>
                        <a:pt x="84" y="56"/>
                      </a:cubicBezTo>
                      <a:cubicBezTo>
                        <a:pt x="84" y="56"/>
                        <a:pt x="85" y="65"/>
                        <a:pt x="85" y="69"/>
                      </a:cubicBezTo>
                      <a:cubicBezTo>
                        <a:pt x="85" y="72"/>
                        <a:pt x="79" y="77"/>
                        <a:pt x="79" y="77"/>
                      </a:cubicBezTo>
                      <a:cubicBezTo>
                        <a:pt x="79" y="77"/>
                        <a:pt x="77" y="90"/>
                        <a:pt x="70" y="101"/>
                      </a:cubicBezTo>
                      <a:cubicBezTo>
                        <a:pt x="65" y="113"/>
                        <a:pt x="56" y="111"/>
                        <a:pt x="51" y="117"/>
                      </a:cubicBezTo>
                      <a:cubicBezTo>
                        <a:pt x="47" y="125"/>
                        <a:pt x="53" y="139"/>
                        <a:pt x="57" y="147"/>
                      </a:cubicBezTo>
                      <a:cubicBezTo>
                        <a:pt x="61" y="157"/>
                        <a:pt x="68" y="156"/>
                        <a:pt x="72" y="164"/>
                      </a:cubicBezTo>
                      <a:cubicBezTo>
                        <a:pt x="78" y="172"/>
                        <a:pt x="73" y="184"/>
                        <a:pt x="77" y="200"/>
                      </a:cubicBezTo>
                      <a:cubicBezTo>
                        <a:pt x="80" y="215"/>
                        <a:pt x="90" y="226"/>
                        <a:pt x="90" y="226"/>
                      </a:cubicBezTo>
                      <a:cubicBezTo>
                        <a:pt x="91" y="239"/>
                        <a:pt x="91" y="239"/>
                        <a:pt x="91" y="239"/>
                      </a:cubicBezTo>
                      <a:cubicBezTo>
                        <a:pt x="88" y="240"/>
                        <a:pt x="88" y="240"/>
                        <a:pt x="88" y="240"/>
                      </a:cubicBezTo>
                      <a:cubicBezTo>
                        <a:pt x="89" y="256"/>
                        <a:pt x="89" y="256"/>
                        <a:pt x="89" y="256"/>
                      </a:cubicBezTo>
                      <a:cubicBezTo>
                        <a:pt x="87" y="257"/>
                        <a:pt x="87" y="257"/>
                        <a:pt x="87" y="257"/>
                      </a:cubicBezTo>
                      <a:cubicBezTo>
                        <a:pt x="0" y="371"/>
                        <a:pt x="0" y="371"/>
                        <a:pt x="0" y="371"/>
                      </a:cubicBezTo>
                      <a:cubicBezTo>
                        <a:pt x="57" y="432"/>
                        <a:pt x="57" y="432"/>
                        <a:pt x="57" y="432"/>
                      </a:cubicBezTo>
                      <a:cubicBezTo>
                        <a:pt x="57" y="432"/>
                        <a:pt x="87" y="425"/>
                        <a:pt x="101" y="425"/>
                      </a:cubicBezTo>
                      <a:cubicBezTo>
                        <a:pt x="114" y="425"/>
                        <a:pt x="176" y="436"/>
                        <a:pt x="203" y="436"/>
                      </a:cubicBezTo>
                      <a:cubicBezTo>
                        <a:pt x="230" y="438"/>
                        <a:pt x="298" y="438"/>
                        <a:pt x="298" y="438"/>
                      </a:cubicBezTo>
                      <a:cubicBezTo>
                        <a:pt x="312" y="455"/>
                        <a:pt x="312" y="455"/>
                        <a:pt x="312" y="455"/>
                      </a:cubicBezTo>
                      <a:lnTo>
                        <a:pt x="312" y="4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8" name="Poland" descr="© INSCALE GmbH, 05.05.2010&#10;http://www.presentationload.com/"/>
                <p:cNvSpPr>
                  <a:spLocks/>
                </p:cNvSpPr>
                <p:nvPr/>
              </p:nvSpPr>
              <p:spPr bwMode="gray">
                <a:xfrm>
                  <a:off x="4190408" y="2569645"/>
                  <a:ext cx="1217243" cy="1004063"/>
                </a:xfrm>
                <a:custGeom>
                  <a:avLst/>
                  <a:gdLst/>
                  <a:ahLst/>
                  <a:cxnLst>
                    <a:cxn ang="0">
                      <a:pos x="430" y="225"/>
                    </a:cxn>
                    <a:cxn ang="0">
                      <a:pos x="402" y="196"/>
                    </a:cxn>
                    <a:cxn ang="0">
                      <a:pos x="398" y="168"/>
                    </a:cxn>
                    <a:cxn ang="0">
                      <a:pos x="390" y="146"/>
                    </a:cxn>
                    <a:cxn ang="0">
                      <a:pos x="398" y="112"/>
                    </a:cxn>
                    <a:cxn ang="0">
                      <a:pos x="393" y="84"/>
                    </a:cxn>
                    <a:cxn ang="0">
                      <a:pos x="376" y="44"/>
                    </a:cxn>
                    <a:cxn ang="0">
                      <a:pos x="364" y="17"/>
                    </a:cxn>
                    <a:cxn ang="0">
                      <a:pos x="337" y="9"/>
                    </a:cxn>
                    <a:cxn ang="0">
                      <a:pos x="224" y="18"/>
                    </a:cxn>
                    <a:cxn ang="0">
                      <a:pos x="216" y="26"/>
                    </a:cxn>
                    <a:cxn ang="0">
                      <a:pos x="204" y="33"/>
                    </a:cxn>
                    <a:cxn ang="0">
                      <a:pos x="212" y="23"/>
                    </a:cxn>
                    <a:cxn ang="0">
                      <a:pos x="211" y="22"/>
                    </a:cxn>
                    <a:cxn ang="0">
                      <a:pos x="173" y="8"/>
                    </a:cxn>
                    <a:cxn ang="0">
                      <a:pos x="175" y="5"/>
                    </a:cxn>
                    <a:cxn ang="0">
                      <a:pos x="123" y="9"/>
                    </a:cxn>
                    <a:cxn ang="0">
                      <a:pos x="88" y="30"/>
                    </a:cxn>
                    <a:cxn ang="0">
                      <a:pos x="38" y="46"/>
                    </a:cxn>
                    <a:cxn ang="0">
                      <a:pos x="6" y="60"/>
                    </a:cxn>
                    <a:cxn ang="0">
                      <a:pos x="16" y="63"/>
                    </a:cxn>
                    <a:cxn ang="0">
                      <a:pos x="24" y="58"/>
                    </a:cxn>
                    <a:cxn ang="0">
                      <a:pos x="19" y="80"/>
                    </a:cxn>
                    <a:cxn ang="0">
                      <a:pos x="22" y="88"/>
                    </a:cxn>
                    <a:cxn ang="0">
                      <a:pos x="6" y="83"/>
                    </a:cxn>
                    <a:cxn ang="0">
                      <a:pos x="2" y="124"/>
                    </a:cxn>
                    <a:cxn ang="0">
                      <a:pos x="19" y="163"/>
                    </a:cxn>
                    <a:cxn ang="0">
                      <a:pos x="24" y="195"/>
                    </a:cxn>
                    <a:cxn ang="0">
                      <a:pos x="39" y="226"/>
                    </a:cxn>
                    <a:cxn ang="0">
                      <a:pos x="36" y="261"/>
                    </a:cxn>
                    <a:cxn ang="0">
                      <a:pos x="44" y="258"/>
                    </a:cxn>
                    <a:cxn ang="0">
                      <a:pos x="58" y="264"/>
                    </a:cxn>
                    <a:cxn ang="0">
                      <a:pos x="88" y="275"/>
                    </a:cxn>
                    <a:cxn ang="0">
                      <a:pos x="109" y="280"/>
                    </a:cxn>
                    <a:cxn ang="0">
                      <a:pos x="114" y="308"/>
                    </a:cxn>
                    <a:cxn ang="0">
                      <a:pos x="134" y="302"/>
                    </a:cxn>
                    <a:cxn ang="0">
                      <a:pos x="127" y="287"/>
                    </a:cxn>
                    <a:cxn ang="0">
                      <a:pos x="162" y="293"/>
                    </a:cxn>
                    <a:cxn ang="0">
                      <a:pos x="166" y="308"/>
                    </a:cxn>
                    <a:cxn ang="0">
                      <a:pos x="176" y="309"/>
                    </a:cxn>
                    <a:cxn ang="0">
                      <a:pos x="205" y="329"/>
                    </a:cxn>
                    <a:cxn ang="0">
                      <a:pos x="221" y="340"/>
                    </a:cxn>
                    <a:cxn ang="0">
                      <a:pos x="234" y="339"/>
                    </a:cxn>
                    <a:cxn ang="0">
                      <a:pos x="248" y="341"/>
                    </a:cxn>
                    <a:cxn ang="0">
                      <a:pos x="257" y="342"/>
                    </a:cxn>
                    <a:cxn ang="0">
                      <a:pos x="265" y="353"/>
                    </a:cxn>
                    <a:cxn ang="0">
                      <a:pos x="288" y="339"/>
                    </a:cxn>
                    <a:cxn ang="0">
                      <a:pos x="314" y="337"/>
                    </a:cxn>
                    <a:cxn ang="0">
                      <a:pos x="343" y="335"/>
                    </a:cxn>
                    <a:cxn ang="0">
                      <a:pos x="381" y="348"/>
                    </a:cxn>
                    <a:cxn ang="0">
                      <a:pos x="386" y="341"/>
                    </a:cxn>
                    <a:cxn ang="0">
                      <a:pos x="392" y="301"/>
                    </a:cxn>
                    <a:cxn ang="0">
                      <a:pos x="428" y="254"/>
                    </a:cxn>
                  </a:cxnLst>
                  <a:rect l="0" t="0" r="r" b="b"/>
                  <a:pathLst>
                    <a:path w="431" h="356">
                      <a:moveTo>
                        <a:pt x="422" y="231"/>
                      </a:moveTo>
                      <a:cubicBezTo>
                        <a:pt x="423" y="229"/>
                        <a:pt x="427" y="228"/>
                        <a:pt x="427" y="228"/>
                      </a:cubicBezTo>
                      <a:cubicBezTo>
                        <a:pt x="430" y="225"/>
                        <a:pt x="430" y="225"/>
                        <a:pt x="430" y="225"/>
                      </a:cubicBezTo>
                      <a:cubicBezTo>
                        <a:pt x="430" y="225"/>
                        <a:pt x="422" y="222"/>
                        <a:pt x="419" y="218"/>
                      </a:cubicBezTo>
                      <a:cubicBezTo>
                        <a:pt x="417" y="215"/>
                        <a:pt x="415" y="210"/>
                        <a:pt x="411" y="207"/>
                      </a:cubicBezTo>
                      <a:cubicBezTo>
                        <a:pt x="407" y="203"/>
                        <a:pt x="402" y="202"/>
                        <a:pt x="402" y="196"/>
                      </a:cubicBezTo>
                      <a:cubicBezTo>
                        <a:pt x="402" y="189"/>
                        <a:pt x="398" y="185"/>
                        <a:pt x="396" y="181"/>
                      </a:cubicBezTo>
                      <a:cubicBezTo>
                        <a:pt x="394" y="178"/>
                        <a:pt x="394" y="172"/>
                        <a:pt x="394" y="172"/>
                      </a:cubicBezTo>
                      <a:cubicBezTo>
                        <a:pt x="398" y="168"/>
                        <a:pt x="398" y="168"/>
                        <a:pt x="398" y="168"/>
                      </a:cubicBezTo>
                      <a:cubicBezTo>
                        <a:pt x="395" y="162"/>
                        <a:pt x="395" y="162"/>
                        <a:pt x="395" y="162"/>
                      </a:cubicBezTo>
                      <a:cubicBezTo>
                        <a:pt x="397" y="154"/>
                        <a:pt x="397" y="154"/>
                        <a:pt x="397" y="154"/>
                      </a:cubicBezTo>
                      <a:cubicBezTo>
                        <a:pt x="397" y="154"/>
                        <a:pt x="399" y="149"/>
                        <a:pt x="390" y="146"/>
                      </a:cubicBezTo>
                      <a:cubicBezTo>
                        <a:pt x="380" y="141"/>
                        <a:pt x="373" y="141"/>
                        <a:pt x="373" y="141"/>
                      </a:cubicBezTo>
                      <a:cubicBezTo>
                        <a:pt x="373" y="141"/>
                        <a:pt x="374" y="126"/>
                        <a:pt x="380" y="120"/>
                      </a:cubicBezTo>
                      <a:cubicBezTo>
                        <a:pt x="386" y="115"/>
                        <a:pt x="398" y="112"/>
                        <a:pt x="398" y="112"/>
                      </a:cubicBezTo>
                      <a:cubicBezTo>
                        <a:pt x="396" y="93"/>
                        <a:pt x="396" y="93"/>
                        <a:pt x="396" y="93"/>
                      </a:cubicBezTo>
                      <a:cubicBezTo>
                        <a:pt x="398" y="92"/>
                        <a:pt x="398" y="92"/>
                        <a:pt x="398" y="92"/>
                      </a:cubicBezTo>
                      <a:cubicBezTo>
                        <a:pt x="393" y="84"/>
                        <a:pt x="393" y="84"/>
                        <a:pt x="393" y="84"/>
                      </a:cubicBezTo>
                      <a:cubicBezTo>
                        <a:pt x="395" y="80"/>
                        <a:pt x="395" y="80"/>
                        <a:pt x="395" y="80"/>
                      </a:cubicBezTo>
                      <a:cubicBezTo>
                        <a:pt x="395" y="80"/>
                        <a:pt x="380" y="62"/>
                        <a:pt x="379" y="56"/>
                      </a:cubicBezTo>
                      <a:cubicBezTo>
                        <a:pt x="377" y="50"/>
                        <a:pt x="376" y="44"/>
                        <a:pt x="376" y="44"/>
                      </a:cubicBezTo>
                      <a:cubicBezTo>
                        <a:pt x="368" y="31"/>
                        <a:pt x="368" y="31"/>
                        <a:pt x="368" y="31"/>
                      </a:cubicBezTo>
                      <a:cubicBezTo>
                        <a:pt x="365" y="28"/>
                        <a:pt x="365" y="28"/>
                        <a:pt x="365" y="28"/>
                      </a:cubicBezTo>
                      <a:cubicBezTo>
                        <a:pt x="365" y="28"/>
                        <a:pt x="368" y="25"/>
                        <a:pt x="364" y="17"/>
                      </a:cubicBezTo>
                      <a:cubicBezTo>
                        <a:pt x="359" y="9"/>
                        <a:pt x="351" y="11"/>
                        <a:pt x="347" y="11"/>
                      </a:cubicBezTo>
                      <a:cubicBezTo>
                        <a:pt x="343" y="10"/>
                        <a:pt x="344" y="6"/>
                        <a:pt x="341" y="5"/>
                      </a:cubicBezTo>
                      <a:cubicBezTo>
                        <a:pt x="338" y="4"/>
                        <a:pt x="337" y="9"/>
                        <a:pt x="337" y="9"/>
                      </a:cubicBezTo>
                      <a:cubicBezTo>
                        <a:pt x="335" y="9"/>
                        <a:pt x="335" y="9"/>
                        <a:pt x="335" y="9"/>
                      </a:cubicBezTo>
                      <a:cubicBezTo>
                        <a:pt x="334" y="9"/>
                        <a:pt x="296" y="19"/>
                        <a:pt x="280" y="19"/>
                      </a:cubicBezTo>
                      <a:cubicBezTo>
                        <a:pt x="265" y="20"/>
                        <a:pt x="224" y="18"/>
                        <a:pt x="224" y="18"/>
                      </a:cubicBezTo>
                      <a:cubicBezTo>
                        <a:pt x="221" y="21"/>
                        <a:pt x="221" y="21"/>
                        <a:pt x="221" y="21"/>
                      </a:cubicBezTo>
                      <a:cubicBezTo>
                        <a:pt x="217" y="21"/>
                        <a:pt x="217" y="21"/>
                        <a:pt x="217" y="21"/>
                      </a:cubicBezTo>
                      <a:cubicBezTo>
                        <a:pt x="216" y="26"/>
                        <a:pt x="216" y="26"/>
                        <a:pt x="216" y="26"/>
                      </a:cubicBezTo>
                      <a:cubicBezTo>
                        <a:pt x="216" y="26"/>
                        <a:pt x="212" y="27"/>
                        <a:pt x="210" y="29"/>
                      </a:cubicBezTo>
                      <a:cubicBezTo>
                        <a:pt x="209" y="30"/>
                        <a:pt x="208" y="35"/>
                        <a:pt x="208" y="35"/>
                      </a:cubicBezTo>
                      <a:cubicBezTo>
                        <a:pt x="204" y="33"/>
                        <a:pt x="204" y="33"/>
                        <a:pt x="204" y="33"/>
                      </a:cubicBezTo>
                      <a:cubicBezTo>
                        <a:pt x="200" y="33"/>
                        <a:pt x="200" y="33"/>
                        <a:pt x="200" y="33"/>
                      </a:cubicBezTo>
                      <a:cubicBezTo>
                        <a:pt x="202" y="29"/>
                        <a:pt x="202" y="29"/>
                        <a:pt x="202" y="29"/>
                      </a:cubicBezTo>
                      <a:cubicBezTo>
                        <a:pt x="202" y="29"/>
                        <a:pt x="209" y="25"/>
                        <a:pt x="212" y="23"/>
                      </a:cubicBezTo>
                      <a:cubicBezTo>
                        <a:pt x="216" y="21"/>
                        <a:pt x="224" y="9"/>
                        <a:pt x="224" y="9"/>
                      </a:cubicBezTo>
                      <a:cubicBezTo>
                        <a:pt x="222" y="7"/>
                        <a:pt x="222" y="7"/>
                        <a:pt x="222" y="7"/>
                      </a:cubicBezTo>
                      <a:cubicBezTo>
                        <a:pt x="222" y="7"/>
                        <a:pt x="214" y="21"/>
                        <a:pt x="211" y="22"/>
                      </a:cubicBezTo>
                      <a:cubicBezTo>
                        <a:pt x="209" y="22"/>
                        <a:pt x="191" y="36"/>
                        <a:pt x="180" y="27"/>
                      </a:cubicBezTo>
                      <a:cubicBezTo>
                        <a:pt x="168" y="19"/>
                        <a:pt x="166" y="6"/>
                        <a:pt x="166" y="6"/>
                      </a:cubicBezTo>
                      <a:cubicBezTo>
                        <a:pt x="166" y="6"/>
                        <a:pt x="171" y="7"/>
                        <a:pt x="173" y="8"/>
                      </a:cubicBezTo>
                      <a:cubicBezTo>
                        <a:pt x="176" y="9"/>
                        <a:pt x="181" y="14"/>
                        <a:pt x="181" y="14"/>
                      </a:cubicBezTo>
                      <a:cubicBezTo>
                        <a:pt x="182" y="12"/>
                        <a:pt x="182" y="12"/>
                        <a:pt x="182" y="12"/>
                      </a:cubicBezTo>
                      <a:cubicBezTo>
                        <a:pt x="182" y="12"/>
                        <a:pt x="178" y="7"/>
                        <a:pt x="175" y="5"/>
                      </a:cubicBezTo>
                      <a:cubicBezTo>
                        <a:pt x="171" y="4"/>
                        <a:pt x="164" y="0"/>
                        <a:pt x="160" y="0"/>
                      </a:cubicBezTo>
                      <a:cubicBezTo>
                        <a:pt x="156" y="0"/>
                        <a:pt x="140" y="6"/>
                        <a:pt x="136" y="7"/>
                      </a:cubicBezTo>
                      <a:cubicBezTo>
                        <a:pt x="132" y="7"/>
                        <a:pt x="128" y="9"/>
                        <a:pt x="123" y="9"/>
                      </a:cubicBezTo>
                      <a:cubicBezTo>
                        <a:pt x="119" y="10"/>
                        <a:pt x="111" y="18"/>
                        <a:pt x="107" y="20"/>
                      </a:cubicBezTo>
                      <a:cubicBezTo>
                        <a:pt x="103" y="22"/>
                        <a:pt x="98" y="21"/>
                        <a:pt x="95" y="24"/>
                      </a:cubicBezTo>
                      <a:cubicBezTo>
                        <a:pt x="92" y="26"/>
                        <a:pt x="92" y="26"/>
                        <a:pt x="88" y="30"/>
                      </a:cubicBezTo>
                      <a:cubicBezTo>
                        <a:pt x="85" y="34"/>
                        <a:pt x="82" y="37"/>
                        <a:pt x="82" y="37"/>
                      </a:cubicBezTo>
                      <a:cubicBezTo>
                        <a:pt x="60" y="43"/>
                        <a:pt x="42" y="43"/>
                        <a:pt x="42" y="43"/>
                      </a:cubicBezTo>
                      <a:cubicBezTo>
                        <a:pt x="38" y="46"/>
                        <a:pt x="38" y="46"/>
                        <a:pt x="38" y="46"/>
                      </a:cubicBezTo>
                      <a:cubicBezTo>
                        <a:pt x="24" y="51"/>
                        <a:pt x="24" y="51"/>
                        <a:pt x="24" y="51"/>
                      </a:cubicBezTo>
                      <a:cubicBezTo>
                        <a:pt x="20" y="52"/>
                        <a:pt x="20" y="52"/>
                        <a:pt x="20" y="52"/>
                      </a:cubicBezTo>
                      <a:cubicBezTo>
                        <a:pt x="6" y="60"/>
                        <a:pt x="6" y="60"/>
                        <a:pt x="6" y="60"/>
                      </a:cubicBezTo>
                      <a:cubicBezTo>
                        <a:pt x="7" y="62"/>
                        <a:pt x="7" y="62"/>
                        <a:pt x="7" y="62"/>
                      </a:cubicBezTo>
                      <a:cubicBezTo>
                        <a:pt x="11" y="61"/>
                        <a:pt x="11" y="61"/>
                        <a:pt x="11" y="61"/>
                      </a:cubicBezTo>
                      <a:cubicBezTo>
                        <a:pt x="16" y="63"/>
                        <a:pt x="16" y="63"/>
                        <a:pt x="16" y="63"/>
                      </a:cubicBezTo>
                      <a:cubicBezTo>
                        <a:pt x="20" y="55"/>
                        <a:pt x="20" y="55"/>
                        <a:pt x="20" y="55"/>
                      </a:cubicBezTo>
                      <a:cubicBezTo>
                        <a:pt x="25" y="53"/>
                        <a:pt x="25" y="53"/>
                        <a:pt x="25" y="53"/>
                      </a:cubicBezTo>
                      <a:cubicBezTo>
                        <a:pt x="24" y="58"/>
                        <a:pt x="24" y="58"/>
                        <a:pt x="24" y="58"/>
                      </a:cubicBezTo>
                      <a:cubicBezTo>
                        <a:pt x="24" y="58"/>
                        <a:pt x="19" y="60"/>
                        <a:pt x="19" y="63"/>
                      </a:cubicBezTo>
                      <a:cubicBezTo>
                        <a:pt x="20" y="66"/>
                        <a:pt x="22" y="72"/>
                        <a:pt x="22" y="73"/>
                      </a:cubicBezTo>
                      <a:cubicBezTo>
                        <a:pt x="22" y="74"/>
                        <a:pt x="18" y="77"/>
                        <a:pt x="19" y="80"/>
                      </a:cubicBezTo>
                      <a:cubicBezTo>
                        <a:pt x="21" y="81"/>
                        <a:pt x="30" y="94"/>
                        <a:pt x="26" y="96"/>
                      </a:cubicBezTo>
                      <a:cubicBezTo>
                        <a:pt x="24" y="98"/>
                        <a:pt x="19" y="97"/>
                        <a:pt x="20" y="94"/>
                      </a:cubicBezTo>
                      <a:cubicBezTo>
                        <a:pt x="21" y="91"/>
                        <a:pt x="22" y="88"/>
                        <a:pt x="22" y="88"/>
                      </a:cubicBezTo>
                      <a:cubicBezTo>
                        <a:pt x="19" y="82"/>
                        <a:pt x="19" y="82"/>
                        <a:pt x="19" y="82"/>
                      </a:cubicBezTo>
                      <a:cubicBezTo>
                        <a:pt x="19" y="82"/>
                        <a:pt x="12" y="81"/>
                        <a:pt x="9" y="81"/>
                      </a:cubicBezTo>
                      <a:cubicBezTo>
                        <a:pt x="8" y="81"/>
                        <a:pt x="7" y="82"/>
                        <a:pt x="6" y="83"/>
                      </a:cubicBezTo>
                      <a:cubicBezTo>
                        <a:pt x="7" y="87"/>
                        <a:pt x="7" y="94"/>
                        <a:pt x="9" y="98"/>
                      </a:cubicBezTo>
                      <a:cubicBezTo>
                        <a:pt x="13" y="104"/>
                        <a:pt x="11" y="110"/>
                        <a:pt x="9" y="117"/>
                      </a:cubicBezTo>
                      <a:cubicBezTo>
                        <a:pt x="8" y="121"/>
                        <a:pt x="4" y="121"/>
                        <a:pt x="2" y="124"/>
                      </a:cubicBezTo>
                      <a:cubicBezTo>
                        <a:pt x="1" y="125"/>
                        <a:pt x="1" y="131"/>
                        <a:pt x="0" y="133"/>
                      </a:cubicBezTo>
                      <a:cubicBezTo>
                        <a:pt x="9" y="134"/>
                        <a:pt x="22" y="148"/>
                        <a:pt x="22" y="155"/>
                      </a:cubicBezTo>
                      <a:cubicBezTo>
                        <a:pt x="22" y="159"/>
                        <a:pt x="18" y="157"/>
                        <a:pt x="19" y="163"/>
                      </a:cubicBezTo>
                      <a:cubicBezTo>
                        <a:pt x="20" y="167"/>
                        <a:pt x="20" y="168"/>
                        <a:pt x="24" y="170"/>
                      </a:cubicBezTo>
                      <a:cubicBezTo>
                        <a:pt x="28" y="171"/>
                        <a:pt x="24" y="181"/>
                        <a:pt x="25" y="181"/>
                      </a:cubicBezTo>
                      <a:cubicBezTo>
                        <a:pt x="31" y="182"/>
                        <a:pt x="26" y="192"/>
                        <a:pt x="24" y="195"/>
                      </a:cubicBezTo>
                      <a:cubicBezTo>
                        <a:pt x="20" y="200"/>
                        <a:pt x="28" y="204"/>
                        <a:pt x="30" y="210"/>
                      </a:cubicBezTo>
                      <a:cubicBezTo>
                        <a:pt x="32" y="212"/>
                        <a:pt x="26" y="216"/>
                        <a:pt x="30" y="218"/>
                      </a:cubicBezTo>
                      <a:cubicBezTo>
                        <a:pt x="34" y="220"/>
                        <a:pt x="39" y="219"/>
                        <a:pt x="39" y="226"/>
                      </a:cubicBezTo>
                      <a:cubicBezTo>
                        <a:pt x="39" y="232"/>
                        <a:pt x="45" y="235"/>
                        <a:pt x="42" y="242"/>
                      </a:cubicBezTo>
                      <a:cubicBezTo>
                        <a:pt x="42" y="246"/>
                        <a:pt x="40" y="257"/>
                        <a:pt x="37" y="259"/>
                      </a:cubicBezTo>
                      <a:cubicBezTo>
                        <a:pt x="37" y="260"/>
                        <a:pt x="37" y="260"/>
                        <a:pt x="36" y="261"/>
                      </a:cubicBezTo>
                      <a:cubicBezTo>
                        <a:pt x="44" y="263"/>
                        <a:pt x="44" y="263"/>
                        <a:pt x="44" y="263"/>
                      </a:cubicBezTo>
                      <a:cubicBezTo>
                        <a:pt x="46" y="261"/>
                        <a:pt x="46" y="261"/>
                        <a:pt x="46" y="261"/>
                      </a:cubicBezTo>
                      <a:cubicBezTo>
                        <a:pt x="44" y="258"/>
                        <a:pt x="44" y="258"/>
                        <a:pt x="44" y="258"/>
                      </a:cubicBezTo>
                      <a:cubicBezTo>
                        <a:pt x="46" y="255"/>
                        <a:pt x="46" y="255"/>
                        <a:pt x="46" y="255"/>
                      </a:cubicBezTo>
                      <a:cubicBezTo>
                        <a:pt x="60" y="257"/>
                        <a:pt x="60" y="257"/>
                        <a:pt x="60" y="257"/>
                      </a:cubicBezTo>
                      <a:cubicBezTo>
                        <a:pt x="58" y="264"/>
                        <a:pt x="58" y="264"/>
                        <a:pt x="58" y="264"/>
                      </a:cubicBezTo>
                      <a:cubicBezTo>
                        <a:pt x="66" y="272"/>
                        <a:pt x="66" y="272"/>
                        <a:pt x="66" y="272"/>
                      </a:cubicBezTo>
                      <a:cubicBezTo>
                        <a:pt x="66" y="267"/>
                        <a:pt x="66" y="267"/>
                        <a:pt x="66" y="267"/>
                      </a:cubicBezTo>
                      <a:cubicBezTo>
                        <a:pt x="88" y="275"/>
                        <a:pt x="88" y="275"/>
                        <a:pt x="88" y="275"/>
                      </a:cubicBezTo>
                      <a:cubicBezTo>
                        <a:pt x="89" y="281"/>
                        <a:pt x="89" y="281"/>
                        <a:pt x="89" y="281"/>
                      </a:cubicBezTo>
                      <a:cubicBezTo>
                        <a:pt x="102" y="275"/>
                        <a:pt x="102" y="275"/>
                        <a:pt x="102" y="275"/>
                      </a:cubicBezTo>
                      <a:cubicBezTo>
                        <a:pt x="109" y="280"/>
                        <a:pt x="109" y="280"/>
                        <a:pt x="109" y="280"/>
                      </a:cubicBezTo>
                      <a:cubicBezTo>
                        <a:pt x="109" y="280"/>
                        <a:pt x="96" y="288"/>
                        <a:pt x="98" y="291"/>
                      </a:cubicBezTo>
                      <a:cubicBezTo>
                        <a:pt x="100" y="293"/>
                        <a:pt x="109" y="292"/>
                        <a:pt x="110" y="295"/>
                      </a:cubicBezTo>
                      <a:cubicBezTo>
                        <a:pt x="112" y="298"/>
                        <a:pt x="111" y="306"/>
                        <a:pt x="114" y="308"/>
                      </a:cubicBezTo>
                      <a:cubicBezTo>
                        <a:pt x="117" y="310"/>
                        <a:pt x="123" y="308"/>
                        <a:pt x="124" y="306"/>
                      </a:cubicBezTo>
                      <a:cubicBezTo>
                        <a:pt x="124" y="304"/>
                        <a:pt x="130" y="301"/>
                        <a:pt x="130" y="301"/>
                      </a:cubicBezTo>
                      <a:cubicBezTo>
                        <a:pt x="134" y="302"/>
                        <a:pt x="134" y="302"/>
                        <a:pt x="134" y="302"/>
                      </a:cubicBezTo>
                      <a:cubicBezTo>
                        <a:pt x="134" y="302"/>
                        <a:pt x="136" y="296"/>
                        <a:pt x="134" y="296"/>
                      </a:cubicBezTo>
                      <a:cubicBezTo>
                        <a:pt x="132" y="296"/>
                        <a:pt x="128" y="293"/>
                        <a:pt x="128" y="293"/>
                      </a:cubicBezTo>
                      <a:cubicBezTo>
                        <a:pt x="127" y="287"/>
                        <a:pt x="127" y="287"/>
                        <a:pt x="127" y="287"/>
                      </a:cubicBezTo>
                      <a:cubicBezTo>
                        <a:pt x="127" y="287"/>
                        <a:pt x="134" y="289"/>
                        <a:pt x="140" y="291"/>
                      </a:cubicBezTo>
                      <a:cubicBezTo>
                        <a:pt x="146" y="293"/>
                        <a:pt x="150" y="298"/>
                        <a:pt x="150" y="298"/>
                      </a:cubicBezTo>
                      <a:cubicBezTo>
                        <a:pt x="162" y="293"/>
                        <a:pt x="162" y="293"/>
                        <a:pt x="162" y="293"/>
                      </a:cubicBezTo>
                      <a:cubicBezTo>
                        <a:pt x="166" y="298"/>
                        <a:pt x="166" y="298"/>
                        <a:pt x="166" y="298"/>
                      </a:cubicBezTo>
                      <a:cubicBezTo>
                        <a:pt x="162" y="303"/>
                        <a:pt x="162" y="303"/>
                        <a:pt x="162" y="303"/>
                      </a:cubicBezTo>
                      <a:cubicBezTo>
                        <a:pt x="162" y="303"/>
                        <a:pt x="165" y="307"/>
                        <a:pt x="166" y="308"/>
                      </a:cubicBezTo>
                      <a:cubicBezTo>
                        <a:pt x="168" y="309"/>
                        <a:pt x="170" y="315"/>
                        <a:pt x="170" y="315"/>
                      </a:cubicBezTo>
                      <a:cubicBezTo>
                        <a:pt x="175" y="313"/>
                        <a:pt x="175" y="313"/>
                        <a:pt x="175" y="313"/>
                      </a:cubicBezTo>
                      <a:cubicBezTo>
                        <a:pt x="176" y="309"/>
                        <a:pt x="176" y="309"/>
                        <a:pt x="176" y="309"/>
                      </a:cubicBezTo>
                      <a:cubicBezTo>
                        <a:pt x="192" y="314"/>
                        <a:pt x="192" y="314"/>
                        <a:pt x="192" y="314"/>
                      </a:cubicBezTo>
                      <a:cubicBezTo>
                        <a:pt x="202" y="317"/>
                        <a:pt x="202" y="317"/>
                        <a:pt x="202" y="317"/>
                      </a:cubicBezTo>
                      <a:cubicBezTo>
                        <a:pt x="205" y="329"/>
                        <a:pt x="205" y="329"/>
                        <a:pt x="205" y="329"/>
                      </a:cubicBezTo>
                      <a:cubicBezTo>
                        <a:pt x="214" y="329"/>
                        <a:pt x="214" y="329"/>
                        <a:pt x="214" y="329"/>
                      </a:cubicBezTo>
                      <a:cubicBezTo>
                        <a:pt x="218" y="340"/>
                        <a:pt x="218" y="340"/>
                        <a:pt x="218" y="340"/>
                      </a:cubicBezTo>
                      <a:cubicBezTo>
                        <a:pt x="221" y="340"/>
                        <a:pt x="221" y="340"/>
                        <a:pt x="221" y="340"/>
                      </a:cubicBezTo>
                      <a:cubicBezTo>
                        <a:pt x="221" y="348"/>
                        <a:pt x="221" y="348"/>
                        <a:pt x="221" y="348"/>
                      </a:cubicBezTo>
                      <a:cubicBezTo>
                        <a:pt x="231" y="346"/>
                        <a:pt x="231" y="346"/>
                        <a:pt x="231" y="346"/>
                      </a:cubicBezTo>
                      <a:cubicBezTo>
                        <a:pt x="234" y="339"/>
                        <a:pt x="234" y="339"/>
                        <a:pt x="234" y="339"/>
                      </a:cubicBezTo>
                      <a:cubicBezTo>
                        <a:pt x="237" y="339"/>
                        <a:pt x="237" y="339"/>
                        <a:pt x="237" y="339"/>
                      </a:cubicBezTo>
                      <a:cubicBezTo>
                        <a:pt x="237" y="339"/>
                        <a:pt x="238" y="333"/>
                        <a:pt x="243" y="333"/>
                      </a:cubicBezTo>
                      <a:cubicBezTo>
                        <a:pt x="247" y="334"/>
                        <a:pt x="248" y="341"/>
                        <a:pt x="248" y="341"/>
                      </a:cubicBezTo>
                      <a:cubicBezTo>
                        <a:pt x="252" y="341"/>
                        <a:pt x="252" y="341"/>
                        <a:pt x="252" y="341"/>
                      </a:cubicBezTo>
                      <a:cubicBezTo>
                        <a:pt x="251" y="344"/>
                        <a:pt x="251" y="344"/>
                        <a:pt x="251" y="344"/>
                      </a:cubicBezTo>
                      <a:cubicBezTo>
                        <a:pt x="257" y="342"/>
                        <a:pt x="257" y="342"/>
                        <a:pt x="257" y="342"/>
                      </a:cubicBezTo>
                      <a:cubicBezTo>
                        <a:pt x="260" y="349"/>
                        <a:pt x="260" y="349"/>
                        <a:pt x="260" y="349"/>
                      </a:cubicBezTo>
                      <a:cubicBezTo>
                        <a:pt x="260" y="349"/>
                        <a:pt x="255" y="356"/>
                        <a:pt x="259" y="356"/>
                      </a:cubicBezTo>
                      <a:cubicBezTo>
                        <a:pt x="261" y="356"/>
                        <a:pt x="265" y="353"/>
                        <a:pt x="265" y="353"/>
                      </a:cubicBezTo>
                      <a:cubicBezTo>
                        <a:pt x="273" y="356"/>
                        <a:pt x="273" y="356"/>
                        <a:pt x="273" y="356"/>
                      </a:cubicBezTo>
                      <a:cubicBezTo>
                        <a:pt x="276" y="346"/>
                        <a:pt x="276" y="346"/>
                        <a:pt x="276" y="346"/>
                      </a:cubicBezTo>
                      <a:cubicBezTo>
                        <a:pt x="276" y="346"/>
                        <a:pt x="281" y="340"/>
                        <a:pt x="288" y="339"/>
                      </a:cubicBezTo>
                      <a:cubicBezTo>
                        <a:pt x="300" y="339"/>
                        <a:pt x="300" y="339"/>
                        <a:pt x="300" y="339"/>
                      </a:cubicBezTo>
                      <a:cubicBezTo>
                        <a:pt x="300" y="339"/>
                        <a:pt x="301" y="345"/>
                        <a:pt x="308" y="344"/>
                      </a:cubicBezTo>
                      <a:cubicBezTo>
                        <a:pt x="313" y="343"/>
                        <a:pt x="314" y="337"/>
                        <a:pt x="314" y="337"/>
                      </a:cubicBezTo>
                      <a:cubicBezTo>
                        <a:pt x="314" y="337"/>
                        <a:pt x="319" y="333"/>
                        <a:pt x="327" y="331"/>
                      </a:cubicBezTo>
                      <a:cubicBezTo>
                        <a:pt x="334" y="330"/>
                        <a:pt x="337" y="331"/>
                        <a:pt x="337" y="331"/>
                      </a:cubicBezTo>
                      <a:cubicBezTo>
                        <a:pt x="343" y="335"/>
                        <a:pt x="343" y="335"/>
                        <a:pt x="343" y="335"/>
                      </a:cubicBezTo>
                      <a:cubicBezTo>
                        <a:pt x="343" y="335"/>
                        <a:pt x="355" y="335"/>
                        <a:pt x="356" y="337"/>
                      </a:cubicBezTo>
                      <a:cubicBezTo>
                        <a:pt x="357" y="339"/>
                        <a:pt x="357" y="344"/>
                        <a:pt x="357" y="344"/>
                      </a:cubicBezTo>
                      <a:cubicBezTo>
                        <a:pt x="381" y="348"/>
                        <a:pt x="381" y="348"/>
                        <a:pt x="381" y="348"/>
                      </a:cubicBezTo>
                      <a:cubicBezTo>
                        <a:pt x="395" y="352"/>
                        <a:pt x="395" y="352"/>
                        <a:pt x="395" y="352"/>
                      </a:cubicBezTo>
                      <a:cubicBezTo>
                        <a:pt x="396" y="346"/>
                        <a:pt x="396" y="346"/>
                        <a:pt x="396" y="346"/>
                      </a:cubicBezTo>
                      <a:cubicBezTo>
                        <a:pt x="396" y="346"/>
                        <a:pt x="388" y="344"/>
                        <a:pt x="386" y="341"/>
                      </a:cubicBezTo>
                      <a:cubicBezTo>
                        <a:pt x="385" y="338"/>
                        <a:pt x="386" y="335"/>
                        <a:pt x="385" y="330"/>
                      </a:cubicBezTo>
                      <a:cubicBezTo>
                        <a:pt x="385" y="325"/>
                        <a:pt x="379" y="318"/>
                        <a:pt x="379" y="318"/>
                      </a:cubicBezTo>
                      <a:cubicBezTo>
                        <a:pt x="379" y="318"/>
                        <a:pt x="389" y="308"/>
                        <a:pt x="392" y="301"/>
                      </a:cubicBezTo>
                      <a:cubicBezTo>
                        <a:pt x="396" y="294"/>
                        <a:pt x="397" y="283"/>
                        <a:pt x="400" y="279"/>
                      </a:cubicBezTo>
                      <a:cubicBezTo>
                        <a:pt x="404" y="276"/>
                        <a:pt x="414" y="258"/>
                        <a:pt x="414" y="258"/>
                      </a:cubicBezTo>
                      <a:cubicBezTo>
                        <a:pt x="414" y="258"/>
                        <a:pt x="425" y="261"/>
                        <a:pt x="428" y="254"/>
                      </a:cubicBezTo>
                      <a:cubicBezTo>
                        <a:pt x="431" y="246"/>
                        <a:pt x="431" y="238"/>
                        <a:pt x="428" y="235"/>
                      </a:cubicBezTo>
                      <a:cubicBezTo>
                        <a:pt x="425" y="234"/>
                        <a:pt x="421" y="233"/>
                        <a:pt x="422" y="231"/>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49" name="Lithuania" descr="© INSCALE GmbH, 05.05.2010&#10;http://www.presentationload.com/"/>
                <p:cNvSpPr>
                  <a:spLocks/>
                </p:cNvSpPr>
                <p:nvPr/>
              </p:nvSpPr>
              <p:spPr bwMode="gray">
                <a:xfrm>
                  <a:off x="4908061" y="2182340"/>
                  <a:ext cx="626521" cy="475181"/>
                </a:xfrm>
                <a:custGeom>
                  <a:avLst/>
                  <a:gdLst/>
                  <a:ahLst/>
                  <a:cxnLst>
                    <a:cxn ang="0">
                      <a:pos x="87" y="142"/>
                    </a:cxn>
                    <a:cxn ang="0">
                      <a:pos x="110" y="154"/>
                    </a:cxn>
                    <a:cxn ang="0">
                      <a:pos x="114" y="168"/>
                    </a:cxn>
                    <a:cxn ang="0">
                      <a:pos x="127" y="163"/>
                    </a:cxn>
                    <a:cxn ang="0">
                      <a:pos x="141" y="163"/>
                    </a:cxn>
                    <a:cxn ang="0">
                      <a:pos x="155" y="158"/>
                    </a:cxn>
                    <a:cxn ang="0">
                      <a:pos x="161" y="146"/>
                    </a:cxn>
                    <a:cxn ang="0">
                      <a:pos x="175" y="136"/>
                    </a:cxn>
                    <a:cxn ang="0">
                      <a:pos x="189" y="142"/>
                    </a:cxn>
                    <a:cxn ang="0">
                      <a:pos x="188" y="129"/>
                    </a:cxn>
                    <a:cxn ang="0">
                      <a:pos x="188" y="96"/>
                    </a:cxn>
                    <a:cxn ang="0">
                      <a:pos x="203" y="74"/>
                    </a:cxn>
                    <a:cxn ang="0">
                      <a:pos x="218" y="65"/>
                    </a:cxn>
                    <a:cxn ang="0">
                      <a:pos x="207" y="58"/>
                    </a:cxn>
                    <a:cxn ang="0">
                      <a:pos x="210" y="42"/>
                    </a:cxn>
                    <a:cxn ang="0">
                      <a:pos x="197" y="33"/>
                    </a:cxn>
                    <a:cxn ang="0">
                      <a:pos x="191" y="29"/>
                    </a:cxn>
                    <a:cxn ang="0">
                      <a:pos x="169" y="15"/>
                    </a:cxn>
                    <a:cxn ang="0">
                      <a:pos x="148" y="14"/>
                    </a:cxn>
                    <a:cxn ang="0">
                      <a:pos x="137" y="0"/>
                    </a:cxn>
                    <a:cxn ang="0">
                      <a:pos x="127" y="12"/>
                    </a:cxn>
                    <a:cxn ang="0">
                      <a:pos x="120" y="12"/>
                    </a:cxn>
                    <a:cxn ang="0">
                      <a:pos x="107" y="10"/>
                    </a:cxn>
                    <a:cxn ang="0">
                      <a:pos x="90" y="15"/>
                    </a:cxn>
                    <a:cxn ang="0">
                      <a:pos x="77" y="13"/>
                    </a:cxn>
                    <a:cxn ang="0">
                      <a:pos x="71" y="18"/>
                    </a:cxn>
                    <a:cxn ang="0">
                      <a:pos x="66" y="13"/>
                    </a:cxn>
                    <a:cxn ang="0">
                      <a:pos x="54" y="15"/>
                    </a:cxn>
                    <a:cxn ang="0">
                      <a:pos x="31" y="21"/>
                    </a:cxn>
                    <a:cxn ang="0">
                      <a:pos x="23" y="24"/>
                    </a:cxn>
                    <a:cxn ang="0">
                      <a:pos x="7" y="40"/>
                    </a:cxn>
                    <a:cxn ang="0">
                      <a:pos x="4" y="40"/>
                    </a:cxn>
                    <a:cxn ang="0">
                      <a:pos x="5" y="62"/>
                    </a:cxn>
                    <a:cxn ang="0">
                      <a:pos x="6" y="72"/>
                    </a:cxn>
                    <a:cxn ang="0">
                      <a:pos x="5" y="94"/>
                    </a:cxn>
                    <a:cxn ang="0">
                      <a:pos x="9" y="86"/>
                    </a:cxn>
                    <a:cxn ang="0">
                      <a:pos x="9" y="71"/>
                    </a:cxn>
                    <a:cxn ang="0">
                      <a:pos x="14" y="87"/>
                    </a:cxn>
                    <a:cxn ang="0">
                      <a:pos x="16" y="92"/>
                    </a:cxn>
                    <a:cxn ang="0">
                      <a:pos x="24" y="100"/>
                    </a:cxn>
                    <a:cxn ang="0">
                      <a:pos x="37" y="102"/>
                    </a:cxn>
                    <a:cxn ang="0">
                      <a:pos x="48" y="107"/>
                    </a:cxn>
                    <a:cxn ang="0">
                      <a:pos x="69" y="103"/>
                    </a:cxn>
                    <a:cxn ang="0">
                      <a:pos x="77" y="120"/>
                    </a:cxn>
                    <a:cxn ang="0">
                      <a:pos x="81" y="146"/>
                    </a:cxn>
                  </a:cxnLst>
                  <a:rect l="0" t="0" r="r" b="b"/>
                  <a:pathLst>
                    <a:path w="222" h="168">
                      <a:moveTo>
                        <a:pt x="83" y="146"/>
                      </a:moveTo>
                      <a:cubicBezTo>
                        <a:pt x="83" y="146"/>
                        <a:pt x="84" y="141"/>
                        <a:pt x="87" y="142"/>
                      </a:cubicBezTo>
                      <a:cubicBezTo>
                        <a:pt x="90" y="143"/>
                        <a:pt x="89" y="147"/>
                        <a:pt x="93" y="148"/>
                      </a:cubicBezTo>
                      <a:cubicBezTo>
                        <a:pt x="97" y="148"/>
                        <a:pt x="105" y="146"/>
                        <a:pt x="110" y="154"/>
                      </a:cubicBezTo>
                      <a:cubicBezTo>
                        <a:pt x="114" y="162"/>
                        <a:pt x="111" y="165"/>
                        <a:pt x="111" y="165"/>
                      </a:cubicBezTo>
                      <a:cubicBezTo>
                        <a:pt x="114" y="168"/>
                        <a:pt x="114" y="168"/>
                        <a:pt x="114" y="168"/>
                      </a:cubicBezTo>
                      <a:cubicBezTo>
                        <a:pt x="126" y="167"/>
                        <a:pt x="126" y="167"/>
                        <a:pt x="126" y="167"/>
                      </a:cubicBezTo>
                      <a:cubicBezTo>
                        <a:pt x="127" y="163"/>
                        <a:pt x="127" y="163"/>
                        <a:pt x="127" y="163"/>
                      </a:cubicBezTo>
                      <a:cubicBezTo>
                        <a:pt x="134" y="165"/>
                        <a:pt x="134" y="165"/>
                        <a:pt x="134" y="165"/>
                      </a:cubicBezTo>
                      <a:cubicBezTo>
                        <a:pt x="141" y="163"/>
                        <a:pt x="141" y="163"/>
                        <a:pt x="141" y="163"/>
                      </a:cubicBezTo>
                      <a:cubicBezTo>
                        <a:pt x="148" y="166"/>
                        <a:pt x="148" y="166"/>
                        <a:pt x="148" y="166"/>
                      </a:cubicBezTo>
                      <a:cubicBezTo>
                        <a:pt x="155" y="158"/>
                        <a:pt x="155" y="158"/>
                        <a:pt x="155" y="158"/>
                      </a:cubicBezTo>
                      <a:cubicBezTo>
                        <a:pt x="155" y="158"/>
                        <a:pt x="159" y="160"/>
                        <a:pt x="163" y="158"/>
                      </a:cubicBezTo>
                      <a:cubicBezTo>
                        <a:pt x="167" y="157"/>
                        <a:pt x="160" y="148"/>
                        <a:pt x="161" y="146"/>
                      </a:cubicBezTo>
                      <a:cubicBezTo>
                        <a:pt x="163" y="143"/>
                        <a:pt x="171" y="146"/>
                        <a:pt x="171" y="146"/>
                      </a:cubicBezTo>
                      <a:cubicBezTo>
                        <a:pt x="175" y="136"/>
                        <a:pt x="175" y="136"/>
                        <a:pt x="175" y="136"/>
                      </a:cubicBezTo>
                      <a:cubicBezTo>
                        <a:pt x="175" y="136"/>
                        <a:pt x="181" y="134"/>
                        <a:pt x="186" y="134"/>
                      </a:cubicBezTo>
                      <a:cubicBezTo>
                        <a:pt x="190" y="133"/>
                        <a:pt x="186" y="139"/>
                        <a:pt x="189" y="142"/>
                      </a:cubicBezTo>
                      <a:cubicBezTo>
                        <a:pt x="192" y="145"/>
                        <a:pt x="199" y="140"/>
                        <a:pt x="197" y="133"/>
                      </a:cubicBezTo>
                      <a:cubicBezTo>
                        <a:pt x="197" y="128"/>
                        <a:pt x="188" y="129"/>
                        <a:pt x="188" y="129"/>
                      </a:cubicBezTo>
                      <a:cubicBezTo>
                        <a:pt x="191" y="113"/>
                        <a:pt x="191" y="113"/>
                        <a:pt x="191" y="113"/>
                      </a:cubicBezTo>
                      <a:cubicBezTo>
                        <a:pt x="191" y="113"/>
                        <a:pt x="188" y="101"/>
                        <a:pt x="188" y="96"/>
                      </a:cubicBezTo>
                      <a:cubicBezTo>
                        <a:pt x="188" y="92"/>
                        <a:pt x="195" y="87"/>
                        <a:pt x="200" y="86"/>
                      </a:cubicBezTo>
                      <a:cubicBezTo>
                        <a:pt x="204" y="84"/>
                        <a:pt x="203" y="74"/>
                        <a:pt x="203" y="74"/>
                      </a:cubicBezTo>
                      <a:cubicBezTo>
                        <a:pt x="218" y="70"/>
                        <a:pt x="218" y="70"/>
                        <a:pt x="218" y="70"/>
                      </a:cubicBezTo>
                      <a:cubicBezTo>
                        <a:pt x="218" y="65"/>
                        <a:pt x="218" y="65"/>
                        <a:pt x="218" y="65"/>
                      </a:cubicBezTo>
                      <a:cubicBezTo>
                        <a:pt x="218" y="65"/>
                        <a:pt x="222" y="60"/>
                        <a:pt x="221" y="56"/>
                      </a:cubicBezTo>
                      <a:cubicBezTo>
                        <a:pt x="220" y="53"/>
                        <a:pt x="207" y="58"/>
                        <a:pt x="207" y="58"/>
                      </a:cubicBezTo>
                      <a:cubicBezTo>
                        <a:pt x="208" y="48"/>
                        <a:pt x="208" y="48"/>
                        <a:pt x="208" y="48"/>
                      </a:cubicBezTo>
                      <a:cubicBezTo>
                        <a:pt x="210" y="42"/>
                        <a:pt x="210" y="42"/>
                        <a:pt x="210" y="42"/>
                      </a:cubicBezTo>
                      <a:cubicBezTo>
                        <a:pt x="210" y="36"/>
                        <a:pt x="210" y="36"/>
                        <a:pt x="210" y="36"/>
                      </a:cubicBezTo>
                      <a:cubicBezTo>
                        <a:pt x="197" y="33"/>
                        <a:pt x="197" y="33"/>
                        <a:pt x="197" y="33"/>
                      </a:cubicBezTo>
                      <a:cubicBezTo>
                        <a:pt x="196" y="29"/>
                        <a:pt x="196" y="29"/>
                        <a:pt x="196" y="29"/>
                      </a:cubicBezTo>
                      <a:cubicBezTo>
                        <a:pt x="191" y="29"/>
                        <a:pt x="191" y="29"/>
                        <a:pt x="191" y="29"/>
                      </a:cubicBezTo>
                      <a:cubicBezTo>
                        <a:pt x="191" y="29"/>
                        <a:pt x="188" y="22"/>
                        <a:pt x="186" y="19"/>
                      </a:cubicBezTo>
                      <a:cubicBezTo>
                        <a:pt x="183" y="16"/>
                        <a:pt x="169" y="15"/>
                        <a:pt x="169" y="15"/>
                      </a:cubicBezTo>
                      <a:cubicBezTo>
                        <a:pt x="169" y="12"/>
                        <a:pt x="169" y="12"/>
                        <a:pt x="169" y="12"/>
                      </a:cubicBezTo>
                      <a:cubicBezTo>
                        <a:pt x="148" y="14"/>
                        <a:pt x="148" y="14"/>
                        <a:pt x="148" y="14"/>
                      </a:cubicBezTo>
                      <a:cubicBezTo>
                        <a:pt x="142" y="2"/>
                        <a:pt x="142" y="2"/>
                        <a:pt x="142" y="2"/>
                      </a:cubicBezTo>
                      <a:cubicBezTo>
                        <a:pt x="137" y="0"/>
                        <a:pt x="137" y="0"/>
                        <a:pt x="137" y="0"/>
                      </a:cubicBezTo>
                      <a:cubicBezTo>
                        <a:pt x="130" y="5"/>
                        <a:pt x="130" y="5"/>
                        <a:pt x="130" y="5"/>
                      </a:cubicBezTo>
                      <a:cubicBezTo>
                        <a:pt x="127" y="12"/>
                        <a:pt x="127" y="12"/>
                        <a:pt x="127" y="12"/>
                      </a:cubicBezTo>
                      <a:cubicBezTo>
                        <a:pt x="124" y="13"/>
                        <a:pt x="124" y="13"/>
                        <a:pt x="124" y="13"/>
                      </a:cubicBezTo>
                      <a:cubicBezTo>
                        <a:pt x="120" y="12"/>
                        <a:pt x="120" y="12"/>
                        <a:pt x="120" y="12"/>
                      </a:cubicBezTo>
                      <a:cubicBezTo>
                        <a:pt x="113" y="15"/>
                        <a:pt x="113" y="15"/>
                        <a:pt x="113" y="15"/>
                      </a:cubicBezTo>
                      <a:cubicBezTo>
                        <a:pt x="107" y="10"/>
                        <a:pt x="107" y="10"/>
                        <a:pt x="107" y="10"/>
                      </a:cubicBezTo>
                      <a:cubicBezTo>
                        <a:pt x="94" y="10"/>
                        <a:pt x="94" y="10"/>
                        <a:pt x="94" y="10"/>
                      </a:cubicBezTo>
                      <a:cubicBezTo>
                        <a:pt x="90" y="15"/>
                        <a:pt x="90" y="15"/>
                        <a:pt x="90" y="15"/>
                      </a:cubicBezTo>
                      <a:cubicBezTo>
                        <a:pt x="83" y="12"/>
                        <a:pt x="83" y="12"/>
                        <a:pt x="83" y="12"/>
                      </a:cubicBezTo>
                      <a:cubicBezTo>
                        <a:pt x="77" y="13"/>
                        <a:pt x="77" y="13"/>
                        <a:pt x="77" y="13"/>
                      </a:cubicBezTo>
                      <a:cubicBezTo>
                        <a:pt x="75" y="18"/>
                        <a:pt x="75" y="18"/>
                        <a:pt x="75" y="18"/>
                      </a:cubicBezTo>
                      <a:cubicBezTo>
                        <a:pt x="71" y="18"/>
                        <a:pt x="71" y="18"/>
                        <a:pt x="71" y="18"/>
                      </a:cubicBezTo>
                      <a:cubicBezTo>
                        <a:pt x="70" y="12"/>
                        <a:pt x="70" y="12"/>
                        <a:pt x="70" y="12"/>
                      </a:cubicBezTo>
                      <a:cubicBezTo>
                        <a:pt x="66" y="13"/>
                        <a:pt x="66" y="13"/>
                        <a:pt x="66" y="13"/>
                      </a:cubicBezTo>
                      <a:cubicBezTo>
                        <a:pt x="58" y="18"/>
                        <a:pt x="58" y="18"/>
                        <a:pt x="58" y="18"/>
                      </a:cubicBezTo>
                      <a:cubicBezTo>
                        <a:pt x="54" y="15"/>
                        <a:pt x="54" y="15"/>
                        <a:pt x="54" y="15"/>
                      </a:cubicBezTo>
                      <a:cubicBezTo>
                        <a:pt x="36" y="16"/>
                        <a:pt x="36" y="16"/>
                        <a:pt x="36" y="16"/>
                      </a:cubicBezTo>
                      <a:cubicBezTo>
                        <a:pt x="31" y="21"/>
                        <a:pt x="31" y="21"/>
                        <a:pt x="31" y="21"/>
                      </a:cubicBezTo>
                      <a:cubicBezTo>
                        <a:pt x="28" y="20"/>
                        <a:pt x="28" y="20"/>
                        <a:pt x="28" y="20"/>
                      </a:cubicBezTo>
                      <a:cubicBezTo>
                        <a:pt x="23" y="24"/>
                        <a:pt x="23" y="24"/>
                        <a:pt x="23" y="24"/>
                      </a:cubicBezTo>
                      <a:cubicBezTo>
                        <a:pt x="23" y="24"/>
                        <a:pt x="20" y="22"/>
                        <a:pt x="16" y="26"/>
                      </a:cubicBezTo>
                      <a:cubicBezTo>
                        <a:pt x="12" y="31"/>
                        <a:pt x="7" y="40"/>
                        <a:pt x="7" y="40"/>
                      </a:cubicBezTo>
                      <a:cubicBezTo>
                        <a:pt x="5" y="42"/>
                        <a:pt x="5" y="42"/>
                        <a:pt x="5" y="42"/>
                      </a:cubicBezTo>
                      <a:cubicBezTo>
                        <a:pt x="4" y="40"/>
                        <a:pt x="4" y="40"/>
                        <a:pt x="4" y="40"/>
                      </a:cubicBezTo>
                      <a:cubicBezTo>
                        <a:pt x="0" y="44"/>
                        <a:pt x="0" y="44"/>
                        <a:pt x="0" y="44"/>
                      </a:cubicBezTo>
                      <a:cubicBezTo>
                        <a:pt x="0" y="44"/>
                        <a:pt x="4" y="57"/>
                        <a:pt x="5" y="62"/>
                      </a:cubicBezTo>
                      <a:cubicBezTo>
                        <a:pt x="5" y="64"/>
                        <a:pt x="6" y="66"/>
                        <a:pt x="7" y="68"/>
                      </a:cubicBezTo>
                      <a:cubicBezTo>
                        <a:pt x="6" y="72"/>
                        <a:pt x="6" y="72"/>
                        <a:pt x="6" y="72"/>
                      </a:cubicBezTo>
                      <a:cubicBezTo>
                        <a:pt x="7" y="84"/>
                        <a:pt x="7" y="84"/>
                        <a:pt x="7" y="84"/>
                      </a:cubicBezTo>
                      <a:cubicBezTo>
                        <a:pt x="5" y="94"/>
                        <a:pt x="5" y="94"/>
                        <a:pt x="5" y="94"/>
                      </a:cubicBezTo>
                      <a:cubicBezTo>
                        <a:pt x="7" y="93"/>
                        <a:pt x="7" y="93"/>
                        <a:pt x="7" y="93"/>
                      </a:cubicBezTo>
                      <a:cubicBezTo>
                        <a:pt x="9" y="86"/>
                        <a:pt x="9" y="86"/>
                        <a:pt x="9" y="86"/>
                      </a:cubicBezTo>
                      <a:cubicBezTo>
                        <a:pt x="8" y="73"/>
                        <a:pt x="8" y="73"/>
                        <a:pt x="8" y="73"/>
                      </a:cubicBezTo>
                      <a:cubicBezTo>
                        <a:pt x="9" y="71"/>
                        <a:pt x="9" y="71"/>
                        <a:pt x="9" y="71"/>
                      </a:cubicBezTo>
                      <a:cubicBezTo>
                        <a:pt x="10" y="76"/>
                        <a:pt x="12" y="79"/>
                        <a:pt x="12" y="79"/>
                      </a:cubicBezTo>
                      <a:cubicBezTo>
                        <a:pt x="14" y="87"/>
                        <a:pt x="14" y="87"/>
                        <a:pt x="14" y="87"/>
                      </a:cubicBezTo>
                      <a:cubicBezTo>
                        <a:pt x="12" y="92"/>
                        <a:pt x="12" y="92"/>
                        <a:pt x="12" y="92"/>
                      </a:cubicBezTo>
                      <a:cubicBezTo>
                        <a:pt x="16" y="92"/>
                        <a:pt x="16" y="92"/>
                        <a:pt x="16" y="92"/>
                      </a:cubicBezTo>
                      <a:cubicBezTo>
                        <a:pt x="19" y="96"/>
                        <a:pt x="19" y="96"/>
                        <a:pt x="19" y="96"/>
                      </a:cubicBezTo>
                      <a:cubicBezTo>
                        <a:pt x="24" y="100"/>
                        <a:pt x="24" y="100"/>
                        <a:pt x="24" y="100"/>
                      </a:cubicBezTo>
                      <a:cubicBezTo>
                        <a:pt x="30" y="99"/>
                        <a:pt x="30" y="99"/>
                        <a:pt x="30" y="99"/>
                      </a:cubicBezTo>
                      <a:cubicBezTo>
                        <a:pt x="30" y="99"/>
                        <a:pt x="32" y="100"/>
                        <a:pt x="37" y="102"/>
                      </a:cubicBezTo>
                      <a:cubicBezTo>
                        <a:pt x="41" y="105"/>
                        <a:pt x="47" y="103"/>
                        <a:pt x="47" y="103"/>
                      </a:cubicBezTo>
                      <a:cubicBezTo>
                        <a:pt x="48" y="107"/>
                        <a:pt x="48" y="107"/>
                        <a:pt x="48" y="107"/>
                      </a:cubicBezTo>
                      <a:cubicBezTo>
                        <a:pt x="58" y="103"/>
                        <a:pt x="58" y="103"/>
                        <a:pt x="58" y="103"/>
                      </a:cubicBezTo>
                      <a:cubicBezTo>
                        <a:pt x="69" y="103"/>
                        <a:pt x="69" y="103"/>
                        <a:pt x="69" y="103"/>
                      </a:cubicBezTo>
                      <a:cubicBezTo>
                        <a:pt x="69" y="103"/>
                        <a:pt x="78" y="110"/>
                        <a:pt x="81" y="112"/>
                      </a:cubicBezTo>
                      <a:cubicBezTo>
                        <a:pt x="85" y="115"/>
                        <a:pt x="77" y="120"/>
                        <a:pt x="77" y="120"/>
                      </a:cubicBezTo>
                      <a:cubicBezTo>
                        <a:pt x="77" y="120"/>
                        <a:pt x="75" y="125"/>
                        <a:pt x="75" y="131"/>
                      </a:cubicBezTo>
                      <a:cubicBezTo>
                        <a:pt x="74" y="139"/>
                        <a:pt x="81" y="146"/>
                        <a:pt x="81" y="146"/>
                      </a:cubicBezTo>
                      <a:lnTo>
                        <a:pt x="83" y="14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50" name="Spain" descr="© INSCALE GmbH, 05.05.2010&#10;http://www.presentationload.com/"/>
                <p:cNvSpPr>
                  <a:spLocks noEditPoints="1"/>
                </p:cNvSpPr>
                <p:nvPr/>
              </p:nvSpPr>
              <p:spPr bwMode="gray">
                <a:xfrm>
                  <a:off x="1085461" y="4338552"/>
                  <a:ext cx="1781927" cy="1472734"/>
                </a:xfrm>
                <a:custGeom>
                  <a:avLst/>
                  <a:gdLst/>
                  <a:ahLst/>
                  <a:cxnLst>
                    <a:cxn ang="0">
                      <a:pos x="482" y="410"/>
                    </a:cxn>
                    <a:cxn ang="0">
                      <a:pos x="472" y="381"/>
                    </a:cxn>
                    <a:cxn ang="0">
                      <a:pos x="474" y="395"/>
                    </a:cxn>
                    <a:cxn ang="0">
                      <a:pos x="484" y="379"/>
                    </a:cxn>
                    <a:cxn ang="0">
                      <a:pos x="576" y="333"/>
                    </a:cxn>
                    <a:cxn ang="0">
                      <a:pos x="530" y="360"/>
                    </a:cxn>
                    <a:cxn ang="0">
                      <a:pos x="560" y="372"/>
                    </a:cxn>
                    <a:cxn ang="0">
                      <a:pos x="584" y="358"/>
                    </a:cxn>
                    <a:cxn ang="0">
                      <a:pos x="575" y="348"/>
                    </a:cxn>
                    <a:cxn ang="0">
                      <a:pos x="506" y="163"/>
                    </a:cxn>
                    <a:cxn ang="0">
                      <a:pos x="494" y="147"/>
                    </a:cxn>
                    <a:cxn ang="0">
                      <a:pos x="456" y="138"/>
                    </a:cxn>
                    <a:cxn ang="0">
                      <a:pos x="417" y="128"/>
                    </a:cxn>
                    <a:cxn ang="0">
                      <a:pos x="406" y="115"/>
                    </a:cxn>
                    <a:cxn ang="0">
                      <a:pos x="369" y="104"/>
                    </a:cxn>
                    <a:cxn ang="0">
                      <a:pos x="364" y="86"/>
                    </a:cxn>
                    <a:cxn ang="0">
                      <a:pos x="297" y="75"/>
                    </a:cxn>
                    <a:cxn ang="0">
                      <a:pos x="262" y="62"/>
                    </a:cxn>
                    <a:cxn ang="0">
                      <a:pos x="178" y="37"/>
                    </a:cxn>
                    <a:cxn ang="0">
                      <a:pos x="115" y="21"/>
                    </a:cxn>
                    <a:cxn ang="0">
                      <a:pos x="89" y="10"/>
                    </a:cxn>
                    <a:cxn ang="0">
                      <a:pos x="69" y="1"/>
                    </a:cxn>
                    <a:cxn ang="0">
                      <a:pos x="62" y="17"/>
                    </a:cxn>
                    <a:cxn ang="0">
                      <a:pos x="16" y="19"/>
                    </a:cxn>
                    <a:cxn ang="0">
                      <a:pos x="5" y="37"/>
                    </a:cxn>
                    <a:cxn ang="0">
                      <a:pos x="3" y="58"/>
                    </a:cxn>
                    <a:cxn ang="0">
                      <a:pos x="14" y="69"/>
                    </a:cxn>
                    <a:cxn ang="0">
                      <a:pos x="7" y="78"/>
                    </a:cxn>
                    <a:cxn ang="0">
                      <a:pos x="11" y="87"/>
                    </a:cxn>
                    <a:cxn ang="0">
                      <a:pos x="16" y="98"/>
                    </a:cxn>
                    <a:cxn ang="0">
                      <a:pos x="41" y="107"/>
                    </a:cxn>
                    <a:cxn ang="0">
                      <a:pos x="63" y="126"/>
                    </a:cxn>
                    <a:cxn ang="0">
                      <a:pos x="100" y="128"/>
                    </a:cxn>
                    <a:cxn ang="0">
                      <a:pos x="112" y="150"/>
                    </a:cxn>
                    <a:cxn ang="0">
                      <a:pos x="90" y="185"/>
                    </a:cxn>
                    <a:cxn ang="0">
                      <a:pos x="74" y="235"/>
                    </a:cxn>
                    <a:cxn ang="0">
                      <a:pos x="59" y="270"/>
                    </a:cxn>
                    <a:cxn ang="0">
                      <a:pos x="46" y="306"/>
                    </a:cxn>
                    <a:cxn ang="0">
                      <a:pos x="34" y="364"/>
                    </a:cxn>
                    <a:cxn ang="0">
                      <a:pos x="21" y="384"/>
                    </a:cxn>
                    <a:cxn ang="0">
                      <a:pos x="23" y="428"/>
                    </a:cxn>
                    <a:cxn ang="0">
                      <a:pos x="32" y="433"/>
                    </a:cxn>
                    <a:cxn ang="0">
                      <a:pos x="50" y="466"/>
                    </a:cxn>
                    <a:cxn ang="0">
                      <a:pos x="60" y="483"/>
                    </a:cxn>
                    <a:cxn ang="0">
                      <a:pos x="72" y="507"/>
                    </a:cxn>
                    <a:cxn ang="0">
                      <a:pos x="95" y="520"/>
                    </a:cxn>
                    <a:cxn ang="0">
                      <a:pos x="141" y="498"/>
                    </a:cxn>
                    <a:cxn ang="0">
                      <a:pos x="217" y="498"/>
                    </a:cxn>
                    <a:cxn ang="0">
                      <a:pos x="284" y="500"/>
                    </a:cxn>
                    <a:cxn ang="0">
                      <a:pos x="324" y="462"/>
                    </a:cxn>
                    <a:cxn ang="0">
                      <a:pos x="359" y="455"/>
                    </a:cxn>
                    <a:cxn ang="0">
                      <a:pos x="367" y="428"/>
                    </a:cxn>
                    <a:cxn ang="0">
                      <a:pos x="404" y="403"/>
                    </a:cxn>
                    <a:cxn ang="0">
                      <a:pos x="415" y="317"/>
                    </a:cxn>
                    <a:cxn ang="0">
                      <a:pos x="453" y="277"/>
                    </a:cxn>
                    <a:cxn ang="0">
                      <a:pos x="457" y="277"/>
                    </a:cxn>
                    <a:cxn ang="0">
                      <a:pos x="484" y="248"/>
                    </a:cxn>
                    <a:cxn ang="0">
                      <a:pos x="589" y="199"/>
                    </a:cxn>
                    <a:cxn ang="0">
                      <a:pos x="590" y="174"/>
                    </a:cxn>
                    <a:cxn ang="0">
                      <a:pos x="551" y="171"/>
                    </a:cxn>
                    <a:cxn ang="0">
                      <a:pos x="519" y="161"/>
                    </a:cxn>
                    <a:cxn ang="0">
                      <a:pos x="617" y="340"/>
                    </a:cxn>
                  </a:cxnLst>
                  <a:rect l="0" t="0" r="r" b="b"/>
                  <a:pathLst>
                    <a:path w="631" h="522">
                      <a:moveTo>
                        <a:pt x="476" y="401"/>
                      </a:moveTo>
                      <a:cubicBezTo>
                        <a:pt x="474" y="405"/>
                        <a:pt x="474" y="405"/>
                        <a:pt x="474" y="405"/>
                      </a:cubicBezTo>
                      <a:cubicBezTo>
                        <a:pt x="475" y="410"/>
                        <a:pt x="475" y="410"/>
                        <a:pt x="475" y="410"/>
                      </a:cubicBezTo>
                      <a:cubicBezTo>
                        <a:pt x="478" y="407"/>
                        <a:pt x="478" y="407"/>
                        <a:pt x="478" y="407"/>
                      </a:cubicBezTo>
                      <a:cubicBezTo>
                        <a:pt x="482" y="410"/>
                        <a:pt x="482" y="410"/>
                        <a:pt x="482" y="410"/>
                      </a:cubicBezTo>
                      <a:cubicBezTo>
                        <a:pt x="484" y="408"/>
                        <a:pt x="484" y="408"/>
                        <a:pt x="484" y="408"/>
                      </a:cubicBezTo>
                      <a:cubicBezTo>
                        <a:pt x="480" y="406"/>
                        <a:pt x="480" y="406"/>
                        <a:pt x="480" y="406"/>
                      </a:cubicBezTo>
                      <a:lnTo>
                        <a:pt x="476" y="401"/>
                      </a:lnTo>
                      <a:close/>
                      <a:moveTo>
                        <a:pt x="484" y="379"/>
                      </a:moveTo>
                      <a:cubicBezTo>
                        <a:pt x="480" y="379"/>
                        <a:pt x="472" y="381"/>
                        <a:pt x="472" y="381"/>
                      </a:cubicBezTo>
                      <a:cubicBezTo>
                        <a:pt x="473" y="387"/>
                        <a:pt x="473" y="387"/>
                        <a:pt x="473" y="387"/>
                      </a:cubicBezTo>
                      <a:cubicBezTo>
                        <a:pt x="468" y="388"/>
                        <a:pt x="468" y="388"/>
                        <a:pt x="468" y="388"/>
                      </a:cubicBezTo>
                      <a:cubicBezTo>
                        <a:pt x="467" y="393"/>
                        <a:pt x="467" y="393"/>
                        <a:pt x="467" y="393"/>
                      </a:cubicBezTo>
                      <a:cubicBezTo>
                        <a:pt x="472" y="396"/>
                        <a:pt x="472" y="396"/>
                        <a:pt x="472" y="396"/>
                      </a:cubicBezTo>
                      <a:cubicBezTo>
                        <a:pt x="474" y="395"/>
                        <a:pt x="474" y="395"/>
                        <a:pt x="474" y="395"/>
                      </a:cubicBezTo>
                      <a:cubicBezTo>
                        <a:pt x="475" y="397"/>
                        <a:pt x="475" y="397"/>
                        <a:pt x="475" y="397"/>
                      </a:cubicBezTo>
                      <a:cubicBezTo>
                        <a:pt x="477" y="392"/>
                        <a:pt x="477" y="392"/>
                        <a:pt x="477" y="392"/>
                      </a:cubicBezTo>
                      <a:cubicBezTo>
                        <a:pt x="480" y="392"/>
                        <a:pt x="480" y="392"/>
                        <a:pt x="480" y="392"/>
                      </a:cubicBezTo>
                      <a:cubicBezTo>
                        <a:pt x="488" y="387"/>
                        <a:pt x="488" y="387"/>
                        <a:pt x="488" y="387"/>
                      </a:cubicBezTo>
                      <a:cubicBezTo>
                        <a:pt x="488" y="387"/>
                        <a:pt x="490" y="379"/>
                        <a:pt x="484" y="379"/>
                      </a:cubicBezTo>
                      <a:close/>
                      <a:moveTo>
                        <a:pt x="575" y="348"/>
                      </a:moveTo>
                      <a:cubicBezTo>
                        <a:pt x="572" y="347"/>
                        <a:pt x="571" y="342"/>
                        <a:pt x="571" y="342"/>
                      </a:cubicBezTo>
                      <a:cubicBezTo>
                        <a:pt x="575" y="338"/>
                        <a:pt x="575" y="338"/>
                        <a:pt x="575" y="338"/>
                      </a:cubicBezTo>
                      <a:cubicBezTo>
                        <a:pt x="572" y="338"/>
                        <a:pt x="572" y="338"/>
                        <a:pt x="572" y="338"/>
                      </a:cubicBezTo>
                      <a:cubicBezTo>
                        <a:pt x="576" y="333"/>
                        <a:pt x="576" y="333"/>
                        <a:pt x="576" y="333"/>
                      </a:cubicBezTo>
                      <a:cubicBezTo>
                        <a:pt x="576" y="333"/>
                        <a:pt x="565" y="333"/>
                        <a:pt x="555" y="337"/>
                      </a:cubicBezTo>
                      <a:cubicBezTo>
                        <a:pt x="545" y="341"/>
                        <a:pt x="541" y="348"/>
                        <a:pt x="541" y="348"/>
                      </a:cubicBezTo>
                      <a:cubicBezTo>
                        <a:pt x="538" y="347"/>
                        <a:pt x="538" y="347"/>
                        <a:pt x="538" y="347"/>
                      </a:cubicBezTo>
                      <a:cubicBezTo>
                        <a:pt x="530" y="352"/>
                        <a:pt x="530" y="352"/>
                        <a:pt x="530" y="352"/>
                      </a:cubicBezTo>
                      <a:cubicBezTo>
                        <a:pt x="530" y="360"/>
                        <a:pt x="530" y="360"/>
                        <a:pt x="530" y="360"/>
                      </a:cubicBezTo>
                      <a:cubicBezTo>
                        <a:pt x="534" y="358"/>
                        <a:pt x="534" y="358"/>
                        <a:pt x="534" y="358"/>
                      </a:cubicBezTo>
                      <a:cubicBezTo>
                        <a:pt x="534" y="358"/>
                        <a:pt x="537" y="363"/>
                        <a:pt x="538" y="363"/>
                      </a:cubicBezTo>
                      <a:cubicBezTo>
                        <a:pt x="540" y="363"/>
                        <a:pt x="541" y="358"/>
                        <a:pt x="545" y="358"/>
                      </a:cubicBezTo>
                      <a:cubicBezTo>
                        <a:pt x="550" y="359"/>
                        <a:pt x="547" y="363"/>
                        <a:pt x="550" y="369"/>
                      </a:cubicBezTo>
                      <a:cubicBezTo>
                        <a:pt x="555" y="374"/>
                        <a:pt x="560" y="372"/>
                        <a:pt x="560" y="372"/>
                      </a:cubicBezTo>
                      <a:cubicBezTo>
                        <a:pt x="563" y="378"/>
                        <a:pt x="563" y="378"/>
                        <a:pt x="563" y="378"/>
                      </a:cubicBezTo>
                      <a:cubicBezTo>
                        <a:pt x="568" y="376"/>
                        <a:pt x="568" y="376"/>
                        <a:pt x="568" y="376"/>
                      </a:cubicBezTo>
                      <a:cubicBezTo>
                        <a:pt x="568" y="376"/>
                        <a:pt x="571" y="375"/>
                        <a:pt x="574" y="373"/>
                      </a:cubicBezTo>
                      <a:cubicBezTo>
                        <a:pt x="577" y="371"/>
                        <a:pt x="577" y="365"/>
                        <a:pt x="577" y="365"/>
                      </a:cubicBezTo>
                      <a:cubicBezTo>
                        <a:pt x="584" y="358"/>
                        <a:pt x="584" y="358"/>
                        <a:pt x="584" y="358"/>
                      </a:cubicBezTo>
                      <a:cubicBezTo>
                        <a:pt x="583" y="357"/>
                        <a:pt x="583" y="357"/>
                        <a:pt x="583" y="357"/>
                      </a:cubicBezTo>
                      <a:cubicBezTo>
                        <a:pt x="586" y="357"/>
                        <a:pt x="586" y="357"/>
                        <a:pt x="586" y="357"/>
                      </a:cubicBezTo>
                      <a:cubicBezTo>
                        <a:pt x="589" y="349"/>
                        <a:pt x="589" y="349"/>
                        <a:pt x="589" y="349"/>
                      </a:cubicBezTo>
                      <a:cubicBezTo>
                        <a:pt x="582" y="344"/>
                        <a:pt x="582" y="344"/>
                        <a:pt x="582" y="344"/>
                      </a:cubicBezTo>
                      <a:cubicBezTo>
                        <a:pt x="582" y="344"/>
                        <a:pt x="579" y="348"/>
                        <a:pt x="575" y="348"/>
                      </a:cubicBezTo>
                      <a:close/>
                      <a:moveTo>
                        <a:pt x="520" y="161"/>
                      </a:moveTo>
                      <a:cubicBezTo>
                        <a:pt x="520" y="161"/>
                        <a:pt x="516" y="165"/>
                        <a:pt x="515" y="165"/>
                      </a:cubicBezTo>
                      <a:cubicBezTo>
                        <a:pt x="514" y="165"/>
                        <a:pt x="513" y="164"/>
                        <a:pt x="513" y="164"/>
                      </a:cubicBezTo>
                      <a:cubicBezTo>
                        <a:pt x="509" y="167"/>
                        <a:pt x="509" y="167"/>
                        <a:pt x="509" y="167"/>
                      </a:cubicBezTo>
                      <a:cubicBezTo>
                        <a:pt x="506" y="163"/>
                        <a:pt x="506" y="163"/>
                        <a:pt x="506" y="163"/>
                      </a:cubicBezTo>
                      <a:cubicBezTo>
                        <a:pt x="503" y="160"/>
                        <a:pt x="503" y="160"/>
                        <a:pt x="503" y="160"/>
                      </a:cubicBezTo>
                      <a:cubicBezTo>
                        <a:pt x="506" y="156"/>
                        <a:pt x="506" y="156"/>
                        <a:pt x="506" y="156"/>
                      </a:cubicBezTo>
                      <a:cubicBezTo>
                        <a:pt x="508" y="152"/>
                        <a:pt x="508" y="152"/>
                        <a:pt x="508" y="152"/>
                      </a:cubicBezTo>
                      <a:cubicBezTo>
                        <a:pt x="508" y="152"/>
                        <a:pt x="507" y="148"/>
                        <a:pt x="504" y="145"/>
                      </a:cubicBezTo>
                      <a:cubicBezTo>
                        <a:pt x="501" y="144"/>
                        <a:pt x="494" y="147"/>
                        <a:pt x="494" y="147"/>
                      </a:cubicBezTo>
                      <a:cubicBezTo>
                        <a:pt x="494" y="147"/>
                        <a:pt x="489" y="140"/>
                        <a:pt x="488" y="139"/>
                      </a:cubicBezTo>
                      <a:cubicBezTo>
                        <a:pt x="486" y="137"/>
                        <a:pt x="481" y="138"/>
                        <a:pt x="481" y="138"/>
                      </a:cubicBezTo>
                      <a:cubicBezTo>
                        <a:pt x="481" y="138"/>
                        <a:pt x="477" y="134"/>
                        <a:pt x="472" y="134"/>
                      </a:cubicBezTo>
                      <a:cubicBezTo>
                        <a:pt x="466" y="134"/>
                        <a:pt x="472" y="141"/>
                        <a:pt x="467" y="143"/>
                      </a:cubicBezTo>
                      <a:cubicBezTo>
                        <a:pt x="462" y="147"/>
                        <a:pt x="456" y="138"/>
                        <a:pt x="456" y="138"/>
                      </a:cubicBezTo>
                      <a:cubicBezTo>
                        <a:pt x="456" y="138"/>
                        <a:pt x="455" y="142"/>
                        <a:pt x="452" y="142"/>
                      </a:cubicBezTo>
                      <a:cubicBezTo>
                        <a:pt x="451" y="142"/>
                        <a:pt x="451" y="139"/>
                        <a:pt x="448" y="137"/>
                      </a:cubicBezTo>
                      <a:cubicBezTo>
                        <a:pt x="446" y="135"/>
                        <a:pt x="435" y="139"/>
                        <a:pt x="435" y="139"/>
                      </a:cubicBezTo>
                      <a:cubicBezTo>
                        <a:pt x="425" y="127"/>
                        <a:pt x="425" y="127"/>
                        <a:pt x="425" y="127"/>
                      </a:cubicBezTo>
                      <a:cubicBezTo>
                        <a:pt x="417" y="128"/>
                        <a:pt x="417" y="128"/>
                        <a:pt x="417" y="128"/>
                      </a:cubicBezTo>
                      <a:cubicBezTo>
                        <a:pt x="416" y="127"/>
                        <a:pt x="416" y="127"/>
                        <a:pt x="416" y="127"/>
                      </a:cubicBezTo>
                      <a:cubicBezTo>
                        <a:pt x="412" y="131"/>
                        <a:pt x="412" y="131"/>
                        <a:pt x="412" y="131"/>
                      </a:cubicBezTo>
                      <a:cubicBezTo>
                        <a:pt x="406" y="122"/>
                        <a:pt x="406" y="122"/>
                        <a:pt x="406" y="122"/>
                      </a:cubicBezTo>
                      <a:cubicBezTo>
                        <a:pt x="408" y="116"/>
                        <a:pt x="408" y="116"/>
                        <a:pt x="408" y="116"/>
                      </a:cubicBezTo>
                      <a:cubicBezTo>
                        <a:pt x="406" y="115"/>
                        <a:pt x="406" y="115"/>
                        <a:pt x="406" y="115"/>
                      </a:cubicBezTo>
                      <a:cubicBezTo>
                        <a:pt x="397" y="117"/>
                        <a:pt x="397" y="117"/>
                        <a:pt x="397" y="117"/>
                      </a:cubicBezTo>
                      <a:cubicBezTo>
                        <a:pt x="380" y="106"/>
                        <a:pt x="380" y="106"/>
                        <a:pt x="380" y="106"/>
                      </a:cubicBezTo>
                      <a:cubicBezTo>
                        <a:pt x="380" y="102"/>
                        <a:pt x="380" y="102"/>
                        <a:pt x="380" y="102"/>
                      </a:cubicBezTo>
                      <a:cubicBezTo>
                        <a:pt x="375" y="108"/>
                        <a:pt x="375" y="108"/>
                        <a:pt x="375" y="108"/>
                      </a:cubicBezTo>
                      <a:cubicBezTo>
                        <a:pt x="375" y="108"/>
                        <a:pt x="371" y="107"/>
                        <a:pt x="369" y="104"/>
                      </a:cubicBezTo>
                      <a:cubicBezTo>
                        <a:pt x="367" y="102"/>
                        <a:pt x="370" y="101"/>
                        <a:pt x="374" y="100"/>
                      </a:cubicBezTo>
                      <a:cubicBezTo>
                        <a:pt x="377" y="100"/>
                        <a:pt x="376" y="91"/>
                        <a:pt x="376" y="91"/>
                      </a:cubicBezTo>
                      <a:cubicBezTo>
                        <a:pt x="370" y="89"/>
                        <a:pt x="370" y="89"/>
                        <a:pt x="370" y="89"/>
                      </a:cubicBezTo>
                      <a:cubicBezTo>
                        <a:pt x="370" y="89"/>
                        <a:pt x="367" y="91"/>
                        <a:pt x="365" y="90"/>
                      </a:cubicBezTo>
                      <a:cubicBezTo>
                        <a:pt x="363" y="89"/>
                        <a:pt x="364" y="86"/>
                        <a:pt x="364" y="86"/>
                      </a:cubicBezTo>
                      <a:cubicBezTo>
                        <a:pt x="360" y="86"/>
                        <a:pt x="360" y="86"/>
                        <a:pt x="360" y="86"/>
                      </a:cubicBezTo>
                      <a:cubicBezTo>
                        <a:pt x="360" y="86"/>
                        <a:pt x="357" y="81"/>
                        <a:pt x="358" y="81"/>
                      </a:cubicBezTo>
                      <a:cubicBezTo>
                        <a:pt x="335" y="84"/>
                        <a:pt x="335" y="84"/>
                        <a:pt x="335" y="84"/>
                      </a:cubicBezTo>
                      <a:cubicBezTo>
                        <a:pt x="335" y="84"/>
                        <a:pt x="314" y="70"/>
                        <a:pt x="306" y="70"/>
                      </a:cubicBezTo>
                      <a:cubicBezTo>
                        <a:pt x="300" y="71"/>
                        <a:pt x="297" y="75"/>
                        <a:pt x="297" y="75"/>
                      </a:cubicBezTo>
                      <a:cubicBezTo>
                        <a:pt x="286" y="66"/>
                        <a:pt x="286" y="66"/>
                        <a:pt x="286" y="66"/>
                      </a:cubicBezTo>
                      <a:cubicBezTo>
                        <a:pt x="280" y="66"/>
                        <a:pt x="280" y="66"/>
                        <a:pt x="280" y="66"/>
                      </a:cubicBezTo>
                      <a:cubicBezTo>
                        <a:pt x="281" y="62"/>
                        <a:pt x="281" y="62"/>
                        <a:pt x="281" y="62"/>
                      </a:cubicBezTo>
                      <a:cubicBezTo>
                        <a:pt x="276" y="59"/>
                        <a:pt x="276" y="59"/>
                        <a:pt x="276" y="59"/>
                      </a:cubicBezTo>
                      <a:cubicBezTo>
                        <a:pt x="262" y="62"/>
                        <a:pt x="262" y="62"/>
                        <a:pt x="262" y="62"/>
                      </a:cubicBezTo>
                      <a:cubicBezTo>
                        <a:pt x="265" y="59"/>
                        <a:pt x="265" y="59"/>
                        <a:pt x="265" y="59"/>
                      </a:cubicBezTo>
                      <a:cubicBezTo>
                        <a:pt x="262" y="57"/>
                        <a:pt x="262" y="57"/>
                        <a:pt x="262" y="57"/>
                      </a:cubicBezTo>
                      <a:cubicBezTo>
                        <a:pt x="231" y="59"/>
                        <a:pt x="231" y="59"/>
                        <a:pt x="231" y="59"/>
                      </a:cubicBezTo>
                      <a:cubicBezTo>
                        <a:pt x="197" y="42"/>
                        <a:pt x="197" y="42"/>
                        <a:pt x="197" y="42"/>
                      </a:cubicBezTo>
                      <a:cubicBezTo>
                        <a:pt x="178" y="37"/>
                        <a:pt x="178" y="37"/>
                        <a:pt x="178" y="37"/>
                      </a:cubicBezTo>
                      <a:cubicBezTo>
                        <a:pt x="178" y="37"/>
                        <a:pt x="177" y="29"/>
                        <a:pt x="171" y="28"/>
                      </a:cubicBezTo>
                      <a:cubicBezTo>
                        <a:pt x="166" y="27"/>
                        <a:pt x="161" y="31"/>
                        <a:pt x="161" y="31"/>
                      </a:cubicBezTo>
                      <a:cubicBezTo>
                        <a:pt x="152" y="26"/>
                        <a:pt x="152" y="26"/>
                        <a:pt x="152" y="26"/>
                      </a:cubicBezTo>
                      <a:cubicBezTo>
                        <a:pt x="136" y="27"/>
                        <a:pt x="136" y="27"/>
                        <a:pt x="136" y="27"/>
                      </a:cubicBezTo>
                      <a:cubicBezTo>
                        <a:pt x="115" y="21"/>
                        <a:pt x="115" y="21"/>
                        <a:pt x="115" y="21"/>
                      </a:cubicBezTo>
                      <a:cubicBezTo>
                        <a:pt x="111" y="26"/>
                        <a:pt x="111" y="26"/>
                        <a:pt x="111" y="26"/>
                      </a:cubicBezTo>
                      <a:cubicBezTo>
                        <a:pt x="112" y="22"/>
                        <a:pt x="112" y="22"/>
                        <a:pt x="112" y="22"/>
                      </a:cubicBezTo>
                      <a:cubicBezTo>
                        <a:pt x="103" y="18"/>
                        <a:pt x="103" y="18"/>
                        <a:pt x="103" y="18"/>
                      </a:cubicBezTo>
                      <a:cubicBezTo>
                        <a:pt x="103" y="18"/>
                        <a:pt x="99" y="8"/>
                        <a:pt x="96" y="7"/>
                      </a:cubicBezTo>
                      <a:cubicBezTo>
                        <a:pt x="92" y="6"/>
                        <a:pt x="89" y="10"/>
                        <a:pt x="89" y="10"/>
                      </a:cubicBezTo>
                      <a:cubicBezTo>
                        <a:pt x="88" y="5"/>
                        <a:pt x="88" y="5"/>
                        <a:pt x="88" y="5"/>
                      </a:cubicBezTo>
                      <a:cubicBezTo>
                        <a:pt x="83" y="2"/>
                        <a:pt x="83" y="2"/>
                        <a:pt x="83" y="2"/>
                      </a:cubicBezTo>
                      <a:cubicBezTo>
                        <a:pt x="75" y="5"/>
                        <a:pt x="75" y="5"/>
                        <a:pt x="75" y="5"/>
                      </a:cubicBezTo>
                      <a:cubicBezTo>
                        <a:pt x="79" y="0"/>
                        <a:pt x="79" y="0"/>
                        <a:pt x="79" y="0"/>
                      </a:cubicBezTo>
                      <a:cubicBezTo>
                        <a:pt x="69" y="1"/>
                        <a:pt x="69" y="1"/>
                        <a:pt x="69" y="1"/>
                      </a:cubicBezTo>
                      <a:cubicBezTo>
                        <a:pt x="68" y="5"/>
                        <a:pt x="68" y="5"/>
                        <a:pt x="68" y="5"/>
                      </a:cubicBezTo>
                      <a:cubicBezTo>
                        <a:pt x="68" y="5"/>
                        <a:pt x="63" y="5"/>
                        <a:pt x="57" y="8"/>
                      </a:cubicBezTo>
                      <a:cubicBezTo>
                        <a:pt x="53" y="11"/>
                        <a:pt x="55" y="14"/>
                        <a:pt x="55" y="14"/>
                      </a:cubicBezTo>
                      <a:cubicBezTo>
                        <a:pt x="54" y="17"/>
                        <a:pt x="54" y="17"/>
                        <a:pt x="54" y="17"/>
                      </a:cubicBezTo>
                      <a:cubicBezTo>
                        <a:pt x="62" y="17"/>
                        <a:pt x="62" y="17"/>
                        <a:pt x="62" y="17"/>
                      </a:cubicBezTo>
                      <a:cubicBezTo>
                        <a:pt x="55" y="24"/>
                        <a:pt x="55" y="24"/>
                        <a:pt x="55" y="24"/>
                      </a:cubicBezTo>
                      <a:cubicBezTo>
                        <a:pt x="52" y="18"/>
                        <a:pt x="52" y="18"/>
                        <a:pt x="52" y="18"/>
                      </a:cubicBezTo>
                      <a:cubicBezTo>
                        <a:pt x="33" y="19"/>
                        <a:pt x="33" y="19"/>
                        <a:pt x="33" y="19"/>
                      </a:cubicBezTo>
                      <a:cubicBezTo>
                        <a:pt x="24" y="14"/>
                        <a:pt x="24" y="14"/>
                        <a:pt x="24" y="14"/>
                      </a:cubicBezTo>
                      <a:cubicBezTo>
                        <a:pt x="16" y="19"/>
                        <a:pt x="16" y="19"/>
                        <a:pt x="16" y="19"/>
                      </a:cubicBezTo>
                      <a:cubicBezTo>
                        <a:pt x="6" y="22"/>
                        <a:pt x="6" y="22"/>
                        <a:pt x="6" y="22"/>
                      </a:cubicBezTo>
                      <a:cubicBezTo>
                        <a:pt x="8" y="25"/>
                        <a:pt x="8" y="25"/>
                        <a:pt x="8" y="25"/>
                      </a:cubicBezTo>
                      <a:cubicBezTo>
                        <a:pt x="2" y="27"/>
                        <a:pt x="2" y="27"/>
                        <a:pt x="2" y="27"/>
                      </a:cubicBezTo>
                      <a:cubicBezTo>
                        <a:pt x="0" y="38"/>
                        <a:pt x="0" y="38"/>
                        <a:pt x="0" y="38"/>
                      </a:cubicBezTo>
                      <a:cubicBezTo>
                        <a:pt x="5" y="37"/>
                        <a:pt x="5" y="37"/>
                        <a:pt x="5" y="37"/>
                      </a:cubicBezTo>
                      <a:cubicBezTo>
                        <a:pt x="5" y="48"/>
                        <a:pt x="5" y="48"/>
                        <a:pt x="5" y="48"/>
                      </a:cubicBezTo>
                      <a:cubicBezTo>
                        <a:pt x="16" y="45"/>
                        <a:pt x="16" y="45"/>
                        <a:pt x="16" y="45"/>
                      </a:cubicBezTo>
                      <a:cubicBezTo>
                        <a:pt x="15" y="50"/>
                        <a:pt x="15" y="50"/>
                        <a:pt x="15" y="50"/>
                      </a:cubicBezTo>
                      <a:cubicBezTo>
                        <a:pt x="8" y="52"/>
                        <a:pt x="8" y="52"/>
                        <a:pt x="8" y="52"/>
                      </a:cubicBezTo>
                      <a:cubicBezTo>
                        <a:pt x="3" y="58"/>
                        <a:pt x="3" y="58"/>
                        <a:pt x="3" y="58"/>
                      </a:cubicBezTo>
                      <a:cubicBezTo>
                        <a:pt x="6" y="63"/>
                        <a:pt x="6" y="63"/>
                        <a:pt x="6" y="63"/>
                      </a:cubicBezTo>
                      <a:cubicBezTo>
                        <a:pt x="22" y="56"/>
                        <a:pt x="22" y="56"/>
                        <a:pt x="22" y="56"/>
                      </a:cubicBezTo>
                      <a:cubicBezTo>
                        <a:pt x="17" y="62"/>
                        <a:pt x="17" y="62"/>
                        <a:pt x="17" y="62"/>
                      </a:cubicBezTo>
                      <a:cubicBezTo>
                        <a:pt x="13" y="63"/>
                        <a:pt x="13" y="63"/>
                        <a:pt x="13" y="63"/>
                      </a:cubicBezTo>
                      <a:cubicBezTo>
                        <a:pt x="14" y="69"/>
                        <a:pt x="14" y="69"/>
                        <a:pt x="14" y="69"/>
                      </a:cubicBezTo>
                      <a:cubicBezTo>
                        <a:pt x="8" y="68"/>
                        <a:pt x="8" y="68"/>
                        <a:pt x="8" y="68"/>
                      </a:cubicBezTo>
                      <a:cubicBezTo>
                        <a:pt x="11" y="75"/>
                        <a:pt x="11" y="75"/>
                        <a:pt x="11" y="75"/>
                      </a:cubicBezTo>
                      <a:cubicBezTo>
                        <a:pt x="19" y="75"/>
                        <a:pt x="19" y="75"/>
                        <a:pt x="19" y="75"/>
                      </a:cubicBezTo>
                      <a:cubicBezTo>
                        <a:pt x="15" y="78"/>
                        <a:pt x="15" y="78"/>
                        <a:pt x="15" y="78"/>
                      </a:cubicBezTo>
                      <a:cubicBezTo>
                        <a:pt x="7" y="78"/>
                        <a:pt x="7" y="78"/>
                        <a:pt x="7" y="78"/>
                      </a:cubicBezTo>
                      <a:cubicBezTo>
                        <a:pt x="8" y="82"/>
                        <a:pt x="8" y="82"/>
                        <a:pt x="8" y="82"/>
                      </a:cubicBezTo>
                      <a:cubicBezTo>
                        <a:pt x="17" y="82"/>
                        <a:pt x="17" y="82"/>
                        <a:pt x="17" y="82"/>
                      </a:cubicBezTo>
                      <a:cubicBezTo>
                        <a:pt x="19" y="80"/>
                        <a:pt x="19" y="80"/>
                        <a:pt x="19" y="80"/>
                      </a:cubicBezTo>
                      <a:cubicBezTo>
                        <a:pt x="20" y="81"/>
                        <a:pt x="20" y="81"/>
                        <a:pt x="20" y="81"/>
                      </a:cubicBezTo>
                      <a:cubicBezTo>
                        <a:pt x="11" y="87"/>
                        <a:pt x="11" y="87"/>
                        <a:pt x="11" y="87"/>
                      </a:cubicBezTo>
                      <a:cubicBezTo>
                        <a:pt x="5" y="92"/>
                        <a:pt x="5" y="92"/>
                        <a:pt x="5" y="92"/>
                      </a:cubicBezTo>
                      <a:cubicBezTo>
                        <a:pt x="2" y="107"/>
                        <a:pt x="2" y="107"/>
                        <a:pt x="2" y="107"/>
                      </a:cubicBezTo>
                      <a:cubicBezTo>
                        <a:pt x="4" y="107"/>
                        <a:pt x="4" y="107"/>
                        <a:pt x="4" y="107"/>
                      </a:cubicBezTo>
                      <a:cubicBezTo>
                        <a:pt x="11" y="103"/>
                        <a:pt x="11" y="103"/>
                        <a:pt x="11" y="103"/>
                      </a:cubicBezTo>
                      <a:cubicBezTo>
                        <a:pt x="16" y="98"/>
                        <a:pt x="16" y="98"/>
                        <a:pt x="16" y="98"/>
                      </a:cubicBezTo>
                      <a:cubicBezTo>
                        <a:pt x="30" y="101"/>
                        <a:pt x="30" y="101"/>
                        <a:pt x="30" y="101"/>
                      </a:cubicBezTo>
                      <a:cubicBezTo>
                        <a:pt x="39" y="97"/>
                        <a:pt x="39" y="97"/>
                        <a:pt x="39" y="97"/>
                      </a:cubicBezTo>
                      <a:cubicBezTo>
                        <a:pt x="37" y="103"/>
                        <a:pt x="37" y="103"/>
                        <a:pt x="37" y="103"/>
                      </a:cubicBezTo>
                      <a:cubicBezTo>
                        <a:pt x="41" y="104"/>
                        <a:pt x="41" y="104"/>
                        <a:pt x="41" y="104"/>
                      </a:cubicBezTo>
                      <a:cubicBezTo>
                        <a:pt x="41" y="107"/>
                        <a:pt x="41" y="107"/>
                        <a:pt x="41" y="107"/>
                      </a:cubicBezTo>
                      <a:cubicBezTo>
                        <a:pt x="41" y="107"/>
                        <a:pt x="26" y="113"/>
                        <a:pt x="34" y="120"/>
                      </a:cubicBezTo>
                      <a:cubicBezTo>
                        <a:pt x="42" y="127"/>
                        <a:pt x="46" y="118"/>
                        <a:pt x="46" y="118"/>
                      </a:cubicBezTo>
                      <a:cubicBezTo>
                        <a:pt x="49" y="122"/>
                        <a:pt x="49" y="122"/>
                        <a:pt x="49" y="122"/>
                      </a:cubicBezTo>
                      <a:cubicBezTo>
                        <a:pt x="56" y="120"/>
                        <a:pt x="56" y="120"/>
                        <a:pt x="56" y="120"/>
                      </a:cubicBezTo>
                      <a:cubicBezTo>
                        <a:pt x="63" y="126"/>
                        <a:pt x="63" y="126"/>
                        <a:pt x="63" y="126"/>
                      </a:cubicBezTo>
                      <a:cubicBezTo>
                        <a:pt x="68" y="124"/>
                        <a:pt x="68" y="124"/>
                        <a:pt x="68" y="124"/>
                      </a:cubicBezTo>
                      <a:cubicBezTo>
                        <a:pt x="68" y="124"/>
                        <a:pt x="72" y="131"/>
                        <a:pt x="78" y="128"/>
                      </a:cubicBezTo>
                      <a:cubicBezTo>
                        <a:pt x="84" y="127"/>
                        <a:pt x="82" y="121"/>
                        <a:pt x="85" y="121"/>
                      </a:cubicBezTo>
                      <a:cubicBezTo>
                        <a:pt x="89" y="121"/>
                        <a:pt x="90" y="125"/>
                        <a:pt x="90" y="125"/>
                      </a:cubicBezTo>
                      <a:cubicBezTo>
                        <a:pt x="100" y="128"/>
                        <a:pt x="100" y="128"/>
                        <a:pt x="100" y="128"/>
                      </a:cubicBezTo>
                      <a:cubicBezTo>
                        <a:pt x="104" y="125"/>
                        <a:pt x="104" y="125"/>
                        <a:pt x="104" y="125"/>
                      </a:cubicBezTo>
                      <a:cubicBezTo>
                        <a:pt x="104" y="127"/>
                        <a:pt x="104" y="127"/>
                        <a:pt x="104" y="127"/>
                      </a:cubicBezTo>
                      <a:cubicBezTo>
                        <a:pt x="113" y="129"/>
                        <a:pt x="113" y="129"/>
                        <a:pt x="113" y="129"/>
                      </a:cubicBezTo>
                      <a:cubicBezTo>
                        <a:pt x="111" y="141"/>
                        <a:pt x="111" y="141"/>
                        <a:pt x="111" y="141"/>
                      </a:cubicBezTo>
                      <a:cubicBezTo>
                        <a:pt x="111" y="141"/>
                        <a:pt x="108" y="150"/>
                        <a:pt x="112" y="150"/>
                      </a:cubicBezTo>
                      <a:cubicBezTo>
                        <a:pt x="116" y="150"/>
                        <a:pt x="124" y="150"/>
                        <a:pt x="124" y="154"/>
                      </a:cubicBezTo>
                      <a:cubicBezTo>
                        <a:pt x="123" y="159"/>
                        <a:pt x="116" y="168"/>
                        <a:pt x="116" y="168"/>
                      </a:cubicBezTo>
                      <a:cubicBezTo>
                        <a:pt x="116" y="168"/>
                        <a:pt x="106" y="175"/>
                        <a:pt x="104" y="175"/>
                      </a:cubicBezTo>
                      <a:cubicBezTo>
                        <a:pt x="98" y="175"/>
                        <a:pt x="98" y="175"/>
                        <a:pt x="98" y="175"/>
                      </a:cubicBezTo>
                      <a:cubicBezTo>
                        <a:pt x="90" y="185"/>
                        <a:pt x="90" y="185"/>
                        <a:pt x="90" y="185"/>
                      </a:cubicBezTo>
                      <a:cubicBezTo>
                        <a:pt x="83" y="185"/>
                        <a:pt x="83" y="185"/>
                        <a:pt x="83" y="185"/>
                      </a:cubicBezTo>
                      <a:cubicBezTo>
                        <a:pt x="86" y="197"/>
                        <a:pt x="86" y="197"/>
                        <a:pt x="86" y="197"/>
                      </a:cubicBezTo>
                      <a:cubicBezTo>
                        <a:pt x="78" y="222"/>
                        <a:pt x="78" y="222"/>
                        <a:pt x="78" y="222"/>
                      </a:cubicBezTo>
                      <a:cubicBezTo>
                        <a:pt x="80" y="230"/>
                        <a:pt x="80" y="230"/>
                        <a:pt x="80" y="230"/>
                      </a:cubicBezTo>
                      <a:cubicBezTo>
                        <a:pt x="74" y="235"/>
                        <a:pt x="74" y="235"/>
                        <a:pt x="74" y="235"/>
                      </a:cubicBezTo>
                      <a:cubicBezTo>
                        <a:pt x="74" y="235"/>
                        <a:pt x="67" y="234"/>
                        <a:pt x="67" y="239"/>
                      </a:cubicBezTo>
                      <a:cubicBezTo>
                        <a:pt x="67" y="244"/>
                        <a:pt x="71" y="251"/>
                        <a:pt x="71" y="251"/>
                      </a:cubicBezTo>
                      <a:cubicBezTo>
                        <a:pt x="66" y="262"/>
                        <a:pt x="66" y="262"/>
                        <a:pt x="66" y="262"/>
                      </a:cubicBezTo>
                      <a:cubicBezTo>
                        <a:pt x="63" y="262"/>
                        <a:pt x="63" y="262"/>
                        <a:pt x="63" y="262"/>
                      </a:cubicBezTo>
                      <a:cubicBezTo>
                        <a:pt x="59" y="270"/>
                        <a:pt x="59" y="270"/>
                        <a:pt x="59" y="270"/>
                      </a:cubicBezTo>
                      <a:cubicBezTo>
                        <a:pt x="32" y="265"/>
                        <a:pt x="32" y="265"/>
                        <a:pt x="32" y="265"/>
                      </a:cubicBezTo>
                      <a:cubicBezTo>
                        <a:pt x="38" y="280"/>
                        <a:pt x="38" y="280"/>
                        <a:pt x="38" y="280"/>
                      </a:cubicBezTo>
                      <a:cubicBezTo>
                        <a:pt x="38" y="280"/>
                        <a:pt x="42" y="278"/>
                        <a:pt x="42" y="280"/>
                      </a:cubicBezTo>
                      <a:cubicBezTo>
                        <a:pt x="42" y="283"/>
                        <a:pt x="39" y="287"/>
                        <a:pt x="39" y="287"/>
                      </a:cubicBezTo>
                      <a:cubicBezTo>
                        <a:pt x="46" y="306"/>
                        <a:pt x="46" y="306"/>
                        <a:pt x="46" y="306"/>
                      </a:cubicBezTo>
                      <a:cubicBezTo>
                        <a:pt x="46" y="306"/>
                        <a:pt x="56" y="304"/>
                        <a:pt x="54" y="310"/>
                      </a:cubicBezTo>
                      <a:cubicBezTo>
                        <a:pt x="52" y="316"/>
                        <a:pt x="44" y="325"/>
                        <a:pt x="44" y="325"/>
                      </a:cubicBezTo>
                      <a:cubicBezTo>
                        <a:pt x="34" y="328"/>
                        <a:pt x="34" y="328"/>
                        <a:pt x="34" y="328"/>
                      </a:cubicBezTo>
                      <a:cubicBezTo>
                        <a:pt x="25" y="345"/>
                        <a:pt x="25" y="345"/>
                        <a:pt x="25" y="345"/>
                      </a:cubicBezTo>
                      <a:cubicBezTo>
                        <a:pt x="34" y="364"/>
                        <a:pt x="34" y="364"/>
                        <a:pt x="34" y="364"/>
                      </a:cubicBezTo>
                      <a:cubicBezTo>
                        <a:pt x="43" y="364"/>
                        <a:pt x="43" y="364"/>
                        <a:pt x="43" y="364"/>
                      </a:cubicBezTo>
                      <a:cubicBezTo>
                        <a:pt x="41" y="368"/>
                        <a:pt x="41" y="368"/>
                        <a:pt x="41" y="368"/>
                      </a:cubicBezTo>
                      <a:cubicBezTo>
                        <a:pt x="38" y="375"/>
                        <a:pt x="38" y="375"/>
                        <a:pt x="38" y="375"/>
                      </a:cubicBezTo>
                      <a:cubicBezTo>
                        <a:pt x="23" y="376"/>
                        <a:pt x="23" y="376"/>
                        <a:pt x="23" y="376"/>
                      </a:cubicBezTo>
                      <a:cubicBezTo>
                        <a:pt x="21" y="384"/>
                        <a:pt x="21" y="384"/>
                        <a:pt x="21" y="384"/>
                      </a:cubicBezTo>
                      <a:cubicBezTo>
                        <a:pt x="21" y="384"/>
                        <a:pt x="14" y="386"/>
                        <a:pt x="10" y="392"/>
                      </a:cubicBezTo>
                      <a:cubicBezTo>
                        <a:pt x="6" y="397"/>
                        <a:pt x="4" y="401"/>
                        <a:pt x="4" y="401"/>
                      </a:cubicBezTo>
                      <a:cubicBezTo>
                        <a:pt x="6" y="408"/>
                        <a:pt x="6" y="408"/>
                        <a:pt x="6" y="408"/>
                      </a:cubicBezTo>
                      <a:cubicBezTo>
                        <a:pt x="6" y="425"/>
                        <a:pt x="6" y="425"/>
                        <a:pt x="6" y="425"/>
                      </a:cubicBezTo>
                      <a:cubicBezTo>
                        <a:pt x="23" y="428"/>
                        <a:pt x="23" y="428"/>
                        <a:pt x="23" y="428"/>
                      </a:cubicBezTo>
                      <a:cubicBezTo>
                        <a:pt x="26" y="432"/>
                        <a:pt x="26" y="432"/>
                        <a:pt x="26" y="432"/>
                      </a:cubicBezTo>
                      <a:cubicBezTo>
                        <a:pt x="29" y="428"/>
                        <a:pt x="29" y="428"/>
                        <a:pt x="29" y="428"/>
                      </a:cubicBezTo>
                      <a:cubicBezTo>
                        <a:pt x="36" y="425"/>
                        <a:pt x="36" y="425"/>
                        <a:pt x="36" y="425"/>
                      </a:cubicBezTo>
                      <a:cubicBezTo>
                        <a:pt x="33" y="429"/>
                        <a:pt x="33" y="429"/>
                        <a:pt x="33" y="429"/>
                      </a:cubicBezTo>
                      <a:cubicBezTo>
                        <a:pt x="32" y="433"/>
                        <a:pt x="32" y="433"/>
                        <a:pt x="32" y="433"/>
                      </a:cubicBezTo>
                      <a:cubicBezTo>
                        <a:pt x="32" y="433"/>
                        <a:pt x="38" y="439"/>
                        <a:pt x="43" y="443"/>
                      </a:cubicBezTo>
                      <a:cubicBezTo>
                        <a:pt x="50" y="449"/>
                        <a:pt x="54" y="462"/>
                        <a:pt x="54" y="462"/>
                      </a:cubicBezTo>
                      <a:cubicBezTo>
                        <a:pt x="55" y="458"/>
                        <a:pt x="55" y="458"/>
                        <a:pt x="55" y="458"/>
                      </a:cubicBezTo>
                      <a:cubicBezTo>
                        <a:pt x="55" y="458"/>
                        <a:pt x="57" y="463"/>
                        <a:pt x="55" y="465"/>
                      </a:cubicBezTo>
                      <a:cubicBezTo>
                        <a:pt x="53" y="466"/>
                        <a:pt x="50" y="466"/>
                        <a:pt x="50" y="466"/>
                      </a:cubicBezTo>
                      <a:cubicBezTo>
                        <a:pt x="51" y="473"/>
                        <a:pt x="51" y="473"/>
                        <a:pt x="51" y="473"/>
                      </a:cubicBezTo>
                      <a:cubicBezTo>
                        <a:pt x="55" y="473"/>
                        <a:pt x="55" y="473"/>
                        <a:pt x="55" y="473"/>
                      </a:cubicBezTo>
                      <a:cubicBezTo>
                        <a:pt x="55" y="478"/>
                        <a:pt x="55" y="478"/>
                        <a:pt x="55" y="478"/>
                      </a:cubicBezTo>
                      <a:cubicBezTo>
                        <a:pt x="58" y="478"/>
                        <a:pt x="58" y="478"/>
                        <a:pt x="58" y="478"/>
                      </a:cubicBezTo>
                      <a:cubicBezTo>
                        <a:pt x="60" y="483"/>
                        <a:pt x="60" y="483"/>
                        <a:pt x="60" y="483"/>
                      </a:cubicBezTo>
                      <a:cubicBezTo>
                        <a:pt x="58" y="485"/>
                        <a:pt x="58" y="485"/>
                        <a:pt x="58" y="485"/>
                      </a:cubicBezTo>
                      <a:cubicBezTo>
                        <a:pt x="56" y="481"/>
                        <a:pt x="56" y="481"/>
                        <a:pt x="56" y="481"/>
                      </a:cubicBezTo>
                      <a:cubicBezTo>
                        <a:pt x="54" y="481"/>
                        <a:pt x="54" y="481"/>
                        <a:pt x="54" y="481"/>
                      </a:cubicBezTo>
                      <a:cubicBezTo>
                        <a:pt x="63" y="505"/>
                        <a:pt x="63" y="505"/>
                        <a:pt x="63" y="505"/>
                      </a:cubicBezTo>
                      <a:cubicBezTo>
                        <a:pt x="72" y="507"/>
                        <a:pt x="72" y="507"/>
                        <a:pt x="72" y="507"/>
                      </a:cubicBezTo>
                      <a:cubicBezTo>
                        <a:pt x="75" y="515"/>
                        <a:pt x="75" y="515"/>
                        <a:pt x="75" y="515"/>
                      </a:cubicBezTo>
                      <a:cubicBezTo>
                        <a:pt x="83" y="519"/>
                        <a:pt x="83" y="519"/>
                        <a:pt x="83" y="519"/>
                      </a:cubicBezTo>
                      <a:cubicBezTo>
                        <a:pt x="84" y="522"/>
                        <a:pt x="84" y="522"/>
                        <a:pt x="84" y="522"/>
                      </a:cubicBezTo>
                      <a:cubicBezTo>
                        <a:pt x="89" y="519"/>
                        <a:pt x="89" y="519"/>
                        <a:pt x="89" y="519"/>
                      </a:cubicBezTo>
                      <a:cubicBezTo>
                        <a:pt x="95" y="520"/>
                        <a:pt x="95" y="520"/>
                        <a:pt x="95" y="520"/>
                      </a:cubicBezTo>
                      <a:cubicBezTo>
                        <a:pt x="95" y="520"/>
                        <a:pt x="95" y="516"/>
                        <a:pt x="96" y="515"/>
                      </a:cubicBezTo>
                      <a:cubicBezTo>
                        <a:pt x="98" y="513"/>
                        <a:pt x="101" y="517"/>
                        <a:pt x="101" y="517"/>
                      </a:cubicBezTo>
                      <a:cubicBezTo>
                        <a:pt x="113" y="502"/>
                        <a:pt x="113" y="502"/>
                        <a:pt x="113" y="502"/>
                      </a:cubicBezTo>
                      <a:cubicBezTo>
                        <a:pt x="129" y="499"/>
                        <a:pt x="129" y="499"/>
                        <a:pt x="129" y="499"/>
                      </a:cubicBezTo>
                      <a:cubicBezTo>
                        <a:pt x="129" y="499"/>
                        <a:pt x="133" y="502"/>
                        <a:pt x="141" y="498"/>
                      </a:cubicBezTo>
                      <a:cubicBezTo>
                        <a:pt x="150" y="494"/>
                        <a:pt x="154" y="490"/>
                        <a:pt x="154" y="490"/>
                      </a:cubicBezTo>
                      <a:cubicBezTo>
                        <a:pt x="165" y="491"/>
                        <a:pt x="165" y="491"/>
                        <a:pt x="165" y="491"/>
                      </a:cubicBezTo>
                      <a:cubicBezTo>
                        <a:pt x="191" y="493"/>
                        <a:pt x="191" y="493"/>
                        <a:pt x="191" y="493"/>
                      </a:cubicBezTo>
                      <a:cubicBezTo>
                        <a:pt x="206" y="499"/>
                        <a:pt x="206" y="499"/>
                        <a:pt x="206" y="499"/>
                      </a:cubicBezTo>
                      <a:cubicBezTo>
                        <a:pt x="217" y="498"/>
                        <a:pt x="217" y="498"/>
                        <a:pt x="217" y="498"/>
                      </a:cubicBezTo>
                      <a:cubicBezTo>
                        <a:pt x="243" y="505"/>
                        <a:pt x="243" y="505"/>
                        <a:pt x="243" y="505"/>
                      </a:cubicBezTo>
                      <a:cubicBezTo>
                        <a:pt x="249" y="505"/>
                        <a:pt x="249" y="505"/>
                        <a:pt x="249" y="505"/>
                      </a:cubicBezTo>
                      <a:cubicBezTo>
                        <a:pt x="249" y="505"/>
                        <a:pt x="252" y="497"/>
                        <a:pt x="262" y="498"/>
                      </a:cubicBezTo>
                      <a:cubicBezTo>
                        <a:pt x="272" y="499"/>
                        <a:pt x="273" y="509"/>
                        <a:pt x="273" y="509"/>
                      </a:cubicBezTo>
                      <a:cubicBezTo>
                        <a:pt x="284" y="500"/>
                        <a:pt x="284" y="500"/>
                        <a:pt x="284" y="500"/>
                      </a:cubicBezTo>
                      <a:cubicBezTo>
                        <a:pt x="291" y="497"/>
                        <a:pt x="291" y="497"/>
                        <a:pt x="291" y="497"/>
                      </a:cubicBezTo>
                      <a:cubicBezTo>
                        <a:pt x="297" y="480"/>
                        <a:pt x="297" y="480"/>
                        <a:pt x="297" y="480"/>
                      </a:cubicBezTo>
                      <a:cubicBezTo>
                        <a:pt x="312" y="469"/>
                        <a:pt x="312" y="469"/>
                        <a:pt x="312" y="469"/>
                      </a:cubicBezTo>
                      <a:cubicBezTo>
                        <a:pt x="316" y="469"/>
                        <a:pt x="316" y="469"/>
                        <a:pt x="316" y="469"/>
                      </a:cubicBezTo>
                      <a:cubicBezTo>
                        <a:pt x="316" y="469"/>
                        <a:pt x="319" y="462"/>
                        <a:pt x="324" y="462"/>
                      </a:cubicBezTo>
                      <a:cubicBezTo>
                        <a:pt x="329" y="460"/>
                        <a:pt x="334" y="466"/>
                        <a:pt x="334" y="466"/>
                      </a:cubicBezTo>
                      <a:cubicBezTo>
                        <a:pt x="334" y="466"/>
                        <a:pt x="340" y="463"/>
                        <a:pt x="341" y="463"/>
                      </a:cubicBezTo>
                      <a:cubicBezTo>
                        <a:pt x="343" y="463"/>
                        <a:pt x="345" y="465"/>
                        <a:pt x="345" y="465"/>
                      </a:cubicBezTo>
                      <a:cubicBezTo>
                        <a:pt x="360" y="463"/>
                        <a:pt x="360" y="463"/>
                        <a:pt x="360" y="463"/>
                      </a:cubicBezTo>
                      <a:cubicBezTo>
                        <a:pt x="359" y="455"/>
                        <a:pt x="359" y="455"/>
                        <a:pt x="359" y="455"/>
                      </a:cubicBezTo>
                      <a:cubicBezTo>
                        <a:pt x="355" y="459"/>
                        <a:pt x="355" y="459"/>
                        <a:pt x="355" y="459"/>
                      </a:cubicBezTo>
                      <a:cubicBezTo>
                        <a:pt x="351" y="454"/>
                        <a:pt x="351" y="454"/>
                        <a:pt x="351" y="454"/>
                      </a:cubicBezTo>
                      <a:cubicBezTo>
                        <a:pt x="358" y="440"/>
                        <a:pt x="358" y="440"/>
                        <a:pt x="358" y="440"/>
                      </a:cubicBezTo>
                      <a:cubicBezTo>
                        <a:pt x="363" y="439"/>
                        <a:pt x="363" y="439"/>
                        <a:pt x="363" y="439"/>
                      </a:cubicBezTo>
                      <a:cubicBezTo>
                        <a:pt x="363" y="439"/>
                        <a:pt x="365" y="432"/>
                        <a:pt x="367" y="428"/>
                      </a:cubicBezTo>
                      <a:cubicBezTo>
                        <a:pt x="369" y="425"/>
                        <a:pt x="373" y="426"/>
                        <a:pt x="373" y="426"/>
                      </a:cubicBezTo>
                      <a:cubicBezTo>
                        <a:pt x="375" y="418"/>
                        <a:pt x="375" y="418"/>
                        <a:pt x="375" y="418"/>
                      </a:cubicBezTo>
                      <a:cubicBezTo>
                        <a:pt x="379" y="419"/>
                        <a:pt x="379" y="419"/>
                        <a:pt x="379" y="419"/>
                      </a:cubicBezTo>
                      <a:cubicBezTo>
                        <a:pt x="389" y="408"/>
                        <a:pt x="389" y="408"/>
                        <a:pt x="389" y="408"/>
                      </a:cubicBezTo>
                      <a:cubicBezTo>
                        <a:pt x="404" y="403"/>
                        <a:pt x="404" y="403"/>
                        <a:pt x="404" y="403"/>
                      </a:cubicBezTo>
                      <a:cubicBezTo>
                        <a:pt x="413" y="395"/>
                        <a:pt x="413" y="395"/>
                        <a:pt x="413" y="395"/>
                      </a:cubicBezTo>
                      <a:cubicBezTo>
                        <a:pt x="413" y="389"/>
                        <a:pt x="413" y="389"/>
                        <a:pt x="413" y="389"/>
                      </a:cubicBezTo>
                      <a:cubicBezTo>
                        <a:pt x="413" y="389"/>
                        <a:pt x="407" y="389"/>
                        <a:pt x="402" y="385"/>
                      </a:cubicBezTo>
                      <a:cubicBezTo>
                        <a:pt x="398" y="381"/>
                        <a:pt x="392" y="347"/>
                        <a:pt x="392" y="347"/>
                      </a:cubicBezTo>
                      <a:cubicBezTo>
                        <a:pt x="415" y="317"/>
                        <a:pt x="415" y="317"/>
                        <a:pt x="415" y="317"/>
                      </a:cubicBezTo>
                      <a:cubicBezTo>
                        <a:pt x="416" y="309"/>
                        <a:pt x="416" y="309"/>
                        <a:pt x="416" y="309"/>
                      </a:cubicBezTo>
                      <a:cubicBezTo>
                        <a:pt x="420" y="310"/>
                        <a:pt x="420" y="310"/>
                        <a:pt x="420" y="310"/>
                      </a:cubicBezTo>
                      <a:cubicBezTo>
                        <a:pt x="436" y="293"/>
                        <a:pt x="436" y="293"/>
                        <a:pt x="436" y="293"/>
                      </a:cubicBezTo>
                      <a:cubicBezTo>
                        <a:pt x="436" y="293"/>
                        <a:pt x="444" y="281"/>
                        <a:pt x="447" y="279"/>
                      </a:cubicBezTo>
                      <a:cubicBezTo>
                        <a:pt x="450" y="276"/>
                        <a:pt x="453" y="277"/>
                        <a:pt x="453" y="277"/>
                      </a:cubicBezTo>
                      <a:cubicBezTo>
                        <a:pt x="452" y="279"/>
                        <a:pt x="452" y="279"/>
                        <a:pt x="452" y="279"/>
                      </a:cubicBezTo>
                      <a:cubicBezTo>
                        <a:pt x="449" y="279"/>
                        <a:pt x="449" y="279"/>
                        <a:pt x="449" y="279"/>
                      </a:cubicBezTo>
                      <a:cubicBezTo>
                        <a:pt x="449" y="281"/>
                        <a:pt x="449" y="281"/>
                        <a:pt x="449" y="281"/>
                      </a:cubicBezTo>
                      <a:cubicBezTo>
                        <a:pt x="452" y="282"/>
                        <a:pt x="452" y="282"/>
                        <a:pt x="452" y="282"/>
                      </a:cubicBezTo>
                      <a:cubicBezTo>
                        <a:pt x="457" y="277"/>
                        <a:pt x="457" y="277"/>
                        <a:pt x="457" y="277"/>
                      </a:cubicBezTo>
                      <a:cubicBezTo>
                        <a:pt x="457" y="277"/>
                        <a:pt x="462" y="276"/>
                        <a:pt x="464" y="274"/>
                      </a:cubicBezTo>
                      <a:cubicBezTo>
                        <a:pt x="465" y="273"/>
                        <a:pt x="457" y="266"/>
                        <a:pt x="457" y="266"/>
                      </a:cubicBezTo>
                      <a:cubicBezTo>
                        <a:pt x="472" y="251"/>
                        <a:pt x="472" y="251"/>
                        <a:pt x="472" y="251"/>
                      </a:cubicBezTo>
                      <a:cubicBezTo>
                        <a:pt x="481" y="251"/>
                        <a:pt x="481" y="251"/>
                        <a:pt x="481" y="251"/>
                      </a:cubicBezTo>
                      <a:cubicBezTo>
                        <a:pt x="484" y="248"/>
                        <a:pt x="484" y="248"/>
                        <a:pt x="484" y="248"/>
                      </a:cubicBezTo>
                      <a:cubicBezTo>
                        <a:pt x="484" y="248"/>
                        <a:pt x="499" y="245"/>
                        <a:pt x="506" y="245"/>
                      </a:cubicBezTo>
                      <a:cubicBezTo>
                        <a:pt x="511" y="245"/>
                        <a:pt x="524" y="245"/>
                        <a:pt x="530" y="242"/>
                      </a:cubicBezTo>
                      <a:cubicBezTo>
                        <a:pt x="537" y="238"/>
                        <a:pt x="533" y="236"/>
                        <a:pt x="541" y="232"/>
                      </a:cubicBezTo>
                      <a:cubicBezTo>
                        <a:pt x="549" y="227"/>
                        <a:pt x="575" y="221"/>
                        <a:pt x="581" y="216"/>
                      </a:cubicBezTo>
                      <a:cubicBezTo>
                        <a:pt x="588" y="211"/>
                        <a:pt x="590" y="202"/>
                        <a:pt x="589" y="199"/>
                      </a:cubicBezTo>
                      <a:cubicBezTo>
                        <a:pt x="589" y="196"/>
                        <a:pt x="586" y="192"/>
                        <a:pt x="587" y="189"/>
                      </a:cubicBezTo>
                      <a:cubicBezTo>
                        <a:pt x="588" y="186"/>
                        <a:pt x="592" y="189"/>
                        <a:pt x="594" y="187"/>
                      </a:cubicBezTo>
                      <a:cubicBezTo>
                        <a:pt x="597" y="186"/>
                        <a:pt x="597" y="182"/>
                        <a:pt x="597" y="182"/>
                      </a:cubicBezTo>
                      <a:cubicBezTo>
                        <a:pt x="591" y="179"/>
                        <a:pt x="591" y="179"/>
                        <a:pt x="591" y="179"/>
                      </a:cubicBezTo>
                      <a:cubicBezTo>
                        <a:pt x="590" y="174"/>
                        <a:pt x="590" y="174"/>
                        <a:pt x="590" y="174"/>
                      </a:cubicBezTo>
                      <a:cubicBezTo>
                        <a:pt x="583" y="174"/>
                        <a:pt x="583" y="174"/>
                        <a:pt x="583" y="174"/>
                      </a:cubicBezTo>
                      <a:cubicBezTo>
                        <a:pt x="583" y="174"/>
                        <a:pt x="582" y="171"/>
                        <a:pt x="576" y="169"/>
                      </a:cubicBezTo>
                      <a:cubicBezTo>
                        <a:pt x="568" y="168"/>
                        <a:pt x="565" y="178"/>
                        <a:pt x="563" y="178"/>
                      </a:cubicBezTo>
                      <a:cubicBezTo>
                        <a:pt x="558" y="178"/>
                        <a:pt x="558" y="178"/>
                        <a:pt x="558" y="178"/>
                      </a:cubicBezTo>
                      <a:cubicBezTo>
                        <a:pt x="558" y="178"/>
                        <a:pt x="555" y="175"/>
                        <a:pt x="551" y="171"/>
                      </a:cubicBezTo>
                      <a:cubicBezTo>
                        <a:pt x="547" y="167"/>
                        <a:pt x="540" y="174"/>
                        <a:pt x="535" y="174"/>
                      </a:cubicBezTo>
                      <a:cubicBezTo>
                        <a:pt x="531" y="174"/>
                        <a:pt x="530" y="170"/>
                        <a:pt x="530" y="170"/>
                      </a:cubicBezTo>
                      <a:cubicBezTo>
                        <a:pt x="530" y="170"/>
                        <a:pt x="532" y="164"/>
                        <a:pt x="532" y="163"/>
                      </a:cubicBezTo>
                      <a:cubicBezTo>
                        <a:pt x="532" y="161"/>
                        <a:pt x="526" y="166"/>
                        <a:pt x="526" y="166"/>
                      </a:cubicBezTo>
                      <a:cubicBezTo>
                        <a:pt x="519" y="161"/>
                        <a:pt x="519" y="161"/>
                        <a:pt x="519" y="161"/>
                      </a:cubicBezTo>
                      <a:lnTo>
                        <a:pt x="520" y="161"/>
                      </a:lnTo>
                      <a:close/>
                      <a:moveTo>
                        <a:pt x="622" y="329"/>
                      </a:moveTo>
                      <a:cubicBezTo>
                        <a:pt x="616" y="328"/>
                        <a:pt x="607" y="333"/>
                        <a:pt x="607" y="333"/>
                      </a:cubicBezTo>
                      <a:cubicBezTo>
                        <a:pt x="608" y="339"/>
                        <a:pt x="608" y="339"/>
                        <a:pt x="608" y="339"/>
                      </a:cubicBezTo>
                      <a:cubicBezTo>
                        <a:pt x="608" y="339"/>
                        <a:pt x="613" y="339"/>
                        <a:pt x="617" y="340"/>
                      </a:cubicBezTo>
                      <a:cubicBezTo>
                        <a:pt x="621" y="340"/>
                        <a:pt x="624" y="345"/>
                        <a:pt x="624" y="345"/>
                      </a:cubicBezTo>
                      <a:cubicBezTo>
                        <a:pt x="630" y="347"/>
                        <a:pt x="630" y="347"/>
                        <a:pt x="630" y="347"/>
                      </a:cubicBezTo>
                      <a:cubicBezTo>
                        <a:pt x="631" y="341"/>
                        <a:pt x="631" y="341"/>
                        <a:pt x="631" y="341"/>
                      </a:cubicBezTo>
                      <a:cubicBezTo>
                        <a:pt x="631" y="341"/>
                        <a:pt x="627" y="331"/>
                        <a:pt x="622" y="329"/>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51" name="Italy" descr="© INSCALE GmbH, 05.05.2010&#10;http://www.presentationload.com/"/>
                <p:cNvSpPr>
                  <a:spLocks noEditPoints="1"/>
                </p:cNvSpPr>
                <p:nvPr/>
              </p:nvSpPr>
              <p:spPr bwMode="gray">
                <a:xfrm>
                  <a:off x="3257948" y="4014714"/>
                  <a:ext cx="1663131" cy="1912112"/>
                </a:xfrm>
                <a:custGeom>
                  <a:avLst/>
                  <a:gdLst/>
                  <a:ahLst/>
                  <a:cxnLst>
                    <a:cxn ang="0">
                      <a:pos x="173" y="282"/>
                    </a:cxn>
                    <a:cxn ang="0">
                      <a:pos x="150" y="269"/>
                    </a:cxn>
                    <a:cxn ang="0">
                      <a:pos x="126" y="392"/>
                    </a:cxn>
                    <a:cxn ang="0">
                      <a:pos x="63" y="407"/>
                    </a:cxn>
                    <a:cxn ang="0">
                      <a:pos x="70" y="460"/>
                    </a:cxn>
                    <a:cxn ang="0">
                      <a:pos x="73" y="519"/>
                    </a:cxn>
                    <a:cxn ang="0">
                      <a:pos x="104" y="525"/>
                    </a:cxn>
                    <a:cxn ang="0">
                      <a:pos x="140" y="458"/>
                    </a:cxn>
                    <a:cxn ang="0">
                      <a:pos x="70" y="394"/>
                    </a:cxn>
                    <a:cxn ang="0">
                      <a:pos x="271" y="599"/>
                    </a:cxn>
                    <a:cxn ang="0">
                      <a:pos x="263" y="595"/>
                    </a:cxn>
                    <a:cxn ang="0">
                      <a:pos x="549" y="402"/>
                    </a:cxn>
                    <a:cxn ang="0">
                      <a:pos x="489" y="378"/>
                    </a:cxn>
                    <a:cxn ang="0">
                      <a:pos x="432" y="333"/>
                    </a:cxn>
                    <a:cxn ang="0">
                      <a:pos x="363" y="300"/>
                    </a:cxn>
                    <a:cxn ang="0">
                      <a:pos x="327" y="230"/>
                    </a:cxn>
                    <a:cxn ang="0">
                      <a:pos x="278" y="141"/>
                    </a:cxn>
                    <a:cxn ang="0">
                      <a:pos x="286" y="106"/>
                    </a:cxn>
                    <a:cxn ang="0">
                      <a:pos x="329" y="91"/>
                    </a:cxn>
                    <a:cxn ang="0">
                      <a:pos x="319" y="59"/>
                    </a:cxn>
                    <a:cxn ang="0">
                      <a:pos x="290" y="34"/>
                    </a:cxn>
                    <a:cxn ang="0">
                      <a:pos x="262" y="2"/>
                    </a:cxn>
                    <a:cxn ang="0">
                      <a:pos x="206" y="26"/>
                    </a:cxn>
                    <a:cxn ang="0">
                      <a:pos x="172" y="38"/>
                    </a:cxn>
                    <a:cxn ang="0">
                      <a:pos x="163" y="60"/>
                    </a:cxn>
                    <a:cxn ang="0">
                      <a:pos x="128" y="41"/>
                    </a:cxn>
                    <a:cxn ang="0">
                      <a:pos x="115" y="79"/>
                    </a:cxn>
                    <a:cxn ang="0">
                      <a:pos x="93" y="60"/>
                    </a:cxn>
                    <a:cxn ang="0">
                      <a:pos x="72" y="54"/>
                    </a:cxn>
                    <a:cxn ang="0">
                      <a:pos x="33" y="75"/>
                    </a:cxn>
                    <a:cxn ang="0">
                      <a:pos x="10" y="126"/>
                    </a:cxn>
                    <a:cxn ang="0">
                      <a:pos x="14" y="178"/>
                    </a:cxn>
                    <a:cxn ang="0">
                      <a:pos x="76" y="195"/>
                    </a:cxn>
                    <a:cxn ang="0">
                      <a:pos x="168" y="211"/>
                    </a:cxn>
                    <a:cxn ang="0">
                      <a:pos x="201" y="286"/>
                    </a:cxn>
                    <a:cxn ang="0">
                      <a:pos x="246" y="333"/>
                    </a:cxn>
                    <a:cxn ang="0">
                      <a:pos x="303" y="375"/>
                    </a:cxn>
                    <a:cxn ang="0">
                      <a:pos x="359" y="410"/>
                    </a:cxn>
                    <a:cxn ang="0">
                      <a:pos x="375" y="423"/>
                    </a:cxn>
                    <a:cxn ang="0">
                      <a:pos x="404" y="437"/>
                    </a:cxn>
                    <a:cxn ang="0">
                      <a:pos x="449" y="464"/>
                    </a:cxn>
                    <a:cxn ang="0">
                      <a:pos x="457" y="544"/>
                    </a:cxn>
                    <a:cxn ang="0">
                      <a:pos x="475" y="588"/>
                    </a:cxn>
                    <a:cxn ang="0">
                      <a:pos x="522" y="501"/>
                    </a:cxn>
                    <a:cxn ang="0">
                      <a:pos x="492" y="456"/>
                    </a:cxn>
                    <a:cxn ang="0">
                      <a:pos x="523" y="425"/>
                    </a:cxn>
                    <a:cxn ang="0">
                      <a:pos x="589" y="436"/>
                    </a:cxn>
                    <a:cxn ang="0">
                      <a:pos x="280" y="207"/>
                    </a:cxn>
                    <a:cxn ang="0">
                      <a:pos x="421" y="580"/>
                    </a:cxn>
                    <a:cxn ang="0">
                      <a:pos x="384" y="589"/>
                    </a:cxn>
                    <a:cxn ang="0">
                      <a:pos x="327" y="579"/>
                    </a:cxn>
                    <a:cxn ang="0">
                      <a:pos x="294" y="583"/>
                    </a:cxn>
                    <a:cxn ang="0">
                      <a:pos x="295" y="622"/>
                    </a:cxn>
                    <a:cxn ang="0">
                      <a:pos x="384" y="656"/>
                    </a:cxn>
                    <a:cxn ang="0">
                      <a:pos x="427" y="662"/>
                    </a:cxn>
                    <a:cxn ang="0">
                      <a:pos x="427" y="634"/>
                    </a:cxn>
                    <a:cxn ang="0">
                      <a:pos x="446" y="568"/>
                    </a:cxn>
                  </a:cxnLst>
                  <a:rect l="0" t="0" r="r" b="b"/>
                  <a:pathLst>
                    <a:path w="589" h="678">
                      <a:moveTo>
                        <a:pt x="173" y="282"/>
                      </a:moveTo>
                      <a:cubicBezTo>
                        <a:pt x="161" y="283"/>
                        <a:pt x="161" y="283"/>
                        <a:pt x="161" y="283"/>
                      </a:cubicBezTo>
                      <a:cubicBezTo>
                        <a:pt x="162" y="289"/>
                        <a:pt x="162" y="289"/>
                        <a:pt x="162" y="289"/>
                      </a:cubicBezTo>
                      <a:cubicBezTo>
                        <a:pt x="172" y="285"/>
                        <a:pt x="172" y="285"/>
                        <a:pt x="172" y="285"/>
                      </a:cubicBezTo>
                      <a:cubicBezTo>
                        <a:pt x="178" y="288"/>
                        <a:pt x="178" y="288"/>
                        <a:pt x="178" y="288"/>
                      </a:cubicBezTo>
                      <a:cubicBezTo>
                        <a:pt x="179" y="281"/>
                        <a:pt x="179" y="281"/>
                        <a:pt x="179" y="281"/>
                      </a:cubicBezTo>
                      <a:cubicBezTo>
                        <a:pt x="177" y="279"/>
                        <a:pt x="177" y="279"/>
                        <a:pt x="177" y="279"/>
                      </a:cubicBezTo>
                      <a:lnTo>
                        <a:pt x="173" y="282"/>
                      </a:lnTo>
                      <a:close/>
                      <a:moveTo>
                        <a:pt x="201" y="310"/>
                      </a:moveTo>
                      <a:cubicBezTo>
                        <a:pt x="196" y="311"/>
                        <a:pt x="200" y="315"/>
                        <a:pt x="200" y="315"/>
                      </a:cubicBezTo>
                      <a:cubicBezTo>
                        <a:pt x="203" y="315"/>
                        <a:pt x="205" y="310"/>
                        <a:pt x="201" y="310"/>
                      </a:cubicBezTo>
                      <a:close/>
                      <a:moveTo>
                        <a:pt x="158" y="294"/>
                      </a:moveTo>
                      <a:cubicBezTo>
                        <a:pt x="154" y="297"/>
                        <a:pt x="159" y="300"/>
                        <a:pt x="159" y="300"/>
                      </a:cubicBezTo>
                      <a:cubicBezTo>
                        <a:pt x="164" y="299"/>
                        <a:pt x="163" y="291"/>
                        <a:pt x="158" y="294"/>
                      </a:cubicBezTo>
                      <a:close/>
                      <a:moveTo>
                        <a:pt x="151" y="265"/>
                      </a:moveTo>
                      <a:cubicBezTo>
                        <a:pt x="147" y="265"/>
                        <a:pt x="150" y="269"/>
                        <a:pt x="150" y="269"/>
                      </a:cubicBezTo>
                      <a:cubicBezTo>
                        <a:pt x="154" y="268"/>
                        <a:pt x="154" y="264"/>
                        <a:pt x="151" y="265"/>
                      </a:cubicBezTo>
                      <a:close/>
                      <a:moveTo>
                        <a:pt x="142" y="408"/>
                      </a:moveTo>
                      <a:cubicBezTo>
                        <a:pt x="136" y="402"/>
                        <a:pt x="136" y="402"/>
                        <a:pt x="136" y="402"/>
                      </a:cubicBezTo>
                      <a:cubicBezTo>
                        <a:pt x="138" y="396"/>
                        <a:pt x="138" y="396"/>
                        <a:pt x="138" y="396"/>
                      </a:cubicBezTo>
                      <a:cubicBezTo>
                        <a:pt x="134" y="395"/>
                        <a:pt x="134" y="395"/>
                        <a:pt x="134" y="395"/>
                      </a:cubicBezTo>
                      <a:cubicBezTo>
                        <a:pt x="134" y="392"/>
                        <a:pt x="134" y="392"/>
                        <a:pt x="134" y="392"/>
                      </a:cubicBezTo>
                      <a:cubicBezTo>
                        <a:pt x="132" y="389"/>
                        <a:pt x="132" y="389"/>
                        <a:pt x="132" y="389"/>
                      </a:cubicBezTo>
                      <a:cubicBezTo>
                        <a:pt x="126" y="392"/>
                        <a:pt x="126" y="392"/>
                        <a:pt x="126" y="392"/>
                      </a:cubicBezTo>
                      <a:cubicBezTo>
                        <a:pt x="126" y="392"/>
                        <a:pt x="125" y="389"/>
                        <a:pt x="121" y="386"/>
                      </a:cubicBezTo>
                      <a:cubicBezTo>
                        <a:pt x="118" y="383"/>
                        <a:pt x="113" y="382"/>
                        <a:pt x="113" y="382"/>
                      </a:cubicBezTo>
                      <a:cubicBezTo>
                        <a:pt x="113" y="390"/>
                        <a:pt x="113" y="390"/>
                        <a:pt x="113" y="390"/>
                      </a:cubicBezTo>
                      <a:cubicBezTo>
                        <a:pt x="106" y="389"/>
                        <a:pt x="106" y="389"/>
                        <a:pt x="106" y="389"/>
                      </a:cubicBezTo>
                      <a:cubicBezTo>
                        <a:pt x="106" y="389"/>
                        <a:pt x="91" y="407"/>
                        <a:pt x="80" y="408"/>
                      </a:cubicBezTo>
                      <a:cubicBezTo>
                        <a:pt x="67" y="410"/>
                        <a:pt x="65" y="400"/>
                        <a:pt x="65" y="400"/>
                      </a:cubicBezTo>
                      <a:cubicBezTo>
                        <a:pt x="59" y="401"/>
                        <a:pt x="59" y="401"/>
                        <a:pt x="59" y="401"/>
                      </a:cubicBezTo>
                      <a:cubicBezTo>
                        <a:pt x="63" y="407"/>
                        <a:pt x="63" y="407"/>
                        <a:pt x="63" y="407"/>
                      </a:cubicBezTo>
                      <a:cubicBezTo>
                        <a:pt x="60" y="415"/>
                        <a:pt x="60" y="415"/>
                        <a:pt x="60" y="415"/>
                      </a:cubicBezTo>
                      <a:cubicBezTo>
                        <a:pt x="60" y="415"/>
                        <a:pt x="58" y="421"/>
                        <a:pt x="59" y="425"/>
                      </a:cubicBezTo>
                      <a:cubicBezTo>
                        <a:pt x="61" y="429"/>
                        <a:pt x="67" y="426"/>
                        <a:pt x="67" y="426"/>
                      </a:cubicBezTo>
                      <a:cubicBezTo>
                        <a:pt x="73" y="431"/>
                        <a:pt x="73" y="431"/>
                        <a:pt x="73" y="431"/>
                      </a:cubicBezTo>
                      <a:cubicBezTo>
                        <a:pt x="72" y="440"/>
                        <a:pt x="72" y="440"/>
                        <a:pt x="72" y="440"/>
                      </a:cubicBezTo>
                      <a:cubicBezTo>
                        <a:pt x="76" y="443"/>
                        <a:pt x="76" y="443"/>
                        <a:pt x="76" y="443"/>
                      </a:cubicBezTo>
                      <a:cubicBezTo>
                        <a:pt x="75" y="458"/>
                        <a:pt x="75" y="458"/>
                        <a:pt x="75" y="458"/>
                      </a:cubicBezTo>
                      <a:cubicBezTo>
                        <a:pt x="70" y="460"/>
                        <a:pt x="70" y="460"/>
                        <a:pt x="70" y="460"/>
                      </a:cubicBezTo>
                      <a:cubicBezTo>
                        <a:pt x="73" y="472"/>
                        <a:pt x="73" y="472"/>
                        <a:pt x="73" y="472"/>
                      </a:cubicBezTo>
                      <a:cubicBezTo>
                        <a:pt x="73" y="472"/>
                        <a:pt x="77" y="471"/>
                        <a:pt x="80" y="473"/>
                      </a:cubicBezTo>
                      <a:cubicBezTo>
                        <a:pt x="82" y="475"/>
                        <a:pt x="77" y="483"/>
                        <a:pt x="77" y="483"/>
                      </a:cubicBezTo>
                      <a:cubicBezTo>
                        <a:pt x="74" y="478"/>
                        <a:pt x="74" y="478"/>
                        <a:pt x="74" y="478"/>
                      </a:cubicBezTo>
                      <a:cubicBezTo>
                        <a:pt x="69" y="504"/>
                        <a:pt x="69" y="504"/>
                        <a:pt x="69" y="504"/>
                      </a:cubicBezTo>
                      <a:cubicBezTo>
                        <a:pt x="73" y="509"/>
                        <a:pt x="73" y="509"/>
                        <a:pt x="73" y="509"/>
                      </a:cubicBezTo>
                      <a:cubicBezTo>
                        <a:pt x="69" y="515"/>
                        <a:pt x="69" y="515"/>
                        <a:pt x="69" y="515"/>
                      </a:cubicBezTo>
                      <a:cubicBezTo>
                        <a:pt x="69" y="515"/>
                        <a:pt x="73" y="518"/>
                        <a:pt x="73" y="519"/>
                      </a:cubicBezTo>
                      <a:cubicBezTo>
                        <a:pt x="73" y="521"/>
                        <a:pt x="68" y="520"/>
                        <a:pt x="68" y="520"/>
                      </a:cubicBezTo>
                      <a:cubicBezTo>
                        <a:pt x="66" y="523"/>
                        <a:pt x="66" y="523"/>
                        <a:pt x="66" y="523"/>
                      </a:cubicBezTo>
                      <a:cubicBezTo>
                        <a:pt x="71" y="531"/>
                        <a:pt x="71" y="531"/>
                        <a:pt x="71" y="531"/>
                      </a:cubicBezTo>
                      <a:cubicBezTo>
                        <a:pt x="71" y="531"/>
                        <a:pt x="74" y="525"/>
                        <a:pt x="76" y="525"/>
                      </a:cubicBezTo>
                      <a:cubicBezTo>
                        <a:pt x="79" y="525"/>
                        <a:pt x="81" y="536"/>
                        <a:pt x="81" y="536"/>
                      </a:cubicBezTo>
                      <a:cubicBezTo>
                        <a:pt x="81" y="536"/>
                        <a:pt x="85" y="534"/>
                        <a:pt x="87" y="534"/>
                      </a:cubicBezTo>
                      <a:cubicBezTo>
                        <a:pt x="89" y="534"/>
                        <a:pt x="93" y="535"/>
                        <a:pt x="93" y="535"/>
                      </a:cubicBezTo>
                      <a:cubicBezTo>
                        <a:pt x="104" y="525"/>
                        <a:pt x="104" y="525"/>
                        <a:pt x="104" y="525"/>
                      </a:cubicBezTo>
                      <a:cubicBezTo>
                        <a:pt x="103" y="521"/>
                        <a:pt x="103" y="521"/>
                        <a:pt x="103" y="521"/>
                      </a:cubicBezTo>
                      <a:cubicBezTo>
                        <a:pt x="103" y="521"/>
                        <a:pt x="105" y="517"/>
                        <a:pt x="113" y="516"/>
                      </a:cubicBezTo>
                      <a:cubicBezTo>
                        <a:pt x="119" y="516"/>
                        <a:pt x="123" y="520"/>
                        <a:pt x="123" y="520"/>
                      </a:cubicBezTo>
                      <a:cubicBezTo>
                        <a:pt x="131" y="523"/>
                        <a:pt x="131" y="523"/>
                        <a:pt x="131" y="523"/>
                      </a:cubicBezTo>
                      <a:cubicBezTo>
                        <a:pt x="134" y="511"/>
                        <a:pt x="134" y="511"/>
                        <a:pt x="134" y="511"/>
                      </a:cubicBezTo>
                      <a:cubicBezTo>
                        <a:pt x="137" y="508"/>
                        <a:pt x="137" y="508"/>
                        <a:pt x="137" y="508"/>
                      </a:cubicBezTo>
                      <a:cubicBezTo>
                        <a:pt x="134" y="501"/>
                        <a:pt x="134" y="501"/>
                        <a:pt x="134" y="501"/>
                      </a:cubicBezTo>
                      <a:cubicBezTo>
                        <a:pt x="140" y="458"/>
                        <a:pt x="140" y="458"/>
                        <a:pt x="140" y="458"/>
                      </a:cubicBezTo>
                      <a:cubicBezTo>
                        <a:pt x="140" y="458"/>
                        <a:pt x="136" y="452"/>
                        <a:pt x="137" y="446"/>
                      </a:cubicBezTo>
                      <a:cubicBezTo>
                        <a:pt x="137" y="440"/>
                        <a:pt x="148" y="430"/>
                        <a:pt x="148" y="430"/>
                      </a:cubicBezTo>
                      <a:cubicBezTo>
                        <a:pt x="138" y="412"/>
                        <a:pt x="138" y="412"/>
                        <a:pt x="138" y="412"/>
                      </a:cubicBezTo>
                      <a:lnTo>
                        <a:pt x="142" y="408"/>
                      </a:lnTo>
                      <a:close/>
                      <a:moveTo>
                        <a:pt x="63" y="515"/>
                      </a:moveTo>
                      <a:cubicBezTo>
                        <a:pt x="55" y="516"/>
                        <a:pt x="63" y="520"/>
                        <a:pt x="63" y="520"/>
                      </a:cubicBezTo>
                      <a:cubicBezTo>
                        <a:pt x="70" y="520"/>
                        <a:pt x="71" y="514"/>
                        <a:pt x="63" y="515"/>
                      </a:cubicBezTo>
                      <a:close/>
                      <a:moveTo>
                        <a:pt x="70" y="394"/>
                      </a:moveTo>
                      <a:cubicBezTo>
                        <a:pt x="75" y="390"/>
                        <a:pt x="71" y="383"/>
                        <a:pt x="68" y="390"/>
                      </a:cubicBezTo>
                      <a:cubicBezTo>
                        <a:pt x="65" y="396"/>
                        <a:pt x="70" y="394"/>
                        <a:pt x="70" y="394"/>
                      </a:cubicBezTo>
                      <a:close/>
                      <a:moveTo>
                        <a:pt x="261" y="671"/>
                      </a:moveTo>
                      <a:cubicBezTo>
                        <a:pt x="255" y="666"/>
                        <a:pt x="256" y="671"/>
                        <a:pt x="256" y="671"/>
                      </a:cubicBezTo>
                      <a:cubicBezTo>
                        <a:pt x="256" y="675"/>
                        <a:pt x="256" y="675"/>
                        <a:pt x="256" y="675"/>
                      </a:cubicBezTo>
                      <a:cubicBezTo>
                        <a:pt x="264" y="678"/>
                        <a:pt x="266" y="675"/>
                        <a:pt x="261" y="671"/>
                      </a:cubicBezTo>
                      <a:close/>
                      <a:moveTo>
                        <a:pt x="277" y="598"/>
                      </a:moveTo>
                      <a:cubicBezTo>
                        <a:pt x="271" y="597"/>
                        <a:pt x="271" y="599"/>
                        <a:pt x="271" y="599"/>
                      </a:cubicBezTo>
                      <a:cubicBezTo>
                        <a:pt x="274" y="600"/>
                        <a:pt x="274" y="600"/>
                        <a:pt x="274" y="600"/>
                      </a:cubicBezTo>
                      <a:cubicBezTo>
                        <a:pt x="277" y="601"/>
                        <a:pt x="281" y="598"/>
                        <a:pt x="277" y="598"/>
                      </a:cubicBezTo>
                      <a:close/>
                      <a:moveTo>
                        <a:pt x="413" y="564"/>
                      </a:moveTo>
                      <a:cubicBezTo>
                        <a:pt x="415" y="564"/>
                        <a:pt x="418" y="562"/>
                        <a:pt x="413" y="562"/>
                      </a:cubicBezTo>
                      <a:cubicBezTo>
                        <a:pt x="409" y="562"/>
                        <a:pt x="413" y="564"/>
                        <a:pt x="413" y="564"/>
                      </a:cubicBezTo>
                      <a:close/>
                      <a:moveTo>
                        <a:pt x="263" y="595"/>
                      </a:moveTo>
                      <a:cubicBezTo>
                        <a:pt x="261" y="595"/>
                        <a:pt x="261" y="598"/>
                        <a:pt x="261" y="598"/>
                      </a:cubicBezTo>
                      <a:cubicBezTo>
                        <a:pt x="264" y="599"/>
                        <a:pt x="265" y="596"/>
                        <a:pt x="263" y="595"/>
                      </a:cubicBezTo>
                      <a:close/>
                      <a:moveTo>
                        <a:pt x="589" y="436"/>
                      </a:moveTo>
                      <a:cubicBezTo>
                        <a:pt x="585" y="435"/>
                        <a:pt x="585" y="435"/>
                        <a:pt x="585" y="435"/>
                      </a:cubicBezTo>
                      <a:cubicBezTo>
                        <a:pt x="581" y="427"/>
                        <a:pt x="581" y="427"/>
                        <a:pt x="581" y="427"/>
                      </a:cubicBezTo>
                      <a:cubicBezTo>
                        <a:pt x="573" y="416"/>
                        <a:pt x="573" y="416"/>
                        <a:pt x="573" y="416"/>
                      </a:cubicBezTo>
                      <a:cubicBezTo>
                        <a:pt x="567" y="417"/>
                        <a:pt x="567" y="417"/>
                        <a:pt x="567" y="417"/>
                      </a:cubicBezTo>
                      <a:cubicBezTo>
                        <a:pt x="560" y="410"/>
                        <a:pt x="560" y="410"/>
                        <a:pt x="560" y="410"/>
                      </a:cubicBezTo>
                      <a:cubicBezTo>
                        <a:pt x="560" y="410"/>
                        <a:pt x="562" y="407"/>
                        <a:pt x="558" y="405"/>
                      </a:cubicBezTo>
                      <a:cubicBezTo>
                        <a:pt x="552" y="402"/>
                        <a:pt x="549" y="402"/>
                        <a:pt x="549" y="402"/>
                      </a:cubicBezTo>
                      <a:cubicBezTo>
                        <a:pt x="543" y="398"/>
                        <a:pt x="543" y="398"/>
                        <a:pt x="543" y="398"/>
                      </a:cubicBezTo>
                      <a:cubicBezTo>
                        <a:pt x="540" y="399"/>
                        <a:pt x="540" y="399"/>
                        <a:pt x="540" y="399"/>
                      </a:cubicBezTo>
                      <a:cubicBezTo>
                        <a:pt x="528" y="394"/>
                        <a:pt x="528" y="394"/>
                        <a:pt x="528" y="394"/>
                      </a:cubicBezTo>
                      <a:cubicBezTo>
                        <a:pt x="525" y="390"/>
                        <a:pt x="525" y="390"/>
                        <a:pt x="525" y="390"/>
                      </a:cubicBezTo>
                      <a:cubicBezTo>
                        <a:pt x="516" y="386"/>
                        <a:pt x="516" y="386"/>
                        <a:pt x="516" y="386"/>
                      </a:cubicBezTo>
                      <a:cubicBezTo>
                        <a:pt x="513" y="383"/>
                        <a:pt x="513" y="383"/>
                        <a:pt x="513" y="383"/>
                      </a:cubicBezTo>
                      <a:cubicBezTo>
                        <a:pt x="492" y="377"/>
                        <a:pt x="492" y="377"/>
                        <a:pt x="492" y="377"/>
                      </a:cubicBezTo>
                      <a:cubicBezTo>
                        <a:pt x="489" y="378"/>
                        <a:pt x="489" y="378"/>
                        <a:pt x="489" y="378"/>
                      </a:cubicBezTo>
                      <a:cubicBezTo>
                        <a:pt x="472" y="369"/>
                        <a:pt x="472" y="369"/>
                        <a:pt x="472" y="369"/>
                      </a:cubicBezTo>
                      <a:cubicBezTo>
                        <a:pt x="467" y="369"/>
                        <a:pt x="467" y="369"/>
                        <a:pt x="467" y="369"/>
                      </a:cubicBezTo>
                      <a:cubicBezTo>
                        <a:pt x="467" y="369"/>
                        <a:pt x="450" y="361"/>
                        <a:pt x="448" y="357"/>
                      </a:cubicBezTo>
                      <a:cubicBezTo>
                        <a:pt x="447" y="352"/>
                        <a:pt x="451" y="349"/>
                        <a:pt x="454" y="347"/>
                      </a:cubicBezTo>
                      <a:cubicBezTo>
                        <a:pt x="458" y="345"/>
                        <a:pt x="462" y="341"/>
                        <a:pt x="462" y="341"/>
                      </a:cubicBezTo>
                      <a:cubicBezTo>
                        <a:pt x="461" y="334"/>
                        <a:pt x="461" y="334"/>
                        <a:pt x="461" y="334"/>
                      </a:cubicBezTo>
                      <a:cubicBezTo>
                        <a:pt x="461" y="334"/>
                        <a:pt x="457" y="330"/>
                        <a:pt x="452" y="330"/>
                      </a:cubicBezTo>
                      <a:cubicBezTo>
                        <a:pt x="448" y="329"/>
                        <a:pt x="437" y="332"/>
                        <a:pt x="432" y="333"/>
                      </a:cubicBezTo>
                      <a:cubicBezTo>
                        <a:pt x="407" y="333"/>
                        <a:pt x="407" y="333"/>
                        <a:pt x="407" y="333"/>
                      </a:cubicBezTo>
                      <a:cubicBezTo>
                        <a:pt x="405" y="331"/>
                        <a:pt x="405" y="331"/>
                        <a:pt x="405" y="331"/>
                      </a:cubicBezTo>
                      <a:cubicBezTo>
                        <a:pt x="390" y="323"/>
                        <a:pt x="390" y="323"/>
                        <a:pt x="390" y="323"/>
                      </a:cubicBezTo>
                      <a:cubicBezTo>
                        <a:pt x="388" y="318"/>
                        <a:pt x="388" y="318"/>
                        <a:pt x="388" y="318"/>
                      </a:cubicBezTo>
                      <a:cubicBezTo>
                        <a:pt x="380" y="316"/>
                        <a:pt x="380" y="316"/>
                        <a:pt x="380" y="316"/>
                      </a:cubicBezTo>
                      <a:cubicBezTo>
                        <a:pt x="371" y="306"/>
                        <a:pt x="371" y="306"/>
                        <a:pt x="371" y="306"/>
                      </a:cubicBezTo>
                      <a:cubicBezTo>
                        <a:pt x="366" y="304"/>
                        <a:pt x="366" y="304"/>
                        <a:pt x="366" y="304"/>
                      </a:cubicBezTo>
                      <a:cubicBezTo>
                        <a:pt x="363" y="300"/>
                        <a:pt x="363" y="300"/>
                        <a:pt x="363" y="300"/>
                      </a:cubicBezTo>
                      <a:cubicBezTo>
                        <a:pt x="356" y="296"/>
                        <a:pt x="356" y="296"/>
                        <a:pt x="356" y="296"/>
                      </a:cubicBezTo>
                      <a:cubicBezTo>
                        <a:pt x="350" y="285"/>
                        <a:pt x="350" y="285"/>
                        <a:pt x="350" y="285"/>
                      </a:cubicBezTo>
                      <a:cubicBezTo>
                        <a:pt x="350" y="278"/>
                        <a:pt x="350" y="278"/>
                        <a:pt x="350" y="278"/>
                      </a:cubicBezTo>
                      <a:cubicBezTo>
                        <a:pt x="346" y="273"/>
                        <a:pt x="346" y="273"/>
                        <a:pt x="346" y="273"/>
                      </a:cubicBezTo>
                      <a:cubicBezTo>
                        <a:pt x="346" y="273"/>
                        <a:pt x="346" y="262"/>
                        <a:pt x="343" y="257"/>
                      </a:cubicBezTo>
                      <a:cubicBezTo>
                        <a:pt x="341" y="252"/>
                        <a:pt x="332" y="235"/>
                        <a:pt x="332" y="235"/>
                      </a:cubicBezTo>
                      <a:cubicBezTo>
                        <a:pt x="333" y="233"/>
                        <a:pt x="333" y="233"/>
                        <a:pt x="333" y="233"/>
                      </a:cubicBezTo>
                      <a:cubicBezTo>
                        <a:pt x="327" y="230"/>
                        <a:pt x="327" y="230"/>
                        <a:pt x="327" y="230"/>
                      </a:cubicBezTo>
                      <a:cubicBezTo>
                        <a:pt x="318" y="227"/>
                        <a:pt x="318" y="227"/>
                        <a:pt x="318" y="227"/>
                      </a:cubicBezTo>
                      <a:cubicBezTo>
                        <a:pt x="297" y="209"/>
                        <a:pt x="297" y="209"/>
                        <a:pt x="297" y="209"/>
                      </a:cubicBezTo>
                      <a:cubicBezTo>
                        <a:pt x="287" y="206"/>
                        <a:pt x="287" y="206"/>
                        <a:pt x="287" y="206"/>
                      </a:cubicBezTo>
                      <a:cubicBezTo>
                        <a:pt x="271" y="189"/>
                        <a:pt x="271" y="189"/>
                        <a:pt x="271" y="189"/>
                      </a:cubicBezTo>
                      <a:cubicBezTo>
                        <a:pt x="268" y="164"/>
                        <a:pt x="268" y="164"/>
                        <a:pt x="268" y="164"/>
                      </a:cubicBezTo>
                      <a:cubicBezTo>
                        <a:pt x="265" y="160"/>
                        <a:pt x="265" y="160"/>
                        <a:pt x="265" y="160"/>
                      </a:cubicBezTo>
                      <a:cubicBezTo>
                        <a:pt x="270" y="148"/>
                        <a:pt x="270" y="148"/>
                        <a:pt x="270" y="148"/>
                      </a:cubicBezTo>
                      <a:cubicBezTo>
                        <a:pt x="270" y="148"/>
                        <a:pt x="277" y="146"/>
                        <a:pt x="278" y="141"/>
                      </a:cubicBezTo>
                      <a:cubicBezTo>
                        <a:pt x="279" y="136"/>
                        <a:pt x="269" y="134"/>
                        <a:pt x="269" y="134"/>
                      </a:cubicBezTo>
                      <a:cubicBezTo>
                        <a:pt x="269" y="134"/>
                        <a:pt x="269" y="129"/>
                        <a:pt x="267" y="127"/>
                      </a:cubicBezTo>
                      <a:cubicBezTo>
                        <a:pt x="266" y="124"/>
                        <a:pt x="261" y="121"/>
                        <a:pt x="261" y="121"/>
                      </a:cubicBezTo>
                      <a:cubicBezTo>
                        <a:pt x="261" y="121"/>
                        <a:pt x="265" y="118"/>
                        <a:pt x="266" y="117"/>
                      </a:cubicBezTo>
                      <a:cubicBezTo>
                        <a:pt x="268" y="116"/>
                        <a:pt x="267" y="111"/>
                        <a:pt x="267" y="111"/>
                      </a:cubicBezTo>
                      <a:cubicBezTo>
                        <a:pt x="271" y="109"/>
                        <a:pt x="271" y="109"/>
                        <a:pt x="271" y="109"/>
                      </a:cubicBezTo>
                      <a:cubicBezTo>
                        <a:pt x="271" y="111"/>
                        <a:pt x="271" y="111"/>
                        <a:pt x="271" y="111"/>
                      </a:cubicBezTo>
                      <a:cubicBezTo>
                        <a:pt x="271" y="111"/>
                        <a:pt x="281" y="109"/>
                        <a:pt x="286" y="106"/>
                      </a:cubicBezTo>
                      <a:cubicBezTo>
                        <a:pt x="293" y="102"/>
                        <a:pt x="296" y="97"/>
                        <a:pt x="296" y="97"/>
                      </a:cubicBezTo>
                      <a:cubicBezTo>
                        <a:pt x="303" y="97"/>
                        <a:pt x="303" y="97"/>
                        <a:pt x="303" y="97"/>
                      </a:cubicBezTo>
                      <a:cubicBezTo>
                        <a:pt x="306" y="94"/>
                        <a:pt x="306" y="94"/>
                        <a:pt x="306" y="94"/>
                      </a:cubicBezTo>
                      <a:cubicBezTo>
                        <a:pt x="302" y="93"/>
                        <a:pt x="302" y="93"/>
                        <a:pt x="302" y="93"/>
                      </a:cubicBezTo>
                      <a:cubicBezTo>
                        <a:pt x="305" y="89"/>
                        <a:pt x="305" y="89"/>
                        <a:pt x="305" y="89"/>
                      </a:cubicBezTo>
                      <a:cubicBezTo>
                        <a:pt x="323" y="93"/>
                        <a:pt x="323" y="93"/>
                        <a:pt x="323" y="93"/>
                      </a:cubicBezTo>
                      <a:cubicBezTo>
                        <a:pt x="322" y="90"/>
                        <a:pt x="322" y="90"/>
                        <a:pt x="322" y="90"/>
                      </a:cubicBezTo>
                      <a:cubicBezTo>
                        <a:pt x="322" y="90"/>
                        <a:pt x="326" y="90"/>
                        <a:pt x="329" y="91"/>
                      </a:cubicBezTo>
                      <a:cubicBezTo>
                        <a:pt x="332" y="91"/>
                        <a:pt x="334" y="99"/>
                        <a:pt x="334" y="99"/>
                      </a:cubicBezTo>
                      <a:cubicBezTo>
                        <a:pt x="334" y="99"/>
                        <a:pt x="339" y="96"/>
                        <a:pt x="339" y="92"/>
                      </a:cubicBezTo>
                      <a:cubicBezTo>
                        <a:pt x="339" y="86"/>
                        <a:pt x="327" y="86"/>
                        <a:pt x="327" y="86"/>
                      </a:cubicBezTo>
                      <a:cubicBezTo>
                        <a:pt x="327" y="86"/>
                        <a:pt x="331" y="75"/>
                        <a:pt x="330" y="73"/>
                      </a:cubicBezTo>
                      <a:cubicBezTo>
                        <a:pt x="329" y="70"/>
                        <a:pt x="321" y="76"/>
                        <a:pt x="321" y="76"/>
                      </a:cubicBezTo>
                      <a:cubicBezTo>
                        <a:pt x="320" y="70"/>
                        <a:pt x="320" y="70"/>
                        <a:pt x="320" y="70"/>
                      </a:cubicBezTo>
                      <a:cubicBezTo>
                        <a:pt x="320" y="70"/>
                        <a:pt x="330" y="65"/>
                        <a:pt x="330" y="61"/>
                      </a:cubicBezTo>
                      <a:cubicBezTo>
                        <a:pt x="329" y="55"/>
                        <a:pt x="319" y="59"/>
                        <a:pt x="319" y="59"/>
                      </a:cubicBezTo>
                      <a:cubicBezTo>
                        <a:pt x="316" y="53"/>
                        <a:pt x="316" y="53"/>
                        <a:pt x="316" y="53"/>
                      </a:cubicBezTo>
                      <a:cubicBezTo>
                        <a:pt x="326" y="44"/>
                        <a:pt x="326" y="44"/>
                        <a:pt x="326" y="44"/>
                      </a:cubicBezTo>
                      <a:cubicBezTo>
                        <a:pt x="331" y="44"/>
                        <a:pt x="331" y="44"/>
                        <a:pt x="331" y="44"/>
                      </a:cubicBezTo>
                      <a:cubicBezTo>
                        <a:pt x="332" y="43"/>
                        <a:pt x="331" y="39"/>
                        <a:pt x="330" y="38"/>
                      </a:cubicBezTo>
                      <a:cubicBezTo>
                        <a:pt x="315" y="35"/>
                        <a:pt x="315" y="35"/>
                        <a:pt x="315" y="35"/>
                      </a:cubicBezTo>
                      <a:cubicBezTo>
                        <a:pt x="309" y="37"/>
                        <a:pt x="309" y="37"/>
                        <a:pt x="309" y="37"/>
                      </a:cubicBezTo>
                      <a:cubicBezTo>
                        <a:pt x="306" y="34"/>
                        <a:pt x="306" y="34"/>
                        <a:pt x="306" y="34"/>
                      </a:cubicBezTo>
                      <a:cubicBezTo>
                        <a:pt x="290" y="34"/>
                        <a:pt x="290" y="34"/>
                        <a:pt x="290" y="34"/>
                      </a:cubicBezTo>
                      <a:cubicBezTo>
                        <a:pt x="288" y="31"/>
                        <a:pt x="288" y="31"/>
                        <a:pt x="288" y="31"/>
                      </a:cubicBezTo>
                      <a:cubicBezTo>
                        <a:pt x="271" y="30"/>
                        <a:pt x="271" y="30"/>
                        <a:pt x="271" y="30"/>
                      </a:cubicBezTo>
                      <a:cubicBezTo>
                        <a:pt x="268" y="22"/>
                        <a:pt x="268" y="22"/>
                        <a:pt x="268" y="22"/>
                      </a:cubicBezTo>
                      <a:cubicBezTo>
                        <a:pt x="265" y="21"/>
                        <a:pt x="265" y="21"/>
                        <a:pt x="265" y="21"/>
                      </a:cubicBezTo>
                      <a:cubicBezTo>
                        <a:pt x="265" y="21"/>
                        <a:pt x="266" y="17"/>
                        <a:pt x="264" y="16"/>
                      </a:cubicBezTo>
                      <a:cubicBezTo>
                        <a:pt x="262" y="15"/>
                        <a:pt x="260" y="17"/>
                        <a:pt x="260" y="17"/>
                      </a:cubicBezTo>
                      <a:cubicBezTo>
                        <a:pt x="257" y="8"/>
                        <a:pt x="257" y="8"/>
                        <a:pt x="257" y="8"/>
                      </a:cubicBezTo>
                      <a:cubicBezTo>
                        <a:pt x="257" y="8"/>
                        <a:pt x="264" y="4"/>
                        <a:pt x="262" y="2"/>
                      </a:cubicBezTo>
                      <a:cubicBezTo>
                        <a:pt x="260" y="0"/>
                        <a:pt x="254" y="6"/>
                        <a:pt x="254" y="6"/>
                      </a:cubicBezTo>
                      <a:cubicBezTo>
                        <a:pt x="250" y="4"/>
                        <a:pt x="250" y="4"/>
                        <a:pt x="250" y="4"/>
                      </a:cubicBezTo>
                      <a:cubicBezTo>
                        <a:pt x="241" y="13"/>
                        <a:pt x="241" y="13"/>
                        <a:pt x="241" y="13"/>
                      </a:cubicBezTo>
                      <a:cubicBezTo>
                        <a:pt x="227" y="7"/>
                        <a:pt x="227" y="7"/>
                        <a:pt x="227" y="7"/>
                      </a:cubicBezTo>
                      <a:cubicBezTo>
                        <a:pt x="224" y="12"/>
                        <a:pt x="224" y="12"/>
                        <a:pt x="224" y="12"/>
                      </a:cubicBezTo>
                      <a:cubicBezTo>
                        <a:pt x="224" y="12"/>
                        <a:pt x="222" y="11"/>
                        <a:pt x="213" y="12"/>
                      </a:cubicBezTo>
                      <a:cubicBezTo>
                        <a:pt x="204" y="13"/>
                        <a:pt x="210" y="21"/>
                        <a:pt x="210" y="21"/>
                      </a:cubicBezTo>
                      <a:cubicBezTo>
                        <a:pt x="206" y="26"/>
                        <a:pt x="206" y="26"/>
                        <a:pt x="206" y="26"/>
                      </a:cubicBezTo>
                      <a:cubicBezTo>
                        <a:pt x="194" y="23"/>
                        <a:pt x="194" y="23"/>
                        <a:pt x="194" y="23"/>
                      </a:cubicBezTo>
                      <a:cubicBezTo>
                        <a:pt x="194" y="23"/>
                        <a:pt x="194" y="19"/>
                        <a:pt x="190" y="17"/>
                      </a:cubicBezTo>
                      <a:cubicBezTo>
                        <a:pt x="187" y="16"/>
                        <a:pt x="185" y="20"/>
                        <a:pt x="185" y="20"/>
                      </a:cubicBezTo>
                      <a:cubicBezTo>
                        <a:pt x="182" y="20"/>
                        <a:pt x="182" y="20"/>
                        <a:pt x="182" y="20"/>
                      </a:cubicBezTo>
                      <a:cubicBezTo>
                        <a:pt x="179" y="34"/>
                        <a:pt x="179" y="34"/>
                        <a:pt x="179" y="34"/>
                      </a:cubicBezTo>
                      <a:cubicBezTo>
                        <a:pt x="182" y="34"/>
                        <a:pt x="182" y="34"/>
                        <a:pt x="182" y="34"/>
                      </a:cubicBezTo>
                      <a:cubicBezTo>
                        <a:pt x="182" y="41"/>
                        <a:pt x="182" y="41"/>
                        <a:pt x="182" y="41"/>
                      </a:cubicBezTo>
                      <a:cubicBezTo>
                        <a:pt x="172" y="38"/>
                        <a:pt x="172" y="38"/>
                        <a:pt x="172" y="38"/>
                      </a:cubicBezTo>
                      <a:cubicBezTo>
                        <a:pt x="171" y="32"/>
                        <a:pt x="171" y="32"/>
                        <a:pt x="171" y="32"/>
                      </a:cubicBezTo>
                      <a:cubicBezTo>
                        <a:pt x="171" y="32"/>
                        <a:pt x="169" y="31"/>
                        <a:pt x="163" y="37"/>
                      </a:cubicBezTo>
                      <a:cubicBezTo>
                        <a:pt x="157" y="43"/>
                        <a:pt x="163" y="47"/>
                        <a:pt x="163" y="47"/>
                      </a:cubicBezTo>
                      <a:cubicBezTo>
                        <a:pt x="166" y="47"/>
                        <a:pt x="166" y="47"/>
                        <a:pt x="166" y="47"/>
                      </a:cubicBezTo>
                      <a:cubicBezTo>
                        <a:pt x="168" y="48"/>
                        <a:pt x="168" y="48"/>
                        <a:pt x="168" y="48"/>
                      </a:cubicBezTo>
                      <a:cubicBezTo>
                        <a:pt x="165" y="53"/>
                        <a:pt x="165" y="53"/>
                        <a:pt x="165" y="53"/>
                      </a:cubicBezTo>
                      <a:cubicBezTo>
                        <a:pt x="165" y="60"/>
                        <a:pt x="165" y="60"/>
                        <a:pt x="165" y="60"/>
                      </a:cubicBezTo>
                      <a:cubicBezTo>
                        <a:pt x="163" y="60"/>
                        <a:pt x="163" y="60"/>
                        <a:pt x="163" y="60"/>
                      </a:cubicBezTo>
                      <a:cubicBezTo>
                        <a:pt x="162" y="58"/>
                        <a:pt x="162" y="58"/>
                        <a:pt x="162" y="58"/>
                      </a:cubicBezTo>
                      <a:cubicBezTo>
                        <a:pt x="159" y="54"/>
                        <a:pt x="159" y="54"/>
                        <a:pt x="159" y="54"/>
                      </a:cubicBezTo>
                      <a:cubicBezTo>
                        <a:pt x="157" y="50"/>
                        <a:pt x="157" y="50"/>
                        <a:pt x="157" y="50"/>
                      </a:cubicBezTo>
                      <a:cubicBezTo>
                        <a:pt x="148" y="52"/>
                        <a:pt x="148" y="52"/>
                        <a:pt x="148" y="52"/>
                      </a:cubicBezTo>
                      <a:cubicBezTo>
                        <a:pt x="148" y="52"/>
                        <a:pt x="145" y="57"/>
                        <a:pt x="139" y="54"/>
                      </a:cubicBezTo>
                      <a:cubicBezTo>
                        <a:pt x="134" y="51"/>
                        <a:pt x="135" y="41"/>
                        <a:pt x="135" y="41"/>
                      </a:cubicBezTo>
                      <a:cubicBezTo>
                        <a:pt x="132" y="43"/>
                        <a:pt x="132" y="43"/>
                        <a:pt x="132" y="43"/>
                      </a:cubicBezTo>
                      <a:cubicBezTo>
                        <a:pt x="128" y="41"/>
                        <a:pt x="128" y="41"/>
                        <a:pt x="128" y="41"/>
                      </a:cubicBezTo>
                      <a:cubicBezTo>
                        <a:pt x="125" y="46"/>
                        <a:pt x="125" y="46"/>
                        <a:pt x="125" y="46"/>
                      </a:cubicBezTo>
                      <a:cubicBezTo>
                        <a:pt x="128" y="48"/>
                        <a:pt x="128" y="48"/>
                        <a:pt x="128" y="48"/>
                      </a:cubicBezTo>
                      <a:cubicBezTo>
                        <a:pt x="128" y="48"/>
                        <a:pt x="128" y="51"/>
                        <a:pt x="125" y="57"/>
                      </a:cubicBezTo>
                      <a:cubicBezTo>
                        <a:pt x="123" y="62"/>
                        <a:pt x="117" y="66"/>
                        <a:pt x="117" y="66"/>
                      </a:cubicBezTo>
                      <a:cubicBezTo>
                        <a:pt x="116" y="69"/>
                        <a:pt x="116" y="69"/>
                        <a:pt x="116" y="69"/>
                      </a:cubicBezTo>
                      <a:cubicBezTo>
                        <a:pt x="112" y="73"/>
                        <a:pt x="112" y="73"/>
                        <a:pt x="112" y="73"/>
                      </a:cubicBezTo>
                      <a:cubicBezTo>
                        <a:pt x="113" y="77"/>
                        <a:pt x="113" y="77"/>
                        <a:pt x="113" y="77"/>
                      </a:cubicBezTo>
                      <a:cubicBezTo>
                        <a:pt x="115" y="79"/>
                        <a:pt x="115" y="79"/>
                        <a:pt x="115" y="79"/>
                      </a:cubicBezTo>
                      <a:cubicBezTo>
                        <a:pt x="114" y="84"/>
                        <a:pt x="114" y="84"/>
                        <a:pt x="114" y="84"/>
                      </a:cubicBezTo>
                      <a:cubicBezTo>
                        <a:pt x="110" y="83"/>
                        <a:pt x="110" y="83"/>
                        <a:pt x="110" y="83"/>
                      </a:cubicBezTo>
                      <a:cubicBezTo>
                        <a:pt x="106" y="74"/>
                        <a:pt x="106" y="74"/>
                        <a:pt x="106" y="74"/>
                      </a:cubicBezTo>
                      <a:cubicBezTo>
                        <a:pt x="104" y="71"/>
                        <a:pt x="104" y="71"/>
                        <a:pt x="104" y="71"/>
                      </a:cubicBezTo>
                      <a:cubicBezTo>
                        <a:pt x="107" y="69"/>
                        <a:pt x="107" y="69"/>
                        <a:pt x="107" y="69"/>
                      </a:cubicBezTo>
                      <a:cubicBezTo>
                        <a:pt x="104" y="66"/>
                        <a:pt x="104" y="66"/>
                        <a:pt x="104" y="66"/>
                      </a:cubicBezTo>
                      <a:cubicBezTo>
                        <a:pt x="104" y="66"/>
                        <a:pt x="99" y="67"/>
                        <a:pt x="96" y="65"/>
                      </a:cubicBezTo>
                      <a:cubicBezTo>
                        <a:pt x="92" y="63"/>
                        <a:pt x="93" y="61"/>
                        <a:pt x="93" y="60"/>
                      </a:cubicBezTo>
                      <a:cubicBezTo>
                        <a:pt x="93" y="59"/>
                        <a:pt x="89" y="58"/>
                        <a:pt x="87" y="54"/>
                      </a:cubicBezTo>
                      <a:cubicBezTo>
                        <a:pt x="85" y="51"/>
                        <a:pt x="91" y="45"/>
                        <a:pt x="91" y="45"/>
                      </a:cubicBezTo>
                      <a:cubicBezTo>
                        <a:pt x="87" y="43"/>
                        <a:pt x="87" y="43"/>
                        <a:pt x="87" y="43"/>
                      </a:cubicBezTo>
                      <a:cubicBezTo>
                        <a:pt x="80" y="45"/>
                        <a:pt x="80" y="45"/>
                        <a:pt x="80" y="45"/>
                      </a:cubicBezTo>
                      <a:cubicBezTo>
                        <a:pt x="82" y="48"/>
                        <a:pt x="82" y="48"/>
                        <a:pt x="82" y="48"/>
                      </a:cubicBezTo>
                      <a:cubicBezTo>
                        <a:pt x="76" y="52"/>
                        <a:pt x="76" y="52"/>
                        <a:pt x="76" y="52"/>
                      </a:cubicBezTo>
                      <a:cubicBezTo>
                        <a:pt x="74" y="51"/>
                        <a:pt x="74" y="51"/>
                        <a:pt x="74" y="51"/>
                      </a:cubicBezTo>
                      <a:cubicBezTo>
                        <a:pt x="72" y="54"/>
                        <a:pt x="72" y="54"/>
                        <a:pt x="72" y="54"/>
                      </a:cubicBezTo>
                      <a:cubicBezTo>
                        <a:pt x="75" y="62"/>
                        <a:pt x="75" y="62"/>
                        <a:pt x="75" y="62"/>
                      </a:cubicBezTo>
                      <a:cubicBezTo>
                        <a:pt x="75" y="62"/>
                        <a:pt x="72" y="65"/>
                        <a:pt x="69" y="66"/>
                      </a:cubicBezTo>
                      <a:cubicBezTo>
                        <a:pt x="67" y="67"/>
                        <a:pt x="68" y="70"/>
                        <a:pt x="67" y="71"/>
                      </a:cubicBezTo>
                      <a:cubicBezTo>
                        <a:pt x="66" y="73"/>
                        <a:pt x="63" y="73"/>
                        <a:pt x="61" y="73"/>
                      </a:cubicBezTo>
                      <a:cubicBezTo>
                        <a:pt x="60" y="73"/>
                        <a:pt x="61" y="77"/>
                        <a:pt x="57" y="77"/>
                      </a:cubicBezTo>
                      <a:cubicBezTo>
                        <a:pt x="54" y="77"/>
                        <a:pt x="47" y="71"/>
                        <a:pt x="46" y="71"/>
                      </a:cubicBezTo>
                      <a:cubicBezTo>
                        <a:pt x="43" y="71"/>
                        <a:pt x="42" y="76"/>
                        <a:pt x="39" y="76"/>
                      </a:cubicBezTo>
                      <a:cubicBezTo>
                        <a:pt x="36" y="77"/>
                        <a:pt x="35" y="76"/>
                        <a:pt x="33" y="75"/>
                      </a:cubicBezTo>
                      <a:cubicBezTo>
                        <a:pt x="32" y="75"/>
                        <a:pt x="32" y="78"/>
                        <a:pt x="27" y="79"/>
                      </a:cubicBezTo>
                      <a:cubicBezTo>
                        <a:pt x="25" y="79"/>
                        <a:pt x="23" y="78"/>
                        <a:pt x="23" y="77"/>
                      </a:cubicBezTo>
                      <a:cubicBezTo>
                        <a:pt x="21" y="80"/>
                        <a:pt x="15" y="79"/>
                        <a:pt x="11" y="84"/>
                      </a:cubicBezTo>
                      <a:cubicBezTo>
                        <a:pt x="8" y="91"/>
                        <a:pt x="19" y="92"/>
                        <a:pt x="19" y="92"/>
                      </a:cubicBezTo>
                      <a:cubicBezTo>
                        <a:pt x="19" y="104"/>
                        <a:pt x="19" y="104"/>
                        <a:pt x="19" y="104"/>
                      </a:cubicBezTo>
                      <a:cubicBezTo>
                        <a:pt x="19" y="106"/>
                        <a:pt x="21" y="104"/>
                        <a:pt x="24" y="106"/>
                      </a:cubicBezTo>
                      <a:cubicBezTo>
                        <a:pt x="26" y="108"/>
                        <a:pt x="26" y="109"/>
                        <a:pt x="24" y="116"/>
                      </a:cubicBezTo>
                      <a:cubicBezTo>
                        <a:pt x="23" y="123"/>
                        <a:pt x="10" y="126"/>
                        <a:pt x="10" y="126"/>
                      </a:cubicBezTo>
                      <a:cubicBezTo>
                        <a:pt x="6" y="125"/>
                        <a:pt x="6" y="125"/>
                        <a:pt x="6" y="125"/>
                      </a:cubicBezTo>
                      <a:cubicBezTo>
                        <a:pt x="6" y="125"/>
                        <a:pt x="1" y="126"/>
                        <a:pt x="1" y="131"/>
                      </a:cubicBezTo>
                      <a:cubicBezTo>
                        <a:pt x="0" y="138"/>
                        <a:pt x="5" y="132"/>
                        <a:pt x="5" y="132"/>
                      </a:cubicBezTo>
                      <a:cubicBezTo>
                        <a:pt x="5" y="132"/>
                        <a:pt x="5" y="133"/>
                        <a:pt x="8" y="141"/>
                      </a:cubicBezTo>
                      <a:cubicBezTo>
                        <a:pt x="10" y="147"/>
                        <a:pt x="17" y="143"/>
                        <a:pt x="17" y="143"/>
                      </a:cubicBezTo>
                      <a:cubicBezTo>
                        <a:pt x="18" y="155"/>
                        <a:pt x="18" y="155"/>
                        <a:pt x="18" y="155"/>
                      </a:cubicBezTo>
                      <a:cubicBezTo>
                        <a:pt x="18" y="155"/>
                        <a:pt x="17" y="158"/>
                        <a:pt x="14" y="159"/>
                      </a:cubicBezTo>
                      <a:cubicBezTo>
                        <a:pt x="11" y="161"/>
                        <a:pt x="8" y="170"/>
                        <a:pt x="14" y="178"/>
                      </a:cubicBezTo>
                      <a:cubicBezTo>
                        <a:pt x="18" y="187"/>
                        <a:pt x="23" y="190"/>
                        <a:pt x="30" y="192"/>
                      </a:cubicBezTo>
                      <a:cubicBezTo>
                        <a:pt x="35" y="194"/>
                        <a:pt x="43" y="190"/>
                        <a:pt x="46" y="190"/>
                      </a:cubicBezTo>
                      <a:cubicBezTo>
                        <a:pt x="47" y="190"/>
                        <a:pt x="49" y="192"/>
                        <a:pt x="47" y="200"/>
                      </a:cubicBezTo>
                      <a:cubicBezTo>
                        <a:pt x="43" y="208"/>
                        <a:pt x="36" y="209"/>
                        <a:pt x="36" y="209"/>
                      </a:cubicBezTo>
                      <a:cubicBezTo>
                        <a:pt x="40" y="218"/>
                        <a:pt x="40" y="218"/>
                        <a:pt x="40" y="218"/>
                      </a:cubicBezTo>
                      <a:cubicBezTo>
                        <a:pt x="40" y="218"/>
                        <a:pt x="51" y="218"/>
                        <a:pt x="57" y="216"/>
                      </a:cubicBezTo>
                      <a:cubicBezTo>
                        <a:pt x="63" y="213"/>
                        <a:pt x="71" y="208"/>
                        <a:pt x="71" y="208"/>
                      </a:cubicBezTo>
                      <a:cubicBezTo>
                        <a:pt x="71" y="208"/>
                        <a:pt x="73" y="200"/>
                        <a:pt x="76" y="195"/>
                      </a:cubicBezTo>
                      <a:cubicBezTo>
                        <a:pt x="79" y="191"/>
                        <a:pt x="89" y="180"/>
                        <a:pt x="97" y="177"/>
                      </a:cubicBezTo>
                      <a:cubicBezTo>
                        <a:pt x="104" y="175"/>
                        <a:pt x="116" y="180"/>
                        <a:pt x="116" y="180"/>
                      </a:cubicBezTo>
                      <a:cubicBezTo>
                        <a:pt x="118" y="184"/>
                        <a:pt x="118" y="184"/>
                        <a:pt x="118" y="184"/>
                      </a:cubicBezTo>
                      <a:cubicBezTo>
                        <a:pt x="122" y="183"/>
                        <a:pt x="122" y="183"/>
                        <a:pt x="122" y="183"/>
                      </a:cubicBezTo>
                      <a:cubicBezTo>
                        <a:pt x="133" y="189"/>
                        <a:pt x="133" y="189"/>
                        <a:pt x="133" y="189"/>
                      </a:cubicBezTo>
                      <a:cubicBezTo>
                        <a:pt x="149" y="199"/>
                        <a:pt x="149" y="199"/>
                        <a:pt x="149" y="199"/>
                      </a:cubicBezTo>
                      <a:cubicBezTo>
                        <a:pt x="152" y="197"/>
                        <a:pt x="152" y="197"/>
                        <a:pt x="152" y="197"/>
                      </a:cubicBezTo>
                      <a:cubicBezTo>
                        <a:pt x="168" y="211"/>
                        <a:pt x="168" y="211"/>
                        <a:pt x="168" y="211"/>
                      </a:cubicBezTo>
                      <a:cubicBezTo>
                        <a:pt x="168" y="217"/>
                        <a:pt x="168" y="217"/>
                        <a:pt x="168" y="217"/>
                      </a:cubicBezTo>
                      <a:cubicBezTo>
                        <a:pt x="171" y="238"/>
                        <a:pt x="171" y="238"/>
                        <a:pt x="171" y="238"/>
                      </a:cubicBezTo>
                      <a:cubicBezTo>
                        <a:pt x="171" y="238"/>
                        <a:pt x="179" y="248"/>
                        <a:pt x="182" y="257"/>
                      </a:cubicBezTo>
                      <a:cubicBezTo>
                        <a:pt x="186" y="267"/>
                        <a:pt x="179" y="271"/>
                        <a:pt x="179" y="271"/>
                      </a:cubicBezTo>
                      <a:cubicBezTo>
                        <a:pt x="182" y="275"/>
                        <a:pt x="182" y="275"/>
                        <a:pt x="182" y="275"/>
                      </a:cubicBezTo>
                      <a:cubicBezTo>
                        <a:pt x="182" y="275"/>
                        <a:pt x="188" y="273"/>
                        <a:pt x="192" y="275"/>
                      </a:cubicBezTo>
                      <a:cubicBezTo>
                        <a:pt x="198" y="278"/>
                        <a:pt x="192" y="284"/>
                        <a:pt x="192" y="284"/>
                      </a:cubicBezTo>
                      <a:cubicBezTo>
                        <a:pt x="201" y="286"/>
                        <a:pt x="201" y="286"/>
                        <a:pt x="201" y="286"/>
                      </a:cubicBezTo>
                      <a:cubicBezTo>
                        <a:pt x="212" y="298"/>
                        <a:pt x="212" y="298"/>
                        <a:pt x="212" y="298"/>
                      </a:cubicBezTo>
                      <a:cubicBezTo>
                        <a:pt x="217" y="303"/>
                        <a:pt x="217" y="303"/>
                        <a:pt x="217" y="303"/>
                      </a:cubicBezTo>
                      <a:cubicBezTo>
                        <a:pt x="217" y="303"/>
                        <a:pt x="214" y="303"/>
                        <a:pt x="211" y="306"/>
                      </a:cubicBezTo>
                      <a:cubicBezTo>
                        <a:pt x="208" y="310"/>
                        <a:pt x="215" y="312"/>
                        <a:pt x="215" y="312"/>
                      </a:cubicBezTo>
                      <a:cubicBezTo>
                        <a:pt x="216" y="306"/>
                        <a:pt x="216" y="306"/>
                        <a:pt x="216" y="306"/>
                      </a:cubicBezTo>
                      <a:cubicBezTo>
                        <a:pt x="220" y="306"/>
                        <a:pt x="220" y="306"/>
                        <a:pt x="220" y="306"/>
                      </a:cubicBezTo>
                      <a:cubicBezTo>
                        <a:pt x="220" y="306"/>
                        <a:pt x="227" y="310"/>
                        <a:pt x="233" y="314"/>
                      </a:cubicBezTo>
                      <a:cubicBezTo>
                        <a:pt x="240" y="318"/>
                        <a:pt x="246" y="333"/>
                        <a:pt x="246" y="333"/>
                      </a:cubicBezTo>
                      <a:cubicBezTo>
                        <a:pt x="250" y="332"/>
                        <a:pt x="250" y="332"/>
                        <a:pt x="250" y="332"/>
                      </a:cubicBezTo>
                      <a:cubicBezTo>
                        <a:pt x="252" y="334"/>
                        <a:pt x="252" y="334"/>
                        <a:pt x="252" y="334"/>
                      </a:cubicBezTo>
                      <a:cubicBezTo>
                        <a:pt x="252" y="334"/>
                        <a:pt x="257" y="335"/>
                        <a:pt x="263" y="341"/>
                      </a:cubicBezTo>
                      <a:cubicBezTo>
                        <a:pt x="267" y="345"/>
                        <a:pt x="266" y="351"/>
                        <a:pt x="266" y="351"/>
                      </a:cubicBezTo>
                      <a:cubicBezTo>
                        <a:pt x="266" y="351"/>
                        <a:pt x="273" y="353"/>
                        <a:pt x="277" y="356"/>
                      </a:cubicBezTo>
                      <a:cubicBezTo>
                        <a:pt x="280" y="359"/>
                        <a:pt x="286" y="369"/>
                        <a:pt x="286" y="369"/>
                      </a:cubicBezTo>
                      <a:cubicBezTo>
                        <a:pt x="290" y="369"/>
                        <a:pt x="290" y="369"/>
                        <a:pt x="290" y="369"/>
                      </a:cubicBezTo>
                      <a:cubicBezTo>
                        <a:pt x="290" y="369"/>
                        <a:pt x="300" y="373"/>
                        <a:pt x="303" y="375"/>
                      </a:cubicBezTo>
                      <a:cubicBezTo>
                        <a:pt x="305" y="376"/>
                        <a:pt x="309" y="383"/>
                        <a:pt x="309" y="383"/>
                      </a:cubicBezTo>
                      <a:cubicBezTo>
                        <a:pt x="310" y="384"/>
                        <a:pt x="310" y="384"/>
                        <a:pt x="310" y="384"/>
                      </a:cubicBezTo>
                      <a:cubicBezTo>
                        <a:pt x="310" y="384"/>
                        <a:pt x="314" y="380"/>
                        <a:pt x="319" y="378"/>
                      </a:cubicBezTo>
                      <a:cubicBezTo>
                        <a:pt x="325" y="377"/>
                        <a:pt x="335" y="383"/>
                        <a:pt x="335" y="383"/>
                      </a:cubicBezTo>
                      <a:cubicBezTo>
                        <a:pt x="335" y="383"/>
                        <a:pt x="338" y="377"/>
                        <a:pt x="346" y="384"/>
                      </a:cubicBezTo>
                      <a:cubicBezTo>
                        <a:pt x="353" y="391"/>
                        <a:pt x="354" y="398"/>
                        <a:pt x="354" y="398"/>
                      </a:cubicBezTo>
                      <a:cubicBezTo>
                        <a:pt x="354" y="398"/>
                        <a:pt x="359" y="400"/>
                        <a:pt x="360" y="402"/>
                      </a:cubicBezTo>
                      <a:cubicBezTo>
                        <a:pt x="361" y="405"/>
                        <a:pt x="359" y="410"/>
                        <a:pt x="359" y="410"/>
                      </a:cubicBezTo>
                      <a:cubicBezTo>
                        <a:pt x="361" y="411"/>
                        <a:pt x="361" y="411"/>
                        <a:pt x="361" y="411"/>
                      </a:cubicBezTo>
                      <a:cubicBezTo>
                        <a:pt x="362" y="408"/>
                        <a:pt x="362" y="408"/>
                        <a:pt x="362" y="408"/>
                      </a:cubicBezTo>
                      <a:cubicBezTo>
                        <a:pt x="367" y="410"/>
                        <a:pt x="367" y="410"/>
                        <a:pt x="367" y="410"/>
                      </a:cubicBezTo>
                      <a:cubicBezTo>
                        <a:pt x="371" y="406"/>
                        <a:pt x="371" y="406"/>
                        <a:pt x="371" y="406"/>
                      </a:cubicBezTo>
                      <a:cubicBezTo>
                        <a:pt x="378" y="413"/>
                        <a:pt x="378" y="413"/>
                        <a:pt x="378" y="413"/>
                      </a:cubicBezTo>
                      <a:cubicBezTo>
                        <a:pt x="381" y="414"/>
                        <a:pt x="381" y="414"/>
                        <a:pt x="381" y="414"/>
                      </a:cubicBezTo>
                      <a:cubicBezTo>
                        <a:pt x="372" y="422"/>
                        <a:pt x="372" y="422"/>
                        <a:pt x="372" y="422"/>
                      </a:cubicBezTo>
                      <a:cubicBezTo>
                        <a:pt x="375" y="423"/>
                        <a:pt x="375" y="423"/>
                        <a:pt x="375" y="423"/>
                      </a:cubicBezTo>
                      <a:cubicBezTo>
                        <a:pt x="381" y="420"/>
                        <a:pt x="381" y="420"/>
                        <a:pt x="381" y="420"/>
                      </a:cubicBezTo>
                      <a:cubicBezTo>
                        <a:pt x="384" y="421"/>
                        <a:pt x="384" y="421"/>
                        <a:pt x="384" y="421"/>
                      </a:cubicBezTo>
                      <a:cubicBezTo>
                        <a:pt x="388" y="419"/>
                        <a:pt x="388" y="419"/>
                        <a:pt x="388" y="419"/>
                      </a:cubicBezTo>
                      <a:cubicBezTo>
                        <a:pt x="391" y="420"/>
                        <a:pt x="391" y="420"/>
                        <a:pt x="391" y="420"/>
                      </a:cubicBezTo>
                      <a:cubicBezTo>
                        <a:pt x="395" y="416"/>
                        <a:pt x="395" y="416"/>
                        <a:pt x="395" y="416"/>
                      </a:cubicBezTo>
                      <a:cubicBezTo>
                        <a:pt x="395" y="416"/>
                        <a:pt x="400" y="420"/>
                        <a:pt x="404" y="424"/>
                      </a:cubicBezTo>
                      <a:cubicBezTo>
                        <a:pt x="408" y="428"/>
                        <a:pt x="408" y="437"/>
                        <a:pt x="408" y="437"/>
                      </a:cubicBezTo>
                      <a:cubicBezTo>
                        <a:pt x="404" y="437"/>
                        <a:pt x="404" y="437"/>
                        <a:pt x="404" y="437"/>
                      </a:cubicBezTo>
                      <a:cubicBezTo>
                        <a:pt x="404" y="444"/>
                        <a:pt x="404" y="444"/>
                        <a:pt x="404" y="444"/>
                      </a:cubicBezTo>
                      <a:cubicBezTo>
                        <a:pt x="413" y="448"/>
                        <a:pt x="413" y="448"/>
                        <a:pt x="413" y="448"/>
                      </a:cubicBezTo>
                      <a:cubicBezTo>
                        <a:pt x="413" y="448"/>
                        <a:pt x="416" y="448"/>
                        <a:pt x="419" y="449"/>
                      </a:cubicBezTo>
                      <a:cubicBezTo>
                        <a:pt x="423" y="451"/>
                        <a:pt x="425" y="456"/>
                        <a:pt x="425" y="456"/>
                      </a:cubicBezTo>
                      <a:cubicBezTo>
                        <a:pt x="429" y="459"/>
                        <a:pt x="429" y="459"/>
                        <a:pt x="429" y="459"/>
                      </a:cubicBezTo>
                      <a:cubicBezTo>
                        <a:pt x="429" y="459"/>
                        <a:pt x="435" y="452"/>
                        <a:pt x="440" y="452"/>
                      </a:cubicBezTo>
                      <a:cubicBezTo>
                        <a:pt x="444" y="451"/>
                        <a:pt x="445" y="459"/>
                        <a:pt x="445" y="459"/>
                      </a:cubicBezTo>
                      <a:cubicBezTo>
                        <a:pt x="449" y="464"/>
                        <a:pt x="449" y="464"/>
                        <a:pt x="449" y="464"/>
                      </a:cubicBezTo>
                      <a:cubicBezTo>
                        <a:pt x="449" y="464"/>
                        <a:pt x="452" y="478"/>
                        <a:pt x="456" y="484"/>
                      </a:cubicBezTo>
                      <a:cubicBezTo>
                        <a:pt x="459" y="489"/>
                        <a:pt x="462" y="490"/>
                        <a:pt x="465" y="498"/>
                      </a:cubicBezTo>
                      <a:cubicBezTo>
                        <a:pt x="468" y="505"/>
                        <a:pt x="469" y="518"/>
                        <a:pt x="469" y="518"/>
                      </a:cubicBezTo>
                      <a:cubicBezTo>
                        <a:pt x="473" y="523"/>
                        <a:pt x="473" y="523"/>
                        <a:pt x="473" y="523"/>
                      </a:cubicBezTo>
                      <a:cubicBezTo>
                        <a:pt x="473" y="523"/>
                        <a:pt x="475" y="523"/>
                        <a:pt x="476" y="527"/>
                      </a:cubicBezTo>
                      <a:cubicBezTo>
                        <a:pt x="477" y="532"/>
                        <a:pt x="473" y="537"/>
                        <a:pt x="473" y="537"/>
                      </a:cubicBezTo>
                      <a:cubicBezTo>
                        <a:pt x="465" y="537"/>
                        <a:pt x="465" y="537"/>
                        <a:pt x="465" y="537"/>
                      </a:cubicBezTo>
                      <a:cubicBezTo>
                        <a:pt x="465" y="537"/>
                        <a:pt x="458" y="542"/>
                        <a:pt x="457" y="544"/>
                      </a:cubicBezTo>
                      <a:cubicBezTo>
                        <a:pt x="454" y="548"/>
                        <a:pt x="461" y="550"/>
                        <a:pt x="462" y="552"/>
                      </a:cubicBezTo>
                      <a:cubicBezTo>
                        <a:pt x="464" y="554"/>
                        <a:pt x="461" y="555"/>
                        <a:pt x="459" y="559"/>
                      </a:cubicBezTo>
                      <a:cubicBezTo>
                        <a:pt x="456" y="564"/>
                        <a:pt x="457" y="568"/>
                        <a:pt x="457" y="568"/>
                      </a:cubicBezTo>
                      <a:cubicBezTo>
                        <a:pt x="448" y="573"/>
                        <a:pt x="448" y="573"/>
                        <a:pt x="448" y="573"/>
                      </a:cubicBezTo>
                      <a:cubicBezTo>
                        <a:pt x="450" y="579"/>
                        <a:pt x="450" y="579"/>
                        <a:pt x="450" y="579"/>
                      </a:cubicBezTo>
                      <a:cubicBezTo>
                        <a:pt x="450" y="579"/>
                        <a:pt x="449" y="586"/>
                        <a:pt x="452" y="590"/>
                      </a:cubicBezTo>
                      <a:cubicBezTo>
                        <a:pt x="457" y="595"/>
                        <a:pt x="464" y="590"/>
                        <a:pt x="464" y="590"/>
                      </a:cubicBezTo>
                      <a:cubicBezTo>
                        <a:pt x="464" y="590"/>
                        <a:pt x="470" y="590"/>
                        <a:pt x="475" y="588"/>
                      </a:cubicBezTo>
                      <a:cubicBezTo>
                        <a:pt x="479" y="587"/>
                        <a:pt x="478" y="571"/>
                        <a:pt x="482" y="567"/>
                      </a:cubicBezTo>
                      <a:cubicBezTo>
                        <a:pt x="486" y="563"/>
                        <a:pt x="494" y="558"/>
                        <a:pt x="497" y="556"/>
                      </a:cubicBezTo>
                      <a:cubicBezTo>
                        <a:pt x="500" y="553"/>
                        <a:pt x="495" y="541"/>
                        <a:pt x="495" y="535"/>
                      </a:cubicBezTo>
                      <a:cubicBezTo>
                        <a:pt x="494" y="528"/>
                        <a:pt x="508" y="523"/>
                        <a:pt x="511" y="522"/>
                      </a:cubicBezTo>
                      <a:cubicBezTo>
                        <a:pt x="515" y="521"/>
                        <a:pt x="519" y="522"/>
                        <a:pt x="523" y="521"/>
                      </a:cubicBezTo>
                      <a:cubicBezTo>
                        <a:pt x="526" y="520"/>
                        <a:pt x="526" y="514"/>
                        <a:pt x="526" y="514"/>
                      </a:cubicBezTo>
                      <a:cubicBezTo>
                        <a:pt x="521" y="507"/>
                        <a:pt x="521" y="507"/>
                        <a:pt x="521" y="507"/>
                      </a:cubicBezTo>
                      <a:cubicBezTo>
                        <a:pt x="522" y="501"/>
                        <a:pt x="522" y="501"/>
                        <a:pt x="522" y="501"/>
                      </a:cubicBezTo>
                      <a:cubicBezTo>
                        <a:pt x="519" y="498"/>
                        <a:pt x="519" y="498"/>
                        <a:pt x="519" y="498"/>
                      </a:cubicBezTo>
                      <a:cubicBezTo>
                        <a:pt x="521" y="490"/>
                        <a:pt x="521" y="490"/>
                        <a:pt x="521" y="490"/>
                      </a:cubicBezTo>
                      <a:cubicBezTo>
                        <a:pt x="512" y="483"/>
                        <a:pt x="512" y="483"/>
                        <a:pt x="512" y="483"/>
                      </a:cubicBezTo>
                      <a:cubicBezTo>
                        <a:pt x="509" y="483"/>
                        <a:pt x="509" y="483"/>
                        <a:pt x="509" y="483"/>
                      </a:cubicBezTo>
                      <a:cubicBezTo>
                        <a:pt x="502" y="475"/>
                        <a:pt x="502" y="475"/>
                        <a:pt x="502" y="475"/>
                      </a:cubicBezTo>
                      <a:cubicBezTo>
                        <a:pt x="502" y="475"/>
                        <a:pt x="496" y="477"/>
                        <a:pt x="489" y="476"/>
                      </a:cubicBezTo>
                      <a:cubicBezTo>
                        <a:pt x="482" y="475"/>
                        <a:pt x="486" y="464"/>
                        <a:pt x="486" y="464"/>
                      </a:cubicBezTo>
                      <a:cubicBezTo>
                        <a:pt x="486" y="464"/>
                        <a:pt x="491" y="458"/>
                        <a:pt x="492" y="456"/>
                      </a:cubicBezTo>
                      <a:cubicBezTo>
                        <a:pt x="494" y="453"/>
                        <a:pt x="491" y="449"/>
                        <a:pt x="491" y="449"/>
                      </a:cubicBezTo>
                      <a:cubicBezTo>
                        <a:pt x="495" y="444"/>
                        <a:pt x="495" y="444"/>
                        <a:pt x="495" y="444"/>
                      </a:cubicBezTo>
                      <a:cubicBezTo>
                        <a:pt x="498" y="436"/>
                        <a:pt x="498" y="436"/>
                        <a:pt x="498" y="436"/>
                      </a:cubicBezTo>
                      <a:cubicBezTo>
                        <a:pt x="498" y="436"/>
                        <a:pt x="503" y="424"/>
                        <a:pt x="507" y="422"/>
                      </a:cubicBezTo>
                      <a:cubicBezTo>
                        <a:pt x="509" y="420"/>
                        <a:pt x="516" y="417"/>
                        <a:pt x="516" y="417"/>
                      </a:cubicBezTo>
                      <a:cubicBezTo>
                        <a:pt x="518" y="421"/>
                        <a:pt x="518" y="421"/>
                        <a:pt x="518" y="421"/>
                      </a:cubicBezTo>
                      <a:cubicBezTo>
                        <a:pt x="523" y="422"/>
                        <a:pt x="523" y="422"/>
                        <a:pt x="523" y="422"/>
                      </a:cubicBezTo>
                      <a:cubicBezTo>
                        <a:pt x="523" y="425"/>
                        <a:pt x="523" y="425"/>
                        <a:pt x="523" y="425"/>
                      </a:cubicBezTo>
                      <a:cubicBezTo>
                        <a:pt x="523" y="425"/>
                        <a:pt x="533" y="430"/>
                        <a:pt x="538" y="430"/>
                      </a:cubicBezTo>
                      <a:cubicBezTo>
                        <a:pt x="542" y="431"/>
                        <a:pt x="545" y="428"/>
                        <a:pt x="545" y="428"/>
                      </a:cubicBezTo>
                      <a:cubicBezTo>
                        <a:pt x="545" y="428"/>
                        <a:pt x="550" y="429"/>
                        <a:pt x="556" y="432"/>
                      </a:cubicBezTo>
                      <a:cubicBezTo>
                        <a:pt x="562" y="437"/>
                        <a:pt x="562" y="446"/>
                        <a:pt x="562" y="451"/>
                      </a:cubicBezTo>
                      <a:cubicBezTo>
                        <a:pt x="563" y="455"/>
                        <a:pt x="575" y="456"/>
                        <a:pt x="575" y="456"/>
                      </a:cubicBezTo>
                      <a:cubicBezTo>
                        <a:pt x="575" y="456"/>
                        <a:pt x="580" y="460"/>
                        <a:pt x="583" y="458"/>
                      </a:cubicBezTo>
                      <a:cubicBezTo>
                        <a:pt x="587" y="456"/>
                        <a:pt x="582" y="446"/>
                        <a:pt x="582" y="446"/>
                      </a:cubicBezTo>
                      <a:lnTo>
                        <a:pt x="589" y="436"/>
                      </a:lnTo>
                      <a:close/>
                      <a:moveTo>
                        <a:pt x="280" y="207"/>
                      </a:moveTo>
                      <a:cubicBezTo>
                        <a:pt x="279" y="208"/>
                        <a:pt x="278" y="213"/>
                        <a:pt x="278" y="213"/>
                      </a:cubicBezTo>
                      <a:cubicBezTo>
                        <a:pt x="278" y="213"/>
                        <a:pt x="274" y="216"/>
                        <a:pt x="273" y="215"/>
                      </a:cubicBezTo>
                      <a:cubicBezTo>
                        <a:pt x="271" y="214"/>
                        <a:pt x="271" y="214"/>
                        <a:pt x="271" y="214"/>
                      </a:cubicBezTo>
                      <a:cubicBezTo>
                        <a:pt x="271" y="210"/>
                        <a:pt x="271" y="210"/>
                        <a:pt x="271" y="210"/>
                      </a:cubicBezTo>
                      <a:cubicBezTo>
                        <a:pt x="275" y="209"/>
                        <a:pt x="275" y="209"/>
                        <a:pt x="275" y="209"/>
                      </a:cubicBezTo>
                      <a:cubicBezTo>
                        <a:pt x="275" y="209"/>
                        <a:pt x="275" y="207"/>
                        <a:pt x="278" y="206"/>
                      </a:cubicBezTo>
                      <a:cubicBezTo>
                        <a:pt x="281" y="205"/>
                        <a:pt x="280" y="206"/>
                        <a:pt x="280" y="207"/>
                      </a:cubicBezTo>
                      <a:close/>
                      <a:moveTo>
                        <a:pt x="412" y="554"/>
                      </a:moveTo>
                      <a:cubicBezTo>
                        <a:pt x="409" y="551"/>
                        <a:pt x="409" y="556"/>
                        <a:pt x="409" y="556"/>
                      </a:cubicBezTo>
                      <a:cubicBezTo>
                        <a:pt x="412" y="559"/>
                        <a:pt x="416" y="557"/>
                        <a:pt x="412" y="554"/>
                      </a:cubicBezTo>
                      <a:close/>
                      <a:moveTo>
                        <a:pt x="446" y="568"/>
                      </a:moveTo>
                      <a:cubicBezTo>
                        <a:pt x="445" y="567"/>
                        <a:pt x="445" y="567"/>
                        <a:pt x="445" y="567"/>
                      </a:cubicBezTo>
                      <a:cubicBezTo>
                        <a:pt x="445" y="567"/>
                        <a:pt x="434" y="574"/>
                        <a:pt x="432" y="574"/>
                      </a:cubicBezTo>
                      <a:cubicBezTo>
                        <a:pt x="430" y="574"/>
                        <a:pt x="427" y="572"/>
                        <a:pt x="427" y="572"/>
                      </a:cubicBezTo>
                      <a:cubicBezTo>
                        <a:pt x="427" y="572"/>
                        <a:pt x="423" y="579"/>
                        <a:pt x="421" y="580"/>
                      </a:cubicBezTo>
                      <a:cubicBezTo>
                        <a:pt x="419" y="580"/>
                        <a:pt x="418" y="579"/>
                        <a:pt x="418" y="579"/>
                      </a:cubicBezTo>
                      <a:cubicBezTo>
                        <a:pt x="414" y="578"/>
                        <a:pt x="414" y="578"/>
                        <a:pt x="414" y="578"/>
                      </a:cubicBezTo>
                      <a:cubicBezTo>
                        <a:pt x="411" y="577"/>
                        <a:pt x="411" y="577"/>
                        <a:pt x="411" y="577"/>
                      </a:cubicBezTo>
                      <a:cubicBezTo>
                        <a:pt x="411" y="577"/>
                        <a:pt x="409" y="580"/>
                        <a:pt x="408" y="580"/>
                      </a:cubicBezTo>
                      <a:cubicBezTo>
                        <a:pt x="405" y="579"/>
                        <a:pt x="403" y="578"/>
                        <a:pt x="403" y="578"/>
                      </a:cubicBezTo>
                      <a:cubicBezTo>
                        <a:pt x="403" y="578"/>
                        <a:pt x="397" y="583"/>
                        <a:pt x="395" y="585"/>
                      </a:cubicBezTo>
                      <a:cubicBezTo>
                        <a:pt x="393" y="586"/>
                        <a:pt x="388" y="586"/>
                        <a:pt x="388" y="586"/>
                      </a:cubicBezTo>
                      <a:cubicBezTo>
                        <a:pt x="384" y="589"/>
                        <a:pt x="384" y="589"/>
                        <a:pt x="384" y="589"/>
                      </a:cubicBezTo>
                      <a:cubicBezTo>
                        <a:pt x="370" y="590"/>
                        <a:pt x="370" y="590"/>
                        <a:pt x="370" y="590"/>
                      </a:cubicBezTo>
                      <a:cubicBezTo>
                        <a:pt x="370" y="590"/>
                        <a:pt x="368" y="588"/>
                        <a:pt x="365" y="588"/>
                      </a:cubicBezTo>
                      <a:cubicBezTo>
                        <a:pt x="362" y="588"/>
                        <a:pt x="355" y="594"/>
                        <a:pt x="352" y="594"/>
                      </a:cubicBezTo>
                      <a:cubicBezTo>
                        <a:pt x="348" y="594"/>
                        <a:pt x="341" y="589"/>
                        <a:pt x="341" y="589"/>
                      </a:cubicBezTo>
                      <a:cubicBezTo>
                        <a:pt x="339" y="585"/>
                        <a:pt x="339" y="585"/>
                        <a:pt x="339" y="585"/>
                      </a:cubicBezTo>
                      <a:cubicBezTo>
                        <a:pt x="339" y="585"/>
                        <a:pt x="332" y="587"/>
                        <a:pt x="331" y="586"/>
                      </a:cubicBezTo>
                      <a:cubicBezTo>
                        <a:pt x="330" y="584"/>
                        <a:pt x="331" y="581"/>
                        <a:pt x="331" y="581"/>
                      </a:cubicBezTo>
                      <a:cubicBezTo>
                        <a:pt x="327" y="579"/>
                        <a:pt x="327" y="579"/>
                        <a:pt x="327" y="579"/>
                      </a:cubicBezTo>
                      <a:cubicBezTo>
                        <a:pt x="316" y="581"/>
                        <a:pt x="316" y="581"/>
                        <a:pt x="316" y="581"/>
                      </a:cubicBezTo>
                      <a:cubicBezTo>
                        <a:pt x="314" y="583"/>
                        <a:pt x="314" y="583"/>
                        <a:pt x="314" y="583"/>
                      </a:cubicBezTo>
                      <a:cubicBezTo>
                        <a:pt x="315" y="587"/>
                        <a:pt x="315" y="587"/>
                        <a:pt x="315" y="587"/>
                      </a:cubicBezTo>
                      <a:cubicBezTo>
                        <a:pt x="306" y="591"/>
                        <a:pt x="306" y="591"/>
                        <a:pt x="306" y="591"/>
                      </a:cubicBezTo>
                      <a:cubicBezTo>
                        <a:pt x="301" y="588"/>
                        <a:pt x="301" y="588"/>
                        <a:pt x="301" y="588"/>
                      </a:cubicBezTo>
                      <a:cubicBezTo>
                        <a:pt x="301" y="588"/>
                        <a:pt x="301" y="585"/>
                        <a:pt x="299" y="583"/>
                      </a:cubicBezTo>
                      <a:cubicBezTo>
                        <a:pt x="296" y="581"/>
                        <a:pt x="294" y="581"/>
                        <a:pt x="294" y="581"/>
                      </a:cubicBezTo>
                      <a:cubicBezTo>
                        <a:pt x="294" y="583"/>
                        <a:pt x="294" y="583"/>
                        <a:pt x="294" y="583"/>
                      </a:cubicBezTo>
                      <a:cubicBezTo>
                        <a:pt x="294" y="583"/>
                        <a:pt x="297" y="584"/>
                        <a:pt x="297" y="585"/>
                      </a:cubicBezTo>
                      <a:cubicBezTo>
                        <a:pt x="296" y="586"/>
                        <a:pt x="288" y="588"/>
                        <a:pt x="288" y="588"/>
                      </a:cubicBezTo>
                      <a:cubicBezTo>
                        <a:pt x="284" y="595"/>
                        <a:pt x="284" y="595"/>
                        <a:pt x="284" y="595"/>
                      </a:cubicBezTo>
                      <a:cubicBezTo>
                        <a:pt x="285" y="602"/>
                        <a:pt x="285" y="602"/>
                        <a:pt x="285" y="602"/>
                      </a:cubicBezTo>
                      <a:cubicBezTo>
                        <a:pt x="282" y="606"/>
                        <a:pt x="282" y="606"/>
                        <a:pt x="282" y="606"/>
                      </a:cubicBezTo>
                      <a:cubicBezTo>
                        <a:pt x="285" y="616"/>
                        <a:pt x="285" y="616"/>
                        <a:pt x="285" y="616"/>
                      </a:cubicBezTo>
                      <a:cubicBezTo>
                        <a:pt x="292" y="615"/>
                        <a:pt x="292" y="615"/>
                        <a:pt x="292" y="615"/>
                      </a:cubicBezTo>
                      <a:cubicBezTo>
                        <a:pt x="295" y="622"/>
                        <a:pt x="295" y="622"/>
                        <a:pt x="295" y="622"/>
                      </a:cubicBezTo>
                      <a:cubicBezTo>
                        <a:pt x="295" y="622"/>
                        <a:pt x="303" y="620"/>
                        <a:pt x="310" y="622"/>
                      </a:cubicBezTo>
                      <a:cubicBezTo>
                        <a:pt x="312" y="624"/>
                        <a:pt x="313" y="625"/>
                        <a:pt x="315" y="626"/>
                      </a:cubicBezTo>
                      <a:cubicBezTo>
                        <a:pt x="319" y="627"/>
                        <a:pt x="321" y="626"/>
                        <a:pt x="321" y="626"/>
                      </a:cubicBezTo>
                      <a:cubicBezTo>
                        <a:pt x="321" y="626"/>
                        <a:pt x="333" y="638"/>
                        <a:pt x="335" y="638"/>
                      </a:cubicBezTo>
                      <a:cubicBezTo>
                        <a:pt x="337" y="638"/>
                        <a:pt x="341" y="637"/>
                        <a:pt x="343" y="640"/>
                      </a:cubicBezTo>
                      <a:cubicBezTo>
                        <a:pt x="344" y="641"/>
                        <a:pt x="346" y="644"/>
                        <a:pt x="350" y="646"/>
                      </a:cubicBezTo>
                      <a:cubicBezTo>
                        <a:pt x="354" y="649"/>
                        <a:pt x="362" y="650"/>
                        <a:pt x="366" y="650"/>
                      </a:cubicBezTo>
                      <a:cubicBezTo>
                        <a:pt x="370" y="650"/>
                        <a:pt x="381" y="650"/>
                        <a:pt x="384" y="656"/>
                      </a:cubicBezTo>
                      <a:cubicBezTo>
                        <a:pt x="388" y="660"/>
                        <a:pt x="391" y="667"/>
                        <a:pt x="392" y="668"/>
                      </a:cubicBezTo>
                      <a:cubicBezTo>
                        <a:pt x="394" y="669"/>
                        <a:pt x="398" y="667"/>
                        <a:pt x="401" y="669"/>
                      </a:cubicBezTo>
                      <a:cubicBezTo>
                        <a:pt x="403" y="672"/>
                        <a:pt x="404" y="673"/>
                        <a:pt x="404" y="673"/>
                      </a:cubicBezTo>
                      <a:cubicBezTo>
                        <a:pt x="404" y="673"/>
                        <a:pt x="411" y="672"/>
                        <a:pt x="414" y="672"/>
                      </a:cubicBezTo>
                      <a:cubicBezTo>
                        <a:pt x="416" y="672"/>
                        <a:pt x="419" y="674"/>
                        <a:pt x="419" y="674"/>
                      </a:cubicBezTo>
                      <a:cubicBezTo>
                        <a:pt x="420" y="673"/>
                        <a:pt x="420" y="673"/>
                        <a:pt x="420" y="673"/>
                      </a:cubicBezTo>
                      <a:cubicBezTo>
                        <a:pt x="420" y="673"/>
                        <a:pt x="426" y="677"/>
                        <a:pt x="427" y="675"/>
                      </a:cubicBezTo>
                      <a:cubicBezTo>
                        <a:pt x="428" y="673"/>
                        <a:pt x="425" y="669"/>
                        <a:pt x="427" y="662"/>
                      </a:cubicBezTo>
                      <a:cubicBezTo>
                        <a:pt x="430" y="654"/>
                        <a:pt x="436" y="652"/>
                        <a:pt x="436" y="652"/>
                      </a:cubicBezTo>
                      <a:cubicBezTo>
                        <a:pt x="436" y="649"/>
                        <a:pt x="436" y="649"/>
                        <a:pt x="436" y="649"/>
                      </a:cubicBezTo>
                      <a:cubicBezTo>
                        <a:pt x="434" y="649"/>
                        <a:pt x="434" y="649"/>
                        <a:pt x="434" y="649"/>
                      </a:cubicBezTo>
                      <a:cubicBezTo>
                        <a:pt x="434" y="646"/>
                        <a:pt x="434" y="646"/>
                        <a:pt x="434" y="646"/>
                      </a:cubicBezTo>
                      <a:cubicBezTo>
                        <a:pt x="429" y="640"/>
                        <a:pt x="429" y="640"/>
                        <a:pt x="429" y="640"/>
                      </a:cubicBezTo>
                      <a:cubicBezTo>
                        <a:pt x="431" y="638"/>
                        <a:pt x="431" y="638"/>
                        <a:pt x="431" y="638"/>
                      </a:cubicBezTo>
                      <a:cubicBezTo>
                        <a:pt x="429" y="633"/>
                        <a:pt x="429" y="633"/>
                        <a:pt x="429" y="633"/>
                      </a:cubicBezTo>
                      <a:cubicBezTo>
                        <a:pt x="427" y="634"/>
                        <a:pt x="427" y="634"/>
                        <a:pt x="427" y="634"/>
                      </a:cubicBezTo>
                      <a:cubicBezTo>
                        <a:pt x="427" y="634"/>
                        <a:pt x="423" y="631"/>
                        <a:pt x="423" y="626"/>
                      </a:cubicBezTo>
                      <a:cubicBezTo>
                        <a:pt x="423" y="620"/>
                        <a:pt x="425" y="618"/>
                        <a:pt x="425" y="618"/>
                      </a:cubicBezTo>
                      <a:cubicBezTo>
                        <a:pt x="428" y="603"/>
                        <a:pt x="428" y="603"/>
                        <a:pt x="428" y="603"/>
                      </a:cubicBezTo>
                      <a:cubicBezTo>
                        <a:pt x="428" y="603"/>
                        <a:pt x="436" y="590"/>
                        <a:pt x="440" y="585"/>
                      </a:cubicBezTo>
                      <a:cubicBezTo>
                        <a:pt x="444" y="580"/>
                        <a:pt x="445" y="575"/>
                        <a:pt x="445" y="575"/>
                      </a:cubicBezTo>
                      <a:cubicBezTo>
                        <a:pt x="445" y="573"/>
                        <a:pt x="445" y="573"/>
                        <a:pt x="445" y="573"/>
                      </a:cubicBezTo>
                      <a:cubicBezTo>
                        <a:pt x="448" y="569"/>
                        <a:pt x="448" y="569"/>
                        <a:pt x="448" y="569"/>
                      </a:cubicBezTo>
                      <a:lnTo>
                        <a:pt x="446" y="568"/>
                      </a:lnTo>
                      <a:close/>
                      <a:moveTo>
                        <a:pt x="405" y="550"/>
                      </a:moveTo>
                      <a:cubicBezTo>
                        <a:pt x="401" y="550"/>
                        <a:pt x="404" y="553"/>
                        <a:pt x="404" y="553"/>
                      </a:cubicBezTo>
                      <a:cubicBezTo>
                        <a:pt x="407" y="554"/>
                        <a:pt x="410" y="550"/>
                        <a:pt x="405" y="550"/>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52" name="San Marino" descr="© INSCALE GmbH, 05.05.2010&#10;http://www.presentationload.com/"/>
                <p:cNvSpPr>
                  <a:spLocks/>
                </p:cNvSpPr>
                <p:nvPr/>
              </p:nvSpPr>
              <p:spPr bwMode="gray">
                <a:xfrm>
                  <a:off x="4022793" y="4592416"/>
                  <a:ext cx="29292" cy="30920"/>
                </a:xfrm>
                <a:custGeom>
                  <a:avLst/>
                  <a:gdLst/>
                  <a:ahLst/>
                  <a:cxnLst>
                    <a:cxn ang="0">
                      <a:pos x="2" y="10"/>
                    </a:cxn>
                    <a:cxn ang="0">
                      <a:pos x="7" y="8"/>
                    </a:cxn>
                    <a:cxn ang="0">
                      <a:pos x="9" y="2"/>
                    </a:cxn>
                    <a:cxn ang="0">
                      <a:pos x="7" y="1"/>
                    </a:cxn>
                    <a:cxn ang="0">
                      <a:pos x="4" y="4"/>
                    </a:cxn>
                    <a:cxn ang="0">
                      <a:pos x="0" y="5"/>
                    </a:cxn>
                    <a:cxn ang="0">
                      <a:pos x="0" y="9"/>
                    </a:cxn>
                    <a:cxn ang="0">
                      <a:pos x="2" y="10"/>
                    </a:cxn>
                  </a:cxnLst>
                  <a:rect l="0" t="0" r="r" b="b"/>
                  <a:pathLst>
                    <a:path w="10" h="11">
                      <a:moveTo>
                        <a:pt x="2" y="10"/>
                      </a:moveTo>
                      <a:cubicBezTo>
                        <a:pt x="3" y="11"/>
                        <a:pt x="7" y="8"/>
                        <a:pt x="7" y="8"/>
                      </a:cubicBezTo>
                      <a:cubicBezTo>
                        <a:pt x="7" y="8"/>
                        <a:pt x="8" y="3"/>
                        <a:pt x="9" y="2"/>
                      </a:cubicBezTo>
                      <a:cubicBezTo>
                        <a:pt x="9" y="1"/>
                        <a:pt x="10" y="0"/>
                        <a:pt x="7" y="1"/>
                      </a:cubicBezTo>
                      <a:cubicBezTo>
                        <a:pt x="4" y="2"/>
                        <a:pt x="4" y="4"/>
                        <a:pt x="4" y="4"/>
                      </a:cubicBezTo>
                      <a:cubicBezTo>
                        <a:pt x="0" y="5"/>
                        <a:pt x="0" y="5"/>
                        <a:pt x="0" y="5"/>
                      </a:cubicBezTo>
                      <a:cubicBezTo>
                        <a:pt x="0" y="9"/>
                        <a:pt x="0" y="9"/>
                        <a:pt x="0" y="9"/>
                      </a:cubicBezTo>
                      <a:lnTo>
                        <a:pt x="2" y="10"/>
                      </a:lnTo>
                      <a:close/>
                    </a:path>
                  </a:pathLst>
                </a:custGeom>
                <a:solidFill>
                  <a:schemeClr val="tx1"/>
                </a:solidFill>
                <a:ln w="3175" cap="flat" cmpd="sng">
                  <a:solidFill>
                    <a:schemeClr val="bg1"/>
                  </a:solidFill>
                  <a:prstDash val="solid"/>
                  <a:round/>
                  <a:headEnd type="none" w="med" len="med"/>
                  <a:tailEnd type="none" w="med" len="med"/>
                </a:ln>
                <a:effectLst/>
              </p:spPr>
              <p:txBody>
                <a:bodyPr/>
                <a:lstStyle/>
                <a:p>
                  <a:endParaRPr lang="en-US"/>
                </a:p>
              </p:txBody>
            </p:sp>
            <p:sp>
              <p:nvSpPr>
                <p:cNvPr id="53" name="Andorra" descr="© INSCALE GmbH, 05.05.2010&#10;http://www.presentationload.com/"/>
                <p:cNvSpPr>
                  <a:spLocks/>
                </p:cNvSpPr>
                <p:nvPr/>
              </p:nvSpPr>
              <p:spPr bwMode="gray">
                <a:xfrm>
                  <a:off x="2506121" y="4761658"/>
                  <a:ext cx="56956" cy="48820"/>
                </a:xfrm>
                <a:custGeom>
                  <a:avLst/>
                  <a:gdLst/>
                  <a:ahLst/>
                  <a:cxnLst>
                    <a:cxn ang="0">
                      <a:pos x="15" y="2"/>
                    </a:cxn>
                    <a:cxn ang="0">
                      <a:pos x="13" y="3"/>
                    </a:cxn>
                    <a:cxn ang="0">
                      <a:pos x="9" y="0"/>
                    </a:cxn>
                    <a:cxn ang="0">
                      <a:pos x="5" y="2"/>
                    </a:cxn>
                    <a:cxn ang="0">
                      <a:pos x="3" y="6"/>
                    </a:cxn>
                    <a:cxn ang="0">
                      <a:pos x="0" y="10"/>
                    </a:cxn>
                    <a:cxn ang="0">
                      <a:pos x="3" y="13"/>
                    </a:cxn>
                    <a:cxn ang="0">
                      <a:pos x="6" y="17"/>
                    </a:cxn>
                    <a:cxn ang="0">
                      <a:pos x="10" y="14"/>
                    </a:cxn>
                    <a:cxn ang="0">
                      <a:pos x="12" y="15"/>
                    </a:cxn>
                    <a:cxn ang="0">
                      <a:pos x="17" y="11"/>
                    </a:cxn>
                    <a:cxn ang="0">
                      <a:pos x="20" y="5"/>
                    </a:cxn>
                    <a:cxn ang="0">
                      <a:pos x="15" y="2"/>
                    </a:cxn>
                  </a:cxnLst>
                  <a:rect l="0" t="0" r="r" b="b"/>
                  <a:pathLst>
                    <a:path w="20" h="17">
                      <a:moveTo>
                        <a:pt x="15" y="2"/>
                      </a:moveTo>
                      <a:cubicBezTo>
                        <a:pt x="13" y="3"/>
                        <a:pt x="13" y="3"/>
                        <a:pt x="13" y="3"/>
                      </a:cubicBezTo>
                      <a:cubicBezTo>
                        <a:pt x="9" y="0"/>
                        <a:pt x="9" y="0"/>
                        <a:pt x="9" y="0"/>
                      </a:cubicBezTo>
                      <a:cubicBezTo>
                        <a:pt x="5" y="2"/>
                        <a:pt x="5" y="2"/>
                        <a:pt x="5" y="2"/>
                      </a:cubicBezTo>
                      <a:cubicBezTo>
                        <a:pt x="3" y="6"/>
                        <a:pt x="3" y="6"/>
                        <a:pt x="3" y="6"/>
                      </a:cubicBezTo>
                      <a:cubicBezTo>
                        <a:pt x="0" y="10"/>
                        <a:pt x="0" y="10"/>
                        <a:pt x="0" y="10"/>
                      </a:cubicBezTo>
                      <a:cubicBezTo>
                        <a:pt x="3" y="13"/>
                        <a:pt x="3" y="13"/>
                        <a:pt x="3" y="13"/>
                      </a:cubicBezTo>
                      <a:cubicBezTo>
                        <a:pt x="6" y="17"/>
                        <a:pt x="6" y="17"/>
                        <a:pt x="6" y="17"/>
                      </a:cubicBezTo>
                      <a:cubicBezTo>
                        <a:pt x="10" y="14"/>
                        <a:pt x="10" y="14"/>
                        <a:pt x="10" y="14"/>
                      </a:cubicBezTo>
                      <a:cubicBezTo>
                        <a:pt x="10" y="14"/>
                        <a:pt x="11" y="15"/>
                        <a:pt x="12" y="15"/>
                      </a:cubicBezTo>
                      <a:cubicBezTo>
                        <a:pt x="13" y="15"/>
                        <a:pt x="17" y="11"/>
                        <a:pt x="17" y="11"/>
                      </a:cubicBezTo>
                      <a:cubicBezTo>
                        <a:pt x="20" y="5"/>
                        <a:pt x="20" y="5"/>
                        <a:pt x="20" y="5"/>
                      </a:cubicBezTo>
                      <a:lnTo>
                        <a:pt x="15" y="2"/>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54" name="Kazakhstan" descr="© INSCALE GmbH, 05.05.2010&#10;http://www.presentationload.com/"/>
                <p:cNvSpPr>
                  <a:spLocks noEditPoints="1"/>
                </p:cNvSpPr>
                <p:nvPr/>
              </p:nvSpPr>
              <p:spPr bwMode="gray">
                <a:xfrm>
                  <a:off x="7991850" y="681942"/>
                  <a:ext cx="1152150" cy="2598846"/>
                </a:xfrm>
                <a:custGeom>
                  <a:avLst/>
                  <a:gdLst/>
                  <a:ahLst/>
                  <a:cxnLst>
                    <a:cxn ang="0">
                      <a:pos x="391" y="18"/>
                    </a:cxn>
                    <a:cxn ang="0">
                      <a:pos x="366" y="53"/>
                    </a:cxn>
                    <a:cxn ang="0">
                      <a:pos x="352" y="80"/>
                    </a:cxn>
                    <a:cxn ang="0">
                      <a:pos x="327" y="92"/>
                    </a:cxn>
                    <a:cxn ang="0">
                      <a:pos x="336" y="113"/>
                    </a:cxn>
                    <a:cxn ang="0">
                      <a:pos x="359" y="108"/>
                    </a:cxn>
                    <a:cxn ang="0">
                      <a:pos x="373" y="120"/>
                    </a:cxn>
                    <a:cxn ang="0">
                      <a:pos x="386" y="135"/>
                    </a:cxn>
                    <a:cxn ang="0">
                      <a:pos x="367" y="152"/>
                    </a:cxn>
                    <a:cxn ang="0">
                      <a:pos x="393" y="177"/>
                    </a:cxn>
                    <a:cxn ang="0">
                      <a:pos x="380" y="229"/>
                    </a:cxn>
                    <a:cxn ang="0">
                      <a:pos x="408" y="0"/>
                    </a:cxn>
                    <a:cxn ang="0">
                      <a:pos x="287" y="841"/>
                    </a:cxn>
                    <a:cxn ang="0">
                      <a:pos x="290" y="834"/>
                    </a:cxn>
                    <a:cxn ang="0">
                      <a:pos x="355" y="318"/>
                    </a:cxn>
                    <a:cxn ang="0">
                      <a:pos x="337" y="346"/>
                    </a:cxn>
                    <a:cxn ang="0">
                      <a:pos x="296" y="357"/>
                    </a:cxn>
                    <a:cxn ang="0">
                      <a:pos x="290" y="404"/>
                    </a:cxn>
                    <a:cxn ang="0">
                      <a:pos x="234" y="405"/>
                    </a:cxn>
                    <a:cxn ang="0">
                      <a:pos x="246" y="435"/>
                    </a:cxn>
                    <a:cxn ang="0">
                      <a:pos x="202" y="412"/>
                    </a:cxn>
                    <a:cxn ang="0">
                      <a:pos x="153" y="421"/>
                    </a:cxn>
                    <a:cxn ang="0">
                      <a:pos x="127" y="427"/>
                    </a:cxn>
                    <a:cxn ang="0">
                      <a:pos x="104" y="456"/>
                    </a:cxn>
                    <a:cxn ang="0">
                      <a:pos x="84" y="456"/>
                    </a:cxn>
                    <a:cxn ang="0">
                      <a:pos x="78" y="486"/>
                    </a:cxn>
                    <a:cxn ang="0">
                      <a:pos x="51" y="524"/>
                    </a:cxn>
                    <a:cxn ang="0">
                      <a:pos x="36" y="558"/>
                    </a:cxn>
                    <a:cxn ang="0">
                      <a:pos x="61" y="585"/>
                    </a:cxn>
                    <a:cxn ang="0">
                      <a:pos x="14" y="590"/>
                    </a:cxn>
                    <a:cxn ang="0">
                      <a:pos x="12" y="668"/>
                    </a:cxn>
                    <a:cxn ang="0">
                      <a:pos x="57" y="726"/>
                    </a:cxn>
                    <a:cxn ang="0">
                      <a:pos x="86" y="752"/>
                    </a:cxn>
                    <a:cxn ang="0">
                      <a:pos x="125" y="746"/>
                    </a:cxn>
                    <a:cxn ang="0">
                      <a:pos x="160" y="777"/>
                    </a:cxn>
                    <a:cxn ang="0">
                      <a:pos x="196" y="783"/>
                    </a:cxn>
                    <a:cxn ang="0">
                      <a:pos x="198" y="775"/>
                    </a:cxn>
                    <a:cxn ang="0">
                      <a:pos x="209" y="774"/>
                    </a:cxn>
                    <a:cxn ang="0">
                      <a:pos x="223" y="755"/>
                    </a:cxn>
                    <a:cxn ang="0">
                      <a:pos x="236" y="730"/>
                    </a:cxn>
                    <a:cxn ang="0">
                      <a:pos x="262" y="697"/>
                    </a:cxn>
                    <a:cxn ang="0">
                      <a:pos x="274" y="698"/>
                    </a:cxn>
                    <a:cxn ang="0">
                      <a:pos x="290" y="693"/>
                    </a:cxn>
                    <a:cxn ang="0">
                      <a:pos x="304" y="675"/>
                    </a:cxn>
                    <a:cxn ang="0">
                      <a:pos x="326" y="669"/>
                    </a:cxn>
                    <a:cxn ang="0">
                      <a:pos x="337" y="681"/>
                    </a:cxn>
                    <a:cxn ang="0">
                      <a:pos x="352" y="693"/>
                    </a:cxn>
                    <a:cxn ang="0">
                      <a:pos x="357" y="699"/>
                    </a:cxn>
                    <a:cxn ang="0">
                      <a:pos x="367" y="750"/>
                    </a:cxn>
                    <a:cxn ang="0">
                      <a:pos x="346" y="776"/>
                    </a:cxn>
                    <a:cxn ang="0">
                      <a:pos x="321" y="804"/>
                    </a:cxn>
                    <a:cxn ang="0">
                      <a:pos x="313" y="824"/>
                    </a:cxn>
                    <a:cxn ang="0">
                      <a:pos x="327" y="830"/>
                    </a:cxn>
                    <a:cxn ang="0">
                      <a:pos x="352" y="833"/>
                    </a:cxn>
                    <a:cxn ang="0">
                      <a:pos x="312" y="854"/>
                    </a:cxn>
                    <a:cxn ang="0">
                      <a:pos x="367" y="896"/>
                    </a:cxn>
                    <a:cxn ang="0">
                      <a:pos x="397" y="915"/>
                    </a:cxn>
                    <a:cxn ang="0">
                      <a:pos x="408" y="310"/>
                    </a:cxn>
                  </a:cxnLst>
                  <a:rect l="0" t="0" r="r" b="b"/>
                  <a:pathLst>
                    <a:path w="408" h="921">
                      <a:moveTo>
                        <a:pt x="401" y="0"/>
                      </a:moveTo>
                      <a:cubicBezTo>
                        <a:pt x="395" y="9"/>
                        <a:pt x="395" y="9"/>
                        <a:pt x="395" y="9"/>
                      </a:cubicBezTo>
                      <a:cubicBezTo>
                        <a:pt x="395" y="9"/>
                        <a:pt x="400" y="12"/>
                        <a:pt x="398" y="15"/>
                      </a:cubicBezTo>
                      <a:cubicBezTo>
                        <a:pt x="397" y="18"/>
                        <a:pt x="391" y="18"/>
                        <a:pt x="391" y="18"/>
                      </a:cubicBezTo>
                      <a:cubicBezTo>
                        <a:pt x="385" y="30"/>
                        <a:pt x="385" y="30"/>
                        <a:pt x="385" y="30"/>
                      </a:cubicBezTo>
                      <a:cubicBezTo>
                        <a:pt x="377" y="33"/>
                        <a:pt x="377" y="33"/>
                        <a:pt x="377" y="33"/>
                      </a:cubicBezTo>
                      <a:cubicBezTo>
                        <a:pt x="381" y="40"/>
                        <a:pt x="381" y="40"/>
                        <a:pt x="381" y="40"/>
                      </a:cubicBezTo>
                      <a:cubicBezTo>
                        <a:pt x="366" y="53"/>
                        <a:pt x="366" y="53"/>
                        <a:pt x="366" y="53"/>
                      </a:cubicBezTo>
                      <a:cubicBezTo>
                        <a:pt x="366" y="53"/>
                        <a:pt x="376" y="65"/>
                        <a:pt x="371" y="67"/>
                      </a:cubicBezTo>
                      <a:cubicBezTo>
                        <a:pt x="365" y="70"/>
                        <a:pt x="362" y="61"/>
                        <a:pt x="362" y="61"/>
                      </a:cubicBezTo>
                      <a:cubicBezTo>
                        <a:pt x="354" y="73"/>
                        <a:pt x="354" y="73"/>
                        <a:pt x="354" y="73"/>
                      </a:cubicBezTo>
                      <a:cubicBezTo>
                        <a:pt x="352" y="80"/>
                        <a:pt x="352" y="80"/>
                        <a:pt x="352" y="80"/>
                      </a:cubicBezTo>
                      <a:cubicBezTo>
                        <a:pt x="343" y="78"/>
                        <a:pt x="343" y="78"/>
                        <a:pt x="343" y="78"/>
                      </a:cubicBezTo>
                      <a:cubicBezTo>
                        <a:pt x="341" y="84"/>
                        <a:pt x="341" y="84"/>
                        <a:pt x="341" y="84"/>
                      </a:cubicBezTo>
                      <a:cubicBezTo>
                        <a:pt x="328" y="84"/>
                        <a:pt x="328" y="84"/>
                        <a:pt x="328" y="84"/>
                      </a:cubicBezTo>
                      <a:cubicBezTo>
                        <a:pt x="327" y="92"/>
                        <a:pt x="327" y="92"/>
                        <a:pt x="327" y="92"/>
                      </a:cubicBezTo>
                      <a:cubicBezTo>
                        <a:pt x="331" y="94"/>
                        <a:pt x="331" y="94"/>
                        <a:pt x="331" y="94"/>
                      </a:cubicBezTo>
                      <a:cubicBezTo>
                        <a:pt x="322" y="103"/>
                        <a:pt x="322" y="103"/>
                        <a:pt x="322" y="103"/>
                      </a:cubicBezTo>
                      <a:cubicBezTo>
                        <a:pt x="334" y="101"/>
                        <a:pt x="334" y="101"/>
                        <a:pt x="334" y="101"/>
                      </a:cubicBezTo>
                      <a:cubicBezTo>
                        <a:pt x="336" y="113"/>
                        <a:pt x="336" y="113"/>
                        <a:pt x="336" y="113"/>
                      </a:cubicBezTo>
                      <a:cubicBezTo>
                        <a:pt x="333" y="119"/>
                        <a:pt x="333" y="119"/>
                        <a:pt x="333" y="119"/>
                      </a:cubicBezTo>
                      <a:cubicBezTo>
                        <a:pt x="342" y="115"/>
                        <a:pt x="342" y="115"/>
                        <a:pt x="342" y="115"/>
                      </a:cubicBezTo>
                      <a:cubicBezTo>
                        <a:pt x="348" y="116"/>
                        <a:pt x="348" y="116"/>
                        <a:pt x="348" y="116"/>
                      </a:cubicBezTo>
                      <a:cubicBezTo>
                        <a:pt x="348" y="116"/>
                        <a:pt x="354" y="104"/>
                        <a:pt x="359" y="108"/>
                      </a:cubicBezTo>
                      <a:cubicBezTo>
                        <a:pt x="364" y="111"/>
                        <a:pt x="354" y="116"/>
                        <a:pt x="354" y="116"/>
                      </a:cubicBezTo>
                      <a:cubicBezTo>
                        <a:pt x="358" y="129"/>
                        <a:pt x="358" y="129"/>
                        <a:pt x="358" y="129"/>
                      </a:cubicBezTo>
                      <a:cubicBezTo>
                        <a:pt x="374" y="124"/>
                        <a:pt x="374" y="124"/>
                        <a:pt x="374" y="124"/>
                      </a:cubicBezTo>
                      <a:cubicBezTo>
                        <a:pt x="373" y="120"/>
                        <a:pt x="373" y="120"/>
                        <a:pt x="373" y="120"/>
                      </a:cubicBezTo>
                      <a:cubicBezTo>
                        <a:pt x="373" y="120"/>
                        <a:pt x="379" y="120"/>
                        <a:pt x="382" y="119"/>
                      </a:cubicBezTo>
                      <a:cubicBezTo>
                        <a:pt x="387" y="117"/>
                        <a:pt x="389" y="111"/>
                        <a:pt x="393" y="115"/>
                      </a:cubicBezTo>
                      <a:cubicBezTo>
                        <a:pt x="398" y="119"/>
                        <a:pt x="400" y="122"/>
                        <a:pt x="396" y="124"/>
                      </a:cubicBezTo>
                      <a:cubicBezTo>
                        <a:pt x="392" y="126"/>
                        <a:pt x="386" y="135"/>
                        <a:pt x="386" y="135"/>
                      </a:cubicBezTo>
                      <a:cubicBezTo>
                        <a:pt x="377" y="136"/>
                        <a:pt x="377" y="136"/>
                        <a:pt x="377" y="136"/>
                      </a:cubicBezTo>
                      <a:cubicBezTo>
                        <a:pt x="372" y="141"/>
                        <a:pt x="372" y="141"/>
                        <a:pt x="372" y="141"/>
                      </a:cubicBezTo>
                      <a:cubicBezTo>
                        <a:pt x="361" y="149"/>
                        <a:pt x="361" y="149"/>
                        <a:pt x="361" y="149"/>
                      </a:cubicBezTo>
                      <a:cubicBezTo>
                        <a:pt x="361" y="149"/>
                        <a:pt x="367" y="151"/>
                        <a:pt x="367" y="152"/>
                      </a:cubicBezTo>
                      <a:cubicBezTo>
                        <a:pt x="367" y="154"/>
                        <a:pt x="364" y="171"/>
                        <a:pt x="364" y="171"/>
                      </a:cubicBezTo>
                      <a:cubicBezTo>
                        <a:pt x="378" y="176"/>
                        <a:pt x="378" y="176"/>
                        <a:pt x="378" y="176"/>
                      </a:cubicBezTo>
                      <a:cubicBezTo>
                        <a:pt x="383" y="174"/>
                        <a:pt x="383" y="174"/>
                        <a:pt x="383" y="174"/>
                      </a:cubicBezTo>
                      <a:cubicBezTo>
                        <a:pt x="393" y="177"/>
                        <a:pt x="393" y="177"/>
                        <a:pt x="393" y="177"/>
                      </a:cubicBezTo>
                      <a:cubicBezTo>
                        <a:pt x="391" y="199"/>
                        <a:pt x="391" y="199"/>
                        <a:pt x="391" y="199"/>
                      </a:cubicBezTo>
                      <a:cubicBezTo>
                        <a:pt x="385" y="201"/>
                        <a:pt x="385" y="201"/>
                        <a:pt x="385" y="201"/>
                      </a:cubicBezTo>
                      <a:cubicBezTo>
                        <a:pt x="377" y="224"/>
                        <a:pt x="377" y="224"/>
                        <a:pt x="377" y="224"/>
                      </a:cubicBezTo>
                      <a:cubicBezTo>
                        <a:pt x="380" y="229"/>
                        <a:pt x="380" y="229"/>
                        <a:pt x="380" y="229"/>
                      </a:cubicBezTo>
                      <a:cubicBezTo>
                        <a:pt x="380" y="229"/>
                        <a:pt x="396" y="219"/>
                        <a:pt x="398" y="222"/>
                      </a:cubicBezTo>
                      <a:cubicBezTo>
                        <a:pt x="402" y="226"/>
                        <a:pt x="398" y="230"/>
                        <a:pt x="398" y="230"/>
                      </a:cubicBezTo>
                      <a:cubicBezTo>
                        <a:pt x="408" y="229"/>
                        <a:pt x="408" y="229"/>
                        <a:pt x="408" y="229"/>
                      </a:cubicBezTo>
                      <a:cubicBezTo>
                        <a:pt x="408" y="0"/>
                        <a:pt x="408" y="0"/>
                        <a:pt x="408" y="0"/>
                      </a:cubicBezTo>
                      <a:lnTo>
                        <a:pt x="401" y="0"/>
                      </a:lnTo>
                      <a:close/>
                      <a:moveTo>
                        <a:pt x="290" y="834"/>
                      </a:moveTo>
                      <a:cubicBezTo>
                        <a:pt x="285" y="834"/>
                        <a:pt x="285" y="834"/>
                        <a:pt x="285" y="834"/>
                      </a:cubicBezTo>
                      <a:cubicBezTo>
                        <a:pt x="287" y="841"/>
                        <a:pt x="287" y="841"/>
                        <a:pt x="287" y="841"/>
                      </a:cubicBezTo>
                      <a:cubicBezTo>
                        <a:pt x="291" y="846"/>
                        <a:pt x="291" y="846"/>
                        <a:pt x="291" y="846"/>
                      </a:cubicBezTo>
                      <a:cubicBezTo>
                        <a:pt x="293" y="845"/>
                        <a:pt x="293" y="845"/>
                        <a:pt x="293" y="845"/>
                      </a:cubicBezTo>
                      <a:cubicBezTo>
                        <a:pt x="291" y="841"/>
                        <a:pt x="291" y="841"/>
                        <a:pt x="291" y="841"/>
                      </a:cubicBezTo>
                      <a:lnTo>
                        <a:pt x="290" y="834"/>
                      </a:lnTo>
                      <a:close/>
                      <a:moveTo>
                        <a:pt x="379" y="317"/>
                      </a:moveTo>
                      <a:cubicBezTo>
                        <a:pt x="370" y="312"/>
                        <a:pt x="370" y="306"/>
                        <a:pt x="364" y="306"/>
                      </a:cubicBezTo>
                      <a:cubicBezTo>
                        <a:pt x="359" y="308"/>
                        <a:pt x="354" y="309"/>
                        <a:pt x="354" y="309"/>
                      </a:cubicBezTo>
                      <a:cubicBezTo>
                        <a:pt x="354" y="309"/>
                        <a:pt x="358" y="316"/>
                        <a:pt x="355" y="318"/>
                      </a:cubicBezTo>
                      <a:cubicBezTo>
                        <a:pt x="353" y="320"/>
                        <a:pt x="336" y="327"/>
                        <a:pt x="336" y="327"/>
                      </a:cubicBezTo>
                      <a:cubicBezTo>
                        <a:pt x="345" y="336"/>
                        <a:pt x="345" y="336"/>
                        <a:pt x="345" y="336"/>
                      </a:cubicBezTo>
                      <a:cubicBezTo>
                        <a:pt x="345" y="336"/>
                        <a:pt x="338" y="336"/>
                        <a:pt x="337" y="337"/>
                      </a:cubicBezTo>
                      <a:cubicBezTo>
                        <a:pt x="336" y="340"/>
                        <a:pt x="340" y="344"/>
                        <a:pt x="337" y="346"/>
                      </a:cubicBezTo>
                      <a:cubicBezTo>
                        <a:pt x="332" y="348"/>
                        <a:pt x="318" y="343"/>
                        <a:pt x="318" y="343"/>
                      </a:cubicBezTo>
                      <a:cubicBezTo>
                        <a:pt x="306" y="352"/>
                        <a:pt x="306" y="352"/>
                        <a:pt x="306" y="352"/>
                      </a:cubicBezTo>
                      <a:cubicBezTo>
                        <a:pt x="306" y="352"/>
                        <a:pt x="311" y="360"/>
                        <a:pt x="307" y="361"/>
                      </a:cubicBezTo>
                      <a:cubicBezTo>
                        <a:pt x="303" y="361"/>
                        <a:pt x="296" y="357"/>
                        <a:pt x="296" y="357"/>
                      </a:cubicBezTo>
                      <a:cubicBezTo>
                        <a:pt x="297" y="372"/>
                        <a:pt x="297" y="372"/>
                        <a:pt x="297" y="372"/>
                      </a:cubicBezTo>
                      <a:cubicBezTo>
                        <a:pt x="292" y="374"/>
                        <a:pt x="292" y="374"/>
                        <a:pt x="292" y="374"/>
                      </a:cubicBezTo>
                      <a:cubicBezTo>
                        <a:pt x="292" y="374"/>
                        <a:pt x="298" y="380"/>
                        <a:pt x="296" y="387"/>
                      </a:cubicBezTo>
                      <a:cubicBezTo>
                        <a:pt x="294" y="392"/>
                        <a:pt x="290" y="404"/>
                        <a:pt x="290" y="404"/>
                      </a:cubicBezTo>
                      <a:cubicBezTo>
                        <a:pt x="258" y="407"/>
                        <a:pt x="258" y="407"/>
                        <a:pt x="258" y="407"/>
                      </a:cubicBezTo>
                      <a:cubicBezTo>
                        <a:pt x="258" y="407"/>
                        <a:pt x="258" y="404"/>
                        <a:pt x="255" y="403"/>
                      </a:cubicBezTo>
                      <a:cubicBezTo>
                        <a:pt x="251" y="403"/>
                        <a:pt x="248" y="405"/>
                        <a:pt x="248" y="405"/>
                      </a:cubicBezTo>
                      <a:cubicBezTo>
                        <a:pt x="248" y="405"/>
                        <a:pt x="236" y="400"/>
                        <a:pt x="234" y="405"/>
                      </a:cubicBezTo>
                      <a:cubicBezTo>
                        <a:pt x="232" y="409"/>
                        <a:pt x="232" y="412"/>
                        <a:pt x="234" y="413"/>
                      </a:cubicBezTo>
                      <a:cubicBezTo>
                        <a:pt x="238" y="413"/>
                        <a:pt x="243" y="412"/>
                        <a:pt x="245" y="418"/>
                      </a:cubicBezTo>
                      <a:cubicBezTo>
                        <a:pt x="247" y="422"/>
                        <a:pt x="255" y="422"/>
                        <a:pt x="254" y="426"/>
                      </a:cubicBezTo>
                      <a:cubicBezTo>
                        <a:pt x="252" y="430"/>
                        <a:pt x="251" y="438"/>
                        <a:pt x="246" y="435"/>
                      </a:cubicBezTo>
                      <a:cubicBezTo>
                        <a:pt x="242" y="432"/>
                        <a:pt x="239" y="426"/>
                        <a:pt x="239" y="423"/>
                      </a:cubicBezTo>
                      <a:cubicBezTo>
                        <a:pt x="239" y="419"/>
                        <a:pt x="238" y="418"/>
                        <a:pt x="232" y="418"/>
                      </a:cubicBezTo>
                      <a:cubicBezTo>
                        <a:pt x="227" y="418"/>
                        <a:pt x="221" y="419"/>
                        <a:pt x="215" y="414"/>
                      </a:cubicBezTo>
                      <a:cubicBezTo>
                        <a:pt x="210" y="410"/>
                        <a:pt x="205" y="409"/>
                        <a:pt x="202" y="412"/>
                      </a:cubicBezTo>
                      <a:cubicBezTo>
                        <a:pt x="199" y="416"/>
                        <a:pt x="198" y="418"/>
                        <a:pt x="194" y="416"/>
                      </a:cubicBezTo>
                      <a:cubicBezTo>
                        <a:pt x="189" y="415"/>
                        <a:pt x="191" y="407"/>
                        <a:pt x="182" y="408"/>
                      </a:cubicBezTo>
                      <a:cubicBezTo>
                        <a:pt x="174" y="409"/>
                        <a:pt x="161" y="421"/>
                        <a:pt x="161" y="421"/>
                      </a:cubicBezTo>
                      <a:cubicBezTo>
                        <a:pt x="153" y="421"/>
                        <a:pt x="153" y="421"/>
                        <a:pt x="153" y="421"/>
                      </a:cubicBezTo>
                      <a:cubicBezTo>
                        <a:pt x="153" y="421"/>
                        <a:pt x="157" y="427"/>
                        <a:pt x="151" y="427"/>
                      </a:cubicBezTo>
                      <a:cubicBezTo>
                        <a:pt x="145" y="428"/>
                        <a:pt x="129" y="418"/>
                        <a:pt x="129" y="418"/>
                      </a:cubicBezTo>
                      <a:cubicBezTo>
                        <a:pt x="125" y="420"/>
                        <a:pt x="125" y="420"/>
                        <a:pt x="125" y="420"/>
                      </a:cubicBezTo>
                      <a:cubicBezTo>
                        <a:pt x="127" y="427"/>
                        <a:pt x="127" y="427"/>
                        <a:pt x="127" y="427"/>
                      </a:cubicBezTo>
                      <a:cubicBezTo>
                        <a:pt x="127" y="427"/>
                        <a:pt x="118" y="427"/>
                        <a:pt x="116" y="431"/>
                      </a:cubicBezTo>
                      <a:cubicBezTo>
                        <a:pt x="114" y="436"/>
                        <a:pt x="123" y="442"/>
                        <a:pt x="119" y="444"/>
                      </a:cubicBezTo>
                      <a:cubicBezTo>
                        <a:pt x="116" y="446"/>
                        <a:pt x="111" y="445"/>
                        <a:pt x="111" y="445"/>
                      </a:cubicBezTo>
                      <a:cubicBezTo>
                        <a:pt x="111" y="445"/>
                        <a:pt x="110" y="458"/>
                        <a:pt x="104" y="456"/>
                      </a:cubicBezTo>
                      <a:cubicBezTo>
                        <a:pt x="99" y="455"/>
                        <a:pt x="105" y="445"/>
                        <a:pt x="102" y="444"/>
                      </a:cubicBezTo>
                      <a:cubicBezTo>
                        <a:pt x="99" y="443"/>
                        <a:pt x="88" y="450"/>
                        <a:pt x="88" y="450"/>
                      </a:cubicBezTo>
                      <a:cubicBezTo>
                        <a:pt x="77" y="450"/>
                        <a:pt x="77" y="450"/>
                        <a:pt x="77" y="450"/>
                      </a:cubicBezTo>
                      <a:cubicBezTo>
                        <a:pt x="84" y="456"/>
                        <a:pt x="84" y="456"/>
                        <a:pt x="84" y="456"/>
                      </a:cubicBezTo>
                      <a:cubicBezTo>
                        <a:pt x="84" y="456"/>
                        <a:pt x="79" y="459"/>
                        <a:pt x="77" y="461"/>
                      </a:cubicBezTo>
                      <a:cubicBezTo>
                        <a:pt x="75" y="463"/>
                        <a:pt x="80" y="470"/>
                        <a:pt x="80" y="472"/>
                      </a:cubicBezTo>
                      <a:cubicBezTo>
                        <a:pt x="80" y="475"/>
                        <a:pt x="70" y="477"/>
                        <a:pt x="71" y="479"/>
                      </a:cubicBezTo>
                      <a:cubicBezTo>
                        <a:pt x="72" y="483"/>
                        <a:pt x="79" y="482"/>
                        <a:pt x="78" y="486"/>
                      </a:cubicBezTo>
                      <a:cubicBezTo>
                        <a:pt x="78" y="489"/>
                        <a:pt x="65" y="497"/>
                        <a:pt x="65" y="497"/>
                      </a:cubicBezTo>
                      <a:cubicBezTo>
                        <a:pt x="59" y="508"/>
                        <a:pt x="59" y="508"/>
                        <a:pt x="59" y="508"/>
                      </a:cubicBezTo>
                      <a:cubicBezTo>
                        <a:pt x="49" y="514"/>
                        <a:pt x="49" y="514"/>
                        <a:pt x="49" y="514"/>
                      </a:cubicBezTo>
                      <a:cubicBezTo>
                        <a:pt x="51" y="524"/>
                        <a:pt x="51" y="524"/>
                        <a:pt x="51" y="524"/>
                      </a:cubicBezTo>
                      <a:cubicBezTo>
                        <a:pt x="51" y="524"/>
                        <a:pt x="61" y="523"/>
                        <a:pt x="59" y="527"/>
                      </a:cubicBezTo>
                      <a:cubicBezTo>
                        <a:pt x="58" y="533"/>
                        <a:pt x="51" y="538"/>
                        <a:pt x="51" y="538"/>
                      </a:cubicBezTo>
                      <a:cubicBezTo>
                        <a:pt x="51" y="538"/>
                        <a:pt x="53" y="554"/>
                        <a:pt x="47" y="555"/>
                      </a:cubicBezTo>
                      <a:cubicBezTo>
                        <a:pt x="41" y="556"/>
                        <a:pt x="36" y="558"/>
                        <a:pt x="36" y="558"/>
                      </a:cubicBezTo>
                      <a:cubicBezTo>
                        <a:pt x="35" y="562"/>
                        <a:pt x="35" y="562"/>
                        <a:pt x="35" y="562"/>
                      </a:cubicBezTo>
                      <a:cubicBezTo>
                        <a:pt x="39" y="562"/>
                        <a:pt x="39" y="562"/>
                        <a:pt x="39" y="562"/>
                      </a:cubicBezTo>
                      <a:cubicBezTo>
                        <a:pt x="39" y="562"/>
                        <a:pt x="49" y="574"/>
                        <a:pt x="53" y="578"/>
                      </a:cubicBezTo>
                      <a:cubicBezTo>
                        <a:pt x="58" y="580"/>
                        <a:pt x="61" y="585"/>
                        <a:pt x="61" y="585"/>
                      </a:cubicBezTo>
                      <a:cubicBezTo>
                        <a:pt x="61" y="585"/>
                        <a:pt x="68" y="577"/>
                        <a:pt x="67" y="586"/>
                      </a:cubicBezTo>
                      <a:cubicBezTo>
                        <a:pt x="66" y="596"/>
                        <a:pt x="60" y="610"/>
                        <a:pt x="54" y="610"/>
                      </a:cubicBezTo>
                      <a:cubicBezTo>
                        <a:pt x="48" y="610"/>
                        <a:pt x="41" y="611"/>
                        <a:pt x="37" y="604"/>
                      </a:cubicBezTo>
                      <a:cubicBezTo>
                        <a:pt x="34" y="599"/>
                        <a:pt x="22" y="590"/>
                        <a:pt x="14" y="590"/>
                      </a:cubicBezTo>
                      <a:cubicBezTo>
                        <a:pt x="4" y="590"/>
                        <a:pt x="0" y="597"/>
                        <a:pt x="1" y="604"/>
                      </a:cubicBezTo>
                      <a:cubicBezTo>
                        <a:pt x="1" y="612"/>
                        <a:pt x="10" y="613"/>
                        <a:pt x="9" y="618"/>
                      </a:cubicBezTo>
                      <a:cubicBezTo>
                        <a:pt x="0" y="633"/>
                        <a:pt x="0" y="633"/>
                        <a:pt x="0" y="633"/>
                      </a:cubicBezTo>
                      <a:cubicBezTo>
                        <a:pt x="12" y="668"/>
                        <a:pt x="12" y="668"/>
                        <a:pt x="12" y="668"/>
                      </a:cubicBezTo>
                      <a:cubicBezTo>
                        <a:pt x="12" y="668"/>
                        <a:pt x="22" y="666"/>
                        <a:pt x="25" y="675"/>
                      </a:cubicBezTo>
                      <a:cubicBezTo>
                        <a:pt x="28" y="683"/>
                        <a:pt x="22" y="693"/>
                        <a:pt x="22" y="693"/>
                      </a:cubicBezTo>
                      <a:cubicBezTo>
                        <a:pt x="28" y="732"/>
                        <a:pt x="28" y="732"/>
                        <a:pt x="28" y="732"/>
                      </a:cubicBezTo>
                      <a:cubicBezTo>
                        <a:pt x="57" y="726"/>
                        <a:pt x="57" y="726"/>
                        <a:pt x="57" y="726"/>
                      </a:cubicBezTo>
                      <a:cubicBezTo>
                        <a:pt x="57" y="726"/>
                        <a:pt x="57" y="730"/>
                        <a:pt x="60" y="732"/>
                      </a:cubicBezTo>
                      <a:cubicBezTo>
                        <a:pt x="62" y="735"/>
                        <a:pt x="67" y="737"/>
                        <a:pt x="65" y="740"/>
                      </a:cubicBezTo>
                      <a:cubicBezTo>
                        <a:pt x="64" y="742"/>
                        <a:pt x="63" y="749"/>
                        <a:pt x="68" y="750"/>
                      </a:cubicBezTo>
                      <a:cubicBezTo>
                        <a:pt x="74" y="752"/>
                        <a:pt x="86" y="752"/>
                        <a:pt x="86" y="752"/>
                      </a:cubicBezTo>
                      <a:cubicBezTo>
                        <a:pt x="82" y="744"/>
                        <a:pt x="82" y="744"/>
                        <a:pt x="82" y="744"/>
                      </a:cubicBezTo>
                      <a:cubicBezTo>
                        <a:pt x="82" y="744"/>
                        <a:pt x="87" y="745"/>
                        <a:pt x="94" y="743"/>
                      </a:cubicBezTo>
                      <a:cubicBezTo>
                        <a:pt x="101" y="741"/>
                        <a:pt x="98" y="729"/>
                        <a:pt x="108" y="732"/>
                      </a:cubicBezTo>
                      <a:cubicBezTo>
                        <a:pt x="117" y="735"/>
                        <a:pt x="118" y="746"/>
                        <a:pt x="125" y="746"/>
                      </a:cubicBezTo>
                      <a:cubicBezTo>
                        <a:pt x="132" y="746"/>
                        <a:pt x="133" y="742"/>
                        <a:pt x="139" y="744"/>
                      </a:cubicBezTo>
                      <a:cubicBezTo>
                        <a:pt x="144" y="747"/>
                        <a:pt x="149" y="758"/>
                        <a:pt x="157" y="760"/>
                      </a:cubicBezTo>
                      <a:cubicBezTo>
                        <a:pt x="164" y="762"/>
                        <a:pt x="183" y="769"/>
                        <a:pt x="178" y="774"/>
                      </a:cubicBezTo>
                      <a:cubicBezTo>
                        <a:pt x="174" y="778"/>
                        <a:pt x="164" y="772"/>
                        <a:pt x="160" y="777"/>
                      </a:cubicBezTo>
                      <a:cubicBezTo>
                        <a:pt x="156" y="784"/>
                        <a:pt x="157" y="790"/>
                        <a:pt x="166" y="791"/>
                      </a:cubicBezTo>
                      <a:cubicBezTo>
                        <a:pt x="177" y="792"/>
                        <a:pt x="200" y="788"/>
                        <a:pt x="200" y="788"/>
                      </a:cubicBezTo>
                      <a:cubicBezTo>
                        <a:pt x="199" y="784"/>
                        <a:pt x="199" y="784"/>
                        <a:pt x="199" y="784"/>
                      </a:cubicBezTo>
                      <a:cubicBezTo>
                        <a:pt x="196" y="783"/>
                        <a:pt x="196" y="783"/>
                        <a:pt x="196" y="783"/>
                      </a:cubicBezTo>
                      <a:cubicBezTo>
                        <a:pt x="202" y="781"/>
                        <a:pt x="202" y="781"/>
                        <a:pt x="202" y="781"/>
                      </a:cubicBezTo>
                      <a:cubicBezTo>
                        <a:pt x="202" y="778"/>
                        <a:pt x="202" y="778"/>
                        <a:pt x="202" y="778"/>
                      </a:cubicBezTo>
                      <a:cubicBezTo>
                        <a:pt x="198" y="779"/>
                        <a:pt x="198" y="779"/>
                        <a:pt x="198" y="779"/>
                      </a:cubicBezTo>
                      <a:cubicBezTo>
                        <a:pt x="198" y="775"/>
                        <a:pt x="198" y="775"/>
                        <a:pt x="198" y="775"/>
                      </a:cubicBezTo>
                      <a:cubicBezTo>
                        <a:pt x="195" y="772"/>
                        <a:pt x="195" y="772"/>
                        <a:pt x="195" y="772"/>
                      </a:cubicBezTo>
                      <a:cubicBezTo>
                        <a:pt x="202" y="774"/>
                        <a:pt x="202" y="774"/>
                        <a:pt x="202" y="774"/>
                      </a:cubicBezTo>
                      <a:cubicBezTo>
                        <a:pt x="205" y="769"/>
                        <a:pt x="205" y="769"/>
                        <a:pt x="205" y="769"/>
                      </a:cubicBezTo>
                      <a:cubicBezTo>
                        <a:pt x="209" y="774"/>
                        <a:pt x="209" y="774"/>
                        <a:pt x="209" y="774"/>
                      </a:cubicBezTo>
                      <a:cubicBezTo>
                        <a:pt x="209" y="768"/>
                        <a:pt x="209" y="768"/>
                        <a:pt x="209" y="768"/>
                      </a:cubicBezTo>
                      <a:cubicBezTo>
                        <a:pt x="209" y="768"/>
                        <a:pt x="212" y="770"/>
                        <a:pt x="215" y="765"/>
                      </a:cubicBezTo>
                      <a:cubicBezTo>
                        <a:pt x="219" y="760"/>
                        <a:pt x="218" y="755"/>
                        <a:pt x="218" y="755"/>
                      </a:cubicBezTo>
                      <a:cubicBezTo>
                        <a:pt x="218" y="755"/>
                        <a:pt x="222" y="758"/>
                        <a:pt x="223" y="755"/>
                      </a:cubicBezTo>
                      <a:cubicBezTo>
                        <a:pt x="225" y="753"/>
                        <a:pt x="224" y="746"/>
                        <a:pt x="224" y="746"/>
                      </a:cubicBezTo>
                      <a:cubicBezTo>
                        <a:pt x="228" y="744"/>
                        <a:pt x="228" y="744"/>
                        <a:pt x="228" y="744"/>
                      </a:cubicBezTo>
                      <a:cubicBezTo>
                        <a:pt x="228" y="730"/>
                        <a:pt x="228" y="730"/>
                        <a:pt x="228" y="730"/>
                      </a:cubicBezTo>
                      <a:cubicBezTo>
                        <a:pt x="236" y="730"/>
                        <a:pt x="236" y="730"/>
                        <a:pt x="236" y="730"/>
                      </a:cubicBezTo>
                      <a:cubicBezTo>
                        <a:pt x="235" y="723"/>
                        <a:pt x="235" y="723"/>
                        <a:pt x="235" y="723"/>
                      </a:cubicBezTo>
                      <a:cubicBezTo>
                        <a:pt x="243" y="722"/>
                        <a:pt x="243" y="722"/>
                        <a:pt x="243" y="722"/>
                      </a:cubicBezTo>
                      <a:cubicBezTo>
                        <a:pt x="243" y="722"/>
                        <a:pt x="239" y="712"/>
                        <a:pt x="247" y="704"/>
                      </a:cubicBezTo>
                      <a:cubicBezTo>
                        <a:pt x="256" y="695"/>
                        <a:pt x="262" y="697"/>
                        <a:pt x="262" y="697"/>
                      </a:cubicBezTo>
                      <a:cubicBezTo>
                        <a:pt x="266" y="695"/>
                        <a:pt x="266" y="695"/>
                        <a:pt x="266" y="695"/>
                      </a:cubicBezTo>
                      <a:cubicBezTo>
                        <a:pt x="268" y="697"/>
                        <a:pt x="268" y="697"/>
                        <a:pt x="268" y="697"/>
                      </a:cubicBezTo>
                      <a:cubicBezTo>
                        <a:pt x="270" y="693"/>
                        <a:pt x="270" y="693"/>
                        <a:pt x="270" y="693"/>
                      </a:cubicBezTo>
                      <a:cubicBezTo>
                        <a:pt x="274" y="698"/>
                        <a:pt x="274" y="698"/>
                        <a:pt x="274" y="698"/>
                      </a:cubicBezTo>
                      <a:cubicBezTo>
                        <a:pt x="281" y="697"/>
                        <a:pt x="281" y="697"/>
                        <a:pt x="281" y="697"/>
                      </a:cubicBezTo>
                      <a:cubicBezTo>
                        <a:pt x="283" y="692"/>
                        <a:pt x="283" y="692"/>
                        <a:pt x="283" y="692"/>
                      </a:cubicBezTo>
                      <a:cubicBezTo>
                        <a:pt x="285" y="698"/>
                        <a:pt x="285" y="698"/>
                        <a:pt x="285" y="698"/>
                      </a:cubicBezTo>
                      <a:cubicBezTo>
                        <a:pt x="290" y="693"/>
                        <a:pt x="290" y="693"/>
                        <a:pt x="290" y="693"/>
                      </a:cubicBezTo>
                      <a:cubicBezTo>
                        <a:pt x="290" y="693"/>
                        <a:pt x="293" y="698"/>
                        <a:pt x="296" y="697"/>
                      </a:cubicBezTo>
                      <a:cubicBezTo>
                        <a:pt x="299" y="696"/>
                        <a:pt x="298" y="689"/>
                        <a:pt x="298" y="689"/>
                      </a:cubicBezTo>
                      <a:cubicBezTo>
                        <a:pt x="304" y="686"/>
                        <a:pt x="304" y="686"/>
                        <a:pt x="304" y="686"/>
                      </a:cubicBezTo>
                      <a:cubicBezTo>
                        <a:pt x="304" y="686"/>
                        <a:pt x="301" y="677"/>
                        <a:pt x="304" y="675"/>
                      </a:cubicBezTo>
                      <a:cubicBezTo>
                        <a:pt x="307" y="673"/>
                        <a:pt x="309" y="678"/>
                        <a:pt x="309" y="678"/>
                      </a:cubicBezTo>
                      <a:cubicBezTo>
                        <a:pt x="318" y="673"/>
                        <a:pt x="318" y="673"/>
                        <a:pt x="318" y="673"/>
                      </a:cubicBezTo>
                      <a:cubicBezTo>
                        <a:pt x="318" y="673"/>
                        <a:pt x="318" y="667"/>
                        <a:pt x="322" y="667"/>
                      </a:cubicBezTo>
                      <a:cubicBezTo>
                        <a:pt x="326" y="667"/>
                        <a:pt x="326" y="669"/>
                        <a:pt x="326" y="669"/>
                      </a:cubicBezTo>
                      <a:cubicBezTo>
                        <a:pt x="332" y="668"/>
                        <a:pt x="332" y="668"/>
                        <a:pt x="332" y="668"/>
                      </a:cubicBezTo>
                      <a:cubicBezTo>
                        <a:pt x="332" y="668"/>
                        <a:pt x="333" y="674"/>
                        <a:pt x="337" y="675"/>
                      </a:cubicBezTo>
                      <a:cubicBezTo>
                        <a:pt x="340" y="675"/>
                        <a:pt x="345" y="672"/>
                        <a:pt x="345" y="675"/>
                      </a:cubicBezTo>
                      <a:cubicBezTo>
                        <a:pt x="345" y="679"/>
                        <a:pt x="337" y="681"/>
                        <a:pt x="337" y="681"/>
                      </a:cubicBezTo>
                      <a:cubicBezTo>
                        <a:pt x="338" y="686"/>
                        <a:pt x="338" y="686"/>
                        <a:pt x="338" y="686"/>
                      </a:cubicBezTo>
                      <a:cubicBezTo>
                        <a:pt x="341" y="684"/>
                        <a:pt x="341" y="684"/>
                        <a:pt x="341" y="684"/>
                      </a:cubicBezTo>
                      <a:cubicBezTo>
                        <a:pt x="342" y="691"/>
                        <a:pt x="342" y="691"/>
                        <a:pt x="342" y="691"/>
                      </a:cubicBezTo>
                      <a:cubicBezTo>
                        <a:pt x="352" y="693"/>
                        <a:pt x="352" y="693"/>
                        <a:pt x="352" y="693"/>
                      </a:cubicBezTo>
                      <a:cubicBezTo>
                        <a:pt x="352" y="696"/>
                        <a:pt x="352" y="696"/>
                        <a:pt x="352" y="696"/>
                      </a:cubicBezTo>
                      <a:cubicBezTo>
                        <a:pt x="346" y="696"/>
                        <a:pt x="346" y="696"/>
                        <a:pt x="346" y="696"/>
                      </a:cubicBezTo>
                      <a:cubicBezTo>
                        <a:pt x="348" y="703"/>
                        <a:pt x="348" y="703"/>
                        <a:pt x="348" y="703"/>
                      </a:cubicBezTo>
                      <a:cubicBezTo>
                        <a:pt x="357" y="699"/>
                        <a:pt x="357" y="699"/>
                        <a:pt x="357" y="699"/>
                      </a:cubicBezTo>
                      <a:cubicBezTo>
                        <a:pt x="357" y="699"/>
                        <a:pt x="357" y="706"/>
                        <a:pt x="359" y="708"/>
                      </a:cubicBezTo>
                      <a:cubicBezTo>
                        <a:pt x="361" y="710"/>
                        <a:pt x="364" y="715"/>
                        <a:pt x="363" y="722"/>
                      </a:cubicBezTo>
                      <a:cubicBezTo>
                        <a:pt x="363" y="728"/>
                        <a:pt x="361" y="731"/>
                        <a:pt x="361" y="738"/>
                      </a:cubicBezTo>
                      <a:cubicBezTo>
                        <a:pt x="361" y="743"/>
                        <a:pt x="367" y="750"/>
                        <a:pt x="367" y="750"/>
                      </a:cubicBezTo>
                      <a:cubicBezTo>
                        <a:pt x="391" y="746"/>
                        <a:pt x="391" y="746"/>
                        <a:pt x="391" y="746"/>
                      </a:cubicBezTo>
                      <a:cubicBezTo>
                        <a:pt x="391" y="746"/>
                        <a:pt x="388" y="757"/>
                        <a:pt x="381" y="758"/>
                      </a:cubicBezTo>
                      <a:cubicBezTo>
                        <a:pt x="374" y="760"/>
                        <a:pt x="366" y="759"/>
                        <a:pt x="362" y="762"/>
                      </a:cubicBezTo>
                      <a:cubicBezTo>
                        <a:pt x="358" y="766"/>
                        <a:pt x="350" y="774"/>
                        <a:pt x="346" y="776"/>
                      </a:cubicBezTo>
                      <a:cubicBezTo>
                        <a:pt x="342" y="778"/>
                        <a:pt x="331" y="779"/>
                        <a:pt x="331" y="779"/>
                      </a:cubicBezTo>
                      <a:cubicBezTo>
                        <a:pt x="330" y="789"/>
                        <a:pt x="330" y="789"/>
                        <a:pt x="330" y="789"/>
                      </a:cubicBezTo>
                      <a:cubicBezTo>
                        <a:pt x="323" y="791"/>
                        <a:pt x="323" y="791"/>
                        <a:pt x="323" y="791"/>
                      </a:cubicBezTo>
                      <a:cubicBezTo>
                        <a:pt x="323" y="791"/>
                        <a:pt x="321" y="800"/>
                        <a:pt x="321" y="804"/>
                      </a:cubicBezTo>
                      <a:cubicBezTo>
                        <a:pt x="321" y="808"/>
                        <a:pt x="326" y="813"/>
                        <a:pt x="326" y="813"/>
                      </a:cubicBezTo>
                      <a:cubicBezTo>
                        <a:pt x="326" y="813"/>
                        <a:pt x="323" y="813"/>
                        <a:pt x="321" y="815"/>
                      </a:cubicBezTo>
                      <a:cubicBezTo>
                        <a:pt x="318" y="817"/>
                        <a:pt x="317" y="821"/>
                        <a:pt x="317" y="821"/>
                      </a:cubicBezTo>
                      <a:cubicBezTo>
                        <a:pt x="313" y="824"/>
                        <a:pt x="313" y="824"/>
                        <a:pt x="313" y="824"/>
                      </a:cubicBezTo>
                      <a:cubicBezTo>
                        <a:pt x="314" y="828"/>
                        <a:pt x="314" y="828"/>
                        <a:pt x="314" y="828"/>
                      </a:cubicBezTo>
                      <a:cubicBezTo>
                        <a:pt x="322" y="826"/>
                        <a:pt x="322" y="826"/>
                        <a:pt x="322" y="826"/>
                      </a:cubicBezTo>
                      <a:cubicBezTo>
                        <a:pt x="321" y="832"/>
                        <a:pt x="321" y="832"/>
                        <a:pt x="321" y="832"/>
                      </a:cubicBezTo>
                      <a:cubicBezTo>
                        <a:pt x="327" y="830"/>
                        <a:pt x="327" y="830"/>
                        <a:pt x="327" y="830"/>
                      </a:cubicBezTo>
                      <a:cubicBezTo>
                        <a:pt x="328" y="832"/>
                        <a:pt x="328" y="832"/>
                        <a:pt x="328" y="832"/>
                      </a:cubicBezTo>
                      <a:cubicBezTo>
                        <a:pt x="337" y="832"/>
                        <a:pt x="337" y="832"/>
                        <a:pt x="337" y="832"/>
                      </a:cubicBezTo>
                      <a:cubicBezTo>
                        <a:pt x="337" y="832"/>
                        <a:pt x="339" y="836"/>
                        <a:pt x="342" y="836"/>
                      </a:cubicBezTo>
                      <a:cubicBezTo>
                        <a:pt x="346" y="835"/>
                        <a:pt x="349" y="830"/>
                        <a:pt x="352" y="833"/>
                      </a:cubicBezTo>
                      <a:cubicBezTo>
                        <a:pt x="355" y="837"/>
                        <a:pt x="345" y="840"/>
                        <a:pt x="345" y="840"/>
                      </a:cubicBezTo>
                      <a:cubicBezTo>
                        <a:pt x="345" y="840"/>
                        <a:pt x="344" y="850"/>
                        <a:pt x="340" y="849"/>
                      </a:cubicBezTo>
                      <a:cubicBezTo>
                        <a:pt x="336" y="848"/>
                        <a:pt x="323" y="847"/>
                        <a:pt x="323" y="847"/>
                      </a:cubicBezTo>
                      <a:cubicBezTo>
                        <a:pt x="323" y="847"/>
                        <a:pt x="316" y="853"/>
                        <a:pt x="312" y="854"/>
                      </a:cubicBezTo>
                      <a:cubicBezTo>
                        <a:pt x="309" y="855"/>
                        <a:pt x="297" y="856"/>
                        <a:pt x="301" y="869"/>
                      </a:cubicBezTo>
                      <a:cubicBezTo>
                        <a:pt x="306" y="881"/>
                        <a:pt x="314" y="879"/>
                        <a:pt x="321" y="876"/>
                      </a:cubicBezTo>
                      <a:cubicBezTo>
                        <a:pt x="328" y="873"/>
                        <a:pt x="336" y="869"/>
                        <a:pt x="341" y="876"/>
                      </a:cubicBezTo>
                      <a:cubicBezTo>
                        <a:pt x="346" y="881"/>
                        <a:pt x="363" y="897"/>
                        <a:pt x="367" y="896"/>
                      </a:cubicBezTo>
                      <a:cubicBezTo>
                        <a:pt x="373" y="896"/>
                        <a:pt x="378" y="894"/>
                        <a:pt x="385" y="903"/>
                      </a:cubicBezTo>
                      <a:cubicBezTo>
                        <a:pt x="391" y="912"/>
                        <a:pt x="390" y="921"/>
                        <a:pt x="390" y="921"/>
                      </a:cubicBezTo>
                      <a:cubicBezTo>
                        <a:pt x="393" y="921"/>
                        <a:pt x="393" y="921"/>
                        <a:pt x="393" y="921"/>
                      </a:cubicBezTo>
                      <a:cubicBezTo>
                        <a:pt x="397" y="915"/>
                        <a:pt x="397" y="915"/>
                        <a:pt x="397" y="915"/>
                      </a:cubicBezTo>
                      <a:cubicBezTo>
                        <a:pt x="402" y="915"/>
                        <a:pt x="402" y="915"/>
                        <a:pt x="402" y="915"/>
                      </a:cubicBezTo>
                      <a:cubicBezTo>
                        <a:pt x="402" y="915"/>
                        <a:pt x="402" y="911"/>
                        <a:pt x="406" y="910"/>
                      </a:cubicBezTo>
                      <a:cubicBezTo>
                        <a:pt x="408" y="910"/>
                        <a:pt x="408" y="910"/>
                        <a:pt x="408" y="910"/>
                      </a:cubicBezTo>
                      <a:cubicBezTo>
                        <a:pt x="408" y="310"/>
                        <a:pt x="408" y="310"/>
                        <a:pt x="408" y="310"/>
                      </a:cubicBezTo>
                      <a:cubicBezTo>
                        <a:pt x="399" y="314"/>
                        <a:pt x="387" y="321"/>
                        <a:pt x="379" y="317"/>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55" name="Russia" descr="© INSCALE GmbH, 05.05.2010&#10;http://www.presentationload.com/"/>
                <p:cNvSpPr>
                  <a:spLocks noEditPoints="1"/>
                </p:cNvSpPr>
                <p:nvPr/>
              </p:nvSpPr>
              <p:spPr bwMode="gray">
                <a:xfrm>
                  <a:off x="4816930" y="681942"/>
                  <a:ext cx="4327067" cy="3259542"/>
                </a:xfrm>
                <a:custGeom>
                  <a:avLst/>
                  <a:gdLst/>
                  <a:ahLst/>
                  <a:cxnLst>
                    <a:cxn ang="0">
                      <a:pos x="1488" y="171"/>
                    </a:cxn>
                    <a:cxn ang="0">
                      <a:pos x="1498" y="124"/>
                    </a:cxn>
                    <a:cxn ang="0">
                      <a:pos x="1455" y="94"/>
                    </a:cxn>
                    <a:cxn ang="0">
                      <a:pos x="1505" y="40"/>
                    </a:cxn>
                    <a:cxn ang="0">
                      <a:pos x="236" y="29"/>
                    </a:cxn>
                    <a:cxn ang="0">
                      <a:pos x="258" y="176"/>
                    </a:cxn>
                    <a:cxn ang="0">
                      <a:pos x="231" y="243"/>
                    </a:cxn>
                    <a:cxn ang="0">
                      <a:pos x="269" y="266"/>
                    </a:cxn>
                    <a:cxn ang="0">
                      <a:pos x="245" y="302"/>
                    </a:cxn>
                    <a:cxn ang="0">
                      <a:pos x="232" y="359"/>
                    </a:cxn>
                    <a:cxn ang="0">
                      <a:pos x="242" y="440"/>
                    </a:cxn>
                    <a:cxn ang="0">
                      <a:pos x="272" y="483"/>
                    </a:cxn>
                    <a:cxn ang="0">
                      <a:pos x="291" y="527"/>
                    </a:cxn>
                    <a:cxn ang="0">
                      <a:pos x="402" y="538"/>
                    </a:cxn>
                    <a:cxn ang="0">
                      <a:pos x="466" y="641"/>
                    </a:cxn>
                    <a:cxn ang="0">
                      <a:pos x="461" y="682"/>
                    </a:cxn>
                    <a:cxn ang="0">
                      <a:pos x="526" y="719"/>
                    </a:cxn>
                    <a:cxn ang="0">
                      <a:pos x="592" y="744"/>
                    </a:cxn>
                    <a:cxn ang="0">
                      <a:pos x="648" y="767"/>
                    </a:cxn>
                    <a:cxn ang="0">
                      <a:pos x="721" y="786"/>
                    </a:cxn>
                    <a:cxn ang="0">
                      <a:pos x="782" y="778"/>
                    </a:cxn>
                    <a:cxn ang="0">
                      <a:pos x="845" y="778"/>
                    </a:cxn>
                    <a:cxn ang="0">
                      <a:pos x="885" y="828"/>
                    </a:cxn>
                    <a:cxn ang="0">
                      <a:pos x="861" y="913"/>
                    </a:cxn>
                    <a:cxn ang="0">
                      <a:pos x="893" y="940"/>
                    </a:cxn>
                    <a:cxn ang="0">
                      <a:pos x="843" y="992"/>
                    </a:cxn>
                    <a:cxn ang="0">
                      <a:pos x="862" y="1057"/>
                    </a:cxn>
                    <a:cxn ang="0">
                      <a:pos x="851" y="1097"/>
                    </a:cxn>
                    <a:cxn ang="0">
                      <a:pos x="926" y="1125"/>
                    </a:cxn>
                    <a:cxn ang="0">
                      <a:pos x="1024" y="1154"/>
                    </a:cxn>
                    <a:cxn ang="0">
                      <a:pos x="1143" y="1118"/>
                    </a:cxn>
                    <a:cxn ang="0">
                      <a:pos x="1259" y="1103"/>
                    </a:cxn>
                    <a:cxn ang="0">
                      <a:pos x="1367" y="1105"/>
                    </a:cxn>
                    <a:cxn ang="0">
                      <a:pos x="1445" y="1060"/>
                    </a:cxn>
                    <a:cxn ang="0">
                      <a:pos x="1341" y="977"/>
                    </a:cxn>
                    <a:cxn ang="0">
                      <a:pos x="1308" y="960"/>
                    </a:cxn>
                    <a:cxn ang="0">
                      <a:pos x="1286" y="870"/>
                    </a:cxn>
                    <a:cxn ang="0">
                      <a:pos x="1322" y="838"/>
                    </a:cxn>
                    <a:cxn ang="0">
                      <a:pos x="1331" y="813"/>
                    </a:cxn>
                    <a:cxn ang="0">
                      <a:pos x="1249" y="746"/>
                    </a:cxn>
                    <a:cxn ang="0">
                      <a:pos x="1146" y="693"/>
                    </a:cxn>
                    <a:cxn ang="0">
                      <a:pos x="1185" y="585"/>
                    </a:cxn>
                    <a:cxn ang="0">
                      <a:pos x="1183" y="508"/>
                    </a:cxn>
                    <a:cxn ang="0">
                      <a:pos x="1228" y="456"/>
                    </a:cxn>
                    <a:cxn ang="0">
                      <a:pos x="1306" y="408"/>
                    </a:cxn>
                    <a:cxn ang="0">
                      <a:pos x="1358" y="405"/>
                    </a:cxn>
                    <a:cxn ang="0">
                      <a:pos x="1430" y="352"/>
                    </a:cxn>
                    <a:cxn ang="0">
                      <a:pos x="1532" y="310"/>
                    </a:cxn>
                    <a:cxn ang="0">
                      <a:pos x="324" y="264"/>
                    </a:cxn>
                    <a:cxn ang="0">
                      <a:pos x="286" y="156"/>
                    </a:cxn>
                    <a:cxn ang="0">
                      <a:pos x="321" y="175"/>
                    </a:cxn>
                    <a:cxn ang="0">
                      <a:pos x="425" y="131"/>
                    </a:cxn>
                    <a:cxn ang="0">
                      <a:pos x="375" y="84"/>
                    </a:cxn>
                    <a:cxn ang="0">
                      <a:pos x="402" y="87"/>
                    </a:cxn>
                    <a:cxn ang="0">
                      <a:pos x="376" y="52"/>
                    </a:cxn>
                    <a:cxn ang="0">
                      <a:pos x="464" y="146"/>
                    </a:cxn>
                    <a:cxn ang="0">
                      <a:pos x="51" y="628"/>
                    </a:cxn>
                    <a:cxn ang="0">
                      <a:pos x="41" y="627"/>
                    </a:cxn>
                    <a:cxn ang="0">
                      <a:pos x="3" y="676"/>
                    </a:cxn>
                    <a:cxn ang="0">
                      <a:pos x="3" y="687"/>
                    </a:cxn>
                  </a:cxnLst>
                  <a:rect l="0" t="0" r="r" b="b"/>
                  <a:pathLst>
                    <a:path w="1532" h="1155">
                      <a:moveTo>
                        <a:pt x="1522" y="230"/>
                      </a:moveTo>
                      <a:cubicBezTo>
                        <a:pt x="1522" y="230"/>
                        <a:pt x="1526" y="226"/>
                        <a:pt x="1522" y="222"/>
                      </a:cubicBezTo>
                      <a:cubicBezTo>
                        <a:pt x="1520" y="219"/>
                        <a:pt x="1504" y="229"/>
                        <a:pt x="1504" y="229"/>
                      </a:cubicBezTo>
                      <a:cubicBezTo>
                        <a:pt x="1501" y="224"/>
                        <a:pt x="1501" y="224"/>
                        <a:pt x="1501" y="224"/>
                      </a:cubicBezTo>
                      <a:cubicBezTo>
                        <a:pt x="1509" y="201"/>
                        <a:pt x="1509" y="201"/>
                        <a:pt x="1509" y="201"/>
                      </a:cubicBezTo>
                      <a:cubicBezTo>
                        <a:pt x="1515" y="199"/>
                        <a:pt x="1515" y="199"/>
                        <a:pt x="1515" y="199"/>
                      </a:cubicBezTo>
                      <a:cubicBezTo>
                        <a:pt x="1517" y="177"/>
                        <a:pt x="1517" y="177"/>
                        <a:pt x="1517" y="177"/>
                      </a:cubicBezTo>
                      <a:cubicBezTo>
                        <a:pt x="1507" y="174"/>
                        <a:pt x="1507" y="174"/>
                        <a:pt x="1507" y="174"/>
                      </a:cubicBezTo>
                      <a:cubicBezTo>
                        <a:pt x="1502" y="176"/>
                        <a:pt x="1502" y="176"/>
                        <a:pt x="1502" y="176"/>
                      </a:cubicBezTo>
                      <a:cubicBezTo>
                        <a:pt x="1488" y="171"/>
                        <a:pt x="1488" y="171"/>
                        <a:pt x="1488" y="171"/>
                      </a:cubicBezTo>
                      <a:cubicBezTo>
                        <a:pt x="1488" y="171"/>
                        <a:pt x="1491" y="154"/>
                        <a:pt x="1491" y="152"/>
                      </a:cubicBezTo>
                      <a:cubicBezTo>
                        <a:pt x="1491" y="151"/>
                        <a:pt x="1485" y="149"/>
                        <a:pt x="1485" y="149"/>
                      </a:cubicBezTo>
                      <a:cubicBezTo>
                        <a:pt x="1496" y="141"/>
                        <a:pt x="1496" y="141"/>
                        <a:pt x="1496" y="141"/>
                      </a:cubicBezTo>
                      <a:cubicBezTo>
                        <a:pt x="1501" y="136"/>
                        <a:pt x="1501" y="136"/>
                        <a:pt x="1501" y="136"/>
                      </a:cubicBezTo>
                      <a:cubicBezTo>
                        <a:pt x="1510" y="135"/>
                        <a:pt x="1510" y="135"/>
                        <a:pt x="1510" y="135"/>
                      </a:cubicBezTo>
                      <a:cubicBezTo>
                        <a:pt x="1510" y="135"/>
                        <a:pt x="1516" y="126"/>
                        <a:pt x="1520" y="124"/>
                      </a:cubicBezTo>
                      <a:cubicBezTo>
                        <a:pt x="1524" y="122"/>
                        <a:pt x="1522" y="119"/>
                        <a:pt x="1517" y="115"/>
                      </a:cubicBezTo>
                      <a:cubicBezTo>
                        <a:pt x="1513" y="111"/>
                        <a:pt x="1511" y="117"/>
                        <a:pt x="1506" y="119"/>
                      </a:cubicBezTo>
                      <a:cubicBezTo>
                        <a:pt x="1503" y="120"/>
                        <a:pt x="1497" y="120"/>
                        <a:pt x="1497" y="120"/>
                      </a:cubicBezTo>
                      <a:cubicBezTo>
                        <a:pt x="1498" y="124"/>
                        <a:pt x="1498" y="124"/>
                        <a:pt x="1498" y="124"/>
                      </a:cubicBezTo>
                      <a:cubicBezTo>
                        <a:pt x="1482" y="129"/>
                        <a:pt x="1482" y="129"/>
                        <a:pt x="1482" y="129"/>
                      </a:cubicBezTo>
                      <a:cubicBezTo>
                        <a:pt x="1478" y="116"/>
                        <a:pt x="1478" y="116"/>
                        <a:pt x="1478" y="116"/>
                      </a:cubicBezTo>
                      <a:cubicBezTo>
                        <a:pt x="1478" y="116"/>
                        <a:pt x="1488" y="111"/>
                        <a:pt x="1483" y="108"/>
                      </a:cubicBezTo>
                      <a:cubicBezTo>
                        <a:pt x="1478" y="104"/>
                        <a:pt x="1472" y="116"/>
                        <a:pt x="1472" y="116"/>
                      </a:cubicBezTo>
                      <a:cubicBezTo>
                        <a:pt x="1466" y="115"/>
                        <a:pt x="1466" y="115"/>
                        <a:pt x="1466" y="115"/>
                      </a:cubicBezTo>
                      <a:cubicBezTo>
                        <a:pt x="1457" y="119"/>
                        <a:pt x="1457" y="119"/>
                        <a:pt x="1457" y="119"/>
                      </a:cubicBezTo>
                      <a:cubicBezTo>
                        <a:pt x="1460" y="113"/>
                        <a:pt x="1460" y="113"/>
                        <a:pt x="1460" y="113"/>
                      </a:cubicBezTo>
                      <a:cubicBezTo>
                        <a:pt x="1458" y="101"/>
                        <a:pt x="1458" y="101"/>
                        <a:pt x="1458" y="101"/>
                      </a:cubicBezTo>
                      <a:cubicBezTo>
                        <a:pt x="1446" y="103"/>
                        <a:pt x="1446" y="103"/>
                        <a:pt x="1446" y="103"/>
                      </a:cubicBezTo>
                      <a:cubicBezTo>
                        <a:pt x="1455" y="94"/>
                        <a:pt x="1455" y="94"/>
                        <a:pt x="1455" y="94"/>
                      </a:cubicBezTo>
                      <a:cubicBezTo>
                        <a:pt x="1451" y="92"/>
                        <a:pt x="1451" y="92"/>
                        <a:pt x="1451" y="92"/>
                      </a:cubicBezTo>
                      <a:cubicBezTo>
                        <a:pt x="1452" y="84"/>
                        <a:pt x="1452" y="84"/>
                        <a:pt x="1452" y="84"/>
                      </a:cubicBezTo>
                      <a:cubicBezTo>
                        <a:pt x="1465" y="84"/>
                        <a:pt x="1465" y="84"/>
                        <a:pt x="1465" y="84"/>
                      </a:cubicBezTo>
                      <a:cubicBezTo>
                        <a:pt x="1467" y="78"/>
                        <a:pt x="1467" y="78"/>
                        <a:pt x="1467" y="78"/>
                      </a:cubicBezTo>
                      <a:cubicBezTo>
                        <a:pt x="1476" y="80"/>
                        <a:pt x="1476" y="80"/>
                        <a:pt x="1476" y="80"/>
                      </a:cubicBezTo>
                      <a:cubicBezTo>
                        <a:pt x="1478" y="73"/>
                        <a:pt x="1478" y="73"/>
                        <a:pt x="1478" y="73"/>
                      </a:cubicBezTo>
                      <a:cubicBezTo>
                        <a:pt x="1486" y="61"/>
                        <a:pt x="1486" y="61"/>
                        <a:pt x="1486" y="61"/>
                      </a:cubicBezTo>
                      <a:cubicBezTo>
                        <a:pt x="1486" y="61"/>
                        <a:pt x="1489" y="70"/>
                        <a:pt x="1495" y="67"/>
                      </a:cubicBezTo>
                      <a:cubicBezTo>
                        <a:pt x="1500" y="65"/>
                        <a:pt x="1490" y="53"/>
                        <a:pt x="1490" y="53"/>
                      </a:cubicBezTo>
                      <a:cubicBezTo>
                        <a:pt x="1505" y="40"/>
                        <a:pt x="1505" y="40"/>
                        <a:pt x="1505" y="40"/>
                      </a:cubicBezTo>
                      <a:cubicBezTo>
                        <a:pt x="1501" y="33"/>
                        <a:pt x="1501" y="33"/>
                        <a:pt x="1501" y="33"/>
                      </a:cubicBezTo>
                      <a:cubicBezTo>
                        <a:pt x="1509" y="30"/>
                        <a:pt x="1509" y="30"/>
                        <a:pt x="1509" y="30"/>
                      </a:cubicBezTo>
                      <a:cubicBezTo>
                        <a:pt x="1515" y="18"/>
                        <a:pt x="1515" y="18"/>
                        <a:pt x="1515" y="18"/>
                      </a:cubicBezTo>
                      <a:cubicBezTo>
                        <a:pt x="1515" y="18"/>
                        <a:pt x="1521" y="18"/>
                        <a:pt x="1522" y="15"/>
                      </a:cubicBezTo>
                      <a:cubicBezTo>
                        <a:pt x="1524" y="12"/>
                        <a:pt x="1519" y="9"/>
                        <a:pt x="1519" y="9"/>
                      </a:cubicBezTo>
                      <a:cubicBezTo>
                        <a:pt x="1525" y="0"/>
                        <a:pt x="1525" y="0"/>
                        <a:pt x="1525" y="0"/>
                      </a:cubicBezTo>
                      <a:cubicBezTo>
                        <a:pt x="235" y="0"/>
                        <a:pt x="235" y="0"/>
                        <a:pt x="235" y="0"/>
                      </a:cubicBezTo>
                      <a:cubicBezTo>
                        <a:pt x="236" y="1"/>
                        <a:pt x="236" y="1"/>
                        <a:pt x="236" y="1"/>
                      </a:cubicBezTo>
                      <a:cubicBezTo>
                        <a:pt x="240" y="10"/>
                        <a:pt x="235" y="25"/>
                        <a:pt x="235" y="25"/>
                      </a:cubicBezTo>
                      <a:cubicBezTo>
                        <a:pt x="236" y="29"/>
                        <a:pt x="236" y="29"/>
                        <a:pt x="236" y="29"/>
                      </a:cubicBezTo>
                      <a:cubicBezTo>
                        <a:pt x="227" y="35"/>
                        <a:pt x="227" y="35"/>
                        <a:pt x="227" y="35"/>
                      </a:cubicBezTo>
                      <a:cubicBezTo>
                        <a:pt x="248" y="49"/>
                        <a:pt x="248" y="49"/>
                        <a:pt x="248" y="49"/>
                      </a:cubicBezTo>
                      <a:cubicBezTo>
                        <a:pt x="259" y="51"/>
                        <a:pt x="259" y="51"/>
                        <a:pt x="259" y="51"/>
                      </a:cubicBezTo>
                      <a:cubicBezTo>
                        <a:pt x="275" y="59"/>
                        <a:pt x="275" y="59"/>
                        <a:pt x="275" y="59"/>
                      </a:cubicBezTo>
                      <a:cubicBezTo>
                        <a:pt x="278" y="67"/>
                        <a:pt x="278" y="67"/>
                        <a:pt x="278" y="67"/>
                      </a:cubicBezTo>
                      <a:cubicBezTo>
                        <a:pt x="278" y="67"/>
                        <a:pt x="290" y="67"/>
                        <a:pt x="291" y="73"/>
                      </a:cubicBezTo>
                      <a:cubicBezTo>
                        <a:pt x="291" y="79"/>
                        <a:pt x="289" y="103"/>
                        <a:pt x="287" y="107"/>
                      </a:cubicBezTo>
                      <a:cubicBezTo>
                        <a:pt x="284" y="115"/>
                        <a:pt x="284" y="115"/>
                        <a:pt x="284" y="115"/>
                      </a:cubicBezTo>
                      <a:cubicBezTo>
                        <a:pt x="284" y="115"/>
                        <a:pt x="275" y="128"/>
                        <a:pt x="272" y="140"/>
                      </a:cubicBezTo>
                      <a:cubicBezTo>
                        <a:pt x="269" y="151"/>
                        <a:pt x="261" y="171"/>
                        <a:pt x="258" y="176"/>
                      </a:cubicBezTo>
                      <a:cubicBezTo>
                        <a:pt x="255" y="182"/>
                        <a:pt x="250" y="195"/>
                        <a:pt x="250" y="195"/>
                      </a:cubicBezTo>
                      <a:cubicBezTo>
                        <a:pt x="237" y="209"/>
                        <a:pt x="237" y="209"/>
                        <a:pt x="237" y="209"/>
                      </a:cubicBezTo>
                      <a:cubicBezTo>
                        <a:pt x="236" y="218"/>
                        <a:pt x="236" y="218"/>
                        <a:pt x="236" y="218"/>
                      </a:cubicBezTo>
                      <a:cubicBezTo>
                        <a:pt x="232" y="221"/>
                        <a:pt x="232" y="221"/>
                        <a:pt x="232" y="221"/>
                      </a:cubicBezTo>
                      <a:cubicBezTo>
                        <a:pt x="221" y="236"/>
                        <a:pt x="221" y="236"/>
                        <a:pt x="221" y="236"/>
                      </a:cubicBezTo>
                      <a:cubicBezTo>
                        <a:pt x="213" y="252"/>
                        <a:pt x="213" y="252"/>
                        <a:pt x="213" y="252"/>
                      </a:cubicBezTo>
                      <a:cubicBezTo>
                        <a:pt x="213" y="253"/>
                        <a:pt x="213" y="253"/>
                        <a:pt x="213" y="253"/>
                      </a:cubicBezTo>
                      <a:cubicBezTo>
                        <a:pt x="216" y="254"/>
                        <a:pt x="216" y="254"/>
                        <a:pt x="216" y="254"/>
                      </a:cubicBezTo>
                      <a:cubicBezTo>
                        <a:pt x="225" y="252"/>
                        <a:pt x="225" y="252"/>
                        <a:pt x="225" y="252"/>
                      </a:cubicBezTo>
                      <a:cubicBezTo>
                        <a:pt x="231" y="243"/>
                        <a:pt x="231" y="243"/>
                        <a:pt x="231" y="243"/>
                      </a:cubicBezTo>
                      <a:cubicBezTo>
                        <a:pt x="235" y="239"/>
                        <a:pt x="235" y="239"/>
                        <a:pt x="235" y="239"/>
                      </a:cubicBezTo>
                      <a:cubicBezTo>
                        <a:pt x="235" y="239"/>
                        <a:pt x="236" y="234"/>
                        <a:pt x="238" y="235"/>
                      </a:cubicBezTo>
                      <a:cubicBezTo>
                        <a:pt x="241" y="236"/>
                        <a:pt x="239" y="239"/>
                        <a:pt x="239" y="239"/>
                      </a:cubicBezTo>
                      <a:cubicBezTo>
                        <a:pt x="242" y="253"/>
                        <a:pt x="242" y="253"/>
                        <a:pt x="242" y="253"/>
                      </a:cubicBezTo>
                      <a:cubicBezTo>
                        <a:pt x="235" y="248"/>
                        <a:pt x="235" y="248"/>
                        <a:pt x="235" y="248"/>
                      </a:cubicBezTo>
                      <a:cubicBezTo>
                        <a:pt x="234" y="249"/>
                        <a:pt x="234" y="249"/>
                        <a:pt x="234" y="249"/>
                      </a:cubicBezTo>
                      <a:cubicBezTo>
                        <a:pt x="241" y="257"/>
                        <a:pt x="241" y="257"/>
                        <a:pt x="241" y="257"/>
                      </a:cubicBezTo>
                      <a:cubicBezTo>
                        <a:pt x="246" y="259"/>
                        <a:pt x="246" y="259"/>
                        <a:pt x="246" y="259"/>
                      </a:cubicBezTo>
                      <a:cubicBezTo>
                        <a:pt x="256" y="267"/>
                        <a:pt x="256" y="267"/>
                        <a:pt x="256" y="267"/>
                      </a:cubicBezTo>
                      <a:cubicBezTo>
                        <a:pt x="256" y="267"/>
                        <a:pt x="260" y="269"/>
                        <a:pt x="269" y="266"/>
                      </a:cubicBezTo>
                      <a:cubicBezTo>
                        <a:pt x="276" y="262"/>
                        <a:pt x="281" y="257"/>
                        <a:pt x="286" y="261"/>
                      </a:cubicBezTo>
                      <a:cubicBezTo>
                        <a:pt x="291" y="265"/>
                        <a:pt x="292" y="269"/>
                        <a:pt x="292" y="269"/>
                      </a:cubicBezTo>
                      <a:cubicBezTo>
                        <a:pt x="301" y="270"/>
                        <a:pt x="301" y="270"/>
                        <a:pt x="301" y="270"/>
                      </a:cubicBezTo>
                      <a:cubicBezTo>
                        <a:pt x="299" y="278"/>
                        <a:pt x="299" y="278"/>
                        <a:pt x="299" y="278"/>
                      </a:cubicBezTo>
                      <a:cubicBezTo>
                        <a:pt x="267" y="275"/>
                        <a:pt x="267" y="275"/>
                        <a:pt x="267" y="275"/>
                      </a:cubicBezTo>
                      <a:cubicBezTo>
                        <a:pt x="261" y="281"/>
                        <a:pt x="261" y="281"/>
                        <a:pt x="261" y="281"/>
                      </a:cubicBezTo>
                      <a:cubicBezTo>
                        <a:pt x="261" y="281"/>
                        <a:pt x="270" y="287"/>
                        <a:pt x="262" y="290"/>
                      </a:cubicBezTo>
                      <a:cubicBezTo>
                        <a:pt x="255" y="294"/>
                        <a:pt x="249" y="290"/>
                        <a:pt x="249" y="290"/>
                      </a:cubicBezTo>
                      <a:cubicBezTo>
                        <a:pt x="243" y="294"/>
                        <a:pt x="243" y="294"/>
                        <a:pt x="243" y="294"/>
                      </a:cubicBezTo>
                      <a:cubicBezTo>
                        <a:pt x="243" y="294"/>
                        <a:pt x="251" y="300"/>
                        <a:pt x="245" y="302"/>
                      </a:cubicBezTo>
                      <a:cubicBezTo>
                        <a:pt x="240" y="303"/>
                        <a:pt x="236" y="296"/>
                        <a:pt x="236" y="296"/>
                      </a:cubicBezTo>
                      <a:cubicBezTo>
                        <a:pt x="234" y="299"/>
                        <a:pt x="234" y="299"/>
                        <a:pt x="234" y="299"/>
                      </a:cubicBezTo>
                      <a:cubicBezTo>
                        <a:pt x="234" y="304"/>
                        <a:pt x="234" y="304"/>
                        <a:pt x="234" y="304"/>
                      </a:cubicBezTo>
                      <a:cubicBezTo>
                        <a:pt x="239" y="310"/>
                        <a:pt x="239" y="310"/>
                        <a:pt x="239" y="310"/>
                      </a:cubicBezTo>
                      <a:cubicBezTo>
                        <a:pt x="238" y="317"/>
                        <a:pt x="238" y="317"/>
                        <a:pt x="238" y="317"/>
                      </a:cubicBezTo>
                      <a:cubicBezTo>
                        <a:pt x="244" y="322"/>
                        <a:pt x="244" y="322"/>
                        <a:pt x="244" y="322"/>
                      </a:cubicBezTo>
                      <a:cubicBezTo>
                        <a:pt x="244" y="322"/>
                        <a:pt x="238" y="326"/>
                        <a:pt x="238" y="328"/>
                      </a:cubicBezTo>
                      <a:cubicBezTo>
                        <a:pt x="238" y="329"/>
                        <a:pt x="240" y="331"/>
                        <a:pt x="240" y="331"/>
                      </a:cubicBezTo>
                      <a:cubicBezTo>
                        <a:pt x="237" y="347"/>
                        <a:pt x="237" y="347"/>
                        <a:pt x="237" y="347"/>
                      </a:cubicBezTo>
                      <a:cubicBezTo>
                        <a:pt x="237" y="347"/>
                        <a:pt x="233" y="357"/>
                        <a:pt x="232" y="359"/>
                      </a:cubicBezTo>
                      <a:cubicBezTo>
                        <a:pt x="229" y="361"/>
                        <a:pt x="226" y="364"/>
                        <a:pt x="226" y="364"/>
                      </a:cubicBezTo>
                      <a:cubicBezTo>
                        <a:pt x="226" y="364"/>
                        <a:pt x="232" y="376"/>
                        <a:pt x="235" y="382"/>
                      </a:cubicBezTo>
                      <a:cubicBezTo>
                        <a:pt x="238" y="389"/>
                        <a:pt x="239" y="399"/>
                        <a:pt x="239" y="399"/>
                      </a:cubicBezTo>
                      <a:cubicBezTo>
                        <a:pt x="239" y="399"/>
                        <a:pt x="244" y="403"/>
                        <a:pt x="244" y="406"/>
                      </a:cubicBezTo>
                      <a:cubicBezTo>
                        <a:pt x="245" y="410"/>
                        <a:pt x="245" y="413"/>
                        <a:pt x="245" y="413"/>
                      </a:cubicBezTo>
                      <a:cubicBezTo>
                        <a:pt x="245" y="413"/>
                        <a:pt x="255" y="419"/>
                        <a:pt x="255" y="421"/>
                      </a:cubicBezTo>
                      <a:cubicBezTo>
                        <a:pt x="254" y="423"/>
                        <a:pt x="245" y="425"/>
                        <a:pt x="245" y="425"/>
                      </a:cubicBezTo>
                      <a:cubicBezTo>
                        <a:pt x="245" y="425"/>
                        <a:pt x="248" y="429"/>
                        <a:pt x="248" y="431"/>
                      </a:cubicBezTo>
                      <a:cubicBezTo>
                        <a:pt x="246" y="434"/>
                        <a:pt x="243" y="434"/>
                        <a:pt x="243" y="434"/>
                      </a:cubicBezTo>
                      <a:cubicBezTo>
                        <a:pt x="242" y="440"/>
                        <a:pt x="242" y="440"/>
                        <a:pt x="242" y="440"/>
                      </a:cubicBezTo>
                      <a:cubicBezTo>
                        <a:pt x="243" y="444"/>
                        <a:pt x="243" y="444"/>
                        <a:pt x="243" y="444"/>
                      </a:cubicBezTo>
                      <a:cubicBezTo>
                        <a:pt x="246" y="443"/>
                        <a:pt x="250" y="443"/>
                        <a:pt x="250" y="443"/>
                      </a:cubicBezTo>
                      <a:cubicBezTo>
                        <a:pt x="252" y="450"/>
                        <a:pt x="252" y="450"/>
                        <a:pt x="252" y="450"/>
                      </a:cubicBezTo>
                      <a:cubicBezTo>
                        <a:pt x="252" y="450"/>
                        <a:pt x="259" y="451"/>
                        <a:pt x="261" y="452"/>
                      </a:cubicBezTo>
                      <a:cubicBezTo>
                        <a:pt x="264" y="453"/>
                        <a:pt x="267" y="456"/>
                        <a:pt x="267" y="456"/>
                      </a:cubicBezTo>
                      <a:cubicBezTo>
                        <a:pt x="267" y="467"/>
                        <a:pt x="267" y="467"/>
                        <a:pt x="267" y="467"/>
                      </a:cubicBezTo>
                      <a:cubicBezTo>
                        <a:pt x="264" y="471"/>
                        <a:pt x="264" y="471"/>
                        <a:pt x="264" y="471"/>
                      </a:cubicBezTo>
                      <a:cubicBezTo>
                        <a:pt x="266" y="475"/>
                        <a:pt x="266" y="475"/>
                        <a:pt x="266" y="475"/>
                      </a:cubicBezTo>
                      <a:cubicBezTo>
                        <a:pt x="264" y="486"/>
                        <a:pt x="264" y="486"/>
                        <a:pt x="264" y="486"/>
                      </a:cubicBezTo>
                      <a:cubicBezTo>
                        <a:pt x="264" y="486"/>
                        <a:pt x="269" y="483"/>
                        <a:pt x="272" y="483"/>
                      </a:cubicBezTo>
                      <a:cubicBezTo>
                        <a:pt x="274" y="483"/>
                        <a:pt x="276" y="486"/>
                        <a:pt x="276" y="486"/>
                      </a:cubicBezTo>
                      <a:cubicBezTo>
                        <a:pt x="274" y="491"/>
                        <a:pt x="274" y="491"/>
                        <a:pt x="274" y="491"/>
                      </a:cubicBezTo>
                      <a:cubicBezTo>
                        <a:pt x="282" y="493"/>
                        <a:pt x="282" y="493"/>
                        <a:pt x="282" y="493"/>
                      </a:cubicBezTo>
                      <a:cubicBezTo>
                        <a:pt x="283" y="498"/>
                        <a:pt x="283" y="498"/>
                        <a:pt x="283" y="498"/>
                      </a:cubicBezTo>
                      <a:cubicBezTo>
                        <a:pt x="286" y="499"/>
                        <a:pt x="286" y="499"/>
                        <a:pt x="286" y="499"/>
                      </a:cubicBezTo>
                      <a:cubicBezTo>
                        <a:pt x="289" y="508"/>
                        <a:pt x="289" y="508"/>
                        <a:pt x="289" y="508"/>
                      </a:cubicBezTo>
                      <a:cubicBezTo>
                        <a:pt x="291" y="514"/>
                        <a:pt x="291" y="514"/>
                        <a:pt x="291" y="514"/>
                      </a:cubicBezTo>
                      <a:cubicBezTo>
                        <a:pt x="293" y="515"/>
                        <a:pt x="293" y="515"/>
                        <a:pt x="293" y="515"/>
                      </a:cubicBezTo>
                      <a:cubicBezTo>
                        <a:pt x="293" y="515"/>
                        <a:pt x="294" y="522"/>
                        <a:pt x="292" y="526"/>
                      </a:cubicBezTo>
                      <a:cubicBezTo>
                        <a:pt x="291" y="526"/>
                        <a:pt x="291" y="526"/>
                        <a:pt x="291" y="527"/>
                      </a:cubicBezTo>
                      <a:cubicBezTo>
                        <a:pt x="293" y="527"/>
                        <a:pt x="295" y="529"/>
                        <a:pt x="298" y="529"/>
                      </a:cubicBezTo>
                      <a:cubicBezTo>
                        <a:pt x="301" y="529"/>
                        <a:pt x="307" y="524"/>
                        <a:pt x="313" y="525"/>
                      </a:cubicBezTo>
                      <a:cubicBezTo>
                        <a:pt x="318" y="526"/>
                        <a:pt x="310" y="534"/>
                        <a:pt x="317" y="535"/>
                      </a:cubicBezTo>
                      <a:cubicBezTo>
                        <a:pt x="322" y="536"/>
                        <a:pt x="321" y="530"/>
                        <a:pt x="323" y="529"/>
                      </a:cubicBezTo>
                      <a:cubicBezTo>
                        <a:pt x="324" y="526"/>
                        <a:pt x="338" y="524"/>
                        <a:pt x="343" y="529"/>
                      </a:cubicBezTo>
                      <a:cubicBezTo>
                        <a:pt x="349" y="533"/>
                        <a:pt x="337" y="542"/>
                        <a:pt x="348" y="544"/>
                      </a:cubicBezTo>
                      <a:cubicBezTo>
                        <a:pt x="357" y="544"/>
                        <a:pt x="351" y="536"/>
                        <a:pt x="351" y="536"/>
                      </a:cubicBezTo>
                      <a:cubicBezTo>
                        <a:pt x="351" y="536"/>
                        <a:pt x="357" y="534"/>
                        <a:pt x="365" y="531"/>
                      </a:cubicBezTo>
                      <a:cubicBezTo>
                        <a:pt x="371" y="527"/>
                        <a:pt x="379" y="527"/>
                        <a:pt x="384" y="532"/>
                      </a:cubicBezTo>
                      <a:cubicBezTo>
                        <a:pt x="390" y="535"/>
                        <a:pt x="396" y="532"/>
                        <a:pt x="402" y="538"/>
                      </a:cubicBezTo>
                      <a:cubicBezTo>
                        <a:pt x="409" y="545"/>
                        <a:pt x="401" y="554"/>
                        <a:pt x="401" y="554"/>
                      </a:cubicBezTo>
                      <a:cubicBezTo>
                        <a:pt x="413" y="570"/>
                        <a:pt x="413" y="570"/>
                        <a:pt x="413" y="570"/>
                      </a:cubicBezTo>
                      <a:cubicBezTo>
                        <a:pt x="411" y="588"/>
                        <a:pt x="411" y="588"/>
                        <a:pt x="411" y="588"/>
                      </a:cubicBezTo>
                      <a:cubicBezTo>
                        <a:pt x="411" y="588"/>
                        <a:pt x="422" y="590"/>
                        <a:pt x="429" y="594"/>
                      </a:cubicBezTo>
                      <a:cubicBezTo>
                        <a:pt x="435" y="597"/>
                        <a:pt x="426" y="604"/>
                        <a:pt x="426" y="604"/>
                      </a:cubicBezTo>
                      <a:cubicBezTo>
                        <a:pt x="434" y="606"/>
                        <a:pt x="434" y="606"/>
                        <a:pt x="434" y="606"/>
                      </a:cubicBezTo>
                      <a:cubicBezTo>
                        <a:pt x="434" y="606"/>
                        <a:pt x="435" y="611"/>
                        <a:pt x="437" y="615"/>
                      </a:cubicBezTo>
                      <a:cubicBezTo>
                        <a:pt x="438" y="619"/>
                        <a:pt x="456" y="620"/>
                        <a:pt x="456" y="620"/>
                      </a:cubicBezTo>
                      <a:cubicBezTo>
                        <a:pt x="456" y="620"/>
                        <a:pt x="462" y="621"/>
                        <a:pt x="465" y="625"/>
                      </a:cubicBezTo>
                      <a:cubicBezTo>
                        <a:pt x="468" y="628"/>
                        <a:pt x="466" y="641"/>
                        <a:pt x="466" y="641"/>
                      </a:cubicBezTo>
                      <a:cubicBezTo>
                        <a:pt x="479" y="637"/>
                        <a:pt x="479" y="637"/>
                        <a:pt x="479" y="637"/>
                      </a:cubicBezTo>
                      <a:cubicBezTo>
                        <a:pt x="495" y="639"/>
                        <a:pt x="495" y="639"/>
                        <a:pt x="495" y="639"/>
                      </a:cubicBezTo>
                      <a:cubicBezTo>
                        <a:pt x="490" y="646"/>
                        <a:pt x="490" y="646"/>
                        <a:pt x="490" y="646"/>
                      </a:cubicBezTo>
                      <a:cubicBezTo>
                        <a:pt x="510" y="655"/>
                        <a:pt x="510" y="655"/>
                        <a:pt x="510" y="655"/>
                      </a:cubicBezTo>
                      <a:cubicBezTo>
                        <a:pt x="511" y="660"/>
                        <a:pt x="511" y="660"/>
                        <a:pt x="511" y="660"/>
                      </a:cubicBezTo>
                      <a:cubicBezTo>
                        <a:pt x="500" y="664"/>
                        <a:pt x="500" y="664"/>
                        <a:pt x="500" y="664"/>
                      </a:cubicBezTo>
                      <a:cubicBezTo>
                        <a:pt x="502" y="669"/>
                        <a:pt x="502" y="669"/>
                        <a:pt x="502" y="669"/>
                      </a:cubicBezTo>
                      <a:cubicBezTo>
                        <a:pt x="502" y="669"/>
                        <a:pt x="499" y="677"/>
                        <a:pt x="490" y="681"/>
                      </a:cubicBezTo>
                      <a:cubicBezTo>
                        <a:pt x="481" y="687"/>
                        <a:pt x="472" y="679"/>
                        <a:pt x="472" y="679"/>
                      </a:cubicBezTo>
                      <a:cubicBezTo>
                        <a:pt x="461" y="682"/>
                        <a:pt x="461" y="682"/>
                        <a:pt x="461" y="682"/>
                      </a:cubicBezTo>
                      <a:cubicBezTo>
                        <a:pt x="462" y="690"/>
                        <a:pt x="462" y="690"/>
                        <a:pt x="462" y="690"/>
                      </a:cubicBezTo>
                      <a:cubicBezTo>
                        <a:pt x="459" y="697"/>
                        <a:pt x="459" y="697"/>
                        <a:pt x="459" y="697"/>
                      </a:cubicBezTo>
                      <a:cubicBezTo>
                        <a:pt x="459" y="697"/>
                        <a:pt x="467" y="699"/>
                        <a:pt x="472" y="704"/>
                      </a:cubicBezTo>
                      <a:cubicBezTo>
                        <a:pt x="479" y="709"/>
                        <a:pt x="477" y="715"/>
                        <a:pt x="477" y="715"/>
                      </a:cubicBezTo>
                      <a:cubicBezTo>
                        <a:pt x="477" y="715"/>
                        <a:pt x="479" y="716"/>
                        <a:pt x="481" y="720"/>
                      </a:cubicBezTo>
                      <a:cubicBezTo>
                        <a:pt x="484" y="724"/>
                        <a:pt x="485" y="736"/>
                        <a:pt x="485" y="736"/>
                      </a:cubicBezTo>
                      <a:cubicBezTo>
                        <a:pt x="489" y="739"/>
                        <a:pt x="489" y="739"/>
                        <a:pt x="489" y="739"/>
                      </a:cubicBezTo>
                      <a:cubicBezTo>
                        <a:pt x="493" y="739"/>
                        <a:pt x="500" y="740"/>
                        <a:pt x="503" y="737"/>
                      </a:cubicBezTo>
                      <a:cubicBezTo>
                        <a:pt x="508" y="734"/>
                        <a:pt x="507" y="719"/>
                        <a:pt x="507" y="719"/>
                      </a:cubicBezTo>
                      <a:cubicBezTo>
                        <a:pt x="526" y="719"/>
                        <a:pt x="526" y="719"/>
                        <a:pt x="526" y="719"/>
                      </a:cubicBezTo>
                      <a:cubicBezTo>
                        <a:pt x="529" y="719"/>
                        <a:pt x="529" y="719"/>
                        <a:pt x="529" y="719"/>
                      </a:cubicBezTo>
                      <a:cubicBezTo>
                        <a:pt x="533" y="718"/>
                        <a:pt x="539" y="706"/>
                        <a:pt x="539" y="706"/>
                      </a:cubicBezTo>
                      <a:cubicBezTo>
                        <a:pt x="552" y="706"/>
                        <a:pt x="552" y="706"/>
                        <a:pt x="552" y="706"/>
                      </a:cubicBezTo>
                      <a:cubicBezTo>
                        <a:pt x="552" y="706"/>
                        <a:pt x="552" y="700"/>
                        <a:pt x="560" y="699"/>
                      </a:cubicBezTo>
                      <a:cubicBezTo>
                        <a:pt x="568" y="699"/>
                        <a:pt x="567" y="705"/>
                        <a:pt x="567" y="705"/>
                      </a:cubicBezTo>
                      <a:cubicBezTo>
                        <a:pt x="576" y="706"/>
                        <a:pt x="576" y="706"/>
                        <a:pt x="576" y="706"/>
                      </a:cubicBezTo>
                      <a:cubicBezTo>
                        <a:pt x="576" y="706"/>
                        <a:pt x="576" y="713"/>
                        <a:pt x="580" y="719"/>
                      </a:cubicBezTo>
                      <a:cubicBezTo>
                        <a:pt x="584" y="724"/>
                        <a:pt x="596" y="725"/>
                        <a:pt x="599" y="729"/>
                      </a:cubicBezTo>
                      <a:cubicBezTo>
                        <a:pt x="602" y="735"/>
                        <a:pt x="584" y="739"/>
                        <a:pt x="584" y="739"/>
                      </a:cubicBezTo>
                      <a:cubicBezTo>
                        <a:pt x="584" y="739"/>
                        <a:pt x="587" y="740"/>
                        <a:pt x="592" y="744"/>
                      </a:cubicBezTo>
                      <a:cubicBezTo>
                        <a:pt x="597" y="747"/>
                        <a:pt x="595" y="755"/>
                        <a:pt x="595" y="755"/>
                      </a:cubicBezTo>
                      <a:cubicBezTo>
                        <a:pt x="600" y="755"/>
                        <a:pt x="600" y="755"/>
                        <a:pt x="600" y="755"/>
                      </a:cubicBezTo>
                      <a:cubicBezTo>
                        <a:pt x="599" y="762"/>
                        <a:pt x="599" y="762"/>
                        <a:pt x="599" y="762"/>
                      </a:cubicBezTo>
                      <a:cubicBezTo>
                        <a:pt x="613" y="759"/>
                        <a:pt x="613" y="759"/>
                        <a:pt x="613" y="759"/>
                      </a:cubicBezTo>
                      <a:cubicBezTo>
                        <a:pt x="619" y="763"/>
                        <a:pt x="619" y="763"/>
                        <a:pt x="619" y="763"/>
                      </a:cubicBezTo>
                      <a:cubicBezTo>
                        <a:pt x="619" y="763"/>
                        <a:pt x="629" y="753"/>
                        <a:pt x="634" y="753"/>
                      </a:cubicBezTo>
                      <a:cubicBezTo>
                        <a:pt x="639" y="753"/>
                        <a:pt x="639" y="762"/>
                        <a:pt x="639" y="762"/>
                      </a:cubicBezTo>
                      <a:cubicBezTo>
                        <a:pt x="645" y="758"/>
                        <a:pt x="645" y="758"/>
                        <a:pt x="645" y="758"/>
                      </a:cubicBezTo>
                      <a:cubicBezTo>
                        <a:pt x="645" y="758"/>
                        <a:pt x="649" y="759"/>
                        <a:pt x="650" y="759"/>
                      </a:cubicBezTo>
                      <a:cubicBezTo>
                        <a:pt x="651" y="759"/>
                        <a:pt x="648" y="767"/>
                        <a:pt x="648" y="767"/>
                      </a:cubicBezTo>
                      <a:cubicBezTo>
                        <a:pt x="661" y="783"/>
                        <a:pt x="661" y="783"/>
                        <a:pt x="661" y="783"/>
                      </a:cubicBezTo>
                      <a:cubicBezTo>
                        <a:pt x="659" y="788"/>
                        <a:pt x="659" y="788"/>
                        <a:pt x="659" y="788"/>
                      </a:cubicBezTo>
                      <a:cubicBezTo>
                        <a:pt x="659" y="788"/>
                        <a:pt x="675" y="800"/>
                        <a:pt x="680" y="795"/>
                      </a:cubicBezTo>
                      <a:cubicBezTo>
                        <a:pt x="686" y="791"/>
                        <a:pt x="687" y="789"/>
                        <a:pt x="693" y="788"/>
                      </a:cubicBezTo>
                      <a:cubicBezTo>
                        <a:pt x="698" y="787"/>
                        <a:pt x="698" y="794"/>
                        <a:pt x="701" y="794"/>
                      </a:cubicBezTo>
                      <a:cubicBezTo>
                        <a:pt x="704" y="794"/>
                        <a:pt x="704" y="790"/>
                        <a:pt x="704" y="790"/>
                      </a:cubicBezTo>
                      <a:cubicBezTo>
                        <a:pt x="711" y="790"/>
                        <a:pt x="711" y="790"/>
                        <a:pt x="711" y="790"/>
                      </a:cubicBezTo>
                      <a:cubicBezTo>
                        <a:pt x="712" y="795"/>
                        <a:pt x="712" y="795"/>
                        <a:pt x="712" y="795"/>
                      </a:cubicBezTo>
                      <a:cubicBezTo>
                        <a:pt x="717" y="797"/>
                        <a:pt x="717" y="797"/>
                        <a:pt x="717" y="797"/>
                      </a:cubicBezTo>
                      <a:cubicBezTo>
                        <a:pt x="717" y="797"/>
                        <a:pt x="720" y="790"/>
                        <a:pt x="721" y="786"/>
                      </a:cubicBezTo>
                      <a:cubicBezTo>
                        <a:pt x="723" y="783"/>
                        <a:pt x="734" y="779"/>
                        <a:pt x="734" y="779"/>
                      </a:cubicBezTo>
                      <a:cubicBezTo>
                        <a:pt x="744" y="768"/>
                        <a:pt x="744" y="768"/>
                        <a:pt x="744" y="768"/>
                      </a:cubicBezTo>
                      <a:cubicBezTo>
                        <a:pt x="748" y="773"/>
                        <a:pt x="748" y="773"/>
                        <a:pt x="748" y="773"/>
                      </a:cubicBezTo>
                      <a:cubicBezTo>
                        <a:pt x="753" y="774"/>
                        <a:pt x="753" y="774"/>
                        <a:pt x="753" y="774"/>
                      </a:cubicBezTo>
                      <a:cubicBezTo>
                        <a:pt x="754" y="778"/>
                        <a:pt x="754" y="778"/>
                        <a:pt x="754" y="778"/>
                      </a:cubicBezTo>
                      <a:cubicBezTo>
                        <a:pt x="764" y="788"/>
                        <a:pt x="764" y="788"/>
                        <a:pt x="764" y="788"/>
                      </a:cubicBezTo>
                      <a:cubicBezTo>
                        <a:pt x="774" y="788"/>
                        <a:pt x="774" y="788"/>
                        <a:pt x="774" y="788"/>
                      </a:cubicBezTo>
                      <a:cubicBezTo>
                        <a:pt x="779" y="791"/>
                        <a:pt x="779" y="791"/>
                        <a:pt x="779" y="791"/>
                      </a:cubicBezTo>
                      <a:cubicBezTo>
                        <a:pt x="782" y="788"/>
                        <a:pt x="782" y="788"/>
                        <a:pt x="782" y="788"/>
                      </a:cubicBezTo>
                      <a:cubicBezTo>
                        <a:pt x="782" y="778"/>
                        <a:pt x="782" y="778"/>
                        <a:pt x="782" y="778"/>
                      </a:cubicBezTo>
                      <a:cubicBezTo>
                        <a:pt x="797" y="783"/>
                        <a:pt x="797" y="783"/>
                        <a:pt x="797" y="783"/>
                      </a:cubicBezTo>
                      <a:cubicBezTo>
                        <a:pt x="801" y="777"/>
                        <a:pt x="801" y="777"/>
                        <a:pt x="801" y="777"/>
                      </a:cubicBezTo>
                      <a:cubicBezTo>
                        <a:pt x="811" y="783"/>
                        <a:pt x="811" y="783"/>
                        <a:pt x="811" y="783"/>
                      </a:cubicBezTo>
                      <a:cubicBezTo>
                        <a:pt x="819" y="783"/>
                        <a:pt x="819" y="783"/>
                        <a:pt x="819" y="783"/>
                      </a:cubicBezTo>
                      <a:cubicBezTo>
                        <a:pt x="821" y="775"/>
                        <a:pt x="821" y="775"/>
                        <a:pt x="821" y="775"/>
                      </a:cubicBezTo>
                      <a:cubicBezTo>
                        <a:pt x="826" y="774"/>
                        <a:pt x="826" y="774"/>
                        <a:pt x="826" y="774"/>
                      </a:cubicBezTo>
                      <a:cubicBezTo>
                        <a:pt x="826" y="774"/>
                        <a:pt x="829" y="778"/>
                        <a:pt x="830" y="781"/>
                      </a:cubicBezTo>
                      <a:cubicBezTo>
                        <a:pt x="831" y="783"/>
                        <a:pt x="836" y="782"/>
                        <a:pt x="836" y="782"/>
                      </a:cubicBezTo>
                      <a:cubicBezTo>
                        <a:pt x="838" y="778"/>
                        <a:pt x="838" y="778"/>
                        <a:pt x="838" y="778"/>
                      </a:cubicBezTo>
                      <a:cubicBezTo>
                        <a:pt x="845" y="778"/>
                        <a:pt x="845" y="778"/>
                        <a:pt x="845" y="778"/>
                      </a:cubicBezTo>
                      <a:cubicBezTo>
                        <a:pt x="845" y="778"/>
                        <a:pt x="847" y="782"/>
                        <a:pt x="851" y="784"/>
                      </a:cubicBezTo>
                      <a:cubicBezTo>
                        <a:pt x="856" y="786"/>
                        <a:pt x="862" y="784"/>
                        <a:pt x="862" y="784"/>
                      </a:cubicBezTo>
                      <a:cubicBezTo>
                        <a:pt x="864" y="777"/>
                        <a:pt x="864" y="777"/>
                        <a:pt x="864" y="777"/>
                      </a:cubicBezTo>
                      <a:cubicBezTo>
                        <a:pt x="870" y="777"/>
                        <a:pt x="870" y="777"/>
                        <a:pt x="870" y="777"/>
                      </a:cubicBezTo>
                      <a:cubicBezTo>
                        <a:pt x="870" y="788"/>
                        <a:pt x="870" y="788"/>
                        <a:pt x="870" y="788"/>
                      </a:cubicBezTo>
                      <a:cubicBezTo>
                        <a:pt x="870" y="788"/>
                        <a:pt x="876" y="791"/>
                        <a:pt x="879" y="800"/>
                      </a:cubicBezTo>
                      <a:cubicBezTo>
                        <a:pt x="881" y="808"/>
                        <a:pt x="868" y="818"/>
                        <a:pt x="868" y="818"/>
                      </a:cubicBezTo>
                      <a:cubicBezTo>
                        <a:pt x="868" y="824"/>
                        <a:pt x="868" y="824"/>
                        <a:pt x="868" y="824"/>
                      </a:cubicBezTo>
                      <a:cubicBezTo>
                        <a:pt x="885" y="823"/>
                        <a:pt x="885" y="823"/>
                        <a:pt x="885" y="823"/>
                      </a:cubicBezTo>
                      <a:cubicBezTo>
                        <a:pt x="885" y="828"/>
                        <a:pt x="885" y="828"/>
                        <a:pt x="885" y="828"/>
                      </a:cubicBezTo>
                      <a:cubicBezTo>
                        <a:pt x="876" y="831"/>
                        <a:pt x="876" y="831"/>
                        <a:pt x="876" y="831"/>
                      </a:cubicBezTo>
                      <a:cubicBezTo>
                        <a:pt x="876" y="846"/>
                        <a:pt x="876" y="846"/>
                        <a:pt x="876" y="846"/>
                      </a:cubicBezTo>
                      <a:cubicBezTo>
                        <a:pt x="876" y="846"/>
                        <a:pt x="882" y="845"/>
                        <a:pt x="889" y="849"/>
                      </a:cubicBezTo>
                      <a:cubicBezTo>
                        <a:pt x="896" y="853"/>
                        <a:pt x="892" y="861"/>
                        <a:pt x="892" y="861"/>
                      </a:cubicBezTo>
                      <a:cubicBezTo>
                        <a:pt x="897" y="862"/>
                        <a:pt x="897" y="862"/>
                        <a:pt x="897" y="862"/>
                      </a:cubicBezTo>
                      <a:cubicBezTo>
                        <a:pt x="898" y="876"/>
                        <a:pt x="898" y="876"/>
                        <a:pt x="898" y="876"/>
                      </a:cubicBezTo>
                      <a:cubicBezTo>
                        <a:pt x="895" y="879"/>
                        <a:pt x="895" y="879"/>
                        <a:pt x="895" y="879"/>
                      </a:cubicBezTo>
                      <a:cubicBezTo>
                        <a:pt x="895" y="879"/>
                        <a:pt x="900" y="883"/>
                        <a:pt x="900" y="889"/>
                      </a:cubicBezTo>
                      <a:cubicBezTo>
                        <a:pt x="901" y="896"/>
                        <a:pt x="874" y="899"/>
                        <a:pt x="866" y="901"/>
                      </a:cubicBezTo>
                      <a:cubicBezTo>
                        <a:pt x="859" y="904"/>
                        <a:pt x="860" y="909"/>
                        <a:pt x="861" y="913"/>
                      </a:cubicBezTo>
                      <a:cubicBezTo>
                        <a:pt x="861" y="916"/>
                        <a:pt x="856" y="919"/>
                        <a:pt x="849" y="923"/>
                      </a:cubicBezTo>
                      <a:cubicBezTo>
                        <a:pt x="843" y="926"/>
                        <a:pt x="843" y="939"/>
                        <a:pt x="847" y="945"/>
                      </a:cubicBezTo>
                      <a:cubicBezTo>
                        <a:pt x="850" y="950"/>
                        <a:pt x="852" y="955"/>
                        <a:pt x="852" y="958"/>
                      </a:cubicBezTo>
                      <a:cubicBezTo>
                        <a:pt x="870" y="954"/>
                        <a:pt x="870" y="954"/>
                        <a:pt x="870" y="954"/>
                      </a:cubicBezTo>
                      <a:cubicBezTo>
                        <a:pt x="870" y="945"/>
                        <a:pt x="870" y="945"/>
                        <a:pt x="870" y="945"/>
                      </a:cubicBezTo>
                      <a:cubicBezTo>
                        <a:pt x="881" y="945"/>
                        <a:pt x="881" y="945"/>
                        <a:pt x="881" y="945"/>
                      </a:cubicBezTo>
                      <a:cubicBezTo>
                        <a:pt x="880" y="940"/>
                        <a:pt x="880" y="940"/>
                        <a:pt x="880" y="940"/>
                      </a:cubicBezTo>
                      <a:cubicBezTo>
                        <a:pt x="884" y="934"/>
                        <a:pt x="884" y="934"/>
                        <a:pt x="884" y="934"/>
                      </a:cubicBezTo>
                      <a:cubicBezTo>
                        <a:pt x="894" y="934"/>
                        <a:pt x="894" y="934"/>
                        <a:pt x="894" y="934"/>
                      </a:cubicBezTo>
                      <a:cubicBezTo>
                        <a:pt x="893" y="940"/>
                        <a:pt x="893" y="940"/>
                        <a:pt x="893" y="940"/>
                      </a:cubicBezTo>
                      <a:cubicBezTo>
                        <a:pt x="900" y="949"/>
                        <a:pt x="900" y="949"/>
                        <a:pt x="900" y="949"/>
                      </a:cubicBezTo>
                      <a:cubicBezTo>
                        <a:pt x="891" y="948"/>
                        <a:pt x="891" y="948"/>
                        <a:pt x="891" y="948"/>
                      </a:cubicBezTo>
                      <a:cubicBezTo>
                        <a:pt x="891" y="948"/>
                        <a:pt x="887" y="955"/>
                        <a:pt x="883" y="964"/>
                      </a:cubicBezTo>
                      <a:cubicBezTo>
                        <a:pt x="880" y="974"/>
                        <a:pt x="871" y="971"/>
                        <a:pt x="871" y="971"/>
                      </a:cubicBezTo>
                      <a:cubicBezTo>
                        <a:pt x="870" y="978"/>
                        <a:pt x="870" y="978"/>
                        <a:pt x="870" y="978"/>
                      </a:cubicBezTo>
                      <a:cubicBezTo>
                        <a:pt x="878" y="977"/>
                        <a:pt x="878" y="977"/>
                        <a:pt x="878" y="977"/>
                      </a:cubicBezTo>
                      <a:cubicBezTo>
                        <a:pt x="876" y="983"/>
                        <a:pt x="876" y="983"/>
                        <a:pt x="876" y="983"/>
                      </a:cubicBezTo>
                      <a:cubicBezTo>
                        <a:pt x="866" y="983"/>
                        <a:pt x="866" y="983"/>
                        <a:pt x="866" y="983"/>
                      </a:cubicBezTo>
                      <a:cubicBezTo>
                        <a:pt x="858" y="992"/>
                        <a:pt x="858" y="992"/>
                        <a:pt x="858" y="992"/>
                      </a:cubicBezTo>
                      <a:cubicBezTo>
                        <a:pt x="843" y="992"/>
                        <a:pt x="843" y="992"/>
                        <a:pt x="843" y="992"/>
                      </a:cubicBezTo>
                      <a:cubicBezTo>
                        <a:pt x="855" y="1009"/>
                        <a:pt x="855" y="1009"/>
                        <a:pt x="855" y="1009"/>
                      </a:cubicBezTo>
                      <a:cubicBezTo>
                        <a:pt x="855" y="1009"/>
                        <a:pt x="862" y="1005"/>
                        <a:pt x="867" y="1005"/>
                      </a:cubicBezTo>
                      <a:cubicBezTo>
                        <a:pt x="874" y="1005"/>
                        <a:pt x="876" y="1014"/>
                        <a:pt x="876" y="1014"/>
                      </a:cubicBezTo>
                      <a:cubicBezTo>
                        <a:pt x="876" y="1014"/>
                        <a:pt x="893" y="1012"/>
                        <a:pt x="894" y="1020"/>
                      </a:cubicBezTo>
                      <a:cubicBezTo>
                        <a:pt x="895" y="1026"/>
                        <a:pt x="880" y="1019"/>
                        <a:pt x="880" y="1019"/>
                      </a:cubicBezTo>
                      <a:cubicBezTo>
                        <a:pt x="877" y="1033"/>
                        <a:pt x="877" y="1033"/>
                        <a:pt x="877" y="1033"/>
                      </a:cubicBezTo>
                      <a:cubicBezTo>
                        <a:pt x="873" y="1025"/>
                        <a:pt x="873" y="1025"/>
                        <a:pt x="873" y="1025"/>
                      </a:cubicBezTo>
                      <a:cubicBezTo>
                        <a:pt x="867" y="1028"/>
                        <a:pt x="867" y="1028"/>
                        <a:pt x="867" y="1028"/>
                      </a:cubicBezTo>
                      <a:cubicBezTo>
                        <a:pt x="867" y="1028"/>
                        <a:pt x="871" y="1044"/>
                        <a:pt x="871" y="1049"/>
                      </a:cubicBezTo>
                      <a:cubicBezTo>
                        <a:pt x="871" y="1053"/>
                        <a:pt x="865" y="1053"/>
                        <a:pt x="862" y="1057"/>
                      </a:cubicBezTo>
                      <a:cubicBezTo>
                        <a:pt x="859" y="1060"/>
                        <a:pt x="868" y="1068"/>
                        <a:pt x="866" y="1073"/>
                      </a:cubicBezTo>
                      <a:cubicBezTo>
                        <a:pt x="864" y="1080"/>
                        <a:pt x="859" y="1091"/>
                        <a:pt x="852" y="1092"/>
                      </a:cubicBezTo>
                      <a:cubicBezTo>
                        <a:pt x="846" y="1092"/>
                        <a:pt x="844" y="1084"/>
                        <a:pt x="844" y="1084"/>
                      </a:cubicBezTo>
                      <a:cubicBezTo>
                        <a:pt x="830" y="1085"/>
                        <a:pt x="830" y="1085"/>
                        <a:pt x="830" y="1085"/>
                      </a:cubicBezTo>
                      <a:cubicBezTo>
                        <a:pt x="831" y="1090"/>
                        <a:pt x="831" y="1090"/>
                        <a:pt x="831" y="1090"/>
                      </a:cubicBezTo>
                      <a:cubicBezTo>
                        <a:pt x="831" y="1090"/>
                        <a:pt x="841" y="1091"/>
                        <a:pt x="842" y="1093"/>
                      </a:cubicBezTo>
                      <a:cubicBezTo>
                        <a:pt x="842" y="1096"/>
                        <a:pt x="830" y="1103"/>
                        <a:pt x="830" y="1103"/>
                      </a:cubicBezTo>
                      <a:cubicBezTo>
                        <a:pt x="833" y="1108"/>
                        <a:pt x="833" y="1108"/>
                        <a:pt x="833" y="1108"/>
                      </a:cubicBezTo>
                      <a:cubicBezTo>
                        <a:pt x="847" y="1103"/>
                        <a:pt x="847" y="1103"/>
                        <a:pt x="847" y="1103"/>
                      </a:cubicBezTo>
                      <a:cubicBezTo>
                        <a:pt x="847" y="1103"/>
                        <a:pt x="841" y="1098"/>
                        <a:pt x="851" y="1097"/>
                      </a:cubicBezTo>
                      <a:cubicBezTo>
                        <a:pt x="862" y="1097"/>
                        <a:pt x="852" y="1104"/>
                        <a:pt x="852" y="1104"/>
                      </a:cubicBezTo>
                      <a:cubicBezTo>
                        <a:pt x="865" y="1107"/>
                        <a:pt x="865" y="1107"/>
                        <a:pt x="865" y="1107"/>
                      </a:cubicBezTo>
                      <a:cubicBezTo>
                        <a:pt x="873" y="1120"/>
                        <a:pt x="873" y="1120"/>
                        <a:pt x="873" y="1120"/>
                      </a:cubicBezTo>
                      <a:cubicBezTo>
                        <a:pt x="894" y="1118"/>
                        <a:pt x="894" y="1118"/>
                        <a:pt x="894" y="1118"/>
                      </a:cubicBezTo>
                      <a:cubicBezTo>
                        <a:pt x="895" y="1112"/>
                        <a:pt x="895" y="1112"/>
                        <a:pt x="895" y="1112"/>
                      </a:cubicBezTo>
                      <a:cubicBezTo>
                        <a:pt x="903" y="1118"/>
                        <a:pt x="903" y="1118"/>
                        <a:pt x="903" y="1118"/>
                      </a:cubicBezTo>
                      <a:cubicBezTo>
                        <a:pt x="908" y="1118"/>
                        <a:pt x="908" y="1118"/>
                        <a:pt x="908" y="1118"/>
                      </a:cubicBezTo>
                      <a:cubicBezTo>
                        <a:pt x="911" y="1123"/>
                        <a:pt x="911" y="1123"/>
                        <a:pt x="911" y="1123"/>
                      </a:cubicBezTo>
                      <a:cubicBezTo>
                        <a:pt x="917" y="1122"/>
                        <a:pt x="917" y="1122"/>
                        <a:pt x="917" y="1122"/>
                      </a:cubicBezTo>
                      <a:cubicBezTo>
                        <a:pt x="926" y="1125"/>
                        <a:pt x="926" y="1125"/>
                        <a:pt x="926" y="1125"/>
                      </a:cubicBezTo>
                      <a:cubicBezTo>
                        <a:pt x="929" y="1122"/>
                        <a:pt x="929" y="1122"/>
                        <a:pt x="929" y="1122"/>
                      </a:cubicBezTo>
                      <a:cubicBezTo>
                        <a:pt x="943" y="1121"/>
                        <a:pt x="943" y="1121"/>
                        <a:pt x="943" y="1121"/>
                      </a:cubicBezTo>
                      <a:cubicBezTo>
                        <a:pt x="949" y="1128"/>
                        <a:pt x="949" y="1128"/>
                        <a:pt x="949" y="1128"/>
                      </a:cubicBezTo>
                      <a:cubicBezTo>
                        <a:pt x="949" y="1128"/>
                        <a:pt x="970" y="1130"/>
                        <a:pt x="976" y="1133"/>
                      </a:cubicBezTo>
                      <a:cubicBezTo>
                        <a:pt x="982" y="1136"/>
                        <a:pt x="998" y="1147"/>
                        <a:pt x="998" y="1147"/>
                      </a:cubicBezTo>
                      <a:cubicBezTo>
                        <a:pt x="1003" y="1146"/>
                        <a:pt x="1003" y="1146"/>
                        <a:pt x="1003" y="1146"/>
                      </a:cubicBezTo>
                      <a:cubicBezTo>
                        <a:pt x="1007" y="1150"/>
                        <a:pt x="1007" y="1150"/>
                        <a:pt x="1007" y="1150"/>
                      </a:cubicBezTo>
                      <a:cubicBezTo>
                        <a:pt x="1016" y="1151"/>
                        <a:pt x="1016" y="1151"/>
                        <a:pt x="1016" y="1151"/>
                      </a:cubicBezTo>
                      <a:cubicBezTo>
                        <a:pt x="1019" y="1155"/>
                        <a:pt x="1019" y="1155"/>
                        <a:pt x="1019" y="1155"/>
                      </a:cubicBezTo>
                      <a:cubicBezTo>
                        <a:pt x="1024" y="1154"/>
                        <a:pt x="1024" y="1154"/>
                        <a:pt x="1024" y="1154"/>
                      </a:cubicBezTo>
                      <a:cubicBezTo>
                        <a:pt x="1024" y="1154"/>
                        <a:pt x="1024" y="1144"/>
                        <a:pt x="1028" y="1139"/>
                      </a:cubicBezTo>
                      <a:cubicBezTo>
                        <a:pt x="1031" y="1135"/>
                        <a:pt x="1047" y="1137"/>
                        <a:pt x="1047" y="1137"/>
                      </a:cubicBezTo>
                      <a:cubicBezTo>
                        <a:pt x="1050" y="1132"/>
                        <a:pt x="1050" y="1132"/>
                        <a:pt x="1050" y="1132"/>
                      </a:cubicBezTo>
                      <a:cubicBezTo>
                        <a:pt x="1072" y="1135"/>
                        <a:pt x="1072" y="1135"/>
                        <a:pt x="1072" y="1135"/>
                      </a:cubicBezTo>
                      <a:cubicBezTo>
                        <a:pt x="1073" y="1134"/>
                        <a:pt x="1073" y="1134"/>
                        <a:pt x="1073" y="1134"/>
                      </a:cubicBezTo>
                      <a:cubicBezTo>
                        <a:pt x="1080" y="1134"/>
                        <a:pt x="1080" y="1134"/>
                        <a:pt x="1080" y="1134"/>
                      </a:cubicBezTo>
                      <a:cubicBezTo>
                        <a:pt x="1085" y="1130"/>
                        <a:pt x="1085" y="1130"/>
                        <a:pt x="1085" y="1130"/>
                      </a:cubicBezTo>
                      <a:cubicBezTo>
                        <a:pt x="1085" y="1130"/>
                        <a:pt x="1095" y="1136"/>
                        <a:pt x="1107" y="1133"/>
                      </a:cubicBezTo>
                      <a:cubicBezTo>
                        <a:pt x="1120" y="1131"/>
                        <a:pt x="1137" y="1117"/>
                        <a:pt x="1137" y="1117"/>
                      </a:cubicBezTo>
                      <a:cubicBezTo>
                        <a:pt x="1143" y="1118"/>
                        <a:pt x="1143" y="1118"/>
                        <a:pt x="1143" y="1118"/>
                      </a:cubicBezTo>
                      <a:cubicBezTo>
                        <a:pt x="1143" y="1118"/>
                        <a:pt x="1146" y="1113"/>
                        <a:pt x="1154" y="1113"/>
                      </a:cubicBezTo>
                      <a:cubicBezTo>
                        <a:pt x="1161" y="1112"/>
                        <a:pt x="1162" y="1117"/>
                        <a:pt x="1169" y="1119"/>
                      </a:cubicBezTo>
                      <a:cubicBezTo>
                        <a:pt x="1175" y="1122"/>
                        <a:pt x="1192" y="1117"/>
                        <a:pt x="1192" y="1117"/>
                      </a:cubicBezTo>
                      <a:cubicBezTo>
                        <a:pt x="1210" y="1117"/>
                        <a:pt x="1210" y="1117"/>
                        <a:pt x="1210" y="1117"/>
                      </a:cubicBezTo>
                      <a:cubicBezTo>
                        <a:pt x="1208" y="1123"/>
                        <a:pt x="1208" y="1123"/>
                        <a:pt x="1208" y="1123"/>
                      </a:cubicBezTo>
                      <a:cubicBezTo>
                        <a:pt x="1208" y="1123"/>
                        <a:pt x="1215" y="1125"/>
                        <a:pt x="1221" y="1124"/>
                      </a:cubicBezTo>
                      <a:cubicBezTo>
                        <a:pt x="1227" y="1124"/>
                        <a:pt x="1233" y="1115"/>
                        <a:pt x="1233" y="1115"/>
                      </a:cubicBezTo>
                      <a:cubicBezTo>
                        <a:pt x="1233" y="1108"/>
                        <a:pt x="1233" y="1108"/>
                        <a:pt x="1233" y="1108"/>
                      </a:cubicBezTo>
                      <a:cubicBezTo>
                        <a:pt x="1233" y="1108"/>
                        <a:pt x="1239" y="1103"/>
                        <a:pt x="1243" y="1100"/>
                      </a:cubicBezTo>
                      <a:cubicBezTo>
                        <a:pt x="1248" y="1098"/>
                        <a:pt x="1259" y="1103"/>
                        <a:pt x="1259" y="1103"/>
                      </a:cubicBezTo>
                      <a:cubicBezTo>
                        <a:pt x="1259" y="1093"/>
                        <a:pt x="1259" y="1093"/>
                        <a:pt x="1259" y="1093"/>
                      </a:cubicBezTo>
                      <a:cubicBezTo>
                        <a:pt x="1266" y="1094"/>
                        <a:pt x="1266" y="1094"/>
                        <a:pt x="1266" y="1094"/>
                      </a:cubicBezTo>
                      <a:cubicBezTo>
                        <a:pt x="1274" y="1090"/>
                        <a:pt x="1274" y="1090"/>
                        <a:pt x="1274" y="1090"/>
                      </a:cubicBezTo>
                      <a:cubicBezTo>
                        <a:pt x="1285" y="1097"/>
                        <a:pt x="1285" y="1097"/>
                        <a:pt x="1285" y="1097"/>
                      </a:cubicBezTo>
                      <a:cubicBezTo>
                        <a:pt x="1291" y="1091"/>
                        <a:pt x="1291" y="1091"/>
                        <a:pt x="1291" y="1091"/>
                      </a:cubicBezTo>
                      <a:cubicBezTo>
                        <a:pt x="1302" y="1088"/>
                        <a:pt x="1302" y="1088"/>
                        <a:pt x="1302" y="1088"/>
                      </a:cubicBezTo>
                      <a:cubicBezTo>
                        <a:pt x="1302" y="1088"/>
                        <a:pt x="1305" y="1105"/>
                        <a:pt x="1309" y="1109"/>
                      </a:cubicBezTo>
                      <a:cubicBezTo>
                        <a:pt x="1315" y="1113"/>
                        <a:pt x="1337" y="1108"/>
                        <a:pt x="1347" y="1108"/>
                      </a:cubicBezTo>
                      <a:cubicBezTo>
                        <a:pt x="1357" y="1107"/>
                        <a:pt x="1359" y="1109"/>
                        <a:pt x="1359" y="1109"/>
                      </a:cubicBezTo>
                      <a:cubicBezTo>
                        <a:pt x="1367" y="1105"/>
                        <a:pt x="1367" y="1105"/>
                        <a:pt x="1367" y="1105"/>
                      </a:cubicBezTo>
                      <a:cubicBezTo>
                        <a:pt x="1367" y="1105"/>
                        <a:pt x="1371" y="1106"/>
                        <a:pt x="1378" y="1106"/>
                      </a:cubicBezTo>
                      <a:cubicBezTo>
                        <a:pt x="1383" y="1106"/>
                        <a:pt x="1388" y="1115"/>
                        <a:pt x="1388" y="1115"/>
                      </a:cubicBezTo>
                      <a:cubicBezTo>
                        <a:pt x="1390" y="1112"/>
                        <a:pt x="1390" y="1112"/>
                        <a:pt x="1390" y="1112"/>
                      </a:cubicBezTo>
                      <a:cubicBezTo>
                        <a:pt x="1390" y="1112"/>
                        <a:pt x="1407" y="1123"/>
                        <a:pt x="1408" y="1123"/>
                      </a:cubicBezTo>
                      <a:cubicBezTo>
                        <a:pt x="1411" y="1123"/>
                        <a:pt x="1417" y="1121"/>
                        <a:pt x="1429" y="1120"/>
                      </a:cubicBezTo>
                      <a:cubicBezTo>
                        <a:pt x="1440" y="1119"/>
                        <a:pt x="1435" y="1108"/>
                        <a:pt x="1435" y="1108"/>
                      </a:cubicBezTo>
                      <a:cubicBezTo>
                        <a:pt x="1438" y="1102"/>
                        <a:pt x="1438" y="1102"/>
                        <a:pt x="1438" y="1102"/>
                      </a:cubicBezTo>
                      <a:cubicBezTo>
                        <a:pt x="1437" y="1091"/>
                        <a:pt x="1437" y="1091"/>
                        <a:pt x="1437" y="1091"/>
                      </a:cubicBezTo>
                      <a:cubicBezTo>
                        <a:pt x="1446" y="1078"/>
                        <a:pt x="1446" y="1078"/>
                        <a:pt x="1446" y="1078"/>
                      </a:cubicBezTo>
                      <a:cubicBezTo>
                        <a:pt x="1445" y="1060"/>
                        <a:pt x="1445" y="1060"/>
                        <a:pt x="1445" y="1060"/>
                      </a:cubicBezTo>
                      <a:cubicBezTo>
                        <a:pt x="1434" y="1060"/>
                        <a:pt x="1434" y="1060"/>
                        <a:pt x="1434" y="1060"/>
                      </a:cubicBezTo>
                      <a:cubicBezTo>
                        <a:pt x="1417" y="1047"/>
                        <a:pt x="1417" y="1047"/>
                        <a:pt x="1417" y="1047"/>
                      </a:cubicBezTo>
                      <a:cubicBezTo>
                        <a:pt x="1417" y="1047"/>
                        <a:pt x="1406" y="1046"/>
                        <a:pt x="1404" y="1045"/>
                      </a:cubicBezTo>
                      <a:cubicBezTo>
                        <a:pt x="1402" y="1045"/>
                        <a:pt x="1391" y="1038"/>
                        <a:pt x="1391" y="1038"/>
                      </a:cubicBezTo>
                      <a:cubicBezTo>
                        <a:pt x="1391" y="1038"/>
                        <a:pt x="1387" y="1038"/>
                        <a:pt x="1382" y="1036"/>
                      </a:cubicBezTo>
                      <a:cubicBezTo>
                        <a:pt x="1378" y="1035"/>
                        <a:pt x="1380" y="1033"/>
                        <a:pt x="1376" y="1026"/>
                      </a:cubicBezTo>
                      <a:cubicBezTo>
                        <a:pt x="1372" y="1020"/>
                        <a:pt x="1365" y="1024"/>
                        <a:pt x="1358" y="1018"/>
                      </a:cubicBezTo>
                      <a:cubicBezTo>
                        <a:pt x="1352" y="1012"/>
                        <a:pt x="1356" y="999"/>
                        <a:pt x="1356" y="999"/>
                      </a:cubicBezTo>
                      <a:cubicBezTo>
                        <a:pt x="1350" y="999"/>
                        <a:pt x="1350" y="999"/>
                        <a:pt x="1350" y="999"/>
                      </a:cubicBezTo>
                      <a:cubicBezTo>
                        <a:pt x="1341" y="977"/>
                        <a:pt x="1341" y="977"/>
                        <a:pt x="1341" y="977"/>
                      </a:cubicBezTo>
                      <a:cubicBezTo>
                        <a:pt x="1341" y="964"/>
                        <a:pt x="1341" y="964"/>
                        <a:pt x="1341" y="964"/>
                      </a:cubicBezTo>
                      <a:cubicBezTo>
                        <a:pt x="1343" y="961"/>
                        <a:pt x="1343" y="961"/>
                        <a:pt x="1343" y="961"/>
                      </a:cubicBezTo>
                      <a:cubicBezTo>
                        <a:pt x="1343" y="961"/>
                        <a:pt x="1342" y="959"/>
                        <a:pt x="1339" y="959"/>
                      </a:cubicBezTo>
                      <a:cubicBezTo>
                        <a:pt x="1335" y="960"/>
                        <a:pt x="1338" y="972"/>
                        <a:pt x="1338" y="972"/>
                      </a:cubicBezTo>
                      <a:cubicBezTo>
                        <a:pt x="1342" y="993"/>
                        <a:pt x="1342" y="993"/>
                        <a:pt x="1342" y="993"/>
                      </a:cubicBezTo>
                      <a:cubicBezTo>
                        <a:pt x="1339" y="992"/>
                        <a:pt x="1339" y="992"/>
                        <a:pt x="1339" y="992"/>
                      </a:cubicBezTo>
                      <a:cubicBezTo>
                        <a:pt x="1337" y="974"/>
                        <a:pt x="1337" y="974"/>
                        <a:pt x="1337" y="974"/>
                      </a:cubicBezTo>
                      <a:cubicBezTo>
                        <a:pt x="1333" y="973"/>
                        <a:pt x="1333" y="973"/>
                        <a:pt x="1333" y="973"/>
                      </a:cubicBezTo>
                      <a:cubicBezTo>
                        <a:pt x="1313" y="957"/>
                        <a:pt x="1313" y="957"/>
                        <a:pt x="1313" y="957"/>
                      </a:cubicBezTo>
                      <a:cubicBezTo>
                        <a:pt x="1313" y="957"/>
                        <a:pt x="1310" y="960"/>
                        <a:pt x="1308" y="960"/>
                      </a:cubicBezTo>
                      <a:cubicBezTo>
                        <a:pt x="1306" y="960"/>
                        <a:pt x="1304" y="955"/>
                        <a:pt x="1301" y="952"/>
                      </a:cubicBezTo>
                      <a:cubicBezTo>
                        <a:pt x="1297" y="950"/>
                        <a:pt x="1286" y="956"/>
                        <a:pt x="1286" y="956"/>
                      </a:cubicBezTo>
                      <a:cubicBezTo>
                        <a:pt x="1286" y="956"/>
                        <a:pt x="1277" y="946"/>
                        <a:pt x="1275" y="942"/>
                      </a:cubicBezTo>
                      <a:cubicBezTo>
                        <a:pt x="1273" y="936"/>
                        <a:pt x="1281" y="930"/>
                        <a:pt x="1285" y="924"/>
                      </a:cubicBezTo>
                      <a:cubicBezTo>
                        <a:pt x="1290" y="917"/>
                        <a:pt x="1287" y="902"/>
                        <a:pt x="1287" y="902"/>
                      </a:cubicBezTo>
                      <a:cubicBezTo>
                        <a:pt x="1283" y="899"/>
                        <a:pt x="1283" y="899"/>
                        <a:pt x="1283" y="899"/>
                      </a:cubicBezTo>
                      <a:cubicBezTo>
                        <a:pt x="1287" y="894"/>
                        <a:pt x="1287" y="894"/>
                        <a:pt x="1287" y="894"/>
                      </a:cubicBezTo>
                      <a:cubicBezTo>
                        <a:pt x="1284" y="893"/>
                        <a:pt x="1284" y="893"/>
                        <a:pt x="1284" y="893"/>
                      </a:cubicBezTo>
                      <a:cubicBezTo>
                        <a:pt x="1283" y="877"/>
                        <a:pt x="1283" y="877"/>
                        <a:pt x="1283" y="877"/>
                      </a:cubicBezTo>
                      <a:cubicBezTo>
                        <a:pt x="1286" y="870"/>
                        <a:pt x="1286" y="870"/>
                        <a:pt x="1286" y="870"/>
                      </a:cubicBezTo>
                      <a:cubicBezTo>
                        <a:pt x="1286" y="870"/>
                        <a:pt x="1280" y="865"/>
                        <a:pt x="1281" y="862"/>
                      </a:cubicBezTo>
                      <a:cubicBezTo>
                        <a:pt x="1282" y="858"/>
                        <a:pt x="1291" y="864"/>
                        <a:pt x="1296" y="865"/>
                      </a:cubicBezTo>
                      <a:cubicBezTo>
                        <a:pt x="1300" y="865"/>
                        <a:pt x="1299" y="862"/>
                        <a:pt x="1299" y="862"/>
                      </a:cubicBezTo>
                      <a:cubicBezTo>
                        <a:pt x="1299" y="862"/>
                        <a:pt x="1291" y="856"/>
                        <a:pt x="1293" y="853"/>
                      </a:cubicBezTo>
                      <a:cubicBezTo>
                        <a:pt x="1296" y="850"/>
                        <a:pt x="1306" y="844"/>
                        <a:pt x="1306" y="844"/>
                      </a:cubicBezTo>
                      <a:cubicBezTo>
                        <a:pt x="1313" y="846"/>
                        <a:pt x="1313" y="846"/>
                        <a:pt x="1313" y="846"/>
                      </a:cubicBezTo>
                      <a:cubicBezTo>
                        <a:pt x="1317" y="845"/>
                        <a:pt x="1317" y="845"/>
                        <a:pt x="1317" y="845"/>
                      </a:cubicBezTo>
                      <a:cubicBezTo>
                        <a:pt x="1305" y="836"/>
                        <a:pt x="1305" y="836"/>
                        <a:pt x="1305" y="836"/>
                      </a:cubicBezTo>
                      <a:cubicBezTo>
                        <a:pt x="1308" y="831"/>
                        <a:pt x="1308" y="831"/>
                        <a:pt x="1308" y="831"/>
                      </a:cubicBezTo>
                      <a:cubicBezTo>
                        <a:pt x="1322" y="838"/>
                        <a:pt x="1322" y="838"/>
                        <a:pt x="1322" y="838"/>
                      </a:cubicBezTo>
                      <a:cubicBezTo>
                        <a:pt x="1327" y="836"/>
                        <a:pt x="1327" y="836"/>
                        <a:pt x="1327" y="836"/>
                      </a:cubicBezTo>
                      <a:cubicBezTo>
                        <a:pt x="1320" y="832"/>
                        <a:pt x="1320" y="832"/>
                        <a:pt x="1320" y="832"/>
                      </a:cubicBezTo>
                      <a:cubicBezTo>
                        <a:pt x="1323" y="825"/>
                        <a:pt x="1323" y="825"/>
                        <a:pt x="1323" y="825"/>
                      </a:cubicBezTo>
                      <a:cubicBezTo>
                        <a:pt x="1313" y="820"/>
                        <a:pt x="1313" y="820"/>
                        <a:pt x="1313" y="820"/>
                      </a:cubicBezTo>
                      <a:cubicBezTo>
                        <a:pt x="1314" y="815"/>
                        <a:pt x="1314" y="815"/>
                        <a:pt x="1314" y="815"/>
                      </a:cubicBezTo>
                      <a:cubicBezTo>
                        <a:pt x="1322" y="817"/>
                        <a:pt x="1322" y="817"/>
                        <a:pt x="1322" y="817"/>
                      </a:cubicBezTo>
                      <a:cubicBezTo>
                        <a:pt x="1325" y="817"/>
                        <a:pt x="1325" y="817"/>
                        <a:pt x="1325" y="817"/>
                      </a:cubicBezTo>
                      <a:cubicBezTo>
                        <a:pt x="1318" y="812"/>
                        <a:pt x="1318" y="812"/>
                        <a:pt x="1318" y="812"/>
                      </a:cubicBezTo>
                      <a:cubicBezTo>
                        <a:pt x="1323" y="809"/>
                        <a:pt x="1323" y="809"/>
                        <a:pt x="1323" y="809"/>
                      </a:cubicBezTo>
                      <a:cubicBezTo>
                        <a:pt x="1331" y="813"/>
                        <a:pt x="1331" y="813"/>
                        <a:pt x="1331" y="813"/>
                      </a:cubicBezTo>
                      <a:cubicBezTo>
                        <a:pt x="1331" y="813"/>
                        <a:pt x="1331" y="806"/>
                        <a:pt x="1329" y="803"/>
                      </a:cubicBezTo>
                      <a:cubicBezTo>
                        <a:pt x="1326" y="800"/>
                        <a:pt x="1319" y="801"/>
                        <a:pt x="1320" y="797"/>
                      </a:cubicBezTo>
                      <a:cubicBezTo>
                        <a:pt x="1321" y="791"/>
                        <a:pt x="1332" y="792"/>
                        <a:pt x="1332" y="792"/>
                      </a:cubicBezTo>
                      <a:cubicBezTo>
                        <a:pt x="1324" y="788"/>
                        <a:pt x="1324" y="788"/>
                        <a:pt x="1324" y="788"/>
                      </a:cubicBezTo>
                      <a:cubicBezTo>
                        <a:pt x="1324" y="788"/>
                        <a:pt x="1301" y="792"/>
                        <a:pt x="1290" y="791"/>
                      </a:cubicBezTo>
                      <a:cubicBezTo>
                        <a:pt x="1281" y="790"/>
                        <a:pt x="1280" y="784"/>
                        <a:pt x="1284" y="777"/>
                      </a:cubicBezTo>
                      <a:cubicBezTo>
                        <a:pt x="1288" y="772"/>
                        <a:pt x="1298" y="778"/>
                        <a:pt x="1302" y="774"/>
                      </a:cubicBezTo>
                      <a:cubicBezTo>
                        <a:pt x="1307" y="769"/>
                        <a:pt x="1288" y="762"/>
                        <a:pt x="1281" y="760"/>
                      </a:cubicBezTo>
                      <a:cubicBezTo>
                        <a:pt x="1273" y="758"/>
                        <a:pt x="1268" y="747"/>
                        <a:pt x="1263" y="744"/>
                      </a:cubicBezTo>
                      <a:cubicBezTo>
                        <a:pt x="1257" y="742"/>
                        <a:pt x="1256" y="746"/>
                        <a:pt x="1249" y="746"/>
                      </a:cubicBezTo>
                      <a:cubicBezTo>
                        <a:pt x="1242" y="746"/>
                        <a:pt x="1241" y="735"/>
                        <a:pt x="1232" y="732"/>
                      </a:cubicBezTo>
                      <a:cubicBezTo>
                        <a:pt x="1222" y="729"/>
                        <a:pt x="1225" y="741"/>
                        <a:pt x="1218" y="743"/>
                      </a:cubicBezTo>
                      <a:cubicBezTo>
                        <a:pt x="1211" y="745"/>
                        <a:pt x="1206" y="744"/>
                        <a:pt x="1206" y="744"/>
                      </a:cubicBezTo>
                      <a:cubicBezTo>
                        <a:pt x="1210" y="752"/>
                        <a:pt x="1210" y="752"/>
                        <a:pt x="1210" y="752"/>
                      </a:cubicBezTo>
                      <a:cubicBezTo>
                        <a:pt x="1210" y="752"/>
                        <a:pt x="1198" y="752"/>
                        <a:pt x="1192" y="750"/>
                      </a:cubicBezTo>
                      <a:cubicBezTo>
                        <a:pt x="1187" y="749"/>
                        <a:pt x="1188" y="742"/>
                        <a:pt x="1189" y="740"/>
                      </a:cubicBezTo>
                      <a:cubicBezTo>
                        <a:pt x="1191" y="737"/>
                        <a:pt x="1186" y="735"/>
                        <a:pt x="1184" y="732"/>
                      </a:cubicBezTo>
                      <a:cubicBezTo>
                        <a:pt x="1181" y="730"/>
                        <a:pt x="1181" y="726"/>
                        <a:pt x="1181" y="726"/>
                      </a:cubicBezTo>
                      <a:cubicBezTo>
                        <a:pt x="1152" y="732"/>
                        <a:pt x="1152" y="732"/>
                        <a:pt x="1152" y="732"/>
                      </a:cubicBezTo>
                      <a:cubicBezTo>
                        <a:pt x="1146" y="693"/>
                        <a:pt x="1146" y="693"/>
                        <a:pt x="1146" y="693"/>
                      </a:cubicBezTo>
                      <a:cubicBezTo>
                        <a:pt x="1146" y="693"/>
                        <a:pt x="1152" y="683"/>
                        <a:pt x="1149" y="675"/>
                      </a:cubicBezTo>
                      <a:cubicBezTo>
                        <a:pt x="1146" y="666"/>
                        <a:pt x="1136" y="668"/>
                        <a:pt x="1136" y="668"/>
                      </a:cubicBezTo>
                      <a:cubicBezTo>
                        <a:pt x="1124" y="633"/>
                        <a:pt x="1124" y="633"/>
                        <a:pt x="1124" y="633"/>
                      </a:cubicBezTo>
                      <a:cubicBezTo>
                        <a:pt x="1133" y="618"/>
                        <a:pt x="1133" y="618"/>
                        <a:pt x="1133" y="618"/>
                      </a:cubicBezTo>
                      <a:cubicBezTo>
                        <a:pt x="1134" y="613"/>
                        <a:pt x="1125" y="612"/>
                        <a:pt x="1125" y="604"/>
                      </a:cubicBezTo>
                      <a:cubicBezTo>
                        <a:pt x="1124" y="597"/>
                        <a:pt x="1128" y="590"/>
                        <a:pt x="1138" y="590"/>
                      </a:cubicBezTo>
                      <a:cubicBezTo>
                        <a:pt x="1146" y="590"/>
                        <a:pt x="1158" y="599"/>
                        <a:pt x="1161" y="604"/>
                      </a:cubicBezTo>
                      <a:cubicBezTo>
                        <a:pt x="1165" y="611"/>
                        <a:pt x="1172" y="610"/>
                        <a:pt x="1178" y="610"/>
                      </a:cubicBezTo>
                      <a:cubicBezTo>
                        <a:pt x="1184" y="610"/>
                        <a:pt x="1190" y="596"/>
                        <a:pt x="1191" y="586"/>
                      </a:cubicBezTo>
                      <a:cubicBezTo>
                        <a:pt x="1192" y="577"/>
                        <a:pt x="1185" y="585"/>
                        <a:pt x="1185" y="585"/>
                      </a:cubicBezTo>
                      <a:cubicBezTo>
                        <a:pt x="1185" y="585"/>
                        <a:pt x="1182" y="580"/>
                        <a:pt x="1177" y="578"/>
                      </a:cubicBezTo>
                      <a:cubicBezTo>
                        <a:pt x="1173" y="574"/>
                        <a:pt x="1163" y="562"/>
                        <a:pt x="1163" y="562"/>
                      </a:cubicBezTo>
                      <a:cubicBezTo>
                        <a:pt x="1159" y="562"/>
                        <a:pt x="1159" y="562"/>
                        <a:pt x="1159" y="562"/>
                      </a:cubicBezTo>
                      <a:cubicBezTo>
                        <a:pt x="1160" y="558"/>
                        <a:pt x="1160" y="558"/>
                        <a:pt x="1160" y="558"/>
                      </a:cubicBezTo>
                      <a:cubicBezTo>
                        <a:pt x="1160" y="558"/>
                        <a:pt x="1165" y="556"/>
                        <a:pt x="1171" y="555"/>
                      </a:cubicBezTo>
                      <a:cubicBezTo>
                        <a:pt x="1177" y="554"/>
                        <a:pt x="1175" y="538"/>
                        <a:pt x="1175" y="538"/>
                      </a:cubicBezTo>
                      <a:cubicBezTo>
                        <a:pt x="1175" y="538"/>
                        <a:pt x="1182" y="533"/>
                        <a:pt x="1183" y="527"/>
                      </a:cubicBezTo>
                      <a:cubicBezTo>
                        <a:pt x="1185" y="523"/>
                        <a:pt x="1175" y="524"/>
                        <a:pt x="1175" y="524"/>
                      </a:cubicBezTo>
                      <a:cubicBezTo>
                        <a:pt x="1173" y="514"/>
                        <a:pt x="1173" y="514"/>
                        <a:pt x="1173" y="514"/>
                      </a:cubicBezTo>
                      <a:cubicBezTo>
                        <a:pt x="1183" y="508"/>
                        <a:pt x="1183" y="508"/>
                        <a:pt x="1183" y="508"/>
                      </a:cubicBezTo>
                      <a:cubicBezTo>
                        <a:pt x="1189" y="497"/>
                        <a:pt x="1189" y="497"/>
                        <a:pt x="1189" y="497"/>
                      </a:cubicBezTo>
                      <a:cubicBezTo>
                        <a:pt x="1189" y="497"/>
                        <a:pt x="1202" y="489"/>
                        <a:pt x="1202" y="486"/>
                      </a:cubicBezTo>
                      <a:cubicBezTo>
                        <a:pt x="1203" y="482"/>
                        <a:pt x="1196" y="483"/>
                        <a:pt x="1195" y="479"/>
                      </a:cubicBezTo>
                      <a:cubicBezTo>
                        <a:pt x="1194" y="477"/>
                        <a:pt x="1204" y="475"/>
                        <a:pt x="1204" y="472"/>
                      </a:cubicBezTo>
                      <a:cubicBezTo>
                        <a:pt x="1204" y="470"/>
                        <a:pt x="1199" y="463"/>
                        <a:pt x="1201" y="461"/>
                      </a:cubicBezTo>
                      <a:cubicBezTo>
                        <a:pt x="1203" y="459"/>
                        <a:pt x="1208" y="456"/>
                        <a:pt x="1208" y="456"/>
                      </a:cubicBezTo>
                      <a:cubicBezTo>
                        <a:pt x="1201" y="450"/>
                        <a:pt x="1201" y="450"/>
                        <a:pt x="1201" y="450"/>
                      </a:cubicBezTo>
                      <a:cubicBezTo>
                        <a:pt x="1212" y="450"/>
                        <a:pt x="1212" y="450"/>
                        <a:pt x="1212" y="450"/>
                      </a:cubicBezTo>
                      <a:cubicBezTo>
                        <a:pt x="1212" y="450"/>
                        <a:pt x="1223" y="443"/>
                        <a:pt x="1226" y="444"/>
                      </a:cubicBezTo>
                      <a:cubicBezTo>
                        <a:pt x="1229" y="445"/>
                        <a:pt x="1223" y="455"/>
                        <a:pt x="1228" y="456"/>
                      </a:cubicBezTo>
                      <a:cubicBezTo>
                        <a:pt x="1234" y="458"/>
                        <a:pt x="1235" y="445"/>
                        <a:pt x="1235" y="445"/>
                      </a:cubicBezTo>
                      <a:cubicBezTo>
                        <a:pt x="1235" y="445"/>
                        <a:pt x="1240" y="446"/>
                        <a:pt x="1243" y="444"/>
                      </a:cubicBezTo>
                      <a:cubicBezTo>
                        <a:pt x="1247" y="442"/>
                        <a:pt x="1238" y="436"/>
                        <a:pt x="1240" y="431"/>
                      </a:cubicBezTo>
                      <a:cubicBezTo>
                        <a:pt x="1242" y="427"/>
                        <a:pt x="1251" y="427"/>
                        <a:pt x="1251" y="427"/>
                      </a:cubicBezTo>
                      <a:cubicBezTo>
                        <a:pt x="1249" y="420"/>
                        <a:pt x="1249" y="420"/>
                        <a:pt x="1249" y="420"/>
                      </a:cubicBezTo>
                      <a:cubicBezTo>
                        <a:pt x="1253" y="418"/>
                        <a:pt x="1253" y="418"/>
                        <a:pt x="1253" y="418"/>
                      </a:cubicBezTo>
                      <a:cubicBezTo>
                        <a:pt x="1253" y="418"/>
                        <a:pt x="1269" y="428"/>
                        <a:pt x="1275" y="427"/>
                      </a:cubicBezTo>
                      <a:cubicBezTo>
                        <a:pt x="1281" y="427"/>
                        <a:pt x="1277" y="421"/>
                        <a:pt x="1277" y="421"/>
                      </a:cubicBezTo>
                      <a:cubicBezTo>
                        <a:pt x="1285" y="421"/>
                        <a:pt x="1285" y="421"/>
                        <a:pt x="1285" y="421"/>
                      </a:cubicBezTo>
                      <a:cubicBezTo>
                        <a:pt x="1285" y="421"/>
                        <a:pt x="1298" y="409"/>
                        <a:pt x="1306" y="408"/>
                      </a:cubicBezTo>
                      <a:cubicBezTo>
                        <a:pt x="1315" y="407"/>
                        <a:pt x="1313" y="415"/>
                        <a:pt x="1318" y="416"/>
                      </a:cubicBezTo>
                      <a:cubicBezTo>
                        <a:pt x="1322" y="418"/>
                        <a:pt x="1323" y="416"/>
                        <a:pt x="1326" y="412"/>
                      </a:cubicBezTo>
                      <a:cubicBezTo>
                        <a:pt x="1329" y="409"/>
                        <a:pt x="1334" y="410"/>
                        <a:pt x="1339" y="414"/>
                      </a:cubicBezTo>
                      <a:cubicBezTo>
                        <a:pt x="1345" y="419"/>
                        <a:pt x="1351" y="418"/>
                        <a:pt x="1356" y="418"/>
                      </a:cubicBezTo>
                      <a:cubicBezTo>
                        <a:pt x="1362" y="418"/>
                        <a:pt x="1363" y="419"/>
                        <a:pt x="1363" y="423"/>
                      </a:cubicBezTo>
                      <a:cubicBezTo>
                        <a:pt x="1363" y="426"/>
                        <a:pt x="1366" y="432"/>
                        <a:pt x="1370" y="435"/>
                      </a:cubicBezTo>
                      <a:cubicBezTo>
                        <a:pt x="1375" y="438"/>
                        <a:pt x="1376" y="430"/>
                        <a:pt x="1378" y="426"/>
                      </a:cubicBezTo>
                      <a:cubicBezTo>
                        <a:pt x="1379" y="422"/>
                        <a:pt x="1371" y="422"/>
                        <a:pt x="1369" y="418"/>
                      </a:cubicBezTo>
                      <a:cubicBezTo>
                        <a:pt x="1367" y="412"/>
                        <a:pt x="1362" y="413"/>
                        <a:pt x="1358" y="413"/>
                      </a:cubicBezTo>
                      <a:cubicBezTo>
                        <a:pt x="1356" y="412"/>
                        <a:pt x="1356" y="409"/>
                        <a:pt x="1358" y="405"/>
                      </a:cubicBezTo>
                      <a:cubicBezTo>
                        <a:pt x="1360" y="400"/>
                        <a:pt x="1372" y="405"/>
                        <a:pt x="1372" y="405"/>
                      </a:cubicBezTo>
                      <a:cubicBezTo>
                        <a:pt x="1372" y="405"/>
                        <a:pt x="1375" y="403"/>
                        <a:pt x="1379" y="403"/>
                      </a:cubicBezTo>
                      <a:cubicBezTo>
                        <a:pt x="1382" y="404"/>
                        <a:pt x="1382" y="407"/>
                        <a:pt x="1382" y="407"/>
                      </a:cubicBezTo>
                      <a:cubicBezTo>
                        <a:pt x="1414" y="404"/>
                        <a:pt x="1414" y="404"/>
                        <a:pt x="1414" y="404"/>
                      </a:cubicBezTo>
                      <a:cubicBezTo>
                        <a:pt x="1414" y="404"/>
                        <a:pt x="1418" y="392"/>
                        <a:pt x="1420" y="387"/>
                      </a:cubicBezTo>
                      <a:cubicBezTo>
                        <a:pt x="1422" y="380"/>
                        <a:pt x="1416" y="374"/>
                        <a:pt x="1416" y="374"/>
                      </a:cubicBezTo>
                      <a:cubicBezTo>
                        <a:pt x="1421" y="372"/>
                        <a:pt x="1421" y="372"/>
                        <a:pt x="1421" y="372"/>
                      </a:cubicBezTo>
                      <a:cubicBezTo>
                        <a:pt x="1420" y="357"/>
                        <a:pt x="1420" y="357"/>
                        <a:pt x="1420" y="357"/>
                      </a:cubicBezTo>
                      <a:cubicBezTo>
                        <a:pt x="1420" y="357"/>
                        <a:pt x="1427" y="361"/>
                        <a:pt x="1431" y="361"/>
                      </a:cubicBezTo>
                      <a:cubicBezTo>
                        <a:pt x="1435" y="360"/>
                        <a:pt x="1430" y="352"/>
                        <a:pt x="1430" y="352"/>
                      </a:cubicBezTo>
                      <a:cubicBezTo>
                        <a:pt x="1442" y="343"/>
                        <a:pt x="1442" y="343"/>
                        <a:pt x="1442" y="343"/>
                      </a:cubicBezTo>
                      <a:cubicBezTo>
                        <a:pt x="1442" y="343"/>
                        <a:pt x="1456" y="348"/>
                        <a:pt x="1461" y="346"/>
                      </a:cubicBezTo>
                      <a:cubicBezTo>
                        <a:pt x="1464" y="344"/>
                        <a:pt x="1460" y="340"/>
                        <a:pt x="1461" y="337"/>
                      </a:cubicBezTo>
                      <a:cubicBezTo>
                        <a:pt x="1462" y="336"/>
                        <a:pt x="1469" y="336"/>
                        <a:pt x="1469" y="336"/>
                      </a:cubicBezTo>
                      <a:cubicBezTo>
                        <a:pt x="1460" y="327"/>
                        <a:pt x="1460" y="327"/>
                        <a:pt x="1460" y="327"/>
                      </a:cubicBezTo>
                      <a:cubicBezTo>
                        <a:pt x="1460" y="327"/>
                        <a:pt x="1477" y="320"/>
                        <a:pt x="1479" y="318"/>
                      </a:cubicBezTo>
                      <a:cubicBezTo>
                        <a:pt x="1482" y="316"/>
                        <a:pt x="1478" y="309"/>
                        <a:pt x="1478" y="309"/>
                      </a:cubicBezTo>
                      <a:cubicBezTo>
                        <a:pt x="1478" y="309"/>
                        <a:pt x="1483" y="308"/>
                        <a:pt x="1488" y="306"/>
                      </a:cubicBezTo>
                      <a:cubicBezTo>
                        <a:pt x="1494" y="306"/>
                        <a:pt x="1494" y="312"/>
                        <a:pt x="1503" y="317"/>
                      </a:cubicBezTo>
                      <a:cubicBezTo>
                        <a:pt x="1511" y="321"/>
                        <a:pt x="1523" y="314"/>
                        <a:pt x="1532" y="310"/>
                      </a:cubicBezTo>
                      <a:cubicBezTo>
                        <a:pt x="1532" y="229"/>
                        <a:pt x="1532" y="229"/>
                        <a:pt x="1532" y="229"/>
                      </a:cubicBezTo>
                      <a:lnTo>
                        <a:pt x="1522" y="230"/>
                      </a:lnTo>
                      <a:close/>
                      <a:moveTo>
                        <a:pt x="375" y="212"/>
                      </a:moveTo>
                      <a:cubicBezTo>
                        <a:pt x="373" y="220"/>
                        <a:pt x="367" y="219"/>
                        <a:pt x="367" y="219"/>
                      </a:cubicBezTo>
                      <a:cubicBezTo>
                        <a:pt x="367" y="219"/>
                        <a:pt x="377" y="237"/>
                        <a:pt x="372" y="240"/>
                      </a:cubicBezTo>
                      <a:cubicBezTo>
                        <a:pt x="366" y="243"/>
                        <a:pt x="357" y="240"/>
                        <a:pt x="357" y="240"/>
                      </a:cubicBezTo>
                      <a:cubicBezTo>
                        <a:pt x="346" y="241"/>
                        <a:pt x="346" y="241"/>
                        <a:pt x="346" y="241"/>
                      </a:cubicBezTo>
                      <a:cubicBezTo>
                        <a:pt x="340" y="250"/>
                        <a:pt x="340" y="250"/>
                        <a:pt x="340" y="250"/>
                      </a:cubicBezTo>
                      <a:cubicBezTo>
                        <a:pt x="340" y="250"/>
                        <a:pt x="350" y="264"/>
                        <a:pt x="341" y="264"/>
                      </a:cubicBezTo>
                      <a:cubicBezTo>
                        <a:pt x="334" y="265"/>
                        <a:pt x="324" y="264"/>
                        <a:pt x="324" y="264"/>
                      </a:cubicBezTo>
                      <a:cubicBezTo>
                        <a:pt x="324" y="252"/>
                        <a:pt x="324" y="252"/>
                        <a:pt x="324" y="252"/>
                      </a:cubicBezTo>
                      <a:cubicBezTo>
                        <a:pt x="316" y="248"/>
                        <a:pt x="316" y="248"/>
                        <a:pt x="316" y="248"/>
                      </a:cubicBezTo>
                      <a:cubicBezTo>
                        <a:pt x="316" y="248"/>
                        <a:pt x="319" y="242"/>
                        <a:pt x="313" y="237"/>
                      </a:cubicBezTo>
                      <a:cubicBezTo>
                        <a:pt x="307" y="232"/>
                        <a:pt x="299" y="226"/>
                        <a:pt x="299" y="226"/>
                      </a:cubicBezTo>
                      <a:cubicBezTo>
                        <a:pt x="299" y="226"/>
                        <a:pt x="299" y="220"/>
                        <a:pt x="295" y="215"/>
                      </a:cubicBezTo>
                      <a:cubicBezTo>
                        <a:pt x="291" y="209"/>
                        <a:pt x="266" y="203"/>
                        <a:pt x="266" y="198"/>
                      </a:cubicBezTo>
                      <a:cubicBezTo>
                        <a:pt x="267" y="192"/>
                        <a:pt x="277" y="188"/>
                        <a:pt x="277" y="188"/>
                      </a:cubicBezTo>
                      <a:cubicBezTo>
                        <a:pt x="275" y="178"/>
                        <a:pt x="275" y="178"/>
                        <a:pt x="275" y="178"/>
                      </a:cubicBezTo>
                      <a:cubicBezTo>
                        <a:pt x="275" y="178"/>
                        <a:pt x="285" y="174"/>
                        <a:pt x="285" y="170"/>
                      </a:cubicBezTo>
                      <a:cubicBezTo>
                        <a:pt x="285" y="164"/>
                        <a:pt x="286" y="156"/>
                        <a:pt x="286" y="156"/>
                      </a:cubicBezTo>
                      <a:cubicBezTo>
                        <a:pt x="291" y="157"/>
                        <a:pt x="297" y="158"/>
                        <a:pt x="297" y="158"/>
                      </a:cubicBezTo>
                      <a:cubicBezTo>
                        <a:pt x="301" y="163"/>
                        <a:pt x="301" y="163"/>
                        <a:pt x="301" y="163"/>
                      </a:cubicBezTo>
                      <a:cubicBezTo>
                        <a:pt x="302" y="160"/>
                        <a:pt x="302" y="160"/>
                        <a:pt x="302" y="160"/>
                      </a:cubicBezTo>
                      <a:cubicBezTo>
                        <a:pt x="310" y="160"/>
                        <a:pt x="310" y="160"/>
                        <a:pt x="310" y="160"/>
                      </a:cubicBezTo>
                      <a:cubicBezTo>
                        <a:pt x="316" y="169"/>
                        <a:pt x="316" y="169"/>
                        <a:pt x="316" y="169"/>
                      </a:cubicBezTo>
                      <a:cubicBezTo>
                        <a:pt x="319" y="166"/>
                        <a:pt x="319" y="166"/>
                        <a:pt x="319" y="166"/>
                      </a:cubicBezTo>
                      <a:cubicBezTo>
                        <a:pt x="325" y="173"/>
                        <a:pt x="325" y="173"/>
                        <a:pt x="325" y="173"/>
                      </a:cubicBezTo>
                      <a:cubicBezTo>
                        <a:pt x="315" y="173"/>
                        <a:pt x="315" y="173"/>
                        <a:pt x="315" y="173"/>
                      </a:cubicBezTo>
                      <a:cubicBezTo>
                        <a:pt x="315" y="173"/>
                        <a:pt x="313" y="176"/>
                        <a:pt x="316" y="177"/>
                      </a:cubicBezTo>
                      <a:cubicBezTo>
                        <a:pt x="319" y="178"/>
                        <a:pt x="321" y="175"/>
                        <a:pt x="321" y="175"/>
                      </a:cubicBezTo>
                      <a:cubicBezTo>
                        <a:pt x="321" y="175"/>
                        <a:pt x="341" y="173"/>
                        <a:pt x="349" y="178"/>
                      </a:cubicBezTo>
                      <a:cubicBezTo>
                        <a:pt x="355" y="185"/>
                        <a:pt x="356" y="189"/>
                        <a:pt x="356" y="189"/>
                      </a:cubicBezTo>
                      <a:cubicBezTo>
                        <a:pt x="366" y="194"/>
                        <a:pt x="366" y="194"/>
                        <a:pt x="366" y="194"/>
                      </a:cubicBezTo>
                      <a:cubicBezTo>
                        <a:pt x="369" y="204"/>
                        <a:pt x="369" y="204"/>
                        <a:pt x="369" y="204"/>
                      </a:cubicBezTo>
                      <a:cubicBezTo>
                        <a:pt x="369" y="204"/>
                        <a:pt x="376" y="205"/>
                        <a:pt x="375" y="212"/>
                      </a:cubicBezTo>
                      <a:close/>
                      <a:moveTo>
                        <a:pt x="464" y="146"/>
                      </a:moveTo>
                      <a:cubicBezTo>
                        <a:pt x="462" y="151"/>
                        <a:pt x="462" y="158"/>
                        <a:pt x="462" y="158"/>
                      </a:cubicBezTo>
                      <a:cubicBezTo>
                        <a:pt x="449" y="160"/>
                        <a:pt x="449" y="160"/>
                        <a:pt x="449" y="160"/>
                      </a:cubicBezTo>
                      <a:cubicBezTo>
                        <a:pt x="449" y="160"/>
                        <a:pt x="454" y="151"/>
                        <a:pt x="446" y="142"/>
                      </a:cubicBezTo>
                      <a:cubicBezTo>
                        <a:pt x="437" y="132"/>
                        <a:pt x="425" y="131"/>
                        <a:pt x="425" y="131"/>
                      </a:cubicBezTo>
                      <a:cubicBezTo>
                        <a:pt x="408" y="128"/>
                        <a:pt x="408" y="128"/>
                        <a:pt x="408" y="128"/>
                      </a:cubicBezTo>
                      <a:cubicBezTo>
                        <a:pt x="388" y="111"/>
                        <a:pt x="388" y="111"/>
                        <a:pt x="388" y="111"/>
                      </a:cubicBezTo>
                      <a:cubicBezTo>
                        <a:pt x="398" y="117"/>
                        <a:pt x="398" y="117"/>
                        <a:pt x="398" y="117"/>
                      </a:cubicBezTo>
                      <a:cubicBezTo>
                        <a:pt x="401" y="117"/>
                        <a:pt x="401" y="117"/>
                        <a:pt x="401" y="117"/>
                      </a:cubicBezTo>
                      <a:cubicBezTo>
                        <a:pt x="401" y="108"/>
                        <a:pt x="401" y="108"/>
                        <a:pt x="401" y="108"/>
                      </a:cubicBezTo>
                      <a:cubicBezTo>
                        <a:pt x="392" y="103"/>
                        <a:pt x="392" y="103"/>
                        <a:pt x="392" y="103"/>
                      </a:cubicBezTo>
                      <a:cubicBezTo>
                        <a:pt x="389" y="101"/>
                        <a:pt x="389" y="101"/>
                        <a:pt x="389" y="101"/>
                      </a:cubicBezTo>
                      <a:cubicBezTo>
                        <a:pt x="381" y="92"/>
                        <a:pt x="381" y="92"/>
                        <a:pt x="381" y="92"/>
                      </a:cubicBezTo>
                      <a:cubicBezTo>
                        <a:pt x="373" y="84"/>
                        <a:pt x="373" y="84"/>
                        <a:pt x="373" y="84"/>
                      </a:cubicBezTo>
                      <a:cubicBezTo>
                        <a:pt x="375" y="84"/>
                        <a:pt x="375" y="84"/>
                        <a:pt x="375" y="84"/>
                      </a:cubicBezTo>
                      <a:cubicBezTo>
                        <a:pt x="384" y="90"/>
                        <a:pt x="384" y="90"/>
                        <a:pt x="384" y="90"/>
                      </a:cubicBezTo>
                      <a:cubicBezTo>
                        <a:pt x="386" y="95"/>
                        <a:pt x="386" y="95"/>
                        <a:pt x="386" y="95"/>
                      </a:cubicBezTo>
                      <a:cubicBezTo>
                        <a:pt x="401" y="103"/>
                        <a:pt x="401" y="103"/>
                        <a:pt x="401" y="103"/>
                      </a:cubicBezTo>
                      <a:cubicBezTo>
                        <a:pt x="401" y="100"/>
                        <a:pt x="401" y="100"/>
                        <a:pt x="401" y="100"/>
                      </a:cubicBezTo>
                      <a:cubicBezTo>
                        <a:pt x="395" y="92"/>
                        <a:pt x="395" y="92"/>
                        <a:pt x="395" y="92"/>
                      </a:cubicBezTo>
                      <a:cubicBezTo>
                        <a:pt x="399" y="92"/>
                        <a:pt x="399" y="92"/>
                        <a:pt x="399" y="92"/>
                      </a:cubicBezTo>
                      <a:cubicBezTo>
                        <a:pt x="385" y="80"/>
                        <a:pt x="385" y="80"/>
                        <a:pt x="385" y="80"/>
                      </a:cubicBezTo>
                      <a:cubicBezTo>
                        <a:pt x="398" y="87"/>
                        <a:pt x="398" y="87"/>
                        <a:pt x="398" y="87"/>
                      </a:cubicBezTo>
                      <a:cubicBezTo>
                        <a:pt x="385" y="72"/>
                        <a:pt x="385" y="72"/>
                        <a:pt x="385" y="72"/>
                      </a:cubicBezTo>
                      <a:cubicBezTo>
                        <a:pt x="385" y="72"/>
                        <a:pt x="401" y="83"/>
                        <a:pt x="402" y="87"/>
                      </a:cubicBezTo>
                      <a:cubicBezTo>
                        <a:pt x="404" y="90"/>
                        <a:pt x="411" y="96"/>
                        <a:pt x="413" y="97"/>
                      </a:cubicBezTo>
                      <a:cubicBezTo>
                        <a:pt x="414" y="97"/>
                        <a:pt x="414" y="94"/>
                        <a:pt x="414" y="94"/>
                      </a:cubicBezTo>
                      <a:cubicBezTo>
                        <a:pt x="414" y="94"/>
                        <a:pt x="407" y="90"/>
                        <a:pt x="408" y="88"/>
                      </a:cubicBezTo>
                      <a:cubicBezTo>
                        <a:pt x="409" y="85"/>
                        <a:pt x="422" y="94"/>
                        <a:pt x="422" y="84"/>
                      </a:cubicBezTo>
                      <a:cubicBezTo>
                        <a:pt x="423" y="75"/>
                        <a:pt x="411" y="66"/>
                        <a:pt x="411" y="66"/>
                      </a:cubicBezTo>
                      <a:cubicBezTo>
                        <a:pt x="405" y="66"/>
                        <a:pt x="405" y="66"/>
                        <a:pt x="405" y="66"/>
                      </a:cubicBezTo>
                      <a:cubicBezTo>
                        <a:pt x="397" y="63"/>
                        <a:pt x="397" y="63"/>
                        <a:pt x="397" y="63"/>
                      </a:cubicBezTo>
                      <a:cubicBezTo>
                        <a:pt x="393" y="63"/>
                        <a:pt x="393" y="63"/>
                        <a:pt x="393" y="63"/>
                      </a:cubicBezTo>
                      <a:cubicBezTo>
                        <a:pt x="404" y="77"/>
                        <a:pt x="404" y="77"/>
                        <a:pt x="404" y="77"/>
                      </a:cubicBezTo>
                      <a:cubicBezTo>
                        <a:pt x="404" y="77"/>
                        <a:pt x="374" y="54"/>
                        <a:pt x="376" y="52"/>
                      </a:cubicBezTo>
                      <a:cubicBezTo>
                        <a:pt x="379" y="49"/>
                        <a:pt x="385" y="54"/>
                        <a:pt x="385" y="54"/>
                      </a:cubicBezTo>
                      <a:cubicBezTo>
                        <a:pt x="385" y="54"/>
                        <a:pt x="390" y="52"/>
                        <a:pt x="393" y="53"/>
                      </a:cubicBezTo>
                      <a:cubicBezTo>
                        <a:pt x="397" y="53"/>
                        <a:pt x="407" y="59"/>
                        <a:pt x="407" y="59"/>
                      </a:cubicBezTo>
                      <a:cubicBezTo>
                        <a:pt x="407" y="59"/>
                        <a:pt x="421" y="56"/>
                        <a:pt x="426" y="66"/>
                      </a:cubicBezTo>
                      <a:cubicBezTo>
                        <a:pt x="433" y="76"/>
                        <a:pt x="424" y="88"/>
                        <a:pt x="429" y="91"/>
                      </a:cubicBezTo>
                      <a:cubicBezTo>
                        <a:pt x="433" y="94"/>
                        <a:pt x="440" y="104"/>
                        <a:pt x="440" y="104"/>
                      </a:cubicBezTo>
                      <a:cubicBezTo>
                        <a:pt x="447" y="104"/>
                        <a:pt x="447" y="104"/>
                        <a:pt x="447" y="104"/>
                      </a:cubicBezTo>
                      <a:cubicBezTo>
                        <a:pt x="448" y="111"/>
                        <a:pt x="448" y="111"/>
                        <a:pt x="448" y="111"/>
                      </a:cubicBezTo>
                      <a:cubicBezTo>
                        <a:pt x="448" y="111"/>
                        <a:pt x="466" y="116"/>
                        <a:pt x="468" y="126"/>
                      </a:cubicBezTo>
                      <a:cubicBezTo>
                        <a:pt x="470" y="136"/>
                        <a:pt x="467" y="141"/>
                        <a:pt x="464" y="146"/>
                      </a:cubicBezTo>
                      <a:close/>
                      <a:moveTo>
                        <a:pt x="109" y="652"/>
                      </a:moveTo>
                      <a:cubicBezTo>
                        <a:pt x="109" y="652"/>
                        <a:pt x="117" y="647"/>
                        <a:pt x="113" y="644"/>
                      </a:cubicBezTo>
                      <a:cubicBezTo>
                        <a:pt x="110" y="642"/>
                        <a:pt x="101" y="635"/>
                        <a:pt x="101" y="635"/>
                      </a:cubicBezTo>
                      <a:cubicBezTo>
                        <a:pt x="90" y="635"/>
                        <a:pt x="90" y="635"/>
                        <a:pt x="90" y="635"/>
                      </a:cubicBezTo>
                      <a:cubicBezTo>
                        <a:pt x="80" y="639"/>
                        <a:pt x="80" y="639"/>
                        <a:pt x="80" y="639"/>
                      </a:cubicBezTo>
                      <a:cubicBezTo>
                        <a:pt x="79" y="635"/>
                        <a:pt x="79" y="635"/>
                        <a:pt x="79" y="635"/>
                      </a:cubicBezTo>
                      <a:cubicBezTo>
                        <a:pt x="79" y="635"/>
                        <a:pt x="73" y="637"/>
                        <a:pt x="69" y="634"/>
                      </a:cubicBezTo>
                      <a:cubicBezTo>
                        <a:pt x="64" y="632"/>
                        <a:pt x="62" y="631"/>
                        <a:pt x="62" y="631"/>
                      </a:cubicBezTo>
                      <a:cubicBezTo>
                        <a:pt x="56" y="632"/>
                        <a:pt x="56" y="632"/>
                        <a:pt x="56" y="632"/>
                      </a:cubicBezTo>
                      <a:cubicBezTo>
                        <a:pt x="51" y="628"/>
                        <a:pt x="51" y="628"/>
                        <a:pt x="51" y="628"/>
                      </a:cubicBezTo>
                      <a:cubicBezTo>
                        <a:pt x="49" y="633"/>
                        <a:pt x="49" y="633"/>
                        <a:pt x="49" y="633"/>
                      </a:cubicBezTo>
                      <a:cubicBezTo>
                        <a:pt x="46" y="633"/>
                        <a:pt x="46" y="633"/>
                        <a:pt x="46" y="633"/>
                      </a:cubicBezTo>
                      <a:cubicBezTo>
                        <a:pt x="51" y="649"/>
                        <a:pt x="51" y="649"/>
                        <a:pt x="51" y="649"/>
                      </a:cubicBezTo>
                      <a:cubicBezTo>
                        <a:pt x="44" y="653"/>
                        <a:pt x="44" y="653"/>
                        <a:pt x="44" y="653"/>
                      </a:cubicBezTo>
                      <a:cubicBezTo>
                        <a:pt x="37" y="653"/>
                        <a:pt x="37" y="653"/>
                        <a:pt x="37" y="653"/>
                      </a:cubicBezTo>
                      <a:cubicBezTo>
                        <a:pt x="37" y="653"/>
                        <a:pt x="33" y="652"/>
                        <a:pt x="32" y="652"/>
                      </a:cubicBezTo>
                      <a:cubicBezTo>
                        <a:pt x="31" y="652"/>
                        <a:pt x="24" y="653"/>
                        <a:pt x="24" y="653"/>
                      </a:cubicBezTo>
                      <a:cubicBezTo>
                        <a:pt x="36" y="636"/>
                        <a:pt x="36" y="636"/>
                        <a:pt x="36" y="636"/>
                      </a:cubicBezTo>
                      <a:cubicBezTo>
                        <a:pt x="36" y="632"/>
                        <a:pt x="36" y="632"/>
                        <a:pt x="36" y="632"/>
                      </a:cubicBezTo>
                      <a:cubicBezTo>
                        <a:pt x="41" y="627"/>
                        <a:pt x="41" y="627"/>
                        <a:pt x="41" y="627"/>
                      </a:cubicBezTo>
                      <a:cubicBezTo>
                        <a:pt x="39" y="625"/>
                        <a:pt x="39" y="625"/>
                        <a:pt x="39" y="625"/>
                      </a:cubicBezTo>
                      <a:cubicBezTo>
                        <a:pt x="37" y="626"/>
                        <a:pt x="37" y="626"/>
                        <a:pt x="37" y="626"/>
                      </a:cubicBezTo>
                      <a:cubicBezTo>
                        <a:pt x="32" y="636"/>
                        <a:pt x="32" y="636"/>
                        <a:pt x="32" y="636"/>
                      </a:cubicBezTo>
                      <a:cubicBezTo>
                        <a:pt x="23" y="649"/>
                        <a:pt x="23" y="649"/>
                        <a:pt x="23" y="649"/>
                      </a:cubicBezTo>
                      <a:cubicBezTo>
                        <a:pt x="20" y="652"/>
                        <a:pt x="20" y="652"/>
                        <a:pt x="20" y="652"/>
                      </a:cubicBezTo>
                      <a:cubicBezTo>
                        <a:pt x="2" y="655"/>
                        <a:pt x="2" y="655"/>
                        <a:pt x="2" y="655"/>
                      </a:cubicBezTo>
                      <a:cubicBezTo>
                        <a:pt x="0" y="660"/>
                        <a:pt x="0" y="660"/>
                        <a:pt x="0" y="660"/>
                      </a:cubicBezTo>
                      <a:cubicBezTo>
                        <a:pt x="3" y="664"/>
                        <a:pt x="3" y="664"/>
                        <a:pt x="3" y="664"/>
                      </a:cubicBezTo>
                      <a:cubicBezTo>
                        <a:pt x="0" y="675"/>
                        <a:pt x="0" y="675"/>
                        <a:pt x="0" y="675"/>
                      </a:cubicBezTo>
                      <a:cubicBezTo>
                        <a:pt x="3" y="676"/>
                        <a:pt x="3" y="676"/>
                        <a:pt x="3" y="676"/>
                      </a:cubicBezTo>
                      <a:cubicBezTo>
                        <a:pt x="4" y="673"/>
                        <a:pt x="4" y="673"/>
                        <a:pt x="4" y="673"/>
                      </a:cubicBezTo>
                      <a:cubicBezTo>
                        <a:pt x="6" y="671"/>
                        <a:pt x="6" y="671"/>
                        <a:pt x="6" y="671"/>
                      </a:cubicBezTo>
                      <a:cubicBezTo>
                        <a:pt x="8" y="674"/>
                        <a:pt x="8" y="674"/>
                        <a:pt x="8" y="674"/>
                      </a:cubicBezTo>
                      <a:cubicBezTo>
                        <a:pt x="13" y="669"/>
                        <a:pt x="13" y="669"/>
                        <a:pt x="13" y="669"/>
                      </a:cubicBezTo>
                      <a:cubicBezTo>
                        <a:pt x="21" y="671"/>
                        <a:pt x="21" y="671"/>
                        <a:pt x="21" y="671"/>
                      </a:cubicBezTo>
                      <a:cubicBezTo>
                        <a:pt x="16" y="673"/>
                        <a:pt x="16" y="673"/>
                        <a:pt x="16" y="673"/>
                      </a:cubicBezTo>
                      <a:cubicBezTo>
                        <a:pt x="16" y="675"/>
                        <a:pt x="16" y="675"/>
                        <a:pt x="16" y="675"/>
                      </a:cubicBezTo>
                      <a:cubicBezTo>
                        <a:pt x="8" y="680"/>
                        <a:pt x="8" y="680"/>
                        <a:pt x="8" y="680"/>
                      </a:cubicBezTo>
                      <a:cubicBezTo>
                        <a:pt x="6" y="679"/>
                        <a:pt x="6" y="679"/>
                        <a:pt x="6" y="679"/>
                      </a:cubicBezTo>
                      <a:cubicBezTo>
                        <a:pt x="3" y="687"/>
                        <a:pt x="3" y="687"/>
                        <a:pt x="3" y="687"/>
                      </a:cubicBezTo>
                      <a:cubicBezTo>
                        <a:pt x="11" y="687"/>
                        <a:pt x="45" y="689"/>
                        <a:pt x="58" y="688"/>
                      </a:cubicBezTo>
                      <a:cubicBezTo>
                        <a:pt x="74" y="688"/>
                        <a:pt x="113" y="678"/>
                        <a:pt x="113" y="678"/>
                      </a:cubicBezTo>
                      <a:cubicBezTo>
                        <a:pt x="113" y="678"/>
                        <a:pt x="106" y="671"/>
                        <a:pt x="107" y="663"/>
                      </a:cubicBezTo>
                      <a:cubicBezTo>
                        <a:pt x="107" y="657"/>
                        <a:pt x="109" y="652"/>
                        <a:pt x="109" y="652"/>
                      </a:cubicBezTo>
                      <a:close/>
                      <a:moveTo>
                        <a:pt x="244" y="266"/>
                      </a:moveTo>
                      <a:cubicBezTo>
                        <a:pt x="246" y="263"/>
                        <a:pt x="246" y="263"/>
                        <a:pt x="246" y="263"/>
                      </a:cubicBezTo>
                      <a:cubicBezTo>
                        <a:pt x="238" y="259"/>
                        <a:pt x="238" y="259"/>
                        <a:pt x="238" y="259"/>
                      </a:cubicBezTo>
                      <a:cubicBezTo>
                        <a:pt x="239" y="264"/>
                        <a:pt x="239" y="264"/>
                        <a:pt x="239" y="264"/>
                      </a:cubicBezTo>
                      <a:lnTo>
                        <a:pt x="244" y="26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56" name="Finland" descr="© INSCALE GmbH, 05.05.2010&#10;http://www.presentationload.com/"/>
                <p:cNvSpPr>
                  <a:spLocks noEditPoints="1"/>
                </p:cNvSpPr>
                <p:nvPr/>
              </p:nvSpPr>
              <p:spPr bwMode="gray">
                <a:xfrm>
                  <a:off x="4663965" y="681942"/>
                  <a:ext cx="974771" cy="927578"/>
                </a:xfrm>
                <a:custGeom>
                  <a:avLst/>
                  <a:gdLst/>
                  <a:ahLst/>
                  <a:cxnLst>
                    <a:cxn ang="0">
                      <a:pos x="25" y="116"/>
                    </a:cxn>
                    <a:cxn ang="0">
                      <a:pos x="27" y="322"/>
                    </a:cxn>
                    <a:cxn ang="0">
                      <a:pos x="19" y="322"/>
                    </a:cxn>
                    <a:cxn ang="0">
                      <a:pos x="54" y="282"/>
                    </a:cxn>
                    <a:cxn ang="0">
                      <a:pos x="62" y="289"/>
                    </a:cxn>
                    <a:cxn ang="0">
                      <a:pos x="60" y="109"/>
                    </a:cxn>
                    <a:cxn ang="0">
                      <a:pos x="17" y="312"/>
                    </a:cxn>
                    <a:cxn ang="0">
                      <a:pos x="18" y="305"/>
                    </a:cxn>
                    <a:cxn ang="0">
                      <a:pos x="11" y="312"/>
                    </a:cxn>
                    <a:cxn ang="0">
                      <a:pos x="13" y="325"/>
                    </a:cxn>
                    <a:cxn ang="0">
                      <a:pos x="17" y="312"/>
                    </a:cxn>
                    <a:cxn ang="0">
                      <a:pos x="76" y="309"/>
                    </a:cxn>
                    <a:cxn ang="0">
                      <a:pos x="76" y="309"/>
                    </a:cxn>
                    <a:cxn ang="0">
                      <a:pos x="230" y="272"/>
                    </a:cxn>
                    <a:cxn ang="0">
                      <a:pos x="329" y="59"/>
                    </a:cxn>
                    <a:cxn ang="0">
                      <a:pos x="289" y="25"/>
                    </a:cxn>
                    <a:cxn ang="0">
                      <a:pos x="110" y="10"/>
                    </a:cxn>
                    <a:cxn ang="0">
                      <a:pos x="92" y="50"/>
                    </a:cxn>
                    <a:cxn ang="0">
                      <a:pos x="77" y="73"/>
                    </a:cxn>
                    <a:cxn ang="0">
                      <a:pos x="68" y="76"/>
                    </a:cxn>
                    <a:cxn ang="0">
                      <a:pos x="65" y="91"/>
                    </a:cxn>
                    <a:cxn ang="0">
                      <a:pos x="61" y="99"/>
                    </a:cxn>
                    <a:cxn ang="0">
                      <a:pos x="43" y="117"/>
                    </a:cxn>
                    <a:cxn ang="0">
                      <a:pos x="38" y="137"/>
                    </a:cxn>
                    <a:cxn ang="0">
                      <a:pos x="35" y="159"/>
                    </a:cxn>
                    <a:cxn ang="0">
                      <a:pos x="46" y="201"/>
                    </a:cxn>
                    <a:cxn ang="0">
                      <a:pos x="57" y="217"/>
                    </a:cxn>
                    <a:cxn ang="0">
                      <a:pos x="52" y="227"/>
                    </a:cxn>
                    <a:cxn ang="0">
                      <a:pos x="58" y="253"/>
                    </a:cxn>
                    <a:cxn ang="0">
                      <a:pos x="50" y="268"/>
                    </a:cxn>
                    <a:cxn ang="0">
                      <a:pos x="60" y="283"/>
                    </a:cxn>
                    <a:cxn ang="0">
                      <a:pos x="73" y="290"/>
                    </a:cxn>
                    <a:cxn ang="0">
                      <a:pos x="94" y="293"/>
                    </a:cxn>
                    <a:cxn ang="0">
                      <a:pos x="114" y="294"/>
                    </a:cxn>
                    <a:cxn ang="0">
                      <a:pos x="120" y="311"/>
                    </a:cxn>
                    <a:cxn ang="0">
                      <a:pos x="122" y="317"/>
                    </a:cxn>
                    <a:cxn ang="0">
                      <a:pos x="132" y="318"/>
                    </a:cxn>
                    <a:cxn ang="0">
                      <a:pos x="164" y="305"/>
                    </a:cxn>
                    <a:cxn ang="0">
                      <a:pos x="185" y="290"/>
                    </a:cxn>
                    <a:cxn ang="0">
                      <a:pos x="208" y="279"/>
                    </a:cxn>
                    <a:cxn ang="0">
                      <a:pos x="223" y="272"/>
                    </a:cxn>
                    <a:cxn ang="0">
                      <a:pos x="246" y="257"/>
                    </a:cxn>
                    <a:cxn ang="0">
                      <a:pos x="286" y="221"/>
                    </a:cxn>
                    <a:cxn ang="0">
                      <a:pos x="326" y="140"/>
                    </a:cxn>
                    <a:cxn ang="0">
                      <a:pos x="207" y="289"/>
                    </a:cxn>
                    <a:cxn ang="0">
                      <a:pos x="228" y="274"/>
                    </a:cxn>
                    <a:cxn ang="0">
                      <a:pos x="85" y="309"/>
                    </a:cxn>
                    <a:cxn ang="0">
                      <a:pos x="73" y="298"/>
                    </a:cxn>
                    <a:cxn ang="0">
                      <a:pos x="76" y="293"/>
                    </a:cxn>
                    <a:cxn ang="0">
                      <a:pos x="138" y="322"/>
                    </a:cxn>
                    <a:cxn ang="0">
                      <a:pos x="102" y="305"/>
                    </a:cxn>
                    <a:cxn ang="0">
                      <a:pos x="96" y="319"/>
                    </a:cxn>
                    <a:cxn ang="0">
                      <a:pos x="112" y="299"/>
                    </a:cxn>
                  </a:cxnLst>
                  <a:rect l="0" t="0" r="r" b="b"/>
                  <a:pathLst>
                    <a:path w="345" h="329">
                      <a:moveTo>
                        <a:pt x="35" y="117"/>
                      </a:moveTo>
                      <a:cubicBezTo>
                        <a:pt x="35" y="117"/>
                        <a:pt x="32" y="119"/>
                        <a:pt x="31" y="119"/>
                      </a:cubicBezTo>
                      <a:cubicBezTo>
                        <a:pt x="29" y="119"/>
                        <a:pt x="30" y="116"/>
                        <a:pt x="30" y="116"/>
                      </a:cubicBezTo>
                      <a:cubicBezTo>
                        <a:pt x="29" y="114"/>
                        <a:pt x="29" y="114"/>
                        <a:pt x="29" y="114"/>
                      </a:cubicBezTo>
                      <a:cubicBezTo>
                        <a:pt x="25" y="116"/>
                        <a:pt x="25" y="116"/>
                        <a:pt x="25" y="116"/>
                      </a:cubicBezTo>
                      <a:cubicBezTo>
                        <a:pt x="29" y="123"/>
                        <a:pt x="29" y="123"/>
                        <a:pt x="29" y="123"/>
                      </a:cubicBezTo>
                      <a:cubicBezTo>
                        <a:pt x="34" y="124"/>
                        <a:pt x="37" y="121"/>
                        <a:pt x="37" y="121"/>
                      </a:cubicBezTo>
                      <a:lnTo>
                        <a:pt x="35" y="117"/>
                      </a:lnTo>
                      <a:close/>
                      <a:moveTo>
                        <a:pt x="26" y="318"/>
                      </a:moveTo>
                      <a:cubicBezTo>
                        <a:pt x="24" y="319"/>
                        <a:pt x="24" y="322"/>
                        <a:pt x="27" y="322"/>
                      </a:cubicBezTo>
                      <a:cubicBezTo>
                        <a:pt x="29" y="321"/>
                        <a:pt x="29" y="317"/>
                        <a:pt x="26" y="318"/>
                      </a:cubicBezTo>
                      <a:close/>
                      <a:moveTo>
                        <a:pt x="18" y="325"/>
                      </a:moveTo>
                      <a:cubicBezTo>
                        <a:pt x="24" y="329"/>
                        <a:pt x="24" y="329"/>
                        <a:pt x="24" y="329"/>
                      </a:cubicBezTo>
                      <a:cubicBezTo>
                        <a:pt x="26" y="326"/>
                        <a:pt x="26" y="326"/>
                        <a:pt x="26" y="326"/>
                      </a:cubicBezTo>
                      <a:cubicBezTo>
                        <a:pt x="19" y="322"/>
                        <a:pt x="19" y="322"/>
                        <a:pt x="19" y="322"/>
                      </a:cubicBezTo>
                      <a:lnTo>
                        <a:pt x="18" y="325"/>
                      </a:lnTo>
                      <a:close/>
                      <a:moveTo>
                        <a:pt x="53" y="283"/>
                      </a:moveTo>
                      <a:cubicBezTo>
                        <a:pt x="56" y="286"/>
                        <a:pt x="56" y="286"/>
                        <a:pt x="56" y="286"/>
                      </a:cubicBezTo>
                      <a:cubicBezTo>
                        <a:pt x="57" y="283"/>
                        <a:pt x="57" y="283"/>
                        <a:pt x="57" y="283"/>
                      </a:cubicBezTo>
                      <a:cubicBezTo>
                        <a:pt x="54" y="282"/>
                        <a:pt x="54" y="282"/>
                        <a:pt x="54" y="282"/>
                      </a:cubicBezTo>
                      <a:lnTo>
                        <a:pt x="53" y="283"/>
                      </a:lnTo>
                      <a:close/>
                      <a:moveTo>
                        <a:pt x="62" y="289"/>
                      </a:moveTo>
                      <a:cubicBezTo>
                        <a:pt x="58" y="286"/>
                        <a:pt x="57" y="285"/>
                        <a:pt x="58" y="287"/>
                      </a:cubicBezTo>
                      <a:cubicBezTo>
                        <a:pt x="60" y="292"/>
                        <a:pt x="60" y="292"/>
                        <a:pt x="60" y="292"/>
                      </a:cubicBezTo>
                      <a:cubicBezTo>
                        <a:pt x="65" y="292"/>
                        <a:pt x="65" y="292"/>
                        <a:pt x="62" y="289"/>
                      </a:cubicBezTo>
                      <a:close/>
                      <a:moveTo>
                        <a:pt x="60" y="109"/>
                      </a:moveTo>
                      <a:cubicBezTo>
                        <a:pt x="56" y="107"/>
                        <a:pt x="56" y="107"/>
                        <a:pt x="56" y="107"/>
                      </a:cubicBezTo>
                      <a:cubicBezTo>
                        <a:pt x="53" y="111"/>
                        <a:pt x="53" y="111"/>
                        <a:pt x="53" y="111"/>
                      </a:cubicBezTo>
                      <a:cubicBezTo>
                        <a:pt x="57" y="111"/>
                        <a:pt x="57" y="111"/>
                        <a:pt x="57" y="111"/>
                      </a:cubicBezTo>
                      <a:lnTo>
                        <a:pt x="60" y="109"/>
                      </a:lnTo>
                      <a:close/>
                      <a:moveTo>
                        <a:pt x="35" y="111"/>
                      </a:moveTo>
                      <a:cubicBezTo>
                        <a:pt x="30" y="112"/>
                        <a:pt x="30" y="112"/>
                        <a:pt x="30" y="112"/>
                      </a:cubicBezTo>
                      <a:cubicBezTo>
                        <a:pt x="33" y="115"/>
                        <a:pt x="33" y="115"/>
                        <a:pt x="33" y="115"/>
                      </a:cubicBezTo>
                      <a:lnTo>
                        <a:pt x="35" y="111"/>
                      </a:lnTo>
                      <a:close/>
                      <a:moveTo>
                        <a:pt x="17" y="312"/>
                      </a:moveTo>
                      <a:cubicBezTo>
                        <a:pt x="17" y="312"/>
                        <a:pt x="17" y="314"/>
                        <a:pt x="18" y="316"/>
                      </a:cubicBezTo>
                      <a:cubicBezTo>
                        <a:pt x="19" y="317"/>
                        <a:pt x="24" y="315"/>
                        <a:pt x="24" y="315"/>
                      </a:cubicBezTo>
                      <a:cubicBezTo>
                        <a:pt x="23" y="308"/>
                        <a:pt x="23" y="308"/>
                        <a:pt x="23" y="308"/>
                      </a:cubicBezTo>
                      <a:cubicBezTo>
                        <a:pt x="18" y="308"/>
                        <a:pt x="18" y="308"/>
                        <a:pt x="18" y="308"/>
                      </a:cubicBezTo>
                      <a:cubicBezTo>
                        <a:pt x="18" y="305"/>
                        <a:pt x="18" y="305"/>
                        <a:pt x="18" y="305"/>
                      </a:cubicBezTo>
                      <a:cubicBezTo>
                        <a:pt x="14" y="306"/>
                        <a:pt x="14" y="306"/>
                        <a:pt x="14" y="306"/>
                      </a:cubicBezTo>
                      <a:cubicBezTo>
                        <a:pt x="14" y="306"/>
                        <a:pt x="13" y="304"/>
                        <a:pt x="13" y="302"/>
                      </a:cubicBezTo>
                      <a:cubicBezTo>
                        <a:pt x="13" y="301"/>
                        <a:pt x="10" y="299"/>
                        <a:pt x="8" y="303"/>
                      </a:cubicBezTo>
                      <a:cubicBezTo>
                        <a:pt x="8" y="306"/>
                        <a:pt x="8" y="306"/>
                        <a:pt x="8" y="306"/>
                      </a:cubicBezTo>
                      <a:cubicBezTo>
                        <a:pt x="11" y="312"/>
                        <a:pt x="11" y="312"/>
                        <a:pt x="11" y="312"/>
                      </a:cubicBezTo>
                      <a:cubicBezTo>
                        <a:pt x="8" y="314"/>
                        <a:pt x="8" y="314"/>
                        <a:pt x="8" y="314"/>
                      </a:cubicBezTo>
                      <a:cubicBezTo>
                        <a:pt x="7" y="310"/>
                        <a:pt x="7" y="310"/>
                        <a:pt x="7" y="310"/>
                      </a:cubicBezTo>
                      <a:cubicBezTo>
                        <a:pt x="4" y="313"/>
                        <a:pt x="4" y="313"/>
                        <a:pt x="4" y="313"/>
                      </a:cubicBezTo>
                      <a:cubicBezTo>
                        <a:pt x="9" y="324"/>
                        <a:pt x="9" y="324"/>
                        <a:pt x="9" y="324"/>
                      </a:cubicBezTo>
                      <a:cubicBezTo>
                        <a:pt x="13" y="325"/>
                        <a:pt x="13" y="325"/>
                        <a:pt x="13" y="325"/>
                      </a:cubicBezTo>
                      <a:cubicBezTo>
                        <a:pt x="17" y="321"/>
                        <a:pt x="17" y="321"/>
                        <a:pt x="17" y="321"/>
                      </a:cubicBezTo>
                      <a:cubicBezTo>
                        <a:pt x="17" y="317"/>
                        <a:pt x="17" y="317"/>
                        <a:pt x="17" y="317"/>
                      </a:cubicBezTo>
                      <a:cubicBezTo>
                        <a:pt x="15" y="317"/>
                        <a:pt x="15" y="317"/>
                        <a:pt x="15" y="317"/>
                      </a:cubicBezTo>
                      <a:cubicBezTo>
                        <a:pt x="15" y="313"/>
                        <a:pt x="15" y="313"/>
                        <a:pt x="15" y="313"/>
                      </a:cubicBezTo>
                      <a:lnTo>
                        <a:pt x="17" y="312"/>
                      </a:lnTo>
                      <a:close/>
                      <a:moveTo>
                        <a:pt x="0" y="321"/>
                      </a:moveTo>
                      <a:cubicBezTo>
                        <a:pt x="4" y="319"/>
                        <a:pt x="4" y="319"/>
                        <a:pt x="4" y="319"/>
                      </a:cubicBezTo>
                      <a:cubicBezTo>
                        <a:pt x="2" y="313"/>
                        <a:pt x="2" y="313"/>
                        <a:pt x="2" y="313"/>
                      </a:cubicBezTo>
                      <a:lnTo>
                        <a:pt x="0" y="321"/>
                      </a:lnTo>
                      <a:close/>
                      <a:moveTo>
                        <a:pt x="76" y="309"/>
                      </a:moveTo>
                      <a:cubicBezTo>
                        <a:pt x="74" y="310"/>
                        <a:pt x="75" y="312"/>
                        <a:pt x="75" y="312"/>
                      </a:cubicBezTo>
                      <a:cubicBezTo>
                        <a:pt x="73" y="314"/>
                        <a:pt x="73" y="314"/>
                        <a:pt x="73" y="314"/>
                      </a:cubicBezTo>
                      <a:cubicBezTo>
                        <a:pt x="74" y="315"/>
                        <a:pt x="74" y="315"/>
                        <a:pt x="74" y="315"/>
                      </a:cubicBezTo>
                      <a:cubicBezTo>
                        <a:pt x="80" y="310"/>
                        <a:pt x="80" y="310"/>
                        <a:pt x="80" y="310"/>
                      </a:cubicBezTo>
                      <a:cubicBezTo>
                        <a:pt x="80" y="310"/>
                        <a:pt x="78" y="308"/>
                        <a:pt x="76" y="309"/>
                      </a:cubicBezTo>
                      <a:close/>
                      <a:moveTo>
                        <a:pt x="70" y="312"/>
                      </a:moveTo>
                      <a:cubicBezTo>
                        <a:pt x="67" y="312"/>
                        <a:pt x="63" y="317"/>
                        <a:pt x="69" y="316"/>
                      </a:cubicBezTo>
                      <a:cubicBezTo>
                        <a:pt x="69" y="316"/>
                        <a:pt x="74" y="312"/>
                        <a:pt x="70" y="312"/>
                      </a:cubicBezTo>
                      <a:close/>
                      <a:moveTo>
                        <a:pt x="228" y="269"/>
                      </a:moveTo>
                      <a:cubicBezTo>
                        <a:pt x="230" y="272"/>
                        <a:pt x="230" y="272"/>
                        <a:pt x="230" y="272"/>
                      </a:cubicBezTo>
                      <a:cubicBezTo>
                        <a:pt x="234" y="270"/>
                        <a:pt x="234" y="270"/>
                        <a:pt x="234" y="270"/>
                      </a:cubicBezTo>
                      <a:cubicBezTo>
                        <a:pt x="233" y="268"/>
                        <a:pt x="233" y="268"/>
                        <a:pt x="233" y="268"/>
                      </a:cubicBezTo>
                      <a:lnTo>
                        <a:pt x="228" y="269"/>
                      </a:lnTo>
                      <a:close/>
                      <a:moveTo>
                        <a:pt x="332" y="67"/>
                      </a:moveTo>
                      <a:cubicBezTo>
                        <a:pt x="329" y="59"/>
                        <a:pt x="329" y="59"/>
                        <a:pt x="329" y="59"/>
                      </a:cubicBezTo>
                      <a:cubicBezTo>
                        <a:pt x="313" y="51"/>
                        <a:pt x="313" y="51"/>
                        <a:pt x="313" y="51"/>
                      </a:cubicBezTo>
                      <a:cubicBezTo>
                        <a:pt x="302" y="49"/>
                        <a:pt x="302" y="49"/>
                        <a:pt x="302" y="49"/>
                      </a:cubicBezTo>
                      <a:cubicBezTo>
                        <a:pt x="281" y="35"/>
                        <a:pt x="281" y="35"/>
                        <a:pt x="281" y="35"/>
                      </a:cubicBezTo>
                      <a:cubicBezTo>
                        <a:pt x="290" y="29"/>
                        <a:pt x="290" y="29"/>
                        <a:pt x="290" y="29"/>
                      </a:cubicBezTo>
                      <a:cubicBezTo>
                        <a:pt x="289" y="25"/>
                        <a:pt x="289" y="25"/>
                        <a:pt x="289" y="25"/>
                      </a:cubicBezTo>
                      <a:cubicBezTo>
                        <a:pt x="289" y="25"/>
                        <a:pt x="294" y="10"/>
                        <a:pt x="290" y="1"/>
                      </a:cubicBezTo>
                      <a:cubicBezTo>
                        <a:pt x="290" y="1"/>
                        <a:pt x="290" y="1"/>
                        <a:pt x="289" y="0"/>
                      </a:cubicBezTo>
                      <a:cubicBezTo>
                        <a:pt x="111" y="0"/>
                        <a:pt x="111" y="0"/>
                        <a:pt x="111" y="0"/>
                      </a:cubicBezTo>
                      <a:cubicBezTo>
                        <a:pt x="110" y="1"/>
                        <a:pt x="110" y="1"/>
                        <a:pt x="110" y="1"/>
                      </a:cubicBezTo>
                      <a:cubicBezTo>
                        <a:pt x="110" y="10"/>
                        <a:pt x="110" y="10"/>
                        <a:pt x="110" y="10"/>
                      </a:cubicBezTo>
                      <a:cubicBezTo>
                        <a:pt x="108" y="12"/>
                        <a:pt x="108" y="12"/>
                        <a:pt x="108" y="12"/>
                      </a:cubicBezTo>
                      <a:cubicBezTo>
                        <a:pt x="108" y="21"/>
                        <a:pt x="108" y="21"/>
                        <a:pt x="108" y="21"/>
                      </a:cubicBezTo>
                      <a:cubicBezTo>
                        <a:pt x="105" y="22"/>
                        <a:pt x="105" y="22"/>
                        <a:pt x="105" y="22"/>
                      </a:cubicBezTo>
                      <a:cubicBezTo>
                        <a:pt x="100" y="31"/>
                        <a:pt x="100" y="31"/>
                        <a:pt x="100" y="31"/>
                      </a:cubicBezTo>
                      <a:cubicBezTo>
                        <a:pt x="92" y="50"/>
                        <a:pt x="92" y="50"/>
                        <a:pt x="92" y="50"/>
                      </a:cubicBezTo>
                      <a:cubicBezTo>
                        <a:pt x="94" y="56"/>
                        <a:pt x="94" y="56"/>
                        <a:pt x="94" y="56"/>
                      </a:cubicBezTo>
                      <a:cubicBezTo>
                        <a:pt x="86" y="54"/>
                        <a:pt x="86" y="54"/>
                        <a:pt x="86" y="54"/>
                      </a:cubicBezTo>
                      <a:cubicBezTo>
                        <a:pt x="87" y="64"/>
                        <a:pt x="87" y="64"/>
                        <a:pt x="87" y="64"/>
                      </a:cubicBezTo>
                      <a:cubicBezTo>
                        <a:pt x="80" y="68"/>
                        <a:pt x="80" y="68"/>
                        <a:pt x="80" y="68"/>
                      </a:cubicBezTo>
                      <a:cubicBezTo>
                        <a:pt x="77" y="73"/>
                        <a:pt x="77" y="73"/>
                        <a:pt x="77" y="73"/>
                      </a:cubicBezTo>
                      <a:cubicBezTo>
                        <a:pt x="75" y="68"/>
                        <a:pt x="75" y="68"/>
                        <a:pt x="75" y="68"/>
                      </a:cubicBezTo>
                      <a:cubicBezTo>
                        <a:pt x="71" y="69"/>
                        <a:pt x="71" y="69"/>
                        <a:pt x="71" y="69"/>
                      </a:cubicBezTo>
                      <a:cubicBezTo>
                        <a:pt x="71" y="72"/>
                        <a:pt x="71" y="72"/>
                        <a:pt x="71" y="72"/>
                      </a:cubicBezTo>
                      <a:cubicBezTo>
                        <a:pt x="69" y="73"/>
                        <a:pt x="69" y="73"/>
                        <a:pt x="69" y="73"/>
                      </a:cubicBezTo>
                      <a:cubicBezTo>
                        <a:pt x="68" y="76"/>
                        <a:pt x="68" y="76"/>
                        <a:pt x="68" y="76"/>
                      </a:cubicBezTo>
                      <a:cubicBezTo>
                        <a:pt x="74" y="76"/>
                        <a:pt x="74" y="76"/>
                        <a:pt x="74" y="76"/>
                      </a:cubicBezTo>
                      <a:cubicBezTo>
                        <a:pt x="76" y="77"/>
                        <a:pt x="76" y="77"/>
                        <a:pt x="76" y="77"/>
                      </a:cubicBezTo>
                      <a:cubicBezTo>
                        <a:pt x="74" y="85"/>
                        <a:pt x="74" y="85"/>
                        <a:pt x="74" y="85"/>
                      </a:cubicBezTo>
                      <a:cubicBezTo>
                        <a:pt x="74" y="85"/>
                        <a:pt x="70" y="81"/>
                        <a:pt x="67" y="83"/>
                      </a:cubicBezTo>
                      <a:cubicBezTo>
                        <a:pt x="63" y="85"/>
                        <a:pt x="65" y="91"/>
                        <a:pt x="65" y="91"/>
                      </a:cubicBezTo>
                      <a:cubicBezTo>
                        <a:pt x="65" y="94"/>
                        <a:pt x="65" y="94"/>
                        <a:pt x="65" y="94"/>
                      </a:cubicBezTo>
                      <a:cubicBezTo>
                        <a:pt x="64" y="96"/>
                        <a:pt x="63" y="97"/>
                        <a:pt x="63" y="97"/>
                      </a:cubicBezTo>
                      <a:cubicBezTo>
                        <a:pt x="60" y="92"/>
                        <a:pt x="60" y="92"/>
                        <a:pt x="60" y="92"/>
                      </a:cubicBezTo>
                      <a:cubicBezTo>
                        <a:pt x="59" y="93"/>
                        <a:pt x="59" y="93"/>
                        <a:pt x="59" y="93"/>
                      </a:cubicBezTo>
                      <a:cubicBezTo>
                        <a:pt x="61" y="99"/>
                        <a:pt x="61" y="99"/>
                        <a:pt x="61" y="99"/>
                      </a:cubicBezTo>
                      <a:cubicBezTo>
                        <a:pt x="58" y="99"/>
                        <a:pt x="58" y="99"/>
                        <a:pt x="58" y="99"/>
                      </a:cubicBezTo>
                      <a:cubicBezTo>
                        <a:pt x="58" y="99"/>
                        <a:pt x="62" y="110"/>
                        <a:pt x="61" y="112"/>
                      </a:cubicBezTo>
                      <a:cubicBezTo>
                        <a:pt x="60" y="115"/>
                        <a:pt x="54" y="113"/>
                        <a:pt x="52" y="113"/>
                      </a:cubicBezTo>
                      <a:cubicBezTo>
                        <a:pt x="45" y="113"/>
                        <a:pt x="45" y="113"/>
                        <a:pt x="45" y="113"/>
                      </a:cubicBezTo>
                      <a:cubicBezTo>
                        <a:pt x="45" y="113"/>
                        <a:pt x="45" y="117"/>
                        <a:pt x="43" y="117"/>
                      </a:cubicBezTo>
                      <a:cubicBezTo>
                        <a:pt x="42" y="117"/>
                        <a:pt x="40" y="114"/>
                        <a:pt x="40" y="114"/>
                      </a:cubicBezTo>
                      <a:cubicBezTo>
                        <a:pt x="38" y="122"/>
                        <a:pt x="38" y="122"/>
                        <a:pt x="38" y="122"/>
                      </a:cubicBezTo>
                      <a:cubicBezTo>
                        <a:pt x="46" y="130"/>
                        <a:pt x="46" y="130"/>
                        <a:pt x="46" y="130"/>
                      </a:cubicBezTo>
                      <a:cubicBezTo>
                        <a:pt x="40" y="129"/>
                        <a:pt x="40" y="129"/>
                        <a:pt x="40" y="129"/>
                      </a:cubicBezTo>
                      <a:cubicBezTo>
                        <a:pt x="38" y="137"/>
                        <a:pt x="38" y="137"/>
                        <a:pt x="38" y="137"/>
                      </a:cubicBezTo>
                      <a:cubicBezTo>
                        <a:pt x="38" y="137"/>
                        <a:pt x="40" y="139"/>
                        <a:pt x="40" y="141"/>
                      </a:cubicBezTo>
                      <a:cubicBezTo>
                        <a:pt x="40" y="142"/>
                        <a:pt x="35" y="142"/>
                        <a:pt x="35" y="142"/>
                      </a:cubicBezTo>
                      <a:cubicBezTo>
                        <a:pt x="32" y="147"/>
                        <a:pt x="32" y="147"/>
                        <a:pt x="32" y="147"/>
                      </a:cubicBezTo>
                      <a:cubicBezTo>
                        <a:pt x="31" y="159"/>
                        <a:pt x="31" y="159"/>
                        <a:pt x="31" y="159"/>
                      </a:cubicBezTo>
                      <a:cubicBezTo>
                        <a:pt x="35" y="159"/>
                        <a:pt x="35" y="159"/>
                        <a:pt x="35" y="159"/>
                      </a:cubicBezTo>
                      <a:cubicBezTo>
                        <a:pt x="35" y="159"/>
                        <a:pt x="32" y="163"/>
                        <a:pt x="33" y="168"/>
                      </a:cubicBezTo>
                      <a:cubicBezTo>
                        <a:pt x="33" y="172"/>
                        <a:pt x="41" y="174"/>
                        <a:pt x="43" y="178"/>
                      </a:cubicBezTo>
                      <a:cubicBezTo>
                        <a:pt x="46" y="183"/>
                        <a:pt x="43" y="189"/>
                        <a:pt x="43" y="189"/>
                      </a:cubicBezTo>
                      <a:cubicBezTo>
                        <a:pt x="43" y="198"/>
                        <a:pt x="43" y="198"/>
                        <a:pt x="43" y="198"/>
                      </a:cubicBezTo>
                      <a:cubicBezTo>
                        <a:pt x="46" y="201"/>
                        <a:pt x="46" y="201"/>
                        <a:pt x="46" y="201"/>
                      </a:cubicBezTo>
                      <a:cubicBezTo>
                        <a:pt x="49" y="199"/>
                        <a:pt x="49" y="199"/>
                        <a:pt x="49" y="199"/>
                      </a:cubicBezTo>
                      <a:cubicBezTo>
                        <a:pt x="49" y="199"/>
                        <a:pt x="49" y="205"/>
                        <a:pt x="50" y="207"/>
                      </a:cubicBezTo>
                      <a:cubicBezTo>
                        <a:pt x="51" y="210"/>
                        <a:pt x="54" y="214"/>
                        <a:pt x="54" y="214"/>
                      </a:cubicBezTo>
                      <a:cubicBezTo>
                        <a:pt x="53" y="216"/>
                        <a:pt x="53" y="216"/>
                        <a:pt x="53" y="216"/>
                      </a:cubicBezTo>
                      <a:cubicBezTo>
                        <a:pt x="57" y="217"/>
                        <a:pt x="57" y="217"/>
                        <a:pt x="57" y="217"/>
                      </a:cubicBezTo>
                      <a:cubicBezTo>
                        <a:pt x="58" y="222"/>
                        <a:pt x="58" y="222"/>
                        <a:pt x="58" y="222"/>
                      </a:cubicBezTo>
                      <a:cubicBezTo>
                        <a:pt x="53" y="221"/>
                        <a:pt x="53" y="221"/>
                        <a:pt x="53" y="221"/>
                      </a:cubicBezTo>
                      <a:cubicBezTo>
                        <a:pt x="53" y="224"/>
                        <a:pt x="53" y="224"/>
                        <a:pt x="53" y="224"/>
                      </a:cubicBezTo>
                      <a:cubicBezTo>
                        <a:pt x="56" y="227"/>
                        <a:pt x="56" y="227"/>
                        <a:pt x="56" y="227"/>
                      </a:cubicBezTo>
                      <a:cubicBezTo>
                        <a:pt x="52" y="227"/>
                        <a:pt x="52" y="227"/>
                        <a:pt x="52" y="227"/>
                      </a:cubicBezTo>
                      <a:cubicBezTo>
                        <a:pt x="56" y="232"/>
                        <a:pt x="56" y="232"/>
                        <a:pt x="56" y="232"/>
                      </a:cubicBezTo>
                      <a:cubicBezTo>
                        <a:pt x="53" y="233"/>
                        <a:pt x="53" y="233"/>
                        <a:pt x="53" y="233"/>
                      </a:cubicBezTo>
                      <a:cubicBezTo>
                        <a:pt x="58" y="239"/>
                        <a:pt x="58" y="239"/>
                        <a:pt x="58" y="239"/>
                      </a:cubicBezTo>
                      <a:cubicBezTo>
                        <a:pt x="58" y="239"/>
                        <a:pt x="59" y="243"/>
                        <a:pt x="57" y="246"/>
                      </a:cubicBezTo>
                      <a:cubicBezTo>
                        <a:pt x="54" y="248"/>
                        <a:pt x="58" y="253"/>
                        <a:pt x="58" y="253"/>
                      </a:cubicBezTo>
                      <a:cubicBezTo>
                        <a:pt x="58" y="253"/>
                        <a:pt x="53" y="254"/>
                        <a:pt x="53" y="258"/>
                      </a:cubicBezTo>
                      <a:cubicBezTo>
                        <a:pt x="54" y="262"/>
                        <a:pt x="57" y="265"/>
                        <a:pt x="57" y="265"/>
                      </a:cubicBezTo>
                      <a:cubicBezTo>
                        <a:pt x="54" y="265"/>
                        <a:pt x="54" y="265"/>
                        <a:pt x="54" y="265"/>
                      </a:cubicBezTo>
                      <a:cubicBezTo>
                        <a:pt x="51" y="262"/>
                        <a:pt x="51" y="262"/>
                        <a:pt x="51" y="262"/>
                      </a:cubicBezTo>
                      <a:cubicBezTo>
                        <a:pt x="50" y="268"/>
                        <a:pt x="50" y="268"/>
                        <a:pt x="50" y="268"/>
                      </a:cubicBezTo>
                      <a:cubicBezTo>
                        <a:pt x="58" y="268"/>
                        <a:pt x="58" y="268"/>
                        <a:pt x="58" y="268"/>
                      </a:cubicBezTo>
                      <a:cubicBezTo>
                        <a:pt x="56" y="269"/>
                        <a:pt x="56" y="269"/>
                        <a:pt x="56" y="269"/>
                      </a:cubicBezTo>
                      <a:cubicBezTo>
                        <a:pt x="57" y="274"/>
                        <a:pt x="57" y="274"/>
                        <a:pt x="57" y="274"/>
                      </a:cubicBezTo>
                      <a:cubicBezTo>
                        <a:pt x="60" y="277"/>
                        <a:pt x="60" y="277"/>
                        <a:pt x="60" y="277"/>
                      </a:cubicBezTo>
                      <a:cubicBezTo>
                        <a:pt x="60" y="277"/>
                        <a:pt x="58" y="279"/>
                        <a:pt x="60" y="283"/>
                      </a:cubicBezTo>
                      <a:cubicBezTo>
                        <a:pt x="62" y="287"/>
                        <a:pt x="64" y="287"/>
                        <a:pt x="64" y="287"/>
                      </a:cubicBezTo>
                      <a:cubicBezTo>
                        <a:pt x="67" y="290"/>
                        <a:pt x="67" y="290"/>
                        <a:pt x="67" y="290"/>
                      </a:cubicBezTo>
                      <a:cubicBezTo>
                        <a:pt x="67" y="285"/>
                        <a:pt x="67" y="285"/>
                        <a:pt x="67" y="285"/>
                      </a:cubicBezTo>
                      <a:cubicBezTo>
                        <a:pt x="73" y="281"/>
                        <a:pt x="73" y="281"/>
                        <a:pt x="73" y="281"/>
                      </a:cubicBezTo>
                      <a:cubicBezTo>
                        <a:pt x="73" y="290"/>
                        <a:pt x="73" y="290"/>
                        <a:pt x="73" y="290"/>
                      </a:cubicBezTo>
                      <a:cubicBezTo>
                        <a:pt x="75" y="290"/>
                        <a:pt x="75" y="290"/>
                        <a:pt x="75" y="290"/>
                      </a:cubicBezTo>
                      <a:cubicBezTo>
                        <a:pt x="76" y="286"/>
                        <a:pt x="76" y="286"/>
                        <a:pt x="76" y="286"/>
                      </a:cubicBezTo>
                      <a:cubicBezTo>
                        <a:pt x="81" y="290"/>
                        <a:pt x="81" y="290"/>
                        <a:pt x="81" y="290"/>
                      </a:cubicBezTo>
                      <a:cubicBezTo>
                        <a:pt x="87" y="290"/>
                        <a:pt x="87" y="290"/>
                        <a:pt x="87" y="290"/>
                      </a:cubicBezTo>
                      <a:cubicBezTo>
                        <a:pt x="94" y="293"/>
                        <a:pt x="94" y="293"/>
                        <a:pt x="94" y="293"/>
                      </a:cubicBezTo>
                      <a:cubicBezTo>
                        <a:pt x="100" y="293"/>
                        <a:pt x="100" y="293"/>
                        <a:pt x="100" y="293"/>
                      </a:cubicBezTo>
                      <a:cubicBezTo>
                        <a:pt x="98" y="301"/>
                        <a:pt x="98" y="301"/>
                        <a:pt x="98" y="301"/>
                      </a:cubicBezTo>
                      <a:cubicBezTo>
                        <a:pt x="100" y="303"/>
                        <a:pt x="100" y="303"/>
                        <a:pt x="100" y="303"/>
                      </a:cubicBezTo>
                      <a:cubicBezTo>
                        <a:pt x="107" y="300"/>
                        <a:pt x="107" y="300"/>
                        <a:pt x="107" y="300"/>
                      </a:cubicBezTo>
                      <a:cubicBezTo>
                        <a:pt x="114" y="294"/>
                        <a:pt x="114" y="294"/>
                        <a:pt x="114" y="294"/>
                      </a:cubicBezTo>
                      <a:cubicBezTo>
                        <a:pt x="115" y="295"/>
                        <a:pt x="115" y="295"/>
                        <a:pt x="115" y="295"/>
                      </a:cubicBezTo>
                      <a:cubicBezTo>
                        <a:pt x="112" y="304"/>
                        <a:pt x="112" y="304"/>
                        <a:pt x="112" y="304"/>
                      </a:cubicBezTo>
                      <a:cubicBezTo>
                        <a:pt x="117" y="308"/>
                        <a:pt x="117" y="308"/>
                        <a:pt x="117" y="308"/>
                      </a:cubicBezTo>
                      <a:cubicBezTo>
                        <a:pt x="116" y="312"/>
                        <a:pt x="116" y="312"/>
                        <a:pt x="116" y="312"/>
                      </a:cubicBezTo>
                      <a:cubicBezTo>
                        <a:pt x="120" y="311"/>
                        <a:pt x="120" y="311"/>
                        <a:pt x="120" y="311"/>
                      </a:cubicBezTo>
                      <a:cubicBezTo>
                        <a:pt x="120" y="313"/>
                        <a:pt x="120" y="313"/>
                        <a:pt x="120" y="313"/>
                      </a:cubicBezTo>
                      <a:cubicBezTo>
                        <a:pt x="113" y="319"/>
                        <a:pt x="113" y="319"/>
                        <a:pt x="113" y="319"/>
                      </a:cubicBezTo>
                      <a:cubicBezTo>
                        <a:pt x="114" y="321"/>
                        <a:pt x="114" y="321"/>
                        <a:pt x="114" y="321"/>
                      </a:cubicBezTo>
                      <a:cubicBezTo>
                        <a:pt x="119" y="321"/>
                        <a:pt x="119" y="321"/>
                        <a:pt x="119" y="321"/>
                      </a:cubicBezTo>
                      <a:cubicBezTo>
                        <a:pt x="122" y="317"/>
                        <a:pt x="122" y="317"/>
                        <a:pt x="122" y="317"/>
                      </a:cubicBezTo>
                      <a:cubicBezTo>
                        <a:pt x="122" y="317"/>
                        <a:pt x="124" y="319"/>
                        <a:pt x="124" y="321"/>
                      </a:cubicBezTo>
                      <a:cubicBezTo>
                        <a:pt x="125" y="324"/>
                        <a:pt x="115" y="329"/>
                        <a:pt x="115" y="329"/>
                      </a:cubicBezTo>
                      <a:cubicBezTo>
                        <a:pt x="126" y="326"/>
                        <a:pt x="126" y="326"/>
                        <a:pt x="126" y="326"/>
                      </a:cubicBezTo>
                      <a:cubicBezTo>
                        <a:pt x="134" y="310"/>
                        <a:pt x="134" y="310"/>
                        <a:pt x="134" y="310"/>
                      </a:cubicBezTo>
                      <a:cubicBezTo>
                        <a:pt x="132" y="318"/>
                        <a:pt x="132" y="318"/>
                        <a:pt x="132" y="318"/>
                      </a:cubicBezTo>
                      <a:cubicBezTo>
                        <a:pt x="144" y="315"/>
                        <a:pt x="144" y="315"/>
                        <a:pt x="144" y="315"/>
                      </a:cubicBezTo>
                      <a:cubicBezTo>
                        <a:pt x="152" y="309"/>
                        <a:pt x="152" y="309"/>
                        <a:pt x="152" y="309"/>
                      </a:cubicBezTo>
                      <a:cubicBezTo>
                        <a:pt x="155" y="309"/>
                        <a:pt x="155" y="309"/>
                        <a:pt x="155" y="309"/>
                      </a:cubicBezTo>
                      <a:cubicBezTo>
                        <a:pt x="161" y="304"/>
                        <a:pt x="161" y="304"/>
                        <a:pt x="161" y="304"/>
                      </a:cubicBezTo>
                      <a:cubicBezTo>
                        <a:pt x="164" y="305"/>
                        <a:pt x="164" y="305"/>
                        <a:pt x="164" y="305"/>
                      </a:cubicBezTo>
                      <a:cubicBezTo>
                        <a:pt x="166" y="310"/>
                        <a:pt x="166" y="310"/>
                        <a:pt x="166" y="310"/>
                      </a:cubicBezTo>
                      <a:cubicBezTo>
                        <a:pt x="169" y="308"/>
                        <a:pt x="169" y="308"/>
                        <a:pt x="169" y="308"/>
                      </a:cubicBezTo>
                      <a:cubicBezTo>
                        <a:pt x="169" y="300"/>
                        <a:pt x="169" y="300"/>
                        <a:pt x="169" y="300"/>
                      </a:cubicBezTo>
                      <a:cubicBezTo>
                        <a:pt x="184" y="293"/>
                        <a:pt x="184" y="293"/>
                        <a:pt x="184" y="293"/>
                      </a:cubicBezTo>
                      <a:cubicBezTo>
                        <a:pt x="185" y="290"/>
                        <a:pt x="185" y="290"/>
                        <a:pt x="185" y="290"/>
                      </a:cubicBezTo>
                      <a:cubicBezTo>
                        <a:pt x="198" y="284"/>
                        <a:pt x="198" y="284"/>
                        <a:pt x="198" y="284"/>
                      </a:cubicBezTo>
                      <a:cubicBezTo>
                        <a:pt x="198" y="277"/>
                        <a:pt x="198" y="277"/>
                        <a:pt x="198" y="277"/>
                      </a:cubicBezTo>
                      <a:cubicBezTo>
                        <a:pt x="198" y="277"/>
                        <a:pt x="200" y="283"/>
                        <a:pt x="204" y="283"/>
                      </a:cubicBezTo>
                      <a:cubicBezTo>
                        <a:pt x="207" y="283"/>
                        <a:pt x="211" y="281"/>
                        <a:pt x="211" y="281"/>
                      </a:cubicBezTo>
                      <a:cubicBezTo>
                        <a:pt x="208" y="279"/>
                        <a:pt x="208" y="279"/>
                        <a:pt x="208" y="279"/>
                      </a:cubicBezTo>
                      <a:cubicBezTo>
                        <a:pt x="209" y="275"/>
                        <a:pt x="209" y="275"/>
                        <a:pt x="209" y="275"/>
                      </a:cubicBezTo>
                      <a:cubicBezTo>
                        <a:pt x="214" y="279"/>
                        <a:pt x="214" y="279"/>
                        <a:pt x="214" y="279"/>
                      </a:cubicBezTo>
                      <a:cubicBezTo>
                        <a:pt x="214" y="277"/>
                        <a:pt x="214" y="277"/>
                        <a:pt x="214" y="277"/>
                      </a:cubicBezTo>
                      <a:cubicBezTo>
                        <a:pt x="208" y="268"/>
                        <a:pt x="208" y="268"/>
                        <a:pt x="208" y="268"/>
                      </a:cubicBezTo>
                      <a:cubicBezTo>
                        <a:pt x="208" y="268"/>
                        <a:pt x="217" y="274"/>
                        <a:pt x="223" y="272"/>
                      </a:cubicBezTo>
                      <a:cubicBezTo>
                        <a:pt x="227" y="269"/>
                        <a:pt x="225" y="266"/>
                        <a:pt x="225" y="266"/>
                      </a:cubicBezTo>
                      <a:cubicBezTo>
                        <a:pt x="231" y="265"/>
                        <a:pt x="231" y="265"/>
                        <a:pt x="231" y="265"/>
                      </a:cubicBezTo>
                      <a:cubicBezTo>
                        <a:pt x="236" y="263"/>
                        <a:pt x="236" y="263"/>
                        <a:pt x="236" y="263"/>
                      </a:cubicBezTo>
                      <a:cubicBezTo>
                        <a:pt x="242" y="263"/>
                        <a:pt x="242" y="263"/>
                        <a:pt x="242" y="263"/>
                      </a:cubicBezTo>
                      <a:cubicBezTo>
                        <a:pt x="246" y="257"/>
                        <a:pt x="246" y="257"/>
                        <a:pt x="246" y="257"/>
                      </a:cubicBezTo>
                      <a:cubicBezTo>
                        <a:pt x="256" y="258"/>
                        <a:pt x="256" y="258"/>
                        <a:pt x="256" y="258"/>
                      </a:cubicBezTo>
                      <a:cubicBezTo>
                        <a:pt x="267" y="253"/>
                        <a:pt x="267" y="253"/>
                        <a:pt x="267" y="253"/>
                      </a:cubicBezTo>
                      <a:cubicBezTo>
                        <a:pt x="267" y="252"/>
                        <a:pt x="267" y="252"/>
                        <a:pt x="267" y="252"/>
                      </a:cubicBezTo>
                      <a:cubicBezTo>
                        <a:pt x="275" y="236"/>
                        <a:pt x="275" y="236"/>
                        <a:pt x="275" y="236"/>
                      </a:cubicBezTo>
                      <a:cubicBezTo>
                        <a:pt x="286" y="221"/>
                        <a:pt x="286" y="221"/>
                        <a:pt x="286" y="221"/>
                      </a:cubicBezTo>
                      <a:cubicBezTo>
                        <a:pt x="290" y="218"/>
                        <a:pt x="290" y="218"/>
                        <a:pt x="290" y="218"/>
                      </a:cubicBezTo>
                      <a:cubicBezTo>
                        <a:pt x="291" y="209"/>
                        <a:pt x="291" y="209"/>
                        <a:pt x="291" y="209"/>
                      </a:cubicBezTo>
                      <a:cubicBezTo>
                        <a:pt x="304" y="195"/>
                        <a:pt x="304" y="195"/>
                        <a:pt x="304" y="195"/>
                      </a:cubicBezTo>
                      <a:cubicBezTo>
                        <a:pt x="304" y="195"/>
                        <a:pt x="309" y="182"/>
                        <a:pt x="312" y="176"/>
                      </a:cubicBezTo>
                      <a:cubicBezTo>
                        <a:pt x="315" y="171"/>
                        <a:pt x="323" y="151"/>
                        <a:pt x="326" y="140"/>
                      </a:cubicBezTo>
                      <a:cubicBezTo>
                        <a:pt x="329" y="128"/>
                        <a:pt x="338" y="115"/>
                        <a:pt x="338" y="115"/>
                      </a:cubicBezTo>
                      <a:cubicBezTo>
                        <a:pt x="338" y="115"/>
                        <a:pt x="340" y="111"/>
                        <a:pt x="341" y="107"/>
                      </a:cubicBezTo>
                      <a:cubicBezTo>
                        <a:pt x="343" y="103"/>
                        <a:pt x="345" y="79"/>
                        <a:pt x="345" y="73"/>
                      </a:cubicBezTo>
                      <a:cubicBezTo>
                        <a:pt x="344" y="67"/>
                        <a:pt x="332" y="67"/>
                        <a:pt x="332" y="67"/>
                      </a:cubicBezTo>
                      <a:close/>
                      <a:moveTo>
                        <a:pt x="207" y="289"/>
                      </a:moveTo>
                      <a:cubicBezTo>
                        <a:pt x="210" y="285"/>
                        <a:pt x="210" y="285"/>
                        <a:pt x="210" y="285"/>
                      </a:cubicBezTo>
                      <a:cubicBezTo>
                        <a:pt x="206" y="286"/>
                        <a:pt x="206" y="286"/>
                        <a:pt x="206" y="286"/>
                      </a:cubicBezTo>
                      <a:lnTo>
                        <a:pt x="207" y="289"/>
                      </a:lnTo>
                      <a:close/>
                      <a:moveTo>
                        <a:pt x="223" y="273"/>
                      </a:moveTo>
                      <a:cubicBezTo>
                        <a:pt x="228" y="274"/>
                        <a:pt x="228" y="274"/>
                        <a:pt x="228" y="274"/>
                      </a:cubicBezTo>
                      <a:cubicBezTo>
                        <a:pt x="226" y="271"/>
                        <a:pt x="226" y="271"/>
                        <a:pt x="226" y="271"/>
                      </a:cubicBezTo>
                      <a:lnTo>
                        <a:pt x="223" y="273"/>
                      </a:lnTo>
                      <a:close/>
                      <a:moveTo>
                        <a:pt x="83" y="312"/>
                      </a:moveTo>
                      <a:cubicBezTo>
                        <a:pt x="85" y="311"/>
                        <a:pt x="85" y="311"/>
                        <a:pt x="85" y="311"/>
                      </a:cubicBezTo>
                      <a:cubicBezTo>
                        <a:pt x="85" y="309"/>
                        <a:pt x="85" y="309"/>
                        <a:pt x="85" y="309"/>
                      </a:cubicBezTo>
                      <a:cubicBezTo>
                        <a:pt x="82" y="309"/>
                        <a:pt x="82" y="309"/>
                        <a:pt x="82" y="309"/>
                      </a:cubicBezTo>
                      <a:lnTo>
                        <a:pt x="83" y="312"/>
                      </a:lnTo>
                      <a:close/>
                      <a:moveTo>
                        <a:pt x="74" y="294"/>
                      </a:moveTo>
                      <a:cubicBezTo>
                        <a:pt x="75" y="295"/>
                        <a:pt x="75" y="295"/>
                        <a:pt x="75" y="295"/>
                      </a:cubicBezTo>
                      <a:cubicBezTo>
                        <a:pt x="73" y="298"/>
                        <a:pt x="73" y="298"/>
                        <a:pt x="73" y="298"/>
                      </a:cubicBezTo>
                      <a:cubicBezTo>
                        <a:pt x="75" y="298"/>
                        <a:pt x="75" y="298"/>
                        <a:pt x="75" y="298"/>
                      </a:cubicBezTo>
                      <a:cubicBezTo>
                        <a:pt x="77" y="297"/>
                        <a:pt x="77" y="297"/>
                        <a:pt x="77" y="297"/>
                      </a:cubicBezTo>
                      <a:cubicBezTo>
                        <a:pt x="80" y="299"/>
                        <a:pt x="80" y="299"/>
                        <a:pt x="80" y="299"/>
                      </a:cubicBezTo>
                      <a:cubicBezTo>
                        <a:pt x="81" y="296"/>
                        <a:pt x="81" y="296"/>
                        <a:pt x="81" y="296"/>
                      </a:cubicBezTo>
                      <a:cubicBezTo>
                        <a:pt x="76" y="293"/>
                        <a:pt x="76" y="293"/>
                        <a:pt x="76" y="293"/>
                      </a:cubicBezTo>
                      <a:lnTo>
                        <a:pt x="74" y="294"/>
                      </a:lnTo>
                      <a:close/>
                      <a:moveTo>
                        <a:pt x="138" y="322"/>
                      </a:moveTo>
                      <a:cubicBezTo>
                        <a:pt x="138" y="319"/>
                        <a:pt x="138" y="319"/>
                        <a:pt x="138" y="319"/>
                      </a:cubicBezTo>
                      <a:cubicBezTo>
                        <a:pt x="133" y="321"/>
                        <a:pt x="133" y="321"/>
                        <a:pt x="133" y="321"/>
                      </a:cubicBezTo>
                      <a:lnTo>
                        <a:pt x="138" y="322"/>
                      </a:lnTo>
                      <a:close/>
                      <a:moveTo>
                        <a:pt x="112" y="299"/>
                      </a:moveTo>
                      <a:cubicBezTo>
                        <a:pt x="111" y="298"/>
                        <a:pt x="111" y="298"/>
                        <a:pt x="111" y="298"/>
                      </a:cubicBezTo>
                      <a:cubicBezTo>
                        <a:pt x="109" y="302"/>
                        <a:pt x="109" y="302"/>
                        <a:pt x="109" y="302"/>
                      </a:cubicBezTo>
                      <a:cubicBezTo>
                        <a:pt x="105" y="303"/>
                        <a:pt x="105" y="303"/>
                        <a:pt x="105" y="303"/>
                      </a:cubicBezTo>
                      <a:cubicBezTo>
                        <a:pt x="102" y="305"/>
                        <a:pt x="102" y="305"/>
                        <a:pt x="102" y="305"/>
                      </a:cubicBezTo>
                      <a:cubicBezTo>
                        <a:pt x="97" y="306"/>
                        <a:pt x="97" y="306"/>
                        <a:pt x="97" y="306"/>
                      </a:cubicBezTo>
                      <a:cubicBezTo>
                        <a:pt x="96" y="310"/>
                        <a:pt x="96" y="310"/>
                        <a:pt x="96" y="310"/>
                      </a:cubicBezTo>
                      <a:cubicBezTo>
                        <a:pt x="99" y="310"/>
                        <a:pt x="99" y="310"/>
                        <a:pt x="99" y="310"/>
                      </a:cubicBezTo>
                      <a:cubicBezTo>
                        <a:pt x="96" y="314"/>
                        <a:pt x="96" y="314"/>
                        <a:pt x="96" y="314"/>
                      </a:cubicBezTo>
                      <a:cubicBezTo>
                        <a:pt x="96" y="319"/>
                        <a:pt x="96" y="319"/>
                        <a:pt x="96" y="319"/>
                      </a:cubicBezTo>
                      <a:cubicBezTo>
                        <a:pt x="102" y="316"/>
                        <a:pt x="102" y="316"/>
                        <a:pt x="102" y="316"/>
                      </a:cubicBezTo>
                      <a:cubicBezTo>
                        <a:pt x="108" y="316"/>
                        <a:pt x="108" y="316"/>
                        <a:pt x="108" y="316"/>
                      </a:cubicBezTo>
                      <a:cubicBezTo>
                        <a:pt x="112" y="309"/>
                        <a:pt x="112" y="309"/>
                        <a:pt x="112" y="309"/>
                      </a:cubicBezTo>
                      <a:cubicBezTo>
                        <a:pt x="110" y="304"/>
                        <a:pt x="110" y="304"/>
                        <a:pt x="110" y="304"/>
                      </a:cubicBezTo>
                      <a:lnTo>
                        <a:pt x="112" y="299"/>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57" name="Sweden" descr="© INSCALE GmbH, 05.05.2010&#10;http://www.presentationload.com/"/>
                <p:cNvSpPr>
                  <a:spLocks noEditPoints="1"/>
                </p:cNvSpPr>
                <p:nvPr/>
              </p:nvSpPr>
              <p:spPr bwMode="gray">
                <a:xfrm>
                  <a:off x="3876338" y="681942"/>
                  <a:ext cx="875503" cy="1825864"/>
                </a:xfrm>
                <a:custGeom>
                  <a:avLst/>
                  <a:gdLst/>
                  <a:ahLst/>
                  <a:cxnLst>
                    <a:cxn ang="0">
                      <a:pos x="256" y="378"/>
                    </a:cxn>
                    <a:cxn ang="0">
                      <a:pos x="261" y="377"/>
                    </a:cxn>
                    <a:cxn ang="0">
                      <a:pos x="253" y="368"/>
                    </a:cxn>
                    <a:cxn ang="0">
                      <a:pos x="249" y="381"/>
                    </a:cxn>
                    <a:cxn ang="0">
                      <a:pos x="13" y="478"/>
                    </a:cxn>
                    <a:cxn ang="0">
                      <a:pos x="207" y="521"/>
                    </a:cxn>
                    <a:cxn ang="0">
                      <a:pos x="190" y="569"/>
                    </a:cxn>
                    <a:cxn ang="0">
                      <a:pos x="206" y="544"/>
                    </a:cxn>
                    <a:cxn ang="0">
                      <a:pos x="211" y="514"/>
                    </a:cxn>
                    <a:cxn ang="0">
                      <a:pos x="16" y="460"/>
                    </a:cxn>
                    <a:cxn ang="0">
                      <a:pos x="238" y="400"/>
                    </a:cxn>
                    <a:cxn ang="0">
                      <a:pos x="248" y="494"/>
                    </a:cxn>
                    <a:cxn ang="0">
                      <a:pos x="255" y="526"/>
                    </a:cxn>
                    <a:cxn ang="0">
                      <a:pos x="261" y="520"/>
                    </a:cxn>
                    <a:cxn ang="0">
                      <a:pos x="271" y="483"/>
                    </a:cxn>
                    <a:cxn ang="0">
                      <a:pos x="232" y="414"/>
                    </a:cxn>
                    <a:cxn ang="0">
                      <a:pos x="200" y="444"/>
                    </a:cxn>
                    <a:cxn ang="0">
                      <a:pos x="217" y="169"/>
                    </a:cxn>
                    <a:cxn ang="0">
                      <a:pos x="246" y="317"/>
                    </a:cxn>
                    <a:cxn ang="0">
                      <a:pos x="246" y="315"/>
                    </a:cxn>
                    <a:cxn ang="0">
                      <a:pos x="286" y="459"/>
                    </a:cxn>
                    <a:cxn ang="0">
                      <a:pos x="206" y="230"/>
                    </a:cxn>
                    <a:cxn ang="0">
                      <a:pos x="253" y="319"/>
                    </a:cxn>
                    <a:cxn ang="0">
                      <a:pos x="286" y="463"/>
                    </a:cxn>
                    <a:cxn ang="0">
                      <a:pos x="293" y="83"/>
                    </a:cxn>
                    <a:cxn ang="0">
                      <a:pos x="308" y="33"/>
                    </a:cxn>
                    <a:cxn ang="0">
                      <a:pos x="301" y="0"/>
                    </a:cxn>
                    <a:cxn ang="0">
                      <a:pos x="89" y="85"/>
                    </a:cxn>
                    <a:cxn ang="0">
                      <a:pos x="33" y="177"/>
                    </a:cxn>
                    <a:cxn ang="0">
                      <a:pos x="41" y="286"/>
                    </a:cxn>
                    <a:cxn ang="0">
                      <a:pos x="25" y="391"/>
                    </a:cxn>
                    <a:cxn ang="0">
                      <a:pos x="5" y="444"/>
                    </a:cxn>
                    <a:cxn ang="0">
                      <a:pos x="10" y="458"/>
                    </a:cxn>
                    <a:cxn ang="0">
                      <a:pos x="17" y="494"/>
                    </a:cxn>
                    <a:cxn ang="0">
                      <a:pos x="37" y="527"/>
                    </a:cxn>
                    <a:cxn ang="0">
                      <a:pos x="64" y="573"/>
                    </a:cxn>
                    <a:cxn ang="0">
                      <a:pos x="48" y="592"/>
                    </a:cxn>
                    <a:cxn ang="0">
                      <a:pos x="66" y="642"/>
                    </a:cxn>
                    <a:cxn ang="0">
                      <a:pos x="118" y="628"/>
                    </a:cxn>
                    <a:cxn ang="0">
                      <a:pos x="172" y="595"/>
                    </a:cxn>
                    <a:cxn ang="0">
                      <a:pos x="191" y="523"/>
                    </a:cxn>
                    <a:cxn ang="0">
                      <a:pos x="191" y="473"/>
                    </a:cxn>
                    <a:cxn ang="0">
                      <a:pos x="192" y="440"/>
                    </a:cxn>
                    <a:cxn ang="0">
                      <a:pos x="204" y="423"/>
                    </a:cxn>
                    <a:cxn ang="0">
                      <a:pos x="226" y="396"/>
                    </a:cxn>
                    <a:cxn ang="0">
                      <a:pos x="245" y="387"/>
                    </a:cxn>
                    <a:cxn ang="0">
                      <a:pos x="267" y="348"/>
                    </a:cxn>
                    <a:cxn ang="0">
                      <a:pos x="242" y="318"/>
                    </a:cxn>
                    <a:cxn ang="0">
                      <a:pos x="213" y="296"/>
                    </a:cxn>
                    <a:cxn ang="0">
                      <a:pos x="193" y="250"/>
                    </a:cxn>
                    <a:cxn ang="0">
                      <a:pos x="197" y="212"/>
                    </a:cxn>
                    <a:cxn ang="0">
                      <a:pos x="196" y="180"/>
                    </a:cxn>
                    <a:cxn ang="0">
                      <a:pos x="212" y="166"/>
                    </a:cxn>
                    <a:cxn ang="0">
                      <a:pos x="225" y="145"/>
                    </a:cxn>
                    <a:cxn ang="0">
                      <a:pos x="233" y="123"/>
                    </a:cxn>
                    <a:cxn ang="0">
                      <a:pos x="261" y="111"/>
                    </a:cxn>
                    <a:cxn ang="0">
                      <a:pos x="278" y="88"/>
                    </a:cxn>
                    <a:cxn ang="0">
                      <a:pos x="299" y="50"/>
                    </a:cxn>
                  </a:cxnLst>
                  <a:rect l="0" t="0" r="r" b="b"/>
                  <a:pathLst>
                    <a:path w="310" h="647">
                      <a:moveTo>
                        <a:pt x="266" y="358"/>
                      </a:moveTo>
                      <a:cubicBezTo>
                        <a:pt x="265" y="355"/>
                        <a:pt x="265" y="355"/>
                        <a:pt x="265" y="355"/>
                      </a:cubicBezTo>
                      <a:cubicBezTo>
                        <a:pt x="259" y="358"/>
                        <a:pt x="259" y="358"/>
                        <a:pt x="259" y="358"/>
                      </a:cubicBezTo>
                      <a:cubicBezTo>
                        <a:pt x="262" y="360"/>
                        <a:pt x="262" y="360"/>
                        <a:pt x="262" y="360"/>
                      </a:cubicBezTo>
                      <a:lnTo>
                        <a:pt x="266" y="358"/>
                      </a:lnTo>
                      <a:close/>
                      <a:moveTo>
                        <a:pt x="243" y="378"/>
                      </a:moveTo>
                      <a:cubicBezTo>
                        <a:pt x="255" y="379"/>
                        <a:pt x="255" y="379"/>
                        <a:pt x="255" y="379"/>
                      </a:cubicBezTo>
                      <a:cubicBezTo>
                        <a:pt x="256" y="378"/>
                        <a:pt x="256" y="378"/>
                        <a:pt x="256" y="378"/>
                      </a:cubicBezTo>
                      <a:cubicBezTo>
                        <a:pt x="254" y="374"/>
                        <a:pt x="254" y="374"/>
                        <a:pt x="254" y="374"/>
                      </a:cubicBezTo>
                      <a:cubicBezTo>
                        <a:pt x="251" y="373"/>
                        <a:pt x="251" y="373"/>
                        <a:pt x="251" y="373"/>
                      </a:cubicBezTo>
                      <a:cubicBezTo>
                        <a:pt x="248" y="374"/>
                        <a:pt x="248" y="374"/>
                        <a:pt x="248" y="374"/>
                      </a:cubicBezTo>
                      <a:cubicBezTo>
                        <a:pt x="249" y="376"/>
                        <a:pt x="249" y="376"/>
                        <a:pt x="249" y="376"/>
                      </a:cubicBezTo>
                      <a:cubicBezTo>
                        <a:pt x="243" y="376"/>
                        <a:pt x="243" y="376"/>
                        <a:pt x="243" y="376"/>
                      </a:cubicBezTo>
                      <a:lnTo>
                        <a:pt x="243" y="378"/>
                      </a:lnTo>
                      <a:close/>
                      <a:moveTo>
                        <a:pt x="258" y="378"/>
                      </a:moveTo>
                      <a:cubicBezTo>
                        <a:pt x="261" y="377"/>
                        <a:pt x="261" y="377"/>
                        <a:pt x="261" y="377"/>
                      </a:cubicBezTo>
                      <a:cubicBezTo>
                        <a:pt x="258" y="374"/>
                        <a:pt x="258" y="374"/>
                        <a:pt x="258" y="374"/>
                      </a:cubicBezTo>
                      <a:lnTo>
                        <a:pt x="258" y="378"/>
                      </a:lnTo>
                      <a:close/>
                      <a:moveTo>
                        <a:pt x="249" y="399"/>
                      </a:moveTo>
                      <a:cubicBezTo>
                        <a:pt x="253" y="392"/>
                        <a:pt x="253" y="392"/>
                        <a:pt x="253" y="392"/>
                      </a:cubicBezTo>
                      <a:cubicBezTo>
                        <a:pt x="250" y="391"/>
                        <a:pt x="250" y="391"/>
                        <a:pt x="250" y="391"/>
                      </a:cubicBezTo>
                      <a:cubicBezTo>
                        <a:pt x="246" y="397"/>
                        <a:pt x="246" y="397"/>
                        <a:pt x="246" y="397"/>
                      </a:cubicBezTo>
                      <a:lnTo>
                        <a:pt x="249" y="399"/>
                      </a:lnTo>
                      <a:close/>
                      <a:moveTo>
                        <a:pt x="253" y="368"/>
                      </a:moveTo>
                      <a:cubicBezTo>
                        <a:pt x="258" y="365"/>
                        <a:pt x="258" y="365"/>
                        <a:pt x="258" y="365"/>
                      </a:cubicBezTo>
                      <a:cubicBezTo>
                        <a:pt x="254" y="363"/>
                        <a:pt x="254" y="363"/>
                        <a:pt x="254" y="363"/>
                      </a:cubicBezTo>
                      <a:lnTo>
                        <a:pt x="253" y="368"/>
                      </a:lnTo>
                      <a:close/>
                      <a:moveTo>
                        <a:pt x="245" y="401"/>
                      </a:moveTo>
                      <a:cubicBezTo>
                        <a:pt x="244" y="404"/>
                        <a:pt x="245" y="406"/>
                        <a:pt x="247" y="404"/>
                      </a:cubicBezTo>
                      <a:cubicBezTo>
                        <a:pt x="249" y="401"/>
                        <a:pt x="246" y="399"/>
                        <a:pt x="245" y="401"/>
                      </a:cubicBezTo>
                      <a:close/>
                      <a:moveTo>
                        <a:pt x="251" y="380"/>
                      </a:moveTo>
                      <a:cubicBezTo>
                        <a:pt x="249" y="381"/>
                        <a:pt x="249" y="381"/>
                        <a:pt x="249" y="381"/>
                      </a:cubicBezTo>
                      <a:cubicBezTo>
                        <a:pt x="246" y="383"/>
                        <a:pt x="246" y="383"/>
                        <a:pt x="246" y="383"/>
                      </a:cubicBezTo>
                      <a:cubicBezTo>
                        <a:pt x="251" y="384"/>
                        <a:pt x="251" y="384"/>
                        <a:pt x="251" y="384"/>
                      </a:cubicBezTo>
                      <a:lnTo>
                        <a:pt x="251" y="380"/>
                      </a:lnTo>
                      <a:close/>
                      <a:moveTo>
                        <a:pt x="20" y="475"/>
                      </a:moveTo>
                      <a:cubicBezTo>
                        <a:pt x="19" y="471"/>
                        <a:pt x="19" y="471"/>
                        <a:pt x="19" y="471"/>
                      </a:cubicBezTo>
                      <a:cubicBezTo>
                        <a:pt x="11" y="473"/>
                        <a:pt x="11" y="473"/>
                        <a:pt x="11" y="473"/>
                      </a:cubicBezTo>
                      <a:cubicBezTo>
                        <a:pt x="13" y="476"/>
                        <a:pt x="13" y="476"/>
                        <a:pt x="13" y="476"/>
                      </a:cubicBezTo>
                      <a:cubicBezTo>
                        <a:pt x="13" y="478"/>
                        <a:pt x="13" y="478"/>
                        <a:pt x="13" y="478"/>
                      </a:cubicBezTo>
                      <a:cubicBezTo>
                        <a:pt x="16" y="478"/>
                        <a:pt x="16" y="478"/>
                        <a:pt x="16" y="478"/>
                      </a:cubicBezTo>
                      <a:cubicBezTo>
                        <a:pt x="17" y="475"/>
                        <a:pt x="17" y="475"/>
                        <a:pt x="17" y="475"/>
                      </a:cubicBezTo>
                      <a:lnTo>
                        <a:pt x="20" y="475"/>
                      </a:lnTo>
                      <a:close/>
                      <a:moveTo>
                        <a:pt x="211" y="508"/>
                      </a:moveTo>
                      <a:cubicBezTo>
                        <a:pt x="207" y="513"/>
                        <a:pt x="207" y="513"/>
                        <a:pt x="207" y="513"/>
                      </a:cubicBezTo>
                      <a:cubicBezTo>
                        <a:pt x="208" y="519"/>
                        <a:pt x="208" y="519"/>
                        <a:pt x="208" y="519"/>
                      </a:cubicBezTo>
                      <a:cubicBezTo>
                        <a:pt x="207" y="519"/>
                        <a:pt x="207" y="519"/>
                        <a:pt x="207" y="519"/>
                      </a:cubicBezTo>
                      <a:cubicBezTo>
                        <a:pt x="207" y="521"/>
                        <a:pt x="207" y="521"/>
                        <a:pt x="207" y="521"/>
                      </a:cubicBezTo>
                      <a:cubicBezTo>
                        <a:pt x="205" y="531"/>
                        <a:pt x="205" y="531"/>
                        <a:pt x="205" y="531"/>
                      </a:cubicBezTo>
                      <a:cubicBezTo>
                        <a:pt x="202" y="532"/>
                        <a:pt x="202" y="532"/>
                        <a:pt x="202" y="532"/>
                      </a:cubicBezTo>
                      <a:cubicBezTo>
                        <a:pt x="200" y="540"/>
                        <a:pt x="200" y="540"/>
                        <a:pt x="200" y="540"/>
                      </a:cubicBezTo>
                      <a:cubicBezTo>
                        <a:pt x="198" y="540"/>
                        <a:pt x="198" y="540"/>
                        <a:pt x="198" y="540"/>
                      </a:cubicBezTo>
                      <a:cubicBezTo>
                        <a:pt x="198" y="540"/>
                        <a:pt x="195" y="545"/>
                        <a:pt x="194" y="549"/>
                      </a:cubicBezTo>
                      <a:cubicBezTo>
                        <a:pt x="193" y="552"/>
                        <a:pt x="194" y="555"/>
                        <a:pt x="193" y="556"/>
                      </a:cubicBezTo>
                      <a:cubicBezTo>
                        <a:pt x="193" y="558"/>
                        <a:pt x="190" y="560"/>
                        <a:pt x="190" y="564"/>
                      </a:cubicBezTo>
                      <a:cubicBezTo>
                        <a:pt x="190" y="569"/>
                        <a:pt x="190" y="569"/>
                        <a:pt x="190" y="569"/>
                      </a:cubicBezTo>
                      <a:cubicBezTo>
                        <a:pt x="193" y="571"/>
                        <a:pt x="193" y="571"/>
                        <a:pt x="193" y="571"/>
                      </a:cubicBezTo>
                      <a:cubicBezTo>
                        <a:pt x="192" y="584"/>
                        <a:pt x="192" y="584"/>
                        <a:pt x="192" y="584"/>
                      </a:cubicBezTo>
                      <a:cubicBezTo>
                        <a:pt x="192" y="584"/>
                        <a:pt x="196" y="581"/>
                        <a:pt x="197" y="578"/>
                      </a:cubicBezTo>
                      <a:cubicBezTo>
                        <a:pt x="198" y="573"/>
                        <a:pt x="197" y="572"/>
                        <a:pt x="197" y="570"/>
                      </a:cubicBezTo>
                      <a:cubicBezTo>
                        <a:pt x="197" y="568"/>
                        <a:pt x="199" y="565"/>
                        <a:pt x="200" y="563"/>
                      </a:cubicBezTo>
                      <a:cubicBezTo>
                        <a:pt x="201" y="561"/>
                        <a:pt x="200" y="555"/>
                        <a:pt x="200" y="555"/>
                      </a:cubicBezTo>
                      <a:cubicBezTo>
                        <a:pt x="204" y="544"/>
                        <a:pt x="204" y="544"/>
                        <a:pt x="204" y="544"/>
                      </a:cubicBezTo>
                      <a:cubicBezTo>
                        <a:pt x="206" y="544"/>
                        <a:pt x="206" y="544"/>
                        <a:pt x="206" y="544"/>
                      </a:cubicBezTo>
                      <a:cubicBezTo>
                        <a:pt x="208" y="536"/>
                        <a:pt x="208" y="536"/>
                        <a:pt x="208" y="536"/>
                      </a:cubicBezTo>
                      <a:cubicBezTo>
                        <a:pt x="207" y="533"/>
                        <a:pt x="207" y="533"/>
                        <a:pt x="207" y="533"/>
                      </a:cubicBezTo>
                      <a:cubicBezTo>
                        <a:pt x="209" y="531"/>
                        <a:pt x="209" y="531"/>
                        <a:pt x="209" y="531"/>
                      </a:cubicBezTo>
                      <a:cubicBezTo>
                        <a:pt x="208" y="530"/>
                        <a:pt x="208" y="530"/>
                        <a:pt x="208" y="530"/>
                      </a:cubicBezTo>
                      <a:cubicBezTo>
                        <a:pt x="210" y="527"/>
                        <a:pt x="210" y="527"/>
                        <a:pt x="210" y="527"/>
                      </a:cubicBezTo>
                      <a:cubicBezTo>
                        <a:pt x="209" y="525"/>
                        <a:pt x="209" y="525"/>
                        <a:pt x="209" y="525"/>
                      </a:cubicBezTo>
                      <a:cubicBezTo>
                        <a:pt x="212" y="520"/>
                        <a:pt x="212" y="520"/>
                        <a:pt x="212" y="520"/>
                      </a:cubicBezTo>
                      <a:cubicBezTo>
                        <a:pt x="211" y="514"/>
                        <a:pt x="211" y="514"/>
                        <a:pt x="211" y="514"/>
                      </a:cubicBezTo>
                      <a:cubicBezTo>
                        <a:pt x="214" y="511"/>
                        <a:pt x="214" y="511"/>
                        <a:pt x="214" y="511"/>
                      </a:cubicBezTo>
                      <a:lnTo>
                        <a:pt x="211" y="508"/>
                      </a:lnTo>
                      <a:close/>
                      <a:moveTo>
                        <a:pt x="14" y="466"/>
                      </a:moveTo>
                      <a:cubicBezTo>
                        <a:pt x="21" y="467"/>
                        <a:pt x="21" y="467"/>
                        <a:pt x="21" y="467"/>
                      </a:cubicBezTo>
                      <a:cubicBezTo>
                        <a:pt x="22" y="460"/>
                        <a:pt x="22" y="460"/>
                        <a:pt x="22" y="460"/>
                      </a:cubicBezTo>
                      <a:cubicBezTo>
                        <a:pt x="19" y="457"/>
                        <a:pt x="19" y="457"/>
                        <a:pt x="19" y="457"/>
                      </a:cubicBezTo>
                      <a:cubicBezTo>
                        <a:pt x="17" y="460"/>
                        <a:pt x="17" y="460"/>
                        <a:pt x="17" y="460"/>
                      </a:cubicBezTo>
                      <a:cubicBezTo>
                        <a:pt x="16" y="460"/>
                        <a:pt x="16" y="460"/>
                        <a:pt x="16" y="460"/>
                      </a:cubicBezTo>
                      <a:cubicBezTo>
                        <a:pt x="8" y="468"/>
                        <a:pt x="8" y="468"/>
                        <a:pt x="8" y="468"/>
                      </a:cubicBezTo>
                      <a:cubicBezTo>
                        <a:pt x="14" y="469"/>
                        <a:pt x="14" y="469"/>
                        <a:pt x="14" y="469"/>
                      </a:cubicBezTo>
                      <a:lnTo>
                        <a:pt x="14" y="466"/>
                      </a:lnTo>
                      <a:close/>
                      <a:moveTo>
                        <a:pt x="238" y="400"/>
                      </a:moveTo>
                      <a:cubicBezTo>
                        <a:pt x="241" y="401"/>
                        <a:pt x="241" y="401"/>
                        <a:pt x="241" y="401"/>
                      </a:cubicBezTo>
                      <a:cubicBezTo>
                        <a:pt x="243" y="397"/>
                        <a:pt x="243" y="397"/>
                        <a:pt x="243" y="397"/>
                      </a:cubicBezTo>
                      <a:cubicBezTo>
                        <a:pt x="242" y="397"/>
                        <a:pt x="242" y="397"/>
                        <a:pt x="242" y="397"/>
                      </a:cubicBezTo>
                      <a:lnTo>
                        <a:pt x="238" y="400"/>
                      </a:lnTo>
                      <a:close/>
                      <a:moveTo>
                        <a:pt x="272" y="467"/>
                      </a:moveTo>
                      <a:cubicBezTo>
                        <a:pt x="270" y="472"/>
                        <a:pt x="270" y="472"/>
                        <a:pt x="270" y="472"/>
                      </a:cubicBezTo>
                      <a:cubicBezTo>
                        <a:pt x="270" y="467"/>
                        <a:pt x="270" y="467"/>
                        <a:pt x="270" y="467"/>
                      </a:cubicBezTo>
                      <a:cubicBezTo>
                        <a:pt x="270" y="467"/>
                        <a:pt x="267" y="467"/>
                        <a:pt x="266" y="468"/>
                      </a:cubicBezTo>
                      <a:cubicBezTo>
                        <a:pt x="264" y="469"/>
                        <a:pt x="263" y="472"/>
                        <a:pt x="263" y="472"/>
                      </a:cubicBezTo>
                      <a:cubicBezTo>
                        <a:pt x="263" y="472"/>
                        <a:pt x="262" y="471"/>
                        <a:pt x="259" y="474"/>
                      </a:cubicBezTo>
                      <a:cubicBezTo>
                        <a:pt x="257" y="477"/>
                        <a:pt x="253" y="487"/>
                        <a:pt x="253" y="487"/>
                      </a:cubicBezTo>
                      <a:cubicBezTo>
                        <a:pt x="253" y="487"/>
                        <a:pt x="248" y="489"/>
                        <a:pt x="248" y="494"/>
                      </a:cubicBezTo>
                      <a:cubicBezTo>
                        <a:pt x="247" y="501"/>
                        <a:pt x="253" y="501"/>
                        <a:pt x="253" y="505"/>
                      </a:cubicBezTo>
                      <a:cubicBezTo>
                        <a:pt x="251" y="510"/>
                        <a:pt x="249" y="511"/>
                        <a:pt x="249" y="511"/>
                      </a:cubicBezTo>
                      <a:cubicBezTo>
                        <a:pt x="251" y="513"/>
                        <a:pt x="251" y="513"/>
                        <a:pt x="251" y="513"/>
                      </a:cubicBezTo>
                      <a:cubicBezTo>
                        <a:pt x="251" y="520"/>
                        <a:pt x="251" y="520"/>
                        <a:pt x="251" y="520"/>
                      </a:cubicBezTo>
                      <a:cubicBezTo>
                        <a:pt x="254" y="521"/>
                        <a:pt x="254" y="521"/>
                        <a:pt x="254" y="521"/>
                      </a:cubicBezTo>
                      <a:cubicBezTo>
                        <a:pt x="254" y="524"/>
                        <a:pt x="254" y="524"/>
                        <a:pt x="254" y="524"/>
                      </a:cubicBezTo>
                      <a:cubicBezTo>
                        <a:pt x="254" y="524"/>
                        <a:pt x="257" y="523"/>
                        <a:pt x="257" y="524"/>
                      </a:cubicBezTo>
                      <a:cubicBezTo>
                        <a:pt x="257" y="525"/>
                        <a:pt x="255" y="526"/>
                        <a:pt x="255" y="526"/>
                      </a:cubicBezTo>
                      <a:cubicBezTo>
                        <a:pt x="255" y="530"/>
                        <a:pt x="255" y="530"/>
                        <a:pt x="255" y="530"/>
                      </a:cubicBezTo>
                      <a:cubicBezTo>
                        <a:pt x="255" y="531"/>
                        <a:pt x="253" y="535"/>
                        <a:pt x="253" y="535"/>
                      </a:cubicBezTo>
                      <a:cubicBezTo>
                        <a:pt x="258" y="533"/>
                        <a:pt x="258" y="533"/>
                        <a:pt x="258" y="533"/>
                      </a:cubicBezTo>
                      <a:cubicBezTo>
                        <a:pt x="261" y="527"/>
                        <a:pt x="261" y="527"/>
                        <a:pt x="261" y="527"/>
                      </a:cubicBezTo>
                      <a:cubicBezTo>
                        <a:pt x="260" y="527"/>
                        <a:pt x="260" y="527"/>
                        <a:pt x="260" y="527"/>
                      </a:cubicBezTo>
                      <a:cubicBezTo>
                        <a:pt x="261" y="522"/>
                        <a:pt x="261" y="522"/>
                        <a:pt x="261" y="522"/>
                      </a:cubicBezTo>
                      <a:cubicBezTo>
                        <a:pt x="262" y="520"/>
                        <a:pt x="262" y="520"/>
                        <a:pt x="262" y="520"/>
                      </a:cubicBezTo>
                      <a:cubicBezTo>
                        <a:pt x="261" y="520"/>
                        <a:pt x="261" y="520"/>
                        <a:pt x="261" y="520"/>
                      </a:cubicBezTo>
                      <a:cubicBezTo>
                        <a:pt x="266" y="514"/>
                        <a:pt x="266" y="514"/>
                        <a:pt x="266" y="514"/>
                      </a:cubicBezTo>
                      <a:cubicBezTo>
                        <a:pt x="271" y="511"/>
                        <a:pt x="271" y="511"/>
                        <a:pt x="271" y="511"/>
                      </a:cubicBezTo>
                      <a:cubicBezTo>
                        <a:pt x="271" y="506"/>
                        <a:pt x="271" y="506"/>
                        <a:pt x="271" y="506"/>
                      </a:cubicBezTo>
                      <a:cubicBezTo>
                        <a:pt x="277" y="498"/>
                        <a:pt x="277" y="498"/>
                        <a:pt x="277" y="498"/>
                      </a:cubicBezTo>
                      <a:cubicBezTo>
                        <a:pt x="274" y="498"/>
                        <a:pt x="274" y="498"/>
                        <a:pt x="274" y="498"/>
                      </a:cubicBezTo>
                      <a:cubicBezTo>
                        <a:pt x="271" y="494"/>
                        <a:pt x="271" y="494"/>
                        <a:pt x="271" y="494"/>
                      </a:cubicBezTo>
                      <a:cubicBezTo>
                        <a:pt x="271" y="494"/>
                        <a:pt x="273" y="491"/>
                        <a:pt x="274" y="488"/>
                      </a:cubicBezTo>
                      <a:cubicBezTo>
                        <a:pt x="274" y="486"/>
                        <a:pt x="271" y="483"/>
                        <a:pt x="271" y="483"/>
                      </a:cubicBezTo>
                      <a:cubicBezTo>
                        <a:pt x="272" y="478"/>
                        <a:pt x="272" y="478"/>
                        <a:pt x="272" y="478"/>
                      </a:cubicBezTo>
                      <a:cubicBezTo>
                        <a:pt x="277" y="479"/>
                        <a:pt x="277" y="479"/>
                        <a:pt x="277" y="479"/>
                      </a:cubicBezTo>
                      <a:cubicBezTo>
                        <a:pt x="281" y="472"/>
                        <a:pt x="281" y="472"/>
                        <a:pt x="281" y="472"/>
                      </a:cubicBezTo>
                      <a:cubicBezTo>
                        <a:pt x="278" y="466"/>
                        <a:pt x="278" y="466"/>
                        <a:pt x="278" y="466"/>
                      </a:cubicBezTo>
                      <a:lnTo>
                        <a:pt x="272" y="467"/>
                      </a:lnTo>
                      <a:close/>
                      <a:moveTo>
                        <a:pt x="229" y="410"/>
                      </a:moveTo>
                      <a:cubicBezTo>
                        <a:pt x="229" y="412"/>
                        <a:pt x="229" y="412"/>
                        <a:pt x="229" y="412"/>
                      </a:cubicBezTo>
                      <a:cubicBezTo>
                        <a:pt x="232" y="414"/>
                        <a:pt x="232" y="414"/>
                        <a:pt x="232" y="414"/>
                      </a:cubicBezTo>
                      <a:cubicBezTo>
                        <a:pt x="231" y="409"/>
                        <a:pt x="231" y="409"/>
                        <a:pt x="231" y="409"/>
                      </a:cubicBezTo>
                      <a:lnTo>
                        <a:pt x="229" y="410"/>
                      </a:lnTo>
                      <a:close/>
                      <a:moveTo>
                        <a:pt x="200" y="444"/>
                      </a:moveTo>
                      <a:cubicBezTo>
                        <a:pt x="199" y="441"/>
                        <a:pt x="199" y="441"/>
                        <a:pt x="199" y="441"/>
                      </a:cubicBezTo>
                      <a:cubicBezTo>
                        <a:pt x="198" y="441"/>
                        <a:pt x="198" y="441"/>
                        <a:pt x="198" y="441"/>
                      </a:cubicBezTo>
                      <a:cubicBezTo>
                        <a:pt x="198" y="447"/>
                        <a:pt x="198" y="447"/>
                        <a:pt x="198" y="447"/>
                      </a:cubicBezTo>
                      <a:cubicBezTo>
                        <a:pt x="202" y="446"/>
                        <a:pt x="202" y="446"/>
                        <a:pt x="202" y="446"/>
                      </a:cubicBezTo>
                      <a:lnTo>
                        <a:pt x="200" y="444"/>
                      </a:lnTo>
                      <a:close/>
                      <a:moveTo>
                        <a:pt x="195" y="488"/>
                      </a:moveTo>
                      <a:cubicBezTo>
                        <a:pt x="198" y="487"/>
                        <a:pt x="198" y="487"/>
                        <a:pt x="198" y="487"/>
                      </a:cubicBezTo>
                      <a:cubicBezTo>
                        <a:pt x="195" y="484"/>
                        <a:pt x="195" y="484"/>
                        <a:pt x="195" y="484"/>
                      </a:cubicBezTo>
                      <a:lnTo>
                        <a:pt x="195" y="488"/>
                      </a:lnTo>
                      <a:close/>
                      <a:moveTo>
                        <a:pt x="214" y="167"/>
                      </a:moveTo>
                      <a:cubicBezTo>
                        <a:pt x="214" y="169"/>
                        <a:pt x="214" y="169"/>
                        <a:pt x="214" y="169"/>
                      </a:cubicBezTo>
                      <a:cubicBezTo>
                        <a:pt x="214" y="173"/>
                        <a:pt x="214" y="173"/>
                        <a:pt x="214" y="173"/>
                      </a:cubicBezTo>
                      <a:cubicBezTo>
                        <a:pt x="217" y="169"/>
                        <a:pt x="217" y="169"/>
                        <a:pt x="217" y="169"/>
                      </a:cubicBezTo>
                      <a:cubicBezTo>
                        <a:pt x="216" y="167"/>
                        <a:pt x="216" y="167"/>
                        <a:pt x="216" y="167"/>
                      </a:cubicBezTo>
                      <a:lnTo>
                        <a:pt x="214" y="167"/>
                      </a:lnTo>
                      <a:close/>
                      <a:moveTo>
                        <a:pt x="234" y="140"/>
                      </a:moveTo>
                      <a:cubicBezTo>
                        <a:pt x="232" y="132"/>
                        <a:pt x="232" y="132"/>
                        <a:pt x="232" y="132"/>
                      </a:cubicBezTo>
                      <a:cubicBezTo>
                        <a:pt x="231" y="141"/>
                        <a:pt x="231" y="141"/>
                        <a:pt x="231" y="141"/>
                      </a:cubicBezTo>
                      <a:lnTo>
                        <a:pt x="234" y="140"/>
                      </a:lnTo>
                      <a:close/>
                      <a:moveTo>
                        <a:pt x="245" y="319"/>
                      </a:moveTo>
                      <a:cubicBezTo>
                        <a:pt x="248" y="320"/>
                        <a:pt x="249" y="317"/>
                        <a:pt x="246" y="317"/>
                      </a:cubicBezTo>
                      <a:cubicBezTo>
                        <a:pt x="243" y="317"/>
                        <a:pt x="243" y="319"/>
                        <a:pt x="245" y="319"/>
                      </a:cubicBezTo>
                      <a:close/>
                      <a:moveTo>
                        <a:pt x="246" y="310"/>
                      </a:moveTo>
                      <a:cubicBezTo>
                        <a:pt x="244" y="310"/>
                        <a:pt x="244" y="310"/>
                        <a:pt x="244" y="310"/>
                      </a:cubicBezTo>
                      <a:cubicBezTo>
                        <a:pt x="243" y="306"/>
                        <a:pt x="243" y="306"/>
                        <a:pt x="243" y="306"/>
                      </a:cubicBezTo>
                      <a:cubicBezTo>
                        <a:pt x="241" y="302"/>
                        <a:pt x="241" y="302"/>
                        <a:pt x="241" y="302"/>
                      </a:cubicBezTo>
                      <a:cubicBezTo>
                        <a:pt x="240" y="302"/>
                        <a:pt x="240" y="302"/>
                        <a:pt x="240" y="302"/>
                      </a:cubicBezTo>
                      <a:cubicBezTo>
                        <a:pt x="241" y="308"/>
                        <a:pt x="241" y="308"/>
                        <a:pt x="241" y="308"/>
                      </a:cubicBezTo>
                      <a:cubicBezTo>
                        <a:pt x="246" y="315"/>
                        <a:pt x="246" y="315"/>
                        <a:pt x="246" y="315"/>
                      </a:cubicBezTo>
                      <a:lnTo>
                        <a:pt x="246" y="310"/>
                      </a:lnTo>
                      <a:close/>
                      <a:moveTo>
                        <a:pt x="220" y="159"/>
                      </a:moveTo>
                      <a:cubicBezTo>
                        <a:pt x="215" y="160"/>
                        <a:pt x="214" y="163"/>
                        <a:pt x="216" y="164"/>
                      </a:cubicBezTo>
                      <a:cubicBezTo>
                        <a:pt x="220" y="166"/>
                        <a:pt x="223" y="159"/>
                        <a:pt x="220" y="159"/>
                      </a:cubicBezTo>
                      <a:close/>
                      <a:moveTo>
                        <a:pt x="281" y="460"/>
                      </a:moveTo>
                      <a:cubicBezTo>
                        <a:pt x="280" y="467"/>
                        <a:pt x="280" y="467"/>
                        <a:pt x="280" y="467"/>
                      </a:cubicBezTo>
                      <a:cubicBezTo>
                        <a:pt x="282" y="469"/>
                        <a:pt x="282" y="469"/>
                        <a:pt x="282" y="469"/>
                      </a:cubicBezTo>
                      <a:cubicBezTo>
                        <a:pt x="286" y="459"/>
                        <a:pt x="286" y="459"/>
                        <a:pt x="286" y="459"/>
                      </a:cubicBezTo>
                      <a:lnTo>
                        <a:pt x="281" y="460"/>
                      </a:lnTo>
                      <a:close/>
                      <a:moveTo>
                        <a:pt x="199" y="187"/>
                      </a:moveTo>
                      <a:cubicBezTo>
                        <a:pt x="201" y="187"/>
                        <a:pt x="201" y="187"/>
                        <a:pt x="201" y="187"/>
                      </a:cubicBezTo>
                      <a:cubicBezTo>
                        <a:pt x="200" y="180"/>
                        <a:pt x="200" y="180"/>
                        <a:pt x="200" y="180"/>
                      </a:cubicBezTo>
                      <a:cubicBezTo>
                        <a:pt x="198" y="179"/>
                        <a:pt x="198" y="179"/>
                        <a:pt x="198" y="179"/>
                      </a:cubicBezTo>
                      <a:lnTo>
                        <a:pt x="199" y="187"/>
                      </a:lnTo>
                      <a:close/>
                      <a:moveTo>
                        <a:pt x="205" y="233"/>
                      </a:moveTo>
                      <a:cubicBezTo>
                        <a:pt x="206" y="230"/>
                        <a:pt x="206" y="230"/>
                        <a:pt x="206" y="230"/>
                      </a:cubicBezTo>
                      <a:cubicBezTo>
                        <a:pt x="202" y="227"/>
                        <a:pt x="202" y="227"/>
                        <a:pt x="202" y="227"/>
                      </a:cubicBezTo>
                      <a:cubicBezTo>
                        <a:pt x="200" y="230"/>
                        <a:pt x="200" y="230"/>
                        <a:pt x="200" y="230"/>
                      </a:cubicBezTo>
                      <a:lnTo>
                        <a:pt x="205" y="233"/>
                      </a:lnTo>
                      <a:close/>
                      <a:moveTo>
                        <a:pt x="266" y="346"/>
                      </a:moveTo>
                      <a:cubicBezTo>
                        <a:pt x="263" y="344"/>
                        <a:pt x="263" y="344"/>
                        <a:pt x="263" y="344"/>
                      </a:cubicBezTo>
                      <a:cubicBezTo>
                        <a:pt x="261" y="346"/>
                        <a:pt x="261" y="346"/>
                        <a:pt x="261" y="346"/>
                      </a:cubicBezTo>
                      <a:lnTo>
                        <a:pt x="266" y="346"/>
                      </a:lnTo>
                      <a:close/>
                      <a:moveTo>
                        <a:pt x="253" y="319"/>
                      </a:moveTo>
                      <a:cubicBezTo>
                        <a:pt x="250" y="319"/>
                        <a:pt x="250" y="322"/>
                        <a:pt x="253" y="324"/>
                      </a:cubicBezTo>
                      <a:cubicBezTo>
                        <a:pt x="255" y="325"/>
                        <a:pt x="256" y="324"/>
                        <a:pt x="256" y="321"/>
                      </a:cubicBezTo>
                      <a:cubicBezTo>
                        <a:pt x="255" y="319"/>
                        <a:pt x="254" y="319"/>
                        <a:pt x="253" y="319"/>
                      </a:cubicBezTo>
                      <a:close/>
                      <a:moveTo>
                        <a:pt x="286" y="463"/>
                      </a:moveTo>
                      <a:cubicBezTo>
                        <a:pt x="290" y="463"/>
                        <a:pt x="290" y="463"/>
                        <a:pt x="290" y="463"/>
                      </a:cubicBezTo>
                      <a:cubicBezTo>
                        <a:pt x="291" y="460"/>
                        <a:pt x="291" y="460"/>
                        <a:pt x="291" y="460"/>
                      </a:cubicBezTo>
                      <a:cubicBezTo>
                        <a:pt x="288" y="460"/>
                        <a:pt x="288" y="460"/>
                        <a:pt x="288" y="460"/>
                      </a:cubicBezTo>
                      <a:lnTo>
                        <a:pt x="286" y="463"/>
                      </a:lnTo>
                      <a:close/>
                      <a:moveTo>
                        <a:pt x="282" y="439"/>
                      </a:moveTo>
                      <a:cubicBezTo>
                        <a:pt x="287" y="436"/>
                        <a:pt x="287" y="436"/>
                        <a:pt x="287" y="436"/>
                      </a:cubicBezTo>
                      <a:cubicBezTo>
                        <a:pt x="280" y="432"/>
                        <a:pt x="280" y="432"/>
                        <a:pt x="280" y="432"/>
                      </a:cubicBezTo>
                      <a:cubicBezTo>
                        <a:pt x="281" y="437"/>
                        <a:pt x="281" y="437"/>
                        <a:pt x="281" y="437"/>
                      </a:cubicBezTo>
                      <a:lnTo>
                        <a:pt x="282" y="439"/>
                      </a:lnTo>
                      <a:close/>
                      <a:moveTo>
                        <a:pt x="293" y="83"/>
                      </a:moveTo>
                      <a:cubicBezTo>
                        <a:pt x="290" y="88"/>
                        <a:pt x="294" y="84"/>
                        <a:pt x="294" y="84"/>
                      </a:cubicBezTo>
                      <a:cubicBezTo>
                        <a:pt x="296" y="81"/>
                        <a:pt x="295" y="79"/>
                        <a:pt x="293" y="83"/>
                      </a:cubicBezTo>
                      <a:close/>
                      <a:moveTo>
                        <a:pt x="294" y="88"/>
                      </a:moveTo>
                      <a:cubicBezTo>
                        <a:pt x="294" y="91"/>
                        <a:pt x="294" y="91"/>
                        <a:pt x="294" y="91"/>
                      </a:cubicBezTo>
                      <a:cubicBezTo>
                        <a:pt x="297" y="90"/>
                        <a:pt x="297" y="90"/>
                        <a:pt x="297" y="90"/>
                      </a:cubicBezTo>
                      <a:cubicBezTo>
                        <a:pt x="296" y="84"/>
                        <a:pt x="296" y="84"/>
                        <a:pt x="296" y="84"/>
                      </a:cubicBezTo>
                      <a:lnTo>
                        <a:pt x="294" y="88"/>
                      </a:lnTo>
                      <a:close/>
                      <a:moveTo>
                        <a:pt x="306" y="36"/>
                      </a:moveTo>
                      <a:cubicBezTo>
                        <a:pt x="304" y="34"/>
                        <a:pt x="304" y="34"/>
                        <a:pt x="304" y="34"/>
                      </a:cubicBezTo>
                      <a:cubicBezTo>
                        <a:pt x="308" y="33"/>
                        <a:pt x="308" y="33"/>
                        <a:pt x="308" y="33"/>
                      </a:cubicBezTo>
                      <a:cubicBezTo>
                        <a:pt x="309" y="31"/>
                        <a:pt x="309" y="31"/>
                        <a:pt x="309" y="31"/>
                      </a:cubicBezTo>
                      <a:cubicBezTo>
                        <a:pt x="299" y="31"/>
                        <a:pt x="299" y="31"/>
                        <a:pt x="299" y="31"/>
                      </a:cubicBezTo>
                      <a:cubicBezTo>
                        <a:pt x="295" y="25"/>
                        <a:pt x="295" y="25"/>
                        <a:pt x="295" y="25"/>
                      </a:cubicBezTo>
                      <a:cubicBezTo>
                        <a:pt x="298" y="17"/>
                        <a:pt x="298" y="17"/>
                        <a:pt x="298" y="17"/>
                      </a:cubicBezTo>
                      <a:cubicBezTo>
                        <a:pt x="293" y="17"/>
                        <a:pt x="293" y="17"/>
                        <a:pt x="293" y="17"/>
                      </a:cubicBezTo>
                      <a:cubicBezTo>
                        <a:pt x="295" y="9"/>
                        <a:pt x="295" y="9"/>
                        <a:pt x="295" y="9"/>
                      </a:cubicBezTo>
                      <a:cubicBezTo>
                        <a:pt x="298" y="7"/>
                        <a:pt x="298" y="7"/>
                        <a:pt x="298" y="7"/>
                      </a:cubicBezTo>
                      <a:cubicBezTo>
                        <a:pt x="301" y="0"/>
                        <a:pt x="301" y="0"/>
                        <a:pt x="301" y="0"/>
                      </a:cubicBezTo>
                      <a:cubicBezTo>
                        <a:pt x="103" y="0"/>
                        <a:pt x="103" y="0"/>
                        <a:pt x="103" y="0"/>
                      </a:cubicBezTo>
                      <a:cubicBezTo>
                        <a:pt x="103" y="1"/>
                        <a:pt x="103" y="1"/>
                        <a:pt x="103" y="1"/>
                      </a:cubicBezTo>
                      <a:cubicBezTo>
                        <a:pt x="99" y="6"/>
                        <a:pt x="99" y="6"/>
                        <a:pt x="99" y="6"/>
                      </a:cubicBezTo>
                      <a:cubicBezTo>
                        <a:pt x="98" y="16"/>
                        <a:pt x="98" y="16"/>
                        <a:pt x="98" y="16"/>
                      </a:cubicBezTo>
                      <a:cubicBezTo>
                        <a:pt x="79" y="48"/>
                        <a:pt x="79" y="48"/>
                        <a:pt x="79" y="48"/>
                      </a:cubicBezTo>
                      <a:cubicBezTo>
                        <a:pt x="93" y="58"/>
                        <a:pt x="93" y="58"/>
                        <a:pt x="93" y="58"/>
                      </a:cubicBezTo>
                      <a:cubicBezTo>
                        <a:pt x="94" y="73"/>
                        <a:pt x="94" y="73"/>
                        <a:pt x="94" y="73"/>
                      </a:cubicBezTo>
                      <a:cubicBezTo>
                        <a:pt x="89" y="85"/>
                        <a:pt x="89" y="85"/>
                        <a:pt x="89" y="85"/>
                      </a:cubicBezTo>
                      <a:cubicBezTo>
                        <a:pt x="89" y="85"/>
                        <a:pt x="69" y="79"/>
                        <a:pt x="59" y="82"/>
                      </a:cubicBezTo>
                      <a:cubicBezTo>
                        <a:pt x="47" y="85"/>
                        <a:pt x="35" y="113"/>
                        <a:pt x="35" y="113"/>
                      </a:cubicBezTo>
                      <a:cubicBezTo>
                        <a:pt x="38" y="122"/>
                        <a:pt x="38" y="122"/>
                        <a:pt x="38" y="122"/>
                      </a:cubicBezTo>
                      <a:cubicBezTo>
                        <a:pt x="30" y="133"/>
                        <a:pt x="30" y="133"/>
                        <a:pt x="30" y="133"/>
                      </a:cubicBezTo>
                      <a:cubicBezTo>
                        <a:pt x="37" y="152"/>
                        <a:pt x="37" y="152"/>
                        <a:pt x="37" y="152"/>
                      </a:cubicBezTo>
                      <a:cubicBezTo>
                        <a:pt x="33" y="158"/>
                        <a:pt x="33" y="158"/>
                        <a:pt x="33" y="158"/>
                      </a:cubicBezTo>
                      <a:cubicBezTo>
                        <a:pt x="36" y="169"/>
                        <a:pt x="36" y="169"/>
                        <a:pt x="36" y="169"/>
                      </a:cubicBezTo>
                      <a:cubicBezTo>
                        <a:pt x="33" y="177"/>
                        <a:pt x="33" y="177"/>
                        <a:pt x="33" y="177"/>
                      </a:cubicBezTo>
                      <a:cubicBezTo>
                        <a:pt x="41" y="200"/>
                        <a:pt x="41" y="200"/>
                        <a:pt x="41" y="200"/>
                      </a:cubicBezTo>
                      <a:cubicBezTo>
                        <a:pt x="35" y="235"/>
                        <a:pt x="35" y="235"/>
                        <a:pt x="35" y="235"/>
                      </a:cubicBezTo>
                      <a:cubicBezTo>
                        <a:pt x="45" y="245"/>
                        <a:pt x="45" y="245"/>
                        <a:pt x="45" y="245"/>
                      </a:cubicBezTo>
                      <a:cubicBezTo>
                        <a:pt x="45" y="245"/>
                        <a:pt x="50" y="248"/>
                        <a:pt x="54" y="251"/>
                      </a:cubicBezTo>
                      <a:cubicBezTo>
                        <a:pt x="58" y="255"/>
                        <a:pt x="59" y="259"/>
                        <a:pt x="55" y="271"/>
                      </a:cubicBezTo>
                      <a:cubicBezTo>
                        <a:pt x="53" y="283"/>
                        <a:pt x="45" y="277"/>
                        <a:pt x="45" y="277"/>
                      </a:cubicBezTo>
                      <a:cubicBezTo>
                        <a:pt x="36" y="280"/>
                        <a:pt x="36" y="280"/>
                        <a:pt x="36" y="280"/>
                      </a:cubicBezTo>
                      <a:cubicBezTo>
                        <a:pt x="41" y="286"/>
                        <a:pt x="41" y="286"/>
                        <a:pt x="41" y="286"/>
                      </a:cubicBezTo>
                      <a:cubicBezTo>
                        <a:pt x="43" y="295"/>
                        <a:pt x="43" y="295"/>
                        <a:pt x="43" y="295"/>
                      </a:cubicBezTo>
                      <a:cubicBezTo>
                        <a:pt x="43" y="295"/>
                        <a:pt x="49" y="309"/>
                        <a:pt x="51" y="316"/>
                      </a:cubicBezTo>
                      <a:cubicBezTo>
                        <a:pt x="54" y="324"/>
                        <a:pt x="46" y="320"/>
                        <a:pt x="45" y="325"/>
                      </a:cubicBezTo>
                      <a:cubicBezTo>
                        <a:pt x="44" y="329"/>
                        <a:pt x="48" y="332"/>
                        <a:pt x="45" y="345"/>
                      </a:cubicBezTo>
                      <a:cubicBezTo>
                        <a:pt x="41" y="357"/>
                        <a:pt x="30" y="351"/>
                        <a:pt x="26" y="355"/>
                      </a:cubicBezTo>
                      <a:cubicBezTo>
                        <a:pt x="21" y="358"/>
                        <a:pt x="28" y="359"/>
                        <a:pt x="27" y="364"/>
                      </a:cubicBezTo>
                      <a:cubicBezTo>
                        <a:pt x="27" y="368"/>
                        <a:pt x="21" y="367"/>
                        <a:pt x="19" y="371"/>
                      </a:cubicBezTo>
                      <a:cubicBezTo>
                        <a:pt x="16" y="373"/>
                        <a:pt x="25" y="391"/>
                        <a:pt x="25" y="391"/>
                      </a:cubicBezTo>
                      <a:cubicBezTo>
                        <a:pt x="25" y="391"/>
                        <a:pt x="21" y="399"/>
                        <a:pt x="19" y="406"/>
                      </a:cubicBezTo>
                      <a:cubicBezTo>
                        <a:pt x="17" y="413"/>
                        <a:pt x="16" y="419"/>
                        <a:pt x="12" y="419"/>
                      </a:cubicBezTo>
                      <a:cubicBezTo>
                        <a:pt x="8" y="419"/>
                        <a:pt x="11" y="410"/>
                        <a:pt x="10" y="405"/>
                      </a:cubicBezTo>
                      <a:cubicBezTo>
                        <a:pt x="9" y="400"/>
                        <a:pt x="1" y="405"/>
                        <a:pt x="1" y="405"/>
                      </a:cubicBezTo>
                      <a:cubicBezTo>
                        <a:pt x="0" y="412"/>
                        <a:pt x="0" y="412"/>
                        <a:pt x="0" y="412"/>
                      </a:cubicBezTo>
                      <a:cubicBezTo>
                        <a:pt x="0" y="412"/>
                        <a:pt x="3" y="416"/>
                        <a:pt x="3" y="421"/>
                      </a:cubicBezTo>
                      <a:cubicBezTo>
                        <a:pt x="3" y="424"/>
                        <a:pt x="0" y="427"/>
                        <a:pt x="0" y="427"/>
                      </a:cubicBezTo>
                      <a:cubicBezTo>
                        <a:pt x="0" y="427"/>
                        <a:pt x="5" y="441"/>
                        <a:pt x="5" y="444"/>
                      </a:cubicBezTo>
                      <a:cubicBezTo>
                        <a:pt x="5" y="447"/>
                        <a:pt x="1" y="447"/>
                        <a:pt x="1" y="447"/>
                      </a:cubicBezTo>
                      <a:cubicBezTo>
                        <a:pt x="2" y="451"/>
                        <a:pt x="2" y="451"/>
                        <a:pt x="2" y="451"/>
                      </a:cubicBezTo>
                      <a:cubicBezTo>
                        <a:pt x="2" y="451"/>
                        <a:pt x="6" y="448"/>
                        <a:pt x="9" y="450"/>
                      </a:cubicBezTo>
                      <a:cubicBezTo>
                        <a:pt x="10" y="451"/>
                        <a:pt x="9" y="455"/>
                        <a:pt x="9" y="455"/>
                      </a:cubicBezTo>
                      <a:cubicBezTo>
                        <a:pt x="11" y="455"/>
                        <a:pt x="11" y="455"/>
                        <a:pt x="11" y="455"/>
                      </a:cubicBezTo>
                      <a:cubicBezTo>
                        <a:pt x="14" y="445"/>
                        <a:pt x="14" y="445"/>
                        <a:pt x="14" y="445"/>
                      </a:cubicBezTo>
                      <a:cubicBezTo>
                        <a:pt x="17" y="448"/>
                        <a:pt x="17" y="448"/>
                        <a:pt x="17" y="448"/>
                      </a:cubicBezTo>
                      <a:cubicBezTo>
                        <a:pt x="10" y="458"/>
                        <a:pt x="10" y="458"/>
                        <a:pt x="10" y="458"/>
                      </a:cubicBezTo>
                      <a:cubicBezTo>
                        <a:pt x="10" y="460"/>
                        <a:pt x="10" y="460"/>
                        <a:pt x="10" y="460"/>
                      </a:cubicBezTo>
                      <a:cubicBezTo>
                        <a:pt x="25" y="452"/>
                        <a:pt x="25" y="452"/>
                        <a:pt x="25" y="452"/>
                      </a:cubicBezTo>
                      <a:cubicBezTo>
                        <a:pt x="22" y="457"/>
                        <a:pt x="22" y="457"/>
                        <a:pt x="22" y="457"/>
                      </a:cubicBezTo>
                      <a:cubicBezTo>
                        <a:pt x="25" y="461"/>
                        <a:pt x="25" y="461"/>
                        <a:pt x="25" y="461"/>
                      </a:cubicBezTo>
                      <a:cubicBezTo>
                        <a:pt x="21" y="478"/>
                        <a:pt x="21" y="478"/>
                        <a:pt x="21" y="478"/>
                      </a:cubicBezTo>
                      <a:cubicBezTo>
                        <a:pt x="18" y="485"/>
                        <a:pt x="18" y="485"/>
                        <a:pt x="18" y="485"/>
                      </a:cubicBezTo>
                      <a:cubicBezTo>
                        <a:pt x="22" y="489"/>
                        <a:pt x="22" y="489"/>
                        <a:pt x="22" y="489"/>
                      </a:cubicBezTo>
                      <a:cubicBezTo>
                        <a:pt x="17" y="494"/>
                        <a:pt x="17" y="494"/>
                        <a:pt x="17" y="494"/>
                      </a:cubicBezTo>
                      <a:cubicBezTo>
                        <a:pt x="22" y="494"/>
                        <a:pt x="22" y="494"/>
                        <a:pt x="22" y="494"/>
                      </a:cubicBezTo>
                      <a:cubicBezTo>
                        <a:pt x="24" y="494"/>
                        <a:pt x="26" y="502"/>
                        <a:pt x="26" y="505"/>
                      </a:cubicBezTo>
                      <a:cubicBezTo>
                        <a:pt x="26" y="509"/>
                        <a:pt x="27" y="516"/>
                        <a:pt x="29" y="516"/>
                      </a:cubicBezTo>
                      <a:cubicBezTo>
                        <a:pt x="31" y="516"/>
                        <a:pt x="32" y="509"/>
                        <a:pt x="32" y="509"/>
                      </a:cubicBezTo>
                      <a:cubicBezTo>
                        <a:pt x="32" y="518"/>
                        <a:pt x="32" y="518"/>
                        <a:pt x="32" y="518"/>
                      </a:cubicBezTo>
                      <a:cubicBezTo>
                        <a:pt x="34" y="519"/>
                        <a:pt x="34" y="519"/>
                        <a:pt x="34" y="519"/>
                      </a:cubicBezTo>
                      <a:cubicBezTo>
                        <a:pt x="32" y="525"/>
                        <a:pt x="32" y="525"/>
                        <a:pt x="32" y="525"/>
                      </a:cubicBezTo>
                      <a:cubicBezTo>
                        <a:pt x="37" y="527"/>
                        <a:pt x="37" y="527"/>
                        <a:pt x="37" y="527"/>
                      </a:cubicBezTo>
                      <a:cubicBezTo>
                        <a:pt x="37" y="534"/>
                        <a:pt x="37" y="534"/>
                        <a:pt x="37" y="534"/>
                      </a:cubicBezTo>
                      <a:cubicBezTo>
                        <a:pt x="42" y="539"/>
                        <a:pt x="42" y="539"/>
                        <a:pt x="42" y="539"/>
                      </a:cubicBezTo>
                      <a:cubicBezTo>
                        <a:pt x="42" y="544"/>
                        <a:pt x="42" y="544"/>
                        <a:pt x="42" y="544"/>
                      </a:cubicBezTo>
                      <a:cubicBezTo>
                        <a:pt x="48" y="552"/>
                        <a:pt x="48" y="552"/>
                        <a:pt x="48" y="552"/>
                      </a:cubicBezTo>
                      <a:cubicBezTo>
                        <a:pt x="50" y="551"/>
                        <a:pt x="50" y="551"/>
                        <a:pt x="50" y="551"/>
                      </a:cubicBezTo>
                      <a:cubicBezTo>
                        <a:pt x="50" y="551"/>
                        <a:pt x="52" y="563"/>
                        <a:pt x="55" y="564"/>
                      </a:cubicBezTo>
                      <a:cubicBezTo>
                        <a:pt x="60" y="566"/>
                        <a:pt x="61" y="562"/>
                        <a:pt x="61" y="562"/>
                      </a:cubicBezTo>
                      <a:cubicBezTo>
                        <a:pt x="61" y="562"/>
                        <a:pt x="64" y="570"/>
                        <a:pt x="64" y="573"/>
                      </a:cubicBezTo>
                      <a:cubicBezTo>
                        <a:pt x="64" y="577"/>
                        <a:pt x="58" y="576"/>
                        <a:pt x="58" y="576"/>
                      </a:cubicBezTo>
                      <a:cubicBezTo>
                        <a:pt x="58" y="576"/>
                        <a:pt x="57" y="571"/>
                        <a:pt x="52" y="574"/>
                      </a:cubicBezTo>
                      <a:cubicBezTo>
                        <a:pt x="48" y="578"/>
                        <a:pt x="58" y="582"/>
                        <a:pt x="58" y="582"/>
                      </a:cubicBezTo>
                      <a:cubicBezTo>
                        <a:pt x="58" y="582"/>
                        <a:pt x="61" y="587"/>
                        <a:pt x="59" y="589"/>
                      </a:cubicBezTo>
                      <a:cubicBezTo>
                        <a:pt x="55" y="592"/>
                        <a:pt x="51" y="586"/>
                        <a:pt x="49" y="585"/>
                      </a:cubicBezTo>
                      <a:cubicBezTo>
                        <a:pt x="47" y="583"/>
                        <a:pt x="44" y="583"/>
                        <a:pt x="43" y="584"/>
                      </a:cubicBezTo>
                      <a:cubicBezTo>
                        <a:pt x="42" y="585"/>
                        <a:pt x="47" y="587"/>
                        <a:pt x="47" y="587"/>
                      </a:cubicBezTo>
                      <a:cubicBezTo>
                        <a:pt x="48" y="592"/>
                        <a:pt x="48" y="592"/>
                        <a:pt x="48" y="592"/>
                      </a:cubicBezTo>
                      <a:cubicBezTo>
                        <a:pt x="48" y="592"/>
                        <a:pt x="54" y="600"/>
                        <a:pt x="58" y="604"/>
                      </a:cubicBezTo>
                      <a:cubicBezTo>
                        <a:pt x="61" y="609"/>
                        <a:pt x="61" y="613"/>
                        <a:pt x="61" y="613"/>
                      </a:cubicBezTo>
                      <a:cubicBezTo>
                        <a:pt x="65" y="614"/>
                        <a:pt x="65" y="614"/>
                        <a:pt x="65" y="614"/>
                      </a:cubicBezTo>
                      <a:cubicBezTo>
                        <a:pt x="64" y="619"/>
                        <a:pt x="64" y="619"/>
                        <a:pt x="64" y="619"/>
                      </a:cubicBezTo>
                      <a:cubicBezTo>
                        <a:pt x="64" y="619"/>
                        <a:pt x="67" y="619"/>
                        <a:pt x="69" y="625"/>
                      </a:cubicBezTo>
                      <a:cubicBezTo>
                        <a:pt x="71" y="629"/>
                        <a:pt x="64" y="630"/>
                        <a:pt x="64" y="630"/>
                      </a:cubicBezTo>
                      <a:cubicBezTo>
                        <a:pt x="64" y="636"/>
                        <a:pt x="64" y="636"/>
                        <a:pt x="64" y="636"/>
                      </a:cubicBezTo>
                      <a:cubicBezTo>
                        <a:pt x="64" y="636"/>
                        <a:pt x="67" y="639"/>
                        <a:pt x="66" y="642"/>
                      </a:cubicBezTo>
                      <a:cubicBezTo>
                        <a:pt x="65" y="644"/>
                        <a:pt x="62" y="641"/>
                        <a:pt x="62" y="641"/>
                      </a:cubicBezTo>
                      <a:cubicBezTo>
                        <a:pt x="61" y="645"/>
                        <a:pt x="61" y="645"/>
                        <a:pt x="61" y="645"/>
                      </a:cubicBezTo>
                      <a:cubicBezTo>
                        <a:pt x="65" y="644"/>
                        <a:pt x="65" y="644"/>
                        <a:pt x="65" y="644"/>
                      </a:cubicBezTo>
                      <a:cubicBezTo>
                        <a:pt x="65" y="644"/>
                        <a:pt x="78" y="647"/>
                        <a:pt x="82" y="647"/>
                      </a:cubicBezTo>
                      <a:cubicBezTo>
                        <a:pt x="85" y="647"/>
                        <a:pt x="91" y="643"/>
                        <a:pt x="97" y="641"/>
                      </a:cubicBezTo>
                      <a:cubicBezTo>
                        <a:pt x="103" y="639"/>
                        <a:pt x="106" y="643"/>
                        <a:pt x="106" y="643"/>
                      </a:cubicBezTo>
                      <a:cubicBezTo>
                        <a:pt x="112" y="642"/>
                        <a:pt x="112" y="642"/>
                        <a:pt x="112" y="642"/>
                      </a:cubicBezTo>
                      <a:cubicBezTo>
                        <a:pt x="112" y="642"/>
                        <a:pt x="117" y="633"/>
                        <a:pt x="118" y="628"/>
                      </a:cubicBezTo>
                      <a:cubicBezTo>
                        <a:pt x="119" y="624"/>
                        <a:pt x="111" y="623"/>
                        <a:pt x="111" y="617"/>
                      </a:cubicBezTo>
                      <a:cubicBezTo>
                        <a:pt x="111" y="613"/>
                        <a:pt x="118" y="602"/>
                        <a:pt x="120" y="600"/>
                      </a:cubicBezTo>
                      <a:cubicBezTo>
                        <a:pt x="123" y="599"/>
                        <a:pt x="129" y="603"/>
                        <a:pt x="131" y="602"/>
                      </a:cubicBezTo>
                      <a:cubicBezTo>
                        <a:pt x="133" y="600"/>
                        <a:pt x="129" y="592"/>
                        <a:pt x="129" y="592"/>
                      </a:cubicBezTo>
                      <a:cubicBezTo>
                        <a:pt x="147" y="590"/>
                        <a:pt x="147" y="590"/>
                        <a:pt x="147" y="590"/>
                      </a:cubicBezTo>
                      <a:cubicBezTo>
                        <a:pt x="155" y="592"/>
                        <a:pt x="155" y="592"/>
                        <a:pt x="155" y="592"/>
                      </a:cubicBezTo>
                      <a:cubicBezTo>
                        <a:pt x="161" y="587"/>
                        <a:pt x="161" y="587"/>
                        <a:pt x="161" y="587"/>
                      </a:cubicBezTo>
                      <a:cubicBezTo>
                        <a:pt x="172" y="595"/>
                        <a:pt x="172" y="595"/>
                        <a:pt x="172" y="595"/>
                      </a:cubicBezTo>
                      <a:cubicBezTo>
                        <a:pt x="172" y="595"/>
                        <a:pt x="176" y="586"/>
                        <a:pt x="178" y="585"/>
                      </a:cubicBezTo>
                      <a:cubicBezTo>
                        <a:pt x="179" y="583"/>
                        <a:pt x="181" y="568"/>
                        <a:pt x="181" y="568"/>
                      </a:cubicBezTo>
                      <a:cubicBezTo>
                        <a:pt x="184" y="558"/>
                        <a:pt x="184" y="558"/>
                        <a:pt x="184" y="558"/>
                      </a:cubicBezTo>
                      <a:cubicBezTo>
                        <a:pt x="188" y="555"/>
                        <a:pt x="188" y="555"/>
                        <a:pt x="188" y="555"/>
                      </a:cubicBezTo>
                      <a:cubicBezTo>
                        <a:pt x="192" y="539"/>
                        <a:pt x="192" y="539"/>
                        <a:pt x="192" y="539"/>
                      </a:cubicBezTo>
                      <a:cubicBezTo>
                        <a:pt x="190" y="533"/>
                        <a:pt x="190" y="533"/>
                        <a:pt x="190" y="533"/>
                      </a:cubicBezTo>
                      <a:cubicBezTo>
                        <a:pt x="190" y="533"/>
                        <a:pt x="193" y="532"/>
                        <a:pt x="194" y="529"/>
                      </a:cubicBezTo>
                      <a:cubicBezTo>
                        <a:pt x="195" y="525"/>
                        <a:pt x="191" y="523"/>
                        <a:pt x="191" y="523"/>
                      </a:cubicBezTo>
                      <a:cubicBezTo>
                        <a:pt x="192" y="509"/>
                        <a:pt x="192" y="509"/>
                        <a:pt x="192" y="509"/>
                      </a:cubicBezTo>
                      <a:cubicBezTo>
                        <a:pt x="192" y="509"/>
                        <a:pt x="195" y="510"/>
                        <a:pt x="197" y="504"/>
                      </a:cubicBezTo>
                      <a:cubicBezTo>
                        <a:pt x="200" y="499"/>
                        <a:pt x="191" y="494"/>
                        <a:pt x="191" y="494"/>
                      </a:cubicBezTo>
                      <a:cubicBezTo>
                        <a:pt x="193" y="492"/>
                        <a:pt x="193" y="492"/>
                        <a:pt x="193" y="492"/>
                      </a:cubicBezTo>
                      <a:cubicBezTo>
                        <a:pt x="194" y="483"/>
                        <a:pt x="194" y="483"/>
                        <a:pt x="194" y="483"/>
                      </a:cubicBezTo>
                      <a:cubicBezTo>
                        <a:pt x="192" y="476"/>
                        <a:pt x="192" y="476"/>
                        <a:pt x="192" y="476"/>
                      </a:cubicBezTo>
                      <a:cubicBezTo>
                        <a:pt x="188" y="476"/>
                        <a:pt x="188" y="476"/>
                        <a:pt x="188" y="476"/>
                      </a:cubicBezTo>
                      <a:cubicBezTo>
                        <a:pt x="188" y="476"/>
                        <a:pt x="188" y="474"/>
                        <a:pt x="191" y="473"/>
                      </a:cubicBezTo>
                      <a:cubicBezTo>
                        <a:pt x="195" y="473"/>
                        <a:pt x="198" y="476"/>
                        <a:pt x="198" y="476"/>
                      </a:cubicBezTo>
                      <a:cubicBezTo>
                        <a:pt x="197" y="470"/>
                        <a:pt x="197" y="470"/>
                        <a:pt x="197" y="470"/>
                      </a:cubicBezTo>
                      <a:cubicBezTo>
                        <a:pt x="193" y="468"/>
                        <a:pt x="193" y="468"/>
                        <a:pt x="193" y="468"/>
                      </a:cubicBezTo>
                      <a:cubicBezTo>
                        <a:pt x="196" y="467"/>
                        <a:pt x="196" y="467"/>
                        <a:pt x="196" y="467"/>
                      </a:cubicBezTo>
                      <a:cubicBezTo>
                        <a:pt x="196" y="467"/>
                        <a:pt x="196" y="459"/>
                        <a:pt x="198" y="455"/>
                      </a:cubicBezTo>
                      <a:cubicBezTo>
                        <a:pt x="201" y="451"/>
                        <a:pt x="192" y="446"/>
                        <a:pt x="192" y="446"/>
                      </a:cubicBezTo>
                      <a:cubicBezTo>
                        <a:pt x="195" y="445"/>
                        <a:pt x="195" y="445"/>
                        <a:pt x="195" y="445"/>
                      </a:cubicBezTo>
                      <a:cubicBezTo>
                        <a:pt x="192" y="440"/>
                        <a:pt x="192" y="440"/>
                        <a:pt x="192" y="440"/>
                      </a:cubicBezTo>
                      <a:cubicBezTo>
                        <a:pt x="192" y="440"/>
                        <a:pt x="198" y="442"/>
                        <a:pt x="201" y="435"/>
                      </a:cubicBezTo>
                      <a:cubicBezTo>
                        <a:pt x="204" y="427"/>
                        <a:pt x="183" y="427"/>
                        <a:pt x="183" y="427"/>
                      </a:cubicBezTo>
                      <a:cubicBezTo>
                        <a:pt x="182" y="430"/>
                        <a:pt x="182" y="430"/>
                        <a:pt x="182" y="430"/>
                      </a:cubicBezTo>
                      <a:cubicBezTo>
                        <a:pt x="176" y="429"/>
                        <a:pt x="176" y="429"/>
                        <a:pt x="176" y="429"/>
                      </a:cubicBezTo>
                      <a:cubicBezTo>
                        <a:pt x="176" y="425"/>
                        <a:pt x="176" y="425"/>
                        <a:pt x="176" y="425"/>
                      </a:cubicBezTo>
                      <a:cubicBezTo>
                        <a:pt x="192" y="425"/>
                        <a:pt x="192" y="425"/>
                        <a:pt x="192" y="425"/>
                      </a:cubicBezTo>
                      <a:cubicBezTo>
                        <a:pt x="195" y="425"/>
                        <a:pt x="201" y="428"/>
                        <a:pt x="201" y="428"/>
                      </a:cubicBezTo>
                      <a:cubicBezTo>
                        <a:pt x="204" y="423"/>
                        <a:pt x="204" y="423"/>
                        <a:pt x="204" y="423"/>
                      </a:cubicBezTo>
                      <a:cubicBezTo>
                        <a:pt x="202" y="416"/>
                        <a:pt x="202" y="416"/>
                        <a:pt x="202" y="416"/>
                      </a:cubicBezTo>
                      <a:cubicBezTo>
                        <a:pt x="208" y="420"/>
                        <a:pt x="208" y="420"/>
                        <a:pt x="208" y="420"/>
                      </a:cubicBezTo>
                      <a:cubicBezTo>
                        <a:pt x="208" y="420"/>
                        <a:pt x="212" y="419"/>
                        <a:pt x="213" y="419"/>
                      </a:cubicBezTo>
                      <a:cubicBezTo>
                        <a:pt x="214" y="419"/>
                        <a:pt x="218" y="414"/>
                        <a:pt x="218" y="414"/>
                      </a:cubicBezTo>
                      <a:cubicBezTo>
                        <a:pt x="218" y="409"/>
                        <a:pt x="218" y="409"/>
                        <a:pt x="218" y="409"/>
                      </a:cubicBezTo>
                      <a:cubicBezTo>
                        <a:pt x="222" y="410"/>
                        <a:pt x="222" y="410"/>
                        <a:pt x="222" y="410"/>
                      </a:cubicBezTo>
                      <a:cubicBezTo>
                        <a:pt x="223" y="395"/>
                        <a:pt x="223" y="395"/>
                        <a:pt x="223" y="395"/>
                      </a:cubicBezTo>
                      <a:cubicBezTo>
                        <a:pt x="226" y="396"/>
                        <a:pt x="226" y="396"/>
                        <a:pt x="226" y="396"/>
                      </a:cubicBezTo>
                      <a:cubicBezTo>
                        <a:pt x="228" y="406"/>
                        <a:pt x="228" y="406"/>
                        <a:pt x="228" y="406"/>
                      </a:cubicBezTo>
                      <a:cubicBezTo>
                        <a:pt x="235" y="407"/>
                        <a:pt x="235" y="407"/>
                        <a:pt x="235" y="407"/>
                      </a:cubicBezTo>
                      <a:cubicBezTo>
                        <a:pt x="237" y="397"/>
                        <a:pt x="237" y="397"/>
                        <a:pt x="237" y="397"/>
                      </a:cubicBezTo>
                      <a:cubicBezTo>
                        <a:pt x="237" y="397"/>
                        <a:pt x="239" y="397"/>
                        <a:pt x="241" y="396"/>
                      </a:cubicBezTo>
                      <a:cubicBezTo>
                        <a:pt x="242" y="395"/>
                        <a:pt x="242" y="391"/>
                        <a:pt x="242" y="391"/>
                      </a:cubicBezTo>
                      <a:cubicBezTo>
                        <a:pt x="246" y="390"/>
                        <a:pt x="246" y="390"/>
                        <a:pt x="246" y="390"/>
                      </a:cubicBezTo>
                      <a:cubicBezTo>
                        <a:pt x="248" y="388"/>
                        <a:pt x="248" y="388"/>
                        <a:pt x="248" y="388"/>
                      </a:cubicBezTo>
                      <a:cubicBezTo>
                        <a:pt x="245" y="387"/>
                        <a:pt x="245" y="387"/>
                        <a:pt x="245" y="387"/>
                      </a:cubicBezTo>
                      <a:cubicBezTo>
                        <a:pt x="243" y="381"/>
                        <a:pt x="243" y="381"/>
                        <a:pt x="243" y="381"/>
                      </a:cubicBezTo>
                      <a:cubicBezTo>
                        <a:pt x="237" y="376"/>
                        <a:pt x="237" y="376"/>
                        <a:pt x="237" y="376"/>
                      </a:cubicBezTo>
                      <a:cubicBezTo>
                        <a:pt x="239" y="373"/>
                        <a:pt x="239" y="373"/>
                        <a:pt x="239" y="373"/>
                      </a:cubicBezTo>
                      <a:cubicBezTo>
                        <a:pt x="244" y="373"/>
                        <a:pt x="244" y="373"/>
                        <a:pt x="244" y="373"/>
                      </a:cubicBezTo>
                      <a:cubicBezTo>
                        <a:pt x="258" y="358"/>
                        <a:pt x="258" y="358"/>
                        <a:pt x="258" y="358"/>
                      </a:cubicBezTo>
                      <a:cubicBezTo>
                        <a:pt x="258" y="355"/>
                        <a:pt x="258" y="355"/>
                        <a:pt x="258" y="355"/>
                      </a:cubicBezTo>
                      <a:cubicBezTo>
                        <a:pt x="266" y="349"/>
                        <a:pt x="266" y="349"/>
                        <a:pt x="266" y="349"/>
                      </a:cubicBezTo>
                      <a:cubicBezTo>
                        <a:pt x="267" y="348"/>
                        <a:pt x="267" y="348"/>
                        <a:pt x="267" y="348"/>
                      </a:cubicBezTo>
                      <a:cubicBezTo>
                        <a:pt x="259" y="348"/>
                        <a:pt x="259" y="348"/>
                        <a:pt x="259" y="348"/>
                      </a:cubicBezTo>
                      <a:cubicBezTo>
                        <a:pt x="261" y="342"/>
                        <a:pt x="261" y="342"/>
                        <a:pt x="261" y="342"/>
                      </a:cubicBezTo>
                      <a:cubicBezTo>
                        <a:pt x="266" y="343"/>
                        <a:pt x="266" y="343"/>
                        <a:pt x="266" y="343"/>
                      </a:cubicBezTo>
                      <a:cubicBezTo>
                        <a:pt x="267" y="340"/>
                        <a:pt x="267" y="340"/>
                        <a:pt x="267" y="340"/>
                      </a:cubicBezTo>
                      <a:cubicBezTo>
                        <a:pt x="261" y="336"/>
                        <a:pt x="261" y="336"/>
                        <a:pt x="261" y="336"/>
                      </a:cubicBezTo>
                      <a:cubicBezTo>
                        <a:pt x="256" y="326"/>
                        <a:pt x="256" y="326"/>
                        <a:pt x="256" y="326"/>
                      </a:cubicBezTo>
                      <a:cubicBezTo>
                        <a:pt x="247" y="326"/>
                        <a:pt x="247" y="326"/>
                        <a:pt x="247" y="326"/>
                      </a:cubicBezTo>
                      <a:cubicBezTo>
                        <a:pt x="245" y="326"/>
                        <a:pt x="242" y="318"/>
                        <a:pt x="242" y="318"/>
                      </a:cubicBezTo>
                      <a:cubicBezTo>
                        <a:pt x="242" y="314"/>
                        <a:pt x="242" y="314"/>
                        <a:pt x="242" y="314"/>
                      </a:cubicBezTo>
                      <a:cubicBezTo>
                        <a:pt x="241" y="312"/>
                        <a:pt x="241" y="312"/>
                        <a:pt x="241" y="312"/>
                      </a:cubicBezTo>
                      <a:cubicBezTo>
                        <a:pt x="237" y="313"/>
                        <a:pt x="237" y="313"/>
                        <a:pt x="237" y="313"/>
                      </a:cubicBezTo>
                      <a:cubicBezTo>
                        <a:pt x="227" y="302"/>
                        <a:pt x="227" y="302"/>
                        <a:pt x="227" y="302"/>
                      </a:cubicBezTo>
                      <a:cubicBezTo>
                        <a:pt x="227" y="302"/>
                        <a:pt x="228" y="298"/>
                        <a:pt x="225" y="297"/>
                      </a:cubicBezTo>
                      <a:cubicBezTo>
                        <a:pt x="221" y="296"/>
                        <a:pt x="216" y="305"/>
                        <a:pt x="216" y="305"/>
                      </a:cubicBezTo>
                      <a:cubicBezTo>
                        <a:pt x="213" y="300"/>
                        <a:pt x="213" y="300"/>
                        <a:pt x="213" y="300"/>
                      </a:cubicBezTo>
                      <a:cubicBezTo>
                        <a:pt x="213" y="300"/>
                        <a:pt x="215" y="298"/>
                        <a:pt x="213" y="296"/>
                      </a:cubicBezTo>
                      <a:cubicBezTo>
                        <a:pt x="210" y="294"/>
                        <a:pt x="198" y="296"/>
                        <a:pt x="198" y="296"/>
                      </a:cubicBezTo>
                      <a:cubicBezTo>
                        <a:pt x="205" y="289"/>
                        <a:pt x="205" y="289"/>
                        <a:pt x="205" y="289"/>
                      </a:cubicBezTo>
                      <a:cubicBezTo>
                        <a:pt x="200" y="282"/>
                        <a:pt x="200" y="282"/>
                        <a:pt x="200" y="282"/>
                      </a:cubicBezTo>
                      <a:cubicBezTo>
                        <a:pt x="196" y="281"/>
                        <a:pt x="196" y="281"/>
                        <a:pt x="196" y="281"/>
                      </a:cubicBezTo>
                      <a:cubicBezTo>
                        <a:pt x="198" y="273"/>
                        <a:pt x="198" y="273"/>
                        <a:pt x="198" y="273"/>
                      </a:cubicBezTo>
                      <a:cubicBezTo>
                        <a:pt x="196" y="263"/>
                        <a:pt x="196" y="263"/>
                        <a:pt x="196" y="263"/>
                      </a:cubicBezTo>
                      <a:cubicBezTo>
                        <a:pt x="196" y="263"/>
                        <a:pt x="198" y="257"/>
                        <a:pt x="198" y="254"/>
                      </a:cubicBezTo>
                      <a:cubicBezTo>
                        <a:pt x="198" y="252"/>
                        <a:pt x="193" y="250"/>
                        <a:pt x="193" y="250"/>
                      </a:cubicBezTo>
                      <a:cubicBezTo>
                        <a:pt x="195" y="239"/>
                        <a:pt x="195" y="239"/>
                        <a:pt x="195" y="239"/>
                      </a:cubicBezTo>
                      <a:cubicBezTo>
                        <a:pt x="193" y="238"/>
                        <a:pt x="193" y="238"/>
                        <a:pt x="193" y="238"/>
                      </a:cubicBezTo>
                      <a:cubicBezTo>
                        <a:pt x="196" y="236"/>
                        <a:pt x="196" y="236"/>
                        <a:pt x="196" y="236"/>
                      </a:cubicBezTo>
                      <a:cubicBezTo>
                        <a:pt x="192" y="227"/>
                        <a:pt x="192" y="227"/>
                        <a:pt x="192" y="227"/>
                      </a:cubicBezTo>
                      <a:cubicBezTo>
                        <a:pt x="198" y="231"/>
                        <a:pt x="198" y="231"/>
                        <a:pt x="198" y="231"/>
                      </a:cubicBezTo>
                      <a:cubicBezTo>
                        <a:pt x="201" y="227"/>
                        <a:pt x="201" y="227"/>
                        <a:pt x="201" y="227"/>
                      </a:cubicBezTo>
                      <a:cubicBezTo>
                        <a:pt x="201" y="227"/>
                        <a:pt x="200" y="223"/>
                        <a:pt x="198" y="221"/>
                      </a:cubicBezTo>
                      <a:cubicBezTo>
                        <a:pt x="195" y="220"/>
                        <a:pt x="197" y="212"/>
                        <a:pt x="197" y="212"/>
                      </a:cubicBezTo>
                      <a:cubicBezTo>
                        <a:pt x="200" y="209"/>
                        <a:pt x="200" y="209"/>
                        <a:pt x="200" y="209"/>
                      </a:cubicBezTo>
                      <a:cubicBezTo>
                        <a:pt x="201" y="198"/>
                        <a:pt x="201" y="198"/>
                        <a:pt x="201" y="198"/>
                      </a:cubicBezTo>
                      <a:cubicBezTo>
                        <a:pt x="206" y="196"/>
                        <a:pt x="206" y="196"/>
                        <a:pt x="206" y="196"/>
                      </a:cubicBezTo>
                      <a:cubicBezTo>
                        <a:pt x="206" y="193"/>
                        <a:pt x="206" y="193"/>
                        <a:pt x="206" y="193"/>
                      </a:cubicBezTo>
                      <a:cubicBezTo>
                        <a:pt x="200" y="193"/>
                        <a:pt x="200" y="193"/>
                        <a:pt x="200" y="193"/>
                      </a:cubicBezTo>
                      <a:cubicBezTo>
                        <a:pt x="199" y="189"/>
                        <a:pt x="199" y="189"/>
                        <a:pt x="199" y="189"/>
                      </a:cubicBezTo>
                      <a:cubicBezTo>
                        <a:pt x="197" y="190"/>
                        <a:pt x="197" y="190"/>
                        <a:pt x="197" y="190"/>
                      </a:cubicBezTo>
                      <a:cubicBezTo>
                        <a:pt x="196" y="180"/>
                        <a:pt x="196" y="180"/>
                        <a:pt x="196" y="180"/>
                      </a:cubicBezTo>
                      <a:cubicBezTo>
                        <a:pt x="194" y="178"/>
                        <a:pt x="194" y="178"/>
                        <a:pt x="194" y="178"/>
                      </a:cubicBezTo>
                      <a:cubicBezTo>
                        <a:pt x="199" y="176"/>
                        <a:pt x="199" y="176"/>
                        <a:pt x="199" y="176"/>
                      </a:cubicBezTo>
                      <a:cubicBezTo>
                        <a:pt x="202" y="182"/>
                        <a:pt x="202" y="182"/>
                        <a:pt x="202" y="182"/>
                      </a:cubicBezTo>
                      <a:cubicBezTo>
                        <a:pt x="207" y="180"/>
                        <a:pt x="207" y="180"/>
                        <a:pt x="207" y="180"/>
                      </a:cubicBezTo>
                      <a:cubicBezTo>
                        <a:pt x="205" y="178"/>
                        <a:pt x="205" y="178"/>
                        <a:pt x="205" y="178"/>
                      </a:cubicBezTo>
                      <a:cubicBezTo>
                        <a:pt x="207" y="175"/>
                        <a:pt x="207" y="175"/>
                        <a:pt x="207" y="175"/>
                      </a:cubicBezTo>
                      <a:cubicBezTo>
                        <a:pt x="207" y="175"/>
                        <a:pt x="212" y="175"/>
                        <a:pt x="212" y="173"/>
                      </a:cubicBezTo>
                      <a:cubicBezTo>
                        <a:pt x="212" y="166"/>
                        <a:pt x="212" y="166"/>
                        <a:pt x="212" y="166"/>
                      </a:cubicBezTo>
                      <a:cubicBezTo>
                        <a:pt x="213" y="162"/>
                        <a:pt x="213" y="162"/>
                        <a:pt x="213" y="162"/>
                      </a:cubicBezTo>
                      <a:cubicBezTo>
                        <a:pt x="213" y="162"/>
                        <a:pt x="211" y="156"/>
                        <a:pt x="213" y="156"/>
                      </a:cubicBezTo>
                      <a:cubicBezTo>
                        <a:pt x="215" y="155"/>
                        <a:pt x="216" y="158"/>
                        <a:pt x="216" y="158"/>
                      </a:cubicBezTo>
                      <a:cubicBezTo>
                        <a:pt x="221" y="155"/>
                        <a:pt x="221" y="155"/>
                        <a:pt x="221" y="155"/>
                      </a:cubicBezTo>
                      <a:cubicBezTo>
                        <a:pt x="221" y="155"/>
                        <a:pt x="218" y="151"/>
                        <a:pt x="221" y="149"/>
                      </a:cubicBezTo>
                      <a:cubicBezTo>
                        <a:pt x="222" y="148"/>
                        <a:pt x="225" y="153"/>
                        <a:pt x="225" y="153"/>
                      </a:cubicBezTo>
                      <a:cubicBezTo>
                        <a:pt x="229" y="147"/>
                        <a:pt x="229" y="147"/>
                        <a:pt x="229" y="147"/>
                      </a:cubicBezTo>
                      <a:cubicBezTo>
                        <a:pt x="225" y="145"/>
                        <a:pt x="225" y="145"/>
                        <a:pt x="225" y="145"/>
                      </a:cubicBezTo>
                      <a:cubicBezTo>
                        <a:pt x="228" y="144"/>
                        <a:pt x="228" y="144"/>
                        <a:pt x="228" y="144"/>
                      </a:cubicBezTo>
                      <a:cubicBezTo>
                        <a:pt x="228" y="143"/>
                        <a:pt x="228" y="143"/>
                        <a:pt x="228" y="143"/>
                      </a:cubicBezTo>
                      <a:cubicBezTo>
                        <a:pt x="222" y="143"/>
                        <a:pt x="222" y="143"/>
                        <a:pt x="222" y="143"/>
                      </a:cubicBezTo>
                      <a:cubicBezTo>
                        <a:pt x="226" y="140"/>
                        <a:pt x="226" y="140"/>
                        <a:pt x="226" y="140"/>
                      </a:cubicBezTo>
                      <a:cubicBezTo>
                        <a:pt x="231" y="128"/>
                        <a:pt x="231" y="128"/>
                        <a:pt x="231" y="128"/>
                      </a:cubicBezTo>
                      <a:cubicBezTo>
                        <a:pt x="234" y="128"/>
                        <a:pt x="234" y="128"/>
                        <a:pt x="234" y="128"/>
                      </a:cubicBezTo>
                      <a:cubicBezTo>
                        <a:pt x="239" y="125"/>
                        <a:pt x="239" y="125"/>
                        <a:pt x="239" y="125"/>
                      </a:cubicBezTo>
                      <a:cubicBezTo>
                        <a:pt x="233" y="123"/>
                        <a:pt x="233" y="123"/>
                        <a:pt x="233" y="123"/>
                      </a:cubicBezTo>
                      <a:cubicBezTo>
                        <a:pt x="239" y="122"/>
                        <a:pt x="239" y="122"/>
                        <a:pt x="239" y="122"/>
                      </a:cubicBezTo>
                      <a:cubicBezTo>
                        <a:pt x="243" y="126"/>
                        <a:pt x="243" y="126"/>
                        <a:pt x="243" y="126"/>
                      </a:cubicBezTo>
                      <a:cubicBezTo>
                        <a:pt x="243" y="126"/>
                        <a:pt x="244" y="122"/>
                        <a:pt x="246" y="119"/>
                      </a:cubicBezTo>
                      <a:cubicBezTo>
                        <a:pt x="248" y="116"/>
                        <a:pt x="249" y="109"/>
                        <a:pt x="249" y="109"/>
                      </a:cubicBezTo>
                      <a:cubicBezTo>
                        <a:pt x="249" y="109"/>
                        <a:pt x="251" y="110"/>
                        <a:pt x="254" y="108"/>
                      </a:cubicBezTo>
                      <a:cubicBezTo>
                        <a:pt x="256" y="107"/>
                        <a:pt x="255" y="101"/>
                        <a:pt x="255" y="101"/>
                      </a:cubicBezTo>
                      <a:cubicBezTo>
                        <a:pt x="258" y="106"/>
                        <a:pt x="258" y="106"/>
                        <a:pt x="258" y="106"/>
                      </a:cubicBezTo>
                      <a:cubicBezTo>
                        <a:pt x="261" y="111"/>
                        <a:pt x="261" y="111"/>
                        <a:pt x="261" y="111"/>
                      </a:cubicBezTo>
                      <a:cubicBezTo>
                        <a:pt x="263" y="109"/>
                        <a:pt x="263" y="109"/>
                        <a:pt x="263" y="109"/>
                      </a:cubicBezTo>
                      <a:cubicBezTo>
                        <a:pt x="262" y="105"/>
                        <a:pt x="262" y="105"/>
                        <a:pt x="262" y="105"/>
                      </a:cubicBezTo>
                      <a:cubicBezTo>
                        <a:pt x="270" y="96"/>
                        <a:pt x="270" y="96"/>
                        <a:pt x="270" y="96"/>
                      </a:cubicBezTo>
                      <a:cubicBezTo>
                        <a:pt x="268" y="94"/>
                        <a:pt x="268" y="94"/>
                        <a:pt x="268" y="94"/>
                      </a:cubicBezTo>
                      <a:cubicBezTo>
                        <a:pt x="271" y="93"/>
                        <a:pt x="271" y="93"/>
                        <a:pt x="271" y="93"/>
                      </a:cubicBezTo>
                      <a:cubicBezTo>
                        <a:pt x="272" y="94"/>
                        <a:pt x="272" y="94"/>
                        <a:pt x="272" y="94"/>
                      </a:cubicBezTo>
                      <a:cubicBezTo>
                        <a:pt x="278" y="92"/>
                        <a:pt x="278" y="92"/>
                        <a:pt x="278" y="92"/>
                      </a:cubicBezTo>
                      <a:cubicBezTo>
                        <a:pt x="278" y="88"/>
                        <a:pt x="278" y="88"/>
                        <a:pt x="278" y="88"/>
                      </a:cubicBezTo>
                      <a:cubicBezTo>
                        <a:pt x="280" y="92"/>
                        <a:pt x="280" y="92"/>
                        <a:pt x="280" y="92"/>
                      </a:cubicBezTo>
                      <a:cubicBezTo>
                        <a:pt x="281" y="82"/>
                        <a:pt x="281" y="82"/>
                        <a:pt x="281" y="82"/>
                      </a:cubicBezTo>
                      <a:cubicBezTo>
                        <a:pt x="284" y="87"/>
                        <a:pt x="284" y="87"/>
                        <a:pt x="284" y="87"/>
                      </a:cubicBezTo>
                      <a:cubicBezTo>
                        <a:pt x="290" y="81"/>
                        <a:pt x="290" y="81"/>
                        <a:pt x="290" y="81"/>
                      </a:cubicBezTo>
                      <a:cubicBezTo>
                        <a:pt x="290" y="81"/>
                        <a:pt x="293" y="73"/>
                        <a:pt x="294" y="69"/>
                      </a:cubicBezTo>
                      <a:cubicBezTo>
                        <a:pt x="295" y="66"/>
                        <a:pt x="293" y="61"/>
                        <a:pt x="293" y="61"/>
                      </a:cubicBezTo>
                      <a:cubicBezTo>
                        <a:pt x="298" y="56"/>
                        <a:pt x="298" y="56"/>
                        <a:pt x="298" y="56"/>
                      </a:cubicBezTo>
                      <a:cubicBezTo>
                        <a:pt x="299" y="50"/>
                        <a:pt x="299" y="50"/>
                        <a:pt x="299" y="50"/>
                      </a:cubicBezTo>
                      <a:cubicBezTo>
                        <a:pt x="309" y="41"/>
                        <a:pt x="309" y="41"/>
                        <a:pt x="309" y="41"/>
                      </a:cubicBezTo>
                      <a:cubicBezTo>
                        <a:pt x="310" y="35"/>
                        <a:pt x="310" y="35"/>
                        <a:pt x="310" y="35"/>
                      </a:cubicBezTo>
                      <a:lnTo>
                        <a:pt x="306" y="36"/>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58" name="Norway" descr="© INSCALE GmbH, 05.05.2010&#10;http://www.presentationload.com/"/>
                <p:cNvSpPr>
                  <a:spLocks noEditPoints="1"/>
                </p:cNvSpPr>
                <p:nvPr/>
              </p:nvSpPr>
              <p:spPr bwMode="gray">
                <a:xfrm>
                  <a:off x="3280732" y="681942"/>
                  <a:ext cx="886897" cy="1329529"/>
                </a:xfrm>
                <a:custGeom>
                  <a:avLst/>
                  <a:gdLst/>
                  <a:ahLst/>
                  <a:cxnLst>
                    <a:cxn ang="0">
                      <a:pos x="60" y="187"/>
                    </a:cxn>
                    <a:cxn ang="0">
                      <a:pos x="17" y="296"/>
                    </a:cxn>
                    <a:cxn ang="0">
                      <a:pos x="14" y="237"/>
                    </a:cxn>
                    <a:cxn ang="0">
                      <a:pos x="22" y="238"/>
                    </a:cxn>
                    <a:cxn ang="0">
                      <a:pos x="42" y="189"/>
                    </a:cxn>
                    <a:cxn ang="0">
                      <a:pos x="162" y="112"/>
                    </a:cxn>
                    <a:cxn ang="0">
                      <a:pos x="82" y="158"/>
                    </a:cxn>
                    <a:cxn ang="0">
                      <a:pos x="207" y="31"/>
                    </a:cxn>
                    <a:cxn ang="0">
                      <a:pos x="132" y="107"/>
                    </a:cxn>
                    <a:cxn ang="0">
                      <a:pos x="150" y="109"/>
                    </a:cxn>
                    <a:cxn ang="0">
                      <a:pos x="123" y="140"/>
                    </a:cxn>
                    <a:cxn ang="0">
                      <a:pos x="10" y="302"/>
                    </a:cxn>
                    <a:cxn ang="0">
                      <a:pos x="24" y="220"/>
                    </a:cxn>
                    <a:cxn ang="0">
                      <a:pos x="10" y="262"/>
                    </a:cxn>
                    <a:cxn ang="0">
                      <a:pos x="14" y="230"/>
                    </a:cxn>
                    <a:cxn ang="0">
                      <a:pos x="43" y="332"/>
                    </a:cxn>
                    <a:cxn ang="0">
                      <a:pos x="10" y="376"/>
                    </a:cxn>
                    <a:cxn ang="0">
                      <a:pos x="256" y="16"/>
                    </a:cxn>
                    <a:cxn ang="0">
                      <a:pos x="231" y="32"/>
                    </a:cxn>
                    <a:cxn ang="0">
                      <a:pos x="213" y="50"/>
                    </a:cxn>
                    <a:cxn ang="0">
                      <a:pos x="169" y="108"/>
                    </a:cxn>
                    <a:cxn ang="0">
                      <a:pos x="221" y="85"/>
                    </a:cxn>
                    <a:cxn ang="0">
                      <a:pos x="180" y="129"/>
                    </a:cxn>
                    <a:cxn ang="0">
                      <a:pos x="155" y="123"/>
                    </a:cxn>
                    <a:cxn ang="0">
                      <a:pos x="126" y="146"/>
                    </a:cxn>
                    <a:cxn ang="0">
                      <a:pos x="123" y="154"/>
                    </a:cxn>
                    <a:cxn ang="0">
                      <a:pos x="85" y="153"/>
                    </a:cxn>
                    <a:cxn ang="0">
                      <a:pos x="100" y="173"/>
                    </a:cxn>
                    <a:cxn ang="0">
                      <a:pos x="74" y="177"/>
                    </a:cxn>
                    <a:cxn ang="0">
                      <a:pos x="82" y="193"/>
                    </a:cxn>
                    <a:cxn ang="0">
                      <a:pos x="50" y="198"/>
                    </a:cxn>
                    <a:cxn ang="0">
                      <a:pos x="31" y="202"/>
                    </a:cxn>
                    <a:cxn ang="0">
                      <a:pos x="78" y="223"/>
                    </a:cxn>
                    <a:cxn ang="0">
                      <a:pos x="26" y="235"/>
                    </a:cxn>
                    <a:cxn ang="0">
                      <a:pos x="22" y="261"/>
                    </a:cxn>
                    <a:cxn ang="0">
                      <a:pos x="67" y="261"/>
                    </a:cxn>
                    <a:cxn ang="0">
                      <a:pos x="90" y="259"/>
                    </a:cxn>
                    <a:cxn ang="0">
                      <a:pos x="76" y="281"/>
                    </a:cxn>
                    <a:cxn ang="0">
                      <a:pos x="31" y="272"/>
                    </a:cxn>
                    <a:cxn ang="0">
                      <a:pos x="27" y="298"/>
                    </a:cxn>
                    <a:cxn ang="0">
                      <a:pos x="22" y="329"/>
                    </a:cxn>
                    <a:cxn ang="0">
                      <a:pos x="40" y="328"/>
                    </a:cxn>
                    <a:cxn ang="0">
                      <a:pos x="62" y="329"/>
                    </a:cxn>
                    <a:cxn ang="0">
                      <a:pos x="39" y="350"/>
                    </a:cxn>
                    <a:cxn ang="0">
                      <a:pos x="22" y="357"/>
                    </a:cxn>
                    <a:cxn ang="0">
                      <a:pos x="23" y="385"/>
                    </a:cxn>
                    <a:cxn ang="0">
                      <a:pos x="45" y="369"/>
                    </a:cxn>
                    <a:cxn ang="0">
                      <a:pos x="41" y="389"/>
                    </a:cxn>
                    <a:cxn ang="0">
                      <a:pos x="25" y="405"/>
                    </a:cxn>
                    <a:cxn ang="0">
                      <a:pos x="50" y="467"/>
                    </a:cxn>
                    <a:cxn ang="0">
                      <a:pos x="124" y="444"/>
                    </a:cxn>
                    <a:cxn ang="0">
                      <a:pos x="188" y="397"/>
                    </a:cxn>
                    <a:cxn ang="0">
                      <a:pos x="189" y="364"/>
                    </a:cxn>
                    <a:cxn ang="0">
                      <a:pos x="211" y="399"/>
                    </a:cxn>
                    <a:cxn ang="0">
                      <a:pos x="252" y="286"/>
                    </a:cxn>
                    <a:cxn ang="0">
                      <a:pos x="249" y="122"/>
                    </a:cxn>
                    <a:cxn ang="0">
                      <a:pos x="19" y="334"/>
                    </a:cxn>
                    <a:cxn ang="0">
                      <a:pos x="9" y="364"/>
                    </a:cxn>
                    <a:cxn ang="0">
                      <a:pos x="16" y="344"/>
                    </a:cxn>
                    <a:cxn ang="0">
                      <a:pos x="34" y="297"/>
                    </a:cxn>
                    <a:cxn ang="0">
                      <a:pos x="14" y="334"/>
                    </a:cxn>
                    <a:cxn ang="0">
                      <a:pos x="11" y="337"/>
                    </a:cxn>
                    <a:cxn ang="0">
                      <a:pos x="7" y="286"/>
                    </a:cxn>
                  </a:cxnLst>
                  <a:rect l="0" t="0" r="r" b="b"/>
                  <a:pathLst>
                    <a:path w="314" h="471">
                      <a:moveTo>
                        <a:pt x="57" y="177"/>
                      </a:moveTo>
                      <a:cubicBezTo>
                        <a:pt x="59" y="177"/>
                        <a:pt x="61" y="172"/>
                        <a:pt x="58" y="173"/>
                      </a:cubicBezTo>
                      <a:cubicBezTo>
                        <a:pt x="55" y="174"/>
                        <a:pt x="56" y="177"/>
                        <a:pt x="57" y="177"/>
                      </a:cubicBezTo>
                      <a:close/>
                      <a:moveTo>
                        <a:pt x="53" y="184"/>
                      </a:moveTo>
                      <a:cubicBezTo>
                        <a:pt x="49" y="185"/>
                        <a:pt x="49" y="185"/>
                        <a:pt x="49" y="185"/>
                      </a:cubicBezTo>
                      <a:cubicBezTo>
                        <a:pt x="49" y="194"/>
                        <a:pt x="49" y="194"/>
                        <a:pt x="49" y="194"/>
                      </a:cubicBezTo>
                      <a:cubicBezTo>
                        <a:pt x="57" y="189"/>
                        <a:pt x="57" y="189"/>
                        <a:pt x="57" y="189"/>
                      </a:cubicBezTo>
                      <a:lnTo>
                        <a:pt x="53" y="184"/>
                      </a:lnTo>
                      <a:close/>
                      <a:moveTo>
                        <a:pt x="63" y="171"/>
                      </a:moveTo>
                      <a:cubicBezTo>
                        <a:pt x="59" y="170"/>
                        <a:pt x="59" y="170"/>
                        <a:pt x="59" y="170"/>
                      </a:cubicBezTo>
                      <a:cubicBezTo>
                        <a:pt x="62" y="173"/>
                        <a:pt x="62" y="173"/>
                        <a:pt x="62" y="173"/>
                      </a:cubicBezTo>
                      <a:lnTo>
                        <a:pt x="63" y="171"/>
                      </a:lnTo>
                      <a:close/>
                      <a:moveTo>
                        <a:pt x="60" y="187"/>
                      </a:moveTo>
                      <a:cubicBezTo>
                        <a:pt x="65" y="185"/>
                        <a:pt x="65" y="185"/>
                        <a:pt x="65" y="185"/>
                      </a:cubicBezTo>
                      <a:cubicBezTo>
                        <a:pt x="61" y="183"/>
                        <a:pt x="61" y="183"/>
                        <a:pt x="61" y="183"/>
                      </a:cubicBezTo>
                      <a:cubicBezTo>
                        <a:pt x="57" y="184"/>
                        <a:pt x="57" y="184"/>
                        <a:pt x="57" y="184"/>
                      </a:cubicBezTo>
                      <a:lnTo>
                        <a:pt x="60" y="187"/>
                      </a:lnTo>
                      <a:close/>
                      <a:moveTo>
                        <a:pt x="55" y="178"/>
                      </a:moveTo>
                      <a:cubicBezTo>
                        <a:pt x="51" y="182"/>
                        <a:pt x="51" y="182"/>
                        <a:pt x="51" y="182"/>
                      </a:cubicBezTo>
                      <a:cubicBezTo>
                        <a:pt x="58" y="182"/>
                        <a:pt x="58" y="182"/>
                        <a:pt x="58" y="182"/>
                      </a:cubicBezTo>
                      <a:lnTo>
                        <a:pt x="55" y="178"/>
                      </a:lnTo>
                      <a:close/>
                      <a:moveTo>
                        <a:pt x="22" y="294"/>
                      </a:moveTo>
                      <a:cubicBezTo>
                        <a:pt x="13" y="285"/>
                        <a:pt x="13" y="285"/>
                        <a:pt x="13" y="285"/>
                      </a:cubicBezTo>
                      <a:cubicBezTo>
                        <a:pt x="12" y="286"/>
                        <a:pt x="12" y="286"/>
                        <a:pt x="12" y="286"/>
                      </a:cubicBezTo>
                      <a:cubicBezTo>
                        <a:pt x="18" y="294"/>
                        <a:pt x="18" y="294"/>
                        <a:pt x="18" y="294"/>
                      </a:cubicBezTo>
                      <a:cubicBezTo>
                        <a:pt x="17" y="296"/>
                        <a:pt x="17" y="296"/>
                        <a:pt x="17" y="296"/>
                      </a:cubicBezTo>
                      <a:cubicBezTo>
                        <a:pt x="15" y="295"/>
                        <a:pt x="15" y="295"/>
                        <a:pt x="15" y="295"/>
                      </a:cubicBezTo>
                      <a:cubicBezTo>
                        <a:pt x="20" y="302"/>
                        <a:pt x="20" y="302"/>
                        <a:pt x="20" y="302"/>
                      </a:cubicBezTo>
                      <a:cubicBezTo>
                        <a:pt x="23" y="302"/>
                        <a:pt x="25" y="299"/>
                        <a:pt x="25" y="299"/>
                      </a:cubicBezTo>
                      <a:cubicBezTo>
                        <a:pt x="23" y="296"/>
                        <a:pt x="23" y="296"/>
                        <a:pt x="23" y="296"/>
                      </a:cubicBezTo>
                      <a:lnTo>
                        <a:pt x="22" y="294"/>
                      </a:lnTo>
                      <a:close/>
                      <a:moveTo>
                        <a:pt x="71" y="162"/>
                      </a:moveTo>
                      <a:cubicBezTo>
                        <a:pt x="69" y="162"/>
                        <a:pt x="69" y="162"/>
                        <a:pt x="69" y="162"/>
                      </a:cubicBezTo>
                      <a:cubicBezTo>
                        <a:pt x="69" y="166"/>
                        <a:pt x="69" y="166"/>
                        <a:pt x="69" y="166"/>
                      </a:cubicBezTo>
                      <a:cubicBezTo>
                        <a:pt x="71" y="166"/>
                        <a:pt x="71" y="166"/>
                        <a:pt x="71" y="166"/>
                      </a:cubicBezTo>
                      <a:lnTo>
                        <a:pt x="71" y="162"/>
                      </a:lnTo>
                      <a:close/>
                      <a:moveTo>
                        <a:pt x="15" y="241"/>
                      </a:moveTo>
                      <a:cubicBezTo>
                        <a:pt x="18" y="240"/>
                        <a:pt x="18" y="240"/>
                        <a:pt x="18" y="240"/>
                      </a:cubicBezTo>
                      <a:cubicBezTo>
                        <a:pt x="14" y="237"/>
                        <a:pt x="14" y="237"/>
                        <a:pt x="14" y="237"/>
                      </a:cubicBezTo>
                      <a:lnTo>
                        <a:pt x="15" y="241"/>
                      </a:lnTo>
                      <a:close/>
                      <a:moveTo>
                        <a:pt x="63" y="168"/>
                      </a:moveTo>
                      <a:cubicBezTo>
                        <a:pt x="62" y="169"/>
                        <a:pt x="62" y="169"/>
                        <a:pt x="62" y="169"/>
                      </a:cubicBezTo>
                      <a:cubicBezTo>
                        <a:pt x="65" y="171"/>
                        <a:pt x="65" y="171"/>
                        <a:pt x="65" y="171"/>
                      </a:cubicBezTo>
                      <a:lnTo>
                        <a:pt x="63" y="168"/>
                      </a:lnTo>
                      <a:close/>
                      <a:moveTo>
                        <a:pt x="36" y="192"/>
                      </a:moveTo>
                      <a:cubicBezTo>
                        <a:pt x="34" y="193"/>
                        <a:pt x="34" y="193"/>
                        <a:pt x="34" y="193"/>
                      </a:cubicBezTo>
                      <a:cubicBezTo>
                        <a:pt x="34" y="195"/>
                        <a:pt x="34" y="195"/>
                        <a:pt x="34" y="195"/>
                      </a:cubicBezTo>
                      <a:cubicBezTo>
                        <a:pt x="36" y="195"/>
                        <a:pt x="36" y="195"/>
                        <a:pt x="36" y="195"/>
                      </a:cubicBezTo>
                      <a:lnTo>
                        <a:pt x="36" y="192"/>
                      </a:lnTo>
                      <a:close/>
                      <a:moveTo>
                        <a:pt x="22" y="234"/>
                      </a:moveTo>
                      <a:cubicBezTo>
                        <a:pt x="17" y="236"/>
                        <a:pt x="17" y="236"/>
                        <a:pt x="17" y="236"/>
                      </a:cubicBezTo>
                      <a:cubicBezTo>
                        <a:pt x="22" y="238"/>
                        <a:pt x="22" y="238"/>
                        <a:pt x="22" y="238"/>
                      </a:cubicBezTo>
                      <a:lnTo>
                        <a:pt x="22" y="234"/>
                      </a:lnTo>
                      <a:close/>
                      <a:moveTo>
                        <a:pt x="45" y="198"/>
                      </a:moveTo>
                      <a:cubicBezTo>
                        <a:pt x="48" y="196"/>
                        <a:pt x="48" y="192"/>
                        <a:pt x="44" y="191"/>
                      </a:cubicBezTo>
                      <a:cubicBezTo>
                        <a:pt x="40" y="189"/>
                        <a:pt x="40" y="194"/>
                        <a:pt x="40" y="194"/>
                      </a:cubicBezTo>
                      <a:cubicBezTo>
                        <a:pt x="39" y="195"/>
                        <a:pt x="39" y="195"/>
                        <a:pt x="39" y="195"/>
                      </a:cubicBezTo>
                      <a:cubicBezTo>
                        <a:pt x="39" y="198"/>
                        <a:pt x="42" y="199"/>
                        <a:pt x="45" y="198"/>
                      </a:cubicBezTo>
                      <a:close/>
                      <a:moveTo>
                        <a:pt x="42" y="189"/>
                      </a:moveTo>
                      <a:cubicBezTo>
                        <a:pt x="45" y="189"/>
                        <a:pt x="45" y="189"/>
                        <a:pt x="45" y="189"/>
                      </a:cubicBezTo>
                      <a:cubicBezTo>
                        <a:pt x="46" y="187"/>
                        <a:pt x="46" y="187"/>
                        <a:pt x="46" y="187"/>
                      </a:cubicBezTo>
                      <a:cubicBezTo>
                        <a:pt x="43" y="184"/>
                        <a:pt x="43" y="184"/>
                        <a:pt x="43" y="184"/>
                      </a:cubicBezTo>
                      <a:cubicBezTo>
                        <a:pt x="41" y="184"/>
                        <a:pt x="41" y="184"/>
                        <a:pt x="41" y="184"/>
                      </a:cubicBezTo>
                      <a:cubicBezTo>
                        <a:pt x="42" y="187"/>
                        <a:pt x="42" y="187"/>
                        <a:pt x="42" y="187"/>
                      </a:cubicBezTo>
                      <a:lnTo>
                        <a:pt x="42" y="189"/>
                      </a:lnTo>
                      <a:close/>
                      <a:moveTo>
                        <a:pt x="80" y="169"/>
                      </a:moveTo>
                      <a:cubicBezTo>
                        <a:pt x="85" y="167"/>
                        <a:pt x="85" y="166"/>
                        <a:pt x="82" y="166"/>
                      </a:cubicBezTo>
                      <a:cubicBezTo>
                        <a:pt x="78" y="164"/>
                        <a:pt x="77" y="167"/>
                        <a:pt x="77" y="168"/>
                      </a:cubicBezTo>
                      <a:cubicBezTo>
                        <a:pt x="77" y="169"/>
                        <a:pt x="80" y="169"/>
                        <a:pt x="80" y="169"/>
                      </a:cubicBezTo>
                      <a:close/>
                      <a:moveTo>
                        <a:pt x="118" y="126"/>
                      </a:moveTo>
                      <a:cubicBezTo>
                        <a:pt x="123" y="128"/>
                        <a:pt x="123" y="128"/>
                        <a:pt x="123" y="128"/>
                      </a:cubicBezTo>
                      <a:cubicBezTo>
                        <a:pt x="127" y="127"/>
                        <a:pt x="127" y="127"/>
                        <a:pt x="127" y="127"/>
                      </a:cubicBezTo>
                      <a:cubicBezTo>
                        <a:pt x="127" y="127"/>
                        <a:pt x="127" y="120"/>
                        <a:pt x="123" y="121"/>
                      </a:cubicBezTo>
                      <a:cubicBezTo>
                        <a:pt x="117" y="121"/>
                        <a:pt x="115" y="122"/>
                        <a:pt x="115" y="122"/>
                      </a:cubicBezTo>
                      <a:cubicBezTo>
                        <a:pt x="116" y="126"/>
                        <a:pt x="116" y="126"/>
                        <a:pt x="116" y="126"/>
                      </a:cubicBezTo>
                      <a:lnTo>
                        <a:pt x="118" y="126"/>
                      </a:lnTo>
                      <a:close/>
                      <a:moveTo>
                        <a:pt x="162" y="106"/>
                      </a:moveTo>
                      <a:cubicBezTo>
                        <a:pt x="162" y="112"/>
                        <a:pt x="162" y="112"/>
                        <a:pt x="162" y="112"/>
                      </a:cubicBezTo>
                      <a:cubicBezTo>
                        <a:pt x="166" y="110"/>
                        <a:pt x="166" y="110"/>
                        <a:pt x="166" y="110"/>
                      </a:cubicBezTo>
                      <a:lnTo>
                        <a:pt x="162" y="106"/>
                      </a:lnTo>
                      <a:close/>
                      <a:moveTo>
                        <a:pt x="113" y="139"/>
                      </a:moveTo>
                      <a:cubicBezTo>
                        <a:pt x="111" y="143"/>
                        <a:pt x="111" y="143"/>
                        <a:pt x="111" y="143"/>
                      </a:cubicBezTo>
                      <a:cubicBezTo>
                        <a:pt x="115" y="142"/>
                        <a:pt x="115" y="142"/>
                        <a:pt x="115" y="142"/>
                      </a:cubicBezTo>
                      <a:lnTo>
                        <a:pt x="113" y="139"/>
                      </a:lnTo>
                      <a:close/>
                      <a:moveTo>
                        <a:pt x="116" y="146"/>
                      </a:moveTo>
                      <a:cubicBezTo>
                        <a:pt x="116" y="143"/>
                        <a:pt x="116" y="143"/>
                        <a:pt x="116" y="143"/>
                      </a:cubicBezTo>
                      <a:cubicBezTo>
                        <a:pt x="111" y="144"/>
                        <a:pt x="111" y="144"/>
                        <a:pt x="111" y="144"/>
                      </a:cubicBezTo>
                      <a:cubicBezTo>
                        <a:pt x="112" y="148"/>
                        <a:pt x="112" y="148"/>
                        <a:pt x="112" y="148"/>
                      </a:cubicBezTo>
                      <a:lnTo>
                        <a:pt x="116" y="146"/>
                      </a:lnTo>
                      <a:close/>
                      <a:moveTo>
                        <a:pt x="87" y="159"/>
                      </a:moveTo>
                      <a:cubicBezTo>
                        <a:pt x="82" y="158"/>
                        <a:pt x="82" y="158"/>
                        <a:pt x="82" y="158"/>
                      </a:cubicBezTo>
                      <a:cubicBezTo>
                        <a:pt x="80" y="159"/>
                        <a:pt x="80" y="159"/>
                        <a:pt x="80" y="159"/>
                      </a:cubicBezTo>
                      <a:cubicBezTo>
                        <a:pt x="83" y="162"/>
                        <a:pt x="83" y="162"/>
                        <a:pt x="83" y="162"/>
                      </a:cubicBezTo>
                      <a:lnTo>
                        <a:pt x="87" y="159"/>
                      </a:lnTo>
                      <a:close/>
                      <a:moveTo>
                        <a:pt x="235" y="16"/>
                      </a:moveTo>
                      <a:cubicBezTo>
                        <a:pt x="235" y="16"/>
                        <a:pt x="232" y="15"/>
                        <a:pt x="230" y="16"/>
                      </a:cubicBezTo>
                      <a:cubicBezTo>
                        <a:pt x="227" y="18"/>
                        <a:pt x="229" y="21"/>
                        <a:pt x="229" y="21"/>
                      </a:cubicBezTo>
                      <a:lnTo>
                        <a:pt x="235" y="16"/>
                      </a:lnTo>
                      <a:close/>
                      <a:moveTo>
                        <a:pt x="215" y="30"/>
                      </a:moveTo>
                      <a:cubicBezTo>
                        <a:pt x="216" y="30"/>
                        <a:pt x="214" y="32"/>
                        <a:pt x="214" y="32"/>
                      </a:cubicBezTo>
                      <a:cubicBezTo>
                        <a:pt x="216" y="34"/>
                        <a:pt x="216" y="34"/>
                        <a:pt x="216" y="34"/>
                      </a:cubicBezTo>
                      <a:cubicBezTo>
                        <a:pt x="222" y="30"/>
                        <a:pt x="222" y="30"/>
                        <a:pt x="222" y="30"/>
                      </a:cubicBezTo>
                      <a:cubicBezTo>
                        <a:pt x="222" y="30"/>
                        <a:pt x="220" y="25"/>
                        <a:pt x="214" y="26"/>
                      </a:cubicBezTo>
                      <a:cubicBezTo>
                        <a:pt x="210" y="27"/>
                        <a:pt x="207" y="31"/>
                        <a:pt x="207" y="31"/>
                      </a:cubicBezTo>
                      <a:cubicBezTo>
                        <a:pt x="210" y="33"/>
                        <a:pt x="210" y="33"/>
                        <a:pt x="210" y="33"/>
                      </a:cubicBezTo>
                      <a:cubicBezTo>
                        <a:pt x="210" y="33"/>
                        <a:pt x="214" y="29"/>
                        <a:pt x="215" y="30"/>
                      </a:cubicBezTo>
                      <a:close/>
                      <a:moveTo>
                        <a:pt x="159" y="108"/>
                      </a:moveTo>
                      <a:cubicBezTo>
                        <a:pt x="154" y="109"/>
                        <a:pt x="154" y="109"/>
                        <a:pt x="154" y="109"/>
                      </a:cubicBezTo>
                      <a:cubicBezTo>
                        <a:pt x="153" y="110"/>
                        <a:pt x="153" y="110"/>
                        <a:pt x="153" y="110"/>
                      </a:cubicBezTo>
                      <a:cubicBezTo>
                        <a:pt x="159" y="110"/>
                        <a:pt x="159" y="110"/>
                        <a:pt x="159" y="110"/>
                      </a:cubicBezTo>
                      <a:lnTo>
                        <a:pt x="159" y="108"/>
                      </a:lnTo>
                      <a:close/>
                      <a:moveTo>
                        <a:pt x="139" y="107"/>
                      </a:moveTo>
                      <a:cubicBezTo>
                        <a:pt x="147" y="105"/>
                        <a:pt x="147" y="105"/>
                        <a:pt x="147" y="105"/>
                      </a:cubicBezTo>
                      <a:cubicBezTo>
                        <a:pt x="146" y="99"/>
                        <a:pt x="146" y="99"/>
                        <a:pt x="146" y="99"/>
                      </a:cubicBezTo>
                      <a:cubicBezTo>
                        <a:pt x="146" y="99"/>
                        <a:pt x="142" y="104"/>
                        <a:pt x="139" y="104"/>
                      </a:cubicBezTo>
                      <a:cubicBezTo>
                        <a:pt x="137" y="105"/>
                        <a:pt x="131" y="106"/>
                        <a:pt x="131" y="106"/>
                      </a:cubicBezTo>
                      <a:cubicBezTo>
                        <a:pt x="132" y="107"/>
                        <a:pt x="132" y="107"/>
                        <a:pt x="132" y="107"/>
                      </a:cubicBezTo>
                      <a:lnTo>
                        <a:pt x="139" y="107"/>
                      </a:lnTo>
                      <a:close/>
                      <a:moveTo>
                        <a:pt x="110" y="148"/>
                      </a:moveTo>
                      <a:cubicBezTo>
                        <a:pt x="109" y="142"/>
                        <a:pt x="109" y="142"/>
                        <a:pt x="109" y="142"/>
                      </a:cubicBezTo>
                      <a:cubicBezTo>
                        <a:pt x="106" y="142"/>
                        <a:pt x="106" y="142"/>
                        <a:pt x="106" y="142"/>
                      </a:cubicBezTo>
                      <a:cubicBezTo>
                        <a:pt x="107" y="145"/>
                        <a:pt x="107" y="145"/>
                        <a:pt x="107" y="145"/>
                      </a:cubicBezTo>
                      <a:cubicBezTo>
                        <a:pt x="104" y="145"/>
                        <a:pt x="104" y="145"/>
                        <a:pt x="104" y="145"/>
                      </a:cubicBezTo>
                      <a:cubicBezTo>
                        <a:pt x="100" y="149"/>
                        <a:pt x="100" y="149"/>
                        <a:pt x="100" y="149"/>
                      </a:cubicBezTo>
                      <a:cubicBezTo>
                        <a:pt x="105" y="153"/>
                        <a:pt x="105" y="153"/>
                        <a:pt x="105" y="153"/>
                      </a:cubicBezTo>
                      <a:lnTo>
                        <a:pt x="110" y="148"/>
                      </a:lnTo>
                      <a:close/>
                      <a:moveTo>
                        <a:pt x="145" y="120"/>
                      </a:moveTo>
                      <a:cubicBezTo>
                        <a:pt x="154" y="117"/>
                        <a:pt x="158" y="114"/>
                        <a:pt x="156" y="113"/>
                      </a:cubicBezTo>
                      <a:cubicBezTo>
                        <a:pt x="154" y="112"/>
                        <a:pt x="150" y="112"/>
                        <a:pt x="150" y="112"/>
                      </a:cubicBezTo>
                      <a:cubicBezTo>
                        <a:pt x="150" y="109"/>
                        <a:pt x="150" y="109"/>
                        <a:pt x="150" y="109"/>
                      </a:cubicBezTo>
                      <a:cubicBezTo>
                        <a:pt x="150" y="109"/>
                        <a:pt x="147" y="109"/>
                        <a:pt x="143" y="110"/>
                      </a:cubicBezTo>
                      <a:cubicBezTo>
                        <a:pt x="139" y="110"/>
                        <a:pt x="138" y="113"/>
                        <a:pt x="138" y="113"/>
                      </a:cubicBezTo>
                      <a:cubicBezTo>
                        <a:pt x="138" y="113"/>
                        <a:pt x="131" y="115"/>
                        <a:pt x="131" y="119"/>
                      </a:cubicBezTo>
                      <a:cubicBezTo>
                        <a:pt x="131" y="124"/>
                        <a:pt x="138" y="121"/>
                        <a:pt x="145" y="120"/>
                      </a:cubicBezTo>
                      <a:close/>
                      <a:moveTo>
                        <a:pt x="132" y="140"/>
                      </a:moveTo>
                      <a:cubicBezTo>
                        <a:pt x="135" y="138"/>
                        <a:pt x="135" y="138"/>
                        <a:pt x="135" y="138"/>
                      </a:cubicBezTo>
                      <a:cubicBezTo>
                        <a:pt x="133" y="133"/>
                        <a:pt x="133" y="133"/>
                        <a:pt x="133" y="133"/>
                      </a:cubicBezTo>
                      <a:cubicBezTo>
                        <a:pt x="132" y="135"/>
                        <a:pt x="132" y="135"/>
                        <a:pt x="132" y="135"/>
                      </a:cubicBezTo>
                      <a:cubicBezTo>
                        <a:pt x="129" y="132"/>
                        <a:pt x="129" y="132"/>
                        <a:pt x="129" y="132"/>
                      </a:cubicBezTo>
                      <a:cubicBezTo>
                        <a:pt x="127" y="133"/>
                        <a:pt x="127" y="133"/>
                        <a:pt x="127" y="133"/>
                      </a:cubicBezTo>
                      <a:lnTo>
                        <a:pt x="132" y="140"/>
                      </a:lnTo>
                      <a:close/>
                      <a:moveTo>
                        <a:pt x="124" y="136"/>
                      </a:moveTo>
                      <a:cubicBezTo>
                        <a:pt x="117" y="136"/>
                        <a:pt x="121" y="140"/>
                        <a:pt x="123" y="140"/>
                      </a:cubicBezTo>
                      <a:cubicBezTo>
                        <a:pt x="126" y="141"/>
                        <a:pt x="130" y="136"/>
                        <a:pt x="124" y="136"/>
                      </a:cubicBezTo>
                      <a:close/>
                      <a:moveTo>
                        <a:pt x="28" y="334"/>
                      </a:moveTo>
                      <a:cubicBezTo>
                        <a:pt x="23" y="335"/>
                        <a:pt x="23" y="335"/>
                        <a:pt x="23" y="335"/>
                      </a:cubicBezTo>
                      <a:cubicBezTo>
                        <a:pt x="23" y="338"/>
                        <a:pt x="23" y="338"/>
                        <a:pt x="23" y="338"/>
                      </a:cubicBezTo>
                      <a:cubicBezTo>
                        <a:pt x="20" y="340"/>
                        <a:pt x="20" y="340"/>
                        <a:pt x="20" y="340"/>
                      </a:cubicBezTo>
                      <a:cubicBezTo>
                        <a:pt x="23" y="342"/>
                        <a:pt x="23" y="342"/>
                        <a:pt x="23" y="342"/>
                      </a:cubicBezTo>
                      <a:cubicBezTo>
                        <a:pt x="25" y="345"/>
                        <a:pt x="25" y="345"/>
                        <a:pt x="25" y="345"/>
                      </a:cubicBezTo>
                      <a:cubicBezTo>
                        <a:pt x="27" y="345"/>
                        <a:pt x="27" y="345"/>
                        <a:pt x="27" y="345"/>
                      </a:cubicBezTo>
                      <a:cubicBezTo>
                        <a:pt x="27" y="342"/>
                        <a:pt x="27" y="342"/>
                        <a:pt x="27" y="342"/>
                      </a:cubicBezTo>
                      <a:cubicBezTo>
                        <a:pt x="29" y="340"/>
                        <a:pt x="29" y="340"/>
                        <a:pt x="29" y="340"/>
                      </a:cubicBezTo>
                      <a:lnTo>
                        <a:pt x="28" y="334"/>
                      </a:lnTo>
                      <a:close/>
                      <a:moveTo>
                        <a:pt x="16" y="306"/>
                      </a:moveTo>
                      <a:cubicBezTo>
                        <a:pt x="10" y="302"/>
                        <a:pt x="10" y="302"/>
                        <a:pt x="10" y="302"/>
                      </a:cubicBezTo>
                      <a:cubicBezTo>
                        <a:pt x="9" y="303"/>
                        <a:pt x="9" y="303"/>
                        <a:pt x="9" y="303"/>
                      </a:cubicBezTo>
                      <a:cubicBezTo>
                        <a:pt x="12" y="305"/>
                        <a:pt x="12" y="305"/>
                        <a:pt x="12" y="305"/>
                      </a:cubicBezTo>
                      <a:cubicBezTo>
                        <a:pt x="12" y="309"/>
                        <a:pt x="12" y="309"/>
                        <a:pt x="12" y="309"/>
                      </a:cubicBezTo>
                      <a:cubicBezTo>
                        <a:pt x="14" y="312"/>
                        <a:pt x="14" y="312"/>
                        <a:pt x="14" y="312"/>
                      </a:cubicBezTo>
                      <a:cubicBezTo>
                        <a:pt x="17" y="312"/>
                        <a:pt x="17" y="312"/>
                        <a:pt x="17" y="312"/>
                      </a:cubicBezTo>
                      <a:lnTo>
                        <a:pt x="16" y="306"/>
                      </a:lnTo>
                      <a:close/>
                      <a:moveTo>
                        <a:pt x="14" y="224"/>
                      </a:moveTo>
                      <a:cubicBezTo>
                        <a:pt x="14" y="220"/>
                        <a:pt x="14" y="220"/>
                        <a:pt x="14" y="220"/>
                      </a:cubicBezTo>
                      <a:cubicBezTo>
                        <a:pt x="12" y="221"/>
                        <a:pt x="12" y="221"/>
                        <a:pt x="12" y="221"/>
                      </a:cubicBezTo>
                      <a:cubicBezTo>
                        <a:pt x="13" y="223"/>
                        <a:pt x="13" y="223"/>
                        <a:pt x="13" y="223"/>
                      </a:cubicBezTo>
                      <a:lnTo>
                        <a:pt x="14" y="224"/>
                      </a:lnTo>
                      <a:close/>
                      <a:moveTo>
                        <a:pt x="15" y="223"/>
                      </a:moveTo>
                      <a:cubicBezTo>
                        <a:pt x="24" y="220"/>
                        <a:pt x="24" y="220"/>
                        <a:pt x="24" y="220"/>
                      </a:cubicBezTo>
                      <a:cubicBezTo>
                        <a:pt x="25" y="217"/>
                        <a:pt x="25" y="217"/>
                        <a:pt x="25" y="217"/>
                      </a:cubicBezTo>
                      <a:cubicBezTo>
                        <a:pt x="19" y="217"/>
                        <a:pt x="19" y="217"/>
                        <a:pt x="19" y="217"/>
                      </a:cubicBezTo>
                      <a:cubicBezTo>
                        <a:pt x="15" y="214"/>
                        <a:pt x="15" y="214"/>
                        <a:pt x="15" y="214"/>
                      </a:cubicBezTo>
                      <a:cubicBezTo>
                        <a:pt x="15" y="217"/>
                        <a:pt x="15" y="217"/>
                        <a:pt x="15" y="217"/>
                      </a:cubicBezTo>
                      <a:cubicBezTo>
                        <a:pt x="12" y="218"/>
                        <a:pt x="12" y="218"/>
                        <a:pt x="12" y="218"/>
                      </a:cubicBezTo>
                      <a:cubicBezTo>
                        <a:pt x="16" y="219"/>
                        <a:pt x="16" y="219"/>
                        <a:pt x="16" y="219"/>
                      </a:cubicBezTo>
                      <a:lnTo>
                        <a:pt x="15" y="223"/>
                      </a:lnTo>
                      <a:close/>
                      <a:moveTo>
                        <a:pt x="9" y="269"/>
                      </a:moveTo>
                      <a:cubicBezTo>
                        <a:pt x="11" y="267"/>
                        <a:pt x="11" y="267"/>
                        <a:pt x="11" y="267"/>
                      </a:cubicBezTo>
                      <a:cubicBezTo>
                        <a:pt x="12" y="269"/>
                        <a:pt x="12" y="269"/>
                        <a:pt x="12" y="269"/>
                      </a:cubicBezTo>
                      <a:cubicBezTo>
                        <a:pt x="12" y="269"/>
                        <a:pt x="15" y="267"/>
                        <a:pt x="15" y="265"/>
                      </a:cubicBezTo>
                      <a:cubicBezTo>
                        <a:pt x="15" y="262"/>
                        <a:pt x="12" y="261"/>
                        <a:pt x="12" y="261"/>
                      </a:cubicBezTo>
                      <a:cubicBezTo>
                        <a:pt x="10" y="262"/>
                        <a:pt x="10" y="262"/>
                        <a:pt x="10" y="262"/>
                      </a:cubicBezTo>
                      <a:cubicBezTo>
                        <a:pt x="10" y="262"/>
                        <a:pt x="8" y="266"/>
                        <a:pt x="9" y="269"/>
                      </a:cubicBezTo>
                      <a:close/>
                      <a:moveTo>
                        <a:pt x="20" y="209"/>
                      </a:moveTo>
                      <a:cubicBezTo>
                        <a:pt x="22" y="210"/>
                        <a:pt x="22" y="214"/>
                        <a:pt x="22" y="214"/>
                      </a:cubicBezTo>
                      <a:cubicBezTo>
                        <a:pt x="25" y="214"/>
                        <a:pt x="25" y="214"/>
                        <a:pt x="25" y="214"/>
                      </a:cubicBezTo>
                      <a:cubicBezTo>
                        <a:pt x="25" y="207"/>
                        <a:pt x="25" y="207"/>
                        <a:pt x="25" y="207"/>
                      </a:cubicBezTo>
                      <a:cubicBezTo>
                        <a:pt x="20" y="206"/>
                        <a:pt x="20" y="206"/>
                        <a:pt x="20" y="206"/>
                      </a:cubicBezTo>
                      <a:cubicBezTo>
                        <a:pt x="20" y="206"/>
                        <a:pt x="18" y="208"/>
                        <a:pt x="20" y="209"/>
                      </a:cubicBezTo>
                      <a:close/>
                      <a:moveTo>
                        <a:pt x="17" y="249"/>
                      </a:moveTo>
                      <a:cubicBezTo>
                        <a:pt x="14" y="248"/>
                        <a:pt x="14" y="248"/>
                        <a:pt x="14" y="248"/>
                      </a:cubicBezTo>
                      <a:cubicBezTo>
                        <a:pt x="11" y="251"/>
                        <a:pt x="11" y="251"/>
                        <a:pt x="11" y="251"/>
                      </a:cubicBezTo>
                      <a:cubicBezTo>
                        <a:pt x="13" y="253"/>
                        <a:pt x="13" y="253"/>
                        <a:pt x="13" y="253"/>
                      </a:cubicBezTo>
                      <a:lnTo>
                        <a:pt x="17" y="249"/>
                      </a:lnTo>
                      <a:close/>
                      <a:moveTo>
                        <a:pt x="14" y="230"/>
                      </a:moveTo>
                      <a:cubicBezTo>
                        <a:pt x="14" y="226"/>
                        <a:pt x="11" y="226"/>
                        <a:pt x="12" y="229"/>
                      </a:cubicBezTo>
                      <a:cubicBezTo>
                        <a:pt x="12" y="232"/>
                        <a:pt x="14" y="232"/>
                        <a:pt x="14" y="230"/>
                      </a:cubicBezTo>
                      <a:close/>
                      <a:moveTo>
                        <a:pt x="27" y="396"/>
                      </a:moveTo>
                      <a:cubicBezTo>
                        <a:pt x="18" y="394"/>
                        <a:pt x="18" y="394"/>
                        <a:pt x="18" y="394"/>
                      </a:cubicBezTo>
                      <a:cubicBezTo>
                        <a:pt x="26" y="399"/>
                        <a:pt x="26" y="399"/>
                        <a:pt x="26" y="399"/>
                      </a:cubicBezTo>
                      <a:lnTo>
                        <a:pt x="27" y="396"/>
                      </a:lnTo>
                      <a:close/>
                      <a:moveTo>
                        <a:pt x="3" y="269"/>
                      </a:moveTo>
                      <a:cubicBezTo>
                        <a:pt x="0" y="269"/>
                        <a:pt x="1" y="272"/>
                        <a:pt x="2" y="272"/>
                      </a:cubicBezTo>
                      <a:cubicBezTo>
                        <a:pt x="4" y="273"/>
                        <a:pt x="7" y="268"/>
                        <a:pt x="3" y="269"/>
                      </a:cubicBezTo>
                      <a:close/>
                      <a:moveTo>
                        <a:pt x="41" y="329"/>
                      </a:moveTo>
                      <a:cubicBezTo>
                        <a:pt x="39" y="331"/>
                        <a:pt x="39" y="331"/>
                        <a:pt x="39" y="331"/>
                      </a:cubicBezTo>
                      <a:cubicBezTo>
                        <a:pt x="40" y="335"/>
                        <a:pt x="40" y="335"/>
                        <a:pt x="40" y="335"/>
                      </a:cubicBezTo>
                      <a:cubicBezTo>
                        <a:pt x="43" y="332"/>
                        <a:pt x="43" y="332"/>
                        <a:pt x="43" y="332"/>
                      </a:cubicBezTo>
                      <a:lnTo>
                        <a:pt x="41" y="329"/>
                      </a:lnTo>
                      <a:close/>
                      <a:moveTo>
                        <a:pt x="36" y="385"/>
                      </a:moveTo>
                      <a:cubicBezTo>
                        <a:pt x="32" y="385"/>
                        <a:pt x="32" y="385"/>
                        <a:pt x="32" y="385"/>
                      </a:cubicBezTo>
                      <a:cubicBezTo>
                        <a:pt x="30" y="390"/>
                        <a:pt x="30" y="390"/>
                        <a:pt x="30" y="390"/>
                      </a:cubicBezTo>
                      <a:cubicBezTo>
                        <a:pt x="38" y="389"/>
                        <a:pt x="38" y="389"/>
                        <a:pt x="38" y="389"/>
                      </a:cubicBezTo>
                      <a:lnTo>
                        <a:pt x="36" y="385"/>
                      </a:lnTo>
                      <a:close/>
                      <a:moveTo>
                        <a:pt x="8" y="378"/>
                      </a:moveTo>
                      <a:cubicBezTo>
                        <a:pt x="8" y="378"/>
                        <a:pt x="7" y="384"/>
                        <a:pt x="8" y="385"/>
                      </a:cubicBezTo>
                      <a:cubicBezTo>
                        <a:pt x="9" y="387"/>
                        <a:pt x="6" y="391"/>
                        <a:pt x="6" y="391"/>
                      </a:cubicBezTo>
                      <a:cubicBezTo>
                        <a:pt x="9" y="391"/>
                        <a:pt x="9" y="391"/>
                        <a:pt x="9" y="391"/>
                      </a:cubicBezTo>
                      <a:cubicBezTo>
                        <a:pt x="11" y="389"/>
                        <a:pt x="11" y="389"/>
                        <a:pt x="11" y="389"/>
                      </a:cubicBezTo>
                      <a:cubicBezTo>
                        <a:pt x="11" y="383"/>
                        <a:pt x="11" y="383"/>
                        <a:pt x="11" y="383"/>
                      </a:cubicBezTo>
                      <a:cubicBezTo>
                        <a:pt x="10" y="376"/>
                        <a:pt x="10" y="376"/>
                        <a:pt x="10" y="376"/>
                      </a:cubicBezTo>
                      <a:lnTo>
                        <a:pt x="8" y="378"/>
                      </a:lnTo>
                      <a:close/>
                      <a:moveTo>
                        <a:pt x="314" y="0"/>
                      </a:moveTo>
                      <a:cubicBezTo>
                        <a:pt x="246" y="0"/>
                        <a:pt x="246" y="0"/>
                        <a:pt x="246" y="0"/>
                      </a:cubicBezTo>
                      <a:cubicBezTo>
                        <a:pt x="244" y="3"/>
                        <a:pt x="246" y="7"/>
                        <a:pt x="246" y="7"/>
                      </a:cubicBezTo>
                      <a:cubicBezTo>
                        <a:pt x="241" y="9"/>
                        <a:pt x="241" y="9"/>
                        <a:pt x="241" y="9"/>
                      </a:cubicBezTo>
                      <a:cubicBezTo>
                        <a:pt x="243" y="11"/>
                        <a:pt x="243" y="11"/>
                        <a:pt x="243" y="11"/>
                      </a:cubicBezTo>
                      <a:cubicBezTo>
                        <a:pt x="248" y="7"/>
                        <a:pt x="248" y="7"/>
                        <a:pt x="248" y="7"/>
                      </a:cubicBezTo>
                      <a:cubicBezTo>
                        <a:pt x="248" y="4"/>
                        <a:pt x="248" y="4"/>
                        <a:pt x="248" y="4"/>
                      </a:cubicBezTo>
                      <a:cubicBezTo>
                        <a:pt x="253" y="2"/>
                        <a:pt x="253" y="2"/>
                        <a:pt x="253" y="2"/>
                      </a:cubicBezTo>
                      <a:cubicBezTo>
                        <a:pt x="249" y="6"/>
                        <a:pt x="249" y="6"/>
                        <a:pt x="249" y="6"/>
                      </a:cubicBezTo>
                      <a:cubicBezTo>
                        <a:pt x="254" y="10"/>
                        <a:pt x="254" y="10"/>
                        <a:pt x="254" y="10"/>
                      </a:cubicBezTo>
                      <a:cubicBezTo>
                        <a:pt x="253" y="14"/>
                        <a:pt x="253" y="14"/>
                        <a:pt x="253" y="14"/>
                      </a:cubicBezTo>
                      <a:cubicBezTo>
                        <a:pt x="256" y="16"/>
                        <a:pt x="256" y="16"/>
                        <a:pt x="256" y="16"/>
                      </a:cubicBezTo>
                      <a:cubicBezTo>
                        <a:pt x="268" y="3"/>
                        <a:pt x="268" y="3"/>
                        <a:pt x="268" y="3"/>
                      </a:cubicBezTo>
                      <a:cubicBezTo>
                        <a:pt x="271" y="5"/>
                        <a:pt x="271" y="5"/>
                        <a:pt x="271" y="5"/>
                      </a:cubicBezTo>
                      <a:cubicBezTo>
                        <a:pt x="256" y="18"/>
                        <a:pt x="256" y="18"/>
                        <a:pt x="256" y="18"/>
                      </a:cubicBezTo>
                      <a:cubicBezTo>
                        <a:pt x="252" y="19"/>
                        <a:pt x="252" y="19"/>
                        <a:pt x="252" y="19"/>
                      </a:cubicBezTo>
                      <a:cubicBezTo>
                        <a:pt x="249" y="12"/>
                        <a:pt x="249" y="12"/>
                        <a:pt x="249" y="12"/>
                      </a:cubicBezTo>
                      <a:cubicBezTo>
                        <a:pt x="244" y="13"/>
                        <a:pt x="244" y="13"/>
                        <a:pt x="244" y="13"/>
                      </a:cubicBezTo>
                      <a:cubicBezTo>
                        <a:pt x="243" y="15"/>
                        <a:pt x="243" y="15"/>
                        <a:pt x="243" y="15"/>
                      </a:cubicBezTo>
                      <a:cubicBezTo>
                        <a:pt x="243" y="15"/>
                        <a:pt x="239" y="15"/>
                        <a:pt x="239" y="17"/>
                      </a:cubicBezTo>
                      <a:cubicBezTo>
                        <a:pt x="239" y="18"/>
                        <a:pt x="235" y="26"/>
                        <a:pt x="231" y="26"/>
                      </a:cubicBezTo>
                      <a:cubicBezTo>
                        <a:pt x="228" y="27"/>
                        <a:pt x="222" y="31"/>
                        <a:pt x="222" y="31"/>
                      </a:cubicBezTo>
                      <a:cubicBezTo>
                        <a:pt x="224" y="33"/>
                        <a:pt x="224" y="33"/>
                        <a:pt x="224" y="33"/>
                      </a:cubicBezTo>
                      <a:cubicBezTo>
                        <a:pt x="224" y="33"/>
                        <a:pt x="216" y="37"/>
                        <a:pt x="221" y="41"/>
                      </a:cubicBezTo>
                      <a:cubicBezTo>
                        <a:pt x="224" y="43"/>
                        <a:pt x="231" y="32"/>
                        <a:pt x="231" y="32"/>
                      </a:cubicBezTo>
                      <a:cubicBezTo>
                        <a:pt x="242" y="27"/>
                        <a:pt x="242" y="27"/>
                        <a:pt x="242" y="27"/>
                      </a:cubicBezTo>
                      <a:cubicBezTo>
                        <a:pt x="233" y="34"/>
                        <a:pt x="233" y="34"/>
                        <a:pt x="233" y="34"/>
                      </a:cubicBezTo>
                      <a:cubicBezTo>
                        <a:pt x="238" y="37"/>
                        <a:pt x="238" y="37"/>
                        <a:pt x="238" y="37"/>
                      </a:cubicBezTo>
                      <a:cubicBezTo>
                        <a:pt x="238" y="37"/>
                        <a:pt x="232" y="38"/>
                        <a:pt x="228" y="41"/>
                      </a:cubicBezTo>
                      <a:cubicBezTo>
                        <a:pt x="223" y="43"/>
                        <a:pt x="226" y="48"/>
                        <a:pt x="226" y="48"/>
                      </a:cubicBezTo>
                      <a:cubicBezTo>
                        <a:pt x="223" y="49"/>
                        <a:pt x="223" y="49"/>
                        <a:pt x="223" y="49"/>
                      </a:cubicBezTo>
                      <a:cubicBezTo>
                        <a:pt x="219" y="46"/>
                        <a:pt x="219" y="46"/>
                        <a:pt x="219" y="46"/>
                      </a:cubicBezTo>
                      <a:cubicBezTo>
                        <a:pt x="215" y="48"/>
                        <a:pt x="215" y="48"/>
                        <a:pt x="215" y="48"/>
                      </a:cubicBezTo>
                      <a:cubicBezTo>
                        <a:pt x="215" y="48"/>
                        <a:pt x="219" y="54"/>
                        <a:pt x="221" y="56"/>
                      </a:cubicBezTo>
                      <a:cubicBezTo>
                        <a:pt x="222" y="58"/>
                        <a:pt x="231" y="50"/>
                        <a:pt x="231" y="50"/>
                      </a:cubicBezTo>
                      <a:cubicBezTo>
                        <a:pt x="226" y="59"/>
                        <a:pt x="226" y="59"/>
                        <a:pt x="226" y="59"/>
                      </a:cubicBezTo>
                      <a:cubicBezTo>
                        <a:pt x="221" y="62"/>
                        <a:pt x="221" y="62"/>
                        <a:pt x="221" y="62"/>
                      </a:cubicBezTo>
                      <a:cubicBezTo>
                        <a:pt x="213" y="50"/>
                        <a:pt x="213" y="50"/>
                        <a:pt x="213" y="50"/>
                      </a:cubicBezTo>
                      <a:cubicBezTo>
                        <a:pt x="204" y="58"/>
                        <a:pt x="204" y="58"/>
                        <a:pt x="204" y="58"/>
                      </a:cubicBezTo>
                      <a:cubicBezTo>
                        <a:pt x="207" y="61"/>
                        <a:pt x="207" y="61"/>
                        <a:pt x="207" y="61"/>
                      </a:cubicBezTo>
                      <a:cubicBezTo>
                        <a:pt x="200" y="59"/>
                        <a:pt x="200" y="59"/>
                        <a:pt x="200" y="59"/>
                      </a:cubicBezTo>
                      <a:cubicBezTo>
                        <a:pt x="198" y="62"/>
                        <a:pt x="198" y="62"/>
                        <a:pt x="198" y="62"/>
                      </a:cubicBezTo>
                      <a:cubicBezTo>
                        <a:pt x="203" y="65"/>
                        <a:pt x="203" y="65"/>
                        <a:pt x="203" y="65"/>
                      </a:cubicBezTo>
                      <a:cubicBezTo>
                        <a:pt x="198" y="66"/>
                        <a:pt x="198" y="66"/>
                        <a:pt x="198" y="66"/>
                      </a:cubicBezTo>
                      <a:cubicBezTo>
                        <a:pt x="198" y="66"/>
                        <a:pt x="189" y="76"/>
                        <a:pt x="188" y="77"/>
                      </a:cubicBezTo>
                      <a:cubicBezTo>
                        <a:pt x="188" y="78"/>
                        <a:pt x="191" y="81"/>
                        <a:pt x="191" y="81"/>
                      </a:cubicBezTo>
                      <a:cubicBezTo>
                        <a:pt x="184" y="80"/>
                        <a:pt x="184" y="80"/>
                        <a:pt x="184" y="80"/>
                      </a:cubicBezTo>
                      <a:cubicBezTo>
                        <a:pt x="182" y="89"/>
                        <a:pt x="182" y="89"/>
                        <a:pt x="182" y="89"/>
                      </a:cubicBezTo>
                      <a:cubicBezTo>
                        <a:pt x="182" y="89"/>
                        <a:pt x="188" y="89"/>
                        <a:pt x="188" y="91"/>
                      </a:cubicBezTo>
                      <a:cubicBezTo>
                        <a:pt x="188" y="93"/>
                        <a:pt x="179" y="95"/>
                        <a:pt x="174" y="96"/>
                      </a:cubicBezTo>
                      <a:cubicBezTo>
                        <a:pt x="169" y="98"/>
                        <a:pt x="169" y="108"/>
                        <a:pt x="169" y="108"/>
                      </a:cubicBezTo>
                      <a:cubicBezTo>
                        <a:pt x="169" y="108"/>
                        <a:pt x="184" y="100"/>
                        <a:pt x="183" y="105"/>
                      </a:cubicBezTo>
                      <a:cubicBezTo>
                        <a:pt x="183" y="109"/>
                        <a:pt x="176" y="108"/>
                        <a:pt x="176" y="108"/>
                      </a:cubicBezTo>
                      <a:cubicBezTo>
                        <a:pt x="177" y="111"/>
                        <a:pt x="177" y="111"/>
                        <a:pt x="177" y="111"/>
                      </a:cubicBezTo>
                      <a:cubicBezTo>
                        <a:pt x="182" y="113"/>
                        <a:pt x="182" y="113"/>
                        <a:pt x="182" y="113"/>
                      </a:cubicBezTo>
                      <a:cubicBezTo>
                        <a:pt x="179" y="116"/>
                        <a:pt x="179" y="116"/>
                        <a:pt x="179" y="116"/>
                      </a:cubicBezTo>
                      <a:cubicBezTo>
                        <a:pt x="181" y="120"/>
                        <a:pt x="181" y="120"/>
                        <a:pt x="181" y="120"/>
                      </a:cubicBezTo>
                      <a:cubicBezTo>
                        <a:pt x="198" y="111"/>
                        <a:pt x="198" y="111"/>
                        <a:pt x="198" y="111"/>
                      </a:cubicBezTo>
                      <a:cubicBezTo>
                        <a:pt x="198" y="111"/>
                        <a:pt x="202" y="108"/>
                        <a:pt x="203" y="107"/>
                      </a:cubicBezTo>
                      <a:cubicBezTo>
                        <a:pt x="205" y="106"/>
                        <a:pt x="206" y="104"/>
                        <a:pt x="209" y="103"/>
                      </a:cubicBezTo>
                      <a:cubicBezTo>
                        <a:pt x="211" y="103"/>
                        <a:pt x="213" y="99"/>
                        <a:pt x="213" y="96"/>
                      </a:cubicBezTo>
                      <a:cubicBezTo>
                        <a:pt x="213" y="93"/>
                        <a:pt x="202" y="98"/>
                        <a:pt x="202" y="98"/>
                      </a:cubicBezTo>
                      <a:cubicBezTo>
                        <a:pt x="202" y="98"/>
                        <a:pt x="209" y="93"/>
                        <a:pt x="212" y="91"/>
                      </a:cubicBezTo>
                      <a:cubicBezTo>
                        <a:pt x="214" y="90"/>
                        <a:pt x="215" y="85"/>
                        <a:pt x="221" y="85"/>
                      </a:cubicBezTo>
                      <a:cubicBezTo>
                        <a:pt x="225" y="85"/>
                        <a:pt x="226" y="89"/>
                        <a:pt x="226" y="89"/>
                      </a:cubicBezTo>
                      <a:cubicBezTo>
                        <a:pt x="215" y="94"/>
                        <a:pt x="215" y="94"/>
                        <a:pt x="215" y="94"/>
                      </a:cubicBezTo>
                      <a:cubicBezTo>
                        <a:pt x="214" y="97"/>
                        <a:pt x="214" y="97"/>
                        <a:pt x="214" y="97"/>
                      </a:cubicBezTo>
                      <a:cubicBezTo>
                        <a:pt x="214" y="97"/>
                        <a:pt x="223" y="97"/>
                        <a:pt x="224" y="100"/>
                      </a:cubicBezTo>
                      <a:cubicBezTo>
                        <a:pt x="224" y="104"/>
                        <a:pt x="214" y="106"/>
                        <a:pt x="211" y="107"/>
                      </a:cubicBezTo>
                      <a:cubicBezTo>
                        <a:pt x="208" y="107"/>
                        <a:pt x="203" y="112"/>
                        <a:pt x="202" y="115"/>
                      </a:cubicBezTo>
                      <a:cubicBezTo>
                        <a:pt x="202" y="119"/>
                        <a:pt x="206" y="113"/>
                        <a:pt x="208" y="114"/>
                      </a:cubicBezTo>
                      <a:cubicBezTo>
                        <a:pt x="209" y="116"/>
                        <a:pt x="206" y="117"/>
                        <a:pt x="205" y="119"/>
                      </a:cubicBezTo>
                      <a:cubicBezTo>
                        <a:pt x="203" y="121"/>
                        <a:pt x="208" y="122"/>
                        <a:pt x="208" y="122"/>
                      </a:cubicBezTo>
                      <a:cubicBezTo>
                        <a:pt x="205" y="124"/>
                        <a:pt x="205" y="124"/>
                        <a:pt x="205" y="124"/>
                      </a:cubicBezTo>
                      <a:cubicBezTo>
                        <a:pt x="205" y="124"/>
                        <a:pt x="194" y="121"/>
                        <a:pt x="188" y="123"/>
                      </a:cubicBezTo>
                      <a:cubicBezTo>
                        <a:pt x="181" y="125"/>
                        <a:pt x="187" y="130"/>
                        <a:pt x="187" y="130"/>
                      </a:cubicBezTo>
                      <a:cubicBezTo>
                        <a:pt x="180" y="129"/>
                        <a:pt x="180" y="129"/>
                        <a:pt x="180" y="129"/>
                      </a:cubicBezTo>
                      <a:cubicBezTo>
                        <a:pt x="175" y="131"/>
                        <a:pt x="175" y="131"/>
                        <a:pt x="175" y="131"/>
                      </a:cubicBezTo>
                      <a:cubicBezTo>
                        <a:pt x="180" y="123"/>
                        <a:pt x="180" y="123"/>
                        <a:pt x="180" y="123"/>
                      </a:cubicBezTo>
                      <a:cubicBezTo>
                        <a:pt x="175" y="109"/>
                        <a:pt x="175" y="109"/>
                        <a:pt x="175" y="109"/>
                      </a:cubicBezTo>
                      <a:cubicBezTo>
                        <a:pt x="167" y="112"/>
                        <a:pt x="167" y="112"/>
                        <a:pt x="167" y="112"/>
                      </a:cubicBezTo>
                      <a:cubicBezTo>
                        <a:pt x="166" y="114"/>
                        <a:pt x="166" y="114"/>
                        <a:pt x="166" y="114"/>
                      </a:cubicBezTo>
                      <a:cubicBezTo>
                        <a:pt x="158" y="117"/>
                        <a:pt x="158" y="117"/>
                        <a:pt x="158" y="117"/>
                      </a:cubicBezTo>
                      <a:cubicBezTo>
                        <a:pt x="157" y="121"/>
                        <a:pt x="157" y="121"/>
                        <a:pt x="157" y="121"/>
                      </a:cubicBezTo>
                      <a:cubicBezTo>
                        <a:pt x="164" y="122"/>
                        <a:pt x="164" y="122"/>
                        <a:pt x="164" y="122"/>
                      </a:cubicBezTo>
                      <a:cubicBezTo>
                        <a:pt x="157" y="123"/>
                        <a:pt x="157" y="123"/>
                        <a:pt x="157" y="123"/>
                      </a:cubicBezTo>
                      <a:cubicBezTo>
                        <a:pt x="156" y="127"/>
                        <a:pt x="156" y="127"/>
                        <a:pt x="156" y="127"/>
                      </a:cubicBezTo>
                      <a:cubicBezTo>
                        <a:pt x="162" y="128"/>
                        <a:pt x="162" y="128"/>
                        <a:pt x="162" y="128"/>
                      </a:cubicBezTo>
                      <a:cubicBezTo>
                        <a:pt x="150" y="130"/>
                        <a:pt x="150" y="130"/>
                        <a:pt x="150" y="130"/>
                      </a:cubicBezTo>
                      <a:cubicBezTo>
                        <a:pt x="155" y="123"/>
                        <a:pt x="155" y="123"/>
                        <a:pt x="155" y="123"/>
                      </a:cubicBezTo>
                      <a:cubicBezTo>
                        <a:pt x="153" y="121"/>
                        <a:pt x="153" y="121"/>
                        <a:pt x="153" y="121"/>
                      </a:cubicBezTo>
                      <a:cubicBezTo>
                        <a:pt x="147" y="125"/>
                        <a:pt x="147" y="125"/>
                        <a:pt x="147" y="125"/>
                      </a:cubicBezTo>
                      <a:cubicBezTo>
                        <a:pt x="145" y="123"/>
                        <a:pt x="145" y="123"/>
                        <a:pt x="145" y="123"/>
                      </a:cubicBezTo>
                      <a:cubicBezTo>
                        <a:pt x="141" y="125"/>
                        <a:pt x="141" y="125"/>
                        <a:pt x="141" y="125"/>
                      </a:cubicBezTo>
                      <a:cubicBezTo>
                        <a:pt x="145" y="129"/>
                        <a:pt x="145" y="129"/>
                        <a:pt x="145" y="129"/>
                      </a:cubicBezTo>
                      <a:cubicBezTo>
                        <a:pt x="138" y="129"/>
                        <a:pt x="138" y="129"/>
                        <a:pt x="138" y="129"/>
                      </a:cubicBezTo>
                      <a:cubicBezTo>
                        <a:pt x="134" y="132"/>
                        <a:pt x="134" y="132"/>
                        <a:pt x="134" y="132"/>
                      </a:cubicBezTo>
                      <a:cubicBezTo>
                        <a:pt x="139" y="138"/>
                        <a:pt x="139" y="138"/>
                        <a:pt x="139" y="138"/>
                      </a:cubicBezTo>
                      <a:cubicBezTo>
                        <a:pt x="143" y="139"/>
                        <a:pt x="143" y="139"/>
                        <a:pt x="143" y="139"/>
                      </a:cubicBezTo>
                      <a:cubicBezTo>
                        <a:pt x="138" y="140"/>
                        <a:pt x="138" y="140"/>
                        <a:pt x="138" y="140"/>
                      </a:cubicBezTo>
                      <a:cubicBezTo>
                        <a:pt x="135" y="143"/>
                        <a:pt x="135" y="143"/>
                        <a:pt x="135" y="143"/>
                      </a:cubicBezTo>
                      <a:cubicBezTo>
                        <a:pt x="126" y="142"/>
                        <a:pt x="126" y="142"/>
                        <a:pt x="126" y="142"/>
                      </a:cubicBezTo>
                      <a:cubicBezTo>
                        <a:pt x="126" y="146"/>
                        <a:pt x="126" y="146"/>
                        <a:pt x="126" y="146"/>
                      </a:cubicBezTo>
                      <a:cubicBezTo>
                        <a:pt x="132" y="154"/>
                        <a:pt x="132" y="154"/>
                        <a:pt x="132" y="154"/>
                      </a:cubicBezTo>
                      <a:cubicBezTo>
                        <a:pt x="138" y="152"/>
                        <a:pt x="138" y="152"/>
                        <a:pt x="138" y="152"/>
                      </a:cubicBezTo>
                      <a:cubicBezTo>
                        <a:pt x="139" y="153"/>
                        <a:pt x="139" y="153"/>
                        <a:pt x="139" y="153"/>
                      </a:cubicBezTo>
                      <a:cubicBezTo>
                        <a:pt x="132" y="157"/>
                        <a:pt x="132" y="157"/>
                        <a:pt x="132" y="157"/>
                      </a:cubicBezTo>
                      <a:cubicBezTo>
                        <a:pt x="137" y="159"/>
                        <a:pt x="137" y="159"/>
                        <a:pt x="137" y="159"/>
                      </a:cubicBezTo>
                      <a:cubicBezTo>
                        <a:pt x="135" y="160"/>
                        <a:pt x="135" y="160"/>
                        <a:pt x="135" y="160"/>
                      </a:cubicBezTo>
                      <a:cubicBezTo>
                        <a:pt x="130" y="158"/>
                        <a:pt x="130" y="158"/>
                        <a:pt x="130" y="158"/>
                      </a:cubicBezTo>
                      <a:cubicBezTo>
                        <a:pt x="129" y="152"/>
                        <a:pt x="129" y="152"/>
                        <a:pt x="129" y="152"/>
                      </a:cubicBezTo>
                      <a:cubicBezTo>
                        <a:pt x="123" y="143"/>
                        <a:pt x="123" y="143"/>
                        <a:pt x="123" y="143"/>
                      </a:cubicBezTo>
                      <a:cubicBezTo>
                        <a:pt x="114" y="148"/>
                        <a:pt x="114" y="148"/>
                        <a:pt x="114" y="148"/>
                      </a:cubicBezTo>
                      <a:cubicBezTo>
                        <a:pt x="116" y="149"/>
                        <a:pt x="116" y="149"/>
                        <a:pt x="116" y="149"/>
                      </a:cubicBezTo>
                      <a:cubicBezTo>
                        <a:pt x="118" y="149"/>
                        <a:pt x="118" y="149"/>
                        <a:pt x="118" y="149"/>
                      </a:cubicBezTo>
                      <a:cubicBezTo>
                        <a:pt x="123" y="154"/>
                        <a:pt x="123" y="154"/>
                        <a:pt x="123" y="154"/>
                      </a:cubicBezTo>
                      <a:cubicBezTo>
                        <a:pt x="123" y="161"/>
                        <a:pt x="123" y="161"/>
                        <a:pt x="123" y="161"/>
                      </a:cubicBezTo>
                      <a:cubicBezTo>
                        <a:pt x="132" y="168"/>
                        <a:pt x="132" y="168"/>
                        <a:pt x="132" y="168"/>
                      </a:cubicBezTo>
                      <a:cubicBezTo>
                        <a:pt x="133" y="170"/>
                        <a:pt x="133" y="170"/>
                        <a:pt x="133" y="170"/>
                      </a:cubicBezTo>
                      <a:cubicBezTo>
                        <a:pt x="122" y="162"/>
                        <a:pt x="122" y="162"/>
                        <a:pt x="122" y="162"/>
                      </a:cubicBezTo>
                      <a:cubicBezTo>
                        <a:pt x="122" y="153"/>
                        <a:pt x="122" y="153"/>
                        <a:pt x="122" y="153"/>
                      </a:cubicBezTo>
                      <a:cubicBezTo>
                        <a:pt x="113" y="153"/>
                        <a:pt x="113" y="153"/>
                        <a:pt x="113" y="153"/>
                      </a:cubicBezTo>
                      <a:cubicBezTo>
                        <a:pt x="111" y="156"/>
                        <a:pt x="111" y="156"/>
                        <a:pt x="111" y="156"/>
                      </a:cubicBezTo>
                      <a:cubicBezTo>
                        <a:pt x="112" y="151"/>
                        <a:pt x="112" y="151"/>
                        <a:pt x="112" y="151"/>
                      </a:cubicBezTo>
                      <a:cubicBezTo>
                        <a:pt x="108" y="151"/>
                        <a:pt x="108" y="151"/>
                        <a:pt x="108" y="151"/>
                      </a:cubicBezTo>
                      <a:cubicBezTo>
                        <a:pt x="107" y="154"/>
                        <a:pt x="107" y="154"/>
                        <a:pt x="107" y="154"/>
                      </a:cubicBezTo>
                      <a:cubicBezTo>
                        <a:pt x="101" y="155"/>
                        <a:pt x="101" y="155"/>
                        <a:pt x="101" y="155"/>
                      </a:cubicBezTo>
                      <a:cubicBezTo>
                        <a:pt x="96" y="148"/>
                        <a:pt x="96" y="148"/>
                        <a:pt x="96" y="148"/>
                      </a:cubicBezTo>
                      <a:cubicBezTo>
                        <a:pt x="96" y="148"/>
                        <a:pt x="92" y="148"/>
                        <a:pt x="85" y="153"/>
                      </a:cubicBezTo>
                      <a:cubicBezTo>
                        <a:pt x="80" y="158"/>
                        <a:pt x="93" y="158"/>
                        <a:pt x="94" y="160"/>
                      </a:cubicBezTo>
                      <a:cubicBezTo>
                        <a:pt x="94" y="162"/>
                        <a:pt x="91" y="161"/>
                        <a:pt x="88" y="161"/>
                      </a:cubicBezTo>
                      <a:cubicBezTo>
                        <a:pt x="83" y="162"/>
                        <a:pt x="87" y="168"/>
                        <a:pt x="87" y="168"/>
                      </a:cubicBezTo>
                      <a:cubicBezTo>
                        <a:pt x="87" y="168"/>
                        <a:pt x="104" y="162"/>
                        <a:pt x="105" y="164"/>
                      </a:cubicBezTo>
                      <a:cubicBezTo>
                        <a:pt x="106" y="166"/>
                        <a:pt x="99" y="166"/>
                        <a:pt x="99" y="166"/>
                      </a:cubicBezTo>
                      <a:cubicBezTo>
                        <a:pt x="99" y="169"/>
                        <a:pt x="99" y="169"/>
                        <a:pt x="99" y="169"/>
                      </a:cubicBezTo>
                      <a:cubicBezTo>
                        <a:pt x="99" y="169"/>
                        <a:pt x="108" y="166"/>
                        <a:pt x="113" y="164"/>
                      </a:cubicBezTo>
                      <a:cubicBezTo>
                        <a:pt x="118" y="164"/>
                        <a:pt x="122" y="170"/>
                        <a:pt x="122" y="170"/>
                      </a:cubicBezTo>
                      <a:cubicBezTo>
                        <a:pt x="122" y="170"/>
                        <a:pt x="117" y="167"/>
                        <a:pt x="114" y="166"/>
                      </a:cubicBezTo>
                      <a:cubicBezTo>
                        <a:pt x="112" y="166"/>
                        <a:pt x="104" y="169"/>
                        <a:pt x="104" y="169"/>
                      </a:cubicBezTo>
                      <a:cubicBezTo>
                        <a:pt x="104" y="174"/>
                        <a:pt x="104" y="174"/>
                        <a:pt x="104" y="174"/>
                      </a:cubicBezTo>
                      <a:cubicBezTo>
                        <a:pt x="102" y="172"/>
                        <a:pt x="102" y="172"/>
                        <a:pt x="102" y="172"/>
                      </a:cubicBezTo>
                      <a:cubicBezTo>
                        <a:pt x="100" y="173"/>
                        <a:pt x="100" y="173"/>
                        <a:pt x="100" y="173"/>
                      </a:cubicBezTo>
                      <a:cubicBezTo>
                        <a:pt x="102" y="177"/>
                        <a:pt x="102" y="177"/>
                        <a:pt x="102" y="177"/>
                      </a:cubicBezTo>
                      <a:cubicBezTo>
                        <a:pt x="108" y="177"/>
                        <a:pt x="108" y="177"/>
                        <a:pt x="108" y="177"/>
                      </a:cubicBezTo>
                      <a:cubicBezTo>
                        <a:pt x="104" y="182"/>
                        <a:pt x="104" y="182"/>
                        <a:pt x="104" y="182"/>
                      </a:cubicBezTo>
                      <a:cubicBezTo>
                        <a:pt x="96" y="175"/>
                        <a:pt x="96" y="175"/>
                        <a:pt x="96" y="175"/>
                      </a:cubicBezTo>
                      <a:cubicBezTo>
                        <a:pt x="92" y="173"/>
                        <a:pt x="92" y="173"/>
                        <a:pt x="92" y="173"/>
                      </a:cubicBezTo>
                      <a:cubicBezTo>
                        <a:pt x="92" y="176"/>
                        <a:pt x="92" y="176"/>
                        <a:pt x="92" y="176"/>
                      </a:cubicBezTo>
                      <a:cubicBezTo>
                        <a:pt x="92" y="176"/>
                        <a:pt x="90" y="172"/>
                        <a:pt x="87" y="171"/>
                      </a:cubicBezTo>
                      <a:cubicBezTo>
                        <a:pt x="83" y="170"/>
                        <a:pt x="83" y="174"/>
                        <a:pt x="83" y="174"/>
                      </a:cubicBezTo>
                      <a:cubicBezTo>
                        <a:pt x="83" y="174"/>
                        <a:pt x="81" y="172"/>
                        <a:pt x="80" y="171"/>
                      </a:cubicBezTo>
                      <a:cubicBezTo>
                        <a:pt x="78" y="171"/>
                        <a:pt x="74" y="174"/>
                        <a:pt x="74" y="174"/>
                      </a:cubicBezTo>
                      <a:cubicBezTo>
                        <a:pt x="74" y="174"/>
                        <a:pt x="72" y="173"/>
                        <a:pt x="69" y="172"/>
                      </a:cubicBezTo>
                      <a:cubicBezTo>
                        <a:pt x="66" y="172"/>
                        <a:pt x="65" y="175"/>
                        <a:pt x="63" y="178"/>
                      </a:cubicBezTo>
                      <a:cubicBezTo>
                        <a:pt x="62" y="180"/>
                        <a:pt x="74" y="177"/>
                        <a:pt x="74" y="177"/>
                      </a:cubicBezTo>
                      <a:cubicBezTo>
                        <a:pt x="74" y="177"/>
                        <a:pt x="82" y="183"/>
                        <a:pt x="84" y="185"/>
                      </a:cubicBezTo>
                      <a:cubicBezTo>
                        <a:pt x="85" y="186"/>
                        <a:pt x="84" y="191"/>
                        <a:pt x="84" y="191"/>
                      </a:cubicBezTo>
                      <a:cubicBezTo>
                        <a:pt x="87" y="194"/>
                        <a:pt x="87" y="194"/>
                        <a:pt x="87" y="194"/>
                      </a:cubicBezTo>
                      <a:cubicBezTo>
                        <a:pt x="92" y="195"/>
                        <a:pt x="92" y="195"/>
                        <a:pt x="92" y="195"/>
                      </a:cubicBezTo>
                      <a:cubicBezTo>
                        <a:pt x="94" y="194"/>
                        <a:pt x="94" y="194"/>
                        <a:pt x="94" y="194"/>
                      </a:cubicBezTo>
                      <a:cubicBezTo>
                        <a:pt x="93" y="196"/>
                        <a:pt x="93" y="196"/>
                        <a:pt x="93" y="196"/>
                      </a:cubicBezTo>
                      <a:cubicBezTo>
                        <a:pt x="85" y="196"/>
                        <a:pt x="85" y="196"/>
                        <a:pt x="85" y="196"/>
                      </a:cubicBezTo>
                      <a:cubicBezTo>
                        <a:pt x="87" y="199"/>
                        <a:pt x="87" y="199"/>
                        <a:pt x="87" y="199"/>
                      </a:cubicBezTo>
                      <a:cubicBezTo>
                        <a:pt x="83" y="205"/>
                        <a:pt x="83" y="205"/>
                        <a:pt x="83" y="205"/>
                      </a:cubicBezTo>
                      <a:cubicBezTo>
                        <a:pt x="85" y="207"/>
                        <a:pt x="85" y="207"/>
                        <a:pt x="85" y="207"/>
                      </a:cubicBezTo>
                      <a:cubicBezTo>
                        <a:pt x="80" y="206"/>
                        <a:pt x="80" y="206"/>
                        <a:pt x="80" y="206"/>
                      </a:cubicBezTo>
                      <a:cubicBezTo>
                        <a:pt x="84" y="198"/>
                        <a:pt x="84" y="198"/>
                        <a:pt x="84" y="198"/>
                      </a:cubicBezTo>
                      <a:cubicBezTo>
                        <a:pt x="82" y="193"/>
                        <a:pt x="82" y="193"/>
                        <a:pt x="82" y="193"/>
                      </a:cubicBezTo>
                      <a:cubicBezTo>
                        <a:pt x="82" y="185"/>
                        <a:pt x="82" y="185"/>
                        <a:pt x="82" y="185"/>
                      </a:cubicBezTo>
                      <a:cubicBezTo>
                        <a:pt x="73" y="184"/>
                        <a:pt x="73" y="184"/>
                        <a:pt x="73" y="184"/>
                      </a:cubicBezTo>
                      <a:cubicBezTo>
                        <a:pt x="73" y="188"/>
                        <a:pt x="73" y="188"/>
                        <a:pt x="73" y="188"/>
                      </a:cubicBezTo>
                      <a:cubicBezTo>
                        <a:pt x="69" y="186"/>
                        <a:pt x="69" y="186"/>
                        <a:pt x="69" y="186"/>
                      </a:cubicBezTo>
                      <a:cubicBezTo>
                        <a:pt x="66" y="186"/>
                        <a:pt x="66" y="186"/>
                        <a:pt x="66" y="186"/>
                      </a:cubicBezTo>
                      <a:cubicBezTo>
                        <a:pt x="72" y="202"/>
                        <a:pt x="72" y="202"/>
                        <a:pt x="72" y="202"/>
                      </a:cubicBezTo>
                      <a:cubicBezTo>
                        <a:pt x="71" y="204"/>
                        <a:pt x="71" y="204"/>
                        <a:pt x="71" y="204"/>
                      </a:cubicBezTo>
                      <a:cubicBezTo>
                        <a:pt x="68" y="198"/>
                        <a:pt x="68" y="198"/>
                        <a:pt x="68" y="198"/>
                      </a:cubicBezTo>
                      <a:cubicBezTo>
                        <a:pt x="65" y="193"/>
                        <a:pt x="65" y="193"/>
                        <a:pt x="65" y="193"/>
                      </a:cubicBezTo>
                      <a:cubicBezTo>
                        <a:pt x="65" y="193"/>
                        <a:pt x="66" y="189"/>
                        <a:pt x="63" y="188"/>
                      </a:cubicBezTo>
                      <a:cubicBezTo>
                        <a:pt x="61" y="187"/>
                        <a:pt x="52" y="194"/>
                        <a:pt x="52" y="194"/>
                      </a:cubicBezTo>
                      <a:cubicBezTo>
                        <a:pt x="56" y="198"/>
                        <a:pt x="56" y="198"/>
                        <a:pt x="56" y="198"/>
                      </a:cubicBezTo>
                      <a:cubicBezTo>
                        <a:pt x="50" y="198"/>
                        <a:pt x="50" y="198"/>
                        <a:pt x="50" y="198"/>
                      </a:cubicBezTo>
                      <a:cubicBezTo>
                        <a:pt x="50" y="198"/>
                        <a:pt x="52" y="199"/>
                        <a:pt x="55" y="201"/>
                      </a:cubicBezTo>
                      <a:cubicBezTo>
                        <a:pt x="57" y="204"/>
                        <a:pt x="61" y="207"/>
                        <a:pt x="61" y="207"/>
                      </a:cubicBezTo>
                      <a:cubicBezTo>
                        <a:pt x="55" y="206"/>
                        <a:pt x="55" y="206"/>
                        <a:pt x="55" y="206"/>
                      </a:cubicBezTo>
                      <a:cubicBezTo>
                        <a:pt x="52" y="204"/>
                        <a:pt x="52" y="204"/>
                        <a:pt x="52" y="204"/>
                      </a:cubicBezTo>
                      <a:cubicBezTo>
                        <a:pt x="48" y="208"/>
                        <a:pt x="48" y="208"/>
                        <a:pt x="48" y="208"/>
                      </a:cubicBezTo>
                      <a:cubicBezTo>
                        <a:pt x="51" y="201"/>
                        <a:pt x="51" y="201"/>
                        <a:pt x="51" y="201"/>
                      </a:cubicBezTo>
                      <a:cubicBezTo>
                        <a:pt x="51" y="201"/>
                        <a:pt x="50" y="199"/>
                        <a:pt x="46" y="199"/>
                      </a:cubicBezTo>
                      <a:cubicBezTo>
                        <a:pt x="42" y="199"/>
                        <a:pt x="43" y="203"/>
                        <a:pt x="43" y="203"/>
                      </a:cubicBezTo>
                      <a:cubicBezTo>
                        <a:pt x="43" y="203"/>
                        <a:pt x="40" y="199"/>
                        <a:pt x="38" y="199"/>
                      </a:cubicBezTo>
                      <a:cubicBezTo>
                        <a:pt x="34" y="199"/>
                        <a:pt x="33" y="203"/>
                        <a:pt x="33" y="203"/>
                      </a:cubicBezTo>
                      <a:cubicBezTo>
                        <a:pt x="39" y="206"/>
                        <a:pt x="39" y="206"/>
                        <a:pt x="39" y="206"/>
                      </a:cubicBezTo>
                      <a:cubicBezTo>
                        <a:pt x="38" y="207"/>
                        <a:pt x="38" y="207"/>
                        <a:pt x="38" y="207"/>
                      </a:cubicBezTo>
                      <a:cubicBezTo>
                        <a:pt x="31" y="202"/>
                        <a:pt x="31" y="202"/>
                        <a:pt x="31" y="202"/>
                      </a:cubicBezTo>
                      <a:cubicBezTo>
                        <a:pt x="32" y="200"/>
                        <a:pt x="32" y="200"/>
                        <a:pt x="32" y="200"/>
                      </a:cubicBezTo>
                      <a:cubicBezTo>
                        <a:pt x="28" y="196"/>
                        <a:pt x="28" y="196"/>
                        <a:pt x="28" y="196"/>
                      </a:cubicBezTo>
                      <a:cubicBezTo>
                        <a:pt x="25" y="200"/>
                        <a:pt x="25" y="200"/>
                        <a:pt x="25" y="200"/>
                      </a:cubicBezTo>
                      <a:cubicBezTo>
                        <a:pt x="26" y="202"/>
                        <a:pt x="26" y="202"/>
                        <a:pt x="26" y="202"/>
                      </a:cubicBezTo>
                      <a:cubicBezTo>
                        <a:pt x="26" y="202"/>
                        <a:pt x="32" y="207"/>
                        <a:pt x="32" y="209"/>
                      </a:cubicBezTo>
                      <a:cubicBezTo>
                        <a:pt x="31" y="212"/>
                        <a:pt x="25" y="211"/>
                        <a:pt x="25" y="215"/>
                      </a:cubicBezTo>
                      <a:cubicBezTo>
                        <a:pt x="25" y="218"/>
                        <a:pt x="34" y="214"/>
                        <a:pt x="34" y="214"/>
                      </a:cubicBezTo>
                      <a:cubicBezTo>
                        <a:pt x="50" y="218"/>
                        <a:pt x="50" y="218"/>
                        <a:pt x="50" y="218"/>
                      </a:cubicBezTo>
                      <a:cubicBezTo>
                        <a:pt x="49" y="219"/>
                        <a:pt x="49" y="219"/>
                        <a:pt x="49" y="219"/>
                      </a:cubicBezTo>
                      <a:cubicBezTo>
                        <a:pt x="64" y="223"/>
                        <a:pt x="64" y="223"/>
                        <a:pt x="64" y="223"/>
                      </a:cubicBezTo>
                      <a:cubicBezTo>
                        <a:pt x="71" y="220"/>
                        <a:pt x="71" y="220"/>
                        <a:pt x="71" y="220"/>
                      </a:cubicBezTo>
                      <a:cubicBezTo>
                        <a:pt x="78" y="222"/>
                        <a:pt x="78" y="222"/>
                        <a:pt x="78" y="222"/>
                      </a:cubicBezTo>
                      <a:cubicBezTo>
                        <a:pt x="78" y="223"/>
                        <a:pt x="78" y="223"/>
                        <a:pt x="78" y="223"/>
                      </a:cubicBezTo>
                      <a:cubicBezTo>
                        <a:pt x="72" y="222"/>
                        <a:pt x="72" y="222"/>
                        <a:pt x="72" y="222"/>
                      </a:cubicBezTo>
                      <a:cubicBezTo>
                        <a:pt x="65" y="224"/>
                        <a:pt x="65" y="224"/>
                        <a:pt x="65" y="224"/>
                      </a:cubicBezTo>
                      <a:cubicBezTo>
                        <a:pt x="56" y="222"/>
                        <a:pt x="56" y="222"/>
                        <a:pt x="56" y="222"/>
                      </a:cubicBezTo>
                      <a:cubicBezTo>
                        <a:pt x="55" y="224"/>
                        <a:pt x="55" y="224"/>
                        <a:pt x="55" y="224"/>
                      </a:cubicBezTo>
                      <a:cubicBezTo>
                        <a:pt x="55" y="224"/>
                        <a:pt x="42" y="217"/>
                        <a:pt x="35" y="217"/>
                      </a:cubicBezTo>
                      <a:cubicBezTo>
                        <a:pt x="28" y="217"/>
                        <a:pt x="29" y="220"/>
                        <a:pt x="29" y="220"/>
                      </a:cubicBezTo>
                      <a:cubicBezTo>
                        <a:pt x="29" y="220"/>
                        <a:pt x="28" y="220"/>
                        <a:pt x="25" y="222"/>
                      </a:cubicBezTo>
                      <a:cubicBezTo>
                        <a:pt x="23" y="223"/>
                        <a:pt x="25" y="226"/>
                        <a:pt x="25" y="226"/>
                      </a:cubicBezTo>
                      <a:cubicBezTo>
                        <a:pt x="25" y="226"/>
                        <a:pt x="19" y="225"/>
                        <a:pt x="17" y="229"/>
                      </a:cubicBezTo>
                      <a:cubicBezTo>
                        <a:pt x="16" y="232"/>
                        <a:pt x="19" y="233"/>
                        <a:pt x="19" y="233"/>
                      </a:cubicBezTo>
                      <a:cubicBezTo>
                        <a:pt x="27" y="233"/>
                        <a:pt x="27" y="233"/>
                        <a:pt x="27" y="233"/>
                      </a:cubicBezTo>
                      <a:cubicBezTo>
                        <a:pt x="32" y="237"/>
                        <a:pt x="32" y="237"/>
                        <a:pt x="32" y="237"/>
                      </a:cubicBezTo>
                      <a:cubicBezTo>
                        <a:pt x="26" y="235"/>
                        <a:pt x="26" y="235"/>
                        <a:pt x="26" y="235"/>
                      </a:cubicBezTo>
                      <a:cubicBezTo>
                        <a:pt x="24" y="237"/>
                        <a:pt x="24" y="237"/>
                        <a:pt x="24" y="237"/>
                      </a:cubicBezTo>
                      <a:cubicBezTo>
                        <a:pt x="28" y="239"/>
                        <a:pt x="28" y="239"/>
                        <a:pt x="28" y="239"/>
                      </a:cubicBezTo>
                      <a:cubicBezTo>
                        <a:pt x="23" y="239"/>
                        <a:pt x="23" y="239"/>
                        <a:pt x="23" y="239"/>
                      </a:cubicBezTo>
                      <a:cubicBezTo>
                        <a:pt x="23" y="241"/>
                        <a:pt x="23" y="241"/>
                        <a:pt x="23" y="241"/>
                      </a:cubicBezTo>
                      <a:cubicBezTo>
                        <a:pt x="32" y="243"/>
                        <a:pt x="32" y="243"/>
                        <a:pt x="32" y="243"/>
                      </a:cubicBezTo>
                      <a:cubicBezTo>
                        <a:pt x="17" y="246"/>
                        <a:pt x="17" y="246"/>
                        <a:pt x="17" y="246"/>
                      </a:cubicBezTo>
                      <a:cubicBezTo>
                        <a:pt x="17" y="248"/>
                        <a:pt x="17" y="248"/>
                        <a:pt x="17" y="248"/>
                      </a:cubicBezTo>
                      <a:cubicBezTo>
                        <a:pt x="20" y="248"/>
                        <a:pt x="20" y="248"/>
                        <a:pt x="20" y="248"/>
                      </a:cubicBezTo>
                      <a:cubicBezTo>
                        <a:pt x="20" y="251"/>
                        <a:pt x="20" y="251"/>
                        <a:pt x="20" y="251"/>
                      </a:cubicBezTo>
                      <a:cubicBezTo>
                        <a:pt x="30" y="251"/>
                        <a:pt x="30" y="251"/>
                        <a:pt x="30" y="251"/>
                      </a:cubicBezTo>
                      <a:cubicBezTo>
                        <a:pt x="17" y="254"/>
                        <a:pt x="17" y="254"/>
                        <a:pt x="17" y="254"/>
                      </a:cubicBezTo>
                      <a:cubicBezTo>
                        <a:pt x="15" y="258"/>
                        <a:pt x="15" y="258"/>
                        <a:pt x="15" y="258"/>
                      </a:cubicBezTo>
                      <a:cubicBezTo>
                        <a:pt x="22" y="261"/>
                        <a:pt x="22" y="261"/>
                        <a:pt x="22" y="261"/>
                      </a:cubicBezTo>
                      <a:cubicBezTo>
                        <a:pt x="18" y="261"/>
                        <a:pt x="18" y="261"/>
                        <a:pt x="18" y="261"/>
                      </a:cubicBezTo>
                      <a:cubicBezTo>
                        <a:pt x="23" y="266"/>
                        <a:pt x="23" y="266"/>
                        <a:pt x="23" y="266"/>
                      </a:cubicBezTo>
                      <a:cubicBezTo>
                        <a:pt x="26" y="266"/>
                        <a:pt x="26" y="266"/>
                        <a:pt x="26" y="266"/>
                      </a:cubicBezTo>
                      <a:cubicBezTo>
                        <a:pt x="28" y="268"/>
                        <a:pt x="28" y="268"/>
                        <a:pt x="28" y="268"/>
                      </a:cubicBezTo>
                      <a:cubicBezTo>
                        <a:pt x="48" y="263"/>
                        <a:pt x="48" y="263"/>
                        <a:pt x="48" y="263"/>
                      </a:cubicBezTo>
                      <a:cubicBezTo>
                        <a:pt x="46" y="266"/>
                        <a:pt x="46" y="266"/>
                        <a:pt x="46" y="266"/>
                      </a:cubicBezTo>
                      <a:cubicBezTo>
                        <a:pt x="55" y="265"/>
                        <a:pt x="55" y="265"/>
                        <a:pt x="55" y="265"/>
                      </a:cubicBezTo>
                      <a:cubicBezTo>
                        <a:pt x="55" y="265"/>
                        <a:pt x="56" y="268"/>
                        <a:pt x="61" y="268"/>
                      </a:cubicBezTo>
                      <a:cubicBezTo>
                        <a:pt x="65" y="268"/>
                        <a:pt x="63" y="259"/>
                        <a:pt x="63" y="259"/>
                      </a:cubicBezTo>
                      <a:cubicBezTo>
                        <a:pt x="66" y="258"/>
                        <a:pt x="66" y="258"/>
                        <a:pt x="66" y="258"/>
                      </a:cubicBezTo>
                      <a:cubicBezTo>
                        <a:pt x="71" y="252"/>
                        <a:pt x="71" y="252"/>
                        <a:pt x="71" y="252"/>
                      </a:cubicBezTo>
                      <a:cubicBezTo>
                        <a:pt x="72" y="253"/>
                        <a:pt x="72" y="253"/>
                        <a:pt x="72" y="253"/>
                      </a:cubicBezTo>
                      <a:cubicBezTo>
                        <a:pt x="67" y="261"/>
                        <a:pt x="67" y="261"/>
                        <a:pt x="67" y="261"/>
                      </a:cubicBezTo>
                      <a:cubicBezTo>
                        <a:pt x="69" y="265"/>
                        <a:pt x="69" y="265"/>
                        <a:pt x="69" y="265"/>
                      </a:cubicBezTo>
                      <a:cubicBezTo>
                        <a:pt x="79" y="266"/>
                        <a:pt x="79" y="266"/>
                        <a:pt x="79" y="266"/>
                      </a:cubicBezTo>
                      <a:cubicBezTo>
                        <a:pt x="83" y="262"/>
                        <a:pt x="83" y="262"/>
                        <a:pt x="83" y="262"/>
                      </a:cubicBezTo>
                      <a:cubicBezTo>
                        <a:pt x="83" y="266"/>
                        <a:pt x="83" y="266"/>
                        <a:pt x="83" y="266"/>
                      </a:cubicBezTo>
                      <a:cubicBezTo>
                        <a:pt x="76" y="268"/>
                        <a:pt x="76" y="268"/>
                        <a:pt x="76" y="268"/>
                      </a:cubicBezTo>
                      <a:cubicBezTo>
                        <a:pt x="78" y="270"/>
                        <a:pt x="78" y="270"/>
                        <a:pt x="78" y="270"/>
                      </a:cubicBezTo>
                      <a:cubicBezTo>
                        <a:pt x="90" y="266"/>
                        <a:pt x="90" y="266"/>
                        <a:pt x="90" y="266"/>
                      </a:cubicBezTo>
                      <a:cubicBezTo>
                        <a:pt x="89" y="259"/>
                        <a:pt x="89" y="259"/>
                        <a:pt x="89" y="259"/>
                      </a:cubicBezTo>
                      <a:cubicBezTo>
                        <a:pt x="89" y="259"/>
                        <a:pt x="91" y="255"/>
                        <a:pt x="93" y="252"/>
                      </a:cubicBezTo>
                      <a:cubicBezTo>
                        <a:pt x="94" y="250"/>
                        <a:pt x="98" y="247"/>
                        <a:pt x="98" y="247"/>
                      </a:cubicBezTo>
                      <a:cubicBezTo>
                        <a:pt x="99" y="249"/>
                        <a:pt x="99" y="249"/>
                        <a:pt x="99" y="249"/>
                      </a:cubicBezTo>
                      <a:cubicBezTo>
                        <a:pt x="99" y="249"/>
                        <a:pt x="97" y="251"/>
                        <a:pt x="95" y="253"/>
                      </a:cubicBezTo>
                      <a:cubicBezTo>
                        <a:pt x="93" y="254"/>
                        <a:pt x="90" y="259"/>
                        <a:pt x="90" y="259"/>
                      </a:cubicBezTo>
                      <a:cubicBezTo>
                        <a:pt x="92" y="262"/>
                        <a:pt x="92" y="262"/>
                        <a:pt x="92" y="262"/>
                      </a:cubicBezTo>
                      <a:cubicBezTo>
                        <a:pt x="93" y="266"/>
                        <a:pt x="93" y="266"/>
                        <a:pt x="93" y="266"/>
                      </a:cubicBezTo>
                      <a:cubicBezTo>
                        <a:pt x="102" y="264"/>
                        <a:pt x="102" y="264"/>
                        <a:pt x="102" y="264"/>
                      </a:cubicBezTo>
                      <a:cubicBezTo>
                        <a:pt x="98" y="267"/>
                        <a:pt x="98" y="267"/>
                        <a:pt x="98" y="267"/>
                      </a:cubicBezTo>
                      <a:cubicBezTo>
                        <a:pt x="96" y="267"/>
                        <a:pt x="96" y="267"/>
                        <a:pt x="96" y="267"/>
                      </a:cubicBezTo>
                      <a:cubicBezTo>
                        <a:pt x="92" y="268"/>
                        <a:pt x="92" y="268"/>
                        <a:pt x="92" y="268"/>
                      </a:cubicBezTo>
                      <a:cubicBezTo>
                        <a:pt x="92" y="271"/>
                        <a:pt x="92" y="271"/>
                        <a:pt x="92" y="271"/>
                      </a:cubicBezTo>
                      <a:cubicBezTo>
                        <a:pt x="88" y="269"/>
                        <a:pt x="88" y="269"/>
                        <a:pt x="88" y="269"/>
                      </a:cubicBezTo>
                      <a:cubicBezTo>
                        <a:pt x="80" y="271"/>
                        <a:pt x="80" y="271"/>
                        <a:pt x="80" y="271"/>
                      </a:cubicBezTo>
                      <a:cubicBezTo>
                        <a:pt x="80" y="277"/>
                        <a:pt x="80" y="277"/>
                        <a:pt x="80" y="277"/>
                      </a:cubicBezTo>
                      <a:cubicBezTo>
                        <a:pt x="82" y="282"/>
                        <a:pt x="82" y="282"/>
                        <a:pt x="82" y="282"/>
                      </a:cubicBezTo>
                      <a:cubicBezTo>
                        <a:pt x="79" y="279"/>
                        <a:pt x="79" y="279"/>
                        <a:pt x="79" y="279"/>
                      </a:cubicBezTo>
                      <a:cubicBezTo>
                        <a:pt x="76" y="281"/>
                        <a:pt x="76" y="281"/>
                        <a:pt x="76" y="281"/>
                      </a:cubicBezTo>
                      <a:cubicBezTo>
                        <a:pt x="78" y="277"/>
                        <a:pt x="78" y="277"/>
                        <a:pt x="78" y="277"/>
                      </a:cubicBezTo>
                      <a:cubicBezTo>
                        <a:pt x="77" y="272"/>
                        <a:pt x="77" y="272"/>
                        <a:pt x="77" y="272"/>
                      </a:cubicBezTo>
                      <a:cubicBezTo>
                        <a:pt x="75" y="272"/>
                        <a:pt x="75" y="272"/>
                        <a:pt x="75" y="272"/>
                      </a:cubicBezTo>
                      <a:cubicBezTo>
                        <a:pt x="74" y="269"/>
                        <a:pt x="74" y="269"/>
                        <a:pt x="74" y="269"/>
                      </a:cubicBezTo>
                      <a:cubicBezTo>
                        <a:pt x="74" y="269"/>
                        <a:pt x="67" y="267"/>
                        <a:pt x="66" y="266"/>
                      </a:cubicBezTo>
                      <a:cubicBezTo>
                        <a:pt x="65" y="266"/>
                        <a:pt x="64" y="270"/>
                        <a:pt x="64" y="270"/>
                      </a:cubicBezTo>
                      <a:cubicBezTo>
                        <a:pt x="56" y="271"/>
                        <a:pt x="56" y="271"/>
                        <a:pt x="56" y="271"/>
                      </a:cubicBezTo>
                      <a:cubicBezTo>
                        <a:pt x="56" y="269"/>
                        <a:pt x="56" y="269"/>
                        <a:pt x="56" y="269"/>
                      </a:cubicBezTo>
                      <a:cubicBezTo>
                        <a:pt x="42" y="267"/>
                        <a:pt x="42" y="267"/>
                        <a:pt x="42" y="267"/>
                      </a:cubicBezTo>
                      <a:cubicBezTo>
                        <a:pt x="41" y="269"/>
                        <a:pt x="41" y="269"/>
                        <a:pt x="41" y="269"/>
                      </a:cubicBezTo>
                      <a:cubicBezTo>
                        <a:pt x="39" y="267"/>
                        <a:pt x="39" y="267"/>
                        <a:pt x="39" y="267"/>
                      </a:cubicBezTo>
                      <a:cubicBezTo>
                        <a:pt x="33" y="269"/>
                        <a:pt x="33" y="269"/>
                        <a:pt x="33" y="269"/>
                      </a:cubicBezTo>
                      <a:cubicBezTo>
                        <a:pt x="31" y="272"/>
                        <a:pt x="31" y="272"/>
                        <a:pt x="31" y="272"/>
                      </a:cubicBezTo>
                      <a:cubicBezTo>
                        <a:pt x="24" y="271"/>
                        <a:pt x="24" y="271"/>
                        <a:pt x="24" y="271"/>
                      </a:cubicBezTo>
                      <a:cubicBezTo>
                        <a:pt x="24" y="271"/>
                        <a:pt x="23" y="269"/>
                        <a:pt x="19" y="269"/>
                      </a:cubicBezTo>
                      <a:cubicBezTo>
                        <a:pt x="16" y="269"/>
                        <a:pt x="15" y="273"/>
                        <a:pt x="15" y="273"/>
                      </a:cubicBezTo>
                      <a:cubicBezTo>
                        <a:pt x="18" y="277"/>
                        <a:pt x="18" y="277"/>
                        <a:pt x="18" y="277"/>
                      </a:cubicBezTo>
                      <a:cubicBezTo>
                        <a:pt x="14" y="278"/>
                        <a:pt x="14" y="278"/>
                        <a:pt x="14" y="278"/>
                      </a:cubicBezTo>
                      <a:cubicBezTo>
                        <a:pt x="14" y="278"/>
                        <a:pt x="14" y="283"/>
                        <a:pt x="18" y="284"/>
                      </a:cubicBezTo>
                      <a:cubicBezTo>
                        <a:pt x="22" y="286"/>
                        <a:pt x="24" y="282"/>
                        <a:pt x="24" y="282"/>
                      </a:cubicBezTo>
                      <a:cubicBezTo>
                        <a:pt x="28" y="282"/>
                        <a:pt x="28" y="282"/>
                        <a:pt x="28" y="282"/>
                      </a:cubicBezTo>
                      <a:cubicBezTo>
                        <a:pt x="27" y="283"/>
                        <a:pt x="27" y="283"/>
                        <a:pt x="27" y="283"/>
                      </a:cubicBezTo>
                      <a:cubicBezTo>
                        <a:pt x="27" y="283"/>
                        <a:pt x="23" y="283"/>
                        <a:pt x="22" y="288"/>
                      </a:cubicBezTo>
                      <a:cubicBezTo>
                        <a:pt x="20" y="294"/>
                        <a:pt x="27" y="295"/>
                        <a:pt x="27" y="295"/>
                      </a:cubicBezTo>
                      <a:cubicBezTo>
                        <a:pt x="25" y="296"/>
                        <a:pt x="25" y="296"/>
                        <a:pt x="25" y="296"/>
                      </a:cubicBezTo>
                      <a:cubicBezTo>
                        <a:pt x="27" y="298"/>
                        <a:pt x="27" y="298"/>
                        <a:pt x="27" y="298"/>
                      </a:cubicBezTo>
                      <a:cubicBezTo>
                        <a:pt x="30" y="298"/>
                        <a:pt x="30" y="298"/>
                        <a:pt x="30" y="298"/>
                      </a:cubicBezTo>
                      <a:cubicBezTo>
                        <a:pt x="30" y="298"/>
                        <a:pt x="29" y="296"/>
                        <a:pt x="29" y="294"/>
                      </a:cubicBezTo>
                      <a:cubicBezTo>
                        <a:pt x="29" y="293"/>
                        <a:pt x="32" y="292"/>
                        <a:pt x="32" y="292"/>
                      </a:cubicBezTo>
                      <a:cubicBezTo>
                        <a:pt x="38" y="295"/>
                        <a:pt x="38" y="295"/>
                        <a:pt x="38" y="295"/>
                      </a:cubicBezTo>
                      <a:cubicBezTo>
                        <a:pt x="38" y="295"/>
                        <a:pt x="36" y="299"/>
                        <a:pt x="35" y="302"/>
                      </a:cubicBezTo>
                      <a:cubicBezTo>
                        <a:pt x="34" y="305"/>
                        <a:pt x="34" y="310"/>
                        <a:pt x="34" y="310"/>
                      </a:cubicBezTo>
                      <a:cubicBezTo>
                        <a:pt x="25" y="311"/>
                        <a:pt x="25" y="311"/>
                        <a:pt x="25" y="311"/>
                      </a:cubicBezTo>
                      <a:cubicBezTo>
                        <a:pt x="25" y="311"/>
                        <a:pt x="24" y="304"/>
                        <a:pt x="19" y="305"/>
                      </a:cubicBezTo>
                      <a:cubicBezTo>
                        <a:pt x="15" y="306"/>
                        <a:pt x="19" y="314"/>
                        <a:pt x="19" y="314"/>
                      </a:cubicBezTo>
                      <a:cubicBezTo>
                        <a:pt x="19" y="314"/>
                        <a:pt x="15" y="314"/>
                        <a:pt x="15" y="318"/>
                      </a:cubicBezTo>
                      <a:cubicBezTo>
                        <a:pt x="15" y="322"/>
                        <a:pt x="18" y="321"/>
                        <a:pt x="18" y="321"/>
                      </a:cubicBezTo>
                      <a:cubicBezTo>
                        <a:pt x="17" y="324"/>
                        <a:pt x="17" y="324"/>
                        <a:pt x="17" y="324"/>
                      </a:cubicBezTo>
                      <a:cubicBezTo>
                        <a:pt x="22" y="329"/>
                        <a:pt x="22" y="329"/>
                        <a:pt x="22" y="329"/>
                      </a:cubicBezTo>
                      <a:cubicBezTo>
                        <a:pt x="26" y="326"/>
                        <a:pt x="26" y="326"/>
                        <a:pt x="26" y="326"/>
                      </a:cubicBezTo>
                      <a:cubicBezTo>
                        <a:pt x="29" y="318"/>
                        <a:pt x="29" y="318"/>
                        <a:pt x="29" y="318"/>
                      </a:cubicBezTo>
                      <a:cubicBezTo>
                        <a:pt x="27" y="325"/>
                        <a:pt x="27" y="325"/>
                        <a:pt x="27" y="325"/>
                      </a:cubicBezTo>
                      <a:cubicBezTo>
                        <a:pt x="27" y="329"/>
                        <a:pt x="27" y="329"/>
                        <a:pt x="27" y="329"/>
                      </a:cubicBezTo>
                      <a:cubicBezTo>
                        <a:pt x="32" y="329"/>
                        <a:pt x="32" y="329"/>
                        <a:pt x="32" y="329"/>
                      </a:cubicBezTo>
                      <a:cubicBezTo>
                        <a:pt x="33" y="330"/>
                        <a:pt x="31" y="334"/>
                        <a:pt x="31" y="334"/>
                      </a:cubicBezTo>
                      <a:cubicBezTo>
                        <a:pt x="32" y="335"/>
                        <a:pt x="32" y="335"/>
                        <a:pt x="32" y="335"/>
                      </a:cubicBezTo>
                      <a:cubicBezTo>
                        <a:pt x="30" y="335"/>
                        <a:pt x="30" y="335"/>
                        <a:pt x="30" y="335"/>
                      </a:cubicBezTo>
                      <a:cubicBezTo>
                        <a:pt x="30" y="337"/>
                        <a:pt x="30" y="337"/>
                        <a:pt x="30" y="337"/>
                      </a:cubicBezTo>
                      <a:cubicBezTo>
                        <a:pt x="34" y="341"/>
                        <a:pt x="34" y="341"/>
                        <a:pt x="34" y="341"/>
                      </a:cubicBezTo>
                      <a:cubicBezTo>
                        <a:pt x="38" y="336"/>
                        <a:pt x="38" y="336"/>
                        <a:pt x="38" y="336"/>
                      </a:cubicBezTo>
                      <a:cubicBezTo>
                        <a:pt x="38" y="329"/>
                        <a:pt x="38" y="329"/>
                        <a:pt x="38" y="329"/>
                      </a:cubicBezTo>
                      <a:cubicBezTo>
                        <a:pt x="40" y="328"/>
                        <a:pt x="40" y="328"/>
                        <a:pt x="40" y="328"/>
                      </a:cubicBezTo>
                      <a:cubicBezTo>
                        <a:pt x="42" y="322"/>
                        <a:pt x="42" y="322"/>
                        <a:pt x="42" y="322"/>
                      </a:cubicBezTo>
                      <a:cubicBezTo>
                        <a:pt x="42" y="322"/>
                        <a:pt x="45" y="325"/>
                        <a:pt x="47" y="322"/>
                      </a:cubicBezTo>
                      <a:cubicBezTo>
                        <a:pt x="48" y="321"/>
                        <a:pt x="47" y="317"/>
                        <a:pt x="47" y="317"/>
                      </a:cubicBezTo>
                      <a:cubicBezTo>
                        <a:pt x="47" y="317"/>
                        <a:pt x="49" y="316"/>
                        <a:pt x="55" y="314"/>
                      </a:cubicBezTo>
                      <a:cubicBezTo>
                        <a:pt x="59" y="311"/>
                        <a:pt x="64" y="311"/>
                        <a:pt x="64" y="311"/>
                      </a:cubicBezTo>
                      <a:cubicBezTo>
                        <a:pt x="64" y="313"/>
                        <a:pt x="64" y="313"/>
                        <a:pt x="64" y="313"/>
                      </a:cubicBezTo>
                      <a:cubicBezTo>
                        <a:pt x="71" y="310"/>
                        <a:pt x="71" y="310"/>
                        <a:pt x="71" y="310"/>
                      </a:cubicBezTo>
                      <a:cubicBezTo>
                        <a:pt x="72" y="306"/>
                        <a:pt x="72" y="306"/>
                        <a:pt x="72" y="306"/>
                      </a:cubicBezTo>
                      <a:cubicBezTo>
                        <a:pt x="74" y="306"/>
                        <a:pt x="74" y="306"/>
                        <a:pt x="74" y="306"/>
                      </a:cubicBezTo>
                      <a:cubicBezTo>
                        <a:pt x="73" y="310"/>
                        <a:pt x="73" y="310"/>
                        <a:pt x="73" y="310"/>
                      </a:cubicBezTo>
                      <a:cubicBezTo>
                        <a:pt x="77" y="311"/>
                        <a:pt x="77" y="311"/>
                        <a:pt x="77" y="311"/>
                      </a:cubicBezTo>
                      <a:cubicBezTo>
                        <a:pt x="77" y="311"/>
                        <a:pt x="68" y="312"/>
                        <a:pt x="65" y="317"/>
                      </a:cubicBezTo>
                      <a:cubicBezTo>
                        <a:pt x="62" y="322"/>
                        <a:pt x="63" y="326"/>
                        <a:pt x="62" y="329"/>
                      </a:cubicBezTo>
                      <a:cubicBezTo>
                        <a:pt x="62" y="331"/>
                        <a:pt x="58" y="334"/>
                        <a:pt x="58" y="334"/>
                      </a:cubicBezTo>
                      <a:cubicBezTo>
                        <a:pt x="62" y="317"/>
                        <a:pt x="62" y="317"/>
                        <a:pt x="62" y="317"/>
                      </a:cubicBezTo>
                      <a:cubicBezTo>
                        <a:pt x="62" y="314"/>
                        <a:pt x="62" y="314"/>
                        <a:pt x="62" y="314"/>
                      </a:cubicBezTo>
                      <a:cubicBezTo>
                        <a:pt x="62" y="314"/>
                        <a:pt x="58" y="315"/>
                        <a:pt x="56" y="317"/>
                      </a:cubicBezTo>
                      <a:cubicBezTo>
                        <a:pt x="52" y="318"/>
                        <a:pt x="47" y="326"/>
                        <a:pt x="47" y="326"/>
                      </a:cubicBezTo>
                      <a:cubicBezTo>
                        <a:pt x="47" y="326"/>
                        <a:pt x="44" y="327"/>
                        <a:pt x="44" y="330"/>
                      </a:cubicBezTo>
                      <a:cubicBezTo>
                        <a:pt x="45" y="333"/>
                        <a:pt x="50" y="331"/>
                        <a:pt x="48" y="333"/>
                      </a:cubicBezTo>
                      <a:cubicBezTo>
                        <a:pt x="47" y="334"/>
                        <a:pt x="43" y="334"/>
                        <a:pt x="41" y="336"/>
                      </a:cubicBezTo>
                      <a:cubicBezTo>
                        <a:pt x="39" y="338"/>
                        <a:pt x="39" y="343"/>
                        <a:pt x="39" y="343"/>
                      </a:cubicBezTo>
                      <a:cubicBezTo>
                        <a:pt x="32" y="343"/>
                        <a:pt x="32" y="343"/>
                        <a:pt x="32" y="343"/>
                      </a:cubicBezTo>
                      <a:cubicBezTo>
                        <a:pt x="28" y="348"/>
                        <a:pt x="28" y="348"/>
                        <a:pt x="28" y="348"/>
                      </a:cubicBezTo>
                      <a:cubicBezTo>
                        <a:pt x="33" y="353"/>
                        <a:pt x="33" y="353"/>
                        <a:pt x="33" y="353"/>
                      </a:cubicBezTo>
                      <a:cubicBezTo>
                        <a:pt x="39" y="350"/>
                        <a:pt x="39" y="350"/>
                        <a:pt x="39" y="350"/>
                      </a:cubicBezTo>
                      <a:cubicBezTo>
                        <a:pt x="38" y="355"/>
                        <a:pt x="38" y="355"/>
                        <a:pt x="38" y="355"/>
                      </a:cubicBezTo>
                      <a:cubicBezTo>
                        <a:pt x="40" y="356"/>
                        <a:pt x="40" y="356"/>
                        <a:pt x="40" y="356"/>
                      </a:cubicBezTo>
                      <a:cubicBezTo>
                        <a:pt x="46" y="351"/>
                        <a:pt x="46" y="351"/>
                        <a:pt x="46" y="351"/>
                      </a:cubicBezTo>
                      <a:cubicBezTo>
                        <a:pt x="42" y="357"/>
                        <a:pt x="42" y="357"/>
                        <a:pt x="42" y="357"/>
                      </a:cubicBezTo>
                      <a:cubicBezTo>
                        <a:pt x="44" y="359"/>
                        <a:pt x="44" y="359"/>
                        <a:pt x="44" y="359"/>
                      </a:cubicBezTo>
                      <a:cubicBezTo>
                        <a:pt x="34" y="356"/>
                        <a:pt x="34" y="356"/>
                        <a:pt x="34" y="356"/>
                      </a:cubicBezTo>
                      <a:cubicBezTo>
                        <a:pt x="31" y="360"/>
                        <a:pt x="31" y="360"/>
                        <a:pt x="31" y="360"/>
                      </a:cubicBezTo>
                      <a:cubicBezTo>
                        <a:pt x="34" y="363"/>
                        <a:pt x="34" y="363"/>
                        <a:pt x="34" y="363"/>
                      </a:cubicBezTo>
                      <a:cubicBezTo>
                        <a:pt x="26" y="359"/>
                        <a:pt x="26" y="359"/>
                        <a:pt x="26" y="359"/>
                      </a:cubicBezTo>
                      <a:cubicBezTo>
                        <a:pt x="23" y="361"/>
                        <a:pt x="23" y="361"/>
                        <a:pt x="23" y="361"/>
                      </a:cubicBezTo>
                      <a:cubicBezTo>
                        <a:pt x="20" y="369"/>
                        <a:pt x="20" y="369"/>
                        <a:pt x="20" y="369"/>
                      </a:cubicBezTo>
                      <a:cubicBezTo>
                        <a:pt x="18" y="371"/>
                        <a:pt x="18" y="371"/>
                        <a:pt x="18" y="371"/>
                      </a:cubicBezTo>
                      <a:cubicBezTo>
                        <a:pt x="22" y="357"/>
                        <a:pt x="22" y="357"/>
                        <a:pt x="22" y="357"/>
                      </a:cubicBezTo>
                      <a:cubicBezTo>
                        <a:pt x="19" y="358"/>
                        <a:pt x="19" y="358"/>
                        <a:pt x="19" y="358"/>
                      </a:cubicBezTo>
                      <a:cubicBezTo>
                        <a:pt x="18" y="362"/>
                        <a:pt x="18" y="362"/>
                        <a:pt x="18" y="362"/>
                      </a:cubicBezTo>
                      <a:cubicBezTo>
                        <a:pt x="15" y="362"/>
                        <a:pt x="15" y="362"/>
                        <a:pt x="15" y="362"/>
                      </a:cubicBezTo>
                      <a:cubicBezTo>
                        <a:pt x="10" y="371"/>
                        <a:pt x="10" y="371"/>
                        <a:pt x="10" y="371"/>
                      </a:cubicBezTo>
                      <a:cubicBezTo>
                        <a:pt x="13" y="384"/>
                        <a:pt x="13" y="384"/>
                        <a:pt x="13" y="384"/>
                      </a:cubicBezTo>
                      <a:cubicBezTo>
                        <a:pt x="14" y="383"/>
                        <a:pt x="14" y="383"/>
                        <a:pt x="14" y="383"/>
                      </a:cubicBezTo>
                      <a:cubicBezTo>
                        <a:pt x="14" y="391"/>
                        <a:pt x="14" y="391"/>
                        <a:pt x="14" y="391"/>
                      </a:cubicBezTo>
                      <a:cubicBezTo>
                        <a:pt x="17" y="391"/>
                        <a:pt x="17" y="391"/>
                        <a:pt x="17" y="391"/>
                      </a:cubicBezTo>
                      <a:cubicBezTo>
                        <a:pt x="17" y="384"/>
                        <a:pt x="17" y="384"/>
                        <a:pt x="17" y="384"/>
                      </a:cubicBezTo>
                      <a:cubicBezTo>
                        <a:pt x="22" y="383"/>
                        <a:pt x="22" y="383"/>
                        <a:pt x="22" y="383"/>
                      </a:cubicBezTo>
                      <a:cubicBezTo>
                        <a:pt x="22" y="380"/>
                        <a:pt x="22" y="380"/>
                        <a:pt x="22" y="380"/>
                      </a:cubicBezTo>
                      <a:cubicBezTo>
                        <a:pt x="25" y="382"/>
                        <a:pt x="25" y="382"/>
                        <a:pt x="25" y="382"/>
                      </a:cubicBezTo>
                      <a:cubicBezTo>
                        <a:pt x="23" y="385"/>
                        <a:pt x="23" y="385"/>
                        <a:pt x="23" y="385"/>
                      </a:cubicBezTo>
                      <a:cubicBezTo>
                        <a:pt x="24" y="387"/>
                        <a:pt x="24" y="387"/>
                        <a:pt x="24" y="387"/>
                      </a:cubicBezTo>
                      <a:cubicBezTo>
                        <a:pt x="32" y="379"/>
                        <a:pt x="32" y="379"/>
                        <a:pt x="32" y="379"/>
                      </a:cubicBezTo>
                      <a:cubicBezTo>
                        <a:pt x="30" y="375"/>
                        <a:pt x="30" y="375"/>
                        <a:pt x="30" y="375"/>
                      </a:cubicBezTo>
                      <a:cubicBezTo>
                        <a:pt x="26" y="376"/>
                        <a:pt x="26" y="376"/>
                        <a:pt x="26" y="376"/>
                      </a:cubicBezTo>
                      <a:cubicBezTo>
                        <a:pt x="31" y="373"/>
                        <a:pt x="31" y="373"/>
                        <a:pt x="31" y="373"/>
                      </a:cubicBezTo>
                      <a:cubicBezTo>
                        <a:pt x="32" y="369"/>
                        <a:pt x="32" y="369"/>
                        <a:pt x="32" y="369"/>
                      </a:cubicBezTo>
                      <a:cubicBezTo>
                        <a:pt x="34" y="374"/>
                        <a:pt x="34" y="374"/>
                        <a:pt x="34" y="374"/>
                      </a:cubicBezTo>
                      <a:cubicBezTo>
                        <a:pt x="39" y="375"/>
                        <a:pt x="39" y="375"/>
                        <a:pt x="39" y="375"/>
                      </a:cubicBezTo>
                      <a:cubicBezTo>
                        <a:pt x="35" y="376"/>
                        <a:pt x="35" y="376"/>
                        <a:pt x="35" y="376"/>
                      </a:cubicBezTo>
                      <a:cubicBezTo>
                        <a:pt x="36" y="379"/>
                        <a:pt x="36" y="379"/>
                        <a:pt x="36" y="379"/>
                      </a:cubicBezTo>
                      <a:cubicBezTo>
                        <a:pt x="41" y="377"/>
                        <a:pt x="41" y="377"/>
                        <a:pt x="41" y="377"/>
                      </a:cubicBezTo>
                      <a:cubicBezTo>
                        <a:pt x="43" y="371"/>
                        <a:pt x="43" y="371"/>
                        <a:pt x="43" y="371"/>
                      </a:cubicBezTo>
                      <a:cubicBezTo>
                        <a:pt x="45" y="369"/>
                        <a:pt x="45" y="369"/>
                        <a:pt x="45" y="369"/>
                      </a:cubicBezTo>
                      <a:cubicBezTo>
                        <a:pt x="47" y="364"/>
                        <a:pt x="47" y="364"/>
                        <a:pt x="47" y="364"/>
                      </a:cubicBezTo>
                      <a:cubicBezTo>
                        <a:pt x="48" y="365"/>
                        <a:pt x="48" y="365"/>
                        <a:pt x="48" y="365"/>
                      </a:cubicBezTo>
                      <a:cubicBezTo>
                        <a:pt x="47" y="371"/>
                        <a:pt x="47" y="371"/>
                        <a:pt x="47" y="371"/>
                      </a:cubicBezTo>
                      <a:cubicBezTo>
                        <a:pt x="52" y="368"/>
                        <a:pt x="52" y="368"/>
                        <a:pt x="52" y="368"/>
                      </a:cubicBezTo>
                      <a:cubicBezTo>
                        <a:pt x="52" y="369"/>
                        <a:pt x="52" y="369"/>
                        <a:pt x="52" y="369"/>
                      </a:cubicBezTo>
                      <a:cubicBezTo>
                        <a:pt x="45" y="373"/>
                        <a:pt x="45" y="373"/>
                        <a:pt x="45" y="373"/>
                      </a:cubicBezTo>
                      <a:cubicBezTo>
                        <a:pt x="44" y="379"/>
                        <a:pt x="44" y="379"/>
                        <a:pt x="44" y="379"/>
                      </a:cubicBezTo>
                      <a:cubicBezTo>
                        <a:pt x="38" y="381"/>
                        <a:pt x="38" y="381"/>
                        <a:pt x="38" y="381"/>
                      </a:cubicBezTo>
                      <a:cubicBezTo>
                        <a:pt x="40" y="383"/>
                        <a:pt x="40" y="383"/>
                        <a:pt x="40" y="383"/>
                      </a:cubicBezTo>
                      <a:cubicBezTo>
                        <a:pt x="40" y="383"/>
                        <a:pt x="41" y="381"/>
                        <a:pt x="44" y="382"/>
                      </a:cubicBezTo>
                      <a:cubicBezTo>
                        <a:pt x="46" y="383"/>
                        <a:pt x="41" y="387"/>
                        <a:pt x="41" y="387"/>
                      </a:cubicBezTo>
                      <a:cubicBezTo>
                        <a:pt x="49" y="384"/>
                        <a:pt x="49" y="384"/>
                        <a:pt x="49" y="384"/>
                      </a:cubicBezTo>
                      <a:cubicBezTo>
                        <a:pt x="49" y="384"/>
                        <a:pt x="42" y="388"/>
                        <a:pt x="41" y="389"/>
                      </a:cubicBezTo>
                      <a:cubicBezTo>
                        <a:pt x="39" y="390"/>
                        <a:pt x="36" y="394"/>
                        <a:pt x="36" y="394"/>
                      </a:cubicBezTo>
                      <a:cubicBezTo>
                        <a:pt x="38" y="396"/>
                        <a:pt x="38" y="396"/>
                        <a:pt x="38" y="396"/>
                      </a:cubicBezTo>
                      <a:cubicBezTo>
                        <a:pt x="31" y="398"/>
                        <a:pt x="31" y="398"/>
                        <a:pt x="31" y="398"/>
                      </a:cubicBezTo>
                      <a:cubicBezTo>
                        <a:pt x="34" y="404"/>
                        <a:pt x="34" y="404"/>
                        <a:pt x="34" y="404"/>
                      </a:cubicBezTo>
                      <a:cubicBezTo>
                        <a:pt x="35" y="408"/>
                        <a:pt x="35" y="408"/>
                        <a:pt x="35" y="408"/>
                      </a:cubicBezTo>
                      <a:cubicBezTo>
                        <a:pt x="43" y="404"/>
                        <a:pt x="43" y="404"/>
                        <a:pt x="43" y="404"/>
                      </a:cubicBezTo>
                      <a:cubicBezTo>
                        <a:pt x="50" y="405"/>
                        <a:pt x="50" y="405"/>
                        <a:pt x="50" y="405"/>
                      </a:cubicBezTo>
                      <a:cubicBezTo>
                        <a:pt x="44" y="406"/>
                        <a:pt x="44" y="406"/>
                        <a:pt x="44" y="406"/>
                      </a:cubicBezTo>
                      <a:cubicBezTo>
                        <a:pt x="38" y="410"/>
                        <a:pt x="38" y="410"/>
                        <a:pt x="38" y="410"/>
                      </a:cubicBezTo>
                      <a:cubicBezTo>
                        <a:pt x="38" y="413"/>
                        <a:pt x="38" y="413"/>
                        <a:pt x="38" y="413"/>
                      </a:cubicBezTo>
                      <a:cubicBezTo>
                        <a:pt x="30" y="407"/>
                        <a:pt x="30" y="407"/>
                        <a:pt x="30" y="407"/>
                      </a:cubicBezTo>
                      <a:cubicBezTo>
                        <a:pt x="25" y="411"/>
                        <a:pt x="25" y="411"/>
                        <a:pt x="25" y="411"/>
                      </a:cubicBezTo>
                      <a:cubicBezTo>
                        <a:pt x="25" y="405"/>
                        <a:pt x="25" y="405"/>
                        <a:pt x="25" y="405"/>
                      </a:cubicBezTo>
                      <a:cubicBezTo>
                        <a:pt x="19" y="403"/>
                        <a:pt x="19" y="403"/>
                        <a:pt x="19" y="403"/>
                      </a:cubicBezTo>
                      <a:cubicBezTo>
                        <a:pt x="20" y="411"/>
                        <a:pt x="20" y="411"/>
                        <a:pt x="20" y="411"/>
                      </a:cubicBezTo>
                      <a:cubicBezTo>
                        <a:pt x="18" y="412"/>
                        <a:pt x="18" y="412"/>
                        <a:pt x="18" y="412"/>
                      </a:cubicBezTo>
                      <a:cubicBezTo>
                        <a:pt x="17" y="415"/>
                        <a:pt x="17" y="415"/>
                        <a:pt x="17" y="415"/>
                      </a:cubicBezTo>
                      <a:cubicBezTo>
                        <a:pt x="14" y="420"/>
                        <a:pt x="14" y="420"/>
                        <a:pt x="14" y="420"/>
                      </a:cubicBezTo>
                      <a:cubicBezTo>
                        <a:pt x="14" y="420"/>
                        <a:pt x="18" y="432"/>
                        <a:pt x="23" y="435"/>
                      </a:cubicBezTo>
                      <a:cubicBezTo>
                        <a:pt x="26" y="438"/>
                        <a:pt x="29" y="440"/>
                        <a:pt x="31" y="444"/>
                      </a:cubicBezTo>
                      <a:cubicBezTo>
                        <a:pt x="33" y="448"/>
                        <a:pt x="49" y="454"/>
                        <a:pt x="49" y="454"/>
                      </a:cubicBezTo>
                      <a:cubicBezTo>
                        <a:pt x="50" y="457"/>
                        <a:pt x="50" y="457"/>
                        <a:pt x="50" y="457"/>
                      </a:cubicBezTo>
                      <a:cubicBezTo>
                        <a:pt x="53" y="453"/>
                        <a:pt x="53" y="453"/>
                        <a:pt x="53" y="453"/>
                      </a:cubicBezTo>
                      <a:cubicBezTo>
                        <a:pt x="58" y="456"/>
                        <a:pt x="58" y="456"/>
                        <a:pt x="58" y="456"/>
                      </a:cubicBezTo>
                      <a:cubicBezTo>
                        <a:pt x="48" y="463"/>
                        <a:pt x="48" y="463"/>
                        <a:pt x="48" y="463"/>
                      </a:cubicBezTo>
                      <a:cubicBezTo>
                        <a:pt x="50" y="467"/>
                        <a:pt x="50" y="467"/>
                        <a:pt x="50" y="467"/>
                      </a:cubicBezTo>
                      <a:cubicBezTo>
                        <a:pt x="58" y="467"/>
                        <a:pt x="58" y="467"/>
                        <a:pt x="58" y="467"/>
                      </a:cubicBezTo>
                      <a:cubicBezTo>
                        <a:pt x="56" y="464"/>
                        <a:pt x="56" y="464"/>
                        <a:pt x="56" y="464"/>
                      </a:cubicBezTo>
                      <a:cubicBezTo>
                        <a:pt x="60" y="462"/>
                        <a:pt x="60" y="462"/>
                        <a:pt x="60" y="462"/>
                      </a:cubicBezTo>
                      <a:cubicBezTo>
                        <a:pt x="65" y="464"/>
                        <a:pt x="65" y="464"/>
                        <a:pt x="65" y="464"/>
                      </a:cubicBezTo>
                      <a:cubicBezTo>
                        <a:pt x="60" y="466"/>
                        <a:pt x="60" y="466"/>
                        <a:pt x="60" y="466"/>
                      </a:cubicBezTo>
                      <a:cubicBezTo>
                        <a:pt x="64" y="470"/>
                        <a:pt x="64" y="470"/>
                        <a:pt x="64" y="470"/>
                      </a:cubicBezTo>
                      <a:cubicBezTo>
                        <a:pt x="68" y="468"/>
                        <a:pt x="68" y="468"/>
                        <a:pt x="68" y="468"/>
                      </a:cubicBezTo>
                      <a:cubicBezTo>
                        <a:pt x="68" y="468"/>
                        <a:pt x="74" y="471"/>
                        <a:pt x="80" y="471"/>
                      </a:cubicBezTo>
                      <a:cubicBezTo>
                        <a:pt x="85" y="471"/>
                        <a:pt x="88" y="469"/>
                        <a:pt x="92" y="468"/>
                      </a:cubicBezTo>
                      <a:cubicBezTo>
                        <a:pt x="96" y="467"/>
                        <a:pt x="101" y="461"/>
                        <a:pt x="101" y="461"/>
                      </a:cubicBezTo>
                      <a:cubicBezTo>
                        <a:pt x="101" y="468"/>
                        <a:pt x="101" y="468"/>
                        <a:pt x="101" y="468"/>
                      </a:cubicBezTo>
                      <a:cubicBezTo>
                        <a:pt x="124" y="448"/>
                        <a:pt x="124" y="448"/>
                        <a:pt x="124" y="448"/>
                      </a:cubicBezTo>
                      <a:cubicBezTo>
                        <a:pt x="124" y="444"/>
                        <a:pt x="124" y="444"/>
                        <a:pt x="124" y="444"/>
                      </a:cubicBezTo>
                      <a:cubicBezTo>
                        <a:pt x="142" y="430"/>
                        <a:pt x="142" y="430"/>
                        <a:pt x="142" y="430"/>
                      </a:cubicBezTo>
                      <a:cubicBezTo>
                        <a:pt x="141" y="426"/>
                        <a:pt x="141" y="426"/>
                        <a:pt x="141" y="426"/>
                      </a:cubicBezTo>
                      <a:cubicBezTo>
                        <a:pt x="145" y="427"/>
                        <a:pt x="145" y="427"/>
                        <a:pt x="145" y="427"/>
                      </a:cubicBezTo>
                      <a:cubicBezTo>
                        <a:pt x="150" y="421"/>
                        <a:pt x="150" y="421"/>
                        <a:pt x="150" y="421"/>
                      </a:cubicBezTo>
                      <a:cubicBezTo>
                        <a:pt x="146" y="419"/>
                        <a:pt x="146" y="419"/>
                        <a:pt x="146" y="419"/>
                      </a:cubicBezTo>
                      <a:cubicBezTo>
                        <a:pt x="161" y="408"/>
                        <a:pt x="161" y="408"/>
                        <a:pt x="161" y="408"/>
                      </a:cubicBezTo>
                      <a:cubicBezTo>
                        <a:pt x="156" y="401"/>
                        <a:pt x="156" y="401"/>
                        <a:pt x="156" y="401"/>
                      </a:cubicBezTo>
                      <a:cubicBezTo>
                        <a:pt x="159" y="403"/>
                        <a:pt x="159" y="403"/>
                        <a:pt x="159" y="403"/>
                      </a:cubicBezTo>
                      <a:cubicBezTo>
                        <a:pt x="167" y="412"/>
                        <a:pt x="167" y="412"/>
                        <a:pt x="167" y="412"/>
                      </a:cubicBezTo>
                      <a:cubicBezTo>
                        <a:pt x="180" y="408"/>
                        <a:pt x="180" y="408"/>
                        <a:pt x="180" y="408"/>
                      </a:cubicBezTo>
                      <a:cubicBezTo>
                        <a:pt x="181" y="396"/>
                        <a:pt x="181" y="396"/>
                        <a:pt x="181" y="396"/>
                      </a:cubicBezTo>
                      <a:cubicBezTo>
                        <a:pt x="184" y="399"/>
                        <a:pt x="184" y="399"/>
                        <a:pt x="184" y="399"/>
                      </a:cubicBezTo>
                      <a:cubicBezTo>
                        <a:pt x="188" y="397"/>
                        <a:pt x="188" y="397"/>
                        <a:pt x="188" y="397"/>
                      </a:cubicBezTo>
                      <a:cubicBezTo>
                        <a:pt x="186" y="394"/>
                        <a:pt x="186" y="394"/>
                        <a:pt x="186" y="394"/>
                      </a:cubicBezTo>
                      <a:cubicBezTo>
                        <a:pt x="189" y="394"/>
                        <a:pt x="189" y="394"/>
                        <a:pt x="189" y="394"/>
                      </a:cubicBezTo>
                      <a:cubicBezTo>
                        <a:pt x="188" y="382"/>
                        <a:pt x="188" y="382"/>
                        <a:pt x="188" y="382"/>
                      </a:cubicBezTo>
                      <a:cubicBezTo>
                        <a:pt x="182" y="380"/>
                        <a:pt x="182" y="380"/>
                        <a:pt x="182" y="380"/>
                      </a:cubicBezTo>
                      <a:cubicBezTo>
                        <a:pt x="179" y="373"/>
                        <a:pt x="179" y="373"/>
                        <a:pt x="179" y="373"/>
                      </a:cubicBezTo>
                      <a:cubicBezTo>
                        <a:pt x="183" y="376"/>
                        <a:pt x="183" y="376"/>
                        <a:pt x="183" y="376"/>
                      </a:cubicBezTo>
                      <a:cubicBezTo>
                        <a:pt x="183" y="367"/>
                        <a:pt x="183" y="367"/>
                        <a:pt x="183" y="367"/>
                      </a:cubicBezTo>
                      <a:cubicBezTo>
                        <a:pt x="178" y="362"/>
                        <a:pt x="178" y="362"/>
                        <a:pt x="178" y="362"/>
                      </a:cubicBezTo>
                      <a:cubicBezTo>
                        <a:pt x="181" y="361"/>
                        <a:pt x="181" y="361"/>
                        <a:pt x="181" y="361"/>
                      </a:cubicBezTo>
                      <a:cubicBezTo>
                        <a:pt x="186" y="364"/>
                        <a:pt x="186" y="364"/>
                        <a:pt x="186" y="364"/>
                      </a:cubicBezTo>
                      <a:cubicBezTo>
                        <a:pt x="186" y="376"/>
                        <a:pt x="186" y="376"/>
                        <a:pt x="186" y="376"/>
                      </a:cubicBezTo>
                      <a:cubicBezTo>
                        <a:pt x="186" y="376"/>
                        <a:pt x="191" y="375"/>
                        <a:pt x="192" y="372"/>
                      </a:cubicBezTo>
                      <a:cubicBezTo>
                        <a:pt x="192" y="367"/>
                        <a:pt x="189" y="364"/>
                        <a:pt x="189" y="364"/>
                      </a:cubicBezTo>
                      <a:cubicBezTo>
                        <a:pt x="189" y="364"/>
                        <a:pt x="189" y="358"/>
                        <a:pt x="190" y="353"/>
                      </a:cubicBezTo>
                      <a:cubicBezTo>
                        <a:pt x="190" y="349"/>
                        <a:pt x="197" y="350"/>
                        <a:pt x="199" y="353"/>
                      </a:cubicBezTo>
                      <a:cubicBezTo>
                        <a:pt x="200" y="356"/>
                        <a:pt x="197" y="360"/>
                        <a:pt x="197" y="360"/>
                      </a:cubicBezTo>
                      <a:cubicBezTo>
                        <a:pt x="195" y="355"/>
                        <a:pt x="195" y="355"/>
                        <a:pt x="195" y="355"/>
                      </a:cubicBezTo>
                      <a:cubicBezTo>
                        <a:pt x="193" y="360"/>
                        <a:pt x="193" y="360"/>
                        <a:pt x="193" y="360"/>
                      </a:cubicBezTo>
                      <a:cubicBezTo>
                        <a:pt x="194" y="367"/>
                        <a:pt x="194" y="367"/>
                        <a:pt x="194" y="367"/>
                      </a:cubicBezTo>
                      <a:cubicBezTo>
                        <a:pt x="194" y="379"/>
                        <a:pt x="194" y="379"/>
                        <a:pt x="194" y="379"/>
                      </a:cubicBezTo>
                      <a:cubicBezTo>
                        <a:pt x="192" y="380"/>
                        <a:pt x="192" y="380"/>
                        <a:pt x="192" y="380"/>
                      </a:cubicBezTo>
                      <a:cubicBezTo>
                        <a:pt x="195" y="391"/>
                        <a:pt x="195" y="391"/>
                        <a:pt x="195" y="391"/>
                      </a:cubicBezTo>
                      <a:cubicBezTo>
                        <a:pt x="198" y="389"/>
                        <a:pt x="198" y="389"/>
                        <a:pt x="198" y="389"/>
                      </a:cubicBezTo>
                      <a:cubicBezTo>
                        <a:pt x="199" y="400"/>
                        <a:pt x="199" y="400"/>
                        <a:pt x="199" y="400"/>
                      </a:cubicBezTo>
                      <a:cubicBezTo>
                        <a:pt x="208" y="401"/>
                        <a:pt x="208" y="401"/>
                        <a:pt x="208" y="401"/>
                      </a:cubicBezTo>
                      <a:cubicBezTo>
                        <a:pt x="211" y="399"/>
                        <a:pt x="211" y="399"/>
                        <a:pt x="211" y="399"/>
                      </a:cubicBezTo>
                      <a:cubicBezTo>
                        <a:pt x="212" y="405"/>
                        <a:pt x="212" y="405"/>
                        <a:pt x="212" y="405"/>
                      </a:cubicBezTo>
                      <a:cubicBezTo>
                        <a:pt x="212" y="405"/>
                        <a:pt x="220" y="400"/>
                        <a:pt x="221" y="405"/>
                      </a:cubicBezTo>
                      <a:cubicBezTo>
                        <a:pt x="222" y="410"/>
                        <a:pt x="219" y="419"/>
                        <a:pt x="223" y="419"/>
                      </a:cubicBezTo>
                      <a:cubicBezTo>
                        <a:pt x="227" y="419"/>
                        <a:pt x="228" y="413"/>
                        <a:pt x="230" y="406"/>
                      </a:cubicBezTo>
                      <a:cubicBezTo>
                        <a:pt x="232" y="399"/>
                        <a:pt x="236" y="391"/>
                        <a:pt x="236" y="391"/>
                      </a:cubicBezTo>
                      <a:cubicBezTo>
                        <a:pt x="236" y="391"/>
                        <a:pt x="227" y="373"/>
                        <a:pt x="230" y="371"/>
                      </a:cubicBezTo>
                      <a:cubicBezTo>
                        <a:pt x="232" y="367"/>
                        <a:pt x="238" y="368"/>
                        <a:pt x="238" y="364"/>
                      </a:cubicBezTo>
                      <a:cubicBezTo>
                        <a:pt x="239" y="359"/>
                        <a:pt x="232" y="358"/>
                        <a:pt x="237" y="355"/>
                      </a:cubicBezTo>
                      <a:cubicBezTo>
                        <a:pt x="241" y="351"/>
                        <a:pt x="252" y="357"/>
                        <a:pt x="256" y="345"/>
                      </a:cubicBezTo>
                      <a:cubicBezTo>
                        <a:pt x="259" y="332"/>
                        <a:pt x="255" y="329"/>
                        <a:pt x="256" y="325"/>
                      </a:cubicBezTo>
                      <a:cubicBezTo>
                        <a:pt x="257" y="320"/>
                        <a:pt x="265" y="324"/>
                        <a:pt x="262" y="316"/>
                      </a:cubicBezTo>
                      <a:cubicBezTo>
                        <a:pt x="260" y="309"/>
                        <a:pt x="254" y="295"/>
                        <a:pt x="254" y="295"/>
                      </a:cubicBezTo>
                      <a:cubicBezTo>
                        <a:pt x="252" y="286"/>
                        <a:pt x="252" y="286"/>
                        <a:pt x="252" y="286"/>
                      </a:cubicBezTo>
                      <a:cubicBezTo>
                        <a:pt x="247" y="280"/>
                        <a:pt x="247" y="280"/>
                        <a:pt x="247" y="280"/>
                      </a:cubicBezTo>
                      <a:cubicBezTo>
                        <a:pt x="256" y="277"/>
                        <a:pt x="256" y="277"/>
                        <a:pt x="256" y="277"/>
                      </a:cubicBezTo>
                      <a:cubicBezTo>
                        <a:pt x="256" y="277"/>
                        <a:pt x="264" y="283"/>
                        <a:pt x="266" y="271"/>
                      </a:cubicBezTo>
                      <a:cubicBezTo>
                        <a:pt x="270" y="259"/>
                        <a:pt x="269" y="255"/>
                        <a:pt x="265" y="251"/>
                      </a:cubicBezTo>
                      <a:cubicBezTo>
                        <a:pt x="261" y="248"/>
                        <a:pt x="256" y="245"/>
                        <a:pt x="256" y="245"/>
                      </a:cubicBezTo>
                      <a:cubicBezTo>
                        <a:pt x="246" y="235"/>
                        <a:pt x="246" y="235"/>
                        <a:pt x="246" y="235"/>
                      </a:cubicBezTo>
                      <a:cubicBezTo>
                        <a:pt x="252" y="200"/>
                        <a:pt x="252" y="200"/>
                        <a:pt x="252" y="200"/>
                      </a:cubicBezTo>
                      <a:cubicBezTo>
                        <a:pt x="244" y="177"/>
                        <a:pt x="244" y="177"/>
                        <a:pt x="244" y="177"/>
                      </a:cubicBezTo>
                      <a:cubicBezTo>
                        <a:pt x="247" y="169"/>
                        <a:pt x="247" y="169"/>
                        <a:pt x="247" y="169"/>
                      </a:cubicBezTo>
                      <a:cubicBezTo>
                        <a:pt x="244" y="158"/>
                        <a:pt x="244" y="158"/>
                        <a:pt x="244" y="158"/>
                      </a:cubicBezTo>
                      <a:cubicBezTo>
                        <a:pt x="248" y="152"/>
                        <a:pt x="248" y="152"/>
                        <a:pt x="248" y="152"/>
                      </a:cubicBezTo>
                      <a:cubicBezTo>
                        <a:pt x="241" y="133"/>
                        <a:pt x="241" y="133"/>
                        <a:pt x="241" y="133"/>
                      </a:cubicBezTo>
                      <a:cubicBezTo>
                        <a:pt x="249" y="122"/>
                        <a:pt x="249" y="122"/>
                        <a:pt x="249" y="122"/>
                      </a:cubicBezTo>
                      <a:cubicBezTo>
                        <a:pt x="246" y="113"/>
                        <a:pt x="246" y="113"/>
                        <a:pt x="246" y="113"/>
                      </a:cubicBezTo>
                      <a:cubicBezTo>
                        <a:pt x="246" y="113"/>
                        <a:pt x="258" y="85"/>
                        <a:pt x="270" y="82"/>
                      </a:cubicBezTo>
                      <a:cubicBezTo>
                        <a:pt x="280" y="79"/>
                        <a:pt x="300" y="85"/>
                        <a:pt x="300" y="85"/>
                      </a:cubicBezTo>
                      <a:cubicBezTo>
                        <a:pt x="305" y="73"/>
                        <a:pt x="305" y="73"/>
                        <a:pt x="305" y="73"/>
                      </a:cubicBezTo>
                      <a:cubicBezTo>
                        <a:pt x="304" y="58"/>
                        <a:pt x="304" y="58"/>
                        <a:pt x="304" y="58"/>
                      </a:cubicBezTo>
                      <a:cubicBezTo>
                        <a:pt x="290" y="48"/>
                        <a:pt x="290" y="48"/>
                        <a:pt x="290" y="48"/>
                      </a:cubicBezTo>
                      <a:cubicBezTo>
                        <a:pt x="309" y="16"/>
                        <a:pt x="309" y="16"/>
                        <a:pt x="309" y="16"/>
                      </a:cubicBezTo>
                      <a:cubicBezTo>
                        <a:pt x="310" y="6"/>
                        <a:pt x="310" y="6"/>
                        <a:pt x="310" y="6"/>
                      </a:cubicBezTo>
                      <a:cubicBezTo>
                        <a:pt x="314" y="1"/>
                        <a:pt x="314" y="1"/>
                        <a:pt x="314" y="1"/>
                      </a:cubicBezTo>
                      <a:lnTo>
                        <a:pt x="314" y="0"/>
                      </a:lnTo>
                      <a:close/>
                      <a:moveTo>
                        <a:pt x="19" y="334"/>
                      </a:moveTo>
                      <a:cubicBezTo>
                        <a:pt x="16" y="337"/>
                        <a:pt x="19" y="338"/>
                        <a:pt x="20" y="337"/>
                      </a:cubicBezTo>
                      <a:cubicBezTo>
                        <a:pt x="23" y="335"/>
                        <a:pt x="22" y="331"/>
                        <a:pt x="19" y="334"/>
                      </a:cubicBezTo>
                      <a:close/>
                      <a:moveTo>
                        <a:pt x="6" y="254"/>
                      </a:moveTo>
                      <a:cubicBezTo>
                        <a:pt x="9" y="254"/>
                        <a:pt x="10" y="253"/>
                        <a:pt x="7" y="252"/>
                      </a:cubicBezTo>
                      <a:cubicBezTo>
                        <a:pt x="3" y="252"/>
                        <a:pt x="4" y="254"/>
                        <a:pt x="6" y="254"/>
                      </a:cubicBezTo>
                      <a:close/>
                      <a:moveTo>
                        <a:pt x="15" y="359"/>
                      </a:moveTo>
                      <a:cubicBezTo>
                        <a:pt x="17" y="357"/>
                        <a:pt x="17" y="357"/>
                        <a:pt x="17" y="357"/>
                      </a:cubicBezTo>
                      <a:cubicBezTo>
                        <a:pt x="15" y="353"/>
                        <a:pt x="15" y="353"/>
                        <a:pt x="15" y="353"/>
                      </a:cubicBezTo>
                      <a:cubicBezTo>
                        <a:pt x="15" y="349"/>
                        <a:pt x="15" y="349"/>
                        <a:pt x="15" y="349"/>
                      </a:cubicBezTo>
                      <a:cubicBezTo>
                        <a:pt x="11" y="347"/>
                        <a:pt x="11" y="347"/>
                        <a:pt x="11" y="347"/>
                      </a:cubicBezTo>
                      <a:cubicBezTo>
                        <a:pt x="11" y="348"/>
                        <a:pt x="11" y="348"/>
                        <a:pt x="11" y="348"/>
                      </a:cubicBezTo>
                      <a:cubicBezTo>
                        <a:pt x="11" y="348"/>
                        <a:pt x="10" y="349"/>
                        <a:pt x="9" y="351"/>
                      </a:cubicBezTo>
                      <a:cubicBezTo>
                        <a:pt x="8" y="353"/>
                        <a:pt x="12" y="355"/>
                        <a:pt x="12" y="355"/>
                      </a:cubicBezTo>
                      <a:cubicBezTo>
                        <a:pt x="9" y="358"/>
                        <a:pt x="9" y="358"/>
                        <a:pt x="9" y="358"/>
                      </a:cubicBezTo>
                      <a:cubicBezTo>
                        <a:pt x="9" y="364"/>
                        <a:pt x="9" y="364"/>
                        <a:pt x="9" y="364"/>
                      </a:cubicBezTo>
                      <a:cubicBezTo>
                        <a:pt x="13" y="363"/>
                        <a:pt x="13" y="363"/>
                        <a:pt x="13" y="363"/>
                      </a:cubicBezTo>
                      <a:cubicBezTo>
                        <a:pt x="10" y="358"/>
                        <a:pt x="10" y="358"/>
                        <a:pt x="10" y="358"/>
                      </a:cubicBezTo>
                      <a:cubicBezTo>
                        <a:pt x="14" y="355"/>
                        <a:pt x="14" y="355"/>
                        <a:pt x="14" y="355"/>
                      </a:cubicBezTo>
                      <a:cubicBezTo>
                        <a:pt x="15" y="355"/>
                        <a:pt x="15" y="355"/>
                        <a:pt x="15" y="355"/>
                      </a:cubicBezTo>
                      <a:cubicBezTo>
                        <a:pt x="14" y="357"/>
                        <a:pt x="14" y="357"/>
                        <a:pt x="14" y="357"/>
                      </a:cubicBezTo>
                      <a:lnTo>
                        <a:pt x="15" y="359"/>
                      </a:lnTo>
                      <a:close/>
                      <a:moveTo>
                        <a:pt x="6" y="271"/>
                      </a:moveTo>
                      <a:cubicBezTo>
                        <a:pt x="7" y="271"/>
                        <a:pt x="7" y="271"/>
                        <a:pt x="7" y="271"/>
                      </a:cubicBezTo>
                      <a:cubicBezTo>
                        <a:pt x="8" y="267"/>
                        <a:pt x="8" y="267"/>
                        <a:pt x="8" y="267"/>
                      </a:cubicBezTo>
                      <a:cubicBezTo>
                        <a:pt x="7" y="267"/>
                        <a:pt x="7" y="267"/>
                        <a:pt x="7" y="267"/>
                      </a:cubicBezTo>
                      <a:lnTo>
                        <a:pt x="6" y="271"/>
                      </a:lnTo>
                      <a:close/>
                      <a:moveTo>
                        <a:pt x="16" y="341"/>
                      </a:moveTo>
                      <a:cubicBezTo>
                        <a:pt x="16" y="344"/>
                        <a:pt x="16" y="344"/>
                        <a:pt x="16" y="344"/>
                      </a:cubicBezTo>
                      <a:cubicBezTo>
                        <a:pt x="14" y="345"/>
                        <a:pt x="14" y="345"/>
                        <a:pt x="14" y="345"/>
                      </a:cubicBezTo>
                      <a:cubicBezTo>
                        <a:pt x="14" y="345"/>
                        <a:pt x="16" y="353"/>
                        <a:pt x="20" y="353"/>
                      </a:cubicBezTo>
                      <a:cubicBezTo>
                        <a:pt x="26" y="353"/>
                        <a:pt x="22" y="344"/>
                        <a:pt x="22" y="344"/>
                      </a:cubicBezTo>
                      <a:cubicBezTo>
                        <a:pt x="17" y="341"/>
                        <a:pt x="17" y="341"/>
                        <a:pt x="17" y="341"/>
                      </a:cubicBezTo>
                      <a:lnTo>
                        <a:pt x="16" y="341"/>
                      </a:lnTo>
                      <a:close/>
                      <a:moveTo>
                        <a:pt x="25" y="352"/>
                      </a:moveTo>
                      <a:cubicBezTo>
                        <a:pt x="29" y="357"/>
                        <a:pt x="29" y="357"/>
                        <a:pt x="29" y="357"/>
                      </a:cubicBezTo>
                      <a:cubicBezTo>
                        <a:pt x="33" y="355"/>
                        <a:pt x="33" y="355"/>
                        <a:pt x="33" y="355"/>
                      </a:cubicBezTo>
                      <a:cubicBezTo>
                        <a:pt x="27" y="350"/>
                        <a:pt x="27" y="350"/>
                        <a:pt x="27" y="350"/>
                      </a:cubicBezTo>
                      <a:lnTo>
                        <a:pt x="25" y="352"/>
                      </a:lnTo>
                      <a:close/>
                      <a:moveTo>
                        <a:pt x="28" y="310"/>
                      </a:moveTo>
                      <a:cubicBezTo>
                        <a:pt x="32" y="308"/>
                        <a:pt x="32" y="308"/>
                        <a:pt x="32" y="308"/>
                      </a:cubicBezTo>
                      <a:cubicBezTo>
                        <a:pt x="34" y="297"/>
                        <a:pt x="34" y="297"/>
                        <a:pt x="34" y="297"/>
                      </a:cubicBezTo>
                      <a:cubicBezTo>
                        <a:pt x="33" y="296"/>
                        <a:pt x="33" y="296"/>
                        <a:pt x="33" y="296"/>
                      </a:cubicBezTo>
                      <a:cubicBezTo>
                        <a:pt x="29" y="301"/>
                        <a:pt x="29" y="301"/>
                        <a:pt x="29" y="301"/>
                      </a:cubicBezTo>
                      <a:cubicBezTo>
                        <a:pt x="29" y="301"/>
                        <a:pt x="28" y="301"/>
                        <a:pt x="26" y="302"/>
                      </a:cubicBezTo>
                      <a:cubicBezTo>
                        <a:pt x="24" y="302"/>
                        <a:pt x="24" y="304"/>
                        <a:pt x="24" y="304"/>
                      </a:cubicBezTo>
                      <a:lnTo>
                        <a:pt x="28" y="310"/>
                      </a:lnTo>
                      <a:close/>
                      <a:moveTo>
                        <a:pt x="7" y="280"/>
                      </a:moveTo>
                      <a:cubicBezTo>
                        <a:pt x="10" y="283"/>
                        <a:pt x="10" y="283"/>
                        <a:pt x="10" y="283"/>
                      </a:cubicBezTo>
                      <a:cubicBezTo>
                        <a:pt x="9" y="278"/>
                        <a:pt x="9" y="278"/>
                        <a:pt x="9" y="278"/>
                      </a:cubicBezTo>
                      <a:lnTo>
                        <a:pt x="7" y="280"/>
                      </a:lnTo>
                      <a:close/>
                      <a:moveTo>
                        <a:pt x="10" y="329"/>
                      </a:moveTo>
                      <a:cubicBezTo>
                        <a:pt x="11" y="331"/>
                        <a:pt x="11" y="331"/>
                        <a:pt x="11" y="331"/>
                      </a:cubicBezTo>
                      <a:cubicBezTo>
                        <a:pt x="12" y="331"/>
                        <a:pt x="12" y="331"/>
                        <a:pt x="12" y="331"/>
                      </a:cubicBezTo>
                      <a:cubicBezTo>
                        <a:pt x="14" y="334"/>
                        <a:pt x="14" y="334"/>
                        <a:pt x="14" y="334"/>
                      </a:cubicBezTo>
                      <a:cubicBezTo>
                        <a:pt x="12" y="336"/>
                        <a:pt x="12" y="336"/>
                        <a:pt x="12" y="336"/>
                      </a:cubicBezTo>
                      <a:cubicBezTo>
                        <a:pt x="15" y="337"/>
                        <a:pt x="15" y="337"/>
                        <a:pt x="15" y="337"/>
                      </a:cubicBezTo>
                      <a:cubicBezTo>
                        <a:pt x="16" y="333"/>
                        <a:pt x="16" y="333"/>
                        <a:pt x="16" y="333"/>
                      </a:cubicBezTo>
                      <a:cubicBezTo>
                        <a:pt x="12" y="328"/>
                        <a:pt x="12" y="328"/>
                        <a:pt x="12" y="328"/>
                      </a:cubicBezTo>
                      <a:lnTo>
                        <a:pt x="10" y="329"/>
                      </a:lnTo>
                      <a:close/>
                      <a:moveTo>
                        <a:pt x="9" y="290"/>
                      </a:moveTo>
                      <a:cubicBezTo>
                        <a:pt x="8" y="290"/>
                        <a:pt x="8" y="290"/>
                        <a:pt x="8" y="290"/>
                      </a:cubicBezTo>
                      <a:cubicBezTo>
                        <a:pt x="8" y="290"/>
                        <a:pt x="10" y="294"/>
                        <a:pt x="11" y="295"/>
                      </a:cubicBezTo>
                      <a:cubicBezTo>
                        <a:pt x="12" y="296"/>
                        <a:pt x="14" y="298"/>
                        <a:pt x="14" y="298"/>
                      </a:cubicBezTo>
                      <a:cubicBezTo>
                        <a:pt x="14" y="298"/>
                        <a:pt x="15" y="296"/>
                        <a:pt x="13" y="294"/>
                      </a:cubicBezTo>
                      <a:cubicBezTo>
                        <a:pt x="12" y="292"/>
                        <a:pt x="9" y="290"/>
                        <a:pt x="9" y="290"/>
                      </a:cubicBezTo>
                      <a:close/>
                      <a:moveTo>
                        <a:pt x="13" y="340"/>
                      </a:moveTo>
                      <a:cubicBezTo>
                        <a:pt x="11" y="337"/>
                        <a:pt x="11" y="337"/>
                        <a:pt x="11" y="337"/>
                      </a:cubicBezTo>
                      <a:cubicBezTo>
                        <a:pt x="8" y="340"/>
                        <a:pt x="8" y="340"/>
                        <a:pt x="8" y="340"/>
                      </a:cubicBezTo>
                      <a:cubicBezTo>
                        <a:pt x="9" y="342"/>
                        <a:pt x="9" y="342"/>
                        <a:pt x="9" y="342"/>
                      </a:cubicBezTo>
                      <a:lnTo>
                        <a:pt x="13" y="340"/>
                      </a:lnTo>
                      <a:close/>
                      <a:moveTo>
                        <a:pt x="9" y="324"/>
                      </a:moveTo>
                      <a:cubicBezTo>
                        <a:pt x="11" y="325"/>
                        <a:pt x="13" y="325"/>
                        <a:pt x="13" y="325"/>
                      </a:cubicBezTo>
                      <a:cubicBezTo>
                        <a:pt x="11" y="320"/>
                        <a:pt x="11" y="320"/>
                        <a:pt x="11" y="320"/>
                      </a:cubicBezTo>
                      <a:cubicBezTo>
                        <a:pt x="13" y="318"/>
                        <a:pt x="13" y="318"/>
                        <a:pt x="13" y="318"/>
                      </a:cubicBezTo>
                      <a:cubicBezTo>
                        <a:pt x="10" y="310"/>
                        <a:pt x="10" y="310"/>
                        <a:pt x="10" y="310"/>
                      </a:cubicBezTo>
                      <a:cubicBezTo>
                        <a:pt x="9" y="313"/>
                        <a:pt x="9" y="313"/>
                        <a:pt x="9" y="313"/>
                      </a:cubicBezTo>
                      <a:cubicBezTo>
                        <a:pt x="11" y="317"/>
                        <a:pt x="11" y="317"/>
                        <a:pt x="11" y="317"/>
                      </a:cubicBezTo>
                      <a:cubicBezTo>
                        <a:pt x="7" y="318"/>
                        <a:pt x="7" y="318"/>
                        <a:pt x="7" y="318"/>
                      </a:cubicBezTo>
                      <a:cubicBezTo>
                        <a:pt x="7" y="318"/>
                        <a:pt x="7" y="322"/>
                        <a:pt x="9" y="324"/>
                      </a:cubicBezTo>
                      <a:close/>
                      <a:moveTo>
                        <a:pt x="7" y="286"/>
                      </a:moveTo>
                      <a:cubicBezTo>
                        <a:pt x="11" y="289"/>
                        <a:pt x="11" y="289"/>
                        <a:pt x="11" y="289"/>
                      </a:cubicBezTo>
                      <a:cubicBezTo>
                        <a:pt x="9" y="284"/>
                        <a:pt x="9" y="284"/>
                        <a:pt x="9" y="284"/>
                      </a:cubicBezTo>
                      <a:lnTo>
                        <a:pt x="7" y="286"/>
                      </a:lnTo>
                      <a:close/>
                      <a:moveTo>
                        <a:pt x="11" y="301"/>
                      </a:moveTo>
                      <a:cubicBezTo>
                        <a:pt x="12" y="301"/>
                        <a:pt x="16" y="303"/>
                        <a:pt x="16" y="303"/>
                      </a:cubicBezTo>
                      <a:cubicBezTo>
                        <a:pt x="16" y="301"/>
                        <a:pt x="16" y="301"/>
                        <a:pt x="16" y="301"/>
                      </a:cubicBezTo>
                      <a:cubicBezTo>
                        <a:pt x="16" y="301"/>
                        <a:pt x="11" y="298"/>
                        <a:pt x="10" y="298"/>
                      </a:cubicBezTo>
                      <a:cubicBezTo>
                        <a:pt x="9" y="298"/>
                        <a:pt x="10" y="300"/>
                        <a:pt x="11" y="301"/>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59" name="Germany" descr="© INSCALE GmbH, 05.05.2010&#10;http://www.presentationload.com/"/>
                <p:cNvSpPr>
                  <a:spLocks noEditPoints="1"/>
                </p:cNvSpPr>
                <p:nvPr/>
              </p:nvSpPr>
              <p:spPr bwMode="gray">
                <a:xfrm>
                  <a:off x="3241677" y="2535470"/>
                  <a:ext cx="1077292" cy="1453206"/>
                </a:xfrm>
                <a:custGeom>
                  <a:avLst/>
                  <a:gdLst/>
                  <a:ahLst/>
                  <a:cxnLst>
                    <a:cxn ang="0">
                      <a:pos x="296" y="88"/>
                    </a:cxn>
                    <a:cxn ang="0">
                      <a:pos x="316" y="94"/>
                    </a:cxn>
                    <a:cxn ang="0">
                      <a:pos x="301" y="195"/>
                    </a:cxn>
                    <a:cxn ang="0">
                      <a:pos x="291" y="184"/>
                    </a:cxn>
                    <a:cxn ang="0">
                      <a:pos x="772" y="96"/>
                    </a:cxn>
                    <a:cxn ang="0">
                      <a:pos x="777" y="96"/>
                    </a:cxn>
                    <a:cxn ang="0">
                      <a:pos x="793" y="138"/>
                    </a:cxn>
                    <a:cxn ang="0">
                      <a:pos x="821" y="130"/>
                    </a:cxn>
                    <a:cxn ang="0">
                      <a:pos x="775" y="70"/>
                    </a:cxn>
                    <a:cxn ang="0">
                      <a:pos x="783" y="91"/>
                    </a:cxn>
                    <a:cxn ang="0">
                      <a:pos x="847" y="179"/>
                    </a:cxn>
                    <a:cxn ang="0">
                      <a:pos x="834" y="171"/>
                    </a:cxn>
                    <a:cxn ang="0">
                      <a:pos x="596" y="180"/>
                    </a:cxn>
                    <a:cxn ang="0">
                      <a:pos x="550" y="109"/>
                    </a:cxn>
                    <a:cxn ang="0">
                      <a:pos x="749" y="104"/>
                    </a:cxn>
                    <a:cxn ang="0">
                      <a:pos x="146" y="231"/>
                    </a:cxn>
                    <a:cxn ang="0">
                      <a:pos x="210" y="221"/>
                    </a:cxn>
                    <a:cxn ang="0">
                      <a:pos x="972" y="618"/>
                    </a:cxn>
                    <a:cxn ang="0">
                      <a:pos x="928" y="434"/>
                    </a:cxn>
                    <a:cxn ang="0">
                      <a:pos x="853" y="221"/>
                    </a:cxn>
                    <a:cxn ang="0">
                      <a:pos x="788" y="151"/>
                    </a:cxn>
                    <a:cxn ang="0">
                      <a:pos x="689" y="130"/>
                    </a:cxn>
                    <a:cxn ang="0">
                      <a:pos x="656" y="158"/>
                    </a:cxn>
                    <a:cxn ang="0">
                      <a:pos x="575" y="200"/>
                    </a:cxn>
                    <a:cxn ang="0">
                      <a:pos x="550" y="161"/>
                    </a:cxn>
                    <a:cxn ang="0">
                      <a:pos x="464" y="130"/>
                    </a:cxn>
                    <a:cxn ang="0">
                      <a:pos x="397" y="47"/>
                    </a:cxn>
                    <a:cxn ang="0">
                      <a:pos x="348" y="94"/>
                    </a:cxn>
                    <a:cxn ang="0">
                      <a:pos x="332" y="158"/>
                    </a:cxn>
                    <a:cxn ang="0">
                      <a:pos x="384" y="221"/>
                    </a:cxn>
                    <a:cxn ang="0">
                      <a:pos x="272" y="255"/>
                    </a:cxn>
                    <a:cxn ang="0">
                      <a:pos x="174" y="231"/>
                    </a:cxn>
                    <a:cxn ang="0">
                      <a:pos x="148" y="374"/>
                    </a:cxn>
                    <a:cxn ang="0">
                      <a:pos x="102" y="532"/>
                    </a:cxn>
                    <a:cxn ang="0">
                      <a:pos x="37" y="590"/>
                    </a:cxn>
                    <a:cxn ang="0">
                      <a:pos x="24" y="709"/>
                    </a:cxn>
                    <a:cxn ang="0">
                      <a:pos x="21" y="841"/>
                    </a:cxn>
                    <a:cxn ang="0">
                      <a:pos x="76" y="992"/>
                    </a:cxn>
                    <a:cxn ang="0">
                      <a:pos x="153" y="1005"/>
                    </a:cxn>
                    <a:cxn ang="0">
                      <a:pos x="195" y="1104"/>
                    </a:cxn>
                    <a:cxn ang="0">
                      <a:pos x="213" y="1285"/>
                    </a:cxn>
                    <a:cxn ang="0">
                      <a:pos x="283" y="1249"/>
                    </a:cxn>
                    <a:cxn ang="0">
                      <a:pos x="417" y="1285"/>
                    </a:cxn>
                    <a:cxn ang="0">
                      <a:pos x="503" y="1291"/>
                    </a:cxn>
                    <a:cxn ang="0">
                      <a:pos x="599" y="1306"/>
                    </a:cxn>
                    <a:cxn ang="0">
                      <a:pos x="762" y="1267"/>
                    </a:cxn>
                    <a:cxn ang="0">
                      <a:pos x="757" y="1189"/>
                    </a:cxn>
                    <a:cxn ang="0">
                      <a:pos x="824" y="1031"/>
                    </a:cxn>
                    <a:cxn ang="0">
                      <a:pos x="720" y="880"/>
                    </a:cxn>
                    <a:cxn ang="0">
                      <a:pos x="736" y="800"/>
                    </a:cxn>
                    <a:cxn ang="0">
                      <a:pos x="902" y="712"/>
                    </a:cxn>
                    <a:cxn ang="0">
                      <a:pos x="967" y="704"/>
                    </a:cxn>
                    <a:cxn ang="0">
                      <a:pos x="138" y="234"/>
                    </a:cxn>
                    <a:cxn ang="0">
                      <a:pos x="239" y="216"/>
                    </a:cxn>
                    <a:cxn ang="0">
                      <a:pos x="278" y="68"/>
                    </a:cxn>
                    <a:cxn ang="0">
                      <a:pos x="280" y="49"/>
                    </a:cxn>
                    <a:cxn ang="0">
                      <a:pos x="291" y="26"/>
                    </a:cxn>
                    <a:cxn ang="0">
                      <a:pos x="296" y="0"/>
                    </a:cxn>
                    <a:cxn ang="0">
                      <a:pos x="265" y="229"/>
                    </a:cxn>
                    <a:cxn ang="0">
                      <a:pos x="241" y="151"/>
                    </a:cxn>
                  </a:cxnLst>
                  <a:rect l="0" t="0" r="r" b="b"/>
                  <a:pathLst>
                    <a:path w="987" h="1337">
                      <a:moveTo>
                        <a:pt x="285" y="1267"/>
                      </a:moveTo>
                      <a:cubicBezTo>
                        <a:pt x="293" y="1267"/>
                        <a:pt x="293" y="1267"/>
                        <a:pt x="293" y="1267"/>
                      </a:cubicBezTo>
                      <a:cubicBezTo>
                        <a:pt x="293" y="1262"/>
                        <a:pt x="293" y="1262"/>
                        <a:pt x="293" y="1262"/>
                      </a:cubicBezTo>
                      <a:cubicBezTo>
                        <a:pt x="288" y="1262"/>
                        <a:pt x="288" y="1262"/>
                        <a:pt x="288" y="1262"/>
                      </a:cubicBezTo>
                      <a:cubicBezTo>
                        <a:pt x="285" y="1267"/>
                        <a:pt x="285" y="1267"/>
                        <a:pt x="285" y="1267"/>
                      </a:cubicBezTo>
                      <a:close/>
                      <a:moveTo>
                        <a:pt x="296" y="94"/>
                      </a:moveTo>
                      <a:cubicBezTo>
                        <a:pt x="298" y="91"/>
                        <a:pt x="298" y="88"/>
                        <a:pt x="296" y="88"/>
                      </a:cubicBezTo>
                      <a:cubicBezTo>
                        <a:pt x="283" y="91"/>
                        <a:pt x="301" y="96"/>
                        <a:pt x="296" y="94"/>
                      </a:cubicBezTo>
                      <a:close/>
                      <a:moveTo>
                        <a:pt x="319" y="101"/>
                      </a:moveTo>
                      <a:cubicBezTo>
                        <a:pt x="322" y="101"/>
                        <a:pt x="322" y="99"/>
                        <a:pt x="322" y="99"/>
                      </a:cubicBezTo>
                      <a:cubicBezTo>
                        <a:pt x="319" y="99"/>
                        <a:pt x="316" y="101"/>
                        <a:pt x="319" y="101"/>
                      </a:cubicBezTo>
                      <a:close/>
                      <a:moveTo>
                        <a:pt x="316" y="94"/>
                      </a:moveTo>
                      <a:cubicBezTo>
                        <a:pt x="319" y="91"/>
                        <a:pt x="322" y="91"/>
                        <a:pt x="319" y="86"/>
                      </a:cubicBezTo>
                      <a:cubicBezTo>
                        <a:pt x="314" y="83"/>
                        <a:pt x="298" y="101"/>
                        <a:pt x="316" y="94"/>
                      </a:cubicBezTo>
                      <a:close/>
                      <a:moveTo>
                        <a:pt x="314" y="68"/>
                      </a:moveTo>
                      <a:cubicBezTo>
                        <a:pt x="311" y="70"/>
                        <a:pt x="309" y="70"/>
                        <a:pt x="306" y="70"/>
                      </a:cubicBezTo>
                      <a:cubicBezTo>
                        <a:pt x="311" y="78"/>
                        <a:pt x="311" y="70"/>
                        <a:pt x="314" y="68"/>
                      </a:cubicBezTo>
                      <a:close/>
                      <a:moveTo>
                        <a:pt x="296" y="83"/>
                      </a:moveTo>
                      <a:cubicBezTo>
                        <a:pt x="296" y="81"/>
                        <a:pt x="293" y="81"/>
                        <a:pt x="293" y="83"/>
                      </a:cubicBezTo>
                      <a:cubicBezTo>
                        <a:pt x="293" y="88"/>
                        <a:pt x="296" y="83"/>
                        <a:pt x="296" y="83"/>
                      </a:cubicBezTo>
                      <a:close/>
                      <a:moveTo>
                        <a:pt x="301" y="195"/>
                      </a:moveTo>
                      <a:cubicBezTo>
                        <a:pt x="306" y="195"/>
                        <a:pt x="301" y="192"/>
                        <a:pt x="301" y="192"/>
                      </a:cubicBezTo>
                      <a:cubicBezTo>
                        <a:pt x="296" y="192"/>
                        <a:pt x="296" y="195"/>
                        <a:pt x="301" y="195"/>
                      </a:cubicBezTo>
                      <a:close/>
                      <a:moveTo>
                        <a:pt x="301" y="101"/>
                      </a:moveTo>
                      <a:cubicBezTo>
                        <a:pt x="301" y="104"/>
                        <a:pt x="306" y="101"/>
                        <a:pt x="306" y="101"/>
                      </a:cubicBezTo>
                      <a:cubicBezTo>
                        <a:pt x="306" y="96"/>
                        <a:pt x="301" y="99"/>
                        <a:pt x="301" y="101"/>
                      </a:cubicBezTo>
                      <a:close/>
                      <a:moveTo>
                        <a:pt x="296" y="187"/>
                      </a:moveTo>
                      <a:cubicBezTo>
                        <a:pt x="298" y="184"/>
                        <a:pt x="291" y="184"/>
                        <a:pt x="291" y="184"/>
                      </a:cubicBezTo>
                      <a:cubicBezTo>
                        <a:pt x="288" y="182"/>
                        <a:pt x="293" y="200"/>
                        <a:pt x="296" y="187"/>
                      </a:cubicBezTo>
                      <a:close/>
                      <a:moveTo>
                        <a:pt x="298" y="107"/>
                      </a:moveTo>
                      <a:cubicBezTo>
                        <a:pt x="298" y="107"/>
                        <a:pt x="298" y="104"/>
                        <a:pt x="296" y="101"/>
                      </a:cubicBezTo>
                      <a:cubicBezTo>
                        <a:pt x="291" y="96"/>
                        <a:pt x="293" y="109"/>
                        <a:pt x="298" y="107"/>
                      </a:cubicBezTo>
                      <a:close/>
                      <a:moveTo>
                        <a:pt x="772" y="96"/>
                      </a:moveTo>
                      <a:cubicBezTo>
                        <a:pt x="765" y="91"/>
                        <a:pt x="765" y="99"/>
                        <a:pt x="759" y="101"/>
                      </a:cubicBezTo>
                      <a:cubicBezTo>
                        <a:pt x="762" y="101"/>
                        <a:pt x="767" y="99"/>
                        <a:pt x="772" y="96"/>
                      </a:cubicBezTo>
                      <a:close/>
                      <a:moveTo>
                        <a:pt x="845" y="135"/>
                      </a:moveTo>
                      <a:cubicBezTo>
                        <a:pt x="842" y="132"/>
                        <a:pt x="842" y="132"/>
                        <a:pt x="840" y="135"/>
                      </a:cubicBezTo>
                      <a:cubicBezTo>
                        <a:pt x="840" y="140"/>
                        <a:pt x="842" y="135"/>
                        <a:pt x="845" y="135"/>
                      </a:cubicBezTo>
                      <a:close/>
                      <a:moveTo>
                        <a:pt x="759" y="75"/>
                      </a:moveTo>
                      <a:cubicBezTo>
                        <a:pt x="752" y="68"/>
                        <a:pt x="754" y="96"/>
                        <a:pt x="754" y="99"/>
                      </a:cubicBezTo>
                      <a:cubicBezTo>
                        <a:pt x="757" y="94"/>
                        <a:pt x="759" y="75"/>
                        <a:pt x="759" y="75"/>
                      </a:cubicBezTo>
                      <a:close/>
                      <a:moveTo>
                        <a:pt x="777" y="96"/>
                      </a:moveTo>
                      <a:cubicBezTo>
                        <a:pt x="777" y="99"/>
                        <a:pt x="762" y="101"/>
                        <a:pt x="765" y="104"/>
                      </a:cubicBezTo>
                      <a:cubicBezTo>
                        <a:pt x="765" y="107"/>
                        <a:pt x="775" y="101"/>
                        <a:pt x="775" y="107"/>
                      </a:cubicBezTo>
                      <a:cubicBezTo>
                        <a:pt x="775" y="112"/>
                        <a:pt x="777" y="117"/>
                        <a:pt x="767" y="117"/>
                      </a:cubicBezTo>
                      <a:cubicBezTo>
                        <a:pt x="759" y="117"/>
                        <a:pt x="759" y="125"/>
                        <a:pt x="762" y="127"/>
                      </a:cubicBezTo>
                      <a:cubicBezTo>
                        <a:pt x="765" y="130"/>
                        <a:pt x="780" y="135"/>
                        <a:pt x="783" y="135"/>
                      </a:cubicBezTo>
                      <a:cubicBezTo>
                        <a:pt x="785" y="138"/>
                        <a:pt x="783" y="138"/>
                        <a:pt x="783" y="138"/>
                      </a:cubicBezTo>
                      <a:cubicBezTo>
                        <a:pt x="785" y="140"/>
                        <a:pt x="793" y="140"/>
                        <a:pt x="793" y="138"/>
                      </a:cubicBezTo>
                      <a:cubicBezTo>
                        <a:pt x="793" y="132"/>
                        <a:pt x="788" y="138"/>
                        <a:pt x="788" y="132"/>
                      </a:cubicBezTo>
                      <a:cubicBezTo>
                        <a:pt x="788" y="127"/>
                        <a:pt x="798" y="127"/>
                        <a:pt x="793" y="122"/>
                      </a:cubicBezTo>
                      <a:cubicBezTo>
                        <a:pt x="796" y="122"/>
                        <a:pt x="816" y="117"/>
                        <a:pt x="816" y="120"/>
                      </a:cubicBezTo>
                      <a:cubicBezTo>
                        <a:pt x="816" y="120"/>
                        <a:pt x="809" y="122"/>
                        <a:pt x="809" y="125"/>
                      </a:cubicBezTo>
                      <a:cubicBezTo>
                        <a:pt x="814" y="122"/>
                        <a:pt x="816" y="122"/>
                        <a:pt x="819" y="122"/>
                      </a:cubicBezTo>
                      <a:cubicBezTo>
                        <a:pt x="814" y="127"/>
                        <a:pt x="814" y="127"/>
                        <a:pt x="814" y="127"/>
                      </a:cubicBezTo>
                      <a:cubicBezTo>
                        <a:pt x="816" y="127"/>
                        <a:pt x="821" y="130"/>
                        <a:pt x="821" y="130"/>
                      </a:cubicBezTo>
                      <a:cubicBezTo>
                        <a:pt x="821" y="127"/>
                        <a:pt x="827" y="120"/>
                        <a:pt x="827" y="120"/>
                      </a:cubicBezTo>
                      <a:cubicBezTo>
                        <a:pt x="827" y="112"/>
                        <a:pt x="806" y="107"/>
                        <a:pt x="806" y="101"/>
                      </a:cubicBezTo>
                      <a:cubicBezTo>
                        <a:pt x="803" y="91"/>
                        <a:pt x="829" y="70"/>
                        <a:pt x="798" y="81"/>
                      </a:cubicBezTo>
                      <a:cubicBezTo>
                        <a:pt x="796" y="81"/>
                        <a:pt x="788" y="75"/>
                        <a:pt x="788" y="68"/>
                      </a:cubicBezTo>
                      <a:cubicBezTo>
                        <a:pt x="788" y="65"/>
                        <a:pt x="798" y="60"/>
                        <a:pt x="788" y="60"/>
                      </a:cubicBezTo>
                      <a:cubicBezTo>
                        <a:pt x="783" y="60"/>
                        <a:pt x="757" y="78"/>
                        <a:pt x="765" y="83"/>
                      </a:cubicBezTo>
                      <a:cubicBezTo>
                        <a:pt x="767" y="86"/>
                        <a:pt x="775" y="70"/>
                        <a:pt x="775" y="70"/>
                      </a:cubicBezTo>
                      <a:cubicBezTo>
                        <a:pt x="780" y="68"/>
                        <a:pt x="775" y="83"/>
                        <a:pt x="775" y="83"/>
                      </a:cubicBezTo>
                      <a:cubicBezTo>
                        <a:pt x="780" y="83"/>
                        <a:pt x="783" y="75"/>
                        <a:pt x="785" y="75"/>
                      </a:cubicBezTo>
                      <a:cubicBezTo>
                        <a:pt x="785" y="75"/>
                        <a:pt x="798" y="88"/>
                        <a:pt x="798" y="86"/>
                      </a:cubicBezTo>
                      <a:cubicBezTo>
                        <a:pt x="798" y="109"/>
                        <a:pt x="790" y="83"/>
                        <a:pt x="788" y="83"/>
                      </a:cubicBezTo>
                      <a:cubicBezTo>
                        <a:pt x="785" y="86"/>
                        <a:pt x="788" y="88"/>
                        <a:pt x="785" y="88"/>
                      </a:cubicBezTo>
                      <a:cubicBezTo>
                        <a:pt x="785" y="88"/>
                        <a:pt x="788" y="81"/>
                        <a:pt x="785" y="81"/>
                      </a:cubicBezTo>
                      <a:cubicBezTo>
                        <a:pt x="780" y="78"/>
                        <a:pt x="780" y="88"/>
                        <a:pt x="783" y="91"/>
                      </a:cubicBezTo>
                      <a:cubicBezTo>
                        <a:pt x="780" y="88"/>
                        <a:pt x="762" y="81"/>
                        <a:pt x="762" y="88"/>
                      </a:cubicBezTo>
                      <a:cubicBezTo>
                        <a:pt x="762" y="94"/>
                        <a:pt x="775" y="91"/>
                        <a:pt x="777" y="96"/>
                      </a:cubicBezTo>
                      <a:close/>
                      <a:moveTo>
                        <a:pt x="834" y="171"/>
                      </a:moveTo>
                      <a:cubicBezTo>
                        <a:pt x="837" y="174"/>
                        <a:pt x="840" y="174"/>
                        <a:pt x="840" y="177"/>
                      </a:cubicBezTo>
                      <a:cubicBezTo>
                        <a:pt x="842" y="169"/>
                        <a:pt x="860" y="171"/>
                        <a:pt x="858" y="187"/>
                      </a:cubicBezTo>
                      <a:cubicBezTo>
                        <a:pt x="850" y="184"/>
                        <a:pt x="853" y="187"/>
                        <a:pt x="847" y="187"/>
                      </a:cubicBezTo>
                      <a:cubicBezTo>
                        <a:pt x="847" y="179"/>
                        <a:pt x="847" y="179"/>
                        <a:pt x="847" y="179"/>
                      </a:cubicBezTo>
                      <a:cubicBezTo>
                        <a:pt x="842" y="187"/>
                        <a:pt x="850" y="195"/>
                        <a:pt x="837" y="203"/>
                      </a:cubicBezTo>
                      <a:cubicBezTo>
                        <a:pt x="847" y="203"/>
                        <a:pt x="847" y="203"/>
                        <a:pt x="847" y="203"/>
                      </a:cubicBezTo>
                      <a:cubicBezTo>
                        <a:pt x="850" y="203"/>
                        <a:pt x="878" y="192"/>
                        <a:pt x="881" y="203"/>
                      </a:cubicBezTo>
                      <a:cubicBezTo>
                        <a:pt x="878" y="192"/>
                        <a:pt x="873" y="179"/>
                        <a:pt x="863" y="174"/>
                      </a:cubicBezTo>
                      <a:cubicBezTo>
                        <a:pt x="850" y="171"/>
                        <a:pt x="840" y="151"/>
                        <a:pt x="829" y="148"/>
                      </a:cubicBezTo>
                      <a:cubicBezTo>
                        <a:pt x="829" y="148"/>
                        <a:pt x="832" y="169"/>
                        <a:pt x="830" y="173"/>
                      </a:cubicBezTo>
                      <a:cubicBezTo>
                        <a:pt x="831" y="173"/>
                        <a:pt x="834" y="176"/>
                        <a:pt x="834" y="171"/>
                      </a:cubicBezTo>
                      <a:close/>
                      <a:moveTo>
                        <a:pt x="829" y="174"/>
                      </a:moveTo>
                      <a:cubicBezTo>
                        <a:pt x="829" y="174"/>
                        <a:pt x="830" y="174"/>
                        <a:pt x="830" y="173"/>
                      </a:cubicBezTo>
                      <a:cubicBezTo>
                        <a:pt x="829" y="173"/>
                        <a:pt x="829" y="174"/>
                        <a:pt x="829" y="174"/>
                      </a:cubicBezTo>
                      <a:close/>
                      <a:moveTo>
                        <a:pt x="585" y="188"/>
                      </a:moveTo>
                      <a:cubicBezTo>
                        <a:pt x="588" y="193"/>
                        <a:pt x="590" y="188"/>
                        <a:pt x="593" y="188"/>
                      </a:cubicBezTo>
                      <a:cubicBezTo>
                        <a:pt x="590" y="190"/>
                        <a:pt x="590" y="190"/>
                        <a:pt x="593" y="190"/>
                      </a:cubicBezTo>
                      <a:cubicBezTo>
                        <a:pt x="593" y="190"/>
                        <a:pt x="598" y="180"/>
                        <a:pt x="596" y="180"/>
                      </a:cubicBezTo>
                      <a:cubicBezTo>
                        <a:pt x="596" y="180"/>
                        <a:pt x="580" y="185"/>
                        <a:pt x="585" y="188"/>
                      </a:cubicBezTo>
                      <a:close/>
                      <a:moveTo>
                        <a:pt x="322" y="70"/>
                      </a:moveTo>
                      <a:cubicBezTo>
                        <a:pt x="316" y="78"/>
                        <a:pt x="322" y="75"/>
                        <a:pt x="322" y="75"/>
                      </a:cubicBezTo>
                      <a:cubicBezTo>
                        <a:pt x="322" y="75"/>
                        <a:pt x="327" y="65"/>
                        <a:pt x="322" y="70"/>
                      </a:cubicBezTo>
                      <a:close/>
                      <a:moveTo>
                        <a:pt x="560" y="109"/>
                      </a:moveTo>
                      <a:cubicBezTo>
                        <a:pt x="568" y="117"/>
                        <a:pt x="573" y="120"/>
                        <a:pt x="581" y="120"/>
                      </a:cubicBezTo>
                      <a:cubicBezTo>
                        <a:pt x="581" y="101"/>
                        <a:pt x="547" y="86"/>
                        <a:pt x="550" y="109"/>
                      </a:cubicBezTo>
                      <a:cubicBezTo>
                        <a:pt x="552" y="112"/>
                        <a:pt x="555" y="112"/>
                        <a:pt x="560" y="109"/>
                      </a:cubicBezTo>
                      <a:close/>
                      <a:moveTo>
                        <a:pt x="301" y="86"/>
                      </a:moveTo>
                      <a:cubicBezTo>
                        <a:pt x="301" y="86"/>
                        <a:pt x="311" y="88"/>
                        <a:pt x="306" y="83"/>
                      </a:cubicBezTo>
                      <a:cubicBezTo>
                        <a:pt x="306" y="83"/>
                        <a:pt x="301" y="83"/>
                        <a:pt x="301" y="81"/>
                      </a:cubicBezTo>
                      <a:cubicBezTo>
                        <a:pt x="296" y="83"/>
                        <a:pt x="298" y="86"/>
                        <a:pt x="301" y="86"/>
                      </a:cubicBezTo>
                      <a:close/>
                      <a:moveTo>
                        <a:pt x="757" y="101"/>
                      </a:moveTo>
                      <a:cubicBezTo>
                        <a:pt x="749" y="104"/>
                        <a:pt x="749" y="104"/>
                        <a:pt x="749" y="104"/>
                      </a:cubicBezTo>
                      <a:cubicBezTo>
                        <a:pt x="749" y="104"/>
                        <a:pt x="754" y="107"/>
                        <a:pt x="757" y="101"/>
                      </a:cubicBezTo>
                      <a:close/>
                      <a:moveTo>
                        <a:pt x="190" y="221"/>
                      </a:moveTo>
                      <a:cubicBezTo>
                        <a:pt x="187" y="221"/>
                        <a:pt x="190" y="226"/>
                        <a:pt x="190" y="226"/>
                      </a:cubicBezTo>
                      <a:cubicBezTo>
                        <a:pt x="192" y="226"/>
                        <a:pt x="195" y="223"/>
                        <a:pt x="190" y="221"/>
                      </a:cubicBezTo>
                      <a:close/>
                      <a:moveTo>
                        <a:pt x="158" y="229"/>
                      </a:moveTo>
                      <a:cubicBezTo>
                        <a:pt x="156" y="223"/>
                        <a:pt x="143" y="231"/>
                        <a:pt x="138" y="231"/>
                      </a:cubicBezTo>
                      <a:cubicBezTo>
                        <a:pt x="146" y="231"/>
                        <a:pt x="146" y="231"/>
                        <a:pt x="146" y="231"/>
                      </a:cubicBezTo>
                      <a:cubicBezTo>
                        <a:pt x="148" y="231"/>
                        <a:pt x="153" y="231"/>
                        <a:pt x="158" y="229"/>
                      </a:cubicBezTo>
                      <a:close/>
                      <a:moveTo>
                        <a:pt x="174" y="226"/>
                      </a:moveTo>
                      <a:cubicBezTo>
                        <a:pt x="179" y="226"/>
                        <a:pt x="184" y="229"/>
                        <a:pt x="184" y="223"/>
                      </a:cubicBezTo>
                      <a:cubicBezTo>
                        <a:pt x="184" y="216"/>
                        <a:pt x="158" y="226"/>
                        <a:pt x="161" y="229"/>
                      </a:cubicBezTo>
                      <a:cubicBezTo>
                        <a:pt x="164" y="229"/>
                        <a:pt x="171" y="226"/>
                        <a:pt x="174" y="226"/>
                      </a:cubicBezTo>
                      <a:close/>
                      <a:moveTo>
                        <a:pt x="197" y="226"/>
                      </a:moveTo>
                      <a:cubicBezTo>
                        <a:pt x="200" y="226"/>
                        <a:pt x="208" y="221"/>
                        <a:pt x="210" y="221"/>
                      </a:cubicBezTo>
                      <a:cubicBezTo>
                        <a:pt x="210" y="218"/>
                        <a:pt x="208" y="216"/>
                        <a:pt x="200" y="218"/>
                      </a:cubicBezTo>
                      <a:cubicBezTo>
                        <a:pt x="202" y="218"/>
                        <a:pt x="190" y="226"/>
                        <a:pt x="197" y="226"/>
                      </a:cubicBezTo>
                      <a:close/>
                      <a:moveTo>
                        <a:pt x="234" y="218"/>
                      </a:moveTo>
                      <a:cubicBezTo>
                        <a:pt x="236" y="216"/>
                        <a:pt x="223" y="216"/>
                        <a:pt x="223" y="216"/>
                      </a:cubicBezTo>
                      <a:cubicBezTo>
                        <a:pt x="223" y="216"/>
                        <a:pt x="213" y="216"/>
                        <a:pt x="215" y="221"/>
                      </a:cubicBezTo>
                      <a:cubicBezTo>
                        <a:pt x="221" y="223"/>
                        <a:pt x="228" y="218"/>
                        <a:pt x="234" y="218"/>
                      </a:cubicBezTo>
                      <a:close/>
                      <a:moveTo>
                        <a:pt x="972" y="618"/>
                      </a:moveTo>
                      <a:cubicBezTo>
                        <a:pt x="972" y="600"/>
                        <a:pt x="959" y="603"/>
                        <a:pt x="948" y="597"/>
                      </a:cubicBezTo>
                      <a:cubicBezTo>
                        <a:pt x="938" y="592"/>
                        <a:pt x="954" y="582"/>
                        <a:pt x="948" y="577"/>
                      </a:cubicBezTo>
                      <a:cubicBezTo>
                        <a:pt x="943" y="561"/>
                        <a:pt x="923" y="551"/>
                        <a:pt x="933" y="538"/>
                      </a:cubicBezTo>
                      <a:cubicBezTo>
                        <a:pt x="938" y="530"/>
                        <a:pt x="951" y="504"/>
                        <a:pt x="935" y="501"/>
                      </a:cubicBezTo>
                      <a:cubicBezTo>
                        <a:pt x="933" y="501"/>
                        <a:pt x="943" y="475"/>
                        <a:pt x="933" y="473"/>
                      </a:cubicBezTo>
                      <a:cubicBezTo>
                        <a:pt x="923" y="467"/>
                        <a:pt x="923" y="465"/>
                        <a:pt x="920" y="455"/>
                      </a:cubicBezTo>
                      <a:cubicBezTo>
                        <a:pt x="917" y="439"/>
                        <a:pt x="928" y="444"/>
                        <a:pt x="928" y="434"/>
                      </a:cubicBezTo>
                      <a:cubicBezTo>
                        <a:pt x="928" y="416"/>
                        <a:pt x="894" y="379"/>
                        <a:pt x="871" y="377"/>
                      </a:cubicBezTo>
                      <a:cubicBezTo>
                        <a:pt x="873" y="371"/>
                        <a:pt x="873" y="356"/>
                        <a:pt x="876" y="353"/>
                      </a:cubicBezTo>
                      <a:cubicBezTo>
                        <a:pt x="881" y="345"/>
                        <a:pt x="891" y="345"/>
                        <a:pt x="894" y="335"/>
                      </a:cubicBezTo>
                      <a:cubicBezTo>
                        <a:pt x="899" y="317"/>
                        <a:pt x="904" y="301"/>
                        <a:pt x="894" y="286"/>
                      </a:cubicBezTo>
                      <a:cubicBezTo>
                        <a:pt x="884" y="268"/>
                        <a:pt x="891" y="239"/>
                        <a:pt x="873" y="229"/>
                      </a:cubicBezTo>
                      <a:cubicBezTo>
                        <a:pt x="873" y="226"/>
                        <a:pt x="881" y="223"/>
                        <a:pt x="878" y="221"/>
                      </a:cubicBezTo>
                      <a:cubicBezTo>
                        <a:pt x="876" y="218"/>
                        <a:pt x="863" y="223"/>
                        <a:pt x="853" y="221"/>
                      </a:cubicBezTo>
                      <a:cubicBezTo>
                        <a:pt x="850" y="221"/>
                        <a:pt x="842" y="216"/>
                        <a:pt x="840" y="213"/>
                      </a:cubicBezTo>
                      <a:cubicBezTo>
                        <a:pt x="837" y="210"/>
                        <a:pt x="829" y="208"/>
                        <a:pt x="834" y="200"/>
                      </a:cubicBezTo>
                      <a:cubicBezTo>
                        <a:pt x="845" y="190"/>
                        <a:pt x="834" y="195"/>
                        <a:pt x="834" y="184"/>
                      </a:cubicBezTo>
                      <a:cubicBezTo>
                        <a:pt x="834" y="174"/>
                        <a:pt x="824" y="182"/>
                        <a:pt x="827" y="166"/>
                      </a:cubicBezTo>
                      <a:cubicBezTo>
                        <a:pt x="829" y="161"/>
                        <a:pt x="821" y="161"/>
                        <a:pt x="821" y="153"/>
                      </a:cubicBezTo>
                      <a:cubicBezTo>
                        <a:pt x="821" y="148"/>
                        <a:pt x="796" y="166"/>
                        <a:pt x="796" y="166"/>
                      </a:cubicBezTo>
                      <a:cubicBezTo>
                        <a:pt x="796" y="166"/>
                        <a:pt x="788" y="153"/>
                        <a:pt x="788" y="151"/>
                      </a:cubicBezTo>
                      <a:cubicBezTo>
                        <a:pt x="788" y="151"/>
                        <a:pt x="759" y="138"/>
                        <a:pt x="757" y="132"/>
                      </a:cubicBezTo>
                      <a:cubicBezTo>
                        <a:pt x="757" y="127"/>
                        <a:pt x="749" y="109"/>
                        <a:pt x="749" y="107"/>
                      </a:cubicBezTo>
                      <a:cubicBezTo>
                        <a:pt x="746" y="112"/>
                        <a:pt x="736" y="112"/>
                        <a:pt x="736" y="120"/>
                      </a:cubicBezTo>
                      <a:cubicBezTo>
                        <a:pt x="739" y="130"/>
                        <a:pt x="723" y="120"/>
                        <a:pt x="726" y="120"/>
                      </a:cubicBezTo>
                      <a:cubicBezTo>
                        <a:pt x="720" y="122"/>
                        <a:pt x="713" y="117"/>
                        <a:pt x="708" y="125"/>
                      </a:cubicBezTo>
                      <a:cubicBezTo>
                        <a:pt x="697" y="120"/>
                        <a:pt x="692" y="143"/>
                        <a:pt x="695" y="143"/>
                      </a:cubicBezTo>
                      <a:cubicBezTo>
                        <a:pt x="676" y="143"/>
                        <a:pt x="695" y="130"/>
                        <a:pt x="689" y="130"/>
                      </a:cubicBezTo>
                      <a:cubicBezTo>
                        <a:pt x="687" y="127"/>
                        <a:pt x="702" y="120"/>
                        <a:pt x="708" y="120"/>
                      </a:cubicBezTo>
                      <a:cubicBezTo>
                        <a:pt x="705" y="120"/>
                        <a:pt x="718" y="112"/>
                        <a:pt x="718" y="112"/>
                      </a:cubicBezTo>
                      <a:cubicBezTo>
                        <a:pt x="726" y="112"/>
                        <a:pt x="741" y="117"/>
                        <a:pt x="744" y="107"/>
                      </a:cubicBezTo>
                      <a:cubicBezTo>
                        <a:pt x="741" y="112"/>
                        <a:pt x="726" y="109"/>
                        <a:pt x="715" y="107"/>
                      </a:cubicBezTo>
                      <a:cubicBezTo>
                        <a:pt x="708" y="107"/>
                        <a:pt x="697" y="96"/>
                        <a:pt x="697" y="112"/>
                      </a:cubicBezTo>
                      <a:cubicBezTo>
                        <a:pt x="697" y="120"/>
                        <a:pt x="682" y="122"/>
                        <a:pt x="676" y="127"/>
                      </a:cubicBezTo>
                      <a:cubicBezTo>
                        <a:pt x="669" y="140"/>
                        <a:pt x="664" y="158"/>
                        <a:pt x="656" y="158"/>
                      </a:cubicBezTo>
                      <a:cubicBezTo>
                        <a:pt x="648" y="158"/>
                        <a:pt x="640" y="164"/>
                        <a:pt x="632" y="164"/>
                      </a:cubicBezTo>
                      <a:cubicBezTo>
                        <a:pt x="625" y="164"/>
                        <a:pt x="622" y="158"/>
                        <a:pt x="617" y="161"/>
                      </a:cubicBezTo>
                      <a:cubicBezTo>
                        <a:pt x="614" y="161"/>
                        <a:pt x="594" y="177"/>
                        <a:pt x="596" y="179"/>
                      </a:cubicBezTo>
                      <a:cubicBezTo>
                        <a:pt x="604" y="182"/>
                        <a:pt x="607" y="171"/>
                        <a:pt x="612" y="171"/>
                      </a:cubicBezTo>
                      <a:cubicBezTo>
                        <a:pt x="609" y="171"/>
                        <a:pt x="596" y="190"/>
                        <a:pt x="596" y="192"/>
                      </a:cubicBezTo>
                      <a:cubicBezTo>
                        <a:pt x="594" y="208"/>
                        <a:pt x="594" y="200"/>
                        <a:pt x="586" y="200"/>
                      </a:cubicBezTo>
                      <a:cubicBezTo>
                        <a:pt x="575" y="200"/>
                        <a:pt x="575" y="200"/>
                        <a:pt x="575" y="200"/>
                      </a:cubicBezTo>
                      <a:cubicBezTo>
                        <a:pt x="578" y="200"/>
                        <a:pt x="570" y="187"/>
                        <a:pt x="568" y="184"/>
                      </a:cubicBezTo>
                      <a:cubicBezTo>
                        <a:pt x="565" y="184"/>
                        <a:pt x="550" y="184"/>
                        <a:pt x="547" y="187"/>
                      </a:cubicBezTo>
                      <a:cubicBezTo>
                        <a:pt x="537" y="195"/>
                        <a:pt x="531" y="192"/>
                        <a:pt x="547" y="203"/>
                      </a:cubicBezTo>
                      <a:cubicBezTo>
                        <a:pt x="534" y="195"/>
                        <a:pt x="521" y="221"/>
                        <a:pt x="511" y="221"/>
                      </a:cubicBezTo>
                      <a:cubicBezTo>
                        <a:pt x="506" y="221"/>
                        <a:pt x="534" y="200"/>
                        <a:pt x="534" y="200"/>
                      </a:cubicBezTo>
                      <a:cubicBezTo>
                        <a:pt x="534" y="187"/>
                        <a:pt x="531" y="190"/>
                        <a:pt x="524" y="179"/>
                      </a:cubicBezTo>
                      <a:cubicBezTo>
                        <a:pt x="524" y="179"/>
                        <a:pt x="547" y="161"/>
                        <a:pt x="550" y="161"/>
                      </a:cubicBezTo>
                      <a:cubicBezTo>
                        <a:pt x="563" y="153"/>
                        <a:pt x="555" y="148"/>
                        <a:pt x="555" y="140"/>
                      </a:cubicBezTo>
                      <a:cubicBezTo>
                        <a:pt x="555" y="122"/>
                        <a:pt x="560" y="132"/>
                        <a:pt x="563" y="122"/>
                      </a:cubicBezTo>
                      <a:cubicBezTo>
                        <a:pt x="565" y="117"/>
                        <a:pt x="550" y="125"/>
                        <a:pt x="547" y="125"/>
                      </a:cubicBezTo>
                      <a:cubicBezTo>
                        <a:pt x="547" y="125"/>
                        <a:pt x="542" y="120"/>
                        <a:pt x="531" y="130"/>
                      </a:cubicBezTo>
                      <a:cubicBezTo>
                        <a:pt x="521" y="138"/>
                        <a:pt x="521" y="130"/>
                        <a:pt x="508" y="125"/>
                      </a:cubicBezTo>
                      <a:cubicBezTo>
                        <a:pt x="503" y="120"/>
                        <a:pt x="493" y="117"/>
                        <a:pt x="485" y="112"/>
                      </a:cubicBezTo>
                      <a:cubicBezTo>
                        <a:pt x="469" y="107"/>
                        <a:pt x="474" y="130"/>
                        <a:pt x="464" y="130"/>
                      </a:cubicBezTo>
                      <a:cubicBezTo>
                        <a:pt x="467" y="109"/>
                        <a:pt x="467" y="109"/>
                        <a:pt x="467" y="109"/>
                      </a:cubicBezTo>
                      <a:cubicBezTo>
                        <a:pt x="467" y="99"/>
                        <a:pt x="443" y="109"/>
                        <a:pt x="438" y="107"/>
                      </a:cubicBezTo>
                      <a:cubicBezTo>
                        <a:pt x="446" y="109"/>
                        <a:pt x="459" y="78"/>
                        <a:pt x="449" y="68"/>
                      </a:cubicBezTo>
                      <a:cubicBezTo>
                        <a:pt x="456" y="75"/>
                        <a:pt x="449" y="57"/>
                        <a:pt x="449" y="57"/>
                      </a:cubicBezTo>
                      <a:cubicBezTo>
                        <a:pt x="449" y="44"/>
                        <a:pt x="441" y="55"/>
                        <a:pt x="438" y="55"/>
                      </a:cubicBezTo>
                      <a:cubicBezTo>
                        <a:pt x="428" y="57"/>
                        <a:pt x="415" y="39"/>
                        <a:pt x="410" y="39"/>
                      </a:cubicBezTo>
                      <a:cubicBezTo>
                        <a:pt x="410" y="36"/>
                        <a:pt x="397" y="47"/>
                        <a:pt x="397" y="47"/>
                      </a:cubicBezTo>
                      <a:cubicBezTo>
                        <a:pt x="394" y="31"/>
                        <a:pt x="392" y="42"/>
                        <a:pt x="384" y="47"/>
                      </a:cubicBezTo>
                      <a:cubicBezTo>
                        <a:pt x="373" y="49"/>
                        <a:pt x="376" y="36"/>
                        <a:pt x="371" y="36"/>
                      </a:cubicBezTo>
                      <a:cubicBezTo>
                        <a:pt x="355" y="31"/>
                        <a:pt x="342" y="26"/>
                        <a:pt x="327" y="29"/>
                      </a:cubicBezTo>
                      <a:cubicBezTo>
                        <a:pt x="319" y="29"/>
                        <a:pt x="319" y="21"/>
                        <a:pt x="314" y="31"/>
                      </a:cubicBezTo>
                      <a:cubicBezTo>
                        <a:pt x="311" y="39"/>
                        <a:pt x="324" y="55"/>
                        <a:pt x="322" y="57"/>
                      </a:cubicBezTo>
                      <a:cubicBezTo>
                        <a:pt x="322" y="55"/>
                        <a:pt x="332" y="83"/>
                        <a:pt x="332" y="83"/>
                      </a:cubicBezTo>
                      <a:cubicBezTo>
                        <a:pt x="332" y="83"/>
                        <a:pt x="350" y="88"/>
                        <a:pt x="348" y="94"/>
                      </a:cubicBezTo>
                      <a:cubicBezTo>
                        <a:pt x="342" y="99"/>
                        <a:pt x="329" y="91"/>
                        <a:pt x="329" y="101"/>
                      </a:cubicBezTo>
                      <a:cubicBezTo>
                        <a:pt x="332" y="112"/>
                        <a:pt x="348" y="99"/>
                        <a:pt x="348" y="99"/>
                      </a:cubicBezTo>
                      <a:cubicBezTo>
                        <a:pt x="348" y="99"/>
                        <a:pt x="342" y="109"/>
                        <a:pt x="337" y="117"/>
                      </a:cubicBezTo>
                      <a:cubicBezTo>
                        <a:pt x="337" y="117"/>
                        <a:pt x="309" y="112"/>
                        <a:pt x="314" y="120"/>
                      </a:cubicBezTo>
                      <a:cubicBezTo>
                        <a:pt x="316" y="120"/>
                        <a:pt x="316" y="122"/>
                        <a:pt x="316" y="122"/>
                      </a:cubicBezTo>
                      <a:cubicBezTo>
                        <a:pt x="283" y="135"/>
                        <a:pt x="342" y="143"/>
                        <a:pt x="342" y="132"/>
                      </a:cubicBezTo>
                      <a:cubicBezTo>
                        <a:pt x="342" y="143"/>
                        <a:pt x="324" y="140"/>
                        <a:pt x="332" y="158"/>
                      </a:cubicBezTo>
                      <a:cubicBezTo>
                        <a:pt x="332" y="161"/>
                        <a:pt x="340" y="164"/>
                        <a:pt x="342" y="169"/>
                      </a:cubicBezTo>
                      <a:cubicBezTo>
                        <a:pt x="353" y="182"/>
                        <a:pt x="337" y="174"/>
                        <a:pt x="332" y="179"/>
                      </a:cubicBezTo>
                      <a:cubicBezTo>
                        <a:pt x="329" y="182"/>
                        <a:pt x="335" y="187"/>
                        <a:pt x="337" y="190"/>
                      </a:cubicBezTo>
                      <a:cubicBezTo>
                        <a:pt x="340" y="210"/>
                        <a:pt x="358" y="200"/>
                        <a:pt x="371" y="203"/>
                      </a:cubicBezTo>
                      <a:cubicBezTo>
                        <a:pt x="381" y="205"/>
                        <a:pt x="386" y="213"/>
                        <a:pt x="392" y="223"/>
                      </a:cubicBezTo>
                      <a:cubicBezTo>
                        <a:pt x="397" y="234"/>
                        <a:pt x="412" y="265"/>
                        <a:pt x="428" y="262"/>
                      </a:cubicBezTo>
                      <a:cubicBezTo>
                        <a:pt x="405" y="265"/>
                        <a:pt x="392" y="242"/>
                        <a:pt x="384" y="221"/>
                      </a:cubicBezTo>
                      <a:cubicBezTo>
                        <a:pt x="376" y="192"/>
                        <a:pt x="350" y="221"/>
                        <a:pt x="332" y="213"/>
                      </a:cubicBezTo>
                      <a:cubicBezTo>
                        <a:pt x="309" y="203"/>
                        <a:pt x="314" y="200"/>
                        <a:pt x="298" y="226"/>
                      </a:cubicBezTo>
                      <a:cubicBezTo>
                        <a:pt x="291" y="242"/>
                        <a:pt x="311" y="255"/>
                        <a:pt x="306" y="262"/>
                      </a:cubicBezTo>
                      <a:cubicBezTo>
                        <a:pt x="306" y="265"/>
                        <a:pt x="293" y="286"/>
                        <a:pt x="296" y="286"/>
                      </a:cubicBezTo>
                      <a:cubicBezTo>
                        <a:pt x="291" y="286"/>
                        <a:pt x="296" y="268"/>
                        <a:pt x="296" y="268"/>
                      </a:cubicBezTo>
                      <a:cubicBezTo>
                        <a:pt x="298" y="257"/>
                        <a:pt x="296" y="260"/>
                        <a:pt x="285" y="257"/>
                      </a:cubicBezTo>
                      <a:cubicBezTo>
                        <a:pt x="280" y="255"/>
                        <a:pt x="278" y="239"/>
                        <a:pt x="272" y="255"/>
                      </a:cubicBezTo>
                      <a:cubicBezTo>
                        <a:pt x="267" y="265"/>
                        <a:pt x="272" y="262"/>
                        <a:pt x="278" y="262"/>
                      </a:cubicBezTo>
                      <a:cubicBezTo>
                        <a:pt x="280" y="262"/>
                        <a:pt x="275" y="281"/>
                        <a:pt x="275" y="281"/>
                      </a:cubicBezTo>
                      <a:cubicBezTo>
                        <a:pt x="270" y="291"/>
                        <a:pt x="265" y="275"/>
                        <a:pt x="257" y="273"/>
                      </a:cubicBezTo>
                      <a:cubicBezTo>
                        <a:pt x="254" y="273"/>
                        <a:pt x="244" y="270"/>
                        <a:pt x="257" y="265"/>
                      </a:cubicBezTo>
                      <a:cubicBezTo>
                        <a:pt x="272" y="257"/>
                        <a:pt x="247" y="229"/>
                        <a:pt x="239" y="229"/>
                      </a:cubicBezTo>
                      <a:cubicBezTo>
                        <a:pt x="226" y="226"/>
                        <a:pt x="210" y="234"/>
                        <a:pt x="197" y="234"/>
                      </a:cubicBezTo>
                      <a:cubicBezTo>
                        <a:pt x="192" y="234"/>
                        <a:pt x="184" y="231"/>
                        <a:pt x="174" y="231"/>
                      </a:cubicBezTo>
                      <a:cubicBezTo>
                        <a:pt x="164" y="231"/>
                        <a:pt x="151" y="249"/>
                        <a:pt x="156" y="257"/>
                      </a:cubicBezTo>
                      <a:cubicBezTo>
                        <a:pt x="153" y="257"/>
                        <a:pt x="156" y="260"/>
                        <a:pt x="153" y="262"/>
                      </a:cubicBezTo>
                      <a:cubicBezTo>
                        <a:pt x="148" y="257"/>
                        <a:pt x="151" y="260"/>
                        <a:pt x="146" y="257"/>
                      </a:cubicBezTo>
                      <a:cubicBezTo>
                        <a:pt x="148" y="268"/>
                        <a:pt x="146" y="281"/>
                        <a:pt x="143" y="291"/>
                      </a:cubicBezTo>
                      <a:cubicBezTo>
                        <a:pt x="169" y="294"/>
                        <a:pt x="161" y="296"/>
                        <a:pt x="164" y="314"/>
                      </a:cubicBezTo>
                      <a:cubicBezTo>
                        <a:pt x="164" y="322"/>
                        <a:pt x="158" y="335"/>
                        <a:pt x="158" y="343"/>
                      </a:cubicBezTo>
                      <a:cubicBezTo>
                        <a:pt x="161" y="353"/>
                        <a:pt x="153" y="366"/>
                        <a:pt x="148" y="374"/>
                      </a:cubicBezTo>
                      <a:cubicBezTo>
                        <a:pt x="140" y="384"/>
                        <a:pt x="148" y="405"/>
                        <a:pt x="135" y="410"/>
                      </a:cubicBezTo>
                      <a:cubicBezTo>
                        <a:pt x="127" y="413"/>
                        <a:pt x="96" y="395"/>
                        <a:pt x="109" y="418"/>
                      </a:cubicBezTo>
                      <a:cubicBezTo>
                        <a:pt x="86" y="429"/>
                        <a:pt x="122" y="455"/>
                        <a:pt x="130" y="436"/>
                      </a:cubicBezTo>
                      <a:cubicBezTo>
                        <a:pt x="146" y="452"/>
                        <a:pt x="127" y="467"/>
                        <a:pt x="140" y="475"/>
                      </a:cubicBezTo>
                      <a:cubicBezTo>
                        <a:pt x="135" y="478"/>
                        <a:pt x="117" y="496"/>
                        <a:pt x="117" y="496"/>
                      </a:cubicBezTo>
                      <a:cubicBezTo>
                        <a:pt x="107" y="496"/>
                        <a:pt x="102" y="501"/>
                        <a:pt x="96" y="509"/>
                      </a:cubicBezTo>
                      <a:cubicBezTo>
                        <a:pt x="117" y="509"/>
                        <a:pt x="107" y="535"/>
                        <a:pt x="102" y="532"/>
                      </a:cubicBezTo>
                      <a:cubicBezTo>
                        <a:pt x="89" y="522"/>
                        <a:pt x="78" y="540"/>
                        <a:pt x="68" y="538"/>
                      </a:cubicBezTo>
                      <a:cubicBezTo>
                        <a:pt x="68" y="543"/>
                        <a:pt x="68" y="543"/>
                        <a:pt x="68" y="543"/>
                      </a:cubicBezTo>
                      <a:cubicBezTo>
                        <a:pt x="60" y="538"/>
                        <a:pt x="45" y="532"/>
                        <a:pt x="34" y="532"/>
                      </a:cubicBezTo>
                      <a:cubicBezTo>
                        <a:pt x="37" y="535"/>
                        <a:pt x="37" y="540"/>
                        <a:pt x="39" y="543"/>
                      </a:cubicBezTo>
                      <a:cubicBezTo>
                        <a:pt x="32" y="538"/>
                        <a:pt x="26" y="540"/>
                        <a:pt x="19" y="540"/>
                      </a:cubicBezTo>
                      <a:cubicBezTo>
                        <a:pt x="19" y="540"/>
                        <a:pt x="26" y="566"/>
                        <a:pt x="26" y="561"/>
                      </a:cubicBezTo>
                      <a:cubicBezTo>
                        <a:pt x="26" y="571"/>
                        <a:pt x="32" y="582"/>
                        <a:pt x="37" y="590"/>
                      </a:cubicBezTo>
                      <a:cubicBezTo>
                        <a:pt x="42" y="597"/>
                        <a:pt x="42" y="610"/>
                        <a:pt x="42" y="621"/>
                      </a:cubicBezTo>
                      <a:cubicBezTo>
                        <a:pt x="42" y="634"/>
                        <a:pt x="21" y="636"/>
                        <a:pt x="26" y="657"/>
                      </a:cubicBezTo>
                      <a:cubicBezTo>
                        <a:pt x="34" y="655"/>
                        <a:pt x="34" y="655"/>
                        <a:pt x="34" y="655"/>
                      </a:cubicBezTo>
                      <a:cubicBezTo>
                        <a:pt x="32" y="667"/>
                        <a:pt x="16" y="665"/>
                        <a:pt x="13" y="678"/>
                      </a:cubicBezTo>
                      <a:cubicBezTo>
                        <a:pt x="11" y="675"/>
                        <a:pt x="11" y="673"/>
                        <a:pt x="8" y="670"/>
                      </a:cubicBezTo>
                      <a:cubicBezTo>
                        <a:pt x="0" y="673"/>
                        <a:pt x="0" y="680"/>
                        <a:pt x="3" y="686"/>
                      </a:cubicBezTo>
                      <a:cubicBezTo>
                        <a:pt x="21" y="680"/>
                        <a:pt x="21" y="699"/>
                        <a:pt x="24" y="709"/>
                      </a:cubicBezTo>
                      <a:cubicBezTo>
                        <a:pt x="19" y="709"/>
                        <a:pt x="16" y="712"/>
                        <a:pt x="11" y="717"/>
                      </a:cubicBezTo>
                      <a:cubicBezTo>
                        <a:pt x="13" y="727"/>
                        <a:pt x="29" y="748"/>
                        <a:pt x="39" y="751"/>
                      </a:cubicBezTo>
                      <a:cubicBezTo>
                        <a:pt x="37" y="753"/>
                        <a:pt x="29" y="758"/>
                        <a:pt x="29" y="761"/>
                      </a:cubicBezTo>
                      <a:cubicBezTo>
                        <a:pt x="29" y="777"/>
                        <a:pt x="39" y="766"/>
                        <a:pt x="45" y="774"/>
                      </a:cubicBezTo>
                      <a:cubicBezTo>
                        <a:pt x="47" y="777"/>
                        <a:pt x="55" y="797"/>
                        <a:pt x="52" y="802"/>
                      </a:cubicBezTo>
                      <a:cubicBezTo>
                        <a:pt x="47" y="805"/>
                        <a:pt x="34" y="808"/>
                        <a:pt x="29" y="815"/>
                      </a:cubicBezTo>
                      <a:cubicBezTo>
                        <a:pt x="24" y="821"/>
                        <a:pt x="21" y="834"/>
                        <a:pt x="21" y="841"/>
                      </a:cubicBezTo>
                      <a:cubicBezTo>
                        <a:pt x="21" y="860"/>
                        <a:pt x="32" y="886"/>
                        <a:pt x="45" y="883"/>
                      </a:cubicBezTo>
                      <a:cubicBezTo>
                        <a:pt x="47" y="896"/>
                        <a:pt x="63" y="886"/>
                        <a:pt x="60" y="906"/>
                      </a:cubicBezTo>
                      <a:cubicBezTo>
                        <a:pt x="57" y="909"/>
                        <a:pt x="45" y="922"/>
                        <a:pt x="42" y="925"/>
                      </a:cubicBezTo>
                      <a:cubicBezTo>
                        <a:pt x="37" y="927"/>
                        <a:pt x="39" y="935"/>
                        <a:pt x="39" y="940"/>
                      </a:cubicBezTo>
                      <a:cubicBezTo>
                        <a:pt x="37" y="953"/>
                        <a:pt x="47" y="945"/>
                        <a:pt x="60" y="956"/>
                      </a:cubicBezTo>
                      <a:cubicBezTo>
                        <a:pt x="63" y="958"/>
                        <a:pt x="63" y="966"/>
                        <a:pt x="57" y="969"/>
                      </a:cubicBezTo>
                      <a:cubicBezTo>
                        <a:pt x="60" y="966"/>
                        <a:pt x="76" y="995"/>
                        <a:pt x="76" y="992"/>
                      </a:cubicBezTo>
                      <a:cubicBezTo>
                        <a:pt x="78" y="997"/>
                        <a:pt x="73" y="1000"/>
                        <a:pt x="81" y="1002"/>
                      </a:cubicBezTo>
                      <a:cubicBezTo>
                        <a:pt x="89" y="1002"/>
                        <a:pt x="94" y="1002"/>
                        <a:pt x="89" y="995"/>
                      </a:cubicBezTo>
                      <a:cubicBezTo>
                        <a:pt x="96" y="995"/>
                        <a:pt x="109" y="997"/>
                        <a:pt x="109" y="1002"/>
                      </a:cubicBezTo>
                      <a:cubicBezTo>
                        <a:pt x="112" y="1021"/>
                        <a:pt x="114" y="1005"/>
                        <a:pt x="120" y="1005"/>
                      </a:cubicBezTo>
                      <a:cubicBezTo>
                        <a:pt x="120" y="1005"/>
                        <a:pt x="135" y="1013"/>
                        <a:pt x="140" y="1013"/>
                      </a:cubicBezTo>
                      <a:cubicBezTo>
                        <a:pt x="143" y="1013"/>
                        <a:pt x="143" y="1010"/>
                        <a:pt x="151" y="1008"/>
                      </a:cubicBezTo>
                      <a:cubicBezTo>
                        <a:pt x="151" y="1008"/>
                        <a:pt x="146" y="1005"/>
                        <a:pt x="153" y="1005"/>
                      </a:cubicBezTo>
                      <a:cubicBezTo>
                        <a:pt x="156" y="1005"/>
                        <a:pt x="158" y="1008"/>
                        <a:pt x="161" y="1008"/>
                      </a:cubicBezTo>
                      <a:cubicBezTo>
                        <a:pt x="156" y="1008"/>
                        <a:pt x="166" y="1021"/>
                        <a:pt x="169" y="1021"/>
                      </a:cubicBezTo>
                      <a:cubicBezTo>
                        <a:pt x="174" y="1023"/>
                        <a:pt x="200" y="1036"/>
                        <a:pt x="202" y="1031"/>
                      </a:cubicBezTo>
                      <a:cubicBezTo>
                        <a:pt x="210" y="1023"/>
                        <a:pt x="234" y="1041"/>
                        <a:pt x="241" y="1044"/>
                      </a:cubicBezTo>
                      <a:cubicBezTo>
                        <a:pt x="231" y="1049"/>
                        <a:pt x="234" y="1065"/>
                        <a:pt x="228" y="1073"/>
                      </a:cubicBezTo>
                      <a:cubicBezTo>
                        <a:pt x="223" y="1078"/>
                        <a:pt x="210" y="1075"/>
                        <a:pt x="208" y="1086"/>
                      </a:cubicBezTo>
                      <a:cubicBezTo>
                        <a:pt x="195" y="1104"/>
                        <a:pt x="195" y="1104"/>
                        <a:pt x="195" y="1104"/>
                      </a:cubicBezTo>
                      <a:cubicBezTo>
                        <a:pt x="182" y="1143"/>
                        <a:pt x="182" y="1143"/>
                        <a:pt x="182" y="1143"/>
                      </a:cubicBezTo>
                      <a:cubicBezTo>
                        <a:pt x="184" y="1150"/>
                        <a:pt x="179" y="1161"/>
                        <a:pt x="171" y="1169"/>
                      </a:cubicBezTo>
                      <a:cubicBezTo>
                        <a:pt x="166" y="1176"/>
                        <a:pt x="166" y="1208"/>
                        <a:pt x="164" y="1213"/>
                      </a:cubicBezTo>
                      <a:cubicBezTo>
                        <a:pt x="156" y="1234"/>
                        <a:pt x="151" y="1262"/>
                        <a:pt x="161" y="1278"/>
                      </a:cubicBezTo>
                      <a:cubicBezTo>
                        <a:pt x="164" y="1278"/>
                        <a:pt x="169" y="1280"/>
                        <a:pt x="171" y="1280"/>
                      </a:cubicBezTo>
                      <a:cubicBezTo>
                        <a:pt x="169" y="1280"/>
                        <a:pt x="166" y="1280"/>
                        <a:pt x="166" y="1283"/>
                      </a:cubicBezTo>
                      <a:cubicBezTo>
                        <a:pt x="174" y="1291"/>
                        <a:pt x="187" y="1275"/>
                        <a:pt x="213" y="1285"/>
                      </a:cubicBezTo>
                      <a:cubicBezTo>
                        <a:pt x="223" y="1291"/>
                        <a:pt x="228" y="1275"/>
                        <a:pt x="241" y="1278"/>
                      </a:cubicBezTo>
                      <a:cubicBezTo>
                        <a:pt x="249" y="1278"/>
                        <a:pt x="252" y="1288"/>
                        <a:pt x="267" y="1283"/>
                      </a:cubicBezTo>
                      <a:cubicBezTo>
                        <a:pt x="267" y="1275"/>
                        <a:pt x="272" y="1273"/>
                        <a:pt x="275" y="1280"/>
                      </a:cubicBezTo>
                      <a:cubicBezTo>
                        <a:pt x="293" y="1267"/>
                        <a:pt x="270" y="1273"/>
                        <a:pt x="267" y="1270"/>
                      </a:cubicBezTo>
                      <a:cubicBezTo>
                        <a:pt x="262" y="1267"/>
                        <a:pt x="257" y="1273"/>
                        <a:pt x="257" y="1265"/>
                      </a:cubicBezTo>
                      <a:cubicBezTo>
                        <a:pt x="254" y="1254"/>
                        <a:pt x="270" y="1249"/>
                        <a:pt x="275" y="1247"/>
                      </a:cubicBezTo>
                      <a:cubicBezTo>
                        <a:pt x="275" y="1247"/>
                        <a:pt x="280" y="1244"/>
                        <a:pt x="283" y="1249"/>
                      </a:cubicBezTo>
                      <a:cubicBezTo>
                        <a:pt x="291" y="1244"/>
                        <a:pt x="293" y="1257"/>
                        <a:pt x="298" y="1267"/>
                      </a:cubicBezTo>
                      <a:cubicBezTo>
                        <a:pt x="301" y="1265"/>
                        <a:pt x="301" y="1257"/>
                        <a:pt x="301" y="1254"/>
                      </a:cubicBezTo>
                      <a:cubicBezTo>
                        <a:pt x="306" y="1262"/>
                        <a:pt x="309" y="1270"/>
                        <a:pt x="314" y="1273"/>
                      </a:cubicBezTo>
                      <a:cubicBezTo>
                        <a:pt x="316" y="1273"/>
                        <a:pt x="327" y="1265"/>
                        <a:pt x="335" y="1267"/>
                      </a:cubicBezTo>
                      <a:cubicBezTo>
                        <a:pt x="342" y="1270"/>
                        <a:pt x="353" y="1273"/>
                        <a:pt x="360" y="1275"/>
                      </a:cubicBezTo>
                      <a:cubicBezTo>
                        <a:pt x="379" y="1280"/>
                        <a:pt x="381" y="1291"/>
                        <a:pt x="402" y="1293"/>
                      </a:cubicBezTo>
                      <a:cubicBezTo>
                        <a:pt x="412" y="1293"/>
                        <a:pt x="407" y="1280"/>
                        <a:pt x="417" y="1285"/>
                      </a:cubicBezTo>
                      <a:cubicBezTo>
                        <a:pt x="420" y="1285"/>
                        <a:pt x="433" y="1296"/>
                        <a:pt x="441" y="1304"/>
                      </a:cubicBezTo>
                      <a:cubicBezTo>
                        <a:pt x="449" y="1311"/>
                        <a:pt x="446" y="1311"/>
                        <a:pt x="451" y="1324"/>
                      </a:cubicBezTo>
                      <a:cubicBezTo>
                        <a:pt x="451" y="1322"/>
                        <a:pt x="459" y="1317"/>
                        <a:pt x="461" y="1319"/>
                      </a:cubicBezTo>
                      <a:cubicBezTo>
                        <a:pt x="469" y="1322"/>
                        <a:pt x="459" y="1335"/>
                        <a:pt x="459" y="1337"/>
                      </a:cubicBezTo>
                      <a:cubicBezTo>
                        <a:pt x="469" y="1335"/>
                        <a:pt x="493" y="1324"/>
                        <a:pt x="495" y="1311"/>
                      </a:cubicBezTo>
                      <a:cubicBezTo>
                        <a:pt x="495" y="1299"/>
                        <a:pt x="485" y="1291"/>
                        <a:pt x="495" y="1286"/>
                      </a:cubicBezTo>
                      <a:cubicBezTo>
                        <a:pt x="493" y="1288"/>
                        <a:pt x="498" y="1303"/>
                        <a:pt x="503" y="1291"/>
                      </a:cubicBezTo>
                      <a:cubicBezTo>
                        <a:pt x="508" y="1285"/>
                        <a:pt x="542" y="1293"/>
                        <a:pt x="539" y="1293"/>
                      </a:cubicBezTo>
                      <a:cubicBezTo>
                        <a:pt x="544" y="1296"/>
                        <a:pt x="542" y="1298"/>
                        <a:pt x="539" y="1304"/>
                      </a:cubicBezTo>
                      <a:cubicBezTo>
                        <a:pt x="544" y="1306"/>
                        <a:pt x="550" y="1311"/>
                        <a:pt x="550" y="1319"/>
                      </a:cubicBezTo>
                      <a:cubicBezTo>
                        <a:pt x="563" y="1319"/>
                        <a:pt x="573" y="1317"/>
                        <a:pt x="581" y="1311"/>
                      </a:cubicBezTo>
                      <a:cubicBezTo>
                        <a:pt x="578" y="1319"/>
                        <a:pt x="578" y="1319"/>
                        <a:pt x="578" y="1319"/>
                      </a:cubicBezTo>
                      <a:cubicBezTo>
                        <a:pt x="588" y="1317"/>
                        <a:pt x="591" y="1306"/>
                        <a:pt x="604" y="1311"/>
                      </a:cubicBezTo>
                      <a:cubicBezTo>
                        <a:pt x="604" y="1309"/>
                        <a:pt x="599" y="1306"/>
                        <a:pt x="599" y="1306"/>
                      </a:cubicBezTo>
                      <a:cubicBezTo>
                        <a:pt x="604" y="1298"/>
                        <a:pt x="619" y="1288"/>
                        <a:pt x="625" y="1285"/>
                      </a:cubicBezTo>
                      <a:cubicBezTo>
                        <a:pt x="635" y="1283"/>
                        <a:pt x="648" y="1283"/>
                        <a:pt x="656" y="1280"/>
                      </a:cubicBezTo>
                      <a:cubicBezTo>
                        <a:pt x="661" y="1280"/>
                        <a:pt x="689" y="1283"/>
                        <a:pt x="692" y="1280"/>
                      </a:cubicBezTo>
                      <a:cubicBezTo>
                        <a:pt x="700" y="1273"/>
                        <a:pt x="679" y="1267"/>
                        <a:pt x="697" y="1254"/>
                      </a:cubicBezTo>
                      <a:cubicBezTo>
                        <a:pt x="697" y="1270"/>
                        <a:pt x="697" y="1270"/>
                        <a:pt x="697" y="1270"/>
                      </a:cubicBezTo>
                      <a:cubicBezTo>
                        <a:pt x="710" y="1265"/>
                        <a:pt x="718" y="1270"/>
                        <a:pt x="731" y="1278"/>
                      </a:cubicBezTo>
                      <a:cubicBezTo>
                        <a:pt x="741" y="1285"/>
                        <a:pt x="744" y="1257"/>
                        <a:pt x="762" y="1267"/>
                      </a:cubicBezTo>
                      <a:cubicBezTo>
                        <a:pt x="759" y="1270"/>
                        <a:pt x="757" y="1285"/>
                        <a:pt x="759" y="1288"/>
                      </a:cubicBezTo>
                      <a:cubicBezTo>
                        <a:pt x="762" y="1293"/>
                        <a:pt x="785" y="1304"/>
                        <a:pt x="790" y="1298"/>
                      </a:cubicBezTo>
                      <a:cubicBezTo>
                        <a:pt x="793" y="1293"/>
                        <a:pt x="796" y="1273"/>
                        <a:pt x="796" y="1270"/>
                      </a:cubicBezTo>
                      <a:cubicBezTo>
                        <a:pt x="790" y="1262"/>
                        <a:pt x="788" y="1257"/>
                        <a:pt x="775" y="1262"/>
                      </a:cubicBezTo>
                      <a:cubicBezTo>
                        <a:pt x="777" y="1244"/>
                        <a:pt x="790" y="1241"/>
                        <a:pt x="780" y="1226"/>
                      </a:cubicBezTo>
                      <a:cubicBezTo>
                        <a:pt x="775" y="1215"/>
                        <a:pt x="767" y="1215"/>
                        <a:pt x="765" y="1208"/>
                      </a:cubicBezTo>
                      <a:cubicBezTo>
                        <a:pt x="762" y="1202"/>
                        <a:pt x="746" y="1195"/>
                        <a:pt x="757" y="1189"/>
                      </a:cubicBezTo>
                      <a:cubicBezTo>
                        <a:pt x="767" y="1187"/>
                        <a:pt x="780" y="1166"/>
                        <a:pt x="785" y="1163"/>
                      </a:cubicBezTo>
                      <a:cubicBezTo>
                        <a:pt x="793" y="1161"/>
                        <a:pt x="801" y="1158"/>
                        <a:pt x="809" y="1158"/>
                      </a:cubicBezTo>
                      <a:cubicBezTo>
                        <a:pt x="827" y="1158"/>
                        <a:pt x="834" y="1125"/>
                        <a:pt x="829" y="1114"/>
                      </a:cubicBezTo>
                      <a:cubicBezTo>
                        <a:pt x="840" y="1109"/>
                        <a:pt x="847" y="1109"/>
                        <a:pt x="863" y="1119"/>
                      </a:cubicBezTo>
                      <a:cubicBezTo>
                        <a:pt x="868" y="1112"/>
                        <a:pt x="873" y="1099"/>
                        <a:pt x="873" y="1086"/>
                      </a:cubicBezTo>
                      <a:cubicBezTo>
                        <a:pt x="871" y="1070"/>
                        <a:pt x="858" y="1060"/>
                        <a:pt x="850" y="1047"/>
                      </a:cubicBezTo>
                      <a:cubicBezTo>
                        <a:pt x="842" y="1034"/>
                        <a:pt x="827" y="1052"/>
                        <a:pt x="824" y="1031"/>
                      </a:cubicBezTo>
                      <a:cubicBezTo>
                        <a:pt x="824" y="1021"/>
                        <a:pt x="809" y="1018"/>
                        <a:pt x="801" y="1018"/>
                      </a:cubicBezTo>
                      <a:cubicBezTo>
                        <a:pt x="798" y="1018"/>
                        <a:pt x="775" y="984"/>
                        <a:pt x="757" y="982"/>
                      </a:cubicBezTo>
                      <a:cubicBezTo>
                        <a:pt x="746" y="979"/>
                        <a:pt x="733" y="956"/>
                        <a:pt x="731" y="948"/>
                      </a:cubicBezTo>
                      <a:cubicBezTo>
                        <a:pt x="726" y="940"/>
                        <a:pt x="726" y="930"/>
                        <a:pt x="720" y="922"/>
                      </a:cubicBezTo>
                      <a:cubicBezTo>
                        <a:pt x="718" y="919"/>
                        <a:pt x="708" y="919"/>
                        <a:pt x="708" y="909"/>
                      </a:cubicBezTo>
                      <a:cubicBezTo>
                        <a:pt x="715" y="899"/>
                        <a:pt x="715" y="899"/>
                        <a:pt x="715" y="899"/>
                      </a:cubicBezTo>
                      <a:cubicBezTo>
                        <a:pt x="718" y="899"/>
                        <a:pt x="720" y="886"/>
                        <a:pt x="720" y="880"/>
                      </a:cubicBezTo>
                      <a:cubicBezTo>
                        <a:pt x="718" y="880"/>
                        <a:pt x="715" y="878"/>
                        <a:pt x="713" y="878"/>
                      </a:cubicBezTo>
                      <a:cubicBezTo>
                        <a:pt x="718" y="867"/>
                        <a:pt x="695" y="862"/>
                        <a:pt x="689" y="854"/>
                      </a:cubicBezTo>
                      <a:cubicBezTo>
                        <a:pt x="682" y="844"/>
                        <a:pt x="671" y="828"/>
                        <a:pt x="671" y="815"/>
                      </a:cubicBezTo>
                      <a:cubicBezTo>
                        <a:pt x="676" y="815"/>
                        <a:pt x="676" y="815"/>
                        <a:pt x="676" y="815"/>
                      </a:cubicBezTo>
                      <a:cubicBezTo>
                        <a:pt x="679" y="821"/>
                        <a:pt x="695" y="841"/>
                        <a:pt x="697" y="841"/>
                      </a:cubicBezTo>
                      <a:cubicBezTo>
                        <a:pt x="700" y="839"/>
                        <a:pt x="708" y="815"/>
                        <a:pt x="713" y="808"/>
                      </a:cubicBezTo>
                      <a:cubicBezTo>
                        <a:pt x="718" y="805"/>
                        <a:pt x="720" y="792"/>
                        <a:pt x="736" y="800"/>
                      </a:cubicBezTo>
                      <a:cubicBezTo>
                        <a:pt x="736" y="800"/>
                        <a:pt x="746" y="795"/>
                        <a:pt x="749" y="795"/>
                      </a:cubicBezTo>
                      <a:cubicBezTo>
                        <a:pt x="757" y="790"/>
                        <a:pt x="775" y="805"/>
                        <a:pt x="777" y="782"/>
                      </a:cubicBezTo>
                      <a:cubicBezTo>
                        <a:pt x="783" y="784"/>
                        <a:pt x="788" y="782"/>
                        <a:pt x="793" y="777"/>
                      </a:cubicBezTo>
                      <a:cubicBezTo>
                        <a:pt x="801" y="764"/>
                        <a:pt x="809" y="758"/>
                        <a:pt x="809" y="758"/>
                      </a:cubicBezTo>
                      <a:cubicBezTo>
                        <a:pt x="821" y="771"/>
                        <a:pt x="827" y="745"/>
                        <a:pt x="837" y="740"/>
                      </a:cubicBezTo>
                      <a:cubicBezTo>
                        <a:pt x="842" y="738"/>
                        <a:pt x="863" y="727"/>
                        <a:pt x="871" y="727"/>
                      </a:cubicBezTo>
                      <a:cubicBezTo>
                        <a:pt x="878" y="727"/>
                        <a:pt x="889" y="717"/>
                        <a:pt x="902" y="712"/>
                      </a:cubicBezTo>
                      <a:cubicBezTo>
                        <a:pt x="910" y="706"/>
                        <a:pt x="917" y="712"/>
                        <a:pt x="917" y="701"/>
                      </a:cubicBezTo>
                      <a:cubicBezTo>
                        <a:pt x="917" y="699"/>
                        <a:pt x="904" y="693"/>
                        <a:pt x="902" y="693"/>
                      </a:cubicBezTo>
                      <a:cubicBezTo>
                        <a:pt x="902" y="691"/>
                        <a:pt x="904" y="683"/>
                        <a:pt x="907" y="680"/>
                      </a:cubicBezTo>
                      <a:cubicBezTo>
                        <a:pt x="915" y="686"/>
                        <a:pt x="948" y="683"/>
                        <a:pt x="933" y="704"/>
                      </a:cubicBezTo>
                      <a:cubicBezTo>
                        <a:pt x="935" y="704"/>
                        <a:pt x="943" y="704"/>
                        <a:pt x="946" y="701"/>
                      </a:cubicBezTo>
                      <a:cubicBezTo>
                        <a:pt x="933" y="717"/>
                        <a:pt x="948" y="712"/>
                        <a:pt x="956" y="717"/>
                      </a:cubicBezTo>
                      <a:cubicBezTo>
                        <a:pt x="964" y="722"/>
                        <a:pt x="964" y="706"/>
                        <a:pt x="967" y="704"/>
                      </a:cubicBezTo>
                      <a:cubicBezTo>
                        <a:pt x="974" y="699"/>
                        <a:pt x="979" y="670"/>
                        <a:pt x="979" y="660"/>
                      </a:cubicBezTo>
                      <a:cubicBezTo>
                        <a:pt x="987" y="642"/>
                        <a:pt x="972" y="634"/>
                        <a:pt x="972" y="618"/>
                      </a:cubicBezTo>
                      <a:close/>
                      <a:moveTo>
                        <a:pt x="322" y="174"/>
                      </a:moveTo>
                      <a:cubicBezTo>
                        <a:pt x="322" y="169"/>
                        <a:pt x="322" y="169"/>
                        <a:pt x="322" y="169"/>
                      </a:cubicBezTo>
                      <a:cubicBezTo>
                        <a:pt x="322" y="169"/>
                        <a:pt x="319" y="166"/>
                        <a:pt x="319" y="171"/>
                      </a:cubicBezTo>
                      <a:cubicBezTo>
                        <a:pt x="319" y="177"/>
                        <a:pt x="322" y="174"/>
                        <a:pt x="322" y="174"/>
                      </a:cubicBezTo>
                      <a:close/>
                      <a:moveTo>
                        <a:pt x="138" y="234"/>
                      </a:moveTo>
                      <a:cubicBezTo>
                        <a:pt x="135" y="231"/>
                        <a:pt x="130" y="234"/>
                        <a:pt x="135" y="239"/>
                      </a:cubicBezTo>
                      <a:cubicBezTo>
                        <a:pt x="138" y="242"/>
                        <a:pt x="138" y="234"/>
                        <a:pt x="138" y="234"/>
                      </a:cubicBezTo>
                      <a:close/>
                      <a:moveTo>
                        <a:pt x="329" y="86"/>
                      </a:moveTo>
                      <a:cubicBezTo>
                        <a:pt x="329" y="88"/>
                        <a:pt x="324" y="86"/>
                        <a:pt x="329" y="88"/>
                      </a:cubicBezTo>
                      <a:cubicBezTo>
                        <a:pt x="335" y="88"/>
                        <a:pt x="335" y="88"/>
                        <a:pt x="329" y="86"/>
                      </a:cubicBezTo>
                      <a:close/>
                      <a:moveTo>
                        <a:pt x="247" y="218"/>
                      </a:moveTo>
                      <a:cubicBezTo>
                        <a:pt x="252" y="213"/>
                        <a:pt x="228" y="216"/>
                        <a:pt x="239" y="216"/>
                      </a:cubicBezTo>
                      <a:cubicBezTo>
                        <a:pt x="241" y="218"/>
                        <a:pt x="244" y="218"/>
                        <a:pt x="247" y="218"/>
                      </a:cubicBezTo>
                      <a:close/>
                      <a:moveTo>
                        <a:pt x="244" y="148"/>
                      </a:moveTo>
                      <a:cubicBezTo>
                        <a:pt x="247" y="148"/>
                        <a:pt x="247" y="145"/>
                        <a:pt x="244" y="145"/>
                      </a:cubicBezTo>
                      <a:cubicBezTo>
                        <a:pt x="244" y="145"/>
                        <a:pt x="241" y="148"/>
                        <a:pt x="244" y="148"/>
                      </a:cubicBezTo>
                      <a:close/>
                      <a:moveTo>
                        <a:pt x="288" y="78"/>
                      </a:moveTo>
                      <a:cubicBezTo>
                        <a:pt x="288" y="75"/>
                        <a:pt x="283" y="57"/>
                        <a:pt x="285" y="57"/>
                      </a:cubicBezTo>
                      <a:cubicBezTo>
                        <a:pt x="283" y="57"/>
                        <a:pt x="280" y="65"/>
                        <a:pt x="278" y="68"/>
                      </a:cubicBezTo>
                      <a:cubicBezTo>
                        <a:pt x="278" y="68"/>
                        <a:pt x="285" y="83"/>
                        <a:pt x="288" y="78"/>
                      </a:cubicBezTo>
                      <a:close/>
                      <a:moveTo>
                        <a:pt x="288" y="213"/>
                      </a:moveTo>
                      <a:cubicBezTo>
                        <a:pt x="291" y="210"/>
                        <a:pt x="288" y="208"/>
                        <a:pt x="288" y="208"/>
                      </a:cubicBezTo>
                      <a:cubicBezTo>
                        <a:pt x="283" y="208"/>
                        <a:pt x="283" y="213"/>
                        <a:pt x="288" y="213"/>
                      </a:cubicBezTo>
                      <a:close/>
                      <a:moveTo>
                        <a:pt x="280" y="55"/>
                      </a:moveTo>
                      <a:cubicBezTo>
                        <a:pt x="280" y="52"/>
                        <a:pt x="280" y="52"/>
                        <a:pt x="280" y="52"/>
                      </a:cubicBezTo>
                      <a:cubicBezTo>
                        <a:pt x="280" y="49"/>
                        <a:pt x="280" y="49"/>
                        <a:pt x="280" y="49"/>
                      </a:cubicBezTo>
                      <a:cubicBezTo>
                        <a:pt x="280" y="42"/>
                        <a:pt x="280" y="42"/>
                        <a:pt x="280" y="42"/>
                      </a:cubicBezTo>
                      <a:cubicBezTo>
                        <a:pt x="280" y="42"/>
                        <a:pt x="280" y="36"/>
                        <a:pt x="283" y="36"/>
                      </a:cubicBezTo>
                      <a:cubicBezTo>
                        <a:pt x="283" y="31"/>
                        <a:pt x="283" y="31"/>
                        <a:pt x="283" y="31"/>
                      </a:cubicBezTo>
                      <a:cubicBezTo>
                        <a:pt x="285" y="31"/>
                        <a:pt x="285" y="29"/>
                        <a:pt x="285" y="29"/>
                      </a:cubicBezTo>
                      <a:cubicBezTo>
                        <a:pt x="285" y="31"/>
                        <a:pt x="285" y="36"/>
                        <a:pt x="288" y="36"/>
                      </a:cubicBezTo>
                      <a:cubicBezTo>
                        <a:pt x="291" y="36"/>
                        <a:pt x="296" y="36"/>
                        <a:pt x="298" y="31"/>
                      </a:cubicBezTo>
                      <a:cubicBezTo>
                        <a:pt x="298" y="29"/>
                        <a:pt x="293" y="29"/>
                        <a:pt x="291" y="26"/>
                      </a:cubicBezTo>
                      <a:cubicBezTo>
                        <a:pt x="288" y="26"/>
                        <a:pt x="288" y="21"/>
                        <a:pt x="288" y="21"/>
                      </a:cubicBezTo>
                      <a:cubicBezTo>
                        <a:pt x="288" y="16"/>
                        <a:pt x="288" y="16"/>
                        <a:pt x="288" y="16"/>
                      </a:cubicBezTo>
                      <a:cubicBezTo>
                        <a:pt x="288" y="16"/>
                        <a:pt x="288" y="13"/>
                        <a:pt x="291" y="10"/>
                      </a:cubicBezTo>
                      <a:cubicBezTo>
                        <a:pt x="291" y="10"/>
                        <a:pt x="293" y="8"/>
                        <a:pt x="296" y="8"/>
                      </a:cubicBezTo>
                      <a:cubicBezTo>
                        <a:pt x="296" y="5"/>
                        <a:pt x="293" y="3"/>
                        <a:pt x="293" y="3"/>
                      </a:cubicBezTo>
                      <a:cubicBezTo>
                        <a:pt x="298" y="3"/>
                        <a:pt x="298" y="3"/>
                        <a:pt x="298" y="3"/>
                      </a:cubicBezTo>
                      <a:cubicBezTo>
                        <a:pt x="298" y="3"/>
                        <a:pt x="298" y="0"/>
                        <a:pt x="296" y="0"/>
                      </a:cubicBezTo>
                      <a:cubicBezTo>
                        <a:pt x="291" y="0"/>
                        <a:pt x="291" y="3"/>
                        <a:pt x="291" y="3"/>
                      </a:cubicBezTo>
                      <a:cubicBezTo>
                        <a:pt x="288" y="5"/>
                        <a:pt x="285" y="13"/>
                        <a:pt x="283" y="18"/>
                      </a:cubicBezTo>
                      <a:cubicBezTo>
                        <a:pt x="280" y="23"/>
                        <a:pt x="278" y="36"/>
                        <a:pt x="278" y="36"/>
                      </a:cubicBezTo>
                      <a:cubicBezTo>
                        <a:pt x="278" y="44"/>
                        <a:pt x="278" y="44"/>
                        <a:pt x="278" y="44"/>
                      </a:cubicBezTo>
                      <a:cubicBezTo>
                        <a:pt x="278" y="52"/>
                        <a:pt x="278" y="52"/>
                        <a:pt x="278" y="52"/>
                      </a:cubicBezTo>
                      <a:cubicBezTo>
                        <a:pt x="278" y="55"/>
                        <a:pt x="280" y="55"/>
                        <a:pt x="280" y="55"/>
                      </a:cubicBezTo>
                      <a:close/>
                      <a:moveTo>
                        <a:pt x="265" y="229"/>
                      </a:moveTo>
                      <a:cubicBezTo>
                        <a:pt x="267" y="229"/>
                        <a:pt x="275" y="223"/>
                        <a:pt x="267" y="223"/>
                      </a:cubicBezTo>
                      <a:cubicBezTo>
                        <a:pt x="267" y="223"/>
                        <a:pt x="257" y="229"/>
                        <a:pt x="265" y="229"/>
                      </a:cubicBezTo>
                      <a:close/>
                      <a:moveTo>
                        <a:pt x="252" y="223"/>
                      </a:moveTo>
                      <a:cubicBezTo>
                        <a:pt x="254" y="223"/>
                        <a:pt x="254" y="221"/>
                        <a:pt x="252" y="221"/>
                      </a:cubicBezTo>
                      <a:cubicBezTo>
                        <a:pt x="252" y="221"/>
                        <a:pt x="249" y="223"/>
                        <a:pt x="252" y="223"/>
                      </a:cubicBezTo>
                      <a:close/>
                      <a:moveTo>
                        <a:pt x="241" y="143"/>
                      </a:moveTo>
                      <a:cubicBezTo>
                        <a:pt x="239" y="145"/>
                        <a:pt x="239" y="148"/>
                        <a:pt x="241" y="151"/>
                      </a:cubicBezTo>
                      <a:lnTo>
                        <a:pt x="241" y="143"/>
                      </a:ln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60" name="Serbia" descr="© INSCALE GmbH, 05.05.2010&#10;http://www.presentationload.com/"/>
                <p:cNvSpPr>
                  <a:spLocks/>
                </p:cNvSpPr>
                <p:nvPr/>
              </p:nvSpPr>
              <p:spPr bwMode="gray">
                <a:xfrm>
                  <a:off x="4867389" y="4123754"/>
                  <a:ext cx="616758" cy="691616"/>
                </a:xfrm>
                <a:custGeom>
                  <a:avLst/>
                  <a:gdLst/>
                  <a:ahLst/>
                  <a:cxnLst>
                    <a:cxn ang="0">
                      <a:pos x="137" y="108"/>
                    </a:cxn>
                    <a:cxn ang="0">
                      <a:pos x="136" y="89"/>
                    </a:cxn>
                    <a:cxn ang="0">
                      <a:pos x="134" y="77"/>
                    </a:cxn>
                    <a:cxn ang="0">
                      <a:pos x="135" y="65"/>
                    </a:cxn>
                    <a:cxn ang="0">
                      <a:pos x="128" y="58"/>
                    </a:cxn>
                    <a:cxn ang="0">
                      <a:pos x="105" y="65"/>
                    </a:cxn>
                    <a:cxn ang="0">
                      <a:pos x="96" y="56"/>
                    </a:cxn>
                    <a:cxn ang="0">
                      <a:pos x="94" y="41"/>
                    </a:cxn>
                    <a:cxn ang="0">
                      <a:pos x="77" y="38"/>
                    </a:cxn>
                    <a:cxn ang="0">
                      <a:pos x="65" y="24"/>
                    </a:cxn>
                    <a:cxn ang="0">
                      <a:pos x="57" y="11"/>
                    </a:cxn>
                    <a:cxn ang="0">
                      <a:pos x="50" y="9"/>
                    </a:cxn>
                    <a:cxn ang="0">
                      <a:pos x="31" y="5"/>
                    </a:cxn>
                    <a:cxn ang="0">
                      <a:pos x="11" y="14"/>
                    </a:cxn>
                    <a:cxn ang="0">
                      <a:pos x="0" y="19"/>
                    </a:cxn>
                    <a:cxn ang="0">
                      <a:pos x="8" y="33"/>
                    </a:cxn>
                    <a:cxn ang="0">
                      <a:pos x="14" y="48"/>
                    </a:cxn>
                    <a:cxn ang="0">
                      <a:pos x="14" y="50"/>
                    </a:cxn>
                    <a:cxn ang="0">
                      <a:pos x="24" y="64"/>
                    </a:cxn>
                    <a:cxn ang="0">
                      <a:pos x="15" y="82"/>
                    </a:cxn>
                    <a:cxn ang="0">
                      <a:pos x="24" y="92"/>
                    </a:cxn>
                    <a:cxn ang="0">
                      <a:pos x="21" y="106"/>
                    </a:cxn>
                    <a:cxn ang="0">
                      <a:pos x="24" y="124"/>
                    </a:cxn>
                    <a:cxn ang="0">
                      <a:pos x="31" y="132"/>
                    </a:cxn>
                    <a:cxn ang="0">
                      <a:pos x="47" y="143"/>
                    </a:cxn>
                    <a:cxn ang="0">
                      <a:pos x="64" y="155"/>
                    </a:cxn>
                    <a:cxn ang="0">
                      <a:pos x="65" y="158"/>
                    </a:cxn>
                    <a:cxn ang="0">
                      <a:pos x="73" y="154"/>
                    </a:cxn>
                    <a:cxn ang="0">
                      <a:pos x="77" y="145"/>
                    </a:cxn>
                    <a:cxn ang="0">
                      <a:pos x="78" y="138"/>
                    </a:cxn>
                    <a:cxn ang="0">
                      <a:pos x="83" y="134"/>
                    </a:cxn>
                    <a:cxn ang="0">
                      <a:pos x="83" y="140"/>
                    </a:cxn>
                    <a:cxn ang="0">
                      <a:pos x="88" y="141"/>
                    </a:cxn>
                    <a:cxn ang="0">
                      <a:pos x="90" y="143"/>
                    </a:cxn>
                    <a:cxn ang="0">
                      <a:pos x="98" y="146"/>
                    </a:cxn>
                    <a:cxn ang="0">
                      <a:pos x="102" y="150"/>
                    </a:cxn>
                    <a:cxn ang="0">
                      <a:pos x="107" y="154"/>
                    </a:cxn>
                    <a:cxn ang="0">
                      <a:pos x="112" y="156"/>
                    </a:cxn>
                    <a:cxn ang="0">
                      <a:pos x="118" y="161"/>
                    </a:cxn>
                    <a:cxn ang="0">
                      <a:pos x="116" y="170"/>
                    </a:cxn>
                    <a:cxn ang="0">
                      <a:pos x="114" y="176"/>
                    </a:cxn>
                    <a:cxn ang="0">
                      <a:pos x="125" y="172"/>
                    </a:cxn>
                    <a:cxn ang="0">
                      <a:pos x="140" y="170"/>
                    </a:cxn>
                    <a:cxn ang="0">
                      <a:pos x="143" y="150"/>
                    </a:cxn>
                    <a:cxn ang="0">
                      <a:pos x="150" y="142"/>
                    </a:cxn>
                    <a:cxn ang="0">
                      <a:pos x="150" y="119"/>
                    </a:cxn>
                  </a:cxnLst>
                  <a:rect l="0" t="0" r="r" b="b"/>
                  <a:pathLst>
                    <a:path w="158" h="177">
                      <a:moveTo>
                        <a:pt x="150" y="119"/>
                      </a:moveTo>
                      <a:cubicBezTo>
                        <a:pt x="148" y="117"/>
                        <a:pt x="139" y="115"/>
                        <a:pt x="139" y="115"/>
                      </a:cubicBezTo>
                      <a:cubicBezTo>
                        <a:pt x="137" y="108"/>
                        <a:pt x="137" y="108"/>
                        <a:pt x="137" y="108"/>
                      </a:cubicBezTo>
                      <a:cubicBezTo>
                        <a:pt x="131" y="102"/>
                        <a:pt x="131" y="102"/>
                        <a:pt x="131" y="102"/>
                      </a:cubicBezTo>
                      <a:cubicBezTo>
                        <a:pt x="132" y="91"/>
                        <a:pt x="132" y="91"/>
                        <a:pt x="132" y="91"/>
                      </a:cubicBezTo>
                      <a:cubicBezTo>
                        <a:pt x="132" y="91"/>
                        <a:pt x="135" y="90"/>
                        <a:pt x="136" y="89"/>
                      </a:cubicBezTo>
                      <a:cubicBezTo>
                        <a:pt x="137" y="87"/>
                        <a:pt x="137" y="83"/>
                        <a:pt x="137" y="83"/>
                      </a:cubicBezTo>
                      <a:cubicBezTo>
                        <a:pt x="137" y="83"/>
                        <a:pt x="140" y="80"/>
                        <a:pt x="139" y="77"/>
                      </a:cubicBezTo>
                      <a:cubicBezTo>
                        <a:pt x="138" y="74"/>
                        <a:pt x="134" y="77"/>
                        <a:pt x="134" y="77"/>
                      </a:cubicBezTo>
                      <a:cubicBezTo>
                        <a:pt x="132" y="69"/>
                        <a:pt x="132" y="69"/>
                        <a:pt x="132" y="69"/>
                      </a:cubicBezTo>
                      <a:cubicBezTo>
                        <a:pt x="134" y="69"/>
                        <a:pt x="134" y="69"/>
                        <a:pt x="134" y="69"/>
                      </a:cubicBezTo>
                      <a:cubicBezTo>
                        <a:pt x="135" y="65"/>
                        <a:pt x="135" y="65"/>
                        <a:pt x="135" y="65"/>
                      </a:cubicBezTo>
                      <a:cubicBezTo>
                        <a:pt x="138" y="66"/>
                        <a:pt x="138" y="66"/>
                        <a:pt x="138" y="66"/>
                      </a:cubicBezTo>
                      <a:cubicBezTo>
                        <a:pt x="139" y="63"/>
                        <a:pt x="139" y="63"/>
                        <a:pt x="139" y="63"/>
                      </a:cubicBezTo>
                      <a:cubicBezTo>
                        <a:pt x="139" y="63"/>
                        <a:pt x="135" y="60"/>
                        <a:pt x="128" y="58"/>
                      </a:cubicBezTo>
                      <a:cubicBezTo>
                        <a:pt x="123" y="58"/>
                        <a:pt x="122" y="71"/>
                        <a:pt x="119" y="71"/>
                      </a:cubicBezTo>
                      <a:cubicBezTo>
                        <a:pt x="116" y="72"/>
                        <a:pt x="116" y="65"/>
                        <a:pt x="113" y="64"/>
                      </a:cubicBezTo>
                      <a:cubicBezTo>
                        <a:pt x="111" y="62"/>
                        <a:pt x="108" y="67"/>
                        <a:pt x="105" y="65"/>
                      </a:cubicBezTo>
                      <a:cubicBezTo>
                        <a:pt x="102" y="65"/>
                        <a:pt x="100" y="61"/>
                        <a:pt x="99" y="60"/>
                      </a:cubicBezTo>
                      <a:cubicBezTo>
                        <a:pt x="97" y="60"/>
                        <a:pt x="90" y="58"/>
                        <a:pt x="90" y="58"/>
                      </a:cubicBezTo>
                      <a:cubicBezTo>
                        <a:pt x="96" y="56"/>
                        <a:pt x="96" y="56"/>
                        <a:pt x="96" y="56"/>
                      </a:cubicBezTo>
                      <a:cubicBezTo>
                        <a:pt x="97" y="53"/>
                        <a:pt x="97" y="53"/>
                        <a:pt x="97" y="53"/>
                      </a:cubicBezTo>
                      <a:cubicBezTo>
                        <a:pt x="90" y="52"/>
                        <a:pt x="90" y="52"/>
                        <a:pt x="90" y="52"/>
                      </a:cubicBezTo>
                      <a:cubicBezTo>
                        <a:pt x="90" y="52"/>
                        <a:pt x="94" y="46"/>
                        <a:pt x="94" y="41"/>
                      </a:cubicBezTo>
                      <a:cubicBezTo>
                        <a:pt x="93" y="35"/>
                        <a:pt x="84" y="39"/>
                        <a:pt x="84" y="39"/>
                      </a:cubicBezTo>
                      <a:cubicBezTo>
                        <a:pt x="81" y="36"/>
                        <a:pt x="81" y="36"/>
                        <a:pt x="81" y="36"/>
                      </a:cubicBezTo>
                      <a:cubicBezTo>
                        <a:pt x="77" y="38"/>
                        <a:pt x="77" y="38"/>
                        <a:pt x="77" y="38"/>
                      </a:cubicBezTo>
                      <a:cubicBezTo>
                        <a:pt x="66" y="30"/>
                        <a:pt x="66" y="30"/>
                        <a:pt x="66" y="30"/>
                      </a:cubicBezTo>
                      <a:cubicBezTo>
                        <a:pt x="69" y="27"/>
                        <a:pt x="69" y="27"/>
                        <a:pt x="69" y="27"/>
                      </a:cubicBezTo>
                      <a:cubicBezTo>
                        <a:pt x="65" y="24"/>
                        <a:pt x="65" y="24"/>
                        <a:pt x="65" y="24"/>
                      </a:cubicBezTo>
                      <a:cubicBezTo>
                        <a:pt x="67" y="16"/>
                        <a:pt x="67" y="16"/>
                        <a:pt x="67" y="16"/>
                      </a:cubicBezTo>
                      <a:cubicBezTo>
                        <a:pt x="67" y="16"/>
                        <a:pt x="63" y="19"/>
                        <a:pt x="61" y="19"/>
                      </a:cubicBezTo>
                      <a:cubicBezTo>
                        <a:pt x="58" y="19"/>
                        <a:pt x="57" y="11"/>
                        <a:pt x="57" y="11"/>
                      </a:cubicBezTo>
                      <a:cubicBezTo>
                        <a:pt x="55" y="11"/>
                        <a:pt x="55" y="11"/>
                        <a:pt x="55" y="11"/>
                      </a:cubicBezTo>
                      <a:cubicBezTo>
                        <a:pt x="53" y="8"/>
                        <a:pt x="53" y="8"/>
                        <a:pt x="53" y="8"/>
                      </a:cubicBezTo>
                      <a:cubicBezTo>
                        <a:pt x="50" y="9"/>
                        <a:pt x="50" y="9"/>
                        <a:pt x="50" y="9"/>
                      </a:cubicBezTo>
                      <a:cubicBezTo>
                        <a:pt x="45" y="1"/>
                        <a:pt x="45" y="1"/>
                        <a:pt x="45" y="1"/>
                      </a:cubicBezTo>
                      <a:cubicBezTo>
                        <a:pt x="39" y="1"/>
                        <a:pt x="39" y="1"/>
                        <a:pt x="39" y="1"/>
                      </a:cubicBezTo>
                      <a:cubicBezTo>
                        <a:pt x="32" y="0"/>
                        <a:pt x="31" y="5"/>
                        <a:pt x="31" y="5"/>
                      </a:cubicBezTo>
                      <a:cubicBezTo>
                        <a:pt x="31" y="5"/>
                        <a:pt x="28" y="3"/>
                        <a:pt x="26" y="3"/>
                      </a:cubicBezTo>
                      <a:cubicBezTo>
                        <a:pt x="24" y="3"/>
                        <a:pt x="21" y="6"/>
                        <a:pt x="19" y="8"/>
                      </a:cubicBezTo>
                      <a:cubicBezTo>
                        <a:pt x="17" y="11"/>
                        <a:pt x="11" y="14"/>
                        <a:pt x="11" y="14"/>
                      </a:cubicBezTo>
                      <a:cubicBezTo>
                        <a:pt x="7" y="13"/>
                        <a:pt x="7" y="13"/>
                        <a:pt x="7" y="13"/>
                      </a:cubicBezTo>
                      <a:cubicBezTo>
                        <a:pt x="6" y="16"/>
                        <a:pt x="6" y="16"/>
                        <a:pt x="6" y="16"/>
                      </a:cubicBezTo>
                      <a:cubicBezTo>
                        <a:pt x="0" y="19"/>
                        <a:pt x="0" y="19"/>
                        <a:pt x="0" y="19"/>
                      </a:cubicBezTo>
                      <a:cubicBezTo>
                        <a:pt x="2" y="21"/>
                        <a:pt x="4" y="24"/>
                        <a:pt x="4" y="24"/>
                      </a:cubicBezTo>
                      <a:cubicBezTo>
                        <a:pt x="4" y="28"/>
                        <a:pt x="0" y="32"/>
                        <a:pt x="2" y="33"/>
                      </a:cubicBezTo>
                      <a:cubicBezTo>
                        <a:pt x="5" y="37"/>
                        <a:pt x="5" y="33"/>
                        <a:pt x="8" y="33"/>
                      </a:cubicBezTo>
                      <a:cubicBezTo>
                        <a:pt x="12" y="33"/>
                        <a:pt x="11" y="37"/>
                        <a:pt x="6" y="39"/>
                      </a:cubicBezTo>
                      <a:cubicBezTo>
                        <a:pt x="2" y="40"/>
                        <a:pt x="6" y="43"/>
                        <a:pt x="6" y="43"/>
                      </a:cubicBezTo>
                      <a:cubicBezTo>
                        <a:pt x="14" y="48"/>
                        <a:pt x="14" y="48"/>
                        <a:pt x="14" y="48"/>
                      </a:cubicBezTo>
                      <a:cubicBezTo>
                        <a:pt x="22" y="48"/>
                        <a:pt x="22" y="48"/>
                        <a:pt x="22" y="48"/>
                      </a:cubicBezTo>
                      <a:cubicBezTo>
                        <a:pt x="22" y="50"/>
                        <a:pt x="22" y="50"/>
                        <a:pt x="22" y="50"/>
                      </a:cubicBezTo>
                      <a:cubicBezTo>
                        <a:pt x="14" y="50"/>
                        <a:pt x="14" y="50"/>
                        <a:pt x="14" y="50"/>
                      </a:cubicBezTo>
                      <a:cubicBezTo>
                        <a:pt x="11" y="54"/>
                        <a:pt x="11" y="54"/>
                        <a:pt x="11" y="54"/>
                      </a:cubicBezTo>
                      <a:cubicBezTo>
                        <a:pt x="13" y="62"/>
                        <a:pt x="13" y="62"/>
                        <a:pt x="13" y="62"/>
                      </a:cubicBezTo>
                      <a:cubicBezTo>
                        <a:pt x="24" y="64"/>
                        <a:pt x="24" y="64"/>
                        <a:pt x="24" y="64"/>
                      </a:cubicBezTo>
                      <a:cubicBezTo>
                        <a:pt x="21" y="66"/>
                        <a:pt x="21" y="66"/>
                        <a:pt x="21" y="66"/>
                      </a:cubicBezTo>
                      <a:cubicBezTo>
                        <a:pt x="21" y="66"/>
                        <a:pt x="21" y="73"/>
                        <a:pt x="19" y="75"/>
                      </a:cubicBezTo>
                      <a:cubicBezTo>
                        <a:pt x="18" y="78"/>
                        <a:pt x="15" y="82"/>
                        <a:pt x="15" y="82"/>
                      </a:cubicBezTo>
                      <a:cubicBezTo>
                        <a:pt x="16" y="85"/>
                        <a:pt x="16" y="85"/>
                        <a:pt x="16" y="85"/>
                      </a:cubicBezTo>
                      <a:cubicBezTo>
                        <a:pt x="16" y="85"/>
                        <a:pt x="13" y="90"/>
                        <a:pt x="15" y="91"/>
                      </a:cubicBezTo>
                      <a:cubicBezTo>
                        <a:pt x="18" y="92"/>
                        <a:pt x="24" y="92"/>
                        <a:pt x="24" y="92"/>
                      </a:cubicBezTo>
                      <a:cubicBezTo>
                        <a:pt x="34" y="101"/>
                        <a:pt x="34" y="101"/>
                        <a:pt x="34" y="101"/>
                      </a:cubicBezTo>
                      <a:cubicBezTo>
                        <a:pt x="34" y="101"/>
                        <a:pt x="34" y="106"/>
                        <a:pt x="31" y="106"/>
                      </a:cubicBezTo>
                      <a:cubicBezTo>
                        <a:pt x="27" y="106"/>
                        <a:pt x="21" y="106"/>
                        <a:pt x="21" y="106"/>
                      </a:cubicBezTo>
                      <a:cubicBezTo>
                        <a:pt x="27" y="114"/>
                        <a:pt x="27" y="114"/>
                        <a:pt x="27" y="114"/>
                      </a:cubicBezTo>
                      <a:cubicBezTo>
                        <a:pt x="27" y="114"/>
                        <a:pt x="37" y="122"/>
                        <a:pt x="32" y="124"/>
                      </a:cubicBezTo>
                      <a:cubicBezTo>
                        <a:pt x="28" y="128"/>
                        <a:pt x="24" y="124"/>
                        <a:pt x="24" y="124"/>
                      </a:cubicBezTo>
                      <a:cubicBezTo>
                        <a:pt x="24" y="125"/>
                        <a:pt x="24" y="125"/>
                        <a:pt x="24" y="125"/>
                      </a:cubicBezTo>
                      <a:cubicBezTo>
                        <a:pt x="26" y="129"/>
                        <a:pt x="26" y="129"/>
                        <a:pt x="26" y="129"/>
                      </a:cubicBezTo>
                      <a:cubicBezTo>
                        <a:pt x="31" y="132"/>
                        <a:pt x="31" y="132"/>
                        <a:pt x="31" y="132"/>
                      </a:cubicBezTo>
                      <a:cubicBezTo>
                        <a:pt x="37" y="136"/>
                        <a:pt x="37" y="136"/>
                        <a:pt x="37" y="136"/>
                      </a:cubicBezTo>
                      <a:cubicBezTo>
                        <a:pt x="43" y="141"/>
                        <a:pt x="43" y="141"/>
                        <a:pt x="43" y="141"/>
                      </a:cubicBezTo>
                      <a:cubicBezTo>
                        <a:pt x="47" y="143"/>
                        <a:pt x="47" y="143"/>
                        <a:pt x="47" y="143"/>
                      </a:cubicBezTo>
                      <a:cubicBezTo>
                        <a:pt x="60" y="149"/>
                        <a:pt x="60" y="149"/>
                        <a:pt x="60" y="149"/>
                      </a:cubicBezTo>
                      <a:cubicBezTo>
                        <a:pt x="64" y="150"/>
                        <a:pt x="64" y="150"/>
                        <a:pt x="64" y="150"/>
                      </a:cubicBezTo>
                      <a:cubicBezTo>
                        <a:pt x="64" y="155"/>
                        <a:pt x="64" y="155"/>
                        <a:pt x="64" y="155"/>
                      </a:cubicBezTo>
                      <a:cubicBezTo>
                        <a:pt x="61" y="156"/>
                        <a:pt x="61" y="156"/>
                        <a:pt x="61" y="156"/>
                      </a:cubicBezTo>
                      <a:cubicBezTo>
                        <a:pt x="61" y="157"/>
                        <a:pt x="61" y="157"/>
                        <a:pt x="61" y="158"/>
                      </a:cubicBezTo>
                      <a:cubicBezTo>
                        <a:pt x="65" y="158"/>
                        <a:pt x="65" y="158"/>
                        <a:pt x="65" y="158"/>
                      </a:cubicBezTo>
                      <a:cubicBezTo>
                        <a:pt x="69" y="158"/>
                        <a:pt x="69" y="158"/>
                        <a:pt x="69" y="158"/>
                      </a:cubicBezTo>
                      <a:cubicBezTo>
                        <a:pt x="69" y="158"/>
                        <a:pt x="71" y="157"/>
                        <a:pt x="71" y="157"/>
                      </a:cubicBezTo>
                      <a:cubicBezTo>
                        <a:pt x="72" y="156"/>
                        <a:pt x="72" y="155"/>
                        <a:pt x="73" y="154"/>
                      </a:cubicBezTo>
                      <a:cubicBezTo>
                        <a:pt x="73" y="154"/>
                        <a:pt x="72" y="153"/>
                        <a:pt x="73" y="152"/>
                      </a:cubicBezTo>
                      <a:cubicBezTo>
                        <a:pt x="74" y="151"/>
                        <a:pt x="76" y="149"/>
                        <a:pt x="76" y="149"/>
                      </a:cubicBezTo>
                      <a:cubicBezTo>
                        <a:pt x="76" y="149"/>
                        <a:pt x="77" y="145"/>
                        <a:pt x="77" y="145"/>
                      </a:cubicBezTo>
                      <a:cubicBezTo>
                        <a:pt x="76" y="144"/>
                        <a:pt x="76" y="143"/>
                        <a:pt x="75" y="143"/>
                      </a:cubicBezTo>
                      <a:cubicBezTo>
                        <a:pt x="75" y="142"/>
                        <a:pt x="76" y="139"/>
                        <a:pt x="76" y="139"/>
                      </a:cubicBezTo>
                      <a:cubicBezTo>
                        <a:pt x="76" y="139"/>
                        <a:pt x="77" y="138"/>
                        <a:pt x="78" y="138"/>
                      </a:cubicBezTo>
                      <a:cubicBezTo>
                        <a:pt x="79" y="137"/>
                        <a:pt x="80" y="138"/>
                        <a:pt x="81" y="138"/>
                      </a:cubicBezTo>
                      <a:cubicBezTo>
                        <a:pt x="81" y="138"/>
                        <a:pt x="82" y="135"/>
                        <a:pt x="82" y="135"/>
                      </a:cubicBezTo>
                      <a:cubicBezTo>
                        <a:pt x="82" y="136"/>
                        <a:pt x="82" y="134"/>
                        <a:pt x="83" y="134"/>
                      </a:cubicBezTo>
                      <a:cubicBezTo>
                        <a:pt x="84" y="134"/>
                        <a:pt x="84" y="136"/>
                        <a:pt x="84" y="136"/>
                      </a:cubicBezTo>
                      <a:cubicBezTo>
                        <a:pt x="84" y="136"/>
                        <a:pt x="85" y="137"/>
                        <a:pt x="85" y="138"/>
                      </a:cubicBezTo>
                      <a:cubicBezTo>
                        <a:pt x="84" y="139"/>
                        <a:pt x="83" y="140"/>
                        <a:pt x="83" y="140"/>
                      </a:cubicBezTo>
                      <a:cubicBezTo>
                        <a:pt x="83" y="140"/>
                        <a:pt x="84" y="141"/>
                        <a:pt x="84" y="141"/>
                      </a:cubicBezTo>
                      <a:cubicBezTo>
                        <a:pt x="85" y="141"/>
                        <a:pt x="85" y="141"/>
                        <a:pt x="85" y="141"/>
                      </a:cubicBezTo>
                      <a:cubicBezTo>
                        <a:pt x="88" y="141"/>
                        <a:pt x="88" y="141"/>
                        <a:pt x="88" y="141"/>
                      </a:cubicBezTo>
                      <a:cubicBezTo>
                        <a:pt x="88" y="141"/>
                        <a:pt x="88" y="142"/>
                        <a:pt x="88" y="142"/>
                      </a:cubicBezTo>
                      <a:cubicBezTo>
                        <a:pt x="89" y="142"/>
                        <a:pt x="89" y="142"/>
                        <a:pt x="90" y="143"/>
                      </a:cubicBezTo>
                      <a:cubicBezTo>
                        <a:pt x="90" y="143"/>
                        <a:pt x="90" y="143"/>
                        <a:pt x="90" y="143"/>
                      </a:cubicBezTo>
                      <a:cubicBezTo>
                        <a:pt x="91" y="144"/>
                        <a:pt x="93" y="143"/>
                        <a:pt x="94" y="143"/>
                      </a:cubicBezTo>
                      <a:cubicBezTo>
                        <a:pt x="95" y="143"/>
                        <a:pt x="95" y="145"/>
                        <a:pt x="95" y="145"/>
                      </a:cubicBezTo>
                      <a:cubicBezTo>
                        <a:pt x="95" y="145"/>
                        <a:pt x="97" y="145"/>
                        <a:pt x="98" y="146"/>
                      </a:cubicBezTo>
                      <a:cubicBezTo>
                        <a:pt x="98" y="146"/>
                        <a:pt x="98" y="149"/>
                        <a:pt x="98" y="149"/>
                      </a:cubicBezTo>
                      <a:cubicBezTo>
                        <a:pt x="98" y="149"/>
                        <a:pt x="99" y="150"/>
                        <a:pt x="100" y="150"/>
                      </a:cubicBezTo>
                      <a:cubicBezTo>
                        <a:pt x="101" y="150"/>
                        <a:pt x="102" y="150"/>
                        <a:pt x="102" y="150"/>
                      </a:cubicBezTo>
                      <a:cubicBezTo>
                        <a:pt x="102" y="150"/>
                        <a:pt x="103" y="152"/>
                        <a:pt x="103" y="152"/>
                      </a:cubicBezTo>
                      <a:cubicBezTo>
                        <a:pt x="105" y="153"/>
                        <a:pt x="105" y="153"/>
                        <a:pt x="105" y="153"/>
                      </a:cubicBezTo>
                      <a:cubicBezTo>
                        <a:pt x="107" y="154"/>
                        <a:pt x="107" y="154"/>
                        <a:pt x="107" y="154"/>
                      </a:cubicBezTo>
                      <a:cubicBezTo>
                        <a:pt x="110" y="155"/>
                        <a:pt x="110" y="155"/>
                        <a:pt x="110" y="155"/>
                      </a:cubicBezTo>
                      <a:cubicBezTo>
                        <a:pt x="111" y="155"/>
                        <a:pt x="111" y="155"/>
                        <a:pt x="111" y="155"/>
                      </a:cubicBezTo>
                      <a:cubicBezTo>
                        <a:pt x="112" y="156"/>
                        <a:pt x="112" y="156"/>
                        <a:pt x="112" y="156"/>
                      </a:cubicBezTo>
                      <a:cubicBezTo>
                        <a:pt x="114" y="157"/>
                        <a:pt x="114" y="157"/>
                        <a:pt x="114" y="157"/>
                      </a:cubicBezTo>
                      <a:cubicBezTo>
                        <a:pt x="114" y="157"/>
                        <a:pt x="116" y="157"/>
                        <a:pt x="117" y="158"/>
                      </a:cubicBezTo>
                      <a:cubicBezTo>
                        <a:pt x="117" y="158"/>
                        <a:pt x="118" y="161"/>
                        <a:pt x="118" y="161"/>
                      </a:cubicBezTo>
                      <a:cubicBezTo>
                        <a:pt x="118" y="161"/>
                        <a:pt x="119" y="163"/>
                        <a:pt x="119" y="163"/>
                      </a:cubicBezTo>
                      <a:cubicBezTo>
                        <a:pt x="119" y="164"/>
                        <a:pt x="118" y="166"/>
                        <a:pt x="118" y="166"/>
                      </a:cubicBezTo>
                      <a:cubicBezTo>
                        <a:pt x="116" y="170"/>
                        <a:pt x="116" y="170"/>
                        <a:pt x="116" y="170"/>
                      </a:cubicBezTo>
                      <a:cubicBezTo>
                        <a:pt x="116" y="170"/>
                        <a:pt x="115" y="172"/>
                        <a:pt x="115" y="172"/>
                      </a:cubicBezTo>
                      <a:cubicBezTo>
                        <a:pt x="115" y="173"/>
                        <a:pt x="114" y="174"/>
                        <a:pt x="114" y="174"/>
                      </a:cubicBezTo>
                      <a:cubicBezTo>
                        <a:pt x="114" y="174"/>
                        <a:pt x="114" y="175"/>
                        <a:pt x="114" y="176"/>
                      </a:cubicBezTo>
                      <a:cubicBezTo>
                        <a:pt x="114" y="176"/>
                        <a:pt x="113" y="176"/>
                        <a:pt x="112" y="177"/>
                      </a:cubicBezTo>
                      <a:cubicBezTo>
                        <a:pt x="114" y="177"/>
                        <a:pt x="115" y="177"/>
                        <a:pt x="116" y="177"/>
                      </a:cubicBezTo>
                      <a:cubicBezTo>
                        <a:pt x="120" y="177"/>
                        <a:pt x="125" y="172"/>
                        <a:pt x="125" y="172"/>
                      </a:cubicBezTo>
                      <a:cubicBezTo>
                        <a:pt x="132" y="173"/>
                        <a:pt x="132" y="173"/>
                        <a:pt x="132" y="173"/>
                      </a:cubicBezTo>
                      <a:cubicBezTo>
                        <a:pt x="137" y="168"/>
                        <a:pt x="137" y="168"/>
                        <a:pt x="137" y="168"/>
                      </a:cubicBezTo>
                      <a:cubicBezTo>
                        <a:pt x="140" y="170"/>
                        <a:pt x="140" y="170"/>
                        <a:pt x="140" y="170"/>
                      </a:cubicBezTo>
                      <a:cubicBezTo>
                        <a:pt x="146" y="162"/>
                        <a:pt x="146" y="162"/>
                        <a:pt x="146" y="162"/>
                      </a:cubicBezTo>
                      <a:cubicBezTo>
                        <a:pt x="140" y="156"/>
                        <a:pt x="140" y="156"/>
                        <a:pt x="140" y="156"/>
                      </a:cubicBezTo>
                      <a:cubicBezTo>
                        <a:pt x="143" y="150"/>
                        <a:pt x="143" y="150"/>
                        <a:pt x="143" y="150"/>
                      </a:cubicBezTo>
                      <a:cubicBezTo>
                        <a:pt x="139" y="148"/>
                        <a:pt x="139" y="148"/>
                        <a:pt x="139" y="148"/>
                      </a:cubicBezTo>
                      <a:cubicBezTo>
                        <a:pt x="139" y="148"/>
                        <a:pt x="139" y="146"/>
                        <a:pt x="142" y="144"/>
                      </a:cubicBezTo>
                      <a:cubicBezTo>
                        <a:pt x="145" y="141"/>
                        <a:pt x="148" y="143"/>
                        <a:pt x="150" y="142"/>
                      </a:cubicBezTo>
                      <a:cubicBezTo>
                        <a:pt x="151" y="141"/>
                        <a:pt x="152" y="139"/>
                        <a:pt x="152" y="139"/>
                      </a:cubicBezTo>
                      <a:cubicBezTo>
                        <a:pt x="158" y="128"/>
                        <a:pt x="158" y="128"/>
                        <a:pt x="158" y="128"/>
                      </a:cubicBezTo>
                      <a:cubicBezTo>
                        <a:pt x="158" y="128"/>
                        <a:pt x="155" y="121"/>
                        <a:pt x="150" y="119"/>
                      </a:cubicBezTo>
                      <a:close/>
                    </a:path>
                  </a:pathLst>
                </a:custGeom>
                <a:solidFill>
                  <a:schemeClr val="bg1">
                    <a:lumMod val="85000"/>
                  </a:schemeClr>
                </a:solidFill>
                <a:ln w="3175" cap="flat" cmpd="sng">
                  <a:solidFill>
                    <a:schemeClr val="bg1"/>
                  </a:solidFill>
                  <a:prstDash val="solid"/>
                  <a:round/>
                  <a:headEnd type="none" w="med" len="med"/>
                  <a:tailEnd type="none" w="med" len="med"/>
                </a:ln>
                <a:effectLst/>
              </p:spPr>
              <p:txBody>
                <a:bodyPr/>
                <a:lstStyle/>
                <a:p>
                  <a:endParaRPr lang="en-US"/>
                </a:p>
              </p:txBody>
            </p:sp>
            <p:sp>
              <p:nvSpPr>
                <p:cNvPr id="61" name="Kosovo" descr="© INSCALE GmbH, 05.05.2010&#10;http://www.presentationload.com/"/>
                <p:cNvSpPr>
                  <a:spLocks/>
                </p:cNvSpPr>
                <p:nvPr/>
              </p:nvSpPr>
              <p:spPr bwMode="gray">
                <a:xfrm>
                  <a:off x="5067558" y="4646127"/>
                  <a:ext cx="265258" cy="270137"/>
                </a:xfrm>
                <a:custGeom>
                  <a:avLst/>
                  <a:gdLst/>
                  <a:ahLst/>
                  <a:cxnLst>
                    <a:cxn ang="0">
                      <a:pos x="63" y="40"/>
                    </a:cxn>
                    <a:cxn ang="0">
                      <a:pos x="65" y="36"/>
                    </a:cxn>
                    <a:cxn ang="0">
                      <a:pos x="68" y="29"/>
                    </a:cxn>
                    <a:cxn ang="0">
                      <a:pos x="66" y="24"/>
                    </a:cxn>
                    <a:cxn ang="0">
                      <a:pos x="61" y="22"/>
                    </a:cxn>
                    <a:cxn ang="0">
                      <a:pos x="59" y="21"/>
                    </a:cxn>
                    <a:cxn ang="0">
                      <a:pos x="54" y="19"/>
                    </a:cxn>
                    <a:cxn ang="0">
                      <a:pos x="51" y="16"/>
                    </a:cxn>
                    <a:cxn ang="0">
                      <a:pos x="47" y="15"/>
                    </a:cxn>
                    <a:cxn ang="0">
                      <a:pos x="44" y="11"/>
                    </a:cxn>
                    <a:cxn ang="0">
                      <a:pos x="39" y="9"/>
                    </a:cxn>
                    <a:cxn ang="0">
                      <a:pos x="37" y="8"/>
                    </a:cxn>
                    <a:cxn ang="0">
                      <a:pos x="34" y="7"/>
                    </a:cxn>
                    <a:cxn ang="0">
                      <a:pos x="32" y="6"/>
                    </a:cxn>
                    <a:cxn ang="0">
                      <a:pos x="33" y="2"/>
                    </a:cxn>
                    <a:cxn ang="0">
                      <a:pos x="31" y="1"/>
                    </a:cxn>
                    <a:cxn ang="0">
                      <a:pos x="27" y="4"/>
                    </a:cxn>
                    <a:cxn ang="0">
                      <a:pos x="24" y="9"/>
                    </a:cxn>
                    <a:cxn ang="0">
                      <a:pos x="25" y="15"/>
                    </a:cxn>
                    <a:cxn ang="0">
                      <a:pos x="22" y="20"/>
                    </a:cxn>
                    <a:cxn ang="0">
                      <a:pos x="18" y="24"/>
                    </a:cxn>
                    <a:cxn ang="0">
                      <a:pos x="10" y="24"/>
                    </a:cxn>
                    <a:cxn ang="0">
                      <a:pos x="6" y="25"/>
                    </a:cxn>
                    <a:cxn ang="0">
                      <a:pos x="0" y="27"/>
                    </a:cxn>
                    <a:cxn ang="0">
                      <a:pos x="5" y="37"/>
                    </a:cxn>
                    <a:cxn ang="0">
                      <a:pos x="12" y="38"/>
                    </a:cxn>
                    <a:cxn ang="0">
                      <a:pos x="26" y="48"/>
                    </a:cxn>
                    <a:cxn ang="0">
                      <a:pos x="29" y="69"/>
                    </a:cxn>
                    <a:cxn ang="0">
                      <a:pos x="35" y="55"/>
                    </a:cxn>
                    <a:cxn ang="0">
                      <a:pos x="46" y="47"/>
                    </a:cxn>
                    <a:cxn ang="0">
                      <a:pos x="58" y="43"/>
                    </a:cxn>
                    <a:cxn ang="0">
                      <a:pos x="63" y="42"/>
                    </a:cxn>
                  </a:cxnLst>
                  <a:rect l="0" t="0" r="r" b="b"/>
                  <a:pathLst>
                    <a:path w="68" h="69">
                      <a:moveTo>
                        <a:pt x="63" y="42"/>
                      </a:moveTo>
                      <a:cubicBezTo>
                        <a:pt x="63" y="41"/>
                        <a:pt x="63" y="40"/>
                        <a:pt x="63" y="40"/>
                      </a:cubicBezTo>
                      <a:cubicBezTo>
                        <a:pt x="63" y="40"/>
                        <a:pt x="64" y="39"/>
                        <a:pt x="64" y="38"/>
                      </a:cubicBezTo>
                      <a:cubicBezTo>
                        <a:pt x="64" y="38"/>
                        <a:pt x="65" y="36"/>
                        <a:pt x="65" y="36"/>
                      </a:cubicBezTo>
                      <a:cubicBezTo>
                        <a:pt x="67" y="32"/>
                        <a:pt x="67" y="32"/>
                        <a:pt x="67" y="32"/>
                      </a:cubicBezTo>
                      <a:cubicBezTo>
                        <a:pt x="67" y="32"/>
                        <a:pt x="68" y="30"/>
                        <a:pt x="68" y="29"/>
                      </a:cubicBezTo>
                      <a:cubicBezTo>
                        <a:pt x="68" y="29"/>
                        <a:pt x="67" y="27"/>
                        <a:pt x="67" y="27"/>
                      </a:cubicBezTo>
                      <a:cubicBezTo>
                        <a:pt x="67" y="27"/>
                        <a:pt x="66" y="24"/>
                        <a:pt x="66" y="24"/>
                      </a:cubicBezTo>
                      <a:cubicBezTo>
                        <a:pt x="65" y="23"/>
                        <a:pt x="63" y="23"/>
                        <a:pt x="63" y="23"/>
                      </a:cubicBezTo>
                      <a:cubicBezTo>
                        <a:pt x="61" y="22"/>
                        <a:pt x="61" y="22"/>
                        <a:pt x="61" y="22"/>
                      </a:cubicBezTo>
                      <a:cubicBezTo>
                        <a:pt x="60" y="21"/>
                        <a:pt x="60" y="21"/>
                        <a:pt x="60" y="21"/>
                      </a:cubicBezTo>
                      <a:cubicBezTo>
                        <a:pt x="59" y="21"/>
                        <a:pt x="59" y="21"/>
                        <a:pt x="59" y="21"/>
                      </a:cubicBezTo>
                      <a:cubicBezTo>
                        <a:pt x="56" y="20"/>
                        <a:pt x="56" y="20"/>
                        <a:pt x="56" y="20"/>
                      </a:cubicBezTo>
                      <a:cubicBezTo>
                        <a:pt x="54" y="19"/>
                        <a:pt x="54" y="19"/>
                        <a:pt x="54" y="19"/>
                      </a:cubicBezTo>
                      <a:cubicBezTo>
                        <a:pt x="52" y="18"/>
                        <a:pt x="52" y="18"/>
                        <a:pt x="52" y="18"/>
                      </a:cubicBezTo>
                      <a:cubicBezTo>
                        <a:pt x="52" y="18"/>
                        <a:pt x="51" y="16"/>
                        <a:pt x="51" y="16"/>
                      </a:cubicBezTo>
                      <a:cubicBezTo>
                        <a:pt x="51" y="16"/>
                        <a:pt x="50" y="16"/>
                        <a:pt x="49" y="16"/>
                      </a:cubicBezTo>
                      <a:cubicBezTo>
                        <a:pt x="48" y="16"/>
                        <a:pt x="47" y="15"/>
                        <a:pt x="47" y="15"/>
                      </a:cubicBezTo>
                      <a:cubicBezTo>
                        <a:pt x="47" y="15"/>
                        <a:pt x="47" y="12"/>
                        <a:pt x="47" y="12"/>
                      </a:cubicBezTo>
                      <a:cubicBezTo>
                        <a:pt x="46" y="11"/>
                        <a:pt x="44" y="11"/>
                        <a:pt x="44" y="11"/>
                      </a:cubicBezTo>
                      <a:cubicBezTo>
                        <a:pt x="44" y="11"/>
                        <a:pt x="44" y="9"/>
                        <a:pt x="43" y="9"/>
                      </a:cubicBezTo>
                      <a:cubicBezTo>
                        <a:pt x="42" y="9"/>
                        <a:pt x="40" y="10"/>
                        <a:pt x="39" y="9"/>
                      </a:cubicBezTo>
                      <a:cubicBezTo>
                        <a:pt x="39" y="9"/>
                        <a:pt x="39" y="9"/>
                        <a:pt x="39" y="9"/>
                      </a:cubicBezTo>
                      <a:cubicBezTo>
                        <a:pt x="38" y="8"/>
                        <a:pt x="38" y="8"/>
                        <a:pt x="37" y="8"/>
                      </a:cubicBezTo>
                      <a:cubicBezTo>
                        <a:pt x="37" y="8"/>
                        <a:pt x="37" y="7"/>
                        <a:pt x="37" y="7"/>
                      </a:cubicBezTo>
                      <a:cubicBezTo>
                        <a:pt x="34" y="7"/>
                        <a:pt x="34" y="7"/>
                        <a:pt x="34" y="7"/>
                      </a:cubicBezTo>
                      <a:cubicBezTo>
                        <a:pt x="33" y="7"/>
                        <a:pt x="33" y="7"/>
                        <a:pt x="33" y="7"/>
                      </a:cubicBezTo>
                      <a:cubicBezTo>
                        <a:pt x="33" y="7"/>
                        <a:pt x="32" y="6"/>
                        <a:pt x="32" y="6"/>
                      </a:cubicBezTo>
                      <a:cubicBezTo>
                        <a:pt x="32" y="6"/>
                        <a:pt x="33" y="5"/>
                        <a:pt x="34" y="4"/>
                      </a:cubicBezTo>
                      <a:cubicBezTo>
                        <a:pt x="34" y="3"/>
                        <a:pt x="33" y="2"/>
                        <a:pt x="33" y="2"/>
                      </a:cubicBezTo>
                      <a:cubicBezTo>
                        <a:pt x="33" y="2"/>
                        <a:pt x="33" y="0"/>
                        <a:pt x="32" y="0"/>
                      </a:cubicBezTo>
                      <a:cubicBezTo>
                        <a:pt x="31" y="0"/>
                        <a:pt x="31" y="2"/>
                        <a:pt x="31" y="1"/>
                      </a:cubicBezTo>
                      <a:cubicBezTo>
                        <a:pt x="31" y="1"/>
                        <a:pt x="30" y="4"/>
                        <a:pt x="30" y="4"/>
                      </a:cubicBezTo>
                      <a:cubicBezTo>
                        <a:pt x="29" y="4"/>
                        <a:pt x="28" y="3"/>
                        <a:pt x="27" y="4"/>
                      </a:cubicBezTo>
                      <a:cubicBezTo>
                        <a:pt x="26" y="4"/>
                        <a:pt x="25" y="5"/>
                        <a:pt x="25" y="5"/>
                      </a:cubicBezTo>
                      <a:cubicBezTo>
                        <a:pt x="25" y="5"/>
                        <a:pt x="24" y="8"/>
                        <a:pt x="24" y="9"/>
                      </a:cubicBezTo>
                      <a:cubicBezTo>
                        <a:pt x="25" y="9"/>
                        <a:pt x="25" y="10"/>
                        <a:pt x="26" y="11"/>
                      </a:cubicBezTo>
                      <a:cubicBezTo>
                        <a:pt x="26" y="11"/>
                        <a:pt x="25" y="15"/>
                        <a:pt x="25" y="15"/>
                      </a:cubicBezTo>
                      <a:cubicBezTo>
                        <a:pt x="25" y="15"/>
                        <a:pt x="23" y="17"/>
                        <a:pt x="22" y="18"/>
                      </a:cubicBezTo>
                      <a:cubicBezTo>
                        <a:pt x="21" y="19"/>
                        <a:pt x="22" y="20"/>
                        <a:pt x="22" y="20"/>
                      </a:cubicBezTo>
                      <a:cubicBezTo>
                        <a:pt x="21" y="21"/>
                        <a:pt x="21" y="22"/>
                        <a:pt x="20" y="23"/>
                      </a:cubicBezTo>
                      <a:cubicBezTo>
                        <a:pt x="20" y="23"/>
                        <a:pt x="18" y="24"/>
                        <a:pt x="18" y="24"/>
                      </a:cubicBezTo>
                      <a:cubicBezTo>
                        <a:pt x="14" y="24"/>
                        <a:pt x="14" y="24"/>
                        <a:pt x="14" y="24"/>
                      </a:cubicBezTo>
                      <a:cubicBezTo>
                        <a:pt x="10" y="24"/>
                        <a:pt x="10" y="24"/>
                        <a:pt x="10" y="24"/>
                      </a:cubicBezTo>
                      <a:cubicBezTo>
                        <a:pt x="9" y="26"/>
                        <a:pt x="9" y="26"/>
                        <a:pt x="9" y="26"/>
                      </a:cubicBezTo>
                      <a:cubicBezTo>
                        <a:pt x="6" y="25"/>
                        <a:pt x="6" y="25"/>
                        <a:pt x="6" y="25"/>
                      </a:cubicBezTo>
                      <a:cubicBezTo>
                        <a:pt x="3" y="25"/>
                        <a:pt x="3" y="25"/>
                        <a:pt x="3" y="25"/>
                      </a:cubicBezTo>
                      <a:cubicBezTo>
                        <a:pt x="0" y="27"/>
                        <a:pt x="0" y="27"/>
                        <a:pt x="0" y="27"/>
                      </a:cubicBezTo>
                      <a:cubicBezTo>
                        <a:pt x="4" y="35"/>
                        <a:pt x="4" y="35"/>
                        <a:pt x="4" y="35"/>
                      </a:cubicBezTo>
                      <a:cubicBezTo>
                        <a:pt x="5" y="37"/>
                        <a:pt x="5" y="37"/>
                        <a:pt x="5" y="37"/>
                      </a:cubicBezTo>
                      <a:cubicBezTo>
                        <a:pt x="9" y="35"/>
                        <a:pt x="9" y="35"/>
                        <a:pt x="9" y="35"/>
                      </a:cubicBezTo>
                      <a:cubicBezTo>
                        <a:pt x="9" y="35"/>
                        <a:pt x="11" y="36"/>
                        <a:pt x="12" y="38"/>
                      </a:cubicBezTo>
                      <a:cubicBezTo>
                        <a:pt x="14" y="40"/>
                        <a:pt x="15" y="45"/>
                        <a:pt x="15" y="45"/>
                      </a:cubicBezTo>
                      <a:cubicBezTo>
                        <a:pt x="15" y="45"/>
                        <a:pt x="23" y="46"/>
                        <a:pt x="26" y="48"/>
                      </a:cubicBezTo>
                      <a:cubicBezTo>
                        <a:pt x="28" y="52"/>
                        <a:pt x="31" y="59"/>
                        <a:pt x="31" y="59"/>
                      </a:cubicBezTo>
                      <a:cubicBezTo>
                        <a:pt x="29" y="69"/>
                        <a:pt x="29" y="69"/>
                        <a:pt x="29" y="69"/>
                      </a:cubicBezTo>
                      <a:cubicBezTo>
                        <a:pt x="36" y="65"/>
                        <a:pt x="36" y="65"/>
                        <a:pt x="36" y="65"/>
                      </a:cubicBezTo>
                      <a:cubicBezTo>
                        <a:pt x="36" y="65"/>
                        <a:pt x="33" y="58"/>
                        <a:pt x="35" y="55"/>
                      </a:cubicBezTo>
                      <a:cubicBezTo>
                        <a:pt x="37" y="51"/>
                        <a:pt x="42" y="51"/>
                        <a:pt x="42" y="51"/>
                      </a:cubicBezTo>
                      <a:cubicBezTo>
                        <a:pt x="46" y="47"/>
                        <a:pt x="46" y="47"/>
                        <a:pt x="46" y="47"/>
                      </a:cubicBezTo>
                      <a:cubicBezTo>
                        <a:pt x="52" y="54"/>
                        <a:pt x="52" y="54"/>
                        <a:pt x="52" y="54"/>
                      </a:cubicBezTo>
                      <a:cubicBezTo>
                        <a:pt x="58" y="43"/>
                        <a:pt x="58" y="43"/>
                        <a:pt x="58" y="43"/>
                      </a:cubicBezTo>
                      <a:cubicBezTo>
                        <a:pt x="58" y="43"/>
                        <a:pt x="60" y="43"/>
                        <a:pt x="61" y="43"/>
                      </a:cubicBezTo>
                      <a:cubicBezTo>
                        <a:pt x="62" y="42"/>
                        <a:pt x="63" y="42"/>
                        <a:pt x="63" y="42"/>
                      </a:cubicBezTo>
                      <a:close/>
                    </a:path>
                  </a:pathLst>
                </a:custGeom>
                <a:grpFill/>
                <a:ln w="3175" cap="rnd" cmpd="sng">
                  <a:solidFill>
                    <a:schemeClr val="bg1"/>
                  </a:solidFill>
                  <a:prstDash val="solid"/>
                  <a:round/>
                  <a:headEnd type="none" w="med" len="med"/>
                  <a:tailEnd type="none" w="med" len="med"/>
                </a:ln>
                <a:effectLst/>
              </p:spPr>
              <p:txBody>
                <a:bodyPr/>
                <a:lstStyle/>
                <a:p>
                  <a:endParaRPr lang="en-US"/>
                </a:p>
              </p:txBody>
            </p:sp>
            <p:sp>
              <p:nvSpPr>
                <p:cNvPr id="62" name="Montenegro" descr="© INSCALE GmbH, 05.05.2010&#10;http://www.presentationload.com/"/>
                <p:cNvSpPr>
                  <a:spLocks/>
                </p:cNvSpPr>
                <p:nvPr/>
              </p:nvSpPr>
              <p:spPr bwMode="gray">
                <a:xfrm>
                  <a:off x="4873886" y="4610314"/>
                  <a:ext cx="247354" cy="309192"/>
                </a:xfrm>
                <a:custGeom>
                  <a:avLst/>
                  <a:gdLst/>
                  <a:ahLst/>
                  <a:cxnLst>
                    <a:cxn ang="0">
                      <a:pos x="60" y="0"/>
                    </a:cxn>
                    <a:cxn ang="0">
                      <a:pos x="59" y="9"/>
                    </a:cxn>
                    <a:cxn ang="0">
                      <a:pos x="44" y="9"/>
                    </a:cxn>
                    <a:cxn ang="0">
                      <a:pos x="34" y="2"/>
                    </a:cxn>
                    <a:cxn ang="0">
                      <a:pos x="32" y="13"/>
                    </a:cxn>
                    <a:cxn ang="0">
                      <a:pos x="49" y="36"/>
                    </a:cxn>
                    <a:cxn ang="0">
                      <a:pos x="30" y="32"/>
                    </a:cxn>
                    <a:cxn ang="0">
                      <a:pos x="13" y="43"/>
                    </a:cxn>
                    <a:cxn ang="0">
                      <a:pos x="15" y="70"/>
                    </a:cxn>
                    <a:cxn ang="0">
                      <a:pos x="2" y="78"/>
                    </a:cxn>
                    <a:cxn ang="0">
                      <a:pos x="3" y="108"/>
                    </a:cxn>
                    <a:cxn ang="0">
                      <a:pos x="9" y="108"/>
                    </a:cxn>
                    <a:cxn ang="0">
                      <a:pos x="9" y="127"/>
                    </a:cxn>
                    <a:cxn ang="0">
                      <a:pos x="0" y="133"/>
                    </a:cxn>
                    <a:cxn ang="0">
                      <a:pos x="0" y="144"/>
                    </a:cxn>
                    <a:cxn ang="0">
                      <a:pos x="7" y="148"/>
                    </a:cxn>
                    <a:cxn ang="0">
                      <a:pos x="19" y="136"/>
                    </a:cxn>
                    <a:cxn ang="0">
                      <a:pos x="28" y="138"/>
                    </a:cxn>
                    <a:cxn ang="0">
                      <a:pos x="25" y="159"/>
                    </a:cxn>
                    <a:cxn ang="0">
                      <a:pos x="34" y="165"/>
                    </a:cxn>
                    <a:cxn ang="0">
                      <a:pos x="47" y="163"/>
                    </a:cxn>
                    <a:cxn ang="0">
                      <a:pos x="49" y="170"/>
                    </a:cxn>
                    <a:cxn ang="0">
                      <a:pos x="72" y="189"/>
                    </a:cxn>
                    <a:cxn ang="0">
                      <a:pos x="72" y="199"/>
                    </a:cxn>
                    <a:cxn ang="0">
                      <a:pos x="82" y="205"/>
                    </a:cxn>
                    <a:cxn ang="0">
                      <a:pos x="93" y="208"/>
                    </a:cxn>
                    <a:cxn ang="0">
                      <a:pos x="91" y="193"/>
                    </a:cxn>
                    <a:cxn ang="0">
                      <a:pos x="87" y="174"/>
                    </a:cxn>
                    <a:cxn ang="0">
                      <a:pos x="82" y="172"/>
                    </a:cxn>
                    <a:cxn ang="0">
                      <a:pos x="116" y="106"/>
                    </a:cxn>
                    <a:cxn ang="0">
                      <a:pos x="121" y="108"/>
                    </a:cxn>
                    <a:cxn ang="0">
                      <a:pos x="121" y="121"/>
                    </a:cxn>
                    <a:cxn ang="0">
                      <a:pos x="135" y="129"/>
                    </a:cxn>
                    <a:cxn ang="0">
                      <a:pos x="145" y="122"/>
                    </a:cxn>
                    <a:cxn ang="0">
                      <a:pos x="140" y="116"/>
                    </a:cxn>
                    <a:cxn ang="0">
                      <a:pos x="130" y="96"/>
                    </a:cxn>
                    <a:cxn ang="0">
                      <a:pos x="138" y="90"/>
                    </a:cxn>
                    <a:cxn ang="0">
                      <a:pos x="146" y="90"/>
                    </a:cxn>
                    <a:cxn ang="0">
                      <a:pos x="153" y="92"/>
                    </a:cxn>
                    <a:cxn ang="0">
                      <a:pos x="158" y="83"/>
                    </a:cxn>
                    <a:cxn ang="0">
                      <a:pos x="164" y="78"/>
                    </a:cxn>
                    <a:cxn ang="0">
                      <a:pos x="166" y="66"/>
                    </a:cxn>
                    <a:cxn ang="0">
                      <a:pos x="153" y="63"/>
                    </a:cxn>
                    <a:cxn ang="0">
                      <a:pos x="120" y="47"/>
                    </a:cxn>
                    <a:cxn ang="0">
                      <a:pos x="109" y="43"/>
                    </a:cxn>
                    <a:cxn ang="0">
                      <a:pos x="94" y="30"/>
                    </a:cxn>
                    <a:cxn ang="0">
                      <a:pos x="78" y="19"/>
                    </a:cxn>
                    <a:cxn ang="0">
                      <a:pos x="66" y="10"/>
                    </a:cxn>
                    <a:cxn ang="0">
                      <a:pos x="60" y="0"/>
                    </a:cxn>
                  </a:cxnLst>
                  <a:rect l="0" t="0" r="r" b="b"/>
                  <a:pathLst>
                    <a:path w="166" h="208">
                      <a:moveTo>
                        <a:pt x="60" y="0"/>
                      </a:moveTo>
                      <a:cubicBezTo>
                        <a:pt x="59" y="9"/>
                        <a:pt x="59" y="9"/>
                        <a:pt x="59" y="9"/>
                      </a:cubicBezTo>
                      <a:cubicBezTo>
                        <a:pt x="44" y="9"/>
                        <a:pt x="44" y="9"/>
                        <a:pt x="44" y="9"/>
                      </a:cubicBezTo>
                      <a:cubicBezTo>
                        <a:pt x="34" y="2"/>
                        <a:pt x="34" y="2"/>
                        <a:pt x="34" y="2"/>
                      </a:cubicBezTo>
                      <a:cubicBezTo>
                        <a:pt x="32" y="13"/>
                        <a:pt x="32" y="13"/>
                        <a:pt x="32" y="13"/>
                      </a:cubicBezTo>
                      <a:cubicBezTo>
                        <a:pt x="32" y="13"/>
                        <a:pt x="53" y="30"/>
                        <a:pt x="49" y="36"/>
                      </a:cubicBezTo>
                      <a:cubicBezTo>
                        <a:pt x="44" y="42"/>
                        <a:pt x="36" y="32"/>
                        <a:pt x="30" y="32"/>
                      </a:cubicBezTo>
                      <a:cubicBezTo>
                        <a:pt x="21" y="32"/>
                        <a:pt x="15" y="40"/>
                        <a:pt x="13" y="43"/>
                      </a:cubicBezTo>
                      <a:cubicBezTo>
                        <a:pt x="9" y="49"/>
                        <a:pt x="19" y="66"/>
                        <a:pt x="15" y="70"/>
                      </a:cubicBezTo>
                      <a:cubicBezTo>
                        <a:pt x="11" y="72"/>
                        <a:pt x="6" y="72"/>
                        <a:pt x="2" y="78"/>
                      </a:cubicBezTo>
                      <a:cubicBezTo>
                        <a:pt x="0" y="83"/>
                        <a:pt x="3" y="108"/>
                        <a:pt x="3" y="108"/>
                      </a:cubicBezTo>
                      <a:cubicBezTo>
                        <a:pt x="9" y="108"/>
                        <a:pt x="9" y="108"/>
                        <a:pt x="9" y="108"/>
                      </a:cubicBezTo>
                      <a:cubicBezTo>
                        <a:pt x="9" y="127"/>
                        <a:pt x="9" y="127"/>
                        <a:pt x="9" y="127"/>
                      </a:cubicBezTo>
                      <a:cubicBezTo>
                        <a:pt x="0" y="133"/>
                        <a:pt x="0" y="133"/>
                        <a:pt x="0" y="133"/>
                      </a:cubicBezTo>
                      <a:cubicBezTo>
                        <a:pt x="0" y="144"/>
                        <a:pt x="0" y="144"/>
                        <a:pt x="0" y="144"/>
                      </a:cubicBezTo>
                      <a:cubicBezTo>
                        <a:pt x="7" y="148"/>
                        <a:pt x="7" y="148"/>
                        <a:pt x="7" y="148"/>
                      </a:cubicBezTo>
                      <a:cubicBezTo>
                        <a:pt x="19" y="136"/>
                        <a:pt x="19" y="136"/>
                        <a:pt x="19" y="136"/>
                      </a:cubicBezTo>
                      <a:cubicBezTo>
                        <a:pt x="28" y="138"/>
                        <a:pt x="28" y="138"/>
                        <a:pt x="28" y="138"/>
                      </a:cubicBezTo>
                      <a:cubicBezTo>
                        <a:pt x="25" y="159"/>
                        <a:pt x="25" y="159"/>
                        <a:pt x="25" y="159"/>
                      </a:cubicBezTo>
                      <a:cubicBezTo>
                        <a:pt x="34" y="165"/>
                        <a:pt x="34" y="165"/>
                        <a:pt x="34" y="165"/>
                      </a:cubicBezTo>
                      <a:cubicBezTo>
                        <a:pt x="47" y="163"/>
                        <a:pt x="47" y="163"/>
                        <a:pt x="47" y="163"/>
                      </a:cubicBezTo>
                      <a:cubicBezTo>
                        <a:pt x="49" y="170"/>
                        <a:pt x="49" y="170"/>
                        <a:pt x="49" y="170"/>
                      </a:cubicBezTo>
                      <a:cubicBezTo>
                        <a:pt x="72" y="189"/>
                        <a:pt x="72" y="189"/>
                        <a:pt x="72" y="189"/>
                      </a:cubicBezTo>
                      <a:cubicBezTo>
                        <a:pt x="72" y="199"/>
                        <a:pt x="72" y="199"/>
                        <a:pt x="72" y="199"/>
                      </a:cubicBezTo>
                      <a:cubicBezTo>
                        <a:pt x="82" y="205"/>
                        <a:pt x="82" y="205"/>
                        <a:pt x="82" y="205"/>
                      </a:cubicBezTo>
                      <a:cubicBezTo>
                        <a:pt x="93" y="208"/>
                        <a:pt x="93" y="208"/>
                        <a:pt x="93" y="208"/>
                      </a:cubicBezTo>
                      <a:cubicBezTo>
                        <a:pt x="91" y="193"/>
                        <a:pt x="91" y="193"/>
                        <a:pt x="91" y="193"/>
                      </a:cubicBezTo>
                      <a:cubicBezTo>
                        <a:pt x="87" y="174"/>
                        <a:pt x="87" y="174"/>
                        <a:pt x="87" y="174"/>
                      </a:cubicBezTo>
                      <a:cubicBezTo>
                        <a:pt x="82" y="172"/>
                        <a:pt x="82" y="172"/>
                        <a:pt x="82" y="172"/>
                      </a:cubicBezTo>
                      <a:cubicBezTo>
                        <a:pt x="116" y="106"/>
                        <a:pt x="116" y="106"/>
                        <a:pt x="116" y="106"/>
                      </a:cubicBezTo>
                      <a:cubicBezTo>
                        <a:pt x="121" y="108"/>
                        <a:pt x="121" y="108"/>
                        <a:pt x="121" y="108"/>
                      </a:cubicBezTo>
                      <a:cubicBezTo>
                        <a:pt x="121" y="121"/>
                        <a:pt x="121" y="121"/>
                        <a:pt x="121" y="121"/>
                      </a:cubicBezTo>
                      <a:cubicBezTo>
                        <a:pt x="135" y="129"/>
                        <a:pt x="135" y="129"/>
                        <a:pt x="135" y="129"/>
                      </a:cubicBezTo>
                      <a:cubicBezTo>
                        <a:pt x="145" y="122"/>
                        <a:pt x="145" y="122"/>
                        <a:pt x="145" y="122"/>
                      </a:cubicBezTo>
                      <a:cubicBezTo>
                        <a:pt x="140" y="116"/>
                        <a:pt x="140" y="116"/>
                        <a:pt x="140" y="116"/>
                      </a:cubicBezTo>
                      <a:cubicBezTo>
                        <a:pt x="130" y="96"/>
                        <a:pt x="130" y="96"/>
                        <a:pt x="130" y="96"/>
                      </a:cubicBezTo>
                      <a:cubicBezTo>
                        <a:pt x="138" y="90"/>
                        <a:pt x="138" y="90"/>
                        <a:pt x="138" y="90"/>
                      </a:cubicBezTo>
                      <a:cubicBezTo>
                        <a:pt x="146" y="90"/>
                        <a:pt x="146" y="90"/>
                        <a:pt x="146" y="90"/>
                      </a:cubicBezTo>
                      <a:cubicBezTo>
                        <a:pt x="153" y="92"/>
                        <a:pt x="153" y="92"/>
                        <a:pt x="153" y="92"/>
                      </a:cubicBezTo>
                      <a:cubicBezTo>
                        <a:pt x="158" y="83"/>
                        <a:pt x="158" y="83"/>
                        <a:pt x="158" y="83"/>
                      </a:cubicBezTo>
                      <a:cubicBezTo>
                        <a:pt x="164" y="78"/>
                        <a:pt x="164" y="78"/>
                        <a:pt x="164" y="78"/>
                      </a:cubicBezTo>
                      <a:cubicBezTo>
                        <a:pt x="166" y="66"/>
                        <a:pt x="166" y="66"/>
                        <a:pt x="166" y="66"/>
                      </a:cubicBezTo>
                      <a:cubicBezTo>
                        <a:pt x="153" y="63"/>
                        <a:pt x="153" y="63"/>
                        <a:pt x="153" y="63"/>
                      </a:cubicBezTo>
                      <a:cubicBezTo>
                        <a:pt x="120" y="47"/>
                        <a:pt x="120" y="47"/>
                        <a:pt x="120" y="47"/>
                      </a:cubicBezTo>
                      <a:cubicBezTo>
                        <a:pt x="109" y="43"/>
                        <a:pt x="109" y="43"/>
                        <a:pt x="109" y="43"/>
                      </a:cubicBezTo>
                      <a:cubicBezTo>
                        <a:pt x="94" y="30"/>
                        <a:pt x="94" y="30"/>
                        <a:pt x="94" y="30"/>
                      </a:cubicBezTo>
                      <a:cubicBezTo>
                        <a:pt x="78" y="19"/>
                        <a:pt x="78" y="19"/>
                        <a:pt x="78" y="19"/>
                      </a:cubicBezTo>
                      <a:cubicBezTo>
                        <a:pt x="66" y="10"/>
                        <a:pt x="66" y="10"/>
                        <a:pt x="66" y="10"/>
                      </a:cubicBezTo>
                      <a:lnTo>
                        <a:pt x="60" y="0"/>
                      </a:lnTo>
                      <a:close/>
                    </a:path>
                  </a:pathLst>
                </a:custGeom>
                <a:grpFill/>
                <a:ln w="3175" cap="rnd" cmpd="sng">
                  <a:solidFill>
                    <a:schemeClr val="bg1"/>
                  </a:solidFill>
                  <a:prstDash val="solid"/>
                  <a:round/>
                  <a:headEnd/>
                  <a:tailEnd/>
                </a:ln>
              </p:spPr>
              <p:txBody>
                <a:bodyPr/>
                <a:lstStyle/>
                <a:p>
                  <a:endParaRPr lang="en-US"/>
                </a:p>
              </p:txBody>
            </p:sp>
            <p:sp>
              <p:nvSpPr>
                <p:cNvPr id="63" name="Romania" descr="© INSCALE GmbH, 05.05.2010&#10;http://www.presentationload.com/"/>
                <p:cNvSpPr>
                  <a:spLocks noEditPoints="1"/>
                </p:cNvSpPr>
                <p:nvPr/>
              </p:nvSpPr>
              <p:spPr bwMode="gray">
                <a:xfrm>
                  <a:off x="5043129" y="3604627"/>
                  <a:ext cx="1264436" cy="899913"/>
                </a:xfrm>
                <a:custGeom>
                  <a:avLst/>
                  <a:gdLst/>
                  <a:ahLst/>
                  <a:cxnLst>
                    <a:cxn ang="0">
                      <a:pos x="428" y="156"/>
                    </a:cxn>
                    <a:cxn ang="0">
                      <a:pos x="402" y="170"/>
                    </a:cxn>
                    <a:cxn ang="0">
                      <a:pos x="387" y="175"/>
                    </a:cxn>
                    <a:cxn ang="0">
                      <a:pos x="365" y="162"/>
                    </a:cxn>
                    <a:cxn ang="0">
                      <a:pos x="361" y="136"/>
                    </a:cxn>
                    <a:cxn ang="0">
                      <a:pos x="361" y="116"/>
                    </a:cxn>
                    <a:cxn ang="0">
                      <a:pos x="350" y="83"/>
                    </a:cxn>
                    <a:cxn ang="0">
                      <a:pos x="332" y="65"/>
                    </a:cxn>
                    <a:cxn ang="0">
                      <a:pos x="291" y="18"/>
                    </a:cxn>
                    <a:cxn ang="0">
                      <a:pos x="247" y="24"/>
                    </a:cxn>
                    <a:cxn ang="0">
                      <a:pos x="202" y="51"/>
                    </a:cxn>
                    <a:cxn ang="0">
                      <a:pos x="164" y="44"/>
                    </a:cxn>
                    <a:cxn ang="0">
                      <a:pos x="115" y="37"/>
                    </a:cxn>
                    <a:cxn ang="0">
                      <a:pos x="107" y="47"/>
                    </a:cxn>
                    <a:cxn ang="0">
                      <a:pos x="93" y="67"/>
                    </a:cxn>
                    <a:cxn ang="0">
                      <a:pos x="81" y="70"/>
                    </a:cxn>
                    <a:cxn ang="0">
                      <a:pos x="71" y="94"/>
                    </a:cxn>
                    <a:cxn ang="0">
                      <a:pos x="65" y="108"/>
                    </a:cxn>
                    <a:cxn ang="0">
                      <a:pos x="59" y="125"/>
                    </a:cxn>
                    <a:cxn ang="0">
                      <a:pos x="55" y="140"/>
                    </a:cxn>
                    <a:cxn ang="0">
                      <a:pos x="45" y="148"/>
                    </a:cxn>
                    <a:cxn ang="0">
                      <a:pos x="43" y="164"/>
                    </a:cxn>
                    <a:cxn ang="0">
                      <a:pos x="27" y="174"/>
                    </a:cxn>
                    <a:cxn ang="0">
                      <a:pos x="12" y="181"/>
                    </a:cxn>
                    <a:cxn ang="0">
                      <a:pos x="0" y="184"/>
                    </a:cxn>
                    <a:cxn ang="0">
                      <a:pos x="12" y="194"/>
                    </a:cxn>
                    <a:cxn ang="0">
                      <a:pos x="17" y="197"/>
                    </a:cxn>
                    <a:cxn ang="0">
                      <a:pos x="31" y="205"/>
                    </a:cxn>
                    <a:cxn ang="0">
                      <a:pos x="33" y="219"/>
                    </a:cxn>
                    <a:cxn ang="0">
                      <a:pos x="45" y="235"/>
                    </a:cxn>
                    <a:cxn ang="0">
                      <a:pos x="55" y="237"/>
                    </a:cxn>
                    <a:cxn ang="0">
                      <a:pos x="63" y="254"/>
                    </a:cxn>
                    <a:cxn ang="0">
                      <a:pos x="71" y="260"/>
                    </a:cxn>
                    <a:cxn ang="0">
                      <a:pos x="75" y="266"/>
                    </a:cxn>
                    <a:cxn ang="0">
                      <a:pos x="95" y="271"/>
                    </a:cxn>
                    <a:cxn ang="0">
                      <a:pos x="115" y="263"/>
                    </a:cxn>
                    <a:cxn ang="0">
                      <a:pos x="129" y="274"/>
                    </a:cxn>
                    <a:cxn ang="0">
                      <a:pos x="123" y="278"/>
                    </a:cxn>
                    <a:cxn ang="0">
                      <a:pos x="123" y="290"/>
                    </a:cxn>
                    <a:cxn ang="0">
                      <a:pos x="129" y="294"/>
                    </a:cxn>
                    <a:cxn ang="0">
                      <a:pos x="148" y="302"/>
                    </a:cxn>
                    <a:cxn ang="0">
                      <a:pos x="151" y="318"/>
                    </a:cxn>
                    <a:cxn ang="0">
                      <a:pos x="179" y="314"/>
                    </a:cxn>
                    <a:cxn ang="0">
                      <a:pos x="206" y="318"/>
                    </a:cxn>
                    <a:cxn ang="0">
                      <a:pos x="229" y="310"/>
                    </a:cxn>
                    <a:cxn ang="0">
                      <a:pos x="250" y="310"/>
                    </a:cxn>
                    <a:cxn ang="0">
                      <a:pos x="271" y="309"/>
                    </a:cxn>
                    <a:cxn ang="0">
                      <a:pos x="308" y="275"/>
                    </a:cxn>
                    <a:cxn ang="0">
                      <a:pos x="355" y="268"/>
                    </a:cxn>
                    <a:cxn ang="0">
                      <a:pos x="372" y="268"/>
                    </a:cxn>
                    <a:cxn ang="0">
                      <a:pos x="385" y="272"/>
                    </a:cxn>
                    <a:cxn ang="0">
                      <a:pos x="413" y="273"/>
                    </a:cxn>
                    <a:cxn ang="0">
                      <a:pos x="408" y="239"/>
                    </a:cxn>
                    <a:cxn ang="0">
                      <a:pos x="411" y="221"/>
                    </a:cxn>
                    <a:cxn ang="0">
                      <a:pos x="407" y="207"/>
                    </a:cxn>
                    <a:cxn ang="0">
                      <a:pos x="413" y="191"/>
                    </a:cxn>
                    <a:cxn ang="0">
                      <a:pos x="420" y="193"/>
                    </a:cxn>
                    <a:cxn ang="0">
                      <a:pos x="424" y="195"/>
                    </a:cxn>
                    <a:cxn ang="0">
                      <a:pos x="419" y="204"/>
                    </a:cxn>
                    <a:cxn ang="0">
                      <a:pos x="431" y="199"/>
                    </a:cxn>
                    <a:cxn ang="0">
                      <a:pos x="443" y="167"/>
                    </a:cxn>
                    <a:cxn ang="0">
                      <a:pos x="418" y="212"/>
                    </a:cxn>
                    <a:cxn ang="0">
                      <a:pos x="418" y="207"/>
                    </a:cxn>
                  </a:cxnLst>
                  <a:rect l="0" t="0" r="r" b="b"/>
                  <a:pathLst>
                    <a:path w="448" h="319">
                      <a:moveTo>
                        <a:pt x="443" y="167"/>
                      </a:moveTo>
                      <a:cubicBezTo>
                        <a:pt x="443" y="167"/>
                        <a:pt x="439" y="158"/>
                        <a:pt x="428" y="156"/>
                      </a:cubicBezTo>
                      <a:cubicBezTo>
                        <a:pt x="419" y="155"/>
                        <a:pt x="407" y="170"/>
                        <a:pt x="407" y="170"/>
                      </a:cubicBezTo>
                      <a:cubicBezTo>
                        <a:pt x="402" y="170"/>
                        <a:pt x="402" y="170"/>
                        <a:pt x="402" y="170"/>
                      </a:cubicBezTo>
                      <a:cubicBezTo>
                        <a:pt x="402" y="177"/>
                        <a:pt x="402" y="177"/>
                        <a:pt x="402" y="177"/>
                      </a:cubicBezTo>
                      <a:cubicBezTo>
                        <a:pt x="402" y="177"/>
                        <a:pt x="399" y="178"/>
                        <a:pt x="387" y="175"/>
                      </a:cubicBezTo>
                      <a:cubicBezTo>
                        <a:pt x="376" y="173"/>
                        <a:pt x="377" y="167"/>
                        <a:pt x="377" y="167"/>
                      </a:cubicBezTo>
                      <a:cubicBezTo>
                        <a:pt x="365" y="162"/>
                        <a:pt x="365" y="162"/>
                        <a:pt x="365" y="162"/>
                      </a:cubicBezTo>
                      <a:cubicBezTo>
                        <a:pt x="368" y="156"/>
                        <a:pt x="368" y="156"/>
                        <a:pt x="368" y="156"/>
                      </a:cubicBezTo>
                      <a:cubicBezTo>
                        <a:pt x="361" y="136"/>
                        <a:pt x="361" y="136"/>
                        <a:pt x="361" y="136"/>
                      </a:cubicBezTo>
                      <a:cubicBezTo>
                        <a:pt x="357" y="119"/>
                        <a:pt x="357" y="119"/>
                        <a:pt x="357" y="119"/>
                      </a:cubicBezTo>
                      <a:cubicBezTo>
                        <a:pt x="361" y="116"/>
                        <a:pt x="361" y="116"/>
                        <a:pt x="361" y="116"/>
                      </a:cubicBezTo>
                      <a:cubicBezTo>
                        <a:pt x="361" y="116"/>
                        <a:pt x="361" y="102"/>
                        <a:pt x="360" y="94"/>
                      </a:cubicBezTo>
                      <a:cubicBezTo>
                        <a:pt x="358" y="85"/>
                        <a:pt x="350" y="83"/>
                        <a:pt x="350" y="83"/>
                      </a:cubicBezTo>
                      <a:cubicBezTo>
                        <a:pt x="350" y="83"/>
                        <a:pt x="349" y="76"/>
                        <a:pt x="346" y="71"/>
                      </a:cubicBezTo>
                      <a:cubicBezTo>
                        <a:pt x="345" y="67"/>
                        <a:pt x="332" y="65"/>
                        <a:pt x="332" y="65"/>
                      </a:cubicBezTo>
                      <a:cubicBezTo>
                        <a:pt x="332" y="65"/>
                        <a:pt x="316" y="46"/>
                        <a:pt x="310" y="40"/>
                      </a:cubicBezTo>
                      <a:cubicBezTo>
                        <a:pt x="304" y="36"/>
                        <a:pt x="299" y="33"/>
                        <a:pt x="291" y="18"/>
                      </a:cubicBezTo>
                      <a:cubicBezTo>
                        <a:pt x="285" y="4"/>
                        <a:pt x="270" y="2"/>
                        <a:pt x="270" y="2"/>
                      </a:cubicBezTo>
                      <a:cubicBezTo>
                        <a:pt x="252" y="0"/>
                        <a:pt x="247" y="24"/>
                        <a:pt x="247" y="24"/>
                      </a:cubicBezTo>
                      <a:cubicBezTo>
                        <a:pt x="247" y="24"/>
                        <a:pt x="230" y="33"/>
                        <a:pt x="215" y="37"/>
                      </a:cubicBezTo>
                      <a:cubicBezTo>
                        <a:pt x="199" y="41"/>
                        <a:pt x="211" y="48"/>
                        <a:pt x="202" y="51"/>
                      </a:cubicBezTo>
                      <a:cubicBezTo>
                        <a:pt x="192" y="53"/>
                        <a:pt x="182" y="40"/>
                        <a:pt x="178" y="39"/>
                      </a:cubicBezTo>
                      <a:cubicBezTo>
                        <a:pt x="173" y="37"/>
                        <a:pt x="164" y="44"/>
                        <a:pt x="164" y="44"/>
                      </a:cubicBezTo>
                      <a:cubicBezTo>
                        <a:pt x="164" y="44"/>
                        <a:pt x="141" y="45"/>
                        <a:pt x="129" y="46"/>
                      </a:cubicBezTo>
                      <a:cubicBezTo>
                        <a:pt x="116" y="47"/>
                        <a:pt x="122" y="37"/>
                        <a:pt x="115" y="37"/>
                      </a:cubicBezTo>
                      <a:cubicBezTo>
                        <a:pt x="110" y="37"/>
                        <a:pt x="111" y="48"/>
                        <a:pt x="111" y="48"/>
                      </a:cubicBezTo>
                      <a:cubicBezTo>
                        <a:pt x="107" y="47"/>
                        <a:pt x="107" y="47"/>
                        <a:pt x="107" y="47"/>
                      </a:cubicBezTo>
                      <a:cubicBezTo>
                        <a:pt x="105" y="52"/>
                        <a:pt x="105" y="52"/>
                        <a:pt x="105" y="52"/>
                      </a:cubicBezTo>
                      <a:cubicBezTo>
                        <a:pt x="93" y="67"/>
                        <a:pt x="93" y="67"/>
                        <a:pt x="93" y="67"/>
                      </a:cubicBezTo>
                      <a:cubicBezTo>
                        <a:pt x="84" y="67"/>
                        <a:pt x="84" y="67"/>
                        <a:pt x="84" y="67"/>
                      </a:cubicBezTo>
                      <a:cubicBezTo>
                        <a:pt x="81" y="70"/>
                        <a:pt x="81" y="70"/>
                        <a:pt x="81" y="70"/>
                      </a:cubicBezTo>
                      <a:cubicBezTo>
                        <a:pt x="70" y="87"/>
                        <a:pt x="70" y="87"/>
                        <a:pt x="70" y="87"/>
                      </a:cubicBezTo>
                      <a:cubicBezTo>
                        <a:pt x="71" y="94"/>
                        <a:pt x="71" y="94"/>
                        <a:pt x="71" y="94"/>
                      </a:cubicBezTo>
                      <a:cubicBezTo>
                        <a:pt x="67" y="97"/>
                        <a:pt x="67" y="97"/>
                        <a:pt x="67" y="97"/>
                      </a:cubicBezTo>
                      <a:cubicBezTo>
                        <a:pt x="65" y="108"/>
                        <a:pt x="65" y="108"/>
                        <a:pt x="65" y="108"/>
                      </a:cubicBezTo>
                      <a:cubicBezTo>
                        <a:pt x="58" y="119"/>
                        <a:pt x="58" y="119"/>
                        <a:pt x="58" y="119"/>
                      </a:cubicBezTo>
                      <a:cubicBezTo>
                        <a:pt x="59" y="125"/>
                        <a:pt x="59" y="125"/>
                        <a:pt x="59" y="125"/>
                      </a:cubicBezTo>
                      <a:cubicBezTo>
                        <a:pt x="53" y="135"/>
                        <a:pt x="53" y="135"/>
                        <a:pt x="53" y="135"/>
                      </a:cubicBezTo>
                      <a:cubicBezTo>
                        <a:pt x="55" y="140"/>
                        <a:pt x="55" y="140"/>
                        <a:pt x="55" y="140"/>
                      </a:cubicBezTo>
                      <a:cubicBezTo>
                        <a:pt x="49" y="148"/>
                        <a:pt x="49" y="148"/>
                        <a:pt x="49" y="148"/>
                      </a:cubicBezTo>
                      <a:cubicBezTo>
                        <a:pt x="45" y="148"/>
                        <a:pt x="45" y="148"/>
                        <a:pt x="45" y="148"/>
                      </a:cubicBezTo>
                      <a:cubicBezTo>
                        <a:pt x="47" y="161"/>
                        <a:pt x="47" y="161"/>
                        <a:pt x="47" y="161"/>
                      </a:cubicBezTo>
                      <a:cubicBezTo>
                        <a:pt x="43" y="164"/>
                        <a:pt x="43" y="164"/>
                        <a:pt x="43" y="164"/>
                      </a:cubicBezTo>
                      <a:cubicBezTo>
                        <a:pt x="43" y="164"/>
                        <a:pt x="45" y="170"/>
                        <a:pt x="42" y="173"/>
                      </a:cubicBezTo>
                      <a:cubicBezTo>
                        <a:pt x="39" y="177"/>
                        <a:pt x="33" y="173"/>
                        <a:pt x="27" y="174"/>
                      </a:cubicBezTo>
                      <a:cubicBezTo>
                        <a:pt x="22" y="175"/>
                        <a:pt x="24" y="182"/>
                        <a:pt x="21" y="183"/>
                      </a:cubicBezTo>
                      <a:cubicBezTo>
                        <a:pt x="17" y="184"/>
                        <a:pt x="12" y="181"/>
                        <a:pt x="12" y="181"/>
                      </a:cubicBezTo>
                      <a:cubicBezTo>
                        <a:pt x="10" y="184"/>
                        <a:pt x="10" y="184"/>
                        <a:pt x="10" y="184"/>
                      </a:cubicBezTo>
                      <a:cubicBezTo>
                        <a:pt x="0" y="184"/>
                        <a:pt x="0" y="184"/>
                        <a:pt x="0" y="184"/>
                      </a:cubicBezTo>
                      <a:cubicBezTo>
                        <a:pt x="7" y="195"/>
                        <a:pt x="7" y="195"/>
                        <a:pt x="7" y="195"/>
                      </a:cubicBezTo>
                      <a:cubicBezTo>
                        <a:pt x="12" y="194"/>
                        <a:pt x="12" y="194"/>
                        <a:pt x="12" y="194"/>
                      </a:cubicBezTo>
                      <a:cubicBezTo>
                        <a:pt x="15" y="197"/>
                        <a:pt x="15" y="197"/>
                        <a:pt x="15" y="197"/>
                      </a:cubicBezTo>
                      <a:cubicBezTo>
                        <a:pt x="17" y="197"/>
                        <a:pt x="17" y="197"/>
                        <a:pt x="17" y="197"/>
                      </a:cubicBezTo>
                      <a:cubicBezTo>
                        <a:pt x="17" y="197"/>
                        <a:pt x="18" y="208"/>
                        <a:pt x="22" y="208"/>
                      </a:cubicBezTo>
                      <a:cubicBezTo>
                        <a:pt x="25" y="208"/>
                        <a:pt x="31" y="205"/>
                        <a:pt x="31" y="205"/>
                      </a:cubicBezTo>
                      <a:cubicBezTo>
                        <a:pt x="28" y="216"/>
                        <a:pt x="28" y="216"/>
                        <a:pt x="28" y="216"/>
                      </a:cubicBezTo>
                      <a:cubicBezTo>
                        <a:pt x="33" y="219"/>
                        <a:pt x="33" y="219"/>
                        <a:pt x="33" y="219"/>
                      </a:cubicBezTo>
                      <a:cubicBezTo>
                        <a:pt x="30" y="224"/>
                        <a:pt x="30" y="224"/>
                        <a:pt x="30" y="224"/>
                      </a:cubicBezTo>
                      <a:cubicBezTo>
                        <a:pt x="45" y="235"/>
                        <a:pt x="45" y="235"/>
                        <a:pt x="45" y="235"/>
                      </a:cubicBezTo>
                      <a:cubicBezTo>
                        <a:pt x="50" y="233"/>
                        <a:pt x="50" y="233"/>
                        <a:pt x="50" y="233"/>
                      </a:cubicBezTo>
                      <a:cubicBezTo>
                        <a:pt x="55" y="237"/>
                        <a:pt x="55" y="237"/>
                        <a:pt x="55" y="237"/>
                      </a:cubicBezTo>
                      <a:cubicBezTo>
                        <a:pt x="55" y="237"/>
                        <a:pt x="67" y="231"/>
                        <a:pt x="68" y="239"/>
                      </a:cubicBezTo>
                      <a:cubicBezTo>
                        <a:pt x="68" y="247"/>
                        <a:pt x="63" y="254"/>
                        <a:pt x="63" y="254"/>
                      </a:cubicBezTo>
                      <a:cubicBezTo>
                        <a:pt x="72" y="256"/>
                        <a:pt x="72" y="256"/>
                        <a:pt x="72" y="256"/>
                      </a:cubicBezTo>
                      <a:cubicBezTo>
                        <a:pt x="71" y="260"/>
                        <a:pt x="71" y="260"/>
                        <a:pt x="71" y="260"/>
                      </a:cubicBezTo>
                      <a:cubicBezTo>
                        <a:pt x="63" y="263"/>
                        <a:pt x="63" y="263"/>
                        <a:pt x="63" y="263"/>
                      </a:cubicBezTo>
                      <a:cubicBezTo>
                        <a:pt x="63" y="263"/>
                        <a:pt x="72" y="265"/>
                        <a:pt x="75" y="266"/>
                      </a:cubicBezTo>
                      <a:cubicBezTo>
                        <a:pt x="77" y="267"/>
                        <a:pt x="79" y="272"/>
                        <a:pt x="83" y="273"/>
                      </a:cubicBezTo>
                      <a:cubicBezTo>
                        <a:pt x="88" y="275"/>
                        <a:pt x="92" y="268"/>
                        <a:pt x="95" y="271"/>
                      </a:cubicBezTo>
                      <a:cubicBezTo>
                        <a:pt x="99" y="273"/>
                        <a:pt x="99" y="282"/>
                        <a:pt x="103" y="281"/>
                      </a:cubicBezTo>
                      <a:cubicBezTo>
                        <a:pt x="107" y="281"/>
                        <a:pt x="108" y="263"/>
                        <a:pt x="115" y="263"/>
                      </a:cubicBezTo>
                      <a:cubicBezTo>
                        <a:pt x="124" y="265"/>
                        <a:pt x="130" y="270"/>
                        <a:pt x="130" y="270"/>
                      </a:cubicBezTo>
                      <a:cubicBezTo>
                        <a:pt x="129" y="274"/>
                        <a:pt x="129" y="274"/>
                        <a:pt x="129" y="274"/>
                      </a:cubicBezTo>
                      <a:cubicBezTo>
                        <a:pt x="125" y="272"/>
                        <a:pt x="125" y="272"/>
                        <a:pt x="125" y="272"/>
                      </a:cubicBezTo>
                      <a:cubicBezTo>
                        <a:pt x="123" y="278"/>
                        <a:pt x="123" y="278"/>
                        <a:pt x="123" y="278"/>
                      </a:cubicBezTo>
                      <a:cubicBezTo>
                        <a:pt x="120" y="278"/>
                        <a:pt x="120" y="278"/>
                        <a:pt x="120" y="278"/>
                      </a:cubicBezTo>
                      <a:cubicBezTo>
                        <a:pt x="123" y="290"/>
                        <a:pt x="123" y="290"/>
                        <a:pt x="123" y="290"/>
                      </a:cubicBezTo>
                      <a:cubicBezTo>
                        <a:pt x="123" y="290"/>
                        <a:pt x="129" y="286"/>
                        <a:pt x="130" y="290"/>
                      </a:cubicBezTo>
                      <a:cubicBezTo>
                        <a:pt x="131" y="291"/>
                        <a:pt x="130" y="293"/>
                        <a:pt x="129" y="294"/>
                      </a:cubicBezTo>
                      <a:cubicBezTo>
                        <a:pt x="133" y="296"/>
                        <a:pt x="139" y="299"/>
                        <a:pt x="141" y="299"/>
                      </a:cubicBezTo>
                      <a:cubicBezTo>
                        <a:pt x="145" y="300"/>
                        <a:pt x="148" y="298"/>
                        <a:pt x="148" y="302"/>
                      </a:cubicBezTo>
                      <a:cubicBezTo>
                        <a:pt x="149" y="307"/>
                        <a:pt x="142" y="306"/>
                        <a:pt x="141" y="312"/>
                      </a:cubicBezTo>
                      <a:cubicBezTo>
                        <a:pt x="141" y="317"/>
                        <a:pt x="145" y="318"/>
                        <a:pt x="151" y="318"/>
                      </a:cubicBezTo>
                      <a:cubicBezTo>
                        <a:pt x="156" y="319"/>
                        <a:pt x="166" y="310"/>
                        <a:pt x="170" y="310"/>
                      </a:cubicBezTo>
                      <a:cubicBezTo>
                        <a:pt x="173" y="310"/>
                        <a:pt x="179" y="314"/>
                        <a:pt x="179" y="314"/>
                      </a:cubicBezTo>
                      <a:cubicBezTo>
                        <a:pt x="187" y="314"/>
                        <a:pt x="187" y="314"/>
                        <a:pt x="187" y="314"/>
                      </a:cubicBezTo>
                      <a:cubicBezTo>
                        <a:pt x="187" y="314"/>
                        <a:pt x="196" y="319"/>
                        <a:pt x="206" y="318"/>
                      </a:cubicBezTo>
                      <a:cubicBezTo>
                        <a:pt x="217" y="317"/>
                        <a:pt x="218" y="312"/>
                        <a:pt x="221" y="309"/>
                      </a:cubicBezTo>
                      <a:cubicBezTo>
                        <a:pt x="225" y="308"/>
                        <a:pt x="226" y="310"/>
                        <a:pt x="229" y="310"/>
                      </a:cubicBezTo>
                      <a:cubicBezTo>
                        <a:pt x="234" y="312"/>
                        <a:pt x="243" y="307"/>
                        <a:pt x="243" y="307"/>
                      </a:cubicBezTo>
                      <a:cubicBezTo>
                        <a:pt x="250" y="310"/>
                        <a:pt x="250" y="310"/>
                        <a:pt x="250" y="310"/>
                      </a:cubicBezTo>
                      <a:cubicBezTo>
                        <a:pt x="256" y="307"/>
                        <a:pt x="256" y="307"/>
                        <a:pt x="256" y="307"/>
                      </a:cubicBezTo>
                      <a:cubicBezTo>
                        <a:pt x="256" y="307"/>
                        <a:pt x="258" y="312"/>
                        <a:pt x="271" y="309"/>
                      </a:cubicBezTo>
                      <a:cubicBezTo>
                        <a:pt x="283" y="306"/>
                        <a:pt x="286" y="298"/>
                        <a:pt x="290" y="292"/>
                      </a:cubicBezTo>
                      <a:cubicBezTo>
                        <a:pt x="294" y="286"/>
                        <a:pt x="302" y="276"/>
                        <a:pt x="308" y="275"/>
                      </a:cubicBezTo>
                      <a:cubicBezTo>
                        <a:pt x="313" y="274"/>
                        <a:pt x="328" y="265"/>
                        <a:pt x="337" y="262"/>
                      </a:cubicBezTo>
                      <a:cubicBezTo>
                        <a:pt x="345" y="259"/>
                        <a:pt x="351" y="267"/>
                        <a:pt x="355" y="268"/>
                      </a:cubicBezTo>
                      <a:cubicBezTo>
                        <a:pt x="359" y="269"/>
                        <a:pt x="365" y="262"/>
                        <a:pt x="367" y="262"/>
                      </a:cubicBezTo>
                      <a:cubicBezTo>
                        <a:pt x="369" y="262"/>
                        <a:pt x="369" y="267"/>
                        <a:pt x="372" y="268"/>
                      </a:cubicBezTo>
                      <a:cubicBezTo>
                        <a:pt x="375" y="269"/>
                        <a:pt x="381" y="262"/>
                        <a:pt x="381" y="262"/>
                      </a:cubicBezTo>
                      <a:cubicBezTo>
                        <a:pt x="385" y="272"/>
                        <a:pt x="385" y="272"/>
                        <a:pt x="385" y="272"/>
                      </a:cubicBezTo>
                      <a:cubicBezTo>
                        <a:pt x="385" y="272"/>
                        <a:pt x="393" y="274"/>
                        <a:pt x="397" y="274"/>
                      </a:cubicBezTo>
                      <a:cubicBezTo>
                        <a:pt x="401" y="275"/>
                        <a:pt x="413" y="273"/>
                        <a:pt x="413" y="273"/>
                      </a:cubicBezTo>
                      <a:cubicBezTo>
                        <a:pt x="413" y="273"/>
                        <a:pt x="415" y="265"/>
                        <a:pt x="414" y="257"/>
                      </a:cubicBezTo>
                      <a:cubicBezTo>
                        <a:pt x="414" y="249"/>
                        <a:pt x="408" y="239"/>
                        <a:pt x="408" y="239"/>
                      </a:cubicBezTo>
                      <a:cubicBezTo>
                        <a:pt x="419" y="214"/>
                        <a:pt x="419" y="214"/>
                        <a:pt x="419" y="214"/>
                      </a:cubicBezTo>
                      <a:cubicBezTo>
                        <a:pt x="411" y="221"/>
                        <a:pt x="411" y="221"/>
                        <a:pt x="411" y="221"/>
                      </a:cubicBezTo>
                      <a:cubicBezTo>
                        <a:pt x="411" y="209"/>
                        <a:pt x="411" y="209"/>
                        <a:pt x="411" y="209"/>
                      </a:cubicBezTo>
                      <a:cubicBezTo>
                        <a:pt x="407" y="207"/>
                        <a:pt x="407" y="207"/>
                        <a:pt x="407" y="207"/>
                      </a:cubicBezTo>
                      <a:cubicBezTo>
                        <a:pt x="415" y="203"/>
                        <a:pt x="415" y="203"/>
                        <a:pt x="415" y="203"/>
                      </a:cubicBezTo>
                      <a:cubicBezTo>
                        <a:pt x="415" y="203"/>
                        <a:pt x="411" y="197"/>
                        <a:pt x="413" y="191"/>
                      </a:cubicBezTo>
                      <a:cubicBezTo>
                        <a:pt x="414" y="184"/>
                        <a:pt x="421" y="189"/>
                        <a:pt x="421" y="189"/>
                      </a:cubicBezTo>
                      <a:cubicBezTo>
                        <a:pt x="420" y="193"/>
                        <a:pt x="420" y="193"/>
                        <a:pt x="420" y="193"/>
                      </a:cubicBezTo>
                      <a:cubicBezTo>
                        <a:pt x="422" y="198"/>
                        <a:pt x="422" y="198"/>
                        <a:pt x="422" y="198"/>
                      </a:cubicBezTo>
                      <a:cubicBezTo>
                        <a:pt x="424" y="195"/>
                        <a:pt x="424" y="195"/>
                        <a:pt x="424" y="195"/>
                      </a:cubicBezTo>
                      <a:cubicBezTo>
                        <a:pt x="426" y="198"/>
                        <a:pt x="426" y="198"/>
                        <a:pt x="426" y="198"/>
                      </a:cubicBezTo>
                      <a:cubicBezTo>
                        <a:pt x="419" y="204"/>
                        <a:pt x="419" y="204"/>
                        <a:pt x="419" y="204"/>
                      </a:cubicBezTo>
                      <a:cubicBezTo>
                        <a:pt x="423" y="207"/>
                        <a:pt x="423" y="207"/>
                        <a:pt x="423" y="207"/>
                      </a:cubicBezTo>
                      <a:cubicBezTo>
                        <a:pt x="423" y="207"/>
                        <a:pt x="428" y="202"/>
                        <a:pt x="431" y="199"/>
                      </a:cubicBezTo>
                      <a:cubicBezTo>
                        <a:pt x="434" y="198"/>
                        <a:pt x="439" y="198"/>
                        <a:pt x="443" y="192"/>
                      </a:cubicBezTo>
                      <a:cubicBezTo>
                        <a:pt x="448" y="187"/>
                        <a:pt x="443" y="167"/>
                        <a:pt x="443" y="167"/>
                      </a:cubicBezTo>
                      <a:close/>
                      <a:moveTo>
                        <a:pt x="415" y="211"/>
                      </a:moveTo>
                      <a:cubicBezTo>
                        <a:pt x="418" y="212"/>
                        <a:pt x="418" y="212"/>
                        <a:pt x="418" y="212"/>
                      </a:cubicBezTo>
                      <a:cubicBezTo>
                        <a:pt x="420" y="209"/>
                        <a:pt x="420" y="209"/>
                        <a:pt x="420" y="209"/>
                      </a:cubicBezTo>
                      <a:cubicBezTo>
                        <a:pt x="418" y="207"/>
                        <a:pt x="418" y="207"/>
                        <a:pt x="418" y="207"/>
                      </a:cubicBezTo>
                      <a:lnTo>
                        <a:pt x="415" y="211"/>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grpSp>
          <p:sp>
            <p:nvSpPr>
              <p:cNvPr id="3" name="Textfeld 2"/>
              <p:cNvSpPr txBox="1"/>
              <p:nvPr/>
            </p:nvSpPr>
            <p:spPr>
              <a:xfrm>
                <a:off x="4671759" y="5092311"/>
                <a:ext cx="438472" cy="246221"/>
              </a:xfrm>
              <a:prstGeom prst="rect">
                <a:avLst/>
              </a:prstGeom>
              <a:noFill/>
            </p:spPr>
            <p:txBody>
              <a:bodyPr wrap="square" rtlCol="0">
                <a:spAutoFit/>
              </a:bodyPr>
              <a:lstStyle/>
              <a:p>
                <a:r>
                  <a:rPr lang="de-DE" sz="1000" b="1" dirty="0" smtClean="0">
                    <a:solidFill>
                      <a:srgbClr val="E3007B"/>
                    </a:solidFill>
                  </a:rPr>
                  <a:t>5 %</a:t>
                </a:r>
                <a:endParaRPr lang="de-AT" sz="1000" b="1" dirty="0">
                  <a:solidFill>
                    <a:srgbClr val="E3007B"/>
                  </a:solidFill>
                </a:endParaRPr>
              </a:p>
            </p:txBody>
          </p:sp>
          <p:sp>
            <p:nvSpPr>
              <p:cNvPr id="64" name="Textfeld 63"/>
              <p:cNvSpPr txBox="1"/>
              <p:nvPr/>
            </p:nvSpPr>
            <p:spPr>
              <a:xfrm>
                <a:off x="2637115" y="3633489"/>
                <a:ext cx="438472" cy="246221"/>
              </a:xfrm>
              <a:prstGeom prst="rect">
                <a:avLst/>
              </a:prstGeom>
              <a:noFill/>
            </p:spPr>
            <p:txBody>
              <a:bodyPr wrap="square" rtlCol="0">
                <a:spAutoFit/>
              </a:bodyPr>
              <a:lstStyle/>
              <a:p>
                <a:r>
                  <a:rPr lang="de-DE" sz="1000" b="1" dirty="0" smtClean="0"/>
                  <a:t>6 %</a:t>
                </a:r>
                <a:endParaRPr lang="de-AT" sz="1000" b="1" dirty="0"/>
              </a:p>
            </p:txBody>
          </p:sp>
          <p:sp>
            <p:nvSpPr>
              <p:cNvPr id="65" name="Textfeld 64"/>
              <p:cNvSpPr txBox="1"/>
              <p:nvPr/>
            </p:nvSpPr>
            <p:spPr>
              <a:xfrm>
                <a:off x="5088294" y="4841167"/>
                <a:ext cx="438472" cy="246221"/>
              </a:xfrm>
              <a:prstGeom prst="rect">
                <a:avLst/>
              </a:prstGeom>
              <a:noFill/>
            </p:spPr>
            <p:txBody>
              <a:bodyPr wrap="square" rtlCol="0">
                <a:spAutoFit/>
              </a:bodyPr>
              <a:lstStyle/>
              <a:p>
                <a:r>
                  <a:rPr lang="de-DE" sz="1000" b="1" dirty="0"/>
                  <a:t>9</a:t>
                </a:r>
                <a:r>
                  <a:rPr lang="de-DE" sz="1000" b="1" dirty="0" smtClean="0"/>
                  <a:t> %</a:t>
                </a:r>
                <a:endParaRPr lang="de-AT" sz="1000" b="1" dirty="0"/>
              </a:p>
            </p:txBody>
          </p:sp>
          <p:sp>
            <p:nvSpPr>
              <p:cNvPr id="66" name="Textfeld 65"/>
              <p:cNvSpPr txBox="1"/>
              <p:nvPr/>
            </p:nvSpPr>
            <p:spPr>
              <a:xfrm>
                <a:off x="3748134" y="3826364"/>
                <a:ext cx="509259" cy="246221"/>
              </a:xfrm>
              <a:prstGeom prst="rect">
                <a:avLst/>
              </a:prstGeom>
              <a:noFill/>
            </p:spPr>
            <p:txBody>
              <a:bodyPr wrap="square" rtlCol="0">
                <a:spAutoFit/>
              </a:bodyPr>
              <a:lstStyle/>
              <a:p>
                <a:r>
                  <a:rPr lang="de-DE" sz="1000" b="1" dirty="0" smtClean="0"/>
                  <a:t>15 %</a:t>
                </a:r>
                <a:endParaRPr lang="de-AT" sz="1000" b="1" dirty="0"/>
              </a:p>
            </p:txBody>
          </p:sp>
          <p:sp>
            <p:nvSpPr>
              <p:cNvPr id="67" name="Textfeld 66"/>
              <p:cNvSpPr txBox="1"/>
              <p:nvPr/>
            </p:nvSpPr>
            <p:spPr>
              <a:xfrm>
                <a:off x="3175855" y="2790259"/>
                <a:ext cx="509259" cy="246221"/>
              </a:xfrm>
              <a:prstGeom prst="rect">
                <a:avLst/>
              </a:prstGeom>
              <a:noFill/>
            </p:spPr>
            <p:txBody>
              <a:bodyPr wrap="square" rtlCol="0">
                <a:spAutoFit/>
              </a:bodyPr>
              <a:lstStyle/>
              <a:p>
                <a:r>
                  <a:rPr lang="de-DE" sz="1000" b="1" dirty="0"/>
                  <a:t>2</a:t>
                </a:r>
                <a:r>
                  <a:rPr lang="de-DE" sz="1000" b="1" dirty="0" smtClean="0"/>
                  <a:t>5 %</a:t>
                </a:r>
                <a:endParaRPr lang="de-AT" sz="1000" b="1" dirty="0"/>
              </a:p>
            </p:txBody>
          </p:sp>
          <p:sp>
            <p:nvSpPr>
              <p:cNvPr id="68" name="Textfeld 67"/>
              <p:cNvSpPr txBox="1"/>
              <p:nvPr/>
            </p:nvSpPr>
            <p:spPr>
              <a:xfrm>
                <a:off x="3189314" y="3529001"/>
                <a:ext cx="509259" cy="246221"/>
              </a:xfrm>
              <a:prstGeom prst="rect">
                <a:avLst/>
              </a:prstGeom>
              <a:noFill/>
            </p:spPr>
            <p:txBody>
              <a:bodyPr wrap="square" rtlCol="0">
                <a:spAutoFit/>
              </a:bodyPr>
              <a:lstStyle/>
              <a:p>
                <a:r>
                  <a:rPr lang="de-DE" sz="1000" b="1" dirty="0"/>
                  <a:t>7</a:t>
                </a:r>
                <a:r>
                  <a:rPr lang="de-DE" sz="1000" b="1" dirty="0" smtClean="0"/>
                  <a:t> %</a:t>
                </a:r>
                <a:endParaRPr lang="de-AT" sz="1000" b="1" dirty="0"/>
              </a:p>
            </p:txBody>
          </p:sp>
          <p:sp>
            <p:nvSpPr>
              <p:cNvPr id="69" name="Textfeld 68"/>
              <p:cNvSpPr txBox="1"/>
              <p:nvPr/>
            </p:nvSpPr>
            <p:spPr>
              <a:xfrm>
                <a:off x="4632037" y="2204864"/>
                <a:ext cx="438472" cy="246221"/>
              </a:xfrm>
              <a:prstGeom prst="rect">
                <a:avLst/>
              </a:prstGeom>
              <a:noFill/>
            </p:spPr>
            <p:txBody>
              <a:bodyPr wrap="square" rtlCol="0">
                <a:spAutoFit/>
              </a:bodyPr>
              <a:lstStyle/>
              <a:p>
                <a:r>
                  <a:rPr lang="de-DE" sz="1000" b="1" dirty="0"/>
                  <a:t>9</a:t>
                </a:r>
                <a:r>
                  <a:rPr lang="de-DE" sz="1000" b="1" dirty="0" smtClean="0"/>
                  <a:t> %</a:t>
                </a:r>
                <a:endParaRPr lang="de-AT" sz="1000" b="1" dirty="0"/>
              </a:p>
            </p:txBody>
          </p:sp>
          <p:sp>
            <p:nvSpPr>
              <p:cNvPr id="70" name="Textfeld 69"/>
              <p:cNvSpPr txBox="1"/>
              <p:nvPr/>
            </p:nvSpPr>
            <p:spPr>
              <a:xfrm>
                <a:off x="4716016" y="5420307"/>
                <a:ext cx="438472" cy="246221"/>
              </a:xfrm>
              <a:prstGeom prst="rect">
                <a:avLst/>
              </a:prstGeom>
              <a:noFill/>
            </p:spPr>
            <p:txBody>
              <a:bodyPr wrap="square" rtlCol="0">
                <a:spAutoFit/>
              </a:bodyPr>
              <a:lstStyle/>
              <a:p>
                <a:r>
                  <a:rPr lang="de-DE" sz="1000" b="1" dirty="0" smtClean="0"/>
                  <a:t>6 %</a:t>
                </a:r>
                <a:endParaRPr lang="de-AT" sz="1000" b="1" dirty="0"/>
              </a:p>
            </p:txBody>
          </p:sp>
          <p:sp>
            <p:nvSpPr>
              <p:cNvPr id="71" name="Textfeld 70"/>
              <p:cNvSpPr txBox="1"/>
              <p:nvPr/>
            </p:nvSpPr>
            <p:spPr>
              <a:xfrm>
                <a:off x="2267744" y="4256208"/>
                <a:ext cx="509259" cy="246221"/>
              </a:xfrm>
              <a:prstGeom prst="rect">
                <a:avLst/>
              </a:prstGeom>
              <a:noFill/>
            </p:spPr>
            <p:txBody>
              <a:bodyPr wrap="square" rtlCol="0">
                <a:spAutoFit/>
              </a:bodyPr>
              <a:lstStyle/>
              <a:p>
                <a:r>
                  <a:rPr lang="de-DE" sz="1000" b="1" dirty="0" smtClean="0"/>
                  <a:t>10 %</a:t>
                </a:r>
                <a:endParaRPr lang="de-AT" sz="1000" b="1" dirty="0"/>
              </a:p>
            </p:txBody>
          </p:sp>
          <p:sp>
            <p:nvSpPr>
              <p:cNvPr id="72" name="Textfeld 71"/>
              <p:cNvSpPr txBox="1"/>
              <p:nvPr/>
            </p:nvSpPr>
            <p:spPr>
              <a:xfrm>
                <a:off x="1398445" y="5189672"/>
                <a:ext cx="509259" cy="246221"/>
              </a:xfrm>
              <a:prstGeom prst="rect">
                <a:avLst/>
              </a:prstGeom>
              <a:noFill/>
            </p:spPr>
            <p:txBody>
              <a:bodyPr wrap="square" rtlCol="0">
                <a:spAutoFit/>
              </a:bodyPr>
              <a:lstStyle/>
              <a:p>
                <a:r>
                  <a:rPr lang="de-DE" sz="1000" b="1" dirty="0"/>
                  <a:t>10 %</a:t>
                </a:r>
                <a:endParaRPr lang="de-AT" sz="1000" b="1" dirty="0"/>
              </a:p>
            </p:txBody>
          </p:sp>
          <p:sp>
            <p:nvSpPr>
              <p:cNvPr id="73" name="Textfeld 72"/>
              <p:cNvSpPr txBox="1"/>
              <p:nvPr/>
            </p:nvSpPr>
            <p:spPr>
              <a:xfrm>
                <a:off x="3733257" y="4622939"/>
                <a:ext cx="509259" cy="246221"/>
              </a:xfrm>
              <a:prstGeom prst="rect">
                <a:avLst/>
              </a:prstGeom>
              <a:noFill/>
            </p:spPr>
            <p:txBody>
              <a:bodyPr wrap="square" rtlCol="0">
                <a:spAutoFit/>
              </a:bodyPr>
              <a:lstStyle/>
              <a:p>
                <a:r>
                  <a:rPr lang="de-DE" sz="1000" b="1" dirty="0" smtClean="0"/>
                  <a:t>13 %</a:t>
                </a:r>
                <a:endParaRPr lang="de-AT" sz="1000" b="1" dirty="0"/>
              </a:p>
            </p:txBody>
          </p:sp>
          <p:sp>
            <p:nvSpPr>
              <p:cNvPr id="74" name="Textfeld 73"/>
              <p:cNvSpPr txBox="1"/>
              <p:nvPr/>
            </p:nvSpPr>
            <p:spPr>
              <a:xfrm>
                <a:off x="1410339" y="3040967"/>
                <a:ext cx="438472" cy="246221"/>
              </a:xfrm>
              <a:prstGeom prst="rect">
                <a:avLst/>
              </a:prstGeom>
              <a:noFill/>
            </p:spPr>
            <p:txBody>
              <a:bodyPr wrap="square" rtlCol="0">
                <a:spAutoFit/>
              </a:bodyPr>
              <a:lstStyle/>
              <a:p>
                <a:r>
                  <a:rPr lang="de-DE" sz="1000" b="1" dirty="0"/>
                  <a:t>9</a:t>
                </a:r>
                <a:r>
                  <a:rPr lang="de-DE" sz="1000" b="1" dirty="0" smtClean="0"/>
                  <a:t> %</a:t>
                </a:r>
                <a:endParaRPr lang="de-AT" sz="1000" b="1" dirty="0"/>
              </a:p>
            </p:txBody>
          </p:sp>
          <p:sp>
            <p:nvSpPr>
              <p:cNvPr id="75" name="Textfeld 74"/>
              <p:cNvSpPr txBox="1"/>
              <p:nvPr/>
            </p:nvSpPr>
            <p:spPr>
              <a:xfrm>
                <a:off x="3226638" y="4641601"/>
                <a:ext cx="509259" cy="246221"/>
              </a:xfrm>
              <a:prstGeom prst="rect">
                <a:avLst/>
              </a:prstGeom>
              <a:noFill/>
            </p:spPr>
            <p:txBody>
              <a:bodyPr wrap="square" rtlCol="0">
                <a:spAutoFit/>
              </a:bodyPr>
              <a:lstStyle/>
              <a:p>
                <a:r>
                  <a:rPr lang="de-DE" sz="1000" b="1" dirty="0" smtClean="0"/>
                  <a:t>10 %</a:t>
                </a:r>
                <a:endParaRPr lang="de-AT" sz="1000" b="1" dirty="0"/>
              </a:p>
            </p:txBody>
          </p:sp>
          <p:sp>
            <p:nvSpPr>
              <p:cNvPr id="76" name="Textfeld 75"/>
              <p:cNvSpPr txBox="1"/>
              <p:nvPr/>
            </p:nvSpPr>
            <p:spPr>
              <a:xfrm>
                <a:off x="6456446" y="5849715"/>
                <a:ext cx="438472" cy="246221"/>
              </a:xfrm>
              <a:prstGeom prst="rect">
                <a:avLst/>
              </a:prstGeom>
              <a:noFill/>
            </p:spPr>
            <p:txBody>
              <a:bodyPr wrap="square" rtlCol="0">
                <a:spAutoFit/>
              </a:bodyPr>
              <a:lstStyle/>
              <a:p>
                <a:r>
                  <a:rPr lang="de-DE" sz="1000" b="1" dirty="0"/>
                  <a:t>9</a:t>
                </a:r>
                <a:r>
                  <a:rPr lang="de-DE" sz="1000" b="1" dirty="0" smtClean="0"/>
                  <a:t> %</a:t>
                </a:r>
                <a:endParaRPr lang="de-AT" sz="1000" b="1" dirty="0"/>
              </a:p>
            </p:txBody>
          </p:sp>
          <p:sp>
            <p:nvSpPr>
              <p:cNvPr id="77" name="Textfeld 76"/>
              <p:cNvSpPr txBox="1"/>
              <p:nvPr/>
            </p:nvSpPr>
            <p:spPr>
              <a:xfrm>
                <a:off x="4676129" y="2511558"/>
                <a:ext cx="509259" cy="246221"/>
              </a:xfrm>
              <a:prstGeom prst="rect">
                <a:avLst/>
              </a:prstGeom>
              <a:noFill/>
            </p:spPr>
            <p:txBody>
              <a:bodyPr wrap="square" rtlCol="0">
                <a:spAutoFit/>
              </a:bodyPr>
              <a:lstStyle/>
              <a:p>
                <a:r>
                  <a:rPr lang="de-DE" sz="1000" b="1" dirty="0" smtClean="0"/>
                  <a:t>12 %</a:t>
                </a:r>
                <a:endParaRPr lang="de-AT" sz="1000" b="1" dirty="0"/>
              </a:p>
            </p:txBody>
          </p:sp>
          <p:sp>
            <p:nvSpPr>
              <p:cNvPr id="78" name="Textfeld 77"/>
              <p:cNvSpPr txBox="1"/>
              <p:nvPr/>
            </p:nvSpPr>
            <p:spPr>
              <a:xfrm>
                <a:off x="4572000" y="2778724"/>
                <a:ext cx="438472" cy="246221"/>
              </a:xfrm>
              <a:prstGeom prst="rect">
                <a:avLst/>
              </a:prstGeom>
              <a:noFill/>
            </p:spPr>
            <p:txBody>
              <a:bodyPr wrap="square" rtlCol="0">
                <a:spAutoFit/>
              </a:bodyPr>
              <a:lstStyle/>
              <a:p>
                <a:r>
                  <a:rPr lang="de-DE" sz="1000" b="1" dirty="0"/>
                  <a:t>9</a:t>
                </a:r>
                <a:r>
                  <a:rPr lang="de-DE" sz="1000" b="1" dirty="0" smtClean="0"/>
                  <a:t> %</a:t>
                </a:r>
                <a:endParaRPr lang="de-AT" sz="1000" b="1" dirty="0"/>
              </a:p>
            </p:txBody>
          </p:sp>
          <p:sp>
            <p:nvSpPr>
              <p:cNvPr id="79" name="Textfeld 78"/>
              <p:cNvSpPr txBox="1"/>
              <p:nvPr/>
            </p:nvSpPr>
            <p:spPr>
              <a:xfrm>
                <a:off x="2774440" y="3807702"/>
                <a:ext cx="438472" cy="246221"/>
              </a:xfrm>
              <a:prstGeom prst="rect">
                <a:avLst/>
              </a:prstGeom>
              <a:noFill/>
            </p:spPr>
            <p:txBody>
              <a:bodyPr wrap="square" rtlCol="0">
                <a:spAutoFit/>
              </a:bodyPr>
              <a:lstStyle/>
              <a:p>
                <a:r>
                  <a:rPr lang="de-DE" sz="1000" b="1" dirty="0"/>
                  <a:t>3</a:t>
                </a:r>
                <a:r>
                  <a:rPr lang="de-DE" sz="1000" b="1" dirty="0" smtClean="0"/>
                  <a:t> %</a:t>
                </a:r>
                <a:endParaRPr lang="de-AT" sz="1000" b="1" dirty="0"/>
              </a:p>
            </p:txBody>
          </p:sp>
          <p:sp>
            <p:nvSpPr>
              <p:cNvPr id="80" name="Textfeld 79"/>
              <p:cNvSpPr txBox="1"/>
              <p:nvPr/>
            </p:nvSpPr>
            <p:spPr>
              <a:xfrm>
                <a:off x="4216088" y="4228215"/>
                <a:ext cx="509259" cy="246221"/>
              </a:xfrm>
              <a:prstGeom prst="rect">
                <a:avLst/>
              </a:prstGeom>
              <a:noFill/>
            </p:spPr>
            <p:txBody>
              <a:bodyPr wrap="square" rtlCol="0">
                <a:spAutoFit/>
              </a:bodyPr>
              <a:lstStyle/>
              <a:p>
                <a:r>
                  <a:rPr lang="de-DE" sz="1000" b="1" dirty="0" smtClean="0"/>
                  <a:t>18 %</a:t>
                </a:r>
                <a:endParaRPr lang="de-AT" sz="1000" b="1" dirty="0"/>
              </a:p>
            </p:txBody>
          </p:sp>
          <p:sp>
            <p:nvSpPr>
              <p:cNvPr id="81" name="Textfeld 80"/>
              <p:cNvSpPr txBox="1"/>
              <p:nvPr/>
            </p:nvSpPr>
            <p:spPr>
              <a:xfrm>
                <a:off x="2743807" y="3356992"/>
                <a:ext cx="438472" cy="246221"/>
              </a:xfrm>
              <a:prstGeom prst="rect">
                <a:avLst/>
              </a:prstGeom>
              <a:noFill/>
            </p:spPr>
            <p:txBody>
              <a:bodyPr wrap="square" rtlCol="0">
                <a:spAutoFit/>
              </a:bodyPr>
              <a:lstStyle/>
              <a:p>
                <a:r>
                  <a:rPr lang="de-DE" sz="1000" b="1" dirty="0" smtClean="0"/>
                  <a:t>6 %</a:t>
                </a:r>
                <a:endParaRPr lang="de-AT" sz="1000" b="1" dirty="0"/>
              </a:p>
            </p:txBody>
          </p:sp>
          <p:sp>
            <p:nvSpPr>
              <p:cNvPr id="82" name="Textfeld 81"/>
              <p:cNvSpPr txBox="1"/>
              <p:nvPr/>
            </p:nvSpPr>
            <p:spPr>
              <a:xfrm>
                <a:off x="3591881" y="6191093"/>
                <a:ext cx="509259" cy="246221"/>
              </a:xfrm>
              <a:prstGeom prst="rect">
                <a:avLst/>
              </a:prstGeom>
              <a:noFill/>
            </p:spPr>
            <p:txBody>
              <a:bodyPr wrap="square" rtlCol="0">
                <a:spAutoFit/>
              </a:bodyPr>
              <a:lstStyle/>
              <a:p>
                <a:r>
                  <a:rPr lang="de-DE" sz="1000" b="1" dirty="0"/>
                  <a:t>7</a:t>
                </a:r>
                <a:r>
                  <a:rPr lang="de-DE" sz="1000" b="1" dirty="0" smtClean="0"/>
                  <a:t> %</a:t>
                </a:r>
                <a:endParaRPr lang="de-AT" sz="1000" b="1" dirty="0"/>
              </a:p>
            </p:txBody>
          </p:sp>
          <p:sp>
            <p:nvSpPr>
              <p:cNvPr id="83" name="Textfeld 82"/>
              <p:cNvSpPr txBox="1"/>
              <p:nvPr/>
            </p:nvSpPr>
            <p:spPr>
              <a:xfrm>
                <a:off x="3698573" y="4149516"/>
                <a:ext cx="509259" cy="246221"/>
              </a:xfrm>
              <a:prstGeom prst="rect">
                <a:avLst/>
              </a:prstGeom>
              <a:noFill/>
            </p:spPr>
            <p:txBody>
              <a:bodyPr wrap="square" rtlCol="0">
                <a:spAutoFit/>
              </a:bodyPr>
              <a:lstStyle/>
              <a:p>
                <a:r>
                  <a:rPr lang="de-DE" sz="1000" b="1" dirty="0" smtClean="0"/>
                  <a:t>13 %</a:t>
                </a:r>
                <a:endParaRPr lang="de-AT" sz="1000" b="1" dirty="0"/>
              </a:p>
            </p:txBody>
          </p:sp>
          <p:sp>
            <p:nvSpPr>
              <p:cNvPr id="84" name="Textfeld 83"/>
              <p:cNvSpPr txBox="1"/>
              <p:nvPr/>
            </p:nvSpPr>
            <p:spPr>
              <a:xfrm>
                <a:off x="4206757" y="3389472"/>
                <a:ext cx="509259" cy="246221"/>
              </a:xfrm>
              <a:prstGeom prst="rect">
                <a:avLst/>
              </a:prstGeom>
              <a:noFill/>
            </p:spPr>
            <p:txBody>
              <a:bodyPr wrap="square" rtlCol="0">
                <a:spAutoFit/>
              </a:bodyPr>
              <a:lstStyle/>
              <a:p>
                <a:r>
                  <a:rPr lang="de-DE" sz="1000" b="1" dirty="0" smtClean="0"/>
                  <a:t>8 %</a:t>
                </a:r>
                <a:endParaRPr lang="de-AT" sz="1000" b="1" dirty="0"/>
              </a:p>
            </p:txBody>
          </p:sp>
          <p:sp>
            <p:nvSpPr>
              <p:cNvPr id="85" name="Textfeld 84"/>
              <p:cNvSpPr txBox="1"/>
              <p:nvPr/>
            </p:nvSpPr>
            <p:spPr>
              <a:xfrm>
                <a:off x="4950702" y="4311758"/>
                <a:ext cx="438472" cy="246221"/>
              </a:xfrm>
              <a:prstGeom prst="rect">
                <a:avLst/>
              </a:prstGeom>
              <a:noFill/>
            </p:spPr>
            <p:txBody>
              <a:bodyPr wrap="square" rtlCol="0">
                <a:spAutoFit/>
              </a:bodyPr>
              <a:lstStyle/>
              <a:p>
                <a:r>
                  <a:rPr lang="de-DE" sz="1000" b="1" dirty="0"/>
                  <a:t>9</a:t>
                </a:r>
                <a:r>
                  <a:rPr lang="de-DE" sz="1000" b="1" dirty="0" smtClean="0"/>
                  <a:t> %</a:t>
                </a:r>
                <a:endParaRPr lang="de-AT" sz="1000" b="1" dirty="0"/>
              </a:p>
            </p:txBody>
          </p:sp>
          <p:sp>
            <p:nvSpPr>
              <p:cNvPr id="86" name="Textfeld 85"/>
              <p:cNvSpPr txBox="1"/>
              <p:nvPr/>
            </p:nvSpPr>
            <p:spPr>
              <a:xfrm>
                <a:off x="789993" y="5266708"/>
                <a:ext cx="438472" cy="246221"/>
              </a:xfrm>
              <a:prstGeom prst="rect">
                <a:avLst/>
              </a:prstGeom>
              <a:noFill/>
            </p:spPr>
            <p:txBody>
              <a:bodyPr wrap="square" rtlCol="0">
                <a:spAutoFit/>
              </a:bodyPr>
              <a:lstStyle/>
              <a:p>
                <a:r>
                  <a:rPr lang="de-DE" sz="1000" b="1" dirty="0" smtClean="0"/>
                  <a:t>6 %</a:t>
                </a:r>
                <a:endParaRPr lang="de-AT" sz="1000" b="1" dirty="0"/>
              </a:p>
            </p:txBody>
          </p:sp>
          <p:sp>
            <p:nvSpPr>
              <p:cNvPr id="87" name="Textfeld 86"/>
              <p:cNvSpPr txBox="1"/>
              <p:nvPr/>
            </p:nvSpPr>
            <p:spPr>
              <a:xfrm>
                <a:off x="3689241" y="4426834"/>
                <a:ext cx="521497" cy="246221"/>
              </a:xfrm>
              <a:prstGeom prst="rect">
                <a:avLst/>
              </a:prstGeom>
              <a:noFill/>
            </p:spPr>
            <p:txBody>
              <a:bodyPr wrap="square" rtlCol="0">
                <a:spAutoFit/>
              </a:bodyPr>
              <a:lstStyle/>
              <a:p>
                <a:r>
                  <a:rPr lang="de-DE" sz="1000" b="1" dirty="0" smtClean="0"/>
                  <a:t>9,5 %</a:t>
                </a:r>
                <a:endParaRPr lang="de-AT" sz="1000" b="1" dirty="0"/>
              </a:p>
            </p:txBody>
          </p:sp>
          <p:sp>
            <p:nvSpPr>
              <p:cNvPr id="88" name="Textfeld 87"/>
              <p:cNvSpPr txBox="1"/>
              <p:nvPr/>
            </p:nvSpPr>
            <p:spPr>
              <a:xfrm>
                <a:off x="4200066" y="3941440"/>
                <a:ext cx="509259" cy="246221"/>
              </a:xfrm>
              <a:prstGeom prst="rect">
                <a:avLst/>
              </a:prstGeom>
              <a:noFill/>
            </p:spPr>
            <p:txBody>
              <a:bodyPr wrap="square" rtlCol="0">
                <a:spAutoFit/>
              </a:bodyPr>
              <a:lstStyle/>
              <a:p>
                <a:r>
                  <a:rPr lang="de-DE" sz="1000" b="1" dirty="0" smtClean="0"/>
                  <a:t>20 %</a:t>
                </a:r>
                <a:endParaRPr lang="de-AT" sz="1000" b="1" dirty="0"/>
              </a:p>
            </p:txBody>
          </p:sp>
          <p:sp>
            <p:nvSpPr>
              <p:cNvPr id="89" name="Textfeld 88"/>
              <p:cNvSpPr txBox="1"/>
              <p:nvPr/>
            </p:nvSpPr>
            <p:spPr>
              <a:xfrm>
                <a:off x="4476127" y="1722110"/>
                <a:ext cx="509259" cy="246221"/>
              </a:xfrm>
              <a:prstGeom prst="rect">
                <a:avLst/>
              </a:prstGeom>
              <a:noFill/>
            </p:spPr>
            <p:txBody>
              <a:bodyPr wrap="square" rtlCol="0">
                <a:spAutoFit/>
              </a:bodyPr>
              <a:lstStyle/>
              <a:p>
                <a:r>
                  <a:rPr lang="de-DE" sz="1000" b="1" dirty="0" smtClean="0"/>
                  <a:t>10 %</a:t>
                </a:r>
                <a:endParaRPr lang="de-AT" sz="1000" b="1" dirty="0"/>
              </a:p>
            </p:txBody>
          </p:sp>
          <p:sp>
            <p:nvSpPr>
              <p:cNvPr id="90" name="Textfeld 89"/>
              <p:cNvSpPr txBox="1"/>
              <p:nvPr/>
            </p:nvSpPr>
            <p:spPr>
              <a:xfrm>
                <a:off x="3635896" y="2158645"/>
                <a:ext cx="509259" cy="246221"/>
              </a:xfrm>
              <a:prstGeom prst="rect">
                <a:avLst/>
              </a:prstGeom>
              <a:noFill/>
            </p:spPr>
            <p:txBody>
              <a:bodyPr wrap="square" rtlCol="0">
                <a:spAutoFit/>
              </a:bodyPr>
              <a:lstStyle/>
              <a:p>
                <a:r>
                  <a:rPr lang="de-DE" sz="1000" b="1" dirty="0" smtClean="0"/>
                  <a:t>12 %</a:t>
                </a:r>
                <a:endParaRPr lang="de-AT" sz="1000" b="1" dirty="0"/>
              </a:p>
            </p:txBody>
          </p:sp>
          <p:sp>
            <p:nvSpPr>
              <p:cNvPr id="91" name="Textfeld 90"/>
              <p:cNvSpPr txBox="1"/>
              <p:nvPr/>
            </p:nvSpPr>
            <p:spPr>
              <a:xfrm>
                <a:off x="1993171" y="3222307"/>
                <a:ext cx="509259" cy="246221"/>
              </a:xfrm>
              <a:prstGeom prst="rect">
                <a:avLst/>
              </a:prstGeom>
              <a:noFill/>
            </p:spPr>
            <p:txBody>
              <a:bodyPr wrap="square" rtlCol="0">
                <a:spAutoFit/>
              </a:bodyPr>
              <a:lstStyle/>
              <a:p>
                <a:r>
                  <a:rPr lang="de-DE" sz="1000" b="1" dirty="0" smtClean="0"/>
                  <a:t>20 %</a:t>
                </a:r>
                <a:endParaRPr lang="de-AT" sz="1000" b="1" dirty="0"/>
              </a:p>
            </p:txBody>
          </p:sp>
          <p:sp>
            <p:nvSpPr>
              <p:cNvPr id="93" name="Textfeld 92"/>
              <p:cNvSpPr txBox="1"/>
              <p:nvPr/>
            </p:nvSpPr>
            <p:spPr>
              <a:xfrm>
                <a:off x="3216086" y="1905297"/>
                <a:ext cx="438472" cy="246221"/>
              </a:xfrm>
              <a:prstGeom prst="rect">
                <a:avLst/>
              </a:prstGeom>
              <a:noFill/>
            </p:spPr>
            <p:txBody>
              <a:bodyPr wrap="square" rtlCol="0">
                <a:spAutoFit/>
              </a:bodyPr>
              <a:lstStyle/>
              <a:p>
                <a:r>
                  <a:rPr lang="de-DE" sz="1000" b="1" dirty="0" smtClean="0"/>
                  <a:t>8 %</a:t>
                </a:r>
                <a:endParaRPr lang="de-AT" sz="1000" b="1" dirty="0"/>
              </a:p>
            </p:txBody>
          </p:sp>
          <p:sp>
            <p:nvSpPr>
              <p:cNvPr id="94" name="Textfeld 93"/>
              <p:cNvSpPr txBox="1"/>
              <p:nvPr/>
            </p:nvSpPr>
            <p:spPr>
              <a:xfrm>
                <a:off x="2936171" y="4309554"/>
                <a:ext cx="545096" cy="246221"/>
              </a:xfrm>
              <a:prstGeom prst="rect">
                <a:avLst/>
              </a:prstGeom>
              <a:noFill/>
            </p:spPr>
            <p:txBody>
              <a:bodyPr wrap="square" rtlCol="0">
                <a:spAutoFit/>
              </a:bodyPr>
              <a:lstStyle/>
              <a:p>
                <a:r>
                  <a:rPr lang="de-DE" sz="1000" b="1" dirty="0" smtClean="0"/>
                  <a:t>3,8 %</a:t>
                </a:r>
                <a:endParaRPr lang="de-AT" sz="1000" b="1" dirty="0"/>
              </a:p>
            </p:txBody>
          </p:sp>
          <p:sp>
            <p:nvSpPr>
              <p:cNvPr id="95" name="Textfeld 94"/>
              <p:cNvSpPr txBox="1"/>
              <p:nvPr/>
            </p:nvSpPr>
            <p:spPr>
              <a:xfrm>
                <a:off x="6012160" y="2295534"/>
                <a:ext cx="509259" cy="246221"/>
              </a:xfrm>
              <a:prstGeom prst="rect">
                <a:avLst/>
              </a:prstGeom>
              <a:noFill/>
            </p:spPr>
            <p:txBody>
              <a:bodyPr wrap="square" rtlCol="0">
                <a:spAutoFit/>
              </a:bodyPr>
              <a:lstStyle/>
              <a:p>
                <a:r>
                  <a:rPr lang="de-DE" sz="1000" b="1" dirty="0" smtClean="0"/>
                  <a:t>18 %</a:t>
                </a:r>
                <a:endParaRPr lang="de-AT" sz="1000" b="1" dirty="0"/>
              </a:p>
            </p:txBody>
          </p:sp>
          <p:sp>
            <p:nvSpPr>
              <p:cNvPr id="96" name="Textfeld 95"/>
              <p:cNvSpPr txBox="1"/>
              <p:nvPr/>
            </p:nvSpPr>
            <p:spPr>
              <a:xfrm>
                <a:off x="4067944" y="4676285"/>
                <a:ext cx="509259" cy="246221"/>
              </a:xfrm>
              <a:prstGeom prst="rect">
                <a:avLst/>
              </a:prstGeom>
              <a:noFill/>
            </p:spPr>
            <p:txBody>
              <a:bodyPr wrap="square" rtlCol="0">
                <a:spAutoFit/>
              </a:bodyPr>
              <a:lstStyle/>
              <a:p>
                <a:r>
                  <a:rPr lang="de-DE" sz="1000" b="1" dirty="0" smtClean="0"/>
                  <a:t>17 %</a:t>
                </a:r>
                <a:endParaRPr lang="de-AT" sz="1000" b="1" dirty="0"/>
              </a:p>
            </p:txBody>
          </p:sp>
          <p:sp>
            <p:nvSpPr>
              <p:cNvPr id="98" name="Textfeld 97"/>
              <p:cNvSpPr txBox="1"/>
              <p:nvPr/>
            </p:nvSpPr>
            <p:spPr>
              <a:xfrm>
                <a:off x="6228184" y="5175854"/>
                <a:ext cx="438472" cy="246221"/>
              </a:xfrm>
              <a:prstGeom prst="rect">
                <a:avLst/>
              </a:prstGeom>
              <a:noFill/>
            </p:spPr>
            <p:txBody>
              <a:bodyPr wrap="square" rtlCol="0">
                <a:spAutoFit/>
              </a:bodyPr>
              <a:lstStyle/>
              <a:p>
                <a:r>
                  <a:rPr lang="de-DE" sz="1000" b="1" dirty="0" smtClean="0"/>
                  <a:t>8 %</a:t>
                </a:r>
                <a:endParaRPr lang="de-AT" sz="1000" b="1" dirty="0"/>
              </a:p>
            </p:txBody>
          </p:sp>
          <p:sp>
            <p:nvSpPr>
              <p:cNvPr id="99" name="Textfeld 98"/>
              <p:cNvSpPr txBox="1"/>
              <p:nvPr/>
            </p:nvSpPr>
            <p:spPr>
              <a:xfrm>
                <a:off x="5502901" y="3633489"/>
                <a:ext cx="509259" cy="246221"/>
              </a:xfrm>
              <a:prstGeom prst="rect">
                <a:avLst/>
              </a:prstGeom>
              <a:noFill/>
            </p:spPr>
            <p:txBody>
              <a:bodyPr wrap="square" rtlCol="0">
                <a:spAutoFit/>
              </a:bodyPr>
              <a:lstStyle/>
              <a:p>
                <a:r>
                  <a:rPr lang="de-DE" sz="1000" b="1" dirty="0" smtClean="0"/>
                  <a:t>20 %</a:t>
                </a:r>
                <a:endParaRPr lang="de-AT" sz="1000" b="1" dirty="0"/>
              </a:p>
            </p:txBody>
          </p:sp>
          <p:sp>
            <p:nvSpPr>
              <p:cNvPr id="100" name="Textfeld 99"/>
              <p:cNvSpPr txBox="1"/>
              <p:nvPr/>
            </p:nvSpPr>
            <p:spPr>
              <a:xfrm>
                <a:off x="4998845" y="3006283"/>
                <a:ext cx="509259" cy="246221"/>
              </a:xfrm>
              <a:prstGeom prst="rect">
                <a:avLst/>
              </a:prstGeom>
              <a:noFill/>
            </p:spPr>
            <p:txBody>
              <a:bodyPr wrap="square" rtlCol="0">
                <a:spAutoFit/>
              </a:bodyPr>
              <a:lstStyle/>
              <a:p>
                <a:r>
                  <a:rPr lang="de-DE" sz="1000" b="1" dirty="0" smtClean="0"/>
                  <a:t>20 %</a:t>
                </a:r>
                <a:endParaRPr lang="de-AT" sz="1000" b="1" dirty="0"/>
              </a:p>
            </p:txBody>
          </p:sp>
          <p:sp>
            <p:nvSpPr>
              <p:cNvPr id="101" name="Textfeld 100"/>
              <p:cNvSpPr txBox="1"/>
              <p:nvPr/>
            </p:nvSpPr>
            <p:spPr>
              <a:xfrm>
                <a:off x="4399991" y="5247862"/>
                <a:ext cx="509259" cy="246221"/>
              </a:xfrm>
              <a:prstGeom prst="rect">
                <a:avLst/>
              </a:prstGeom>
              <a:noFill/>
            </p:spPr>
            <p:txBody>
              <a:bodyPr wrap="square" rtlCol="0">
                <a:spAutoFit/>
              </a:bodyPr>
              <a:lstStyle/>
              <a:p>
                <a:r>
                  <a:rPr lang="de-DE" sz="1000" b="1" dirty="0" smtClean="0"/>
                  <a:t>20 %</a:t>
                </a:r>
                <a:endParaRPr lang="de-AT" sz="1000" b="1" dirty="0"/>
              </a:p>
            </p:txBody>
          </p:sp>
          <p:sp>
            <p:nvSpPr>
              <p:cNvPr id="102" name="Textfeld 101"/>
              <p:cNvSpPr txBox="1"/>
              <p:nvPr/>
            </p:nvSpPr>
            <p:spPr>
              <a:xfrm>
                <a:off x="4469436" y="4687820"/>
                <a:ext cx="509259" cy="246221"/>
              </a:xfrm>
              <a:prstGeom prst="rect">
                <a:avLst/>
              </a:prstGeom>
              <a:noFill/>
            </p:spPr>
            <p:txBody>
              <a:bodyPr wrap="square" rtlCol="0">
                <a:spAutoFit/>
              </a:bodyPr>
              <a:lstStyle/>
              <a:p>
                <a:r>
                  <a:rPr lang="de-DE" sz="1000" b="1" dirty="0" smtClean="0"/>
                  <a:t>10 %</a:t>
                </a:r>
                <a:endParaRPr lang="de-AT" sz="1000" b="1" dirty="0"/>
              </a:p>
            </p:txBody>
          </p:sp>
          <p:sp>
            <p:nvSpPr>
              <p:cNvPr id="103" name="Rechteck 102"/>
              <p:cNvSpPr/>
              <p:nvPr/>
            </p:nvSpPr>
            <p:spPr>
              <a:xfrm>
                <a:off x="611188" y="1321842"/>
                <a:ext cx="7993062" cy="2696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grpSp>
        <p:sp>
          <p:nvSpPr>
            <p:cNvPr id="106" name="Textfeld 105"/>
            <p:cNvSpPr txBox="1"/>
            <p:nvPr/>
          </p:nvSpPr>
          <p:spPr>
            <a:xfrm>
              <a:off x="4525345" y="4938964"/>
              <a:ext cx="509259" cy="246221"/>
            </a:xfrm>
            <a:prstGeom prst="rect">
              <a:avLst/>
            </a:prstGeom>
            <a:noFill/>
          </p:spPr>
          <p:txBody>
            <a:bodyPr wrap="square" rtlCol="0">
              <a:spAutoFit/>
            </a:bodyPr>
            <a:lstStyle/>
            <a:p>
              <a:r>
                <a:rPr lang="de-DE" sz="1000" b="1" dirty="0" smtClean="0"/>
                <a:t>18 %</a:t>
              </a:r>
              <a:endParaRPr lang="de-AT" sz="1000" b="1" dirty="0"/>
            </a:p>
          </p:txBody>
        </p:sp>
        <p:sp>
          <p:nvSpPr>
            <p:cNvPr id="107" name="Textfeld 106"/>
            <p:cNvSpPr txBox="1"/>
            <p:nvPr/>
          </p:nvSpPr>
          <p:spPr>
            <a:xfrm>
              <a:off x="4304118" y="4948295"/>
              <a:ext cx="509259" cy="246221"/>
            </a:xfrm>
            <a:prstGeom prst="rect">
              <a:avLst/>
            </a:prstGeom>
            <a:noFill/>
          </p:spPr>
          <p:txBody>
            <a:bodyPr wrap="square" rtlCol="0">
              <a:spAutoFit/>
            </a:bodyPr>
            <a:lstStyle/>
            <a:p>
              <a:r>
                <a:rPr lang="de-DE" sz="1000" b="1" dirty="0"/>
                <a:t>7</a:t>
              </a:r>
              <a:r>
                <a:rPr lang="de-DE" sz="1000" b="1" dirty="0" smtClean="0"/>
                <a:t> %</a:t>
              </a:r>
              <a:endParaRPr lang="de-AT" sz="1000" b="1" dirty="0"/>
            </a:p>
          </p:txBody>
        </p:sp>
      </p:grpSp>
    </p:spTree>
    <p:extLst>
      <p:ext uri="{BB962C8B-B14F-4D97-AF65-F5344CB8AC3E}">
        <p14:creationId xmlns:p14="http://schemas.microsoft.com/office/powerpoint/2010/main" val="17236247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Around 3/4 of all proposed actions have been implemented or partly implemented</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a:t>
            </a:fld>
            <a:endParaRPr lang="de-DE" altLang="de-DE"/>
          </a:p>
        </p:txBody>
      </p:sp>
      <p:sp>
        <p:nvSpPr>
          <p:cNvPr id="9" name="Inhaltsplatzhalter 8"/>
          <p:cNvSpPr>
            <a:spLocks noGrp="1"/>
          </p:cNvSpPr>
          <p:nvPr>
            <p:ph sz="quarter" idx="14"/>
          </p:nvPr>
        </p:nvSpPr>
        <p:spPr/>
        <p:txBody>
          <a:bodyPr/>
          <a:lstStyle/>
          <a:p>
            <a:r>
              <a:rPr lang="de-DE" dirty="0" smtClean="0"/>
              <a:t>Evaluation of </a:t>
            </a:r>
            <a:r>
              <a:rPr lang="de-DE" dirty="0" err="1" smtClean="0"/>
              <a:t>actions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Personal </a:t>
            </a:r>
            <a:r>
              <a:rPr lang="de-DE" spc="0" dirty="0" err="1"/>
              <a:t>interviews</a:t>
            </a:r>
            <a:endParaRPr lang="en-US" spc="0" dirty="0"/>
          </a:p>
        </p:txBody>
      </p:sp>
      <p:sp>
        <p:nvSpPr>
          <p:cNvPr id="12" name="Rectangle 7"/>
          <p:cNvSpPr>
            <a:spLocks noChangeArrowheads="1"/>
          </p:cNvSpPr>
          <p:nvPr/>
        </p:nvSpPr>
        <p:spPr bwMode="auto">
          <a:xfrm>
            <a:off x="512970" y="1619774"/>
            <a:ext cx="4068000" cy="4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400"/>
              </a:spcAft>
              <a:buClr>
                <a:srgbClr val="E3007B"/>
              </a:buClr>
              <a:buSzPct val="115000"/>
              <a:buFontTx/>
              <a:buChar char="•"/>
            </a:pPr>
            <a:r>
              <a:rPr lang="de-DE" sz="1100" dirty="0" err="1">
                <a:solidFill>
                  <a:srgbClr val="000000"/>
                </a:solidFill>
              </a:rPr>
              <a:t>Markovi</a:t>
            </a:r>
            <a:r>
              <a:rPr lang="de-DE" sz="1100" dirty="0">
                <a:solidFill>
                  <a:srgbClr val="000000"/>
                </a:solidFill>
              </a:rPr>
              <a:t> Kuli – </a:t>
            </a:r>
            <a:r>
              <a:rPr lang="de-DE" sz="1100" dirty="0" err="1">
                <a:solidFill>
                  <a:srgbClr val="000000"/>
                </a:solidFill>
              </a:rPr>
              <a:t>Prilep</a:t>
            </a:r>
            <a:r>
              <a:rPr lang="de-DE" sz="1100" dirty="0">
                <a:solidFill>
                  <a:srgbClr val="000000"/>
                </a:solidFill>
              </a:rPr>
              <a:t> and </a:t>
            </a:r>
            <a:r>
              <a:rPr lang="de-DE" sz="1100" dirty="0" err="1">
                <a:solidFill>
                  <a:srgbClr val="000000"/>
                </a:solidFill>
              </a:rPr>
              <a:t>Cocev</a:t>
            </a:r>
            <a:r>
              <a:rPr lang="de-DE" sz="1100" dirty="0">
                <a:solidFill>
                  <a:srgbClr val="000000"/>
                </a:solidFill>
              </a:rPr>
              <a:t> Kamen – </a:t>
            </a:r>
            <a:r>
              <a:rPr lang="de-DE" sz="1100" dirty="0" err="1">
                <a:solidFill>
                  <a:srgbClr val="000000"/>
                </a:solidFill>
              </a:rPr>
              <a:t>Kratovo</a:t>
            </a:r>
            <a:r>
              <a:rPr lang="de-DE" sz="1100" dirty="0">
                <a:solidFill>
                  <a:srgbClr val="000000"/>
                </a:solidFill>
              </a:rPr>
              <a:t> </a:t>
            </a:r>
            <a:r>
              <a:rPr lang="de-DE" sz="1100" dirty="0" err="1">
                <a:solidFill>
                  <a:srgbClr val="000000"/>
                </a:solidFill>
              </a:rPr>
              <a:t>should</a:t>
            </a:r>
            <a:r>
              <a:rPr lang="de-DE" sz="1100" dirty="0">
                <a:solidFill>
                  <a:srgbClr val="000000"/>
                </a:solidFill>
              </a:rPr>
              <a:t> </a:t>
            </a:r>
            <a:r>
              <a:rPr lang="de-DE" sz="1100" dirty="0" err="1">
                <a:solidFill>
                  <a:srgbClr val="000000"/>
                </a:solidFill>
              </a:rPr>
              <a:t>become</a:t>
            </a:r>
            <a:r>
              <a:rPr lang="de-DE" sz="1100" dirty="0">
                <a:solidFill>
                  <a:srgbClr val="000000"/>
                </a:solidFill>
              </a:rPr>
              <a:t> World </a:t>
            </a:r>
            <a:r>
              <a:rPr lang="de-DE" sz="1100" dirty="0" err="1">
                <a:solidFill>
                  <a:srgbClr val="000000"/>
                </a:solidFill>
              </a:rPr>
              <a:t>Heritage</a:t>
            </a:r>
            <a:r>
              <a:rPr lang="de-DE" sz="1100" dirty="0">
                <a:solidFill>
                  <a:srgbClr val="000000"/>
                </a:solidFill>
              </a:rPr>
              <a:t> Sites</a:t>
            </a:r>
          </a:p>
          <a:p>
            <a:pPr marL="177800" indent="-177800">
              <a:spcBef>
                <a:spcPts val="0"/>
              </a:spcBef>
              <a:spcAft>
                <a:spcPts val="400"/>
              </a:spcAft>
              <a:buClr>
                <a:srgbClr val="E3007B"/>
              </a:buClr>
              <a:buSzPct val="115000"/>
              <a:buFontTx/>
              <a:buChar char="•"/>
            </a:pPr>
            <a:r>
              <a:rPr lang="de-DE" sz="1100" dirty="0" err="1">
                <a:solidFill>
                  <a:srgbClr val="000000"/>
                </a:solidFill>
              </a:rPr>
              <a:t>Develop</a:t>
            </a:r>
            <a:r>
              <a:rPr lang="de-DE" sz="1100" dirty="0">
                <a:solidFill>
                  <a:srgbClr val="000000"/>
                </a:solidFill>
              </a:rPr>
              <a:t> </a:t>
            </a:r>
            <a:r>
              <a:rPr lang="de-DE" sz="1100" dirty="0" err="1">
                <a:solidFill>
                  <a:srgbClr val="000000"/>
                </a:solidFill>
              </a:rPr>
              <a:t>itineraries</a:t>
            </a:r>
            <a:r>
              <a:rPr lang="de-DE" sz="1100" dirty="0">
                <a:solidFill>
                  <a:srgbClr val="000000"/>
                </a:solidFill>
              </a:rPr>
              <a:t> </a:t>
            </a:r>
            <a:r>
              <a:rPr lang="de-DE" sz="1100" dirty="0" err="1">
                <a:solidFill>
                  <a:srgbClr val="000000"/>
                </a:solidFill>
              </a:rPr>
              <a:t>to</a:t>
            </a:r>
            <a:r>
              <a:rPr lang="de-DE" sz="1100" dirty="0">
                <a:solidFill>
                  <a:srgbClr val="000000"/>
                </a:solidFill>
              </a:rPr>
              <a:t> </a:t>
            </a:r>
            <a:r>
              <a:rPr lang="de-DE" sz="1100" dirty="0" err="1">
                <a:solidFill>
                  <a:srgbClr val="000000"/>
                </a:solidFill>
              </a:rPr>
              <a:t>achieve</a:t>
            </a:r>
            <a:r>
              <a:rPr lang="de-DE" sz="1100" dirty="0">
                <a:solidFill>
                  <a:srgbClr val="000000"/>
                </a:solidFill>
              </a:rPr>
              <a:t> regional </a:t>
            </a:r>
            <a:r>
              <a:rPr lang="de-DE" sz="1100" dirty="0" err="1">
                <a:solidFill>
                  <a:srgbClr val="000000"/>
                </a:solidFill>
              </a:rPr>
              <a:t>spread</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Increase</a:t>
            </a:r>
            <a:r>
              <a:rPr lang="de-DE" sz="1100" dirty="0">
                <a:solidFill>
                  <a:srgbClr val="000000"/>
                </a:solidFill>
              </a:rPr>
              <a:t> the </a:t>
            </a:r>
            <a:r>
              <a:rPr lang="de-DE" sz="1100" dirty="0" err="1">
                <a:solidFill>
                  <a:srgbClr val="000000"/>
                </a:solidFill>
              </a:rPr>
              <a:t>number</a:t>
            </a:r>
            <a:r>
              <a:rPr lang="de-DE" sz="1100" dirty="0">
                <a:solidFill>
                  <a:srgbClr val="000000"/>
                </a:solidFill>
              </a:rPr>
              <a:t> of </a:t>
            </a:r>
            <a:r>
              <a:rPr lang="de-DE" sz="1100" dirty="0" err="1">
                <a:solidFill>
                  <a:srgbClr val="000000"/>
                </a:solidFill>
              </a:rPr>
              <a:t>internationally</a:t>
            </a:r>
            <a:r>
              <a:rPr lang="de-DE" sz="1100" dirty="0">
                <a:solidFill>
                  <a:srgbClr val="000000"/>
                </a:solidFill>
              </a:rPr>
              <a:t> </a:t>
            </a:r>
            <a:r>
              <a:rPr lang="de-DE" sz="1100" dirty="0" err="1">
                <a:solidFill>
                  <a:srgbClr val="000000"/>
                </a:solidFill>
              </a:rPr>
              <a:t>recognized</a:t>
            </a:r>
            <a:r>
              <a:rPr lang="de-DE" sz="1100" dirty="0">
                <a:solidFill>
                  <a:srgbClr val="000000"/>
                </a:solidFill>
              </a:rPr>
              <a:t> </a:t>
            </a:r>
            <a:r>
              <a:rPr lang="de-DE" sz="1100" dirty="0" err="1">
                <a:solidFill>
                  <a:srgbClr val="000000"/>
                </a:solidFill>
              </a:rPr>
              <a:t>hotel</a:t>
            </a:r>
            <a:r>
              <a:rPr lang="de-DE" sz="1100" dirty="0">
                <a:solidFill>
                  <a:srgbClr val="000000"/>
                </a:solidFill>
              </a:rPr>
              <a:t> </a:t>
            </a:r>
            <a:r>
              <a:rPr lang="de-DE" sz="1100" dirty="0" err="1">
                <a:solidFill>
                  <a:srgbClr val="000000"/>
                </a:solidFill>
              </a:rPr>
              <a:t>brands</a:t>
            </a:r>
            <a:r>
              <a:rPr lang="de-DE" sz="1100" dirty="0">
                <a:solidFill>
                  <a:srgbClr val="000000"/>
                </a:solidFill>
              </a:rPr>
              <a:t> in Skopje</a:t>
            </a:r>
          </a:p>
          <a:p>
            <a:pPr marL="177800" indent="-177800">
              <a:spcBef>
                <a:spcPts val="0"/>
              </a:spcBef>
              <a:spcAft>
                <a:spcPts val="400"/>
              </a:spcAft>
              <a:buClr>
                <a:srgbClr val="E3007B"/>
              </a:buClr>
              <a:buSzPct val="115000"/>
              <a:buFontTx/>
              <a:buChar char="•"/>
            </a:pPr>
            <a:r>
              <a:rPr lang="de-DE" sz="1100" dirty="0">
                <a:solidFill>
                  <a:srgbClr val="000000"/>
                </a:solidFill>
              </a:rPr>
              <a:t>Marketing, </a:t>
            </a:r>
            <a:r>
              <a:rPr lang="de-DE" sz="1100" dirty="0" err="1">
                <a:solidFill>
                  <a:srgbClr val="000000"/>
                </a:solidFill>
              </a:rPr>
              <a:t>product</a:t>
            </a:r>
            <a:r>
              <a:rPr lang="de-DE" sz="1100" dirty="0">
                <a:solidFill>
                  <a:srgbClr val="000000"/>
                </a:solidFill>
              </a:rPr>
              <a:t> </a:t>
            </a:r>
            <a:r>
              <a:rPr lang="de-DE" sz="1100" dirty="0" err="1">
                <a:solidFill>
                  <a:srgbClr val="000000"/>
                </a:solidFill>
              </a:rPr>
              <a:t>development</a:t>
            </a:r>
            <a:r>
              <a:rPr lang="de-DE" sz="1100" dirty="0">
                <a:solidFill>
                  <a:srgbClr val="000000"/>
                </a:solidFill>
              </a:rPr>
              <a:t> </a:t>
            </a:r>
            <a:r>
              <a:rPr lang="de-DE" sz="1100" dirty="0" err="1">
                <a:solidFill>
                  <a:srgbClr val="000000"/>
                </a:solidFill>
              </a:rPr>
              <a:t>activities</a:t>
            </a:r>
            <a:r>
              <a:rPr lang="de-DE" sz="1100" dirty="0">
                <a:solidFill>
                  <a:srgbClr val="000000"/>
                </a:solidFill>
              </a:rPr>
              <a:t> and </a:t>
            </a:r>
            <a:r>
              <a:rPr lang="de-DE" sz="1100" dirty="0" err="1">
                <a:solidFill>
                  <a:srgbClr val="000000"/>
                </a:solidFill>
              </a:rPr>
              <a:t>creation</a:t>
            </a:r>
            <a:r>
              <a:rPr lang="de-DE" sz="1100" dirty="0">
                <a:solidFill>
                  <a:srgbClr val="000000"/>
                </a:solidFill>
              </a:rPr>
              <a:t> of a </a:t>
            </a:r>
            <a:r>
              <a:rPr lang="de-DE" sz="1100" dirty="0" err="1">
                <a:solidFill>
                  <a:srgbClr val="000000"/>
                </a:solidFill>
              </a:rPr>
              <a:t>directory</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monastery</a:t>
            </a:r>
            <a:r>
              <a:rPr lang="de-DE" sz="1100" dirty="0">
                <a:solidFill>
                  <a:srgbClr val="000000"/>
                </a:solidFill>
              </a:rPr>
              <a:t> </a:t>
            </a:r>
            <a:r>
              <a:rPr lang="de-DE" sz="1100" dirty="0" err="1">
                <a:solidFill>
                  <a:srgbClr val="000000"/>
                </a:solidFill>
              </a:rPr>
              <a:t>accommodation</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a:solidFill>
                  <a:srgbClr val="000000"/>
                </a:solidFill>
              </a:rPr>
              <a:t>Review </a:t>
            </a:r>
            <a:r>
              <a:rPr lang="de-DE" sz="1100" dirty="0" err="1">
                <a:solidFill>
                  <a:srgbClr val="000000"/>
                </a:solidFill>
              </a:rPr>
              <a:t>accommodation</a:t>
            </a:r>
            <a:r>
              <a:rPr lang="de-DE" sz="1100" dirty="0">
                <a:solidFill>
                  <a:srgbClr val="000000"/>
                </a:solidFill>
              </a:rPr>
              <a:t> </a:t>
            </a:r>
            <a:r>
              <a:rPr lang="de-DE" sz="1100" dirty="0" err="1">
                <a:solidFill>
                  <a:srgbClr val="000000"/>
                </a:solidFill>
              </a:rPr>
              <a:t>categorization</a:t>
            </a:r>
            <a:r>
              <a:rPr lang="de-DE" sz="1100" dirty="0">
                <a:solidFill>
                  <a:srgbClr val="000000"/>
                </a:solidFill>
              </a:rPr>
              <a:t> </a:t>
            </a:r>
            <a:r>
              <a:rPr lang="de-DE" sz="1100" dirty="0" err="1">
                <a:solidFill>
                  <a:srgbClr val="000000"/>
                </a:solidFill>
              </a:rPr>
              <a:t>criteria</a:t>
            </a:r>
            <a:r>
              <a:rPr lang="de-DE" sz="1100" dirty="0">
                <a:solidFill>
                  <a:srgbClr val="000000"/>
                </a:solidFill>
              </a:rPr>
              <a:t> and </a:t>
            </a:r>
            <a:r>
              <a:rPr lang="de-DE" sz="1100" dirty="0" err="1">
                <a:solidFill>
                  <a:srgbClr val="000000"/>
                </a:solidFill>
              </a:rPr>
              <a:t>introduce</a:t>
            </a:r>
            <a:r>
              <a:rPr lang="de-DE" sz="1100" dirty="0">
                <a:solidFill>
                  <a:srgbClr val="000000"/>
                </a:solidFill>
              </a:rPr>
              <a:t> </a:t>
            </a:r>
            <a:r>
              <a:rPr lang="de-DE" sz="1100" dirty="0" err="1">
                <a:solidFill>
                  <a:srgbClr val="000000"/>
                </a:solidFill>
              </a:rPr>
              <a:t>subjective</a:t>
            </a:r>
            <a:r>
              <a:rPr lang="de-DE" sz="1100" dirty="0">
                <a:solidFill>
                  <a:srgbClr val="000000"/>
                </a:solidFill>
              </a:rPr>
              <a:t> </a:t>
            </a:r>
            <a:r>
              <a:rPr lang="de-DE" sz="1100" dirty="0" err="1">
                <a:solidFill>
                  <a:srgbClr val="000000"/>
                </a:solidFill>
              </a:rPr>
              <a:t>elements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a:solidFill>
                  <a:srgbClr val="000000"/>
                </a:solidFill>
              </a:rPr>
              <a:t>More </a:t>
            </a:r>
            <a:r>
              <a:rPr lang="de-DE" sz="1100" dirty="0" err="1">
                <a:solidFill>
                  <a:srgbClr val="000000"/>
                </a:solidFill>
              </a:rPr>
              <a:t>activities</a:t>
            </a:r>
            <a:r>
              <a:rPr lang="de-DE" sz="1100" dirty="0">
                <a:solidFill>
                  <a:srgbClr val="000000"/>
                </a:solidFill>
              </a:rPr>
              <a:t> </a:t>
            </a:r>
            <a:r>
              <a:rPr lang="de-DE" sz="1100" dirty="0" err="1">
                <a:solidFill>
                  <a:srgbClr val="000000"/>
                </a:solidFill>
              </a:rPr>
              <a:t>offered</a:t>
            </a:r>
            <a:r>
              <a:rPr lang="de-DE" sz="1100" dirty="0">
                <a:solidFill>
                  <a:srgbClr val="000000"/>
                </a:solidFill>
              </a:rPr>
              <a:t> in the National Parks and </a:t>
            </a:r>
            <a:r>
              <a:rPr lang="de-DE" sz="1100" dirty="0" err="1">
                <a:solidFill>
                  <a:srgbClr val="000000"/>
                </a:solidFill>
              </a:rPr>
              <a:t>construction</a:t>
            </a:r>
            <a:r>
              <a:rPr lang="de-DE" sz="1100" dirty="0">
                <a:solidFill>
                  <a:srgbClr val="000000"/>
                </a:solidFill>
              </a:rPr>
              <a:t> of </a:t>
            </a:r>
            <a:r>
              <a:rPr lang="de-DE" sz="1100" dirty="0" err="1">
                <a:solidFill>
                  <a:srgbClr val="000000"/>
                </a:solidFill>
              </a:rPr>
              <a:t>two</a:t>
            </a:r>
            <a:r>
              <a:rPr lang="de-DE" sz="1100" dirty="0">
                <a:solidFill>
                  <a:srgbClr val="000000"/>
                </a:solidFill>
              </a:rPr>
              <a:t> National Park </a:t>
            </a:r>
            <a:r>
              <a:rPr lang="de-DE" sz="1100" dirty="0" err="1">
                <a:solidFill>
                  <a:srgbClr val="000000"/>
                </a:solidFill>
              </a:rPr>
              <a:t>centres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Improve</a:t>
            </a:r>
            <a:r>
              <a:rPr lang="de-DE" sz="1100" dirty="0">
                <a:solidFill>
                  <a:srgbClr val="000000"/>
                </a:solidFill>
              </a:rPr>
              <a:t> </a:t>
            </a:r>
            <a:r>
              <a:rPr lang="de-DE" sz="1100" dirty="0" err="1">
                <a:solidFill>
                  <a:srgbClr val="000000"/>
                </a:solidFill>
              </a:rPr>
              <a:t>mountain</a:t>
            </a:r>
            <a:r>
              <a:rPr lang="de-DE" sz="1100" dirty="0">
                <a:solidFill>
                  <a:srgbClr val="000000"/>
                </a:solidFill>
              </a:rPr>
              <a:t> </a:t>
            </a:r>
            <a:r>
              <a:rPr lang="de-DE" sz="1100" dirty="0" err="1">
                <a:solidFill>
                  <a:srgbClr val="000000"/>
                </a:solidFill>
              </a:rPr>
              <a:t>huts</a:t>
            </a:r>
            <a:r>
              <a:rPr lang="de-DE" sz="1100" dirty="0">
                <a:solidFill>
                  <a:srgbClr val="000000"/>
                </a:solidFill>
              </a:rPr>
              <a:t>, </a:t>
            </a:r>
            <a:r>
              <a:rPr lang="de-DE" sz="1100" dirty="0" err="1">
                <a:solidFill>
                  <a:srgbClr val="000000"/>
                </a:solidFill>
              </a:rPr>
              <a:t>children‘s</a:t>
            </a:r>
            <a:r>
              <a:rPr lang="de-DE" sz="1100" dirty="0">
                <a:solidFill>
                  <a:srgbClr val="000000"/>
                </a:solidFill>
              </a:rPr>
              <a:t> and </a:t>
            </a:r>
            <a:r>
              <a:rPr lang="de-DE" sz="1100" dirty="0" err="1">
                <a:solidFill>
                  <a:srgbClr val="000000"/>
                </a:solidFill>
              </a:rPr>
              <a:t>worker‘s</a:t>
            </a:r>
            <a:r>
              <a:rPr lang="de-DE" sz="1100" dirty="0">
                <a:solidFill>
                  <a:srgbClr val="000000"/>
                </a:solidFill>
              </a:rPr>
              <a:t> </a:t>
            </a:r>
            <a:r>
              <a:rPr lang="de-DE" sz="1100" dirty="0" err="1">
                <a:solidFill>
                  <a:srgbClr val="000000"/>
                </a:solidFill>
              </a:rPr>
              <a:t>accommodation</a:t>
            </a:r>
            <a:r>
              <a:rPr lang="de-DE" sz="1100" dirty="0">
                <a:solidFill>
                  <a:srgbClr val="000000"/>
                </a:solidFill>
              </a:rPr>
              <a:t> </a:t>
            </a:r>
            <a:r>
              <a:rPr lang="de-DE" sz="1100" dirty="0" err="1">
                <a:solidFill>
                  <a:srgbClr val="000000"/>
                </a:solidFill>
              </a:rPr>
              <a:t>facilities</a:t>
            </a:r>
            <a:r>
              <a:rPr lang="de-DE" sz="1100" dirty="0">
                <a:solidFill>
                  <a:srgbClr val="000000"/>
                </a:solidFill>
              </a:rPr>
              <a:t> in the National Parks</a:t>
            </a:r>
          </a:p>
          <a:p>
            <a:pPr marL="177800" indent="-177800">
              <a:spcBef>
                <a:spcPts val="0"/>
              </a:spcBef>
              <a:spcAft>
                <a:spcPts val="400"/>
              </a:spcAft>
              <a:buClr>
                <a:srgbClr val="E3007B"/>
              </a:buClr>
              <a:buSzPct val="115000"/>
              <a:buFontTx/>
              <a:buChar char="•"/>
            </a:pPr>
            <a:r>
              <a:rPr lang="de-DE" sz="1100" dirty="0">
                <a:solidFill>
                  <a:srgbClr val="000000"/>
                </a:solidFill>
              </a:rPr>
              <a:t>Support </a:t>
            </a:r>
            <a:r>
              <a:rPr lang="de-DE" sz="1100" dirty="0" err="1">
                <a:solidFill>
                  <a:srgbClr val="000000"/>
                </a:solidFill>
              </a:rPr>
              <a:t>for</a:t>
            </a:r>
            <a:r>
              <a:rPr lang="de-DE" sz="1100" dirty="0">
                <a:solidFill>
                  <a:srgbClr val="000000"/>
                </a:solidFill>
              </a:rPr>
              <a:t> </a:t>
            </a:r>
            <a:r>
              <a:rPr lang="de-DE" sz="1100" dirty="0" err="1">
                <a:solidFill>
                  <a:srgbClr val="000000"/>
                </a:solidFill>
              </a:rPr>
              <a:t>singposting</a:t>
            </a:r>
            <a:r>
              <a:rPr lang="de-DE" sz="1100" dirty="0">
                <a:solidFill>
                  <a:srgbClr val="000000"/>
                </a:solidFill>
              </a:rPr>
              <a:t> and </a:t>
            </a:r>
            <a:r>
              <a:rPr lang="de-DE" sz="1100" dirty="0" err="1">
                <a:solidFill>
                  <a:srgbClr val="000000"/>
                </a:solidFill>
              </a:rPr>
              <a:t>marketing</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Tikves</a:t>
            </a:r>
            <a:r>
              <a:rPr lang="de-DE" sz="1100" dirty="0">
                <a:solidFill>
                  <a:srgbClr val="000000"/>
                </a:solidFill>
              </a:rPr>
              <a:t> </a:t>
            </a:r>
            <a:r>
              <a:rPr lang="de-DE" sz="1100" dirty="0" err="1">
                <a:solidFill>
                  <a:srgbClr val="000000"/>
                </a:solidFill>
              </a:rPr>
              <a:t>Wine</a:t>
            </a:r>
            <a:r>
              <a:rPr lang="de-DE" sz="1100" dirty="0">
                <a:solidFill>
                  <a:srgbClr val="000000"/>
                </a:solidFill>
              </a:rPr>
              <a:t> Route</a:t>
            </a:r>
          </a:p>
          <a:p>
            <a:pPr marL="177800" indent="-177800">
              <a:spcBef>
                <a:spcPts val="0"/>
              </a:spcBef>
              <a:spcAft>
                <a:spcPts val="400"/>
              </a:spcAft>
              <a:buClr>
                <a:srgbClr val="E3007B"/>
              </a:buClr>
              <a:buSzPct val="115000"/>
              <a:buFontTx/>
              <a:buChar char="•"/>
            </a:pPr>
            <a:r>
              <a:rPr lang="de-DE" sz="1100" dirty="0">
                <a:solidFill>
                  <a:srgbClr val="000000"/>
                </a:solidFill>
              </a:rPr>
              <a:t>Joint effort to develop rural tourism in </a:t>
            </a:r>
            <a:r>
              <a:rPr lang="de-DE" sz="1100" dirty="0" smtClean="0">
                <a:solidFill>
                  <a:srgbClr val="000000"/>
                </a:solidFill>
              </a:rPr>
              <a:t>North Macedonia</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Publish</a:t>
            </a:r>
            <a:r>
              <a:rPr lang="de-DE" sz="1100" dirty="0">
                <a:solidFill>
                  <a:srgbClr val="000000"/>
                </a:solidFill>
              </a:rPr>
              <a:t> </a:t>
            </a:r>
            <a:r>
              <a:rPr lang="de-DE" sz="1100" dirty="0" err="1">
                <a:solidFill>
                  <a:srgbClr val="000000"/>
                </a:solidFill>
              </a:rPr>
              <a:t>annual</a:t>
            </a:r>
            <a:r>
              <a:rPr lang="de-DE" sz="1100" dirty="0">
                <a:solidFill>
                  <a:srgbClr val="000000"/>
                </a:solidFill>
              </a:rPr>
              <a:t> </a:t>
            </a:r>
            <a:r>
              <a:rPr lang="de-DE" sz="1100" dirty="0" err="1">
                <a:solidFill>
                  <a:srgbClr val="000000"/>
                </a:solidFill>
              </a:rPr>
              <a:t>calender</a:t>
            </a:r>
            <a:r>
              <a:rPr lang="de-DE" sz="1100" dirty="0">
                <a:solidFill>
                  <a:srgbClr val="000000"/>
                </a:solidFill>
              </a:rPr>
              <a:t> of </a:t>
            </a:r>
            <a:r>
              <a:rPr lang="de-DE" sz="1100" dirty="0" err="1">
                <a:solidFill>
                  <a:srgbClr val="000000"/>
                </a:solidFill>
              </a:rPr>
              <a:t>events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a:solidFill>
                  <a:srgbClr val="000000"/>
                </a:solidFill>
              </a:rPr>
              <a:t>Connect tour </a:t>
            </a:r>
            <a:r>
              <a:rPr lang="de-DE" sz="1100" dirty="0" err="1">
                <a:solidFill>
                  <a:srgbClr val="000000"/>
                </a:solidFill>
              </a:rPr>
              <a:t>operators</a:t>
            </a:r>
            <a:r>
              <a:rPr lang="de-DE" sz="1100" dirty="0">
                <a:solidFill>
                  <a:srgbClr val="000000"/>
                </a:solidFill>
              </a:rPr>
              <a:t> </a:t>
            </a:r>
            <a:r>
              <a:rPr lang="de-DE" sz="1100" dirty="0" err="1">
                <a:solidFill>
                  <a:srgbClr val="000000"/>
                </a:solidFill>
              </a:rPr>
              <a:t>with</a:t>
            </a:r>
            <a:r>
              <a:rPr lang="de-DE" sz="1100" dirty="0">
                <a:solidFill>
                  <a:srgbClr val="000000"/>
                </a:solidFill>
              </a:rPr>
              <a:t> the </a:t>
            </a:r>
            <a:r>
              <a:rPr lang="de-DE" sz="1100" dirty="0" err="1">
                <a:solidFill>
                  <a:srgbClr val="000000"/>
                </a:solidFill>
              </a:rPr>
              <a:t>organizers</a:t>
            </a:r>
            <a:r>
              <a:rPr lang="de-DE" sz="1100" dirty="0">
                <a:solidFill>
                  <a:srgbClr val="000000"/>
                </a:solidFill>
              </a:rPr>
              <a:t> of </a:t>
            </a:r>
            <a:r>
              <a:rPr lang="de-DE" sz="1100" dirty="0" err="1">
                <a:solidFill>
                  <a:srgbClr val="000000"/>
                </a:solidFill>
              </a:rPr>
              <a:t>cultural</a:t>
            </a:r>
            <a:r>
              <a:rPr lang="de-DE" sz="1100" dirty="0">
                <a:solidFill>
                  <a:srgbClr val="000000"/>
                </a:solidFill>
              </a:rPr>
              <a:t> </a:t>
            </a:r>
            <a:r>
              <a:rPr lang="de-DE" sz="1100" dirty="0" err="1">
                <a:solidFill>
                  <a:srgbClr val="000000"/>
                </a:solidFill>
              </a:rPr>
              <a:t>events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a:solidFill>
                  <a:srgbClr val="000000"/>
                </a:solidFill>
              </a:rPr>
              <a:t>Create </a:t>
            </a:r>
            <a:r>
              <a:rPr lang="de-DE" sz="1100" dirty="0" err="1">
                <a:solidFill>
                  <a:srgbClr val="000000"/>
                </a:solidFill>
              </a:rPr>
              <a:t>packages</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cultural</a:t>
            </a:r>
            <a:r>
              <a:rPr lang="de-DE" sz="1100" dirty="0">
                <a:solidFill>
                  <a:srgbClr val="000000"/>
                </a:solidFill>
              </a:rPr>
              <a:t> </a:t>
            </a:r>
            <a:r>
              <a:rPr lang="de-DE" sz="1100" dirty="0" err="1">
                <a:solidFill>
                  <a:srgbClr val="000000"/>
                </a:solidFill>
              </a:rPr>
              <a:t>events</a:t>
            </a:r>
            <a:r>
              <a:rPr lang="de-DE" sz="1100" dirty="0">
                <a:solidFill>
                  <a:srgbClr val="000000"/>
                </a:solidFill>
              </a:rPr>
              <a:t> and </a:t>
            </a:r>
            <a:r>
              <a:rPr lang="de-DE" sz="1100" dirty="0" err="1">
                <a:solidFill>
                  <a:srgbClr val="000000"/>
                </a:solidFill>
              </a:rPr>
              <a:t>festivals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a:solidFill>
                  <a:srgbClr val="000000"/>
                </a:solidFill>
              </a:rPr>
              <a:t>Upgrade and </a:t>
            </a:r>
            <a:r>
              <a:rPr lang="de-DE" sz="1100" dirty="0" err="1">
                <a:solidFill>
                  <a:srgbClr val="000000"/>
                </a:solidFill>
              </a:rPr>
              <a:t>renovate</a:t>
            </a:r>
            <a:r>
              <a:rPr lang="de-DE" sz="1100" dirty="0">
                <a:solidFill>
                  <a:srgbClr val="000000"/>
                </a:solidFill>
              </a:rPr>
              <a:t> </a:t>
            </a:r>
            <a:r>
              <a:rPr lang="de-DE" sz="1100" dirty="0" err="1">
                <a:solidFill>
                  <a:srgbClr val="000000"/>
                </a:solidFill>
              </a:rPr>
              <a:t>spa</a:t>
            </a:r>
            <a:r>
              <a:rPr lang="de-DE" sz="1100" dirty="0">
                <a:solidFill>
                  <a:srgbClr val="000000"/>
                </a:solidFill>
              </a:rPr>
              <a:t> </a:t>
            </a:r>
            <a:r>
              <a:rPr lang="de-DE" sz="1100" dirty="0" err="1">
                <a:solidFill>
                  <a:srgbClr val="000000"/>
                </a:solidFill>
              </a:rPr>
              <a:t>centres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Stricter</a:t>
            </a:r>
            <a:r>
              <a:rPr lang="de-DE" sz="1100" dirty="0">
                <a:solidFill>
                  <a:srgbClr val="000000"/>
                </a:solidFill>
              </a:rPr>
              <a:t> </a:t>
            </a:r>
            <a:r>
              <a:rPr lang="de-DE" sz="1100" dirty="0" err="1">
                <a:solidFill>
                  <a:srgbClr val="000000"/>
                </a:solidFill>
              </a:rPr>
              <a:t>controls</a:t>
            </a:r>
            <a:r>
              <a:rPr lang="de-DE" sz="1100" dirty="0">
                <a:solidFill>
                  <a:srgbClr val="000000"/>
                </a:solidFill>
              </a:rPr>
              <a:t> </a:t>
            </a:r>
            <a:r>
              <a:rPr lang="de-DE" sz="1100" dirty="0" err="1">
                <a:solidFill>
                  <a:srgbClr val="000000"/>
                </a:solidFill>
              </a:rPr>
              <a:t>regarding</a:t>
            </a:r>
            <a:r>
              <a:rPr lang="de-DE" sz="1100" dirty="0">
                <a:solidFill>
                  <a:srgbClr val="000000"/>
                </a:solidFill>
              </a:rPr>
              <a:t> illegal </a:t>
            </a:r>
            <a:r>
              <a:rPr lang="de-DE" sz="1100" dirty="0" err="1" smtClean="0">
                <a:solidFill>
                  <a:srgbClr val="000000"/>
                </a:solidFill>
              </a:rPr>
              <a:t>hunting</a:t>
            </a:r>
            <a:endParaRPr lang="de-DE" sz="1100" dirty="0">
              <a:solidFill>
                <a:srgbClr val="000000"/>
              </a:solidFill>
            </a:endParaRPr>
          </a:p>
        </p:txBody>
      </p:sp>
      <p:sp>
        <p:nvSpPr>
          <p:cNvPr id="20" name="Rectangle 7"/>
          <p:cNvSpPr>
            <a:spLocks noChangeArrowheads="1"/>
          </p:cNvSpPr>
          <p:nvPr/>
        </p:nvSpPr>
        <p:spPr bwMode="auto">
          <a:xfrm>
            <a:off x="4657390" y="1619468"/>
            <a:ext cx="4068000" cy="4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400"/>
              </a:spcAft>
              <a:buClr>
                <a:srgbClr val="E3007B"/>
              </a:buClr>
              <a:buSzPct val="115000"/>
              <a:buFontTx/>
              <a:buChar char="•"/>
            </a:pPr>
            <a:r>
              <a:rPr lang="de-DE" sz="1100" dirty="0" err="1">
                <a:solidFill>
                  <a:srgbClr val="000000"/>
                </a:solidFill>
              </a:rPr>
              <a:t>Increase</a:t>
            </a:r>
            <a:r>
              <a:rPr lang="de-DE" sz="1100" dirty="0">
                <a:solidFill>
                  <a:srgbClr val="000000"/>
                </a:solidFill>
              </a:rPr>
              <a:t> stock </a:t>
            </a:r>
            <a:r>
              <a:rPr lang="de-DE" sz="1100" dirty="0" err="1">
                <a:solidFill>
                  <a:srgbClr val="000000"/>
                </a:solidFill>
              </a:rPr>
              <a:t>for</a:t>
            </a:r>
            <a:r>
              <a:rPr lang="de-DE" sz="1100" dirty="0">
                <a:solidFill>
                  <a:srgbClr val="000000"/>
                </a:solidFill>
              </a:rPr>
              <a:t> </a:t>
            </a:r>
            <a:r>
              <a:rPr lang="de-DE" sz="1100" dirty="0" err="1">
                <a:solidFill>
                  <a:srgbClr val="000000"/>
                </a:solidFill>
              </a:rPr>
              <a:t>hunting</a:t>
            </a:r>
            <a:r>
              <a:rPr lang="de-DE" sz="1100" dirty="0">
                <a:solidFill>
                  <a:srgbClr val="000000"/>
                </a:solidFill>
              </a:rPr>
              <a:t> </a:t>
            </a:r>
            <a:r>
              <a:rPr lang="de-DE" sz="1100" dirty="0" err="1">
                <a:solidFill>
                  <a:srgbClr val="000000"/>
                </a:solidFill>
              </a:rPr>
              <a:t>tourism</a:t>
            </a:r>
            <a:r>
              <a:rPr lang="de-DE" sz="1100" dirty="0">
                <a:solidFill>
                  <a:srgbClr val="000000"/>
                </a:solidFill>
              </a:rPr>
              <a:t> </a:t>
            </a:r>
            <a:r>
              <a:rPr lang="de-DE" sz="1100" dirty="0" err="1">
                <a:solidFill>
                  <a:srgbClr val="000000"/>
                </a:solidFill>
              </a:rPr>
              <a:t>by</a:t>
            </a:r>
            <a:r>
              <a:rPr lang="de-DE" sz="1100" dirty="0">
                <a:solidFill>
                  <a:srgbClr val="000000"/>
                </a:solidFill>
              </a:rPr>
              <a:t> </a:t>
            </a:r>
            <a:r>
              <a:rPr lang="de-DE" sz="1100" dirty="0" err="1">
                <a:solidFill>
                  <a:srgbClr val="000000"/>
                </a:solidFill>
              </a:rPr>
              <a:t>establishing</a:t>
            </a:r>
            <a:r>
              <a:rPr lang="de-DE" sz="1100" dirty="0">
                <a:solidFill>
                  <a:srgbClr val="000000"/>
                </a:solidFill>
              </a:rPr>
              <a:t> a </a:t>
            </a:r>
            <a:r>
              <a:rPr lang="de-DE" sz="1100" dirty="0" err="1">
                <a:solidFill>
                  <a:srgbClr val="000000"/>
                </a:solidFill>
              </a:rPr>
              <a:t>game</a:t>
            </a:r>
            <a:r>
              <a:rPr lang="de-DE" sz="1100" dirty="0">
                <a:solidFill>
                  <a:srgbClr val="000000"/>
                </a:solidFill>
              </a:rPr>
              <a:t> </a:t>
            </a:r>
            <a:r>
              <a:rPr lang="de-DE" sz="1100" dirty="0" err="1">
                <a:solidFill>
                  <a:srgbClr val="000000"/>
                </a:solidFill>
              </a:rPr>
              <a:t>reproduction</a:t>
            </a:r>
            <a:r>
              <a:rPr lang="de-DE" sz="1100" dirty="0">
                <a:solidFill>
                  <a:srgbClr val="000000"/>
                </a:solidFill>
              </a:rPr>
              <a:t> </a:t>
            </a:r>
            <a:r>
              <a:rPr lang="de-DE" sz="1100" dirty="0" err="1">
                <a:solidFill>
                  <a:srgbClr val="000000"/>
                </a:solidFill>
              </a:rPr>
              <a:t>centre</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Develop</a:t>
            </a:r>
            <a:r>
              <a:rPr lang="de-DE" sz="1100" dirty="0" smtClean="0">
                <a:solidFill>
                  <a:srgbClr val="000000"/>
                </a:solidFill>
              </a:rPr>
              <a:t> </a:t>
            </a:r>
            <a:r>
              <a:rPr lang="de-DE" sz="1100" dirty="0">
                <a:solidFill>
                  <a:srgbClr val="000000"/>
                </a:solidFill>
              </a:rPr>
              <a:t>National </a:t>
            </a:r>
            <a:r>
              <a:rPr lang="de-DE" sz="1100" dirty="0" err="1">
                <a:solidFill>
                  <a:srgbClr val="000000"/>
                </a:solidFill>
              </a:rPr>
              <a:t>Handicraft</a:t>
            </a:r>
            <a:r>
              <a:rPr lang="de-DE" sz="1100" dirty="0">
                <a:solidFill>
                  <a:srgbClr val="000000"/>
                </a:solidFill>
              </a:rPr>
              <a:t> </a:t>
            </a:r>
            <a:r>
              <a:rPr lang="de-DE" sz="1100" dirty="0" err="1">
                <a:solidFill>
                  <a:srgbClr val="000000"/>
                </a:solidFill>
              </a:rPr>
              <a:t>Centres</a:t>
            </a:r>
            <a:r>
              <a:rPr lang="en-US" sz="1100" dirty="0">
                <a:solidFill>
                  <a:srgbClr val="000000"/>
                </a:solidFill>
              </a:rPr>
              <a:t> and retail outlets for traditional crafts</a:t>
            </a:r>
          </a:p>
          <a:p>
            <a:pPr marL="177800" indent="-177800">
              <a:spcBef>
                <a:spcPts val="0"/>
              </a:spcBef>
              <a:spcAft>
                <a:spcPts val="400"/>
              </a:spcAft>
              <a:buClr>
                <a:srgbClr val="E3007B"/>
              </a:buClr>
              <a:buSzPct val="115000"/>
              <a:buFontTx/>
              <a:buChar char="•"/>
            </a:pPr>
            <a:r>
              <a:rPr lang="en-US" sz="1100" dirty="0">
                <a:solidFill>
                  <a:srgbClr val="000000"/>
                </a:solidFill>
              </a:rPr>
              <a:t>Improve the training equipment in tourism education</a:t>
            </a:r>
          </a:p>
          <a:p>
            <a:pPr marL="177800" indent="-177800">
              <a:spcBef>
                <a:spcPts val="0"/>
              </a:spcBef>
              <a:spcAft>
                <a:spcPts val="400"/>
              </a:spcAft>
              <a:buClr>
                <a:srgbClr val="E3007B"/>
              </a:buClr>
              <a:buSzPct val="115000"/>
              <a:buFontTx/>
              <a:buChar char="•"/>
            </a:pPr>
            <a:r>
              <a:rPr lang="en-US" sz="1100" dirty="0">
                <a:solidFill>
                  <a:srgbClr val="000000"/>
                </a:solidFill>
              </a:rPr>
              <a:t>Increase the percentage of practical training hours in tourism education</a:t>
            </a:r>
          </a:p>
          <a:p>
            <a:pPr marL="177800" indent="-177800">
              <a:spcBef>
                <a:spcPts val="0"/>
              </a:spcBef>
              <a:spcAft>
                <a:spcPts val="400"/>
              </a:spcAft>
              <a:buClr>
                <a:srgbClr val="E3007B"/>
              </a:buClr>
              <a:buSzPct val="115000"/>
              <a:buFontTx/>
              <a:buChar char="•"/>
            </a:pPr>
            <a:r>
              <a:rPr lang="en-US" sz="1100" dirty="0">
                <a:solidFill>
                  <a:srgbClr val="000000"/>
                </a:solidFill>
              </a:rPr>
              <a:t>Develop training programs for tourism employees</a:t>
            </a:r>
          </a:p>
          <a:p>
            <a:pPr marL="177800" indent="-177800">
              <a:spcBef>
                <a:spcPts val="0"/>
              </a:spcBef>
              <a:spcAft>
                <a:spcPts val="400"/>
              </a:spcAft>
              <a:buClr>
                <a:srgbClr val="E3007B"/>
              </a:buClr>
              <a:buSzPct val="115000"/>
              <a:buFontTx/>
              <a:buChar char="•"/>
            </a:pPr>
            <a:r>
              <a:rPr lang="en-US" sz="1100" dirty="0">
                <a:solidFill>
                  <a:srgbClr val="000000"/>
                </a:solidFill>
              </a:rPr>
              <a:t>Introduce waste management operations and public awareness schemes</a:t>
            </a:r>
          </a:p>
          <a:p>
            <a:pPr marL="177800" indent="-177800">
              <a:spcBef>
                <a:spcPts val="0"/>
              </a:spcBef>
              <a:spcAft>
                <a:spcPts val="400"/>
              </a:spcAft>
              <a:buClr>
                <a:srgbClr val="E3007B"/>
              </a:buClr>
              <a:buSzPct val="115000"/>
              <a:buFontTx/>
              <a:buChar char="•"/>
            </a:pPr>
            <a:r>
              <a:rPr lang="en-US" sz="1100" dirty="0">
                <a:solidFill>
                  <a:srgbClr val="000000"/>
                </a:solidFill>
              </a:rPr>
              <a:t>Install litter disposal and designated fire / barbecue areas in natural reserves</a:t>
            </a:r>
          </a:p>
          <a:p>
            <a:pPr marL="177800" indent="-177800">
              <a:spcBef>
                <a:spcPts val="0"/>
              </a:spcBef>
              <a:spcAft>
                <a:spcPts val="400"/>
              </a:spcAft>
              <a:buClr>
                <a:srgbClr val="E3007B"/>
              </a:buClr>
              <a:buSzPct val="115000"/>
              <a:buFontTx/>
              <a:buChar char="•"/>
            </a:pPr>
            <a:r>
              <a:rPr lang="en-US" sz="1100" dirty="0">
                <a:solidFill>
                  <a:srgbClr val="000000"/>
                </a:solidFill>
              </a:rPr>
              <a:t>Provide reception facilities and/or information points and appropriate signage for national parks and natural heritage sites</a:t>
            </a:r>
          </a:p>
          <a:p>
            <a:pPr marL="177800" indent="-177800">
              <a:spcBef>
                <a:spcPts val="0"/>
              </a:spcBef>
              <a:spcAft>
                <a:spcPts val="400"/>
              </a:spcAft>
              <a:buClr>
                <a:srgbClr val="E3007B"/>
              </a:buClr>
              <a:buSzPct val="115000"/>
              <a:buFontTx/>
              <a:buChar char="•"/>
            </a:pPr>
            <a:r>
              <a:rPr lang="en-US" sz="1100" dirty="0">
                <a:solidFill>
                  <a:srgbClr val="000000"/>
                </a:solidFill>
              </a:rPr>
              <a:t>Municipalities and NGOs identify additional natural heritage sites requiring protection</a:t>
            </a:r>
          </a:p>
          <a:p>
            <a:pPr marL="177800" indent="-177800">
              <a:spcBef>
                <a:spcPts val="0"/>
              </a:spcBef>
              <a:spcAft>
                <a:spcPts val="400"/>
              </a:spcAft>
              <a:buClr>
                <a:srgbClr val="E3007B"/>
              </a:buClr>
              <a:buSzPct val="115000"/>
              <a:buFontTx/>
              <a:buChar char="•"/>
            </a:pPr>
            <a:r>
              <a:rPr lang="en-US" sz="1100" dirty="0">
                <a:solidFill>
                  <a:srgbClr val="000000"/>
                </a:solidFill>
              </a:rPr>
              <a:t>Create a database of all tourism products and services</a:t>
            </a:r>
          </a:p>
          <a:p>
            <a:pPr marL="177800" indent="-177800">
              <a:spcBef>
                <a:spcPts val="0"/>
              </a:spcBef>
              <a:spcAft>
                <a:spcPts val="400"/>
              </a:spcAft>
              <a:buClr>
                <a:srgbClr val="E3007B"/>
              </a:buClr>
              <a:buSzPct val="115000"/>
              <a:buFontTx/>
              <a:buChar char="•"/>
            </a:pPr>
            <a:r>
              <a:rPr lang="en-US" sz="1100" dirty="0">
                <a:solidFill>
                  <a:srgbClr val="000000"/>
                </a:solidFill>
              </a:rPr>
              <a:t>Strengthen governmental and private sector awareness of tourism’s role in the economy through seminar programs</a:t>
            </a:r>
          </a:p>
          <a:p>
            <a:pPr marL="177800" indent="-177800">
              <a:spcBef>
                <a:spcPts val="0"/>
              </a:spcBef>
              <a:spcAft>
                <a:spcPts val="400"/>
              </a:spcAft>
              <a:buClr>
                <a:srgbClr val="E3007B"/>
              </a:buClr>
              <a:buSzPct val="115000"/>
              <a:buFontTx/>
              <a:buChar char="•"/>
            </a:pPr>
            <a:r>
              <a:rPr lang="en-US" sz="1100" dirty="0">
                <a:solidFill>
                  <a:srgbClr val="000000"/>
                </a:solidFill>
              </a:rPr>
              <a:t>Plan and organize Tourism Investment </a:t>
            </a:r>
            <a:r>
              <a:rPr lang="en-US" sz="1100" dirty="0" smtClean="0">
                <a:solidFill>
                  <a:srgbClr val="000000"/>
                </a:solidFill>
              </a:rPr>
              <a:t>Forums</a:t>
            </a:r>
            <a:endParaRPr lang="de-DE" sz="1100" dirty="0" smtClean="0">
              <a:solidFill>
                <a:srgbClr val="000000"/>
              </a:solidFill>
            </a:endParaRPr>
          </a:p>
          <a:p>
            <a:pPr marL="177800" indent="-177800">
              <a:spcBef>
                <a:spcPts val="0"/>
              </a:spcBef>
              <a:spcAft>
                <a:spcPts val="300"/>
              </a:spcAft>
              <a:buClr>
                <a:srgbClr val="E3007B"/>
              </a:buClr>
              <a:buSzPct val="115000"/>
              <a:buFontTx/>
              <a:buChar char="•"/>
            </a:pPr>
            <a:endParaRPr lang="en-US" sz="1100" b="0" dirty="0">
              <a:solidFill>
                <a:srgbClr val="000000"/>
              </a:solidFill>
            </a:endParaRPr>
          </a:p>
        </p:txBody>
      </p:sp>
      <p:sp>
        <p:nvSpPr>
          <p:cNvPr id="4" name="Abgerundetes Rechteck 3"/>
          <p:cNvSpPr/>
          <p:nvPr/>
        </p:nvSpPr>
        <p:spPr>
          <a:xfrm>
            <a:off x="611188" y="1359430"/>
            <a:ext cx="7993062" cy="246990"/>
          </a:xfrm>
          <a:prstGeom prst="roundRect">
            <a:avLst/>
          </a:prstGeom>
          <a:solidFill>
            <a:srgbClr val="E3007B"/>
          </a:solidFill>
          <a:ln>
            <a:solidFill>
              <a:srgbClr val="E3007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dirty="0" err="1" smtClean="0">
                <a:latin typeface="Arial" panose="020B0604020202020204" pitchFamily="34" charset="0"/>
                <a:cs typeface="Arial" panose="020B0604020202020204" pitchFamily="34" charset="0"/>
              </a:rPr>
              <a:t>Partly</a:t>
            </a:r>
            <a:r>
              <a:rPr lang="de-DE" sz="1200" b="1" dirty="0" smtClean="0">
                <a:latin typeface="Arial" panose="020B0604020202020204" pitchFamily="34" charset="0"/>
                <a:cs typeface="Arial" panose="020B0604020202020204" pitchFamily="34" charset="0"/>
              </a:rPr>
              <a:t> </a:t>
            </a:r>
            <a:r>
              <a:rPr lang="de-DE" sz="1200" b="1" dirty="0" err="1" smtClean="0">
                <a:latin typeface="Arial" panose="020B0604020202020204" pitchFamily="34" charset="0"/>
                <a:cs typeface="Arial" panose="020B0604020202020204" pitchFamily="34" charset="0"/>
              </a:rPr>
              <a:t>implemented</a:t>
            </a:r>
            <a:r>
              <a:rPr lang="de-DE" sz="1200" b="1" dirty="0" smtClean="0">
                <a:latin typeface="Arial" panose="020B0604020202020204" pitchFamily="34" charset="0"/>
                <a:cs typeface="Arial" panose="020B0604020202020204" pitchFamily="34" charset="0"/>
              </a:rPr>
              <a:t> </a:t>
            </a:r>
            <a:r>
              <a:rPr lang="de-DE" sz="1200" b="1" dirty="0" err="1" smtClean="0">
                <a:latin typeface="Arial" panose="020B0604020202020204" pitchFamily="34" charset="0"/>
                <a:cs typeface="Arial" panose="020B0604020202020204" pitchFamily="34" charset="0"/>
              </a:rPr>
              <a:t>actions</a:t>
            </a:r>
            <a:endParaRPr lang="de-AT"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30046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North Macedonia introduced a tourism tax</a:t>
            </a:r>
            <a:r>
              <a:rPr lang="en-US" sz="2000" b="1" dirty="0"/>
              <a:t> </a:t>
            </a:r>
            <a:r>
              <a:rPr lang="en-US" sz="2000" b="1" dirty="0" smtClean="0"/>
              <a:t>similar to the one of Slovenia and Croatia</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70</a:t>
            </a:fld>
            <a:endParaRPr lang="de-DE" altLang="de-DE"/>
          </a:p>
        </p:txBody>
      </p:sp>
      <p:sp>
        <p:nvSpPr>
          <p:cNvPr id="9" name="Inhaltsplatzhalter 8"/>
          <p:cNvSpPr>
            <a:spLocks noGrp="1"/>
          </p:cNvSpPr>
          <p:nvPr>
            <p:ph sz="quarter" idx="14"/>
          </p:nvPr>
        </p:nvSpPr>
        <p:spPr/>
        <p:txBody>
          <a:bodyPr/>
          <a:lstStyle/>
          <a:p>
            <a:r>
              <a:rPr lang="de-DE" dirty="0" smtClean="0"/>
              <a:t>Financial </a:t>
            </a:r>
            <a:r>
              <a:rPr lang="de-DE" dirty="0" err="1" smtClean="0"/>
              <a:t>resources</a:t>
            </a:r>
            <a:r>
              <a:rPr lang="de-DE" dirty="0" smtClean="0"/>
              <a:t> in </a:t>
            </a:r>
            <a:r>
              <a:rPr lang="de-DE" dirty="0" err="1" smtClean="0"/>
              <a:t>tourism</a:t>
            </a:r>
            <a:endParaRPr lang="de-AT" dirty="0"/>
          </a:p>
        </p:txBody>
      </p:sp>
      <p:sp>
        <p:nvSpPr>
          <p:cNvPr id="7" name="Line 4"/>
          <p:cNvSpPr>
            <a:spLocks noChangeShapeType="1"/>
          </p:cNvSpPr>
          <p:nvPr/>
        </p:nvSpPr>
        <p:spPr bwMode="auto">
          <a:xfrm>
            <a:off x="636913" y="1381037"/>
            <a:ext cx="0" cy="1584000"/>
          </a:xfrm>
          <a:prstGeom prst="line">
            <a:avLst/>
          </a:prstGeom>
          <a:noFill/>
          <a:ln w="63500">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8" name="Line 5"/>
          <p:cNvSpPr>
            <a:spLocks noChangeShapeType="1"/>
          </p:cNvSpPr>
          <p:nvPr/>
        </p:nvSpPr>
        <p:spPr bwMode="auto">
          <a:xfrm>
            <a:off x="4788024" y="3072836"/>
            <a:ext cx="0" cy="1584000"/>
          </a:xfrm>
          <a:prstGeom prst="line">
            <a:avLst/>
          </a:prstGeom>
          <a:noFill/>
          <a:ln w="63500">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1" name="Rectangle 7"/>
          <p:cNvSpPr>
            <a:spLocks noChangeArrowheads="1"/>
          </p:cNvSpPr>
          <p:nvPr/>
        </p:nvSpPr>
        <p:spPr bwMode="auto">
          <a:xfrm>
            <a:off x="680928" y="1315721"/>
            <a:ext cx="3963080" cy="164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300"/>
              </a:spcAft>
              <a:buClr>
                <a:srgbClr val="E3007B"/>
              </a:buClr>
              <a:buSzPct val="115000"/>
            </a:pPr>
            <a:r>
              <a:rPr lang="en-US" sz="1100" b="1" dirty="0" smtClean="0">
                <a:solidFill>
                  <a:srgbClr val="E3007B"/>
                </a:solidFill>
              </a:rPr>
              <a:t>North Macedonia</a:t>
            </a:r>
          </a:p>
          <a:p>
            <a:pPr marL="177800" indent="-177800">
              <a:spcBef>
                <a:spcPts val="0"/>
              </a:spcBef>
              <a:spcAft>
                <a:spcPts val="300"/>
              </a:spcAft>
              <a:buClr>
                <a:srgbClr val="E3007B"/>
              </a:buClr>
              <a:buSzPct val="115000"/>
              <a:buFontTx/>
              <a:buChar char="•"/>
            </a:pPr>
            <a:r>
              <a:rPr lang="en-US" sz="1100" b="0" dirty="0" smtClean="0">
                <a:solidFill>
                  <a:srgbClr val="000000"/>
                </a:solidFill>
              </a:rPr>
              <a:t>Tourism tax of MKD 40 (EUR 0,66) per adult per </a:t>
            </a:r>
            <a:r>
              <a:rPr lang="en-US" sz="1100" dirty="0" smtClean="0">
                <a:solidFill>
                  <a:srgbClr val="000000"/>
                </a:solidFill>
              </a:rPr>
              <a:t>overnight</a:t>
            </a:r>
            <a:endParaRPr lang="en-US" sz="1100" b="0" dirty="0" smtClean="0">
              <a:solidFill>
                <a:srgbClr val="000000"/>
              </a:solidFill>
            </a:endParaRPr>
          </a:p>
          <a:p>
            <a:pPr marL="177800" indent="-177800">
              <a:spcBef>
                <a:spcPts val="0"/>
              </a:spcBef>
              <a:spcAft>
                <a:spcPts val="300"/>
              </a:spcAft>
              <a:buClr>
                <a:srgbClr val="E3007B"/>
              </a:buClr>
              <a:buSzPct val="115000"/>
              <a:buFontTx/>
              <a:buChar char="•"/>
            </a:pPr>
            <a:r>
              <a:rPr lang="en-GB" sz="1100" dirty="0">
                <a:solidFill>
                  <a:srgbClr val="000000"/>
                </a:solidFill>
                <a:cs typeface="Arial" panose="020B0604020202020204" pitchFamily="34" charset="0"/>
              </a:rPr>
              <a:t>Based on national law each municipality is obliged to collect </a:t>
            </a:r>
            <a:r>
              <a:rPr lang="en-GB" sz="1100" dirty="0" smtClean="0">
                <a:solidFill>
                  <a:srgbClr val="000000"/>
                </a:solidFill>
                <a:cs typeface="Arial" panose="020B0604020202020204" pitchFamily="34" charset="0"/>
              </a:rPr>
              <a:t>the tourism tax from their </a:t>
            </a:r>
            <a:r>
              <a:rPr lang="en-GB" sz="1100" dirty="0">
                <a:solidFill>
                  <a:srgbClr val="000000"/>
                </a:solidFill>
                <a:cs typeface="Arial" panose="020B0604020202020204" pitchFamily="34" charset="0"/>
              </a:rPr>
              <a:t>accommodation </a:t>
            </a:r>
            <a:r>
              <a:rPr lang="en-GB" sz="1100" dirty="0" smtClean="0">
                <a:solidFill>
                  <a:srgbClr val="000000"/>
                </a:solidFill>
                <a:cs typeface="Arial" panose="020B0604020202020204" pitchFamily="34" charset="0"/>
              </a:rPr>
              <a:t>facilities</a:t>
            </a:r>
          </a:p>
          <a:p>
            <a:pPr marL="177800" indent="-177800">
              <a:spcBef>
                <a:spcPts val="0"/>
              </a:spcBef>
              <a:spcAft>
                <a:spcPts val="300"/>
              </a:spcAft>
              <a:buClr>
                <a:srgbClr val="E3007B"/>
              </a:buClr>
              <a:buSzPct val="115000"/>
              <a:buFontTx/>
              <a:buChar char="•"/>
            </a:pPr>
            <a:r>
              <a:rPr lang="en-GB" sz="1100" b="0" dirty="0" smtClean="0">
                <a:solidFill>
                  <a:srgbClr val="000000"/>
                </a:solidFill>
                <a:cs typeface="Arial" panose="020B0604020202020204" pitchFamily="34" charset="0"/>
              </a:rPr>
              <a:t>80 % of the collected tourism tax remains at the municipalities - they are obliged to use it for tourism promotion or improvements for the tourism industry – </a:t>
            </a:r>
            <a:br>
              <a:rPr lang="en-GB" sz="1100" b="0" dirty="0" smtClean="0">
                <a:solidFill>
                  <a:srgbClr val="000000"/>
                </a:solidFill>
                <a:cs typeface="Arial" panose="020B0604020202020204" pitchFamily="34" charset="0"/>
              </a:rPr>
            </a:br>
            <a:r>
              <a:rPr lang="en-GB" sz="1100" b="0" dirty="0" smtClean="0">
                <a:solidFill>
                  <a:srgbClr val="000000"/>
                </a:solidFill>
                <a:cs typeface="Arial" panose="020B0604020202020204" pitchFamily="34" charset="0"/>
              </a:rPr>
              <a:t>20 % has to be transferred to the Ministry of Finance</a:t>
            </a:r>
            <a:r>
              <a:rPr lang="en-US" sz="1100" b="0" dirty="0" smtClean="0">
                <a:solidFill>
                  <a:srgbClr val="000000"/>
                </a:solidFill>
              </a:rPr>
              <a:t> </a:t>
            </a:r>
            <a:endParaRPr lang="en-US" sz="1100" b="0" dirty="0">
              <a:solidFill>
                <a:srgbClr val="000000"/>
              </a:solidFill>
            </a:endParaRPr>
          </a:p>
        </p:txBody>
      </p:sp>
      <p:sp>
        <p:nvSpPr>
          <p:cNvPr id="20" name="Line 4"/>
          <p:cNvSpPr>
            <a:spLocks noChangeShapeType="1"/>
          </p:cNvSpPr>
          <p:nvPr/>
        </p:nvSpPr>
        <p:spPr bwMode="auto">
          <a:xfrm>
            <a:off x="4789183" y="1381037"/>
            <a:ext cx="0" cy="1584000"/>
          </a:xfrm>
          <a:prstGeom prst="line">
            <a:avLst/>
          </a:prstGeom>
          <a:noFill/>
          <a:ln w="63500">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1" name="Line 5"/>
          <p:cNvSpPr>
            <a:spLocks noChangeShapeType="1"/>
          </p:cNvSpPr>
          <p:nvPr/>
        </p:nvSpPr>
        <p:spPr bwMode="auto">
          <a:xfrm>
            <a:off x="636960" y="3072836"/>
            <a:ext cx="0" cy="2952000"/>
          </a:xfrm>
          <a:prstGeom prst="line">
            <a:avLst/>
          </a:prstGeom>
          <a:noFill/>
          <a:ln w="63500">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9" name="Rectangle 7"/>
          <p:cNvSpPr>
            <a:spLocks noChangeArrowheads="1"/>
          </p:cNvSpPr>
          <p:nvPr/>
        </p:nvSpPr>
        <p:spPr bwMode="auto">
          <a:xfrm>
            <a:off x="4834679" y="2997124"/>
            <a:ext cx="3963080" cy="165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300"/>
              </a:spcAft>
              <a:buClr>
                <a:srgbClr val="E3007B"/>
              </a:buClr>
              <a:buSzPct val="115000"/>
            </a:pPr>
            <a:r>
              <a:rPr lang="en-US" sz="1100" b="1" dirty="0" smtClean="0">
                <a:solidFill>
                  <a:srgbClr val="E3007B"/>
                </a:solidFill>
              </a:rPr>
              <a:t>Croatia</a:t>
            </a:r>
          </a:p>
          <a:p>
            <a:pPr marL="177800" indent="-177800">
              <a:spcBef>
                <a:spcPts val="0"/>
              </a:spcBef>
              <a:spcAft>
                <a:spcPts val="300"/>
              </a:spcAft>
              <a:buClr>
                <a:srgbClr val="E3007B"/>
              </a:buClr>
              <a:buSzPct val="115000"/>
              <a:buFontTx/>
              <a:buChar char="•"/>
            </a:pPr>
            <a:r>
              <a:rPr lang="en-US" sz="1100" dirty="0">
                <a:solidFill>
                  <a:srgbClr val="000000"/>
                </a:solidFill>
              </a:rPr>
              <a:t>Sojourn tax of HRK 2 – </a:t>
            </a:r>
            <a:r>
              <a:rPr lang="en-US" sz="1100" dirty="0" smtClean="0">
                <a:solidFill>
                  <a:srgbClr val="000000"/>
                </a:solidFill>
              </a:rPr>
              <a:t>7 (EUR 0,26 – 0,92) per adult per </a:t>
            </a:r>
            <a:r>
              <a:rPr lang="en-US" sz="1100" dirty="0">
                <a:solidFill>
                  <a:srgbClr val="000000"/>
                </a:solidFill>
              </a:rPr>
              <a:t>overnight </a:t>
            </a:r>
            <a:r>
              <a:rPr lang="en-US" sz="1100" dirty="0" smtClean="0">
                <a:solidFill>
                  <a:srgbClr val="000000"/>
                </a:solidFill>
              </a:rPr>
              <a:t>depending </a:t>
            </a:r>
            <a:r>
              <a:rPr lang="en-US" sz="1100" dirty="0">
                <a:solidFill>
                  <a:srgbClr val="000000"/>
                </a:solidFill>
              </a:rPr>
              <a:t>on destination and </a:t>
            </a:r>
            <a:r>
              <a:rPr lang="en-US" sz="1100" dirty="0" smtClean="0">
                <a:solidFill>
                  <a:srgbClr val="000000"/>
                </a:solidFill>
              </a:rPr>
              <a:t>season</a:t>
            </a:r>
            <a:endParaRPr lang="en-US" sz="1100" dirty="0">
              <a:solidFill>
                <a:srgbClr val="000000"/>
              </a:solidFill>
            </a:endParaRPr>
          </a:p>
          <a:p>
            <a:pPr marL="177800" indent="-177800">
              <a:spcBef>
                <a:spcPts val="0"/>
              </a:spcBef>
              <a:spcAft>
                <a:spcPts val="300"/>
              </a:spcAft>
              <a:buClr>
                <a:srgbClr val="E3007B"/>
              </a:buClr>
              <a:buSzPct val="115000"/>
              <a:buFontTx/>
              <a:buChar char="•"/>
            </a:pPr>
            <a:r>
              <a:rPr lang="en-US" sz="1100" dirty="0">
                <a:solidFill>
                  <a:srgbClr val="000000"/>
                </a:solidFill>
              </a:rPr>
              <a:t>65 % to tourism board of municipality/city (30 % of this amount </a:t>
            </a:r>
            <a:r>
              <a:rPr lang="en-US" sz="1100" dirty="0" smtClean="0">
                <a:solidFill>
                  <a:srgbClr val="000000"/>
                </a:solidFill>
              </a:rPr>
              <a:t>to administration of municipality/city for tourism development projects) – 10 % to county tourism board – 25 % to National Tourism Organization</a:t>
            </a:r>
          </a:p>
          <a:p>
            <a:pPr marL="177800" indent="-177800">
              <a:spcBef>
                <a:spcPts val="0"/>
              </a:spcBef>
              <a:spcAft>
                <a:spcPts val="300"/>
              </a:spcAft>
              <a:buClr>
                <a:srgbClr val="E3007B"/>
              </a:buClr>
              <a:buSzPct val="115000"/>
              <a:buFontTx/>
              <a:buChar char="•"/>
            </a:pPr>
            <a:r>
              <a:rPr lang="en-US" sz="1100" dirty="0" smtClean="0">
                <a:solidFill>
                  <a:srgbClr val="000000"/>
                </a:solidFill>
              </a:rPr>
              <a:t>Different distribution for municipalities/cities with a low annual income from sojourn tax or without tourism boards </a:t>
            </a:r>
            <a:endParaRPr lang="en-US" sz="1100" dirty="0">
              <a:solidFill>
                <a:srgbClr val="000000"/>
              </a:solidFill>
            </a:endParaRPr>
          </a:p>
        </p:txBody>
      </p:sp>
      <p:sp>
        <p:nvSpPr>
          <p:cNvPr id="30" name="Rectangle 7"/>
          <p:cNvSpPr>
            <a:spLocks noChangeArrowheads="1"/>
          </p:cNvSpPr>
          <p:nvPr/>
        </p:nvSpPr>
        <p:spPr bwMode="auto">
          <a:xfrm>
            <a:off x="4686747" y="4828562"/>
            <a:ext cx="4045773" cy="147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300"/>
              </a:spcAft>
              <a:buClr>
                <a:srgbClr val="E3007B"/>
              </a:buClr>
              <a:buSzPct val="115000"/>
            </a:pPr>
            <a:r>
              <a:rPr lang="en-US" sz="1100" dirty="0" smtClean="0">
                <a:solidFill>
                  <a:srgbClr val="000000"/>
                </a:solidFill>
              </a:rPr>
              <a:t>A study conducted in 2014 by HOTREC showed, that in 18 out of the analyzed 31 European countries, a certain tourism tax has been introduced. </a:t>
            </a:r>
          </a:p>
          <a:p>
            <a:pPr>
              <a:spcBef>
                <a:spcPts val="0"/>
              </a:spcBef>
              <a:spcAft>
                <a:spcPts val="300"/>
              </a:spcAft>
              <a:buClr>
                <a:srgbClr val="E3007B"/>
              </a:buClr>
              <a:buSzPct val="115000"/>
            </a:pPr>
            <a:r>
              <a:rPr lang="en-US" sz="1100" dirty="0" smtClean="0">
                <a:solidFill>
                  <a:srgbClr val="000000"/>
                </a:solidFill>
              </a:rPr>
              <a:t>Out of those 18 countries 14 have, at the same time, a reduced VAT rate for accommodation facilities.</a:t>
            </a:r>
          </a:p>
          <a:p>
            <a:pPr>
              <a:spcBef>
                <a:spcPts val="0"/>
              </a:spcBef>
              <a:spcAft>
                <a:spcPts val="300"/>
              </a:spcAft>
              <a:buClr>
                <a:srgbClr val="E3007B"/>
              </a:buClr>
              <a:buSzPct val="115000"/>
            </a:pPr>
            <a:r>
              <a:rPr lang="en-US" sz="1100" dirty="0" smtClean="0">
                <a:solidFill>
                  <a:srgbClr val="000000"/>
                </a:solidFill>
              </a:rPr>
              <a:t>The 13 countries of the analysis not having introduced a tourism tax include Turkey, Sweden, Portugal, Ireland, Greece or Cyprus. </a:t>
            </a:r>
          </a:p>
          <a:p>
            <a:pPr marL="177800" indent="-177800">
              <a:spcBef>
                <a:spcPts val="0"/>
              </a:spcBef>
              <a:spcAft>
                <a:spcPts val="300"/>
              </a:spcAft>
              <a:buClr>
                <a:srgbClr val="E3007B"/>
              </a:buClr>
              <a:buSzPct val="115000"/>
              <a:buFontTx/>
              <a:buChar char="•"/>
            </a:pPr>
            <a:endParaRPr lang="en-US" sz="1100" dirty="0">
              <a:solidFill>
                <a:srgbClr val="000000"/>
              </a:solidFill>
            </a:endParaRPr>
          </a:p>
        </p:txBody>
      </p:sp>
      <p:sp>
        <p:nvSpPr>
          <p:cNvPr id="32" name="Rectangle 7"/>
          <p:cNvSpPr>
            <a:spLocks noChangeArrowheads="1"/>
          </p:cNvSpPr>
          <p:nvPr/>
        </p:nvSpPr>
        <p:spPr bwMode="auto">
          <a:xfrm>
            <a:off x="4815864" y="1320448"/>
            <a:ext cx="3870937" cy="164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300"/>
              </a:spcAft>
              <a:buClr>
                <a:srgbClr val="E3007B"/>
              </a:buClr>
              <a:buSzPct val="115000"/>
            </a:pPr>
            <a:r>
              <a:rPr lang="en-US" sz="1100" b="1" dirty="0" smtClean="0">
                <a:solidFill>
                  <a:srgbClr val="E3007B"/>
                </a:solidFill>
              </a:rPr>
              <a:t>Slovenia</a:t>
            </a:r>
          </a:p>
          <a:p>
            <a:pPr marL="177800" indent="-177800">
              <a:spcBef>
                <a:spcPts val="0"/>
              </a:spcBef>
              <a:spcAft>
                <a:spcPts val="300"/>
              </a:spcAft>
              <a:buClr>
                <a:srgbClr val="E3007B"/>
              </a:buClr>
              <a:buSzPct val="115000"/>
              <a:buFontTx/>
              <a:buChar char="•"/>
            </a:pPr>
            <a:r>
              <a:rPr lang="en-US" sz="1100" dirty="0" smtClean="0">
                <a:solidFill>
                  <a:srgbClr val="000000"/>
                </a:solidFill>
              </a:rPr>
              <a:t>Tourism tax between EUR 0,60 and EUR 1,25 </a:t>
            </a:r>
            <a:r>
              <a:rPr lang="en-US" sz="1100" dirty="0">
                <a:solidFill>
                  <a:srgbClr val="000000"/>
                </a:solidFill>
              </a:rPr>
              <a:t>per person per </a:t>
            </a:r>
            <a:r>
              <a:rPr lang="en-US" sz="1100" dirty="0" smtClean="0">
                <a:solidFill>
                  <a:srgbClr val="000000"/>
                </a:solidFill>
              </a:rPr>
              <a:t>overnight (depending on the location and the type of accommodation facility)</a:t>
            </a:r>
          </a:p>
          <a:p>
            <a:pPr marL="177800" indent="-177800">
              <a:spcBef>
                <a:spcPts val="0"/>
              </a:spcBef>
              <a:spcAft>
                <a:spcPts val="300"/>
              </a:spcAft>
              <a:buClr>
                <a:srgbClr val="E3007B"/>
              </a:buClr>
              <a:buSzPct val="115000"/>
              <a:buFontTx/>
              <a:buChar char="•"/>
            </a:pPr>
            <a:r>
              <a:rPr lang="en-US" sz="1100" b="0" dirty="0" smtClean="0">
                <a:solidFill>
                  <a:srgbClr val="000000"/>
                </a:solidFill>
              </a:rPr>
              <a:t>The municipalities are collecting the tourism tax from the accommodation facilities</a:t>
            </a:r>
          </a:p>
          <a:p>
            <a:pPr marL="177800" indent="-177800">
              <a:spcBef>
                <a:spcPts val="0"/>
              </a:spcBef>
              <a:spcAft>
                <a:spcPts val="300"/>
              </a:spcAft>
              <a:buClr>
                <a:srgbClr val="E3007B"/>
              </a:buClr>
              <a:buSzPct val="115000"/>
              <a:buFontTx/>
              <a:buChar char="•"/>
            </a:pPr>
            <a:r>
              <a:rPr lang="en-US" sz="1100" dirty="0" smtClean="0">
                <a:solidFill>
                  <a:srgbClr val="000000"/>
                </a:solidFill>
              </a:rPr>
              <a:t>In 2013 the Slovenian municipalities collected around EUR 8,2 million of tourism tax</a:t>
            </a:r>
            <a:endParaRPr lang="en-US" sz="1100" b="0" dirty="0">
              <a:solidFill>
                <a:srgbClr val="000000"/>
              </a:solidFill>
            </a:endParaRPr>
          </a:p>
        </p:txBody>
      </p:sp>
      <p:sp>
        <p:nvSpPr>
          <p:cNvPr id="33" name="Rectangle 7"/>
          <p:cNvSpPr>
            <a:spLocks noChangeArrowheads="1"/>
          </p:cNvSpPr>
          <p:nvPr/>
        </p:nvSpPr>
        <p:spPr bwMode="auto">
          <a:xfrm>
            <a:off x="658381" y="3001686"/>
            <a:ext cx="3870937" cy="164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300"/>
              </a:spcAft>
              <a:buClr>
                <a:srgbClr val="E3007B"/>
              </a:buClr>
              <a:buSzPct val="115000"/>
            </a:pPr>
            <a:r>
              <a:rPr lang="en-US" sz="1100" b="1" dirty="0">
                <a:solidFill>
                  <a:srgbClr val="E3007B"/>
                </a:solidFill>
              </a:rPr>
              <a:t>Austria</a:t>
            </a:r>
          </a:p>
          <a:p>
            <a:pPr marL="177800" indent="-177800">
              <a:spcBef>
                <a:spcPts val="0"/>
              </a:spcBef>
              <a:spcAft>
                <a:spcPts val="300"/>
              </a:spcAft>
              <a:buClr>
                <a:srgbClr val="E3007B"/>
              </a:buClr>
              <a:buSzPct val="115000"/>
              <a:buFontTx/>
              <a:buChar char="•"/>
            </a:pPr>
            <a:r>
              <a:rPr lang="en-US" sz="1100" dirty="0">
                <a:solidFill>
                  <a:srgbClr val="000000"/>
                </a:solidFill>
              </a:rPr>
              <a:t>The majority of the Austrian provinces have three different types of tourism tax (visitor’s tax per arrival, overnight tax and tourism tax for every company)</a:t>
            </a:r>
          </a:p>
          <a:p>
            <a:pPr marL="177800" indent="-177800">
              <a:spcBef>
                <a:spcPts val="0"/>
              </a:spcBef>
              <a:spcAft>
                <a:spcPts val="300"/>
              </a:spcAft>
              <a:buClr>
                <a:srgbClr val="E3007B"/>
              </a:buClr>
              <a:buSzPct val="115000"/>
              <a:buFontTx/>
              <a:buChar char="•"/>
            </a:pPr>
            <a:r>
              <a:rPr lang="en-US" sz="1100" dirty="0">
                <a:solidFill>
                  <a:srgbClr val="000000"/>
                </a:solidFill>
              </a:rPr>
              <a:t>The amount of visitor’s tax and overnight tax differs from province to province – in Carinthia, for example, visitor’s tax has to be between EUR 0,36 – 2,00 per arrival (determined by the municipalities) and overnight tax is EUR 0,50 per overnight (determined by the province</a:t>
            </a:r>
            <a:r>
              <a:rPr lang="en-US" sz="1100" dirty="0" smtClean="0">
                <a:solidFill>
                  <a:srgbClr val="000000"/>
                </a:solidFill>
              </a:rPr>
              <a:t>)</a:t>
            </a:r>
          </a:p>
          <a:p>
            <a:pPr marL="177800" indent="-177800">
              <a:spcBef>
                <a:spcPts val="0"/>
              </a:spcBef>
              <a:spcAft>
                <a:spcPts val="300"/>
              </a:spcAft>
              <a:buClr>
                <a:srgbClr val="E3007B"/>
              </a:buClr>
              <a:buSzPct val="115000"/>
              <a:buFontTx/>
              <a:buChar char="•"/>
            </a:pPr>
            <a:r>
              <a:rPr lang="en-US" sz="1100" dirty="0">
                <a:solidFill>
                  <a:srgbClr val="000000"/>
                </a:solidFill>
              </a:rPr>
              <a:t>In Carinthia visitor’s tax and overnight tax are collected by the municipalities – the tourism tax for companies by the province</a:t>
            </a:r>
          </a:p>
          <a:p>
            <a:pPr marL="177800" indent="-177800">
              <a:spcBef>
                <a:spcPts val="0"/>
              </a:spcBef>
              <a:spcAft>
                <a:spcPts val="300"/>
              </a:spcAft>
              <a:buClr>
                <a:srgbClr val="E3007B"/>
              </a:buClr>
              <a:buSzPct val="115000"/>
              <a:buFontTx/>
              <a:buChar char="•"/>
            </a:pPr>
            <a:r>
              <a:rPr lang="en-US" sz="1100" dirty="0">
                <a:solidFill>
                  <a:srgbClr val="000000"/>
                </a:solidFill>
              </a:rPr>
              <a:t>From the visitor’s tax 45 % goes to the regional DMO and 50 % to the local tourism associations – from the overnight tax 90 % to the provincial DMO – from the tourism tax 35 % to the provincial DMO, 30 % to the regional one and 30 % to the local tourism associations</a:t>
            </a:r>
          </a:p>
          <a:p>
            <a:pPr marL="177800" indent="-177800">
              <a:spcBef>
                <a:spcPts val="0"/>
              </a:spcBef>
              <a:spcAft>
                <a:spcPts val="300"/>
              </a:spcAft>
              <a:buClr>
                <a:srgbClr val="E3007B"/>
              </a:buClr>
              <a:buSzPct val="115000"/>
              <a:buFontTx/>
              <a:buChar char="•"/>
            </a:pPr>
            <a:endParaRPr lang="en-US" sz="1100" dirty="0">
              <a:solidFill>
                <a:srgbClr val="000000"/>
              </a:solidFill>
            </a:endParaRPr>
          </a:p>
        </p:txBody>
      </p:sp>
    </p:spTree>
    <p:extLst>
      <p:ext uri="{BB962C8B-B14F-4D97-AF65-F5344CB8AC3E}">
        <p14:creationId xmlns:p14="http://schemas.microsoft.com/office/powerpoint/2010/main" val="110886967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There are currently two main subsidy programs with a direct effect on the tourism industry in North Macedonia</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71</a:t>
            </a:fld>
            <a:endParaRPr lang="de-DE" altLang="de-DE"/>
          </a:p>
        </p:txBody>
      </p:sp>
      <p:sp>
        <p:nvSpPr>
          <p:cNvPr id="9" name="Inhaltsplatzhalter 8"/>
          <p:cNvSpPr>
            <a:spLocks noGrp="1"/>
          </p:cNvSpPr>
          <p:nvPr>
            <p:ph sz="quarter" idx="14"/>
          </p:nvPr>
        </p:nvSpPr>
        <p:spPr/>
        <p:txBody>
          <a:bodyPr/>
          <a:lstStyle/>
          <a:p>
            <a:r>
              <a:rPr lang="de-DE" dirty="0" err="1" smtClean="0"/>
              <a:t>Subsidies</a:t>
            </a:r>
            <a:endParaRPr lang="de-AT" dirty="0"/>
          </a:p>
        </p:txBody>
      </p:sp>
      <p:sp>
        <p:nvSpPr>
          <p:cNvPr id="16" name="Text Box 4"/>
          <p:cNvSpPr txBox="1">
            <a:spLocks noChangeArrowheads="1"/>
          </p:cNvSpPr>
          <p:nvPr/>
        </p:nvSpPr>
        <p:spPr bwMode="auto">
          <a:xfrm>
            <a:off x="485764"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Subsidies</a:t>
            </a:r>
            <a:r>
              <a:rPr lang="de-DE" sz="1100" dirty="0" smtClean="0">
                <a:solidFill>
                  <a:srgbClr val="000000"/>
                </a:solidFill>
              </a:rPr>
              <a:t> </a:t>
            </a:r>
            <a:r>
              <a:rPr lang="de-DE" sz="1100" dirty="0" err="1" smtClean="0">
                <a:solidFill>
                  <a:srgbClr val="000000"/>
                </a:solidFill>
              </a:rPr>
              <a:t>for</a:t>
            </a:r>
            <a:r>
              <a:rPr lang="de-DE" sz="1100" dirty="0" smtClean="0">
                <a:solidFill>
                  <a:srgbClr val="000000"/>
                </a:solidFill>
              </a:rPr>
              <a:t> tour </a:t>
            </a:r>
            <a:r>
              <a:rPr lang="de-DE" sz="1100" dirty="0" err="1" smtClean="0">
                <a:solidFill>
                  <a:srgbClr val="000000"/>
                </a:solidFill>
              </a:rPr>
              <a:t>operators</a:t>
            </a:r>
            <a:r>
              <a:rPr lang="de-DE" sz="1100" dirty="0" smtClean="0">
                <a:solidFill>
                  <a:srgbClr val="000000"/>
                </a:solidFill>
              </a:rPr>
              <a:t> / </a:t>
            </a:r>
            <a:r>
              <a:rPr lang="de-DE" sz="1100" dirty="0" err="1" smtClean="0">
                <a:solidFill>
                  <a:srgbClr val="000000"/>
                </a:solidFill>
              </a:rPr>
              <a:t>travel</a:t>
            </a:r>
            <a:r>
              <a:rPr lang="de-DE" sz="1100" dirty="0" smtClean="0">
                <a:solidFill>
                  <a:srgbClr val="000000"/>
                </a:solidFill>
              </a:rPr>
              <a:t> </a:t>
            </a:r>
            <a:r>
              <a:rPr lang="de-DE" sz="1100" dirty="0" err="1" smtClean="0">
                <a:solidFill>
                  <a:srgbClr val="000000"/>
                </a:solidFill>
              </a:rPr>
              <a:t>agencies</a:t>
            </a:r>
            <a:endParaRPr lang="de-AT" sz="1100" dirty="0">
              <a:solidFill>
                <a:srgbClr val="000000"/>
              </a:solidFill>
            </a:endParaRPr>
          </a:p>
        </p:txBody>
      </p:sp>
      <p:sp>
        <p:nvSpPr>
          <p:cNvPr id="17"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9" name="Text Box 4"/>
          <p:cNvSpPr txBox="1">
            <a:spLocks noChangeArrowheads="1"/>
          </p:cNvSpPr>
          <p:nvPr/>
        </p:nvSpPr>
        <p:spPr bwMode="auto">
          <a:xfrm>
            <a:off x="4624510"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Subsidies</a:t>
            </a:r>
            <a:r>
              <a:rPr lang="de-DE" sz="1100" dirty="0" smtClean="0">
                <a:solidFill>
                  <a:srgbClr val="000000"/>
                </a:solidFill>
              </a:rPr>
              <a:t> </a:t>
            </a:r>
            <a:r>
              <a:rPr lang="de-DE" sz="1100" dirty="0" err="1" smtClean="0">
                <a:solidFill>
                  <a:srgbClr val="000000"/>
                </a:solidFill>
              </a:rPr>
              <a:t>for</a:t>
            </a:r>
            <a:r>
              <a:rPr lang="de-DE" sz="1100" dirty="0" smtClean="0">
                <a:solidFill>
                  <a:srgbClr val="000000"/>
                </a:solidFill>
              </a:rPr>
              <a:t> Low </a:t>
            </a:r>
            <a:r>
              <a:rPr lang="de-DE" sz="1100" dirty="0" err="1" smtClean="0">
                <a:solidFill>
                  <a:srgbClr val="000000"/>
                </a:solidFill>
              </a:rPr>
              <a:t>Cost</a:t>
            </a:r>
            <a:r>
              <a:rPr lang="de-DE" sz="1100" dirty="0" smtClean="0">
                <a:solidFill>
                  <a:srgbClr val="000000"/>
                </a:solidFill>
              </a:rPr>
              <a:t> Carriers (LCCs)</a:t>
            </a:r>
            <a:endParaRPr lang="de-AT" sz="1100" dirty="0">
              <a:solidFill>
                <a:srgbClr val="000000"/>
              </a:solidFill>
            </a:endParaRPr>
          </a:p>
        </p:txBody>
      </p:sp>
      <p:sp>
        <p:nvSpPr>
          <p:cNvPr id="20" name="Line 5"/>
          <p:cNvSpPr>
            <a:spLocks noChangeShapeType="1"/>
          </p:cNvSpPr>
          <p:nvPr/>
        </p:nvSpPr>
        <p:spPr bwMode="auto">
          <a:xfrm>
            <a:off x="4746748"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1" name="Rectangle 6"/>
          <p:cNvSpPr>
            <a:spLocks noChangeArrowheads="1"/>
          </p:cNvSpPr>
          <p:nvPr/>
        </p:nvSpPr>
        <p:spPr bwMode="auto">
          <a:xfrm>
            <a:off x="4649910" y="1772816"/>
            <a:ext cx="406083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In absence of a national airline,  the North Macedonian </a:t>
            </a:r>
            <a:r>
              <a:rPr lang="en-US" sz="1100" dirty="0">
                <a:solidFill>
                  <a:srgbClr val="000000"/>
                </a:solidFill>
              </a:rPr>
              <a:t>Government issued an international tender to European </a:t>
            </a:r>
            <a:r>
              <a:rPr lang="en-US" sz="1100" dirty="0" smtClean="0">
                <a:solidFill>
                  <a:srgbClr val="000000"/>
                </a:solidFill>
              </a:rPr>
              <a:t>LCCs in 2012 </a:t>
            </a:r>
            <a:r>
              <a:rPr lang="en-US" sz="1100" dirty="0">
                <a:solidFill>
                  <a:srgbClr val="000000"/>
                </a:solidFill>
              </a:rPr>
              <a:t>which included an offer of subsidies to cover new services for the next three years. </a:t>
            </a:r>
            <a:endParaRPr lang="en-US" sz="1100" dirty="0" smtClean="0">
              <a:solidFill>
                <a:srgbClr val="000000"/>
              </a:solidFill>
            </a:endParaRPr>
          </a:p>
          <a:p>
            <a:pPr>
              <a:spcBef>
                <a:spcPts val="0"/>
              </a:spcBef>
              <a:spcAft>
                <a:spcPts val="600"/>
              </a:spcAft>
              <a:buClr>
                <a:srgbClr val="E3007B"/>
              </a:buClr>
              <a:buSzPct val="115000"/>
            </a:pPr>
            <a:r>
              <a:rPr lang="en-US" sz="1100" dirty="0" err="1" smtClean="0">
                <a:solidFill>
                  <a:srgbClr val="000000"/>
                </a:solidFill>
              </a:rPr>
              <a:t>Wizz</a:t>
            </a:r>
            <a:r>
              <a:rPr lang="en-US" sz="1100" dirty="0" smtClean="0">
                <a:solidFill>
                  <a:srgbClr val="000000"/>
                </a:solidFill>
              </a:rPr>
              <a:t> </a:t>
            </a:r>
            <a:r>
              <a:rPr lang="en-US" sz="1100" dirty="0">
                <a:solidFill>
                  <a:srgbClr val="000000"/>
                </a:solidFill>
              </a:rPr>
              <a:t>Air responded and launched six new routes </a:t>
            </a:r>
            <a:r>
              <a:rPr lang="en-US" sz="1100" dirty="0" smtClean="0">
                <a:solidFill>
                  <a:srgbClr val="000000"/>
                </a:solidFill>
              </a:rPr>
              <a:t>subsidized </a:t>
            </a:r>
            <a:r>
              <a:rPr lang="en-US" sz="1100" dirty="0">
                <a:solidFill>
                  <a:srgbClr val="000000"/>
                </a:solidFill>
              </a:rPr>
              <a:t>by the </a:t>
            </a:r>
            <a:r>
              <a:rPr lang="en-US" sz="1100" dirty="0" smtClean="0">
                <a:solidFill>
                  <a:srgbClr val="000000"/>
                </a:solidFill>
              </a:rPr>
              <a:t>North Macedonian </a:t>
            </a:r>
            <a:r>
              <a:rPr lang="en-US" sz="1100" dirty="0">
                <a:solidFill>
                  <a:srgbClr val="000000"/>
                </a:solidFill>
              </a:rPr>
              <a:t>Government at the start of the winter 2012/2013 schedule</a:t>
            </a:r>
            <a:r>
              <a:rPr lang="en-US" sz="1100" dirty="0" smtClean="0">
                <a:solidFill>
                  <a:srgbClr val="000000"/>
                </a:solidFill>
              </a:rPr>
              <a:t>.</a:t>
            </a:r>
          </a:p>
          <a:p>
            <a:pPr>
              <a:spcBef>
                <a:spcPts val="0"/>
              </a:spcBef>
              <a:spcAft>
                <a:spcPts val="600"/>
              </a:spcAft>
              <a:buClr>
                <a:srgbClr val="E3007B"/>
              </a:buClr>
              <a:buSzPct val="115000"/>
            </a:pPr>
            <a:r>
              <a:rPr lang="en-US" sz="1100" dirty="0" smtClean="0">
                <a:solidFill>
                  <a:srgbClr val="000000"/>
                </a:solidFill>
              </a:rPr>
              <a:t>In December 2014 the responsible Ministry for Transport and Communication announced to spend another EUR 5 million over the next three years for subsidizing flight connections to Skopje and </a:t>
            </a:r>
            <a:r>
              <a:rPr lang="en-US" sz="1100" dirty="0" err="1" smtClean="0">
                <a:solidFill>
                  <a:srgbClr val="000000"/>
                </a:solidFill>
              </a:rPr>
              <a:t>Ohrid</a:t>
            </a:r>
            <a:r>
              <a:rPr lang="en-US" sz="1100" dirty="0" smtClean="0">
                <a:solidFill>
                  <a:srgbClr val="000000"/>
                </a:solidFill>
              </a:rPr>
              <a:t>.</a:t>
            </a:r>
          </a:p>
          <a:p>
            <a:pPr>
              <a:spcBef>
                <a:spcPts val="0"/>
              </a:spcBef>
              <a:spcAft>
                <a:spcPts val="600"/>
              </a:spcAft>
              <a:buClr>
                <a:srgbClr val="E3007B"/>
              </a:buClr>
              <a:buSzPct val="115000"/>
            </a:pPr>
            <a:r>
              <a:rPr lang="en-US" sz="1100" dirty="0" smtClean="0">
                <a:solidFill>
                  <a:srgbClr val="000000"/>
                </a:solidFill>
              </a:rPr>
              <a:t>Again </a:t>
            </a:r>
            <a:r>
              <a:rPr lang="en-US" sz="1100" dirty="0" err="1" smtClean="0">
                <a:solidFill>
                  <a:srgbClr val="000000"/>
                </a:solidFill>
              </a:rPr>
              <a:t>Wizz</a:t>
            </a:r>
            <a:r>
              <a:rPr lang="en-US" sz="1100" dirty="0" smtClean="0">
                <a:solidFill>
                  <a:srgbClr val="000000"/>
                </a:solidFill>
              </a:rPr>
              <a:t> Air won the tender and introduced several new connections to Skopje and </a:t>
            </a:r>
            <a:r>
              <a:rPr lang="en-US" sz="1100" dirty="0" err="1" smtClean="0">
                <a:solidFill>
                  <a:srgbClr val="000000"/>
                </a:solidFill>
              </a:rPr>
              <a:t>Ohrid</a:t>
            </a:r>
            <a:r>
              <a:rPr lang="en-US" sz="1100" dirty="0" smtClean="0">
                <a:solidFill>
                  <a:srgbClr val="000000"/>
                </a:solidFill>
              </a:rPr>
              <a:t> starting from 2015. </a:t>
            </a:r>
          </a:p>
          <a:p>
            <a:pPr>
              <a:spcBef>
                <a:spcPts val="0"/>
              </a:spcBef>
              <a:spcAft>
                <a:spcPts val="600"/>
              </a:spcAft>
              <a:buClr>
                <a:srgbClr val="E3007B"/>
              </a:buClr>
              <a:buSzPct val="115000"/>
            </a:pPr>
            <a:r>
              <a:rPr lang="en-US" sz="1100" dirty="0">
                <a:solidFill>
                  <a:srgbClr val="000000"/>
                </a:solidFill>
              </a:rPr>
              <a:t>The financial support for the new flights includes a lump sum of </a:t>
            </a:r>
            <a:r>
              <a:rPr lang="en-US" sz="1100" dirty="0" smtClean="0">
                <a:solidFill>
                  <a:srgbClr val="000000"/>
                </a:solidFill>
              </a:rPr>
              <a:t>EUR 40.000 for </a:t>
            </a:r>
            <a:r>
              <a:rPr lang="en-US" sz="1100" dirty="0">
                <a:solidFill>
                  <a:srgbClr val="000000"/>
                </a:solidFill>
              </a:rPr>
              <a:t>each new destination launched and an additional </a:t>
            </a:r>
            <a:r>
              <a:rPr lang="en-US" sz="1100" dirty="0" smtClean="0">
                <a:solidFill>
                  <a:srgbClr val="000000"/>
                </a:solidFill>
              </a:rPr>
              <a:t>EUR 13 for </a:t>
            </a:r>
            <a:r>
              <a:rPr lang="en-US" sz="1100" dirty="0">
                <a:solidFill>
                  <a:srgbClr val="000000"/>
                </a:solidFill>
              </a:rPr>
              <a:t>each departing passenger in the first year of operations, </a:t>
            </a:r>
            <a:r>
              <a:rPr lang="en-US" sz="1100" dirty="0" smtClean="0">
                <a:solidFill>
                  <a:srgbClr val="000000"/>
                </a:solidFill>
              </a:rPr>
              <a:t>EUR 12 in </a:t>
            </a:r>
            <a:r>
              <a:rPr lang="en-US" sz="1100" dirty="0">
                <a:solidFill>
                  <a:srgbClr val="000000"/>
                </a:solidFill>
              </a:rPr>
              <a:t>the second and </a:t>
            </a:r>
            <a:r>
              <a:rPr lang="en-US" sz="1100" dirty="0" smtClean="0">
                <a:solidFill>
                  <a:srgbClr val="000000"/>
                </a:solidFill>
              </a:rPr>
              <a:t>EUR 11 in </a:t>
            </a:r>
            <a:r>
              <a:rPr lang="en-US" sz="1100" dirty="0">
                <a:solidFill>
                  <a:srgbClr val="000000"/>
                </a:solidFill>
              </a:rPr>
              <a:t>the third year of </a:t>
            </a:r>
            <a:r>
              <a:rPr lang="en-US" sz="1100" dirty="0" smtClean="0">
                <a:solidFill>
                  <a:srgbClr val="000000"/>
                </a:solidFill>
              </a:rPr>
              <a:t>operations.</a:t>
            </a:r>
          </a:p>
          <a:p>
            <a:pPr>
              <a:spcBef>
                <a:spcPts val="0"/>
              </a:spcBef>
              <a:spcAft>
                <a:spcPts val="600"/>
              </a:spcAft>
              <a:buClr>
                <a:srgbClr val="E3007B"/>
              </a:buClr>
              <a:buSzPct val="115000"/>
            </a:pPr>
            <a:r>
              <a:rPr lang="en-US" sz="1100" dirty="0" smtClean="0">
                <a:solidFill>
                  <a:srgbClr val="000000"/>
                </a:solidFill>
              </a:rPr>
              <a:t>Those subsidies have an effect on the tourism industry in the country – on one hand it is possible to reach North Macedonia at a competitive price, which offers great potential for incoming tourism, on the other hand it also allows North Macedonians to travel to tourism destinations abroad relatively easy and inexpensive. </a:t>
            </a:r>
          </a:p>
          <a:p>
            <a:pPr>
              <a:spcBef>
                <a:spcPts val="0"/>
              </a:spcBef>
              <a:spcAft>
                <a:spcPts val="600"/>
              </a:spcAft>
              <a:buClr>
                <a:srgbClr val="E3007B"/>
              </a:buClr>
              <a:buSzPct val="115000"/>
            </a:pPr>
            <a:endParaRPr lang="en-US" sz="1100" dirty="0">
              <a:solidFill>
                <a:srgbClr val="000000"/>
              </a:solidFill>
            </a:endParaRPr>
          </a:p>
        </p:txBody>
      </p:sp>
      <p:sp>
        <p:nvSpPr>
          <p:cNvPr id="28" name="Rectangle 6"/>
          <p:cNvSpPr>
            <a:spLocks noChangeArrowheads="1"/>
          </p:cNvSpPr>
          <p:nvPr/>
        </p:nvSpPr>
        <p:spPr bwMode="auto">
          <a:xfrm>
            <a:off x="515488" y="1772816"/>
            <a:ext cx="406083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In 2011 the government started a subsidy program for North Macedonian tour operators and travel agencies to increase the competitiveness of the offered North Macedonian holiday packages and, as a consequence, to increase the demand for leisure holidays in the country.</a:t>
            </a:r>
          </a:p>
          <a:p>
            <a:pPr>
              <a:spcBef>
                <a:spcPts val="0"/>
              </a:spcBef>
              <a:spcAft>
                <a:spcPts val="600"/>
              </a:spcAft>
              <a:buClr>
                <a:srgbClr val="E3007B"/>
              </a:buClr>
              <a:buSzPct val="115000"/>
            </a:pPr>
            <a:r>
              <a:rPr lang="en-US" sz="1100" dirty="0" smtClean="0">
                <a:solidFill>
                  <a:srgbClr val="000000"/>
                </a:solidFill>
              </a:rPr>
              <a:t>In 2015 around MKD 91 million (approximately EUR 1,5 million) have been allocated in the budget of the Agency for Promotion and Support for tour operator subsidies.</a:t>
            </a:r>
          </a:p>
          <a:p>
            <a:pPr>
              <a:spcBef>
                <a:spcPts val="0"/>
              </a:spcBef>
              <a:spcAft>
                <a:spcPts val="600"/>
              </a:spcAft>
              <a:buClr>
                <a:srgbClr val="E3007B"/>
              </a:buClr>
              <a:buSzPct val="115000"/>
            </a:pPr>
            <a:r>
              <a:rPr lang="en-US" sz="1100" dirty="0" smtClean="0">
                <a:solidFill>
                  <a:srgbClr val="000000"/>
                </a:solidFill>
              </a:rPr>
              <a:t>Subsidies are only granted if certain pre-defined conditions are fulfilled by the holiday package: e.g. minimum stay of three nights with breakfast at an accommodation facility with professional services. Subsidies are granted for bus transportation, air transfer, charter transport, railway transport, combined transport and tour trips.</a:t>
            </a:r>
          </a:p>
          <a:p>
            <a:pPr>
              <a:spcBef>
                <a:spcPts val="0"/>
              </a:spcBef>
              <a:spcAft>
                <a:spcPts val="600"/>
              </a:spcAft>
              <a:buClr>
                <a:srgbClr val="E3007B"/>
              </a:buClr>
              <a:buSzPct val="115000"/>
            </a:pPr>
            <a:r>
              <a:rPr lang="en-US" sz="1100" u="sng" dirty="0" smtClean="0">
                <a:solidFill>
                  <a:srgbClr val="000000"/>
                </a:solidFill>
              </a:rPr>
              <a:t>Example: Flight transportation subsidies (in EUR per passenger):</a:t>
            </a:r>
          </a:p>
          <a:p>
            <a:pPr>
              <a:spcBef>
                <a:spcPts val="0"/>
              </a:spcBef>
              <a:spcAft>
                <a:spcPts val="600"/>
              </a:spcAft>
              <a:buClr>
                <a:srgbClr val="E3007B"/>
              </a:buClr>
              <a:buSzPct val="115000"/>
            </a:pPr>
            <a:r>
              <a:rPr lang="en-US" sz="1100" dirty="0" smtClean="0">
                <a:solidFill>
                  <a:srgbClr val="000000"/>
                </a:solidFill>
              </a:rPr>
              <a:t>EUR 65 for Belgium, Netherlands, Luxembourg, Finland, Norway, Denmark, Sweden, Russia, Ukraine, UAE and Japan</a:t>
            </a:r>
          </a:p>
          <a:p>
            <a:pPr>
              <a:spcBef>
                <a:spcPts val="0"/>
              </a:spcBef>
              <a:spcAft>
                <a:spcPts val="600"/>
              </a:spcAft>
              <a:buClr>
                <a:srgbClr val="E3007B"/>
              </a:buClr>
              <a:buSzPct val="115000"/>
            </a:pPr>
            <a:r>
              <a:rPr lang="en-US" sz="1100" dirty="0" smtClean="0">
                <a:solidFill>
                  <a:srgbClr val="000000"/>
                </a:solidFill>
              </a:rPr>
              <a:t>EUR 45 for intercontinental destinations</a:t>
            </a:r>
          </a:p>
          <a:p>
            <a:pPr>
              <a:spcBef>
                <a:spcPts val="0"/>
              </a:spcBef>
              <a:spcAft>
                <a:spcPts val="600"/>
              </a:spcAft>
              <a:buClr>
                <a:srgbClr val="E3007B"/>
              </a:buClr>
              <a:buSzPct val="115000"/>
            </a:pPr>
            <a:r>
              <a:rPr lang="en-US" sz="1100" dirty="0" smtClean="0">
                <a:solidFill>
                  <a:srgbClr val="000000"/>
                </a:solidFill>
              </a:rPr>
              <a:t>EUR 25 all other European countries </a:t>
            </a:r>
          </a:p>
          <a:p>
            <a:pPr>
              <a:spcBef>
                <a:spcPts val="0"/>
              </a:spcBef>
              <a:spcAft>
                <a:spcPts val="600"/>
              </a:spcAft>
              <a:buClr>
                <a:srgbClr val="E3007B"/>
              </a:buClr>
              <a:buSzPct val="115000"/>
            </a:pPr>
            <a:r>
              <a:rPr lang="en-US" sz="1100" dirty="0" smtClean="0">
                <a:solidFill>
                  <a:srgbClr val="000000"/>
                </a:solidFill>
              </a:rPr>
              <a:t>The other subsidized activities (besides air and charter transfer) receive between EUR 10 and EUR 25 of subsidies per passenger.</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sp>
        <p:nvSpPr>
          <p:cNvPr id="29"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HOTAM, </a:t>
            </a:r>
            <a:r>
              <a:rPr lang="de-DE" spc="0" dirty="0" err="1"/>
              <a:t>Ministry</a:t>
            </a:r>
            <a:r>
              <a:rPr lang="de-DE" spc="0" dirty="0"/>
              <a:t> of Transport and Communication</a:t>
            </a:r>
            <a:endParaRPr lang="en-US" spc="0" dirty="0"/>
          </a:p>
        </p:txBody>
      </p:sp>
    </p:spTree>
    <p:extLst>
      <p:ext uri="{BB962C8B-B14F-4D97-AF65-F5344CB8AC3E}">
        <p14:creationId xmlns:p14="http://schemas.microsoft.com/office/powerpoint/2010/main" val="416719475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In 2013 the North Macedonian government has defined </a:t>
            </a:r>
            <a:r>
              <a:rPr lang="de-AT" sz="2000" b="1" dirty="0" err="1" smtClean="0"/>
              <a:t>nine</a:t>
            </a:r>
            <a:r>
              <a:rPr lang="en-US" sz="2000" b="1" dirty="0" smtClean="0"/>
              <a:t> special tourism development zones</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72</a:t>
            </a:fld>
            <a:endParaRPr lang="de-DE" altLang="de-DE"/>
          </a:p>
        </p:txBody>
      </p:sp>
      <p:sp>
        <p:nvSpPr>
          <p:cNvPr id="9" name="Inhaltsplatzhalter 8"/>
          <p:cNvSpPr>
            <a:spLocks noGrp="1"/>
          </p:cNvSpPr>
          <p:nvPr>
            <p:ph sz="quarter" idx="14"/>
          </p:nvPr>
        </p:nvSpPr>
        <p:spPr/>
        <p:txBody>
          <a:bodyPr/>
          <a:lstStyle/>
          <a:p>
            <a:r>
              <a:rPr lang="de-DE" dirty="0" smtClean="0"/>
              <a:t>Tourism Development </a:t>
            </a:r>
            <a:r>
              <a:rPr lang="de-DE" dirty="0" err="1" smtClean="0"/>
              <a:t>Zones</a:t>
            </a:r>
            <a:endParaRPr lang="de-AT" dirty="0"/>
          </a:p>
        </p:txBody>
      </p:sp>
      <p:grpSp>
        <p:nvGrpSpPr>
          <p:cNvPr id="3" name="Gruppieren 2"/>
          <p:cNvGrpSpPr/>
          <p:nvPr/>
        </p:nvGrpSpPr>
        <p:grpSpPr>
          <a:xfrm>
            <a:off x="585272" y="1484784"/>
            <a:ext cx="2952328" cy="2315987"/>
            <a:chOff x="585272" y="1484784"/>
            <a:chExt cx="2952328" cy="2315987"/>
          </a:xfrm>
        </p:grpSpPr>
        <p:pic>
          <p:nvPicPr>
            <p:cNvPr id="6" name="Picture 2" descr="https://upload.wikimedia.org/wikipedia/commons/4/40/Statistical_Regions_Map-Macedonia.pn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5272" y="1484784"/>
              <a:ext cx="2952328" cy="2315987"/>
            </a:xfrm>
            <a:prstGeom prst="rect">
              <a:avLst/>
            </a:prstGeom>
            <a:noFill/>
            <a:extLst>
              <a:ext uri="{909E8E84-426E-40DD-AFC4-6F175D3DCCD1}">
                <a14:hiddenFill xmlns:a14="http://schemas.microsoft.com/office/drawing/2010/main">
                  <a:solidFill>
                    <a:srgbClr val="FFFFFF"/>
                  </a:solidFill>
                </a14:hiddenFill>
              </a:ext>
            </a:extLst>
          </p:spPr>
        </p:pic>
        <p:sp>
          <p:nvSpPr>
            <p:cNvPr id="7" name="Oval 20"/>
            <p:cNvSpPr>
              <a:spLocks noChangeArrowheads="1"/>
            </p:cNvSpPr>
            <p:nvPr/>
          </p:nvSpPr>
          <p:spPr bwMode="auto">
            <a:xfrm>
              <a:off x="3120808" y="2951248"/>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 name="Oval 20"/>
            <p:cNvSpPr>
              <a:spLocks noChangeArrowheads="1"/>
            </p:cNvSpPr>
            <p:nvPr/>
          </p:nvSpPr>
          <p:spPr bwMode="auto">
            <a:xfrm>
              <a:off x="797104" y="3140984"/>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 name="Oval 20"/>
            <p:cNvSpPr>
              <a:spLocks noChangeArrowheads="1"/>
            </p:cNvSpPr>
            <p:nvPr/>
          </p:nvSpPr>
          <p:spPr bwMode="auto">
            <a:xfrm>
              <a:off x="1058864" y="3369584"/>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Oval 20"/>
            <p:cNvSpPr>
              <a:spLocks noChangeArrowheads="1"/>
            </p:cNvSpPr>
            <p:nvPr/>
          </p:nvSpPr>
          <p:spPr bwMode="auto">
            <a:xfrm>
              <a:off x="1013128" y="1973600"/>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 name="Oval 20"/>
            <p:cNvSpPr>
              <a:spLocks noChangeArrowheads="1"/>
            </p:cNvSpPr>
            <p:nvPr/>
          </p:nvSpPr>
          <p:spPr bwMode="auto">
            <a:xfrm>
              <a:off x="2540536" y="3160416"/>
              <a:ext cx="144000" cy="144000"/>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3" name="Inhaltsplatzhalter 2"/>
          <p:cNvSpPr txBox="1">
            <a:spLocks/>
          </p:cNvSpPr>
          <p:nvPr/>
        </p:nvSpPr>
        <p:spPr>
          <a:xfrm>
            <a:off x="3667079" y="1412776"/>
            <a:ext cx="5019721" cy="2473031"/>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In order to stimulate investment in the tourism industry, the government in North Macedonia has defined nine special tourism development zones</a:t>
            </a:r>
          </a:p>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Seven of those zones are located at lakes (one at Lake </a:t>
            </a:r>
            <a:r>
              <a:rPr lang="en-GB" sz="1100" dirty="0" err="1" smtClean="0">
                <a:solidFill>
                  <a:srgbClr val="000000"/>
                </a:solidFill>
                <a:latin typeface="Arial" panose="020B0604020202020204" pitchFamily="34" charset="0"/>
                <a:cs typeface="Arial" panose="020B0604020202020204" pitchFamily="34" charset="0"/>
              </a:rPr>
              <a:t>Dojran</a:t>
            </a:r>
            <a:r>
              <a:rPr lang="en-GB" sz="1100" dirty="0" smtClean="0">
                <a:solidFill>
                  <a:srgbClr val="000000"/>
                </a:solidFill>
                <a:latin typeface="Arial" panose="020B0604020202020204" pitchFamily="34" charset="0"/>
                <a:cs typeface="Arial" panose="020B0604020202020204" pitchFamily="34" charset="0"/>
              </a:rPr>
              <a:t>, four at Lake </a:t>
            </a:r>
            <a:r>
              <a:rPr lang="en-GB" sz="1100" dirty="0" err="1" smtClean="0">
                <a:solidFill>
                  <a:srgbClr val="000000"/>
                </a:solidFill>
                <a:latin typeface="Arial" panose="020B0604020202020204" pitchFamily="34" charset="0"/>
                <a:cs typeface="Arial" panose="020B0604020202020204" pitchFamily="34" charset="0"/>
              </a:rPr>
              <a:t>Ohrid</a:t>
            </a:r>
            <a:r>
              <a:rPr lang="en-GB" sz="1100" dirty="0" smtClean="0">
                <a:solidFill>
                  <a:srgbClr val="000000"/>
                </a:solidFill>
                <a:latin typeface="Arial" panose="020B0604020202020204" pitchFamily="34" charset="0"/>
                <a:cs typeface="Arial" panose="020B0604020202020204" pitchFamily="34" charset="0"/>
              </a:rPr>
              <a:t> and two at Lake </a:t>
            </a:r>
            <a:r>
              <a:rPr lang="en-GB" sz="1100" dirty="0" err="1" smtClean="0">
                <a:solidFill>
                  <a:srgbClr val="000000"/>
                </a:solidFill>
                <a:latin typeface="Arial" panose="020B0604020202020204" pitchFamily="34" charset="0"/>
                <a:cs typeface="Arial" panose="020B0604020202020204" pitchFamily="34" charset="0"/>
              </a:rPr>
              <a:t>Prespa</a:t>
            </a:r>
            <a:r>
              <a:rPr lang="en-GB" sz="1100" dirty="0" smtClean="0">
                <a:solidFill>
                  <a:srgbClr val="000000"/>
                </a:solidFill>
                <a:latin typeface="Arial" panose="020B0604020202020204" pitchFamily="34" charset="0"/>
                <a:cs typeface="Arial" panose="020B0604020202020204" pitchFamily="34" charset="0"/>
              </a:rPr>
              <a:t>) and two in the mountains (</a:t>
            </a:r>
            <a:r>
              <a:rPr lang="en-GB" sz="1100" dirty="0" err="1" smtClean="0">
                <a:solidFill>
                  <a:srgbClr val="000000"/>
                </a:solidFill>
                <a:latin typeface="Arial" panose="020B0604020202020204" pitchFamily="34" charset="0"/>
                <a:cs typeface="Arial" panose="020B0604020202020204" pitchFamily="34" charset="0"/>
              </a:rPr>
              <a:t>Shar</a:t>
            </a:r>
            <a:r>
              <a:rPr lang="en-GB" sz="1100" dirty="0" smtClean="0">
                <a:solidFill>
                  <a:srgbClr val="000000"/>
                </a:solidFill>
                <a:latin typeface="Arial" panose="020B0604020202020204" pitchFamily="34" charset="0"/>
                <a:cs typeface="Arial" panose="020B0604020202020204" pitchFamily="34" charset="0"/>
              </a:rPr>
              <a:t> </a:t>
            </a:r>
            <a:r>
              <a:rPr lang="en-GB" sz="1100" dirty="0" err="1" smtClean="0">
                <a:solidFill>
                  <a:srgbClr val="000000"/>
                </a:solidFill>
                <a:latin typeface="Arial" panose="020B0604020202020204" pitchFamily="34" charset="0"/>
                <a:cs typeface="Arial" panose="020B0604020202020204" pitchFamily="34" charset="0"/>
              </a:rPr>
              <a:t>Planina</a:t>
            </a:r>
            <a:r>
              <a:rPr lang="en-GB" sz="1100" dirty="0" smtClean="0">
                <a:solidFill>
                  <a:srgbClr val="000000"/>
                </a:solidFill>
                <a:latin typeface="Arial" panose="020B0604020202020204" pitchFamily="34" charset="0"/>
                <a:cs typeface="Arial" panose="020B0604020202020204" pitchFamily="34" charset="0"/>
              </a:rPr>
              <a:t> and </a:t>
            </a:r>
            <a:r>
              <a:rPr lang="en-GB" sz="1100" dirty="0" err="1" smtClean="0">
                <a:solidFill>
                  <a:srgbClr val="000000"/>
                </a:solidFill>
                <a:latin typeface="Arial" panose="020B0604020202020204" pitchFamily="34" charset="0"/>
                <a:cs typeface="Arial" panose="020B0604020202020204" pitchFamily="34" charset="0"/>
              </a:rPr>
              <a:t>Kozuf</a:t>
            </a:r>
            <a:r>
              <a:rPr lang="en-GB" sz="1100" dirty="0" smtClean="0">
                <a:solidFill>
                  <a:srgbClr val="000000"/>
                </a:solidFill>
                <a:latin typeface="Arial" panose="020B0604020202020204" pitchFamily="34" charset="0"/>
                <a:cs typeface="Arial" panose="020B0604020202020204" pitchFamily="34" charset="0"/>
              </a:rPr>
              <a:t>)</a:t>
            </a:r>
          </a:p>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All zones have in common, that they are greenfield development areas and that the land belongs to the state</a:t>
            </a:r>
          </a:p>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Investors interested in those zones receive special fiscal benefits (e.g. 0 % personal income tax for the first 10 years or 0 % VAT) and the complete infrastructure towards the boundaries of the TDZ will be provided by the government</a:t>
            </a:r>
          </a:p>
          <a:p>
            <a:pPr marL="180975" indent="-179388">
              <a:spcBef>
                <a:spcPts val="0"/>
              </a:spcBef>
              <a:spcAft>
                <a:spcPts val="600"/>
              </a:spcAft>
            </a:pPr>
            <a:r>
              <a:rPr lang="en-GB" sz="1100" dirty="0" smtClean="0">
                <a:solidFill>
                  <a:srgbClr val="000000"/>
                </a:solidFill>
                <a:latin typeface="Arial" panose="020B0604020202020204" pitchFamily="34" charset="0"/>
                <a:cs typeface="Arial" panose="020B0604020202020204" pitchFamily="34" charset="0"/>
              </a:rPr>
              <a:t>The Agency for Promotion and Support, together with the National Investment Agency, is responsible for the promotion of the zones</a:t>
            </a:r>
          </a:p>
          <a:p>
            <a:pPr marL="180975" indent="-179388">
              <a:spcBef>
                <a:spcPts val="0"/>
              </a:spcBef>
              <a:spcAft>
                <a:spcPts val="600"/>
              </a:spcAft>
            </a:pPr>
            <a:endParaRPr lang="en-GB" sz="1100" dirty="0" smtClean="0">
              <a:solidFill>
                <a:srgbClr val="000000"/>
              </a:solidFill>
              <a:latin typeface="Arial" panose="020B0604020202020204" pitchFamily="34" charset="0"/>
              <a:cs typeface="Arial" panose="020B0604020202020204" pitchFamily="34" charset="0"/>
            </a:endParaRPr>
          </a:p>
        </p:txBody>
      </p:sp>
      <p:pic>
        <p:nvPicPr>
          <p:cNvPr id="14" name="Picture 2" descr="C:\Users\Edin\Desktop\TDZ materijali\Concept Star Dojran.jpg"/>
          <p:cNvPicPr>
            <a:picLocks noChangeAspect="1" noChangeArrowheads="1"/>
          </p:cNvPicPr>
          <p:nvPr/>
        </p:nvPicPr>
        <p:blipFill>
          <a:blip r:embed="rId4" cstate="print"/>
          <a:srcRect/>
          <a:stretch>
            <a:fillRect/>
          </a:stretch>
        </p:blipFill>
        <p:spPr bwMode="auto">
          <a:xfrm>
            <a:off x="611189" y="4267905"/>
            <a:ext cx="2926412" cy="1959922"/>
          </a:xfrm>
          <a:prstGeom prst="rect">
            <a:avLst/>
          </a:prstGeom>
          <a:noFill/>
        </p:spPr>
      </p:pic>
      <p:pic>
        <p:nvPicPr>
          <p:cNvPr id="16" name="Picture 4" descr="C:\Users\Edin\Desktop\TDZ materijali\DUP STAR DOJRAN.jpg"/>
          <p:cNvPicPr>
            <a:picLocks noChangeAspect="1" noChangeArrowheads="1"/>
          </p:cNvPicPr>
          <p:nvPr/>
        </p:nvPicPr>
        <p:blipFill>
          <a:blip r:embed="rId5" cstate="print"/>
          <a:srcRect/>
          <a:stretch>
            <a:fillRect/>
          </a:stretch>
        </p:blipFill>
        <p:spPr bwMode="auto">
          <a:xfrm>
            <a:off x="3566077" y="4323904"/>
            <a:ext cx="1922349" cy="1903923"/>
          </a:xfrm>
          <a:prstGeom prst="rect">
            <a:avLst/>
          </a:prstGeom>
          <a:noFill/>
        </p:spPr>
      </p:pic>
      <p:sp>
        <p:nvSpPr>
          <p:cNvPr id="18" name="Inhaltsplatzhalter 2"/>
          <p:cNvSpPr txBox="1">
            <a:spLocks/>
          </p:cNvSpPr>
          <p:nvPr/>
        </p:nvSpPr>
        <p:spPr>
          <a:xfrm>
            <a:off x="228120" y="3971474"/>
            <a:ext cx="8376130" cy="249798"/>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266700" indent="11113">
              <a:spcBef>
                <a:spcPts val="0"/>
              </a:spcBef>
              <a:spcAft>
                <a:spcPts val="600"/>
              </a:spcAft>
              <a:buNone/>
            </a:pPr>
            <a:r>
              <a:rPr lang="en-GB" sz="1100" b="1" dirty="0" smtClean="0">
                <a:solidFill>
                  <a:srgbClr val="E3007B"/>
                </a:solidFill>
                <a:latin typeface="Arial" panose="020B0604020202020204" pitchFamily="34" charset="0"/>
                <a:cs typeface="Arial" panose="020B0604020202020204" pitchFamily="34" charset="0"/>
              </a:rPr>
              <a:t>Examples: Development Concepts for the two Tourism Development Zones of Star </a:t>
            </a:r>
            <a:r>
              <a:rPr lang="en-GB" sz="1100" b="1" dirty="0" err="1" smtClean="0">
                <a:solidFill>
                  <a:srgbClr val="E3007B"/>
                </a:solidFill>
                <a:latin typeface="Arial" panose="020B0604020202020204" pitchFamily="34" charset="0"/>
                <a:cs typeface="Arial" panose="020B0604020202020204" pitchFamily="34" charset="0"/>
              </a:rPr>
              <a:t>Dojran</a:t>
            </a:r>
            <a:r>
              <a:rPr lang="en-GB" sz="1100" b="1" dirty="0" smtClean="0">
                <a:solidFill>
                  <a:srgbClr val="E3007B"/>
                </a:solidFill>
                <a:latin typeface="Arial" panose="020B0604020202020204" pitchFamily="34" charset="0"/>
                <a:cs typeface="Arial" panose="020B0604020202020204" pitchFamily="34" charset="0"/>
              </a:rPr>
              <a:t> and </a:t>
            </a:r>
            <a:r>
              <a:rPr lang="en-GB" sz="1100" b="1" dirty="0" err="1" smtClean="0">
                <a:solidFill>
                  <a:srgbClr val="E3007B"/>
                </a:solidFill>
                <a:latin typeface="Arial" panose="020B0604020202020204" pitchFamily="34" charset="0"/>
                <a:cs typeface="Arial" panose="020B0604020202020204" pitchFamily="34" charset="0"/>
              </a:rPr>
              <a:t>Kalista</a:t>
            </a:r>
            <a:r>
              <a:rPr lang="en-GB" sz="1100" b="1" dirty="0" smtClean="0">
                <a:solidFill>
                  <a:srgbClr val="E3007B"/>
                </a:solidFill>
                <a:latin typeface="Arial" panose="020B0604020202020204" pitchFamily="34" charset="0"/>
                <a:cs typeface="Arial" panose="020B0604020202020204" pitchFamily="34" charset="0"/>
              </a:rPr>
              <a:t> </a:t>
            </a:r>
          </a:p>
        </p:txBody>
      </p:sp>
      <p:pic>
        <p:nvPicPr>
          <p:cNvPr id="19" name="Picture 2" descr="C:\Users\Edin\Desktop\TDZ materijali\Kalista.jpg"/>
          <p:cNvPicPr>
            <a:picLocks noChangeAspect="1" noChangeArrowheads="1"/>
          </p:cNvPicPr>
          <p:nvPr/>
        </p:nvPicPr>
        <p:blipFill rotWithShape="1">
          <a:blip r:embed="rId6" cstate="print"/>
          <a:srcRect t="6519"/>
          <a:stretch/>
        </p:blipFill>
        <p:spPr bwMode="auto">
          <a:xfrm>
            <a:off x="5458355" y="4323904"/>
            <a:ext cx="1563126" cy="1903923"/>
          </a:xfrm>
          <a:prstGeom prst="rect">
            <a:avLst/>
          </a:prstGeom>
          <a:noFill/>
        </p:spPr>
      </p:pic>
      <p:pic>
        <p:nvPicPr>
          <p:cNvPr id="21" name="Picture 3" descr="C:\Users\Edin\Desktop\TDZ materijali\DUP Kalista.jpg"/>
          <p:cNvPicPr>
            <a:picLocks noChangeAspect="1" noChangeArrowheads="1"/>
          </p:cNvPicPr>
          <p:nvPr/>
        </p:nvPicPr>
        <p:blipFill rotWithShape="1">
          <a:blip r:embed="rId7" cstate="print"/>
          <a:srcRect r="12483"/>
          <a:stretch/>
        </p:blipFill>
        <p:spPr bwMode="auto">
          <a:xfrm>
            <a:off x="7021481" y="4320598"/>
            <a:ext cx="1582769" cy="1907229"/>
          </a:xfrm>
          <a:prstGeom prst="rect">
            <a:avLst/>
          </a:prstGeom>
          <a:noFill/>
        </p:spPr>
      </p:pic>
      <p:sp>
        <p:nvSpPr>
          <p:cNvPr id="23"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Spatial Planning Agency of </a:t>
            </a:r>
            <a:r>
              <a:rPr lang="de-DE" spc="0" dirty="0" smtClean="0"/>
              <a:t>North Macedonia, </a:t>
            </a:r>
            <a:r>
              <a:rPr lang="de-DE" spc="0" dirty="0"/>
              <a:t>Agency of Promotion</a:t>
            </a:r>
            <a:endParaRPr lang="en-US" spc="0" dirty="0"/>
          </a:p>
        </p:txBody>
      </p:sp>
    </p:spTree>
    <p:extLst>
      <p:ext uri="{BB962C8B-B14F-4D97-AF65-F5344CB8AC3E}">
        <p14:creationId xmlns:p14="http://schemas.microsoft.com/office/powerpoint/2010/main" val="129023472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In 2015 the Agency for Promotion and Support had a budget of MKD 38 million for tourism marketing activities</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73</a:t>
            </a:fld>
            <a:endParaRPr lang="de-DE" altLang="de-DE"/>
          </a:p>
        </p:txBody>
      </p:sp>
      <p:sp>
        <p:nvSpPr>
          <p:cNvPr id="9" name="Inhaltsplatzhalter 8"/>
          <p:cNvSpPr>
            <a:spLocks noGrp="1"/>
          </p:cNvSpPr>
          <p:nvPr>
            <p:ph sz="quarter" idx="14"/>
          </p:nvPr>
        </p:nvSpPr>
        <p:spPr/>
        <p:txBody>
          <a:bodyPr/>
          <a:lstStyle/>
          <a:p>
            <a:r>
              <a:rPr lang="de-DE" dirty="0" smtClean="0"/>
              <a:t>Tourism </a:t>
            </a:r>
            <a:r>
              <a:rPr lang="de-DE" dirty="0" err="1" smtClean="0"/>
              <a:t>marketing</a:t>
            </a:r>
            <a:endParaRPr lang="de-AT" dirty="0"/>
          </a:p>
        </p:txBody>
      </p:sp>
      <p:graphicFrame>
        <p:nvGraphicFramePr>
          <p:cNvPr id="3" name="Diagramm 2"/>
          <p:cNvGraphicFramePr/>
          <p:nvPr>
            <p:extLst>
              <p:ext uri="{D42A27DB-BD31-4B8C-83A1-F6EECF244321}">
                <p14:modId xmlns:p14="http://schemas.microsoft.com/office/powerpoint/2010/main" val="2715441572"/>
              </p:ext>
            </p:extLst>
          </p:nvPr>
        </p:nvGraphicFramePr>
        <p:xfrm>
          <a:off x="1967496" y="1639912"/>
          <a:ext cx="5328592" cy="331477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feld 3"/>
          <p:cNvSpPr txBox="1"/>
          <p:nvPr/>
        </p:nvSpPr>
        <p:spPr>
          <a:xfrm>
            <a:off x="5047777" y="1504365"/>
            <a:ext cx="2520000" cy="400110"/>
          </a:xfrm>
          <a:prstGeom prst="rect">
            <a:avLst/>
          </a:prstGeom>
          <a:noFill/>
        </p:spPr>
        <p:txBody>
          <a:bodyPr wrap="square" rtlCol="0">
            <a:spAutoFit/>
          </a:bodyPr>
          <a:lstStyle/>
          <a:p>
            <a:r>
              <a:rPr lang="de-DE" sz="1000" dirty="0" err="1" smtClean="0">
                <a:solidFill>
                  <a:srgbClr val="000000"/>
                </a:solidFill>
              </a:rPr>
              <a:t>Preparation</a:t>
            </a:r>
            <a:r>
              <a:rPr lang="de-DE" sz="1000" dirty="0" smtClean="0">
                <a:solidFill>
                  <a:srgbClr val="000000"/>
                </a:solidFill>
              </a:rPr>
              <a:t>, </a:t>
            </a:r>
            <a:r>
              <a:rPr lang="de-DE" sz="1000" dirty="0" err="1" smtClean="0">
                <a:solidFill>
                  <a:srgbClr val="000000"/>
                </a:solidFill>
              </a:rPr>
              <a:t>printing</a:t>
            </a:r>
            <a:r>
              <a:rPr lang="de-DE" sz="1000" dirty="0" smtClean="0">
                <a:solidFill>
                  <a:srgbClr val="000000"/>
                </a:solidFill>
              </a:rPr>
              <a:t> and </a:t>
            </a:r>
            <a:r>
              <a:rPr lang="de-DE" sz="1000" dirty="0" err="1" smtClean="0">
                <a:solidFill>
                  <a:srgbClr val="000000"/>
                </a:solidFill>
              </a:rPr>
              <a:t>distribution</a:t>
            </a:r>
            <a:r>
              <a:rPr lang="de-DE" sz="1000" dirty="0" smtClean="0">
                <a:solidFill>
                  <a:srgbClr val="000000"/>
                </a:solidFill>
              </a:rPr>
              <a:t> of </a:t>
            </a:r>
            <a:r>
              <a:rPr lang="de-DE" sz="1000" dirty="0" err="1" smtClean="0">
                <a:solidFill>
                  <a:srgbClr val="000000"/>
                </a:solidFill>
              </a:rPr>
              <a:t>promotion</a:t>
            </a:r>
            <a:r>
              <a:rPr lang="de-DE" sz="1000" dirty="0" smtClean="0">
                <a:solidFill>
                  <a:srgbClr val="000000"/>
                </a:solidFill>
              </a:rPr>
              <a:t> material  (MKD 4 </a:t>
            </a:r>
            <a:r>
              <a:rPr lang="de-DE" sz="1000" dirty="0" err="1" smtClean="0">
                <a:solidFill>
                  <a:srgbClr val="000000"/>
                </a:solidFill>
              </a:rPr>
              <a:t>million</a:t>
            </a:r>
            <a:r>
              <a:rPr lang="de-DE" sz="1000" dirty="0" smtClean="0">
                <a:solidFill>
                  <a:srgbClr val="000000"/>
                </a:solidFill>
              </a:rPr>
              <a:t>)</a:t>
            </a:r>
            <a:endParaRPr lang="de-AT" sz="1000" dirty="0">
              <a:solidFill>
                <a:srgbClr val="000000"/>
              </a:solidFill>
            </a:endParaRPr>
          </a:p>
        </p:txBody>
      </p:sp>
      <p:sp>
        <p:nvSpPr>
          <p:cNvPr id="7" name="Textfeld 6"/>
          <p:cNvSpPr txBox="1"/>
          <p:nvPr/>
        </p:nvSpPr>
        <p:spPr>
          <a:xfrm>
            <a:off x="5856760" y="3872896"/>
            <a:ext cx="2520000" cy="400110"/>
          </a:xfrm>
          <a:prstGeom prst="rect">
            <a:avLst/>
          </a:prstGeom>
          <a:noFill/>
        </p:spPr>
        <p:txBody>
          <a:bodyPr wrap="square" rtlCol="0">
            <a:spAutoFit/>
          </a:bodyPr>
          <a:lstStyle/>
          <a:p>
            <a:r>
              <a:rPr lang="de-DE" sz="1000" dirty="0" err="1" smtClean="0">
                <a:solidFill>
                  <a:srgbClr val="000000"/>
                </a:solidFill>
              </a:rPr>
              <a:t>Participation</a:t>
            </a:r>
            <a:r>
              <a:rPr lang="de-DE" sz="1000" dirty="0" smtClean="0">
                <a:solidFill>
                  <a:srgbClr val="000000"/>
                </a:solidFill>
              </a:rPr>
              <a:t> in international, regional and </a:t>
            </a:r>
            <a:r>
              <a:rPr lang="de-DE" sz="1000" dirty="0" err="1" smtClean="0">
                <a:solidFill>
                  <a:srgbClr val="000000"/>
                </a:solidFill>
              </a:rPr>
              <a:t>local</a:t>
            </a:r>
            <a:r>
              <a:rPr lang="de-DE" sz="1000" dirty="0" smtClean="0">
                <a:solidFill>
                  <a:srgbClr val="000000"/>
                </a:solidFill>
              </a:rPr>
              <a:t> </a:t>
            </a:r>
            <a:r>
              <a:rPr lang="de-DE" sz="1000" dirty="0" err="1" smtClean="0">
                <a:solidFill>
                  <a:srgbClr val="000000"/>
                </a:solidFill>
              </a:rPr>
              <a:t>fairs</a:t>
            </a:r>
            <a:r>
              <a:rPr lang="de-DE" sz="1000" dirty="0" smtClean="0">
                <a:solidFill>
                  <a:srgbClr val="000000"/>
                </a:solidFill>
              </a:rPr>
              <a:t> (MKD 20 </a:t>
            </a:r>
            <a:r>
              <a:rPr lang="de-DE" sz="1000" dirty="0" err="1" smtClean="0">
                <a:solidFill>
                  <a:srgbClr val="000000"/>
                </a:solidFill>
              </a:rPr>
              <a:t>million</a:t>
            </a:r>
            <a:r>
              <a:rPr lang="de-DE" sz="1000" dirty="0" smtClean="0">
                <a:solidFill>
                  <a:srgbClr val="000000"/>
                </a:solidFill>
              </a:rPr>
              <a:t>)</a:t>
            </a:r>
            <a:endParaRPr lang="de-AT" sz="1000" dirty="0">
              <a:solidFill>
                <a:srgbClr val="000000"/>
              </a:solidFill>
            </a:endParaRPr>
          </a:p>
        </p:txBody>
      </p:sp>
      <p:sp>
        <p:nvSpPr>
          <p:cNvPr id="8" name="Textfeld 7"/>
          <p:cNvSpPr txBox="1"/>
          <p:nvPr/>
        </p:nvSpPr>
        <p:spPr>
          <a:xfrm>
            <a:off x="780288" y="3488056"/>
            <a:ext cx="2520000" cy="553998"/>
          </a:xfrm>
          <a:prstGeom prst="rect">
            <a:avLst/>
          </a:prstGeom>
          <a:noFill/>
        </p:spPr>
        <p:txBody>
          <a:bodyPr wrap="square" rtlCol="0">
            <a:spAutoFit/>
          </a:bodyPr>
          <a:lstStyle/>
          <a:p>
            <a:pPr algn="r"/>
            <a:r>
              <a:rPr lang="de-DE" sz="1000" dirty="0" smtClean="0">
                <a:solidFill>
                  <a:srgbClr val="000000"/>
                </a:solidFill>
              </a:rPr>
              <a:t>Information campaigns abroad and info tours for tour operators and journalists in North Macedonia (MKD 4 million)</a:t>
            </a:r>
            <a:endParaRPr lang="de-AT" sz="1000" dirty="0">
              <a:solidFill>
                <a:srgbClr val="000000"/>
              </a:solidFill>
            </a:endParaRPr>
          </a:p>
        </p:txBody>
      </p:sp>
      <p:sp>
        <p:nvSpPr>
          <p:cNvPr id="10" name="Textfeld 9"/>
          <p:cNvSpPr txBox="1"/>
          <p:nvPr/>
        </p:nvSpPr>
        <p:spPr>
          <a:xfrm>
            <a:off x="803888" y="2189914"/>
            <a:ext cx="2520000" cy="553998"/>
          </a:xfrm>
          <a:prstGeom prst="rect">
            <a:avLst/>
          </a:prstGeom>
          <a:noFill/>
        </p:spPr>
        <p:txBody>
          <a:bodyPr wrap="square" rtlCol="0">
            <a:spAutoFit/>
          </a:bodyPr>
          <a:lstStyle/>
          <a:p>
            <a:pPr algn="r"/>
            <a:r>
              <a:rPr lang="de-DE" sz="1000" dirty="0" smtClean="0">
                <a:solidFill>
                  <a:srgbClr val="000000"/>
                </a:solidFill>
              </a:rPr>
              <a:t>Promotion </a:t>
            </a:r>
            <a:r>
              <a:rPr lang="de-DE" sz="1000" dirty="0" err="1" smtClean="0">
                <a:solidFill>
                  <a:srgbClr val="000000"/>
                </a:solidFill>
              </a:rPr>
              <a:t>campaigns</a:t>
            </a:r>
            <a:r>
              <a:rPr lang="de-DE" sz="1000" dirty="0" smtClean="0">
                <a:solidFill>
                  <a:srgbClr val="000000"/>
                </a:solidFill>
              </a:rPr>
              <a:t> like </a:t>
            </a:r>
            <a:r>
              <a:rPr lang="de-DE" sz="1000" dirty="0" err="1" smtClean="0">
                <a:solidFill>
                  <a:srgbClr val="000000"/>
                </a:solidFill>
              </a:rPr>
              <a:t>bilboards</a:t>
            </a:r>
            <a:r>
              <a:rPr lang="de-DE" sz="1000" dirty="0" smtClean="0">
                <a:solidFill>
                  <a:srgbClr val="000000"/>
                </a:solidFill>
              </a:rPr>
              <a:t>, </a:t>
            </a:r>
            <a:r>
              <a:rPr lang="de-DE" sz="1000" dirty="0" err="1" smtClean="0">
                <a:solidFill>
                  <a:srgbClr val="000000"/>
                </a:solidFill>
              </a:rPr>
              <a:t>advertisements</a:t>
            </a:r>
            <a:r>
              <a:rPr lang="de-DE" sz="1000" dirty="0" smtClean="0">
                <a:solidFill>
                  <a:srgbClr val="000000"/>
                </a:solidFill>
              </a:rPr>
              <a:t>, TV </a:t>
            </a:r>
            <a:r>
              <a:rPr lang="de-DE" sz="1000" dirty="0" err="1" smtClean="0">
                <a:solidFill>
                  <a:srgbClr val="000000"/>
                </a:solidFill>
              </a:rPr>
              <a:t>promotion</a:t>
            </a:r>
            <a:r>
              <a:rPr lang="de-DE" sz="1000" dirty="0" smtClean="0">
                <a:solidFill>
                  <a:srgbClr val="000000"/>
                </a:solidFill>
              </a:rPr>
              <a:t>, etc. (MKD 9,2 </a:t>
            </a:r>
            <a:r>
              <a:rPr lang="de-DE" sz="1000" dirty="0" err="1" smtClean="0">
                <a:solidFill>
                  <a:srgbClr val="000000"/>
                </a:solidFill>
              </a:rPr>
              <a:t>million</a:t>
            </a:r>
            <a:r>
              <a:rPr lang="de-DE" sz="1000" dirty="0" smtClean="0">
                <a:solidFill>
                  <a:srgbClr val="000000"/>
                </a:solidFill>
              </a:rPr>
              <a:t>)</a:t>
            </a:r>
            <a:endParaRPr lang="de-AT" sz="1000" dirty="0">
              <a:solidFill>
                <a:srgbClr val="000000"/>
              </a:solidFill>
            </a:endParaRPr>
          </a:p>
        </p:txBody>
      </p:sp>
      <p:sp>
        <p:nvSpPr>
          <p:cNvPr id="11" name="Textfeld 10"/>
          <p:cNvSpPr txBox="1"/>
          <p:nvPr/>
        </p:nvSpPr>
        <p:spPr>
          <a:xfrm>
            <a:off x="2159824" y="1506666"/>
            <a:ext cx="2520000" cy="553998"/>
          </a:xfrm>
          <a:prstGeom prst="rect">
            <a:avLst/>
          </a:prstGeom>
          <a:noFill/>
        </p:spPr>
        <p:txBody>
          <a:bodyPr wrap="square" rtlCol="0">
            <a:spAutoFit/>
          </a:bodyPr>
          <a:lstStyle/>
          <a:p>
            <a:pPr algn="r"/>
            <a:r>
              <a:rPr lang="de-DE" sz="1000" dirty="0" smtClean="0">
                <a:solidFill>
                  <a:srgbClr val="000000"/>
                </a:solidFill>
              </a:rPr>
              <a:t>1,5 % - Mobile and online </a:t>
            </a:r>
            <a:r>
              <a:rPr lang="de-DE" sz="1000" dirty="0" err="1" smtClean="0">
                <a:solidFill>
                  <a:srgbClr val="000000"/>
                </a:solidFill>
              </a:rPr>
              <a:t>software</a:t>
            </a:r>
            <a:r>
              <a:rPr lang="de-DE" sz="1000" dirty="0" smtClean="0">
                <a:solidFill>
                  <a:srgbClr val="000000"/>
                </a:solidFill>
              </a:rPr>
              <a:t> </a:t>
            </a:r>
            <a:r>
              <a:rPr lang="de-DE" sz="1000" dirty="0" err="1" smtClean="0">
                <a:solidFill>
                  <a:srgbClr val="000000"/>
                </a:solidFill>
              </a:rPr>
              <a:t>programs</a:t>
            </a:r>
            <a:r>
              <a:rPr lang="de-DE" sz="1000" dirty="0" smtClean="0">
                <a:solidFill>
                  <a:srgbClr val="000000"/>
                </a:solidFill>
              </a:rPr>
              <a:t> (MKD 580.000)</a:t>
            </a:r>
            <a:endParaRPr lang="de-AT" sz="1000" dirty="0">
              <a:solidFill>
                <a:srgbClr val="000000"/>
              </a:solidFill>
            </a:endParaRPr>
          </a:p>
        </p:txBody>
      </p:sp>
      <p:sp>
        <p:nvSpPr>
          <p:cNvPr id="12" name="Rectangle 9"/>
          <p:cNvSpPr>
            <a:spLocks noChangeArrowheads="1"/>
          </p:cNvSpPr>
          <p:nvPr/>
        </p:nvSpPr>
        <p:spPr bwMode="auto">
          <a:xfrm>
            <a:off x="510546" y="4749208"/>
            <a:ext cx="4104456" cy="158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More than half of the available annual marketing budget for 2015 had been allocated for participating in tourism fairs – it was planned to be present at the fairs in Utrecht, Istanbul, Brussels, Sofia, Belgrade, Berlin, Moscow, London, Gothenburg, Helsinki, Tokyo, Cologne, Rimini, Madrid, Paris and Skopje</a:t>
            </a:r>
          </a:p>
          <a:p>
            <a:pPr marL="177800" indent="-177800">
              <a:spcBef>
                <a:spcPts val="0"/>
              </a:spcBef>
              <a:spcAft>
                <a:spcPts val="600"/>
              </a:spcAft>
              <a:buClr>
                <a:srgbClr val="E3007B"/>
              </a:buClr>
              <a:buSzPct val="115000"/>
              <a:buFontTx/>
              <a:buChar char="•"/>
            </a:pPr>
            <a:r>
              <a:rPr lang="en-US" sz="1100" dirty="0" smtClean="0">
                <a:solidFill>
                  <a:srgbClr val="000000"/>
                </a:solidFill>
              </a:rPr>
              <a:t>Around one quarter of the budget had been allocated for promotion campaigns in Serbia, Slovenia, Croatia, Bulgaria, Albania, Kosovo and France</a:t>
            </a:r>
            <a:endParaRPr lang="en-US" sz="1100" dirty="0">
              <a:solidFill>
                <a:srgbClr val="000000"/>
              </a:solidFill>
            </a:endParaRPr>
          </a:p>
        </p:txBody>
      </p:sp>
      <p:sp>
        <p:nvSpPr>
          <p:cNvPr id="13" name="Rectangle 9"/>
          <p:cNvSpPr>
            <a:spLocks noChangeArrowheads="1"/>
          </p:cNvSpPr>
          <p:nvPr/>
        </p:nvSpPr>
        <p:spPr bwMode="auto">
          <a:xfrm>
            <a:off x="4597353" y="4758539"/>
            <a:ext cx="4104456" cy="158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600"/>
              </a:spcAft>
              <a:buClr>
                <a:srgbClr val="E3007B"/>
              </a:buClr>
              <a:buSzPct val="115000"/>
              <a:buFontTx/>
              <a:buChar char="•"/>
            </a:pPr>
            <a:r>
              <a:rPr lang="en-US" sz="1100" dirty="0" smtClean="0">
                <a:solidFill>
                  <a:srgbClr val="000000"/>
                </a:solidFill>
              </a:rPr>
              <a:t>Around MKD 4 million had been allocated for promotion material, which was planned to include 6 different themes in 11 languages</a:t>
            </a:r>
          </a:p>
          <a:p>
            <a:pPr marL="177800" indent="-177800">
              <a:spcBef>
                <a:spcPts val="0"/>
              </a:spcBef>
              <a:spcAft>
                <a:spcPts val="600"/>
              </a:spcAft>
              <a:buClr>
                <a:srgbClr val="E3007B"/>
              </a:buClr>
              <a:buSzPct val="115000"/>
              <a:buFontTx/>
              <a:buChar char="•"/>
            </a:pPr>
            <a:r>
              <a:rPr lang="en-US" sz="1100" dirty="0" smtClean="0">
                <a:solidFill>
                  <a:srgbClr val="000000"/>
                </a:solidFill>
              </a:rPr>
              <a:t>Another MKD 4 million had been allocated for information campaigns abroad and info tours in North Macedonia</a:t>
            </a:r>
          </a:p>
          <a:p>
            <a:pPr marL="177800" indent="-177800">
              <a:spcBef>
                <a:spcPts val="0"/>
              </a:spcBef>
              <a:spcAft>
                <a:spcPts val="600"/>
              </a:spcAft>
              <a:buClr>
                <a:srgbClr val="E3007B"/>
              </a:buClr>
              <a:buSzPct val="115000"/>
              <a:buFontTx/>
              <a:buChar char="•"/>
            </a:pPr>
            <a:r>
              <a:rPr lang="en-US" sz="1100" dirty="0" smtClean="0">
                <a:solidFill>
                  <a:srgbClr val="000000"/>
                </a:solidFill>
              </a:rPr>
              <a:t>The remaining 1,5 % were supposed to be used for mobile and online software programs</a:t>
            </a:r>
          </a:p>
        </p:txBody>
      </p:sp>
    </p:spTree>
    <p:extLst>
      <p:ext uri="{BB962C8B-B14F-4D97-AF65-F5344CB8AC3E}">
        <p14:creationId xmlns:p14="http://schemas.microsoft.com/office/powerpoint/2010/main" val="227847738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a:t>M</a:t>
            </a:r>
            <a:r>
              <a:rPr lang="en-US" sz="2000" b="1" dirty="0" smtClean="0"/>
              <a:t>iddle and higher education in tourism is offered in different North Macedonian educational institutions </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74</a:t>
            </a:fld>
            <a:endParaRPr lang="de-DE" altLang="de-DE"/>
          </a:p>
        </p:txBody>
      </p:sp>
      <p:sp>
        <p:nvSpPr>
          <p:cNvPr id="9" name="Inhaltsplatzhalter 8"/>
          <p:cNvSpPr>
            <a:spLocks noGrp="1"/>
          </p:cNvSpPr>
          <p:nvPr>
            <p:ph sz="quarter" idx="14"/>
          </p:nvPr>
        </p:nvSpPr>
        <p:spPr/>
        <p:txBody>
          <a:bodyPr/>
          <a:lstStyle/>
          <a:p>
            <a:r>
              <a:rPr lang="de-DE" dirty="0" smtClean="0"/>
              <a:t>Tourism </a:t>
            </a:r>
            <a:r>
              <a:rPr lang="de-DE" dirty="0" err="1" smtClean="0"/>
              <a:t>education</a:t>
            </a:r>
            <a:endParaRPr lang="de-AT" dirty="0"/>
          </a:p>
        </p:txBody>
      </p:sp>
      <p:sp>
        <p:nvSpPr>
          <p:cNvPr id="6" name="Text Box 4"/>
          <p:cNvSpPr txBox="1">
            <a:spLocks noChangeArrowheads="1"/>
          </p:cNvSpPr>
          <p:nvPr/>
        </p:nvSpPr>
        <p:spPr bwMode="auto">
          <a:xfrm>
            <a:off x="485764"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Middle</a:t>
            </a:r>
            <a:r>
              <a:rPr lang="de-DE" sz="1100" dirty="0" smtClean="0">
                <a:solidFill>
                  <a:srgbClr val="000000"/>
                </a:solidFill>
              </a:rPr>
              <a:t> </a:t>
            </a:r>
            <a:r>
              <a:rPr lang="de-DE" sz="1100" dirty="0" err="1" smtClean="0">
                <a:solidFill>
                  <a:srgbClr val="000000"/>
                </a:solidFill>
              </a:rPr>
              <a:t>education</a:t>
            </a:r>
            <a:r>
              <a:rPr lang="de-DE" sz="1100" dirty="0" smtClean="0">
                <a:solidFill>
                  <a:srgbClr val="000000"/>
                </a:solidFill>
              </a:rPr>
              <a:t> in </a:t>
            </a:r>
            <a:r>
              <a:rPr lang="de-DE" sz="1100" dirty="0" err="1" smtClean="0">
                <a:solidFill>
                  <a:srgbClr val="000000"/>
                </a:solidFill>
              </a:rPr>
              <a:t>tourism</a:t>
            </a:r>
            <a:endParaRPr lang="de-AT" sz="1100" dirty="0">
              <a:solidFill>
                <a:srgbClr val="000000"/>
              </a:solidFill>
            </a:endParaRPr>
          </a:p>
        </p:txBody>
      </p:sp>
      <p:sp>
        <p:nvSpPr>
          <p:cNvPr id="7"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8" name="Text Box 4"/>
          <p:cNvSpPr txBox="1">
            <a:spLocks noChangeArrowheads="1"/>
          </p:cNvSpPr>
          <p:nvPr/>
        </p:nvSpPr>
        <p:spPr bwMode="auto">
          <a:xfrm>
            <a:off x="4624510"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Higher </a:t>
            </a:r>
            <a:r>
              <a:rPr lang="de-DE" sz="1100" dirty="0" err="1" smtClean="0">
                <a:solidFill>
                  <a:srgbClr val="000000"/>
                </a:solidFill>
              </a:rPr>
              <a:t>education</a:t>
            </a:r>
            <a:r>
              <a:rPr lang="de-DE" sz="1100" dirty="0" smtClean="0">
                <a:solidFill>
                  <a:srgbClr val="000000"/>
                </a:solidFill>
              </a:rPr>
              <a:t> in </a:t>
            </a:r>
            <a:r>
              <a:rPr lang="de-DE" sz="1100" dirty="0" err="1" smtClean="0">
                <a:solidFill>
                  <a:srgbClr val="000000"/>
                </a:solidFill>
              </a:rPr>
              <a:t>tourism</a:t>
            </a:r>
            <a:endParaRPr lang="de-AT" sz="1100" dirty="0">
              <a:solidFill>
                <a:srgbClr val="000000"/>
              </a:solidFill>
            </a:endParaRPr>
          </a:p>
        </p:txBody>
      </p:sp>
      <p:sp>
        <p:nvSpPr>
          <p:cNvPr id="10" name="Line 5"/>
          <p:cNvSpPr>
            <a:spLocks noChangeShapeType="1"/>
          </p:cNvSpPr>
          <p:nvPr/>
        </p:nvSpPr>
        <p:spPr bwMode="auto">
          <a:xfrm>
            <a:off x="4746748"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1" name="Rectangle 6"/>
          <p:cNvSpPr>
            <a:spLocks noChangeArrowheads="1"/>
          </p:cNvSpPr>
          <p:nvPr/>
        </p:nvSpPr>
        <p:spPr bwMode="auto">
          <a:xfrm>
            <a:off x="4649910" y="1772816"/>
            <a:ext cx="4060836"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300"/>
              </a:spcAft>
              <a:buClr>
                <a:srgbClr val="E3007B"/>
              </a:buClr>
              <a:buSzPct val="115000"/>
            </a:pPr>
            <a:r>
              <a:rPr lang="en-US" sz="1100" dirty="0" smtClean="0">
                <a:solidFill>
                  <a:srgbClr val="000000"/>
                </a:solidFill>
              </a:rPr>
              <a:t>There are currently five universities (private and public ones) in North Macedonia offering higher educational programs in the field of tourism:</a:t>
            </a:r>
          </a:p>
          <a:p>
            <a:pPr marL="171450" indent="-171450">
              <a:spcBef>
                <a:spcPts val="0"/>
              </a:spcBef>
              <a:spcAft>
                <a:spcPts val="300"/>
              </a:spcAft>
              <a:buClr>
                <a:srgbClr val="E3007B"/>
              </a:buClr>
              <a:buSzPct val="115000"/>
              <a:buFont typeface="Arial" panose="020B0604020202020204" pitchFamily="34" charset="0"/>
              <a:buChar char="•"/>
            </a:pPr>
            <a:r>
              <a:rPr lang="en-US" sz="1100" dirty="0" smtClean="0">
                <a:solidFill>
                  <a:srgbClr val="000000"/>
                </a:solidFill>
              </a:rPr>
              <a:t>Economic faculty at Tetovo University</a:t>
            </a:r>
          </a:p>
          <a:p>
            <a:pPr marL="171450" indent="-171450">
              <a:spcBef>
                <a:spcPts val="0"/>
              </a:spcBef>
              <a:spcAft>
                <a:spcPts val="300"/>
              </a:spcAft>
              <a:buClr>
                <a:srgbClr val="E3007B"/>
              </a:buClr>
              <a:buSzPct val="115000"/>
              <a:buFont typeface="Arial" panose="020B0604020202020204" pitchFamily="34" charset="0"/>
              <a:buChar char="•"/>
            </a:pPr>
            <a:r>
              <a:rPr lang="en-US" sz="1100" dirty="0" smtClean="0">
                <a:solidFill>
                  <a:srgbClr val="000000"/>
                </a:solidFill>
              </a:rPr>
              <a:t>Tourism faculty at MIT University in Skopje</a:t>
            </a:r>
          </a:p>
          <a:p>
            <a:pPr marL="171450" indent="-171450">
              <a:spcBef>
                <a:spcPts val="0"/>
              </a:spcBef>
              <a:spcAft>
                <a:spcPts val="300"/>
              </a:spcAft>
              <a:buClr>
                <a:srgbClr val="E3007B"/>
              </a:buClr>
              <a:buSzPct val="115000"/>
              <a:buFont typeface="Arial" panose="020B0604020202020204" pitchFamily="34" charset="0"/>
              <a:buChar char="•"/>
            </a:pPr>
            <a:r>
              <a:rPr lang="en-US" sz="1100" dirty="0" smtClean="0">
                <a:solidFill>
                  <a:srgbClr val="000000"/>
                </a:solidFill>
              </a:rPr>
              <a:t>Tourism faculty at </a:t>
            </a:r>
            <a:r>
              <a:rPr lang="en-US" sz="1100" dirty="0" err="1" smtClean="0">
                <a:solidFill>
                  <a:srgbClr val="000000"/>
                </a:solidFill>
              </a:rPr>
              <a:t>Sv</a:t>
            </a:r>
            <a:r>
              <a:rPr lang="en-US" sz="1100" dirty="0" smtClean="0">
                <a:solidFill>
                  <a:srgbClr val="000000"/>
                </a:solidFill>
              </a:rPr>
              <a:t>. </a:t>
            </a:r>
            <a:r>
              <a:rPr lang="en-US" sz="1100" dirty="0" err="1" smtClean="0">
                <a:solidFill>
                  <a:srgbClr val="000000"/>
                </a:solidFill>
              </a:rPr>
              <a:t>Kliment</a:t>
            </a:r>
            <a:r>
              <a:rPr lang="en-US" sz="1100" dirty="0" smtClean="0">
                <a:solidFill>
                  <a:srgbClr val="000000"/>
                </a:solidFill>
              </a:rPr>
              <a:t> University in </a:t>
            </a:r>
            <a:r>
              <a:rPr lang="en-US" sz="1100" dirty="0" err="1" smtClean="0">
                <a:solidFill>
                  <a:srgbClr val="000000"/>
                </a:solidFill>
              </a:rPr>
              <a:t>Ohrid</a:t>
            </a:r>
            <a:endParaRPr lang="en-US" sz="1100" dirty="0" smtClean="0">
              <a:solidFill>
                <a:srgbClr val="000000"/>
              </a:solidFill>
            </a:endParaRPr>
          </a:p>
          <a:p>
            <a:pPr marL="171450" indent="-171450">
              <a:spcBef>
                <a:spcPts val="0"/>
              </a:spcBef>
              <a:spcAft>
                <a:spcPts val="300"/>
              </a:spcAft>
              <a:buClr>
                <a:srgbClr val="E3007B"/>
              </a:buClr>
              <a:buSzPct val="115000"/>
              <a:buFont typeface="Arial" panose="020B0604020202020204" pitchFamily="34" charset="0"/>
              <a:buChar char="•"/>
            </a:pPr>
            <a:r>
              <a:rPr lang="en-US" sz="1100" dirty="0" smtClean="0">
                <a:solidFill>
                  <a:srgbClr val="000000"/>
                </a:solidFill>
              </a:rPr>
              <a:t>Tourism and business logistic faculty at </a:t>
            </a:r>
            <a:r>
              <a:rPr lang="en-US" sz="1100" dirty="0" err="1" smtClean="0">
                <a:solidFill>
                  <a:srgbClr val="000000"/>
                </a:solidFill>
              </a:rPr>
              <a:t>Shtip</a:t>
            </a:r>
            <a:r>
              <a:rPr lang="en-US" sz="1100" dirty="0" smtClean="0">
                <a:solidFill>
                  <a:srgbClr val="000000"/>
                </a:solidFill>
              </a:rPr>
              <a:t> University</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Tourism faculty at the University for Tourism and Management in Skopje</a:t>
            </a:r>
          </a:p>
          <a:p>
            <a:pPr>
              <a:spcBef>
                <a:spcPts val="0"/>
              </a:spcBef>
              <a:spcAft>
                <a:spcPts val="600"/>
              </a:spcAft>
              <a:buClr>
                <a:srgbClr val="E3007B"/>
              </a:buClr>
              <a:buSzPct val="115000"/>
            </a:pPr>
            <a:r>
              <a:rPr lang="en-US" sz="1100" dirty="0" smtClean="0">
                <a:solidFill>
                  <a:srgbClr val="000000"/>
                </a:solidFill>
              </a:rPr>
              <a:t>Usually a 3+2 model with six semesters of undergraduate studies and four semesters of graduate studies are implemented. In the first six semesters the main principles of the tourism industry are taught, while in the graduate studies the students often specialize. Practical experience is often gained by the students through internships, as part of their studies.</a:t>
            </a:r>
            <a:endParaRPr lang="en-US" sz="1100" dirty="0">
              <a:solidFill>
                <a:srgbClr val="000000"/>
              </a:solidFill>
            </a:endParaRPr>
          </a:p>
        </p:txBody>
      </p:sp>
      <p:sp>
        <p:nvSpPr>
          <p:cNvPr id="12" name="Rectangle 6"/>
          <p:cNvSpPr>
            <a:spLocks noChangeArrowheads="1"/>
          </p:cNvSpPr>
          <p:nvPr/>
        </p:nvSpPr>
        <p:spPr bwMode="auto">
          <a:xfrm>
            <a:off x="515488" y="1772816"/>
            <a:ext cx="4060836"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Only a few schools in North Macedonia currently offer middle education in tourism. One example is the Catering &amp; Tourism School “</a:t>
            </a:r>
            <a:r>
              <a:rPr lang="en-US" sz="1100" dirty="0" err="1" smtClean="0">
                <a:solidFill>
                  <a:srgbClr val="000000"/>
                </a:solidFill>
              </a:rPr>
              <a:t>Vanco</a:t>
            </a:r>
            <a:r>
              <a:rPr lang="en-US" sz="1100" dirty="0" smtClean="0">
                <a:solidFill>
                  <a:srgbClr val="000000"/>
                </a:solidFill>
              </a:rPr>
              <a:t> </a:t>
            </a:r>
            <a:r>
              <a:rPr lang="en-US" sz="1100" dirty="0" err="1" smtClean="0">
                <a:solidFill>
                  <a:srgbClr val="000000"/>
                </a:solidFill>
              </a:rPr>
              <a:t>Pitosheski</a:t>
            </a:r>
            <a:r>
              <a:rPr lang="en-US" sz="1100" dirty="0" smtClean="0">
                <a:solidFill>
                  <a:srgbClr val="000000"/>
                </a:solidFill>
              </a:rPr>
              <a:t>” in </a:t>
            </a:r>
            <a:r>
              <a:rPr lang="en-US" sz="1100" dirty="0" err="1" smtClean="0">
                <a:solidFill>
                  <a:srgbClr val="000000"/>
                </a:solidFill>
              </a:rPr>
              <a:t>Ohrid</a:t>
            </a:r>
            <a:r>
              <a:rPr lang="en-US" sz="1100" dirty="0" smtClean="0">
                <a:solidFill>
                  <a:srgbClr val="000000"/>
                </a:solidFill>
              </a:rPr>
              <a:t>. This school was founded in 1960 and has around 500 students. The school is authorized to carry out examinations for several occupations like waiters, chefs, chambermaids or bartenders. </a:t>
            </a:r>
          </a:p>
          <a:p>
            <a:pPr>
              <a:spcBef>
                <a:spcPts val="0"/>
              </a:spcBef>
              <a:spcAft>
                <a:spcPts val="600"/>
              </a:spcAft>
              <a:buClr>
                <a:srgbClr val="E3007B"/>
              </a:buClr>
              <a:buSzPct val="115000"/>
            </a:pPr>
            <a:r>
              <a:rPr lang="en-US" sz="1100" dirty="0" smtClean="0">
                <a:solidFill>
                  <a:srgbClr val="000000"/>
                </a:solidFill>
              </a:rPr>
              <a:t>The annual program is prepared by the school in cooperation with the Ministry of Education and Science. The school lasts for three or four years, depending on the chosen specialization and includes vocational training during the summer holidays. </a:t>
            </a:r>
            <a:endParaRPr lang="en-US" sz="1100" dirty="0">
              <a:solidFill>
                <a:srgbClr val="000000"/>
              </a:solidFill>
            </a:endParaRPr>
          </a:p>
          <a:p>
            <a:pPr>
              <a:spcBef>
                <a:spcPts val="0"/>
              </a:spcBef>
              <a:spcAft>
                <a:spcPts val="600"/>
              </a:spcAft>
              <a:buClr>
                <a:srgbClr val="E3007B"/>
              </a:buClr>
              <a:buSzPct val="115000"/>
            </a:pPr>
            <a:r>
              <a:rPr lang="en-US" sz="1100" dirty="0" smtClean="0">
                <a:solidFill>
                  <a:srgbClr val="000000"/>
                </a:solidFill>
              </a:rPr>
              <a:t>Similar secondary schools offering tourism education exist in other bigger North Macedonian cities (e.g. Skopje or Tetovo).</a:t>
            </a:r>
          </a:p>
          <a:p>
            <a:pPr>
              <a:spcBef>
                <a:spcPts val="0"/>
              </a:spcBef>
              <a:spcAft>
                <a:spcPts val="600"/>
              </a:spcAft>
              <a:buClr>
                <a:srgbClr val="E3007B"/>
              </a:buClr>
              <a:buSzPct val="115000"/>
            </a:pPr>
            <a:r>
              <a:rPr lang="en-US" sz="1100" dirty="0" smtClean="0">
                <a:solidFill>
                  <a:srgbClr val="000000"/>
                </a:solidFill>
              </a:rPr>
              <a:t>One of the current weaknesses is the often weak reputation of tourism-related jobs among the population, which as a consequence leads to a higher number of students choosing this kind of education due to missing alternatives.</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pic>
        <p:nvPicPr>
          <p:cNvPr id="3074" name="Picture 2" descr="http://www.utms.edu.mk/images/Meni%20gore/Akreditacija/DSC_0015a.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46748" y="4869160"/>
            <a:ext cx="3839038" cy="1452563"/>
          </a:xfrm>
          <a:prstGeom prst="roundRect">
            <a:avLst/>
          </a:prstGeom>
          <a:noFill/>
          <a:extLst>
            <a:ext uri="{909E8E84-426E-40DD-AFC4-6F175D3DCCD1}">
              <a14:hiddenFill xmlns:a14="http://schemas.microsoft.com/office/drawing/2010/main">
                <a:solidFill>
                  <a:srgbClr val="FFFFFF"/>
                </a:solidFill>
              </a14:hiddenFill>
            </a:ext>
          </a:extLst>
        </p:spPr>
      </p:pic>
      <p:sp>
        <p:nvSpPr>
          <p:cNvPr id="13"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utms.edu.mk, nnb.edu.mk, vancopitoseski.edu.mk</a:t>
            </a:r>
            <a:endParaRPr lang="en-US" spc="0" dirty="0"/>
          </a:p>
        </p:txBody>
      </p:sp>
      <p:pic>
        <p:nvPicPr>
          <p:cNvPr id="3078" name="Picture 6" descr="http://www.nnb.edu.mk/images/homepage_slideshow/7.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25442" y="4869160"/>
            <a:ext cx="3839038" cy="145184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62055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75</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Analysis of the current situation</a:t>
            </a:r>
          </a:p>
        </p:txBody>
      </p:sp>
      <p:sp>
        <p:nvSpPr>
          <p:cNvPr id="10" name="Rectangle 6"/>
          <p:cNvSpPr>
            <a:spLocks noChangeArrowheads="1"/>
          </p:cNvSpPr>
          <p:nvPr/>
        </p:nvSpPr>
        <p:spPr bwMode="auto">
          <a:xfrm>
            <a:off x="501333" y="1745298"/>
            <a:ext cx="8001000" cy="1873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E3007B"/>
              </a:buClr>
              <a:buSzPct val="115000"/>
              <a:buFontTx/>
              <a:buChar char="•"/>
            </a:pPr>
            <a:r>
              <a:rPr lang="de-DE" sz="1600" dirty="0">
                <a:solidFill>
                  <a:srgbClr val="000000"/>
                </a:solidFill>
              </a:rPr>
              <a:t>Global </a:t>
            </a:r>
            <a:r>
              <a:rPr lang="de-DE" sz="1600" dirty="0" err="1">
                <a:solidFill>
                  <a:srgbClr val="000000"/>
                </a:solidFill>
              </a:rPr>
              <a:t>tourism</a:t>
            </a:r>
            <a:r>
              <a:rPr lang="de-DE" sz="1600" dirty="0">
                <a:solidFill>
                  <a:srgbClr val="000000"/>
                </a:solidFill>
              </a:rPr>
              <a:t>													17</a:t>
            </a:r>
          </a:p>
          <a:p>
            <a:pPr marL="342900" indent="-342900">
              <a:spcBef>
                <a:spcPct val="20000"/>
              </a:spcBef>
              <a:buClr>
                <a:srgbClr val="E3007B"/>
              </a:buClr>
              <a:buSzPct val="115000"/>
              <a:buFontTx/>
              <a:buChar char="•"/>
            </a:pPr>
            <a:r>
              <a:rPr lang="de-DE" sz="1600" dirty="0">
                <a:solidFill>
                  <a:srgbClr val="000000"/>
                </a:solidFill>
              </a:rPr>
              <a:t>Supply </a:t>
            </a:r>
            <a:r>
              <a:rPr lang="de-DE" sz="1600" dirty="0" err="1">
                <a:solidFill>
                  <a:srgbClr val="000000"/>
                </a:solidFill>
              </a:rPr>
              <a:t>and</a:t>
            </a:r>
            <a:r>
              <a:rPr lang="de-DE" sz="1600" dirty="0">
                <a:solidFill>
                  <a:srgbClr val="000000"/>
                </a:solidFill>
              </a:rPr>
              <a:t> </a:t>
            </a:r>
            <a:r>
              <a:rPr lang="de-DE" sz="1600" dirty="0" err="1">
                <a:solidFill>
                  <a:srgbClr val="000000"/>
                </a:solidFill>
              </a:rPr>
              <a:t>demand</a:t>
            </a:r>
            <a:r>
              <a:rPr lang="de-DE" sz="1600" dirty="0">
                <a:solidFill>
                  <a:srgbClr val="000000"/>
                </a:solidFill>
              </a:rPr>
              <a:t> </a:t>
            </a:r>
            <a:r>
              <a:rPr lang="de-DE" sz="1600" dirty="0" err="1">
                <a:solidFill>
                  <a:srgbClr val="000000"/>
                </a:solidFill>
              </a:rPr>
              <a:t>analysis</a:t>
            </a:r>
            <a:r>
              <a:rPr lang="de-DE" sz="1600" dirty="0">
                <a:solidFill>
                  <a:srgbClr val="000000"/>
                </a:solidFill>
              </a:rPr>
              <a:t>									  	22</a:t>
            </a:r>
          </a:p>
          <a:p>
            <a:pPr marL="342900" indent="-342900">
              <a:spcBef>
                <a:spcPct val="20000"/>
              </a:spcBef>
              <a:buClr>
                <a:srgbClr val="E3007B"/>
              </a:buClr>
              <a:buSzPct val="115000"/>
              <a:buFontTx/>
              <a:buChar char="•"/>
            </a:pPr>
            <a:r>
              <a:rPr lang="de-DE" sz="1600" dirty="0" err="1">
                <a:solidFill>
                  <a:srgbClr val="000000"/>
                </a:solidFill>
              </a:rPr>
              <a:t>Economic</a:t>
            </a:r>
            <a:r>
              <a:rPr lang="de-DE" sz="1600" dirty="0">
                <a:solidFill>
                  <a:srgbClr val="000000"/>
                </a:solidFill>
              </a:rPr>
              <a:t> </a:t>
            </a:r>
            <a:r>
              <a:rPr lang="de-DE" sz="1600" dirty="0" err="1">
                <a:solidFill>
                  <a:srgbClr val="000000"/>
                </a:solidFill>
              </a:rPr>
              <a:t>importance</a:t>
            </a:r>
            <a:r>
              <a:rPr lang="de-DE" sz="1600" dirty="0">
                <a:solidFill>
                  <a:srgbClr val="000000"/>
                </a:solidFill>
              </a:rPr>
              <a:t>											35</a:t>
            </a:r>
          </a:p>
          <a:p>
            <a:pPr marL="342900" indent="-342900">
              <a:spcBef>
                <a:spcPct val="20000"/>
              </a:spcBef>
              <a:buClr>
                <a:srgbClr val="E3007B"/>
              </a:buClr>
              <a:buSzPct val="115000"/>
              <a:buFontTx/>
              <a:buChar char="•"/>
            </a:pPr>
            <a:r>
              <a:rPr lang="de-DE" sz="1600" dirty="0">
                <a:solidFill>
                  <a:srgbClr val="000000"/>
                </a:solidFill>
              </a:rPr>
              <a:t>Trend </a:t>
            </a:r>
            <a:r>
              <a:rPr lang="de-DE" sz="1600" dirty="0" err="1">
                <a:solidFill>
                  <a:srgbClr val="000000"/>
                </a:solidFill>
              </a:rPr>
              <a:t>analysis</a:t>
            </a:r>
            <a:r>
              <a:rPr lang="de-DE" sz="1600" dirty="0">
                <a:solidFill>
                  <a:srgbClr val="000000"/>
                </a:solidFill>
              </a:rPr>
              <a:t>											  		40</a:t>
            </a:r>
          </a:p>
          <a:p>
            <a:pPr marL="342900" indent="-342900">
              <a:spcBef>
                <a:spcPct val="20000"/>
              </a:spcBef>
              <a:buClr>
                <a:srgbClr val="E3007B"/>
              </a:buClr>
              <a:buSzPct val="115000"/>
              <a:buFontTx/>
              <a:buChar char="•"/>
            </a:pPr>
            <a:r>
              <a:rPr lang="de-DE" sz="1600" dirty="0">
                <a:solidFill>
                  <a:srgbClr val="000000"/>
                </a:solidFill>
              </a:rPr>
              <a:t>Main </a:t>
            </a:r>
            <a:r>
              <a:rPr lang="de-DE" sz="1600" dirty="0" err="1">
                <a:solidFill>
                  <a:srgbClr val="000000"/>
                </a:solidFill>
              </a:rPr>
              <a:t>destinations</a:t>
            </a:r>
            <a:r>
              <a:rPr lang="de-DE" sz="1600" dirty="0">
                <a:solidFill>
                  <a:srgbClr val="000000"/>
                </a:solidFill>
              </a:rPr>
              <a:t> </a:t>
            </a:r>
            <a:r>
              <a:rPr lang="de-DE" sz="1600" dirty="0" err="1">
                <a:solidFill>
                  <a:srgbClr val="000000"/>
                </a:solidFill>
              </a:rPr>
              <a:t>and</a:t>
            </a:r>
            <a:r>
              <a:rPr lang="de-DE" sz="1600" dirty="0">
                <a:solidFill>
                  <a:srgbClr val="000000"/>
                </a:solidFill>
              </a:rPr>
              <a:t> </a:t>
            </a:r>
            <a:r>
              <a:rPr lang="de-DE" sz="1600" dirty="0" err="1">
                <a:solidFill>
                  <a:srgbClr val="000000"/>
                </a:solidFill>
              </a:rPr>
              <a:t>attractions</a:t>
            </a:r>
            <a:r>
              <a:rPr lang="de-DE" sz="1600" dirty="0">
                <a:solidFill>
                  <a:srgbClr val="000000"/>
                </a:solidFill>
              </a:rPr>
              <a:t>									47</a:t>
            </a:r>
          </a:p>
          <a:p>
            <a:pPr marL="342900" indent="-342900">
              <a:spcBef>
                <a:spcPct val="20000"/>
              </a:spcBef>
              <a:buClr>
                <a:srgbClr val="E3007B"/>
              </a:buClr>
              <a:buSzPct val="115000"/>
              <a:buFontTx/>
              <a:buChar char="•"/>
            </a:pPr>
            <a:r>
              <a:rPr lang="de-DE" sz="1600" dirty="0">
                <a:solidFill>
                  <a:srgbClr val="000000"/>
                </a:solidFill>
              </a:rPr>
              <a:t>Framework </a:t>
            </a:r>
            <a:r>
              <a:rPr lang="de-DE" sz="1600" dirty="0" err="1">
                <a:solidFill>
                  <a:srgbClr val="000000"/>
                </a:solidFill>
              </a:rPr>
              <a:t>conditions</a:t>
            </a:r>
            <a:r>
              <a:rPr lang="de-DE" sz="1600" dirty="0">
                <a:solidFill>
                  <a:srgbClr val="000000"/>
                </a:solidFill>
              </a:rPr>
              <a:t>											58</a:t>
            </a:r>
          </a:p>
          <a:p>
            <a:pPr marL="342900" indent="-342900">
              <a:spcBef>
                <a:spcPct val="20000"/>
              </a:spcBef>
              <a:buClr>
                <a:srgbClr val="E3007B"/>
              </a:buClr>
              <a:buSzPct val="115000"/>
              <a:buFontTx/>
              <a:buChar char="•"/>
            </a:pPr>
            <a:r>
              <a:rPr lang="de-DE" sz="1600" b="1" dirty="0">
                <a:solidFill>
                  <a:srgbClr val="E30079"/>
                </a:solidFill>
              </a:rPr>
              <a:t>SWOT-analysis													</a:t>
            </a:r>
            <a:r>
              <a:rPr lang="de-DE" sz="1600" b="1" dirty="0" smtClean="0">
                <a:solidFill>
                  <a:srgbClr val="E30079"/>
                </a:solidFill>
              </a:rPr>
              <a:t>75</a:t>
            </a:r>
            <a:endParaRPr lang="de-DE" sz="1600" b="1" dirty="0">
              <a:solidFill>
                <a:srgbClr val="E30079"/>
              </a:solidFill>
            </a:endParaRPr>
          </a:p>
        </p:txBody>
      </p:sp>
    </p:spTree>
    <p:extLst>
      <p:ext uri="{BB962C8B-B14F-4D97-AF65-F5344CB8AC3E}">
        <p14:creationId xmlns:p14="http://schemas.microsoft.com/office/powerpoint/2010/main" val="1595587309"/>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76</a:t>
            </a:fld>
            <a:endParaRPr lang="de-DE" altLang="de-DE" dirty="0"/>
          </a:p>
        </p:txBody>
      </p:sp>
      <p:sp>
        <p:nvSpPr>
          <p:cNvPr id="9" name="Inhaltsplatzhalter 8"/>
          <p:cNvSpPr>
            <a:spLocks noGrp="1"/>
          </p:cNvSpPr>
          <p:nvPr>
            <p:ph sz="quarter" idx="14"/>
          </p:nvPr>
        </p:nvSpPr>
        <p:spPr/>
        <p:txBody>
          <a:bodyPr/>
          <a:lstStyle/>
          <a:p>
            <a:r>
              <a:rPr lang="de-DE" dirty="0" smtClean="0"/>
              <a:t>SWOT </a:t>
            </a:r>
            <a:r>
              <a:rPr lang="de-DE" dirty="0" err="1" smtClean="0"/>
              <a:t>analysis</a:t>
            </a:r>
            <a:endParaRPr lang="de-AT" dirty="0"/>
          </a:p>
        </p:txBody>
      </p:sp>
      <p:grpSp>
        <p:nvGrpSpPr>
          <p:cNvPr id="3" name="Gruppieren 2"/>
          <p:cNvGrpSpPr/>
          <p:nvPr/>
        </p:nvGrpSpPr>
        <p:grpSpPr>
          <a:xfrm>
            <a:off x="612544" y="595038"/>
            <a:ext cx="7992508" cy="5735151"/>
            <a:chOff x="612544" y="657184"/>
            <a:chExt cx="7992508" cy="5735151"/>
          </a:xfrm>
        </p:grpSpPr>
        <p:sp>
          <p:nvSpPr>
            <p:cNvPr id="33" name="Rechteck 32"/>
            <p:cNvSpPr/>
            <p:nvPr/>
          </p:nvSpPr>
          <p:spPr bwMode="auto">
            <a:xfrm>
              <a:off x="612545" y="663688"/>
              <a:ext cx="3924000" cy="5724000"/>
            </a:xfrm>
            <a:prstGeom prst="rect">
              <a:avLst/>
            </a:prstGeom>
            <a:solidFill>
              <a:schemeClr val="bg1">
                <a:lumMod val="8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4" name="Textfeld 33"/>
            <p:cNvSpPr txBox="1"/>
            <p:nvPr/>
          </p:nvSpPr>
          <p:spPr>
            <a:xfrm>
              <a:off x="671439" y="1941719"/>
              <a:ext cx="3865105" cy="3170099"/>
            </a:xfrm>
            <a:prstGeom prst="rect">
              <a:avLst/>
            </a:prstGeom>
            <a:noFill/>
          </p:spPr>
          <p:txBody>
            <a:bodyPr wrap="square" rtlCol="0" anchor="ctr">
              <a:spAutoFit/>
            </a:bodyPr>
            <a:lstStyle/>
            <a:p>
              <a:pPr algn="ctr"/>
              <a:r>
                <a:rPr lang="de-DE" sz="20000" b="0" kern="2000" dirty="0" smtClean="0">
                  <a:solidFill>
                    <a:schemeClr val="bg1"/>
                  </a:solidFill>
                </a:rPr>
                <a:t>S</a:t>
              </a:r>
              <a:endParaRPr lang="de-AT" sz="20000" b="0" kern="2000" dirty="0" smtClean="0">
                <a:solidFill>
                  <a:schemeClr val="bg1"/>
                </a:solidFill>
              </a:endParaRPr>
            </a:p>
          </p:txBody>
        </p:sp>
        <p:sp>
          <p:nvSpPr>
            <p:cNvPr id="32" name="Textfeld 31"/>
            <p:cNvSpPr txBox="1"/>
            <p:nvPr/>
          </p:nvSpPr>
          <p:spPr>
            <a:xfrm>
              <a:off x="631976" y="1013096"/>
              <a:ext cx="3904567" cy="3070071"/>
            </a:xfrm>
            <a:prstGeom prst="rect">
              <a:avLst/>
            </a:prstGeom>
            <a:noFill/>
          </p:spPr>
          <p:txBody>
            <a:bodyPr wrap="square" rtlCol="0">
              <a:spAutoFit/>
            </a:bodyPr>
            <a:lstStyle/>
            <a:p>
              <a:pPr marL="180975" indent="-180975">
                <a:spcAft>
                  <a:spcPts val="300"/>
                </a:spcAft>
                <a:buClr>
                  <a:srgbClr val="E3007B"/>
                </a:buClr>
                <a:buFont typeface="Arial" pitchFamily="34" charset="0"/>
                <a:buChar char="•"/>
              </a:pPr>
              <a:r>
                <a:rPr lang="en-GB" sz="1100" kern="2000" dirty="0" smtClean="0">
                  <a:solidFill>
                    <a:srgbClr val="000000"/>
                  </a:solidFill>
                </a:rPr>
                <a:t>The existing attractiveness for tourists of Skopje and </a:t>
              </a:r>
              <a:r>
                <a:rPr lang="en-GB" sz="1100" kern="2000" dirty="0" err="1" smtClean="0">
                  <a:solidFill>
                    <a:srgbClr val="000000"/>
                  </a:solidFill>
                </a:rPr>
                <a:t>Ohrid</a:t>
              </a:r>
              <a:r>
                <a:rPr lang="en-GB" sz="1100" kern="2000" dirty="0" smtClean="0">
                  <a:solidFill>
                    <a:srgbClr val="000000"/>
                  </a:solidFill>
                </a:rPr>
                <a:t> as the touristic highlights of the country</a:t>
              </a:r>
            </a:p>
            <a:p>
              <a:pPr marL="180975" indent="-180975">
                <a:spcAft>
                  <a:spcPts val="300"/>
                </a:spcAft>
                <a:buClr>
                  <a:srgbClr val="E3007B"/>
                </a:buClr>
                <a:buFont typeface="Arial" pitchFamily="34" charset="0"/>
                <a:buChar char="•"/>
              </a:pPr>
              <a:r>
                <a:rPr lang="en-GB" sz="1100" kern="2000" dirty="0" smtClean="0">
                  <a:solidFill>
                    <a:srgbClr val="000000"/>
                  </a:solidFill>
                </a:rPr>
                <a:t>Existing flight connections of Low Cost Carriers to Skopje and </a:t>
              </a:r>
              <a:r>
                <a:rPr lang="en-GB" sz="1100" kern="2000" dirty="0" err="1" smtClean="0">
                  <a:solidFill>
                    <a:srgbClr val="000000"/>
                  </a:solidFill>
                </a:rPr>
                <a:t>Ohrid</a:t>
              </a:r>
              <a:endParaRPr lang="en-GB" sz="1100" kern="2000" dirty="0" smtClean="0">
                <a:solidFill>
                  <a:srgbClr val="000000"/>
                </a:solidFill>
              </a:endParaRPr>
            </a:p>
            <a:p>
              <a:pPr marL="180975" indent="-180975">
                <a:spcAft>
                  <a:spcPts val="300"/>
                </a:spcAft>
                <a:buClr>
                  <a:srgbClr val="E3007B"/>
                </a:buClr>
                <a:buFont typeface="Arial" pitchFamily="34" charset="0"/>
                <a:buChar char="•"/>
              </a:pPr>
              <a:r>
                <a:rPr lang="en-GB" sz="1100" kern="2000" dirty="0" smtClean="0">
                  <a:solidFill>
                    <a:srgbClr val="000000"/>
                  </a:solidFill>
                </a:rPr>
                <a:t>Airports in both of the two most visited tourism destinations of North Macedonia (Skopje and </a:t>
              </a:r>
              <a:r>
                <a:rPr lang="en-GB" sz="1100" kern="2000" dirty="0" err="1" smtClean="0">
                  <a:solidFill>
                    <a:srgbClr val="000000"/>
                  </a:solidFill>
                </a:rPr>
                <a:t>Ohrid</a:t>
              </a:r>
              <a:r>
                <a:rPr lang="en-GB" sz="1100" kern="2000" dirty="0" smtClean="0">
                  <a:solidFill>
                    <a:srgbClr val="000000"/>
                  </a:solidFill>
                </a:rPr>
                <a:t>)</a:t>
              </a:r>
            </a:p>
            <a:p>
              <a:pPr marL="180975" indent="-180975">
                <a:spcAft>
                  <a:spcPts val="300"/>
                </a:spcAft>
                <a:buClr>
                  <a:srgbClr val="E3007B"/>
                </a:buClr>
                <a:buFont typeface="Arial" pitchFamily="34" charset="0"/>
                <a:buChar char="•"/>
              </a:pPr>
              <a:r>
                <a:rPr lang="en-GB" sz="1100" kern="2000" dirty="0" smtClean="0">
                  <a:solidFill>
                    <a:srgbClr val="000000"/>
                  </a:solidFill>
                </a:rPr>
                <a:t>Short distances between the different destinations and attractions</a:t>
              </a:r>
            </a:p>
            <a:p>
              <a:pPr marL="180975" indent="-180975">
                <a:spcAft>
                  <a:spcPts val="300"/>
                </a:spcAft>
                <a:buClr>
                  <a:srgbClr val="E3007B"/>
                </a:buClr>
                <a:buFont typeface="Arial" pitchFamily="34" charset="0"/>
                <a:buChar char="•"/>
              </a:pPr>
              <a:r>
                <a:rPr lang="en-GB" sz="1100" kern="2000" dirty="0" smtClean="0">
                  <a:solidFill>
                    <a:srgbClr val="000000"/>
                  </a:solidFill>
                </a:rPr>
                <a:t>Motivated incoming tour operators due to the existing subsidy program </a:t>
              </a:r>
            </a:p>
            <a:p>
              <a:pPr marL="180975" indent="-180975">
                <a:spcAft>
                  <a:spcPts val="300"/>
                </a:spcAft>
                <a:buClr>
                  <a:srgbClr val="E3007B"/>
                </a:buClr>
                <a:buFont typeface="Arial" pitchFamily="34" charset="0"/>
                <a:buChar char="•"/>
              </a:pPr>
              <a:r>
                <a:rPr lang="en-GB" sz="1100" kern="2000" dirty="0" smtClean="0">
                  <a:solidFill>
                    <a:srgbClr val="000000"/>
                  </a:solidFill>
                </a:rPr>
                <a:t>Increasing number of overnights by foreigners within the last couple of years</a:t>
              </a:r>
            </a:p>
            <a:p>
              <a:pPr marL="180975" indent="-180975">
                <a:spcAft>
                  <a:spcPts val="300"/>
                </a:spcAft>
                <a:buClr>
                  <a:srgbClr val="E3007B"/>
                </a:buClr>
                <a:buFont typeface="Arial" pitchFamily="34" charset="0"/>
                <a:buChar char="•"/>
              </a:pPr>
              <a:r>
                <a:rPr lang="en-GB" sz="1100" kern="2000" dirty="0" smtClean="0">
                  <a:solidFill>
                    <a:srgbClr val="000000"/>
                  </a:solidFill>
                </a:rPr>
                <a:t>Visa free entrance for the majority of the important source markets for North Macedonian tourism</a:t>
              </a:r>
            </a:p>
            <a:p>
              <a:pPr marL="180975" indent="-180975">
                <a:spcAft>
                  <a:spcPts val="300"/>
                </a:spcAft>
                <a:buClr>
                  <a:srgbClr val="E3007B"/>
                </a:buClr>
                <a:buFont typeface="Arial" pitchFamily="34" charset="0"/>
                <a:buChar char="•"/>
              </a:pPr>
              <a:r>
                <a:rPr lang="en-GB" sz="1100" kern="2000" dirty="0" smtClean="0">
                  <a:solidFill>
                    <a:srgbClr val="000000"/>
                  </a:solidFill>
                </a:rPr>
                <a:t>Natural resources (mountains, lakes) and cultural heritage</a:t>
              </a:r>
            </a:p>
          </p:txBody>
        </p:sp>
        <p:sp>
          <p:nvSpPr>
            <p:cNvPr id="31" name="Rechteck 30"/>
            <p:cNvSpPr/>
            <p:nvPr/>
          </p:nvSpPr>
          <p:spPr bwMode="auto">
            <a:xfrm>
              <a:off x="612544" y="663688"/>
              <a:ext cx="3924000" cy="261610"/>
            </a:xfrm>
            <a:prstGeom prst="rect">
              <a:avLst/>
            </a:prstGeom>
            <a:solidFill>
              <a:srgbClr val="3B1B66"/>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GB" sz="1100" b="1" dirty="0" smtClean="0">
                  <a:solidFill>
                    <a:schemeClr val="bg1"/>
                  </a:solidFill>
                </a:rPr>
                <a:t>Main strengths</a:t>
              </a:r>
              <a:endParaRPr kumimoji="0" lang="en-GB" sz="1100" b="1" i="0" u="none" strike="noStrike" cap="none" normalizeH="0" baseline="0" dirty="0" smtClean="0">
                <a:ln>
                  <a:noFill/>
                </a:ln>
                <a:solidFill>
                  <a:schemeClr val="bg1"/>
                </a:solidFill>
                <a:effectLst/>
              </a:endParaRPr>
            </a:p>
          </p:txBody>
        </p:sp>
        <p:sp>
          <p:nvSpPr>
            <p:cNvPr id="24" name="Rechteck 23"/>
            <p:cNvSpPr/>
            <p:nvPr/>
          </p:nvSpPr>
          <p:spPr bwMode="auto">
            <a:xfrm>
              <a:off x="4681052" y="668335"/>
              <a:ext cx="3924000" cy="5724000"/>
            </a:xfrm>
            <a:prstGeom prst="rect">
              <a:avLst/>
            </a:prstGeom>
            <a:solidFill>
              <a:schemeClr val="bg1">
                <a:lumMod val="8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7" name="Textfeld 26"/>
            <p:cNvSpPr txBox="1"/>
            <p:nvPr/>
          </p:nvSpPr>
          <p:spPr>
            <a:xfrm>
              <a:off x="4710500" y="1931857"/>
              <a:ext cx="3866553" cy="3170099"/>
            </a:xfrm>
            <a:prstGeom prst="rect">
              <a:avLst/>
            </a:prstGeom>
            <a:noFill/>
          </p:spPr>
          <p:txBody>
            <a:bodyPr wrap="square" rtlCol="0" anchor="ctr">
              <a:spAutoFit/>
            </a:bodyPr>
            <a:lstStyle/>
            <a:p>
              <a:pPr algn="ctr"/>
              <a:r>
                <a:rPr lang="de-DE" sz="20000" b="0" kern="2000" dirty="0">
                  <a:solidFill>
                    <a:schemeClr val="bg1"/>
                  </a:solidFill>
                </a:rPr>
                <a:t>W</a:t>
              </a:r>
              <a:endParaRPr lang="de-AT" sz="20000" b="0" kern="2000" dirty="0" smtClean="0">
                <a:solidFill>
                  <a:schemeClr val="bg1"/>
                </a:solidFill>
              </a:endParaRPr>
            </a:p>
          </p:txBody>
        </p:sp>
        <p:sp>
          <p:nvSpPr>
            <p:cNvPr id="22" name="Rechteck 21"/>
            <p:cNvSpPr/>
            <p:nvPr/>
          </p:nvSpPr>
          <p:spPr bwMode="auto">
            <a:xfrm>
              <a:off x="4681051" y="657184"/>
              <a:ext cx="3924000" cy="261610"/>
            </a:xfrm>
            <a:prstGeom prst="rect">
              <a:avLst/>
            </a:prstGeom>
            <a:solidFill>
              <a:srgbClr val="3B1B66"/>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GB" sz="1100" b="1" dirty="0" smtClean="0">
                  <a:solidFill>
                    <a:schemeClr val="bg1"/>
                  </a:solidFill>
                </a:rPr>
                <a:t>Main weaknesses</a:t>
              </a:r>
              <a:endParaRPr kumimoji="0" lang="en-GB" sz="1100" b="1" i="0" u="none" strike="noStrike" cap="none" normalizeH="0" baseline="0" dirty="0" smtClean="0">
                <a:ln>
                  <a:noFill/>
                </a:ln>
                <a:solidFill>
                  <a:schemeClr val="bg1"/>
                </a:solidFill>
                <a:effectLst/>
              </a:endParaRPr>
            </a:p>
          </p:txBody>
        </p:sp>
        <p:sp>
          <p:nvSpPr>
            <p:cNvPr id="23" name="Textfeld 22"/>
            <p:cNvSpPr txBox="1"/>
            <p:nvPr/>
          </p:nvSpPr>
          <p:spPr>
            <a:xfrm>
              <a:off x="4700483" y="1017743"/>
              <a:ext cx="3876569" cy="5201424"/>
            </a:xfrm>
            <a:prstGeom prst="rect">
              <a:avLst/>
            </a:prstGeom>
            <a:noFill/>
          </p:spPr>
          <p:txBody>
            <a:bodyPr wrap="square" rtlCol="0">
              <a:spAutoFit/>
            </a:bodyPr>
            <a:lstStyle/>
            <a:p>
              <a:pPr marL="180975" indent="-180975">
                <a:spcAft>
                  <a:spcPts val="300"/>
                </a:spcAft>
                <a:buClr>
                  <a:srgbClr val="E3007B"/>
                </a:buClr>
                <a:buFont typeface="Arial" pitchFamily="34" charset="0"/>
                <a:buChar char="•"/>
              </a:pPr>
              <a:r>
                <a:rPr lang="en-GB" sz="1100" kern="2000" dirty="0" smtClean="0">
                  <a:solidFill>
                    <a:srgbClr val="000000"/>
                  </a:solidFill>
                </a:rPr>
                <a:t>North Macedonia is still a relatively unknown tourism destination outside the region</a:t>
              </a:r>
            </a:p>
            <a:p>
              <a:pPr marL="180975" indent="-180975">
                <a:spcAft>
                  <a:spcPts val="300"/>
                </a:spcAft>
                <a:buClr>
                  <a:srgbClr val="E3007B"/>
                </a:buClr>
                <a:buFont typeface="Arial" pitchFamily="34" charset="0"/>
                <a:buChar char="•"/>
              </a:pPr>
              <a:r>
                <a:rPr lang="en-GB" sz="1100" kern="2000" dirty="0" smtClean="0">
                  <a:solidFill>
                    <a:srgbClr val="000000"/>
                  </a:solidFill>
                </a:rPr>
                <a:t>High seasonality in the main leisure destinations</a:t>
              </a:r>
            </a:p>
            <a:p>
              <a:pPr marL="180975" indent="-180975">
                <a:spcAft>
                  <a:spcPts val="300"/>
                </a:spcAft>
                <a:buClr>
                  <a:srgbClr val="E3007B"/>
                </a:buClr>
                <a:buFont typeface="Arial" pitchFamily="34" charset="0"/>
                <a:buChar char="•"/>
              </a:pPr>
              <a:r>
                <a:rPr lang="en-GB" sz="1100" kern="2000" dirty="0" smtClean="0">
                  <a:solidFill>
                    <a:srgbClr val="000000"/>
                  </a:solidFill>
                </a:rPr>
                <a:t>Low amount of direct flight connections to </a:t>
              </a:r>
              <a:r>
                <a:rPr lang="en-GB" sz="1100" kern="2000" dirty="0" err="1" smtClean="0">
                  <a:solidFill>
                    <a:srgbClr val="000000"/>
                  </a:solidFill>
                </a:rPr>
                <a:t>Ohrid</a:t>
              </a:r>
              <a:endParaRPr lang="en-GB" sz="1100" kern="2000" dirty="0" smtClean="0">
                <a:solidFill>
                  <a:srgbClr val="000000"/>
                </a:solidFill>
              </a:endParaRPr>
            </a:p>
            <a:p>
              <a:pPr marL="180975" indent="-180975">
                <a:spcAft>
                  <a:spcPts val="300"/>
                </a:spcAft>
                <a:buClr>
                  <a:srgbClr val="E3007B"/>
                </a:buClr>
                <a:buFont typeface="Arial" pitchFamily="34" charset="0"/>
                <a:buChar char="•"/>
              </a:pPr>
              <a:r>
                <a:rPr lang="en-GB" sz="1100" kern="2000" dirty="0" smtClean="0">
                  <a:solidFill>
                    <a:srgbClr val="000000"/>
                  </a:solidFill>
                </a:rPr>
                <a:t>Limited financial and human resources within the tourism department of the Ministry for Economy</a:t>
              </a:r>
            </a:p>
            <a:p>
              <a:pPr marL="180975" indent="-180975">
                <a:spcAft>
                  <a:spcPts val="300"/>
                </a:spcAft>
                <a:buClr>
                  <a:srgbClr val="E3007B"/>
                </a:buClr>
                <a:buFont typeface="Arial" pitchFamily="34" charset="0"/>
                <a:buChar char="•"/>
              </a:pPr>
              <a:r>
                <a:rPr lang="en-GB" sz="1100" kern="2000" dirty="0" smtClean="0">
                  <a:solidFill>
                    <a:srgbClr val="000000"/>
                  </a:solidFill>
                </a:rPr>
                <a:t>Low annual marketing budget in comparison to other countries</a:t>
              </a:r>
            </a:p>
            <a:p>
              <a:pPr marL="180975" indent="-180975">
                <a:spcAft>
                  <a:spcPts val="300"/>
                </a:spcAft>
                <a:buClr>
                  <a:srgbClr val="E3007B"/>
                </a:buClr>
                <a:buFont typeface="Arial" pitchFamily="34" charset="0"/>
                <a:buChar char="•"/>
              </a:pPr>
              <a:r>
                <a:rPr lang="en-GB" sz="1100" kern="2000" dirty="0" smtClean="0">
                  <a:solidFill>
                    <a:srgbClr val="000000"/>
                  </a:solidFill>
                </a:rPr>
                <a:t>Decreasing number of overnights by domestic travellers within the last couple of years </a:t>
              </a:r>
            </a:p>
            <a:p>
              <a:pPr marL="180975" indent="-180975">
                <a:spcAft>
                  <a:spcPts val="300"/>
                </a:spcAft>
                <a:buClr>
                  <a:srgbClr val="E3007B"/>
                </a:buClr>
                <a:buFont typeface="Arial" pitchFamily="34" charset="0"/>
                <a:buChar char="•"/>
              </a:pPr>
              <a:r>
                <a:rPr lang="en-GB" sz="1100" kern="2000" dirty="0" smtClean="0">
                  <a:solidFill>
                    <a:srgbClr val="000000"/>
                  </a:solidFill>
                </a:rPr>
                <a:t>Weak organizational structures below the national level</a:t>
              </a:r>
            </a:p>
            <a:p>
              <a:pPr marL="180975" indent="-180975">
                <a:spcAft>
                  <a:spcPts val="300"/>
                </a:spcAft>
                <a:buClr>
                  <a:srgbClr val="E3007B"/>
                </a:buClr>
                <a:buFont typeface="Arial" pitchFamily="34" charset="0"/>
                <a:buChar char="•"/>
              </a:pPr>
              <a:r>
                <a:rPr lang="en-GB" sz="1100" kern="2000" dirty="0" smtClean="0">
                  <a:solidFill>
                    <a:srgbClr val="000000"/>
                  </a:solidFill>
                </a:rPr>
                <a:t>Limited amount of appropriate accommodation facilities outside the main tourism hubs</a:t>
              </a:r>
            </a:p>
            <a:p>
              <a:pPr marL="180975" indent="-180975">
                <a:spcAft>
                  <a:spcPts val="300"/>
                </a:spcAft>
                <a:buClr>
                  <a:srgbClr val="E3007B"/>
                </a:buClr>
                <a:buFont typeface="Arial" pitchFamily="34" charset="0"/>
                <a:buChar char="•"/>
              </a:pPr>
              <a:r>
                <a:rPr lang="en-GB" sz="1100" kern="2000" dirty="0" smtClean="0">
                  <a:solidFill>
                    <a:srgbClr val="000000"/>
                  </a:solidFill>
                </a:rPr>
                <a:t>Weak tourism product development on a regional / local level due to a lack of know-how and of financial resources</a:t>
              </a:r>
            </a:p>
            <a:p>
              <a:pPr marL="180975" indent="-180975">
                <a:spcAft>
                  <a:spcPts val="300"/>
                </a:spcAft>
                <a:buClr>
                  <a:srgbClr val="E3007B"/>
                </a:buClr>
                <a:buFont typeface="Arial" pitchFamily="34" charset="0"/>
                <a:buChar char="•"/>
              </a:pPr>
              <a:r>
                <a:rPr lang="en-GB" sz="1100" kern="2000" dirty="0" smtClean="0">
                  <a:solidFill>
                    <a:srgbClr val="000000"/>
                  </a:solidFill>
                </a:rPr>
                <a:t>Lack of coordination of the various tourism-related activities on a national, regional and local level</a:t>
              </a:r>
            </a:p>
            <a:p>
              <a:pPr marL="180975" indent="-180975">
                <a:spcAft>
                  <a:spcPts val="300"/>
                </a:spcAft>
                <a:buClr>
                  <a:srgbClr val="E3007B"/>
                </a:buClr>
                <a:buFont typeface="Arial" pitchFamily="34" charset="0"/>
                <a:buChar char="•"/>
              </a:pPr>
              <a:r>
                <a:rPr lang="en-GB" sz="1100" kern="2000" dirty="0" smtClean="0">
                  <a:solidFill>
                    <a:srgbClr val="000000"/>
                  </a:solidFill>
                </a:rPr>
                <a:t>No subsidy program for tourism accommodation facilities or tourism attractions</a:t>
              </a:r>
            </a:p>
            <a:p>
              <a:pPr marL="180975" indent="-180975">
                <a:spcAft>
                  <a:spcPts val="300"/>
                </a:spcAft>
                <a:buClr>
                  <a:srgbClr val="E3007B"/>
                </a:buClr>
                <a:buFont typeface="Arial" pitchFamily="34" charset="0"/>
                <a:buChar char="•"/>
              </a:pPr>
              <a:r>
                <a:rPr lang="en-GB" sz="1100" kern="2000" dirty="0" smtClean="0">
                  <a:solidFill>
                    <a:srgbClr val="000000"/>
                  </a:solidFill>
                </a:rPr>
                <a:t>No Tourism Satellite Account and irregular visitor surveys</a:t>
              </a:r>
            </a:p>
            <a:p>
              <a:pPr marL="180975" indent="-180975">
                <a:spcAft>
                  <a:spcPts val="300"/>
                </a:spcAft>
                <a:buClr>
                  <a:srgbClr val="E3007B"/>
                </a:buClr>
                <a:buFont typeface="Arial" pitchFamily="34" charset="0"/>
                <a:buChar char="•"/>
              </a:pPr>
              <a:r>
                <a:rPr lang="en-GB" sz="1100" kern="2000" dirty="0" smtClean="0">
                  <a:solidFill>
                    <a:srgbClr val="000000"/>
                  </a:solidFill>
                </a:rPr>
                <a:t>Grey market of private accommodation facilities</a:t>
              </a:r>
            </a:p>
            <a:p>
              <a:pPr marL="180975" indent="-180975">
                <a:spcAft>
                  <a:spcPts val="300"/>
                </a:spcAft>
                <a:buClr>
                  <a:srgbClr val="E3007B"/>
                </a:buClr>
                <a:buFont typeface="Arial" pitchFamily="34" charset="0"/>
                <a:buChar char="•"/>
              </a:pPr>
              <a:r>
                <a:rPr lang="en-GB" sz="1100" kern="2000" dirty="0" smtClean="0">
                  <a:solidFill>
                    <a:srgbClr val="000000"/>
                  </a:solidFill>
                </a:rPr>
                <a:t>Educational standards in tourism are often low – the same applies to the service quality </a:t>
              </a:r>
            </a:p>
            <a:p>
              <a:pPr marL="180975" indent="-180975">
                <a:spcAft>
                  <a:spcPts val="300"/>
                </a:spcAft>
                <a:buClr>
                  <a:srgbClr val="E3007B"/>
                </a:buClr>
                <a:buFont typeface="Arial" pitchFamily="34" charset="0"/>
                <a:buChar char="•"/>
              </a:pPr>
              <a:r>
                <a:rPr lang="en-GB" sz="1100" kern="2000" dirty="0" smtClean="0">
                  <a:solidFill>
                    <a:srgbClr val="000000"/>
                  </a:solidFill>
                </a:rPr>
                <a:t>Poor quality of some tourism facilities (e.g. spas, camping grounds)</a:t>
              </a:r>
            </a:p>
          </p:txBody>
        </p:sp>
      </p:grpSp>
      <p:sp>
        <p:nvSpPr>
          <p:cNvPr id="15" name="Inhaltsplatzhalter 9"/>
          <p:cNvSpPr txBox="1">
            <a:spLocks/>
          </p:cNvSpPr>
          <p:nvPr/>
        </p:nvSpPr>
        <p:spPr bwMode="auto">
          <a:xfrm>
            <a:off x="712971" y="6389631"/>
            <a:ext cx="3060000"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None/>
              <a:defRPr sz="1000" kern="1200" spc="100">
                <a:solidFill>
                  <a:srgbClr val="898989"/>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16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de-DE" spc="0" dirty="0" smtClean="0"/>
              <a:t>Source: Kohl &amp; Partner</a:t>
            </a:r>
            <a:endParaRPr lang="en-US" spc="0" dirty="0"/>
          </a:p>
        </p:txBody>
      </p:sp>
    </p:spTree>
    <p:extLst>
      <p:ext uri="{BB962C8B-B14F-4D97-AF65-F5344CB8AC3E}">
        <p14:creationId xmlns:p14="http://schemas.microsoft.com/office/powerpoint/2010/main" val="170771555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77</a:t>
            </a:fld>
            <a:endParaRPr lang="de-DE" altLang="de-DE" dirty="0"/>
          </a:p>
        </p:txBody>
      </p:sp>
      <p:sp>
        <p:nvSpPr>
          <p:cNvPr id="9" name="Inhaltsplatzhalter 8"/>
          <p:cNvSpPr>
            <a:spLocks noGrp="1"/>
          </p:cNvSpPr>
          <p:nvPr>
            <p:ph sz="quarter" idx="14"/>
          </p:nvPr>
        </p:nvSpPr>
        <p:spPr/>
        <p:txBody>
          <a:bodyPr/>
          <a:lstStyle/>
          <a:p>
            <a:r>
              <a:rPr lang="de-DE" dirty="0" smtClean="0"/>
              <a:t>SWOT </a:t>
            </a:r>
            <a:r>
              <a:rPr lang="de-DE" dirty="0" err="1" smtClean="0"/>
              <a:t>analysis</a:t>
            </a:r>
            <a:endParaRPr lang="de-AT" dirty="0"/>
          </a:p>
        </p:txBody>
      </p:sp>
      <p:grpSp>
        <p:nvGrpSpPr>
          <p:cNvPr id="2" name="Gruppieren 1"/>
          <p:cNvGrpSpPr/>
          <p:nvPr/>
        </p:nvGrpSpPr>
        <p:grpSpPr>
          <a:xfrm>
            <a:off x="612544" y="595038"/>
            <a:ext cx="7992508" cy="5735151"/>
            <a:chOff x="612544" y="595038"/>
            <a:chExt cx="7992508" cy="5735151"/>
          </a:xfrm>
        </p:grpSpPr>
        <p:sp>
          <p:nvSpPr>
            <p:cNvPr id="33" name="Rechteck 32"/>
            <p:cNvSpPr/>
            <p:nvPr/>
          </p:nvSpPr>
          <p:spPr bwMode="auto">
            <a:xfrm>
              <a:off x="612545" y="601542"/>
              <a:ext cx="3924000" cy="5724000"/>
            </a:xfrm>
            <a:prstGeom prst="rect">
              <a:avLst/>
            </a:prstGeom>
            <a:solidFill>
              <a:schemeClr val="bg1">
                <a:lumMod val="8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4" name="Textfeld 33"/>
            <p:cNvSpPr txBox="1"/>
            <p:nvPr/>
          </p:nvSpPr>
          <p:spPr>
            <a:xfrm>
              <a:off x="671439" y="1879573"/>
              <a:ext cx="3865105" cy="3170099"/>
            </a:xfrm>
            <a:prstGeom prst="rect">
              <a:avLst/>
            </a:prstGeom>
            <a:noFill/>
          </p:spPr>
          <p:txBody>
            <a:bodyPr wrap="square" rtlCol="0" anchor="ctr">
              <a:spAutoFit/>
            </a:bodyPr>
            <a:lstStyle/>
            <a:p>
              <a:pPr algn="ctr"/>
              <a:r>
                <a:rPr lang="de-DE" sz="20000" kern="2000" dirty="0">
                  <a:solidFill>
                    <a:schemeClr val="bg1"/>
                  </a:solidFill>
                </a:rPr>
                <a:t>O</a:t>
              </a:r>
              <a:endParaRPr lang="de-AT" sz="20000" b="0" kern="2000" dirty="0" smtClean="0">
                <a:solidFill>
                  <a:schemeClr val="bg1"/>
                </a:solidFill>
              </a:endParaRPr>
            </a:p>
          </p:txBody>
        </p:sp>
        <p:sp>
          <p:nvSpPr>
            <p:cNvPr id="32" name="Textfeld 31"/>
            <p:cNvSpPr txBox="1"/>
            <p:nvPr/>
          </p:nvSpPr>
          <p:spPr>
            <a:xfrm>
              <a:off x="631976" y="950950"/>
              <a:ext cx="3904567" cy="5093702"/>
            </a:xfrm>
            <a:prstGeom prst="rect">
              <a:avLst/>
            </a:prstGeom>
            <a:noFill/>
          </p:spPr>
          <p:txBody>
            <a:bodyPr wrap="square" rtlCol="0">
              <a:spAutoFit/>
            </a:bodyPr>
            <a:lstStyle/>
            <a:p>
              <a:pPr marL="180975" indent="-180975">
                <a:spcAft>
                  <a:spcPts val="600"/>
                </a:spcAft>
                <a:buClr>
                  <a:srgbClr val="E3007B"/>
                </a:buClr>
                <a:buFont typeface="Arial" pitchFamily="34" charset="0"/>
                <a:buChar char="•"/>
              </a:pPr>
              <a:r>
                <a:rPr lang="en-GB" sz="1100" kern="2000" dirty="0" smtClean="0">
                  <a:solidFill>
                    <a:srgbClr val="000000"/>
                  </a:solidFill>
                </a:rPr>
                <a:t>Proximity to strong tourism outbound markets like Germany or Italy</a:t>
              </a:r>
            </a:p>
            <a:p>
              <a:pPr marL="180975" indent="-180975">
                <a:spcAft>
                  <a:spcPts val="600"/>
                </a:spcAft>
                <a:buClr>
                  <a:srgbClr val="E3007B"/>
                </a:buClr>
                <a:buFont typeface="Arial" pitchFamily="34" charset="0"/>
                <a:buChar char="•"/>
              </a:pPr>
              <a:r>
                <a:rPr lang="en-GB" sz="1100" kern="2000" dirty="0" smtClean="0">
                  <a:solidFill>
                    <a:srgbClr val="000000"/>
                  </a:solidFill>
                </a:rPr>
                <a:t>Increasing interest in individual travel </a:t>
              </a:r>
            </a:p>
            <a:p>
              <a:pPr marL="180975" indent="-180975">
                <a:spcAft>
                  <a:spcPts val="600"/>
                </a:spcAft>
                <a:buClr>
                  <a:srgbClr val="E3007B"/>
                </a:buClr>
                <a:buFont typeface="Arial" pitchFamily="34" charset="0"/>
                <a:buChar char="•"/>
              </a:pPr>
              <a:r>
                <a:rPr lang="en-GB" sz="1100" kern="2000" dirty="0" smtClean="0">
                  <a:solidFill>
                    <a:srgbClr val="000000"/>
                  </a:solidFill>
                </a:rPr>
                <a:t>Due to experienced travellers there will be a growing demand for new tourism destinations</a:t>
              </a:r>
              <a:endParaRPr lang="en-GB" sz="1100" kern="2000" dirty="0">
                <a:solidFill>
                  <a:srgbClr val="000000"/>
                </a:solidFill>
              </a:endParaRPr>
            </a:p>
            <a:p>
              <a:pPr marL="180975" indent="-180975">
                <a:spcAft>
                  <a:spcPts val="600"/>
                </a:spcAft>
                <a:buClr>
                  <a:srgbClr val="E3007B"/>
                </a:buClr>
                <a:buFont typeface="Arial" pitchFamily="34" charset="0"/>
                <a:buChar char="•"/>
              </a:pPr>
              <a:r>
                <a:rPr lang="en-GB" sz="1100" kern="2000" dirty="0" smtClean="0">
                  <a:solidFill>
                    <a:srgbClr val="000000"/>
                  </a:solidFill>
                </a:rPr>
                <a:t>Benefiting from the transit visitors driving through North Macedonia</a:t>
              </a:r>
            </a:p>
            <a:p>
              <a:pPr marL="180975" indent="-180975">
                <a:spcAft>
                  <a:spcPts val="600"/>
                </a:spcAft>
                <a:buClr>
                  <a:srgbClr val="E3007B"/>
                </a:buClr>
                <a:buFont typeface="Arial" pitchFamily="34" charset="0"/>
                <a:buChar char="•"/>
              </a:pPr>
              <a:r>
                <a:rPr lang="en-GB" sz="1100" kern="2000" dirty="0" smtClean="0">
                  <a:solidFill>
                    <a:srgbClr val="000000"/>
                  </a:solidFill>
                </a:rPr>
                <a:t>Lake </a:t>
              </a:r>
              <a:r>
                <a:rPr lang="en-GB" sz="1100" kern="2000" dirty="0" err="1" smtClean="0">
                  <a:solidFill>
                    <a:srgbClr val="000000"/>
                  </a:solidFill>
                </a:rPr>
                <a:t>Ohrid</a:t>
              </a:r>
              <a:r>
                <a:rPr lang="en-GB" sz="1100" kern="2000" dirty="0" smtClean="0">
                  <a:solidFill>
                    <a:srgbClr val="000000"/>
                  </a:solidFill>
                </a:rPr>
                <a:t> has the potential to become one of the most popular tourism destinations in </a:t>
              </a:r>
              <a:r>
                <a:rPr lang="en-GB" sz="1100" kern="2000" dirty="0" err="1" smtClean="0">
                  <a:solidFill>
                    <a:srgbClr val="000000"/>
                  </a:solidFill>
                </a:rPr>
                <a:t>Southeastern</a:t>
              </a:r>
              <a:r>
                <a:rPr lang="en-GB" sz="1100" kern="2000" dirty="0" smtClean="0">
                  <a:solidFill>
                    <a:srgbClr val="000000"/>
                  </a:solidFill>
                </a:rPr>
                <a:t> Europe</a:t>
              </a:r>
            </a:p>
            <a:p>
              <a:pPr marL="180975" indent="-180975">
                <a:spcAft>
                  <a:spcPts val="600"/>
                </a:spcAft>
                <a:buClr>
                  <a:srgbClr val="E3007B"/>
                </a:buClr>
                <a:buFont typeface="Arial" pitchFamily="34" charset="0"/>
                <a:buChar char="•"/>
              </a:pPr>
              <a:r>
                <a:rPr lang="en-GB" sz="1100" kern="2000" dirty="0" smtClean="0">
                  <a:solidFill>
                    <a:srgbClr val="000000"/>
                  </a:solidFill>
                </a:rPr>
                <a:t>Skopje as the potential to become one of the most popular city break destinations in </a:t>
              </a:r>
              <a:r>
                <a:rPr lang="en-GB" sz="1100" kern="2000" dirty="0" err="1" smtClean="0">
                  <a:solidFill>
                    <a:srgbClr val="000000"/>
                  </a:solidFill>
                </a:rPr>
                <a:t>Southeastern</a:t>
              </a:r>
              <a:r>
                <a:rPr lang="en-GB" sz="1100" kern="2000" dirty="0" smtClean="0">
                  <a:solidFill>
                    <a:srgbClr val="000000"/>
                  </a:solidFill>
                </a:rPr>
                <a:t> Europe</a:t>
              </a:r>
            </a:p>
            <a:p>
              <a:pPr marL="180975" indent="-180975">
                <a:spcAft>
                  <a:spcPts val="600"/>
                </a:spcAft>
                <a:buClr>
                  <a:srgbClr val="E3007B"/>
                </a:buClr>
                <a:buFont typeface="Arial" pitchFamily="34" charset="0"/>
                <a:buChar char="•"/>
              </a:pPr>
              <a:r>
                <a:rPr lang="en-GB" sz="1100" kern="2000" dirty="0" smtClean="0">
                  <a:solidFill>
                    <a:srgbClr val="000000"/>
                  </a:solidFill>
                </a:rPr>
                <a:t>Positive development in tourism will lead to an increasing income from the tourism industry for private entrepreneurs and the public administration, will create new jobs and will stimulate additional investment</a:t>
              </a:r>
            </a:p>
            <a:p>
              <a:pPr marL="180975" indent="-180975">
                <a:spcAft>
                  <a:spcPts val="600"/>
                </a:spcAft>
                <a:buClr>
                  <a:srgbClr val="E3007B"/>
                </a:buClr>
                <a:buFont typeface="Arial" pitchFamily="34" charset="0"/>
                <a:buChar char="•"/>
              </a:pPr>
              <a:r>
                <a:rPr lang="en-GB" sz="1100" kern="2000" dirty="0" smtClean="0">
                  <a:solidFill>
                    <a:srgbClr val="000000"/>
                  </a:solidFill>
                </a:rPr>
                <a:t>Development of attractive tourism products in the surrounding area of existing tourism hubs (e.g. the lake destinations or Skopje)</a:t>
              </a:r>
            </a:p>
            <a:p>
              <a:pPr marL="180975" indent="-180975">
                <a:spcAft>
                  <a:spcPts val="600"/>
                </a:spcAft>
                <a:buClr>
                  <a:srgbClr val="E3007B"/>
                </a:buClr>
                <a:buFont typeface="Arial" pitchFamily="34" charset="0"/>
                <a:buChar char="•"/>
              </a:pPr>
              <a:r>
                <a:rPr lang="en-GB" sz="1100" kern="2000" dirty="0" smtClean="0">
                  <a:solidFill>
                    <a:srgbClr val="000000"/>
                  </a:solidFill>
                </a:rPr>
                <a:t>Make use of the new flight connections offered by LCCs by promoting North Macedonia as an attractive place to visit in those markets</a:t>
              </a:r>
            </a:p>
            <a:p>
              <a:pPr marL="180975" indent="-180975">
                <a:spcAft>
                  <a:spcPts val="600"/>
                </a:spcAft>
                <a:buClr>
                  <a:srgbClr val="E3007B"/>
                </a:buClr>
                <a:buFont typeface="Arial" pitchFamily="34" charset="0"/>
                <a:buChar char="•"/>
              </a:pPr>
              <a:r>
                <a:rPr lang="en-GB" sz="1100" kern="2000" dirty="0" smtClean="0">
                  <a:solidFill>
                    <a:srgbClr val="000000"/>
                  </a:solidFill>
                </a:rPr>
                <a:t>Use the further approach towards the EU for the development of business tourism</a:t>
              </a:r>
            </a:p>
            <a:p>
              <a:pPr marL="180975" indent="-180975">
                <a:spcAft>
                  <a:spcPts val="600"/>
                </a:spcAft>
                <a:buClr>
                  <a:srgbClr val="E3007B"/>
                </a:buClr>
                <a:buFont typeface="Arial" pitchFamily="34" charset="0"/>
                <a:buChar char="•"/>
              </a:pPr>
              <a:r>
                <a:rPr lang="en-GB" sz="1100" kern="2000" dirty="0" smtClean="0">
                  <a:solidFill>
                    <a:srgbClr val="000000"/>
                  </a:solidFill>
                </a:rPr>
                <a:t>A positive development of tourism often also has a positive effect on the overall image of a country</a:t>
              </a:r>
            </a:p>
          </p:txBody>
        </p:sp>
        <p:sp>
          <p:nvSpPr>
            <p:cNvPr id="31" name="Rechteck 30"/>
            <p:cNvSpPr/>
            <p:nvPr/>
          </p:nvSpPr>
          <p:spPr bwMode="auto">
            <a:xfrm>
              <a:off x="612544" y="601542"/>
              <a:ext cx="3924000" cy="261610"/>
            </a:xfrm>
            <a:prstGeom prst="rect">
              <a:avLst/>
            </a:prstGeom>
            <a:solidFill>
              <a:srgbClr val="3B1B66"/>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GB" sz="1100" b="1" dirty="0" smtClean="0">
                  <a:solidFill>
                    <a:schemeClr val="bg1"/>
                  </a:solidFill>
                </a:rPr>
                <a:t>Main opportunities</a:t>
              </a:r>
              <a:endParaRPr kumimoji="0" lang="en-GB" sz="1100" b="1" i="0" u="none" strike="noStrike" cap="none" normalizeH="0" baseline="0" dirty="0" smtClean="0">
                <a:ln>
                  <a:noFill/>
                </a:ln>
                <a:solidFill>
                  <a:schemeClr val="bg1"/>
                </a:solidFill>
                <a:effectLst/>
              </a:endParaRPr>
            </a:p>
          </p:txBody>
        </p:sp>
        <p:sp>
          <p:nvSpPr>
            <p:cNvPr id="24" name="Rechteck 23"/>
            <p:cNvSpPr/>
            <p:nvPr/>
          </p:nvSpPr>
          <p:spPr bwMode="auto">
            <a:xfrm>
              <a:off x="4681052" y="606189"/>
              <a:ext cx="3924000" cy="5724000"/>
            </a:xfrm>
            <a:prstGeom prst="rect">
              <a:avLst/>
            </a:prstGeom>
            <a:solidFill>
              <a:schemeClr val="bg1">
                <a:lumMod val="8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7" name="Textfeld 26"/>
            <p:cNvSpPr txBox="1"/>
            <p:nvPr/>
          </p:nvSpPr>
          <p:spPr>
            <a:xfrm>
              <a:off x="4710500" y="1869711"/>
              <a:ext cx="3866553" cy="3170099"/>
            </a:xfrm>
            <a:prstGeom prst="rect">
              <a:avLst/>
            </a:prstGeom>
            <a:noFill/>
          </p:spPr>
          <p:txBody>
            <a:bodyPr wrap="square" rtlCol="0" anchor="ctr">
              <a:spAutoFit/>
            </a:bodyPr>
            <a:lstStyle/>
            <a:p>
              <a:pPr algn="ctr"/>
              <a:r>
                <a:rPr lang="de-DE" sz="20000" kern="2000" dirty="0">
                  <a:solidFill>
                    <a:schemeClr val="bg1"/>
                  </a:solidFill>
                </a:rPr>
                <a:t>T</a:t>
              </a:r>
              <a:endParaRPr lang="de-AT" sz="20000" b="0" kern="2000" dirty="0" smtClean="0">
                <a:solidFill>
                  <a:schemeClr val="bg1"/>
                </a:solidFill>
              </a:endParaRPr>
            </a:p>
          </p:txBody>
        </p:sp>
        <p:sp>
          <p:nvSpPr>
            <p:cNvPr id="22" name="Rechteck 21"/>
            <p:cNvSpPr/>
            <p:nvPr/>
          </p:nvSpPr>
          <p:spPr bwMode="auto">
            <a:xfrm>
              <a:off x="4681051" y="595038"/>
              <a:ext cx="3924000" cy="261610"/>
            </a:xfrm>
            <a:prstGeom prst="rect">
              <a:avLst/>
            </a:prstGeom>
            <a:solidFill>
              <a:srgbClr val="3B1B66"/>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GB" sz="1100" b="1" dirty="0" smtClean="0">
                  <a:solidFill>
                    <a:schemeClr val="bg1"/>
                  </a:solidFill>
                </a:rPr>
                <a:t>Main threats</a:t>
              </a:r>
              <a:endParaRPr kumimoji="0" lang="en-GB" sz="1100" b="1" i="0" u="none" strike="noStrike" cap="none" normalizeH="0" baseline="0" dirty="0" smtClean="0">
                <a:ln>
                  <a:noFill/>
                </a:ln>
                <a:solidFill>
                  <a:schemeClr val="bg1"/>
                </a:solidFill>
                <a:effectLst/>
              </a:endParaRPr>
            </a:p>
          </p:txBody>
        </p:sp>
        <p:sp>
          <p:nvSpPr>
            <p:cNvPr id="23" name="Textfeld 22"/>
            <p:cNvSpPr txBox="1"/>
            <p:nvPr/>
          </p:nvSpPr>
          <p:spPr>
            <a:xfrm>
              <a:off x="4700483" y="955597"/>
              <a:ext cx="3876569" cy="4078039"/>
            </a:xfrm>
            <a:prstGeom prst="rect">
              <a:avLst/>
            </a:prstGeom>
            <a:noFill/>
          </p:spPr>
          <p:txBody>
            <a:bodyPr wrap="square" rtlCol="0">
              <a:spAutoFit/>
            </a:bodyPr>
            <a:lstStyle/>
            <a:p>
              <a:pPr marL="180975" indent="-180975">
                <a:spcAft>
                  <a:spcPts val="600"/>
                </a:spcAft>
                <a:buClr>
                  <a:srgbClr val="E3007B"/>
                </a:buClr>
                <a:buFont typeface="Arial" pitchFamily="34" charset="0"/>
                <a:buChar char="•"/>
              </a:pPr>
              <a:r>
                <a:rPr lang="en-GB" sz="1100" kern="2000" dirty="0" smtClean="0">
                  <a:solidFill>
                    <a:srgbClr val="000000"/>
                  </a:solidFill>
                </a:rPr>
                <a:t>Low Cost Carriers decide to reduce the number of flight connections</a:t>
              </a:r>
            </a:p>
            <a:p>
              <a:pPr marL="180975" indent="-180975">
                <a:spcAft>
                  <a:spcPts val="600"/>
                </a:spcAft>
                <a:buClr>
                  <a:srgbClr val="E3007B"/>
                </a:buClr>
                <a:buFont typeface="Arial" pitchFamily="34" charset="0"/>
                <a:buChar char="•"/>
              </a:pPr>
              <a:r>
                <a:rPr lang="en-GB" sz="1100" kern="2000" dirty="0" smtClean="0">
                  <a:solidFill>
                    <a:srgbClr val="000000"/>
                  </a:solidFill>
                </a:rPr>
                <a:t>Political and economic instability</a:t>
              </a:r>
            </a:p>
            <a:p>
              <a:pPr marL="180975" indent="-180975">
                <a:spcAft>
                  <a:spcPts val="600"/>
                </a:spcAft>
                <a:buClr>
                  <a:srgbClr val="E3007B"/>
                </a:buClr>
                <a:buFont typeface="Arial" pitchFamily="34" charset="0"/>
                <a:buChar char="•"/>
              </a:pPr>
              <a:r>
                <a:rPr lang="en-GB" sz="1100" kern="2000" dirty="0" smtClean="0">
                  <a:solidFill>
                    <a:srgbClr val="000000"/>
                  </a:solidFill>
                </a:rPr>
                <a:t>Faster and more professional development of tourism in competing neighbouring countries</a:t>
              </a:r>
            </a:p>
            <a:p>
              <a:pPr marL="180975" indent="-180975">
                <a:spcAft>
                  <a:spcPts val="600"/>
                </a:spcAft>
                <a:buClr>
                  <a:srgbClr val="E3007B"/>
                </a:buClr>
                <a:buFont typeface="Arial" pitchFamily="34" charset="0"/>
                <a:buChar char="•"/>
              </a:pPr>
              <a:r>
                <a:rPr lang="en-GB" sz="1100" kern="2000" dirty="0" smtClean="0">
                  <a:solidFill>
                    <a:srgbClr val="000000"/>
                  </a:solidFill>
                </a:rPr>
                <a:t>Uncoordinated development</a:t>
              </a:r>
            </a:p>
            <a:p>
              <a:pPr marL="180975" indent="-180975">
                <a:spcAft>
                  <a:spcPts val="600"/>
                </a:spcAft>
                <a:buClr>
                  <a:srgbClr val="E3007B"/>
                </a:buClr>
                <a:buFont typeface="Arial" pitchFamily="34" charset="0"/>
                <a:buChar char="•"/>
              </a:pPr>
              <a:r>
                <a:rPr lang="en-GB" sz="1100" kern="2000" dirty="0" smtClean="0">
                  <a:solidFill>
                    <a:srgbClr val="000000"/>
                  </a:solidFill>
                </a:rPr>
                <a:t>Insufficient financial resources for tourism development and tourism marketing from the public side</a:t>
              </a:r>
            </a:p>
            <a:p>
              <a:pPr marL="180975" indent="-180975">
                <a:spcAft>
                  <a:spcPts val="600"/>
                </a:spcAft>
                <a:buClr>
                  <a:srgbClr val="E3007B"/>
                </a:buClr>
                <a:buFont typeface="Arial" pitchFamily="34" charset="0"/>
                <a:buChar char="•"/>
              </a:pPr>
              <a:r>
                <a:rPr lang="en-GB" sz="1100" kern="2000" dirty="0" smtClean="0">
                  <a:solidFill>
                    <a:srgbClr val="000000"/>
                  </a:solidFill>
                </a:rPr>
                <a:t>The available financial resources for tourism development are not used in the most effective way</a:t>
              </a:r>
            </a:p>
            <a:p>
              <a:pPr marL="180975" indent="-180975">
                <a:spcAft>
                  <a:spcPts val="600"/>
                </a:spcAft>
                <a:buClr>
                  <a:srgbClr val="E3007B"/>
                </a:buClr>
                <a:buFont typeface="Arial" pitchFamily="34" charset="0"/>
                <a:buChar char="•"/>
              </a:pPr>
              <a:r>
                <a:rPr lang="en-GB" sz="1100" kern="2000" dirty="0" smtClean="0">
                  <a:solidFill>
                    <a:srgbClr val="000000"/>
                  </a:solidFill>
                </a:rPr>
                <a:t>Missing concentration on the most important projects, which will really move forward the tourism industry in the country</a:t>
              </a:r>
            </a:p>
            <a:p>
              <a:pPr marL="180975" indent="-180975">
                <a:spcAft>
                  <a:spcPts val="600"/>
                </a:spcAft>
                <a:buClr>
                  <a:srgbClr val="E3007B"/>
                </a:buClr>
                <a:buFont typeface="Arial" pitchFamily="34" charset="0"/>
                <a:buChar char="•"/>
              </a:pPr>
              <a:r>
                <a:rPr lang="en-GB" sz="1100" kern="2000" dirty="0" smtClean="0">
                  <a:solidFill>
                    <a:srgbClr val="000000"/>
                  </a:solidFill>
                </a:rPr>
                <a:t>Insufficient organizational structure within the public administration</a:t>
              </a:r>
            </a:p>
            <a:p>
              <a:pPr marL="180975" indent="-180975">
                <a:spcAft>
                  <a:spcPts val="600"/>
                </a:spcAft>
                <a:buClr>
                  <a:srgbClr val="E3007B"/>
                </a:buClr>
                <a:buFont typeface="Arial" pitchFamily="34" charset="0"/>
                <a:buChar char="•"/>
              </a:pPr>
              <a:r>
                <a:rPr lang="en-GB" sz="1100" kern="2000" dirty="0" smtClean="0">
                  <a:solidFill>
                    <a:srgbClr val="000000"/>
                  </a:solidFill>
                </a:rPr>
                <a:t>North Macedonia will remain having the image of “just another of those Balkan countries” outside the region</a:t>
              </a:r>
            </a:p>
            <a:p>
              <a:pPr marL="180975" indent="-180975">
                <a:spcAft>
                  <a:spcPts val="600"/>
                </a:spcAft>
                <a:buClr>
                  <a:srgbClr val="E3007B"/>
                </a:buClr>
                <a:buFont typeface="Arial" pitchFamily="34" charset="0"/>
                <a:buChar char="•"/>
              </a:pPr>
              <a:r>
                <a:rPr lang="en-GB" sz="1100" kern="2000" dirty="0" smtClean="0">
                  <a:solidFill>
                    <a:srgbClr val="000000"/>
                  </a:solidFill>
                </a:rPr>
                <a:t>Global crises (e.g. terrorism, refugees)</a:t>
              </a:r>
            </a:p>
            <a:p>
              <a:pPr marL="180975" indent="-180975">
                <a:spcAft>
                  <a:spcPts val="600"/>
                </a:spcAft>
                <a:buClr>
                  <a:srgbClr val="E3007B"/>
                </a:buClr>
                <a:buFont typeface="Arial" pitchFamily="34" charset="0"/>
                <a:buChar char="•"/>
              </a:pPr>
              <a:endParaRPr lang="en-GB" sz="1100" kern="2000" dirty="0">
                <a:solidFill>
                  <a:srgbClr val="000000"/>
                </a:solidFill>
              </a:endParaRPr>
            </a:p>
          </p:txBody>
        </p:sp>
      </p:grpSp>
      <p:sp>
        <p:nvSpPr>
          <p:cNvPr id="15" name="Inhaltsplatzhalter 9"/>
          <p:cNvSpPr txBox="1">
            <a:spLocks/>
          </p:cNvSpPr>
          <p:nvPr/>
        </p:nvSpPr>
        <p:spPr bwMode="auto">
          <a:xfrm>
            <a:off x="712971" y="6389631"/>
            <a:ext cx="3060000"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1950" indent="-361950" algn="l" defTabSz="457200" rtl="0" eaLnBrk="0" fontAlgn="base" hangingPunct="0">
              <a:spcBef>
                <a:spcPts val="600"/>
              </a:spcBef>
              <a:spcAft>
                <a:spcPct val="0"/>
              </a:spcAft>
              <a:buClr>
                <a:srgbClr val="E3007B"/>
              </a:buClr>
              <a:buFont typeface="Arial" pitchFamily="34" charset="0"/>
              <a:buNone/>
              <a:defRPr sz="1000" kern="1200" spc="100">
                <a:solidFill>
                  <a:srgbClr val="898989"/>
                </a:solidFill>
                <a:latin typeface="Arial" panose="020B0604020202020204" pitchFamily="34" charset="0"/>
                <a:ea typeface="ＭＳ Ｐゴシック" charset="-128"/>
                <a:cs typeface="Arial" panose="020B0604020202020204" pitchFamily="34" charset="0"/>
              </a:defRPr>
            </a:lvl1pPr>
            <a:lvl2pPr marL="714375" indent="-352425" algn="l" defTabSz="457200" rtl="0" eaLnBrk="0" fontAlgn="base" hangingPunct="0">
              <a:spcBef>
                <a:spcPts val="600"/>
              </a:spcBef>
              <a:spcAft>
                <a:spcPct val="0"/>
              </a:spcAft>
              <a:buClr>
                <a:srgbClr val="3B1B66"/>
              </a:buClr>
              <a:buFont typeface="Wingdings" pitchFamily="2" charset="2"/>
              <a:buChar char="§"/>
              <a:defRPr sz="1600" kern="1200" spc="100">
                <a:solidFill>
                  <a:srgbClr val="000000"/>
                </a:solidFill>
                <a:latin typeface="Arial" panose="020B0604020202020204" pitchFamily="34" charset="0"/>
                <a:ea typeface="ＭＳ Ｐゴシック" charset="-128"/>
                <a:cs typeface="Arial" panose="020B0604020202020204" pitchFamily="34" charset="0"/>
              </a:defRPr>
            </a:lvl2pPr>
            <a:lvl3pPr marL="1076325" indent="-361950" algn="l" defTabSz="457200" rtl="0" eaLnBrk="0" fontAlgn="base" hangingPunct="0">
              <a:spcBef>
                <a:spcPts val="600"/>
              </a:spcBef>
              <a:spcAft>
                <a:spcPct val="0"/>
              </a:spcAft>
              <a:buClr>
                <a:srgbClr val="E3007B"/>
              </a:buClr>
              <a:buFont typeface="Arial" pitchFamily="34" charset="0"/>
              <a:buChar char="•"/>
              <a:defRPr sz="1400" kern="1200" spc="100">
                <a:solidFill>
                  <a:srgbClr val="000000"/>
                </a:solidFill>
                <a:latin typeface="Arial" panose="020B0604020202020204" pitchFamily="34" charset="0"/>
                <a:ea typeface="ＭＳ Ｐゴシック" charset="-128"/>
                <a:cs typeface="Arial" panose="020B0604020202020204" pitchFamily="34" charset="0"/>
              </a:defRPr>
            </a:lvl3pPr>
            <a:lvl4pPr marL="1438275" indent="-361950"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4pPr>
            <a:lvl5pPr marL="1790700" indent="-352425" algn="l" defTabSz="457200" rtl="0" eaLnBrk="0" fontAlgn="base" hangingPunct="0">
              <a:spcBef>
                <a:spcPts val="600"/>
              </a:spcBef>
              <a:spcAft>
                <a:spcPct val="0"/>
              </a:spcAft>
              <a:buClr>
                <a:srgbClr val="E3007B"/>
              </a:buClr>
              <a:buFont typeface="Arial" pitchFamily="34" charset="0"/>
              <a:buChar char="»"/>
              <a:defRPr sz="1200" kern="1200" spc="100">
                <a:solidFill>
                  <a:srgbClr val="000000"/>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de-DE" spc="0" dirty="0" smtClean="0"/>
              <a:t>Source: Kohl &amp; Partner</a:t>
            </a:r>
            <a:endParaRPr lang="en-US" spc="0" dirty="0"/>
          </a:p>
        </p:txBody>
      </p:sp>
    </p:spTree>
    <p:extLst>
      <p:ext uri="{BB962C8B-B14F-4D97-AF65-F5344CB8AC3E}">
        <p14:creationId xmlns:p14="http://schemas.microsoft.com/office/powerpoint/2010/main" val="36975251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78</a:t>
            </a:fld>
            <a:endParaRPr lang="de-DE" altLang="de-DE" dirty="0"/>
          </a:p>
        </p:txBody>
      </p:sp>
      <p:sp>
        <p:nvSpPr>
          <p:cNvPr id="9" name="Inhaltsplatzhalter 8"/>
          <p:cNvSpPr>
            <a:spLocks noGrp="1"/>
          </p:cNvSpPr>
          <p:nvPr>
            <p:ph sz="quarter" idx="14"/>
          </p:nvPr>
        </p:nvSpPr>
        <p:spPr/>
        <p:txBody>
          <a:bodyPr/>
          <a:lstStyle/>
          <a:p>
            <a:r>
              <a:rPr lang="de-AT" dirty="0" smtClean="0"/>
              <a:t>National Tourism Strategy for North Macedonia</a:t>
            </a:r>
            <a:endParaRPr lang="de-AT" dirty="0"/>
          </a:p>
        </p:txBody>
      </p:sp>
      <p:sp>
        <p:nvSpPr>
          <p:cNvPr id="11" name="Rectangle 2"/>
          <p:cNvSpPr>
            <a:spLocks noGrp="1" noChangeArrowheads="1"/>
          </p:cNvSpPr>
          <p:nvPr>
            <p:ph type="title"/>
          </p:nvPr>
        </p:nvSpPr>
        <p:spPr>
          <a:xfrm>
            <a:off x="514350" y="938213"/>
            <a:ext cx="8001000" cy="854075"/>
          </a:xfrm>
        </p:spPr>
        <p:txBody>
          <a:bodyPr/>
          <a:lstStyle/>
          <a:p>
            <a:r>
              <a:rPr lang="en-US" b="1" dirty="0" smtClean="0"/>
              <a:t>Table of contents (TOC)</a:t>
            </a:r>
          </a:p>
        </p:txBody>
      </p:sp>
      <p:sp>
        <p:nvSpPr>
          <p:cNvPr id="12" name="Rectangle 2"/>
          <p:cNvSpPr>
            <a:spLocks noChangeArrowheads="1"/>
          </p:cNvSpPr>
          <p:nvPr/>
        </p:nvSpPr>
        <p:spPr bwMode="auto">
          <a:xfrm>
            <a:off x="632777" y="1704975"/>
            <a:ext cx="1489075" cy="3671888"/>
          </a:xfrm>
          <a:prstGeom prst="rect">
            <a:avLst/>
          </a:prstGeom>
          <a:solidFill>
            <a:srgbClr val="E3007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a:solidFill>
                <a:srgbClr val="000000"/>
              </a:solidFill>
            </a:endParaRPr>
          </a:p>
        </p:txBody>
      </p:sp>
      <p:sp>
        <p:nvSpPr>
          <p:cNvPr id="13" name="Text Box 3"/>
          <p:cNvSpPr txBox="1">
            <a:spLocks noChangeArrowheads="1"/>
          </p:cNvSpPr>
          <p:nvPr/>
        </p:nvSpPr>
        <p:spPr bwMode="auto">
          <a:xfrm>
            <a:off x="762954" y="2535030"/>
            <a:ext cx="7841296" cy="338554"/>
          </a:xfrm>
          <a:prstGeom prst="rect">
            <a:avLst/>
          </a:prstGeom>
          <a:noFill/>
          <a:ln>
            <a:noFill/>
          </a:ln>
          <a:extLst/>
        </p:spPr>
        <p:txBody>
          <a:bodyPr wrap="square" anchor="ctr">
            <a:spAutoFit/>
          </a:bodyPr>
          <a:lstStyle>
            <a:lvl1pPr marL="457200" indent="-457200">
              <a:defRPr sz="2500" b="1">
                <a:solidFill>
                  <a:srgbClr val="3B1B66"/>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pPr>
              <a:spcBef>
                <a:spcPct val="50000"/>
              </a:spcBef>
            </a:pPr>
            <a:r>
              <a:rPr lang="en-US" sz="1600" b="0" dirty="0" smtClean="0">
                <a:solidFill>
                  <a:srgbClr val="000000"/>
                </a:solidFill>
              </a:rPr>
              <a:t>2. Analysis of the current situation										  16</a:t>
            </a:r>
            <a:endParaRPr lang="en-US" sz="1600" b="0" dirty="0">
              <a:solidFill>
                <a:srgbClr val="000000"/>
              </a:solidFill>
            </a:endParaRPr>
          </a:p>
        </p:txBody>
      </p:sp>
      <p:sp>
        <p:nvSpPr>
          <p:cNvPr id="14" name="Text Box 5"/>
          <p:cNvSpPr txBox="1">
            <a:spLocks noChangeArrowheads="1"/>
          </p:cNvSpPr>
          <p:nvPr/>
        </p:nvSpPr>
        <p:spPr bwMode="auto">
          <a:xfrm>
            <a:off x="762954" y="3044617"/>
            <a:ext cx="7841296" cy="338554"/>
          </a:xfrm>
          <a:prstGeom prst="rect">
            <a:avLst/>
          </a:prstGeom>
          <a:solidFill>
            <a:srgbClr val="3B1B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defPPr>
              <a:defRPr lang="de-DE"/>
            </a:defPPr>
            <a:lvl1pPr marL="342900" indent="-342900">
              <a:spcBef>
                <a:spcPct val="50000"/>
              </a:spcBef>
              <a:defRPr sz="1600" b="0">
                <a:solidFill>
                  <a:srgbClr val="FFFFFF"/>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r>
              <a:rPr lang="en-US" dirty="0"/>
              <a:t>3. Tourism development strategy </a:t>
            </a:r>
            <a:r>
              <a:rPr lang="en-US" dirty="0" smtClean="0"/>
              <a:t>		</a:t>
            </a:r>
            <a:r>
              <a:rPr lang="en-US" dirty="0"/>
              <a:t>								 </a:t>
            </a:r>
            <a:r>
              <a:rPr lang="en-US" dirty="0" smtClean="0"/>
              <a:t> 78</a:t>
            </a:r>
            <a:endParaRPr lang="en-US" dirty="0"/>
          </a:p>
        </p:txBody>
      </p:sp>
      <p:sp>
        <p:nvSpPr>
          <p:cNvPr id="15" name="Text Box 10"/>
          <p:cNvSpPr txBox="1">
            <a:spLocks noChangeArrowheads="1"/>
          </p:cNvSpPr>
          <p:nvPr/>
        </p:nvSpPr>
        <p:spPr bwMode="auto">
          <a:xfrm>
            <a:off x="762954" y="2039729"/>
            <a:ext cx="7841296" cy="338554"/>
          </a:xfrm>
          <a:prstGeom prst="rect">
            <a:avLst/>
          </a:prstGeom>
          <a:noFill/>
          <a:ln>
            <a:noFill/>
          </a:ln>
          <a:extLst/>
        </p:spPr>
        <p:txBody>
          <a:bodyPr wrap="square" anchor="ctr">
            <a:spAutoFit/>
          </a:bodyPr>
          <a:lstStyle>
            <a:defPPr>
              <a:defRPr lang="de-DE"/>
            </a:defPPr>
            <a:lvl1pPr marL="457200" indent="-457200">
              <a:spcBef>
                <a:spcPct val="50000"/>
              </a:spcBef>
              <a:defRPr sz="1600" b="0">
                <a:solidFill>
                  <a:srgbClr val="000000"/>
                </a:solidFill>
                <a:latin typeface="Arial" charset="0"/>
                <a:ea typeface="ＭＳ Ｐゴシック" charset="-128"/>
              </a:defRPr>
            </a:lvl1pPr>
            <a:lvl2pPr marL="742950" indent="-285750">
              <a:defRPr sz="2500" b="1">
                <a:solidFill>
                  <a:srgbClr val="3B1B66"/>
                </a:solidFill>
                <a:latin typeface="Arial" charset="0"/>
                <a:ea typeface="ＭＳ Ｐゴシック" charset="-128"/>
              </a:defRPr>
            </a:lvl2pPr>
            <a:lvl3pPr marL="1143000" indent="-228600">
              <a:defRPr sz="2500" b="1">
                <a:solidFill>
                  <a:srgbClr val="3B1B66"/>
                </a:solidFill>
                <a:latin typeface="Arial" charset="0"/>
                <a:ea typeface="ＭＳ Ｐゴシック" charset="-128"/>
              </a:defRPr>
            </a:lvl3pPr>
            <a:lvl4pPr marL="1600200" indent="-228600">
              <a:defRPr sz="2500" b="1">
                <a:solidFill>
                  <a:srgbClr val="3B1B66"/>
                </a:solidFill>
                <a:latin typeface="Arial" charset="0"/>
                <a:ea typeface="ＭＳ Ｐゴシック" charset="-128"/>
              </a:defRPr>
            </a:lvl4pPr>
            <a:lvl5pPr marL="2057400" indent="-228600">
              <a:defRPr sz="2500" b="1">
                <a:solidFill>
                  <a:srgbClr val="3B1B66"/>
                </a:solidFill>
                <a:latin typeface="Arial" charset="0"/>
                <a:ea typeface="ＭＳ Ｐゴシック" charset="-128"/>
              </a:defRPr>
            </a:lvl5pPr>
            <a:lvl6pPr marL="2514600" indent="-2286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eaLnBrk="0" fontAlgn="base" hangingPunct="0">
              <a:spcBef>
                <a:spcPct val="0"/>
              </a:spcBef>
              <a:spcAft>
                <a:spcPct val="0"/>
              </a:spcAft>
              <a:defRPr sz="2500" b="1">
                <a:solidFill>
                  <a:srgbClr val="3B1B66"/>
                </a:solidFill>
                <a:latin typeface="Arial" charset="0"/>
                <a:ea typeface="ＭＳ Ｐゴシック" charset="-128"/>
              </a:defRPr>
            </a:lvl9pPr>
          </a:lstStyle>
          <a:p>
            <a:r>
              <a:rPr lang="en-US" dirty="0"/>
              <a:t>1. Evaluation of the National Strategy 2009 - 2013							    </a:t>
            </a:r>
            <a:r>
              <a:rPr lang="en-US" dirty="0" smtClean="0"/>
              <a:t>4</a:t>
            </a:r>
            <a:endParaRPr lang="en-US" dirty="0"/>
          </a:p>
        </p:txBody>
      </p:sp>
      <p:sp>
        <p:nvSpPr>
          <p:cNvPr id="10" name="Text Box 5"/>
          <p:cNvSpPr txBox="1">
            <a:spLocks noChangeArrowheads="1"/>
          </p:cNvSpPr>
          <p:nvPr/>
        </p:nvSpPr>
        <p:spPr bwMode="auto">
          <a:xfrm>
            <a:off x="764907" y="3553990"/>
            <a:ext cx="7841296" cy="338554"/>
          </a:xfrm>
          <a:prstGeom prst="rect">
            <a:avLst/>
          </a:prstGeom>
          <a:noFill/>
          <a:ln>
            <a:noFill/>
          </a:ln>
          <a:extLst/>
        </p:spPr>
        <p:txBody>
          <a:bodyPr wrap="square" anchor="ctr">
            <a:spAutoFit/>
          </a:bodyPr>
          <a:lstStyle>
            <a:lvl1pPr defTabSz="457200">
              <a:defRPr sz="2500" b="1">
                <a:solidFill>
                  <a:srgbClr val="3B1B66"/>
                </a:solidFill>
                <a:latin typeface="Arial" charset="0"/>
                <a:ea typeface="ＭＳ Ｐゴシック" charset="-128"/>
              </a:defRPr>
            </a:lvl1pPr>
            <a:lvl2pPr marL="742950" indent="-285750" defTabSz="457200">
              <a:defRPr sz="2500" b="1">
                <a:solidFill>
                  <a:srgbClr val="3B1B66"/>
                </a:solidFill>
                <a:latin typeface="Arial" charset="0"/>
                <a:ea typeface="ＭＳ Ｐゴシック" charset="-128"/>
              </a:defRPr>
            </a:lvl2pPr>
            <a:lvl3pPr marL="1143000" indent="-228600" defTabSz="457200">
              <a:defRPr sz="2500" b="1">
                <a:solidFill>
                  <a:srgbClr val="3B1B66"/>
                </a:solidFill>
                <a:latin typeface="Arial" charset="0"/>
                <a:ea typeface="ＭＳ Ｐゴシック" charset="-128"/>
              </a:defRPr>
            </a:lvl3pPr>
            <a:lvl4pPr marL="1600200" indent="-228600" defTabSz="457200">
              <a:defRPr sz="2500" b="1">
                <a:solidFill>
                  <a:srgbClr val="3B1B66"/>
                </a:solidFill>
                <a:latin typeface="Arial" charset="0"/>
                <a:ea typeface="ＭＳ Ｐゴシック" charset="-128"/>
              </a:defRPr>
            </a:lvl4pPr>
            <a:lvl5pPr marL="2057400" indent="-228600" defTabSz="457200">
              <a:defRPr sz="2500" b="1">
                <a:solidFill>
                  <a:srgbClr val="3B1B66"/>
                </a:solidFill>
                <a:latin typeface="Arial" charset="0"/>
                <a:ea typeface="ＭＳ Ｐゴシック" charset="-128"/>
              </a:defRPr>
            </a:lvl5pPr>
            <a:lvl6pPr marL="2514600" indent="-228600" defTabSz="457200" eaLnBrk="0" fontAlgn="base" hangingPunct="0">
              <a:spcBef>
                <a:spcPct val="0"/>
              </a:spcBef>
              <a:spcAft>
                <a:spcPct val="0"/>
              </a:spcAft>
              <a:defRPr sz="2500" b="1">
                <a:solidFill>
                  <a:srgbClr val="3B1B66"/>
                </a:solidFill>
                <a:latin typeface="Arial" charset="0"/>
                <a:ea typeface="ＭＳ Ｐゴシック" charset="-128"/>
              </a:defRPr>
            </a:lvl6pPr>
            <a:lvl7pPr marL="2971800" indent="-228600" defTabSz="457200" eaLnBrk="0" fontAlgn="base" hangingPunct="0">
              <a:spcBef>
                <a:spcPct val="0"/>
              </a:spcBef>
              <a:spcAft>
                <a:spcPct val="0"/>
              </a:spcAft>
              <a:defRPr sz="2500" b="1">
                <a:solidFill>
                  <a:srgbClr val="3B1B66"/>
                </a:solidFill>
                <a:latin typeface="Arial" charset="0"/>
                <a:ea typeface="ＭＳ Ｐゴシック" charset="-128"/>
              </a:defRPr>
            </a:lvl7pPr>
            <a:lvl8pPr marL="3429000" indent="-228600" defTabSz="457200" eaLnBrk="0" fontAlgn="base" hangingPunct="0">
              <a:spcBef>
                <a:spcPct val="0"/>
              </a:spcBef>
              <a:spcAft>
                <a:spcPct val="0"/>
              </a:spcAft>
              <a:defRPr sz="2500" b="1">
                <a:solidFill>
                  <a:srgbClr val="3B1B66"/>
                </a:solidFill>
                <a:latin typeface="Arial" charset="0"/>
                <a:ea typeface="ＭＳ Ｐゴシック" charset="-128"/>
              </a:defRPr>
            </a:lvl8pPr>
            <a:lvl9pPr marL="3886200" indent="-228600" defTabSz="457200" eaLnBrk="0" fontAlgn="base" hangingPunct="0">
              <a:spcBef>
                <a:spcPct val="0"/>
              </a:spcBef>
              <a:spcAft>
                <a:spcPct val="0"/>
              </a:spcAft>
              <a:defRPr sz="2500" b="1">
                <a:solidFill>
                  <a:srgbClr val="3B1B66"/>
                </a:solidFill>
                <a:latin typeface="Arial" charset="0"/>
                <a:ea typeface="ＭＳ Ｐゴシック" charset="-128"/>
              </a:defRPr>
            </a:lvl9pPr>
          </a:lstStyle>
          <a:p>
            <a:pPr>
              <a:spcBef>
                <a:spcPct val="50000"/>
              </a:spcBef>
            </a:pPr>
            <a:r>
              <a:rPr lang="en-US" sz="1600" b="0" dirty="0">
                <a:solidFill>
                  <a:srgbClr val="000000"/>
                </a:solidFill>
              </a:rPr>
              <a:t>4</a:t>
            </a:r>
            <a:r>
              <a:rPr lang="en-US" sz="1600" b="0" dirty="0" smtClean="0">
                <a:solidFill>
                  <a:srgbClr val="000000"/>
                </a:solidFill>
              </a:rPr>
              <a:t>. Action plan 2019 - 2021											109</a:t>
            </a:r>
            <a:endParaRPr lang="en-US" sz="1600" b="0" dirty="0">
              <a:solidFill>
                <a:srgbClr val="000000"/>
              </a:solidFill>
            </a:endParaRPr>
          </a:p>
        </p:txBody>
      </p:sp>
    </p:spTree>
    <p:extLst>
      <p:ext uri="{BB962C8B-B14F-4D97-AF65-F5344CB8AC3E}">
        <p14:creationId xmlns:p14="http://schemas.microsoft.com/office/powerpoint/2010/main" val="235153333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smtClean="0"/>
              <a:t>Tourism development offers various benefits for a destination</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79</a:t>
            </a:fld>
            <a:endParaRPr lang="de-DE" altLang="de-DE"/>
          </a:p>
        </p:txBody>
      </p:sp>
      <p:sp>
        <p:nvSpPr>
          <p:cNvPr id="9" name="Inhaltsplatzhalter 8"/>
          <p:cNvSpPr>
            <a:spLocks noGrp="1"/>
          </p:cNvSpPr>
          <p:nvPr>
            <p:ph sz="quarter" idx="14"/>
          </p:nvPr>
        </p:nvSpPr>
        <p:spPr/>
        <p:txBody>
          <a:bodyPr/>
          <a:lstStyle/>
          <a:p>
            <a:r>
              <a:rPr lang="de-DE" dirty="0" err="1" smtClean="0"/>
              <a:t>Benefits</a:t>
            </a:r>
            <a:r>
              <a:rPr lang="de-DE" dirty="0" smtClean="0"/>
              <a:t> </a:t>
            </a:r>
            <a:r>
              <a:rPr lang="de-DE" dirty="0" err="1" smtClean="0"/>
              <a:t>of</a:t>
            </a:r>
            <a:r>
              <a:rPr lang="de-DE" dirty="0" smtClean="0"/>
              <a:t> </a:t>
            </a:r>
            <a:r>
              <a:rPr lang="de-DE" dirty="0" err="1" smtClean="0"/>
              <a:t>tourism</a:t>
            </a:r>
            <a:r>
              <a:rPr lang="de-DE" dirty="0" smtClean="0"/>
              <a:t> </a:t>
            </a:r>
            <a:r>
              <a:rPr lang="de-DE" dirty="0" err="1" smtClean="0"/>
              <a:t>development</a:t>
            </a:r>
            <a:r>
              <a:rPr lang="de-DE" dirty="0" smtClean="0"/>
              <a:t> </a:t>
            </a:r>
            <a:endParaRPr lang="de-AT" dirty="0"/>
          </a:p>
        </p:txBody>
      </p:sp>
      <p:grpSp>
        <p:nvGrpSpPr>
          <p:cNvPr id="7182" name="Gruppieren 7181"/>
          <p:cNvGrpSpPr/>
          <p:nvPr/>
        </p:nvGrpSpPr>
        <p:grpSpPr>
          <a:xfrm>
            <a:off x="539552" y="1466553"/>
            <a:ext cx="8162608" cy="4879875"/>
            <a:chOff x="539552" y="1466553"/>
            <a:chExt cx="8162608" cy="4879875"/>
          </a:xfrm>
        </p:grpSpPr>
        <p:sp>
          <p:nvSpPr>
            <p:cNvPr id="19" name="Abgerundetes Rechteck 18"/>
            <p:cNvSpPr/>
            <p:nvPr/>
          </p:nvSpPr>
          <p:spPr>
            <a:xfrm>
              <a:off x="2771800" y="2852936"/>
              <a:ext cx="2232620" cy="360040"/>
            </a:xfrm>
            <a:prstGeom prst="roundRect">
              <a:avLst/>
            </a:prstGeom>
            <a:solidFill>
              <a:srgbClr val="3B1B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AT" sz="1100" b="1" dirty="0" err="1" smtClean="0">
                  <a:solidFill>
                    <a:schemeClr val="bg1"/>
                  </a:solidFill>
                  <a:latin typeface="Arial" panose="020B0604020202020204" pitchFamily="34" charset="0"/>
                  <a:cs typeface="Arial" panose="020B0604020202020204" pitchFamily="34" charset="0"/>
                </a:rPr>
                <a:t>Economic</a:t>
              </a:r>
              <a:r>
                <a:rPr lang="de-AT" sz="1100" b="1" dirty="0" smtClean="0">
                  <a:solidFill>
                    <a:schemeClr val="bg1"/>
                  </a:solidFill>
                  <a:latin typeface="Arial" panose="020B0604020202020204" pitchFamily="34" charset="0"/>
                  <a:cs typeface="Arial" panose="020B0604020202020204" pitchFamily="34" charset="0"/>
                </a:rPr>
                <a:t> </a:t>
              </a:r>
              <a:r>
                <a:rPr lang="de-AT" sz="1100" b="1" dirty="0" err="1" smtClean="0">
                  <a:solidFill>
                    <a:schemeClr val="bg1"/>
                  </a:solidFill>
                  <a:latin typeface="Arial" panose="020B0604020202020204" pitchFamily="34" charset="0"/>
                  <a:cs typeface="Arial" panose="020B0604020202020204" pitchFamily="34" charset="0"/>
                </a:rPr>
                <a:t>benefits</a:t>
              </a:r>
              <a:endParaRPr lang="en-GB" sz="1100" b="1" dirty="0">
                <a:solidFill>
                  <a:schemeClr val="bg1"/>
                </a:solidFill>
                <a:latin typeface="Arial" panose="020B0604020202020204" pitchFamily="34" charset="0"/>
                <a:cs typeface="Arial" panose="020B0604020202020204" pitchFamily="34" charset="0"/>
              </a:endParaRPr>
            </a:p>
          </p:txBody>
        </p:sp>
        <p:cxnSp>
          <p:nvCxnSpPr>
            <p:cNvPr id="22" name="Gerade Verbindung 21"/>
            <p:cNvCxnSpPr/>
            <p:nvPr/>
          </p:nvCxnSpPr>
          <p:spPr>
            <a:xfrm>
              <a:off x="611188" y="1466553"/>
              <a:ext cx="2071696" cy="1241223"/>
            </a:xfrm>
            <a:prstGeom prst="line">
              <a:avLst/>
            </a:prstGeom>
            <a:ln w="19050">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49" name="Rechteck 48"/>
            <p:cNvSpPr/>
            <p:nvPr/>
          </p:nvSpPr>
          <p:spPr>
            <a:xfrm>
              <a:off x="2682884" y="2707776"/>
              <a:ext cx="3888432" cy="2228976"/>
            </a:xfrm>
            <a:prstGeom prst="rect">
              <a:avLst/>
            </a:prstGeom>
            <a:ln w="19050">
              <a:solidFill>
                <a:srgbClr val="000000"/>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56" name="Gerade Verbindung 55"/>
            <p:cNvCxnSpPr/>
            <p:nvPr/>
          </p:nvCxnSpPr>
          <p:spPr>
            <a:xfrm flipV="1">
              <a:off x="683568" y="4936752"/>
              <a:ext cx="1999316" cy="1300560"/>
            </a:xfrm>
            <a:prstGeom prst="line">
              <a:avLst/>
            </a:prstGeom>
            <a:ln w="19050">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8" name="Gerade Verbindung 57"/>
            <p:cNvCxnSpPr/>
            <p:nvPr/>
          </p:nvCxnSpPr>
          <p:spPr>
            <a:xfrm flipH="1">
              <a:off x="6571316" y="1466553"/>
              <a:ext cx="2032934" cy="1241223"/>
            </a:xfrm>
            <a:prstGeom prst="line">
              <a:avLst/>
            </a:prstGeom>
            <a:ln w="19050">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Gerade Verbindung 62"/>
            <p:cNvCxnSpPr/>
            <p:nvPr/>
          </p:nvCxnSpPr>
          <p:spPr>
            <a:xfrm flipH="1" flipV="1">
              <a:off x="6571316" y="4936752"/>
              <a:ext cx="2032935" cy="1300560"/>
            </a:xfrm>
            <a:prstGeom prst="line">
              <a:avLst/>
            </a:prstGeom>
            <a:ln w="19050">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7179" name="Textfeld 7178"/>
            <p:cNvSpPr txBox="1"/>
            <p:nvPr/>
          </p:nvSpPr>
          <p:spPr>
            <a:xfrm>
              <a:off x="2771800" y="3284984"/>
              <a:ext cx="1620000" cy="430887"/>
            </a:xfrm>
            <a:prstGeom prst="rect">
              <a:avLst/>
            </a:prstGeom>
            <a:noFill/>
          </p:spPr>
          <p:txBody>
            <a:bodyPr wrap="square" rtlCol="0">
              <a:spAutoFit/>
            </a:bodyPr>
            <a:lstStyle/>
            <a:p>
              <a:pPr algn="ctr"/>
              <a:r>
                <a:rPr lang="de-AT" sz="1100" dirty="0" err="1" smtClean="0">
                  <a:solidFill>
                    <a:srgbClr val="000000"/>
                  </a:solidFill>
                </a:rPr>
                <a:t>Increased</a:t>
              </a:r>
              <a:r>
                <a:rPr lang="de-AT" sz="1100" dirty="0" smtClean="0">
                  <a:solidFill>
                    <a:srgbClr val="000000"/>
                  </a:solidFill>
                </a:rPr>
                <a:t> </a:t>
              </a:r>
              <a:r>
                <a:rPr lang="de-AT" sz="1100" dirty="0" err="1" smtClean="0">
                  <a:solidFill>
                    <a:srgbClr val="000000"/>
                  </a:solidFill>
                </a:rPr>
                <a:t>contribution</a:t>
              </a:r>
              <a:r>
                <a:rPr lang="de-AT" sz="1100" dirty="0" smtClean="0">
                  <a:solidFill>
                    <a:srgbClr val="000000"/>
                  </a:solidFill>
                </a:rPr>
                <a:t> </a:t>
              </a:r>
              <a:br>
                <a:rPr lang="de-AT" sz="1100" dirty="0" smtClean="0">
                  <a:solidFill>
                    <a:srgbClr val="000000"/>
                  </a:solidFill>
                </a:rPr>
              </a:br>
              <a:r>
                <a:rPr lang="de-AT" sz="1100" dirty="0" err="1" smtClean="0">
                  <a:solidFill>
                    <a:srgbClr val="000000"/>
                  </a:solidFill>
                </a:rPr>
                <a:t>to</a:t>
              </a:r>
              <a:r>
                <a:rPr lang="de-AT" sz="1100" dirty="0" smtClean="0">
                  <a:solidFill>
                    <a:srgbClr val="000000"/>
                  </a:solidFill>
                </a:rPr>
                <a:t> GDP</a:t>
              </a:r>
              <a:endParaRPr lang="en-GB" sz="1100" dirty="0">
                <a:solidFill>
                  <a:srgbClr val="000000"/>
                </a:solidFill>
              </a:endParaRPr>
            </a:p>
          </p:txBody>
        </p:sp>
        <p:sp>
          <p:nvSpPr>
            <p:cNvPr id="66" name="Textfeld 65"/>
            <p:cNvSpPr txBox="1"/>
            <p:nvPr/>
          </p:nvSpPr>
          <p:spPr>
            <a:xfrm>
              <a:off x="2375968" y="3862209"/>
              <a:ext cx="1908000" cy="430887"/>
            </a:xfrm>
            <a:prstGeom prst="rect">
              <a:avLst/>
            </a:prstGeom>
            <a:noFill/>
          </p:spPr>
          <p:txBody>
            <a:bodyPr wrap="square" rtlCol="0">
              <a:spAutoFit/>
            </a:bodyPr>
            <a:lstStyle/>
            <a:p>
              <a:pPr algn="ctr"/>
              <a:r>
                <a:rPr lang="de-AT" sz="1100" dirty="0" err="1" smtClean="0">
                  <a:solidFill>
                    <a:srgbClr val="000000"/>
                  </a:solidFill>
                </a:rPr>
                <a:t>Foreign</a:t>
              </a:r>
              <a:r>
                <a:rPr lang="de-AT" sz="1100" dirty="0" smtClean="0">
                  <a:solidFill>
                    <a:srgbClr val="000000"/>
                  </a:solidFill>
                </a:rPr>
                <a:t> </a:t>
              </a:r>
              <a:r>
                <a:rPr lang="de-AT" sz="1100" dirty="0" err="1" smtClean="0">
                  <a:solidFill>
                    <a:srgbClr val="000000"/>
                  </a:solidFill>
                </a:rPr>
                <a:t>exchange</a:t>
              </a:r>
              <a:r>
                <a:rPr lang="de-AT" sz="1100" dirty="0" smtClean="0">
                  <a:solidFill>
                    <a:srgbClr val="000000"/>
                  </a:solidFill>
                </a:rPr>
                <a:t> </a:t>
              </a:r>
            </a:p>
            <a:p>
              <a:pPr algn="ctr"/>
              <a:r>
                <a:rPr lang="de-AT" sz="1100" dirty="0" err="1" smtClean="0">
                  <a:solidFill>
                    <a:srgbClr val="000000"/>
                  </a:solidFill>
                </a:rPr>
                <a:t>earnings</a:t>
              </a:r>
              <a:endParaRPr lang="en-GB" sz="1100" dirty="0">
                <a:solidFill>
                  <a:srgbClr val="000000"/>
                </a:solidFill>
              </a:endParaRPr>
            </a:p>
          </p:txBody>
        </p:sp>
        <p:sp>
          <p:nvSpPr>
            <p:cNvPr id="67" name="Textfeld 66"/>
            <p:cNvSpPr txBox="1"/>
            <p:nvPr/>
          </p:nvSpPr>
          <p:spPr>
            <a:xfrm>
              <a:off x="3924192" y="3715871"/>
              <a:ext cx="1224000" cy="261610"/>
            </a:xfrm>
            <a:prstGeom prst="rect">
              <a:avLst/>
            </a:prstGeom>
            <a:noFill/>
          </p:spPr>
          <p:txBody>
            <a:bodyPr wrap="square" rtlCol="0">
              <a:spAutoFit/>
            </a:bodyPr>
            <a:lstStyle/>
            <a:p>
              <a:r>
                <a:rPr lang="de-AT" sz="1100" dirty="0" smtClean="0">
                  <a:solidFill>
                    <a:srgbClr val="000000"/>
                  </a:solidFill>
                </a:rPr>
                <a:t>Revenue </a:t>
              </a:r>
              <a:r>
                <a:rPr lang="de-AT" sz="1100" dirty="0" err="1" smtClean="0">
                  <a:solidFill>
                    <a:srgbClr val="000000"/>
                  </a:solidFill>
                </a:rPr>
                <a:t>source</a:t>
              </a:r>
              <a:endParaRPr lang="en-GB" sz="1100" dirty="0">
                <a:solidFill>
                  <a:srgbClr val="000000"/>
                </a:solidFill>
              </a:endParaRPr>
            </a:p>
          </p:txBody>
        </p:sp>
        <p:sp>
          <p:nvSpPr>
            <p:cNvPr id="68" name="Textfeld 67"/>
            <p:cNvSpPr txBox="1"/>
            <p:nvPr/>
          </p:nvSpPr>
          <p:spPr>
            <a:xfrm>
              <a:off x="4698072" y="3369622"/>
              <a:ext cx="1044000" cy="261610"/>
            </a:xfrm>
            <a:prstGeom prst="rect">
              <a:avLst/>
            </a:prstGeom>
            <a:noFill/>
          </p:spPr>
          <p:txBody>
            <a:bodyPr wrap="square" rtlCol="0">
              <a:spAutoFit/>
            </a:bodyPr>
            <a:lstStyle/>
            <a:p>
              <a:r>
                <a:rPr lang="de-AT" sz="1100" dirty="0" smtClean="0">
                  <a:solidFill>
                    <a:srgbClr val="000000"/>
                  </a:solidFill>
                </a:rPr>
                <a:t>Trade </a:t>
              </a:r>
              <a:r>
                <a:rPr lang="de-AT" sz="1100" dirty="0" err="1" smtClean="0">
                  <a:solidFill>
                    <a:srgbClr val="000000"/>
                  </a:solidFill>
                </a:rPr>
                <a:t>surplus</a:t>
              </a:r>
              <a:endParaRPr lang="en-GB" sz="1100" dirty="0">
                <a:solidFill>
                  <a:srgbClr val="000000"/>
                </a:solidFill>
              </a:endParaRPr>
            </a:p>
          </p:txBody>
        </p:sp>
        <p:sp>
          <p:nvSpPr>
            <p:cNvPr id="69" name="Textfeld 68"/>
            <p:cNvSpPr txBox="1"/>
            <p:nvPr/>
          </p:nvSpPr>
          <p:spPr>
            <a:xfrm>
              <a:off x="5220072" y="3815462"/>
              <a:ext cx="1260000" cy="262800"/>
            </a:xfrm>
            <a:prstGeom prst="rect">
              <a:avLst/>
            </a:prstGeom>
            <a:noFill/>
          </p:spPr>
          <p:txBody>
            <a:bodyPr wrap="square" rtlCol="0">
              <a:spAutoFit/>
            </a:bodyPr>
            <a:lstStyle/>
            <a:p>
              <a:r>
                <a:rPr lang="de-AT" sz="1100" dirty="0" smtClean="0">
                  <a:solidFill>
                    <a:srgbClr val="000000"/>
                  </a:solidFill>
                </a:rPr>
                <a:t>Multiplier </a:t>
              </a:r>
              <a:r>
                <a:rPr lang="de-AT" sz="1100" dirty="0" err="1" smtClean="0">
                  <a:solidFill>
                    <a:srgbClr val="000000"/>
                  </a:solidFill>
                </a:rPr>
                <a:t>effects</a:t>
              </a:r>
              <a:endParaRPr lang="en-GB" sz="1100" dirty="0">
                <a:solidFill>
                  <a:srgbClr val="000000"/>
                </a:solidFill>
              </a:endParaRPr>
            </a:p>
          </p:txBody>
        </p:sp>
        <p:sp>
          <p:nvSpPr>
            <p:cNvPr id="70" name="Textfeld 69"/>
            <p:cNvSpPr txBox="1"/>
            <p:nvPr/>
          </p:nvSpPr>
          <p:spPr>
            <a:xfrm>
              <a:off x="3068216" y="4391526"/>
              <a:ext cx="1368000" cy="261610"/>
            </a:xfrm>
            <a:prstGeom prst="rect">
              <a:avLst/>
            </a:prstGeom>
            <a:noFill/>
          </p:spPr>
          <p:txBody>
            <a:bodyPr wrap="square" rtlCol="0">
              <a:spAutoFit/>
            </a:bodyPr>
            <a:lstStyle/>
            <a:p>
              <a:r>
                <a:rPr lang="de-AT" sz="1100" dirty="0" err="1" smtClean="0">
                  <a:solidFill>
                    <a:srgbClr val="000000"/>
                  </a:solidFill>
                </a:rPr>
                <a:t>Comparative</a:t>
              </a:r>
              <a:r>
                <a:rPr lang="de-AT" sz="1100" dirty="0" smtClean="0">
                  <a:solidFill>
                    <a:srgbClr val="000000"/>
                  </a:solidFill>
                </a:rPr>
                <a:t> </a:t>
              </a:r>
              <a:r>
                <a:rPr lang="de-AT" sz="1100" dirty="0" err="1" smtClean="0">
                  <a:solidFill>
                    <a:srgbClr val="000000"/>
                  </a:solidFill>
                </a:rPr>
                <a:t>value</a:t>
              </a:r>
              <a:endParaRPr lang="en-GB" sz="1100" dirty="0">
                <a:solidFill>
                  <a:srgbClr val="000000"/>
                </a:solidFill>
              </a:endParaRPr>
            </a:p>
          </p:txBody>
        </p:sp>
        <p:sp>
          <p:nvSpPr>
            <p:cNvPr id="71" name="Textfeld 70"/>
            <p:cNvSpPr txBox="1"/>
            <p:nvPr/>
          </p:nvSpPr>
          <p:spPr>
            <a:xfrm>
              <a:off x="4644160" y="4543926"/>
              <a:ext cx="1692000" cy="261610"/>
            </a:xfrm>
            <a:prstGeom prst="rect">
              <a:avLst/>
            </a:prstGeom>
            <a:noFill/>
          </p:spPr>
          <p:txBody>
            <a:bodyPr wrap="square" rtlCol="0">
              <a:spAutoFit/>
            </a:bodyPr>
            <a:lstStyle/>
            <a:p>
              <a:r>
                <a:rPr lang="de-AT" sz="1100" dirty="0" err="1" smtClean="0">
                  <a:solidFill>
                    <a:srgbClr val="000000"/>
                  </a:solidFill>
                </a:rPr>
                <a:t>Employment</a:t>
              </a:r>
              <a:r>
                <a:rPr lang="de-AT" sz="1100" dirty="0" smtClean="0">
                  <a:solidFill>
                    <a:srgbClr val="000000"/>
                  </a:solidFill>
                </a:rPr>
                <a:t> </a:t>
              </a:r>
              <a:r>
                <a:rPr lang="de-AT" sz="1100" dirty="0" err="1" smtClean="0">
                  <a:solidFill>
                    <a:srgbClr val="000000"/>
                  </a:solidFill>
                </a:rPr>
                <a:t>generation</a:t>
              </a:r>
              <a:endParaRPr lang="en-GB" sz="1100" dirty="0">
                <a:solidFill>
                  <a:srgbClr val="000000"/>
                </a:solidFill>
              </a:endParaRPr>
            </a:p>
          </p:txBody>
        </p:sp>
        <p:sp>
          <p:nvSpPr>
            <p:cNvPr id="72" name="Textfeld 71"/>
            <p:cNvSpPr txBox="1"/>
            <p:nvPr/>
          </p:nvSpPr>
          <p:spPr>
            <a:xfrm>
              <a:off x="4454204" y="4077072"/>
              <a:ext cx="1044000" cy="430887"/>
            </a:xfrm>
            <a:prstGeom prst="rect">
              <a:avLst/>
            </a:prstGeom>
            <a:noFill/>
          </p:spPr>
          <p:txBody>
            <a:bodyPr wrap="square" rtlCol="0">
              <a:spAutoFit/>
            </a:bodyPr>
            <a:lstStyle/>
            <a:p>
              <a:pPr algn="ctr"/>
              <a:r>
                <a:rPr lang="de-AT" sz="1100" dirty="0" smtClean="0">
                  <a:solidFill>
                    <a:srgbClr val="000000"/>
                  </a:solidFill>
                </a:rPr>
                <a:t>Stimulation </a:t>
              </a:r>
              <a:r>
                <a:rPr lang="de-AT" sz="1100" dirty="0" err="1" smtClean="0">
                  <a:solidFill>
                    <a:srgbClr val="000000"/>
                  </a:solidFill>
                </a:rPr>
                <a:t>of</a:t>
              </a:r>
              <a:r>
                <a:rPr lang="de-AT" sz="1100" dirty="0" smtClean="0">
                  <a:solidFill>
                    <a:srgbClr val="000000"/>
                  </a:solidFill>
                </a:rPr>
                <a:t> </a:t>
              </a:r>
            </a:p>
            <a:p>
              <a:pPr algn="ctr"/>
              <a:r>
                <a:rPr lang="de-AT" sz="1100" dirty="0" err="1" smtClean="0">
                  <a:solidFill>
                    <a:srgbClr val="000000"/>
                  </a:solidFill>
                </a:rPr>
                <a:t>investment</a:t>
              </a:r>
              <a:endParaRPr lang="en-GB" sz="1100" dirty="0">
                <a:solidFill>
                  <a:srgbClr val="000000"/>
                </a:solidFill>
              </a:endParaRPr>
            </a:p>
          </p:txBody>
        </p:sp>
        <p:sp>
          <p:nvSpPr>
            <p:cNvPr id="73" name="Textfeld 72"/>
            <p:cNvSpPr txBox="1"/>
            <p:nvPr/>
          </p:nvSpPr>
          <p:spPr>
            <a:xfrm>
              <a:off x="5102971" y="3023374"/>
              <a:ext cx="1332000" cy="261610"/>
            </a:xfrm>
            <a:prstGeom prst="rect">
              <a:avLst/>
            </a:prstGeom>
            <a:noFill/>
          </p:spPr>
          <p:txBody>
            <a:bodyPr wrap="square" rtlCol="0">
              <a:spAutoFit/>
            </a:bodyPr>
            <a:lstStyle/>
            <a:p>
              <a:r>
                <a:rPr lang="de-AT" sz="1100" dirty="0" err="1" smtClean="0">
                  <a:solidFill>
                    <a:srgbClr val="000000"/>
                  </a:solidFill>
                </a:rPr>
                <a:t>Poverty</a:t>
              </a:r>
              <a:r>
                <a:rPr lang="de-AT" sz="1100" dirty="0" smtClean="0">
                  <a:solidFill>
                    <a:srgbClr val="000000"/>
                  </a:solidFill>
                </a:rPr>
                <a:t> </a:t>
              </a:r>
              <a:r>
                <a:rPr lang="de-AT" sz="1100" dirty="0" err="1" smtClean="0">
                  <a:solidFill>
                    <a:srgbClr val="000000"/>
                  </a:solidFill>
                </a:rPr>
                <a:t>alleviation</a:t>
              </a:r>
              <a:endParaRPr lang="en-GB" sz="1100" dirty="0">
                <a:solidFill>
                  <a:srgbClr val="000000"/>
                </a:solidFill>
              </a:endParaRPr>
            </a:p>
          </p:txBody>
        </p:sp>
        <p:sp>
          <p:nvSpPr>
            <p:cNvPr id="74" name="Abgerundetes Rechteck 73"/>
            <p:cNvSpPr/>
            <p:nvPr/>
          </p:nvSpPr>
          <p:spPr>
            <a:xfrm>
              <a:off x="2051720" y="1484784"/>
              <a:ext cx="2232620" cy="360040"/>
            </a:xfrm>
            <a:prstGeom prst="roundRect">
              <a:avLst/>
            </a:prstGeom>
            <a:solidFill>
              <a:srgbClr val="3B1B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AT" sz="1100" b="1" dirty="0" err="1" smtClean="0">
                  <a:solidFill>
                    <a:schemeClr val="bg1"/>
                  </a:solidFill>
                  <a:latin typeface="Arial" panose="020B0604020202020204" pitchFamily="34" charset="0"/>
                  <a:cs typeface="Arial" panose="020B0604020202020204" pitchFamily="34" charset="0"/>
                </a:rPr>
                <a:t>Social</a:t>
              </a:r>
              <a:r>
                <a:rPr lang="de-AT" sz="1100" b="1" dirty="0" smtClean="0">
                  <a:solidFill>
                    <a:schemeClr val="bg1"/>
                  </a:solidFill>
                  <a:latin typeface="Arial" panose="020B0604020202020204" pitchFamily="34" charset="0"/>
                  <a:cs typeface="Arial" panose="020B0604020202020204" pitchFamily="34" charset="0"/>
                </a:rPr>
                <a:t> </a:t>
              </a:r>
              <a:r>
                <a:rPr lang="de-AT" sz="1100" b="1" dirty="0" err="1" smtClean="0">
                  <a:solidFill>
                    <a:schemeClr val="bg1"/>
                  </a:solidFill>
                  <a:latin typeface="Arial" panose="020B0604020202020204" pitchFamily="34" charset="0"/>
                  <a:cs typeface="Arial" panose="020B0604020202020204" pitchFamily="34" charset="0"/>
                </a:rPr>
                <a:t>benefits</a:t>
              </a:r>
              <a:endParaRPr lang="en-GB" sz="1100" b="1" dirty="0">
                <a:solidFill>
                  <a:schemeClr val="bg1"/>
                </a:solidFill>
                <a:latin typeface="Arial" panose="020B0604020202020204" pitchFamily="34" charset="0"/>
                <a:cs typeface="Arial" panose="020B0604020202020204" pitchFamily="34" charset="0"/>
              </a:endParaRPr>
            </a:p>
          </p:txBody>
        </p:sp>
        <p:sp>
          <p:nvSpPr>
            <p:cNvPr id="75" name="Textfeld 74"/>
            <p:cNvSpPr txBox="1"/>
            <p:nvPr/>
          </p:nvSpPr>
          <p:spPr>
            <a:xfrm>
              <a:off x="4896232" y="1556792"/>
              <a:ext cx="1836000" cy="468000"/>
            </a:xfrm>
            <a:prstGeom prst="rect">
              <a:avLst/>
            </a:prstGeom>
            <a:noFill/>
          </p:spPr>
          <p:txBody>
            <a:bodyPr wrap="square" rtlCol="0">
              <a:spAutoFit/>
            </a:bodyPr>
            <a:lstStyle/>
            <a:p>
              <a:pPr algn="ctr"/>
              <a:r>
                <a:rPr lang="de-AT" sz="1100" dirty="0" smtClean="0">
                  <a:solidFill>
                    <a:srgbClr val="000000"/>
                  </a:solidFill>
                </a:rPr>
                <a:t>Supports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development</a:t>
              </a:r>
              <a:r>
                <a:rPr lang="de-AT" sz="1100" dirty="0" smtClean="0">
                  <a:solidFill>
                    <a:srgbClr val="000000"/>
                  </a:solidFill>
                </a:rPr>
                <a:t> </a:t>
              </a:r>
              <a:br>
                <a:rPr lang="de-AT" sz="1100" dirty="0" smtClean="0">
                  <a:solidFill>
                    <a:srgbClr val="000000"/>
                  </a:solidFill>
                </a:rPr>
              </a:br>
              <a:r>
                <a:rPr lang="de-AT" sz="1100" dirty="0" err="1" smtClean="0">
                  <a:solidFill>
                    <a:srgbClr val="000000"/>
                  </a:solidFill>
                </a:rPr>
                <a:t>of</a:t>
              </a:r>
              <a:r>
                <a:rPr lang="de-AT" sz="1100" dirty="0" smtClean="0">
                  <a:solidFill>
                    <a:srgbClr val="000000"/>
                  </a:solidFill>
                </a:rPr>
                <a:t> </a:t>
              </a:r>
              <a:r>
                <a:rPr lang="de-AT" sz="1100" dirty="0" err="1" smtClean="0">
                  <a:solidFill>
                    <a:srgbClr val="000000"/>
                  </a:solidFill>
                </a:rPr>
                <a:t>communities</a:t>
              </a:r>
              <a:endParaRPr lang="en-GB" sz="1100" dirty="0">
                <a:solidFill>
                  <a:srgbClr val="000000"/>
                </a:solidFill>
              </a:endParaRPr>
            </a:p>
          </p:txBody>
        </p:sp>
        <p:sp>
          <p:nvSpPr>
            <p:cNvPr id="76" name="Textfeld 75"/>
            <p:cNvSpPr txBox="1"/>
            <p:nvPr/>
          </p:nvSpPr>
          <p:spPr>
            <a:xfrm>
              <a:off x="3515027" y="2118896"/>
              <a:ext cx="2137093" cy="430887"/>
            </a:xfrm>
            <a:prstGeom prst="rect">
              <a:avLst/>
            </a:prstGeom>
            <a:noFill/>
          </p:spPr>
          <p:txBody>
            <a:bodyPr wrap="square" rtlCol="0">
              <a:spAutoFit/>
            </a:bodyPr>
            <a:lstStyle/>
            <a:p>
              <a:pPr algn="ctr"/>
              <a:r>
                <a:rPr lang="de-AT" sz="1100" dirty="0" err="1" smtClean="0">
                  <a:solidFill>
                    <a:srgbClr val="000000"/>
                  </a:solidFill>
                </a:rPr>
                <a:t>Improves</a:t>
              </a:r>
              <a:r>
                <a:rPr lang="de-AT" sz="1100" dirty="0" smtClean="0">
                  <a:solidFill>
                    <a:srgbClr val="000000"/>
                  </a:solidFill>
                </a:rPr>
                <a:t>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infrastructure</a:t>
              </a:r>
              <a:r>
                <a:rPr lang="de-AT" sz="1100" dirty="0" smtClean="0">
                  <a:solidFill>
                    <a:srgbClr val="000000"/>
                  </a:solidFill>
                </a:rPr>
                <a:t> </a:t>
              </a:r>
              <a:br>
                <a:rPr lang="de-AT" sz="1100" dirty="0" smtClean="0">
                  <a:solidFill>
                    <a:srgbClr val="000000"/>
                  </a:solidFill>
                </a:rPr>
              </a:br>
              <a:r>
                <a:rPr lang="de-AT" sz="1100" dirty="0" err="1" smtClean="0">
                  <a:solidFill>
                    <a:srgbClr val="000000"/>
                  </a:solidFill>
                </a:rPr>
                <a:t>and</a:t>
              </a:r>
              <a:r>
                <a:rPr lang="de-AT" sz="1100" dirty="0" smtClean="0">
                  <a:solidFill>
                    <a:srgbClr val="000000"/>
                  </a:solidFill>
                </a:rPr>
                <a:t> </a:t>
              </a:r>
              <a:r>
                <a:rPr lang="de-AT" sz="1100" dirty="0" err="1" smtClean="0">
                  <a:solidFill>
                    <a:srgbClr val="000000"/>
                  </a:solidFill>
                </a:rPr>
                <a:t>living</a:t>
              </a:r>
              <a:r>
                <a:rPr lang="de-AT" sz="1100" dirty="0" smtClean="0">
                  <a:solidFill>
                    <a:srgbClr val="000000"/>
                  </a:solidFill>
                </a:rPr>
                <a:t> </a:t>
              </a:r>
              <a:r>
                <a:rPr lang="de-AT" sz="1100" dirty="0" err="1" smtClean="0">
                  <a:solidFill>
                    <a:srgbClr val="000000"/>
                  </a:solidFill>
                </a:rPr>
                <a:t>standards</a:t>
              </a:r>
              <a:endParaRPr lang="en-GB" sz="1100" dirty="0">
                <a:solidFill>
                  <a:srgbClr val="000000"/>
                </a:solidFill>
              </a:endParaRPr>
            </a:p>
          </p:txBody>
        </p:sp>
        <p:sp>
          <p:nvSpPr>
            <p:cNvPr id="77" name="Abgerundetes Rechteck 76"/>
            <p:cNvSpPr/>
            <p:nvPr/>
          </p:nvSpPr>
          <p:spPr>
            <a:xfrm>
              <a:off x="2564040" y="5229200"/>
              <a:ext cx="2232620" cy="360040"/>
            </a:xfrm>
            <a:prstGeom prst="roundRect">
              <a:avLst/>
            </a:prstGeom>
            <a:solidFill>
              <a:srgbClr val="3B1B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AT" sz="1100" b="1" dirty="0" smtClean="0">
                  <a:solidFill>
                    <a:schemeClr val="bg1"/>
                  </a:solidFill>
                  <a:latin typeface="Arial" panose="020B0604020202020204" pitchFamily="34" charset="0"/>
                  <a:cs typeface="Arial" panose="020B0604020202020204" pitchFamily="34" charset="0"/>
                </a:rPr>
                <a:t>Cultural </a:t>
              </a:r>
              <a:r>
                <a:rPr lang="de-AT" sz="1100" b="1" dirty="0" err="1" smtClean="0">
                  <a:solidFill>
                    <a:schemeClr val="bg1"/>
                  </a:solidFill>
                  <a:latin typeface="Arial" panose="020B0604020202020204" pitchFamily="34" charset="0"/>
                  <a:cs typeface="Arial" panose="020B0604020202020204" pitchFamily="34" charset="0"/>
                </a:rPr>
                <a:t>benefits</a:t>
              </a:r>
              <a:endParaRPr lang="en-GB" sz="1100" b="1" dirty="0">
                <a:solidFill>
                  <a:schemeClr val="bg1"/>
                </a:solidFill>
                <a:latin typeface="Arial" panose="020B0604020202020204" pitchFamily="34" charset="0"/>
                <a:cs typeface="Arial" panose="020B0604020202020204" pitchFamily="34" charset="0"/>
              </a:endParaRPr>
            </a:p>
          </p:txBody>
        </p:sp>
        <p:sp>
          <p:nvSpPr>
            <p:cNvPr id="78" name="Textfeld 77"/>
            <p:cNvSpPr txBox="1"/>
            <p:nvPr/>
          </p:nvSpPr>
          <p:spPr>
            <a:xfrm>
              <a:off x="4885463" y="5229200"/>
              <a:ext cx="2282405" cy="600164"/>
            </a:xfrm>
            <a:prstGeom prst="rect">
              <a:avLst/>
            </a:prstGeom>
            <a:noFill/>
          </p:spPr>
          <p:txBody>
            <a:bodyPr wrap="square" rtlCol="0">
              <a:spAutoFit/>
            </a:bodyPr>
            <a:lstStyle/>
            <a:p>
              <a:pPr algn="ctr"/>
              <a:r>
                <a:rPr lang="de-AT" sz="1100" dirty="0" smtClean="0">
                  <a:solidFill>
                    <a:srgbClr val="000000"/>
                  </a:solidFill>
                </a:rPr>
                <a:t>Boots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recovery</a:t>
              </a:r>
              <a:r>
                <a:rPr lang="de-AT" sz="1100" dirty="0" smtClean="0">
                  <a:solidFill>
                    <a:srgbClr val="000000"/>
                  </a:solidFill>
                </a:rPr>
                <a:t>, </a:t>
              </a:r>
              <a:r>
                <a:rPr lang="de-AT" sz="1100" dirty="0" err="1" smtClean="0">
                  <a:solidFill>
                    <a:srgbClr val="000000"/>
                  </a:solidFill>
                </a:rPr>
                <a:t>preservation</a:t>
              </a:r>
              <a:r>
                <a:rPr lang="de-AT" sz="1100" dirty="0" smtClean="0">
                  <a:solidFill>
                    <a:srgbClr val="000000"/>
                  </a:solidFill>
                </a:rPr>
                <a:t> </a:t>
              </a:r>
              <a:r>
                <a:rPr lang="de-AT" sz="1100" dirty="0" err="1" smtClean="0">
                  <a:solidFill>
                    <a:srgbClr val="000000"/>
                  </a:solidFill>
                </a:rPr>
                <a:t>and</a:t>
              </a:r>
              <a:r>
                <a:rPr lang="de-AT" sz="1100" dirty="0" smtClean="0">
                  <a:solidFill>
                    <a:srgbClr val="000000"/>
                  </a:solidFill>
                </a:rPr>
                <a:t> </a:t>
              </a:r>
              <a:r>
                <a:rPr lang="de-AT" sz="1100" dirty="0" err="1" smtClean="0">
                  <a:solidFill>
                    <a:srgbClr val="000000"/>
                  </a:solidFill>
                </a:rPr>
                <a:t>transmission</a:t>
              </a:r>
              <a:r>
                <a:rPr lang="de-AT" sz="1100" dirty="0" smtClean="0">
                  <a:solidFill>
                    <a:srgbClr val="000000"/>
                  </a:solidFill>
                </a:rPr>
                <a:t> </a:t>
              </a:r>
              <a:r>
                <a:rPr lang="de-AT" sz="1100" dirty="0" err="1" smtClean="0">
                  <a:solidFill>
                    <a:srgbClr val="000000"/>
                  </a:solidFill>
                </a:rPr>
                <a:t>of</a:t>
              </a:r>
              <a:r>
                <a:rPr lang="de-AT" sz="1100" dirty="0" smtClean="0">
                  <a:solidFill>
                    <a:srgbClr val="000000"/>
                  </a:solidFill>
                </a:rPr>
                <a:t> </a:t>
              </a:r>
              <a:r>
                <a:rPr lang="de-AT" sz="1100" dirty="0" err="1" smtClean="0">
                  <a:solidFill>
                    <a:srgbClr val="000000"/>
                  </a:solidFill>
                </a:rPr>
                <a:t>cultural</a:t>
              </a:r>
              <a:r>
                <a:rPr lang="de-AT" sz="1100" dirty="0" smtClean="0">
                  <a:solidFill>
                    <a:srgbClr val="000000"/>
                  </a:solidFill>
                </a:rPr>
                <a:t> </a:t>
              </a:r>
              <a:r>
                <a:rPr lang="de-AT" sz="1100" dirty="0" err="1" smtClean="0">
                  <a:solidFill>
                    <a:srgbClr val="000000"/>
                  </a:solidFill>
                </a:rPr>
                <a:t>and</a:t>
              </a:r>
              <a:r>
                <a:rPr lang="de-AT" sz="1100" dirty="0" smtClean="0">
                  <a:solidFill>
                    <a:srgbClr val="000000"/>
                  </a:solidFill>
                </a:rPr>
                <a:t> </a:t>
              </a:r>
              <a:r>
                <a:rPr lang="de-AT" sz="1100" dirty="0" err="1" smtClean="0">
                  <a:solidFill>
                    <a:srgbClr val="000000"/>
                  </a:solidFill>
                </a:rPr>
                <a:t>historical</a:t>
              </a:r>
              <a:r>
                <a:rPr lang="de-AT" sz="1100" dirty="0" smtClean="0">
                  <a:solidFill>
                    <a:srgbClr val="000000"/>
                  </a:solidFill>
                </a:rPr>
                <a:t> </a:t>
              </a:r>
              <a:r>
                <a:rPr lang="de-AT" sz="1100" dirty="0" err="1" smtClean="0">
                  <a:solidFill>
                    <a:srgbClr val="000000"/>
                  </a:solidFill>
                </a:rPr>
                <a:t>traditions</a:t>
              </a:r>
              <a:endParaRPr lang="en-GB" sz="1100" dirty="0">
                <a:solidFill>
                  <a:srgbClr val="000000"/>
                </a:solidFill>
              </a:endParaRPr>
            </a:p>
          </p:txBody>
        </p:sp>
        <p:sp>
          <p:nvSpPr>
            <p:cNvPr id="79" name="Textfeld 78"/>
            <p:cNvSpPr txBox="1"/>
            <p:nvPr/>
          </p:nvSpPr>
          <p:spPr>
            <a:xfrm>
              <a:off x="1641865" y="5740311"/>
              <a:ext cx="2455713" cy="600164"/>
            </a:xfrm>
            <a:prstGeom prst="rect">
              <a:avLst/>
            </a:prstGeom>
            <a:noFill/>
          </p:spPr>
          <p:txBody>
            <a:bodyPr wrap="square" rtlCol="0">
              <a:spAutoFit/>
            </a:bodyPr>
            <a:lstStyle/>
            <a:p>
              <a:pPr algn="ctr"/>
              <a:r>
                <a:rPr lang="de-AT" sz="1100" dirty="0" err="1" smtClean="0">
                  <a:solidFill>
                    <a:srgbClr val="000000"/>
                  </a:solidFill>
                </a:rPr>
                <a:t>Helps</a:t>
              </a:r>
              <a:r>
                <a:rPr lang="de-AT" sz="1100" dirty="0" smtClean="0">
                  <a:solidFill>
                    <a:srgbClr val="000000"/>
                  </a:solidFill>
                </a:rPr>
                <a:t> </a:t>
              </a:r>
              <a:r>
                <a:rPr lang="de-AT" sz="1100" dirty="0" err="1" smtClean="0">
                  <a:solidFill>
                    <a:srgbClr val="000000"/>
                  </a:solidFill>
                </a:rPr>
                <a:t>raise</a:t>
              </a:r>
              <a:r>
                <a:rPr lang="de-AT" sz="1100" dirty="0" smtClean="0">
                  <a:solidFill>
                    <a:srgbClr val="000000"/>
                  </a:solidFill>
                </a:rPr>
                <a:t>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awareness</a:t>
              </a:r>
              <a:r>
                <a:rPr lang="de-AT" sz="1100" dirty="0" smtClean="0">
                  <a:solidFill>
                    <a:srgbClr val="000000"/>
                  </a:solidFill>
                </a:rPr>
                <a:t> </a:t>
              </a:r>
              <a:r>
                <a:rPr lang="de-AT" sz="1100" dirty="0" err="1" smtClean="0">
                  <a:solidFill>
                    <a:srgbClr val="000000"/>
                  </a:solidFill>
                </a:rPr>
                <a:t>of</a:t>
              </a:r>
              <a:r>
                <a:rPr lang="de-AT" sz="1100" dirty="0" smtClean="0">
                  <a:solidFill>
                    <a:srgbClr val="000000"/>
                  </a:solidFill>
                </a:rPr>
                <a:t>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local</a:t>
              </a:r>
              <a:r>
                <a:rPr lang="de-AT" sz="1100" dirty="0" smtClean="0">
                  <a:solidFill>
                    <a:srgbClr val="000000"/>
                  </a:solidFill>
                </a:rPr>
                <a:t> </a:t>
              </a:r>
              <a:r>
                <a:rPr lang="de-AT" sz="1100" dirty="0" err="1" smtClean="0">
                  <a:solidFill>
                    <a:srgbClr val="000000"/>
                  </a:solidFill>
                </a:rPr>
                <a:t>population</a:t>
              </a:r>
              <a:r>
                <a:rPr lang="de-AT" sz="1100" dirty="0" smtClean="0">
                  <a:solidFill>
                    <a:srgbClr val="000000"/>
                  </a:solidFill>
                </a:rPr>
                <a:t> </a:t>
              </a:r>
              <a:r>
                <a:rPr lang="de-AT" sz="1100" dirty="0" err="1" smtClean="0">
                  <a:solidFill>
                    <a:srgbClr val="000000"/>
                  </a:solidFill>
                </a:rPr>
                <a:t>regarding</a:t>
              </a:r>
              <a:r>
                <a:rPr lang="de-AT" sz="1100" dirty="0" smtClean="0">
                  <a:solidFill>
                    <a:srgbClr val="000000"/>
                  </a:solidFill>
                </a:rPr>
                <a:t>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value</a:t>
              </a:r>
              <a:r>
                <a:rPr lang="de-AT" sz="1100" dirty="0" smtClean="0">
                  <a:solidFill>
                    <a:srgbClr val="000000"/>
                  </a:solidFill>
                </a:rPr>
                <a:t> </a:t>
              </a:r>
              <a:r>
                <a:rPr lang="de-AT" sz="1100" dirty="0" err="1" smtClean="0">
                  <a:solidFill>
                    <a:srgbClr val="000000"/>
                  </a:solidFill>
                </a:rPr>
                <a:t>of</a:t>
              </a:r>
              <a:r>
                <a:rPr lang="de-AT" sz="1100" dirty="0" smtClean="0">
                  <a:solidFill>
                    <a:srgbClr val="000000"/>
                  </a:solidFill>
                </a:rPr>
                <a:t> </a:t>
              </a:r>
              <a:r>
                <a:rPr lang="de-AT" sz="1100" dirty="0" err="1" smtClean="0">
                  <a:solidFill>
                    <a:srgbClr val="000000"/>
                  </a:solidFill>
                </a:rPr>
                <a:t>natural</a:t>
              </a:r>
              <a:r>
                <a:rPr lang="de-AT" sz="1100" dirty="0" smtClean="0">
                  <a:solidFill>
                    <a:srgbClr val="000000"/>
                  </a:solidFill>
                </a:rPr>
                <a:t> </a:t>
              </a:r>
              <a:r>
                <a:rPr lang="de-AT" sz="1100" dirty="0" err="1" smtClean="0">
                  <a:solidFill>
                    <a:srgbClr val="000000"/>
                  </a:solidFill>
                </a:rPr>
                <a:t>and</a:t>
              </a:r>
              <a:r>
                <a:rPr lang="de-AT" sz="1100" dirty="0" smtClean="0">
                  <a:solidFill>
                    <a:srgbClr val="000000"/>
                  </a:solidFill>
                </a:rPr>
                <a:t> </a:t>
              </a:r>
              <a:r>
                <a:rPr lang="de-AT" sz="1100" dirty="0" err="1" smtClean="0">
                  <a:solidFill>
                    <a:srgbClr val="000000"/>
                  </a:solidFill>
                </a:rPr>
                <a:t>cultural</a:t>
              </a:r>
              <a:r>
                <a:rPr lang="de-AT" sz="1100" dirty="0" smtClean="0">
                  <a:solidFill>
                    <a:srgbClr val="000000"/>
                  </a:solidFill>
                </a:rPr>
                <a:t> </a:t>
              </a:r>
              <a:r>
                <a:rPr lang="de-AT" sz="1100" dirty="0" err="1" smtClean="0">
                  <a:solidFill>
                    <a:srgbClr val="000000"/>
                  </a:solidFill>
                </a:rPr>
                <a:t>sites</a:t>
              </a:r>
              <a:endParaRPr lang="en-GB" sz="1100" dirty="0">
                <a:solidFill>
                  <a:srgbClr val="000000"/>
                </a:solidFill>
              </a:endParaRPr>
            </a:p>
          </p:txBody>
        </p:sp>
        <p:sp>
          <p:nvSpPr>
            <p:cNvPr id="82" name="Abgerundetes Rechteck 81"/>
            <p:cNvSpPr/>
            <p:nvPr/>
          </p:nvSpPr>
          <p:spPr>
            <a:xfrm>
              <a:off x="6672730" y="3868028"/>
              <a:ext cx="1875878" cy="360040"/>
            </a:xfrm>
            <a:prstGeom prst="roundRect">
              <a:avLst/>
            </a:prstGeom>
            <a:solidFill>
              <a:srgbClr val="3B1B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AT" sz="1100" b="1" dirty="0" smtClean="0">
                  <a:solidFill>
                    <a:schemeClr val="bg1"/>
                  </a:solidFill>
                  <a:latin typeface="Arial" panose="020B0604020202020204" pitchFamily="34" charset="0"/>
                  <a:cs typeface="Arial" panose="020B0604020202020204" pitchFamily="34" charset="0"/>
                </a:rPr>
                <a:t>Environmental </a:t>
              </a:r>
              <a:r>
                <a:rPr lang="de-AT" sz="1100" b="1" dirty="0" err="1" smtClean="0">
                  <a:solidFill>
                    <a:schemeClr val="bg1"/>
                  </a:solidFill>
                  <a:latin typeface="Arial" panose="020B0604020202020204" pitchFamily="34" charset="0"/>
                  <a:cs typeface="Arial" panose="020B0604020202020204" pitchFamily="34" charset="0"/>
                </a:rPr>
                <a:t>benefits</a:t>
              </a:r>
              <a:endParaRPr lang="en-GB" sz="1100" b="1" dirty="0">
                <a:solidFill>
                  <a:schemeClr val="bg1"/>
                </a:solidFill>
                <a:latin typeface="Arial" panose="020B0604020202020204" pitchFamily="34" charset="0"/>
                <a:cs typeface="Arial" panose="020B0604020202020204" pitchFamily="34" charset="0"/>
              </a:endParaRPr>
            </a:p>
          </p:txBody>
        </p:sp>
        <p:sp>
          <p:nvSpPr>
            <p:cNvPr id="83" name="Textfeld 82"/>
            <p:cNvSpPr txBox="1"/>
            <p:nvPr/>
          </p:nvSpPr>
          <p:spPr>
            <a:xfrm>
              <a:off x="4646217" y="5915541"/>
              <a:ext cx="2086016" cy="430887"/>
            </a:xfrm>
            <a:prstGeom prst="rect">
              <a:avLst/>
            </a:prstGeom>
            <a:noFill/>
          </p:spPr>
          <p:txBody>
            <a:bodyPr wrap="square" rtlCol="0">
              <a:spAutoFit/>
            </a:bodyPr>
            <a:lstStyle/>
            <a:p>
              <a:pPr algn="ctr"/>
              <a:r>
                <a:rPr lang="de-AT" sz="1100" dirty="0" err="1" smtClean="0">
                  <a:solidFill>
                    <a:srgbClr val="000000"/>
                  </a:solidFill>
                </a:rPr>
                <a:t>Stimulates</a:t>
              </a:r>
              <a:r>
                <a:rPr lang="de-AT" sz="1100" dirty="0" smtClean="0">
                  <a:solidFill>
                    <a:srgbClr val="000000"/>
                  </a:solidFill>
                </a:rPr>
                <a:t>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pride</a:t>
              </a:r>
              <a:r>
                <a:rPr lang="de-AT" sz="1100" dirty="0" smtClean="0">
                  <a:solidFill>
                    <a:srgbClr val="000000"/>
                  </a:solidFill>
                </a:rPr>
                <a:t> on </a:t>
              </a:r>
              <a:r>
                <a:rPr lang="de-AT" sz="1100" dirty="0" err="1" smtClean="0">
                  <a:solidFill>
                    <a:srgbClr val="000000"/>
                  </a:solidFill>
                </a:rPr>
                <a:t>local</a:t>
              </a:r>
              <a:r>
                <a:rPr lang="de-AT" sz="1100" dirty="0" smtClean="0">
                  <a:solidFill>
                    <a:srgbClr val="000000"/>
                  </a:solidFill>
                </a:rPr>
                <a:t> </a:t>
              </a:r>
              <a:r>
                <a:rPr lang="de-AT" sz="1100" dirty="0" err="1" smtClean="0">
                  <a:solidFill>
                    <a:srgbClr val="000000"/>
                  </a:solidFill>
                </a:rPr>
                <a:t>and</a:t>
              </a:r>
              <a:r>
                <a:rPr lang="de-AT" sz="1100" dirty="0" smtClean="0">
                  <a:solidFill>
                    <a:srgbClr val="000000"/>
                  </a:solidFill>
                </a:rPr>
                <a:t> national </a:t>
              </a:r>
              <a:r>
                <a:rPr lang="de-AT" sz="1100" dirty="0" err="1" smtClean="0">
                  <a:solidFill>
                    <a:srgbClr val="000000"/>
                  </a:solidFill>
                </a:rPr>
                <a:t>heritage</a:t>
              </a:r>
              <a:endParaRPr lang="en-GB" sz="1100" dirty="0">
                <a:solidFill>
                  <a:srgbClr val="000000"/>
                </a:solidFill>
              </a:endParaRPr>
            </a:p>
          </p:txBody>
        </p:sp>
        <p:sp>
          <p:nvSpPr>
            <p:cNvPr id="84" name="Textfeld 83"/>
            <p:cNvSpPr txBox="1"/>
            <p:nvPr/>
          </p:nvSpPr>
          <p:spPr>
            <a:xfrm>
              <a:off x="7389743" y="2118896"/>
              <a:ext cx="1283583" cy="769441"/>
            </a:xfrm>
            <a:prstGeom prst="rect">
              <a:avLst/>
            </a:prstGeom>
            <a:noFill/>
          </p:spPr>
          <p:txBody>
            <a:bodyPr wrap="square" rtlCol="0">
              <a:spAutoFit/>
            </a:bodyPr>
            <a:lstStyle/>
            <a:p>
              <a:pPr algn="ctr"/>
              <a:r>
                <a:rPr lang="de-AT" sz="1100" dirty="0" err="1" smtClean="0">
                  <a:solidFill>
                    <a:srgbClr val="000000"/>
                  </a:solidFill>
                </a:rPr>
                <a:t>Increases</a:t>
              </a:r>
              <a:r>
                <a:rPr lang="de-AT" sz="1100" dirty="0" smtClean="0">
                  <a:solidFill>
                    <a:srgbClr val="000000"/>
                  </a:solidFill>
                </a:rPr>
                <a:t> an </a:t>
              </a:r>
              <a:r>
                <a:rPr lang="de-AT" sz="1100" dirty="0" err="1" smtClean="0">
                  <a:solidFill>
                    <a:srgbClr val="000000"/>
                  </a:solidFill>
                </a:rPr>
                <a:t>environmentally</a:t>
              </a:r>
              <a:r>
                <a:rPr lang="de-AT" sz="1100" dirty="0" smtClean="0">
                  <a:solidFill>
                    <a:srgbClr val="000000"/>
                  </a:solidFill>
                </a:rPr>
                <a:t> </a:t>
              </a:r>
              <a:r>
                <a:rPr lang="de-AT" sz="1100" dirty="0" err="1" smtClean="0">
                  <a:solidFill>
                    <a:srgbClr val="000000"/>
                  </a:solidFill>
                </a:rPr>
                <a:t>conscious</a:t>
              </a:r>
              <a:r>
                <a:rPr lang="de-AT" sz="1100" dirty="0" smtClean="0">
                  <a:solidFill>
                    <a:srgbClr val="000000"/>
                  </a:solidFill>
                </a:rPr>
                <a:t> </a:t>
              </a:r>
              <a:r>
                <a:rPr lang="de-AT" sz="1100" dirty="0" err="1" smtClean="0">
                  <a:solidFill>
                    <a:srgbClr val="000000"/>
                  </a:solidFill>
                </a:rPr>
                <a:t>behavior</a:t>
              </a:r>
              <a:endParaRPr lang="en-GB" sz="1100" dirty="0">
                <a:solidFill>
                  <a:srgbClr val="000000"/>
                </a:solidFill>
              </a:endParaRPr>
            </a:p>
          </p:txBody>
        </p:sp>
        <p:sp>
          <p:nvSpPr>
            <p:cNvPr id="85" name="Textfeld 84"/>
            <p:cNvSpPr txBox="1"/>
            <p:nvPr/>
          </p:nvSpPr>
          <p:spPr>
            <a:xfrm>
              <a:off x="6616144" y="4390816"/>
              <a:ext cx="2086016" cy="600164"/>
            </a:xfrm>
            <a:prstGeom prst="rect">
              <a:avLst/>
            </a:prstGeom>
            <a:noFill/>
          </p:spPr>
          <p:txBody>
            <a:bodyPr wrap="square" rtlCol="0">
              <a:spAutoFit/>
            </a:bodyPr>
            <a:lstStyle/>
            <a:p>
              <a:pPr algn="ctr"/>
              <a:r>
                <a:rPr lang="de-AT" sz="1100" dirty="0" smtClean="0">
                  <a:solidFill>
                    <a:srgbClr val="000000"/>
                  </a:solidFill>
                </a:rPr>
                <a:t>Supports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protection</a:t>
              </a:r>
              <a:r>
                <a:rPr lang="de-AT" sz="1100" dirty="0" smtClean="0">
                  <a:solidFill>
                    <a:srgbClr val="000000"/>
                  </a:solidFill>
                </a:rPr>
                <a:t>, </a:t>
              </a:r>
              <a:r>
                <a:rPr lang="de-AT" sz="1100" dirty="0" err="1" smtClean="0">
                  <a:solidFill>
                    <a:srgbClr val="000000"/>
                  </a:solidFill>
                </a:rPr>
                <a:t>conservation</a:t>
              </a:r>
              <a:r>
                <a:rPr lang="de-AT" sz="1100" dirty="0" smtClean="0">
                  <a:solidFill>
                    <a:srgbClr val="000000"/>
                  </a:solidFill>
                </a:rPr>
                <a:t> </a:t>
              </a:r>
              <a:r>
                <a:rPr lang="de-AT" sz="1100" dirty="0" err="1" smtClean="0">
                  <a:solidFill>
                    <a:srgbClr val="000000"/>
                  </a:solidFill>
                </a:rPr>
                <a:t>and</a:t>
              </a:r>
              <a:r>
                <a:rPr lang="de-AT" sz="1100" dirty="0" smtClean="0">
                  <a:solidFill>
                    <a:srgbClr val="000000"/>
                  </a:solidFill>
                </a:rPr>
                <a:t> </a:t>
              </a:r>
              <a:r>
                <a:rPr lang="de-AT" sz="1100" dirty="0" err="1" smtClean="0">
                  <a:solidFill>
                    <a:srgbClr val="000000"/>
                  </a:solidFill>
                </a:rPr>
                <a:t>restoration</a:t>
              </a:r>
              <a:r>
                <a:rPr lang="de-AT" sz="1100" dirty="0" smtClean="0">
                  <a:solidFill>
                    <a:srgbClr val="000000"/>
                  </a:solidFill>
                </a:rPr>
                <a:t> </a:t>
              </a:r>
              <a:r>
                <a:rPr lang="de-AT" sz="1100" dirty="0" err="1" smtClean="0">
                  <a:solidFill>
                    <a:srgbClr val="000000"/>
                  </a:solidFill>
                </a:rPr>
                <a:t>of</a:t>
              </a:r>
              <a:r>
                <a:rPr lang="de-AT" sz="1100" dirty="0" smtClean="0">
                  <a:solidFill>
                    <a:srgbClr val="000000"/>
                  </a:solidFill>
                </a:rPr>
                <a:t> </a:t>
              </a:r>
              <a:r>
                <a:rPr lang="de-AT" sz="1100" dirty="0" err="1" smtClean="0">
                  <a:solidFill>
                    <a:srgbClr val="000000"/>
                  </a:solidFill>
                </a:rPr>
                <a:t>biological</a:t>
              </a:r>
              <a:r>
                <a:rPr lang="de-AT" sz="1100" dirty="0" smtClean="0">
                  <a:solidFill>
                    <a:srgbClr val="000000"/>
                  </a:solidFill>
                </a:rPr>
                <a:t> </a:t>
              </a:r>
              <a:r>
                <a:rPr lang="de-AT" sz="1100" dirty="0" err="1" smtClean="0">
                  <a:solidFill>
                    <a:srgbClr val="000000"/>
                  </a:solidFill>
                </a:rPr>
                <a:t>diversity</a:t>
              </a:r>
              <a:endParaRPr lang="en-GB" sz="1100" dirty="0">
                <a:solidFill>
                  <a:srgbClr val="000000"/>
                </a:solidFill>
              </a:endParaRPr>
            </a:p>
          </p:txBody>
        </p:sp>
        <p:sp>
          <p:nvSpPr>
            <p:cNvPr id="86" name="Textfeld 85"/>
            <p:cNvSpPr txBox="1"/>
            <p:nvPr/>
          </p:nvSpPr>
          <p:spPr>
            <a:xfrm>
              <a:off x="6514008" y="3082622"/>
              <a:ext cx="2086016" cy="600164"/>
            </a:xfrm>
            <a:prstGeom prst="rect">
              <a:avLst/>
            </a:prstGeom>
            <a:noFill/>
          </p:spPr>
          <p:txBody>
            <a:bodyPr wrap="square" rtlCol="0">
              <a:spAutoFit/>
            </a:bodyPr>
            <a:lstStyle/>
            <a:p>
              <a:pPr algn="ctr"/>
              <a:r>
                <a:rPr lang="de-AT" sz="1100" dirty="0" smtClean="0">
                  <a:solidFill>
                    <a:srgbClr val="000000"/>
                  </a:solidFill>
                </a:rPr>
                <a:t>Generates </a:t>
              </a:r>
              <a:r>
                <a:rPr lang="de-AT" sz="1100" dirty="0" err="1" smtClean="0">
                  <a:solidFill>
                    <a:srgbClr val="000000"/>
                  </a:solidFill>
                </a:rPr>
                <a:t>income</a:t>
              </a:r>
              <a:r>
                <a:rPr lang="de-AT" sz="1100" dirty="0" smtClean="0">
                  <a:solidFill>
                    <a:srgbClr val="000000"/>
                  </a:solidFill>
                </a:rPr>
                <a:t> </a:t>
              </a:r>
              <a:r>
                <a:rPr lang="de-AT" sz="1100" dirty="0" err="1" smtClean="0">
                  <a:solidFill>
                    <a:srgbClr val="000000"/>
                  </a:solidFill>
                </a:rPr>
                <a:t>that</a:t>
              </a:r>
              <a:r>
                <a:rPr lang="de-AT" sz="1100" dirty="0" smtClean="0">
                  <a:solidFill>
                    <a:srgbClr val="000000"/>
                  </a:solidFill>
                </a:rPr>
                <a:t> </a:t>
              </a:r>
              <a:r>
                <a:rPr lang="de-AT" sz="1100" dirty="0" err="1" smtClean="0">
                  <a:solidFill>
                    <a:srgbClr val="000000"/>
                  </a:solidFill>
                </a:rPr>
                <a:t>can</a:t>
              </a:r>
              <a:r>
                <a:rPr lang="de-AT" sz="1100" dirty="0" smtClean="0">
                  <a:solidFill>
                    <a:srgbClr val="000000"/>
                  </a:solidFill>
                </a:rPr>
                <a:t> </a:t>
              </a:r>
              <a:r>
                <a:rPr lang="de-AT" sz="1100" dirty="0" err="1" smtClean="0">
                  <a:solidFill>
                    <a:srgbClr val="000000"/>
                  </a:solidFill>
                </a:rPr>
                <a:t>be</a:t>
              </a:r>
              <a:r>
                <a:rPr lang="de-AT" sz="1100" dirty="0" smtClean="0">
                  <a:solidFill>
                    <a:srgbClr val="000000"/>
                  </a:solidFill>
                </a:rPr>
                <a:t> </a:t>
              </a:r>
              <a:r>
                <a:rPr lang="de-AT" sz="1100" dirty="0" err="1" smtClean="0">
                  <a:solidFill>
                    <a:srgbClr val="000000"/>
                  </a:solidFill>
                </a:rPr>
                <a:t>used</a:t>
              </a:r>
              <a:r>
                <a:rPr lang="de-AT" sz="1100" dirty="0" smtClean="0">
                  <a:solidFill>
                    <a:srgbClr val="000000"/>
                  </a:solidFill>
                </a:rPr>
                <a:t> </a:t>
              </a:r>
              <a:r>
                <a:rPr lang="de-AT" sz="1100" dirty="0" err="1" smtClean="0">
                  <a:solidFill>
                    <a:srgbClr val="000000"/>
                  </a:solidFill>
                </a:rPr>
                <a:t>for</a:t>
              </a:r>
              <a:r>
                <a:rPr lang="de-AT" sz="1100" dirty="0" smtClean="0">
                  <a:solidFill>
                    <a:srgbClr val="000000"/>
                  </a:solidFill>
                </a:rPr>
                <a:t> environmental </a:t>
              </a:r>
              <a:r>
                <a:rPr lang="de-AT" sz="1100" dirty="0" err="1" smtClean="0">
                  <a:solidFill>
                    <a:srgbClr val="000000"/>
                  </a:solidFill>
                </a:rPr>
                <a:t>protection</a:t>
              </a:r>
              <a:endParaRPr lang="en-GB" sz="1100" dirty="0">
                <a:solidFill>
                  <a:srgbClr val="000000"/>
                </a:solidFill>
              </a:endParaRPr>
            </a:p>
          </p:txBody>
        </p:sp>
        <p:sp>
          <p:nvSpPr>
            <p:cNvPr id="87" name="Abgerundetes Rechteck 86"/>
            <p:cNvSpPr/>
            <p:nvPr/>
          </p:nvSpPr>
          <p:spPr>
            <a:xfrm>
              <a:off x="679898" y="4437112"/>
              <a:ext cx="1875878" cy="360040"/>
            </a:xfrm>
            <a:prstGeom prst="roundRect">
              <a:avLst/>
            </a:prstGeom>
            <a:solidFill>
              <a:srgbClr val="3B1B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AT" sz="1100" b="1" dirty="0" smtClean="0">
                  <a:solidFill>
                    <a:schemeClr val="bg1"/>
                  </a:solidFill>
                  <a:latin typeface="Arial" panose="020B0604020202020204" pitchFamily="34" charset="0"/>
                  <a:cs typeface="Arial" panose="020B0604020202020204" pitchFamily="34" charset="0"/>
                </a:rPr>
                <a:t>Political </a:t>
              </a:r>
              <a:r>
                <a:rPr lang="de-AT" sz="1100" b="1" dirty="0" err="1" smtClean="0">
                  <a:solidFill>
                    <a:schemeClr val="bg1"/>
                  </a:solidFill>
                  <a:latin typeface="Arial" panose="020B0604020202020204" pitchFamily="34" charset="0"/>
                  <a:cs typeface="Arial" panose="020B0604020202020204" pitchFamily="34" charset="0"/>
                </a:rPr>
                <a:t>benefits</a:t>
              </a:r>
              <a:endParaRPr lang="en-GB" sz="1100" b="1" dirty="0">
                <a:solidFill>
                  <a:schemeClr val="bg1"/>
                </a:solidFill>
                <a:latin typeface="Arial" panose="020B0604020202020204" pitchFamily="34" charset="0"/>
                <a:cs typeface="Arial" panose="020B0604020202020204" pitchFamily="34" charset="0"/>
              </a:endParaRPr>
            </a:p>
          </p:txBody>
        </p:sp>
        <p:sp>
          <p:nvSpPr>
            <p:cNvPr id="88" name="Textfeld 87"/>
            <p:cNvSpPr txBox="1"/>
            <p:nvPr/>
          </p:nvSpPr>
          <p:spPr>
            <a:xfrm>
              <a:off x="539552" y="2564904"/>
              <a:ext cx="2086016" cy="600164"/>
            </a:xfrm>
            <a:prstGeom prst="rect">
              <a:avLst/>
            </a:prstGeom>
            <a:noFill/>
          </p:spPr>
          <p:txBody>
            <a:bodyPr wrap="square" rtlCol="0">
              <a:spAutoFit/>
            </a:bodyPr>
            <a:lstStyle/>
            <a:p>
              <a:pPr algn="ctr"/>
              <a:r>
                <a:rPr lang="de-AT" sz="1100" dirty="0" err="1" smtClean="0">
                  <a:solidFill>
                    <a:srgbClr val="000000"/>
                  </a:solidFill>
                </a:rPr>
                <a:t>Contributes</a:t>
              </a:r>
              <a:r>
                <a:rPr lang="de-AT" sz="1100" dirty="0" smtClean="0">
                  <a:solidFill>
                    <a:srgbClr val="000000"/>
                  </a:solidFill>
                </a:rPr>
                <a:t> </a:t>
              </a:r>
              <a:r>
                <a:rPr lang="de-AT" sz="1100" dirty="0" err="1" smtClean="0">
                  <a:solidFill>
                    <a:srgbClr val="000000"/>
                  </a:solidFill>
                </a:rPr>
                <a:t>to</a:t>
              </a:r>
              <a:r>
                <a:rPr lang="de-AT" sz="1100" dirty="0" smtClean="0">
                  <a:solidFill>
                    <a:srgbClr val="000000"/>
                  </a:solidFill>
                </a:rPr>
                <a:t>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perception</a:t>
              </a:r>
              <a:r>
                <a:rPr lang="de-AT" sz="1100" dirty="0" smtClean="0">
                  <a:solidFill>
                    <a:srgbClr val="000000"/>
                  </a:solidFill>
                </a:rPr>
                <a:t> </a:t>
              </a:r>
              <a:r>
                <a:rPr lang="de-AT" sz="1100" dirty="0" err="1" smtClean="0">
                  <a:solidFill>
                    <a:srgbClr val="000000"/>
                  </a:solidFill>
                </a:rPr>
                <a:t>of</a:t>
              </a:r>
              <a:r>
                <a:rPr lang="de-AT" sz="1100" dirty="0" smtClean="0">
                  <a:solidFill>
                    <a:srgbClr val="000000"/>
                  </a:solidFill>
                </a:rPr>
                <a:t> </a:t>
              </a:r>
              <a:r>
                <a:rPr lang="de-AT" sz="1100" dirty="0" err="1" smtClean="0">
                  <a:solidFill>
                    <a:srgbClr val="000000"/>
                  </a:solidFill>
                </a:rPr>
                <a:t>the</a:t>
              </a:r>
              <a:r>
                <a:rPr lang="de-AT" sz="1100" dirty="0" smtClean="0">
                  <a:solidFill>
                    <a:srgbClr val="000000"/>
                  </a:solidFill>
                </a:rPr>
                <a:t> </a:t>
              </a:r>
              <a:r>
                <a:rPr lang="de-AT" sz="1100" dirty="0" err="1" smtClean="0">
                  <a:solidFill>
                    <a:srgbClr val="000000"/>
                  </a:solidFill>
                </a:rPr>
                <a:t>country</a:t>
              </a:r>
              <a:r>
                <a:rPr lang="de-AT" sz="1100" dirty="0" smtClean="0">
                  <a:solidFill>
                    <a:srgbClr val="000000"/>
                  </a:solidFill>
                </a:rPr>
                <a:t> in </a:t>
              </a:r>
              <a:r>
                <a:rPr lang="de-AT" sz="1100" dirty="0" err="1" smtClean="0">
                  <a:solidFill>
                    <a:srgbClr val="000000"/>
                  </a:solidFill>
                </a:rPr>
                <a:t>the</a:t>
              </a:r>
              <a:r>
                <a:rPr lang="de-AT" sz="1100" dirty="0" smtClean="0">
                  <a:solidFill>
                    <a:srgbClr val="000000"/>
                  </a:solidFill>
                </a:rPr>
                <a:t> global </a:t>
              </a:r>
              <a:r>
                <a:rPr lang="de-AT" sz="1100" dirty="0" err="1" smtClean="0">
                  <a:solidFill>
                    <a:srgbClr val="000000"/>
                  </a:solidFill>
                </a:rPr>
                <a:t>market</a:t>
              </a:r>
              <a:endParaRPr lang="en-GB" sz="1100" dirty="0">
                <a:solidFill>
                  <a:srgbClr val="000000"/>
                </a:solidFill>
              </a:endParaRPr>
            </a:p>
          </p:txBody>
        </p:sp>
        <p:sp>
          <p:nvSpPr>
            <p:cNvPr id="89" name="Textfeld 88"/>
            <p:cNvSpPr txBox="1"/>
            <p:nvPr/>
          </p:nvSpPr>
          <p:spPr>
            <a:xfrm>
              <a:off x="691952" y="3456920"/>
              <a:ext cx="2086016" cy="600164"/>
            </a:xfrm>
            <a:prstGeom prst="rect">
              <a:avLst/>
            </a:prstGeom>
            <a:noFill/>
          </p:spPr>
          <p:txBody>
            <a:bodyPr wrap="square" rtlCol="0">
              <a:spAutoFit/>
            </a:bodyPr>
            <a:lstStyle/>
            <a:p>
              <a:pPr algn="ctr"/>
              <a:r>
                <a:rPr lang="de-AT" sz="1100" dirty="0" smtClean="0">
                  <a:solidFill>
                    <a:srgbClr val="000000"/>
                  </a:solidFill>
                </a:rPr>
                <a:t>Acts </a:t>
              </a:r>
              <a:r>
                <a:rPr lang="de-AT" sz="1100" dirty="0" err="1" smtClean="0">
                  <a:solidFill>
                    <a:srgbClr val="000000"/>
                  </a:solidFill>
                </a:rPr>
                <a:t>as</a:t>
              </a:r>
              <a:r>
                <a:rPr lang="de-AT" sz="1100" dirty="0" smtClean="0">
                  <a:solidFill>
                    <a:srgbClr val="000000"/>
                  </a:solidFill>
                </a:rPr>
                <a:t> an </a:t>
              </a:r>
              <a:r>
                <a:rPr lang="de-AT" sz="1100" dirty="0" err="1" smtClean="0">
                  <a:solidFill>
                    <a:srgbClr val="000000"/>
                  </a:solidFill>
                </a:rPr>
                <a:t>catalyst</a:t>
              </a:r>
              <a:r>
                <a:rPr lang="de-AT" sz="1100" dirty="0" smtClean="0">
                  <a:solidFill>
                    <a:srgbClr val="000000"/>
                  </a:solidFill>
                </a:rPr>
                <a:t> </a:t>
              </a:r>
              <a:r>
                <a:rPr lang="de-AT" sz="1100" dirty="0" err="1" smtClean="0">
                  <a:solidFill>
                    <a:srgbClr val="000000"/>
                  </a:solidFill>
                </a:rPr>
                <a:t>for</a:t>
              </a:r>
              <a:r>
                <a:rPr lang="de-AT" sz="1100" dirty="0" smtClean="0">
                  <a:solidFill>
                    <a:srgbClr val="000000"/>
                  </a:solidFill>
                </a:rPr>
                <a:t> </a:t>
              </a:r>
              <a:r>
                <a:rPr lang="de-AT" sz="1100" dirty="0" err="1" smtClean="0">
                  <a:solidFill>
                    <a:srgbClr val="000000"/>
                  </a:solidFill>
                </a:rPr>
                <a:t>peace</a:t>
              </a:r>
              <a:r>
                <a:rPr lang="de-AT" sz="1100" dirty="0" smtClean="0">
                  <a:solidFill>
                    <a:srgbClr val="000000"/>
                  </a:solidFill>
                </a:rPr>
                <a:t> </a:t>
              </a:r>
              <a:r>
                <a:rPr lang="de-AT" sz="1100" dirty="0" err="1" smtClean="0">
                  <a:solidFill>
                    <a:srgbClr val="000000"/>
                  </a:solidFill>
                </a:rPr>
                <a:t>through</a:t>
              </a:r>
              <a:r>
                <a:rPr lang="de-AT" sz="1100" dirty="0" smtClean="0">
                  <a:solidFill>
                    <a:srgbClr val="000000"/>
                  </a:solidFill>
                </a:rPr>
                <a:t> </a:t>
              </a:r>
              <a:r>
                <a:rPr lang="de-AT" sz="1100" dirty="0" err="1" smtClean="0">
                  <a:solidFill>
                    <a:srgbClr val="000000"/>
                  </a:solidFill>
                </a:rPr>
                <a:t>cultural</a:t>
              </a:r>
              <a:r>
                <a:rPr lang="de-AT" sz="1100" dirty="0" smtClean="0">
                  <a:solidFill>
                    <a:srgbClr val="000000"/>
                  </a:solidFill>
                </a:rPr>
                <a:t> </a:t>
              </a:r>
              <a:r>
                <a:rPr lang="de-AT" sz="1100" dirty="0" err="1" smtClean="0">
                  <a:solidFill>
                    <a:srgbClr val="000000"/>
                  </a:solidFill>
                </a:rPr>
                <a:t>exchange</a:t>
              </a:r>
              <a:r>
                <a:rPr lang="de-AT" sz="1100" dirty="0" smtClean="0">
                  <a:solidFill>
                    <a:srgbClr val="000000"/>
                  </a:solidFill>
                </a:rPr>
                <a:t> </a:t>
              </a:r>
              <a:r>
                <a:rPr lang="de-AT" sz="1100" dirty="0" err="1" smtClean="0">
                  <a:solidFill>
                    <a:srgbClr val="000000"/>
                  </a:solidFill>
                </a:rPr>
                <a:t>between</a:t>
              </a:r>
              <a:r>
                <a:rPr lang="de-AT" sz="1100" dirty="0" smtClean="0">
                  <a:solidFill>
                    <a:srgbClr val="000000"/>
                  </a:solidFill>
                </a:rPr>
                <a:t> </a:t>
              </a:r>
              <a:r>
                <a:rPr lang="de-AT" sz="1100" dirty="0" err="1" smtClean="0">
                  <a:solidFill>
                    <a:srgbClr val="000000"/>
                  </a:solidFill>
                </a:rPr>
                <a:t>hosts</a:t>
              </a:r>
              <a:r>
                <a:rPr lang="de-AT" sz="1100" dirty="0" smtClean="0">
                  <a:solidFill>
                    <a:srgbClr val="000000"/>
                  </a:solidFill>
                </a:rPr>
                <a:t> </a:t>
              </a:r>
              <a:r>
                <a:rPr lang="de-AT" sz="1100" dirty="0" err="1" smtClean="0">
                  <a:solidFill>
                    <a:srgbClr val="000000"/>
                  </a:solidFill>
                </a:rPr>
                <a:t>and</a:t>
              </a:r>
              <a:r>
                <a:rPr lang="de-AT" sz="1100" dirty="0" smtClean="0">
                  <a:solidFill>
                    <a:srgbClr val="000000"/>
                  </a:solidFill>
                </a:rPr>
                <a:t> </a:t>
              </a:r>
              <a:r>
                <a:rPr lang="de-AT" sz="1100" dirty="0" err="1" smtClean="0">
                  <a:solidFill>
                    <a:srgbClr val="000000"/>
                  </a:solidFill>
                </a:rPr>
                <a:t>guests</a:t>
              </a:r>
              <a:endParaRPr lang="en-GB" sz="1100" dirty="0">
                <a:solidFill>
                  <a:srgbClr val="000000"/>
                </a:solidFill>
              </a:endParaRPr>
            </a:p>
          </p:txBody>
        </p:sp>
      </p:grpSp>
    </p:spTree>
    <p:extLst>
      <p:ext uri="{BB962C8B-B14F-4D97-AF65-F5344CB8AC3E}">
        <p14:creationId xmlns:p14="http://schemas.microsoft.com/office/powerpoint/2010/main" val="241236227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smtClean="0"/>
              <a:t>Around 1/4 of all proposed actions have not been implemented</a:t>
            </a:r>
            <a:endParaRPr lang="de-AT"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a:t>
            </a:fld>
            <a:endParaRPr lang="de-DE" altLang="de-DE"/>
          </a:p>
        </p:txBody>
      </p:sp>
      <p:sp>
        <p:nvSpPr>
          <p:cNvPr id="9" name="Inhaltsplatzhalter 8"/>
          <p:cNvSpPr>
            <a:spLocks noGrp="1"/>
          </p:cNvSpPr>
          <p:nvPr>
            <p:ph sz="quarter" idx="14"/>
          </p:nvPr>
        </p:nvSpPr>
        <p:spPr/>
        <p:txBody>
          <a:bodyPr/>
          <a:lstStyle/>
          <a:p>
            <a:r>
              <a:rPr lang="de-DE" dirty="0" smtClean="0"/>
              <a:t>Evaluation of </a:t>
            </a:r>
            <a:r>
              <a:rPr lang="de-DE" dirty="0" err="1" smtClean="0"/>
              <a:t>actions</a:t>
            </a:r>
            <a:endParaRPr lang="de-AT" dirty="0"/>
          </a:p>
        </p:txBody>
      </p:sp>
      <p:sp>
        <p:nvSpPr>
          <p:cNvPr id="1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Personal </a:t>
            </a:r>
            <a:r>
              <a:rPr lang="de-DE" spc="0" dirty="0" err="1"/>
              <a:t>interviews</a:t>
            </a:r>
            <a:endParaRPr lang="en-US" spc="0" dirty="0"/>
          </a:p>
        </p:txBody>
      </p:sp>
      <p:sp>
        <p:nvSpPr>
          <p:cNvPr id="12" name="Rectangle 7"/>
          <p:cNvSpPr>
            <a:spLocks noChangeArrowheads="1"/>
          </p:cNvSpPr>
          <p:nvPr/>
        </p:nvSpPr>
        <p:spPr bwMode="auto">
          <a:xfrm>
            <a:off x="512970" y="1619775"/>
            <a:ext cx="4068000" cy="47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400"/>
              </a:spcAft>
              <a:buClr>
                <a:srgbClr val="E3007B"/>
              </a:buClr>
              <a:buSzPct val="115000"/>
              <a:buFontTx/>
              <a:buChar char="•"/>
            </a:pPr>
            <a:r>
              <a:rPr lang="de-DE" sz="1100" dirty="0" err="1">
                <a:solidFill>
                  <a:srgbClr val="000000"/>
                </a:solidFill>
              </a:rPr>
              <a:t>Signpost</a:t>
            </a:r>
            <a:r>
              <a:rPr lang="de-DE" sz="1100" dirty="0">
                <a:solidFill>
                  <a:srgbClr val="000000"/>
                </a:solidFill>
              </a:rPr>
              <a:t> </a:t>
            </a:r>
            <a:r>
              <a:rPr lang="de-DE" sz="1100" dirty="0" err="1">
                <a:solidFill>
                  <a:srgbClr val="000000"/>
                </a:solidFill>
              </a:rPr>
              <a:t>scenic</a:t>
            </a:r>
            <a:r>
              <a:rPr lang="de-DE" sz="1100" dirty="0">
                <a:solidFill>
                  <a:srgbClr val="000000"/>
                </a:solidFill>
              </a:rPr>
              <a:t> </a:t>
            </a:r>
            <a:r>
              <a:rPr lang="de-DE" sz="1100" dirty="0" err="1">
                <a:solidFill>
                  <a:srgbClr val="000000"/>
                </a:solidFill>
              </a:rPr>
              <a:t>routes</a:t>
            </a:r>
            <a:r>
              <a:rPr lang="de-DE" sz="1100" dirty="0">
                <a:solidFill>
                  <a:srgbClr val="000000"/>
                </a:solidFill>
              </a:rPr>
              <a:t> </a:t>
            </a:r>
            <a:r>
              <a:rPr lang="de-DE" sz="1100" dirty="0" err="1">
                <a:solidFill>
                  <a:srgbClr val="000000"/>
                </a:solidFill>
              </a:rPr>
              <a:t>to</a:t>
            </a:r>
            <a:r>
              <a:rPr lang="de-DE" sz="1100" dirty="0">
                <a:solidFill>
                  <a:srgbClr val="000000"/>
                </a:solidFill>
              </a:rPr>
              <a:t> </a:t>
            </a:r>
            <a:r>
              <a:rPr lang="de-DE" sz="1100" dirty="0" err="1">
                <a:solidFill>
                  <a:srgbClr val="000000"/>
                </a:solidFill>
              </a:rPr>
              <a:t>attract</a:t>
            </a:r>
            <a:r>
              <a:rPr lang="de-DE" sz="1100" dirty="0">
                <a:solidFill>
                  <a:srgbClr val="000000"/>
                </a:solidFill>
              </a:rPr>
              <a:t> </a:t>
            </a:r>
            <a:r>
              <a:rPr lang="de-DE" sz="1100" dirty="0" err="1">
                <a:solidFill>
                  <a:srgbClr val="000000"/>
                </a:solidFill>
              </a:rPr>
              <a:t>tourists</a:t>
            </a:r>
            <a:r>
              <a:rPr lang="de-DE" sz="1100" dirty="0">
                <a:solidFill>
                  <a:srgbClr val="000000"/>
                </a:solidFill>
              </a:rPr>
              <a:t> </a:t>
            </a:r>
            <a:r>
              <a:rPr lang="de-DE" sz="1100" dirty="0" err="1">
                <a:solidFill>
                  <a:srgbClr val="000000"/>
                </a:solidFill>
              </a:rPr>
              <a:t>to</a:t>
            </a:r>
            <a:r>
              <a:rPr lang="de-DE" sz="1100" dirty="0">
                <a:solidFill>
                  <a:srgbClr val="000000"/>
                </a:solidFill>
              </a:rPr>
              <a:t> off </a:t>
            </a:r>
            <a:r>
              <a:rPr lang="de-DE" sz="1100" dirty="0" err="1">
                <a:solidFill>
                  <a:srgbClr val="000000"/>
                </a:solidFill>
              </a:rPr>
              <a:t>highway</a:t>
            </a:r>
            <a:r>
              <a:rPr lang="de-DE" sz="1100" dirty="0">
                <a:solidFill>
                  <a:srgbClr val="000000"/>
                </a:solidFill>
              </a:rPr>
              <a:t> </a:t>
            </a:r>
            <a:r>
              <a:rPr lang="de-DE" sz="1100" dirty="0" err="1">
                <a:solidFill>
                  <a:srgbClr val="000000"/>
                </a:solidFill>
              </a:rPr>
              <a:t>attractions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Increase</a:t>
            </a:r>
            <a:r>
              <a:rPr lang="de-DE" sz="1100" dirty="0">
                <a:solidFill>
                  <a:srgbClr val="000000"/>
                </a:solidFill>
              </a:rPr>
              <a:t> the </a:t>
            </a:r>
            <a:r>
              <a:rPr lang="de-DE" sz="1100" dirty="0" err="1">
                <a:solidFill>
                  <a:srgbClr val="000000"/>
                </a:solidFill>
              </a:rPr>
              <a:t>number</a:t>
            </a:r>
            <a:r>
              <a:rPr lang="de-DE" sz="1100" dirty="0">
                <a:solidFill>
                  <a:srgbClr val="000000"/>
                </a:solidFill>
              </a:rPr>
              <a:t> of </a:t>
            </a:r>
            <a:r>
              <a:rPr lang="de-DE" sz="1100" dirty="0" err="1">
                <a:solidFill>
                  <a:srgbClr val="000000"/>
                </a:solidFill>
              </a:rPr>
              <a:t>recognized</a:t>
            </a:r>
            <a:r>
              <a:rPr lang="de-DE" sz="1100" dirty="0">
                <a:solidFill>
                  <a:srgbClr val="000000"/>
                </a:solidFill>
              </a:rPr>
              <a:t> </a:t>
            </a:r>
            <a:r>
              <a:rPr lang="de-DE" sz="1100" dirty="0" err="1">
                <a:solidFill>
                  <a:srgbClr val="000000"/>
                </a:solidFill>
              </a:rPr>
              <a:t>low</a:t>
            </a:r>
            <a:r>
              <a:rPr lang="de-DE" sz="1100" dirty="0">
                <a:solidFill>
                  <a:srgbClr val="000000"/>
                </a:solidFill>
              </a:rPr>
              <a:t>-budget </a:t>
            </a:r>
            <a:r>
              <a:rPr lang="de-DE" sz="1100" dirty="0" err="1">
                <a:solidFill>
                  <a:srgbClr val="000000"/>
                </a:solidFill>
              </a:rPr>
              <a:t>brands</a:t>
            </a:r>
            <a:r>
              <a:rPr lang="de-DE" sz="1100" dirty="0">
                <a:solidFill>
                  <a:srgbClr val="000000"/>
                </a:solidFill>
              </a:rPr>
              <a:t> on </a:t>
            </a:r>
            <a:r>
              <a:rPr lang="de-DE" sz="1100" dirty="0" err="1">
                <a:solidFill>
                  <a:srgbClr val="000000"/>
                </a:solidFill>
              </a:rPr>
              <a:t>Corridor</a:t>
            </a:r>
            <a:r>
              <a:rPr lang="de-DE" sz="1100" dirty="0">
                <a:solidFill>
                  <a:srgbClr val="000000"/>
                </a:solidFill>
              </a:rPr>
              <a:t> X</a:t>
            </a:r>
          </a:p>
          <a:p>
            <a:pPr marL="177800" indent="-177800">
              <a:spcBef>
                <a:spcPts val="0"/>
              </a:spcBef>
              <a:spcAft>
                <a:spcPts val="400"/>
              </a:spcAft>
              <a:buClr>
                <a:srgbClr val="E3007B"/>
              </a:buClr>
              <a:buSzPct val="115000"/>
              <a:buFontTx/>
              <a:buChar char="•"/>
            </a:pPr>
            <a:r>
              <a:rPr lang="de-DE" sz="1100" dirty="0" err="1">
                <a:solidFill>
                  <a:srgbClr val="000000"/>
                </a:solidFill>
              </a:rPr>
              <a:t>Introduce</a:t>
            </a:r>
            <a:r>
              <a:rPr lang="de-DE" sz="1100" dirty="0">
                <a:solidFill>
                  <a:srgbClr val="000000"/>
                </a:solidFill>
              </a:rPr>
              <a:t> </a:t>
            </a:r>
            <a:r>
              <a:rPr lang="de-DE" sz="1100" dirty="0" err="1">
                <a:solidFill>
                  <a:srgbClr val="000000"/>
                </a:solidFill>
              </a:rPr>
              <a:t>annual</a:t>
            </a:r>
            <a:r>
              <a:rPr lang="de-DE" sz="1100" dirty="0">
                <a:solidFill>
                  <a:srgbClr val="000000"/>
                </a:solidFill>
              </a:rPr>
              <a:t> </a:t>
            </a:r>
            <a:r>
              <a:rPr lang="de-DE" sz="1100" dirty="0" err="1">
                <a:solidFill>
                  <a:srgbClr val="000000"/>
                </a:solidFill>
              </a:rPr>
              <a:t>fees</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categorized</a:t>
            </a:r>
            <a:r>
              <a:rPr lang="de-DE" sz="1100" dirty="0">
                <a:solidFill>
                  <a:srgbClr val="000000"/>
                </a:solidFill>
              </a:rPr>
              <a:t> </a:t>
            </a:r>
            <a:r>
              <a:rPr lang="de-DE" sz="1100" dirty="0" err="1">
                <a:solidFill>
                  <a:srgbClr val="000000"/>
                </a:solidFill>
              </a:rPr>
              <a:t>accommodation</a:t>
            </a:r>
            <a:r>
              <a:rPr lang="de-DE" sz="1100" dirty="0">
                <a:solidFill>
                  <a:srgbClr val="000000"/>
                </a:solidFill>
              </a:rPr>
              <a:t> </a:t>
            </a:r>
            <a:r>
              <a:rPr lang="de-DE" sz="1100" dirty="0" err="1">
                <a:solidFill>
                  <a:srgbClr val="000000"/>
                </a:solidFill>
              </a:rPr>
              <a:t>facilities</a:t>
            </a:r>
            <a:r>
              <a:rPr lang="de-DE" sz="1100" dirty="0">
                <a:solidFill>
                  <a:srgbClr val="000000"/>
                </a:solidFill>
              </a:rPr>
              <a:t> </a:t>
            </a:r>
            <a:r>
              <a:rPr lang="de-DE" sz="1100" dirty="0" err="1">
                <a:solidFill>
                  <a:srgbClr val="000000"/>
                </a:solidFill>
              </a:rPr>
              <a:t>to</a:t>
            </a:r>
            <a:r>
              <a:rPr lang="de-DE" sz="1100" dirty="0">
                <a:solidFill>
                  <a:srgbClr val="000000"/>
                </a:solidFill>
              </a:rPr>
              <a:t> </a:t>
            </a:r>
            <a:r>
              <a:rPr lang="de-DE" sz="1100" dirty="0" err="1">
                <a:solidFill>
                  <a:srgbClr val="000000"/>
                </a:solidFill>
              </a:rPr>
              <a:t>finance</a:t>
            </a:r>
            <a:r>
              <a:rPr lang="de-DE" sz="1100" dirty="0">
                <a:solidFill>
                  <a:srgbClr val="000000"/>
                </a:solidFill>
              </a:rPr>
              <a:t> the </a:t>
            </a:r>
            <a:r>
              <a:rPr lang="de-DE" sz="1100" dirty="0" err="1">
                <a:solidFill>
                  <a:srgbClr val="000000"/>
                </a:solidFill>
              </a:rPr>
              <a:t>categorization</a:t>
            </a:r>
            <a:r>
              <a:rPr lang="de-DE" sz="1100" dirty="0">
                <a:solidFill>
                  <a:srgbClr val="000000"/>
                </a:solidFill>
              </a:rPr>
              <a:t> </a:t>
            </a:r>
            <a:r>
              <a:rPr lang="de-DE" sz="1100" dirty="0" err="1">
                <a:solidFill>
                  <a:srgbClr val="000000"/>
                </a:solidFill>
              </a:rPr>
              <a:t>process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Convert</a:t>
            </a:r>
            <a:r>
              <a:rPr lang="de-DE" sz="1100" dirty="0">
                <a:solidFill>
                  <a:srgbClr val="000000"/>
                </a:solidFill>
              </a:rPr>
              <a:t> </a:t>
            </a:r>
            <a:r>
              <a:rPr lang="de-DE" sz="1100" dirty="0" err="1">
                <a:solidFill>
                  <a:srgbClr val="000000"/>
                </a:solidFill>
              </a:rPr>
              <a:t>medical</a:t>
            </a:r>
            <a:r>
              <a:rPr lang="de-DE" sz="1100" dirty="0">
                <a:solidFill>
                  <a:srgbClr val="000000"/>
                </a:solidFill>
              </a:rPr>
              <a:t> </a:t>
            </a:r>
            <a:r>
              <a:rPr lang="de-DE" sz="1100" dirty="0" err="1">
                <a:solidFill>
                  <a:srgbClr val="000000"/>
                </a:solidFill>
              </a:rPr>
              <a:t>treatment</a:t>
            </a:r>
            <a:r>
              <a:rPr lang="de-DE" sz="1100" dirty="0">
                <a:solidFill>
                  <a:srgbClr val="000000"/>
                </a:solidFill>
              </a:rPr>
              <a:t> </a:t>
            </a:r>
            <a:r>
              <a:rPr lang="de-DE" sz="1100" dirty="0" err="1">
                <a:solidFill>
                  <a:srgbClr val="000000"/>
                </a:solidFill>
              </a:rPr>
              <a:t>destinations</a:t>
            </a:r>
            <a:r>
              <a:rPr lang="de-DE" sz="1100" dirty="0">
                <a:solidFill>
                  <a:srgbClr val="000000"/>
                </a:solidFill>
              </a:rPr>
              <a:t> </a:t>
            </a:r>
            <a:r>
              <a:rPr lang="de-DE" sz="1100" dirty="0" err="1">
                <a:solidFill>
                  <a:srgbClr val="000000"/>
                </a:solidFill>
              </a:rPr>
              <a:t>to</a:t>
            </a:r>
            <a:r>
              <a:rPr lang="de-DE" sz="1100" dirty="0">
                <a:solidFill>
                  <a:srgbClr val="000000"/>
                </a:solidFill>
              </a:rPr>
              <a:t> </a:t>
            </a:r>
            <a:r>
              <a:rPr lang="de-DE" sz="1100" dirty="0" err="1">
                <a:solidFill>
                  <a:srgbClr val="000000"/>
                </a:solidFill>
              </a:rPr>
              <a:t>health</a:t>
            </a:r>
            <a:r>
              <a:rPr lang="de-DE" sz="1100" dirty="0">
                <a:solidFill>
                  <a:srgbClr val="000000"/>
                </a:solidFill>
              </a:rPr>
              <a:t>/</a:t>
            </a:r>
            <a:r>
              <a:rPr lang="de-DE" sz="1100" dirty="0" err="1">
                <a:solidFill>
                  <a:srgbClr val="000000"/>
                </a:solidFill>
              </a:rPr>
              <a:t>spa</a:t>
            </a:r>
            <a:r>
              <a:rPr lang="de-DE" sz="1100" dirty="0">
                <a:solidFill>
                  <a:srgbClr val="000000"/>
                </a:solidFill>
              </a:rPr>
              <a:t> </a:t>
            </a:r>
            <a:r>
              <a:rPr lang="de-DE" sz="1100" dirty="0" err="1">
                <a:solidFill>
                  <a:srgbClr val="000000"/>
                </a:solidFill>
              </a:rPr>
              <a:t>destinsations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a:solidFill>
                  <a:srgbClr val="000000"/>
                </a:solidFill>
              </a:rPr>
              <a:t>Prepare a spa strategy for </a:t>
            </a:r>
            <a:r>
              <a:rPr lang="de-DE" sz="1100" dirty="0" smtClean="0">
                <a:solidFill>
                  <a:srgbClr val="000000"/>
                </a:solidFill>
              </a:rPr>
              <a:t>North Macedonia</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Develop</a:t>
            </a:r>
            <a:r>
              <a:rPr lang="de-DE" sz="1100" dirty="0">
                <a:solidFill>
                  <a:srgbClr val="000000"/>
                </a:solidFill>
              </a:rPr>
              <a:t> </a:t>
            </a:r>
            <a:r>
              <a:rPr lang="de-DE" sz="1100" dirty="0" err="1">
                <a:solidFill>
                  <a:srgbClr val="000000"/>
                </a:solidFill>
              </a:rPr>
              <a:t>training</a:t>
            </a:r>
            <a:r>
              <a:rPr lang="de-DE" sz="1100" dirty="0">
                <a:solidFill>
                  <a:srgbClr val="000000"/>
                </a:solidFill>
              </a:rPr>
              <a:t> </a:t>
            </a:r>
            <a:r>
              <a:rPr lang="de-DE" sz="1100" dirty="0" err="1">
                <a:solidFill>
                  <a:srgbClr val="000000"/>
                </a:solidFill>
              </a:rPr>
              <a:t>programs</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employees</a:t>
            </a:r>
            <a:r>
              <a:rPr lang="de-DE" sz="1100" dirty="0">
                <a:solidFill>
                  <a:srgbClr val="000000"/>
                </a:solidFill>
              </a:rPr>
              <a:t> at </a:t>
            </a:r>
            <a:r>
              <a:rPr lang="de-DE" sz="1100" dirty="0" err="1">
                <a:solidFill>
                  <a:srgbClr val="000000"/>
                </a:solidFill>
              </a:rPr>
              <a:t>cultural</a:t>
            </a:r>
            <a:r>
              <a:rPr lang="de-DE" sz="1100" dirty="0">
                <a:solidFill>
                  <a:srgbClr val="000000"/>
                </a:solidFill>
              </a:rPr>
              <a:t> </a:t>
            </a:r>
            <a:r>
              <a:rPr lang="de-DE" sz="1100" dirty="0" err="1">
                <a:solidFill>
                  <a:srgbClr val="000000"/>
                </a:solidFill>
              </a:rPr>
              <a:t>heritage</a:t>
            </a:r>
            <a:r>
              <a:rPr lang="de-DE" sz="1100" dirty="0">
                <a:solidFill>
                  <a:srgbClr val="000000"/>
                </a:solidFill>
              </a:rPr>
              <a:t> </a:t>
            </a:r>
            <a:r>
              <a:rPr lang="de-DE" sz="1100" dirty="0" err="1">
                <a:solidFill>
                  <a:srgbClr val="000000"/>
                </a:solidFill>
              </a:rPr>
              <a:t>attractions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a:solidFill>
                  <a:srgbClr val="000000"/>
                </a:solidFill>
              </a:rPr>
              <a:t>Marketing </a:t>
            </a:r>
            <a:r>
              <a:rPr lang="de-DE" sz="1100" dirty="0" err="1">
                <a:solidFill>
                  <a:srgbClr val="000000"/>
                </a:solidFill>
              </a:rPr>
              <a:t>study</a:t>
            </a:r>
            <a:r>
              <a:rPr lang="de-DE" sz="1100" dirty="0">
                <a:solidFill>
                  <a:srgbClr val="000000"/>
                </a:solidFill>
              </a:rPr>
              <a:t> and </a:t>
            </a:r>
            <a:r>
              <a:rPr lang="de-DE" sz="1100" dirty="0" err="1">
                <a:solidFill>
                  <a:srgbClr val="000000"/>
                </a:solidFill>
              </a:rPr>
              <a:t>promotion</a:t>
            </a:r>
            <a:r>
              <a:rPr lang="de-DE" sz="1100" dirty="0">
                <a:solidFill>
                  <a:srgbClr val="000000"/>
                </a:solidFill>
              </a:rPr>
              <a:t> </a:t>
            </a:r>
            <a:r>
              <a:rPr lang="de-DE" sz="1100" dirty="0" err="1">
                <a:solidFill>
                  <a:srgbClr val="000000"/>
                </a:solidFill>
              </a:rPr>
              <a:t>activities</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hunting</a:t>
            </a:r>
            <a:r>
              <a:rPr lang="de-DE" sz="1100" dirty="0">
                <a:solidFill>
                  <a:srgbClr val="000000"/>
                </a:solidFill>
              </a:rPr>
              <a:t> </a:t>
            </a:r>
            <a:r>
              <a:rPr lang="de-DE" sz="1100" dirty="0" err="1">
                <a:solidFill>
                  <a:srgbClr val="000000"/>
                </a:solidFill>
              </a:rPr>
              <a:t>tourism</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Produce</a:t>
            </a:r>
            <a:r>
              <a:rPr lang="de-DE" sz="1100" dirty="0">
                <a:solidFill>
                  <a:srgbClr val="000000"/>
                </a:solidFill>
              </a:rPr>
              <a:t> a </a:t>
            </a:r>
            <a:r>
              <a:rPr lang="de-DE" sz="1100" dirty="0" err="1">
                <a:solidFill>
                  <a:srgbClr val="000000"/>
                </a:solidFill>
              </a:rPr>
              <a:t>comprehensive</a:t>
            </a:r>
            <a:r>
              <a:rPr lang="de-DE" sz="1100" dirty="0">
                <a:solidFill>
                  <a:srgbClr val="000000"/>
                </a:solidFill>
              </a:rPr>
              <a:t> </a:t>
            </a:r>
            <a:r>
              <a:rPr lang="de-DE" sz="1100" dirty="0" err="1">
                <a:solidFill>
                  <a:srgbClr val="000000"/>
                </a:solidFill>
              </a:rPr>
              <a:t>directory</a:t>
            </a:r>
            <a:r>
              <a:rPr lang="de-DE" sz="1100" dirty="0">
                <a:solidFill>
                  <a:srgbClr val="000000"/>
                </a:solidFill>
              </a:rPr>
              <a:t> of </a:t>
            </a:r>
            <a:r>
              <a:rPr lang="de-DE" sz="1100" dirty="0" err="1">
                <a:solidFill>
                  <a:srgbClr val="000000"/>
                </a:solidFill>
              </a:rPr>
              <a:t>conference</a:t>
            </a:r>
            <a:r>
              <a:rPr lang="de-DE" sz="1100" dirty="0">
                <a:solidFill>
                  <a:srgbClr val="000000"/>
                </a:solidFill>
              </a:rPr>
              <a:t> </a:t>
            </a:r>
            <a:r>
              <a:rPr lang="de-DE" sz="1100" dirty="0" err="1">
                <a:solidFill>
                  <a:srgbClr val="000000"/>
                </a:solidFill>
              </a:rPr>
              <a:t>facilities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Feasibility</a:t>
            </a:r>
            <a:r>
              <a:rPr lang="de-DE" sz="1100" dirty="0">
                <a:solidFill>
                  <a:srgbClr val="000000"/>
                </a:solidFill>
              </a:rPr>
              <a:t> Study </a:t>
            </a:r>
            <a:r>
              <a:rPr lang="de-DE" sz="1100" dirty="0" err="1">
                <a:solidFill>
                  <a:srgbClr val="000000"/>
                </a:solidFill>
              </a:rPr>
              <a:t>for</a:t>
            </a:r>
            <a:r>
              <a:rPr lang="de-DE" sz="1100" dirty="0">
                <a:solidFill>
                  <a:srgbClr val="000000"/>
                </a:solidFill>
              </a:rPr>
              <a:t> a national </a:t>
            </a:r>
            <a:r>
              <a:rPr lang="de-DE" sz="1100" dirty="0" err="1">
                <a:solidFill>
                  <a:srgbClr val="000000"/>
                </a:solidFill>
              </a:rPr>
              <a:t>conference</a:t>
            </a:r>
            <a:r>
              <a:rPr lang="de-DE" sz="1100" dirty="0">
                <a:solidFill>
                  <a:srgbClr val="000000"/>
                </a:solidFill>
              </a:rPr>
              <a:t> </a:t>
            </a:r>
            <a:r>
              <a:rPr lang="de-DE" sz="1100" dirty="0" err="1">
                <a:solidFill>
                  <a:srgbClr val="000000"/>
                </a:solidFill>
              </a:rPr>
              <a:t>centre</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Develop</a:t>
            </a:r>
            <a:r>
              <a:rPr lang="de-DE" sz="1100" dirty="0">
                <a:solidFill>
                  <a:srgbClr val="000000"/>
                </a:solidFill>
              </a:rPr>
              <a:t> </a:t>
            </a:r>
            <a:r>
              <a:rPr lang="de-DE" sz="1100" dirty="0" err="1">
                <a:solidFill>
                  <a:srgbClr val="000000"/>
                </a:solidFill>
              </a:rPr>
              <a:t>show</a:t>
            </a:r>
            <a:r>
              <a:rPr lang="de-DE" sz="1100" dirty="0">
                <a:solidFill>
                  <a:srgbClr val="000000"/>
                </a:solidFill>
              </a:rPr>
              <a:t> </a:t>
            </a:r>
            <a:r>
              <a:rPr lang="de-DE" sz="1100" dirty="0" err="1">
                <a:solidFill>
                  <a:srgbClr val="000000"/>
                </a:solidFill>
              </a:rPr>
              <a:t>caves</a:t>
            </a:r>
            <a:r>
              <a:rPr lang="de-DE" sz="1100" dirty="0">
                <a:solidFill>
                  <a:srgbClr val="000000"/>
                </a:solidFill>
              </a:rPr>
              <a:t> </a:t>
            </a:r>
            <a:r>
              <a:rPr lang="de-DE" sz="1100" dirty="0" err="1">
                <a:solidFill>
                  <a:srgbClr val="000000"/>
                </a:solidFill>
              </a:rPr>
              <a:t>as</a:t>
            </a:r>
            <a:r>
              <a:rPr lang="de-DE" sz="1100" dirty="0">
                <a:solidFill>
                  <a:srgbClr val="000000"/>
                </a:solidFill>
              </a:rPr>
              <a:t> </a:t>
            </a:r>
            <a:r>
              <a:rPr lang="de-DE" sz="1100" dirty="0" err="1">
                <a:solidFill>
                  <a:srgbClr val="000000"/>
                </a:solidFill>
              </a:rPr>
              <a:t>tourism</a:t>
            </a:r>
            <a:r>
              <a:rPr lang="de-DE" sz="1100" dirty="0">
                <a:solidFill>
                  <a:srgbClr val="000000"/>
                </a:solidFill>
              </a:rPr>
              <a:t> </a:t>
            </a:r>
            <a:r>
              <a:rPr lang="de-DE" sz="1100" dirty="0" err="1">
                <a:solidFill>
                  <a:srgbClr val="000000"/>
                </a:solidFill>
              </a:rPr>
              <a:t>attractions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Conduct</a:t>
            </a:r>
            <a:r>
              <a:rPr lang="de-DE" sz="1100" dirty="0">
                <a:solidFill>
                  <a:srgbClr val="000000"/>
                </a:solidFill>
              </a:rPr>
              <a:t> a </a:t>
            </a:r>
            <a:r>
              <a:rPr lang="de-DE" sz="1100" dirty="0" err="1">
                <a:solidFill>
                  <a:srgbClr val="000000"/>
                </a:solidFill>
              </a:rPr>
              <a:t>labour</a:t>
            </a:r>
            <a:r>
              <a:rPr lang="de-DE" sz="1100" dirty="0">
                <a:solidFill>
                  <a:srgbClr val="000000"/>
                </a:solidFill>
              </a:rPr>
              <a:t> </a:t>
            </a:r>
            <a:r>
              <a:rPr lang="de-DE" sz="1100" dirty="0" err="1">
                <a:solidFill>
                  <a:srgbClr val="000000"/>
                </a:solidFill>
              </a:rPr>
              <a:t>force</a:t>
            </a:r>
            <a:r>
              <a:rPr lang="de-DE" sz="1100" dirty="0">
                <a:solidFill>
                  <a:srgbClr val="000000"/>
                </a:solidFill>
              </a:rPr>
              <a:t> </a:t>
            </a:r>
            <a:r>
              <a:rPr lang="de-DE" sz="1100" dirty="0" err="1">
                <a:solidFill>
                  <a:srgbClr val="000000"/>
                </a:solidFill>
              </a:rPr>
              <a:t>survey</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smtClean="0">
                <a:solidFill>
                  <a:srgbClr val="000000"/>
                </a:solidFill>
              </a:rPr>
              <a:t>tourism</a:t>
            </a:r>
            <a:endParaRPr lang="de-DE" sz="1100" dirty="0" smtClean="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Establish</a:t>
            </a:r>
            <a:r>
              <a:rPr lang="de-DE" sz="1100" dirty="0">
                <a:solidFill>
                  <a:srgbClr val="000000"/>
                </a:solidFill>
              </a:rPr>
              <a:t> a Human </a:t>
            </a:r>
            <a:r>
              <a:rPr lang="de-DE" sz="1100" dirty="0" err="1">
                <a:solidFill>
                  <a:srgbClr val="000000"/>
                </a:solidFill>
              </a:rPr>
              <a:t>Resource</a:t>
            </a:r>
            <a:r>
              <a:rPr lang="de-DE" sz="1100" dirty="0">
                <a:solidFill>
                  <a:srgbClr val="000000"/>
                </a:solidFill>
              </a:rPr>
              <a:t> Development </a:t>
            </a:r>
            <a:r>
              <a:rPr lang="de-DE" sz="1100" dirty="0" err="1">
                <a:solidFill>
                  <a:srgbClr val="000000"/>
                </a:solidFill>
              </a:rPr>
              <a:t>Committee</a:t>
            </a:r>
            <a:r>
              <a:rPr lang="de-DE" sz="1100" dirty="0">
                <a:solidFill>
                  <a:srgbClr val="000000"/>
                </a:solidFill>
              </a:rPr>
              <a:t> </a:t>
            </a:r>
            <a:r>
              <a:rPr lang="de-DE" sz="1100" dirty="0" err="1">
                <a:solidFill>
                  <a:srgbClr val="000000"/>
                </a:solidFill>
              </a:rPr>
              <a:t>within</a:t>
            </a:r>
            <a:r>
              <a:rPr lang="de-DE" sz="1100" dirty="0">
                <a:solidFill>
                  <a:srgbClr val="000000"/>
                </a:solidFill>
              </a:rPr>
              <a:t> the Agency </a:t>
            </a:r>
            <a:r>
              <a:rPr lang="de-DE" sz="1100" dirty="0" err="1">
                <a:solidFill>
                  <a:srgbClr val="000000"/>
                </a:solidFill>
              </a:rPr>
              <a:t>for</a:t>
            </a:r>
            <a:r>
              <a:rPr lang="de-DE" sz="1100" dirty="0">
                <a:solidFill>
                  <a:srgbClr val="000000"/>
                </a:solidFill>
              </a:rPr>
              <a:t> Promotion and Support of </a:t>
            </a:r>
            <a:r>
              <a:rPr lang="de-DE" sz="1100" dirty="0" smtClean="0">
                <a:solidFill>
                  <a:srgbClr val="000000"/>
                </a:solidFill>
              </a:rPr>
              <a:t>Tourism</a:t>
            </a:r>
            <a:endParaRPr lang="de-DE" sz="1100" dirty="0">
              <a:solidFill>
                <a:srgbClr val="000000"/>
              </a:solidFill>
            </a:endParaRPr>
          </a:p>
        </p:txBody>
      </p:sp>
      <p:sp>
        <p:nvSpPr>
          <p:cNvPr id="20" name="Rectangle 7"/>
          <p:cNvSpPr>
            <a:spLocks noChangeArrowheads="1"/>
          </p:cNvSpPr>
          <p:nvPr/>
        </p:nvSpPr>
        <p:spPr bwMode="auto">
          <a:xfrm>
            <a:off x="4657390" y="1619469"/>
            <a:ext cx="4068000" cy="47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indent="-177800">
              <a:spcBef>
                <a:spcPts val="0"/>
              </a:spcBef>
              <a:spcAft>
                <a:spcPts val="400"/>
              </a:spcAft>
              <a:buClr>
                <a:srgbClr val="E3007B"/>
              </a:buClr>
              <a:buSzPct val="115000"/>
              <a:buFontTx/>
              <a:buChar char="•"/>
            </a:pPr>
            <a:r>
              <a:rPr lang="de-DE" sz="1100" dirty="0" smtClean="0">
                <a:solidFill>
                  <a:srgbClr val="000000"/>
                </a:solidFill>
              </a:rPr>
              <a:t>Immigration </a:t>
            </a:r>
            <a:r>
              <a:rPr lang="de-DE" sz="1100" dirty="0" err="1">
                <a:solidFill>
                  <a:srgbClr val="000000"/>
                </a:solidFill>
              </a:rPr>
              <a:t>officials</a:t>
            </a:r>
            <a:r>
              <a:rPr lang="de-DE" sz="1100" dirty="0">
                <a:solidFill>
                  <a:srgbClr val="000000"/>
                </a:solidFill>
              </a:rPr>
              <a:t> </a:t>
            </a:r>
            <a:r>
              <a:rPr lang="de-DE" sz="1100" dirty="0" err="1">
                <a:solidFill>
                  <a:srgbClr val="000000"/>
                </a:solidFill>
              </a:rPr>
              <a:t>classify</a:t>
            </a:r>
            <a:r>
              <a:rPr lang="de-DE" sz="1100" dirty="0">
                <a:solidFill>
                  <a:srgbClr val="000000"/>
                </a:solidFill>
              </a:rPr>
              <a:t> </a:t>
            </a:r>
            <a:r>
              <a:rPr lang="de-DE" sz="1100" dirty="0" err="1">
                <a:solidFill>
                  <a:srgbClr val="000000"/>
                </a:solidFill>
              </a:rPr>
              <a:t>foreign</a:t>
            </a:r>
            <a:r>
              <a:rPr lang="de-DE" sz="1100" dirty="0">
                <a:solidFill>
                  <a:srgbClr val="000000"/>
                </a:solidFill>
              </a:rPr>
              <a:t> </a:t>
            </a:r>
            <a:r>
              <a:rPr lang="de-DE" sz="1100" dirty="0" err="1">
                <a:solidFill>
                  <a:srgbClr val="000000"/>
                </a:solidFill>
              </a:rPr>
              <a:t>visitor</a:t>
            </a:r>
            <a:r>
              <a:rPr lang="de-DE" sz="1100" dirty="0">
                <a:solidFill>
                  <a:srgbClr val="000000"/>
                </a:solidFill>
              </a:rPr>
              <a:t> </a:t>
            </a:r>
            <a:r>
              <a:rPr lang="de-DE" sz="1100" dirty="0" err="1">
                <a:solidFill>
                  <a:srgbClr val="000000"/>
                </a:solidFill>
              </a:rPr>
              <a:t>arrivals</a:t>
            </a:r>
            <a:r>
              <a:rPr lang="de-DE" sz="1100" dirty="0">
                <a:solidFill>
                  <a:srgbClr val="000000"/>
                </a:solidFill>
              </a:rPr>
              <a:t> </a:t>
            </a:r>
            <a:r>
              <a:rPr lang="de-DE" sz="1100" dirty="0" err="1">
                <a:solidFill>
                  <a:srgbClr val="000000"/>
                </a:solidFill>
              </a:rPr>
              <a:t>by</a:t>
            </a:r>
            <a:r>
              <a:rPr lang="de-DE" sz="1100" dirty="0">
                <a:solidFill>
                  <a:srgbClr val="000000"/>
                </a:solidFill>
              </a:rPr>
              <a:t> </a:t>
            </a:r>
            <a:r>
              <a:rPr lang="de-DE" sz="1100" dirty="0" err="1">
                <a:solidFill>
                  <a:srgbClr val="000000"/>
                </a:solidFill>
              </a:rPr>
              <a:t>purpose</a:t>
            </a:r>
            <a:r>
              <a:rPr lang="de-DE" sz="1100" dirty="0">
                <a:solidFill>
                  <a:srgbClr val="000000"/>
                </a:solidFill>
              </a:rPr>
              <a:t> and </a:t>
            </a:r>
            <a:r>
              <a:rPr lang="de-DE" sz="1100" dirty="0" err="1">
                <a:solidFill>
                  <a:srgbClr val="000000"/>
                </a:solidFill>
              </a:rPr>
              <a:t>publish</a:t>
            </a:r>
            <a:r>
              <a:rPr lang="de-DE" sz="1100" dirty="0">
                <a:solidFill>
                  <a:srgbClr val="000000"/>
                </a:solidFill>
              </a:rPr>
              <a:t> </a:t>
            </a:r>
            <a:r>
              <a:rPr lang="de-DE" sz="1100" dirty="0" err="1">
                <a:solidFill>
                  <a:srgbClr val="000000"/>
                </a:solidFill>
              </a:rPr>
              <a:t>monthly</a:t>
            </a:r>
            <a:r>
              <a:rPr lang="de-DE" sz="1100" dirty="0">
                <a:solidFill>
                  <a:srgbClr val="000000"/>
                </a:solidFill>
              </a:rPr>
              <a:t> </a:t>
            </a:r>
            <a:r>
              <a:rPr lang="de-DE" sz="1100" dirty="0" err="1">
                <a:solidFill>
                  <a:srgbClr val="000000"/>
                </a:solidFill>
              </a:rPr>
              <a:t>reports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Obtain</a:t>
            </a:r>
            <a:r>
              <a:rPr lang="de-DE" sz="1100" dirty="0">
                <a:solidFill>
                  <a:srgbClr val="000000"/>
                </a:solidFill>
              </a:rPr>
              <a:t> </a:t>
            </a:r>
            <a:r>
              <a:rPr lang="de-DE" sz="1100" dirty="0" err="1">
                <a:solidFill>
                  <a:srgbClr val="000000"/>
                </a:solidFill>
              </a:rPr>
              <a:t>occupancy</a:t>
            </a:r>
            <a:r>
              <a:rPr lang="de-DE" sz="1100" dirty="0">
                <a:solidFill>
                  <a:srgbClr val="000000"/>
                </a:solidFill>
              </a:rPr>
              <a:t> </a:t>
            </a:r>
            <a:r>
              <a:rPr lang="de-DE" sz="1100" dirty="0" err="1">
                <a:solidFill>
                  <a:srgbClr val="000000"/>
                </a:solidFill>
              </a:rPr>
              <a:t>data</a:t>
            </a:r>
            <a:r>
              <a:rPr lang="de-DE" sz="1100" dirty="0">
                <a:solidFill>
                  <a:srgbClr val="000000"/>
                </a:solidFill>
              </a:rPr>
              <a:t> of registered </a:t>
            </a:r>
            <a:r>
              <a:rPr lang="de-DE" sz="1100" dirty="0" err="1">
                <a:solidFill>
                  <a:srgbClr val="000000"/>
                </a:solidFill>
              </a:rPr>
              <a:t>accommodation</a:t>
            </a:r>
            <a:r>
              <a:rPr lang="de-DE" sz="1100" dirty="0">
                <a:solidFill>
                  <a:srgbClr val="000000"/>
                </a:solidFill>
              </a:rPr>
              <a:t> </a:t>
            </a:r>
            <a:r>
              <a:rPr lang="de-DE" sz="1100" dirty="0" err="1">
                <a:solidFill>
                  <a:srgbClr val="000000"/>
                </a:solidFill>
              </a:rPr>
              <a:t>facilities</a:t>
            </a:r>
            <a:r>
              <a:rPr lang="de-DE" sz="1100" dirty="0">
                <a:solidFill>
                  <a:srgbClr val="000000"/>
                </a:solidFill>
              </a:rPr>
              <a:t> </a:t>
            </a:r>
            <a:r>
              <a:rPr lang="de-DE" sz="1100" dirty="0" err="1">
                <a:solidFill>
                  <a:srgbClr val="000000"/>
                </a:solidFill>
              </a:rPr>
              <a:t>monthly</a:t>
            </a:r>
            <a:r>
              <a:rPr lang="de-DE" sz="1100" dirty="0">
                <a:solidFill>
                  <a:srgbClr val="000000"/>
                </a:solidFill>
              </a:rPr>
              <a:t> and </a:t>
            </a:r>
            <a:r>
              <a:rPr lang="de-DE" sz="1100" dirty="0" err="1">
                <a:solidFill>
                  <a:srgbClr val="000000"/>
                </a:solidFill>
              </a:rPr>
              <a:t>publish</a:t>
            </a:r>
            <a:r>
              <a:rPr lang="de-DE" sz="1100" dirty="0">
                <a:solidFill>
                  <a:srgbClr val="000000"/>
                </a:solidFill>
              </a:rPr>
              <a:t> </a:t>
            </a:r>
            <a:r>
              <a:rPr lang="de-DE" sz="1100" dirty="0" err="1">
                <a:solidFill>
                  <a:srgbClr val="000000"/>
                </a:solidFill>
              </a:rPr>
              <a:t>them</a:t>
            </a:r>
            <a:r>
              <a:rPr lang="de-DE" sz="1100" dirty="0">
                <a:solidFill>
                  <a:srgbClr val="000000"/>
                </a:solidFill>
              </a:rPr>
              <a:t> on a </a:t>
            </a:r>
            <a:r>
              <a:rPr lang="de-DE" sz="1100" dirty="0" err="1">
                <a:solidFill>
                  <a:srgbClr val="000000"/>
                </a:solidFill>
              </a:rPr>
              <a:t>monthly</a:t>
            </a:r>
            <a:r>
              <a:rPr lang="de-DE" sz="1100" dirty="0">
                <a:solidFill>
                  <a:srgbClr val="000000"/>
                </a:solidFill>
              </a:rPr>
              <a:t> </a:t>
            </a:r>
            <a:r>
              <a:rPr lang="de-DE" sz="1100" dirty="0" err="1">
                <a:solidFill>
                  <a:srgbClr val="000000"/>
                </a:solidFill>
              </a:rPr>
              <a:t>basis</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smtClean="0">
                <a:solidFill>
                  <a:srgbClr val="000000"/>
                </a:solidFill>
              </a:rPr>
              <a:t>Develop</a:t>
            </a:r>
            <a:r>
              <a:rPr lang="de-DE" sz="1100" dirty="0" smtClean="0">
                <a:solidFill>
                  <a:srgbClr val="000000"/>
                </a:solidFill>
              </a:rPr>
              <a:t> </a:t>
            </a:r>
            <a:r>
              <a:rPr lang="de-DE" sz="1100" dirty="0">
                <a:solidFill>
                  <a:srgbClr val="000000"/>
                </a:solidFill>
              </a:rPr>
              <a:t>operational </a:t>
            </a:r>
            <a:r>
              <a:rPr lang="de-DE" sz="1100" dirty="0" err="1">
                <a:solidFill>
                  <a:srgbClr val="000000"/>
                </a:solidFill>
              </a:rPr>
              <a:t>guidelines</a:t>
            </a:r>
            <a:r>
              <a:rPr lang="de-DE" sz="1100" dirty="0">
                <a:solidFill>
                  <a:srgbClr val="000000"/>
                </a:solidFill>
              </a:rPr>
              <a:t> </a:t>
            </a:r>
            <a:r>
              <a:rPr lang="de-DE" sz="1100" dirty="0" err="1">
                <a:solidFill>
                  <a:srgbClr val="000000"/>
                </a:solidFill>
              </a:rPr>
              <a:t>for</a:t>
            </a:r>
            <a:r>
              <a:rPr lang="de-DE" sz="1100" dirty="0">
                <a:solidFill>
                  <a:srgbClr val="000000"/>
                </a:solidFill>
              </a:rPr>
              <a:t> Tourist Information </a:t>
            </a:r>
            <a:r>
              <a:rPr lang="de-DE" sz="1100" dirty="0" err="1">
                <a:solidFill>
                  <a:srgbClr val="000000"/>
                </a:solidFill>
              </a:rPr>
              <a:t>Centres</a:t>
            </a:r>
            <a:r>
              <a:rPr lang="de-DE" sz="1100" dirty="0">
                <a:solidFill>
                  <a:srgbClr val="000000"/>
                </a:solidFill>
              </a:rPr>
              <a:t> (TICs)</a:t>
            </a:r>
          </a:p>
          <a:p>
            <a:pPr marL="177800" indent="-177800">
              <a:spcBef>
                <a:spcPts val="0"/>
              </a:spcBef>
              <a:spcAft>
                <a:spcPts val="400"/>
              </a:spcAft>
              <a:buClr>
                <a:srgbClr val="E3007B"/>
              </a:buClr>
              <a:buSzPct val="115000"/>
              <a:buFontTx/>
              <a:buChar char="•"/>
            </a:pPr>
            <a:r>
              <a:rPr lang="de-DE" sz="1100" dirty="0" err="1">
                <a:solidFill>
                  <a:srgbClr val="000000"/>
                </a:solidFill>
              </a:rPr>
              <a:t>Deliver</a:t>
            </a:r>
            <a:r>
              <a:rPr lang="de-DE" sz="1100" dirty="0">
                <a:solidFill>
                  <a:srgbClr val="000000"/>
                </a:solidFill>
              </a:rPr>
              <a:t> </a:t>
            </a:r>
            <a:r>
              <a:rPr lang="de-DE" sz="1100" dirty="0" err="1">
                <a:solidFill>
                  <a:srgbClr val="000000"/>
                </a:solidFill>
              </a:rPr>
              <a:t>regular</a:t>
            </a:r>
            <a:r>
              <a:rPr lang="de-DE" sz="1100" dirty="0">
                <a:solidFill>
                  <a:srgbClr val="000000"/>
                </a:solidFill>
              </a:rPr>
              <a:t> </a:t>
            </a:r>
            <a:r>
              <a:rPr lang="de-DE" sz="1100" dirty="0" err="1">
                <a:solidFill>
                  <a:srgbClr val="000000"/>
                </a:solidFill>
              </a:rPr>
              <a:t>training</a:t>
            </a:r>
            <a:r>
              <a:rPr lang="de-DE" sz="1100" dirty="0">
                <a:solidFill>
                  <a:srgbClr val="000000"/>
                </a:solidFill>
              </a:rPr>
              <a:t> </a:t>
            </a:r>
            <a:r>
              <a:rPr lang="de-DE" sz="1100" dirty="0" err="1">
                <a:solidFill>
                  <a:srgbClr val="000000"/>
                </a:solidFill>
              </a:rPr>
              <a:t>to</a:t>
            </a:r>
            <a:r>
              <a:rPr lang="de-DE" sz="1100" dirty="0">
                <a:solidFill>
                  <a:srgbClr val="000000"/>
                </a:solidFill>
              </a:rPr>
              <a:t> TIC </a:t>
            </a:r>
            <a:r>
              <a:rPr lang="de-DE" sz="1100" dirty="0" err="1">
                <a:solidFill>
                  <a:srgbClr val="000000"/>
                </a:solidFill>
              </a:rPr>
              <a:t>staff</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Regulate</a:t>
            </a:r>
            <a:r>
              <a:rPr lang="de-DE" sz="1100" dirty="0">
                <a:solidFill>
                  <a:srgbClr val="000000"/>
                </a:solidFill>
              </a:rPr>
              <a:t> </a:t>
            </a:r>
            <a:r>
              <a:rPr lang="de-DE" sz="1100" dirty="0" err="1">
                <a:solidFill>
                  <a:srgbClr val="000000"/>
                </a:solidFill>
              </a:rPr>
              <a:t>use</a:t>
            </a:r>
            <a:r>
              <a:rPr lang="de-DE" sz="1100" dirty="0">
                <a:solidFill>
                  <a:srgbClr val="000000"/>
                </a:solidFill>
              </a:rPr>
              <a:t> of TIC </a:t>
            </a:r>
            <a:r>
              <a:rPr lang="de-DE" sz="1100" dirty="0" err="1">
                <a:solidFill>
                  <a:srgbClr val="000000"/>
                </a:solidFill>
              </a:rPr>
              <a:t>name</a:t>
            </a:r>
            <a:r>
              <a:rPr lang="de-DE" sz="1100" dirty="0">
                <a:solidFill>
                  <a:srgbClr val="000000"/>
                </a:solidFill>
              </a:rPr>
              <a:t> and logo</a:t>
            </a:r>
          </a:p>
          <a:p>
            <a:pPr marL="177800" indent="-177800">
              <a:spcBef>
                <a:spcPts val="0"/>
              </a:spcBef>
              <a:spcAft>
                <a:spcPts val="400"/>
              </a:spcAft>
              <a:buClr>
                <a:srgbClr val="E3007B"/>
              </a:buClr>
              <a:buSzPct val="115000"/>
              <a:buFontTx/>
              <a:buChar char="•"/>
            </a:pPr>
            <a:r>
              <a:rPr lang="de-DE" sz="1100" dirty="0" err="1">
                <a:solidFill>
                  <a:srgbClr val="000000"/>
                </a:solidFill>
              </a:rPr>
              <a:t>Introduce</a:t>
            </a:r>
            <a:r>
              <a:rPr lang="de-DE" sz="1100" dirty="0">
                <a:solidFill>
                  <a:srgbClr val="000000"/>
                </a:solidFill>
              </a:rPr>
              <a:t> </a:t>
            </a:r>
            <a:r>
              <a:rPr lang="de-DE" sz="1100" dirty="0" err="1">
                <a:solidFill>
                  <a:srgbClr val="000000"/>
                </a:solidFill>
              </a:rPr>
              <a:t>turnover</a:t>
            </a:r>
            <a:r>
              <a:rPr lang="de-DE" sz="1100" dirty="0">
                <a:solidFill>
                  <a:srgbClr val="000000"/>
                </a:solidFill>
              </a:rPr>
              <a:t> </a:t>
            </a:r>
            <a:r>
              <a:rPr lang="de-DE" sz="1100" dirty="0" err="1">
                <a:solidFill>
                  <a:srgbClr val="000000"/>
                </a:solidFill>
              </a:rPr>
              <a:t>monitoring</a:t>
            </a:r>
            <a:r>
              <a:rPr lang="de-DE" sz="1100" dirty="0">
                <a:solidFill>
                  <a:srgbClr val="000000"/>
                </a:solidFill>
              </a:rPr>
              <a:t> </a:t>
            </a:r>
            <a:r>
              <a:rPr lang="de-DE" sz="1100" dirty="0" err="1">
                <a:solidFill>
                  <a:srgbClr val="000000"/>
                </a:solidFill>
              </a:rPr>
              <a:t>system</a:t>
            </a:r>
            <a:r>
              <a:rPr lang="de-DE" sz="1100" dirty="0">
                <a:solidFill>
                  <a:srgbClr val="000000"/>
                </a:solidFill>
              </a:rPr>
              <a:t> </a:t>
            </a:r>
            <a:r>
              <a:rPr lang="de-DE" sz="1100" dirty="0" err="1">
                <a:solidFill>
                  <a:srgbClr val="000000"/>
                </a:solidFill>
              </a:rPr>
              <a:t>through</a:t>
            </a:r>
            <a:r>
              <a:rPr lang="de-DE" sz="1100" dirty="0">
                <a:solidFill>
                  <a:srgbClr val="000000"/>
                </a:solidFill>
              </a:rPr>
              <a:t> Tourism </a:t>
            </a:r>
            <a:r>
              <a:rPr lang="de-DE" sz="1100" dirty="0" err="1">
                <a:solidFill>
                  <a:srgbClr val="000000"/>
                </a:solidFill>
              </a:rPr>
              <a:t>Satellite</a:t>
            </a:r>
            <a:r>
              <a:rPr lang="de-DE" sz="1100" dirty="0">
                <a:solidFill>
                  <a:srgbClr val="000000"/>
                </a:solidFill>
              </a:rPr>
              <a:t> Account</a:t>
            </a:r>
          </a:p>
          <a:p>
            <a:pPr marL="177800" indent="-177800">
              <a:spcBef>
                <a:spcPts val="0"/>
              </a:spcBef>
              <a:spcAft>
                <a:spcPts val="400"/>
              </a:spcAft>
              <a:buClr>
                <a:srgbClr val="E3007B"/>
              </a:buClr>
              <a:buSzPct val="115000"/>
              <a:buFontTx/>
              <a:buChar char="•"/>
            </a:pPr>
            <a:r>
              <a:rPr lang="de-DE" sz="1100" dirty="0">
                <a:solidFill>
                  <a:srgbClr val="000000"/>
                </a:solidFill>
              </a:rPr>
              <a:t>Set </a:t>
            </a:r>
            <a:r>
              <a:rPr lang="de-DE" sz="1100" dirty="0" err="1">
                <a:solidFill>
                  <a:srgbClr val="000000"/>
                </a:solidFill>
              </a:rPr>
              <a:t>up</a:t>
            </a:r>
            <a:r>
              <a:rPr lang="de-DE" sz="1100" dirty="0">
                <a:solidFill>
                  <a:srgbClr val="000000"/>
                </a:solidFill>
              </a:rPr>
              <a:t> a </a:t>
            </a:r>
            <a:r>
              <a:rPr lang="de-DE" sz="1100" dirty="0" err="1">
                <a:solidFill>
                  <a:srgbClr val="000000"/>
                </a:solidFill>
              </a:rPr>
              <a:t>small</a:t>
            </a:r>
            <a:r>
              <a:rPr lang="de-DE" sz="1100" dirty="0">
                <a:solidFill>
                  <a:srgbClr val="000000"/>
                </a:solidFill>
              </a:rPr>
              <a:t> </a:t>
            </a:r>
            <a:r>
              <a:rPr lang="de-DE" sz="1100" dirty="0" err="1">
                <a:solidFill>
                  <a:srgbClr val="000000"/>
                </a:solidFill>
              </a:rPr>
              <a:t>business</a:t>
            </a:r>
            <a:r>
              <a:rPr lang="de-DE" sz="1100" dirty="0">
                <a:solidFill>
                  <a:srgbClr val="000000"/>
                </a:solidFill>
              </a:rPr>
              <a:t> </a:t>
            </a:r>
            <a:r>
              <a:rPr lang="de-DE" sz="1100" dirty="0" err="1">
                <a:solidFill>
                  <a:srgbClr val="000000"/>
                </a:solidFill>
              </a:rPr>
              <a:t>advisory</a:t>
            </a:r>
            <a:r>
              <a:rPr lang="de-DE" sz="1100" dirty="0">
                <a:solidFill>
                  <a:srgbClr val="000000"/>
                </a:solidFill>
              </a:rPr>
              <a:t> </a:t>
            </a:r>
            <a:r>
              <a:rPr lang="de-DE" sz="1100" dirty="0" err="1">
                <a:solidFill>
                  <a:srgbClr val="000000"/>
                </a:solidFill>
              </a:rPr>
              <a:t>service</a:t>
            </a:r>
            <a:r>
              <a:rPr lang="de-DE" sz="1100" dirty="0">
                <a:solidFill>
                  <a:srgbClr val="000000"/>
                </a:solidFill>
              </a:rPr>
              <a:t> </a:t>
            </a:r>
            <a:r>
              <a:rPr lang="de-DE" sz="1100" dirty="0" err="1">
                <a:solidFill>
                  <a:srgbClr val="000000"/>
                </a:solidFill>
              </a:rPr>
              <a:t>for</a:t>
            </a:r>
            <a:r>
              <a:rPr lang="de-DE" sz="1100" dirty="0">
                <a:solidFill>
                  <a:srgbClr val="000000"/>
                </a:solidFill>
              </a:rPr>
              <a:t> </a:t>
            </a:r>
            <a:r>
              <a:rPr lang="de-DE" sz="1100" dirty="0" err="1">
                <a:solidFill>
                  <a:srgbClr val="000000"/>
                </a:solidFill>
              </a:rPr>
              <a:t>tourism</a:t>
            </a:r>
            <a:r>
              <a:rPr lang="de-DE" sz="1100" dirty="0">
                <a:solidFill>
                  <a:srgbClr val="000000"/>
                </a:solidFill>
              </a:rPr>
              <a:t> </a:t>
            </a:r>
            <a:r>
              <a:rPr lang="de-DE" sz="1100" dirty="0" err="1">
                <a:solidFill>
                  <a:srgbClr val="000000"/>
                </a:solidFill>
              </a:rPr>
              <a:t>sector</a:t>
            </a:r>
            <a:r>
              <a:rPr lang="de-DE" sz="1100" dirty="0">
                <a:solidFill>
                  <a:srgbClr val="000000"/>
                </a:solidFill>
              </a:rPr>
              <a:t> </a:t>
            </a:r>
            <a:r>
              <a:rPr lang="de-DE" sz="1100" dirty="0" err="1">
                <a:solidFill>
                  <a:srgbClr val="000000"/>
                </a:solidFill>
              </a:rPr>
              <a:t>investors</a:t>
            </a:r>
            <a:r>
              <a:rPr lang="de-DE" sz="1100" dirty="0">
                <a:solidFill>
                  <a:srgbClr val="000000"/>
                </a:solidFill>
              </a:rPr>
              <a:t> in the </a:t>
            </a:r>
            <a:r>
              <a:rPr lang="de-DE" sz="1100" dirty="0" err="1">
                <a:solidFill>
                  <a:srgbClr val="000000"/>
                </a:solidFill>
              </a:rPr>
              <a:t>government</a:t>
            </a:r>
            <a:endParaRPr lang="de-DE" sz="1100" dirty="0">
              <a:solidFill>
                <a:srgbClr val="000000"/>
              </a:solidFill>
            </a:endParaRPr>
          </a:p>
          <a:p>
            <a:pPr marL="177800" indent="-177800">
              <a:spcBef>
                <a:spcPts val="0"/>
              </a:spcBef>
              <a:spcAft>
                <a:spcPts val="400"/>
              </a:spcAft>
              <a:buClr>
                <a:srgbClr val="E3007B"/>
              </a:buClr>
              <a:buSzPct val="115000"/>
              <a:buFontTx/>
              <a:buChar char="•"/>
            </a:pPr>
            <a:r>
              <a:rPr lang="de-DE" sz="1100" dirty="0" err="1">
                <a:solidFill>
                  <a:srgbClr val="000000"/>
                </a:solidFill>
              </a:rPr>
              <a:t>Constitute</a:t>
            </a:r>
            <a:r>
              <a:rPr lang="de-DE" sz="1100" dirty="0">
                <a:solidFill>
                  <a:srgbClr val="000000"/>
                </a:solidFill>
              </a:rPr>
              <a:t> an Advisory Council </a:t>
            </a:r>
            <a:r>
              <a:rPr lang="de-DE" sz="1100" dirty="0" err="1">
                <a:solidFill>
                  <a:srgbClr val="000000"/>
                </a:solidFill>
              </a:rPr>
              <a:t>to</a:t>
            </a:r>
            <a:r>
              <a:rPr lang="de-DE" sz="1100" dirty="0">
                <a:solidFill>
                  <a:srgbClr val="000000"/>
                </a:solidFill>
              </a:rPr>
              <a:t> the Agency of Promotion and Tourism</a:t>
            </a:r>
          </a:p>
          <a:p>
            <a:pPr marL="177800" indent="-177800">
              <a:spcBef>
                <a:spcPts val="0"/>
              </a:spcBef>
              <a:spcAft>
                <a:spcPts val="400"/>
              </a:spcAft>
              <a:buClr>
                <a:srgbClr val="E3007B"/>
              </a:buClr>
              <a:buSzPct val="115000"/>
              <a:buFontTx/>
              <a:buChar char="•"/>
            </a:pPr>
            <a:r>
              <a:rPr lang="de-DE" sz="1100" dirty="0" err="1">
                <a:solidFill>
                  <a:srgbClr val="000000"/>
                </a:solidFill>
              </a:rPr>
              <a:t>Introduce</a:t>
            </a:r>
            <a:r>
              <a:rPr lang="de-DE" sz="1100" dirty="0">
                <a:solidFill>
                  <a:srgbClr val="000000"/>
                </a:solidFill>
              </a:rPr>
              <a:t> </a:t>
            </a:r>
            <a:r>
              <a:rPr lang="de-DE" sz="1100" dirty="0" err="1">
                <a:solidFill>
                  <a:srgbClr val="000000"/>
                </a:solidFill>
              </a:rPr>
              <a:t>tourism</a:t>
            </a:r>
            <a:r>
              <a:rPr lang="de-DE" sz="1100" dirty="0">
                <a:solidFill>
                  <a:srgbClr val="000000"/>
                </a:solidFill>
              </a:rPr>
              <a:t> </a:t>
            </a:r>
            <a:r>
              <a:rPr lang="de-DE" sz="1100" dirty="0" err="1">
                <a:solidFill>
                  <a:srgbClr val="000000"/>
                </a:solidFill>
              </a:rPr>
              <a:t>awareness</a:t>
            </a:r>
            <a:r>
              <a:rPr lang="de-DE" sz="1100" dirty="0">
                <a:solidFill>
                  <a:srgbClr val="000000"/>
                </a:solidFill>
              </a:rPr>
              <a:t> / </a:t>
            </a:r>
            <a:r>
              <a:rPr lang="de-DE" sz="1100" dirty="0" err="1">
                <a:solidFill>
                  <a:srgbClr val="000000"/>
                </a:solidFill>
              </a:rPr>
              <a:t>career</a:t>
            </a:r>
            <a:r>
              <a:rPr lang="de-DE" sz="1100" dirty="0">
                <a:solidFill>
                  <a:srgbClr val="000000"/>
                </a:solidFill>
              </a:rPr>
              <a:t> </a:t>
            </a:r>
            <a:r>
              <a:rPr lang="de-DE" sz="1100" dirty="0" err="1">
                <a:solidFill>
                  <a:srgbClr val="000000"/>
                </a:solidFill>
              </a:rPr>
              <a:t>opportunities</a:t>
            </a:r>
            <a:r>
              <a:rPr lang="de-DE" sz="1100" dirty="0">
                <a:solidFill>
                  <a:srgbClr val="000000"/>
                </a:solidFill>
              </a:rPr>
              <a:t> </a:t>
            </a:r>
            <a:r>
              <a:rPr lang="de-DE" sz="1100" dirty="0" err="1">
                <a:solidFill>
                  <a:srgbClr val="000000"/>
                </a:solidFill>
              </a:rPr>
              <a:t>into</a:t>
            </a:r>
            <a:r>
              <a:rPr lang="de-DE" sz="1100" dirty="0">
                <a:solidFill>
                  <a:srgbClr val="000000"/>
                </a:solidFill>
              </a:rPr>
              <a:t> the high </a:t>
            </a:r>
            <a:r>
              <a:rPr lang="de-DE" sz="1100" dirty="0" err="1">
                <a:solidFill>
                  <a:srgbClr val="000000"/>
                </a:solidFill>
              </a:rPr>
              <a:t>school</a:t>
            </a:r>
            <a:r>
              <a:rPr lang="de-DE" sz="1100" dirty="0">
                <a:solidFill>
                  <a:srgbClr val="000000"/>
                </a:solidFill>
              </a:rPr>
              <a:t> </a:t>
            </a:r>
            <a:r>
              <a:rPr lang="de-DE" sz="1100" dirty="0" err="1">
                <a:solidFill>
                  <a:srgbClr val="000000"/>
                </a:solidFill>
              </a:rPr>
              <a:t>curriculum</a:t>
            </a:r>
            <a:endParaRPr lang="de-DE" sz="1100" dirty="0">
              <a:solidFill>
                <a:srgbClr val="000000"/>
              </a:solidFill>
            </a:endParaRPr>
          </a:p>
          <a:p>
            <a:pPr marL="177800" indent="-177800">
              <a:spcBef>
                <a:spcPts val="0"/>
              </a:spcBef>
              <a:spcAft>
                <a:spcPts val="300"/>
              </a:spcAft>
              <a:buClr>
                <a:srgbClr val="E3007B"/>
              </a:buClr>
              <a:buSzPct val="115000"/>
              <a:buFontTx/>
              <a:buChar char="•"/>
            </a:pPr>
            <a:endParaRPr lang="en-US" sz="1100" b="0" dirty="0">
              <a:solidFill>
                <a:srgbClr val="000000"/>
              </a:solidFill>
            </a:endParaRPr>
          </a:p>
        </p:txBody>
      </p:sp>
      <p:sp>
        <p:nvSpPr>
          <p:cNvPr id="4" name="Abgerundetes Rechteck 3"/>
          <p:cNvSpPr/>
          <p:nvPr/>
        </p:nvSpPr>
        <p:spPr>
          <a:xfrm>
            <a:off x="611188" y="1359430"/>
            <a:ext cx="7993062" cy="246990"/>
          </a:xfrm>
          <a:prstGeom prst="roundRect">
            <a:avLst/>
          </a:prstGeom>
          <a:solidFill>
            <a:srgbClr val="E3007B"/>
          </a:solidFill>
          <a:ln>
            <a:solidFill>
              <a:srgbClr val="E3007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b="1" dirty="0" smtClean="0">
                <a:latin typeface="Arial" panose="020B0604020202020204" pitchFamily="34" charset="0"/>
                <a:cs typeface="Arial" panose="020B0604020202020204" pitchFamily="34" charset="0"/>
              </a:rPr>
              <a:t>Not </a:t>
            </a:r>
            <a:r>
              <a:rPr lang="de-DE" sz="1200" b="1" dirty="0" err="1" smtClean="0">
                <a:latin typeface="Arial" panose="020B0604020202020204" pitchFamily="34" charset="0"/>
                <a:cs typeface="Arial" panose="020B0604020202020204" pitchFamily="34" charset="0"/>
              </a:rPr>
              <a:t>implemented</a:t>
            </a:r>
            <a:r>
              <a:rPr lang="de-DE" sz="1200" b="1" dirty="0" smtClean="0">
                <a:latin typeface="Arial" panose="020B0604020202020204" pitchFamily="34" charset="0"/>
                <a:cs typeface="Arial" panose="020B0604020202020204" pitchFamily="34" charset="0"/>
              </a:rPr>
              <a:t> </a:t>
            </a:r>
            <a:r>
              <a:rPr lang="de-DE" sz="1200" b="1" dirty="0" err="1" smtClean="0">
                <a:latin typeface="Arial" panose="020B0604020202020204" pitchFamily="34" charset="0"/>
                <a:cs typeface="Arial" panose="020B0604020202020204" pitchFamily="34" charset="0"/>
              </a:rPr>
              <a:t>actions</a:t>
            </a:r>
            <a:endParaRPr lang="de-AT"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37655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80</a:t>
            </a:fld>
            <a:endParaRPr lang="de-DE" altLang="de-DE"/>
          </a:p>
        </p:txBody>
      </p:sp>
      <p:sp>
        <p:nvSpPr>
          <p:cNvPr id="9" name="Inhaltsplatzhalter 8"/>
          <p:cNvSpPr>
            <a:spLocks noGrp="1"/>
          </p:cNvSpPr>
          <p:nvPr>
            <p:ph sz="quarter" idx="14"/>
          </p:nvPr>
        </p:nvSpPr>
        <p:spPr/>
        <p:txBody>
          <a:bodyPr/>
          <a:lstStyle/>
          <a:p>
            <a:r>
              <a:rPr lang="de-DE" dirty="0" smtClean="0"/>
              <a:t>Vision</a:t>
            </a:r>
            <a:endParaRPr lang="de-AT" dirty="0"/>
          </a:p>
        </p:txBody>
      </p:sp>
      <p:sp>
        <p:nvSpPr>
          <p:cNvPr id="17" name="Abgerundetes Rechteck 16"/>
          <p:cNvSpPr/>
          <p:nvPr/>
        </p:nvSpPr>
        <p:spPr bwMode="auto">
          <a:xfrm>
            <a:off x="598093" y="1066276"/>
            <a:ext cx="8006157" cy="987504"/>
          </a:xfrm>
          <a:prstGeom prst="roundRect">
            <a:avLst/>
          </a:prstGeom>
          <a:solidFill>
            <a:srgbClr val="E3007B"/>
          </a:solidFill>
          <a:ln>
            <a:noFill/>
          </a:ln>
          <a:effectLst/>
          <a:extLst/>
        </p:spPr>
        <p:txBody>
          <a:bodyPr vert="horz" wrap="square" lIns="91440" tIns="45720" rIns="91440" bIns="45720" numCol="1" rtlCol="0" anchor="t" anchorCtr="0" compatLnSpc="1">
            <a:prstTxWarp prst="textNoShape">
              <a:avLst/>
            </a:prstTxWarp>
            <a:spAutoFit/>
          </a:bodyPr>
          <a:lstStyle>
            <a:defPPr>
              <a:defRPr lang="de-AT"/>
            </a:defPPr>
            <a:lvl1pPr algn="l" rtl="0" eaLnBrk="0" fontAlgn="base" hangingPunct="0">
              <a:spcBef>
                <a:spcPct val="0"/>
              </a:spcBef>
              <a:spcAft>
                <a:spcPct val="0"/>
              </a:spcAft>
              <a:defRPr sz="2500" b="1" kern="1200">
                <a:solidFill>
                  <a:srgbClr val="3B1B66"/>
                </a:solidFill>
                <a:latin typeface="Arial" pitchFamily="34" charset="0"/>
                <a:ea typeface="ＭＳ Ｐゴシック"/>
                <a:cs typeface="ＭＳ Ｐゴシック"/>
              </a:defRPr>
            </a:lvl1pPr>
            <a:lvl2pPr marL="457200" algn="l" rtl="0" eaLnBrk="0" fontAlgn="base" hangingPunct="0">
              <a:spcBef>
                <a:spcPct val="0"/>
              </a:spcBef>
              <a:spcAft>
                <a:spcPct val="0"/>
              </a:spcAft>
              <a:defRPr sz="2500" b="1" kern="1200">
                <a:solidFill>
                  <a:srgbClr val="3B1B66"/>
                </a:solidFill>
                <a:latin typeface="Arial" pitchFamily="34" charset="0"/>
                <a:ea typeface="ＭＳ Ｐゴシック"/>
                <a:cs typeface="ＭＳ Ｐゴシック"/>
              </a:defRPr>
            </a:lvl2pPr>
            <a:lvl3pPr marL="914400" algn="l" rtl="0" eaLnBrk="0" fontAlgn="base" hangingPunct="0">
              <a:spcBef>
                <a:spcPct val="0"/>
              </a:spcBef>
              <a:spcAft>
                <a:spcPct val="0"/>
              </a:spcAft>
              <a:defRPr sz="2500" b="1" kern="1200">
                <a:solidFill>
                  <a:srgbClr val="3B1B66"/>
                </a:solidFill>
                <a:latin typeface="Arial" pitchFamily="34" charset="0"/>
                <a:ea typeface="ＭＳ Ｐゴシック"/>
                <a:cs typeface="ＭＳ Ｐゴシック"/>
              </a:defRPr>
            </a:lvl3pPr>
            <a:lvl4pPr marL="1371600" algn="l" rtl="0" eaLnBrk="0" fontAlgn="base" hangingPunct="0">
              <a:spcBef>
                <a:spcPct val="0"/>
              </a:spcBef>
              <a:spcAft>
                <a:spcPct val="0"/>
              </a:spcAft>
              <a:defRPr sz="2500" b="1" kern="1200">
                <a:solidFill>
                  <a:srgbClr val="3B1B66"/>
                </a:solidFill>
                <a:latin typeface="Arial" pitchFamily="34" charset="0"/>
                <a:ea typeface="ＭＳ Ｐゴシック"/>
                <a:cs typeface="ＭＳ Ｐゴシック"/>
              </a:defRPr>
            </a:lvl4pPr>
            <a:lvl5pPr marL="1828800" algn="l" rtl="0" eaLnBrk="0" fontAlgn="base" hangingPunct="0">
              <a:spcBef>
                <a:spcPct val="0"/>
              </a:spcBef>
              <a:spcAft>
                <a:spcPct val="0"/>
              </a:spcAft>
              <a:defRPr sz="2500" b="1" kern="1200">
                <a:solidFill>
                  <a:srgbClr val="3B1B66"/>
                </a:solidFill>
                <a:latin typeface="Arial" pitchFamily="34" charset="0"/>
                <a:ea typeface="ＭＳ Ｐゴシック"/>
                <a:cs typeface="ＭＳ Ｐゴシック"/>
              </a:defRPr>
            </a:lvl5pPr>
            <a:lvl6pPr marL="2286000" algn="l" defTabSz="914400" rtl="0" eaLnBrk="1" latinLnBrk="0" hangingPunct="1">
              <a:defRPr sz="2500" b="1" kern="1200">
                <a:solidFill>
                  <a:srgbClr val="3B1B66"/>
                </a:solidFill>
                <a:latin typeface="Arial" pitchFamily="34" charset="0"/>
                <a:ea typeface="ＭＳ Ｐゴシック"/>
                <a:cs typeface="ＭＳ Ｐゴシック"/>
              </a:defRPr>
            </a:lvl6pPr>
            <a:lvl7pPr marL="2743200" algn="l" defTabSz="914400" rtl="0" eaLnBrk="1" latinLnBrk="0" hangingPunct="1">
              <a:defRPr sz="2500" b="1" kern="1200">
                <a:solidFill>
                  <a:srgbClr val="3B1B66"/>
                </a:solidFill>
                <a:latin typeface="Arial" pitchFamily="34" charset="0"/>
                <a:ea typeface="ＭＳ Ｐゴシック"/>
                <a:cs typeface="ＭＳ Ｐゴシック"/>
              </a:defRPr>
            </a:lvl7pPr>
            <a:lvl8pPr marL="3200400" algn="l" defTabSz="914400" rtl="0" eaLnBrk="1" latinLnBrk="0" hangingPunct="1">
              <a:defRPr sz="2500" b="1" kern="1200">
                <a:solidFill>
                  <a:srgbClr val="3B1B66"/>
                </a:solidFill>
                <a:latin typeface="Arial" pitchFamily="34" charset="0"/>
                <a:ea typeface="ＭＳ Ｐゴシック"/>
                <a:cs typeface="ＭＳ Ｐゴシック"/>
              </a:defRPr>
            </a:lvl8pPr>
            <a:lvl9pPr marL="3657600" algn="l" defTabSz="914400" rtl="0" eaLnBrk="1" latinLnBrk="0" hangingPunct="1">
              <a:defRPr sz="2500" b="1" kern="1200">
                <a:solidFill>
                  <a:srgbClr val="3B1B66"/>
                </a:solidFill>
                <a:latin typeface="Arial" pitchFamily="34" charset="0"/>
                <a:ea typeface="ＭＳ Ｐゴシック"/>
                <a:cs typeface="ＭＳ Ｐゴシック"/>
              </a:defRPr>
            </a:lvl9pPr>
          </a:lstStyle>
          <a:p>
            <a:r>
              <a:rPr lang="en-GB" sz="1300" dirty="0" smtClean="0">
                <a:solidFill>
                  <a:schemeClr val="bg1"/>
                </a:solidFill>
              </a:rPr>
              <a:t>North Macedonia is a recognized tourism destination among Europeans. The number of overnights by foreigners continuously increased since 2015 and the decline of overnights by domestic travellers, which had been registered between 2010 and 2015, had been stopped and remained stable.</a:t>
            </a:r>
          </a:p>
        </p:txBody>
      </p:sp>
      <p:sp>
        <p:nvSpPr>
          <p:cNvPr id="19" name="Textfeld 18"/>
          <p:cNvSpPr txBox="1"/>
          <p:nvPr/>
        </p:nvSpPr>
        <p:spPr>
          <a:xfrm>
            <a:off x="509109" y="692696"/>
            <a:ext cx="3918875" cy="307777"/>
          </a:xfrm>
          <a:prstGeom prst="rect">
            <a:avLst/>
          </a:prstGeom>
          <a:noFill/>
        </p:spPr>
        <p:txBody>
          <a:bodyPr wrap="square" rtlCol="0">
            <a:spAutoFit/>
          </a:bodyPr>
          <a:lstStyle/>
          <a:p>
            <a:r>
              <a:rPr lang="de-DE" sz="1400" b="1" kern="2000" dirty="0" smtClean="0">
                <a:solidFill>
                  <a:srgbClr val="3B1B66"/>
                </a:solidFill>
              </a:rPr>
              <a:t>Vision Tourism in North Macedonia 2030</a:t>
            </a:r>
            <a:endParaRPr lang="de-AT" sz="1400" b="1" kern="2000" dirty="0" smtClean="0">
              <a:solidFill>
                <a:srgbClr val="3B1B66"/>
              </a:solidFill>
            </a:endParaRPr>
          </a:p>
        </p:txBody>
      </p:sp>
      <p:grpSp>
        <p:nvGrpSpPr>
          <p:cNvPr id="23" name="Gruppieren 22"/>
          <p:cNvGrpSpPr/>
          <p:nvPr/>
        </p:nvGrpSpPr>
        <p:grpSpPr>
          <a:xfrm>
            <a:off x="649918" y="2276872"/>
            <a:ext cx="7738690" cy="4032250"/>
            <a:chOff x="611560" y="2176325"/>
            <a:chExt cx="7738690" cy="4032250"/>
          </a:xfrm>
        </p:grpSpPr>
        <p:grpSp>
          <p:nvGrpSpPr>
            <p:cNvPr id="24" name="Gruppieren 6"/>
            <p:cNvGrpSpPr>
              <a:grpSpLocks/>
            </p:cNvGrpSpPr>
            <p:nvPr/>
          </p:nvGrpSpPr>
          <p:grpSpPr bwMode="auto">
            <a:xfrm>
              <a:off x="788988" y="2176325"/>
              <a:ext cx="7561262" cy="4032250"/>
              <a:chOff x="788826" y="2060848"/>
              <a:chExt cx="7560839" cy="4032448"/>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t="349" b="349"/>
              <a:stretch>
                <a:fillRect/>
              </a:stretch>
            </p:blipFill>
            <p:spPr bwMode="auto">
              <a:xfrm>
                <a:off x="788826" y="2060848"/>
                <a:ext cx="7560839" cy="4032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 name="Rechteck 3"/>
              <p:cNvSpPr>
                <a:spLocks noChangeArrowheads="1"/>
              </p:cNvSpPr>
              <p:nvPr/>
            </p:nvSpPr>
            <p:spPr bwMode="auto">
              <a:xfrm>
                <a:off x="7024303" y="5589240"/>
                <a:ext cx="1325362" cy="504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p>
            </p:txBody>
          </p:sp>
          <p:sp>
            <p:nvSpPr>
              <p:cNvPr id="38" name="Rechteck 10"/>
              <p:cNvSpPr>
                <a:spLocks noChangeArrowheads="1"/>
              </p:cNvSpPr>
              <p:nvPr/>
            </p:nvSpPr>
            <p:spPr bwMode="auto">
              <a:xfrm rot="600000">
                <a:off x="3485454" y="2358834"/>
                <a:ext cx="1325362" cy="28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p>
            </p:txBody>
          </p:sp>
          <p:sp>
            <p:nvSpPr>
              <p:cNvPr id="39" name="Rechteck 11"/>
              <p:cNvSpPr>
                <a:spLocks noChangeArrowheads="1"/>
              </p:cNvSpPr>
              <p:nvPr/>
            </p:nvSpPr>
            <p:spPr bwMode="auto">
              <a:xfrm rot="-600000">
                <a:off x="3593324" y="5481909"/>
                <a:ext cx="1325362" cy="28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p>
            </p:txBody>
          </p:sp>
          <p:sp>
            <p:nvSpPr>
              <p:cNvPr id="42" name="Rechteck 12"/>
              <p:cNvSpPr>
                <a:spLocks noChangeArrowheads="1"/>
              </p:cNvSpPr>
              <p:nvPr/>
            </p:nvSpPr>
            <p:spPr bwMode="auto">
              <a:xfrm>
                <a:off x="6126363" y="3818365"/>
                <a:ext cx="324000" cy="14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p>
            </p:txBody>
          </p:sp>
          <p:sp>
            <p:nvSpPr>
              <p:cNvPr id="43" name="Rechteck 13"/>
              <p:cNvSpPr>
                <a:spLocks noChangeArrowheads="1"/>
              </p:cNvSpPr>
              <p:nvPr/>
            </p:nvSpPr>
            <p:spPr bwMode="auto">
              <a:xfrm>
                <a:off x="5135203" y="3191768"/>
                <a:ext cx="324000" cy="14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p>
            </p:txBody>
          </p:sp>
          <p:sp>
            <p:nvSpPr>
              <p:cNvPr id="44" name="Rechteck 14"/>
              <p:cNvSpPr>
                <a:spLocks noChangeArrowheads="1"/>
              </p:cNvSpPr>
              <p:nvPr/>
            </p:nvSpPr>
            <p:spPr bwMode="auto">
              <a:xfrm>
                <a:off x="5139395" y="4441320"/>
                <a:ext cx="324000" cy="14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p>
            </p:txBody>
          </p:sp>
          <p:sp>
            <p:nvSpPr>
              <p:cNvPr id="45" name="Rechteck 15"/>
              <p:cNvSpPr>
                <a:spLocks noChangeArrowheads="1"/>
              </p:cNvSpPr>
              <p:nvPr/>
            </p:nvSpPr>
            <p:spPr bwMode="auto">
              <a:xfrm>
                <a:off x="3915259" y="3814440"/>
                <a:ext cx="324000" cy="14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p>
            </p:txBody>
          </p:sp>
          <p:sp>
            <p:nvSpPr>
              <p:cNvPr id="46" name="Rechteck 16"/>
              <p:cNvSpPr>
                <a:spLocks noChangeArrowheads="1"/>
              </p:cNvSpPr>
              <p:nvPr/>
            </p:nvSpPr>
            <p:spPr bwMode="auto">
              <a:xfrm>
                <a:off x="3534402" y="2891036"/>
                <a:ext cx="324000" cy="14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p>
            </p:txBody>
          </p:sp>
          <p:sp>
            <p:nvSpPr>
              <p:cNvPr id="47" name="Rechteck 22"/>
              <p:cNvSpPr>
                <a:spLocks noChangeArrowheads="1"/>
              </p:cNvSpPr>
              <p:nvPr/>
            </p:nvSpPr>
            <p:spPr bwMode="auto">
              <a:xfrm rot="660000">
                <a:off x="3647657" y="4749229"/>
                <a:ext cx="72000" cy="14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de-DE"/>
              </a:p>
            </p:txBody>
          </p:sp>
          <p:pic>
            <p:nvPicPr>
              <p:cNvPr id="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143" y="4718352"/>
                <a:ext cx="161925"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627" y="4613577"/>
                <a:ext cx="66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5" name="Textfeld 24"/>
            <p:cNvSpPr txBox="1"/>
            <p:nvPr/>
          </p:nvSpPr>
          <p:spPr>
            <a:xfrm>
              <a:off x="6547938" y="3921368"/>
              <a:ext cx="1782093" cy="646331"/>
            </a:xfrm>
            <a:prstGeom prst="rect">
              <a:avLst/>
            </a:prstGeom>
            <a:noFill/>
          </p:spPr>
          <p:txBody>
            <a:bodyPr wrap="square" rtlCol="0">
              <a:spAutoFit/>
            </a:bodyPr>
            <a:lstStyle/>
            <a:p>
              <a:pPr algn="ctr"/>
              <a:r>
                <a:rPr lang="de-DE" sz="1800" kern="2000" dirty="0" smtClean="0">
                  <a:solidFill>
                    <a:schemeClr val="bg1"/>
                  </a:solidFill>
                </a:rPr>
                <a:t>Powerful</a:t>
              </a:r>
            </a:p>
            <a:p>
              <a:pPr algn="ctr"/>
              <a:r>
                <a:rPr lang="de-DE" sz="1800" kern="2000" dirty="0" smtClean="0">
                  <a:solidFill>
                    <a:schemeClr val="bg1"/>
                  </a:solidFill>
                </a:rPr>
                <a:t>Vision</a:t>
              </a:r>
              <a:endParaRPr lang="de-AT" sz="1800" kern="2000" dirty="0" smtClean="0">
                <a:solidFill>
                  <a:schemeClr val="bg1"/>
                </a:solidFill>
              </a:endParaRPr>
            </a:p>
          </p:txBody>
        </p:sp>
        <p:sp>
          <p:nvSpPr>
            <p:cNvPr id="26" name="Textfeld 25"/>
            <p:cNvSpPr txBox="1"/>
            <p:nvPr/>
          </p:nvSpPr>
          <p:spPr>
            <a:xfrm>
              <a:off x="4826139" y="4053190"/>
              <a:ext cx="969997" cy="276999"/>
            </a:xfrm>
            <a:prstGeom prst="rect">
              <a:avLst/>
            </a:prstGeom>
            <a:noFill/>
          </p:spPr>
          <p:txBody>
            <a:bodyPr wrap="square" rtlCol="0">
              <a:spAutoFit/>
            </a:bodyPr>
            <a:lstStyle/>
            <a:p>
              <a:r>
                <a:rPr lang="de-DE" sz="1200" kern="2000" dirty="0" err="1" smtClean="0">
                  <a:solidFill>
                    <a:schemeClr val="bg1"/>
                  </a:solidFill>
                </a:rPr>
                <a:t>Strategy</a:t>
              </a:r>
              <a:r>
                <a:rPr lang="de-DE" sz="1200" kern="2000" dirty="0" smtClean="0">
                  <a:solidFill>
                    <a:schemeClr val="bg1"/>
                  </a:solidFill>
                </a:rPr>
                <a:t> A</a:t>
              </a:r>
            </a:p>
          </p:txBody>
        </p:sp>
        <p:sp>
          <p:nvSpPr>
            <p:cNvPr id="27" name="Textfeld 26"/>
            <p:cNvSpPr txBox="1"/>
            <p:nvPr/>
          </p:nvSpPr>
          <p:spPr>
            <a:xfrm>
              <a:off x="3875802" y="4680211"/>
              <a:ext cx="969997" cy="276999"/>
            </a:xfrm>
            <a:prstGeom prst="rect">
              <a:avLst/>
            </a:prstGeom>
            <a:noFill/>
          </p:spPr>
          <p:txBody>
            <a:bodyPr wrap="square" rtlCol="0">
              <a:spAutoFit/>
            </a:bodyPr>
            <a:lstStyle/>
            <a:p>
              <a:r>
                <a:rPr lang="de-DE" sz="1200" kern="2000" dirty="0" err="1" smtClean="0">
                  <a:solidFill>
                    <a:schemeClr val="bg1"/>
                  </a:solidFill>
                </a:rPr>
                <a:t>Strategy</a:t>
              </a:r>
              <a:r>
                <a:rPr lang="de-DE" sz="1200" kern="2000" dirty="0" smtClean="0">
                  <a:solidFill>
                    <a:schemeClr val="bg1"/>
                  </a:solidFill>
                </a:rPr>
                <a:t> B</a:t>
              </a:r>
            </a:p>
          </p:txBody>
        </p:sp>
        <p:sp>
          <p:nvSpPr>
            <p:cNvPr id="28" name="Textfeld 27"/>
            <p:cNvSpPr txBox="1"/>
            <p:nvPr/>
          </p:nvSpPr>
          <p:spPr>
            <a:xfrm>
              <a:off x="2211778" y="4981057"/>
              <a:ext cx="969997" cy="276999"/>
            </a:xfrm>
            <a:prstGeom prst="rect">
              <a:avLst/>
            </a:prstGeom>
            <a:noFill/>
          </p:spPr>
          <p:txBody>
            <a:bodyPr wrap="square" rtlCol="0">
              <a:spAutoFit/>
            </a:bodyPr>
            <a:lstStyle/>
            <a:p>
              <a:r>
                <a:rPr lang="de-DE" sz="1200" kern="2000" dirty="0" err="1" smtClean="0">
                  <a:solidFill>
                    <a:schemeClr val="bg1"/>
                  </a:solidFill>
                </a:rPr>
                <a:t>Strategy</a:t>
              </a:r>
              <a:r>
                <a:rPr lang="de-DE" sz="1200" kern="2000" dirty="0" smtClean="0">
                  <a:solidFill>
                    <a:schemeClr val="bg1"/>
                  </a:solidFill>
                </a:rPr>
                <a:t> C</a:t>
              </a:r>
            </a:p>
          </p:txBody>
        </p:sp>
        <p:sp>
          <p:nvSpPr>
            <p:cNvPr id="29" name="Textfeld 28"/>
            <p:cNvSpPr txBox="1"/>
            <p:nvPr/>
          </p:nvSpPr>
          <p:spPr>
            <a:xfrm>
              <a:off x="2553967" y="4054212"/>
              <a:ext cx="969997" cy="276999"/>
            </a:xfrm>
            <a:prstGeom prst="rect">
              <a:avLst/>
            </a:prstGeom>
            <a:noFill/>
          </p:spPr>
          <p:txBody>
            <a:bodyPr wrap="square" rtlCol="0">
              <a:spAutoFit/>
            </a:bodyPr>
            <a:lstStyle/>
            <a:p>
              <a:r>
                <a:rPr lang="de-DE" sz="1200" kern="2000" dirty="0" err="1" smtClean="0">
                  <a:solidFill>
                    <a:schemeClr val="bg1"/>
                  </a:solidFill>
                </a:rPr>
                <a:t>Strategy</a:t>
              </a:r>
              <a:r>
                <a:rPr lang="de-DE" sz="1200" kern="2000" dirty="0" smtClean="0">
                  <a:solidFill>
                    <a:schemeClr val="bg1"/>
                  </a:solidFill>
                </a:rPr>
                <a:t> D</a:t>
              </a:r>
            </a:p>
          </p:txBody>
        </p:sp>
        <p:sp>
          <p:nvSpPr>
            <p:cNvPr id="30" name="Textfeld 29"/>
            <p:cNvSpPr txBox="1"/>
            <p:nvPr/>
          </p:nvSpPr>
          <p:spPr>
            <a:xfrm>
              <a:off x="3803794" y="3429000"/>
              <a:ext cx="969997" cy="276999"/>
            </a:xfrm>
            <a:prstGeom prst="rect">
              <a:avLst/>
            </a:prstGeom>
            <a:noFill/>
          </p:spPr>
          <p:txBody>
            <a:bodyPr wrap="square" rtlCol="0">
              <a:spAutoFit/>
            </a:bodyPr>
            <a:lstStyle/>
            <a:p>
              <a:r>
                <a:rPr lang="de-DE" sz="1200" kern="2000" dirty="0" err="1" smtClean="0">
                  <a:solidFill>
                    <a:schemeClr val="bg1"/>
                  </a:solidFill>
                </a:rPr>
                <a:t>Strategy</a:t>
              </a:r>
              <a:r>
                <a:rPr lang="de-DE" sz="1200" kern="2000" dirty="0" smtClean="0">
                  <a:solidFill>
                    <a:schemeClr val="bg1"/>
                  </a:solidFill>
                </a:rPr>
                <a:t> E</a:t>
              </a:r>
            </a:p>
          </p:txBody>
        </p:sp>
        <p:sp>
          <p:nvSpPr>
            <p:cNvPr id="31" name="Textfeld 30"/>
            <p:cNvSpPr txBox="1"/>
            <p:nvPr/>
          </p:nvSpPr>
          <p:spPr>
            <a:xfrm>
              <a:off x="2179694" y="3134150"/>
              <a:ext cx="969997" cy="276999"/>
            </a:xfrm>
            <a:prstGeom prst="rect">
              <a:avLst/>
            </a:prstGeom>
            <a:noFill/>
          </p:spPr>
          <p:txBody>
            <a:bodyPr wrap="square" rtlCol="0">
              <a:spAutoFit/>
            </a:bodyPr>
            <a:lstStyle/>
            <a:p>
              <a:r>
                <a:rPr lang="de-DE" sz="1200" kern="2000" dirty="0" err="1" smtClean="0">
                  <a:solidFill>
                    <a:schemeClr val="bg1"/>
                  </a:solidFill>
                </a:rPr>
                <a:t>Strategy</a:t>
              </a:r>
              <a:r>
                <a:rPr lang="de-DE" sz="1200" kern="2000" dirty="0" smtClean="0">
                  <a:solidFill>
                    <a:schemeClr val="bg1"/>
                  </a:solidFill>
                </a:rPr>
                <a:t> F</a:t>
              </a:r>
            </a:p>
          </p:txBody>
        </p:sp>
        <p:sp>
          <p:nvSpPr>
            <p:cNvPr id="32" name="Textfeld 31"/>
            <p:cNvSpPr txBox="1"/>
            <p:nvPr/>
          </p:nvSpPr>
          <p:spPr>
            <a:xfrm>
              <a:off x="611560" y="3212976"/>
              <a:ext cx="584519" cy="2031325"/>
            </a:xfrm>
            <a:prstGeom prst="rect">
              <a:avLst/>
            </a:prstGeom>
            <a:noFill/>
          </p:spPr>
          <p:txBody>
            <a:bodyPr wrap="square" rtlCol="0">
              <a:spAutoFit/>
            </a:bodyPr>
            <a:lstStyle/>
            <a:p>
              <a:pPr algn="ctr"/>
              <a:r>
                <a:rPr lang="de-DE" sz="1800" kern="2000" dirty="0" smtClean="0">
                  <a:solidFill>
                    <a:schemeClr val="tx1"/>
                  </a:solidFill>
                </a:rPr>
                <a:t>C</a:t>
              </a:r>
            </a:p>
            <a:p>
              <a:pPr algn="ctr"/>
              <a:r>
                <a:rPr lang="de-DE" sz="1800" kern="2000" dirty="0" smtClean="0">
                  <a:solidFill>
                    <a:schemeClr val="tx1"/>
                  </a:solidFill>
                </a:rPr>
                <a:t>u</a:t>
              </a:r>
            </a:p>
            <a:p>
              <a:pPr algn="ctr"/>
              <a:r>
                <a:rPr lang="de-DE" sz="1800" kern="2000" dirty="0">
                  <a:solidFill>
                    <a:schemeClr val="tx1"/>
                  </a:solidFill>
                </a:rPr>
                <a:t>r</a:t>
              </a:r>
              <a:endParaRPr lang="de-DE" sz="1800" kern="2000" dirty="0" smtClean="0">
                <a:solidFill>
                  <a:schemeClr val="tx1"/>
                </a:solidFill>
              </a:endParaRPr>
            </a:p>
            <a:p>
              <a:pPr algn="ctr"/>
              <a:r>
                <a:rPr lang="de-DE" sz="1800" kern="2000" dirty="0">
                  <a:solidFill>
                    <a:schemeClr val="tx1"/>
                  </a:solidFill>
                </a:rPr>
                <a:t>r</a:t>
              </a:r>
              <a:endParaRPr lang="de-DE" sz="1800" kern="2000" dirty="0" smtClean="0">
                <a:solidFill>
                  <a:schemeClr val="tx1"/>
                </a:solidFill>
              </a:endParaRPr>
            </a:p>
            <a:p>
              <a:pPr algn="ctr"/>
              <a:r>
                <a:rPr lang="de-DE" sz="1800" kern="2000" dirty="0">
                  <a:solidFill>
                    <a:schemeClr val="tx1"/>
                  </a:solidFill>
                </a:rPr>
                <a:t>e</a:t>
              </a:r>
              <a:endParaRPr lang="de-DE" sz="1800" kern="2000" dirty="0" smtClean="0">
                <a:solidFill>
                  <a:schemeClr val="tx1"/>
                </a:solidFill>
              </a:endParaRPr>
            </a:p>
            <a:p>
              <a:pPr algn="ctr"/>
              <a:r>
                <a:rPr lang="de-DE" sz="1800" kern="2000" dirty="0">
                  <a:solidFill>
                    <a:schemeClr val="tx1"/>
                  </a:solidFill>
                </a:rPr>
                <a:t>n</a:t>
              </a:r>
              <a:endParaRPr lang="de-DE" sz="1800" kern="2000" dirty="0" smtClean="0">
                <a:solidFill>
                  <a:schemeClr val="tx1"/>
                </a:solidFill>
              </a:endParaRPr>
            </a:p>
            <a:p>
              <a:pPr algn="ctr"/>
              <a:r>
                <a:rPr lang="de-DE" sz="1800" kern="2000" dirty="0">
                  <a:solidFill>
                    <a:schemeClr val="tx1"/>
                  </a:solidFill>
                </a:rPr>
                <a:t>t</a:t>
              </a:r>
              <a:endParaRPr lang="de-DE" sz="1800" kern="2000" dirty="0" smtClean="0">
                <a:solidFill>
                  <a:schemeClr val="tx1"/>
                </a:solidFill>
              </a:endParaRPr>
            </a:p>
          </p:txBody>
        </p:sp>
        <p:sp>
          <p:nvSpPr>
            <p:cNvPr id="33" name="Textfeld 32"/>
            <p:cNvSpPr txBox="1"/>
            <p:nvPr/>
          </p:nvSpPr>
          <p:spPr>
            <a:xfrm>
              <a:off x="947103" y="2892860"/>
              <a:ext cx="584519" cy="2585323"/>
            </a:xfrm>
            <a:prstGeom prst="rect">
              <a:avLst/>
            </a:prstGeom>
            <a:noFill/>
          </p:spPr>
          <p:txBody>
            <a:bodyPr wrap="square" rtlCol="0">
              <a:spAutoFit/>
            </a:bodyPr>
            <a:lstStyle/>
            <a:p>
              <a:pPr algn="ctr"/>
              <a:r>
                <a:rPr lang="de-DE" sz="1800" kern="2000" dirty="0" smtClean="0">
                  <a:solidFill>
                    <a:schemeClr val="tx1"/>
                  </a:solidFill>
                </a:rPr>
                <a:t>S</a:t>
              </a:r>
            </a:p>
            <a:p>
              <a:pPr algn="ctr"/>
              <a:r>
                <a:rPr lang="de-DE" sz="1800" kern="2000" dirty="0">
                  <a:solidFill>
                    <a:schemeClr val="tx1"/>
                  </a:solidFill>
                </a:rPr>
                <a:t>i</a:t>
              </a:r>
              <a:endParaRPr lang="de-DE" sz="1800" kern="2000" dirty="0" smtClean="0">
                <a:solidFill>
                  <a:schemeClr val="tx1"/>
                </a:solidFill>
              </a:endParaRPr>
            </a:p>
            <a:p>
              <a:pPr algn="ctr"/>
              <a:r>
                <a:rPr lang="de-DE" sz="1800" kern="2000" dirty="0">
                  <a:solidFill>
                    <a:schemeClr val="tx1"/>
                  </a:solidFill>
                </a:rPr>
                <a:t>t</a:t>
              </a:r>
              <a:endParaRPr lang="de-DE" sz="1800" kern="2000" dirty="0" smtClean="0">
                <a:solidFill>
                  <a:schemeClr val="tx1"/>
                </a:solidFill>
              </a:endParaRPr>
            </a:p>
            <a:p>
              <a:pPr algn="ctr"/>
              <a:r>
                <a:rPr lang="de-DE" sz="1800" kern="2000" dirty="0">
                  <a:solidFill>
                    <a:schemeClr val="tx1"/>
                  </a:solidFill>
                </a:rPr>
                <a:t>u</a:t>
              </a:r>
              <a:endParaRPr lang="de-DE" sz="1800" kern="2000" dirty="0" smtClean="0">
                <a:solidFill>
                  <a:schemeClr val="tx1"/>
                </a:solidFill>
              </a:endParaRPr>
            </a:p>
            <a:p>
              <a:pPr algn="ctr"/>
              <a:r>
                <a:rPr lang="de-DE" sz="1800" kern="2000" dirty="0">
                  <a:solidFill>
                    <a:schemeClr val="tx1"/>
                  </a:solidFill>
                </a:rPr>
                <a:t>a</a:t>
              </a:r>
              <a:endParaRPr lang="de-DE" sz="1800" kern="2000" dirty="0" smtClean="0">
                <a:solidFill>
                  <a:schemeClr val="tx1"/>
                </a:solidFill>
              </a:endParaRPr>
            </a:p>
            <a:p>
              <a:pPr algn="ctr"/>
              <a:r>
                <a:rPr lang="de-DE" sz="1800" kern="2000" dirty="0">
                  <a:solidFill>
                    <a:schemeClr val="tx1"/>
                  </a:solidFill>
                </a:rPr>
                <a:t>t</a:t>
              </a:r>
              <a:endParaRPr lang="de-DE" sz="1800" kern="2000" dirty="0" smtClean="0">
                <a:solidFill>
                  <a:schemeClr val="tx1"/>
                </a:solidFill>
              </a:endParaRPr>
            </a:p>
            <a:p>
              <a:pPr algn="ctr"/>
              <a:r>
                <a:rPr lang="de-DE" sz="1800" kern="2000" dirty="0">
                  <a:solidFill>
                    <a:schemeClr val="tx1"/>
                  </a:solidFill>
                </a:rPr>
                <a:t>i</a:t>
              </a:r>
              <a:endParaRPr lang="de-DE" sz="1800" kern="2000" dirty="0" smtClean="0">
                <a:solidFill>
                  <a:schemeClr val="tx1"/>
                </a:solidFill>
              </a:endParaRPr>
            </a:p>
            <a:p>
              <a:pPr algn="ctr"/>
              <a:r>
                <a:rPr lang="de-DE" sz="1800" kern="2000" dirty="0">
                  <a:solidFill>
                    <a:schemeClr val="tx1"/>
                  </a:solidFill>
                </a:rPr>
                <a:t>o</a:t>
              </a:r>
              <a:endParaRPr lang="de-DE" sz="1800" kern="2000" dirty="0" smtClean="0">
                <a:solidFill>
                  <a:schemeClr val="tx1"/>
                </a:solidFill>
              </a:endParaRPr>
            </a:p>
            <a:p>
              <a:pPr algn="ctr"/>
              <a:r>
                <a:rPr lang="de-DE" sz="1800" kern="2000" dirty="0">
                  <a:solidFill>
                    <a:schemeClr val="tx1"/>
                  </a:solidFill>
                </a:rPr>
                <a:t>n</a:t>
              </a:r>
              <a:endParaRPr lang="de-DE" sz="1800" kern="2000" dirty="0" smtClean="0">
                <a:solidFill>
                  <a:schemeClr val="tx1"/>
                </a:solidFill>
              </a:endParaRPr>
            </a:p>
          </p:txBody>
        </p:sp>
        <p:sp>
          <p:nvSpPr>
            <p:cNvPr id="34" name="Textfeld 33"/>
            <p:cNvSpPr txBox="1"/>
            <p:nvPr/>
          </p:nvSpPr>
          <p:spPr>
            <a:xfrm rot="589769">
              <a:off x="4089534" y="2606107"/>
              <a:ext cx="969997" cy="276999"/>
            </a:xfrm>
            <a:prstGeom prst="rect">
              <a:avLst/>
            </a:prstGeom>
            <a:noFill/>
          </p:spPr>
          <p:txBody>
            <a:bodyPr wrap="square" rtlCol="0">
              <a:spAutoFit/>
            </a:bodyPr>
            <a:lstStyle/>
            <a:p>
              <a:r>
                <a:rPr lang="de-DE" sz="1200" kern="2000" dirty="0" smtClean="0">
                  <a:solidFill>
                    <a:schemeClr val="tx1"/>
                  </a:solidFill>
                </a:rPr>
                <a:t>Guidelines</a:t>
              </a:r>
            </a:p>
          </p:txBody>
        </p:sp>
        <p:sp>
          <p:nvSpPr>
            <p:cNvPr id="35" name="Textfeld 34"/>
            <p:cNvSpPr txBox="1"/>
            <p:nvPr/>
          </p:nvSpPr>
          <p:spPr>
            <a:xfrm rot="20885860">
              <a:off x="4241934" y="5467464"/>
              <a:ext cx="969997" cy="276999"/>
            </a:xfrm>
            <a:prstGeom prst="rect">
              <a:avLst/>
            </a:prstGeom>
            <a:noFill/>
          </p:spPr>
          <p:txBody>
            <a:bodyPr wrap="square" rtlCol="0">
              <a:spAutoFit/>
            </a:bodyPr>
            <a:lstStyle/>
            <a:p>
              <a:r>
                <a:rPr lang="de-DE" sz="1200" kern="2000" dirty="0" smtClean="0">
                  <a:solidFill>
                    <a:schemeClr val="tx1"/>
                  </a:solidFill>
                </a:rPr>
                <a:t>Guidelines</a:t>
              </a:r>
            </a:p>
          </p:txBody>
        </p:sp>
      </p:grpSp>
    </p:spTree>
    <p:extLst>
      <p:ext uri="{BB962C8B-B14F-4D97-AF65-F5344CB8AC3E}">
        <p14:creationId xmlns:p14="http://schemas.microsoft.com/office/powerpoint/2010/main" val="178168269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81</a:t>
            </a:fld>
            <a:endParaRPr lang="de-DE" altLang="de-DE" dirty="0"/>
          </a:p>
        </p:txBody>
      </p:sp>
      <p:sp>
        <p:nvSpPr>
          <p:cNvPr id="9" name="Inhaltsplatzhalter 8"/>
          <p:cNvSpPr>
            <a:spLocks noGrp="1"/>
          </p:cNvSpPr>
          <p:nvPr>
            <p:ph sz="quarter" idx="14"/>
          </p:nvPr>
        </p:nvSpPr>
        <p:spPr/>
        <p:txBody>
          <a:bodyPr/>
          <a:lstStyle/>
          <a:p>
            <a:r>
              <a:rPr lang="de-DE" dirty="0" err="1" smtClean="0"/>
              <a:t>Estimated</a:t>
            </a:r>
            <a:r>
              <a:rPr lang="de-DE" dirty="0" smtClean="0"/>
              <a:t> </a:t>
            </a:r>
            <a:r>
              <a:rPr lang="de-DE" dirty="0" err="1" smtClean="0"/>
              <a:t>development</a:t>
            </a:r>
            <a:r>
              <a:rPr lang="de-DE" dirty="0" smtClean="0"/>
              <a:t> </a:t>
            </a:r>
            <a:r>
              <a:rPr lang="de-DE" dirty="0" err="1" smtClean="0"/>
              <a:t>of</a:t>
            </a:r>
            <a:r>
              <a:rPr lang="de-DE" dirty="0" smtClean="0"/>
              <a:t> </a:t>
            </a:r>
            <a:r>
              <a:rPr lang="de-DE" dirty="0" err="1" smtClean="0"/>
              <a:t>overnights</a:t>
            </a:r>
            <a:endParaRPr lang="de-AT" dirty="0"/>
          </a:p>
        </p:txBody>
      </p:sp>
      <p:sp>
        <p:nvSpPr>
          <p:cNvPr id="17" name="Inhaltsplatzhalter 2"/>
          <p:cNvSpPr>
            <a:spLocks noGrp="1"/>
          </p:cNvSpPr>
          <p:nvPr>
            <p:ph idx="1"/>
          </p:nvPr>
        </p:nvSpPr>
        <p:spPr>
          <a:xfrm>
            <a:off x="521385" y="620688"/>
            <a:ext cx="3804312" cy="348610"/>
          </a:xfrm>
        </p:spPr>
        <p:txBody>
          <a:bodyPr anchor="ctr"/>
          <a:lstStyle/>
          <a:p>
            <a:pPr marL="0" indent="0">
              <a:spcBef>
                <a:spcPts val="0"/>
              </a:spcBef>
              <a:spcAft>
                <a:spcPts val="600"/>
              </a:spcAft>
              <a:buNone/>
            </a:pPr>
            <a:r>
              <a:rPr lang="en-GB" sz="1100" b="1" kern="2000" spc="0" dirty="0" smtClean="0">
                <a:solidFill>
                  <a:srgbClr val="E3007B"/>
                </a:solidFill>
              </a:rPr>
              <a:t>Realistic scenario*</a:t>
            </a:r>
            <a:endParaRPr lang="en-GB" sz="1100" b="1" kern="2000" spc="0" dirty="0">
              <a:solidFill>
                <a:srgbClr val="E3007B"/>
              </a:solidFill>
            </a:endParaRPr>
          </a:p>
        </p:txBody>
      </p:sp>
      <p:sp>
        <p:nvSpPr>
          <p:cNvPr id="2" name="Textfeld 1"/>
          <p:cNvSpPr txBox="1"/>
          <p:nvPr/>
        </p:nvSpPr>
        <p:spPr>
          <a:xfrm>
            <a:off x="539552" y="882504"/>
            <a:ext cx="4032449" cy="1600438"/>
          </a:xfrm>
          <a:prstGeom prst="rect">
            <a:avLst/>
          </a:prstGeom>
          <a:noFill/>
        </p:spPr>
        <p:txBody>
          <a:bodyPr wrap="square" rtlCol="0">
            <a:spAutoFit/>
          </a:bodyPr>
          <a:lstStyle/>
          <a:p>
            <a:pPr>
              <a:spcAft>
                <a:spcPts val="600"/>
              </a:spcAft>
            </a:pPr>
            <a:r>
              <a:rPr lang="en-GB" sz="1100" u="sng" dirty="0" smtClean="0">
                <a:solidFill>
                  <a:srgbClr val="000000"/>
                </a:solidFill>
              </a:rPr>
              <a:t>Assumptions:</a:t>
            </a:r>
          </a:p>
          <a:p>
            <a:pPr marL="180975" indent="-180975">
              <a:spcAft>
                <a:spcPts val="600"/>
              </a:spcAft>
              <a:buClr>
                <a:srgbClr val="E30079"/>
              </a:buClr>
              <a:buFont typeface="Arial" panose="020B0604020202020204" pitchFamily="34" charset="0"/>
              <a:buChar char="•"/>
            </a:pPr>
            <a:r>
              <a:rPr lang="en-GB" sz="1100" dirty="0" smtClean="0">
                <a:solidFill>
                  <a:srgbClr val="000000"/>
                </a:solidFill>
              </a:rPr>
              <a:t>A significant number of the actions recommended in this National Tourism Strategy has been implemented by the government</a:t>
            </a:r>
          </a:p>
          <a:p>
            <a:pPr marL="180975" indent="-180975">
              <a:spcAft>
                <a:spcPts val="600"/>
              </a:spcAft>
              <a:buClr>
                <a:srgbClr val="E30079"/>
              </a:buClr>
              <a:buFont typeface="Arial" panose="020B0604020202020204" pitchFamily="34" charset="0"/>
              <a:buChar char="•"/>
            </a:pPr>
            <a:r>
              <a:rPr lang="en-GB" sz="1100" dirty="0" smtClean="0">
                <a:solidFill>
                  <a:srgbClr val="000000"/>
                </a:solidFill>
              </a:rPr>
              <a:t>The overall economic situation of North Macedonia allows the government to continuously increase the amount of public financial resources for tourism development and marketing</a:t>
            </a:r>
          </a:p>
        </p:txBody>
      </p:sp>
      <p:sp>
        <p:nvSpPr>
          <p:cNvPr id="10" name="Inhaltsplatzhalter 2"/>
          <p:cNvSpPr>
            <a:spLocks noGrp="1"/>
          </p:cNvSpPr>
          <p:nvPr>
            <p:ph idx="1"/>
          </p:nvPr>
        </p:nvSpPr>
        <p:spPr>
          <a:xfrm>
            <a:off x="521385" y="2465642"/>
            <a:ext cx="3804312" cy="348610"/>
          </a:xfrm>
        </p:spPr>
        <p:txBody>
          <a:bodyPr anchor="ctr"/>
          <a:lstStyle/>
          <a:p>
            <a:pPr marL="0" indent="0">
              <a:spcBef>
                <a:spcPts val="0"/>
              </a:spcBef>
              <a:spcAft>
                <a:spcPts val="600"/>
              </a:spcAft>
              <a:buNone/>
            </a:pPr>
            <a:r>
              <a:rPr lang="en-GB" sz="1100" b="1" kern="2000" spc="0" dirty="0" smtClean="0">
                <a:solidFill>
                  <a:srgbClr val="E3007B"/>
                </a:solidFill>
              </a:rPr>
              <a:t>Optimistic scenario*</a:t>
            </a:r>
            <a:endParaRPr lang="en-GB" sz="1100" b="1" kern="2000" spc="0" dirty="0">
              <a:solidFill>
                <a:srgbClr val="E3007B"/>
              </a:solidFill>
            </a:endParaRPr>
          </a:p>
        </p:txBody>
      </p:sp>
      <p:sp>
        <p:nvSpPr>
          <p:cNvPr id="11" name="Textfeld 10"/>
          <p:cNvSpPr txBox="1"/>
          <p:nvPr/>
        </p:nvSpPr>
        <p:spPr>
          <a:xfrm>
            <a:off x="539552" y="2727458"/>
            <a:ext cx="4032449" cy="1600438"/>
          </a:xfrm>
          <a:prstGeom prst="rect">
            <a:avLst/>
          </a:prstGeom>
          <a:noFill/>
        </p:spPr>
        <p:txBody>
          <a:bodyPr wrap="square" rtlCol="0">
            <a:spAutoFit/>
          </a:bodyPr>
          <a:lstStyle/>
          <a:p>
            <a:pPr>
              <a:spcAft>
                <a:spcPts val="600"/>
              </a:spcAft>
            </a:pPr>
            <a:r>
              <a:rPr lang="en-GB" sz="1100" u="sng" dirty="0" smtClean="0">
                <a:solidFill>
                  <a:srgbClr val="000000"/>
                </a:solidFill>
              </a:rPr>
              <a:t>Assumptions:</a:t>
            </a:r>
          </a:p>
          <a:p>
            <a:pPr marL="180975" indent="-180975">
              <a:spcAft>
                <a:spcPts val="600"/>
              </a:spcAft>
              <a:buClr>
                <a:srgbClr val="E30079"/>
              </a:buClr>
              <a:buFont typeface="Arial" panose="020B0604020202020204" pitchFamily="34" charset="0"/>
              <a:buChar char="•"/>
            </a:pPr>
            <a:r>
              <a:rPr lang="en-GB" sz="1100" dirty="0" smtClean="0">
                <a:solidFill>
                  <a:srgbClr val="000000"/>
                </a:solidFill>
              </a:rPr>
              <a:t>The majority of the actions recommended in this National Tourism Strategy has been implemented by the government</a:t>
            </a:r>
          </a:p>
          <a:p>
            <a:pPr marL="180975" indent="-180975">
              <a:spcAft>
                <a:spcPts val="600"/>
              </a:spcAft>
              <a:buClr>
                <a:srgbClr val="E30079"/>
              </a:buClr>
              <a:buFont typeface="Arial" panose="020B0604020202020204" pitchFamily="34" charset="0"/>
              <a:buChar char="•"/>
            </a:pPr>
            <a:r>
              <a:rPr lang="en-GB" sz="1100" dirty="0" smtClean="0">
                <a:solidFill>
                  <a:srgbClr val="000000"/>
                </a:solidFill>
              </a:rPr>
              <a:t>The overall economic situation of North Macedonia allows the government to continuously increase the amount of public financial resources for tourism development and marketing significantly</a:t>
            </a:r>
          </a:p>
        </p:txBody>
      </p:sp>
      <p:sp>
        <p:nvSpPr>
          <p:cNvPr id="12" name="Inhaltsplatzhalter 2"/>
          <p:cNvSpPr>
            <a:spLocks noGrp="1"/>
          </p:cNvSpPr>
          <p:nvPr>
            <p:ph idx="1"/>
          </p:nvPr>
        </p:nvSpPr>
        <p:spPr>
          <a:xfrm>
            <a:off x="521384" y="4387626"/>
            <a:ext cx="3804312" cy="348610"/>
          </a:xfrm>
        </p:spPr>
        <p:txBody>
          <a:bodyPr anchor="ctr"/>
          <a:lstStyle/>
          <a:p>
            <a:pPr marL="0" indent="0">
              <a:spcBef>
                <a:spcPts val="0"/>
              </a:spcBef>
              <a:spcAft>
                <a:spcPts val="600"/>
              </a:spcAft>
              <a:buNone/>
            </a:pPr>
            <a:r>
              <a:rPr lang="en-GB" sz="1100" b="1" kern="2000" spc="0" dirty="0" smtClean="0">
                <a:solidFill>
                  <a:srgbClr val="E3007B"/>
                </a:solidFill>
              </a:rPr>
              <a:t>Pessimistic scenario*</a:t>
            </a:r>
            <a:endParaRPr lang="en-GB" sz="1100" b="1" kern="2000" spc="0" dirty="0">
              <a:solidFill>
                <a:srgbClr val="E3007B"/>
              </a:solidFill>
            </a:endParaRPr>
          </a:p>
        </p:txBody>
      </p:sp>
      <p:sp>
        <p:nvSpPr>
          <p:cNvPr id="13" name="Textfeld 12"/>
          <p:cNvSpPr txBox="1"/>
          <p:nvPr/>
        </p:nvSpPr>
        <p:spPr>
          <a:xfrm>
            <a:off x="539551" y="4649442"/>
            <a:ext cx="4032449" cy="1600438"/>
          </a:xfrm>
          <a:prstGeom prst="rect">
            <a:avLst/>
          </a:prstGeom>
          <a:noFill/>
        </p:spPr>
        <p:txBody>
          <a:bodyPr wrap="square" rtlCol="0">
            <a:spAutoFit/>
          </a:bodyPr>
          <a:lstStyle/>
          <a:p>
            <a:pPr>
              <a:spcAft>
                <a:spcPts val="600"/>
              </a:spcAft>
            </a:pPr>
            <a:r>
              <a:rPr lang="en-GB" sz="1100" u="sng" dirty="0" smtClean="0">
                <a:solidFill>
                  <a:srgbClr val="000000"/>
                </a:solidFill>
              </a:rPr>
              <a:t>Assumptions:</a:t>
            </a:r>
          </a:p>
          <a:p>
            <a:pPr marL="180975" indent="-180975">
              <a:spcAft>
                <a:spcPts val="600"/>
              </a:spcAft>
              <a:buClr>
                <a:srgbClr val="E30079"/>
              </a:buClr>
              <a:buFont typeface="Arial" panose="020B0604020202020204" pitchFamily="34" charset="0"/>
              <a:buChar char="•"/>
            </a:pPr>
            <a:r>
              <a:rPr lang="en-GB" sz="1100" dirty="0" smtClean="0">
                <a:solidFill>
                  <a:srgbClr val="000000"/>
                </a:solidFill>
              </a:rPr>
              <a:t>Only a limited number of the actions recommended in this National Tourism Strategy has been implemented by the government</a:t>
            </a:r>
          </a:p>
          <a:p>
            <a:pPr marL="180975" indent="-180975">
              <a:spcAft>
                <a:spcPts val="600"/>
              </a:spcAft>
              <a:buClr>
                <a:srgbClr val="E30079"/>
              </a:buClr>
              <a:buFont typeface="Arial" panose="020B0604020202020204" pitchFamily="34" charset="0"/>
              <a:buChar char="•"/>
            </a:pPr>
            <a:r>
              <a:rPr lang="en-GB" sz="1100" dirty="0" smtClean="0">
                <a:solidFill>
                  <a:srgbClr val="000000"/>
                </a:solidFill>
              </a:rPr>
              <a:t>The overall economic situation of North Macedonia does not allow the government to continuously increase the amount of public financial resources for tourism development and marketing</a:t>
            </a:r>
          </a:p>
        </p:txBody>
      </p:sp>
      <p:sp>
        <p:nvSpPr>
          <p:cNvPr id="14" name="Inhaltsplatzhalter 9"/>
          <p:cNvSpPr>
            <a:spLocks noGrp="1"/>
          </p:cNvSpPr>
          <p:nvPr>
            <p:ph sz="quarter" idx="15"/>
          </p:nvPr>
        </p:nvSpPr>
        <p:spPr>
          <a:xfrm>
            <a:off x="5436096" y="6387625"/>
            <a:ext cx="3168153" cy="371475"/>
          </a:xfrm>
        </p:spPr>
        <p:txBody>
          <a:bodyPr anchor="t"/>
          <a:lstStyle/>
          <a:p>
            <a:pPr marL="0" indent="0"/>
            <a:r>
              <a:rPr lang="de-DE" spc="0" dirty="0" smtClean="0"/>
              <a:t>* </a:t>
            </a:r>
            <a:r>
              <a:rPr lang="de-DE" spc="0" dirty="0"/>
              <a:t>N</a:t>
            </a:r>
            <a:r>
              <a:rPr lang="de-DE" spc="0" dirty="0" smtClean="0"/>
              <a:t>ot </a:t>
            </a:r>
            <a:r>
              <a:rPr lang="de-DE" spc="0" dirty="0" err="1" smtClean="0"/>
              <a:t>taking</a:t>
            </a:r>
            <a:r>
              <a:rPr lang="de-DE" spc="0" dirty="0" smtClean="0"/>
              <a:t> </a:t>
            </a:r>
            <a:r>
              <a:rPr lang="de-DE" spc="0" dirty="0" err="1" smtClean="0"/>
              <a:t>into</a:t>
            </a:r>
            <a:r>
              <a:rPr lang="de-DE" spc="0" dirty="0" smtClean="0"/>
              <a:t> </a:t>
            </a:r>
            <a:r>
              <a:rPr lang="de-DE" spc="0" dirty="0" err="1" smtClean="0"/>
              <a:t>consideration</a:t>
            </a:r>
            <a:r>
              <a:rPr lang="de-DE" spc="0" dirty="0" smtClean="0"/>
              <a:t> potential </a:t>
            </a:r>
            <a:r>
              <a:rPr lang="de-DE" spc="0" dirty="0" err="1" smtClean="0"/>
              <a:t>force</a:t>
            </a:r>
            <a:r>
              <a:rPr lang="de-DE" spc="0" dirty="0" smtClean="0"/>
              <a:t> </a:t>
            </a:r>
            <a:r>
              <a:rPr lang="de-DE" spc="0" dirty="0" err="1" smtClean="0"/>
              <a:t>major</a:t>
            </a:r>
            <a:r>
              <a:rPr lang="de-DE" spc="0" dirty="0" smtClean="0"/>
              <a:t> (e.g. </a:t>
            </a:r>
            <a:r>
              <a:rPr lang="de-DE" spc="0" dirty="0" err="1" smtClean="0"/>
              <a:t>political</a:t>
            </a:r>
            <a:r>
              <a:rPr lang="de-DE" spc="0" dirty="0" smtClean="0"/>
              <a:t> </a:t>
            </a:r>
            <a:r>
              <a:rPr lang="de-DE" spc="0" dirty="0" err="1" smtClean="0"/>
              <a:t>instability</a:t>
            </a:r>
            <a:r>
              <a:rPr lang="de-DE" spc="0" dirty="0" smtClean="0"/>
              <a:t>, </a:t>
            </a:r>
            <a:r>
              <a:rPr lang="de-DE" spc="0" dirty="0" err="1" smtClean="0"/>
              <a:t>new</a:t>
            </a:r>
            <a:r>
              <a:rPr lang="de-DE" spc="0" dirty="0" smtClean="0"/>
              <a:t> global </a:t>
            </a:r>
            <a:r>
              <a:rPr lang="de-DE" spc="0" dirty="0" err="1" smtClean="0"/>
              <a:t>crisis</a:t>
            </a:r>
            <a:r>
              <a:rPr lang="de-DE" spc="0" dirty="0" smtClean="0"/>
              <a:t>, etc.)</a:t>
            </a:r>
            <a:endParaRPr lang="en-US" spc="0" dirty="0"/>
          </a:p>
        </p:txBody>
      </p:sp>
      <p:graphicFrame>
        <p:nvGraphicFramePr>
          <p:cNvPr id="15" name="Tabelle 14"/>
          <p:cNvGraphicFramePr>
            <a:graphicFrameLocks noGrp="1"/>
          </p:cNvGraphicFramePr>
          <p:nvPr>
            <p:extLst>
              <p:ext uri="{D42A27DB-BD31-4B8C-83A1-F6EECF244321}">
                <p14:modId xmlns:p14="http://schemas.microsoft.com/office/powerpoint/2010/main" val="1483634993"/>
              </p:ext>
            </p:extLst>
          </p:nvPr>
        </p:nvGraphicFramePr>
        <p:xfrm>
          <a:off x="4680250" y="1207521"/>
          <a:ext cx="3924000" cy="1123855"/>
        </p:xfrm>
        <a:graphic>
          <a:graphicData uri="http://schemas.openxmlformats.org/drawingml/2006/table">
            <a:tbl>
              <a:tblPr firstRow="1" bandRow="1">
                <a:tableStyleId>{5C22544A-7EE6-4342-B048-85BDC9FD1C3A}</a:tableStyleId>
              </a:tblPr>
              <a:tblGrid>
                <a:gridCol w="1188000"/>
                <a:gridCol w="684000"/>
                <a:gridCol w="684000"/>
                <a:gridCol w="684000"/>
                <a:gridCol w="684000"/>
              </a:tblGrid>
              <a:tr h="281455">
                <a:tc>
                  <a:txBody>
                    <a:bodyPr/>
                    <a:lstStyle/>
                    <a:p>
                      <a:pPr algn="l"/>
                      <a:r>
                        <a:rPr lang="en-GB" sz="1000" b="1" noProof="0" dirty="0" smtClean="0">
                          <a:latin typeface="Arial" panose="020B0604020202020204" pitchFamily="34" charset="0"/>
                          <a:cs typeface="Arial" panose="020B0604020202020204" pitchFamily="34" charset="0"/>
                        </a:rPr>
                        <a:t>Overnights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2015</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2021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2030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Domestic</a:t>
                      </a:r>
                    </a:p>
                  </a:txBody>
                  <a:tcPr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1.358</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1.500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1.800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chemeClr val="bg1"/>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1,9 %</a:t>
                      </a:r>
                      <a:endParaRPr lang="de-AT" sz="1000" b="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Foreign</a:t>
                      </a:r>
                    </a:p>
                  </a:txBody>
                  <a:tcPr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1.036</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1.600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3.400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8,2 %</a:t>
                      </a:r>
                      <a:endParaRPr lang="de-AT" sz="1000" b="0" dirty="0">
                        <a:solidFill>
                          <a:srgbClr val="000000"/>
                        </a:solidFill>
                        <a:latin typeface="Arial" panose="020B0604020202020204" pitchFamily="34" charset="0"/>
                        <a:cs typeface="Arial" panose="020B0604020202020204" pitchFamily="34" charset="0"/>
                      </a:endParaRPr>
                    </a:p>
                  </a:txBody>
                  <a:tcPr anchor="ctr">
                    <a:solidFill>
                      <a:srgbClr val="E8E7EA"/>
                    </a:solidFill>
                  </a:tcPr>
                </a:tc>
              </a:tr>
              <a:tr h="2808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2.394</a:t>
                      </a:r>
                      <a:endParaRPr lang="de-AT" sz="1000" b="1" dirty="0">
                        <a:solidFill>
                          <a:srgbClr val="000000"/>
                        </a:solidFill>
                        <a:latin typeface="Arial" panose="020B0604020202020204" pitchFamily="34" charset="0"/>
                        <a:cs typeface="Arial" panose="020B0604020202020204" pitchFamily="34" charset="0"/>
                      </a:endParaRPr>
                    </a:p>
                  </a:txBody>
                  <a:tcPr marL="90000" marR="162000" marT="46800" marB="46800" anchor="ctr">
                    <a:noFill/>
                  </a:tcPr>
                </a:tc>
                <a:tc>
                  <a:txBody>
                    <a:bodyPr/>
                    <a:lstStyle/>
                    <a:p>
                      <a:pPr algn="r"/>
                      <a:r>
                        <a:rPr lang="de-AT" sz="1000" b="1" dirty="0" smtClean="0">
                          <a:solidFill>
                            <a:srgbClr val="000000"/>
                          </a:solidFill>
                          <a:latin typeface="Arial" panose="020B0604020202020204" pitchFamily="34" charset="0"/>
                          <a:cs typeface="Arial" panose="020B0604020202020204" pitchFamily="34" charset="0"/>
                        </a:rPr>
                        <a:t>3.100</a:t>
                      </a:r>
                      <a:endParaRPr lang="de-AT" sz="1000" b="1" dirty="0">
                        <a:solidFill>
                          <a:srgbClr val="000000"/>
                        </a:solidFill>
                        <a:latin typeface="Arial" panose="020B0604020202020204" pitchFamily="34" charset="0"/>
                        <a:cs typeface="Arial" panose="020B0604020202020204" pitchFamily="34" charset="0"/>
                      </a:endParaRPr>
                    </a:p>
                  </a:txBody>
                  <a:tcPr marL="90000" marR="162000" marT="46800" marB="46800" anchor="ctr">
                    <a:noFill/>
                  </a:tcPr>
                </a:tc>
                <a:tc>
                  <a:txBody>
                    <a:bodyPr/>
                    <a:lstStyle/>
                    <a:p>
                      <a:pPr algn="r"/>
                      <a:r>
                        <a:rPr lang="de-AT" sz="1000" b="1" dirty="0" smtClean="0">
                          <a:solidFill>
                            <a:srgbClr val="E30079"/>
                          </a:solidFill>
                          <a:latin typeface="Arial" panose="020B0604020202020204" pitchFamily="34" charset="0"/>
                          <a:cs typeface="Arial" panose="020B0604020202020204" pitchFamily="34" charset="0"/>
                        </a:rPr>
                        <a:t>5.200</a:t>
                      </a:r>
                      <a:endParaRPr lang="de-AT" sz="1000" b="1" dirty="0">
                        <a:solidFill>
                          <a:srgbClr val="E30079"/>
                        </a:solidFill>
                        <a:latin typeface="Arial" panose="020B0604020202020204" pitchFamily="34" charset="0"/>
                        <a:cs typeface="Arial" panose="020B0604020202020204" pitchFamily="34" charset="0"/>
                      </a:endParaRPr>
                    </a:p>
                  </a:txBody>
                  <a:tcPr marL="90000" marR="162000" marT="46800" marB="46800" anchor="ctr">
                    <a:noFill/>
                  </a:tcPr>
                </a:tc>
                <a:tc>
                  <a:txBody>
                    <a:bodyPr/>
                    <a:lstStyle/>
                    <a:p>
                      <a:pPr algn="ctr"/>
                      <a:r>
                        <a:rPr lang="de-AT" sz="1000" b="1" dirty="0" smtClean="0">
                          <a:solidFill>
                            <a:srgbClr val="000000"/>
                          </a:solidFill>
                          <a:latin typeface="Arial" panose="020B0604020202020204" pitchFamily="34" charset="0"/>
                          <a:cs typeface="Arial" panose="020B0604020202020204" pitchFamily="34" charset="0"/>
                        </a:rPr>
                        <a:t>5,3 %</a:t>
                      </a:r>
                      <a:endParaRPr lang="de-AT" sz="1000" b="1" dirty="0">
                        <a:solidFill>
                          <a:srgbClr val="000000"/>
                        </a:solidFill>
                        <a:latin typeface="Arial" panose="020B0604020202020204" pitchFamily="34" charset="0"/>
                        <a:cs typeface="Arial" panose="020B0604020202020204" pitchFamily="34" charset="0"/>
                      </a:endParaRPr>
                    </a:p>
                  </a:txBody>
                  <a:tcPr anchor="ctr">
                    <a:noFill/>
                  </a:tcPr>
                </a:tc>
              </a:tr>
            </a:tbl>
          </a:graphicData>
        </a:graphic>
      </p:graphicFrame>
      <p:graphicFrame>
        <p:nvGraphicFramePr>
          <p:cNvPr id="16" name="Tabelle 15"/>
          <p:cNvGraphicFramePr>
            <a:graphicFrameLocks noGrp="1"/>
          </p:cNvGraphicFramePr>
          <p:nvPr>
            <p:extLst>
              <p:ext uri="{D42A27DB-BD31-4B8C-83A1-F6EECF244321}">
                <p14:modId xmlns:p14="http://schemas.microsoft.com/office/powerpoint/2010/main" val="513597475"/>
              </p:ext>
            </p:extLst>
          </p:nvPr>
        </p:nvGraphicFramePr>
        <p:xfrm>
          <a:off x="4680250" y="3032205"/>
          <a:ext cx="3924000" cy="1123855"/>
        </p:xfrm>
        <a:graphic>
          <a:graphicData uri="http://schemas.openxmlformats.org/drawingml/2006/table">
            <a:tbl>
              <a:tblPr firstRow="1" bandRow="1">
                <a:tableStyleId>{5C22544A-7EE6-4342-B048-85BDC9FD1C3A}</a:tableStyleId>
              </a:tblPr>
              <a:tblGrid>
                <a:gridCol w="1188000"/>
                <a:gridCol w="684000"/>
                <a:gridCol w="684000"/>
                <a:gridCol w="684000"/>
                <a:gridCol w="684000"/>
              </a:tblGrid>
              <a:tr h="281455">
                <a:tc>
                  <a:txBody>
                    <a:bodyPr/>
                    <a:lstStyle/>
                    <a:p>
                      <a:pPr algn="l"/>
                      <a:r>
                        <a:rPr lang="en-GB" sz="1000" b="1" noProof="0" dirty="0" smtClean="0">
                          <a:latin typeface="Arial" panose="020B0604020202020204" pitchFamily="34" charset="0"/>
                          <a:cs typeface="Arial" panose="020B0604020202020204" pitchFamily="34" charset="0"/>
                        </a:rPr>
                        <a:t>Overnights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2015</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2021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2030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Domestic</a:t>
                      </a:r>
                    </a:p>
                  </a:txBody>
                  <a:tcPr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1.358</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1.600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2.000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chemeClr val="bg1"/>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2,6 %</a:t>
                      </a:r>
                      <a:endParaRPr lang="de-AT" sz="1000" b="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Foreign</a:t>
                      </a:r>
                    </a:p>
                  </a:txBody>
                  <a:tcPr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1.036</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1.800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4.100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9,6 %</a:t>
                      </a:r>
                      <a:endParaRPr lang="de-AT" sz="1000" b="0" dirty="0">
                        <a:solidFill>
                          <a:srgbClr val="000000"/>
                        </a:solidFill>
                        <a:latin typeface="Arial" panose="020B0604020202020204" pitchFamily="34" charset="0"/>
                        <a:cs typeface="Arial" panose="020B0604020202020204" pitchFamily="34" charset="0"/>
                      </a:endParaRPr>
                    </a:p>
                  </a:txBody>
                  <a:tcPr anchor="ctr">
                    <a:solidFill>
                      <a:srgbClr val="E8E7EA"/>
                    </a:solidFill>
                  </a:tcPr>
                </a:tc>
              </a:tr>
              <a:tr h="2808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2.394</a:t>
                      </a:r>
                      <a:endParaRPr lang="de-AT" sz="1000" b="1" dirty="0">
                        <a:solidFill>
                          <a:srgbClr val="000000"/>
                        </a:solidFill>
                        <a:latin typeface="Arial" panose="020B0604020202020204" pitchFamily="34" charset="0"/>
                        <a:cs typeface="Arial" panose="020B0604020202020204" pitchFamily="34" charset="0"/>
                      </a:endParaRPr>
                    </a:p>
                  </a:txBody>
                  <a:tcPr marL="90000" marR="162000" marT="46800" marB="46800" anchor="ctr">
                    <a:noFill/>
                  </a:tcPr>
                </a:tc>
                <a:tc>
                  <a:txBody>
                    <a:bodyPr/>
                    <a:lstStyle/>
                    <a:p>
                      <a:pPr algn="r"/>
                      <a:r>
                        <a:rPr lang="de-AT" sz="1000" b="1" dirty="0" smtClean="0">
                          <a:solidFill>
                            <a:srgbClr val="000000"/>
                          </a:solidFill>
                          <a:latin typeface="Arial" panose="020B0604020202020204" pitchFamily="34" charset="0"/>
                          <a:cs typeface="Arial" panose="020B0604020202020204" pitchFamily="34" charset="0"/>
                        </a:rPr>
                        <a:t>3.400</a:t>
                      </a:r>
                      <a:endParaRPr lang="de-AT" sz="1000" b="1" dirty="0">
                        <a:solidFill>
                          <a:srgbClr val="000000"/>
                        </a:solidFill>
                        <a:latin typeface="Arial" panose="020B0604020202020204" pitchFamily="34" charset="0"/>
                        <a:cs typeface="Arial" panose="020B0604020202020204" pitchFamily="34" charset="0"/>
                      </a:endParaRPr>
                    </a:p>
                  </a:txBody>
                  <a:tcPr marL="90000" marR="162000" marT="46800" marB="46800" anchor="ctr">
                    <a:noFill/>
                  </a:tcPr>
                </a:tc>
                <a:tc>
                  <a:txBody>
                    <a:bodyPr/>
                    <a:lstStyle/>
                    <a:p>
                      <a:pPr algn="r"/>
                      <a:r>
                        <a:rPr lang="de-AT" sz="1000" b="1" dirty="0" smtClean="0">
                          <a:solidFill>
                            <a:srgbClr val="E30079"/>
                          </a:solidFill>
                          <a:latin typeface="Arial" panose="020B0604020202020204" pitchFamily="34" charset="0"/>
                          <a:cs typeface="Arial" panose="020B0604020202020204" pitchFamily="34" charset="0"/>
                        </a:rPr>
                        <a:t>6.100</a:t>
                      </a:r>
                      <a:endParaRPr lang="de-AT" sz="1000" b="1" dirty="0">
                        <a:solidFill>
                          <a:srgbClr val="E30079"/>
                        </a:solidFill>
                        <a:latin typeface="Arial" panose="020B0604020202020204" pitchFamily="34" charset="0"/>
                        <a:cs typeface="Arial" panose="020B0604020202020204" pitchFamily="34" charset="0"/>
                      </a:endParaRPr>
                    </a:p>
                  </a:txBody>
                  <a:tcPr marL="90000" marR="162000" marT="46800" marB="46800" anchor="ctr">
                    <a:noFill/>
                  </a:tcPr>
                </a:tc>
                <a:tc>
                  <a:txBody>
                    <a:bodyPr/>
                    <a:lstStyle/>
                    <a:p>
                      <a:pPr algn="ctr"/>
                      <a:r>
                        <a:rPr lang="de-AT" sz="1000" b="1" dirty="0" smtClean="0">
                          <a:solidFill>
                            <a:srgbClr val="000000"/>
                          </a:solidFill>
                          <a:latin typeface="Arial" panose="020B0604020202020204" pitchFamily="34" charset="0"/>
                          <a:cs typeface="Arial" panose="020B0604020202020204" pitchFamily="34" charset="0"/>
                        </a:rPr>
                        <a:t>6,4 %</a:t>
                      </a:r>
                      <a:endParaRPr lang="de-AT" sz="1000" b="1" dirty="0">
                        <a:solidFill>
                          <a:srgbClr val="000000"/>
                        </a:solidFill>
                        <a:latin typeface="Arial" panose="020B0604020202020204" pitchFamily="34" charset="0"/>
                        <a:cs typeface="Arial" panose="020B0604020202020204" pitchFamily="34" charset="0"/>
                      </a:endParaRPr>
                    </a:p>
                  </a:txBody>
                  <a:tcPr anchor="ctr">
                    <a:noFill/>
                  </a:tcPr>
                </a:tc>
              </a:tr>
            </a:tbl>
          </a:graphicData>
        </a:graphic>
      </p:graphicFrame>
      <p:graphicFrame>
        <p:nvGraphicFramePr>
          <p:cNvPr id="19" name="Tabelle 18"/>
          <p:cNvGraphicFramePr>
            <a:graphicFrameLocks noGrp="1"/>
          </p:cNvGraphicFramePr>
          <p:nvPr>
            <p:extLst>
              <p:ext uri="{D42A27DB-BD31-4B8C-83A1-F6EECF244321}">
                <p14:modId xmlns:p14="http://schemas.microsoft.com/office/powerpoint/2010/main" val="2812166656"/>
              </p:ext>
            </p:extLst>
          </p:nvPr>
        </p:nvGraphicFramePr>
        <p:xfrm>
          <a:off x="4680250" y="4969441"/>
          <a:ext cx="3924000" cy="1123855"/>
        </p:xfrm>
        <a:graphic>
          <a:graphicData uri="http://schemas.openxmlformats.org/drawingml/2006/table">
            <a:tbl>
              <a:tblPr firstRow="1" bandRow="1">
                <a:tableStyleId>{5C22544A-7EE6-4342-B048-85BDC9FD1C3A}</a:tableStyleId>
              </a:tblPr>
              <a:tblGrid>
                <a:gridCol w="1188000"/>
                <a:gridCol w="684000"/>
                <a:gridCol w="684000"/>
                <a:gridCol w="684000"/>
                <a:gridCol w="684000"/>
              </a:tblGrid>
              <a:tr h="281455">
                <a:tc>
                  <a:txBody>
                    <a:bodyPr/>
                    <a:lstStyle/>
                    <a:p>
                      <a:pPr algn="l"/>
                      <a:r>
                        <a:rPr lang="en-GB" sz="1000" b="1" noProof="0" dirty="0" smtClean="0">
                          <a:latin typeface="Arial" panose="020B0604020202020204" pitchFamily="34" charset="0"/>
                          <a:cs typeface="Arial" panose="020B0604020202020204" pitchFamily="34" charset="0"/>
                        </a:rPr>
                        <a:t>Overnights (000)</a:t>
                      </a:r>
                      <a:endParaRPr lang="en-GB" sz="10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2015</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2021</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2030</a:t>
                      </a:r>
                      <a:endParaRPr lang="de-AT" sz="100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de-DE" sz="1000" dirty="0" smtClean="0">
                          <a:latin typeface="Arial" panose="020B0604020202020204" pitchFamily="34" charset="0"/>
                          <a:cs typeface="Arial" panose="020B0604020202020204" pitchFamily="34" charset="0"/>
                        </a:rPr>
                        <a:t>CAGR*</a:t>
                      </a:r>
                      <a:endParaRPr lang="de-AT" sz="1000" dirty="0">
                        <a:latin typeface="Arial" panose="020B0604020202020204" pitchFamily="34" charset="0"/>
                        <a:cs typeface="Arial" panose="020B0604020202020204" pitchFamily="34" charset="0"/>
                      </a:endParaRPr>
                    </a:p>
                  </a:txBody>
                  <a:tcPr anchor="ctr">
                    <a:solidFill>
                      <a:srgbClr val="3B1B66"/>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Domestic</a:t>
                      </a:r>
                    </a:p>
                  </a:txBody>
                  <a:tcPr anchor="ctr">
                    <a:solidFill>
                      <a:schemeClr val="bg1"/>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1.358</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1.400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chemeClr val="bg1"/>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1.400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chemeClr val="bg1"/>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0,2</a:t>
                      </a:r>
                      <a:r>
                        <a:rPr lang="de-AT" sz="1000" b="0" baseline="0" dirty="0" smtClean="0">
                          <a:solidFill>
                            <a:srgbClr val="000000"/>
                          </a:solidFill>
                          <a:latin typeface="Arial" panose="020B0604020202020204" pitchFamily="34" charset="0"/>
                          <a:cs typeface="Arial" panose="020B0604020202020204" pitchFamily="34" charset="0"/>
                        </a:rPr>
                        <a:t> %</a:t>
                      </a:r>
                      <a:endParaRPr lang="de-AT" sz="1000" b="0" dirty="0">
                        <a:solidFill>
                          <a:srgbClr val="000000"/>
                        </a:solidFill>
                        <a:latin typeface="Arial" panose="020B0604020202020204" pitchFamily="34" charset="0"/>
                        <a:cs typeface="Arial" panose="020B0604020202020204" pitchFamily="34" charset="0"/>
                      </a:endParaRPr>
                    </a:p>
                  </a:txBody>
                  <a:tcPr anchor="ctr">
                    <a:solidFill>
                      <a:schemeClr val="bg1"/>
                    </a:solidFill>
                  </a:tcPr>
                </a:tc>
              </a:tr>
              <a:tr h="280800">
                <a:tc>
                  <a:txBody>
                    <a:bodyPr/>
                    <a:lstStyle/>
                    <a:p>
                      <a:r>
                        <a:rPr lang="en-GB" sz="1000" b="0" noProof="0" dirty="0" smtClean="0">
                          <a:solidFill>
                            <a:srgbClr val="000000"/>
                          </a:solidFill>
                          <a:latin typeface="Arial" panose="020B0604020202020204" pitchFamily="34" charset="0"/>
                          <a:cs typeface="Arial" panose="020B0604020202020204" pitchFamily="34" charset="0"/>
                        </a:rPr>
                        <a:t>Foreign</a:t>
                      </a:r>
                    </a:p>
                  </a:txBody>
                  <a:tcPr anchor="ctr">
                    <a:solidFill>
                      <a:srgbClr val="E8E7EA"/>
                    </a:solidFill>
                  </a:tcPr>
                </a:tc>
                <a:tc>
                  <a:txBody>
                    <a:bodyPr/>
                    <a:lstStyle/>
                    <a:p>
                      <a:pPr algn="r"/>
                      <a:r>
                        <a:rPr lang="de-DE" sz="1000" b="0" dirty="0" smtClean="0">
                          <a:solidFill>
                            <a:srgbClr val="000000"/>
                          </a:solidFill>
                          <a:latin typeface="Arial" panose="020B0604020202020204" pitchFamily="34" charset="0"/>
                          <a:cs typeface="Arial" panose="020B0604020202020204" pitchFamily="34" charset="0"/>
                        </a:rPr>
                        <a:t>1.036</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1.300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rgbClr val="E8E7EA"/>
                    </a:solidFill>
                  </a:tcPr>
                </a:tc>
                <a:tc>
                  <a:txBody>
                    <a:bodyPr/>
                    <a:lstStyle/>
                    <a:p>
                      <a:pPr algn="r"/>
                      <a:r>
                        <a:rPr lang="de-AT" sz="1000" b="0" dirty="0" smtClean="0">
                          <a:solidFill>
                            <a:srgbClr val="000000"/>
                          </a:solidFill>
                          <a:latin typeface="Arial" panose="020B0604020202020204" pitchFamily="34" charset="0"/>
                          <a:cs typeface="Arial" panose="020B0604020202020204" pitchFamily="34" charset="0"/>
                        </a:rPr>
                        <a:t>1.800</a:t>
                      </a:r>
                      <a:endParaRPr lang="de-AT" sz="1000" b="0" dirty="0">
                        <a:solidFill>
                          <a:srgbClr val="000000"/>
                        </a:solidFill>
                        <a:latin typeface="Arial" panose="020B0604020202020204" pitchFamily="34" charset="0"/>
                        <a:cs typeface="Arial" panose="020B0604020202020204" pitchFamily="34" charset="0"/>
                      </a:endParaRPr>
                    </a:p>
                  </a:txBody>
                  <a:tcPr marL="90000" marR="162000" marT="46800" marB="46800" anchor="ctr">
                    <a:solidFill>
                      <a:srgbClr val="E8E7EA"/>
                    </a:solidFill>
                  </a:tcPr>
                </a:tc>
                <a:tc>
                  <a:txBody>
                    <a:bodyPr/>
                    <a:lstStyle/>
                    <a:p>
                      <a:pPr algn="ctr"/>
                      <a:r>
                        <a:rPr lang="de-AT" sz="1000" b="0" dirty="0" smtClean="0">
                          <a:solidFill>
                            <a:srgbClr val="000000"/>
                          </a:solidFill>
                          <a:latin typeface="Arial" panose="020B0604020202020204" pitchFamily="34" charset="0"/>
                          <a:cs typeface="Arial" panose="020B0604020202020204" pitchFamily="34" charset="0"/>
                        </a:rPr>
                        <a:t>3,8 %</a:t>
                      </a:r>
                      <a:endParaRPr lang="de-AT" sz="1000" b="0" dirty="0">
                        <a:solidFill>
                          <a:srgbClr val="000000"/>
                        </a:solidFill>
                        <a:latin typeface="Arial" panose="020B0604020202020204" pitchFamily="34" charset="0"/>
                        <a:cs typeface="Arial" panose="020B0604020202020204" pitchFamily="34" charset="0"/>
                      </a:endParaRPr>
                    </a:p>
                  </a:txBody>
                  <a:tcPr anchor="ctr">
                    <a:solidFill>
                      <a:srgbClr val="E8E7EA"/>
                    </a:solidFill>
                  </a:tcPr>
                </a:tc>
              </a:tr>
              <a:tr h="280800">
                <a:tc>
                  <a:txBody>
                    <a:bodyPr/>
                    <a:lstStyle/>
                    <a:p>
                      <a:r>
                        <a:rPr lang="en-GB" sz="1000" b="1" noProof="0" dirty="0" smtClean="0">
                          <a:solidFill>
                            <a:srgbClr val="000000"/>
                          </a:solidFill>
                          <a:latin typeface="Arial" panose="020B0604020202020204" pitchFamily="34" charset="0"/>
                          <a:cs typeface="Arial" panose="020B0604020202020204" pitchFamily="34" charset="0"/>
                        </a:rPr>
                        <a:t>Total</a:t>
                      </a:r>
                      <a:endParaRPr lang="en-GB" sz="1000" b="1"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pPr algn="r"/>
                      <a:r>
                        <a:rPr lang="de-DE" sz="1000" b="1" dirty="0" smtClean="0">
                          <a:solidFill>
                            <a:srgbClr val="000000"/>
                          </a:solidFill>
                          <a:latin typeface="Arial" panose="020B0604020202020204" pitchFamily="34" charset="0"/>
                          <a:cs typeface="Arial" panose="020B0604020202020204" pitchFamily="34" charset="0"/>
                        </a:rPr>
                        <a:t>2.394</a:t>
                      </a:r>
                      <a:endParaRPr lang="de-AT" sz="1000" b="1" dirty="0">
                        <a:solidFill>
                          <a:srgbClr val="000000"/>
                        </a:solidFill>
                        <a:latin typeface="Arial" panose="020B0604020202020204" pitchFamily="34" charset="0"/>
                        <a:cs typeface="Arial" panose="020B0604020202020204" pitchFamily="34" charset="0"/>
                      </a:endParaRPr>
                    </a:p>
                  </a:txBody>
                  <a:tcPr marL="90000" marR="162000" marT="46800" marB="46800" anchor="ctr">
                    <a:noFill/>
                  </a:tcPr>
                </a:tc>
                <a:tc>
                  <a:txBody>
                    <a:bodyPr/>
                    <a:lstStyle/>
                    <a:p>
                      <a:pPr algn="r"/>
                      <a:r>
                        <a:rPr lang="de-AT" sz="1000" b="1" dirty="0" smtClean="0">
                          <a:solidFill>
                            <a:srgbClr val="000000"/>
                          </a:solidFill>
                          <a:latin typeface="Arial" panose="020B0604020202020204" pitchFamily="34" charset="0"/>
                          <a:cs typeface="Arial" panose="020B0604020202020204" pitchFamily="34" charset="0"/>
                        </a:rPr>
                        <a:t>2.700</a:t>
                      </a:r>
                      <a:endParaRPr lang="de-AT" sz="1000" b="1" dirty="0">
                        <a:solidFill>
                          <a:srgbClr val="000000"/>
                        </a:solidFill>
                        <a:latin typeface="Arial" panose="020B0604020202020204" pitchFamily="34" charset="0"/>
                        <a:cs typeface="Arial" panose="020B0604020202020204" pitchFamily="34" charset="0"/>
                      </a:endParaRPr>
                    </a:p>
                  </a:txBody>
                  <a:tcPr marL="90000" marR="162000" marT="46800" marB="46800" anchor="ctr">
                    <a:noFill/>
                  </a:tcPr>
                </a:tc>
                <a:tc>
                  <a:txBody>
                    <a:bodyPr/>
                    <a:lstStyle/>
                    <a:p>
                      <a:pPr algn="r"/>
                      <a:r>
                        <a:rPr lang="de-AT" sz="1000" b="1" dirty="0" smtClean="0">
                          <a:solidFill>
                            <a:srgbClr val="E30079"/>
                          </a:solidFill>
                          <a:latin typeface="Arial" panose="020B0604020202020204" pitchFamily="34" charset="0"/>
                          <a:cs typeface="Arial" panose="020B0604020202020204" pitchFamily="34" charset="0"/>
                        </a:rPr>
                        <a:t>3.200</a:t>
                      </a:r>
                      <a:endParaRPr lang="de-AT" sz="1000" b="1" dirty="0">
                        <a:solidFill>
                          <a:srgbClr val="E30079"/>
                        </a:solidFill>
                        <a:latin typeface="Arial" panose="020B0604020202020204" pitchFamily="34" charset="0"/>
                        <a:cs typeface="Arial" panose="020B0604020202020204" pitchFamily="34" charset="0"/>
                      </a:endParaRPr>
                    </a:p>
                  </a:txBody>
                  <a:tcPr marL="90000" marR="162000" marT="46800" marB="46800" anchor="ctr">
                    <a:noFill/>
                  </a:tcPr>
                </a:tc>
                <a:tc>
                  <a:txBody>
                    <a:bodyPr/>
                    <a:lstStyle/>
                    <a:p>
                      <a:pPr algn="ctr"/>
                      <a:r>
                        <a:rPr lang="de-AT" sz="1000" b="1" dirty="0" smtClean="0">
                          <a:solidFill>
                            <a:srgbClr val="000000"/>
                          </a:solidFill>
                          <a:latin typeface="Arial" panose="020B0604020202020204" pitchFamily="34" charset="0"/>
                          <a:cs typeface="Arial" panose="020B0604020202020204" pitchFamily="34" charset="0"/>
                        </a:rPr>
                        <a:t>2,0 %</a:t>
                      </a:r>
                      <a:endParaRPr lang="de-AT" sz="1000" b="1" dirty="0">
                        <a:solidFill>
                          <a:srgbClr val="000000"/>
                        </a:solidFill>
                        <a:latin typeface="Arial" panose="020B0604020202020204" pitchFamily="34" charset="0"/>
                        <a:cs typeface="Arial" panose="020B0604020202020204" pitchFamily="34" charset="0"/>
                      </a:endParaRPr>
                    </a:p>
                  </a:txBody>
                  <a:tcPr anchor="ctr">
                    <a:noFill/>
                  </a:tcPr>
                </a:tc>
              </a:tr>
            </a:tbl>
          </a:graphicData>
        </a:graphic>
      </p:graphicFrame>
      <p:cxnSp>
        <p:nvCxnSpPr>
          <p:cNvPr id="4" name="Gerade Verbindung 3"/>
          <p:cNvCxnSpPr/>
          <p:nvPr/>
        </p:nvCxnSpPr>
        <p:spPr>
          <a:xfrm>
            <a:off x="606458" y="2432189"/>
            <a:ext cx="7992000" cy="0"/>
          </a:xfrm>
          <a:prstGeom prst="line">
            <a:avLst/>
          </a:prstGeom>
          <a:ln w="9525">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p:nvCxnSpPr>
        <p:spPr>
          <a:xfrm>
            <a:off x="611560" y="4387406"/>
            <a:ext cx="7992000" cy="0"/>
          </a:xfrm>
          <a:prstGeom prst="line">
            <a:avLst/>
          </a:prstGeom>
          <a:ln w="9525">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717675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smtClean="0"/>
              <a:t>There are 12 main types of tourism generating substantial demand worldwide – several further niche types also exist</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82</a:t>
            </a:fld>
            <a:endParaRPr lang="de-DE" altLang="de-DE"/>
          </a:p>
        </p:txBody>
      </p:sp>
      <p:sp>
        <p:nvSpPr>
          <p:cNvPr id="9" name="Inhaltsplatzhalter 8"/>
          <p:cNvSpPr>
            <a:spLocks noGrp="1"/>
          </p:cNvSpPr>
          <p:nvPr>
            <p:ph sz="quarter" idx="14"/>
          </p:nvPr>
        </p:nvSpPr>
        <p:spPr/>
        <p:txBody>
          <a:bodyPr/>
          <a:lstStyle/>
          <a:p>
            <a:r>
              <a:rPr lang="de-DE" dirty="0" err="1" smtClean="0"/>
              <a:t>Types</a:t>
            </a:r>
            <a:r>
              <a:rPr lang="de-DE" dirty="0" smtClean="0"/>
              <a:t> of Tourism</a:t>
            </a:r>
            <a:endParaRPr lang="de-AT" dirty="0"/>
          </a:p>
        </p:txBody>
      </p:sp>
      <p:grpSp>
        <p:nvGrpSpPr>
          <p:cNvPr id="3" name="Gruppieren 2"/>
          <p:cNvGrpSpPr/>
          <p:nvPr/>
        </p:nvGrpSpPr>
        <p:grpSpPr>
          <a:xfrm>
            <a:off x="548430" y="1488212"/>
            <a:ext cx="8079529" cy="4703930"/>
            <a:chOff x="548430" y="1488212"/>
            <a:chExt cx="8079529" cy="4703930"/>
          </a:xfrm>
        </p:grpSpPr>
        <p:pic>
          <p:nvPicPr>
            <p:cNvPr id="7174" name="Picture 6" descr="https://www.understood.org/~/media/22784eefd9774790846b79fcce13c2c5.jpg"/>
            <p:cNvPicPr>
              <a:picLocks noChangeAspect="1" noChangeArrowheads="1"/>
            </p:cNvPicPr>
            <p:nvPr/>
          </p:nvPicPr>
          <p:blipFill rotWithShape="1">
            <a:blip r:embed="rId2" cstate="print">
              <a:grayscl/>
              <a:extLst>
                <a:ext uri="{28A0092B-C50C-407E-A947-70E740481C1C}">
                  <a14:useLocalDpi xmlns:a14="http://schemas.microsoft.com/office/drawing/2010/main"/>
                </a:ext>
              </a:extLst>
            </a:blip>
            <a:srcRect/>
            <a:stretch/>
          </p:blipFill>
          <p:spPr bwMode="auto">
            <a:xfrm>
              <a:off x="6724228" y="5025889"/>
              <a:ext cx="1842701" cy="1159620"/>
            </a:xfrm>
            <a:prstGeom prst="roundRect">
              <a:avLst/>
            </a:prstGeom>
            <a:noFill/>
            <a:ln w="19050" cap="flat" cmpd="sng" algn="ctr">
              <a:solidFill>
                <a:sysClr val="window" lastClr="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pic>
          <p:nvPicPr>
            <p:cNvPr id="7172" name="Picture 4" descr="http://www.region-villach.at/media/16966/WE06.jpg"/>
            <p:cNvPicPr>
              <a:picLocks noChangeAspect="1" noChangeArrowheads="1"/>
            </p:cNvPicPr>
            <p:nvPr/>
          </p:nvPicPr>
          <p:blipFill rotWithShape="1">
            <a:blip r:embed="rId3" cstate="print">
              <a:grayscl/>
              <a:extLst>
                <a:ext uri="{28A0092B-C50C-407E-A947-70E740481C1C}">
                  <a14:useLocalDpi xmlns:a14="http://schemas.microsoft.com/office/drawing/2010/main"/>
                </a:ext>
              </a:extLst>
            </a:blip>
            <a:srcRect/>
            <a:stretch/>
          </p:blipFill>
          <p:spPr bwMode="auto">
            <a:xfrm>
              <a:off x="6727147" y="3423385"/>
              <a:ext cx="1839782" cy="1149544"/>
            </a:xfrm>
            <a:prstGeom prst="roundRect">
              <a:avLst/>
            </a:prstGeom>
            <a:noFill/>
            <a:ln w="19050" cap="flat" cmpd="sng" algn="ctr">
              <a:solidFill>
                <a:sysClr val="window" lastClr="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pic>
          <p:nvPicPr>
            <p:cNvPr id="7170" name="Picture 2" descr="http://www.ruegenrundreise.de/wp-content/uploads/2013/05/Aida-Kreuzfahrtschiff-1.jpg"/>
            <p:cNvPicPr>
              <a:picLocks noChangeAspect="1" noChangeArrowheads="1"/>
            </p:cNvPicPr>
            <p:nvPr/>
          </p:nvPicPr>
          <p:blipFill rotWithShape="1">
            <a:blip r:embed="rId4" cstate="print">
              <a:grayscl/>
              <a:extLst>
                <a:ext uri="{28A0092B-C50C-407E-A947-70E740481C1C}">
                  <a14:useLocalDpi xmlns:a14="http://schemas.microsoft.com/office/drawing/2010/main"/>
                </a:ext>
              </a:extLst>
            </a:blip>
            <a:srcRect/>
            <a:stretch/>
          </p:blipFill>
          <p:spPr bwMode="auto">
            <a:xfrm>
              <a:off x="6709610" y="1797279"/>
              <a:ext cx="1857319" cy="1173652"/>
            </a:xfrm>
            <a:prstGeom prst="roundRect">
              <a:avLst/>
            </a:prstGeom>
            <a:noFill/>
            <a:ln w="19050" cap="flat" cmpd="sng" algn="ctr">
              <a:solidFill>
                <a:sysClr val="window" lastClr="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23" name="Textfeld 22"/>
            <p:cNvSpPr txBox="1"/>
            <p:nvPr/>
          </p:nvSpPr>
          <p:spPr>
            <a:xfrm>
              <a:off x="548430" y="1488212"/>
              <a:ext cx="1944000" cy="261610"/>
            </a:xfrm>
            <a:prstGeom prst="rect">
              <a:avLst/>
            </a:prstGeom>
            <a:noFill/>
          </p:spPr>
          <p:txBody>
            <a:bodyPr wrap="square" rtlCol="0">
              <a:spAutoFit/>
            </a:bodyPr>
            <a:lstStyle/>
            <a:p>
              <a:pPr algn="ctr"/>
              <a:r>
                <a:rPr lang="en-GB" sz="1100" b="1" kern="2000" dirty="0" smtClean="0">
                  <a:solidFill>
                    <a:srgbClr val="E3007B"/>
                  </a:solidFill>
                </a:rPr>
                <a:t>Sun &amp; Beach Tourism</a:t>
              </a:r>
            </a:p>
          </p:txBody>
        </p:sp>
        <p:pic>
          <p:nvPicPr>
            <p:cNvPr id="24" name="Grafik 23" descr="http://www.vanuatu-vacations.com/images/eratap_beach.jpg"/>
            <p:cNvPicPr/>
            <p:nvPr/>
          </p:nvPicPr>
          <p:blipFill rotWithShape="1">
            <a:blip r:embed="rId5">
              <a:grayscl/>
              <a:extLst>
                <a:ext uri="{28A0092B-C50C-407E-A947-70E740481C1C}">
                  <a14:useLocalDpi xmlns:a14="http://schemas.microsoft.com/office/drawing/2010/main" val="0"/>
                </a:ext>
              </a:extLst>
            </a:blip>
            <a:srcRect l="19086"/>
            <a:stretch/>
          </p:blipFill>
          <p:spPr bwMode="auto">
            <a:xfrm>
              <a:off x="610403" y="1783079"/>
              <a:ext cx="1844647" cy="1188547"/>
            </a:xfrm>
            <a:prstGeom prst="roundRect">
              <a:avLst/>
            </a:prstGeom>
            <a:noFill/>
            <a:ln w="19050">
              <a:solidFill>
                <a:schemeClr val="bg1"/>
              </a:solidFill>
            </a:ln>
            <a:extLst>
              <a:ext uri="{53640926-AAD7-44D8-BBD7-CCE9431645EC}">
                <a14:shadowObscured xmlns:a14="http://schemas.microsoft.com/office/drawing/2010/main"/>
              </a:ext>
            </a:extLst>
          </p:spPr>
        </p:pic>
        <p:pic>
          <p:nvPicPr>
            <p:cNvPr id="29" name="Grafik 28" descr="http://www.ghosttheory.com/wp-content/uploads/2010/03/paris-eiffel-tower.jpg"/>
            <p:cNvPicPr/>
            <p:nvPr/>
          </p:nvPicPr>
          <p:blipFill rotWithShape="1">
            <a:blip r:embed="rId6" cstate="print">
              <a:grayscl/>
              <a:extLst>
                <a:ext uri="{28A0092B-C50C-407E-A947-70E740481C1C}">
                  <a14:useLocalDpi xmlns:a14="http://schemas.microsoft.com/office/drawing/2010/main"/>
                </a:ext>
              </a:extLst>
            </a:blip>
            <a:srcRect l="18784" r="1"/>
            <a:stretch/>
          </p:blipFill>
          <p:spPr bwMode="auto">
            <a:xfrm>
              <a:off x="2655787" y="1797278"/>
              <a:ext cx="1843186" cy="1174348"/>
            </a:xfrm>
            <a:prstGeom prst="roundRect">
              <a:avLst/>
            </a:prstGeom>
            <a:noFill/>
            <a:ln w="19050"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
          <p:nvSpPr>
            <p:cNvPr id="30" name="Textfeld 29"/>
            <p:cNvSpPr txBox="1"/>
            <p:nvPr/>
          </p:nvSpPr>
          <p:spPr>
            <a:xfrm>
              <a:off x="2607076" y="1495606"/>
              <a:ext cx="1944000" cy="261610"/>
            </a:xfrm>
            <a:prstGeom prst="rect">
              <a:avLst/>
            </a:prstGeom>
            <a:noFill/>
          </p:spPr>
          <p:txBody>
            <a:bodyPr wrap="square" rtlCol="0">
              <a:spAutoFit/>
            </a:bodyPr>
            <a:lstStyle/>
            <a:p>
              <a:pPr algn="ctr"/>
              <a:r>
                <a:rPr lang="en-GB" sz="1100" b="1" kern="2000" dirty="0" smtClean="0">
                  <a:solidFill>
                    <a:srgbClr val="E3007B"/>
                  </a:solidFill>
                </a:rPr>
                <a:t>City Tourism</a:t>
              </a:r>
            </a:p>
          </p:txBody>
        </p:sp>
        <p:pic>
          <p:nvPicPr>
            <p:cNvPr id="32" name="Grafik 31" descr="Rome Scenery"/>
            <p:cNvPicPr/>
            <p:nvPr/>
          </p:nvPicPr>
          <p:blipFill rotWithShape="1">
            <a:blip r:embed="rId7" cstate="print">
              <a:grayscl/>
              <a:extLst>
                <a:ext uri="{28A0092B-C50C-407E-A947-70E740481C1C}">
                  <a14:useLocalDpi xmlns:a14="http://schemas.microsoft.com/office/drawing/2010/main"/>
                </a:ext>
              </a:extLst>
            </a:blip>
            <a:srcRect l="18850"/>
            <a:stretch/>
          </p:blipFill>
          <p:spPr bwMode="auto">
            <a:xfrm>
              <a:off x="4694151" y="1805373"/>
              <a:ext cx="1839782" cy="1166253"/>
            </a:xfrm>
            <a:prstGeom prst="roundRect">
              <a:avLst/>
            </a:prstGeom>
            <a:noFill/>
            <a:ln w="19050"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
          <p:nvSpPr>
            <p:cNvPr id="33" name="Textfeld 32"/>
            <p:cNvSpPr txBox="1"/>
            <p:nvPr/>
          </p:nvSpPr>
          <p:spPr>
            <a:xfrm>
              <a:off x="4639088" y="1503235"/>
              <a:ext cx="1944000" cy="261610"/>
            </a:xfrm>
            <a:prstGeom prst="rect">
              <a:avLst/>
            </a:prstGeom>
            <a:noFill/>
          </p:spPr>
          <p:txBody>
            <a:bodyPr wrap="square" rtlCol="0">
              <a:spAutoFit/>
            </a:bodyPr>
            <a:lstStyle/>
            <a:p>
              <a:pPr algn="ctr"/>
              <a:r>
                <a:rPr lang="en-GB" sz="1100" b="1" kern="2000" dirty="0" smtClean="0">
                  <a:solidFill>
                    <a:srgbClr val="E3007B"/>
                  </a:solidFill>
                </a:rPr>
                <a:t>Culture Tourism</a:t>
              </a:r>
            </a:p>
          </p:txBody>
        </p:sp>
        <p:pic>
          <p:nvPicPr>
            <p:cNvPr id="35" name="Grafik 34" descr="http://www.rafting-canyoning-salza.at/uploads/pics/rafting1_03.jpg"/>
            <p:cNvPicPr/>
            <p:nvPr/>
          </p:nvPicPr>
          <p:blipFill rotWithShape="1">
            <a:blip r:embed="rId8" cstate="print">
              <a:grayscl/>
              <a:extLst>
                <a:ext uri="{28A0092B-C50C-407E-A947-70E740481C1C}">
                  <a14:useLocalDpi xmlns:a14="http://schemas.microsoft.com/office/drawing/2010/main"/>
                </a:ext>
              </a:extLst>
            </a:blip>
            <a:srcRect l="18207"/>
            <a:stretch/>
          </p:blipFill>
          <p:spPr bwMode="auto">
            <a:xfrm>
              <a:off x="610403" y="5014014"/>
              <a:ext cx="1844648" cy="1178128"/>
            </a:xfrm>
            <a:prstGeom prst="roundRect">
              <a:avLst/>
            </a:prstGeom>
            <a:noFill/>
            <a:ln w="19050"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
          <p:nvSpPr>
            <p:cNvPr id="36" name="Textfeld 35"/>
            <p:cNvSpPr txBox="1"/>
            <p:nvPr/>
          </p:nvSpPr>
          <p:spPr>
            <a:xfrm>
              <a:off x="560305" y="4708728"/>
              <a:ext cx="1944000" cy="261610"/>
            </a:xfrm>
            <a:prstGeom prst="rect">
              <a:avLst/>
            </a:prstGeom>
            <a:noFill/>
          </p:spPr>
          <p:txBody>
            <a:bodyPr wrap="square" rtlCol="0">
              <a:spAutoFit/>
            </a:bodyPr>
            <a:lstStyle/>
            <a:p>
              <a:pPr algn="ctr"/>
              <a:r>
                <a:rPr lang="en-GB" sz="1100" b="1" kern="2000" dirty="0" smtClean="0">
                  <a:solidFill>
                    <a:srgbClr val="E3007B"/>
                  </a:solidFill>
                </a:rPr>
                <a:t>Adventure Tourism</a:t>
              </a:r>
            </a:p>
          </p:txBody>
        </p:sp>
        <p:pic>
          <p:nvPicPr>
            <p:cNvPr id="38" name="Grafik 37" descr="http://www.rainbowlodgecambodia.com/pics/resort.jpg"/>
            <p:cNvPicPr/>
            <p:nvPr/>
          </p:nvPicPr>
          <p:blipFill rotWithShape="1">
            <a:blip r:embed="rId9" cstate="print">
              <a:grayscl/>
              <a:extLst>
                <a:ext uri="{28A0092B-C50C-407E-A947-70E740481C1C}">
                  <a14:useLocalDpi xmlns:a14="http://schemas.microsoft.com/office/drawing/2010/main"/>
                </a:ext>
              </a:extLst>
            </a:blip>
            <a:srcRect l="18356"/>
            <a:stretch/>
          </p:blipFill>
          <p:spPr bwMode="auto">
            <a:xfrm>
              <a:off x="2655787" y="5025889"/>
              <a:ext cx="1843186" cy="1166253"/>
            </a:xfrm>
            <a:prstGeom prst="roundRect">
              <a:avLst/>
            </a:prstGeom>
            <a:noFill/>
            <a:ln w="19050"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
          <p:nvSpPr>
            <p:cNvPr id="39" name="Textfeld 38"/>
            <p:cNvSpPr txBox="1"/>
            <p:nvPr/>
          </p:nvSpPr>
          <p:spPr>
            <a:xfrm>
              <a:off x="2618951" y="4716122"/>
              <a:ext cx="1944000" cy="261610"/>
            </a:xfrm>
            <a:prstGeom prst="rect">
              <a:avLst/>
            </a:prstGeom>
            <a:noFill/>
          </p:spPr>
          <p:txBody>
            <a:bodyPr wrap="square" rtlCol="0">
              <a:spAutoFit/>
            </a:bodyPr>
            <a:lstStyle/>
            <a:p>
              <a:pPr algn="ctr"/>
              <a:r>
                <a:rPr lang="en-GB" sz="1100" b="1" kern="2000" dirty="0" smtClean="0">
                  <a:solidFill>
                    <a:srgbClr val="E3007B"/>
                  </a:solidFill>
                </a:rPr>
                <a:t>Nature/Eco Tourism</a:t>
              </a:r>
            </a:p>
          </p:txBody>
        </p:sp>
        <p:pic>
          <p:nvPicPr>
            <p:cNvPr id="41" name="Grafik 40" descr="http://www.magicdestination.com/mecca/14387_0018-nc.jpg"/>
            <p:cNvPicPr/>
            <p:nvPr/>
          </p:nvPicPr>
          <p:blipFill rotWithShape="1">
            <a:blip r:embed="rId10" cstate="print">
              <a:grayscl/>
              <a:extLst>
                <a:ext uri="{28A0092B-C50C-407E-A947-70E740481C1C}">
                  <a14:useLocalDpi xmlns:a14="http://schemas.microsoft.com/office/drawing/2010/main"/>
                </a:ext>
              </a:extLst>
            </a:blip>
            <a:srcRect l="18312"/>
            <a:stretch/>
          </p:blipFill>
          <p:spPr bwMode="auto">
            <a:xfrm>
              <a:off x="4694151" y="5019951"/>
              <a:ext cx="1839782" cy="1166253"/>
            </a:xfrm>
            <a:prstGeom prst="roundRect">
              <a:avLst/>
            </a:prstGeom>
            <a:noFill/>
            <a:ln w="19050"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
          <p:nvSpPr>
            <p:cNvPr id="42" name="Textfeld 41"/>
            <p:cNvSpPr txBox="1"/>
            <p:nvPr/>
          </p:nvSpPr>
          <p:spPr>
            <a:xfrm>
              <a:off x="4650963" y="4723751"/>
              <a:ext cx="1944000" cy="261610"/>
            </a:xfrm>
            <a:prstGeom prst="rect">
              <a:avLst/>
            </a:prstGeom>
            <a:noFill/>
          </p:spPr>
          <p:txBody>
            <a:bodyPr wrap="square" rtlCol="0">
              <a:spAutoFit/>
            </a:bodyPr>
            <a:lstStyle/>
            <a:p>
              <a:pPr algn="ctr"/>
              <a:r>
                <a:rPr lang="en-GB" sz="1100" b="1" kern="2000" dirty="0" smtClean="0">
                  <a:solidFill>
                    <a:srgbClr val="E3007B"/>
                  </a:solidFill>
                </a:rPr>
                <a:t>Pilgrimage Tourism</a:t>
              </a:r>
            </a:p>
          </p:txBody>
        </p:sp>
        <p:pic>
          <p:nvPicPr>
            <p:cNvPr id="44" name="Grafik 43" descr="http://www.csmonitor.com/var/ezflow_site/storage/images/media/images/0331-haiti-conference-un.jpg/7664768-1-eng-US/0331-Haiti-Conference-UN.jpg_full_600.jpg"/>
            <p:cNvPicPr/>
            <p:nvPr/>
          </p:nvPicPr>
          <p:blipFill rotWithShape="1">
            <a:blip r:embed="rId11">
              <a:grayscl/>
              <a:extLst>
                <a:ext uri="{28A0092B-C50C-407E-A947-70E740481C1C}">
                  <a14:useLocalDpi xmlns:a14="http://schemas.microsoft.com/office/drawing/2010/main" val="0"/>
                </a:ext>
              </a:extLst>
            </a:blip>
            <a:srcRect l="18638"/>
            <a:stretch/>
          </p:blipFill>
          <p:spPr bwMode="auto">
            <a:xfrm>
              <a:off x="610403" y="3399194"/>
              <a:ext cx="1844648" cy="1178430"/>
            </a:xfrm>
            <a:prstGeom prst="roundRect">
              <a:avLst/>
            </a:prstGeom>
            <a:noFill/>
            <a:ln w="19050"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
          <p:nvSpPr>
            <p:cNvPr id="45" name="Textfeld 44"/>
            <p:cNvSpPr txBox="1"/>
            <p:nvPr/>
          </p:nvSpPr>
          <p:spPr>
            <a:xfrm>
              <a:off x="548430" y="3094210"/>
              <a:ext cx="1944000" cy="261610"/>
            </a:xfrm>
            <a:prstGeom prst="rect">
              <a:avLst/>
            </a:prstGeom>
            <a:noFill/>
          </p:spPr>
          <p:txBody>
            <a:bodyPr wrap="square" rtlCol="0">
              <a:spAutoFit/>
            </a:bodyPr>
            <a:lstStyle/>
            <a:p>
              <a:pPr algn="ctr"/>
              <a:r>
                <a:rPr lang="en-GB" sz="1100" b="1" kern="2000" dirty="0" smtClean="0">
                  <a:solidFill>
                    <a:srgbClr val="E3007B"/>
                  </a:solidFill>
                </a:rPr>
                <a:t>Business/MICE Tourism</a:t>
              </a:r>
            </a:p>
          </p:txBody>
        </p:sp>
        <p:pic>
          <p:nvPicPr>
            <p:cNvPr id="47" name="Grafik 46" descr="http://www.cusoon.at/photos/1212739457/thermenhotel-vier-jahreszeiten1.png"/>
            <p:cNvPicPr/>
            <p:nvPr/>
          </p:nvPicPr>
          <p:blipFill rotWithShape="1">
            <a:blip r:embed="rId12">
              <a:grayscl/>
              <a:extLst>
                <a:ext uri="{28A0092B-C50C-407E-A947-70E740481C1C}">
                  <a14:useLocalDpi xmlns:a14="http://schemas.microsoft.com/office/drawing/2010/main" val="0"/>
                </a:ext>
              </a:extLst>
            </a:blip>
            <a:srcRect l="19026"/>
            <a:stretch/>
          </p:blipFill>
          <p:spPr bwMode="auto">
            <a:xfrm>
              <a:off x="2655787" y="3423384"/>
              <a:ext cx="1843186" cy="1154240"/>
            </a:xfrm>
            <a:prstGeom prst="roundRect">
              <a:avLst/>
            </a:prstGeom>
            <a:noFill/>
            <a:ln w="19050"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
          <p:nvSpPr>
            <p:cNvPr id="48" name="Textfeld 47"/>
            <p:cNvSpPr txBox="1"/>
            <p:nvPr/>
          </p:nvSpPr>
          <p:spPr>
            <a:xfrm>
              <a:off x="2607076" y="3101604"/>
              <a:ext cx="1944000" cy="261610"/>
            </a:xfrm>
            <a:prstGeom prst="rect">
              <a:avLst/>
            </a:prstGeom>
            <a:noFill/>
          </p:spPr>
          <p:txBody>
            <a:bodyPr wrap="square" rtlCol="0">
              <a:spAutoFit/>
            </a:bodyPr>
            <a:lstStyle/>
            <a:p>
              <a:pPr algn="ctr"/>
              <a:r>
                <a:rPr lang="en-GB" sz="1100" b="1" kern="2000" dirty="0" smtClean="0">
                  <a:solidFill>
                    <a:srgbClr val="E3007B"/>
                  </a:solidFill>
                </a:rPr>
                <a:t>Health &amp; </a:t>
              </a:r>
              <a:r>
                <a:rPr lang="en-GB" sz="1100" b="1" kern="2000" dirty="0" err="1" smtClean="0">
                  <a:solidFill>
                    <a:srgbClr val="E3007B"/>
                  </a:solidFill>
                </a:rPr>
                <a:t>SpaTourism</a:t>
              </a:r>
              <a:endParaRPr lang="en-GB" sz="1100" b="1" kern="2000" dirty="0" smtClean="0">
                <a:solidFill>
                  <a:srgbClr val="E3007B"/>
                </a:solidFill>
              </a:endParaRPr>
            </a:p>
          </p:txBody>
        </p:sp>
        <p:pic>
          <p:nvPicPr>
            <p:cNvPr id="50" name="Grafik 49" descr="Beautiful lake and lovely Rocky Mountains 09.jpg ,  Size: 1498.56 KB ,Resolution:1600 x 1200&#10;"/>
            <p:cNvPicPr/>
            <p:nvPr/>
          </p:nvPicPr>
          <p:blipFill rotWithShape="1">
            <a:blip r:embed="rId13" cstate="print">
              <a:grayscl/>
              <a:extLst>
                <a:ext uri="{28A0092B-C50C-407E-A947-70E740481C1C}">
                  <a14:useLocalDpi xmlns:a14="http://schemas.microsoft.com/office/drawing/2010/main"/>
                </a:ext>
              </a:extLst>
            </a:blip>
            <a:srcRect l="18424"/>
            <a:stretch/>
          </p:blipFill>
          <p:spPr bwMode="auto">
            <a:xfrm>
              <a:off x="4694151" y="3419383"/>
              <a:ext cx="1839782" cy="1154240"/>
            </a:xfrm>
            <a:prstGeom prst="roundRect">
              <a:avLst/>
            </a:prstGeom>
            <a:noFill/>
            <a:ln w="19050"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sp>
          <p:nvSpPr>
            <p:cNvPr id="51" name="Textfeld 50"/>
            <p:cNvSpPr txBox="1"/>
            <p:nvPr/>
          </p:nvSpPr>
          <p:spPr>
            <a:xfrm>
              <a:off x="4639088" y="3109233"/>
              <a:ext cx="1944000" cy="261610"/>
            </a:xfrm>
            <a:prstGeom prst="rect">
              <a:avLst/>
            </a:prstGeom>
            <a:noFill/>
          </p:spPr>
          <p:txBody>
            <a:bodyPr wrap="square" rtlCol="0">
              <a:spAutoFit/>
            </a:bodyPr>
            <a:lstStyle/>
            <a:p>
              <a:pPr algn="ctr"/>
              <a:r>
                <a:rPr lang="en-GB" sz="1100" b="1" kern="2000" dirty="0" smtClean="0">
                  <a:solidFill>
                    <a:srgbClr val="E3007B"/>
                  </a:solidFill>
                </a:rPr>
                <a:t>Mountain / Winter Tourism</a:t>
              </a:r>
            </a:p>
          </p:txBody>
        </p:sp>
        <p:sp>
          <p:nvSpPr>
            <p:cNvPr id="53" name="Textfeld 52"/>
            <p:cNvSpPr txBox="1"/>
            <p:nvPr/>
          </p:nvSpPr>
          <p:spPr>
            <a:xfrm>
              <a:off x="6672084" y="1502540"/>
              <a:ext cx="1944000" cy="261610"/>
            </a:xfrm>
            <a:prstGeom prst="rect">
              <a:avLst/>
            </a:prstGeom>
            <a:noFill/>
          </p:spPr>
          <p:txBody>
            <a:bodyPr wrap="square" rtlCol="0">
              <a:spAutoFit/>
            </a:bodyPr>
            <a:lstStyle/>
            <a:p>
              <a:pPr algn="ctr"/>
              <a:r>
                <a:rPr lang="en-GB" sz="1100" b="1" kern="2000" dirty="0" smtClean="0">
                  <a:solidFill>
                    <a:srgbClr val="E3007B"/>
                  </a:solidFill>
                </a:rPr>
                <a:t>Cruise Tourism</a:t>
              </a:r>
            </a:p>
          </p:txBody>
        </p:sp>
        <p:sp>
          <p:nvSpPr>
            <p:cNvPr id="55" name="Textfeld 54"/>
            <p:cNvSpPr txBox="1"/>
            <p:nvPr/>
          </p:nvSpPr>
          <p:spPr>
            <a:xfrm>
              <a:off x="6683959" y="4723056"/>
              <a:ext cx="1944000" cy="261610"/>
            </a:xfrm>
            <a:prstGeom prst="rect">
              <a:avLst/>
            </a:prstGeom>
            <a:noFill/>
          </p:spPr>
          <p:txBody>
            <a:bodyPr wrap="square" rtlCol="0">
              <a:spAutoFit/>
            </a:bodyPr>
            <a:lstStyle/>
            <a:p>
              <a:pPr algn="ctr"/>
              <a:r>
                <a:rPr lang="en-GB" sz="1100" b="1" kern="2000" dirty="0" smtClean="0">
                  <a:solidFill>
                    <a:srgbClr val="E3007B"/>
                  </a:solidFill>
                </a:rPr>
                <a:t>Visiting Family/Friends</a:t>
              </a:r>
            </a:p>
          </p:txBody>
        </p:sp>
        <p:sp>
          <p:nvSpPr>
            <p:cNvPr id="57" name="Textfeld 56"/>
            <p:cNvSpPr txBox="1"/>
            <p:nvPr/>
          </p:nvSpPr>
          <p:spPr>
            <a:xfrm>
              <a:off x="6672084" y="3108538"/>
              <a:ext cx="1944000" cy="261610"/>
            </a:xfrm>
            <a:prstGeom prst="rect">
              <a:avLst/>
            </a:prstGeom>
            <a:noFill/>
          </p:spPr>
          <p:txBody>
            <a:bodyPr wrap="square" rtlCol="0">
              <a:spAutoFit/>
            </a:bodyPr>
            <a:lstStyle/>
            <a:p>
              <a:pPr algn="ctr"/>
              <a:r>
                <a:rPr lang="en-GB" sz="1100" b="1" kern="2000" dirty="0" smtClean="0">
                  <a:solidFill>
                    <a:srgbClr val="E3007B"/>
                  </a:solidFill>
                </a:rPr>
                <a:t>Lake Tourism</a:t>
              </a:r>
            </a:p>
          </p:txBody>
        </p:sp>
      </p:grpSp>
    </p:spTree>
    <p:extLst>
      <p:ext uri="{BB962C8B-B14F-4D97-AF65-F5344CB8AC3E}">
        <p14:creationId xmlns:p14="http://schemas.microsoft.com/office/powerpoint/2010/main" val="1789855877"/>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a:t>In order to develop a certain type of tourism the destination needs to fulfill specific pre-conditions</a:t>
            </a:r>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83</a:t>
            </a:fld>
            <a:endParaRPr lang="de-DE" altLang="de-DE"/>
          </a:p>
        </p:txBody>
      </p:sp>
      <p:sp>
        <p:nvSpPr>
          <p:cNvPr id="9" name="Inhaltsplatzhalter 8"/>
          <p:cNvSpPr>
            <a:spLocks noGrp="1"/>
          </p:cNvSpPr>
          <p:nvPr>
            <p:ph sz="quarter" idx="14"/>
          </p:nvPr>
        </p:nvSpPr>
        <p:spPr/>
        <p:txBody>
          <a:bodyPr/>
          <a:lstStyle/>
          <a:p>
            <a:r>
              <a:rPr lang="de-DE" dirty="0" err="1" smtClean="0"/>
              <a:t>Types</a:t>
            </a:r>
            <a:r>
              <a:rPr lang="de-DE" dirty="0" smtClean="0"/>
              <a:t> of Tourism</a:t>
            </a:r>
            <a:endParaRPr lang="de-AT" dirty="0"/>
          </a:p>
        </p:txBody>
      </p:sp>
      <p:sp>
        <p:nvSpPr>
          <p:cNvPr id="52" name="Textfeld 51"/>
          <p:cNvSpPr txBox="1"/>
          <p:nvPr/>
        </p:nvSpPr>
        <p:spPr>
          <a:xfrm>
            <a:off x="504040" y="1403660"/>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Sun &amp; Beach Tourism</a:t>
            </a:r>
          </a:p>
        </p:txBody>
      </p:sp>
      <p:sp>
        <p:nvSpPr>
          <p:cNvPr id="53" name="Textfeld 52"/>
          <p:cNvSpPr txBox="1"/>
          <p:nvPr/>
        </p:nvSpPr>
        <p:spPr>
          <a:xfrm>
            <a:off x="2556760" y="1411054"/>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City Tourism</a:t>
            </a:r>
          </a:p>
        </p:txBody>
      </p:sp>
      <p:sp>
        <p:nvSpPr>
          <p:cNvPr id="54" name="Textfeld 53"/>
          <p:cNvSpPr txBox="1"/>
          <p:nvPr/>
        </p:nvSpPr>
        <p:spPr>
          <a:xfrm>
            <a:off x="4600602" y="1418683"/>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Culture Tourism</a:t>
            </a:r>
          </a:p>
        </p:txBody>
      </p:sp>
      <p:sp>
        <p:nvSpPr>
          <p:cNvPr id="55" name="Textfeld 54"/>
          <p:cNvSpPr txBox="1"/>
          <p:nvPr/>
        </p:nvSpPr>
        <p:spPr>
          <a:xfrm>
            <a:off x="515915" y="4723164"/>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Adventure Tourism</a:t>
            </a:r>
          </a:p>
        </p:txBody>
      </p:sp>
      <p:sp>
        <p:nvSpPr>
          <p:cNvPr id="56" name="Textfeld 55"/>
          <p:cNvSpPr txBox="1"/>
          <p:nvPr/>
        </p:nvSpPr>
        <p:spPr>
          <a:xfrm>
            <a:off x="2568635" y="4730558"/>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Nature/Eco Tourism</a:t>
            </a:r>
          </a:p>
        </p:txBody>
      </p:sp>
      <p:sp>
        <p:nvSpPr>
          <p:cNvPr id="57" name="Textfeld 56"/>
          <p:cNvSpPr txBox="1"/>
          <p:nvPr/>
        </p:nvSpPr>
        <p:spPr>
          <a:xfrm>
            <a:off x="4612477" y="4738187"/>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Pilgrimage Tourism</a:t>
            </a:r>
          </a:p>
        </p:txBody>
      </p:sp>
      <p:sp>
        <p:nvSpPr>
          <p:cNvPr id="58" name="Textfeld 57"/>
          <p:cNvSpPr txBox="1"/>
          <p:nvPr/>
        </p:nvSpPr>
        <p:spPr>
          <a:xfrm>
            <a:off x="504040" y="2890180"/>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Business/MICE Tourism</a:t>
            </a:r>
          </a:p>
        </p:txBody>
      </p:sp>
      <p:sp>
        <p:nvSpPr>
          <p:cNvPr id="59" name="Textfeld 58"/>
          <p:cNvSpPr txBox="1"/>
          <p:nvPr/>
        </p:nvSpPr>
        <p:spPr>
          <a:xfrm>
            <a:off x="2556760" y="2897574"/>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Health &amp; Spa Tourism</a:t>
            </a:r>
          </a:p>
        </p:txBody>
      </p:sp>
      <p:sp>
        <p:nvSpPr>
          <p:cNvPr id="60" name="Textfeld 59"/>
          <p:cNvSpPr txBox="1"/>
          <p:nvPr/>
        </p:nvSpPr>
        <p:spPr>
          <a:xfrm>
            <a:off x="4600602" y="2905203"/>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Mountain &amp; Winter Tourism</a:t>
            </a:r>
          </a:p>
        </p:txBody>
      </p:sp>
      <p:sp>
        <p:nvSpPr>
          <p:cNvPr id="61" name="Inhaltsplatzhalter 2"/>
          <p:cNvSpPr>
            <a:spLocks noGrp="1"/>
          </p:cNvSpPr>
          <p:nvPr>
            <p:ph idx="1"/>
          </p:nvPr>
        </p:nvSpPr>
        <p:spPr>
          <a:xfrm>
            <a:off x="514581" y="1623327"/>
            <a:ext cx="2088000" cy="1176816"/>
          </a:xfrm>
        </p:spPr>
        <p:txBody>
          <a:bodyPr/>
          <a:lstStyle/>
          <a:p>
            <a:pPr marL="176213" indent="-176213">
              <a:spcBef>
                <a:spcPts val="0"/>
              </a:spcBef>
              <a:spcAft>
                <a:spcPts val="300"/>
              </a:spcAft>
              <a:buSzPct val="115000"/>
            </a:pPr>
            <a:r>
              <a:rPr lang="en-GB" sz="1100" kern="2000" spc="0" dirty="0">
                <a:ea typeface="+mn-ea"/>
              </a:rPr>
              <a:t>Sea access</a:t>
            </a:r>
          </a:p>
          <a:p>
            <a:pPr marL="176213" indent="-176213">
              <a:spcBef>
                <a:spcPts val="0"/>
              </a:spcBef>
              <a:spcAft>
                <a:spcPts val="300"/>
              </a:spcAft>
              <a:buSzPct val="115000"/>
            </a:pPr>
            <a:r>
              <a:rPr lang="en-GB" sz="1100" kern="2000" spc="0" dirty="0">
                <a:ea typeface="+mn-ea"/>
              </a:rPr>
              <a:t>Maintained and accessible beaches</a:t>
            </a:r>
          </a:p>
          <a:p>
            <a:pPr marL="176213" indent="-176213">
              <a:spcBef>
                <a:spcPts val="0"/>
              </a:spcBef>
              <a:spcAft>
                <a:spcPts val="300"/>
              </a:spcAft>
              <a:buSzPct val="115000"/>
            </a:pPr>
            <a:r>
              <a:rPr lang="en-GB" sz="1100" kern="2000" spc="0" dirty="0">
                <a:ea typeface="+mn-ea"/>
              </a:rPr>
              <a:t>Suitable climatic conditions</a:t>
            </a:r>
          </a:p>
        </p:txBody>
      </p:sp>
      <p:sp>
        <p:nvSpPr>
          <p:cNvPr id="62" name="Inhaltsplatzhalter 2"/>
          <p:cNvSpPr txBox="1">
            <a:spLocks/>
          </p:cNvSpPr>
          <p:nvPr/>
        </p:nvSpPr>
        <p:spPr>
          <a:xfrm>
            <a:off x="2574320" y="1628798"/>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Large number of sights and events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Attractive and maintained city centre</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Attractive shopping possibilities</a:t>
            </a:r>
          </a:p>
        </p:txBody>
      </p:sp>
      <p:sp>
        <p:nvSpPr>
          <p:cNvPr id="63" name="Inhaltsplatzhalter 2"/>
          <p:cNvSpPr txBox="1">
            <a:spLocks/>
          </p:cNvSpPr>
          <p:nvPr/>
        </p:nvSpPr>
        <p:spPr>
          <a:xfrm>
            <a:off x="4618162" y="1623327"/>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Important historic and cultural places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Cultural events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Museums dedicated to culture</a:t>
            </a:r>
          </a:p>
        </p:txBody>
      </p:sp>
      <p:sp>
        <p:nvSpPr>
          <p:cNvPr id="64" name="Inhaltsplatzhalter 2"/>
          <p:cNvSpPr txBox="1">
            <a:spLocks/>
          </p:cNvSpPr>
          <p:nvPr/>
        </p:nvSpPr>
        <p:spPr>
          <a:xfrm>
            <a:off x="514582" y="3118039"/>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Large number of national and international companies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Several specific congresses, conferences or fairs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Significant amount of MICE facilities</a:t>
            </a:r>
          </a:p>
        </p:txBody>
      </p:sp>
      <p:sp>
        <p:nvSpPr>
          <p:cNvPr id="65" name="Inhaltsplatzhalter 2"/>
          <p:cNvSpPr txBox="1">
            <a:spLocks/>
          </p:cNvSpPr>
          <p:nvPr/>
        </p:nvSpPr>
        <p:spPr>
          <a:xfrm>
            <a:off x="2576666" y="3109356"/>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Existence of thermal or mineral water</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Medical treatment and spa offer</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Manifold sport and activity possibilities</a:t>
            </a:r>
          </a:p>
        </p:txBody>
      </p:sp>
      <p:sp>
        <p:nvSpPr>
          <p:cNvPr id="66" name="Inhaltsplatzhalter 2"/>
          <p:cNvSpPr txBox="1">
            <a:spLocks/>
          </p:cNvSpPr>
          <p:nvPr/>
        </p:nvSpPr>
        <p:spPr>
          <a:xfrm>
            <a:off x="4633652" y="3105160"/>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Attractive mountain range</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Easy accessibility year round</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Suitable climate</a:t>
            </a:r>
          </a:p>
        </p:txBody>
      </p:sp>
      <p:sp>
        <p:nvSpPr>
          <p:cNvPr id="67" name="Inhaltsplatzhalter 2"/>
          <p:cNvSpPr txBox="1">
            <a:spLocks/>
          </p:cNvSpPr>
          <p:nvPr/>
        </p:nvSpPr>
        <p:spPr>
          <a:xfrm>
            <a:off x="514582" y="4961080"/>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Several extraordinary adventure tours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Existence of special/mystic places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Unusual locations</a:t>
            </a:r>
          </a:p>
        </p:txBody>
      </p:sp>
      <p:sp>
        <p:nvSpPr>
          <p:cNvPr id="68" name="Inhaltsplatzhalter 2"/>
          <p:cNvSpPr txBox="1">
            <a:spLocks/>
          </p:cNvSpPr>
          <p:nvPr/>
        </p:nvSpPr>
        <p:spPr>
          <a:xfrm>
            <a:off x="2600078" y="4952397"/>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Natural and unspoilt landscape</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Intact flora and fauna</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Traditional culture and way of living</a:t>
            </a:r>
          </a:p>
          <a:p>
            <a:pPr marL="176213" indent="-176213">
              <a:spcBef>
                <a:spcPts val="0"/>
              </a:spcBef>
              <a:spcAft>
                <a:spcPts val="300"/>
              </a:spcAft>
            </a:pPr>
            <a:r>
              <a:rPr lang="en-GB" sz="1100" dirty="0" smtClean="0">
                <a:solidFill>
                  <a:srgbClr val="000000"/>
                </a:solidFill>
                <a:latin typeface="Arial" panose="020B0604020202020204" pitchFamily="34" charset="0"/>
                <a:cs typeface="Arial" panose="020B0604020202020204" pitchFamily="34" charset="0"/>
              </a:rPr>
              <a:t>Organic food</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69" name="Inhaltsplatzhalter 2"/>
          <p:cNvSpPr txBox="1">
            <a:spLocks/>
          </p:cNvSpPr>
          <p:nvPr/>
        </p:nvSpPr>
        <p:spPr>
          <a:xfrm>
            <a:off x="4623428" y="4948201"/>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Religious places and buildings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Mystic and spiritual places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Important historic events</a:t>
            </a:r>
          </a:p>
        </p:txBody>
      </p:sp>
      <p:sp>
        <p:nvSpPr>
          <p:cNvPr id="23" name="Textfeld 22"/>
          <p:cNvSpPr txBox="1"/>
          <p:nvPr/>
        </p:nvSpPr>
        <p:spPr>
          <a:xfrm>
            <a:off x="6556390" y="1421654"/>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Cruise Tourism</a:t>
            </a:r>
          </a:p>
        </p:txBody>
      </p:sp>
      <p:sp>
        <p:nvSpPr>
          <p:cNvPr id="24" name="Textfeld 23"/>
          <p:cNvSpPr txBox="1"/>
          <p:nvPr/>
        </p:nvSpPr>
        <p:spPr>
          <a:xfrm>
            <a:off x="6568265" y="4741158"/>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Visiting Family &amp; Friends</a:t>
            </a:r>
          </a:p>
        </p:txBody>
      </p:sp>
      <p:sp>
        <p:nvSpPr>
          <p:cNvPr id="25" name="Textfeld 24"/>
          <p:cNvSpPr txBox="1"/>
          <p:nvPr/>
        </p:nvSpPr>
        <p:spPr>
          <a:xfrm>
            <a:off x="6556390" y="2908174"/>
            <a:ext cx="2088000" cy="261610"/>
          </a:xfrm>
          <a:prstGeom prst="rect">
            <a:avLst/>
          </a:prstGeom>
          <a:noFill/>
        </p:spPr>
        <p:txBody>
          <a:bodyPr wrap="square" rtlCol="0">
            <a:spAutoFit/>
          </a:bodyPr>
          <a:lstStyle/>
          <a:p>
            <a:r>
              <a:rPr lang="en-GB" sz="1100" b="1" kern="2000" dirty="0" smtClean="0">
                <a:solidFill>
                  <a:srgbClr val="000000"/>
                </a:solidFill>
                <a:cs typeface="Arial" panose="020B0604020202020204" pitchFamily="34" charset="0"/>
              </a:rPr>
              <a:t>Lake Tourism</a:t>
            </a:r>
          </a:p>
        </p:txBody>
      </p:sp>
      <p:sp>
        <p:nvSpPr>
          <p:cNvPr id="26" name="Inhaltsplatzhalter 2"/>
          <p:cNvSpPr txBox="1">
            <a:spLocks/>
          </p:cNvSpPr>
          <p:nvPr/>
        </p:nvSpPr>
        <p:spPr>
          <a:xfrm>
            <a:off x="6573950" y="1626298"/>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Sea access or navigable rivers</a:t>
            </a:r>
          </a:p>
          <a:p>
            <a:pPr marL="176213" indent="-176213">
              <a:spcBef>
                <a:spcPts val="0"/>
              </a:spcBef>
              <a:spcAft>
                <a:spcPts val="300"/>
              </a:spcAft>
            </a:pPr>
            <a:r>
              <a:rPr lang="en-GB" sz="1100" dirty="0" smtClean="0">
                <a:solidFill>
                  <a:srgbClr val="000000"/>
                </a:solidFill>
                <a:latin typeface="Arial" panose="020B0604020202020204" pitchFamily="34" charset="0"/>
                <a:cs typeface="Arial" panose="020B0604020202020204" pitchFamily="34" charset="0"/>
              </a:rPr>
              <a:t>Appropriate port with landing stage</a:t>
            </a:r>
          </a:p>
          <a:p>
            <a:pPr marL="176213" indent="-176213">
              <a:spcBef>
                <a:spcPts val="0"/>
              </a:spcBef>
              <a:spcAft>
                <a:spcPts val="300"/>
              </a:spcAft>
            </a:pPr>
            <a:r>
              <a:rPr lang="en-GB" sz="1100" dirty="0" smtClean="0">
                <a:solidFill>
                  <a:srgbClr val="000000"/>
                </a:solidFill>
                <a:latin typeface="Arial" panose="020B0604020202020204" pitchFamily="34" charset="0"/>
                <a:cs typeface="Arial" panose="020B0604020202020204" pitchFamily="34" charset="0"/>
              </a:rPr>
              <a:t>Interesting attractions near the port</a:t>
            </a:r>
            <a:endParaRPr lang="en-GB" sz="1100" b="0" dirty="0" smtClean="0">
              <a:solidFill>
                <a:srgbClr val="000000"/>
              </a:solidFill>
              <a:latin typeface="Arial" panose="020B0604020202020204" pitchFamily="34" charset="0"/>
              <a:cs typeface="Arial" panose="020B0604020202020204" pitchFamily="34" charset="0"/>
            </a:endParaRPr>
          </a:p>
        </p:txBody>
      </p:sp>
      <p:sp>
        <p:nvSpPr>
          <p:cNvPr id="27" name="Inhaltsplatzhalter 2"/>
          <p:cNvSpPr txBox="1">
            <a:spLocks/>
          </p:cNvSpPr>
          <p:nvPr/>
        </p:nvSpPr>
        <p:spPr>
          <a:xfrm>
            <a:off x="6589440" y="3108131"/>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Clean water, ideally of drinking water quality</a:t>
            </a:r>
          </a:p>
          <a:p>
            <a:pPr marL="176213" indent="-176213">
              <a:spcBef>
                <a:spcPts val="0"/>
              </a:spcBef>
              <a:spcAft>
                <a:spcPts val="300"/>
              </a:spcAft>
            </a:pPr>
            <a:r>
              <a:rPr lang="en-GB" sz="1100" dirty="0" smtClean="0">
                <a:solidFill>
                  <a:srgbClr val="000000"/>
                </a:solidFill>
                <a:latin typeface="Arial" panose="020B0604020202020204" pitchFamily="34" charset="0"/>
                <a:cs typeface="Arial" panose="020B0604020202020204" pitchFamily="34" charset="0"/>
              </a:rPr>
              <a:t>Suitable climate</a:t>
            </a:r>
            <a:endParaRPr lang="en-GB" sz="1100" b="0" dirty="0" smtClean="0">
              <a:solidFill>
                <a:srgbClr val="000000"/>
              </a:solidFill>
              <a:latin typeface="Arial" panose="020B0604020202020204" pitchFamily="34" charset="0"/>
              <a:cs typeface="Arial" panose="020B0604020202020204" pitchFamily="34" charset="0"/>
            </a:endParaRPr>
          </a:p>
          <a:p>
            <a:pPr marL="176213" indent="-176213">
              <a:spcBef>
                <a:spcPts val="0"/>
              </a:spcBef>
              <a:spcAft>
                <a:spcPts val="300"/>
              </a:spcAft>
            </a:pPr>
            <a:r>
              <a:rPr lang="en-GB" sz="1100" dirty="0" smtClean="0">
                <a:solidFill>
                  <a:srgbClr val="000000"/>
                </a:solidFill>
                <a:latin typeface="Arial" panose="020B0604020202020204" pitchFamily="34" charset="0"/>
                <a:cs typeface="Arial" panose="020B0604020202020204" pitchFamily="34" charset="0"/>
              </a:rPr>
              <a:t>Accessible lakeside with public beaches</a:t>
            </a:r>
          </a:p>
          <a:p>
            <a:pPr marL="176213" indent="-176213">
              <a:spcBef>
                <a:spcPts val="0"/>
              </a:spcBef>
              <a:spcAft>
                <a:spcPts val="300"/>
              </a:spcAft>
            </a:pPr>
            <a:r>
              <a:rPr lang="en-GB" sz="1100" b="0" dirty="0" smtClean="0">
                <a:solidFill>
                  <a:srgbClr val="000000"/>
                </a:solidFill>
                <a:latin typeface="Arial" panose="020B0604020202020204" pitchFamily="34" charset="0"/>
                <a:cs typeface="Arial" panose="020B0604020202020204" pitchFamily="34" charset="0"/>
              </a:rPr>
              <a:t>Corresponding accommodation facilities and tourism attractions</a:t>
            </a:r>
          </a:p>
        </p:txBody>
      </p:sp>
      <p:sp>
        <p:nvSpPr>
          <p:cNvPr id="28" name="Inhaltsplatzhalter 2"/>
          <p:cNvSpPr txBox="1">
            <a:spLocks/>
          </p:cNvSpPr>
          <p:nvPr/>
        </p:nvSpPr>
        <p:spPr>
          <a:xfrm>
            <a:off x="6579216" y="4951172"/>
            <a:ext cx="2088000" cy="1176816"/>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a:spcBef>
                <a:spcPts val="0"/>
              </a:spcBef>
              <a:spcAft>
                <a:spcPts val="300"/>
              </a:spcAft>
              <a:buNone/>
            </a:pPr>
            <a:r>
              <a:rPr lang="en-GB" sz="1100" dirty="0" smtClean="0">
                <a:solidFill>
                  <a:srgbClr val="000000"/>
                </a:solidFill>
                <a:latin typeface="Arial" panose="020B0604020202020204" pitchFamily="34" charset="0"/>
                <a:cs typeface="Arial" panose="020B0604020202020204" pitchFamily="34" charset="0"/>
              </a:rPr>
              <a:t>No specific pre-conditions</a:t>
            </a:r>
            <a:r>
              <a:rPr lang="en-GB" sz="1100" b="0" dirty="0" smtClean="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202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le 23"/>
          <p:cNvGraphicFramePr>
            <a:graphicFrameLocks noGrp="1"/>
          </p:cNvGraphicFramePr>
          <p:nvPr>
            <p:extLst>
              <p:ext uri="{D42A27DB-BD31-4B8C-83A1-F6EECF244321}">
                <p14:modId xmlns:p14="http://schemas.microsoft.com/office/powerpoint/2010/main" val="3261132774"/>
              </p:ext>
            </p:extLst>
          </p:nvPr>
        </p:nvGraphicFramePr>
        <p:xfrm>
          <a:off x="591249" y="1397864"/>
          <a:ext cx="7956000" cy="4530720"/>
        </p:xfrm>
        <a:graphic>
          <a:graphicData uri="http://schemas.openxmlformats.org/drawingml/2006/table">
            <a:tbl>
              <a:tblPr firstRow="1" bandRow="1">
                <a:tableStyleId>{5C22544A-7EE6-4342-B048-85BDC9FD1C3A}</a:tableStyleId>
              </a:tblPr>
              <a:tblGrid>
                <a:gridCol w="1836000"/>
                <a:gridCol w="1224000"/>
                <a:gridCol w="1224000"/>
                <a:gridCol w="1224000"/>
                <a:gridCol w="1224000"/>
                <a:gridCol w="1224000"/>
              </a:tblGrid>
              <a:tr h="370840">
                <a:tc>
                  <a:txBody>
                    <a:bodyPr/>
                    <a:lstStyle/>
                    <a:p>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b="1" noProof="0" dirty="0" smtClean="0">
                          <a:latin typeface="Arial" panose="020B0604020202020204" pitchFamily="34" charset="0"/>
                          <a:cs typeface="Arial" panose="020B0604020202020204" pitchFamily="34" charset="0"/>
                        </a:rPr>
                        <a:t>General conditions</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b="1" noProof="0" dirty="0" smtClean="0">
                          <a:latin typeface="Arial" panose="020B0604020202020204" pitchFamily="34" charset="0"/>
                          <a:cs typeface="Arial" panose="020B0604020202020204" pitchFamily="34" charset="0"/>
                        </a:rPr>
                        <a:t>Current situation</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b="1" baseline="0" noProof="0" dirty="0" smtClean="0">
                          <a:latin typeface="Arial" panose="020B0604020202020204" pitchFamily="34" charset="0"/>
                          <a:cs typeface="Arial" panose="020B0604020202020204" pitchFamily="34" charset="0"/>
                        </a:rPr>
                        <a:t>Potential </a:t>
                      </a:r>
                      <a:br>
                        <a:rPr lang="en-GB" sz="1100" b="1" baseline="0" noProof="0" dirty="0" smtClean="0">
                          <a:latin typeface="Arial" panose="020B0604020202020204" pitchFamily="34" charset="0"/>
                          <a:cs typeface="Arial" panose="020B0604020202020204" pitchFamily="34" charset="0"/>
                        </a:rPr>
                      </a:br>
                      <a:r>
                        <a:rPr lang="en-GB" sz="1100" b="1" baseline="0" noProof="0" dirty="0" smtClean="0">
                          <a:latin typeface="Arial" panose="020B0604020202020204" pitchFamily="34" charset="0"/>
                          <a:cs typeface="Arial" panose="020B0604020202020204" pitchFamily="34" charset="0"/>
                        </a:rPr>
                        <a:t>(domestic)</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b="1" noProof="0" dirty="0" smtClean="0">
                          <a:latin typeface="Arial" panose="020B0604020202020204" pitchFamily="34" charset="0"/>
                          <a:cs typeface="Arial" panose="020B0604020202020204" pitchFamily="34" charset="0"/>
                        </a:rPr>
                        <a:t>Potential (regional)</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c>
                  <a:txBody>
                    <a:bodyPr/>
                    <a:lstStyle/>
                    <a:p>
                      <a:pPr algn="ctr"/>
                      <a:r>
                        <a:rPr lang="en-GB" sz="1100" b="1" noProof="0" dirty="0" smtClean="0">
                          <a:latin typeface="Arial" panose="020B0604020202020204" pitchFamily="34" charset="0"/>
                          <a:cs typeface="Arial" panose="020B0604020202020204" pitchFamily="34" charset="0"/>
                        </a:rPr>
                        <a:t>Potential (international)</a:t>
                      </a:r>
                      <a:endParaRPr lang="en-GB" sz="1100" b="1" noProof="0" dirty="0">
                        <a:latin typeface="Arial" panose="020B0604020202020204" pitchFamily="34" charset="0"/>
                        <a:cs typeface="Arial" panose="020B0604020202020204" pitchFamily="34" charset="0"/>
                      </a:endParaRPr>
                    </a:p>
                  </a:txBody>
                  <a:tcPr anchor="ctr">
                    <a:solidFill>
                      <a:srgbClr val="3B1B66"/>
                    </a:solid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Sun &amp; Beach Tourism</a:t>
                      </a:r>
                      <a:endParaRPr lang="en-GB" sz="110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City Tourism</a:t>
                      </a:r>
                      <a:endParaRPr lang="en-GB" sz="1100" noProof="0" dirty="0">
                        <a:solidFill>
                          <a:srgbClr val="00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Culture Tourism</a:t>
                      </a:r>
                      <a:endParaRPr lang="en-GB" sz="110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GB" sz="1200" noProof="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Business/MICE Tourism</a:t>
                      </a:r>
                      <a:endParaRPr lang="en-GB" sz="1100" noProof="0" dirty="0">
                        <a:solidFill>
                          <a:srgbClr val="00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Health &amp; Spa Tourism</a:t>
                      </a:r>
                      <a:endParaRPr lang="en-GB" sz="110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GB" sz="1200" noProof="0" dirty="0"/>
                    </a:p>
                  </a:txBody>
                  <a:tcPr>
                    <a:noFill/>
                  </a:tcPr>
                </a:tc>
                <a:tc>
                  <a:txBody>
                    <a:bodyPr/>
                    <a:lstStyle/>
                    <a:p>
                      <a:endParaRPr lang="en-GB" sz="1200" noProof="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Mountain/Winter Tourism</a:t>
                      </a:r>
                      <a:endParaRPr lang="en-GB" sz="1100" noProof="0" dirty="0">
                        <a:solidFill>
                          <a:srgbClr val="00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Adventure Tourism</a:t>
                      </a:r>
                      <a:endParaRPr lang="en-GB" sz="110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Nature/Eco Tourism*</a:t>
                      </a:r>
                      <a:endParaRPr lang="en-GB" sz="1100" noProof="0" dirty="0">
                        <a:solidFill>
                          <a:srgbClr val="000000"/>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c>
                  <a:txBody>
                    <a:bodyPr/>
                    <a:lstStyle/>
                    <a:p>
                      <a:endParaRPr lang="en-GB" sz="1200" noProof="0" dirty="0"/>
                    </a:p>
                  </a:txBody>
                  <a:tcPr>
                    <a:solidFill>
                      <a:schemeClr val="bg1">
                        <a:lumMod val="95000"/>
                      </a:schemeClr>
                    </a:solid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Pilgrimage</a:t>
                      </a:r>
                      <a:r>
                        <a:rPr lang="en-GB" sz="1100" baseline="0" noProof="0" dirty="0" smtClean="0">
                          <a:solidFill>
                            <a:srgbClr val="000000"/>
                          </a:solidFill>
                          <a:latin typeface="Arial" panose="020B0604020202020204" pitchFamily="34" charset="0"/>
                          <a:cs typeface="Arial" panose="020B0604020202020204" pitchFamily="34" charset="0"/>
                        </a:rPr>
                        <a:t> Tourism</a:t>
                      </a:r>
                      <a:endParaRPr lang="en-GB" sz="110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Cruise Tourism</a:t>
                      </a:r>
                      <a:endParaRPr lang="en-GB" sz="1100" noProof="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Lake Tourism</a:t>
                      </a:r>
                      <a:endParaRPr lang="en-GB" sz="1100" noProof="0" dirty="0">
                        <a:solidFill>
                          <a:srgbClr val="000000"/>
                        </a:solidFill>
                        <a:latin typeface="Arial" panose="020B0604020202020204" pitchFamily="34" charset="0"/>
                        <a:cs typeface="Arial" panose="020B0604020202020204" pitchFamily="34" charset="0"/>
                      </a:endParaRPr>
                    </a:p>
                  </a:txBody>
                  <a:tcPr anchor="ct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c>
                  <a:txBody>
                    <a:bodyPr/>
                    <a:lstStyle/>
                    <a:p>
                      <a:endParaRPr lang="en-GB" sz="1200" noProof="0" dirty="0"/>
                    </a:p>
                  </a:txBody>
                  <a:tcPr>
                    <a:noFill/>
                  </a:tcPr>
                </a:tc>
              </a:tr>
              <a:tr h="342000">
                <a:tc>
                  <a:txBody>
                    <a:bodyPr/>
                    <a:lstStyle/>
                    <a:p>
                      <a:r>
                        <a:rPr lang="en-GB" sz="1100" noProof="0" dirty="0" smtClean="0">
                          <a:solidFill>
                            <a:srgbClr val="000000"/>
                          </a:solidFill>
                          <a:latin typeface="Arial" panose="020B0604020202020204" pitchFamily="34" charset="0"/>
                          <a:cs typeface="Arial" panose="020B0604020202020204" pitchFamily="34" charset="0"/>
                        </a:rPr>
                        <a:t>Visiting</a:t>
                      </a:r>
                      <a:r>
                        <a:rPr lang="en-GB" sz="1100" baseline="0" noProof="0" dirty="0" smtClean="0">
                          <a:solidFill>
                            <a:srgbClr val="000000"/>
                          </a:solidFill>
                          <a:latin typeface="Arial" panose="020B0604020202020204" pitchFamily="34" charset="0"/>
                          <a:cs typeface="Arial" panose="020B0604020202020204" pitchFamily="34" charset="0"/>
                        </a:rPr>
                        <a:t> Family &amp; Friends</a:t>
                      </a:r>
                      <a:endParaRPr lang="en-GB" sz="1100" noProof="0" dirty="0">
                        <a:solidFill>
                          <a:srgbClr val="000000"/>
                        </a:solidFill>
                        <a:latin typeface="Arial" panose="020B0604020202020204" pitchFamily="34" charset="0"/>
                        <a:cs typeface="Arial" panose="020B0604020202020204" pitchFamily="34" charset="0"/>
                      </a:endParaRPr>
                    </a:p>
                  </a:txBody>
                  <a:tcPr anchor="ct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c>
                  <a:txBody>
                    <a:bodyPr/>
                    <a:lstStyle/>
                    <a:p>
                      <a:endParaRPr lang="en-GB" sz="1200" noProof="0" dirty="0"/>
                    </a:p>
                  </a:txBody>
                  <a:tcPr>
                    <a:solidFill>
                      <a:schemeClr val="bg2">
                        <a:lumMod val="20000"/>
                        <a:lumOff val="80000"/>
                      </a:schemeClr>
                    </a:solidFill>
                  </a:tcPr>
                </a:tc>
              </a:tr>
            </a:tbl>
          </a:graphicData>
        </a:graphic>
      </p:graphicFrame>
      <p:sp>
        <p:nvSpPr>
          <p:cNvPr id="2" name="Titel 1"/>
          <p:cNvSpPr>
            <a:spLocks noGrp="1"/>
          </p:cNvSpPr>
          <p:nvPr>
            <p:ph type="title"/>
          </p:nvPr>
        </p:nvSpPr>
        <p:spPr>
          <a:xfrm>
            <a:off x="502920" y="517818"/>
            <a:ext cx="8229600" cy="936000"/>
          </a:xfrm>
        </p:spPr>
        <p:txBody>
          <a:bodyPr/>
          <a:lstStyle/>
          <a:p>
            <a:pPr algn="just"/>
            <a:r>
              <a:rPr lang="en-US" sz="2000" b="1" dirty="0" smtClean="0"/>
              <a:t>In order to attract more foreign leisure travelers North Macedonia should focus on city, culture and lake tourism</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84</a:t>
            </a:fld>
            <a:endParaRPr lang="de-DE" altLang="de-DE"/>
          </a:p>
        </p:txBody>
      </p:sp>
      <p:sp>
        <p:nvSpPr>
          <p:cNvPr id="9" name="Inhaltsplatzhalter 8"/>
          <p:cNvSpPr>
            <a:spLocks noGrp="1"/>
          </p:cNvSpPr>
          <p:nvPr>
            <p:ph sz="quarter" idx="14"/>
          </p:nvPr>
        </p:nvSpPr>
        <p:spPr/>
        <p:txBody>
          <a:bodyPr/>
          <a:lstStyle/>
          <a:p>
            <a:r>
              <a:rPr lang="de-DE" dirty="0" err="1" smtClean="0"/>
              <a:t>Types</a:t>
            </a:r>
            <a:r>
              <a:rPr lang="de-DE" dirty="0" smtClean="0"/>
              <a:t> of Tourism</a:t>
            </a:r>
            <a:endParaRPr lang="de-AT" dirty="0"/>
          </a:p>
        </p:txBody>
      </p:sp>
      <p:grpSp>
        <p:nvGrpSpPr>
          <p:cNvPr id="25" name="Gruppieren 24"/>
          <p:cNvGrpSpPr/>
          <p:nvPr/>
        </p:nvGrpSpPr>
        <p:grpSpPr>
          <a:xfrm>
            <a:off x="6643766" y="5976729"/>
            <a:ext cx="433312" cy="400110"/>
            <a:chOff x="3868738" y="2234437"/>
            <a:chExt cx="433312" cy="400110"/>
          </a:xfrm>
        </p:grpSpPr>
        <p:sp>
          <p:nvSpPr>
            <p:cNvPr id="26" name="Ellipse 25"/>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7" name="Textfeld 26"/>
            <p:cNvSpPr txBox="1"/>
            <p:nvPr/>
          </p:nvSpPr>
          <p:spPr>
            <a:xfrm>
              <a:off x="3870002" y="2234437"/>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33" name="Gruppieren 132"/>
          <p:cNvGrpSpPr/>
          <p:nvPr/>
        </p:nvGrpSpPr>
        <p:grpSpPr>
          <a:xfrm>
            <a:off x="565840" y="5987401"/>
            <a:ext cx="432048" cy="400110"/>
            <a:chOff x="3833454" y="2236856"/>
            <a:chExt cx="432048" cy="400110"/>
          </a:xfrm>
        </p:grpSpPr>
        <p:sp>
          <p:nvSpPr>
            <p:cNvPr id="134" name="Ellipse 133"/>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35" name="Textfeld 134"/>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36" name="Gruppieren 135"/>
          <p:cNvGrpSpPr/>
          <p:nvPr/>
        </p:nvGrpSpPr>
        <p:grpSpPr>
          <a:xfrm>
            <a:off x="878988" y="5987401"/>
            <a:ext cx="432048" cy="400110"/>
            <a:chOff x="3833454" y="2236856"/>
            <a:chExt cx="432048" cy="400110"/>
          </a:xfrm>
        </p:grpSpPr>
        <p:sp>
          <p:nvSpPr>
            <p:cNvPr id="137" name="Ellipse 136"/>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38" name="Textfeld 137"/>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39" name="Gruppieren 138"/>
          <p:cNvGrpSpPr/>
          <p:nvPr/>
        </p:nvGrpSpPr>
        <p:grpSpPr>
          <a:xfrm>
            <a:off x="2798035" y="5992302"/>
            <a:ext cx="432048" cy="400110"/>
            <a:chOff x="3833454" y="2236856"/>
            <a:chExt cx="432048" cy="400110"/>
          </a:xfrm>
        </p:grpSpPr>
        <p:sp>
          <p:nvSpPr>
            <p:cNvPr id="140" name="Ellipse 139"/>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41" name="Textfeld 140"/>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42" name="Gruppieren 141"/>
          <p:cNvGrpSpPr/>
          <p:nvPr/>
        </p:nvGrpSpPr>
        <p:grpSpPr>
          <a:xfrm>
            <a:off x="4727126" y="5977348"/>
            <a:ext cx="432048" cy="400110"/>
            <a:chOff x="3833454" y="2236856"/>
            <a:chExt cx="432048" cy="400110"/>
          </a:xfrm>
        </p:grpSpPr>
        <p:sp>
          <p:nvSpPr>
            <p:cNvPr id="143" name="Ellipse 142"/>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44" name="Textfeld 143"/>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sp>
        <p:nvSpPr>
          <p:cNvPr id="149" name="Rectangle 7"/>
          <p:cNvSpPr>
            <a:spLocks noChangeArrowheads="1"/>
          </p:cNvSpPr>
          <p:nvPr/>
        </p:nvSpPr>
        <p:spPr bwMode="auto">
          <a:xfrm>
            <a:off x="3138795" y="6082278"/>
            <a:ext cx="1548000" cy="36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sz="1100" b="0" dirty="0" smtClean="0">
                <a:solidFill>
                  <a:srgbClr val="000000"/>
                </a:solidFill>
              </a:rPr>
              <a:t>Good</a:t>
            </a:r>
            <a:endParaRPr lang="en-US" sz="1100" b="0" dirty="0">
              <a:solidFill>
                <a:srgbClr val="000000"/>
              </a:solidFill>
            </a:endParaRPr>
          </a:p>
        </p:txBody>
      </p:sp>
      <p:sp>
        <p:nvSpPr>
          <p:cNvPr id="150" name="Rectangle 7"/>
          <p:cNvSpPr>
            <a:spLocks noChangeArrowheads="1"/>
          </p:cNvSpPr>
          <p:nvPr/>
        </p:nvSpPr>
        <p:spPr bwMode="auto">
          <a:xfrm>
            <a:off x="5075984" y="6082278"/>
            <a:ext cx="1548000" cy="36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sz="1100" b="0" dirty="0" smtClean="0">
                <a:solidFill>
                  <a:srgbClr val="000000"/>
                </a:solidFill>
              </a:rPr>
              <a:t>Average</a:t>
            </a:r>
            <a:endParaRPr lang="en-US" sz="1100" b="0" dirty="0">
              <a:solidFill>
                <a:srgbClr val="000000"/>
              </a:solidFill>
            </a:endParaRPr>
          </a:p>
        </p:txBody>
      </p:sp>
      <p:sp>
        <p:nvSpPr>
          <p:cNvPr id="151" name="Rectangle 7"/>
          <p:cNvSpPr>
            <a:spLocks noChangeArrowheads="1"/>
          </p:cNvSpPr>
          <p:nvPr/>
        </p:nvSpPr>
        <p:spPr bwMode="auto">
          <a:xfrm>
            <a:off x="6971648" y="6073020"/>
            <a:ext cx="1548000" cy="36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sz="1100" b="0" dirty="0" smtClean="0">
                <a:solidFill>
                  <a:srgbClr val="000000"/>
                </a:solidFill>
              </a:rPr>
              <a:t>Poor</a:t>
            </a:r>
            <a:endParaRPr lang="en-US" sz="1100" b="0" dirty="0">
              <a:solidFill>
                <a:srgbClr val="000000"/>
              </a:solidFill>
            </a:endParaRPr>
          </a:p>
        </p:txBody>
      </p:sp>
      <p:sp>
        <p:nvSpPr>
          <p:cNvPr id="152" name="Rectangle 7"/>
          <p:cNvSpPr>
            <a:spLocks noChangeArrowheads="1"/>
          </p:cNvSpPr>
          <p:nvPr/>
        </p:nvSpPr>
        <p:spPr bwMode="auto">
          <a:xfrm>
            <a:off x="1211403" y="6084037"/>
            <a:ext cx="1548000" cy="36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sz="1100" b="0" dirty="0" smtClean="0">
                <a:solidFill>
                  <a:srgbClr val="000000"/>
                </a:solidFill>
              </a:rPr>
              <a:t>Very good</a:t>
            </a:r>
            <a:endParaRPr lang="en-US" sz="1100" b="0" dirty="0">
              <a:solidFill>
                <a:srgbClr val="000000"/>
              </a:solidFill>
            </a:endParaRPr>
          </a:p>
        </p:txBody>
      </p:sp>
      <p:sp>
        <p:nvSpPr>
          <p:cNvPr id="379" name="Inhaltsplatzhalter 9"/>
          <p:cNvSpPr txBox="1">
            <a:spLocks/>
          </p:cNvSpPr>
          <p:nvPr/>
        </p:nvSpPr>
        <p:spPr bwMode="auto">
          <a:xfrm>
            <a:off x="5436096" y="6387625"/>
            <a:ext cx="3168153" cy="37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eaLnBrk="0" hangingPunct="0">
              <a:spcBef>
                <a:spcPts val="600"/>
              </a:spcBef>
              <a:buClr>
                <a:srgbClr val="E3007B"/>
              </a:buClr>
              <a:buFont typeface="Arial" pitchFamily="34" charset="0"/>
              <a:buNone/>
              <a:defRPr sz="1000" spc="0">
                <a:solidFill>
                  <a:srgbClr val="898989"/>
                </a:solidFill>
                <a:ea typeface="ＭＳ Ｐゴシック" charset="-128"/>
                <a:cs typeface="Arial" panose="020B0604020202020204" pitchFamily="34" charset="0"/>
              </a:defRPr>
            </a:lvl1pPr>
            <a:lvl2pPr marL="714375" indent="-352425" eaLnBrk="0" hangingPunct="0">
              <a:spcBef>
                <a:spcPts val="600"/>
              </a:spcBef>
              <a:buClr>
                <a:srgbClr val="3B1B66"/>
              </a:buClr>
              <a:buFont typeface="Wingdings" pitchFamily="2" charset="2"/>
              <a:buChar char="§"/>
              <a:defRPr sz="1600" spc="100">
                <a:solidFill>
                  <a:srgbClr val="000000"/>
                </a:solidFill>
                <a:ea typeface="ＭＳ Ｐゴシック" charset="-128"/>
                <a:cs typeface="Arial" panose="020B0604020202020204" pitchFamily="34" charset="0"/>
              </a:defRPr>
            </a:lvl2pPr>
            <a:lvl3pPr marL="1076325" indent="-361950" eaLnBrk="0" hangingPunct="0">
              <a:spcBef>
                <a:spcPts val="600"/>
              </a:spcBef>
              <a:buClr>
                <a:srgbClr val="E3007B"/>
              </a:buClr>
              <a:buFont typeface="Arial" pitchFamily="34" charset="0"/>
              <a:buChar char="•"/>
              <a:defRPr sz="1400" spc="100">
                <a:solidFill>
                  <a:srgbClr val="000000"/>
                </a:solidFill>
                <a:ea typeface="ＭＳ Ｐゴシック" charset="-128"/>
                <a:cs typeface="Arial" panose="020B0604020202020204" pitchFamily="34" charset="0"/>
              </a:defRPr>
            </a:lvl3pPr>
            <a:lvl4pPr marL="1438275" indent="-361950"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4pPr>
            <a:lvl5pPr marL="1790700" indent="-352425" eaLnBrk="0" hangingPunct="0">
              <a:spcBef>
                <a:spcPts val="600"/>
              </a:spcBef>
              <a:buClr>
                <a:srgbClr val="E3007B"/>
              </a:buClr>
              <a:buFont typeface="Arial" pitchFamily="34" charset="0"/>
              <a:buChar char="»"/>
              <a:defRPr sz="1200" spc="100">
                <a:solidFill>
                  <a:srgbClr val="000000"/>
                </a:solidFill>
                <a:ea typeface="ＭＳ Ｐゴシック" charset="-128"/>
                <a:cs typeface="Arial" panose="020B0604020202020204" pitchFamily="34" charset="0"/>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de-DE" dirty="0"/>
              <a:t>* </a:t>
            </a:r>
            <a:r>
              <a:rPr lang="de-DE" dirty="0" err="1" smtClean="0"/>
              <a:t>Including</a:t>
            </a:r>
            <a:r>
              <a:rPr lang="de-DE" dirty="0" smtClean="0"/>
              <a:t> </a:t>
            </a:r>
            <a:r>
              <a:rPr lang="de-DE" dirty="0" err="1" smtClean="0"/>
              <a:t>wine</a:t>
            </a:r>
            <a:r>
              <a:rPr lang="de-DE" dirty="0" smtClean="0"/>
              <a:t> </a:t>
            </a:r>
            <a:r>
              <a:rPr lang="de-DE" dirty="0" err="1" smtClean="0"/>
              <a:t>tourism</a:t>
            </a:r>
            <a:endParaRPr lang="en-US" dirty="0"/>
          </a:p>
        </p:txBody>
      </p:sp>
      <p:grpSp>
        <p:nvGrpSpPr>
          <p:cNvPr id="12" name="Gruppieren 11"/>
          <p:cNvGrpSpPr/>
          <p:nvPr/>
        </p:nvGrpSpPr>
        <p:grpSpPr>
          <a:xfrm>
            <a:off x="2826052" y="1783125"/>
            <a:ext cx="5706612" cy="3818567"/>
            <a:chOff x="2826052" y="1783125"/>
            <a:chExt cx="5706612" cy="3818567"/>
          </a:xfrm>
        </p:grpSpPr>
        <p:grpSp>
          <p:nvGrpSpPr>
            <p:cNvPr id="11" name="Gruppieren 10"/>
            <p:cNvGrpSpPr/>
            <p:nvPr/>
          </p:nvGrpSpPr>
          <p:grpSpPr>
            <a:xfrm>
              <a:off x="2826052" y="1783125"/>
              <a:ext cx="5706612" cy="3818567"/>
              <a:chOff x="2826052" y="1783125"/>
              <a:chExt cx="5706612" cy="3818567"/>
            </a:xfrm>
          </p:grpSpPr>
          <p:grpSp>
            <p:nvGrpSpPr>
              <p:cNvPr id="281" name="Gruppieren 280"/>
              <p:cNvGrpSpPr/>
              <p:nvPr/>
            </p:nvGrpSpPr>
            <p:grpSpPr>
              <a:xfrm>
                <a:off x="5293822" y="4521518"/>
                <a:ext cx="432048" cy="400110"/>
                <a:chOff x="3833454" y="2236856"/>
                <a:chExt cx="432048" cy="400110"/>
              </a:xfrm>
            </p:grpSpPr>
            <p:sp>
              <p:nvSpPr>
                <p:cNvPr id="282" name="Ellipse 281"/>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83" name="Textfeld 282"/>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278" name="Gruppieren 277"/>
              <p:cNvGrpSpPr/>
              <p:nvPr/>
            </p:nvGrpSpPr>
            <p:grpSpPr>
              <a:xfrm>
                <a:off x="2826052" y="4517014"/>
                <a:ext cx="432048" cy="400110"/>
                <a:chOff x="3833454" y="2236856"/>
                <a:chExt cx="432048" cy="400110"/>
              </a:xfrm>
            </p:grpSpPr>
            <p:sp>
              <p:nvSpPr>
                <p:cNvPr id="279" name="Ellipse 278"/>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80" name="Textfeld 279"/>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242" name="Gruppieren 241"/>
              <p:cNvGrpSpPr/>
              <p:nvPr/>
            </p:nvGrpSpPr>
            <p:grpSpPr>
              <a:xfrm>
                <a:off x="5291554" y="3501008"/>
                <a:ext cx="432048" cy="400110"/>
                <a:chOff x="3833454" y="2236856"/>
                <a:chExt cx="432048" cy="400110"/>
              </a:xfrm>
            </p:grpSpPr>
            <p:sp>
              <p:nvSpPr>
                <p:cNvPr id="243" name="Ellipse 242"/>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44" name="Textfeld 243"/>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39" name="Gruppieren 238"/>
              <p:cNvGrpSpPr/>
              <p:nvPr/>
            </p:nvGrpSpPr>
            <p:grpSpPr>
              <a:xfrm>
                <a:off x="4081792" y="3492130"/>
                <a:ext cx="432048" cy="400110"/>
                <a:chOff x="3833454" y="2236856"/>
                <a:chExt cx="432048" cy="400110"/>
              </a:xfrm>
            </p:grpSpPr>
            <p:sp>
              <p:nvSpPr>
                <p:cNvPr id="240" name="Ellipse 239"/>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41" name="Textfeld 240"/>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221" name="Gruppieren 220"/>
              <p:cNvGrpSpPr/>
              <p:nvPr/>
            </p:nvGrpSpPr>
            <p:grpSpPr>
              <a:xfrm>
                <a:off x="2828061" y="3492130"/>
                <a:ext cx="432048" cy="400110"/>
                <a:chOff x="3833454" y="2236856"/>
                <a:chExt cx="432048" cy="400110"/>
              </a:xfrm>
            </p:grpSpPr>
            <p:sp>
              <p:nvSpPr>
                <p:cNvPr id="237" name="Ellipse 236"/>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38" name="Textfeld 237"/>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48" name="Gruppieren 147"/>
              <p:cNvGrpSpPr/>
              <p:nvPr/>
            </p:nvGrpSpPr>
            <p:grpSpPr>
              <a:xfrm>
                <a:off x="2826086" y="3159708"/>
                <a:ext cx="432048" cy="400110"/>
                <a:chOff x="3833454" y="2236856"/>
                <a:chExt cx="432048" cy="400110"/>
              </a:xfrm>
            </p:grpSpPr>
            <p:sp>
              <p:nvSpPr>
                <p:cNvPr id="156" name="Ellipse 155"/>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57" name="Textfeld 156"/>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145" name="Gruppieren 144"/>
              <p:cNvGrpSpPr/>
              <p:nvPr/>
            </p:nvGrpSpPr>
            <p:grpSpPr>
              <a:xfrm>
                <a:off x="5289930" y="2816440"/>
                <a:ext cx="432048" cy="400110"/>
                <a:chOff x="3833454" y="2236856"/>
                <a:chExt cx="432048" cy="400110"/>
              </a:xfrm>
            </p:grpSpPr>
            <p:sp>
              <p:nvSpPr>
                <p:cNvPr id="146" name="Ellipse 145"/>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47" name="Textfeld 146"/>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16" name="Gruppieren 215"/>
              <p:cNvGrpSpPr/>
              <p:nvPr/>
            </p:nvGrpSpPr>
            <p:grpSpPr>
              <a:xfrm>
                <a:off x="4117240" y="2817424"/>
                <a:ext cx="433312" cy="400110"/>
                <a:chOff x="3868738" y="2234437"/>
                <a:chExt cx="433312" cy="400110"/>
              </a:xfrm>
            </p:grpSpPr>
            <p:sp>
              <p:nvSpPr>
                <p:cNvPr id="217" name="Ellipse 216"/>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18" name="Textfeld 217"/>
                <p:cNvSpPr txBox="1"/>
                <p:nvPr/>
              </p:nvSpPr>
              <p:spPr>
                <a:xfrm>
                  <a:off x="3870002" y="2234437"/>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30" name="Gruppieren 129"/>
              <p:cNvGrpSpPr/>
              <p:nvPr/>
            </p:nvGrpSpPr>
            <p:grpSpPr>
              <a:xfrm>
                <a:off x="2828061" y="2825318"/>
                <a:ext cx="432048" cy="400110"/>
                <a:chOff x="3833454" y="2236856"/>
                <a:chExt cx="432048" cy="400110"/>
              </a:xfrm>
            </p:grpSpPr>
            <p:sp>
              <p:nvSpPr>
                <p:cNvPr id="131" name="Ellipse 130"/>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32" name="Textfeld 131"/>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124" name="Gruppieren 123"/>
              <p:cNvGrpSpPr/>
              <p:nvPr/>
            </p:nvGrpSpPr>
            <p:grpSpPr>
              <a:xfrm>
                <a:off x="4081792" y="2123978"/>
                <a:ext cx="432048" cy="400110"/>
                <a:chOff x="3833454" y="2236856"/>
                <a:chExt cx="432048" cy="400110"/>
              </a:xfrm>
            </p:grpSpPr>
            <p:sp>
              <p:nvSpPr>
                <p:cNvPr id="125" name="Ellipse 124"/>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26" name="Textfeld 125"/>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121" name="Gruppieren 120"/>
              <p:cNvGrpSpPr/>
              <p:nvPr/>
            </p:nvGrpSpPr>
            <p:grpSpPr>
              <a:xfrm>
                <a:off x="2828061" y="2123978"/>
                <a:ext cx="432048" cy="400110"/>
                <a:chOff x="3833454" y="2236856"/>
                <a:chExt cx="432048" cy="400110"/>
              </a:xfrm>
            </p:grpSpPr>
            <p:sp>
              <p:nvSpPr>
                <p:cNvPr id="122" name="Ellipse 121"/>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23" name="Textfeld 122"/>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59" name="Gruppieren 158"/>
              <p:cNvGrpSpPr/>
              <p:nvPr/>
            </p:nvGrpSpPr>
            <p:grpSpPr>
              <a:xfrm>
                <a:off x="2863573" y="1783125"/>
                <a:ext cx="433312" cy="400110"/>
                <a:chOff x="3868738" y="2234437"/>
                <a:chExt cx="433312" cy="400110"/>
              </a:xfrm>
            </p:grpSpPr>
            <p:sp>
              <p:nvSpPr>
                <p:cNvPr id="160" name="Ellipse 159"/>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61" name="Textfeld 160"/>
                <p:cNvSpPr txBox="1"/>
                <p:nvPr/>
              </p:nvSpPr>
              <p:spPr>
                <a:xfrm>
                  <a:off x="3870002" y="2234437"/>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77" name="Gruppieren 176"/>
              <p:cNvGrpSpPr/>
              <p:nvPr/>
            </p:nvGrpSpPr>
            <p:grpSpPr>
              <a:xfrm>
                <a:off x="4117110" y="4510104"/>
                <a:ext cx="433312" cy="400110"/>
                <a:chOff x="3868738" y="2234437"/>
                <a:chExt cx="433312" cy="400110"/>
              </a:xfrm>
            </p:grpSpPr>
            <p:sp>
              <p:nvSpPr>
                <p:cNvPr id="178" name="Ellipse 177"/>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79" name="Textfeld 178"/>
                <p:cNvSpPr txBox="1"/>
                <p:nvPr/>
              </p:nvSpPr>
              <p:spPr>
                <a:xfrm>
                  <a:off x="3870002" y="2234437"/>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83" name="Gruppieren 182"/>
              <p:cNvGrpSpPr/>
              <p:nvPr/>
            </p:nvGrpSpPr>
            <p:grpSpPr>
              <a:xfrm>
                <a:off x="2828062" y="4175714"/>
                <a:ext cx="432048" cy="400110"/>
                <a:chOff x="3833454" y="2236856"/>
                <a:chExt cx="432048" cy="400110"/>
              </a:xfrm>
            </p:grpSpPr>
            <p:sp>
              <p:nvSpPr>
                <p:cNvPr id="184" name="Ellipse 183"/>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85" name="Textfeld 184"/>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89" name="Gruppieren 188"/>
              <p:cNvGrpSpPr/>
              <p:nvPr/>
            </p:nvGrpSpPr>
            <p:grpSpPr>
              <a:xfrm>
                <a:off x="4081542" y="4175714"/>
                <a:ext cx="432048" cy="400110"/>
                <a:chOff x="3833454" y="2236856"/>
                <a:chExt cx="432048" cy="400110"/>
              </a:xfrm>
            </p:grpSpPr>
            <p:sp>
              <p:nvSpPr>
                <p:cNvPr id="190" name="Ellipse 189"/>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91" name="Textfeld 190"/>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192" name="Gruppieren 191"/>
              <p:cNvGrpSpPr/>
              <p:nvPr/>
            </p:nvGrpSpPr>
            <p:grpSpPr>
              <a:xfrm>
                <a:off x="5292672" y="4175714"/>
                <a:ext cx="432048" cy="400110"/>
                <a:chOff x="3833454" y="2236856"/>
                <a:chExt cx="432048" cy="400110"/>
              </a:xfrm>
            </p:grpSpPr>
            <p:sp>
              <p:nvSpPr>
                <p:cNvPr id="193" name="Ellipse 192"/>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194" name="Textfeld 193"/>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198" name="Gruppieren 197"/>
              <p:cNvGrpSpPr/>
              <p:nvPr/>
            </p:nvGrpSpPr>
            <p:grpSpPr>
              <a:xfrm>
                <a:off x="2827652" y="2464952"/>
                <a:ext cx="432048" cy="400110"/>
                <a:chOff x="3833454" y="2236856"/>
                <a:chExt cx="432048" cy="400110"/>
              </a:xfrm>
            </p:grpSpPr>
            <p:sp>
              <p:nvSpPr>
                <p:cNvPr id="199" name="Ellipse 198"/>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00" name="Textfeld 199"/>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04" name="Gruppieren 203"/>
              <p:cNvGrpSpPr/>
              <p:nvPr/>
            </p:nvGrpSpPr>
            <p:grpSpPr>
              <a:xfrm>
                <a:off x="4081542" y="2475140"/>
                <a:ext cx="432048" cy="400110"/>
                <a:chOff x="3833454" y="2236856"/>
                <a:chExt cx="432048" cy="400110"/>
              </a:xfrm>
            </p:grpSpPr>
            <p:sp>
              <p:nvSpPr>
                <p:cNvPr id="205" name="Ellipse 204"/>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06" name="Textfeld 205"/>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249" name="Gruppieren 248"/>
              <p:cNvGrpSpPr/>
              <p:nvPr/>
            </p:nvGrpSpPr>
            <p:grpSpPr>
              <a:xfrm>
                <a:off x="4117240" y="3816658"/>
                <a:ext cx="433312" cy="400110"/>
                <a:chOff x="3868738" y="2234437"/>
                <a:chExt cx="433312" cy="400110"/>
              </a:xfrm>
            </p:grpSpPr>
            <p:sp>
              <p:nvSpPr>
                <p:cNvPr id="250" name="Ellipse 249"/>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51" name="Textfeld 250"/>
                <p:cNvSpPr txBox="1"/>
                <p:nvPr/>
              </p:nvSpPr>
              <p:spPr>
                <a:xfrm>
                  <a:off x="3870002" y="2234437"/>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55" name="Gruppieren 254"/>
              <p:cNvGrpSpPr/>
              <p:nvPr/>
            </p:nvGrpSpPr>
            <p:grpSpPr>
              <a:xfrm>
                <a:off x="2827655" y="3831646"/>
                <a:ext cx="432048" cy="400110"/>
                <a:chOff x="3833454" y="2236856"/>
                <a:chExt cx="432048" cy="400110"/>
              </a:xfrm>
            </p:grpSpPr>
            <p:sp>
              <p:nvSpPr>
                <p:cNvPr id="256" name="Ellipse 255"/>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57" name="Textfeld 256"/>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261" name="Gruppieren 260"/>
              <p:cNvGrpSpPr/>
              <p:nvPr/>
            </p:nvGrpSpPr>
            <p:grpSpPr>
              <a:xfrm>
                <a:off x="4117110" y="3149846"/>
                <a:ext cx="433312" cy="400110"/>
                <a:chOff x="3868738" y="2234437"/>
                <a:chExt cx="433312" cy="400110"/>
              </a:xfrm>
            </p:grpSpPr>
            <p:sp>
              <p:nvSpPr>
                <p:cNvPr id="262" name="Ellipse 261"/>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63" name="Textfeld 262"/>
                <p:cNvSpPr txBox="1"/>
                <p:nvPr/>
              </p:nvSpPr>
              <p:spPr>
                <a:xfrm>
                  <a:off x="3870002" y="2234437"/>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45" name="Gruppieren 244"/>
              <p:cNvGrpSpPr/>
              <p:nvPr/>
            </p:nvGrpSpPr>
            <p:grpSpPr>
              <a:xfrm>
                <a:off x="2861598" y="4855724"/>
                <a:ext cx="433312" cy="400110"/>
                <a:chOff x="3868738" y="2234437"/>
                <a:chExt cx="433312" cy="400110"/>
              </a:xfrm>
            </p:grpSpPr>
            <p:sp>
              <p:nvSpPr>
                <p:cNvPr id="246" name="Ellipse 245"/>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47" name="Textfeld 246"/>
                <p:cNvSpPr txBox="1"/>
                <p:nvPr/>
              </p:nvSpPr>
              <p:spPr>
                <a:xfrm>
                  <a:off x="3870002" y="2234437"/>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48" name="Gruppieren 247"/>
              <p:cNvGrpSpPr/>
              <p:nvPr/>
            </p:nvGrpSpPr>
            <p:grpSpPr>
              <a:xfrm>
                <a:off x="2828062" y="5198008"/>
                <a:ext cx="432048" cy="400110"/>
                <a:chOff x="3833454" y="2236856"/>
                <a:chExt cx="432048" cy="400110"/>
              </a:xfrm>
            </p:grpSpPr>
            <p:sp>
              <p:nvSpPr>
                <p:cNvPr id="267" name="Ellipse 266"/>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68" name="Textfeld 267"/>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69" name="Gruppieren 268"/>
              <p:cNvGrpSpPr/>
              <p:nvPr/>
            </p:nvGrpSpPr>
            <p:grpSpPr>
              <a:xfrm>
                <a:off x="4082742" y="5201582"/>
                <a:ext cx="432048" cy="400110"/>
                <a:chOff x="3833454" y="2236856"/>
                <a:chExt cx="432048" cy="400110"/>
              </a:xfrm>
            </p:grpSpPr>
            <p:sp>
              <p:nvSpPr>
                <p:cNvPr id="270" name="Ellipse 269"/>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71" name="Textfeld 270"/>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72" name="Gruppieren 271"/>
              <p:cNvGrpSpPr/>
              <p:nvPr/>
            </p:nvGrpSpPr>
            <p:grpSpPr>
              <a:xfrm>
                <a:off x="5144515" y="5201582"/>
                <a:ext cx="432048" cy="400110"/>
                <a:chOff x="3833454" y="2236856"/>
                <a:chExt cx="432048" cy="400110"/>
              </a:xfrm>
            </p:grpSpPr>
            <p:sp>
              <p:nvSpPr>
                <p:cNvPr id="273" name="Ellipse 272"/>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74" name="Textfeld 273"/>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75" name="Gruppieren 274"/>
              <p:cNvGrpSpPr/>
              <p:nvPr/>
            </p:nvGrpSpPr>
            <p:grpSpPr>
              <a:xfrm>
                <a:off x="5457663" y="5201582"/>
                <a:ext cx="432048" cy="400110"/>
                <a:chOff x="3833454" y="2236856"/>
                <a:chExt cx="432048" cy="400110"/>
              </a:xfrm>
            </p:grpSpPr>
            <p:sp>
              <p:nvSpPr>
                <p:cNvPr id="276" name="Ellipse 275"/>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77" name="Textfeld 276"/>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84" name="Gruppieren 283"/>
              <p:cNvGrpSpPr/>
              <p:nvPr/>
            </p:nvGrpSpPr>
            <p:grpSpPr>
              <a:xfrm>
                <a:off x="5292080" y="2123978"/>
                <a:ext cx="432048" cy="400110"/>
                <a:chOff x="3833454" y="2236856"/>
                <a:chExt cx="432048" cy="400110"/>
              </a:xfrm>
            </p:grpSpPr>
            <p:sp>
              <p:nvSpPr>
                <p:cNvPr id="285" name="Ellipse 284"/>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86" name="Textfeld 285"/>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90" name="Gruppieren 289"/>
              <p:cNvGrpSpPr/>
              <p:nvPr/>
            </p:nvGrpSpPr>
            <p:grpSpPr>
              <a:xfrm>
                <a:off x="6360384" y="2123978"/>
                <a:ext cx="432048" cy="400110"/>
                <a:chOff x="3833454" y="2236856"/>
                <a:chExt cx="432048" cy="400110"/>
              </a:xfrm>
            </p:grpSpPr>
            <p:sp>
              <p:nvSpPr>
                <p:cNvPr id="291" name="Ellipse 290"/>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92" name="Textfeld 291"/>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93" name="Gruppieren 292"/>
              <p:cNvGrpSpPr/>
              <p:nvPr/>
            </p:nvGrpSpPr>
            <p:grpSpPr>
              <a:xfrm>
                <a:off x="6673532" y="2123978"/>
                <a:ext cx="432048" cy="400110"/>
                <a:chOff x="3833454" y="2236856"/>
                <a:chExt cx="432048" cy="400110"/>
              </a:xfrm>
            </p:grpSpPr>
            <p:sp>
              <p:nvSpPr>
                <p:cNvPr id="294" name="Ellipse 293"/>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95" name="Textfeld 294"/>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296" name="Gruppieren 295"/>
              <p:cNvGrpSpPr/>
              <p:nvPr/>
            </p:nvGrpSpPr>
            <p:grpSpPr>
              <a:xfrm>
                <a:off x="5292080" y="2466262"/>
                <a:ext cx="432048" cy="400110"/>
                <a:chOff x="3833454" y="2236856"/>
                <a:chExt cx="432048" cy="400110"/>
              </a:xfrm>
            </p:grpSpPr>
            <p:sp>
              <p:nvSpPr>
                <p:cNvPr id="297" name="Ellipse 296"/>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298" name="Textfeld 297"/>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302" name="Gruppieren 301"/>
              <p:cNvGrpSpPr/>
              <p:nvPr/>
            </p:nvGrpSpPr>
            <p:grpSpPr>
              <a:xfrm>
                <a:off x="6498460" y="2461704"/>
                <a:ext cx="432048" cy="400110"/>
                <a:chOff x="3833454" y="2236856"/>
                <a:chExt cx="432048" cy="400110"/>
              </a:xfrm>
            </p:grpSpPr>
            <p:sp>
              <p:nvSpPr>
                <p:cNvPr id="303" name="Ellipse 302"/>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04" name="Textfeld 303"/>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05" name="Gruppieren 304"/>
              <p:cNvGrpSpPr/>
              <p:nvPr/>
            </p:nvGrpSpPr>
            <p:grpSpPr>
              <a:xfrm>
                <a:off x="6498460" y="2811882"/>
                <a:ext cx="432048" cy="400110"/>
                <a:chOff x="3833454" y="2236856"/>
                <a:chExt cx="432048" cy="400110"/>
              </a:xfrm>
            </p:grpSpPr>
            <p:sp>
              <p:nvSpPr>
                <p:cNvPr id="306" name="Ellipse 305"/>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07" name="Textfeld 306"/>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08" name="Gruppieren 307"/>
              <p:cNvGrpSpPr/>
              <p:nvPr/>
            </p:nvGrpSpPr>
            <p:grpSpPr>
              <a:xfrm>
                <a:off x="5139186" y="3149846"/>
                <a:ext cx="432048" cy="400110"/>
                <a:chOff x="3833454" y="2236856"/>
                <a:chExt cx="432048" cy="400110"/>
              </a:xfrm>
            </p:grpSpPr>
            <p:sp>
              <p:nvSpPr>
                <p:cNvPr id="309" name="Ellipse 308"/>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10" name="Textfeld 309"/>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11" name="Gruppieren 310"/>
              <p:cNvGrpSpPr/>
              <p:nvPr/>
            </p:nvGrpSpPr>
            <p:grpSpPr>
              <a:xfrm>
                <a:off x="5452334" y="3149846"/>
                <a:ext cx="432048" cy="400110"/>
                <a:chOff x="3833454" y="2236856"/>
                <a:chExt cx="432048" cy="400110"/>
              </a:xfrm>
            </p:grpSpPr>
            <p:sp>
              <p:nvSpPr>
                <p:cNvPr id="312" name="Ellipse 311"/>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13" name="Textfeld 312"/>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14" name="Gruppieren 313"/>
              <p:cNvGrpSpPr/>
              <p:nvPr/>
            </p:nvGrpSpPr>
            <p:grpSpPr>
              <a:xfrm>
                <a:off x="6498460" y="3154166"/>
                <a:ext cx="432048" cy="400110"/>
                <a:chOff x="3833454" y="2236856"/>
                <a:chExt cx="432048" cy="400110"/>
              </a:xfrm>
            </p:grpSpPr>
            <p:sp>
              <p:nvSpPr>
                <p:cNvPr id="315" name="Ellipse 314"/>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16" name="Textfeld 315"/>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17" name="Gruppieren 316"/>
              <p:cNvGrpSpPr/>
              <p:nvPr/>
            </p:nvGrpSpPr>
            <p:grpSpPr>
              <a:xfrm>
                <a:off x="6497476" y="3496450"/>
                <a:ext cx="432048" cy="400110"/>
                <a:chOff x="3833454" y="2236856"/>
                <a:chExt cx="432048" cy="400110"/>
              </a:xfrm>
            </p:grpSpPr>
            <p:sp>
              <p:nvSpPr>
                <p:cNvPr id="318" name="Ellipse 317"/>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19" name="Textfeld 318"/>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20" name="Gruppieren 319"/>
              <p:cNvGrpSpPr/>
              <p:nvPr/>
            </p:nvGrpSpPr>
            <p:grpSpPr>
              <a:xfrm>
                <a:off x="5292080" y="3829856"/>
                <a:ext cx="432048" cy="400110"/>
                <a:chOff x="3833454" y="2236856"/>
                <a:chExt cx="432048" cy="400110"/>
              </a:xfrm>
            </p:grpSpPr>
            <p:sp>
              <p:nvSpPr>
                <p:cNvPr id="321" name="Ellipse 320"/>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22" name="Textfeld 321"/>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23" name="Gruppieren 322"/>
              <p:cNvGrpSpPr/>
              <p:nvPr/>
            </p:nvGrpSpPr>
            <p:grpSpPr>
              <a:xfrm>
                <a:off x="6498460" y="3829856"/>
                <a:ext cx="432048" cy="400110"/>
                <a:chOff x="3833454" y="2236856"/>
                <a:chExt cx="432048" cy="400110"/>
              </a:xfrm>
            </p:grpSpPr>
            <p:sp>
              <p:nvSpPr>
                <p:cNvPr id="324" name="Ellipse 323"/>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25" name="Textfeld 324"/>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29" name="Gruppieren 328"/>
              <p:cNvGrpSpPr/>
              <p:nvPr/>
            </p:nvGrpSpPr>
            <p:grpSpPr>
              <a:xfrm>
                <a:off x="6498460" y="4504562"/>
                <a:ext cx="432048" cy="400110"/>
                <a:chOff x="3833454" y="2236856"/>
                <a:chExt cx="432048" cy="400110"/>
              </a:xfrm>
            </p:grpSpPr>
            <p:sp>
              <p:nvSpPr>
                <p:cNvPr id="330" name="Ellipse 329"/>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31" name="Textfeld 330"/>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332" name="Gruppieren 331"/>
              <p:cNvGrpSpPr/>
              <p:nvPr/>
            </p:nvGrpSpPr>
            <p:grpSpPr>
              <a:xfrm>
                <a:off x="6355962" y="5198008"/>
                <a:ext cx="432048" cy="400110"/>
                <a:chOff x="3833454" y="2236856"/>
                <a:chExt cx="432048" cy="400110"/>
              </a:xfrm>
            </p:grpSpPr>
            <p:sp>
              <p:nvSpPr>
                <p:cNvPr id="333" name="Ellipse 332"/>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34" name="Textfeld 333"/>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35" name="Gruppieren 334"/>
              <p:cNvGrpSpPr/>
              <p:nvPr/>
            </p:nvGrpSpPr>
            <p:grpSpPr>
              <a:xfrm>
                <a:off x="6669110" y="5198008"/>
                <a:ext cx="432048" cy="400110"/>
                <a:chOff x="3833454" y="2236856"/>
                <a:chExt cx="432048" cy="400110"/>
              </a:xfrm>
            </p:grpSpPr>
            <p:sp>
              <p:nvSpPr>
                <p:cNvPr id="336" name="Ellipse 335"/>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37" name="Textfeld 336"/>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38" name="Gruppieren 337"/>
              <p:cNvGrpSpPr/>
              <p:nvPr/>
            </p:nvGrpSpPr>
            <p:grpSpPr>
              <a:xfrm>
                <a:off x="7595352" y="2132856"/>
                <a:ext cx="432048" cy="400110"/>
                <a:chOff x="3833454" y="2236856"/>
                <a:chExt cx="432048" cy="400110"/>
              </a:xfrm>
            </p:grpSpPr>
            <p:sp>
              <p:nvSpPr>
                <p:cNvPr id="339" name="Ellipse 338"/>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40" name="Textfeld 339"/>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41" name="Gruppieren 340"/>
              <p:cNvGrpSpPr/>
              <p:nvPr/>
            </p:nvGrpSpPr>
            <p:grpSpPr>
              <a:xfrm>
                <a:off x="7908500" y="2132856"/>
                <a:ext cx="432048" cy="400110"/>
                <a:chOff x="3833454" y="2236856"/>
                <a:chExt cx="432048" cy="400110"/>
              </a:xfrm>
            </p:grpSpPr>
            <p:sp>
              <p:nvSpPr>
                <p:cNvPr id="342" name="Ellipse 341"/>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43" name="Textfeld 342"/>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44" name="Gruppieren 343"/>
              <p:cNvGrpSpPr/>
              <p:nvPr/>
            </p:nvGrpSpPr>
            <p:grpSpPr>
              <a:xfrm>
                <a:off x="7596336" y="2471566"/>
                <a:ext cx="432048" cy="400110"/>
                <a:chOff x="3833454" y="2236856"/>
                <a:chExt cx="432048" cy="400110"/>
              </a:xfrm>
            </p:grpSpPr>
            <p:sp>
              <p:nvSpPr>
                <p:cNvPr id="345" name="Ellipse 344"/>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46" name="Textfeld 345"/>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47" name="Gruppieren 346"/>
              <p:cNvGrpSpPr/>
              <p:nvPr/>
            </p:nvGrpSpPr>
            <p:grpSpPr>
              <a:xfrm>
                <a:off x="7909484" y="2471566"/>
                <a:ext cx="432048" cy="400110"/>
                <a:chOff x="3833454" y="2236856"/>
                <a:chExt cx="432048" cy="400110"/>
              </a:xfrm>
            </p:grpSpPr>
            <p:sp>
              <p:nvSpPr>
                <p:cNvPr id="348" name="Ellipse 347"/>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49" name="Textfeld 348"/>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56" name="Gruppieren 355"/>
              <p:cNvGrpSpPr/>
              <p:nvPr/>
            </p:nvGrpSpPr>
            <p:grpSpPr>
              <a:xfrm>
                <a:off x="7740352" y="2817424"/>
                <a:ext cx="432048" cy="400110"/>
                <a:chOff x="3833454" y="2236856"/>
                <a:chExt cx="432048" cy="400110"/>
              </a:xfrm>
            </p:grpSpPr>
            <p:sp>
              <p:nvSpPr>
                <p:cNvPr id="357" name="Ellipse 356"/>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58" name="Textfeld 357"/>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59" name="Gruppieren 358"/>
              <p:cNvGrpSpPr/>
              <p:nvPr/>
            </p:nvGrpSpPr>
            <p:grpSpPr>
              <a:xfrm>
                <a:off x="7740352" y="5198008"/>
                <a:ext cx="432048" cy="400110"/>
                <a:chOff x="3833454" y="2236856"/>
                <a:chExt cx="432048" cy="400110"/>
              </a:xfrm>
            </p:grpSpPr>
            <p:sp>
              <p:nvSpPr>
                <p:cNvPr id="360" name="Ellipse 359"/>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61" name="Textfeld 360"/>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63" name="Gruppieren 362"/>
              <p:cNvGrpSpPr/>
              <p:nvPr/>
            </p:nvGrpSpPr>
            <p:grpSpPr>
              <a:xfrm>
                <a:off x="7740352" y="3505328"/>
                <a:ext cx="432048" cy="400110"/>
                <a:chOff x="3833454" y="2236856"/>
                <a:chExt cx="432048" cy="400110"/>
              </a:xfrm>
            </p:grpSpPr>
            <p:sp>
              <p:nvSpPr>
                <p:cNvPr id="364" name="Ellipse 363"/>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65" name="Textfeld 364"/>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366" name="Gruppieren 365"/>
              <p:cNvGrpSpPr/>
              <p:nvPr/>
            </p:nvGrpSpPr>
            <p:grpSpPr>
              <a:xfrm>
                <a:off x="7740352" y="3829856"/>
                <a:ext cx="432048" cy="400110"/>
                <a:chOff x="3833454" y="2236856"/>
                <a:chExt cx="432048" cy="400110"/>
              </a:xfrm>
            </p:grpSpPr>
            <p:sp>
              <p:nvSpPr>
                <p:cNvPr id="367" name="Ellipse 366"/>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68" name="Textfeld 367"/>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369" name="Gruppieren 368"/>
              <p:cNvGrpSpPr/>
              <p:nvPr/>
            </p:nvGrpSpPr>
            <p:grpSpPr>
              <a:xfrm>
                <a:off x="7740352" y="4181018"/>
                <a:ext cx="432048" cy="400110"/>
                <a:chOff x="3833454" y="2236856"/>
                <a:chExt cx="432048" cy="400110"/>
              </a:xfrm>
            </p:grpSpPr>
            <p:sp>
              <p:nvSpPr>
                <p:cNvPr id="370" name="Ellipse 369"/>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71" name="Textfeld 370"/>
                <p:cNvSpPr txBox="1"/>
                <p:nvPr/>
              </p:nvSpPr>
              <p:spPr>
                <a:xfrm>
                  <a:off x="3833454" y="2236856"/>
                  <a:ext cx="432048" cy="400110"/>
                </a:xfrm>
                <a:prstGeom prst="rect">
                  <a:avLst/>
                </a:prstGeom>
                <a:noFill/>
              </p:spPr>
              <p:txBody>
                <a:bodyPr wrap="square" rtlCol="0">
                  <a:spAutoFit/>
                </a:bodyPr>
                <a:lstStyle/>
                <a:p>
                  <a:r>
                    <a:rPr lang="de-DE" sz="2000" b="0" kern="2000" dirty="0">
                      <a:solidFill>
                        <a:schemeClr val="bg1"/>
                      </a:solidFill>
                    </a:rPr>
                    <a:t>~</a:t>
                  </a:r>
                  <a:endParaRPr lang="de-AT" sz="2000" b="0" kern="2000" dirty="0">
                    <a:solidFill>
                      <a:schemeClr val="bg1"/>
                    </a:solidFill>
                  </a:endParaRPr>
                </a:p>
              </p:txBody>
            </p:sp>
          </p:grpSp>
          <p:grpSp>
            <p:nvGrpSpPr>
              <p:cNvPr id="372" name="Gruppieren 371"/>
              <p:cNvGrpSpPr/>
              <p:nvPr/>
            </p:nvGrpSpPr>
            <p:grpSpPr>
              <a:xfrm>
                <a:off x="7775584" y="3158724"/>
                <a:ext cx="433312" cy="400110"/>
                <a:chOff x="3868738" y="2234437"/>
                <a:chExt cx="433312" cy="400110"/>
              </a:xfrm>
            </p:grpSpPr>
            <p:sp>
              <p:nvSpPr>
                <p:cNvPr id="373" name="Ellipse 372"/>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74" name="Textfeld 373"/>
                <p:cNvSpPr txBox="1"/>
                <p:nvPr/>
              </p:nvSpPr>
              <p:spPr>
                <a:xfrm>
                  <a:off x="3870002" y="2234437"/>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nvGrpSpPr>
              <p:cNvPr id="375" name="Gruppieren 374"/>
              <p:cNvGrpSpPr/>
              <p:nvPr/>
            </p:nvGrpSpPr>
            <p:grpSpPr>
              <a:xfrm>
                <a:off x="7775864" y="4514424"/>
                <a:ext cx="433312" cy="400110"/>
                <a:chOff x="3868738" y="2234437"/>
                <a:chExt cx="433312" cy="400110"/>
              </a:xfrm>
            </p:grpSpPr>
            <p:sp>
              <p:nvSpPr>
                <p:cNvPr id="376" name="Ellipse 375"/>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77" name="Textfeld 376"/>
                <p:cNvSpPr txBox="1"/>
                <p:nvPr/>
              </p:nvSpPr>
              <p:spPr>
                <a:xfrm>
                  <a:off x="3870002" y="2234437"/>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sp>
            <p:nvSpPr>
              <p:cNvPr id="6" name="Abgerundetes Rechteck 5"/>
              <p:cNvSpPr/>
              <p:nvPr/>
            </p:nvSpPr>
            <p:spPr>
              <a:xfrm>
                <a:off x="6120663" y="2165535"/>
                <a:ext cx="2412000" cy="683137"/>
              </a:xfrm>
              <a:prstGeom prst="roundRect">
                <a:avLst/>
              </a:prstGeom>
              <a:noFill/>
              <a:ln w="19050">
                <a:solidFill>
                  <a:srgbClr val="E3007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solidFill>
                    <a:schemeClr val="bg1"/>
                  </a:solidFill>
                </a:endParaRPr>
              </a:p>
            </p:txBody>
          </p:sp>
          <p:sp>
            <p:nvSpPr>
              <p:cNvPr id="378" name="Abgerundetes Rechteck 377"/>
              <p:cNvSpPr/>
              <p:nvPr/>
            </p:nvSpPr>
            <p:spPr>
              <a:xfrm>
                <a:off x="6120664" y="5229647"/>
                <a:ext cx="2412000" cy="372045"/>
              </a:xfrm>
              <a:prstGeom prst="roundRect">
                <a:avLst/>
              </a:prstGeom>
              <a:noFill/>
              <a:ln w="19050">
                <a:solidFill>
                  <a:srgbClr val="E3007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solidFill>
                    <a:schemeClr val="bg1"/>
                  </a:solidFill>
                </a:endParaRPr>
              </a:p>
            </p:txBody>
          </p:sp>
        </p:grpSp>
        <p:grpSp>
          <p:nvGrpSpPr>
            <p:cNvPr id="380" name="Gruppieren 379"/>
            <p:cNvGrpSpPr/>
            <p:nvPr/>
          </p:nvGrpSpPr>
          <p:grpSpPr>
            <a:xfrm>
              <a:off x="6498460" y="4181018"/>
              <a:ext cx="432048" cy="400110"/>
              <a:chOff x="3833454" y="2236856"/>
              <a:chExt cx="432048" cy="400110"/>
            </a:xfrm>
          </p:grpSpPr>
          <p:sp>
            <p:nvSpPr>
              <p:cNvPr id="381" name="Ellipse 380"/>
              <p:cNvSpPr>
                <a:spLocks noChangeAspect="1"/>
              </p:cNvSpPr>
              <p:nvPr/>
            </p:nvSpPr>
            <p:spPr bwMode="auto">
              <a:xfrm>
                <a:off x="3868738" y="2311529"/>
                <a:ext cx="266017" cy="266793"/>
              </a:xfrm>
              <a:prstGeom prst="ellipse">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500" b="1" i="0" u="none" strike="noStrike" cap="none" normalizeH="0" baseline="0" smtClean="0">
                  <a:ln>
                    <a:noFill/>
                  </a:ln>
                  <a:solidFill>
                    <a:srgbClr val="3B1B66"/>
                  </a:solidFill>
                  <a:effectLst/>
                  <a:latin typeface="Arial" pitchFamily="34" charset="0"/>
                  <a:ea typeface="ＭＳ Ｐゴシック"/>
                  <a:cs typeface="ＭＳ Ｐゴシック"/>
                </a:endParaRPr>
              </a:p>
            </p:txBody>
          </p:sp>
          <p:sp>
            <p:nvSpPr>
              <p:cNvPr id="382" name="Textfeld 381"/>
              <p:cNvSpPr txBox="1"/>
              <p:nvPr/>
            </p:nvSpPr>
            <p:spPr>
              <a:xfrm>
                <a:off x="3833454" y="2236856"/>
                <a:ext cx="432048" cy="400110"/>
              </a:xfrm>
              <a:prstGeom prst="rect">
                <a:avLst/>
              </a:prstGeom>
              <a:noFill/>
            </p:spPr>
            <p:txBody>
              <a:bodyPr wrap="square" rtlCol="0">
                <a:spAutoFit/>
              </a:bodyPr>
              <a:lstStyle/>
              <a:p>
                <a:r>
                  <a:rPr lang="de-DE" sz="2000" b="0" kern="2000" dirty="0" smtClean="0">
                    <a:solidFill>
                      <a:schemeClr val="bg1"/>
                    </a:solidFill>
                  </a:rPr>
                  <a:t>+</a:t>
                </a:r>
                <a:endParaRPr lang="de-AT" sz="2000" b="0" kern="2000" dirty="0" smtClean="0">
                  <a:solidFill>
                    <a:schemeClr val="bg1"/>
                  </a:solidFill>
                </a:endParaRPr>
              </a:p>
            </p:txBody>
          </p:sp>
        </p:grpSp>
      </p:grpSp>
    </p:spTree>
    <p:extLst>
      <p:ext uri="{BB962C8B-B14F-4D97-AF65-F5344CB8AC3E}">
        <p14:creationId xmlns:p14="http://schemas.microsoft.com/office/powerpoint/2010/main" val="17718858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a:grpSpLocks noChangeAspect="1"/>
          </p:cNvGrpSpPr>
          <p:nvPr/>
        </p:nvGrpSpPr>
        <p:grpSpPr>
          <a:xfrm>
            <a:off x="971601" y="2314910"/>
            <a:ext cx="2880320" cy="2925254"/>
            <a:chOff x="1240139" y="2383576"/>
            <a:chExt cx="3191389" cy="3241176"/>
          </a:xfrm>
        </p:grpSpPr>
        <p:sp>
          <p:nvSpPr>
            <p:cNvPr id="40" name="Rechteck 39"/>
            <p:cNvSpPr/>
            <p:nvPr/>
          </p:nvSpPr>
          <p:spPr bwMode="auto">
            <a:xfrm rot="2760000">
              <a:off x="1416666" y="2708760"/>
              <a:ext cx="2865426" cy="2751080"/>
            </a:xfrm>
            <a:prstGeom prst="rect">
              <a:avLst/>
            </a:prstGeom>
            <a:solidFill>
              <a:srgbClr val="3B1B66"/>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AT" sz="1400" b="1" i="0" u="none" strike="noStrike" cap="none" normalizeH="0" baseline="0" dirty="0" err="1" smtClean="0">
                <a:ln>
                  <a:noFill/>
                </a:ln>
                <a:solidFill>
                  <a:schemeClr val="bg1"/>
                </a:solidFill>
                <a:effectLst/>
                <a:latin typeface="Arial" pitchFamily="34" charset="0"/>
                <a:ea typeface="ＭＳ Ｐゴシック"/>
                <a:cs typeface="ＭＳ Ｐゴシック"/>
              </a:endParaRPr>
            </a:p>
          </p:txBody>
        </p:sp>
        <p:sp>
          <p:nvSpPr>
            <p:cNvPr id="41" name="Abgerundetes Rechteck 40"/>
            <p:cNvSpPr/>
            <p:nvPr/>
          </p:nvSpPr>
          <p:spPr bwMode="auto">
            <a:xfrm>
              <a:off x="1240139" y="2383576"/>
              <a:ext cx="1522818" cy="1546722"/>
            </a:xfrm>
            <a:prstGeom prst="roundRect">
              <a:avLst/>
            </a:prstGeom>
            <a:solidFill>
              <a:srgbClr val="E3007B"/>
            </a:solidFill>
            <a:ln>
              <a:solidFill>
                <a:schemeClr val="bg1"/>
              </a:solidFill>
            </a:ln>
            <a:effectLst/>
            <a:ex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400" b="1" i="0" u="none" strike="noStrike" cap="none" normalizeH="0" baseline="0" dirty="0" smtClean="0">
                <a:ln>
                  <a:noFill/>
                </a:ln>
                <a:solidFill>
                  <a:schemeClr val="bg1"/>
                </a:solidFill>
                <a:effectLst/>
                <a:latin typeface="Arial" pitchFamily="34" charset="0"/>
                <a:ea typeface="ＭＳ Ｐゴシック"/>
                <a:cs typeface="ＭＳ Ｐゴシック"/>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de-DE" sz="1100" b="1" i="0" u="none" strike="noStrike" cap="none" normalizeH="0" baseline="0" dirty="0" smtClean="0">
                  <a:ln>
                    <a:noFill/>
                  </a:ln>
                  <a:solidFill>
                    <a:schemeClr val="bg1"/>
                  </a:solidFill>
                  <a:effectLst/>
                  <a:latin typeface="Arial" pitchFamily="34" charset="0"/>
                  <a:ea typeface="ＭＳ Ｐゴシック"/>
                  <a:cs typeface="ＭＳ Ｐゴシック"/>
                </a:rPr>
                <a:t>Skopje</a:t>
              </a:r>
              <a:endParaRPr kumimoji="0" lang="de-AT" sz="1100" b="1" i="0" u="none" strike="noStrike" cap="none" normalizeH="0" baseline="0" dirty="0" err="1" smtClean="0">
                <a:ln>
                  <a:noFill/>
                </a:ln>
                <a:solidFill>
                  <a:schemeClr val="bg1"/>
                </a:solidFill>
                <a:effectLst/>
                <a:latin typeface="Arial" pitchFamily="34" charset="0"/>
                <a:ea typeface="ＭＳ Ｐゴシック"/>
                <a:cs typeface="ＭＳ Ｐゴシック"/>
              </a:endParaRPr>
            </a:p>
          </p:txBody>
        </p:sp>
        <p:sp>
          <p:nvSpPr>
            <p:cNvPr id="42" name="Abgerundetes Rechteck 41"/>
            <p:cNvSpPr/>
            <p:nvPr/>
          </p:nvSpPr>
          <p:spPr bwMode="auto">
            <a:xfrm>
              <a:off x="2906973" y="2386334"/>
              <a:ext cx="1522818" cy="1546722"/>
            </a:xfrm>
            <a:prstGeom prst="roundRect">
              <a:avLst/>
            </a:prstGeom>
            <a:solidFill>
              <a:srgbClr val="E3007B"/>
            </a:solidFill>
            <a:ln>
              <a:solidFill>
                <a:schemeClr val="bg1"/>
              </a:solidFill>
            </a:ln>
            <a:effectLst/>
            <a:ex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de-DE" sz="400" b="1" dirty="0" smtClean="0">
                <a:solidFill>
                  <a:schemeClr val="bg1"/>
                </a:solidFill>
                <a:ea typeface="ＭＳ Ｐゴシック"/>
                <a:cs typeface="ＭＳ Ｐゴシック"/>
              </a:endParaRPr>
            </a:p>
            <a:p>
              <a:pPr marL="0" marR="0" indent="0" algn="ctr" defTabSz="914400" rtl="0" eaLnBrk="0" fontAlgn="base" latinLnBrk="0" hangingPunct="0">
                <a:lnSpc>
                  <a:spcPct val="100000"/>
                </a:lnSpc>
                <a:spcBef>
                  <a:spcPct val="0"/>
                </a:spcBef>
                <a:spcAft>
                  <a:spcPct val="0"/>
                </a:spcAft>
                <a:buClrTx/>
                <a:buSzTx/>
                <a:buFontTx/>
                <a:buNone/>
                <a:tabLst/>
              </a:pPr>
              <a:r>
                <a:rPr lang="de-DE" sz="1100" b="1" dirty="0" smtClean="0">
                  <a:solidFill>
                    <a:schemeClr val="bg1"/>
                  </a:solidFill>
                  <a:ea typeface="ＭＳ Ｐゴシック"/>
                  <a:cs typeface="ＭＳ Ｐゴシック"/>
                </a:rPr>
                <a:t>Lake </a:t>
              </a:r>
              <a:r>
                <a:rPr lang="de-DE" sz="1100" b="1" dirty="0" err="1" smtClean="0">
                  <a:solidFill>
                    <a:schemeClr val="bg1"/>
                  </a:solidFill>
                  <a:ea typeface="ＭＳ Ｐゴシック"/>
                  <a:cs typeface="ＭＳ Ｐゴシック"/>
                </a:rPr>
                <a:t>Ohrid</a:t>
              </a:r>
              <a:endParaRPr kumimoji="0" lang="de-AT" sz="1100" b="1" i="0" u="none" strike="noStrike" cap="none" normalizeH="0" baseline="0" dirty="0" err="1" smtClean="0">
                <a:ln>
                  <a:noFill/>
                </a:ln>
                <a:solidFill>
                  <a:schemeClr val="bg1"/>
                </a:solidFill>
                <a:effectLst/>
                <a:ea typeface="ＭＳ Ｐゴシック"/>
                <a:cs typeface="ＭＳ Ｐゴシック"/>
              </a:endParaRPr>
            </a:p>
          </p:txBody>
        </p:sp>
        <p:sp>
          <p:nvSpPr>
            <p:cNvPr id="47" name="Abgerundetes Rechteck 46"/>
            <p:cNvSpPr/>
            <p:nvPr/>
          </p:nvSpPr>
          <p:spPr bwMode="auto">
            <a:xfrm>
              <a:off x="1241876" y="4075272"/>
              <a:ext cx="1522818" cy="1546722"/>
            </a:xfrm>
            <a:prstGeom prst="roundRect">
              <a:avLst/>
            </a:prstGeom>
            <a:solidFill>
              <a:srgbClr val="E3007B"/>
            </a:solidFill>
            <a:ln>
              <a:solidFill>
                <a:schemeClr val="bg1"/>
              </a:solidFill>
            </a:ln>
            <a:effectLst/>
            <a:ex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1" i="0" u="none" strike="noStrike" cap="none" normalizeH="0" baseline="0" dirty="0" smtClean="0">
                  <a:ln>
                    <a:noFill/>
                  </a:ln>
                  <a:solidFill>
                    <a:schemeClr val="bg1"/>
                  </a:solidFill>
                  <a:effectLst/>
                  <a:latin typeface="Arial" pitchFamily="34" charset="0"/>
                  <a:ea typeface="ＭＳ Ｐゴシック"/>
                  <a:cs typeface="ＭＳ Ｐゴシック"/>
                </a:rPr>
                <a:t>North Macedonian culture</a:t>
              </a:r>
              <a:endParaRPr kumimoji="0" lang="de-AT" sz="1100" b="1" i="0" u="none" strike="noStrike" cap="none" normalizeH="0" baseline="0" dirty="0" err="1" smtClean="0">
                <a:ln>
                  <a:noFill/>
                </a:ln>
                <a:solidFill>
                  <a:schemeClr val="bg1"/>
                </a:solidFill>
                <a:effectLst/>
                <a:latin typeface="Arial" pitchFamily="34" charset="0"/>
                <a:ea typeface="ＭＳ Ｐゴシック"/>
                <a:cs typeface="ＭＳ Ｐゴシック"/>
              </a:endParaRPr>
            </a:p>
          </p:txBody>
        </p:sp>
        <p:sp>
          <p:nvSpPr>
            <p:cNvPr id="52" name="Abgerundetes Rechteck 51"/>
            <p:cNvSpPr/>
            <p:nvPr/>
          </p:nvSpPr>
          <p:spPr bwMode="auto">
            <a:xfrm>
              <a:off x="2908710" y="4078030"/>
              <a:ext cx="1522818" cy="1546722"/>
            </a:xfrm>
            <a:prstGeom prst="roundRect">
              <a:avLst/>
            </a:prstGeom>
            <a:solidFill>
              <a:srgbClr val="E3007B"/>
            </a:solidFill>
            <a:ln>
              <a:solidFill>
                <a:schemeClr val="bg1"/>
              </a:solidFill>
            </a:ln>
            <a:effectLst/>
            <a:ex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1" i="0" u="none" strike="noStrike" cap="none" normalizeH="0" baseline="0" dirty="0" smtClean="0">
                  <a:ln>
                    <a:noFill/>
                  </a:ln>
                  <a:solidFill>
                    <a:schemeClr val="bg1"/>
                  </a:solidFill>
                  <a:effectLst/>
                  <a:latin typeface="Arial" pitchFamily="34" charset="0"/>
                  <a:ea typeface="ＭＳ Ｐゴシック"/>
                  <a:cs typeface="ＭＳ Ｐゴシック"/>
                </a:rPr>
                <a:t>Nature </a:t>
              </a:r>
              <a:r>
                <a:rPr kumimoji="0" lang="de-DE" sz="1100" b="1" i="0" u="none" strike="noStrike" cap="none" normalizeH="0" baseline="0" dirty="0" err="1" smtClean="0">
                  <a:ln>
                    <a:noFill/>
                  </a:ln>
                  <a:solidFill>
                    <a:schemeClr val="bg1"/>
                  </a:solidFill>
                  <a:effectLst/>
                  <a:latin typeface="Arial" pitchFamily="34" charset="0"/>
                  <a:ea typeface="ＭＳ Ｐゴシック"/>
                  <a:cs typeface="ＭＳ Ｐゴシック"/>
                </a:rPr>
                <a:t>experience</a:t>
              </a:r>
              <a:endParaRPr kumimoji="0" lang="de-AT" sz="1100" b="1" i="0" u="none" strike="noStrike" cap="none" normalizeH="0" baseline="0" dirty="0" err="1" smtClean="0">
                <a:ln>
                  <a:noFill/>
                </a:ln>
                <a:solidFill>
                  <a:schemeClr val="bg1"/>
                </a:solidFill>
                <a:effectLst/>
                <a:latin typeface="Arial" pitchFamily="34" charset="0"/>
                <a:ea typeface="ＭＳ Ｐゴシック"/>
                <a:cs typeface="ＭＳ Ｐゴシック"/>
              </a:endParaRPr>
            </a:p>
          </p:txBody>
        </p:sp>
      </p:grpSp>
      <p:pic>
        <p:nvPicPr>
          <p:cNvPr id="7" name="Picture 2" descr="http://macedonia-timeless.com/img/Skopje%20img%20small/square%20sm.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93394" y="2807440"/>
            <a:ext cx="942851" cy="720394"/>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22" descr="http://macedonia-timeless.com/img/Markovi%20kuli.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177896" y="4375916"/>
            <a:ext cx="942851" cy="709267"/>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4" descr="Mavrovo"/>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690939" y="4375917"/>
            <a:ext cx="929820" cy="709267"/>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02920" y="517818"/>
            <a:ext cx="8229600" cy="936000"/>
          </a:xfrm>
        </p:spPr>
        <p:txBody>
          <a:bodyPr/>
          <a:lstStyle/>
          <a:p>
            <a:pPr algn="just"/>
            <a:r>
              <a:rPr lang="en-US" sz="2000" b="1" dirty="0" smtClean="0"/>
              <a:t>It is recommended to base the future positioning of North Macedonia regarding tourism on four main pillars</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85</a:t>
            </a:fld>
            <a:endParaRPr lang="de-DE" altLang="de-DE"/>
          </a:p>
        </p:txBody>
      </p:sp>
      <p:sp>
        <p:nvSpPr>
          <p:cNvPr id="9" name="Inhaltsplatzhalter 8"/>
          <p:cNvSpPr>
            <a:spLocks noGrp="1"/>
          </p:cNvSpPr>
          <p:nvPr>
            <p:ph sz="quarter" idx="14"/>
          </p:nvPr>
        </p:nvSpPr>
        <p:spPr/>
        <p:txBody>
          <a:bodyPr/>
          <a:lstStyle/>
          <a:p>
            <a:r>
              <a:rPr lang="de-DE" dirty="0" err="1" smtClean="0"/>
              <a:t>Positioning</a:t>
            </a:r>
            <a:endParaRPr lang="de-AT" dirty="0"/>
          </a:p>
        </p:txBody>
      </p:sp>
      <p:sp>
        <p:nvSpPr>
          <p:cNvPr id="21" name="Inhaltsplatzhalter 2"/>
          <p:cNvSpPr txBox="1">
            <a:spLocks/>
          </p:cNvSpPr>
          <p:nvPr/>
        </p:nvSpPr>
        <p:spPr>
          <a:xfrm>
            <a:off x="503055" y="1412776"/>
            <a:ext cx="4062511" cy="307464"/>
          </a:xfrm>
          <a:prstGeom prst="rect">
            <a:avLst/>
          </a:prstGeom>
        </p:spPr>
        <p:txBody>
          <a:bodyPr/>
          <a:lstStyle>
            <a:lvl1pPr marL="342900" indent="-342900" algn="l" rtl="0" eaLnBrk="0" fontAlgn="base" hangingPunct="0">
              <a:spcBef>
                <a:spcPct val="20000"/>
              </a:spcBef>
              <a:spcAft>
                <a:spcPct val="0"/>
              </a:spcAft>
              <a:buClr>
                <a:srgbClr val="E3007B"/>
              </a:buClr>
              <a:buSzPct val="115000"/>
              <a:buChar char="•"/>
              <a:defRPr sz="2000" kern="2000" baseline="0">
                <a:solidFill>
                  <a:schemeClr val="tx1"/>
                </a:solidFill>
                <a:latin typeface="+mn-lt"/>
                <a:ea typeface="+mn-ea"/>
                <a:cs typeface="+mn-cs"/>
              </a:defRPr>
            </a:lvl1pPr>
            <a:lvl2pPr marL="742950" indent="-285750" algn="l" rtl="0" eaLnBrk="0" fontAlgn="base" hangingPunct="0">
              <a:spcBef>
                <a:spcPct val="20000"/>
              </a:spcBef>
              <a:spcAft>
                <a:spcPct val="0"/>
              </a:spcAft>
              <a:buClr>
                <a:srgbClr val="3B1B66"/>
              </a:buClr>
              <a:buSzPct val="90000"/>
              <a:buFont typeface="Wingdings" pitchFamily="2" charset="2"/>
              <a:buChar char="§"/>
              <a:defRPr kern="2000" baseline="0">
                <a:solidFill>
                  <a:schemeClr val="tx1"/>
                </a:solidFill>
                <a:latin typeface="+mn-lt"/>
                <a:ea typeface="+mn-ea"/>
                <a:cs typeface="+mn-cs"/>
              </a:defRPr>
            </a:lvl2pPr>
            <a:lvl3pPr marL="1143000" indent="-228600" algn="l" rtl="0" eaLnBrk="0" fontAlgn="base" hangingPunct="0">
              <a:spcBef>
                <a:spcPct val="20000"/>
              </a:spcBef>
              <a:spcAft>
                <a:spcPct val="0"/>
              </a:spcAft>
              <a:buClr>
                <a:srgbClr val="E3007B"/>
              </a:buClr>
              <a:buSzPct val="75000"/>
              <a:buFont typeface="Courier New" pitchFamily="49" charset="0"/>
              <a:buChar char="o"/>
              <a:defRPr sz="1600" kern="2000" baseline="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2000" baseline="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2000" baseline="0">
                <a:solidFill>
                  <a:schemeClr val="tx1"/>
                </a:solidFill>
                <a:latin typeface="+mn-lt"/>
                <a:ea typeface="+mn-ea"/>
                <a:cs typeface="+mn-cs"/>
              </a:defRPr>
            </a:lvl5pPr>
            <a:lvl6pPr marL="25146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Arial" pitchFamily="34" charset="0"/>
              <a:buChar char="•"/>
              <a:defRPr sz="1400">
                <a:solidFill>
                  <a:schemeClr val="tx1"/>
                </a:solidFill>
                <a:latin typeface="+mn-lt"/>
                <a:ea typeface="+mn-ea"/>
                <a:cs typeface="+mn-cs"/>
              </a:defRPr>
            </a:lvl9pPr>
          </a:lstStyle>
          <a:p>
            <a:pPr marL="0" indent="0">
              <a:spcBef>
                <a:spcPts val="0"/>
              </a:spcBef>
              <a:spcAft>
                <a:spcPts val="300"/>
              </a:spcAft>
              <a:buNone/>
            </a:pPr>
            <a:r>
              <a:rPr lang="en-GB" sz="1100" b="1" dirty="0" smtClean="0">
                <a:solidFill>
                  <a:srgbClr val="E3007B"/>
                </a:solidFill>
                <a:latin typeface="Arial" panose="020B0604020202020204" pitchFamily="34" charset="0"/>
                <a:cs typeface="Arial" panose="020B0604020202020204" pitchFamily="34" charset="0"/>
              </a:rPr>
              <a:t>The future positioning should be based on the following pillars:</a:t>
            </a:r>
            <a:endParaRPr lang="en-GB" sz="1100" dirty="0" smtClean="0">
              <a:solidFill>
                <a:srgbClr val="000000"/>
              </a:solidFill>
              <a:latin typeface="Arial" panose="020B0604020202020204" pitchFamily="34" charset="0"/>
              <a:cs typeface="Arial" panose="020B0604020202020204" pitchFamily="34" charset="0"/>
            </a:endParaRPr>
          </a:p>
        </p:txBody>
      </p:sp>
      <p:sp>
        <p:nvSpPr>
          <p:cNvPr id="32" name="Textfeld 31"/>
          <p:cNvSpPr txBox="1"/>
          <p:nvPr/>
        </p:nvSpPr>
        <p:spPr>
          <a:xfrm>
            <a:off x="4607545" y="1424624"/>
            <a:ext cx="3996000" cy="261610"/>
          </a:xfrm>
          <a:prstGeom prst="rect">
            <a:avLst/>
          </a:prstGeom>
          <a:noFill/>
        </p:spPr>
        <p:txBody>
          <a:bodyPr wrap="square" rtlCol="0">
            <a:spAutoFit/>
          </a:bodyPr>
          <a:lstStyle/>
          <a:p>
            <a:r>
              <a:rPr lang="en-GB" sz="1100" b="1" kern="2000" dirty="0" smtClean="0">
                <a:solidFill>
                  <a:schemeClr val="tx1"/>
                </a:solidFill>
              </a:rPr>
              <a:t>Skopje</a:t>
            </a:r>
          </a:p>
        </p:txBody>
      </p:sp>
      <p:sp>
        <p:nvSpPr>
          <p:cNvPr id="33" name="Textfeld 32"/>
          <p:cNvSpPr txBox="1"/>
          <p:nvPr/>
        </p:nvSpPr>
        <p:spPr>
          <a:xfrm>
            <a:off x="4607543" y="1604131"/>
            <a:ext cx="4032000" cy="1015663"/>
          </a:xfrm>
          <a:prstGeom prst="rect">
            <a:avLst/>
          </a:prstGeom>
          <a:noFill/>
        </p:spPr>
        <p:txBody>
          <a:bodyPr wrap="square" rtlCol="0">
            <a:spAutoFit/>
          </a:bodyPr>
          <a:lstStyle/>
          <a:p>
            <a:pPr>
              <a:spcAft>
                <a:spcPts val="300"/>
              </a:spcAft>
            </a:pPr>
            <a:r>
              <a:rPr lang="en-GB" sz="1100" b="0" kern="2000" dirty="0" smtClean="0">
                <a:solidFill>
                  <a:srgbClr val="000000"/>
                </a:solidFill>
              </a:rPr>
              <a:t>Skopje, the capital of North Macedonia, already offers several interesting places and sights for tourists and can already be described as an attractive city break destination.</a:t>
            </a:r>
          </a:p>
          <a:p>
            <a:r>
              <a:rPr lang="en-GB" sz="1100" kern="2000" dirty="0" smtClean="0">
                <a:solidFill>
                  <a:srgbClr val="000000"/>
                </a:solidFill>
              </a:rPr>
              <a:t>At the same time it is easy and inexpensive to reach, due to the growing number of LCC flight connections.</a:t>
            </a:r>
            <a:endParaRPr lang="en-GB" sz="1100" b="0" kern="2000" dirty="0" smtClean="0">
              <a:solidFill>
                <a:srgbClr val="000000"/>
              </a:solidFill>
            </a:endParaRPr>
          </a:p>
        </p:txBody>
      </p:sp>
      <p:sp>
        <p:nvSpPr>
          <p:cNvPr id="57" name="Textfeld 56"/>
          <p:cNvSpPr txBox="1"/>
          <p:nvPr/>
        </p:nvSpPr>
        <p:spPr>
          <a:xfrm>
            <a:off x="4607545" y="2621857"/>
            <a:ext cx="3996000" cy="261610"/>
          </a:xfrm>
          <a:prstGeom prst="rect">
            <a:avLst/>
          </a:prstGeom>
          <a:noFill/>
        </p:spPr>
        <p:txBody>
          <a:bodyPr wrap="square" rtlCol="0">
            <a:spAutoFit/>
          </a:bodyPr>
          <a:lstStyle/>
          <a:p>
            <a:r>
              <a:rPr lang="en-GB" sz="1100" b="1" kern="2000" dirty="0" smtClean="0">
                <a:solidFill>
                  <a:schemeClr val="tx1"/>
                </a:solidFill>
              </a:rPr>
              <a:t>Lake </a:t>
            </a:r>
            <a:r>
              <a:rPr lang="en-GB" sz="1100" b="1" kern="2000" dirty="0" err="1" smtClean="0">
                <a:solidFill>
                  <a:schemeClr val="tx1"/>
                </a:solidFill>
              </a:rPr>
              <a:t>Ohrid</a:t>
            </a:r>
            <a:endParaRPr lang="en-GB" sz="1100" b="1" kern="2000" dirty="0" smtClean="0">
              <a:solidFill>
                <a:schemeClr val="tx1"/>
              </a:solidFill>
            </a:endParaRPr>
          </a:p>
        </p:txBody>
      </p:sp>
      <p:sp>
        <p:nvSpPr>
          <p:cNvPr id="58" name="Textfeld 57"/>
          <p:cNvSpPr txBox="1"/>
          <p:nvPr/>
        </p:nvSpPr>
        <p:spPr>
          <a:xfrm>
            <a:off x="4607543" y="2801364"/>
            <a:ext cx="4032000" cy="977191"/>
          </a:xfrm>
          <a:prstGeom prst="rect">
            <a:avLst/>
          </a:prstGeom>
          <a:noFill/>
        </p:spPr>
        <p:txBody>
          <a:bodyPr wrap="square" rtlCol="0">
            <a:spAutoFit/>
          </a:bodyPr>
          <a:lstStyle/>
          <a:p>
            <a:pPr algn="just">
              <a:spcAft>
                <a:spcPts val="300"/>
              </a:spcAft>
            </a:pPr>
            <a:r>
              <a:rPr lang="en-GB" sz="1100" dirty="0" smtClean="0">
                <a:solidFill>
                  <a:srgbClr val="000000"/>
                </a:solidFill>
                <a:cs typeface="Arial" panose="020B0604020202020204" pitchFamily="34" charset="0"/>
              </a:rPr>
              <a:t>Lake </a:t>
            </a:r>
            <a:r>
              <a:rPr lang="en-GB" sz="1100" dirty="0" err="1">
                <a:solidFill>
                  <a:srgbClr val="000000"/>
                </a:solidFill>
                <a:cs typeface="Arial" panose="020B0604020202020204" pitchFamily="34" charset="0"/>
              </a:rPr>
              <a:t>Ohrid</a:t>
            </a:r>
            <a:r>
              <a:rPr lang="en-GB" sz="1100" dirty="0">
                <a:solidFill>
                  <a:srgbClr val="000000"/>
                </a:solidFill>
                <a:cs typeface="Arial" panose="020B0604020202020204" pitchFamily="34" charset="0"/>
              </a:rPr>
              <a:t> is one of the tourism highlights of </a:t>
            </a:r>
            <a:r>
              <a:rPr lang="en-GB" sz="1100" dirty="0" smtClean="0">
                <a:solidFill>
                  <a:srgbClr val="000000"/>
                </a:solidFill>
                <a:cs typeface="Arial" panose="020B0604020202020204" pitchFamily="34" charset="0"/>
              </a:rPr>
              <a:t>North Macedonia, </a:t>
            </a:r>
            <a:r>
              <a:rPr lang="en-GB" sz="1100" dirty="0">
                <a:solidFill>
                  <a:srgbClr val="000000"/>
                </a:solidFill>
                <a:cs typeface="Arial" panose="020B0604020202020204" pitchFamily="34" charset="0"/>
              </a:rPr>
              <a:t>an UNESCO World Heritage </a:t>
            </a:r>
            <a:r>
              <a:rPr lang="en-GB" sz="1100" dirty="0" smtClean="0">
                <a:solidFill>
                  <a:srgbClr val="000000"/>
                </a:solidFill>
                <a:cs typeface="Arial" panose="020B0604020202020204" pitchFamily="34" charset="0"/>
              </a:rPr>
              <a:t>site and already a developed tourism destination.</a:t>
            </a:r>
            <a:endParaRPr lang="en-GB" sz="1100" dirty="0">
              <a:solidFill>
                <a:srgbClr val="000000"/>
              </a:solidFill>
              <a:cs typeface="Arial" panose="020B0604020202020204" pitchFamily="34" charset="0"/>
            </a:endParaRPr>
          </a:p>
          <a:p>
            <a:pPr algn="just"/>
            <a:r>
              <a:rPr lang="en-GB" sz="1100" b="0" kern="2000" dirty="0" smtClean="0">
                <a:solidFill>
                  <a:srgbClr val="000000"/>
                </a:solidFill>
              </a:rPr>
              <a:t> </a:t>
            </a:r>
            <a:r>
              <a:rPr lang="en-GB" sz="1100" kern="2000" dirty="0" smtClean="0">
                <a:solidFill>
                  <a:srgbClr val="000000"/>
                </a:solidFill>
              </a:rPr>
              <a:t>46 % of all registered overnights of North Macedonia are generated at Lake </a:t>
            </a:r>
            <a:r>
              <a:rPr lang="en-GB" sz="1100" kern="2000" dirty="0" err="1" smtClean="0">
                <a:solidFill>
                  <a:srgbClr val="000000"/>
                </a:solidFill>
              </a:rPr>
              <a:t>Ohrid</a:t>
            </a:r>
            <a:r>
              <a:rPr lang="en-GB" sz="1100" kern="2000" dirty="0" smtClean="0">
                <a:solidFill>
                  <a:srgbClr val="000000"/>
                </a:solidFill>
              </a:rPr>
              <a:t> (municipalities of </a:t>
            </a:r>
            <a:r>
              <a:rPr lang="en-GB" sz="1100" kern="2000" dirty="0" err="1" smtClean="0">
                <a:solidFill>
                  <a:srgbClr val="000000"/>
                </a:solidFill>
              </a:rPr>
              <a:t>Struga</a:t>
            </a:r>
            <a:r>
              <a:rPr lang="en-GB" sz="1100" kern="2000" dirty="0" smtClean="0">
                <a:solidFill>
                  <a:srgbClr val="000000"/>
                </a:solidFill>
              </a:rPr>
              <a:t> and </a:t>
            </a:r>
            <a:r>
              <a:rPr lang="en-GB" sz="1100" kern="2000" dirty="0" err="1" smtClean="0">
                <a:solidFill>
                  <a:srgbClr val="000000"/>
                </a:solidFill>
              </a:rPr>
              <a:t>Ohrid</a:t>
            </a:r>
            <a:r>
              <a:rPr lang="en-GB" sz="1100" kern="2000" dirty="0" smtClean="0">
                <a:solidFill>
                  <a:srgbClr val="000000"/>
                </a:solidFill>
              </a:rPr>
              <a:t>).</a:t>
            </a:r>
          </a:p>
        </p:txBody>
      </p:sp>
      <p:sp>
        <p:nvSpPr>
          <p:cNvPr id="59" name="Textfeld 58"/>
          <p:cNvSpPr txBox="1"/>
          <p:nvPr/>
        </p:nvSpPr>
        <p:spPr>
          <a:xfrm>
            <a:off x="4631609" y="3825320"/>
            <a:ext cx="3996000" cy="261610"/>
          </a:xfrm>
          <a:prstGeom prst="rect">
            <a:avLst/>
          </a:prstGeom>
          <a:noFill/>
        </p:spPr>
        <p:txBody>
          <a:bodyPr wrap="square" rtlCol="0">
            <a:spAutoFit/>
          </a:bodyPr>
          <a:lstStyle/>
          <a:p>
            <a:r>
              <a:rPr lang="en-GB" sz="1100" b="1" kern="2000" dirty="0" smtClean="0">
                <a:solidFill>
                  <a:schemeClr val="tx1"/>
                </a:solidFill>
              </a:rPr>
              <a:t>North Macedonian culture</a:t>
            </a:r>
          </a:p>
        </p:txBody>
      </p:sp>
      <p:sp>
        <p:nvSpPr>
          <p:cNvPr id="61" name="Textfeld 60"/>
          <p:cNvSpPr txBox="1"/>
          <p:nvPr/>
        </p:nvSpPr>
        <p:spPr>
          <a:xfrm>
            <a:off x="4631607" y="4004827"/>
            <a:ext cx="4032000" cy="1146468"/>
          </a:xfrm>
          <a:prstGeom prst="rect">
            <a:avLst/>
          </a:prstGeom>
          <a:noFill/>
        </p:spPr>
        <p:txBody>
          <a:bodyPr wrap="square" rtlCol="0">
            <a:spAutoFit/>
          </a:bodyPr>
          <a:lstStyle/>
          <a:p>
            <a:pPr>
              <a:spcAft>
                <a:spcPts val="300"/>
              </a:spcAft>
            </a:pPr>
            <a:r>
              <a:rPr lang="en-GB" sz="1100" b="0" kern="2000" dirty="0" smtClean="0">
                <a:solidFill>
                  <a:srgbClr val="000000"/>
                </a:solidFill>
              </a:rPr>
              <a:t>Due to its history, North Macedonia is rich in historic sights but also the younger contemporary history and the current lifestyle is an important part of the North Macedonian culture.</a:t>
            </a:r>
          </a:p>
          <a:p>
            <a:pPr>
              <a:spcAft>
                <a:spcPts val="300"/>
              </a:spcAft>
            </a:pPr>
            <a:r>
              <a:rPr lang="en-GB" sz="1100" kern="2000" dirty="0" smtClean="0">
                <a:solidFill>
                  <a:srgbClr val="000000"/>
                </a:solidFill>
              </a:rPr>
              <a:t>This also includes traditional North Macedonian cuisine, typical products, North Macedonian festivals but also North Macedonian wine.</a:t>
            </a:r>
            <a:endParaRPr lang="en-GB" sz="1100" b="0" kern="2000" dirty="0" smtClean="0">
              <a:solidFill>
                <a:srgbClr val="000000"/>
              </a:solidFill>
            </a:endParaRPr>
          </a:p>
        </p:txBody>
      </p:sp>
      <p:sp>
        <p:nvSpPr>
          <p:cNvPr id="62" name="Textfeld 61"/>
          <p:cNvSpPr txBox="1"/>
          <p:nvPr/>
        </p:nvSpPr>
        <p:spPr>
          <a:xfrm>
            <a:off x="4631609" y="5025576"/>
            <a:ext cx="3996000" cy="261610"/>
          </a:xfrm>
          <a:prstGeom prst="rect">
            <a:avLst/>
          </a:prstGeom>
          <a:noFill/>
        </p:spPr>
        <p:txBody>
          <a:bodyPr wrap="square" rtlCol="0">
            <a:spAutoFit/>
          </a:bodyPr>
          <a:lstStyle/>
          <a:p>
            <a:r>
              <a:rPr lang="en-GB" sz="1100" b="1" kern="2000" dirty="0" smtClean="0">
                <a:solidFill>
                  <a:schemeClr val="tx1"/>
                </a:solidFill>
              </a:rPr>
              <a:t>Nature experience</a:t>
            </a:r>
          </a:p>
        </p:txBody>
      </p:sp>
      <p:sp>
        <p:nvSpPr>
          <p:cNvPr id="64" name="Textfeld 63"/>
          <p:cNvSpPr txBox="1"/>
          <p:nvPr/>
        </p:nvSpPr>
        <p:spPr>
          <a:xfrm>
            <a:off x="4631607" y="5205083"/>
            <a:ext cx="4032000" cy="977191"/>
          </a:xfrm>
          <a:prstGeom prst="rect">
            <a:avLst/>
          </a:prstGeom>
          <a:noFill/>
        </p:spPr>
        <p:txBody>
          <a:bodyPr wrap="square" rtlCol="0">
            <a:spAutoFit/>
          </a:bodyPr>
          <a:lstStyle/>
          <a:p>
            <a:pPr>
              <a:spcAft>
                <a:spcPts val="300"/>
              </a:spcAft>
            </a:pPr>
            <a:r>
              <a:rPr lang="en-US" sz="1100" kern="2000" dirty="0" smtClean="0">
                <a:solidFill>
                  <a:srgbClr val="000000"/>
                </a:solidFill>
              </a:rPr>
              <a:t>North Macedonia is also rich in nature. This can be experienced at the lakes but also in the mountains or near hot mineral water springs.</a:t>
            </a:r>
          </a:p>
          <a:p>
            <a:pPr>
              <a:spcAft>
                <a:spcPts val="300"/>
              </a:spcAft>
            </a:pPr>
            <a:r>
              <a:rPr lang="en-US" sz="1100" kern="2000" dirty="0" smtClean="0">
                <a:solidFill>
                  <a:srgbClr val="000000"/>
                </a:solidFill>
              </a:rPr>
              <a:t>Part of the nature experience are also the National Parks, the caves or the waterfalls.</a:t>
            </a:r>
            <a:endParaRPr lang="en-US" sz="1100" kern="2000" dirty="0">
              <a:solidFill>
                <a:srgbClr val="000000"/>
              </a:solidFill>
            </a:endParaRPr>
          </a:p>
        </p:txBody>
      </p:sp>
      <p:sp>
        <p:nvSpPr>
          <p:cNvPr id="31"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www.North Macedonia-timeless.com</a:t>
            </a:r>
            <a:r>
              <a:rPr lang="de-DE" spc="0" dirty="0"/>
              <a:t/>
            </a:r>
            <a:br>
              <a:rPr lang="de-DE" spc="0" dirty="0"/>
            </a:br>
            <a:endParaRPr lang="en-US" spc="0" dirty="0"/>
          </a:p>
        </p:txBody>
      </p:sp>
      <p:pic>
        <p:nvPicPr>
          <p:cNvPr id="26" name="Picture 4" descr="Plaoshnik"/>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681014" y="2780928"/>
            <a:ext cx="942850" cy="71250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5968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US" sz="2000" b="1" dirty="0" smtClean="0"/>
              <a:t>Eight key development strategies have been defined to support a professional tourism development in North Macedonia</a:t>
            </a:r>
            <a:endParaRPr lang="en-US"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86</a:t>
            </a:fld>
            <a:endParaRPr lang="de-DE" altLang="de-DE"/>
          </a:p>
        </p:txBody>
      </p:sp>
      <p:sp>
        <p:nvSpPr>
          <p:cNvPr id="9" name="Inhaltsplatzhalter 8"/>
          <p:cNvSpPr>
            <a:spLocks noGrp="1"/>
          </p:cNvSpPr>
          <p:nvPr>
            <p:ph sz="quarter" idx="14"/>
          </p:nvPr>
        </p:nvSpPr>
        <p:spPr/>
        <p:txBody>
          <a:bodyPr/>
          <a:lstStyle/>
          <a:p>
            <a:r>
              <a:rPr lang="de-DE" dirty="0" smtClean="0"/>
              <a:t>Strategic </a:t>
            </a:r>
            <a:r>
              <a:rPr lang="de-DE" dirty="0" err="1" smtClean="0"/>
              <a:t>targets</a:t>
            </a:r>
            <a:endParaRPr lang="de-AT" dirty="0"/>
          </a:p>
        </p:txBody>
      </p:sp>
      <p:sp>
        <p:nvSpPr>
          <p:cNvPr id="15" name="Freihandform 14"/>
          <p:cNvSpPr/>
          <p:nvPr/>
        </p:nvSpPr>
        <p:spPr>
          <a:xfrm>
            <a:off x="844242" y="1399688"/>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smtClean="0">
                <a:latin typeface="Arial" panose="020B0604020202020204" pitchFamily="34" charset="0"/>
                <a:cs typeface="Arial" panose="020B0604020202020204" pitchFamily="34" charset="0"/>
              </a:rPr>
              <a:t>Improve </a:t>
            </a:r>
            <a:r>
              <a:rPr lang="en-US" sz="1300" b="1" dirty="0">
                <a:latin typeface="Arial" panose="020B0604020202020204" pitchFamily="34" charset="0"/>
                <a:cs typeface="Arial" panose="020B0604020202020204" pitchFamily="34" charset="0"/>
              </a:rPr>
              <a:t>the awareness of </a:t>
            </a:r>
            <a:r>
              <a:rPr lang="en-US" sz="1300" b="1" dirty="0" smtClean="0">
                <a:latin typeface="Arial" panose="020B0604020202020204" pitchFamily="34" charset="0"/>
                <a:cs typeface="Arial" panose="020B0604020202020204" pitchFamily="34" charset="0"/>
              </a:rPr>
              <a:t>North Macedonia </a:t>
            </a:r>
            <a:r>
              <a:rPr lang="en-US" sz="1300" b="1" dirty="0">
                <a:latin typeface="Arial" panose="020B0604020202020204" pitchFamily="34" charset="0"/>
                <a:cs typeface="Arial" panose="020B0604020202020204" pitchFamily="34" charset="0"/>
              </a:rPr>
              <a:t>as an attractive tourism destination abroad</a:t>
            </a:r>
            <a:endParaRPr lang="de-AT" sz="1300" b="1" dirty="0">
              <a:latin typeface="Arial" panose="020B0604020202020204" pitchFamily="34" charset="0"/>
              <a:cs typeface="Arial" panose="020B0604020202020204" pitchFamily="34" charset="0"/>
            </a:endParaRPr>
          </a:p>
        </p:txBody>
      </p:sp>
      <p:sp>
        <p:nvSpPr>
          <p:cNvPr id="16" name="Ellipse 15"/>
          <p:cNvSpPr/>
          <p:nvPr/>
        </p:nvSpPr>
        <p:spPr>
          <a:xfrm>
            <a:off x="599528" y="139968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1</a:t>
            </a:r>
            <a:endParaRPr lang="de-AT" sz="1700" b="1" dirty="0">
              <a:solidFill>
                <a:srgbClr val="E3007B"/>
              </a:solidFill>
              <a:latin typeface="Arial" panose="020B0604020202020204" pitchFamily="34" charset="0"/>
              <a:cs typeface="Arial" panose="020B0604020202020204" pitchFamily="34" charset="0"/>
            </a:endParaRPr>
          </a:p>
        </p:txBody>
      </p:sp>
      <p:sp>
        <p:nvSpPr>
          <p:cNvPr id="17" name="Freihandform 16"/>
          <p:cNvSpPr/>
          <p:nvPr/>
        </p:nvSpPr>
        <p:spPr>
          <a:xfrm>
            <a:off x="844242" y="2035212"/>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smtClean="0">
                <a:latin typeface="Arial" panose="020B0604020202020204" pitchFamily="34" charset="0"/>
                <a:cs typeface="Arial" panose="020B0604020202020204" pitchFamily="34" charset="0"/>
              </a:rPr>
              <a:t>Improve </a:t>
            </a:r>
            <a:r>
              <a:rPr lang="en-US" sz="1300" b="1" dirty="0">
                <a:latin typeface="Arial" panose="020B0604020202020204" pitchFamily="34" charset="0"/>
                <a:cs typeface="Arial" panose="020B0604020202020204" pitchFamily="34" charset="0"/>
              </a:rPr>
              <a:t>the attractiveness of </a:t>
            </a:r>
            <a:r>
              <a:rPr lang="en-US" sz="1300" b="1" dirty="0" smtClean="0">
                <a:latin typeface="Arial" panose="020B0604020202020204" pitchFamily="34" charset="0"/>
                <a:cs typeface="Arial" panose="020B0604020202020204" pitchFamily="34" charset="0"/>
              </a:rPr>
              <a:t>North Macedonia </a:t>
            </a:r>
            <a:r>
              <a:rPr lang="en-US" sz="1300" b="1" dirty="0">
                <a:latin typeface="Arial" panose="020B0604020202020204" pitchFamily="34" charset="0"/>
                <a:cs typeface="Arial" panose="020B0604020202020204" pitchFamily="34" charset="0"/>
              </a:rPr>
              <a:t>as a tourism destination</a:t>
            </a:r>
            <a:endParaRPr lang="de-AT" sz="1300" b="1" dirty="0">
              <a:latin typeface="Arial" panose="020B0604020202020204" pitchFamily="34" charset="0"/>
              <a:cs typeface="Arial" panose="020B0604020202020204" pitchFamily="34" charset="0"/>
            </a:endParaRPr>
          </a:p>
        </p:txBody>
      </p:sp>
      <p:sp>
        <p:nvSpPr>
          <p:cNvPr id="18" name="Ellipse 17"/>
          <p:cNvSpPr/>
          <p:nvPr/>
        </p:nvSpPr>
        <p:spPr>
          <a:xfrm>
            <a:off x="599528" y="2035213"/>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2</a:t>
            </a:r>
            <a:endParaRPr lang="de-AT" sz="1700" b="1" dirty="0">
              <a:solidFill>
                <a:srgbClr val="E3007B"/>
              </a:solidFill>
              <a:latin typeface="Arial" panose="020B0604020202020204" pitchFamily="34" charset="0"/>
              <a:cs typeface="Arial" panose="020B0604020202020204" pitchFamily="34" charset="0"/>
            </a:endParaRPr>
          </a:p>
        </p:txBody>
      </p:sp>
      <p:sp>
        <p:nvSpPr>
          <p:cNvPr id="19" name="Freihandform 18"/>
          <p:cNvSpPr/>
          <p:nvPr/>
        </p:nvSpPr>
        <p:spPr>
          <a:xfrm>
            <a:off x="844242" y="2670736"/>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smtClean="0">
                <a:latin typeface="Arial" panose="020B0604020202020204" pitchFamily="34" charset="0"/>
                <a:cs typeface="Arial" panose="020B0604020202020204" pitchFamily="34" charset="0"/>
              </a:rPr>
              <a:t>Improve </a:t>
            </a:r>
            <a:r>
              <a:rPr lang="en-US" sz="1300" b="1" dirty="0">
                <a:latin typeface="Arial" panose="020B0604020202020204" pitchFamily="34" charset="0"/>
                <a:cs typeface="Arial" panose="020B0604020202020204" pitchFamily="34" charset="0"/>
              </a:rPr>
              <a:t>the organizational structures in tourism</a:t>
            </a:r>
            <a:endParaRPr lang="de-AT" sz="1300" b="1" dirty="0">
              <a:latin typeface="Arial" panose="020B0604020202020204" pitchFamily="34" charset="0"/>
              <a:cs typeface="Arial" panose="020B0604020202020204" pitchFamily="34" charset="0"/>
            </a:endParaRPr>
          </a:p>
        </p:txBody>
      </p:sp>
      <p:sp>
        <p:nvSpPr>
          <p:cNvPr id="20" name="Ellipse 19"/>
          <p:cNvSpPr/>
          <p:nvPr/>
        </p:nvSpPr>
        <p:spPr>
          <a:xfrm>
            <a:off x="599528" y="2670737"/>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3</a:t>
            </a:r>
            <a:endParaRPr lang="de-AT" sz="1700" b="1" dirty="0">
              <a:solidFill>
                <a:srgbClr val="E3007B"/>
              </a:solidFill>
              <a:latin typeface="Arial" panose="020B0604020202020204" pitchFamily="34" charset="0"/>
              <a:cs typeface="Arial" panose="020B0604020202020204" pitchFamily="34" charset="0"/>
            </a:endParaRPr>
          </a:p>
        </p:txBody>
      </p:sp>
      <p:sp>
        <p:nvSpPr>
          <p:cNvPr id="21" name="Freihandform 20"/>
          <p:cNvSpPr/>
          <p:nvPr/>
        </p:nvSpPr>
        <p:spPr>
          <a:xfrm>
            <a:off x="844242" y="3306260"/>
            <a:ext cx="7760008" cy="489427"/>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smtClean="0">
                <a:latin typeface="Arial" panose="020B0604020202020204" pitchFamily="34" charset="0"/>
                <a:cs typeface="Arial" panose="020B0604020202020204" pitchFamily="34" charset="0"/>
              </a:rPr>
              <a:t>Improve </a:t>
            </a:r>
            <a:r>
              <a:rPr lang="en-US" sz="1300" b="1" dirty="0">
                <a:latin typeface="Arial" panose="020B0604020202020204" pitchFamily="34" charset="0"/>
                <a:cs typeface="Arial" panose="020B0604020202020204" pitchFamily="34" charset="0"/>
              </a:rPr>
              <a:t>the investment climate for </a:t>
            </a:r>
            <a:r>
              <a:rPr lang="en-US" sz="1300" b="1" dirty="0" smtClean="0">
                <a:latin typeface="Arial" panose="020B0604020202020204" pitchFamily="34" charset="0"/>
                <a:cs typeface="Arial" panose="020B0604020202020204" pitchFamily="34" charset="0"/>
              </a:rPr>
              <a:t>North Macedonian </a:t>
            </a:r>
            <a:r>
              <a:rPr lang="en-US" sz="1300" b="1" dirty="0">
                <a:latin typeface="Arial" panose="020B0604020202020204" pitchFamily="34" charset="0"/>
                <a:cs typeface="Arial" panose="020B0604020202020204" pitchFamily="34" charset="0"/>
              </a:rPr>
              <a:t>entrepreneurs regarding the development of additional accommodation facilities</a:t>
            </a:r>
            <a:endParaRPr lang="de-AT" sz="1300" b="1" dirty="0">
              <a:latin typeface="Arial" panose="020B0604020202020204" pitchFamily="34" charset="0"/>
              <a:cs typeface="Arial" panose="020B0604020202020204" pitchFamily="34" charset="0"/>
            </a:endParaRPr>
          </a:p>
        </p:txBody>
      </p:sp>
      <p:sp>
        <p:nvSpPr>
          <p:cNvPr id="22" name="Ellipse 21"/>
          <p:cNvSpPr/>
          <p:nvPr/>
        </p:nvSpPr>
        <p:spPr>
          <a:xfrm>
            <a:off x="599528" y="3306261"/>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4</a:t>
            </a:r>
            <a:endParaRPr lang="de-AT" sz="1700" b="1" dirty="0">
              <a:solidFill>
                <a:srgbClr val="E3007B"/>
              </a:solidFill>
              <a:latin typeface="Arial" panose="020B0604020202020204" pitchFamily="34" charset="0"/>
              <a:cs typeface="Arial" panose="020B0604020202020204" pitchFamily="34" charset="0"/>
            </a:endParaRPr>
          </a:p>
        </p:txBody>
      </p:sp>
      <p:sp>
        <p:nvSpPr>
          <p:cNvPr id="23" name="Freihandform 22"/>
          <p:cNvSpPr/>
          <p:nvPr/>
        </p:nvSpPr>
        <p:spPr>
          <a:xfrm>
            <a:off x="844242" y="3941784"/>
            <a:ext cx="7760008" cy="489427"/>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smtClean="0">
                <a:latin typeface="Arial" panose="020B0604020202020204" pitchFamily="34" charset="0"/>
                <a:cs typeface="Arial" panose="020B0604020202020204" pitchFamily="34" charset="0"/>
              </a:rPr>
              <a:t>Improve </a:t>
            </a:r>
            <a:r>
              <a:rPr lang="en-US" sz="1300" b="1" dirty="0">
                <a:latin typeface="Arial" panose="020B0604020202020204" pitchFamily="34" charset="0"/>
                <a:cs typeface="Arial" panose="020B0604020202020204" pitchFamily="34" charset="0"/>
              </a:rPr>
              <a:t>the quantity and quality of available data in tourism</a:t>
            </a:r>
            <a:endParaRPr lang="de-AT" sz="1300" b="1" dirty="0">
              <a:latin typeface="Arial" panose="020B0604020202020204" pitchFamily="34" charset="0"/>
              <a:cs typeface="Arial" panose="020B0604020202020204" pitchFamily="34" charset="0"/>
            </a:endParaRPr>
          </a:p>
        </p:txBody>
      </p:sp>
      <p:sp>
        <p:nvSpPr>
          <p:cNvPr id="24" name="Ellipse 23"/>
          <p:cNvSpPr/>
          <p:nvPr/>
        </p:nvSpPr>
        <p:spPr>
          <a:xfrm>
            <a:off x="599528" y="3941785"/>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5</a:t>
            </a:r>
            <a:endParaRPr lang="de-AT" sz="1700" b="1" dirty="0">
              <a:solidFill>
                <a:srgbClr val="E3007B"/>
              </a:solidFill>
              <a:latin typeface="Arial" panose="020B0604020202020204" pitchFamily="34" charset="0"/>
              <a:cs typeface="Arial" panose="020B0604020202020204" pitchFamily="34" charset="0"/>
            </a:endParaRPr>
          </a:p>
        </p:txBody>
      </p:sp>
      <p:sp>
        <p:nvSpPr>
          <p:cNvPr id="25" name="Freihandform 24"/>
          <p:cNvSpPr/>
          <p:nvPr/>
        </p:nvSpPr>
        <p:spPr>
          <a:xfrm>
            <a:off x="844242" y="4577308"/>
            <a:ext cx="7760008" cy="489427"/>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GB" sz="1300" b="1" dirty="0" smtClean="0">
                <a:latin typeface="Arial" panose="020B0604020202020204" pitchFamily="34" charset="0"/>
                <a:cs typeface="Arial" panose="020B0604020202020204" pitchFamily="34" charset="0"/>
              </a:rPr>
              <a:t>Improve </a:t>
            </a:r>
            <a:r>
              <a:rPr lang="en-GB" sz="1300" b="1" dirty="0">
                <a:latin typeface="Arial" panose="020B0604020202020204" pitchFamily="34" charset="0"/>
                <a:cs typeface="Arial" panose="020B0604020202020204" pitchFamily="34" charset="0"/>
              </a:rPr>
              <a:t>the framework conditions for tourism development</a:t>
            </a:r>
          </a:p>
        </p:txBody>
      </p:sp>
      <p:sp>
        <p:nvSpPr>
          <p:cNvPr id="26" name="Ellipse 25"/>
          <p:cNvSpPr/>
          <p:nvPr/>
        </p:nvSpPr>
        <p:spPr>
          <a:xfrm>
            <a:off x="599528" y="457730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6</a:t>
            </a:r>
            <a:endParaRPr lang="de-AT" sz="1700" b="1" dirty="0">
              <a:solidFill>
                <a:srgbClr val="E3007B"/>
              </a:solidFill>
              <a:latin typeface="Arial" panose="020B0604020202020204" pitchFamily="34" charset="0"/>
              <a:cs typeface="Arial" panose="020B0604020202020204" pitchFamily="34" charset="0"/>
            </a:endParaRPr>
          </a:p>
        </p:txBody>
      </p:sp>
      <p:sp>
        <p:nvSpPr>
          <p:cNvPr id="27" name="Freihandform 26"/>
          <p:cNvSpPr/>
          <p:nvPr/>
        </p:nvSpPr>
        <p:spPr>
          <a:xfrm>
            <a:off x="844242" y="5212832"/>
            <a:ext cx="7760009" cy="489427"/>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smtClean="0">
                <a:latin typeface="Arial" panose="020B0604020202020204" pitchFamily="34" charset="0"/>
                <a:cs typeface="Arial" panose="020B0604020202020204" pitchFamily="34" charset="0"/>
              </a:rPr>
              <a:t>Improve </a:t>
            </a:r>
            <a:r>
              <a:rPr lang="en-US" sz="1300" b="1" dirty="0">
                <a:latin typeface="Arial" panose="020B0604020202020204" pitchFamily="34" charset="0"/>
                <a:cs typeface="Arial" panose="020B0604020202020204" pitchFamily="34" charset="0"/>
              </a:rPr>
              <a:t>tourism know-how and service quality</a:t>
            </a:r>
            <a:endParaRPr lang="de-AT" sz="1300" b="1" dirty="0">
              <a:latin typeface="Arial" panose="020B0604020202020204" pitchFamily="34" charset="0"/>
              <a:cs typeface="Arial" panose="020B0604020202020204" pitchFamily="34" charset="0"/>
            </a:endParaRPr>
          </a:p>
        </p:txBody>
      </p:sp>
      <p:sp>
        <p:nvSpPr>
          <p:cNvPr id="28" name="Ellipse 27"/>
          <p:cNvSpPr/>
          <p:nvPr/>
        </p:nvSpPr>
        <p:spPr>
          <a:xfrm>
            <a:off x="599528" y="5212833"/>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7</a:t>
            </a:r>
            <a:endParaRPr lang="de-AT" sz="1700" b="1" dirty="0">
              <a:solidFill>
                <a:srgbClr val="E3007B"/>
              </a:solidFill>
              <a:latin typeface="Arial" panose="020B0604020202020204" pitchFamily="34" charset="0"/>
              <a:cs typeface="Arial" panose="020B0604020202020204" pitchFamily="34" charset="0"/>
            </a:endParaRPr>
          </a:p>
        </p:txBody>
      </p:sp>
      <p:sp>
        <p:nvSpPr>
          <p:cNvPr id="29" name="Freihandform 28"/>
          <p:cNvSpPr/>
          <p:nvPr/>
        </p:nvSpPr>
        <p:spPr>
          <a:xfrm>
            <a:off x="844242" y="5848356"/>
            <a:ext cx="7760009" cy="489427"/>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defTabSz="977900">
              <a:lnSpc>
                <a:spcPct val="90000"/>
              </a:lnSpc>
              <a:spcAft>
                <a:spcPct val="35000"/>
              </a:spcAft>
            </a:pPr>
            <a:r>
              <a:rPr lang="de-DE" sz="1300" b="1" dirty="0" err="1" smtClean="0">
                <a:latin typeface="Arial" panose="020B0604020202020204" pitchFamily="34" charset="0"/>
                <a:cs typeface="Arial" panose="020B0604020202020204" pitchFamily="34" charset="0"/>
              </a:rPr>
              <a:t>Improve</a:t>
            </a:r>
            <a:r>
              <a:rPr lang="de-DE" sz="1300" b="1" dirty="0" smtClean="0">
                <a:latin typeface="Arial" panose="020B0604020202020204" pitchFamily="34" charset="0"/>
                <a:cs typeface="Arial" panose="020B0604020202020204" pitchFamily="34" charset="0"/>
              </a:rPr>
              <a:t> the </a:t>
            </a:r>
            <a:r>
              <a:rPr lang="de-DE" sz="1300" b="1" dirty="0" err="1" smtClean="0">
                <a:latin typeface="Arial" panose="020B0604020202020204" pitchFamily="34" charset="0"/>
                <a:cs typeface="Arial" panose="020B0604020202020204" pitchFamily="34" charset="0"/>
              </a:rPr>
              <a:t>tourism</a:t>
            </a:r>
            <a:r>
              <a:rPr lang="de-DE" sz="1300" b="1" dirty="0" smtClean="0">
                <a:latin typeface="Arial" panose="020B0604020202020204" pitchFamily="34" charset="0"/>
                <a:cs typeface="Arial" panose="020B0604020202020204" pitchFamily="34" charset="0"/>
              </a:rPr>
              <a:t> </a:t>
            </a:r>
            <a:r>
              <a:rPr lang="de-DE" sz="1300" b="1" dirty="0" err="1" smtClean="0">
                <a:latin typeface="Arial" panose="020B0604020202020204" pitchFamily="34" charset="0"/>
                <a:cs typeface="Arial" panose="020B0604020202020204" pitchFamily="34" charset="0"/>
              </a:rPr>
              <a:t>awareness</a:t>
            </a:r>
            <a:r>
              <a:rPr lang="de-DE" sz="1300" b="1" dirty="0" smtClean="0">
                <a:latin typeface="Arial" panose="020B0604020202020204" pitchFamily="34" charset="0"/>
                <a:cs typeface="Arial" panose="020B0604020202020204" pitchFamily="34" charset="0"/>
              </a:rPr>
              <a:t> of the </a:t>
            </a:r>
            <a:r>
              <a:rPr lang="de-DE" sz="1300" b="1" dirty="0" err="1" smtClean="0">
                <a:latin typeface="Arial" panose="020B0604020202020204" pitchFamily="34" charset="0"/>
                <a:cs typeface="Arial" panose="020B0604020202020204" pitchFamily="34" charset="0"/>
              </a:rPr>
              <a:t>local</a:t>
            </a:r>
            <a:r>
              <a:rPr lang="de-DE" sz="1300" b="1" dirty="0" smtClean="0">
                <a:latin typeface="Arial" panose="020B0604020202020204" pitchFamily="34" charset="0"/>
                <a:cs typeface="Arial" panose="020B0604020202020204" pitchFamily="34" charset="0"/>
              </a:rPr>
              <a:t> </a:t>
            </a:r>
            <a:r>
              <a:rPr lang="de-DE" sz="1300" b="1" dirty="0" err="1" smtClean="0">
                <a:latin typeface="Arial" panose="020B0604020202020204" pitchFamily="34" charset="0"/>
                <a:cs typeface="Arial" panose="020B0604020202020204" pitchFamily="34" charset="0"/>
              </a:rPr>
              <a:t>population</a:t>
            </a:r>
            <a:endParaRPr lang="de-AT" sz="1300" b="1" dirty="0">
              <a:latin typeface="Arial" panose="020B0604020202020204" pitchFamily="34" charset="0"/>
              <a:cs typeface="Arial" panose="020B0604020202020204" pitchFamily="34" charset="0"/>
            </a:endParaRPr>
          </a:p>
        </p:txBody>
      </p:sp>
      <p:sp>
        <p:nvSpPr>
          <p:cNvPr id="30" name="Ellipse 29"/>
          <p:cNvSpPr/>
          <p:nvPr/>
        </p:nvSpPr>
        <p:spPr>
          <a:xfrm>
            <a:off x="599528" y="5848357"/>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8</a:t>
            </a:r>
            <a:endParaRPr lang="de-AT" sz="1700" b="1" dirty="0">
              <a:solidFill>
                <a:srgbClr val="E300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64579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87</a:t>
            </a:fld>
            <a:endParaRPr lang="de-DE" altLang="de-DE"/>
          </a:p>
        </p:txBody>
      </p:sp>
      <p:sp>
        <p:nvSpPr>
          <p:cNvPr id="9" name="Inhaltsplatzhalter 8"/>
          <p:cNvSpPr>
            <a:spLocks noGrp="1"/>
          </p:cNvSpPr>
          <p:nvPr>
            <p:ph sz="quarter" idx="14"/>
          </p:nvPr>
        </p:nvSpPr>
        <p:spPr/>
        <p:txBody>
          <a:bodyPr/>
          <a:lstStyle/>
          <a:p>
            <a:r>
              <a:rPr lang="de-DE" dirty="0" smtClean="0"/>
              <a:t>Strategic </a:t>
            </a:r>
            <a:r>
              <a:rPr lang="de-DE" dirty="0" err="1" smtClean="0"/>
              <a:t>targets</a:t>
            </a:r>
            <a:endParaRPr lang="de-AT" dirty="0"/>
          </a:p>
        </p:txBody>
      </p:sp>
      <p:sp>
        <p:nvSpPr>
          <p:cNvPr id="15" name="Freihandform 14"/>
          <p:cNvSpPr/>
          <p:nvPr/>
        </p:nvSpPr>
        <p:spPr>
          <a:xfrm>
            <a:off x="844242" y="620688"/>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smtClean="0">
                <a:latin typeface="Arial" panose="020B0604020202020204" pitchFamily="34" charset="0"/>
                <a:cs typeface="Arial" panose="020B0604020202020204" pitchFamily="34" charset="0"/>
              </a:rPr>
              <a:t>Improve </a:t>
            </a:r>
            <a:r>
              <a:rPr lang="en-US" sz="1300" b="1" dirty="0">
                <a:latin typeface="Arial" panose="020B0604020202020204" pitchFamily="34" charset="0"/>
                <a:cs typeface="Arial" panose="020B0604020202020204" pitchFamily="34" charset="0"/>
              </a:rPr>
              <a:t>the awareness of </a:t>
            </a:r>
            <a:r>
              <a:rPr lang="en-US" sz="1300" b="1" dirty="0" smtClean="0">
                <a:latin typeface="Arial" panose="020B0604020202020204" pitchFamily="34" charset="0"/>
                <a:cs typeface="Arial" panose="020B0604020202020204" pitchFamily="34" charset="0"/>
              </a:rPr>
              <a:t>North Macedonia </a:t>
            </a:r>
            <a:r>
              <a:rPr lang="en-US" sz="1300" b="1" dirty="0">
                <a:latin typeface="Arial" panose="020B0604020202020204" pitchFamily="34" charset="0"/>
                <a:cs typeface="Arial" panose="020B0604020202020204" pitchFamily="34" charset="0"/>
              </a:rPr>
              <a:t>as an attractive tourism destination abroad</a:t>
            </a:r>
            <a:endParaRPr lang="de-AT" sz="1300" b="1" dirty="0">
              <a:latin typeface="Arial" panose="020B0604020202020204" pitchFamily="34" charset="0"/>
              <a:cs typeface="Arial" panose="020B0604020202020204" pitchFamily="34" charset="0"/>
            </a:endParaRPr>
          </a:p>
        </p:txBody>
      </p:sp>
      <p:sp>
        <p:nvSpPr>
          <p:cNvPr id="16" name="Ellipse 15"/>
          <p:cNvSpPr/>
          <p:nvPr/>
        </p:nvSpPr>
        <p:spPr>
          <a:xfrm>
            <a:off x="599528" y="62068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1</a:t>
            </a:r>
            <a:endParaRPr lang="de-AT" sz="1700" b="1" dirty="0">
              <a:solidFill>
                <a:srgbClr val="E3007B"/>
              </a:solidFill>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485764" y="128079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32" name="Line 5"/>
          <p:cNvSpPr>
            <a:spLocks noChangeShapeType="1"/>
          </p:cNvSpPr>
          <p:nvPr/>
        </p:nvSpPr>
        <p:spPr bwMode="auto">
          <a:xfrm>
            <a:off x="608002" y="155543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 name="Rectangle 6"/>
          <p:cNvSpPr>
            <a:spLocks noChangeArrowheads="1"/>
          </p:cNvSpPr>
          <p:nvPr/>
        </p:nvSpPr>
        <p:spPr bwMode="auto">
          <a:xfrm>
            <a:off x="515487" y="1640832"/>
            <a:ext cx="8171313" cy="21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Currently North Macedonia is still a relatively unknown tourism destination among the majority of the Europeans. That North Macedonian destinations like Skopje and </a:t>
            </a:r>
            <a:r>
              <a:rPr lang="en-US" sz="1100" dirty="0" err="1" smtClean="0">
                <a:solidFill>
                  <a:srgbClr val="000000"/>
                </a:solidFill>
              </a:rPr>
              <a:t>Ohrid</a:t>
            </a:r>
            <a:r>
              <a:rPr lang="en-US" sz="1100" dirty="0" smtClean="0">
                <a:solidFill>
                  <a:srgbClr val="000000"/>
                </a:solidFill>
              </a:rPr>
              <a:t> are already attractive tourism destinations is also not known.</a:t>
            </a:r>
          </a:p>
          <a:p>
            <a:pPr>
              <a:spcBef>
                <a:spcPts val="0"/>
              </a:spcBef>
              <a:spcAft>
                <a:spcPts val="600"/>
              </a:spcAft>
              <a:buClr>
                <a:srgbClr val="E3007B"/>
              </a:buClr>
              <a:buSzPct val="115000"/>
            </a:pPr>
            <a:r>
              <a:rPr lang="en-US" sz="1100" dirty="0">
                <a:solidFill>
                  <a:srgbClr val="000000"/>
                </a:solidFill>
              </a:rPr>
              <a:t>T</a:t>
            </a:r>
            <a:r>
              <a:rPr lang="en-US" sz="1100" dirty="0" smtClean="0">
                <a:solidFill>
                  <a:srgbClr val="000000"/>
                </a:solidFill>
              </a:rPr>
              <a:t>he subsidy program  of the North Macedonian government for the tour operators has a positive effect on the awareness of North Macedonia as an attractive tourism destination, as strong international tour operators started to include North Macedonia in their programs and, as a consequence, also promote it as a holiday destination.</a:t>
            </a:r>
          </a:p>
          <a:p>
            <a:pPr>
              <a:spcBef>
                <a:spcPts val="0"/>
              </a:spcBef>
              <a:spcAft>
                <a:spcPts val="600"/>
              </a:spcAft>
              <a:buClr>
                <a:srgbClr val="E3007B"/>
              </a:buClr>
              <a:buSzPct val="115000"/>
            </a:pPr>
            <a:r>
              <a:rPr lang="en-US" sz="1100" dirty="0" smtClean="0">
                <a:solidFill>
                  <a:srgbClr val="000000"/>
                </a:solidFill>
              </a:rPr>
              <a:t>Also the </a:t>
            </a:r>
            <a:r>
              <a:rPr lang="en-US" sz="1100" dirty="0">
                <a:solidFill>
                  <a:srgbClr val="000000"/>
                </a:solidFill>
              </a:rPr>
              <a:t>Agency for Promotion and Support implements several marketing activities to improve the awareness of </a:t>
            </a:r>
            <a:r>
              <a:rPr lang="en-US" sz="1100" dirty="0" smtClean="0">
                <a:solidFill>
                  <a:srgbClr val="000000"/>
                </a:solidFill>
              </a:rPr>
              <a:t>North Macedonia </a:t>
            </a:r>
            <a:r>
              <a:rPr lang="en-US" sz="1100" dirty="0">
                <a:solidFill>
                  <a:srgbClr val="000000"/>
                </a:solidFill>
              </a:rPr>
              <a:t>as an attractive tourism destination abroad. But the available financial resources (e.g. MKD 38 million in 2015)  for marketing activities limit the possibilities</a:t>
            </a:r>
            <a:r>
              <a:rPr lang="en-US" sz="1100" dirty="0" smtClean="0">
                <a:solidFill>
                  <a:srgbClr val="000000"/>
                </a:solidFill>
              </a:rPr>
              <a:t>.</a:t>
            </a:r>
          </a:p>
          <a:p>
            <a:pPr>
              <a:spcBef>
                <a:spcPts val="0"/>
              </a:spcBef>
              <a:spcAft>
                <a:spcPts val="600"/>
              </a:spcAft>
              <a:buClr>
                <a:srgbClr val="E3007B"/>
              </a:buClr>
              <a:buSzPct val="115000"/>
            </a:pPr>
            <a:r>
              <a:rPr lang="en-US" sz="1100" dirty="0" smtClean="0">
                <a:solidFill>
                  <a:srgbClr val="000000"/>
                </a:solidFill>
              </a:rPr>
              <a:t>Especially when comparing the available annual marketing budget of the agency with other European countries it is obvious, that the available annual financial resources for tourism marketing in North Macedonia are currently very limited.</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sp>
        <p:nvSpPr>
          <p:cNvPr id="10" name="Text Box 4"/>
          <p:cNvSpPr txBox="1">
            <a:spLocks noChangeArrowheads="1"/>
          </p:cNvSpPr>
          <p:nvPr/>
        </p:nvSpPr>
        <p:spPr bwMode="auto">
          <a:xfrm>
            <a:off x="485764" y="371703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11" name="Line 5"/>
          <p:cNvSpPr>
            <a:spLocks noChangeShapeType="1"/>
          </p:cNvSpPr>
          <p:nvPr/>
        </p:nvSpPr>
        <p:spPr bwMode="auto">
          <a:xfrm>
            <a:off x="608002" y="399167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Rectangle 6"/>
          <p:cNvSpPr>
            <a:spLocks noChangeArrowheads="1"/>
          </p:cNvSpPr>
          <p:nvPr/>
        </p:nvSpPr>
        <p:spPr bwMode="auto">
          <a:xfrm>
            <a:off x="515488" y="4077072"/>
            <a:ext cx="406083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It is recommended to increase the amount of available marketing budget at the Agency for Promotion and Support to a comparable level of other countries. The main indicator should be the available annual marketing budget per international arrival.</a:t>
            </a:r>
          </a:p>
          <a:p>
            <a:pPr>
              <a:spcBef>
                <a:spcPts val="0"/>
              </a:spcBef>
              <a:spcAft>
                <a:spcPts val="600"/>
              </a:spcAft>
              <a:buClr>
                <a:srgbClr val="E3007B"/>
              </a:buClr>
              <a:buSzPct val="115000"/>
            </a:pPr>
            <a:r>
              <a:rPr lang="en-US" sz="1100" dirty="0" smtClean="0">
                <a:solidFill>
                  <a:srgbClr val="000000"/>
                </a:solidFill>
              </a:rPr>
              <a:t>In order to make such an increase in the annual marketing budget for the Agency for Promotion and Support more realistic, it should be taken into consideration to adapt the existing tourism tax system in the Republic. </a:t>
            </a:r>
          </a:p>
          <a:p>
            <a:pPr>
              <a:spcBef>
                <a:spcPts val="0"/>
              </a:spcBef>
              <a:spcAft>
                <a:spcPts val="600"/>
              </a:spcAft>
              <a:buClr>
                <a:srgbClr val="E3007B"/>
              </a:buClr>
              <a:buSzPct val="115000"/>
            </a:pPr>
            <a:r>
              <a:rPr lang="en-US" sz="1100" dirty="0" smtClean="0">
                <a:solidFill>
                  <a:srgbClr val="000000"/>
                </a:solidFill>
              </a:rPr>
              <a:t>This would also have a positive effect on the possibilities to conduct additional marketing activities on a destination level.</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nvGrpSpPr>
          <p:cNvPr id="13" name="Gruppieren 12"/>
          <p:cNvGrpSpPr/>
          <p:nvPr/>
        </p:nvGrpSpPr>
        <p:grpSpPr>
          <a:xfrm>
            <a:off x="4637001" y="3882823"/>
            <a:ext cx="3929341" cy="2360195"/>
            <a:chOff x="4637001" y="3882823"/>
            <a:chExt cx="3929341" cy="2360195"/>
          </a:xfrm>
        </p:grpSpPr>
        <p:pic>
          <p:nvPicPr>
            <p:cNvPr id="3082" name="Picture 10" descr="http://macedonia-timeless.com/img/5%20-%20Veljus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58" b="23872"/>
            <a:stretch/>
          </p:blipFill>
          <p:spPr bwMode="auto">
            <a:xfrm>
              <a:off x="4637001" y="5100605"/>
              <a:ext cx="1927910" cy="113646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macedonia-timeless.com/img/7%20-%20Hrana.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4681" r="1934" b="29099"/>
            <a:stretch/>
          </p:blipFill>
          <p:spPr bwMode="auto">
            <a:xfrm>
              <a:off x="6644576" y="5120005"/>
              <a:ext cx="1921766" cy="11170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macedonia-timeless.com/img/3%20-%20Kaneo.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899" r="41880" b="17339"/>
            <a:stretch/>
          </p:blipFill>
          <p:spPr bwMode="auto">
            <a:xfrm>
              <a:off x="6646077" y="3882824"/>
              <a:ext cx="1920265" cy="11429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macedonia-timeless.com/img/4%20-%20Kokino.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515" t="1896" r="7698" b="21689"/>
            <a:stretch/>
          </p:blipFill>
          <p:spPr bwMode="auto">
            <a:xfrm>
              <a:off x="4637001" y="3882823"/>
              <a:ext cx="1927910" cy="1146265"/>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uppieren 41"/>
            <p:cNvGrpSpPr/>
            <p:nvPr/>
          </p:nvGrpSpPr>
          <p:grpSpPr>
            <a:xfrm>
              <a:off x="4637001" y="3882824"/>
              <a:ext cx="3929341" cy="2360194"/>
              <a:chOff x="4637001" y="3800763"/>
              <a:chExt cx="3929341" cy="2360194"/>
            </a:xfrm>
          </p:grpSpPr>
          <p:cxnSp>
            <p:nvCxnSpPr>
              <p:cNvPr id="43" name="Gerade Verbindung 42"/>
              <p:cNvCxnSpPr/>
              <p:nvPr/>
            </p:nvCxnSpPr>
            <p:spPr>
              <a:xfrm>
                <a:off x="4637001" y="4978007"/>
                <a:ext cx="1980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p:nvCxnSpPr>
            <p:spPr>
              <a:xfrm rot="5400000">
                <a:off x="6007695" y="4394763"/>
                <a:ext cx="1188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45" name="Gerade Verbindung 44"/>
              <p:cNvCxnSpPr/>
              <p:nvPr/>
            </p:nvCxnSpPr>
            <p:spPr>
              <a:xfrm>
                <a:off x="6604342" y="4988060"/>
                <a:ext cx="19620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45"/>
              <p:cNvCxnSpPr/>
              <p:nvPr/>
            </p:nvCxnSpPr>
            <p:spPr>
              <a:xfrm rot="5400000">
                <a:off x="6013147" y="5574157"/>
                <a:ext cx="11736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grpSp>
      </p:grpSp>
      <p:sp>
        <p:nvSpPr>
          <p:cNvPr id="2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smtClean="0"/>
              <a:t>Source (pictures): www.North Macedonia-timeless.com</a:t>
            </a:r>
            <a:r>
              <a:rPr lang="de-DE" spc="0" dirty="0"/>
              <a:t/>
            </a:r>
            <a:br>
              <a:rPr lang="de-DE" spc="0" dirty="0"/>
            </a:br>
            <a:endParaRPr lang="en-US" spc="0" dirty="0"/>
          </a:p>
        </p:txBody>
      </p:sp>
    </p:spTree>
    <p:extLst>
      <p:ext uri="{BB962C8B-B14F-4D97-AF65-F5344CB8AC3E}">
        <p14:creationId xmlns:p14="http://schemas.microsoft.com/office/powerpoint/2010/main" val="1191686606"/>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GB" sz="2000" b="1" dirty="0" smtClean="0"/>
              <a:t>Due to limited financial resources for marketing it is necessary to define the core source markets</a:t>
            </a:r>
            <a:endParaRPr lang="en-GB"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88</a:t>
            </a:fld>
            <a:endParaRPr lang="de-DE" altLang="de-DE"/>
          </a:p>
        </p:txBody>
      </p:sp>
      <p:sp>
        <p:nvSpPr>
          <p:cNvPr id="9" name="Inhaltsplatzhalter 8"/>
          <p:cNvSpPr>
            <a:spLocks noGrp="1"/>
          </p:cNvSpPr>
          <p:nvPr>
            <p:ph sz="quarter" idx="14"/>
          </p:nvPr>
        </p:nvSpPr>
        <p:spPr>
          <a:xfrm>
            <a:off x="3059832" y="188913"/>
            <a:ext cx="5626969" cy="360362"/>
          </a:xfrm>
        </p:spPr>
        <p:txBody>
          <a:bodyPr/>
          <a:lstStyle/>
          <a:p>
            <a:r>
              <a:rPr lang="en-US" dirty="0" smtClean="0"/>
              <a:t>Main source markets for North Macedonian tourism</a:t>
            </a:r>
            <a:endParaRPr lang="de-AT" dirty="0"/>
          </a:p>
        </p:txBody>
      </p:sp>
      <p:sp>
        <p:nvSpPr>
          <p:cNvPr id="35" name="Textfeld 34"/>
          <p:cNvSpPr txBox="1"/>
          <p:nvPr/>
        </p:nvSpPr>
        <p:spPr>
          <a:xfrm>
            <a:off x="628682" y="1532917"/>
            <a:ext cx="2364934" cy="289441"/>
          </a:xfrm>
          <a:prstGeom prst="roundRect">
            <a:avLst/>
          </a:prstGeom>
          <a:solidFill>
            <a:srgbClr val="E3007B"/>
          </a:solidFill>
        </p:spPr>
        <p:txBody>
          <a:bodyPr wrap="square" rtlCol="0">
            <a:spAutoFit/>
          </a:bodyPr>
          <a:lstStyle/>
          <a:p>
            <a:r>
              <a:rPr lang="en-GB" sz="1100" b="1" kern="2000" dirty="0" smtClean="0">
                <a:solidFill>
                  <a:schemeClr val="bg1"/>
                </a:solidFill>
              </a:rPr>
              <a:t>Core markets</a:t>
            </a:r>
          </a:p>
        </p:txBody>
      </p:sp>
      <p:sp>
        <p:nvSpPr>
          <p:cNvPr id="36" name="Textfeld 35"/>
          <p:cNvSpPr txBox="1"/>
          <p:nvPr/>
        </p:nvSpPr>
        <p:spPr>
          <a:xfrm>
            <a:off x="615290" y="1867850"/>
            <a:ext cx="2376266" cy="1431161"/>
          </a:xfrm>
          <a:prstGeom prst="rect">
            <a:avLst/>
          </a:prstGeom>
          <a:noFill/>
        </p:spPr>
        <p:txBody>
          <a:bodyPr wrap="square" rtlCol="0">
            <a:spAutoFit/>
          </a:bodyPr>
          <a:lstStyle/>
          <a:p>
            <a:pPr marL="88900" indent="-88900">
              <a:spcAft>
                <a:spcPts val="600"/>
              </a:spcAft>
              <a:tabLst>
                <a:tab pos="177800" algn="l"/>
              </a:tabLst>
            </a:pPr>
            <a:r>
              <a:rPr lang="en-GB" sz="1100" b="0" kern="2000" dirty="0" smtClean="0">
                <a:solidFill>
                  <a:srgbClr val="000000"/>
                </a:solidFill>
              </a:rPr>
              <a:t>1		Domestic travellers / </a:t>
            </a:r>
            <a:br>
              <a:rPr lang="en-GB" sz="1100" b="0" kern="2000" dirty="0" smtClean="0">
                <a:solidFill>
                  <a:srgbClr val="000000"/>
                </a:solidFill>
              </a:rPr>
            </a:br>
            <a:r>
              <a:rPr lang="en-GB" sz="1100" b="0" kern="2000" dirty="0" smtClean="0">
                <a:solidFill>
                  <a:srgbClr val="000000"/>
                </a:solidFill>
              </a:rPr>
              <a:t>	North Macedonian diaspora</a:t>
            </a:r>
          </a:p>
          <a:p>
            <a:pPr marL="88900" indent="-88900">
              <a:spcAft>
                <a:spcPts val="600"/>
              </a:spcAft>
              <a:buAutoNum type="arabicPlain" startAt="2"/>
              <a:tabLst>
                <a:tab pos="177800" algn="l"/>
              </a:tabLst>
            </a:pPr>
            <a:r>
              <a:rPr lang="en-GB" sz="1100" b="0" kern="2000" dirty="0" smtClean="0">
                <a:solidFill>
                  <a:srgbClr val="000000"/>
                </a:solidFill>
              </a:rPr>
              <a:t> 	Neighbouring countries / </a:t>
            </a:r>
            <a:r>
              <a:rPr lang="en-GB" sz="1100" kern="2000" dirty="0">
                <a:solidFill>
                  <a:srgbClr val="000000"/>
                </a:solidFill>
              </a:rPr>
              <a:t>	</a:t>
            </a:r>
            <a:r>
              <a:rPr lang="en-GB" sz="1100" b="0" kern="2000" dirty="0" smtClean="0">
                <a:solidFill>
                  <a:srgbClr val="000000"/>
                </a:solidFill>
              </a:rPr>
              <a:t>Transit visitors</a:t>
            </a:r>
          </a:p>
          <a:p>
            <a:pPr marL="88900" indent="-88900">
              <a:spcAft>
                <a:spcPts val="600"/>
              </a:spcAft>
              <a:buAutoNum type="arabicPlain" startAt="2"/>
              <a:tabLst>
                <a:tab pos="177800" algn="l"/>
              </a:tabLst>
            </a:pPr>
            <a:r>
              <a:rPr lang="en-GB" sz="1100" kern="2000" dirty="0" smtClean="0">
                <a:solidFill>
                  <a:srgbClr val="000000"/>
                </a:solidFill>
              </a:rPr>
              <a:t> 	Strong European outbound 	markets, especially those with a 	Low-Cost-Carrier connection</a:t>
            </a:r>
            <a:endParaRPr lang="en-GB" sz="1100" b="0" kern="2000" dirty="0" smtClean="0">
              <a:solidFill>
                <a:srgbClr val="000000"/>
              </a:solidFill>
            </a:endParaRPr>
          </a:p>
        </p:txBody>
      </p:sp>
      <p:sp>
        <p:nvSpPr>
          <p:cNvPr id="58" name="Textfeld 57"/>
          <p:cNvSpPr txBox="1"/>
          <p:nvPr/>
        </p:nvSpPr>
        <p:spPr>
          <a:xfrm>
            <a:off x="512809" y="3445772"/>
            <a:ext cx="2547023" cy="2031325"/>
          </a:xfrm>
          <a:prstGeom prst="rect">
            <a:avLst/>
          </a:prstGeom>
          <a:noFill/>
        </p:spPr>
        <p:txBody>
          <a:bodyPr wrap="square" rtlCol="0">
            <a:spAutoFit/>
          </a:bodyPr>
          <a:lstStyle/>
          <a:p>
            <a:pPr>
              <a:spcAft>
                <a:spcPts val="600"/>
              </a:spcAft>
            </a:pPr>
            <a:r>
              <a:rPr lang="en-GB" sz="1100" kern="2000" dirty="0" smtClean="0">
                <a:solidFill>
                  <a:srgbClr val="000000"/>
                </a:solidFill>
              </a:rPr>
              <a:t>In 2014 around 58 % of all overnights</a:t>
            </a:r>
            <a:br>
              <a:rPr lang="en-GB" sz="1100" kern="2000" dirty="0" smtClean="0">
                <a:solidFill>
                  <a:srgbClr val="000000"/>
                </a:solidFill>
              </a:rPr>
            </a:br>
            <a:r>
              <a:rPr lang="en-GB" sz="1100" kern="2000" dirty="0" smtClean="0">
                <a:solidFill>
                  <a:srgbClr val="000000"/>
                </a:solidFill>
              </a:rPr>
              <a:t>generated in North Macedonia had been</a:t>
            </a:r>
            <a:br>
              <a:rPr lang="en-GB" sz="1100" kern="2000" dirty="0" smtClean="0">
                <a:solidFill>
                  <a:srgbClr val="000000"/>
                </a:solidFill>
              </a:rPr>
            </a:br>
            <a:r>
              <a:rPr lang="en-GB" sz="1100" kern="2000" dirty="0" smtClean="0">
                <a:solidFill>
                  <a:srgbClr val="000000"/>
                </a:solidFill>
              </a:rPr>
              <a:t>conducted by North Macedonians, followed</a:t>
            </a:r>
            <a:br>
              <a:rPr lang="en-GB" sz="1100" kern="2000" dirty="0" smtClean="0">
                <a:solidFill>
                  <a:srgbClr val="000000"/>
                </a:solidFill>
              </a:rPr>
            </a:br>
            <a:r>
              <a:rPr lang="en-GB" sz="1100" kern="2000" dirty="0" smtClean="0">
                <a:solidFill>
                  <a:srgbClr val="000000"/>
                </a:solidFill>
              </a:rPr>
              <a:t>by 5,8 % from Dutch travellers.</a:t>
            </a:r>
          </a:p>
          <a:p>
            <a:pPr>
              <a:spcAft>
                <a:spcPts val="600"/>
              </a:spcAft>
            </a:pPr>
            <a:r>
              <a:rPr lang="en-GB" sz="1100" kern="2000" dirty="0" smtClean="0">
                <a:solidFill>
                  <a:srgbClr val="000000"/>
                </a:solidFill>
              </a:rPr>
              <a:t>All other countries have currently a</a:t>
            </a:r>
            <a:br>
              <a:rPr lang="en-GB" sz="1100" kern="2000" dirty="0" smtClean="0">
                <a:solidFill>
                  <a:srgbClr val="000000"/>
                </a:solidFill>
              </a:rPr>
            </a:br>
            <a:r>
              <a:rPr lang="en-GB" sz="1100" kern="2000" dirty="0" smtClean="0">
                <a:solidFill>
                  <a:srgbClr val="000000"/>
                </a:solidFill>
              </a:rPr>
              <a:t>market share of less than 5 %. In the</a:t>
            </a:r>
            <a:br>
              <a:rPr lang="en-GB" sz="1100" kern="2000" dirty="0" smtClean="0">
                <a:solidFill>
                  <a:srgbClr val="000000"/>
                </a:solidFill>
              </a:rPr>
            </a:br>
            <a:r>
              <a:rPr lang="en-GB" sz="1100" kern="2000" dirty="0" smtClean="0">
                <a:solidFill>
                  <a:srgbClr val="000000"/>
                </a:solidFill>
              </a:rPr>
              <a:t>Top 10 are also Turkey, Serbia, </a:t>
            </a:r>
            <a:br>
              <a:rPr lang="en-GB" sz="1100" kern="2000" dirty="0" smtClean="0">
                <a:solidFill>
                  <a:srgbClr val="000000"/>
                </a:solidFill>
              </a:rPr>
            </a:br>
            <a:r>
              <a:rPr lang="en-GB" sz="1100" kern="2000" dirty="0" smtClean="0">
                <a:solidFill>
                  <a:srgbClr val="000000"/>
                </a:solidFill>
              </a:rPr>
              <a:t>Greece, Bulgaria, Albania, Poland, </a:t>
            </a:r>
            <a:br>
              <a:rPr lang="en-GB" sz="1100" kern="2000" dirty="0" smtClean="0">
                <a:solidFill>
                  <a:srgbClr val="000000"/>
                </a:solidFill>
              </a:rPr>
            </a:br>
            <a:r>
              <a:rPr lang="en-GB" sz="1100" kern="2000" dirty="0" smtClean="0">
                <a:solidFill>
                  <a:srgbClr val="000000"/>
                </a:solidFill>
              </a:rPr>
              <a:t>Germany and Croatia. </a:t>
            </a:r>
            <a:endParaRPr lang="en-GB" sz="1100" b="0" kern="2000" dirty="0" smtClean="0">
              <a:solidFill>
                <a:srgbClr val="000000"/>
              </a:solidFill>
            </a:endParaRPr>
          </a:p>
        </p:txBody>
      </p:sp>
      <p:grpSp>
        <p:nvGrpSpPr>
          <p:cNvPr id="34" name="Gruppieren 33"/>
          <p:cNvGrpSpPr>
            <a:grpSpLocks noChangeAspect="1"/>
          </p:cNvGrpSpPr>
          <p:nvPr/>
        </p:nvGrpSpPr>
        <p:grpSpPr bwMode="gray">
          <a:xfrm>
            <a:off x="3131839" y="1485768"/>
            <a:ext cx="5476191" cy="3610262"/>
            <a:chOff x="862518" y="681942"/>
            <a:chExt cx="8281482" cy="5459692"/>
          </a:xfrm>
          <a:gradFill>
            <a:gsLst>
              <a:gs pos="0">
                <a:schemeClr val="bg1">
                  <a:lumMod val="85000"/>
                </a:schemeClr>
              </a:gs>
              <a:gs pos="100000">
                <a:srgbClr val="9D9D9D"/>
              </a:gs>
            </a:gsLst>
            <a:path path="circle">
              <a:fillToRect r="100000" b="100000"/>
            </a:path>
          </a:gradFill>
          <a:effectLst/>
        </p:grpSpPr>
        <p:sp>
          <p:nvSpPr>
            <p:cNvPr id="39" name="Israel" descr="© INSCALE GmbH, 05.05.2010&#10;http://www.presentationload.com/"/>
            <p:cNvSpPr>
              <a:spLocks/>
            </p:cNvSpPr>
            <p:nvPr/>
          </p:nvSpPr>
          <p:spPr bwMode="gray">
            <a:xfrm>
              <a:off x="7708694" y="5961001"/>
              <a:ext cx="126932" cy="180633"/>
            </a:xfrm>
            <a:custGeom>
              <a:avLst/>
              <a:gdLst/>
              <a:ahLst/>
              <a:cxnLst>
                <a:cxn ang="0">
                  <a:pos x="4" y="64"/>
                </a:cxn>
                <a:cxn ang="0">
                  <a:pos x="14" y="64"/>
                </a:cxn>
                <a:cxn ang="0">
                  <a:pos x="27" y="53"/>
                </a:cxn>
                <a:cxn ang="0">
                  <a:pos x="35" y="58"/>
                </a:cxn>
                <a:cxn ang="0">
                  <a:pos x="43" y="58"/>
                </a:cxn>
                <a:cxn ang="0">
                  <a:pos x="41" y="50"/>
                </a:cxn>
                <a:cxn ang="0">
                  <a:pos x="38" y="40"/>
                </a:cxn>
                <a:cxn ang="0">
                  <a:pos x="43" y="37"/>
                </a:cxn>
                <a:cxn ang="0">
                  <a:pos x="33" y="19"/>
                </a:cxn>
                <a:cxn ang="0">
                  <a:pos x="33" y="2"/>
                </a:cxn>
                <a:cxn ang="0">
                  <a:pos x="28" y="0"/>
                </a:cxn>
                <a:cxn ang="0">
                  <a:pos x="21" y="0"/>
                </a:cxn>
                <a:cxn ang="0">
                  <a:pos x="21" y="6"/>
                </a:cxn>
                <a:cxn ang="0">
                  <a:pos x="21" y="16"/>
                </a:cxn>
                <a:cxn ang="0">
                  <a:pos x="14" y="15"/>
                </a:cxn>
                <a:cxn ang="0">
                  <a:pos x="10" y="19"/>
                </a:cxn>
                <a:cxn ang="0">
                  <a:pos x="4" y="20"/>
                </a:cxn>
                <a:cxn ang="0">
                  <a:pos x="0" y="22"/>
                </a:cxn>
                <a:cxn ang="0">
                  <a:pos x="1" y="32"/>
                </a:cxn>
                <a:cxn ang="0">
                  <a:pos x="6" y="38"/>
                </a:cxn>
                <a:cxn ang="0">
                  <a:pos x="0" y="40"/>
                </a:cxn>
                <a:cxn ang="0">
                  <a:pos x="0" y="46"/>
                </a:cxn>
                <a:cxn ang="0">
                  <a:pos x="4" y="47"/>
                </a:cxn>
                <a:cxn ang="0">
                  <a:pos x="4" y="64"/>
                </a:cxn>
              </a:cxnLst>
              <a:rect l="0" t="0" r="r" b="b"/>
              <a:pathLst>
                <a:path w="45" h="64">
                  <a:moveTo>
                    <a:pt x="4" y="64"/>
                  </a:moveTo>
                  <a:cubicBezTo>
                    <a:pt x="14" y="64"/>
                    <a:pt x="14" y="64"/>
                    <a:pt x="14" y="64"/>
                  </a:cubicBezTo>
                  <a:cubicBezTo>
                    <a:pt x="16" y="58"/>
                    <a:pt x="20" y="53"/>
                    <a:pt x="27" y="53"/>
                  </a:cubicBezTo>
                  <a:cubicBezTo>
                    <a:pt x="34" y="53"/>
                    <a:pt x="35" y="58"/>
                    <a:pt x="35" y="58"/>
                  </a:cubicBezTo>
                  <a:cubicBezTo>
                    <a:pt x="43" y="58"/>
                    <a:pt x="43" y="58"/>
                    <a:pt x="43" y="58"/>
                  </a:cubicBezTo>
                  <a:cubicBezTo>
                    <a:pt x="43" y="58"/>
                    <a:pt x="45" y="53"/>
                    <a:pt x="41" y="50"/>
                  </a:cubicBezTo>
                  <a:cubicBezTo>
                    <a:pt x="38" y="48"/>
                    <a:pt x="38" y="40"/>
                    <a:pt x="38" y="40"/>
                  </a:cubicBezTo>
                  <a:cubicBezTo>
                    <a:pt x="43" y="37"/>
                    <a:pt x="43" y="37"/>
                    <a:pt x="43" y="37"/>
                  </a:cubicBezTo>
                  <a:cubicBezTo>
                    <a:pt x="33" y="19"/>
                    <a:pt x="33" y="19"/>
                    <a:pt x="33" y="19"/>
                  </a:cubicBezTo>
                  <a:cubicBezTo>
                    <a:pt x="33" y="2"/>
                    <a:pt x="33" y="2"/>
                    <a:pt x="33" y="2"/>
                  </a:cubicBezTo>
                  <a:cubicBezTo>
                    <a:pt x="28" y="0"/>
                    <a:pt x="28" y="0"/>
                    <a:pt x="28" y="0"/>
                  </a:cubicBezTo>
                  <a:cubicBezTo>
                    <a:pt x="21" y="0"/>
                    <a:pt x="21" y="0"/>
                    <a:pt x="21" y="0"/>
                  </a:cubicBezTo>
                  <a:cubicBezTo>
                    <a:pt x="21" y="6"/>
                    <a:pt x="21" y="6"/>
                    <a:pt x="21" y="6"/>
                  </a:cubicBezTo>
                  <a:cubicBezTo>
                    <a:pt x="21" y="6"/>
                    <a:pt x="27" y="9"/>
                    <a:pt x="21" y="16"/>
                  </a:cubicBezTo>
                  <a:cubicBezTo>
                    <a:pt x="17" y="23"/>
                    <a:pt x="14" y="15"/>
                    <a:pt x="14" y="15"/>
                  </a:cubicBezTo>
                  <a:cubicBezTo>
                    <a:pt x="14" y="15"/>
                    <a:pt x="12" y="17"/>
                    <a:pt x="10" y="19"/>
                  </a:cubicBezTo>
                  <a:cubicBezTo>
                    <a:pt x="7" y="20"/>
                    <a:pt x="4" y="20"/>
                    <a:pt x="4" y="20"/>
                  </a:cubicBezTo>
                  <a:cubicBezTo>
                    <a:pt x="0" y="22"/>
                    <a:pt x="0" y="22"/>
                    <a:pt x="0" y="22"/>
                  </a:cubicBezTo>
                  <a:cubicBezTo>
                    <a:pt x="1" y="32"/>
                    <a:pt x="1" y="32"/>
                    <a:pt x="1" y="32"/>
                  </a:cubicBezTo>
                  <a:cubicBezTo>
                    <a:pt x="1" y="32"/>
                    <a:pt x="8" y="36"/>
                    <a:pt x="6" y="38"/>
                  </a:cubicBezTo>
                  <a:cubicBezTo>
                    <a:pt x="4" y="41"/>
                    <a:pt x="0" y="40"/>
                    <a:pt x="0" y="40"/>
                  </a:cubicBezTo>
                  <a:cubicBezTo>
                    <a:pt x="0" y="46"/>
                    <a:pt x="0" y="46"/>
                    <a:pt x="0" y="46"/>
                  </a:cubicBezTo>
                  <a:cubicBezTo>
                    <a:pt x="4" y="47"/>
                    <a:pt x="4" y="47"/>
                    <a:pt x="4" y="47"/>
                  </a:cubicBezTo>
                  <a:lnTo>
                    <a:pt x="4" y="64"/>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0" name="Saudi Arabia" descr="© INSCALE GmbH, 05.05.2010&#10;http://www.presentationload.com/"/>
            <p:cNvSpPr>
              <a:spLocks/>
            </p:cNvSpPr>
            <p:nvPr/>
          </p:nvSpPr>
          <p:spPr bwMode="gray">
            <a:xfrm>
              <a:off x="8203403" y="5915435"/>
              <a:ext cx="940597" cy="226199"/>
            </a:xfrm>
            <a:custGeom>
              <a:avLst/>
              <a:gdLst/>
              <a:ahLst/>
              <a:cxnLst>
                <a:cxn ang="0">
                  <a:pos x="333" y="80"/>
                </a:cxn>
                <a:cxn ang="0">
                  <a:pos x="333" y="30"/>
                </a:cxn>
                <a:cxn ang="0">
                  <a:pos x="319" y="13"/>
                </a:cxn>
                <a:cxn ang="0">
                  <a:pos x="224" y="11"/>
                </a:cxn>
                <a:cxn ang="0">
                  <a:pos x="122" y="0"/>
                </a:cxn>
                <a:cxn ang="0">
                  <a:pos x="78" y="7"/>
                </a:cxn>
                <a:cxn ang="0">
                  <a:pos x="66" y="29"/>
                </a:cxn>
                <a:cxn ang="0">
                  <a:pos x="15" y="68"/>
                </a:cxn>
                <a:cxn ang="0">
                  <a:pos x="0" y="80"/>
                </a:cxn>
                <a:cxn ang="0">
                  <a:pos x="333" y="80"/>
                </a:cxn>
              </a:cxnLst>
              <a:rect l="0" t="0" r="r" b="b"/>
              <a:pathLst>
                <a:path w="333" h="80">
                  <a:moveTo>
                    <a:pt x="333" y="80"/>
                  </a:moveTo>
                  <a:cubicBezTo>
                    <a:pt x="333" y="30"/>
                    <a:pt x="333" y="30"/>
                    <a:pt x="333" y="30"/>
                  </a:cubicBezTo>
                  <a:cubicBezTo>
                    <a:pt x="319" y="13"/>
                    <a:pt x="319" y="13"/>
                    <a:pt x="319" y="13"/>
                  </a:cubicBezTo>
                  <a:cubicBezTo>
                    <a:pt x="319" y="13"/>
                    <a:pt x="251" y="13"/>
                    <a:pt x="224" y="11"/>
                  </a:cubicBezTo>
                  <a:cubicBezTo>
                    <a:pt x="197" y="11"/>
                    <a:pt x="135" y="0"/>
                    <a:pt x="122" y="0"/>
                  </a:cubicBezTo>
                  <a:cubicBezTo>
                    <a:pt x="108" y="0"/>
                    <a:pt x="78" y="7"/>
                    <a:pt x="78" y="7"/>
                  </a:cubicBezTo>
                  <a:cubicBezTo>
                    <a:pt x="66" y="29"/>
                    <a:pt x="66" y="29"/>
                    <a:pt x="66" y="29"/>
                  </a:cubicBezTo>
                  <a:cubicBezTo>
                    <a:pt x="66" y="29"/>
                    <a:pt x="25" y="61"/>
                    <a:pt x="15" y="68"/>
                  </a:cubicBezTo>
                  <a:cubicBezTo>
                    <a:pt x="11" y="70"/>
                    <a:pt x="6" y="74"/>
                    <a:pt x="0" y="80"/>
                  </a:cubicBezTo>
                  <a:lnTo>
                    <a:pt x="333" y="80"/>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1" name="Jordan" descr="© INSCALE GmbH, 05.05.2010&#10;http://www.presentationload.com/"/>
            <p:cNvSpPr>
              <a:spLocks/>
            </p:cNvSpPr>
            <p:nvPr/>
          </p:nvSpPr>
          <p:spPr bwMode="gray">
            <a:xfrm>
              <a:off x="7816099" y="5764092"/>
              <a:ext cx="606994" cy="377540"/>
            </a:xfrm>
            <a:custGeom>
              <a:avLst/>
              <a:gdLst/>
              <a:ahLst/>
              <a:cxnLst>
                <a:cxn ang="0">
                  <a:pos x="5" y="128"/>
                </a:cxn>
                <a:cxn ang="0">
                  <a:pos x="7" y="134"/>
                </a:cxn>
                <a:cxn ang="0">
                  <a:pos x="137" y="134"/>
                </a:cxn>
                <a:cxn ang="0">
                  <a:pos x="152" y="122"/>
                </a:cxn>
                <a:cxn ang="0">
                  <a:pos x="203" y="83"/>
                </a:cxn>
                <a:cxn ang="0">
                  <a:pos x="215" y="61"/>
                </a:cxn>
                <a:cxn ang="0">
                  <a:pos x="158" y="0"/>
                </a:cxn>
                <a:cxn ang="0">
                  <a:pos x="76" y="109"/>
                </a:cxn>
                <a:cxn ang="0">
                  <a:pos x="49" y="110"/>
                </a:cxn>
                <a:cxn ang="0">
                  <a:pos x="42" y="105"/>
                </a:cxn>
                <a:cxn ang="0">
                  <a:pos x="34" y="109"/>
                </a:cxn>
                <a:cxn ang="0">
                  <a:pos x="30" y="109"/>
                </a:cxn>
                <a:cxn ang="0">
                  <a:pos x="18" y="99"/>
                </a:cxn>
                <a:cxn ang="0">
                  <a:pos x="5" y="107"/>
                </a:cxn>
                <a:cxn ang="0">
                  <a:pos x="0" y="110"/>
                </a:cxn>
                <a:cxn ang="0">
                  <a:pos x="3" y="120"/>
                </a:cxn>
                <a:cxn ang="0">
                  <a:pos x="5" y="128"/>
                </a:cxn>
              </a:cxnLst>
              <a:rect l="0" t="0" r="r" b="b"/>
              <a:pathLst>
                <a:path w="215" h="134">
                  <a:moveTo>
                    <a:pt x="5" y="128"/>
                  </a:moveTo>
                  <a:cubicBezTo>
                    <a:pt x="7" y="134"/>
                    <a:pt x="7" y="134"/>
                    <a:pt x="7" y="134"/>
                  </a:cubicBezTo>
                  <a:cubicBezTo>
                    <a:pt x="137" y="134"/>
                    <a:pt x="137" y="134"/>
                    <a:pt x="137" y="134"/>
                  </a:cubicBezTo>
                  <a:cubicBezTo>
                    <a:pt x="143" y="128"/>
                    <a:pt x="148" y="124"/>
                    <a:pt x="152" y="122"/>
                  </a:cubicBezTo>
                  <a:cubicBezTo>
                    <a:pt x="162" y="115"/>
                    <a:pt x="203" y="83"/>
                    <a:pt x="203" y="83"/>
                  </a:cubicBezTo>
                  <a:cubicBezTo>
                    <a:pt x="215" y="61"/>
                    <a:pt x="215" y="61"/>
                    <a:pt x="215" y="61"/>
                  </a:cubicBezTo>
                  <a:cubicBezTo>
                    <a:pt x="158" y="0"/>
                    <a:pt x="158" y="0"/>
                    <a:pt x="158" y="0"/>
                  </a:cubicBezTo>
                  <a:cubicBezTo>
                    <a:pt x="76" y="109"/>
                    <a:pt x="76" y="109"/>
                    <a:pt x="76" y="109"/>
                  </a:cubicBezTo>
                  <a:cubicBezTo>
                    <a:pt x="49" y="110"/>
                    <a:pt x="49" y="110"/>
                    <a:pt x="49" y="110"/>
                  </a:cubicBezTo>
                  <a:cubicBezTo>
                    <a:pt x="49" y="110"/>
                    <a:pt x="48" y="106"/>
                    <a:pt x="42" y="105"/>
                  </a:cubicBezTo>
                  <a:cubicBezTo>
                    <a:pt x="35" y="105"/>
                    <a:pt x="34" y="109"/>
                    <a:pt x="34" y="109"/>
                  </a:cubicBezTo>
                  <a:cubicBezTo>
                    <a:pt x="30" y="109"/>
                    <a:pt x="30" y="109"/>
                    <a:pt x="30" y="109"/>
                  </a:cubicBezTo>
                  <a:cubicBezTo>
                    <a:pt x="30" y="109"/>
                    <a:pt x="26" y="100"/>
                    <a:pt x="18" y="99"/>
                  </a:cubicBezTo>
                  <a:cubicBezTo>
                    <a:pt x="10" y="99"/>
                    <a:pt x="5" y="107"/>
                    <a:pt x="5" y="107"/>
                  </a:cubicBezTo>
                  <a:cubicBezTo>
                    <a:pt x="0" y="110"/>
                    <a:pt x="0" y="110"/>
                    <a:pt x="0" y="110"/>
                  </a:cubicBezTo>
                  <a:cubicBezTo>
                    <a:pt x="0" y="110"/>
                    <a:pt x="0" y="118"/>
                    <a:pt x="3" y="120"/>
                  </a:cubicBezTo>
                  <a:cubicBezTo>
                    <a:pt x="7" y="123"/>
                    <a:pt x="5" y="128"/>
                    <a:pt x="5" y="128"/>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4" name="The Netherlands" descr="© INSCALE GmbH, 05.05.2010&#10;http://www.presentationload.com/"/>
            <p:cNvSpPr>
              <a:spLocks noEditPoints="1"/>
            </p:cNvSpPr>
            <p:nvPr/>
          </p:nvSpPr>
          <p:spPr bwMode="gray">
            <a:xfrm>
              <a:off x="2943873" y="2826764"/>
              <a:ext cx="475181" cy="499590"/>
            </a:xfrm>
            <a:custGeom>
              <a:avLst/>
              <a:gdLst/>
              <a:ahLst/>
              <a:cxnLst>
                <a:cxn ang="0">
                  <a:pos x="154" y="5"/>
                </a:cxn>
                <a:cxn ang="0">
                  <a:pos x="131" y="10"/>
                </a:cxn>
                <a:cxn ang="0">
                  <a:pos x="96" y="34"/>
                </a:cxn>
                <a:cxn ang="0">
                  <a:pos x="105" y="45"/>
                </a:cxn>
                <a:cxn ang="0">
                  <a:pos x="104" y="55"/>
                </a:cxn>
                <a:cxn ang="0">
                  <a:pos x="101" y="57"/>
                </a:cxn>
                <a:cxn ang="0">
                  <a:pos x="83" y="73"/>
                </a:cxn>
                <a:cxn ang="0">
                  <a:pos x="99" y="72"/>
                </a:cxn>
                <a:cxn ang="0">
                  <a:pos x="109" y="72"/>
                </a:cxn>
                <a:cxn ang="0">
                  <a:pos x="76" y="71"/>
                </a:cxn>
                <a:cxn ang="0">
                  <a:pos x="82" y="64"/>
                </a:cxn>
                <a:cxn ang="0">
                  <a:pos x="84" y="44"/>
                </a:cxn>
                <a:cxn ang="0">
                  <a:pos x="67" y="32"/>
                </a:cxn>
                <a:cxn ang="0">
                  <a:pos x="47" y="101"/>
                </a:cxn>
                <a:cxn ang="0">
                  <a:pos x="33" y="94"/>
                </a:cxn>
                <a:cxn ang="0">
                  <a:pos x="61" y="109"/>
                </a:cxn>
                <a:cxn ang="0">
                  <a:pos x="48" y="113"/>
                </a:cxn>
                <a:cxn ang="0">
                  <a:pos x="40" y="119"/>
                </a:cxn>
                <a:cxn ang="0">
                  <a:pos x="32" y="119"/>
                </a:cxn>
                <a:cxn ang="0">
                  <a:pos x="40" y="126"/>
                </a:cxn>
                <a:cxn ang="0">
                  <a:pos x="19" y="121"/>
                </a:cxn>
                <a:cxn ang="0">
                  <a:pos x="10" y="124"/>
                </a:cxn>
                <a:cxn ang="0">
                  <a:pos x="26" y="127"/>
                </a:cxn>
                <a:cxn ang="0">
                  <a:pos x="33" y="135"/>
                </a:cxn>
                <a:cxn ang="0">
                  <a:pos x="23" y="133"/>
                </a:cxn>
                <a:cxn ang="0">
                  <a:pos x="2" y="129"/>
                </a:cxn>
                <a:cxn ang="0">
                  <a:pos x="7" y="139"/>
                </a:cxn>
                <a:cxn ang="0">
                  <a:pos x="22" y="143"/>
                </a:cxn>
                <a:cxn ang="0">
                  <a:pos x="46" y="135"/>
                </a:cxn>
                <a:cxn ang="0">
                  <a:pos x="54" y="131"/>
                </a:cxn>
                <a:cxn ang="0">
                  <a:pos x="67" y="134"/>
                </a:cxn>
                <a:cxn ang="0">
                  <a:pos x="76" y="138"/>
                </a:cxn>
                <a:cxn ang="0">
                  <a:pos x="92" y="145"/>
                </a:cxn>
                <a:cxn ang="0">
                  <a:pos x="99" y="159"/>
                </a:cxn>
                <a:cxn ang="0">
                  <a:pos x="93" y="170"/>
                </a:cxn>
                <a:cxn ang="0">
                  <a:pos x="110" y="175"/>
                </a:cxn>
                <a:cxn ang="0">
                  <a:pos x="106" y="161"/>
                </a:cxn>
                <a:cxn ang="0">
                  <a:pos x="118" y="149"/>
                </a:cxn>
                <a:cxn ang="0">
                  <a:pos x="119" y="124"/>
                </a:cxn>
                <a:cxn ang="0">
                  <a:pos x="120" y="106"/>
                </a:cxn>
                <a:cxn ang="0">
                  <a:pos x="131" y="104"/>
                </a:cxn>
                <a:cxn ang="0">
                  <a:pos x="150" y="88"/>
                </a:cxn>
                <a:cxn ang="0">
                  <a:pos x="147" y="58"/>
                </a:cxn>
                <a:cxn ang="0">
                  <a:pos x="166" y="29"/>
                </a:cxn>
                <a:cxn ang="0">
                  <a:pos x="76" y="17"/>
                </a:cxn>
                <a:cxn ang="0">
                  <a:pos x="70" y="29"/>
                </a:cxn>
                <a:cxn ang="0">
                  <a:pos x="27" y="115"/>
                </a:cxn>
                <a:cxn ang="0">
                  <a:pos x="31" y="112"/>
                </a:cxn>
                <a:cxn ang="0">
                  <a:pos x="22" y="110"/>
                </a:cxn>
                <a:cxn ang="0">
                  <a:pos x="24" y="116"/>
                </a:cxn>
                <a:cxn ang="0">
                  <a:pos x="18" y="118"/>
                </a:cxn>
                <a:cxn ang="0">
                  <a:pos x="32" y="106"/>
                </a:cxn>
                <a:cxn ang="0">
                  <a:pos x="45" y="112"/>
                </a:cxn>
                <a:cxn ang="0">
                  <a:pos x="27" y="105"/>
                </a:cxn>
                <a:cxn ang="0">
                  <a:pos x="82" y="13"/>
                </a:cxn>
                <a:cxn ang="0">
                  <a:pos x="99" y="7"/>
                </a:cxn>
                <a:cxn ang="0">
                  <a:pos x="98" y="3"/>
                </a:cxn>
                <a:cxn ang="0">
                  <a:pos x="90" y="9"/>
                </a:cxn>
                <a:cxn ang="0">
                  <a:pos x="109" y="3"/>
                </a:cxn>
                <a:cxn ang="0">
                  <a:pos x="135" y="0"/>
                </a:cxn>
                <a:cxn ang="0">
                  <a:pos x="136" y="2"/>
                </a:cxn>
              </a:cxnLst>
              <a:rect l="0" t="0" r="r" b="b"/>
              <a:pathLst>
                <a:path w="168" h="177">
                  <a:moveTo>
                    <a:pt x="168" y="18"/>
                  </a:moveTo>
                  <a:cubicBezTo>
                    <a:pt x="164" y="17"/>
                    <a:pt x="160" y="15"/>
                    <a:pt x="159" y="14"/>
                  </a:cubicBezTo>
                  <a:cubicBezTo>
                    <a:pt x="155" y="12"/>
                    <a:pt x="155" y="7"/>
                    <a:pt x="154" y="5"/>
                  </a:cubicBezTo>
                  <a:cubicBezTo>
                    <a:pt x="153" y="3"/>
                    <a:pt x="149" y="7"/>
                    <a:pt x="149" y="7"/>
                  </a:cubicBezTo>
                  <a:cubicBezTo>
                    <a:pt x="130" y="8"/>
                    <a:pt x="130" y="8"/>
                    <a:pt x="130" y="8"/>
                  </a:cubicBezTo>
                  <a:cubicBezTo>
                    <a:pt x="131" y="10"/>
                    <a:pt x="131" y="10"/>
                    <a:pt x="131" y="10"/>
                  </a:cubicBezTo>
                  <a:cubicBezTo>
                    <a:pt x="131" y="10"/>
                    <a:pt x="128" y="10"/>
                    <a:pt x="127" y="8"/>
                  </a:cubicBezTo>
                  <a:cubicBezTo>
                    <a:pt x="125" y="6"/>
                    <a:pt x="108" y="11"/>
                    <a:pt x="102" y="14"/>
                  </a:cubicBezTo>
                  <a:cubicBezTo>
                    <a:pt x="96" y="16"/>
                    <a:pt x="95" y="29"/>
                    <a:pt x="96" y="34"/>
                  </a:cubicBezTo>
                  <a:cubicBezTo>
                    <a:pt x="96" y="40"/>
                    <a:pt x="95" y="39"/>
                    <a:pt x="95" y="39"/>
                  </a:cubicBezTo>
                  <a:cubicBezTo>
                    <a:pt x="95" y="39"/>
                    <a:pt x="96" y="40"/>
                    <a:pt x="99" y="41"/>
                  </a:cubicBezTo>
                  <a:cubicBezTo>
                    <a:pt x="102" y="43"/>
                    <a:pt x="105" y="45"/>
                    <a:pt x="105" y="45"/>
                  </a:cubicBezTo>
                  <a:cubicBezTo>
                    <a:pt x="105" y="45"/>
                    <a:pt x="101" y="47"/>
                    <a:pt x="101" y="48"/>
                  </a:cubicBezTo>
                  <a:cubicBezTo>
                    <a:pt x="101" y="50"/>
                    <a:pt x="104" y="50"/>
                    <a:pt x="104" y="50"/>
                  </a:cubicBezTo>
                  <a:cubicBezTo>
                    <a:pt x="104" y="50"/>
                    <a:pt x="101" y="54"/>
                    <a:pt x="104" y="55"/>
                  </a:cubicBezTo>
                  <a:cubicBezTo>
                    <a:pt x="109" y="56"/>
                    <a:pt x="113" y="57"/>
                    <a:pt x="113" y="57"/>
                  </a:cubicBezTo>
                  <a:cubicBezTo>
                    <a:pt x="112" y="59"/>
                    <a:pt x="112" y="59"/>
                    <a:pt x="112" y="59"/>
                  </a:cubicBezTo>
                  <a:cubicBezTo>
                    <a:pt x="112" y="59"/>
                    <a:pt x="105" y="57"/>
                    <a:pt x="101" y="57"/>
                  </a:cubicBezTo>
                  <a:cubicBezTo>
                    <a:pt x="98" y="57"/>
                    <a:pt x="94" y="62"/>
                    <a:pt x="90" y="64"/>
                  </a:cubicBezTo>
                  <a:cubicBezTo>
                    <a:pt x="87" y="66"/>
                    <a:pt x="79" y="70"/>
                    <a:pt x="79" y="70"/>
                  </a:cubicBezTo>
                  <a:cubicBezTo>
                    <a:pt x="79" y="70"/>
                    <a:pt x="81" y="73"/>
                    <a:pt x="83" y="73"/>
                  </a:cubicBezTo>
                  <a:cubicBezTo>
                    <a:pt x="87" y="73"/>
                    <a:pt x="87" y="73"/>
                    <a:pt x="87" y="73"/>
                  </a:cubicBezTo>
                  <a:cubicBezTo>
                    <a:pt x="87" y="73"/>
                    <a:pt x="94" y="77"/>
                    <a:pt x="96" y="76"/>
                  </a:cubicBezTo>
                  <a:cubicBezTo>
                    <a:pt x="99" y="74"/>
                    <a:pt x="99" y="72"/>
                    <a:pt x="99" y="72"/>
                  </a:cubicBezTo>
                  <a:cubicBezTo>
                    <a:pt x="99" y="72"/>
                    <a:pt x="106" y="69"/>
                    <a:pt x="108" y="66"/>
                  </a:cubicBezTo>
                  <a:cubicBezTo>
                    <a:pt x="109" y="65"/>
                    <a:pt x="111" y="65"/>
                    <a:pt x="112" y="65"/>
                  </a:cubicBezTo>
                  <a:cubicBezTo>
                    <a:pt x="113" y="66"/>
                    <a:pt x="109" y="72"/>
                    <a:pt x="109" y="72"/>
                  </a:cubicBezTo>
                  <a:cubicBezTo>
                    <a:pt x="96" y="78"/>
                    <a:pt x="96" y="78"/>
                    <a:pt x="96" y="78"/>
                  </a:cubicBezTo>
                  <a:cubicBezTo>
                    <a:pt x="86" y="77"/>
                    <a:pt x="86" y="77"/>
                    <a:pt x="86" y="77"/>
                  </a:cubicBezTo>
                  <a:cubicBezTo>
                    <a:pt x="76" y="71"/>
                    <a:pt x="76" y="71"/>
                    <a:pt x="76" y="71"/>
                  </a:cubicBezTo>
                  <a:cubicBezTo>
                    <a:pt x="73" y="69"/>
                    <a:pt x="73" y="69"/>
                    <a:pt x="73" y="69"/>
                  </a:cubicBezTo>
                  <a:cubicBezTo>
                    <a:pt x="80" y="68"/>
                    <a:pt x="80" y="68"/>
                    <a:pt x="80" y="68"/>
                  </a:cubicBezTo>
                  <a:cubicBezTo>
                    <a:pt x="82" y="64"/>
                    <a:pt x="82" y="64"/>
                    <a:pt x="82" y="64"/>
                  </a:cubicBezTo>
                  <a:cubicBezTo>
                    <a:pt x="82" y="64"/>
                    <a:pt x="79" y="55"/>
                    <a:pt x="79" y="53"/>
                  </a:cubicBezTo>
                  <a:cubicBezTo>
                    <a:pt x="78" y="50"/>
                    <a:pt x="85" y="54"/>
                    <a:pt x="88" y="50"/>
                  </a:cubicBezTo>
                  <a:cubicBezTo>
                    <a:pt x="90" y="48"/>
                    <a:pt x="87" y="45"/>
                    <a:pt x="84" y="44"/>
                  </a:cubicBezTo>
                  <a:cubicBezTo>
                    <a:pt x="80" y="43"/>
                    <a:pt x="82" y="33"/>
                    <a:pt x="78" y="33"/>
                  </a:cubicBezTo>
                  <a:cubicBezTo>
                    <a:pt x="74" y="32"/>
                    <a:pt x="77" y="35"/>
                    <a:pt x="73" y="34"/>
                  </a:cubicBezTo>
                  <a:cubicBezTo>
                    <a:pt x="71" y="33"/>
                    <a:pt x="69" y="30"/>
                    <a:pt x="67" y="32"/>
                  </a:cubicBezTo>
                  <a:cubicBezTo>
                    <a:pt x="65" y="33"/>
                    <a:pt x="60" y="63"/>
                    <a:pt x="56" y="70"/>
                  </a:cubicBezTo>
                  <a:cubicBezTo>
                    <a:pt x="53" y="76"/>
                    <a:pt x="37" y="91"/>
                    <a:pt x="37" y="91"/>
                  </a:cubicBezTo>
                  <a:cubicBezTo>
                    <a:pt x="47" y="101"/>
                    <a:pt x="47" y="101"/>
                    <a:pt x="47" y="101"/>
                  </a:cubicBezTo>
                  <a:cubicBezTo>
                    <a:pt x="47" y="104"/>
                    <a:pt x="47" y="104"/>
                    <a:pt x="47" y="104"/>
                  </a:cubicBezTo>
                  <a:cubicBezTo>
                    <a:pt x="47" y="104"/>
                    <a:pt x="40" y="97"/>
                    <a:pt x="39" y="97"/>
                  </a:cubicBezTo>
                  <a:cubicBezTo>
                    <a:pt x="37" y="96"/>
                    <a:pt x="35" y="94"/>
                    <a:pt x="33" y="94"/>
                  </a:cubicBezTo>
                  <a:cubicBezTo>
                    <a:pt x="32" y="94"/>
                    <a:pt x="34" y="101"/>
                    <a:pt x="34" y="101"/>
                  </a:cubicBezTo>
                  <a:cubicBezTo>
                    <a:pt x="34" y="101"/>
                    <a:pt x="50" y="112"/>
                    <a:pt x="51" y="112"/>
                  </a:cubicBezTo>
                  <a:cubicBezTo>
                    <a:pt x="53" y="112"/>
                    <a:pt x="56" y="110"/>
                    <a:pt x="61" y="109"/>
                  </a:cubicBezTo>
                  <a:cubicBezTo>
                    <a:pt x="65" y="109"/>
                    <a:pt x="64" y="112"/>
                    <a:pt x="62" y="112"/>
                  </a:cubicBezTo>
                  <a:cubicBezTo>
                    <a:pt x="60" y="112"/>
                    <a:pt x="52" y="115"/>
                    <a:pt x="52" y="115"/>
                  </a:cubicBezTo>
                  <a:cubicBezTo>
                    <a:pt x="52" y="115"/>
                    <a:pt x="50" y="113"/>
                    <a:pt x="48" y="113"/>
                  </a:cubicBezTo>
                  <a:cubicBezTo>
                    <a:pt x="45" y="113"/>
                    <a:pt x="43" y="116"/>
                    <a:pt x="43" y="116"/>
                  </a:cubicBezTo>
                  <a:cubicBezTo>
                    <a:pt x="36" y="115"/>
                    <a:pt x="36" y="115"/>
                    <a:pt x="36" y="115"/>
                  </a:cubicBezTo>
                  <a:cubicBezTo>
                    <a:pt x="40" y="119"/>
                    <a:pt x="40" y="119"/>
                    <a:pt x="40" y="119"/>
                  </a:cubicBezTo>
                  <a:cubicBezTo>
                    <a:pt x="40" y="119"/>
                    <a:pt x="35" y="117"/>
                    <a:pt x="34" y="117"/>
                  </a:cubicBezTo>
                  <a:cubicBezTo>
                    <a:pt x="32" y="116"/>
                    <a:pt x="29" y="119"/>
                    <a:pt x="29" y="119"/>
                  </a:cubicBezTo>
                  <a:cubicBezTo>
                    <a:pt x="32" y="119"/>
                    <a:pt x="32" y="119"/>
                    <a:pt x="32" y="119"/>
                  </a:cubicBezTo>
                  <a:cubicBezTo>
                    <a:pt x="33" y="120"/>
                    <a:pt x="33" y="120"/>
                    <a:pt x="33" y="120"/>
                  </a:cubicBezTo>
                  <a:cubicBezTo>
                    <a:pt x="40" y="124"/>
                    <a:pt x="40" y="124"/>
                    <a:pt x="40" y="124"/>
                  </a:cubicBezTo>
                  <a:cubicBezTo>
                    <a:pt x="40" y="126"/>
                    <a:pt x="40" y="126"/>
                    <a:pt x="40" y="126"/>
                  </a:cubicBezTo>
                  <a:cubicBezTo>
                    <a:pt x="35" y="126"/>
                    <a:pt x="35" y="126"/>
                    <a:pt x="35" y="126"/>
                  </a:cubicBezTo>
                  <a:cubicBezTo>
                    <a:pt x="35" y="126"/>
                    <a:pt x="31" y="122"/>
                    <a:pt x="27" y="121"/>
                  </a:cubicBezTo>
                  <a:cubicBezTo>
                    <a:pt x="19" y="121"/>
                    <a:pt x="19" y="121"/>
                    <a:pt x="19" y="121"/>
                  </a:cubicBezTo>
                  <a:cubicBezTo>
                    <a:pt x="19" y="121"/>
                    <a:pt x="17" y="120"/>
                    <a:pt x="15" y="118"/>
                  </a:cubicBezTo>
                  <a:cubicBezTo>
                    <a:pt x="14" y="117"/>
                    <a:pt x="7" y="119"/>
                    <a:pt x="7" y="119"/>
                  </a:cubicBezTo>
                  <a:cubicBezTo>
                    <a:pt x="7" y="119"/>
                    <a:pt x="7" y="122"/>
                    <a:pt x="10" y="124"/>
                  </a:cubicBezTo>
                  <a:cubicBezTo>
                    <a:pt x="13" y="126"/>
                    <a:pt x="17" y="125"/>
                    <a:pt x="17" y="125"/>
                  </a:cubicBezTo>
                  <a:cubicBezTo>
                    <a:pt x="17" y="125"/>
                    <a:pt x="17" y="128"/>
                    <a:pt x="19" y="129"/>
                  </a:cubicBezTo>
                  <a:cubicBezTo>
                    <a:pt x="22" y="131"/>
                    <a:pt x="26" y="127"/>
                    <a:pt x="26" y="127"/>
                  </a:cubicBezTo>
                  <a:cubicBezTo>
                    <a:pt x="29" y="127"/>
                    <a:pt x="29" y="127"/>
                    <a:pt x="29" y="127"/>
                  </a:cubicBezTo>
                  <a:cubicBezTo>
                    <a:pt x="29" y="127"/>
                    <a:pt x="35" y="131"/>
                    <a:pt x="38" y="132"/>
                  </a:cubicBezTo>
                  <a:cubicBezTo>
                    <a:pt x="41" y="132"/>
                    <a:pt x="33" y="135"/>
                    <a:pt x="33" y="135"/>
                  </a:cubicBezTo>
                  <a:cubicBezTo>
                    <a:pt x="31" y="134"/>
                    <a:pt x="31" y="134"/>
                    <a:pt x="31" y="134"/>
                  </a:cubicBezTo>
                  <a:cubicBezTo>
                    <a:pt x="31" y="134"/>
                    <a:pt x="30" y="131"/>
                    <a:pt x="28" y="131"/>
                  </a:cubicBezTo>
                  <a:cubicBezTo>
                    <a:pt x="26" y="129"/>
                    <a:pt x="23" y="133"/>
                    <a:pt x="23" y="133"/>
                  </a:cubicBezTo>
                  <a:cubicBezTo>
                    <a:pt x="23" y="133"/>
                    <a:pt x="19" y="133"/>
                    <a:pt x="16" y="132"/>
                  </a:cubicBezTo>
                  <a:cubicBezTo>
                    <a:pt x="14" y="132"/>
                    <a:pt x="11" y="127"/>
                    <a:pt x="8" y="127"/>
                  </a:cubicBezTo>
                  <a:cubicBezTo>
                    <a:pt x="7" y="127"/>
                    <a:pt x="2" y="129"/>
                    <a:pt x="2" y="129"/>
                  </a:cubicBezTo>
                  <a:cubicBezTo>
                    <a:pt x="2" y="129"/>
                    <a:pt x="1" y="133"/>
                    <a:pt x="0" y="134"/>
                  </a:cubicBezTo>
                  <a:cubicBezTo>
                    <a:pt x="0" y="135"/>
                    <a:pt x="1" y="138"/>
                    <a:pt x="1" y="138"/>
                  </a:cubicBezTo>
                  <a:cubicBezTo>
                    <a:pt x="7" y="139"/>
                    <a:pt x="7" y="139"/>
                    <a:pt x="7" y="139"/>
                  </a:cubicBezTo>
                  <a:cubicBezTo>
                    <a:pt x="8" y="135"/>
                    <a:pt x="8" y="135"/>
                    <a:pt x="8" y="135"/>
                  </a:cubicBezTo>
                  <a:cubicBezTo>
                    <a:pt x="18" y="138"/>
                    <a:pt x="18" y="138"/>
                    <a:pt x="18" y="138"/>
                  </a:cubicBezTo>
                  <a:cubicBezTo>
                    <a:pt x="18" y="138"/>
                    <a:pt x="15" y="143"/>
                    <a:pt x="22" y="143"/>
                  </a:cubicBezTo>
                  <a:cubicBezTo>
                    <a:pt x="29" y="144"/>
                    <a:pt x="39" y="134"/>
                    <a:pt x="39" y="134"/>
                  </a:cubicBezTo>
                  <a:cubicBezTo>
                    <a:pt x="43" y="135"/>
                    <a:pt x="43" y="135"/>
                    <a:pt x="43" y="135"/>
                  </a:cubicBezTo>
                  <a:cubicBezTo>
                    <a:pt x="46" y="135"/>
                    <a:pt x="46" y="135"/>
                    <a:pt x="46" y="135"/>
                  </a:cubicBezTo>
                  <a:cubicBezTo>
                    <a:pt x="46" y="135"/>
                    <a:pt x="44" y="129"/>
                    <a:pt x="48" y="128"/>
                  </a:cubicBezTo>
                  <a:cubicBezTo>
                    <a:pt x="51" y="126"/>
                    <a:pt x="51" y="131"/>
                    <a:pt x="51" y="131"/>
                  </a:cubicBezTo>
                  <a:cubicBezTo>
                    <a:pt x="54" y="131"/>
                    <a:pt x="54" y="131"/>
                    <a:pt x="54" y="131"/>
                  </a:cubicBezTo>
                  <a:cubicBezTo>
                    <a:pt x="54" y="131"/>
                    <a:pt x="59" y="127"/>
                    <a:pt x="63" y="127"/>
                  </a:cubicBezTo>
                  <a:cubicBezTo>
                    <a:pt x="66" y="127"/>
                    <a:pt x="62" y="134"/>
                    <a:pt x="62" y="134"/>
                  </a:cubicBezTo>
                  <a:cubicBezTo>
                    <a:pt x="67" y="134"/>
                    <a:pt x="67" y="134"/>
                    <a:pt x="67" y="134"/>
                  </a:cubicBezTo>
                  <a:cubicBezTo>
                    <a:pt x="67" y="134"/>
                    <a:pt x="69" y="128"/>
                    <a:pt x="72" y="129"/>
                  </a:cubicBezTo>
                  <a:cubicBezTo>
                    <a:pt x="74" y="131"/>
                    <a:pt x="71" y="136"/>
                    <a:pt x="71" y="136"/>
                  </a:cubicBezTo>
                  <a:cubicBezTo>
                    <a:pt x="76" y="138"/>
                    <a:pt x="76" y="138"/>
                    <a:pt x="76" y="138"/>
                  </a:cubicBezTo>
                  <a:cubicBezTo>
                    <a:pt x="76" y="138"/>
                    <a:pt x="77" y="143"/>
                    <a:pt x="80" y="143"/>
                  </a:cubicBezTo>
                  <a:cubicBezTo>
                    <a:pt x="83" y="144"/>
                    <a:pt x="86" y="141"/>
                    <a:pt x="89" y="142"/>
                  </a:cubicBezTo>
                  <a:cubicBezTo>
                    <a:pt x="93" y="142"/>
                    <a:pt x="92" y="145"/>
                    <a:pt x="92" y="145"/>
                  </a:cubicBezTo>
                  <a:cubicBezTo>
                    <a:pt x="96" y="150"/>
                    <a:pt x="96" y="150"/>
                    <a:pt x="96" y="150"/>
                  </a:cubicBezTo>
                  <a:cubicBezTo>
                    <a:pt x="96" y="150"/>
                    <a:pt x="99" y="150"/>
                    <a:pt x="102" y="153"/>
                  </a:cubicBezTo>
                  <a:cubicBezTo>
                    <a:pt x="104" y="155"/>
                    <a:pt x="101" y="157"/>
                    <a:pt x="99" y="159"/>
                  </a:cubicBezTo>
                  <a:cubicBezTo>
                    <a:pt x="98" y="160"/>
                    <a:pt x="99" y="163"/>
                    <a:pt x="99" y="163"/>
                  </a:cubicBezTo>
                  <a:cubicBezTo>
                    <a:pt x="98" y="168"/>
                    <a:pt x="98" y="168"/>
                    <a:pt x="98" y="168"/>
                  </a:cubicBezTo>
                  <a:cubicBezTo>
                    <a:pt x="98" y="168"/>
                    <a:pt x="94" y="168"/>
                    <a:pt x="93" y="170"/>
                  </a:cubicBezTo>
                  <a:cubicBezTo>
                    <a:pt x="90" y="173"/>
                    <a:pt x="94" y="174"/>
                    <a:pt x="94" y="174"/>
                  </a:cubicBezTo>
                  <a:cubicBezTo>
                    <a:pt x="94" y="174"/>
                    <a:pt x="98" y="176"/>
                    <a:pt x="102" y="176"/>
                  </a:cubicBezTo>
                  <a:cubicBezTo>
                    <a:pt x="105" y="177"/>
                    <a:pt x="109" y="175"/>
                    <a:pt x="110" y="175"/>
                  </a:cubicBezTo>
                  <a:cubicBezTo>
                    <a:pt x="110" y="174"/>
                    <a:pt x="109" y="173"/>
                    <a:pt x="109" y="173"/>
                  </a:cubicBezTo>
                  <a:cubicBezTo>
                    <a:pt x="111" y="171"/>
                    <a:pt x="112" y="170"/>
                    <a:pt x="114" y="170"/>
                  </a:cubicBezTo>
                  <a:cubicBezTo>
                    <a:pt x="113" y="166"/>
                    <a:pt x="113" y="159"/>
                    <a:pt x="106" y="161"/>
                  </a:cubicBezTo>
                  <a:cubicBezTo>
                    <a:pt x="105" y="159"/>
                    <a:pt x="105" y="156"/>
                    <a:pt x="108" y="155"/>
                  </a:cubicBezTo>
                  <a:cubicBezTo>
                    <a:pt x="109" y="156"/>
                    <a:pt x="109" y="157"/>
                    <a:pt x="110" y="158"/>
                  </a:cubicBezTo>
                  <a:cubicBezTo>
                    <a:pt x="111" y="153"/>
                    <a:pt x="117" y="154"/>
                    <a:pt x="118" y="149"/>
                  </a:cubicBezTo>
                  <a:cubicBezTo>
                    <a:pt x="115" y="150"/>
                    <a:pt x="115" y="150"/>
                    <a:pt x="115" y="150"/>
                  </a:cubicBezTo>
                  <a:cubicBezTo>
                    <a:pt x="113" y="142"/>
                    <a:pt x="121" y="141"/>
                    <a:pt x="121" y="136"/>
                  </a:cubicBezTo>
                  <a:cubicBezTo>
                    <a:pt x="121" y="132"/>
                    <a:pt x="121" y="127"/>
                    <a:pt x="119" y="124"/>
                  </a:cubicBezTo>
                  <a:cubicBezTo>
                    <a:pt x="117" y="121"/>
                    <a:pt x="115" y="117"/>
                    <a:pt x="115" y="113"/>
                  </a:cubicBezTo>
                  <a:cubicBezTo>
                    <a:pt x="115" y="115"/>
                    <a:pt x="112" y="105"/>
                    <a:pt x="112" y="105"/>
                  </a:cubicBezTo>
                  <a:cubicBezTo>
                    <a:pt x="115" y="105"/>
                    <a:pt x="117" y="104"/>
                    <a:pt x="120" y="106"/>
                  </a:cubicBezTo>
                  <a:cubicBezTo>
                    <a:pt x="119" y="105"/>
                    <a:pt x="119" y="103"/>
                    <a:pt x="118" y="102"/>
                  </a:cubicBezTo>
                  <a:cubicBezTo>
                    <a:pt x="122" y="102"/>
                    <a:pt x="128" y="104"/>
                    <a:pt x="131" y="106"/>
                  </a:cubicBezTo>
                  <a:cubicBezTo>
                    <a:pt x="131" y="104"/>
                    <a:pt x="131" y="104"/>
                    <a:pt x="131" y="104"/>
                  </a:cubicBezTo>
                  <a:cubicBezTo>
                    <a:pt x="135" y="105"/>
                    <a:pt x="139" y="98"/>
                    <a:pt x="144" y="102"/>
                  </a:cubicBezTo>
                  <a:cubicBezTo>
                    <a:pt x="146" y="103"/>
                    <a:pt x="150" y="93"/>
                    <a:pt x="142" y="93"/>
                  </a:cubicBezTo>
                  <a:cubicBezTo>
                    <a:pt x="144" y="90"/>
                    <a:pt x="146" y="88"/>
                    <a:pt x="150" y="88"/>
                  </a:cubicBezTo>
                  <a:cubicBezTo>
                    <a:pt x="150" y="88"/>
                    <a:pt x="157" y="81"/>
                    <a:pt x="159" y="80"/>
                  </a:cubicBezTo>
                  <a:cubicBezTo>
                    <a:pt x="154" y="77"/>
                    <a:pt x="161" y="71"/>
                    <a:pt x="155" y="65"/>
                  </a:cubicBezTo>
                  <a:cubicBezTo>
                    <a:pt x="152" y="72"/>
                    <a:pt x="138" y="62"/>
                    <a:pt x="147" y="58"/>
                  </a:cubicBezTo>
                  <a:cubicBezTo>
                    <a:pt x="142" y="49"/>
                    <a:pt x="154" y="56"/>
                    <a:pt x="157" y="55"/>
                  </a:cubicBezTo>
                  <a:cubicBezTo>
                    <a:pt x="162" y="53"/>
                    <a:pt x="159" y="45"/>
                    <a:pt x="162" y="41"/>
                  </a:cubicBezTo>
                  <a:cubicBezTo>
                    <a:pt x="164" y="38"/>
                    <a:pt x="167" y="33"/>
                    <a:pt x="166" y="29"/>
                  </a:cubicBezTo>
                  <a:cubicBezTo>
                    <a:pt x="166" y="26"/>
                    <a:pt x="168" y="22"/>
                    <a:pt x="168" y="18"/>
                  </a:cubicBezTo>
                  <a:close/>
                  <a:moveTo>
                    <a:pt x="77" y="26"/>
                  </a:moveTo>
                  <a:cubicBezTo>
                    <a:pt x="81" y="19"/>
                    <a:pt x="77" y="18"/>
                    <a:pt x="76" y="17"/>
                  </a:cubicBezTo>
                  <a:cubicBezTo>
                    <a:pt x="74" y="16"/>
                    <a:pt x="72" y="18"/>
                    <a:pt x="72" y="18"/>
                  </a:cubicBezTo>
                  <a:cubicBezTo>
                    <a:pt x="68" y="26"/>
                    <a:pt x="68" y="26"/>
                    <a:pt x="68" y="26"/>
                  </a:cubicBezTo>
                  <a:cubicBezTo>
                    <a:pt x="70" y="29"/>
                    <a:pt x="70" y="29"/>
                    <a:pt x="70" y="29"/>
                  </a:cubicBezTo>
                  <a:cubicBezTo>
                    <a:pt x="70" y="29"/>
                    <a:pt x="73" y="30"/>
                    <a:pt x="77" y="26"/>
                  </a:cubicBezTo>
                  <a:close/>
                  <a:moveTo>
                    <a:pt x="22" y="110"/>
                  </a:moveTo>
                  <a:cubicBezTo>
                    <a:pt x="24" y="111"/>
                    <a:pt x="27" y="115"/>
                    <a:pt x="27" y="115"/>
                  </a:cubicBezTo>
                  <a:cubicBezTo>
                    <a:pt x="33" y="115"/>
                    <a:pt x="33" y="115"/>
                    <a:pt x="33" y="115"/>
                  </a:cubicBezTo>
                  <a:cubicBezTo>
                    <a:pt x="33" y="113"/>
                    <a:pt x="33" y="113"/>
                    <a:pt x="33" y="113"/>
                  </a:cubicBezTo>
                  <a:cubicBezTo>
                    <a:pt x="31" y="112"/>
                    <a:pt x="31" y="112"/>
                    <a:pt x="31" y="112"/>
                  </a:cubicBezTo>
                  <a:cubicBezTo>
                    <a:pt x="31" y="112"/>
                    <a:pt x="31" y="108"/>
                    <a:pt x="27" y="108"/>
                  </a:cubicBezTo>
                  <a:cubicBezTo>
                    <a:pt x="22" y="107"/>
                    <a:pt x="18" y="107"/>
                    <a:pt x="18" y="108"/>
                  </a:cubicBezTo>
                  <a:cubicBezTo>
                    <a:pt x="18" y="110"/>
                    <a:pt x="22" y="110"/>
                    <a:pt x="22" y="110"/>
                  </a:cubicBezTo>
                  <a:close/>
                  <a:moveTo>
                    <a:pt x="23" y="119"/>
                  </a:moveTo>
                  <a:cubicBezTo>
                    <a:pt x="27" y="119"/>
                    <a:pt x="27" y="119"/>
                    <a:pt x="27" y="119"/>
                  </a:cubicBezTo>
                  <a:cubicBezTo>
                    <a:pt x="28" y="119"/>
                    <a:pt x="24" y="116"/>
                    <a:pt x="24" y="116"/>
                  </a:cubicBezTo>
                  <a:cubicBezTo>
                    <a:pt x="21" y="117"/>
                    <a:pt x="21" y="117"/>
                    <a:pt x="21" y="117"/>
                  </a:cubicBezTo>
                  <a:cubicBezTo>
                    <a:pt x="19" y="115"/>
                    <a:pt x="19" y="115"/>
                    <a:pt x="19" y="115"/>
                  </a:cubicBezTo>
                  <a:cubicBezTo>
                    <a:pt x="19" y="115"/>
                    <a:pt x="16" y="116"/>
                    <a:pt x="18" y="118"/>
                  </a:cubicBezTo>
                  <a:cubicBezTo>
                    <a:pt x="21" y="120"/>
                    <a:pt x="22" y="119"/>
                    <a:pt x="23" y="119"/>
                  </a:cubicBezTo>
                  <a:close/>
                  <a:moveTo>
                    <a:pt x="27" y="105"/>
                  </a:moveTo>
                  <a:cubicBezTo>
                    <a:pt x="29" y="106"/>
                    <a:pt x="32" y="106"/>
                    <a:pt x="32" y="106"/>
                  </a:cubicBezTo>
                  <a:cubicBezTo>
                    <a:pt x="32" y="106"/>
                    <a:pt x="32" y="108"/>
                    <a:pt x="36" y="110"/>
                  </a:cubicBezTo>
                  <a:cubicBezTo>
                    <a:pt x="39" y="112"/>
                    <a:pt x="40" y="113"/>
                    <a:pt x="43" y="113"/>
                  </a:cubicBezTo>
                  <a:cubicBezTo>
                    <a:pt x="45" y="113"/>
                    <a:pt x="45" y="112"/>
                    <a:pt x="45" y="112"/>
                  </a:cubicBezTo>
                  <a:cubicBezTo>
                    <a:pt x="34" y="103"/>
                    <a:pt x="34" y="103"/>
                    <a:pt x="34" y="103"/>
                  </a:cubicBezTo>
                  <a:cubicBezTo>
                    <a:pt x="27" y="103"/>
                    <a:pt x="27" y="103"/>
                    <a:pt x="27" y="103"/>
                  </a:cubicBezTo>
                  <a:cubicBezTo>
                    <a:pt x="27" y="103"/>
                    <a:pt x="26" y="105"/>
                    <a:pt x="27" y="105"/>
                  </a:cubicBezTo>
                  <a:close/>
                  <a:moveTo>
                    <a:pt x="82" y="13"/>
                  </a:moveTo>
                  <a:cubicBezTo>
                    <a:pt x="87" y="10"/>
                    <a:pt x="86" y="7"/>
                    <a:pt x="81" y="11"/>
                  </a:cubicBezTo>
                  <a:cubicBezTo>
                    <a:pt x="77" y="14"/>
                    <a:pt x="82" y="13"/>
                    <a:pt x="82" y="13"/>
                  </a:cubicBezTo>
                  <a:close/>
                  <a:moveTo>
                    <a:pt x="90" y="9"/>
                  </a:moveTo>
                  <a:cubicBezTo>
                    <a:pt x="93" y="7"/>
                    <a:pt x="93" y="7"/>
                    <a:pt x="93" y="7"/>
                  </a:cubicBezTo>
                  <a:cubicBezTo>
                    <a:pt x="99" y="7"/>
                    <a:pt x="99" y="7"/>
                    <a:pt x="99" y="7"/>
                  </a:cubicBezTo>
                  <a:cubicBezTo>
                    <a:pt x="105" y="2"/>
                    <a:pt x="105" y="2"/>
                    <a:pt x="105" y="2"/>
                  </a:cubicBezTo>
                  <a:cubicBezTo>
                    <a:pt x="103" y="2"/>
                    <a:pt x="103" y="2"/>
                    <a:pt x="103" y="2"/>
                  </a:cubicBezTo>
                  <a:cubicBezTo>
                    <a:pt x="98" y="3"/>
                    <a:pt x="98" y="3"/>
                    <a:pt x="98" y="3"/>
                  </a:cubicBezTo>
                  <a:cubicBezTo>
                    <a:pt x="93" y="3"/>
                    <a:pt x="93" y="3"/>
                    <a:pt x="93" y="3"/>
                  </a:cubicBezTo>
                  <a:cubicBezTo>
                    <a:pt x="93" y="3"/>
                    <a:pt x="89" y="5"/>
                    <a:pt x="88" y="7"/>
                  </a:cubicBezTo>
                  <a:cubicBezTo>
                    <a:pt x="87" y="9"/>
                    <a:pt x="90" y="9"/>
                    <a:pt x="90" y="9"/>
                  </a:cubicBezTo>
                  <a:close/>
                  <a:moveTo>
                    <a:pt x="115" y="5"/>
                  </a:moveTo>
                  <a:cubicBezTo>
                    <a:pt x="118" y="5"/>
                    <a:pt x="126" y="2"/>
                    <a:pt x="118" y="2"/>
                  </a:cubicBezTo>
                  <a:cubicBezTo>
                    <a:pt x="112" y="2"/>
                    <a:pt x="109" y="3"/>
                    <a:pt x="109" y="3"/>
                  </a:cubicBezTo>
                  <a:cubicBezTo>
                    <a:pt x="109" y="6"/>
                    <a:pt x="112" y="5"/>
                    <a:pt x="115" y="5"/>
                  </a:cubicBezTo>
                  <a:close/>
                  <a:moveTo>
                    <a:pt x="136" y="2"/>
                  </a:moveTo>
                  <a:cubicBezTo>
                    <a:pt x="135" y="0"/>
                    <a:pt x="135" y="0"/>
                    <a:pt x="135" y="0"/>
                  </a:cubicBezTo>
                  <a:cubicBezTo>
                    <a:pt x="129" y="1"/>
                    <a:pt x="129" y="1"/>
                    <a:pt x="129" y="1"/>
                  </a:cubicBezTo>
                  <a:cubicBezTo>
                    <a:pt x="129" y="5"/>
                    <a:pt x="129" y="5"/>
                    <a:pt x="129" y="5"/>
                  </a:cubicBezTo>
                  <a:lnTo>
                    <a:pt x="136" y="2"/>
                  </a:ln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45" name="Belgium" descr="© INSCALE GmbH, 05.05.2010&#10;http://www.presentationload.com/"/>
            <p:cNvSpPr>
              <a:spLocks/>
            </p:cNvSpPr>
            <p:nvPr/>
          </p:nvSpPr>
          <p:spPr bwMode="gray">
            <a:xfrm>
              <a:off x="2847861" y="3181522"/>
              <a:ext cx="452398" cy="375913"/>
            </a:xfrm>
            <a:custGeom>
              <a:avLst/>
              <a:gdLst/>
              <a:ahLst/>
              <a:cxnLst>
                <a:cxn ang="0">
                  <a:pos x="150" y="64"/>
                </a:cxn>
                <a:cxn ang="0">
                  <a:pos x="144" y="49"/>
                </a:cxn>
                <a:cxn ang="0">
                  <a:pos x="128" y="48"/>
                </a:cxn>
                <a:cxn ang="0">
                  <a:pos x="132" y="42"/>
                </a:cxn>
                <a:cxn ang="0">
                  <a:pos x="133" y="33"/>
                </a:cxn>
                <a:cxn ang="0">
                  <a:pos x="130" y="24"/>
                </a:cxn>
                <a:cxn ang="0">
                  <a:pos x="123" y="16"/>
                </a:cxn>
                <a:cxn ang="0">
                  <a:pos x="110" y="12"/>
                </a:cxn>
                <a:cxn ang="0">
                  <a:pos x="106" y="3"/>
                </a:cxn>
                <a:cxn ang="0">
                  <a:pos x="96" y="8"/>
                </a:cxn>
                <a:cxn ang="0">
                  <a:pos x="88" y="5"/>
                </a:cxn>
                <a:cxn ang="0">
                  <a:pos x="82" y="2"/>
                </a:cxn>
                <a:cxn ang="0">
                  <a:pos x="77" y="9"/>
                </a:cxn>
                <a:cxn ang="0">
                  <a:pos x="56" y="17"/>
                </a:cxn>
                <a:cxn ang="0">
                  <a:pos x="42" y="9"/>
                </a:cxn>
                <a:cxn ang="0">
                  <a:pos x="35" y="12"/>
                </a:cxn>
                <a:cxn ang="0">
                  <a:pos x="36" y="5"/>
                </a:cxn>
                <a:cxn ang="0">
                  <a:pos x="11" y="15"/>
                </a:cxn>
                <a:cxn ang="0">
                  <a:pos x="1" y="25"/>
                </a:cxn>
                <a:cxn ang="0">
                  <a:pos x="2" y="29"/>
                </a:cxn>
                <a:cxn ang="0">
                  <a:pos x="0" y="37"/>
                </a:cxn>
                <a:cxn ang="0">
                  <a:pos x="8" y="44"/>
                </a:cxn>
                <a:cxn ang="0">
                  <a:pos x="15" y="41"/>
                </a:cxn>
                <a:cxn ang="0">
                  <a:pos x="25" y="48"/>
                </a:cxn>
                <a:cxn ang="0">
                  <a:pos x="28" y="62"/>
                </a:cxn>
                <a:cxn ang="0">
                  <a:pos x="41" y="64"/>
                </a:cxn>
                <a:cxn ang="0">
                  <a:pos x="49" y="72"/>
                </a:cxn>
                <a:cxn ang="0">
                  <a:pos x="58" y="87"/>
                </a:cxn>
                <a:cxn ang="0">
                  <a:pos x="60" y="100"/>
                </a:cxn>
                <a:cxn ang="0">
                  <a:pos x="73" y="103"/>
                </a:cxn>
                <a:cxn ang="0">
                  <a:pos x="80" y="98"/>
                </a:cxn>
                <a:cxn ang="0">
                  <a:pos x="86" y="100"/>
                </a:cxn>
                <a:cxn ang="0">
                  <a:pos x="86" y="110"/>
                </a:cxn>
                <a:cxn ang="0">
                  <a:pos x="95" y="112"/>
                </a:cxn>
                <a:cxn ang="0">
                  <a:pos x="107" y="124"/>
                </a:cxn>
                <a:cxn ang="0">
                  <a:pos x="129" y="132"/>
                </a:cxn>
                <a:cxn ang="0">
                  <a:pos x="128" y="105"/>
                </a:cxn>
                <a:cxn ang="0">
                  <a:pos x="138" y="90"/>
                </a:cxn>
                <a:cxn ang="0">
                  <a:pos x="150" y="85"/>
                </a:cxn>
                <a:cxn ang="0">
                  <a:pos x="156" y="69"/>
                </a:cxn>
              </a:cxnLst>
              <a:rect l="0" t="0" r="r" b="b"/>
              <a:pathLst>
                <a:path w="160" h="133">
                  <a:moveTo>
                    <a:pt x="156" y="69"/>
                  </a:moveTo>
                  <a:cubicBezTo>
                    <a:pt x="154" y="66"/>
                    <a:pt x="150" y="70"/>
                    <a:pt x="150" y="64"/>
                  </a:cubicBezTo>
                  <a:cubicBezTo>
                    <a:pt x="150" y="63"/>
                    <a:pt x="153" y="61"/>
                    <a:pt x="154" y="60"/>
                  </a:cubicBezTo>
                  <a:cubicBezTo>
                    <a:pt x="150" y="59"/>
                    <a:pt x="146" y="54"/>
                    <a:pt x="144" y="49"/>
                  </a:cubicBezTo>
                  <a:cubicBezTo>
                    <a:pt x="143" y="49"/>
                    <a:pt x="139" y="51"/>
                    <a:pt x="136" y="50"/>
                  </a:cubicBezTo>
                  <a:cubicBezTo>
                    <a:pt x="132" y="50"/>
                    <a:pt x="128" y="48"/>
                    <a:pt x="128" y="48"/>
                  </a:cubicBezTo>
                  <a:cubicBezTo>
                    <a:pt x="128" y="48"/>
                    <a:pt x="124" y="47"/>
                    <a:pt x="127" y="44"/>
                  </a:cubicBezTo>
                  <a:cubicBezTo>
                    <a:pt x="128" y="42"/>
                    <a:pt x="132" y="42"/>
                    <a:pt x="132" y="42"/>
                  </a:cubicBezTo>
                  <a:cubicBezTo>
                    <a:pt x="133" y="37"/>
                    <a:pt x="133" y="37"/>
                    <a:pt x="133" y="37"/>
                  </a:cubicBezTo>
                  <a:cubicBezTo>
                    <a:pt x="133" y="37"/>
                    <a:pt x="132" y="34"/>
                    <a:pt x="133" y="33"/>
                  </a:cubicBezTo>
                  <a:cubicBezTo>
                    <a:pt x="135" y="31"/>
                    <a:pt x="138" y="29"/>
                    <a:pt x="136" y="27"/>
                  </a:cubicBezTo>
                  <a:cubicBezTo>
                    <a:pt x="133" y="24"/>
                    <a:pt x="130" y="24"/>
                    <a:pt x="130" y="24"/>
                  </a:cubicBezTo>
                  <a:cubicBezTo>
                    <a:pt x="126" y="19"/>
                    <a:pt x="126" y="19"/>
                    <a:pt x="126" y="19"/>
                  </a:cubicBezTo>
                  <a:cubicBezTo>
                    <a:pt x="126" y="19"/>
                    <a:pt x="127" y="16"/>
                    <a:pt x="123" y="16"/>
                  </a:cubicBezTo>
                  <a:cubicBezTo>
                    <a:pt x="120" y="15"/>
                    <a:pt x="117" y="18"/>
                    <a:pt x="114" y="17"/>
                  </a:cubicBezTo>
                  <a:cubicBezTo>
                    <a:pt x="111" y="17"/>
                    <a:pt x="110" y="12"/>
                    <a:pt x="110" y="12"/>
                  </a:cubicBezTo>
                  <a:cubicBezTo>
                    <a:pt x="105" y="10"/>
                    <a:pt x="105" y="10"/>
                    <a:pt x="105" y="10"/>
                  </a:cubicBezTo>
                  <a:cubicBezTo>
                    <a:pt x="105" y="10"/>
                    <a:pt x="108" y="5"/>
                    <a:pt x="106" y="3"/>
                  </a:cubicBezTo>
                  <a:cubicBezTo>
                    <a:pt x="103" y="2"/>
                    <a:pt x="101" y="8"/>
                    <a:pt x="101" y="8"/>
                  </a:cubicBezTo>
                  <a:cubicBezTo>
                    <a:pt x="96" y="8"/>
                    <a:pt x="96" y="8"/>
                    <a:pt x="96" y="8"/>
                  </a:cubicBezTo>
                  <a:cubicBezTo>
                    <a:pt x="96" y="8"/>
                    <a:pt x="100" y="1"/>
                    <a:pt x="97" y="1"/>
                  </a:cubicBezTo>
                  <a:cubicBezTo>
                    <a:pt x="93" y="1"/>
                    <a:pt x="88" y="5"/>
                    <a:pt x="88" y="5"/>
                  </a:cubicBezTo>
                  <a:cubicBezTo>
                    <a:pt x="85" y="5"/>
                    <a:pt x="85" y="5"/>
                    <a:pt x="85" y="5"/>
                  </a:cubicBezTo>
                  <a:cubicBezTo>
                    <a:pt x="85" y="5"/>
                    <a:pt x="85" y="0"/>
                    <a:pt x="82" y="2"/>
                  </a:cubicBezTo>
                  <a:cubicBezTo>
                    <a:pt x="78" y="3"/>
                    <a:pt x="80" y="9"/>
                    <a:pt x="80" y="9"/>
                  </a:cubicBezTo>
                  <a:cubicBezTo>
                    <a:pt x="77" y="9"/>
                    <a:pt x="77" y="9"/>
                    <a:pt x="77" y="9"/>
                  </a:cubicBezTo>
                  <a:cubicBezTo>
                    <a:pt x="73" y="8"/>
                    <a:pt x="73" y="8"/>
                    <a:pt x="73" y="8"/>
                  </a:cubicBezTo>
                  <a:cubicBezTo>
                    <a:pt x="73" y="8"/>
                    <a:pt x="63" y="18"/>
                    <a:pt x="56" y="17"/>
                  </a:cubicBezTo>
                  <a:cubicBezTo>
                    <a:pt x="49" y="17"/>
                    <a:pt x="52" y="12"/>
                    <a:pt x="52" y="12"/>
                  </a:cubicBezTo>
                  <a:cubicBezTo>
                    <a:pt x="42" y="9"/>
                    <a:pt x="42" y="9"/>
                    <a:pt x="42" y="9"/>
                  </a:cubicBezTo>
                  <a:cubicBezTo>
                    <a:pt x="41" y="13"/>
                    <a:pt x="41" y="13"/>
                    <a:pt x="41" y="13"/>
                  </a:cubicBezTo>
                  <a:cubicBezTo>
                    <a:pt x="35" y="12"/>
                    <a:pt x="35" y="12"/>
                    <a:pt x="35" y="12"/>
                  </a:cubicBezTo>
                  <a:cubicBezTo>
                    <a:pt x="35" y="12"/>
                    <a:pt x="34" y="9"/>
                    <a:pt x="34" y="8"/>
                  </a:cubicBezTo>
                  <a:cubicBezTo>
                    <a:pt x="35" y="7"/>
                    <a:pt x="35" y="6"/>
                    <a:pt x="36" y="5"/>
                  </a:cubicBezTo>
                  <a:cubicBezTo>
                    <a:pt x="34" y="5"/>
                    <a:pt x="31" y="5"/>
                    <a:pt x="24" y="7"/>
                  </a:cubicBezTo>
                  <a:cubicBezTo>
                    <a:pt x="16" y="11"/>
                    <a:pt x="14" y="13"/>
                    <a:pt x="11" y="15"/>
                  </a:cubicBezTo>
                  <a:cubicBezTo>
                    <a:pt x="7" y="16"/>
                    <a:pt x="1" y="18"/>
                    <a:pt x="1" y="18"/>
                  </a:cubicBezTo>
                  <a:cubicBezTo>
                    <a:pt x="1" y="25"/>
                    <a:pt x="1" y="25"/>
                    <a:pt x="1" y="25"/>
                  </a:cubicBezTo>
                  <a:cubicBezTo>
                    <a:pt x="2" y="25"/>
                    <a:pt x="2" y="25"/>
                    <a:pt x="2" y="25"/>
                  </a:cubicBezTo>
                  <a:cubicBezTo>
                    <a:pt x="2" y="29"/>
                    <a:pt x="2" y="29"/>
                    <a:pt x="2" y="29"/>
                  </a:cubicBezTo>
                  <a:cubicBezTo>
                    <a:pt x="1" y="30"/>
                    <a:pt x="1" y="30"/>
                    <a:pt x="1" y="30"/>
                  </a:cubicBezTo>
                  <a:cubicBezTo>
                    <a:pt x="0" y="37"/>
                    <a:pt x="0" y="37"/>
                    <a:pt x="0" y="37"/>
                  </a:cubicBezTo>
                  <a:cubicBezTo>
                    <a:pt x="0" y="37"/>
                    <a:pt x="1" y="35"/>
                    <a:pt x="3" y="37"/>
                  </a:cubicBezTo>
                  <a:cubicBezTo>
                    <a:pt x="6" y="38"/>
                    <a:pt x="8" y="44"/>
                    <a:pt x="8" y="44"/>
                  </a:cubicBezTo>
                  <a:cubicBezTo>
                    <a:pt x="12" y="45"/>
                    <a:pt x="12" y="45"/>
                    <a:pt x="12" y="45"/>
                  </a:cubicBezTo>
                  <a:cubicBezTo>
                    <a:pt x="12" y="45"/>
                    <a:pt x="13" y="41"/>
                    <a:pt x="15" y="41"/>
                  </a:cubicBezTo>
                  <a:cubicBezTo>
                    <a:pt x="22" y="41"/>
                    <a:pt x="22" y="41"/>
                    <a:pt x="22" y="41"/>
                  </a:cubicBezTo>
                  <a:cubicBezTo>
                    <a:pt x="25" y="48"/>
                    <a:pt x="25" y="48"/>
                    <a:pt x="25" y="48"/>
                  </a:cubicBezTo>
                  <a:cubicBezTo>
                    <a:pt x="25" y="59"/>
                    <a:pt x="25" y="59"/>
                    <a:pt x="25" y="59"/>
                  </a:cubicBezTo>
                  <a:cubicBezTo>
                    <a:pt x="28" y="62"/>
                    <a:pt x="28" y="62"/>
                    <a:pt x="28" y="62"/>
                  </a:cubicBezTo>
                  <a:cubicBezTo>
                    <a:pt x="35" y="59"/>
                    <a:pt x="35" y="59"/>
                    <a:pt x="35" y="59"/>
                  </a:cubicBezTo>
                  <a:cubicBezTo>
                    <a:pt x="41" y="64"/>
                    <a:pt x="41" y="64"/>
                    <a:pt x="41" y="64"/>
                  </a:cubicBezTo>
                  <a:cubicBezTo>
                    <a:pt x="41" y="64"/>
                    <a:pt x="38" y="77"/>
                    <a:pt x="40" y="76"/>
                  </a:cubicBezTo>
                  <a:cubicBezTo>
                    <a:pt x="44" y="76"/>
                    <a:pt x="44" y="71"/>
                    <a:pt x="49" y="72"/>
                  </a:cubicBezTo>
                  <a:cubicBezTo>
                    <a:pt x="53" y="73"/>
                    <a:pt x="61" y="74"/>
                    <a:pt x="61" y="78"/>
                  </a:cubicBezTo>
                  <a:cubicBezTo>
                    <a:pt x="61" y="84"/>
                    <a:pt x="58" y="87"/>
                    <a:pt x="58" y="87"/>
                  </a:cubicBezTo>
                  <a:cubicBezTo>
                    <a:pt x="62" y="91"/>
                    <a:pt x="62" y="91"/>
                    <a:pt x="62" y="91"/>
                  </a:cubicBezTo>
                  <a:cubicBezTo>
                    <a:pt x="62" y="91"/>
                    <a:pt x="53" y="97"/>
                    <a:pt x="60" y="100"/>
                  </a:cubicBezTo>
                  <a:cubicBezTo>
                    <a:pt x="65" y="102"/>
                    <a:pt x="70" y="100"/>
                    <a:pt x="70" y="100"/>
                  </a:cubicBezTo>
                  <a:cubicBezTo>
                    <a:pt x="73" y="103"/>
                    <a:pt x="73" y="103"/>
                    <a:pt x="73" y="103"/>
                  </a:cubicBezTo>
                  <a:cubicBezTo>
                    <a:pt x="77" y="100"/>
                    <a:pt x="77" y="100"/>
                    <a:pt x="77" y="100"/>
                  </a:cubicBezTo>
                  <a:cubicBezTo>
                    <a:pt x="80" y="98"/>
                    <a:pt x="80" y="98"/>
                    <a:pt x="80" y="98"/>
                  </a:cubicBezTo>
                  <a:cubicBezTo>
                    <a:pt x="80" y="98"/>
                    <a:pt x="86" y="85"/>
                    <a:pt x="89" y="88"/>
                  </a:cubicBezTo>
                  <a:cubicBezTo>
                    <a:pt x="93" y="91"/>
                    <a:pt x="86" y="100"/>
                    <a:pt x="86" y="100"/>
                  </a:cubicBezTo>
                  <a:cubicBezTo>
                    <a:pt x="86" y="100"/>
                    <a:pt x="88" y="100"/>
                    <a:pt x="88" y="103"/>
                  </a:cubicBezTo>
                  <a:cubicBezTo>
                    <a:pt x="89" y="105"/>
                    <a:pt x="86" y="110"/>
                    <a:pt x="86" y="110"/>
                  </a:cubicBezTo>
                  <a:cubicBezTo>
                    <a:pt x="88" y="112"/>
                    <a:pt x="88" y="112"/>
                    <a:pt x="88" y="112"/>
                  </a:cubicBezTo>
                  <a:cubicBezTo>
                    <a:pt x="95" y="112"/>
                    <a:pt x="95" y="112"/>
                    <a:pt x="95" y="112"/>
                  </a:cubicBezTo>
                  <a:cubicBezTo>
                    <a:pt x="107" y="122"/>
                    <a:pt x="107" y="122"/>
                    <a:pt x="107" y="122"/>
                  </a:cubicBezTo>
                  <a:cubicBezTo>
                    <a:pt x="107" y="124"/>
                    <a:pt x="107" y="124"/>
                    <a:pt x="107" y="124"/>
                  </a:cubicBezTo>
                  <a:cubicBezTo>
                    <a:pt x="114" y="133"/>
                    <a:pt x="114" y="133"/>
                    <a:pt x="114" y="133"/>
                  </a:cubicBezTo>
                  <a:cubicBezTo>
                    <a:pt x="129" y="132"/>
                    <a:pt x="129" y="132"/>
                    <a:pt x="129" y="132"/>
                  </a:cubicBezTo>
                  <a:cubicBezTo>
                    <a:pt x="132" y="124"/>
                    <a:pt x="132" y="124"/>
                    <a:pt x="132" y="124"/>
                  </a:cubicBezTo>
                  <a:cubicBezTo>
                    <a:pt x="128" y="105"/>
                    <a:pt x="128" y="105"/>
                    <a:pt x="128" y="105"/>
                  </a:cubicBezTo>
                  <a:cubicBezTo>
                    <a:pt x="131" y="104"/>
                    <a:pt x="131" y="104"/>
                    <a:pt x="131" y="104"/>
                  </a:cubicBezTo>
                  <a:cubicBezTo>
                    <a:pt x="138" y="90"/>
                    <a:pt x="138" y="90"/>
                    <a:pt x="138" y="90"/>
                  </a:cubicBezTo>
                  <a:cubicBezTo>
                    <a:pt x="147" y="92"/>
                    <a:pt x="147" y="92"/>
                    <a:pt x="147" y="92"/>
                  </a:cubicBezTo>
                  <a:cubicBezTo>
                    <a:pt x="148" y="89"/>
                    <a:pt x="148" y="87"/>
                    <a:pt x="150" y="85"/>
                  </a:cubicBezTo>
                  <a:cubicBezTo>
                    <a:pt x="152" y="82"/>
                    <a:pt x="157" y="81"/>
                    <a:pt x="159" y="80"/>
                  </a:cubicBezTo>
                  <a:cubicBezTo>
                    <a:pt x="160" y="78"/>
                    <a:pt x="157" y="70"/>
                    <a:pt x="156" y="69"/>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7" name="Luxembourg" descr="© INSCALE GmbH, 05.05.2010&#10;http://www.presentationload.com/"/>
            <p:cNvSpPr>
              <a:spLocks/>
            </p:cNvSpPr>
            <p:nvPr/>
          </p:nvSpPr>
          <p:spPr bwMode="gray">
            <a:xfrm>
              <a:off x="3209128" y="3435385"/>
              <a:ext cx="99266" cy="141577"/>
            </a:xfrm>
            <a:custGeom>
              <a:avLst/>
              <a:gdLst/>
              <a:ahLst/>
              <a:cxnLst>
                <a:cxn ang="0">
                  <a:pos x="34" y="30"/>
                </a:cxn>
                <a:cxn ang="0">
                  <a:pos x="28" y="21"/>
                </a:cxn>
                <a:cxn ang="0">
                  <a:pos x="19" y="5"/>
                </a:cxn>
                <a:cxn ang="0">
                  <a:pos x="19" y="2"/>
                </a:cxn>
                <a:cxn ang="0">
                  <a:pos x="10" y="0"/>
                </a:cxn>
                <a:cxn ang="0">
                  <a:pos x="3" y="14"/>
                </a:cxn>
                <a:cxn ang="0">
                  <a:pos x="0" y="15"/>
                </a:cxn>
                <a:cxn ang="0">
                  <a:pos x="4" y="34"/>
                </a:cxn>
                <a:cxn ang="0">
                  <a:pos x="1" y="42"/>
                </a:cxn>
                <a:cxn ang="0">
                  <a:pos x="0" y="42"/>
                </a:cxn>
                <a:cxn ang="0">
                  <a:pos x="5" y="44"/>
                </a:cxn>
                <a:cxn ang="0">
                  <a:pos x="10" y="49"/>
                </a:cxn>
                <a:cxn ang="0">
                  <a:pos x="18" y="45"/>
                </a:cxn>
                <a:cxn ang="0">
                  <a:pos x="23" y="47"/>
                </a:cxn>
                <a:cxn ang="0">
                  <a:pos x="27" y="46"/>
                </a:cxn>
                <a:cxn ang="0">
                  <a:pos x="26" y="43"/>
                </a:cxn>
                <a:cxn ang="0">
                  <a:pos x="27" y="37"/>
                </a:cxn>
                <a:cxn ang="0">
                  <a:pos x="34" y="30"/>
                </a:cxn>
              </a:cxnLst>
              <a:rect l="0" t="0" r="r" b="b"/>
              <a:pathLst>
                <a:path w="35" h="50">
                  <a:moveTo>
                    <a:pt x="34" y="30"/>
                  </a:moveTo>
                  <a:cubicBezTo>
                    <a:pt x="35" y="22"/>
                    <a:pt x="29" y="26"/>
                    <a:pt x="28" y="21"/>
                  </a:cubicBezTo>
                  <a:cubicBezTo>
                    <a:pt x="23" y="22"/>
                    <a:pt x="19" y="12"/>
                    <a:pt x="19" y="5"/>
                  </a:cubicBezTo>
                  <a:cubicBezTo>
                    <a:pt x="19" y="2"/>
                    <a:pt x="19" y="2"/>
                    <a:pt x="19" y="2"/>
                  </a:cubicBezTo>
                  <a:cubicBezTo>
                    <a:pt x="10" y="0"/>
                    <a:pt x="10" y="0"/>
                    <a:pt x="10" y="0"/>
                  </a:cubicBezTo>
                  <a:cubicBezTo>
                    <a:pt x="3" y="14"/>
                    <a:pt x="3" y="14"/>
                    <a:pt x="3" y="14"/>
                  </a:cubicBezTo>
                  <a:cubicBezTo>
                    <a:pt x="0" y="15"/>
                    <a:pt x="0" y="15"/>
                    <a:pt x="0" y="15"/>
                  </a:cubicBezTo>
                  <a:cubicBezTo>
                    <a:pt x="4" y="34"/>
                    <a:pt x="4" y="34"/>
                    <a:pt x="4" y="34"/>
                  </a:cubicBezTo>
                  <a:cubicBezTo>
                    <a:pt x="1" y="42"/>
                    <a:pt x="1" y="42"/>
                    <a:pt x="1" y="42"/>
                  </a:cubicBezTo>
                  <a:cubicBezTo>
                    <a:pt x="0" y="42"/>
                    <a:pt x="0" y="42"/>
                    <a:pt x="0" y="42"/>
                  </a:cubicBezTo>
                  <a:cubicBezTo>
                    <a:pt x="5" y="44"/>
                    <a:pt x="5" y="44"/>
                    <a:pt x="5" y="44"/>
                  </a:cubicBezTo>
                  <a:cubicBezTo>
                    <a:pt x="5" y="44"/>
                    <a:pt x="5" y="50"/>
                    <a:pt x="10" y="49"/>
                  </a:cubicBezTo>
                  <a:cubicBezTo>
                    <a:pt x="17" y="49"/>
                    <a:pt x="15" y="44"/>
                    <a:pt x="18" y="45"/>
                  </a:cubicBezTo>
                  <a:cubicBezTo>
                    <a:pt x="21" y="45"/>
                    <a:pt x="21" y="47"/>
                    <a:pt x="23" y="47"/>
                  </a:cubicBezTo>
                  <a:cubicBezTo>
                    <a:pt x="24" y="47"/>
                    <a:pt x="25" y="47"/>
                    <a:pt x="27" y="46"/>
                  </a:cubicBezTo>
                  <a:cubicBezTo>
                    <a:pt x="26" y="46"/>
                    <a:pt x="26" y="45"/>
                    <a:pt x="26" y="43"/>
                  </a:cubicBezTo>
                  <a:cubicBezTo>
                    <a:pt x="26" y="41"/>
                    <a:pt x="25" y="38"/>
                    <a:pt x="27" y="37"/>
                  </a:cubicBezTo>
                  <a:cubicBezTo>
                    <a:pt x="28" y="36"/>
                    <a:pt x="33" y="31"/>
                    <a:pt x="34" y="30"/>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8" name="Czech Republic" descr="© INSCALE GmbH, 05.05.2010&#10;http://www.presentationload.com/"/>
            <p:cNvSpPr>
              <a:spLocks/>
            </p:cNvSpPr>
            <p:nvPr/>
          </p:nvSpPr>
          <p:spPr bwMode="gray">
            <a:xfrm>
              <a:off x="3972345" y="3274277"/>
              <a:ext cx="833193" cy="471926"/>
            </a:xfrm>
            <a:custGeom>
              <a:avLst/>
              <a:gdLst/>
              <a:ahLst/>
              <a:cxnLst>
                <a:cxn ang="0">
                  <a:pos x="282" y="79"/>
                </a:cxn>
                <a:cxn ang="0">
                  <a:pos x="269" y="64"/>
                </a:cxn>
                <a:cxn ang="0">
                  <a:pos x="252" y="63"/>
                </a:cxn>
                <a:cxn ang="0">
                  <a:pos x="243" y="58"/>
                </a:cxn>
                <a:cxn ang="0">
                  <a:pos x="243" y="48"/>
                </a:cxn>
                <a:cxn ang="0">
                  <a:pos x="227" y="48"/>
                </a:cxn>
                <a:cxn ang="0">
                  <a:pos x="204" y="37"/>
                </a:cxn>
                <a:cxn ang="0">
                  <a:pos x="211" y="46"/>
                </a:cxn>
                <a:cxn ang="0">
                  <a:pos x="207" y="51"/>
                </a:cxn>
                <a:cxn ang="0">
                  <a:pos x="191" y="58"/>
                </a:cxn>
                <a:cxn ang="0">
                  <a:pos x="175" y="41"/>
                </a:cxn>
                <a:cxn ang="0">
                  <a:pos x="179" y="25"/>
                </a:cxn>
                <a:cxn ang="0">
                  <a:pos x="165" y="25"/>
                </a:cxn>
                <a:cxn ang="0">
                  <a:pos x="143" y="22"/>
                </a:cxn>
                <a:cxn ang="0">
                  <a:pos x="137" y="7"/>
                </a:cxn>
                <a:cxn ang="0">
                  <a:pos x="121" y="8"/>
                </a:cxn>
                <a:cxn ang="0">
                  <a:pos x="121" y="13"/>
                </a:cxn>
                <a:cxn ang="0">
                  <a:pos x="110" y="14"/>
                </a:cxn>
                <a:cxn ang="0">
                  <a:pos x="101" y="9"/>
                </a:cxn>
                <a:cxn ang="0">
                  <a:pos x="89" y="5"/>
                </a:cxn>
                <a:cxn ang="0">
                  <a:pos x="89" y="12"/>
                </a:cxn>
                <a:cxn ang="0">
                  <a:pos x="64" y="23"/>
                </a:cxn>
                <a:cxn ang="0">
                  <a:pos x="47" y="37"/>
                </a:cxn>
                <a:cxn ang="0">
                  <a:pos x="30" y="44"/>
                </a:cxn>
                <a:cxn ang="0">
                  <a:pos x="16" y="49"/>
                </a:cxn>
                <a:cxn ang="0">
                  <a:pos x="2" y="52"/>
                </a:cxn>
                <a:cxn ang="0">
                  <a:pos x="7" y="67"/>
                </a:cxn>
                <a:cxn ang="0">
                  <a:pos x="19" y="77"/>
                </a:cxn>
                <a:cxn ang="0">
                  <a:pos x="14" y="88"/>
                </a:cxn>
                <a:cxn ang="0">
                  <a:pos x="23" y="103"/>
                </a:cxn>
                <a:cxn ang="0">
                  <a:pos x="50" y="130"/>
                </a:cxn>
                <a:cxn ang="0">
                  <a:pos x="69" y="141"/>
                </a:cxn>
                <a:cxn ang="0">
                  <a:pos x="81" y="153"/>
                </a:cxn>
                <a:cxn ang="0">
                  <a:pos x="89" y="161"/>
                </a:cxn>
                <a:cxn ang="0">
                  <a:pos x="91" y="165"/>
                </a:cxn>
                <a:cxn ang="0">
                  <a:pos x="106" y="161"/>
                </a:cxn>
                <a:cxn ang="0">
                  <a:pos x="112" y="162"/>
                </a:cxn>
                <a:cxn ang="0">
                  <a:pos x="116" y="156"/>
                </a:cxn>
                <a:cxn ang="0">
                  <a:pos x="128" y="153"/>
                </a:cxn>
                <a:cxn ang="0">
                  <a:pos x="135" y="136"/>
                </a:cxn>
                <a:cxn ang="0">
                  <a:pos x="143" y="136"/>
                </a:cxn>
                <a:cxn ang="0">
                  <a:pos x="161" y="143"/>
                </a:cxn>
                <a:cxn ang="0">
                  <a:pos x="177" y="150"/>
                </a:cxn>
                <a:cxn ang="0">
                  <a:pos x="193" y="144"/>
                </a:cxn>
                <a:cxn ang="0">
                  <a:pos x="206" y="150"/>
                </a:cxn>
                <a:cxn ang="0">
                  <a:pos x="216" y="152"/>
                </a:cxn>
                <a:cxn ang="0">
                  <a:pos x="242" y="141"/>
                </a:cxn>
                <a:cxn ang="0">
                  <a:pos x="256" y="126"/>
                </a:cxn>
                <a:cxn ang="0">
                  <a:pos x="266" y="107"/>
                </a:cxn>
                <a:cxn ang="0">
                  <a:pos x="281" y="92"/>
                </a:cxn>
                <a:cxn ang="0">
                  <a:pos x="295" y="90"/>
                </a:cxn>
              </a:cxnLst>
              <a:rect l="0" t="0" r="r" b="b"/>
              <a:pathLst>
                <a:path w="295" h="167">
                  <a:moveTo>
                    <a:pt x="291" y="79"/>
                  </a:moveTo>
                  <a:cubicBezTo>
                    <a:pt x="282" y="79"/>
                    <a:pt x="282" y="79"/>
                    <a:pt x="282" y="79"/>
                  </a:cubicBezTo>
                  <a:cubicBezTo>
                    <a:pt x="279" y="67"/>
                    <a:pt x="279" y="67"/>
                    <a:pt x="279" y="67"/>
                  </a:cubicBezTo>
                  <a:cubicBezTo>
                    <a:pt x="269" y="64"/>
                    <a:pt x="269" y="64"/>
                    <a:pt x="269" y="64"/>
                  </a:cubicBezTo>
                  <a:cubicBezTo>
                    <a:pt x="253" y="59"/>
                    <a:pt x="253" y="59"/>
                    <a:pt x="253" y="59"/>
                  </a:cubicBezTo>
                  <a:cubicBezTo>
                    <a:pt x="252" y="63"/>
                    <a:pt x="252" y="63"/>
                    <a:pt x="252" y="63"/>
                  </a:cubicBezTo>
                  <a:cubicBezTo>
                    <a:pt x="247" y="65"/>
                    <a:pt x="247" y="65"/>
                    <a:pt x="247" y="65"/>
                  </a:cubicBezTo>
                  <a:cubicBezTo>
                    <a:pt x="247" y="65"/>
                    <a:pt x="245" y="59"/>
                    <a:pt x="243" y="58"/>
                  </a:cubicBezTo>
                  <a:cubicBezTo>
                    <a:pt x="242" y="57"/>
                    <a:pt x="239" y="53"/>
                    <a:pt x="239" y="53"/>
                  </a:cubicBezTo>
                  <a:cubicBezTo>
                    <a:pt x="243" y="48"/>
                    <a:pt x="243" y="48"/>
                    <a:pt x="243" y="48"/>
                  </a:cubicBezTo>
                  <a:cubicBezTo>
                    <a:pt x="239" y="43"/>
                    <a:pt x="239" y="43"/>
                    <a:pt x="239" y="43"/>
                  </a:cubicBezTo>
                  <a:cubicBezTo>
                    <a:pt x="227" y="48"/>
                    <a:pt x="227" y="48"/>
                    <a:pt x="227" y="48"/>
                  </a:cubicBezTo>
                  <a:cubicBezTo>
                    <a:pt x="227" y="48"/>
                    <a:pt x="223" y="43"/>
                    <a:pt x="217" y="41"/>
                  </a:cubicBezTo>
                  <a:cubicBezTo>
                    <a:pt x="211" y="39"/>
                    <a:pt x="204" y="37"/>
                    <a:pt x="204" y="37"/>
                  </a:cubicBezTo>
                  <a:cubicBezTo>
                    <a:pt x="205" y="43"/>
                    <a:pt x="205" y="43"/>
                    <a:pt x="205" y="43"/>
                  </a:cubicBezTo>
                  <a:cubicBezTo>
                    <a:pt x="205" y="43"/>
                    <a:pt x="209" y="46"/>
                    <a:pt x="211" y="46"/>
                  </a:cubicBezTo>
                  <a:cubicBezTo>
                    <a:pt x="213" y="46"/>
                    <a:pt x="211" y="52"/>
                    <a:pt x="211" y="52"/>
                  </a:cubicBezTo>
                  <a:cubicBezTo>
                    <a:pt x="207" y="51"/>
                    <a:pt x="207" y="51"/>
                    <a:pt x="207" y="51"/>
                  </a:cubicBezTo>
                  <a:cubicBezTo>
                    <a:pt x="207" y="51"/>
                    <a:pt x="201" y="54"/>
                    <a:pt x="201" y="56"/>
                  </a:cubicBezTo>
                  <a:cubicBezTo>
                    <a:pt x="200" y="58"/>
                    <a:pt x="194" y="60"/>
                    <a:pt x="191" y="58"/>
                  </a:cubicBezTo>
                  <a:cubicBezTo>
                    <a:pt x="188" y="56"/>
                    <a:pt x="189" y="48"/>
                    <a:pt x="187" y="45"/>
                  </a:cubicBezTo>
                  <a:cubicBezTo>
                    <a:pt x="186" y="42"/>
                    <a:pt x="177" y="43"/>
                    <a:pt x="175" y="41"/>
                  </a:cubicBezTo>
                  <a:cubicBezTo>
                    <a:pt x="173" y="38"/>
                    <a:pt x="186" y="30"/>
                    <a:pt x="186" y="30"/>
                  </a:cubicBezTo>
                  <a:cubicBezTo>
                    <a:pt x="179" y="25"/>
                    <a:pt x="179" y="25"/>
                    <a:pt x="179" y="25"/>
                  </a:cubicBezTo>
                  <a:cubicBezTo>
                    <a:pt x="166" y="31"/>
                    <a:pt x="166" y="31"/>
                    <a:pt x="166" y="31"/>
                  </a:cubicBezTo>
                  <a:cubicBezTo>
                    <a:pt x="165" y="25"/>
                    <a:pt x="165" y="25"/>
                    <a:pt x="165" y="25"/>
                  </a:cubicBezTo>
                  <a:cubicBezTo>
                    <a:pt x="143" y="17"/>
                    <a:pt x="143" y="17"/>
                    <a:pt x="143" y="17"/>
                  </a:cubicBezTo>
                  <a:cubicBezTo>
                    <a:pt x="143" y="22"/>
                    <a:pt x="143" y="22"/>
                    <a:pt x="143" y="22"/>
                  </a:cubicBezTo>
                  <a:cubicBezTo>
                    <a:pt x="135" y="14"/>
                    <a:pt x="135" y="14"/>
                    <a:pt x="135" y="14"/>
                  </a:cubicBezTo>
                  <a:cubicBezTo>
                    <a:pt x="137" y="7"/>
                    <a:pt x="137" y="7"/>
                    <a:pt x="137" y="7"/>
                  </a:cubicBezTo>
                  <a:cubicBezTo>
                    <a:pt x="123" y="5"/>
                    <a:pt x="123" y="5"/>
                    <a:pt x="123" y="5"/>
                  </a:cubicBezTo>
                  <a:cubicBezTo>
                    <a:pt x="121" y="8"/>
                    <a:pt x="121" y="8"/>
                    <a:pt x="121" y="8"/>
                  </a:cubicBezTo>
                  <a:cubicBezTo>
                    <a:pt x="123" y="11"/>
                    <a:pt x="123" y="11"/>
                    <a:pt x="123" y="11"/>
                  </a:cubicBezTo>
                  <a:cubicBezTo>
                    <a:pt x="121" y="13"/>
                    <a:pt x="121" y="13"/>
                    <a:pt x="121" y="13"/>
                  </a:cubicBezTo>
                  <a:cubicBezTo>
                    <a:pt x="113" y="11"/>
                    <a:pt x="113" y="11"/>
                    <a:pt x="113" y="11"/>
                  </a:cubicBezTo>
                  <a:cubicBezTo>
                    <a:pt x="113" y="13"/>
                    <a:pt x="112" y="16"/>
                    <a:pt x="110" y="14"/>
                  </a:cubicBezTo>
                  <a:cubicBezTo>
                    <a:pt x="107" y="12"/>
                    <a:pt x="101" y="14"/>
                    <a:pt x="106" y="8"/>
                  </a:cubicBezTo>
                  <a:cubicBezTo>
                    <a:pt x="105" y="9"/>
                    <a:pt x="102" y="9"/>
                    <a:pt x="101" y="9"/>
                  </a:cubicBezTo>
                  <a:cubicBezTo>
                    <a:pt x="107" y="1"/>
                    <a:pt x="94" y="2"/>
                    <a:pt x="91" y="0"/>
                  </a:cubicBezTo>
                  <a:cubicBezTo>
                    <a:pt x="90" y="1"/>
                    <a:pt x="89" y="4"/>
                    <a:pt x="89" y="5"/>
                  </a:cubicBezTo>
                  <a:cubicBezTo>
                    <a:pt x="90" y="5"/>
                    <a:pt x="95" y="7"/>
                    <a:pt x="95" y="8"/>
                  </a:cubicBezTo>
                  <a:cubicBezTo>
                    <a:pt x="95" y="12"/>
                    <a:pt x="92" y="10"/>
                    <a:pt x="89" y="12"/>
                  </a:cubicBezTo>
                  <a:cubicBezTo>
                    <a:pt x="84" y="14"/>
                    <a:pt x="80" y="18"/>
                    <a:pt x="77" y="18"/>
                  </a:cubicBezTo>
                  <a:cubicBezTo>
                    <a:pt x="74" y="18"/>
                    <a:pt x="66" y="22"/>
                    <a:pt x="64" y="23"/>
                  </a:cubicBezTo>
                  <a:cubicBezTo>
                    <a:pt x="60" y="25"/>
                    <a:pt x="58" y="35"/>
                    <a:pt x="53" y="30"/>
                  </a:cubicBezTo>
                  <a:cubicBezTo>
                    <a:pt x="53" y="30"/>
                    <a:pt x="50" y="32"/>
                    <a:pt x="47" y="37"/>
                  </a:cubicBezTo>
                  <a:cubicBezTo>
                    <a:pt x="45" y="39"/>
                    <a:pt x="43" y="40"/>
                    <a:pt x="41" y="39"/>
                  </a:cubicBezTo>
                  <a:cubicBezTo>
                    <a:pt x="40" y="48"/>
                    <a:pt x="33" y="42"/>
                    <a:pt x="30" y="44"/>
                  </a:cubicBezTo>
                  <a:cubicBezTo>
                    <a:pt x="29" y="44"/>
                    <a:pt x="25" y="46"/>
                    <a:pt x="25" y="46"/>
                  </a:cubicBezTo>
                  <a:cubicBezTo>
                    <a:pt x="19" y="43"/>
                    <a:pt x="18" y="48"/>
                    <a:pt x="16" y="49"/>
                  </a:cubicBezTo>
                  <a:cubicBezTo>
                    <a:pt x="14" y="52"/>
                    <a:pt x="11" y="61"/>
                    <a:pt x="10" y="62"/>
                  </a:cubicBezTo>
                  <a:cubicBezTo>
                    <a:pt x="9" y="62"/>
                    <a:pt x="3" y="54"/>
                    <a:pt x="2" y="52"/>
                  </a:cubicBezTo>
                  <a:cubicBezTo>
                    <a:pt x="0" y="52"/>
                    <a:pt x="0" y="52"/>
                    <a:pt x="0" y="52"/>
                  </a:cubicBezTo>
                  <a:cubicBezTo>
                    <a:pt x="0" y="57"/>
                    <a:pt x="4" y="63"/>
                    <a:pt x="7" y="67"/>
                  </a:cubicBezTo>
                  <a:cubicBezTo>
                    <a:pt x="9" y="70"/>
                    <a:pt x="18" y="72"/>
                    <a:pt x="16" y="76"/>
                  </a:cubicBezTo>
                  <a:cubicBezTo>
                    <a:pt x="17" y="76"/>
                    <a:pt x="18" y="77"/>
                    <a:pt x="19" y="77"/>
                  </a:cubicBezTo>
                  <a:cubicBezTo>
                    <a:pt x="19" y="79"/>
                    <a:pt x="18" y="84"/>
                    <a:pt x="17" y="84"/>
                  </a:cubicBezTo>
                  <a:cubicBezTo>
                    <a:pt x="14" y="88"/>
                    <a:pt x="14" y="88"/>
                    <a:pt x="14" y="88"/>
                  </a:cubicBezTo>
                  <a:cubicBezTo>
                    <a:pt x="14" y="92"/>
                    <a:pt x="18" y="92"/>
                    <a:pt x="19" y="93"/>
                  </a:cubicBezTo>
                  <a:cubicBezTo>
                    <a:pt x="21" y="96"/>
                    <a:pt x="21" y="100"/>
                    <a:pt x="23" y="103"/>
                  </a:cubicBezTo>
                  <a:cubicBezTo>
                    <a:pt x="24" y="106"/>
                    <a:pt x="29" y="115"/>
                    <a:pt x="33" y="116"/>
                  </a:cubicBezTo>
                  <a:cubicBezTo>
                    <a:pt x="40" y="117"/>
                    <a:pt x="49" y="130"/>
                    <a:pt x="50" y="130"/>
                  </a:cubicBezTo>
                  <a:cubicBezTo>
                    <a:pt x="53" y="130"/>
                    <a:pt x="59" y="131"/>
                    <a:pt x="59" y="135"/>
                  </a:cubicBezTo>
                  <a:cubicBezTo>
                    <a:pt x="60" y="143"/>
                    <a:pt x="66" y="136"/>
                    <a:pt x="69" y="141"/>
                  </a:cubicBezTo>
                  <a:cubicBezTo>
                    <a:pt x="72" y="146"/>
                    <a:pt x="76" y="149"/>
                    <a:pt x="77" y="154"/>
                  </a:cubicBezTo>
                  <a:cubicBezTo>
                    <a:pt x="81" y="153"/>
                    <a:pt x="81" y="153"/>
                    <a:pt x="81" y="153"/>
                  </a:cubicBezTo>
                  <a:cubicBezTo>
                    <a:pt x="81" y="153"/>
                    <a:pt x="83" y="155"/>
                    <a:pt x="85" y="155"/>
                  </a:cubicBezTo>
                  <a:cubicBezTo>
                    <a:pt x="86" y="156"/>
                    <a:pt x="89" y="161"/>
                    <a:pt x="89" y="161"/>
                  </a:cubicBezTo>
                  <a:cubicBezTo>
                    <a:pt x="88" y="163"/>
                    <a:pt x="88" y="163"/>
                    <a:pt x="88" y="163"/>
                  </a:cubicBezTo>
                  <a:cubicBezTo>
                    <a:pt x="91" y="165"/>
                    <a:pt x="91" y="165"/>
                    <a:pt x="91" y="165"/>
                  </a:cubicBezTo>
                  <a:cubicBezTo>
                    <a:pt x="101" y="167"/>
                    <a:pt x="101" y="167"/>
                    <a:pt x="101" y="167"/>
                  </a:cubicBezTo>
                  <a:cubicBezTo>
                    <a:pt x="106" y="161"/>
                    <a:pt x="106" y="161"/>
                    <a:pt x="106" y="161"/>
                  </a:cubicBezTo>
                  <a:cubicBezTo>
                    <a:pt x="109" y="162"/>
                    <a:pt x="109" y="162"/>
                    <a:pt x="109" y="162"/>
                  </a:cubicBezTo>
                  <a:cubicBezTo>
                    <a:pt x="112" y="162"/>
                    <a:pt x="112" y="162"/>
                    <a:pt x="112" y="162"/>
                  </a:cubicBezTo>
                  <a:cubicBezTo>
                    <a:pt x="112" y="162"/>
                    <a:pt x="116" y="164"/>
                    <a:pt x="118" y="164"/>
                  </a:cubicBezTo>
                  <a:cubicBezTo>
                    <a:pt x="119" y="164"/>
                    <a:pt x="116" y="158"/>
                    <a:pt x="116" y="156"/>
                  </a:cubicBezTo>
                  <a:cubicBezTo>
                    <a:pt x="117" y="154"/>
                    <a:pt x="121" y="150"/>
                    <a:pt x="121" y="150"/>
                  </a:cubicBezTo>
                  <a:cubicBezTo>
                    <a:pt x="128" y="153"/>
                    <a:pt x="128" y="153"/>
                    <a:pt x="128" y="153"/>
                  </a:cubicBezTo>
                  <a:cubicBezTo>
                    <a:pt x="129" y="136"/>
                    <a:pt x="129" y="136"/>
                    <a:pt x="129" y="136"/>
                  </a:cubicBezTo>
                  <a:cubicBezTo>
                    <a:pt x="135" y="136"/>
                    <a:pt x="135" y="136"/>
                    <a:pt x="135" y="136"/>
                  </a:cubicBezTo>
                  <a:cubicBezTo>
                    <a:pt x="135" y="136"/>
                    <a:pt x="137" y="138"/>
                    <a:pt x="140" y="138"/>
                  </a:cubicBezTo>
                  <a:cubicBezTo>
                    <a:pt x="142" y="137"/>
                    <a:pt x="143" y="136"/>
                    <a:pt x="143" y="136"/>
                  </a:cubicBezTo>
                  <a:cubicBezTo>
                    <a:pt x="143" y="136"/>
                    <a:pt x="150" y="138"/>
                    <a:pt x="151" y="138"/>
                  </a:cubicBezTo>
                  <a:cubicBezTo>
                    <a:pt x="152" y="138"/>
                    <a:pt x="161" y="143"/>
                    <a:pt x="161" y="143"/>
                  </a:cubicBezTo>
                  <a:cubicBezTo>
                    <a:pt x="161" y="143"/>
                    <a:pt x="163" y="142"/>
                    <a:pt x="167" y="142"/>
                  </a:cubicBezTo>
                  <a:cubicBezTo>
                    <a:pt x="172" y="142"/>
                    <a:pt x="177" y="150"/>
                    <a:pt x="177" y="150"/>
                  </a:cubicBezTo>
                  <a:cubicBezTo>
                    <a:pt x="191" y="149"/>
                    <a:pt x="191" y="149"/>
                    <a:pt x="191" y="149"/>
                  </a:cubicBezTo>
                  <a:cubicBezTo>
                    <a:pt x="193" y="144"/>
                    <a:pt x="193" y="144"/>
                    <a:pt x="193" y="144"/>
                  </a:cubicBezTo>
                  <a:cubicBezTo>
                    <a:pt x="204" y="147"/>
                    <a:pt x="204" y="147"/>
                    <a:pt x="204" y="147"/>
                  </a:cubicBezTo>
                  <a:cubicBezTo>
                    <a:pt x="206" y="150"/>
                    <a:pt x="206" y="150"/>
                    <a:pt x="206" y="150"/>
                  </a:cubicBezTo>
                  <a:cubicBezTo>
                    <a:pt x="213" y="150"/>
                    <a:pt x="213" y="150"/>
                    <a:pt x="213" y="150"/>
                  </a:cubicBezTo>
                  <a:cubicBezTo>
                    <a:pt x="216" y="152"/>
                    <a:pt x="216" y="152"/>
                    <a:pt x="216" y="152"/>
                  </a:cubicBezTo>
                  <a:cubicBezTo>
                    <a:pt x="217" y="149"/>
                    <a:pt x="222" y="141"/>
                    <a:pt x="226" y="139"/>
                  </a:cubicBezTo>
                  <a:cubicBezTo>
                    <a:pt x="230" y="137"/>
                    <a:pt x="242" y="141"/>
                    <a:pt x="242" y="141"/>
                  </a:cubicBezTo>
                  <a:cubicBezTo>
                    <a:pt x="255" y="133"/>
                    <a:pt x="255" y="133"/>
                    <a:pt x="255" y="133"/>
                  </a:cubicBezTo>
                  <a:cubicBezTo>
                    <a:pt x="255" y="133"/>
                    <a:pt x="253" y="130"/>
                    <a:pt x="256" y="126"/>
                  </a:cubicBezTo>
                  <a:cubicBezTo>
                    <a:pt x="259" y="123"/>
                    <a:pt x="261" y="127"/>
                    <a:pt x="263" y="123"/>
                  </a:cubicBezTo>
                  <a:cubicBezTo>
                    <a:pt x="266" y="119"/>
                    <a:pt x="264" y="111"/>
                    <a:pt x="266" y="107"/>
                  </a:cubicBezTo>
                  <a:cubicBezTo>
                    <a:pt x="270" y="104"/>
                    <a:pt x="272" y="106"/>
                    <a:pt x="276" y="103"/>
                  </a:cubicBezTo>
                  <a:cubicBezTo>
                    <a:pt x="280" y="100"/>
                    <a:pt x="281" y="92"/>
                    <a:pt x="281" y="92"/>
                  </a:cubicBezTo>
                  <a:cubicBezTo>
                    <a:pt x="288" y="93"/>
                    <a:pt x="288" y="93"/>
                    <a:pt x="288" y="93"/>
                  </a:cubicBezTo>
                  <a:cubicBezTo>
                    <a:pt x="295" y="90"/>
                    <a:pt x="295" y="90"/>
                    <a:pt x="295" y="90"/>
                  </a:cubicBezTo>
                  <a:lnTo>
                    <a:pt x="291" y="79"/>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49" name="Denmark" descr="© INSCALE GmbH, 05.05.2010&#10;http://www.presentationload.com/"/>
            <p:cNvSpPr>
              <a:spLocks noEditPoints="1"/>
            </p:cNvSpPr>
            <p:nvPr/>
          </p:nvSpPr>
          <p:spPr bwMode="gray">
            <a:xfrm>
              <a:off x="3534593" y="2053781"/>
              <a:ext cx="756708" cy="577702"/>
            </a:xfrm>
            <a:custGeom>
              <a:avLst/>
              <a:gdLst/>
              <a:ahLst/>
              <a:cxnLst>
                <a:cxn ang="0">
                  <a:pos x="148" y="197"/>
                </a:cxn>
                <a:cxn ang="0">
                  <a:pos x="162" y="174"/>
                </a:cxn>
                <a:cxn ang="0">
                  <a:pos x="155" y="185"/>
                </a:cxn>
                <a:cxn ang="0">
                  <a:pos x="81" y="186"/>
                </a:cxn>
                <a:cxn ang="0">
                  <a:pos x="98" y="185"/>
                </a:cxn>
                <a:cxn ang="0">
                  <a:pos x="97" y="176"/>
                </a:cxn>
                <a:cxn ang="0">
                  <a:pos x="84" y="179"/>
                </a:cxn>
                <a:cxn ang="0">
                  <a:pos x="65" y="179"/>
                </a:cxn>
                <a:cxn ang="0">
                  <a:pos x="68" y="176"/>
                </a:cxn>
                <a:cxn ang="0">
                  <a:pos x="99" y="173"/>
                </a:cxn>
                <a:cxn ang="0">
                  <a:pos x="94" y="137"/>
                </a:cxn>
                <a:cxn ang="0">
                  <a:pos x="84" y="138"/>
                </a:cxn>
                <a:cxn ang="0">
                  <a:pos x="63" y="150"/>
                </a:cxn>
                <a:cxn ang="0">
                  <a:pos x="75" y="165"/>
                </a:cxn>
                <a:cxn ang="0">
                  <a:pos x="93" y="113"/>
                </a:cxn>
                <a:cxn ang="0">
                  <a:pos x="127" y="188"/>
                </a:cxn>
                <a:cxn ang="0">
                  <a:pos x="108" y="187"/>
                </a:cxn>
                <a:cxn ang="0">
                  <a:pos x="132" y="200"/>
                </a:cxn>
                <a:cxn ang="0">
                  <a:pos x="17" y="66"/>
                </a:cxn>
                <a:cxn ang="0">
                  <a:pos x="35" y="48"/>
                </a:cxn>
                <a:cxn ang="0">
                  <a:pos x="66" y="43"/>
                </a:cxn>
                <a:cxn ang="0">
                  <a:pos x="89" y="13"/>
                </a:cxn>
                <a:cxn ang="0">
                  <a:pos x="63" y="28"/>
                </a:cxn>
                <a:cxn ang="0">
                  <a:pos x="10" y="63"/>
                </a:cxn>
                <a:cxn ang="0">
                  <a:pos x="20" y="67"/>
                </a:cxn>
                <a:cxn ang="0">
                  <a:pos x="20" y="64"/>
                </a:cxn>
                <a:cxn ang="0">
                  <a:pos x="120" y="123"/>
                </a:cxn>
                <a:cxn ang="0">
                  <a:pos x="107" y="29"/>
                </a:cxn>
                <a:cxn ang="0">
                  <a:pos x="15" y="163"/>
                </a:cxn>
                <a:cxn ang="0">
                  <a:pos x="50" y="175"/>
                </a:cxn>
                <a:cxn ang="0">
                  <a:pos x="59" y="159"/>
                </a:cxn>
                <a:cxn ang="0">
                  <a:pos x="59" y="133"/>
                </a:cxn>
                <a:cxn ang="0">
                  <a:pos x="73" y="120"/>
                </a:cxn>
                <a:cxn ang="0">
                  <a:pos x="89" y="95"/>
                </a:cxn>
                <a:cxn ang="0">
                  <a:pos x="96" y="99"/>
                </a:cxn>
                <a:cxn ang="0">
                  <a:pos x="106" y="86"/>
                </a:cxn>
                <a:cxn ang="0">
                  <a:pos x="82" y="78"/>
                </a:cxn>
                <a:cxn ang="0">
                  <a:pos x="84" y="54"/>
                </a:cxn>
                <a:cxn ang="0">
                  <a:pos x="57" y="48"/>
                </a:cxn>
                <a:cxn ang="0">
                  <a:pos x="48" y="76"/>
                </a:cxn>
                <a:cxn ang="0">
                  <a:pos x="39" y="76"/>
                </a:cxn>
                <a:cxn ang="0">
                  <a:pos x="24" y="75"/>
                </a:cxn>
                <a:cxn ang="0">
                  <a:pos x="5" y="70"/>
                </a:cxn>
                <a:cxn ang="0">
                  <a:pos x="5" y="95"/>
                </a:cxn>
                <a:cxn ang="0">
                  <a:pos x="8" y="107"/>
                </a:cxn>
                <a:cxn ang="0">
                  <a:pos x="2" y="132"/>
                </a:cxn>
                <a:cxn ang="0">
                  <a:pos x="17" y="147"/>
                </a:cxn>
                <a:cxn ang="0">
                  <a:pos x="39" y="185"/>
                </a:cxn>
                <a:cxn ang="0">
                  <a:pos x="61" y="188"/>
                </a:cxn>
                <a:cxn ang="0">
                  <a:pos x="157" y="104"/>
                </a:cxn>
                <a:cxn ang="0">
                  <a:pos x="151" y="133"/>
                </a:cxn>
                <a:cxn ang="0">
                  <a:pos x="145" y="122"/>
                </a:cxn>
                <a:cxn ang="0">
                  <a:pos x="133" y="125"/>
                </a:cxn>
                <a:cxn ang="0">
                  <a:pos x="130" y="117"/>
                </a:cxn>
                <a:cxn ang="0">
                  <a:pos x="108" y="131"/>
                </a:cxn>
                <a:cxn ang="0">
                  <a:pos x="114" y="144"/>
                </a:cxn>
                <a:cxn ang="0">
                  <a:pos x="137" y="166"/>
                </a:cxn>
                <a:cxn ang="0">
                  <a:pos x="142" y="177"/>
                </a:cxn>
                <a:cxn ang="0">
                  <a:pos x="165" y="158"/>
                </a:cxn>
                <a:cxn ang="0">
                  <a:pos x="169" y="142"/>
                </a:cxn>
                <a:cxn ang="0">
                  <a:pos x="12" y="151"/>
                </a:cxn>
                <a:cxn ang="0">
                  <a:pos x="249" y="169"/>
                </a:cxn>
                <a:cxn ang="0">
                  <a:pos x="174" y="134"/>
                </a:cxn>
              </a:cxnLst>
              <a:rect l="0" t="0" r="r" b="b"/>
              <a:pathLst>
                <a:path w="268" h="205">
                  <a:moveTo>
                    <a:pt x="143" y="181"/>
                  </a:moveTo>
                  <a:cubicBezTo>
                    <a:pt x="142" y="179"/>
                    <a:pt x="142" y="179"/>
                    <a:pt x="142" y="179"/>
                  </a:cubicBezTo>
                  <a:cubicBezTo>
                    <a:pt x="142" y="179"/>
                    <a:pt x="138" y="178"/>
                    <a:pt x="137" y="179"/>
                  </a:cubicBezTo>
                  <a:cubicBezTo>
                    <a:pt x="137" y="179"/>
                    <a:pt x="138" y="185"/>
                    <a:pt x="140" y="187"/>
                  </a:cubicBezTo>
                  <a:cubicBezTo>
                    <a:pt x="142" y="190"/>
                    <a:pt x="143" y="192"/>
                    <a:pt x="143" y="192"/>
                  </a:cubicBezTo>
                  <a:cubicBezTo>
                    <a:pt x="143" y="205"/>
                    <a:pt x="143" y="205"/>
                    <a:pt x="143" y="205"/>
                  </a:cubicBezTo>
                  <a:cubicBezTo>
                    <a:pt x="147" y="205"/>
                    <a:pt x="147" y="205"/>
                    <a:pt x="147" y="205"/>
                  </a:cubicBezTo>
                  <a:cubicBezTo>
                    <a:pt x="148" y="197"/>
                    <a:pt x="148" y="197"/>
                    <a:pt x="148" y="197"/>
                  </a:cubicBezTo>
                  <a:cubicBezTo>
                    <a:pt x="154" y="186"/>
                    <a:pt x="154" y="186"/>
                    <a:pt x="154" y="186"/>
                  </a:cubicBezTo>
                  <a:cubicBezTo>
                    <a:pt x="147" y="180"/>
                    <a:pt x="147" y="180"/>
                    <a:pt x="147" y="180"/>
                  </a:cubicBezTo>
                  <a:lnTo>
                    <a:pt x="143" y="181"/>
                  </a:lnTo>
                  <a:close/>
                  <a:moveTo>
                    <a:pt x="131" y="178"/>
                  </a:moveTo>
                  <a:cubicBezTo>
                    <a:pt x="131" y="176"/>
                    <a:pt x="129" y="177"/>
                    <a:pt x="129" y="178"/>
                  </a:cubicBezTo>
                  <a:cubicBezTo>
                    <a:pt x="130" y="180"/>
                    <a:pt x="131" y="178"/>
                    <a:pt x="131" y="178"/>
                  </a:cubicBezTo>
                  <a:close/>
                  <a:moveTo>
                    <a:pt x="166" y="175"/>
                  </a:moveTo>
                  <a:cubicBezTo>
                    <a:pt x="165" y="175"/>
                    <a:pt x="162" y="175"/>
                    <a:pt x="162" y="174"/>
                  </a:cubicBezTo>
                  <a:cubicBezTo>
                    <a:pt x="161" y="174"/>
                    <a:pt x="157" y="173"/>
                    <a:pt x="157" y="173"/>
                  </a:cubicBezTo>
                  <a:cubicBezTo>
                    <a:pt x="156" y="173"/>
                    <a:pt x="156" y="173"/>
                    <a:pt x="156" y="173"/>
                  </a:cubicBezTo>
                  <a:cubicBezTo>
                    <a:pt x="158" y="175"/>
                    <a:pt x="158" y="175"/>
                    <a:pt x="158" y="175"/>
                  </a:cubicBezTo>
                  <a:cubicBezTo>
                    <a:pt x="158" y="175"/>
                    <a:pt x="161" y="177"/>
                    <a:pt x="158" y="177"/>
                  </a:cubicBezTo>
                  <a:cubicBezTo>
                    <a:pt x="157" y="178"/>
                    <a:pt x="154" y="178"/>
                    <a:pt x="154" y="178"/>
                  </a:cubicBezTo>
                  <a:cubicBezTo>
                    <a:pt x="152" y="179"/>
                    <a:pt x="152" y="179"/>
                    <a:pt x="152" y="179"/>
                  </a:cubicBezTo>
                  <a:cubicBezTo>
                    <a:pt x="153" y="182"/>
                    <a:pt x="153" y="182"/>
                    <a:pt x="153" y="182"/>
                  </a:cubicBezTo>
                  <a:cubicBezTo>
                    <a:pt x="154" y="185"/>
                    <a:pt x="155" y="185"/>
                    <a:pt x="155" y="185"/>
                  </a:cubicBezTo>
                  <a:cubicBezTo>
                    <a:pt x="157" y="181"/>
                    <a:pt x="157" y="181"/>
                    <a:pt x="157" y="181"/>
                  </a:cubicBezTo>
                  <a:cubicBezTo>
                    <a:pt x="157" y="181"/>
                    <a:pt x="161" y="179"/>
                    <a:pt x="162" y="179"/>
                  </a:cubicBezTo>
                  <a:cubicBezTo>
                    <a:pt x="163" y="179"/>
                    <a:pt x="165" y="181"/>
                    <a:pt x="168" y="180"/>
                  </a:cubicBezTo>
                  <a:cubicBezTo>
                    <a:pt x="170" y="179"/>
                    <a:pt x="168" y="175"/>
                    <a:pt x="166" y="175"/>
                  </a:cubicBezTo>
                  <a:close/>
                  <a:moveTo>
                    <a:pt x="84" y="185"/>
                  </a:moveTo>
                  <a:cubicBezTo>
                    <a:pt x="84" y="185"/>
                    <a:pt x="84" y="183"/>
                    <a:pt x="82" y="181"/>
                  </a:cubicBezTo>
                  <a:cubicBezTo>
                    <a:pt x="81" y="180"/>
                    <a:pt x="79" y="179"/>
                    <a:pt x="79" y="179"/>
                  </a:cubicBezTo>
                  <a:cubicBezTo>
                    <a:pt x="79" y="179"/>
                    <a:pt x="80" y="185"/>
                    <a:pt x="81" y="186"/>
                  </a:cubicBezTo>
                  <a:cubicBezTo>
                    <a:pt x="83" y="187"/>
                    <a:pt x="84" y="189"/>
                    <a:pt x="84" y="189"/>
                  </a:cubicBezTo>
                  <a:cubicBezTo>
                    <a:pt x="90" y="188"/>
                    <a:pt x="90" y="188"/>
                    <a:pt x="90" y="188"/>
                  </a:cubicBezTo>
                  <a:cubicBezTo>
                    <a:pt x="86" y="185"/>
                    <a:pt x="86" y="185"/>
                    <a:pt x="86" y="185"/>
                  </a:cubicBezTo>
                  <a:lnTo>
                    <a:pt x="84" y="185"/>
                  </a:lnTo>
                  <a:close/>
                  <a:moveTo>
                    <a:pt x="106" y="167"/>
                  </a:moveTo>
                  <a:cubicBezTo>
                    <a:pt x="103" y="175"/>
                    <a:pt x="103" y="175"/>
                    <a:pt x="103" y="175"/>
                  </a:cubicBezTo>
                  <a:cubicBezTo>
                    <a:pt x="96" y="183"/>
                    <a:pt x="96" y="183"/>
                    <a:pt x="96" y="183"/>
                  </a:cubicBezTo>
                  <a:cubicBezTo>
                    <a:pt x="98" y="185"/>
                    <a:pt x="98" y="185"/>
                    <a:pt x="98" y="185"/>
                  </a:cubicBezTo>
                  <a:cubicBezTo>
                    <a:pt x="93" y="188"/>
                    <a:pt x="93" y="188"/>
                    <a:pt x="93" y="188"/>
                  </a:cubicBezTo>
                  <a:cubicBezTo>
                    <a:pt x="98" y="196"/>
                    <a:pt x="98" y="196"/>
                    <a:pt x="98" y="196"/>
                  </a:cubicBezTo>
                  <a:cubicBezTo>
                    <a:pt x="106" y="175"/>
                    <a:pt x="106" y="175"/>
                    <a:pt x="106" y="175"/>
                  </a:cubicBezTo>
                  <a:cubicBezTo>
                    <a:pt x="107" y="174"/>
                    <a:pt x="107" y="167"/>
                    <a:pt x="107" y="167"/>
                  </a:cubicBezTo>
                  <a:lnTo>
                    <a:pt x="106" y="167"/>
                  </a:lnTo>
                  <a:close/>
                  <a:moveTo>
                    <a:pt x="97" y="177"/>
                  </a:moveTo>
                  <a:cubicBezTo>
                    <a:pt x="94" y="177"/>
                    <a:pt x="94" y="177"/>
                    <a:pt x="94" y="177"/>
                  </a:cubicBezTo>
                  <a:cubicBezTo>
                    <a:pt x="97" y="176"/>
                    <a:pt x="97" y="176"/>
                    <a:pt x="97" y="176"/>
                  </a:cubicBezTo>
                  <a:cubicBezTo>
                    <a:pt x="97" y="176"/>
                    <a:pt x="96" y="175"/>
                    <a:pt x="94" y="175"/>
                  </a:cubicBezTo>
                  <a:cubicBezTo>
                    <a:pt x="90" y="177"/>
                    <a:pt x="90" y="177"/>
                    <a:pt x="90" y="177"/>
                  </a:cubicBezTo>
                  <a:cubicBezTo>
                    <a:pt x="91" y="181"/>
                    <a:pt x="91" y="181"/>
                    <a:pt x="91" y="181"/>
                  </a:cubicBezTo>
                  <a:cubicBezTo>
                    <a:pt x="91" y="181"/>
                    <a:pt x="96" y="180"/>
                    <a:pt x="97" y="180"/>
                  </a:cubicBezTo>
                  <a:cubicBezTo>
                    <a:pt x="98" y="179"/>
                    <a:pt x="97" y="177"/>
                    <a:pt x="97" y="177"/>
                  </a:cubicBezTo>
                  <a:close/>
                  <a:moveTo>
                    <a:pt x="87" y="180"/>
                  </a:moveTo>
                  <a:cubicBezTo>
                    <a:pt x="88" y="180"/>
                    <a:pt x="88" y="179"/>
                    <a:pt x="88" y="179"/>
                  </a:cubicBezTo>
                  <a:cubicBezTo>
                    <a:pt x="84" y="179"/>
                    <a:pt x="84" y="179"/>
                    <a:pt x="84" y="179"/>
                  </a:cubicBezTo>
                  <a:lnTo>
                    <a:pt x="87" y="180"/>
                  </a:lnTo>
                  <a:close/>
                  <a:moveTo>
                    <a:pt x="126" y="181"/>
                  </a:moveTo>
                  <a:cubicBezTo>
                    <a:pt x="129" y="180"/>
                    <a:pt x="129" y="179"/>
                    <a:pt x="125" y="179"/>
                  </a:cubicBezTo>
                  <a:cubicBezTo>
                    <a:pt x="125" y="179"/>
                    <a:pt x="123" y="179"/>
                    <a:pt x="123" y="180"/>
                  </a:cubicBezTo>
                  <a:cubicBezTo>
                    <a:pt x="123" y="181"/>
                    <a:pt x="124" y="182"/>
                    <a:pt x="126" y="181"/>
                  </a:cubicBezTo>
                  <a:close/>
                  <a:moveTo>
                    <a:pt x="61" y="172"/>
                  </a:moveTo>
                  <a:cubicBezTo>
                    <a:pt x="60" y="172"/>
                    <a:pt x="58" y="173"/>
                    <a:pt x="58" y="175"/>
                  </a:cubicBezTo>
                  <a:cubicBezTo>
                    <a:pt x="58" y="176"/>
                    <a:pt x="64" y="178"/>
                    <a:pt x="65" y="179"/>
                  </a:cubicBezTo>
                  <a:cubicBezTo>
                    <a:pt x="67" y="180"/>
                    <a:pt x="65" y="181"/>
                    <a:pt x="65" y="181"/>
                  </a:cubicBezTo>
                  <a:cubicBezTo>
                    <a:pt x="64" y="180"/>
                    <a:pt x="64" y="180"/>
                    <a:pt x="64" y="180"/>
                  </a:cubicBezTo>
                  <a:cubicBezTo>
                    <a:pt x="63" y="180"/>
                    <a:pt x="63" y="180"/>
                    <a:pt x="63" y="180"/>
                  </a:cubicBezTo>
                  <a:cubicBezTo>
                    <a:pt x="64" y="183"/>
                    <a:pt x="64" y="183"/>
                    <a:pt x="64" y="183"/>
                  </a:cubicBezTo>
                  <a:cubicBezTo>
                    <a:pt x="66" y="183"/>
                    <a:pt x="66" y="183"/>
                    <a:pt x="66" y="183"/>
                  </a:cubicBezTo>
                  <a:cubicBezTo>
                    <a:pt x="69" y="187"/>
                    <a:pt x="69" y="187"/>
                    <a:pt x="69" y="187"/>
                  </a:cubicBezTo>
                  <a:cubicBezTo>
                    <a:pt x="73" y="186"/>
                    <a:pt x="73" y="186"/>
                    <a:pt x="73" y="186"/>
                  </a:cubicBezTo>
                  <a:cubicBezTo>
                    <a:pt x="73" y="186"/>
                    <a:pt x="71" y="180"/>
                    <a:pt x="68" y="176"/>
                  </a:cubicBezTo>
                  <a:cubicBezTo>
                    <a:pt x="68" y="176"/>
                    <a:pt x="64" y="172"/>
                    <a:pt x="61" y="172"/>
                  </a:cubicBezTo>
                  <a:close/>
                  <a:moveTo>
                    <a:pt x="77" y="169"/>
                  </a:moveTo>
                  <a:cubicBezTo>
                    <a:pt x="74" y="171"/>
                    <a:pt x="74" y="171"/>
                    <a:pt x="74" y="171"/>
                  </a:cubicBezTo>
                  <a:cubicBezTo>
                    <a:pt x="79" y="173"/>
                    <a:pt x="79" y="173"/>
                    <a:pt x="79" y="173"/>
                  </a:cubicBezTo>
                  <a:cubicBezTo>
                    <a:pt x="80" y="172"/>
                    <a:pt x="80" y="172"/>
                    <a:pt x="80" y="172"/>
                  </a:cubicBezTo>
                  <a:cubicBezTo>
                    <a:pt x="80" y="172"/>
                    <a:pt x="81" y="174"/>
                    <a:pt x="86" y="175"/>
                  </a:cubicBezTo>
                  <a:cubicBezTo>
                    <a:pt x="91" y="176"/>
                    <a:pt x="92" y="172"/>
                    <a:pt x="92" y="172"/>
                  </a:cubicBezTo>
                  <a:cubicBezTo>
                    <a:pt x="92" y="172"/>
                    <a:pt x="98" y="175"/>
                    <a:pt x="99" y="173"/>
                  </a:cubicBezTo>
                  <a:cubicBezTo>
                    <a:pt x="101" y="170"/>
                    <a:pt x="103" y="163"/>
                    <a:pt x="103" y="163"/>
                  </a:cubicBezTo>
                  <a:cubicBezTo>
                    <a:pt x="103" y="163"/>
                    <a:pt x="100" y="161"/>
                    <a:pt x="101" y="159"/>
                  </a:cubicBezTo>
                  <a:cubicBezTo>
                    <a:pt x="101" y="158"/>
                    <a:pt x="102" y="158"/>
                    <a:pt x="102" y="158"/>
                  </a:cubicBezTo>
                  <a:cubicBezTo>
                    <a:pt x="99" y="149"/>
                    <a:pt x="99" y="149"/>
                    <a:pt x="99" y="149"/>
                  </a:cubicBezTo>
                  <a:cubicBezTo>
                    <a:pt x="92" y="149"/>
                    <a:pt x="92" y="149"/>
                    <a:pt x="92" y="149"/>
                  </a:cubicBezTo>
                  <a:cubicBezTo>
                    <a:pt x="94" y="148"/>
                    <a:pt x="97" y="148"/>
                    <a:pt x="98" y="147"/>
                  </a:cubicBezTo>
                  <a:cubicBezTo>
                    <a:pt x="99" y="145"/>
                    <a:pt x="100" y="145"/>
                    <a:pt x="99" y="143"/>
                  </a:cubicBezTo>
                  <a:cubicBezTo>
                    <a:pt x="97" y="141"/>
                    <a:pt x="94" y="137"/>
                    <a:pt x="94" y="137"/>
                  </a:cubicBezTo>
                  <a:cubicBezTo>
                    <a:pt x="93" y="138"/>
                    <a:pt x="93" y="138"/>
                    <a:pt x="93" y="138"/>
                  </a:cubicBezTo>
                  <a:cubicBezTo>
                    <a:pt x="94" y="142"/>
                    <a:pt x="94" y="142"/>
                    <a:pt x="94" y="142"/>
                  </a:cubicBezTo>
                  <a:cubicBezTo>
                    <a:pt x="93" y="143"/>
                    <a:pt x="93" y="143"/>
                    <a:pt x="93" y="143"/>
                  </a:cubicBezTo>
                  <a:cubicBezTo>
                    <a:pt x="94" y="145"/>
                    <a:pt x="94" y="145"/>
                    <a:pt x="94" y="145"/>
                  </a:cubicBezTo>
                  <a:cubicBezTo>
                    <a:pt x="89" y="149"/>
                    <a:pt x="89" y="149"/>
                    <a:pt x="89" y="149"/>
                  </a:cubicBezTo>
                  <a:cubicBezTo>
                    <a:pt x="88" y="147"/>
                    <a:pt x="88" y="147"/>
                    <a:pt x="88" y="147"/>
                  </a:cubicBezTo>
                  <a:cubicBezTo>
                    <a:pt x="91" y="144"/>
                    <a:pt x="91" y="144"/>
                    <a:pt x="91" y="144"/>
                  </a:cubicBezTo>
                  <a:cubicBezTo>
                    <a:pt x="84" y="138"/>
                    <a:pt x="84" y="138"/>
                    <a:pt x="84" y="138"/>
                  </a:cubicBezTo>
                  <a:cubicBezTo>
                    <a:pt x="83" y="140"/>
                    <a:pt x="83" y="140"/>
                    <a:pt x="83" y="140"/>
                  </a:cubicBezTo>
                  <a:cubicBezTo>
                    <a:pt x="81" y="138"/>
                    <a:pt x="81" y="138"/>
                    <a:pt x="81" y="138"/>
                  </a:cubicBezTo>
                  <a:cubicBezTo>
                    <a:pt x="67" y="144"/>
                    <a:pt x="67" y="144"/>
                    <a:pt x="67" y="144"/>
                  </a:cubicBezTo>
                  <a:cubicBezTo>
                    <a:pt x="65" y="142"/>
                    <a:pt x="65" y="142"/>
                    <a:pt x="65" y="142"/>
                  </a:cubicBezTo>
                  <a:cubicBezTo>
                    <a:pt x="61" y="145"/>
                    <a:pt x="61" y="145"/>
                    <a:pt x="61" y="145"/>
                  </a:cubicBezTo>
                  <a:cubicBezTo>
                    <a:pt x="64" y="147"/>
                    <a:pt x="64" y="147"/>
                    <a:pt x="64" y="147"/>
                  </a:cubicBezTo>
                  <a:cubicBezTo>
                    <a:pt x="61" y="147"/>
                    <a:pt x="61" y="147"/>
                    <a:pt x="61" y="147"/>
                  </a:cubicBezTo>
                  <a:cubicBezTo>
                    <a:pt x="63" y="150"/>
                    <a:pt x="63" y="150"/>
                    <a:pt x="63" y="150"/>
                  </a:cubicBezTo>
                  <a:cubicBezTo>
                    <a:pt x="65" y="150"/>
                    <a:pt x="65" y="150"/>
                    <a:pt x="65" y="150"/>
                  </a:cubicBezTo>
                  <a:cubicBezTo>
                    <a:pt x="64" y="154"/>
                    <a:pt x="64" y="154"/>
                    <a:pt x="64" y="154"/>
                  </a:cubicBezTo>
                  <a:cubicBezTo>
                    <a:pt x="67" y="155"/>
                    <a:pt x="67" y="155"/>
                    <a:pt x="67" y="155"/>
                  </a:cubicBezTo>
                  <a:cubicBezTo>
                    <a:pt x="67" y="155"/>
                    <a:pt x="66" y="161"/>
                    <a:pt x="68" y="162"/>
                  </a:cubicBezTo>
                  <a:cubicBezTo>
                    <a:pt x="70" y="163"/>
                    <a:pt x="71" y="170"/>
                    <a:pt x="71" y="170"/>
                  </a:cubicBezTo>
                  <a:cubicBezTo>
                    <a:pt x="72" y="170"/>
                    <a:pt x="72" y="170"/>
                    <a:pt x="72" y="170"/>
                  </a:cubicBezTo>
                  <a:cubicBezTo>
                    <a:pt x="72" y="165"/>
                    <a:pt x="72" y="165"/>
                    <a:pt x="72" y="165"/>
                  </a:cubicBezTo>
                  <a:cubicBezTo>
                    <a:pt x="75" y="165"/>
                    <a:pt x="75" y="165"/>
                    <a:pt x="75" y="165"/>
                  </a:cubicBezTo>
                  <a:lnTo>
                    <a:pt x="77" y="169"/>
                  </a:lnTo>
                  <a:close/>
                  <a:moveTo>
                    <a:pt x="91" y="123"/>
                  </a:moveTo>
                  <a:cubicBezTo>
                    <a:pt x="91" y="125"/>
                    <a:pt x="92" y="127"/>
                    <a:pt x="92" y="127"/>
                  </a:cubicBezTo>
                  <a:cubicBezTo>
                    <a:pt x="96" y="129"/>
                    <a:pt x="96" y="129"/>
                    <a:pt x="96" y="129"/>
                  </a:cubicBezTo>
                  <a:cubicBezTo>
                    <a:pt x="98" y="127"/>
                    <a:pt x="99" y="126"/>
                    <a:pt x="99" y="124"/>
                  </a:cubicBezTo>
                  <a:cubicBezTo>
                    <a:pt x="99" y="123"/>
                    <a:pt x="97" y="118"/>
                    <a:pt x="97" y="118"/>
                  </a:cubicBezTo>
                  <a:cubicBezTo>
                    <a:pt x="97" y="118"/>
                    <a:pt x="96" y="119"/>
                    <a:pt x="94" y="117"/>
                  </a:cubicBezTo>
                  <a:cubicBezTo>
                    <a:pt x="94" y="115"/>
                    <a:pt x="93" y="113"/>
                    <a:pt x="93" y="113"/>
                  </a:cubicBezTo>
                  <a:cubicBezTo>
                    <a:pt x="91" y="113"/>
                    <a:pt x="91" y="113"/>
                    <a:pt x="91" y="113"/>
                  </a:cubicBezTo>
                  <a:cubicBezTo>
                    <a:pt x="93" y="119"/>
                    <a:pt x="93" y="119"/>
                    <a:pt x="93" y="119"/>
                  </a:cubicBezTo>
                  <a:cubicBezTo>
                    <a:pt x="93" y="119"/>
                    <a:pt x="91" y="120"/>
                    <a:pt x="91" y="123"/>
                  </a:cubicBezTo>
                  <a:close/>
                  <a:moveTo>
                    <a:pt x="140" y="190"/>
                  </a:moveTo>
                  <a:cubicBezTo>
                    <a:pt x="139" y="188"/>
                    <a:pt x="135" y="182"/>
                    <a:pt x="135" y="182"/>
                  </a:cubicBezTo>
                  <a:cubicBezTo>
                    <a:pt x="133" y="182"/>
                    <a:pt x="133" y="182"/>
                    <a:pt x="133" y="182"/>
                  </a:cubicBezTo>
                  <a:cubicBezTo>
                    <a:pt x="133" y="186"/>
                    <a:pt x="133" y="186"/>
                    <a:pt x="133" y="186"/>
                  </a:cubicBezTo>
                  <a:cubicBezTo>
                    <a:pt x="127" y="188"/>
                    <a:pt x="127" y="188"/>
                    <a:pt x="127" y="188"/>
                  </a:cubicBezTo>
                  <a:cubicBezTo>
                    <a:pt x="127" y="186"/>
                    <a:pt x="127" y="186"/>
                    <a:pt x="127" y="186"/>
                  </a:cubicBezTo>
                  <a:cubicBezTo>
                    <a:pt x="125" y="185"/>
                    <a:pt x="125" y="185"/>
                    <a:pt x="125" y="185"/>
                  </a:cubicBezTo>
                  <a:cubicBezTo>
                    <a:pt x="125" y="185"/>
                    <a:pt x="124" y="180"/>
                    <a:pt x="118" y="180"/>
                  </a:cubicBezTo>
                  <a:cubicBezTo>
                    <a:pt x="112" y="179"/>
                    <a:pt x="109" y="183"/>
                    <a:pt x="109" y="183"/>
                  </a:cubicBezTo>
                  <a:cubicBezTo>
                    <a:pt x="114" y="188"/>
                    <a:pt x="114" y="188"/>
                    <a:pt x="114" y="188"/>
                  </a:cubicBezTo>
                  <a:cubicBezTo>
                    <a:pt x="110" y="190"/>
                    <a:pt x="110" y="190"/>
                    <a:pt x="110" y="190"/>
                  </a:cubicBezTo>
                  <a:cubicBezTo>
                    <a:pt x="108" y="189"/>
                    <a:pt x="108" y="189"/>
                    <a:pt x="108" y="189"/>
                  </a:cubicBezTo>
                  <a:cubicBezTo>
                    <a:pt x="108" y="187"/>
                    <a:pt x="108" y="187"/>
                    <a:pt x="108" y="187"/>
                  </a:cubicBezTo>
                  <a:cubicBezTo>
                    <a:pt x="107" y="188"/>
                    <a:pt x="107" y="188"/>
                    <a:pt x="107" y="188"/>
                  </a:cubicBezTo>
                  <a:cubicBezTo>
                    <a:pt x="107" y="192"/>
                    <a:pt x="107" y="192"/>
                    <a:pt x="107" y="192"/>
                  </a:cubicBezTo>
                  <a:cubicBezTo>
                    <a:pt x="121" y="196"/>
                    <a:pt x="121" y="196"/>
                    <a:pt x="121" y="196"/>
                  </a:cubicBezTo>
                  <a:cubicBezTo>
                    <a:pt x="121" y="196"/>
                    <a:pt x="122" y="198"/>
                    <a:pt x="123" y="200"/>
                  </a:cubicBezTo>
                  <a:cubicBezTo>
                    <a:pt x="123" y="202"/>
                    <a:pt x="126" y="204"/>
                    <a:pt x="126" y="204"/>
                  </a:cubicBezTo>
                  <a:cubicBezTo>
                    <a:pt x="129" y="203"/>
                    <a:pt x="129" y="203"/>
                    <a:pt x="129" y="203"/>
                  </a:cubicBezTo>
                  <a:cubicBezTo>
                    <a:pt x="129" y="201"/>
                    <a:pt x="129" y="201"/>
                    <a:pt x="129" y="201"/>
                  </a:cubicBezTo>
                  <a:cubicBezTo>
                    <a:pt x="129" y="201"/>
                    <a:pt x="130" y="200"/>
                    <a:pt x="132" y="200"/>
                  </a:cubicBezTo>
                  <a:cubicBezTo>
                    <a:pt x="134" y="200"/>
                    <a:pt x="140" y="198"/>
                    <a:pt x="140" y="198"/>
                  </a:cubicBezTo>
                  <a:cubicBezTo>
                    <a:pt x="141" y="196"/>
                    <a:pt x="141" y="196"/>
                    <a:pt x="141" y="196"/>
                  </a:cubicBezTo>
                  <a:cubicBezTo>
                    <a:pt x="140" y="194"/>
                    <a:pt x="140" y="194"/>
                    <a:pt x="140" y="194"/>
                  </a:cubicBezTo>
                  <a:cubicBezTo>
                    <a:pt x="140" y="194"/>
                    <a:pt x="141" y="192"/>
                    <a:pt x="140" y="190"/>
                  </a:cubicBezTo>
                  <a:close/>
                  <a:moveTo>
                    <a:pt x="10" y="63"/>
                  </a:moveTo>
                  <a:cubicBezTo>
                    <a:pt x="11" y="67"/>
                    <a:pt x="11" y="67"/>
                    <a:pt x="11" y="67"/>
                  </a:cubicBezTo>
                  <a:cubicBezTo>
                    <a:pt x="11" y="67"/>
                    <a:pt x="14" y="68"/>
                    <a:pt x="15" y="68"/>
                  </a:cubicBezTo>
                  <a:cubicBezTo>
                    <a:pt x="16" y="68"/>
                    <a:pt x="17" y="66"/>
                    <a:pt x="17" y="66"/>
                  </a:cubicBezTo>
                  <a:cubicBezTo>
                    <a:pt x="19" y="65"/>
                    <a:pt x="19" y="65"/>
                    <a:pt x="19" y="65"/>
                  </a:cubicBezTo>
                  <a:cubicBezTo>
                    <a:pt x="19" y="65"/>
                    <a:pt x="18" y="63"/>
                    <a:pt x="17" y="62"/>
                  </a:cubicBezTo>
                  <a:cubicBezTo>
                    <a:pt x="17" y="60"/>
                    <a:pt x="21" y="58"/>
                    <a:pt x="22" y="56"/>
                  </a:cubicBezTo>
                  <a:cubicBezTo>
                    <a:pt x="23" y="55"/>
                    <a:pt x="25" y="51"/>
                    <a:pt x="25" y="51"/>
                  </a:cubicBezTo>
                  <a:cubicBezTo>
                    <a:pt x="32" y="49"/>
                    <a:pt x="32" y="49"/>
                    <a:pt x="32" y="49"/>
                  </a:cubicBezTo>
                  <a:cubicBezTo>
                    <a:pt x="32" y="47"/>
                    <a:pt x="32" y="47"/>
                    <a:pt x="32" y="47"/>
                  </a:cubicBezTo>
                  <a:cubicBezTo>
                    <a:pt x="33" y="48"/>
                    <a:pt x="33" y="48"/>
                    <a:pt x="33" y="48"/>
                  </a:cubicBezTo>
                  <a:cubicBezTo>
                    <a:pt x="35" y="48"/>
                    <a:pt x="35" y="48"/>
                    <a:pt x="35" y="48"/>
                  </a:cubicBezTo>
                  <a:cubicBezTo>
                    <a:pt x="35" y="47"/>
                    <a:pt x="35" y="47"/>
                    <a:pt x="35" y="47"/>
                  </a:cubicBezTo>
                  <a:cubicBezTo>
                    <a:pt x="42" y="46"/>
                    <a:pt x="42" y="46"/>
                    <a:pt x="42" y="46"/>
                  </a:cubicBezTo>
                  <a:cubicBezTo>
                    <a:pt x="42" y="46"/>
                    <a:pt x="44" y="47"/>
                    <a:pt x="47" y="48"/>
                  </a:cubicBezTo>
                  <a:cubicBezTo>
                    <a:pt x="48" y="48"/>
                    <a:pt x="53" y="45"/>
                    <a:pt x="53" y="45"/>
                  </a:cubicBezTo>
                  <a:cubicBezTo>
                    <a:pt x="60" y="45"/>
                    <a:pt x="60" y="45"/>
                    <a:pt x="60" y="45"/>
                  </a:cubicBezTo>
                  <a:cubicBezTo>
                    <a:pt x="60" y="45"/>
                    <a:pt x="60" y="41"/>
                    <a:pt x="61" y="41"/>
                  </a:cubicBezTo>
                  <a:cubicBezTo>
                    <a:pt x="64" y="41"/>
                    <a:pt x="63" y="44"/>
                    <a:pt x="63" y="44"/>
                  </a:cubicBezTo>
                  <a:cubicBezTo>
                    <a:pt x="63" y="44"/>
                    <a:pt x="64" y="44"/>
                    <a:pt x="66" y="43"/>
                  </a:cubicBezTo>
                  <a:cubicBezTo>
                    <a:pt x="72" y="43"/>
                    <a:pt x="72" y="43"/>
                    <a:pt x="72" y="43"/>
                  </a:cubicBezTo>
                  <a:cubicBezTo>
                    <a:pt x="74" y="43"/>
                    <a:pt x="79" y="46"/>
                    <a:pt x="80" y="47"/>
                  </a:cubicBezTo>
                  <a:cubicBezTo>
                    <a:pt x="82" y="48"/>
                    <a:pt x="83" y="49"/>
                    <a:pt x="85" y="48"/>
                  </a:cubicBezTo>
                  <a:cubicBezTo>
                    <a:pt x="87" y="48"/>
                    <a:pt x="89" y="39"/>
                    <a:pt x="89" y="39"/>
                  </a:cubicBezTo>
                  <a:cubicBezTo>
                    <a:pt x="94" y="32"/>
                    <a:pt x="94" y="32"/>
                    <a:pt x="94" y="32"/>
                  </a:cubicBezTo>
                  <a:cubicBezTo>
                    <a:pt x="94" y="32"/>
                    <a:pt x="93" y="30"/>
                    <a:pt x="93" y="29"/>
                  </a:cubicBezTo>
                  <a:cubicBezTo>
                    <a:pt x="92" y="28"/>
                    <a:pt x="94" y="23"/>
                    <a:pt x="93" y="19"/>
                  </a:cubicBezTo>
                  <a:cubicBezTo>
                    <a:pt x="93" y="14"/>
                    <a:pt x="90" y="15"/>
                    <a:pt x="89" y="13"/>
                  </a:cubicBezTo>
                  <a:cubicBezTo>
                    <a:pt x="89" y="12"/>
                    <a:pt x="93" y="4"/>
                    <a:pt x="94" y="3"/>
                  </a:cubicBezTo>
                  <a:cubicBezTo>
                    <a:pt x="96" y="2"/>
                    <a:pt x="99" y="1"/>
                    <a:pt x="99" y="1"/>
                  </a:cubicBezTo>
                  <a:cubicBezTo>
                    <a:pt x="98" y="0"/>
                    <a:pt x="98" y="0"/>
                    <a:pt x="98" y="0"/>
                  </a:cubicBezTo>
                  <a:cubicBezTo>
                    <a:pt x="93" y="1"/>
                    <a:pt x="93" y="1"/>
                    <a:pt x="93" y="1"/>
                  </a:cubicBezTo>
                  <a:cubicBezTo>
                    <a:pt x="93" y="1"/>
                    <a:pt x="91" y="3"/>
                    <a:pt x="90" y="4"/>
                  </a:cubicBezTo>
                  <a:cubicBezTo>
                    <a:pt x="88" y="6"/>
                    <a:pt x="83" y="11"/>
                    <a:pt x="83" y="11"/>
                  </a:cubicBezTo>
                  <a:cubicBezTo>
                    <a:pt x="83" y="11"/>
                    <a:pt x="73" y="11"/>
                    <a:pt x="72" y="12"/>
                  </a:cubicBezTo>
                  <a:cubicBezTo>
                    <a:pt x="70" y="12"/>
                    <a:pt x="64" y="24"/>
                    <a:pt x="63" y="28"/>
                  </a:cubicBezTo>
                  <a:cubicBezTo>
                    <a:pt x="61" y="30"/>
                    <a:pt x="55" y="37"/>
                    <a:pt x="50" y="38"/>
                  </a:cubicBezTo>
                  <a:cubicBezTo>
                    <a:pt x="43" y="39"/>
                    <a:pt x="40" y="37"/>
                    <a:pt x="38" y="37"/>
                  </a:cubicBezTo>
                  <a:cubicBezTo>
                    <a:pt x="35" y="37"/>
                    <a:pt x="34" y="39"/>
                    <a:pt x="34" y="39"/>
                  </a:cubicBezTo>
                  <a:cubicBezTo>
                    <a:pt x="34" y="39"/>
                    <a:pt x="28" y="40"/>
                    <a:pt x="27" y="40"/>
                  </a:cubicBezTo>
                  <a:cubicBezTo>
                    <a:pt x="27" y="40"/>
                    <a:pt x="26" y="38"/>
                    <a:pt x="23" y="38"/>
                  </a:cubicBezTo>
                  <a:cubicBezTo>
                    <a:pt x="21" y="39"/>
                    <a:pt x="16" y="48"/>
                    <a:pt x="12" y="52"/>
                  </a:cubicBezTo>
                  <a:cubicBezTo>
                    <a:pt x="9" y="56"/>
                    <a:pt x="8" y="63"/>
                    <a:pt x="8" y="63"/>
                  </a:cubicBezTo>
                  <a:lnTo>
                    <a:pt x="10" y="63"/>
                  </a:lnTo>
                  <a:close/>
                  <a:moveTo>
                    <a:pt x="20" y="67"/>
                  </a:moveTo>
                  <a:cubicBezTo>
                    <a:pt x="18" y="67"/>
                    <a:pt x="18" y="67"/>
                    <a:pt x="18" y="67"/>
                  </a:cubicBezTo>
                  <a:cubicBezTo>
                    <a:pt x="18" y="68"/>
                    <a:pt x="18" y="68"/>
                    <a:pt x="18" y="68"/>
                  </a:cubicBezTo>
                  <a:cubicBezTo>
                    <a:pt x="16" y="69"/>
                    <a:pt x="16" y="69"/>
                    <a:pt x="16" y="69"/>
                  </a:cubicBezTo>
                  <a:cubicBezTo>
                    <a:pt x="16" y="69"/>
                    <a:pt x="17" y="70"/>
                    <a:pt x="18" y="71"/>
                  </a:cubicBezTo>
                  <a:cubicBezTo>
                    <a:pt x="19" y="71"/>
                    <a:pt x="22" y="71"/>
                    <a:pt x="23" y="70"/>
                  </a:cubicBezTo>
                  <a:cubicBezTo>
                    <a:pt x="24" y="69"/>
                    <a:pt x="21" y="69"/>
                    <a:pt x="21" y="69"/>
                  </a:cubicBezTo>
                  <a:lnTo>
                    <a:pt x="20" y="67"/>
                  </a:lnTo>
                  <a:close/>
                  <a:moveTo>
                    <a:pt x="34" y="55"/>
                  </a:moveTo>
                  <a:cubicBezTo>
                    <a:pt x="36" y="55"/>
                    <a:pt x="35" y="51"/>
                    <a:pt x="35" y="51"/>
                  </a:cubicBezTo>
                  <a:cubicBezTo>
                    <a:pt x="33" y="51"/>
                    <a:pt x="33" y="51"/>
                    <a:pt x="33" y="51"/>
                  </a:cubicBezTo>
                  <a:cubicBezTo>
                    <a:pt x="31" y="53"/>
                    <a:pt x="31" y="53"/>
                    <a:pt x="31" y="53"/>
                  </a:cubicBezTo>
                  <a:cubicBezTo>
                    <a:pt x="25" y="55"/>
                    <a:pt x="25" y="55"/>
                    <a:pt x="25" y="55"/>
                  </a:cubicBezTo>
                  <a:cubicBezTo>
                    <a:pt x="24" y="60"/>
                    <a:pt x="24" y="60"/>
                    <a:pt x="24" y="60"/>
                  </a:cubicBezTo>
                  <a:cubicBezTo>
                    <a:pt x="22" y="61"/>
                    <a:pt x="22" y="61"/>
                    <a:pt x="22" y="61"/>
                  </a:cubicBezTo>
                  <a:cubicBezTo>
                    <a:pt x="20" y="64"/>
                    <a:pt x="20" y="64"/>
                    <a:pt x="20" y="64"/>
                  </a:cubicBezTo>
                  <a:cubicBezTo>
                    <a:pt x="20" y="64"/>
                    <a:pt x="22" y="65"/>
                    <a:pt x="22" y="66"/>
                  </a:cubicBezTo>
                  <a:cubicBezTo>
                    <a:pt x="23" y="66"/>
                    <a:pt x="24" y="67"/>
                    <a:pt x="24" y="67"/>
                  </a:cubicBezTo>
                  <a:cubicBezTo>
                    <a:pt x="28" y="65"/>
                    <a:pt x="28" y="65"/>
                    <a:pt x="28" y="65"/>
                  </a:cubicBezTo>
                  <a:cubicBezTo>
                    <a:pt x="28" y="65"/>
                    <a:pt x="33" y="61"/>
                    <a:pt x="33" y="60"/>
                  </a:cubicBezTo>
                  <a:cubicBezTo>
                    <a:pt x="33" y="60"/>
                    <a:pt x="31" y="56"/>
                    <a:pt x="32" y="55"/>
                  </a:cubicBezTo>
                  <a:cubicBezTo>
                    <a:pt x="33" y="54"/>
                    <a:pt x="33" y="56"/>
                    <a:pt x="34" y="55"/>
                  </a:cubicBezTo>
                  <a:close/>
                  <a:moveTo>
                    <a:pt x="116" y="120"/>
                  </a:moveTo>
                  <a:cubicBezTo>
                    <a:pt x="117" y="122"/>
                    <a:pt x="120" y="123"/>
                    <a:pt x="120" y="123"/>
                  </a:cubicBezTo>
                  <a:cubicBezTo>
                    <a:pt x="120" y="123"/>
                    <a:pt x="118" y="120"/>
                    <a:pt x="117" y="119"/>
                  </a:cubicBezTo>
                  <a:cubicBezTo>
                    <a:pt x="116" y="118"/>
                    <a:pt x="113" y="117"/>
                    <a:pt x="113" y="117"/>
                  </a:cubicBezTo>
                  <a:cubicBezTo>
                    <a:pt x="113" y="117"/>
                    <a:pt x="114" y="120"/>
                    <a:pt x="116" y="120"/>
                  </a:cubicBezTo>
                  <a:close/>
                  <a:moveTo>
                    <a:pt x="112" y="34"/>
                  </a:moveTo>
                  <a:cubicBezTo>
                    <a:pt x="113" y="34"/>
                    <a:pt x="112" y="33"/>
                    <a:pt x="113" y="31"/>
                  </a:cubicBezTo>
                  <a:cubicBezTo>
                    <a:pt x="115" y="30"/>
                    <a:pt x="117" y="30"/>
                    <a:pt x="117" y="30"/>
                  </a:cubicBezTo>
                  <a:cubicBezTo>
                    <a:pt x="116" y="25"/>
                    <a:pt x="116" y="25"/>
                    <a:pt x="116" y="25"/>
                  </a:cubicBezTo>
                  <a:cubicBezTo>
                    <a:pt x="116" y="25"/>
                    <a:pt x="109" y="27"/>
                    <a:pt x="107" y="29"/>
                  </a:cubicBezTo>
                  <a:cubicBezTo>
                    <a:pt x="106" y="30"/>
                    <a:pt x="105" y="32"/>
                    <a:pt x="105" y="32"/>
                  </a:cubicBezTo>
                  <a:cubicBezTo>
                    <a:pt x="108" y="33"/>
                    <a:pt x="108" y="33"/>
                    <a:pt x="108" y="33"/>
                  </a:cubicBezTo>
                  <a:cubicBezTo>
                    <a:pt x="108" y="33"/>
                    <a:pt x="109" y="35"/>
                    <a:pt x="112" y="34"/>
                  </a:cubicBezTo>
                  <a:close/>
                  <a:moveTo>
                    <a:pt x="41" y="58"/>
                  </a:moveTo>
                  <a:cubicBezTo>
                    <a:pt x="35" y="59"/>
                    <a:pt x="35" y="59"/>
                    <a:pt x="35" y="59"/>
                  </a:cubicBezTo>
                  <a:cubicBezTo>
                    <a:pt x="37" y="60"/>
                    <a:pt x="37" y="60"/>
                    <a:pt x="37" y="60"/>
                  </a:cubicBezTo>
                  <a:lnTo>
                    <a:pt x="41" y="58"/>
                  </a:lnTo>
                  <a:close/>
                  <a:moveTo>
                    <a:pt x="15" y="163"/>
                  </a:moveTo>
                  <a:cubicBezTo>
                    <a:pt x="15" y="163"/>
                    <a:pt x="12" y="164"/>
                    <a:pt x="12" y="167"/>
                  </a:cubicBezTo>
                  <a:cubicBezTo>
                    <a:pt x="12" y="170"/>
                    <a:pt x="15" y="172"/>
                    <a:pt x="16" y="172"/>
                  </a:cubicBezTo>
                  <a:cubicBezTo>
                    <a:pt x="17" y="172"/>
                    <a:pt x="16" y="167"/>
                    <a:pt x="16" y="167"/>
                  </a:cubicBezTo>
                  <a:cubicBezTo>
                    <a:pt x="16" y="167"/>
                    <a:pt x="18" y="163"/>
                    <a:pt x="15" y="163"/>
                  </a:cubicBezTo>
                  <a:close/>
                  <a:moveTo>
                    <a:pt x="61" y="183"/>
                  </a:moveTo>
                  <a:cubicBezTo>
                    <a:pt x="59" y="178"/>
                    <a:pt x="59" y="178"/>
                    <a:pt x="59" y="178"/>
                  </a:cubicBezTo>
                  <a:cubicBezTo>
                    <a:pt x="53" y="174"/>
                    <a:pt x="53" y="174"/>
                    <a:pt x="53" y="174"/>
                  </a:cubicBezTo>
                  <a:cubicBezTo>
                    <a:pt x="50" y="175"/>
                    <a:pt x="50" y="175"/>
                    <a:pt x="50" y="175"/>
                  </a:cubicBezTo>
                  <a:cubicBezTo>
                    <a:pt x="50" y="175"/>
                    <a:pt x="52" y="173"/>
                    <a:pt x="53" y="173"/>
                  </a:cubicBezTo>
                  <a:cubicBezTo>
                    <a:pt x="54" y="172"/>
                    <a:pt x="53" y="170"/>
                    <a:pt x="53" y="170"/>
                  </a:cubicBezTo>
                  <a:cubicBezTo>
                    <a:pt x="52" y="170"/>
                    <a:pt x="52" y="170"/>
                    <a:pt x="52" y="170"/>
                  </a:cubicBezTo>
                  <a:cubicBezTo>
                    <a:pt x="56" y="165"/>
                    <a:pt x="56" y="165"/>
                    <a:pt x="56" y="165"/>
                  </a:cubicBezTo>
                  <a:cubicBezTo>
                    <a:pt x="56" y="165"/>
                    <a:pt x="58" y="165"/>
                    <a:pt x="59" y="164"/>
                  </a:cubicBezTo>
                  <a:cubicBezTo>
                    <a:pt x="60" y="163"/>
                    <a:pt x="59" y="159"/>
                    <a:pt x="59" y="159"/>
                  </a:cubicBezTo>
                  <a:cubicBezTo>
                    <a:pt x="57" y="160"/>
                    <a:pt x="57" y="160"/>
                    <a:pt x="57" y="160"/>
                  </a:cubicBezTo>
                  <a:cubicBezTo>
                    <a:pt x="59" y="159"/>
                    <a:pt x="59" y="159"/>
                    <a:pt x="59" y="159"/>
                  </a:cubicBezTo>
                  <a:cubicBezTo>
                    <a:pt x="59" y="159"/>
                    <a:pt x="57" y="155"/>
                    <a:pt x="57" y="154"/>
                  </a:cubicBezTo>
                  <a:cubicBezTo>
                    <a:pt x="57" y="151"/>
                    <a:pt x="59" y="148"/>
                    <a:pt x="59" y="148"/>
                  </a:cubicBezTo>
                  <a:cubicBezTo>
                    <a:pt x="58" y="145"/>
                    <a:pt x="58" y="145"/>
                    <a:pt x="58" y="145"/>
                  </a:cubicBezTo>
                  <a:cubicBezTo>
                    <a:pt x="58" y="145"/>
                    <a:pt x="53" y="146"/>
                    <a:pt x="53" y="145"/>
                  </a:cubicBezTo>
                  <a:cubicBezTo>
                    <a:pt x="54" y="144"/>
                    <a:pt x="59" y="143"/>
                    <a:pt x="59" y="143"/>
                  </a:cubicBezTo>
                  <a:cubicBezTo>
                    <a:pt x="67" y="137"/>
                    <a:pt x="67" y="137"/>
                    <a:pt x="67" y="137"/>
                  </a:cubicBezTo>
                  <a:cubicBezTo>
                    <a:pt x="63" y="137"/>
                    <a:pt x="63" y="137"/>
                    <a:pt x="63" y="137"/>
                  </a:cubicBezTo>
                  <a:cubicBezTo>
                    <a:pt x="63" y="137"/>
                    <a:pt x="60" y="133"/>
                    <a:pt x="59" y="133"/>
                  </a:cubicBezTo>
                  <a:cubicBezTo>
                    <a:pt x="56" y="132"/>
                    <a:pt x="56" y="132"/>
                    <a:pt x="56" y="132"/>
                  </a:cubicBezTo>
                  <a:cubicBezTo>
                    <a:pt x="56" y="132"/>
                    <a:pt x="57" y="131"/>
                    <a:pt x="59" y="131"/>
                  </a:cubicBezTo>
                  <a:cubicBezTo>
                    <a:pt x="60" y="131"/>
                    <a:pt x="65" y="134"/>
                    <a:pt x="68" y="133"/>
                  </a:cubicBezTo>
                  <a:cubicBezTo>
                    <a:pt x="71" y="132"/>
                    <a:pt x="73" y="128"/>
                    <a:pt x="73" y="128"/>
                  </a:cubicBezTo>
                  <a:cubicBezTo>
                    <a:pt x="73" y="125"/>
                    <a:pt x="73" y="125"/>
                    <a:pt x="73" y="125"/>
                  </a:cubicBezTo>
                  <a:cubicBezTo>
                    <a:pt x="73" y="124"/>
                    <a:pt x="67" y="122"/>
                    <a:pt x="67" y="122"/>
                  </a:cubicBezTo>
                  <a:cubicBezTo>
                    <a:pt x="67" y="120"/>
                    <a:pt x="70" y="122"/>
                    <a:pt x="70" y="122"/>
                  </a:cubicBezTo>
                  <a:cubicBezTo>
                    <a:pt x="73" y="120"/>
                    <a:pt x="73" y="120"/>
                    <a:pt x="73" y="120"/>
                  </a:cubicBezTo>
                  <a:cubicBezTo>
                    <a:pt x="77" y="120"/>
                    <a:pt x="77" y="120"/>
                    <a:pt x="77" y="120"/>
                  </a:cubicBezTo>
                  <a:cubicBezTo>
                    <a:pt x="79" y="123"/>
                    <a:pt x="79" y="123"/>
                    <a:pt x="79" y="123"/>
                  </a:cubicBezTo>
                  <a:cubicBezTo>
                    <a:pt x="80" y="123"/>
                    <a:pt x="80" y="123"/>
                    <a:pt x="80" y="123"/>
                  </a:cubicBezTo>
                  <a:cubicBezTo>
                    <a:pt x="80" y="123"/>
                    <a:pt x="81" y="119"/>
                    <a:pt x="81" y="118"/>
                  </a:cubicBezTo>
                  <a:cubicBezTo>
                    <a:pt x="82" y="117"/>
                    <a:pt x="83" y="116"/>
                    <a:pt x="83" y="116"/>
                  </a:cubicBezTo>
                  <a:cubicBezTo>
                    <a:pt x="83" y="110"/>
                    <a:pt x="83" y="110"/>
                    <a:pt x="83" y="110"/>
                  </a:cubicBezTo>
                  <a:cubicBezTo>
                    <a:pt x="83" y="109"/>
                    <a:pt x="81" y="104"/>
                    <a:pt x="81" y="103"/>
                  </a:cubicBezTo>
                  <a:cubicBezTo>
                    <a:pt x="81" y="102"/>
                    <a:pt x="87" y="95"/>
                    <a:pt x="89" y="95"/>
                  </a:cubicBezTo>
                  <a:cubicBezTo>
                    <a:pt x="90" y="95"/>
                    <a:pt x="90" y="97"/>
                    <a:pt x="90" y="97"/>
                  </a:cubicBezTo>
                  <a:cubicBezTo>
                    <a:pt x="87" y="101"/>
                    <a:pt x="87" y="101"/>
                    <a:pt x="87" y="101"/>
                  </a:cubicBezTo>
                  <a:cubicBezTo>
                    <a:pt x="87" y="103"/>
                    <a:pt x="87" y="103"/>
                    <a:pt x="87" y="103"/>
                  </a:cubicBezTo>
                  <a:cubicBezTo>
                    <a:pt x="87" y="103"/>
                    <a:pt x="90" y="102"/>
                    <a:pt x="91" y="102"/>
                  </a:cubicBezTo>
                  <a:cubicBezTo>
                    <a:pt x="92" y="103"/>
                    <a:pt x="91" y="104"/>
                    <a:pt x="90" y="106"/>
                  </a:cubicBezTo>
                  <a:cubicBezTo>
                    <a:pt x="89" y="106"/>
                    <a:pt x="92" y="107"/>
                    <a:pt x="93" y="107"/>
                  </a:cubicBezTo>
                  <a:cubicBezTo>
                    <a:pt x="94" y="106"/>
                    <a:pt x="93" y="102"/>
                    <a:pt x="93" y="102"/>
                  </a:cubicBezTo>
                  <a:cubicBezTo>
                    <a:pt x="93" y="102"/>
                    <a:pt x="94" y="99"/>
                    <a:pt x="96" y="99"/>
                  </a:cubicBezTo>
                  <a:cubicBezTo>
                    <a:pt x="97" y="99"/>
                    <a:pt x="98" y="101"/>
                    <a:pt x="97" y="101"/>
                  </a:cubicBezTo>
                  <a:cubicBezTo>
                    <a:pt x="96" y="102"/>
                    <a:pt x="96" y="103"/>
                    <a:pt x="97" y="104"/>
                  </a:cubicBezTo>
                  <a:cubicBezTo>
                    <a:pt x="98" y="104"/>
                    <a:pt x="100" y="103"/>
                    <a:pt x="100" y="103"/>
                  </a:cubicBezTo>
                  <a:cubicBezTo>
                    <a:pt x="100" y="100"/>
                    <a:pt x="100" y="100"/>
                    <a:pt x="100" y="100"/>
                  </a:cubicBezTo>
                  <a:cubicBezTo>
                    <a:pt x="103" y="97"/>
                    <a:pt x="103" y="97"/>
                    <a:pt x="103" y="97"/>
                  </a:cubicBezTo>
                  <a:cubicBezTo>
                    <a:pt x="103" y="96"/>
                    <a:pt x="103" y="96"/>
                    <a:pt x="103" y="96"/>
                  </a:cubicBezTo>
                  <a:cubicBezTo>
                    <a:pt x="107" y="92"/>
                    <a:pt x="107" y="92"/>
                    <a:pt x="107" y="92"/>
                  </a:cubicBezTo>
                  <a:cubicBezTo>
                    <a:pt x="106" y="86"/>
                    <a:pt x="106" y="86"/>
                    <a:pt x="106" y="86"/>
                  </a:cubicBezTo>
                  <a:cubicBezTo>
                    <a:pt x="107" y="85"/>
                    <a:pt x="107" y="85"/>
                    <a:pt x="107" y="85"/>
                  </a:cubicBezTo>
                  <a:cubicBezTo>
                    <a:pt x="107" y="82"/>
                    <a:pt x="107" y="82"/>
                    <a:pt x="107" y="82"/>
                  </a:cubicBezTo>
                  <a:cubicBezTo>
                    <a:pt x="107" y="80"/>
                    <a:pt x="103" y="78"/>
                    <a:pt x="103" y="78"/>
                  </a:cubicBezTo>
                  <a:cubicBezTo>
                    <a:pt x="91" y="80"/>
                    <a:pt x="91" y="80"/>
                    <a:pt x="91" y="80"/>
                  </a:cubicBezTo>
                  <a:cubicBezTo>
                    <a:pt x="87" y="78"/>
                    <a:pt x="87" y="78"/>
                    <a:pt x="87" y="78"/>
                  </a:cubicBezTo>
                  <a:cubicBezTo>
                    <a:pt x="87" y="78"/>
                    <a:pt x="86" y="75"/>
                    <a:pt x="85" y="75"/>
                  </a:cubicBezTo>
                  <a:cubicBezTo>
                    <a:pt x="84" y="74"/>
                    <a:pt x="82" y="76"/>
                    <a:pt x="82" y="76"/>
                  </a:cubicBezTo>
                  <a:cubicBezTo>
                    <a:pt x="82" y="78"/>
                    <a:pt x="82" y="78"/>
                    <a:pt x="82" y="78"/>
                  </a:cubicBezTo>
                  <a:cubicBezTo>
                    <a:pt x="81" y="76"/>
                    <a:pt x="81" y="76"/>
                    <a:pt x="81" y="76"/>
                  </a:cubicBezTo>
                  <a:cubicBezTo>
                    <a:pt x="84" y="72"/>
                    <a:pt x="84" y="72"/>
                    <a:pt x="84" y="72"/>
                  </a:cubicBezTo>
                  <a:cubicBezTo>
                    <a:pt x="85" y="72"/>
                    <a:pt x="85" y="72"/>
                    <a:pt x="85" y="72"/>
                  </a:cubicBezTo>
                  <a:cubicBezTo>
                    <a:pt x="87" y="69"/>
                    <a:pt x="87" y="69"/>
                    <a:pt x="87" y="69"/>
                  </a:cubicBezTo>
                  <a:cubicBezTo>
                    <a:pt x="85" y="68"/>
                    <a:pt x="85" y="68"/>
                    <a:pt x="85" y="68"/>
                  </a:cubicBezTo>
                  <a:cubicBezTo>
                    <a:pt x="86" y="65"/>
                    <a:pt x="86" y="65"/>
                    <a:pt x="86" y="65"/>
                  </a:cubicBezTo>
                  <a:cubicBezTo>
                    <a:pt x="85" y="63"/>
                    <a:pt x="85" y="63"/>
                    <a:pt x="85" y="63"/>
                  </a:cubicBezTo>
                  <a:cubicBezTo>
                    <a:pt x="84" y="54"/>
                    <a:pt x="84" y="54"/>
                    <a:pt x="84" y="54"/>
                  </a:cubicBezTo>
                  <a:cubicBezTo>
                    <a:pt x="85" y="51"/>
                    <a:pt x="85" y="51"/>
                    <a:pt x="85" y="51"/>
                  </a:cubicBezTo>
                  <a:cubicBezTo>
                    <a:pt x="85" y="50"/>
                    <a:pt x="81" y="50"/>
                    <a:pt x="81" y="50"/>
                  </a:cubicBezTo>
                  <a:cubicBezTo>
                    <a:pt x="74" y="45"/>
                    <a:pt x="74" y="45"/>
                    <a:pt x="74" y="45"/>
                  </a:cubicBezTo>
                  <a:cubicBezTo>
                    <a:pt x="72" y="45"/>
                    <a:pt x="72" y="45"/>
                    <a:pt x="72" y="45"/>
                  </a:cubicBezTo>
                  <a:cubicBezTo>
                    <a:pt x="64" y="46"/>
                    <a:pt x="64" y="46"/>
                    <a:pt x="64" y="46"/>
                  </a:cubicBezTo>
                  <a:cubicBezTo>
                    <a:pt x="64" y="46"/>
                    <a:pt x="60" y="48"/>
                    <a:pt x="60" y="49"/>
                  </a:cubicBezTo>
                  <a:cubicBezTo>
                    <a:pt x="59" y="50"/>
                    <a:pt x="57" y="52"/>
                    <a:pt x="56" y="51"/>
                  </a:cubicBezTo>
                  <a:cubicBezTo>
                    <a:pt x="56" y="50"/>
                    <a:pt x="58" y="49"/>
                    <a:pt x="57" y="48"/>
                  </a:cubicBezTo>
                  <a:cubicBezTo>
                    <a:pt x="57" y="46"/>
                    <a:pt x="49" y="48"/>
                    <a:pt x="49" y="48"/>
                  </a:cubicBezTo>
                  <a:cubicBezTo>
                    <a:pt x="43" y="54"/>
                    <a:pt x="43" y="54"/>
                    <a:pt x="43" y="54"/>
                  </a:cubicBezTo>
                  <a:cubicBezTo>
                    <a:pt x="43" y="54"/>
                    <a:pt x="44" y="62"/>
                    <a:pt x="44" y="63"/>
                  </a:cubicBezTo>
                  <a:cubicBezTo>
                    <a:pt x="43" y="63"/>
                    <a:pt x="45" y="64"/>
                    <a:pt x="45" y="64"/>
                  </a:cubicBezTo>
                  <a:cubicBezTo>
                    <a:pt x="45" y="64"/>
                    <a:pt x="45" y="65"/>
                    <a:pt x="44" y="65"/>
                  </a:cubicBezTo>
                  <a:cubicBezTo>
                    <a:pt x="43" y="66"/>
                    <a:pt x="44" y="68"/>
                    <a:pt x="44" y="68"/>
                  </a:cubicBezTo>
                  <a:cubicBezTo>
                    <a:pt x="45" y="68"/>
                    <a:pt x="48" y="69"/>
                    <a:pt x="48" y="69"/>
                  </a:cubicBezTo>
                  <a:cubicBezTo>
                    <a:pt x="48" y="76"/>
                    <a:pt x="48" y="76"/>
                    <a:pt x="48" y="76"/>
                  </a:cubicBezTo>
                  <a:cubicBezTo>
                    <a:pt x="51" y="76"/>
                    <a:pt x="51" y="76"/>
                    <a:pt x="51" y="76"/>
                  </a:cubicBezTo>
                  <a:cubicBezTo>
                    <a:pt x="51" y="76"/>
                    <a:pt x="50" y="78"/>
                    <a:pt x="48" y="78"/>
                  </a:cubicBezTo>
                  <a:cubicBezTo>
                    <a:pt x="45" y="79"/>
                    <a:pt x="45" y="76"/>
                    <a:pt x="45" y="76"/>
                  </a:cubicBezTo>
                  <a:cubicBezTo>
                    <a:pt x="47" y="72"/>
                    <a:pt x="47" y="72"/>
                    <a:pt x="47" y="72"/>
                  </a:cubicBezTo>
                  <a:cubicBezTo>
                    <a:pt x="43" y="70"/>
                    <a:pt x="43" y="70"/>
                    <a:pt x="43" y="70"/>
                  </a:cubicBezTo>
                  <a:cubicBezTo>
                    <a:pt x="43" y="70"/>
                    <a:pt x="41" y="72"/>
                    <a:pt x="40" y="72"/>
                  </a:cubicBezTo>
                  <a:cubicBezTo>
                    <a:pt x="40" y="76"/>
                    <a:pt x="40" y="76"/>
                    <a:pt x="40" y="76"/>
                  </a:cubicBezTo>
                  <a:cubicBezTo>
                    <a:pt x="39" y="76"/>
                    <a:pt x="39" y="76"/>
                    <a:pt x="39" y="76"/>
                  </a:cubicBezTo>
                  <a:cubicBezTo>
                    <a:pt x="38" y="74"/>
                    <a:pt x="38" y="74"/>
                    <a:pt x="38" y="74"/>
                  </a:cubicBezTo>
                  <a:cubicBezTo>
                    <a:pt x="42" y="67"/>
                    <a:pt x="42" y="67"/>
                    <a:pt x="42" y="67"/>
                  </a:cubicBezTo>
                  <a:cubicBezTo>
                    <a:pt x="40" y="62"/>
                    <a:pt x="40" y="62"/>
                    <a:pt x="40" y="62"/>
                  </a:cubicBezTo>
                  <a:cubicBezTo>
                    <a:pt x="35" y="62"/>
                    <a:pt x="35" y="62"/>
                    <a:pt x="35" y="62"/>
                  </a:cubicBezTo>
                  <a:cubicBezTo>
                    <a:pt x="33" y="62"/>
                    <a:pt x="32" y="64"/>
                    <a:pt x="32" y="66"/>
                  </a:cubicBezTo>
                  <a:cubicBezTo>
                    <a:pt x="31" y="67"/>
                    <a:pt x="33" y="67"/>
                    <a:pt x="33" y="67"/>
                  </a:cubicBezTo>
                  <a:cubicBezTo>
                    <a:pt x="30" y="68"/>
                    <a:pt x="30" y="68"/>
                    <a:pt x="30" y="68"/>
                  </a:cubicBezTo>
                  <a:cubicBezTo>
                    <a:pt x="24" y="75"/>
                    <a:pt x="24" y="75"/>
                    <a:pt x="24" y="75"/>
                  </a:cubicBezTo>
                  <a:cubicBezTo>
                    <a:pt x="24" y="75"/>
                    <a:pt x="27" y="77"/>
                    <a:pt x="27" y="79"/>
                  </a:cubicBezTo>
                  <a:cubicBezTo>
                    <a:pt x="27" y="82"/>
                    <a:pt x="22" y="81"/>
                    <a:pt x="22" y="81"/>
                  </a:cubicBezTo>
                  <a:cubicBezTo>
                    <a:pt x="20" y="76"/>
                    <a:pt x="20" y="76"/>
                    <a:pt x="20" y="76"/>
                  </a:cubicBezTo>
                  <a:cubicBezTo>
                    <a:pt x="20" y="76"/>
                    <a:pt x="12" y="75"/>
                    <a:pt x="9" y="74"/>
                  </a:cubicBezTo>
                  <a:cubicBezTo>
                    <a:pt x="6" y="72"/>
                    <a:pt x="7" y="70"/>
                    <a:pt x="7" y="68"/>
                  </a:cubicBezTo>
                  <a:cubicBezTo>
                    <a:pt x="7" y="67"/>
                    <a:pt x="8" y="66"/>
                    <a:pt x="8" y="66"/>
                  </a:cubicBezTo>
                  <a:cubicBezTo>
                    <a:pt x="7" y="64"/>
                    <a:pt x="7" y="64"/>
                    <a:pt x="7" y="64"/>
                  </a:cubicBezTo>
                  <a:cubicBezTo>
                    <a:pt x="5" y="70"/>
                    <a:pt x="5" y="70"/>
                    <a:pt x="5" y="70"/>
                  </a:cubicBezTo>
                  <a:cubicBezTo>
                    <a:pt x="4" y="74"/>
                    <a:pt x="3" y="85"/>
                    <a:pt x="3" y="85"/>
                  </a:cubicBezTo>
                  <a:cubicBezTo>
                    <a:pt x="4" y="84"/>
                    <a:pt x="4" y="84"/>
                    <a:pt x="4" y="84"/>
                  </a:cubicBezTo>
                  <a:cubicBezTo>
                    <a:pt x="9" y="92"/>
                    <a:pt x="9" y="92"/>
                    <a:pt x="9" y="92"/>
                  </a:cubicBezTo>
                  <a:cubicBezTo>
                    <a:pt x="7" y="92"/>
                    <a:pt x="7" y="92"/>
                    <a:pt x="7" y="92"/>
                  </a:cubicBezTo>
                  <a:cubicBezTo>
                    <a:pt x="6" y="90"/>
                    <a:pt x="6" y="90"/>
                    <a:pt x="6" y="90"/>
                  </a:cubicBezTo>
                  <a:cubicBezTo>
                    <a:pt x="4" y="88"/>
                    <a:pt x="4" y="88"/>
                    <a:pt x="4" y="88"/>
                  </a:cubicBezTo>
                  <a:cubicBezTo>
                    <a:pt x="3" y="96"/>
                    <a:pt x="3" y="96"/>
                    <a:pt x="3" y="96"/>
                  </a:cubicBezTo>
                  <a:cubicBezTo>
                    <a:pt x="5" y="95"/>
                    <a:pt x="5" y="95"/>
                    <a:pt x="5" y="95"/>
                  </a:cubicBezTo>
                  <a:cubicBezTo>
                    <a:pt x="7" y="99"/>
                    <a:pt x="7" y="99"/>
                    <a:pt x="7" y="99"/>
                  </a:cubicBezTo>
                  <a:cubicBezTo>
                    <a:pt x="5" y="100"/>
                    <a:pt x="5" y="100"/>
                    <a:pt x="5" y="100"/>
                  </a:cubicBezTo>
                  <a:cubicBezTo>
                    <a:pt x="4" y="98"/>
                    <a:pt x="4" y="98"/>
                    <a:pt x="4" y="98"/>
                  </a:cubicBezTo>
                  <a:cubicBezTo>
                    <a:pt x="2" y="99"/>
                    <a:pt x="2" y="99"/>
                    <a:pt x="2" y="99"/>
                  </a:cubicBezTo>
                  <a:cubicBezTo>
                    <a:pt x="1" y="110"/>
                    <a:pt x="1" y="110"/>
                    <a:pt x="1" y="110"/>
                  </a:cubicBezTo>
                  <a:cubicBezTo>
                    <a:pt x="2" y="109"/>
                    <a:pt x="2" y="109"/>
                    <a:pt x="2" y="109"/>
                  </a:cubicBezTo>
                  <a:cubicBezTo>
                    <a:pt x="4" y="104"/>
                    <a:pt x="4" y="104"/>
                    <a:pt x="4" y="104"/>
                  </a:cubicBezTo>
                  <a:cubicBezTo>
                    <a:pt x="8" y="107"/>
                    <a:pt x="8" y="107"/>
                    <a:pt x="8" y="107"/>
                  </a:cubicBezTo>
                  <a:cubicBezTo>
                    <a:pt x="8" y="113"/>
                    <a:pt x="8" y="113"/>
                    <a:pt x="8" y="113"/>
                  </a:cubicBezTo>
                  <a:cubicBezTo>
                    <a:pt x="8" y="113"/>
                    <a:pt x="12" y="115"/>
                    <a:pt x="11" y="117"/>
                  </a:cubicBezTo>
                  <a:cubicBezTo>
                    <a:pt x="10" y="119"/>
                    <a:pt x="8" y="122"/>
                    <a:pt x="6" y="120"/>
                  </a:cubicBezTo>
                  <a:cubicBezTo>
                    <a:pt x="3" y="119"/>
                    <a:pt x="4" y="112"/>
                    <a:pt x="4" y="112"/>
                  </a:cubicBezTo>
                  <a:cubicBezTo>
                    <a:pt x="3" y="112"/>
                    <a:pt x="3" y="112"/>
                    <a:pt x="3" y="112"/>
                  </a:cubicBezTo>
                  <a:cubicBezTo>
                    <a:pt x="3" y="112"/>
                    <a:pt x="4" y="122"/>
                    <a:pt x="4" y="124"/>
                  </a:cubicBezTo>
                  <a:cubicBezTo>
                    <a:pt x="4" y="127"/>
                    <a:pt x="1" y="131"/>
                    <a:pt x="1" y="131"/>
                  </a:cubicBezTo>
                  <a:cubicBezTo>
                    <a:pt x="2" y="132"/>
                    <a:pt x="2" y="132"/>
                    <a:pt x="2" y="132"/>
                  </a:cubicBezTo>
                  <a:cubicBezTo>
                    <a:pt x="0" y="140"/>
                    <a:pt x="0" y="140"/>
                    <a:pt x="0" y="140"/>
                  </a:cubicBezTo>
                  <a:cubicBezTo>
                    <a:pt x="2" y="141"/>
                    <a:pt x="2" y="141"/>
                    <a:pt x="2" y="141"/>
                  </a:cubicBezTo>
                  <a:cubicBezTo>
                    <a:pt x="7" y="145"/>
                    <a:pt x="7" y="145"/>
                    <a:pt x="7" y="145"/>
                  </a:cubicBezTo>
                  <a:cubicBezTo>
                    <a:pt x="5" y="138"/>
                    <a:pt x="5" y="138"/>
                    <a:pt x="5" y="138"/>
                  </a:cubicBezTo>
                  <a:cubicBezTo>
                    <a:pt x="7" y="138"/>
                    <a:pt x="7" y="138"/>
                    <a:pt x="7" y="138"/>
                  </a:cubicBezTo>
                  <a:cubicBezTo>
                    <a:pt x="9" y="145"/>
                    <a:pt x="9" y="145"/>
                    <a:pt x="9" y="145"/>
                  </a:cubicBezTo>
                  <a:cubicBezTo>
                    <a:pt x="15" y="147"/>
                    <a:pt x="15" y="147"/>
                    <a:pt x="15" y="147"/>
                  </a:cubicBezTo>
                  <a:cubicBezTo>
                    <a:pt x="17" y="147"/>
                    <a:pt x="17" y="147"/>
                    <a:pt x="17" y="147"/>
                  </a:cubicBezTo>
                  <a:cubicBezTo>
                    <a:pt x="21" y="156"/>
                    <a:pt x="21" y="156"/>
                    <a:pt x="21" y="156"/>
                  </a:cubicBezTo>
                  <a:cubicBezTo>
                    <a:pt x="20" y="159"/>
                    <a:pt x="20" y="159"/>
                    <a:pt x="20" y="159"/>
                  </a:cubicBezTo>
                  <a:cubicBezTo>
                    <a:pt x="20" y="159"/>
                    <a:pt x="21" y="163"/>
                    <a:pt x="21" y="166"/>
                  </a:cubicBezTo>
                  <a:cubicBezTo>
                    <a:pt x="21" y="169"/>
                    <a:pt x="18" y="173"/>
                    <a:pt x="18" y="175"/>
                  </a:cubicBezTo>
                  <a:cubicBezTo>
                    <a:pt x="18" y="177"/>
                    <a:pt x="20" y="178"/>
                    <a:pt x="20" y="179"/>
                  </a:cubicBezTo>
                  <a:cubicBezTo>
                    <a:pt x="19" y="179"/>
                    <a:pt x="19" y="180"/>
                    <a:pt x="19" y="181"/>
                  </a:cubicBezTo>
                  <a:cubicBezTo>
                    <a:pt x="20" y="181"/>
                    <a:pt x="21" y="182"/>
                    <a:pt x="22" y="182"/>
                  </a:cubicBezTo>
                  <a:cubicBezTo>
                    <a:pt x="28" y="181"/>
                    <a:pt x="33" y="183"/>
                    <a:pt x="39" y="185"/>
                  </a:cubicBezTo>
                  <a:cubicBezTo>
                    <a:pt x="41" y="185"/>
                    <a:pt x="40" y="190"/>
                    <a:pt x="44" y="189"/>
                  </a:cubicBezTo>
                  <a:cubicBezTo>
                    <a:pt x="47" y="187"/>
                    <a:pt x="48" y="183"/>
                    <a:pt x="49" y="189"/>
                  </a:cubicBezTo>
                  <a:cubicBezTo>
                    <a:pt x="49" y="189"/>
                    <a:pt x="49" y="188"/>
                    <a:pt x="50" y="188"/>
                  </a:cubicBezTo>
                  <a:cubicBezTo>
                    <a:pt x="50" y="186"/>
                    <a:pt x="50" y="186"/>
                    <a:pt x="50" y="186"/>
                  </a:cubicBezTo>
                  <a:cubicBezTo>
                    <a:pt x="54" y="183"/>
                    <a:pt x="54" y="183"/>
                    <a:pt x="54" y="183"/>
                  </a:cubicBezTo>
                  <a:cubicBezTo>
                    <a:pt x="54" y="183"/>
                    <a:pt x="56" y="181"/>
                    <a:pt x="57" y="181"/>
                  </a:cubicBezTo>
                  <a:cubicBezTo>
                    <a:pt x="58" y="181"/>
                    <a:pt x="57" y="185"/>
                    <a:pt x="57" y="186"/>
                  </a:cubicBezTo>
                  <a:cubicBezTo>
                    <a:pt x="57" y="187"/>
                    <a:pt x="59" y="188"/>
                    <a:pt x="61" y="188"/>
                  </a:cubicBezTo>
                  <a:cubicBezTo>
                    <a:pt x="63" y="187"/>
                    <a:pt x="60" y="186"/>
                    <a:pt x="59" y="185"/>
                  </a:cubicBezTo>
                  <a:cubicBezTo>
                    <a:pt x="59" y="183"/>
                    <a:pt x="61" y="183"/>
                    <a:pt x="61" y="183"/>
                  </a:cubicBezTo>
                  <a:close/>
                  <a:moveTo>
                    <a:pt x="170" y="130"/>
                  </a:moveTo>
                  <a:cubicBezTo>
                    <a:pt x="170" y="129"/>
                    <a:pt x="169" y="126"/>
                    <a:pt x="169" y="125"/>
                  </a:cubicBezTo>
                  <a:cubicBezTo>
                    <a:pt x="167" y="116"/>
                    <a:pt x="167" y="116"/>
                    <a:pt x="167" y="116"/>
                  </a:cubicBezTo>
                  <a:cubicBezTo>
                    <a:pt x="167" y="116"/>
                    <a:pt x="167" y="112"/>
                    <a:pt x="168" y="111"/>
                  </a:cubicBezTo>
                  <a:cubicBezTo>
                    <a:pt x="170" y="111"/>
                    <a:pt x="171" y="109"/>
                    <a:pt x="169" y="108"/>
                  </a:cubicBezTo>
                  <a:cubicBezTo>
                    <a:pt x="167" y="107"/>
                    <a:pt x="157" y="104"/>
                    <a:pt x="157" y="104"/>
                  </a:cubicBezTo>
                  <a:cubicBezTo>
                    <a:pt x="157" y="104"/>
                    <a:pt x="152" y="108"/>
                    <a:pt x="149" y="110"/>
                  </a:cubicBezTo>
                  <a:cubicBezTo>
                    <a:pt x="146" y="111"/>
                    <a:pt x="142" y="112"/>
                    <a:pt x="142" y="112"/>
                  </a:cubicBezTo>
                  <a:cubicBezTo>
                    <a:pt x="142" y="114"/>
                    <a:pt x="142" y="114"/>
                    <a:pt x="142" y="114"/>
                  </a:cubicBezTo>
                  <a:cubicBezTo>
                    <a:pt x="142" y="114"/>
                    <a:pt x="147" y="113"/>
                    <a:pt x="148" y="114"/>
                  </a:cubicBezTo>
                  <a:cubicBezTo>
                    <a:pt x="149" y="116"/>
                    <a:pt x="149" y="120"/>
                    <a:pt x="149" y="120"/>
                  </a:cubicBezTo>
                  <a:cubicBezTo>
                    <a:pt x="151" y="126"/>
                    <a:pt x="151" y="126"/>
                    <a:pt x="151" y="126"/>
                  </a:cubicBezTo>
                  <a:cubicBezTo>
                    <a:pt x="150" y="131"/>
                    <a:pt x="150" y="131"/>
                    <a:pt x="150" y="131"/>
                  </a:cubicBezTo>
                  <a:cubicBezTo>
                    <a:pt x="151" y="133"/>
                    <a:pt x="151" y="133"/>
                    <a:pt x="151" y="133"/>
                  </a:cubicBezTo>
                  <a:cubicBezTo>
                    <a:pt x="148" y="132"/>
                    <a:pt x="148" y="132"/>
                    <a:pt x="148" y="132"/>
                  </a:cubicBezTo>
                  <a:cubicBezTo>
                    <a:pt x="143" y="133"/>
                    <a:pt x="143" y="133"/>
                    <a:pt x="143" y="133"/>
                  </a:cubicBezTo>
                  <a:cubicBezTo>
                    <a:pt x="146" y="129"/>
                    <a:pt x="146" y="129"/>
                    <a:pt x="146" y="129"/>
                  </a:cubicBezTo>
                  <a:cubicBezTo>
                    <a:pt x="149" y="129"/>
                    <a:pt x="149" y="129"/>
                    <a:pt x="149" y="129"/>
                  </a:cubicBezTo>
                  <a:cubicBezTo>
                    <a:pt x="149" y="128"/>
                    <a:pt x="149" y="125"/>
                    <a:pt x="148" y="124"/>
                  </a:cubicBezTo>
                  <a:cubicBezTo>
                    <a:pt x="148" y="117"/>
                    <a:pt x="148" y="117"/>
                    <a:pt x="148" y="117"/>
                  </a:cubicBezTo>
                  <a:cubicBezTo>
                    <a:pt x="148" y="117"/>
                    <a:pt x="146" y="115"/>
                    <a:pt x="145" y="116"/>
                  </a:cubicBezTo>
                  <a:cubicBezTo>
                    <a:pt x="142" y="117"/>
                    <a:pt x="145" y="122"/>
                    <a:pt x="145" y="122"/>
                  </a:cubicBezTo>
                  <a:cubicBezTo>
                    <a:pt x="145" y="122"/>
                    <a:pt x="142" y="123"/>
                    <a:pt x="142" y="125"/>
                  </a:cubicBezTo>
                  <a:cubicBezTo>
                    <a:pt x="142" y="130"/>
                    <a:pt x="142" y="130"/>
                    <a:pt x="142" y="130"/>
                  </a:cubicBezTo>
                  <a:cubicBezTo>
                    <a:pt x="139" y="134"/>
                    <a:pt x="139" y="134"/>
                    <a:pt x="139" y="134"/>
                  </a:cubicBezTo>
                  <a:cubicBezTo>
                    <a:pt x="140" y="130"/>
                    <a:pt x="140" y="130"/>
                    <a:pt x="140" y="130"/>
                  </a:cubicBezTo>
                  <a:cubicBezTo>
                    <a:pt x="135" y="130"/>
                    <a:pt x="135" y="130"/>
                    <a:pt x="135" y="130"/>
                  </a:cubicBezTo>
                  <a:cubicBezTo>
                    <a:pt x="138" y="128"/>
                    <a:pt x="138" y="128"/>
                    <a:pt x="138" y="128"/>
                  </a:cubicBezTo>
                  <a:cubicBezTo>
                    <a:pt x="136" y="125"/>
                    <a:pt x="136" y="125"/>
                    <a:pt x="136" y="125"/>
                  </a:cubicBezTo>
                  <a:cubicBezTo>
                    <a:pt x="133" y="125"/>
                    <a:pt x="133" y="125"/>
                    <a:pt x="133" y="125"/>
                  </a:cubicBezTo>
                  <a:cubicBezTo>
                    <a:pt x="133" y="125"/>
                    <a:pt x="137" y="122"/>
                    <a:pt x="137" y="120"/>
                  </a:cubicBezTo>
                  <a:cubicBezTo>
                    <a:pt x="137" y="118"/>
                    <a:pt x="137" y="117"/>
                    <a:pt x="138" y="116"/>
                  </a:cubicBezTo>
                  <a:cubicBezTo>
                    <a:pt x="139" y="116"/>
                    <a:pt x="140" y="114"/>
                    <a:pt x="140" y="114"/>
                  </a:cubicBezTo>
                  <a:cubicBezTo>
                    <a:pt x="139" y="113"/>
                    <a:pt x="139" y="113"/>
                    <a:pt x="139" y="113"/>
                  </a:cubicBezTo>
                  <a:cubicBezTo>
                    <a:pt x="139" y="113"/>
                    <a:pt x="131" y="115"/>
                    <a:pt x="129" y="114"/>
                  </a:cubicBezTo>
                  <a:cubicBezTo>
                    <a:pt x="125" y="113"/>
                    <a:pt x="120" y="110"/>
                    <a:pt x="120" y="110"/>
                  </a:cubicBezTo>
                  <a:cubicBezTo>
                    <a:pt x="121" y="113"/>
                    <a:pt x="121" y="113"/>
                    <a:pt x="121" y="113"/>
                  </a:cubicBezTo>
                  <a:cubicBezTo>
                    <a:pt x="121" y="113"/>
                    <a:pt x="127" y="115"/>
                    <a:pt x="130" y="117"/>
                  </a:cubicBezTo>
                  <a:cubicBezTo>
                    <a:pt x="131" y="119"/>
                    <a:pt x="123" y="122"/>
                    <a:pt x="123" y="122"/>
                  </a:cubicBezTo>
                  <a:cubicBezTo>
                    <a:pt x="123" y="122"/>
                    <a:pt x="123" y="127"/>
                    <a:pt x="121" y="128"/>
                  </a:cubicBezTo>
                  <a:cubicBezTo>
                    <a:pt x="119" y="129"/>
                    <a:pt x="115" y="127"/>
                    <a:pt x="115" y="127"/>
                  </a:cubicBezTo>
                  <a:cubicBezTo>
                    <a:pt x="113" y="129"/>
                    <a:pt x="113" y="129"/>
                    <a:pt x="113" y="129"/>
                  </a:cubicBezTo>
                  <a:cubicBezTo>
                    <a:pt x="109" y="128"/>
                    <a:pt x="109" y="128"/>
                    <a:pt x="109" y="128"/>
                  </a:cubicBezTo>
                  <a:cubicBezTo>
                    <a:pt x="105" y="128"/>
                    <a:pt x="105" y="128"/>
                    <a:pt x="105" y="128"/>
                  </a:cubicBezTo>
                  <a:cubicBezTo>
                    <a:pt x="105" y="130"/>
                    <a:pt x="105" y="130"/>
                    <a:pt x="105" y="130"/>
                  </a:cubicBezTo>
                  <a:cubicBezTo>
                    <a:pt x="108" y="131"/>
                    <a:pt x="108" y="131"/>
                    <a:pt x="108" y="131"/>
                  </a:cubicBezTo>
                  <a:cubicBezTo>
                    <a:pt x="110" y="132"/>
                    <a:pt x="110" y="132"/>
                    <a:pt x="110" y="132"/>
                  </a:cubicBezTo>
                  <a:cubicBezTo>
                    <a:pt x="107" y="132"/>
                    <a:pt x="107" y="132"/>
                    <a:pt x="107" y="132"/>
                  </a:cubicBezTo>
                  <a:cubicBezTo>
                    <a:pt x="107" y="134"/>
                    <a:pt x="107" y="134"/>
                    <a:pt x="107" y="134"/>
                  </a:cubicBezTo>
                  <a:cubicBezTo>
                    <a:pt x="109" y="134"/>
                    <a:pt x="109" y="134"/>
                    <a:pt x="109" y="134"/>
                  </a:cubicBezTo>
                  <a:cubicBezTo>
                    <a:pt x="115" y="138"/>
                    <a:pt x="115" y="138"/>
                    <a:pt x="115" y="138"/>
                  </a:cubicBezTo>
                  <a:cubicBezTo>
                    <a:pt x="115" y="141"/>
                    <a:pt x="115" y="141"/>
                    <a:pt x="115" y="141"/>
                  </a:cubicBezTo>
                  <a:cubicBezTo>
                    <a:pt x="113" y="142"/>
                    <a:pt x="113" y="142"/>
                    <a:pt x="113" y="142"/>
                  </a:cubicBezTo>
                  <a:cubicBezTo>
                    <a:pt x="114" y="144"/>
                    <a:pt x="114" y="144"/>
                    <a:pt x="114" y="144"/>
                  </a:cubicBezTo>
                  <a:cubicBezTo>
                    <a:pt x="117" y="145"/>
                    <a:pt x="117" y="145"/>
                    <a:pt x="117" y="145"/>
                  </a:cubicBezTo>
                  <a:cubicBezTo>
                    <a:pt x="117" y="151"/>
                    <a:pt x="117" y="151"/>
                    <a:pt x="117" y="151"/>
                  </a:cubicBezTo>
                  <a:cubicBezTo>
                    <a:pt x="113" y="155"/>
                    <a:pt x="113" y="155"/>
                    <a:pt x="113" y="155"/>
                  </a:cubicBezTo>
                  <a:cubicBezTo>
                    <a:pt x="121" y="163"/>
                    <a:pt x="121" y="163"/>
                    <a:pt x="121" y="163"/>
                  </a:cubicBezTo>
                  <a:cubicBezTo>
                    <a:pt x="121" y="163"/>
                    <a:pt x="125" y="162"/>
                    <a:pt x="127" y="162"/>
                  </a:cubicBezTo>
                  <a:cubicBezTo>
                    <a:pt x="129" y="162"/>
                    <a:pt x="130" y="165"/>
                    <a:pt x="132" y="164"/>
                  </a:cubicBezTo>
                  <a:cubicBezTo>
                    <a:pt x="134" y="164"/>
                    <a:pt x="135" y="161"/>
                    <a:pt x="137" y="162"/>
                  </a:cubicBezTo>
                  <a:cubicBezTo>
                    <a:pt x="138" y="164"/>
                    <a:pt x="137" y="166"/>
                    <a:pt x="137" y="166"/>
                  </a:cubicBezTo>
                  <a:cubicBezTo>
                    <a:pt x="139" y="166"/>
                    <a:pt x="139" y="166"/>
                    <a:pt x="139" y="166"/>
                  </a:cubicBezTo>
                  <a:cubicBezTo>
                    <a:pt x="137" y="169"/>
                    <a:pt x="137" y="169"/>
                    <a:pt x="137" y="169"/>
                  </a:cubicBezTo>
                  <a:cubicBezTo>
                    <a:pt x="138" y="171"/>
                    <a:pt x="138" y="171"/>
                    <a:pt x="138" y="171"/>
                  </a:cubicBezTo>
                  <a:cubicBezTo>
                    <a:pt x="139" y="171"/>
                    <a:pt x="139" y="171"/>
                    <a:pt x="139" y="171"/>
                  </a:cubicBezTo>
                  <a:cubicBezTo>
                    <a:pt x="139" y="173"/>
                    <a:pt x="139" y="173"/>
                    <a:pt x="139" y="173"/>
                  </a:cubicBezTo>
                  <a:cubicBezTo>
                    <a:pt x="134" y="171"/>
                    <a:pt x="134" y="171"/>
                    <a:pt x="134" y="171"/>
                  </a:cubicBezTo>
                  <a:cubicBezTo>
                    <a:pt x="134" y="172"/>
                    <a:pt x="134" y="172"/>
                    <a:pt x="134" y="172"/>
                  </a:cubicBezTo>
                  <a:cubicBezTo>
                    <a:pt x="142" y="177"/>
                    <a:pt x="142" y="177"/>
                    <a:pt x="142" y="177"/>
                  </a:cubicBezTo>
                  <a:cubicBezTo>
                    <a:pt x="147" y="176"/>
                    <a:pt x="147" y="176"/>
                    <a:pt x="147" y="176"/>
                  </a:cubicBezTo>
                  <a:cubicBezTo>
                    <a:pt x="149" y="179"/>
                    <a:pt x="149" y="179"/>
                    <a:pt x="149" y="179"/>
                  </a:cubicBezTo>
                  <a:cubicBezTo>
                    <a:pt x="154" y="177"/>
                    <a:pt x="154" y="177"/>
                    <a:pt x="154" y="177"/>
                  </a:cubicBezTo>
                  <a:cubicBezTo>
                    <a:pt x="154" y="177"/>
                    <a:pt x="151" y="175"/>
                    <a:pt x="153" y="174"/>
                  </a:cubicBezTo>
                  <a:cubicBezTo>
                    <a:pt x="154" y="173"/>
                    <a:pt x="156" y="171"/>
                    <a:pt x="154" y="170"/>
                  </a:cubicBezTo>
                  <a:cubicBezTo>
                    <a:pt x="151" y="170"/>
                    <a:pt x="148" y="170"/>
                    <a:pt x="148" y="167"/>
                  </a:cubicBezTo>
                  <a:cubicBezTo>
                    <a:pt x="149" y="166"/>
                    <a:pt x="155" y="161"/>
                    <a:pt x="158" y="161"/>
                  </a:cubicBezTo>
                  <a:cubicBezTo>
                    <a:pt x="161" y="161"/>
                    <a:pt x="164" y="161"/>
                    <a:pt x="165" y="158"/>
                  </a:cubicBezTo>
                  <a:cubicBezTo>
                    <a:pt x="165" y="155"/>
                    <a:pt x="162" y="150"/>
                    <a:pt x="159" y="150"/>
                  </a:cubicBezTo>
                  <a:cubicBezTo>
                    <a:pt x="157" y="149"/>
                    <a:pt x="153" y="148"/>
                    <a:pt x="154" y="147"/>
                  </a:cubicBezTo>
                  <a:cubicBezTo>
                    <a:pt x="155" y="146"/>
                    <a:pt x="155" y="142"/>
                    <a:pt x="155" y="142"/>
                  </a:cubicBezTo>
                  <a:cubicBezTo>
                    <a:pt x="155" y="142"/>
                    <a:pt x="157" y="138"/>
                    <a:pt x="158" y="138"/>
                  </a:cubicBezTo>
                  <a:cubicBezTo>
                    <a:pt x="159" y="137"/>
                    <a:pt x="164" y="137"/>
                    <a:pt x="164" y="137"/>
                  </a:cubicBezTo>
                  <a:cubicBezTo>
                    <a:pt x="164" y="137"/>
                    <a:pt x="165" y="133"/>
                    <a:pt x="166" y="134"/>
                  </a:cubicBezTo>
                  <a:cubicBezTo>
                    <a:pt x="168" y="134"/>
                    <a:pt x="166" y="134"/>
                    <a:pt x="166" y="137"/>
                  </a:cubicBezTo>
                  <a:cubicBezTo>
                    <a:pt x="166" y="138"/>
                    <a:pt x="167" y="143"/>
                    <a:pt x="169" y="142"/>
                  </a:cubicBezTo>
                  <a:cubicBezTo>
                    <a:pt x="171" y="141"/>
                    <a:pt x="173" y="138"/>
                    <a:pt x="173" y="138"/>
                  </a:cubicBezTo>
                  <a:cubicBezTo>
                    <a:pt x="173" y="138"/>
                    <a:pt x="171" y="130"/>
                    <a:pt x="170" y="130"/>
                  </a:cubicBezTo>
                  <a:close/>
                  <a:moveTo>
                    <a:pt x="11" y="148"/>
                  </a:moveTo>
                  <a:cubicBezTo>
                    <a:pt x="9" y="146"/>
                    <a:pt x="9" y="146"/>
                    <a:pt x="9" y="146"/>
                  </a:cubicBezTo>
                  <a:cubicBezTo>
                    <a:pt x="9" y="149"/>
                    <a:pt x="9" y="149"/>
                    <a:pt x="9" y="149"/>
                  </a:cubicBezTo>
                  <a:cubicBezTo>
                    <a:pt x="10" y="151"/>
                    <a:pt x="10" y="151"/>
                    <a:pt x="10" y="151"/>
                  </a:cubicBezTo>
                  <a:cubicBezTo>
                    <a:pt x="11" y="155"/>
                    <a:pt x="11" y="155"/>
                    <a:pt x="11" y="155"/>
                  </a:cubicBezTo>
                  <a:cubicBezTo>
                    <a:pt x="12" y="151"/>
                    <a:pt x="12" y="151"/>
                    <a:pt x="12" y="151"/>
                  </a:cubicBezTo>
                  <a:cubicBezTo>
                    <a:pt x="12" y="148"/>
                    <a:pt x="11" y="148"/>
                    <a:pt x="11" y="148"/>
                  </a:cubicBezTo>
                  <a:close/>
                  <a:moveTo>
                    <a:pt x="267" y="166"/>
                  </a:moveTo>
                  <a:cubicBezTo>
                    <a:pt x="261" y="162"/>
                    <a:pt x="261" y="162"/>
                    <a:pt x="261" y="162"/>
                  </a:cubicBezTo>
                  <a:cubicBezTo>
                    <a:pt x="256" y="161"/>
                    <a:pt x="256" y="161"/>
                    <a:pt x="256" y="161"/>
                  </a:cubicBezTo>
                  <a:cubicBezTo>
                    <a:pt x="252" y="156"/>
                    <a:pt x="252" y="156"/>
                    <a:pt x="252" y="156"/>
                  </a:cubicBezTo>
                  <a:cubicBezTo>
                    <a:pt x="249" y="161"/>
                    <a:pt x="249" y="161"/>
                    <a:pt x="249" y="161"/>
                  </a:cubicBezTo>
                  <a:cubicBezTo>
                    <a:pt x="249" y="161"/>
                    <a:pt x="251" y="162"/>
                    <a:pt x="250" y="164"/>
                  </a:cubicBezTo>
                  <a:cubicBezTo>
                    <a:pt x="250" y="166"/>
                    <a:pt x="249" y="169"/>
                    <a:pt x="249" y="169"/>
                  </a:cubicBezTo>
                  <a:cubicBezTo>
                    <a:pt x="264" y="175"/>
                    <a:pt x="264" y="175"/>
                    <a:pt x="264" y="175"/>
                  </a:cubicBezTo>
                  <a:cubicBezTo>
                    <a:pt x="265" y="174"/>
                    <a:pt x="265" y="174"/>
                    <a:pt x="265" y="174"/>
                  </a:cubicBezTo>
                  <a:cubicBezTo>
                    <a:pt x="265" y="171"/>
                    <a:pt x="265" y="171"/>
                    <a:pt x="265" y="171"/>
                  </a:cubicBezTo>
                  <a:cubicBezTo>
                    <a:pt x="268" y="170"/>
                    <a:pt x="268" y="170"/>
                    <a:pt x="268" y="170"/>
                  </a:cubicBezTo>
                  <a:lnTo>
                    <a:pt x="267" y="166"/>
                  </a:lnTo>
                  <a:close/>
                  <a:moveTo>
                    <a:pt x="174" y="134"/>
                  </a:moveTo>
                  <a:cubicBezTo>
                    <a:pt x="175" y="138"/>
                    <a:pt x="178" y="138"/>
                    <a:pt x="176" y="134"/>
                  </a:cubicBezTo>
                  <a:cubicBezTo>
                    <a:pt x="176" y="131"/>
                    <a:pt x="174" y="134"/>
                    <a:pt x="174" y="134"/>
                  </a:cubicBezTo>
                  <a:close/>
                  <a:moveTo>
                    <a:pt x="131" y="69"/>
                  </a:moveTo>
                  <a:cubicBezTo>
                    <a:pt x="134" y="68"/>
                    <a:pt x="136" y="65"/>
                    <a:pt x="136" y="65"/>
                  </a:cubicBezTo>
                  <a:cubicBezTo>
                    <a:pt x="129" y="65"/>
                    <a:pt x="129" y="65"/>
                    <a:pt x="129" y="65"/>
                  </a:cubicBezTo>
                  <a:cubicBezTo>
                    <a:pt x="129" y="65"/>
                    <a:pt x="129" y="69"/>
                    <a:pt x="131" y="69"/>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50" name="Slovenia" descr="© INSCALE GmbH, 05.05.2010&#10;http://www.presentationload.com/"/>
            <p:cNvSpPr>
              <a:spLocks/>
            </p:cNvSpPr>
            <p:nvPr/>
          </p:nvSpPr>
          <p:spPr bwMode="gray">
            <a:xfrm>
              <a:off x="4149725" y="4037496"/>
              <a:ext cx="410087" cy="286410"/>
            </a:xfrm>
            <a:custGeom>
              <a:avLst/>
              <a:gdLst/>
              <a:ahLst/>
              <a:cxnLst>
                <a:cxn ang="0">
                  <a:pos x="119" y="13"/>
                </a:cxn>
                <a:cxn ang="0">
                  <a:pos x="108" y="13"/>
                </a:cxn>
                <a:cxn ang="0">
                  <a:pos x="96" y="20"/>
                </a:cxn>
                <a:cxn ang="0">
                  <a:pos x="83" y="20"/>
                </a:cxn>
                <a:cxn ang="0">
                  <a:pos x="68" y="22"/>
                </a:cxn>
                <a:cxn ang="0">
                  <a:pos x="59" y="30"/>
                </a:cxn>
                <a:cxn ang="0">
                  <a:pos x="46" y="34"/>
                </a:cxn>
                <a:cxn ang="0">
                  <a:pos x="33" y="33"/>
                </a:cxn>
                <a:cxn ang="0">
                  <a:pos x="18" y="31"/>
                </a:cxn>
                <a:cxn ang="0">
                  <a:pos x="15" y="36"/>
                </a:cxn>
                <a:cxn ang="0">
                  <a:pos x="0" y="45"/>
                </a:cxn>
                <a:cxn ang="0">
                  <a:pos x="14" y="53"/>
                </a:cxn>
                <a:cxn ang="0">
                  <a:pos x="5" y="68"/>
                </a:cxn>
                <a:cxn ang="0">
                  <a:pos x="11" y="78"/>
                </a:cxn>
                <a:cxn ang="0">
                  <a:pos x="18" y="91"/>
                </a:cxn>
                <a:cxn ang="0">
                  <a:pos x="7" y="99"/>
                </a:cxn>
                <a:cxn ang="0">
                  <a:pos x="19" y="98"/>
                </a:cxn>
                <a:cxn ang="0">
                  <a:pos x="32" y="97"/>
                </a:cxn>
                <a:cxn ang="0">
                  <a:pos x="52" y="93"/>
                </a:cxn>
                <a:cxn ang="0">
                  <a:pos x="55" y="88"/>
                </a:cxn>
                <a:cxn ang="0">
                  <a:pos x="58" y="88"/>
                </a:cxn>
                <a:cxn ang="0">
                  <a:pos x="72" y="97"/>
                </a:cxn>
                <a:cxn ang="0">
                  <a:pos x="80" y="96"/>
                </a:cxn>
                <a:cxn ang="0">
                  <a:pos x="94" y="94"/>
                </a:cxn>
                <a:cxn ang="0">
                  <a:pos x="95" y="83"/>
                </a:cxn>
                <a:cxn ang="0">
                  <a:pos x="85" y="80"/>
                </a:cxn>
                <a:cxn ang="0">
                  <a:pos x="107" y="71"/>
                </a:cxn>
                <a:cxn ang="0">
                  <a:pos x="102" y="50"/>
                </a:cxn>
                <a:cxn ang="0">
                  <a:pos x="124" y="31"/>
                </a:cxn>
                <a:cxn ang="0">
                  <a:pos x="132" y="23"/>
                </a:cxn>
                <a:cxn ang="0">
                  <a:pos x="145" y="20"/>
                </a:cxn>
                <a:cxn ang="0">
                  <a:pos x="137" y="11"/>
                </a:cxn>
                <a:cxn ang="0">
                  <a:pos x="133" y="3"/>
                </a:cxn>
                <a:cxn ang="0">
                  <a:pos x="121" y="3"/>
                </a:cxn>
              </a:cxnLst>
              <a:rect l="0" t="0" r="r" b="b"/>
              <a:pathLst>
                <a:path w="145" h="102">
                  <a:moveTo>
                    <a:pt x="117" y="6"/>
                  </a:moveTo>
                  <a:cubicBezTo>
                    <a:pt x="115" y="10"/>
                    <a:pt x="119" y="13"/>
                    <a:pt x="119" y="13"/>
                  </a:cubicBezTo>
                  <a:cubicBezTo>
                    <a:pt x="116" y="15"/>
                    <a:pt x="116" y="15"/>
                    <a:pt x="116" y="15"/>
                  </a:cubicBezTo>
                  <a:cubicBezTo>
                    <a:pt x="116" y="15"/>
                    <a:pt x="114" y="12"/>
                    <a:pt x="108" y="13"/>
                  </a:cubicBezTo>
                  <a:cubicBezTo>
                    <a:pt x="100" y="13"/>
                    <a:pt x="100" y="15"/>
                    <a:pt x="100" y="15"/>
                  </a:cubicBezTo>
                  <a:cubicBezTo>
                    <a:pt x="96" y="20"/>
                    <a:pt x="96" y="20"/>
                    <a:pt x="96" y="20"/>
                  </a:cubicBezTo>
                  <a:cubicBezTo>
                    <a:pt x="96" y="20"/>
                    <a:pt x="94" y="18"/>
                    <a:pt x="91" y="18"/>
                  </a:cubicBezTo>
                  <a:cubicBezTo>
                    <a:pt x="88" y="17"/>
                    <a:pt x="83" y="20"/>
                    <a:pt x="83" y="20"/>
                  </a:cubicBezTo>
                  <a:cubicBezTo>
                    <a:pt x="77" y="19"/>
                    <a:pt x="77" y="19"/>
                    <a:pt x="77" y="19"/>
                  </a:cubicBezTo>
                  <a:cubicBezTo>
                    <a:pt x="77" y="19"/>
                    <a:pt x="72" y="21"/>
                    <a:pt x="68" y="22"/>
                  </a:cubicBezTo>
                  <a:cubicBezTo>
                    <a:pt x="65" y="22"/>
                    <a:pt x="66" y="28"/>
                    <a:pt x="64" y="29"/>
                  </a:cubicBezTo>
                  <a:cubicBezTo>
                    <a:pt x="62" y="30"/>
                    <a:pt x="59" y="30"/>
                    <a:pt x="59" y="30"/>
                  </a:cubicBezTo>
                  <a:cubicBezTo>
                    <a:pt x="53" y="37"/>
                    <a:pt x="53" y="37"/>
                    <a:pt x="53" y="37"/>
                  </a:cubicBezTo>
                  <a:cubicBezTo>
                    <a:pt x="46" y="34"/>
                    <a:pt x="46" y="34"/>
                    <a:pt x="46" y="34"/>
                  </a:cubicBezTo>
                  <a:cubicBezTo>
                    <a:pt x="35" y="36"/>
                    <a:pt x="35" y="36"/>
                    <a:pt x="35" y="36"/>
                  </a:cubicBezTo>
                  <a:cubicBezTo>
                    <a:pt x="33" y="33"/>
                    <a:pt x="33" y="33"/>
                    <a:pt x="33" y="33"/>
                  </a:cubicBezTo>
                  <a:cubicBezTo>
                    <a:pt x="23" y="30"/>
                    <a:pt x="23" y="30"/>
                    <a:pt x="23" y="30"/>
                  </a:cubicBezTo>
                  <a:cubicBezTo>
                    <a:pt x="18" y="31"/>
                    <a:pt x="18" y="31"/>
                    <a:pt x="18" y="31"/>
                  </a:cubicBezTo>
                  <a:cubicBezTo>
                    <a:pt x="14" y="30"/>
                    <a:pt x="14" y="30"/>
                    <a:pt x="14" y="30"/>
                  </a:cubicBezTo>
                  <a:cubicBezTo>
                    <a:pt x="15" y="31"/>
                    <a:pt x="16" y="35"/>
                    <a:pt x="15" y="36"/>
                  </a:cubicBezTo>
                  <a:cubicBezTo>
                    <a:pt x="10" y="36"/>
                    <a:pt x="10" y="36"/>
                    <a:pt x="10" y="36"/>
                  </a:cubicBezTo>
                  <a:cubicBezTo>
                    <a:pt x="0" y="45"/>
                    <a:pt x="0" y="45"/>
                    <a:pt x="0" y="45"/>
                  </a:cubicBezTo>
                  <a:cubicBezTo>
                    <a:pt x="3" y="51"/>
                    <a:pt x="3" y="51"/>
                    <a:pt x="3" y="51"/>
                  </a:cubicBezTo>
                  <a:cubicBezTo>
                    <a:pt x="3" y="51"/>
                    <a:pt x="13" y="47"/>
                    <a:pt x="14" y="53"/>
                  </a:cubicBezTo>
                  <a:cubicBezTo>
                    <a:pt x="14" y="57"/>
                    <a:pt x="4" y="62"/>
                    <a:pt x="4" y="62"/>
                  </a:cubicBezTo>
                  <a:cubicBezTo>
                    <a:pt x="5" y="68"/>
                    <a:pt x="5" y="68"/>
                    <a:pt x="5" y="68"/>
                  </a:cubicBezTo>
                  <a:cubicBezTo>
                    <a:pt x="5" y="68"/>
                    <a:pt x="13" y="62"/>
                    <a:pt x="14" y="65"/>
                  </a:cubicBezTo>
                  <a:cubicBezTo>
                    <a:pt x="15" y="67"/>
                    <a:pt x="11" y="78"/>
                    <a:pt x="11" y="78"/>
                  </a:cubicBezTo>
                  <a:cubicBezTo>
                    <a:pt x="11" y="78"/>
                    <a:pt x="23" y="78"/>
                    <a:pt x="23" y="84"/>
                  </a:cubicBezTo>
                  <a:cubicBezTo>
                    <a:pt x="23" y="88"/>
                    <a:pt x="18" y="91"/>
                    <a:pt x="18" y="91"/>
                  </a:cubicBezTo>
                  <a:cubicBezTo>
                    <a:pt x="11" y="94"/>
                    <a:pt x="11" y="94"/>
                    <a:pt x="11" y="94"/>
                  </a:cubicBezTo>
                  <a:cubicBezTo>
                    <a:pt x="7" y="99"/>
                    <a:pt x="7" y="99"/>
                    <a:pt x="7" y="99"/>
                  </a:cubicBezTo>
                  <a:cubicBezTo>
                    <a:pt x="7" y="99"/>
                    <a:pt x="12" y="102"/>
                    <a:pt x="14" y="102"/>
                  </a:cubicBezTo>
                  <a:cubicBezTo>
                    <a:pt x="15" y="102"/>
                    <a:pt x="19" y="98"/>
                    <a:pt x="19" y="98"/>
                  </a:cubicBezTo>
                  <a:cubicBezTo>
                    <a:pt x="25" y="102"/>
                    <a:pt x="25" y="102"/>
                    <a:pt x="25" y="102"/>
                  </a:cubicBezTo>
                  <a:cubicBezTo>
                    <a:pt x="32" y="97"/>
                    <a:pt x="32" y="97"/>
                    <a:pt x="32" y="97"/>
                  </a:cubicBezTo>
                  <a:cubicBezTo>
                    <a:pt x="35" y="99"/>
                    <a:pt x="35" y="99"/>
                    <a:pt x="35" y="99"/>
                  </a:cubicBezTo>
                  <a:cubicBezTo>
                    <a:pt x="52" y="93"/>
                    <a:pt x="52" y="93"/>
                    <a:pt x="52" y="93"/>
                  </a:cubicBezTo>
                  <a:cubicBezTo>
                    <a:pt x="53" y="89"/>
                    <a:pt x="53" y="89"/>
                    <a:pt x="53" y="89"/>
                  </a:cubicBezTo>
                  <a:cubicBezTo>
                    <a:pt x="55" y="88"/>
                    <a:pt x="55" y="88"/>
                    <a:pt x="55" y="88"/>
                  </a:cubicBezTo>
                  <a:cubicBezTo>
                    <a:pt x="55" y="88"/>
                    <a:pt x="54" y="85"/>
                    <a:pt x="55" y="84"/>
                  </a:cubicBezTo>
                  <a:cubicBezTo>
                    <a:pt x="58" y="84"/>
                    <a:pt x="58" y="88"/>
                    <a:pt x="58" y="88"/>
                  </a:cubicBezTo>
                  <a:cubicBezTo>
                    <a:pt x="62" y="93"/>
                    <a:pt x="62" y="93"/>
                    <a:pt x="62" y="93"/>
                  </a:cubicBezTo>
                  <a:cubicBezTo>
                    <a:pt x="72" y="97"/>
                    <a:pt x="72" y="97"/>
                    <a:pt x="72" y="97"/>
                  </a:cubicBezTo>
                  <a:cubicBezTo>
                    <a:pt x="72" y="97"/>
                    <a:pt x="71" y="92"/>
                    <a:pt x="72" y="92"/>
                  </a:cubicBezTo>
                  <a:cubicBezTo>
                    <a:pt x="75" y="92"/>
                    <a:pt x="80" y="96"/>
                    <a:pt x="80" y="96"/>
                  </a:cubicBezTo>
                  <a:cubicBezTo>
                    <a:pt x="80" y="96"/>
                    <a:pt x="78" y="99"/>
                    <a:pt x="84" y="99"/>
                  </a:cubicBezTo>
                  <a:cubicBezTo>
                    <a:pt x="91" y="99"/>
                    <a:pt x="94" y="94"/>
                    <a:pt x="94" y="94"/>
                  </a:cubicBezTo>
                  <a:cubicBezTo>
                    <a:pt x="94" y="94"/>
                    <a:pt x="88" y="90"/>
                    <a:pt x="91" y="88"/>
                  </a:cubicBezTo>
                  <a:cubicBezTo>
                    <a:pt x="93" y="86"/>
                    <a:pt x="95" y="83"/>
                    <a:pt x="95" y="83"/>
                  </a:cubicBezTo>
                  <a:cubicBezTo>
                    <a:pt x="93" y="80"/>
                    <a:pt x="93" y="80"/>
                    <a:pt x="93" y="80"/>
                  </a:cubicBezTo>
                  <a:cubicBezTo>
                    <a:pt x="93" y="80"/>
                    <a:pt x="83" y="84"/>
                    <a:pt x="85" y="80"/>
                  </a:cubicBezTo>
                  <a:cubicBezTo>
                    <a:pt x="87" y="76"/>
                    <a:pt x="101" y="69"/>
                    <a:pt x="101" y="69"/>
                  </a:cubicBezTo>
                  <a:cubicBezTo>
                    <a:pt x="107" y="71"/>
                    <a:pt x="107" y="71"/>
                    <a:pt x="107" y="71"/>
                  </a:cubicBezTo>
                  <a:cubicBezTo>
                    <a:pt x="109" y="58"/>
                    <a:pt x="109" y="58"/>
                    <a:pt x="109" y="58"/>
                  </a:cubicBezTo>
                  <a:cubicBezTo>
                    <a:pt x="109" y="58"/>
                    <a:pt x="99" y="54"/>
                    <a:pt x="102" y="50"/>
                  </a:cubicBezTo>
                  <a:cubicBezTo>
                    <a:pt x="105" y="46"/>
                    <a:pt x="124" y="38"/>
                    <a:pt x="124" y="38"/>
                  </a:cubicBezTo>
                  <a:cubicBezTo>
                    <a:pt x="124" y="38"/>
                    <a:pt x="121" y="31"/>
                    <a:pt x="124" y="31"/>
                  </a:cubicBezTo>
                  <a:cubicBezTo>
                    <a:pt x="126" y="31"/>
                    <a:pt x="132" y="34"/>
                    <a:pt x="132" y="34"/>
                  </a:cubicBezTo>
                  <a:cubicBezTo>
                    <a:pt x="132" y="34"/>
                    <a:pt x="129" y="23"/>
                    <a:pt x="132" y="23"/>
                  </a:cubicBezTo>
                  <a:cubicBezTo>
                    <a:pt x="136" y="22"/>
                    <a:pt x="145" y="25"/>
                    <a:pt x="145" y="25"/>
                  </a:cubicBezTo>
                  <a:cubicBezTo>
                    <a:pt x="145" y="20"/>
                    <a:pt x="145" y="20"/>
                    <a:pt x="145" y="20"/>
                  </a:cubicBezTo>
                  <a:cubicBezTo>
                    <a:pt x="145" y="20"/>
                    <a:pt x="137" y="21"/>
                    <a:pt x="137" y="18"/>
                  </a:cubicBezTo>
                  <a:cubicBezTo>
                    <a:pt x="137" y="11"/>
                    <a:pt x="137" y="11"/>
                    <a:pt x="137" y="11"/>
                  </a:cubicBezTo>
                  <a:cubicBezTo>
                    <a:pt x="137" y="11"/>
                    <a:pt x="133" y="12"/>
                    <a:pt x="133" y="9"/>
                  </a:cubicBezTo>
                  <a:cubicBezTo>
                    <a:pt x="134" y="7"/>
                    <a:pt x="137" y="5"/>
                    <a:pt x="133" y="3"/>
                  </a:cubicBezTo>
                  <a:cubicBezTo>
                    <a:pt x="132" y="3"/>
                    <a:pt x="128" y="2"/>
                    <a:pt x="124" y="0"/>
                  </a:cubicBezTo>
                  <a:cubicBezTo>
                    <a:pt x="121" y="3"/>
                    <a:pt x="121" y="3"/>
                    <a:pt x="121" y="3"/>
                  </a:cubicBezTo>
                  <a:cubicBezTo>
                    <a:pt x="121" y="3"/>
                    <a:pt x="119" y="2"/>
                    <a:pt x="117" y="6"/>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56" name="Monaco" descr="© INSCALE GmbH, 05.05.2010&#10;http://www.presentationload.com/"/>
            <p:cNvSpPr>
              <a:spLocks/>
            </p:cNvSpPr>
            <p:nvPr/>
          </p:nvSpPr>
          <p:spPr bwMode="gray">
            <a:xfrm>
              <a:off x="3337687" y="4623333"/>
              <a:ext cx="24411" cy="14646"/>
            </a:xfrm>
            <a:custGeom>
              <a:avLst/>
              <a:gdLst/>
              <a:ahLst/>
              <a:cxnLst>
                <a:cxn ang="0">
                  <a:pos x="4" y="1"/>
                </a:cxn>
                <a:cxn ang="0">
                  <a:pos x="4" y="5"/>
                </a:cxn>
                <a:cxn ang="0">
                  <a:pos x="6" y="5"/>
                </a:cxn>
                <a:cxn ang="0">
                  <a:pos x="9" y="3"/>
                </a:cxn>
                <a:cxn ang="0">
                  <a:pos x="4" y="1"/>
                </a:cxn>
              </a:cxnLst>
              <a:rect l="0" t="0" r="r" b="b"/>
              <a:pathLst>
                <a:path w="9" h="5">
                  <a:moveTo>
                    <a:pt x="4" y="1"/>
                  </a:moveTo>
                  <a:cubicBezTo>
                    <a:pt x="0" y="1"/>
                    <a:pt x="4" y="5"/>
                    <a:pt x="4" y="5"/>
                  </a:cubicBezTo>
                  <a:cubicBezTo>
                    <a:pt x="6" y="5"/>
                    <a:pt x="6" y="5"/>
                    <a:pt x="6" y="5"/>
                  </a:cubicBezTo>
                  <a:cubicBezTo>
                    <a:pt x="8" y="5"/>
                    <a:pt x="9" y="3"/>
                    <a:pt x="9" y="3"/>
                  </a:cubicBezTo>
                  <a:cubicBezTo>
                    <a:pt x="9" y="3"/>
                    <a:pt x="6" y="0"/>
                    <a:pt x="4" y="1"/>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57" name="Switzerland" descr="© INSCALE GmbH, 05.05.2010&#10;http://www.presentationload.com/"/>
            <p:cNvSpPr>
              <a:spLocks/>
            </p:cNvSpPr>
            <p:nvPr/>
          </p:nvSpPr>
          <p:spPr bwMode="gray">
            <a:xfrm>
              <a:off x="3187972" y="3887782"/>
              <a:ext cx="587466" cy="362894"/>
            </a:xfrm>
            <a:custGeom>
              <a:avLst/>
              <a:gdLst/>
              <a:ahLst/>
              <a:cxnLst>
                <a:cxn ang="0">
                  <a:pos x="208" y="59"/>
                </a:cxn>
                <a:cxn ang="0">
                  <a:pos x="194" y="63"/>
                </a:cxn>
                <a:cxn ang="0">
                  <a:pos x="179" y="59"/>
                </a:cxn>
                <a:cxn ang="0">
                  <a:pos x="164" y="49"/>
                </a:cxn>
                <a:cxn ang="0">
                  <a:pos x="162" y="39"/>
                </a:cxn>
                <a:cxn ang="0">
                  <a:pos x="172" y="18"/>
                </a:cxn>
                <a:cxn ang="0">
                  <a:pos x="148" y="9"/>
                </a:cxn>
                <a:cxn ang="0">
                  <a:pos x="135" y="4"/>
                </a:cxn>
                <a:cxn ang="0">
                  <a:pos x="128" y="2"/>
                </a:cxn>
                <a:cxn ang="0">
                  <a:pos x="118" y="8"/>
                </a:cxn>
                <a:cxn ang="0">
                  <a:pos x="125" y="14"/>
                </a:cxn>
                <a:cxn ang="0">
                  <a:pos x="112" y="13"/>
                </a:cxn>
                <a:cxn ang="0">
                  <a:pos x="83" y="15"/>
                </a:cxn>
                <a:cxn ang="0">
                  <a:pos x="81" y="13"/>
                </a:cxn>
                <a:cxn ang="0">
                  <a:pos x="73" y="16"/>
                </a:cxn>
                <a:cxn ang="0">
                  <a:pos x="61" y="24"/>
                </a:cxn>
                <a:cxn ang="0">
                  <a:pos x="46" y="27"/>
                </a:cxn>
                <a:cxn ang="0">
                  <a:pos x="35" y="47"/>
                </a:cxn>
                <a:cxn ang="0">
                  <a:pos x="24" y="64"/>
                </a:cxn>
                <a:cxn ang="0">
                  <a:pos x="9" y="90"/>
                </a:cxn>
                <a:cxn ang="0">
                  <a:pos x="0" y="97"/>
                </a:cxn>
                <a:cxn ang="0">
                  <a:pos x="8" y="103"/>
                </a:cxn>
                <a:cxn ang="0">
                  <a:pos x="12" y="93"/>
                </a:cxn>
                <a:cxn ang="0">
                  <a:pos x="40" y="87"/>
                </a:cxn>
                <a:cxn ang="0">
                  <a:pos x="41" y="98"/>
                </a:cxn>
                <a:cxn ang="0">
                  <a:pos x="41" y="107"/>
                </a:cxn>
                <a:cxn ang="0">
                  <a:pos x="48" y="120"/>
                </a:cxn>
                <a:cxn ang="0">
                  <a:pos x="52" y="124"/>
                </a:cxn>
                <a:cxn ang="0">
                  <a:pos x="64" y="121"/>
                </a:cxn>
                <a:cxn ang="0">
                  <a:pos x="82" y="122"/>
                </a:cxn>
                <a:cxn ang="0">
                  <a:pos x="92" y="116"/>
                </a:cxn>
                <a:cxn ang="0">
                  <a:pos x="100" y="107"/>
                </a:cxn>
                <a:cxn ang="0">
                  <a:pos x="99" y="96"/>
                </a:cxn>
                <a:cxn ang="0">
                  <a:pos x="107" y="93"/>
                </a:cxn>
                <a:cxn ang="0">
                  <a:pos x="112" y="88"/>
                </a:cxn>
                <a:cxn ang="0">
                  <a:pos x="112" y="99"/>
                </a:cxn>
                <a:cxn ang="0">
                  <a:pos x="121" y="110"/>
                </a:cxn>
                <a:cxn ang="0">
                  <a:pos x="132" y="114"/>
                </a:cxn>
                <a:cxn ang="0">
                  <a:pos x="131" y="119"/>
                </a:cxn>
                <a:cxn ang="0">
                  <a:pos x="139" y="129"/>
                </a:cxn>
                <a:cxn ang="0">
                  <a:pos x="138" y="122"/>
                </a:cxn>
                <a:cxn ang="0">
                  <a:pos x="141" y="114"/>
                </a:cxn>
                <a:cxn ang="0">
                  <a:pos x="150" y="102"/>
                </a:cxn>
                <a:cxn ang="0">
                  <a:pos x="150" y="91"/>
                </a:cxn>
                <a:cxn ang="0">
                  <a:pos x="157" y="88"/>
                </a:cxn>
                <a:cxn ang="0">
                  <a:pos x="164" y="99"/>
                </a:cxn>
                <a:cxn ang="0">
                  <a:pos x="182" y="95"/>
                </a:cxn>
                <a:cxn ang="0">
                  <a:pos x="187" y="103"/>
                </a:cxn>
                <a:cxn ang="0">
                  <a:pos x="190" y="105"/>
                </a:cxn>
                <a:cxn ang="0">
                  <a:pos x="193" y="93"/>
                </a:cxn>
                <a:cxn ang="0">
                  <a:pos x="188" y="92"/>
                </a:cxn>
                <a:cxn ang="0">
                  <a:pos x="196" y="77"/>
                </a:cxn>
                <a:cxn ang="0">
                  <a:pos x="207" y="86"/>
                </a:cxn>
                <a:cxn ang="0">
                  <a:pos x="204" y="79"/>
                </a:cxn>
              </a:cxnLst>
              <a:rect l="0" t="0" r="r" b="b"/>
              <a:pathLst>
                <a:path w="208" h="129">
                  <a:moveTo>
                    <a:pt x="204" y="79"/>
                  </a:moveTo>
                  <a:cubicBezTo>
                    <a:pt x="208" y="59"/>
                    <a:pt x="208" y="59"/>
                    <a:pt x="208" y="59"/>
                  </a:cubicBezTo>
                  <a:cubicBezTo>
                    <a:pt x="203" y="55"/>
                    <a:pt x="203" y="55"/>
                    <a:pt x="203" y="55"/>
                  </a:cubicBezTo>
                  <a:cubicBezTo>
                    <a:pt x="203" y="55"/>
                    <a:pt x="197" y="62"/>
                    <a:pt x="194" y="63"/>
                  </a:cubicBezTo>
                  <a:cubicBezTo>
                    <a:pt x="191" y="65"/>
                    <a:pt x="184" y="60"/>
                    <a:pt x="184" y="60"/>
                  </a:cubicBezTo>
                  <a:cubicBezTo>
                    <a:pt x="184" y="60"/>
                    <a:pt x="180" y="61"/>
                    <a:pt x="179" y="59"/>
                  </a:cubicBezTo>
                  <a:cubicBezTo>
                    <a:pt x="178" y="58"/>
                    <a:pt x="180" y="52"/>
                    <a:pt x="180" y="52"/>
                  </a:cubicBezTo>
                  <a:cubicBezTo>
                    <a:pt x="164" y="49"/>
                    <a:pt x="164" y="49"/>
                    <a:pt x="164" y="49"/>
                  </a:cubicBezTo>
                  <a:cubicBezTo>
                    <a:pt x="164" y="49"/>
                    <a:pt x="162" y="48"/>
                    <a:pt x="160" y="46"/>
                  </a:cubicBezTo>
                  <a:cubicBezTo>
                    <a:pt x="158" y="43"/>
                    <a:pt x="162" y="39"/>
                    <a:pt x="162" y="39"/>
                  </a:cubicBezTo>
                  <a:cubicBezTo>
                    <a:pt x="162" y="39"/>
                    <a:pt x="172" y="29"/>
                    <a:pt x="172" y="26"/>
                  </a:cubicBezTo>
                  <a:cubicBezTo>
                    <a:pt x="172" y="18"/>
                    <a:pt x="172" y="18"/>
                    <a:pt x="172" y="18"/>
                  </a:cubicBezTo>
                  <a:cubicBezTo>
                    <a:pt x="165" y="17"/>
                    <a:pt x="165" y="14"/>
                    <a:pt x="158" y="12"/>
                  </a:cubicBezTo>
                  <a:cubicBezTo>
                    <a:pt x="155" y="11"/>
                    <a:pt x="151" y="10"/>
                    <a:pt x="148" y="9"/>
                  </a:cubicBezTo>
                  <a:cubicBezTo>
                    <a:pt x="145" y="8"/>
                    <a:pt x="141" y="11"/>
                    <a:pt x="140" y="11"/>
                  </a:cubicBezTo>
                  <a:cubicBezTo>
                    <a:pt x="138" y="10"/>
                    <a:pt x="137" y="7"/>
                    <a:pt x="135" y="4"/>
                  </a:cubicBezTo>
                  <a:cubicBezTo>
                    <a:pt x="135" y="5"/>
                    <a:pt x="135" y="8"/>
                    <a:pt x="134" y="9"/>
                  </a:cubicBezTo>
                  <a:cubicBezTo>
                    <a:pt x="132" y="5"/>
                    <a:pt x="131" y="0"/>
                    <a:pt x="128" y="2"/>
                  </a:cubicBezTo>
                  <a:cubicBezTo>
                    <a:pt x="127" y="0"/>
                    <a:pt x="125" y="1"/>
                    <a:pt x="125" y="1"/>
                  </a:cubicBezTo>
                  <a:cubicBezTo>
                    <a:pt x="123" y="2"/>
                    <a:pt x="117" y="4"/>
                    <a:pt x="118" y="8"/>
                  </a:cubicBezTo>
                  <a:cubicBezTo>
                    <a:pt x="118" y="11"/>
                    <a:pt x="120" y="9"/>
                    <a:pt x="122" y="10"/>
                  </a:cubicBezTo>
                  <a:cubicBezTo>
                    <a:pt x="123" y="11"/>
                    <a:pt x="132" y="9"/>
                    <a:pt x="125" y="14"/>
                  </a:cubicBezTo>
                  <a:cubicBezTo>
                    <a:pt x="124" y="11"/>
                    <a:pt x="122" y="12"/>
                    <a:pt x="122" y="15"/>
                  </a:cubicBezTo>
                  <a:cubicBezTo>
                    <a:pt x="116" y="17"/>
                    <a:pt x="115" y="13"/>
                    <a:pt x="112" y="13"/>
                  </a:cubicBezTo>
                  <a:cubicBezTo>
                    <a:pt x="107" y="12"/>
                    <a:pt x="105" y="18"/>
                    <a:pt x="101" y="16"/>
                  </a:cubicBezTo>
                  <a:cubicBezTo>
                    <a:pt x="91" y="12"/>
                    <a:pt x="86" y="18"/>
                    <a:pt x="83" y="15"/>
                  </a:cubicBezTo>
                  <a:cubicBezTo>
                    <a:pt x="83" y="14"/>
                    <a:pt x="84" y="14"/>
                    <a:pt x="85" y="14"/>
                  </a:cubicBezTo>
                  <a:cubicBezTo>
                    <a:pt x="84" y="14"/>
                    <a:pt x="82" y="13"/>
                    <a:pt x="81" y="13"/>
                  </a:cubicBezTo>
                  <a:cubicBezTo>
                    <a:pt x="80" y="12"/>
                    <a:pt x="80" y="12"/>
                    <a:pt x="80" y="11"/>
                  </a:cubicBezTo>
                  <a:cubicBezTo>
                    <a:pt x="73" y="16"/>
                    <a:pt x="73" y="16"/>
                    <a:pt x="73" y="16"/>
                  </a:cubicBezTo>
                  <a:cubicBezTo>
                    <a:pt x="73" y="19"/>
                    <a:pt x="73" y="19"/>
                    <a:pt x="73" y="19"/>
                  </a:cubicBezTo>
                  <a:cubicBezTo>
                    <a:pt x="73" y="19"/>
                    <a:pt x="65" y="24"/>
                    <a:pt x="61" y="24"/>
                  </a:cubicBezTo>
                  <a:cubicBezTo>
                    <a:pt x="57" y="23"/>
                    <a:pt x="58" y="16"/>
                    <a:pt x="52" y="16"/>
                  </a:cubicBezTo>
                  <a:cubicBezTo>
                    <a:pt x="48" y="15"/>
                    <a:pt x="46" y="27"/>
                    <a:pt x="46" y="27"/>
                  </a:cubicBezTo>
                  <a:cubicBezTo>
                    <a:pt x="51" y="28"/>
                    <a:pt x="51" y="28"/>
                    <a:pt x="51" y="28"/>
                  </a:cubicBezTo>
                  <a:cubicBezTo>
                    <a:pt x="51" y="28"/>
                    <a:pt x="39" y="44"/>
                    <a:pt x="35" y="47"/>
                  </a:cubicBezTo>
                  <a:cubicBezTo>
                    <a:pt x="32" y="50"/>
                    <a:pt x="28" y="49"/>
                    <a:pt x="25" y="51"/>
                  </a:cubicBezTo>
                  <a:cubicBezTo>
                    <a:pt x="23" y="52"/>
                    <a:pt x="26" y="58"/>
                    <a:pt x="24" y="64"/>
                  </a:cubicBezTo>
                  <a:cubicBezTo>
                    <a:pt x="22" y="70"/>
                    <a:pt x="11" y="73"/>
                    <a:pt x="7" y="79"/>
                  </a:cubicBezTo>
                  <a:cubicBezTo>
                    <a:pt x="2" y="87"/>
                    <a:pt x="9" y="90"/>
                    <a:pt x="9" y="90"/>
                  </a:cubicBezTo>
                  <a:cubicBezTo>
                    <a:pt x="4" y="97"/>
                    <a:pt x="4" y="97"/>
                    <a:pt x="4" y="97"/>
                  </a:cubicBezTo>
                  <a:cubicBezTo>
                    <a:pt x="0" y="97"/>
                    <a:pt x="0" y="97"/>
                    <a:pt x="0" y="97"/>
                  </a:cubicBezTo>
                  <a:cubicBezTo>
                    <a:pt x="1" y="103"/>
                    <a:pt x="1" y="103"/>
                    <a:pt x="1" y="103"/>
                  </a:cubicBezTo>
                  <a:cubicBezTo>
                    <a:pt x="8" y="103"/>
                    <a:pt x="8" y="103"/>
                    <a:pt x="8" y="103"/>
                  </a:cubicBezTo>
                  <a:cubicBezTo>
                    <a:pt x="14" y="96"/>
                    <a:pt x="14" y="96"/>
                    <a:pt x="14" y="96"/>
                  </a:cubicBezTo>
                  <a:cubicBezTo>
                    <a:pt x="14" y="96"/>
                    <a:pt x="12" y="95"/>
                    <a:pt x="12" y="93"/>
                  </a:cubicBezTo>
                  <a:cubicBezTo>
                    <a:pt x="12" y="90"/>
                    <a:pt x="17" y="84"/>
                    <a:pt x="26" y="83"/>
                  </a:cubicBezTo>
                  <a:cubicBezTo>
                    <a:pt x="34" y="82"/>
                    <a:pt x="40" y="87"/>
                    <a:pt x="40" y="87"/>
                  </a:cubicBezTo>
                  <a:cubicBezTo>
                    <a:pt x="39" y="92"/>
                    <a:pt x="39" y="92"/>
                    <a:pt x="39" y="92"/>
                  </a:cubicBezTo>
                  <a:cubicBezTo>
                    <a:pt x="39" y="92"/>
                    <a:pt x="42" y="94"/>
                    <a:pt x="41" y="98"/>
                  </a:cubicBezTo>
                  <a:cubicBezTo>
                    <a:pt x="40" y="103"/>
                    <a:pt x="37" y="107"/>
                    <a:pt x="37" y="107"/>
                  </a:cubicBezTo>
                  <a:cubicBezTo>
                    <a:pt x="41" y="107"/>
                    <a:pt x="41" y="107"/>
                    <a:pt x="41" y="107"/>
                  </a:cubicBezTo>
                  <a:cubicBezTo>
                    <a:pt x="42" y="110"/>
                    <a:pt x="42" y="110"/>
                    <a:pt x="42" y="110"/>
                  </a:cubicBezTo>
                  <a:cubicBezTo>
                    <a:pt x="42" y="110"/>
                    <a:pt x="48" y="112"/>
                    <a:pt x="48" y="120"/>
                  </a:cubicBezTo>
                  <a:cubicBezTo>
                    <a:pt x="48" y="122"/>
                    <a:pt x="48" y="122"/>
                    <a:pt x="48" y="122"/>
                  </a:cubicBezTo>
                  <a:cubicBezTo>
                    <a:pt x="48" y="123"/>
                    <a:pt x="50" y="124"/>
                    <a:pt x="52" y="124"/>
                  </a:cubicBezTo>
                  <a:cubicBezTo>
                    <a:pt x="57" y="123"/>
                    <a:pt x="57" y="120"/>
                    <a:pt x="58" y="120"/>
                  </a:cubicBezTo>
                  <a:cubicBezTo>
                    <a:pt x="60" y="121"/>
                    <a:pt x="61" y="122"/>
                    <a:pt x="64" y="121"/>
                  </a:cubicBezTo>
                  <a:cubicBezTo>
                    <a:pt x="67" y="121"/>
                    <a:pt x="68" y="116"/>
                    <a:pt x="71" y="116"/>
                  </a:cubicBezTo>
                  <a:cubicBezTo>
                    <a:pt x="72" y="116"/>
                    <a:pt x="79" y="122"/>
                    <a:pt x="82" y="122"/>
                  </a:cubicBezTo>
                  <a:cubicBezTo>
                    <a:pt x="86" y="122"/>
                    <a:pt x="85" y="118"/>
                    <a:pt x="86" y="118"/>
                  </a:cubicBezTo>
                  <a:cubicBezTo>
                    <a:pt x="88" y="118"/>
                    <a:pt x="91" y="118"/>
                    <a:pt x="92" y="116"/>
                  </a:cubicBezTo>
                  <a:cubicBezTo>
                    <a:pt x="93" y="115"/>
                    <a:pt x="92" y="112"/>
                    <a:pt x="94" y="111"/>
                  </a:cubicBezTo>
                  <a:cubicBezTo>
                    <a:pt x="97" y="110"/>
                    <a:pt x="100" y="107"/>
                    <a:pt x="100" y="107"/>
                  </a:cubicBezTo>
                  <a:cubicBezTo>
                    <a:pt x="97" y="99"/>
                    <a:pt x="97" y="99"/>
                    <a:pt x="97" y="99"/>
                  </a:cubicBezTo>
                  <a:cubicBezTo>
                    <a:pt x="99" y="96"/>
                    <a:pt x="99" y="96"/>
                    <a:pt x="99" y="96"/>
                  </a:cubicBezTo>
                  <a:cubicBezTo>
                    <a:pt x="101" y="97"/>
                    <a:pt x="101" y="97"/>
                    <a:pt x="101" y="97"/>
                  </a:cubicBezTo>
                  <a:cubicBezTo>
                    <a:pt x="107" y="93"/>
                    <a:pt x="107" y="93"/>
                    <a:pt x="107" y="93"/>
                  </a:cubicBezTo>
                  <a:cubicBezTo>
                    <a:pt x="105" y="90"/>
                    <a:pt x="105" y="90"/>
                    <a:pt x="105" y="90"/>
                  </a:cubicBezTo>
                  <a:cubicBezTo>
                    <a:pt x="112" y="88"/>
                    <a:pt x="112" y="88"/>
                    <a:pt x="112" y="88"/>
                  </a:cubicBezTo>
                  <a:cubicBezTo>
                    <a:pt x="116" y="90"/>
                    <a:pt x="116" y="90"/>
                    <a:pt x="116" y="90"/>
                  </a:cubicBezTo>
                  <a:cubicBezTo>
                    <a:pt x="116" y="90"/>
                    <a:pt x="110" y="96"/>
                    <a:pt x="112" y="99"/>
                  </a:cubicBezTo>
                  <a:cubicBezTo>
                    <a:pt x="114" y="103"/>
                    <a:pt x="118" y="104"/>
                    <a:pt x="118" y="105"/>
                  </a:cubicBezTo>
                  <a:cubicBezTo>
                    <a:pt x="118" y="106"/>
                    <a:pt x="117" y="108"/>
                    <a:pt x="121" y="110"/>
                  </a:cubicBezTo>
                  <a:cubicBezTo>
                    <a:pt x="124" y="112"/>
                    <a:pt x="129" y="111"/>
                    <a:pt x="129" y="111"/>
                  </a:cubicBezTo>
                  <a:cubicBezTo>
                    <a:pt x="132" y="114"/>
                    <a:pt x="132" y="114"/>
                    <a:pt x="132" y="114"/>
                  </a:cubicBezTo>
                  <a:cubicBezTo>
                    <a:pt x="129" y="116"/>
                    <a:pt x="129" y="116"/>
                    <a:pt x="129" y="116"/>
                  </a:cubicBezTo>
                  <a:cubicBezTo>
                    <a:pt x="131" y="119"/>
                    <a:pt x="131" y="119"/>
                    <a:pt x="131" y="119"/>
                  </a:cubicBezTo>
                  <a:cubicBezTo>
                    <a:pt x="135" y="128"/>
                    <a:pt x="135" y="128"/>
                    <a:pt x="135" y="128"/>
                  </a:cubicBezTo>
                  <a:cubicBezTo>
                    <a:pt x="139" y="129"/>
                    <a:pt x="139" y="129"/>
                    <a:pt x="139" y="129"/>
                  </a:cubicBezTo>
                  <a:cubicBezTo>
                    <a:pt x="140" y="124"/>
                    <a:pt x="140" y="124"/>
                    <a:pt x="140" y="124"/>
                  </a:cubicBezTo>
                  <a:cubicBezTo>
                    <a:pt x="138" y="122"/>
                    <a:pt x="138" y="122"/>
                    <a:pt x="138" y="122"/>
                  </a:cubicBezTo>
                  <a:cubicBezTo>
                    <a:pt x="137" y="118"/>
                    <a:pt x="137" y="118"/>
                    <a:pt x="137" y="118"/>
                  </a:cubicBezTo>
                  <a:cubicBezTo>
                    <a:pt x="141" y="114"/>
                    <a:pt x="141" y="114"/>
                    <a:pt x="141" y="114"/>
                  </a:cubicBezTo>
                  <a:cubicBezTo>
                    <a:pt x="142" y="111"/>
                    <a:pt x="142" y="111"/>
                    <a:pt x="142" y="111"/>
                  </a:cubicBezTo>
                  <a:cubicBezTo>
                    <a:pt x="142" y="111"/>
                    <a:pt x="148" y="107"/>
                    <a:pt x="150" y="102"/>
                  </a:cubicBezTo>
                  <a:cubicBezTo>
                    <a:pt x="153" y="96"/>
                    <a:pt x="153" y="93"/>
                    <a:pt x="153" y="93"/>
                  </a:cubicBezTo>
                  <a:cubicBezTo>
                    <a:pt x="150" y="91"/>
                    <a:pt x="150" y="91"/>
                    <a:pt x="150" y="91"/>
                  </a:cubicBezTo>
                  <a:cubicBezTo>
                    <a:pt x="153" y="86"/>
                    <a:pt x="153" y="86"/>
                    <a:pt x="153" y="86"/>
                  </a:cubicBezTo>
                  <a:cubicBezTo>
                    <a:pt x="157" y="88"/>
                    <a:pt x="157" y="88"/>
                    <a:pt x="157" y="88"/>
                  </a:cubicBezTo>
                  <a:cubicBezTo>
                    <a:pt x="160" y="86"/>
                    <a:pt x="160" y="86"/>
                    <a:pt x="160" y="86"/>
                  </a:cubicBezTo>
                  <a:cubicBezTo>
                    <a:pt x="160" y="86"/>
                    <a:pt x="159" y="96"/>
                    <a:pt x="164" y="99"/>
                  </a:cubicBezTo>
                  <a:cubicBezTo>
                    <a:pt x="170" y="102"/>
                    <a:pt x="173" y="97"/>
                    <a:pt x="173" y="97"/>
                  </a:cubicBezTo>
                  <a:cubicBezTo>
                    <a:pt x="182" y="95"/>
                    <a:pt x="182" y="95"/>
                    <a:pt x="182" y="95"/>
                  </a:cubicBezTo>
                  <a:cubicBezTo>
                    <a:pt x="184" y="99"/>
                    <a:pt x="184" y="99"/>
                    <a:pt x="184" y="99"/>
                  </a:cubicBezTo>
                  <a:cubicBezTo>
                    <a:pt x="187" y="103"/>
                    <a:pt x="187" y="103"/>
                    <a:pt x="187" y="103"/>
                  </a:cubicBezTo>
                  <a:cubicBezTo>
                    <a:pt x="188" y="105"/>
                    <a:pt x="188" y="105"/>
                    <a:pt x="188" y="105"/>
                  </a:cubicBezTo>
                  <a:cubicBezTo>
                    <a:pt x="190" y="105"/>
                    <a:pt x="190" y="105"/>
                    <a:pt x="190" y="105"/>
                  </a:cubicBezTo>
                  <a:cubicBezTo>
                    <a:pt x="190" y="98"/>
                    <a:pt x="190" y="98"/>
                    <a:pt x="190" y="98"/>
                  </a:cubicBezTo>
                  <a:cubicBezTo>
                    <a:pt x="193" y="93"/>
                    <a:pt x="193" y="93"/>
                    <a:pt x="193" y="93"/>
                  </a:cubicBezTo>
                  <a:cubicBezTo>
                    <a:pt x="191" y="92"/>
                    <a:pt x="191" y="92"/>
                    <a:pt x="191" y="92"/>
                  </a:cubicBezTo>
                  <a:cubicBezTo>
                    <a:pt x="188" y="92"/>
                    <a:pt x="188" y="92"/>
                    <a:pt x="188" y="92"/>
                  </a:cubicBezTo>
                  <a:cubicBezTo>
                    <a:pt x="188" y="92"/>
                    <a:pt x="182" y="88"/>
                    <a:pt x="188" y="82"/>
                  </a:cubicBezTo>
                  <a:cubicBezTo>
                    <a:pt x="194" y="76"/>
                    <a:pt x="196" y="77"/>
                    <a:pt x="196" y="77"/>
                  </a:cubicBezTo>
                  <a:cubicBezTo>
                    <a:pt x="197" y="83"/>
                    <a:pt x="197" y="83"/>
                    <a:pt x="197" y="83"/>
                  </a:cubicBezTo>
                  <a:cubicBezTo>
                    <a:pt x="207" y="86"/>
                    <a:pt x="207" y="86"/>
                    <a:pt x="207" y="86"/>
                  </a:cubicBezTo>
                  <a:cubicBezTo>
                    <a:pt x="207" y="79"/>
                    <a:pt x="207" y="79"/>
                    <a:pt x="207" y="79"/>
                  </a:cubicBezTo>
                  <a:lnTo>
                    <a:pt x="204" y="79"/>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59" name="Liechtenstein" descr="© INSCALE GmbH, 05.05.2010&#10;http://www.presentationload.com/"/>
            <p:cNvSpPr>
              <a:spLocks/>
            </p:cNvSpPr>
            <p:nvPr/>
          </p:nvSpPr>
          <p:spPr bwMode="gray">
            <a:xfrm>
              <a:off x="3633861" y="3996812"/>
              <a:ext cx="24411" cy="29292"/>
            </a:xfrm>
            <a:custGeom>
              <a:avLst/>
              <a:gdLst/>
              <a:ahLst/>
              <a:cxnLst>
                <a:cxn ang="0">
                  <a:pos x="7" y="0"/>
                </a:cxn>
                <a:cxn ang="0">
                  <a:pos x="4" y="0"/>
                </a:cxn>
                <a:cxn ang="0">
                  <a:pos x="2" y="7"/>
                </a:cxn>
                <a:cxn ang="0">
                  <a:pos x="6" y="10"/>
                </a:cxn>
                <a:cxn ang="0">
                  <a:pos x="9" y="9"/>
                </a:cxn>
                <a:cxn ang="0">
                  <a:pos x="7" y="0"/>
                </a:cxn>
              </a:cxnLst>
              <a:rect l="0" t="0" r="r" b="b"/>
              <a:pathLst>
                <a:path w="9" h="10">
                  <a:moveTo>
                    <a:pt x="7" y="0"/>
                  </a:moveTo>
                  <a:cubicBezTo>
                    <a:pt x="4" y="0"/>
                    <a:pt x="4" y="0"/>
                    <a:pt x="4" y="0"/>
                  </a:cubicBezTo>
                  <a:cubicBezTo>
                    <a:pt x="4" y="0"/>
                    <a:pt x="0" y="4"/>
                    <a:pt x="2" y="7"/>
                  </a:cubicBezTo>
                  <a:cubicBezTo>
                    <a:pt x="4" y="9"/>
                    <a:pt x="6" y="10"/>
                    <a:pt x="6" y="10"/>
                  </a:cubicBezTo>
                  <a:cubicBezTo>
                    <a:pt x="9" y="9"/>
                    <a:pt x="9" y="9"/>
                    <a:pt x="9" y="9"/>
                  </a:cubicBezTo>
                  <a:lnTo>
                    <a:pt x="7" y="0"/>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1" name="Austria" descr="© INSCALE GmbH, 05.05.2010&#10;http://www.presentationload.com/"/>
            <p:cNvSpPr>
              <a:spLocks/>
            </p:cNvSpPr>
            <p:nvPr/>
          </p:nvSpPr>
          <p:spPr bwMode="gray">
            <a:xfrm>
              <a:off x="3645252" y="3658328"/>
              <a:ext cx="968261" cy="483317"/>
            </a:xfrm>
            <a:custGeom>
              <a:avLst/>
              <a:gdLst/>
              <a:ahLst/>
              <a:cxnLst>
                <a:cxn ang="0">
                  <a:pos x="335" y="43"/>
                </a:cxn>
                <a:cxn ang="0">
                  <a:pos x="332" y="17"/>
                </a:cxn>
                <a:cxn ang="0">
                  <a:pos x="320" y="11"/>
                </a:cxn>
                <a:cxn ang="0">
                  <a:pos x="293" y="14"/>
                </a:cxn>
                <a:cxn ang="0">
                  <a:pos x="267" y="2"/>
                </a:cxn>
                <a:cxn ang="0">
                  <a:pos x="251" y="0"/>
                </a:cxn>
                <a:cxn ang="0">
                  <a:pos x="237" y="14"/>
                </a:cxn>
                <a:cxn ang="0">
                  <a:pos x="228" y="26"/>
                </a:cxn>
                <a:cxn ang="0">
                  <a:pos x="217" y="31"/>
                </a:cxn>
                <a:cxn ang="0">
                  <a:pos x="205" y="25"/>
                </a:cxn>
                <a:cxn ang="0">
                  <a:pos x="193" y="18"/>
                </a:cxn>
                <a:cxn ang="0">
                  <a:pos x="177" y="31"/>
                </a:cxn>
                <a:cxn ang="0">
                  <a:pos x="149" y="60"/>
                </a:cxn>
                <a:cxn ang="0">
                  <a:pos x="156" y="88"/>
                </a:cxn>
                <a:cxn ang="0">
                  <a:pos x="150" y="98"/>
                </a:cxn>
                <a:cxn ang="0">
                  <a:pos x="126" y="91"/>
                </a:cxn>
                <a:cxn ang="0">
                  <a:pos x="110" y="95"/>
                </a:cxn>
                <a:cxn ang="0">
                  <a:pos x="90" y="107"/>
                </a:cxn>
                <a:cxn ang="0">
                  <a:pos x="69" y="110"/>
                </a:cxn>
                <a:cxn ang="0">
                  <a:pos x="51" y="99"/>
                </a:cxn>
                <a:cxn ang="0">
                  <a:pos x="34" y="117"/>
                </a:cxn>
                <a:cxn ang="0">
                  <a:pos x="27" y="104"/>
                </a:cxn>
                <a:cxn ang="0">
                  <a:pos x="10" y="99"/>
                </a:cxn>
                <a:cxn ang="0">
                  <a:pos x="3" y="120"/>
                </a:cxn>
                <a:cxn ang="0">
                  <a:pos x="18" y="133"/>
                </a:cxn>
                <a:cxn ang="0">
                  <a:pos x="32" y="144"/>
                </a:cxn>
                <a:cxn ang="0">
                  <a:pos x="45" y="146"/>
                </a:cxn>
                <a:cxn ang="0">
                  <a:pos x="57" y="149"/>
                </a:cxn>
                <a:cxn ang="0">
                  <a:pos x="76" y="138"/>
                </a:cxn>
                <a:cxn ang="0">
                  <a:pos x="104" y="139"/>
                </a:cxn>
                <a:cxn ang="0">
                  <a:pos x="125" y="128"/>
                </a:cxn>
                <a:cxn ang="0">
                  <a:pos x="127" y="142"/>
                </a:cxn>
                <a:cxn ang="0">
                  <a:pos x="134" y="156"/>
                </a:cxn>
                <a:cxn ang="0">
                  <a:pos x="169" y="160"/>
                </a:cxn>
                <a:cxn ang="0">
                  <a:pos x="197" y="165"/>
                </a:cxn>
                <a:cxn ang="0">
                  <a:pos x="214" y="170"/>
                </a:cxn>
                <a:cxn ang="0">
                  <a:pos x="238" y="164"/>
                </a:cxn>
                <a:cxn ang="0">
                  <a:pos x="256" y="153"/>
                </a:cxn>
                <a:cxn ang="0">
                  <a:pos x="275" y="154"/>
                </a:cxn>
                <a:cxn ang="0">
                  <a:pos x="295" y="149"/>
                </a:cxn>
                <a:cxn ang="0">
                  <a:pos x="300" y="137"/>
                </a:cxn>
                <a:cxn ang="0">
                  <a:pos x="320" y="118"/>
                </a:cxn>
                <a:cxn ang="0">
                  <a:pos x="313" y="104"/>
                </a:cxn>
                <a:cxn ang="0">
                  <a:pos x="317" y="86"/>
                </a:cxn>
                <a:cxn ang="0">
                  <a:pos x="328" y="82"/>
                </a:cxn>
                <a:cxn ang="0">
                  <a:pos x="339" y="69"/>
                </a:cxn>
              </a:cxnLst>
              <a:rect l="0" t="0" r="r" b="b"/>
              <a:pathLst>
                <a:path w="343" h="171">
                  <a:moveTo>
                    <a:pt x="342" y="57"/>
                  </a:moveTo>
                  <a:cubicBezTo>
                    <a:pt x="340" y="53"/>
                    <a:pt x="337" y="49"/>
                    <a:pt x="337" y="49"/>
                  </a:cubicBezTo>
                  <a:cubicBezTo>
                    <a:pt x="335" y="43"/>
                    <a:pt x="335" y="43"/>
                    <a:pt x="335" y="43"/>
                  </a:cubicBezTo>
                  <a:cubicBezTo>
                    <a:pt x="335" y="43"/>
                    <a:pt x="328" y="39"/>
                    <a:pt x="328" y="34"/>
                  </a:cubicBezTo>
                  <a:cubicBezTo>
                    <a:pt x="329" y="29"/>
                    <a:pt x="332" y="27"/>
                    <a:pt x="332" y="27"/>
                  </a:cubicBezTo>
                  <a:cubicBezTo>
                    <a:pt x="332" y="17"/>
                    <a:pt x="332" y="17"/>
                    <a:pt x="332" y="17"/>
                  </a:cubicBezTo>
                  <a:cubicBezTo>
                    <a:pt x="329" y="14"/>
                    <a:pt x="329" y="14"/>
                    <a:pt x="329" y="14"/>
                  </a:cubicBezTo>
                  <a:cubicBezTo>
                    <a:pt x="322" y="14"/>
                    <a:pt x="322" y="14"/>
                    <a:pt x="322" y="14"/>
                  </a:cubicBezTo>
                  <a:cubicBezTo>
                    <a:pt x="320" y="11"/>
                    <a:pt x="320" y="11"/>
                    <a:pt x="320" y="11"/>
                  </a:cubicBezTo>
                  <a:cubicBezTo>
                    <a:pt x="309" y="8"/>
                    <a:pt x="309" y="8"/>
                    <a:pt x="309" y="8"/>
                  </a:cubicBezTo>
                  <a:cubicBezTo>
                    <a:pt x="307" y="13"/>
                    <a:pt x="307" y="13"/>
                    <a:pt x="307" y="13"/>
                  </a:cubicBezTo>
                  <a:cubicBezTo>
                    <a:pt x="293" y="14"/>
                    <a:pt x="293" y="14"/>
                    <a:pt x="293" y="14"/>
                  </a:cubicBezTo>
                  <a:cubicBezTo>
                    <a:pt x="293" y="14"/>
                    <a:pt x="288" y="6"/>
                    <a:pt x="283" y="6"/>
                  </a:cubicBezTo>
                  <a:cubicBezTo>
                    <a:pt x="279" y="6"/>
                    <a:pt x="277" y="7"/>
                    <a:pt x="277" y="7"/>
                  </a:cubicBezTo>
                  <a:cubicBezTo>
                    <a:pt x="277" y="7"/>
                    <a:pt x="268" y="2"/>
                    <a:pt x="267" y="2"/>
                  </a:cubicBezTo>
                  <a:cubicBezTo>
                    <a:pt x="266" y="2"/>
                    <a:pt x="259" y="0"/>
                    <a:pt x="259" y="0"/>
                  </a:cubicBezTo>
                  <a:cubicBezTo>
                    <a:pt x="259" y="0"/>
                    <a:pt x="258" y="1"/>
                    <a:pt x="256" y="2"/>
                  </a:cubicBezTo>
                  <a:cubicBezTo>
                    <a:pt x="253" y="2"/>
                    <a:pt x="251" y="0"/>
                    <a:pt x="251" y="0"/>
                  </a:cubicBezTo>
                  <a:cubicBezTo>
                    <a:pt x="245" y="0"/>
                    <a:pt x="245" y="0"/>
                    <a:pt x="245" y="0"/>
                  </a:cubicBezTo>
                  <a:cubicBezTo>
                    <a:pt x="244" y="17"/>
                    <a:pt x="244" y="17"/>
                    <a:pt x="244" y="17"/>
                  </a:cubicBezTo>
                  <a:cubicBezTo>
                    <a:pt x="237" y="14"/>
                    <a:pt x="237" y="14"/>
                    <a:pt x="237" y="14"/>
                  </a:cubicBezTo>
                  <a:cubicBezTo>
                    <a:pt x="237" y="14"/>
                    <a:pt x="233" y="18"/>
                    <a:pt x="232" y="20"/>
                  </a:cubicBezTo>
                  <a:cubicBezTo>
                    <a:pt x="232" y="22"/>
                    <a:pt x="235" y="28"/>
                    <a:pt x="234" y="28"/>
                  </a:cubicBezTo>
                  <a:cubicBezTo>
                    <a:pt x="232" y="28"/>
                    <a:pt x="228" y="26"/>
                    <a:pt x="228" y="26"/>
                  </a:cubicBezTo>
                  <a:cubicBezTo>
                    <a:pt x="225" y="26"/>
                    <a:pt x="225" y="26"/>
                    <a:pt x="225" y="26"/>
                  </a:cubicBezTo>
                  <a:cubicBezTo>
                    <a:pt x="222" y="25"/>
                    <a:pt x="222" y="25"/>
                    <a:pt x="222" y="25"/>
                  </a:cubicBezTo>
                  <a:cubicBezTo>
                    <a:pt x="217" y="31"/>
                    <a:pt x="217" y="31"/>
                    <a:pt x="217" y="31"/>
                  </a:cubicBezTo>
                  <a:cubicBezTo>
                    <a:pt x="207" y="29"/>
                    <a:pt x="207" y="29"/>
                    <a:pt x="207" y="29"/>
                  </a:cubicBezTo>
                  <a:cubicBezTo>
                    <a:pt x="204" y="27"/>
                    <a:pt x="204" y="27"/>
                    <a:pt x="204" y="27"/>
                  </a:cubicBezTo>
                  <a:cubicBezTo>
                    <a:pt x="205" y="25"/>
                    <a:pt x="205" y="25"/>
                    <a:pt x="205" y="25"/>
                  </a:cubicBezTo>
                  <a:cubicBezTo>
                    <a:pt x="205" y="25"/>
                    <a:pt x="202" y="20"/>
                    <a:pt x="201" y="19"/>
                  </a:cubicBezTo>
                  <a:cubicBezTo>
                    <a:pt x="199" y="19"/>
                    <a:pt x="197" y="17"/>
                    <a:pt x="197" y="17"/>
                  </a:cubicBezTo>
                  <a:cubicBezTo>
                    <a:pt x="193" y="18"/>
                    <a:pt x="193" y="18"/>
                    <a:pt x="193" y="18"/>
                  </a:cubicBezTo>
                  <a:cubicBezTo>
                    <a:pt x="193" y="19"/>
                    <a:pt x="194" y="19"/>
                    <a:pt x="194" y="20"/>
                  </a:cubicBezTo>
                  <a:cubicBezTo>
                    <a:pt x="194" y="25"/>
                    <a:pt x="192" y="30"/>
                    <a:pt x="190" y="33"/>
                  </a:cubicBezTo>
                  <a:cubicBezTo>
                    <a:pt x="184" y="29"/>
                    <a:pt x="181" y="29"/>
                    <a:pt x="177" y="31"/>
                  </a:cubicBezTo>
                  <a:cubicBezTo>
                    <a:pt x="179" y="35"/>
                    <a:pt x="176" y="48"/>
                    <a:pt x="169" y="48"/>
                  </a:cubicBezTo>
                  <a:cubicBezTo>
                    <a:pt x="166" y="48"/>
                    <a:pt x="163" y="49"/>
                    <a:pt x="160" y="50"/>
                  </a:cubicBezTo>
                  <a:cubicBezTo>
                    <a:pt x="158" y="51"/>
                    <a:pt x="153" y="59"/>
                    <a:pt x="149" y="60"/>
                  </a:cubicBezTo>
                  <a:cubicBezTo>
                    <a:pt x="145" y="62"/>
                    <a:pt x="151" y="65"/>
                    <a:pt x="152" y="67"/>
                  </a:cubicBezTo>
                  <a:cubicBezTo>
                    <a:pt x="153" y="70"/>
                    <a:pt x="156" y="70"/>
                    <a:pt x="158" y="74"/>
                  </a:cubicBezTo>
                  <a:cubicBezTo>
                    <a:pt x="162" y="80"/>
                    <a:pt x="157" y="81"/>
                    <a:pt x="156" y="88"/>
                  </a:cubicBezTo>
                  <a:cubicBezTo>
                    <a:pt x="161" y="86"/>
                    <a:pt x="162" y="88"/>
                    <a:pt x="164" y="91"/>
                  </a:cubicBezTo>
                  <a:cubicBezTo>
                    <a:pt x="164" y="92"/>
                    <a:pt x="163" y="100"/>
                    <a:pt x="162" y="102"/>
                  </a:cubicBezTo>
                  <a:cubicBezTo>
                    <a:pt x="160" y="104"/>
                    <a:pt x="151" y="100"/>
                    <a:pt x="150" y="98"/>
                  </a:cubicBezTo>
                  <a:cubicBezTo>
                    <a:pt x="149" y="97"/>
                    <a:pt x="150" y="91"/>
                    <a:pt x="151" y="90"/>
                  </a:cubicBezTo>
                  <a:cubicBezTo>
                    <a:pt x="144" y="86"/>
                    <a:pt x="143" y="97"/>
                    <a:pt x="139" y="94"/>
                  </a:cubicBezTo>
                  <a:cubicBezTo>
                    <a:pt x="134" y="91"/>
                    <a:pt x="131" y="89"/>
                    <a:pt x="126" y="91"/>
                  </a:cubicBezTo>
                  <a:cubicBezTo>
                    <a:pt x="126" y="85"/>
                    <a:pt x="126" y="85"/>
                    <a:pt x="126" y="85"/>
                  </a:cubicBezTo>
                  <a:cubicBezTo>
                    <a:pt x="119" y="90"/>
                    <a:pt x="127" y="92"/>
                    <a:pt x="124" y="95"/>
                  </a:cubicBezTo>
                  <a:cubicBezTo>
                    <a:pt x="123" y="96"/>
                    <a:pt x="112" y="95"/>
                    <a:pt x="110" y="95"/>
                  </a:cubicBezTo>
                  <a:cubicBezTo>
                    <a:pt x="107" y="96"/>
                    <a:pt x="102" y="96"/>
                    <a:pt x="98" y="97"/>
                  </a:cubicBezTo>
                  <a:cubicBezTo>
                    <a:pt x="96" y="98"/>
                    <a:pt x="90" y="102"/>
                    <a:pt x="88" y="105"/>
                  </a:cubicBezTo>
                  <a:cubicBezTo>
                    <a:pt x="88" y="105"/>
                    <a:pt x="90" y="106"/>
                    <a:pt x="90" y="107"/>
                  </a:cubicBezTo>
                  <a:cubicBezTo>
                    <a:pt x="85" y="105"/>
                    <a:pt x="84" y="109"/>
                    <a:pt x="80" y="110"/>
                  </a:cubicBezTo>
                  <a:cubicBezTo>
                    <a:pt x="81" y="107"/>
                    <a:pt x="81" y="107"/>
                    <a:pt x="81" y="107"/>
                  </a:cubicBezTo>
                  <a:cubicBezTo>
                    <a:pt x="78" y="109"/>
                    <a:pt x="74" y="110"/>
                    <a:pt x="69" y="110"/>
                  </a:cubicBezTo>
                  <a:cubicBezTo>
                    <a:pt x="69" y="107"/>
                    <a:pt x="67" y="105"/>
                    <a:pt x="65" y="104"/>
                  </a:cubicBezTo>
                  <a:cubicBezTo>
                    <a:pt x="66" y="102"/>
                    <a:pt x="67" y="101"/>
                    <a:pt x="65" y="100"/>
                  </a:cubicBezTo>
                  <a:cubicBezTo>
                    <a:pt x="66" y="100"/>
                    <a:pt x="53" y="97"/>
                    <a:pt x="51" y="99"/>
                  </a:cubicBezTo>
                  <a:cubicBezTo>
                    <a:pt x="49" y="104"/>
                    <a:pt x="47" y="97"/>
                    <a:pt x="48" y="97"/>
                  </a:cubicBezTo>
                  <a:cubicBezTo>
                    <a:pt x="44" y="99"/>
                    <a:pt x="48" y="102"/>
                    <a:pt x="48" y="107"/>
                  </a:cubicBezTo>
                  <a:cubicBezTo>
                    <a:pt x="47" y="112"/>
                    <a:pt x="38" y="116"/>
                    <a:pt x="34" y="117"/>
                  </a:cubicBezTo>
                  <a:cubicBezTo>
                    <a:pt x="34" y="116"/>
                    <a:pt x="38" y="111"/>
                    <a:pt x="35" y="110"/>
                  </a:cubicBezTo>
                  <a:cubicBezTo>
                    <a:pt x="34" y="109"/>
                    <a:pt x="31" y="111"/>
                    <a:pt x="31" y="112"/>
                  </a:cubicBezTo>
                  <a:cubicBezTo>
                    <a:pt x="29" y="107"/>
                    <a:pt x="30" y="107"/>
                    <a:pt x="27" y="104"/>
                  </a:cubicBezTo>
                  <a:cubicBezTo>
                    <a:pt x="24" y="101"/>
                    <a:pt x="19" y="97"/>
                    <a:pt x="18" y="97"/>
                  </a:cubicBezTo>
                  <a:cubicBezTo>
                    <a:pt x="14" y="95"/>
                    <a:pt x="16" y="100"/>
                    <a:pt x="12" y="100"/>
                  </a:cubicBezTo>
                  <a:cubicBezTo>
                    <a:pt x="11" y="100"/>
                    <a:pt x="11" y="100"/>
                    <a:pt x="10" y="99"/>
                  </a:cubicBezTo>
                  <a:cubicBezTo>
                    <a:pt x="10" y="107"/>
                    <a:pt x="10" y="107"/>
                    <a:pt x="10" y="107"/>
                  </a:cubicBezTo>
                  <a:cubicBezTo>
                    <a:pt x="10" y="110"/>
                    <a:pt x="0" y="120"/>
                    <a:pt x="0" y="120"/>
                  </a:cubicBezTo>
                  <a:cubicBezTo>
                    <a:pt x="3" y="120"/>
                    <a:pt x="3" y="120"/>
                    <a:pt x="3" y="120"/>
                  </a:cubicBezTo>
                  <a:cubicBezTo>
                    <a:pt x="5" y="129"/>
                    <a:pt x="5" y="129"/>
                    <a:pt x="5" y="129"/>
                  </a:cubicBezTo>
                  <a:cubicBezTo>
                    <a:pt x="2" y="130"/>
                    <a:pt x="2" y="130"/>
                    <a:pt x="2" y="130"/>
                  </a:cubicBezTo>
                  <a:cubicBezTo>
                    <a:pt x="18" y="133"/>
                    <a:pt x="18" y="133"/>
                    <a:pt x="18" y="133"/>
                  </a:cubicBezTo>
                  <a:cubicBezTo>
                    <a:pt x="18" y="133"/>
                    <a:pt x="16" y="139"/>
                    <a:pt x="17" y="140"/>
                  </a:cubicBezTo>
                  <a:cubicBezTo>
                    <a:pt x="18" y="142"/>
                    <a:pt x="22" y="141"/>
                    <a:pt x="22" y="141"/>
                  </a:cubicBezTo>
                  <a:cubicBezTo>
                    <a:pt x="22" y="141"/>
                    <a:pt x="29" y="146"/>
                    <a:pt x="32" y="144"/>
                  </a:cubicBezTo>
                  <a:cubicBezTo>
                    <a:pt x="35" y="143"/>
                    <a:pt x="41" y="136"/>
                    <a:pt x="41" y="136"/>
                  </a:cubicBezTo>
                  <a:cubicBezTo>
                    <a:pt x="46" y="140"/>
                    <a:pt x="46" y="140"/>
                    <a:pt x="46" y="140"/>
                  </a:cubicBezTo>
                  <a:cubicBezTo>
                    <a:pt x="45" y="146"/>
                    <a:pt x="45" y="146"/>
                    <a:pt x="45" y="146"/>
                  </a:cubicBezTo>
                  <a:cubicBezTo>
                    <a:pt x="48" y="146"/>
                    <a:pt x="48" y="146"/>
                    <a:pt x="48" y="146"/>
                  </a:cubicBezTo>
                  <a:cubicBezTo>
                    <a:pt x="48" y="146"/>
                    <a:pt x="50" y="142"/>
                    <a:pt x="53" y="143"/>
                  </a:cubicBezTo>
                  <a:cubicBezTo>
                    <a:pt x="57" y="145"/>
                    <a:pt x="57" y="149"/>
                    <a:pt x="57" y="149"/>
                  </a:cubicBezTo>
                  <a:cubicBezTo>
                    <a:pt x="69" y="152"/>
                    <a:pt x="69" y="152"/>
                    <a:pt x="69" y="152"/>
                  </a:cubicBezTo>
                  <a:cubicBezTo>
                    <a:pt x="73" y="147"/>
                    <a:pt x="73" y="147"/>
                    <a:pt x="73" y="147"/>
                  </a:cubicBezTo>
                  <a:cubicBezTo>
                    <a:pt x="73" y="147"/>
                    <a:pt x="67" y="139"/>
                    <a:pt x="76" y="138"/>
                  </a:cubicBezTo>
                  <a:cubicBezTo>
                    <a:pt x="85" y="137"/>
                    <a:pt x="87" y="138"/>
                    <a:pt x="87" y="138"/>
                  </a:cubicBezTo>
                  <a:cubicBezTo>
                    <a:pt x="90" y="133"/>
                    <a:pt x="90" y="133"/>
                    <a:pt x="90" y="133"/>
                  </a:cubicBezTo>
                  <a:cubicBezTo>
                    <a:pt x="104" y="139"/>
                    <a:pt x="104" y="139"/>
                    <a:pt x="104" y="139"/>
                  </a:cubicBezTo>
                  <a:cubicBezTo>
                    <a:pt x="113" y="130"/>
                    <a:pt x="113" y="130"/>
                    <a:pt x="113" y="130"/>
                  </a:cubicBezTo>
                  <a:cubicBezTo>
                    <a:pt x="117" y="132"/>
                    <a:pt x="117" y="132"/>
                    <a:pt x="117" y="132"/>
                  </a:cubicBezTo>
                  <a:cubicBezTo>
                    <a:pt x="117" y="132"/>
                    <a:pt x="123" y="126"/>
                    <a:pt x="125" y="128"/>
                  </a:cubicBezTo>
                  <a:cubicBezTo>
                    <a:pt x="127" y="130"/>
                    <a:pt x="120" y="134"/>
                    <a:pt x="120" y="134"/>
                  </a:cubicBezTo>
                  <a:cubicBezTo>
                    <a:pt x="123" y="143"/>
                    <a:pt x="123" y="143"/>
                    <a:pt x="123" y="143"/>
                  </a:cubicBezTo>
                  <a:cubicBezTo>
                    <a:pt x="123" y="143"/>
                    <a:pt x="125" y="141"/>
                    <a:pt x="127" y="142"/>
                  </a:cubicBezTo>
                  <a:cubicBezTo>
                    <a:pt x="129" y="143"/>
                    <a:pt x="128" y="147"/>
                    <a:pt x="128" y="147"/>
                  </a:cubicBezTo>
                  <a:cubicBezTo>
                    <a:pt x="131" y="148"/>
                    <a:pt x="131" y="148"/>
                    <a:pt x="131" y="148"/>
                  </a:cubicBezTo>
                  <a:cubicBezTo>
                    <a:pt x="134" y="156"/>
                    <a:pt x="134" y="156"/>
                    <a:pt x="134" y="156"/>
                  </a:cubicBezTo>
                  <a:cubicBezTo>
                    <a:pt x="151" y="157"/>
                    <a:pt x="151" y="157"/>
                    <a:pt x="151" y="157"/>
                  </a:cubicBezTo>
                  <a:cubicBezTo>
                    <a:pt x="153" y="160"/>
                    <a:pt x="153" y="160"/>
                    <a:pt x="153" y="160"/>
                  </a:cubicBezTo>
                  <a:cubicBezTo>
                    <a:pt x="169" y="160"/>
                    <a:pt x="169" y="160"/>
                    <a:pt x="169" y="160"/>
                  </a:cubicBezTo>
                  <a:cubicBezTo>
                    <a:pt x="172" y="163"/>
                    <a:pt x="172" y="163"/>
                    <a:pt x="172" y="163"/>
                  </a:cubicBezTo>
                  <a:cubicBezTo>
                    <a:pt x="178" y="161"/>
                    <a:pt x="178" y="161"/>
                    <a:pt x="178" y="161"/>
                  </a:cubicBezTo>
                  <a:cubicBezTo>
                    <a:pt x="197" y="165"/>
                    <a:pt x="197" y="165"/>
                    <a:pt x="197" y="165"/>
                  </a:cubicBezTo>
                  <a:cubicBezTo>
                    <a:pt x="202" y="164"/>
                    <a:pt x="202" y="164"/>
                    <a:pt x="202" y="164"/>
                  </a:cubicBezTo>
                  <a:cubicBezTo>
                    <a:pt x="212" y="167"/>
                    <a:pt x="212" y="167"/>
                    <a:pt x="212" y="167"/>
                  </a:cubicBezTo>
                  <a:cubicBezTo>
                    <a:pt x="214" y="170"/>
                    <a:pt x="214" y="170"/>
                    <a:pt x="214" y="170"/>
                  </a:cubicBezTo>
                  <a:cubicBezTo>
                    <a:pt x="225" y="168"/>
                    <a:pt x="225" y="168"/>
                    <a:pt x="225" y="168"/>
                  </a:cubicBezTo>
                  <a:cubicBezTo>
                    <a:pt x="232" y="171"/>
                    <a:pt x="232" y="171"/>
                    <a:pt x="232" y="171"/>
                  </a:cubicBezTo>
                  <a:cubicBezTo>
                    <a:pt x="238" y="164"/>
                    <a:pt x="238" y="164"/>
                    <a:pt x="238" y="164"/>
                  </a:cubicBezTo>
                  <a:cubicBezTo>
                    <a:pt x="238" y="164"/>
                    <a:pt x="241" y="164"/>
                    <a:pt x="243" y="163"/>
                  </a:cubicBezTo>
                  <a:cubicBezTo>
                    <a:pt x="245" y="162"/>
                    <a:pt x="244" y="156"/>
                    <a:pt x="247" y="156"/>
                  </a:cubicBezTo>
                  <a:cubicBezTo>
                    <a:pt x="251" y="155"/>
                    <a:pt x="256" y="153"/>
                    <a:pt x="256" y="153"/>
                  </a:cubicBezTo>
                  <a:cubicBezTo>
                    <a:pt x="262" y="154"/>
                    <a:pt x="262" y="154"/>
                    <a:pt x="262" y="154"/>
                  </a:cubicBezTo>
                  <a:cubicBezTo>
                    <a:pt x="262" y="154"/>
                    <a:pt x="267" y="151"/>
                    <a:pt x="270" y="152"/>
                  </a:cubicBezTo>
                  <a:cubicBezTo>
                    <a:pt x="273" y="152"/>
                    <a:pt x="275" y="154"/>
                    <a:pt x="275" y="154"/>
                  </a:cubicBezTo>
                  <a:cubicBezTo>
                    <a:pt x="279" y="149"/>
                    <a:pt x="279" y="149"/>
                    <a:pt x="279" y="149"/>
                  </a:cubicBezTo>
                  <a:cubicBezTo>
                    <a:pt x="279" y="149"/>
                    <a:pt x="279" y="147"/>
                    <a:pt x="287" y="147"/>
                  </a:cubicBezTo>
                  <a:cubicBezTo>
                    <a:pt x="293" y="146"/>
                    <a:pt x="295" y="149"/>
                    <a:pt x="295" y="149"/>
                  </a:cubicBezTo>
                  <a:cubicBezTo>
                    <a:pt x="298" y="147"/>
                    <a:pt x="298" y="147"/>
                    <a:pt x="298" y="147"/>
                  </a:cubicBezTo>
                  <a:cubicBezTo>
                    <a:pt x="298" y="147"/>
                    <a:pt x="294" y="144"/>
                    <a:pt x="296" y="140"/>
                  </a:cubicBezTo>
                  <a:cubicBezTo>
                    <a:pt x="298" y="136"/>
                    <a:pt x="300" y="137"/>
                    <a:pt x="300" y="137"/>
                  </a:cubicBezTo>
                  <a:cubicBezTo>
                    <a:pt x="309" y="128"/>
                    <a:pt x="309" y="128"/>
                    <a:pt x="309" y="128"/>
                  </a:cubicBezTo>
                  <a:cubicBezTo>
                    <a:pt x="319" y="127"/>
                    <a:pt x="319" y="127"/>
                    <a:pt x="319" y="127"/>
                  </a:cubicBezTo>
                  <a:cubicBezTo>
                    <a:pt x="320" y="118"/>
                    <a:pt x="320" y="118"/>
                    <a:pt x="320" y="118"/>
                  </a:cubicBezTo>
                  <a:cubicBezTo>
                    <a:pt x="320" y="118"/>
                    <a:pt x="315" y="117"/>
                    <a:pt x="315" y="115"/>
                  </a:cubicBezTo>
                  <a:cubicBezTo>
                    <a:pt x="314" y="112"/>
                    <a:pt x="317" y="110"/>
                    <a:pt x="317" y="109"/>
                  </a:cubicBezTo>
                  <a:cubicBezTo>
                    <a:pt x="317" y="107"/>
                    <a:pt x="313" y="107"/>
                    <a:pt x="313" y="104"/>
                  </a:cubicBezTo>
                  <a:cubicBezTo>
                    <a:pt x="314" y="101"/>
                    <a:pt x="328" y="98"/>
                    <a:pt x="326" y="92"/>
                  </a:cubicBezTo>
                  <a:cubicBezTo>
                    <a:pt x="324" y="85"/>
                    <a:pt x="322" y="85"/>
                    <a:pt x="322" y="85"/>
                  </a:cubicBezTo>
                  <a:cubicBezTo>
                    <a:pt x="317" y="86"/>
                    <a:pt x="317" y="86"/>
                    <a:pt x="317" y="86"/>
                  </a:cubicBezTo>
                  <a:cubicBezTo>
                    <a:pt x="317" y="86"/>
                    <a:pt x="312" y="88"/>
                    <a:pt x="314" y="83"/>
                  </a:cubicBezTo>
                  <a:cubicBezTo>
                    <a:pt x="315" y="79"/>
                    <a:pt x="320" y="78"/>
                    <a:pt x="322" y="77"/>
                  </a:cubicBezTo>
                  <a:cubicBezTo>
                    <a:pt x="324" y="77"/>
                    <a:pt x="328" y="82"/>
                    <a:pt x="328" y="82"/>
                  </a:cubicBezTo>
                  <a:cubicBezTo>
                    <a:pt x="341" y="78"/>
                    <a:pt x="341" y="78"/>
                    <a:pt x="341" y="78"/>
                  </a:cubicBezTo>
                  <a:cubicBezTo>
                    <a:pt x="341" y="70"/>
                    <a:pt x="341" y="70"/>
                    <a:pt x="341" y="70"/>
                  </a:cubicBezTo>
                  <a:cubicBezTo>
                    <a:pt x="339" y="69"/>
                    <a:pt x="339" y="69"/>
                    <a:pt x="339" y="69"/>
                  </a:cubicBezTo>
                  <a:cubicBezTo>
                    <a:pt x="342" y="67"/>
                    <a:pt x="342" y="67"/>
                    <a:pt x="342" y="67"/>
                  </a:cubicBezTo>
                  <a:cubicBezTo>
                    <a:pt x="342" y="67"/>
                    <a:pt x="343" y="60"/>
                    <a:pt x="342" y="57"/>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2" name="Malta" descr="© INSCALE GmbH, 05.05.2010&#10;http://www.presentationload.com/"/>
            <p:cNvSpPr>
              <a:spLocks noEditPoints="1"/>
            </p:cNvSpPr>
            <p:nvPr/>
          </p:nvSpPr>
          <p:spPr bwMode="gray">
            <a:xfrm>
              <a:off x="4322222" y="6019584"/>
              <a:ext cx="65093" cy="56956"/>
            </a:xfrm>
            <a:custGeom>
              <a:avLst/>
              <a:gdLst/>
              <a:ahLst/>
              <a:cxnLst>
                <a:cxn ang="0">
                  <a:pos x="7" y="3"/>
                </a:cxn>
                <a:cxn ang="0">
                  <a:pos x="2" y="4"/>
                </a:cxn>
                <a:cxn ang="0">
                  <a:pos x="5" y="8"/>
                </a:cxn>
                <a:cxn ang="0">
                  <a:pos x="7" y="3"/>
                </a:cxn>
                <a:cxn ang="0">
                  <a:pos x="16" y="11"/>
                </a:cxn>
                <a:cxn ang="0">
                  <a:pos x="14" y="12"/>
                </a:cxn>
                <a:cxn ang="0">
                  <a:pos x="11" y="9"/>
                </a:cxn>
                <a:cxn ang="0">
                  <a:pos x="9" y="11"/>
                </a:cxn>
                <a:cxn ang="0">
                  <a:pos x="10" y="15"/>
                </a:cxn>
                <a:cxn ang="0">
                  <a:pos x="19" y="20"/>
                </a:cxn>
                <a:cxn ang="0">
                  <a:pos x="23" y="15"/>
                </a:cxn>
                <a:cxn ang="0">
                  <a:pos x="16" y="11"/>
                </a:cxn>
              </a:cxnLst>
              <a:rect l="0" t="0" r="r" b="b"/>
              <a:pathLst>
                <a:path w="23" h="20">
                  <a:moveTo>
                    <a:pt x="7" y="3"/>
                  </a:moveTo>
                  <a:cubicBezTo>
                    <a:pt x="0" y="0"/>
                    <a:pt x="2" y="4"/>
                    <a:pt x="2" y="4"/>
                  </a:cubicBezTo>
                  <a:cubicBezTo>
                    <a:pt x="5" y="8"/>
                    <a:pt x="5" y="8"/>
                    <a:pt x="5" y="8"/>
                  </a:cubicBezTo>
                  <a:cubicBezTo>
                    <a:pt x="9" y="9"/>
                    <a:pt x="15" y="5"/>
                    <a:pt x="7" y="3"/>
                  </a:cubicBezTo>
                  <a:close/>
                  <a:moveTo>
                    <a:pt x="16" y="11"/>
                  </a:moveTo>
                  <a:cubicBezTo>
                    <a:pt x="14" y="12"/>
                    <a:pt x="14" y="12"/>
                    <a:pt x="14" y="12"/>
                  </a:cubicBezTo>
                  <a:cubicBezTo>
                    <a:pt x="11" y="9"/>
                    <a:pt x="11" y="9"/>
                    <a:pt x="11" y="9"/>
                  </a:cubicBezTo>
                  <a:cubicBezTo>
                    <a:pt x="9" y="11"/>
                    <a:pt x="9" y="11"/>
                    <a:pt x="9" y="11"/>
                  </a:cubicBezTo>
                  <a:cubicBezTo>
                    <a:pt x="10" y="15"/>
                    <a:pt x="10" y="15"/>
                    <a:pt x="10" y="15"/>
                  </a:cubicBezTo>
                  <a:cubicBezTo>
                    <a:pt x="10" y="15"/>
                    <a:pt x="15" y="20"/>
                    <a:pt x="19" y="20"/>
                  </a:cubicBezTo>
                  <a:cubicBezTo>
                    <a:pt x="23" y="20"/>
                    <a:pt x="23" y="15"/>
                    <a:pt x="23" y="15"/>
                  </a:cubicBezTo>
                  <a:lnTo>
                    <a:pt x="16" y="11"/>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3" name="Great Britain" descr="© INSCALE GmbH, 05.05.2010&#10;http://www.presentationload.com/"/>
            <p:cNvSpPr>
              <a:spLocks noEditPoints="1"/>
            </p:cNvSpPr>
            <p:nvPr/>
          </p:nvSpPr>
          <p:spPr bwMode="gray">
            <a:xfrm>
              <a:off x="1786841" y="1401222"/>
              <a:ext cx="1007317" cy="1890955"/>
            </a:xfrm>
            <a:custGeom>
              <a:avLst/>
              <a:gdLst/>
              <a:ahLst/>
              <a:cxnLst>
                <a:cxn ang="0">
                  <a:pos x="281" y="467"/>
                </a:cxn>
                <a:cxn ang="0">
                  <a:pos x="290" y="431"/>
                </a:cxn>
                <a:cxn ang="0">
                  <a:pos x="245" y="321"/>
                </a:cxn>
                <a:cxn ang="0">
                  <a:pos x="210" y="295"/>
                </a:cxn>
                <a:cxn ang="0">
                  <a:pos x="257" y="247"/>
                </a:cxn>
                <a:cxn ang="0">
                  <a:pos x="197" y="186"/>
                </a:cxn>
                <a:cxn ang="0">
                  <a:pos x="248" y="141"/>
                </a:cxn>
                <a:cxn ang="0">
                  <a:pos x="191" y="133"/>
                </a:cxn>
                <a:cxn ang="0">
                  <a:pos x="164" y="140"/>
                </a:cxn>
                <a:cxn ang="0">
                  <a:pos x="143" y="161"/>
                </a:cxn>
                <a:cxn ang="0">
                  <a:pos x="146" y="202"/>
                </a:cxn>
                <a:cxn ang="0">
                  <a:pos x="111" y="230"/>
                </a:cxn>
                <a:cxn ang="0">
                  <a:pos x="127" y="247"/>
                </a:cxn>
                <a:cxn ang="0">
                  <a:pos x="131" y="260"/>
                </a:cxn>
                <a:cxn ang="0">
                  <a:pos x="101" y="317"/>
                </a:cxn>
                <a:cxn ang="0">
                  <a:pos x="142" y="276"/>
                </a:cxn>
                <a:cxn ang="0">
                  <a:pos x="148" y="287"/>
                </a:cxn>
                <a:cxn ang="0">
                  <a:pos x="127" y="344"/>
                </a:cxn>
                <a:cxn ang="0">
                  <a:pos x="145" y="363"/>
                </a:cxn>
                <a:cxn ang="0">
                  <a:pos x="188" y="366"/>
                </a:cxn>
                <a:cxn ang="0">
                  <a:pos x="180" y="416"/>
                </a:cxn>
                <a:cxn ang="0">
                  <a:pos x="186" y="472"/>
                </a:cxn>
                <a:cxn ang="0">
                  <a:pos x="109" y="492"/>
                </a:cxn>
                <a:cxn ang="0">
                  <a:pos x="102" y="536"/>
                </a:cxn>
                <a:cxn ang="0">
                  <a:pos x="74" y="560"/>
                </a:cxn>
                <a:cxn ang="0">
                  <a:pos x="109" y="569"/>
                </a:cxn>
                <a:cxn ang="0">
                  <a:pos x="171" y="582"/>
                </a:cxn>
                <a:cxn ang="0">
                  <a:pos x="55" y="640"/>
                </a:cxn>
                <a:cxn ang="0">
                  <a:pos x="62" y="657"/>
                </a:cxn>
                <a:cxn ang="0">
                  <a:pos x="122" y="645"/>
                </a:cxn>
                <a:cxn ang="0">
                  <a:pos x="201" y="649"/>
                </a:cxn>
                <a:cxn ang="0">
                  <a:pos x="310" y="653"/>
                </a:cxn>
                <a:cxn ang="0">
                  <a:pos x="295" y="614"/>
                </a:cxn>
                <a:cxn ang="0">
                  <a:pos x="319" y="598"/>
                </a:cxn>
                <a:cxn ang="0">
                  <a:pos x="209" y="650"/>
                </a:cxn>
                <a:cxn ang="0">
                  <a:pos x="121" y="471"/>
                </a:cxn>
                <a:cxn ang="0">
                  <a:pos x="139" y="396"/>
                </a:cxn>
                <a:cxn ang="0">
                  <a:pos x="138" y="302"/>
                </a:cxn>
                <a:cxn ang="0">
                  <a:pos x="89" y="291"/>
                </a:cxn>
                <a:cxn ang="0">
                  <a:pos x="109" y="281"/>
                </a:cxn>
                <a:cxn ang="0">
                  <a:pos x="88" y="238"/>
                </a:cxn>
                <a:cxn ang="0">
                  <a:pos x="112" y="235"/>
                </a:cxn>
                <a:cxn ang="0">
                  <a:pos x="103" y="260"/>
                </a:cxn>
                <a:cxn ang="0">
                  <a:pos x="117" y="217"/>
                </a:cxn>
                <a:cxn ang="0">
                  <a:pos x="82" y="197"/>
                </a:cxn>
                <a:cxn ang="0">
                  <a:pos x="88" y="177"/>
                </a:cxn>
                <a:cxn ang="0">
                  <a:pos x="114" y="176"/>
                </a:cxn>
                <a:cxn ang="0">
                  <a:pos x="127" y="203"/>
                </a:cxn>
                <a:cxn ang="0">
                  <a:pos x="135" y="173"/>
                </a:cxn>
                <a:cxn ang="0">
                  <a:pos x="81" y="165"/>
                </a:cxn>
                <a:cxn ang="0">
                  <a:pos x="141" y="134"/>
                </a:cxn>
                <a:cxn ang="0">
                  <a:pos x="104" y="132"/>
                </a:cxn>
                <a:cxn ang="0">
                  <a:pos x="242" y="113"/>
                </a:cxn>
                <a:cxn ang="0">
                  <a:pos x="256" y="107"/>
                </a:cxn>
                <a:cxn ang="0">
                  <a:pos x="259" y="94"/>
                </a:cxn>
                <a:cxn ang="0">
                  <a:pos x="310" y="82"/>
                </a:cxn>
                <a:cxn ang="0">
                  <a:pos x="282" y="93"/>
                </a:cxn>
                <a:cxn ang="0">
                  <a:pos x="339" y="23"/>
                </a:cxn>
                <a:cxn ang="0">
                  <a:pos x="357" y="3"/>
                </a:cxn>
                <a:cxn ang="0">
                  <a:pos x="49" y="396"/>
                </a:cxn>
                <a:cxn ang="0">
                  <a:pos x="96" y="386"/>
                </a:cxn>
                <a:cxn ang="0">
                  <a:pos x="34" y="332"/>
                </a:cxn>
                <a:cxn ang="0">
                  <a:pos x="13" y="377"/>
                </a:cxn>
              </a:cxnLst>
              <a:rect l="0" t="0" r="r" b="b"/>
              <a:pathLst>
                <a:path w="357" h="670">
                  <a:moveTo>
                    <a:pt x="342" y="526"/>
                  </a:moveTo>
                  <a:cubicBezTo>
                    <a:pt x="330" y="519"/>
                    <a:pt x="330" y="519"/>
                    <a:pt x="330" y="519"/>
                  </a:cubicBezTo>
                  <a:cubicBezTo>
                    <a:pt x="328" y="520"/>
                    <a:pt x="328" y="520"/>
                    <a:pt x="328" y="520"/>
                  </a:cubicBezTo>
                  <a:cubicBezTo>
                    <a:pt x="310" y="519"/>
                    <a:pt x="310" y="519"/>
                    <a:pt x="310" y="519"/>
                  </a:cubicBezTo>
                  <a:cubicBezTo>
                    <a:pt x="303" y="530"/>
                    <a:pt x="303" y="530"/>
                    <a:pt x="303" y="530"/>
                  </a:cubicBezTo>
                  <a:cubicBezTo>
                    <a:pt x="299" y="528"/>
                    <a:pt x="299" y="528"/>
                    <a:pt x="299" y="528"/>
                  </a:cubicBezTo>
                  <a:cubicBezTo>
                    <a:pt x="295" y="522"/>
                    <a:pt x="295" y="522"/>
                    <a:pt x="295" y="522"/>
                  </a:cubicBezTo>
                  <a:cubicBezTo>
                    <a:pt x="291" y="520"/>
                    <a:pt x="291" y="520"/>
                    <a:pt x="291" y="520"/>
                  </a:cubicBezTo>
                  <a:cubicBezTo>
                    <a:pt x="291" y="520"/>
                    <a:pt x="292" y="515"/>
                    <a:pt x="296" y="514"/>
                  </a:cubicBezTo>
                  <a:cubicBezTo>
                    <a:pt x="301" y="512"/>
                    <a:pt x="308" y="508"/>
                    <a:pt x="308" y="504"/>
                  </a:cubicBezTo>
                  <a:cubicBezTo>
                    <a:pt x="309" y="501"/>
                    <a:pt x="305" y="486"/>
                    <a:pt x="305" y="486"/>
                  </a:cubicBezTo>
                  <a:cubicBezTo>
                    <a:pt x="299" y="480"/>
                    <a:pt x="299" y="480"/>
                    <a:pt x="299" y="480"/>
                  </a:cubicBezTo>
                  <a:cubicBezTo>
                    <a:pt x="292" y="473"/>
                    <a:pt x="292" y="473"/>
                    <a:pt x="292" y="473"/>
                  </a:cubicBezTo>
                  <a:cubicBezTo>
                    <a:pt x="292" y="473"/>
                    <a:pt x="290" y="469"/>
                    <a:pt x="287" y="468"/>
                  </a:cubicBezTo>
                  <a:cubicBezTo>
                    <a:pt x="285" y="468"/>
                    <a:pt x="281" y="467"/>
                    <a:pt x="281" y="467"/>
                  </a:cubicBezTo>
                  <a:cubicBezTo>
                    <a:pt x="279" y="469"/>
                    <a:pt x="279" y="469"/>
                    <a:pt x="279" y="469"/>
                  </a:cubicBezTo>
                  <a:cubicBezTo>
                    <a:pt x="276" y="466"/>
                    <a:pt x="276" y="466"/>
                    <a:pt x="276" y="466"/>
                  </a:cubicBezTo>
                  <a:cubicBezTo>
                    <a:pt x="268" y="465"/>
                    <a:pt x="268" y="465"/>
                    <a:pt x="268" y="465"/>
                  </a:cubicBezTo>
                  <a:cubicBezTo>
                    <a:pt x="276" y="463"/>
                    <a:pt x="276" y="463"/>
                    <a:pt x="276" y="463"/>
                  </a:cubicBezTo>
                  <a:cubicBezTo>
                    <a:pt x="279" y="466"/>
                    <a:pt x="279" y="466"/>
                    <a:pt x="279" y="466"/>
                  </a:cubicBezTo>
                  <a:cubicBezTo>
                    <a:pt x="289" y="465"/>
                    <a:pt x="289" y="465"/>
                    <a:pt x="289" y="465"/>
                  </a:cubicBezTo>
                  <a:cubicBezTo>
                    <a:pt x="289" y="465"/>
                    <a:pt x="293" y="472"/>
                    <a:pt x="294" y="473"/>
                  </a:cubicBezTo>
                  <a:cubicBezTo>
                    <a:pt x="298" y="473"/>
                    <a:pt x="298" y="473"/>
                    <a:pt x="298" y="473"/>
                  </a:cubicBezTo>
                  <a:cubicBezTo>
                    <a:pt x="301" y="477"/>
                    <a:pt x="301" y="477"/>
                    <a:pt x="301" y="477"/>
                  </a:cubicBezTo>
                  <a:cubicBezTo>
                    <a:pt x="303" y="475"/>
                    <a:pt x="303" y="475"/>
                    <a:pt x="303" y="475"/>
                  </a:cubicBezTo>
                  <a:cubicBezTo>
                    <a:pt x="295" y="455"/>
                    <a:pt x="295" y="455"/>
                    <a:pt x="295" y="455"/>
                  </a:cubicBezTo>
                  <a:cubicBezTo>
                    <a:pt x="295" y="443"/>
                    <a:pt x="295" y="443"/>
                    <a:pt x="295" y="443"/>
                  </a:cubicBezTo>
                  <a:cubicBezTo>
                    <a:pt x="298" y="441"/>
                    <a:pt x="298" y="441"/>
                    <a:pt x="298" y="441"/>
                  </a:cubicBezTo>
                  <a:cubicBezTo>
                    <a:pt x="294" y="431"/>
                    <a:pt x="294" y="431"/>
                    <a:pt x="294" y="431"/>
                  </a:cubicBezTo>
                  <a:cubicBezTo>
                    <a:pt x="290" y="431"/>
                    <a:pt x="290" y="431"/>
                    <a:pt x="290" y="431"/>
                  </a:cubicBezTo>
                  <a:cubicBezTo>
                    <a:pt x="286" y="416"/>
                    <a:pt x="286" y="416"/>
                    <a:pt x="286" y="416"/>
                  </a:cubicBezTo>
                  <a:cubicBezTo>
                    <a:pt x="277" y="407"/>
                    <a:pt x="277" y="407"/>
                    <a:pt x="277" y="407"/>
                  </a:cubicBezTo>
                  <a:cubicBezTo>
                    <a:pt x="273" y="406"/>
                    <a:pt x="273" y="406"/>
                    <a:pt x="273" y="406"/>
                  </a:cubicBezTo>
                  <a:cubicBezTo>
                    <a:pt x="267" y="395"/>
                    <a:pt x="267" y="395"/>
                    <a:pt x="267" y="395"/>
                  </a:cubicBezTo>
                  <a:cubicBezTo>
                    <a:pt x="263" y="392"/>
                    <a:pt x="263" y="392"/>
                    <a:pt x="263" y="392"/>
                  </a:cubicBezTo>
                  <a:cubicBezTo>
                    <a:pt x="262" y="380"/>
                    <a:pt x="262" y="380"/>
                    <a:pt x="262" y="380"/>
                  </a:cubicBezTo>
                  <a:cubicBezTo>
                    <a:pt x="259" y="372"/>
                    <a:pt x="259" y="372"/>
                    <a:pt x="259" y="372"/>
                  </a:cubicBezTo>
                  <a:cubicBezTo>
                    <a:pt x="260" y="354"/>
                    <a:pt x="260" y="354"/>
                    <a:pt x="260" y="354"/>
                  </a:cubicBezTo>
                  <a:cubicBezTo>
                    <a:pt x="257" y="349"/>
                    <a:pt x="257" y="349"/>
                    <a:pt x="257" y="349"/>
                  </a:cubicBezTo>
                  <a:cubicBezTo>
                    <a:pt x="259" y="337"/>
                    <a:pt x="259" y="337"/>
                    <a:pt x="259" y="337"/>
                  </a:cubicBezTo>
                  <a:cubicBezTo>
                    <a:pt x="253" y="332"/>
                    <a:pt x="253" y="332"/>
                    <a:pt x="253" y="332"/>
                  </a:cubicBezTo>
                  <a:cubicBezTo>
                    <a:pt x="253" y="327"/>
                    <a:pt x="253" y="327"/>
                    <a:pt x="253" y="327"/>
                  </a:cubicBezTo>
                  <a:cubicBezTo>
                    <a:pt x="249" y="324"/>
                    <a:pt x="249" y="324"/>
                    <a:pt x="249" y="324"/>
                  </a:cubicBezTo>
                  <a:cubicBezTo>
                    <a:pt x="248" y="319"/>
                    <a:pt x="248" y="319"/>
                    <a:pt x="248" y="319"/>
                  </a:cubicBezTo>
                  <a:cubicBezTo>
                    <a:pt x="245" y="321"/>
                    <a:pt x="245" y="321"/>
                    <a:pt x="245" y="321"/>
                  </a:cubicBezTo>
                  <a:cubicBezTo>
                    <a:pt x="248" y="317"/>
                    <a:pt x="248" y="317"/>
                    <a:pt x="248" y="317"/>
                  </a:cubicBezTo>
                  <a:cubicBezTo>
                    <a:pt x="245" y="315"/>
                    <a:pt x="245" y="315"/>
                    <a:pt x="245" y="315"/>
                  </a:cubicBezTo>
                  <a:cubicBezTo>
                    <a:pt x="245" y="315"/>
                    <a:pt x="247" y="312"/>
                    <a:pt x="244" y="311"/>
                  </a:cubicBezTo>
                  <a:cubicBezTo>
                    <a:pt x="241" y="311"/>
                    <a:pt x="238" y="310"/>
                    <a:pt x="238" y="310"/>
                  </a:cubicBezTo>
                  <a:cubicBezTo>
                    <a:pt x="228" y="298"/>
                    <a:pt x="228" y="298"/>
                    <a:pt x="228" y="298"/>
                  </a:cubicBezTo>
                  <a:cubicBezTo>
                    <a:pt x="228" y="298"/>
                    <a:pt x="228" y="296"/>
                    <a:pt x="223" y="297"/>
                  </a:cubicBezTo>
                  <a:cubicBezTo>
                    <a:pt x="217" y="298"/>
                    <a:pt x="217" y="305"/>
                    <a:pt x="213" y="305"/>
                  </a:cubicBezTo>
                  <a:cubicBezTo>
                    <a:pt x="209" y="305"/>
                    <a:pt x="208" y="299"/>
                    <a:pt x="208" y="299"/>
                  </a:cubicBezTo>
                  <a:cubicBezTo>
                    <a:pt x="208" y="299"/>
                    <a:pt x="203" y="301"/>
                    <a:pt x="200" y="300"/>
                  </a:cubicBezTo>
                  <a:cubicBezTo>
                    <a:pt x="197" y="299"/>
                    <a:pt x="195" y="296"/>
                    <a:pt x="195" y="296"/>
                  </a:cubicBezTo>
                  <a:cubicBezTo>
                    <a:pt x="195" y="296"/>
                    <a:pt x="187" y="295"/>
                    <a:pt x="188" y="294"/>
                  </a:cubicBezTo>
                  <a:cubicBezTo>
                    <a:pt x="189" y="292"/>
                    <a:pt x="196" y="292"/>
                    <a:pt x="196" y="292"/>
                  </a:cubicBezTo>
                  <a:cubicBezTo>
                    <a:pt x="196" y="292"/>
                    <a:pt x="197" y="296"/>
                    <a:pt x="200" y="296"/>
                  </a:cubicBezTo>
                  <a:cubicBezTo>
                    <a:pt x="202" y="296"/>
                    <a:pt x="207" y="294"/>
                    <a:pt x="207" y="294"/>
                  </a:cubicBezTo>
                  <a:cubicBezTo>
                    <a:pt x="210" y="295"/>
                    <a:pt x="210" y="295"/>
                    <a:pt x="210" y="295"/>
                  </a:cubicBezTo>
                  <a:cubicBezTo>
                    <a:pt x="210" y="291"/>
                    <a:pt x="210" y="291"/>
                    <a:pt x="210" y="291"/>
                  </a:cubicBezTo>
                  <a:cubicBezTo>
                    <a:pt x="218" y="287"/>
                    <a:pt x="218" y="287"/>
                    <a:pt x="218" y="287"/>
                  </a:cubicBezTo>
                  <a:cubicBezTo>
                    <a:pt x="226" y="290"/>
                    <a:pt x="226" y="290"/>
                    <a:pt x="226" y="290"/>
                  </a:cubicBezTo>
                  <a:cubicBezTo>
                    <a:pt x="234" y="283"/>
                    <a:pt x="234" y="283"/>
                    <a:pt x="234" y="283"/>
                  </a:cubicBezTo>
                  <a:cubicBezTo>
                    <a:pt x="226" y="279"/>
                    <a:pt x="226" y="279"/>
                    <a:pt x="226" y="279"/>
                  </a:cubicBezTo>
                  <a:cubicBezTo>
                    <a:pt x="226" y="279"/>
                    <a:pt x="230" y="278"/>
                    <a:pt x="228" y="275"/>
                  </a:cubicBezTo>
                  <a:cubicBezTo>
                    <a:pt x="226" y="272"/>
                    <a:pt x="227" y="271"/>
                    <a:pt x="224" y="271"/>
                  </a:cubicBezTo>
                  <a:cubicBezTo>
                    <a:pt x="219" y="272"/>
                    <a:pt x="217" y="276"/>
                    <a:pt x="215" y="276"/>
                  </a:cubicBezTo>
                  <a:cubicBezTo>
                    <a:pt x="213" y="277"/>
                    <a:pt x="208" y="276"/>
                    <a:pt x="208" y="276"/>
                  </a:cubicBezTo>
                  <a:cubicBezTo>
                    <a:pt x="208" y="276"/>
                    <a:pt x="214" y="275"/>
                    <a:pt x="215" y="274"/>
                  </a:cubicBezTo>
                  <a:cubicBezTo>
                    <a:pt x="216" y="272"/>
                    <a:pt x="220" y="269"/>
                    <a:pt x="223" y="269"/>
                  </a:cubicBezTo>
                  <a:cubicBezTo>
                    <a:pt x="225" y="269"/>
                    <a:pt x="230" y="272"/>
                    <a:pt x="230" y="272"/>
                  </a:cubicBezTo>
                  <a:cubicBezTo>
                    <a:pt x="241" y="267"/>
                    <a:pt x="241" y="267"/>
                    <a:pt x="241" y="267"/>
                  </a:cubicBezTo>
                  <a:cubicBezTo>
                    <a:pt x="246" y="256"/>
                    <a:pt x="246" y="256"/>
                    <a:pt x="246" y="256"/>
                  </a:cubicBezTo>
                  <a:cubicBezTo>
                    <a:pt x="257" y="247"/>
                    <a:pt x="257" y="247"/>
                    <a:pt x="257" y="247"/>
                  </a:cubicBezTo>
                  <a:cubicBezTo>
                    <a:pt x="264" y="234"/>
                    <a:pt x="264" y="234"/>
                    <a:pt x="264" y="234"/>
                  </a:cubicBezTo>
                  <a:cubicBezTo>
                    <a:pt x="264" y="234"/>
                    <a:pt x="264" y="231"/>
                    <a:pt x="266" y="229"/>
                  </a:cubicBezTo>
                  <a:cubicBezTo>
                    <a:pt x="267" y="227"/>
                    <a:pt x="281" y="214"/>
                    <a:pt x="279" y="206"/>
                  </a:cubicBezTo>
                  <a:cubicBezTo>
                    <a:pt x="277" y="199"/>
                    <a:pt x="265" y="197"/>
                    <a:pt x="265" y="197"/>
                  </a:cubicBezTo>
                  <a:cubicBezTo>
                    <a:pt x="257" y="198"/>
                    <a:pt x="257" y="198"/>
                    <a:pt x="257" y="198"/>
                  </a:cubicBezTo>
                  <a:cubicBezTo>
                    <a:pt x="242" y="192"/>
                    <a:pt x="242" y="192"/>
                    <a:pt x="242" y="192"/>
                  </a:cubicBezTo>
                  <a:cubicBezTo>
                    <a:pt x="235" y="193"/>
                    <a:pt x="235" y="193"/>
                    <a:pt x="235" y="193"/>
                  </a:cubicBezTo>
                  <a:cubicBezTo>
                    <a:pt x="235" y="193"/>
                    <a:pt x="231" y="189"/>
                    <a:pt x="226" y="188"/>
                  </a:cubicBezTo>
                  <a:cubicBezTo>
                    <a:pt x="220" y="188"/>
                    <a:pt x="207" y="192"/>
                    <a:pt x="207" y="192"/>
                  </a:cubicBezTo>
                  <a:cubicBezTo>
                    <a:pt x="203" y="191"/>
                    <a:pt x="203" y="191"/>
                    <a:pt x="203" y="191"/>
                  </a:cubicBezTo>
                  <a:cubicBezTo>
                    <a:pt x="199" y="196"/>
                    <a:pt x="199" y="196"/>
                    <a:pt x="199" y="196"/>
                  </a:cubicBezTo>
                  <a:cubicBezTo>
                    <a:pt x="185" y="197"/>
                    <a:pt x="185" y="197"/>
                    <a:pt x="185" y="197"/>
                  </a:cubicBezTo>
                  <a:cubicBezTo>
                    <a:pt x="196" y="193"/>
                    <a:pt x="196" y="193"/>
                    <a:pt x="196" y="193"/>
                  </a:cubicBezTo>
                  <a:cubicBezTo>
                    <a:pt x="202" y="187"/>
                    <a:pt x="202" y="187"/>
                    <a:pt x="202" y="187"/>
                  </a:cubicBezTo>
                  <a:cubicBezTo>
                    <a:pt x="202" y="187"/>
                    <a:pt x="198" y="186"/>
                    <a:pt x="197" y="186"/>
                  </a:cubicBezTo>
                  <a:cubicBezTo>
                    <a:pt x="196" y="186"/>
                    <a:pt x="191" y="188"/>
                    <a:pt x="191" y="188"/>
                  </a:cubicBezTo>
                  <a:cubicBezTo>
                    <a:pt x="188" y="187"/>
                    <a:pt x="188" y="187"/>
                    <a:pt x="188" y="187"/>
                  </a:cubicBezTo>
                  <a:cubicBezTo>
                    <a:pt x="196" y="184"/>
                    <a:pt x="196" y="184"/>
                    <a:pt x="196" y="184"/>
                  </a:cubicBezTo>
                  <a:cubicBezTo>
                    <a:pt x="204" y="185"/>
                    <a:pt x="204" y="185"/>
                    <a:pt x="204" y="185"/>
                  </a:cubicBezTo>
                  <a:cubicBezTo>
                    <a:pt x="214" y="176"/>
                    <a:pt x="214" y="176"/>
                    <a:pt x="214" y="176"/>
                  </a:cubicBezTo>
                  <a:cubicBezTo>
                    <a:pt x="208" y="176"/>
                    <a:pt x="208" y="176"/>
                    <a:pt x="208" y="176"/>
                  </a:cubicBezTo>
                  <a:cubicBezTo>
                    <a:pt x="201" y="174"/>
                    <a:pt x="201" y="174"/>
                    <a:pt x="201" y="174"/>
                  </a:cubicBezTo>
                  <a:cubicBezTo>
                    <a:pt x="207" y="173"/>
                    <a:pt x="207" y="173"/>
                    <a:pt x="207" y="173"/>
                  </a:cubicBezTo>
                  <a:cubicBezTo>
                    <a:pt x="204" y="169"/>
                    <a:pt x="204" y="169"/>
                    <a:pt x="204" y="169"/>
                  </a:cubicBezTo>
                  <a:cubicBezTo>
                    <a:pt x="209" y="169"/>
                    <a:pt x="209" y="169"/>
                    <a:pt x="209" y="169"/>
                  </a:cubicBezTo>
                  <a:cubicBezTo>
                    <a:pt x="215" y="164"/>
                    <a:pt x="215" y="164"/>
                    <a:pt x="215" y="164"/>
                  </a:cubicBezTo>
                  <a:cubicBezTo>
                    <a:pt x="215" y="164"/>
                    <a:pt x="221" y="163"/>
                    <a:pt x="227" y="158"/>
                  </a:cubicBezTo>
                  <a:cubicBezTo>
                    <a:pt x="231" y="154"/>
                    <a:pt x="233" y="153"/>
                    <a:pt x="233" y="153"/>
                  </a:cubicBezTo>
                  <a:cubicBezTo>
                    <a:pt x="233" y="153"/>
                    <a:pt x="240" y="152"/>
                    <a:pt x="243" y="151"/>
                  </a:cubicBezTo>
                  <a:cubicBezTo>
                    <a:pt x="245" y="149"/>
                    <a:pt x="248" y="141"/>
                    <a:pt x="248" y="141"/>
                  </a:cubicBezTo>
                  <a:cubicBezTo>
                    <a:pt x="248" y="141"/>
                    <a:pt x="245" y="144"/>
                    <a:pt x="246" y="141"/>
                  </a:cubicBezTo>
                  <a:cubicBezTo>
                    <a:pt x="246" y="138"/>
                    <a:pt x="251" y="132"/>
                    <a:pt x="251" y="132"/>
                  </a:cubicBezTo>
                  <a:cubicBezTo>
                    <a:pt x="242" y="129"/>
                    <a:pt x="242" y="129"/>
                    <a:pt x="242" y="129"/>
                  </a:cubicBezTo>
                  <a:cubicBezTo>
                    <a:pt x="237" y="129"/>
                    <a:pt x="237" y="129"/>
                    <a:pt x="237" y="129"/>
                  </a:cubicBezTo>
                  <a:cubicBezTo>
                    <a:pt x="240" y="132"/>
                    <a:pt x="240" y="132"/>
                    <a:pt x="240" y="132"/>
                  </a:cubicBezTo>
                  <a:cubicBezTo>
                    <a:pt x="231" y="129"/>
                    <a:pt x="231" y="129"/>
                    <a:pt x="231" y="129"/>
                  </a:cubicBezTo>
                  <a:cubicBezTo>
                    <a:pt x="225" y="132"/>
                    <a:pt x="225" y="132"/>
                    <a:pt x="225" y="132"/>
                  </a:cubicBezTo>
                  <a:cubicBezTo>
                    <a:pt x="218" y="130"/>
                    <a:pt x="218" y="130"/>
                    <a:pt x="218" y="130"/>
                  </a:cubicBezTo>
                  <a:cubicBezTo>
                    <a:pt x="216" y="127"/>
                    <a:pt x="216" y="127"/>
                    <a:pt x="216" y="127"/>
                  </a:cubicBezTo>
                  <a:cubicBezTo>
                    <a:pt x="215" y="130"/>
                    <a:pt x="215" y="130"/>
                    <a:pt x="215" y="130"/>
                  </a:cubicBezTo>
                  <a:cubicBezTo>
                    <a:pt x="207" y="130"/>
                    <a:pt x="207" y="130"/>
                    <a:pt x="207" y="130"/>
                  </a:cubicBezTo>
                  <a:cubicBezTo>
                    <a:pt x="199" y="135"/>
                    <a:pt x="199" y="135"/>
                    <a:pt x="199" y="135"/>
                  </a:cubicBezTo>
                  <a:cubicBezTo>
                    <a:pt x="202" y="129"/>
                    <a:pt x="202" y="129"/>
                    <a:pt x="202" y="129"/>
                  </a:cubicBezTo>
                  <a:cubicBezTo>
                    <a:pt x="198" y="124"/>
                    <a:pt x="198" y="124"/>
                    <a:pt x="198" y="124"/>
                  </a:cubicBezTo>
                  <a:cubicBezTo>
                    <a:pt x="198" y="124"/>
                    <a:pt x="192" y="133"/>
                    <a:pt x="191" y="133"/>
                  </a:cubicBezTo>
                  <a:cubicBezTo>
                    <a:pt x="188" y="132"/>
                    <a:pt x="193" y="126"/>
                    <a:pt x="193" y="126"/>
                  </a:cubicBezTo>
                  <a:cubicBezTo>
                    <a:pt x="192" y="120"/>
                    <a:pt x="192" y="120"/>
                    <a:pt x="192" y="120"/>
                  </a:cubicBezTo>
                  <a:cubicBezTo>
                    <a:pt x="189" y="123"/>
                    <a:pt x="189" y="123"/>
                    <a:pt x="189" y="123"/>
                  </a:cubicBezTo>
                  <a:cubicBezTo>
                    <a:pt x="188" y="121"/>
                    <a:pt x="188" y="121"/>
                    <a:pt x="188" y="121"/>
                  </a:cubicBezTo>
                  <a:cubicBezTo>
                    <a:pt x="188" y="121"/>
                    <a:pt x="184" y="120"/>
                    <a:pt x="183" y="120"/>
                  </a:cubicBezTo>
                  <a:cubicBezTo>
                    <a:pt x="181" y="120"/>
                    <a:pt x="182" y="122"/>
                    <a:pt x="182" y="122"/>
                  </a:cubicBezTo>
                  <a:cubicBezTo>
                    <a:pt x="182" y="122"/>
                    <a:pt x="179" y="123"/>
                    <a:pt x="178" y="125"/>
                  </a:cubicBezTo>
                  <a:cubicBezTo>
                    <a:pt x="177" y="127"/>
                    <a:pt x="179" y="132"/>
                    <a:pt x="179" y="132"/>
                  </a:cubicBezTo>
                  <a:cubicBezTo>
                    <a:pt x="179" y="132"/>
                    <a:pt x="176" y="130"/>
                    <a:pt x="176" y="134"/>
                  </a:cubicBezTo>
                  <a:cubicBezTo>
                    <a:pt x="175" y="137"/>
                    <a:pt x="176" y="140"/>
                    <a:pt x="176" y="140"/>
                  </a:cubicBezTo>
                  <a:cubicBezTo>
                    <a:pt x="180" y="143"/>
                    <a:pt x="180" y="143"/>
                    <a:pt x="180" y="143"/>
                  </a:cubicBezTo>
                  <a:cubicBezTo>
                    <a:pt x="175" y="141"/>
                    <a:pt x="175" y="141"/>
                    <a:pt x="175" y="141"/>
                  </a:cubicBezTo>
                  <a:cubicBezTo>
                    <a:pt x="169" y="142"/>
                    <a:pt x="169" y="142"/>
                    <a:pt x="169" y="142"/>
                  </a:cubicBezTo>
                  <a:cubicBezTo>
                    <a:pt x="165" y="140"/>
                    <a:pt x="165" y="140"/>
                    <a:pt x="165" y="140"/>
                  </a:cubicBezTo>
                  <a:cubicBezTo>
                    <a:pt x="164" y="140"/>
                    <a:pt x="164" y="140"/>
                    <a:pt x="164" y="140"/>
                  </a:cubicBezTo>
                  <a:cubicBezTo>
                    <a:pt x="166" y="143"/>
                    <a:pt x="166" y="143"/>
                    <a:pt x="166" y="143"/>
                  </a:cubicBezTo>
                  <a:cubicBezTo>
                    <a:pt x="165" y="152"/>
                    <a:pt x="165" y="152"/>
                    <a:pt x="165" y="152"/>
                  </a:cubicBezTo>
                  <a:cubicBezTo>
                    <a:pt x="161" y="151"/>
                    <a:pt x="161" y="151"/>
                    <a:pt x="161" y="151"/>
                  </a:cubicBezTo>
                  <a:cubicBezTo>
                    <a:pt x="161" y="154"/>
                    <a:pt x="161" y="154"/>
                    <a:pt x="161" y="154"/>
                  </a:cubicBezTo>
                  <a:cubicBezTo>
                    <a:pt x="164" y="156"/>
                    <a:pt x="164" y="156"/>
                    <a:pt x="164" y="156"/>
                  </a:cubicBezTo>
                  <a:cubicBezTo>
                    <a:pt x="163" y="158"/>
                    <a:pt x="163" y="158"/>
                    <a:pt x="163" y="158"/>
                  </a:cubicBezTo>
                  <a:cubicBezTo>
                    <a:pt x="166" y="160"/>
                    <a:pt x="166" y="160"/>
                    <a:pt x="166" y="160"/>
                  </a:cubicBezTo>
                  <a:cubicBezTo>
                    <a:pt x="169" y="168"/>
                    <a:pt x="169" y="168"/>
                    <a:pt x="169" y="168"/>
                  </a:cubicBezTo>
                  <a:cubicBezTo>
                    <a:pt x="162" y="158"/>
                    <a:pt x="162" y="158"/>
                    <a:pt x="162" y="158"/>
                  </a:cubicBezTo>
                  <a:cubicBezTo>
                    <a:pt x="155" y="164"/>
                    <a:pt x="155" y="164"/>
                    <a:pt x="155" y="164"/>
                  </a:cubicBezTo>
                  <a:cubicBezTo>
                    <a:pt x="153" y="159"/>
                    <a:pt x="153" y="159"/>
                    <a:pt x="153" y="159"/>
                  </a:cubicBezTo>
                  <a:cubicBezTo>
                    <a:pt x="150" y="160"/>
                    <a:pt x="150" y="160"/>
                    <a:pt x="150" y="160"/>
                  </a:cubicBezTo>
                  <a:cubicBezTo>
                    <a:pt x="151" y="167"/>
                    <a:pt x="151" y="167"/>
                    <a:pt x="151" y="167"/>
                  </a:cubicBezTo>
                  <a:cubicBezTo>
                    <a:pt x="148" y="161"/>
                    <a:pt x="148" y="161"/>
                    <a:pt x="148" y="161"/>
                  </a:cubicBezTo>
                  <a:cubicBezTo>
                    <a:pt x="143" y="161"/>
                    <a:pt x="143" y="161"/>
                    <a:pt x="143" y="161"/>
                  </a:cubicBezTo>
                  <a:cubicBezTo>
                    <a:pt x="143" y="168"/>
                    <a:pt x="143" y="168"/>
                    <a:pt x="143" y="168"/>
                  </a:cubicBezTo>
                  <a:cubicBezTo>
                    <a:pt x="146" y="172"/>
                    <a:pt x="146" y="172"/>
                    <a:pt x="146" y="172"/>
                  </a:cubicBezTo>
                  <a:cubicBezTo>
                    <a:pt x="143" y="171"/>
                    <a:pt x="143" y="171"/>
                    <a:pt x="143" y="171"/>
                  </a:cubicBezTo>
                  <a:cubicBezTo>
                    <a:pt x="142" y="174"/>
                    <a:pt x="142" y="174"/>
                    <a:pt x="142" y="174"/>
                  </a:cubicBezTo>
                  <a:cubicBezTo>
                    <a:pt x="144" y="179"/>
                    <a:pt x="144" y="179"/>
                    <a:pt x="144" y="179"/>
                  </a:cubicBezTo>
                  <a:cubicBezTo>
                    <a:pt x="149" y="183"/>
                    <a:pt x="149" y="183"/>
                    <a:pt x="149" y="183"/>
                  </a:cubicBezTo>
                  <a:cubicBezTo>
                    <a:pt x="143" y="183"/>
                    <a:pt x="143" y="183"/>
                    <a:pt x="143" y="183"/>
                  </a:cubicBezTo>
                  <a:cubicBezTo>
                    <a:pt x="143" y="183"/>
                    <a:pt x="141" y="179"/>
                    <a:pt x="138" y="179"/>
                  </a:cubicBezTo>
                  <a:cubicBezTo>
                    <a:pt x="136" y="179"/>
                    <a:pt x="136" y="185"/>
                    <a:pt x="136" y="186"/>
                  </a:cubicBezTo>
                  <a:cubicBezTo>
                    <a:pt x="137" y="187"/>
                    <a:pt x="134" y="189"/>
                    <a:pt x="135" y="191"/>
                  </a:cubicBezTo>
                  <a:cubicBezTo>
                    <a:pt x="136" y="193"/>
                    <a:pt x="139" y="192"/>
                    <a:pt x="139" y="192"/>
                  </a:cubicBezTo>
                  <a:cubicBezTo>
                    <a:pt x="147" y="193"/>
                    <a:pt x="147" y="193"/>
                    <a:pt x="147" y="193"/>
                  </a:cubicBezTo>
                  <a:cubicBezTo>
                    <a:pt x="141" y="195"/>
                    <a:pt x="141" y="195"/>
                    <a:pt x="141" y="195"/>
                  </a:cubicBezTo>
                  <a:cubicBezTo>
                    <a:pt x="141" y="195"/>
                    <a:pt x="138" y="196"/>
                    <a:pt x="139" y="198"/>
                  </a:cubicBezTo>
                  <a:cubicBezTo>
                    <a:pt x="139" y="200"/>
                    <a:pt x="144" y="200"/>
                    <a:pt x="146" y="202"/>
                  </a:cubicBezTo>
                  <a:cubicBezTo>
                    <a:pt x="147" y="204"/>
                    <a:pt x="147" y="206"/>
                    <a:pt x="147" y="206"/>
                  </a:cubicBezTo>
                  <a:cubicBezTo>
                    <a:pt x="147" y="206"/>
                    <a:pt x="144" y="203"/>
                    <a:pt x="142" y="202"/>
                  </a:cubicBezTo>
                  <a:cubicBezTo>
                    <a:pt x="141" y="201"/>
                    <a:pt x="137" y="206"/>
                    <a:pt x="137" y="206"/>
                  </a:cubicBezTo>
                  <a:cubicBezTo>
                    <a:pt x="142" y="213"/>
                    <a:pt x="142" y="213"/>
                    <a:pt x="142" y="213"/>
                  </a:cubicBezTo>
                  <a:cubicBezTo>
                    <a:pt x="135" y="207"/>
                    <a:pt x="135" y="207"/>
                    <a:pt x="135" y="207"/>
                  </a:cubicBezTo>
                  <a:cubicBezTo>
                    <a:pt x="132" y="212"/>
                    <a:pt x="132" y="212"/>
                    <a:pt x="132" y="212"/>
                  </a:cubicBezTo>
                  <a:cubicBezTo>
                    <a:pt x="136" y="217"/>
                    <a:pt x="136" y="217"/>
                    <a:pt x="136" y="217"/>
                  </a:cubicBezTo>
                  <a:cubicBezTo>
                    <a:pt x="136" y="218"/>
                    <a:pt x="136" y="218"/>
                    <a:pt x="136" y="218"/>
                  </a:cubicBezTo>
                  <a:cubicBezTo>
                    <a:pt x="131" y="215"/>
                    <a:pt x="131" y="215"/>
                    <a:pt x="131" y="215"/>
                  </a:cubicBezTo>
                  <a:cubicBezTo>
                    <a:pt x="123" y="221"/>
                    <a:pt x="123" y="221"/>
                    <a:pt x="123" y="221"/>
                  </a:cubicBezTo>
                  <a:cubicBezTo>
                    <a:pt x="123" y="221"/>
                    <a:pt x="132" y="222"/>
                    <a:pt x="131" y="223"/>
                  </a:cubicBezTo>
                  <a:cubicBezTo>
                    <a:pt x="129" y="226"/>
                    <a:pt x="123" y="226"/>
                    <a:pt x="123" y="226"/>
                  </a:cubicBezTo>
                  <a:cubicBezTo>
                    <a:pt x="122" y="232"/>
                    <a:pt x="122" y="232"/>
                    <a:pt x="122" y="232"/>
                  </a:cubicBezTo>
                  <a:cubicBezTo>
                    <a:pt x="120" y="229"/>
                    <a:pt x="120" y="229"/>
                    <a:pt x="120" y="229"/>
                  </a:cubicBezTo>
                  <a:cubicBezTo>
                    <a:pt x="120" y="229"/>
                    <a:pt x="111" y="229"/>
                    <a:pt x="111" y="230"/>
                  </a:cubicBezTo>
                  <a:cubicBezTo>
                    <a:pt x="111" y="232"/>
                    <a:pt x="121" y="235"/>
                    <a:pt x="121" y="235"/>
                  </a:cubicBezTo>
                  <a:cubicBezTo>
                    <a:pt x="127" y="234"/>
                    <a:pt x="127" y="234"/>
                    <a:pt x="127" y="234"/>
                  </a:cubicBezTo>
                  <a:cubicBezTo>
                    <a:pt x="130" y="231"/>
                    <a:pt x="130" y="231"/>
                    <a:pt x="130" y="231"/>
                  </a:cubicBezTo>
                  <a:cubicBezTo>
                    <a:pt x="139" y="228"/>
                    <a:pt x="139" y="228"/>
                    <a:pt x="139" y="228"/>
                  </a:cubicBezTo>
                  <a:cubicBezTo>
                    <a:pt x="139" y="230"/>
                    <a:pt x="139" y="230"/>
                    <a:pt x="139" y="230"/>
                  </a:cubicBezTo>
                  <a:cubicBezTo>
                    <a:pt x="132" y="232"/>
                    <a:pt x="132" y="232"/>
                    <a:pt x="132" y="232"/>
                  </a:cubicBezTo>
                  <a:cubicBezTo>
                    <a:pt x="130" y="234"/>
                    <a:pt x="130" y="234"/>
                    <a:pt x="130" y="234"/>
                  </a:cubicBezTo>
                  <a:cubicBezTo>
                    <a:pt x="134" y="236"/>
                    <a:pt x="134" y="236"/>
                    <a:pt x="134" y="236"/>
                  </a:cubicBezTo>
                  <a:cubicBezTo>
                    <a:pt x="132" y="237"/>
                    <a:pt x="132" y="237"/>
                    <a:pt x="132" y="237"/>
                  </a:cubicBezTo>
                  <a:cubicBezTo>
                    <a:pt x="129" y="235"/>
                    <a:pt x="129" y="235"/>
                    <a:pt x="129" y="235"/>
                  </a:cubicBezTo>
                  <a:cubicBezTo>
                    <a:pt x="122" y="237"/>
                    <a:pt x="122" y="237"/>
                    <a:pt x="122" y="237"/>
                  </a:cubicBezTo>
                  <a:cubicBezTo>
                    <a:pt x="118" y="236"/>
                    <a:pt x="118" y="236"/>
                    <a:pt x="118" y="236"/>
                  </a:cubicBezTo>
                  <a:cubicBezTo>
                    <a:pt x="117" y="240"/>
                    <a:pt x="117" y="240"/>
                    <a:pt x="117" y="240"/>
                  </a:cubicBezTo>
                  <a:cubicBezTo>
                    <a:pt x="122" y="244"/>
                    <a:pt x="122" y="244"/>
                    <a:pt x="122" y="244"/>
                  </a:cubicBezTo>
                  <a:cubicBezTo>
                    <a:pt x="127" y="247"/>
                    <a:pt x="127" y="247"/>
                    <a:pt x="127" y="247"/>
                  </a:cubicBezTo>
                  <a:cubicBezTo>
                    <a:pt x="135" y="244"/>
                    <a:pt x="135" y="244"/>
                    <a:pt x="135" y="244"/>
                  </a:cubicBezTo>
                  <a:cubicBezTo>
                    <a:pt x="148" y="233"/>
                    <a:pt x="148" y="233"/>
                    <a:pt x="148" y="233"/>
                  </a:cubicBezTo>
                  <a:cubicBezTo>
                    <a:pt x="146" y="231"/>
                    <a:pt x="146" y="231"/>
                    <a:pt x="146" y="231"/>
                  </a:cubicBezTo>
                  <a:cubicBezTo>
                    <a:pt x="149" y="230"/>
                    <a:pt x="149" y="230"/>
                    <a:pt x="149" y="230"/>
                  </a:cubicBezTo>
                  <a:cubicBezTo>
                    <a:pt x="153" y="232"/>
                    <a:pt x="153" y="232"/>
                    <a:pt x="153" y="232"/>
                  </a:cubicBezTo>
                  <a:cubicBezTo>
                    <a:pt x="145" y="238"/>
                    <a:pt x="145" y="238"/>
                    <a:pt x="145" y="238"/>
                  </a:cubicBezTo>
                  <a:cubicBezTo>
                    <a:pt x="145" y="238"/>
                    <a:pt x="152" y="240"/>
                    <a:pt x="151" y="240"/>
                  </a:cubicBezTo>
                  <a:cubicBezTo>
                    <a:pt x="145" y="240"/>
                    <a:pt x="145" y="240"/>
                    <a:pt x="145" y="240"/>
                  </a:cubicBezTo>
                  <a:cubicBezTo>
                    <a:pt x="137" y="246"/>
                    <a:pt x="137" y="246"/>
                    <a:pt x="137" y="246"/>
                  </a:cubicBezTo>
                  <a:cubicBezTo>
                    <a:pt x="141" y="249"/>
                    <a:pt x="141" y="249"/>
                    <a:pt x="141" y="249"/>
                  </a:cubicBezTo>
                  <a:cubicBezTo>
                    <a:pt x="137" y="249"/>
                    <a:pt x="137" y="249"/>
                    <a:pt x="137" y="249"/>
                  </a:cubicBezTo>
                  <a:cubicBezTo>
                    <a:pt x="134" y="251"/>
                    <a:pt x="134" y="251"/>
                    <a:pt x="134" y="251"/>
                  </a:cubicBezTo>
                  <a:cubicBezTo>
                    <a:pt x="141" y="254"/>
                    <a:pt x="141" y="254"/>
                    <a:pt x="141" y="254"/>
                  </a:cubicBezTo>
                  <a:cubicBezTo>
                    <a:pt x="135" y="253"/>
                    <a:pt x="135" y="253"/>
                    <a:pt x="135" y="253"/>
                  </a:cubicBezTo>
                  <a:cubicBezTo>
                    <a:pt x="131" y="260"/>
                    <a:pt x="131" y="260"/>
                    <a:pt x="131" y="260"/>
                  </a:cubicBezTo>
                  <a:cubicBezTo>
                    <a:pt x="125" y="260"/>
                    <a:pt x="125" y="260"/>
                    <a:pt x="125" y="260"/>
                  </a:cubicBezTo>
                  <a:cubicBezTo>
                    <a:pt x="122" y="267"/>
                    <a:pt x="122" y="267"/>
                    <a:pt x="122" y="267"/>
                  </a:cubicBezTo>
                  <a:cubicBezTo>
                    <a:pt x="126" y="267"/>
                    <a:pt x="126" y="267"/>
                    <a:pt x="126" y="267"/>
                  </a:cubicBezTo>
                  <a:cubicBezTo>
                    <a:pt x="125" y="277"/>
                    <a:pt x="125" y="277"/>
                    <a:pt x="125" y="277"/>
                  </a:cubicBezTo>
                  <a:cubicBezTo>
                    <a:pt x="120" y="277"/>
                    <a:pt x="120" y="277"/>
                    <a:pt x="120" y="277"/>
                  </a:cubicBezTo>
                  <a:cubicBezTo>
                    <a:pt x="115" y="281"/>
                    <a:pt x="115" y="281"/>
                    <a:pt x="115" y="281"/>
                  </a:cubicBezTo>
                  <a:cubicBezTo>
                    <a:pt x="118" y="285"/>
                    <a:pt x="118" y="285"/>
                    <a:pt x="118" y="285"/>
                  </a:cubicBezTo>
                  <a:cubicBezTo>
                    <a:pt x="115" y="292"/>
                    <a:pt x="115" y="292"/>
                    <a:pt x="115" y="292"/>
                  </a:cubicBezTo>
                  <a:cubicBezTo>
                    <a:pt x="116" y="294"/>
                    <a:pt x="116" y="294"/>
                    <a:pt x="116" y="294"/>
                  </a:cubicBezTo>
                  <a:cubicBezTo>
                    <a:pt x="121" y="294"/>
                    <a:pt x="121" y="294"/>
                    <a:pt x="121" y="294"/>
                  </a:cubicBezTo>
                  <a:cubicBezTo>
                    <a:pt x="116" y="296"/>
                    <a:pt x="116" y="296"/>
                    <a:pt x="116" y="296"/>
                  </a:cubicBezTo>
                  <a:cubicBezTo>
                    <a:pt x="111" y="305"/>
                    <a:pt x="111" y="305"/>
                    <a:pt x="111" y="305"/>
                  </a:cubicBezTo>
                  <a:cubicBezTo>
                    <a:pt x="110" y="306"/>
                    <a:pt x="110" y="306"/>
                    <a:pt x="110" y="306"/>
                  </a:cubicBezTo>
                  <a:cubicBezTo>
                    <a:pt x="110" y="306"/>
                    <a:pt x="109" y="313"/>
                    <a:pt x="106" y="315"/>
                  </a:cubicBezTo>
                  <a:cubicBezTo>
                    <a:pt x="105" y="316"/>
                    <a:pt x="101" y="317"/>
                    <a:pt x="101" y="317"/>
                  </a:cubicBezTo>
                  <a:cubicBezTo>
                    <a:pt x="101" y="317"/>
                    <a:pt x="100" y="324"/>
                    <a:pt x="105" y="324"/>
                  </a:cubicBezTo>
                  <a:cubicBezTo>
                    <a:pt x="112" y="325"/>
                    <a:pt x="114" y="318"/>
                    <a:pt x="114" y="318"/>
                  </a:cubicBezTo>
                  <a:cubicBezTo>
                    <a:pt x="113" y="316"/>
                    <a:pt x="113" y="316"/>
                    <a:pt x="113" y="316"/>
                  </a:cubicBezTo>
                  <a:cubicBezTo>
                    <a:pt x="114" y="314"/>
                    <a:pt x="114" y="314"/>
                    <a:pt x="114" y="314"/>
                  </a:cubicBezTo>
                  <a:cubicBezTo>
                    <a:pt x="121" y="300"/>
                    <a:pt x="121" y="300"/>
                    <a:pt x="121" y="300"/>
                  </a:cubicBezTo>
                  <a:cubicBezTo>
                    <a:pt x="128" y="296"/>
                    <a:pt x="128" y="296"/>
                    <a:pt x="128" y="296"/>
                  </a:cubicBezTo>
                  <a:cubicBezTo>
                    <a:pt x="125" y="292"/>
                    <a:pt x="125" y="292"/>
                    <a:pt x="125" y="292"/>
                  </a:cubicBezTo>
                  <a:cubicBezTo>
                    <a:pt x="126" y="282"/>
                    <a:pt x="126" y="282"/>
                    <a:pt x="126" y="282"/>
                  </a:cubicBezTo>
                  <a:cubicBezTo>
                    <a:pt x="129" y="282"/>
                    <a:pt x="129" y="282"/>
                    <a:pt x="129" y="282"/>
                  </a:cubicBezTo>
                  <a:cubicBezTo>
                    <a:pt x="136" y="276"/>
                    <a:pt x="136" y="276"/>
                    <a:pt x="136" y="276"/>
                  </a:cubicBezTo>
                  <a:cubicBezTo>
                    <a:pt x="139" y="275"/>
                    <a:pt x="139" y="275"/>
                    <a:pt x="139" y="275"/>
                  </a:cubicBezTo>
                  <a:cubicBezTo>
                    <a:pt x="144" y="271"/>
                    <a:pt x="144" y="271"/>
                    <a:pt x="144" y="271"/>
                  </a:cubicBezTo>
                  <a:cubicBezTo>
                    <a:pt x="148" y="270"/>
                    <a:pt x="148" y="270"/>
                    <a:pt x="148" y="270"/>
                  </a:cubicBezTo>
                  <a:cubicBezTo>
                    <a:pt x="145" y="272"/>
                    <a:pt x="145" y="272"/>
                    <a:pt x="145" y="272"/>
                  </a:cubicBezTo>
                  <a:cubicBezTo>
                    <a:pt x="142" y="276"/>
                    <a:pt x="142" y="276"/>
                    <a:pt x="142" y="276"/>
                  </a:cubicBezTo>
                  <a:cubicBezTo>
                    <a:pt x="137" y="277"/>
                    <a:pt x="137" y="277"/>
                    <a:pt x="137" y="277"/>
                  </a:cubicBezTo>
                  <a:cubicBezTo>
                    <a:pt x="132" y="282"/>
                    <a:pt x="132" y="282"/>
                    <a:pt x="132" y="282"/>
                  </a:cubicBezTo>
                  <a:cubicBezTo>
                    <a:pt x="129" y="283"/>
                    <a:pt x="129" y="283"/>
                    <a:pt x="129" y="283"/>
                  </a:cubicBezTo>
                  <a:cubicBezTo>
                    <a:pt x="127" y="291"/>
                    <a:pt x="127" y="291"/>
                    <a:pt x="127" y="291"/>
                  </a:cubicBezTo>
                  <a:cubicBezTo>
                    <a:pt x="132" y="295"/>
                    <a:pt x="132" y="295"/>
                    <a:pt x="132" y="295"/>
                  </a:cubicBezTo>
                  <a:cubicBezTo>
                    <a:pt x="131" y="287"/>
                    <a:pt x="131" y="287"/>
                    <a:pt x="131" y="287"/>
                  </a:cubicBezTo>
                  <a:cubicBezTo>
                    <a:pt x="135" y="290"/>
                    <a:pt x="135" y="290"/>
                    <a:pt x="135" y="290"/>
                  </a:cubicBezTo>
                  <a:cubicBezTo>
                    <a:pt x="137" y="287"/>
                    <a:pt x="137" y="287"/>
                    <a:pt x="137" y="287"/>
                  </a:cubicBezTo>
                  <a:cubicBezTo>
                    <a:pt x="139" y="294"/>
                    <a:pt x="139" y="294"/>
                    <a:pt x="139" y="294"/>
                  </a:cubicBezTo>
                  <a:cubicBezTo>
                    <a:pt x="144" y="290"/>
                    <a:pt x="144" y="290"/>
                    <a:pt x="144" y="290"/>
                  </a:cubicBezTo>
                  <a:cubicBezTo>
                    <a:pt x="143" y="285"/>
                    <a:pt x="143" y="285"/>
                    <a:pt x="143" y="285"/>
                  </a:cubicBezTo>
                  <a:cubicBezTo>
                    <a:pt x="145" y="285"/>
                    <a:pt x="145" y="285"/>
                    <a:pt x="145" y="285"/>
                  </a:cubicBezTo>
                  <a:cubicBezTo>
                    <a:pt x="145" y="285"/>
                    <a:pt x="147" y="279"/>
                    <a:pt x="148" y="280"/>
                  </a:cubicBezTo>
                  <a:cubicBezTo>
                    <a:pt x="150" y="280"/>
                    <a:pt x="148" y="283"/>
                    <a:pt x="148" y="283"/>
                  </a:cubicBezTo>
                  <a:cubicBezTo>
                    <a:pt x="148" y="287"/>
                    <a:pt x="148" y="287"/>
                    <a:pt x="148" y="287"/>
                  </a:cubicBezTo>
                  <a:cubicBezTo>
                    <a:pt x="149" y="285"/>
                    <a:pt x="149" y="285"/>
                    <a:pt x="149" y="285"/>
                  </a:cubicBezTo>
                  <a:cubicBezTo>
                    <a:pt x="152" y="290"/>
                    <a:pt x="152" y="290"/>
                    <a:pt x="152" y="290"/>
                  </a:cubicBezTo>
                  <a:cubicBezTo>
                    <a:pt x="158" y="294"/>
                    <a:pt x="158" y="294"/>
                    <a:pt x="158" y="294"/>
                  </a:cubicBezTo>
                  <a:cubicBezTo>
                    <a:pt x="151" y="293"/>
                    <a:pt x="151" y="293"/>
                    <a:pt x="151" y="293"/>
                  </a:cubicBezTo>
                  <a:cubicBezTo>
                    <a:pt x="148" y="290"/>
                    <a:pt x="148" y="290"/>
                    <a:pt x="148" y="290"/>
                  </a:cubicBezTo>
                  <a:cubicBezTo>
                    <a:pt x="145" y="292"/>
                    <a:pt x="145" y="292"/>
                    <a:pt x="145" y="292"/>
                  </a:cubicBezTo>
                  <a:cubicBezTo>
                    <a:pt x="144" y="302"/>
                    <a:pt x="144" y="302"/>
                    <a:pt x="144" y="302"/>
                  </a:cubicBezTo>
                  <a:cubicBezTo>
                    <a:pt x="144" y="302"/>
                    <a:pt x="141" y="302"/>
                    <a:pt x="141" y="303"/>
                  </a:cubicBezTo>
                  <a:cubicBezTo>
                    <a:pt x="141" y="311"/>
                    <a:pt x="141" y="311"/>
                    <a:pt x="141" y="311"/>
                  </a:cubicBezTo>
                  <a:cubicBezTo>
                    <a:pt x="141" y="311"/>
                    <a:pt x="148" y="313"/>
                    <a:pt x="147" y="317"/>
                  </a:cubicBezTo>
                  <a:cubicBezTo>
                    <a:pt x="147" y="322"/>
                    <a:pt x="142" y="325"/>
                    <a:pt x="142" y="325"/>
                  </a:cubicBezTo>
                  <a:cubicBezTo>
                    <a:pt x="141" y="329"/>
                    <a:pt x="141" y="329"/>
                    <a:pt x="141" y="329"/>
                  </a:cubicBezTo>
                  <a:cubicBezTo>
                    <a:pt x="137" y="329"/>
                    <a:pt x="137" y="329"/>
                    <a:pt x="137" y="329"/>
                  </a:cubicBezTo>
                  <a:cubicBezTo>
                    <a:pt x="137" y="329"/>
                    <a:pt x="137" y="333"/>
                    <a:pt x="135" y="335"/>
                  </a:cubicBezTo>
                  <a:cubicBezTo>
                    <a:pt x="133" y="337"/>
                    <a:pt x="128" y="341"/>
                    <a:pt x="127" y="344"/>
                  </a:cubicBezTo>
                  <a:cubicBezTo>
                    <a:pt x="126" y="347"/>
                    <a:pt x="123" y="355"/>
                    <a:pt x="123" y="355"/>
                  </a:cubicBezTo>
                  <a:cubicBezTo>
                    <a:pt x="121" y="348"/>
                    <a:pt x="121" y="348"/>
                    <a:pt x="121" y="348"/>
                  </a:cubicBezTo>
                  <a:cubicBezTo>
                    <a:pt x="120" y="348"/>
                    <a:pt x="120" y="348"/>
                    <a:pt x="120" y="348"/>
                  </a:cubicBezTo>
                  <a:cubicBezTo>
                    <a:pt x="120" y="348"/>
                    <a:pt x="117" y="355"/>
                    <a:pt x="119" y="358"/>
                  </a:cubicBezTo>
                  <a:cubicBezTo>
                    <a:pt x="120" y="360"/>
                    <a:pt x="122" y="365"/>
                    <a:pt x="122" y="365"/>
                  </a:cubicBezTo>
                  <a:cubicBezTo>
                    <a:pt x="122" y="371"/>
                    <a:pt x="122" y="371"/>
                    <a:pt x="122" y="371"/>
                  </a:cubicBezTo>
                  <a:cubicBezTo>
                    <a:pt x="125" y="373"/>
                    <a:pt x="125" y="373"/>
                    <a:pt x="125" y="373"/>
                  </a:cubicBezTo>
                  <a:cubicBezTo>
                    <a:pt x="126" y="370"/>
                    <a:pt x="126" y="370"/>
                    <a:pt x="126" y="370"/>
                  </a:cubicBezTo>
                  <a:cubicBezTo>
                    <a:pt x="126" y="370"/>
                    <a:pt x="122" y="363"/>
                    <a:pt x="127" y="361"/>
                  </a:cubicBezTo>
                  <a:cubicBezTo>
                    <a:pt x="130" y="359"/>
                    <a:pt x="132" y="360"/>
                    <a:pt x="132" y="360"/>
                  </a:cubicBezTo>
                  <a:cubicBezTo>
                    <a:pt x="132" y="363"/>
                    <a:pt x="132" y="363"/>
                    <a:pt x="132" y="363"/>
                  </a:cubicBezTo>
                  <a:cubicBezTo>
                    <a:pt x="139" y="368"/>
                    <a:pt x="139" y="368"/>
                    <a:pt x="139" y="368"/>
                  </a:cubicBezTo>
                  <a:cubicBezTo>
                    <a:pt x="144" y="374"/>
                    <a:pt x="144" y="374"/>
                    <a:pt x="144" y="374"/>
                  </a:cubicBezTo>
                  <a:cubicBezTo>
                    <a:pt x="147" y="368"/>
                    <a:pt x="147" y="368"/>
                    <a:pt x="147" y="368"/>
                  </a:cubicBezTo>
                  <a:cubicBezTo>
                    <a:pt x="145" y="363"/>
                    <a:pt x="145" y="363"/>
                    <a:pt x="145" y="363"/>
                  </a:cubicBezTo>
                  <a:cubicBezTo>
                    <a:pt x="145" y="360"/>
                    <a:pt x="145" y="360"/>
                    <a:pt x="145" y="360"/>
                  </a:cubicBezTo>
                  <a:cubicBezTo>
                    <a:pt x="145" y="360"/>
                    <a:pt x="147" y="364"/>
                    <a:pt x="149" y="365"/>
                  </a:cubicBezTo>
                  <a:cubicBezTo>
                    <a:pt x="153" y="365"/>
                    <a:pt x="153" y="365"/>
                    <a:pt x="153" y="365"/>
                  </a:cubicBezTo>
                  <a:cubicBezTo>
                    <a:pt x="153" y="365"/>
                    <a:pt x="149" y="372"/>
                    <a:pt x="153" y="372"/>
                  </a:cubicBezTo>
                  <a:cubicBezTo>
                    <a:pt x="158" y="372"/>
                    <a:pt x="164" y="371"/>
                    <a:pt x="164" y="371"/>
                  </a:cubicBezTo>
                  <a:cubicBezTo>
                    <a:pt x="166" y="368"/>
                    <a:pt x="166" y="368"/>
                    <a:pt x="166" y="368"/>
                  </a:cubicBezTo>
                  <a:cubicBezTo>
                    <a:pt x="170" y="369"/>
                    <a:pt x="170" y="369"/>
                    <a:pt x="170" y="369"/>
                  </a:cubicBezTo>
                  <a:cubicBezTo>
                    <a:pt x="178" y="369"/>
                    <a:pt x="178" y="369"/>
                    <a:pt x="178" y="369"/>
                  </a:cubicBezTo>
                  <a:cubicBezTo>
                    <a:pt x="179" y="357"/>
                    <a:pt x="179" y="357"/>
                    <a:pt x="179" y="357"/>
                  </a:cubicBezTo>
                  <a:cubicBezTo>
                    <a:pt x="179" y="357"/>
                    <a:pt x="179" y="362"/>
                    <a:pt x="181" y="363"/>
                  </a:cubicBezTo>
                  <a:cubicBezTo>
                    <a:pt x="183" y="363"/>
                    <a:pt x="198" y="365"/>
                    <a:pt x="198" y="365"/>
                  </a:cubicBezTo>
                  <a:cubicBezTo>
                    <a:pt x="196" y="368"/>
                    <a:pt x="196" y="368"/>
                    <a:pt x="196" y="368"/>
                  </a:cubicBezTo>
                  <a:cubicBezTo>
                    <a:pt x="194" y="368"/>
                    <a:pt x="194" y="368"/>
                    <a:pt x="194" y="368"/>
                  </a:cubicBezTo>
                  <a:cubicBezTo>
                    <a:pt x="193" y="366"/>
                    <a:pt x="193" y="366"/>
                    <a:pt x="193" y="366"/>
                  </a:cubicBezTo>
                  <a:cubicBezTo>
                    <a:pt x="188" y="366"/>
                    <a:pt x="188" y="366"/>
                    <a:pt x="188" y="366"/>
                  </a:cubicBezTo>
                  <a:cubicBezTo>
                    <a:pt x="189" y="370"/>
                    <a:pt x="189" y="370"/>
                    <a:pt x="189" y="370"/>
                  </a:cubicBezTo>
                  <a:cubicBezTo>
                    <a:pt x="186" y="369"/>
                    <a:pt x="186" y="369"/>
                    <a:pt x="186" y="369"/>
                  </a:cubicBezTo>
                  <a:cubicBezTo>
                    <a:pt x="180" y="373"/>
                    <a:pt x="180" y="373"/>
                    <a:pt x="180" y="373"/>
                  </a:cubicBezTo>
                  <a:cubicBezTo>
                    <a:pt x="181" y="375"/>
                    <a:pt x="181" y="375"/>
                    <a:pt x="181" y="375"/>
                  </a:cubicBezTo>
                  <a:cubicBezTo>
                    <a:pt x="181" y="375"/>
                    <a:pt x="176" y="378"/>
                    <a:pt x="175" y="381"/>
                  </a:cubicBezTo>
                  <a:cubicBezTo>
                    <a:pt x="174" y="384"/>
                    <a:pt x="172" y="388"/>
                    <a:pt x="172" y="388"/>
                  </a:cubicBezTo>
                  <a:cubicBezTo>
                    <a:pt x="169" y="390"/>
                    <a:pt x="169" y="390"/>
                    <a:pt x="169" y="390"/>
                  </a:cubicBezTo>
                  <a:cubicBezTo>
                    <a:pt x="172" y="396"/>
                    <a:pt x="172" y="396"/>
                    <a:pt x="172" y="396"/>
                  </a:cubicBezTo>
                  <a:cubicBezTo>
                    <a:pt x="174" y="400"/>
                    <a:pt x="174" y="400"/>
                    <a:pt x="174" y="400"/>
                  </a:cubicBezTo>
                  <a:cubicBezTo>
                    <a:pt x="174" y="400"/>
                    <a:pt x="176" y="401"/>
                    <a:pt x="176" y="403"/>
                  </a:cubicBezTo>
                  <a:cubicBezTo>
                    <a:pt x="176" y="404"/>
                    <a:pt x="175" y="409"/>
                    <a:pt x="175" y="410"/>
                  </a:cubicBezTo>
                  <a:cubicBezTo>
                    <a:pt x="176" y="412"/>
                    <a:pt x="178" y="414"/>
                    <a:pt x="178" y="414"/>
                  </a:cubicBezTo>
                  <a:cubicBezTo>
                    <a:pt x="182" y="409"/>
                    <a:pt x="182" y="409"/>
                    <a:pt x="182" y="409"/>
                  </a:cubicBezTo>
                  <a:cubicBezTo>
                    <a:pt x="182" y="413"/>
                    <a:pt x="182" y="413"/>
                    <a:pt x="182" y="413"/>
                  </a:cubicBezTo>
                  <a:cubicBezTo>
                    <a:pt x="180" y="416"/>
                    <a:pt x="180" y="416"/>
                    <a:pt x="180" y="416"/>
                  </a:cubicBezTo>
                  <a:cubicBezTo>
                    <a:pt x="179" y="416"/>
                    <a:pt x="181" y="422"/>
                    <a:pt x="181" y="422"/>
                  </a:cubicBezTo>
                  <a:cubicBezTo>
                    <a:pt x="185" y="417"/>
                    <a:pt x="185" y="417"/>
                    <a:pt x="185" y="417"/>
                  </a:cubicBezTo>
                  <a:cubicBezTo>
                    <a:pt x="186" y="412"/>
                    <a:pt x="186" y="412"/>
                    <a:pt x="186" y="412"/>
                  </a:cubicBezTo>
                  <a:cubicBezTo>
                    <a:pt x="189" y="420"/>
                    <a:pt x="189" y="420"/>
                    <a:pt x="189" y="420"/>
                  </a:cubicBezTo>
                  <a:cubicBezTo>
                    <a:pt x="194" y="417"/>
                    <a:pt x="194" y="417"/>
                    <a:pt x="194" y="417"/>
                  </a:cubicBezTo>
                  <a:cubicBezTo>
                    <a:pt x="194" y="423"/>
                    <a:pt x="194" y="423"/>
                    <a:pt x="194" y="423"/>
                  </a:cubicBezTo>
                  <a:cubicBezTo>
                    <a:pt x="194" y="423"/>
                    <a:pt x="189" y="424"/>
                    <a:pt x="189" y="425"/>
                  </a:cubicBezTo>
                  <a:cubicBezTo>
                    <a:pt x="189" y="427"/>
                    <a:pt x="192" y="428"/>
                    <a:pt x="192" y="428"/>
                  </a:cubicBezTo>
                  <a:cubicBezTo>
                    <a:pt x="191" y="432"/>
                    <a:pt x="191" y="432"/>
                    <a:pt x="191" y="432"/>
                  </a:cubicBezTo>
                  <a:cubicBezTo>
                    <a:pt x="182" y="433"/>
                    <a:pt x="182" y="433"/>
                    <a:pt x="182" y="433"/>
                  </a:cubicBezTo>
                  <a:cubicBezTo>
                    <a:pt x="182" y="433"/>
                    <a:pt x="180" y="442"/>
                    <a:pt x="182" y="443"/>
                  </a:cubicBezTo>
                  <a:cubicBezTo>
                    <a:pt x="184" y="444"/>
                    <a:pt x="185" y="448"/>
                    <a:pt x="185" y="448"/>
                  </a:cubicBezTo>
                  <a:cubicBezTo>
                    <a:pt x="185" y="448"/>
                    <a:pt x="177" y="452"/>
                    <a:pt x="177" y="457"/>
                  </a:cubicBezTo>
                  <a:cubicBezTo>
                    <a:pt x="178" y="461"/>
                    <a:pt x="181" y="470"/>
                    <a:pt x="181" y="470"/>
                  </a:cubicBezTo>
                  <a:cubicBezTo>
                    <a:pt x="186" y="472"/>
                    <a:pt x="186" y="472"/>
                    <a:pt x="186" y="472"/>
                  </a:cubicBezTo>
                  <a:cubicBezTo>
                    <a:pt x="186" y="472"/>
                    <a:pt x="185" y="474"/>
                    <a:pt x="184" y="474"/>
                  </a:cubicBezTo>
                  <a:cubicBezTo>
                    <a:pt x="183" y="474"/>
                    <a:pt x="179" y="472"/>
                    <a:pt x="179" y="472"/>
                  </a:cubicBezTo>
                  <a:cubicBezTo>
                    <a:pt x="177" y="465"/>
                    <a:pt x="177" y="465"/>
                    <a:pt x="177" y="465"/>
                  </a:cubicBezTo>
                  <a:cubicBezTo>
                    <a:pt x="177" y="465"/>
                    <a:pt x="171" y="464"/>
                    <a:pt x="171" y="466"/>
                  </a:cubicBezTo>
                  <a:cubicBezTo>
                    <a:pt x="170" y="467"/>
                    <a:pt x="172" y="474"/>
                    <a:pt x="172" y="474"/>
                  </a:cubicBezTo>
                  <a:cubicBezTo>
                    <a:pt x="165" y="467"/>
                    <a:pt x="165" y="467"/>
                    <a:pt x="165" y="467"/>
                  </a:cubicBezTo>
                  <a:cubicBezTo>
                    <a:pt x="152" y="469"/>
                    <a:pt x="152" y="469"/>
                    <a:pt x="152" y="469"/>
                  </a:cubicBezTo>
                  <a:cubicBezTo>
                    <a:pt x="144" y="464"/>
                    <a:pt x="144" y="464"/>
                    <a:pt x="144" y="464"/>
                  </a:cubicBezTo>
                  <a:cubicBezTo>
                    <a:pt x="144" y="467"/>
                    <a:pt x="144" y="467"/>
                    <a:pt x="144" y="467"/>
                  </a:cubicBezTo>
                  <a:cubicBezTo>
                    <a:pt x="133" y="469"/>
                    <a:pt x="133" y="469"/>
                    <a:pt x="133" y="469"/>
                  </a:cubicBezTo>
                  <a:cubicBezTo>
                    <a:pt x="121" y="475"/>
                    <a:pt x="121" y="475"/>
                    <a:pt x="121" y="475"/>
                  </a:cubicBezTo>
                  <a:cubicBezTo>
                    <a:pt x="121" y="475"/>
                    <a:pt x="120" y="482"/>
                    <a:pt x="117" y="483"/>
                  </a:cubicBezTo>
                  <a:cubicBezTo>
                    <a:pt x="115" y="485"/>
                    <a:pt x="111" y="485"/>
                    <a:pt x="111" y="485"/>
                  </a:cubicBezTo>
                  <a:cubicBezTo>
                    <a:pt x="111" y="485"/>
                    <a:pt x="100" y="490"/>
                    <a:pt x="101" y="491"/>
                  </a:cubicBezTo>
                  <a:cubicBezTo>
                    <a:pt x="103" y="492"/>
                    <a:pt x="107" y="491"/>
                    <a:pt x="109" y="492"/>
                  </a:cubicBezTo>
                  <a:cubicBezTo>
                    <a:pt x="110" y="494"/>
                    <a:pt x="110" y="497"/>
                    <a:pt x="110" y="497"/>
                  </a:cubicBezTo>
                  <a:cubicBezTo>
                    <a:pt x="110" y="497"/>
                    <a:pt x="112" y="496"/>
                    <a:pt x="112" y="494"/>
                  </a:cubicBezTo>
                  <a:cubicBezTo>
                    <a:pt x="113" y="491"/>
                    <a:pt x="114" y="489"/>
                    <a:pt x="116" y="489"/>
                  </a:cubicBezTo>
                  <a:cubicBezTo>
                    <a:pt x="117" y="488"/>
                    <a:pt x="119" y="490"/>
                    <a:pt x="119" y="490"/>
                  </a:cubicBezTo>
                  <a:cubicBezTo>
                    <a:pt x="122" y="489"/>
                    <a:pt x="122" y="489"/>
                    <a:pt x="122" y="489"/>
                  </a:cubicBezTo>
                  <a:cubicBezTo>
                    <a:pt x="129" y="490"/>
                    <a:pt x="129" y="490"/>
                    <a:pt x="129" y="490"/>
                  </a:cubicBezTo>
                  <a:cubicBezTo>
                    <a:pt x="127" y="494"/>
                    <a:pt x="127" y="494"/>
                    <a:pt x="127" y="494"/>
                  </a:cubicBezTo>
                  <a:cubicBezTo>
                    <a:pt x="127" y="494"/>
                    <a:pt x="126" y="499"/>
                    <a:pt x="127" y="500"/>
                  </a:cubicBezTo>
                  <a:cubicBezTo>
                    <a:pt x="128" y="501"/>
                    <a:pt x="128" y="503"/>
                    <a:pt x="128" y="503"/>
                  </a:cubicBezTo>
                  <a:cubicBezTo>
                    <a:pt x="128" y="503"/>
                    <a:pt x="123" y="506"/>
                    <a:pt x="123" y="510"/>
                  </a:cubicBezTo>
                  <a:cubicBezTo>
                    <a:pt x="123" y="512"/>
                    <a:pt x="128" y="514"/>
                    <a:pt x="128" y="514"/>
                  </a:cubicBezTo>
                  <a:cubicBezTo>
                    <a:pt x="126" y="516"/>
                    <a:pt x="126" y="516"/>
                    <a:pt x="126" y="516"/>
                  </a:cubicBezTo>
                  <a:cubicBezTo>
                    <a:pt x="126" y="516"/>
                    <a:pt x="119" y="531"/>
                    <a:pt x="116" y="531"/>
                  </a:cubicBezTo>
                  <a:cubicBezTo>
                    <a:pt x="113" y="532"/>
                    <a:pt x="110" y="532"/>
                    <a:pt x="109" y="533"/>
                  </a:cubicBezTo>
                  <a:cubicBezTo>
                    <a:pt x="106" y="534"/>
                    <a:pt x="102" y="536"/>
                    <a:pt x="102" y="536"/>
                  </a:cubicBezTo>
                  <a:cubicBezTo>
                    <a:pt x="98" y="535"/>
                    <a:pt x="98" y="535"/>
                    <a:pt x="98" y="535"/>
                  </a:cubicBezTo>
                  <a:cubicBezTo>
                    <a:pt x="88" y="538"/>
                    <a:pt x="88" y="538"/>
                    <a:pt x="88" y="538"/>
                  </a:cubicBezTo>
                  <a:cubicBezTo>
                    <a:pt x="87" y="542"/>
                    <a:pt x="87" y="542"/>
                    <a:pt x="87" y="542"/>
                  </a:cubicBezTo>
                  <a:cubicBezTo>
                    <a:pt x="82" y="542"/>
                    <a:pt x="82" y="542"/>
                    <a:pt x="82" y="542"/>
                  </a:cubicBezTo>
                  <a:cubicBezTo>
                    <a:pt x="79" y="538"/>
                    <a:pt x="79" y="538"/>
                    <a:pt x="79" y="538"/>
                  </a:cubicBezTo>
                  <a:cubicBezTo>
                    <a:pt x="76" y="539"/>
                    <a:pt x="76" y="539"/>
                    <a:pt x="76" y="539"/>
                  </a:cubicBezTo>
                  <a:cubicBezTo>
                    <a:pt x="77" y="542"/>
                    <a:pt x="77" y="542"/>
                    <a:pt x="77" y="542"/>
                  </a:cubicBezTo>
                  <a:cubicBezTo>
                    <a:pt x="77" y="542"/>
                    <a:pt x="66" y="543"/>
                    <a:pt x="66" y="545"/>
                  </a:cubicBezTo>
                  <a:cubicBezTo>
                    <a:pt x="65" y="547"/>
                    <a:pt x="65" y="548"/>
                    <a:pt x="65" y="548"/>
                  </a:cubicBezTo>
                  <a:cubicBezTo>
                    <a:pt x="72" y="549"/>
                    <a:pt x="72" y="549"/>
                    <a:pt x="72" y="549"/>
                  </a:cubicBezTo>
                  <a:cubicBezTo>
                    <a:pt x="72" y="549"/>
                    <a:pt x="73" y="554"/>
                    <a:pt x="71" y="554"/>
                  </a:cubicBezTo>
                  <a:cubicBezTo>
                    <a:pt x="68" y="554"/>
                    <a:pt x="66" y="555"/>
                    <a:pt x="66" y="555"/>
                  </a:cubicBezTo>
                  <a:cubicBezTo>
                    <a:pt x="67" y="561"/>
                    <a:pt x="67" y="561"/>
                    <a:pt x="67" y="561"/>
                  </a:cubicBezTo>
                  <a:cubicBezTo>
                    <a:pt x="67" y="561"/>
                    <a:pt x="70" y="559"/>
                    <a:pt x="71" y="559"/>
                  </a:cubicBezTo>
                  <a:cubicBezTo>
                    <a:pt x="72" y="559"/>
                    <a:pt x="74" y="560"/>
                    <a:pt x="74" y="560"/>
                  </a:cubicBezTo>
                  <a:cubicBezTo>
                    <a:pt x="80" y="559"/>
                    <a:pt x="80" y="559"/>
                    <a:pt x="80" y="559"/>
                  </a:cubicBezTo>
                  <a:cubicBezTo>
                    <a:pt x="82" y="555"/>
                    <a:pt x="82" y="555"/>
                    <a:pt x="82" y="555"/>
                  </a:cubicBezTo>
                  <a:cubicBezTo>
                    <a:pt x="86" y="555"/>
                    <a:pt x="86" y="555"/>
                    <a:pt x="86" y="555"/>
                  </a:cubicBezTo>
                  <a:cubicBezTo>
                    <a:pt x="83" y="558"/>
                    <a:pt x="83" y="558"/>
                    <a:pt x="83" y="558"/>
                  </a:cubicBezTo>
                  <a:cubicBezTo>
                    <a:pt x="82" y="561"/>
                    <a:pt x="82" y="561"/>
                    <a:pt x="82" y="561"/>
                  </a:cubicBezTo>
                  <a:cubicBezTo>
                    <a:pt x="73" y="561"/>
                    <a:pt x="73" y="561"/>
                    <a:pt x="73" y="561"/>
                  </a:cubicBezTo>
                  <a:cubicBezTo>
                    <a:pt x="71" y="562"/>
                    <a:pt x="71" y="562"/>
                    <a:pt x="71" y="562"/>
                  </a:cubicBezTo>
                  <a:cubicBezTo>
                    <a:pt x="71" y="562"/>
                    <a:pt x="71" y="567"/>
                    <a:pt x="73" y="567"/>
                  </a:cubicBezTo>
                  <a:cubicBezTo>
                    <a:pt x="76" y="567"/>
                    <a:pt x="80" y="566"/>
                    <a:pt x="80" y="566"/>
                  </a:cubicBezTo>
                  <a:cubicBezTo>
                    <a:pt x="80" y="566"/>
                    <a:pt x="83" y="567"/>
                    <a:pt x="84" y="566"/>
                  </a:cubicBezTo>
                  <a:cubicBezTo>
                    <a:pt x="86" y="565"/>
                    <a:pt x="88" y="563"/>
                    <a:pt x="88" y="563"/>
                  </a:cubicBezTo>
                  <a:cubicBezTo>
                    <a:pt x="96" y="563"/>
                    <a:pt x="96" y="563"/>
                    <a:pt x="96" y="563"/>
                  </a:cubicBezTo>
                  <a:cubicBezTo>
                    <a:pt x="96" y="563"/>
                    <a:pt x="100" y="560"/>
                    <a:pt x="102" y="561"/>
                  </a:cubicBezTo>
                  <a:cubicBezTo>
                    <a:pt x="104" y="562"/>
                    <a:pt x="99" y="565"/>
                    <a:pt x="101" y="566"/>
                  </a:cubicBezTo>
                  <a:cubicBezTo>
                    <a:pt x="103" y="567"/>
                    <a:pt x="109" y="569"/>
                    <a:pt x="109" y="569"/>
                  </a:cubicBezTo>
                  <a:cubicBezTo>
                    <a:pt x="115" y="568"/>
                    <a:pt x="115" y="568"/>
                    <a:pt x="115" y="568"/>
                  </a:cubicBezTo>
                  <a:cubicBezTo>
                    <a:pt x="114" y="570"/>
                    <a:pt x="114" y="570"/>
                    <a:pt x="114" y="570"/>
                  </a:cubicBezTo>
                  <a:cubicBezTo>
                    <a:pt x="109" y="571"/>
                    <a:pt x="109" y="571"/>
                    <a:pt x="109" y="571"/>
                  </a:cubicBezTo>
                  <a:cubicBezTo>
                    <a:pt x="109" y="571"/>
                    <a:pt x="103" y="570"/>
                    <a:pt x="103" y="573"/>
                  </a:cubicBezTo>
                  <a:cubicBezTo>
                    <a:pt x="102" y="575"/>
                    <a:pt x="102" y="577"/>
                    <a:pt x="104" y="577"/>
                  </a:cubicBezTo>
                  <a:cubicBezTo>
                    <a:pt x="107" y="577"/>
                    <a:pt x="112" y="578"/>
                    <a:pt x="112" y="578"/>
                  </a:cubicBezTo>
                  <a:cubicBezTo>
                    <a:pt x="112" y="578"/>
                    <a:pt x="115" y="574"/>
                    <a:pt x="118" y="575"/>
                  </a:cubicBezTo>
                  <a:cubicBezTo>
                    <a:pt x="122" y="576"/>
                    <a:pt x="126" y="587"/>
                    <a:pt x="126" y="587"/>
                  </a:cubicBezTo>
                  <a:cubicBezTo>
                    <a:pt x="126" y="587"/>
                    <a:pt x="131" y="593"/>
                    <a:pt x="137" y="594"/>
                  </a:cubicBezTo>
                  <a:cubicBezTo>
                    <a:pt x="143" y="594"/>
                    <a:pt x="152" y="589"/>
                    <a:pt x="152" y="589"/>
                  </a:cubicBezTo>
                  <a:cubicBezTo>
                    <a:pt x="163" y="586"/>
                    <a:pt x="163" y="586"/>
                    <a:pt x="163" y="586"/>
                  </a:cubicBezTo>
                  <a:cubicBezTo>
                    <a:pt x="170" y="580"/>
                    <a:pt x="170" y="580"/>
                    <a:pt x="170" y="580"/>
                  </a:cubicBezTo>
                  <a:cubicBezTo>
                    <a:pt x="180" y="575"/>
                    <a:pt x="180" y="575"/>
                    <a:pt x="180" y="575"/>
                  </a:cubicBezTo>
                  <a:cubicBezTo>
                    <a:pt x="181" y="576"/>
                    <a:pt x="181" y="576"/>
                    <a:pt x="181" y="576"/>
                  </a:cubicBezTo>
                  <a:cubicBezTo>
                    <a:pt x="171" y="582"/>
                    <a:pt x="171" y="582"/>
                    <a:pt x="171" y="582"/>
                  </a:cubicBezTo>
                  <a:cubicBezTo>
                    <a:pt x="166" y="589"/>
                    <a:pt x="166" y="589"/>
                    <a:pt x="166" y="589"/>
                  </a:cubicBezTo>
                  <a:cubicBezTo>
                    <a:pt x="161" y="590"/>
                    <a:pt x="161" y="590"/>
                    <a:pt x="161" y="590"/>
                  </a:cubicBezTo>
                  <a:cubicBezTo>
                    <a:pt x="161" y="590"/>
                    <a:pt x="151" y="597"/>
                    <a:pt x="151" y="599"/>
                  </a:cubicBezTo>
                  <a:cubicBezTo>
                    <a:pt x="150" y="602"/>
                    <a:pt x="152" y="605"/>
                    <a:pt x="148" y="606"/>
                  </a:cubicBezTo>
                  <a:cubicBezTo>
                    <a:pt x="144" y="607"/>
                    <a:pt x="132" y="608"/>
                    <a:pt x="130" y="605"/>
                  </a:cubicBezTo>
                  <a:cubicBezTo>
                    <a:pt x="128" y="602"/>
                    <a:pt x="121" y="600"/>
                    <a:pt x="118" y="599"/>
                  </a:cubicBezTo>
                  <a:cubicBezTo>
                    <a:pt x="115" y="599"/>
                    <a:pt x="102" y="597"/>
                    <a:pt x="99" y="600"/>
                  </a:cubicBezTo>
                  <a:cubicBezTo>
                    <a:pt x="97" y="602"/>
                    <a:pt x="100" y="608"/>
                    <a:pt x="100" y="608"/>
                  </a:cubicBezTo>
                  <a:cubicBezTo>
                    <a:pt x="100" y="608"/>
                    <a:pt x="98" y="609"/>
                    <a:pt x="94" y="610"/>
                  </a:cubicBezTo>
                  <a:cubicBezTo>
                    <a:pt x="90" y="611"/>
                    <a:pt x="88" y="607"/>
                    <a:pt x="86" y="608"/>
                  </a:cubicBezTo>
                  <a:cubicBezTo>
                    <a:pt x="83" y="609"/>
                    <a:pt x="81" y="623"/>
                    <a:pt x="81" y="623"/>
                  </a:cubicBezTo>
                  <a:cubicBezTo>
                    <a:pt x="70" y="628"/>
                    <a:pt x="70" y="628"/>
                    <a:pt x="70" y="628"/>
                  </a:cubicBezTo>
                  <a:cubicBezTo>
                    <a:pt x="69" y="631"/>
                    <a:pt x="69" y="631"/>
                    <a:pt x="69" y="631"/>
                  </a:cubicBezTo>
                  <a:cubicBezTo>
                    <a:pt x="56" y="636"/>
                    <a:pt x="56" y="636"/>
                    <a:pt x="56" y="636"/>
                  </a:cubicBezTo>
                  <a:cubicBezTo>
                    <a:pt x="55" y="640"/>
                    <a:pt x="55" y="640"/>
                    <a:pt x="55" y="640"/>
                  </a:cubicBezTo>
                  <a:cubicBezTo>
                    <a:pt x="55" y="640"/>
                    <a:pt x="51" y="641"/>
                    <a:pt x="50" y="643"/>
                  </a:cubicBezTo>
                  <a:cubicBezTo>
                    <a:pt x="48" y="644"/>
                    <a:pt x="47" y="647"/>
                    <a:pt x="47" y="647"/>
                  </a:cubicBezTo>
                  <a:cubicBezTo>
                    <a:pt x="38" y="652"/>
                    <a:pt x="38" y="652"/>
                    <a:pt x="38" y="652"/>
                  </a:cubicBezTo>
                  <a:cubicBezTo>
                    <a:pt x="34" y="653"/>
                    <a:pt x="34" y="653"/>
                    <a:pt x="34" y="653"/>
                  </a:cubicBezTo>
                  <a:cubicBezTo>
                    <a:pt x="34" y="653"/>
                    <a:pt x="25" y="652"/>
                    <a:pt x="23" y="654"/>
                  </a:cubicBezTo>
                  <a:cubicBezTo>
                    <a:pt x="20" y="656"/>
                    <a:pt x="21" y="662"/>
                    <a:pt x="21" y="662"/>
                  </a:cubicBezTo>
                  <a:cubicBezTo>
                    <a:pt x="30" y="661"/>
                    <a:pt x="30" y="661"/>
                    <a:pt x="30" y="661"/>
                  </a:cubicBezTo>
                  <a:cubicBezTo>
                    <a:pt x="30" y="658"/>
                    <a:pt x="30" y="658"/>
                    <a:pt x="30" y="658"/>
                  </a:cubicBezTo>
                  <a:cubicBezTo>
                    <a:pt x="30" y="658"/>
                    <a:pt x="35" y="660"/>
                    <a:pt x="36" y="661"/>
                  </a:cubicBezTo>
                  <a:cubicBezTo>
                    <a:pt x="37" y="662"/>
                    <a:pt x="41" y="670"/>
                    <a:pt x="41" y="670"/>
                  </a:cubicBezTo>
                  <a:cubicBezTo>
                    <a:pt x="48" y="665"/>
                    <a:pt x="48" y="665"/>
                    <a:pt x="48" y="665"/>
                  </a:cubicBezTo>
                  <a:cubicBezTo>
                    <a:pt x="47" y="662"/>
                    <a:pt x="47" y="662"/>
                    <a:pt x="47" y="662"/>
                  </a:cubicBezTo>
                  <a:cubicBezTo>
                    <a:pt x="47" y="662"/>
                    <a:pt x="52" y="655"/>
                    <a:pt x="52" y="656"/>
                  </a:cubicBezTo>
                  <a:cubicBezTo>
                    <a:pt x="52" y="657"/>
                    <a:pt x="53" y="660"/>
                    <a:pt x="53" y="660"/>
                  </a:cubicBezTo>
                  <a:cubicBezTo>
                    <a:pt x="53" y="660"/>
                    <a:pt x="61" y="657"/>
                    <a:pt x="62" y="657"/>
                  </a:cubicBezTo>
                  <a:cubicBezTo>
                    <a:pt x="63" y="656"/>
                    <a:pt x="66" y="652"/>
                    <a:pt x="66" y="652"/>
                  </a:cubicBezTo>
                  <a:cubicBezTo>
                    <a:pt x="66" y="652"/>
                    <a:pt x="72" y="654"/>
                    <a:pt x="74" y="653"/>
                  </a:cubicBezTo>
                  <a:cubicBezTo>
                    <a:pt x="78" y="653"/>
                    <a:pt x="84" y="652"/>
                    <a:pt x="85" y="653"/>
                  </a:cubicBezTo>
                  <a:cubicBezTo>
                    <a:pt x="85" y="654"/>
                    <a:pt x="86" y="658"/>
                    <a:pt x="86" y="658"/>
                  </a:cubicBezTo>
                  <a:cubicBezTo>
                    <a:pt x="89" y="656"/>
                    <a:pt x="89" y="656"/>
                    <a:pt x="89" y="656"/>
                  </a:cubicBezTo>
                  <a:cubicBezTo>
                    <a:pt x="90" y="650"/>
                    <a:pt x="90" y="650"/>
                    <a:pt x="90" y="650"/>
                  </a:cubicBezTo>
                  <a:cubicBezTo>
                    <a:pt x="93" y="659"/>
                    <a:pt x="93" y="659"/>
                    <a:pt x="93" y="659"/>
                  </a:cubicBezTo>
                  <a:cubicBezTo>
                    <a:pt x="100" y="659"/>
                    <a:pt x="100" y="659"/>
                    <a:pt x="100" y="659"/>
                  </a:cubicBezTo>
                  <a:cubicBezTo>
                    <a:pt x="100" y="659"/>
                    <a:pt x="101" y="666"/>
                    <a:pt x="104" y="666"/>
                  </a:cubicBezTo>
                  <a:cubicBezTo>
                    <a:pt x="109" y="668"/>
                    <a:pt x="112" y="662"/>
                    <a:pt x="112" y="662"/>
                  </a:cubicBezTo>
                  <a:cubicBezTo>
                    <a:pt x="115" y="660"/>
                    <a:pt x="115" y="660"/>
                    <a:pt x="115" y="660"/>
                  </a:cubicBezTo>
                  <a:cubicBezTo>
                    <a:pt x="114" y="656"/>
                    <a:pt x="114" y="656"/>
                    <a:pt x="114" y="656"/>
                  </a:cubicBezTo>
                  <a:cubicBezTo>
                    <a:pt x="118" y="653"/>
                    <a:pt x="118" y="653"/>
                    <a:pt x="118" y="653"/>
                  </a:cubicBezTo>
                  <a:cubicBezTo>
                    <a:pt x="119" y="647"/>
                    <a:pt x="119" y="647"/>
                    <a:pt x="119" y="647"/>
                  </a:cubicBezTo>
                  <a:cubicBezTo>
                    <a:pt x="122" y="645"/>
                    <a:pt x="122" y="645"/>
                    <a:pt x="122" y="645"/>
                  </a:cubicBezTo>
                  <a:cubicBezTo>
                    <a:pt x="122" y="639"/>
                    <a:pt x="122" y="639"/>
                    <a:pt x="122" y="639"/>
                  </a:cubicBezTo>
                  <a:cubicBezTo>
                    <a:pt x="123" y="644"/>
                    <a:pt x="123" y="644"/>
                    <a:pt x="123" y="644"/>
                  </a:cubicBezTo>
                  <a:cubicBezTo>
                    <a:pt x="123" y="644"/>
                    <a:pt x="129" y="641"/>
                    <a:pt x="141" y="641"/>
                  </a:cubicBezTo>
                  <a:cubicBezTo>
                    <a:pt x="153" y="642"/>
                    <a:pt x="160" y="653"/>
                    <a:pt x="160" y="653"/>
                  </a:cubicBezTo>
                  <a:cubicBezTo>
                    <a:pt x="162" y="657"/>
                    <a:pt x="162" y="657"/>
                    <a:pt x="162" y="657"/>
                  </a:cubicBezTo>
                  <a:cubicBezTo>
                    <a:pt x="164" y="655"/>
                    <a:pt x="164" y="655"/>
                    <a:pt x="164" y="655"/>
                  </a:cubicBezTo>
                  <a:cubicBezTo>
                    <a:pt x="164" y="655"/>
                    <a:pt x="161" y="654"/>
                    <a:pt x="163" y="652"/>
                  </a:cubicBezTo>
                  <a:cubicBezTo>
                    <a:pt x="165" y="648"/>
                    <a:pt x="171" y="652"/>
                    <a:pt x="171" y="652"/>
                  </a:cubicBezTo>
                  <a:cubicBezTo>
                    <a:pt x="177" y="652"/>
                    <a:pt x="177" y="652"/>
                    <a:pt x="177" y="652"/>
                  </a:cubicBezTo>
                  <a:cubicBezTo>
                    <a:pt x="178" y="653"/>
                    <a:pt x="182" y="657"/>
                    <a:pt x="184" y="655"/>
                  </a:cubicBezTo>
                  <a:cubicBezTo>
                    <a:pt x="187" y="654"/>
                    <a:pt x="185" y="650"/>
                    <a:pt x="185" y="650"/>
                  </a:cubicBezTo>
                  <a:cubicBezTo>
                    <a:pt x="185" y="650"/>
                    <a:pt x="178" y="647"/>
                    <a:pt x="180" y="646"/>
                  </a:cubicBezTo>
                  <a:cubicBezTo>
                    <a:pt x="182" y="645"/>
                    <a:pt x="185" y="649"/>
                    <a:pt x="186" y="648"/>
                  </a:cubicBezTo>
                  <a:cubicBezTo>
                    <a:pt x="188" y="648"/>
                    <a:pt x="195" y="646"/>
                    <a:pt x="195" y="646"/>
                  </a:cubicBezTo>
                  <a:cubicBezTo>
                    <a:pt x="195" y="646"/>
                    <a:pt x="199" y="649"/>
                    <a:pt x="201" y="649"/>
                  </a:cubicBezTo>
                  <a:cubicBezTo>
                    <a:pt x="202" y="649"/>
                    <a:pt x="203" y="646"/>
                    <a:pt x="203" y="646"/>
                  </a:cubicBezTo>
                  <a:cubicBezTo>
                    <a:pt x="203" y="646"/>
                    <a:pt x="209" y="648"/>
                    <a:pt x="211" y="647"/>
                  </a:cubicBezTo>
                  <a:cubicBezTo>
                    <a:pt x="213" y="646"/>
                    <a:pt x="212" y="642"/>
                    <a:pt x="212" y="642"/>
                  </a:cubicBezTo>
                  <a:cubicBezTo>
                    <a:pt x="212" y="642"/>
                    <a:pt x="216" y="648"/>
                    <a:pt x="218" y="648"/>
                  </a:cubicBezTo>
                  <a:cubicBezTo>
                    <a:pt x="220" y="648"/>
                    <a:pt x="220" y="643"/>
                    <a:pt x="220" y="644"/>
                  </a:cubicBezTo>
                  <a:cubicBezTo>
                    <a:pt x="221" y="646"/>
                    <a:pt x="224" y="649"/>
                    <a:pt x="224" y="649"/>
                  </a:cubicBezTo>
                  <a:cubicBezTo>
                    <a:pt x="224" y="649"/>
                    <a:pt x="226" y="643"/>
                    <a:pt x="229" y="646"/>
                  </a:cubicBezTo>
                  <a:cubicBezTo>
                    <a:pt x="232" y="649"/>
                    <a:pt x="231" y="654"/>
                    <a:pt x="232" y="654"/>
                  </a:cubicBezTo>
                  <a:cubicBezTo>
                    <a:pt x="234" y="654"/>
                    <a:pt x="237" y="653"/>
                    <a:pt x="237" y="653"/>
                  </a:cubicBezTo>
                  <a:cubicBezTo>
                    <a:pt x="237" y="653"/>
                    <a:pt x="248" y="650"/>
                    <a:pt x="257" y="652"/>
                  </a:cubicBezTo>
                  <a:cubicBezTo>
                    <a:pt x="264" y="654"/>
                    <a:pt x="270" y="659"/>
                    <a:pt x="276" y="659"/>
                  </a:cubicBezTo>
                  <a:cubicBezTo>
                    <a:pt x="281" y="659"/>
                    <a:pt x="283" y="657"/>
                    <a:pt x="283" y="657"/>
                  </a:cubicBezTo>
                  <a:cubicBezTo>
                    <a:pt x="295" y="656"/>
                    <a:pt x="295" y="656"/>
                    <a:pt x="295" y="656"/>
                  </a:cubicBezTo>
                  <a:cubicBezTo>
                    <a:pt x="301" y="649"/>
                    <a:pt x="301" y="649"/>
                    <a:pt x="301" y="649"/>
                  </a:cubicBezTo>
                  <a:cubicBezTo>
                    <a:pt x="310" y="653"/>
                    <a:pt x="310" y="653"/>
                    <a:pt x="310" y="653"/>
                  </a:cubicBezTo>
                  <a:cubicBezTo>
                    <a:pt x="310" y="653"/>
                    <a:pt x="309" y="643"/>
                    <a:pt x="312" y="643"/>
                  </a:cubicBezTo>
                  <a:cubicBezTo>
                    <a:pt x="315" y="643"/>
                    <a:pt x="318" y="644"/>
                    <a:pt x="318" y="644"/>
                  </a:cubicBezTo>
                  <a:cubicBezTo>
                    <a:pt x="328" y="641"/>
                    <a:pt x="328" y="641"/>
                    <a:pt x="328" y="641"/>
                  </a:cubicBezTo>
                  <a:cubicBezTo>
                    <a:pt x="329" y="631"/>
                    <a:pt x="329" y="631"/>
                    <a:pt x="329" y="631"/>
                  </a:cubicBezTo>
                  <a:cubicBezTo>
                    <a:pt x="332" y="627"/>
                    <a:pt x="332" y="627"/>
                    <a:pt x="332" y="627"/>
                  </a:cubicBezTo>
                  <a:cubicBezTo>
                    <a:pt x="331" y="625"/>
                    <a:pt x="331" y="625"/>
                    <a:pt x="331" y="625"/>
                  </a:cubicBezTo>
                  <a:cubicBezTo>
                    <a:pt x="310" y="626"/>
                    <a:pt x="310" y="626"/>
                    <a:pt x="310" y="626"/>
                  </a:cubicBezTo>
                  <a:cubicBezTo>
                    <a:pt x="307" y="625"/>
                    <a:pt x="307" y="625"/>
                    <a:pt x="307" y="625"/>
                  </a:cubicBezTo>
                  <a:cubicBezTo>
                    <a:pt x="311" y="623"/>
                    <a:pt x="311" y="623"/>
                    <a:pt x="311" y="623"/>
                  </a:cubicBezTo>
                  <a:cubicBezTo>
                    <a:pt x="311" y="623"/>
                    <a:pt x="312" y="621"/>
                    <a:pt x="309" y="620"/>
                  </a:cubicBezTo>
                  <a:cubicBezTo>
                    <a:pt x="306" y="618"/>
                    <a:pt x="302" y="621"/>
                    <a:pt x="302" y="621"/>
                  </a:cubicBezTo>
                  <a:cubicBezTo>
                    <a:pt x="296" y="621"/>
                    <a:pt x="296" y="621"/>
                    <a:pt x="296" y="621"/>
                  </a:cubicBezTo>
                  <a:cubicBezTo>
                    <a:pt x="303" y="617"/>
                    <a:pt x="303" y="617"/>
                    <a:pt x="303" y="617"/>
                  </a:cubicBezTo>
                  <a:cubicBezTo>
                    <a:pt x="298" y="614"/>
                    <a:pt x="298" y="614"/>
                    <a:pt x="298" y="614"/>
                  </a:cubicBezTo>
                  <a:cubicBezTo>
                    <a:pt x="295" y="614"/>
                    <a:pt x="295" y="614"/>
                    <a:pt x="295" y="614"/>
                  </a:cubicBezTo>
                  <a:cubicBezTo>
                    <a:pt x="293" y="615"/>
                    <a:pt x="293" y="615"/>
                    <a:pt x="293" y="615"/>
                  </a:cubicBezTo>
                  <a:cubicBezTo>
                    <a:pt x="290" y="615"/>
                    <a:pt x="290" y="615"/>
                    <a:pt x="290" y="615"/>
                  </a:cubicBezTo>
                  <a:cubicBezTo>
                    <a:pt x="292" y="614"/>
                    <a:pt x="292" y="614"/>
                    <a:pt x="292" y="614"/>
                  </a:cubicBezTo>
                  <a:cubicBezTo>
                    <a:pt x="294" y="612"/>
                    <a:pt x="294" y="612"/>
                    <a:pt x="294" y="612"/>
                  </a:cubicBezTo>
                  <a:cubicBezTo>
                    <a:pt x="298" y="612"/>
                    <a:pt x="298" y="612"/>
                    <a:pt x="298" y="612"/>
                  </a:cubicBezTo>
                  <a:cubicBezTo>
                    <a:pt x="307" y="613"/>
                    <a:pt x="307" y="613"/>
                    <a:pt x="307" y="613"/>
                  </a:cubicBezTo>
                  <a:cubicBezTo>
                    <a:pt x="312" y="609"/>
                    <a:pt x="312" y="609"/>
                    <a:pt x="312" y="609"/>
                  </a:cubicBezTo>
                  <a:cubicBezTo>
                    <a:pt x="309" y="607"/>
                    <a:pt x="309" y="607"/>
                    <a:pt x="309" y="607"/>
                  </a:cubicBezTo>
                  <a:cubicBezTo>
                    <a:pt x="313" y="606"/>
                    <a:pt x="313" y="606"/>
                    <a:pt x="313" y="606"/>
                  </a:cubicBezTo>
                  <a:cubicBezTo>
                    <a:pt x="314" y="599"/>
                    <a:pt x="314" y="599"/>
                    <a:pt x="314" y="599"/>
                  </a:cubicBezTo>
                  <a:cubicBezTo>
                    <a:pt x="308" y="601"/>
                    <a:pt x="308" y="601"/>
                    <a:pt x="308" y="601"/>
                  </a:cubicBezTo>
                  <a:cubicBezTo>
                    <a:pt x="306" y="599"/>
                    <a:pt x="306" y="599"/>
                    <a:pt x="306" y="599"/>
                  </a:cubicBezTo>
                  <a:cubicBezTo>
                    <a:pt x="315" y="596"/>
                    <a:pt x="315" y="596"/>
                    <a:pt x="315" y="596"/>
                  </a:cubicBezTo>
                  <a:cubicBezTo>
                    <a:pt x="316" y="594"/>
                    <a:pt x="316" y="594"/>
                    <a:pt x="316" y="594"/>
                  </a:cubicBezTo>
                  <a:cubicBezTo>
                    <a:pt x="319" y="598"/>
                    <a:pt x="319" y="598"/>
                    <a:pt x="319" y="598"/>
                  </a:cubicBezTo>
                  <a:cubicBezTo>
                    <a:pt x="319" y="598"/>
                    <a:pt x="324" y="598"/>
                    <a:pt x="327" y="596"/>
                  </a:cubicBezTo>
                  <a:cubicBezTo>
                    <a:pt x="330" y="595"/>
                    <a:pt x="327" y="592"/>
                    <a:pt x="327" y="592"/>
                  </a:cubicBezTo>
                  <a:cubicBezTo>
                    <a:pt x="329" y="590"/>
                    <a:pt x="329" y="590"/>
                    <a:pt x="329" y="590"/>
                  </a:cubicBezTo>
                  <a:cubicBezTo>
                    <a:pt x="323" y="587"/>
                    <a:pt x="323" y="587"/>
                    <a:pt x="323" y="587"/>
                  </a:cubicBezTo>
                  <a:cubicBezTo>
                    <a:pt x="328" y="585"/>
                    <a:pt x="328" y="585"/>
                    <a:pt x="328" y="585"/>
                  </a:cubicBezTo>
                  <a:cubicBezTo>
                    <a:pt x="328" y="582"/>
                    <a:pt x="328" y="582"/>
                    <a:pt x="328" y="582"/>
                  </a:cubicBezTo>
                  <a:cubicBezTo>
                    <a:pt x="330" y="582"/>
                    <a:pt x="330" y="582"/>
                    <a:pt x="330" y="582"/>
                  </a:cubicBezTo>
                  <a:cubicBezTo>
                    <a:pt x="331" y="587"/>
                    <a:pt x="331" y="587"/>
                    <a:pt x="331" y="587"/>
                  </a:cubicBezTo>
                  <a:cubicBezTo>
                    <a:pt x="331" y="587"/>
                    <a:pt x="343" y="583"/>
                    <a:pt x="345" y="580"/>
                  </a:cubicBezTo>
                  <a:cubicBezTo>
                    <a:pt x="348" y="577"/>
                    <a:pt x="345" y="569"/>
                    <a:pt x="348" y="567"/>
                  </a:cubicBezTo>
                  <a:cubicBezTo>
                    <a:pt x="351" y="564"/>
                    <a:pt x="357" y="553"/>
                    <a:pt x="355" y="545"/>
                  </a:cubicBezTo>
                  <a:cubicBezTo>
                    <a:pt x="354" y="535"/>
                    <a:pt x="342" y="526"/>
                    <a:pt x="342" y="526"/>
                  </a:cubicBezTo>
                  <a:close/>
                  <a:moveTo>
                    <a:pt x="217" y="652"/>
                  </a:moveTo>
                  <a:cubicBezTo>
                    <a:pt x="217" y="652"/>
                    <a:pt x="214" y="648"/>
                    <a:pt x="212" y="648"/>
                  </a:cubicBezTo>
                  <a:cubicBezTo>
                    <a:pt x="211" y="648"/>
                    <a:pt x="209" y="650"/>
                    <a:pt x="209" y="650"/>
                  </a:cubicBezTo>
                  <a:cubicBezTo>
                    <a:pt x="200" y="652"/>
                    <a:pt x="200" y="652"/>
                    <a:pt x="200" y="652"/>
                  </a:cubicBezTo>
                  <a:cubicBezTo>
                    <a:pt x="202" y="655"/>
                    <a:pt x="202" y="655"/>
                    <a:pt x="202" y="655"/>
                  </a:cubicBezTo>
                  <a:cubicBezTo>
                    <a:pt x="205" y="655"/>
                    <a:pt x="205" y="655"/>
                    <a:pt x="205" y="655"/>
                  </a:cubicBezTo>
                  <a:cubicBezTo>
                    <a:pt x="210" y="661"/>
                    <a:pt x="210" y="661"/>
                    <a:pt x="210" y="661"/>
                  </a:cubicBezTo>
                  <a:cubicBezTo>
                    <a:pt x="216" y="660"/>
                    <a:pt x="216" y="660"/>
                    <a:pt x="216" y="660"/>
                  </a:cubicBezTo>
                  <a:cubicBezTo>
                    <a:pt x="216" y="660"/>
                    <a:pt x="217" y="658"/>
                    <a:pt x="218" y="657"/>
                  </a:cubicBezTo>
                  <a:cubicBezTo>
                    <a:pt x="220" y="657"/>
                    <a:pt x="221" y="655"/>
                    <a:pt x="221" y="655"/>
                  </a:cubicBezTo>
                  <a:cubicBezTo>
                    <a:pt x="219" y="652"/>
                    <a:pt x="219" y="652"/>
                    <a:pt x="219" y="652"/>
                  </a:cubicBezTo>
                  <a:lnTo>
                    <a:pt x="217" y="652"/>
                  </a:lnTo>
                  <a:close/>
                  <a:moveTo>
                    <a:pt x="117" y="454"/>
                  </a:moveTo>
                  <a:cubicBezTo>
                    <a:pt x="115" y="458"/>
                    <a:pt x="115" y="458"/>
                    <a:pt x="115" y="458"/>
                  </a:cubicBezTo>
                  <a:cubicBezTo>
                    <a:pt x="112" y="456"/>
                    <a:pt x="112" y="456"/>
                    <a:pt x="112" y="456"/>
                  </a:cubicBezTo>
                  <a:cubicBezTo>
                    <a:pt x="111" y="459"/>
                    <a:pt x="111" y="459"/>
                    <a:pt x="111" y="459"/>
                  </a:cubicBezTo>
                  <a:cubicBezTo>
                    <a:pt x="115" y="465"/>
                    <a:pt x="115" y="465"/>
                    <a:pt x="115" y="465"/>
                  </a:cubicBezTo>
                  <a:cubicBezTo>
                    <a:pt x="115" y="465"/>
                    <a:pt x="115" y="470"/>
                    <a:pt x="121" y="471"/>
                  </a:cubicBezTo>
                  <a:cubicBezTo>
                    <a:pt x="128" y="472"/>
                    <a:pt x="129" y="466"/>
                    <a:pt x="129" y="466"/>
                  </a:cubicBezTo>
                  <a:cubicBezTo>
                    <a:pt x="135" y="465"/>
                    <a:pt x="135" y="465"/>
                    <a:pt x="135" y="465"/>
                  </a:cubicBezTo>
                  <a:cubicBezTo>
                    <a:pt x="136" y="463"/>
                    <a:pt x="136" y="463"/>
                    <a:pt x="136" y="463"/>
                  </a:cubicBezTo>
                  <a:cubicBezTo>
                    <a:pt x="130" y="460"/>
                    <a:pt x="130" y="460"/>
                    <a:pt x="130" y="460"/>
                  </a:cubicBezTo>
                  <a:cubicBezTo>
                    <a:pt x="128" y="453"/>
                    <a:pt x="128" y="453"/>
                    <a:pt x="128" y="453"/>
                  </a:cubicBezTo>
                  <a:cubicBezTo>
                    <a:pt x="121" y="452"/>
                    <a:pt x="121" y="452"/>
                    <a:pt x="121" y="452"/>
                  </a:cubicBezTo>
                  <a:lnTo>
                    <a:pt x="117" y="454"/>
                  </a:lnTo>
                  <a:close/>
                  <a:moveTo>
                    <a:pt x="134" y="391"/>
                  </a:moveTo>
                  <a:cubicBezTo>
                    <a:pt x="128" y="400"/>
                    <a:pt x="128" y="400"/>
                    <a:pt x="128" y="400"/>
                  </a:cubicBezTo>
                  <a:cubicBezTo>
                    <a:pt x="123" y="401"/>
                    <a:pt x="123" y="401"/>
                    <a:pt x="123" y="401"/>
                  </a:cubicBezTo>
                  <a:cubicBezTo>
                    <a:pt x="123" y="401"/>
                    <a:pt x="121" y="404"/>
                    <a:pt x="123" y="406"/>
                  </a:cubicBezTo>
                  <a:cubicBezTo>
                    <a:pt x="126" y="409"/>
                    <a:pt x="128" y="410"/>
                    <a:pt x="128" y="410"/>
                  </a:cubicBezTo>
                  <a:cubicBezTo>
                    <a:pt x="132" y="408"/>
                    <a:pt x="132" y="408"/>
                    <a:pt x="132" y="408"/>
                  </a:cubicBezTo>
                  <a:cubicBezTo>
                    <a:pt x="138" y="403"/>
                    <a:pt x="142" y="400"/>
                    <a:pt x="142" y="400"/>
                  </a:cubicBezTo>
                  <a:cubicBezTo>
                    <a:pt x="139" y="396"/>
                    <a:pt x="139" y="396"/>
                    <a:pt x="139" y="396"/>
                  </a:cubicBezTo>
                  <a:cubicBezTo>
                    <a:pt x="139" y="392"/>
                    <a:pt x="139" y="392"/>
                    <a:pt x="139" y="392"/>
                  </a:cubicBezTo>
                  <a:lnTo>
                    <a:pt x="134" y="391"/>
                  </a:lnTo>
                  <a:close/>
                  <a:moveTo>
                    <a:pt x="129" y="302"/>
                  </a:moveTo>
                  <a:cubicBezTo>
                    <a:pt x="126" y="301"/>
                    <a:pt x="126" y="301"/>
                    <a:pt x="126" y="301"/>
                  </a:cubicBezTo>
                  <a:cubicBezTo>
                    <a:pt x="122" y="305"/>
                    <a:pt x="122" y="305"/>
                    <a:pt x="122" y="305"/>
                  </a:cubicBezTo>
                  <a:cubicBezTo>
                    <a:pt x="121" y="317"/>
                    <a:pt x="121" y="317"/>
                    <a:pt x="121" y="317"/>
                  </a:cubicBezTo>
                  <a:cubicBezTo>
                    <a:pt x="121" y="317"/>
                    <a:pt x="125" y="322"/>
                    <a:pt x="128" y="319"/>
                  </a:cubicBezTo>
                  <a:cubicBezTo>
                    <a:pt x="130" y="317"/>
                    <a:pt x="129" y="313"/>
                    <a:pt x="129" y="313"/>
                  </a:cubicBezTo>
                  <a:cubicBezTo>
                    <a:pt x="131" y="309"/>
                    <a:pt x="131" y="309"/>
                    <a:pt x="131" y="309"/>
                  </a:cubicBezTo>
                  <a:lnTo>
                    <a:pt x="129" y="302"/>
                  </a:lnTo>
                  <a:close/>
                  <a:moveTo>
                    <a:pt x="135" y="292"/>
                  </a:moveTo>
                  <a:cubicBezTo>
                    <a:pt x="133" y="292"/>
                    <a:pt x="133" y="292"/>
                    <a:pt x="133" y="292"/>
                  </a:cubicBezTo>
                  <a:cubicBezTo>
                    <a:pt x="134" y="301"/>
                    <a:pt x="134" y="301"/>
                    <a:pt x="134" y="301"/>
                  </a:cubicBezTo>
                  <a:cubicBezTo>
                    <a:pt x="136" y="303"/>
                    <a:pt x="136" y="303"/>
                    <a:pt x="136" y="303"/>
                  </a:cubicBezTo>
                  <a:cubicBezTo>
                    <a:pt x="138" y="302"/>
                    <a:pt x="138" y="302"/>
                    <a:pt x="138" y="302"/>
                  </a:cubicBezTo>
                  <a:cubicBezTo>
                    <a:pt x="137" y="299"/>
                    <a:pt x="137" y="299"/>
                    <a:pt x="137" y="299"/>
                  </a:cubicBezTo>
                  <a:cubicBezTo>
                    <a:pt x="138" y="297"/>
                    <a:pt x="138" y="297"/>
                    <a:pt x="138" y="297"/>
                  </a:cubicBezTo>
                  <a:lnTo>
                    <a:pt x="135" y="292"/>
                  </a:lnTo>
                  <a:close/>
                  <a:moveTo>
                    <a:pt x="99" y="286"/>
                  </a:moveTo>
                  <a:cubicBezTo>
                    <a:pt x="99" y="283"/>
                    <a:pt x="100" y="280"/>
                    <a:pt x="100" y="280"/>
                  </a:cubicBezTo>
                  <a:cubicBezTo>
                    <a:pt x="92" y="283"/>
                    <a:pt x="92" y="283"/>
                    <a:pt x="92" y="283"/>
                  </a:cubicBezTo>
                  <a:cubicBezTo>
                    <a:pt x="92" y="284"/>
                    <a:pt x="92" y="284"/>
                    <a:pt x="92" y="284"/>
                  </a:cubicBezTo>
                  <a:cubicBezTo>
                    <a:pt x="87" y="282"/>
                    <a:pt x="87" y="282"/>
                    <a:pt x="87" y="282"/>
                  </a:cubicBezTo>
                  <a:cubicBezTo>
                    <a:pt x="87" y="282"/>
                    <a:pt x="84" y="283"/>
                    <a:pt x="83" y="287"/>
                  </a:cubicBezTo>
                  <a:cubicBezTo>
                    <a:pt x="83" y="291"/>
                    <a:pt x="82" y="293"/>
                    <a:pt x="82" y="293"/>
                  </a:cubicBezTo>
                  <a:cubicBezTo>
                    <a:pt x="84" y="293"/>
                    <a:pt x="84" y="293"/>
                    <a:pt x="84" y="293"/>
                  </a:cubicBezTo>
                  <a:cubicBezTo>
                    <a:pt x="88" y="286"/>
                    <a:pt x="88" y="286"/>
                    <a:pt x="88" y="286"/>
                  </a:cubicBezTo>
                  <a:cubicBezTo>
                    <a:pt x="93" y="287"/>
                    <a:pt x="93" y="287"/>
                    <a:pt x="93" y="287"/>
                  </a:cubicBezTo>
                  <a:cubicBezTo>
                    <a:pt x="93" y="291"/>
                    <a:pt x="93" y="291"/>
                    <a:pt x="93" y="291"/>
                  </a:cubicBezTo>
                  <a:cubicBezTo>
                    <a:pt x="93" y="291"/>
                    <a:pt x="89" y="290"/>
                    <a:pt x="89" y="291"/>
                  </a:cubicBezTo>
                  <a:cubicBezTo>
                    <a:pt x="89" y="292"/>
                    <a:pt x="90" y="296"/>
                    <a:pt x="90" y="296"/>
                  </a:cubicBezTo>
                  <a:cubicBezTo>
                    <a:pt x="90" y="296"/>
                    <a:pt x="86" y="297"/>
                    <a:pt x="86" y="299"/>
                  </a:cubicBezTo>
                  <a:cubicBezTo>
                    <a:pt x="87" y="301"/>
                    <a:pt x="92" y="299"/>
                    <a:pt x="92" y="299"/>
                  </a:cubicBezTo>
                  <a:cubicBezTo>
                    <a:pt x="92" y="299"/>
                    <a:pt x="97" y="299"/>
                    <a:pt x="99" y="295"/>
                  </a:cubicBezTo>
                  <a:cubicBezTo>
                    <a:pt x="100" y="292"/>
                    <a:pt x="97" y="291"/>
                    <a:pt x="97" y="291"/>
                  </a:cubicBezTo>
                  <a:cubicBezTo>
                    <a:pt x="99" y="289"/>
                    <a:pt x="99" y="289"/>
                    <a:pt x="99" y="289"/>
                  </a:cubicBezTo>
                  <a:lnTo>
                    <a:pt x="99" y="286"/>
                  </a:lnTo>
                  <a:close/>
                  <a:moveTo>
                    <a:pt x="111" y="283"/>
                  </a:moveTo>
                  <a:cubicBezTo>
                    <a:pt x="118" y="271"/>
                    <a:pt x="118" y="271"/>
                    <a:pt x="118" y="271"/>
                  </a:cubicBezTo>
                  <a:cubicBezTo>
                    <a:pt x="115" y="272"/>
                    <a:pt x="115" y="272"/>
                    <a:pt x="115" y="272"/>
                  </a:cubicBezTo>
                  <a:cubicBezTo>
                    <a:pt x="111" y="276"/>
                    <a:pt x="111" y="276"/>
                    <a:pt x="111" y="276"/>
                  </a:cubicBezTo>
                  <a:cubicBezTo>
                    <a:pt x="107" y="276"/>
                    <a:pt x="107" y="276"/>
                    <a:pt x="107" y="276"/>
                  </a:cubicBezTo>
                  <a:cubicBezTo>
                    <a:pt x="106" y="280"/>
                    <a:pt x="106" y="280"/>
                    <a:pt x="106" y="280"/>
                  </a:cubicBezTo>
                  <a:cubicBezTo>
                    <a:pt x="110" y="280"/>
                    <a:pt x="110" y="280"/>
                    <a:pt x="110" y="280"/>
                  </a:cubicBezTo>
                  <a:cubicBezTo>
                    <a:pt x="109" y="281"/>
                    <a:pt x="109" y="281"/>
                    <a:pt x="109" y="281"/>
                  </a:cubicBezTo>
                  <a:cubicBezTo>
                    <a:pt x="102" y="283"/>
                    <a:pt x="102" y="283"/>
                    <a:pt x="102" y="283"/>
                  </a:cubicBezTo>
                  <a:cubicBezTo>
                    <a:pt x="101" y="287"/>
                    <a:pt x="101" y="287"/>
                    <a:pt x="101" y="287"/>
                  </a:cubicBezTo>
                  <a:cubicBezTo>
                    <a:pt x="102" y="291"/>
                    <a:pt x="102" y="291"/>
                    <a:pt x="102" y="291"/>
                  </a:cubicBezTo>
                  <a:lnTo>
                    <a:pt x="111" y="283"/>
                  </a:lnTo>
                  <a:close/>
                  <a:moveTo>
                    <a:pt x="103" y="269"/>
                  </a:moveTo>
                  <a:cubicBezTo>
                    <a:pt x="103" y="269"/>
                    <a:pt x="102" y="267"/>
                    <a:pt x="99" y="268"/>
                  </a:cubicBezTo>
                  <a:cubicBezTo>
                    <a:pt x="97" y="269"/>
                    <a:pt x="97" y="272"/>
                    <a:pt x="97" y="272"/>
                  </a:cubicBezTo>
                  <a:cubicBezTo>
                    <a:pt x="100" y="274"/>
                    <a:pt x="100" y="274"/>
                    <a:pt x="100" y="274"/>
                  </a:cubicBezTo>
                  <a:cubicBezTo>
                    <a:pt x="100" y="271"/>
                    <a:pt x="100" y="271"/>
                    <a:pt x="100" y="271"/>
                  </a:cubicBezTo>
                  <a:lnTo>
                    <a:pt x="103" y="269"/>
                  </a:lnTo>
                  <a:close/>
                  <a:moveTo>
                    <a:pt x="81" y="236"/>
                  </a:moveTo>
                  <a:cubicBezTo>
                    <a:pt x="79" y="242"/>
                    <a:pt x="79" y="242"/>
                    <a:pt x="79" y="242"/>
                  </a:cubicBezTo>
                  <a:cubicBezTo>
                    <a:pt x="81" y="243"/>
                    <a:pt x="81" y="243"/>
                    <a:pt x="81" y="243"/>
                  </a:cubicBezTo>
                  <a:cubicBezTo>
                    <a:pt x="85" y="239"/>
                    <a:pt x="85" y="239"/>
                    <a:pt x="85" y="239"/>
                  </a:cubicBezTo>
                  <a:cubicBezTo>
                    <a:pt x="88" y="238"/>
                    <a:pt x="88" y="238"/>
                    <a:pt x="88" y="238"/>
                  </a:cubicBezTo>
                  <a:cubicBezTo>
                    <a:pt x="89" y="236"/>
                    <a:pt x="89" y="236"/>
                    <a:pt x="89" y="236"/>
                  </a:cubicBezTo>
                  <a:cubicBezTo>
                    <a:pt x="86" y="235"/>
                    <a:pt x="86" y="235"/>
                    <a:pt x="86" y="235"/>
                  </a:cubicBezTo>
                  <a:cubicBezTo>
                    <a:pt x="84" y="237"/>
                    <a:pt x="84" y="237"/>
                    <a:pt x="84" y="237"/>
                  </a:cubicBezTo>
                  <a:lnTo>
                    <a:pt x="81" y="236"/>
                  </a:lnTo>
                  <a:close/>
                  <a:moveTo>
                    <a:pt x="99" y="230"/>
                  </a:moveTo>
                  <a:cubicBezTo>
                    <a:pt x="92" y="234"/>
                    <a:pt x="92" y="234"/>
                    <a:pt x="92" y="234"/>
                  </a:cubicBezTo>
                  <a:cubicBezTo>
                    <a:pt x="96" y="236"/>
                    <a:pt x="96" y="236"/>
                    <a:pt x="96" y="236"/>
                  </a:cubicBezTo>
                  <a:cubicBezTo>
                    <a:pt x="101" y="232"/>
                    <a:pt x="101" y="232"/>
                    <a:pt x="101" y="232"/>
                  </a:cubicBezTo>
                  <a:lnTo>
                    <a:pt x="99" y="230"/>
                  </a:lnTo>
                  <a:close/>
                  <a:moveTo>
                    <a:pt x="125" y="255"/>
                  </a:moveTo>
                  <a:cubicBezTo>
                    <a:pt x="126" y="252"/>
                    <a:pt x="126" y="252"/>
                    <a:pt x="126" y="252"/>
                  </a:cubicBezTo>
                  <a:cubicBezTo>
                    <a:pt x="121" y="247"/>
                    <a:pt x="121" y="247"/>
                    <a:pt x="121" y="247"/>
                  </a:cubicBezTo>
                  <a:cubicBezTo>
                    <a:pt x="116" y="245"/>
                    <a:pt x="116" y="245"/>
                    <a:pt x="116" y="245"/>
                  </a:cubicBezTo>
                  <a:cubicBezTo>
                    <a:pt x="115" y="240"/>
                    <a:pt x="115" y="240"/>
                    <a:pt x="115" y="240"/>
                  </a:cubicBezTo>
                  <a:cubicBezTo>
                    <a:pt x="112" y="235"/>
                    <a:pt x="112" y="235"/>
                    <a:pt x="112" y="235"/>
                  </a:cubicBezTo>
                  <a:cubicBezTo>
                    <a:pt x="110" y="235"/>
                    <a:pt x="110" y="235"/>
                    <a:pt x="110" y="235"/>
                  </a:cubicBezTo>
                  <a:cubicBezTo>
                    <a:pt x="109" y="237"/>
                    <a:pt x="109" y="237"/>
                    <a:pt x="109" y="237"/>
                  </a:cubicBezTo>
                  <a:cubicBezTo>
                    <a:pt x="106" y="236"/>
                    <a:pt x="106" y="236"/>
                    <a:pt x="106" y="236"/>
                  </a:cubicBezTo>
                  <a:cubicBezTo>
                    <a:pt x="103" y="239"/>
                    <a:pt x="103" y="239"/>
                    <a:pt x="103" y="239"/>
                  </a:cubicBezTo>
                  <a:cubicBezTo>
                    <a:pt x="110" y="245"/>
                    <a:pt x="110" y="245"/>
                    <a:pt x="110" y="245"/>
                  </a:cubicBezTo>
                  <a:cubicBezTo>
                    <a:pt x="110" y="245"/>
                    <a:pt x="114" y="244"/>
                    <a:pt x="114" y="246"/>
                  </a:cubicBezTo>
                  <a:cubicBezTo>
                    <a:pt x="115" y="248"/>
                    <a:pt x="109" y="248"/>
                    <a:pt x="109" y="248"/>
                  </a:cubicBezTo>
                  <a:cubicBezTo>
                    <a:pt x="105" y="252"/>
                    <a:pt x="105" y="252"/>
                    <a:pt x="105" y="252"/>
                  </a:cubicBezTo>
                  <a:cubicBezTo>
                    <a:pt x="105" y="252"/>
                    <a:pt x="114" y="251"/>
                    <a:pt x="114" y="252"/>
                  </a:cubicBezTo>
                  <a:cubicBezTo>
                    <a:pt x="113" y="254"/>
                    <a:pt x="103" y="254"/>
                    <a:pt x="103" y="254"/>
                  </a:cubicBezTo>
                  <a:cubicBezTo>
                    <a:pt x="102" y="255"/>
                    <a:pt x="102" y="255"/>
                    <a:pt x="102" y="255"/>
                  </a:cubicBezTo>
                  <a:cubicBezTo>
                    <a:pt x="99" y="251"/>
                    <a:pt x="99" y="251"/>
                    <a:pt x="99" y="251"/>
                  </a:cubicBezTo>
                  <a:cubicBezTo>
                    <a:pt x="96" y="252"/>
                    <a:pt x="96" y="252"/>
                    <a:pt x="96" y="252"/>
                  </a:cubicBezTo>
                  <a:cubicBezTo>
                    <a:pt x="100" y="258"/>
                    <a:pt x="100" y="258"/>
                    <a:pt x="100" y="258"/>
                  </a:cubicBezTo>
                  <a:cubicBezTo>
                    <a:pt x="103" y="260"/>
                    <a:pt x="103" y="260"/>
                    <a:pt x="103" y="260"/>
                  </a:cubicBezTo>
                  <a:cubicBezTo>
                    <a:pt x="106" y="259"/>
                    <a:pt x="106" y="259"/>
                    <a:pt x="106" y="259"/>
                  </a:cubicBezTo>
                  <a:cubicBezTo>
                    <a:pt x="107" y="259"/>
                    <a:pt x="107" y="259"/>
                    <a:pt x="107" y="259"/>
                  </a:cubicBezTo>
                  <a:cubicBezTo>
                    <a:pt x="117" y="256"/>
                    <a:pt x="117" y="256"/>
                    <a:pt x="117" y="256"/>
                  </a:cubicBezTo>
                  <a:cubicBezTo>
                    <a:pt x="117" y="259"/>
                    <a:pt x="117" y="259"/>
                    <a:pt x="117" y="259"/>
                  </a:cubicBezTo>
                  <a:cubicBezTo>
                    <a:pt x="122" y="256"/>
                    <a:pt x="122" y="256"/>
                    <a:pt x="122" y="256"/>
                  </a:cubicBezTo>
                  <a:cubicBezTo>
                    <a:pt x="122" y="256"/>
                    <a:pt x="120" y="255"/>
                    <a:pt x="120" y="254"/>
                  </a:cubicBezTo>
                  <a:cubicBezTo>
                    <a:pt x="121" y="252"/>
                    <a:pt x="125" y="255"/>
                    <a:pt x="125" y="255"/>
                  </a:cubicBezTo>
                  <a:close/>
                  <a:moveTo>
                    <a:pt x="133" y="246"/>
                  </a:moveTo>
                  <a:cubicBezTo>
                    <a:pt x="130" y="250"/>
                    <a:pt x="130" y="250"/>
                    <a:pt x="130" y="250"/>
                  </a:cubicBezTo>
                  <a:cubicBezTo>
                    <a:pt x="135" y="248"/>
                    <a:pt x="135" y="248"/>
                    <a:pt x="135" y="248"/>
                  </a:cubicBezTo>
                  <a:lnTo>
                    <a:pt x="133" y="246"/>
                  </a:lnTo>
                  <a:close/>
                  <a:moveTo>
                    <a:pt x="117" y="217"/>
                  </a:moveTo>
                  <a:cubicBezTo>
                    <a:pt x="114" y="219"/>
                    <a:pt x="114" y="219"/>
                    <a:pt x="114" y="219"/>
                  </a:cubicBezTo>
                  <a:cubicBezTo>
                    <a:pt x="116" y="221"/>
                    <a:pt x="116" y="221"/>
                    <a:pt x="116" y="221"/>
                  </a:cubicBezTo>
                  <a:lnTo>
                    <a:pt x="117" y="217"/>
                  </a:lnTo>
                  <a:close/>
                  <a:moveTo>
                    <a:pt x="114" y="211"/>
                  </a:moveTo>
                  <a:cubicBezTo>
                    <a:pt x="112" y="208"/>
                    <a:pt x="112" y="208"/>
                    <a:pt x="112" y="208"/>
                  </a:cubicBezTo>
                  <a:cubicBezTo>
                    <a:pt x="107" y="211"/>
                    <a:pt x="107" y="211"/>
                    <a:pt x="107" y="211"/>
                  </a:cubicBezTo>
                  <a:cubicBezTo>
                    <a:pt x="110" y="216"/>
                    <a:pt x="110" y="216"/>
                    <a:pt x="110" y="216"/>
                  </a:cubicBezTo>
                  <a:cubicBezTo>
                    <a:pt x="113" y="214"/>
                    <a:pt x="113" y="214"/>
                    <a:pt x="113" y="214"/>
                  </a:cubicBezTo>
                  <a:lnTo>
                    <a:pt x="114" y="211"/>
                  </a:lnTo>
                  <a:close/>
                  <a:moveTo>
                    <a:pt x="106" y="204"/>
                  </a:moveTo>
                  <a:cubicBezTo>
                    <a:pt x="102" y="204"/>
                    <a:pt x="102" y="204"/>
                    <a:pt x="102" y="204"/>
                  </a:cubicBezTo>
                  <a:cubicBezTo>
                    <a:pt x="106" y="208"/>
                    <a:pt x="106" y="208"/>
                    <a:pt x="106" y="208"/>
                  </a:cubicBezTo>
                  <a:lnTo>
                    <a:pt x="106" y="204"/>
                  </a:lnTo>
                  <a:close/>
                  <a:moveTo>
                    <a:pt x="71" y="205"/>
                  </a:moveTo>
                  <a:cubicBezTo>
                    <a:pt x="80" y="201"/>
                    <a:pt x="78" y="197"/>
                    <a:pt x="70" y="200"/>
                  </a:cubicBezTo>
                  <a:cubicBezTo>
                    <a:pt x="62" y="204"/>
                    <a:pt x="71" y="205"/>
                    <a:pt x="71" y="205"/>
                  </a:cubicBezTo>
                  <a:close/>
                  <a:moveTo>
                    <a:pt x="80" y="198"/>
                  </a:moveTo>
                  <a:cubicBezTo>
                    <a:pt x="82" y="197"/>
                    <a:pt x="82" y="197"/>
                    <a:pt x="82" y="197"/>
                  </a:cubicBezTo>
                  <a:cubicBezTo>
                    <a:pt x="79" y="193"/>
                    <a:pt x="79" y="193"/>
                    <a:pt x="79" y="193"/>
                  </a:cubicBezTo>
                  <a:cubicBezTo>
                    <a:pt x="82" y="193"/>
                    <a:pt x="82" y="193"/>
                    <a:pt x="82" y="193"/>
                  </a:cubicBezTo>
                  <a:cubicBezTo>
                    <a:pt x="82" y="189"/>
                    <a:pt x="82" y="189"/>
                    <a:pt x="82" y="189"/>
                  </a:cubicBezTo>
                  <a:cubicBezTo>
                    <a:pt x="84" y="188"/>
                    <a:pt x="84" y="188"/>
                    <a:pt x="84" y="188"/>
                  </a:cubicBezTo>
                  <a:cubicBezTo>
                    <a:pt x="84" y="188"/>
                    <a:pt x="85" y="186"/>
                    <a:pt x="84" y="183"/>
                  </a:cubicBezTo>
                  <a:cubicBezTo>
                    <a:pt x="84" y="179"/>
                    <a:pt x="81" y="179"/>
                    <a:pt x="81" y="179"/>
                  </a:cubicBezTo>
                  <a:cubicBezTo>
                    <a:pt x="79" y="185"/>
                    <a:pt x="79" y="185"/>
                    <a:pt x="79" y="185"/>
                  </a:cubicBezTo>
                  <a:cubicBezTo>
                    <a:pt x="79" y="185"/>
                    <a:pt x="77" y="182"/>
                    <a:pt x="77" y="185"/>
                  </a:cubicBezTo>
                  <a:cubicBezTo>
                    <a:pt x="76" y="188"/>
                    <a:pt x="74" y="195"/>
                    <a:pt x="76" y="196"/>
                  </a:cubicBezTo>
                  <a:cubicBezTo>
                    <a:pt x="77" y="197"/>
                    <a:pt x="80" y="198"/>
                    <a:pt x="80" y="198"/>
                  </a:cubicBezTo>
                  <a:close/>
                  <a:moveTo>
                    <a:pt x="85" y="173"/>
                  </a:moveTo>
                  <a:cubicBezTo>
                    <a:pt x="84" y="171"/>
                    <a:pt x="84" y="171"/>
                    <a:pt x="84" y="171"/>
                  </a:cubicBezTo>
                  <a:cubicBezTo>
                    <a:pt x="81" y="171"/>
                    <a:pt x="81" y="171"/>
                    <a:pt x="81" y="171"/>
                  </a:cubicBezTo>
                  <a:cubicBezTo>
                    <a:pt x="82" y="176"/>
                    <a:pt x="82" y="176"/>
                    <a:pt x="82" y="176"/>
                  </a:cubicBezTo>
                  <a:cubicBezTo>
                    <a:pt x="88" y="177"/>
                    <a:pt x="88" y="177"/>
                    <a:pt x="88" y="177"/>
                  </a:cubicBezTo>
                  <a:cubicBezTo>
                    <a:pt x="88" y="173"/>
                    <a:pt x="88" y="173"/>
                    <a:pt x="88" y="173"/>
                  </a:cubicBezTo>
                  <a:lnTo>
                    <a:pt x="85" y="173"/>
                  </a:lnTo>
                  <a:close/>
                  <a:moveTo>
                    <a:pt x="123" y="212"/>
                  </a:moveTo>
                  <a:cubicBezTo>
                    <a:pt x="127" y="212"/>
                    <a:pt x="132" y="207"/>
                    <a:pt x="132" y="207"/>
                  </a:cubicBezTo>
                  <a:cubicBezTo>
                    <a:pt x="132" y="205"/>
                    <a:pt x="132" y="205"/>
                    <a:pt x="132" y="205"/>
                  </a:cubicBezTo>
                  <a:cubicBezTo>
                    <a:pt x="132" y="205"/>
                    <a:pt x="136" y="205"/>
                    <a:pt x="136" y="203"/>
                  </a:cubicBezTo>
                  <a:cubicBezTo>
                    <a:pt x="137" y="200"/>
                    <a:pt x="131" y="199"/>
                    <a:pt x="131" y="199"/>
                  </a:cubicBezTo>
                  <a:cubicBezTo>
                    <a:pt x="125" y="193"/>
                    <a:pt x="125" y="193"/>
                    <a:pt x="125" y="193"/>
                  </a:cubicBezTo>
                  <a:cubicBezTo>
                    <a:pt x="126" y="188"/>
                    <a:pt x="126" y="188"/>
                    <a:pt x="126" y="188"/>
                  </a:cubicBezTo>
                  <a:cubicBezTo>
                    <a:pt x="123" y="187"/>
                    <a:pt x="123" y="187"/>
                    <a:pt x="123" y="187"/>
                  </a:cubicBezTo>
                  <a:cubicBezTo>
                    <a:pt x="123" y="187"/>
                    <a:pt x="128" y="183"/>
                    <a:pt x="128" y="176"/>
                  </a:cubicBezTo>
                  <a:cubicBezTo>
                    <a:pt x="128" y="170"/>
                    <a:pt x="125" y="167"/>
                    <a:pt x="125" y="167"/>
                  </a:cubicBezTo>
                  <a:cubicBezTo>
                    <a:pt x="119" y="170"/>
                    <a:pt x="119" y="170"/>
                    <a:pt x="119" y="170"/>
                  </a:cubicBezTo>
                  <a:cubicBezTo>
                    <a:pt x="119" y="179"/>
                    <a:pt x="119" y="179"/>
                    <a:pt x="119" y="179"/>
                  </a:cubicBezTo>
                  <a:cubicBezTo>
                    <a:pt x="114" y="176"/>
                    <a:pt x="114" y="176"/>
                    <a:pt x="114" y="176"/>
                  </a:cubicBezTo>
                  <a:cubicBezTo>
                    <a:pt x="112" y="170"/>
                    <a:pt x="112" y="170"/>
                    <a:pt x="112" y="170"/>
                  </a:cubicBezTo>
                  <a:cubicBezTo>
                    <a:pt x="112" y="170"/>
                    <a:pt x="110" y="170"/>
                    <a:pt x="111" y="173"/>
                  </a:cubicBezTo>
                  <a:cubicBezTo>
                    <a:pt x="111" y="176"/>
                    <a:pt x="112" y="177"/>
                    <a:pt x="112" y="177"/>
                  </a:cubicBezTo>
                  <a:cubicBezTo>
                    <a:pt x="109" y="180"/>
                    <a:pt x="109" y="180"/>
                    <a:pt x="109" y="180"/>
                  </a:cubicBezTo>
                  <a:cubicBezTo>
                    <a:pt x="106" y="174"/>
                    <a:pt x="106" y="174"/>
                    <a:pt x="106" y="174"/>
                  </a:cubicBezTo>
                  <a:cubicBezTo>
                    <a:pt x="103" y="179"/>
                    <a:pt x="103" y="179"/>
                    <a:pt x="103" y="179"/>
                  </a:cubicBezTo>
                  <a:cubicBezTo>
                    <a:pt x="107" y="187"/>
                    <a:pt x="107" y="187"/>
                    <a:pt x="107" y="187"/>
                  </a:cubicBezTo>
                  <a:cubicBezTo>
                    <a:pt x="112" y="184"/>
                    <a:pt x="112" y="184"/>
                    <a:pt x="112" y="184"/>
                  </a:cubicBezTo>
                  <a:cubicBezTo>
                    <a:pt x="115" y="190"/>
                    <a:pt x="115" y="190"/>
                    <a:pt x="115" y="190"/>
                  </a:cubicBezTo>
                  <a:cubicBezTo>
                    <a:pt x="115" y="190"/>
                    <a:pt x="112" y="188"/>
                    <a:pt x="112" y="190"/>
                  </a:cubicBezTo>
                  <a:cubicBezTo>
                    <a:pt x="112" y="191"/>
                    <a:pt x="112" y="200"/>
                    <a:pt x="114" y="201"/>
                  </a:cubicBezTo>
                  <a:cubicBezTo>
                    <a:pt x="117" y="202"/>
                    <a:pt x="118" y="199"/>
                    <a:pt x="120" y="200"/>
                  </a:cubicBezTo>
                  <a:cubicBezTo>
                    <a:pt x="121" y="201"/>
                    <a:pt x="121" y="205"/>
                    <a:pt x="121" y="205"/>
                  </a:cubicBezTo>
                  <a:cubicBezTo>
                    <a:pt x="125" y="200"/>
                    <a:pt x="125" y="200"/>
                    <a:pt x="125" y="200"/>
                  </a:cubicBezTo>
                  <a:cubicBezTo>
                    <a:pt x="127" y="203"/>
                    <a:pt x="127" y="203"/>
                    <a:pt x="127" y="203"/>
                  </a:cubicBezTo>
                  <a:cubicBezTo>
                    <a:pt x="131" y="203"/>
                    <a:pt x="131" y="203"/>
                    <a:pt x="131" y="203"/>
                  </a:cubicBezTo>
                  <a:cubicBezTo>
                    <a:pt x="131" y="203"/>
                    <a:pt x="128" y="205"/>
                    <a:pt x="126" y="206"/>
                  </a:cubicBezTo>
                  <a:cubicBezTo>
                    <a:pt x="123" y="208"/>
                    <a:pt x="121" y="211"/>
                    <a:pt x="123" y="212"/>
                  </a:cubicBezTo>
                  <a:close/>
                  <a:moveTo>
                    <a:pt x="128" y="186"/>
                  </a:moveTo>
                  <a:cubicBezTo>
                    <a:pt x="128" y="190"/>
                    <a:pt x="128" y="190"/>
                    <a:pt x="128" y="190"/>
                  </a:cubicBezTo>
                  <a:cubicBezTo>
                    <a:pt x="128" y="192"/>
                    <a:pt x="128" y="192"/>
                    <a:pt x="128" y="192"/>
                  </a:cubicBezTo>
                  <a:cubicBezTo>
                    <a:pt x="130" y="190"/>
                    <a:pt x="130" y="190"/>
                    <a:pt x="130" y="190"/>
                  </a:cubicBezTo>
                  <a:cubicBezTo>
                    <a:pt x="129" y="187"/>
                    <a:pt x="129" y="187"/>
                    <a:pt x="129" y="187"/>
                  </a:cubicBezTo>
                  <a:cubicBezTo>
                    <a:pt x="131" y="183"/>
                    <a:pt x="131" y="183"/>
                    <a:pt x="131" y="183"/>
                  </a:cubicBezTo>
                  <a:cubicBezTo>
                    <a:pt x="131" y="183"/>
                    <a:pt x="128" y="185"/>
                    <a:pt x="128" y="186"/>
                  </a:cubicBezTo>
                  <a:close/>
                  <a:moveTo>
                    <a:pt x="132" y="196"/>
                  </a:moveTo>
                  <a:cubicBezTo>
                    <a:pt x="131" y="191"/>
                    <a:pt x="131" y="191"/>
                    <a:pt x="131" y="191"/>
                  </a:cubicBezTo>
                  <a:cubicBezTo>
                    <a:pt x="129" y="193"/>
                    <a:pt x="129" y="193"/>
                    <a:pt x="129" y="193"/>
                  </a:cubicBezTo>
                  <a:lnTo>
                    <a:pt x="132" y="196"/>
                  </a:lnTo>
                  <a:close/>
                  <a:moveTo>
                    <a:pt x="135" y="173"/>
                  </a:moveTo>
                  <a:cubicBezTo>
                    <a:pt x="134" y="174"/>
                    <a:pt x="134" y="174"/>
                    <a:pt x="134" y="174"/>
                  </a:cubicBezTo>
                  <a:cubicBezTo>
                    <a:pt x="133" y="180"/>
                    <a:pt x="133" y="180"/>
                    <a:pt x="133" y="180"/>
                  </a:cubicBezTo>
                  <a:cubicBezTo>
                    <a:pt x="133" y="180"/>
                    <a:pt x="135" y="181"/>
                    <a:pt x="135" y="179"/>
                  </a:cubicBezTo>
                  <a:lnTo>
                    <a:pt x="135" y="173"/>
                  </a:lnTo>
                  <a:close/>
                  <a:moveTo>
                    <a:pt x="87" y="170"/>
                  </a:moveTo>
                  <a:cubicBezTo>
                    <a:pt x="89" y="170"/>
                    <a:pt x="93" y="172"/>
                    <a:pt x="93" y="172"/>
                  </a:cubicBezTo>
                  <a:cubicBezTo>
                    <a:pt x="93" y="166"/>
                    <a:pt x="93" y="166"/>
                    <a:pt x="93" y="166"/>
                  </a:cubicBezTo>
                  <a:cubicBezTo>
                    <a:pt x="95" y="166"/>
                    <a:pt x="95" y="166"/>
                    <a:pt x="95" y="166"/>
                  </a:cubicBezTo>
                  <a:cubicBezTo>
                    <a:pt x="96" y="165"/>
                    <a:pt x="96" y="165"/>
                    <a:pt x="96" y="165"/>
                  </a:cubicBezTo>
                  <a:cubicBezTo>
                    <a:pt x="94" y="163"/>
                    <a:pt x="94" y="163"/>
                    <a:pt x="94" y="163"/>
                  </a:cubicBezTo>
                  <a:cubicBezTo>
                    <a:pt x="97" y="158"/>
                    <a:pt x="97" y="158"/>
                    <a:pt x="97" y="158"/>
                  </a:cubicBezTo>
                  <a:cubicBezTo>
                    <a:pt x="95" y="158"/>
                    <a:pt x="95" y="158"/>
                    <a:pt x="95" y="158"/>
                  </a:cubicBezTo>
                  <a:cubicBezTo>
                    <a:pt x="90" y="161"/>
                    <a:pt x="90" y="161"/>
                    <a:pt x="90" y="161"/>
                  </a:cubicBezTo>
                  <a:cubicBezTo>
                    <a:pt x="83" y="160"/>
                    <a:pt x="83" y="160"/>
                    <a:pt x="83" y="160"/>
                  </a:cubicBezTo>
                  <a:cubicBezTo>
                    <a:pt x="81" y="165"/>
                    <a:pt x="81" y="165"/>
                    <a:pt x="81" y="165"/>
                  </a:cubicBezTo>
                  <a:cubicBezTo>
                    <a:pt x="85" y="165"/>
                    <a:pt x="85" y="165"/>
                    <a:pt x="85" y="165"/>
                  </a:cubicBezTo>
                  <a:cubicBezTo>
                    <a:pt x="85" y="165"/>
                    <a:pt x="84" y="170"/>
                    <a:pt x="87" y="170"/>
                  </a:cubicBezTo>
                  <a:close/>
                  <a:moveTo>
                    <a:pt x="111" y="155"/>
                  </a:moveTo>
                  <a:cubicBezTo>
                    <a:pt x="112" y="152"/>
                    <a:pt x="112" y="152"/>
                    <a:pt x="112" y="152"/>
                  </a:cubicBezTo>
                  <a:cubicBezTo>
                    <a:pt x="114" y="152"/>
                    <a:pt x="114" y="152"/>
                    <a:pt x="114" y="152"/>
                  </a:cubicBezTo>
                  <a:cubicBezTo>
                    <a:pt x="114" y="145"/>
                    <a:pt x="114" y="145"/>
                    <a:pt x="114" y="145"/>
                  </a:cubicBezTo>
                  <a:cubicBezTo>
                    <a:pt x="116" y="145"/>
                    <a:pt x="116" y="145"/>
                    <a:pt x="116" y="145"/>
                  </a:cubicBezTo>
                  <a:cubicBezTo>
                    <a:pt x="116" y="145"/>
                    <a:pt x="115" y="150"/>
                    <a:pt x="118" y="151"/>
                  </a:cubicBezTo>
                  <a:cubicBezTo>
                    <a:pt x="121" y="153"/>
                    <a:pt x="122" y="148"/>
                    <a:pt x="122" y="148"/>
                  </a:cubicBezTo>
                  <a:cubicBezTo>
                    <a:pt x="122" y="148"/>
                    <a:pt x="126" y="149"/>
                    <a:pt x="127" y="146"/>
                  </a:cubicBezTo>
                  <a:cubicBezTo>
                    <a:pt x="129" y="144"/>
                    <a:pt x="123" y="141"/>
                    <a:pt x="123" y="141"/>
                  </a:cubicBezTo>
                  <a:cubicBezTo>
                    <a:pt x="128" y="139"/>
                    <a:pt x="128" y="139"/>
                    <a:pt x="128" y="139"/>
                  </a:cubicBezTo>
                  <a:cubicBezTo>
                    <a:pt x="130" y="136"/>
                    <a:pt x="130" y="136"/>
                    <a:pt x="130" y="136"/>
                  </a:cubicBezTo>
                  <a:cubicBezTo>
                    <a:pt x="130" y="136"/>
                    <a:pt x="133" y="138"/>
                    <a:pt x="136" y="137"/>
                  </a:cubicBezTo>
                  <a:cubicBezTo>
                    <a:pt x="141" y="136"/>
                    <a:pt x="141" y="134"/>
                    <a:pt x="141" y="134"/>
                  </a:cubicBezTo>
                  <a:cubicBezTo>
                    <a:pt x="139" y="132"/>
                    <a:pt x="139" y="132"/>
                    <a:pt x="139" y="132"/>
                  </a:cubicBezTo>
                  <a:cubicBezTo>
                    <a:pt x="134" y="135"/>
                    <a:pt x="134" y="135"/>
                    <a:pt x="134" y="135"/>
                  </a:cubicBezTo>
                  <a:cubicBezTo>
                    <a:pt x="134" y="135"/>
                    <a:pt x="133" y="135"/>
                    <a:pt x="133" y="133"/>
                  </a:cubicBezTo>
                  <a:cubicBezTo>
                    <a:pt x="133" y="130"/>
                    <a:pt x="139" y="126"/>
                    <a:pt x="139" y="126"/>
                  </a:cubicBezTo>
                  <a:cubicBezTo>
                    <a:pt x="139" y="125"/>
                    <a:pt x="139" y="125"/>
                    <a:pt x="139" y="125"/>
                  </a:cubicBezTo>
                  <a:cubicBezTo>
                    <a:pt x="141" y="123"/>
                    <a:pt x="141" y="123"/>
                    <a:pt x="141" y="123"/>
                  </a:cubicBezTo>
                  <a:cubicBezTo>
                    <a:pt x="139" y="118"/>
                    <a:pt x="139" y="118"/>
                    <a:pt x="139" y="118"/>
                  </a:cubicBezTo>
                  <a:cubicBezTo>
                    <a:pt x="139" y="118"/>
                    <a:pt x="135" y="118"/>
                    <a:pt x="133" y="120"/>
                  </a:cubicBezTo>
                  <a:cubicBezTo>
                    <a:pt x="131" y="121"/>
                    <a:pt x="129" y="124"/>
                    <a:pt x="129" y="124"/>
                  </a:cubicBezTo>
                  <a:cubicBezTo>
                    <a:pt x="129" y="124"/>
                    <a:pt x="119" y="124"/>
                    <a:pt x="117" y="126"/>
                  </a:cubicBezTo>
                  <a:cubicBezTo>
                    <a:pt x="115" y="128"/>
                    <a:pt x="118" y="134"/>
                    <a:pt x="118" y="134"/>
                  </a:cubicBezTo>
                  <a:cubicBezTo>
                    <a:pt x="112" y="132"/>
                    <a:pt x="112" y="132"/>
                    <a:pt x="112" y="132"/>
                  </a:cubicBezTo>
                  <a:cubicBezTo>
                    <a:pt x="113" y="129"/>
                    <a:pt x="113" y="129"/>
                    <a:pt x="113" y="129"/>
                  </a:cubicBezTo>
                  <a:cubicBezTo>
                    <a:pt x="109" y="127"/>
                    <a:pt x="109" y="127"/>
                    <a:pt x="109" y="127"/>
                  </a:cubicBezTo>
                  <a:cubicBezTo>
                    <a:pt x="109" y="127"/>
                    <a:pt x="106" y="128"/>
                    <a:pt x="104" y="132"/>
                  </a:cubicBezTo>
                  <a:cubicBezTo>
                    <a:pt x="101" y="136"/>
                    <a:pt x="104" y="142"/>
                    <a:pt x="104" y="142"/>
                  </a:cubicBezTo>
                  <a:cubicBezTo>
                    <a:pt x="101" y="143"/>
                    <a:pt x="101" y="143"/>
                    <a:pt x="101" y="143"/>
                  </a:cubicBezTo>
                  <a:cubicBezTo>
                    <a:pt x="101" y="143"/>
                    <a:pt x="105" y="145"/>
                    <a:pt x="107" y="148"/>
                  </a:cubicBezTo>
                  <a:cubicBezTo>
                    <a:pt x="110" y="149"/>
                    <a:pt x="109" y="150"/>
                    <a:pt x="109" y="150"/>
                  </a:cubicBezTo>
                  <a:cubicBezTo>
                    <a:pt x="106" y="149"/>
                    <a:pt x="106" y="149"/>
                    <a:pt x="106" y="149"/>
                  </a:cubicBezTo>
                  <a:cubicBezTo>
                    <a:pt x="105" y="150"/>
                    <a:pt x="105" y="150"/>
                    <a:pt x="105" y="150"/>
                  </a:cubicBezTo>
                  <a:cubicBezTo>
                    <a:pt x="105" y="153"/>
                    <a:pt x="105" y="153"/>
                    <a:pt x="105" y="153"/>
                  </a:cubicBezTo>
                  <a:cubicBezTo>
                    <a:pt x="101" y="154"/>
                    <a:pt x="101" y="154"/>
                    <a:pt x="101" y="154"/>
                  </a:cubicBezTo>
                  <a:cubicBezTo>
                    <a:pt x="99" y="153"/>
                    <a:pt x="99" y="153"/>
                    <a:pt x="99" y="153"/>
                  </a:cubicBezTo>
                  <a:cubicBezTo>
                    <a:pt x="98" y="153"/>
                    <a:pt x="98" y="153"/>
                    <a:pt x="98" y="153"/>
                  </a:cubicBezTo>
                  <a:cubicBezTo>
                    <a:pt x="103" y="159"/>
                    <a:pt x="103" y="159"/>
                    <a:pt x="103" y="159"/>
                  </a:cubicBezTo>
                  <a:lnTo>
                    <a:pt x="111" y="155"/>
                  </a:lnTo>
                  <a:close/>
                  <a:moveTo>
                    <a:pt x="249" y="123"/>
                  </a:moveTo>
                  <a:cubicBezTo>
                    <a:pt x="249" y="123"/>
                    <a:pt x="251" y="123"/>
                    <a:pt x="248" y="114"/>
                  </a:cubicBezTo>
                  <a:cubicBezTo>
                    <a:pt x="245" y="106"/>
                    <a:pt x="242" y="113"/>
                    <a:pt x="242" y="113"/>
                  </a:cubicBezTo>
                  <a:cubicBezTo>
                    <a:pt x="244" y="122"/>
                    <a:pt x="244" y="122"/>
                    <a:pt x="244" y="122"/>
                  </a:cubicBezTo>
                  <a:lnTo>
                    <a:pt x="249" y="123"/>
                  </a:lnTo>
                  <a:close/>
                  <a:moveTo>
                    <a:pt x="253" y="121"/>
                  </a:moveTo>
                  <a:cubicBezTo>
                    <a:pt x="256" y="126"/>
                    <a:pt x="256" y="126"/>
                    <a:pt x="256" y="126"/>
                  </a:cubicBezTo>
                  <a:cubicBezTo>
                    <a:pt x="258" y="120"/>
                    <a:pt x="258" y="120"/>
                    <a:pt x="258" y="120"/>
                  </a:cubicBezTo>
                  <a:cubicBezTo>
                    <a:pt x="256" y="119"/>
                    <a:pt x="256" y="119"/>
                    <a:pt x="256" y="119"/>
                  </a:cubicBezTo>
                  <a:cubicBezTo>
                    <a:pt x="256" y="119"/>
                    <a:pt x="253" y="118"/>
                    <a:pt x="253" y="121"/>
                  </a:cubicBezTo>
                  <a:close/>
                  <a:moveTo>
                    <a:pt x="251" y="111"/>
                  </a:moveTo>
                  <a:cubicBezTo>
                    <a:pt x="257" y="111"/>
                    <a:pt x="257" y="111"/>
                    <a:pt x="257" y="111"/>
                  </a:cubicBezTo>
                  <a:cubicBezTo>
                    <a:pt x="258" y="114"/>
                    <a:pt x="258" y="114"/>
                    <a:pt x="258" y="114"/>
                  </a:cubicBezTo>
                  <a:cubicBezTo>
                    <a:pt x="262" y="117"/>
                    <a:pt x="262" y="117"/>
                    <a:pt x="262" y="117"/>
                  </a:cubicBezTo>
                  <a:cubicBezTo>
                    <a:pt x="264" y="113"/>
                    <a:pt x="264" y="113"/>
                    <a:pt x="264" y="113"/>
                  </a:cubicBezTo>
                  <a:cubicBezTo>
                    <a:pt x="262" y="111"/>
                    <a:pt x="262" y="111"/>
                    <a:pt x="262" y="111"/>
                  </a:cubicBezTo>
                  <a:cubicBezTo>
                    <a:pt x="261" y="108"/>
                    <a:pt x="261" y="108"/>
                    <a:pt x="261" y="108"/>
                  </a:cubicBezTo>
                  <a:cubicBezTo>
                    <a:pt x="256" y="107"/>
                    <a:pt x="256" y="107"/>
                    <a:pt x="256" y="107"/>
                  </a:cubicBezTo>
                  <a:cubicBezTo>
                    <a:pt x="258" y="104"/>
                    <a:pt x="258" y="104"/>
                    <a:pt x="258" y="104"/>
                  </a:cubicBezTo>
                  <a:cubicBezTo>
                    <a:pt x="258" y="104"/>
                    <a:pt x="258" y="101"/>
                    <a:pt x="253" y="98"/>
                  </a:cubicBezTo>
                  <a:cubicBezTo>
                    <a:pt x="249" y="96"/>
                    <a:pt x="249" y="94"/>
                    <a:pt x="247" y="101"/>
                  </a:cubicBezTo>
                  <a:cubicBezTo>
                    <a:pt x="244" y="106"/>
                    <a:pt x="246" y="108"/>
                    <a:pt x="251" y="111"/>
                  </a:cubicBezTo>
                  <a:close/>
                  <a:moveTo>
                    <a:pt x="260" y="105"/>
                  </a:moveTo>
                  <a:cubicBezTo>
                    <a:pt x="264" y="108"/>
                    <a:pt x="264" y="108"/>
                    <a:pt x="264" y="108"/>
                  </a:cubicBezTo>
                  <a:cubicBezTo>
                    <a:pt x="265" y="106"/>
                    <a:pt x="265" y="106"/>
                    <a:pt x="265" y="106"/>
                  </a:cubicBezTo>
                  <a:cubicBezTo>
                    <a:pt x="261" y="104"/>
                    <a:pt x="261" y="104"/>
                    <a:pt x="261" y="104"/>
                  </a:cubicBezTo>
                  <a:lnTo>
                    <a:pt x="260" y="105"/>
                  </a:lnTo>
                  <a:close/>
                  <a:moveTo>
                    <a:pt x="275" y="106"/>
                  </a:moveTo>
                  <a:cubicBezTo>
                    <a:pt x="271" y="101"/>
                    <a:pt x="271" y="101"/>
                    <a:pt x="271" y="101"/>
                  </a:cubicBezTo>
                  <a:cubicBezTo>
                    <a:pt x="270" y="107"/>
                    <a:pt x="270" y="107"/>
                    <a:pt x="270" y="107"/>
                  </a:cubicBezTo>
                  <a:lnTo>
                    <a:pt x="275" y="106"/>
                  </a:lnTo>
                  <a:close/>
                  <a:moveTo>
                    <a:pt x="263" y="97"/>
                  </a:moveTo>
                  <a:cubicBezTo>
                    <a:pt x="259" y="94"/>
                    <a:pt x="259" y="94"/>
                    <a:pt x="259" y="94"/>
                  </a:cubicBezTo>
                  <a:cubicBezTo>
                    <a:pt x="258" y="98"/>
                    <a:pt x="258" y="98"/>
                    <a:pt x="258" y="98"/>
                  </a:cubicBezTo>
                  <a:cubicBezTo>
                    <a:pt x="262" y="101"/>
                    <a:pt x="262" y="101"/>
                    <a:pt x="262" y="101"/>
                  </a:cubicBezTo>
                  <a:lnTo>
                    <a:pt x="263" y="97"/>
                  </a:lnTo>
                  <a:close/>
                  <a:moveTo>
                    <a:pt x="265" y="89"/>
                  </a:moveTo>
                  <a:cubicBezTo>
                    <a:pt x="268" y="89"/>
                    <a:pt x="268" y="89"/>
                    <a:pt x="268" y="89"/>
                  </a:cubicBezTo>
                  <a:cubicBezTo>
                    <a:pt x="268" y="85"/>
                    <a:pt x="268" y="85"/>
                    <a:pt x="268" y="85"/>
                  </a:cubicBezTo>
                  <a:cubicBezTo>
                    <a:pt x="261" y="87"/>
                    <a:pt x="261" y="87"/>
                    <a:pt x="261" y="87"/>
                  </a:cubicBezTo>
                  <a:cubicBezTo>
                    <a:pt x="266" y="94"/>
                    <a:pt x="266" y="94"/>
                    <a:pt x="266" y="94"/>
                  </a:cubicBezTo>
                  <a:lnTo>
                    <a:pt x="265" y="89"/>
                  </a:lnTo>
                  <a:close/>
                  <a:moveTo>
                    <a:pt x="282" y="87"/>
                  </a:moveTo>
                  <a:cubicBezTo>
                    <a:pt x="281" y="89"/>
                    <a:pt x="281" y="89"/>
                    <a:pt x="281" y="89"/>
                  </a:cubicBezTo>
                  <a:cubicBezTo>
                    <a:pt x="284" y="88"/>
                    <a:pt x="284" y="88"/>
                    <a:pt x="284" y="88"/>
                  </a:cubicBezTo>
                  <a:lnTo>
                    <a:pt x="282" y="87"/>
                  </a:lnTo>
                  <a:close/>
                  <a:moveTo>
                    <a:pt x="311" y="82"/>
                  </a:moveTo>
                  <a:cubicBezTo>
                    <a:pt x="310" y="82"/>
                    <a:pt x="310" y="82"/>
                    <a:pt x="310" y="82"/>
                  </a:cubicBezTo>
                  <a:cubicBezTo>
                    <a:pt x="309" y="86"/>
                    <a:pt x="309" y="86"/>
                    <a:pt x="309" y="86"/>
                  </a:cubicBezTo>
                  <a:cubicBezTo>
                    <a:pt x="311" y="85"/>
                    <a:pt x="311" y="85"/>
                    <a:pt x="311" y="85"/>
                  </a:cubicBezTo>
                  <a:lnTo>
                    <a:pt x="311" y="82"/>
                  </a:lnTo>
                  <a:close/>
                  <a:moveTo>
                    <a:pt x="268" y="102"/>
                  </a:moveTo>
                  <a:cubicBezTo>
                    <a:pt x="269" y="95"/>
                    <a:pt x="269" y="95"/>
                    <a:pt x="269" y="95"/>
                  </a:cubicBezTo>
                  <a:cubicBezTo>
                    <a:pt x="269" y="94"/>
                    <a:pt x="269" y="94"/>
                    <a:pt x="269" y="94"/>
                  </a:cubicBezTo>
                  <a:cubicBezTo>
                    <a:pt x="265" y="100"/>
                    <a:pt x="265" y="100"/>
                    <a:pt x="265" y="100"/>
                  </a:cubicBezTo>
                  <a:lnTo>
                    <a:pt x="268" y="102"/>
                  </a:lnTo>
                  <a:close/>
                  <a:moveTo>
                    <a:pt x="282" y="93"/>
                  </a:moveTo>
                  <a:cubicBezTo>
                    <a:pt x="276" y="94"/>
                    <a:pt x="276" y="94"/>
                    <a:pt x="276" y="94"/>
                  </a:cubicBezTo>
                  <a:cubicBezTo>
                    <a:pt x="278" y="93"/>
                    <a:pt x="278" y="93"/>
                    <a:pt x="278" y="93"/>
                  </a:cubicBezTo>
                  <a:cubicBezTo>
                    <a:pt x="278" y="91"/>
                    <a:pt x="278" y="91"/>
                    <a:pt x="278" y="91"/>
                  </a:cubicBezTo>
                  <a:cubicBezTo>
                    <a:pt x="269" y="97"/>
                    <a:pt x="269" y="97"/>
                    <a:pt x="269" y="97"/>
                  </a:cubicBezTo>
                  <a:cubicBezTo>
                    <a:pt x="282" y="95"/>
                    <a:pt x="282" y="95"/>
                    <a:pt x="282" y="95"/>
                  </a:cubicBezTo>
                  <a:lnTo>
                    <a:pt x="282" y="93"/>
                  </a:lnTo>
                  <a:close/>
                  <a:moveTo>
                    <a:pt x="330" y="34"/>
                  </a:moveTo>
                  <a:cubicBezTo>
                    <a:pt x="318" y="34"/>
                    <a:pt x="318" y="34"/>
                    <a:pt x="318" y="34"/>
                  </a:cubicBezTo>
                  <a:cubicBezTo>
                    <a:pt x="320" y="38"/>
                    <a:pt x="320" y="38"/>
                    <a:pt x="320" y="38"/>
                  </a:cubicBezTo>
                  <a:cubicBezTo>
                    <a:pt x="324" y="39"/>
                    <a:pt x="324" y="39"/>
                    <a:pt x="324" y="39"/>
                  </a:cubicBezTo>
                  <a:cubicBezTo>
                    <a:pt x="323" y="44"/>
                    <a:pt x="323" y="44"/>
                    <a:pt x="323" y="44"/>
                  </a:cubicBezTo>
                  <a:cubicBezTo>
                    <a:pt x="331" y="40"/>
                    <a:pt x="331" y="40"/>
                    <a:pt x="331" y="40"/>
                  </a:cubicBezTo>
                  <a:cubicBezTo>
                    <a:pt x="323" y="61"/>
                    <a:pt x="323" y="61"/>
                    <a:pt x="323" y="61"/>
                  </a:cubicBezTo>
                  <a:cubicBezTo>
                    <a:pt x="326" y="65"/>
                    <a:pt x="326" y="65"/>
                    <a:pt x="326" y="65"/>
                  </a:cubicBezTo>
                  <a:cubicBezTo>
                    <a:pt x="333" y="48"/>
                    <a:pt x="333" y="48"/>
                    <a:pt x="333" y="48"/>
                  </a:cubicBezTo>
                  <a:cubicBezTo>
                    <a:pt x="333" y="48"/>
                    <a:pt x="334" y="53"/>
                    <a:pt x="336" y="49"/>
                  </a:cubicBezTo>
                  <a:cubicBezTo>
                    <a:pt x="339" y="47"/>
                    <a:pt x="336" y="45"/>
                    <a:pt x="335" y="43"/>
                  </a:cubicBezTo>
                  <a:cubicBezTo>
                    <a:pt x="334" y="40"/>
                    <a:pt x="336" y="42"/>
                    <a:pt x="338" y="39"/>
                  </a:cubicBezTo>
                  <a:cubicBezTo>
                    <a:pt x="339" y="37"/>
                    <a:pt x="342" y="28"/>
                    <a:pt x="342" y="28"/>
                  </a:cubicBezTo>
                  <a:cubicBezTo>
                    <a:pt x="338" y="28"/>
                    <a:pt x="338" y="28"/>
                    <a:pt x="338" y="28"/>
                  </a:cubicBezTo>
                  <a:cubicBezTo>
                    <a:pt x="339" y="23"/>
                    <a:pt x="339" y="23"/>
                    <a:pt x="339" y="23"/>
                  </a:cubicBezTo>
                  <a:cubicBezTo>
                    <a:pt x="336" y="23"/>
                    <a:pt x="336" y="23"/>
                    <a:pt x="336" y="23"/>
                  </a:cubicBezTo>
                  <a:cubicBezTo>
                    <a:pt x="336" y="23"/>
                    <a:pt x="334" y="30"/>
                    <a:pt x="333" y="27"/>
                  </a:cubicBezTo>
                  <a:cubicBezTo>
                    <a:pt x="332" y="24"/>
                    <a:pt x="336" y="17"/>
                    <a:pt x="335" y="15"/>
                  </a:cubicBezTo>
                  <a:cubicBezTo>
                    <a:pt x="334" y="13"/>
                    <a:pt x="327" y="19"/>
                    <a:pt x="327" y="19"/>
                  </a:cubicBezTo>
                  <a:cubicBezTo>
                    <a:pt x="325" y="19"/>
                    <a:pt x="325" y="19"/>
                    <a:pt x="325" y="19"/>
                  </a:cubicBezTo>
                  <a:cubicBezTo>
                    <a:pt x="325" y="23"/>
                    <a:pt x="325" y="23"/>
                    <a:pt x="325" y="23"/>
                  </a:cubicBezTo>
                  <a:cubicBezTo>
                    <a:pt x="327" y="24"/>
                    <a:pt x="327" y="24"/>
                    <a:pt x="327" y="24"/>
                  </a:cubicBezTo>
                  <a:cubicBezTo>
                    <a:pt x="327" y="31"/>
                    <a:pt x="327" y="31"/>
                    <a:pt x="327" y="31"/>
                  </a:cubicBezTo>
                  <a:cubicBezTo>
                    <a:pt x="327" y="31"/>
                    <a:pt x="336" y="34"/>
                    <a:pt x="330" y="34"/>
                  </a:cubicBezTo>
                  <a:close/>
                  <a:moveTo>
                    <a:pt x="342" y="25"/>
                  </a:moveTo>
                  <a:cubicBezTo>
                    <a:pt x="345" y="25"/>
                    <a:pt x="344" y="20"/>
                    <a:pt x="345" y="17"/>
                  </a:cubicBezTo>
                  <a:cubicBezTo>
                    <a:pt x="345" y="14"/>
                    <a:pt x="348" y="11"/>
                    <a:pt x="346" y="10"/>
                  </a:cubicBezTo>
                  <a:cubicBezTo>
                    <a:pt x="344" y="8"/>
                    <a:pt x="340" y="13"/>
                    <a:pt x="340" y="16"/>
                  </a:cubicBezTo>
                  <a:cubicBezTo>
                    <a:pt x="340" y="19"/>
                    <a:pt x="339" y="24"/>
                    <a:pt x="342" y="25"/>
                  </a:cubicBezTo>
                  <a:close/>
                  <a:moveTo>
                    <a:pt x="357" y="3"/>
                  </a:moveTo>
                  <a:cubicBezTo>
                    <a:pt x="357" y="3"/>
                    <a:pt x="354" y="0"/>
                    <a:pt x="351" y="4"/>
                  </a:cubicBezTo>
                  <a:cubicBezTo>
                    <a:pt x="349" y="8"/>
                    <a:pt x="349" y="12"/>
                    <a:pt x="349" y="12"/>
                  </a:cubicBezTo>
                  <a:cubicBezTo>
                    <a:pt x="352" y="12"/>
                    <a:pt x="352" y="12"/>
                    <a:pt x="352" y="12"/>
                  </a:cubicBezTo>
                  <a:lnTo>
                    <a:pt x="357" y="3"/>
                  </a:lnTo>
                  <a:close/>
                  <a:moveTo>
                    <a:pt x="349" y="16"/>
                  </a:moveTo>
                  <a:cubicBezTo>
                    <a:pt x="348" y="19"/>
                    <a:pt x="348" y="19"/>
                    <a:pt x="348" y="19"/>
                  </a:cubicBezTo>
                  <a:cubicBezTo>
                    <a:pt x="355" y="19"/>
                    <a:pt x="355" y="19"/>
                    <a:pt x="355" y="19"/>
                  </a:cubicBezTo>
                  <a:lnTo>
                    <a:pt x="349" y="16"/>
                  </a:lnTo>
                  <a:close/>
                  <a:moveTo>
                    <a:pt x="33" y="379"/>
                  </a:moveTo>
                  <a:cubicBezTo>
                    <a:pt x="32" y="375"/>
                    <a:pt x="32" y="375"/>
                    <a:pt x="32" y="375"/>
                  </a:cubicBezTo>
                  <a:cubicBezTo>
                    <a:pt x="32" y="375"/>
                    <a:pt x="35" y="368"/>
                    <a:pt x="40" y="369"/>
                  </a:cubicBezTo>
                  <a:cubicBezTo>
                    <a:pt x="45" y="370"/>
                    <a:pt x="46" y="378"/>
                    <a:pt x="46" y="378"/>
                  </a:cubicBezTo>
                  <a:cubicBezTo>
                    <a:pt x="46" y="386"/>
                    <a:pt x="46" y="386"/>
                    <a:pt x="46" y="386"/>
                  </a:cubicBezTo>
                  <a:cubicBezTo>
                    <a:pt x="51" y="387"/>
                    <a:pt x="51" y="387"/>
                    <a:pt x="51" y="387"/>
                  </a:cubicBezTo>
                  <a:cubicBezTo>
                    <a:pt x="51" y="387"/>
                    <a:pt x="44" y="396"/>
                    <a:pt x="49" y="396"/>
                  </a:cubicBezTo>
                  <a:cubicBezTo>
                    <a:pt x="55" y="396"/>
                    <a:pt x="60" y="397"/>
                    <a:pt x="60" y="397"/>
                  </a:cubicBezTo>
                  <a:cubicBezTo>
                    <a:pt x="62" y="393"/>
                    <a:pt x="62" y="393"/>
                    <a:pt x="62" y="393"/>
                  </a:cubicBezTo>
                  <a:cubicBezTo>
                    <a:pt x="64" y="397"/>
                    <a:pt x="64" y="397"/>
                    <a:pt x="64" y="397"/>
                  </a:cubicBezTo>
                  <a:cubicBezTo>
                    <a:pt x="64" y="396"/>
                    <a:pt x="64" y="396"/>
                    <a:pt x="64" y="396"/>
                  </a:cubicBezTo>
                  <a:cubicBezTo>
                    <a:pt x="65" y="396"/>
                    <a:pt x="70" y="405"/>
                    <a:pt x="74" y="401"/>
                  </a:cubicBezTo>
                  <a:cubicBezTo>
                    <a:pt x="80" y="396"/>
                    <a:pt x="78" y="392"/>
                    <a:pt x="81" y="390"/>
                  </a:cubicBezTo>
                  <a:cubicBezTo>
                    <a:pt x="84" y="389"/>
                    <a:pt x="85" y="394"/>
                    <a:pt x="90" y="392"/>
                  </a:cubicBezTo>
                  <a:cubicBezTo>
                    <a:pt x="95" y="389"/>
                    <a:pt x="93" y="386"/>
                    <a:pt x="93" y="386"/>
                  </a:cubicBezTo>
                  <a:cubicBezTo>
                    <a:pt x="90" y="384"/>
                    <a:pt x="90" y="384"/>
                    <a:pt x="90" y="384"/>
                  </a:cubicBezTo>
                  <a:cubicBezTo>
                    <a:pt x="94" y="376"/>
                    <a:pt x="94" y="376"/>
                    <a:pt x="94" y="376"/>
                  </a:cubicBezTo>
                  <a:cubicBezTo>
                    <a:pt x="93" y="373"/>
                    <a:pt x="93" y="373"/>
                    <a:pt x="93" y="373"/>
                  </a:cubicBezTo>
                  <a:cubicBezTo>
                    <a:pt x="96" y="371"/>
                    <a:pt x="96" y="371"/>
                    <a:pt x="96" y="371"/>
                  </a:cubicBezTo>
                  <a:cubicBezTo>
                    <a:pt x="97" y="379"/>
                    <a:pt x="97" y="379"/>
                    <a:pt x="97" y="379"/>
                  </a:cubicBezTo>
                  <a:cubicBezTo>
                    <a:pt x="95" y="382"/>
                    <a:pt x="95" y="382"/>
                    <a:pt x="95" y="382"/>
                  </a:cubicBezTo>
                  <a:cubicBezTo>
                    <a:pt x="96" y="386"/>
                    <a:pt x="96" y="386"/>
                    <a:pt x="96" y="386"/>
                  </a:cubicBezTo>
                  <a:cubicBezTo>
                    <a:pt x="96" y="386"/>
                    <a:pt x="99" y="386"/>
                    <a:pt x="100" y="380"/>
                  </a:cubicBezTo>
                  <a:cubicBezTo>
                    <a:pt x="100" y="376"/>
                    <a:pt x="104" y="368"/>
                    <a:pt x="99" y="365"/>
                  </a:cubicBezTo>
                  <a:cubicBezTo>
                    <a:pt x="93" y="363"/>
                    <a:pt x="83" y="368"/>
                    <a:pt x="85" y="364"/>
                  </a:cubicBezTo>
                  <a:cubicBezTo>
                    <a:pt x="87" y="361"/>
                    <a:pt x="96" y="362"/>
                    <a:pt x="96" y="356"/>
                  </a:cubicBezTo>
                  <a:cubicBezTo>
                    <a:pt x="96" y="349"/>
                    <a:pt x="94" y="350"/>
                    <a:pt x="94" y="350"/>
                  </a:cubicBezTo>
                  <a:cubicBezTo>
                    <a:pt x="89" y="340"/>
                    <a:pt x="89" y="340"/>
                    <a:pt x="89" y="340"/>
                  </a:cubicBezTo>
                  <a:cubicBezTo>
                    <a:pt x="89" y="330"/>
                    <a:pt x="89" y="330"/>
                    <a:pt x="89" y="330"/>
                  </a:cubicBezTo>
                  <a:cubicBezTo>
                    <a:pt x="89" y="330"/>
                    <a:pt x="90" y="325"/>
                    <a:pt x="82" y="323"/>
                  </a:cubicBezTo>
                  <a:cubicBezTo>
                    <a:pt x="73" y="321"/>
                    <a:pt x="64" y="324"/>
                    <a:pt x="64" y="324"/>
                  </a:cubicBezTo>
                  <a:cubicBezTo>
                    <a:pt x="57" y="319"/>
                    <a:pt x="57" y="319"/>
                    <a:pt x="57" y="319"/>
                  </a:cubicBezTo>
                  <a:cubicBezTo>
                    <a:pt x="51" y="327"/>
                    <a:pt x="51" y="327"/>
                    <a:pt x="51" y="327"/>
                  </a:cubicBezTo>
                  <a:cubicBezTo>
                    <a:pt x="45" y="326"/>
                    <a:pt x="45" y="326"/>
                    <a:pt x="45" y="326"/>
                  </a:cubicBezTo>
                  <a:cubicBezTo>
                    <a:pt x="39" y="325"/>
                    <a:pt x="39" y="325"/>
                    <a:pt x="39" y="325"/>
                  </a:cubicBezTo>
                  <a:cubicBezTo>
                    <a:pt x="36" y="332"/>
                    <a:pt x="36" y="332"/>
                    <a:pt x="36" y="332"/>
                  </a:cubicBezTo>
                  <a:cubicBezTo>
                    <a:pt x="34" y="332"/>
                    <a:pt x="34" y="332"/>
                    <a:pt x="34" y="332"/>
                  </a:cubicBezTo>
                  <a:cubicBezTo>
                    <a:pt x="33" y="338"/>
                    <a:pt x="33" y="338"/>
                    <a:pt x="33" y="338"/>
                  </a:cubicBezTo>
                  <a:cubicBezTo>
                    <a:pt x="27" y="345"/>
                    <a:pt x="27" y="345"/>
                    <a:pt x="27" y="345"/>
                  </a:cubicBezTo>
                  <a:cubicBezTo>
                    <a:pt x="27" y="345"/>
                    <a:pt x="28" y="343"/>
                    <a:pt x="24" y="343"/>
                  </a:cubicBezTo>
                  <a:cubicBezTo>
                    <a:pt x="22" y="343"/>
                    <a:pt x="20" y="345"/>
                    <a:pt x="20" y="345"/>
                  </a:cubicBezTo>
                  <a:cubicBezTo>
                    <a:pt x="20" y="345"/>
                    <a:pt x="19" y="341"/>
                    <a:pt x="17" y="341"/>
                  </a:cubicBezTo>
                  <a:cubicBezTo>
                    <a:pt x="16" y="341"/>
                    <a:pt x="12" y="342"/>
                    <a:pt x="12" y="345"/>
                  </a:cubicBezTo>
                  <a:cubicBezTo>
                    <a:pt x="12" y="347"/>
                    <a:pt x="20" y="349"/>
                    <a:pt x="20" y="349"/>
                  </a:cubicBezTo>
                  <a:cubicBezTo>
                    <a:pt x="17" y="350"/>
                    <a:pt x="17" y="350"/>
                    <a:pt x="17" y="350"/>
                  </a:cubicBezTo>
                  <a:cubicBezTo>
                    <a:pt x="13" y="353"/>
                    <a:pt x="13" y="353"/>
                    <a:pt x="13" y="353"/>
                  </a:cubicBezTo>
                  <a:cubicBezTo>
                    <a:pt x="7" y="350"/>
                    <a:pt x="7" y="350"/>
                    <a:pt x="7" y="350"/>
                  </a:cubicBezTo>
                  <a:cubicBezTo>
                    <a:pt x="5" y="355"/>
                    <a:pt x="5" y="355"/>
                    <a:pt x="5" y="355"/>
                  </a:cubicBezTo>
                  <a:cubicBezTo>
                    <a:pt x="5" y="355"/>
                    <a:pt x="0" y="353"/>
                    <a:pt x="0" y="356"/>
                  </a:cubicBezTo>
                  <a:cubicBezTo>
                    <a:pt x="0" y="359"/>
                    <a:pt x="7" y="370"/>
                    <a:pt x="7" y="370"/>
                  </a:cubicBezTo>
                  <a:cubicBezTo>
                    <a:pt x="6" y="376"/>
                    <a:pt x="6" y="376"/>
                    <a:pt x="6" y="376"/>
                  </a:cubicBezTo>
                  <a:cubicBezTo>
                    <a:pt x="13" y="377"/>
                    <a:pt x="13" y="377"/>
                    <a:pt x="13" y="377"/>
                  </a:cubicBezTo>
                  <a:cubicBezTo>
                    <a:pt x="13" y="377"/>
                    <a:pt x="15" y="384"/>
                    <a:pt x="22" y="384"/>
                  </a:cubicBezTo>
                  <a:cubicBezTo>
                    <a:pt x="30" y="385"/>
                    <a:pt x="33" y="379"/>
                    <a:pt x="33" y="379"/>
                  </a:cubicBez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64" name="Ireland" descr="© INSCALE GmbH, 05.05.2010&#10;http://www.presentationload.com/"/>
            <p:cNvSpPr>
              <a:spLocks noEditPoints="1"/>
            </p:cNvSpPr>
            <p:nvPr/>
          </p:nvSpPr>
          <p:spPr bwMode="gray">
            <a:xfrm>
              <a:off x="1399537" y="2253943"/>
              <a:ext cx="576075" cy="654187"/>
            </a:xfrm>
            <a:custGeom>
              <a:avLst/>
              <a:gdLst/>
              <a:ahLst/>
              <a:cxnLst>
                <a:cxn ang="0">
                  <a:pos x="55" y="68"/>
                </a:cxn>
                <a:cxn ang="0">
                  <a:pos x="52" y="60"/>
                </a:cxn>
                <a:cxn ang="0">
                  <a:pos x="57" y="74"/>
                </a:cxn>
                <a:cxn ang="0">
                  <a:pos x="45" y="85"/>
                </a:cxn>
                <a:cxn ang="0">
                  <a:pos x="56" y="117"/>
                </a:cxn>
                <a:cxn ang="0">
                  <a:pos x="49" y="119"/>
                </a:cxn>
                <a:cxn ang="0">
                  <a:pos x="201" y="95"/>
                </a:cxn>
                <a:cxn ang="0">
                  <a:pos x="183" y="84"/>
                </a:cxn>
                <a:cxn ang="0">
                  <a:pos x="159" y="82"/>
                </a:cxn>
                <a:cxn ang="0">
                  <a:pos x="142" y="53"/>
                </a:cxn>
                <a:cxn ang="0">
                  <a:pos x="149" y="43"/>
                </a:cxn>
                <a:cxn ang="0">
                  <a:pos x="170" y="36"/>
                </a:cxn>
                <a:cxn ang="0">
                  <a:pos x="186" y="20"/>
                </a:cxn>
                <a:cxn ang="0">
                  <a:pos x="184" y="9"/>
                </a:cxn>
                <a:cxn ang="0">
                  <a:pos x="174" y="22"/>
                </a:cxn>
                <a:cxn ang="0">
                  <a:pos x="172" y="17"/>
                </a:cxn>
                <a:cxn ang="0">
                  <a:pos x="168" y="13"/>
                </a:cxn>
                <a:cxn ang="0">
                  <a:pos x="161" y="13"/>
                </a:cxn>
                <a:cxn ang="0">
                  <a:pos x="145" y="8"/>
                </a:cxn>
                <a:cxn ang="0">
                  <a:pos x="131" y="26"/>
                </a:cxn>
                <a:cxn ang="0">
                  <a:pos x="126" y="44"/>
                </a:cxn>
                <a:cxn ang="0">
                  <a:pos x="125" y="52"/>
                </a:cxn>
                <a:cxn ang="0">
                  <a:pos x="103" y="56"/>
                </a:cxn>
                <a:cxn ang="0">
                  <a:pos x="84" y="51"/>
                </a:cxn>
                <a:cxn ang="0">
                  <a:pos x="67" y="47"/>
                </a:cxn>
                <a:cxn ang="0">
                  <a:pos x="63" y="57"/>
                </a:cxn>
                <a:cxn ang="0">
                  <a:pos x="64" y="70"/>
                </a:cxn>
                <a:cxn ang="0">
                  <a:pos x="58" y="79"/>
                </a:cxn>
                <a:cxn ang="0">
                  <a:pos x="44" y="90"/>
                </a:cxn>
                <a:cxn ang="0">
                  <a:pos x="55" y="104"/>
                </a:cxn>
                <a:cxn ang="0">
                  <a:pos x="62" y="107"/>
                </a:cxn>
                <a:cxn ang="0">
                  <a:pos x="84" y="121"/>
                </a:cxn>
                <a:cxn ang="0">
                  <a:pos x="60" y="135"/>
                </a:cxn>
                <a:cxn ang="0">
                  <a:pos x="47" y="150"/>
                </a:cxn>
                <a:cxn ang="0">
                  <a:pos x="71" y="152"/>
                </a:cxn>
                <a:cxn ang="0">
                  <a:pos x="75" y="159"/>
                </a:cxn>
                <a:cxn ang="0">
                  <a:pos x="34" y="164"/>
                </a:cxn>
                <a:cxn ang="0">
                  <a:pos x="21" y="172"/>
                </a:cxn>
                <a:cxn ang="0">
                  <a:pos x="19" y="181"/>
                </a:cxn>
                <a:cxn ang="0">
                  <a:pos x="2" y="199"/>
                </a:cxn>
                <a:cxn ang="0">
                  <a:pos x="14" y="210"/>
                </a:cxn>
                <a:cxn ang="0">
                  <a:pos x="33" y="211"/>
                </a:cxn>
                <a:cxn ang="0">
                  <a:pos x="22" y="224"/>
                </a:cxn>
                <a:cxn ang="0">
                  <a:pos x="35" y="230"/>
                </a:cxn>
                <a:cxn ang="0">
                  <a:pos x="61" y="230"/>
                </a:cxn>
                <a:cxn ang="0">
                  <a:pos x="87" y="215"/>
                </a:cxn>
                <a:cxn ang="0">
                  <a:pos x="112" y="218"/>
                </a:cxn>
                <a:cxn ang="0">
                  <a:pos x="141" y="204"/>
                </a:cxn>
                <a:cxn ang="0">
                  <a:pos x="150" y="210"/>
                </a:cxn>
                <a:cxn ang="0">
                  <a:pos x="164" y="201"/>
                </a:cxn>
                <a:cxn ang="0">
                  <a:pos x="184" y="177"/>
                </a:cxn>
                <a:cxn ang="0">
                  <a:pos x="195" y="135"/>
                </a:cxn>
                <a:cxn ang="0">
                  <a:pos x="204" y="102"/>
                </a:cxn>
              </a:cxnLst>
              <a:rect l="0" t="0" r="r" b="b"/>
              <a:pathLst>
                <a:path w="204" h="232">
                  <a:moveTo>
                    <a:pt x="134" y="14"/>
                  </a:moveTo>
                  <a:cubicBezTo>
                    <a:pt x="131" y="17"/>
                    <a:pt x="131" y="17"/>
                    <a:pt x="131" y="17"/>
                  </a:cubicBezTo>
                  <a:cubicBezTo>
                    <a:pt x="135" y="19"/>
                    <a:pt x="135" y="19"/>
                    <a:pt x="135" y="19"/>
                  </a:cubicBezTo>
                  <a:lnTo>
                    <a:pt x="134" y="14"/>
                  </a:lnTo>
                  <a:close/>
                  <a:moveTo>
                    <a:pt x="55" y="68"/>
                  </a:moveTo>
                  <a:cubicBezTo>
                    <a:pt x="55" y="70"/>
                    <a:pt x="57" y="71"/>
                    <a:pt x="57" y="71"/>
                  </a:cubicBezTo>
                  <a:cubicBezTo>
                    <a:pt x="60" y="67"/>
                    <a:pt x="60" y="67"/>
                    <a:pt x="60" y="67"/>
                  </a:cubicBezTo>
                  <a:cubicBezTo>
                    <a:pt x="60" y="60"/>
                    <a:pt x="60" y="60"/>
                    <a:pt x="60" y="60"/>
                  </a:cubicBezTo>
                  <a:cubicBezTo>
                    <a:pt x="56" y="62"/>
                    <a:pt x="56" y="62"/>
                    <a:pt x="56" y="62"/>
                  </a:cubicBezTo>
                  <a:cubicBezTo>
                    <a:pt x="52" y="60"/>
                    <a:pt x="52" y="60"/>
                    <a:pt x="52" y="60"/>
                  </a:cubicBezTo>
                  <a:cubicBezTo>
                    <a:pt x="49" y="61"/>
                    <a:pt x="49" y="61"/>
                    <a:pt x="49" y="61"/>
                  </a:cubicBezTo>
                  <a:cubicBezTo>
                    <a:pt x="49" y="61"/>
                    <a:pt x="51" y="64"/>
                    <a:pt x="52" y="64"/>
                  </a:cubicBezTo>
                  <a:cubicBezTo>
                    <a:pt x="53" y="64"/>
                    <a:pt x="55" y="66"/>
                    <a:pt x="55" y="68"/>
                  </a:cubicBezTo>
                  <a:close/>
                  <a:moveTo>
                    <a:pt x="57" y="77"/>
                  </a:moveTo>
                  <a:cubicBezTo>
                    <a:pt x="57" y="74"/>
                    <a:pt x="57" y="74"/>
                    <a:pt x="57" y="74"/>
                  </a:cubicBezTo>
                  <a:cubicBezTo>
                    <a:pt x="53" y="76"/>
                    <a:pt x="53" y="76"/>
                    <a:pt x="53" y="76"/>
                  </a:cubicBezTo>
                  <a:lnTo>
                    <a:pt x="57" y="77"/>
                  </a:lnTo>
                  <a:close/>
                  <a:moveTo>
                    <a:pt x="42" y="84"/>
                  </a:moveTo>
                  <a:cubicBezTo>
                    <a:pt x="42" y="86"/>
                    <a:pt x="42" y="86"/>
                    <a:pt x="42" y="86"/>
                  </a:cubicBezTo>
                  <a:cubicBezTo>
                    <a:pt x="45" y="85"/>
                    <a:pt x="45" y="85"/>
                    <a:pt x="45" y="85"/>
                  </a:cubicBezTo>
                  <a:lnTo>
                    <a:pt x="42" y="84"/>
                  </a:lnTo>
                  <a:close/>
                  <a:moveTo>
                    <a:pt x="56" y="117"/>
                  </a:moveTo>
                  <a:cubicBezTo>
                    <a:pt x="57" y="112"/>
                    <a:pt x="57" y="112"/>
                    <a:pt x="57" y="112"/>
                  </a:cubicBezTo>
                  <a:cubicBezTo>
                    <a:pt x="55" y="112"/>
                    <a:pt x="55" y="112"/>
                    <a:pt x="55" y="112"/>
                  </a:cubicBezTo>
                  <a:lnTo>
                    <a:pt x="56" y="117"/>
                  </a:lnTo>
                  <a:close/>
                  <a:moveTo>
                    <a:pt x="49" y="119"/>
                  </a:moveTo>
                  <a:cubicBezTo>
                    <a:pt x="55" y="123"/>
                    <a:pt x="55" y="123"/>
                    <a:pt x="55" y="123"/>
                  </a:cubicBezTo>
                  <a:cubicBezTo>
                    <a:pt x="55" y="122"/>
                    <a:pt x="55" y="122"/>
                    <a:pt x="55" y="122"/>
                  </a:cubicBezTo>
                  <a:cubicBezTo>
                    <a:pt x="51" y="119"/>
                    <a:pt x="51" y="119"/>
                    <a:pt x="51" y="119"/>
                  </a:cubicBezTo>
                  <a:lnTo>
                    <a:pt x="49" y="119"/>
                  </a:lnTo>
                  <a:close/>
                  <a:moveTo>
                    <a:pt x="55" y="126"/>
                  </a:moveTo>
                  <a:cubicBezTo>
                    <a:pt x="58" y="126"/>
                    <a:pt x="58" y="126"/>
                    <a:pt x="58" y="126"/>
                  </a:cubicBezTo>
                  <a:cubicBezTo>
                    <a:pt x="56" y="124"/>
                    <a:pt x="56" y="124"/>
                    <a:pt x="56" y="124"/>
                  </a:cubicBezTo>
                  <a:lnTo>
                    <a:pt x="55" y="126"/>
                  </a:lnTo>
                  <a:close/>
                  <a:moveTo>
                    <a:pt x="201" y="95"/>
                  </a:moveTo>
                  <a:cubicBezTo>
                    <a:pt x="199" y="91"/>
                    <a:pt x="199" y="91"/>
                    <a:pt x="199" y="91"/>
                  </a:cubicBezTo>
                  <a:cubicBezTo>
                    <a:pt x="197" y="95"/>
                    <a:pt x="197" y="95"/>
                    <a:pt x="197" y="95"/>
                  </a:cubicBezTo>
                  <a:cubicBezTo>
                    <a:pt x="197" y="95"/>
                    <a:pt x="192" y="94"/>
                    <a:pt x="186" y="94"/>
                  </a:cubicBezTo>
                  <a:cubicBezTo>
                    <a:pt x="181" y="94"/>
                    <a:pt x="188" y="85"/>
                    <a:pt x="188" y="85"/>
                  </a:cubicBezTo>
                  <a:cubicBezTo>
                    <a:pt x="183" y="84"/>
                    <a:pt x="183" y="84"/>
                    <a:pt x="183" y="84"/>
                  </a:cubicBezTo>
                  <a:cubicBezTo>
                    <a:pt x="183" y="76"/>
                    <a:pt x="183" y="76"/>
                    <a:pt x="183" y="76"/>
                  </a:cubicBezTo>
                  <a:cubicBezTo>
                    <a:pt x="183" y="76"/>
                    <a:pt x="182" y="68"/>
                    <a:pt x="177" y="67"/>
                  </a:cubicBezTo>
                  <a:cubicBezTo>
                    <a:pt x="172" y="66"/>
                    <a:pt x="169" y="73"/>
                    <a:pt x="169" y="73"/>
                  </a:cubicBezTo>
                  <a:cubicBezTo>
                    <a:pt x="170" y="77"/>
                    <a:pt x="170" y="77"/>
                    <a:pt x="170" y="77"/>
                  </a:cubicBezTo>
                  <a:cubicBezTo>
                    <a:pt x="170" y="77"/>
                    <a:pt x="167" y="83"/>
                    <a:pt x="159" y="82"/>
                  </a:cubicBezTo>
                  <a:cubicBezTo>
                    <a:pt x="152" y="82"/>
                    <a:pt x="150" y="75"/>
                    <a:pt x="150" y="75"/>
                  </a:cubicBezTo>
                  <a:cubicBezTo>
                    <a:pt x="143" y="74"/>
                    <a:pt x="143" y="74"/>
                    <a:pt x="143" y="74"/>
                  </a:cubicBezTo>
                  <a:cubicBezTo>
                    <a:pt x="144" y="68"/>
                    <a:pt x="144" y="68"/>
                    <a:pt x="144" y="68"/>
                  </a:cubicBezTo>
                  <a:cubicBezTo>
                    <a:pt x="144" y="68"/>
                    <a:pt x="137" y="57"/>
                    <a:pt x="137" y="54"/>
                  </a:cubicBezTo>
                  <a:cubicBezTo>
                    <a:pt x="137" y="51"/>
                    <a:pt x="142" y="53"/>
                    <a:pt x="142" y="53"/>
                  </a:cubicBezTo>
                  <a:cubicBezTo>
                    <a:pt x="144" y="48"/>
                    <a:pt x="144" y="48"/>
                    <a:pt x="144" y="48"/>
                  </a:cubicBezTo>
                  <a:cubicBezTo>
                    <a:pt x="150" y="51"/>
                    <a:pt x="150" y="51"/>
                    <a:pt x="150" y="51"/>
                  </a:cubicBezTo>
                  <a:cubicBezTo>
                    <a:pt x="154" y="48"/>
                    <a:pt x="154" y="48"/>
                    <a:pt x="154" y="48"/>
                  </a:cubicBezTo>
                  <a:cubicBezTo>
                    <a:pt x="157" y="47"/>
                    <a:pt x="157" y="47"/>
                    <a:pt x="157" y="47"/>
                  </a:cubicBezTo>
                  <a:cubicBezTo>
                    <a:pt x="157" y="47"/>
                    <a:pt x="149" y="45"/>
                    <a:pt x="149" y="43"/>
                  </a:cubicBezTo>
                  <a:cubicBezTo>
                    <a:pt x="149" y="40"/>
                    <a:pt x="153" y="39"/>
                    <a:pt x="154" y="39"/>
                  </a:cubicBezTo>
                  <a:cubicBezTo>
                    <a:pt x="156" y="39"/>
                    <a:pt x="157" y="43"/>
                    <a:pt x="157" y="43"/>
                  </a:cubicBezTo>
                  <a:cubicBezTo>
                    <a:pt x="157" y="43"/>
                    <a:pt x="159" y="41"/>
                    <a:pt x="161" y="41"/>
                  </a:cubicBezTo>
                  <a:cubicBezTo>
                    <a:pt x="165" y="41"/>
                    <a:pt x="164" y="43"/>
                    <a:pt x="164" y="43"/>
                  </a:cubicBezTo>
                  <a:cubicBezTo>
                    <a:pt x="170" y="36"/>
                    <a:pt x="170" y="36"/>
                    <a:pt x="170" y="36"/>
                  </a:cubicBezTo>
                  <a:cubicBezTo>
                    <a:pt x="171" y="30"/>
                    <a:pt x="171" y="30"/>
                    <a:pt x="171" y="30"/>
                  </a:cubicBezTo>
                  <a:cubicBezTo>
                    <a:pt x="173" y="30"/>
                    <a:pt x="173" y="30"/>
                    <a:pt x="173" y="30"/>
                  </a:cubicBezTo>
                  <a:cubicBezTo>
                    <a:pt x="176" y="23"/>
                    <a:pt x="176" y="23"/>
                    <a:pt x="176" y="23"/>
                  </a:cubicBezTo>
                  <a:cubicBezTo>
                    <a:pt x="182" y="24"/>
                    <a:pt x="182" y="24"/>
                    <a:pt x="182" y="24"/>
                  </a:cubicBezTo>
                  <a:cubicBezTo>
                    <a:pt x="186" y="20"/>
                    <a:pt x="186" y="20"/>
                    <a:pt x="186" y="20"/>
                  </a:cubicBezTo>
                  <a:cubicBezTo>
                    <a:pt x="186" y="20"/>
                    <a:pt x="194" y="17"/>
                    <a:pt x="194" y="15"/>
                  </a:cubicBezTo>
                  <a:cubicBezTo>
                    <a:pt x="195" y="13"/>
                    <a:pt x="189" y="9"/>
                    <a:pt x="189" y="9"/>
                  </a:cubicBezTo>
                  <a:cubicBezTo>
                    <a:pt x="189" y="6"/>
                    <a:pt x="189" y="6"/>
                    <a:pt x="189" y="6"/>
                  </a:cubicBezTo>
                  <a:cubicBezTo>
                    <a:pt x="189" y="6"/>
                    <a:pt x="183" y="0"/>
                    <a:pt x="182" y="1"/>
                  </a:cubicBezTo>
                  <a:cubicBezTo>
                    <a:pt x="181" y="3"/>
                    <a:pt x="185" y="9"/>
                    <a:pt x="184" y="9"/>
                  </a:cubicBezTo>
                  <a:cubicBezTo>
                    <a:pt x="184" y="10"/>
                    <a:pt x="182" y="7"/>
                    <a:pt x="182" y="7"/>
                  </a:cubicBezTo>
                  <a:cubicBezTo>
                    <a:pt x="175" y="6"/>
                    <a:pt x="175" y="6"/>
                    <a:pt x="175" y="6"/>
                  </a:cubicBezTo>
                  <a:cubicBezTo>
                    <a:pt x="173" y="11"/>
                    <a:pt x="173" y="11"/>
                    <a:pt x="173" y="11"/>
                  </a:cubicBezTo>
                  <a:cubicBezTo>
                    <a:pt x="174" y="13"/>
                    <a:pt x="174" y="13"/>
                    <a:pt x="174" y="13"/>
                  </a:cubicBezTo>
                  <a:cubicBezTo>
                    <a:pt x="174" y="22"/>
                    <a:pt x="174" y="22"/>
                    <a:pt x="174" y="22"/>
                  </a:cubicBezTo>
                  <a:cubicBezTo>
                    <a:pt x="166" y="26"/>
                    <a:pt x="166" y="26"/>
                    <a:pt x="166" y="26"/>
                  </a:cubicBezTo>
                  <a:cubicBezTo>
                    <a:pt x="165" y="26"/>
                    <a:pt x="165" y="26"/>
                    <a:pt x="165" y="26"/>
                  </a:cubicBezTo>
                  <a:cubicBezTo>
                    <a:pt x="168" y="22"/>
                    <a:pt x="168" y="22"/>
                    <a:pt x="168" y="22"/>
                  </a:cubicBezTo>
                  <a:cubicBezTo>
                    <a:pt x="167" y="21"/>
                    <a:pt x="167" y="21"/>
                    <a:pt x="167" y="21"/>
                  </a:cubicBezTo>
                  <a:cubicBezTo>
                    <a:pt x="167" y="21"/>
                    <a:pt x="171" y="21"/>
                    <a:pt x="172" y="17"/>
                  </a:cubicBezTo>
                  <a:cubicBezTo>
                    <a:pt x="172" y="15"/>
                    <a:pt x="170" y="12"/>
                    <a:pt x="170" y="11"/>
                  </a:cubicBezTo>
                  <a:cubicBezTo>
                    <a:pt x="170" y="9"/>
                    <a:pt x="171" y="7"/>
                    <a:pt x="171" y="7"/>
                  </a:cubicBezTo>
                  <a:cubicBezTo>
                    <a:pt x="166" y="7"/>
                    <a:pt x="166" y="7"/>
                    <a:pt x="166" y="7"/>
                  </a:cubicBezTo>
                  <a:cubicBezTo>
                    <a:pt x="166" y="10"/>
                    <a:pt x="166" y="10"/>
                    <a:pt x="166" y="10"/>
                  </a:cubicBezTo>
                  <a:cubicBezTo>
                    <a:pt x="166" y="10"/>
                    <a:pt x="169" y="11"/>
                    <a:pt x="168" y="13"/>
                  </a:cubicBezTo>
                  <a:cubicBezTo>
                    <a:pt x="168" y="15"/>
                    <a:pt x="166" y="16"/>
                    <a:pt x="166" y="16"/>
                  </a:cubicBezTo>
                  <a:cubicBezTo>
                    <a:pt x="166" y="16"/>
                    <a:pt x="166" y="13"/>
                    <a:pt x="165" y="12"/>
                  </a:cubicBezTo>
                  <a:cubicBezTo>
                    <a:pt x="164" y="11"/>
                    <a:pt x="164" y="7"/>
                    <a:pt x="164" y="7"/>
                  </a:cubicBezTo>
                  <a:cubicBezTo>
                    <a:pt x="161" y="7"/>
                    <a:pt x="161" y="7"/>
                    <a:pt x="161" y="7"/>
                  </a:cubicBezTo>
                  <a:cubicBezTo>
                    <a:pt x="161" y="7"/>
                    <a:pt x="162" y="13"/>
                    <a:pt x="161" y="13"/>
                  </a:cubicBezTo>
                  <a:cubicBezTo>
                    <a:pt x="160" y="14"/>
                    <a:pt x="159" y="11"/>
                    <a:pt x="159" y="11"/>
                  </a:cubicBezTo>
                  <a:cubicBezTo>
                    <a:pt x="157" y="9"/>
                    <a:pt x="157" y="9"/>
                    <a:pt x="157" y="9"/>
                  </a:cubicBezTo>
                  <a:cubicBezTo>
                    <a:pt x="157" y="7"/>
                    <a:pt x="157" y="7"/>
                    <a:pt x="157" y="7"/>
                  </a:cubicBezTo>
                  <a:cubicBezTo>
                    <a:pt x="151" y="10"/>
                    <a:pt x="151" y="10"/>
                    <a:pt x="151" y="10"/>
                  </a:cubicBezTo>
                  <a:cubicBezTo>
                    <a:pt x="145" y="8"/>
                    <a:pt x="145" y="8"/>
                    <a:pt x="145" y="8"/>
                  </a:cubicBezTo>
                  <a:cubicBezTo>
                    <a:pt x="145" y="8"/>
                    <a:pt x="143" y="13"/>
                    <a:pt x="142" y="14"/>
                  </a:cubicBezTo>
                  <a:cubicBezTo>
                    <a:pt x="140" y="15"/>
                    <a:pt x="138" y="15"/>
                    <a:pt x="138" y="15"/>
                  </a:cubicBezTo>
                  <a:cubicBezTo>
                    <a:pt x="136" y="21"/>
                    <a:pt x="136" y="21"/>
                    <a:pt x="136" y="21"/>
                  </a:cubicBezTo>
                  <a:cubicBezTo>
                    <a:pt x="138" y="25"/>
                    <a:pt x="138" y="25"/>
                    <a:pt x="138" y="25"/>
                  </a:cubicBezTo>
                  <a:cubicBezTo>
                    <a:pt x="131" y="26"/>
                    <a:pt x="131" y="26"/>
                    <a:pt x="131" y="26"/>
                  </a:cubicBezTo>
                  <a:cubicBezTo>
                    <a:pt x="132" y="29"/>
                    <a:pt x="132" y="29"/>
                    <a:pt x="132" y="29"/>
                  </a:cubicBezTo>
                  <a:cubicBezTo>
                    <a:pt x="132" y="29"/>
                    <a:pt x="124" y="27"/>
                    <a:pt x="121" y="30"/>
                  </a:cubicBezTo>
                  <a:cubicBezTo>
                    <a:pt x="118" y="32"/>
                    <a:pt x="118" y="40"/>
                    <a:pt x="124" y="40"/>
                  </a:cubicBezTo>
                  <a:cubicBezTo>
                    <a:pt x="131" y="40"/>
                    <a:pt x="129" y="42"/>
                    <a:pt x="129" y="42"/>
                  </a:cubicBezTo>
                  <a:cubicBezTo>
                    <a:pt x="126" y="44"/>
                    <a:pt x="126" y="44"/>
                    <a:pt x="126" y="44"/>
                  </a:cubicBezTo>
                  <a:cubicBezTo>
                    <a:pt x="129" y="45"/>
                    <a:pt x="129" y="45"/>
                    <a:pt x="129" y="45"/>
                  </a:cubicBezTo>
                  <a:cubicBezTo>
                    <a:pt x="134" y="42"/>
                    <a:pt x="134" y="42"/>
                    <a:pt x="134" y="42"/>
                  </a:cubicBezTo>
                  <a:cubicBezTo>
                    <a:pt x="139" y="43"/>
                    <a:pt x="139" y="43"/>
                    <a:pt x="139" y="43"/>
                  </a:cubicBezTo>
                  <a:cubicBezTo>
                    <a:pt x="132" y="51"/>
                    <a:pt x="132" y="51"/>
                    <a:pt x="132" y="51"/>
                  </a:cubicBezTo>
                  <a:cubicBezTo>
                    <a:pt x="125" y="52"/>
                    <a:pt x="125" y="52"/>
                    <a:pt x="125" y="52"/>
                  </a:cubicBezTo>
                  <a:cubicBezTo>
                    <a:pt x="117" y="56"/>
                    <a:pt x="117" y="56"/>
                    <a:pt x="117" y="56"/>
                  </a:cubicBezTo>
                  <a:cubicBezTo>
                    <a:pt x="117" y="56"/>
                    <a:pt x="119" y="62"/>
                    <a:pt x="118" y="63"/>
                  </a:cubicBezTo>
                  <a:cubicBezTo>
                    <a:pt x="117" y="64"/>
                    <a:pt x="115" y="66"/>
                    <a:pt x="115" y="66"/>
                  </a:cubicBezTo>
                  <a:cubicBezTo>
                    <a:pt x="115" y="63"/>
                    <a:pt x="115" y="63"/>
                    <a:pt x="115" y="63"/>
                  </a:cubicBezTo>
                  <a:cubicBezTo>
                    <a:pt x="115" y="63"/>
                    <a:pt x="105" y="56"/>
                    <a:pt x="103" y="56"/>
                  </a:cubicBezTo>
                  <a:cubicBezTo>
                    <a:pt x="100" y="56"/>
                    <a:pt x="95" y="61"/>
                    <a:pt x="95" y="61"/>
                  </a:cubicBezTo>
                  <a:cubicBezTo>
                    <a:pt x="93" y="59"/>
                    <a:pt x="93" y="59"/>
                    <a:pt x="93" y="59"/>
                  </a:cubicBezTo>
                  <a:cubicBezTo>
                    <a:pt x="93" y="55"/>
                    <a:pt x="93" y="55"/>
                    <a:pt x="93" y="55"/>
                  </a:cubicBezTo>
                  <a:cubicBezTo>
                    <a:pt x="91" y="52"/>
                    <a:pt x="91" y="52"/>
                    <a:pt x="91" y="52"/>
                  </a:cubicBezTo>
                  <a:cubicBezTo>
                    <a:pt x="91" y="52"/>
                    <a:pt x="86" y="51"/>
                    <a:pt x="84" y="51"/>
                  </a:cubicBezTo>
                  <a:cubicBezTo>
                    <a:pt x="80" y="49"/>
                    <a:pt x="75" y="44"/>
                    <a:pt x="73" y="45"/>
                  </a:cubicBezTo>
                  <a:cubicBezTo>
                    <a:pt x="72" y="45"/>
                    <a:pt x="70" y="46"/>
                    <a:pt x="70" y="46"/>
                  </a:cubicBezTo>
                  <a:cubicBezTo>
                    <a:pt x="71" y="49"/>
                    <a:pt x="71" y="49"/>
                    <a:pt x="71" y="49"/>
                  </a:cubicBezTo>
                  <a:cubicBezTo>
                    <a:pt x="67" y="52"/>
                    <a:pt x="67" y="52"/>
                    <a:pt x="67" y="52"/>
                  </a:cubicBezTo>
                  <a:cubicBezTo>
                    <a:pt x="67" y="47"/>
                    <a:pt x="67" y="47"/>
                    <a:pt x="67" y="47"/>
                  </a:cubicBezTo>
                  <a:cubicBezTo>
                    <a:pt x="62" y="46"/>
                    <a:pt x="62" y="46"/>
                    <a:pt x="62" y="46"/>
                  </a:cubicBezTo>
                  <a:cubicBezTo>
                    <a:pt x="57" y="56"/>
                    <a:pt x="57" y="56"/>
                    <a:pt x="57" y="56"/>
                  </a:cubicBezTo>
                  <a:cubicBezTo>
                    <a:pt x="58" y="56"/>
                    <a:pt x="58" y="56"/>
                    <a:pt x="58" y="56"/>
                  </a:cubicBezTo>
                  <a:cubicBezTo>
                    <a:pt x="62" y="51"/>
                    <a:pt x="62" y="51"/>
                    <a:pt x="62" y="51"/>
                  </a:cubicBezTo>
                  <a:cubicBezTo>
                    <a:pt x="63" y="57"/>
                    <a:pt x="63" y="57"/>
                    <a:pt x="63" y="57"/>
                  </a:cubicBezTo>
                  <a:cubicBezTo>
                    <a:pt x="61" y="57"/>
                    <a:pt x="61" y="57"/>
                    <a:pt x="61" y="57"/>
                  </a:cubicBezTo>
                  <a:cubicBezTo>
                    <a:pt x="62" y="59"/>
                    <a:pt x="62" y="59"/>
                    <a:pt x="62" y="59"/>
                  </a:cubicBezTo>
                  <a:cubicBezTo>
                    <a:pt x="67" y="58"/>
                    <a:pt x="67" y="58"/>
                    <a:pt x="67" y="58"/>
                  </a:cubicBezTo>
                  <a:cubicBezTo>
                    <a:pt x="64" y="63"/>
                    <a:pt x="64" y="63"/>
                    <a:pt x="64" y="63"/>
                  </a:cubicBezTo>
                  <a:cubicBezTo>
                    <a:pt x="64" y="70"/>
                    <a:pt x="64" y="70"/>
                    <a:pt x="64" y="70"/>
                  </a:cubicBezTo>
                  <a:cubicBezTo>
                    <a:pt x="62" y="68"/>
                    <a:pt x="62" y="68"/>
                    <a:pt x="62" y="68"/>
                  </a:cubicBezTo>
                  <a:cubicBezTo>
                    <a:pt x="62" y="68"/>
                    <a:pt x="55" y="73"/>
                    <a:pt x="60" y="73"/>
                  </a:cubicBezTo>
                  <a:cubicBezTo>
                    <a:pt x="64" y="74"/>
                    <a:pt x="73" y="74"/>
                    <a:pt x="73" y="74"/>
                  </a:cubicBezTo>
                  <a:cubicBezTo>
                    <a:pt x="70" y="80"/>
                    <a:pt x="70" y="80"/>
                    <a:pt x="70" y="80"/>
                  </a:cubicBezTo>
                  <a:cubicBezTo>
                    <a:pt x="58" y="79"/>
                    <a:pt x="58" y="79"/>
                    <a:pt x="58" y="79"/>
                  </a:cubicBezTo>
                  <a:cubicBezTo>
                    <a:pt x="56" y="87"/>
                    <a:pt x="56" y="87"/>
                    <a:pt x="56" y="87"/>
                  </a:cubicBezTo>
                  <a:cubicBezTo>
                    <a:pt x="62" y="93"/>
                    <a:pt x="62" y="93"/>
                    <a:pt x="62" y="93"/>
                  </a:cubicBezTo>
                  <a:cubicBezTo>
                    <a:pt x="51" y="88"/>
                    <a:pt x="51" y="88"/>
                    <a:pt x="51" y="88"/>
                  </a:cubicBezTo>
                  <a:cubicBezTo>
                    <a:pt x="51" y="91"/>
                    <a:pt x="51" y="91"/>
                    <a:pt x="51" y="91"/>
                  </a:cubicBezTo>
                  <a:cubicBezTo>
                    <a:pt x="44" y="90"/>
                    <a:pt x="44" y="90"/>
                    <a:pt x="44" y="90"/>
                  </a:cubicBezTo>
                  <a:cubicBezTo>
                    <a:pt x="44" y="90"/>
                    <a:pt x="47" y="93"/>
                    <a:pt x="46" y="95"/>
                  </a:cubicBezTo>
                  <a:cubicBezTo>
                    <a:pt x="44" y="99"/>
                    <a:pt x="42" y="98"/>
                    <a:pt x="42" y="98"/>
                  </a:cubicBezTo>
                  <a:cubicBezTo>
                    <a:pt x="49" y="104"/>
                    <a:pt x="49" y="104"/>
                    <a:pt x="49" y="104"/>
                  </a:cubicBezTo>
                  <a:cubicBezTo>
                    <a:pt x="52" y="102"/>
                    <a:pt x="52" y="102"/>
                    <a:pt x="52" y="102"/>
                  </a:cubicBezTo>
                  <a:cubicBezTo>
                    <a:pt x="55" y="104"/>
                    <a:pt x="55" y="104"/>
                    <a:pt x="55" y="104"/>
                  </a:cubicBezTo>
                  <a:cubicBezTo>
                    <a:pt x="49" y="106"/>
                    <a:pt x="49" y="106"/>
                    <a:pt x="49" y="106"/>
                  </a:cubicBezTo>
                  <a:cubicBezTo>
                    <a:pt x="55" y="110"/>
                    <a:pt x="55" y="110"/>
                    <a:pt x="55" y="110"/>
                  </a:cubicBezTo>
                  <a:cubicBezTo>
                    <a:pt x="59" y="106"/>
                    <a:pt x="59" y="106"/>
                    <a:pt x="59" y="106"/>
                  </a:cubicBezTo>
                  <a:cubicBezTo>
                    <a:pt x="60" y="108"/>
                    <a:pt x="60" y="108"/>
                    <a:pt x="60" y="108"/>
                  </a:cubicBezTo>
                  <a:cubicBezTo>
                    <a:pt x="62" y="107"/>
                    <a:pt x="62" y="107"/>
                    <a:pt x="62" y="107"/>
                  </a:cubicBezTo>
                  <a:cubicBezTo>
                    <a:pt x="63" y="111"/>
                    <a:pt x="63" y="111"/>
                    <a:pt x="63" y="111"/>
                  </a:cubicBezTo>
                  <a:cubicBezTo>
                    <a:pt x="59" y="111"/>
                    <a:pt x="59" y="111"/>
                    <a:pt x="59" y="111"/>
                  </a:cubicBezTo>
                  <a:cubicBezTo>
                    <a:pt x="59" y="116"/>
                    <a:pt x="59" y="116"/>
                    <a:pt x="59" y="116"/>
                  </a:cubicBezTo>
                  <a:cubicBezTo>
                    <a:pt x="59" y="116"/>
                    <a:pt x="64" y="119"/>
                    <a:pt x="69" y="119"/>
                  </a:cubicBezTo>
                  <a:cubicBezTo>
                    <a:pt x="74" y="119"/>
                    <a:pt x="84" y="121"/>
                    <a:pt x="84" y="121"/>
                  </a:cubicBezTo>
                  <a:cubicBezTo>
                    <a:pt x="83" y="127"/>
                    <a:pt x="83" y="127"/>
                    <a:pt x="83" y="127"/>
                  </a:cubicBezTo>
                  <a:cubicBezTo>
                    <a:pt x="83" y="127"/>
                    <a:pt x="78" y="129"/>
                    <a:pt x="76" y="129"/>
                  </a:cubicBezTo>
                  <a:cubicBezTo>
                    <a:pt x="74" y="129"/>
                    <a:pt x="70" y="124"/>
                    <a:pt x="70" y="124"/>
                  </a:cubicBezTo>
                  <a:cubicBezTo>
                    <a:pt x="70" y="124"/>
                    <a:pt x="67" y="129"/>
                    <a:pt x="64" y="131"/>
                  </a:cubicBezTo>
                  <a:cubicBezTo>
                    <a:pt x="62" y="132"/>
                    <a:pt x="60" y="135"/>
                    <a:pt x="60" y="135"/>
                  </a:cubicBezTo>
                  <a:cubicBezTo>
                    <a:pt x="64" y="139"/>
                    <a:pt x="64" y="139"/>
                    <a:pt x="64" y="139"/>
                  </a:cubicBezTo>
                  <a:cubicBezTo>
                    <a:pt x="64" y="139"/>
                    <a:pt x="61" y="140"/>
                    <a:pt x="58" y="142"/>
                  </a:cubicBezTo>
                  <a:cubicBezTo>
                    <a:pt x="56" y="145"/>
                    <a:pt x="54" y="148"/>
                    <a:pt x="54" y="148"/>
                  </a:cubicBezTo>
                  <a:cubicBezTo>
                    <a:pt x="50" y="147"/>
                    <a:pt x="50" y="147"/>
                    <a:pt x="50" y="147"/>
                  </a:cubicBezTo>
                  <a:cubicBezTo>
                    <a:pt x="47" y="150"/>
                    <a:pt x="47" y="150"/>
                    <a:pt x="47" y="150"/>
                  </a:cubicBezTo>
                  <a:cubicBezTo>
                    <a:pt x="35" y="155"/>
                    <a:pt x="35" y="155"/>
                    <a:pt x="35" y="155"/>
                  </a:cubicBezTo>
                  <a:cubicBezTo>
                    <a:pt x="47" y="155"/>
                    <a:pt x="47" y="155"/>
                    <a:pt x="47" y="155"/>
                  </a:cubicBezTo>
                  <a:cubicBezTo>
                    <a:pt x="49" y="153"/>
                    <a:pt x="49" y="153"/>
                    <a:pt x="49" y="153"/>
                  </a:cubicBezTo>
                  <a:cubicBezTo>
                    <a:pt x="49" y="153"/>
                    <a:pt x="53" y="159"/>
                    <a:pt x="60" y="157"/>
                  </a:cubicBezTo>
                  <a:cubicBezTo>
                    <a:pt x="67" y="156"/>
                    <a:pt x="71" y="152"/>
                    <a:pt x="71" y="152"/>
                  </a:cubicBezTo>
                  <a:cubicBezTo>
                    <a:pt x="73" y="151"/>
                    <a:pt x="73" y="151"/>
                    <a:pt x="73" y="151"/>
                  </a:cubicBezTo>
                  <a:cubicBezTo>
                    <a:pt x="73" y="157"/>
                    <a:pt x="73" y="157"/>
                    <a:pt x="73" y="157"/>
                  </a:cubicBezTo>
                  <a:cubicBezTo>
                    <a:pt x="79" y="158"/>
                    <a:pt x="79" y="158"/>
                    <a:pt x="79" y="158"/>
                  </a:cubicBezTo>
                  <a:cubicBezTo>
                    <a:pt x="82" y="161"/>
                    <a:pt x="82" y="161"/>
                    <a:pt x="82" y="161"/>
                  </a:cubicBezTo>
                  <a:cubicBezTo>
                    <a:pt x="75" y="159"/>
                    <a:pt x="75" y="159"/>
                    <a:pt x="75" y="159"/>
                  </a:cubicBezTo>
                  <a:cubicBezTo>
                    <a:pt x="67" y="159"/>
                    <a:pt x="67" y="159"/>
                    <a:pt x="67" y="159"/>
                  </a:cubicBezTo>
                  <a:cubicBezTo>
                    <a:pt x="55" y="161"/>
                    <a:pt x="55" y="161"/>
                    <a:pt x="55" y="161"/>
                  </a:cubicBezTo>
                  <a:cubicBezTo>
                    <a:pt x="46" y="157"/>
                    <a:pt x="46" y="157"/>
                    <a:pt x="46" y="157"/>
                  </a:cubicBezTo>
                  <a:cubicBezTo>
                    <a:pt x="39" y="163"/>
                    <a:pt x="39" y="163"/>
                    <a:pt x="39" y="163"/>
                  </a:cubicBezTo>
                  <a:cubicBezTo>
                    <a:pt x="34" y="164"/>
                    <a:pt x="34" y="164"/>
                    <a:pt x="34" y="164"/>
                  </a:cubicBezTo>
                  <a:cubicBezTo>
                    <a:pt x="31" y="173"/>
                    <a:pt x="31" y="173"/>
                    <a:pt x="31" y="173"/>
                  </a:cubicBezTo>
                  <a:cubicBezTo>
                    <a:pt x="35" y="175"/>
                    <a:pt x="35" y="175"/>
                    <a:pt x="35" y="175"/>
                  </a:cubicBezTo>
                  <a:cubicBezTo>
                    <a:pt x="26" y="173"/>
                    <a:pt x="26" y="173"/>
                    <a:pt x="26" y="173"/>
                  </a:cubicBezTo>
                  <a:cubicBezTo>
                    <a:pt x="26" y="169"/>
                    <a:pt x="26" y="169"/>
                    <a:pt x="26" y="169"/>
                  </a:cubicBezTo>
                  <a:cubicBezTo>
                    <a:pt x="21" y="172"/>
                    <a:pt x="21" y="172"/>
                    <a:pt x="21" y="172"/>
                  </a:cubicBezTo>
                  <a:cubicBezTo>
                    <a:pt x="19" y="171"/>
                    <a:pt x="19" y="171"/>
                    <a:pt x="19" y="171"/>
                  </a:cubicBezTo>
                  <a:cubicBezTo>
                    <a:pt x="19" y="169"/>
                    <a:pt x="19" y="169"/>
                    <a:pt x="19" y="169"/>
                  </a:cubicBezTo>
                  <a:cubicBezTo>
                    <a:pt x="19" y="169"/>
                    <a:pt x="14" y="169"/>
                    <a:pt x="9" y="171"/>
                  </a:cubicBezTo>
                  <a:cubicBezTo>
                    <a:pt x="5" y="173"/>
                    <a:pt x="0" y="175"/>
                    <a:pt x="4" y="178"/>
                  </a:cubicBezTo>
                  <a:cubicBezTo>
                    <a:pt x="9" y="179"/>
                    <a:pt x="17" y="181"/>
                    <a:pt x="19" y="181"/>
                  </a:cubicBezTo>
                  <a:cubicBezTo>
                    <a:pt x="21" y="181"/>
                    <a:pt x="30" y="180"/>
                    <a:pt x="29" y="182"/>
                  </a:cubicBezTo>
                  <a:cubicBezTo>
                    <a:pt x="28" y="184"/>
                    <a:pt x="22" y="188"/>
                    <a:pt x="16" y="188"/>
                  </a:cubicBezTo>
                  <a:cubicBezTo>
                    <a:pt x="10" y="188"/>
                    <a:pt x="10" y="190"/>
                    <a:pt x="9" y="192"/>
                  </a:cubicBezTo>
                  <a:cubicBezTo>
                    <a:pt x="7" y="193"/>
                    <a:pt x="2" y="193"/>
                    <a:pt x="2" y="193"/>
                  </a:cubicBezTo>
                  <a:cubicBezTo>
                    <a:pt x="2" y="199"/>
                    <a:pt x="2" y="199"/>
                    <a:pt x="2" y="199"/>
                  </a:cubicBezTo>
                  <a:cubicBezTo>
                    <a:pt x="2" y="199"/>
                    <a:pt x="8" y="196"/>
                    <a:pt x="8" y="198"/>
                  </a:cubicBezTo>
                  <a:cubicBezTo>
                    <a:pt x="8" y="200"/>
                    <a:pt x="10" y="204"/>
                    <a:pt x="10" y="204"/>
                  </a:cubicBezTo>
                  <a:cubicBezTo>
                    <a:pt x="30" y="202"/>
                    <a:pt x="30" y="202"/>
                    <a:pt x="30" y="202"/>
                  </a:cubicBezTo>
                  <a:cubicBezTo>
                    <a:pt x="16" y="206"/>
                    <a:pt x="16" y="206"/>
                    <a:pt x="16" y="206"/>
                  </a:cubicBezTo>
                  <a:cubicBezTo>
                    <a:pt x="14" y="210"/>
                    <a:pt x="14" y="210"/>
                    <a:pt x="14" y="210"/>
                  </a:cubicBezTo>
                  <a:cubicBezTo>
                    <a:pt x="9" y="210"/>
                    <a:pt x="9" y="210"/>
                    <a:pt x="9" y="210"/>
                  </a:cubicBezTo>
                  <a:cubicBezTo>
                    <a:pt x="7" y="214"/>
                    <a:pt x="7" y="214"/>
                    <a:pt x="7" y="214"/>
                  </a:cubicBezTo>
                  <a:cubicBezTo>
                    <a:pt x="22" y="212"/>
                    <a:pt x="22" y="212"/>
                    <a:pt x="22" y="212"/>
                  </a:cubicBezTo>
                  <a:cubicBezTo>
                    <a:pt x="26" y="213"/>
                    <a:pt x="26" y="213"/>
                    <a:pt x="26" y="213"/>
                  </a:cubicBezTo>
                  <a:cubicBezTo>
                    <a:pt x="33" y="211"/>
                    <a:pt x="33" y="211"/>
                    <a:pt x="33" y="211"/>
                  </a:cubicBezTo>
                  <a:cubicBezTo>
                    <a:pt x="35" y="214"/>
                    <a:pt x="35" y="214"/>
                    <a:pt x="35" y="214"/>
                  </a:cubicBezTo>
                  <a:cubicBezTo>
                    <a:pt x="35" y="214"/>
                    <a:pt x="29" y="215"/>
                    <a:pt x="26" y="216"/>
                  </a:cubicBezTo>
                  <a:cubicBezTo>
                    <a:pt x="23" y="216"/>
                    <a:pt x="18" y="220"/>
                    <a:pt x="18" y="220"/>
                  </a:cubicBezTo>
                  <a:cubicBezTo>
                    <a:pt x="28" y="219"/>
                    <a:pt x="28" y="219"/>
                    <a:pt x="28" y="219"/>
                  </a:cubicBezTo>
                  <a:cubicBezTo>
                    <a:pt x="28" y="219"/>
                    <a:pt x="23" y="224"/>
                    <a:pt x="22" y="224"/>
                  </a:cubicBezTo>
                  <a:cubicBezTo>
                    <a:pt x="20" y="224"/>
                    <a:pt x="16" y="225"/>
                    <a:pt x="16" y="225"/>
                  </a:cubicBezTo>
                  <a:cubicBezTo>
                    <a:pt x="18" y="226"/>
                    <a:pt x="18" y="226"/>
                    <a:pt x="18" y="226"/>
                  </a:cubicBezTo>
                  <a:cubicBezTo>
                    <a:pt x="34" y="225"/>
                    <a:pt x="34" y="225"/>
                    <a:pt x="34" y="225"/>
                  </a:cubicBezTo>
                  <a:cubicBezTo>
                    <a:pt x="37" y="226"/>
                    <a:pt x="37" y="226"/>
                    <a:pt x="37" y="226"/>
                  </a:cubicBezTo>
                  <a:cubicBezTo>
                    <a:pt x="35" y="230"/>
                    <a:pt x="35" y="230"/>
                    <a:pt x="35" y="230"/>
                  </a:cubicBezTo>
                  <a:cubicBezTo>
                    <a:pt x="35" y="230"/>
                    <a:pt x="40" y="232"/>
                    <a:pt x="42" y="231"/>
                  </a:cubicBezTo>
                  <a:cubicBezTo>
                    <a:pt x="44" y="229"/>
                    <a:pt x="46" y="228"/>
                    <a:pt x="46" y="228"/>
                  </a:cubicBezTo>
                  <a:cubicBezTo>
                    <a:pt x="53" y="231"/>
                    <a:pt x="53" y="231"/>
                    <a:pt x="53" y="231"/>
                  </a:cubicBezTo>
                  <a:cubicBezTo>
                    <a:pt x="57" y="228"/>
                    <a:pt x="57" y="228"/>
                    <a:pt x="57" y="228"/>
                  </a:cubicBezTo>
                  <a:cubicBezTo>
                    <a:pt x="61" y="230"/>
                    <a:pt x="61" y="230"/>
                    <a:pt x="61" y="230"/>
                  </a:cubicBezTo>
                  <a:cubicBezTo>
                    <a:pt x="66" y="227"/>
                    <a:pt x="66" y="227"/>
                    <a:pt x="66" y="227"/>
                  </a:cubicBezTo>
                  <a:cubicBezTo>
                    <a:pt x="69" y="228"/>
                    <a:pt x="69" y="228"/>
                    <a:pt x="69" y="228"/>
                  </a:cubicBezTo>
                  <a:cubicBezTo>
                    <a:pt x="69" y="228"/>
                    <a:pt x="83" y="228"/>
                    <a:pt x="82" y="222"/>
                  </a:cubicBezTo>
                  <a:cubicBezTo>
                    <a:pt x="82" y="213"/>
                    <a:pt x="82" y="213"/>
                    <a:pt x="82" y="213"/>
                  </a:cubicBezTo>
                  <a:cubicBezTo>
                    <a:pt x="82" y="213"/>
                    <a:pt x="85" y="212"/>
                    <a:pt x="87" y="215"/>
                  </a:cubicBezTo>
                  <a:cubicBezTo>
                    <a:pt x="90" y="219"/>
                    <a:pt x="85" y="218"/>
                    <a:pt x="85" y="220"/>
                  </a:cubicBezTo>
                  <a:cubicBezTo>
                    <a:pt x="85" y="222"/>
                    <a:pt x="87" y="224"/>
                    <a:pt x="91" y="222"/>
                  </a:cubicBezTo>
                  <a:cubicBezTo>
                    <a:pt x="96" y="222"/>
                    <a:pt x="103" y="218"/>
                    <a:pt x="103" y="218"/>
                  </a:cubicBezTo>
                  <a:cubicBezTo>
                    <a:pt x="103" y="214"/>
                    <a:pt x="103" y="214"/>
                    <a:pt x="103" y="214"/>
                  </a:cubicBezTo>
                  <a:cubicBezTo>
                    <a:pt x="103" y="214"/>
                    <a:pt x="109" y="220"/>
                    <a:pt x="112" y="218"/>
                  </a:cubicBezTo>
                  <a:cubicBezTo>
                    <a:pt x="117" y="216"/>
                    <a:pt x="116" y="210"/>
                    <a:pt x="116" y="210"/>
                  </a:cubicBezTo>
                  <a:cubicBezTo>
                    <a:pt x="119" y="211"/>
                    <a:pt x="119" y="211"/>
                    <a:pt x="119" y="211"/>
                  </a:cubicBezTo>
                  <a:cubicBezTo>
                    <a:pt x="125" y="208"/>
                    <a:pt x="125" y="208"/>
                    <a:pt x="125" y="208"/>
                  </a:cubicBezTo>
                  <a:cubicBezTo>
                    <a:pt x="139" y="212"/>
                    <a:pt x="139" y="212"/>
                    <a:pt x="139" y="212"/>
                  </a:cubicBezTo>
                  <a:cubicBezTo>
                    <a:pt x="141" y="204"/>
                    <a:pt x="141" y="204"/>
                    <a:pt x="141" y="204"/>
                  </a:cubicBezTo>
                  <a:cubicBezTo>
                    <a:pt x="144" y="206"/>
                    <a:pt x="144" y="206"/>
                    <a:pt x="144" y="206"/>
                  </a:cubicBezTo>
                  <a:cubicBezTo>
                    <a:pt x="143" y="213"/>
                    <a:pt x="143" y="213"/>
                    <a:pt x="143" y="213"/>
                  </a:cubicBezTo>
                  <a:cubicBezTo>
                    <a:pt x="148" y="212"/>
                    <a:pt x="148" y="212"/>
                    <a:pt x="148" y="212"/>
                  </a:cubicBezTo>
                  <a:cubicBezTo>
                    <a:pt x="150" y="206"/>
                    <a:pt x="150" y="206"/>
                    <a:pt x="150" y="206"/>
                  </a:cubicBezTo>
                  <a:cubicBezTo>
                    <a:pt x="150" y="210"/>
                    <a:pt x="150" y="210"/>
                    <a:pt x="150" y="210"/>
                  </a:cubicBezTo>
                  <a:cubicBezTo>
                    <a:pt x="150" y="210"/>
                    <a:pt x="153" y="214"/>
                    <a:pt x="157" y="214"/>
                  </a:cubicBezTo>
                  <a:cubicBezTo>
                    <a:pt x="161" y="214"/>
                    <a:pt x="169" y="213"/>
                    <a:pt x="169" y="213"/>
                  </a:cubicBezTo>
                  <a:cubicBezTo>
                    <a:pt x="168" y="208"/>
                    <a:pt x="168" y="208"/>
                    <a:pt x="168" y="208"/>
                  </a:cubicBezTo>
                  <a:cubicBezTo>
                    <a:pt x="162" y="202"/>
                    <a:pt x="162" y="202"/>
                    <a:pt x="162" y="202"/>
                  </a:cubicBezTo>
                  <a:cubicBezTo>
                    <a:pt x="164" y="201"/>
                    <a:pt x="164" y="201"/>
                    <a:pt x="164" y="201"/>
                  </a:cubicBezTo>
                  <a:cubicBezTo>
                    <a:pt x="169" y="203"/>
                    <a:pt x="169" y="203"/>
                    <a:pt x="169" y="203"/>
                  </a:cubicBezTo>
                  <a:cubicBezTo>
                    <a:pt x="169" y="201"/>
                    <a:pt x="169" y="201"/>
                    <a:pt x="169" y="201"/>
                  </a:cubicBezTo>
                  <a:cubicBezTo>
                    <a:pt x="178" y="193"/>
                    <a:pt x="178" y="193"/>
                    <a:pt x="178" y="193"/>
                  </a:cubicBezTo>
                  <a:cubicBezTo>
                    <a:pt x="178" y="187"/>
                    <a:pt x="178" y="187"/>
                    <a:pt x="178" y="187"/>
                  </a:cubicBezTo>
                  <a:cubicBezTo>
                    <a:pt x="178" y="187"/>
                    <a:pt x="182" y="178"/>
                    <a:pt x="184" y="177"/>
                  </a:cubicBezTo>
                  <a:cubicBezTo>
                    <a:pt x="187" y="175"/>
                    <a:pt x="192" y="170"/>
                    <a:pt x="193" y="161"/>
                  </a:cubicBezTo>
                  <a:cubicBezTo>
                    <a:pt x="193" y="149"/>
                    <a:pt x="193" y="149"/>
                    <a:pt x="193" y="149"/>
                  </a:cubicBezTo>
                  <a:cubicBezTo>
                    <a:pt x="193" y="149"/>
                    <a:pt x="186" y="145"/>
                    <a:pt x="188" y="142"/>
                  </a:cubicBezTo>
                  <a:cubicBezTo>
                    <a:pt x="191" y="140"/>
                    <a:pt x="194" y="141"/>
                    <a:pt x="194" y="141"/>
                  </a:cubicBezTo>
                  <a:cubicBezTo>
                    <a:pt x="194" y="141"/>
                    <a:pt x="194" y="137"/>
                    <a:pt x="195" y="135"/>
                  </a:cubicBezTo>
                  <a:cubicBezTo>
                    <a:pt x="197" y="134"/>
                    <a:pt x="200" y="132"/>
                    <a:pt x="199" y="130"/>
                  </a:cubicBezTo>
                  <a:cubicBezTo>
                    <a:pt x="197" y="127"/>
                    <a:pt x="194" y="119"/>
                    <a:pt x="194" y="119"/>
                  </a:cubicBezTo>
                  <a:cubicBezTo>
                    <a:pt x="194" y="119"/>
                    <a:pt x="197" y="117"/>
                    <a:pt x="197" y="112"/>
                  </a:cubicBezTo>
                  <a:cubicBezTo>
                    <a:pt x="197" y="107"/>
                    <a:pt x="190" y="104"/>
                    <a:pt x="193" y="102"/>
                  </a:cubicBezTo>
                  <a:cubicBezTo>
                    <a:pt x="197" y="99"/>
                    <a:pt x="203" y="103"/>
                    <a:pt x="204" y="102"/>
                  </a:cubicBezTo>
                  <a:cubicBezTo>
                    <a:pt x="204" y="101"/>
                    <a:pt x="201" y="95"/>
                    <a:pt x="201" y="95"/>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5" name="France" descr="© INSCALE GmbH, 05.05.2010&#10;http://www.presentationload.com/"/>
            <p:cNvSpPr>
              <a:spLocks noEditPoints="1"/>
            </p:cNvSpPr>
            <p:nvPr/>
          </p:nvSpPr>
          <p:spPr bwMode="gray">
            <a:xfrm>
              <a:off x="1879599" y="3230341"/>
              <a:ext cx="1767280" cy="1838883"/>
            </a:xfrm>
            <a:custGeom>
              <a:avLst/>
              <a:gdLst/>
              <a:ahLst/>
              <a:cxnLst>
                <a:cxn ang="0">
                  <a:pos x="540" y="142"/>
                </a:cxn>
                <a:cxn ang="0">
                  <a:pos x="511" y="136"/>
                </a:cxn>
                <a:cxn ang="0">
                  <a:pos x="481" y="122"/>
                </a:cxn>
                <a:cxn ang="0">
                  <a:pos x="450" y="105"/>
                </a:cxn>
                <a:cxn ang="0">
                  <a:pos x="432" y="71"/>
                </a:cxn>
                <a:cxn ang="0">
                  <a:pos x="405" y="74"/>
                </a:cxn>
                <a:cxn ang="0">
                  <a:pos x="378" y="42"/>
                </a:cxn>
                <a:cxn ang="0">
                  <a:pos x="355" y="28"/>
                </a:cxn>
                <a:cxn ang="0">
                  <a:pos x="345" y="8"/>
                </a:cxn>
                <a:cxn ang="0">
                  <a:pos x="295" y="48"/>
                </a:cxn>
                <a:cxn ang="0">
                  <a:pos x="236" y="78"/>
                </a:cxn>
                <a:cxn ang="0">
                  <a:pos x="211" y="105"/>
                </a:cxn>
                <a:cxn ang="0">
                  <a:pos x="167" y="79"/>
                </a:cxn>
                <a:cxn ang="0">
                  <a:pos x="144" y="74"/>
                </a:cxn>
                <a:cxn ang="0">
                  <a:pos x="149" y="114"/>
                </a:cxn>
                <a:cxn ang="0">
                  <a:pos x="130" y="130"/>
                </a:cxn>
                <a:cxn ang="0">
                  <a:pos x="112" y="127"/>
                </a:cxn>
                <a:cxn ang="0">
                  <a:pos x="50" y="114"/>
                </a:cxn>
                <a:cxn ang="0">
                  <a:pos x="4" y="130"/>
                </a:cxn>
                <a:cxn ang="0">
                  <a:pos x="8" y="138"/>
                </a:cxn>
                <a:cxn ang="0">
                  <a:pos x="1" y="153"/>
                </a:cxn>
                <a:cxn ang="0">
                  <a:pos x="35" y="169"/>
                </a:cxn>
                <a:cxn ang="0">
                  <a:pos x="66" y="181"/>
                </a:cxn>
                <a:cxn ang="0">
                  <a:pos x="73" y="194"/>
                </a:cxn>
                <a:cxn ang="0">
                  <a:pos x="97" y="220"/>
                </a:cxn>
                <a:cxn ang="0">
                  <a:pos x="97" y="226"/>
                </a:cxn>
                <a:cxn ang="0">
                  <a:pos x="109" y="273"/>
                </a:cxn>
                <a:cxn ang="0">
                  <a:pos x="138" y="306"/>
                </a:cxn>
                <a:cxn ang="0">
                  <a:pos x="151" y="375"/>
                </a:cxn>
                <a:cxn ang="0">
                  <a:pos x="129" y="338"/>
                </a:cxn>
                <a:cxn ang="0">
                  <a:pos x="113" y="406"/>
                </a:cxn>
                <a:cxn ang="0">
                  <a:pos x="83" y="479"/>
                </a:cxn>
                <a:cxn ang="0">
                  <a:pos x="94" y="501"/>
                </a:cxn>
                <a:cxn ang="0">
                  <a:pos x="125" y="515"/>
                </a:cxn>
                <a:cxn ang="0">
                  <a:pos x="167" y="530"/>
                </a:cxn>
                <a:cxn ang="0">
                  <a:pos x="207" y="532"/>
                </a:cxn>
                <a:cxn ang="0">
                  <a:pos x="237" y="545"/>
                </a:cxn>
                <a:cxn ang="0">
                  <a:pos x="254" y="567"/>
                </a:cxn>
                <a:cxn ang="0">
                  <a:pos x="309" y="567"/>
                </a:cxn>
                <a:cxn ang="0">
                  <a:pos x="307" y="530"/>
                </a:cxn>
                <a:cxn ang="0">
                  <a:pos x="332" y="506"/>
                </a:cxn>
                <a:cxn ang="0">
                  <a:pos x="355" y="498"/>
                </a:cxn>
                <a:cxn ang="0">
                  <a:pos x="406" y="517"/>
                </a:cxn>
                <a:cxn ang="0">
                  <a:pos x="448" y="534"/>
                </a:cxn>
                <a:cxn ang="0">
                  <a:pos x="469" y="533"/>
                </a:cxn>
                <a:cxn ang="0">
                  <a:pos x="497" y="509"/>
                </a:cxn>
                <a:cxn ang="0">
                  <a:pos x="528" y="496"/>
                </a:cxn>
                <a:cxn ang="0">
                  <a:pos x="502" y="437"/>
                </a:cxn>
                <a:cxn ang="0">
                  <a:pos x="494" y="403"/>
                </a:cxn>
                <a:cxn ang="0">
                  <a:pos x="499" y="362"/>
                </a:cxn>
                <a:cxn ang="0">
                  <a:pos x="502" y="325"/>
                </a:cxn>
                <a:cxn ang="0">
                  <a:pos x="464" y="336"/>
                </a:cxn>
                <a:cxn ang="0">
                  <a:pos x="488" y="284"/>
                </a:cxn>
                <a:cxn ang="0">
                  <a:pos x="536" y="252"/>
                </a:cxn>
                <a:cxn ang="0">
                  <a:pos x="557" y="179"/>
                </a:cxn>
                <a:cxn ang="0">
                  <a:pos x="619" y="558"/>
                </a:cxn>
                <a:cxn ang="0">
                  <a:pos x="583" y="572"/>
                </a:cxn>
                <a:cxn ang="0">
                  <a:pos x="573" y="596"/>
                </a:cxn>
                <a:cxn ang="0">
                  <a:pos x="577" y="627"/>
                </a:cxn>
                <a:cxn ang="0">
                  <a:pos x="597" y="646"/>
                </a:cxn>
                <a:cxn ang="0">
                  <a:pos x="621" y="571"/>
                </a:cxn>
                <a:cxn ang="0">
                  <a:pos x="126" y="100"/>
                </a:cxn>
                <a:cxn ang="0">
                  <a:pos x="113" y="75"/>
                </a:cxn>
              </a:cxnLst>
              <a:rect l="0" t="0" r="r" b="b"/>
              <a:pathLst>
                <a:path w="626" h="652">
                  <a:moveTo>
                    <a:pt x="575" y="156"/>
                  </a:moveTo>
                  <a:cubicBezTo>
                    <a:pt x="572" y="155"/>
                    <a:pt x="563" y="148"/>
                    <a:pt x="560" y="151"/>
                  </a:cubicBezTo>
                  <a:cubicBezTo>
                    <a:pt x="559" y="153"/>
                    <a:pt x="549" y="148"/>
                    <a:pt x="547" y="147"/>
                  </a:cubicBezTo>
                  <a:cubicBezTo>
                    <a:pt x="546" y="147"/>
                    <a:pt x="542" y="142"/>
                    <a:pt x="544" y="142"/>
                  </a:cubicBezTo>
                  <a:cubicBezTo>
                    <a:pt x="543" y="142"/>
                    <a:pt x="542" y="141"/>
                    <a:pt x="541" y="141"/>
                  </a:cubicBezTo>
                  <a:cubicBezTo>
                    <a:pt x="538" y="141"/>
                    <a:pt x="540" y="142"/>
                    <a:pt x="540" y="142"/>
                  </a:cubicBezTo>
                  <a:cubicBezTo>
                    <a:pt x="537" y="143"/>
                    <a:pt x="537" y="144"/>
                    <a:pt x="536" y="144"/>
                  </a:cubicBezTo>
                  <a:cubicBezTo>
                    <a:pt x="534" y="144"/>
                    <a:pt x="528" y="141"/>
                    <a:pt x="528" y="141"/>
                  </a:cubicBezTo>
                  <a:cubicBezTo>
                    <a:pt x="526" y="141"/>
                    <a:pt x="525" y="147"/>
                    <a:pt x="524" y="140"/>
                  </a:cubicBezTo>
                  <a:cubicBezTo>
                    <a:pt x="524" y="138"/>
                    <a:pt x="519" y="137"/>
                    <a:pt x="516" y="137"/>
                  </a:cubicBezTo>
                  <a:cubicBezTo>
                    <a:pt x="518" y="140"/>
                    <a:pt x="516" y="140"/>
                    <a:pt x="513" y="140"/>
                  </a:cubicBezTo>
                  <a:cubicBezTo>
                    <a:pt x="510" y="139"/>
                    <a:pt x="512" y="138"/>
                    <a:pt x="511" y="136"/>
                  </a:cubicBezTo>
                  <a:cubicBezTo>
                    <a:pt x="511" y="137"/>
                    <a:pt x="505" y="126"/>
                    <a:pt x="504" y="127"/>
                  </a:cubicBezTo>
                  <a:cubicBezTo>
                    <a:pt x="506" y="126"/>
                    <a:pt x="506" y="123"/>
                    <a:pt x="505" y="122"/>
                  </a:cubicBezTo>
                  <a:cubicBezTo>
                    <a:pt x="503" y="120"/>
                    <a:pt x="500" y="120"/>
                    <a:pt x="498" y="119"/>
                  </a:cubicBezTo>
                  <a:cubicBezTo>
                    <a:pt x="496" y="120"/>
                    <a:pt x="495" y="120"/>
                    <a:pt x="494" y="120"/>
                  </a:cubicBezTo>
                  <a:cubicBezTo>
                    <a:pt x="492" y="120"/>
                    <a:pt x="492" y="118"/>
                    <a:pt x="489" y="118"/>
                  </a:cubicBezTo>
                  <a:cubicBezTo>
                    <a:pt x="486" y="117"/>
                    <a:pt x="488" y="122"/>
                    <a:pt x="481" y="122"/>
                  </a:cubicBezTo>
                  <a:cubicBezTo>
                    <a:pt x="476" y="123"/>
                    <a:pt x="476" y="117"/>
                    <a:pt x="476" y="117"/>
                  </a:cubicBezTo>
                  <a:cubicBezTo>
                    <a:pt x="471" y="115"/>
                    <a:pt x="471" y="115"/>
                    <a:pt x="471" y="115"/>
                  </a:cubicBezTo>
                  <a:cubicBezTo>
                    <a:pt x="472" y="115"/>
                    <a:pt x="472" y="115"/>
                    <a:pt x="472" y="115"/>
                  </a:cubicBezTo>
                  <a:cubicBezTo>
                    <a:pt x="457" y="116"/>
                    <a:pt x="457" y="116"/>
                    <a:pt x="457" y="116"/>
                  </a:cubicBezTo>
                  <a:cubicBezTo>
                    <a:pt x="450" y="107"/>
                    <a:pt x="450" y="107"/>
                    <a:pt x="450" y="107"/>
                  </a:cubicBezTo>
                  <a:cubicBezTo>
                    <a:pt x="450" y="105"/>
                    <a:pt x="450" y="105"/>
                    <a:pt x="450" y="105"/>
                  </a:cubicBezTo>
                  <a:cubicBezTo>
                    <a:pt x="438" y="95"/>
                    <a:pt x="438" y="95"/>
                    <a:pt x="438" y="95"/>
                  </a:cubicBezTo>
                  <a:cubicBezTo>
                    <a:pt x="431" y="95"/>
                    <a:pt x="431" y="95"/>
                    <a:pt x="431" y="95"/>
                  </a:cubicBezTo>
                  <a:cubicBezTo>
                    <a:pt x="429" y="93"/>
                    <a:pt x="429" y="93"/>
                    <a:pt x="429" y="93"/>
                  </a:cubicBezTo>
                  <a:cubicBezTo>
                    <a:pt x="429" y="93"/>
                    <a:pt x="432" y="88"/>
                    <a:pt x="431" y="86"/>
                  </a:cubicBezTo>
                  <a:cubicBezTo>
                    <a:pt x="431" y="83"/>
                    <a:pt x="429" y="83"/>
                    <a:pt x="429" y="83"/>
                  </a:cubicBezTo>
                  <a:cubicBezTo>
                    <a:pt x="429" y="83"/>
                    <a:pt x="436" y="74"/>
                    <a:pt x="432" y="71"/>
                  </a:cubicBezTo>
                  <a:cubicBezTo>
                    <a:pt x="429" y="68"/>
                    <a:pt x="423" y="81"/>
                    <a:pt x="423" y="81"/>
                  </a:cubicBezTo>
                  <a:cubicBezTo>
                    <a:pt x="420" y="83"/>
                    <a:pt x="420" y="83"/>
                    <a:pt x="420" y="83"/>
                  </a:cubicBezTo>
                  <a:cubicBezTo>
                    <a:pt x="416" y="86"/>
                    <a:pt x="416" y="86"/>
                    <a:pt x="416" y="86"/>
                  </a:cubicBezTo>
                  <a:cubicBezTo>
                    <a:pt x="413" y="83"/>
                    <a:pt x="413" y="83"/>
                    <a:pt x="413" y="83"/>
                  </a:cubicBezTo>
                  <a:cubicBezTo>
                    <a:pt x="413" y="83"/>
                    <a:pt x="408" y="85"/>
                    <a:pt x="403" y="83"/>
                  </a:cubicBezTo>
                  <a:cubicBezTo>
                    <a:pt x="396" y="80"/>
                    <a:pt x="405" y="74"/>
                    <a:pt x="405" y="74"/>
                  </a:cubicBezTo>
                  <a:cubicBezTo>
                    <a:pt x="401" y="70"/>
                    <a:pt x="401" y="70"/>
                    <a:pt x="401" y="70"/>
                  </a:cubicBezTo>
                  <a:cubicBezTo>
                    <a:pt x="401" y="70"/>
                    <a:pt x="404" y="67"/>
                    <a:pt x="404" y="61"/>
                  </a:cubicBezTo>
                  <a:cubicBezTo>
                    <a:pt x="404" y="57"/>
                    <a:pt x="396" y="56"/>
                    <a:pt x="392" y="55"/>
                  </a:cubicBezTo>
                  <a:cubicBezTo>
                    <a:pt x="387" y="54"/>
                    <a:pt x="387" y="59"/>
                    <a:pt x="383" y="59"/>
                  </a:cubicBezTo>
                  <a:cubicBezTo>
                    <a:pt x="381" y="60"/>
                    <a:pt x="384" y="47"/>
                    <a:pt x="384" y="47"/>
                  </a:cubicBezTo>
                  <a:cubicBezTo>
                    <a:pt x="378" y="42"/>
                    <a:pt x="378" y="42"/>
                    <a:pt x="378" y="42"/>
                  </a:cubicBezTo>
                  <a:cubicBezTo>
                    <a:pt x="371" y="45"/>
                    <a:pt x="371" y="45"/>
                    <a:pt x="371" y="45"/>
                  </a:cubicBezTo>
                  <a:cubicBezTo>
                    <a:pt x="368" y="42"/>
                    <a:pt x="368" y="42"/>
                    <a:pt x="368" y="42"/>
                  </a:cubicBezTo>
                  <a:cubicBezTo>
                    <a:pt x="368" y="31"/>
                    <a:pt x="368" y="31"/>
                    <a:pt x="368" y="31"/>
                  </a:cubicBezTo>
                  <a:cubicBezTo>
                    <a:pt x="365" y="24"/>
                    <a:pt x="365" y="24"/>
                    <a:pt x="365" y="24"/>
                  </a:cubicBezTo>
                  <a:cubicBezTo>
                    <a:pt x="358" y="24"/>
                    <a:pt x="358" y="24"/>
                    <a:pt x="358" y="24"/>
                  </a:cubicBezTo>
                  <a:cubicBezTo>
                    <a:pt x="356" y="24"/>
                    <a:pt x="355" y="28"/>
                    <a:pt x="355" y="28"/>
                  </a:cubicBezTo>
                  <a:cubicBezTo>
                    <a:pt x="351" y="27"/>
                    <a:pt x="351" y="27"/>
                    <a:pt x="351" y="27"/>
                  </a:cubicBezTo>
                  <a:cubicBezTo>
                    <a:pt x="351" y="27"/>
                    <a:pt x="349" y="21"/>
                    <a:pt x="346" y="20"/>
                  </a:cubicBezTo>
                  <a:cubicBezTo>
                    <a:pt x="344" y="18"/>
                    <a:pt x="343" y="20"/>
                    <a:pt x="343" y="20"/>
                  </a:cubicBezTo>
                  <a:cubicBezTo>
                    <a:pt x="344" y="13"/>
                    <a:pt x="344" y="13"/>
                    <a:pt x="344" y="13"/>
                  </a:cubicBezTo>
                  <a:cubicBezTo>
                    <a:pt x="345" y="12"/>
                    <a:pt x="345" y="12"/>
                    <a:pt x="345" y="12"/>
                  </a:cubicBezTo>
                  <a:cubicBezTo>
                    <a:pt x="345" y="8"/>
                    <a:pt x="345" y="8"/>
                    <a:pt x="345" y="8"/>
                  </a:cubicBezTo>
                  <a:cubicBezTo>
                    <a:pt x="344" y="8"/>
                    <a:pt x="344" y="8"/>
                    <a:pt x="344" y="8"/>
                  </a:cubicBezTo>
                  <a:cubicBezTo>
                    <a:pt x="344" y="1"/>
                    <a:pt x="344" y="1"/>
                    <a:pt x="344" y="1"/>
                  </a:cubicBezTo>
                  <a:cubicBezTo>
                    <a:pt x="334" y="0"/>
                    <a:pt x="334" y="0"/>
                    <a:pt x="334" y="0"/>
                  </a:cubicBezTo>
                  <a:cubicBezTo>
                    <a:pt x="334" y="0"/>
                    <a:pt x="328" y="5"/>
                    <a:pt x="324" y="5"/>
                  </a:cubicBezTo>
                  <a:cubicBezTo>
                    <a:pt x="318" y="5"/>
                    <a:pt x="306" y="0"/>
                    <a:pt x="302" y="12"/>
                  </a:cubicBezTo>
                  <a:cubicBezTo>
                    <a:pt x="298" y="24"/>
                    <a:pt x="295" y="48"/>
                    <a:pt x="295" y="48"/>
                  </a:cubicBezTo>
                  <a:cubicBezTo>
                    <a:pt x="300" y="54"/>
                    <a:pt x="300" y="54"/>
                    <a:pt x="300" y="54"/>
                  </a:cubicBezTo>
                  <a:cubicBezTo>
                    <a:pt x="300" y="56"/>
                    <a:pt x="300" y="56"/>
                    <a:pt x="300" y="56"/>
                  </a:cubicBezTo>
                  <a:cubicBezTo>
                    <a:pt x="294" y="53"/>
                    <a:pt x="294" y="53"/>
                    <a:pt x="294" y="53"/>
                  </a:cubicBezTo>
                  <a:cubicBezTo>
                    <a:pt x="294" y="53"/>
                    <a:pt x="290" y="65"/>
                    <a:pt x="277" y="69"/>
                  </a:cubicBezTo>
                  <a:cubicBezTo>
                    <a:pt x="264" y="72"/>
                    <a:pt x="252" y="70"/>
                    <a:pt x="252" y="70"/>
                  </a:cubicBezTo>
                  <a:cubicBezTo>
                    <a:pt x="252" y="70"/>
                    <a:pt x="238" y="78"/>
                    <a:pt x="236" y="78"/>
                  </a:cubicBezTo>
                  <a:cubicBezTo>
                    <a:pt x="231" y="78"/>
                    <a:pt x="231" y="78"/>
                    <a:pt x="231" y="78"/>
                  </a:cubicBezTo>
                  <a:cubicBezTo>
                    <a:pt x="231" y="78"/>
                    <a:pt x="221" y="87"/>
                    <a:pt x="225" y="91"/>
                  </a:cubicBezTo>
                  <a:cubicBezTo>
                    <a:pt x="229" y="95"/>
                    <a:pt x="237" y="97"/>
                    <a:pt x="237" y="97"/>
                  </a:cubicBezTo>
                  <a:cubicBezTo>
                    <a:pt x="235" y="99"/>
                    <a:pt x="235" y="99"/>
                    <a:pt x="235" y="99"/>
                  </a:cubicBezTo>
                  <a:cubicBezTo>
                    <a:pt x="231" y="97"/>
                    <a:pt x="231" y="97"/>
                    <a:pt x="231" y="97"/>
                  </a:cubicBezTo>
                  <a:cubicBezTo>
                    <a:pt x="211" y="105"/>
                    <a:pt x="211" y="105"/>
                    <a:pt x="211" y="105"/>
                  </a:cubicBezTo>
                  <a:cubicBezTo>
                    <a:pt x="199" y="99"/>
                    <a:pt x="199" y="99"/>
                    <a:pt x="199" y="99"/>
                  </a:cubicBezTo>
                  <a:cubicBezTo>
                    <a:pt x="195" y="100"/>
                    <a:pt x="195" y="100"/>
                    <a:pt x="195" y="100"/>
                  </a:cubicBezTo>
                  <a:cubicBezTo>
                    <a:pt x="195" y="100"/>
                    <a:pt x="185" y="94"/>
                    <a:pt x="180" y="93"/>
                  </a:cubicBezTo>
                  <a:cubicBezTo>
                    <a:pt x="175" y="92"/>
                    <a:pt x="170" y="94"/>
                    <a:pt x="170" y="94"/>
                  </a:cubicBezTo>
                  <a:cubicBezTo>
                    <a:pt x="170" y="94"/>
                    <a:pt x="169" y="92"/>
                    <a:pt x="168" y="88"/>
                  </a:cubicBezTo>
                  <a:cubicBezTo>
                    <a:pt x="166" y="84"/>
                    <a:pt x="163" y="80"/>
                    <a:pt x="167" y="79"/>
                  </a:cubicBezTo>
                  <a:cubicBezTo>
                    <a:pt x="172" y="78"/>
                    <a:pt x="170" y="76"/>
                    <a:pt x="170" y="76"/>
                  </a:cubicBezTo>
                  <a:cubicBezTo>
                    <a:pt x="170" y="76"/>
                    <a:pt x="168" y="67"/>
                    <a:pt x="163" y="69"/>
                  </a:cubicBezTo>
                  <a:cubicBezTo>
                    <a:pt x="156" y="71"/>
                    <a:pt x="153" y="72"/>
                    <a:pt x="149" y="70"/>
                  </a:cubicBezTo>
                  <a:cubicBezTo>
                    <a:pt x="145" y="68"/>
                    <a:pt x="143" y="63"/>
                    <a:pt x="143" y="63"/>
                  </a:cubicBezTo>
                  <a:cubicBezTo>
                    <a:pt x="143" y="63"/>
                    <a:pt x="142" y="65"/>
                    <a:pt x="141" y="67"/>
                  </a:cubicBezTo>
                  <a:cubicBezTo>
                    <a:pt x="139" y="67"/>
                    <a:pt x="145" y="73"/>
                    <a:pt x="144" y="74"/>
                  </a:cubicBezTo>
                  <a:cubicBezTo>
                    <a:pt x="143" y="75"/>
                    <a:pt x="141" y="78"/>
                    <a:pt x="141" y="78"/>
                  </a:cubicBezTo>
                  <a:cubicBezTo>
                    <a:pt x="141" y="78"/>
                    <a:pt x="144" y="88"/>
                    <a:pt x="146" y="90"/>
                  </a:cubicBezTo>
                  <a:cubicBezTo>
                    <a:pt x="148" y="92"/>
                    <a:pt x="148" y="97"/>
                    <a:pt x="148" y="97"/>
                  </a:cubicBezTo>
                  <a:cubicBezTo>
                    <a:pt x="148" y="97"/>
                    <a:pt x="151" y="97"/>
                    <a:pt x="151" y="100"/>
                  </a:cubicBezTo>
                  <a:cubicBezTo>
                    <a:pt x="151" y="102"/>
                    <a:pt x="146" y="106"/>
                    <a:pt x="146" y="106"/>
                  </a:cubicBezTo>
                  <a:cubicBezTo>
                    <a:pt x="146" y="106"/>
                    <a:pt x="149" y="111"/>
                    <a:pt x="149" y="114"/>
                  </a:cubicBezTo>
                  <a:cubicBezTo>
                    <a:pt x="149" y="116"/>
                    <a:pt x="144" y="122"/>
                    <a:pt x="146" y="126"/>
                  </a:cubicBezTo>
                  <a:cubicBezTo>
                    <a:pt x="148" y="131"/>
                    <a:pt x="153" y="136"/>
                    <a:pt x="153" y="136"/>
                  </a:cubicBezTo>
                  <a:cubicBezTo>
                    <a:pt x="153" y="136"/>
                    <a:pt x="151" y="138"/>
                    <a:pt x="150" y="138"/>
                  </a:cubicBezTo>
                  <a:cubicBezTo>
                    <a:pt x="148" y="138"/>
                    <a:pt x="146" y="136"/>
                    <a:pt x="142" y="136"/>
                  </a:cubicBezTo>
                  <a:cubicBezTo>
                    <a:pt x="137" y="137"/>
                    <a:pt x="132" y="139"/>
                    <a:pt x="134" y="135"/>
                  </a:cubicBezTo>
                  <a:cubicBezTo>
                    <a:pt x="135" y="132"/>
                    <a:pt x="134" y="130"/>
                    <a:pt x="130" y="130"/>
                  </a:cubicBezTo>
                  <a:cubicBezTo>
                    <a:pt x="127" y="130"/>
                    <a:pt x="127" y="133"/>
                    <a:pt x="127" y="133"/>
                  </a:cubicBezTo>
                  <a:cubicBezTo>
                    <a:pt x="128" y="139"/>
                    <a:pt x="128" y="139"/>
                    <a:pt x="128" y="139"/>
                  </a:cubicBezTo>
                  <a:cubicBezTo>
                    <a:pt x="126" y="139"/>
                    <a:pt x="126" y="139"/>
                    <a:pt x="126" y="139"/>
                  </a:cubicBezTo>
                  <a:cubicBezTo>
                    <a:pt x="123" y="133"/>
                    <a:pt x="123" y="133"/>
                    <a:pt x="123" y="133"/>
                  </a:cubicBezTo>
                  <a:cubicBezTo>
                    <a:pt x="123" y="133"/>
                    <a:pt x="118" y="138"/>
                    <a:pt x="116" y="135"/>
                  </a:cubicBezTo>
                  <a:cubicBezTo>
                    <a:pt x="115" y="132"/>
                    <a:pt x="115" y="127"/>
                    <a:pt x="112" y="127"/>
                  </a:cubicBezTo>
                  <a:cubicBezTo>
                    <a:pt x="109" y="128"/>
                    <a:pt x="96" y="136"/>
                    <a:pt x="96" y="136"/>
                  </a:cubicBezTo>
                  <a:cubicBezTo>
                    <a:pt x="96" y="136"/>
                    <a:pt x="90" y="122"/>
                    <a:pt x="88" y="120"/>
                  </a:cubicBezTo>
                  <a:cubicBezTo>
                    <a:pt x="86" y="117"/>
                    <a:pt x="81" y="109"/>
                    <a:pt x="81" y="109"/>
                  </a:cubicBezTo>
                  <a:cubicBezTo>
                    <a:pt x="63" y="108"/>
                    <a:pt x="63" y="108"/>
                    <a:pt x="63" y="108"/>
                  </a:cubicBezTo>
                  <a:cubicBezTo>
                    <a:pt x="60" y="117"/>
                    <a:pt x="60" y="117"/>
                    <a:pt x="60" y="117"/>
                  </a:cubicBezTo>
                  <a:cubicBezTo>
                    <a:pt x="50" y="114"/>
                    <a:pt x="50" y="114"/>
                    <a:pt x="50" y="114"/>
                  </a:cubicBezTo>
                  <a:cubicBezTo>
                    <a:pt x="50" y="114"/>
                    <a:pt x="50" y="117"/>
                    <a:pt x="49" y="117"/>
                  </a:cubicBezTo>
                  <a:cubicBezTo>
                    <a:pt x="47" y="117"/>
                    <a:pt x="40" y="116"/>
                    <a:pt x="40" y="116"/>
                  </a:cubicBezTo>
                  <a:cubicBezTo>
                    <a:pt x="40" y="111"/>
                    <a:pt x="40" y="111"/>
                    <a:pt x="40" y="111"/>
                  </a:cubicBezTo>
                  <a:cubicBezTo>
                    <a:pt x="40" y="111"/>
                    <a:pt x="32" y="110"/>
                    <a:pt x="21" y="114"/>
                  </a:cubicBezTo>
                  <a:cubicBezTo>
                    <a:pt x="10" y="116"/>
                    <a:pt x="5" y="120"/>
                    <a:pt x="5" y="120"/>
                  </a:cubicBezTo>
                  <a:cubicBezTo>
                    <a:pt x="5" y="120"/>
                    <a:pt x="3" y="128"/>
                    <a:pt x="4" y="130"/>
                  </a:cubicBezTo>
                  <a:cubicBezTo>
                    <a:pt x="5" y="132"/>
                    <a:pt x="17" y="130"/>
                    <a:pt x="17" y="130"/>
                  </a:cubicBezTo>
                  <a:cubicBezTo>
                    <a:pt x="19" y="134"/>
                    <a:pt x="19" y="134"/>
                    <a:pt x="19" y="134"/>
                  </a:cubicBezTo>
                  <a:cubicBezTo>
                    <a:pt x="27" y="137"/>
                    <a:pt x="27" y="137"/>
                    <a:pt x="27" y="137"/>
                  </a:cubicBezTo>
                  <a:cubicBezTo>
                    <a:pt x="25" y="140"/>
                    <a:pt x="25" y="140"/>
                    <a:pt x="25" y="140"/>
                  </a:cubicBezTo>
                  <a:cubicBezTo>
                    <a:pt x="11" y="135"/>
                    <a:pt x="11" y="135"/>
                    <a:pt x="11" y="135"/>
                  </a:cubicBezTo>
                  <a:cubicBezTo>
                    <a:pt x="8" y="138"/>
                    <a:pt x="8" y="138"/>
                    <a:pt x="8" y="138"/>
                  </a:cubicBezTo>
                  <a:cubicBezTo>
                    <a:pt x="11" y="139"/>
                    <a:pt x="11" y="139"/>
                    <a:pt x="11" y="139"/>
                  </a:cubicBezTo>
                  <a:cubicBezTo>
                    <a:pt x="10" y="142"/>
                    <a:pt x="10" y="142"/>
                    <a:pt x="10" y="142"/>
                  </a:cubicBezTo>
                  <a:cubicBezTo>
                    <a:pt x="10" y="142"/>
                    <a:pt x="16" y="140"/>
                    <a:pt x="19" y="142"/>
                  </a:cubicBezTo>
                  <a:cubicBezTo>
                    <a:pt x="21" y="146"/>
                    <a:pt x="24" y="149"/>
                    <a:pt x="20" y="149"/>
                  </a:cubicBezTo>
                  <a:cubicBezTo>
                    <a:pt x="0" y="149"/>
                    <a:pt x="0" y="149"/>
                    <a:pt x="0" y="149"/>
                  </a:cubicBezTo>
                  <a:cubicBezTo>
                    <a:pt x="1" y="153"/>
                    <a:pt x="1" y="153"/>
                    <a:pt x="1" y="153"/>
                  </a:cubicBezTo>
                  <a:cubicBezTo>
                    <a:pt x="1" y="153"/>
                    <a:pt x="12" y="152"/>
                    <a:pt x="13" y="157"/>
                  </a:cubicBezTo>
                  <a:cubicBezTo>
                    <a:pt x="15" y="164"/>
                    <a:pt x="15" y="168"/>
                    <a:pt x="15" y="168"/>
                  </a:cubicBezTo>
                  <a:cubicBezTo>
                    <a:pt x="20" y="170"/>
                    <a:pt x="20" y="170"/>
                    <a:pt x="20" y="170"/>
                  </a:cubicBezTo>
                  <a:cubicBezTo>
                    <a:pt x="20" y="170"/>
                    <a:pt x="25" y="157"/>
                    <a:pt x="27" y="160"/>
                  </a:cubicBezTo>
                  <a:cubicBezTo>
                    <a:pt x="28" y="165"/>
                    <a:pt x="27" y="167"/>
                    <a:pt x="27" y="167"/>
                  </a:cubicBezTo>
                  <a:cubicBezTo>
                    <a:pt x="35" y="169"/>
                    <a:pt x="35" y="169"/>
                    <a:pt x="35" y="169"/>
                  </a:cubicBezTo>
                  <a:cubicBezTo>
                    <a:pt x="35" y="174"/>
                    <a:pt x="35" y="174"/>
                    <a:pt x="35" y="174"/>
                  </a:cubicBezTo>
                  <a:cubicBezTo>
                    <a:pt x="54" y="184"/>
                    <a:pt x="54" y="184"/>
                    <a:pt x="54" y="184"/>
                  </a:cubicBezTo>
                  <a:cubicBezTo>
                    <a:pt x="60" y="181"/>
                    <a:pt x="60" y="181"/>
                    <a:pt x="60" y="181"/>
                  </a:cubicBezTo>
                  <a:cubicBezTo>
                    <a:pt x="57" y="184"/>
                    <a:pt x="57" y="184"/>
                    <a:pt x="57" y="184"/>
                  </a:cubicBezTo>
                  <a:cubicBezTo>
                    <a:pt x="60" y="187"/>
                    <a:pt x="60" y="187"/>
                    <a:pt x="60" y="187"/>
                  </a:cubicBezTo>
                  <a:cubicBezTo>
                    <a:pt x="60" y="187"/>
                    <a:pt x="66" y="180"/>
                    <a:pt x="66" y="181"/>
                  </a:cubicBezTo>
                  <a:cubicBezTo>
                    <a:pt x="65" y="182"/>
                    <a:pt x="68" y="183"/>
                    <a:pt x="67" y="183"/>
                  </a:cubicBezTo>
                  <a:cubicBezTo>
                    <a:pt x="66" y="184"/>
                    <a:pt x="62" y="188"/>
                    <a:pt x="62" y="188"/>
                  </a:cubicBezTo>
                  <a:cubicBezTo>
                    <a:pt x="62" y="188"/>
                    <a:pt x="62" y="193"/>
                    <a:pt x="64" y="193"/>
                  </a:cubicBezTo>
                  <a:cubicBezTo>
                    <a:pt x="67" y="193"/>
                    <a:pt x="71" y="194"/>
                    <a:pt x="71" y="194"/>
                  </a:cubicBezTo>
                  <a:cubicBezTo>
                    <a:pt x="72" y="189"/>
                    <a:pt x="72" y="189"/>
                    <a:pt x="72" y="189"/>
                  </a:cubicBezTo>
                  <a:cubicBezTo>
                    <a:pt x="73" y="194"/>
                    <a:pt x="73" y="194"/>
                    <a:pt x="73" y="194"/>
                  </a:cubicBezTo>
                  <a:cubicBezTo>
                    <a:pt x="73" y="194"/>
                    <a:pt x="78" y="189"/>
                    <a:pt x="81" y="193"/>
                  </a:cubicBezTo>
                  <a:cubicBezTo>
                    <a:pt x="83" y="195"/>
                    <a:pt x="74" y="197"/>
                    <a:pt x="74" y="197"/>
                  </a:cubicBezTo>
                  <a:cubicBezTo>
                    <a:pt x="74" y="200"/>
                    <a:pt x="74" y="200"/>
                    <a:pt x="74" y="200"/>
                  </a:cubicBezTo>
                  <a:cubicBezTo>
                    <a:pt x="92" y="201"/>
                    <a:pt x="92" y="201"/>
                    <a:pt x="92" y="201"/>
                  </a:cubicBezTo>
                  <a:cubicBezTo>
                    <a:pt x="92" y="201"/>
                    <a:pt x="83" y="213"/>
                    <a:pt x="86" y="216"/>
                  </a:cubicBezTo>
                  <a:cubicBezTo>
                    <a:pt x="88" y="219"/>
                    <a:pt x="97" y="220"/>
                    <a:pt x="97" y="220"/>
                  </a:cubicBezTo>
                  <a:cubicBezTo>
                    <a:pt x="97" y="220"/>
                    <a:pt x="104" y="216"/>
                    <a:pt x="110" y="218"/>
                  </a:cubicBezTo>
                  <a:cubicBezTo>
                    <a:pt x="114" y="219"/>
                    <a:pt x="118" y="225"/>
                    <a:pt x="118" y="225"/>
                  </a:cubicBezTo>
                  <a:cubicBezTo>
                    <a:pt x="118" y="225"/>
                    <a:pt x="111" y="220"/>
                    <a:pt x="106" y="220"/>
                  </a:cubicBezTo>
                  <a:cubicBezTo>
                    <a:pt x="103" y="221"/>
                    <a:pt x="100" y="222"/>
                    <a:pt x="100" y="222"/>
                  </a:cubicBezTo>
                  <a:cubicBezTo>
                    <a:pt x="102" y="225"/>
                    <a:pt x="102" y="225"/>
                    <a:pt x="102" y="225"/>
                  </a:cubicBezTo>
                  <a:cubicBezTo>
                    <a:pt x="97" y="226"/>
                    <a:pt x="97" y="226"/>
                    <a:pt x="97" y="226"/>
                  </a:cubicBezTo>
                  <a:cubicBezTo>
                    <a:pt x="98" y="230"/>
                    <a:pt x="98" y="230"/>
                    <a:pt x="98" y="230"/>
                  </a:cubicBezTo>
                  <a:cubicBezTo>
                    <a:pt x="98" y="230"/>
                    <a:pt x="110" y="234"/>
                    <a:pt x="106" y="237"/>
                  </a:cubicBezTo>
                  <a:cubicBezTo>
                    <a:pt x="102" y="241"/>
                    <a:pt x="97" y="246"/>
                    <a:pt x="97" y="246"/>
                  </a:cubicBezTo>
                  <a:cubicBezTo>
                    <a:pt x="97" y="251"/>
                    <a:pt x="97" y="251"/>
                    <a:pt x="97" y="251"/>
                  </a:cubicBezTo>
                  <a:cubicBezTo>
                    <a:pt x="97" y="251"/>
                    <a:pt x="108" y="261"/>
                    <a:pt x="108" y="266"/>
                  </a:cubicBezTo>
                  <a:cubicBezTo>
                    <a:pt x="109" y="270"/>
                    <a:pt x="109" y="273"/>
                    <a:pt x="109" y="273"/>
                  </a:cubicBezTo>
                  <a:cubicBezTo>
                    <a:pt x="122" y="284"/>
                    <a:pt x="122" y="284"/>
                    <a:pt x="122" y="284"/>
                  </a:cubicBezTo>
                  <a:cubicBezTo>
                    <a:pt x="134" y="291"/>
                    <a:pt x="134" y="291"/>
                    <a:pt x="134" y="291"/>
                  </a:cubicBezTo>
                  <a:cubicBezTo>
                    <a:pt x="138" y="288"/>
                    <a:pt x="138" y="288"/>
                    <a:pt x="138" y="288"/>
                  </a:cubicBezTo>
                  <a:cubicBezTo>
                    <a:pt x="138" y="288"/>
                    <a:pt x="142" y="290"/>
                    <a:pt x="141" y="290"/>
                  </a:cubicBezTo>
                  <a:cubicBezTo>
                    <a:pt x="139" y="290"/>
                    <a:pt x="135" y="292"/>
                    <a:pt x="134" y="295"/>
                  </a:cubicBezTo>
                  <a:cubicBezTo>
                    <a:pt x="133" y="297"/>
                    <a:pt x="138" y="306"/>
                    <a:pt x="138" y="306"/>
                  </a:cubicBezTo>
                  <a:cubicBezTo>
                    <a:pt x="138" y="306"/>
                    <a:pt x="141" y="314"/>
                    <a:pt x="135" y="317"/>
                  </a:cubicBezTo>
                  <a:cubicBezTo>
                    <a:pt x="131" y="320"/>
                    <a:pt x="126" y="323"/>
                    <a:pt x="126" y="323"/>
                  </a:cubicBezTo>
                  <a:cubicBezTo>
                    <a:pt x="126" y="328"/>
                    <a:pt x="126" y="328"/>
                    <a:pt x="126" y="328"/>
                  </a:cubicBezTo>
                  <a:cubicBezTo>
                    <a:pt x="126" y="328"/>
                    <a:pt x="135" y="331"/>
                    <a:pt x="139" y="339"/>
                  </a:cubicBezTo>
                  <a:cubicBezTo>
                    <a:pt x="144" y="346"/>
                    <a:pt x="148" y="356"/>
                    <a:pt x="148" y="356"/>
                  </a:cubicBezTo>
                  <a:cubicBezTo>
                    <a:pt x="151" y="375"/>
                    <a:pt x="151" y="375"/>
                    <a:pt x="151" y="375"/>
                  </a:cubicBezTo>
                  <a:cubicBezTo>
                    <a:pt x="150" y="376"/>
                    <a:pt x="150" y="376"/>
                    <a:pt x="150" y="376"/>
                  </a:cubicBezTo>
                  <a:cubicBezTo>
                    <a:pt x="147" y="372"/>
                    <a:pt x="147" y="372"/>
                    <a:pt x="147" y="372"/>
                  </a:cubicBezTo>
                  <a:cubicBezTo>
                    <a:pt x="145" y="357"/>
                    <a:pt x="145" y="357"/>
                    <a:pt x="145" y="357"/>
                  </a:cubicBezTo>
                  <a:cubicBezTo>
                    <a:pt x="135" y="344"/>
                    <a:pt x="135" y="344"/>
                    <a:pt x="135" y="344"/>
                  </a:cubicBezTo>
                  <a:cubicBezTo>
                    <a:pt x="134" y="338"/>
                    <a:pt x="134" y="338"/>
                    <a:pt x="134" y="338"/>
                  </a:cubicBezTo>
                  <a:cubicBezTo>
                    <a:pt x="129" y="338"/>
                    <a:pt x="129" y="338"/>
                    <a:pt x="129" y="338"/>
                  </a:cubicBezTo>
                  <a:cubicBezTo>
                    <a:pt x="129" y="338"/>
                    <a:pt x="127" y="349"/>
                    <a:pt x="127" y="352"/>
                  </a:cubicBezTo>
                  <a:cubicBezTo>
                    <a:pt x="127" y="354"/>
                    <a:pt x="116" y="395"/>
                    <a:pt x="116" y="395"/>
                  </a:cubicBezTo>
                  <a:cubicBezTo>
                    <a:pt x="116" y="395"/>
                    <a:pt x="121" y="387"/>
                    <a:pt x="123" y="388"/>
                  </a:cubicBezTo>
                  <a:cubicBezTo>
                    <a:pt x="126" y="389"/>
                    <a:pt x="128" y="394"/>
                    <a:pt x="128" y="394"/>
                  </a:cubicBezTo>
                  <a:cubicBezTo>
                    <a:pt x="122" y="394"/>
                    <a:pt x="122" y="394"/>
                    <a:pt x="122" y="394"/>
                  </a:cubicBezTo>
                  <a:cubicBezTo>
                    <a:pt x="122" y="394"/>
                    <a:pt x="115" y="400"/>
                    <a:pt x="113" y="406"/>
                  </a:cubicBezTo>
                  <a:cubicBezTo>
                    <a:pt x="112" y="411"/>
                    <a:pt x="105" y="437"/>
                    <a:pt x="103" y="438"/>
                  </a:cubicBezTo>
                  <a:cubicBezTo>
                    <a:pt x="102" y="439"/>
                    <a:pt x="96" y="461"/>
                    <a:pt x="96" y="461"/>
                  </a:cubicBezTo>
                  <a:cubicBezTo>
                    <a:pt x="85" y="472"/>
                    <a:pt x="85" y="472"/>
                    <a:pt x="85" y="472"/>
                  </a:cubicBezTo>
                  <a:cubicBezTo>
                    <a:pt x="85" y="472"/>
                    <a:pt x="78" y="473"/>
                    <a:pt x="77" y="474"/>
                  </a:cubicBezTo>
                  <a:cubicBezTo>
                    <a:pt x="76" y="474"/>
                    <a:pt x="79" y="479"/>
                    <a:pt x="79" y="479"/>
                  </a:cubicBezTo>
                  <a:cubicBezTo>
                    <a:pt x="83" y="479"/>
                    <a:pt x="83" y="479"/>
                    <a:pt x="83" y="479"/>
                  </a:cubicBezTo>
                  <a:cubicBezTo>
                    <a:pt x="83" y="479"/>
                    <a:pt x="82" y="482"/>
                    <a:pt x="84" y="483"/>
                  </a:cubicBezTo>
                  <a:cubicBezTo>
                    <a:pt x="86" y="484"/>
                    <a:pt x="89" y="482"/>
                    <a:pt x="89" y="482"/>
                  </a:cubicBezTo>
                  <a:cubicBezTo>
                    <a:pt x="95" y="484"/>
                    <a:pt x="95" y="484"/>
                    <a:pt x="95" y="484"/>
                  </a:cubicBezTo>
                  <a:cubicBezTo>
                    <a:pt x="95" y="484"/>
                    <a:pt x="96" y="493"/>
                    <a:pt x="93" y="493"/>
                  </a:cubicBezTo>
                  <a:cubicBezTo>
                    <a:pt x="89" y="494"/>
                    <a:pt x="86" y="495"/>
                    <a:pt x="88" y="497"/>
                  </a:cubicBezTo>
                  <a:cubicBezTo>
                    <a:pt x="90" y="500"/>
                    <a:pt x="94" y="501"/>
                    <a:pt x="94" y="501"/>
                  </a:cubicBezTo>
                  <a:cubicBezTo>
                    <a:pt x="99" y="495"/>
                    <a:pt x="99" y="495"/>
                    <a:pt x="99" y="495"/>
                  </a:cubicBezTo>
                  <a:cubicBezTo>
                    <a:pt x="99" y="499"/>
                    <a:pt x="99" y="499"/>
                    <a:pt x="99" y="499"/>
                  </a:cubicBezTo>
                  <a:cubicBezTo>
                    <a:pt x="116" y="510"/>
                    <a:pt x="116" y="510"/>
                    <a:pt x="116" y="510"/>
                  </a:cubicBezTo>
                  <a:cubicBezTo>
                    <a:pt x="125" y="508"/>
                    <a:pt x="125" y="508"/>
                    <a:pt x="125" y="508"/>
                  </a:cubicBezTo>
                  <a:cubicBezTo>
                    <a:pt x="127" y="509"/>
                    <a:pt x="127" y="509"/>
                    <a:pt x="127" y="509"/>
                  </a:cubicBezTo>
                  <a:cubicBezTo>
                    <a:pt x="125" y="515"/>
                    <a:pt x="125" y="515"/>
                    <a:pt x="125" y="515"/>
                  </a:cubicBezTo>
                  <a:cubicBezTo>
                    <a:pt x="131" y="524"/>
                    <a:pt x="131" y="524"/>
                    <a:pt x="131" y="524"/>
                  </a:cubicBezTo>
                  <a:cubicBezTo>
                    <a:pt x="135" y="520"/>
                    <a:pt x="135" y="520"/>
                    <a:pt x="135" y="520"/>
                  </a:cubicBezTo>
                  <a:cubicBezTo>
                    <a:pt x="136" y="521"/>
                    <a:pt x="136" y="521"/>
                    <a:pt x="136" y="521"/>
                  </a:cubicBezTo>
                  <a:cubicBezTo>
                    <a:pt x="144" y="520"/>
                    <a:pt x="144" y="520"/>
                    <a:pt x="144" y="520"/>
                  </a:cubicBezTo>
                  <a:cubicBezTo>
                    <a:pt x="154" y="532"/>
                    <a:pt x="154" y="532"/>
                    <a:pt x="154" y="532"/>
                  </a:cubicBezTo>
                  <a:cubicBezTo>
                    <a:pt x="154" y="532"/>
                    <a:pt x="165" y="528"/>
                    <a:pt x="167" y="530"/>
                  </a:cubicBezTo>
                  <a:cubicBezTo>
                    <a:pt x="170" y="532"/>
                    <a:pt x="170" y="535"/>
                    <a:pt x="171" y="535"/>
                  </a:cubicBezTo>
                  <a:cubicBezTo>
                    <a:pt x="174" y="535"/>
                    <a:pt x="175" y="531"/>
                    <a:pt x="175" y="531"/>
                  </a:cubicBezTo>
                  <a:cubicBezTo>
                    <a:pt x="175" y="531"/>
                    <a:pt x="181" y="540"/>
                    <a:pt x="186" y="536"/>
                  </a:cubicBezTo>
                  <a:cubicBezTo>
                    <a:pt x="191" y="534"/>
                    <a:pt x="185" y="527"/>
                    <a:pt x="191" y="527"/>
                  </a:cubicBezTo>
                  <a:cubicBezTo>
                    <a:pt x="196" y="527"/>
                    <a:pt x="200" y="531"/>
                    <a:pt x="200" y="531"/>
                  </a:cubicBezTo>
                  <a:cubicBezTo>
                    <a:pt x="200" y="531"/>
                    <a:pt x="205" y="530"/>
                    <a:pt x="207" y="532"/>
                  </a:cubicBezTo>
                  <a:cubicBezTo>
                    <a:pt x="208" y="533"/>
                    <a:pt x="213" y="540"/>
                    <a:pt x="213" y="540"/>
                  </a:cubicBezTo>
                  <a:cubicBezTo>
                    <a:pt x="213" y="540"/>
                    <a:pt x="220" y="537"/>
                    <a:pt x="223" y="538"/>
                  </a:cubicBezTo>
                  <a:cubicBezTo>
                    <a:pt x="226" y="541"/>
                    <a:pt x="227" y="545"/>
                    <a:pt x="227" y="545"/>
                  </a:cubicBezTo>
                  <a:cubicBezTo>
                    <a:pt x="231" y="543"/>
                    <a:pt x="231" y="543"/>
                    <a:pt x="231" y="543"/>
                  </a:cubicBezTo>
                  <a:cubicBezTo>
                    <a:pt x="235" y="546"/>
                    <a:pt x="235" y="546"/>
                    <a:pt x="235" y="546"/>
                  </a:cubicBezTo>
                  <a:cubicBezTo>
                    <a:pt x="237" y="545"/>
                    <a:pt x="237" y="545"/>
                    <a:pt x="237" y="545"/>
                  </a:cubicBezTo>
                  <a:cubicBezTo>
                    <a:pt x="242" y="548"/>
                    <a:pt x="242" y="548"/>
                    <a:pt x="242" y="548"/>
                  </a:cubicBezTo>
                  <a:cubicBezTo>
                    <a:pt x="238" y="554"/>
                    <a:pt x="238" y="554"/>
                    <a:pt x="238" y="554"/>
                  </a:cubicBezTo>
                  <a:cubicBezTo>
                    <a:pt x="245" y="559"/>
                    <a:pt x="245" y="559"/>
                    <a:pt x="245" y="559"/>
                  </a:cubicBezTo>
                  <a:cubicBezTo>
                    <a:pt x="245" y="559"/>
                    <a:pt x="251" y="554"/>
                    <a:pt x="251" y="556"/>
                  </a:cubicBezTo>
                  <a:cubicBezTo>
                    <a:pt x="251" y="557"/>
                    <a:pt x="249" y="563"/>
                    <a:pt x="249" y="563"/>
                  </a:cubicBezTo>
                  <a:cubicBezTo>
                    <a:pt x="249" y="563"/>
                    <a:pt x="250" y="567"/>
                    <a:pt x="254" y="567"/>
                  </a:cubicBezTo>
                  <a:cubicBezTo>
                    <a:pt x="259" y="567"/>
                    <a:pt x="266" y="560"/>
                    <a:pt x="270" y="564"/>
                  </a:cubicBezTo>
                  <a:cubicBezTo>
                    <a:pt x="274" y="568"/>
                    <a:pt x="277" y="571"/>
                    <a:pt x="277" y="571"/>
                  </a:cubicBezTo>
                  <a:cubicBezTo>
                    <a:pt x="282" y="571"/>
                    <a:pt x="282" y="571"/>
                    <a:pt x="282" y="571"/>
                  </a:cubicBezTo>
                  <a:cubicBezTo>
                    <a:pt x="284" y="571"/>
                    <a:pt x="287" y="561"/>
                    <a:pt x="295" y="562"/>
                  </a:cubicBezTo>
                  <a:cubicBezTo>
                    <a:pt x="301" y="564"/>
                    <a:pt x="302" y="567"/>
                    <a:pt x="302" y="567"/>
                  </a:cubicBezTo>
                  <a:cubicBezTo>
                    <a:pt x="309" y="567"/>
                    <a:pt x="309" y="567"/>
                    <a:pt x="309" y="567"/>
                  </a:cubicBezTo>
                  <a:cubicBezTo>
                    <a:pt x="309" y="567"/>
                    <a:pt x="308" y="562"/>
                    <a:pt x="307" y="561"/>
                  </a:cubicBezTo>
                  <a:cubicBezTo>
                    <a:pt x="305" y="560"/>
                    <a:pt x="305" y="552"/>
                    <a:pt x="306" y="549"/>
                  </a:cubicBezTo>
                  <a:cubicBezTo>
                    <a:pt x="307" y="546"/>
                    <a:pt x="306" y="541"/>
                    <a:pt x="306" y="541"/>
                  </a:cubicBezTo>
                  <a:cubicBezTo>
                    <a:pt x="301" y="542"/>
                    <a:pt x="301" y="542"/>
                    <a:pt x="301" y="542"/>
                  </a:cubicBezTo>
                  <a:cubicBezTo>
                    <a:pt x="301" y="542"/>
                    <a:pt x="301" y="537"/>
                    <a:pt x="303" y="536"/>
                  </a:cubicBezTo>
                  <a:cubicBezTo>
                    <a:pt x="306" y="536"/>
                    <a:pt x="307" y="531"/>
                    <a:pt x="307" y="530"/>
                  </a:cubicBezTo>
                  <a:cubicBezTo>
                    <a:pt x="307" y="529"/>
                    <a:pt x="301" y="526"/>
                    <a:pt x="303" y="525"/>
                  </a:cubicBezTo>
                  <a:cubicBezTo>
                    <a:pt x="306" y="522"/>
                    <a:pt x="307" y="525"/>
                    <a:pt x="307" y="525"/>
                  </a:cubicBezTo>
                  <a:cubicBezTo>
                    <a:pt x="311" y="525"/>
                    <a:pt x="311" y="525"/>
                    <a:pt x="311" y="525"/>
                  </a:cubicBezTo>
                  <a:cubicBezTo>
                    <a:pt x="311" y="525"/>
                    <a:pt x="312" y="518"/>
                    <a:pt x="318" y="515"/>
                  </a:cubicBezTo>
                  <a:cubicBezTo>
                    <a:pt x="325" y="512"/>
                    <a:pt x="326" y="516"/>
                    <a:pt x="330" y="514"/>
                  </a:cubicBezTo>
                  <a:cubicBezTo>
                    <a:pt x="334" y="512"/>
                    <a:pt x="332" y="506"/>
                    <a:pt x="332" y="506"/>
                  </a:cubicBezTo>
                  <a:cubicBezTo>
                    <a:pt x="332" y="506"/>
                    <a:pt x="339" y="499"/>
                    <a:pt x="339" y="502"/>
                  </a:cubicBezTo>
                  <a:cubicBezTo>
                    <a:pt x="340" y="504"/>
                    <a:pt x="335" y="508"/>
                    <a:pt x="335" y="508"/>
                  </a:cubicBezTo>
                  <a:cubicBezTo>
                    <a:pt x="340" y="509"/>
                    <a:pt x="340" y="509"/>
                    <a:pt x="340" y="509"/>
                  </a:cubicBezTo>
                  <a:cubicBezTo>
                    <a:pt x="343" y="505"/>
                    <a:pt x="343" y="505"/>
                    <a:pt x="343" y="505"/>
                  </a:cubicBezTo>
                  <a:cubicBezTo>
                    <a:pt x="343" y="502"/>
                    <a:pt x="343" y="502"/>
                    <a:pt x="343" y="502"/>
                  </a:cubicBezTo>
                  <a:cubicBezTo>
                    <a:pt x="343" y="502"/>
                    <a:pt x="349" y="498"/>
                    <a:pt x="355" y="498"/>
                  </a:cubicBezTo>
                  <a:cubicBezTo>
                    <a:pt x="360" y="498"/>
                    <a:pt x="363" y="503"/>
                    <a:pt x="363" y="503"/>
                  </a:cubicBezTo>
                  <a:cubicBezTo>
                    <a:pt x="363" y="503"/>
                    <a:pt x="382" y="508"/>
                    <a:pt x="382" y="509"/>
                  </a:cubicBezTo>
                  <a:cubicBezTo>
                    <a:pt x="382" y="510"/>
                    <a:pt x="383" y="515"/>
                    <a:pt x="383" y="515"/>
                  </a:cubicBezTo>
                  <a:cubicBezTo>
                    <a:pt x="396" y="516"/>
                    <a:pt x="396" y="516"/>
                    <a:pt x="396" y="516"/>
                  </a:cubicBezTo>
                  <a:cubicBezTo>
                    <a:pt x="396" y="516"/>
                    <a:pt x="396" y="506"/>
                    <a:pt x="397" y="508"/>
                  </a:cubicBezTo>
                  <a:cubicBezTo>
                    <a:pt x="398" y="509"/>
                    <a:pt x="406" y="517"/>
                    <a:pt x="406" y="517"/>
                  </a:cubicBezTo>
                  <a:cubicBezTo>
                    <a:pt x="418" y="516"/>
                    <a:pt x="418" y="516"/>
                    <a:pt x="418" y="516"/>
                  </a:cubicBezTo>
                  <a:cubicBezTo>
                    <a:pt x="418" y="516"/>
                    <a:pt x="422" y="518"/>
                    <a:pt x="422" y="519"/>
                  </a:cubicBezTo>
                  <a:cubicBezTo>
                    <a:pt x="422" y="520"/>
                    <a:pt x="418" y="526"/>
                    <a:pt x="421" y="527"/>
                  </a:cubicBezTo>
                  <a:cubicBezTo>
                    <a:pt x="423" y="528"/>
                    <a:pt x="430" y="528"/>
                    <a:pt x="432" y="529"/>
                  </a:cubicBezTo>
                  <a:cubicBezTo>
                    <a:pt x="433" y="530"/>
                    <a:pt x="438" y="538"/>
                    <a:pt x="441" y="538"/>
                  </a:cubicBezTo>
                  <a:cubicBezTo>
                    <a:pt x="445" y="537"/>
                    <a:pt x="448" y="534"/>
                    <a:pt x="448" y="534"/>
                  </a:cubicBezTo>
                  <a:cubicBezTo>
                    <a:pt x="454" y="536"/>
                    <a:pt x="454" y="536"/>
                    <a:pt x="454" y="536"/>
                  </a:cubicBezTo>
                  <a:cubicBezTo>
                    <a:pt x="456" y="542"/>
                    <a:pt x="456" y="542"/>
                    <a:pt x="456" y="542"/>
                  </a:cubicBezTo>
                  <a:cubicBezTo>
                    <a:pt x="459" y="540"/>
                    <a:pt x="459" y="540"/>
                    <a:pt x="459" y="540"/>
                  </a:cubicBezTo>
                  <a:cubicBezTo>
                    <a:pt x="461" y="534"/>
                    <a:pt x="461" y="534"/>
                    <a:pt x="461" y="534"/>
                  </a:cubicBezTo>
                  <a:cubicBezTo>
                    <a:pt x="467" y="536"/>
                    <a:pt x="467" y="536"/>
                    <a:pt x="467" y="536"/>
                  </a:cubicBezTo>
                  <a:cubicBezTo>
                    <a:pt x="469" y="533"/>
                    <a:pt x="469" y="533"/>
                    <a:pt x="469" y="533"/>
                  </a:cubicBezTo>
                  <a:cubicBezTo>
                    <a:pt x="477" y="532"/>
                    <a:pt x="477" y="532"/>
                    <a:pt x="477" y="532"/>
                  </a:cubicBezTo>
                  <a:cubicBezTo>
                    <a:pt x="482" y="533"/>
                    <a:pt x="482" y="533"/>
                    <a:pt x="482" y="533"/>
                  </a:cubicBezTo>
                  <a:cubicBezTo>
                    <a:pt x="482" y="529"/>
                    <a:pt x="482" y="529"/>
                    <a:pt x="482" y="529"/>
                  </a:cubicBezTo>
                  <a:cubicBezTo>
                    <a:pt x="482" y="529"/>
                    <a:pt x="479" y="520"/>
                    <a:pt x="483" y="519"/>
                  </a:cubicBezTo>
                  <a:cubicBezTo>
                    <a:pt x="488" y="517"/>
                    <a:pt x="491" y="519"/>
                    <a:pt x="493" y="518"/>
                  </a:cubicBezTo>
                  <a:cubicBezTo>
                    <a:pt x="495" y="517"/>
                    <a:pt x="493" y="508"/>
                    <a:pt x="497" y="509"/>
                  </a:cubicBezTo>
                  <a:cubicBezTo>
                    <a:pt x="500" y="509"/>
                    <a:pt x="505" y="513"/>
                    <a:pt x="507" y="509"/>
                  </a:cubicBezTo>
                  <a:cubicBezTo>
                    <a:pt x="509" y="504"/>
                    <a:pt x="503" y="501"/>
                    <a:pt x="512" y="501"/>
                  </a:cubicBezTo>
                  <a:cubicBezTo>
                    <a:pt x="521" y="501"/>
                    <a:pt x="520" y="499"/>
                    <a:pt x="520" y="499"/>
                  </a:cubicBezTo>
                  <a:cubicBezTo>
                    <a:pt x="520" y="499"/>
                    <a:pt x="516" y="495"/>
                    <a:pt x="520" y="495"/>
                  </a:cubicBezTo>
                  <a:cubicBezTo>
                    <a:pt x="522" y="494"/>
                    <a:pt x="525" y="497"/>
                    <a:pt x="525" y="497"/>
                  </a:cubicBezTo>
                  <a:cubicBezTo>
                    <a:pt x="528" y="496"/>
                    <a:pt x="528" y="496"/>
                    <a:pt x="528" y="496"/>
                  </a:cubicBezTo>
                  <a:cubicBezTo>
                    <a:pt x="524" y="487"/>
                    <a:pt x="524" y="487"/>
                    <a:pt x="524" y="487"/>
                  </a:cubicBezTo>
                  <a:cubicBezTo>
                    <a:pt x="524" y="487"/>
                    <a:pt x="531" y="486"/>
                    <a:pt x="535" y="478"/>
                  </a:cubicBezTo>
                  <a:cubicBezTo>
                    <a:pt x="537" y="470"/>
                    <a:pt x="535" y="468"/>
                    <a:pt x="534" y="468"/>
                  </a:cubicBezTo>
                  <a:cubicBezTo>
                    <a:pt x="531" y="468"/>
                    <a:pt x="523" y="472"/>
                    <a:pt x="518" y="470"/>
                  </a:cubicBezTo>
                  <a:cubicBezTo>
                    <a:pt x="511" y="468"/>
                    <a:pt x="506" y="465"/>
                    <a:pt x="502" y="456"/>
                  </a:cubicBezTo>
                  <a:cubicBezTo>
                    <a:pt x="496" y="448"/>
                    <a:pt x="499" y="439"/>
                    <a:pt x="502" y="437"/>
                  </a:cubicBezTo>
                  <a:cubicBezTo>
                    <a:pt x="505" y="436"/>
                    <a:pt x="506" y="433"/>
                    <a:pt x="506" y="433"/>
                  </a:cubicBezTo>
                  <a:cubicBezTo>
                    <a:pt x="505" y="421"/>
                    <a:pt x="505" y="421"/>
                    <a:pt x="505" y="421"/>
                  </a:cubicBezTo>
                  <a:cubicBezTo>
                    <a:pt x="505" y="421"/>
                    <a:pt x="498" y="425"/>
                    <a:pt x="496" y="419"/>
                  </a:cubicBezTo>
                  <a:cubicBezTo>
                    <a:pt x="493" y="411"/>
                    <a:pt x="493" y="410"/>
                    <a:pt x="493" y="410"/>
                  </a:cubicBezTo>
                  <a:cubicBezTo>
                    <a:pt x="493" y="410"/>
                    <a:pt x="488" y="416"/>
                    <a:pt x="489" y="409"/>
                  </a:cubicBezTo>
                  <a:cubicBezTo>
                    <a:pt x="489" y="404"/>
                    <a:pt x="494" y="403"/>
                    <a:pt x="494" y="403"/>
                  </a:cubicBezTo>
                  <a:cubicBezTo>
                    <a:pt x="498" y="404"/>
                    <a:pt x="498" y="404"/>
                    <a:pt x="498" y="404"/>
                  </a:cubicBezTo>
                  <a:cubicBezTo>
                    <a:pt x="498" y="404"/>
                    <a:pt x="511" y="401"/>
                    <a:pt x="512" y="394"/>
                  </a:cubicBezTo>
                  <a:cubicBezTo>
                    <a:pt x="514" y="387"/>
                    <a:pt x="514" y="386"/>
                    <a:pt x="512" y="384"/>
                  </a:cubicBezTo>
                  <a:cubicBezTo>
                    <a:pt x="509" y="382"/>
                    <a:pt x="507" y="384"/>
                    <a:pt x="507" y="382"/>
                  </a:cubicBezTo>
                  <a:cubicBezTo>
                    <a:pt x="507" y="370"/>
                    <a:pt x="507" y="370"/>
                    <a:pt x="507" y="370"/>
                  </a:cubicBezTo>
                  <a:cubicBezTo>
                    <a:pt x="507" y="370"/>
                    <a:pt x="496" y="369"/>
                    <a:pt x="499" y="362"/>
                  </a:cubicBezTo>
                  <a:cubicBezTo>
                    <a:pt x="503" y="356"/>
                    <a:pt x="511" y="359"/>
                    <a:pt x="511" y="353"/>
                  </a:cubicBezTo>
                  <a:cubicBezTo>
                    <a:pt x="511" y="345"/>
                    <a:pt x="505" y="343"/>
                    <a:pt x="505" y="343"/>
                  </a:cubicBezTo>
                  <a:cubicBezTo>
                    <a:pt x="504" y="340"/>
                    <a:pt x="504" y="340"/>
                    <a:pt x="504" y="340"/>
                  </a:cubicBezTo>
                  <a:cubicBezTo>
                    <a:pt x="500" y="340"/>
                    <a:pt x="500" y="340"/>
                    <a:pt x="500" y="340"/>
                  </a:cubicBezTo>
                  <a:cubicBezTo>
                    <a:pt x="500" y="340"/>
                    <a:pt x="503" y="336"/>
                    <a:pt x="504" y="331"/>
                  </a:cubicBezTo>
                  <a:cubicBezTo>
                    <a:pt x="505" y="327"/>
                    <a:pt x="502" y="325"/>
                    <a:pt x="502" y="325"/>
                  </a:cubicBezTo>
                  <a:cubicBezTo>
                    <a:pt x="503" y="320"/>
                    <a:pt x="503" y="320"/>
                    <a:pt x="503" y="320"/>
                  </a:cubicBezTo>
                  <a:cubicBezTo>
                    <a:pt x="503" y="320"/>
                    <a:pt x="497" y="315"/>
                    <a:pt x="489" y="316"/>
                  </a:cubicBezTo>
                  <a:cubicBezTo>
                    <a:pt x="480" y="317"/>
                    <a:pt x="475" y="323"/>
                    <a:pt x="475" y="326"/>
                  </a:cubicBezTo>
                  <a:cubicBezTo>
                    <a:pt x="475" y="328"/>
                    <a:pt x="477" y="329"/>
                    <a:pt x="477" y="329"/>
                  </a:cubicBezTo>
                  <a:cubicBezTo>
                    <a:pt x="471" y="336"/>
                    <a:pt x="471" y="336"/>
                    <a:pt x="471" y="336"/>
                  </a:cubicBezTo>
                  <a:cubicBezTo>
                    <a:pt x="464" y="336"/>
                    <a:pt x="464" y="336"/>
                    <a:pt x="464" y="336"/>
                  </a:cubicBezTo>
                  <a:cubicBezTo>
                    <a:pt x="463" y="330"/>
                    <a:pt x="463" y="330"/>
                    <a:pt x="463" y="330"/>
                  </a:cubicBezTo>
                  <a:cubicBezTo>
                    <a:pt x="467" y="330"/>
                    <a:pt x="467" y="330"/>
                    <a:pt x="467" y="330"/>
                  </a:cubicBezTo>
                  <a:cubicBezTo>
                    <a:pt x="472" y="323"/>
                    <a:pt x="472" y="323"/>
                    <a:pt x="472" y="323"/>
                  </a:cubicBezTo>
                  <a:cubicBezTo>
                    <a:pt x="472" y="323"/>
                    <a:pt x="465" y="320"/>
                    <a:pt x="470" y="312"/>
                  </a:cubicBezTo>
                  <a:cubicBezTo>
                    <a:pt x="474" y="306"/>
                    <a:pt x="485" y="303"/>
                    <a:pt x="487" y="297"/>
                  </a:cubicBezTo>
                  <a:cubicBezTo>
                    <a:pt x="489" y="291"/>
                    <a:pt x="486" y="285"/>
                    <a:pt x="488" y="284"/>
                  </a:cubicBezTo>
                  <a:cubicBezTo>
                    <a:pt x="491" y="282"/>
                    <a:pt x="495" y="283"/>
                    <a:pt x="498" y="280"/>
                  </a:cubicBezTo>
                  <a:cubicBezTo>
                    <a:pt x="502" y="277"/>
                    <a:pt x="514" y="261"/>
                    <a:pt x="514" y="261"/>
                  </a:cubicBezTo>
                  <a:cubicBezTo>
                    <a:pt x="509" y="260"/>
                    <a:pt x="509" y="260"/>
                    <a:pt x="509" y="260"/>
                  </a:cubicBezTo>
                  <a:cubicBezTo>
                    <a:pt x="509" y="260"/>
                    <a:pt x="511" y="248"/>
                    <a:pt x="515" y="249"/>
                  </a:cubicBezTo>
                  <a:cubicBezTo>
                    <a:pt x="521" y="249"/>
                    <a:pt x="520" y="256"/>
                    <a:pt x="524" y="257"/>
                  </a:cubicBezTo>
                  <a:cubicBezTo>
                    <a:pt x="528" y="257"/>
                    <a:pt x="536" y="252"/>
                    <a:pt x="536" y="252"/>
                  </a:cubicBezTo>
                  <a:cubicBezTo>
                    <a:pt x="536" y="249"/>
                    <a:pt x="536" y="249"/>
                    <a:pt x="536" y="249"/>
                  </a:cubicBezTo>
                  <a:cubicBezTo>
                    <a:pt x="543" y="244"/>
                    <a:pt x="543" y="244"/>
                    <a:pt x="543" y="244"/>
                  </a:cubicBezTo>
                  <a:cubicBezTo>
                    <a:pt x="540" y="237"/>
                    <a:pt x="542" y="228"/>
                    <a:pt x="545" y="221"/>
                  </a:cubicBezTo>
                  <a:cubicBezTo>
                    <a:pt x="546" y="219"/>
                    <a:pt x="546" y="207"/>
                    <a:pt x="548" y="204"/>
                  </a:cubicBezTo>
                  <a:cubicBezTo>
                    <a:pt x="551" y="201"/>
                    <a:pt x="553" y="197"/>
                    <a:pt x="552" y="194"/>
                  </a:cubicBezTo>
                  <a:cubicBezTo>
                    <a:pt x="557" y="179"/>
                    <a:pt x="557" y="179"/>
                    <a:pt x="557" y="179"/>
                  </a:cubicBezTo>
                  <a:cubicBezTo>
                    <a:pt x="562" y="172"/>
                    <a:pt x="562" y="172"/>
                    <a:pt x="562" y="172"/>
                  </a:cubicBezTo>
                  <a:cubicBezTo>
                    <a:pt x="563" y="168"/>
                    <a:pt x="568" y="169"/>
                    <a:pt x="570" y="167"/>
                  </a:cubicBezTo>
                  <a:cubicBezTo>
                    <a:pt x="572" y="164"/>
                    <a:pt x="571" y="158"/>
                    <a:pt x="575" y="156"/>
                  </a:cubicBezTo>
                  <a:close/>
                  <a:moveTo>
                    <a:pt x="621" y="571"/>
                  </a:moveTo>
                  <a:cubicBezTo>
                    <a:pt x="617" y="569"/>
                    <a:pt x="617" y="569"/>
                    <a:pt x="617" y="569"/>
                  </a:cubicBezTo>
                  <a:cubicBezTo>
                    <a:pt x="617" y="569"/>
                    <a:pt x="618" y="561"/>
                    <a:pt x="619" y="558"/>
                  </a:cubicBezTo>
                  <a:cubicBezTo>
                    <a:pt x="620" y="553"/>
                    <a:pt x="618" y="545"/>
                    <a:pt x="618" y="545"/>
                  </a:cubicBezTo>
                  <a:cubicBezTo>
                    <a:pt x="612" y="544"/>
                    <a:pt x="612" y="544"/>
                    <a:pt x="612" y="544"/>
                  </a:cubicBezTo>
                  <a:cubicBezTo>
                    <a:pt x="612" y="544"/>
                    <a:pt x="614" y="565"/>
                    <a:pt x="610" y="565"/>
                  </a:cubicBezTo>
                  <a:cubicBezTo>
                    <a:pt x="606" y="566"/>
                    <a:pt x="606" y="563"/>
                    <a:pt x="601" y="563"/>
                  </a:cubicBezTo>
                  <a:cubicBezTo>
                    <a:pt x="595" y="563"/>
                    <a:pt x="596" y="568"/>
                    <a:pt x="596" y="568"/>
                  </a:cubicBezTo>
                  <a:cubicBezTo>
                    <a:pt x="596" y="568"/>
                    <a:pt x="588" y="569"/>
                    <a:pt x="583" y="572"/>
                  </a:cubicBezTo>
                  <a:cubicBezTo>
                    <a:pt x="577" y="575"/>
                    <a:pt x="578" y="579"/>
                    <a:pt x="578" y="579"/>
                  </a:cubicBezTo>
                  <a:cubicBezTo>
                    <a:pt x="577" y="583"/>
                    <a:pt x="577" y="583"/>
                    <a:pt x="577" y="583"/>
                  </a:cubicBezTo>
                  <a:cubicBezTo>
                    <a:pt x="573" y="585"/>
                    <a:pt x="573" y="585"/>
                    <a:pt x="573" y="585"/>
                  </a:cubicBezTo>
                  <a:cubicBezTo>
                    <a:pt x="573" y="590"/>
                    <a:pt x="573" y="590"/>
                    <a:pt x="573" y="590"/>
                  </a:cubicBezTo>
                  <a:cubicBezTo>
                    <a:pt x="577" y="592"/>
                    <a:pt x="577" y="592"/>
                    <a:pt x="577" y="592"/>
                  </a:cubicBezTo>
                  <a:cubicBezTo>
                    <a:pt x="573" y="596"/>
                    <a:pt x="573" y="596"/>
                    <a:pt x="573" y="596"/>
                  </a:cubicBezTo>
                  <a:cubicBezTo>
                    <a:pt x="574" y="601"/>
                    <a:pt x="574" y="601"/>
                    <a:pt x="574" y="601"/>
                  </a:cubicBezTo>
                  <a:cubicBezTo>
                    <a:pt x="574" y="601"/>
                    <a:pt x="576" y="604"/>
                    <a:pt x="578" y="604"/>
                  </a:cubicBezTo>
                  <a:cubicBezTo>
                    <a:pt x="581" y="605"/>
                    <a:pt x="578" y="609"/>
                    <a:pt x="578" y="609"/>
                  </a:cubicBezTo>
                  <a:cubicBezTo>
                    <a:pt x="574" y="616"/>
                    <a:pt x="574" y="616"/>
                    <a:pt x="574" y="616"/>
                  </a:cubicBezTo>
                  <a:cubicBezTo>
                    <a:pt x="574" y="616"/>
                    <a:pt x="584" y="615"/>
                    <a:pt x="584" y="619"/>
                  </a:cubicBezTo>
                  <a:cubicBezTo>
                    <a:pt x="585" y="622"/>
                    <a:pt x="577" y="627"/>
                    <a:pt x="577" y="627"/>
                  </a:cubicBezTo>
                  <a:cubicBezTo>
                    <a:pt x="577" y="629"/>
                    <a:pt x="577" y="629"/>
                    <a:pt x="577" y="629"/>
                  </a:cubicBezTo>
                  <a:cubicBezTo>
                    <a:pt x="577" y="629"/>
                    <a:pt x="584" y="627"/>
                    <a:pt x="586" y="628"/>
                  </a:cubicBezTo>
                  <a:cubicBezTo>
                    <a:pt x="588" y="630"/>
                    <a:pt x="590" y="632"/>
                    <a:pt x="590" y="632"/>
                  </a:cubicBezTo>
                  <a:cubicBezTo>
                    <a:pt x="583" y="636"/>
                    <a:pt x="583" y="636"/>
                    <a:pt x="583" y="636"/>
                  </a:cubicBezTo>
                  <a:cubicBezTo>
                    <a:pt x="585" y="643"/>
                    <a:pt x="585" y="643"/>
                    <a:pt x="585" y="643"/>
                  </a:cubicBezTo>
                  <a:cubicBezTo>
                    <a:pt x="585" y="643"/>
                    <a:pt x="594" y="646"/>
                    <a:pt x="597" y="646"/>
                  </a:cubicBezTo>
                  <a:cubicBezTo>
                    <a:pt x="601" y="647"/>
                    <a:pt x="598" y="652"/>
                    <a:pt x="598" y="652"/>
                  </a:cubicBezTo>
                  <a:cubicBezTo>
                    <a:pt x="603" y="651"/>
                    <a:pt x="603" y="651"/>
                    <a:pt x="603" y="651"/>
                  </a:cubicBezTo>
                  <a:cubicBezTo>
                    <a:pt x="603" y="651"/>
                    <a:pt x="609" y="636"/>
                    <a:pt x="611" y="631"/>
                  </a:cubicBezTo>
                  <a:cubicBezTo>
                    <a:pt x="612" y="626"/>
                    <a:pt x="614" y="615"/>
                    <a:pt x="614" y="614"/>
                  </a:cubicBezTo>
                  <a:cubicBezTo>
                    <a:pt x="614" y="612"/>
                    <a:pt x="622" y="607"/>
                    <a:pt x="624" y="600"/>
                  </a:cubicBezTo>
                  <a:cubicBezTo>
                    <a:pt x="626" y="595"/>
                    <a:pt x="621" y="571"/>
                    <a:pt x="621" y="571"/>
                  </a:cubicBezTo>
                  <a:close/>
                  <a:moveTo>
                    <a:pt x="56" y="207"/>
                  </a:moveTo>
                  <a:cubicBezTo>
                    <a:pt x="56" y="212"/>
                    <a:pt x="56" y="212"/>
                    <a:pt x="56" y="212"/>
                  </a:cubicBezTo>
                  <a:cubicBezTo>
                    <a:pt x="61" y="215"/>
                    <a:pt x="64" y="213"/>
                    <a:pt x="64" y="213"/>
                  </a:cubicBezTo>
                  <a:cubicBezTo>
                    <a:pt x="57" y="204"/>
                    <a:pt x="57" y="204"/>
                    <a:pt x="57" y="204"/>
                  </a:cubicBezTo>
                  <a:lnTo>
                    <a:pt x="56" y="207"/>
                  </a:lnTo>
                  <a:close/>
                  <a:moveTo>
                    <a:pt x="126" y="100"/>
                  </a:moveTo>
                  <a:cubicBezTo>
                    <a:pt x="130" y="103"/>
                    <a:pt x="135" y="100"/>
                    <a:pt x="129" y="94"/>
                  </a:cubicBezTo>
                  <a:cubicBezTo>
                    <a:pt x="122" y="90"/>
                    <a:pt x="120" y="93"/>
                    <a:pt x="120" y="93"/>
                  </a:cubicBezTo>
                  <a:cubicBezTo>
                    <a:pt x="121" y="99"/>
                    <a:pt x="121" y="99"/>
                    <a:pt x="121" y="99"/>
                  </a:cubicBezTo>
                  <a:lnTo>
                    <a:pt x="126" y="100"/>
                  </a:lnTo>
                  <a:close/>
                  <a:moveTo>
                    <a:pt x="112" y="79"/>
                  </a:moveTo>
                  <a:cubicBezTo>
                    <a:pt x="116" y="79"/>
                    <a:pt x="121" y="74"/>
                    <a:pt x="113" y="75"/>
                  </a:cubicBezTo>
                  <a:cubicBezTo>
                    <a:pt x="104" y="76"/>
                    <a:pt x="112" y="79"/>
                    <a:pt x="112" y="79"/>
                  </a:cubicBez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66" name="Portugal" descr="© INSCALE GmbH, 05.05.2010&#10;http://www.presentationload.com/"/>
            <p:cNvSpPr>
              <a:spLocks/>
            </p:cNvSpPr>
            <p:nvPr/>
          </p:nvSpPr>
          <p:spPr bwMode="gray">
            <a:xfrm>
              <a:off x="862518" y="4611944"/>
              <a:ext cx="574447" cy="948734"/>
            </a:xfrm>
            <a:custGeom>
              <a:avLst/>
              <a:gdLst/>
              <a:ahLst/>
              <a:cxnLst>
                <a:cxn ang="0">
                  <a:pos x="89" y="295"/>
                </a:cxn>
                <a:cxn ang="0">
                  <a:pos x="102" y="279"/>
                </a:cxn>
                <a:cxn ang="0">
                  <a:pos x="120" y="271"/>
                </a:cxn>
                <a:cxn ang="0">
                  <a:pos x="113" y="267"/>
                </a:cxn>
                <a:cxn ang="0">
                  <a:pos x="113" y="231"/>
                </a:cxn>
                <a:cxn ang="0">
                  <a:pos x="133" y="213"/>
                </a:cxn>
                <a:cxn ang="0">
                  <a:pos x="118" y="190"/>
                </a:cxn>
                <a:cxn ang="0">
                  <a:pos x="117" y="183"/>
                </a:cxn>
                <a:cxn ang="0">
                  <a:pos x="138" y="173"/>
                </a:cxn>
                <a:cxn ang="0">
                  <a:pos x="145" y="165"/>
                </a:cxn>
                <a:cxn ang="0">
                  <a:pos x="146" y="142"/>
                </a:cxn>
                <a:cxn ang="0">
                  <a:pos x="159" y="133"/>
                </a:cxn>
                <a:cxn ang="0">
                  <a:pos x="165" y="100"/>
                </a:cxn>
                <a:cxn ang="0">
                  <a:pos x="169" y="88"/>
                </a:cxn>
                <a:cxn ang="0">
                  <a:pos x="183" y="78"/>
                </a:cxn>
                <a:cxn ang="0">
                  <a:pos x="203" y="57"/>
                </a:cxn>
                <a:cxn ang="0">
                  <a:pos x="190" y="44"/>
                </a:cxn>
                <a:cxn ang="0">
                  <a:pos x="183" y="30"/>
                </a:cxn>
                <a:cxn ang="0">
                  <a:pos x="179" y="31"/>
                </a:cxn>
                <a:cxn ang="0">
                  <a:pos x="164" y="24"/>
                </a:cxn>
                <a:cxn ang="0">
                  <a:pos x="147" y="27"/>
                </a:cxn>
                <a:cxn ang="0">
                  <a:pos x="135" y="23"/>
                </a:cxn>
                <a:cxn ang="0">
                  <a:pos x="125" y="21"/>
                </a:cxn>
                <a:cxn ang="0">
                  <a:pos x="120" y="10"/>
                </a:cxn>
                <a:cxn ang="0">
                  <a:pos x="116" y="6"/>
                </a:cxn>
                <a:cxn ang="0">
                  <a:pos x="109" y="4"/>
                </a:cxn>
                <a:cxn ang="0">
                  <a:pos x="90" y="6"/>
                </a:cxn>
                <a:cxn ang="0">
                  <a:pos x="78" y="14"/>
                </a:cxn>
                <a:cxn ang="0">
                  <a:pos x="82" y="21"/>
                </a:cxn>
                <a:cxn ang="0">
                  <a:pos x="79" y="30"/>
                </a:cxn>
                <a:cxn ang="0">
                  <a:pos x="79" y="67"/>
                </a:cxn>
                <a:cxn ang="0">
                  <a:pos x="70" y="89"/>
                </a:cxn>
                <a:cxn ang="0">
                  <a:pos x="77" y="81"/>
                </a:cxn>
                <a:cxn ang="0">
                  <a:pos x="77" y="90"/>
                </a:cxn>
                <a:cxn ang="0">
                  <a:pos x="53" y="115"/>
                </a:cxn>
                <a:cxn ang="0">
                  <a:pos x="39" y="147"/>
                </a:cxn>
                <a:cxn ang="0">
                  <a:pos x="35" y="155"/>
                </a:cxn>
                <a:cxn ang="0">
                  <a:pos x="28" y="164"/>
                </a:cxn>
                <a:cxn ang="0">
                  <a:pos x="17" y="165"/>
                </a:cxn>
                <a:cxn ang="0">
                  <a:pos x="10" y="181"/>
                </a:cxn>
                <a:cxn ang="0">
                  <a:pos x="2" y="197"/>
                </a:cxn>
                <a:cxn ang="0">
                  <a:pos x="17" y="209"/>
                </a:cxn>
                <a:cxn ang="0">
                  <a:pos x="30" y="207"/>
                </a:cxn>
                <a:cxn ang="0">
                  <a:pos x="20" y="216"/>
                </a:cxn>
                <a:cxn ang="0">
                  <a:pos x="12" y="213"/>
                </a:cxn>
                <a:cxn ang="0">
                  <a:pos x="11" y="226"/>
                </a:cxn>
                <a:cxn ang="0">
                  <a:pos x="29" y="225"/>
                </a:cxn>
                <a:cxn ang="0">
                  <a:pos x="36" y="224"/>
                </a:cxn>
                <a:cxn ang="0">
                  <a:pos x="40" y="233"/>
                </a:cxn>
                <a:cxn ang="0">
                  <a:pos x="30" y="228"/>
                </a:cxn>
                <a:cxn ang="0">
                  <a:pos x="19" y="260"/>
                </a:cxn>
                <a:cxn ang="0">
                  <a:pos x="21" y="275"/>
                </a:cxn>
                <a:cxn ang="0">
                  <a:pos x="16" y="297"/>
                </a:cxn>
                <a:cxn ang="0">
                  <a:pos x="10" y="308"/>
                </a:cxn>
                <a:cxn ang="0">
                  <a:pos x="0" y="322"/>
                </a:cxn>
                <a:cxn ang="0">
                  <a:pos x="51" y="334"/>
                </a:cxn>
                <a:cxn ang="0">
                  <a:pos x="73" y="328"/>
                </a:cxn>
                <a:cxn ang="0">
                  <a:pos x="85" y="311"/>
                </a:cxn>
              </a:cxnLst>
              <a:rect l="0" t="0" r="r" b="b"/>
              <a:pathLst>
                <a:path w="203" h="336">
                  <a:moveTo>
                    <a:pt x="83" y="304"/>
                  </a:moveTo>
                  <a:cubicBezTo>
                    <a:pt x="83" y="304"/>
                    <a:pt x="85" y="300"/>
                    <a:pt x="89" y="295"/>
                  </a:cubicBezTo>
                  <a:cubicBezTo>
                    <a:pt x="93" y="289"/>
                    <a:pt x="100" y="287"/>
                    <a:pt x="100" y="287"/>
                  </a:cubicBezTo>
                  <a:cubicBezTo>
                    <a:pt x="102" y="279"/>
                    <a:pt x="102" y="279"/>
                    <a:pt x="102" y="279"/>
                  </a:cubicBezTo>
                  <a:cubicBezTo>
                    <a:pt x="117" y="278"/>
                    <a:pt x="117" y="278"/>
                    <a:pt x="117" y="278"/>
                  </a:cubicBezTo>
                  <a:cubicBezTo>
                    <a:pt x="120" y="271"/>
                    <a:pt x="120" y="271"/>
                    <a:pt x="120" y="271"/>
                  </a:cubicBezTo>
                  <a:cubicBezTo>
                    <a:pt x="122" y="267"/>
                    <a:pt x="122" y="267"/>
                    <a:pt x="122" y="267"/>
                  </a:cubicBezTo>
                  <a:cubicBezTo>
                    <a:pt x="113" y="267"/>
                    <a:pt x="113" y="267"/>
                    <a:pt x="113" y="267"/>
                  </a:cubicBezTo>
                  <a:cubicBezTo>
                    <a:pt x="104" y="248"/>
                    <a:pt x="104" y="248"/>
                    <a:pt x="104" y="248"/>
                  </a:cubicBezTo>
                  <a:cubicBezTo>
                    <a:pt x="113" y="231"/>
                    <a:pt x="113" y="231"/>
                    <a:pt x="113" y="231"/>
                  </a:cubicBezTo>
                  <a:cubicBezTo>
                    <a:pt x="123" y="228"/>
                    <a:pt x="123" y="228"/>
                    <a:pt x="123" y="228"/>
                  </a:cubicBezTo>
                  <a:cubicBezTo>
                    <a:pt x="123" y="228"/>
                    <a:pt x="131" y="219"/>
                    <a:pt x="133" y="213"/>
                  </a:cubicBezTo>
                  <a:cubicBezTo>
                    <a:pt x="135" y="207"/>
                    <a:pt x="125" y="209"/>
                    <a:pt x="125" y="209"/>
                  </a:cubicBezTo>
                  <a:cubicBezTo>
                    <a:pt x="118" y="190"/>
                    <a:pt x="118" y="190"/>
                    <a:pt x="118" y="190"/>
                  </a:cubicBezTo>
                  <a:cubicBezTo>
                    <a:pt x="118" y="190"/>
                    <a:pt x="121" y="186"/>
                    <a:pt x="121" y="183"/>
                  </a:cubicBezTo>
                  <a:cubicBezTo>
                    <a:pt x="121" y="181"/>
                    <a:pt x="117" y="183"/>
                    <a:pt x="117" y="183"/>
                  </a:cubicBezTo>
                  <a:cubicBezTo>
                    <a:pt x="111" y="168"/>
                    <a:pt x="111" y="168"/>
                    <a:pt x="111" y="168"/>
                  </a:cubicBezTo>
                  <a:cubicBezTo>
                    <a:pt x="138" y="173"/>
                    <a:pt x="138" y="173"/>
                    <a:pt x="138" y="173"/>
                  </a:cubicBezTo>
                  <a:cubicBezTo>
                    <a:pt x="142" y="165"/>
                    <a:pt x="142" y="165"/>
                    <a:pt x="142" y="165"/>
                  </a:cubicBezTo>
                  <a:cubicBezTo>
                    <a:pt x="145" y="165"/>
                    <a:pt x="145" y="165"/>
                    <a:pt x="145" y="165"/>
                  </a:cubicBezTo>
                  <a:cubicBezTo>
                    <a:pt x="150" y="154"/>
                    <a:pt x="150" y="154"/>
                    <a:pt x="150" y="154"/>
                  </a:cubicBezTo>
                  <a:cubicBezTo>
                    <a:pt x="150" y="154"/>
                    <a:pt x="146" y="147"/>
                    <a:pt x="146" y="142"/>
                  </a:cubicBezTo>
                  <a:cubicBezTo>
                    <a:pt x="146" y="137"/>
                    <a:pt x="153" y="138"/>
                    <a:pt x="153" y="138"/>
                  </a:cubicBezTo>
                  <a:cubicBezTo>
                    <a:pt x="159" y="133"/>
                    <a:pt x="159" y="133"/>
                    <a:pt x="159" y="133"/>
                  </a:cubicBezTo>
                  <a:cubicBezTo>
                    <a:pt x="157" y="125"/>
                    <a:pt x="157" y="125"/>
                    <a:pt x="157" y="125"/>
                  </a:cubicBezTo>
                  <a:cubicBezTo>
                    <a:pt x="165" y="100"/>
                    <a:pt x="165" y="100"/>
                    <a:pt x="165" y="100"/>
                  </a:cubicBezTo>
                  <a:cubicBezTo>
                    <a:pt x="162" y="88"/>
                    <a:pt x="162" y="88"/>
                    <a:pt x="162" y="88"/>
                  </a:cubicBezTo>
                  <a:cubicBezTo>
                    <a:pt x="169" y="88"/>
                    <a:pt x="169" y="88"/>
                    <a:pt x="169" y="88"/>
                  </a:cubicBezTo>
                  <a:cubicBezTo>
                    <a:pt x="177" y="78"/>
                    <a:pt x="177" y="78"/>
                    <a:pt x="177" y="78"/>
                  </a:cubicBezTo>
                  <a:cubicBezTo>
                    <a:pt x="183" y="78"/>
                    <a:pt x="183" y="78"/>
                    <a:pt x="183" y="78"/>
                  </a:cubicBezTo>
                  <a:cubicBezTo>
                    <a:pt x="185" y="78"/>
                    <a:pt x="195" y="71"/>
                    <a:pt x="195" y="71"/>
                  </a:cubicBezTo>
                  <a:cubicBezTo>
                    <a:pt x="195" y="71"/>
                    <a:pt x="202" y="62"/>
                    <a:pt x="203" y="57"/>
                  </a:cubicBezTo>
                  <a:cubicBezTo>
                    <a:pt x="203" y="53"/>
                    <a:pt x="195" y="53"/>
                    <a:pt x="191" y="53"/>
                  </a:cubicBezTo>
                  <a:cubicBezTo>
                    <a:pt x="187" y="53"/>
                    <a:pt x="190" y="44"/>
                    <a:pt x="190" y="44"/>
                  </a:cubicBezTo>
                  <a:cubicBezTo>
                    <a:pt x="192" y="32"/>
                    <a:pt x="192" y="32"/>
                    <a:pt x="192" y="32"/>
                  </a:cubicBezTo>
                  <a:cubicBezTo>
                    <a:pt x="183" y="30"/>
                    <a:pt x="183" y="30"/>
                    <a:pt x="183" y="30"/>
                  </a:cubicBezTo>
                  <a:cubicBezTo>
                    <a:pt x="183" y="28"/>
                    <a:pt x="183" y="28"/>
                    <a:pt x="183" y="28"/>
                  </a:cubicBezTo>
                  <a:cubicBezTo>
                    <a:pt x="179" y="31"/>
                    <a:pt x="179" y="31"/>
                    <a:pt x="179" y="31"/>
                  </a:cubicBezTo>
                  <a:cubicBezTo>
                    <a:pt x="169" y="28"/>
                    <a:pt x="169" y="28"/>
                    <a:pt x="169" y="28"/>
                  </a:cubicBezTo>
                  <a:cubicBezTo>
                    <a:pt x="169" y="28"/>
                    <a:pt x="168" y="24"/>
                    <a:pt x="164" y="24"/>
                  </a:cubicBezTo>
                  <a:cubicBezTo>
                    <a:pt x="161" y="24"/>
                    <a:pt x="163" y="30"/>
                    <a:pt x="157" y="31"/>
                  </a:cubicBezTo>
                  <a:cubicBezTo>
                    <a:pt x="151" y="34"/>
                    <a:pt x="147" y="27"/>
                    <a:pt x="147" y="27"/>
                  </a:cubicBezTo>
                  <a:cubicBezTo>
                    <a:pt x="142" y="29"/>
                    <a:pt x="142" y="29"/>
                    <a:pt x="142" y="29"/>
                  </a:cubicBezTo>
                  <a:cubicBezTo>
                    <a:pt x="135" y="23"/>
                    <a:pt x="135" y="23"/>
                    <a:pt x="135" y="23"/>
                  </a:cubicBezTo>
                  <a:cubicBezTo>
                    <a:pt x="128" y="25"/>
                    <a:pt x="128" y="25"/>
                    <a:pt x="128" y="25"/>
                  </a:cubicBezTo>
                  <a:cubicBezTo>
                    <a:pt x="125" y="21"/>
                    <a:pt x="125" y="21"/>
                    <a:pt x="125" y="21"/>
                  </a:cubicBezTo>
                  <a:cubicBezTo>
                    <a:pt x="125" y="21"/>
                    <a:pt x="121" y="30"/>
                    <a:pt x="113" y="23"/>
                  </a:cubicBezTo>
                  <a:cubicBezTo>
                    <a:pt x="105" y="16"/>
                    <a:pt x="120" y="10"/>
                    <a:pt x="120" y="10"/>
                  </a:cubicBezTo>
                  <a:cubicBezTo>
                    <a:pt x="120" y="7"/>
                    <a:pt x="120" y="7"/>
                    <a:pt x="120" y="7"/>
                  </a:cubicBezTo>
                  <a:cubicBezTo>
                    <a:pt x="116" y="6"/>
                    <a:pt x="116" y="6"/>
                    <a:pt x="116" y="6"/>
                  </a:cubicBezTo>
                  <a:cubicBezTo>
                    <a:pt x="118" y="0"/>
                    <a:pt x="118" y="0"/>
                    <a:pt x="118" y="0"/>
                  </a:cubicBezTo>
                  <a:cubicBezTo>
                    <a:pt x="109" y="4"/>
                    <a:pt x="109" y="4"/>
                    <a:pt x="109" y="4"/>
                  </a:cubicBezTo>
                  <a:cubicBezTo>
                    <a:pt x="95" y="1"/>
                    <a:pt x="95" y="1"/>
                    <a:pt x="95" y="1"/>
                  </a:cubicBezTo>
                  <a:cubicBezTo>
                    <a:pt x="90" y="6"/>
                    <a:pt x="90" y="6"/>
                    <a:pt x="90" y="6"/>
                  </a:cubicBezTo>
                  <a:cubicBezTo>
                    <a:pt x="83" y="10"/>
                    <a:pt x="83" y="10"/>
                    <a:pt x="83" y="10"/>
                  </a:cubicBezTo>
                  <a:cubicBezTo>
                    <a:pt x="78" y="14"/>
                    <a:pt x="78" y="14"/>
                    <a:pt x="78" y="14"/>
                  </a:cubicBezTo>
                  <a:cubicBezTo>
                    <a:pt x="77" y="21"/>
                    <a:pt x="77" y="21"/>
                    <a:pt x="77" y="21"/>
                  </a:cubicBezTo>
                  <a:cubicBezTo>
                    <a:pt x="82" y="21"/>
                    <a:pt x="82" y="21"/>
                    <a:pt x="82" y="21"/>
                  </a:cubicBezTo>
                  <a:cubicBezTo>
                    <a:pt x="79" y="24"/>
                    <a:pt x="79" y="24"/>
                    <a:pt x="79" y="24"/>
                  </a:cubicBezTo>
                  <a:cubicBezTo>
                    <a:pt x="79" y="30"/>
                    <a:pt x="79" y="30"/>
                    <a:pt x="79" y="30"/>
                  </a:cubicBezTo>
                  <a:cubicBezTo>
                    <a:pt x="78" y="39"/>
                    <a:pt x="78" y="39"/>
                    <a:pt x="78" y="39"/>
                  </a:cubicBezTo>
                  <a:cubicBezTo>
                    <a:pt x="79" y="67"/>
                    <a:pt x="79" y="67"/>
                    <a:pt x="79" y="67"/>
                  </a:cubicBezTo>
                  <a:cubicBezTo>
                    <a:pt x="69" y="86"/>
                    <a:pt x="69" y="86"/>
                    <a:pt x="69" y="86"/>
                  </a:cubicBezTo>
                  <a:cubicBezTo>
                    <a:pt x="70" y="89"/>
                    <a:pt x="70" y="89"/>
                    <a:pt x="70" y="89"/>
                  </a:cubicBezTo>
                  <a:cubicBezTo>
                    <a:pt x="75" y="81"/>
                    <a:pt x="75" y="81"/>
                    <a:pt x="75" y="81"/>
                  </a:cubicBezTo>
                  <a:cubicBezTo>
                    <a:pt x="77" y="81"/>
                    <a:pt x="77" y="81"/>
                    <a:pt x="77" y="81"/>
                  </a:cubicBezTo>
                  <a:cubicBezTo>
                    <a:pt x="75" y="86"/>
                    <a:pt x="75" y="86"/>
                    <a:pt x="75" y="86"/>
                  </a:cubicBezTo>
                  <a:cubicBezTo>
                    <a:pt x="77" y="90"/>
                    <a:pt x="77" y="90"/>
                    <a:pt x="77" y="90"/>
                  </a:cubicBezTo>
                  <a:cubicBezTo>
                    <a:pt x="68" y="91"/>
                    <a:pt x="68" y="91"/>
                    <a:pt x="68" y="91"/>
                  </a:cubicBezTo>
                  <a:cubicBezTo>
                    <a:pt x="53" y="115"/>
                    <a:pt x="53" y="115"/>
                    <a:pt x="53" y="115"/>
                  </a:cubicBezTo>
                  <a:cubicBezTo>
                    <a:pt x="54" y="119"/>
                    <a:pt x="54" y="119"/>
                    <a:pt x="54" y="119"/>
                  </a:cubicBezTo>
                  <a:cubicBezTo>
                    <a:pt x="39" y="147"/>
                    <a:pt x="39" y="147"/>
                    <a:pt x="39" y="147"/>
                  </a:cubicBezTo>
                  <a:cubicBezTo>
                    <a:pt x="34" y="152"/>
                    <a:pt x="34" y="152"/>
                    <a:pt x="34" y="152"/>
                  </a:cubicBezTo>
                  <a:cubicBezTo>
                    <a:pt x="35" y="155"/>
                    <a:pt x="35" y="155"/>
                    <a:pt x="35" y="155"/>
                  </a:cubicBezTo>
                  <a:cubicBezTo>
                    <a:pt x="28" y="160"/>
                    <a:pt x="28" y="160"/>
                    <a:pt x="28" y="160"/>
                  </a:cubicBezTo>
                  <a:cubicBezTo>
                    <a:pt x="28" y="164"/>
                    <a:pt x="28" y="164"/>
                    <a:pt x="28" y="164"/>
                  </a:cubicBezTo>
                  <a:cubicBezTo>
                    <a:pt x="26" y="163"/>
                    <a:pt x="26" y="163"/>
                    <a:pt x="26" y="163"/>
                  </a:cubicBezTo>
                  <a:cubicBezTo>
                    <a:pt x="17" y="165"/>
                    <a:pt x="17" y="165"/>
                    <a:pt x="17" y="165"/>
                  </a:cubicBezTo>
                  <a:cubicBezTo>
                    <a:pt x="17" y="172"/>
                    <a:pt x="17" y="172"/>
                    <a:pt x="17" y="172"/>
                  </a:cubicBezTo>
                  <a:cubicBezTo>
                    <a:pt x="10" y="181"/>
                    <a:pt x="10" y="181"/>
                    <a:pt x="10" y="181"/>
                  </a:cubicBezTo>
                  <a:cubicBezTo>
                    <a:pt x="10" y="189"/>
                    <a:pt x="10" y="189"/>
                    <a:pt x="10" y="189"/>
                  </a:cubicBezTo>
                  <a:cubicBezTo>
                    <a:pt x="2" y="197"/>
                    <a:pt x="2" y="197"/>
                    <a:pt x="2" y="197"/>
                  </a:cubicBezTo>
                  <a:cubicBezTo>
                    <a:pt x="2" y="204"/>
                    <a:pt x="2" y="204"/>
                    <a:pt x="2" y="204"/>
                  </a:cubicBezTo>
                  <a:cubicBezTo>
                    <a:pt x="17" y="209"/>
                    <a:pt x="17" y="209"/>
                    <a:pt x="17" y="209"/>
                  </a:cubicBezTo>
                  <a:cubicBezTo>
                    <a:pt x="29" y="197"/>
                    <a:pt x="29" y="197"/>
                    <a:pt x="29" y="197"/>
                  </a:cubicBezTo>
                  <a:cubicBezTo>
                    <a:pt x="30" y="207"/>
                    <a:pt x="30" y="207"/>
                    <a:pt x="30" y="207"/>
                  </a:cubicBezTo>
                  <a:cubicBezTo>
                    <a:pt x="23" y="211"/>
                    <a:pt x="23" y="211"/>
                    <a:pt x="23" y="211"/>
                  </a:cubicBezTo>
                  <a:cubicBezTo>
                    <a:pt x="20" y="216"/>
                    <a:pt x="20" y="216"/>
                    <a:pt x="20" y="216"/>
                  </a:cubicBezTo>
                  <a:cubicBezTo>
                    <a:pt x="19" y="212"/>
                    <a:pt x="19" y="212"/>
                    <a:pt x="19" y="212"/>
                  </a:cubicBezTo>
                  <a:cubicBezTo>
                    <a:pt x="12" y="213"/>
                    <a:pt x="12" y="213"/>
                    <a:pt x="12" y="213"/>
                  </a:cubicBezTo>
                  <a:cubicBezTo>
                    <a:pt x="12" y="218"/>
                    <a:pt x="12" y="218"/>
                    <a:pt x="12" y="218"/>
                  </a:cubicBezTo>
                  <a:cubicBezTo>
                    <a:pt x="11" y="220"/>
                    <a:pt x="11" y="226"/>
                    <a:pt x="11" y="226"/>
                  </a:cubicBezTo>
                  <a:cubicBezTo>
                    <a:pt x="11" y="226"/>
                    <a:pt x="18" y="229"/>
                    <a:pt x="20" y="228"/>
                  </a:cubicBezTo>
                  <a:cubicBezTo>
                    <a:pt x="22" y="227"/>
                    <a:pt x="29" y="225"/>
                    <a:pt x="29" y="225"/>
                  </a:cubicBezTo>
                  <a:cubicBezTo>
                    <a:pt x="33" y="227"/>
                    <a:pt x="33" y="227"/>
                    <a:pt x="33" y="227"/>
                  </a:cubicBezTo>
                  <a:cubicBezTo>
                    <a:pt x="36" y="224"/>
                    <a:pt x="36" y="224"/>
                    <a:pt x="36" y="224"/>
                  </a:cubicBezTo>
                  <a:cubicBezTo>
                    <a:pt x="35" y="229"/>
                    <a:pt x="35" y="229"/>
                    <a:pt x="35" y="229"/>
                  </a:cubicBezTo>
                  <a:cubicBezTo>
                    <a:pt x="40" y="233"/>
                    <a:pt x="40" y="233"/>
                    <a:pt x="40" y="233"/>
                  </a:cubicBezTo>
                  <a:cubicBezTo>
                    <a:pt x="36" y="233"/>
                    <a:pt x="36" y="233"/>
                    <a:pt x="36" y="233"/>
                  </a:cubicBezTo>
                  <a:cubicBezTo>
                    <a:pt x="30" y="228"/>
                    <a:pt x="30" y="228"/>
                    <a:pt x="30" y="228"/>
                  </a:cubicBezTo>
                  <a:cubicBezTo>
                    <a:pt x="30" y="228"/>
                    <a:pt x="32" y="239"/>
                    <a:pt x="30" y="244"/>
                  </a:cubicBezTo>
                  <a:cubicBezTo>
                    <a:pt x="27" y="250"/>
                    <a:pt x="19" y="260"/>
                    <a:pt x="19" y="260"/>
                  </a:cubicBezTo>
                  <a:cubicBezTo>
                    <a:pt x="23" y="264"/>
                    <a:pt x="23" y="264"/>
                    <a:pt x="23" y="264"/>
                  </a:cubicBezTo>
                  <a:cubicBezTo>
                    <a:pt x="21" y="275"/>
                    <a:pt x="21" y="275"/>
                    <a:pt x="21" y="275"/>
                  </a:cubicBezTo>
                  <a:cubicBezTo>
                    <a:pt x="21" y="275"/>
                    <a:pt x="17" y="282"/>
                    <a:pt x="17" y="286"/>
                  </a:cubicBezTo>
                  <a:cubicBezTo>
                    <a:pt x="17" y="289"/>
                    <a:pt x="18" y="295"/>
                    <a:pt x="16" y="297"/>
                  </a:cubicBezTo>
                  <a:cubicBezTo>
                    <a:pt x="13" y="300"/>
                    <a:pt x="10" y="304"/>
                    <a:pt x="10" y="304"/>
                  </a:cubicBezTo>
                  <a:cubicBezTo>
                    <a:pt x="10" y="308"/>
                    <a:pt x="10" y="308"/>
                    <a:pt x="10" y="308"/>
                  </a:cubicBezTo>
                  <a:cubicBezTo>
                    <a:pt x="0" y="318"/>
                    <a:pt x="0" y="318"/>
                    <a:pt x="0" y="318"/>
                  </a:cubicBezTo>
                  <a:cubicBezTo>
                    <a:pt x="0" y="322"/>
                    <a:pt x="0" y="322"/>
                    <a:pt x="0" y="322"/>
                  </a:cubicBezTo>
                  <a:cubicBezTo>
                    <a:pt x="0" y="322"/>
                    <a:pt x="12" y="319"/>
                    <a:pt x="19" y="318"/>
                  </a:cubicBezTo>
                  <a:cubicBezTo>
                    <a:pt x="27" y="318"/>
                    <a:pt x="51" y="334"/>
                    <a:pt x="51" y="334"/>
                  </a:cubicBezTo>
                  <a:cubicBezTo>
                    <a:pt x="51" y="334"/>
                    <a:pt x="57" y="336"/>
                    <a:pt x="63" y="334"/>
                  </a:cubicBezTo>
                  <a:cubicBezTo>
                    <a:pt x="68" y="332"/>
                    <a:pt x="73" y="328"/>
                    <a:pt x="73" y="328"/>
                  </a:cubicBezTo>
                  <a:cubicBezTo>
                    <a:pt x="85" y="328"/>
                    <a:pt x="85" y="328"/>
                    <a:pt x="85" y="328"/>
                  </a:cubicBezTo>
                  <a:cubicBezTo>
                    <a:pt x="85" y="311"/>
                    <a:pt x="85" y="311"/>
                    <a:pt x="85" y="311"/>
                  </a:cubicBezTo>
                  <a:lnTo>
                    <a:pt x="83" y="304"/>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7" name="Cyprus" descr="© INSCALE GmbH, 05.05.2010&#10;http://www.presentationload.com/"/>
            <p:cNvSpPr>
              <a:spLocks/>
            </p:cNvSpPr>
            <p:nvPr/>
          </p:nvSpPr>
          <p:spPr bwMode="gray">
            <a:xfrm>
              <a:off x="7163540" y="5575323"/>
              <a:ext cx="318956" cy="297802"/>
            </a:xfrm>
            <a:custGeom>
              <a:avLst/>
              <a:gdLst/>
              <a:ahLst/>
              <a:cxnLst>
                <a:cxn ang="0">
                  <a:pos x="0" y="75"/>
                </a:cxn>
                <a:cxn ang="0">
                  <a:pos x="8" y="81"/>
                </a:cxn>
                <a:cxn ang="0">
                  <a:pos x="11" y="67"/>
                </a:cxn>
                <a:cxn ang="0">
                  <a:pos x="30" y="65"/>
                </a:cxn>
                <a:cxn ang="0">
                  <a:pos x="28" y="47"/>
                </a:cxn>
                <a:cxn ang="0">
                  <a:pos x="36" y="48"/>
                </a:cxn>
                <a:cxn ang="0">
                  <a:pos x="37" y="46"/>
                </a:cxn>
                <a:cxn ang="0">
                  <a:pos x="52" y="46"/>
                </a:cxn>
                <a:cxn ang="0">
                  <a:pos x="57" y="44"/>
                </a:cxn>
                <a:cxn ang="0">
                  <a:pos x="68" y="40"/>
                </a:cxn>
                <a:cxn ang="0">
                  <a:pos x="75" y="29"/>
                </a:cxn>
                <a:cxn ang="0">
                  <a:pos x="86" y="22"/>
                </a:cxn>
                <a:cxn ang="0">
                  <a:pos x="91" y="14"/>
                </a:cxn>
                <a:cxn ang="0">
                  <a:pos x="95" y="13"/>
                </a:cxn>
                <a:cxn ang="0">
                  <a:pos x="113" y="0"/>
                </a:cxn>
                <a:cxn ang="0">
                  <a:pos x="105" y="9"/>
                </a:cxn>
                <a:cxn ang="0">
                  <a:pos x="103" y="16"/>
                </a:cxn>
                <a:cxn ang="0">
                  <a:pos x="91" y="28"/>
                </a:cxn>
                <a:cxn ang="0">
                  <a:pos x="91" y="33"/>
                </a:cxn>
                <a:cxn ang="0">
                  <a:pos x="83" y="41"/>
                </a:cxn>
                <a:cxn ang="0">
                  <a:pos x="101" y="53"/>
                </a:cxn>
                <a:cxn ang="0">
                  <a:pos x="98" y="57"/>
                </a:cxn>
                <a:cxn ang="0">
                  <a:pos x="93" y="56"/>
                </a:cxn>
                <a:cxn ang="0">
                  <a:pos x="90" y="60"/>
                </a:cxn>
                <a:cxn ang="0">
                  <a:pos x="78" y="62"/>
                </a:cxn>
                <a:cxn ang="0">
                  <a:pos x="77" y="74"/>
                </a:cxn>
                <a:cxn ang="0">
                  <a:pos x="74" y="74"/>
                </a:cxn>
                <a:cxn ang="0">
                  <a:pos x="72" y="77"/>
                </a:cxn>
                <a:cxn ang="0">
                  <a:pos x="50" y="92"/>
                </a:cxn>
                <a:cxn ang="0">
                  <a:pos x="50" y="101"/>
                </a:cxn>
                <a:cxn ang="0">
                  <a:pos x="41" y="95"/>
                </a:cxn>
                <a:cxn ang="0">
                  <a:pos x="17" y="101"/>
                </a:cxn>
                <a:cxn ang="0">
                  <a:pos x="0" y="75"/>
                </a:cxn>
              </a:cxnLst>
              <a:rect l="0" t="0" r="r" b="b"/>
              <a:pathLst>
                <a:path w="113" h="106">
                  <a:moveTo>
                    <a:pt x="0" y="75"/>
                  </a:moveTo>
                  <a:cubicBezTo>
                    <a:pt x="0" y="75"/>
                    <a:pt x="4" y="83"/>
                    <a:pt x="8" y="81"/>
                  </a:cubicBezTo>
                  <a:cubicBezTo>
                    <a:pt x="11" y="79"/>
                    <a:pt x="7" y="72"/>
                    <a:pt x="11" y="67"/>
                  </a:cubicBezTo>
                  <a:cubicBezTo>
                    <a:pt x="16" y="64"/>
                    <a:pt x="26" y="72"/>
                    <a:pt x="30" y="65"/>
                  </a:cubicBezTo>
                  <a:cubicBezTo>
                    <a:pt x="34" y="59"/>
                    <a:pt x="28" y="47"/>
                    <a:pt x="28" y="47"/>
                  </a:cubicBezTo>
                  <a:cubicBezTo>
                    <a:pt x="36" y="48"/>
                    <a:pt x="36" y="48"/>
                    <a:pt x="36" y="48"/>
                  </a:cubicBezTo>
                  <a:cubicBezTo>
                    <a:pt x="37" y="46"/>
                    <a:pt x="37" y="46"/>
                    <a:pt x="37" y="46"/>
                  </a:cubicBezTo>
                  <a:cubicBezTo>
                    <a:pt x="52" y="46"/>
                    <a:pt x="52" y="46"/>
                    <a:pt x="52" y="46"/>
                  </a:cubicBezTo>
                  <a:cubicBezTo>
                    <a:pt x="57" y="44"/>
                    <a:pt x="57" y="44"/>
                    <a:pt x="57" y="44"/>
                  </a:cubicBezTo>
                  <a:cubicBezTo>
                    <a:pt x="57" y="44"/>
                    <a:pt x="64" y="43"/>
                    <a:pt x="68" y="40"/>
                  </a:cubicBezTo>
                  <a:cubicBezTo>
                    <a:pt x="72" y="36"/>
                    <a:pt x="70" y="31"/>
                    <a:pt x="75" y="29"/>
                  </a:cubicBezTo>
                  <a:cubicBezTo>
                    <a:pt x="80" y="28"/>
                    <a:pt x="82" y="25"/>
                    <a:pt x="86" y="22"/>
                  </a:cubicBezTo>
                  <a:cubicBezTo>
                    <a:pt x="90" y="19"/>
                    <a:pt x="91" y="14"/>
                    <a:pt x="91" y="14"/>
                  </a:cubicBezTo>
                  <a:cubicBezTo>
                    <a:pt x="95" y="13"/>
                    <a:pt x="95" y="13"/>
                    <a:pt x="95" y="13"/>
                  </a:cubicBezTo>
                  <a:cubicBezTo>
                    <a:pt x="113" y="0"/>
                    <a:pt x="113" y="0"/>
                    <a:pt x="113" y="0"/>
                  </a:cubicBezTo>
                  <a:cubicBezTo>
                    <a:pt x="105" y="9"/>
                    <a:pt x="105" y="9"/>
                    <a:pt x="105" y="9"/>
                  </a:cubicBezTo>
                  <a:cubicBezTo>
                    <a:pt x="103" y="16"/>
                    <a:pt x="103" y="16"/>
                    <a:pt x="103" y="16"/>
                  </a:cubicBezTo>
                  <a:cubicBezTo>
                    <a:pt x="91" y="28"/>
                    <a:pt x="91" y="28"/>
                    <a:pt x="91" y="28"/>
                  </a:cubicBezTo>
                  <a:cubicBezTo>
                    <a:pt x="91" y="33"/>
                    <a:pt x="91" y="33"/>
                    <a:pt x="91" y="33"/>
                  </a:cubicBezTo>
                  <a:cubicBezTo>
                    <a:pt x="91" y="33"/>
                    <a:pt x="80" y="34"/>
                    <a:pt x="83" y="41"/>
                  </a:cubicBezTo>
                  <a:cubicBezTo>
                    <a:pt x="88" y="48"/>
                    <a:pt x="101" y="53"/>
                    <a:pt x="101" y="53"/>
                  </a:cubicBezTo>
                  <a:cubicBezTo>
                    <a:pt x="98" y="57"/>
                    <a:pt x="98" y="57"/>
                    <a:pt x="98" y="57"/>
                  </a:cubicBezTo>
                  <a:cubicBezTo>
                    <a:pt x="93" y="56"/>
                    <a:pt x="93" y="56"/>
                    <a:pt x="93" y="56"/>
                  </a:cubicBezTo>
                  <a:cubicBezTo>
                    <a:pt x="90" y="60"/>
                    <a:pt x="90" y="60"/>
                    <a:pt x="90" y="60"/>
                  </a:cubicBezTo>
                  <a:cubicBezTo>
                    <a:pt x="90" y="60"/>
                    <a:pt x="81" y="59"/>
                    <a:pt x="78" y="62"/>
                  </a:cubicBezTo>
                  <a:cubicBezTo>
                    <a:pt x="75" y="64"/>
                    <a:pt x="77" y="74"/>
                    <a:pt x="77" y="74"/>
                  </a:cubicBezTo>
                  <a:cubicBezTo>
                    <a:pt x="74" y="74"/>
                    <a:pt x="74" y="74"/>
                    <a:pt x="74" y="74"/>
                  </a:cubicBezTo>
                  <a:cubicBezTo>
                    <a:pt x="72" y="77"/>
                    <a:pt x="72" y="77"/>
                    <a:pt x="72" y="77"/>
                  </a:cubicBezTo>
                  <a:cubicBezTo>
                    <a:pt x="72" y="77"/>
                    <a:pt x="52" y="87"/>
                    <a:pt x="50" y="92"/>
                  </a:cubicBezTo>
                  <a:cubicBezTo>
                    <a:pt x="49" y="96"/>
                    <a:pt x="54" y="101"/>
                    <a:pt x="50" y="101"/>
                  </a:cubicBezTo>
                  <a:cubicBezTo>
                    <a:pt x="45" y="103"/>
                    <a:pt x="41" y="95"/>
                    <a:pt x="41" y="95"/>
                  </a:cubicBezTo>
                  <a:cubicBezTo>
                    <a:pt x="41" y="95"/>
                    <a:pt x="27" y="106"/>
                    <a:pt x="17" y="101"/>
                  </a:cubicBezTo>
                  <a:cubicBezTo>
                    <a:pt x="8" y="96"/>
                    <a:pt x="2" y="92"/>
                    <a:pt x="0" y="75"/>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8" name="Serbia" descr="© INSCALE GmbH, 05.05.2010&#10;http://www.presentationload.com/"/>
            <p:cNvSpPr>
              <a:spLocks/>
            </p:cNvSpPr>
            <p:nvPr/>
          </p:nvSpPr>
          <p:spPr bwMode="gray">
            <a:xfrm>
              <a:off x="4452408" y="4327162"/>
              <a:ext cx="559801" cy="480062"/>
            </a:xfrm>
            <a:custGeom>
              <a:avLst/>
              <a:gdLst/>
              <a:ahLst/>
              <a:cxnLst>
                <a:cxn ang="0">
                  <a:pos x="195" y="66"/>
                </a:cxn>
                <a:cxn ang="0">
                  <a:pos x="180" y="54"/>
                </a:cxn>
                <a:cxn ang="0">
                  <a:pos x="168" y="53"/>
                </a:cxn>
                <a:cxn ang="0">
                  <a:pos x="169" y="45"/>
                </a:cxn>
                <a:cxn ang="0">
                  <a:pos x="168" y="41"/>
                </a:cxn>
                <a:cxn ang="0">
                  <a:pos x="174" y="31"/>
                </a:cxn>
                <a:cxn ang="0">
                  <a:pos x="177" y="18"/>
                </a:cxn>
                <a:cxn ang="0">
                  <a:pos x="180" y="15"/>
                </a:cxn>
                <a:cxn ang="0">
                  <a:pos x="165" y="13"/>
                </a:cxn>
                <a:cxn ang="0">
                  <a:pos x="154" y="18"/>
                </a:cxn>
                <a:cxn ang="0">
                  <a:pos x="145" y="6"/>
                </a:cxn>
                <a:cxn ang="0">
                  <a:pos x="137" y="9"/>
                </a:cxn>
                <a:cxn ang="0">
                  <a:pos x="131" y="4"/>
                </a:cxn>
                <a:cxn ang="0">
                  <a:pos x="123" y="3"/>
                </a:cxn>
                <a:cxn ang="0">
                  <a:pos x="120" y="9"/>
                </a:cxn>
                <a:cxn ang="0">
                  <a:pos x="112" y="3"/>
                </a:cxn>
                <a:cxn ang="0">
                  <a:pos x="104" y="11"/>
                </a:cxn>
                <a:cxn ang="0">
                  <a:pos x="96" y="7"/>
                </a:cxn>
                <a:cxn ang="0">
                  <a:pos x="74" y="7"/>
                </a:cxn>
                <a:cxn ang="0">
                  <a:pos x="62" y="0"/>
                </a:cxn>
                <a:cxn ang="0">
                  <a:pos x="57" y="6"/>
                </a:cxn>
                <a:cxn ang="0">
                  <a:pos x="42" y="4"/>
                </a:cxn>
                <a:cxn ang="0">
                  <a:pos x="34" y="19"/>
                </a:cxn>
                <a:cxn ang="0">
                  <a:pos x="21" y="12"/>
                </a:cxn>
                <a:cxn ang="0">
                  <a:pos x="7" y="9"/>
                </a:cxn>
                <a:cxn ang="0">
                  <a:pos x="8" y="36"/>
                </a:cxn>
                <a:cxn ang="0">
                  <a:pos x="18" y="37"/>
                </a:cxn>
                <a:cxn ang="0">
                  <a:pos x="23" y="44"/>
                </a:cxn>
                <a:cxn ang="0">
                  <a:pos x="21" y="48"/>
                </a:cxn>
                <a:cxn ang="0">
                  <a:pos x="29" y="58"/>
                </a:cxn>
                <a:cxn ang="0">
                  <a:pos x="38" y="76"/>
                </a:cxn>
                <a:cxn ang="0">
                  <a:pos x="57" y="92"/>
                </a:cxn>
                <a:cxn ang="0">
                  <a:pos x="59" y="95"/>
                </a:cxn>
                <a:cxn ang="0">
                  <a:pos x="76" y="110"/>
                </a:cxn>
                <a:cxn ang="0">
                  <a:pos x="88" y="116"/>
                </a:cxn>
                <a:cxn ang="0">
                  <a:pos x="88" y="125"/>
                </a:cxn>
                <a:cxn ang="0">
                  <a:pos x="108" y="140"/>
                </a:cxn>
                <a:cxn ang="0">
                  <a:pos x="110" y="151"/>
                </a:cxn>
                <a:cxn ang="0">
                  <a:pos x="118" y="149"/>
                </a:cxn>
                <a:cxn ang="0">
                  <a:pos x="140" y="168"/>
                </a:cxn>
                <a:cxn ang="0">
                  <a:pos x="146" y="167"/>
                </a:cxn>
                <a:cxn ang="0">
                  <a:pos x="149" y="170"/>
                </a:cxn>
                <a:cxn ang="0">
                  <a:pos x="154" y="167"/>
                </a:cxn>
                <a:cxn ang="0">
                  <a:pos x="154" y="157"/>
                </a:cxn>
                <a:cxn ang="0">
                  <a:pos x="151" y="157"/>
                </a:cxn>
                <a:cxn ang="0">
                  <a:pos x="150" y="141"/>
                </a:cxn>
                <a:cxn ang="0">
                  <a:pos x="157" y="137"/>
                </a:cxn>
                <a:cxn ang="0">
                  <a:pos x="156" y="123"/>
                </a:cxn>
                <a:cxn ang="0">
                  <a:pos x="165" y="117"/>
                </a:cxn>
                <a:cxn ang="0">
                  <a:pos x="175" y="119"/>
                </a:cxn>
                <a:cxn ang="0">
                  <a:pos x="166" y="107"/>
                </a:cxn>
                <a:cxn ang="0">
                  <a:pos x="167" y="101"/>
                </a:cxn>
                <a:cxn ang="0">
                  <a:pos x="172" y="105"/>
                </a:cxn>
                <a:cxn ang="0">
                  <a:pos x="180" y="105"/>
                </a:cxn>
                <a:cxn ang="0">
                  <a:pos x="181" y="99"/>
                </a:cxn>
                <a:cxn ang="0">
                  <a:pos x="191" y="99"/>
                </a:cxn>
                <a:cxn ang="0">
                  <a:pos x="185" y="84"/>
                </a:cxn>
                <a:cxn ang="0">
                  <a:pos x="177" y="73"/>
                </a:cxn>
                <a:cxn ang="0">
                  <a:pos x="190" y="74"/>
                </a:cxn>
                <a:cxn ang="0">
                  <a:pos x="195" y="66"/>
                </a:cxn>
              </a:cxnLst>
              <a:rect l="0" t="0" r="r" b="b"/>
              <a:pathLst>
                <a:path w="198" h="170">
                  <a:moveTo>
                    <a:pt x="195" y="66"/>
                  </a:moveTo>
                  <a:cubicBezTo>
                    <a:pt x="180" y="54"/>
                    <a:pt x="180" y="54"/>
                    <a:pt x="180" y="54"/>
                  </a:cubicBezTo>
                  <a:cubicBezTo>
                    <a:pt x="180" y="54"/>
                    <a:pt x="172" y="54"/>
                    <a:pt x="168" y="53"/>
                  </a:cubicBezTo>
                  <a:cubicBezTo>
                    <a:pt x="165" y="52"/>
                    <a:pt x="169" y="45"/>
                    <a:pt x="169" y="45"/>
                  </a:cubicBezTo>
                  <a:cubicBezTo>
                    <a:pt x="168" y="41"/>
                    <a:pt x="168" y="41"/>
                    <a:pt x="168" y="41"/>
                  </a:cubicBezTo>
                  <a:cubicBezTo>
                    <a:pt x="168" y="41"/>
                    <a:pt x="172" y="35"/>
                    <a:pt x="174" y="31"/>
                  </a:cubicBezTo>
                  <a:cubicBezTo>
                    <a:pt x="176" y="27"/>
                    <a:pt x="177" y="18"/>
                    <a:pt x="177" y="18"/>
                  </a:cubicBezTo>
                  <a:cubicBezTo>
                    <a:pt x="180" y="15"/>
                    <a:pt x="180" y="15"/>
                    <a:pt x="180" y="15"/>
                  </a:cubicBezTo>
                  <a:cubicBezTo>
                    <a:pt x="165" y="13"/>
                    <a:pt x="165" y="13"/>
                    <a:pt x="165" y="13"/>
                  </a:cubicBezTo>
                  <a:cubicBezTo>
                    <a:pt x="165" y="13"/>
                    <a:pt x="160" y="18"/>
                    <a:pt x="154" y="18"/>
                  </a:cubicBezTo>
                  <a:cubicBezTo>
                    <a:pt x="149" y="18"/>
                    <a:pt x="151" y="9"/>
                    <a:pt x="145" y="6"/>
                  </a:cubicBezTo>
                  <a:cubicBezTo>
                    <a:pt x="139" y="5"/>
                    <a:pt x="137" y="9"/>
                    <a:pt x="137" y="9"/>
                  </a:cubicBezTo>
                  <a:cubicBezTo>
                    <a:pt x="131" y="4"/>
                    <a:pt x="131" y="4"/>
                    <a:pt x="131" y="4"/>
                  </a:cubicBezTo>
                  <a:cubicBezTo>
                    <a:pt x="123" y="3"/>
                    <a:pt x="123" y="3"/>
                    <a:pt x="123" y="3"/>
                  </a:cubicBezTo>
                  <a:cubicBezTo>
                    <a:pt x="123" y="3"/>
                    <a:pt x="123" y="9"/>
                    <a:pt x="120" y="9"/>
                  </a:cubicBezTo>
                  <a:cubicBezTo>
                    <a:pt x="117" y="9"/>
                    <a:pt x="112" y="3"/>
                    <a:pt x="112" y="3"/>
                  </a:cubicBezTo>
                  <a:cubicBezTo>
                    <a:pt x="112" y="3"/>
                    <a:pt x="108" y="11"/>
                    <a:pt x="104" y="11"/>
                  </a:cubicBezTo>
                  <a:cubicBezTo>
                    <a:pt x="101" y="11"/>
                    <a:pt x="96" y="7"/>
                    <a:pt x="96" y="7"/>
                  </a:cubicBezTo>
                  <a:cubicBezTo>
                    <a:pt x="74" y="7"/>
                    <a:pt x="74" y="7"/>
                    <a:pt x="74" y="7"/>
                  </a:cubicBezTo>
                  <a:cubicBezTo>
                    <a:pt x="70" y="7"/>
                    <a:pt x="62" y="0"/>
                    <a:pt x="62" y="0"/>
                  </a:cubicBezTo>
                  <a:cubicBezTo>
                    <a:pt x="57" y="6"/>
                    <a:pt x="57" y="6"/>
                    <a:pt x="57" y="6"/>
                  </a:cubicBezTo>
                  <a:cubicBezTo>
                    <a:pt x="57" y="6"/>
                    <a:pt x="46" y="4"/>
                    <a:pt x="42" y="4"/>
                  </a:cubicBezTo>
                  <a:cubicBezTo>
                    <a:pt x="38" y="5"/>
                    <a:pt x="38" y="18"/>
                    <a:pt x="34" y="19"/>
                  </a:cubicBezTo>
                  <a:cubicBezTo>
                    <a:pt x="30" y="21"/>
                    <a:pt x="24" y="15"/>
                    <a:pt x="21" y="12"/>
                  </a:cubicBezTo>
                  <a:cubicBezTo>
                    <a:pt x="18" y="9"/>
                    <a:pt x="14" y="4"/>
                    <a:pt x="7" y="9"/>
                  </a:cubicBezTo>
                  <a:cubicBezTo>
                    <a:pt x="0" y="12"/>
                    <a:pt x="8" y="36"/>
                    <a:pt x="8" y="36"/>
                  </a:cubicBezTo>
                  <a:cubicBezTo>
                    <a:pt x="18" y="37"/>
                    <a:pt x="18" y="37"/>
                    <a:pt x="18" y="37"/>
                  </a:cubicBezTo>
                  <a:cubicBezTo>
                    <a:pt x="23" y="44"/>
                    <a:pt x="23" y="44"/>
                    <a:pt x="23" y="44"/>
                  </a:cubicBezTo>
                  <a:cubicBezTo>
                    <a:pt x="21" y="48"/>
                    <a:pt x="21" y="48"/>
                    <a:pt x="21" y="48"/>
                  </a:cubicBezTo>
                  <a:cubicBezTo>
                    <a:pt x="21" y="48"/>
                    <a:pt x="26" y="51"/>
                    <a:pt x="29" y="58"/>
                  </a:cubicBezTo>
                  <a:cubicBezTo>
                    <a:pt x="31" y="63"/>
                    <a:pt x="30" y="68"/>
                    <a:pt x="38" y="76"/>
                  </a:cubicBezTo>
                  <a:cubicBezTo>
                    <a:pt x="44" y="83"/>
                    <a:pt x="57" y="92"/>
                    <a:pt x="57" y="92"/>
                  </a:cubicBezTo>
                  <a:cubicBezTo>
                    <a:pt x="59" y="95"/>
                    <a:pt x="59" y="95"/>
                    <a:pt x="59" y="95"/>
                  </a:cubicBezTo>
                  <a:cubicBezTo>
                    <a:pt x="76" y="110"/>
                    <a:pt x="76" y="110"/>
                    <a:pt x="76" y="110"/>
                  </a:cubicBezTo>
                  <a:cubicBezTo>
                    <a:pt x="88" y="116"/>
                    <a:pt x="88" y="116"/>
                    <a:pt x="88" y="116"/>
                  </a:cubicBezTo>
                  <a:cubicBezTo>
                    <a:pt x="88" y="116"/>
                    <a:pt x="87" y="120"/>
                    <a:pt x="88" y="125"/>
                  </a:cubicBezTo>
                  <a:cubicBezTo>
                    <a:pt x="89" y="129"/>
                    <a:pt x="102" y="135"/>
                    <a:pt x="108" y="140"/>
                  </a:cubicBezTo>
                  <a:cubicBezTo>
                    <a:pt x="113" y="145"/>
                    <a:pt x="110" y="151"/>
                    <a:pt x="110" y="151"/>
                  </a:cubicBezTo>
                  <a:cubicBezTo>
                    <a:pt x="118" y="149"/>
                    <a:pt x="118" y="149"/>
                    <a:pt x="118" y="149"/>
                  </a:cubicBezTo>
                  <a:cubicBezTo>
                    <a:pt x="140" y="168"/>
                    <a:pt x="140" y="168"/>
                    <a:pt x="140" y="168"/>
                  </a:cubicBezTo>
                  <a:cubicBezTo>
                    <a:pt x="140" y="168"/>
                    <a:pt x="142" y="165"/>
                    <a:pt x="146" y="167"/>
                  </a:cubicBezTo>
                  <a:cubicBezTo>
                    <a:pt x="148" y="167"/>
                    <a:pt x="149" y="168"/>
                    <a:pt x="149" y="170"/>
                  </a:cubicBezTo>
                  <a:cubicBezTo>
                    <a:pt x="154" y="167"/>
                    <a:pt x="154" y="167"/>
                    <a:pt x="154" y="167"/>
                  </a:cubicBezTo>
                  <a:cubicBezTo>
                    <a:pt x="154" y="157"/>
                    <a:pt x="154" y="157"/>
                    <a:pt x="154" y="157"/>
                  </a:cubicBezTo>
                  <a:cubicBezTo>
                    <a:pt x="151" y="157"/>
                    <a:pt x="151" y="157"/>
                    <a:pt x="151" y="157"/>
                  </a:cubicBezTo>
                  <a:cubicBezTo>
                    <a:pt x="151" y="157"/>
                    <a:pt x="149" y="144"/>
                    <a:pt x="150" y="141"/>
                  </a:cubicBezTo>
                  <a:cubicBezTo>
                    <a:pt x="152" y="138"/>
                    <a:pt x="155" y="138"/>
                    <a:pt x="157" y="137"/>
                  </a:cubicBezTo>
                  <a:cubicBezTo>
                    <a:pt x="159" y="135"/>
                    <a:pt x="154" y="126"/>
                    <a:pt x="156" y="123"/>
                  </a:cubicBezTo>
                  <a:cubicBezTo>
                    <a:pt x="157" y="121"/>
                    <a:pt x="160" y="117"/>
                    <a:pt x="165" y="117"/>
                  </a:cubicBezTo>
                  <a:cubicBezTo>
                    <a:pt x="168" y="117"/>
                    <a:pt x="172" y="122"/>
                    <a:pt x="175" y="119"/>
                  </a:cubicBezTo>
                  <a:cubicBezTo>
                    <a:pt x="177" y="116"/>
                    <a:pt x="166" y="107"/>
                    <a:pt x="166" y="107"/>
                  </a:cubicBezTo>
                  <a:cubicBezTo>
                    <a:pt x="167" y="101"/>
                    <a:pt x="167" y="101"/>
                    <a:pt x="167" y="101"/>
                  </a:cubicBezTo>
                  <a:cubicBezTo>
                    <a:pt x="172" y="105"/>
                    <a:pt x="172" y="105"/>
                    <a:pt x="172" y="105"/>
                  </a:cubicBezTo>
                  <a:cubicBezTo>
                    <a:pt x="180" y="105"/>
                    <a:pt x="180" y="105"/>
                    <a:pt x="180" y="105"/>
                  </a:cubicBezTo>
                  <a:cubicBezTo>
                    <a:pt x="181" y="99"/>
                    <a:pt x="181" y="99"/>
                    <a:pt x="181" y="99"/>
                  </a:cubicBezTo>
                  <a:cubicBezTo>
                    <a:pt x="181" y="99"/>
                    <a:pt x="186" y="104"/>
                    <a:pt x="191" y="99"/>
                  </a:cubicBezTo>
                  <a:cubicBezTo>
                    <a:pt x="198" y="96"/>
                    <a:pt x="185" y="84"/>
                    <a:pt x="185" y="84"/>
                  </a:cubicBezTo>
                  <a:cubicBezTo>
                    <a:pt x="177" y="73"/>
                    <a:pt x="177" y="73"/>
                    <a:pt x="177" y="73"/>
                  </a:cubicBezTo>
                  <a:cubicBezTo>
                    <a:pt x="177" y="73"/>
                    <a:pt x="185" y="74"/>
                    <a:pt x="190" y="74"/>
                  </a:cubicBezTo>
                  <a:cubicBezTo>
                    <a:pt x="195" y="74"/>
                    <a:pt x="195" y="66"/>
                    <a:pt x="195" y="66"/>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69" name="Croatia" descr="© INSCALE GmbH, 05.05.2010&#10;http://www.presentationload.com/"/>
            <p:cNvSpPr>
              <a:spLocks noEditPoints="1"/>
            </p:cNvSpPr>
            <p:nvPr/>
          </p:nvSpPr>
          <p:spPr bwMode="gray">
            <a:xfrm>
              <a:off x="4164370" y="4099332"/>
              <a:ext cx="790882" cy="724161"/>
            </a:xfrm>
            <a:custGeom>
              <a:avLst/>
              <a:gdLst/>
              <a:ahLst/>
              <a:cxnLst>
                <a:cxn ang="0">
                  <a:pos x="260" y="53"/>
                </a:cxn>
                <a:cxn ang="0">
                  <a:pos x="248" y="34"/>
                </a:cxn>
                <a:cxn ang="0">
                  <a:pos x="195" y="44"/>
                </a:cxn>
                <a:cxn ang="0">
                  <a:pos x="157" y="12"/>
                </a:cxn>
                <a:cxn ang="0">
                  <a:pos x="127" y="1"/>
                </a:cxn>
                <a:cxn ang="0">
                  <a:pos x="97" y="28"/>
                </a:cxn>
                <a:cxn ang="0">
                  <a:pos x="80" y="58"/>
                </a:cxn>
                <a:cxn ang="0">
                  <a:pos x="89" y="72"/>
                </a:cxn>
                <a:cxn ang="0">
                  <a:pos x="67" y="75"/>
                </a:cxn>
                <a:cxn ang="0">
                  <a:pos x="50" y="66"/>
                </a:cxn>
                <a:cxn ang="0">
                  <a:pos x="27" y="75"/>
                </a:cxn>
                <a:cxn ang="0">
                  <a:pos x="2" y="77"/>
                </a:cxn>
                <a:cxn ang="0">
                  <a:pos x="11" y="98"/>
                </a:cxn>
                <a:cxn ang="0">
                  <a:pos x="26" y="119"/>
                </a:cxn>
                <a:cxn ang="0">
                  <a:pos x="62" y="95"/>
                </a:cxn>
                <a:cxn ang="0">
                  <a:pos x="102" y="151"/>
                </a:cxn>
                <a:cxn ang="0">
                  <a:pos x="99" y="176"/>
                </a:cxn>
                <a:cxn ang="0">
                  <a:pos x="144" y="197"/>
                </a:cxn>
                <a:cxn ang="0">
                  <a:pos x="210" y="235"/>
                </a:cxn>
                <a:cxn ang="0">
                  <a:pos x="182" y="229"/>
                </a:cxn>
                <a:cxn ang="0">
                  <a:pos x="231" y="249"/>
                </a:cxn>
                <a:cxn ang="0">
                  <a:pos x="248" y="248"/>
                </a:cxn>
                <a:cxn ang="0">
                  <a:pos x="210" y="221"/>
                </a:cxn>
                <a:cxn ang="0">
                  <a:pos x="161" y="176"/>
                </a:cxn>
                <a:cxn ang="0">
                  <a:pos x="123" y="129"/>
                </a:cxn>
                <a:cxn ang="0">
                  <a:pos x="109" y="90"/>
                </a:cxn>
                <a:cxn ang="0">
                  <a:pos x="159" y="87"/>
                </a:cxn>
                <a:cxn ang="0">
                  <a:pos x="206" y="92"/>
                </a:cxn>
                <a:cxn ang="0">
                  <a:pos x="233" y="85"/>
                </a:cxn>
                <a:cxn ang="0">
                  <a:pos x="267" y="94"/>
                </a:cxn>
                <a:cxn ang="0">
                  <a:pos x="280" y="74"/>
                </a:cxn>
                <a:cxn ang="0">
                  <a:pos x="60" y="102"/>
                </a:cxn>
                <a:cxn ang="0">
                  <a:pos x="50" y="97"/>
                </a:cxn>
                <a:cxn ang="0">
                  <a:pos x="56" y="107"/>
                </a:cxn>
                <a:cxn ang="0">
                  <a:pos x="47" y="115"/>
                </a:cxn>
                <a:cxn ang="0">
                  <a:pos x="40" y="95"/>
                </a:cxn>
                <a:cxn ang="0">
                  <a:pos x="41" y="111"/>
                </a:cxn>
                <a:cxn ang="0">
                  <a:pos x="51" y="140"/>
                </a:cxn>
                <a:cxn ang="0">
                  <a:pos x="49" y="130"/>
                </a:cxn>
                <a:cxn ang="0">
                  <a:pos x="37" y="130"/>
                </a:cxn>
                <a:cxn ang="0">
                  <a:pos x="70" y="131"/>
                </a:cxn>
                <a:cxn ang="0">
                  <a:pos x="76" y="143"/>
                </a:cxn>
                <a:cxn ang="0">
                  <a:pos x="63" y="121"/>
                </a:cxn>
                <a:cxn ang="0">
                  <a:pos x="59" y="121"/>
                </a:cxn>
                <a:cxn ang="0">
                  <a:pos x="75" y="165"/>
                </a:cxn>
                <a:cxn ang="0">
                  <a:pos x="79" y="169"/>
                </a:cxn>
                <a:cxn ang="0">
                  <a:pos x="169" y="208"/>
                </a:cxn>
                <a:cxn ang="0">
                  <a:pos x="144" y="209"/>
                </a:cxn>
                <a:cxn ang="0">
                  <a:pos x="136" y="206"/>
                </a:cxn>
                <a:cxn ang="0">
                  <a:pos x="163" y="219"/>
                </a:cxn>
                <a:cxn ang="0">
                  <a:pos x="153" y="218"/>
                </a:cxn>
                <a:cxn ang="0">
                  <a:pos x="182" y="222"/>
                </a:cxn>
                <a:cxn ang="0">
                  <a:pos x="135" y="227"/>
                </a:cxn>
                <a:cxn ang="0">
                  <a:pos x="169" y="233"/>
                </a:cxn>
                <a:cxn ang="0">
                  <a:pos x="160" y="235"/>
                </a:cxn>
                <a:cxn ang="0">
                  <a:pos x="186" y="235"/>
                </a:cxn>
                <a:cxn ang="0">
                  <a:pos x="213" y="246"/>
                </a:cxn>
                <a:cxn ang="0">
                  <a:pos x="71" y="155"/>
                </a:cxn>
                <a:cxn ang="0">
                  <a:pos x="63" y="153"/>
                </a:cxn>
                <a:cxn ang="0">
                  <a:pos x="77" y="153"/>
                </a:cxn>
                <a:cxn ang="0">
                  <a:pos x="61" y="143"/>
                </a:cxn>
                <a:cxn ang="0">
                  <a:pos x="91" y="182"/>
                </a:cxn>
                <a:cxn ang="0">
                  <a:pos x="81" y="164"/>
                </a:cxn>
              </a:cxnLst>
              <a:rect l="0" t="0" r="r" b="b"/>
              <a:pathLst>
                <a:path w="280" h="257">
                  <a:moveTo>
                    <a:pt x="269" y="74"/>
                  </a:moveTo>
                  <a:cubicBezTo>
                    <a:pt x="258" y="67"/>
                    <a:pt x="258" y="67"/>
                    <a:pt x="258" y="67"/>
                  </a:cubicBezTo>
                  <a:cubicBezTo>
                    <a:pt x="258" y="67"/>
                    <a:pt x="253" y="63"/>
                    <a:pt x="258" y="61"/>
                  </a:cubicBezTo>
                  <a:cubicBezTo>
                    <a:pt x="264" y="59"/>
                    <a:pt x="266" y="53"/>
                    <a:pt x="260" y="53"/>
                  </a:cubicBezTo>
                  <a:cubicBezTo>
                    <a:pt x="256" y="54"/>
                    <a:pt x="256" y="59"/>
                    <a:pt x="253" y="54"/>
                  </a:cubicBezTo>
                  <a:cubicBezTo>
                    <a:pt x="250" y="51"/>
                    <a:pt x="255" y="46"/>
                    <a:pt x="255" y="41"/>
                  </a:cubicBezTo>
                  <a:cubicBezTo>
                    <a:pt x="255" y="40"/>
                    <a:pt x="253" y="37"/>
                    <a:pt x="250" y="34"/>
                  </a:cubicBezTo>
                  <a:cubicBezTo>
                    <a:pt x="248" y="34"/>
                    <a:pt x="248" y="34"/>
                    <a:pt x="248" y="34"/>
                  </a:cubicBezTo>
                  <a:cubicBezTo>
                    <a:pt x="241" y="35"/>
                    <a:pt x="241" y="35"/>
                    <a:pt x="241" y="35"/>
                  </a:cubicBezTo>
                  <a:cubicBezTo>
                    <a:pt x="234" y="45"/>
                    <a:pt x="234" y="45"/>
                    <a:pt x="234" y="45"/>
                  </a:cubicBezTo>
                  <a:cubicBezTo>
                    <a:pt x="234" y="45"/>
                    <a:pt x="223" y="46"/>
                    <a:pt x="218" y="46"/>
                  </a:cubicBezTo>
                  <a:cubicBezTo>
                    <a:pt x="213" y="46"/>
                    <a:pt x="195" y="44"/>
                    <a:pt x="195" y="44"/>
                  </a:cubicBezTo>
                  <a:cubicBezTo>
                    <a:pt x="195" y="44"/>
                    <a:pt x="194" y="38"/>
                    <a:pt x="190" y="36"/>
                  </a:cubicBezTo>
                  <a:cubicBezTo>
                    <a:pt x="186" y="34"/>
                    <a:pt x="179" y="35"/>
                    <a:pt x="179" y="35"/>
                  </a:cubicBezTo>
                  <a:cubicBezTo>
                    <a:pt x="161" y="20"/>
                    <a:pt x="161" y="20"/>
                    <a:pt x="161" y="20"/>
                  </a:cubicBezTo>
                  <a:cubicBezTo>
                    <a:pt x="161" y="20"/>
                    <a:pt x="159" y="15"/>
                    <a:pt x="157" y="12"/>
                  </a:cubicBezTo>
                  <a:cubicBezTo>
                    <a:pt x="155" y="9"/>
                    <a:pt x="148" y="11"/>
                    <a:pt x="148" y="11"/>
                  </a:cubicBezTo>
                  <a:cubicBezTo>
                    <a:pt x="146" y="6"/>
                    <a:pt x="146" y="6"/>
                    <a:pt x="146" y="6"/>
                  </a:cubicBezTo>
                  <a:cubicBezTo>
                    <a:pt x="140" y="3"/>
                    <a:pt x="140" y="3"/>
                    <a:pt x="140" y="3"/>
                  </a:cubicBezTo>
                  <a:cubicBezTo>
                    <a:pt x="140" y="3"/>
                    <a:pt x="131" y="0"/>
                    <a:pt x="127" y="1"/>
                  </a:cubicBezTo>
                  <a:cubicBezTo>
                    <a:pt x="124" y="1"/>
                    <a:pt x="127" y="12"/>
                    <a:pt x="127" y="12"/>
                  </a:cubicBezTo>
                  <a:cubicBezTo>
                    <a:pt x="127" y="12"/>
                    <a:pt x="121" y="9"/>
                    <a:pt x="119" y="9"/>
                  </a:cubicBezTo>
                  <a:cubicBezTo>
                    <a:pt x="116" y="9"/>
                    <a:pt x="119" y="16"/>
                    <a:pt x="119" y="16"/>
                  </a:cubicBezTo>
                  <a:cubicBezTo>
                    <a:pt x="119" y="16"/>
                    <a:pt x="100" y="24"/>
                    <a:pt x="97" y="28"/>
                  </a:cubicBezTo>
                  <a:cubicBezTo>
                    <a:pt x="94" y="32"/>
                    <a:pt x="104" y="36"/>
                    <a:pt x="104" y="36"/>
                  </a:cubicBezTo>
                  <a:cubicBezTo>
                    <a:pt x="102" y="49"/>
                    <a:pt x="102" y="49"/>
                    <a:pt x="102" y="49"/>
                  </a:cubicBezTo>
                  <a:cubicBezTo>
                    <a:pt x="96" y="47"/>
                    <a:pt x="96" y="47"/>
                    <a:pt x="96" y="47"/>
                  </a:cubicBezTo>
                  <a:cubicBezTo>
                    <a:pt x="96" y="47"/>
                    <a:pt x="82" y="54"/>
                    <a:pt x="80" y="58"/>
                  </a:cubicBezTo>
                  <a:cubicBezTo>
                    <a:pt x="78" y="62"/>
                    <a:pt x="88" y="58"/>
                    <a:pt x="88" y="58"/>
                  </a:cubicBezTo>
                  <a:cubicBezTo>
                    <a:pt x="90" y="61"/>
                    <a:pt x="90" y="61"/>
                    <a:pt x="90" y="61"/>
                  </a:cubicBezTo>
                  <a:cubicBezTo>
                    <a:pt x="90" y="61"/>
                    <a:pt x="88" y="64"/>
                    <a:pt x="86" y="66"/>
                  </a:cubicBezTo>
                  <a:cubicBezTo>
                    <a:pt x="83" y="68"/>
                    <a:pt x="89" y="72"/>
                    <a:pt x="89" y="72"/>
                  </a:cubicBezTo>
                  <a:cubicBezTo>
                    <a:pt x="89" y="72"/>
                    <a:pt x="86" y="77"/>
                    <a:pt x="79" y="77"/>
                  </a:cubicBezTo>
                  <a:cubicBezTo>
                    <a:pt x="73" y="77"/>
                    <a:pt x="75" y="74"/>
                    <a:pt x="75" y="74"/>
                  </a:cubicBezTo>
                  <a:cubicBezTo>
                    <a:pt x="75" y="74"/>
                    <a:pt x="70" y="70"/>
                    <a:pt x="67" y="70"/>
                  </a:cubicBezTo>
                  <a:cubicBezTo>
                    <a:pt x="66" y="70"/>
                    <a:pt x="67" y="75"/>
                    <a:pt x="67" y="75"/>
                  </a:cubicBezTo>
                  <a:cubicBezTo>
                    <a:pt x="57" y="71"/>
                    <a:pt x="57" y="71"/>
                    <a:pt x="57" y="71"/>
                  </a:cubicBezTo>
                  <a:cubicBezTo>
                    <a:pt x="53" y="66"/>
                    <a:pt x="53" y="66"/>
                    <a:pt x="53" y="66"/>
                  </a:cubicBezTo>
                  <a:cubicBezTo>
                    <a:pt x="53" y="66"/>
                    <a:pt x="53" y="62"/>
                    <a:pt x="50" y="62"/>
                  </a:cubicBezTo>
                  <a:cubicBezTo>
                    <a:pt x="49" y="63"/>
                    <a:pt x="50" y="66"/>
                    <a:pt x="50" y="66"/>
                  </a:cubicBezTo>
                  <a:cubicBezTo>
                    <a:pt x="48" y="67"/>
                    <a:pt x="48" y="67"/>
                    <a:pt x="48" y="67"/>
                  </a:cubicBezTo>
                  <a:cubicBezTo>
                    <a:pt x="47" y="71"/>
                    <a:pt x="47" y="71"/>
                    <a:pt x="47" y="71"/>
                  </a:cubicBezTo>
                  <a:cubicBezTo>
                    <a:pt x="30" y="77"/>
                    <a:pt x="30" y="77"/>
                    <a:pt x="30" y="77"/>
                  </a:cubicBezTo>
                  <a:cubicBezTo>
                    <a:pt x="27" y="75"/>
                    <a:pt x="27" y="75"/>
                    <a:pt x="27" y="75"/>
                  </a:cubicBezTo>
                  <a:cubicBezTo>
                    <a:pt x="20" y="80"/>
                    <a:pt x="20" y="80"/>
                    <a:pt x="20" y="80"/>
                  </a:cubicBezTo>
                  <a:cubicBezTo>
                    <a:pt x="14" y="76"/>
                    <a:pt x="14" y="76"/>
                    <a:pt x="14" y="76"/>
                  </a:cubicBezTo>
                  <a:cubicBezTo>
                    <a:pt x="14" y="76"/>
                    <a:pt x="10" y="80"/>
                    <a:pt x="9" y="80"/>
                  </a:cubicBezTo>
                  <a:cubicBezTo>
                    <a:pt x="7" y="80"/>
                    <a:pt x="2" y="77"/>
                    <a:pt x="2" y="77"/>
                  </a:cubicBezTo>
                  <a:cubicBezTo>
                    <a:pt x="0" y="80"/>
                    <a:pt x="0" y="80"/>
                    <a:pt x="0" y="80"/>
                  </a:cubicBezTo>
                  <a:cubicBezTo>
                    <a:pt x="4" y="83"/>
                    <a:pt x="4" y="83"/>
                    <a:pt x="4" y="83"/>
                  </a:cubicBezTo>
                  <a:cubicBezTo>
                    <a:pt x="7" y="97"/>
                    <a:pt x="7" y="97"/>
                    <a:pt x="7" y="97"/>
                  </a:cubicBezTo>
                  <a:cubicBezTo>
                    <a:pt x="11" y="98"/>
                    <a:pt x="11" y="98"/>
                    <a:pt x="11" y="98"/>
                  </a:cubicBezTo>
                  <a:cubicBezTo>
                    <a:pt x="7" y="100"/>
                    <a:pt x="7" y="100"/>
                    <a:pt x="7" y="100"/>
                  </a:cubicBezTo>
                  <a:cubicBezTo>
                    <a:pt x="14" y="108"/>
                    <a:pt x="14" y="108"/>
                    <a:pt x="14" y="108"/>
                  </a:cubicBezTo>
                  <a:cubicBezTo>
                    <a:pt x="23" y="124"/>
                    <a:pt x="23" y="124"/>
                    <a:pt x="23" y="124"/>
                  </a:cubicBezTo>
                  <a:cubicBezTo>
                    <a:pt x="26" y="119"/>
                    <a:pt x="26" y="119"/>
                    <a:pt x="26" y="119"/>
                  </a:cubicBezTo>
                  <a:cubicBezTo>
                    <a:pt x="27" y="107"/>
                    <a:pt x="27" y="107"/>
                    <a:pt x="27" y="107"/>
                  </a:cubicBezTo>
                  <a:cubicBezTo>
                    <a:pt x="27" y="107"/>
                    <a:pt x="30" y="111"/>
                    <a:pt x="33" y="110"/>
                  </a:cubicBezTo>
                  <a:cubicBezTo>
                    <a:pt x="37" y="108"/>
                    <a:pt x="34" y="88"/>
                    <a:pt x="39" y="85"/>
                  </a:cubicBezTo>
                  <a:cubicBezTo>
                    <a:pt x="43" y="82"/>
                    <a:pt x="62" y="95"/>
                    <a:pt x="62" y="95"/>
                  </a:cubicBezTo>
                  <a:cubicBezTo>
                    <a:pt x="70" y="108"/>
                    <a:pt x="70" y="108"/>
                    <a:pt x="70" y="108"/>
                  </a:cubicBezTo>
                  <a:cubicBezTo>
                    <a:pt x="70" y="108"/>
                    <a:pt x="64" y="121"/>
                    <a:pt x="70" y="126"/>
                  </a:cubicBezTo>
                  <a:cubicBezTo>
                    <a:pt x="74" y="131"/>
                    <a:pt x="88" y="146"/>
                    <a:pt x="88" y="146"/>
                  </a:cubicBezTo>
                  <a:cubicBezTo>
                    <a:pt x="88" y="146"/>
                    <a:pt x="98" y="150"/>
                    <a:pt x="102" y="151"/>
                  </a:cubicBezTo>
                  <a:cubicBezTo>
                    <a:pt x="104" y="153"/>
                    <a:pt x="108" y="158"/>
                    <a:pt x="108" y="158"/>
                  </a:cubicBezTo>
                  <a:cubicBezTo>
                    <a:pt x="108" y="158"/>
                    <a:pt x="93" y="153"/>
                    <a:pt x="91" y="151"/>
                  </a:cubicBezTo>
                  <a:cubicBezTo>
                    <a:pt x="89" y="151"/>
                    <a:pt x="82" y="154"/>
                    <a:pt x="82" y="154"/>
                  </a:cubicBezTo>
                  <a:cubicBezTo>
                    <a:pt x="82" y="154"/>
                    <a:pt x="90" y="173"/>
                    <a:pt x="99" y="176"/>
                  </a:cubicBezTo>
                  <a:cubicBezTo>
                    <a:pt x="108" y="179"/>
                    <a:pt x="123" y="190"/>
                    <a:pt x="123" y="190"/>
                  </a:cubicBezTo>
                  <a:cubicBezTo>
                    <a:pt x="123" y="190"/>
                    <a:pt x="120" y="195"/>
                    <a:pt x="123" y="198"/>
                  </a:cubicBezTo>
                  <a:cubicBezTo>
                    <a:pt x="127" y="202"/>
                    <a:pt x="131" y="201"/>
                    <a:pt x="131" y="201"/>
                  </a:cubicBezTo>
                  <a:cubicBezTo>
                    <a:pt x="144" y="197"/>
                    <a:pt x="144" y="197"/>
                    <a:pt x="144" y="197"/>
                  </a:cubicBezTo>
                  <a:cubicBezTo>
                    <a:pt x="169" y="204"/>
                    <a:pt x="169" y="204"/>
                    <a:pt x="169" y="204"/>
                  </a:cubicBezTo>
                  <a:cubicBezTo>
                    <a:pt x="169" y="204"/>
                    <a:pt x="173" y="213"/>
                    <a:pt x="180" y="217"/>
                  </a:cubicBezTo>
                  <a:cubicBezTo>
                    <a:pt x="187" y="219"/>
                    <a:pt x="195" y="225"/>
                    <a:pt x="200" y="228"/>
                  </a:cubicBezTo>
                  <a:cubicBezTo>
                    <a:pt x="203" y="232"/>
                    <a:pt x="210" y="235"/>
                    <a:pt x="210" y="235"/>
                  </a:cubicBezTo>
                  <a:cubicBezTo>
                    <a:pt x="210" y="235"/>
                    <a:pt x="202" y="233"/>
                    <a:pt x="200" y="232"/>
                  </a:cubicBezTo>
                  <a:cubicBezTo>
                    <a:pt x="197" y="230"/>
                    <a:pt x="194" y="228"/>
                    <a:pt x="192" y="228"/>
                  </a:cubicBezTo>
                  <a:cubicBezTo>
                    <a:pt x="189" y="227"/>
                    <a:pt x="176" y="225"/>
                    <a:pt x="176" y="225"/>
                  </a:cubicBezTo>
                  <a:cubicBezTo>
                    <a:pt x="176" y="225"/>
                    <a:pt x="180" y="229"/>
                    <a:pt x="182" y="229"/>
                  </a:cubicBezTo>
                  <a:cubicBezTo>
                    <a:pt x="185" y="230"/>
                    <a:pt x="197" y="235"/>
                    <a:pt x="197" y="235"/>
                  </a:cubicBezTo>
                  <a:cubicBezTo>
                    <a:pt x="212" y="241"/>
                    <a:pt x="212" y="241"/>
                    <a:pt x="212" y="241"/>
                  </a:cubicBezTo>
                  <a:cubicBezTo>
                    <a:pt x="214" y="239"/>
                    <a:pt x="214" y="239"/>
                    <a:pt x="214" y="239"/>
                  </a:cubicBezTo>
                  <a:cubicBezTo>
                    <a:pt x="231" y="249"/>
                    <a:pt x="231" y="249"/>
                    <a:pt x="231" y="249"/>
                  </a:cubicBezTo>
                  <a:cubicBezTo>
                    <a:pt x="236" y="249"/>
                    <a:pt x="236" y="249"/>
                    <a:pt x="236" y="249"/>
                  </a:cubicBezTo>
                  <a:cubicBezTo>
                    <a:pt x="239" y="251"/>
                    <a:pt x="239" y="251"/>
                    <a:pt x="239" y="251"/>
                  </a:cubicBezTo>
                  <a:cubicBezTo>
                    <a:pt x="251" y="257"/>
                    <a:pt x="251" y="257"/>
                    <a:pt x="251" y="257"/>
                  </a:cubicBezTo>
                  <a:cubicBezTo>
                    <a:pt x="251" y="257"/>
                    <a:pt x="253" y="248"/>
                    <a:pt x="248" y="248"/>
                  </a:cubicBezTo>
                  <a:cubicBezTo>
                    <a:pt x="244" y="246"/>
                    <a:pt x="242" y="249"/>
                    <a:pt x="242" y="249"/>
                  </a:cubicBezTo>
                  <a:cubicBezTo>
                    <a:pt x="220" y="230"/>
                    <a:pt x="220" y="230"/>
                    <a:pt x="220" y="230"/>
                  </a:cubicBezTo>
                  <a:cubicBezTo>
                    <a:pt x="212" y="232"/>
                    <a:pt x="212" y="232"/>
                    <a:pt x="212" y="232"/>
                  </a:cubicBezTo>
                  <a:cubicBezTo>
                    <a:pt x="212" y="232"/>
                    <a:pt x="215" y="226"/>
                    <a:pt x="210" y="221"/>
                  </a:cubicBezTo>
                  <a:cubicBezTo>
                    <a:pt x="204" y="216"/>
                    <a:pt x="191" y="210"/>
                    <a:pt x="190" y="206"/>
                  </a:cubicBezTo>
                  <a:cubicBezTo>
                    <a:pt x="189" y="201"/>
                    <a:pt x="190" y="197"/>
                    <a:pt x="190" y="197"/>
                  </a:cubicBezTo>
                  <a:cubicBezTo>
                    <a:pt x="178" y="191"/>
                    <a:pt x="178" y="191"/>
                    <a:pt x="178" y="191"/>
                  </a:cubicBezTo>
                  <a:cubicBezTo>
                    <a:pt x="161" y="176"/>
                    <a:pt x="161" y="176"/>
                    <a:pt x="161" y="176"/>
                  </a:cubicBezTo>
                  <a:cubicBezTo>
                    <a:pt x="159" y="173"/>
                    <a:pt x="159" y="173"/>
                    <a:pt x="159" y="173"/>
                  </a:cubicBezTo>
                  <a:cubicBezTo>
                    <a:pt x="159" y="173"/>
                    <a:pt x="146" y="164"/>
                    <a:pt x="140" y="157"/>
                  </a:cubicBezTo>
                  <a:cubicBezTo>
                    <a:pt x="132" y="149"/>
                    <a:pt x="133" y="144"/>
                    <a:pt x="131" y="139"/>
                  </a:cubicBezTo>
                  <a:cubicBezTo>
                    <a:pt x="128" y="132"/>
                    <a:pt x="123" y="129"/>
                    <a:pt x="123" y="129"/>
                  </a:cubicBezTo>
                  <a:cubicBezTo>
                    <a:pt x="125" y="125"/>
                    <a:pt x="125" y="125"/>
                    <a:pt x="125" y="125"/>
                  </a:cubicBezTo>
                  <a:cubicBezTo>
                    <a:pt x="120" y="118"/>
                    <a:pt x="120" y="118"/>
                    <a:pt x="120" y="118"/>
                  </a:cubicBezTo>
                  <a:cubicBezTo>
                    <a:pt x="110" y="117"/>
                    <a:pt x="110" y="117"/>
                    <a:pt x="110" y="117"/>
                  </a:cubicBezTo>
                  <a:cubicBezTo>
                    <a:pt x="110" y="117"/>
                    <a:pt x="102" y="93"/>
                    <a:pt x="109" y="90"/>
                  </a:cubicBezTo>
                  <a:cubicBezTo>
                    <a:pt x="116" y="85"/>
                    <a:pt x="120" y="90"/>
                    <a:pt x="123" y="93"/>
                  </a:cubicBezTo>
                  <a:cubicBezTo>
                    <a:pt x="126" y="96"/>
                    <a:pt x="132" y="102"/>
                    <a:pt x="136" y="100"/>
                  </a:cubicBezTo>
                  <a:cubicBezTo>
                    <a:pt x="140" y="99"/>
                    <a:pt x="140" y="86"/>
                    <a:pt x="144" y="85"/>
                  </a:cubicBezTo>
                  <a:cubicBezTo>
                    <a:pt x="148" y="85"/>
                    <a:pt x="159" y="87"/>
                    <a:pt x="159" y="87"/>
                  </a:cubicBezTo>
                  <a:cubicBezTo>
                    <a:pt x="164" y="81"/>
                    <a:pt x="164" y="81"/>
                    <a:pt x="164" y="81"/>
                  </a:cubicBezTo>
                  <a:cubicBezTo>
                    <a:pt x="164" y="81"/>
                    <a:pt x="172" y="88"/>
                    <a:pt x="176" y="88"/>
                  </a:cubicBezTo>
                  <a:cubicBezTo>
                    <a:pt x="198" y="88"/>
                    <a:pt x="198" y="88"/>
                    <a:pt x="198" y="88"/>
                  </a:cubicBezTo>
                  <a:cubicBezTo>
                    <a:pt x="198" y="88"/>
                    <a:pt x="203" y="92"/>
                    <a:pt x="206" y="92"/>
                  </a:cubicBezTo>
                  <a:cubicBezTo>
                    <a:pt x="210" y="92"/>
                    <a:pt x="214" y="84"/>
                    <a:pt x="214" y="84"/>
                  </a:cubicBezTo>
                  <a:cubicBezTo>
                    <a:pt x="214" y="84"/>
                    <a:pt x="219" y="90"/>
                    <a:pt x="222" y="90"/>
                  </a:cubicBezTo>
                  <a:cubicBezTo>
                    <a:pt x="225" y="90"/>
                    <a:pt x="225" y="84"/>
                    <a:pt x="225" y="84"/>
                  </a:cubicBezTo>
                  <a:cubicBezTo>
                    <a:pt x="233" y="85"/>
                    <a:pt x="233" y="85"/>
                    <a:pt x="233" y="85"/>
                  </a:cubicBezTo>
                  <a:cubicBezTo>
                    <a:pt x="239" y="90"/>
                    <a:pt x="239" y="90"/>
                    <a:pt x="239" y="90"/>
                  </a:cubicBezTo>
                  <a:cubicBezTo>
                    <a:pt x="239" y="90"/>
                    <a:pt x="241" y="86"/>
                    <a:pt x="247" y="87"/>
                  </a:cubicBezTo>
                  <a:cubicBezTo>
                    <a:pt x="253" y="90"/>
                    <a:pt x="251" y="99"/>
                    <a:pt x="256" y="99"/>
                  </a:cubicBezTo>
                  <a:cubicBezTo>
                    <a:pt x="262" y="99"/>
                    <a:pt x="267" y="94"/>
                    <a:pt x="267" y="94"/>
                  </a:cubicBezTo>
                  <a:cubicBezTo>
                    <a:pt x="264" y="82"/>
                    <a:pt x="264" y="82"/>
                    <a:pt x="264" y="82"/>
                  </a:cubicBezTo>
                  <a:cubicBezTo>
                    <a:pt x="269" y="77"/>
                    <a:pt x="269" y="77"/>
                    <a:pt x="269" y="77"/>
                  </a:cubicBezTo>
                  <a:cubicBezTo>
                    <a:pt x="280" y="77"/>
                    <a:pt x="280" y="77"/>
                    <a:pt x="280" y="77"/>
                  </a:cubicBezTo>
                  <a:cubicBezTo>
                    <a:pt x="280" y="74"/>
                    <a:pt x="280" y="74"/>
                    <a:pt x="280" y="74"/>
                  </a:cubicBezTo>
                  <a:lnTo>
                    <a:pt x="269" y="74"/>
                  </a:lnTo>
                  <a:close/>
                  <a:moveTo>
                    <a:pt x="60" y="109"/>
                  </a:moveTo>
                  <a:cubicBezTo>
                    <a:pt x="64" y="106"/>
                    <a:pt x="64" y="106"/>
                    <a:pt x="64" y="106"/>
                  </a:cubicBezTo>
                  <a:cubicBezTo>
                    <a:pt x="60" y="102"/>
                    <a:pt x="60" y="102"/>
                    <a:pt x="60" y="102"/>
                  </a:cubicBezTo>
                  <a:cubicBezTo>
                    <a:pt x="58" y="98"/>
                    <a:pt x="58" y="98"/>
                    <a:pt x="58" y="98"/>
                  </a:cubicBezTo>
                  <a:cubicBezTo>
                    <a:pt x="53" y="94"/>
                    <a:pt x="53" y="94"/>
                    <a:pt x="53" y="94"/>
                  </a:cubicBezTo>
                  <a:cubicBezTo>
                    <a:pt x="49" y="92"/>
                    <a:pt x="49" y="92"/>
                    <a:pt x="49" y="92"/>
                  </a:cubicBezTo>
                  <a:cubicBezTo>
                    <a:pt x="50" y="97"/>
                    <a:pt x="50" y="97"/>
                    <a:pt x="50" y="97"/>
                  </a:cubicBezTo>
                  <a:cubicBezTo>
                    <a:pt x="46" y="101"/>
                    <a:pt x="46" y="101"/>
                    <a:pt x="46" y="101"/>
                  </a:cubicBezTo>
                  <a:cubicBezTo>
                    <a:pt x="51" y="107"/>
                    <a:pt x="51" y="107"/>
                    <a:pt x="51" y="107"/>
                  </a:cubicBezTo>
                  <a:cubicBezTo>
                    <a:pt x="56" y="104"/>
                    <a:pt x="56" y="104"/>
                    <a:pt x="56" y="104"/>
                  </a:cubicBezTo>
                  <a:cubicBezTo>
                    <a:pt x="56" y="107"/>
                    <a:pt x="56" y="107"/>
                    <a:pt x="56" y="107"/>
                  </a:cubicBezTo>
                  <a:lnTo>
                    <a:pt x="60" y="109"/>
                  </a:lnTo>
                  <a:close/>
                  <a:moveTo>
                    <a:pt x="53" y="129"/>
                  </a:moveTo>
                  <a:cubicBezTo>
                    <a:pt x="49" y="126"/>
                    <a:pt x="49" y="126"/>
                    <a:pt x="49" y="126"/>
                  </a:cubicBezTo>
                  <a:cubicBezTo>
                    <a:pt x="47" y="115"/>
                    <a:pt x="47" y="115"/>
                    <a:pt x="47" y="115"/>
                  </a:cubicBezTo>
                  <a:cubicBezTo>
                    <a:pt x="47" y="115"/>
                    <a:pt x="50" y="112"/>
                    <a:pt x="48" y="110"/>
                  </a:cubicBezTo>
                  <a:cubicBezTo>
                    <a:pt x="47" y="108"/>
                    <a:pt x="45" y="106"/>
                    <a:pt x="44" y="102"/>
                  </a:cubicBezTo>
                  <a:cubicBezTo>
                    <a:pt x="44" y="100"/>
                    <a:pt x="43" y="95"/>
                    <a:pt x="43" y="95"/>
                  </a:cubicBezTo>
                  <a:cubicBezTo>
                    <a:pt x="40" y="95"/>
                    <a:pt x="40" y="95"/>
                    <a:pt x="40" y="95"/>
                  </a:cubicBezTo>
                  <a:cubicBezTo>
                    <a:pt x="38" y="100"/>
                    <a:pt x="38" y="100"/>
                    <a:pt x="38" y="100"/>
                  </a:cubicBezTo>
                  <a:cubicBezTo>
                    <a:pt x="38" y="100"/>
                    <a:pt x="42" y="106"/>
                    <a:pt x="44" y="107"/>
                  </a:cubicBezTo>
                  <a:cubicBezTo>
                    <a:pt x="45" y="109"/>
                    <a:pt x="44" y="112"/>
                    <a:pt x="44" y="112"/>
                  </a:cubicBezTo>
                  <a:cubicBezTo>
                    <a:pt x="41" y="111"/>
                    <a:pt x="41" y="111"/>
                    <a:pt x="41" y="111"/>
                  </a:cubicBezTo>
                  <a:cubicBezTo>
                    <a:pt x="46" y="124"/>
                    <a:pt x="46" y="124"/>
                    <a:pt x="46" y="124"/>
                  </a:cubicBezTo>
                  <a:cubicBezTo>
                    <a:pt x="42" y="124"/>
                    <a:pt x="42" y="124"/>
                    <a:pt x="42" y="124"/>
                  </a:cubicBezTo>
                  <a:cubicBezTo>
                    <a:pt x="45" y="135"/>
                    <a:pt x="45" y="135"/>
                    <a:pt x="45" y="135"/>
                  </a:cubicBezTo>
                  <a:cubicBezTo>
                    <a:pt x="51" y="140"/>
                    <a:pt x="51" y="140"/>
                    <a:pt x="51" y="140"/>
                  </a:cubicBezTo>
                  <a:cubicBezTo>
                    <a:pt x="53" y="138"/>
                    <a:pt x="53" y="138"/>
                    <a:pt x="53" y="138"/>
                  </a:cubicBezTo>
                  <a:cubicBezTo>
                    <a:pt x="47" y="132"/>
                    <a:pt x="47" y="132"/>
                    <a:pt x="47" y="132"/>
                  </a:cubicBezTo>
                  <a:cubicBezTo>
                    <a:pt x="46" y="129"/>
                    <a:pt x="46" y="129"/>
                    <a:pt x="46" y="129"/>
                  </a:cubicBezTo>
                  <a:cubicBezTo>
                    <a:pt x="49" y="130"/>
                    <a:pt x="49" y="130"/>
                    <a:pt x="49" y="130"/>
                  </a:cubicBezTo>
                  <a:lnTo>
                    <a:pt x="53" y="129"/>
                  </a:lnTo>
                  <a:close/>
                  <a:moveTo>
                    <a:pt x="37" y="130"/>
                  </a:moveTo>
                  <a:cubicBezTo>
                    <a:pt x="37" y="133"/>
                    <a:pt x="40" y="129"/>
                    <a:pt x="40" y="129"/>
                  </a:cubicBezTo>
                  <a:cubicBezTo>
                    <a:pt x="40" y="125"/>
                    <a:pt x="37" y="127"/>
                    <a:pt x="37" y="130"/>
                  </a:cubicBezTo>
                  <a:close/>
                  <a:moveTo>
                    <a:pt x="86" y="147"/>
                  </a:moveTo>
                  <a:cubicBezTo>
                    <a:pt x="78" y="140"/>
                    <a:pt x="78" y="140"/>
                    <a:pt x="78" y="140"/>
                  </a:cubicBezTo>
                  <a:cubicBezTo>
                    <a:pt x="74" y="139"/>
                    <a:pt x="74" y="139"/>
                    <a:pt x="74" y="139"/>
                  </a:cubicBezTo>
                  <a:cubicBezTo>
                    <a:pt x="70" y="131"/>
                    <a:pt x="70" y="131"/>
                    <a:pt x="70" y="131"/>
                  </a:cubicBezTo>
                  <a:cubicBezTo>
                    <a:pt x="67" y="130"/>
                    <a:pt x="67" y="130"/>
                    <a:pt x="67" y="130"/>
                  </a:cubicBezTo>
                  <a:cubicBezTo>
                    <a:pt x="62" y="127"/>
                    <a:pt x="62" y="127"/>
                    <a:pt x="62" y="127"/>
                  </a:cubicBezTo>
                  <a:cubicBezTo>
                    <a:pt x="72" y="140"/>
                    <a:pt x="72" y="140"/>
                    <a:pt x="72" y="140"/>
                  </a:cubicBezTo>
                  <a:cubicBezTo>
                    <a:pt x="76" y="143"/>
                    <a:pt x="76" y="143"/>
                    <a:pt x="76" y="143"/>
                  </a:cubicBezTo>
                  <a:cubicBezTo>
                    <a:pt x="82" y="149"/>
                    <a:pt x="82" y="149"/>
                    <a:pt x="82" y="149"/>
                  </a:cubicBezTo>
                  <a:lnTo>
                    <a:pt x="86" y="147"/>
                  </a:lnTo>
                  <a:close/>
                  <a:moveTo>
                    <a:pt x="59" y="121"/>
                  </a:moveTo>
                  <a:cubicBezTo>
                    <a:pt x="63" y="121"/>
                    <a:pt x="63" y="121"/>
                    <a:pt x="63" y="121"/>
                  </a:cubicBezTo>
                  <a:cubicBezTo>
                    <a:pt x="61" y="114"/>
                    <a:pt x="61" y="114"/>
                    <a:pt x="61" y="114"/>
                  </a:cubicBezTo>
                  <a:cubicBezTo>
                    <a:pt x="58" y="115"/>
                    <a:pt x="58" y="115"/>
                    <a:pt x="58" y="115"/>
                  </a:cubicBezTo>
                  <a:cubicBezTo>
                    <a:pt x="60" y="117"/>
                    <a:pt x="60" y="117"/>
                    <a:pt x="60" y="117"/>
                  </a:cubicBezTo>
                  <a:lnTo>
                    <a:pt x="59" y="121"/>
                  </a:lnTo>
                  <a:close/>
                  <a:moveTo>
                    <a:pt x="77" y="165"/>
                  </a:moveTo>
                  <a:cubicBezTo>
                    <a:pt x="72" y="160"/>
                    <a:pt x="72" y="160"/>
                    <a:pt x="72" y="160"/>
                  </a:cubicBezTo>
                  <a:cubicBezTo>
                    <a:pt x="69" y="160"/>
                    <a:pt x="69" y="160"/>
                    <a:pt x="69" y="160"/>
                  </a:cubicBezTo>
                  <a:cubicBezTo>
                    <a:pt x="75" y="165"/>
                    <a:pt x="75" y="165"/>
                    <a:pt x="75" y="165"/>
                  </a:cubicBezTo>
                  <a:cubicBezTo>
                    <a:pt x="78" y="170"/>
                    <a:pt x="78" y="170"/>
                    <a:pt x="78" y="170"/>
                  </a:cubicBezTo>
                  <a:cubicBezTo>
                    <a:pt x="84" y="177"/>
                    <a:pt x="84" y="177"/>
                    <a:pt x="84" y="177"/>
                  </a:cubicBezTo>
                  <a:cubicBezTo>
                    <a:pt x="86" y="174"/>
                    <a:pt x="86" y="174"/>
                    <a:pt x="86" y="174"/>
                  </a:cubicBezTo>
                  <a:cubicBezTo>
                    <a:pt x="79" y="169"/>
                    <a:pt x="79" y="169"/>
                    <a:pt x="79" y="169"/>
                  </a:cubicBezTo>
                  <a:lnTo>
                    <a:pt x="77" y="165"/>
                  </a:lnTo>
                  <a:close/>
                  <a:moveTo>
                    <a:pt x="162" y="212"/>
                  </a:moveTo>
                  <a:cubicBezTo>
                    <a:pt x="168" y="210"/>
                    <a:pt x="168" y="210"/>
                    <a:pt x="168" y="210"/>
                  </a:cubicBezTo>
                  <a:cubicBezTo>
                    <a:pt x="169" y="208"/>
                    <a:pt x="169" y="208"/>
                    <a:pt x="169" y="208"/>
                  </a:cubicBezTo>
                  <a:cubicBezTo>
                    <a:pt x="163" y="207"/>
                    <a:pt x="163" y="207"/>
                    <a:pt x="163" y="207"/>
                  </a:cubicBezTo>
                  <a:cubicBezTo>
                    <a:pt x="148" y="205"/>
                    <a:pt x="148" y="205"/>
                    <a:pt x="148" y="205"/>
                  </a:cubicBezTo>
                  <a:cubicBezTo>
                    <a:pt x="148" y="208"/>
                    <a:pt x="148" y="208"/>
                    <a:pt x="148" y="208"/>
                  </a:cubicBezTo>
                  <a:cubicBezTo>
                    <a:pt x="144" y="209"/>
                    <a:pt x="144" y="209"/>
                    <a:pt x="144" y="209"/>
                  </a:cubicBezTo>
                  <a:cubicBezTo>
                    <a:pt x="159" y="214"/>
                    <a:pt x="159" y="214"/>
                    <a:pt x="159" y="214"/>
                  </a:cubicBezTo>
                  <a:lnTo>
                    <a:pt x="162" y="212"/>
                  </a:lnTo>
                  <a:close/>
                  <a:moveTo>
                    <a:pt x="141" y="204"/>
                  </a:moveTo>
                  <a:cubicBezTo>
                    <a:pt x="133" y="202"/>
                    <a:pt x="136" y="206"/>
                    <a:pt x="136" y="206"/>
                  </a:cubicBezTo>
                  <a:cubicBezTo>
                    <a:pt x="140" y="208"/>
                    <a:pt x="147" y="206"/>
                    <a:pt x="141" y="204"/>
                  </a:cubicBezTo>
                  <a:close/>
                  <a:moveTo>
                    <a:pt x="182" y="222"/>
                  </a:moveTo>
                  <a:cubicBezTo>
                    <a:pt x="180" y="220"/>
                    <a:pt x="180" y="220"/>
                    <a:pt x="180" y="220"/>
                  </a:cubicBezTo>
                  <a:cubicBezTo>
                    <a:pt x="163" y="219"/>
                    <a:pt x="163" y="219"/>
                    <a:pt x="163" y="219"/>
                  </a:cubicBezTo>
                  <a:cubicBezTo>
                    <a:pt x="161" y="217"/>
                    <a:pt x="161" y="217"/>
                    <a:pt x="161" y="217"/>
                  </a:cubicBezTo>
                  <a:cubicBezTo>
                    <a:pt x="154" y="214"/>
                    <a:pt x="154" y="214"/>
                    <a:pt x="154" y="214"/>
                  </a:cubicBezTo>
                  <a:cubicBezTo>
                    <a:pt x="152" y="216"/>
                    <a:pt x="152" y="216"/>
                    <a:pt x="152" y="216"/>
                  </a:cubicBezTo>
                  <a:cubicBezTo>
                    <a:pt x="153" y="218"/>
                    <a:pt x="153" y="218"/>
                    <a:pt x="153" y="218"/>
                  </a:cubicBezTo>
                  <a:cubicBezTo>
                    <a:pt x="149" y="218"/>
                    <a:pt x="149" y="218"/>
                    <a:pt x="149" y="218"/>
                  </a:cubicBezTo>
                  <a:cubicBezTo>
                    <a:pt x="146" y="221"/>
                    <a:pt x="146" y="221"/>
                    <a:pt x="146" y="221"/>
                  </a:cubicBezTo>
                  <a:cubicBezTo>
                    <a:pt x="159" y="223"/>
                    <a:pt x="159" y="223"/>
                    <a:pt x="159" y="223"/>
                  </a:cubicBezTo>
                  <a:lnTo>
                    <a:pt x="182" y="222"/>
                  </a:lnTo>
                  <a:close/>
                  <a:moveTo>
                    <a:pt x="135" y="227"/>
                  </a:moveTo>
                  <a:cubicBezTo>
                    <a:pt x="129" y="229"/>
                    <a:pt x="129" y="229"/>
                    <a:pt x="129" y="229"/>
                  </a:cubicBezTo>
                  <a:cubicBezTo>
                    <a:pt x="129" y="229"/>
                    <a:pt x="131" y="232"/>
                    <a:pt x="138" y="230"/>
                  </a:cubicBezTo>
                  <a:cubicBezTo>
                    <a:pt x="144" y="228"/>
                    <a:pt x="143" y="225"/>
                    <a:pt x="135" y="227"/>
                  </a:cubicBezTo>
                  <a:close/>
                  <a:moveTo>
                    <a:pt x="170" y="243"/>
                  </a:moveTo>
                  <a:cubicBezTo>
                    <a:pt x="170" y="243"/>
                    <a:pt x="163" y="248"/>
                    <a:pt x="171" y="246"/>
                  </a:cubicBezTo>
                  <a:cubicBezTo>
                    <a:pt x="177" y="246"/>
                    <a:pt x="179" y="243"/>
                    <a:pt x="170" y="243"/>
                  </a:cubicBezTo>
                  <a:close/>
                  <a:moveTo>
                    <a:pt x="169" y="233"/>
                  </a:moveTo>
                  <a:cubicBezTo>
                    <a:pt x="160" y="229"/>
                    <a:pt x="160" y="229"/>
                    <a:pt x="160" y="229"/>
                  </a:cubicBezTo>
                  <a:cubicBezTo>
                    <a:pt x="159" y="232"/>
                    <a:pt x="159" y="232"/>
                    <a:pt x="159" y="232"/>
                  </a:cubicBezTo>
                  <a:cubicBezTo>
                    <a:pt x="162" y="233"/>
                    <a:pt x="162" y="233"/>
                    <a:pt x="162" y="233"/>
                  </a:cubicBezTo>
                  <a:cubicBezTo>
                    <a:pt x="160" y="235"/>
                    <a:pt x="160" y="235"/>
                    <a:pt x="160" y="235"/>
                  </a:cubicBezTo>
                  <a:cubicBezTo>
                    <a:pt x="169" y="237"/>
                    <a:pt x="169" y="237"/>
                    <a:pt x="169" y="237"/>
                  </a:cubicBezTo>
                  <a:cubicBezTo>
                    <a:pt x="174" y="235"/>
                    <a:pt x="174" y="235"/>
                    <a:pt x="174" y="235"/>
                  </a:cubicBezTo>
                  <a:cubicBezTo>
                    <a:pt x="184" y="236"/>
                    <a:pt x="184" y="236"/>
                    <a:pt x="184" y="236"/>
                  </a:cubicBezTo>
                  <a:cubicBezTo>
                    <a:pt x="186" y="235"/>
                    <a:pt x="186" y="235"/>
                    <a:pt x="186" y="235"/>
                  </a:cubicBezTo>
                  <a:cubicBezTo>
                    <a:pt x="176" y="230"/>
                    <a:pt x="176" y="230"/>
                    <a:pt x="176" y="230"/>
                  </a:cubicBezTo>
                  <a:lnTo>
                    <a:pt x="169" y="233"/>
                  </a:lnTo>
                  <a:close/>
                  <a:moveTo>
                    <a:pt x="194" y="243"/>
                  </a:moveTo>
                  <a:cubicBezTo>
                    <a:pt x="213" y="246"/>
                    <a:pt x="213" y="246"/>
                    <a:pt x="213" y="246"/>
                  </a:cubicBezTo>
                  <a:cubicBezTo>
                    <a:pt x="213" y="244"/>
                    <a:pt x="213" y="244"/>
                    <a:pt x="213" y="244"/>
                  </a:cubicBezTo>
                  <a:cubicBezTo>
                    <a:pt x="195" y="240"/>
                    <a:pt x="195" y="240"/>
                    <a:pt x="195" y="240"/>
                  </a:cubicBezTo>
                  <a:lnTo>
                    <a:pt x="194" y="243"/>
                  </a:lnTo>
                  <a:close/>
                  <a:moveTo>
                    <a:pt x="71" y="155"/>
                  </a:moveTo>
                  <a:cubicBezTo>
                    <a:pt x="67" y="153"/>
                    <a:pt x="65" y="156"/>
                    <a:pt x="65" y="156"/>
                  </a:cubicBezTo>
                  <a:cubicBezTo>
                    <a:pt x="71" y="158"/>
                    <a:pt x="74" y="157"/>
                    <a:pt x="71" y="155"/>
                  </a:cubicBezTo>
                  <a:close/>
                  <a:moveTo>
                    <a:pt x="65" y="150"/>
                  </a:moveTo>
                  <a:cubicBezTo>
                    <a:pt x="62" y="150"/>
                    <a:pt x="60" y="151"/>
                    <a:pt x="63" y="153"/>
                  </a:cubicBezTo>
                  <a:cubicBezTo>
                    <a:pt x="63" y="153"/>
                    <a:pt x="67" y="151"/>
                    <a:pt x="65" y="150"/>
                  </a:cubicBezTo>
                  <a:close/>
                  <a:moveTo>
                    <a:pt x="77" y="153"/>
                  </a:moveTo>
                  <a:cubicBezTo>
                    <a:pt x="80" y="153"/>
                    <a:pt x="84" y="149"/>
                    <a:pt x="79" y="149"/>
                  </a:cubicBezTo>
                  <a:cubicBezTo>
                    <a:pt x="75" y="148"/>
                    <a:pt x="77" y="153"/>
                    <a:pt x="77" y="153"/>
                  </a:cubicBezTo>
                  <a:close/>
                  <a:moveTo>
                    <a:pt x="65" y="146"/>
                  </a:moveTo>
                  <a:cubicBezTo>
                    <a:pt x="69" y="147"/>
                    <a:pt x="71" y="145"/>
                    <a:pt x="67" y="144"/>
                  </a:cubicBezTo>
                  <a:cubicBezTo>
                    <a:pt x="65" y="143"/>
                    <a:pt x="65" y="146"/>
                    <a:pt x="65" y="146"/>
                  </a:cubicBezTo>
                  <a:close/>
                  <a:moveTo>
                    <a:pt x="61" y="143"/>
                  </a:moveTo>
                  <a:cubicBezTo>
                    <a:pt x="60" y="142"/>
                    <a:pt x="57" y="145"/>
                    <a:pt x="59" y="146"/>
                  </a:cubicBezTo>
                  <a:cubicBezTo>
                    <a:pt x="59" y="146"/>
                    <a:pt x="63" y="144"/>
                    <a:pt x="61" y="143"/>
                  </a:cubicBezTo>
                  <a:close/>
                  <a:moveTo>
                    <a:pt x="91" y="179"/>
                  </a:moveTo>
                  <a:cubicBezTo>
                    <a:pt x="88" y="178"/>
                    <a:pt x="91" y="182"/>
                    <a:pt x="91" y="182"/>
                  </a:cubicBezTo>
                  <a:cubicBezTo>
                    <a:pt x="96" y="185"/>
                    <a:pt x="95" y="181"/>
                    <a:pt x="91" y="179"/>
                  </a:cubicBezTo>
                  <a:close/>
                  <a:moveTo>
                    <a:pt x="81" y="164"/>
                  </a:moveTo>
                  <a:cubicBezTo>
                    <a:pt x="88" y="171"/>
                    <a:pt x="88" y="167"/>
                    <a:pt x="83" y="163"/>
                  </a:cubicBezTo>
                  <a:cubicBezTo>
                    <a:pt x="78" y="158"/>
                    <a:pt x="81" y="164"/>
                    <a:pt x="81" y="164"/>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0" name="Macedonia" descr="© INSCALE GmbH, 05.05.2010&#10;http://www.presentationload.com/"/>
            <p:cNvSpPr>
              <a:spLocks/>
            </p:cNvSpPr>
            <p:nvPr/>
          </p:nvSpPr>
          <p:spPr bwMode="gray">
            <a:xfrm>
              <a:off x="4994309" y="4768168"/>
              <a:ext cx="283156" cy="541901"/>
            </a:xfrm>
            <a:custGeom>
              <a:avLst/>
              <a:gdLst/>
              <a:ahLst/>
              <a:cxnLst>
                <a:cxn ang="0">
                  <a:pos x="95" y="110"/>
                </a:cxn>
                <a:cxn ang="0">
                  <a:pos x="89" y="106"/>
                </a:cxn>
                <a:cxn ang="0">
                  <a:pos x="78" y="98"/>
                </a:cxn>
                <a:cxn ang="0">
                  <a:pos x="66" y="83"/>
                </a:cxn>
                <a:cxn ang="0">
                  <a:pos x="63" y="69"/>
                </a:cxn>
                <a:cxn ang="0">
                  <a:pos x="66" y="53"/>
                </a:cxn>
                <a:cxn ang="0">
                  <a:pos x="61" y="24"/>
                </a:cxn>
                <a:cxn ang="0">
                  <a:pos x="43" y="9"/>
                </a:cxn>
                <a:cxn ang="0">
                  <a:pos x="28" y="12"/>
                </a:cxn>
                <a:cxn ang="0">
                  <a:pos x="21" y="1"/>
                </a:cxn>
                <a:cxn ang="0">
                  <a:pos x="0" y="35"/>
                </a:cxn>
                <a:cxn ang="0">
                  <a:pos x="5" y="46"/>
                </a:cxn>
                <a:cxn ang="0">
                  <a:pos x="14" y="55"/>
                </a:cxn>
                <a:cxn ang="0">
                  <a:pos x="21" y="69"/>
                </a:cxn>
                <a:cxn ang="0">
                  <a:pos x="13" y="71"/>
                </a:cxn>
                <a:cxn ang="0">
                  <a:pos x="11" y="85"/>
                </a:cxn>
                <a:cxn ang="0">
                  <a:pos x="18" y="92"/>
                </a:cxn>
                <a:cxn ang="0">
                  <a:pos x="16" y="108"/>
                </a:cxn>
                <a:cxn ang="0">
                  <a:pos x="14" y="113"/>
                </a:cxn>
                <a:cxn ang="0">
                  <a:pos x="15" y="119"/>
                </a:cxn>
                <a:cxn ang="0">
                  <a:pos x="12" y="130"/>
                </a:cxn>
                <a:cxn ang="0">
                  <a:pos x="19" y="138"/>
                </a:cxn>
                <a:cxn ang="0">
                  <a:pos x="16" y="141"/>
                </a:cxn>
                <a:cxn ang="0">
                  <a:pos x="19" y="153"/>
                </a:cxn>
                <a:cxn ang="0">
                  <a:pos x="16" y="146"/>
                </a:cxn>
                <a:cxn ang="0">
                  <a:pos x="12" y="147"/>
                </a:cxn>
                <a:cxn ang="0">
                  <a:pos x="33" y="164"/>
                </a:cxn>
                <a:cxn ang="0">
                  <a:pos x="41" y="169"/>
                </a:cxn>
                <a:cxn ang="0">
                  <a:pos x="47" y="179"/>
                </a:cxn>
                <a:cxn ang="0">
                  <a:pos x="52" y="190"/>
                </a:cxn>
                <a:cxn ang="0">
                  <a:pos x="67" y="187"/>
                </a:cxn>
                <a:cxn ang="0">
                  <a:pos x="72" y="181"/>
                </a:cxn>
                <a:cxn ang="0">
                  <a:pos x="66" y="171"/>
                </a:cxn>
                <a:cxn ang="0">
                  <a:pos x="73" y="163"/>
                </a:cxn>
                <a:cxn ang="0">
                  <a:pos x="85" y="149"/>
                </a:cxn>
                <a:cxn ang="0">
                  <a:pos x="90" y="135"/>
                </a:cxn>
                <a:cxn ang="0">
                  <a:pos x="100" y="125"/>
                </a:cxn>
              </a:cxnLst>
              <a:rect l="0" t="0" r="r" b="b"/>
              <a:pathLst>
                <a:path w="100" h="192">
                  <a:moveTo>
                    <a:pt x="95" y="117"/>
                  </a:moveTo>
                  <a:cubicBezTo>
                    <a:pt x="95" y="110"/>
                    <a:pt x="95" y="110"/>
                    <a:pt x="95" y="110"/>
                  </a:cubicBezTo>
                  <a:cubicBezTo>
                    <a:pt x="94" y="107"/>
                    <a:pt x="94" y="107"/>
                    <a:pt x="94" y="107"/>
                  </a:cubicBezTo>
                  <a:cubicBezTo>
                    <a:pt x="89" y="106"/>
                    <a:pt x="89" y="106"/>
                    <a:pt x="89" y="106"/>
                  </a:cubicBezTo>
                  <a:cubicBezTo>
                    <a:pt x="82" y="110"/>
                    <a:pt x="82" y="110"/>
                    <a:pt x="82" y="110"/>
                  </a:cubicBezTo>
                  <a:cubicBezTo>
                    <a:pt x="78" y="98"/>
                    <a:pt x="78" y="98"/>
                    <a:pt x="78" y="98"/>
                  </a:cubicBezTo>
                  <a:cubicBezTo>
                    <a:pt x="73" y="97"/>
                    <a:pt x="73" y="97"/>
                    <a:pt x="73" y="97"/>
                  </a:cubicBezTo>
                  <a:cubicBezTo>
                    <a:pt x="66" y="83"/>
                    <a:pt x="66" y="83"/>
                    <a:pt x="66" y="83"/>
                  </a:cubicBezTo>
                  <a:cubicBezTo>
                    <a:pt x="70" y="78"/>
                    <a:pt x="70" y="78"/>
                    <a:pt x="70" y="78"/>
                  </a:cubicBezTo>
                  <a:cubicBezTo>
                    <a:pt x="63" y="69"/>
                    <a:pt x="63" y="69"/>
                    <a:pt x="63" y="69"/>
                  </a:cubicBezTo>
                  <a:cubicBezTo>
                    <a:pt x="68" y="65"/>
                    <a:pt x="68" y="65"/>
                    <a:pt x="68" y="65"/>
                  </a:cubicBezTo>
                  <a:cubicBezTo>
                    <a:pt x="66" y="53"/>
                    <a:pt x="66" y="53"/>
                    <a:pt x="66" y="53"/>
                  </a:cubicBezTo>
                  <a:cubicBezTo>
                    <a:pt x="68" y="39"/>
                    <a:pt x="68" y="39"/>
                    <a:pt x="68" y="39"/>
                  </a:cubicBezTo>
                  <a:cubicBezTo>
                    <a:pt x="68" y="39"/>
                    <a:pt x="65" y="29"/>
                    <a:pt x="61" y="24"/>
                  </a:cubicBezTo>
                  <a:cubicBezTo>
                    <a:pt x="57" y="20"/>
                    <a:pt x="46" y="19"/>
                    <a:pt x="46" y="19"/>
                  </a:cubicBezTo>
                  <a:cubicBezTo>
                    <a:pt x="46" y="19"/>
                    <a:pt x="45" y="12"/>
                    <a:pt x="43" y="9"/>
                  </a:cubicBezTo>
                  <a:cubicBezTo>
                    <a:pt x="41" y="7"/>
                    <a:pt x="38" y="5"/>
                    <a:pt x="38" y="5"/>
                  </a:cubicBezTo>
                  <a:cubicBezTo>
                    <a:pt x="28" y="12"/>
                    <a:pt x="28" y="12"/>
                    <a:pt x="28" y="12"/>
                  </a:cubicBezTo>
                  <a:cubicBezTo>
                    <a:pt x="21" y="8"/>
                    <a:pt x="21" y="8"/>
                    <a:pt x="21" y="8"/>
                  </a:cubicBezTo>
                  <a:cubicBezTo>
                    <a:pt x="21" y="1"/>
                    <a:pt x="21" y="1"/>
                    <a:pt x="21" y="1"/>
                  </a:cubicBezTo>
                  <a:cubicBezTo>
                    <a:pt x="18" y="0"/>
                    <a:pt x="18" y="0"/>
                    <a:pt x="18" y="0"/>
                  </a:cubicBezTo>
                  <a:cubicBezTo>
                    <a:pt x="0" y="35"/>
                    <a:pt x="0" y="35"/>
                    <a:pt x="0" y="35"/>
                  </a:cubicBezTo>
                  <a:cubicBezTo>
                    <a:pt x="3" y="36"/>
                    <a:pt x="3" y="36"/>
                    <a:pt x="3" y="36"/>
                  </a:cubicBezTo>
                  <a:cubicBezTo>
                    <a:pt x="5" y="46"/>
                    <a:pt x="5" y="46"/>
                    <a:pt x="5" y="46"/>
                  </a:cubicBezTo>
                  <a:cubicBezTo>
                    <a:pt x="6" y="54"/>
                    <a:pt x="6" y="54"/>
                    <a:pt x="6" y="54"/>
                  </a:cubicBezTo>
                  <a:cubicBezTo>
                    <a:pt x="6" y="54"/>
                    <a:pt x="9" y="54"/>
                    <a:pt x="14" y="55"/>
                  </a:cubicBezTo>
                  <a:cubicBezTo>
                    <a:pt x="19" y="56"/>
                    <a:pt x="17" y="60"/>
                    <a:pt x="17" y="60"/>
                  </a:cubicBezTo>
                  <a:cubicBezTo>
                    <a:pt x="21" y="69"/>
                    <a:pt x="21" y="69"/>
                    <a:pt x="21" y="69"/>
                  </a:cubicBezTo>
                  <a:cubicBezTo>
                    <a:pt x="18" y="71"/>
                    <a:pt x="18" y="71"/>
                    <a:pt x="18" y="71"/>
                  </a:cubicBezTo>
                  <a:cubicBezTo>
                    <a:pt x="13" y="71"/>
                    <a:pt x="13" y="71"/>
                    <a:pt x="13" y="71"/>
                  </a:cubicBezTo>
                  <a:cubicBezTo>
                    <a:pt x="16" y="80"/>
                    <a:pt x="16" y="80"/>
                    <a:pt x="16" y="80"/>
                  </a:cubicBezTo>
                  <a:cubicBezTo>
                    <a:pt x="16" y="80"/>
                    <a:pt x="11" y="80"/>
                    <a:pt x="11" y="85"/>
                  </a:cubicBezTo>
                  <a:cubicBezTo>
                    <a:pt x="12" y="91"/>
                    <a:pt x="13" y="91"/>
                    <a:pt x="13" y="91"/>
                  </a:cubicBezTo>
                  <a:cubicBezTo>
                    <a:pt x="13" y="91"/>
                    <a:pt x="18" y="90"/>
                    <a:pt x="18" y="92"/>
                  </a:cubicBezTo>
                  <a:cubicBezTo>
                    <a:pt x="18" y="94"/>
                    <a:pt x="14" y="100"/>
                    <a:pt x="14" y="100"/>
                  </a:cubicBezTo>
                  <a:cubicBezTo>
                    <a:pt x="16" y="108"/>
                    <a:pt x="16" y="108"/>
                    <a:pt x="16" y="108"/>
                  </a:cubicBezTo>
                  <a:cubicBezTo>
                    <a:pt x="16" y="108"/>
                    <a:pt x="23" y="111"/>
                    <a:pt x="21" y="113"/>
                  </a:cubicBezTo>
                  <a:cubicBezTo>
                    <a:pt x="18" y="115"/>
                    <a:pt x="14" y="113"/>
                    <a:pt x="14" y="113"/>
                  </a:cubicBezTo>
                  <a:cubicBezTo>
                    <a:pt x="12" y="116"/>
                    <a:pt x="12" y="116"/>
                    <a:pt x="12" y="116"/>
                  </a:cubicBezTo>
                  <a:cubicBezTo>
                    <a:pt x="15" y="119"/>
                    <a:pt x="15" y="119"/>
                    <a:pt x="15" y="119"/>
                  </a:cubicBezTo>
                  <a:cubicBezTo>
                    <a:pt x="14" y="127"/>
                    <a:pt x="14" y="127"/>
                    <a:pt x="14" y="127"/>
                  </a:cubicBezTo>
                  <a:cubicBezTo>
                    <a:pt x="12" y="130"/>
                    <a:pt x="12" y="130"/>
                    <a:pt x="12" y="130"/>
                  </a:cubicBezTo>
                  <a:cubicBezTo>
                    <a:pt x="14" y="137"/>
                    <a:pt x="14" y="137"/>
                    <a:pt x="14" y="137"/>
                  </a:cubicBezTo>
                  <a:cubicBezTo>
                    <a:pt x="14" y="137"/>
                    <a:pt x="19" y="134"/>
                    <a:pt x="19" y="138"/>
                  </a:cubicBezTo>
                  <a:cubicBezTo>
                    <a:pt x="19" y="140"/>
                    <a:pt x="16" y="140"/>
                    <a:pt x="16" y="140"/>
                  </a:cubicBezTo>
                  <a:cubicBezTo>
                    <a:pt x="16" y="141"/>
                    <a:pt x="16" y="141"/>
                    <a:pt x="16" y="141"/>
                  </a:cubicBezTo>
                  <a:cubicBezTo>
                    <a:pt x="16" y="141"/>
                    <a:pt x="23" y="142"/>
                    <a:pt x="22" y="147"/>
                  </a:cubicBezTo>
                  <a:cubicBezTo>
                    <a:pt x="21" y="154"/>
                    <a:pt x="19" y="153"/>
                    <a:pt x="19" y="153"/>
                  </a:cubicBezTo>
                  <a:cubicBezTo>
                    <a:pt x="19" y="153"/>
                    <a:pt x="17" y="152"/>
                    <a:pt x="17" y="150"/>
                  </a:cubicBezTo>
                  <a:cubicBezTo>
                    <a:pt x="16" y="148"/>
                    <a:pt x="16" y="146"/>
                    <a:pt x="16" y="146"/>
                  </a:cubicBezTo>
                  <a:cubicBezTo>
                    <a:pt x="12" y="145"/>
                    <a:pt x="12" y="145"/>
                    <a:pt x="12" y="145"/>
                  </a:cubicBezTo>
                  <a:cubicBezTo>
                    <a:pt x="12" y="147"/>
                    <a:pt x="12" y="147"/>
                    <a:pt x="12" y="147"/>
                  </a:cubicBezTo>
                  <a:cubicBezTo>
                    <a:pt x="12" y="147"/>
                    <a:pt x="16" y="156"/>
                    <a:pt x="21" y="159"/>
                  </a:cubicBezTo>
                  <a:cubicBezTo>
                    <a:pt x="25" y="162"/>
                    <a:pt x="30" y="164"/>
                    <a:pt x="33" y="164"/>
                  </a:cubicBezTo>
                  <a:cubicBezTo>
                    <a:pt x="38" y="164"/>
                    <a:pt x="38" y="164"/>
                    <a:pt x="38" y="164"/>
                  </a:cubicBezTo>
                  <a:cubicBezTo>
                    <a:pt x="41" y="169"/>
                    <a:pt x="41" y="169"/>
                    <a:pt x="41" y="169"/>
                  </a:cubicBezTo>
                  <a:cubicBezTo>
                    <a:pt x="46" y="169"/>
                    <a:pt x="46" y="169"/>
                    <a:pt x="46" y="169"/>
                  </a:cubicBezTo>
                  <a:cubicBezTo>
                    <a:pt x="47" y="179"/>
                    <a:pt x="47" y="179"/>
                    <a:pt x="47" y="179"/>
                  </a:cubicBezTo>
                  <a:cubicBezTo>
                    <a:pt x="52" y="180"/>
                    <a:pt x="52" y="180"/>
                    <a:pt x="52" y="180"/>
                  </a:cubicBezTo>
                  <a:cubicBezTo>
                    <a:pt x="52" y="190"/>
                    <a:pt x="52" y="190"/>
                    <a:pt x="52" y="190"/>
                  </a:cubicBezTo>
                  <a:cubicBezTo>
                    <a:pt x="52" y="190"/>
                    <a:pt x="59" y="192"/>
                    <a:pt x="60" y="192"/>
                  </a:cubicBezTo>
                  <a:cubicBezTo>
                    <a:pt x="62" y="192"/>
                    <a:pt x="67" y="187"/>
                    <a:pt x="67" y="187"/>
                  </a:cubicBezTo>
                  <a:cubicBezTo>
                    <a:pt x="67" y="187"/>
                    <a:pt x="66" y="184"/>
                    <a:pt x="67" y="181"/>
                  </a:cubicBezTo>
                  <a:cubicBezTo>
                    <a:pt x="67" y="180"/>
                    <a:pt x="72" y="181"/>
                    <a:pt x="72" y="181"/>
                  </a:cubicBezTo>
                  <a:cubicBezTo>
                    <a:pt x="71" y="177"/>
                    <a:pt x="71" y="177"/>
                    <a:pt x="71" y="177"/>
                  </a:cubicBezTo>
                  <a:cubicBezTo>
                    <a:pt x="71" y="177"/>
                    <a:pt x="65" y="174"/>
                    <a:pt x="66" y="171"/>
                  </a:cubicBezTo>
                  <a:cubicBezTo>
                    <a:pt x="67" y="166"/>
                    <a:pt x="71" y="168"/>
                    <a:pt x="71" y="168"/>
                  </a:cubicBezTo>
                  <a:cubicBezTo>
                    <a:pt x="71" y="168"/>
                    <a:pt x="70" y="164"/>
                    <a:pt x="73" y="163"/>
                  </a:cubicBezTo>
                  <a:cubicBezTo>
                    <a:pt x="76" y="162"/>
                    <a:pt x="78" y="165"/>
                    <a:pt x="83" y="161"/>
                  </a:cubicBezTo>
                  <a:cubicBezTo>
                    <a:pt x="88" y="156"/>
                    <a:pt x="85" y="149"/>
                    <a:pt x="85" y="149"/>
                  </a:cubicBezTo>
                  <a:cubicBezTo>
                    <a:pt x="89" y="144"/>
                    <a:pt x="89" y="144"/>
                    <a:pt x="89" y="144"/>
                  </a:cubicBezTo>
                  <a:cubicBezTo>
                    <a:pt x="89" y="144"/>
                    <a:pt x="87" y="138"/>
                    <a:pt x="90" y="135"/>
                  </a:cubicBezTo>
                  <a:cubicBezTo>
                    <a:pt x="92" y="134"/>
                    <a:pt x="95" y="134"/>
                    <a:pt x="95" y="134"/>
                  </a:cubicBezTo>
                  <a:cubicBezTo>
                    <a:pt x="95" y="134"/>
                    <a:pt x="100" y="129"/>
                    <a:pt x="100" y="125"/>
                  </a:cubicBezTo>
                  <a:cubicBezTo>
                    <a:pt x="99" y="121"/>
                    <a:pt x="95" y="117"/>
                    <a:pt x="95" y="117"/>
                  </a:cubicBez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71" name="Mazedonien" descr="© INSCALE GmbH, 05.05.2010&#10;http://www.presentationload.com/"/>
            <p:cNvSpPr>
              <a:spLocks/>
            </p:cNvSpPr>
            <p:nvPr/>
          </p:nvSpPr>
          <p:spPr bwMode="gray">
            <a:xfrm>
              <a:off x="5173315" y="4779559"/>
              <a:ext cx="354758" cy="297801"/>
            </a:xfrm>
            <a:custGeom>
              <a:avLst/>
              <a:gdLst/>
              <a:ahLst/>
              <a:cxnLst>
                <a:cxn ang="0">
                  <a:pos x="122" y="42"/>
                </a:cxn>
                <a:cxn ang="0">
                  <a:pos x="125" y="33"/>
                </a:cxn>
                <a:cxn ang="0">
                  <a:pos x="116" y="29"/>
                </a:cxn>
                <a:cxn ang="0">
                  <a:pos x="115" y="16"/>
                </a:cxn>
                <a:cxn ang="0">
                  <a:pos x="105" y="16"/>
                </a:cxn>
                <a:cxn ang="0">
                  <a:pos x="95" y="9"/>
                </a:cxn>
                <a:cxn ang="0">
                  <a:pos x="86" y="3"/>
                </a:cxn>
                <a:cxn ang="0">
                  <a:pos x="82" y="0"/>
                </a:cxn>
                <a:cxn ang="0">
                  <a:pos x="75" y="7"/>
                </a:cxn>
                <a:cxn ang="0">
                  <a:pos x="65" y="5"/>
                </a:cxn>
                <a:cxn ang="0">
                  <a:pos x="53" y="12"/>
                </a:cxn>
                <a:cxn ang="0">
                  <a:pos x="43" y="12"/>
                </a:cxn>
                <a:cxn ang="0">
                  <a:pos x="35" y="27"/>
                </a:cxn>
                <a:cxn ang="0">
                  <a:pos x="26" y="18"/>
                </a:cxn>
                <a:cxn ang="0">
                  <a:pos x="21" y="24"/>
                </a:cxn>
                <a:cxn ang="0">
                  <a:pos x="11" y="29"/>
                </a:cxn>
                <a:cxn ang="0">
                  <a:pos x="13" y="43"/>
                </a:cxn>
                <a:cxn ang="0">
                  <a:pos x="3" y="49"/>
                </a:cxn>
                <a:cxn ang="0">
                  <a:pos x="5" y="61"/>
                </a:cxn>
                <a:cxn ang="0">
                  <a:pos x="0" y="65"/>
                </a:cxn>
                <a:cxn ang="0">
                  <a:pos x="7" y="74"/>
                </a:cxn>
                <a:cxn ang="0">
                  <a:pos x="3" y="79"/>
                </a:cxn>
                <a:cxn ang="0">
                  <a:pos x="10" y="93"/>
                </a:cxn>
                <a:cxn ang="0">
                  <a:pos x="15" y="94"/>
                </a:cxn>
                <a:cxn ang="0">
                  <a:pos x="19" y="106"/>
                </a:cxn>
                <a:cxn ang="0">
                  <a:pos x="26" y="102"/>
                </a:cxn>
                <a:cxn ang="0">
                  <a:pos x="31" y="103"/>
                </a:cxn>
                <a:cxn ang="0">
                  <a:pos x="32" y="106"/>
                </a:cxn>
                <a:cxn ang="0">
                  <a:pos x="48" y="105"/>
                </a:cxn>
                <a:cxn ang="0">
                  <a:pos x="57" y="99"/>
                </a:cxn>
                <a:cxn ang="0">
                  <a:pos x="63" y="101"/>
                </a:cxn>
                <a:cxn ang="0">
                  <a:pos x="73" y="95"/>
                </a:cxn>
                <a:cxn ang="0">
                  <a:pos x="76" y="83"/>
                </a:cxn>
                <a:cxn ang="0">
                  <a:pos x="82" y="79"/>
                </a:cxn>
                <a:cxn ang="0">
                  <a:pos x="89" y="80"/>
                </a:cxn>
                <a:cxn ang="0">
                  <a:pos x="93" y="77"/>
                </a:cxn>
                <a:cxn ang="0">
                  <a:pos x="112" y="78"/>
                </a:cxn>
                <a:cxn ang="0">
                  <a:pos x="113" y="74"/>
                </a:cxn>
                <a:cxn ang="0">
                  <a:pos x="117" y="77"/>
                </a:cxn>
                <a:cxn ang="0">
                  <a:pos x="117" y="63"/>
                </a:cxn>
                <a:cxn ang="0">
                  <a:pos x="126" y="62"/>
                </a:cxn>
                <a:cxn ang="0">
                  <a:pos x="122" y="42"/>
                </a:cxn>
              </a:cxnLst>
              <a:rect l="0" t="0" r="r" b="b"/>
              <a:pathLst>
                <a:path w="126" h="106">
                  <a:moveTo>
                    <a:pt x="122" y="42"/>
                  </a:moveTo>
                  <a:cubicBezTo>
                    <a:pt x="125" y="33"/>
                    <a:pt x="125" y="33"/>
                    <a:pt x="125" y="33"/>
                  </a:cubicBezTo>
                  <a:cubicBezTo>
                    <a:pt x="116" y="29"/>
                    <a:pt x="116" y="29"/>
                    <a:pt x="116" y="29"/>
                  </a:cubicBezTo>
                  <a:cubicBezTo>
                    <a:pt x="115" y="16"/>
                    <a:pt x="115" y="16"/>
                    <a:pt x="115" y="16"/>
                  </a:cubicBezTo>
                  <a:cubicBezTo>
                    <a:pt x="105" y="16"/>
                    <a:pt x="105" y="16"/>
                    <a:pt x="105" y="16"/>
                  </a:cubicBezTo>
                  <a:cubicBezTo>
                    <a:pt x="100" y="17"/>
                    <a:pt x="97" y="12"/>
                    <a:pt x="95" y="9"/>
                  </a:cubicBezTo>
                  <a:cubicBezTo>
                    <a:pt x="93" y="7"/>
                    <a:pt x="86" y="3"/>
                    <a:pt x="86" y="3"/>
                  </a:cubicBezTo>
                  <a:cubicBezTo>
                    <a:pt x="82" y="0"/>
                    <a:pt x="82" y="0"/>
                    <a:pt x="82" y="0"/>
                  </a:cubicBezTo>
                  <a:cubicBezTo>
                    <a:pt x="75" y="7"/>
                    <a:pt x="75" y="7"/>
                    <a:pt x="75" y="7"/>
                  </a:cubicBezTo>
                  <a:cubicBezTo>
                    <a:pt x="65" y="5"/>
                    <a:pt x="65" y="5"/>
                    <a:pt x="65" y="5"/>
                  </a:cubicBezTo>
                  <a:cubicBezTo>
                    <a:pt x="65" y="5"/>
                    <a:pt x="58" y="12"/>
                    <a:pt x="53" y="12"/>
                  </a:cubicBezTo>
                  <a:cubicBezTo>
                    <a:pt x="49" y="13"/>
                    <a:pt x="43" y="12"/>
                    <a:pt x="43" y="12"/>
                  </a:cubicBezTo>
                  <a:cubicBezTo>
                    <a:pt x="35" y="27"/>
                    <a:pt x="35" y="27"/>
                    <a:pt x="35" y="27"/>
                  </a:cubicBezTo>
                  <a:cubicBezTo>
                    <a:pt x="26" y="18"/>
                    <a:pt x="26" y="18"/>
                    <a:pt x="26" y="18"/>
                  </a:cubicBezTo>
                  <a:cubicBezTo>
                    <a:pt x="21" y="24"/>
                    <a:pt x="21" y="24"/>
                    <a:pt x="21" y="24"/>
                  </a:cubicBezTo>
                  <a:cubicBezTo>
                    <a:pt x="21" y="24"/>
                    <a:pt x="14" y="24"/>
                    <a:pt x="11" y="29"/>
                  </a:cubicBezTo>
                  <a:cubicBezTo>
                    <a:pt x="9" y="33"/>
                    <a:pt x="13" y="43"/>
                    <a:pt x="13" y="43"/>
                  </a:cubicBezTo>
                  <a:cubicBezTo>
                    <a:pt x="3" y="49"/>
                    <a:pt x="3" y="49"/>
                    <a:pt x="3" y="49"/>
                  </a:cubicBezTo>
                  <a:cubicBezTo>
                    <a:pt x="5" y="61"/>
                    <a:pt x="5" y="61"/>
                    <a:pt x="5" y="61"/>
                  </a:cubicBezTo>
                  <a:cubicBezTo>
                    <a:pt x="0" y="65"/>
                    <a:pt x="0" y="65"/>
                    <a:pt x="0" y="65"/>
                  </a:cubicBezTo>
                  <a:cubicBezTo>
                    <a:pt x="7" y="74"/>
                    <a:pt x="7" y="74"/>
                    <a:pt x="7" y="74"/>
                  </a:cubicBezTo>
                  <a:cubicBezTo>
                    <a:pt x="3" y="79"/>
                    <a:pt x="3" y="79"/>
                    <a:pt x="3" y="79"/>
                  </a:cubicBezTo>
                  <a:cubicBezTo>
                    <a:pt x="10" y="93"/>
                    <a:pt x="10" y="93"/>
                    <a:pt x="10" y="93"/>
                  </a:cubicBezTo>
                  <a:cubicBezTo>
                    <a:pt x="15" y="94"/>
                    <a:pt x="15" y="94"/>
                    <a:pt x="15" y="94"/>
                  </a:cubicBezTo>
                  <a:cubicBezTo>
                    <a:pt x="19" y="106"/>
                    <a:pt x="19" y="106"/>
                    <a:pt x="19" y="106"/>
                  </a:cubicBezTo>
                  <a:cubicBezTo>
                    <a:pt x="26" y="102"/>
                    <a:pt x="26" y="102"/>
                    <a:pt x="26" y="102"/>
                  </a:cubicBezTo>
                  <a:cubicBezTo>
                    <a:pt x="31" y="103"/>
                    <a:pt x="31" y="103"/>
                    <a:pt x="31" y="103"/>
                  </a:cubicBezTo>
                  <a:cubicBezTo>
                    <a:pt x="32" y="106"/>
                    <a:pt x="32" y="106"/>
                    <a:pt x="32" y="106"/>
                  </a:cubicBezTo>
                  <a:cubicBezTo>
                    <a:pt x="48" y="105"/>
                    <a:pt x="48" y="105"/>
                    <a:pt x="48" y="105"/>
                  </a:cubicBezTo>
                  <a:cubicBezTo>
                    <a:pt x="48" y="105"/>
                    <a:pt x="53" y="99"/>
                    <a:pt x="57" y="99"/>
                  </a:cubicBezTo>
                  <a:cubicBezTo>
                    <a:pt x="59" y="99"/>
                    <a:pt x="63" y="101"/>
                    <a:pt x="63" y="101"/>
                  </a:cubicBezTo>
                  <a:cubicBezTo>
                    <a:pt x="63" y="101"/>
                    <a:pt x="69" y="97"/>
                    <a:pt x="73" y="95"/>
                  </a:cubicBezTo>
                  <a:cubicBezTo>
                    <a:pt x="76" y="92"/>
                    <a:pt x="74" y="88"/>
                    <a:pt x="76" y="83"/>
                  </a:cubicBezTo>
                  <a:cubicBezTo>
                    <a:pt x="78" y="80"/>
                    <a:pt x="82" y="79"/>
                    <a:pt x="82" y="79"/>
                  </a:cubicBezTo>
                  <a:cubicBezTo>
                    <a:pt x="89" y="80"/>
                    <a:pt x="89" y="80"/>
                    <a:pt x="89" y="80"/>
                  </a:cubicBezTo>
                  <a:cubicBezTo>
                    <a:pt x="93" y="77"/>
                    <a:pt x="93" y="77"/>
                    <a:pt x="93" y="77"/>
                  </a:cubicBezTo>
                  <a:cubicBezTo>
                    <a:pt x="112" y="78"/>
                    <a:pt x="112" y="78"/>
                    <a:pt x="112" y="78"/>
                  </a:cubicBezTo>
                  <a:cubicBezTo>
                    <a:pt x="113" y="74"/>
                    <a:pt x="113" y="74"/>
                    <a:pt x="113" y="74"/>
                  </a:cubicBezTo>
                  <a:cubicBezTo>
                    <a:pt x="117" y="77"/>
                    <a:pt x="117" y="77"/>
                    <a:pt x="117" y="77"/>
                  </a:cubicBezTo>
                  <a:cubicBezTo>
                    <a:pt x="117" y="77"/>
                    <a:pt x="116" y="67"/>
                    <a:pt x="117" y="63"/>
                  </a:cubicBezTo>
                  <a:cubicBezTo>
                    <a:pt x="117" y="60"/>
                    <a:pt x="126" y="62"/>
                    <a:pt x="126" y="62"/>
                  </a:cubicBezTo>
                  <a:lnTo>
                    <a:pt x="122" y="42"/>
                  </a:ln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72" name="Slovakia" descr="© INSCALE GmbH, 05.05.2010&#10;http://www.presentationload.com/"/>
            <p:cNvSpPr>
              <a:spLocks/>
            </p:cNvSpPr>
            <p:nvPr/>
          </p:nvSpPr>
          <p:spPr bwMode="gray">
            <a:xfrm>
              <a:off x="4571202" y="3500478"/>
              <a:ext cx="694870" cy="367776"/>
            </a:xfrm>
            <a:custGeom>
              <a:avLst/>
              <a:gdLst/>
              <a:ahLst/>
              <a:cxnLst>
                <a:cxn ang="0">
                  <a:pos x="221" y="7"/>
                </a:cxn>
                <a:cxn ang="0">
                  <a:pos x="202" y="1"/>
                </a:cxn>
                <a:cxn ang="0">
                  <a:pos x="179" y="7"/>
                </a:cxn>
                <a:cxn ang="0">
                  <a:pos x="165" y="9"/>
                </a:cxn>
                <a:cxn ang="0">
                  <a:pos x="141" y="16"/>
                </a:cxn>
                <a:cxn ang="0">
                  <a:pos x="130" y="23"/>
                </a:cxn>
                <a:cxn ang="0">
                  <a:pos x="125" y="19"/>
                </a:cxn>
                <a:cxn ang="0">
                  <a:pos x="116" y="14"/>
                </a:cxn>
                <a:cxn ang="0">
                  <a:pos x="113" y="11"/>
                </a:cxn>
                <a:cxn ang="0">
                  <a:pos x="102" y="9"/>
                </a:cxn>
                <a:cxn ang="0">
                  <a:pos x="96" y="16"/>
                </a:cxn>
                <a:cxn ang="0">
                  <a:pos x="86" y="10"/>
                </a:cxn>
                <a:cxn ang="0">
                  <a:pos x="76" y="13"/>
                </a:cxn>
                <a:cxn ang="0">
                  <a:pos x="64" y="23"/>
                </a:cxn>
                <a:cxn ang="0">
                  <a:pos x="51" y="43"/>
                </a:cxn>
                <a:cxn ang="0">
                  <a:pos x="43" y="53"/>
                </a:cxn>
                <a:cxn ang="0">
                  <a:pos x="14" y="59"/>
                </a:cxn>
                <a:cxn ang="0">
                  <a:pos x="4" y="73"/>
                </a:cxn>
                <a:cxn ang="0">
                  <a:pos x="0" y="90"/>
                </a:cxn>
                <a:cxn ang="0">
                  <a:pos x="9" y="105"/>
                </a:cxn>
                <a:cxn ang="0">
                  <a:pos x="14" y="117"/>
                </a:cxn>
                <a:cxn ang="0">
                  <a:pos x="37" y="126"/>
                </a:cxn>
                <a:cxn ang="0">
                  <a:pos x="56" y="129"/>
                </a:cxn>
                <a:cxn ang="0">
                  <a:pos x="76" y="126"/>
                </a:cxn>
                <a:cxn ang="0">
                  <a:pos x="93" y="118"/>
                </a:cxn>
                <a:cxn ang="0">
                  <a:pos x="102" y="104"/>
                </a:cxn>
                <a:cxn ang="0">
                  <a:pos x="123" y="89"/>
                </a:cxn>
                <a:cxn ang="0">
                  <a:pos x="155" y="83"/>
                </a:cxn>
                <a:cxn ang="0">
                  <a:pos x="185" y="63"/>
                </a:cxn>
                <a:cxn ang="0">
                  <a:pos x="210" y="63"/>
                </a:cxn>
                <a:cxn ang="0">
                  <a:pos x="225" y="67"/>
                </a:cxn>
                <a:cxn ang="0">
                  <a:pos x="232" y="55"/>
                </a:cxn>
                <a:cxn ang="0">
                  <a:pos x="241" y="30"/>
                </a:cxn>
                <a:cxn ang="0">
                  <a:pos x="222" y="14"/>
                </a:cxn>
              </a:cxnLst>
              <a:rect l="0" t="0" r="r" b="b"/>
              <a:pathLst>
                <a:path w="246" h="130">
                  <a:moveTo>
                    <a:pt x="222" y="14"/>
                  </a:moveTo>
                  <a:cubicBezTo>
                    <a:pt x="222" y="14"/>
                    <a:pt x="222" y="9"/>
                    <a:pt x="221" y="7"/>
                  </a:cubicBezTo>
                  <a:cubicBezTo>
                    <a:pt x="220" y="5"/>
                    <a:pt x="208" y="5"/>
                    <a:pt x="208" y="5"/>
                  </a:cubicBezTo>
                  <a:cubicBezTo>
                    <a:pt x="202" y="1"/>
                    <a:pt x="202" y="1"/>
                    <a:pt x="202" y="1"/>
                  </a:cubicBezTo>
                  <a:cubicBezTo>
                    <a:pt x="202" y="1"/>
                    <a:pt x="199" y="0"/>
                    <a:pt x="192" y="1"/>
                  </a:cubicBezTo>
                  <a:cubicBezTo>
                    <a:pt x="184" y="3"/>
                    <a:pt x="179" y="7"/>
                    <a:pt x="179" y="7"/>
                  </a:cubicBezTo>
                  <a:cubicBezTo>
                    <a:pt x="179" y="7"/>
                    <a:pt x="178" y="13"/>
                    <a:pt x="173" y="14"/>
                  </a:cubicBezTo>
                  <a:cubicBezTo>
                    <a:pt x="166" y="15"/>
                    <a:pt x="165" y="9"/>
                    <a:pt x="165" y="9"/>
                  </a:cubicBezTo>
                  <a:cubicBezTo>
                    <a:pt x="153" y="9"/>
                    <a:pt x="153" y="9"/>
                    <a:pt x="153" y="9"/>
                  </a:cubicBezTo>
                  <a:cubicBezTo>
                    <a:pt x="146" y="10"/>
                    <a:pt x="141" y="16"/>
                    <a:pt x="141" y="16"/>
                  </a:cubicBezTo>
                  <a:cubicBezTo>
                    <a:pt x="138" y="26"/>
                    <a:pt x="138" y="26"/>
                    <a:pt x="138" y="26"/>
                  </a:cubicBezTo>
                  <a:cubicBezTo>
                    <a:pt x="130" y="23"/>
                    <a:pt x="130" y="23"/>
                    <a:pt x="130" y="23"/>
                  </a:cubicBezTo>
                  <a:cubicBezTo>
                    <a:pt x="130" y="23"/>
                    <a:pt x="126" y="26"/>
                    <a:pt x="124" y="26"/>
                  </a:cubicBezTo>
                  <a:cubicBezTo>
                    <a:pt x="120" y="26"/>
                    <a:pt x="125" y="19"/>
                    <a:pt x="125" y="19"/>
                  </a:cubicBezTo>
                  <a:cubicBezTo>
                    <a:pt x="122" y="12"/>
                    <a:pt x="122" y="12"/>
                    <a:pt x="122" y="12"/>
                  </a:cubicBezTo>
                  <a:cubicBezTo>
                    <a:pt x="116" y="14"/>
                    <a:pt x="116" y="14"/>
                    <a:pt x="116" y="14"/>
                  </a:cubicBezTo>
                  <a:cubicBezTo>
                    <a:pt x="117" y="11"/>
                    <a:pt x="117" y="11"/>
                    <a:pt x="117" y="11"/>
                  </a:cubicBezTo>
                  <a:cubicBezTo>
                    <a:pt x="113" y="11"/>
                    <a:pt x="113" y="11"/>
                    <a:pt x="113" y="11"/>
                  </a:cubicBezTo>
                  <a:cubicBezTo>
                    <a:pt x="113" y="11"/>
                    <a:pt x="112" y="4"/>
                    <a:pt x="108" y="3"/>
                  </a:cubicBezTo>
                  <a:cubicBezTo>
                    <a:pt x="103" y="3"/>
                    <a:pt x="102" y="9"/>
                    <a:pt x="102" y="9"/>
                  </a:cubicBezTo>
                  <a:cubicBezTo>
                    <a:pt x="99" y="9"/>
                    <a:pt x="99" y="9"/>
                    <a:pt x="99" y="9"/>
                  </a:cubicBezTo>
                  <a:cubicBezTo>
                    <a:pt x="96" y="16"/>
                    <a:pt x="96" y="16"/>
                    <a:pt x="96" y="16"/>
                  </a:cubicBezTo>
                  <a:cubicBezTo>
                    <a:pt x="86" y="18"/>
                    <a:pt x="86" y="18"/>
                    <a:pt x="86" y="18"/>
                  </a:cubicBezTo>
                  <a:cubicBezTo>
                    <a:pt x="86" y="10"/>
                    <a:pt x="86" y="10"/>
                    <a:pt x="86" y="10"/>
                  </a:cubicBezTo>
                  <a:cubicBezTo>
                    <a:pt x="83" y="10"/>
                    <a:pt x="83" y="10"/>
                    <a:pt x="83" y="10"/>
                  </a:cubicBezTo>
                  <a:cubicBezTo>
                    <a:pt x="76" y="13"/>
                    <a:pt x="76" y="13"/>
                    <a:pt x="76" y="13"/>
                  </a:cubicBezTo>
                  <a:cubicBezTo>
                    <a:pt x="69" y="12"/>
                    <a:pt x="69" y="12"/>
                    <a:pt x="69" y="12"/>
                  </a:cubicBezTo>
                  <a:cubicBezTo>
                    <a:pt x="69" y="12"/>
                    <a:pt x="68" y="20"/>
                    <a:pt x="64" y="23"/>
                  </a:cubicBezTo>
                  <a:cubicBezTo>
                    <a:pt x="60" y="26"/>
                    <a:pt x="58" y="24"/>
                    <a:pt x="54" y="27"/>
                  </a:cubicBezTo>
                  <a:cubicBezTo>
                    <a:pt x="52" y="31"/>
                    <a:pt x="54" y="39"/>
                    <a:pt x="51" y="43"/>
                  </a:cubicBezTo>
                  <a:cubicBezTo>
                    <a:pt x="49" y="47"/>
                    <a:pt x="47" y="43"/>
                    <a:pt x="44" y="46"/>
                  </a:cubicBezTo>
                  <a:cubicBezTo>
                    <a:pt x="41" y="50"/>
                    <a:pt x="43" y="53"/>
                    <a:pt x="43" y="53"/>
                  </a:cubicBezTo>
                  <a:cubicBezTo>
                    <a:pt x="30" y="61"/>
                    <a:pt x="30" y="61"/>
                    <a:pt x="30" y="61"/>
                  </a:cubicBezTo>
                  <a:cubicBezTo>
                    <a:pt x="30" y="61"/>
                    <a:pt x="18" y="57"/>
                    <a:pt x="14" y="59"/>
                  </a:cubicBezTo>
                  <a:cubicBezTo>
                    <a:pt x="10" y="61"/>
                    <a:pt x="5" y="69"/>
                    <a:pt x="4" y="72"/>
                  </a:cubicBezTo>
                  <a:cubicBezTo>
                    <a:pt x="4" y="73"/>
                    <a:pt x="4" y="73"/>
                    <a:pt x="4" y="73"/>
                  </a:cubicBezTo>
                  <a:cubicBezTo>
                    <a:pt x="4" y="83"/>
                    <a:pt x="4" y="83"/>
                    <a:pt x="4" y="83"/>
                  </a:cubicBezTo>
                  <a:cubicBezTo>
                    <a:pt x="4" y="83"/>
                    <a:pt x="1" y="85"/>
                    <a:pt x="0" y="90"/>
                  </a:cubicBezTo>
                  <a:cubicBezTo>
                    <a:pt x="0" y="95"/>
                    <a:pt x="7" y="99"/>
                    <a:pt x="7" y="99"/>
                  </a:cubicBezTo>
                  <a:cubicBezTo>
                    <a:pt x="9" y="105"/>
                    <a:pt x="9" y="105"/>
                    <a:pt x="9" y="105"/>
                  </a:cubicBezTo>
                  <a:cubicBezTo>
                    <a:pt x="9" y="105"/>
                    <a:pt x="12" y="109"/>
                    <a:pt x="14" y="113"/>
                  </a:cubicBezTo>
                  <a:cubicBezTo>
                    <a:pt x="14" y="114"/>
                    <a:pt x="15" y="116"/>
                    <a:pt x="14" y="117"/>
                  </a:cubicBezTo>
                  <a:cubicBezTo>
                    <a:pt x="18" y="116"/>
                    <a:pt x="22" y="116"/>
                    <a:pt x="25" y="117"/>
                  </a:cubicBezTo>
                  <a:cubicBezTo>
                    <a:pt x="30" y="118"/>
                    <a:pt x="37" y="126"/>
                    <a:pt x="37" y="126"/>
                  </a:cubicBezTo>
                  <a:cubicBezTo>
                    <a:pt x="37" y="126"/>
                    <a:pt x="41" y="130"/>
                    <a:pt x="46" y="130"/>
                  </a:cubicBezTo>
                  <a:cubicBezTo>
                    <a:pt x="50" y="130"/>
                    <a:pt x="56" y="129"/>
                    <a:pt x="56" y="129"/>
                  </a:cubicBezTo>
                  <a:cubicBezTo>
                    <a:pt x="63" y="129"/>
                    <a:pt x="63" y="129"/>
                    <a:pt x="63" y="129"/>
                  </a:cubicBezTo>
                  <a:cubicBezTo>
                    <a:pt x="76" y="126"/>
                    <a:pt x="76" y="126"/>
                    <a:pt x="76" y="126"/>
                  </a:cubicBezTo>
                  <a:cubicBezTo>
                    <a:pt x="86" y="125"/>
                    <a:pt x="86" y="125"/>
                    <a:pt x="86" y="125"/>
                  </a:cubicBezTo>
                  <a:cubicBezTo>
                    <a:pt x="93" y="118"/>
                    <a:pt x="93" y="118"/>
                    <a:pt x="93" y="118"/>
                  </a:cubicBezTo>
                  <a:cubicBezTo>
                    <a:pt x="93" y="118"/>
                    <a:pt x="86" y="113"/>
                    <a:pt x="90" y="106"/>
                  </a:cubicBezTo>
                  <a:cubicBezTo>
                    <a:pt x="93" y="101"/>
                    <a:pt x="102" y="104"/>
                    <a:pt x="102" y="104"/>
                  </a:cubicBezTo>
                  <a:cubicBezTo>
                    <a:pt x="119" y="98"/>
                    <a:pt x="119" y="98"/>
                    <a:pt x="119" y="98"/>
                  </a:cubicBezTo>
                  <a:cubicBezTo>
                    <a:pt x="119" y="98"/>
                    <a:pt x="118" y="90"/>
                    <a:pt x="123" y="89"/>
                  </a:cubicBezTo>
                  <a:cubicBezTo>
                    <a:pt x="127" y="88"/>
                    <a:pt x="138" y="94"/>
                    <a:pt x="138" y="94"/>
                  </a:cubicBezTo>
                  <a:cubicBezTo>
                    <a:pt x="138" y="94"/>
                    <a:pt x="150" y="87"/>
                    <a:pt x="155" y="83"/>
                  </a:cubicBezTo>
                  <a:cubicBezTo>
                    <a:pt x="159" y="79"/>
                    <a:pt x="158" y="69"/>
                    <a:pt x="163" y="66"/>
                  </a:cubicBezTo>
                  <a:cubicBezTo>
                    <a:pt x="168" y="62"/>
                    <a:pt x="176" y="61"/>
                    <a:pt x="185" y="63"/>
                  </a:cubicBezTo>
                  <a:cubicBezTo>
                    <a:pt x="194" y="67"/>
                    <a:pt x="201" y="58"/>
                    <a:pt x="201" y="58"/>
                  </a:cubicBezTo>
                  <a:cubicBezTo>
                    <a:pt x="210" y="63"/>
                    <a:pt x="210" y="63"/>
                    <a:pt x="210" y="63"/>
                  </a:cubicBezTo>
                  <a:cubicBezTo>
                    <a:pt x="210" y="63"/>
                    <a:pt x="211" y="71"/>
                    <a:pt x="216" y="72"/>
                  </a:cubicBezTo>
                  <a:cubicBezTo>
                    <a:pt x="222" y="73"/>
                    <a:pt x="222" y="69"/>
                    <a:pt x="225" y="67"/>
                  </a:cubicBezTo>
                  <a:cubicBezTo>
                    <a:pt x="228" y="64"/>
                    <a:pt x="234" y="66"/>
                    <a:pt x="234" y="66"/>
                  </a:cubicBezTo>
                  <a:cubicBezTo>
                    <a:pt x="234" y="66"/>
                    <a:pt x="232" y="59"/>
                    <a:pt x="232" y="55"/>
                  </a:cubicBezTo>
                  <a:cubicBezTo>
                    <a:pt x="232" y="51"/>
                    <a:pt x="240" y="43"/>
                    <a:pt x="240" y="43"/>
                  </a:cubicBezTo>
                  <a:cubicBezTo>
                    <a:pt x="241" y="30"/>
                    <a:pt x="241" y="30"/>
                    <a:pt x="241" y="30"/>
                  </a:cubicBezTo>
                  <a:cubicBezTo>
                    <a:pt x="246" y="18"/>
                    <a:pt x="246" y="18"/>
                    <a:pt x="246" y="18"/>
                  </a:cubicBezTo>
                  <a:lnTo>
                    <a:pt x="222" y="14"/>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3" name="Hungary" descr="© INSCALE GmbH, 05.05.2010&#10;http://www.presentationload.com/"/>
            <p:cNvSpPr>
              <a:spLocks/>
            </p:cNvSpPr>
            <p:nvPr/>
          </p:nvSpPr>
          <p:spPr bwMode="gray">
            <a:xfrm>
              <a:off x="4501228" y="3664835"/>
              <a:ext cx="846211" cy="563057"/>
            </a:xfrm>
            <a:custGeom>
              <a:avLst/>
              <a:gdLst/>
              <a:ahLst/>
              <a:cxnLst>
                <a:cxn ang="0">
                  <a:pos x="292" y="23"/>
                </a:cxn>
                <a:cxn ang="0">
                  <a:pos x="276" y="15"/>
                </a:cxn>
                <a:cxn ang="0">
                  <a:pos x="265" y="10"/>
                </a:cxn>
                <a:cxn ang="0">
                  <a:pos x="250" y="9"/>
                </a:cxn>
                <a:cxn ang="0">
                  <a:pos x="235" y="5"/>
                </a:cxn>
                <a:cxn ang="0">
                  <a:pos x="210" y="5"/>
                </a:cxn>
                <a:cxn ang="0">
                  <a:pos x="180" y="25"/>
                </a:cxn>
                <a:cxn ang="0">
                  <a:pos x="148" y="31"/>
                </a:cxn>
                <a:cxn ang="0">
                  <a:pos x="127" y="46"/>
                </a:cxn>
                <a:cxn ang="0">
                  <a:pos x="118" y="60"/>
                </a:cxn>
                <a:cxn ang="0">
                  <a:pos x="101" y="68"/>
                </a:cxn>
                <a:cxn ang="0">
                  <a:pos x="81" y="71"/>
                </a:cxn>
                <a:cxn ang="0">
                  <a:pos x="62" y="68"/>
                </a:cxn>
                <a:cxn ang="0">
                  <a:pos x="39" y="59"/>
                </a:cxn>
                <a:cxn ang="0">
                  <a:pos x="36" y="67"/>
                </a:cxn>
                <a:cxn ang="0">
                  <a:pos x="38" y="76"/>
                </a:cxn>
                <a:cxn ang="0">
                  <a:pos x="19" y="75"/>
                </a:cxn>
                <a:cxn ang="0">
                  <a:pos x="14" y="84"/>
                </a:cxn>
                <a:cxn ang="0">
                  <a:pos x="23" y="90"/>
                </a:cxn>
                <a:cxn ang="0">
                  <a:pos x="14" y="107"/>
                </a:cxn>
                <a:cxn ang="0">
                  <a:pos x="17" y="116"/>
                </a:cxn>
                <a:cxn ang="0">
                  <a:pos x="6" y="126"/>
                </a:cxn>
                <a:cxn ang="0">
                  <a:pos x="9" y="135"/>
                </a:cxn>
                <a:cxn ang="0">
                  <a:pos x="13" y="143"/>
                </a:cxn>
                <a:cxn ang="0">
                  <a:pos x="21" y="152"/>
                </a:cxn>
                <a:cxn ang="0">
                  <a:pos x="27" y="160"/>
                </a:cxn>
                <a:cxn ang="0">
                  <a:pos x="38" y="166"/>
                </a:cxn>
                <a:cxn ang="0">
                  <a:pos x="60" y="189"/>
                </a:cxn>
                <a:cxn ang="0">
                  <a:pos x="76" y="198"/>
                </a:cxn>
                <a:cxn ang="0">
                  <a:pos x="115" y="199"/>
                </a:cxn>
                <a:cxn ang="0">
                  <a:pos x="129" y="188"/>
                </a:cxn>
                <a:cxn ang="0">
                  <a:pos x="140" y="179"/>
                </a:cxn>
                <a:cxn ang="0">
                  <a:pos x="157" y="173"/>
                </a:cxn>
                <a:cxn ang="0">
                  <a:pos x="173" y="168"/>
                </a:cxn>
                <a:cxn ang="0">
                  <a:pos x="202" y="163"/>
                </a:cxn>
                <a:cxn ang="0">
                  <a:pos x="213" y="162"/>
                </a:cxn>
                <a:cxn ang="0">
                  <a:pos x="234" y="152"/>
                </a:cxn>
                <a:cxn ang="0">
                  <a:pos x="239" y="140"/>
                </a:cxn>
                <a:cxn ang="0">
                  <a:pos x="241" y="127"/>
                </a:cxn>
                <a:cxn ang="0">
                  <a:pos x="245" y="114"/>
                </a:cxn>
                <a:cxn ang="0">
                  <a:pos x="250" y="98"/>
                </a:cxn>
                <a:cxn ang="0">
                  <a:pos x="259" y="76"/>
                </a:cxn>
                <a:cxn ang="0">
                  <a:pos x="262" y="66"/>
                </a:cxn>
                <a:cxn ang="0">
                  <a:pos x="276" y="46"/>
                </a:cxn>
                <a:cxn ang="0">
                  <a:pos x="297" y="31"/>
                </a:cxn>
              </a:cxnLst>
              <a:rect l="0" t="0" r="r" b="b"/>
              <a:pathLst>
                <a:path w="300" h="200">
                  <a:moveTo>
                    <a:pt x="294" y="30"/>
                  </a:moveTo>
                  <a:cubicBezTo>
                    <a:pt x="294" y="30"/>
                    <a:pt x="300" y="25"/>
                    <a:pt x="292" y="23"/>
                  </a:cubicBezTo>
                  <a:cubicBezTo>
                    <a:pt x="285" y="21"/>
                    <a:pt x="283" y="25"/>
                    <a:pt x="281" y="21"/>
                  </a:cubicBezTo>
                  <a:cubicBezTo>
                    <a:pt x="279" y="19"/>
                    <a:pt x="279" y="16"/>
                    <a:pt x="276" y="15"/>
                  </a:cubicBezTo>
                  <a:cubicBezTo>
                    <a:pt x="273" y="15"/>
                    <a:pt x="270" y="16"/>
                    <a:pt x="270" y="16"/>
                  </a:cubicBezTo>
                  <a:cubicBezTo>
                    <a:pt x="270" y="16"/>
                    <a:pt x="267" y="11"/>
                    <a:pt x="265" y="10"/>
                  </a:cubicBezTo>
                  <a:cubicBezTo>
                    <a:pt x="263" y="8"/>
                    <a:pt x="259" y="8"/>
                    <a:pt x="259" y="8"/>
                  </a:cubicBezTo>
                  <a:cubicBezTo>
                    <a:pt x="259" y="8"/>
                    <a:pt x="253" y="6"/>
                    <a:pt x="250" y="9"/>
                  </a:cubicBezTo>
                  <a:cubicBezTo>
                    <a:pt x="247" y="11"/>
                    <a:pt x="247" y="15"/>
                    <a:pt x="241" y="14"/>
                  </a:cubicBezTo>
                  <a:cubicBezTo>
                    <a:pt x="236" y="13"/>
                    <a:pt x="235" y="5"/>
                    <a:pt x="235" y="5"/>
                  </a:cubicBezTo>
                  <a:cubicBezTo>
                    <a:pt x="226" y="0"/>
                    <a:pt x="226" y="0"/>
                    <a:pt x="226" y="0"/>
                  </a:cubicBezTo>
                  <a:cubicBezTo>
                    <a:pt x="226" y="0"/>
                    <a:pt x="219" y="9"/>
                    <a:pt x="210" y="5"/>
                  </a:cubicBezTo>
                  <a:cubicBezTo>
                    <a:pt x="201" y="3"/>
                    <a:pt x="193" y="4"/>
                    <a:pt x="188" y="8"/>
                  </a:cubicBezTo>
                  <a:cubicBezTo>
                    <a:pt x="183" y="11"/>
                    <a:pt x="184" y="21"/>
                    <a:pt x="180" y="25"/>
                  </a:cubicBezTo>
                  <a:cubicBezTo>
                    <a:pt x="175" y="29"/>
                    <a:pt x="163" y="36"/>
                    <a:pt x="163" y="36"/>
                  </a:cubicBezTo>
                  <a:cubicBezTo>
                    <a:pt x="163" y="36"/>
                    <a:pt x="152" y="30"/>
                    <a:pt x="148" y="31"/>
                  </a:cubicBezTo>
                  <a:cubicBezTo>
                    <a:pt x="143" y="32"/>
                    <a:pt x="144" y="40"/>
                    <a:pt x="144" y="40"/>
                  </a:cubicBezTo>
                  <a:cubicBezTo>
                    <a:pt x="127" y="46"/>
                    <a:pt x="127" y="46"/>
                    <a:pt x="127" y="46"/>
                  </a:cubicBezTo>
                  <a:cubicBezTo>
                    <a:pt x="127" y="46"/>
                    <a:pt x="118" y="43"/>
                    <a:pt x="115" y="48"/>
                  </a:cubicBezTo>
                  <a:cubicBezTo>
                    <a:pt x="111" y="55"/>
                    <a:pt x="118" y="60"/>
                    <a:pt x="118" y="60"/>
                  </a:cubicBezTo>
                  <a:cubicBezTo>
                    <a:pt x="111" y="67"/>
                    <a:pt x="111" y="67"/>
                    <a:pt x="111" y="67"/>
                  </a:cubicBezTo>
                  <a:cubicBezTo>
                    <a:pt x="101" y="68"/>
                    <a:pt x="101" y="68"/>
                    <a:pt x="101" y="68"/>
                  </a:cubicBezTo>
                  <a:cubicBezTo>
                    <a:pt x="88" y="71"/>
                    <a:pt x="88" y="71"/>
                    <a:pt x="88" y="71"/>
                  </a:cubicBezTo>
                  <a:cubicBezTo>
                    <a:pt x="81" y="71"/>
                    <a:pt x="81" y="71"/>
                    <a:pt x="81" y="71"/>
                  </a:cubicBezTo>
                  <a:cubicBezTo>
                    <a:pt x="81" y="71"/>
                    <a:pt x="75" y="72"/>
                    <a:pt x="71" y="72"/>
                  </a:cubicBezTo>
                  <a:cubicBezTo>
                    <a:pt x="66" y="72"/>
                    <a:pt x="62" y="68"/>
                    <a:pt x="62" y="68"/>
                  </a:cubicBezTo>
                  <a:cubicBezTo>
                    <a:pt x="62" y="68"/>
                    <a:pt x="55" y="60"/>
                    <a:pt x="50" y="59"/>
                  </a:cubicBezTo>
                  <a:cubicBezTo>
                    <a:pt x="47" y="58"/>
                    <a:pt x="43" y="58"/>
                    <a:pt x="39" y="59"/>
                  </a:cubicBezTo>
                  <a:cubicBezTo>
                    <a:pt x="39" y="65"/>
                    <a:pt x="39" y="65"/>
                    <a:pt x="39" y="65"/>
                  </a:cubicBezTo>
                  <a:cubicBezTo>
                    <a:pt x="36" y="67"/>
                    <a:pt x="36" y="67"/>
                    <a:pt x="36" y="67"/>
                  </a:cubicBezTo>
                  <a:cubicBezTo>
                    <a:pt x="38" y="68"/>
                    <a:pt x="38" y="68"/>
                    <a:pt x="38" y="68"/>
                  </a:cubicBezTo>
                  <a:cubicBezTo>
                    <a:pt x="38" y="76"/>
                    <a:pt x="38" y="76"/>
                    <a:pt x="38" y="76"/>
                  </a:cubicBezTo>
                  <a:cubicBezTo>
                    <a:pt x="25" y="80"/>
                    <a:pt x="25" y="80"/>
                    <a:pt x="25" y="80"/>
                  </a:cubicBezTo>
                  <a:cubicBezTo>
                    <a:pt x="25" y="80"/>
                    <a:pt x="21" y="75"/>
                    <a:pt x="19" y="75"/>
                  </a:cubicBezTo>
                  <a:cubicBezTo>
                    <a:pt x="17" y="76"/>
                    <a:pt x="12" y="77"/>
                    <a:pt x="11" y="81"/>
                  </a:cubicBezTo>
                  <a:cubicBezTo>
                    <a:pt x="9" y="86"/>
                    <a:pt x="14" y="84"/>
                    <a:pt x="14" y="84"/>
                  </a:cubicBezTo>
                  <a:cubicBezTo>
                    <a:pt x="19" y="83"/>
                    <a:pt x="19" y="83"/>
                    <a:pt x="19" y="83"/>
                  </a:cubicBezTo>
                  <a:cubicBezTo>
                    <a:pt x="19" y="83"/>
                    <a:pt x="21" y="83"/>
                    <a:pt x="23" y="90"/>
                  </a:cubicBezTo>
                  <a:cubicBezTo>
                    <a:pt x="25" y="96"/>
                    <a:pt x="11" y="99"/>
                    <a:pt x="10" y="102"/>
                  </a:cubicBezTo>
                  <a:cubicBezTo>
                    <a:pt x="10" y="105"/>
                    <a:pt x="14" y="105"/>
                    <a:pt x="14" y="107"/>
                  </a:cubicBezTo>
                  <a:cubicBezTo>
                    <a:pt x="14" y="108"/>
                    <a:pt x="11" y="110"/>
                    <a:pt x="12" y="113"/>
                  </a:cubicBezTo>
                  <a:cubicBezTo>
                    <a:pt x="12" y="115"/>
                    <a:pt x="17" y="116"/>
                    <a:pt x="17" y="116"/>
                  </a:cubicBezTo>
                  <a:cubicBezTo>
                    <a:pt x="16" y="125"/>
                    <a:pt x="16" y="125"/>
                    <a:pt x="16" y="125"/>
                  </a:cubicBezTo>
                  <a:cubicBezTo>
                    <a:pt x="6" y="126"/>
                    <a:pt x="6" y="126"/>
                    <a:pt x="6" y="126"/>
                  </a:cubicBezTo>
                  <a:cubicBezTo>
                    <a:pt x="0" y="132"/>
                    <a:pt x="0" y="132"/>
                    <a:pt x="0" y="132"/>
                  </a:cubicBezTo>
                  <a:cubicBezTo>
                    <a:pt x="4" y="134"/>
                    <a:pt x="8" y="135"/>
                    <a:pt x="9" y="135"/>
                  </a:cubicBezTo>
                  <a:cubicBezTo>
                    <a:pt x="13" y="137"/>
                    <a:pt x="10" y="139"/>
                    <a:pt x="9" y="141"/>
                  </a:cubicBezTo>
                  <a:cubicBezTo>
                    <a:pt x="9" y="144"/>
                    <a:pt x="13" y="143"/>
                    <a:pt x="13" y="143"/>
                  </a:cubicBezTo>
                  <a:cubicBezTo>
                    <a:pt x="13" y="150"/>
                    <a:pt x="13" y="150"/>
                    <a:pt x="13" y="150"/>
                  </a:cubicBezTo>
                  <a:cubicBezTo>
                    <a:pt x="13" y="153"/>
                    <a:pt x="21" y="152"/>
                    <a:pt x="21" y="152"/>
                  </a:cubicBezTo>
                  <a:cubicBezTo>
                    <a:pt x="21" y="157"/>
                    <a:pt x="21" y="157"/>
                    <a:pt x="21" y="157"/>
                  </a:cubicBezTo>
                  <a:cubicBezTo>
                    <a:pt x="27" y="160"/>
                    <a:pt x="27" y="160"/>
                    <a:pt x="27" y="160"/>
                  </a:cubicBezTo>
                  <a:cubicBezTo>
                    <a:pt x="29" y="165"/>
                    <a:pt x="29" y="165"/>
                    <a:pt x="29" y="165"/>
                  </a:cubicBezTo>
                  <a:cubicBezTo>
                    <a:pt x="29" y="165"/>
                    <a:pt x="36" y="163"/>
                    <a:pt x="38" y="166"/>
                  </a:cubicBezTo>
                  <a:cubicBezTo>
                    <a:pt x="40" y="169"/>
                    <a:pt x="42" y="174"/>
                    <a:pt x="42" y="174"/>
                  </a:cubicBezTo>
                  <a:cubicBezTo>
                    <a:pt x="60" y="189"/>
                    <a:pt x="60" y="189"/>
                    <a:pt x="60" y="189"/>
                  </a:cubicBezTo>
                  <a:cubicBezTo>
                    <a:pt x="60" y="189"/>
                    <a:pt x="67" y="188"/>
                    <a:pt x="71" y="190"/>
                  </a:cubicBezTo>
                  <a:cubicBezTo>
                    <a:pt x="75" y="192"/>
                    <a:pt x="76" y="198"/>
                    <a:pt x="76" y="198"/>
                  </a:cubicBezTo>
                  <a:cubicBezTo>
                    <a:pt x="76" y="198"/>
                    <a:pt x="94" y="200"/>
                    <a:pt x="99" y="200"/>
                  </a:cubicBezTo>
                  <a:cubicBezTo>
                    <a:pt x="104" y="200"/>
                    <a:pt x="115" y="199"/>
                    <a:pt x="115" y="199"/>
                  </a:cubicBezTo>
                  <a:cubicBezTo>
                    <a:pt x="122" y="189"/>
                    <a:pt x="122" y="189"/>
                    <a:pt x="122" y="189"/>
                  </a:cubicBezTo>
                  <a:cubicBezTo>
                    <a:pt x="129" y="188"/>
                    <a:pt x="129" y="188"/>
                    <a:pt x="129" y="188"/>
                  </a:cubicBezTo>
                  <a:cubicBezTo>
                    <a:pt x="139" y="183"/>
                    <a:pt x="139" y="183"/>
                    <a:pt x="139" y="183"/>
                  </a:cubicBezTo>
                  <a:cubicBezTo>
                    <a:pt x="140" y="179"/>
                    <a:pt x="140" y="179"/>
                    <a:pt x="140" y="179"/>
                  </a:cubicBezTo>
                  <a:cubicBezTo>
                    <a:pt x="145" y="181"/>
                    <a:pt x="145" y="181"/>
                    <a:pt x="145" y="181"/>
                  </a:cubicBezTo>
                  <a:cubicBezTo>
                    <a:pt x="145" y="181"/>
                    <a:pt x="154" y="176"/>
                    <a:pt x="157" y="173"/>
                  </a:cubicBezTo>
                  <a:cubicBezTo>
                    <a:pt x="159" y="170"/>
                    <a:pt x="164" y="165"/>
                    <a:pt x="166" y="165"/>
                  </a:cubicBezTo>
                  <a:cubicBezTo>
                    <a:pt x="169" y="165"/>
                    <a:pt x="173" y="168"/>
                    <a:pt x="173" y="168"/>
                  </a:cubicBezTo>
                  <a:cubicBezTo>
                    <a:pt x="173" y="168"/>
                    <a:pt x="175" y="162"/>
                    <a:pt x="184" y="163"/>
                  </a:cubicBezTo>
                  <a:cubicBezTo>
                    <a:pt x="202" y="163"/>
                    <a:pt x="202" y="163"/>
                    <a:pt x="202" y="163"/>
                  </a:cubicBezTo>
                  <a:cubicBezTo>
                    <a:pt x="204" y="160"/>
                    <a:pt x="204" y="160"/>
                    <a:pt x="204" y="160"/>
                  </a:cubicBezTo>
                  <a:cubicBezTo>
                    <a:pt x="204" y="160"/>
                    <a:pt x="209" y="163"/>
                    <a:pt x="213" y="162"/>
                  </a:cubicBezTo>
                  <a:cubicBezTo>
                    <a:pt x="216" y="161"/>
                    <a:pt x="214" y="154"/>
                    <a:pt x="219" y="153"/>
                  </a:cubicBezTo>
                  <a:cubicBezTo>
                    <a:pt x="225" y="152"/>
                    <a:pt x="231" y="156"/>
                    <a:pt x="234" y="152"/>
                  </a:cubicBezTo>
                  <a:cubicBezTo>
                    <a:pt x="237" y="149"/>
                    <a:pt x="235" y="143"/>
                    <a:pt x="235" y="143"/>
                  </a:cubicBezTo>
                  <a:cubicBezTo>
                    <a:pt x="239" y="140"/>
                    <a:pt x="239" y="140"/>
                    <a:pt x="239" y="140"/>
                  </a:cubicBezTo>
                  <a:cubicBezTo>
                    <a:pt x="237" y="127"/>
                    <a:pt x="237" y="127"/>
                    <a:pt x="237" y="127"/>
                  </a:cubicBezTo>
                  <a:cubicBezTo>
                    <a:pt x="241" y="127"/>
                    <a:pt x="241" y="127"/>
                    <a:pt x="241" y="127"/>
                  </a:cubicBezTo>
                  <a:cubicBezTo>
                    <a:pt x="247" y="119"/>
                    <a:pt x="247" y="119"/>
                    <a:pt x="247" y="119"/>
                  </a:cubicBezTo>
                  <a:cubicBezTo>
                    <a:pt x="245" y="114"/>
                    <a:pt x="245" y="114"/>
                    <a:pt x="245" y="114"/>
                  </a:cubicBezTo>
                  <a:cubicBezTo>
                    <a:pt x="251" y="104"/>
                    <a:pt x="251" y="104"/>
                    <a:pt x="251" y="104"/>
                  </a:cubicBezTo>
                  <a:cubicBezTo>
                    <a:pt x="250" y="98"/>
                    <a:pt x="250" y="98"/>
                    <a:pt x="250" y="98"/>
                  </a:cubicBezTo>
                  <a:cubicBezTo>
                    <a:pt x="257" y="87"/>
                    <a:pt x="257" y="87"/>
                    <a:pt x="257" y="87"/>
                  </a:cubicBezTo>
                  <a:cubicBezTo>
                    <a:pt x="259" y="76"/>
                    <a:pt x="259" y="76"/>
                    <a:pt x="259" y="76"/>
                  </a:cubicBezTo>
                  <a:cubicBezTo>
                    <a:pt x="263" y="73"/>
                    <a:pt x="263" y="73"/>
                    <a:pt x="263" y="73"/>
                  </a:cubicBezTo>
                  <a:cubicBezTo>
                    <a:pt x="262" y="66"/>
                    <a:pt x="262" y="66"/>
                    <a:pt x="262" y="66"/>
                  </a:cubicBezTo>
                  <a:cubicBezTo>
                    <a:pt x="273" y="49"/>
                    <a:pt x="273" y="49"/>
                    <a:pt x="273" y="49"/>
                  </a:cubicBezTo>
                  <a:cubicBezTo>
                    <a:pt x="276" y="46"/>
                    <a:pt x="276" y="46"/>
                    <a:pt x="276" y="46"/>
                  </a:cubicBezTo>
                  <a:cubicBezTo>
                    <a:pt x="285" y="46"/>
                    <a:pt x="285" y="46"/>
                    <a:pt x="285" y="46"/>
                  </a:cubicBezTo>
                  <a:cubicBezTo>
                    <a:pt x="297" y="31"/>
                    <a:pt x="297" y="31"/>
                    <a:pt x="297" y="31"/>
                  </a:cubicBezTo>
                  <a:lnTo>
                    <a:pt x="294" y="30"/>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4" name="Estonia" descr="© INSCALE GmbH, 05.05.2010&#10;http://www.presentationload.com/"/>
            <p:cNvSpPr>
              <a:spLocks noEditPoints="1"/>
            </p:cNvSpPr>
            <p:nvPr/>
          </p:nvSpPr>
          <p:spPr bwMode="gray">
            <a:xfrm>
              <a:off x="4929215" y="1576973"/>
              <a:ext cx="608621" cy="385677"/>
            </a:xfrm>
            <a:custGeom>
              <a:avLst/>
              <a:gdLst/>
              <a:ahLst/>
              <a:cxnLst>
                <a:cxn ang="0">
                  <a:pos x="199" y="82"/>
                </a:cxn>
                <a:cxn ang="0">
                  <a:pos x="192" y="42"/>
                </a:cxn>
                <a:cxn ang="0">
                  <a:pos x="198" y="11"/>
                </a:cxn>
                <a:cxn ang="0">
                  <a:pos x="194" y="5"/>
                </a:cxn>
                <a:cxn ang="0">
                  <a:pos x="150" y="5"/>
                </a:cxn>
                <a:cxn ang="0">
                  <a:pos x="133" y="7"/>
                </a:cxn>
                <a:cxn ang="0">
                  <a:pos x="129" y="8"/>
                </a:cxn>
                <a:cxn ang="0">
                  <a:pos x="124" y="7"/>
                </a:cxn>
                <a:cxn ang="0">
                  <a:pos x="118" y="3"/>
                </a:cxn>
                <a:cxn ang="0">
                  <a:pos x="114" y="8"/>
                </a:cxn>
                <a:cxn ang="0">
                  <a:pos x="103" y="17"/>
                </a:cxn>
                <a:cxn ang="0">
                  <a:pos x="91" y="24"/>
                </a:cxn>
                <a:cxn ang="0">
                  <a:pos x="75" y="30"/>
                </a:cxn>
                <a:cxn ang="0">
                  <a:pos x="66" y="31"/>
                </a:cxn>
                <a:cxn ang="0">
                  <a:pos x="67" y="39"/>
                </a:cxn>
                <a:cxn ang="0">
                  <a:pos x="56" y="44"/>
                </a:cxn>
                <a:cxn ang="0">
                  <a:pos x="51" y="45"/>
                </a:cxn>
                <a:cxn ang="0">
                  <a:pos x="52" y="50"/>
                </a:cxn>
                <a:cxn ang="0">
                  <a:pos x="52" y="61"/>
                </a:cxn>
                <a:cxn ang="0">
                  <a:pos x="51" y="65"/>
                </a:cxn>
                <a:cxn ang="0">
                  <a:pos x="58" y="72"/>
                </a:cxn>
                <a:cxn ang="0">
                  <a:pos x="56" y="77"/>
                </a:cxn>
                <a:cxn ang="0">
                  <a:pos x="57" y="88"/>
                </a:cxn>
                <a:cxn ang="0">
                  <a:pos x="69" y="101"/>
                </a:cxn>
                <a:cxn ang="0">
                  <a:pos x="78" y="99"/>
                </a:cxn>
                <a:cxn ang="0">
                  <a:pos x="87" y="94"/>
                </a:cxn>
                <a:cxn ang="0">
                  <a:pos x="97" y="112"/>
                </a:cxn>
                <a:cxn ang="0">
                  <a:pos x="98" y="126"/>
                </a:cxn>
                <a:cxn ang="0">
                  <a:pos x="105" y="122"/>
                </a:cxn>
                <a:cxn ang="0">
                  <a:pos x="119" y="108"/>
                </a:cxn>
                <a:cxn ang="0">
                  <a:pos x="127" y="108"/>
                </a:cxn>
                <a:cxn ang="0">
                  <a:pos x="140" y="117"/>
                </a:cxn>
                <a:cxn ang="0">
                  <a:pos x="154" y="117"/>
                </a:cxn>
                <a:cxn ang="0">
                  <a:pos x="164" y="131"/>
                </a:cxn>
                <a:cxn ang="0">
                  <a:pos x="188" y="126"/>
                </a:cxn>
                <a:cxn ang="0">
                  <a:pos x="202" y="123"/>
                </a:cxn>
                <a:cxn ang="0">
                  <a:pos x="205" y="108"/>
                </a:cxn>
                <a:cxn ang="0">
                  <a:pos x="28" y="91"/>
                </a:cxn>
                <a:cxn ang="0">
                  <a:pos x="15" y="93"/>
                </a:cxn>
                <a:cxn ang="0">
                  <a:pos x="11" y="104"/>
                </a:cxn>
                <a:cxn ang="0">
                  <a:pos x="0" y="99"/>
                </a:cxn>
                <a:cxn ang="0">
                  <a:pos x="6" y="108"/>
                </a:cxn>
                <a:cxn ang="0">
                  <a:pos x="16" y="119"/>
                </a:cxn>
                <a:cxn ang="0">
                  <a:pos x="13" y="125"/>
                </a:cxn>
                <a:cxn ang="0">
                  <a:pos x="13" y="137"/>
                </a:cxn>
                <a:cxn ang="0">
                  <a:pos x="24" y="114"/>
                </a:cxn>
                <a:cxn ang="0">
                  <a:pos x="44" y="99"/>
                </a:cxn>
                <a:cxn ang="0">
                  <a:pos x="28" y="91"/>
                </a:cxn>
                <a:cxn ang="0">
                  <a:pos x="18" y="77"/>
                </a:cxn>
                <a:cxn ang="0">
                  <a:pos x="26" y="80"/>
                </a:cxn>
                <a:cxn ang="0">
                  <a:pos x="32" y="76"/>
                </a:cxn>
                <a:cxn ang="0">
                  <a:pos x="32" y="65"/>
                </a:cxn>
                <a:cxn ang="0">
                  <a:pos x="19" y="57"/>
                </a:cxn>
                <a:cxn ang="0">
                  <a:pos x="8" y="71"/>
                </a:cxn>
                <a:cxn ang="0">
                  <a:pos x="9" y="75"/>
                </a:cxn>
                <a:cxn ang="0">
                  <a:pos x="45" y="83"/>
                </a:cxn>
                <a:cxn ang="0">
                  <a:pos x="45" y="88"/>
                </a:cxn>
                <a:cxn ang="0">
                  <a:pos x="51" y="83"/>
                </a:cxn>
                <a:cxn ang="0">
                  <a:pos x="45" y="58"/>
                </a:cxn>
              </a:cxnLst>
              <a:rect l="0" t="0" r="r" b="b"/>
              <a:pathLst>
                <a:path w="215" h="137">
                  <a:moveTo>
                    <a:pt x="205" y="96"/>
                  </a:moveTo>
                  <a:cubicBezTo>
                    <a:pt x="205" y="96"/>
                    <a:pt x="205" y="93"/>
                    <a:pt x="204" y="89"/>
                  </a:cubicBezTo>
                  <a:cubicBezTo>
                    <a:pt x="204" y="86"/>
                    <a:pt x="199" y="82"/>
                    <a:pt x="199" y="82"/>
                  </a:cubicBezTo>
                  <a:cubicBezTo>
                    <a:pt x="199" y="82"/>
                    <a:pt x="198" y="72"/>
                    <a:pt x="195" y="65"/>
                  </a:cubicBezTo>
                  <a:cubicBezTo>
                    <a:pt x="192" y="59"/>
                    <a:pt x="186" y="47"/>
                    <a:pt x="186" y="47"/>
                  </a:cubicBezTo>
                  <a:cubicBezTo>
                    <a:pt x="186" y="47"/>
                    <a:pt x="189" y="44"/>
                    <a:pt x="192" y="42"/>
                  </a:cubicBezTo>
                  <a:cubicBezTo>
                    <a:pt x="193" y="40"/>
                    <a:pt x="197" y="30"/>
                    <a:pt x="197" y="30"/>
                  </a:cubicBezTo>
                  <a:cubicBezTo>
                    <a:pt x="200" y="14"/>
                    <a:pt x="200" y="14"/>
                    <a:pt x="200" y="14"/>
                  </a:cubicBezTo>
                  <a:cubicBezTo>
                    <a:pt x="200" y="14"/>
                    <a:pt x="198" y="12"/>
                    <a:pt x="198" y="11"/>
                  </a:cubicBezTo>
                  <a:cubicBezTo>
                    <a:pt x="198" y="9"/>
                    <a:pt x="204" y="5"/>
                    <a:pt x="204" y="5"/>
                  </a:cubicBezTo>
                  <a:cubicBezTo>
                    <a:pt x="198" y="0"/>
                    <a:pt x="198" y="0"/>
                    <a:pt x="198" y="0"/>
                  </a:cubicBezTo>
                  <a:cubicBezTo>
                    <a:pt x="198" y="0"/>
                    <a:pt x="197" y="4"/>
                    <a:pt x="194" y="5"/>
                  </a:cubicBezTo>
                  <a:cubicBezTo>
                    <a:pt x="191" y="8"/>
                    <a:pt x="184" y="4"/>
                    <a:pt x="178" y="5"/>
                  </a:cubicBezTo>
                  <a:cubicBezTo>
                    <a:pt x="171" y="7"/>
                    <a:pt x="175" y="10"/>
                    <a:pt x="167" y="10"/>
                  </a:cubicBezTo>
                  <a:cubicBezTo>
                    <a:pt x="159" y="10"/>
                    <a:pt x="150" y="5"/>
                    <a:pt x="150" y="5"/>
                  </a:cubicBezTo>
                  <a:cubicBezTo>
                    <a:pt x="147" y="8"/>
                    <a:pt x="147" y="8"/>
                    <a:pt x="147" y="8"/>
                  </a:cubicBezTo>
                  <a:cubicBezTo>
                    <a:pt x="139" y="5"/>
                    <a:pt x="139" y="5"/>
                    <a:pt x="139" y="5"/>
                  </a:cubicBezTo>
                  <a:cubicBezTo>
                    <a:pt x="133" y="7"/>
                    <a:pt x="133" y="7"/>
                    <a:pt x="133" y="7"/>
                  </a:cubicBezTo>
                  <a:cubicBezTo>
                    <a:pt x="131" y="3"/>
                    <a:pt x="131" y="3"/>
                    <a:pt x="131" y="3"/>
                  </a:cubicBezTo>
                  <a:cubicBezTo>
                    <a:pt x="128" y="4"/>
                    <a:pt x="128" y="4"/>
                    <a:pt x="128" y="4"/>
                  </a:cubicBezTo>
                  <a:cubicBezTo>
                    <a:pt x="129" y="8"/>
                    <a:pt x="129" y="8"/>
                    <a:pt x="129" y="8"/>
                  </a:cubicBezTo>
                  <a:cubicBezTo>
                    <a:pt x="126" y="8"/>
                    <a:pt x="126" y="8"/>
                    <a:pt x="126" y="8"/>
                  </a:cubicBezTo>
                  <a:cubicBezTo>
                    <a:pt x="126" y="7"/>
                    <a:pt x="126" y="7"/>
                    <a:pt x="126" y="7"/>
                  </a:cubicBezTo>
                  <a:cubicBezTo>
                    <a:pt x="124" y="7"/>
                    <a:pt x="124" y="7"/>
                    <a:pt x="124" y="7"/>
                  </a:cubicBezTo>
                  <a:cubicBezTo>
                    <a:pt x="124" y="10"/>
                    <a:pt x="124" y="10"/>
                    <a:pt x="124" y="10"/>
                  </a:cubicBezTo>
                  <a:cubicBezTo>
                    <a:pt x="122" y="10"/>
                    <a:pt x="122" y="10"/>
                    <a:pt x="122" y="10"/>
                  </a:cubicBezTo>
                  <a:cubicBezTo>
                    <a:pt x="118" y="3"/>
                    <a:pt x="118" y="3"/>
                    <a:pt x="118" y="3"/>
                  </a:cubicBezTo>
                  <a:cubicBezTo>
                    <a:pt x="117" y="4"/>
                    <a:pt x="117" y="4"/>
                    <a:pt x="117" y="4"/>
                  </a:cubicBezTo>
                  <a:cubicBezTo>
                    <a:pt x="117" y="4"/>
                    <a:pt x="119" y="10"/>
                    <a:pt x="118" y="11"/>
                  </a:cubicBezTo>
                  <a:cubicBezTo>
                    <a:pt x="117" y="11"/>
                    <a:pt x="114" y="8"/>
                    <a:pt x="114" y="8"/>
                  </a:cubicBezTo>
                  <a:cubicBezTo>
                    <a:pt x="114" y="14"/>
                    <a:pt x="114" y="14"/>
                    <a:pt x="114" y="14"/>
                  </a:cubicBezTo>
                  <a:cubicBezTo>
                    <a:pt x="114" y="14"/>
                    <a:pt x="114" y="15"/>
                    <a:pt x="112" y="16"/>
                  </a:cubicBezTo>
                  <a:cubicBezTo>
                    <a:pt x="110" y="17"/>
                    <a:pt x="103" y="17"/>
                    <a:pt x="103" y="17"/>
                  </a:cubicBezTo>
                  <a:cubicBezTo>
                    <a:pt x="103" y="17"/>
                    <a:pt x="98" y="20"/>
                    <a:pt x="97" y="20"/>
                  </a:cubicBezTo>
                  <a:cubicBezTo>
                    <a:pt x="96" y="20"/>
                    <a:pt x="90" y="15"/>
                    <a:pt x="89" y="16"/>
                  </a:cubicBezTo>
                  <a:cubicBezTo>
                    <a:pt x="88" y="17"/>
                    <a:pt x="91" y="24"/>
                    <a:pt x="91" y="24"/>
                  </a:cubicBezTo>
                  <a:cubicBezTo>
                    <a:pt x="87" y="26"/>
                    <a:pt x="87" y="26"/>
                    <a:pt x="87" y="26"/>
                  </a:cubicBezTo>
                  <a:cubicBezTo>
                    <a:pt x="87" y="26"/>
                    <a:pt x="80" y="24"/>
                    <a:pt x="78" y="25"/>
                  </a:cubicBezTo>
                  <a:cubicBezTo>
                    <a:pt x="75" y="26"/>
                    <a:pt x="75" y="30"/>
                    <a:pt x="75" y="30"/>
                  </a:cubicBezTo>
                  <a:cubicBezTo>
                    <a:pt x="72" y="30"/>
                    <a:pt x="72" y="30"/>
                    <a:pt x="72" y="30"/>
                  </a:cubicBezTo>
                  <a:cubicBezTo>
                    <a:pt x="73" y="33"/>
                    <a:pt x="73" y="33"/>
                    <a:pt x="73" y="33"/>
                  </a:cubicBezTo>
                  <a:cubicBezTo>
                    <a:pt x="66" y="31"/>
                    <a:pt x="66" y="31"/>
                    <a:pt x="66" y="31"/>
                  </a:cubicBezTo>
                  <a:cubicBezTo>
                    <a:pt x="66" y="33"/>
                    <a:pt x="66" y="33"/>
                    <a:pt x="66" y="33"/>
                  </a:cubicBezTo>
                  <a:cubicBezTo>
                    <a:pt x="66" y="33"/>
                    <a:pt x="70" y="39"/>
                    <a:pt x="69" y="40"/>
                  </a:cubicBezTo>
                  <a:cubicBezTo>
                    <a:pt x="68" y="41"/>
                    <a:pt x="67" y="39"/>
                    <a:pt x="67" y="39"/>
                  </a:cubicBezTo>
                  <a:cubicBezTo>
                    <a:pt x="60" y="40"/>
                    <a:pt x="60" y="40"/>
                    <a:pt x="60" y="40"/>
                  </a:cubicBezTo>
                  <a:cubicBezTo>
                    <a:pt x="57" y="41"/>
                    <a:pt x="57" y="41"/>
                    <a:pt x="57" y="41"/>
                  </a:cubicBezTo>
                  <a:cubicBezTo>
                    <a:pt x="56" y="44"/>
                    <a:pt x="56" y="44"/>
                    <a:pt x="56" y="44"/>
                  </a:cubicBezTo>
                  <a:cubicBezTo>
                    <a:pt x="55" y="44"/>
                    <a:pt x="55" y="44"/>
                    <a:pt x="55" y="44"/>
                  </a:cubicBezTo>
                  <a:cubicBezTo>
                    <a:pt x="51" y="46"/>
                    <a:pt x="51" y="46"/>
                    <a:pt x="51" y="46"/>
                  </a:cubicBezTo>
                  <a:cubicBezTo>
                    <a:pt x="51" y="45"/>
                    <a:pt x="51" y="45"/>
                    <a:pt x="51" y="45"/>
                  </a:cubicBezTo>
                  <a:cubicBezTo>
                    <a:pt x="50" y="45"/>
                    <a:pt x="50" y="45"/>
                    <a:pt x="50" y="45"/>
                  </a:cubicBezTo>
                  <a:cubicBezTo>
                    <a:pt x="50" y="48"/>
                    <a:pt x="50" y="48"/>
                    <a:pt x="50" y="48"/>
                  </a:cubicBezTo>
                  <a:cubicBezTo>
                    <a:pt x="52" y="50"/>
                    <a:pt x="52" y="50"/>
                    <a:pt x="52" y="50"/>
                  </a:cubicBezTo>
                  <a:cubicBezTo>
                    <a:pt x="51" y="55"/>
                    <a:pt x="51" y="55"/>
                    <a:pt x="51" y="55"/>
                  </a:cubicBezTo>
                  <a:cubicBezTo>
                    <a:pt x="51" y="55"/>
                    <a:pt x="49" y="55"/>
                    <a:pt x="49" y="57"/>
                  </a:cubicBezTo>
                  <a:cubicBezTo>
                    <a:pt x="49" y="59"/>
                    <a:pt x="51" y="61"/>
                    <a:pt x="52" y="61"/>
                  </a:cubicBezTo>
                  <a:cubicBezTo>
                    <a:pt x="54" y="61"/>
                    <a:pt x="55" y="59"/>
                    <a:pt x="55" y="59"/>
                  </a:cubicBezTo>
                  <a:cubicBezTo>
                    <a:pt x="56" y="60"/>
                    <a:pt x="56" y="60"/>
                    <a:pt x="56" y="60"/>
                  </a:cubicBezTo>
                  <a:cubicBezTo>
                    <a:pt x="56" y="60"/>
                    <a:pt x="51" y="63"/>
                    <a:pt x="51" y="65"/>
                  </a:cubicBezTo>
                  <a:cubicBezTo>
                    <a:pt x="50" y="67"/>
                    <a:pt x="54" y="71"/>
                    <a:pt x="54" y="71"/>
                  </a:cubicBezTo>
                  <a:cubicBezTo>
                    <a:pt x="53" y="75"/>
                    <a:pt x="53" y="75"/>
                    <a:pt x="53" y="75"/>
                  </a:cubicBezTo>
                  <a:cubicBezTo>
                    <a:pt x="58" y="72"/>
                    <a:pt x="58" y="72"/>
                    <a:pt x="58" y="72"/>
                  </a:cubicBezTo>
                  <a:cubicBezTo>
                    <a:pt x="64" y="73"/>
                    <a:pt x="64" y="73"/>
                    <a:pt x="64" y="73"/>
                  </a:cubicBezTo>
                  <a:cubicBezTo>
                    <a:pt x="63" y="76"/>
                    <a:pt x="63" y="76"/>
                    <a:pt x="63" y="76"/>
                  </a:cubicBezTo>
                  <a:cubicBezTo>
                    <a:pt x="56" y="77"/>
                    <a:pt x="56" y="77"/>
                    <a:pt x="56" y="77"/>
                  </a:cubicBezTo>
                  <a:cubicBezTo>
                    <a:pt x="57" y="78"/>
                    <a:pt x="57" y="78"/>
                    <a:pt x="57" y="78"/>
                  </a:cubicBezTo>
                  <a:cubicBezTo>
                    <a:pt x="55" y="79"/>
                    <a:pt x="55" y="79"/>
                    <a:pt x="55" y="79"/>
                  </a:cubicBezTo>
                  <a:cubicBezTo>
                    <a:pt x="57" y="88"/>
                    <a:pt x="57" y="88"/>
                    <a:pt x="57" y="88"/>
                  </a:cubicBezTo>
                  <a:cubicBezTo>
                    <a:pt x="57" y="88"/>
                    <a:pt x="61" y="87"/>
                    <a:pt x="63" y="89"/>
                  </a:cubicBezTo>
                  <a:cubicBezTo>
                    <a:pt x="65" y="91"/>
                    <a:pt x="66" y="94"/>
                    <a:pt x="67" y="96"/>
                  </a:cubicBezTo>
                  <a:cubicBezTo>
                    <a:pt x="68" y="98"/>
                    <a:pt x="69" y="101"/>
                    <a:pt x="69" y="101"/>
                  </a:cubicBezTo>
                  <a:cubicBezTo>
                    <a:pt x="71" y="99"/>
                    <a:pt x="71" y="99"/>
                    <a:pt x="71" y="99"/>
                  </a:cubicBezTo>
                  <a:cubicBezTo>
                    <a:pt x="73" y="102"/>
                    <a:pt x="73" y="102"/>
                    <a:pt x="73" y="102"/>
                  </a:cubicBezTo>
                  <a:cubicBezTo>
                    <a:pt x="78" y="99"/>
                    <a:pt x="78" y="99"/>
                    <a:pt x="78" y="99"/>
                  </a:cubicBezTo>
                  <a:cubicBezTo>
                    <a:pt x="83" y="104"/>
                    <a:pt x="83" y="104"/>
                    <a:pt x="83" y="104"/>
                  </a:cubicBezTo>
                  <a:cubicBezTo>
                    <a:pt x="86" y="101"/>
                    <a:pt x="86" y="101"/>
                    <a:pt x="86" y="101"/>
                  </a:cubicBezTo>
                  <a:cubicBezTo>
                    <a:pt x="86" y="101"/>
                    <a:pt x="86" y="95"/>
                    <a:pt x="87" y="94"/>
                  </a:cubicBezTo>
                  <a:cubicBezTo>
                    <a:pt x="89" y="93"/>
                    <a:pt x="95" y="94"/>
                    <a:pt x="96" y="96"/>
                  </a:cubicBezTo>
                  <a:cubicBezTo>
                    <a:pt x="98" y="97"/>
                    <a:pt x="94" y="103"/>
                    <a:pt x="94" y="103"/>
                  </a:cubicBezTo>
                  <a:cubicBezTo>
                    <a:pt x="97" y="112"/>
                    <a:pt x="97" y="112"/>
                    <a:pt x="97" y="112"/>
                  </a:cubicBezTo>
                  <a:cubicBezTo>
                    <a:pt x="95" y="120"/>
                    <a:pt x="95" y="120"/>
                    <a:pt x="95" y="120"/>
                  </a:cubicBezTo>
                  <a:cubicBezTo>
                    <a:pt x="96" y="126"/>
                    <a:pt x="96" y="126"/>
                    <a:pt x="96" y="126"/>
                  </a:cubicBezTo>
                  <a:cubicBezTo>
                    <a:pt x="98" y="126"/>
                    <a:pt x="98" y="126"/>
                    <a:pt x="98" y="126"/>
                  </a:cubicBezTo>
                  <a:cubicBezTo>
                    <a:pt x="99" y="122"/>
                    <a:pt x="99" y="122"/>
                    <a:pt x="99" y="122"/>
                  </a:cubicBezTo>
                  <a:cubicBezTo>
                    <a:pt x="102" y="119"/>
                    <a:pt x="102" y="119"/>
                    <a:pt x="102" y="119"/>
                  </a:cubicBezTo>
                  <a:cubicBezTo>
                    <a:pt x="105" y="122"/>
                    <a:pt x="105" y="122"/>
                    <a:pt x="105" y="122"/>
                  </a:cubicBezTo>
                  <a:cubicBezTo>
                    <a:pt x="108" y="115"/>
                    <a:pt x="108" y="115"/>
                    <a:pt x="108" y="115"/>
                  </a:cubicBezTo>
                  <a:cubicBezTo>
                    <a:pt x="114" y="117"/>
                    <a:pt x="114" y="117"/>
                    <a:pt x="114" y="117"/>
                  </a:cubicBezTo>
                  <a:cubicBezTo>
                    <a:pt x="119" y="108"/>
                    <a:pt x="119" y="108"/>
                    <a:pt x="119" y="108"/>
                  </a:cubicBezTo>
                  <a:cubicBezTo>
                    <a:pt x="122" y="108"/>
                    <a:pt x="122" y="108"/>
                    <a:pt x="122" y="108"/>
                  </a:cubicBezTo>
                  <a:cubicBezTo>
                    <a:pt x="126" y="113"/>
                    <a:pt x="126" y="113"/>
                    <a:pt x="126" y="113"/>
                  </a:cubicBezTo>
                  <a:cubicBezTo>
                    <a:pt x="127" y="108"/>
                    <a:pt x="127" y="108"/>
                    <a:pt x="127" y="108"/>
                  </a:cubicBezTo>
                  <a:cubicBezTo>
                    <a:pt x="133" y="112"/>
                    <a:pt x="133" y="112"/>
                    <a:pt x="133" y="112"/>
                  </a:cubicBezTo>
                  <a:cubicBezTo>
                    <a:pt x="137" y="112"/>
                    <a:pt x="137" y="112"/>
                    <a:pt x="137" y="112"/>
                  </a:cubicBezTo>
                  <a:cubicBezTo>
                    <a:pt x="140" y="117"/>
                    <a:pt x="140" y="117"/>
                    <a:pt x="140" y="117"/>
                  </a:cubicBezTo>
                  <a:cubicBezTo>
                    <a:pt x="144" y="114"/>
                    <a:pt x="144" y="114"/>
                    <a:pt x="144" y="114"/>
                  </a:cubicBezTo>
                  <a:cubicBezTo>
                    <a:pt x="144" y="114"/>
                    <a:pt x="146" y="119"/>
                    <a:pt x="148" y="119"/>
                  </a:cubicBezTo>
                  <a:cubicBezTo>
                    <a:pt x="150" y="119"/>
                    <a:pt x="154" y="117"/>
                    <a:pt x="154" y="117"/>
                  </a:cubicBezTo>
                  <a:cubicBezTo>
                    <a:pt x="154" y="121"/>
                    <a:pt x="154" y="121"/>
                    <a:pt x="154" y="121"/>
                  </a:cubicBezTo>
                  <a:cubicBezTo>
                    <a:pt x="154" y="121"/>
                    <a:pt x="159" y="123"/>
                    <a:pt x="161" y="124"/>
                  </a:cubicBezTo>
                  <a:cubicBezTo>
                    <a:pt x="163" y="126"/>
                    <a:pt x="162" y="131"/>
                    <a:pt x="164" y="131"/>
                  </a:cubicBezTo>
                  <a:cubicBezTo>
                    <a:pt x="173" y="131"/>
                    <a:pt x="173" y="131"/>
                    <a:pt x="173" y="131"/>
                  </a:cubicBezTo>
                  <a:cubicBezTo>
                    <a:pt x="177" y="134"/>
                    <a:pt x="177" y="134"/>
                    <a:pt x="177" y="134"/>
                  </a:cubicBezTo>
                  <a:cubicBezTo>
                    <a:pt x="188" y="126"/>
                    <a:pt x="188" y="126"/>
                    <a:pt x="188" y="126"/>
                  </a:cubicBezTo>
                  <a:cubicBezTo>
                    <a:pt x="188" y="126"/>
                    <a:pt x="196" y="129"/>
                    <a:pt x="199" y="128"/>
                  </a:cubicBezTo>
                  <a:cubicBezTo>
                    <a:pt x="200" y="128"/>
                    <a:pt x="202" y="128"/>
                    <a:pt x="203" y="127"/>
                  </a:cubicBezTo>
                  <a:cubicBezTo>
                    <a:pt x="202" y="123"/>
                    <a:pt x="202" y="123"/>
                    <a:pt x="202" y="123"/>
                  </a:cubicBezTo>
                  <a:cubicBezTo>
                    <a:pt x="203" y="117"/>
                    <a:pt x="203" y="117"/>
                    <a:pt x="203" y="117"/>
                  </a:cubicBezTo>
                  <a:cubicBezTo>
                    <a:pt x="203" y="117"/>
                    <a:pt x="206" y="117"/>
                    <a:pt x="208" y="114"/>
                  </a:cubicBezTo>
                  <a:cubicBezTo>
                    <a:pt x="208" y="112"/>
                    <a:pt x="205" y="108"/>
                    <a:pt x="205" y="108"/>
                  </a:cubicBezTo>
                  <a:cubicBezTo>
                    <a:pt x="205" y="108"/>
                    <a:pt x="214" y="106"/>
                    <a:pt x="215" y="104"/>
                  </a:cubicBezTo>
                  <a:cubicBezTo>
                    <a:pt x="215" y="102"/>
                    <a:pt x="205" y="96"/>
                    <a:pt x="205" y="96"/>
                  </a:cubicBezTo>
                  <a:close/>
                  <a:moveTo>
                    <a:pt x="28" y="91"/>
                  </a:moveTo>
                  <a:cubicBezTo>
                    <a:pt x="24" y="88"/>
                    <a:pt x="24" y="88"/>
                    <a:pt x="24" y="88"/>
                  </a:cubicBezTo>
                  <a:cubicBezTo>
                    <a:pt x="24" y="88"/>
                    <a:pt x="22" y="90"/>
                    <a:pt x="21" y="91"/>
                  </a:cubicBezTo>
                  <a:cubicBezTo>
                    <a:pt x="20" y="92"/>
                    <a:pt x="15" y="93"/>
                    <a:pt x="15" y="93"/>
                  </a:cubicBezTo>
                  <a:cubicBezTo>
                    <a:pt x="15" y="93"/>
                    <a:pt x="18" y="98"/>
                    <a:pt x="16" y="99"/>
                  </a:cubicBezTo>
                  <a:cubicBezTo>
                    <a:pt x="14" y="99"/>
                    <a:pt x="12" y="94"/>
                    <a:pt x="12" y="94"/>
                  </a:cubicBezTo>
                  <a:cubicBezTo>
                    <a:pt x="11" y="104"/>
                    <a:pt x="11" y="104"/>
                    <a:pt x="11" y="104"/>
                  </a:cubicBezTo>
                  <a:cubicBezTo>
                    <a:pt x="6" y="102"/>
                    <a:pt x="6" y="102"/>
                    <a:pt x="6" y="102"/>
                  </a:cubicBezTo>
                  <a:cubicBezTo>
                    <a:pt x="6" y="99"/>
                    <a:pt x="6" y="99"/>
                    <a:pt x="6" y="99"/>
                  </a:cubicBezTo>
                  <a:cubicBezTo>
                    <a:pt x="0" y="99"/>
                    <a:pt x="0" y="99"/>
                    <a:pt x="0" y="99"/>
                  </a:cubicBezTo>
                  <a:cubicBezTo>
                    <a:pt x="0" y="102"/>
                    <a:pt x="0" y="102"/>
                    <a:pt x="0" y="102"/>
                  </a:cubicBezTo>
                  <a:cubicBezTo>
                    <a:pt x="4" y="105"/>
                    <a:pt x="4" y="105"/>
                    <a:pt x="4" y="105"/>
                  </a:cubicBezTo>
                  <a:cubicBezTo>
                    <a:pt x="6" y="108"/>
                    <a:pt x="6" y="108"/>
                    <a:pt x="6" y="108"/>
                  </a:cubicBezTo>
                  <a:cubicBezTo>
                    <a:pt x="2" y="114"/>
                    <a:pt x="2" y="114"/>
                    <a:pt x="2" y="114"/>
                  </a:cubicBezTo>
                  <a:cubicBezTo>
                    <a:pt x="2" y="114"/>
                    <a:pt x="7" y="117"/>
                    <a:pt x="9" y="118"/>
                  </a:cubicBezTo>
                  <a:cubicBezTo>
                    <a:pt x="12" y="120"/>
                    <a:pt x="16" y="119"/>
                    <a:pt x="16" y="119"/>
                  </a:cubicBezTo>
                  <a:cubicBezTo>
                    <a:pt x="16" y="119"/>
                    <a:pt x="17" y="120"/>
                    <a:pt x="17" y="123"/>
                  </a:cubicBezTo>
                  <a:cubicBezTo>
                    <a:pt x="17" y="125"/>
                    <a:pt x="16" y="126"/>
                    <a:pt x="16" y="126"/>
                  </a:cubicBezTo>
                  <a:cubicBezTo>
                    <a:pt x="13" y="125"/>
                    <a:pt x="13" y="125"/>
                    <a:pt x="13" y="125"/>
                  </a:cubicBezTo>
                  <a:cubicBezTo>
                    <a:pt x="13" y="129"/>
                    <a:pt x="13" y="129"/>
                    <a:pt x="13" y="129"/>
                  </a:cubicBezTo>
                  <a:cubicBezTo>
                    <a:pt x="13" y="131"/>
                    <a:pt x="9" y="134"/>
                    <a:pt x="9" y="134"/>
                  </a:cubicBezTo>
                  <a:cubicBezTo>
                    <a:pt x="13" y="137"/>
                    <a:pt x="13" y="137"/>
                    <a:pt x="13" y="137"/>
                  </a:cubicBezTo>
                  <a:cubicBezTo>
                    <a:pt x="13" y="137"/>
                    <a:pt x="16" y="134"/>
                    <a:pt x="18" y="130"/>
                  </a:cubicBezTo>
                  <a:cubicBezTo>
                    <a:pt x="20" y="126"/>
                    <a:pt x="20" y="118"/>
                    <a:pt x="20" y="118"/>
                  </a:cubicBezTo>
                  <a:cubicBezTo>
                    <a:pt x="20" y="118"/>
                    <a:pt x="23" y="115"/>
                    <a:pt x="24" y="114"/>
                  </a:cubicBezTo>
                  <a:cubicBezTo>
                    <a:pt x="25" y="114"/>
                    <a:pt x="32" y="112"/>
                    <a:pt x="32" y="112"/>
                  </a:cubicBezTo>
                  <a:cubicBezTo>
                    <a:pt x="41" y="103"/>
                    <a:pt x="41" y="103"/>
                    <a:pt x="41" y="103"/>
                  </a:cubicBezTo>
                  <a:cubicBezTo>
                    <a:pt x="44" y="99"/>
                    <a:pt x="44" y="99"/>
                    <a:pt x="44" y="99"/>
                  </a:cubicBezTo>
                  <a:cubicBezTo>
                    <a:pt x="48" y="93"/>
                    <a:pt x="48" y="93"/>
                    <a:pt x="48" y="93"/>
                  </a:cubicBezTo>
                  <a:cubicBezTo>
                    <a:pt x="48" y="93"/>
                    <a:pt x="39" y="87"/>
                    <a:pt x="34" y="87"/>
                  </a:cubicBezTo>
                  <a:cubicBezTo>
                    <a:pt x="30" y="87"/>
                    <a:pt x="28" y="91"/>
                    <a:pt x="28" y="91"/>
                  </a:cubicBezTo>
                  <a:close/>
                  <a:moveTo>
                    <a:pt x="14" y="72"/>
                  </a:moveTo>
                  <a:cubicBezTo>
                    <a:pt x="19" y="75"/>
                    <a:pt x="19" y="75"/>
                    <a:pt x="19" y="75"/>
                  </a:cubicBezTo>
                  <a:cubicBezTo>
                    <a:pt x="18" y="77"/>
                    <a:pt x="18" y="77"/>
                    <a:pt x="18" y="77"/>
                  </a:cubicBezTo>
                  <a:cubicBezTo>
                    <a:pt x="21" y="83"/>
                    <a:pt x="21" y="83"/>
                    <a:pt x="21" y="83"/>
                  </a:cubicBezTo>
                  <a:cubicBezTo>
                    <a:pt x="24" y="83"/>
                    <a:pt x="24" y="83"/>
                    <a:pt x="24" y="83"/>
                  </a:cubicBezTo>
                  <a:cubicBezTo>
                    <a:pt x="26" y="80"/>
                    <a:pt x="26" y="80"/>
                    <a:pt x="26" y="80"/>
                  </a:cubicBezTo>
                  <a:cubicBezTo>
                    <a:pt x="28" y="78"/>
                    <a:pt x="28" y="78"/>
                    <a:pt x="28" y="78"/>
                  </a:cubicBezTo>
                  <a:cubicBezTo>
                    <a:pt x="30" y="78"/>
                    <a:pt x="30" y="78"/>
                    <a:pt x="30" y="78"/>
                  </a:cubicBezTo>
                  <a:cubicBezTo>
                    <a:pt x="32" y="76"/>
                    <a:pt x="32" y="76"/>
                    <a:pt x="32" y="76"/>
                  </a:cubicBezTo>
                  <a:cubicBezTo>
                    <a:pt x="31" y="73"/>
                    <a:pt x="31" y="73"/>
                    <a:pt x="31" y="73"/>
                  </a:cubicBezTo>
                  <a:cubicBezTo>
                    <a:pt x="38" y="72"/>
                    <a:pt x="38" y="72"/>
                    <a:pt x="38" y="72"/>
                  </a:cubicBezTo>
                  <a:cubicBezTo>
                    <a:pt x="38" y="72"/>
                    <a:pt x="34" y="67"/>
                    <a:pt x="32" y="65"/>
                  </a:cubicBezTo>
                  <a:cubicBezTo>
                    <a:pt x="29" y="63"/>
                    <a:pt x="26" y="63"/>
                    <a:pt x="26" y="63"/>
                  </a:cubicBezTo>
                  <a:cubicBezTo>
                    <a:pt x="22" y="59"/>
                    <a:pt x="22" y="59"/>
                    <a:pt x="22" y="59"/>
                  </a:cubicBezTo>
                  <a:cubicBezTo>
                    <a:pt x="19" y="57"/>
                    <a:pt x="19" y="57"/>
                    <a:pt x="19" y="57"/>
                  </a:cubicBezTo>
                  <a:cubicBezTo>
                    <a:pt x="20" y="62"/>
                    <a:pt x="20" y="62"/>
                    <a:pt x="20" y="62"/>
                  </a:cubicBezTo>
                  <a:cubicBezTo>
                    <a:pt x="16" y="68"/>
                    <a:pt x="16" y="68"/>
                    <a:pt x="16" y="68"/>
                  </a:cubicBezTo>
                  <a:cubicBezTo>
                    <a:pt x="8" y="71"/>
                    <a:pt x="8" y="71"/>
                    <a:pt x="8" y="71"/>
                  </a:cubicBezTo>
                  <a:cubicBezTo>
                    <a:pt x="6" y="70"/>
                    <a:pt x="6" y="70"/>
                    <a:pt x="6" y="70"/>
                  </a:cubicBezTo>
                  <a:cubicBezTo>
                    <a:pt x="2" y="72"/>
                    <a:pt x="2" y="72"/>
                    <a:pt x="2" y="72"/>
                  </a:cubicBezTo>
                  <a:cubicBezTo>
                    <a:pt x="9" y="75"/>
                    <a:pt x="9" y="75"/>
                    <a:pt x="9" y="75"/>
                  </a:cubicBezTo>
                  <a:lnTo>
                    <a:pt x="14" y="72"/>
                  </a:lnTo>
                  <a:close/>
                  <a:moveTo>
                    <a:pt x="45" y="80"/>
                  </a:moveTo>
                  <a:cubicBezTo>
                    <a:pt x="45" y="83"/>
                    <a:pt x="45" y="83"/>
                    <a:pt x="45" y="83"/>
                  </a:cubicBezTo>
                  <a:cubicBezTo>
                    <a:pt x="41" y="86"/>
                    <a:pt x="41" y="86"/>
                    <a:pt x="41" y="86"/>
                  </a:cubicBezTo>
                  <a:cubicBezTo>
                    <a:pt x="44" y="88"/>
                    <a:pt x="44" y="88"/>
                    <a:pt x="44" y="88"/>
                  </a:cubicBezTo>
                  <a:cubicBezTo>
                    <a:pt x="45" y="88"/>
                    <a:pt x="45" y="88"/>
                    <a:pt x="45" y="88"/>
                  </a:cubicBezTo>
                  <a:cubicBezTo>
                    <a:pt x="48" y="91"/>
                    <a:pt x="48" y="91"/>
                    <a:pt x="48" y="91"/>
                  </a:cubicBezTo>
                  <a:cubicBezTo>
                    <a:pt x="53" y="89"/>
                    <a:pt x="53" y="89"/>
                    <a:pt x="53" y="89"/>
                  </a:cubicBezTo>
                  <a:cubicBezTo>
                    <a:pt x="51" y="83"/>
                    <a:pt x="51" y="83"/>
                    <a:pt x="51" y="83"/>
                  </a:cubicBezTo>
                  <a:lnTo>
                    <a:pt x="45" y="80"/>
                  </a:lnTo>
                  <a:close/>
                  <a:moveTo>
                    <a:pt x="42" y="62"/>
                  </a:moveTo>
                  <a:cubicBezTo>
                    <a:pt x="53" y="65"/>
                    <a:pt x="48" y="58"/>
                    <a:pt x="45" y="58"/>
                  </a:cubicBezTo>
                  <a:cubicBezTo>
                    <a:pt x="41" y="58"/>
                    <a:pt x="35" y="60"/>
                    <a:pt x="42" y="62"/>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5" name="Belarus" descr="© INSCALE GmbH, 05.05.2010&#10;http://www.presentationload.com/"/>
            <p:cNvSpPr>
              <a:spLocks/>
            </p:cNvSpPr>
            <p:nvPr/>
          </p:nvSpPr>
          <p:spPr bwMode="gray">
            <a:xfrm>
              <a:off x="5228644" y="2161184"/>
              <a:ext cx="1031728" cy="930833"/>
            </a:xfrm>
            <a:custGeom>
              <a:avLst/>
              <a:gdLst/>
              <a:ahLst/>
              <a:cxnLst>
                <a:cxn ang="0">
                  <a:pos x="364" y="131"/>
                </a:cxn>
                <a:cxn ang="0">
                  <a:pos x="349" y="115"/>
                </a:cxn>
                <a:cxn ang="0">
                  <a:pos x="320" y="117"/>
                </a:cxn>
                <a:cxn ang="0">
                  <a:pos x="310" y="96"/>
                </a:cxn>
                <a:cxn ang="0">
                  <a:pos x="288" y="82"/>
                </a:cxn>
                <a:cxn ang="0">
                  <a:pos x="283" y="70"/>
                </a:cxn>
                <a:cxn ang="0">
                  <a:pos x="267" y="46"/>
                </a:cxn>
                <a:cxn ang="0">
                  <a:pos x="256" y="14"/>
                </a:cxn>
                <a:cxn ang="0">
                  <a:pos x="219" y="7"/>
                </a:cxn>
                <a:cxn ang="0">
                  <a:pos x="202" y="20"/>
                </a:cxn>
                <a:cxn ang="0">
                  <a:pos x="177" y="5"/>
                </a:cxn>
                <a:cxn ang="0">
                  <a:pos x="167" y="1"/>
                </a:cxn>
                <a:cxn ang="0">
                  <a:pos x="145" y="3"/>
                </a:cxn>
                <a:cxn ang="0">
                  <a:pos x="132" y="20"/>
                </a:cxn>
                <a:cxn ang="0">
                  <a:pos x="125" y="30"/>
                </a:cxn>
                <a:cxn ang="0">
                  <a:pos x="113" y="28"/>
                </a:cxn>
                <a:cxn ang="0">
                  <a:pos x="106" y="39"/>
                </a:cxn>
                <a:cxn ang="0">
                  <a:pos x="96" y="44"/>
                </a:cxn>
                <a:cxn ang="0">
                  <a:pos x="94" y="56"/>
                </a:cxn>
                <a:cxn ang="0">
                  <a:pos x="107" y="64"/>
                </a:cxn>
                <a:cxn ang="0">
                  <a:pos x="104" y="78"/>
                </a:cxn>
                <a:cxn ang="0">
                  <a:pos x="86" y="94"/>
                </a:cxn>
                <a:cxn ang="0">
                  <a:pos x="77" y="121"/>
                </a:cxn>
                <a:cxn ang="0">
                  <a:pos x="83" y="141"/>
                </a:cxn>
                <a:cxn ang="0">
                  <a:pos x="72" y="142"/>
                </a:cxn>
                <a:cxn ang="0">
                  <a:pos x="57" y="154"/>
                </a:cxn>
                <a:cxn ang="0">
                  <a:pos x="49" y="166"/>
                </a:cxn>
                <a:cxn ang="0">
                  <a:pos x="34" y="174"/>
                </a:cxn>
                <a:cxn ang="0">
                  <a:pos x="20" y="173"/>
                </a:cxn>
                <a:cxn ang="0">
                  <a:pos x="12" y="175"/>
                </a:cxn>
                <a:cxn ang="0">
                  <a:pos x="8" y="189"/>
                </a:cxn>
                <a:cxn ang="0">
                  <a:pos x="27" y="225"/>
                </a:cxn>
                <a:cxn ang="0">
                  <a:pos x="30" y="237"/>
                </a:cxn>
                <a:cxn ang="0">
                  <a:pos x="30" y="257"/>
                </a:cxn>
                <a:cxn ang="0">
                  <a:pos x="5" y="286"/>
                </a:cxn>
                <a:cxn ang="0">
                  <a:pos x="29" y="299"/>
                </a:cxn>
                <a:cxn ang="0">
                  <a:pos x="30" y="313"/>
                </a:cxn>
                <a:cxn ang="0">
                  <a:pos x="28" y="326"/>
                </a:cxn>
                <a:cxn ang="0">
                  <a:pos x="36" y="321"/>
                </a:cxn>
                <a:cxn ang="0">
                  <a:pos x="59" y="302"/>
                </a:cxn>
                <a:cxn ang="0">
                  <a:pos x="98" y="292"/>
                </a:cxn>
                <a:cxn ang="0">
                  <a:pos x="129" y="288"/>
                </a:cxn>
                <a:cxn ang="0">
                  <a:pos x="145" y="292"/>
                </a:cxn>
                <a:cxn ang="0">
                  <a:pos x="163" y="293"/>
                </a:cxn>
                <a:cxn ang="0">
                  <a:pos x="184" y="296"/>
                </a:cxn>
                <a:cxn ang="0">
                  <a:pos x="201" y="301"/>
                </a:cxn>
                <a:cxn ang="0">
                  <a:pos x="209" y="293"/>
                </a:cxn>
                <a:cxn ang="0">
                  <a:pos x="223" y="293"/>
                </a:cxn>
                <a:cxn ang="0">
                  <a:pos x="235" y="286"/>
                </a:cxn>
                <a:cxn ang="0">
                  <a:pos x="242" y="285"/>
                </a:cxn>
                <a:cxn ang="0">
                  <a:pos x="253" y="277"/>
                </a:cxn>
                <a:cxn ang="0">
                  <a:pos x="265" y="292"/>
                </a:cxn>
                <a:cxn ang="0">
                  <a:pos x="279" y="280"/>
                </a:cxn>
                <a:cxn ang="0">
                  <a:pos x="302" y="276"/>
                </a:cxn>
                <a:cxn ang="0">
                  <a:pos x="311" y="265"/>
                </a:cxn>
                <a:cxn ang="0">
                  <a:pos x="337" y="225"/>
                </a:cxn>
                <a:cxn ang="0">
                  <a:pos x="351" y="221"/>
                </a:cxn>
                <a:cxn ang="0">
                  <a:pos x="335" y="196"/>
                </a:cxn>
                <a:cxn ang="0">
                  <a:pos x="326" y="180"/>
                </a:cxn>
                <a:cxn ang="0">
                  <a:pos x="316" y="166"/>
                </a:cxn>
                <a:cxn ang="0">
                  <a:pos x="326" y="155"/>
                </a:cxn>
                <a:cxn ang="0">
                  <a:pos x="356" y="145"/>
                </a:cxn>
                <a:cxn ang="0">
                  <a:pos x="365" y="136"/>
                </a:cxn>
              </a:cxnLst>
              <a:rect l="0" t="0" r="r" b="b"/>
              <a:pathLst>
                <a:path w="365" h="330">
                  <a:moveTo>
                    <a:pt x="365" y="136"/>
                  </a:moveTo>
                  <a:cubicBezTo>
                    <a:pt x="364" y="131"/>
                    <a:pt x="364" y="131"/>
                    <a:pt x="364" y="131"/>
                  </a:cubicBezTo>
                  <a:cubicBezTo>
                    <a:pt x="344" y="122"/>
                    <a:pt x="344" y="122"/>
                    <a:pt x="344" y="122"/>
                  </a:cubicBezTo>
                  <a:cubicBezTo>
                    <a:pt x="349" y="115"/>
                    <a:pt x="349" y="115"/>
                    <a:pt x="349" y="115"/>
                  </a:cubicBezTo>
                  <a:cubicBezTo>
                    <a:pt x="333" y="113"/>
                    <a:pt x="333" y="113"/>
                    <a:pt x="333" y="113"/>
                  </a:cubicBezTo>
                  <a:cubicBezTo>
                    <a:pt x="320" y="117"/>
                    <a:pt x="320" y="117"/>
                    <a:pt x="320" y="117"/>
                  </a:cubicBezTo>
                  <a:cubicBezTo>
                    <a:pt x="320" y="117"/>
                    <a:pt x="322" y="104"/>
                    <a:pt x="319" y="101"/>
                  </a:cubicBezTo>
                  <a:cubicBezTo>
                    <a:pt x="316" y="97"/>
                    <a:pt x="310" y="96"/>
                    <a:pt x="310" y="96"/>
                  </a:cubicBezTo>
                  <a:cubicBezTo>
                    <a:pt x="310" y="96"/>
                    <a:pt x="292" y="95"/>
                    <a:pt x="291" y="91"/>
                  </a:cubicBezTo>
                  <a:cubicBezTo>
                    <a:pt x="289" y="87"/>
                    <a:pt x="288" y="82"/>
                    <a:pt x="288" y="82"/>
                  </a:cubicBezTo>
                  <a:cubicBezTo>
                    <a:pt x="280" y="80"/>
                    <a:pt x="280" y="80"/>
                    <a:pt x="280" y="80"/>
                  </a:cubicBezTo>
                  <a:cubicBezTo>
                    <a:pt x="280" y="80"/>
                    <a:pt x="289" y="73"/>
                    <a:pt x="283" y="70"/>
                  </a:cubicBezTo>
                  <a:cubicBezTo>
                    <a:pt x="276" y="66"/>
                    <a:pt x="265" y="64"/>
                    <a:pt x="265" y="64"/>
                  </a:cubicBezTo>
                  <a:cubicBezTo>
                    <a:pt x="267" y="46"/>
                    <a:pt x="267" y="46"/>
                    <a:pt x="267" y="46"/>
                  </a:cubicBezTo>
                  <a:cubicBezTo>
                    <a:pt x="255" y="30"/>
                    <a:pt x="255" y="30"/>
                    <a:pt x="255" y="30"/>
                  </a:cubicBezTo>
                  <a:cubicBezTo>
                    <a:pt x="255" y="30"/>
                    <a:pt x="263" y="21"/>
                    <a:pt x="256" y="14"/>
                  </a:cubicBezTo>
                  <a:cubicBezTo>
                    <a:pt x="250" y="8"/>
                    <a:pt x="244" y="11"/>
                    <a:pt x="238" y="8"/>
                  </a:cubicBezTo>
                  <a:cubicBezTo>
                    <a:pt x="233" y="3"/>
                    <a:pt x="225" y="3"/>
                    <a:pt x="219" y="7"/>
                  </a:cubicBezTo>
                  <a:cubicBezTo>
                    <a:pt x="211" y="10"/>
                    <a:pt x="205" y="12"/>
                    <a:pt x="205" y="12"/>
                  </a:cubicBezTo>
                  <a:cubicBezTo>
                    <a:pt x="205" y="12"/>
                    <a:pt x="211" y="20"/>
                    <a:pt x="202" y="20"/>
                  </a:cubicBezTo>
                  <a:cubicBezTo>
                    <a:pt x="191" y="18"/>
                    <a:pt x="203" y="9"/>
                    <a:pt x="197" y="5"/>
                  </a:cubicBezTo>
                  <a:cubicBezTo>
                    <a:pt x="192" y="0"/>
                    <a:pt x="178" y="2"/>
                    <a:pt x="177" y="5"/>
                  </a:cubicBezTo>
                  <a:cubicBezTo>
                    <a:pt x="175" y="6"/>
                    <a:pt x="176" y="12"/>
                    <a:pt x="171" y="11"/>
                  </a:cubicBezTo>
                  <a:cubicBezTo>
                    <a:pt x="164" y="10"/>
                    <a:pt x="172" y="2"/>
                    <a:pt x="167" y="1"/>
                  </a:cubicBezTo>
                  <a:cubicBezTo>
                    <a:pt x="161" y="0"/>
                    <a:pt x="155" y="5"/>
                    <a:pt x="152" y="5"/>
                  </a:cubicBezTo>
                  <a:cubicBezTo>
                    <a:pt x="149" y="5"/>
                    <a:pt x="147" y="3"/>
                    <a:pt x="145" y="3"/>
                  </a:cubicBezTo>
                  <a:cubicBezTo>
                    <a:pt x="143" y="6"/>
                    <a:pt x="141" y="6"/>
                    <a:pt x="141" y="6"/>
                  </a:cubicBezTo>
                  <a:cubicBezTo>
                    <a:pt x="132" y="20"/>
                    <a:pt x="132" y="20"/>
                    <a:pt x="132" y="20"/>
                  </a:cubicBezTo>
                  <a:cubicBezTo>
                    <a:pt x="132" y="20"/>
                    <a:pt x="135" y="26"/>
                    <a:pt x="132" y="29"/>
                  </a:cubicBezTo>
                  <a:cubicBezTo>
                    <a:pt x="129" y="31"/>
                    <a:pt x="125" y="30"/>
                    <a:pt x="125" y="30"/>
                  </a:cubicBezTo>
                  <a:cubicBezTo>
                    <a:pt x="125" y="30"/>
                    <a:pt x="122" y="31"/>
                    <a:pt x="120" y="31"/>
                  </a:cubicBezTo>
                  <a:cubicBezTo>
                    <a:pt x="118" y="31"/>
                    <a:pt x="113" y="28"/>
                    <a:pt x="113" y="28"/>
                  </a:cubicBezTo>
                  <a:cubicBezTo>
                    <a:pt x="109" y="30"/>
                    <a:pt x="109" y="30"/>
                    <a:pt x="109" y="30"/>
                  </a:cubicBezTo>
                  <a:cubicBezTo>
                    <a:pt x="109" y="30"/>
                    <a:pt x="109" y="37"/>
                    <a:pt x="106" y="39"/>
                  </a:cubicBezTo>
                  <a:cubicBezTo>
                    <a:pt x="104" y="42"/>
                    <a:pt x="100" y="41"/>
                    <a:pt x="100" y="41"/>
                  </a:cubicBezTo>
                  <a:cubicBezTo>
                    <a:pt x="96" y="44"/>
                    <a:pt x="96" y="44"/>
                    <a:pt x="96" y="44"/>
                  </a:cubicBezTo>
                  <a:cubicBezTo>
                    <a:pt x="96" y="50"/>
                    <a:pt x="96" y="50"/>
                    <a:pt x="96" y="50"/>
                  </a:cubicBezTo>
                  <a:cubicBezTo>
                    <a:pt x="94" y="56"/>
                    <a:pt x="94" y="56"/>
                    <a:pt x="94" y="56"/>
                  </a:cubicBezTo>
                  <a:cubicBezTo>
                    <a:pt x="93" y="66"/>
                    <a:pt x="93" y="66"/>
                    <a:pt x="93" y="66"/>
                  </a:cubicBezTo>
                  <a:cubicBezTo>
                    <a:pt x="93" y="66"/>
                    <a:pt x="106" y="61"/>
                    <a:pt x="107" y="64"/>
                  </a:cubicBezTo>
                  <a:cubicBezTo>
                    <a:pt x="108" y="68"/>
                    <a:pt x="104" y="73"/>
                    <a:pt x="104" y="73"/>
                  </a:cubicBezTo>
                  <a:cubicBezTo>
                    <a:pt x="104" y="78"/>
                    <a:pt x="104" y="78"/>
                    <a:pt x="104" y="78"/>
                  </a:cubicBezTo>
                  <a:cubicBezTo>
                    <a:pt x="89" y="82"/>
                    <a:pt x="89" y="82"/>
                    <a:pt x="89" y="82"/>
                  </a:cubicBezTo>
                  <a:cubicBezTo>
                    <a:pt x="89" y="82"/>
                    <a:pt x="90" y="92"/>
                    <a:pt x="86" y="94"/>
                  </a:cubicBezTo>
                  <a:cubicBezTo>
                    <a:pt x="81" y="95"/>
                    <a:pt x="74" y="100"/>
                    <a:pt x="74" y="104"/>
                  </a:cubicBezTo>
                  <a:cubicBezTo>
                    <a:pt x="74" y="109"/>
                    <a:pt x="77" y="121"/>
                    <a:pt x="77" y="121"/>
                  </a:cubicBezTo>
                  <a:cubicBezTo>
                    <a:pt x="74" y="137"/>
                    <a:pt x="74" y="137"/>
                    <a:pt x="74" y="137"/>
                  </a:cubicBezTo>
                  <a:cubicBezTo>
                    <a:pt x="74" y="137"/>
                    <a:pt x="83" y="136"/>
                    <a:pt x="83" y="141"/>
                  </a:cubicBezTo>
                  <a:cubicBezTo>
                    <a:pt x="85" y="148"/>
                    <a:pt x="78" y="153"/>
                    <a:pt x="75" y="150"/>
                  </a:cubicBezTo>
                  <a:cubicBezTo>
                    <a:pt x="72" y="147"/>
                    <a:pt x="76" y="141"/>
                    <a:pt x="72" y="142"/>
                  </a:cubicBezTo>
                  <a:cubicBezTo>
                    <a:pt x="67" y="142"/>
                    <a:pt x="61" y="144"/>
                    <a:pt x="61" y="144"/>
                  </a:cubicBezTo>
                  <a:cubicBezTo>
                    <a:pt x="57" y="154"/>
                    <a:pt x="57" y="154"/>
                    <a:pt x="57" y="154"/>
                  </a:cubicBezTo>
                  <a:cubicBezTo>
                    <a:pt x="57" y="154"/>
                    <a:pt x="49" y="151"/>
                    <a:pt x="47" y="154"/>
                  </a:cubicBezTo>
                  <a:cubicBezTo>
                    <a:pt x="46" y="156"/>
                    <a:pt x="53" y="165"/>
                    <a:pt x="49" y="166"/>
                  </a:cubicBezTo>
                  <a:cubicBezTo>
                    <a:pt x="45" y="168"/>
                    <a:pt x="41" y="166"/>
                    <a:pt x="41" y="166"/>
                  </a:cubicBezTo>
                  <a:cubicBezTo>
                    <a:pt x="34" y="174"/>
                    <a:pt x="34" y="174"/>
                    <a:pt x="34" y="174"/>
                  </a:cubicBezTo>
                  <a:cubicBezTo>
                    <a:pt x="27" y="171"/>
                    <a:pt x="27" y="171"/>
                    <a:pt x="27" y="171"/>
                  </a:cubicBezTo>
                  <a:cubicBezTo>
                    <a:pt x="20" y="173"/>
                    <a:pt x="20" y="173"/>
                    <a:pt x="20" y="173"/>
                  </a:cubicBezTo>
                  <a:cubicBezTo>
                    <a:pt x="13" y="171"/>
                    <a:pt x="13" y="171"/>
                    <a:pt x="13" y="171"/>
                  </a:cubicBezTo>
                  <a:cubicBezTo>
                    <a:pt x="12" y="175"/>
                    <a:pt x="12" y="175"/>
                    <a:pt x="12" y="175"/>
                  </a:cubicBezTo>
                  <a:cubicBezTo>
                    <a:pt x="0" y="176"/>
                    <a:pt x="0" y="176"/>
                    <a:pt x="0" y="176"/>
                  </a:cubicBezTo>
                  <a:cubicBezTo>
                    <a:pt x="8" y="189"/>
                    <a:pt x="8" y="189"/>
                    <a:pt x="8" y="189"/>
                  </a:cubicBezTo>
                  <a:cubicBezTo>
                    <a:pt x="8" y="189"/>
                    <a:pt x="9" y="195"/>
                    <a:pt x="11" y="201"/>
                  </a:cubicBezTo>
                  <a:cubicBezTo>
                    <a:pt x="12" y="207"/>
                    <a:pt x="27" y="225"/>
                    <a:pt x="27" y="225"/>
                  </a:cubicBezTo>
                  <a:cubicBezTo>
                    <a:pt x="25" y="229"/>
                    <a:pt x="25" y="229"/>
                    <a:pt x="25" y="229"/>
                  </a:cubicBezTo>
                  <a:cubicBezTo>
                    <a:pt x="30" y="237"/>
                    <a:pt x="30" y="237"/>
                    <a:pt x="30" y="237"/>
                  </a:cubicBezTo>
                  <a:cubicBezTo>
                    <a:pt x="28" y="238"/>
                    <a:pt x="28" y="238"/>
                    <a:pt x="28" y="238"/>
                  </a:cubicBezTo>
                  <a:cubicBezTo>
                    <a:pt x="30" y="257"/>
                    <a:pt x="30" y="257"/>
                    <a:pt x="30" y="257"/>
                  </a:cubicBezTo>
                  <a:cubicBezTo>
                    <a:pt x="30" y="257"/>
                    <a:pt x="18" y="260"/>
                    <a:pt x="12" y="265"/>
                  </a:cubicBezTo>
                  <a:cubicBezTo>
                    <a:pt x="6" y="271"/>
                    <a:pt x="5" y="286"/>
                    <a:pt x="5" y="286"/>
                  </a:cubicBezTo>
                  <a:cubicBezTo>
                    <a:pt x="5" y="286"/>
                    <a:pt x="12" y="286"/>
                    <a:pt x="22" y="291"/>
                  </a:cubicBezTo>
                  <a:cubicBezTo>
                    <a:pt x="31" y="294"/>
                    <a:pt x="29" y="299"/>
                    <a:pt x="29" y="299"/>
                  </a:cubicBezTo>
                  <a:cubicBezTo>
                    <a:pt x="27" y="307"/>
                    <a:pt x="27" y="307"/>
                    <a:pt x="27" y="307"/>
                  </a:cubicBezTo>
                  <a:cubicBezTo>
                    <a:pt x="30" y="313"/>
                    <a:pt x="30" y="313"/>
                    <a:pt x="30" y="313"/>
                  </a:cubicBezTo>
                  <a:cubicBezTo>
                    <a:pt x="26" y="317"/>
                    <a:pt x="26" y="317"/>
                    <a:pt x="26" y="317"/>
                  </a:cubicBezTo>
                  <a:cubicBezTo>
                    <a:pt x="26" y="317"/>
                    <a:pt x="26" y="323"/>
                    <a:pt x="28" y="326"/>
                  </a:cubicBezTo>
                  <a:cubicBezTo>
                    <a:pt x="29" y="327"/>
                    <a:pt x="30" y="329"/>
                    <a:pt x="31" y="330"/>
                  </a:cubicBezTo>
                  <a:cubicBezTo>
                    <a:pt x="31" y="328"/>
                    <a:pt x="31" y="321"/>
                    <a:pt x="36" y="321"/>
                  </a:cubicBezTo>
                  <a:cubicBezTo>
                    <a:pt x="41" y="321"/>
                    <a:pt x="42" y="326"/>
                    <a:pt x="50" y="320"/>
                  </a:cubicBezTo>
                  <a:cubicBezTo>
                    <a:pt x="59" y="314"/>
                    <a:pt x="51" y="307"/>
                    <a:pt x="59" y="302"/>
                  </a:cubicBezTo>
                  <a:cubicBezTo>
                    <a:pt x="66" y="297"/>
                    <a:pt x="72" y="300"/>
                    <a:pt x="80" y="296"/>
                  </a:cubicBezTo>
                  <a:cubicBezTo>
                    <a:pt x="89" y="292"/>
                    <a:pt x="90" y="291"/>
                    <a:pt x="98" y="292"/>
                  </a:cubicBezTo>
                  <a:cubicBezTo>
                    <a:pt x="107" y="293"/>
                    <a:pt x="110" y="290"/>
                    <a:pt x="115" y="288"/>
                  </a:cubicBezTo>
                  <a:cubicBezTo>
                    <a:pt x="121" y="286"/>
                    <a:pt x="129" y="288"/>
                    <a:pt x="129" y="288"/>
                  </a:cubicBezTo>
                  <a:cubicBezTo>
                    <a:pt x="139" y="288"/>
                    <a:pt x="139" y="288"/>
                    <a:pt x="139" y="288"/>
                  </a:cubicBezTo>
                  <a:cubicBezTo>
                    <a:pt x="145" y="292"/>
                    <a:pt x="145" y="292"/>
                    <a:pt x="145" y="292"/>
                  </a:cubicBezTo>
                  <a:cubicBezTo>
                    <a:pt x="152" y="288"/>
                    <a:pt x="152" y="288"/>
                    <a:pt x="152" y="288"/>
                  </a:cubicBezTo>
                  <a:cubicBezTo>
                    <a:pt x="163" y="293"/>
                    <a:pt x="163" y="293"/>
                    <a:pt x="163" y="293"/>
                  </a:cubicBezTo>
                  <a:cubicBezTo>
                    <a:pt x="163" y="293"/>
                    <a:pt x="169" y="281"/>
                    <a:pt x="174" y="288"/>
                  </a:cubicBezTo>
                  <a:cubicBezTo>
                    <a:pt x="179" y="293"/>
                    <a:pt x="176" y="298"/>
                    <a:pt x="184" y="296"/>
                  </a:cubicBezTo>
                  <a:cubicBezTo>
                    <a:pt x="192" y="294"/>
                    <a:pt x="196" y="295"/>
                    <a:pt x="196" y="295"/>
                  </a:cubicBezTo>
                  <a:cubicBezTo>
                    <a:pt x="196" y="295"/>
                    <a:pt x="197" y="301"/>
                    <a:pt x="201" y="301"/>
                  </a:cubicBezTo>
                  <a:cubicBezTo>
                    <a:pt x="204" y="301"/>
                    <a:pt x="201" y="293"/>
                    <a:pt x="201" y="293"/>
                  </a:cubicBezTo>
                  <a:cubicBezTo>
                    <a:pt x="209" y="293"/>
                    <a:pt x="209" y="293"/>
                    <a:pt x="209" y="293"/>
                  </a:cubicBezTo>
                  <a:cubicBezTo>
                    <a:pt x="218" y="285"/>
                    <a:pt x="218" y="285"/>
                    <a:pt x="218" y="285"/>
                  </a:cubicBezTo>
                  <a:cubicBezTo>
                    <a:pt x="223" y="293"/>
                    <a:pt x="223" y="293"/>
                    <a:pt x="223" y="293"/>
                  </a:cubicBezTo>
                  <a:cubicBezTo>
                    <a:pt x="226" y="288"/>
                    <a:pt x="226" y="288"/>
                    <a:pt x="226" y="288"/>
                  </a:cubicBezTo>
                  <a:cubicBezTo>
                    <a:pt x="235" y="286"/>
                    <a:pt x="235" y="286"/>
                    <a:pt x="235" y="286"/>
                  </a:cubicBezTo>
                  <a:cubicBezTo>
                    <a:pt x="235" y="286"/>
                    <a:pt x="233" y="295"/>
                    <a:pt x="238" y="294"/>
                  </a:cubicBezTo>
                  <a:cubicBezTo>
                    <a:pt x="243" y="293"/>
                    <a:pt x="242" y="285"/>
                    <a:pt x="242" y="285"/>
                  </a:cubicBezTo>
                  <a:cubicBezTo>
                    <a:pt x="251" y="283"/>
                    <a:pt x="251" y="283"/>
                    <a:pt x="251" y="283"/>
                  </a:cubicBezTo>
                  <a:cubicBezTo>
                    <a:pt x="253" y="277"/>
                    <a:pt x="253" y="277"/>
                    <a:pt x="253" y="277"/>
                  </a:cubicBezTo>
                  <a:cubicBezTo>
                    <a:pt x="259" y="280"/>
                    <a:pt x="259" y="280"/>
                    <a:pt x="259" y="280"/>
                  </a:cubicBezTo>
                  <a:cubicBezTo>
                    <a:pt x="259" y="280"/>
                    <a:pt x="259" y="293"/>
                    <a:pt x="265" y="292"/>
                  </a:cubicBezTo>
                  <a:cubicBezTo>
                    <a:pt x="270" y="292"/>
                    <a:pt x="270" y="284"/>
                    <a:pt x="270" y="284"/>
                  </a:cubicBezTo>
                  <a:cubicBezTo>
                    <a:pt x="279" y="280"/>
                    <a:pt x="279" y="280"/>
                    <a:pt x="279" y="280"/>
                  </a:cubicBezTo>
                  <a:cubicBezTo>
                    <a:pt x="282" y="283"/>
                    <a:pt x="282" y="283"/>
                    <a:pt x="282" y="283"/>
                  </a:cubicBezTo>
                  <a:cubicBezTo>
                    <a:pt x="282" y="283"/>
                    <a:pt x="295" y="269"/>
                    <a:pt x="302" y="276"/>
                  </a:cubicBezTo>
                  <a:cubicBezTo>
                    <a:pt x="307" y="281"/>
                    <a:pt x="313" y="291"/>
                    <a:pt x="317" y="286"/>
                  </a:cubicBezTo>
                  <a:cubicBezTo>
                    <a:pt x="320" y="281"/>
                    <a:pt x="310" y="279"/>
                    <a:pt x="311" y="265"/>
                  </a:cubicBezTo>
                  <a:cubicBezTo>
                    <a:pt x="312" y="252"/>
                    <a:pt x="313" y="233"/>
                    <a:pt x="324" y="232"/>
                  </a:cubicBezTo>
                  <a:cubicBezTo>
                    <a:pt x="335" y="231"/>
                    <a:pt x="337" y="225"/>
                    <a:pt x="337" y="225"/>
                  </a:cubicBezTo>
                  <a:cubicBezTo>
                    <a:pt x="347" y="225"/>
                    <a:pt x="347" y="225"/>
                    <a:pt x="347" y="225"/>
                  </a:cubicBezTo>
                  <a:cubicBezTo>
                    <a:pt x="351" y="221"/>
                    <a:pt x="351" y="221"/>
                    <a:pt x="351" y="221"/>
                  </a:cubicBezTo>
                  <a:cubicBezTo>
                    <a:pt x="339" y="212"/>
                    <a:pt x="339" y="212"/>
                    <a:pt x="339" y="212"/>
                  </a:cubicBezTo>
                  <a:cubicBezTo>
                    <a:pt x="339" y="212"/>
                    <a:pt x="338" y="200"/>
                    <a:pt x="335" y="196"/>
                  </a:cubicBezTo>
                  <a:cubicBezTo>
                    <a:pt x="333" y="192"/>
                    <a:pt x="331" y="191"/>
                    <a:pt x="331" y="191"/>
                  </a:cubicBezTo>
                  <a:cubicBezTo>
                    <a:pt x="331" y="191"/>
                    <a:pt x="333" y="185"/>
                    <a:pt x="326" y="180"/>
                  </a:cubicBezTo>
                  <a:cubicBezTo>
                    <a:pt x="321" y="175"/>
                    <a:pt x="313" y="173"/>
                    <a:pt x="313" y="173"/>
                  </a:cubicBezTo>
                  <a:cubicBezTo>
                    <a:pt x="316" y="166"/>
                    <a:pt x="316" y="166"/>
                    <a:pt x="316" y="166"/>
                  </a:cubicBezTo>
                  <a:cubicBezTo>
                    <a:pt x="315" y="158"/>
                    <a:pt x="315" y="158"/>
                    <a:pt x="315" y="158"/>
                  </a:cubicBezTo>
                  <a:cubicBezTo>
                    <a:pt x="326" y="155"/>
                    <a:pt x="326" y="155"/>
                    <a:pt x="326" y="155"/>
                  </a:cubicBezTo>
                  <a:cubicBezTo>
                    <a:pt x="326" y="155"/>
                    <a:pt x="335" y="163"/>
                    <a:pt x="344" y="157"/>
                  </a:cubicBezTo>
                  <a:cubicBezTo>
                    <a:pt x="353" y="153"/>
                    <a:pt x="356" y="145"/>
                    <a:pt x="356" y="145"/>
                  </a:cubicBezTo>
                  <a:cubicBezTo>
                    <a:pt x="354" y="140"/>
                    <a:pt x="354" y="140"/>
                    <a:pt x="354" y="140"/>
                  </a:cubicBezTo>
                  <a:lnTo>
                    <a:pt x="365" y="13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6" name="Latvia" descr="© INSCALE GmbH, 05.05.2010&#10;http://www.presentationload.com/"/>
            <p:cNvSpPr>
              <a:spLocks/>
            </p:cNvSpPr>
            <p:nvPr/>
          </p:nvSpPr>
          <p:spPr bwMode="gray">
            <a:xfrm>
              <a:off x="4893414" y="1881281"/>
              <a:ext cx="753455" cy="426360"/>
            </a:xfrm>
            <a:custGeom>
              <a:avLst/>
              <a:gdLst/>
              <a:ahLst/>
              <a:cxnLst>
                <a:cxn ang="0">
                  <a:pos x="264" y="89"/>
                </a:cxn>
                <a:cxn ang="0">
                  <a:pos x="259" y="74"/>
                </a:cxn>
                <a:cxn ang="0">
                  <a:pos x="255" y="68"/>
                </a:cxn>
                <a:cxn ang="0">
                  <a:pos x="249" y="61"/>
                </a:cxn>
                <a:cxn ang="0">
                  <a:pos x="237" y="61"/>
                </a:cxn>
                <a:cxn ang="0">
                  <a:pos x="237" y="46"/>
                </a:cxn>
                <a:cxn ang="0">
                  <a:pos x="240" y="31"/>
                </a:cxn>
                <a:cxn ang="0">
                  <a:pos x="225" y="25"/>
                </a:cxn>
                <a:cxn ang="0">
                  <a:pos x="212" y="20"/>
                </a:cxn>
                <a:cxn ang="0">
                  <a:pos x="190" y="26"/>
                </a:cxn>
                <a:cxn ang="0">
                  <a:pos x="177" y="23"/>
                </a:cxn>
                <a:cxn ang="0">
                  <a:pos x="167" y="13"/>
                </a:cxn>
                <a:cxn ang="0">
                  <a:pos x="161" y="11"/>
                </a:cxn>
                <a:cxn ang="0">
                  <a:pos x="153" y="9"/>
                </a:cxn>
                <a:cxn ang="0">
                  <a:pos x="146" y="4"/>
                </a:cxn>
                <a:cxn ang="0">
                  <a:pos x="139" y="5"/>
                </a:cxn>
                <a:cxn ang="0">
                  <a:pos x="132" y="0"/>
                </a:cxn>
                <a:cxn ang="0">
                  <a:pos x="121" y="7"/>
                </a:cxn>
                <a:cxn ang="0">
                  <a:pos x="115" y="11"/>
                </a:cxn>
                <a:cxn ang="0">
                  <a:pos x="111" y="18"/>
                </a:cxn>
                <a:cxn ang="0">
                  <a:pos x="109" y="23"/>
                </a:cxn>
                <a:cxn ang="0">
                  <a:pos x="117" y="60"/>
                </a:cxn>
                <a:cxn ang="0">
                  <a:pos x="95" y="79"/>
                </a:cxn>
                <a:cxn ang="0">
                  <a:pos x="78" y="75"/>
                </a:cxn>
                <a:cxn ang="0">
                  <a:pos x="73" y="62"/>
                </a:cxn>
                <a:cxn ang="0">
                  <a:pos x="65" y="56"/>
                </a:cxn>
                <a:cxn ang="0">
                  <a:pos x="51" y="46"/>
                </a:cxn>
                <a:cxn ang="0">
                  <a:pos x="18" y="54"/>
                </a:cxn>
                <a:cxn ang="0">
                  <a:pos x="12" y="88"/>
                </a:cxn>
                <a:cxn ang="0">
                  <a:pos x="2" y="116"/>
                </a:cxn>
                <a:cxn ang="0">
                  <a:pos x="2" y="127"/>
                </a:cxn>
                <a:cxn ang="0">
                  <a:pos x="4" y="123"/>
                </a:cxn>
                <a:cxn ang="0">
                  <a:pos x="3" y="132"/>
                </a:cxn>
                <a:cxn ang="0">
                  <a:pos x="0" y="135"/>
                </a:cxn>
                <a:cxn ang="0">
                  <a:pos x="5" y="151"/>
                </a:cxn>
                <a:cxn ang="0">
                  <a:pos x="10" y="149"/>
                </a:cxn>
                <a:cxn ang="0">
                  <a:pos x="21" y="133"/>
                </a:cxn>
                <a:cxn ang="0">
                  <a:pos x="33" y="127"/>
                </a:cxn>
                <a:cxn ang="0">
                  <a:pos x="41" y="123"/>
                </a:cxn>
                <a:cxn ang="0">
                  <a:pos x="63" y="125"/>
                </a:cxn>
                <a:cxn ang="0">
                  <a:pos x="75" y="119"/>
                </a:cxn>
                <a:cxn ang="0">
                  <a:pos x="80" y="125"/>
                </a:cxn>
                <a:cxn ang="0">
                  <a:pos x="88" y="119"/>
                </a:cxn>
                <a:cxn ang="0">
                  <a:pos x="99" y="117"/>
                </a:cxn>
                <a:cxn ang="0">
                  <a:pos x="118" y="122"/>
                </a:cxn>
                <a:cxn ang="0">
                  <a:pos x="129" y="120"/>
                </a:cxn>
                <a:cxn ang="0">
                  <a:pos x="135" y="112"/>
                </a:cxn>
                <a:cxn ang="0">
                  <a:pos x="147" y="109"/>
                </a:cxn>
                <a:cxn ang="0">
                  <a:pos x="174" y="119"/>
                </a:cxn>
                <a:cxn ang="0">
                  <a:pos x="191" y="126"/>
                </a:cxn>
                <a:cxn ang="0">
                  <a:pos x="201" y="136"/>
                </a:cxn>
                <a:cxn ang="0">
                  <a:pos x="215" y="143"/>
                </a:cxn>
                <a:cxn ang="0">
                  <a:pos x="225" y="138"/>
                </a:cxn>
                <a:cxn ang="0">
                  <a:pos x="232" y="127"/>
                </a:cxn>
                <a:cxn ang="0">
                  <a:pos x="244" y="129"/>
                </a:cxn>
                <a:cxn ang="0">
                  <a:pos x="251" y="119"/>
                </a:cxn>
                <a:cxn ang="0">
                  <a:pos x="265" y="101"/>
                </a:cxn>
              </a:cxnLst>
              <a:rect l="0" t="0" r="r" b="b"/>
              <a:pathLst>
                <a:path w="267" h="151">
                  <a:moveTo>
                    <a:pt x="266" y="90"/>
                  </a:moveTo>
                  <a:cubicBezTo>
                    <a:pt x="264" y="89"/>
                    <a:pt x="264" y="89"/>
                    <a:pt x="264" y="89"/>
                  </a:cubicBezTo>
                  <a:cubicBezTo>
                    <a:pt x="262" y="83"/>
                    <a:pt x="262" y="83"/>
                    <a:pt x="262" y="83"/>
                  </a:cubicBezTo>
                  <a:cubicBezTo>
                    <a:pt x="259" y="74"/>
                    <a:pt x="259" y="74"/>
                    <a:pt x="259" y="74"/>
                  </a:cubicBezTo>
                  <a:cubicBezTo>
                    <a:pt x="256" y="73"/>
                    <a:pt x="256" y="73"/>
                    <a:pt x="256" y="73"/>
                  </a:cubicBezTo>
                  <a:cubicBezTo>
                    <a:pt x="255" y="68"/>
                    <a:pt x="255" y="68"/>
                    <a:pt x="255" y="68"/>
                  </a:cubicBezTo>
                  <a:cubicBezTo>
                    <a:pt x="247" y="66"/>
                    <a:pt x="247" y="66"/>
                    <a:pt x="247" y="66"/>
                  </a:cubicBezTo>
                  <a:cubicBezTo>
                    <a:pt x="249" y="61"/>
                    <a:pt x="249" y="61"/>
                    <a:pt x="249" y="61"/>
                  </a:cubicBezTo>
                  <a:cubicBezTo>
                    <a:pt x="249" y="61"/>
                    <a:pt x="247" y="58"/>
                    <a:pt x="245" y="58"/>
                  </a:cubicBezTo>
                  <a:cubicBezTo>
                    <a:pt x="242" y="58"/>
                    <a:pt x="237" y="61"/>
                    <a:pt x="237" y="61"/>
                  </a:cubicBezTo>
                  <a:cubicBezTo>
                    <a:pt x="239" y="50"/>
                    <a:pt x="239" y="50"/>
                    <a:pt x="239" y="50"/>
                  </a:cubicBezTo>
                  <a:cubicBezTo>
                    <a:pt x="237" y="46"/>
                    <a:pt x="237" y="46"/>
                    <a:pt x="237" y="46"/>
                  </a:cubicBezTo>
                  <a:cubicBezTo>
                    <a:pt x="240" y="42"/>
                    <a:pt x="240" y="42"/>
                    <a:pt x="240" y="42"/>
                  </a:cubicBezTo>
                  <a:cubicBezTo>
                    <a:pt x="240" y="31"/>
                    <a:pt x="240" y="31"/>
                    <a:pt x="240" y="31"/>
                  </a:cubicBezTo>
                  <a:cubicBezTo>
                    <a:pt x="240" y="31"/>
                    <a:pt x="237" y="28"/>
                    <a:pt x="234" y="27"/>
                  </a:cubicBezTo>
                  <a:cubicBezTo>
                    <a:pt x="232" y="26"/>
                    <a:pt x="225" y="25"/>
                    <a:pt x="225" y="25"/>
                  </a:cubicBezTo>
                  <a:cubicBezTo>
                    <a:pt x="223" y="18"/>
                    <a:pt x="223" y="18"/>
                    <a:pt x="223" y="18"/>
                  </a:cubicBezTo>
                  <a:cubicBezTo>
                    <a:pt x="223" y="18"/>
                    <a:pt x="215" y="20"/>
                    <a:pt x="212" y="20"/>
                  </a:cubicBezTo>
                  <a:cubicBezTo>
                    <a:pt x="209" y="21"/>
                    <a:pt x="201" y="18"/>
                    <a:pt x="201" y="18"/>
                  </a:cubicBezTo>
                  <a:cubicBezTo>
                    <a:pt x="190" y="26"/>
                    <a:pt x="190" y="26"/>
                    <a:pt x="190" y="26"/>
                  </a:cubicBezTo>
                  <a:cubicBezTo>
                    <a:pt x="186" y="23"/>
                    <a:pt x="186" y="23"/>
                    <a:pt x="186" y="23"/>
                  </a:cubicBezTo>
                  <a:cubicBezTo>
                    <a:pt x="177" y="23"/>
                    <a:pt x="177" y="23"/>
                    <a:pt x="177" y="23"/>
                  </a:cubicBezTo>
                  <a:cubicBezTo>
                    <a:pt x="175" y="23"/>
                    <a:pt x="176" y="18"/>
                    <a:pt x="174" y="16"/>
                  </a:cubicBezTo>
                  <a:cubicBezTo>
                    <a:pt x="172" y="15"/>
                    <a:pt x="167" y="13"/>
                    <a:pt x="167" y="13"/>
                  </a:cubicBezTo>
                  <a:cubicBezTo>
                    <a:pt x="167" y="9"/>
                    <a:pt x="167" y="9"/>
                    <a:pt x="167" y="9"/>
                  </a:cubicBezTo>
                  <a:cubicBezTo>
                    <a:pt x="167" y="9"/>
                    <a:pt x="163" y="11"/>
                    <a:pt x="161" y="11"/>
                  </a:cubicBezTo>
                  <a:cubicBezTo>
                    <a:pt x="159" y="11"/>
                    <a:pt x="157" y="6"/>
                    <a:pt x="157" y="6"/>
                  </a:cubicBezTo>
                  <a:cubicBezTo>
                    <a:pt x="153" y="9"/>
                    <a:pt x="153" y="9"/>
                    <a:pt x="153" y="9"/>
                  </a:cubicBezTo>
                  <a:cubicBezTo>
                    <a:pt x="150" y="4"/>
                    <a:pt x="150" y="4"/>
                    <a:pt x="150" y="4"/>
                  </a:cubicBezTo>
                  <a:cubicBezTo>
                    <a:pt x="146" y="4"/>
                    <a:pt x="146" y="4"/>
                    <a:pt x="146" y="4"/>
                  </a:cubicBezTo>
                  <a:cubicBezTo>
                    <a:pt x="140" y="0"/>
                    <a:pt x="140" y="0"/>
                    <a:pt x="140" y="0"/>
                  </a:cubicBezTo>
                  <a:cubicBezTo>
                    <a:pt x="139" y="5"/>
                    <a:pt x="139" y="5"/>
                    <a:pt x="139" y="5"/>
                  </a:cubicBezTo>
                  <a:cubicBezTo>
                    <a:pt x="135" y="0"/>
                    <a:pt x="135" y="0"/>
                    <a:pt x="135" y="0"/>
                  </a:cubicBezTo>
                  <a:cubicBezTo>
                    <a:pt x="132" y="0"/>
                    <a:pt x="132" y="0"/>
                    <a:pt x="132" y="0"/>
                  </a:cubicBezTo>
                  <a:cubicBezTo>
                    <a:pt x="127" y="9"/>
                    <a:pt x="127" y="9"/>
                    <a:pt x="127" y="9"/>
                  </a:cubicBezTo>
                  <a:cubicBezTo>
                    <a:pt x="121" y="7"/>
                    <a:pt x="121" y="7"/>
                    <a:pt x="121" y="7"/>
                  </a:cubicBezTo>
                  <a:cubicBezTo>
                    <a:pt x="118" y="14"/>
                    <a:pt x="118" y="14"/>
                    <a:pt x="118" y="14"/>
                  </a:cubicBezTo>
                  <a:cubicBezTo>
                    <a:pt x="115" y="11"/>
                    <a:pt x="115" y="11"/>
                    <a:pt x="115" y="11"/>
                  </a:cubicBezTo>
                  <a:cubicBezTo>
                    <a:pt x="112" y="14"/>
                    <a:pt x="112" y="14"/>
                    <a:pt x="112" y="14"/>
                  </a:cubicBezTo>
                  <a:cubicBezTo>
                    <a:pt x="111" y="18"/>
                    <a:pt x="111" y="18"/>
                    <a:pt x="111" y="18"/>
                  </a:cubicBezTo>
                  <a:cubicBezTo>
                    <a:pt x="109" y="18"/>
                    <a:pt x="109" y="18"/>
                    <a:pt x="109" y="18"/>
                  </a:cubicBezTo>
                  <a:cubicBezTo>
                    <a:pt x="109" y="23"/>
                    <a:pt x="109" y="23"/>
                    <a:pt x="109" y="23"/>
                  </a:cubicBezTo>
                  <a:cubicBezTo>
                    <a:pt x="114" y="44"/>
                    <a:pt x="114" y="44"/>
                    <a:pt x="114" y="44"/>
                  </a:cubicBezTo>
                  <a:cubicBezTo>
                    <a:pt x="114" y="44"/>
                    <a:pt x="117" y="54"/>
                    <a:pt x="117" y="60"/>
                  </a:cubicBezTo>
                  <a:cubicBezTo>
                    <a:pt x="116" y="64"/>
                    <a:pt x="110" y="67"/>
                    <a:pt x="108" y="68"/>
                  </a:cubicBezTo>
                  <a:cubicBezTo>
                    <a:pt x="106" y="69"/>
                    <a:pt x="103" y="76"/>
                    <a:pt x="95" y="79"/>
                  </a:cubicBezTo>
                  <a:cubicBezTo>
                    <a:pt x="87" y="83"/>
                    <a:pt x="86" y="75"/>
                    <a:pt x="86" y="75"/>
                  </a:cubicBezTo>
                  <a:cubicBezTo>
                    <a:pt x="78" y="75"/>
                    <a:pt x="78" y="75"/>
                    <a:pt x="78" y="75"/>
                  </a:cubicBezTo>
                  <a:cubicBezTo>
                    <a:pt x="76" y="75"/>
                    <a:pt x="76" y="68"/>
                    <a:pt x="76" y="66"/>
                  </a:cubicBezTo>
                  <a:cubicBezTo>
                    <a:pt x="75" y="65"/>
                    <a:pt x="73" y="62"/>
                    <a:pt x="73" y="62"/>
                  </a:cubicBezTo>
                  <a:cubicBezTo>
                    <a:pt x="73" y="59"/>
                    <a:pt x="73" y="59"/>
                    <a:pt x="73" y="59"/>
                  </a:cubicBezTo>
                  <a:cubicBezTo>
                    <a:pt x="65" y="56"/>
                    <a:pt x="65" y="56"/>
                    <a:pt x="65" y="56"/>
                  </a:cubicBezTo>
                  <a:cubicBezTo>
                    <a:pt x="65" y="56"/>
                    <a:pt x="64" y="51"/>
                    <a:pt x="61" y="50"/>
                  </a:cubicBezTo>
                  <a:cubicBezTo>
                    <a:pt x="58" y="49"/>
                    <a:pt x="51" y="46"/>
                    <a:pt x="51" y="46"/>
                  </a:cubicBezTo>
                  <a:cubicBezTo>
                    <a:pt x="48" y="36"/>
                    <a:pt x="48" y="36"/>
                    <a:pt x="48" y="36"/>
                  </a:cubicBezTo>
                  <a:cubicBezTo>
                    <a:pt x="18" y="54"/>
                    <a:pt x="18" y="54"/>
                    <a:pt x="18" y="54"/>
                  </a:cubicBezTo>
                  <a:cubicBezTo>
                    <a:pt x="11" y="75"/>
                    <a:pt x="11" y="75"/>
                    <a:pt x="11" y="75"/>
                  </a:cubicBezTo>
                  <a:cubicBezTo>
                    <a:pt x="12" y="88"/>
                    <a:pt x="12" y="88"/>
                    <a:pt x="12" y="88"/>
                  </a:cubicBezTo>
                  <a:cubicBezTo>
                    <a:pt x="0" y="105"/>
                    <a:pt x="0" y="105"/>
                    <a:pt x="0" y="105"/>
                  </a:cubicBezTo>
                  <a:cubicBezTo>
                    <a:pt x="2" y="116"/>
                    <a:pt x="2" y="116"/>
                    <a:pt x="2" y="116"/>
                  </a:cubicBezTo>
                  <a:cubicBezTo>
                    <a:pt x="1" y="127"/>
                    <a:pt x="1" y="127"/>
                    <a:pt x="1" y="127"/>
                  </a:cubicBezTo>
                  <a:cubicBezTo>
                    <a:pt x="2" y="127"/>
                    <a:pt x="2" y="127"/>
                    <a:pt x="2" y="127"/>
                  </a:cubicBezTo>
                  <a:cubicBezTo>
                    <a:pt x="2" y="123"/>
                    <a:pt x="2" y="123"/>
                    <a:pt x="2" y="123"/>
                  </a:cubicBezTo>
                  <a:cubicBezTo>
                    <a:pt x="4" y="123"/>
                    <a:pt x="4" y="123"/>
                    <a:pt x="4" y="123"/>
                  </a:cubicBezTo>
                  <a:cubicBezTo>
                    <a:pt x="4" y="131"/>
                    <a:pt x="4" y="131"/>
                    <a:pt x="4" y="131"/>
                  </a:cubicBezTo>
                  <a:cubicBezTo>
                    <a:pt x="3" y="132"/>
                    <a:pt x="3" y="132"/>
                    <a:pt x="3" y="132"/>
                  </a:cubicBezTo>
                  <a:cubicBezTo>
                    <a:pt x="1" y="129"/>
                    <a:pt x="1" y="129"/>
                    <a:pt x="1" y="129"/>
                  </a:cubicBezTo>
                  <a:cubicBezTo>
                    <a:pt x="0" y="135"/>
                    <a:pt x="0" y="135"/>
                    <a:pt x="0" y="135"/>
                  </a:cubicBezTo>
                  <a:cubicBezTo>
                    <a:pt x="2" y="145"/>
                    <a:pt x="2" y="145"/>
                    <a:pt x="2" y="145"/>
                  </a:cubicBezTo>
                  <a:cubicBezTo>
                    <a:pt x="5" y="151"/>
                    <a:pt x="5" y="151"/>
                    <a:pt x="5" y="151"/>
                  </a:cubicBezTo>
                  <a:cubicBezTo>
                    <a:pt x="9" y="147"/>
                    <a:pt x="9" y="147"/>
                    <a:pt x="9" y="147"/>
                  </a:cubicBezTo>
                  <a:cubicBezTo>
                    <a:pt x="10" y="149"/>
                    <a:pt x="10" y="149"/>
                    <a:pt x="10" y="149"/>
                  </a:cubicBezTo>
                  <a:cubicBezTo>
                    <a:pt x="12" y="147"/>
                    <a:pt x="12" y="147"/>
                    <a:pt x="12" y="147"/>
                  </a:cubicBezTo>
                  <a:cubicBezTo>
                    <a:pt x="12" y="147"/>
                    <a:pt x="17" y="138"/>
                    <a:pt x="21" y="133"/>
                  </a:cubicBezTo>
                  <a:cubicBezTo>
                    <a:pt x="25" y="129"/>
                    <a:pt x="28" y="131"/>
                    <a:pt x="28" y="131"/>
                  </a:cubicBezTo>
                  <a:cubicBezTo>
                    <a:pt x="33" y="127"/>
                    <a:pt x="33" y="127"/>
                    <a:pt x="33" y="127"/>
                  </a:cubicBezTo>
                  <a:cubicBezTo>
                    <a:pt x="36" y="128"/>
                    <a:pt x="36" y="128"/>
                    <a:pt x="36" y="128"/>
                  </a:cubicBezTo>
                  <a:cubicBezTo>
                    <a:pt x="41" y="123"/>
                    <a:pt x="41" y="123"/>
                    <a:pt x="41" y="123"/>
                  </a:cubicBezTo>
                  <a:cubicBezTo>
                    <a:pt x="59" y="122"/>
                    <a:pt x="59" y="122"/>
                    <a:pt x="59" y="122"/>
                  </a:cubicBezTo>
                  <a:cubicBezTo>
                    <a:pt x="63" y="125"/>
                    <a:pt x="63" y="125"/>
                    <a:pt x="63" y="125"/>
                  </a:cubicBezTo>
                  <a:cubicBezTo>
                    <a:pt x="71" y="120"/>
                    <a:pt x="71" y="120"/>
                    <a:pt x="71" y="120"/>
                  </a:cubicBezTo>
                  <a:cubicBezTo>
                    <a:pt x="75" y="119"/>
                    <a:pt x="75" y="119"/>
                    <a:pt x="75" y="119"/>
                  </a:cubicBezTo>
                  <a:cubicBezTo>
                    <a:pt x="76" y="125"/>
                    <a:pt x="76" y="125"/>
                    <a:pt x="76" y="125"/>
                  </a:cubicBezTo>
                  <a:cubicBezTo>
                    <a:pt x="80" y="125"/>
                    <a:pt x="80" y="125"/>
                    <a:pt x="80" y="125"/>
                  </a:cubicBezTo>
                  <a:cubicBezTo>
                    <a:pt x="82" y="120"/>
                    <a:pt x="82" y="120"/>
                    <a:pt x="82" y="120"/>
                  </a:cubicBezTo>
                  <a:cubicBezTo>
                    <a:pt x="88" y="119"/>
                    <a:pt x="88" y="119"/>
                    <a:pt x="88" y="119"/>
                  </a:cubicBezTo>
                  <a:cubicBezTo>
                    <a:pt x="95" y="122"/>
                    <a:pt x="95" y="122"/>
                    <a:pt x="95" y="122"/>
                  </a:cubicBezTo>
                  <a:cubicBezTo>
                    <a:pt x="99" y="117"/>
                    <a:pt x="99" y="117"/>
                    <a:pt x="99" y="117"/>
                  </a:cubicBezTo>
                  <a:cubicBezTo>
                    <a:pt x="112" y="117"/>
                    <a:pt x="112" y="117"/>
                    <a:pt x="112" y="117"/>
                  </a:cubicBezTo>
                  <a:cubicBezTo>
                    <a:pt x="118" y="122"/>
                    <a:pt x="118" y="122"/>
                    <a:pt x="118" y="122"/>
                  </a:cubicBezTo>
                  <a:cubicBezTo>
                    <a:pt x="125" y="119"/>
                    <a:pt x="125" y="119"/>
                    <a:pt x="125" y="119"/>
                  </a:cubicBezTo>
                  <a:cubicBezTo>
                    <a:pt x="129" y="120"/>
                    <a:pt x="129" y="120"/>
                    <a:pt x="129" y="120"/>
                  </a:cubicBezTo>
                  <a:cubicBezTo>
                    <a:pt x="132" y="119"/>
                    <a:pt x="132" y="119"/>
                    <a:pt x="132" y="119"/>
                  </a:cubicBezTo>
                  <a:cubicBezTo>
                    <a:pt x="135" y="112"/>
                    <a:pt x="135" y="112"/>
                    <a:pt x="135" y="112"/>
                  </a:cubicBezTo>
                  <a:cubicBezTo>
                    <a:pt x="142" y="107"/>
                    <a:pt x="142" y="107"/>
                    <a:pt x="142" y="107"/>
                  </a:cubicBezTo>
                  <a:cubicBezTo>
                    <a:pt x="147" y="109"/>
                    <a:pt x="147" y="109"/>
                    <a:pt x="147" y="109"/>
                  </a:cubicBezTo>
                  <a:cubicBezTo>
                    <a:pt x="153" y="121"/>
                    <a:pt x="153" y="121"/>
                    <a:pt x="153" y="121"/>
                  </a:cubicBezTo>
                  <a:cubicBezTo>
                    <a:pt x="174" y="119"/>
                    <a:pt x="174" y="119"/>
                    <a:pt x="174" y="119"/>
                  </a:cubicBezTo>
                  <a:cubicBezTo>
                    <a:pt x="174" y="122"/>
                    <a:pt x="174" y="122"/>
                    <a:pt x="174" y="122"/>
                  </a:cubicBezTo>
                  <a:cubicBezTo>
                    <a:pt x="174" y="122"/>
                    <a:pt x="188" y="123"/>
                    <a:pt x="191" y="126"/>
                  </a:cubicBezTo>
                  <a:cubicBezTo>
                    <a:pt x="193" y="129"/>
                    <a:pt x="196" y="136"/>
                    <a:pt x="196" y="136"/>
                  </a:cubicBezTo>
                  <a:cubicBezTo>
                    <a:pt x="201" y="136"/>
                    <a:pt x="201" y="136"/>
                    <a:pt x="201" y="136"/>
                  </a:cubicBezTo>
                  <a:cubicBezTo>
                    <a:pt x="202" y="140"/>
                    <a:pt x="202" y="140"/>
                    <a:pt x="202" y="140"/>
                  </a:cubicBezTo>
                  <a:cubicBezTo>
                    <a:pt x="215" y="143"/>
                    <a:pt x="215" y="143"/>
                    <a:pt x="215" y="143"/>
                  </a:cubicBezTo>
                  <a:cubicBezTo>
                    <a:pt x="219" y="140"/>
                    <a:pt x="219" y="140"/>
                    <a:pt x="219" y="140"/>
                  </a:cubicBezTo>
                  <a:cubicBezTo>
                    <a:pt x="219" y="140"/>
                    <a:pt x="223" y="141"/>
                    <a:pt x="225" y="138"/>
                  </a:cubicBezTo>
                  <a:cubicBezTo>
                    <a:pt x="228" y="136"/>
                    <a:pt x="228" y="129"/>
                    <a:pt x="228" y="129"/>
                  </a:cubicBezTo>
                  <a:cubicBezTo>
                    <a:pt x="232" y="127"/>
                    <a:pt x="232" y="127"/>
                    <a:pt x="232" y="127"/>
                  </a:cubicBezTo>
                  <a:cubicBezTo>
                    <a:pt x="232" y="127"/>
                    <a:pt x="237" y="130"/>
                    <a:pt x="239" y="130"/>
                  </a:cubicBezTo>
                  <a:cubicBezTo>
                    <a:pt x="241" y="130"/>
                    <a:pt x="244" y="129"/>
                    <a:pt x="244" y="129"/>
                  </a:cubicBezTo>
                  <a:cubicBezTo>
                    <a:pt x="244" y="129"/>
                    <a:pt x="248" y="130"/>
                    <a:pt x="251" y="128"/>
                  </a:cubicBezTo>
                  <a:cubicBezTo>
                    <a:pt x="254" y="125"/>
                    <a:pt x="251" y="119"/>
                    <a:pt x="251" y="119"/>
                  </a:cubicBezTo>
                  <a:cubicBezTo>
                    <a:pt x="260" y="105"/>
                    <a:pt x="260" y="105"/>
                    <a:pt x="260" y="105"/>
                  </a:cubicBezTo>
                  <a:cubicBezTo>
                    <a:pt x="260" y="105"/>
                    <a:pt x="262" y="105"/>
                    <a:pt x="265" y="101"/>
                  </a:cubicBezTo>
                  <a:cubicBezTo>
                    <a:pt x="267" y="97"/>
                    <a:pt x="266" y="90"/>
                    <a:pt x="266" y="90"/>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7" name="Moldova" descr="© INSCALE GmbH, 05.05.2010&#10;http://www.presentationload.com/"/>
            <p:cNvSpPr>
              <a:spLocks/>
            </p:cNvSpPr>
            <p:nvPr/>
          </p:nvSpPr>
          <p:spPr bwMode="gray">
            <a:xfrm>
              <a:off x="5785191" y="3539534"/>
              <a:ext cx="509354" cy="530509"/>
            </a:xfrm>
            <a:custGeom>
              <a:avLst/>
              <a:gdLst/>
              <a:ahLst/>
              <a:cxnLst>
                <a:cxn ang="0">
                  <a:pos x="7" y="22"/>
                </a:cxn>
                <a:cxn ang="0">
                  <a:pos x="4" y="22"/>
                </a:cxn>
                <a:cxn ang="0">
                  <a:pos x="4" y="25"/>
                </a:cxn>
                <a:cxn ang="0">
                  <a:pos x="7" y="25"/>
                </a:cxn>
                <a:cxn ang="0">
                  <a:pos x="28" y="41"/>
                </a:cxn>
                <a:cxn ang="0">
                  <a:pos x="47" y="63"/>
                </a:cxn>
                <a:cxn ang="0">
                  <a:pos x="69" y="88"/>
                </a:cxn>
                <a:cxn ang="0">
                  <a:pos x="83" y="94"/>
                </a:cxn>
                <a:cxn ang="0">
                  <a:pos x="87" y="106"/>
                </a:cxn>
                <a:cxn ang="0">
                  <a:pos x="97" y="117"/>
                </a:cxn>
                <a:cxn ang="0">
                  <a:pos x="98" y="139"/>
                </a:cxn>
                <a:cxn ang="0">
                  <a:pos x="94" y="142"/>
                </a:cxn>
                <a:cxn ang="0">
                  <a:pos x="98" y="159"/>
                </a:cxn>
                <a:cxn ang="0">
                  <a:pos x="105" y="179"/>
                </a:cxn>
                <a:cxn ang="0">
                  <a:pos x="102" y="185"/>
                </a:cxn>
                <a:cxn ang="0">
                  <a:pos x="109" y="188"/>
                </a:cxn>
                <a:cxn ang="0">
                  <a:pos x="112" y="185"/>
                </a:cxn>
                <a:cxn ang="0">
                  <a:pos x="124" y="183"/>
                </a:cxn>
                <a:cxn ang="0">
                  <a:pos x="119" y="171"/>
                </a:cxn>
                <a:cxn ang="0">
                  <a:pos x="130" y="159"/>
                </a:cxn>
                <a:cxn ang="0">
                  <a:pos x="127" y="154"/>
                </a:cxn>
                <a:cxn ang="0">
                  <a:pos x="136" y="148"/>
                </a:cxn>
                <a:cxn ang="0">
                  <a:pos x="136" y="134"/>
                </a:cxn>
                <a:cxn ang="0">
                  <a:pos x="128" y="116"/>
                </a:cxn>
                <a:cxn ang="0">
                  <a:pos x="142" y="121"/>
                </a:cxn>
                <a:cxn ang="0">
                  <a:pos x="148" y="112"/>
                </a:cxn>
                <a:cxn ang="0">
                  <a:pos x="160" y="118"/>
                </a:cxn>
                <a:cxn ang="0">
                  <a:pos x="164" y="110"/>
                </a:cxn>
                <a:cxn ang="0">
                  <a:pos x="169" y="116"/>
                </a:cxn>
                <a:cxn ang="0">
                  <a:pos x="180" y="110"/>
                </a:cxn>
                <a:cxn ang="0">
                  <a:pos x="169" y="106"/>
                </a:cxn>
                <a:cxn ang="0">
                  <a:pos x="164" y="84"/>
                </a:cxn>
                <a:cxn ang="0">
                  <a:pos x="151" y="80"/>
                </a:cxn>
                <a:cxn ang="0">
                  <a:pos x="145" y="63"/>
                </a:cxn>
                <a:cxn ang="0">
                  <a:pos x="141" y="55"/>
                </a:cxn>
                <a:cxn ang="0">
                  <a:pos x="138" y="60"/>
                </a:cxn>
                <a:cxn ang="0">
                  <a:pos x="129" y="54"/>
                </a:cxn>
                <a:cxn ang="0">
                  <a:pos x="124" y="54"/>
                </a:cxn>
                <a:cxn ang="0">
                  <a:pos x="120" y="47"/>
                </a:cxn>
                <a:cxn ang="0">
                  <a:pos x="122" y="34"/>
                </a:cxn>
                <a:cxn ang="0">
                  <a:pos x="113" y="18"/>
                </a:cxn>
                <a:cxn ang="0">
                  <a:pos x="110" y="23"/>
                </a:cxn>
                <a:cxn ang="0">
                  <a:pos x="103" y="24"/>
                </a:cxn>
                <a:cxn ang="0">
                  <a:pos x="97" y="15"/>
                </a:cxn>
                <a:cxn ang="0">
                  <a:pos x="83" y="14"/>
                </a:cxn>
                <a:cxn ang="0">
                  <a:pos x="83" y="21"/>
                </a:cxn>
                <a:cxn ang="0">
                  <a:pos x="78" y="16"/>
                </a:cxn>
                <a:cxn ang="0">
                  <a:pos x="74" y="17"/>
                </a:cxn>
                <a:cxn ang="0">
                  <a:pos x="75" y="11"/>
                </a:cxn>
                <a:cxn ang="0">
                  <a:pos x="63" y="15"/>
                </a:cxn>
                <a:cxn ang="0">
                  <a:pos x="61" y="10"/>
                </a:cxn>
                <a:cxn ang="0">
                  <a:pos x="55" y="10"/>
                </a:cxn>
                <a:cxn ang="0">
                  <a:pos x="42" y="4"/>
                </a:cxn>
                <a:cxn ang="0">
                  <a:pos x="36" y="9"/>
                </a:cxn>
                <a:cxn ang="0">
                  <a:pos x="28" y="8"/>
                </a:cxn>
                <a:cxn ang="0">
                  <a:pos x="24" y="13"/>
                </a:cxn>
                <a:cxn ang="0">
                  <a:pos x="17" y="10"/>
                </a:cxn>
                <a:cxn ang="0">
                  <a:pos x="16" y="16"/>
                </a:cxn>
                <a:cxn ang="0">
                  <a:pos x="6" y="14"/>
                </a:cxn>
                <a:cxn ang="0">
                  <a:pos x="7" y="22"/>
                </a:cxn>
              </a:cxnLst>
              <a:rect l="0" t="0" r="r" b="b"/>
              <a:pathLst>
                <a:path w="180" h="188">
                  <a:moveTo>
                    <a:pt x="7" y="22"/>
                  </a:moveTo>
                  <a:cubicBezTo>
                    <a:pt x="4" y="22"/>
                    <a:pt x="4" y="22"/>
                    <a:pt x="4" y="22"/>
                  </a:cubicBezTo>
                  <a:cubicBezTo>
                    <a:pt x="4" y="25"/>
                    <a:pt x="4" y="25"/>
                    <a:pt x="4" y="25"/>
                  </a:cubicBezTo>
                  <a:cubicBezTo>
                    <a:pt x="7" y="25"/>
                    <a:pt x="7" y="25"/>
                    <a:pt x="7" y="25"/>
                  </a:cubicBezTo>
                  <a:cubicBezTo>
                    <a:pt x="7" y="25"/>
                    <a:pt x="22" y="27"/>
                    <a:pt x="28" y="41"/>
                  </a:cubicBezTo>
                  <a:cubicBezTo>
                    <a:pt x="36" y="56"/>
                    <a:pt x="41" y="59"/>
                    <a:pt x="47" y="63"/>
                  </a:cubicBezTo>
                  <a:cubicBezTo>
                    <a:pt x="53" y="69"/>
                    <a:pt x="69" y="88"/>
                    <a:pt x="69" y="88"/>
                  </a:cubicBezTo>
                  <a:cubicBezTo>
                    <a:pt x="69" y="88"/>
                    <a:pt x="82" y="90"/>
                    <a:pt x="83" y="94"/>
                  </a:cubicBezTo>
                  <a:cubicBezTo>
                    <a:pt x="86" y="99"/>
                    <a:pt x="87" y="106"/>
                    <a:pt x="87" y="106"/>
                  </a:cubicBezTo>
                  <a:cubicBezTo>
                    <a:pt x="87" y="106"/>
                    <a:pt x="95" y="108"/>
                    <a:pt x="97" y="117"/>
                  </a:cubicBezTo>
                  <a:cubicBezTo>
                    <a:pt x="98" y="125"/>
                    <a:pt x="98" y="139"/>
                    <a:pt x="98" y="139"/>
                  </a:cubicBezTo>
                  <a:cubicBezTo>
                    <a:pt x="94" y="142"/>
                    <a:pt x="94" y="142"/>
                    <a:pt x="94" y="142"/>
                  </a:cubicBezTo>
                  <a:cubicBezTo>
                    <a:pt x="98" y="159"/>
                    <a:pt x="98" y="159"/>
                    <a:pt x="98" y="159"/>
                  </a:cubicBezTo>
                  <a:cubicBezTo>
                    <a:pt x="105" y="179"/>
                    <a:pt x="105" y="179"/>
                    <a:pt x="105" y="179"/>
                  </a:cubicBezTo>
                  <a:cubicBezTo>
                    <a:pt x="102" y="185"/>
                    <a:pt x="102" y="185"/>
                    <a:pt x="102" y="185"/>
                  </a:cubicBezTo>
                  <a:cubicBezTo>
                    <a:pt x="109" y="188"/>
                    <a:pt x="109" y="188"/>
                    <a:pt x="109" y="188"/>
                  </a:cubicBezTo>
                  <a:cubicBezTo>
                    <a:pt x="112" y="185"/>
                    <a:pt x="112" y="185"/>
                    <a:pt x="112" y="185"/>
                  </a:cubicBezTo>
                  <a:cubicBezTo>
                    <a:pt x="112" y="185"/>
                    <a:pt x="121" y="187"/>
                    <a:pt x="124" y="183"/>
                  </a:cubicBezTo>
                  <a:cubicBezTo>
                    <a:pt x="127" y="180"/>
                    <a:pt x="119" y="171"/>
                    <a:pt x="119" y="171"/>
                  </a:cubicBezTo>
                  <a:cubicBezTo>
                    <a:pt x="130" y="159"/>
                    <a:pt x="130" y="159"/>
                    <a:pt x="130" y="159"/>
                  </a:cubicBezTo>
                  <a:cubicBezTo>
                    <a:pt x="127" y="154"/>
                    <a:pt x="127" y="154"/>
                    <a:pt x="127" y="154"/>
                  </a:cubicBezTo>
                  <a:cubicBezTo>
                    <a:pt x="136" y="148"/>
                    <a:pt x="136" y="148"/>
                    <a:pt x="136" y="148"/>
                  </a:cubicBezTo>
                  <a:cubicBezTo>
                    <a:pt x="136" y="134"/>
                    <a:pt x="136" y="134"/>
                    <a:pt x="136" y="134"/>
                  </a:cubicBezTo>
                  <a:cubicBezTo>
                    <a:pt x="136" y="134"/>
                    <a:pt x="123" y="121"/>
                    <a:pt x="128" y="116"/>
                  </a:cubicBezTo>
                  <a:cubicBezTo>
                    <a:pt x="144" y="103"/>
                    <a:pt x="139" y="121"/>
                    <a:pt x="142" y="121"/>
                  </a:cubicBezTo>
                  <a:cubicBezTo>
                    <a:pt x="145" y="121"/>
                    <a:pt x="148" y="112"/>
                    <a:pt x="148" y="112"/>
                  </a:cubicBezTo>
                  <a:cubicBezTo>
                    <a:pt x="148" y="112"/>
                    <a:pt x="156" y="119"/>
                    <a:pt x="160" y="118"/>
                  </a:cubicBezTo>
                  <a:cubicBezTo>
                    <a:pt x="164" y="117"/>
                    <a:pt x="162" y="110"/>
                    <a:pt x="164" y="110"/>
                  </a:cubicBezTo>
                  <a:cubicBezTo>
                    <a:pt x="167" y="110"/>
                    <a:pt x="169" y="116"/>
                    <a:pt x="169" y="116"/>
                  </a:cubicBezTo>
                  <a:cubicBezTo>
                    <a:pt x="180" y="110"/>
                    <a:pt x="180" y="110"/>
                    <a:pt x="180" y="110"/>
                  </a:cubicBezTo>
                  <a:cubicBezTo>
                    <a:pt x="180" y="110"/>
                    <a:pt x="173" y="107"/>
                    <a:pt x="169" y="106"/>
                  </a:cubicBezTo>
                  <a:cubicBezTo>
                    <a:pt x="164" y="105"/>
                    <a:pt x="169" y="89"/>
                    <a:pt x="164" y="84"/>
                  </a:cubicBezTo>
                  <a:cubicBezTo>
                    <a:pt x="161" y="77"/>
                    <a:pt x="157" y="81"/>
                    <a:pt x="151" y="80"/>
                  </a:cubicBezTo>
                  <a:cubicBezTo>
                    <a:pt x="143" y="79"/>
                    <a:pt x="145" y="63"/>
                    <a:pt x="145" y="63"/>
                  </a:cubicBezTo>
                  <a:cubicBezTo>
                    <a:pt x="141" y="55"/>
                    <a:pt x="141" y="55"/>
                    <a:pt x="141" y="55"/>
                  </a:cubicBezTo>
                  <a:cubicBezTo>
                    <a:pt x="138" y="60"/>
                    <a:pt x="138" y="60"/>
                    <a:pt x="138" y="60"/>
                  </a:cubicBezTo>
                  <a:cubicBezTo>
                    <a:pt x="138" y="60"/>
                    <a:pt x="130" y="55"/>
                    <a:pt x="129" y="54"/>
                  </a:cubicBezTo>
                  <a:cubicBezTo>
                    <a:pt x="128" y="53"/>
                    <a:pt x="124" y="54"/>
                    <a:pt x="124" y="54"/>
                  </a:cubicBezTo>
                  <a:cubicBezTo>
                    <a:pt x="120" y="47"/>
                    <a:pt x="120" y="47"/>
                    <a:pt x="120" y="47"/>
                  </a:cubicBezTo>
                  <a:cubicBezTo>
                    <a:pt x="120" y="47"/>
                    <a:pt x="122" y="41"/>
                    <a:pt x="122" y="34"/>
                  </a:cubicBezTo>
                  <a:cubicBezTo>
                    <a:pt x="122" y="29"/>
                    <a:pt x="113" y="18"/>
                    <a:pt x="113" y="18"/>
                  </a:cubicBezTo>
                  <a:cubicBezTo>
                    <a:pt x="110" y="23"/>
                    <a:pt x="110" y="23"/>
                    <a:pt x="110" y="23"/>
                  </a:cubicBezTo>
                  <a:cubicBezTo>
                    <a:pt x="103" y="24"/>
                    <a:pt x="103" y="24"/>
                    <a:pt x="103" y="24"/>
                  </a:cubicBezTo>
                  <a:cubicBezTo>
                    <a:pt x="97" y="15"/>
                    <a:pt x="97" y="15"/>
                    <a:pt x="97" y="15"/>
                  </a:cubicBezTo>
                  <a:cubicBezTo>
                    <a:pt x="97" y="15"/>
                    <a:pt x="87" y="14"/>
                    <a:pt x="83" y="14"/>
                  </a:cubicBezTo>
                  <a:cubicBezTo>
                    <a:pt x="80" y="14"/>
                    <a:pt x="83" y="21"/>
                    <a:pt x="83" y="21"/>
                  </a:cubicBezTo>
                  <a:cubicBezTo>
                    <a:pt x="78" y="16"/>
                    <a:pt x="78" y="16"/>
                    <a:pt x="78" y="16"/>
                  </a:cubicBezTo>
                  <a:cubicBezTo>
                    <a:pt x="74" y="17"/>
                    <a:pt x="74" y="17"/>
                    <a:pt x="74" y="17"/>
                  </a:cubicBezTo>
                  <a:cubicBezTo>
                    <a:pt x="75" y="11"/>
                    <a:pt x="75" y="11"/>
                    <a:pt x="75" y="11"/>
                  </a:cubicBezTo>
                  <a:cubicBezTo>
                    <a:pt x="63" y="15"/>
                    <a:pt x="63" y="15"/>
                    <a:pt x="63" y="15"/>
                  </a:cubicBezTo>
                  <a:cubicBezTo>
                    <a:pt x="61" y="10"/>
                    <a:pt x="61" y="10"/>
                    <a:pt x="61" y="10"/>
                  </a:cubicBezTo>
                  <a:cubicBezTo>
                    <a:pt x="55" y="10"/>
                    <a:pt x="55" y="10"/>
                    <a:pt x="55" y="10"/>
                  </a:cubicBezTo>
                  <a:cubicBezTo>
                    <a:pt x="55" y="10"/>
                    <a:pt x="49" y="6"/>
                    <a:pt x="42" y="4"/>
                  </a:cubicBezTo>
                  <a:cubicBezTo>
                    <a:pt x="33" y="0"/>
                    <a:pt x="36" y="9"/>
                    <a:pt x="36" y="9"/>
                  </a:cubicBezTo>
                  <a:cubicBezTo>
                    <a:pt x="28" y="8"/>
                    <a:pt x="28" y="8"/>
                    <a:pt x="28" y="8"/>
                  </a:cubicBezTo>
                  <a:cubicBezTo>
                    <a:pt x="24" y="13"/>
                    <a:pt x="24" y="13"/>
                    <a:pt x="24" y="13"/>
                  </a:cubicBezTo>
                  <a:cubicBezTo>
                    <a:pt x="17" y="10"/>
                    <a:pt x="17" y="10"/>
                    <a:pt x="17" y="10"/>
                  </a:cubicBezTo>
                  <a:cubicBezTo>
                    <a:pt x="17" y="10"/>
                    <a:pt x="19" y="16"/>
                    <a:pt x="16" y="16"/>
                  </a:cubicBezTo>
                  <a:cubicBezTo>
                    <a:pt x="13" y="16"/>
                    <a:pt x="12" y="12"/>
                    <a:pt x="6" y="14"/>
                  </a:cubicBezTo>
                  <a:cubicBezTo>
                    <a:pt x="0" y="15"/>
                    <a:pt x="7" y="22"/>
                    <a:pt x="7" y="22"/>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78" name="Bulgaria" descr="© INSCALE GmbH, 05.05.2010&#10;http://www.presentationload.com/"/>
            <p:cNvSpPr>
              <a:spLocks/>
            </p:cNvSpPr>
            <p:nvPr/>
          </p:nvSpPr>
          <p:spPr bwMode="gray">
            <a:xfrm>
              <a:off x="5378362" y="4335298"/>
              <a:ext cx="847839" cy="618385"/>
            </a:xfrm>
            <a:custGeom>
              <a:avLst/>
              <a:gdLst/>
              <a:ahLst/>
              <a:cxnLst>
                <a:cxn ang="0">
                  <a:pos x="278" y="15"/>
                </a:cxn>
                <a:cxn ang="0">
                  <a:pos x="262" y="3"/>
                </a:cxn>
                <a:cxn ang="0">
                  <a:pos x="248" y="3"/>
                </a:cxn>
                <a:cxn ang="0">
                  <a:pos x="218" y="3"/>
                </a:cxn>
                <a:cxn ang="0">
                  <a:pos x="171" y="33"/>
                </a:cxn>
                <a:cxn ang="0">
                  <a:pos x="137" y="48"/>
                </a:cxn>
                <a:cxn ang="0">
                  <a:pos x="124" y="48"/>
                </a:cxn>
                <a:cxn ang="0">
                  <a:pos x="102" y="50"/>
                </a:cxn>
                <a:cxn ang="0">
                  <a:pos x="68" y="55"/>
                </a:cxn>
                <a:cxn ang="0">
                  <a:pos x="51" y="51"/>
                </a:cxn>
                <a:cxn ang="0">
                  <a:pos x="22" y="53"/>
                </a:cxn>
                <a:cxn ang="0">
                  <a:pos x="22" y="40"/>
                </a:cxn>
                <a:cxn ang="0">
                  <a:pos x="8" y="39"/>
                </a:cxn>
                <a:cxn ang="0">
                  <a:pos x="2" y="50"/>
                </a:cxn>
                <a:cxn ang="0">
                  <a:pos x="8" y="74"/>
                </a:cxn>
                <a:cxn ang="0">
                  <a:pos x="27" y="89"/>
                </a:cxn>
                <a:cxn ang="0">
                  <a:pos x="29" y="116"/>
                </a:cxn>
                <a:cxn ang="0">
                  <a:pos x="16" y="123"/>
                </a:cxn>
                <a:cxn ang="0">
                  <a:pos x="17" y="132"/>
                </a:cxn>
                <a:cxn ang="0">
                  <a:pos x="21" y="149"/>
                </a:cxn>
                <a:cxn ang="0">
                  <a:pos x="22" y="166"/>
                </a:cxn>
                <a:cxn ang="0">
                  <a:pos x="42" y="173"/>
                </a:cxn>
                <a:cxn ang="0">
                  <a:pos x="52" y="190"/>
                </a:cxn>
                <a:cxn ang="0">
                  <a:pos x="53" y="219"/>
                </a:cxn>
                <a:cxn ang="0">
                  <a:pos x="68" y="213"/>
                </a:cxn>
                <a:cxn ang="0">
                  <a:pos x="75" y="211"/>
                </a:cxn>
                <a:cxn ang="0">
                  <a:pos x="89" y="208"/>
                </a:cxn>
                <a:cxn ang="0">
                  <a:pos x="99" y="202"/>
                </a:cxn>
                <a:cxn ang="0">
                  <a:pos x="106" y="201"/>
                </a:cxn>
                <a:cxn ang="0">
                  <a:pos x="111" y="196"/>
                </a:cxn>
                <a:cxn ang="0">
                  <a:pos x="119" y="197"/>
                </a:cxn>
                <a:cxn ang="0">
                  <a:pos x="134" y="198"/>
                </a:cxn>
                <a:cxn ang="0">
                  <a:pos x="143" y="203"/>
                </a:cxn>
                <a:cxn ang="0">
                  <a:pos x="163" y="202"/>
                </a:cxn>
                <a:cxn ang="0">
                  <a:pos x="192" y="195"/>
                </a:cxn>
                <a:cxn ang="0">
                  <a:pos x="209" y="185"/>
                </a:cxn>
                <a:cxn ang="0">
                  <a:pos x="215" y="165"/>
                </a:cxn>
                <a:cxn ang="0">
                  <a:pos x="225" y="156"/>
                </a:cxn>
                <a:cxn ang="0">
                  <a:pos x="239" y="143"/>
                </a:cxn>
                <a:cxn ang="0">
                  <a:pos x="250" y="136"/>
                </a:cxn>
                <a:cxn ang="0">
                  <a:pos x="268" y="139"/>
                </a:cxn>
                <a:cxn ang="0">
                  <a:pos x="285" y="138"/>
                </a:cxn>
                <a:cxn ang="0">
                  <a:pos x="288" y="133"/>
                </a:cxn>
                <a:cxn ang="0">
                  <a:pos x="284" y="121"/>
                </a:cxn>
                <a:cxn ang="0">
                  <a:pos x="276" y="111"/>
                </a:cxn>
                <a:cxn ang="0">
                  <a:pos x="264" y="108"/>
                </a:cxn>
                <a:cxn ang="0">
                  <a:pos x="260" y="98"/>
                </a:cxn>
                <a:cxn ang="0">
                  <a:pos x="268" y="88"/>
                </a:cxn>
                <a:cxn ang="0">
                  <a:pos x="273" y="73"/>
                </a:cxn>
                <a:cxn ang="0">
                  <a:pos x="264" y="56"/>
                </a:cxn>
                <a:cxn ang="0">
                  <a:pos x="279" y="40"/>
                </a:cxn>
                <a:cxn ang="0">
                  <a:pos x="300" y="26"/>
                </a:cxn>
                <a:cxn ang="0">
                  <a:pos x="294" y="14"/>
                </a:cxn>
              </a:cxnLst>
              <a:rect l="0" t="0" r="r" b="b"/>
              <a:pathLst>
                <a:path w="300" h="219">
                  <a:moveTo>
                    <a:pt x="294" y="14"/>
                  </a:moveTo>
                  <a:cubicBezTo>
                    <a:pt x="294" y="14"/>
                    <a:pt x="282" y="16"/>
                    <a:pt x="278" y="15"/>
                  </a:cubicBezTo>
                  <a:cubicBezTo>
                    <a:pt x="274" y="15"/>
                    <a:pt x="266" y="13"/>
                    <a:pt x="266" y="13"/>
                  </a:cubicBezTo>
                  <a:cubicBezTo>
                    <a:pt x="262" y="3"/>
                    <a:pt x="262" y="3"/>
                    <a:pt x="262" y="3"/>
                  </a:cubicBezTo>
                  <a:cubicBezTo>
                    <a:pt x="262" y="3"/>
                    <a:pt x="256" y="10"/>
                    <a:pt x="253" y="9"/>
                  </a:cubicBezTo>
                  <a:cubicBezTo>
                    <a:pt x="250" y="8"/>
                    <a:pt x="250" y="3"/>
                    <a:pt x="248" y="3"/>
                  </a:cubicBezTo>
                  <a:cubicBezTo>
                    <a:pt x="246" y="3"/>
                    <a:pt x="240" y="10"/>
                    <a:pt x="236" y="9"/>
                  </a:cubicBezTo>
                  <a:cubicBezTo>
                    <a:pt x="232" y="8"/>
                    <a:pt x="226" y="0"/>
                    <a:pt x="218" y="3"/>
                  </a:cubicBezTo>
                  <a:cubicBezTo>
                    <a:pt x="209" y="6"/>
                    <a:pt x="194" y="15"/>
                    <a:pt x="189" y="16"/>
                  </a:cubicBezTo>
                  <a:cubicBezTo>
                    <a:pt x="183" y="17"/>
                    <a:pt x="175" y="27"/>
                    <a:pt x="171" y="33"/>
                  </a:cubicBezTo>
                  <a:cubicBezTo>
                    <a:pt x="167" y="39"/>
                    <a:pt x="164" y="47"/>
                    <a:pt x="152" y="50"/>
                  </a:cubicBezTo>
                  <a:cubicBezTo>
                    <a:pt x="139" y="53"/>
                    <a:pt x="137" y="48"/>
                    <a:pt x="137" y="48"/>
                  </a:cubicBezTo>
                  <a:cubicBezTo>
                    <a:pt x="131" y="51"/>
                    <a:pt x="131" y="51"/>
                    <a:pt x="131" y="51"/>
                  </a:cubicBezTo>
                  <a:cubicBezTo>
                    <a:pt x="124" y="48"/>
                    <a:pt x="124" y="48"/>
                    <a:pt x="124" y="48"/>
                  </a:cubicBezTo>
                  <a:cubicBezTo>
                    <a:pt x="124" y="48"/>
                    <a:pt x="115" y="53"/>
                    <a:pt x="110" y="51"/>
                  </a:cubicBezTo>
                  <a:cubicBezTo>
                    <a:pt x="107" y="51"/>
                    <a:pt x="106" y="49"/>
                    <a:pt x="102" y="50"/>
                  </a:cubicBezTo>
                  <a:cubicBezTo>
                    <a:pt x="99" y="53"/>
                    <a:pt x="98" y="58"/>
                    <a:pt x="87" y="59"/>
                  </a:cubicBezTo>
                  <a:cubicBezTo>
                    <a:pt x="77" y="60"/>
                    <a:pt x="68" y="55"/>
                    <a:pt x="68" y="55"/>
                  </a:cubicBezTo>
                  <a:cubicBezTo>
                    <a:pt x="60" y="55"/>
                    <a:pt x="60" y="55"/>
                    <a:pt x="60" y="55"/>
                  </a:cubicBezTo>
                  <a:cubicBezTo>
                    <a:pt x="60" y="55"/>
                    <a:pt x="54" y="51"/>
                    <a:pt x="51" y="51"/>
                  </a:cubicBezTo>
                  <a:cubicBezTo>
                    <a:pt x="47" y="51"/>
                    <a:pt x="37" y="60"/>
                    <a:pt x="32" y="59"/>
                  </a:cubicBezTo>
                  <a:cubicBezTo>
                    <a:pt x="26" y="59"/>
                    <a:pt x="22" y="58"/>
                    <a:pt x="22" y="53"/>
                  </a:cubicBezTo>
                  <a:cubicBezTo>
                    <a:pt x="23" y="47"/>
                    <a:pt x="30" y="48"/>
                    <a:pt x="29" y="43"/>
                  </a:cubicBezTo>
                  <a:cubicBezTo>
                    <a:pt x="29" y="39"/>
                    <a:pt x="26" y="41"/>
                    <a:pt x="22" y="40"/>
                  </a:cubicBezTo>
                  <a:cubicBezTo>
                    <a:pt x="20" y="40"/>
                    <a:pt x="14" y="37"/>
                    <a:pt x="10" y="35"/>
                  </a:cubicBezTo>
                  <a:cubicBezTo>
                    <a:pt x="9" y="38"/>
                    <a:pt x="8" y="39"/>
                    <a:pt x="8" y="39"/>
                  </a:cubicBezTo>
                  <a:cubicBezTo>
                    <a:pt x="8" y="39"/>
                    <a:pt x="9" y="44"/>
                    <a:pt x="7" y="47"/>
                  </a:cubicBezTo>
                  <a:cubicBezTo>
                    <a:pt x="5" y="49"/>
                    <a:pt x="2" y="50"/>
                    <a:pt x="2" y="50"/>
                  </a:cubicBezTo>
                  <a:cubicBezTo>
                    <a:pt x="0" y="65"/>
                    <a:pt x="0" y="65"/>
                    <a:pt x="0" y="65"/>
                  </a:cubicBezTo>
                  <a:cubicBezTo>
                    <a:pt x="8" y="74"/>
                    <a:pt x="8" y="74"/>
                    <a:pt x="8" y="74"/>
                  </a:cubicBezTo>
                  <a:cubicBezTo>
                    <a:pt x="11" y="83"/>
                    <a:pt x="11" y="83"/>
                    <a:pt x="11" y="83"/>
                  </a:cubicBezTo>
                  <a:cubicBezTo>
                    <a:pt x="11" y="83"/>
                    <a:pt x="23" y="86"/>
                    <a:pt x="27" y="89"/>
                  </a:cubicBezTo>
                  <a:cubicBezTo>
                    <a:pt x="33" y="92"/>
                    <a:pt x="38" y="101"/>
                    <a:pt x="38" y="101"/>
                  </a:cubicBezTo>
                  <a:cubicBezTo>
                    <a:pt x="29" y="116"/>
                    <a:pt x="29" y="116"/>
                    <a:pt x="29" y="116"/>
                  </a:cubicBezTo>
                  <a:cubicBezTo>
                    <a:pt x="29" y="116"/>
                    <a:pt x="28" y="120"/>
                    <a:pt x="26" y="121"/>
                  </a:cubicBezTo>
                  <a:cubicBezTo>
                    <a:pt x="23" y="122"/>
                    <a:pt x="19" y="120"/>
                    <a:pt x="16" y="123"/>
                  </a:cubicBezTo>
                  <a:cubicBezTo>
                    <a:pt x="11" y="126"/>
                    <a:pt x="11" y="130"/>
                    <a:pt x="11" y="130"/>
                  </a:cubicBezTo>
                  <a:cubicBezTo>
                    <a:pt x="17" y="132"/>
                    <a:pt x="17" y="132"/>
                    <a:pt x="17" y="132"/>
                  </a:cubicBezTo>
                  <a:cubicBezTo>
                    <a:pt x="13" y="141"/>
                    <a:pt x="13" y="141"/>
                    <a:pt x="13" y="141"/>
                  </a:cubicBezTo>
                  <a:cubicBezTo>
                    <a:pt x="21" y="149"/>
                    <a:pt x="21" y="149"/>
                    <a:pt x="21" y="149"/>
                  </a:cubicBezTo>
                  <a:cubicBezTo>
                    <a:pt x="13" y="160"/>
                    <a:pt x="13" y="160"/>
                    <a:pt x="13" y="160"/>
                  </a:cubicBezTo>
                  <a:cubicBezTo>
                    <a:pt x="13" y="160"/>
                    <a:pt x="20" y="164"/>
                    <a:pt x="22" y="166"/>
                  </a:cubicBezTo>
                  <a:cubicBezTo>
                    <a:pt x="24" y="169"/>
                    <a:pt x="27" y="174"/>
                    <a:pt x="32" y="173"/>
                  </a:cubicBezTo>
                  <a:cubicBezTo>
                    <a:pt x="42" y="173"/>
                    <a:pt x="42" y="173"/>
                    <a:pt x="42" y="173"/>
                  </a:cubicBezTo>
                  <a:cubicBezTo>
                    <a:pt x="43" y="186"/>
                    <a:pt x="43" y="186"/>
                    <a:pt x="43" y="186"/>
                  </a:cubicBezTo>
                  <a:cubicBezTo>
                    <a:pt x="52" y="190"/>
                    <a:pt x="52" y="190"/>
                    <a:pt x="52" y="190"/>
                  </a:cubicBezTo>
                  <a:cubicBezTo>
                    <a:pt x="49" y="199"/>
                    <a:pt x="49" y="199"/>
                    <a:pt x="49" y="199"/>
                  </a:cubicBezTo>
                  <a:cubicBezTo>
                    <a:pt x="53" y="219"/>
                    <a:pt x="53" y="219"/>
                    <a:pt x="53" y="219"/>
                  </a:cubicBezTo>
                  <a:cubicBezTo>
                    <a:pt x="63" y="218"/>
                    <a:pt x="63" y="218"/>
                    <a:pt x="63" y="218"/>
                  </a:cubicBezTo>
                  <a:cubicBezTo>
                    <a:pt x="68" y="213"/>
                    <a:pt x="68" y="213"/>
                    <a:pt x="68" y="213"/>
                  </a:cubicBezTo>
                  <a:cubicBezTo>
                    <a:pt x="73" y="215"/>
                    <a:pt x="73" y="215"/>
                    <a:pt x="73" y="215"/>
                  </a:cubicBezTo>
                  <a:cubicBezTo>
                    <a:pt x="75" y="211"/>
                    <a:pt x="75" y="211"/>
                    <a:pt x="75" y="211"/>
                  </a:cubicBezTo>
                  <a:cubicBezTo>
                    <a:pt x="87" y="211"/>
                    <a:pt x="87" y="211"/>
                    <a:pt x="87" y="211"/>
                  </a:cubicBezTo>
                  <a:cubicBezTo>
                    <a:pt x="89" y="208"/>
                    <a:pt x="89" y="208"/>
                    <a:pt x="89" y="208"/>
                  </a:cubicBezTo>
                  <a:cubicBezTo>
                    <a:pt x="92" y="207"/>
                    <a:pt x="92" y="207"/>
                    <a:pt x="92" y="207"/>
                  </a:cubicBezTo>
                  <a:cubicBezTo>
                    <a:pt x="99" y="202"/>
                    <a:pt x="99" y="202"/>
                    <a:pt x="99" y="202"/>
                  </a:cubicBezTo>
                  <a:cubicBezTo>
                    <a:pt x="101" y="205"/>
                    <a:pt x="101" y="205"/>
                    <a:pt x="101" y="205"/>
                  </a:cubicBezTo>
                  <a:cubicBezTo>
                    <a:pt x="106" y="201"/>
                    <a:pt x="106" y="201"/>
                    <a:pt x="106" y="201"/>
                  </a:cubicBezTo>
                  <a:cubicBezTo>
                    <a:pt x="105" y="196"/>
                    <a:pt x="105" y="196"/>
                    <a:pt x="105" y="196"/>
                  </a:cubicBezTo>
                  <a:cubicBezTo>
                    <a:pt x="111" y="196"/>
                    <a:pt x="111" y="196"/>
                    <a:pt x="111" y="196"/>
                  </a:cubicBezTo>
                  <a:cubicBezTo>
                    <a:pt x="114" y="192"/>
                    <a:pt x="114" y="192"/>
                    <a:pt x="114" y="192"/>
                  </a:cubicBezTo>
                  <a:cubicBezTo>
                    <a:pt x="114" y="192"/>
                    <a:pt x="117" y="198"/>
                    <a:pt x="119" y="197"/>
                  </a:cubicBezTo>
                  <a:cubicBezTo>
                    <a:pt x="121" y="195"/>
                    <a:pt x="128" y="191"/>
                    <a:pt x="128" y="191"/>
                  </a:cubicBezTo>
                  <a:cubicBezTo>
                    <a:pt x="134" y="198"/>
                    <a:pt x="134" y="198"/>
                    <a:pt x="134" y="198"/>
                  </a:cubicBezTo>
                  <a:cubicBezTo>
                    <a:pt x="138" y="197"/>
                    <a:pt x="138" y="197"/>
                    <a:pt x="138" y="197"/>
                  </a:cubicBezTo>
                  <a:cubicBezTo>
                    <a:pt x="143" y="203"/>
                    <a:pt x="143" y="203"/>
                    <a:pt x="143" y="203"/>
                  </a:cubicBezTo>
                  <a:cubicBezTo>
                    <a:pt x="149" y="198"/>
                    <a:pt x="149" y="198"/>
                    <a:pt x="149" y="198"/>
                  </a:cubicBezTo>
                  <a:cubicBezTo>
                    <a:pt x="163" y="202"/>
                    <a:pt x="163" y="202"/>
                    <a:pt x="163" y="202"/>
                  </a:cubicBezTo>
                  <a:cubicBezTo>
                    <a:pt x="163" y="202"/>
                    <a:pt x="166" y="207"/>
                    <a:pt x="168" y="206"/>
                  </a:cubicBezTo>
                  <a:cubicBezTo>
                    <a:pt x="169" y="206"/>
                    <a:pt x="192" y="195"/>
                    <a:pt x="192" y="195"/>
                  </a:cubicBezTo>
                  <a:cubicBezTo>
                    <a:pt x="199" y="196"/>
                    <a:pt x="199" y="196"/>
                    <a:pt x="199" y="196"/>
                  </a:cubicBezTo>
                  <a:cubicBezTo>
                    <a:pt x="199" y="196"/>
                    <a:pt x="208" y="192"/>
                    <a:pt x="209" y="185"/>
                  </a:cubicBezTo>
                  <a:cubicBezTo>
                    <a:pt x="209" y="176"/>
                    <a:pt x="199" y="171"/>
                    <a:pt x="201" y="168"/>
                  </a:cubicBezTo>
                  <a:cubicBezTo>
                    <a:pt x="204" y="166"/>
                    <a:pt x="215" y="165"/>
                    <a:pt x="215" y="165"/>
                  </a:cubicBezTo>
                  <a:cubicBezTo>
                    <a:pt x="215" y="165"/>
                    <a:pt x="213" y="160"/>
                    <a:pt x="216" y="158"/>
                  </a:cubicBezTo>
                  <a:cubicBezTo>
                    <a:pt x="218" y="156"/>
                    <a:pt x="223" y="159"/>
                    <a:pt x="225" y="156"/>
                  </a:cubicBezTo>
                  <a:cubicBezTo>
                    <a:pt x="226" y="152"/>
                    <a:pt x="221" y="148"/>
                    <a:pt x="224" y="145"/>
                  </a:cubicBezTo>
                  <a:cubicBezTo>
                    <a:pt x="229" y="144"/>
                    <a:pt x="235" y="148"/>
                    <a:pt x="239" y="143"/>
                  </a:cubicBezTo>
                  <a:cubicBezTo>
                    <a:pt x="245" y="139"/>
                    <a:pt x="245" y="136"/>
                    <a:pt x="247" y="134"/>
                  </a:cubicBezTo>
                  <a:cubicBezTo>
                    <a:pt x="249" y="133"/>
                    <a:pt x="250" y="136"/>
                    <a:pt x="250" y="136"/>
                  </a:cubicBezTo>
                  <a:cubicBezTo>
                    <a:pt x="250" y="136"/>
                    <a:pt x="252" y="130"/>
                    <a:pt x="256" y="130"/>
                  </a:cubicBezTo>
                  <a:cubicBezTo>
                    <a:pt x="259" y="132"/>
                    <a:pt x="264" y="138"/>
                    <a:pt x="268" y="139"/>
                  </a:cubicBezTo>
                  <a:cubicBezTo>
                    <a:pt x="273" y="139"/>
                    <a:pt x="278" y="135"/>
                    <a:pt x="278" y="135"/>
                  </a:cubicBezTo>
                  <a:cubicBezTo>
                    <a:pt x="285" y="138"/>
                    <a:pt x="285" y="138"/>
                    <a:pt x="285" y="138"/>
                  </a:cubicBezTo>
                  <a:cubicBezTo>
                    <a:pt x="285" y="133"/>
                    <a:pt x="285" y="133"/>
                    <a:pt x="285" y="133"/>
                  </a:cubicBezTo>
                  <a:cubicBezTo>
                    <a:pt x="288" y="133"/>
                    <a:pt x="288" y="133"/>
                    <a:pt x="288" y="133"/>
                  </a:cubicBezTo>
                  <a:cubicBezTo>
                    <a:pt x="294" y="130"/>
                    <a:pt x="294" y="130"/>
                    <a:pt x="294" y="130"/>
                  </a:cubicBezTo>
                  <a:cubicBezTo>
                    <a:pt x="284" y="121"/>
                    <a:pt x="284" y="121"/>
                    <a:pt x="284" y="121"/>
                  </a:cubicBezTo>
                  <a:cubicBezTo>
                    <a:pt x="278" y="117"/>
                    <a:pt x="278" y="117"/>
                    <a:pt x="278" y="117"/>
                  </a:cubicBezTo>
                  <a:cubicBezTo>
                    <a:pt x="276" y="111"/>
                    <a:pt x="276" y="111"/>
                    <a:pt x="276" y="111"/>
                  </a:cubicBezTo>
                  <a:cubicBezTo>
                    <a:pt x="267" y="103"/>
                    <a:pt x="267" y="103"/>
                    <a:pt x="267" y="103"/>
                  </a:cubicBezTo>
                  <a:cubicBezTo>
                    <a:pt x="267" y="103"/>
                    <a:pt x="266" y="106"/>
                    <a:pt x="264" y="108"/>
                  </a:cubicBezTo>
                  <a:cubicBezTo>
                    <a:pt x="262" y="110"/>
                    <a:pt x="256" y="108"/>
                    <a:pt x="256" y="108"/>
                  </a:cubicBezTo>
                  <a:cubicBezTo>
                    <a:pt x="260" y="98"/>
                    <a:pt x="260" y="98"/>
                    <a:pt x="260" y="98"/>
                  </a:cubicBezTo>
                  <a:cubicBezTo>
                    <a:pt x="268" y="97"/>
                    <a:pt x="268" y="97"/>
                    <a:pt x="268" y="97"/>
                  </a:cubicBezTo>
                  <a:cubicBezTo>
                    <a:pt x="268" y="88"/>
                    <a:pt x="268" y="88"/>
                    <a:pt x="268" y="88"/>
                  </a:cubicBezTo>
                  <a:cubicBezTo>
                    <a:pt x="278" y="85"/>
                    <a:pt x="278" y="85"/>
                    <a:pt x="278" y="85"/>
                  </a:cubicBezTo>
                  <a:cubicBezTo>
                    <a:pt x="278" y="85"/>
                    <a:pt x="274" y="80"/>
                    <a:pt x="273" y="73"/>
                  </a:cubicBezTo>
                  <a:cubicBezTo>
                    <a:pt x="273" y="66"/>
                    <a:pt x="272" y="56"/>
                    <a:pt x="272" y="56"/>
                  </a:cubicBezTo>
                  <a:cubicBezTo>
                    <a:pt x="264" y="56"/>
                    <a:pt x="264" y="56"/>
                    <a:pt x="264" y="56"/>
                  </a:cubicBezTo>
                  <a:cubicBezTo>
                    <a:pt x="264" y="56"/>
                    <a:pt x="274" y="54"/>
                    <a:pt x="275" y="51"/>
                  </a:cubicBezTo>
                  <a:cubicBezTo>
                    <a:pt x="276" y="49"/>
                    <a:pt x="271" y="44"/>
                    <a:pt x="279" y="40"/>
                  </a:cubicBezTo>
                  <a:cubicBezTo>
                    <a:pt x="286" y="34"/>
                    <a:pt x="294" y="38"/>
                    <a:pt x="294" y="38"/>
                  </a:cubicBezTo>
                  <a:cubicBezTo>
                    <a:pt x="300" y="26"/>
                    <a:pt x="300" y="26"/>
                    <a:pt x="300" y="26"/>
                  </a:cubicBezTo>
                  <a:cubicBezTo>
                    <a:pt x="300" y="26"/>
                    <a:pt x="297" y="23"/>
                    <a:pt x="296" y="19"/>
                  </a:cubicBezTo>
                  <a:cubicBezTo>
                    <a:pt x="295" y="17"/>
                    <a:pt x="294" y="14"/>
                    <a:pt x="294" y="14"/>
                  </a:cubicBez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79" name="Greece" descr="© INSCALE GmbH, 05.05.2010&#10;http://www.presentationload.com/"/>
            <p:cNvSpPr>
              <a:spLocks noEditPoints="1"/>
            </p:cNvSpPr>
            <p:nvPr/>
          </p:nvSpPr>
          <p:spPr bwMode="gray">
            <a:xfrm>
              <a:off x="5090322" y="4800711"/>
              <a:ext cx="1362075" cy="1275824"/>
            </a:xfrm>
            <a:custGeom>
              <a:avLst/>
              <a:gdLst/>
              <a:ahLst/>
              <a:cxnLst>
                <a:cxn ang="0">
                  <a:pos x="168" y="214"/>
                </a:cxn>
                <a:cxn ang="0">
                  <a:pos x="269" y="244"/>
                </a:cxn>
                <a:cxn ang="0">
                  <a:pos x="168" y="189"/>
                </a:cxn>
                <a:cxn ang="0">
                  <a:pos x="156" y="148"/>
                </a:cxn>
                <a:cxn ang="0">
                  <a:pos x="161" y="113"/>
                </a:cxn>
                <a:cxn ang="0">
                  <a:pos x="194" y="117"/>
                </a:cxn>
                <a:cxn ang="0">
                  <a:pos x="236" y="119"/>
                </a:cxn>
                <a:cxn ang="0">
                  <a:pos x="228" y="73"/>
                </a:cxn>
                <a:cxn ang="0">
                  <a:pos x="279" y="58"/>
                </a:cxn>
                <a:cxn ang="0">
                  <a:pos x="317" y="0"/>
                </a:cxn>
                <a:cxn ang="0">
                  <a:pos x="230" y="26"/>
                </a:cxn>
                <a:cxn ang="0">
                  <a:pos x="177" y="46"/>
                </a:cxn>
                <a:cxn ang="0">
                  <a:pos x="111" y="71"/>
                </a:cxn>
                <a:cxn ang="0">
                  <a:pos x="55" y="132"/>
                </a:cxn>
                <a:cxn ang="0">
                  <a:pos x="29" y="182"/>
                </a:cxn>
                <a:cxn ang="0">
                  <a:pos x="59" y="230"/>
                </a:cxn>
                <a:cxn ang="0">
                  <a:pos x="113" y="255"/>
                </a:cxn>
                <a:cxn ang="0">
                  <a:pos x="171" y="245"/>
                </a:cxn>
                <a:cxn ang="0">
                  <a:pos x="116" y="267"/>
                </a:cxn>
                <a:cxn ang="0">
                  <a:pos x="144" y="353"/>
                </a:cxn>
                <a:cxn ang="0">
                  <a:pos x="205" y="353"/>
                </a:cxn>
                <a:cxn ang="0">
                  <a:pos x="216" y="296"/>
                </a:cxn>
                <a:cxn ang="0">
                  <a:pos x="253" y="275"/>
                </a:cxn>
                <a:cxn ang="0">
                  <a:pos x="285" y="129"/>
                </a:cxn>
                <a:cxn ang="0">
                  <a:pos x="337" y="172"/>
                </a:cxn>
                <a:cxn ang="0">
                  <a:pos x="214" y="193"/>
                </a:cxn>
                <a:cxn ang="0">
                  <a:pos x="228" y="180"/>
                </a:cxn>
                <a:cxn ang="0">
                  <a:pos x="268" y="198"/>
                </a:cxn>
                <a:cxn ang="0">
                  <a:pos x="317" y="213"/>
                </a:cxn>
                <a:cxn ang="0">
                  <a:pos x="286" y="255"/>
                </a:cxn>
                <a:cxn ang="0">
                  <a:pos x="295" y="273"/>
                </a:cxn>
                <a:cxn ang="0">
                  <a:pos x="311" y="283"/>
                </a:cxn>
                <a:cxn ang="0">
                  <a:pos x="310" y="303"/>
                </a:cxn>
                <a:cxn ang="0">
                  <a:pos x="283" y="316"/>
                </a:cxn>
                <a:cxn ang="0">
                  <a:pos x="266" y="290"/>
                </a:cxn>
                <a:cxn ang="0">
                  <a:pos x="352" y="262"/>
                </a:cxn>
                <a:cxn ang="0">
                  <a:pos x="398" y="246"/>
                </a:cxn>
                <a:cxn ang="0">
                  <a:pos x="382" y="274"/>
                </a:cxn>
                <a:cxn ang="0">
                  <a:pos x="393" y="285"/>
                </a:cxn>
                <a:cxn ang="0">
                  <a:pos x="421" y="296"/>
                </a:cxn>
                <a:cxn ang="0">
                  <a:pos x="328" y="330"/>
                </a:cxn>
                <a:cxn ang="0">
                  <a:pos x="378" y="333"/>
                </a:cxn>
                <a:cxn ang="0">
                  <a:pos x="213" y="278"/>
                </a:cxn>
                <a:cxn ang="0">
                  <a:pos x="273" y="334"/>
                </a:cxn>
                <a:cxn ang="0">
                  <a:pos x="316" y="332"/>
                </a:cxn>
                <a:cxn ang="0">
                  <a:pos x="304" y="339"/>
                </a:cxn>
                <a:cxn ang="0">
                  <a:pos x="63" y="291"/>
                </a:cxn>
                <a:cxn ang="0">
                  <a:pos x="55" y="260"/>
                </a:cxn>
                <a:cxn ang="0">
                  <a:pos x="18" y="190"/>
                </a:cxn>
                <a:cxn ang="0">
                  <a:pos x="392" y="415"/>
                </a:cxn>
                <a:cxn ang="0">
                  <a:pos x="324" y="420"/>
                </a:cxn>
                <a:cxn ang="0">
                  <a:pos x="276" y="414"/>
                </a:cxn>
                <a:cxn ang="0">
                  <a:pos x="273" y="440"/>
                </a:cxn>
                <a:cxn ang="0">
                  <a:pos x="389" y="429"/>
                </a:cxn>
                <a:cxn ang="0">
                  <a:pos x="459" y="352"/>
                </a:cxn>
                <a:cxn ang="0">
                  <a:pos x="448" y="337"/>
                </a:cxn>
                <a:cxn ang="0">
                  <a:pos x="422" y="322"/>
                </a:cxn>
                <a:cxn ang="0">
                  <a:pos x="437" y="390"/>
                </a:cxn>
                <a:cxn ang="0">
                  <a:pos x="420" y="398"/>
                </a:cxn>
              </a:cxnLst>
              <a:rect l="0" t="0" r="r" b="b"/>
              <a:pathLst>
                <a:path w="482" h="452">
                  <a:moveTo>
                    <a:pt x="253" y="275"/>
                  </a:moveTo>
                  <a:cubicBezTo>
                    <a:pt x="253" y="275"/>
                    <a:pt x="245" y="270"/>
                    <a:pt x="243" y="261"/>
                  </a:cubicBezTo>
                  <a:cubicBezTo>
                    <a:pt x="241" y="254"/>
                    <a:pt x="243" y="248"/>
                    <a:pt x="243" y="244"/>
                  </a:cubicBezTo>
                  <a:cubicBezTo>
                    <a:pt x="243" y="240"/>
                    <a:pt x="223" y="239"/>
                    <a:pt x="219" y="239"/>
                  </a:cubicBezTo>
                  <a:cubicBezTo>
                    <a:pt x="214" y="238"/>
                    <a:pt x="214" y="232"/>
                    <a:pt x="214" y="232"/>
                  </a:cubicBezTo>
                  <a:cubicBezTo>
                    <a:pt x="214" y="232"/>
                    <a:pt x="210" y="235"/>
                    <a:pt x="207" y="232"/>
                  </a:cubicBezTo>
                  <a:cubicBezTo>
                    <a:pt x="204" y="231"/>
                    <a:pt x="193" y="222"/>
                    <a:pt x="193" y="222"/>
                  </a:cubicBezTo>
                  <a:cubicBezTo>
                    <a:pt x="193" y="222"/>
                    <a:pt x="190" y="226"/>
                    <a:pt x="189" y="226"/>
                  </a:cubicBezTo>
                  <a:cubicBezTo>
                    <a:pt x="187" y="226"/>
                    <a:pt x="185" y="220"/>
                    <a:pt x="185" y="220"/>
                  </a:cubicBezTo>
                  <a:cubicBezTo>
                    <a:pt x="169" y="219"/>
                    <a:pt x="169" y="219"/>
                    <a:pt x="169" y="219"/>
                  </a:cubicBezTo>
                  <a:cubicBezTo>
                    <a:pt x="168" y="214"/>
                    <a:pt x="168" y="214"/>
                    <a:pt x="168" y="214"/>
                  </a:cubicBezTo>
                  <a:cubicBezTo>
                    <a:pt x="168" y="214"/>
                    <a:pt x="160" y="217"/>
                    <a:pt x="160" y="213"/>
                  </a:cubicBezTo>
                  <a:cubicBezTo>
                    <a:pt x="160" y="209"/>
                    <a:pt x="174" y="211"/>
                    <a:pt x="174" y="211"/>
                  </a:cubicBezTo>
                  <a:cubicBezTo>
                    <a:pt x="174" y="211"/>
                    <a:pt x="184" y="211"/>
                    <a:pt x="193" y="213"/>
                  </a:cubicBezTo>
                  <a:cubicBezTo>
                    <a:pt x="203" y="216"/>
                    <a:pt x="210" y="224"/>
                    <a:pt x="210" y="224"/>
                  </a:cubicBezTo>
                  <a:cubicBezTo>
                    <a:pt x="216" y="225"/>
                    <a:pt x="216" y="225"/>
                    <a:pt x="216" y="225"/>
                  </a:cubicBezTo>
                  <a:cubicBezTo>
                    <a:pt x="216" y="225"/>
                    <a:pt x="217" y="232"/>
                    <a:pt x="219" y="235"/>
                  </a:cubicBezTo>
                  <a:cubicBezTo>
                    <a:pt x="221" y="237"/>
                    <a:pt x="225" y="235"/>
                    <a:pt x="227" y="235"/>
                  </a:cubicBezTo>
                  <a:cubicBezTo>
                    <a:pt x="229" y="235"/>
                    <a:pt x="238" y="235"/>
                    <a:pt x="244" y="239"/>
                  </a:cubicBezTo>
                  <a:cubicBezTo>
                    <a:pt x="251" y="244"/>
                    <a:pt x="258" y="258"/>
                    <a:pt x="258" y="258"/>
                  </a:cubicBezTo>
                  <a:cubicBezTo>
                    <a:pt x="258" y="258"/>
                    <a:pt x="267" y="259"/>
                    <a:pt x="269" y="257"/>
                  </a:cubicBezTo>
                  <a:cubicBezTo>
                    <a:pt x="271" y="256"/>
                    <a:pt x="269" y="244"/>
                    <a:pt x="269" y="244"/>
                  </a:cubicBezTo>
                  <a:cubicBezTo>
                    <a:pt x="269" y="244"/>
                    <a:pt x="257" y="246"/>
                    <a:pt x="253" y="239"/>
                  </a:cubicBezTo>
                  <a:cubicBezTo>
                    <a:pt x="247" y="231"/>
                    <a:pt x="249" y="224"/>
                    <a:pt x="249" y="224"/>
                  </a:cubicBezTo>
                  <a:cubicBezTo>
                    <a:pt x="242" y="222"/>
                    <a:pt x="242" y="222"/>
                    <a:pt x="242" y="222"/>
                  </a:cubicBezTo>
                  <a:cubicBezTo>
                    <a:pt x="240" y="214"/>
                    <a:pt x="240" y="214"/>
                    <a:pt x="240" y="214"/>
                  </a:cubicBezTo>
                  <a:cubicBezTo>
                    <a:pt x="240" y="214"/>
                    <a:pt x="236" y="216"/>
                    <a:pt x="229" y="216"/>
                  </a:cubicBezTo>
                  <a:cubicBezTo>
                    <a:pt x="222" y="216"/>
                    <a:pt x="220" y="212"/>
                    <a:pt x="220" y="212"/>
                  </a:cubicBezTo>
                  <a:cubicBezTo>
                    <a:pt x="217" y="214"/>
                    <a:pt x="217" y="214"/>
                    <a:pt x="217" y="214"/>
                  </a:cubicBezTo>
                  <a:cubicBezTo>
                    <a:pt x="204" y="207"/>
                    <a:pt x="204" y="207"/>
                    <a:pt x="204" y="207"/>
                  </a:cubicBezTo>
                  <a:cubicBezTo>
                    <a:pt x="204" y="207"/>
                    <a:pt x="200" y="197"/>
                    <a:pt x="196" y="196"/>
                  </a:cubicBezTo>
                  <a:cubicBezTo>
                    <a:pt x="192" y="195"/>
                    <a:pt x="185" y="201"/>
                    <a:pt x="180" y="200"/>
                  </a:cubicBezTo>
                  <a:cubicBezTo>
                    <a:pt x="176" y="199"/>
                    <a:pt x="169" y="192"/>
                    <a:pt x="168" y="189"/>
                  </a:cubicBezTo>
                  <a:cubicBezTo>
                    <a:pt x="167" y="185"/>
                    <a:pt x="174" y="184"/>
                    <a:pt x="174" y="184"/>
                  </a:cubicBezTo>
                  <a:cubicBezTo>
                    <a:pt x="173" y="182"/>
                    <a:pt x="173" y="182"/>
                    <a:pt x="173" y="182"/>
                  </a:cubicBezTo>
                  <a:cubicBezTo>
                    <a:pt x="173" y="182"/>
                    <a:pt x="184" y="181"/>
                    <a:pt x="187" y="186"/>
                  </a:cubicBezTo>
                  <a:cubicBezTo>
                    <a:pt x="191" y="192"/>
                    <a:pt x="182" y="193"/>
                    <a:pt x="182" y="193"/>
                  </a:cubicBezTo>
                  <a:cubicBezTo>
                    <a:pt x="184" y="197"/>
                    <a:pt x="184" y="197"/>
                    <a:pt x="184" y="197"/>
                  </a:cubicBezTo>
                  <a:cubicBezTo>
                    <a:pt x="193" y="193"/>
                    <a:pt x="193" y="193"/>
                    <a:pt x="193" y="193"/>
                  </a:cubicBezTo>
                  <a:cubicBezTo>
                    <a:pt x="193" y="184"/>
                    <a:pt x="193" y="184"/>
                    <a:pt x="193" y="184"/>
                  </a:cubicBezTo>
                  <a:cubicBezTo>
                    <a:pt x="179" y="169"/>
                    <a:pt x="179" y="169"/>
                    <a:pt x="179" y="169"/>
                  </a:cubicBezTo>
                  <a:cubicBezTo>
                    <a:pt x="170" y="166"/>
                    <a:pt x="170" y="166"/>
                    <a:pt x="170" y="166"/>
                  </a:cubicBezTo>
                  <a:cubicBezTo>
                    <a:pt x="170" y="166"/>
                    <a:pt x="167" y="159"/>
                    <a:pt x="167" y="154"/>
                  </a:cubicBezTo>
                  <a:cubicBezTo>
                    <a:pt x="167" y="149"/>
                    <a:pt x="156" y="148"/>
                    <a:pt x="156" y="148"/>
                  </a:cubicBezTo>
                  <a:cubicBezTo>
                    <a:pt x="156" y="143"/>
                    <a:pt x="156" y="143"/>
                    <a:pt x="156" y="143"/>
                  </a:cubicBezTo>
                  <a:cubicBezTo>
                    <a:pt x="156" y="143"/>
                    <a:pt x="151" y="141"/>
                    <a:pt x="147" y="134"/>
                  </a:cubicBezTo>
                  <a:cubicBezTo>
                    <a:pt x="143" y="129"/>
                    <a:pt x="149" y="117"/>
                    <a:pt x="149" y="117"/>
                  </a:cubicBezTo>
                  <a:cubicBezTo>
                    <a:pt x="147" y="112"/>
                    <a:pt x="147" y="112"/>
                    <a:pt x="147" y="112"/>
                  </a:cubicBezTo>
                  <a:cubicBezTo>
                    <a:pt x="148" y="106"/>
                    <a:pt x="148" y="106"/>
                    <a:pt x="148" y="106"/>
                  </a:cubicBezTo>
                  <a:cubicBezTo>
                    <a:pt x="154" y="106"/>
                    <a:pt x="154" y="106"/>
                    <a:pt x="154" y="106"/>
                  </a:cubicBezTo>
                  <a:cubicBezTo>
                    <a:pt x="159" y="100"/>
                    <a:pt x="159" y="100"/>
                    <a:pt x="159" y="100"/>
                  </a:cubicBezTo>
                  <a:cubicBezTo>
                    <a:pt x="159" y="97"/>
                    <a:pt x="159" y="97"/>
                    <a:pt x="159" y="97"/>
                  </a:cubicBezTo>
                  <a:cubicBezTo>
                    <a:pt x="164" y="102"/>
                    <a:pt x="164" y="102"/>
                    <a:pt x="164" y="102"/>
                  </a:cubicBezTo>
                  <a:cubicBezTo>
                    <a:pt x="158" y="106"/>
                    <a:pt x="158" y="106"/>
                    <a:pt x="158" y="106"/>
                  </a:cubicBezTo>
                  <a:cubicBezTo>
                    <a:pt x="161" y="113"/>
                    <a:pt x="161" y="113"/>
                    <a:pt x="161" y="113"/>
                  </a:cubicBezTo>
                  <a:cubicBezTo>
                    <a:pt x="168" y="113"/>
                    <a:pt x="168" y="113"/>
                    <a:pt x="168" y="113"/>
                  </a:cubicBezTo>
                  <a:cubicBezTo>
                    <a:pt x="174" y="117"/>
                    <a:pt x="174" y="117"/>
                    <a:pt x="174" y="117"/>
                  </a:cubicBezTo>
                  <a:cubicBezTo>
                    <a:pt x="174" y="117"/>
                    <a:pt x="182" y="118"/>
                    <a:pt x="186" y="120"/>
                  </a:cubicBezTo>
                  <a:cubicBezTo>
                    <a:pt x="189" y="121"/>
                    <a:pt x="188" y="126"/>
                    <a:pt x="188" y="129"/>
                  </a:cubicBezTo>
                  <a:cubicBezTo>
                    <a:pt x="188" y="132"/>
                    <a:pt x="191" y="134"/>
                    <a:pt x="191" y="134"/>
                  </a:cubicBezTo>
                  <a:cubicBezTo>
                    <a:pt x="192" y="138"/>
                    <a:pt x="192" y="138"/>
                    <a:pt x="192" y="138"/>
                  </a:cubicBezTo>
                  <a:cubicBezTo>
                    <a:pt x="206" y="138"/>
                    <a:pt x="206" y="138"/>
                    <a:pt x="206" y="138"/>
                  </a:cubicBezTo>
                  <a:cubicBezTo>
                    <a:pt x="210" y="138"/>
                    <a:pt x="212" y="135"/>
                    <a:pt x="209" y="134"/>
                  </a:cubicBezTo>
                  <a:cubicBezTo>
                    <a:pt x="205" y="132"/>
                    <a:pt x="195" y="130"/>
                    <a:pt x="195" y="130"/>
                  </a:cubicBezTo>
                  <a:cubicBezTo>
                    <a:pt x="195" y="130"/>
                    <a:pt x="189" y="122"/>
                    <a:pt x="189" y="118"/>
                  </a:cubicBezTo>
                  <a:cubicBezTo>
                    <a:pt x="189" y="114"/>
                    <a:pt x="194" y="117"/>
                    <a:pt x="194" y="117"/>
                  </a:cubicBezTo>
                  <a:cubicBezTo>
                    <a:pt x="202" y="117"/>
                    <a:pt x="202" y="117"/>
                    <a:pt x="202" y="117"/>
                  </a:cubicBezTo>
                  <a:cubicBezTo>
                    <a:pt x="212" y="127"/>
                    <a:pt x="212" y="127"/>
                    <a:pt x="212" y="127"/>
                  </a:cubicBezTo>
                  <a:cubicBezTo>
                    <a:pt x="221" y="134"/>
                    <a:pt x="221" y="134"/>
                    <a:pt x="221" y="134"/>
                  </a:cubicBezTo>
                  <a:cubicBezTo>
                    <a:pt x="221" y="134"/>
                    <a:pt x="225" y="130"/>
                    <a:pt x="222" y="125"/>
                  </a:cubicBezTo>
                  <a:cubicBezTo>
                    <a:pt x="220" y="119"/>
                    <a:pt x="214" y="118"/>
                    <a:pt x="212" y="118"/>
                  </a:cubicBezTo>
                  <a:cubicBezTo>
                    <a:pt x="209" y="117"/>
                    <a:pt x="206" y="115"/>
                    <a:pt x="206" y="111"/>
                  </a:cubicBezTo>
                  <a:cubicBezTo>
                    <a:pt x="205" y="107"/>
                    <a:pt x="209" y="106"/>
                    <a:pt x="209" y="106"/>
                  </a:cubicBezTo>
                  <a:cubicBezTo>
                    <a:pt x="225" y="110"/>
                    <a:pt x="225" y="110"/>
                    <a:pt x="225" y="110"/>
                  </a:cubicBezTo>
                  <a:cubicBezTo>
                    <a:pt x="229" y="111"/>
                    <a:pt x="229" y="111"/>
                    <a:pt x="229" y="111"/>
                  </a:cubicBezTo>
                  <a:cubicBezTo>
                    <a:pt x="230" y="113"/>
                    <a:pt x="230" y="113"/>
                    <a:pt x="230" y="113"/>
                  </a:cubicBezTo>
                  <a:cubicBezTo>
                    <a:pt x="236" y="119"/>
                    <a:pt x="236" y="119"/>
                    <a:pt x="236" y="119"/>
                  </a:cubicBezTo>
                  <a:cubicBezTo>
                    <a:pt x="240" y="114"/>
                    <a:pt x="240" y="114"/>
                    <a:pt x="240" y="114"/>
                  </a:cubicBezTo>
                  <a:cubicBezTo>
                    <a:pt x="227" y="103"/>
                    <a:pt x="227" y="103"/>
                    <a:pt x="227" y="103"/>
                  </a:cubicBezTo>
                  <a:cubicBezTo>
                    <a:pt x="224" y="103"/>
                    <a:pt x="224" y="103"/>
                    <a:pt x="224" y="103"/>
                  </a:cubicBezTo>
                  <a:cubicBezTo>
                    <a:pt x="217" y="100"/>
                    <a:pt x="217" y="100"/>
                    <a:pt x="217" y="100"/>
                  </a:cubicBezTo>
                  <a:cubicBezTo>
                    <a:pt x="217" y="104"/>
                    <a:pt x="217" y="104"/>
                    <a:pt x="217" y="104"/>
                  </a:cubicBezTo>
                  <a:cubicBezTo>
                    <a:pt x="217" y="104"/>
                    <a:pt x="213" y="102"/>
                    <a:pt x="210" y="102"/>
                  </a:cubicBezTo>
                  <a:cubicBezTo>
                    <a:pt x="207" y="101"/>
                    <a:pt x="210" y="95"/>
                    <a:pt x="210" y="95"/>
                  </a:cubicBezTo>
                  <a:cubicBezTo>
                    <a:pt x="210" y="95"/>
                    <a:pt x="200" y="88"/>
                    <a:pt x="200" y="86"/>
                  </a:cubicBezTo>
                  <a:cubicBezTo>
                    <a:pt x="200" y="84"/>
                    <a:pt x="206" y="81"/>
                    <a:pt x="206" y="81"/>
                  </a:cubicBezTo>
                  <a:cubicBezTo>
                    <a:pt x="206" y="81"/>
                    <a:pt x="214" y="82"/>
                    <a:pt x="218" y="82"/>
                  </a:cubicBezTo>
                  <a:cubicBezTo>
                    <a:pt x="221" y="82"/>
                    <a:pt x="228" y="73"/>
                    <a:pt x="228" y="73"/>
                  </a:cubicBezTo>
                  <a:cubicBezTo>
                    <a:pt x="229" y="68"/>
                    <a:pt x="229" y="68"/>
                    <a:pt x="229" y="68"/>
                  </a:cubicBezTo>
                  <a:cubicBezTo>
                    <a:pt x="229" y="68"/>
                    <a:pt x="234" y="64"/>
                    <a:pt x="236" y="64"/>
                  </a:cubicBezTo>
                  <a:cubicBezTo>
                    <a:pt x="239" y="63"/>
                    <a:pt x="244" y="67"/>
                    <a:pt x="250" y="67"/>
                  </a:cubicBezTo>
                  <a:cubicBezTo>
                    <a:pt x="256" y="66"/>
                    <a:pt x="259" y="64"/>
                    <a:pt x="260" y="63"/>
                  </a:cubicBezTo>
                  <a:cubicBezTo>
                    <a:pt x="262" y="60"/>
                    <a:pt x="267" y="55"/>
                    <a:pt x="267" y="55"/>
                  </a:cubicBezTo>
                  <a:cubicBezTo>
                    <a:pt x="263" y="51"/>
                    <a:pt x="263" y="51"/>
                    <a:pt x="263" y="51"/>
                  </a:cubicBezTo>
                  <a:cubicBezTo>
                    <a:pt x="265" y="50"/>
                    <a:pt x="265" y="50"/>
                    <a:pt x="265" y="50"/>
                  </a:cubicBezTo>
                  <a:cubicBezTo>
                    <a:pt x="269" y="54"/>
                    <a:pt x="269" y="54"/>
                    <a:pt x="269" y="54"/>
                  </a:cubicBezTo>
                  <a:cubicBezTo>
                    <a:pt x="269" y="58"/>
                    <a:pt x="269" y="58"/>
                    <a:pt x="269" y="58"/>
                  </a:cubicBezTo>
                  <a:cubicBezTo>
                    <a:pt x="275" y="60"/>
                    <a:pt x="275" y="60"/>
                    <a:pt x="275" y="60"/>
                  </a:cubicBezTo>
                  <a:cubicBezTo>
                    <a:pt x="279" y="58"/>
                    <a:pt x="279" y="58"/>
                    <a:pt x="279" y="58"/>
                  </a:cubicBezTo>
                  <a:cubicBezTo>
                    <a:pt x="279" y="58"/>
                    <a:pt x="305" y="59"/>
                    <a:pt x="310" y="59"/>
                  </a:cubicBezTo>
                  <a:cubicBezTo>
                    <a:pt x="315" y="60"/>
                    <a:pt x="316" y="66"/>
                    <a:pt x="316" y="66"/>
                  </a:cubicBezTo>
                  <a:cubicBezTo>
                    <a:pt x="316" y="66"/>
                    <a:pt x="326" y="55"/>
                    <a:pt x="328" y="50"/>
                  </a:cubicBezTo>
                  <a:cubicBezTo>
                    <a:pt x="331" y="46"/>
                    <a:pt x="323" y="40"/>
                    <a:pt x="323" y="40"/>
                  </a:cubicBezTo>
                  <a:cubicBezTo>
                    <a:pt x="322" y="31"/>
                    <a:pt x="322" y="31"/>
                    <a:pt x="322" y="31"/>
                  </a:cubicBezTo>
                  <a:cubicBezTo>
                    <a:pt x="329" y="24"/>
                    <a:pt x="329" y="24"/>
                    <a:pt x="329" y="24"/>
                  </a:cubicBezTo>
                  <a:cubicBezTo>
                    <a:pt x="329" y="24"/>
                    <a:pt x="335" y="25"/>
                    <a:pt x="337" y="23"/>
                  </a:cubicBezTo>
                  <a:cubicBezTo>
                    <a:pt x="339" y="21"/>
                    <a:pt x="333" y="16"/>
                    <a:pt x="332" y="14"/>
                  </a:cubicBezTo>
                  <a:cubicBezTo>
                    <a:pt x="331" y="11"/>
                    <a:pt x="331" y="5"/>
                    <a:pt x="331" y="5"/>
                  </a:cubicBezTo>
                  <a:cubicBezTo>
                    <a:pt x="324" y="2"/>
                    <a:pt x="324" y="2"/>
                    <a:pt x="324" y="2"/>
                  </a:cubicBezTo>
                  <a:cubicBezTo>
                    <a:pt x="317" y="0"/>
                    <a:pt x="317" y="0"/>
                    <a:pt x="317" y="0"/>
                  </a:cubicBezTo>
                  <a:cubicBezTo>
                    <a:pt x="317" y="0"/>
                    <a:pt x="306" y="1"/>
                    <a:pt x="303" y="3"/>
                  </a:cubicBezTo>
                  <a:cubicBezTo>
                    <a:pt x="301" y="6"/>
                    <a:pt x="311" y="11"/>
                    <a:pt x="311" y="20"/>
                  </a:cubicBezTo>
                  <a:cubicBezTo>
                    <a:pt x="310" y="27"/>
                    <a:pt x="301" y="31"/>
                    <a:pt x="301" y="31"/>
                  </a:cubicBezTo>
                  <a:cubicBezTo>
                    <a:pt x="294" y="30"/>
                    <a:pt x="294" y="30"/>
                    <a:pt x="294" y="30"/>
                  </a:cubicBezTo>
                  <a:cubicBezTo>
                    <a:pt x="294" y="30"/>
                    <a:pt x="271" y="41"/>
                    <a:pt x="270" y="41"/>
                  </a:cubicBezTo>
                  <a:cubicBezTo>
                    <a:pt x="268" y="42"/>
                    <a:pt x="265" y="37"/>
                    <a:pt x="265" y="37"/>
                  </a:cubicBezTo>
                  <a:cubicBezTo>
                    <a:pt x="251" y="33"/>
                    <a:pt x="251" y="33"/>
                    <a:pt x="251" y="33"/>
                  </a:cubicBezTo>
                  <a:cubicBezTo>
                    <a:pt x="245" y="38"/>
                    <a:pt x="245" y="38"/>
                    <a:pt x="245" y="38"/>
                  </a:cubicBezTo>
                  <a:cubicBezTo>
                    <a:pt x="240" y="32"/>
                    <a:pt x="240" y="32"/>
                    <a:pt x="240" y="32"/>
                  </a:cubicBezTo>
                  <a:cubicBezTo>
                    <a:pt x="236" y="33"/>
                    <a:pt x="236" y="33"/>
                    <a:pt x="236" y="33"/>
                  </a:cubicBezTo>
                  <a:cubicBezTo>
                    <a:pt x="230" y="26"/>
                    <a:pt x="230" y="26"/>
                    <a:pt x="230" y="26"/>
                  </a:cubicBezTo>
                  <a:cubicBezTo>
                    <a:pt x="230" y="26"/>
                    <a:pt x="223" y="30"/>
                    <a:pt x="221" y="32"/>
                  </a:cubicBezTo>
                  <a:cubicBezTo>
                    <a:pt x="219" y="33"/>
                    <a:pt x="216" y="27"/>
                    <a:pt x="216" y="27"/>
                  </a:cubicBezTo>
                  <a:cubicBezTo>
                    <a:pt x="213" y="31"/>
                    <a:pt x="213" y="31"/>
                    <a:pt x="213" y="31"/>
                  </a:cubicBezTo>
                  <a:cubicBezTo>
                    <a:pt x="207" y="31"/>
                    <a:pt x="207" y="31"/>
                    <a:pt x="207" y="31"/>
                  </a:cubicBezTo>
                  <a:cubicBezTo>
                    <a:pt x="208" y="36"/>
                    <a:pt x="208" y="36"/>
                    <a:pt x="208" y="36"/>
                  </a:cubicBezTo>
                  <a:cubicBezTo>
                    <a:pt x="203" y="40"/>
                    <a:pt x="203" y="40"/>
                    <a:pt x="203" y="40"/>
                  </a:cubicBezTo>
                  <a:cubicBezTo>
                    <a:pt x="201" y="37"/>
                    <a:pt x="201" y="37"/>
                    <a:pt x="201" y="37"/>
                  </a:cubicBezTo>
                  <a:cubicBezTo>
                    <a:pt x="194" y="42"/>
                    <a:pt x="194" y="42"/>
                    <a:pt x="194" y="42"/>
                  </a:cubicBezTo>
                  <a:cubicBezTo>
                    <a:pt x="191" y="43"/>
                    <a:pt x="191" y="43"/>
                    <a:pt x="191" y="43"/>
                  </a:cubicBezTo>
                  <a:cubicBezTo>
                    <a:pt x="189" y="46"/>
                    <a:pt x="189" y="46"/>
                    <a:pt x="189" y="46"/>
                  </a:cubicBezTo>
                  <a:cubicBezTo>
                    <a:pt x="177" y="46"/>
                    <a:pt x="177" y="46"/>
                    <a:pt x="177" y="46"/>
                  </a:cubicBezTo>
                  <a:cubicBezTo>
                    <a:pt x="175" y="50"/>
                    <a:pt x="175" y="50"/>
                    <a:pt x="175" y="50"/>
                  </a:cubicBezTo>
                  <a:cubicBezTo>
                    <a:pt x="170" y="48"/>
                    <a:pt x="170" y="48"/>
                    <a:pt x="170" y="48"/>
                  </a:cubicBezTo>
                  <a:cubicBezTo>
                    <a:pt x="165" y="53"/>
                    <a:pt x="165" y="53"/>
                    <a:pt x="165" y="53"/>
                  </a:cubicBezTo>
                  <a:cubicBezTo>
                    <a:pt x="155" y="54"/>
                    <a:pt x="155" y="54"/>
                    <a:pt x="155" y="54"/>
                  </a:cubicBezTo>
                  <a:cubicBezTo>
                    <a:pt x="155" y="54"/>
                    <a:pt x="146" y="52"/>
                    <a:pt x="146" y="55"/>
                  </a:cubicBezTo>
                  <a:cubicBezTo>
                    <a:pt x="145" y="59"/>
                    <a:pt x="146" y="69"/>
                    <a:pt x="146" y="69"/>
                  </a:cubicBezTo>
                  <a:cubicBezTo>
                    <a:pt x="142" y="66"/>
                    <a:pt x="142" y="66"/>
                    <a:pt x="142" y="66"/>
                  </a:cubicBezTo>
                  <a:cubicBezTo>
                    <a:pt x="141" y="70"/>
                    <a:pt x="141" y="70"/>
                    <a:pt x="141" y="70"/>
                  </a:cubicBezTo>
                  <a:cubicBezTo>
                    <a:pt x="122" y="69"/>
                    <a:pt x="122" y="69"/>
                    <a:pt x="122" y="69"/>
                  </a:cubicBezTo>
                  <a:cubicBezTo>
                    <a:pt x="118" y="72"/>
                    <a:pt x="118" y="72"/>
                    <a:pt x="118" y="72"/>
                  </a:cubicBezTo>
                  <a:cubicBezTo>
                    <a:pt x="111" y="71"/>
                    <a:pt x="111" y="71"/>
                    <a:pt x="111" y="71"/>
                  </a:cubicBezTo>
                  <a:cubicBezTo>
                    <a:pt x="111" y="71"/>
                    <a:pt x="107" y="72"/>
                    <a:pt x="105" y="75"/>
                  </a:cubicBezTo>
                  <a:cubicBezTo>
                    <a:pt x="103" y="80"/>
                    <a:pt x="105" y="84"/>
                    <a:pt x="102" y="87"/>
                  </a:cubicBezTo>
                  <a:cubicBezTo>
                    <a:pt x="98" y="89"/>
                    <a:pt x="92" y="93"/>
                    <a:pt x="92" y="93"/>
                  </a:cubicBezTo>
                  <a:cubicBezTo>
                    <a:pt x="92" y="93"/>
                    <a:pt x="88" y="91"/>
                    <a:pt x="86" y="91"/>
                  </a:cubicBezTo>
                  <a:cubicBezTo>
                    <a:pt x="82" y="91"/>
                    <a:pt x="77" y="97"/>
                    <a:pt x="77" y="97"/>
                  </a:cubicBezTo>
                  <a:cubicBezTo>
                    <a:pt x="61" y="98"/>
                    <a:pt x="61" y="98"/>
                    <a:pt x="61" y="98"/>
                  </a:cubicBezTo>
                  <a:cubicBezTo>
                    <a:pt x="61" y="105"/>
                    <a:pt x="61" y="105"/>
                    <a:pt x="61" y="105"/>
                  </a:cubicBezTo>
                  <a:cubicBezTo>
                    <a:pt x="61" y="105"/>
                    <a:pt x="65" y="109"/>
                    <a:pt x="66" y="113"/>
                  </a:cubicBezTo>
                  <a:cubicBezTo>
                    <a:pt x="66" y="117"/>
                    <a:pt x="61" y="122"/>
                    <a:pt x="61" y="122"/>
                  </a:cubicBezTo>
                  <a:cubicBezTo>
                    <a:pt x="61" y="122"/>
                    <a:pt x="58" y="122"/>
                    <a:pt x="56" y="123"/>
                  </a:cubicBezTo>
                  <a:cubicBezTo>
                    <a:pt x="53" y="126"/>
                    <a:pt x="55" y="132"/>
                    <a:pt x="55" y="132"/>
                  </a:cubicBezTo>
                  <a:cubicBezTo>
                    <a:pt x="51" y="137"/>
                    <a:pt x="51" y="137"/>
                    <a:pt x="51" y="137"/>
                  </a:cubicBezTo>
                  <a:cubicBezTo>
                    <a:pt x="51" y="137"/>
                    <a:pt x="54" y="144"/>
                    <a:pt x="49" y="149"/>
                  </a:cubicBezTo>
                  <a:cubicBezTo>
                    <a:pt x="44" y="153"/>
                    <a:pt x="42" y="150"/>
                    <a:pt x="39" y="151"/>
                  </a:cubicBezTo>
                  <a:cubicBezTo>
                    <a:pt x="36" y="152"/>
                    <a:pt x="37" y="156"/>
                    <a:pt x="37" y="156"/>
                  </a:cubicBezTo>
                  <a:cubicBezTo>
                    <a:pt x="37" y="156"/>
                    <a:pt x="33" y="154"/>
                    <a:pt x="32" y="159"/>
                  </a:cubicBezTo>
                  <a:cubicBezTo>
                    <a:pt x="31" y="162"/>
                    <a:pt x="37" y="165"/>
                    <a:pt x="37" y="165"/>
                  </a:cubicBezTo>
                  <a:cubicBezTo>
                    <a:pt x="38" y="169"/>
                    <a:pt x="38" y="169"/>
                    <a:pt x="38" y="169"/>
                  </a:cubicBezTo>
                  <a:cubicBezTo>
                    <a:pt x="38" y="169"/>
                    <a:pt x="33" y="168"/>
                    <a:pt x="33" y="169"/>
                  </a:cubicBezTo>
                  <a:cubicBezTo>
                    <a:pt x="32" y="172"/>
                    <a:pt x="33" y="175"/>
                    <a:pt x="33" y="175"/>
                  </a:cubicBezTo>
                  <a:cubicBezTo>
                    <a:pt x="33" y="175"/>
                    <a:pt x="28" y="180"/>
                    <a:pt x="26" y="180"/>
                  </a:cubicBezTo>
                  <a:cubicBezTo>
                    <a:pt x="29" y="182"/>
                    <a:pt x="29" y="182"/>
                    <a:pt x="29" y="182"/>
                  </a:cubicBezTo>
                  <a:cubicBezTo>
                    <a:pt x="29" y="188"/>
                    <a:pt x="29" y="188"/>
                    <a:pt x="29" y="188"/>
                  </a:cubicBezTo>
                  <a:cubicBezTo>
                    <a:pt x="34" y="190"/>
                    <a:pt x="34" y="190"/>
                    <a:pt x="34" y="190"/>
                  </a:cubicBezTo>
                  <a:cubicBezTo>
                    <a:pt x="33" y="195"/>
                    <a:pt x="33" y="195"/>
                    <a:pt x="33" y="195"/>
                  </a:cubicBezTo>
                  <a:cubicBezTo>
                    <a:pt x="40" y="204"/>
                    <a:pt x="40" y="204"/>
                    <a:pt x="40" y="204"/>
                  </a:cubicBezTo>
                  <a:cubicBezTo>
                    <a:pt x="48" y="205"/>
                    <a:pt x="48" y="205"/>
                    <a:pt x="48" y="205"/>
                  </a:cubicBezTo>
                  <a:cubicBezTo>
                    <a:pt x="63" y="222"/>
                    <a:pt x="63" y="222"/>
                    <a:pt x="63" y="222"/>
                  </a:cubicBezTo>
                  <a:cubicBezTo>
                    <a:pt x="70" y="215"/>
                    <a:pt x="70" y="215"/>
                    <a:pt x="70" y="215"/>
                  </a:cubicBezTo>
                  <a:cubicBezTo>
                    <a:pt x="85" y="216"/>
                    <a:pt x="85" y="216"/>
                    <a:pt x="85" y="216"/>
                  </a:cubicBezTo>
                  <a:cubicBezTo>
                    <a:pt x="87" y="223"/>
                    <a:pt x="87" y="223"/>
                    <a:pt x="87" y="223"/>
                  </a:cubicBezTo>
                  <a:cubicBezTo>
                    <a:pt x="73" y="220"/>
                    <a:pt x="73" y="220"/>
                    <a:pt x="73" y="220"/>
                  </a:cubicBezTo>
                  <a:cubicBezTo>
                    <a:pt x="73" y="220"/>
                    <a:pt x="63" y="226"/>
                    <a:pt x="59" y="230"/>
                  </a:cubicBezTo>
                  <a:cubicBezTo>
                    <a:pt x="55" y="235"/>
                    <a:pt x="54" y="244"/>
                    <a:pt x="57" y="246"/>
                  </a:cubicBezTo>
                  <a:cubicBezTo>
                    <a:pt x="61" y="249"/>
                    <a:pt x="64" y="242"/>
                    <a:pt x="65" y="238"/>
                  </a:cubicBezTo>
                  <a:cubicBezTo>
                    <a:pt x="67" y="233"/>
                    <a:pt x="71" y="232"/>
                    <a:pt x="71" y="232"/>
                  </a:cubicBezTo>
                  <a:cubicBezTo>
                    <a:pt x="75" y="238"/>
                    <a:pt x="75" y="238"/>
                    <a:pt x="75" y="238"/>
                  </a:cubicBezTo>
                  <a:cubicBezTo>
                    <a:pt x="74" y="246"/>
                    <a:pt x="74" y="246"/>
                    <a:pt x="74" y="246"/>
                  </a:cubicBezTo>
                  <a:cubicBezTo>
                    <a:pt x="80" y="243"/>
                    <a:pt x="80" y="243"/>
                    <a:pt x="80" y="243"/>
                  </a:cubicBezTo>
                  <a:cubicBezTo>
                    <a:pt x="85" y="248"/>
                    <a:pt x="85" y="248"/>
                    <a:pt x="85" y="248"/>
                  </a:cubicBezTo>
                  <a:cubicBezTo>
                    <a:pt x="85" y="248"/>
                    <a:pt x="80" y="258"/>
                    <a:pt x="89" y="259"/>
                  </a:cubicBezTo>
                  <a:cubicBezTo>
                    <a:pt x="97" y="261"/>
                    <a:pt x="98" y="249"/>
                    <a:pt x="98" y="249"/>
                  </a:cubicBezTo>
                  <a:cubicBezTo>
                    <a:pt x="108" y="260"/>
                    <a:pt x="108" y="260"/>
                    <a:pt x="108" y="260"/>
                  </a:cubicBezTo>
                  <a:cubicBezTo>
                    <a:pt x="108" y="260"/>
                    <a:pt x="111" y="257"/>
                    <a:pt x="113" y="255"/>
                  </a:cubicBezTo>
                  <a:cubicBezTo>
                    <a:pt x="116" y="254"/>
                    <a:pt x="121" y="255"/>
                    <a:pt x="121" y="255"/>
                  </a:cubicBezTo>
                  <a:cubicBezTo>
                    <a:pt x="121" y="255"/>
                    <a:pt x="125" y="248"/>
                    <a:pt x="129" y="248"/>
                  </a:cubicBezTo>
                  <a:cubicBezTo>
                    <a:pt x="134" y="248"/>
                    <a:pt x="144" y="251"/>
                    <a:pt x="144" y="251"/>
                  </a:cubicBezTo>
                  <a:cubicBezTo>
                    <a:pt x="146" y="249"/>
                    <a:pt x="146" y="249"/>
                    <a:pt x="146" y="249"/>
                  </a:cubicBezTo>
                  <a:cubicBezTo>
                    <a:pt x="156" y="251"/>
                    <a:pt x="156" y="251"/>
                    <a:pt x="156" y="251"/>
                  </a:cubicBezTo>
                  <a:cubicBezTo>
                    <a:pt x="153" y="245"/>
                    <a:pt x="153" y="245"/>
                    <a:pt x="153" y="245"/>
                  </a:cubicBezTo>
                  <a:cubicBezTo>
                    <a:pt x="155" y="243"/>
                    <a:pt x="155" y="243"/>
                    <a:pt x="155" y="243"/>
                  </a:cubicBezTo>
                  <a:cubicBezTo>
                    <a:pt x="162" y="247"/>
                    <a:pt x="162" y="247"/>
                    <a:pt x="162" y="247"/>
                  </a:cubicBezTo>
                  <a:cubicBezTo>
                    <a:pt x="161" y="252"/>
                    <a:pt x="161" y="252"/>
                    <a:pt x="161" y="252"/>
                  </a:cubicBezTo>
                  <a:cubicBezTo>
                    <a:pt x="164" y="252"/>
                    <a:pt x="164" y="252"/>
                    <a:pt x="164" y="252"/>
                  </a:cubicBezTo>
                  <a:cubicBezTo>
                    <a:pt x="171" y="245"/>
                    <a:pt x="171" y="245"/>
                    <a:pt x="171" y="245"/>
                  </a:cubicBezTo>
                  <a:cubicBezTo>
                    <a:pt x="177" y="254"/>
                    <a:pt x="177" y="254"/>
                    <a:pt x="177" y="254"/>
                  </a:cubicBezTo>
                  <a:cubicBezTo>
                    <a:pt x="177" y="254"/>
                    <a:pt x="192" y="253"/>
                    <a:pt x="197" y="255"/>
                  </a:cubicBezTo>
                  <a:cubicBezTo>
                    <a:pt x="203" y="257"/>
                    <a:pt x="191" y="262"/>
                    <a:pt x="191" y="262"/>
                  </a:cubicBezTo>
                  <a:cubicBezTo>
                    <a:pt x="187" y="262"/>
                    <a:pt x="187" y="262"/>
                    <a:pt x="187" y="262"/>
                  </a:cubicBezTo>
                  <a:cubicBezTo>
                    <a:pt x="182" y="268"/>
                    <a:pt x="182" y="268"/>
                    <a:pt x="182" y="268"/>
                  </a:cubicBezTo>
                  <a:cubicBezTo>
                    <a:pt x="186" y="270"/>
                    <a:pt x="186" y="270"/>
                    <a:pt x="186" y="270"/>
                  </a:cubicBezTo>
                  <a:cubicBezTo>
                    <a:pt x="184" y="273"/>
                    <a:pt x="184" y="273"/>
                    <a:pt x="184" y="273"/>
                  </a:cubicBezTo>
                  <a:cubicBezTo>
                    <a:pt x="184" y="273"/>
                    <a:pt x="172" y="263"/>
                    <a:pt x="167" y="263"/>
                  </a:cubicBezTo>
                  <a:cubicBezTo>
                    <a:pt x="162" y="262"/>
                    <a:pt x="146" y="260"/>
                    <a:pt x="146" y="260"/>
                  </a:cubicBezTo>
                  <a:cubicBezTo>
                    <a:pt x="146" y="260"/>
                    <a:pt x="136" y="255"/>
                    <a:pt x="129" y="255"/>
                  </a:cubicBezTo>
                  <a:cubicBezTo>
                    <a:pt x="122" y="254"/>
                    <a:pt x="116" y="267"/>
                    <a:pt x="116" y="267"/>
                  </a:cubicBezTo>
                  <a:cubicBezTo>
                    <a:pt x="102" y="267"/>
                    <a:pt x="102" y="267"/>
                    <a:pt x="102" y="267"/>
                  </a:cubicBezTo>
                  <a:cubicBezTo>
                    <a:pt x="100" y="279"/>
                    <a:pt x="100" y="279"/>
                    <a:pt x="100" y="279"/>
                  </a:cubicBezTo>
                  <a:cubicBezTo>
                    <a:pt x="100" y="279"/>
                    <a:pt x="91" y="284"/>
                    <a:pt x="91" y="290"/>
                  </a:cubicBezTo>
                  <a:cubicBezTo>
                    <a:pt x="91" y="296"/>
                    <a:pt x="100" y="294"/>
                    <a:pt x="100" y="294"/>
                  </a:cubicBezTo>
                  <a:cubicBezTo>
                    <a:pt x="104" y="303"/>
                    <a:pt x="104" y="303"/>
                    <a:pt x="104" y="303"/>
                  </a:cubicBezTo>
                  <a:cubicBezTo>
                    <a:pt x="104" y="303"/>
                    <a:pt x="114" y="304"/>
                    <a:pt x="122" y="311"/>
                  </a:cubicBezTo>
                  <a:cubicBezTo>
                    <a:pt x="130" y="319"/>
                    <a:pt x="122" y="326"/>
                    <a:pt x="120" y="334"/>
                  </a:cubicBezTo>
                  <a:cubicBezTo>
                    <a:pt x="119" y="340"/>
                    <a:pt x="129" y="346"/>
                    <a:pt x="129" y="346"/>
                  </a:cubicBezTo>
                  <a:cubicBezTo>
                    <a:pt x="129" y="350"/>
                    <a:pt x="129" y="350"/>
                    <a:pt x="129" y="350"/>
                  </a:cubicBezTo>
                  <a:cubicBezTo>
                    <a:pt x="140" y="356"/>
                    <a:pt x="140" y="356"/>
                    <a:pt x="140" y="356"/>
                  </a:cubicBezTo>
                  <a:cubicBezTo>
                    <a:pt x="144" y="353"/>
                    <a:pt x="144" y="353"/>
                    <a:pt x="144" y="353"/>
                  </a:cubicBezTo>
                  <a:cubicBezTo>
                    <a:pt x="144" y="353"/>
                    <a:pt x="141" y="349"/>
                    <a:pt x="144" y="341"/>
                  </a:cubicBezTo>
                  <a:cubicBezTo>
                    <a:pt x="146" y="333"/>
                    <a:pt x="155" y="339"/>
                    <a:pt x="155" y="339"/>
                  </a:cubicBezTo>
                  <a:cubicBezTo>
                    <a:pt x="155" y="345"/>
                    <a:pt x="155" y="345"/>
                    <a:pt x="155" y="345"/>
                  </a:cubicBezTo>
                  <a:cubicBezTo>
                    <a:pt x="155" y="345"/>
                    <a:pt x="160" y="347"/>
                    <a:pt x="165" y="353"/>
                  </a:cubicBezTo>
                  <a:cubicBezTo>
                    <a:pt x="171" y="358"/>
                    <a:pt x="168" y="369"/>
                    <a:pt x="168" y="369"/>
                  </a:cubicBezTo>
                  <a:cubicBezTo>
                    <a:pt x="176" y="374"/>
                    <a:pt x="176" y="374"/>
                    <a:pt x="176" y="374"/>
                  </a:cubicBezTo>
                  <a:cubicBezTo>
                    <a:pt x="176" y="374"/>
                    <a:pt x="173" y="353"/>
                    <a:pt x="181" y="347"/>
                  </a:cubicBezTo>
                  <a:cubicBezTo>
                    <a:pt x="190" y="340"/>
                    <a:pt x="191" y="353"/>
                    <a:pt x="191" y="353"/>
                  </a:cubicBezTo>
                  <a:cubicBezTo>
                    <a:pt x="210" y="368"/>
                    <a:pt x="210" y="368"/>
                    <a:pt x="210" y="368"/>
                  </a:cubicBezTo>
                  <a:cubicBezTo>
                    <a:pt x="213" y="366"/>
                    <a:pt x="213" y="366"/>
                    <a:pt x="213" y="366"/>
                  </a:cubicBezTo>
                  <a:cubicBezTo>
                    <a:pt x="205" y="353"/>
                    <a:pt x="205" y="353"/>
                    <a:pt x="205" y="353"/>
                  </a:cubicBezTo>
                  <a:cubicBezTo>
                    <a:pt x="205" y="346"/>
                    <a:pt x="205" y="346"/>
                    <a:pt x="205" y="346"/>
                  </a:cubicBezTo>
                  <a:cubicBezTo>
                    <a:pt x="192" y="325"/>
                    <a:pt x="192" y="325"/>
                    <a:pt x="192" y="325"/>
                  </a:cubicBezTo>
                  <a:cubicBezTo>
                    <a:pt x="191" y="317"/>
                    <a:pt x="191" y="317"/>
                    <a:pt x="191" y="317"/>
                  </a:cubicBezTo>
                  <a:cubicBezTo>
                    <a:pt x="179" y="299"/>
                    <a:pt x="179" y="299"/>
                    <a:pt x="179" y="299"/>
                  </a:cubicBezTo>
                  <a:cubicBezTo>
                    <a:pt x="200" y="303"/>
                    <a:pt x="200" y="303"/>
                    <a:pt x="200" y="303"/>
                  </a:cubicBezTo>
                  <a:cubicBezTo>
                    <a:pt x="197" y="309"/>
                    <a:pt x="197" y="309"/>
                    <a:pt x="197" y="309"/>
                  </a:cubicBezTo>
                  <a:cubicBezTo>
                    <a:pt x="206" y="311"/>
                    <a:pt x="206" y="311"/>
                    <a:pt x="206" y="311"/>
                  </a:cubicBezTo>
                  <a:cubicBezTo>
                    <a:pt x="211" y="303"/>
                    <a:pt x="211" y="303"/>
                    <a:pt x="211" y="303"/>
                  </a:cubicBezTo>
                  <a:cubicBezTo>
                    <a:pt x="216" y="304"/>
                    <a:pt x="216" y="304"/>
                    <a:pt x="216" y="304"/>
                  </a:cubicBezTo>
                  <a:cubicBezTo>
                    <a:pt x="221" y="296"/>
                    <a:pt x="221" y="296"/>
                    <a:pt x="221" y="296"/>
                  </a:cubicBezTo>
                  <a:cubicBezTo>
                    <a:pt x="216" y="296"/>
                    <a:pt x="216" y="296"/>
                    <a:pt x="216" y="296"/>
                  </a:cubicBezTo>
                  <a:cubicBezTo>
                    <a:pt x="211" y="287"/>
                    <a:pt x="211" y="287"/>
                    <a:pt x="211" y="287"/>
                  </a:cubicBezTo>
                  <a:cubicBezTo>
                    <a:pt x="211" y="287"/>
                    <a:pt x="205" y="291"/>
                    <a:pt x="202" y="289"/>
                  </a:cubicBezTo>
                  <a:cubicBezTo>
                    <a:pt x="197" y="286"/>
                    <a:pt x="202" y="284"/>
                    <a:pt x="202" y="280"/>
                  </a:cubicBezTo>
                  <a:cubicBezTo>
                    <a:pt x="202" y="276"/>
                    <a:pt x="194" y="277"/>
                    <a:pt x="192" y="275"/>
                  </a:cubicBezTo>
                  <a:cubicBezTo>
                    <a:pt x="190" y="274"/>
                    <a:pt x="196" y="272"/>
                    <a:pt x="196" y="272"/>
                  </a:cubicBezTo>
                  <a:cubicBezTo>
                    <a:pt x="208" y="267"/>
                    <a:pt x="208" y="267"/>
                    <a:pt x="208" y="267"/>
                  </a:cubicBezTo>
                  <a:cubicBezTo>
                    <a:pt x="219" y="260"/>
                    <a:pt x="219" y="260"/>
                    <a:pt x="219" y="260"/>
                  </a:cubicBezTo>
                  <a:cubicBezTo>
                    <a:pt x="220" y="265"/>
                    <a:pt x="220" y="265"/>
                    <a:pt x="220" y="265"/>
                  </a:cubicBezTo>
                  <a:cubicBezTo>
                    <a:pt x="226" y="265"/>
                    <a:pt x="226" y="265"/>
                    <a:pt x="226" y="265"/>
                  </a:cubicBezTo>
                  <a:cubicBezTo>
                    <a:pt x="226" y="265"/>
                    <a:pt x="239" y="279"/>
                    <a:pt x="245" y="282"/>
                  </a:cubicBezTo>
                  <a:cubicBezTo>
                    <a:pt x="251" y="284"/>
                    <a:pt x="253" y="275"/>
                    <a:pt x="253" y="275"/>
                  </a:cubicBezTo>
                  <a:close/>
                  <a:moveTo>
                    <a:pt x="247" y="72"/>
                  </a:moveTo>
                  <a:cubicBezTo>
                    <a:pt x="234" y="72"/>
                    <a:pt x="238" y="86"/>
                    <a:pt x="247" y="87"/>
                  </a:cubicBezTo>
                  <a:cubicBezTo>
                    <a:pt x="258" y="88"/>
                    <a:pt x="262" y="72"/>
                    <a:pt x="247" y="72"/>
                  </a:cubicBezTo>
                  <a:close/>
                  <a:moveTo>
                    <a:pt x="288" y="89"/>
                  </a:moveTo>
                  <a:cubicBezTo>
                    <a:pt x="288" y="89"/>
                    <a:pt x="293" y="91"/>
                    <a:pt x="296" y="94"/>
                  </a:cubicBezTo>
                  <a:cubicBezTo>
                    <a:pt x="300" y="96"/>
                    <a:pt x="303" y="89"/>
                    <a:pt x="298" y="84"/>
                  </a:cubicBezTo>
                  <a:cubicBezTo>
                    <a:pt x="292" y="79"/>
                    <a:pt x="288" y="89"/>
                    <a:pt x="288" y="89"/>
                  </a:cubicBezTo>
                  <a:close/>
                  <a:moveTo>
                    <a:pt x="274" y="125"/>
                  </a:moveTo>
                  <a:cubicBezTo>
                    <a:pt x="276" y="133"/>
                    <a:pt x="276" y="133"/>
                    <a:pt x="276" y="133"/>
                  </a:cubicBezTo>
                  <a:cubicBezTo>
                    <a:pt x="285" y="134"/>
                    <a:pt x="285" y="134"/>
                    <a:pt x="285" y="134"/>
                  </a:cubicBezTo>
                  <a:cubicBezTo>
                    <a:pt x="285" y="129"/>
                    <a:pt x="285" y="129"/>
                    <a:pt x="285" y="129"/>
                  </a:cubicBezTo>
                  <a:cubicBezTo>
                    <a:pt x="285" y="129"/>
                    <a:pt x="288" y="134"/>
                    <a:pt x="291" y="134"/>
                  </a:cubicBezTo>
                  <a:cubicBezTo>
                    <a:pt x="294" y="135"/>
                    <a:pt x="290" y="127"/>
                    <a:pt x="290" y="127"/>
                  </a:cubicBezTo>
                  <a:cubicBezTo>
                    <a:pt x="293" y="116"/>
                    <a:pt x="293" y="116"/>
                    <a:pt x="293" y="116"/>
                  </a:cubicBezTo>
                  <a:cubicBezTo>
                    <a:pt x="291" y="116"/>
                    <a:pt x="291" y="116"/>
                    <a:pt x="291" y="116"/>
                  </a:cubicBezTo>
                  <a:cubicBezTo>
                    <a:pt x="287" y="122"/>
                    <a:pt x="287" y="122"/>
                    <a:pt x="287" y="122"/>
                  </a:cubicBezTo>
                  <a:cubicBezTo>
                    <a:pt x="287" y="122"/>
                    <a:pt x="278" y="118"/>
                    <a:pt x="274" y="125"/>
                  </a:cubicBezTo>
                  <a:close/>
                  <a:moveTo>
                    <a:pt x="322" y="160"/>
                  </a:moveTo>
                  <a:cubicBezTo>
                    <a:pt x="322" y="168"/>
                    <a:pt x="322" y="168"/>
                    <a:pt x="322" y="168"/>
                  </a:cubicBezTo>
                  <a:cubicBezTo>
                    <a:pt x="334" y="173"/>
                    <a:pt x="334" y="173"/>
                    <a:pt x="334" y="173"/>
                  </a:cubicBezTo>
                  <a:cubicBezTo>
                    <a:pt x="339" y="168"/>
                    <a:pt x="339" y="168"/>
                    <a:pt x="339" y="168"/>
                  </a:cubicBezTo>
                  <a:cubicBezTo>
                    <a:pt x="337" y="172"/>
                    <a:pt x="337" y="172"/>
                    <a:pt x="337" y="172"/>
                  </a:cubicBezTo>
                  <a:cubicBezTo>
                    <a:pt x="340" y="177"/>
                    <a:pt x="340" y="177"/>
                    <a:pt x="340" y="177"/>
                  </a:cubicBezTo>
                  <a:cubicBezTo>
                    <a:pt x="353" y="176"/>
                    <a:pt x="353" y="176"/>
                    <a:pt x="353" y="176"/>
                  </a:cubicBezTo>
                  <a:cubicBezTo>
                    <a:pt x="353" y="176"/>
                    <a:pt x="361" y="172"/>
                    <a:pt x="361" y="166"/>
                  </a:cubicBezTo>
                  <a:cubicBezTo>
                    <a:pt x="361" y="161"/>
                    <a:pt x="350" y="157"/>
                    <a:pt x="350" y="157"/>
                  </a:cubicBezTo>
                  <a:cubicBezTo>
                    <a:pt x="350" y="157"/>
                    <a:pt x="348" y="150"/>
                    <a:pt x="343" y="151"/>
                  </a:cubicBezTo>
                  <a:cubicBezTo>
                    <a:pt x="338" y="152"/>
                    <a:pt x="336" y="157"/>
                    <a:pt x="336" y="157"/>
                  </a:cubicBezTo>
                  <a:lnTo>
                    <a:pt x="322" y="160"/>
                  </a:lnTo>
                  <a:close/>
                  <a:moveTo>
                    <a:pt x="274" y="154"/>
                  </a:moveTo>
                  <a:cubicBezTo>
                    <a:pt x="274" y="162"/>
                    <a:pt x="277" y="161"/>
                    <a:pt x="279" y="156"/>
                  </a:cubicBezTo>
                  <a:cubicBezTo>
                    <a:pt x="280" y="149"/>
                    <a:pt x="275" y="149"/>
                    <a:pt x="274" y="154"/>
                  </a:cubicBezTo>
                  <a:close/>
                  <a:moveTo>
                    <a:pt x="214" y="193"/>
                  </a:moveTo>
                  <a:cubicBezTo>
                    <a:pt x="221" y="191"/>
                    <a:pt x="221" y="191"/>
                    <a:pt x="221" y="191"/>
                  </a:cubicBezTo>
                  <a:cubicBezTo>
                    <a:pt x="208" y="184"/>
                    <a:pt x="208" y="184"/>
                    <a:pt x="208" y="184"/>
                  </a:cubicBezTo>
                  <a:lnTo>
                    <a:pt x="214" y="193"/>
                  </a:lnTo>
                  <a:close/>
                  <a:moveTo>
                    <a:pt x="202" y="191"/>
                  </a:moveTo>
                  <a:cubicBezTo>
                    <a:pt x="206" y="188"/>
                    <a:pt x="206" y="188"/>
                    <a:pt x="206" y="188"/>
                  </a:cubicBezTo>
                  <a:cubicBezTo>
                    <a:pt x="202" y="185"/>
                    <a:pt x="202" y="185"/>
                    <a:pt x="202" y="185"/>
                  </a:cubicBezTo>
                  <a:cubicBezTo>
                    <a:pt x="197" y="190"/>
                    <a:pt x="197" y="190"/>
                    <a:pt x="197" y="190"/>
                  </a:cubicBezTo>
                  <a:lnTo>
                    <a:pt x="202" y="191"/>
                  </a:lnTo>
                  <a:close/>
                  <a:moveTo>
                    <a:pt x="222" y="185"/>
                  </a:moveTo>
                  <a:cubicBezTo>
                    <a:pt x="225" y="186"/>
                    <a:pt x="225" y="186"/>
                    <a:pt x="225" y="186"/>
                  </a:cubicBezTo>
                  <a:cubicBezTo>
                    <a:pt x="228" y="180"/>
                    <a:pt x="228" y="180"/>
                    <a:pt x="228" y="180"/>
                  </a:cubicBezTo>
                  <a:cubicBezTo>
                    <a:pt x="224" y="179"/>
                    <a:pt x="224" y="179"/>
                    <a:pt x="224" y="179"/>
                  </a:cubicBezTo>
                  <a:lnTo>
                    <a:pt x="222" y="185"/>
                  </a:lnTo>
                  <a:close/>
                  <a:moveTo>
                    <a:pt x="236" y="193"/>
                  </a:moveTo>
                  <a:cubicBezTo>
                    <a:pt x="240" y="195"/>
                    <a:pt x="240" y="189"/>
                    <a:pt x="236" y="189"/>
                  </a:cubicBezTo>
                  <a:cubicBezTo>
                    <a:pt x="231" y="189"/>
                    <a:pt x="230" y="192"/>
                    <a:pt x="236" y="193"/>
                  </a:cubicBezTo>
                  <a:close/>
                  <a:moveTo>
                    <a:pt x="268" y="198"/>
                  </a:moveTo>
                  <a:cubicBezTo>
                    <a:pt x="262" y="200"/>
                    <a:pt x="262" y="200"/>
                    <a:pt x="262" y="200"/>
                  </a:cubicBezTo>
                  <a:cubicBezTo>
                    <a:pt x="255" y="191"/>
                    <a:pt x="255" y="191"/>
                    <a:pt x="255" y="191"/>
                  </a:cubicBezTo>
                  <a:cubicBezTo>
                    <a:pt x="252" y="198"/>
                    <a:pt x="252" y="198"/>
                    <a:pt x="252" y="198"/>
                  </a:cubicBezTo>
                  <a:cubicBezTo>
                    <a:pt x="260" y="206"/>
                    <a:pt x="260" y="206"/>
                    <a:pt x="260" y="206"/>
                  </a:cubicBezTo>
                  <a:lnTo>
                    <a:pt x="268" y="198"/>
                  </a:lnTo>
                  <a:close/>
                  <a:moveTo>
                    <a:pt x="350" y="220"/>
                  </a:moveTo>
                  <a:cubicBezTo>
                    <a:pt x="350" y="213"/>
                    <a:pt x="343" y="203"/>
                    <a:pt x="343" y="203"/>
                  </a:cubicBezTo>
                  <a:cubicBezTo>
                    <a:pt x="329" y="208"/>
                    <a:pt x="329" y="208"/>
                    <a:pt x="329" y="208"/>
                  </a:cubicBezTo>
                  <a:cubicBezTo>
                    <a:pt x="333" y="213"/>
                    <a:pt x="333" y="213"/>
                    <a:pt x="333" y="213"/>
                  </a:cubicBezTo>
                  <a:cubicBezTo>
                    <a:pt x="333" y="213"/>
                    <a:pt x="337" y="216"/>
                    <a:pt x="339" y="220"/>
                  </a:cubicBezTo>
                  <a:cubicBezTo>
                    <a:pt x="341" y="222"/>
                    <a:pt x="334" y="227"/>
                    <a:pt x="334" y="227"/>
                  </a:cubicBezTo>
                  <a:cubicBezTo>
                    <a:pt x="343" y="233"/>
                    <a:pt x="343" y="233"/>
                    <a:pt x="343" y="233"/>
                  </a:cubicBezTo>
                  <a:cubicBezTo>
                    <a:pt x="343" y="233"/>
                    <a:pt x="350" y="225"/>
                    <a:pt x="350" y="220"/>
                  </a:cubicBezTo>
                  <a:close/>
                  <a:moveTo>
                    <a:pt x="318" y="206"/>
                  </a:moveTo>
                  <a:cubicBezTo>
                    <a:pt x="315" y="207"/>
                    <a:pt x="315" y="207"/>
                    <a:pt x="315" y="207"/>
                  </a:cubicBezTo>
                  <a:cubicBezTo>
                    <a:pt x="317" y="213"/>
                    <a:pt x="317" y="213"/>
                    <a:pt x="317" y="213"/>
                  </a:cubicBezTo>
                  <a:cubicBezTo>
                    <a:pt x="319" y="211"/>
                    <a:pt x="319" y="211"/>
                    <a:pt x="319" y="211"/>
                  </a:cubicBezTo>
                  <a:lnTo>
                    <a:pt x="318" y="206"/>
                  </a:lnTo>
                  <a:close/>
                  <a:moveTo>
                    <a:pt x="355" y="207"/>
                  </a:moveTo>
                  <a:cubicBezTo>
                    <a:pt x="348" y="205"/>
                    <a:pt x="348" y="205"/>
                    <a:pt x="348" y="205"/>
                  </a:cubicBezTo>
                  <a:cubicBezTo>
                    <a:pt x="350" y="208"/>
                    <a:pt x="350" y="208"/>
                    <a:pt x="350" y="208"/>
                  </a:cubicBezTo>
                  <a:lnTo>
                    <a:pt x="355" y="207"/>
                  </a:lnTo>
                  <a:close/>
                  <a:moveTo>
                    <a:pt x="295" y="267"/>
                  </a:moveTo>
                  <a:cubicBezTo>
                    <a:pt x="292" y="263"/>
                    <a:pt x="292" y="263"/>
                    <a:pt x="292" y="263"/>
                  </a:cubicBezTo>
                  <a:cubicBezTo>
                    <a:pt x="294" y="262"/>
                    <a:pt x="294" y="262"/>
                    <a:pt x="294" y="262"/>
                  </a:cubicBezTo>
                  <a:cubicBezTo>
                    <a:pt x="290" y="255"/>
                    <a:pt x="290" y="255"/>
                    <a:pt x="290" y="255"/>
                  </a:cubicBezTo>
                  <a:cubicBezTo>
                    <a:pt x="286" y="255"/>
                    <a:pt x="286" y="255"/>
                    <a:pt x="286" y="255"/>
                  </a:cubicBezTo>
                  <a:cubicBezTo>
                    <a:pt x="282" y="249"/>
                    <a:pt x="282" y="249"/>
                    <a:pt x="282" y="249"/>
                  </a:cubicBezTo>
                  <a:cubicBezTo>
                    <a:pt x="276" y="257"/>
                    <a:pt x="276" y="257"/>
                    <a:pt x="276" y="257"/>
                  </a:cubicBezTo>
                  <a:cubicBezTo>
                    <a:pt x="292" y="271"/>
                    <a:pt x="292" y="271"/>
                    <a:pt x="292" y="271"/>
                  </a:cubicBezTo>
                  <a:lnTo>
                    <a:pt x="295" y="267"/>
                  </a:lnTo>
                  <a:close/>
                  <a:moveTo>
                    <a:pt x="295" y="273"/>
                  </a:moveTo>
                  <a:cubicBezTo>
                    <a:pt x="301" y="276"/>
                    <a:pt x="301" y="276"/>
                    <a:pt x="301" y="276"/>
                  </a:cubicBezTo>
                  <a:cubicBezTo>
                    <a:pt x="302" y="278"/>
                    <a:pt x="302" y="278"/>
                    <a:pt x="302" y="278"/>
                  </a:cubicBezTo>
                  <a:cubicBezTo>
                    <a:pt x="309" y="275"/>
                    <a:pt x="309" y="275"/>
                    <a:pt x="309" y="275"/>
                  </a:cubicBezTo>
                  <a:cubicBezTo>
                    <a:pt x="308" y="271"/>
                    <a:pt x="308" y="271"/>
                    <a:pt x="308" y="271"/>
                  </a:cubicBezTo>
                  <a:cubicBezTo>
                    <a:pt x="296" y="271"/>
                    <a:pt x="296" y="271"/>
                    <a:pt x="296" y="271"/>
                  </a:cubicBezTo>
                  <a:lnTo>
                    <a:pt x="295" y="273"/>
                  </a:lnTo>
                  <a:close/>
                  <a:moveTo>
                    <a:pt x="298" y="288"/>
                  </a:moveTo>
                  <a:cubicBezTo>
                    <a:pt x="293" y="282"/>
                    <a:pt x="293" y="282"/>
                    <a:pt x="293" y="282"/>
                  </a:cubicBezTo>
                  <a:cubicBezTo>
                    <a:pt x="291" y="282"/>
                    <a:pt x="291" y="282"/>
                    <a:pt x="291" y="282"/>
                  </a:cubicBezTo>
                  <a:cubicBezTo>
                    <a:pt x="291" y="290"/>
                    <a:pt x="291" y="290"/>
                    <a:pt x="291" y="290"/>
                  </a:cubicBezTo>
                  <a:lnTo>
                    <a:pt x="298" y="288"/>
                  </a:lnTo>
                  <a:close/>
                  <a:moveTo>
                    <a:pt x="284" y="273"/>
                  </a:moveTo>
                  <a:cubicBezTo>
                    <a:pt x="278" y="278"/>
                    <a:pt x="278" y="278"/>
                    <a:pt x="278" y="278"/>
                  </a:cubicBezTo>
                  <a:cubicBezTo>
                    <a:pt x="285" y="279"/>
                    <a:pt x="285" y="279"/>
                    <a:pt x="285" y="279"/>
                  </a:cubicBezTo>
                  <a:lnTo>
                    <a:pt x="284" y="273"/>
                  </a:lnTo>
                  <a:close/>
                  <a:moveTo>
                    <a:pt x="315" y="278"/>
                  </a:moveTo>
                  <a:cubicBezTo>
                    <a:pt x="311" y="283"/>
                    <a:pt x="311" y="283"/>
                    <a:pt x="311" y="283"/>
                  </a:cubicBezTo>
                  <a:cubicBezTo>
                    <a:pt x="316" y="283"/>
                    <a:pt x="316" y="283"/>
                    <a:pt x="316" y="283"/>
                  </a:cubicBezTo>
                  <a:cubicBezTo>
                    <a:pt x="322" y="278"/>
                    <a:pt x="322" y="278"/>
                    <a:pt x="322" y="278"/>
                  </a:cubicBezTo>
                  <a:lnTo>
                    <a:pt x="315" y="278"/>
                  </a:lnTo>
                  <a:close/>
                  <a:moveTo>
                    <a:pt x="322" y="310"/>
                  </a:moveTo>
                  <a:cubicBezTo>
                    <a:pt x="324" y="314"/>
                    <a:pt x="327" y="316"/>
                    <a:pt x="327" y="316"/>
                  </a:cubicBezTo>
                  <a:cubicBezTo>
                    <a:pt x="333" y="307"/>
                    <a:pt x="333" y="307"/>
                    <a:pt x="333" y="307"/>
                  </a:cubicBezTo>
                  <a:cubicBezTo>
                    <a:pt x="335" y="300"/>
                    <a:pt x="335" y="300"/>
                    <a:pt x="335" y="300"/>
                  </a:cubicBezTo>
                  <a:cubicBezTo>
                    <a:pt x="326" y="295"/>
                    <a:pt x="326" y="295"/>
                    <a:pt x="326" y="295"/>
                  </a:cubicBezTo>
                  <a:cubicBezTo>
                    <a:pt x="320" y="305"/>
                    <a:pt x="320" y="305"/>
                    <a:pt x="320" y="305"/>
                  </a:cubicBezTo>
                  <a:cubicBezTo>
                    <a:pt x="320" y="305"/>
                    <a:pt x="319" y="307"/>
                    <a:pt x="322" y="310"/>
                  </a:cubicBezTo>
                  <a:close/>
                  <a:moveTo>
                    <a:pt x="310" y="303"/>
                  </a:moveTo>
                  <a:cubicBezTo>
                    <a:pt x="310" y="303"/>
                    <a:pt x="308" y="305"/>
                    <a:pt x="308" y="307"/>
                  </a:cubicBezTo>
                  <a:cubicBezTo>
                    <a:pt x="307" y="310"/>
                    <a:pt x="310" y="316"/>
                    <a:pt x="312" y="314"/>
                  </a:cubicBezTo>
                  <a:cubicBezTo>
                    <a:pt x="316" y="310"/>
                    <a:pt x="317" y="303"/>
                    <a:pt x="317" y="303"/>
                  </a:cubicBezTo>
                  <a:lnTo>
                    <a:pt x="310" y="303"/>
                  </a:lnTo>
                  <a:close/>
                  <a:moveTo>
                    <a:pt x="306" y="309"/>
                  </a:moveTo>
                  <a:cubicBezTo>
                    <a:pt x="302" y="315"/>
                    <a:pt x="302" y="315"/>
                    <a:pt x="302" y="315"/>
                  </a:cubicBezTo>
                  <a:cubicBezTo>
                    <a:pt x="307" y="316"/>
                    <a:pt x="307" y="316"/>
                    <a:pt x="307" y="316"/>
                  </a:cubicBezTo>
                  <a:lnTo>
                    <a:pt x="306" y="309"/>
                  </a:lnTo>
                  <a:close/>
                  <a:moveTo>
                    <a:pt x="290" y="320"/>
                  </a:moveTo>
                  <a:cubicBezTo>
                    <a:pt x="290" y="320"/>
                    <a:pt x="290" y="318"/>
                    <a:pt x="288" y="316"/>
                  </a:cubicBezTo>
                  <a:cubicBezTo>
                    <a:pt x="285" y="314"/>
                    <a:pt x="283" y="316"/>
                    <a:pt x="283" y="316"/>
                  </a:cubicBezTo>
                  <a:cubicBezTo>
                    <a:pt x="288" y="323"/>
                    <a:pt x="288" y="323"/>
                    <a:pt x="288" y="323"/>
                  </a:cubicBezTo>
                  <a:lnTo>
                    <a:pt x="290" y="320"/>
                  </a:lnTo>
                  <a:close/>
                  <a:moveTo>
                    <a:pt x="271" y="311"/>
                  </a:moveTo>
                  <a:cubicBezTo>
                    <a:pt x="274" y="311"/>
                    <a:pt x="274" y="311"/>
                    <a:pt x="274" y="311"/>
                  </a:cubicBezTo>
                  <a:cubicBezTo>
                    <a:pt x="277" y="307"/>
                    <a:pt x="277" y="307"/>
                    <a:pt x="277" y="307"/>
                  </a:cubicBezTo>
                  <a:cubicBezTo>
                    <a:pt x="275" y="304"/>
                    <a:pt x="275" y="304"/>
                    <a:pt x="275" y="304"/>
                  </a:cubicBezTo>
                  <a:cubicBezTo>
                    <a:pt x="272" y="306"/>
                    <a:pt x="272" y="306"/>
                    <a:pt x="272" y="306"/>
                  </a:cubicBezTo>
                  <a:lnTo>
                    <a:pt x="271" y="311"/>
                  </a:lnTo>
                  <a:close/>
                  <a:moveTo>
                    <a:pt x="270" y="294"/>
                  </a:moveTo>
                  <a:cubicBezTo>
                    <a:pt x="271" y="290"/>
                    <a:pt x="270" y="288"/>
                    <a:pt x="270" y="288"/>
                  </a:cubicBezTo>
                  <a:cubicBezTo>
                    <a:pt x="266" y="290"/>
                    <a:pt x="266" y="290"/>
                    <a:pt x="266" y="290"/>
                  </a:cubicBezTo>
                  <a:cubicBezTo>
                    <a:pt x="266" y="296"/>
                    <a:pt x="266" y="296"/>
                    <a:pt x="266" y="296"/>
                  </a:cubicBezTo>
                  <a:cubicBezTo>
                    <a:pt x="267" y="301"/>
                    <a:pt x="267" y="301"/>
                    <a:pt x="267" y="301"/>
                  </a:cubicBezTo>
                  <a:cubicBezTo>
                    <a:pt x="267" y="301"/>
                    <a:pt x="270" y="300"/>
                    <a:pt x="270" y="294"/>
                  </a:cubicBezTo>
                  <a:close/>
                  <a:moveTo>
                    <a:pt x="260" y="275"/>
                  </a:moveTo>
                  <a:cubicBezTo>
                    <a:pt x="259" y="287"/>
                    <a:pt x="259" y="287"/>
                    <a:pt x="259" y="287"/>
                  </a:cubicBezTo>
                  <a:cubicBezTo>
                    <a:pt x="267" y="276"/>
                    <a:pt x="267" y="276"/>
                    <a:pt x="267" y="276"/>
                  </a:cubicBezTo>
                  <a:lnTo>
                    <a:pt x="260" y="275"/>
                  </a:lnTo>
                  <a:close/>
                  <a:moveTo>
                    <a:pt x="366" y="261"/>
                  </a:moveTo>
                  <a:cubicBezTo>
                    <a:pt x="367" y="258"/>
                    <a:pt x="367" y="258"/>
                    <a:pt x="367" y="258"/>
                  </a:cubicBezTo>
                  <a:cubicBezTo>
                    <a:pt x="359" y="262"/>
                    <a:pt x="359" y="262"/>
                    <a:pt x="359" y="262"/>
                  </a:cubicBezTo>
                  <a:cubicBezTo>
                    <a:pt x="359" y="262"/>
                    <a:pt x="356" y="257"/>
                    <a:pt x="352" y="262"/>
                  </a:cubicBezTo>
                  <a:cubicBezTo>
                    <a:pt x="348" y="269"/>
                    <a:pt x="351" y="274"/>
                    <a:pt x="351" y="274"/>
                  </a:cubicBezTo>
                  <a:cubicBezTo>
                    <a:pt x="358" y="269"/>
                    <a:pt x="358" y="269"/>
                    <a:pt x="358" y="269"/>
                  </a:cubicBezTo>
                  <a:cubicBezTo>
                    <a:pt x="362" y="269"/>
                    <a:pt x="362" y="269"/>
                    <a:pt x="362" y="269"/>
                  </a:cubicBezTo>
                  <a:lnTo>
                    <a:pt x="366" y="261"/>
                  </a:lnTo>
                  <a:close/>
                  <a:moveTo>
                    <a:pt x="381" y="255"/>
                  </a:moveTo>
                  <a:cubicBezTo>
                    <a:pt x="384" y="253"/>
                    <a:pt x="384" y="253"/>
                    <a:pt x="384" y="253"/>
                  </a:cubicBezTo>
                  <a:cubicBezTo>
                    <a:pt x="384" y="253"/>
                    <a:pt x="390" y="258"/>
                    <a:pt x="393" y="257"/>
                  </a:cubicBezTo>
                  <a:cubicBezTo>
                    <a:pt x="396" y="256"/>
                    <a:pt x="401" y="249"/>
                    <a:pt x="401" y="249"/>
                  </a:cubicBezTo>
                  <a:cubicBezTo>
                    <a:pt x="402" y="244"/>
                    <a:pt x="402" y="244"/>
                    <a:pt x="402" y="244"/>
                  </a:cubicBezTo>
                  <a:cubicBezTo>
                    <a:pt x="398" y="244"/>
                    <a:pt x="398" y="244"/>
                    <a:pt x="398" y="244"/>
                  </a:cubicBezTo>
                  <a:cubicBezTo>
                    <a:pt x="398" y="246"/>
                    <a:pt x="398" y="246"/>
                    <a:pt x="398" y="246"/>
                  </a:cubicBezTo>
                  <a:cubicBezTo>
                    <a:pt x="398" y="246"/>
                    <a:pt x="393" y="242"/>
                    <a:pt x="387" y="245"/>
                  </a:cubicBezTo>
                  <a:cubicBezTo>
                    <a:pt x="381" y="248"/>
                    <a:pt x="376" y="252"/>
                    <a:pt x="376" y="252"/>
                  </a:cubicBezTo>
                  <a:cubicBezTo>
                    <a:pt x="377" y="257"/>
                    <a:pt x="377" y="257"/>
                    <a:pt x="377" y="257"/>
                  </a:cubicBezTo>
                  <a:lnTo>
                    <a:pt x="381" y="255"/>
                  </a:lnTo>
                  <a:close/>
                  <a:moveTo>
                    <a:pt x="373" y="258"/>
                  </a:moveTo>
                  <a:cubicBezTo>
                    <a:pt x="370" y="263"/>
                    <a:pt x="370" y="263"/>
                    <a:pt x="370" y="263"/>
                  </a:cubicBezTo>
                  <a:cubicBezTo>
                    <a:pt x="376" y="264"/>
                    <a:pt x="376" y="264"/>
                    <a:pt x="376" y="264"/>
                  </a:cubicBezTo>
                  <a:lnTo>
                    <a:pt x="373" y="258"/>
                  </a:lnTo>
                  <a:close/>
                  <a:moveTo>
                    <a:pt x="377" y="276"/>
                  </a:moveTo>
                  <a:cubicBezTo>
                    <a:pt x="382" y="284"/>
                    <a:pt x="382" y="284"/>
                    <a:pt x="382" y="284"/>
                  </a:cubicBezTo>
                  <a:cubicBezTo>
                    <a:pt x="382" y="274"/>
                    <a:pt x="382" y="274"/>
                    <a:pt x="382" y="274"/>
                  </a:cubicBezTo>
                  <a:lnTo>
                    <a:pt x="377" y="276"/>
                  </a:lnTo>
                  <a:close/>
                  <a:moveTo>
                    <a:pt x="398" y="264"/>
                  </a:moveTo>
                  <a:cubicBezTo>
                    <a:pt x="402" y="269"/>
                    <a:pt x="402" y="269"/>
                    <a:pt x="402" y="269"/>
                  </a:cubicBezTo>
                  <a:cubicBezTo>
                    <a:pt x="405" y="267"/>
                    <a:pt x="405" y="267"/>
                    <a:pt x="405" y="267"/>
                  </a:cubicBezTo>
                  <a:lnTo>
                    <a:pt x="398" y="264"/>
                  </a:lnTo>
                  <a:close/>
                  <a:moveTo>
                    <a:pt x="387" y="278"/>
                  </a:moveTo>
                  <a:cubicBezTo>
                    <a:pt x="393" y="278"/>
                    <a:pt x="393" y="278"/>
                    <a:pt x="393" y="278"/>
                  </a:cubicBezTo>
                  <a:cubicBezTo>
                    <a:pt x="396" y="276"/>
                    <a:pt x="396" y="276"/>
                    <a:pt x="396" y="276"/>
                  </a:cubicBezTo>
                  <a:cubicBezTo>
                    <a:pt x="387" y="276"/>
                    <a:pt x="387" y="276"/>
                    <a:pt x="387" y="276"/>
                  </a:cubicBezTo>
                  <a:lnTo>
                    <a:pt x="387" y="278"/>
                  </a:lnTo>
                  <a:close/>
                  <a:moveTo>
                    <a:pt x="393" y="285"/>
                  </a:moveTo>
                  <a:cubicBezTo>
                    <a:pt x="398" y="290"/>
                    <a:pt x="398" y="290"/>
                    <a:pt x="398" y="290"/>
                  </a:cubicBezTo>
                  <a:cubicBezTo>
                    <a:pt x="402" y="289"/>
                    <a:pt x="402" y="289"/>
                    <a:pt x="402" y="289"/>
                  </a:cubicBezTo>
                  <a:cubicBezTo>
                    <a:pt x="398" y="284"/>
                    <a:pt x="398" y="284"/>
                    <a:pt x="398" y="284"/>
                  </a:cubicBezTo>
                  <a:lnTo>
                    <a:pt x="393" y="285"/>
                  </a:lnTo>
                  <a:close/>
                  <a:moveTo>
                    <a:pt x="410" y="292"/>
                  </a:moveTo>
                  <a:cubicBezTo>
                    <a:pt x="403" y="292"/>
                    <a:pt x="403" y="292"/>
                    <a:pt x="403" y="292"/>
                  </a:cubicBezTo>
                  <a:cubicBezTo>
                    <a:pt x="405" y="300"/>
                    <a:pt x="405" y="300"/>
                    <a:pt x="405" y="300"/>
                  </a:cubicBezTo>
                  <a:cubicBezTo>
                    <a:pt x="413" y="299"/>
                    <a:pt x="413" y="299"/>
                    <a:pt x="413" y="299"/>
                  </a:cubicBezTo>
                  <a:lnTo>
                    <a:pt x="410" y="292"/>
                  </a:lnTo>
                  <a:close/>
                  <a:moveTo>
                    <a:pt x="430" y="301"/>
                  </a:moveTo>
                  <a:cubicBezTo>
                    <a:pt x="421" y="296"/>
                    <a:pt x="421" y="296"/>
                    <a:pt x="421" y="296"/>
                  </a:cubicBezTo>
                  <a:cubicBezTo>
                    <a:pt x="406" y="314"/>
                    <a:pt x="406" y="314"/>
                    <a:pt x="406" y="314"/>
                  </a:cubicBezTo>
                  <a:cubicBezTo>
                    <a:pt x="409" y="317"/>
                    <a:pt x="409" y="317"/>
                    <a:pt x="409" y="317"/>
                  </a:cubicBezTo>
                  <a:cubicBezTo>
                    <a:pt x="411" y="312"/>
                    <a:pt x="411" y="312"/>
                    <a:pt x="411" y="312"/>
                  </a:cubicBezTo>
                  <a:cubicBezTo>
                    <a:pt x="418" y="311"/>
                    <a:pt x="418" y="311"/>
                    <a:pt x="418" y="311"/>
                  </a:cubicBezTo>
                  <a:cubicBezTo>
                    <a:pt x="421" y="306"/>
                    <a:pt x="421" y="306"/>
                    <a:pt x="421" y="306"/>
                  </a:cubicBezTo>
                  <a:lnTo>
                    <a:pt x="430" y="301"/>
                  </a:lnTo>
                  <a:close/>
                  <a:moveTo>
                    <a:pt x="328" y="330"/>
                  </a:moveTo>
                  <a:cubicBezTo>
                    <a:pt x="319" y="322"/>
                    <a:pt x="319" y="322"/>
                    <a:pt x="319" y="322"/>
                  </a:cubicBezTo>
                  <a:cubicBezTo>
                    <a:pt x="319" y="329"/>
                    <a:pt x="319" y="329"/>
                    <a:pt x="319" y="329"/>
                  </a:cubicBezTo>
                  <a:cubicBezTo>
                    <a:pt x="326" y="333"/>
                    <a:pt x="326" y="333"/>
                    <a:pt x="326" y="333"/>
                  </a:cubicBezTo>
                  <a:lnTo>
                    <a:pt x="328" y="330"/>
                  </a:lnTo>
                  <a:close/>
                  <a:moveTo>
                    <a:pt x="354" y="306"/>
                  </a:moveTo>
                  <a:cubicBezTo>
                    <a:pt x="344" y="321"/>
                    <a:pt x="344" y="321"/>
                    <a:pt x="344" y="321"/>
                  </a:cubicBezTo>
                  <a:cubicBezTo>
                    <a:pt x="352" y="319"/>
                    <a:pt x="352" y="319"/>
                    <a:pt x="352" y="319"/>
                  </a:cubicBezTo>
                  <a:cubicBezTo>
                    <a:pt x="355" y="311"/>
                    <a:pt x="355" y="311"/>
                    <a:pt x="355" y="311"/>
                  </a:cubicBezTo>
                  <a:cubicBezTo>
                    <a:pt x="360" y="308"/>
                    <a:pt x="360" y="308"/>
                    <a:pt x="360" y="308"/>
                  </a:cubicBezTo>
                  <a:lnTo>
                    <a:pt x="354" y="306"/>
                  </a:lnTo>
                  <a:close/>
                  <a:moveTo>
                    <a:pt x="378" y="333"/>
                  </a:moveTo>
                  <a:cubicBezTo>
                    <a:pt x="386" y="323"/>
                    <a:pt x="386" y="323"/>
                    <a:pt x="386" y="323"/>
                  </a:cubicBezTo>
                  <a:cubicBezTo>
                    <a:pt x="383" y="321"/>
                    <a:pt x="383" y="321"/>
                    <a:pt x="383" y="321"/>
                  </a:cubicBezTo>
                  <a:cubicBezTo>
                    <a:pt x="375" y="326"/>
                    <a:pt x="375" y="326"/>
                    <a:pt x="375" y="326"/>
                  </a:cubicBezTo>
                  <a:lnTo>
                    <a:pt x="378" y="333"/>
                  </a:lnTo>
                  <a:close/>
                  <a:moveTo>
                    <a:pt x="231" y="176"/>
                  </a:moveTo>
                  <a:cubicBezTo>
                    <a:pt x="233" y="170"/>
                    <a:pt x="233" y="170"/>
                    <a:pt x="233" y="170"/>
                  </a:cubicBezTo>
                  <a:cubicBezTo>
                    <a:pt x="228" y="175"/>
                    <a:pt x="228" y="175"/>
                    <a:pt x="228" y="175"/>
                  </a:cubicBezTo>
                  <a:lnTo>
                    <a:pt x="231" y="176"/>
                  </a:lnTo>
                  <a:close/>
                  <a:moveTo>
                    <a:pt x="211" y="268"/>
                  </a:moveTo>
                  <a:cubicBezTo>
                    <a:pt x="213" y="272"/>
                    <a:pt x="213" y="272"/>
                    <a:pt x="213" y="272"/>
                  </a:cubicBezTo>
                  <a:cubicBezTo>
                    <a:pt x="218" y="269"/>
                    <a:pt x="218" y="269"/>
                    <a:pt x="218" y="269"/>
                  </a:cubicBezTo>
                  <a:cubicBezTo>
                    <a:pt x="216" y="263"/>
                    <a:pt x="216" y="263"/>
                    <a:pt x="216" y="263"/>
                  </a:cubicBezTo>
                  <a:lnTo>
                    <a:pt x="211" y="268"/>
                  </a:lnTo>
                  <a:close/>
                  <a:moveTo>
                    <a:pt x="222" y="278"/>
                  </a:moveTo>
                  <a:cubicBezTo>
                    <a:pt x="213" y="278"/>
                    <a:pt x="213" y="278"/>
                    <a:pt x="213" y="278"/>
                  </a:cubicBezTo>
                  <a:cubicBezTo>
                    <a:pt x="217" y="286"/>
                    <a:pt x="217" y="286"/>
                    <a:pt x="217" y="286"/>
                  </a:cubicBezTo>
                  <a:lnTo>
                    <a:pt x="222" y="278"/>
                  </a:lnTo>
                  <a:close/>
                  <a:moveTo>
                    <a:pt x="200" y="382"/>
                  </a:moveTo>
                  <a:cubicBezTo>
                    <a:pt x="209" y="386"/>
                    <a:pt x="209" y="386"/>
                    <a:pt x="209" y="386"/>
                  </a:cubicBezTo>
                  <a:cubicBezTo>
                    <a:pt x="210" y="379"/>
                    <a:pt x="210" y="379"/>
                    <a:pt x="210" y="379"/>
                  </a:cubicBezTo>
                  <a:cubicBezTo>
                    <a:pt x="201" y="372"/>
                    <a:pt x="201" y="372"/>
                    <a:pt x="201" y="372"/>
                  </a:cubicBezTo>
                  <a:lnTo>
                    <a:pt x="200" y="382"/>
                  </a:lnTo>
                  <a:close/>
                  <a:moveTo>
                    <a:pt x="283" y="333"/>
                  </a:moveTo>
                  <a:cubicBezTo>
                    <a:pt x="276" y="332"/>
                    <a:pt x="276" y="332"/>
                    <a:pt x="276" y="332"/>
                  </a:cubicBezTo>
                  <a:cubicBezTo>
                    <a:pt x="276" y="337"/>
                    <a:pt x="276" y="337"/>
                    <a:pt x="276" y="337"/>
                  </a:cubicBezTo>
                  <a:cubicBezTo>
                    <a:pt x="273" y="334"/>
                    <a:pt x="273" y="334"/>
                    <a:pt x="273" y="334"/>
                  </a:cubicBezTo>
                  <a:cubicBezTo>
                    <a:pt x="270" y="335"/>
                    <a:pt x="270" y="335"/>
                    <a:pt x="270" y="335"/>
                  </a:cubicBezTo>
                  <a:cubicBezTo>
                    <a:pt x="269" y="345"/>
                    <a:pt x="269" y="345"/>
                    <a:pt x="269" y="345"/>
                  </a:cubicBezTo>
                  <a:cubicBezTo>
                    <a:pt x="283" y="341"/>
                    <a:pt x="283" y="341"/>
                    <a:pt x="283" y="341"/>
                  </a:cubicBezTo>
                  <a:lnTo>
                    <a:pt x="283" y="333"/>
                  </a:lnTo>
                  <a:close/>
                  <a:moveTo>
                    <a:pt x="263" y="327"/>
                  </a:moveTo>
                  <a:cubicBezTo>
                    <a:pt x="259" y="331"/>
                    <a:pt x="259" y="331"/>
                    <a:pt x="259" y="331"/>
                  </a:cubicBezTo>
                  <a:cubicBezTo>
                    <a:pt x="266" y="335"/>
                    <a:pt x="266" y="335"/>
                    <a:pt x="266" y="335"/>
                  </a:cubicBezTo>
                  <a:lnTo>
                    <a:pt x="263" y="327"/>
                  </a:lnTo>
                  <a:close/>
                  <a:moveTo>
                    <a:pt x="311" y="327"/>
                  </a:moveTo>
                  <a:cubicBezTo>
                    <a:pt x="305" y="337"/>
                    <a:pt x="305" y="337"/>
                    <a:pt x="305" y="337"/>
                  </a:cubicBezTo>
                  <a:cubicBezTo>
                    <a:pt x="316" y="332"/>
                    <a:pt x="316" y="332"/>
                    <a:pt x="316" y="332"/>
                  </a:cubicBezTo>
                  <a:lnTo>
                    <a:pt x="311" y="327"/>
                  </a:lnTo>
                  <a:close/>
                  <a:moveTo>
                    <a:pt x="337" y="350"/>
                  </a:moveTo>
                  <a:cubicBezTo>
                    <a:pt x="331" y="340"/>
                    <a:pt x="331" y="340"/>
                    <a:pt x="331" y="340"/>
                  </a:cubicBezTo>
                  <a:cubicBezTo>
                    <a:pt x="325" y="343"/>
                    <a:pt x="325" y="343"/>
                    <a:pt x="325" y="343"/>
                  </a:cubicBezTo>
                  <a:cubicBezTo>
                    <a:pt x="329" y="352"/>
                    <a:pt x="329" y="352"/>
                    <a:pt x="329" y="352"/>
                  </a:cubicBezTo>
                  <a:lnTo>
                    <a:pt x="337" y="350"/>
                  </a:lnTo>
                  <a:close/>
                  <a:moveTo>
                    <a:pt x="349" y="349"/>
                  </a:moveTo>
                  <a:cubicBezTo>
                    <a:pt x="356" y="346"/>
                    <a:pt x="356" y="346"/>
                    <a:pt x="356" y="346"/>
                  </a:cubicBezTo>
                  <a:cubicBezTo>
                    <a:pt x="351" y="341"/>
                    <a:pt x="351" y="341"/>
                    <a:pt x="351" y="341"/>
                  </a:cubicBezTo>
                  <a:lnTo>
                    <a:pt x="349" y="349"/>
                  </a:lnTo>
                  <a:close/>
                  <a:moveTo>
                    <a:pt x="304" y="339"/>
                  </a:moveTo>
                  <a:cubicBezTo>
                    <a:pt x="298" y="335"/>
                    <a:pt x="298" y="335"/>
                    <a:pt x="298" y="335"/>
                  </a:cubicBezTo>
                  <a:cubicBezTo>
                    <a:pt x="296" y="337"/>
                    <a:pt x="296" y="337"/>
                    <a:pt x="296" y="337"/>
                  </a:cubicBezTo>
                  <a:cubicBezTo>
                    <a:pt x="303" y="342"/>
                    <a:pt x="303" y="342"/>
                    <a:pt x="303" y="342"/>
                  </a:cubicBezTo>
                  <a:lnTo>
                    <a:pt x="304" y="339"/>
                  </a:lnTo>
                  <a:close/>
                  <a:moveTo>
                    <a:pt x="63" y="291"/>
                  </a:moveTo>
                  <a:cubicBezTo>
                    <a:pt x="67" y="300"/>
                    <a:pt x="67" y="300"/>
                    <a:pt x="67" y="300"/>
                  </a:cubicBezTo>
                  <a:cubicBezTo>
                    <a:pt x="80" y="306"/>
                    <a:pt x="80" y="306"/>
                    <a:pt x="80" y="306"/>
                  </a:cubicBezTo>
                  <a:cubicBezTo>
                    <a:pt x="80" y="300"/>
                    <a:pt x="80" y="300"/>
                    <a:pt x="80" y="300"/>
                  </a:cubicBezTo>
                  <a:cubicBezTo>
                    <a:pt x="86" y="296"/>
                    <a:pt x="86" y="296"/>
                    <a:pt x="86" y="296"/>
                  </a:cubicBezTo>
                  <a:cubicBezTo>
                    <a:pt x="69" y="287"/>
                    <a:pt x="69" y="287"/>
                    <a:pt x="69" y="287"/>
                  </a:cubicBezTo>
                  <a:lnTo>
                    <a:pt x="63" y="291"/>
                  </a:lnTo>
                  <a:close/>
                  <a:moveTo>
                    <a:pt x="43" y="268"/>
                  </a:moveTo>
                  <a:cubicBezTo>
                    <a:pt x="44" y="273"/>
                    <a:pt x="44" y="273"/>
                    <a:pt x="44" y="273"/>
                  </a:cubicBezTo>
                  <a:cubicBezTo>
                    <a:pt x="47" y="274"/>
                    <a:pt x="47" y="274"/>
                    <a:pt x="47" y="274"/>
                  </a:cubicBezTo>
                  <a:cubicBezTo>
                    <a:pt x="48" y="263"/>
                    <a:pt x="48" y="263"/>
                    <a:pt x="48" y="263"/>
                  </a:cubicBezTo>
                  <a:cubicBezTo>
                    <a:pt x="47" y="260"/>
                    <a:pt x="47" y="260"/>
                    <a:pt x="47" y="260"/>
                  </a:cubicBezTo>
                  <a:lnTo>
                    <a:pt x="43" y="268"/>
                  </a:lnTo>
                  <a:close/>
                  <a:moveTo>
                    <a:pt x="69" y="279"/>
                  </a:moveTo>
                  <a:cubicBezTo>
                    <a:pt x="72" y="277"/>
                    <a:pt x="71" y="272"/>
                    <a:pt x="66" y="267"/>
                  </a:cubicBezTo>
                  <a:cubicBezTo>
                    <a:pt x="62" y="261"/>
                    <a:pt x="57" y="254"/>
                    <a:pt x="57" y="254"/>
                  </a:cubicBezTo>
                  <a:cubicBezTo>
                    <a:pt x="55" y="255"/>
                    <a:pt x="55" y="255"/>
                    <a:pt x="55" y="255"/>
                  </a:cubicBezTo>
                  <a:cubicBezTo>
                    <a:pt x="55" y="260"/>
                    <a:pt x="55" y="260"/>
                    <a:pt x="55" y="260"/>
                  </a:cubicBezTo>
                  <a:cubicBezTo>
                    <a:pt x="51" y="262"/>
                    <a:pt x="51" y="262"/>
                    <a:pt x="51" y="262"/>
                  </a:cubicBezTo>
                  <a:cubicBezTo>
                    <a:pt x="51" y="262"/>
                    <a:pt x="49" y="277"/>
                    <a:pt x="55" y="277"/>
                  </a:cubicBezTo>
                  <a:cubicBezTo>
                    <a:pt x="59" y="277"/>
                    <a:pt x="64" y="276"/>
                    <a:pt x="64" y="276"/>
                  </a:cubicBezTo>
                  <a:cubicBezTo>
                    <a:pt x="64" y="276"/>
                    <a:pt x="64" y="280"/>
                    <a:pt x="69" y="279"/>
                  </a:cubicBezTo>
                  <a:close/>
                  <a:moveTo>
                    <a:pt x="67" y="263"/>
                  </a:moveTo>
                  <a:cubicBezTo>
                    <a:pt x="71" y="264"/>
                    <a:pt x="74" y="267"/>
                    <a:pt x="74" y="267"/>
                  </a:cubicBezTo>
                  <a:cubicBezTo>
                    <a:pt x="74" y="267"/>
                    <a:pt x="76" y="264"/>
                    <a:pt x="72" y="260"/>
                  </a:cubicBezTo>
                  <a:cubicBezTo>
                    <a:pt x="69" y="257"/>
                    <a:pt x="66" y="251"/>
                    <a:pt x="66" y="251"/>
                  </a:cubicBezTo>
                  <a:cubicBezTo>
                    <a:pt x="62" y="252"/>
                    <a:pt x="62" y="252"/>
                    <a:pt x="62" y="252"/>
                  </a:cubicBezTo>
                  <a:cubicBezTo>
                    <a:pt x="62" y="252"/>
                    <a:pt x="64" y="261"/>
                    <a:pt x="67" y="263"/>
                  </a:cubicBezTo>
                  <a:close/>
                  <a:moveTo>
                    <a:pt x="18" y="190"/>
                  </a:moveTo>
                  <a:cubicBezTo>
                    <a:pt x="16" y="185"/>
                    <a:pt x="18" y="183"/>
                    <a:pt x="18" y="183"/>
                  </a:cubicBezTo>
                  <a:cubicBezTo>
                    <a:pt x="12" y="179"/>
                    <a:pt x="12" y="179"/>
                    <a:pt x="12" y="179"/>
                  </a:cubicBezTo>
                  <a:cubicBezTo>
                    <a:pt x="12" y="179"/>
                    <a:pt x="16" y="180"/>
                    <a:pt x="16" y="177"/>
                  </a:cubicBezTo>
                  <a:cubicBezTo>
                    <a:pt x="16" y="173"/>
                    <a:pt x="12" y="169"/>
                    <a:pt x="6" y="173"/>
                  </a:cubicBezTo>
                  <a:cubicBezTo>
                    <a:pt x="0" y="176"/>
                    <a:pt x="0" y="181"/>
                    <a:pt x="5" y="183"/>
                  </a:cubicBezTo>
                  <a:cubicBezTo>
                    <a:pt x="8" y="185"/>
                    <a:pt x="12" y="189"/>
                    <a:pt x="12" y="189"/>
                  </a:cubicBezTo>
                  <a:cubicBezTo>
                    <a:pt x="12" y="189"/>
                    <a:pt x="10" y="193"/>
                    <a:pt x="14" y="195"/>
                  </a:cubicBezTo>
                  <a:cubicBezTo>
                    <a:pt x="29" y="199"/>
                    <a:pt x="29" y="199"/>
                    <a:pt x="29" y="199"/>
                  </a:cubicBezTo>
                  <a:cubicBezTo>
                    <a:pt x="25" y="193"/>
                    <a:pt x="25" y="193"/>
                    <a:pt x="25" y="193"/>
                  </a:cubicBezTo>
                  <a:cubicBezTo>
                    <a:pt x="25" y="193"/>
                    <a:pt x="21" y="194"/>
                    <a:pt x="18" y="190"/>
                  </a:cubicBezTo>
                  <a:close/>
                  <a:moveTo>
                    <a:pt x="392" y="415"/>
                  </a:moveTo>
                  <a:cubicBezTo>
                    <a:pt x="392" y="415"/>
                    <a:pt x="393" y="410"/>
                    <a:pt x="392" y="409"/>
                  </a:cubicBezTo>
                  <a:cubicBezTo>
                    <a:pt x="390" y="409"/>
                    <a:pt x="385" y="418"/>
                    <a:pt x="385" y="418"/>
                  </a:cubicBezTo>
                  <a:cubicBezTo>
                    <a:pt x="385" y="418"/>
                    <a:pt x="383" y="416"/>
                    <a:pt x="382" y="416"/>
                  </a:cubicBezTo>
                  <a:cubicBezTo>
                    <a:pt x="380" y="416"/>
                    <a:pt x="372" y="421"/>
                    <a:pt x="372" y="421"/>
                  </a:cubicBezTo>
                  <a:cubicBezTo>
                    <a:pt x="370" y="422"/>
                    <a:pt x="370" y="422"/>
                    <a:pt x="370" y="422"/>
                  </a:cubicBezTo>
                  <a:cubicBezTo>
                    <a:pt x="370" y="422"/>
                    <a:pt x="369" y="426"/>
                    <a:pt x="366" y="426"/>
                  </a:cubicBezTo>
                  <a:cubicBezTo>
                    <a:pt x="362" y="427"/>
                    <a:pt x="362" y="418"/>
                    <a:pt x="362" y="418"/>
                  </a:cubicBezTo>
                  <a:cubicBezTo>
                    <a:pt x="362" y="418"/>
                    <a:pt x="367" y="413"/>
                    <a:pt x="360" y="413"/>
                  </a:cubicBezTo>
                  <a:cubicBezTo>
                    <a:pt x="353" y="413"/>
                    <a:pt x="349" y="418"/>
                    <a:pt x="347" y="418"/>
                  </a:cubicBezTo>
                  <a:cubicBezTo>
                    <a:pt x="345" y="419"/>
                    <a:pt x="345" y="416"/>
                    <a:pt x="342" y="416"/>
                  </a:cubicBezTo>
                  <a:cubicBezTo>
                    <a:pt x="338" y="416"/>
                    <a:pt x="324" y="420"/>
                    <a:pt x="324" y="420"/>
                  </a:cubicBezTo>
                  <a:cubicBezTo>
                    <a:pt x="321" y="414"/>
                    <a:pt x="321" y="414"/>
                    <a:pt x="321" y="414"/>
                  </a:cubicBezTo>
                  <a:cubicBezTo>
                    <a:pt x="318" y="414"/>
                    <a:pt x="318" y="414"/>
                    <a:pt x="318" y="414"/>
                  </a:cubicBezTo>
                  <a:cubicBezTo>
                    <a:pt x="317" y="416"/>
                    <a:pt x="317" y="416"/>
                    <a:pt x="317" y="416"/>
                  </a:cubicBezTo>
                  <a:cubicBezTo>
                    <a:pt x="317" y="416"/>
                    <a:pt x="309" y="415"/>
                    <a:pt x="305" y="417"/>
                  </a:cubicBezTo>
                  <a:cubicBezTo>
                    <a:pt x="301" y="418"/>
                    <a:pt x="296" y="421"/>
                    <a:pt x="294" y="424"/>
                  </a:cubicBezTo>
                  <a:cubicBezTo>
                    <a:pt x="292" y="425"/>
                    <a:pt x="282" y="424"/>
                    <a:pt x="282" y="424"/>
                  </a:cubicBezTo>
                  <a:cubicBezTo>
                    <a:pt x="284" y="421"/>
                    <a:pt x="284" y="421"/>
                    <a:pt x="284" y="421"/>
                  </a:cubicBezTo>
                  <a:cubicBezTo>
                    <a:pt x="280" y="418"/>
                    <a:pt x="280" y="418"/>
                    <a:pt x="280" y="418"/>
                  </a:cubicBezTo>
                  <a:cubicBezTo>
                    <a:pt x="277" y="421"/>
                    <a:pt x="277" y="421"/>
                    <a:pt x="277" y="421"/>
                  </a:cubicBezTo>
                  <a:cubicBezTo>
                    <a:pt x="277" y="421"/>
                    <a:pt x="272" y="422"/>
                    <a:pt x="272" y="419"/>
                  </a:cubicBezTo>
                  <a:cubicBezTo>
                    <a:pt x="272" y="415"/>
                    <a:pt x="283" y="422"/>
                    <a:pt x="276" y="414"/>
                  </a:cubicBezTo>
                  <a:cubicBezTo>
                    <a:pt x="271" y="405"/>
                    <a:pt x="268" y="417"/>
                    <a:pt x="268" y="417"/>
                  </a:cubicBezTo>
                  <a:cubicBezTo>
                    <a:pt x="268" y="417"/>
                    <a:pt x="263" y="417"/>
                    <a:pt x="260" y="418"/>
                  </a:cubicBezTo>
                  <a:cubicBezTo>
                    <a:pt x="258" y="419"/>
                    <a:pt x="254" y="418"/>
                    <a:pt x="254" y="418"/>
                  </a:cubicBezTo>
                  <a:cubicBezTo>
                    <a:pt x="254" y="418"/>
                    <a:pt x="253" y="408"/>
                    <a:pt x="250" y="409"/>
                  </a:cubicBezTo>
                  <a:cubicBezTo>
                    <a:pt x="245" y="411"/>
                    <a:pt x="252" y="420"/>
                    <a:pt x="247" y="421"/>
                  </a:cubicBezTo>
                  <a:cubicBezTo>
                    <a:pt x="244" y="422"/>
                    <a:pt x="244" y="414"/>
                    <a:pt x="244" y="414"/>
                  </a:cubicBezTo>
                  <a:cubicBezTo>
                    <a:pt x="242" y="413"/>
                    <a:pt x="242" y="413"/>
                    <a:pt x="242" y="413"/>
                  </a:cubicBezTo>
                  <a:cubicBezTo>
                    <a:pt x="242" y="413"/>
                    <a:pt x="241" y="425"/>
                    <a:pt x="240" y="428"/>
                  </a:cubicBezTo>
                  <a:cubicBezTo>
                    <a:pt x="238" y="432"/>
                    <a:pt x="240" y="435"/>
                    <a:pt x="243" y="440"/>
                  </a:cubicBezTo>
                  <a:cubicBezTo>
                    <a:pt x="246" y="443"/>
                    <a:pt x="258" y="437"/>
                    <a:pt x="260" y="437"/>
                  </a:cubicBezTo>
                  <a:cubicBezTo>
                    <a:pt x="263" y="437"/>
                    <a:pt x="269" y="440"/>
                    <a:pt x="273" y="440"/>
                  </a:cubicBezTo>
                  <a:cubicBezTo>
                    <a:pt x="277" y="440"/>
                    <a:pt x="287" y="436"/>
                    <a:pt x="287" y="436"/>
                  </a:cubicBezTo>
                  <a:cubicBezTo>
                    <a:pt x="298" y="438"/>
                    <a:pt x="298" y="438"/>
                    <a:pt x="298" y="438"/>
                  </a:cubicBezTo>
                  <a:cubicBezTo>
                    <a:pt x="298" y="438"/>
                    <a:pt x="303" y="436"/>
                    <a:pt x="309" y="441"/>
                  </a:cubicBezTo>
                  <a:cubicBezTo>
                    <a:pt x="316" y="444"/>
                    <a:pt x="309" y="450"/>
                    <a:pt x="309" y="450"/>
                  </a:cubicBezTo>
                  <a:cubicBezTo>
                    <a:pt x="310" y="452"/>
                    <a:pt x="310" y="452"/>
                    <a:pt x="310" y="452"/>
                  </a:cubicBezTo>
                  <a:cubicBezTo>
                    <a:pt x="310" y="452"/>
                    <a:pt x="318" y="448"/>
                    <a:pt x="323" y="447"/>
                  </a:cubicBezTo>
                  <a:cubicBezTo>
                    <a:pt x="328" y="446"/>
                    <a:pt x="340" y="442"/>
                    <a:pt x="344" y="440"/>
                  </a:cubicBezTo>
                  <a:cubicBezTo>
                    <a:pt x="348" y="437"/>
                    <a:pt x="360" y="435"/>
                    <a:pt x="360" y="435"/>
                  </a:cubicBezTo>
                  <a:cubicBezTo>
                    <a:pt x="367" y="436"/>
                    <a:pt x="367" y="436"/>
                    <a:pt x="367" y="436"/>
                  </a:cubicBezTo>
                  <a:cubicBezTo>
                    <a:pt x="373" y="431"/>
                    <a:pt x="373" y="431"/>
                    <a:pt x="373" y="431"/>
                  </a:cubicBezTo>
                  <a:cubicBezTo>
                    <a:pt x="373" y="431"/>
                    <a:pt x="384" y="431"/>
                    <a:pt x="389" y="429"/>
                  </a:cubicBezTo>
                  <a:cubicBezTo>
                    <a:pt x="394" y="428"/>
                    <a:pt x="394" y="416"/>
                    <a:pt x="394" y="416"/>
                  </a:cubicBezTo>
                  <a:lnTo>
                    <a:pt x="392" y="415"/>
                  </a:lnTo>
                  <a:close/>
                  <a:moveTo>
                    <a:pt x="482" y="322"/>
                  </a:moveTo>
                  <a:cubicBezTo>
                    <a:pt x="482" y="319"/>
                    <a:pt x="480" y="317"/>
                    <a:pt x="480" y="317"/>
                  </a:cubicBezTo>
                  <a:cubicBezTo>
                    <a:pt x="480" y="317"/>
                    <a:pt x="472" y="320"/>
                    <a:pt x="469" y="323"/>
                  </a:cubicBezTo>
                  <a:cubicBezTo>
                    <a:pt x="465" y="326"/>
                    <a:pt x="463" y="332"/>
                    <a:pt x="463" y="332"/>
                  </a:cubicBezTo>
                  <a:cubicBezTo>
                    <a:pt x="463" y="332"/>
                    <a:pt x="458" y="334"/>
                    <a:pt x="458" y="335"/>
                  </a:cubicBezTo>
                  <a:cubicBezTo>
                    <a:pt x="458" y="338"/>
                    <a:pt x="458" y="338"/>
                    <a:pt x="458" y="338"/>
                  </a:cubicBezTo>
                  <a:cubicBezTo>
                    <a:pt x="458" y="338"/>
                    <a:pt x="453" y="340"/>
                    <a:pt x="455" y="342"/>
                  </a:cubicBezTo>
                  <a:cubicBezTo>
                    <a:pt x="457" y="343"/>
                    <a:pt x="459" y="346"/>
                    <a:pt x="459" y="346"/>
                  </a:cubicBezTo>
                  <a:cubicBezTo>
                    <a:pt x="459" y="352"/>
                    <a:pt x="459" y="352"/>
                    <a:pt x="459" y="352"/>
                  </a:cubicBezTo>
                  <a:cubicBezTo>
                    <a:pt x="459" y="354"/>
                    <a:pt x="462" y="358"/>
                    <a:pt x="462" y="358"/>
                  </a:cubicBezTo>
                  <a:cubicBezTo>
                    <a:pt x="465" y="358"/>
                    <a:pt x="469" y="351"/>
                    <a:pt x="470" y="349"/>
                  </a:cubicBezTo>
                  <a:cubicBezTo>
                    <a:pt x="471" y="347"/>
                    <a:pt x="474" y="343"/>
                    <a:pt x="474" y="343"/>
                  </a:cubicBezTo>
                  <a:cubicBezTo>
                    <a:pt x="478" y="343"/>
                    <a:pt x="478" y="343"/>
                    <a:pt x="478" y="343"/>
                  </a:cubicBezTo>
                  <a:cubicBezTo>
                    <a:pt x="479" y="340"/>
                    <a:pt x="479" y="340"/>
                    <a:pt x="479" y="340"/>
                  </a:cubicBezTo>
                  <a:cubicBezTo>
                    <a:pt x="479" y="340"/>
                    <a:pt x="476" y="340"/>
                    <a:pt x="476" y="338"/>
                  </a:cubicBezTo>
                  <a:cubicBezTo>
                    <a:pt x="478" y="335"/>
                    <a:pt x="480" y="333"/>
                    <a:pt x="480" y="333"/>
                  </a:cubicBezTo>
                  <a:cubicBezTo>
                    <a:pt x="480" y="333"/>
                    <a:pt x="482" y="325"/>
                    <a:pt x="482" y="322"/>
                  </a:cubicBezTo>
                  <a:close/>
                  <a:moveTo>
                    <a:pt x="448" y="337"/>
                  </a:moveTo>
                  <a:cubicBezTo>
                    <a:pt x="442" y="339"/>
                    <a:pt x="444" y="341"/>
                    <a:pt x="448" y="340"/>
                  </a:cubicBezTo>
                  <a:cubicBezTo>
                    <a:pt x="452" y="340"/>
                    <a:pt x="452" y="335"/>
                    <a:pt x="448" y="337"/>
                  </a:cubicBezTo>
                  <a:close/>
                  <a:moveTo>
                    <a:pt x="459" y="310"/>
                  </a:moveTo>
                  <a:cubicBezTo>
                    <a:pt x="457" y="308"/>
                    <a:pt x="457" y="308"/>
                    <a:pt x="457" y="308"/>
                  </a:cubicBezTo>
                  <a:cubicBezTo>
                    <a:pt x="454" y="314"/>
                    <a:pt x="454" y="314"/>
                    <a:pt x="454" y="314"/>
                  </a:cubicBezTo>
                  <a:cubicBezTo>
                    <a:pt x="460" y="317"/>
                    <a:pt x="460" y="317"/>
                    <a:pt x="460" y="317"/>
                  </a:cubicBezTo>
                  <a:lnTo>
                    <a:pt x="459" y="310"/>
                  </a:lnTo>
                  <a:close/>
                  <a:moveTo>
                    <a:pt x="432" y="325"/>
                  </a:moveTo>
                  <a:cubicBezTo>
                    <a:pt x="433" y="329"/>
                    <a:pt x="433" y="329"/>
                    <a:pt x="433" y="329"/>
                  </a:cubicBezTo>
                  <a:cubicBezTo>
                    <a:pt x="441" y="332"/>
                    <a:pt x="441" y="332"/>
                    <a:pt x="441" y="332"/>
                  </a:cubicBezTo>
                  <a:cubicBezTo>
                    <a:pt x="440" y="329"/>
                    <a:pt x="440" y="329"/>
                    <a:pt x="440" y="329"/>
                  </a:cubicBezTo>
                  <a:lnTo>
                    <a:pt x="432" y="325"/>
                  </a:lnTo>
                  <a:close/>
                  <a:moveTo>
                    <a:pt x="422" y="322"/>
                  </a:moveTo>
                  <a:cubicBezTo>
                    <a:pt x="427" y="320"/>
                    <a:pt x="426" y="316"/>
                    <a:pt x="422" y="318"/>
                  </a:cubicBezTo>
                  <a:cubicBezTo>
                    <a:pt x="417" y="320"/>
                    <a:pt x="420" y="323"/>
                    <a:pt x="422" y="322"/>
                  </a:cubicBezTo>
                  <a:close/>
                  <a:moveTo>
                    <a:pt x="435" y="364"/>
                  </a:moveTo>
                  <a:cubicBezTo>
                    <a:pt x="432" y="366"/>
                    <a:pt x="432" y="366"/>
                    <a:pt x="432" y="366"/>
                  </a:cubicBezTo>
                  <a:cubicBezTo>
                    <a:pt x="430" y="380"/>
                    <a:pt x="430" y="380"/>
                    <a:pt x="430" y="380"/>
                  </a:cubicBezTo>
                  <a:cubicBezTo>
                    <a:pt x="427" y="380"/>
                    <a:pt x="427" y="380"/>
                    <a:pt x="427" y="380"/>
                  </a:cubicBezTo>
                  <a:cubicBezTo>
                    <a:pt x="429" y="384"/>
                    <a:pt x="429" y="384"/>
                    <a:pt x="429" y="384"/>
                  </a:cubicBezTo>
                  <a:cubicBezTo>
                    <a:pt x="432" y="386"/>
                    <a:pt x="432" y="386"/>
                    <a:pt x="432" y="386"/>
                  </a:cubicBezTo>
                  <a:cubicBezTo>
                    <a:pt x="433" y="392"/>
                    <a:pt x="433" y="392"/>
                    <a:pt x="433" y="392"/>
                  </a:cubicBezTo>
                  <a:cubicBezTo>
                    <a:pt x="437" y="394"/>
                    <a:pt x="437" y="394"/>
                    <a:pt x="437" y="394"/>
                  </a:cubicBezTo>
                  <a:cubicBezTo>
                    <a:pt x="437" y="390"/>
                    <a:pt x="437" y="390"/>
                    <a:pt x="437" y="390"/>
                  </a:cubicBezTo>
                  <a:cubicBezTo>
                    <a:pt x="439" y="388"/>
                    <a:pt x="439" y="388"/>
                    <a:pt x="439" y="388"/>
                  </a:cubicBezTo>
                  <a:cubicBezTo>
                    <a:pt x="439" y="385"/>
                    <a:pt x="439" y="385"/>
                    <a:pt x="439" y="385"/>
                  </a:cubicBezTo>
                  <a:cubicBezTo>
                    <a:pt x="436" y="382"/>
                    <a:pt x="436" y="382"/>
                    <a:pt x="436" y="382"/>
                  </a:cubicBezTo>
                  <a:lnTo>
                    <a:pt x="435" y="364"/>
                  </a:lnTo>
                  <a:close/>
                  <a:moveTo>
                    <a:pt x="434" y="362"/>
                  </a:moveTo>
                  <a:cubicBezTo>
                    <a:pt x="436" y="358"/>
                    <a:pt x="435" y="353"/>
                    <a:pt x="433" y="357"/>
                  </a:cubicBezTo>
                  <a:cubicBezTo>
                    <a:pt x="431" y="363"/>
                    <a:pt x="431" y="366"/>
                    <a:pt x="434" y="362"/>
                  </a:cubicBezTo>
                  <a:close/>
                  <a:moveTo>
                    <a:pt x="420" y="398"/>
                  </a:moveTo>
                  <a:cubicBezTo>
                    <a:pt x="419" y="402"/>
                    <a:pt x="422" y="400"/>
                    <a:pt x="424" y="399"/>
                  </a:cubicBezTo>
                  <a:cubicBezTo>
                    <a:pt x="430" y="396"/>
                    <a:pt x="429" y="394"/>
                    <a:pt x="429" y="394"/>
                  </a:cubicBezTo>
                  <a:cubicBezTo>
                    <a:pt x="429" y="394"/>
                    <a:pt x="420" y="393"/>
                    <a:pt x="420" y="398"/>
                  </a:cubicBez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80" name="Ukraine" descr="© INSCALE GmbH, 05.05.2010&#10;http://www.presentationload.com/"/>
            <p:cNvSpPr>
              <a:spLocks noEditPoints="1"/>
            </p:cNvSpPr>
            <p:nvPr/>
          </p:nvSpPr>
          <p:spPr bwMode="gray">
            <a:xfrm>
              <a:off x="5227017" y="2654264"/>
              <a:ext cx="2135055" cy="1453205"/>
            </a:xfrm>
            <a:custGeom>
              <a:avLst/>
              <a:gdLst/>
              <a:ahLst/>
              <a:cxnLst>
                <a:cxn ang="0">
                  <a:pos x="377" y="481"/>
                </a:cxn>
                <a:cxn ang="0">
                  <a:pos x="283" y="108"/>
                </a:cxn>
                <a:cxn ang="0">
                  <a:pos x="252" y="108"/>
                </a:cxn>
                <a:cxn ang="0">
                  <a:pos x="219" y="110"/>
                </a:cxn>
                <a:cxn ang="0">
                  <a:pos x="175" y="113"/>
                </a:cxn>
                <a:cxn ang="0">
                  <a:pos x="116" y="113"/>
                </a:cxn>
                <a:cxn ang="0">
                  <a:pos x="32" y="155"/>
                </a:cxn>
                <a:cxn ang="0">
                  <a:pos x="55" y="201"/>
                </a:cxn>
                <a:cxn ang="0">
                  <a:pos x="12" y="288"/>
                </a:cxn>
                <a:cxn ang="0">
                  <a:pos x="9" y="330"/>
                </a:cxn>
                <a:cxn ang="0">
                  <a:pos x="19" y="373"/>
                </a:cxn>
                <a:cxn ang="0">
                  <a:pos x="46" y="385"/>
                </a:cxn>
                <a:cxn ang="0">
                  <a:pos x="150" y="374"/>
                </a:cxn>
                <a:cxn ang="0">
                  <a:pos x="214" y="330"/>
                </a:cxn>
                <a:cxn ang="0">
                  <a:pos x="253" y="324"/>
                </a:cxn>
                <a:cxn ang="0">
                  <a:pos x="281" y="335"/>
                </a:cxn>
                <a:cxn ang="0">
                  <a:pos x="320" y="348"/>
                </a:cxn>
                <a:cxn ang="0">
                  <a:pos x="343" y="377"/>
                </a:cxn>
                <a:cxn ang="0">
                  <a:pos x="362" y="424"/>
                </a:cxn>
                <a:cxn ang="0">
                  <a:pos x="334" y="462"/>
                </a:cxn>
                <a:cxn ang="0">
                  <a:pos x="307" y="502"/>
                </a:cxn>
                <a:cxn ang="0">
                  <a:pos x="363" y="493"/>
                </a:cxn>
                <a:cxn ang="0">
                  <a:pos x="374" y="485"/>
                </a:cxn>
                <a:cxn ang="0">
                  <a:pos x="375" y="481"/>
                </a:cxn>
                <a:cxn ang="0">
                  <a:pos x="387" y="460"/>
                </a:cxn>
                <a:cxn ang="0">
                  <a:pos x="400" y="441"/>
                </a:cxn>
                <a:cxn ang="0">
                  <a:pos x="435" y="387"/>
                </a:cxn>
                <a:cxn ang="0">
                  <a:pos x="456" y="390"/>
                </a:cxn>
                <a:cxn ang="0">
                  <a:pos x="445" y="405"/>
                </a:cxn>
                <a:cxn ang="0">
                  <a:pos x="530" y="390"/>
                </a:cxn>
                <a:cxn ang="0">
                  <a:pos x="509" y="431"/>
                </a:cxn>
                <a:cxn ang="0">
                  <a:pos x="521" y="450"/>
                </a:cxn>
                <a:cxn ang="0">
                  <a:pos x="554" y="488"/>
                </a:cxn>
                <a:cxn ang="0">
                  <a:pos x="629" y="441"/>
                </a:cxn>
                <a:cxn ang="0">
                  <a:pos x="672" y="403"/>
                </a:cxn>
                <a:cxn ang="0">
                  <a:pos x="608" y="419"/>
                </a:cxn>
                <a:cxn ang="0">
                  <a:pos x="587" y="386"/>
                </a:cxn>
                <a:cxn ang="0">
                  <a:pos x="554" y="388"/>
                </a:cxn>
                <a:cxn ang="0">
                  <a:pos x="562" y="378"/>
                </a:cxn>
                <a:cxn ang="0">
                  <a:pos x="588" y="379"/>
                </a:cxn>
                <a:cxn ang="0">
                  <a:pos x="592" y="336"/>
                </a:cxn>
                <a:cxn ang="0">
                  <a:pos x="657" y="308"/>
                </a:cxn>
                <a:cxn ang="0">
                  <a:pos x="690" y="271"/>
                </a:cxn>
                <a:cxn ang="0">
                  <a:pos x="755" y="190"/>
                </a:cxn>
                <a:cxn ang="0">
                  <a:pos x="731" y="147"/>
                </a:cxn>
                <a:cxn ang="0">
                  <a:pos x="734" y="101"/>
                </a:cxn>
                <a:cxn ang="0">
                  <a:pos x="700" y="79"/>
                </a:cxn>
                <a:cxn ang="0">
                  <a:pos x="674" y="84"/>
                </a:cxn>
                <a:cxn ang="0">
                  <a:pos x="634" y="92"/>
                </a:cxn>
                <a:cxn ang="0">
                  <a:pos x="599" y="69"/>
                </a:cxn>
                <a:cxn ang="0">
                  <a:pos x="559" y="91"/>
                </a:cxn>
                <a:cxn ang="0">
                  <a:pos x="503" y="68"/>
                </a:cxn>
                <a:cxn ang="0">
                  <a:pos x="468" y="60"/>
                </a:cxn>
                <a:cxn ang="0">
                  <a:pos x="454" y="30"/>
                </a:cxn>
                <a:cxn ang="0">
                  <a:pos x="394" y="7"/>
                </a:cxn>
                <a:cxn ang="0">
                  <a:pos x="348" y="50"/>
                </a:cxn>
              </a:cxnLst>
              <a:rect l="0" t="0" r="r" b="b"/>
              <a:pathLst>
                <a:path w="756" h="515">
                  <a:moveTo>
                    <a:pt x="377" y="481"/>
                  </a:moveTo>
                  <a:cubicBezTo>
                    <a:pt x="381" y="480"/>
                    <a:pt x="381" y="480"/>
                    <a:pt x="381" y="480"/>
                  </a:cubicBezTo>
                  <a:cubicBezTo>
                    <a:pt x="386" y="473"/>
                    <a:pt x="386" y="473"/>
                    <a:pt x="386" y="473"/>
                  </a:cubicBezTo>
                  <a:cubicBezTo>
                    <a:pt x="390" y="466"/>
                    <a:pt x="390" y="466"/>
                    <a:pt x="390" y="466"/>
                  </a:cubicBezTo>
                  <a:cubicBezTo>
                    <a:pt x="384" y="471"/>
                    <a:pt x="384" y="471"/>
                    <a:pt x="384" y="471"/>
                  </a:cubicBezTo>
                  <a:lnTo>
                    <a:pt x="377" y="481"/>
                  </a:lnTo>
                  <a:close/>
                  <a:moveTo>
                    <a:pt x="338" y="50"/>
                  </a:moveTo>
                  <a:cubicBezTo>
                    <a:pt x="338" y="50"/>
                    <a:pt x="336" y="56"/>
                    <a:pt x="325" y="57"/>
                  </a:cubicBezTo>
                  <a:cubicBezTo>
                    <a:pt x="314" y="58"/>
                    <a:pt x="313" y="77"/>
                    <a:pt x="312" y="90"/>
                  </a:cubicBezTo>
                  <a:cubicBezTo>
                    <a:pt x="311" y="104"/>
                    <a:pt x="321" y="106"/>
                    <a:pt x="318" y="111"/>
                  </a:cubicBezTo>
                  <a:cubicBezTo>
                    <a:pt x="314" y="116"/>
                    <a:pt x="308" y="106"/>
                    <a:pt x="303" y="101"/>
                  </a:cubicBezTo>
                  <a:cubicBezTo>
                    <a:pt x="296" y="94"/>
                    <a:pt x="283" y="108"/>
                    <a:pt x="283" y="108"/>
                  </a:cubicBezTo>
                  <a:cubicBezTo>
                    <a:pt x="280" y="105"/>
                    <a:pt x="280" y="105"/>
                    <a:pt x="280" y="105"/>
                  </a:cubicBezTo>
                  <a:cubicBezTo>
                    <a:pt x="271" y="109"/>
                    <a:pt x="271" y="109"/>
                    <a:pt x="271" y="109"/>
                  </a:cubicBezTo>
                  <a:cubicBezTo>
                    <a:pt x="271" y="109"/>
                    <a:pt x="271" y="117"/>
                    <a:pt x="266" y="117"/>
                  </a:cubicBezTo>
                  <a:cubicBezTo>
                    <a:pt x="260" y="118"/>
                    <a:pt x="260" y="105"/>
                    <a:pt x="260" y="105"/>
                  </a:cubicBezTo>
                  <a:cubicBezTo>
                    <a:pt x="254" y="102"/>
                    <a:pt x="254" y="102"/>
                    <a:pt x="254" y="102"/>
                  </a:cubicBezTo>
                  <a:cubicBezTo>
                    <a:pt x="252" y="108"/>
                    <a:pt x="252" y="108"/>
                    <a:pt x="252" y="108"/>
                  </a:cubicBezTo>
                  <a:cubicBezTo>
                    <a:pt x="243" y="110"/>
                    <a:pt x="243" y="110"/>
                    <a:pt x="243" y="110"/>
                  </a:cubicBezTo>
                  <a:cubicBezTo>
                    <a:pt x="243" y="110"/>
                    <a:pt x="244" y="118"/>
                    <a:pt x="239" y="119"/>
                  </a:cubicBezTo>
                  <a:cubicBezTo>
                    <a:pt x="234" y="120"/>
                    <a:pt x="236" y="111"/>
                    <a:pt x="236" y="111"/>
                  </a:cubicBezTo>
                  <a:cubicBezTo>
                    <a:pt x="227" y="113"/>
                    <a:pt x="227" y="113"/>
                    <a:pt x="227" y="113"/>
                  </a:cubicBezTo>
                  <a:cubicBezTo>
                    <a:pt x="224" y="118"/>
                    <a:pt x="224" y="118"/>
                    <a:pt x="224" y="118"/>
                  </a:cubicBezTo>
                  <a:cubicBezTo>
                    <a:pt x="219" y="110"/>
                    <a:pt x="219" y="110"/>
                    <a:pt x="219" y="110"/>
                  </a:cubicBezTo>
                  <a:cubicBezTo>
                    <a:pt x="210" y="118"/>
                    <a:pt x="210" y="118"/>
                    <a:pt x="210" y="118"/>
                  </a:cubicBezTo>
                  <a:cubicBezTo>
                    <a:pt x="202" y="118"/>
                    <a:pt x="202" y="118"/>
                    <a:pt x="202" y="118"/>
                  </a:cubicBezTo>
                  <a:cubicBezTo>
                    <a:pt x="202" y="118"/>
                    <a:pt x="205" y="126"/>
                    <a:pt x="202" y="126"/>
                  </a:cubicBezTo>
                  <a:cubicBezTo>
                    <a:pt x="198" y="126"/>
                    <a:pt x="197" y="120"/>
                    <a:pt x="197" y="120"/>
                  </a:cubicBezTo>
                  <a:cubicBezTo>
                    <a:pt x="197" y="120"/>
                    <a:pt x="193" y="119"/>
                    <a:pt x="185" y="121"/>
                  </a:cubicBezTo>
                  <a:cubicBezTo>
                    <a:pt x="177" y="123"/>
                    <a:pt x="180" y="118"/>
                    <a:pt x="175" y="113"/>
                  </a:cubicBezTo>
                  <a:cubicBezTo>
                    <a:pt x="170" y="106"/>
                    <a:pt x="164" y="118"/>
                    <a:pt x="164" y="118"/>
                  </a:cubicBezTo>
                  <a:cubicBezTo>
                    <a:pt x="153" y="113"/>
                    <a:pt x="153" y="113"/>
                    <a:pt x="153" y="113"/>
                  </a:cubicBezTo>
                  <a:cubicBezTo>
                    <a:pt x="146" y="117"/>
                    <a:pt x="146" y="117"/>
                    <a:pt x="146" y="117"/>
                  </a:cubicBezTo>
                  <a:cubicBezTo>
                    <a:pt x="140" y="113"/>
                    <a:pt x="140" y="113"/>
                    <a:pt x="140" y="113"/>
                  </a:cubicBezTo>
                  <a:cubicBezTo>
                    <a:pt x="130" y="113"/>
                    <a:pt x="130" y="113"/>
                    <a:pt x="130" y="113"/>
                  </a:cubicBezTo>
                  <a:cubicBezTo>
                    <a:pt x="130" y="113"/>
                    <a:pt x="122" y="111"/>
                    <a:pt x="116" y="113"/>
                  </a:cubicBezTo>
                  <a:cubicBezTo>
                    <a:pt x="111" y="115"/>
                    <a:pt x="108" y="118"/>
                    <a:pt x="99" y="117"/>
                  </a:cubicBezTo>
                  <a:cubicBezTo>
                    <a:pt x="91" y="116"/>
                    <a:pt x="90" y="117"/>
                    <a:pt x="81" y="121"/>
                  </a:cubicBezTo>
                  <a:cubicBezTo>
                    <a:pt x="73" y="125"/>
                    <a:pt x="67" y="122"/>
                    <a:pt x="60" y="127"/>
                  </a:cubicBezTo>
                  <a:cubicBezTo>
                    <a:pt x="52" y="132"/>
                    <a:pt x="60" y="139"/>
                    <a:pt x="51" y="145"/>
                  </a:cubicBezTo>
                  <a:cubicBezTo>
                    <a:pt x="43" y="151"/>
                    <a:pt x="42" y="146"/>
                    <a:pt x="37" y="146"/>
                  </a:cubicBezTo>
                  <a:cubicBezTo>
                    <a:pt x="32" y="146"/>
                    <a:pt x="32" y="153"/>
                    <a:pt x="32" y="155"/>
                  </a:cubicBezTo>
                  <a:cubicBezTo>
                    <a:pt x="33" y="158"/>
                    <a:pt x="35" y="162"/>
                    <a:pt x="35" y="166"/>
                  </a:cubicBezTo>
                  <a:cubicBezTo>
                    <a:pt x="35" y="172"/>
                    <a:pt x="40" y="173"/>
                    <a:pt x="44" y="177"/>
                  </a:cubicBezTo>
                  <a:cubicBezTo>
                    <a:pt x="48" y="180"/>
                    <a:pt x="50" y="185"/>
                    <a:pt x="52" y="188"/>
                  </a:cubicBezTo>
                  <a:cubicBezTo>
                    <a:pt x="55" y="192"/>
                    <a:pt x="63" y="195"/>
                    <a:pt x="63" y="195"/>
                  </a:cubicBezTo>
                  <a:cubicBezTo>
                    <a:pt x="60" y="198"/>
                    <a:pt x="60" y="198"/>
                    <a:pt x="60" y="198"/>
                  </a:cubicBezTo>
                  <a:cubicBezTo>
                    <a:pt x="60" y="198"/>
                    <a:pt x="56" y="199"/>
                    <a:pt x="55" y="201"/>
                  </a:cubicBezTo>
                  <a:cubicBezTo>
                    <a:pt x="54" y="203"/>
                    <a:pt x="58" y="204"/>
                    <a:pt x="61" y="205"/>
                  </a:cubicBezTo>
                  <a:cubicBezTo>
                    <a:pt x="64" y="208"/>
                    <a:pt x="64" y="216"/>
                    <a:pt x="61" y="224"/>
                  </a:cubicBezTo>
                  <a:cubicBezTo>
                    <a:pt x="58" y="231"/>
                    <a:pt x="47" y="228"/>
                    <a:pt x="47" y="228"/>
                  </a:cubicBezTo>
                  <a:cubicBezTo>
                    <a:pt x="47" y="228"/>
                    <a:pt x="37" y="246"/>
                    <a:pt x="33" y="249"/>
                  </a:cubicBezTo>
                  <a:cubicBezTo>
                    <a:pt x="30" y="253"/>
                    <a:pt x="29" y="264"/>
                    <a:pt x="25" y="271"/>
                  </a:cubicBezTo>
                  <a:cubicBezTo>
                    <a:pt x="22" y="278"/>
                    <a:pt x="12" y="288"/>
                    <a:pt x="12" y="288"/>
                  </a:cubicBezTo>
                  <a:cubicBezTo>
                    <a:pt x="12" y="288"/>
                    <a:pt x="18" y="295"/>
                    <a:pt x="18" y="300"/>
                  </a:cubicBezTo>
                  <a:cubicBezTo>
                    <a:pt x="19" y="305"/>
                    <a:pt x="18" y="308"/>
                    <a:pt x="19" y="311"/>
                  </a:cubicBezTo>
                  <a:cubicBezTo>
                    <a:pt x="21" y="314"/>
                    <a:pt x="29" y="316"/>
                    <a:pt x="29" y="316"/>
                  </a:cubicBezTo>
                  <a:cubicBezTo>
                    <a:pt x="28" y="322"/>
                    <a:pt x="28" y="322"/>
                    <a:pt x="28" y="322"/>
                  </a:cubicBezTo>
                  <a:cubicBezTo>
                    <a:pt x="14" y="318"/>
                    <a:pt x="14" y="318"/>
                    <a:pt x="14" y="318"/>
                  </a:cubicBezTo>
                  <a:cubicBezTo>
                    <a:pt x="9" y="330"/>
                    <a:pt x="9" y="330"/>
                    <a:pt x="9" y="330"/>
                  </a:cubicBezTo>
                  <a:cubicBezTo>
                    <a:pt x="8" y="343"/>
                    <a:pt x="8" y="343"/>
                    <a:pt x="8" y="343"/>
                  </a:cubicBezTo>
                  <a:cubicBezTo>
                    <a:pt x="8" y="343"/>
                    <a:pt x="0" y="351"/>
                    <a:pt x="0" y="355"/>
                  </a:cubicBezTo>
                  <a:cubicBezTo>
                    <a:pt x="0" y="359"/>
                    <a:pt x="2" y="366"/>
                    <a:pt x="2" y="366"/>
                  </a:cubicBezTo>
                  <a:cubicBezTo>
                    <a:pt x="2" y="366"/>
                    <a:pt x="6" y="366"/>
                    <a:pt x="8" y="368"/>
                  </a:cubicBezTo>
                  <a:cubicBezTo>
                    <a:pt x="10" y="369"/>
                    <a:pt x="13" y="374"/>
                    <a:pt x="13" y="374"/>
                  </a:cubicBezTo>
                  <a:cubicBezTo>
                    <a:pt x="13" y="374"/>
                    <a:pt x="16" y="373"/>
                    <a:pt x="19" y="373"/>
                  </a:cubicBezTo>
                  <a:cubicBezTo>
                    <a:pt x="22" y="374"/>
                    <a:pt x="22" y="377"/>
                    <a:pt x="24" y="379"/>
                  </a:cubicBezTo>
                  <a:cubicBezTo>
                    <a:pt x="26" y="383"/>
                    <a:pt x="28" y="379"/>
                    <a:pt x="35" y="381"/>
                  </a:cubicBezTo>
                  <a:cubicBezTo>
                    <a:pt x="43" y="383"/>
                    <a:pt x="37" y="388"/>
                    <a:pt x="37" y="388"/>
                  </a:cubicBezTo>
                  <a:cubicBezTo>
                    <a:pt x="40" y="389"/>
                    <a:pt x="40" y="389"/>
                    <a:pt x="40" y="389"/>
                  </a:cubicBezTo>
                  <a:cubicBezTo>
                    <a:pt x="42" y="384"/>
                    <a:pt x="42" y="384"/>
                    <a:pt x="42" y="384"/>
                  </a:cubicBezTo>
                  <a:cubicBezTo>
                    <a:pt x="46" y="385"/>
                    <a:pt x="46" y="385"/>
                    <a:pt x="46" y="385"/>
                  </a:cubicBezTo>
                  <a:cubicBezTo>
                    <a:pt x="46" y="385"/>
                    <a:pt x="45" y="374"/>
                    <a:pt x="50" y="374"/>
                  </a:cubicBezTo>
                  <a:cubicBezTo>
                    <a:pt x="57" y="374"/>
                    <a:pt x="51" y="384"/>
                    <a:pt x="64" y="383"/>
                  </a:cubicBezTo>
                  <a:cubicBezTo>
                    <a:pt x="76" y="382"/>
                    <a:pt x="99" y="381"/>
                    <a:pt x="99" y="381"/>
                  </a:cubicBezTo>
                  <a:cubicBezTo>
                    <a:pt x="99" y="381"/>
                    <a:pt x="108" y="374"/>
                    <a:pt x="113" y="376"/>
                  </a:cubicBezTo>
                  <a:cubicBezTo>
                    <a:pt x="117" y="377"/>
                    <a:pt x="127" y="390"/>
                    <a:pt x="137" y="388"/>
                  </a:cubicBezTo>
                  <a:cubicBezTo>
                    <a:pt x="146" y="385"/>
                    <a:pt x="134" y="378"/>
                    <a:pt x="150" y="374"/>
                  </a:cubicBezTo>
                  <a:cubicBezTo>
                    <a:pt x="165" y="370"/>
                    <a:pt x="182" y="361"/>
                    <a:pt x="182" y="361"/>
                  </a:cubicBezTo>
                  <a:cubicBezTo>
                    <a:pt x="182" y="361"/>
                    <a:pt x="186" y="340"/>
                    <a:pt x="202" y="339"/>
                  </a:cubicBezTo>
                  <a:cubicBezTo>
                    <a:pt x="202" y="336"/>
                    <a:pt x="202" y="336"/>
                    <a:pt x="202" y="336"/>
                  </a:cubicBezTo>
                  <a:cubicBezTo>
                    <a:pt x="205" y="336"/>
                    <a:pt x="205" y="336"/>
                    <a:pt x="205" y="336"/>
                  </a:cubicBezTo>
                  <a:cubicBezTo>
                    <a:pt x="205" y="336"/>
                    <a:pt x="198" y="329"/>
                    <a:pt x="204" y="328"/>
                  </a:cubicBezTo>
                  <a:cubicBezTo>
                    <a:pt x="210" y="326"/>
                    <a:pt x="211" y="330"/>
                    <a:pt x="214" y="330"/>
                  </a:cubicBezTo>
                  <a:cubicBezTo>
                    <a:pt x="217" y="330"/>
                    <a:pt x="215" y="324"/>
                    <a:pt x="215" y="324"/>
                  </a:cubicBezTo>
                  <a:cubicBezTo>
                    <a:pt x="222" y="327"/>
                    <a:pt x="222" y="327"/>
                    <a:pt x="222" y="327"/>
                  </a:cubicBezTo>
                  <a:cubicBezTo>
                    <a:pt x="226" y="322"/>
                    <a:pt x="226" y="322"/>
                    <a:pt x="226" y="322"/>
                  </a:cubicBezTo>
                  <a:cubicBezTo>
                    <a:pt x="234" y="323"/>
                    <a:pt x="234" y="323"/>
                    <a:pt x="234" y="323"/>
                  </a:cubicBezTo>
                  <a:cubicBezTo>
                    <a:pt x="234" y="323"/>
                    <a:pt x="231" y="314"/>
                    <a:pt x="240" y="318"/>
                  </a:cubicBezTo>
                  <a:cubicBezTo>
                    <a:pt x="247" y="320"/>
                    <a:pt x="253" y="324"/>
                    <a:pt x="253" y="324"/>
                  </a:cubicBezTo>
                  <a:cubicBezTo>
                    <a:pt x="259" y="324"/>
                    <a:pt x="259" y="324"/>
                    <a:pt x="259" y="324"/>
                  </a:cubicBezTo>
                  <a:cubicBezTo>
                    <a:pt x="261" y="329"/>
                    <a:pt x="261" y="329"/>
                    <a:pt x="261" y="329"/>
                  </a:cubicBezTo>
                  <a:cubicBezTo>
                    <a:pt x="273" y="325"/>
                    <a:pt x="273" y="325"/>
                    <a:pt x="273" y="325"/>
                  </a:cubicBezTo>
                  <a:cubicBezTo>
                    <a:pt x="272" y="331"/>
                    <a:pt x="272" y="331"/>
                    <a:pt x="272" y="331"/>
                  </a:cubicBezTo>
                  <a:cubicBezTo>
                    <a:pt x="276" y="330"/>
                    <a:pt x="276" y="330"/>
                    <a:pt x="276" y="330"/>
                  </a:cubicBezTo>
                  <a:cubicBezTo>
                    <a:pt x="281" y="335"/>
                    <a:pt x="281" y="335"/>
                    <a:pt x="281" y="335"/>
                  </a:cubicBezTo>
                  <a:cubicBezTo>
                    <a:pt x="281" y="335"/>
                    <a:pt x="278" y="328"/>
                    <a:pt x="281" y="328"/>
                  </a:cubicBezTo>
                  <a:cubicBezTo>
                    <a:pt x="285" y="328"/>
                    <a:pt x="295" y="329"/>
                    <a:pt x="295" y="329"/>
                  </a:cubicBezTo>
                  <a:cubicBezTo>
                    <a:pt x="301" y="338"/>
                    <a:pt x="301" y="338"/>
                    <a:pt x="301" y="338"/>
                  </a:cubicBezTo>
                  <a:cubicBezTo>
                    <a:pt x="308" y="337"/>
                    <a:pt x="308" y="337"/>
                    <a:pt x="308" y="337"/>
                  </a:cubicBezTo>
                  <a:cubicBezTo>
                    <a:pt x="311" y="332"/>
                    <a:pt x="311" y="332"/>
                    <a:pt x="311" y="332"/>
                  </a:cubicBezTo>
                  <a:cubicBezTo>
                    <a:pt x="311" y="332"/>
                    <a:pt x="320" y="343"/>
                    <a:pt x="320" y="348"/>
                  </a:cubicBezTo>
                  <a:cubicBezTo>
                    <a:pt x="320" y="355"/>
                    <a:pt x="318" y="361"/>
                    <a:pt x="318" y="361"/>
                  </a:cubicBezTo>
                  <a:cubicBezTo>
                    <a:pt x="322" y="368"/>
                    <a:pt x="322" y="368"/>
                    <a:pt x="322" y="368"/>
                  </a:cubicBezTo>
                  <a:cubicBezTo>
                    <a:pt x="322" y="368"/>
                    <a:pt x="326" y="367"/>
                    <a:pt x="327" y="368"/>
                  </a:cubicBezTo>
                  <a:cubicBezTo>
                    <a:pt x="328" y="369"/>
                    <a:pt x="336" y="374"/>
                    <a:pt x="336" y="374"/>
                  </a:cubicBezTo>
                  <a:cubicBezTo>
                    <a:pt x="339" y="369"/>
                    <a:pt x="339" y="369"/>
                    <a:pt x="339" y="369"/>
                  </a:cubicBezTo>
                  <a:cubicBezTo>
                    <a:pt x="343" y="377"/>
                    <a:pt x="343" y="377"/>
                    <a:pt x="343" y="377"/>
                  </a:cubicBezTo>
                  <a:cubicBezTo>
                    <a:pt x="343" y="377"/>
                    <a:pt x="341" y="393"/>
                    <a:pt x="349" y="394"/>
                  </a:cubicBezTo>
                  <a:cubicBezTo>
                    <a:pt x="355" y="395"/>
                    <a:pt x="359" y="391"/>
                    <a:pt x="362" y="398"/>
                  </a:cubicBezTo>
                  <a:cubicBezTo>
                    <a:pt x="367" y="403"/>
                    <a:pt x="362" y="419"/>
                    <a:pt x="367" y="420"/>
                  </a:cubicBezTo>
                  <a:cubicBezTo>
                    <a:pt x="371" y="421"/>
                    <a:pt x="378" y="424"/>
                    <a:pt x="378" y="424"/>
                  </a:cubicBezTo>
                  <a:cubicBezTo>
                    <a:pt x="367" y="430"/>
                    <a:pt x="367" y="430"/>
                    <a:pt x="367" y="430"/>
                  </a:cubicBezTo>
                  <a:cubicBezTo>
                    <a:pt x="367" y="430"/>
                    <a:pt x="365" y="424"/>
                    <a:pt x="362" y="424"/>
                  </a:cubicBezTo>
                  <a:cubicBezTo>
                    <a:pt x="360" y="424"/>
                    <a:pt x="362" y="431"/>
                    <a:pt x="358" y="432"/>
                  </a:cubicBezTo>
                  <a:cubicBezTo>
                    <a:pt x="354" y="433"/>
                    <a:pt x="346" y="426"/>
                    <a:pt x="346" y="426"/>
                  </a:cubicBezTo>
                  <a:cubicBezTo>
                    <a:pt x="346" y="426"/>
                    <a:pt x="343" y="435"/>
                    <a:pt x="340" y="435"/>
                  </a:cubicBezTo>
                  <a:cubicBezTo>
                    <a:pt x="337" y="435"/>
                    <a:pt x="342" y="417"/>
                    <a:pt x="326" y="430"/>
                  </a:cubicBezTo>
                  <a:cubicBezTo>
                    <a:pt x="321" y="435"/>
                    <a:pt x="334" y="448"/>
                    <a:pt x="334" y="448"/>
                  </a:cubicBezTo>
                  <a:cubicBezTo>
                    <a:pt x="334" y="462"/>
                    <a:pt x="334" y="462"/>
                    <a:pt x="334" y="462"/>
                  </a:cubicBezTo>
                  <a:cubicBezTo>
                    <a:pt x="325" y="468"/>
                    <a:pt x="325" y="468"/>
                    <a:pt x="325" y="468"/>
                  </a:cubicBezTo>
                  <a:cubicBezTo>
                    <a:pt x="328" y="473"/>
                    <a:pt x="328" y="473"/>
                    <a:pt x="328" y="473"/>
                  </a:cubicBezTo>
                  <a:cubicBezTo>
                    <a:pt x="317" y="485"/>
                    <a:pt x="317" y="485"/>
                    <a:pt x="317" y="485"/>
                  </a:cubicBezTo>
                  <a:cubicBezTo>
                    <a:pt x="317" y="485"/>
                    <a:pt x="325" y="494"/>
                    <a:pt x="322" y="497"/>
                  </a:cubicBezTo>
                  <a:cubicBezTo>
                    <a:pt x="319" y="501"/>
                    <a:pt x="310" y="499"/>
                    <a:pt x="310" y="499"/>
                  </a:cubicBezTo>
                  <a:cubicBezTo>
                    <a:pt x="307" y="502"/>
                    <a:pt x="307" y="502"/>
                    <a:pt x="307" y="502"/>
                  </a:cubicBezTo>
                  <a:cubicBezTo>
                    <a:pt x="312" y="504"/>
                    <a:pt x="312" y="504"/>
                    <a:pt x="312" y="504"/>
                  </a:cubicBezTo>
                  <a:cubicBezTo>
                    <a:pt x="312" y="504"/>
                    <a:pt x="311" y="510"/>
                    <a:pt x="322" y="512"/>
                  </a:cubicBezTo>
                  <a:cubicBezTo>
                    <a:pt x="334" y="515"/>
                    <a:pt x="337" y="514"/>
                    <a:pt x="337" y="514"/>
                  </a:cubicBezTo>
                  <a:cubicBezTo>
                    <a:pt x="337" y="507"/>
                    <a:pt x="337" y="507"/>
                    <a:pt x="337" y="507"/>
                  </a:cubicBezTo>
                  <a:cubicBezTo>
                    <a:pt x="342" y="507"/>
                    <a:pt x="342" y="507"/>
                    <a:pt x="342" y="507"/>
                  </a:cubicBezTo>
                  <a:cubicBezTo>
                    <a:pt x="342" y="507"/>
                    <a:pt x="354" y="492"/>
                    <a:pt x="363" y="493"/>
                  </a:cubicBezTo>
                  <a:cubicBezTo>
                    <a:pt x="374" y="495"/>
                    <a:pt x="378" y="504"/>
                    <a:pt x="378" y="504"/>
                  </a:cubicBezTo>
                  <a:cubicBezTo>
                    <a:pt x="378" y="505"/>
                    <a:pt x="378" y="505"/>
                    <a:pt x="378" y="505"/>
                  </a:cubicBezTo>
                  <a:cubicBezTo>
                    <a:pt x="379" y="503"/>
                    <a:pt x="382" y="500"/>
                    <a:pt x="381" y="497"/>
                  </a:cubicBezTo>
                  <a:cubicBezTo>
                    <a:pt x="379" y="494"/>
                    <a:pt x="376" y="490"/>
                    <a:pt x="376" y="490"/>
                  </a:cubicBezTo>
                  <a:cubicBezTo>
                    <a:pt x="371" y="489"/>
                    <a:pt x="371" y="489"/>
                    <a:pt x="371" y="489"/>
                  </a:cubicBezTo>
                  <a:cubicBezTo>
                    <a:pt x="374" y="485"/>
                    <a:pt x="374" y="485"/>
                    <a:pt x="374" y="485"/>
                  </a:cubicBezTo>
                  <a:cubicBezTo>
                    <a:pt x="373" y="484"/>
                    <a:pt x="373" y="484"/>
                    <a:pt x="373" y="484"/>
                  </a:cubicBezTo>
                  <a:cubicBezTo>
                    <a:pt x="369" y="484"/>
                    <a:pt x="369" y="484"/>
                    <a:pt x="369" y="484"/>
                  </a:cubicBezTo>
                  <a:cubicBezTo>
                    <a:pt x="366" y="468"/>
                    <a:pt x="366" y="468"/>
                    <a:pt x="366" y="468"/>
                  </a:cubicBezTo>
                  <a:cubicBezTo>
                    <a:pt x="369" y="467"/>
                    <a:pt x="369" y="467"/>
                    <a:pt x="369" y="467"/>
                  </a:cubicBezTo>
                  <a:cubicBezTo>
                    <a:pt x="371" y="474"/>
                    <a:pt x="371" y="474"/>
                    <a:pt x="371" y="474"/>
                  </a:cubicBezTo>
                  <a:cubicBezTo>
                    <a:pt x="375" y="481"/>
                    <a:pt x="375" y="481"/>
                    <a:pt x="375" y="481"/>
                  </a:cubicBezTo>
                  <a:cubicBezTo>
                    <a:pt x="378" y="477"/>
                    <a:pt x="378" y="477"/>
                    <a:pt x="378" y="477"/>
                  </a:cubicBezTo>
                  <a:cubicBezTo>
                    <a:pt x="377" y="472"/>
                    <a:pt x="377" y="472"/>
                    <a:pt x="377" y="472"/>
                  </a:cubicBezTo>
                  <a:cubicBezTo>
                    <a:pt x="383" y="471"/>
                    <a:pt x="383" y="471"/>
                    <a:pt x="383" y="471"/>
                  </a:cubicBezTo>
                  <a:cubicBezTo>
                    <a:pt x="379" y="463"/>
                    <a:pt x="379" y="463"/>
                    <a:pt x="379" y="463"/>
                  </a:cubicBezTo>
                  <a:cubicBezTo>
                    <a:pt x="387" y="464"/>
                    <a:pt x="387" y="464"/>
                    <a:pt x="387" y="464"/>
                  </a:cubicBezTo>
                  <a:cubicBezTo>
                    <a:pt x="387" y="460"/>
                    <a:pt x="387" y="460"/>
                    <a:pt x="387" y="460"/>
                  </a:cubicBezTo>
                  <a:cubicBezTo>
                    <a:pt x="390" y="463"/>
                    <a:pt x="390" y="463"/>
                    <a:pt x="390" y="463"/>
                  </a:cubicBezTo>
                  <a:cubicBezTo>
                    <a:pt x="402" y="449"/>
                    <a:pt x="402" y="449"/>
                    <a:pt x="402" y="449"/>
                  </a:cubicBezTo>
                  <a:cubicBezTo>
                    <a:pt x="394" y="439"/>
                    <a:pt x="394" y="439"/>
                    <a:pt x="394" y="439"/>
                  </a:cubicBezTo>
                  <a:cubicBezTo>
                    <a:pt x="394" y="439"/>
                    <a:pt x="378" y="437"/>
                    <a:pt x="381" y="432"/>
                  </a:cubicBezTo>
                  <a:cubicBezTo>
                    <a:pt x="382" y="427"/>
                    <a:pt x="388" y="429"/>
                    <a:pt x="388" y="429"/>
                  </a:cubicBezTo>
                  <a:cubicBezTo>
                    <a:pt x="400" y="441"/>
                    <a:pt x="400" y="441"/>
                    <a:pt x="400" y="441"/>
                  </a:cubicBezTo>
                  <a:cubicBezTo>
                    <a:pt x="407" y="419"/>
                    <a:pt x="407" y="419"/>
                    <a:pt x="407" y="419"/>
                  </a:cubicBezTo>
                  <a:cubicBezTo>
                    <a:pt x="407" y="410"/>
                    <a:pt x="407" y="410"/>
                    <a:pt x="407" y="410"/>
                  </a:cubicBezTo>
                  <a:cubicBezTo>
                    <a:pt x="421" y="405"/>
                    <a:pt x="421" y="405"/>
                    <a:pt x="421" y="405"/>
                  </a:cubicBezTo>
                  <a:cubicBezTo>
                    <a:pt x="425" y="388"/>
                    <a:pt x="425" y="388"/>
                    <a:pt x="425" y="388"/>
                  </a:cubicBezTo>
                  <a:cubicBezTo>
                    <a:pt x="426" y="394"/>
                    <a:pt x="426" y="394"/>
                    <a:pt x="426" y="394"/>
                  </a:cubicBezTo>
                  <a:cubicBezTo>
                    <a:pt x="435" y="387"/>
                    <a:pt x="435" y="387"/>
                    <a:pt x="435" y="387"/>
                  </a:cubicBezTo>
                  <a:cubicBezTo>
                    <a:pt x="435" y="387"/>
                    <a:pt x="437" y="388"/>
                    <a:pt x="441" y="386"/>
                  </a:cubicBezTo>
                  <a:cubicBezTo>
                    <a:pt x="447" y="385"/>
                    <a:pt x="447" y="367"/>
                    <a:pt x="447" y="367"/>
                  </a:cubicBezTo>
                  <a:cubicBezTo>
                    <a:pt x="447" y="367"/>
                    <a:pt x="447" y="381"/>
                    <a:pt x="453" y="381"/>
                  </a:cubicBezTo>
                  <a:cubicBezTo>
                    <a:pt x="459" y="381"/>
                    <a:pt x="470" y="384"/>
                    <a:pt x="470" y="384"/>
                  </a:cubicBezTo>
                  <a:cubicBezTo>
                    <a:pt x="457" y="387"/>
                    <a:pt x="457" y="387"/>
                    <a:pt x="457" y="387"/>
                  </a:cubicBezTo>
                  <a:cubicBezTo>
                    <a:pt x="456" y="390"/>
                    <a:pt x="456" y="390"/>
                    <a:pt x="456" y="390"/>
                  </a:cubicBezTo>
                  <a:cubicBezTo>
                    <a:pt x="443" y="391"/>
                    <a:pt x="443" y="391"/>
                    <a:pt x="443" y="391"/>
                  </a:cubicBezTo>
                  <a:cubicBezTo>
                    <a:pt x="437" y="393"/>
                    <a:pt x="437" y="393"/>
                    <a:pt x="437" y="393"/>
                  </a:cubicBezTo>
                  <a:cubicBezTo>
                    <a:pt x="442" y="395"/>
                    <a:pt x="442" y="395"/>
                    <a:pt x="442" y="395"/>
                  </a:cubicBezTo>
                  <a:cubicBezTo>
                    <a:pt x="447" y="394"/>
                    <a:pt x="447" y="394"/>
                    <a:pt x="447" y="394"/>
                  </a:cubicBezTo>
                  <a:cubicBezTo>
                    <a:pt x="447" y="394"/>
                    <a:pt x="463" y="392"/>
                    <a:pt x="459" y="395"/>
                  </a:cubicBezTo>
                  <a:cubicBezTo>
                    <a:pt x="456" y="400"/>
                    <a:pt x="445" y="405"/>
                    <a:pt x="445" y="405"/>
                  </a:cubicBezTo>
                  <a:cubicBezTo>
                    <a:pt x="451" y="407"/>
                    <a:pt x="451" y="407"/>
                    <a:pt x="451" y="407"/>
                  </a:cubicBezTo>
                  <a:cubicBezTo>
                    <a:pt x="451" y="407"/>
                    <a:pt x="459" y="402"/>
                    <a:pt x="464" y="404"/>
                  </a:cubicBezTo>
                  <a:cubicBezTo>
                    <a:pt x="467" y="406"/>
                    <a:pt x="472" y="411"/>
                    <a:pt x="482" y="410"/>
                  </a:cubicBezTo>
                  <a:cubicBezTo>
                    <a:pt x="490" y="408"/>
                    <a:pt x="499" y="402"/>
                    <a:pt x="504" y="400"/>
                  </a:cubicBezTo>
                  <a:cubicBezTo>
                    <a:pt x="510" y="398"/>
                    <a:pt x="526" y="398"/>
                    <a:pt x="526" y="398"/>
                  </a:cubicBezTo>
                  <a:cubicBezTo>
                    <a:pt x="530" y="390"/>
                    <a:pt x="530" y="390"/>
                    <a:pt x="530" y="390"/>
                  </a:cubicBezTo>
                  <a:cubicBezTo>
                    <a:pt x="536" y="401"/>
                    <a:pt x="536" y="401"/>
                    <a:pt x="536" y="401"/>
                  </a:cubicBezTo>
                  <a:cubicBezTo>
                    <a:pt x="542" y="402"/>
                    <a:pt x="542" y="402"/>
                    <a:pt x="542" y="402"/>
                  </a:cubicBezTo>
                  <a:cubicBezTo>
                    <a:pt x="540" y="409"/>
                    <a:pt x="540" y="409"/>
                    <a:pt x="540" y="409"/>
                  </a:cubicBezTo>
                  <a:cubicBezTo>
                    <a:pt x="521" y="418"/>
                    <a:pt x="521" y="418"/>
                    <a:pt x="521" y="418"/>
                  </a:cubicBezTo>
                  <a:cubicBezTo>
                    <a:pt x="520" y="423"/>
                    <a:pt x="520" y="423"/>
                    <a:pt x="520" y="423"/>
                  </a:cubicBezTo>
                  <a:cubicBezTo>
                    <a:pt x="509" y="431"/>
                    <a:pt x="509" y="431"/>
                    <a:pt x="509" y="431"/>
                  </a:cubicBezTo>
                  <a:cubicBezTo>
                    <a:pt x="509" y="431"/>
                    <a:pt x="512" y="436"/>
                    <a:pt x="509" y="437"/>
                  </a:cubicBezTo>
                  <a:cubicBezTo>
                    <a:pt x="507" y="439"/>
                    <a:pt x="503" y="440"/>
                    <a:pt x="503" y="440"/>
                  </a:cubicBezTo>
                  <a:cubicBezTo>
                    <a:pt x="496" y="455"/>
                    <a:pt x="496" y="455"/>
                    <a:pt x="496" y="455"/>
                  </a:cubicBezTo>
                  <a:cubicBezTo>
                    <a:pt x="507" y="455"/>
                    <a:pt x="507" y="455"/>
                    <a:pt x="507" y="455"/>
                  </a:cubicBezTo>
                  <a:cubicBezTo>
                    <a:pt x="507" y="455"/>
                    <a:pt x="510" y="449"/>
                    <a:pt x="514" y="449"/>
                  </a:cubicBezTo>
                  <a:cubicBezTo>
                    <a:pt x="517" y="448"/>
                    <a:pt x="521" y="450"/>
                    <a:pt x="521" y="450"/>
                  </a:cubicBezTo>
                  <a:cubicBezTo>
                    <a:pt x="524" y="444"/>
                    <a:pt x="524" y="444"/>
                    <a:pt x="524" y="444"/>
                  </a:cubicBezTo>
                  <a:cubicBezTo>
                    <a:pt x="524" y="444"/>
                    <a:pt x="522" y="451"/>
                    <a:pt x="530" y="454"/>
                  </a:cubicBezTo>
                  <a:cubicBezTo>
                    <a:pt x="536" y="458"/>
                    <a:pt x="537" y="452"/>
                    <a:pt x="543" y="453"/>
                  </a:cubicBezTo>
                  <a:cubicBezTo>
                    <a:pt x="550" y="454"/>
                    <a:pt x="555" y="464"/>
                    <a:pt x="556" y="471"/>
                  </a:cubicBezTo>
                  <a:cubicBezTo>
                    <a:pt x="557" y="479"/>
                    <a:pt x="558" y="487"/>
                    <a:pt x="558" y="487"/>
                  </a:cubicBezTo>
                  <a:cubicBezTo>
                    <a:pt x="554" y="488"/>
                    <a:pt x="554" y="488"/>
                    <a:pt x="554" y="488"/>
                  </a:cubicBezTo>
                  <a:cubicBezTo>
                    <a:pt x="555" y="493"/>
                    <a:pt x="555" y="493"/>
                    <a:pt x="555" y="493"/>
                  </a:cubicBezTo>
                  <a:cubicBezTo>
                    <a:pt x="555" y="493"/>
                    <a:pt x="564" y="500"/>
                    <a:pt x="573" y="498"/>
                  </a:cubicBezTo>
                  <a:cubicBezTo>
                    <a:pt x="583" y="496"/>
                    <a:pt x="594" y="485"/>
                    <a:pt x="597" y="480"/>
                  </a:cubicBezTo>
                  <a:cubicBezTo>
                    <a:pt x="599" y="473"/>
                    <a:pt x="596" y="468"/>
                    <a:pt x="606" y="460"/>
                  </a:cubicBezTo>
                  <a:cubicBezTo>
                    <a:pt x="616" y="451"/>
                    <a:pt x="618" y="450"/>
                    <a:pt x="623" y="451"/>
                  </a:cubicBezTo>
                  <a:cubicBezTo>
                    <a:pt x="629" y="453"/>
                    <a:pt x="627" y="446"/>
                    <a:pt x="629" y="441"/>
                  </a:cubicBezTo>
                  <a:cubicBezTo>
                    <a:pt x="631" y="438"/>
                    <a:pt x="635" y="438"/>
                    <a:pt x="635" y="438"/>
                  </a:cubicBezTo>
                  <a:cubicBezTo>
                    <a:pt x="635" y="438"/>
                    <a:pt x="631" y="424"/>
                    <a:pt x="638" y="424"/>
                  </a:cubicBezTo>
                  <a:cubicBezTo>
                    <a:pt x="646" y="424"/>
                    <a:pt x="647" y="432"/>
                    <a:pt x="655" y="429"/>
                  </a:cubicBezTo>
                  <a:cubicBezTo>
                    <a:pt x="665" y="425"/>
                    <a:pt x="663" y="421"/>
                    <a:pt x="665" y="421"/>
                  </a:cubicBezTo>
                  <a:cubicBezTo>
                    <a:pt x="668" y="420"/>
                    <a:pt x="680" y="418"/>
                    <a:pt x="679" y="414"/>
                  </a:cubicBezTo>
                  <a:cubicBezTo>
                    <a:pt x="678" y="409"/>
                    <a:pt x="671" y="406"/>
                    <a:pt x="672" y="403"/>
                  </a:cubicBezTo>
                  <a:cubicBezTo>
                    <a:pt x="674" y="400"/>
                    <a:pt x="681" y="398"/>
                    <a:pt x="680" y="393"/>
                  </a:cubicBezTo>
                  <a:cubicBezTo>
                    <a:pt x="678" y="390"/>
                    <a:pt x="669" y="390"/>
                    <a:pt x="662" y="392"/>
                  </a:cubicBezTo>
                  <a:cubicBezTo>
                    <a:pt x="655" y="395"/>
                    <a:pt x="655" y="402"/>
                    <a:pt x="652" y="403"/>
                  </a:cubicBezTo>
                  <a:cubicBezTo>
                    <a:pt x="650" y="405"/>
                    <a:pt x="646" y="400"/>
                    <a:pt x="643" y="403"/>
                  </a:cubicBezTo>
                  <a:cubicBezTo>
                    <a:pt x="639" y="406"/>
                    <a:pt x="639" y="417"/>
                    <a:pt x="633" y="418"/>
                  </a:cubicBezTo>
                  <a:cubicBezTo>
                    <a:pt x="625" y="419"/>
                    <a:pt x="608" y="419"/>
                    <a:pt x="608" y="419"/>
                  </a:cubicBezTo>
                  <a:cubicBezTo>
                    <a:pt x="608" y="419"/>
                    <a:pt x="614" y="411"/>
                    <a:pt x="608" y="405"/>
                  </a:cubicBezTo>
                  <a:cubicBezTo>
                    <a:pt x="603" y="399"/>
                    <a:pt x="590" y="400"/>
                    <a:pt x="590" y="400"/>
                  </a:cubicBezTo>
                  <a:cubicBezTo>
                    <a:pt x="588" y="395"/>
                    <a:pt x="588" y="395"/>
                    <a:pt x="588" y="395"/>
                  </a:cubicBezTo>
                  <a:cubicBezTo>
                    <a:pt x="583" y="401"/>
                    <a:pt x="583" y="401"/>
                    <a:pt x="583" y="401"/>
                  </a:cubicBezTo>
                  <a:cubicBezTo>
                    <a:pt x="590" y="388"/>
                    <a:pt x="590" y="388"/>
                    <a:pt x="590" y="388"/>
                  </a:cubicBezTo>
                  <a:cubicBezTo>
                    <a:pt x="587" y="386"/>
                    <a:pt x="587" y="386"/>
                    <a:pt x="587" y="386"/>
                  </a:cubicBezTo>
                  <a:cubicBezTo>
                    <a:pt x="579" y="397"/>
                    <a:pt x="579" y="397"/>
                    <a:pt x="579" y="397"/>
                  </a:cubicBezTo>
                  <a:cubicBezTo>
                    <a:pt x="579" y="397"/>
                    <a:pt x="584" y="386"/>
                    <a:pt x="583" y="386"/>
                  </a:cubicBezTo>
                  <a:cubicBezTo>
                    <a:pt x="581" y="387"/>
                    <a:pt x="576" y="389"/>
                    <a:pt x="576" y="389"/>
                  </a:cubicBezTo>
                  <a:cubicBezTo>
                    <a:pt x="576" y="389"/>
                    <a:pt x="571" y="387"/>
                    <a:pt x="568" y="387"/>
                  </a:cubicBezTo>
                  <a:cubicBezTo>
                    <a:pt x="564" y="387"/>
                    <a:pt x="562" y="391"/>
                    <a:pt x="562" y="391"/>
                  </a:cubicBezTo>
                  <a:cubicBezTo>
                    <a:pt x="554" y="388"/>
                    <a:pt x="554" y="388"/>
                    <a:pt x="554" y="388"/>
                  </a:cubicBezTo>
                  <a:cubicBezTo>
                    <a:pt x="554" y="388"/>
                    <a:pt x="549" y="392"/>
                    <a:pt x="542" y="388"/>
                  </a:cubicBezTo>
                  <a:cubicBezTo>
                    <a:pt x="536" y="384"/>
                    <a:pt x="538" y="381"/>
                    <a:pt x="542" y="379"/>
                  </a:cubicBezTo>
                  <a:cubicBezTo>
                    <a:pt x="547" y="379"/>
                    <a:pt x="553" y="385"/>
                    <a:pt x="553" y="385"/>
                  </a:cubicBezTo>
                  <a:cubicBezTo>
                    <a:pt x="556" y="378"/>
                    <a:pt x="556" y="378"/>
                    <a:pt x="556" y="378"/>
                  </a:cubicBezTo>
                  <a:cubicBezTo>
                    <a:pt x="553" y="372"/>
                    <a:pt x="553" y="372"/>
                    <a:pt x="553" y="372"/>
                  </a:cubicBezTo>
                  <a:cubicBezTo>
                    <a:pt x="562" y="378"/>
                    <a:pt x="562" y="378"/>
                    <a:pt x="562" y="378"/>
                  </a:cubicBezTo>
                  <a:cubicBezTo>
                    <a:pt x="572" y="377"/>
                    <a:pt x="572" y="377"/>
                    <a:pt x="572" y="377"/>
                  </a:cubicBezTo>
                  <a:cubicBezTo>
                    <a:pt x="574" y="385"/>
                    <a:pt x="574" y="385"/>
                    <a:pt x="574" y="385"/>
                  </a:cubicBezTo>
                  <a:cubicBezTo>
                    <a:pt x="578" y="385"/>
                    <a:pt x="578" y="385"/>
                    <a:pt x="578" y="385"/>
                  </a:cubicBezTo>
                  <a:cubicBezTo>
                    <a:pt x="578" y="371"/>
                    <a:pt x="578" y="371"/>
                    <a:pt x="578" y="371"/>
                  </a:cubicBezTo>
                  <a:cubicBezTo>
                    <a:pt x="582" y="379"/>
                    <a:pt x="582" y="379"/>
                    <a:pt x="582" y="379"/>
                  </a:cubicBezTo>
                  <a:cubicBezTo>
                    <a:pt x="588" y="379"/>
                    <a:pt x="588" y="379"/>
                    <a:pt x="588" y="379"/>
                  </a:cubicBezTo>
                  <a:cubicBezTo>
                    <a:pt x="583" y="367"/>
                    <a:pt x="583" y="367"/>
                    <a:pt x="583" y="367"/>
                  </a:cubicBezTo>
                  <a:cubicBezTo>
                    <a:pt x="583" y="367"/>
                    <a:pt x="592" y="369"/>
                    <a:pt x="595" y="361"/>
                  </a:cubicBezTo>
                  <a:cubicBezTo>
                    <a:pt x="597" y="353"/>
                    <a:pt x="594" y="348"/>
                    <a:pt x="594" y="348"/>
                  </a:cubicBezTo>
                  <a:cubicBezTo>
                    <a:pt x="602" y="353"/>
                    <a:pt x="602" y="353"/>
                    <a:pt x="602" y="353"/>
                  </a:cubicBezTo>
                  <a:cubicBezTo>
                    <a:pt x="603" y="350"/>
                    <a:pt x="603" y="350"/>
                    <a:pt x="603" y="350"/>
                  </a:cubicBezTo>
                  <a:cubicBezTo>
                    <a:pt x="592" y="336"/>
                    <a:pt x="592" y="336"/>
                    <a:pt x="592" y="336"/>
                  </a:cubicBezTo>
                  <a:cubicBezTo>
                    <a:pt x="592" y="336"/>
                    <a:pt x="600" y="344"/>
                    <a:pt x="606" y="343"/>
                  </a:cubicBezTo>
                  <a:cubicBezTo>
                    <a:pt x="613" y="342"/>
                    <a:pt x="615" y="323"/>
                    <a:pt x="622" y="323"/>
                  </a:cubicBezTo>
                  <a:cubicBezTo>
                    <a:pt x="629" y="323"/>
                    <a:pt x="636" y="323"/>
                    <a:pt x="638" y="321"/>
                  </a:cubicBezTo>
                  <a:cubicBezTo>
                    <a:pt x="640" y="319"/>
                    <a:pt x="641" y="314"/>
                    <a:pt x="641" y="314"/>
                  </a:cubicBezTo>
                  <a:cubicBezTo>
                    <a:pt x="649" y="306"/>
                    <a:pt x="649" y="306"/>
                    <a:pt x="649" y="306"/>
                  </a:cubicBezTo>
                  <a:cubicBezTo>
                    <a:pt x="657" y="308"/>
                    <a:pt x="657" y="308"/>
                    <a:pt x="657" y="308"/>
                  </a:cubicBezTo>
                  <a:cubicBezTo>
                    <a:pt x="658" y="305"/>
                    <a:pt x="658" y="305"/>
                    <a:pt x="658" y="305"/>
                  </a:cubicBezTo>
                  <a:cubicBezTo>
                    <a:pt x="657" y="299"/>
                    <a:pt x="657" y="299"/>
                    <a:pt x="657" y="299"/>
                  </a:cubicBezTo>
                  <a:cubicBezTo>
                    <a:pt x="669" y="288"/>
                    <a:pt x="669" y="288"/>
                    <a:pt x="669" y="288"/>
                  </a:cubicBezTo>
                  <a:cubicBezTo>
                    <a:pt x="669" y="288"/>
                    <a:pt x="676" y="288"/>
                    <a:pt x="678" y="285"/>
                  </a:cubicBezTo>
                  <a:cubicBezTo>
                    <a:pt x="680" y="282"/>
                    <a:pt x="674" y="273"/>
                    <a:pt x="681" y="272"/>
                  </a:cubicBezTo>
                  <a:cubicBezTo>
                    <a:pt x="687" y="269"/>
                    <a:pt x="690" y="271"/>
                    <a:pt x="690" y="271"/>
                  </a:cubicBezTo>
                  <a:cubicBezTo>
                    <a:pt x="690" y="271"/>
                    <a:pt x="706" y="267"/>
                    <a:pt x="707" y="263"/>
                  </a:cubicBezTo>
                  <a:cubicBezTo>
                    <a:pt x="709" y="259"/>
                    <a:pt x="706" y="253"/>
                    <a:pt x="702" y="246"/>
                  </a:cubicBezTo>
                  <a:cubicBezTo>
                    <a:pt x="698" y="240"/>
                    <a:pt x="698" y="227"/>
                    <a:pt x="704" y="224"/>
                  </a:cubicBezTo>
                  <a:cubicBezTo>
                    <a:pt x="711" y="220"/>
                    <a:pt x="716" y="217"/>
                    <a:pt x="716" y="214"/>
                  </a:cubicBezTo>
                  <a:cubicBezTo>
                    <a:pt x="715" y="210"/>
                    <a:pt x="714" y="205"/>
                    <a:pt x="721" y="202"/>
                  </a:cubicBezTo>
                  <a:cubicBezTo>
                    <a:pt x="729" y="200"/>
                    <a:pt x="756" y="197"/>
                    <a:pt x="755" y="190"/>
                  </a:cubicBezTo>
                  <a:cubicBezTo>
                    <a:pt x="755" y="184"/>
                    <a:pt x="750" y="180"/>
                    <a:pt x="750" y="180"/>
                  </a:cubicBezTo>
                  <a:cubicBezTo>
                    <a:pt x="753" y="177"/>
                    <a:pt x="753" y="177"/>
                    <a:pt x="753" y="177"/>
                  </a:cubicBezTo>
                  <a:cubicBezTo>
                    <a:pt x="752" y="163"/>
                    <a:pt x="752" y="163"/>
                    <a:pt x="752" y="163"/>
                  </a:cubicBezTo>
                  <a:cubicBezTo>
                    <a:pt x="747" y="162"/>
                    <a:pt x="747" y="162"/>
                    <a:pt x="747" y="162"/>
                  </a:cubicBezTo>
                  <a:cubicBezTo>
                    <a:pt x="747" y="162"/>
                    <a:pt x="751" y="154"/>
                    <a:pt x="744" y="150"/>
                  </a:cubicBezTo>
                  <a:cubicBezTo>
                    <a:pt x="737" y="146"/>
                    <a:pt x="731" y="147"/>
                    <a:pt x="731" y="147"/>
                  </a:cubicBezTo>
                  <a:cubicBezTo>
                    <a:pt x="731" y="132"/>
                    <a:pt x="731" y="132"/>
                    <a:pt x="731" y="132"/>
                  </a:cubicBezTo>
                  <a:cubicBezTo>
                    <a:pt x="740" y="129"/>
                    <a:pt x="740" y="129"/>
                    <a:pt x="740" y="129"/>
                  </a:cubicBezTo>
                  <a:cubicBezTo>
                    <a:pt x="740" y="124"/>
                    <a:pt x="740" y="124"/>
                    <a:pt x="740" y="124"/>
                  </a:cubicBezTo>
                  <a:cubicBezTo>
                    <a:pt x="723" y="125"/>
                    <a:pt x="723" y="125"/>
                    <a:pt x="723" y="125"/>
                  </a:cubicBezTo>
                  <a:cubicBezTo>
                    <a:pt x="723" y="119"/>
                    <a:pt x="723" y="119"/>
                    <a:pt x="723" y="119"/>
                  </a:cubicBezTo>
                  <a:cubicBezTo>
                    <a:pt x="723" y="119"/>
                    <a:pt x="736" y="109"/>
                    <a:pt x="734" y="101"/>
                  </a:cubicBezTo>
                  <a:cubicBezTo>
                    <a:pt x="731" y="92"/>
                    <a:pt x="725" y="89"/>
                    <a:pt x="725" y="89"/>
                  </a:cubicBezTo>
                  <a:cubicBezTo>
                    <a:pt x="725" y="78"/>
                    <a:pt x="725" y="78"/>
                    <a:pt x="725" y="78"/>
                  </a:cubicBezTo>
                  <a:cubicBezTo>
                    <a:pt x="719" y="78"/>
                    <a:pt x="719" y="78"/>
                    <a:pt x="719" y="78"/>
                  </a:cubicBezTo>
                  <a:cubicBezTo>
                    <a:pt x="717" y="85"/>
                    <a:pt x="717" y="85"/>
                    <a:pt x="717" y="85"/>
                  </a:cubicBezTo>
                  <a:cubicBezTo>
                    <a:pt x="717" y="85"/>
                    <a:pt x="711" y="87"/>
                    <a:pt x="706" y="85"/>
                  </a:cubicBezTo>
                  <a:cubicBezTo>
                    <a:pt x="702" y="83"/>
                    <a:pt x="700" y="79"/>
                    <a:pt x="700" y="79"/>
                  </a:cubicBezTo>
                  <a:cubicBezTo>
                    <a:pt x="693" y="79"/>
                    <a:pt x="693" y="79"/>
                    <a:pt x="693" y="79"/>
                  </a:cubicBezTo>
                  <a:cubicBezTo>
                    <a:pt x="691" y="83"/>
                    <a:pt x="691" y="83"/>
                    <a:pt x="691" y="83"/>
                  </a:cubicBezTo>
                  <a:cubicBezTo>
                    <a:pt x="691" y="83"/>
                    <a:pt x="686" y="84"/>
                    <a:pt x="685" y="82"/>
                  </a:cubicBezTo>
                  <a:cubicBezTo>
                    <a:pt x="684" y="79"/>
                    <a:pt x="681" y="75"/>
                    <a:pt x="681" y="75"/>
                  </a:cubicBezTo>
                  <a:cubicBezTo>
                    <a:pt x="676" y="76"/>
                    <a:pt x="676" y="76"/>
                    <a:pt x="676" y="76"/>
                  </a:cubicBezTo>
                  <a:cubicBezTo>
                    <a:pt x="674" y="84"/>
                    <a:pt x="674" y="84"/>
                    <a:pt x="674" y="84"/>
                  </a:cubicBezTo>
                  <a:cubicBezTo>
                    <a:pt x="666" y="84"/>
                    <a:pt x="666" y="84"/>
                    <a:pt x="666" y="84"/>
                  </a:cubicBezTo>
                  <a:cubicBezTo>
                    <a:pt x="656" y="78"/>
                    <a:pt x="656" y="78"/>
                    <a:pt x="656" y="78"/>
                  </a:cubicBezTo>
                  <a:cubicBezTo>
                    <a:pt x="652" y="84"/>
                    <a:pt x="652" y="84"/>
                    <a:pt x="652" y="84"/>
                  </a:cubicBezTo>
                  <a:cubicBezTo>
                    <a:pt x="637" y="79"/>
                    <a:pt x="637" y="79"/>
                    <a:pt x="637" y="79"/>
                  </a:cubicBezTo>
                  <a:cubicBezTo>
                    <a:pt x="637" y="89"/>
                    <a:pt x="637" y="89"/>
                    <a:pt x="637" y="89"/>
                  </a:cubicBezTo>
                  <a:cubicBezTo>
                    <a:pt x="634" y="92"/>
                    <a:pt x="634" y="92"/>
                    <a:pt x="634" y="92"/>
                  </a:cubicBezTo>
                  <a:cubicBezTo>
                    <a:pt x="629" y="89"/>
                    <a:pt x="629" y="89"/>
                    <a:pt x="629" y="89"/>
                  </a:cubicBezTo>
                  <a:cubicBezTo>
                    <a:pt x="619" y="89"/>
                    <a:pt x="619" y="89"/>
                    <a:pt x="619" y="89"/>
                  </a:cubicBezTo>
                  <a:cubicBezTo>
                    <a:pt x="609" y="79"/>
                    <a:pt x="609" y="79"/>
                    <a:pt x="609" y="79"/>
                  </a:cubicBezTo>
                  <a:cubicBezTo>
                    <a:pt x="608" y="75"/>
                    <a:pt x="608" y="75"/>
                    <a:pt x="608" y="75"/>
                  </a:cubicBezTo>
                  <a:cubicBezTo>
                    <a:pt x="603" y="74"/>
                    <a:pt x="603" y="74"/>
                    <a:pt x="603" y="74"/>
                  </a:cubicBezTo>
                  <a:cubicBezTo>
                    <a:pt x="599" y="69"/>
                    <a:pt x="599" y="69"/>
                    <a:pt x="599" y="69"/>
                  </a:cubicBezTo>
                  <a:cubicBezTo>
                    <a:pt x="589" y="80"/>
                    <a:pt x="589" y="80"/>
                    <a:pt x="589" y="80"/>
                  </a:cubicBezTo>
                  <a:cubicBezTo>
                    <a:pt x="589" y="80"/>
                    <a:pt x="578" y="84"/>
                    <a:pt x="576" y="87"/>
                  </a:cubicBezTo>
                  <a:cubicBezTo>
                    <a:pt x="575" y="91"/>
                    <a:pt x="572" y="98"/>
                    <a:pt x="572" y="98"/>
                  </a:cubicBezTo>
                  <a:cubicBezTo>
                    <a:pt x="567" y="96"/>
                    <a:pt x="567" y="96"/>
                    <a:pt x="567" y="96"/>
                  </a:cubicBezTo>
                  <a:cubicBezTo>
                    <a:pt x="566" y="91"/>
                    <a:pt x="566" y="91"/>
                    <a:pt x="566" y="91"/>
                  </a:cubicBezTo>
                  <a:cubicBezTo>
                    <a:pt x="559" y="91"/>
                    <a:pt x="559" y="91"/>
                    <a:pt x="559" y="91"/>
                  </a:cubicBezTo>
                  <a:cubicBezTo>
                    <a:pt x="559" y="91"/>
                    <a:pt x="559" y="95"/>
                    <a:pt x="556" y="95"/>
                  </a:cubicBezTo>
                  <a:cubicBezTo>
                    <a:pt x="553" y="95"/>
                    <a:pt x="553" y="88"/>
                    <a:pt x="548" y="89"/>
                  </a:cubicBezTo>
                  <a:cubicBezTo>
                    <a:pt x="542" y="90"/>
                    <a:pt x="541" y="92"/>
                    <a:pt x="535" y="96"/>
                  </a:cubicBezTo>
                  <a:cubicBezTo>
                    <a:pt x="530" y="101"/>
                    <a:pt x="514" y="89"/>
                    <a:pt x="514" y="89"/>
                  </a:cubicBezTo>
                  <a:cubicBezTo>
                    <a:pt x="516" y="84"/>
                    <a:pt x="516" y="84"/>
                    <a:pt x="516" y="84"/>
                  </a:cubicBezTo>
                  <a:cubicBezTo>
                    <a:pt x="503" y="68"/>
                    <a:pt x="503" y="68"/>
                    <a:pt x="503" y="68"/>
                  </a:cubicBezTo>
                  <a:cubicBezTo>
                    <a:pt x="503" y="68"/>
                    <a:pt x="506" y="60"/>
                    <a:pt x="505" y="60"/>
                  </a:cubicBezTo>
                  <a:cubicBezTo>
                    <a:pt x="504" y="60"/>
                    <a:pt x="500" y="59"/>
                    <a:pt x="500" y="59"/>
                  </a:cubicBezTo>
                  <a:cubicBezTo>
                    <a:pt x="494" y="63"/>
                    <a:pt x="494" y="63"/>
                    <a:pt x="494" y="63"/>
                  </a:cubicBezTo>
                  <a:cubicBezTo>
                    <a:pt x="494" y="63"/>
                    <a:pt x="494" y="54"/>
                    <a:pt x="489" y="54"/>
                  </a:cubicBezTo>
                  <a:cubicBezTo>
                    <a:pt x="484" y="54"/>
                    <a:pt x="474" y="64"/>
                    <a:pt x="474" y="64"/>
                  </a:cubicBezTo>
                  <a:cubicBezTo>
                    <a:pt x="468" y="60"/>
                    <a:pt x="468" y="60"/>
                    <a:pt x="468" y="60"/>
                  </a:cubicBezTo>
                  <a:cubicBezTo>
                    <a:pt x="454" y="63"/>
                    <a:pt x="454" y="63"/>
                    <a:pt x="454" y="63"/>
                  </a:cubicBezTo>
                  <a:cubicBezTo>
                    <a:pt x="455" y="56"/>
                    <a:pt x="455" y="56"/>
                    <a:pt x="455" y="56"/>
                  </a:cubicBezTo>
                  <a:cubicBezTo>
                    <a:pt x="450" y="56"/>
                    <a:pt x="450" y="56"/>
                    <a:pt x="450" y="56"/>
                  </a:cubicBezTo>
                  <a:cubicBezTo>
                    <a:pt x="450" y="56"/>
                    <a:pt x="452" y="48"/>
                    <a:pt x="447" y="45"/>
                  </a:cubicBezTo>
                  <a:cubicBezTo>
                    <a:pt x="442" y="41"/>
                    <a:pt x="439" y="40"/>
                    <a:pt x="439" y="40"/>
                  </a:cubicBezTo>
                  <a:cubicBezTo>
                    <a:pt x="439" y="40"/>
                    <a:pt x="457" y="36"/>
                    <a:pt x="454" y="30"/>
                  </a:cubicBezTo>
                  <a:cubicBezTo>
                    <a:pt x="451" y="26"/>
                    <a:pt x="439" y="25"/>
                    <a:pt x="435" y="20"/>
                  </a:cubicBezTo>
                  <a:cubicBezTo>
                    <a:pt x="431" y="14"/>
                    <a:pt x="431" y="7"/>
                    <a:pt x="431" y="7"/>
                  </a:cubicBezTo>
                  <a:cubicBezTo>
                    <a:pt x="422" y="6"/>
                    <a:pt x="422" y="6"/>
                    <a:pt x="422" y="6"/>
                  </a:cubicBezTo>
                  <a:cubicBezTo>
                    <a:pt x="422" y="6"/>
                    <a:pt x="423" y="0"/>
                    <a:pt x="415" y="0"/>
                  </a:cubicBezTo>
                  <a:cubicBezTo>
                    <a:pt x="407" y="1"/>
                    <a:pt x="407" y="7"/>
                    <a:pt x="407" y="7"/>
                  </a:cubicBezTo>
                  <a:cubicBezTo>
                    <a:pt x="394" y="7"/>
                    <a:pt x="394" y="7"/>
                    <a:pt x="394" y="7"/>
                  </a:cubicBezTo>
                  <a:cubicBezTo>
                    <a:pt x="394" y="7"/>
                    <a:pt x="388" y="19"/>
                    <a:pt x="384" y="20"/>
                  </a:cubicBezTo>
                  <a:cubicBezTo>
                    <a:pt x="379" y="21"/>
                    <a:pt x="362" y="20"/>
                    <a:pt x="362" y="20"/>
                  </a:cubicBezTo>
                  <a:cubicBezTo>
                    <a:pt x="362" y="20"/>
                    <a:pt x="363" y="35"/>
                    <a:pt x="358" y="38"/>
                  </a:cubicBezTo>
                  <a:cubicBezTo>
                    <a:pt x="355" y="41"/>
                    <a:pt x="348" y="40"/>
                    <a:pt x="344" y="40"/>
                  </a:cubicBezTo>
                  <a:cubicBezTo>
                    <a:pt x="352" y="46"/>
                    <a:pt x="352" y="46"/>
                    <a:pt x="352" y="46"/>
                  </a:cubicBezTo>
                  <a:cubicBezTo>
                    <a:pt x="348" y="50"/>
                    <a:pt x="348" y="50"/>
                    <a:pt x="348" y="50"/>
                  </a:cubicBezTo>
                  <a:lnTo>
                    <a:pt x="338" y="50"/>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1" name="Georgia" descr="© INSCALE GmbH, 05.05.2010&#10;http://www.presentationload.com/"/>
            <p:cNvSpPr>
              <a:spLocks/>
            </p:cNvSpPr>
            <p:nvPr/>
          </p:nvSpPr>
          <p:spPr bwMode="gray">
            <a:xfrm>
              <a:off x="7708694" y="3751084"/>
              <a:ext cx="1034982" cy="429615"/>
            </a:xfrm>
            <a:custGeom>
              <a:avLst/>
              <a:gdLst/>
              <a:ahLst/>
              <a:cxnLst>
                <a:cxn ang="0">
                  <a:pos x="356" y="49"/>
                </a:cxn>
                <a:cxn ang="0">
                  <a:pos x="335" y="43"/>
                </a:cxn>
                <a:cxn ang="0">
                  <a:pos x="328" y="30"/>
                </a:cxn>
                <a:cxn ang="0">
                  <a:pos x="323" y="20"/>
                </a:cxn>
                <a:cxn ang="0">
                  <a:pos x="278" y="0"/>
                </a:cxn>
                <a:cxn ang="0">
                  <a:pos x="261" y="9"/>
                </a:cxn>
                <a:cxn ang="0">
                  <a:pos x="242" y="6"/>
                </a:cxn>
                <a:cxn ang="0">
                  <a:pos x="235" y="15"/>
                </a:cxn>
                <a:cxn ang="0">
                  <a:pos x="209" y="20"/>
                </a:cxn>
                <a:cxn ang="0">
                  <a:pos x="197" y="36"/>
                </a:cxn>
                <a:cxn ang="0">
                  <a:pos x="186" y="29"/>
                </a:cxn>
                <a:cxn ang="0">
                  <a:pos x="145" y="31"/>
                </a:cxn>
                <a:cxn ang="0">
                  <a:pos x="119" y="30"/>
                </a:cxn>
                <a:cxn ang="0">
                  <a:pos x="83" y="45"/>
                </a:cxn>
                <a:cxn ang="0">
                  <a:pos x="56" y="46"/>
                </a:cxn>
                <a:cxn ang="0">
                  <a:pos x="48" y="47"/>
                </a:cxn>
                <a:cxn ang="0">
                  <a:pos x="23" y="49"/>
                </a:cxn>
                <a:cxn ang="0">
                  <a:pos x="0" y="66"/>
                </a:cxn>
                <a:cxn ang="0">
                  <a:pos x="17" y="76"/>
                </a:cxn>
                <a:cxn ang="0">
                  <a:pos x="56" y="72"/>
                </a:cxn>
                <a:cxn ang="0">
                  <a:pos x="79" y="77"/>
                </a:cxn>
                <a:cxn ang="0">
                  <a:pos x="101" y="95"/>
                </a:cxn>
                <a:cxn ang="0">
                  <a:pos x="109" y="104"/>
                </a:cxn>
                <a:cxn ang="0">
                  <a:pos x="122" y="126"/>
                </a:cxn>
                <a:cxn ang="0">
                  <a:pos x="119" y="152"/>
                </a:cxn>
                <a:cxn ang="0">
                  <a:pos x="149" y="138"/>
                </a:cxn>
                <a:cxn ang="0">
                  <a:pos x="168" y="122"/>
                </a:cxn>
                <a:cxn ang="0">
                  <a:pos x="205" y="136"/>
                </a:cxn>
                <a:cxn ang="0">
                  <a:pos x="216" y="136"/>
                </a:cxn>
                <a:cxn ang="0">
                  <a:pos x="231" y="127"/>
                </a:cxn>
                <a:cxn ang="0">
                  <a:pos x="243" y="116"/>
                </a:cxn>
                <a:cxn ang="0">
                  <a:pos x="258" y="111"/>
                </a:cxn>
                <a:cxn ang="0">
                  <a:pos x="272" y="95"/>
                </a:cxn>
                <a:cxn ang="0">
                  <a:pos x="291" y="72"/>
                </a:cxn>
                <a:cxn ang="0">
                  <a:pos x="317" y="75"/>
                </a:cxn>
                <a:cxn ang="0">
                  <a:pos x="336" y="66"/>
                </a:cxn>
              </a:cxnLst>
              <a:rect l="0" t="0" r="r" b="b"/>
              <a:pathLst>
                <a:path w="366" h="152">
                  <a:moveTo>
                    <a:pt x="356" y="68"/>
                  </a:moveTo>
                  <a:cubicBezTo>
                    <a:pt x="362" y="62"/>
                    <a:pt x="366" y="50"/>
                    <a:pt x="356" y="49"/>
                  </a:cubicBezTo>
                  <a:cubicBezTo>
                    <a:pt x="344" y="48"/>
                    <a:pt x="334" y="47"/>
                    <a:pt x="334" y="47"/>
                  </a:cubicBezTo>
                  <a:cubicBezTo>
                    <a:pt x="335" y="43"/>
                    <a:pt x="335" y="43"/>
                    <a:pt x="335" y="43"/>
                  </a:cubicBezTo>
                  <a:cubicBezTo>
                    <a:pt x="335" y="43"/>
                    <a:pt x="323" y="48"/>
                    <a:pt x="322" y="41"/>
                  </a:cubicBezTo>
                  <a:cubicBezTo>
                    <a:pt x="322" y="33"/>
                    <a:pt x="328" y="30"/>
                    <a:pt x="328" y="30"/>
                  </a:cubicBezTo>
                  <a:cubicBezTo>
                    <a:pt x="326" y="20"/>
                    <a:pt x="326" y="20"/>
                    <a:pt x="326" y="20"/>
                  </a:cubicBezTo>
                  <a:cubicBezTo>
                    <a:pt x="323" y="20"/>
                    <a:pt x="323" y="20"/>
                    <a:pt x="323" y="20"/>
                  </a:cubicBezTo>
                  <a:cubicBezTo>
                    <a:pt x="313" y="20"/>
                    <a:pt x="291" y="25"/>
                    <a:pt x="285" y="21"/>
                  </a:cubicBezTo>
                  <a:cubicBezTo>
                    <a:pt x="281" y="17"/>
                    <a:pt x="278" y="0"/>
                    <a:pt x="278" y="0"/>
                  </a:cubicBezTo>
                  <a:cubicBezTo>
                    <a:pt x="267" y="3"/>
                    <a:pt x="267" y="3"/>
                    <a:pt x="267" y="3"/>
                  </a:cubicBezTo>
                  <a:cubicBezTo>
                    <a:pt x="261" y="9"/>
                    <a:pt x="261" y="9"/>
                    <a:pt x="261" y="9"/>
                  </a:cubicBezTo>
                  <a:cubicBezTo>
                    <a:pt x="250" y="2"/>
                    <a:pt x="250" y="2"/>
                    <a:pt x="250" y="2"/>
                  </a:cubicBezTo>
                  <a:cubicBezTo>
                    <a:pt x="242" y="6"/>
                    <a:pt x="242" y="6"/>
                    <a:pt x="242" y="6"/>
                  </a:cubicBezTo>
                  <a:cubicBezTo>
                    <a:pt x="235" y="5"/>
                    <a:pt x="235" y="5"/>
                    <a:pt x="235" y="5"/>
                  </a:cubicBezTo>
                  <a:cubicBezTo>
                    <a:pt x="235" y="15"/>
                    <a:pt x="235" y="15"/>
                    <a:pt x="235" y="15"/>
                  </a:cubicBezTo>
                  <a:cubicBezTo>
                    <a:pt x="235" y="15"/>
                    <a:pt x="224" y="10"/>
                    <a:pt x="219" y="12"/>
                  </a:cubicBezTo>
                  <a:cubicBezTo>
                    <a:pt x="215" y="15"/>
                    <a:pt x="209" y="20"/>
                    <a:pt x="209" y="20"/>
                  </a:cubicBezTo>
                  <a:cubicBezTo>
                    <a:pt x="209" y="27"/>
                    <a:pt x="209" y="27"/>
                    <a:pt x="209" y="27"/>
                  </a:cubicBezTo>
                  <a:cubicBezTo>
                    <a:pt x="209" y="27"/>
                    <a:pt x="203" y="36"/>
                    <a:pt x="197" y="36"/>
                  </a:cubicBezTo>
                  <a:cubicBezTo>
                    <a:pt x="191" y="37"/>
                    <a:pt x="184" y="35"/>
                    <a:pt x="184" y="35"/>
                  </a:cubicBezTo>
                  <a:cubicBezTo>
                    <a:pt x="186" y="29"/>
                    <a:pt x="186" y="29"/>
                    <a:pt x="186" y="29"/>
                  </a:cubicBezTo>
                  <a:cubicBezTo>
                    <a:pt x="168" y="29"/>
                    <a:pt x="168" y="29"/>
                    <a:pt x="168" y="29"/>
                  </a:cubicBezTo>
                  <a:cubicBezTo>
                    <a:pt x="168" y="29"/>
                    <a:pt x="151" y="34"/>
                    <a:pt x="145" y="31"/>
                  </a:cubicBezTo>
                  <a:cubicBezTo>
                    <a:pt x="138" y="29"/>
                    <a:pt x="137" y="24"/>
                    <a:pt x="130" y="25"/>
                  </a:cubicBezTo>
                  <a:cubicBezTo>
                    <a:pt x="122" y="25"/>
                    <a:pt x="119" y="30"/>
                    <a:pt x="119" y="30"/>
                  </a:cubicBezTo>
                  <a:cubicBezTo>
                    <a:pt x="113" y="29"/>
                    <a:pt x="113" y="29"/>
                    <a:pt x="113" y="29"/>
                  </a:cubicBezTo>
                  <a:cubicBezTo>
                    <a:pt x="113" y="29"/>
                    <a:pt x="96" y="43"/>
                    <a:pt x="83" y="45"/>
                  </a:cubicBezTo>
                  <a:cubicBezTo>
                    <a:pt x="71" y="48"/>
                    <a:pt x="61" y="42"/>
                    <a:pt x="61" y="42"/>
                  </a:cubicBezTo>
                  <a:cubicBezTo>
                    <a:pt x="56" y="46"/>
                    <a:pt x="56" y="46"/>
                    <a:pt x="56" y="46"/>
                  </a:cubicBezTo>
                  <a:cubicBezTo>
                    <a:pt x="49" y="46"/>
                    <a:pt x="49" y="46"/>
                    <a:pt x="49" y="46"/>
                  </a:cubicBezTo>
                  <a:cubicBezTo>
                    <a:pt x="48" y="47"/>
                    <a:pt x="48" y="47"/>
                    <a:pt x="48" y="47"/>
                  </a:cubicBezTo>
                  <a:cubicBezTo>
                    <a:pt x="26" y="44"/>
                    <a:pt x="26" y="44"/>
                    <a:pt x="26" y="44"/>
                  </a:cubicBezTo>
                  <a:cubicBezTo>
                    <a:pt x="23" y="49"/>
                    <a:pt x="23" y="49"/>
                    <a:pt x="23" y="49"/>
                  </a:cubicBezTo>
                  <a:cubicBezTo>
                    <a:pt x="23" y="49"/>
                    <a:pt x="7" y="47"/>
                    <a:pt x="4" y="51"/>
                  </a:cubicBezTo>
                  <a:cubicBezTo>
                    <a:pt x="0" y="56"/>
                    <a:pt x="0" y="66"/>
                    <a:pt x="0" y="66"/>
                  </a:cubicBezTo>
                  <a:cubicBezTo>
                    <a:pt x="0" y="66"/>
                    <a:pt x="3" y="67"/>
                    <a:pt x="8" y="67"/>
                  </a:cubicBezTo>
                  <a:cubicBezTo>
                    <a:pt x="14" y="68"/>
                    <a:pt x="17" y="76"/>
                    <a:pt x="17" y="76"/>
                  </a:cubicBezTo>
                  <a:cubicBezTo>
                    <a:pt x="44" y="71"/>
                    <a:pt x="44" y="71"/>
                    <a:pt x="44" y="71"/>
                  </a:cubicBezTo>
                  <a:cubicBezTo>
                    <a:pt x="56" y="72"/>
                    <a:pt x="56" y="72"/>
                    <a:pt x="56" y="72"/>
                  </a:cubicBezTo>
                  <a:cubicBezTo>
                    <a:pt x="63" y="81"/>
                    <a:pt x="63" y="81"/>
                    <a:pt x="63" y="81"/>
                  </a:cubicBezTo>
                  <a:cubicBezTo>
                    <a:pt x="63" y="81"/>
                    <a:pt x="70" y="72"/>
                    <a:pt x="79" y="77"/>
                  </a:cubicBezTo>
                  <a:cubicBezTo>
                    <a:pt x="87" y="83"/>
                    <a:pt x="95" y="97"/>
                    <a:pt x="95" y="97"/>
                  </a:cubicBezTo>
                  <a:cubicBezTo>
                    <a:pt x="101" y="95"/>
                    <a:pt x="101" y="95"/>
                    <a:pt x="101" y="95"/>
                  </a:cubicBezTo>
                  <a:cubicBezTo>
                    <a:pt x="102" y="106"/>
                    <a:pt x="102" y="106"/>
                    <a:pt x="102" y="106"/>
                  </a:cubicBezTo>
                  <a:cubicBezTo>
                    <a:pt x="109" y="104"/>
                    <a:pt x="109" y="104"/>
                    <a:pt x="109" y="104"/>
                  </a:cubicBezTo>
                  <a:cubicBezTo>
                    <a:pt x="108" y="112"/>
                    <a:pt x="108" y="112"/>
                    <a:pt x="108" y="112"/>
                  </a:cubicBezTo>
                  <a:cubicBezTo>
                    <a:pt x="108" y="112"/>
                    <a:pt x="122" y="115"/>
                    <a:pt x="122" y="126"/>
                  </a:cubicBezTo>
                  <a:cubicBezTo>
                    <a:pt x="121" y="136"/>
                    <a:pt x="117" y="139"/>
                    <a:pt x="117" y="139"/>
                  </a:cubicBezTo>
                  <a:cubicBezTo>
                    <a:pt x="119" y="152"/>
                    <a:pt x="119" y="152"/>
                    <a:pt x="119" y="152"/>
                  </a:cubicBezTo>
                  <a:cubicBezTo>
                    <a:pt x="133" y="150"/>
                    <a:pt x="133" y="150"/>
                    <a:pt x="133" y="150"/>
                  </a:cubicBezTo>
                  <a:cubicBezTo>
                    <a:pt x="133" y="150"/>
                    <a:pt x="142" y="139"/>
                    <a:pt x="149" y="138"/>
                  </a:cubicBezTo>
                  <a:cubicBezTo>
                    <a:pt x="157" y="137"/>
                    <a:pt x="165" y="136"/>
                    <a:pt x="165" y="136"/>
                  </a:cubicBezTo>
                  <a:cubicBezTo>
                    <a:pt x="165" y="136"/>
                    <a:pt x="163" y="122"/>
                    <a:pt x="168" y="122"/>
                  </a:cubicBezTo>
                  <a:cubicBezTo>
                    <a:pt x="175" y="122"/>
                    <a:pt x="179" y="126"/>
                    <a:pt x="179" y="126"/>
                  </a:cubicBezTo>
                  <a:cubicBezTo>
                    <a:pt x="205" y="136"/>
                    <a:pt x="205" y="136"/>
                    <a:pt x="205" y="136"/>
                  </a:cubicBezTo>
                  <a:cubicBezTo>
                    <a:pt x="205" y="136"/>
                    <a:pt x="210" y="130"/>
                    <a:pt x="214" y="130"/>
                  </a:cubicBezTo>
                  <a:cubicBezTo>
                    <a:pt x="216" y="130"/>
                    <a:pt x="215" y="132"/>
                    <a:pt x="216" y="136"/>
                  </a:cubicBezTo>
                  <a:cubicBezTo>
                    <a:pt x="218" y="132"/>
                    <a:pt x="220" y="130"/>
                    <a:pt x="221" y="130"/>
                  </a:cubicBezTo>
                  <a:cubicBezTo>
                    <a:pt x="225" y="130"/>
                    <a:pt x="231" y="127"/>
                    <a:pt x="231" y="127"/>
                  </a:cubicBezTo>
                  <a:cubicBezTo>
                    <a:pt x="232" y="123"/>
                    <a:pt x="232" y="123"/>
                    <a:pt x="232" y="123"/>
                  </a:cubicBezTo>
                  <a:cubicBezTo>
                    <a:pt x="232" y="123"/>
                    <a:pt x="241" y="118"/>
                    <a:pt x="243" y="116"/>
                  </a:cubicBezTo>
                  <a:cubicBezTo>
                    <a:pt x="245" y="114"/>
                    <a:pt x="246" y="109"/>
                    <a:pt x="246" y="109"/>
                  </a:cubicBezTo>
                  <a:cubicBezTo>
                    <a:pt x="246" y="109"/>
                    <a:pt x="251" y="114"/>
                    <a:pt x="258" y="111"/>
                  </a:cubicBezTo>
                  <a:cubicBezTo>
                    <a:pt x="263" y="109"/>
                    <a:pt x="276" y="100"/>
                    <a:pt x="276" y="100"/>
                  </a:cubicBezTo>
                  <a:cubicBezTo>
                    <a:pt x="272" y="95"/>
                    <a:pt x="272" y="95"/>
                    <a:pt x="272" y="95"/>
                  </a:cubicBezTo>
                  <a:cubicBezTo>
                    <a:pt x="272" y="95"/>
                    <a:pt x="277" y="97"/>
                    <a:pt x="280" y="94"/>
                  </a:cubicBezTo>
                  <a:cubicBezTo>
                    <a:pt x="284" y="90"/>
                    <a:pt x="278" y="72"/>
                    <a:pt x="291" y="72"/>
                  </a:cubicBezTo>
                  <a:cubicBezTo>
                    <a:pt x="303" y="72"/>
                    <a:pt x="312" y="69"/>
                    <a:pt x="312" y="69"/>
                  </a:cubicBezTo>
                  <a:cubicBezTo>
                    <a:pt x="312" y="69"/>
                    <a:pt x="313" y="75"/>
                    <a:pt x="317" y="75"/>
                  </a:cubicBezTo>
                  <a:cubicBezTo>
                    <a:pt x="322" y="75"/>
                    <a:pt x="329" y="76"/>
                    <a:pt x="331" y="74"/>
                  </a:cubicBezTo>
                  <a:cubicBezTo>
                    <a:pt x="334" y="72"/>
                    <a:pt x="333" y="66"/>
                    <a:pt x="336" y="66"/>
                  </a:cubicBezTo>
                  <a:cubicBezTo>
                    <a:pt x="339" y="66"/>
                    <a:pt x="348" y="75"/>
                    <a:pt x="356" y="68"/>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2" name="Armenia" descr="© INSCALE GmbH, 05.05.2010&#10;http://www.presentationload.com/"/>
            <p:cNvSpPr>
              <a:spLocks noEditPoints="1"/>
            </p:cNvSpPr>
            <p:nvPr/>
          </p:nvSpPr>
          <p:spPr bwMode="gray">
            <a:xfrm>
              <a:off x="8315690" y="3996812"/>
              <a:ext cx="598857" cy="336858"/>
            </a:xfrm>
            <a:custGeom>
              <a:avLst/>
              <a:gdLst/>
              <a:ahLst/>
              <a:cxnLst>
                <a:cxn ang="0">
                  <a:pos x="103" y="103"/>
                </a:cxn>
                <a:cxn ang="0">
                  <a:pos x="0" y="47"/>
                </a:cxn>
                <a:cxn ang="0">
                  <a:pos x="207" y="104"/>
                </a:cxn>
                <a:cxn ang="0">
                  <a:pos x="196" y="91"/>
                </a:cxn>
                <a:cxn ang="0">
                  <a:pos x="198" y="83"/>
                </a:cxn>
                <a:cxn ang="0">
                  <a:pos x="190" y="74"/>
                </a:cxn>
                <a:cxn ang="0">
                  <a:pos x="174" y="74"/>
                </a:cxn>
                <a:cxn ang="0">
                  <a:pos x="149" y="70"/>
                </a:cxn>
                <a:cxn ang="0">
                  <a:pos x="133" y="66"/>
                </a:cxn>
                <a:cxn ang="0">
                  <a:pos x="142" y="41"/>
                </a:cxn>
                <a:cxn ang="0">
                  <a:pos x="104" y="35"/>
                </a:cxn>
                <a:cxn ang="0">
                  <a:pos x="109" y="13"/>
                </a:cxn>
                <a:cxn ang="0">
                  <a:pos x="96" y="9"/>
                </a:cxn>
                <a:cxn ang="0">
                  <a:pos x="88" y="13"/>
                </a:cxn>
                <a:cxn ang="0">
                  <a:pos x="82" y="11"/>
                </a:cxn>
                <a:cxn ang="0">
                  <a:pos x="81" y="5"/>
                </a:cxn>
                <a:cxn ang="0">
                  <a:pos x="66" y="5"/>
                </a:cxn>
                <a:cxn ang="0">
                  <a:pos x="57" y="8"/>
                </a:cxn>
                <a:cxn ang="0">
                  <a:pos x="43" y="24"/>
                </a:cxn>
                <a:cxn ang="0">
                  <a:pos x="28" y="29"/>
                </a:cxn>
                <a:cxn ang="0">
                  <a:pos x="16" y="40"/>
                </a:cxn>
                <a:cxn ang="0">
                  <a:pos x="1" y="49"/>
                </a:cxn>
                <a:cxn ang="0">
                  <a:pos x="22" y="60"/>
                </a:cxn>
                <a:cxn ang="0">
                  <a:pos x="59" y="103"/>
                </a:cxn>
                <a:cxn ang="0">
                  <a:pos x="103" y="103"/>
                </a:cxn>
                <a:cxn ang="0">
                  <a:pos x="125" y="101"/>
                </a:cxn>
                <a:cxn ang="0">
                  <a:pos x="130" y="97"/>
                </a:cxn>
                <a:cxn ang="0">
                  <a:pos x="144" y="97"/>
                </a:cxn>
                <a:cxn ang="0">
                  <a:pos x="161" y="99"/>
                </a:cxn>
                <a:cxn ang="0">
                  <a:pos x="177" y="105"/>
                </a:cxn>
                <a:cxn ang="0">
                  <a:pos x="201" y="112"/>
                </a:cxn>
                <a:cxn ang="0">
                  <a:pos x="212" y="106"/>
                </a:cxn>
              </a:cxnLst>
              <a:rect l="0" t="0" r="r" b="b"/>
              <a:pathLst>
                <a:path w="212" h="119">
                  <a:moveTo>
                    <a:pt x="103" y="103"/>
                  </a:moveTo>
                  <a:cubicBezTo>
                    <a:pt x="103" y="103"/>
                    <a:pt x="103" y="103"/>
                    <a:pt x="103" y="103"/>
                  </a:cubicBezTo>
                  <a:moveTo>
                    <a:pt x="1" y="49"/>
                  </a:moveTo>
                  <a:cubicBezTo>
                    <a:pt x="1" y="48"/>
                    <a:pt x="1" y="48"/>
                    <a:pt x="0" y="47"/>
                  </a:cubicBezTo>
                  <a:cubicBezTo>
                    <a:pt x="1" y="48"/>
                    <a:pt x="1" y="48"/>
                    <a:pt x="1" y="49"/>
                  </a:cubicBezTo>
                  <a:close/>
                  <a:moveTo>
                    <a:pt x="207" y="104"/>
                  </a:moveTo>
                  <a:cubicBezTo>
                    <a:pt x="207" y="104"/>
                    <a:pt x="206" y="99"/>
                    <a:pt x="205" y="96"/>
                  </a:cubicBezTo>
                  <a:cubicBezTo>
                    <a:pt x="205" y="92"/>
                    <a:pt x="196" y="94"/>
                    <a:pt x="196" y="91"/>
                  </a:cubicBezTo>
                  <a:cubicBezTo>
                    <a:pt x="196" y="88"/>
                    <a:pt x="200" y="90"/>
                    <a:pt x="203" y="88"/>
                  </a:cubicBezTo>
                  <a:cubicBezTo>
                    <a:pt x="207" y="86"/>
                    <a:pt x="203" y="85"/>
                    <a:pt x="198" y="83"/>
                  </a:cubicBezTo>
                  <a:cubicBezTo>
                    <a:pt x="193" y="82"/>
                    <a:pt x="189" y="83"/>
                    <a:pt x="186" y="81"/>
                  </a:cubicBezTo>
                  <a:cubicBezTo>
                    <a:pt x="185" y="77"/>
                    <a:pt x="188" y="75"/>
                    <a:pt x="190" y="74"/>
                  </a:cubicBezTo>
                  <a:cubicBezTo>
                    <a:pt x="192" y="73"/>
                    <a:pt x="191" y="69"/>
                    <a:pt x="183" y="69"/>
                  </a:cubicBezTo>
                  <a:cubicBezTo>
                    <a:pt x="176" y="69"/>
                    <a:pt x="176" y="73"/>
                    <a:pt x="174" y="74"/>
                  </a:cubicBezTo>
                  <a:cubicBezTo>
                    <a:pt x="170" y="75"/>
                    <a:pt x="163" y="70"/>
                    <a:pt x="160" y="68"/>
                  </a:cubicBezTo>
                  <a:cubicBezTo>
                    <a:pt x="157" y="67"/>
                    <a:pt x="151" y="70"/>
                    <a:pt x="149" y="70"/>
                  </a:cubicBezTo>
                  <a:cubicBezTo>
                    <a:pt x="147" y="70"/>
                    <a:pt x="148" y="67"/>
                    <a:pt x="146" y="66"/>
                  </a:cubicBezTo>
                  <a:cubicBezTo>
                    <a:pt x="144" y="65"/>
                    <a:pt x="136" y="68"/>
                    <a:pt x="133" y="66"/>
                  </a:cubicBezTo>
                  <a:cubicBezTo>
                    <a:pt x="130" y="64"/>
                    <a:pt x="144" y="59"/>
                    <a:pt x="146" y="56"/>
                  </a:cubicBezTo>
                  <a:cubicBezTo>
                    <a:pt x="148" y="53"/>
                    <a:pt x="146" y="43"/>
                    <a:pt x="142" y="41"/>
                  </a:cubicBezTo>
                  <a:cubicBezTo>
                    <a:pt x="139" y="38"/>
                    <a:pt x="131" y="43"/>
                    <a:pt x="123" y="41"/>
                  </a:cubicBezTo>
                  <a:cubicBezTo>
                    <a:pt x="114" y="39"/>
                    <a:pt x="104" y="35"/>
                    <a:pt x="104" y="35"/>
                  </a:cubicBezTo>
                  <a:cubicBezTo>
                    <a:pt x="104" y="23"/>
                    <a:pt x="104" y="23"/>
                    <a:pt x="104" y="23"/>
                  </a:cubicBezTo>
                  <a:cubicBezTo>
                    <a:pt x="104" y="23"/>
                    <a:pt x="111" y="20"/>
                    <a:pt x="109" y="13"/>
                  </a:cubicBezTo>
                  <a:cubicBezTo>
                    <a:pt x="107" y="8"/>
                    <a:pt x="96" y="13"/>
                    <a:pt x="96" y="13"/>
                  </a:cubicBezTo>
                  <a:cubicBezTo>
                    <a:pt x="96" y="9"/>
                    <a:pt x="96" y="9"/>
                    <a:pt x="96" y="9"/>
                  </a:cubicBezTo>
                  <a:cubicBezTo>
                    <a:pt x="93" y="9"/>
                    <a:pt x="93" y="9"/>
                    <a:pt x="93" y="9"/>
                  </a:cubicBezTo>
                  <a:cubicBezTo>
                    <a:pt x="93" y="9"/>
                    <a:pt x="93" y="12"/>
                    <a:pt x="88" y="13"/>
                  </a:cubicBezTo>
                  <a:cubicBezTo>
                    <a:pt x="84" y="13"/>
                    <a:pt x="87" y="19"/>
                    <a:pt x="84" y="19"/>
                  </a:cubicBezTo>
                  <a:cubicBezTo>
                    <a:pt x="81" y="19"/>
                    <a:pt x="84" y="12"/>
                    <a:pt x="82" y="11"/>
                  </a:cubicBezTo>
                  <a:cubicBezTo>
                    <a:pt x="80" y="10"/>
                    <a:pt x="77" y="17"/>
                    <a:pt x="74" y="17"/>
                  </a:cubicBezTo>
                  <a:cubicBezTo>
                    <a:pt x="70" y="16"/>
                    <a:pt x="82" y="10"/>
                    <a:pt x="81" y="5"/>
                  </a:cubicBezTo>
                  <a:cubicBezTo>
                    <a:pt x="80" y="0"/>
                    <a:pt x="74" y="5"/>
                    <a:pt x="71" y="6"/>
                  </a:cubicBezTo>
                  <a:cubicBezTo>
                    <a:pt x="70" y="6"/>
                    <a:pt x="68" y="5"/>
                    <a:pt x="66" y="5"/>
                  </a:cubicBezTo>
                  <a:cubicBezTo>
                    <a:pt x="66" y="6"/>
                    <a:pt x="66" y="6"/>
                    <a:pt x="65" y="7"/>
                  </a:cubicBezTo>
                  <a:cubicBezTo>
                    <a:pt x="62" y="10"/>
                    <a:pt x="57" y="8"/>
                    <a:pt x="57" y="8"/>
                  </a:cubicBezTo>
                  <a:cubicBezTo>
                    <a:pt x="61" y="13"/>
                    <a:pt x="61" y="13"/>
                    <a:pt x="61" y="13"/>
                  </a:cubicBezTo>
                  <a:cubicBezTo>
                    <a:pt x="61" y="13"/>
                    <a:pt x="48" y="22"/>
                    <a:pt x="43" y="24"/>
                  </a:cubicBezTo>
                  <a:cubicBezTo>
                    <a:pt x="36" y="27"/>
                    <a:pt x="31" y="22"/>
                    <a:pt x="31" y="22"/>
                  </a:cubicBezTo>
                  <a:cubicBezTo>
                    <a:pt x="31" y="22"/>
                    <a:pt x="30" y="27"/>
                    <a:pt x="28" y="29"/>
                  </a:cubicBezTo>
                  <a:cubicBezTo>
                    <a:pt x="26" y="31"/>
                    <a:pt x="17" y="36"/>
                    <a:pt x="17" y="36"/>
                  </a:cubicBezTo>
                  <a:cubicBezTo>
                    <a:pt x="16" y="40"/>
                    <a:pt x="16" y="40"/>
                    <a:pt x="16" y="40"/>
                  </a:cubicBezTo>
                  <a:cubicBezTo>
                    <a:pt x="16" y="40"/>
                    <a:pt x="10" y="43"/>
                    <a:pt x="6" y="43"/>
                  </a:cubicBezTo>
                  <a:cubicBezTo>
                    <a:pt x="5" y="43"/>
                    <a:pt x="3" y="45"/>
                    <a:pt x="1" y="49"/>
                  </a:cubicBezTo>
                  <a:cubicBezTo>
                    <a:pt x="1" y="50"/>
                    <a:pt x="1" y="52"/>
                    <a:pt x="4" y="52"/>
                  </a:cubicBezTo>
                  <a:cubicBezTo>
                    <a:pt x="10" y="52"/>
                    <a:pt x="19" y="51"/>
                    <a:pt x="22" y="60"/>
                  </a:cubicBezTo>
                  <a:cubicBezTo>
                    <a:pt x="25" y="71"/>
                    <a:pt x="22" y="84"/>
                    <a:pt x="32" y="94"/>
                  </a:cubicBezTo>
                  <a:cubicBezTo>
                    <a:pt x="43" y="103"/>
                    <a:pt x="51" y="108"/>
                    <a:pt x="59" y="103"/>
                  </a:cubicBezTo>
                  <a:cubicBezTo>
                    <a:pt x="67" y="97"/>
                    <a:pt x="71" y="90"/>
                    <a:pt x="83" y="94"/>
                  </a:cubicBezTo>
                  <a:cubicBezTo>
                    <a:pt x="95" y="96"/>
                    <a:pt x="103" y="103"/>
                    <a:pt x="103" y="103"/>
                  </a:cubicBezTo>
                  <a:cubicBezTo>
                    <a:pt x="103" y="103"/>
                    <a:pt x="110" y="91"/>
                    <a:pt x="115" y="90"/>
                  </a:cubicBezTo>
                  <a:cubicBezTo>
                    <a:pt x="121" y="89"/>
                    <a:pt x="125" y="101"/>
                    <a:pt x="125" y="101"/>
                  </a:cubicBezTo>
                  <a:cubicBezTo>
                    <a:pt x="128" y="100"/>
                    <a:pt x="128" y="100"/>
                    <a:pt x="128" y="100"/>
                  </a:cubicBezTo>
                  <a:cubicBezTo>
                    <a:pt x="130" y="97"/>
                    <a:pt x="130" y="97"/>
                    <a:pt x="130" y="97"/>
                  </a:cubicBezTo>
                  <a:cubicBezTo>
                    <a:pt x="133" y="99"/>
                    <a:pt x="133" y="99"/>
                    <a:pt x="133" y="99"/>
                  </a:cubicBezTo>
                  <a:cubicBezTo>
                    <a:pt x="144" y="97"/>
                    <a:pt x="144" y="97"/>
                    <a:pt x="144" y="97"/>
                  </a:cubicBezTo>
                  <a:cubicBezTo>
                    <a:pt x="144" y="97"/>
                    <a:pt x="150" y="86"/>
                    <a:pt x="155" y="86"/>
                  </a:cubicBezTo>
                  <a:cubicBezTo>
                    <a:pt x="160" y="86"/>
                    <a:pt x="161" y="99"/>
                    <a:pt x="161" y="99"/>
                  </a:cubicBezTo>
                  <a:cubicBezTo>
                    <a:pt x="161" y="99"/>
                    <a:pt x="169" y="97"/>
                    <a:pt x="173" y="97"/>
                  </a:cubicBezTo>
                  <a:cubicBezTo>
                    <a:pt x="177" y="98"/>
                    <a:pt x="177" y="105"/>
                    <a:pt x="177" y="105"/>
                  </a:cubicBezTo>
                  <a:cubicBezTo>
                    <a:pt x="196" y="119"/>
                    <a:pt x="196" y="119"/>
                    <a:pt x="196" y="119"/>
                  </a:cubicBezTo>
                  <a:cubicBezTo>
                    <a:pt x="201" y="112"/>
                    <a:pt x="201" y="112"/>
                    <a:pt x="201" y="112"/>
                  </a:cubicBezTo>
                  <a:cubicBezTo>
                    <a:pt x="207" y="111"/>
                    <a:pt x="207" y="111"/>
                    <a:pt x="207" y="111"/>
                  </a:cubicBezTo>
                  <a:cubicBezTo>
                    <a:pt x="212" y="106"/>
                    <a:pt x="212" y="106"/>
                    <a:pt x="212" y="106"/>
                  </a:cubicBezTo>
                  <a:lnTo>
                    <a:pt x="207" y="104"/>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3" name="Turkey" descr="© INSCALE GmbH, 05.05.2010&#10;http://www.presentationload.com/"/>
            <p:cNvSpPr>
              <a:spLocks noEditPoints="1"/>
            </p:cNvSpPr>
            <p:nvPr/>
          </p:nvSpPr>
          <p:spPr bwMode="gray">
            <a:xfrm>
              <a:off x="5946297" y="4096081"/>
              <a:ext cx="2886884" cy="1615938"/>
            </a:xfrm>
            <a:custGeom>
              <a:avLst/>
              <a:gdLst/>
              <a:ahLst/>
              <a:cxnLst>
                <a:cxn ang="0">
                  <a:pos x="24" y="340"/>
                </a:cxn>
                <a:cxn ang="0">
                  <a:pos x="49" y="328"/>
                </a:cxn>
                <a:cxn ang="0">
                  <a:pos x="102" y="283"/>
                </a:cxn>
                <a:cxn ang="0">
                  <a:pos x="135" y="275"/>
                </a:cxn>
                <a:cxn ang="0">
                  <a:pos x="103" y="241"/>
                </a:cxn>
                <a:cxn ang="0">
                  <a:pos x="87" y="218"/>
                </a:cxn>
                <a:cxn ang="0">
                  <a:pos x="55" y="215"/>
                </a:cxn>
                <a:cxn ang="0">
                  <a:pos x="24" y="241"/>
                </a:cxn>
                <a:cxn ang="0">
                  <a:pos x="29" y="264"/>
                </a:cxn>
                <a:cxn ang="0">
                  <a:pos x="25" y="300"/>
                </a:cxn>
                <a:cxn ang="0">
                  <a:pos x="41" y="327"/>
                </a:cxn>
                <a:cxn ang="0">
                  <a:pos x="15" y="353"/>
                </a:cxn>
                <a:cxn ang="0">
                  <a:pos x="973" y="186"/>
                </a:cxn>
                <a:cxn ang="0">
                  <a:pos x="946" y="128"/>
                </a:cxn>
                <a:cxn ang="0">
                  <a:pos x="942" y="68"/>
                </a:cxn>
                <a:cxn ang="0">
                  <a:pos x="843" y="17"/>
                </a:cxn>
                <a:cxn ang="0">
                  <a:pos x="789" y="14"/>
                </a:cxn>
                <a:cxn ang="0">
                  <a:pos x="720" y="63"/>
                </a:cxn>
                <a:cxn ang="0">
                  <a:pos x="587" y="131"/>
                </a:cxn>
                <a:cxn ang="0">
                  <a:pos x="517" y="129"/>
                </a:cxn>
                <a:cxn ang="0">
                  <a:pos x="448" y="131"/>
                </a:cxn>
                <a:cxn ang="0">
                  <a:pos x="373" y="138"/>
                </a:cxn>
                <a:cxn ang="0">
                  <a:pos x="276" y="207"/>
                </a:cxn>
                <a:cxn ang="0">
                  <a:pos x="218" y="236"/>
                </a:cxn>
                <a:cxn ang="0">
                  <a:pos x="157" y="262"/>
                </a:cxn>
                <a:cxn ang="0">
                  <a:pos x="198" y="277"/>
                </a:cxn>
                <a:cxn ang="0">
                  <a:pos x="151" y="303"/>
                </a:cxn>
                <a:cxn ang="0">
                  <a:pos x="151" y="310"/>
                </a:cxn>
                <a:cxn ang="0">
                  <a:pos x="97" y="314"/>
                </a:cxn>
                <a:cxn ang="0">
                  <a:pos x="80" y="321"/>
                </a:cxn>
                <a:cxn ang="0">
                  <a:pos x="37" y="357"/>
                </a:cxn>
                <a:cxn ang="0">
                  <a:pos x="26" y="399"/>
                </a:cxn>
                <a:cxn ang="0">
                  <a:pos x="66" y="411"/>
                </a:cxn>
                <a:cxn ang="0">
                  <a:pos x="73" y="446"/>
                </a:cxn>
                <a:cxn ang="0">
                  <a:pos x="79" y="459"/>
                </a:cxn>
                <a:cxn ang="0">
                  <a:pos x="69" y="453"/>
                </a:cxn>
                <a:cxn ang="0">
                  <a:pos x="71" y="478"/>
                </a:cxn>
                <a:cxn ang="0">
                  <a:pos x="107" y="496"/>
                </a:cxn>
                <a:cxn ang="0">
                  <a:pos x="110" y="510"/>
                </a:cxn>
                <a:cxn ang="0">
                  <a:pos x="130" y="524"/>
                </a:cxn>
                <a:cxn ang="0">
                  <a:pos x="128" y="540"/>
                </a:cxn>
                <a:cxn ang="0">
                  <a:pos x="150" y="548"/>
                </a:cxn>
                <a:cxn ang="0">
                  <a:pos x="147" y="554"/>
                </a:cxn>
                <a:cxn ang="0">
                  <a:pos x="162" y="556"/>
                </a:cxn>
                <a:cxn ang="0">
                  <a:pos x="175" y="543"/>
                </a:cxn>
                <a:cxn ang="0">
                  <a:pos x="208" y="545"/>
                </a:cxn>
                <a:cxn ang="0">
                  <a:pos x="221" y="551"/>
                </a:cxn>
                <a:cxn ang="0">
                  <a:pos x="241" y="560"/>
                </a:cxn>
                <a:cxn ang="0">
                  <a:pos x="315" y="546"/>
                </a:cxn>
                <a:cxn ang="0">
                  <a:pos x="391" y="513"/>
                </a:cxn>
                <a:cxn ang="0">
                  <a:pos x="563" y="456"/>
                </a:cxn>
                <a:cxn ang="0">
                  <a:pos x="606" y="438"/>
                </a:cxn>
                <a:cxn ang="0">
                  <a:pos x="631" y="472"/>
                </a:cxn>
                <a:cxn ang="0">
                  <a:pos x="645" y="413"/>
                </a:cxn>
                <a:cxn ang="0">
                  <a:pos x="707" y="377"/>
                </a:cxn>
                <a:cxn ang="0">
                  <a:pos x="865" y="297"/>
                </a:cxn>
                <a:cxn ang="0">
                  <a:pos x="910" y="253"/>
                </a:cxn>
                <a:cxn ang="0">
                  <a:pos x="975" y="238"/>
                </a:cxn>
                <a:cxn ang="0">
                  <a:pos x="1020" y="222"/>
                </a:cxn>
              </a:cxnLst>
              <a:rect l="0" t="0" r="r" b="b"/>
              <a:pathLst>
                <a:path w="1022" h="573">
                  <a:moveTo>
                    <a:pt x="91" y="305"/>
                  </a:moveTo>
                  <a:cubicBezTo>
                    <a:pt x="82" y="306"/>
                    <a:pt x="85" y="312"/>
                    <a:pt x="91" y="310"/>
                  </a:cubicBezTo>
                  <a:cubicBezTo>
                    <a:pt x="100" y="308"/>
                    <a:pt x="101" y="304"/>
                    <a:pt x="91" y="305"/>
                  </a:cubicBezTo>
                  <a:close/>
                  <a:moveTo>
                    <a:pt x="41" y="327"/>
                  </a:moveTo>
                  <a:cubicBezTo>
                    <a:pt x="24" y="340"/>
                    <a:pt x="24" y="340"/>
                    <a:pt x="24" y="340"/>
                  </a:cubicBezTo>
                  <a:cubicBezTo>
                    <a:pt x="30" y="347"/>
                    <a:pt x="30" y="347"/>
                    <a:pt x="30" y="347"/>
                  </a:cubicBezTo>
                  <a:cubicBezTo>
                    <a:pt x="26" y="360"/>
                    <a:pt x="26" y="360"/>
                    <a:pt x="26" y="360"/>
                  </a:cubicBezTo>
                  <a:cubicBezTo>
                    <a:pt x="33" y="355"/>
                    <a:pt x="33" y="355"/>
                    <a:pt x="33" y="355"/>
                  </a:cubicBezTo>
                  <a:cubicBezTo>
                    <a:pt x="35" y="347"/>
                    <a:pt x="35" y="347"/>
                    <a:pt x="35" y="347"/>
                  </a:cubicBezTo>
                  <a:cubicBezTo>
                    <a:pt x="49" y="328"/>
                    <a:pt x="49" y="328"/>
                    <a:pt x="49" y="328"/>
                  </a:cubicBezTo>
                  <a:cubicBezTo>
                    <a:pt x="64" y="318"/>
                    <a:pt x="64" y="318"/>
                    <a:pt x="64" y="318"/>
                  </a:cubicBezTo>
                  <a:cubicBezTo>
                    <a:pt x="77" y="302"/>
                    <a:pt x="77" y="302"/>
                    <a:pt x="77" y="302"/>
                  </a:cubicBezTo>
                  <a:cubicBezTo>
                    <a:pt x="77" y="302"/>
                    <a:pt x="79" y="294"/>
                    <a:pt x="80" y="290"/>
                  </a:cubicBezTo>
                  <a:cubicBezTo>
                    <a:pt x="81" y="287"/>
                    <a:pt x="93" y="283"/>
                    <a:pt x="93" y="283"/>
                  </a:cubicBezTo>
                  <a:cubicBezTo>
                    <a:pt x="93" y="283"/>
                    <a:pt x="100" y="284"/>
                    <a:pt x="102" y="283"/>
                  </a:cubicBezTo>
                  <a:cubicBezTo>
                    <a:pt x="105" y="283"/>
                    <a:pt x="106" y="275"/>
                    <a:pt x="113" y="274"/>
                  </a:cubicBezTo>
                  <a:cubicBezTo>
                    <a:pt x="120" y="273"/>
                    <a:pt x="132" y="274"/>
                    <a:pt x="132" y="274"/>
                  </a:cubicBezTo>
                  <a:cubicBezTo>
                    <a:pt x="132" y="270"/>
                    <a:pt x="132" y="270"/>
                    <a:pt x="132" y="270"/>
                  </a:cubicBezTo>
                  <a:cubicBezTo>
                    <a:pt x="135" y="270"/>
                    <a:pt x="135" y="270"/>
                    <a:pt x="135" y="270"/>
                  </a:cubicBezTo>
                  <a:cubicBezTo>
                    <a:pt x="135" y="275"/>
                    <a:pt x="135" y="275"/>
                    <a:pt x="135" y="275"/>
                  </a:cubicBezTo>
                  <a:cubicBezTo>
                    <a:pt x="135" y="275"/>
                    <a:pt x="140" y="275"/>
                    <a:pt x="149" y="272"/>
                  </a:cubicBezTo>
                  <a:cubicBezTo>
                    <a:pt x="157" y="268"/>
                    <a:pt x="153" y="258"/>
                    <a:pt x="153" y="258"/>
                  </a:cubicBezTo>
                  <a:cubicBezTo>
                    <a:pt x="155" y="253"/>
                    <a:pt x="155" y="253"/>
                    <a:pt x="155" y="253"/>
                  </a:cubicBezTo>
                  <a:cubicBezTo>
                    <a:pt x="155" y="253"/>
                    <a:pt x="143" y="253"/>
                    <a:pt x="133" y="251"/>
                  </a:cubicBezTo>
                  <a:cubicBezTo>
                    <a:pt x="123" y="250"/>
                    <a:pt x="112" y="246"/>
                    <a:pt x="103" y="241"/>
                  </a:cubicBezTo>
                  <a:cubicBezTo>
                    <a:pt x="95" y="237"/>
                    <a:pt x="101" y="233"/>
                    <a:pt x="100" y="229"/>
                  </a:cubicBezTo>
                  <a:cubicBezTo>
                    <a:pt x="99" y="226"/>
                    <a:pt x="93" y="223"/>
                    <a:pt x="93" y="223"/>
                  </a:cubicBezTo>
                  <a:cubicBezTo>
                    <a:pt x="96" y="221"/>
                    <a:pt x="96" y="221"/>
                    <a:pt x="96" y="221"/>
                  </a:cubicBezTo>
                  <a:cubicBezTo>
                    <a:pt x="93" y="215"/>
                    <a:pt x="93" y="215"/>
                    <a:pt x="93" y="215"/>
                  </a:cubicBezTo>
                  <a:cubicBezTo>
                    <a:pt x="87" y="218"/>
                    <a:pt x="87" y="218"/>
                    <a:pt x="87" y="218"/>
                  </a:cubicBezTo>
                  <a:cubicBezTo>
                    <a:pt x="84" y="218"/>
                    <a:pt x="84" y="218"/>
                    <a:pt x="84" y="218"/>
                  </a:cubicBezTo>
                  <a:cubicBezTo>
                    <a:pt x="84" y="223"/>
                    <a:pt x="84" y="223"/>
                    <a:pt x="84" y="223"/>
                  </a:cubicBezTo>
                  <a:cubicBezTo>
                    <a:pt x="77" y="220"/>
                    <a:pt x="77" y="220"/>
                    <a:pt x="77" y="220"/>
                  </a:cubicBezTo>
                  <a:cubicBezTo>
                    <a:pt x="77" y="220"/>
                    <a:pt x="72" y="224"/>
                    <a:pt x="67" y="224"/>
                  </a:cubicBezTo>
                  <a:cubicBezTo>
                    <a:pt x="63" y="223"/>
                    <a:pt x="58" y="217"/>
                    <a:pt x="55" y="215"/>
                  </a:cubicBezTo>
                  <a:cubicBezTo>
                    <a:pt x="51" y="215"/>
                    <a:pt x="49" y="221"/>
                    <a:pt x="49" y="221"/>
                  </a:cubicBezTo>
                  <a:cubicBezTo>
                    <a:pt x="49" y="221"/>
                    <a:pt x="48" y="218"/>
                    <a:pt x="46" y="219"/>
                  </a:cubicBezTo>
                  <a:cubicBezTo>
                    <a:pt x="44" y="221"/>
                    <a:pt x="44" y="224"/>
                    <a:pt x="38" y="228"/>
                  </a:cubicBezTo>
                  <a:cubicBezTo>
                    <a:pt x="34" y="233"/>
                    <a:pt x="28" y="229"/>
                    <a:pt x="23" y="230"/>
                  </a:cubicBezTo>
                  <a:cubicBezTo>
                    <a:pt x="20" y="233"/>
                    <a:pt x="25" y="237"/>
                    <a:pt x="24" y="241"/>
                  </a:cubicBezTo>
                  <a:cubicBezTo>
                    <a:pt x="22" y="244"/>
                    <a:pt x="17" y="241"/>
                    <a:pt x="15" y="243"/>
                  </a:cubicBezTo>
                  <a:cubicBezTo>
                    <a:pt x="12" y="245"/>
                    <a:pt x="14" y="250"/>
                    <a:pt x="14" y="250"/>
                  </a:cubicBezTo>
                  <a:cubicBezTo>
                    <a:pt x="21" y="252"/>
                    <a:pt x="21" y="252"/>
                    <a:pt x="21" y="252"/>
                  </a:cubicBezTo>
                  <a:cubicBezTo>
                    <a:pt x="28" y="255"/>
                    <a:pt x="28" y="255"/>
                    <a:pt x="28" y="255"/>
                  </a:cubicBezTo>
                  <a:cubicBezTo>
                    <a:pt x="28" y="255"/>
                    <a:pt x="28" y="261"/>
                    <a:pt x="29" y="264"/>
                  </a:cubicBezTo>
                  <a:cubicBezTo>
                    <a:pt x="30" y="266"/>
                    <a:pt x="36" y="271"/>
                    <a:pt x="34" y="273"/>
                  </a:cubicBezTo>
                  <a:cubicBezTo>
                    <a:pt x="32" y="275"/>
                    <a:pt x="26" y="274"/>
                    <a:pt x="26" y="274"/>
                  </a:cubicBezTo>
                  <a:cubicBezTo>
                    <a:pt x="19" y="281"/>
                    <a:pt x="19" y="281"/>
                    <a:pt x="19" y="281"/>
                  </a:cubicBezTo>
                  <a:cubicBezTo>
                    <a:pt x="20" y="290"/>
                    <a:pt x="20" y="290"/>
                    <a:pt x="20" y="290"/>
                  </a:cubicBezTo>
                  <a:cubicBezTo>
                    <a:pt x="20" y="290"/>
                    <a:pt x="28" y="296"/>
                    <a:pt x="25" y="300"/>
                  </a:cubicBezTo>
                  <a:cubicBezTo>
                    <a:pt x="23" y="305"/>
                    <a:pt x="13" y="316"/>
                    <a:pt x="13" y="316"/>
                  </a:cubicBezTo>
                  <a:cubicBezTo>
                    <a:pt x="13" y="316"/>
                    <a:pt x="14" y="322"/>
                    <a:pt x="18" y="324"/>
                  </a:cubicBezTo>
                  <a:cubicBezTo>
                    <a:pt x="22" y="328"/>
                    <a:pt x="39" y="320"/>
                    <a:pt x="39" y="320"/>
                  </a:cubicBezTo>
                  <a:cubicBezTo>
                    <a:pt x="39" y="320"/>
                    <a:pt x="50" y="314"/>
                    <a:pt x="52" y="318"/>
                  </a:cubicBezTo>
                  <a:cubicBezTo>
                    <a:pt x="53" y="321"/>
                    <a:pt x="41" y="327"/>
                    <a:pt x="41" y="327"/>
                  </a:cubicBezTo>
                  <a:close/>
                  <a:moveTo>
                    <a:pt x="13" y="350"/>
                  </a:moveTo>
                  <a:cubicBezTo>
                    <a:pt x="13" y="350"/>
                    <a:pt x="0" y="354"/>
                    <a:pt x="0" y="361"/>
                  </a:cubicBezTo>
                  <a:cubicBezTo>
                    <a:pt x="0" y="361"/>
                    <a:pt x="2" y="364"/>
                    <a:pt x="8" y="361"/>
                  </a:cubicBezTo>
                  <a:cubicBezTo>
                    <a:pt x="15" y="357"/>
                    <a:pt x="18" y="355"/>
                    <a:pt x="18" y="355"/>
                  </a:cubicBezTo>
                  <a:cubicBezTo>
                    <a:pt x="15" y="353"/>
                    <a:pt x="15" y="353"/>
                    <a:pt x="15" y="353"/>
                  </a:cubicBezTo>
                  <a:lnTo>
                    <a:pt x="13" y="350"/>
                  </a:lnTo>
                  <a:close/>
                  <a:moveTo>
                    <a:pt x="1019" y="210"/>
                  </a:moveTo>
                  <a:cubicBezTo>
                    <a:pt x="1015" y="206"/>
                    <a:pt x="1013" y="209"/>
                    <a:pt x="1004" y="209"/>
                  </a:cubicBezTo>
                  <a:cubicBezTo>
                    <a:pt x="997" y="209"/>
                    <a:pt x="1003" y="198"/>
                    <a:pt x="996" y="191"/>
                  </a:cubicBezTo>
                  <a:cubicBezTo>
                    <a:pt x="988" y="182"/>
                    <a:pt x="973" y="186"/>
                    <a:pt x="973" y="186"/>
                  </a:cubicBezTo>
                  <a:cubicBezTo>
                    <a:pt x="971" y="155"/>
                    <a:pt x="971" y="155"/>
                    <a:pt x="971" y="155"/>
                  </a:cubicBezTo>
                  <a:cubicBezTo>
                    <a:pt x="963" y="159"/>
                    <a:pt x="963" y="159"/>
                    <a:pt x="963" y="159"/>
                  </a:cubicBezTo>
                  <a:cubicBezTo>
                    <a:pt x="963" y="159"/>
                    <a:pt x="964" y="150"/>
                    <a:pt x="959" y="146"/>
                  </a:cubicBezTo>
                  <a:cubicBezTo>
                    <a:pt x="955" y="141"/>
                    <a:pt x="950" y="138"/>
                    <a:pt x="950" y="138"/>
                  </a:cubicBezTo>
                  <a:cubicBezTo>
                    <a:pt x="946" y="128"/>
                    <a:pt x="946" y="128"/>
                    <a:pt x="946" y="128"/>
                  </a:cubicBezTo>
                  <a:cubicBezTo>
                    <a:pt x="938" y="128"/>
                    <a:pt x="938" y="128"/>
                    <a:pt x="938" y="128"/>
                  </a:cubicBezTo>
                  <a:cubicBezTo>
                    <a:pt x="938" y="128"/>
                    <a:pt x="920" y="108"/>
                    <a:pt x="919" y="104"/>
                  </a:cubicBezTo>
                  <a:cubicBezTo>
                    <a:pt x="919" y="100"/>
                    <a:pt x="929" y="98"/>
                    <a:pt x="934" y="95"/>
                  </a:cubicBezTo>
                  <a:cubicBezTo>
                    <a:pt x="938" y="92"/>
                    <a:pt x="932" y="82"/>
                    <a:pt x="930" y="75"/>
                  </a:cubicBezTo>
                  <a:cubicBezTo>
                    <a:pt x="927" y="68"/>
                    <a:pt x="942" y="68"/>
                    <a:pt x="942" y="68"/>
                  </a:cubicBezTo>
                  <a:cubicBezTo>
                    <a:pt x="942" y="68"/>
                    <a:pt x="934" y="61"/>
                    <a:pt x="922" y="59"/>
                  </a:cubicBezTo>
                  <a:cubicBezTo>
                    <a:pt x="910" y="55"/>
                    <a:pt x="906" y="62"/>
                    <a:pt x="898" y="68"/>
                  </a:cubicBezTo>
                  <a:cubicBezTo>
                    <a:pt x="890" y="73"/>
                    <a:pt x="882" y="68"/>
                    <a:pt x="871" y="59"/>
                  </a:cubicBezTo>
                  <a:cubicBezTo>
                    <a:pt x="861" y="49"/>
                    <a:pt x="864" y="36"/>
                    <a:pt x="861" y="25"/>
                  </a:cubicBezTo>
                  <a:cubicBezTo>
                    <a:pt x="858" y="16"/>
                    <a:pt x="849" y="17"/>
                    <a:pt x="843" y="17"/>
                  </a:cubicBezTo>
                  <a:cubicBezTo>
                    <a:pt x="838" y="17"/>
                    <a:pt x="841" y="8"/>
                    <a:pt x="838" y="8"/>
                  </a:cubicBezTo>
                  <a:cubicBezTo>
                    <a:pt x="834" y="8"/>
                    <a:pt x="829" y="14"/>
                    <a:pt x="829" y="14"/>
                  </a:cubicBezTo>
                  <a:cubicBezTo>
                    <a:pt x="803" y="4"/>
                    <a:pt x="803" y="4"/>
                    <a:pt x="803" y="4"/>
                  </a:cubicBezTo>
                  <a:cubicBezTo>
                    <a:pt x="803" y="4"/>
                    <a:pt x="799" y="0"/>
                    <a:pt x="792" y="0"/>
                  </a:cubicBezTo>
                  <a:cubicBezTo>
                    <a:pt x="787" y="0"/>
                    <a:pt x="789" y="14"/>
                    <a:pt x="789" y="14"/>
                  </a:cubicBezTo>
                  <a:cubicBezTo>
                    <a:pt x="789" y="14"/>
                    <a:pt x="781" y="15"/>
                    <a:pt x="773" y="16"/>
                  </a:cubicBezTo>
                  <a:cubicBezTo>
                    <a:pt x="766" y="17"/>
                    <a:pt x="757" y="28"/>
                    <a:pt x="757" y="28"/>
                  </a:cubicBezTo>
                  <a:cubicBezTo>
                    <a:pt x="741" y="30"/>
                    <a:pt x="741" y="30"/>
                    <a:pt x="741" y="30"/>
                  </a:cubicBezTo>
                  <a:cubicBezTo>
                    <a:pt x="726" y="59"/>
                    <a:pt x="726" y="59"/>
                    <a:pt x="726" y="59"/>
                  </a:cubicBezTo>
                  <a:cubicBezTo>
                    <a:pt x="720" y="63"/>
                    <a:pt x="720" y="63"/>
                    <a:pt x="720" y="63"/>
                  </a:cubicBezTo>
                  <a:cubicBezTo>
                    <a:pt x="720" y="63"/>
                    <a:pt x="721" y="69"/>
                    <a:pt x="703" y="85"/>
                  </a:cubicBezTo>
                  <a:cubicBezTo>
                    <a:pt x="685" y="101"/>
                    <a:pt x="665" y="99"/>
                    <a:pt x="665" y="99"/>
                  </a:cubicBezTo>
                  <a:cubicBezTo>
                    <a:pt x="665" y="99"/>
                    <a:pt x="662" y="95"/>
                    <a:pt x="651" y="98"/>
                  </a:cubicBezTo>
                  <a:cubicBezTo>
                    <a:pt x="640" y="101"/>
                    <a:pt x="624" y="118"/>
                    <a:pt x="614" y="126"/>
                  </a:cubicBezTo>
                  <a:cubicBezTo>
                    <a:pt x="604" y="132"/>
                    <a:pt x="587" y="131"/>
                    <a:pt x="587" y="131"/>
                  </a:cubicBezTo>
                  <a:cubicBezTo>
                    <a:pt x="578" y="126"/>
                    <a:pt x="578" y="126"/>
                    <a:pt x="578" y="126"/>
                  </a:cubicBezTo>
                  <a:cubicBezTo>
                    <a:pt x="569" y="125"/>
                    <a:pt x="569" y="125"/>
                    <a:pt x="569" y="125"/>
                  </a:cubicBezTo>
                  <a:cubicBezTo>
                    <a:pt x="564" y="138"/>
                    <a:pt x="564" y="138"/>
                    <a:pt x="564" y="138"/>
                  </a:cubicBezTo>
                  <a:cubicBezTo>
                    <a:pt x="564" y="138"/>
                    <a:pt x="542" y="133"/>
                    <a:pt x="539" y="130"/>
                  </a:cubicBezTo>
                  <a:cubicBezTo>
                    <a:pt x="534" y="127"/>
                    <a:pt x="517" y="129"/>
                    <a:pt x="517" y="129"/>
                  </a:cubicBezTo>
                  <a:cubicBezTo>
                    <a:pt x="517" y="129"/>
                    <a:pt x="522" y="142"/>
                    <a:pt x="515" y="145"/>
                  </a:cubicBezTo>
                  <a:cubicBezTo>
                    <a:pt x="509" y="148"/>
                    <a:pt x="490" y="136"/>
                    <a:pt x="490" y="136"/>
                  </a:cubicBezTo>
                  <a:cubicBezTo>
                    <a:pt x="490" y="123"/>
                    <a:pt x="490" y="123"/>
                    <a:pt x="490" y="123"/>
                  </a:cubicBezTo>
                  <a:cubicBezTo>
                    <a:pt x="477" y="118"/>
                    <a:pt x="477" y="118"/>
                    <a:pt x="477" y="118"/>
                  </a:cubicBezTo>
                  <a:cubicBezTo>
                    <a:pt x="477" y="118"/>
                    <a:pt x="467" y="134"/>
                    <a:pt x="448" y="131"/>
                  </a:cubicBezTo>
                  <a:cubicBezTo>
                    <a:pt x="428" y="129"/>
                    <a:pt x="434" y="111"/>
                    <a:pt x="434" y="111"/>
                  </a:cubicBezTo>
                  <a:cubicBezTo>
                    <a:pt x="423" y="113"/>
                    <a:pt x="423" y="113"/>
                    <a:pt x="423" y="113"/>
                  </a:cubicBezTo>
                  <a:cubicBezTo>
                    <a:pt x="423" y="113"/>
                    <a:pt x="421" y="117"/>
                    <a:pt x="419" y="122"/>
                  </a:cubicBezTo>
                  <a:cubicBezTo>
                    <a:pt x="417" y="126"/>
                    <a:pt x="403" y="131"/>
                    <a:pt x="395" y="130"/>
                  </a:cubicBezTo>
                  <a:cubicBezTo>
                    <a:pt x="386" y="128"/>
                    <a:pt x="381" y="134"/>
                    <a:pt x="373" y="138"/>
                  </a:cubicBezTo>
                  <a:cubicBezTo>
                    <a:pt x="364" y="142"/>
                    <a:pt x="348" y="143"/>
                    <a:pt x="348" y="143"/>
                  </a:cubicBezTo>
                  <a:cubicBezTo>
                    <a:pt x="326" y="159"/>
                    <a:pt x="326" y="159"/>
                    <a:pt x="326" y="159"/>
                  </a:cubicBezTo>
                  <a:cubicBezTo>
                    <a:pt x="300" y="178"/>
                    <a:pt x="300" y="178"/>
                    <a:pt x="300" y="178"/>
                  </a:cubicBezTo>
                  <a:cubicBezTo>
                    <a:pt x="300" y="186"/>
                    <a:pt x="300" y="186"/>
                    <a:pt x="300" y="186"/>
                  </a:cubicBezTo>
                  <a:cubicBezTo>
                    <a:pt x="276" y="207"/>
                    <a:pt x="276" y="207"/>
                    <a:pt x="276" y="207"/>
                  </a:cubicBezTo>
                  <a:cubicBezTo>
                    <a:pt x="269" y="213"/>
                    <a:pt x="269" y="213"/>
                    <a:pt x="269" y="213"/>
                  </a:cubicBezTo>
                  <a:cubicBezTo>
                    <a:pt x="269" y="213"/>
                    <a:pt x="271" y="222"/>
                    <a:pt x="264" y="230"/>
                  </a:cubicBezTo>
                  <a:cubicBezTo>
                    <a:pt x="255" y="239"/>
                    <a:pt x="239" y="238"/>
                    <a:pt x="239" y="238"/>
                  </a:cubicBezTo>
                  <a:cubicBezTo>
                    <a:pt x="220" y="240"/>
                    <a:pt x="220" y="240"/>
                    <a:pt x="220" y="240"/>
                  </a:cubicBezTo>
                  <a:cubicBezTo>
                    <a:pt x="218" y="236"/>
                    <a:pt x="218" y="236"/>
                    <a:pt x="218" y="236"/>
                  </a:cubicBezTo>
                  <a:cubicBezTo>
                    <a:pt x="206" y="245"/>
                    <a:pt x="206" y="245"/>
                    <a:pt x="206" y="245"/>
                  </a:cubicBezTo>
                  <a:cubicBezTo>
                    <a:pt x="197" y="245"/>
                    <a:pt x="197" y="245"/>
                    <a:pt x="197" y="245"/>
                  </a:cubicBezTo>
                  <a:cubicBezTo>
                    <a:pt x="194" y="247"/>
                    <a:pt x="187" y="251"/>
                    <a:pt x="184" y="252"/>
                  </a:cubicBezTo>
                  <a:cubicBezTo>
                    <a:pt x="180" y="253"/>
                    <a:pt x="166" y="251"/>
                    <a:pt x="161" y="253"/>
                  </a:cubicBezTo>
                  <a:cubicBezTo>
                    <a:pt x="154" y="255"/>
                    <a:pt x="157" y="262"/>
                    <a:pt x="157" y="262"/>
                  </a:cubicBezTo>
                  <a:cubicBezTo>
                    <a:pt x="157" y="262"/>
                    <a:pt x="156" y="266"/>
                    <a:pt x="155" y="270"/>
                  </a:cubicBezTo>
                  <a:cubicBezTo>
                    <a:pt x="155" y="273"/>
                    <a:pt x="171" y="275"/>
                    <a:pt x="171" y="275"/>
                  </a:cubicBezTo>
                  <a:cubicBezTo>
                    <a:pt x="170" y="278"/>
                    <a:pt x="170" y="278"/>
                    <a:pt x="170" y="278"/>
                  </a:cubicBezTo>
                  <a:cubicBezTo>
                    <a:pt x="177" y="280"/>
                    <a:pt x="177" y="280"/>
                    <a:pt x="177" y="280"/>
                  </a:cubicBezTo>
                  <a:cubicBezTo>
                    <a:pt x="177" y="280"/>
                    <a:pt x="197" y="275"/>
                    <a:pt x="198" y="277"/>
                  </a:cubicBezTo>
                  <a:cubicBezTo>
                    <a:pt x="198" y="280"/>
                    <a:pt x="186" y="283"/>
                    <a:pt x="186" y="283"/>
                  </a:cubicBezTo>
                  <a:cubicBezTo>
                    <a:pt x="183" y="282"/>
                    <a:pt x="183" y="282"/>
                    <a:pt x="183" y="282"/>
                  </a:cubicBezTo>
                  <a:cubicBezTo>
                    <a:pt x="173" y="287"/>
                    <a:pt x="173" y="287"/>
                    <a:pt x="173" y="287"/>
                  </a:cubicBezTo>
                  <a:cubicBezTo>
                    <a:pt x="156" y="291"/>
                    <a:pt x="156" y="291"/>
                    <a:pt x="156" y="291"/>
                  </a:cubicBezTo>
                  <a:cubicBezTo>
                    <a:pt x="151" y="303"/>
                    <a:pt x="151" y="303"/>
                    <a:pt x="151" y="303"/>
                  </a:cubicBezTo>
                  <a:cubicBezTo>
                    <a:pt x="156" y="305"/>
                    <a:pt x="156" y="305"/>
                    <a:pt x="156" y="305"/>
                  </a:cubicBezTo>
                  <a:cubicBezTo>
                    <a:pt x="156" y="305"/>
                    <a:pt x="161" y="303"/>
                    <a:pt x="165" y="303"/>
                  </a:cubicBezTo>
                  <a:cubicBezTo>
                    <a:pt x="171" y="303"/>
                    <a:pt x="171" y="303"/>
                    <a:pt x="171" y="303"/>
                  </a:cubicBezTo>
                  <a:cubicBezTo>
                    <a:pt x="171" y="303"/>
                    <a:pt x="168" y="306"/>
                    <a:pt x="165" y="309"/>
                  </a:cubicBezTo>
                  <a:cubicBezTo>
                    <a:pt x="162" y="312"/>
                    <a:pt x="151" y="310"/>
                    <a:pt x="151" y="310"/>
                  </a:cubicBezTo>
                  <a:cubicBezTo>
                    <a:pt x="144" y="314"/>
                    <a:pt x="144" y="314"/>
                    <a:pt x="144" y="314"/>
                  </a:cubicBezTo>
                  <a:cubicBezTo>
                    <a:pt x="136" y="313"/>
                    <a:pt x="136" y="313"/>
                    <a:pt x="136" y="313"/>
                  </a:cubicBezTo>
                  <a:cubicBezTo>
                    <a:pt x="110" y="318"/>
                    <a:pt x="110" y="318"/>
                    <a:pt x="110" y="318"/>
                  </a:cubicBezTo>
                  <a:cubicBezTo>
                    <a:pt x="114" y="312"/>
                    <a:pt x="114" y="312"/>
                    <a:pt x="114" y="312"/>
                  </a:cubicBezTo>
                  <a:cubicBezTo>
                    <a:pt x="97" y="314"/>
                    <a:pt x="97" y="314"/>
                    <a:pt x="97" y="314"/>
                  </a:cubicBezTo>
                  <a:cubicBezTo>
                    <a:pt x="97" y="317"/>
                    <a:pt x="97" y="317"/>
                    <a:pt x="97" y="317"/>
                  </a:cubicBezTo>
                  <a:cubicBezTo>
                    <a:pt x="106" y="322"/>
                    <a:pt x="106" y="322"/>
                    <a:pt x="106" y="322"/>
                  </a:cubicBezTo>
                  <a:cubicBezTo>
                    <a:pt x="106" y="322"/>
                    <a:pt x="102" y="327"/>
                    <a:pt x="96" y="328"/>
                  </a:cubicBezTo>
                  <a:cubicBezTo>
                    <a:pt x="80" y="328"/>
                    <a:pt x="80" y="328"/>
                    <a:pt x="80" y="328"/>
                  </a:cubicBezTo>
                  <a:cubicBezTo>
                    <a:pt x="80" y="321"/>
                    <a:pt x="80" y="321"/>
                    <a:pt x="80" y="321"/>
                  </a:cubicBezTo>
                  <a:cubicBezTo>
                    <a:pt x="69" y="324"/>
                    <a:pt x="69" y="324"/>
                    <a:pt x="69" y="324"/>
                  </a:cubicBezTo>
                  <a:cubicBezTo>
                    <a:pt x="69" y="324"/>
                    <a:pt x="67" y="330"/>
                    <a:pt x="63" y="330"/>
                  </a:cubicBezTo>
                  <a:cubicBezTo>
                    <a:pt x="58" y="330"/>
                    <a:pt x="50" y="333"/>
                    <a:pt x="48" y="337"/>
                  </a:cubicBezTo>
                  <a:cubicBezTo>
                    <a:pt x="47" y="341"/>
                    <a:pt x="45" y="346"/>
                    <a:pt x="40" y="348"/>
                  </a:cubicBezTo>
                  <a:cubicBezTo>
                    <a:pt x="35" y="349"/>
                    <a:pt x="38" y="353"/>
                    <a:pt x="37" y="357"/>
                  </a:cubicBezTo>
                  <a:cubicBezTo>
                    <a:pt x="36" y="362"/>
                    <a:pt x="29" y="363"/>
                    <a:pt x="29" y="363"/>
                  </a:cubicBezTo>
                  <a:cubicBezTo>
                    <a:pt x="28" y="368"/>
                    <a:pt x="28" y="368"/>
                    <a:pt x="28" y="368"/>
                  </a:cubicBezTo>
                  <a:cubicBezTo>
                    <a:pt x="29" y="383"/>
                    <a:pt x="29" y="383"/>
                    <a:pt x="29" y="383"/>
                  </a:cubicBezTo>
                  <a:cubicBezTo>
                    <a:pt x="32" y="384"/>
                    <a:pt x="32" y="384"/>
                    <a:pt x="32" y="384"/>
                  </a:cubicBezTo>
                  <a:cubicBezTo>
                    <a:pt x="26" y="399"/>
                    <a:pt x="26" y="399"/>
                    <a:pt x="26" y="399"/>
                  </a:cubicBezTo>
                  <a:cubicBezTo>
                    <a:pt x="51" y="388"/>
                    <a:pt x="51" y="388"/>
                    <a:pt x="51" y="388"/>
                  </a:cubicBezTo>
                  <a:cubicBezTo>
                    <a:pt x="51" y="388"/>
                    <a:pt x="68" y="380"/>
                    <a:pt x="73" y="385"/>
                  </a:cubicBezTo>
                  <a:cubicBezTo>
                    <a:pt x="78" y="391"/>
                    <a:pt x="58" y="404"/>
                    <a:pt x="58" y="404"/>
                  </a:cubicBezTo>
                  <a:cubicBezTo>
                    <a:pt x="65" y="407"/>
                    <a:pt x="65" y="407"/>
                    <a:pt x="65" y="407"/>
                  </a:cubicBezTo>
                  <a:cubicBezTo>
                    <a:pt x="66" y="411"/>
                    <a:pt x="66" y="411"/>
                    <a:pt x="66" y="411"/>
                  </a:cubicBezTo>
                  <a:cubicBezTo>
                    <a:pt x="74" y="413"/>
                    <a:pt x="74" y="413"/>
                    <a:pt x="74" y="413"/>
                  </a:cubicBezTo>
                  <a:cubicBezTo>
                    <a:pt x="74" y="413"/>
                    <a:pt x="71" y="419"/>
                    <a:pt x="72" y="424"/>
                  </a:cubicBezTo>
                  <a:cubicBezTo>
                    <a:pt x="73" y="429"/>
                    <a:pt x="82" y="422"/>
                    <a:pt x="85" y="426"/>
                  </a:cubicBezTo>
                  <a:cubicBezTo>
                    <a:pt x="88" y="430"/>
                    <a:pt x="80" y="434"/>
                    <a:pt x="75" y="436"/>
                  </a:cubicBezTo>
                  <a:cubicBezTo>
                    <a:pt x="71" y="438"/>
                    <a:pt x="72" y="443"/>
                    <a:pt x="73" y="446"/>
                  </a:cubicBezTo>
                  <a:cubicBezTo>
                    <a:pt x="74" y="448"/>
                    <a:pt x="79" y="446"/>
                    <a:pt x="79" y="446"/>
                  </a:cubicBezTo>
                  <a:cubicBezTo>
                    <a:pt x="79" y="450"/>
                    <a:pt x="79" y="450"/>
                    <a:pt x="79" y="450"/>
                  </a:cubicBezTo>
                  <a:cubicBezTo>
                    <a:pt x="85" y="453"/>
                    <a:pt x="85" y="453"/>
                    <a:pt x="85" y="453"/>
                  </a:cubicBezTo>
                  <a:cubicBezTo>
                    <a:pt x="95" y="453"/>
                    <a:pt x="95" y="453"/>
                    <a:pt x="95" y="453"/>
                  </a:cubicBezTo>
                  <a:cubicBezTo>
                    <a:pt x="79" y="459"/>
                    <a:pt x="79" y="459"/>
                    <a:pt x="79" y="459"/>
                  </a:cubicBezTo>
                  <a:cubicBezTo>
                    <a:pt x="74" y="457"/>
                    <a:pt x="74" y="457"/>
                    <a:pt x="74" y="457"/>
                  </a:cubicBezTo>
                  <a:cubicBezTo>
                    <a:pt x="71" y="458"/>
                    <a:pt x="71" y="458"/>
                    <a:pt x="71" y="458"/>
                  </a:cubicBezTo>
                  <a:cubicBezTo>
                    <a:pt x="72" y="463"/>
                    <a:pt x="72" y="463"/>
                    <a:pt x="72" y="463"/>
                  </a:cubicBezTo>
                  <a:cubicBezTo>
                    <a:pt x="67" y="458"/>
                    <a:pt x="67" y="458"/>
                    <a:pt x="67" y="458"/>
                  </a:cubicBezTo>
                  <a:cubicBezTo>
                    <a:pt x="69" y="453"/>
                    <a:pt x="69" y="453"/>
                    <a:pt x="69" y="453"/>
                  </a:cubicBezTo>
                  <a:cubicBezTo>
                    <a:pt x="69" y="453"/>
                    <a:pt x="59" y="444"/>
                    <a:pt x="55" y="445"/>
                  </a:cubicBezTo>
                  <a:cubicBezTo>
                    <a:pt x="50" y="446"/>
                    <a:pt x="56" y="458"/>
                    <a:pt x="56" y="458"/>
                  </a:cubicBezTo>
                  <a:cubicBezTo>
                    <a:pt x="56" y="458"/>
                    <a:pt x="61" y="458"/>
                    <a:pt x="61" y="464"/>
                  </a:cubicBezTo>
                  <a:cubicBezTo>
                    <a:pt x="62" y="471"/>
                    <a:pt x="52" y="471"/>
                    <a:pt x="52" y="471"/>
                  </a:cubicBezTo>
                  <a:cubicBezTo>
                    <a:pt x="71" y="478"/>
                    <a:pt x="71" y="478"/>
                    <a:pt x="71" y="478"/>
                  </a:cubicBezTo>
                  <a:cubicBezTo>
                    <a:pt x="81" y="471"/>
                    <a:pt x="81" y="471"/>
                    <a:pt x="81" y="471"/>
                  </a:cubicBezTo>
                  <a:cubicBezTo>
                    <a:pt x="86" y="481"/>
                    <a:pt x="86" y="481"/>
                    <a:pt x="86" y="481"/>
                  </a:cubicBezTo>
                  <a:cubicBezTo>
                    <a:pt x="91" y="478"/>
                    <a:pt x="91" y="478"/>
                    <a:pt x="91" y="478"/>
                  </a:cubicBezTo>
                  <a:cubicBezTo>
                    <a:pt x="91" y="478"/>
                    <a:pt x="101" y="478"/>
                    <a:pt x="108" y="480"/>
                  </a:cubicBezTo>
                  <a:cubicBezTo>
                    <a:pt x="115" y="482"/>
                    <a:pt x="107" y="496"/>
                    <a:pt x="107" y="496"/>
                  </a:cubicBezTo>
                  <a:cubicBezTo>
                    <a:pt x="100" y="503"/>
                    <a:pt x="100" y="503"/>
                    <a:pt x="100" y="503"/>
                  </a:cubicBezTo>
                  <a:cubicBezTo>
                    <a:pt x="111" y="505"/>
                    <a:pt x="111" y="505"/>
                    <a:pt x="111" y="505"/>
                  </a:cubicBezTo>
                  <a:cubicBezTo>
                    <a:pt x="111" y="507"/>
                    <a:pt x="111" y="507"/>
                    <a:pt x="111" y="507"/>
                  </a:cubicBezTo>
                  <a:cubicBezTo>
                    <a:pt x="127" y="509"/>
                    <a:pt x="127" y="509"/>
                    <a:pt x="127" y="509"/>
                  </a:cubicBezTo>
                  <a:cubicBezTo>
                    <a:pt x="110" y="510"/>
                    <a:pt x="110" y="510"/>
                    <a:pt x="110" y="510"/>
                  </a:cubicBezTo>
                  <a:cubicBezTo>
                    <a:pt x="112" y="520"/>
                    <a:pt x="112" y="520"/>
                    <a:pt x="112" y="520"/>
                  </a:cubicBezTo>
                  <a:cubicBezTo>
                    <a:pt x="118" y="519"/>
                    <a:pt x="118" y="519"/>
                    <a:pt x="118" y="519"/>
                  </a:cubicBezTo>
                  <a:cubicBezTo>
                    <a:pt x="123" y="515"/>
                    <a:pt x="123" y="515"/>
                    <a:pt x="123" y="515"/>
                  </a:cubicBezTo>
                  <a:cubicBezTo>
                    <a:pt x="122" y="520"/>
                    <a:pt x="122" y="520"/>
                    <a:pt x="122" y="520"/>
                  </a:cubicBezTo>
                  <a:cubicBezTo>
                    <a:pt x="130" y="524"/>
                    <a:pt x="130" y="524"/>
                    <a:pt x="130" y="524"/>
                  </a:cubicBezTo>
                  <a:cubicBezTo>
                    <a:pt x="130" y="524"/>
                    <a:pt x="135" y="522"/>
                    <a:pt x="134" y="527"/>
                  </a:cubicBezTo>
                  <a:cubicBezTo>
                    <a:pt x="134" y="532"/>
                    <a:pt x="129" y="535"/>
                    <a:pt x="129" y="535"/>
                  </a:cubicBezTo>
                  <a:cubicBezTo>
                    <a:pt x="129" y="535"/>
                    <a:pt x="123" y="529"/>
                    <a:pt x="119" y="536"/>
                  </a:cubicBezTo>
                  <a:cubicBezTo>
                    <a:pt x="115" y="542"/>
                    <a:pt x="122" y="543"/>
                    <a:pt x="122" y="543"/>
                  </a:cubicBezTo>
                  <a:cubicBezTo>
                    <a:pt x="128" y="540"/>
                    <a:pt x="128" y="540"/>
                    <a:pt x="128" y="540"/>
                  </a:cubicBezTo>
                  <a:cubicBezTo>
                    <a:pt x="133" y="541"/>
                    <a:pt x="133" y="541"/>
                    <a:pt x="133" y="541"/>
                  </a:cubicBezTo>
                  <a:cubicBezTo>
                    <a:pt x="176" y="530"/>
                    <a:pt x="176" y="530"/>
                    <a:pt x="176" y="530"/>
                  </a:cubicBezTo>
                  <a:cubicBezTo>
                    <a:pt x="162" y="540"/>
                    <a:pt x="162" y="540"/>
                    <a:pt x="162" y="540"/>
                  </a:cubicBezTo>
                  <a:cubicBezTo>
                    <a:pt x="163" y="546"/>
                    <a:pt x="163" y="546"/>
                    <a:pt x="163" y="546"/>
                  </a:cubicBezTo>
                  <a:cubicBezTo>
                    <a:pt x="150" y="548"/>
                    <a:pt x="150" y="548"/>
                    <a:pt x="150" y="548"/>
                  </a:cubicBezTo>
                  <a:cubicBezTo>
                    <a:pt x="137" y="555"/>
                    <a:pt x="137" y="555"/>
                    <a:pt x="137" y="555"/>
                  </a:cubicBezTo>
                  <a:cubicBezTo>
                    <a:pt x="130" y="561"/>
                    <a:pt x="130" y="561"/>
                    <a:pt x="130" y="561"/>
                  </a:cubicBezTo>
                  <a:cubicBezTo>
                    <a:pt x="132" y="562"/>
                    <a:pt x="132" y="562"/>
                    <a:pt x="132" y="562"/>
                  </a:cubicBezTo>
                  <a:cubicBezTo>
                    <a:pt x="147" y="558"/>
                    <a:pt x="147" y="558"/>
                    <a:pt x="147" y="558"/>
                  </a:cubicBezTo>
                  <a:cubicBezTo>
                    <a:pt x="147" y="554"/>
                    <a:pt x="147" y="554"/>
                    <a:pt x="147" y="554"/>
                  </a:cubicBezTo>
                  <a:cubicBezTo>
                    <a:pt x="153" y="553"/>
                    <a:pt x="153" y="553"/>
                    <a:pt x="153" y="553"/>
                  </a:cubicBezTo>
                  <a:cubicBezTo>
                    <a:pt x="155" y="554"/>
                    <a:pt x="155" y="554"/>
                    <a:pt x="155" y="554"/>
                  </a:cubicBezTo>
                  <a:cubicBezTo>
                    <a:pt x="167" y="548"/>
                    <a:pt x="167" y="548"/>
                    <a:pt x="167" y="548"/>
                  </a:cubicBezTo>
                  <a:cubicBezTo>
                    <a:pt x="168" y="551"/>
                    <a:pt x="168" y="551"/>
                    <a:pt x="168" y="551"/>
                  </a:cubicBezTo>
                  <a:cubicBezTo>
                    <a:pt x="162" y="556"/>
                    <a:pt x="162" y="556"/>
                    <a:pt x="162" y="556"/>
                  </a:cubicBezTo>
                  <a:cubicBezTo>
                    <a:pt x="165" y="558"/>
                    <a:pt x="165" y="558"/>
                    <a:pt x="165" y="558"/>
                  </a:cubicBezTo>
                  <a:cubicBezTo>
                    <a:pt x="162" y="560"/>
                    <a:pt x="162" y="560"/>
                    <a:pt x="162" y="560"/>
                  </a:cubicBezTo>
                  <a:cubicBezTo>
                    <a:pt x="165" y="562"/>
                    <a:pt x="165" y="562"/>
                    <a:pt x="165" y="562"/>
                  </a:cubicBezTo>
                  <a:cubicBezTo>
                    <a:pt x="177" y="550"/>
                    <a:pt x="177" y="550"/>
                    <a:pt x="177" y="550"/>
                  </a:cubicBezTo>
                  <a:cubicBezTo>
                    <a:pt x="175" y="543"/>
                    <a:pt x="175" y="543"/>
                    <a:pt x="175" y="543"/>
                  </a:cubicBezTo>
                  <a:cubicBezTo>
                    <a:pt x="175" y="543"/>
                    <a:pt x="179" y="540"/>
                    <a:pt x="185" y="539"/>
                  </a:cubicBezTo>
                  <a:cubicBezTo>
                    <a:pt x="192" y="538"/>
                    <a:pt x="195" y="545"/>
                    <a:pt x="195" y="545"/>
                  </a:cubicBezTo>
                  <a:cubicBezTo>
                    <a:pt x="206" y="551"/>
                    <a:pt x="206" y="551"/>
                    <a:pt x="206" y="551"/>
                  </a:cubicBezTo>
                  <a:cubicBezTo>
                    <a:pt x="210" y="549"/>
                    <a:pt x="210" y="549"/>
                    <a:pt x="210" y="549"/>
                  </a:cubicBezTo>
                  <a:cubicBezTo>
                    <a:pt x="208" y="545"/>
                    <a:pt x="208" y="545"/>
                    <a:pt x="208" y="545"/>
                  </a:cubicBezTo>
                  <a:cubicBezTo>
                    <a:pt x="212" y="541"/>
                    <a:pt x="212" y="541"/>
                    <a:pt x="212" y="541"/>
                  </a:cubicBezTo>
                  <a:cubicBezTo>
                    <a:pt x="221" y="545"/>
                    <a:pt x="221" y="545"/>
                    <a:pt x="221" y="545"/>
                  </a:cubicBezTo>
                  <a:cubicBezTo>
                    <a:pt x="221" y="545"/>
                    <a:pt x="219" y="546"/>
                    <a:pt x="218" y="548"/>
                  </a:cubicBezTo>
                  <a:cubicBezTo>
                    <a:pt x="216" y="548"/>
                    <a:pt x="217" y="552"/>
                    <a:pt x="217" y="552"/>
                  </a:cubicBezTo>
                  <a:cubicBezTo>
                    <a:pt x="221" y="551"/>
                    <a:pt x="221" y="551"/>
                    <a:pt x="221" y="551"/>
                  </a:cubicBezTo>
                  <a:cubicBezTo>
                    <a:pt x="225" y="557"/>
                    <a:pt x="225" y="557"/>
                    <a:pt x="225" y="557"/>
                  </a:cubicBezTo>
                  <a:cubicBezTo>
                    <a:pt x="223" y="548"/>
                    <a:pt x="223" y="548"/>
                    <a:pt x="223" y="548"/>
                  </a:cubicBezTo>
                  <a:cubicBezTo>
                    <a:pt x="227" y="546"/>
                    <a:pt x="232" y="543"/>
                    <a:pt x="233" y="545"/>
                  </a:cubicBezTo>
                  <a:cubicBezTo>
                    <a:pt x="236" y="548"/>
                    <a:pt x="233" y="552"/>
                    <a:pt x="233" y="552"/>
                  </a:cubicBezTo>
                  <a:cubicBezTo>
                    <a:pt x="241" y="560"/>
                    <a:pt x="241" y="560"/>
                    <a:pt x="241" y="560"/>
                  </a:cubicBezTo>
                  <a:cubicBezTo>
                    <a:pt x="241" y="566"/>
                    <a:pt x="241" y="566"/>
                    <a:pt x="241" y="566"/>
                  </a:cubicBezTo>
                  <a:cubicBezTo>
                    <a:pt x="241" y="566"/>
                    <a:pt x="255" y="570"/>
                    <a:pt x="267" y="572"/>
                  </a:cubicBezTo>
                  <a:cubicBezTo>
                    <a:pt x="278" y="573"/>
                    <a:pt x="284" y="564"/>
                    <a:pt x="295" y="556"/>
                  </a:cubicBezTo>
                  <a:cubicBezTo>
                    <a:pt x="305" y="550"/>
                    <a:pt x="312" y="558"/>
                    <a:pt x="312" y="558"/>
                  </a:cubicBezTo>
                  <a:cubicBezTo>
                    <a:pt x="315" y="546"/>
                    <a:pt x="315" y="546"/>
                    <a:pt x="315" y="546"/>
                  </a:cubicBezTo>
                  <a:cubicBezTo>
                    <a:pt x="309" y="546"/>
                    <a:pt x="309" y="546"/>
                    <a:pt x="309" y="546"/>
                  </a:cubicBezTo>
                  <a:cubicBezTo>
                    <a:pt x="309" y="546"/>
                    <a:pt x="312" y="527"/>
                    <a:pt x="310" y="517"/>
                  </a:cubicBezTo>
                  <a:cubicBezTo>
                    <a:pt x="309" y="507"/>
                    <a:pt x="318" y="510"/>
                    <a:pt x="332" y="508"/>
                  </a:cubicBezTo>
                  <a:cubicBezTo>
                    <a:pt x="346" y="506"/>
                    <a:pt x="353" y="506"/>
                    <a:pt x="353" y="506"/>
                  </a:cubicBezTo>
                  <a:cubicBezTo>
                    <a:pt x="353" y="506"/>
                    <a:pt x="379" y="510"/>
                    <a:pt x="391" y="513"/>
                  </a:cubicBezTo>
                  <a:cubicBezTo>
                    <a:pt x="402" y="515"/>
                    <a:pt x="407" y="526"/>
                    <a:pt x="417" y="534"/>
                  </a:cubicBezTo>
                  <a:cubicBezTo>
                    <a:pt x="429" y="540"/>
                    <a:pt x="454" y="525"/>
                    <a:pt x="454" y="525"/>
                  </a:cubicBezTo>
                  <a:cubicBezTo>
                    <a:pt x="454" y="525"/>
                    <a:pt x="484" y="507"/>
                    <a:pt x="494" y="497"/>
                  </a:cubicBezTo>
                  <a:cubicBezTo>
                    <a:pt x="505" y="489"/>
                    <a:pt x="514" y="458"/>
                    <a:pt x="523" y="449"/>
                  </a:cubicBezTo>
                  <a:cubicBezTo>
                    <a:pt x="530" y="442"/>
                    <a:pt x="553" y="456"/>
                    <a:pt x="563" y="456"/>
                  </a:cubicBezTo>
                  <a:cubicBezTo>
                    <a:pt x="575" y="455"/>
                    <a:pt x="578" y="441"/>
                    <a:pt x="578" y="441"/>
                  </a:cubicBezTo>
                  <a:cubicBezTo>
                    <a:pt x="573" y="439"/>
                    <a:pt x="573" y="439"/>
                    <a:pt x="573" y="439"/>
                  </a:cubicBezTo>
                  <a:cubicBezTo>
                    <a:pt x="581" y="436"/>
                    <a:pt x="581" y="436"/>
                    <a:pt x="581" y="436"/>
                  </a:cubicBezTo>
                  <a:cubicBezTo>
                    <a:pt x="581" y="436"/>
                    <a:pt x="578" y="423"/>
                    <a:pt x="592" y="423"/>
                  </a:cubicBezTo>
                  <a:cubicBezTo>
                    <a:pt x="606" y="423"/>
                    <a:pt x="606" y="438"/>
                    <a:pt x="606" y="438"/>
                  </a:cubicBezTo>
                  <a:cubicBezTo>
                    <a:pt x="606" y="438"/>
                    <a:pt x="594" y="446"/>
                    <a:pt x="590" y="458"/>
                  </a:cubicBezTo>
                  <a:cubicBezTo>
                    <a:pt x="587" y="469"/>
                    <a:pt x="606" y="474"/>
                    <a:pt x="607" y="477"/>
                  </a:cubicBezTo>
                  <a:cubicBezTo>
                    <a:pt x="608" y="479"/>
                    <a:pt x="606" y="486"/>
                    <a:pt x="606" y="486"/>
                  </a:cubicBezTo>
                  <a:cubicBezTo>
                    <a:pt x="623" y="489"/>
                    <a:pt x="623" y="489"/>
                    <a:pt x="623" y="489"/>
                  </a:cubicBezTo>
                  <a:cubicBezTo>
                    <a:pt x="631" y="472"/>
                    <a:pt x="631" y="472"/>
                    <a:pt x="631" y="472"/>
                  </a:cubicBezTo>
                  <a:cubicBezTo>
                    <a:pt x="624" y="459"/>
                    <a:pt x="624" y="459"/>
                    <a:pt x="624" y="459"/>
                  </a:cubicBezTo>
                  <a:cubicBezTo>
                    <a:pt x="638" y="451"/>
                    <a:pt x="638" y="451"/>
                    <a:pt x="638" y="451"/>
                  </a:cubicBezTo>
                  <a:cubicBezTo>
                    <a:pt x="625" y="439"/>
                    <a:pt x="625" y="439"/>
                    <a:pt x="625" y="439"/>
                  </a:cubicBezTo>
                  <a:cubicBezTo>
                    <a:pt x="625" y="439"/>
                    <a:pt x="625" y="423"/>
                    <a:pt x="626" y="416"/>
                  </a:cubicBezTo>
                  <a:cubicBezTo>
                    <a:pt x="626" y="410"/>
                    <a:pt x="645" y="413"/>
                    <a:pt x="645" y="413"/>
                  </a:cubicBezTo>
                  <a:cubicBezTo>
                    <a:pt x="648" y="419"/>
                    <a:pt x="648" y="419"/>
                    <a:pt x="648" y="419"/>
                  </a:cubicBezTo>
                  <a:cubicBezTo>
                    <a:pt x="675" y="407"/>
                    <a:pt x="675" y="407"/>
                    <a:pt x="675" y="407"/>
                  </a:cubicBezTo>
                  <a:cubicBezTo>
                    <a:pt x="674" y="400"/>
                    <a:pt x="674" y="400"/>
                    <a:pt x="674" y="400"/>
                  </a:cubicBezTo>
                  <a:cubicBezTo>
                    <a:pt x="684" y="398"/>
                    <a:pt x="684" y="398"/>
                    <a:pt x="684" y="398"/>
                  </a:cubicBezTo>
                  <a:cubicBezTo>
                    <a:pt x="684" y="398"/>
                    <a:pt x="698" y="380"/>
                    <a:pt x="707" y="377"/>
                  </a:cubicBezTo>
                  <a:cubicBezTo>
                    <a:pt x="714" y="372"/>
                    <a:pt x="732" y="382"/>
                    <a:pt x="732" y="382"/>
                  </a:cubicBezTo>
                  <a:cubicBezTo>
                    <a:pt x="751" y="373"/>
                    <a:pt x="751" y="373"/>
                    <a:pt x="751" y="373"/>
                  </a:cubicBezTo>
                  <a:cubicBezTo>
                    <a:pt x="751" y="373"/>
                    <a:pt x="766" y="371"/>
                    <a:pt x="781" y="360"/>
                  </a:cubicBezTo>
                  <a:cubicBezTo>
                    <a:pt x="796" y="348"/>
                    <a:pt x="825" y="313"/>
                    <a:pt x="825" y="313"/>
                  </a:cubicBezTo>
                  <a:cubicBezTo>
                    <a:pt x="825" y="313"/>
                    <a:pt x="845" y="305"/>
                    <a:pt x="865" y="297"/>
                  </a:cubicBezTo>
                  <a:cubicBezTo>
                    <a:pt x="885" y="288"/>
                    <a:pt x="889" y="271"/>
                    <a:pt x="889" y="271"/>
                  </a:cubicBezTo>
                  <a:cubicBezTo>
                    <a:pt x="900" y="272"/>
                    <a:pt x="900" y="272"/>
                    <a:pt x="900" y="272"/>
                  </a:cubicBezTo>
                  <a:cubicBezTo>
                    <a:pt x="904" y="276"/>
                    <a:pt x="904" y="276"/>
                    <a:pt x="904" y="276"/>
                  </a:cubicBezTo>
                  <a:cubicBezTo>
                    <a:pt x="916" y="270"/>
                    <a:pt x="916" y="270"/>
                    <a:pt x="916" y="270"/>
                  </a:cubicBezTo>
                  <a:cubicBezTo>
                    <a:pt x="910" y="253"/>
                    <a:pt x="910" y="253"/>
                    <a:pt x="910" y="253"/>
                  </a:cubicBezTo>
                  <a:cubicBezTo>
                    <a:pt x="930" y="253"/>
                    <a:pt x="930" y="253"/>
                    <a:pt x="930" y="253"/>
                  </a:cubicBezTo>
                  <a:cubicBezTo>
                    <a:pt x="933" y="246"/>
                    <a:pt x="933" y="246"/>
                    <a:pt x="933" y="246"/>
                  </a:cubicBezTo>
                  <a:cubicBezTo>
                    <a:pt x="946" y="246"/>
                    <a:pt x="946" y="246"/>
                    <a:pt x="946" y="246"/>
                  </a:cubicBezTo>
                  <a:cubicBezTo>
                    <a:pt x="946" y="242"/>
                    <a:pt x="946" y="242"/>
                    <a:pt x="946" y="242"/>
                  </a:cubicBezTo>
                  <a:cubicBezTo>
                    <a:pt x="975" y="238"/>
                    <a:pt x="975" y="238"/>
                    <a:pt x="975" y="238"/>
                  </a:cubicBezTo>
                  <a:cubicBezTo>
                    <a:pt x="975" y="238"/>
                    <a:pt x="976" y="225"/>
                    <a:pt x="988" y="225"/>
                  </a:cubicBezTo>
                  <a:cubicBezTo>
                    <a:pt x="1000" y="225"/>
                    <a:pt x="995" y="240"/>
                    <a:pt x="995" y="240"/>
                  </a:cubicBezTo>
                  <a:cubicBezTo>
                    <a:pt x="1002" y="242"/>
                    <a:pt x="1002" y="242"/>
                    <a:pt x="1002" y="242"/>
                  </a:cubicBezTo>
                  <a:cubicBezTo>
                    <a:pt x="1002" y="242"/>
                    <a:pt x="1008" y="227"/>
                    <a:pt x="1011" y="223"/>
                  </a:cubicBezTo>
                  <a:cubicBezTo>
                    <a:pt x="1013" y="220"/>
                    <a:pt x="1020" y="222"/>
                    <a:pt x="1020" y="222"/>
                  </a:cubicBezTo>
                  <a:cubicBezTo>
                    <a:pt x="1020" y="222"/>
                    <a:pt x="1022" y="213"/>
                    <a:pt x="1019" y="210"/>
                  </a:cubicBez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84" name="Lebanon" descr="© INSCALE GmbH, 05.05.2010&#10;http://www.presentationload.com/"/>
            <p:cNvSpPr>
              <a:spLocks/>
            </p:cNvSpPr>
            <p:nvPr/>
          </p:nvSpPr>
          <p:spPr bwMode="gray">
            <a:xfrm>
              <a:off x="7715204" y="5661572"/>
              <a:ext cx="177379" cy="364522"/>
            </a:xfrm>
            <a:custGeom>
              <a:avLst/>
              <a:gdLst/>
              <a:ahLst/>
              <a:cxnLst>
                <a:cxn ang="0">
                  <a:pos x="26" y="106"/>
                </a:cxn>
                <a:cxn ang="0">
                  <a:pos x="37" y="87"/>
                </a:cxn>
                <a:cxn ang="0">
                  <a:pos x="36" y="83"/>
                </a:cxn>
                <a:cxn ang="0">
                  <a:pos x="43" y="75"/>
                </a:cxn>
                <a:cxn ang="0">
                  <a:pos x="29" y="74"/>
                </a:cxn>
                <a:cxn ang="0">
                  <a:pos x="31" y="67"/>
                </a:cxn>
                <a:cxn ang="0">
                  <a:pos x="35" y="64"/>
                </a:cxn>
                <a:cxn ang="0">
                  <a:pos x="54" y="56"/>
                </a:cxn>
                <a:cxn ang="0">
                  <a:pos x="48" y="51"/>
                </a:cxn>
                <a:cxn ang="0">
                  <a:pos x="46" y="47"/>
                </a:cxn>
                <a:cxn ang="0">
                  <a:pos x="58" y="45"/>
                </a:cxn>
                <a:cxn ang="0">
                  <a:pos x="48" y="42"/>
                </a:cxn>
                <a:cxn ang="0">
                  <a:pos x="61" y="27"/>
                </a:cxn>
                <a:cxn ang="0">
                  <a:pos x="48" y="17"/>
                </a:cxn>
                <a:cxn ang="0">
                  <a:pos x="48" y="11"/>
                </a:cxn>
                <a:cxn ang="0">
                  <a:pos x="35" y="10"/>
                </a:cxn>
                <a:cxn ang="0">
                  <a:pos x="38" y="0"/>
                </a:cxn>
                <a:cxn ang="0">
                  <a:pos x="29" y="1"/>
                </a:cxn>
                <a:cxn ang="0">
                  <a:pos x="28" y="6"/>
                </a:cxn>
                <a:cxn ang="0">
                  <a:pos x="20" y="7"/>
                </a:cxn>
                <a:cxn ang="0">
                  <a:pos x="14" y="12"/>
                </a:cxn>
                <a:cxn ang="0">
                  <a:pos x="15" y="20"/>
                </a:cxn>
                <a:cxn ang="0">
                  <a:pos x="6" y="28"/>
                </a:cxn>
                <a:cxn ang="0">
                  <a:pos x="5" y="36"/>
                </a:cxn>
                <a:cxn ang="0">
                  <a:pos x="1" y="38"/>
                </a:cxn>
                <a:cxn ang="0">
                  <a:pos x="2" y="49"/>
                </a:cxn>
                <a:cxn ang="0">
                  <a:pos x="10" y="56"/>
                </a:cxn>
                <a:cxn ang="0">
                  <a:pos x="6" y="63"/>
                </a:cxn>
                <a:cxn ang="0">
                  <a:pos x="3" y="77"/>
                </a:cxn>
                <a:cxn ang="0">
                  <a:pos x="4" y="94"/>
                </a:cxn>
                <a:cxn ang="0">
                  <a:pos x="2" y="96"/>
                </a:cxn>
                <a:cxn ang="0">
                  <a:pos x="3" y="109"/>
                </a:cxn>
                <a:cxn ang="0">
                  <a:pos x="0" y="112"/>
                </a:cxn>
                <a:cxn ang="0">
                  <a:pos x="0" y="115"/>
                </a:cxn>
                <a:cxn ang="0">
                  <a:pos x="3" y="115"/>
                </a:cxn>
                <a:cxn ang="0">
                  <a:pos x="2" y="126"/>
                </a:cxn>
                <a:cxn ang="0">
                  <a:pos x="8" y="125"/>
                </a:cxn>
                <a:cxn ang="0">
                  <a:pos x="12" y="121"/>
                </a:cxn>
                <a:cxn ang="0">
                  <a:pos x="19" y="122"/>
                </a:cxn>
                <a:cxn ang="0">
                  <a:pos x="19" y="112"/>
                </a:cxn>
                <a:cxn ang="0">
                  <a:pos x="19" y="106"/>
                </a:cxn>
                <a:cxn ang="0">
                  <a:pos x="26" y="106"/>
                </a:cxn>
              </a:cxnLst>
              <a:rect l="0" t="0" r="r" b="b"/>
              <a:pathLst>
                <a:path w="63" h="129">
                  <a:moveTo>
                    <a:pt x="26" y="106"/>
                  </a:moveTo>
                  <a:cubicBezTo>
                    <a:pt x="37" y="87"/>
                    <a:pt x="37" y="87"/>
                    <a:pt x="37" y="87"/>
                  </a:cubicBezTo>
                  <a:cubicBezTo>
                    <a:pt x="36" y="83"/>
                    <a:pt x="36" y="83"/>
                    <a:pt x="36" y="83"/>
                  </a:cubicBezTo>
                  <a:cubicBezTo>
                    <a:pt x="36" y="83"/>
                    <a:pt x="43" y="79"/>
                    <a:pt x="43" y="75"/>
                  </a:cubicBezTo>
                  <a:cubicBezTo>
                    <a:pt x="44" y="72"/>
                    <a:pt x="29" y="74"/>
                    <a:pt x="29" y="74"/>
                  </a:cubicBezTo>
                  <a:cubicBezTo>
                    <a:pt x="31" y="67"/>
                    <a:pt x="31" y="67"/>
                    <a:pt x="31" y="67"/>
                  </a:cubicBezTo>
                  <a:cubicBezTo>
                    <a:pt x="31" y="67"/>
                    <a:pt x="35" y="66"/>
                    <a:pt x="35" y="64"/>
                  </a:cubicBezTo>
                  <a:cubicBezTo>
                    <a:pt x="35" y="61"/>
                    <a:pt x="54" y="56"/>
                    <a:pt x="54" y="56"/>
                  </a:cubicBezTo>
                  <a:cubicBezTo>
                    <a:pt x="48" y="51"/>
                    <a:pt x="48" y="51"/>
                    <a:pt x="48" y="51"/>
                  </a:cubicBezTo>
                  <a:cubicBezTo>
                    <a:pt x="46" y="47"/>
                    <a:pt x="46" y="47"/>
                    <a:pt x="46" y="47"/>
                  </a:cubicBezTo>
                  <a:cubicBezTo>
                    <a:pt x="58" y="45"/>
                    <a:pt x="58" y="45"/>
                    <a:pt x="58" y="45"/>
                  </a:cubicBezTo>
                  <a:cubicBezTo>
                    <a:pt x="48" y="42"/>
                    <a:pt x="48" y="42"/>
                    <a:pt x="48" y="42"/>
                  </a:cubicBezTo>
                  <a:cubicBezTo>
                    <a:pt x="48" y="42"/>
                    <a:pt x="58" y="32"/>
                    <a:pt x="61" y="27"/>
                  </a:cubicBezTo>
                  <a:cubicBezTo>
                    <a:pt x="63" y="22"/>
                    <a:pt x="48" y="17"/>
                    <a:pt x="48" y="17"/>
                  </a:cubicBezTo>
                  <a:cubicBezTo>
                    <a:pt x="48" y="11"/>
                    <a:pt x="48" y="11"/>
                    <a:pt x="48" y="11"/>
                  </a:cubicBezTo>
                  <a:cubicBezTo>
                    <a:pt x="35" y="10"/>
                    <a:pt x="35" y="10"/>
                    <a:pt x="35" y="10"/>
                  </a:cubicBezTo>
                  <a:cubicBezTo>
                    <a:pt x="38" y="0"/>
                    <a:pt x="38" y="0"/>
                    <a:pt x="38" y="0"/>
                  </a:cubicBezTo>
                  <a:cubicBezTo>
                    <a:pt x="29" y="1"/>
                    <a:pt x="29" y="1"/>
                    <a:pt x="29" y="1"/>
                  </a:cubicBezTo>
                  <a:cubicBezTo>
                    <a:pt x="28" y="6"/>
                    <a:pt x="28" y="6"/>
                    <a:pt x="28" y="6"/>
                  </a:cubicBezTo>
                  <a:cubicBezTo>
                    <a:pt x="20" y="7"/>
                    <a:pt x="20" y="7"/>
                    <a:pt x="20" y="7"/>
                  </a:cubicBezTo>
                  <a:cubicBezTo>
                    <a:pt x="14" y="12"/>
                    <a:pt x="14" y="12"/>
                    <a:pt x="14" y="12"/>
                  </a:cubicBezTo>
                  <a:cubicBezTo>
                    <a:pt x="15" y="20"/>
                    <a:pt x="15" y="20"/>
                    <a:pt x="15" y="20"/>
                  </a:cubicBezTo>
                  <a:cubicBezTo>
                    <a:pt x="15" y="20"/>
                    <a:pt x="9" y="24"/>
                    <a:pt x="6" y="28"/>
                  </a:cubicBezTo>
                  <a:cubicBezTo>
                    <a:pt x="4" y="31"/>
                    <a:pt x="6" y="33"/>
                    <a:pt x="5" y="36"/>
                  </a:cubicBezTo>
                  <a:cubicBezTo>
                    <a:pt x="3" y="38"/>
                    <a:pt x="1" y="38"/>
                    <a:pt x="1" y="38"/>
                  </a:cubicBezTo>
                  <a:cubicBezTo>
                    <a:pt x="2" y="49"/>
                    <a:pt x="2" y="49"/>
                    <a:pt x="2" y="49"/>
                  </a:cubicBezTo>
                  <a:cubicBezTo>
                    <a:pt x="2" y="49"/>
                    <a:pt x="10" y="52"/>
                    <a:pt x="10" y="56"/>
                  </a:cubicBezTo>
                  <a:cubicBezTo>
                    <a:pt x="10" y="60"/>
                    <a:pt x="6" y="63"/>
                    <a:pt x="6" y="63"/>
                  </a:cubicBezTo>
                  <a:cubicBezTo>
                    <a:pt x="3" y="77"/>
                    <a:pt x="3" y="77"/>
                    <a:pt x="3" y="77"/>
                  </a:cubicBezTo>
                  <a:cubicBezTo>
                    <a:pt x="4" y="94"/>
                    <a:pt x="4" y="94"/>
                    <a:pt x="4" y="94"/>
                  </a:cubicBezTo>
                  <a:cubicBezTo>
                    <a:pt x="2" y="96"/>
                    <a:pt x="2" y="96"/>
                    <a:pt x="2" y="96"/>
                  </a:cubicBezTo>
                  <a:cubicBezTo>
                    <a:pt x="3" y="109"/>
                    <a:pt x="3" y="109"/>
                    <a:pt x="3" y="109"/>
                  </a:cubicBezTo>
                  <a:cubicBezTo>
                    <a:pt x="0" y="112"/>
                    <a:pt x="0" y="112"/>
                    <a:pt x="0" y="112"/>
                  </a:cubicBezTo>
                  <a:cubicBezTo>
                    <a:pt x="0" y="115"/>
                    <a:pt x="0" y="115"/>
                    <a:pt x="0" y="115"/>
                  </a:cubicBezTo>
                  <a:cubicBezTo>
                    <a:pt x="3" y="115"/>
                    <a:pt x="3" y="115"/>
                    <a:pt x="3" y="115"/>
                  </a:cubicBezTo>
                  <a:cubicBezTo>
                    <a:pt x="2" y="126"/>
                    <a:pt x="2" y="126"/>
                    <a:pt x="2" y="126"/>
                  </a:cubicBezTo>
                  <a:cubicBezTo>
                    <a:pt x="2" y="126"/>
                    <a:pt x="5" y="126"/>
                    <a:pt x="8" y="125"/>
                  </a:cubicBezTo>
                  <a:cubicBezTo>
                    <a:pt x="10" y="123"/>
                    <a:pt x="12" y="121"/>
                    <a:pt x="12" y="121"/>
                  </a:cubicBezTo>
                  <a:cubicBezTo>
                    <a:pt x="12" y="121"/>
                    <a:pt x="15" y="129"/>
                    <a:pt x="19" y="122"/>
                  </a:cubicBezTo>
                  <a:cubicBezTo>
                    <a:pt x="25" y="115"/>
                    <a:pt x="19" y="112"/>
                    <a:pt x="19" y="112"/>
                  </a:cubicBezTo>
                  <a:cubicBezTo>
                    <a:pt x="19" y="106"/>
                    <a:pt x="19" y="106"/>
                    <a:pt x="19" y="106"/>
                  </a:cubicBezTo>
                  <a:lnTo>
                    <a:pt x="26" y="10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5" name="Syria" descr="© INSCALE GmbH, 05.05.2010&#10;http://www.presentationload.com/"/>
            <p:cNvSpPr>
              <a:spLocks/>
            </p:cNvSpPr>
            <p:nvPr/>
          </p:nvSpPr>
          <p:spPr bwMode="gray">
            <a:xfrm>
              <a:off x="7650111" y="4860926"/>
              <a:ext cx="868995" cy="1212360"/>
            </a:xfrm>
            <a:custGeom>
              <a:avLst/>
              <a:gdLst/>
              <a:ahLst/>
              <a:cxnLst>
                <a:cxn ang="0">
                  <a:pos x="294" y="149"/>
                </a:cxn>
                <a:cxn ang="0">
                  <a:pos x="274" y="96"/>
                </a:cxn>
                <a:cxn ang="0">
                  <a:pos x="287" y="50"/>
                </a:cxn>
                <a:cxn ang="0">
                  <a:pos x="302" y="18"/>
                </a:cxn>
                <a:cxn ang="0">
                  <a:pos x="297" y="1"/>
                </a:cxn>
                <a:cxn ang="0">
                  <a:pos x="262" y="26"/>
                </a:cxn>
                <a:cxn ang="0">
                  <a:pos x="178" y="89"/>
                </a:cxn>
                <a:cxn ang="0">
                  <a:pos x="129" y="111"/>
                </a:cxn>
                <a:cxn ang="0">
                  <a:pos x="81" y="127"/>
                </a:cxn>
                <a:cxn ang="0">
                  <a:pos x="72" y="136"/>
                </a:cxn>
                <a:cxn ang="0">
                  <a:pos x="42" y="142"/>
                </a:cxn>
                <a:cxn ang="0">
                  <a:pos x="22" y="168"/>
                </a:cxn>
                <a:cxn ang="0">
                  <a:pos x="21" y="188"/>
                </a:cxn>
                <a:cxn ang="0">
                  <a:pos x="20" y="218"/>
                </a:cxn>
                <a:cxn ang="0">
                  <a:pos x="0" y="224"/>
                </a:cxn>
                <a:cxn ang="0">
                  <a:pos x="4" y="236"/>
                </a:cxn>
                <a:cxn ang="0">
                  <a:pos x="3" y="243"/>
                </a:cxn>
                <a:cxn ang="0">
                  <a:pos x="16" y="254"/>
                </a:cxn>
                <a:cxn ang="0">
                  <a:pos x="22" y="280"/>
                </a:cxn>
                <a:cxn ang="0">
                  <a:pos x="34" y="297"/>
                </a:cxn>
                <a:cxn ang="0">
                  <a:pos x="51" y="290"/>
                </a:cxn>
                <a:cxn ang="0">
                  <a:pos x="61" y="284"/>
                </a:cxn>
                <a:cxn ang="0">
                  <a:pos x="71" y="295"/>
                </a:cxn>
                <a:cxn ang="0">
                  <a:pos x="84" y="311"/>
                </a:cxn>
                <a:cxn ang="0">
                  <a:pos x="81" y="329"/>
                </a:cxn>
                <a:cxn ang="0">
                  <a:pos x="71" y="335"/>
                </a:cxn>
                <a:cxn ang="0">
                  <a:pos x="58" y="348"/>
                </a:cxn>
                <a:cxn ang="0">
                  <a:pos x="52" y="358"/>
                </a:cxn>
                <a:cxn ang="0">
                  <a:pos x="59" y="367"/>
                </a:cxn>
                <a:cxn ang="0">
                  <a:pos x="49" y="390"/>
                </a:cxn>
                <a:cxn ang="0">
                  <a:pos x="54" y="409"/>
                </a:cxn>
                <a:cxn ang="0">
                  <a:pos x="77" y="419"/>
                </a:cxn>
                <a:cxn ang="0">
                  <a:pos x="93" y="429"/>
                </a:cxn>
                <a:cxn ang="0">
                  <a:pos x="108" y="430"/>
                </a:cxn>
                <a:cxn ang="0">
                  <a:pos x="304" y="206"/>
                </a:cxn>
                <a:cxn ang="0">
                  <a:pos x="305" y="189"/>
                </a:cxn>
                <a:cxn ang="0">
                  <a:pos x="307" y="175"/>
                </a:cxn>
              </a:cxnLst>
              <a:rect l="0" t="0" r="r" b="b"/>
              <a:pathLst>
                <a:path w="308" h="430">
                  <a:moveTo>
                    <a:pt x="307" y="175"/>
                  </a:moveTo>
                  <a:cubicBezTo>
                    <a:pt x="307" y="175"/>
                    <a:pt x="297" y="164"/>
                    <a:pt x="294" y="149"/>
                  </a:cubicBezTo>
                  <a:cubicBezTo>
                    <a:pt x="290" y="133"/>
                    <a:pt x="295" y="121"/>
                    <a:pt x="289" y="113"/>
                  </a:cubicBezTo>
                  <a:cubicBezTo>
                    <a:pt x="285" y="105"/>
                    <a:pt x="278" y="106"/>
                    <a:pt x="274" y="96"/>
                  </a:cubicBezTo>
                  <a:cubicBezTo>
                    <a:pt x="270" y="88"/>
                    <a:pt x="264" y="74"/>
                    <a:pt x="268" y="66"/>
                  </a:cubicBezTo>
                  <a:cubicBezTo>
                    <a:pt x="273" y="60"/>
                    <a:pt x="282" y="62"/>
                    <a:pt x="287" y="50"/>
                  </a:cubicBezTo>
                  <a:cubicBezTo>
                    <a:pt x="294" y="39"/>
                    <a:pt x="296" y="26"/>
                    <a:pt x="296" y="26"/>
                  </a:cubicBezTo>
                  <a:cubicBezTo>
                    <a:pt x="296" y="26"/>
                    <a:pt x="302" y="21"/>
                    <a:pt x="302" y="18"/>
                  </a:cubicBezTo>
                  <a:cubicBezTo>
                    <a:pt x="302" y="14"/>
                    <a:pt x="301" y="5"/>
                    <a:pt x="301" y="5"/>
                  </a:cubicBezTo>
                  <a:cubicBezTo>
                    <a:pt x="297" y="1"/>
                    <a:pt x="297" y="1"/>
                    <a:pt x="297" y="1"/>
                  </a:cubicBezTo>
                  <a:cubicBezTo>
                    <a:pt x="286" y="0"/>
                    <a:pt x="286" y="0"/>
                    <a:pt x="286" y="0"/>
                  </a:cubicBezTo>
                  <a:cubicBezTo>
                    <a:pt x="286" y="0"/>
                    <a:pt x="282" y="17"/>
                    <a:pt x="262" y="26"/>
                  </a:cubicBezTo>
                  <a:cubicBezTo>
                    <a:pt x="242" y="34"/>
                    <a:pt x="222" y="42"/>
                    <a:pt x="222" y="42"/>
                  </a:cubicBezTo>
                  <a:cubicBezTo>
                    <a:pt x="222" y="42"/>
                    <a:pt x="193" y="77"/>
                    <a:pt x="178" y="89"/>
                  </a:cubicBezTo>
                  <a:cubicBezTo>
                    <a:pt x="163" y="100"/>
                    <a:pt x="148" y="102"/>
                    <a:pt x="148" y="102"/>
                  </a:cubicBezTo>
                  <a:cubicBezTo>
                    <a:pt x="129" y="111"/>
                    <a:pt x="129" y="111"/>
                    <a:pt x="129" y="111"/>
                  </a:cubicBezTo>
                  <a:cubicBezTo>
                    <a:pt x="129" y="111"/>
                    <a:pt x="111" y="101"/>
                    <a:pt x="104" y="106"/>
                  </a:cubicBezTo>
                  <a:cubicBezTo>
                    <a:pt x="95" y="109"/>
                    <a:pt x="81" y="127"/>
                    <a:pt x="81" y="127"/>
                  </a:cubicBezTo>
                  <a:cubicBezTo>
                    <a:pt x="71" y="129"/>
                    <a:pt x="71" y="129"/>
                    <a:pt x="71" y="129"/>
                  </a:cubicBezTo>
                  <a:cubicBezTo>
                    <a:pt x="72" y="136"/>
                    <a:pt x="72" y="136"/>
                    <a:pt x="72" y="136"/>
                  </a:cubicBezTo>
                  <a:cubicBezTo>
                    <a:pt x="45" y="148"/>
                    <a:pt x="45" y="148"/>
                    <a:pt x="45" y="148"/>
                  </a:cubicBezTo>
                  <a:cubicBezTo>
                    <a:pt x="42" y="142"/>
                    <a:pt x="42" y="142"/>
                    <a:pt x="42" y="142"/>
                  </a:cubicBezTo>
                  <a:cubicBezTo>
                    <a:pt x="42" y="142"/>
                    <a:pt x="23" y="139"/>
                    <a:pt x="23" y="145"/>
                  </a:cubicBezTo>
                  <a:cubicBezTo>
                    <a:pt x="22" y="152"/>
                    <a:pt x="22" y="168"/>
                    <a:pt x="22" y="168"/>
                  </a:cubicBezTo>
                  <a:cubicBezTo>
                    <a:pt x="35" y="180"/>
                    <a:pt x="35" y="180"/>
                    <a:pt x="35" y="180"/>
                  </a:cubicBezTo>
                  <a:cubicBezTo>
                    <a:pt x="21" y="188"/>
                    <a:pt x="21" y="188"/>
                    <a:pt x="21" y="188"/>
                  </a:cubicBezTo>
                  <a:cubicBezTo>
                    <a:pt x="28" y="201"/>
                    <a:pt x="28" y="201"/>
                    <a:pt x="28" y="201"/>
                  </a:cubicBezTo>
                  <a:cubicBezTo>
                    <a:pt x="20" y="218"/>
                    <a:pt x="20" y="218"/>
                    <a:pt x="20" y="218"/>
                  </a:cubicBezTo>
                  <a:cubicBezTo>
                    <a:pt x="3" y="215"/>
                    <a:pt x="3" y="215"/>
                    <a:pt x="3" y="215"/>
                  </a:cubicBezTo>
                  <a:cubicBezTo>
                    <a:pt x="0" y="224"/>
                    <a:pt x="0" y="224"/>
                    <a:pt x="0" y="224"/>
                  </a:cubicBezTo>
                  <a:cubicBezTo>
                    <a:pt x="6" y="225"/>
                    <a:pt x="6" y="225"/>
                    <a:pt x="6" y="225"/>
                  </a:cubicBezTo>
                  <a:cubicBezTo>
                    <a:pt x="4" y="236"/>
                    <a:pt x="4" y="236"/>
                    <a:pt x="4" y="236"/>
                  </a:cubicBezTo>
                  <a:cubicBezTo>
                    <a:pt x="0" y="238"/>
                    <a:pt x="0" y="238"/>
                    <a:pt x="0" y="238"/>
                  </a:cubicBezTo>
                  <a:cubicBezTo>
                    <a:pt x="3" y="243"/>
                    <a:pt x="3" y="243"/>
                    <a:pt x="3" y="243"/>
                  </a:cubicBezTo>
                  <a:cubicBezTo>
                    <a:pt x="18" y="248"/>
                    <a:pt x="18" y="248"/>
                    <a:pt x="18" y="248"/>
                  </a:cubicBezTo>
                  <a:cubicBezTo>
                    <a:pt x="18" y="248"/>
                    <a:pt x="12" y="250"/>
                    <a:pt x="16" y="254"/>
                  </a:cubicBezTo>
                  <a:cubicBezTo>
                    <a:pt x="18" y="258"/>
                    <a:pt x="22" y="259"/>
                    <a:pt x="22" y="264"/>
                  </a:cubicBezTo>
                  <a:cubicBezTo>
                    <a:pt x="22" y="280"/>
                    <a:pt x="22" y="280"/>
                    <a:pt x="22" y="280"/>
                  </a:cubicBezTo>
                  <a:cubicBezTo>
                    <a:pt x="28" y="283"/>
                    <a:pt x="28" y="283"/>
                    <a:pt x="28" y="283"/>
                  </a:cubicBezTo>
                  <a:cubicBezTo>
                    <a:pt x="34" y="297"/>
                    <a:pt x="34" y="297"/>
                    <a:pt x="34" y="297"/>
                  </a:cubicBezTo>
                  <a:cubicBezTo>
                    <a:pt x="43" y="291"/>
                    <a:pt x="43" y="291"/>
                    <a:pt x="43" y="291"/>
                  </a:cubicBezTo>
                  <a:cubicBezTo>
                    <a:pt x="51" y="290"/>
                    <a:pt x="51" y="290"/>
                    <a:pt x="51" y="290"/>
                  </a:cubicBezTo>
                  <a:cubicBezTo>
                    <a:pt x="52" y="285"/>
                    <a:pt x="52" y="285"/>
                    <a:pt x="52" y="285"/>
                  </a:cubicBezTo>
                  <a:cubicBezTo>
                    <a:pt x="61" y="284"/>
                    <a:pt x="61" y="284"/>
                    <a:pt x="61" y="284"/>
                  </a:cubicBezTo>
                  <a:cubicBezTo>
                    <a:pt x="58" y="294"/>
                    <a:pt x="58" y="294"/>
                    <a:pt x="58" y="294"/>
                  </a:cubicBezTo>
                  <a:cubicBezTo>
                    <a:pt x="71" y="295"/>
                    <a:pt x="71" y="295"/>
                    <a:pt x="71" y="295"/>
                  </a:cubicBezTo>
                  <a:cubicBezTo>
                    <a:pt x="71" y="301"/>
                    <a:pt x="71" y="301"/>
                    <a:pt x="71" y="301"/>
                  </a:cubicBezTo>
                  <a:cubicBezTo>
                    <a:pt x="71" y="301"/>
                    <a:pt x="86" y="306"/>
                    <a:pt x="84" y="311"/>
                  </a:cubicBezTo>
                  <a:cubicBezTo>
                    <a:pt x="81" y="316"/>
                    <a:pt x="71" y="326"/>
                    <a:pt x="71" y="326"/>
                  </a:cubicBezTo>
                  <a:cubicBezTo>
                    <a:pt x="81" y="329"/>
                    <a:pt x="81" y="329"/>
                    <a:pt x="81" y="329"/>
                  </a:cubicBezTo>
                  <a:cubicBezTo>
                    <a:pt x="69" y="331"/>
                    <a:pt x="69" y="331"/>
                    <a:pt x="69" y="331"/>
                  </a:cubicBezTo>
                  <a:cubicBezTo>
                    <a:pt x="71" y="335"/>
                    <a:pt x="71" y="335"/>
                    <a:pt x="71" y="335"/>
                  </a:cubicBezTo>
                  <a:cubicBezTo>
                    <a:pt x="77" y="340"/>
                    <a:pt x="77" y="340"/>
                    <a:pt x="77" y="340"/>
                  </a:cubicBezTo>
                  <a:cubicBezTo>
                    <a:pt x="77" y="340"/>
                    <a:pt x="58" y="345"/>
                    <a:pt x="58" y="348"/>
                  </a:cubicBezTo>
                  <a:cubicBezTo>
                    <a:pt x="58" y="350"/>
                    <a:pt x="54" y="351"/>
                    <a:pt x="54" y="351"/>
                  </a:cubicBezTo>
                  <a:cubicBezTo>
                    <a:pt x="52" y="358"/>
                    <a:pt x="52" y="358"/>
                    <a:pt x="52" y="358"/>
                  </a:cubicBezTo>
                  <a:cubicBezTo>
                    <a:pt x="52" y="358"/>
                    <a:pt x="67" y="356"/>
                    <a:pt x="66" y="359"/>
                  </a:cubicBezTo>
                  <a:cubicBezTo>
                    <a:pt x="66" y="363"/>
                    <a:pt x="59" y="367"/>
                    <a:pt x="59" y="367"/>
                  </a:cubicBezTo>
                  <a:cubicBezTo>
                    <a:pt x="60" y="371"/>
                    <a:pt x="60" y="371"/>
                    <a:pt x="60" y="371"/>
                  </a:cubicBezTo>
                  <a:cubicBezTo>
                    <a:pt x="49" y="390"/>
                    <a:pt x="49" y="390"/>
                    <a:pt x="49" y="390"/>
                  </a:cubicBezTo>
                  <a:cubicBezTo>
                    <a:pt x="54" y="392"/>
                    <a:pt x="54" y="392"/>
                    <a:pt x="54" y="392"/>
                  </a:cubicBezTo>
                  <a:cubicBezTo>
                    <a:pt x="54" y="409"/>
                    <a:pt x="54" y="409"/>
                    <a:pt x="54" y="409"/>
                  </a:cubicBezTo>
                  <a:cubicBezTo>
                    <a:pt x="64" y="427"/>
                    <a:pt x="64" y="427"/>
                    <a:pt x="64" y="427"/>
                  </a:cubicBezTo>
                  <a:cubicBezTo>
                    <a:pt x="64" y="427"/>
                    <a:pt x="69" y="419"/>
                    <a:pt x="77" y="419"/>
                  </a:cubicBezTo>
                  <a:cubicBezTo>
                    <a:pt x="85" y="420"/>
                    <a:pt x="89" y="429"/>
                    <a:pt x="89" y="429"/>
                  </a:cubicBezTo>
                  <a:cubicBezTo>
                    <a:pt x="93" y="429"/>
                    <a:pt x="93" y="429"/>
                    <a:pt x="93" y="429"/>
                  </a:cubicBezTo>
                  <a:cubicBezTo>
                    <a:pt x="93" y="429"/>
                    <a:pt x="94" y="425"/>
                    <a:pt x="101" y="425"/>
                  </a:cubicBezTo>
                  <a:cubicBezTo>
                    <a:pt x="107" y="426"/>
                    <a:pt x="108" y="430"/>
                    <a:pt x="108" y="430"/>
                  </a:cubicBezTo>
                  <a:cubicBezTo>
                    <a:pt x="135" y="429"/>
                    <a:pt x="135" y="429"/>
                    <a:pt x="135" y="429"/>
                  </a:cubicBezTo>
                  <a:cubicBezTo>
                    <a:pt x="304" y="206"/>
                    <a:pt x="304" y="206"/>
                    <a:pt x="304" y="206"/>
                  </a:cubicBezTo>
                  <a:cubicBezTo>
                    <a:pt x="306" y="205"/>
                    <a:pt x="306" y="205"/>
                    <a:pt x="306" y="205"/>
                  </a:cubicBezTo>
                  <a:cubicBezTo>
                    <a:pt x="305" y="189"/>
                    <a:pt x="305" y="189"/>
                    <a:pt x="305" y="189"/>
                  </a:cubicBezTo>
                  <a:cubicBezTo>
                    <a:pt x="308" y="188"/>
                    <a:pt x="308" y="188"/>
                    <a:pt x="308" y="188"/>
                  </a:cubicBezTo>
                  <a:lnTo>
                    <a:pt x="307" y="175"/>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6" name="Azerbaijan" descr="© INSCALE GmbH, 05.05.2010&#10;http://www.presentationload.com/"/>
            <p:cNvSpPr>
              <a:spLocks noEditPoints="1"/>
            </p:cNvSpPr>
            <p:nvPr/>
          </p:nvSpPr>
          <p:spPr bwMode="gray">
            <a:xfrm>
              <a:off x="8499577" y="3672975"/>
              <a:ext cx="644423" cy="688360"/>
            </a:xfrm>
            <a:custGeom>
              <a:avLst/>
              <a:gdLst/>
              <a:ahLst/>
              <a:cxnLst>
                <a:cxn ang="0">
                  <a:pos x="96" y="214"/>
                </a:cxn>
                <a:cxn ang="0">
                  <a:pos x="79" y="212"/>
                </a:cxn>
                <a:cxn ang="0">
                  <a:pos x="65" y="212"/>
                </a:cxn>
                <a:cxn ang="0">
                  <a:pos x="60" y="216"/>
                </a:cxn>
                <a:cxn ang="0">
                  <a:pos x="38" y="218"/>
                </a:cxn>
                <a:cxn ang="0">
                  <a:pos x="54" y="229"/>
                </a:cxn>
                <a:cxn ang="0">
                  <a:pos x="71" y="238"/>
                </a:cxn>
                <a:cxn ang="0">
                  <a:pos x="92" y="243"/>
                </a:cxn>
                <a:cxn ang="0">
                  <a:pos x="103" y="238"/>
                </a:cxn>
                <a:cxn ang="0">
                  <a:pos x="121" y="235"/>
                </a:cxn>
                <a:cxn ang="0">
                  <a:pos x="112" y="220"/>
                </a:cxn>
                <a:cxn ang="0">
                  <a:pos x="224" y="46"/>
                </a:cxn>
                <a:cxn ang="0">
                  <a:pos x="202" y="36"/>
                </a:cxn>
                <a:cxn ang="0">
                  <a:pos x="173" y="13"/>
                </a:cxn>
                <a:cxn ang="0">
                  <a:pos x="141" y="0"/>
                </a:cxn>
                <a:cxn ang="0">
                  <a:pos x="133" y="31"/>
                </a:cxn>
                <a:cxn ang="0">
                  <a:pos x="131" y="48"/>
                </a:cxn>
                <a:cxn ang="0">
                  <a:pos x="104" y="63"/>
                </a:cxn>
                <a:cxn ang="0">
                  <a:pos x="84" y="55"/>
                </a:cxn>
                <a:cxn ang="0">
                  <a:pos x="63" y="45"/>
                </a:cxn>
                <a:cxn ang="0">
                  <a:pos x="46" y="48"/>
                </a:cxn>
                <a:cxn ang="0">
                  <a:pos x="42" y="69"/>
                </a:cxn>
                <a:cxn ang="0">
                  <a:pos x="54" y="75"/>
                </a:cxn>
                <a:cxn ang="0">
                  <a:pos x="76" y="96"/>
                </a:cxn>
                <a:cxn ang="0">
                  <a:pos x="51" y="102"/>
                </a:cxn>
                <a:cxn ang="0">
                  <a:pos x="32" y="97"/>
                </a:cxn>
                <a:cxn ang="0">
                  <a:pos x="1" y="120"/>
                </a:cxn>
                <a:cxn ang="0">
                  <a:pos x="16" y="120"/>
                </a:cxn>
                <a:cxn ang="0">
                  <a:pos x="17" y="126"/>
                </a:cxn>
                <a:cxn ang="0">
                  <a:pos x="23" y="128"/>
                </a:cxn>
                <a:cxn ang="0">
                  <a:pos x="31" y="124"/>
                </a:cxn>
                <a:cxn ang="0">
                  <a:pos x="44" y="128"/>
                </a:cxn>
                <a:cxn ang="0">
                  <a:pos x="39" y="150"/>
                </a:cxn>
                <a:cxn ang="0">
                  <a:pos x="77" y="156"/>
                </a:cxn>
                <a:cxn ang="0">
                  <a:pos x="68" y="181"/>
                </a:cxn>
                <a:cxn ang="0">
                  <a:pos x="84" y="185"/>
                </a:cxn>
                <a:cxn ang="0">
                  <a:pos x="109" y="189"/>
                </a:cxn>
                <a:cxn ang="0">
                  <a:pos x="125" y="189"/>
                </a:cxn>
                <a:cxn ang="0">
                  <a:pos x="133" y="198"/>
                </a:cxn>
                <a:cxn ang="0">
                  <a:pos x="131" y="206"/>
                </a:cxn>
                <a:cxn ang="0">
                  <a:pos x="142" y="219"/>
                </a:cxn>
                <a:cxn ang="0">
                  <a:pos x="150" y="217"/>
                </a:cxn>
                <a:cxn ang="0">
                  <a:pos x="151" y="211"/>
                </a:cxn>
                <a:cxn ang="0">
                  <a:pos x="158" y="196"/>
                </a:cxn>
                <a:cxn ang="0">
                  <a:pos x="165" y="171"/>
                </a:cxn>
                <a:cxn ang="0">
                  <a:pos x="176" y="156"/>
                </a:cxn>
                <a:cxn ang="0">
                  <a:pos x="194" y="139"/>
                </a:cxn>
                <a:cxn ang="0">
                  <a:pos x="207" y="159"/>
                </a:cxn>
                <a:cxn ang="0">
                  <a:pos x="223" y="174"/>
                </a:cxn>
                <a:cxn ang="0">
                  <a:pos x="218" y="191"/>
                </a:cxn>
                <a:cxn ang="0">
                  <a:pos x="228" y="46"/>
                </a:cxn>
              </a:cxnLst>
              <a:rect l="0" t="0" r="r" b="b"/>
              <a:pathLst>
                <a:path w="228" h="244">
                  <a:moveTo>
                    <a:pt x="108" y="212"/>
                  </a:moveTo>
                  <a:cubicBezTo>
                    <a:pt x="104" y="212"/>
                    <a:pt x="96" y="214"/>
                    <a:pt x="96" y="214"/>
                  </a:cubicBezTo>
                  <a:cubicBezTo>
                    <a:pt x="96" y="214"/>
                    <a:pt x="95" y="201"/>
                    <a:pt x="90" y="201"/>
                  </a:cubicBezTo>
                  <a:cubicBezTo>
                    <a:pt x="85" y="201"/>
                    <a:pt x="79" y="212"/>
                    <a:pt x="79" y="212"/>
                  </a:cubicBezTo>
                  <a:cubicBezTo>
                    <a:pt x="68" y="214"/>
                    <a:pt x="68" y="214"/>
                    <a:pt x="68" y="214"/>
                  </a:cubicBezTo>
                  <a:cubicBezTo>
                    <a:pt x="65" y="212"/>
                    <a:pt x="65" y="212"/>
                    <a:pt x="65" y="212"/>
                  </a:cubicBezTo>
                  <a:cubicBezTo>
                    <a:pt x="63" y="215"/>
                    <a:pt x="63" y="215"/>
                    <a:pt x="63" y="215"/>
                  </a:cubicBezTo>
                  <a:cubicBezTo>
                    <a:pt x="60" y="216"/>
                    <a:pt x="60" y="216"/>
                    <a:pt x="60" y="216"/>
                  </a:cubicBezTo>
                  <a:cubicBezTo>
                    <a:pt x="60" y="216"/>
                    <a:pt x="56" y="204"/>
                    <a:pt x="50" y="205"/>
                  </a:cubicBezTo>
                  <a:cubicBezTo>
                    <a:pt x="45" y="206"/>
                    <a:pt x="38" y="218"/>
                    <a:pt x="38" y="218"/>
                  </a:cubicBezTo>
                  <a:cubicBezTo>
                    <a:pt x="38" y="218"/>
                    <a:pt x="45" y="219"/>
                    <a:pt x="48" y="220"/>
                  </a:cubicBezTo>
                  <a:cubicBezTo>
                    <a:pt x="50" y="222"/>
                    <a:pt x="51" y="229"/>
                    <a:pt x="54" y="229"/>
                  </a:cubicBezTo>
                  <a:cubicBezTo>
                    <a:pt x="56" y="229"/>
                    <a:pt x="61" y="227"/>
                    <a:pt x="63" y="229"/>
                  </a:cubicBezTo>
                  <a:cubicBezTo>
                    <a:pt x="65" y="230"/>
                    <a:pt x="67" y="238"/>
                    <a:pt x="71" y="238"/>
                  </a:cubicBezTo>
                  <a:cubicBezTo>
                    <a:pt x="76" y="238"/>
                    <a:pt x="79" y="236"/>
                    <a:pt x="81" y="235"/>
                  </a:cubicBezTo>
                  <a:cubicBezTo>
                    <a:pt x="84" y="235"/>
                    <a:pt x="92" y="243"/>
                    <a:pt x="92" y="243"/>
                  </a:cubicBezTo>
                  <a:cubicBezTo>
                    <a:pt x="101" y="244"/>
                    <a:pt x="101" y="244"/>
                    <a:pt x="101" y="244"/>
                  </a:cubicBezTo>
                  <a:cubicBezTo>
                    <a:pt x="103" y="238"/>
                    <a:pt x="103" y="238"/>
                    <a:pt x="103" y="238"/>
                  </a:cubicBezTo>
                  <a:cubicBezTo>
                    <a:pt x="119" y="239"/>
                    <a:pt x="119" y="239"/>
                    <a:pt x="119" y="239"/>
                  </a:cubicBezTo>
                  <a:cubicBezTo>
                    <a:pt x="121" y="235"/>
                    <a:pt x="121" y="235"/>
                    <a:pt x="121" y="235"/>
                  </a:cubicBezTo>
                  <a:cubicBezTo>
                    <a:pt x="131" y="234"/>
                    <a:pt x="131" y="234"/>
                    <a:pt x="131" y="234"/>
                  </a:cubicBezTo>
                  <a:cubicBezTo>
                    <a:pt x="112" y="220"/>
                    <a:pt x="112" y="220"/>
                    <a:pt x="112" y="220"/>
                  </a:cubicBezTo>
                  <a:cubicBezTo>
                    <a:pt x="112" y="220"/>
                    <a:pt x="112" y="213"/>
                    <a:pt x="108" y="212"/>
                  </a:cubicBezTo>
                  <a:close/>
                  <a:moveTo>
                    <a:pt x="224" y="46"/>
                  </a:moveTo>
                  <a:cubicBezTo>
                    <a:pt x="216" y="43"/>
                    <a:pt x="223" y="40"/>
                    <a:pt x="218" y="37"/>
                  </a:cubicBezTo>
                  <a:cubicBezTo>
                    <a:pt x="213" y="33"/>
                    <a:pt x="215" y="45"/>
                    <a:pt x="202" y="36"/>
                  </a:cubicBezTo>
                  <a:cubicBezTo>
                    <a:pt x="190" y="27"/>
                    <a:pt x="179" y="14"/>
                    <a:pt x="179" y="14"/>
                  </a:cubicBezTo>
                  <a:cubicBezTo>
                    <a:pt x="173" y="13"/>
                    <a:pt x="173" y="13"/>
                    <a:pt x="173" y="13"/>
                  </a:cubicBezTo>
                  <a:cubicBezTo>
                    <a:pt x="173" y="13"/>
                    <a:pt x="163" y="8"/>
                    <a:pt x="158" y="6"/>
                  </a:cubicBezTo>
                  <a:cubicBezTo>
                    <a:pt x="152" y="2"/>
                    <a:pt x="141" y="0"/>
                    <a:pt x="141" y="0"/>
                  </a:cubicBezTo>
                  <a:cubicBezTo>
                    <a:pt x="142" y="18"/>
                    <a:pt x="142" y="18"/>
                    <a:pt x="142" y="18"/>
                  </a:cubicBezTo>
                  <a:cubicBezTo>
                    <a:pt x="133" y="31"/>
                    <a:pt x="133" y="31"/>
                    <a:pt x="133" y="31"/>
                  </a:cubicBezTo>
                  <a:cubicBezTo>
                    <a:pt x="134" y="42"/>
                    <a:pt x="134" y="42"/>
                    <a:pt x="134" y="42"/>
                  </a:cubicBezTo>
                  <a:cubicBezTo>
                    <a:pt x="131" y="48"/>
                    <a:pt x="131" y="48"/>
                    <a:pt x="131" y="48"/>
                  </a:cubicBezTo>
                  <a:cubicBezTo>
                    <a:pt x="131" y="48"/>
                    <a:pt x="136" y="59"/>
                    <a:pt x="125" y="60"/>
                  </a:cubicBezTo>
                  <a:cubicBezTo>
                    <a:pt x="113" y="61"/>
                    <a:pt x="107" y="63"/>
                    <a:pt x="104" y="63"/>
                  </a:cubicBezTo>
                  <a:cubicBezTo>
                    <a:pt x="103" y="63"/>
                    <a:pt x="86" y="52"/>
                    <a:pt x="86" y="52"/>
                  </a:cubicBezTo>
                  <a:cubicBezTo>
                    <a:pt x="84" y="55"/>
                    <a:pt x="84" y="55"/>
                    <a:pt x="84" y="55"/>
                  </a:cubicBezTo>
                  <a:cubicBezTo>
                    <a:pt x="84" y="55"/>
                    <a:pt x="79" y="46"/>
                    <a:pt x="74" y="46"/>
                  </a:cubicBezTo>
                  <a:cubicBezTo>
                    <a:pt x="67" y="46"/>
                    <a:pt x="63" y="45"/>
                    <a:pt x="63" y="45"/>
                  </a:cubicBezTo>
                  <a:cubicBezTo>
                    <a:pt x="55" y="49"/>
                    <a:pt x="55" y="49"/>
                    <a:pt x="55" y="49"/>
                  </a:cubicBezTo>
                  <a:cubicBezTo>
                    <a:pt x="55" y="49"/>
                    <a:pt x="54" y="47"/>
                    <a:pt x="46" y="48"/>
                  </a:cubicBezTo>
                  <a:cubicBezTo>
                    <a:pt x="48" y="58"/>
                    <a:pt x="48" y="58"/>
                    <a:pt x="48" y="58"/>
                  </a:cubicBezTo>
                  <a:cubicBezTo>
                    <a:pt x="48" y="58"/>
                    <a:pt x="42" y="61"/>
                    <a:pt x="42" y="69"/>
                  </a:cubicBezTo>
                  <a:cubicBezTo>
                    <a:pt x="43" y="76"/>
                    <a:pt x="55" y="71"/>
                    <a:pt x="55" y="71"/>
                  </a:cubicBezTo>
                  <a:cubicBezTo>
                    <a:pt x="54" y="75"/>
                    <a:pt x="54" y="75"/>
                    <a:pt x="54" y="75"/>
                  </a:cubicBezTo>
                  <a:cubicBezTo>
                    <a:pt x="54" y="75"/>
                    <a:pt x="64" y="76"/>
                    <a:pt x="76" y="77"/>
                  </a:cubicBezTo>
                  <a:cubicBezTo>
                    <a:pt x="86" y="78"/>
                    <a:pt x="82" y="90"/>
                    <a:pt x="76" y="96"/>
                  </a:cubicBezTo>
                  <a:cubicBezTo>
                    <a:pt x="68" y="103"/>
                    <a:pt x="59" y="94"/>
                    <a:pt x="56" y="94"/>
                  </a:cubicBezTo>
                  <a:cubicBezTo>
                    <a:pt x="53" y="94"/>
                    <a:pt x="54" y="100"/>
                    <a:pt x="51" y="102"/>
                  </a:cubicBezTo>
                  <a:cubicBezTo>
                    <a:pt x="49" y="104"/>
                    <a:pt x="42" y="103"/>
                    <a:pt x="37" y="103"/>
                  </a:cubicBezTo>
                  <a:cubicBezTo>
                    <a:pt x="33" y="103"/>
                    <a:pt x="32" y="97"/>
                    <a:pt x="32" y="97"/>
                  </a:cubicBezTo>
                  <a:cubicBezTo>
                    <a:pt x="32" y="97"/>
                    <a:pt x="23" y="100"/>
                    <a:pt x="11" y="100"/>
                  </a:cubicBezTo>
                  <a:cubicBezTo>
                    <a:pt x="0" y="100"/>
                    <a:pt x="3" y="113"/>
                    <a:pt x="1" y="120"/>
                  </a:cubicBezTo>
                  <a:cubicBezTo>
                    <a:pt x="3" y="120"/>
                    <a:pt x="5" y="121"/>
                    <a:pt x="6" y="121"/>
                  </a:cubicBezTo>
                  <a:cubicBezTo>
                    <a:pt x="9" y="120"/>
                    <a:pt x="15" y="115"/>
                    <a:pt x="16" y="120"/>
                  </a:cubicBezTo>
                  <a:cubicBezTo>
                    <a:pt x="17" y="125"/>
                    <a:pt x="5" y="131"/>
                    <a:pt x="9" y="132"/>
                  </a:cubicBezTo>
                  <a:cubicBezTo>
                    <a:pt x="12" y="132"/>
                    <a:pt x="15" y="125"/>
                    <a:pt x="17" y="126"/>
                  </a:cubicBezTo>
                  <a:cubicBezTo>
                    <a:pt x="19" y="127"/>
                    <a:pt x="16" y="134"/>
                    <a:pt x="19" y="134"/>
                  </a:cubicBezTo>
                  <a:cubicBezTo>
                    <a:pt x="22" y="134"/>
                    <a:pt x="19" y="128"/>
                    <a:pt x="23" y="128"/>
                  </a:cubicBezTo>
                  <a:cubicBezTo>
                    <a:pt x="28" y="127"/>
                    <a:pt x="28" y="124"/>
                    <a:pt x="28" y="124"/>
                  </a:cubicBezTo>
                  <a:cubicBezTo>
                    <a:pt x="31" y="124"/>
                    <a:pt x="31" y="124"/>
                    <a:pt x="31" y="124"/>
                  </a:cubicBezTo>
                  <a:cubicBezTo>
                    <a:pt x="31" y="128"/>
                    <a:pt x="31" y="128"/>
                    <a:pt x="31" y="128"/>
                  </a:cubicBezTo>
                  <a:cubicBezTo>
                    <a:pt x="31" y="128"/>
                    <a:pt x="42" y="123"/>
                    <a:pt x="44" y="128"/>
                  </a:cubicBezTo>
                  <a:cubicBezTo>
                    <a:pt x="46" y="135"/>
                    <a:pt x="39" y="138"/>
                    <a:pt x="39" y="138"/>
                  </a:cubicBezTo>
                  <a:cubicBezTo>
                    <a:pt x="39" y="150"/>
                    <a:pt x="39" y="150"/>
                    <a:pt x="39" y="150"/>
                  </a:cubicBezTo>
                  <a:cubicBezTo>
                    <a:pt x="39" y="150"/>
                    <a:pt x="49" y="154"/>
                    <a:pt x="58" y="156"/>
                  </a:cubicBezTo>
                  <a:cubicBezTo>
                    <a:pt x="66" y="158"/>
                    <a:pt x="74" y="153"/>
                    <a:pt x="77" y="156"/>
                  </a:cubicBezTo>
                  <a:cubicBezTo>
                    <a:pt x="81" y="158"/>
                    <a:pt x="83" y="168"/>
                    <a:pt x="81" y="171"/>
                  </a:cubicBezTo>
                  <a:cubicBezTo>
                    <a:pt x="79" y="174"/>
                    <a:pt x="65" y="179"/>
                    <a:pt x="68" y="181"/>
                  </a:cubicBezTo>
                  <a:cubicBezTo>
                    <a:pt x="71" y="183"/>
                    <a:pt x="79" y="180"/>
                    <a:pt x="81" y="181"/>
                  </a:cubicBezTo>
                  <a:cubicBezTo>
                    <a:pt x="83" y="182"/>
                    <a:pt x="82" y="185"/>
                    <a:pt x="84" y="185"/>
                  </a:cubicBezTo>
                  <a:cubicBezTo>
                    <a:pt x="86" y="185"/>
                    <a:pt x="92" y="182"/>
                    <a:pt x="95" y="183"/>
                  </a:cubicBezTo>
                  <a:cubicBezTo>
                    <a:pt x="98" y="185"/>
                    <a:pt x="105" y="190"/>
                    <a:pt x="109" y="189"/>
                  </a:cubicBezTo>
                  <a:cubicBezTo>
                    <a:pt x="111" y="188"/>
                    <a:pt x="111" y="184"/>
                    <a:pt x="118" y="184"/>
                  </a:cubicBezTo>
                  <a:cubicBezTo>
                    <a:pt x="126" y="184"/>
                    <a:pt x="127" y="188"/>
                    <a:pt x="125" y="189"/>
                  </a:cubicBezTo>
                  <a:cubicBezTo>
                    <a:pt x="123" y="190"/>
                    <a:pt x="120" y="192"/>
                    <a:pt x="121" y="196"/>
                  </a:cubicBezTo>
                  <a:cubicBezTo>
                    <a:pt x="124" y="198"/>
                    <a:pt x="128" y="197"/>
                    <a:pt x="133" y="198"/>
                  </a:cubicBezTo>
                  <a:cubicBezTo>
                    <a:pt x="138" y="200"/>
                    <a:pt x="142" y="201"/>
                    <a:pt x="138" y="203"/>
                  </a:cubicBezTo>
                  <a:cubicBezTo>
                    <a:pt x="135" y="205"/>
                    <a:pt x="131" y="203"/>
                    <a:pt x="131" y="206"/>
                  </a:cubicBezTo>
                  <a:cubicBezTo>
                    <a:pt x="131" y="209"/>
                    <a:pt x="140" y="207"/>
                    <a:pt x="140" y="211"/>
                  </a:cubicBezTo>
                  <a:cubicBezTo>
                    <a:pt x="141" y="214"/>
                    <a:pt x="142" y="219"/>
                    <a:pt x="142" y="219"/>
                  </a:cubicBezTo>
                  <a:cubicBezTo>
                    <a:pt x="147" y="221"/>
                    <a:pt x="147" y="221"/>
                    <a:pt x="147" y="221"/>
                  </a:cubicBezTo>
                  <a:cubicBezTo>
                    <a:pt x="150" y="217"/>
                    <a:pt x="150" y="217"/>
                    <a:pt x="150" y="217"/>
                  </a:cubicBezTo>
                  <a:cubicBezTo>
                    <a:pt x="146" y="211"/>
                    <a:pt x="146" y="211"/>
                    <a:pt x="146" y="211"/>
                  </a:cubicBezTo>
                  <a:cubicBezTo>
                    <a:pt x="151" y="211"/>
                    <a:pt x="151" y="211"/>
                    <a:pt x="151" y="211"/>
                  </a:cubicBezTo>
                  <a:cubicBezTo>
                    <a:pt x="151" y="211"/>
                    <a:pt x="148" y="203"/>
                    <a:pt x="151" y="201"/>
                  </a:cubicBezTo>
                  <a:cubicBezTo>
                    <a:pt x="154" y="198"/>
                    <a:pt x="158" y="200"/>
                    <a:pt x="158" y="196"/>
                  </a:cubicBezTo>
                  <a:cubicBezTo>
                    <a:pt x="158" y="191"/>
                    <a:pt x="158" y="188"/>
                    <a:pt x="160" y="182"/>
                  </a:cubicBezTo>
                  <a:cubicBezTo>
                    <a:pt x="163" y="175"/>
                    <a:pt x="165" y="171"/>
                    <a:pt x="165" y="171"/>
                  </a:cubicBezTo>
                  <a:cubicBezTo>
                    <a:pt x="165" y="167"/>
                    <a:pt x="165" y="167"/>
                    <a:pt x="165" y="167"/>
                  </a:cubicBezTo>
                  <a:cubicBezTo>
                    <a:pt x="165" y="167"/>
                    <a:pt x="173" y="162"/>
                    <a:pt x="176" y="156"/>
                  </a:cubicBezTo>
                  <a:cubicBezTo>
                    <a:pt x="178" y="150"/>
                    <a:pt x="176" y="146"/>
                    <a:pt x="179" y="142"/>
                  </a:cubicBezTo>
                  <a:cubicBezTo>
                    <a:pt x="183" y="139"/>
                    <a:pt x="190" y="138"/>
                    <a:pt x="194" y="139"/>
                  </a:cubicBezTo>
                  <a:cubicBezTo>
                    <a:pt x="199" y="140"/>
                    <a:pt x="214" y="149"/>
                    <a:pt x="214" y="149"/>
                  </a:cubicBezTo>
                  <a:cubicBezTo>
                    <a:pt x="214" y="149"/>
                    <a:pt x="203" y="152"/>
                    <a:pt x="207" y="159"/>
                  </a:cubicBezTo>
                  <a:cubicBezTo>
                    <a:pt x="210" y="168"/>
                    <a:pt x="223" y="167"/>
                    <a:pt x="223" y="167"/>
                  </a:cubicBezTo>
                  <a:cubicBezTo>
                    <a:pt x="223" y="174"/>
                    <a:pt x="223" y="174"/>
                    <a:pt x="223" y="174"/>
                  </a:cubicBezTo>
                  <a:cubicBezTo>
                    <a:pt x="223" y="174"/>
                    <a:pt x="217" y="178"/>
                    <a:pt x="216" y="181"/>
                  </a:cubicBezTo>
                  <a:cubicBezTo>
                    <a:pt x="215" y="183"/>
                    <a:pt x="216" y="191"/>
                    <a:pt x="218" y="191"/>
                  </a:cubicBezTo>
                  <a:cubicBezTo>
                    <a:pt x="219" y="191"/>
                    <a:pt x="225" y="189"/>
                    <a:pt x="228" y="188"/>
                  </a:cubicBezTo>
                  <a:cubicBezTo>
                    <a:pt x="228" y="46"/>
                    <a:pt x="228" y="46"/>
                    <a:pt x="228" y="46"/>
                  </a:cubicBezTo>
                  <a:lnTo>
                    <a:pt x="224" y="4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7" name="Iran" descr="© INSCALE GmbH, 05.05.2010&#10;http://www.presentationload.com/"/>
            <p:cNvSpPr>
              <a:spLocks/>
            </p:cNvSpPr>
            <p:nvPr/>
          </p:nvSpPr>
          <p:spPr bwMode="gray">
            <a:xfrm>
              <a:off x="8541888" y="4061906"/>
              <a:ext cx="602112" cy="823429"/>
            </a:xfrm>
            <a:custGeom>
              <a:avLst/>
              <a:gdLst/>
              <a:ahLst/>
              <a:cxnLst>
                <a:cxn ang="0">
                  <a:pos x="213" y="50"/>
                </a:cxn>
                <a:cxn ang="0">
                  <a:pos x="203" y="53"/>
                </a:cxn>
                <a:cxn ang="0">
                  <a:pos x="201" y="43"/>
                </a:cxn>
                <a:cxn ang="0">
                  <a:pos x="208" y="36"/>
                </a:cxn>
                <a:cxn ang="0">
                  <a:pos x="208" y="29"/>
                </a:cxn>
                <a:cxn ang="0">
                  <a:pos x="192" y="21"/>
                </a:cxn>
                <a:cxn ang="0">
                  <a:pos x="199" y="11"/>
                </a:cxn>
                <a:cxn ang="0">
                  <a:pos x="179" y="1"/>
                </a:cxn>
                <a:cxn ang="0">
                  <a:pos x="164" y="4"/>
                </a:cxn>
                <a:cxn ang="0">
                  <a:pos x="161" y="18"/>
                </a:cxn>
                <a:cxn ang="0">
                  <a:pos x="150" y="29"/>
                </a:cxn>
                <a:cxn ang="0">
                  <a:pos x="150" y="33"/>
                </a:cxn>
                <a:cxn ang="0">
                  <a:pos x="145" y="44"/>
                </a:cxn>
                <a:cxn ang="0">
                  <a:pos x="143" y="58"/>
                </a:cxn>
                <a:cxn ang="0">
                  <a:pos x="136" y="63"/>
                </a:cxn>
                <a:cxn ang="0">
                  <a:pos x="136" y="73"/>
                </a:cxn>
                <a:cxn ang="0">
                  <a:pos x="131" y="73"/>
                </a:cxn>
                <a:cxn ang="0">
                  <a:pos x="135" y="79"/>
                </a:cxn>
                <a:cxn ang="0">
                  <a:pos x="132" y="83"/>
                </a:cxn>
                <a:cxn ang="0">
                  <a:pos x="127" y="88"/>
                </a:cxn>
                <a:cxn ang="0">
                  <a:pos x="121" y="89"/>
                </a:cxn>
                <a:cxn ang="0">
                  <a:pos x="116" y="96"/>
                </a:cxn>
                <a:cxn ang="0">
                  <a:pos x="106" y="97"/>
                </a:cxn>
                <a:cxn ang="0">
                  <a:pos x="104" y="101"/>
                </a:cxn>
                <a:cxn ang="0">
                  <a:pos x="88" y="100"/>
                </a:cxn>
                <a:cxn ang="0">
                  <a:pos x="86" y="106"/>
                </a:cxn>
                <a:cxn ang="0">
                  <a:pos x="77" y="105"/>
                </a:cxn>
                <a:cxn ang="0">
                  <a:pos x="66" y="97"/>
                </a:cxn>
                <a:cxn ang="0">
                  <a:pos x="56" y="100"/>
                </a:cxn>
                <a:cxn ang="0">
                  <a:pos x="48" y="91"/>
                </a:cxn>
                <a:cxn ang="0">
                  <a:pos x="39" y="91"/>
                </a:cxn>
                <a:cxn ang="0">
                  <a:pos x="33" y="82"/>
                </a:cxn>
                <a:cxn ang="0">
                  <a:pos x="23" y="80"/>
                </a:cxn>
                <a:cxn ang="0">
                  <a:pos x="11" y="87"/>
                </a:cxn>
                <a:cxn ang="0">
                  <a:pos x="15" y="107"/>
                </a:cxn>
                <a:cxn ang="0">
                  <a:pos x="0" y="116"/>
                </a:cxn>
                <a:cxn ang="0">
                  <a:pos x="19" y="140"/>
                </a:cxn>
                <a:cxn ang="0">
                  <a:pos x="27" y="140"/>
                </a:cxn>
                <a:cxn ang="0">
                  <a:pos x="31" y="150"/>
                </a:cxn>
                <a:cxn ang="0">
                  <a:pos x="40" y="158"/>
                </a:cxn>
                <a:cxn ang="0">
                  <a:pos x="44" y="171"/>
                </a:cxn>
                <a:cxn ang="0">
                  <a:pos x="52" y="167"/>
                </a:cxn>
                <a:cxn ang="0">
                  <a:pos x="54" y="198"/>
                </a:cxn>
                <a:cxn ang="0">
                  <a:pos x="77" y="203"/>
                </a:cxn>
                <a:cxn ang="0">
                  <a:pos x="85" y="221"/>
                </a:cxn>
                <a:cxn ang="0">
                  <a:pos x="100" y="222"/>
                </a:cxn>
                <a:cxn ang="0">
                  <a:pos x="101" y="234"/>
                </a:cxn>
                <a:cxn ang="0">
                  <a:pos x="104" y="239"/>
                </a:cxn>
                <a:cxn ang="0">
                  <a:pos x="115" y="240"/>
                </a:cxn>
                <a:cxn ang="0">
                  <a:pos x="112" y="250"/>
                </a:cxn>
                <a:cxn ang="0">
                  <a:pos x="114" y="253"/>
                </a:cxn>
                <a:cxn ang="0">
                  <a:pos x="128" y="252"/>
                </a:cxn>
                <a:cxn ang="0">
                  <a:pos x="135" y="267"/>
                </a:cxn>
                <a:cxn ang="0">
                  <a:pos x="146" y="263"/>
                </a:cxn>
                <a:cxn ang="0">
                  <a:pos x="154" y="276"/>
                </a:cxn>
                <a:cxn ang="0">
                  <a:pos x="165" y="281"/>
                </a:cxn>
                <a:cxn ang="0">
                  <a:pos x="165" y="292"/>
                </a:cxn>
                <a:cxn ang="0">
                  <a:pos x="177" y="282"/>
                </a:cxn>
                <a:cxn ang="0">
                  <a:pos x="193" y="287"/>
                </a:cxn>
                <a:cxn ang="0">
                  <a:pos x="207" y="274"/>
                </a:cxn>
                <a:cxn ang="0">
                  <a:pos x="213" y="279"/>
                </a:cxn>
                <a:cxn ang="0">
                  <a:pos x="213" y="278"/>
                </a:cxn>
                <a:cxn ang="0">
                  <a:pos x="213" y="50"/>
                </a:cxn>
              </a:cxnLst>
              <a:rect l="0" t="0" r="r" b="b"/>
              <a:pathLst>
                <a:path w="213" h="292">
                  <a:moveTo>
                    <a:pt x="213" y="50"/>
                  </a:moveTo>
                  <a:cubicBezTo>
                    <a:pt x="210" y="51"/>
                    <a:pt x="204" y="53"/>
                    <a:pt x="203" y="53"/>
                  </a:cubicBezTo>
                  <a:cubicBezTo>
                    <a:pt x="201" y="53"/>
                    <a:pt x="200" y="45"/>
                    <a:pt x="201" y="43"/>
                  </a:cubicBezTo>
                  <a:cubicBezTo>
                    <a:pt x="202" y="40"/>
                    <a:pt x="208" y="36"/>
                    <a:pt x="208" y="36"/>
                  </a:cubicBezTo>
                  <a:cubicBezTo>
                    <a:pt x="208" y="29"/>
                    <a:pt x="208" y="29"/>
                    <a:pt x="208" y="29"/>
                  </a:cubicBezTo>
                  <a:cubicBezTo>
                    <a:pt x="208" y="29"/>
                    <a:pt x="195" y="30"/>
                    <a:pt x="192" y="21"/>
                  </a:cubicBezTo>
                  <a:cubicBezTo>
                    <a:pt x="188" y="14"/>
                    <a:pt x="199" y="11"/>
                    <a:pt x="199" y="11"/>
                  </a:cubicBezTo>
                  <a:cubicBezTo>
                    <a:pt x="199" y="11"/>
                    <a:pt x="184" y="2"/>
                    <a:pt x="179" y="1"/>
                  </a:cubicBezTo>
                  <a:cubicBezTo>
                    <a:pt x="175" y="0"/>
                    <a:pt x="168" y="1"/>
                    <a:pt x="164" y="4"/>
                  </a:cubicBezTo>
                  <a:cubicBezTo>
                    <a:pt x="161" y="8"/>
                    <a:pt x="163" y="12"/>
                    <a:pt x="161" y="18"/>
                  </a:cubicBezTo>
                  <a:cubicBezTo>
                    <a:pt x="158" y="24"/>
                    <a:pt x="150" y="29"/>
                    <a:pt x="150" y="29"/>
                  </a:cubicBezTo>
                  <a:cubicBezTo>
                    <a:pt x="150" y="33"/>
                    <a:pt x="150" y="33"/>
                    <a:pt x="150" y="33"/>
                  </a:cubicBezTo>
                  <a:cubicBezTo>
                    <a:pt x="150" y="33"/>
                    <a:pt x="148" y="37"/>
                    <a:pt x="145" y="44"/>
                  </a:cubicBezTo>
                  <a:cubicBezTo>
                    <a:pt x="143" y="50"/>
                    <a:pt x="143" y="53"/>
                    <a:pt x="143" y="58"/>
                  </a:cubicBezTo>
                  <a:cubicBezTo>
                    <a:pt x="143" y="62"/>
                    <a:pt x="139" y="60"/>
                    <a:pt x="136" y="63"/>
                  </a:cubicBezTo>
                  <a:cubicBezTo>
                    <a:pt x="133" y="65"/>
                    <a:pt x="136" y="73"/>
                    <a:pt x="136" y="73"/>
                  </a:cubicBezTo>
                  <a:cubicBezTo>
                    <a:pt x="131" y="73"/>
                    <a:pt x="131" y="73"/>
                    <a:pt x="131" y="73"/>
                  </a:cubicBezTo>
                  <a:cubicBezTo>
                    <a:pt x="135" y="79"/>
                    <a:pt x="135" y="79"/>
                    <a:pt x="135" y="79"/>
                  </a:cubicBezTo>
                  <a:cubicBezTo>
                    <a:pt x="132" y="83"/>
                    <a:pt x="132" y="83"/>
                    <a:pt x="132" y="83"/>
                  </a:cubicBezTo>
                  <a:cubicBezTo>
                    <a:pt x="127" y="88"/>
                    <a:pt x="127" y="88"/>
                    <a:pt x="127" y="88"/>
                  </a:cubicBezTo>
                  <a:cubicBezTo>
                    <a:pt x="121" y="89"/>
                    <a:pt x="121" y="89"/>
                    <a:pt x="121" y="89"/>
                  </a:cubicBezTo>
                  <a:cubicBezTo>
                    <a:pt x="116" y="96"/>
                    <a:pt x="116" y="96"/>
                    <a:pt x="116" y="96"/>
                  </a:cubicBezTo>
                  <a:cubicBezTo>
                    <a:pt x="106" y="97"/>
                    <a:pt x="106" y="97"/>
                    <a:pt x="106" y="97"/>
                  </a:cubicBezTo>
                  <a:cubicBezTo>
                    <a:pt x="104" y="101"/>
                    <a:pt x="104" y="101"/>
                    <a:pt x="104" y="101"/>
                  </a:cubicBezTo>
                  <a:cubicBezTo>
                    <a:pt x="88" y="100"/>
                    <a:pt x="88" y="100"/>
                    <a:pt x="88" y="100"/>
                  </a:cubicBezTo>
                  <a:cubicBezTo>
                    <a:pt x="86" y="106"/>
                    <a:pt x="86" y="106"/>
                    <a:pt x="86" y="106"/>
                  </a:cubicBezTo>
                  <a:cubicBezTo>
                    <a:pt x="77" y="105"/>
                    <a:pt x="77" y="105"/>
                    <a:pt x="77" y="105"/>
                  </a:cubicBezTo>
                  <a:cubicBezTo>
                    <a:pt x="77" y="105"/>
                    <a:pt x="69" y="97"/>
                    <a:pt x="66" y="97"/>
                  </a:cubicBezTo>
                  <a:cubicBezTo>
                    <a:pt x="64" y="98"/>
                    <a:pt x="61" y="100"/>
                    <a:pt x="56" y="100"/>
                  </a:cubicBezTo>
                  <a:cubicBezTo>
                    <a:pt x="52" y="100"/>
                    <a:pt x="50" y="92"/>
                    <a:pt x="48" y="91"/>
                  </a:cubicBezTo>
                  <a:cubicBezTo>
                    <a:pt x="46" y="89"/>
                    <a:pt x="41" y="91"/>
                    <a:pt x="39" y="91"/>
                  </a:cubicBezTo>
                  <a:cubicBezTo>
                    <a:pt x="36" y="91"/>
                    <a:pt x="35" y="84"/>
                    <a:pt x="33" y="82"/>
                  </a:cubicBezTo>
                  <a:cubicBezTo>
                    <a:pt x="30" y="81"/>
                    <a:pt x="23" y="80"/>
                    <a:pt x="23" y="80"/>
                  </a:cubicBezTo>
                  <a:cubicBezTo>
                    <a:pt x="21" y="80"/>
                    <a:pt x="8" y="80"/>
                    <a:pt x="11" y="87"/>
                  </a:cubicBezTo>
                  <a:cubicBezTo>
                    <a:pt x="13" y="94"/>
                    <a:pt x="19" y="104"/>
                    <a:pt x="15" y="107"/>
                  </a:cubicBezTo>
                  <a:cubicBezTo>
                    <a:pt x="10" y="110"/>
                    <a:pt x="0" y="112"/>
                    <a:pt x="0" y="116"/>
                  </a:cubicBezTo>
                  <a:cubicBezTo>
                    <a:pt x="1" y="120"/>
                    <a:pt x="19" y="140"/>
                    <a:pt x="19" y="140"/>
                  </a:cubicBezTo>
                  <a:cubicBezTo>
                    <a:pt x="27" y="140"/>
                    <a:pt x="27" y="140"/>
                    <a:pt x="27" y="140"/>
                  </a:cubicBezTo>
                  <a:cubicBezTo>
                    <a:pt x="31" y="150"/>
                    <a:pt x="31" y="150"/>
                    <a:pt x="31" y="150"/>
                  </a:cubicBezTo>
                  <a:cubicBezTo>
                    <a:pt x="31" y="150"/>
                    <a:pt x="36" y="153"/>
                    <a:pt x="40" y="158"/>
                  </a:cubicBezTo>
                  <a:cubicBezTo>
                    <a:pt x="45" y="162"/>
                    <a:pt x="44" y="171"/>
                    <a:pt x="44" y="171"/>
                  </a:cubicBezTo>
                  <a:cubicBezTo>
                    <a:pt x="52" y="167"/>
                    <a:pt x="52" y="167"/>
                    <a:pt x="52" y="167"/>
                  </a:cubicBezTo>
                  <a:cubicBezTo>
                    <a:pt x="54" y="198"/>
                    <a:pt x="54" y="198"/>
                    <a:pt x="54" y="198"/>
                  </a:cubicBezTo>
                  <a:cubicBezTo>
                    <a:pt x="54" y="198"/>
                    <a:pt x="69" y="194"/>
                    <a:pt x="77" y="203"/>
                  </a:cubicBezTo>
                  <a:cubicBezTo>
                    <a:pt x="84" y="210"/>
                    <a:pt x="78" y="221"/>
                    <a:pt x="85" y="221"/>
                  </a:cubicBezTo>
                  <a:cubicBezTo>
                    <a:pt x="94" y="221"/>
                    <a:pt x="96" y="218"/>
                    <a:pt x="100" y="222"/>
                  </a:cubicBezTo>
                  <a:cubicBezTo>
                    <a:pt x="103" y="225"/>
                    <a:pt x="101" y="234"/>
                    <a:pt x="101" y="234"/>
                  </a:cubicBezTo>
                  <a:cubicBezTo>
                    <a:pt x="104" y="239"/>
                    <a:pt x="104" y="239"/>
                    <a:pt x="104" y="239"/>
                  </a:cubicBezTo>
                  <a:cubicBezTo>
                    <a:pt x="104" y="239"/>
                    <a:pt x="114" y="236"/>
                    <a:pt x="115" y="240"/>
                  </a:cubicBezTo>
                  <a:cubicBezTo>
                    <a:pt x="115" y="246"/>
                    <a:pt x="112" y="250"/>
                    <a:pt x="112" y="250"/>
                  </a:cubicBezTo>
                  <a:cubicBezTo>
                    <a:pt x="114" y="253"/>
                    <a:pt x="114" y="253"/>
                    <a:pt x="114" y="253"/>
                  </a:cubicBezTo>
                  <a:cubicBezTo>
                    <a:pt x="114" y="253"/>
                    <a:pt x="123" y="250"/>
                    <a:pt x="128" y="252"/>
                  </a:cubicBezTo>
                  <a:cubicBezTo>
                    <a:pt x="131" y="254"/>
                    <a:pt x="128" y="266"/>
                    <a:pt x="135" y="267"/>
                  </a:cubicBezTo>
                  <a:cubicBezTo>
                    <a:pt x="143" y="268"/>
                    <a:pt x="146" y="263"/>
                    <a:pt x="146" y="263"/>
                  </a:cubicBezTo>
                  <a:cubicBezTo>
                    <a:pt x="146" y="263"/>
                    <a:pt x="151" y="271"/>
                    <a:pt x="154" y="276"/>
                  </a:cubicBezTo>
                  <a:cubicBezTo>
                    <a:pt x="159" y="280"/>
                    <a:pt x="165" y="281"/>
                    <a:pt x="165" y="281"/>
                  </a:cubicBezTo>
                  <a:cubicBezTo>
                    <a:pt x="165" y="292"/>
                    <a:pt x="165" y="292"/>
                    <a:pt x="165" y="292"/>
                  </a:cubicBezTo>
                  <a:cubicBezTo>
                    <a:pt x="165" y="292"/>
                    <a:pt x="172" y="281"/>
                    <a:pt x="177" y="282"/>
                  </a:cubicBezTo>
                  <a:cubicBezTo>
                    <a:pt x="182" y="283"/>
                    <a:pt x="187" y="289"/>
                    <a:pt x="193" y="287"/>
                  </a:cubicBezTo>
                  <a:cubicBezTo>
                    <a:pt x="198" y="284"/>
                    <a:pt x="207" y="274"/>
                    <a:pt x="207" y="274"/>
                  </a:cubicBezTo>
                  <a:cubicBezTo>
                    <a:pt x="213" y="279"/>
                    <a:pt x="213" y="279"/>
                    <a:pt x="213" y="279"/>
                  </a:cubicBezTo>
                  <a:cubicBezTo>
                    <a:pt x="213" y="278"/>
                    <a:pt x="213" y="278"/>
                    <a:pt x="213" y="278"/>
                  </a:cubicBezTo>
                  <a:lnTo>
                    <a:pt x="213" y="50"/>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8" name="Iraq" descr="© INSCALE GmbH, 05.05.2010&#10;http://www.presentationload.com/"/>
            <p:cNvSpPr>
              <a:spLocks/>
            </p:cNvSpPr>
            <p:nvPr/>
          </p:nvSpPr>
          <p:spPr bwMode="gray">
            <a:xfrm>
              <a:off x="8261987" y="4716092"/>
              <a:ext cx="882013" cy="1283964"/>
            </a:xfrm>
            <a:custGeom>
              <a:avLst/>
              <a:gdLst/>
              <a:ahLst/>
              <a:cxnLst>
                <a:cxn ang="0">
                  <a:pos x="312" y="46"/>
                </a:cxn>
                <a:cxn ang="0">
                  <a:pos x="312" y="47"/>
                </a:cxn>
                <a:cxn ang="0">
                  <a:pos x="306" y="42"/>
                </a:cxn>
                <a:cxn ang="0">
                  <a:pos x="292" y="55"/>
                </a:cxn>
                <a:cxn ang="0">
                  <a:pos x="276" y="50"/>
                </a:cxn>
                <a:cxn ang="0">
                  <a:pos x="264" y="60"/>
                </a:cxn>
                <a:cxn ang="0">
                  <a:pos x="264" y="49"/>
                </a:cxn>
                <a:cxn ang="0">
                  <a:pos x="253" y="44"/>
                </a:cxn>
                <a:cxn ang="0">
                  <a:pos x="245" y="31"/>
                </a:cxn>
                <a:cxn ang="0">
                  <a:pos x="234" y="35"/>
                </a:cxn>
                <a:cxn ang="0">
                  <a:pos x="227" y="20"/>
                </a:cxn>
                <a:cxn ang="0">
                  <a:pos x="213" y="21"/>
                </a:cxn>
                <a:cxn ang="0">
                  <a:pos x="211" y="18"/>
                </a:cxn>
                <a:cxn ang="0">
                  <a:pos x="214" y="8"/>
                </a:cxn>
                <a:cxn ang="0">
                  <a:pos x="203" y="7"/>
                </a:cxn>
                <a:cxn ang="0">
                  <a:pos x="200" y="2"/>
                </a:cxn>
                <a:cxn ang="0">
                  <a:pos x="191" y="3"/>
                </a:cxn>
                <a:cxn ang="0">
                  <a:pos x="182" y="22"/>
                </a:cxn>
                <a:cxn ang="0">
                  <a:pos x="175" y="20"/>
                </a:cxn>
                <a:cxn ang="0">
                  <a:pos x="168" y="5"/>
                </a:cxn>
                <a:cxn ang="0">
                  <a:pos x="155" y="18"/>
                </a:cxn>
                <a:cxn ang="0">
                  <a:pos x="126" y="22"/>
                </a:cxn>
                <a:cxn ang="0">
                  <a:pos x="126" y="26"/>
                </a:cxn>
                <a:cxn ang="0">
                  <a:pos x="113" y="26"/>
                </a:cxn>
                <a:cxn ang="0">
                  <a:pos x="110" y="33"/>
                </a:cxn>
                <a:cxn ang="0">
                  <a:pos x="90" y="33"/>
                </a:cxn>
                <a:cxn ang="0">
                  <a:pos x="96" y="50"/>
                </a:cxn>
                <a:cxn ang="0">
                  <a:pos x="84" y="56"/>
                </a:cxn>
                <a:cxn ang="0">
                  <a:pos x="85" y="69"/>
                </a:cxn>
                <a:cxn ang="0">
                  <a:pos x="79" y="77"/>
                </a:cxn>
                <a:cxn ang="0">
                  <a:pos x="70" y="101"/>
                </a:cxn>
                <a:cxn ang="0">
                  <a:pos x="51" y="117"/>
                </a:cxn>
                <a:cxn ang="0">
                  <a:pos x="57" y="147"/>
                </a:cxn>
                <a:cxn ang="0">
                  <a:pos x="72" y="164"/>
                </a:cxn>
                <a:cxn ang="0">
                  <a:pos x="77" y="200"/>
                </a:cxn>
                <a:cxn ang="0">
                  <a:pos x="90" y="226"/>
                </a:cxn>
                <a:cxn ang="0">
                  <a:pos x="91" y="239"/>
                </a:cxn>
                <a:cxn ang="0">
                  <a:pos x="88" y="240"/>
                </a:cxn>
                <a:cxn ang="0">
                  <a:pos x="89" y="256"/>
                </a:cxn>
                <a:cxn ang="0">
                  <a:pos x="87" y="257"/>
                </a:cxn>
                <a:cxn ang="0">
                  <a:pos x="0" y="371"/>
                </a:cxn>
                <a:cxn ang="0">
                  <a:pos x="57" y="432"/>
                </a:cxn>
                <a:cxn ang="0">
                  <a:pos x="101" y="425"/>
                </a:cxn>
                <a:cxn ang="0">
                  <a:pos x="203" y="436"/>
                </a:cxn>
                <a:cxn ang="0">
                  <a:pos x="298" y="438"/>
                </a:cxn>
                <a:cxn ang="0">
                  <a:pos x="312" y="455"/>
                </a:cxn>
                <a:cxn ang="0">
                  <a:pos x="312" y="46"/>
                </a:cxn>
              </a:cxnLst>
              <a:rect l="0" t="0" r="r" b="b"/>
              <a:pathLst>
                <a:path w="312" h="455">
                  <a:moveTo>
                    <a:pt x="312" y="46"/>
                  </a:moveTo>
                  <a:cubicBezTo>
                    <a:pt x="312" y="47"/>
                    <a:pt x="312" y="47"/>
                    <a:pt x="312" y="47"/>
                  </a:cubicBezTo>
                  <a:cubicBezTo>
                    <a:pt x="306" y="42"/>
                    <a:pt x="306" y="42"/>
                    <a:pt x="306" y="42"/>
                  </a:cubicBezTo>
                  <a:cubicBezTo>
                    <a:pt x="306" y="42"/>
                    <a:pt x="297" y="52"/>
                    <a:pt x="292" y="55"/>
                  </a:cubicBezTo>
                  <a:cubicBezTo>
                    <a:pt x="286" y="57"/>
                    <a:pt x="281" y="51"/>
                    <a:pt x="276" y="50"/>
                  </a:cubicBezTo>
                  <a:cubicBezTo>
                    <a:pt x="271" y="49"/>
                    <a:pt x="264" y="60"/>
                    <a:pt x="264" y="60"/>
                  </a:cubicBezTo>
                  <a:cubicBezTo>
                    <a:pt x="264" y="49"/>
                    <a:pt x="264" y="49"/>
                    <a:pt x="264" y="49"/>
                  </a:cubicBezTo>
                  <a:cubicBezTo>
                    <a:pt x="264" y="49"/>
                    <a:pt x="258" y="48"/>
                    <a:pt x="253" y="44"/>
                  </a:cubicBezTo>
                  <a:cubicBezTo>
                    <a:pt x="250" y="39"/>
                    <a:pt x="245" y="31"/>
                    <a:pt x="245" y="31"/>
                  </a:cubicBezTo>
                  <a:cubicBezTo>
                    <a:pt x="245" y="31"/>
                    <a:pt x="242" y="36"/>
                    <a:pt x="234" y="35"/>
                  </a:cubicBezTo>
                  <a:cubicBezTo>
                    <a:pt x="227" y="34"/>
                    <a:pt x="230" y="22"/>
                    <a:pt x="227" y="20"/>
                  </a:cubicBezTo>
                  <a:cubicBezTo>
                    <a:pt x="222" y="18"/>
                    <a:pt x="213" y="21"/>
                    <a:pt x="213" y="21"/>
                  </a:cubicBezTo>
                  <a:cubicBezTo>
                    <a:pt x="211" y="18"/>
                    <a:pt x="211" y="18"/>
                    <a:pt x="211" y="18"/>
                  </a:cubicBezTo>
                  <a:cubicBezTo>
                    <a:pt x="211" y="18"/>
                    <a:pt x="214" y="14"/>
                    <a:pt x="214" y="8"/>
                  </a:cubicBezTo>
                  <a:cubicBezTo>
                    <a:pt x="213" y="4"/>
                    <a:pt x="203" y="7"/>
                    <a:pt x="203" y="7"/>
                  </a:cubicBezTo>
                  <a:cubicBezTo>
                    <a:pt x="200" y="2"/>
                    <a:pt x="200" y="2"/>
                    <a:pt x="200" y="2"/>
                  </a:cubicBezTo>
                  <a:cubicBezTo>
                    <a:pt x="200" y="2"/>
                    <a:pt x="193" y="0"/>
                    <a:pt x="191" y="3"/>
                  </a:cubicBezTo>
                  <a:cubicBezTo>
                    <a:pt x="188" y="7"/>
                    <a:pt x="182" y="22"/>
                    <a:pt x="182" y="22"/>
                  </a:cubicBezTo>
                  <a:cubicBezTo>
                    <a:pt x="175" y="20"/>
                    <a:pt x="175" y="20"/>
                    <a:pt x="175" y="20"/>
                  </a:cubicBezTo>
                  <a:cubicBezTo>
                    <a:pt x="175" y="20"/>
                    <a:pt x="180" y="5"/>
                    <a:pt x="168" y="5"/>
                  </a:cubicBezTo>
                  <a:cubicBezTo>
                    <a:pt x="156" y="5"/>
                    <a:pt x="155" y="18"/>
                    <a:pt x="155" y="18"/>
                  </a:cubicBezTo>
                  <a:cubicBezTo>
                    <a:pt x="126" y="22"/>
                    <a:pt x="126" y="22"/>
                    <a:pt x="126" y="22"/>
                  </a:cubicBezTo>
                  <a:cubicBezTo>
                    <a:pt x="126" y="26"/>
                    <a:pt x="126" y="26"/>
                    <a:pt x="126" y="26"/>
                  </a:cubicBezTo>
                  <a:cubicBezTo>
                    <a:pt x="113" y="26"/>
                    <a:pt x="113" y="26"/>
                    <a:pt x="113" y="26"/>
                  </a:cubicBezTo>
                  <a:cubicBezTo>
                    <a:pt x="110" y="33"/>
                    <a:pt x="110" y="33"/>
                    <a:pt x="110" y="33"/>
                  </a:cubicBezTo>
                  <a:cubicBezTo>
                    <a:pt x="90" y="33"/>
                    <a:pt x="90" y="33"/>
                    <a:pt x="90" y="33"/>
                  </a:cubicBezTo>
                  <a:cubicBezTo>
                    <a:pt x="96" y="50"/>
                    <a:pt x="96" y="50"/>
                    <a:pt x="96" y="50"/>
                  </a:cubicBezTo>
                  <a:cubicBezTo>
                    <a:pt x="84" y="56"/>
                    <a:pt x="84" y="56"/>
                    <a:pt x="84" y="56"/>
                  </a:cubicBezTo>
                  <a:cubicBezTo>
                    <a:pt x="84" y="56"/>
                    <a:pt x="85" y="65"/>
                    <a:pt x="85" y="69"/>
                  </a:cubicBezTo>
                  <a:cubicBezTo>
                    <a:pt x="85" y="72"/>
                    <a:pt x="79" y="77"/>
                    <a:pt x="79" y="77"/>
                  </a:cubicBezTo>
                  <a:cubicBezTo>
                    <a:pt x="79" y="77"/>
                    <a:pt x="77" y="90"/>
                    <a:pt x="70" y="101"/>
                  </a:cubicBezTo>
                  <a:cubicBezTo>
                    <a:pt x="65" y="113"/>
                    <a:pt x="56" y="111"/>
                    <a:pt x="51" y="117"/>
                  </a:cubicBezTo>
                  <a:cubicBezTo>
                    <a:pt x="47" y="125"/>
                    <a:pt x="53" y="139"/>
                    <a:pt x="57" y="147"/>
                  </a:cubicBezTo>
                  <a:cubicBezTo>
                    <a:pt x="61" y="157"/>
                    <a:pt x="68" y="156"/>
                    <a:pt x="72" y="164"/>
                  </a:cubicBezTo>
                  <a:cubicBezTo>
                    <a:pt x="78" y="172"/>
                    <a:pt x="73" y="184"/>
                    <a:pt x="77" y="200"/>
                  </a:cubicBezTo>
                  <a:cubicBezTo>
                    <a:pt x="80" y="215"/>
                    <a:pt x="90" y="226"/>
                    <a:pt x="90" y="226"/>
                  </a:cubicBezTo>
                  <a:cubicBezTo>
                    <a:pt x="91" y="239"/>
                    <a:pt x="91" y="239"/>
                    <a:pt x="91" y="239"/>
                  </a:cubicBezTo>
                  <a:cubicBezTo>
                    <a:pt x="88" y="240"/>
                    <a:pt x="88" y="240"/>
                    <a:pt x="88" y="240"/>
                  </a:cubicBezTo>
                  <a:cubicBezTo>
                    <a:pt x="89" y="256"/>
                    <a:pt x="89" y="256"/>
                    <a:pt x="89" y="256"/>
                  </a:cubicBezTo>
                  <a:cubicBezTo>
                    <a:pt x="87" y="257"/>
                    <a:pt x="87" y="257"/>
                    <a:pt x="87" y="257"/>
                  </a:cubicBezTo>
                  <a:cubicBezTo>
                    <a:pt x="0" y="371"/>
                    <a:pt x="0" y="371"/>
                    <a:pt x="0" y="371"/>
                  </a:cubicBezTo>
                  <a:cubicBezTo>
                    <a:pt x="57" y="432"/>
                    <a:pt x="57" y="432"/>
                    <a:pt x="57" y="432"/>
                  </a:cubicBezTo>
                  <a:cubicBezTo>
                    <a:pt x="57" y="432"/>
                    <a:pt x="87" y="425"/>
                    <a:pt x="101" y="425"/>
                  </a:cubicBezTo>
                  <a:cubicBezTo>
                    <a:pt x="114" y="425"/>
                    <a:pt x="176" y="436"/>
                    <a:pt x="203" y="436"/>
                  </a:cubicBezTo>
                  <a:cubicBezTo>
                    <a:pt x="230" y="438"/>
                    <a:pt x="298" y="438"/>
                    <a:pt x="298" y="438"/>
                  </a:cubicBezTo>
                  <a:cubicBezTo>
                    <a:pt x="312" y="455"/>
                    <a:pt x="312" y="455"/>
                    <a:pt x="312" y="455"/>
                  </a:cubicBezTo>
                  <a:lnTo>
                    <a:pt x="312" y="4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89" name="Poland" descr="© INSCALE GmbH, 05.05.2010&#10;http://www.presentationload.com/"/>
            <p:cNvSpPr>
              <a:spLocks/>
            </p:cNvSpPr>
            <p:nvPr/>
          </p:nvSpPr>
          <p:spPr bwMode="gray">
            <a:xfrm>
              <a:off x="4190408" y="2569645"/>
              <a:ext cx="1217243" cy="1004063"/>
            </a:xfrm>
            <a:custGeom>
              <a:avLst/>
              <a:gdLst/>
              <a:ahLst/>
              <a:cxnLst>
                <a:cxn ang="0">
                  <a:pos x="430" y="225"/>
                </a:cxn>
                <a:cxn ang="0">
                  <a:pos x="402" y="196"/>
                </a:cxn>
                <a:cxn ang="0">
                  <a:pos x="398" y="168"/>
                </a:cxn>
                <a:cxn ang="0">
                  <a:pos x="390" y="146"/>
                </a:cxn>
                <a:cxn ang="0">
                  <a:pos x="398" y="112"/>
                </a:cxn>
                <a:cxn ang="0">
                  <a:pos x="393" y="84"/>
                </a:cxn>
                <a:cxn ang="0">
                  <a:pos x="376" y="44"/>
                </a:cxn>
                <a:cxn ang="0">
                  <a:pos x="364" y="17"/>
                </a:cxn>
                <a:cxn ang="0">
                  <a:pos x="337" y="9"/>
                </a:cxn>
                <a:cxn ang="0">
                  <a:pos x="224" y="18"/>
                </a:cxn>
                <a:cxn ang="0">
                  <a:pos x="216" y="26"/>
                </a:cxn>
                <a:cxn ang="0">
                  <a:pos x="204" y="33"/>
                </a:cxn>
                <a:cxn ang="0">
                  <a:pos x="212" y="23"/>
                </a:cxn>
                <a:cxn ang="0">
                  <a:pos x="211" y="22"/>
                </a:cxn>
                <a:cxn ang="0">
                  <a:pos x="173" y="8"/>
                </a:cxn>
                <a:cxn ang="0">
                  <a:pos x="175" y="5"/>
                </a:cxn>
                <a:cxn ang="0">
                  <a:pos x="123" y="9"/>
                </a:cxn>
                <a:cxn ang="0">
                  <a:pos x="88" y="30"/>
                </a:cxn>
                <a:cxn ang="0">
                  <a:pos x="38" y="46"/>
                </a:cxn>
                <a:cxn ang="0">
                  <a:pos x="6" y="60"/>
                </a:cxn>
                <a:cxn ang="0">
                  <a:pos x="16" y="63"/>
                </a:cxn>
                <a:cxn ang="0">
                  <a:pos x="24" y="58"/>
                </a:cxn>
                <a:cxn ang="0">
                  <a:pos x="19" y="80"/>
                </a:cxn>
                <a:cxn ang="0">
                  <a:pos x="22" y="88"/>
                </a:cxn>
                <a:cxn ang="0">
                  <a:pos x="6" y="83"/>
                </a:cxn>
                <a:cxn ang="0">
                  <a:pos x="2" y="124"/>
                </a:cxn>
                <a:cxn ang="0">
                  <a:pos x="19" y="163"/>
                </a:cxn>
                <a:cxn ang="0">
                  <a:pos x="24" y="195"/>
                </a:cxn>
                <a:cxn ang="0">
                  <a:pos x="39" y="226"/>
                </a:cxn>
                <a:cxn ang="0">
                  <a:pos x="36" y="261"/>
                </a:cxn>
                <a:cxn ang="0">
                  <a:pos x="44" y="258"/>
                </a:cxn>
                <a:cxn ang="0">
                  <a:pos x="58" y="264"/>
                </a:cxn>
                <a:cxn ang="0">
                  <a:pos x="88" y="275"/>
                </a:cxn>
                <a:cxn ang="0">
                  <a:pos x="109" y="280"/>
                </a:cxn>
                <a:cxn ang="0">
                  <a:pos x="114" y="308"/>
                </a:cxn>
                <a:cxn ang="0">
                  <a:pos x="134" y="302"/>
                </a:cxn>
                <a:cxn ang="0">
                  <a:pos x="127" y="287"/>
                </a:cxn>
                <a:cxn ang="0">
                  <a:pos x="162" y="293"/>
                </a:cxn>
                <a:cxn ang="0">
                  <a:pos x="166" y="308"/>
                </a:cxn>
                <a:cxn ang="0">
                  <a:pos x="176" y="309"/>
                </a:cxn>
                <a:cxn ang="0">
                  <a:pos x="205" y="329"/>
                </a:cxn>
                <a:cxn ang="0">
                  <a:pos x="221" y="340"/>
                </a:cxn>
                <a:cxn ang="0">
                  <a:pos x="234" y="339"/>
                </a:cxn>
                <a:cxn ang="0">
                  <a:pos x="248" y="341"/>
                </a:cxn>
                <a:cxn ang="0">
                  <a:pos x="257" y="342"/>
                </a:cxn>
                <a:cxn ang="0">
                  <a:pos x="265" y="353"/>
                </a:cxn>
                <a:cxn ang="0">
                  <a:pos x="288" y="339"/>
                </a:cxn>
                <a:cxn ang="0">
                  <a:pos x="314" y="337"/>
                </a:cxn>
                <a:cxn ang="0">
                  <a:pos x="343" y="335"/>
                </a:cxn>
                <a:cxn ang="0">
                  <a:pos x="381" y="348"/>
                </a:cxn>
                <a:cxn ang="0">
                  <a:pos x="386" y="341"/>
                </a:cxn>
                <a:cxn ang="0">
                  <a:pos x="392" y="301"/>
                </a:cxn>
                <a:cxn ang="0">
                  <a:pos x="428" y="254"/>
                </a:cxn>
              </a:cxnLst>
              <a:rect l="0" t="0" r="r" b="b"/>
              <a:pathLst>
                <a:path w="431" h="356">
                  <a:moveTo>
                    <a:pt x="422" y="231"/>
                  </a:moveTo>
                  <a:cubicBezTo>
                    <a:pt x="423" y="229"/>
                    <a:pt x="427" y="228"/>
                    <a:pt x="427" y="228"/>
                  </a:cubicBezTo>
                  <a:cubicBezTo>
                    <a:pt x="430" y="225"/>
                    <a:pt x="430" y="225"/>
                    <a:pt x="430" y="225"/>
                  </a:cubicBezTo>
                  <a:cubicBezTo>
                    <a:pt x="430" y="225"/>
                    <a:pt x="422" y="222"/>
                    <a:pt x="419" y="218"/>
                  </a:cubicBezTo>
                  <a:cubicBezTo>
                    <a:pt x="417" y="215"/>
                    <a:pt x="415" y="210"/>
                    <a:pt x="411" y="207"/>
                  </a:cubicBezTo>
                  <a:cubicBezTo>
                    <a:pt x="407" y="203"/>
                    <a:pt x="402" y="202"/>
                    <a:pt x="402" y="196"/>
                  </a:cubicBezTo>
                  <a:cubicBezTo>
                    <a:pt x="402" y="189"/>
                    <a:pt x="398" y="185"/>
                    <a:pt x="396" y="181"/>
                  </a:cubicBezTo>
                  <a:cubicBezTo>
                    <a:pt x="394" y="178"/>
                    <a:pt x="394" y="172"/>
                    <a:pt x="394" y="172"/>
                  </a:cubicBezTo>
                  <a:cubicBezTo>
                    <a:pt x="398" y="168"/>
                    <a:pt x="398" y="168"/>
                    <a:pt x="398" y="168"/>
                  </a:cubicBezTo>
                  <a:cubicBezTo>
                    <a:pt x="395" y="162"/>
                    <a:pt x="395" y="162"/>
                    <a:pt x="395" y="162"/>
                  </a:cubicBezTo>
                  <a:cubicBezTo>
                    <a:pt x="397" y="154"/>
                    <a:pt x="397" y="154"/>
                    <a:pt x="397" y="154"/>
                  </a:cubicBezTo>
                  <a:cubicBezTo>
                    <a:pt x="397" y="154"/>
                    <a:pt x="399" y="149"/>
                    <a:pt x="390" y="146"/>
                  </a:cubicBezTo>
                  <a:cubicBezTo>
                    <a:pt x="380" y="141"/>
                    <a:pt x="373" y="141"/>
                    <a:pt x="373" y="141"/>
                  </a:cubicBezTo>
                  <a:cubicBezTo>
                    <a:pt x="373" y="141"/>
                    <a:pt x="374" y="126"/>
                    <a:pt x="380" y="120"/>
                  </a:cubicBezTo>
                  <a:cubicBezTo>
                    <a:pt x="386" y="115"/>
                    <a:pt x="398" y="112"/>
                    <a:pt x="398" y="112"/>
                  </a:cubicBezTo>
                  <a:cubicBezTo>
                    <a:pt x="396" y="93"/>
                    <a:pt x="396" y="93"/>
                    <a:pt x="396" y="93"/>
                  </a:cubicBezTo>
                  <a:cubicBezTo>
                    <a:pt x="398" y="92"/>
                    <a:pt x="398" y="92"/>
                    <a:pt x="398" y="92"/>
                  </a:cubicBezTo>
                  <a:cubicBezTo>
                    <a:pt x="393" y="84"/>
                    <a:pt x="393" y="84"/>
                    <a:pt x="393" y="84"/>
                  </a:cubicBezTo>
                  <a:cubicBezTo>
                    <a:pt x="395" y="80"/>
                    <a:pt x="395" y="80"/>
                    <a:pt x="395" y="80"/>
                  </a:cubicBezTo>
                  <a:cubicBezTo>
                    <a:pt x="395" y="80"/>
                    <a:pt x="380" y="62"/>
                    <a:pt x="379" y="56"/>
                  </a:cubicBezTo>
                  <a:cubicBezTo>
                    <a:pt x="377" y="50"/>
                    <a:pt x="376" y="44"/>
                    <a:pt x="376" y="44"/>
                  </a:cubicBezTo>
                  <a:cubicBezTo>
                    <a:pt x="368" y="31"/>
                    <a:pt x="368" y="31"/>
                    <a:pt x="368" y="31"/>
                  </a:cubicBezTo>
                  <a:cubicBezTo>
                    <a:pt x="365" y="28"/>
                    <a:pt x="365" y="28"/>
                    <a:pt x="365" y="28"/>
                  </a:cubicBezTo>
                  <a:cubicBezTo>
                    <a:pt x="365" y="28"/>
                    <a:pt x="368" y="25"/>
                    <a:pt x="364" y="17"/>
                  </a:cubicBezTo>
                  <a:cubicBezTo>
                    <a:pt x="359" y="9"/>
                    <a:pt x="351" y="11"/>
                    <a:pt x="347" y="11"/>
                  </a:cubicBezTo>
                  <a:cubicBezTo>
                    <a:pt x="343" y="10"/>
                    <a:pt x="344" y="6"/>
                    <a:pt x="341" y="5"/>
                  </a:cubicBezTo>
                  <a:cubicBezTo>
                    <a:pt x="338" y="4"/>
                    <a:pt x="337" y="9"/>
                    <a:pt x="337" y="9"/>
                  </a:cubicBezTo>
                  <a:cubicBezTo>
                    <a:pt x="335" y="9"/>
                    <a:pt x="335" y="9"/>
                    <a:pt x="335" y="9"/>
                  </a:cubicBezTo>
                  <a:cubicBezTo>
                    <a:pt x="334" y="9"/>
                    <a:pt x="296" y="19"/>
                    <a:pt x="280" y="19"/>
                  </a:cubicBezTo>
                  <a:cubicBezTo>
                    <a:pt x="265" y="20"/>
                    <a:pt x="224" y="18"/>
                    <a:pt x="224" y="18"/>
                  </a:cubicBezTo>
                  <a:cubicBezTo>
                    <a:pt x="221" y="21"/>
                    <a:pt x="221" y="21"/>
                    <a:pt x="221" y="21"/>
                  </a:cubicBezTo>
                  <a:cubicBezTo>
                    <a:pt x="217" y="21"/>
                    <a:pt x="217" y="21"/>
                    <a:pt x="217" y="21"/>
                  </a:cubicBezTo>
                  <a:cubicBezTo>
                    <a:pt x="216" y="26"/>
                    <a:pt x="216" y="26"/>
                    <a:pt x="216" y="26"/>
                  </a:cubicBezTo>
                  <a:cubicBezTo>
                    <a:pt x="216" y="26"/>
                    <a:pt x="212" y="27"/>
                    <a:pt x="210" y="29"/>
                  </a:cubicBezTo>
                  <a:cubicBezTo>
                    <a:pt x="209" y="30"/>
                    <a:pt x="208" y="35"/>
                    <a:pt x="208" y="35"/>
                  </a:cubicBezTo>
                  <a:cubicBezTo>
                    <a:pt x="204" y="33"/>
                    <a:pt x="204" y="33"/>
                    <a:pt x="204" y="33"/>
                  </a:cubicBezTo>
                  <a:cubicBezTo>
                    <a:pt x="200" y="33"/>
                    <a:pt x="200" y="33"/>
                    <a:pt x="200" y="33"/>
                  </a:cubicBezTo>
                  <a:cubicBezTo>
                    <a:pt x="202" y="29"/>
                    <a:pt x="202" y="29"/>
                    <a:pt x="202" y="29"/>
                  </a:cubicBezTo>
                  <a:cubicBezTo>
                    <a:pt x="202" y="29"/>
                    <a:pt x="209" y="25"/>
                    <a:pt x="212" y="23"/>
                  </a:cubicBezTo>
                  <a:cubicBezTo>
                    <a:pt x="216" y="21"/>
                    <a:pt x="224" y="9"/>
                    <a:pt x="224" y="9"/>
                  </a:cubicBezTo>
                  <a:cubicBezTo>
                    <a:pt x="222" y="7"/>
                    <a:pt x="222" y="7"/>
                    <a:pt x="222" y="7"/>
                  </a:cubicBezTo>
                  <a:cubicBezTo>
                    <a:pt x="222" y="7"/>
                    <a:pt x="214" y="21"/>
                    <a:pt x="211" y="22"/>
                  </a:cubicBezTo>
                  <a:cubicBezTo>
                    <a:pt x="209" y="22"/>
                    <a:pt x="191" y="36"/>
                    <a:pt x="180" y="27"/>
                  </a:cubicBezTo>
                  <a:cubicBezTo>
                    <a:pt x="168" y="19"/>
                    <a:pt x="166" y="6"/>
                    <a:pt x="166" y="6"/>
                  </a:cubicBezTo>
                  <a:cubicBezTo>
                    <a:pt x="166" y="6"/>
                    <a:pt x="171" y="7"/>
                    <a:pt x="173" y="8"/>
                  </a:cubicBezTo>
                  <a:cubicBezTo>
                    <a:pt x="176" y="9"/>
                    <a:pt x="181" y="14"/>
                    <a:pt x="181" y="14"/>
                  </a:cubicBezTo>
                  <a:cubicBezTo>
                    <a:pt x="182" y="12"/>
                    <a:pt x="182" y="12"/>
                    <a:pt x="182" y="12"/>
                  </a:cubicBezTo>
                  <a:cubicBezTo>
                    <a:pt x="182" y="12"/>
                    <a:pt x="178" y="7"/>
                    <a:pt x="175" y="5"/>
                  </a:cubicBezTo>
                  <a:cubicBezTo>
                    <a:pt x="171" y="4"/>
                    <a:pt x="164" y="0"/>
                    <a:pt x="160" y="0"/>
                  </a:cubicBezTo>
                  <a:cubicBezTo>
                    <a:pt x="156" y="0"/>
                    <a:pt x="140" y="6"/>
                    <a:pt x="136" y="7"/>
                  </a:cubicBezTo>
                  <a:cubicBezTo>
                    <a:pt x="132" y="7"/>
                    <a:pt x="128" y="9"/>
                    <a:pt x="123" y="9"/>
                  </a:cubicBezTo>
                  <a:cubicBezTo>
                    <a:pt x="119" y="10"/>
                    <a:pt x="111" y="18"/>
                    <a:pt x="107" y="20"/>
                  </a:cubicBezTo>
                  <a:cubicBezTo>
                    <a:pt x="103" y="22"/>
                    <a:pt x="98" y="21"/>
                    <a:pt x="95" y="24"/>
                  </a:cubicBezTo>
                  <a:cubicBezTo>
                    <a:pt x="92" y="26"/>
                    <a:pt x="92" y="26"/>
                    <a:pt x="88" y="30"/>
                  </a:cubicBezTo>
                  <a:cubicBezTo>
                    <a:pt x="85" y="34"/>
                    <a:pt x="82" y="37"/>
                    <a:pt x="82" y="37"/>
                  </a:cubicBezTo>
                  <a:cubicBezTo>
                    <a:pt x="60" y="43"/>
                    <a:pt x="42" y="43"/>
                    <a:pt x="42" y="43"/>
                  </a:cubicBezTo>
                  <a:cubicBezTo>
                    <a:pt x="38" y="46"/>
                    <a:pt x="38" y="46"/>
                    <a:pt x="38" y="46"/>
                  </a:cubicBezTo>
                  <a:cubicBezTo>
                    <a:pt x="24" y="51"/>
                    <a:pt x="24" y="51"/>
                    <a:pt x="24" y="51"/>
                  </a:cubicBezTo>
                  <a:cubicBezTo>
                    <a:pt x="20" y="52"/>
                    <a:pt x="20" y="52"/>
                    <a:pt x="20" y="52"/>
                  </a:cubicBezTo>
                  <a:cubicBezTo>
                    <a:pt x="6" y="60"/>
                    <a:pt x="6" y="60"/>
                    <a:pt x="6" y="60"/>
                  </a:cubicBezTo>
                  <a:cubicBezTo>
                    <a:pt x="7" y="62"/>
                    <a:pt x="7" y="62"/>
                    <a:pt x="7" y="62"/>
                  </a:cubicBezTo>
                  <a:cubicBezTo>
                    <a:pt x="11" y="61"/>
                    <a:pt x="11" y="61"/>
                    <a:pt x="11" y="61"/>
                  </a:cubicBezTo>
                  <a:cubicBezTo>
                    <a:pt x="16" y="63"/>
                    <a:pt x="16" y="63"/>
                    <a:pt x="16" y="63"/>
                  </a:cubicBezTo>
                  <a:cubicBezTo>
                    <a:pt x="20" y="55"/>
                    <a:pt x="20" y="55"/>
                    <a:pt x="20" y="55"/>
                  </a:cubicBezTo>
                  <a:cubicBezTo>
                    <a:pt x="25" y="53"/>
                    <a:pt x="25" y="53"/>
                    <a:pt x="25" y="53"/>
                  </a:cubicBezTo>
                  <a:cubicBezTo>
                    <a:pt x="24" y="58"/>
                    <a:pt x="24" y="58"/>
                    <a:pt x="24" y="58"/>
                  </a:cubicBezTo>
                  <a:cubicBezTo>
                    <a:pt x="24" y="58"/>
                    <a:pt x="19" y="60"/>
                    <a:pt x="19" y="63"/>
                  </a:cubicBezTo>
                  <a:cubicBezTo>
                    <a:pt x="20" y="66"/>
                    <a:pt x="22" y="72"/>
                    <a:pt x="22" y="73"/>
                  </a:cubicBezTo>
                  <a:cubicBezTo>
                    <a:pt x="22" y="74"/>
                    <a:pt x="18" y="77"/>
                    <a:pt x="19" y="80"/>
                  </a:cubicBezTo>
                  <a:cubicBezTo>
                    <a:pt x="21" y="81"/>
                    <a:pt x="30" y="94"/>
                    <a:pt x="26" y="96"/>
                  </a:cubicBezTo>
                  <a:cubicBezTo>
                    <a:pt x="24" y="98"/>
                    <a:pt x="19" y="97"/>
                    <a:pt x="20" y="94"/>
                  </a:cubicBezTo>
                  <a:cubicBezTo>
                    <a:pt x="21" y="91"/>
                    <a:pt x="22" y="88"/>
                    <a:pt x="22" y="88"/>
                  </a:cubicBezTo>
                  <a:cubicBezTo>
                    <a:pt x="19" y="82"/>
                    <a:pt x="19" y="82"/>
                    <a:pt x="19" y="82"/>
                  </a:cubicBezTo>
                  <a:cubicBezTo>
                    <a:pt x="19" y="82"/>
                    <a:pt x="12" y="81"/>
                    <a:pt x="9" y="81"/>
                  </a:cubicBezTo>
                  <a:cubicBezTo>
                    <a:pt x="8" y="81"/>
                    <a:pt x="7" y="82"/>
                    <a:pt x="6" y="83"/>
                  </a:cubicBezTo>
                  <a:cubicBezTo>
                    <a:pt x="7" y="87"/>
                    <a:pt x="7" y="94"/>
                    <a:pt x="9" y="98"/>
                  </a:cubicBezTo>
                  <a:cubicBezTo>
                    <a:pt x="13" y="104"/>
                    <a:pt x="11" y="110"/>
                    <a:pt x="9" y="117"/>
                  </a:cubicBezTo>
                  <a:cubicBezTo>
                    <a:pt x="8" y="121"/>
                    <a:pt x="4" y="121"/>
                    <a:pt x="2" y="124"/>
                  </a:cubicBezTo>
                  <a:cubicBezTo>
                    <a:pt x="1" y="125"/>
                    <a:pt x="1" y="131"/>
                    <a:pt x="0" y="133"/>
                  </a:cubicBezTo>
                  <a:cubicBezTo>
                    <a:pt x="9" y="134"/>
                    <a:pt x="22" y="148"/>
                    <a:pt x="22" y="155"/>
                  </a:cubicBezTo>
                  <a:cubicBezTo>
                    <a:pt x="22" y="159"/>
                    <a:pt x="18" y="157"/>
                    <a:pt x="19" y="163"/>
                  </a:cubicBezTo>
                  <a:cubicBezTo>
                    <a:pt x="20" y="167"/>
                    <a:pt x="20" y="168"/>
                    <a:pt x="24" y="170"/>
                  </a:cubicBezTo>
                  <a:cubicBezTo>
                    <a:pt x="28" y="171"/>
                    <a:pt x="24" y="181"/>
                    <a:pt x="25" y="181"/>
                  </a:cubicBezTo>
                  <a:cubicBezTo>
                    <a:pt x="31" y="182"/>
                    <a:pt x="26" y="192"/>
                    <a:pt x="24" y="195"/>
                  </a:cubicBezTo>
                  <a:cubicBezTo>
                    <a:pt x="20" y="200"/>
                    <a:pt x="28" y="204"/>
                    <a:pt x="30" y="210"/>
                  </a:cubicBezTo>
                  <a:cubicBezTo>
                    <a:pt x="32" y="212"/>
                    <a:pt x="26" y="216"/>
                    <a:pt x="30" y="218"/>
                  </a:cubicBezTo>
                  <a:cubicBezTo>
                    <a:pt x="34" y="220"/>
                    <a:pt x="39" y="219"/>
                    <a:pt x="39" y="226"/>
                  </a:cubicBezTo>
                  <a:cubicBezTo>
                    <a:pt x="39" y="232"/>
                    <a:pt x="45" y="235"/>
                    <a:pt x="42" y="242"/>
                  </a:cubicBezTo>
                  <a:cubicBezTo>
                    <a:pt x="42" y="246"/>
                    <a:pt x="40" y="257"/>
                    <a:pt x="37" y="259"/>
                  </a:cubicBezTo>
                  <a:cubicBezTo>
                    <a:pt x="37" y="260"/>
                    <a:pt x="37" y="260"/>
                    <a:pt x="36" y="261"/>
                  </a:cubicBezTo>
                  <a:cubicBezTo>
                    <a:pt x="44" y="263"/>
                    <a:pt x="44" y="263"/>
                    <a:pt x="44" y="263"/>
                  </a:cubicBezTo>
                  <a:cubicBezTo>
                    <a:pt x="46" y="261"/>
                    <a:pt x="46" y="261"/>
                    <a:pt x="46" y="261"/>
                  </a:cubicBezTo>
                  <a:cubicBezTo>
                    <a:pt x="44" y="258"/>
                    <a:pt x="44" y="258"/>
                    <a:pt x="44" y="258"/>
                  </a:cubicBezTo>
                  <a:cubicBezTo>
                    <a:pt x="46" y="255"/>
                    <a:pt x="46" y="255"/>
                    <a:pt x="46" y="255"/>
                  </a:cubicBezTo>
                  <a:cubicBezTo>
                    <a:pt x="60" y="257"/>
                    <a:pt x="60" y="257"/>
                    <a:pt x="60" y="257"/>
                  </a:cubicBezTo>
                  <a:cubicBezTo>
                    <a:pt x="58" y="264"/>
                    <a:pt x="58" y="264"/>
                    <a:pt x="58" y="264"/>
                  </a:cubicBezTo>
                  <a:cubicBezTo>
                    <a:pt x="66" y="272"/>
                    <a:pt x="66" y="272"/>
                    <a:pt x="66" y="272"/>
                  </a:cubicBezTo>
                  <a:cubicBezTo>
                    <a:pt x="66" y="267"/>
                    <a:pt x="66" y="267"/>
                    <a:pt x="66" y="267"/>
                  </a:cubicBezTo>
                  <a:cubicBezTo>
                    <a:pt x="88" y="275"/>
                    <a:pt x="88" y="275"/>
                    <a:pt x="88" y="275"/>
                  </a:cubicBezTo>
                  <a:cubicBezTo>
                    <a:pt x="89" y="281"/>
                    <a:pt x="89" y="281"/>
                    <a:pt x="89" y="281"/>
                  </a:cubicBezTo>
                  <a:cubicBezTo>
                    <a:pt x="102" y="275"/>
                    <a:pt x="102" y="275"/>
                    <a:pt x="102" y="275"/>
                  </a:cubicBezTo>
                  <a:cubicBezTo>
                    <a:pt x="109" y="280"/>
                    <a:pt x="109" y="280"/>
                    <a:pt x="109" y="280"/>
                  </a:cubicBezTo>
                  <a:cubicBezTo>
                    <a:pt x="109" y="280"/>
                    <a:pt x="96" y="288"/>
                    <a:pt x="98" y="291"/>
                  </a:cubicBezTo>
                  <a:cubicBezTo>
                    <a:pt x="100" y="293"/>
                    <a:pt x="109" y="292"/>
                    <a:pt x="110" y="295"/>
                  </a:cubicBezTo>
                  <a:cubicBezTo>
                    <a:pt x="112" y="298"/>
                    <a:pt x="111" y="306"/>
                    <a:pt x="114" y="308"/>
                  </a:cubicBezTo>
                  <a:cubicBezTo>
                    <a:pt x="117" y="310"/>
                    <a:pt x="123" y="308"/>
                    <a:pt x="124" y="306"/>
                  </a:cubicBezTo>
                  <a:cubicBezTo>
                    <a:pt x="124" y="304"/>
                    <a:pt x="130" y="301"/>
                    <a:pt x="130" y="301"/>
                  </a:cubicBezTo>
                  <a:cubicBezTo>
                    <a:pt x="134" y="302"/>
                    <a:pt x="134" y="302"/>
                    <a:pt x="134" y="302"/>
                  </a:cubicBezTo>
                  <a:cubicBezTo>
                    <a:pt x="134" y="302"/>
                    <a:pt x="136" y="296"/>
                    <a:pt x="134" y="296"/>
                  </a:cubicBezTo>
                  <a:cubicBezTo>
                    <a:pt x="132" y="296"/>
                    <a:pt x="128" y="293"/>
                    <a:pt x="128" y="293"/>
                  </a:cubicBezTo>
                  <a:cubicBezTo>
                    <a:pt x="127" y="287"/>
                    <a:pt x="127" y="287"/>
                    <a:pt x="127" y="287"/>
                  </a:cubicBezTo>
                  <a:cubicBezTo>
                    <a:pt x="127" y="287"/>
                    <a:pt x="134" y="289"/>
                    <a:pt x="140" y="291"/>
                  </a:cubicBezTo>
                  <a:cubicBezTo>
                    <a:pt x="146" y="293"/>
                    <a:pt x="150" y="298"/>
                    <a:pt x="150" y="298"/>
                  </a:cubicBezTo>
                  <a:cubicBezTo>
                    <a:pt x="162" y="293"/>
                    <a:pt x="162" y="293"/>
                    <a:pt x="162" y="293"/>
                  </a:cubicBezTo>
                  <a:cubicBezTo>
                    <a:pt x="166" y="298"/>
                    <a:pt x="166" y="298"/>
                    <a:pt x="166" y="298"/>
                  </a:cubicBezTo>
                  <a:cubicBezTo>
                    <a:pt x="162" y="303"/>
                    <a:pt x="162" y="303"/>
                    <a:pt x="162" y="303"/>
                  </a:cubicBezTo>
                  <a:cubicBezTo>
                    <a:pt x="162" y="303"/>
                    <a:pt x="165" y="307"/>
                    <a:pt x="166" y="308"/>
                  </a:cubicBezTo>
                  <a:cubicBezTo>
                    <a:pt x="168" y="309"/>
                    <a:pt x="170" y="315"/>
                    <a:pt x="170" y="315"/>
                  </a:cubicBezTo>
                  <a:cubicBezTo>
                    <a:pt x="175" y="313"/>
                    <a:pt x="175" y="313"/>
                    <a:pt x="175" y="313"/>
                  </a:cubicBezTo>
                  <a:cubicBezTo>
                    <a:pt x="176" y="309"/>
                    <a:pt x="176" y="309"/>
                    <a:pt x="176" y="309"/>
                  </a:cubicBezTo>
                  <a:cubicBezTo>
                    <a:pt x="192" y="314"/>
                    <a:pt x="192" y="314"/>
                    <a:pt x="192" y="314"/>
                  </a:cubicBezTo>
                  <a:cubicBezTo>
                    <a:pt x="202" y="317"/>
                    <a:pt x="202" y="317"/>
                    <a:pt x="202" y="317"/>
                  </a:cubicBezTo>
                  <a:cubicBezTo>
                    <a:pt x="205" y="329"/>
                    <a:pt x="205" y="329"/>
                    <a:pt x="205" y="329"/>
                  </a:cubicBezTo>
                  <a:cubicBezTo>
                    <a:pt x="214" y="329"/>
                    <a:pt x="214" y="329"/>
                    <a:pt x="214" y="329"/>
                  </a:cubicBezTo>
                  <a:cubicBezTo>
                    <a:pt x="218" y="340"/>
                    <a:pt x="218" y="340"/>
                    <a:pt x="218" y="340"/>
                  </a:cubicBezTo>
                  <a:cubicBezTo>
                    <a:pt x="221" y="340"/>
                    <a:pt x="221" y="340"/>
                    <a:pt x="221" y="340"/>
                  </a:cubicBezTo>
                  <a:cubicBezTo>
                    <a:pt x="221" y="348"/>
                    <a:pt x="221" y="348"/>
                    <a:pt x="221" y="348"/>
                  </a:cubicBezTo>
                  <a:cubicBezTo>
                    <a:pt x="231" y="346"/>
                    <a:pt x="231" y="346"/>
                    <a:pt x="231" y="346"/>
                  </a:cubicBezTo>
                  <a:cubicBezTo>
                    <a:pt x="234" y="339"/>
                    <a:pt x="234" y="339"/>
                    <a:pt x="234" y="339"/>
                  </a:cubicBezTo>
                  <a:cubicBezTo>
                    <a:pt x="237" y="339"/>
                    <a:pt x="237" y="339"/>
                    <a:pt x="237" y="339"/>
                  </a:cubicBezTo>
                  <a:cubicBezTo>
                    <a:pt x="237" y="339"/>
                    <a:pt x="238" y="333"/>
                    <a:pt x="243" y="333"/>
                  </a:cubicBezTo>
                  <a:cubicBezTo>
                    <a:pt x="247" y="334"/>
                    <a:pt x="248" y="341"/>
                    <a:pt x="248" y="341"/>
                  </a:cubicBezTo>
                  <a:cubicBezTo>
                    <a:pt x="252" y="341"/>
                    <a:pt x="252" y="341"/>
                    <a:pt x="252" y="341"/>
                  </a:cubicBezTo>
                  <a:cubicBezTo>
                    <a:pt x="251" y="344"/>
                    <a:pt x="251" y="344"/>
                    <a:pt x="251" y="344"/>
                  </a:cubicBezTo>
                  <a:cubicBezTo>
                    <a:pt x="257" y="342"/>
                    <a:pt x="257" y="342"/>
                    <a:pt x="257" y="342"/>
                  </a:cubicBezTo>
                  <a:cubicBezTo>
                    <a:pt x="260" y="349"/>
                    <a:pt x="260" y="349"/>
                    <a:pt x="260" y="349"/>
                  </a:cubicBezTo>
                  <a:cubicBezTo>
                    <a:pt x="260" y="349"/>
                    <a:pt x="255" y="356"/>
                    <a:pt x="259" y="356"/>
                  </a:cubicBezTo>
                  <a:cubicBezTo>
                    <a:pt x="261" y="356"/>
                    <a:pt x="265" y="353"/>
                    <a:pt x="265" y="353"/>
                  </a:cubicBezTo>
                  <a:cubicBezTo>
                    <a:pt x="273" y="356"/>
                    <a:pt x="273" y="356"/>
                    <a:pt x="273" y="356"/>
                  </a:cubicBezTo>
                  <a:cubicBezTo>
                    <a:pt x="276" y="346"/>
                    <a:pt x="276" y="346"/>
                    <a:pt x="276" y="346"/>
                  </a:cubicBezTo>
                  <a:cubicBezTo>
                    <a:pt x="276" y="346"/>
                    <a:pt x="281" y="340"/>
                    <a:pt x="288" y="339"/>
                  </a:cubicBezTo>
                  <a:cubicBezTo>
                    <a:pt x="300" y="339"/>
                    <a:pt x="300" y="339"/>
                    <a:pt x="300" y="339"/>
                  </a:cubicBezTo>
                  <a:cubicBezTo>
                    <a:pt x="300" y="339"/>
                    <a:pt x="301" y="345"/>
                    <a:pt x="308" y="344"/>
                  </a:cubicBezTo>
                  <a:cubicBezTo>
                    <a:pt x="313" y="343"/>
                    <a:pt x="314" y="337"/>
                    <a:pt x="314" y="337"/>
                  </a:cubicBezTo>
                  <a:cubicBezTo>
                    <a:pt x="314" y="337"/>
                    <a:pt x="319" y="333"/>
                    <a:pt x="327" y="331"/>
                  </a:cubicBezTo>
                  <a:cubicBezTo>
                    <a:pt x="334" y="330"/>
                    <a:pt x="337" y="331"/>
                    <a:pt x="337" y="331"/>
                  </a:cubicBezTo>
                  <a:cubicBezTo>
                    <a:pt x="343" y="335"/>
                    <a:pt x="343" y="335"/>
                    <a:pt x="343" y="335"/>
                  </a:cubicBezTo>
                  <a:cubicBezTo>
                    <a:pt x="343" y="335"/>
                    <a:pt x="355" y="335"/>
                    <a:pt x="356" y="337"/>
                  </a:cubicBezTo>
                  <a:cubicBezTo>
                    <a:pt x="357" y="339"/>
                    <a:pt x="357" y="344"/>
                    <a:pt x="357" y="344"/>
                  </a:cubicBezTo>
                  <a:cubicBezTo>
                    <a:pt x="381" y="348"/>
                    <a:pt x="381" y="348"/>
                    <a:pt x="381" y="348"/>
                  </a:cubicBezTo>
                  <a:cubicBezTo>
                    <a:pt x="395" y="352"/>
                    <a:pt x="395" y="352"/>
                    <a:pt x="395" y="352"/>
                  </a:cubicBezTo>
                  <a:cubicBezTo>
                    <a:pt x="396" y="346"/>
                    <a:pt x="396" y="346"/>
                    <a:pt x="396" y="346"/>
                  </a:cubicBezTo>
                  <a:cubicBezTo>
                    <a:pt x="396" y="346"/>
                    <a:pt x="388" y="344"/>
                    <a:pt x="386" y="341"/>
                  </a:cubicBezTo>
                  <a:cubicBezTo>
                    <a:pt x="385" y="338"/>
                    <a:pt x="386" y="335"/>
                    <a:pt x="385" y="330"/>
                  </a:cubicBezTo>
                  <a:cubicBezTo>
                    <a:pt x="385" y="325"/>
                    <a:pt x="379" y="318"/>
                    <a:pt x="379" y="318"/>
                  </a:cubicBezTo>
                  <a:cubicBezTo>
                    <a:pt x="379" y="318"/>
                    <a:pt x="389" y="308"/>
                    <a:pt x="392" y="301"/>
                  </a:cubicBezTo>
                  <a:cubicBezTo>
                    <a:pt x="396" y="294"/>
                    <a:pt x="397" y="283"/>
                    <a:pt x="400" y="279"/>
                  </a:cubicBezTo>
                  <a:cubicBezTo>
                    <a:pt x="404" y="276"/>
                    <a:pt x="414" y="258"/>
                    <a:pt x="414" y="258"/>
                  </a:cubicBezTo>
                  <a:cubicBezTo>
                    <a:pt x="414" y="258"/>
                    <a:pt x="425" y="261"/>
                    <a:pt x="428" y="254"/>
                  </a:cubicBezTo>
                  <a:cubicBezTo>
                    <a:pt x="431" y="246"/>
                    <a:pt x="431" y="238"/>
                    <a:pt x="428" y="235"/>
                  </a:cubicBezTo>
                  <a:cubicBezTo>
                    <a:pt x="425" y="234"/>
                    <a:pt x="421" y="233"/>
                    <a:pt x="422" y="231"/>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90" name="Lithuania" descr="© INSCALE GmbH, 05.05.2010&#10;http://www.presentationload.com/"/>
            <p:cNvSpPr>
              <a:spLocks/>
            </p:cNvSpPr>
            <p:nvPr/>
          </p:nvSpPr>
          <p:spPr bwMode="gray">
            <a:xfrm>
              <a:off x="4908061" y="2182340"/>
              <a:ext cx="626521" cy="475181"/>
            </a:xfrm>
            <a:custGeom>
              <a:avLst/>
              <a:gdLst/>
              <a:ahLst/>
              <a:cxnLst>
                <a:cxn ang="0">
                  <a:pos x="87" y="142"/>
                </a:cxn>
                <a:cxn ang="0">
                  <a:pos x="110" y="154"/>
                </a:cxn>
                <a:cxn ang="0">
                  <a:pos x="114" y="168"/>
                </a:cxn>
                <a:cxn ang="0">
                  <a:pos x="127" y="163"/>
                </a:cxn>
                <a:cxn ang="0">
                  <a:pos x="141" y="163"/>
                </a:cxn>
                <a:cxn ang="0">
                  <a:pos x="155" y="158"/>
                </a:cxn>
                <a:cxn ang="0">
                  <a:pos x="161" y="146"/>
                </a:cxn>
                <a:cxn ang="0">
                  <a:pos x="175" y="136"/>
                </a:cxn>
                <a:cxn ang="0">
                  <a:pos x="189" y="142"/>
                </a:cxn>
                <a:cxn ang="0">
                  <a:pos x="188" y="129"/>
                </a:cxn>
                <a:cxn ang="0">
                  <a:pos x="188" y="96"/>
                </a:cxn>
                <a:cxn ang="0">
                  <a:pos x="203" y="74"/>
                </a:cxn>
                <a:cxn ang="0">
                  <a:pos x="218" y="65"/>
                </a:cxn>
                <a:cxn ang="0">
                  <a:pos x="207" y="58"/>
                </a:cxn>
                <a:cxn ang="0">
                  <a:pos x="210" y="42"/>
                </a:cxn>
                <a:cxn ang="0">
                  <a:pos x="197" y="33"/>
                </a:cxn>
                <a:cxn ang="0">
                  <a:pos x="191" y="29"/>
                </a:cxn>
                <a:cxn ang="0">
                  <a:pos x="169" y="15"/>
                </a:cxn>
                <a:cxn ang="0">
                  <a:pos x="148" y="14"/>
                </a:cxn>
                <a:cxn ang="0">
                  <a:pos x="137" y="0"/>
                </a:cxn>
                <a:cxn ang="0">
                  <a:pos x="127" y="12"/>
                </a:cxn>
                <a:cxn ang="0">
                  <a:pos x="120" y="12"/>
                </a:cxn>
                <a:cxn ang="0">
                  <a:pos x="107" y="10"/>
                </a:cxn>
                <a:cxn ang="0">
                  <a:pos x="90" y="15"/>
                </a:cxn>
                <a:cxn ang="0">
                  <a:pos x="77" y="13"/>
                </a:cxn>
                <a:cxn ang="0">
                  <a:pos x="71" y="18"/>
                </a:cxn>
                <a:cxn ang="0">
                  <a:pos x="66" y="13"/>
                </a:cxn>
                <a:cxn ang="0">
                  <a:pos x="54" y="15"/>
                </a:cxn>
                <a:cxn ang="0">
                  <a:pos x="31" y="21"/>
                </a:cxn>
                <a:cxn ang="0">
                  <a:pos x="23" y="24"/>
                </a:cxn>
                <a:cxn ang="0">
                  <a:pos x="7" y="40"/>
                </a:cxn>
                <a:cxn ang="0">
                  <a:pos x="4" y="40"/>
                </a:cxn>
                <a:cxn ang="0">
                  <a:pos x="5" y="62"/>
                </a:cxn>
                <a:cxn ang="0">
                  <a:pos x="6" y="72"/>
                </a:cxn>
                <a:cxn ang="0">
                  <a:pos x="5" y="94"/>
                </a:cxn>
                <a:cxn ang="0">
                  <a:pos x="9" y="86"/>
                </a:cxn>
                <a:cxn ang="0">
                  <a:pos x="9" y="71"/>
                </a:cxn>
                <a:cxn ang="0">
                  <a:pos x="14" y="87"/>
                </a:cxn>
                <a:cxn ang="0">
                  <a:pos x="16" y="92"/>
                </a:cxn>
                <a:cxn ang="0">
                  <a:pos x="24" y="100"/>
                </a:cxn>
                <a:cxn ang="0">
                  <a:pos x="37" y="102"/>
                </a:cxn>
                <a:cxn ang="0">
                  <a:pos x="48" y="107"/>
                </a:cxn>
                <a:cxn ang="0">
                  <a:pos x="69" y="103"/>
                </a:cxn>
                <a:cxn ang="0">
                  <a:pos x="77" y="120"/>
                </a:cxn>
                <a:cxn ang="0">
                  <a:pos x="81" y="146"/>
                </a:cxn>
              </a:cxnLst>
              <a:rect l="0" t="0" r="r" b="b"/>
              <a:pathLst>
                <a:path w="222" h="168">
                  <a:moveTo>
                    <a:pt x="83" y="146"/>
                  </a:moveTo>
                  <a:cubicBezTo>
                    <a:pt x="83" y="146"/>
                    <a:pt x="84" y="141"/>
                    <a:pt x="87" y="142"/>
                  </a:cubicBezTo>
                  <a:cubicBezTo>
                    <a:pt x="90" y="143"/>
                    <a:pt x="89" y="147"/>
                    <a:pt x="93" y="148"/>
                  </a:cubicBezTo>
                  <a:cubicBezTo>
                    <a:pt x="97" y="148"/>
                    <a:pt x="105" y="146"/>
                    <a:pt x="110" y="154"/>
                  </a:cubicBezTo>
                  <a:cubicBezTo>
                    <a:pt x="114" y="162"/>
                    <a:pt x="111" y="165"/>
                    <a:pt x="111" y="165"/>
                  </a:cubicBezTo>
                  <a:cubicBezTo>
                    <a:pt x="114" y="168"/>
                    <a:pt x="114" y="168"/>
                    <a:pt x="114" y="168"/>
                  </a:cubicBezTo>
                  <a:cubicBezTo>
                    <a:pt x="126" y="167"/>
                    <a:pt x="126" y="167"/>
                    <a:pt x="126" y="167"/>
                  </a:cubicBezTo>
                  <a:cubicBezTo>
                    <a:pt x="127" y="163"/>
                    <a:pt x="127" y="163"/>
                    <a:pt x="127" y="163"/>
                  </a:cubicBezTo>
                  <a:cubicBezTo>
                    <a:pt x="134" y="165"/>
                    <a:pt x="134" y="165"/>
                    <a:pt x="134" y="165"/>
                  </a:cubicBezTo>
                  <a:cubicBezTo>
                    <a:pt x="141" y="163"/>
                    <a:pt x="141" y="163"/>
                    <a:pt x="141" y="163"/>
                  </a:cubicBezTo>
                  <a:cubicBezTo>
                    <a:pt x="148" y="166"/>
                    <a:pt x="148" y="166"/>
                    <a:pt x="148" y="166"/>
                  </a:cubicBezTo>
                  <a:cubicBezTo>
                    <a:pt x="155" y="158"/>
                    <a:pt x="155" y="158"/>
                    <a:pt x="155" y="158"/>
                  </a:cubicBezTo>
                  <a:cubicBezTo>
                    <a:pt x="155" y="158"/>
                    <a:pt x="159" y="160"/>
                    <a:pt x="163" y="158"/>
                  </a:cubicBezTo>
                  <a:cubicBezTo>
                    <a:pt x="167" y="157"/>
                    <a:pt x="160" y="148"/>
                    <a:pt x="161" y="146"/>
                  </a:cubicBezTo>
                  <a:cubicBezTo>
                    <a:pt x="163" y="143"/>
                    <a:pt x="171" y="146"/>
                    <a:pt x="171" y="146"/>
                  </a:cubicBezTo>
                  <a:cubicBezTo>
                    <a:pt x="175" y="136"/>
                    <a:pt x="175" y="136"/>
                    <a:pt x="175" y="136"/>
                  </a:cubicBezTo>
                  <a:cubicBezTo>
                    <a:pt x="175" y="136"/>
                    <a:pt x="181" y="134"/>
                    <a:pt x="186" y="134"/>
                  </a:cubicBezTo>
                  <a:cubicBezTo>
                    <a:pt x="190" y="133"/>
                    <a:pt x="186" y="139"/>
                    <a:pt x="189" y="142"/>
                  </a:cubicBezTo>
                  <a:cubicBezTo>
                    <a:pt x="192" y="145"/>
                    <a:pt x="199" y="140"/>
                    <a:pt x="197" y="133"/>
                  </a:cubicBezTo>
                  <a:cubicBezTo>
                    <a:pt x="197" y="128"/>
                    <a:pt x="188" y="129"/>
                    <a:pt x="188" y="129"/>
                  </a:cubicBezTo>
                  <a:cubicBezTo>
                    <a:pt x="191" y="113"/>
                    <a:pt x="191" y="113"/>
                    <a:pt x="191" y="113"/>
                  </a:cubicBezTo>
                  <a:cubicBezTo>
                    <a:pt x="191" y="113"/>
                    <a:pt x="188" y="101"/>
                    <a:pt x="188" y="96"/>
                  </a:cubicBezTo>
                  <a:cubicBezTo>
                    <a:pt x="188" y="92"/>
                    <a:pt x="195" y="87"/>
                    <a:pt x="200" y="86"/>
                  </a:cubicBezTo>
                  <a:cubicBezTo>
                    <a:pt x="204" y="84"/>
                    <a:pt x="203" y="74"/>
                    <a:pt x="203" y="74"/>
                  </a:cubicBezTo>
                  <a:cubicBezTo>
                    <a:pt x="218" y="70"/>
                    <a:pt x="218" y="70"/>
                    <a:pt x="218" y="70"/>
                  </a:cubicBezTo>
                  <a:cubicBezTo>
                    <a:pt x="218" y="65"/>
                    <a:pt x="218" y="65"/>
                    <a:pt x="218" y="65"/>
                  </a:cubicBezTo>
                  <a:cubicBezTo>
                    <a:pt x="218" y="65"/>
                    <a:pt x="222" y="60"/>
                    <a:pt x="221" y="56"/>
                  </a:cubicBezTo>
                  <a:cubicBezTo>
                    <a:pt x="220" y="53"/>
                    <a:pt x="207" y="58"/>
                    <a:pt x="207" y="58"/>
                  </a:cubicBezTo>
                  <a:cubicBezTo>
                    <a:pt x="208" y="48"/>
                    <a:pt x="208" y="48"/>
                    <a:pt x="208" y="48"/>
                  </a:cubicBezTo>
                  <a:cubicBezTo>
                    <a:pt x="210" y="42"/>
                    <a:pt x="210" y="42"/>
                    <a:pt x="210" y="42"/>
                  </a:cubicBezTo>
                  <a:cubicBezTo>
                    <a:pt x="210" y="36"/>
                    <a:pt x="210" y="36"/>
                    <a:pt x="210" y="36"/>
                  </a:cubicBezTo>
                  <a:cubicBezTo>
                    <a:pt x="197" y="33"/>
                    <a:pt x="197" y="33"/>
                    <a:pt x="197" y="33"/>
                  </a:cubicBezTo>
                  <a:cubicBezTo>
                    <a:pt x="196" y="29"/>
                    <a:pt x="196" y="29"/>
                    <a:pt x="196" y="29"/>
                  </a:cubicBezTo>
                  <a:cubicBezTo>
                    <a:pt x="191" y="29"/>
                    <a:pt x="191" y="29"/>
                    <a:pt x="191" y="29"/>
                  </a:cubicBezTo>
                  <a:cubicBezTo>
                    <a:pt x="191" y="29"/>
                    <a:pt x="188" y="22"/>
                    <a:pt x="186" y="19"/>
                  </a:cubicBezTo>
                  <a:cubicBezTo>
                    <a:pt x="183" y="16"/>
                    <a:pt x="169" y="15"/>
                    <a:pt x="169" y="15"/>
                  </a:cubicBezTo>
                  <a:cubicBezTo>
                    <a:pt x="169" y="12"/>
                    <a:pt x="169" y="12"/>
                    <a:pt x="169" y="12"/>
                  </a:cubicBezTo>
                  <a:cubicBezTo>
                    <a:pt x="148" y="14"/>
                    <a:pt x="148" y="14"/>
                    <a:pt x="148" y="14"/>
                  </a:cubicBezTo>
                  <a:cubicBezTo>
                    <a:pt x="142" y="2"/>
                    <a:pt x="142" y="2"/>
                    <a:pt x="142" y="2"/>
                  </a:cubicBezTo>
                  <a:cubicBezTo>
                    <a:pt x="137" y="0"/>
                    <a:pt x="137" y="0"/>
                    <a:pt x="137" y="0"/>
                  </a:cubicBezTo>
                  <a:cubicBezTo>
                    <a:pt x="130" y="5"/>
                    <a:pt x="130" y="5"/>
                    <a:pt x="130" y="5"/>
                  </a:cubicBezTo>
                  <a:cubicBezTo>
                    <a:pt x="127" y="12"/>
                    <a:pt x="127" y="12"/>
                    <a:pt x="127" y="12"/>
                  </a:cubicBezTo>
                  <a:cubicBezTo>
                    <a:pt x="124" y="13"/>
                    <a:pt x="124" y="13"/>
                    <a:pt x="124" y="13"/>
                  </a:cubicBezTo>
                  <a:cubicBezTo>
                    <a:pt x="120" y="12"/>
                    <a:pt x="120" y="12"/>
                    <a:pt x="120" y="12"/>
                  </a:cubicBezTo>
                  <a:cubicBezTo>
                    <a:pt x="113" y="15"/>
                    <a:pt x="113" y="15"/>
                    <a:pt x="113" y="15"/>
                  </a:cubicBezTo>
                  <a:cubicBezTo>
                    <a:pt x="107" y="10"/>
                    <a:pt x="107" y="10"/>
                    <a:pt x="107" y="10"/>
                  </a:cubicBezTo>
                  <a:cubicBezTo>
                    <a:pt x="94" y="10"/>
                    <a:pt x="94" y="10"/>
                    <a:pt x="94" y="10"/>
                  </a:cubicBezTo>
                  <a:cubicBezTo>
                    <a:pt x="90" y="15"/>
                    <a:pt x="90" y="15"/>
                    <a:pt x="90" y="15"/>
                  </a:cubicBezTo>
                  <a:cubicBezTo>
                    <a:pt x="83" y="12"/>
                    <a:pt x="83" y="12"/>
                    <a:pt x="83" y="12"/>
                  </a:cubicBezTo>
                  <a:cubicBezTo>
                    <a:pt x="77" y="13"/>
                    <a:pt x="77" y="13"/>
                    <a:pt x="77" y="13"/>
                  </a:cubicBezTo>
                  <a:cubicBezTo>
                    <a:pt x="75" y="18"/>
                    <a:pt x="75" y="18"/>
                    <a:pt x="75" y="18"/>
                  </a:cubicBezTo>
                  <a:cubicBezTo>
                    <a:pt x="71" y="18"/>
                    <a:pt x="71" y="18"/>
                    <a:pt x="71" y="18"/>
                  </a:cubicBezTo>
                  <a:cubicBezTo>
                    <a:pt x="70" y="12"/>
                    <a:pt x="70" y="12"/>
                    <a:pt x="70" y="12"/>
                  </a:cubicBezTo>
                  <a:cubicBezTo>
                    <a:pt x="66" y="13"/>
                    <a:pt x="66" y="13"/>
                    <a:pt x="66" y="13"/>
                  </a:cubicBezTo>
                  <a:cubicBezTo>
                    <a:pt x="58" y="18"/>
                    <a:pt x="58" y="18"/>
                    <a:pt x="58" y="18"/>
                  </a:cubicBezTo>
                  <a:cubicBezTo>
                    <a:pt x="54" y="15"/>
                    <a:pt x="54" y="15"/>
                    <a:pt x="54" y="15"/>
                  </a:cubicBezTo>
                  <a:cubicBezTo>
                    <a:pt x="36" y="16"/>
                    <a:pt x="36" y="16"/>
                    <a:pt x="36" y="16"/>
                  </a:cubicBezTo>
                  <a:cubicBezTo>
                    <a:pt x="31" y="21"/>
                    <a:pt x="31" y="21"/>
                    <a:pt x="31" y="21"/>
                  </a:cubicBezTo>
                  <a:cubicBezTo>
                    <a:pt x="28" y="20"/>
                    <a:pt x="28" y="20"/>
                    <a:pt x="28" y="20"/>
                  </a:cubicBezTo>
                  <a:cubicBezTo>
                    <a:pt x="23" y="24"/>
                    <a:pt x="23" y="24"/>
                    <a:pt x="23" y="24"/>
                  </a:cubicBezTo>
                  <a:cubicBezTo>
                    <a:pt x="23" y="24"/>
                    <a:pt x="20" y="22"/>
                    <a:pt x="16" y="26"/>
                  </a:cubicBezTo>
                  <a:cubicBezTo>
                    <a:pt x="12" y="31"/>
                    <a:pt x="7" y="40"/>
                    <a:pt x="7" y="40"/>
                  </a:cubicBezTo>
                  <a:cubicBezTo>
                    <a:pt x="5" y="42"/>
                    <a:pt x="5" y="42"/>
                    <a:pt x="5" y="42"/>
                  </a:cubicBezTo>
                  <a:cubicBezTo>
                    <a:pt x="4" y="40"/>
                    <a:pt x="4" y="40"/>
                    <a:pt x="4" y="40"/>
                  </a:cubicBezTo>
                  <a:cubicBezTo>
                    <a:pt x="0" y="44"/>
                    <a:pt x="0" y="44"/>
                    <a:pt x="0" y="44"/>
                  </a:cubicBezTo>
                  <a:cubicBezTo>
                    <a:pt x="0" y="44"/>
                    <a:pt x="4" y="57"/>
                    <a:pt x="5" y="62"/>
                  </a:cubicBezTo>
                  <a:cubicBezTo>
                    <a:pt x="5" y="64"/>
                    <a:pt x="6" y="66"/>
                    <a:pt x="7" y="68"/>
                  </a:cubicBezTo>
                  <a:cubicBezTo>
                    <a:pt x="6" y="72"/>
                    <a:pt x="6" y="72"/>
                    <a:pt x="6" y="72"/>
                  </a:cubicBezTo>
                  <a:cubicBezTo>
                    <a:pt x="7" y="84"/>
                    <a:pt x="7" y="84"/>
                    <a:pt x="7" y="84"/>
                  </a:cubicBezTo>
                  <a:cubicBezTo>
                    <a:pt x="5" y="94"/>
                    <a:pt x="5" y="94"/>
                    <a:pt x="5" y="94"/>
                  </a:cubicBezTo>
                  <a:cubicBezTo>
                    <a:pt x="7" y="93"/>
                    <a:pt x="7" y="93"/>
                    <a:pt x="7" y="93"/>
                  </a:cubicBezTo>
                  <a:cubicBezTo>
                    <a:pt x="9" y="86"/>
                    <a:pt x="9" y="86"/>
                    <a:pt x="9" y="86"/>
                  </a:cubicBezTo>
                  <a:cubicBezTo>
                    <a:pt x="8" y="73"/>
                    <a:pt x="8" y="73"/>
                    <a:pt x="8" y="73"/>
                  </a:cubicBezTo>
                  <a:cubicBezTo>
                    <a:pt x="9" y="71"/>
                    <a:pt x="9" y="71"/>
                    <a:pt x="9" y="71"/>
                  </a:cubicBezTo>
                  <a:cubicBezTo>
                    <a:pt x="10" y="76"/>
                    <a:pt x="12" y="79"/>
                    <a:pt x="12" y="79"/>
                  </a:cubicBezTo>
                  <a:cubicBezTo>
                    <a:pt x="14" y="87"/>
                    <a:pt x="14" y="87"/>
                    <a:pt x="14" y="87"/>
                  </a:cubicBezTo>
                  <a:cubicBezTo>
                    <a:pt x="12" y="92"/>
                    <a:pt x="12" y="92"/>
                    <a:pt x="12" y="92"/>
                  </a:cubicBezTo>
                  <a:cubicBezTo>
                    <a:pt x="16" y="92"/>
                    <a:pt x="16" y="92"/>
                    <a:pt x="16" y="92"/>
                  </a:cubicBezTo>
                  <a:cubicBezTo>
                    <a:pt x="19" y="96"/>
                    <a:pt x="19" y="96"/>
                    <a:pt x="19" y="96"/>
                  </a:cubicBezTo>
                  <a:cubicBezTo>
                    <a:pt x="24" y="100"/>
                    <a:pt x="24" y="100"/>
                    <a:pt x="24" y="100"/>
                  </a:cubicBezTo>
                  <a:cubicBezTo>
                    <a:pt x="30" y="99"/>
                    <a:pt x="30" y="99"/>
                    <a:pt x="30" y="99"/>
                  </a:cubicBezTo>
                  <a:cubicBezTo>
                    <a:pt x="30" y="99"/>
                    <a:pt x="32" y="100"/>
                    <a:pt x="37" y="102"/>
                  </a:cubicBezTo>
                  <a:cubicBezTo>
                    <a:pt x="41" y="105"/>
                    <a:pt x="47" y="103"/>
                    <a:pt x="47" y="103"/>
                  </a:cubicBezTo>
                  <a:cubicBezTo>
                    <a:pt x="48" y="107"/>
                    <a:pt x="48" y="107"/>
                    <a:pt x="48" y="107"/>
                  </a:cubicBezTo>
                  <a:cubicBezTo>
                    <a:pt x="58" y="103"/>
                    <a:pt x="58" y="103"/>
                    <a:pt x="58" y="103"/>
                  </a:cubicBezTo>
                  <a:cubicBezTo>
                    <a:pt x="69" y="103"/>
                    <a:pt x="69" y="103"/>
                    <a:pt x="69" y="103"/>
                  </a:cubicBezTo>
                  <a:cubicBezTo>
                    <a:pt x="69" y="103"/>
                    <a:pt x="78" y="110"/>
                    <a:pt x="81" y="112"/>
                  </a:cubicBezTo>
                  <a:cubicBezTo>
                    <a:pt x="85" y="115"/>
                    <a:pt x="77" y="120"/>
                    <a:pt x="77" y="120"/>
                  </a:cubicBezTo>
                  <a:cubicBezTo>
                    <a:pt x="77" y="120"/>
                    <a:pt x="75" y="125"/>
                    <a:pt x="75" y="131"/>
                  </a:cubicBezTo>
                  <a:cubicBezTo>
                    <a:pt x="74" y="139"/>
                    <a:pt x="81" y="146"/>
                    <a:pt x="81" y="146"/>
                  </a:cubicBezTo>
                  <a:lnTo>
                    <a:pt x="83" y="14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91" name="Spain" descr="© INSCALE GmbH, 05.05.2010&#10;http://www.presentationload.com/"/>
            <p:cNvSpPr>
              <a:spLocks noEditPoints="1"/>
            </p:cNvSpPr>
            <p:nvPr/>
          </p:nvSpPr>
          <p:spPr bwMode="gray">
            <a:xfrm>
              <a:off x="1085461" y="4338552"/>
              <a:ext cx="1781927" cy="1472734"/>
            </a:xfrm>
            <a:custGeom>
              <a:avLst/>
              <a:gdLst/>
              <a:ahLst/>
              <a:cxnLst>
                <a:cxn ang="0">
                  <a:pos x="482" y="410"/>
                </a:cxn>
                <a:cxn ang="0">
                  <a:pos x="472" y="381"/>
                </a:cxn>
                <a:cxn ang="0">
                  <a:pos x="474" y="395"/>
                </a:cxn>
                <a:cxn ang="0">
                  <a:pos x="484" y="379"/>
                </a:cxn>
                <a:cxn ang="0">
                  <a:pos x="576" y="333"/>
                </a:cxn>
                <a:cxn ang="0">
                  <a:pos x="530" y="360"/>
                </a:cxn>
                <a:cxn ang="0">
                  <a:pos x="560" y="372"/>
                </a:cxn>
                <a:cxn ang="0">
                  <a:pos x="584" y="358"/>
                </a:cxn>
                <a:cxn ang="0">
                  <a:pos x="575" y="348"/>
                </a:cxn>
                <a:cxn ang="0">
                  <a:pos x="506" y="163"/>
                </a:cxn>
                <a:cxn ang="0">
                  <a:pos x="494" y="147"/>
                </a:cxn>
                <a:cxn ang="0">
                  <a:pos x="456" y="138"/>
                </a:cxn>
                <a:cxn ang="0">
                  <a:pos x="417" y="128"/>
                </a:cxn>
                <a:cxn ang="0">
                  <a:pos x="406" y="115"/>
                </a:cxn>
                <a:cxn ang="0">
                  <a:pos x="369" y="104"/>
                </a:cxn>
                <a:cxn ang="0">
                  <a:pos x="364" y="86"/>
                </a:cxn>
                <a:cxn ang="0">
                  <a:pos x="297" y="75"/>
                </a:cxn>
                <a:cxn ang="0">
                  <a:pos x="262" y="62"/>
                </a:cxn>
                <a:cxn ang="0">
                  <a:pos x="178" y="37"/>
                </a:cxn>
                <a:cxn ang="0">
                  <a:pos x="115" y="21"/>
                </a:cxn>
                <a:cxn ang="0">
                  <a:pos x="89" y="10"/>
                </a:cxn>
                <a:cxn ang="0">
                  <a:pos x="69" y="1"/>
                </a:cxn>
                <a:cxn ang="0">
                  <a:pos x="62" y="17"/>
                </a:cxn>
                <a:cxn ang="0">
                  <a:pos x="16" y="19"/>
                </a:cxn>
                <a:cxn ang="0">
                  <a:pos x="5" y="37"/>
                </a:cxn>
                <a:cxn ang="0">
                  <a:pos x="3" y="58"/>
                </a:cxn>
                <a:cxn ang="0">
                  <a:pos x="14" y="69"/>
                </a:cxn>
                <a:cxn ang="0">
                  <a:pos x="7" y="78"/>
                </a:cxn>
                <a:cxn ang="0">
                  <a:pos x="11" y="87"/>
                </a:cxn>
                <a:cxn ang="0">
                  <a:pos x="16" y="98"/>
                </a:cxn>
                <a:cxn ang="0">
                  <a:pos x="41" y="107"/>
                </a:cxn>
                <a:cxn ang="0">
                  <a:pos x="63" y="126"/>
                </a:cxn>
                <a:cxn ang="0">
                  <a:pos x="100" y="128"/>
                </a:cxn>
                <a:cxn ang="0">
                  <a:pos x="112" y="150"/>
                </a:cxn>
                <a:cxn ang="0">
                  <a:pos x="90" y="185"/>
                </a:cxn>
                <a:cxn ang="0">
                  <a:pos x="74" y="235"/>
                </a:cxn>
                <a:cxn ang="0">
                  <a:pos x="59" y="270"/>
                </a:cxn>
                <a:cxn ang="0">
                  <a:pos x="46" y="306"/>
                </a:cxn>
                <a:cxn ang="0">
                  <a:pos x="34" y="364"/>
                </a:cxn>
                <a:cxn ang="0">
                  <a:pos x="21" y="384"/>
                </a:cxn>
                <a:cxn ang="0">
                  <a:pos x="23" y="428"/>
                </a:cxn>
                <a:cxn ang="0">
                  <a:pos x="32" y="433"/>
                </a:cxn>
                <a:cxn ang="0">
                  <a:pos x="50" y="466"/>
                </a:cxn>
                <a:cxn ang="0">
                  <a:pos x="60" y="483"/>
                </a:cxn>
                <a:cxn ang="0">
                  <a:pos x="72" y="507"/>
                </a:cxn>
                <a:cxn ang="0">
                  <a:pos x="95" y="520"/>
                </a:cxn>
                <a:cxn ang="0">
                  <a:pos x="141" y="498"/>
                </a:cxn>
                <a:cxn ang="0">
                  <a:pos x="217" y="498"/>
                </a:cxn>
                <a:cxn ang="0">
                  <a:pos x="284" y="500"/>
                </a:cxn>
                <a:cxn ang="0">
                  <a:pos x="324" y="462"/>
                </a:cxn>
                <a:cxn ang="0">
                  <a:pos x="359" y="455"/>
                </a:cxn>
                <a:cxn ang="0">
                  <a:pos x="367" y="428"/>
                </a:cxn>
                <a:cxn ang="0">
                  <a:pos x="404" y="403"/>
                </a:cxn>
                <a:cxn ang="0">
                  <a:pos x="415" y="317"/>
                </a:cxn>
                <a:cxn ang="0">
                  <a:pos x="453" y="277"/>
                </a:cxn>
                <a:cxn ang="0">
                  <a:pos x="457" y="277"/>
                </a:cxn>
                <a:cxn ang="0">
                  <a:pos x="484" y="248"/>
                </a:cxn>
                <a:cxn ang="0">
                  <a:pos x="589" y="199"/>
                </a:cxn>
                <a:cxn ang="0">
                  <a:pos x="590" y="174"/>
                </a:cxn>
                <a:cxn ang="0">
                  <a:pos x="551" y="171"/>
                </a:cxn>
                <a:cxn ang="0">
                  <a:pos x="519" y="161"/>
                </a:cxn>
                <a:cxn ang="0">
                  <a:pos x="617" y="340"/>
                </a:cxn>
              </a:cxnLst>
              <a:rect l="0" t="0" r="r" b="b"/>
              <a:pathLst>
                <a:path w="631" h="522">
                  <a:moveTo>
                    <a:pt x="476" y="401"/>
                  </a:moveTo>
                  <a:cubicBezTo>
                    <a:pt x="474" y="405"/>
                    <a:pt x="474" y="405"/>
                    <a:pt x="474" y="405"/>
                  </a:cubicBezTo>
                  <a:cubicBezTo>
                    <a:pt x="475" y="410"/>
                    <a:pt x="475" y="410"/>
                    <a:pt x="475" y="410"/>
                  </a:cubicBezTo>
                  <a:cubicBezTo>
                    <a:pt x="478" y="407"/>
                    <a:pt x="478" y="407"/>
                    <a:pt x="478" y="407"/>
                  </a:cubicBezTo>
                  <a:cubicBezTo>
                    <a:pt x="482" y="410"/>
                    <a:pt x="482" y="410"/>
                    <a:pt x="482" y="410"/>
                  </a:cubicBezTo>
                  <a:cubicBezTo>
                    <a:pt x="484" y="408"/>
                    <a:pt x="484" y="408"/>
                    <a:pt x="484" y="408"/>
                  </a:cubicBezTo>
                  <a:cubicBezTo>
                    <a:pt x="480" y="406"/>
                    <a:pt x="480" y="406"/>
                    <a:pt x="480" y="406"/>
                  </a:cubicBezTo>
                  <a:lnTo>
                    <a:pt x="476" y="401"/>
                  </a:lnTo>
                  <a:close/>
                  <a:moveTo>
                    <a:pt x="484" y="379"/>
                  </a:moveTo>
                  <a:cubicBezTo>
                    <a:pt x="480" y="379"/>
                    <a:pt x="472" y="381"/>
                    <a:pt x="472" y="381"/>
                  </a:cubicBezTo>
                  <a:cubicBezTo>
                    <a:pt x="473" y="387"/>
                    <a:pt x="473" y="387"/>
                    <a:pt x="473" y="387"/>
                  </a:cubicBezTo>
                  <a:cubicBezTo>
                    <a:pt x="468" y="388"/>
                    <a:pt x="468" y="388"/>
                    <a:pt x="468" y="388"/>
                  </a:cubicBezTo>
                  <a:cubicBezTo>
                    <a:pt x="467" y="393"/>
                    <a:pt x="467" y="393"/>
                    <a:pt x="467" y="393"/>
                  </a:cubicBezTo>
                  <a:cubicBezTo>
                    <a:pt x="472" y="396"/>
                    <a:pt x="472" y="396"/>
                    <a:pt x="472" y="396"/>
                  </a:cubicBezTo>
                  <a:cubicBezTo>
                    <a:pt x="474" y="395"/>
                    <a:pt x="474" y="395"/>
                    <a:pt x="474" y="395"/>
                  </a:cubicBezTo>
                  <a:cubicBezTo>
                    <a:pt x="475" y="397"/>
                    <a:pt x="475" y="397"/>
                    <a:pt x="475" y="397"/>
                  </a:cubicBezTo>
                  <a:cubicBezTo>
                    <a:pt x="477" y="392"/>
                    <a:pt x="477" y="392"/>
                    <a:pt x="477" y="392"/>
                  </a:cubicBezTo>
                  <a:cubicBezTo>
                    <a:pt x="480" y="392"/>
                    <a:pt x="480" y="392"/>
                    <a:pt x="480" y="392"/>
                  </a:cubicBezTo>
                  <a:cubicBezTo>
                    <a:pt x="488" y="387"/>
                    <a:pt x="488" y="387"/>
                    <a:pt x="488" y="387"/>
                  </a:cubicBezTo>
                  <a:cubicBezTo>
                    <a:pt x="488" y="387"/>
                    <a:pt x="490" y="379"/>
                    <a:pt x="484" y="379"/>
                  </a:cubicBezTo>
                  <a:close/>
                  <a:moveTo>
                    <a:pt x="575" y="348"/>
                  </a:moveTo>
                  <a:cubicBezTo>
                    <a:pt x="572" y="347"/>
                    <a:pt x="571" y="342"/>
                    <a:pt x="571" y="342"/>
                  </a:cubicBezTo>
                  <a:cubicBezTo>
                    <a:pt x="575" y="338"/>
                    <a:pt x="575" y="338"/>
                    <a:pt x="575" y="338"/>
                  </a:cubicBezTo>
                  <a:cubicBezTo>
                    <a:pt x="572" y="338"/>
                    <a:pt x="572" y="338"/>
                    <a:pt x="572" y="338"/>
                  </a:cubicBezTo>
                  <a:cubicBezTo>
                    <a:pt x="576" y="333"/>
                    <a:pt x="576" y="333"/>
                    <a:pt x="576" y="333"/>
                  </a:cubicBezTo>
                  <a:cubicBezTo>
                    <a:pt x="576" y="333"/>
                    <a:pt x="565" y="333"/>
                    <a:pt x="555" y="337"/>
                  </a:cubicBezTo>
                  <a:cubicBezTo>
                    <a:pt x="545" y="341"/>
                    <a:pt x="541" y="348"/>
                    <a:pt x="541" y="348"/>
                  </a:cubicBezTo>
                  <a:cubicBezTo>
                    <a:pt x="538" y="347"/>
                    <a:pt x="538" y="347"/>
                    <a:pt x="538" y="347"/>
                  </a:cubicBezTo>
                  <a:cubicBezTo>
                    <a:pt x="530" y="352"/>
                    <a:pt x="530" y="352"/>
                    <a:pt x="530" y="352"/>
                  </a:cubicBezTo>
                  <a:cubicBezTo>
                    <a:pt x="530" y="360"/>
                    <a:pt x="530" y="360"/>
                    <a:pt x="530" y="360"/>
                  </a:cubicBezTo>
                  <a:cubicBezTo>
                    <a:pt x="534" y="358"/>
                    <a:pt x="534" y="358"/>
                    <a:pt x="534" y="358"/>
                  </a:cubicBezTo>
                  <a:cubicBezTo>
                    <a:pt x="534" y="358"/>
                    <a:pt x="537" y="363"/>
                    <a:pt x="538" y="363"/>
                  </a:cubicBezTo>
                  <a:cubicBezTo>
                    <a:pt x="540" y="363"/>
                    <a:pt x="541" y="358"/>
                    <a:pt x="545" y="358"/>
                  </a:cubicBezTo>
                  <a:cubicBezTo>
                    <a:pt x="550" y="359"/>
                    <a:pt x="547" y="363"/>
                    <a:pt x="550" y="369"/>
                  </a:cubicBezTo>
                  <a:cubicBezTo>
                    <a:pt x="555" y="374"/>
                    <a:pt x="560" y="372"/>
                    <a:pt x="560" y="372"/>
                  </a:cubicBezTo>
                  <a:cubicBezTo>
                    <a:pt x="563" y="378"/>
                    <a:pt x="563" y="378"/>
                    <a:pt x="563" y="378"/>
                  </a:cubicBezTo>
                  <a:cubicBezTo>
                    <a:pt x="568" y="376"/>
                    <a:pt x="568" y="376"/>
                    <a:pt x="568" y="376"/>
                  </a:cubicBezTo>
                  <a:cubicBezTo>
                    <a:pt x="568" y="376"/>
                    <a:pt x="571" y="375"/>
                    <a:pt x="574" y="373"/>
                  </a:cubicBezTo>
                  <a:cubicBezTo>
                    <a:pt x="577" y="371"/>
                    <a:pt x="577" y="365"/>
                    <a:pt x="577" y="365"/>
                  </a:cubicBezTo>
                  <a:cubicBezTo>
                    <a:pt x="584" y="358"/>
                    <a:pt x="584" y="358"/>
                    <a:pt x="584" y="358"/>
                  </a:cubicBezTo>
                  <a:cubicBezTo>
                    <a:pt x="583" y="357"/>
                    <a:pt x="583" y="357"/>
                    <a:pt x="583" y="357"/>
                  </a:cubicBezTo>
                  <a:cubicBezTo>
                    <a:pt x="586" y="357"/>
                    <a:pt x="586" y="357"/>
                    <a:pt x="586" y="357"/>
                  </a:cubicBezTo>
                  <a:cubicBezTo>
                    <a:pt x="589" y="349"/>
                    <a:pt x="589" y="349"/>
                    <a:pt x="589" y="349"/>
                  </a:cubicBezTo>
                  <a:cubicBezTo>
                    <a:pt x="582" y="344"/>
                    <a:pt x="582" y="344"/>
                    <a:pt x="582" y="344"/>
                  </a:cubicBezTo>
                  <a:cubicBezTo>
                    <a:pt x="582" y="344"/>
                    <a:pt x="579" y="348"/>
                    <a:pt x="575" y="348"/>
                  </a:cubicBezTo>
                  <a:close/>
                  <a:moveTo>
                    <a:pt x="520" y="161"/>
                  </a:moveTo>
                  <a:cubicBezTo>
                    <a:pt x="520" y="161"/>
                    <a:pt x="516" y="165"/>
                    <a:pt x="515" y="165"/>
                  </a:cubicBezTo>
                  <a:cubicBezTo>
                    <a:pt x="514" y="165"/>
                    <a:pt x="513" y="164"/>
                    <a:pt x="513" y="164"/>
                  </a:cubicBezTo>
                  <a:cubicBezTo>
                    <a:pt x="509" y="167"/>
                    <a:pt x="509" y="167"/>
                    <a:pt x="509" y="167"/>
                  </a:cubicBezTo>
                  <a:cubicBezTo>
                    <a:pt x="506" y="163"/>
                    <a:pt x="506" y="163"/>
                    <a:pt x="506" y="163"/>
                  </a:cubicBezTo>
                  <a:cubicBezTo>
                    <a:pt x="503" y="160"/>
                    <a:pt x="503" y="160"/>
                    <a:pt x="503" y="160"/>
                  </a:cubicBezTo>
                  <a:cubicBezTo>
                    <a:pt x="506" y="156"/>
                    <a:pt x="506" y="156"/>
                    <a:pt x="506" y="156"/>
                  </a:cubicBezTo>
                  <a:cubicBezTo>
                    <a:pt x="508" y="152"/>
                    <a:pt x="508" y="152"/>
                    <a:pt x="508" y="152"/>
                  </a:cubicBezTo>
                  <a:cubicBezTo>
                    <a:pt x="508" y="152"/>
                    <a:pt x="507" y="148"/>
                    <a:pt x="504" y="145"/>
                  </a:cubicBezTo>
                  <a:cubicBezTo>
                    <a:pt x="501" y="144"/>
                    <a:pt x="494" y="147"/>
                    <a:pt x="494" y="147"/>
                  </a:cubicBezTo>
                  <a:cubicBezTo>
                    <a:pt x="494" y="147"/>
                    <a:pt x="489" y="140"/>
                    <a:pt x="488" y="139"/>
                  </a:cubicBezTo>
                  <a:cubicBezTo>
                    <a:pt x="486" y="137"/>
                    <a:pt x="481" y="138"/>
                    <a:pt x="481" y="138"/>
                  </a:cubicBezTo>
                  <a:cubicBezTo>
                    <a:pt x="481" y="138"/>
                    <a:pt x="477" y="134"/>
                    <a:pt x="472" y="134"/>
                  </a:cubicBezTo>
                  <a:cubicBezTo>
                    <a:pt x="466" y="134"/>
                    <a:pt x="472" y="141"/>
                    <a:pt x="467" y="143"/>
                  </a:cubicBezTo>
                  <a:cubicBezTo>
                    <a:pt x="462" y="147"/>
                    <a:pt x="456" y="138"/>
                    <a:pt x="456" y="138"/>
                  </a:cubicBezTo>
                  <a:cubicBezTo>
                    <a:pt x="456" y="138"/>
                    <a:pt x="455" y="142"/>
                    <a:pt x="452" y="142"/>
                  </a:cubicBezTo>
                  <a:cubicBezTo>
                    <a:pt x="451" y="142"/>
                    <a:pt x="451" y="139"/>
                    <a:pt x="448" y="137"/>
                  </a:cubicBezTo>
                  <a:cubicBezTo>
                    <a:pt x="446" y="135"/>
                    <a:pt x="435" y="139"/>
                    <a:pt x="435" y="139"/>
                  </a:cubicBezTo>
                  <a:cubicBezTo>
                    <a:pt x="425" y="127"/>
                    <a:pt x="425" y="127"/>
                    <a:pt x="425" y="127"/>
                  </a:cubicBezTo>
                  <a:cubicBezTo>
                    <a:pt x="417" y="128"/>
                    <a:pt x="417" y="128"/>
                    <a:pt x="417" y="128"/>
                  </a:cubicBezTo>
                  <a:cubicBezTo>
                    <a:pt x="416" y="127"/>
                    <a:pt x="416" y="127"/>
                    <a:pt x="416" y="127"/>
                  </a:cubicBezTo>
                  <a:cubicBezTo>
                    <a:pt x="412" y="131"/>
                    <a:pt x="412" y="131"/>
                    <a:pt x="412" y="131"/>
                  </a:cubicBezTo>
                  <a:cubicBezTo>
                    <a:pt x="406" y="122"/>
                    <a:pt x="406" y="122"/>
                    <a:pt x="406" y="122"/>
                  </a:cubicBezTo>
                  <a:cubicBezTo>
                    <a:pt x="408" y="116"/>
                    <a:pt x="408" y="116"/>
                    <a:pt x="408" y="116"/>
                  </a:cubicBezTo>
                  <a:cubicBezTo>
                    <a:pt x="406" y="115"/>
                    <a:pt x="406" y="115"/>
                    <a:pt x="406" y="115"/>
                  </a:cubicBezTo>
                  <a:cubicBezTo>
                    <a:pt x="397" y="117"/>
                    <a:pt x="397" y="117"/>
                    <a:pt x="397" y="117"/>
                  </a:cubicBezTo>
                  <a:cubicBezTo>
                    <a:pt x="380" y="106"/>
                    <a:pt x="380" y="106"/>
                    <a:pt x="380" y="106"/>
                  </a:cubicBezTo>
                  <a:cubicBezTo>
                    <a:pt x="380" y="102"/>
                    <a:pt x="380" y="102"/>
                    <a:pt x="380" y="102"/>
                  </a:cubicBezTo>
                  <a:cubicBezTo>
                    <a:pt x="375" y="108"/>
                    <a:pt x="375" y="108"/>
                    <a:pt x="375" y="108"/>
                  </a:cubicBezTo>
                  <a:cubicBezTo>
                    <a:pt x="375" y="108"/>
                    <a:pt x="371" y="107"/>
                    <a:pt x="369" y="104"/>
                  </a:cubicBezTo>
                  <a:cubicBezTo>
                    <a:pt x="367" y="102"/>
                    <a:pt x="370" y="101"/>
                    <a:pt x="374" y="100"/>
                  </a:cubicBezTo>
                  <a:cubicBezTo>
                    <a:pt x="377" y="100"/>
                    <a:pt x="376" y="91"/>
                    <a:pt x="376" y="91"/>
                  </a:cubicBezTo>
                  <a:cubicBezTo>
                    <a:pt x="370" y="89"/>
                    <a:pt x="370" y="89"/>
                    <a:pt x="370" y="89"/>
                  </a:cubicBezTo>
                  <a:cubicBezTo>
                    <a:pt x="370" y="89"/>
                    <a:pt x="367" y="91"/>
                    <a:pt x="365" y="90"/>
                  </a:cubicBezTo>
                  <a:cubicBezTo>
                    <a:pt x="363" y="89"/>
                    <a:pt x="364" y="86"/>
                    <a:pt x="364" y="86"/>
                  </a:cubicBezTo>
                  <a:cubicBezTo>
                    <a:pt x="360" y="86"/>
                    <a:pt x="360" y="86"/>
                    <a:pt x="360" y="86"/>
                  </a:cubicBezTo>
                  <a:cubicBezTo>
                    <a:pt x="360" y="86"/>
                    <a:pt x="357" y="81"/>
                    <a:pt x="358" y="81"/>
                  </a:cubicBezTo>
                  <a:cubicBezTo>
                    <a:pt x="335" y="84"/>
                    <a:pt x="335" y="84"/>
                    <a:pt x="335" y="84"/>
                  </a:cubicBezTo>
                  <a:cubicBezTo>
                    <a:pt x="335" y="84"/>
                    <a:pt x="314" y="70"/>
                    <a:pt x="306" y="70"/>
                  </a:cubicBezTo>
                  <a:cubicBezTo>
                    <a:pt x="300" y="71"/>
                    <a:pt x="297" y="75"/>
                    <a:pt x="297" y="75"/>
                  </a:cubicBezTo>
                  <a:cubicBezTo>
                    <a:pt x="286" y="66"/>
                    <a:pt x="286" y="66"/>
                    <a:pt x="286" y="66"/>
                  </a:cubicBezTo>
                  <a:cubicBezTo>
                    <a:pt x="280" y="66"/>
                    <a:pt x="280" y="66"/>
                    <a:pt x="280" y="66"/>
                  </a:cubicBezTo>
                  <a:cubicBezTo>
                    <a:pt x="281" y="62"/>
                    <a:pt x="281" y="62"/>
                    <a:pt x="281" y="62"/>
                  </a:cubicBezTo>
                  <a:cubicBezTo>
                    <a:pt x="276" y="59"/>
                    <a:pt x="276" y="59"/>
                    <a:pt x="276" y="59"/>
                  </a:cubicBezTo>
                  <a:cubicBezTo>
                    <a:pt x="262" y="62"/>
                    <a:pt x="262" y="62"/>
                    <a:pt x="262" y="62"/>
                  </a:cubicBezTo>
                  <a:cubicBezTo>
                    <a:pt x="265" y="59"/>
                    <a:pt x="265" y="59"/>
                    <a:pt x="265" y="59"/>
                  </a:cubicBezTo>
                  <a:cubicBezTo>
                    <a:pt x="262" y="57"/>
                    <a:pt x="262" y="57"/>
                    <a:pt x="262" y="57"/>
                  </a:cubicBezTo>
                  <a:cubicBezTo>
                    <a:pt x="231" y="59"/>
                    <a:pt x="231" y="59"/>
                    <a:pt x="231" y="59"/>
                  </a:cubicBezTo>
                  <a:cubicBezTo>
                    <a:pt x="197" y="42"/>
                    <a:pt x="197" y="42"/>
                    <a:pt x="197" y="42"/>
                  </a:cubicBezTo>
                  <a:cubicBezTo>
                    <a:pt x="178" y="37"/>
                    <a:pt x="178" y="37"/>
                    <a:pt x="178" y="37"/>
                  </a:cubicBezTo>
                  <a:cubicBezTo>
                    <a:pt x="178" y="37"/>
                    <a:pt x="177" y="29"/>
                    <a:pt x="171" y="28"/>
                  </a:cubicBezTo>
                  <a:cubicBezTo>
                    <a:pt x="166" y="27"/>
                    <a:pt x="161" y="31"/>
                    <a:pt x="161" y="31"/>
                  </a:cubicBezTo>
                  <a:cubicBezTo>
                    <a:pt x="152" y="26"/>
                    <a:pt x="152" y="26"/>
                    <a:pt x="152" y="26"/>
                  </a:cubicBezTo>
                  <a:cubicBezTo>
                    <a:pt x="136" y="27"/>
                    <a:pt x="136" y="27"/>
                    <a:pt x="136" y="27"/>
                  </a:cubicBezTo>
                  <a:cubicBezTo>
                    <a:pt x="115" y="21"/>
                    <a:pt x="115" y="21"/>
                    <a:pt x="115" y="21"/>
                  </a:cubicBezTo>
                  <a:cubicBezTo>
                    <a:pt x="111" y="26"/>
                    <a:pt x="111" y="26"/>
                    <a:pt x="111" y="26"/>
                  </a:cubicBezTo>
                  <a:cubicBezTo>
                    <a:pt x="112" y="22"/>
                    <a:pt x="112" y="22"/>
                    <a:pt x="112" y="22"/>
                  </a:cubicBezTo>
                  <a:cubicBezTo>
                    <a:pt x="103" y="18"/>
                    <a:pt x="103" y="18"/>
                    <a:pt x="103" y="18"/>
                  </a:cubicBezTo>
                  <a:cubicBezTo>
                    <a:pt x="103" y="18"/>
                    <a:pt x="99" y="8"/>
                    <a:pt x="96" y="7"/>
                  </a:cubicBezTo>
                  <a:cubicBezTo>
                    <a:pt x="92" y="6"/>
                    <a:pt x="89" y="10"/>
                    <a:pt x="89" y="10"/>
                  </a:cubicBezTo>
                  <a:cubicBezTo>
                    <a:pt x="88" y="5"/>
                    <a:pt x="88" y="5"/>
                    <a:pt x="88" y="5"/>
                  </a:cubicBezTo>
                  <a:cubicBezTo>
                    <a:pt x="83" y="2"/>
                    <a:pt x="83" y="2"/>
                    <a:pt x="83" y="2"/>
                  </a:cubicBezTo>
                  <a:cubicBezTo>
                    <a:pt x="75" y="5"/>
                    <a:pt x="75" y="5"/>
                    <a:pt x="75" y="5"/>
                  </a:cubicBezTo>
                  <a:cubicBezTo>
                    <a:pt x="79" y="0"/>
                    <a:pt x="79" y="0"/>
                    <a:pt x="79" y="0"/>
                  </a:cubicBezTo>
                  <a:cubicBezTo>
                    <a:pt x="69" y="1"/>
                    <a:pt x="69" y="1"/>
                    <a:pt x="69" y="1"/>
                  </a:cubicBezTo>
                  <a:cubicBezTo>
                    <a:pt x="68" y="5"/>
                    <a:pt x="68" y="5"/>
                    <a:pt x="68" y="5"/>
                  </a:cubicBezTo>
                  <a:cubicBezTo>
                    <a:pt x="68" y="5"/>
                    <a:pt x="63" y="5"/>
                    <a:pt x="57" y="8"/>
                  </a:cubicBezTo>
                  <a:cubicBezTo>
                    <a:pt x="53" y="11"/>
                    <a:pt x="55" y="14"/>
                    <a:pt x="55" y="14"/>
                  </a:cubicBezTo>
                  <a:cubicBezTo>
                    <a:pt x="54" y="17"/>
                    <a:pt x="54" y="17"/>
                    <a:pt x="54" y="17"/>
                  </a:cubicBezTo>
                  <a:cubicBezTo>
                    <a:pt x="62" y="17"/>
                    <a:pt x="62" y="17"/>
                    <a:pt x="62" y="17"/>
                  </a:cubicBezTo>
                  <a:cubicBezTo>
                    <a:pt x="55" y="24"/>
                    <a:pt x="55" y="24"/>
                    <a:pt x="55" y="24"/>
                  </a:cubicBezTo>
                  <a:cubicBezTo>
                    <a:pt x="52" y="18"/>
                    <a:pt x="52" y="18"/>
                    <a:pt x="52" y="18"/>
                  </a:cubicBezTo>
                  <a:cubicBezTo>
                    <a:pt x="33" y="19"/>
                    <a:pt x="33" y="19"/>
                    <a:pt x="33" y="19"/>
                  </a:cubicBezTo>
                  <a:cubicBezTo>
                    <a:pt x="24" y="14"/>
                    <a:pt x="24" y="14"/>
                    <a:pt x="24" y="14"/>
                  </a:cubicBezTo>
                  <a:cubicBezTo>
                    <a:pt x="16" y="19"/>
                    <a:pt x="16" y="19"/>
                    <a:pt x="16" y="19"/>
                  </a:cubicBezTo>
                  <a:cubicBezTo>
                    <a:pt x="6" y="22"/>
                    <a:pt x="6" y="22"/>
                    <a:pt x="6" y="22"/>
                  </a:cubicBezTo>
                  <a:cubicBezTo>
                    <a:pt x="8" y="25"/>
                    <a:pt x="8" y="25"/>
                    <a:pt x="8" y="25"/>
                  </a:cubicBezTo>
                  <a:cubicBezTo>
                    <a:pt x="2" y="27"/>
                    <a:pt x="2" y="27"/>
                    <a:pt x="2" y="27"/>
                  </a:cubicBezTo>
                  <a:cubicBezTo>
                    <a:pt x="0" y="38"/>
                    <a:pt x="0" y="38"/>
                    <a:pt x="0" y="38"/>
                  </a:cubicBezTo>
                  <a:cubicBezTo>
                    <a:pt x="5" y="37"/>
                    <a:pt x="5" y="37"/>
                    <a:pt x="5" y="37"/>
                  </a:cubicBezTo>
                  <a:cubicBezTo>
                    <a:pt x="5" y="48"/>
                    <a:pt x="5" y="48"/>
                    <a:pt x="5" y="48"/>
                  </a:cubicBezTo>
                  <a:cubicBezTo>
                    <a:pt x="16" y="45"/>
                    <a:pt x="16" y="45"/>
                    <a:pt x="16" y="45"/>
                  </a:cubicBezTo>
                  <a:cubicBezTo>
                    <a:pt x="15" y="50"/>
                    <a:pt x="15" y="50"/>
                    <a:pt x="15" y="50"/>
                  </a:cubicBezTo>
                  <a:cubicBezTo>
                    <a:pt x="8" y="52"/>
                    <a:pt x="8" y="52"/>
                    <a:pt x="8" y="52"/>
                  </a:cubicBezTo>
                  <a:cubicBezTo>
                    <a:pt x="3" y="58"/>
                    <a:pt x="3" y="58"/>
                    <a:pt x="3" y="58"/>
                  </a:cubicBezTo>
                  <a:cubicBezTo>
                    <a:pt x="6" y="63"/>
                    <a:pt x="6" y="63"/>
                    <a:pt x="6" y="63"/>
                  </a:cubicBezTo>
                  <a:cubicBezTo>
                    <a:pt x="22" y="56"/>
                    <a:pt x="22" y="56"/>
                    <a:pt x="22" y="56"/>
                  </a:cubicBezTo>
                  <a:cubicBezTo>
                    <a:pt x="17" y="62"/>
                    <a:pt x="17" y="62"/>
                    <a:pt x="17" y="62"/>
                  </a:cubicBezTo>
                  <a:cubicBezTo>
                    <a:pt x="13" y="63"/>
                    <a:pt x="13" y="63"/>
                    <a:pt x="13" y="63"/>
                  </a:cubicBezTo>
                  <a:cubicBezTo>
                    <a:pt x="14" y="69"/>
                    <a:pt x="14" y="69"/>
                    <a:pt x="14" y="69"/>
                  </a:cubicBezTo>
                  <a:cubicBezTo>
                    <a:pt x="8" y="68"/>
                    <a:pt x="8" y="68"/>
                    <a:pt x="8" y="68"/>
                  </a:cubicBezTo>
                  <a:cubicBezTo>
                    <a:pt x="11" y="75"/>
                    <a:pt x="11" y="75"/>
                    <a:pt x="11" y="75"/>
                  </a:cubicBezTo>
                  <a:cubicBezTo>
                    <a:pt x="19" y="75"/>
                    <a:pt x="19" y="75"/>
                    <a:pt x="19" y="75"/>
                  </a:cubicBezTo>
                  <a:cubicBezTo>
                    <a:pt x="15" y="78"/>
                    <a:pt x="15" y="78"/>
                    <a:pt x="15" y="78"/>
                  </a:cubicBezTo>
                  <a:cubicBezTo>
                    <a:pt x="7" y="78"/>
                    <a:pt x="7" y="78"/>
                    <a:pt x="7" y="78"/>
                  </a:cubicBezTo>
                  <a:cubicBezTo>
                    <a:pt x="8" y="82"/>
                    <a:pt x="8" y="82"/>
                    <a:pt x="8" y="82"/>
                  </a:cubicBezTo>
                  <a:cubicBezTo>
                    <a:pt x="17" y="82"/>
                    <a:pt x="17" y="82"/>
                    <a:pt x="17" y="82"/>
                  </a:cubicBezTo>
                  <a:cubicBezTo>
                    <a:pt x="19" y="80"/>
                    <a:pt x="19" y="80"/>
                    <a:pt x="19" y="80"/>
                  </a:cubicBezTo>
                  <a:cubicBezTo>
                    <a:pt x="20" y="81"/>
                    <a:pt x="20" y="81"/>
                    <a:pt x="20" y="81"/>
                  </a:cubicBezTo>
                  <a:cubicBezTo>
                    <a:pt x="11" y="87"/>
                    <a:pt x="11" y="87"/>
                    <a:pt x="11" y="87"/>
                  </a:cubicBezTo>
                  <a:cubicBezTo>
                    <a:pt x="5" y="92"/>
                    <a:pt x="5" y="92"/>
                    <a:pt x="5" y="92"/>
                  </a:cubicBezTo>
                  <a:cubicBezTo>
                    <a:pt x="2" y="107"/>
                    <a:pt x="2" y="107"/>
                    <a:pt x="2" y="107"/>
                  </a:cubicBezTo>
                  <a:cubicBezTo>
                    <a:pt x="4" y="107"/>
                    <a:pt x="4" y="107"/>
                    <a:pt x="4" y="107"/>
                  </a:cubicBezTo>
                  <a:cubicBezTo>
                    <a:pt x="11" y="103"/>
                    <a:pt x="11" y="103"/>
                    <a:pt x="11" y="103"/>
                  </a:cubicBezTo>
                  <a:cubicBezTo>
                    <a:pt x="16" y="98"/>
                    <a:pt x="16" y="98"/>
                    <a:pt x="16" y="98"/>
                  </a:cubicBezTo>
                  <a:cubicBezTo>
                    <a:pt x="30" y="101"/>
                    <a:pt x="30" y="101"/>
                    <a:pt x="30" y="101"/>
                  </a:cubicBezTo>
                  <a:cubicBezTo>
                    <a:pt x="39" y="97"/>
                    <a:pt x="39" y="97"/>
                    <a:pt x="39" y="97"/>
                  </a:cubicBezTo>
                  <a:cubicBezTo>
                    <a:pt x="37" y="103"/>
                    <a:pt x="37" y="103"/>
                    <a:pt x="37" y="103"/>
                  </a:cubicBezTo>
                  <a:cubicBezTo>
                    <a:pt x="41" y="104"/>
                    <a:pt x="41" y="104"/>
                    <a:pt x="41" y="104"/>
                  </a:cubicBezTo>
                  <a:cubicBezTo>
                    <a:pt x="41" y="107"/>
                    <a:pt x="41" y="107"/>
                    <a:pt x="41" y="107"/>
                  </a:cubicBezTo>
                  <a:cubicBezTo>
                    <a:pt x="41" y="107"/>
                    <a:pt x="26" y="113"/>
                    <a:pt x="34" y="120"/>
                  </a:cubicBezTo>
                  <a:cubicBezTo>
                    <a:pt x="42" y="127"/>
                    <a:pt x="46" y="118"/>
                    <a:pt x="46" y="118"/>
                  </a:cubicBezTo>
                  <a:cubicBezTo>
                    <a:pt x="49" y="122"/>
                    <a:pt x="49" y="122"/>
                    <a:pt x="49" y="122"/>
                  </a:cubicBezTo>
                  <a:cubicBezTo>
                    <a:pt x="56" y="120"/>
                    <a:pt x="56" y="120"/>
                    <a:pt x="56" y="120"/>
                  </a:cubicBezTo>
                  <a:cubicBezTo>
                    <a:pt x="63" y="126"/>
                    <a:pt x="63" y="126"/>
                    <a:pt x="63" y="126"/>
                  </a:cubicBezTo>
                  <a:cubicBezTo>
                    <a:pt x="68" y="124"/>
                    <a:pt x="68" y="124"/>
                    <a:pt x="68" y="124"/>
                  </a:cubicBezTo>
                  <a:cubicBezTo>
                    <a:pt x="68" y="124"/>
                    <a:pt x="72" y="131"/>
                    <a:pt x="78" y="128"/>
                  </a:cubicBezTo>
                  <a:cubicBezTo>
                    <a:pt x="84" y="127"/>
                    <a:pt x="82" y="121"/>
                    <a:pt x="85" y="121"/>
                  </a:cubicBezTo>
                  <a:cubicBezTo>
                    <a:pt x="89" y="121"/>
                    <a:pt x="90" y="125"/>
                    <a:pt x="90" y="125"/>
                  </a:cubicBezTo>
                  <a:cubicBezTo>
                    <a:pt x="100" y="128"/>
                    <a:pt x="100" y="128"/>
                    <a:pt x="100" y="128"/>
                  </a:cubicBezTo>
                  <a:cubicBezTo>
                    <a:pt x="104" y="125"/>
                    <a:pt x="104" y="125"/>
                    <a:pt x="104" y="125"/>
                  </a:cubicBezTo>
                  <a:cubicBezTo>
                    <a:pt x="104" y="127"/>
                    <a:pt x="104" y="127"/>
                    <a:pt x="104" y="127"/>
                  </a:cubicBezTo>
                  <a:cubicBezTo>
                    <a:pt x="113" y="129"/>
                    <a:pt x="113" y="129"/>
                    <a:pt x="113" y="129"/>
                  </a:cubicBezTo>
                  <a:cubicBezTo>
                    <a:pt x="111" y="141"/>
                    <a:pt x="111" y="141"/>
                    <a:pt x="111" y="141"/>
                  </a:cubicBezTo>
                  <a:cubicBezTo>
                    <a:pt x="111" y="141"/>
                    <a:pt x="108" y="150"/>
                    <a:pt x="112" y="150"/>
                  </a:cubicBezTo>
                  <a:cubicBezTo>
                    <a:pt x="116" y="150"/>
                    <a:pt x="124" y="150"/>
                    <a:pt x="124" y="154"/>
                  </a:cubicBezTo>
                  <a:cubicBezTo>
                    <a:pt x="123" y="159"/>
                    <a:pt x="116" y="168"/>
                    <a:pt x="116" y="168"/>
                  </a:cubicBezTo>
                  <a:cubicBezTo>
                    <a:pt x="116" y="168"/>
                    <a:pt x="106" y="175"/>
                    <a:pt x="104" y="175"/>
                  </a:cubicBezTo>
                  <a:cubicBezTo>
                    <a:pt x="98" y="175"/>
                    <a:pt x="98" y="175"/>
                    <a:pt x="98" y="175"/>
                  </a:cubicBezTo>
                  <a:cubicBezTo>
                    <a:pt x="90" y="185"/>
                    <a:pt x="90" y="185"/>
                    <a:pt x="90" y="185"/>
                  </a:cubicBezTo>
                  <a:cubicBezTo>
                    <a:pt x="83" y="185"/>
                    <a:pt x="83" y="185"/>
                    <a:pt x="83" y="185"/>
                  </a:cubicBezTo>
                  <a:cubicBezTo>
                    <a:pt x="86" y="197"/>
                    <a:pt x="86" y="197"/>
                    <a:pt x="86" y="197"/>
                  </a:cubicBezTo>
                  <a:cubicBezTo>
                    <a:pt x="78" y="222"/>
                    <a:pt x="78" y="222"/>
                    <a:pt x="78" y="222"/>
                  </a:cubicBezTo>
                  <a:cubicBezTo>
                    <a:pt x="80" y="230"/>
                    <a:pt x="80" y="230"/>
                    <a:pt x="80" y="230"/>
                  </a:cubicBezTo>
                  <a:cubicBezTo>
                    <a:pt x="74" y="235"/>
                    <a:pt x="74" y="235"/>
                    <a:pt x="74" y="235"/>
                  </a:cubicBezTo>
                  <a:cubicBezTo>
                    <a:pt x="74" y="235"/>
                    <a:pt x="67" y="234"/>
                    <a:pt x="67" y="239"/>
                  </a:cubicBezTo>
                  <a:cubicBezTo>
                    <a:pt x="67" y="244"/>
                    <a:pt x="71" y="251"/>
                    <a:pt x="71" y="251"/>
                  </a:cubicBezTo>
                  <a:cubicBezTo>
                    <a:pt x="66" y="262"/>
                    <a:pt x="66" y="262"/>
                    <a:pt x="66" y="262"/>
                  </a:cubicBezTo>
                  <a:cubicBezTo>
                    <a:pt x="63" y="262"/>
                    <a:pt x="63" y="262"/>
                    <a:pt x="63" y="262"/>
                  </a:cubicBezTo>
                  <a:cubicBezTo>
                    <a:pt x="59" y="270"/>
                    <a:pt x="59" y="270"/>
                    <a:pt x="59" y="270"/>
                  </a:cubicBezTo>
                  <a:cubicBezTo>
                    <a:pt x="32" y="265"/>
                    <a:pt x="32" y="265"/>
                    <a:pt x="32" y="265"/>
                  </a:cubicBezTo>
                  <a:cubicBezTo>
                    <a:pt x="38" y="280"/>
                    <a:pt x="38" y="280"/>
                    <a:pt x="38" y="280"/>
                  </a:cubicBezTo>
                  <a:cubicBezTo>
                    <a:pt x="38" y="280"/>
                    <a:pt x="42" y="278"/>
                    <a:pt x="42" y="280"/>
                  </a:cubicBezTo>
                  <a:cubicBezTo>
                    <a:pt x="42" y="283"/>
                    <a:pt x="39" y="287"/>
                    <a:pt x="39" y="287"/>
                  </a:cubicBezTo>
                  <a:cubicBezTo>
                    <a:pt x="46" y="306"/>
                    <a:pt x="46" y="306"/>
                    <a:pt x="46" y="306"/>
                  </a:cubicBezTo>
                  <a:cubicBezTo>
                    <a:pt x="46" y="306"/>
                    <a:pt x="56" y="304"/>
                    <a:pt x="54" y="310"/>
                  </a:cubicBezTo>
                  <a:cubicBezTo>
                    <a:pt x="52" y="316"/>
                    <a:pt x="44" y="325"/>
                    <a:pt x="44" y="325"/>
                  </a:cubicBezTo>
                  <a:cubicBezTo>
                    <a:pt x="34" y="328"/>
                    <a:pt x="34" y="328"/>
                    <a:pt x="34" y="328"/>
                  </a:cubicBezTo>
                  <a:cubicBezTo>
                    <a:pt x="25" y="345"/>
                    <a:pt x="25" y="345"/>
                    <a:pt x="25" y="345"/>
                  </a:cubicBezTo>
                  <a:cubicBezTo>
                    <a:pt x="34" y="364"/>
                    <a:pt x="34" y="364"/>
                    <a:pt x="34" y="364"/>
                  </a:cubicBezTo>
                  <a:cubicBezTo>
                    <a:pt x="43" y="364"/>
                    <a:pt x="43" y="364"/>
                    <a:pt x="43" y="364"/>
                  </a:cubicBezTo>
                  <a:cubicBezTo>
                    <a:pt x="41" y="368"/>
                    <a:pt x="41" y="368"/>
                    <a:pt x="41" y="368"/>
                  </a:cubicBezTo>
                  <a:cubicBezTo>
                    <a:pt x="38" y="375"/>
                    <a:pt x="38" y="375"/>
                    <a:pt x="38" y="375"/>
                  </a:cubicBezTo>
                  <a:cubicBezTo>
                    <a:pt x="23" y="376"/>
                    <a:pt x="23" y="376"/>
                    <a:pt x="23" y="376"/>
                  </a:cubicBezTo>
                  <a:cubicBezTo>
                    <a:pt x="21" y="384"/>
                    <a:pt x="21" y="384"/>
                    <a:pt x="21" y="384"/>
                  </a:cubicBezTo>
                  <a:cubicBezTo>
                    <a:pt x="21" y="384"/>
                    <a:pt x="14" y="386"/>
                    <a:pt x="10" y="392"/>
                  </a:cubicBezTo>
                  <a:cubicBezTo>
                    <a:pt x="6" y="397"/>
                    <a:pt x="4" y="401"/>
                    <a:pt x="4" y="401"/>
                  </a:cubicBezTo>
                  <a:cubicBezTo>
                    <a:pt x="6" y="408"/>
                    <a:pt x="6" y="408"/>
                    <a:pt x="6" y="408"/>
                  </a:cubicBezTo>
                  <a:cubicBezTo>
                    <a:pt x="6" y="425"/>
                    <a:pt x="6" y="425"/>
                    <a:pt x="6" y="425"/>
                  </a:cubicBezTo>
                  <a:cubicBezTo>
                    <a:pt x="23" y="428"/>
                    <a:pt x="23" y="428"/>
                    <a:pt x="23" y="428"/>
                  </a:cubicBezTo>
                  <a:cubicBezTo>
                    <a:pt x="26" y="432"/>
                    <a:pt x="26" y="432"/>
                    <a:pt x="26" y="432"/>
                  </a:cubicBezTo>
                  <a:cubicBezTo>
                    <a:pt x="29" y="428"/>
                    <a:pt x="29" y="428"/>
                    <a:pt x="29" y="428"/>
                  </a:cubicBezTo>
                  <a:cubicBezTo>
                    <a:pt x="36" y="425"/>
                    <a:pt x="36" y="425"/>
                    <a:pt x="36" y="425"/>
                  </a:cubicBezTo>
                  <a:cubicBezTo>
                    <a:pt x="33" y="429"/>
                    <a:pt x="33" y="429"/>
                    <a:pt x="33" y="429"/>
                  </a:cubicBezTo>
                  <a:cubicBezTo>
                    <a:pt x="32" y="433"/>
                    <a:pt x="32" y="433"/>
                    <a:pt x="32" y="433"/>
                  </a:cubicBezTo>
                  <a:cubicBezTo>
                    <a:pt x="32" y="433"/>
                    <a:pt x="38" y="439"/>
                    <a:pt x="43" y="443"/>
                  </a:cubicBezTo>
                  <a:cubicBezTo>
                    <a:pt x="50" y="449"/>
                    <a:pt x="54" y="462"/>
                    <a:pt x="54" y="462"/>
                  </a:cubicBezTo>
                  <a:cubicBezTo>
                    <a:pt x="55" y="458"/>
                    <a:pt x="55" y="458"/>
                    <a:pt x="55" y="458"/>
                  </a:cubicBezTo>
                  <a:cubicBezTo>
                    <a:pt x="55" y="458"/>
                    <a:pt x="57" y="463"/>
                    <a:pt x="55" y="465"/>
                  </a:cubicBezTo>
                  <a:cubicBezTo>
                    <a:pt x="53" y="466"/>
                    <a:pt x="50" y="466"/>
                    <a:pt x="50" y="466"/>
                  </a:cubicBezTo>
                  <a:cubicBezTo>
                    <a:pt x="51" y="473"/>
                    <a:pt x="51" y="473"/>
                    <a:pt x="51" y="473"/>
                  </a:cubicBezTo>
                  <a:cubicBezTo>
                    <a:pt x="55" y="473"/>
                    <a:pt x="55" y="473"/>
                    <a:pt x="55" y="473"/>
                  </a:cubicBezTo>
                  <a:cubicBezTo>
                    <a:pt x="55" y="478"/>
                    <a:pt x="55" y="478"/>
                    <a:pt x="55" y="478"/>
                  </a:cubicBezTo>
                  <a:cubicBezTo>
                    <a:pt x="58" y="478"/>
                    <a:pt x="58" y="478"/>
                    <a:pt x="58" y="478"/>
                  </a:cubicBezTo>
                  <a:cubicBezTo>
                    <a:pt x="60" y="483"/>
                    <a:pt x="60" y="483"/>
                    <a:pt x="60" y="483"/>
                  </a:cubicBezTo>
                  <a:cubicBezTo>
                    <a:pt x="58" y="485"/>
                    <a:pt x="58" y="485"/>
                    <a:pt x="58" y="485"/>
                  </a:cubicBezTo>
                  <a:cubicBezTo>
                    <a:pt x="56" y="481"/>
                    <a:pt x="56" y="481"/>
                    <a:pt x="56" y="481"/>
                  </a:cubicBezTo>
                  <a:cubicBezTo>
                    <a:pt x="54" y="481"/>
                    <a:pt x="54" y="481"/>
                    <a:pt x="54" y="481"/>
                  </a:cubicBezTo>
                  <a:cubicBezTo>
                    <a:pt x="63" y="505"/>
                    <a:pt x="63" y="505"/>
                    <a:pt x="63" y="505"/>
                  </a:cubicBezTo>
                  <a:cubicBezTo>
                    <a:pt x="72" y="507"/>
                    <a:pt x="72" y="507"/>
                    <a:pt x="72" y="507"/>
                  </a:cubicBezTo>
                  <a:cubicBezTo>
                    <a:pt x="75" y="515"/>
                    <a:pt x="75" y="515"/>
                    <a:pt x="75" y="515"/>
                  </a:cubicBezTo>
                  <a:cubicBezTo>
                    <a:pt x="83" y="519"/>
                    <a:pt x="83" y="519"/>
                    <a:pt x="83" y="519"/>
                  </a:cubicBezTo>
                  <a:cubicBezTo>
                    <a:pt x="84" y="522"/>
                    <a:pt x="84" y="522"/>
                    <a:pt x="84" y="522"/>
                  </a:cubicBezTo>
                  <a:cubicBezTo>
                    <a:pt x="89" y="519"/>
                    <a:pt x="89" y="519"/>
                    <a:pt x="89" y="519"/>
                  </a:cubicBezTo>
                  <a:cubicBezTo>
                    <a:pt x="95" y="520"/>
                    <a:pt x="95" y="520"/>
                    <a:pt x="95" y="520"/>
                  </a:cubicBezTo>
                  <a:cubicBezTo>
                    <a:pt x="95" y="520"/>
                    <a:pt x="95" y="516"/>
                    <a:pt x="96" y="515"/>
                  </a:cubicBezTo>
                  <a:cubicBezTo>
                    <a:pt x="98" y="513"/>
                    <a:pt x="101" y="517"/>
                    <a:pt x="101" y="517"/>
                  </a:cubicBezTo>
                  <a:cubicBezTo>
                    <a:pt x="113" y="502"/>
                    <a:pt x="113" y="502"/>
                    <a:pt x="113" y="502"/>
                  </a:cubicBezTo>
                  <a:cubicBezTo>
                    <a:pt x="129" y="499"/>
                    <a:pt x="129" y="499"/>
                    <a:pt x="129" y="499"/>
                  </a:cubicBezTo>
                  <a:cubicBezTo>
                    <a:pt x="129" y="499"/>
                    <a:pt x="133" y="502"/>
                    <a:pt x="141" y="498"/>
                  </a:cubicBezTo>
                  <a:cubicBezTo>
                    <a:pt x="150" y="494"/>
                    <a:pt x="154" y="490"/>
                    <a:pt x="154" y="490"/>
                  </a:cubicBezTo>
                  <a:cubicBezTo>
                    <a:pt x="165" y="491"/>
                    <a:pt x="165" y="491"/>
                    <a:pt x="165" y="491"/>
                  </a:cubicBezTo>
                  <a:cubicBezTo>
                    <a:pt x="191" y="493"/>
                    <a:pt x="191" y="493"/>
                    <a:pt x="191" y="493"/>
                  </a:cubicBezTo>
                  <a:cubicBezTo>
                    <a:pt x="206" y="499"/>
                    <a:pt x="206" y="499"/>
                    <a:pt x="206" y="499"/>
                  </a:cubicBezTo>
                  <a:cubicBezTo>
                    <a:pt x="217" y="498"/>
                    <a:pt x="217" y="498"/>
                    <a:pt x="217" y="498"/>
                  </a:cubicBezTo>
                  <a:cubicBezTo>
                    <a:pt x="243" y="505"/>
                    <a:pt x="243" y="505"/>
                    <a:pt x="243" y="505"/>
                  </a:cubicBezTo>
                  <a:cubicBezTo>
                    <a:pt x="249" y="505"/>
                    <a:pt x="249" y="505"/>
                    <a:pt x="249" y="505"/>
                  </a:cubicBezTo>
                  <a:cubicBezTo>
                    <a:pt x="249" y="505"/>
                    <a:pt x="252" y="497"/>
                    <a:pt x="262" y="498"/>
                  </a:cubicBezTo>
                  <a:cubicBezTo>
                    <a:pt x="272" y="499"/>
                    <a:pt x="273" y="509"/>
                    <a:pt x="273" y="509"/>
                  </a:cubicBezTo>
                  <a:cubicBezTo>
                    <a:pt x="284" y="500"/>
                    <a:pt x="284" y="500"/>
                    <a:pt x="284" y="500"/>
                  </a:cubicBezTo>
                  <a:cubicBezTo>
                    <a:pt x="291" y="497"/>
                    <a:pt x="291" y="497"/>
                    <a:pt x="291" y="497"/>
                  </a:cubicBezTo>
                  <a:cubicBezTo>
                    <a:pt x="297" y="480"/>
                    <a:pt x="297" y="480"/>
                    <a:pt x="297" y="480"/>
                  </a:cubicBezTo>
                  <a:cubicBezTo>
                    <a:pt x="312" y="469"/>
                    <a:pt x="312" y="469"/>
                    <a:pt x="312" y="469"/>
                  </a:cubicBezTo>
                  <a:cubicBezTo>
                    <a:pt x="316" y="469"/>
                    <a:pt x="316" y="469"/>
                    <a:pt x="316" y="469"/>
                  </a:cubicBezTo>
                  <a:cubicBezTo>
                    <a:pt x="316" y="469"/>
                    <a:pt x="319" y="462"/>
                    <a:pt x="324" y="462"/>
                  </a:cubicBezTo>
                  <a:cubicBezTo>
                    <a:pt x="329" y="460"/>
                    <a:pt x="334" y="466"/>
                    <a:pt x="334" y="466"/>
                  </a:cubicBezTo>
                  <a:cubicBezTo>
                    <a:pt x="334" y="466"/>
                    <a:pt x="340" y="463"/>
                    <a:pt x="341" y="463"/>
                  </a:cubicBezTo>
                  <a:cubicBezTo>
                    <a:pt x="343" y="463"/>
                    <a:pt x="345" y="465"/>
                    <a:pt x="345" y="465"/>
                  </a:cubicBezTo>
                  <a:cubicBezTo>
                    <a:pt x="360" y="463"/>
                    <a:pt x="360" y="463"/>
                    <a:pt x="360" y="463"/>
                  </a:cubicBezTo>
                  <a:cubicBezTo>
                    <a:pt x="359" y="455"/>
                    <a:pt x="359" y="455"/>
                    <a:pt x="359" y="455"/>
                  </a:cubicBezTo>
                  <a:cubicBezTo>
                    <a:pt x="355" y="459"/>
                    <a:pt x="355" y="459"/>
                    <a:pt x="355" y="459"/>
                  </a:cubicBezTo>
                  <a:cubicBezTo>
                    <a:pt x="351" y="454"/>
                    <a:pt x="351" y="454"/>
                    <a:pt x="351" y="454"/>
                  </a:cubicBezTo>
                  <a:cubicBezTo>
                    <a:pt x="358" y="440"/>
                    <a:pt x="358" y="440"/>
                    <a:pt x="358" y="440"/>
                  </a:cubicBezTo>
                  <a:cubicBezTo>
                    <a:pt x="363" y="439"/>
                    <a:pt x="363" y="439"/>
                    <a:pt x="363" y="439"/>
                  </a:cubicBezTo>
                  <a:cubicBezTo>
                    <a:pt x="363" y="439"/>
                    <a:pt x="365" y="432"/>
                    <a:pt x="367" y="428"/>
                  </a:cubicBezTo>
                  <a:cubicBezTo>
                    <a:pt x="369" y="425"/>
                    <a:pt x="373" y="426"/>
                    <a:pt x="373" y="426"/>
                  </a:cubicBezTo>
                  <a:cubicBezTo>
                    <a:pt x="375" y="418"/>
                    <a:pt x="375" y="418"/>
                    <a:pt x="375" y="418"/>
                  </a:cubicBezTo>
                  <a:cubicBezTo>
                    <a:pt x="379" y="419"/>
                    <a:pt x="379" y="419"/>
                    <a:pt x="379" y="419"/>
                  </a:cubicBezTo>
                  <a:cubicBezTo>
                    <a:pt x="389" y="408"/>
                    <a:pt x="389" y="408"/>
                    <a:pt x="389" y="408"/>
                  </a:cubicBezTo>
                  <a:cubicBezTo>
                    <a:pt x="404" y="403"/>
                    <a:pt x="404" y="403"/>
                    <a:pt x="404" y="403"/>
                  </a:cubicBezTo>
                  <a:cubicBezTo>
                    <a:pt x="413" y="395"/>
                    <a:pt x="413" y="395"/>
                    <a:pt x="413" y="395"/>
                  </a:cubicBezTo>
                  <a:cubicBezTo>
                    <a:pt x="413" y="389"/>
                    <a:pt x="413" y="389"/>
                    <a:pt x="413" y="389"/>
                  </a:cubicBezTo>
                  <a:cubicBezTo>
                    <a:pt x="413" y="389"/>
                    <a:pt x="407" y="389"/>
                    <a:pt x="402" y="385"/>
                  </a:cubicBezTo>
                  <a:cubicBezTo>
                    <a:pt x="398" y="381"/>
                    <a:pt x="392" y="347"/>
                    <a:pt x="392" y="347"/>
                  </a:cubicBezTo>
                  <a:cubicBezTo>
                    <a:pt x="415" y="317"/>
                    <a:pt x="415" y="317"/>
                    <a:pt x="415" y="317"/>
                  </a:cubicBezTo>
                  <a:cubicBezTo>
                    <a:pt x="416" y="309"/>
                    <a:pt x="416" y="309"/>
                    <a:pt x="416" y="309"/>
                  </a:cubicBezTo>
                  <a:cubicBezTo>
                    <a:pt x="420" y="310"/>
                    <a:pt x="420" y="310"/>
                    <a:pt x="420" y="310"/>
                  </a:cubicBezTo>
                  <a:cubicBezTo>
                    <a:pt x="436" y="293"/>
                    <a:pt x="436" y="293"/>
                    <a:pt x="436" y="293"/>
                  </a:cubicBezTo>
                  <a:cubicBezTo>
                    <a:pt x="436" y="293"/>
                    <a:pt x="444" y="281"/>
                    <a:pt x="447" y="279"/>
                  </a:cubicBezTo>
                  <a:cubicBezTo>
                    <a:pt x="450" y="276"/>
                    <a:pt x="453" y="277"/>
                    <a:pt x="453" y="277"/>
                  </a:cubicBezTo>
                  <a:cubicBezTo>
                    <a:pt x="452" y="279"/>
                    <a:pt x="452" y="279"/>
                    <a:pt x="452" y="279"/>
                  </a:cubicBezTo>
                  <a:cubicBezTo>
                    <a:pt x="449" y="279"/>
                    <a:pt x="449" y="279"/>
                    <a:pt x="449" y="279"/>
                  </a:cubicBezTo>
                  <a:cubicBezTo>
                    <a:pt x="449" y="281"/>
                    <a:pt x="449" y="281"/>
                    <a:pt x="449" y="281"/>
                  </a:cubicBezTo>
                  <a:cubicBezTo>
                    <a:pt x="452" y="282"/>
                    <a:pt x="452" y="282"/>
                    <a:pt x="452" y="282"/>
                  </a:cubicBezTo>
                  <a:cubicBezTo>
                    <a:pt x="457" y="277"/>
                    <a:pt x="457" y="277"/>
                    <a:pt x="457" y="277"/>
                  </a:cubicBezTo>
                  <a:cubicBezTo>
                    <a:pt x="457" y="277"/>
                    <a:pt x="462" y="276"/>
                    <a:pt x="464" y="274"/>
                  </a:cubicBezTo>
                  <a:cubicBezTo>
                    <a:pt x="465" y="273"/>
                    <a:pt x="457" y="266"/>
                    <a:pt x="457" y="266"/>
                  </a:cubicBezTo>
                  <a:cubicBezTo>
                    <a:pt x="472" y="251"/>
                    <a:pt x="472" y="251"/>
                    <a:pt x="472" y="251"/>
                  </a:cubicBezTo>
                  <a:cubicBezTo>
                    <a:pt x="481" y="251"/>
                    <a:pt x="481" y="251"/>
                    <a:pt x="481" y="251"/>
                  </a:cubicBezTo>
                  <a:cubicBezTo>
                    <a:pt x="484" y="248"/>
                    <a:pt x="484" y="248"/>
                    <a:pt x="484" y="248"/>
                  </a:cubicBezTo>
                  <a:cubicBezTo>
                    <a:pt x="484" y="248"/>
                    <a:pt x="499" y="245"/>
                    <a:pt x="506" y="245"/>
                  </a:cubicBezTo>
                  <a:cubicBezTo>
                    <a:pt x="511" y="245"/>
                    <a:pt x="524" y="245"/>
                    <a:pt x="530" y="242"/>
                  </a:cubicBezTo>
                  <a:cubicBezTo>
                    <a:pt x="537" y="238"/>
                    <a:pt x="533" y="236"/>
                    <a:pt x="541" y="232"/>
                  </a:cubicBezTo>
                  <a:cubicBezTo>
                    <a:pt x="549" y="227"/>
                    <a:pt x="575" y="221"/>
                    <a:pt x="581" y="216"/>
                  </a:cubicBezTo>
                  <a:cubicBezTo>
                    <a:pt x="588" y="211"/>
                    <a:pt x="590" y="202"/>
                    <a:pt x="589" y="199"/>
                  </a:cubicBezTo>
                  <a:cubicBezTo>
                    <a:pt x="589" y="196"/>
                    <a:pt x="586" y="192"/>
                    <a:pt x="587" y="189"/>
                  </a:cubicBezTo>
                  <a:cubicBezTo>
                    <a:pt x="588" y="186"/>
                    <a:pt x="592" y="189"/>
                    <a:pt x="594" y="187"/>
                  </a:cubicBezTo>
                  <a:cubicBezTo>
                    <a:pt x="597" y="186"/>
                    <a:pt x="597" y="182"/>
                    <a:pt x="597" y="182"/>
                  </a:cubicBezTo>
                  <a:cubicBezTo>
                    <a:pt x="591" y="179"/>
                    <a:pt x="591" y="179"/>
                    <a:pt x="591" y="179"/>
                  </a:cubicBezTo>
                  <a:cubicBezTo>
                    <a:pt x="590" y="174"/>
                    <a:pt x="590" y="174"/>
                    <a:pt x="590" y="174"/>
                  </a:cubicBezTo>
                  <a:cubicBezTo>
                    <a:pt x="583" y="174"/>
                    <a:pt x="583" y="174"/>
                    <a:pt x="583" y="174"/>
                  </a:cubicBezTo>
                  <a:cubicBezTo>
                    <a:pt x="583" y="174"/>
                    <a:pt x="582" y="171"/>
                    <a:pt x="576" y="169"/>
                  </a:cubicBezTo>
                  <a:cubicBezTo>
                    <a:pt x="568" y="168"/>
                    <a:pt x="565" y="178"/>
                    <a:pt x="563" y="178"/>
                  </a:cubicBezTo>
                  <a:cubicBezTo>
                    <a:pt x="558" y="178"/>
                    <a:pt x="558" y="178"/>
                    <a:pt x="558" y="178"/>
                  </a:cubicBezTo>
                  <a:cubicBezTo>
                    <a:pt x="558" y="178"/>
                    <a:pt x="555" y="175"/>
                    <a:pt x="551" y="171"/>
                  </a:cubicBezTo>
                  <a:cubicBezTo>
                    <a:pt x="547" y="167"/>
                    <a:pt x="540" y="174"/>
                    <a:pt x="535" y="174"/>
                  </a:cubicBezTo>
                  <a:cubicBezTo>
                    <a:pt x="531" y="174"/>
                    <a:pt x="530" y="170"/>
                    <a:pt x="530" y="170"/>
                  </a:cubicBezTo>
                  <a:cubicBezTo>
                    <a:pt x="530" y="170"/>
                    <a:pt x="532" y="164"/>
                    <a:pt x="532" y="163"/>
                  </a:cubicBezTo>
                  <a:cubicBezTo>
                    <a:pt x="532" y="161"/>
                    <a:pt x="526" y="166"/>
                    <a:pt x="526" y="166"/>
                  </a:cubicBezTo>
                  <a:cubicBezTo>
                    <a:pt x="519" y="161"/>
                    <a:pt x="519" y="161"/>
                    <a:pt x="519" y="161"/>
                  </a:cubicBezTo>
                  <a:lnTo>
                    <a:pt x="520" y="161"/>
                  </a:lnTo>
                  <a:close/>
                  <a:moveTo>
                    <a:pt x="622" y="329"/>
                  </a:moveTo>
                  <a:cubicBezTo>
                    <a:pt x="616" y="328"/>
                    <a:pt x="607" y="333"/>
                    <a:pt x="607" y="333"/>
                  </a:cubicBezTo>
                  <a:cubicBezTo>
                    <a:pt x="608" y="339"/>
                    <a:pt x="608" y="339"/>
                    <a:pt x="608" y="339"/>
                  </a:cubicBezTo>
                  <a:cubicBezTo>
                    <a:pt x="608" y="339"/>
                    <a:pt x="613" y="339"/>
                    <a:pt x="617" y="340"/>
                  </a:cubicBezTo>
                  <a:cubicBezTo>
                    <a:pt x="621" y="340"/>
                    <a:pt x="624" y="345"/>
                    <a:pt x="624" y="345"/>
                  </a:cubicBezTo>
                  <a:cubicBezTo>
                    <a:pt x="630" y="347"/>
                    <a:pt x="630" y="347"/>
                    <a:pt x="630" y="347"/>
                  </a:cubicBezTo>
                  <a:cubicBezTo>
                    <a:pt x="631" y="341"/>
                    <a:pt x="631" y="341"/>
                    <a:pt x="631" y="341"/>
                  </a:cubicBezTo>
                  <a:cubicBezTo>
                    <a:pt x="631" y="341"/>
                    <a:pt x="627" y="331"/>
                    <a:pt x="622" y="329"/>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92" name="Italy" descr="© INSCALE GmbH, 05.05.2010&#10;http://www.presentationload.com/"/>
            <p:cNvSpPr>
              <a:spLocks noEditPoints="1"/>
            </p:cNvSpPr>
            <p:nvPr/>
          </p:nvSpPr>
          <p:spPr bwMode="gray">
            <a:xfrm>
              <a:off x="3257948" y="4014714"/>
              <a:ext cx="1663131" cy="1912112"/>
            </a:xfrm>
            <a:custGeom>
              <a:avLst/>
              <a:gdLst/>
              <a:ahLst/>
              <a:cxnLst>
                <a:cxn ang="0">
                  <a:pos x="173" y="282"/>
                </a:cxn>
                <a:cxn ang="0">
                  <a:pos x="150" y="269"/>
                </a:cxn>
                <a:cxn ang="0">
                  <a:pos x="126" y="392"/>
                </a:cxn>
                <a:cxn ang="0">
                  <a:pos x="63" y="407"/>
                </a:cxn>
                <a:cxn ang="0">
                  <a:pos x="70" y="460"/>
                </a:cxn>
                <a:cxn ang="0">
                  <a:pos x="73" y="519"/>
                </a:cxn>
                <a:cxn ang="0">
                  <a:pos x="104" y="525"/>
                </a:cxn>
                <a:cxn ang="0">
                  <a:pos x="140" y="458"/>
                </a:cxn>
                <a:cxn ang="0">
                  <a:pos x="70" y="394"/>
                </a:cxn>
                <a:cxn ang="0">
                  <a:pos x="271" y="599"/>
                </a:cxn>
                <a:cxn ang="0">
                  <a:pos x="263" y="595"/>
                </a:cxn>
                <a:cxn ang="0">
                  <a:pos x="549" y="402"/>
                </a:cxn>
                <a:cxn ang="0">
                  <a:pos x="489" y="378"/>
                </a:cxn>
                <a:cxn ang="0">
                  <a:pos x="432" y="333"/>
                </a:cxn>
                <a:cxn ang="0">
                  <a:pos x="363" y="300"/>
                </a:cxn>
                <a:cxn ang="0">
                  <a:pos x="327" y="230"/>
                </a:cxn>
                <a:cxn ang="0">
                  <a:pos x="278" y="141"/>
                </a:cxn>
                <a:cxn ang="0">
                  <a:pos x="286" y="106"/>
                </a:cxn>
                <a:cxn ang="0">
                  <a:pos x="329" y="91"/>
                </a:cxn>
                <a:cxn ang="0">
                  <a:pos x="319" y="59"/>
                </a:cxn>
                <a:cxn ang="0">
                  <a:pos x="290" y="34"/>
                </a:cxn>
                <a:cxn ang="0">
                  <a:pos x="262" y="2"/>
                </a:cxn>
                <a:cxn ang="0">
                  <a:pos x="206" y="26"/>
                </a:cxn>
                <a:cxn ang="0">
                  <a:pos x="172" y="38"/>
                </a:cxn>
                <a:cxn ang="0">
                  <a:pos x="163" y="60"/>
                </a:cxn>
                <a:cxn ang="0">
                  <a:pos x="128" y="41"/>
                </a:cxn>
                <a:cxn ang="0">
                  <a:pos x="115" y="79"/>
                </a:cxn>
                <a:cxn ang="0">
                  <a:pos x="93" y="60"/>
                </a:cxn>
                <a:cxn ang="0">
                  <a:pos x="72" y="54"/>
                </a:cxn>
                <a:cxn ang="0">
                  <a:pos x="33" y="75"/>
                </a:cxn>
                <a:cxn ang="0">
                  <a:pos x="10" y="126"/>
                </a:cxn>
                <a:cxn ang="0">
                  <a:pos x="14" y="178"/>
                </a:cxn>
                <a:cxn ang="0">
                  <a:pos x="76" y="195"/>
                </a:cxn>
                <a:cxn ang="0">
                  <a:pos x="168" y="211"/>
                </a:cxn>
                <a:cxn ang="0">
                  <a:pos x="201" y="286"/>
                </a:cxn>
                <a:cxn ang="0">
                  <a:pos x="246" y="333"/>
                </a:cxn>
                <a:cxn ang="0">
                  <a:pos x="303" y="375"/>
                </a:cxn>
                <a:cxn ang="0">
                  <a:pos x="359" y="410"/>
                </a:cxn>
                <a:cxn ang="0">
                  <a:pos x="375" y="423"/>
                </a:cxn>
                <a:cxn ang="0">
                  <a:pos x="404" y="437"/>
                </a:cxn>
                <a:cxn ang="0">
                  <a:pos x="449" y="464"/>
                </a:cxn>
                <a:cxn ang="0">
                  <a:pos x="457" y="544"/>
                </a:cxn>
                <a:cxn ang="0">
                  <a:pos x="475" y="588"/>
                </a:cxn>
                <a:cxn ang="0">
                  <a:pos x="522" y="501"/>
                </a:cxn>
                <a:cxn ang="0">
                  <a:pos x="492" y="456"/>
                </a:cxn>
                <a:cxn ang="0">
                  <a:pos x="523" y="425"/>
                </a:cxn>
                <a:cxn ang="0">
                  <a:pos x="589" y="436"/>
                </a:cxn>
                <a:cxn ang="0">
                  <a:pos x="280" y="207"/>
                </a:cxn>
                <a:cxn ang="0">
                  <a:pos x="421" y="580"/>
                </a:cxn>
                <a:cxn ang="0">
                  <a:pos x="384" y="589"/>
                </a:cxn>
                <a:cxn ang="0">
                  <a:pos x="327" y="579"/>
                </a:cxn>
                <a:cxn ang="0">
                  <a:pos x="294" y="583"/>
                </a:cxn>
                <a:cxn ang="0">
                  <a:pos x="295" y="622"/>
                </a:cxn>
                <a:cxn ang="0">
                  <a:pos x="384" y="656"/>
                </a:cxn>
                <a:cxn ang="0">
                  <a:pos x="427" y="662"/>
                </a:cxn>
                <a:cxn ang="0">
                  <a:pos x="427" y="634"/>
                </a:cxn>
                <a:cxn ang="0">
                  <a:pos x="446" y="568"/>
                </a:cxn>
              </a:cxnLst>
              <a:rect l="0" t="0" r="r" b="b"/>
              <a:pathLst>
                <a:path w="589" h="678">
                  <a:moveTo>
                    <a:pt x="173" y="282"/>
                  </a:moveTo>
                  <a:cubicBezTo>
                    <a:pt x="161" y="283"/>
                    <a:pt x="161" y="283"/>
                    <a:pt x="161" y="283"/>
                  </a:cubicBezTo>
                  <a:cubicBezTo>
                    <a:pt x="162" y="289"/>
                    <a:pt x="162" y="289"/>
                    <a:pt x="162" y="289"/>
                  </a:cubicBezTo>
                  <a:cubicBezTo>
                    <a:pt x="172" y="285"/>
                    <a:pt x="172" y="285"/>
                    <a:pt x="172" y="285"/>
                  </a:cubicBezTo>
                  <a:cubicBezTo>
                    <a:pt x="178" y="288"/>
                    <a:pt x="178" y="288"/>
                    <a:pt x="178" y="288"/>
                  </a:cubicBezTo>
                  <a:cubicBezTo>
                    <a:pt x="179" y="281"/>
                    <a:pt x="179" y="281"/>
                    <a:pt x="179" y="281"/>
                  </a:cubicBezTo>
                  <a:cubicBezTo>
                    <a:pt x="177" y="279"/>
                    <a:pt x="177" y="279"/>
                    <a:pt x="177" y="279"/>
                  </a:cubicBezTo>
                  <a:lnTo>
                    <a:pt x="173" y="282"/>
                  </a:lnTo>
                  <a:close/>
                  <a:moveTo>
                    <a:pt x="201" y="310"/>
                  </a:moveTo>
                  <a:cubicBezTo>
                    <a:pt x="196" y="311"/>
                    <a:pt x="200" y="315"/>
                    <a:pt x="200" y="315"/>
                  </a:cubicBezTo>
                  <a:cubicBezTo>
                    <a:pt x="203" y="315"/>
                    <a:pt x="205" y="310"/>
                    <a:pt x="201" y="310"/>
                  </a:cubicBezTo>
                  <a:close/>
                  <a:moveTo>
                    <a:pt x="158" y="294"/>
                  </a:moveTo>
                  <a:cubicBezTo>
                    <a:pt x="154" y="297"/>
                    <a:pt x="159" y="300"/>
                    <a:pt x="159" y="300"/>
                  </a:cubicBezTo>
                  <a:cubicBezTo>
                    <a:pt x="164" y="299"/>
                    <a:pt x="163" y="291"/>
                    <a:pt x="158" y="294"/>
                  </a:cubicBezTo>
                  <a:close/>
                  <a:moveTo>
                    <a:pt x="151" y="265"/>
                  </a:moveTo>
                  <a:cubicBezTo>
                    <a:pt x="147" y="265"/>
                    <a:pt x="150" y="269"/>
                    <a:pt x="150" y="269"/>
                  </a:cubicBezTo>
                  <a:cubicBezTo>
                    <a:pt x="154" y="268"/>
                    <a:pt x="154" y="264"/>
                    <a:pt x="151" y="265"/>
                  </a:cubicBezTo>
                  <a:close/>
                  <a:moveTo>
                    <a:pt x="142" y="408"/>
                  </a:moveTo>
                  <a:cubicBezTo>
                    <a:pt x="136" y="402"/>
                    <a:pt x="136" y="402"/>
                    <a:pt x="136" y="402"/>
                  </a:cubicBezTo>
                  <a:cubicBezTo>
                    <a:pt x="138" y="396"/>
                    <a:pt x="138" y="396"/>
                    <a:pt x="138" y="396"/>
                  </a:cubicBezTo>
                  <a:cubicBezTo>
                    <a:pt x="134" y="395"/>
                    <a:pt x="134" y="395"/>
                    <a:pt x="134" y="395"/>
                  </a:cubicBezTo>
                  <a:cubicBezTo>
                    <a:pt x="134" y="392"/>
                    <a:pt x="134" y="392"/>
                    <a:pt x="134" y="392"/>
                  </a:cubicBezTo>
                  <a:cubicBezTo>
                    <a:pt x="132" y="389"/>
                    <a:pt x="132" y="389"/>
                    <a:pt x="132" y="389"/>
                  </a:cubicBezTo>
                  <a:cubicBezTo>
                    <a:pt x="126" y="392"/>
                    <a:pt x="126" y="392"/>
                    <a:pt x="126" y="392"/>
                  </a:cubicBezTo>
                  <a:cubicBezTo>
                    <a:pt x="126" y="392"/>
                    <a:pt x="125" y="389"/>
                    <a:pt x="121" y="386"/>
                  </a:cubicBezTo>
                  <a:cubicBezTo>
                    <a:pt x="118" y="383"/>
                    <a:pt x="113" y="382"/>
                    <a:pt x="113" y="382"/>
                  </a:cubicBezTo>
                  <a:cubicBezTo>
                    <a:pt x="113" y="390"/>
                    <a:pt x="113" y="390"/>
                    <a:pt x="113" y="390"/>
                  </a:cubicBezTo>
                  <a:cubicBezTo>
                    <a:pt x="106" y="389"/>
                    <a:pt x="106" y="389"/>
                    <a:pt x="106" y="389"/>
                  </a:cubicBezTo>
                  <a:cubicBezTo>
                    <a:pt x="106" y="389"/>
                    <a:pt x="91" y="407"/>
                    <a:pt x="80" y="408"/>
                  </a:cubicBezTo>
                  <a:cubicBezTo>
                    <a:pt x="67" y="410"/>
                    <a:pt x="65" y="400"/>
                    <a:pt x="65" y="400"/>
                  </a:cubicBezTo>
                  <a:cubicBezTo>
                    <a:pt x="59" y="401"/>
                    <a:pt x="59" y="401"/>
                    <a:pt x="59" y="401"/>
                  </a:cubicBezTo>
                  <a:cubicBezTo>
                    <a:pt x="63" y="407"/>
                    <a:pt x="63" y="407"/>
                    <a:pt x="63" y="407"/>
                  </a:cubicBezTo>
                  <a:cubicBezTo>
                    <a:pt x="60" y="415"/>
                    <a:pt x="60" y="415"/>
                    <a:pt x="60" y="415"/>
                  </a:cubicBezTo>
                  <a:cubicBezTo>
                    <a:pt x="60" y="415"/>
                    <a:pt x="58" y="421"/>
                    <a:pt x="59" y="425"/>
                  </a:cubicBezTo>
                  <a:cubicBezTo>
                    <a:pt x="61" y="429"/>
                    <a:pt x="67" y="426"/>
                    <a:pt x="67" y="426"/>
                  </a:cubicBezTo>
                  <a:cubicBezTo>
                    <a:pt x="73" y="431"/>
                    <a:pt x="73" y="431"/>
                    <a:pt x="73" y="431"/>
                  </a:cubicBezTo>
                  <a:cubicBezTo>
                    <a:pt x="72" y="440"/>
                    <a:pt x="72" y="440"/>
                    <a:pt x="72" y="440"/>
                  </a:cubicBezTo>
                  <a:cubicBezTo>
                    <a:pt x="76" y="443"/>
                    <a:pt x="76" y="443"/>
                    <a:pt x="76" y="443"/>
                  </a:cubicBezTo>
                  <a:cubicBezTo>
                    <a:pt x="75" y="458"/>
                    <a:pt x="75" y="458"/>
                    <a:pt x="75" y="458"/>
                  </a:cubicBezTo>
                  <a:cubicBezTo>
                    <a:pt x="70" y="460"/>
                    <a:pt x="70" y="460"/>
                    <a:pt x="70" y="460"/>
                  </a:cubicBezTo>
                  <a:cubicBezTo>
                    <a:pt x="73" y="472"/>
                    <a:pt x="73" y="472"/>
                    <a:pt x="73" y="472"/>
                  </a:cubicBezTo>
                  <a:cubicBezTo>
                    <a:pt x="73" y="472"/>
                    <a:pt x="77" y="471"/>
                    <a:pt x="80" y="473"/>
                  </a:cubicBezTo>
                  <a:cubicBezTo>
                    <a:pt x="82" y="475"/>
                    <a:pt x="77" y="483"/>
                    <a:pt x="77" y="483"/>
                  </a:cubicBezTo>
                  <a:cubicBezTo>
                    <a:pt x="74" y="478"/>
                    <a:pt x="74" y="478"/>
                    <a:pt x="74" y="478"/>
                  </a:cubicBezTo>
                  <a:cubicBezTo>
                    <a:pt x="69" y="504"/>
                    <a:pt x="69" y="504"/>
                    <a:pt x="69" y="504"/>
                  </a:cubicBezTo>
                  <a:cubicBezTo>
                    <a:pt x="73" y="509"/>
                    <a:pt x="73" y="509"/>
                    <a:pt x="73" y="509"/>
                  </a:cubicBezTo>
                  <a:cubicBezTo>
                    <a:pt x="69" y="515"/>
                    <a:pt x="69" y="515"/>
                    <a:pt x="69" y="515"/>
                  </a:cubicBezTo>
                  <a:cubicBezTo>
                    <a:pt x="69" y="515"/>
                    <a:pt x="73" y="518"/>
                    <a:pt x="73" y="519"/>
                  </a:cubicBezTo>
                  <a:cubicBezTo>
                    <a:pt x="73" y="521"/>
                    <a:pt x="68" y="520"/>
                    <a:pt x="68" y="520"/>
                  </a:cubicBezTo>
                  <a:cubicBezTo>
                    <a:pt x="66" y="523"/>
                    <a:pt x="66" y="523"/>
                    <a:pt x="66" y="523"/>
                  </a:cubicBezTo>
                  <a:cubicBezTo>
                    <a:pt x="71" y="531"/>
                    <a:pt x="71" y="531"/>
                    <a:pt x="71" y="531"/>
                  </a:cubicBezTo>
                  <a:cubicBezTo>
                    <a:pt x="71" y="531"/>
                    <a:pt x="74" y="525"/>
                    <a:pt x="76" y="525"/>
                  </a:cubicBezTo>
                  <a:cubicBezTo>
                    <a:pt x="79" y="525"/>
                    <a:pt x="81" y="536"/>
                    <a:pt x="81" y="536"/>
                  </a:cubicBezTo>
                  <a:cubicBezTo>
                    <a:pt x="81" y="536"/>
                    <a:pt x="85" y="534"/>
                    <a:pt x="87" y="534"/>
                  </a:cubicBezTo>
                  <a:cubicBezTo>
                    <a:pt x="89" y="534"/>
                    <a:pt x="93" y="535"/>
                    <a:pt x="93" y="535"/>
                  </a:cubicBezTo>
                  <a:cubicBezTo>
                    <a:pt x="104" y="525"/>
                    <a:pt x="104" y="525"/>
                    <a:pt x="104" y="525"/>
                  </a:cubicBezTo>
                  <a:cubicBezTo>
                    <a:pt x="103" y="521"/>
                    <a:pt x="103" y="521"/>
                    <a:pt x="103" y="521"/>
                  </a:cubicBezTo>
                  <a:cubicBezTo>
                    <a:pt x="103" y="521"/>
                    <a:pt x="105" y="517"/>
                    <a:pt x="113" y="516"/>
                  </a:cubicBezTo>
                  <a:cubicBezTo>
                    <a:pt x="119" y="516"/>
                    <a:pt x="123" y="520"/>
                    <a:pt x="123" y="520"/>
                  </a:cubicBezTo>
                  <a:cubicBezTo>
                    <a:pt x="131" y="523"/>
                    <a:pt x="131" y="523"/>
                    <a:pt x="131" y="523"/>
                  </a:cubicBezTo>
                  <a:cubicBezTo>
                    <a:pt x="134" y="511"/>
                    <a:pt x="134" y="511"/>
                    <a:pt x="134" y="511"/>
                  </a:cubicBezTo>
                  <a:cubicBezTo>
                    <a:pt x="137" y="508"/>
                    <a:pt x="137" y="508"/>
                    <a:pt x="137" y="508"/>
                  </a:cubicBezTo>
                  <a:cubicBezTo>
                    <a:pt x="134" y="501"/>
                    <a:pt x="134" y="501"/>
                    <a:pt x="134" y="501"/>
                  </a:cubicBezTo>
                  <a:cubicBezTo>
                    <a:pt x="140" y="458"/>
                    <a:pt x="140" y="458"/>
                    <a:pt x="140" y="458"/>
                  </a:cubicBezTo>
                  <a:cubicBezTo>
                    <a:pt x="140" y="458"/>
                    <a:pt x="136" y="452"/>
                    <a:pt x="137" y="446"/>
                  </a:cubicBezTo>
                  <a:cubicBezTo>
                    <a:pt x="137" y="440"/>
                    <a:pt x="148" y="430"/>
                    <a:pt x="148" y="430"/>
                  </a:cubicBezTo>
                  <a:cubicBezTo>
                    <a:pt x="138" y="412"/>
                    <a:pt x="138" y="412"/>
                    <a:pt x="138" y="412"/>
                  </a:cubicBezTo>
                  <a:lnTo>
                    <a:pt x="142" y="408"/>
                  </a:lnTo>
                  <a:close/>
                  <a:moveTo>
                    <a:pt x="63" y="515"/>
                  </a:moveTo>
                  <a:cubicBezTo>
                    <a:pt x="55" y="516"/>
                    <a:pt x="63" y="520"/>
                    <a:pt x="63" y="520"/>
                  </a:cubicBezTo>
                  <a:cubicBezTo>
                    <a:pt x="70" y="520"/>
                    <a:pt x="71" y="514"/>
                    <a:pt x="63" y="515"/>
                  </a:cubicBezTo>
                  <a:close/>
                  <a:moveTo>
                    <a:pt x="70" y="394"/>
                  </a:moveTo>
                  <a:cubicBezTo>
                    <a:pt x="75" y="390"/>
                    <a:pt x="71" y="383"/>
                    <a:pt x="68" y="390"/>
                  </a:cubicBezTo>
                  <a:cubicBezTo>
                    <a:pt x="65" y="396"/>
                    <a:pt x="70" y="394"/>
                    <a:pt x="70" y="394"/>
                  </a:cubicBezTo>
                  <a:close/>
                  <a:moveTo>
                    <a:pt x="261" y="671"/>
                  </a:moveTo>
                  <a:cubicBezTo>
                    <a:pt x="255" y="666"/>
                    <a:pt x="256" y="671"/>
                    <a:pt x="256" y="671"/>
                  </a:cubicBezTo>
                  <a:cubicBezTo>
                    <a:pt x="256" y="675"/>
                    <a:pt x="256" y="675"/>
                    <a:pt x="256" y="675"/>
                  </a:cubicBezTo>
                  <a:cubicBezTo>
                    <a:pt x="264" y="678"/>
                    <a:pt x="266" y="675"/>
                    <a:pt x="261" y="671"/>
                  </a:cubicBezTo>
                  <a:close/>
                  <a:moveTo>
                    <a:pt x="277" y="598"/>
                  </a:moveTo>
                  <a:cubicBezTo>
                    <a:pt x="271" y="597"/>
                    <a:pt x="271" y="599"/>
                    <a:pt x="271" y="599"/>
                  </a:cubicBezTo>
                  <a:cubicBezTo>
                    <a:pt x="274" y="600"/>
                    <a:pt x="274" y="600"/>
                    <a:pt x="274" y="600"/>
                  </a:cubicBezTo>
                  <a:cubicBezTo>
                    <a:pt x="277" y="601"/>
                    <a:pt x="281" y="598"/>
                    <a:pt x="277" y="598"/>
                  </a:cubicBezTo>
                  <a:close/>
                  <a:moveTo>
                    <a:pt x="413" y="564"/>
                  </a:moveTo>
                  <a:cubicBezTo>
                    <a:pt x="415" y="564"/>
                    <a:pt x="418" y="562"/>
                    <a:pt x="413" y="562"/>
                  </a:cubicBezTo>
                  <a:cubicBezTo>
                    <a:pt x="409" y="562"/>
                    <a:pt x="413" y="564"/>
                    <a:pt x="413" y="564"/>
                  </a:cubicBezTo>
                  <a:close/>
                  <a:moveTo>
                    <a:pt x="263" y="595"/>
                  </a:moveTo>
                  <a:cubicBezTo>
                    <a:pt x="261" y="595"/>
                    <a:pt x="261" y="598"/>
                    <a:pt x="261" y="598"/>
                  </a:cubicBezTo>
                  <a:cubicBezTo>
                    <a:pt x="264" y="599"/>
                    <a:pt x="265" y="596"/>
                    <a:pt x="263" y="595"/>
                  </a:cubicBezTo>
                  <a:close/>
                  <a:moveTo>
                    <a:pt x="589" y="436"/>
                  </a:moveTo>
                  <a:cubicBezTo>
                    <a:pt x="585" y="435"/>
                    <a:pt x="585" y="435"/>
                    <a:pt x="585" y="435"/>
                  </a:cubicBezTo>
                  <a:cubicBezTo>
                    <a:pt x="581" y="427"/>
                    <a:pt x="581" y="427"/>
                    <a:pt x="581" y="427"/>
                  </a:cubicBezTo>
                  <a:cubicBezTo>
                    <a:pt x="573" y="416"/>
                    <a:pt x="573" y="416"/>
                    <a:pt x="573" y="416"/>
                  </a:cubicBezTo>
                  <a:cubicBezTo>
                    <a:pt x="567" y="417"/>
                    <a:pt x="567" y="417"/>
                    <a:pt x="567" y="417"/>
                  </a:cubicBezTo>
                  <a:cubicBezTo>
                    <a:pt x="560" y="410"/>
                    <a:pt x="560" y="410"/>
                    <a:pt x="560" y="410"/>
                  </a:cubicBezTo>
                  <a:cubicBezTo>
                    <a:pt x="560" y="410"/>
                    <a:pt x="562" y="407"/>
                    <a:pt x="558" y="405"/>
                  </a:cubicBezTo>
                  <a:cubicBezTo>
                    <a:pt x="552" y="402"/>
                    <a:pt x="549" y="402"/>
                    <a:pt x="549" y="402"/>
                  </a:cubicBezTo>
                  <a:cubicBezTo>
                    <a:pt x="543" y="398"/>
                    <a:pt x="543" y="398"/>
                    <a:pt x="543" y="398"/>
                  </a:cubicBezTo>
                  <a:cubicBezTo>
                    <a:pt x="540" y="399"/>
                    <a:pt x="540" y="399"/>
                    <a:pt x="540" y="399"/>
                  </a:cubicBezTo>
                  <a:cubicBezTo>
                    <a:pt x="528" y="394"/>
                    <a:pt x="528" y="394"/>
                    <a:pt x="528" y="394"/>
                  </a:cubicBezTo>
                  <a:cubicBezTo>
                    <a:pt x="525" y="390"/>
                    <a:pt x="525" y="390"/>
                    <a:pt x="525" y="390"/>
                  </a:cubicBezTo>
                  <a:cubicBezTo>
                    <a:pt x="516" y="386"/>
                    <a:pt x="516" y="386"/>
                    <a:pt x="516" y="386"/>
                  </a:cubicBezTo>
                  <a:cubicBezTo>
                    <a:pt x="513" y="383"/>
                    <a:pt x="513" y="383"/>
                    <a:pt x="513" y="383"/>
                  </a:cubicBezTo>
                  <a:cubicBezTo>
                    <a:pt x="492" y="377"/>
                    <a:pt x="492" y="377"/>
                    <a:pt x="492" y="377"/>
                  </a:cubicBezTo>
                  <a:cubicBezTo>
                    <a:pt x="489" y="378"/>
                    <a:pt x="489" y="378"/>
                    <a:pt x="489" y="378"/>
                  </a:cubicBezTo>
                  <a:cubicBezTo>
                    <a:pt x="472" y="369"/>
                    <a:pt x="472" y="369"/>
                    <a:pt x="472" y="369"/>
                  </a:cubicBezTo>
                  <a:cubicBezTo>
                    <a:pt x="467" y="369"/>
                    <a:pt x="467" y="369"/>
                    <a:pt x="467" y="369"/>
                  </a:cubicBezTo>
                  <a:cubicBezTo>
                    <a:pt x="467" y="369"/>
                    <a:pt x="450" y="361"/>
                    <a:pt x="448" y="357"/>
                  </a:cubicBezTo>
                  <a:cubicBezTo>
                    <a:pt x="447" y="352"/>
                    <a:pt x="451" y="349"/>
                    <a:pt x="454" y="347"/>
                  </a:cubicBezTo>
                  <a:cubicBezTo>
                    <a:pt x="458" y="345"/>
                    <a:pt x="462" y="341"/>
                    <a:pt x="462" y="341"/>
                  </a:cubicBezTo>
                  <a:cubicBezTo>
                    <a:pt x="461" y="334"/>
                    <a:pt x="461" y="334"/>
                    <a:pt x="461" y="334"/>
                  </a:cubicBezTo>
                  <a:cubicBezTo>
                    <a:pt x="461" y="334"/>
                    <a:pt x="457" y="330"/>
                    <a:pt x="452" y="330"/>
                  </a:cubicBezTo>
                  <a:cubicBezTo>
                    <a:pt x="448" y="329"/>
                    <a:pt x="437" y="332"/>
                    <a:pt x="432" y="333"/>
                  </a:cubicBezTo>
                  <a:cubicBezTo>
                    <a:pt x="407" y="333"/>
                    <a:pt x="407" y="333"/>
                    <a:pt x="407" y="333"/>
                  </a:cubicBezTo>
                  <a:cubicBezTo>
                    <a:pt x="405" y="331"/>
                    <a:pt x="405" y="331"/>
                    <a:pt x="405" y="331"/>
                  </a:cubicBezTo>
                  <a:cubicBezTo>
                    <a:pt x="390" y="323"/>
                    <a:pt x="390" y="323"/>
                    <a:pt x="390" y="323"/>
                  </a:cubicBezTo>
                  <a:cubicBezTo>
                    <a:pt x="388" y="318"/>
                    <a:pt x="388" y="318"/>
                    <a:pt x="388" y="318"/>
                  </a:cubicBezTo>
                  <a:cubicBezTo>
                    <a:pt x="380" y="316"/>
                    <a:pt x="380" y="316"/>
                    <a:pt x="380" y="316"/>
                  </a:cubicBezTo>
                  <a:cubicBezTo>
                    <a:pt x="371" y="306"/>
                    <a:pt x="371" y="306"/>
                    <a:pt x="371" y="306"/>
                  </a:cubicBezTo>
                  <a:cubicBezTo>
                    <a:pt x="366" y="304"/>
                    <a:pt x="366" y="304"/>
                    <a:pt x="366" y="304"/>
                  </a:cubicBezTo>
                  <a:cubicBezTo>
                    <a:pt x="363" y="300"/>
                    <a:pt x="363" y="300"/>
                    <a:pt x="363" y="300"/>
                  </a:cubicBezTo>
                  <a:cubicBezTo>
                    <a:pt x="356" y="296"/>
                    <a:pt x="356" y="296"/>
                    <a:pt x="356" y="296"/>
                  </a:cubicBezTo>
                  <a:cubicBezTo>
                    <a:pt x="350" y="285"/>
                    <a:pt x="350" y="285"/>
                    <a:pt x="350" y="285"/>
                  </a:cubicBezTo>
                  <a:cubicBezTo>
                    <a:pt x="350" y="278"/>
                    <a:pt x="350" y="278"/>
                    <a:pt x="350" y="278"/>
                  </a:cubicBezTo>
                  <a:cubicBezTo>
                    <a:pt x="346" y="273"/>
                    <a:pt x="346" y="273"/>
                    <a:pt x="346" y="273"/>
                  </a:cubicBezTo>
                  <a:cubicBezTo>
                    <a:pt x="346" y="273"/>
                    <a:pt x="346" y="262"/>
                    <a:pt x="343" y="257"/>
                  </a:cubicBezTo>
                  <a:cubicBezTo>
                    <a:pt x="341" y="252"/>
                    <a:pt x="332" y="235"/>
                    <a:pt x="332" y="235"/>
                  </a:cubicBezTo>
                  <a:cubicBezTo>
                    <a:pt x="333" y="233"/>
                    <a:pt x="333" y="233"/>
                    <a:pt x="333" y="233"/>
                  </a:cubicBezTo>
                  <a:cubicBezTo>
                    <a:pt x="327" y="230"/>
                    <a:pt x="327" y="230"/>
                    <a:pt x="327" y="230"/>
                  </a:cubicBezTo>
                  <a:cubicBezTo>
                    <a:pt x="318" y="227"/>
                    <a:pt x="318" y="227"/>
                    <a:pt x="318" y="227"/>
                  </a:cubicBezTo>
                  <a:cubicBezTo>
                    <a:pt x="297" y="209"/>
                    <a:pt x="297" y="209"/>
                    <a:pt x="297" y="209"/>
                  </a:cubicBezTo>
                  <a:cubicBezTo>
                    <a:pt x="287" y="206"/>
                    <a:pt x="287" y="206"/>
                    <a:pt x="287" y="206"/>
                  </a:cubicBezTo>
                  <a:cubicBezTo>
                    <a:pt x="271" y="189"/>
                    <a:pt x="271" y="189"/>
                    <a:pt x="271" y="189"/>
                  </a:cubicBezTo>
                  <a:cubicBezTo>
                    <a:pt x="268" y="164"/>
                    <a:pt x="268" y="164"/>
                    <a:pt x="268" y="164"/>
                  </a:cubicBezTo>
                  <a:cubicBezTo>
                    <a:pt x="265" y="160"/>
                    <a:pt x="265" y="160"/>
                    <a:pt x="265" y="160"/>
                  </a:cubicBezTo>
                  <a:cubicBezTo>
                    <a:pt x="270" y="148"/>
                    <a:pt x="270" y="148"/>
                    <a:pt x="270" y="148"/>
                  </a:cubicBezTo>
                  <a:cubicBezTo>
                    <a:pt x="270" y="148"/>
                    <a:pt x="277" y="146"/>
                    <a:pt x="278" y="141"/>
                  </a:cubicBezTo>
                  <a:cubicBezTo>
                    <a:pt x="279" y="136"/>
                    <a:pt x="269" y="134"/>
                    <a:pt x="269" y="134"/>
                  </a:cubicBezTo>
                  <a:cubicBezTo>
                    <a:pt x="269" y="134"/>
                    <a:pt x="269" y="129"/>
                    <a:pt x="267" y="127"/>
                  </a:cubicBezTo>
                  <a:cubicBezTo>
                    <a:pt x="266" y="124"/>
                    <a:pt x="261" y="121"/>
                    <a:pt x="261" y="121"/>
                  </a:cubicBezTo>
                  <a:cubicBezTo>
                    <a:pt x="261" y="121"/>
                    <a:pt x="265" y="118"/>
                    <a:pt x="266" y="117"/>
                  </a:cubicBezTo>
                  <a:cubicBezTo>
                    <a:pt x="268" y="116"/>
                    <a:pt x="267" y="111"/>
                    <a:pt x="267" y="111"/>
                  </a:cubicBezTo>
                  <a:cubicBezTo>
                    <a:pt x="271" y="109"/>
                    <a:pt x="271" y="109"/>
                    <a:pt x="271" y="109"/>
                  </a:cubicBezTo>
                  <a:cubicBezTo>
                    <a:pt x="271" y="111"/>
                    <a:pt x="271" y="111"/>
                    <a:pt x="271" y="111"/>
                  </a:cubicBezTo>
                  <a:cubicBezTo>
                    <a:pt x="271" y="111"/>
                    <a:pt x="281" y="109"/>
                    <a:pt x="286" y="106"/>
                  </a:cubicBezTo>
                  <a:cubicBezTo>
                    <a:pt x="293" y="102"/>
                    <a:pt x="296" y="97"/>
                    <a:pt x="296" y="97"/>
                  </a:cubicBezTo>
                  <a:cubicBezTo>
                    <a:pt x="303" y="97"/>
                    <a:pt x="303" y="97"/>
                    <a:pt x="303" y="97"/>
                  </a:cubicBezTo>
                  <a:cubicBezTo>
                    <a:pt x="306" y="94"/>
                    <a:pt x="306" y="94"/>
                    <a:pt x="306" y="94"/>
                  </a:cubicBezTo>
                  <a:cubicBezTo>
                    <a:pt x="302" y="93"/>
                    <a:pt x="302" y="93"/>
                    <a:pt x="302" y="93"/>
                  </a:cubicBezTo>
                  <a:cubicBezTo>
                    <a:pt x="305" y="89"/>
                    <a:pt x="305" y="89"/>
                    <a:pt x="305" y="89"/>
                  </a:cubicBezTo>
                  <a:cubicBezTo>
                    <a:pt x="323" y="93"/>
                    <a:pt x="323" y="93"/>
                    <a:pt x="323" y="93"/>
                  </a:cubicBezTo>
                  <a:cubicBezTo>
                    <a:pt x="322" y="90"/>
                    <a:pt x="322" y="90"/>
                    <a:pt x="322" y="90"/>
                  </a:cubicBezTo>
                  <a:cubicBezTo>
                    <a:pt x="322" y="90"/>
                    <a:pt x="326" y="90"/>
                    <a:pt x="329" y="91"/>
                  </a:cubicBezTo>
                  <a:cubicBezTo>
                    <a:pt x="332" y="91"/>
                    <a:pt x="334" y="99"/>
                    <a:pt x="334" y="99"/>
                  </a:cubicBezTo>
                  <a:cubicBezTo>
                    <a:pt x="334" y="99"/>
                    <a:pt x="339" y="96"/>
                    <a:pt x="339" y="92"/>
                  </a:cubicBezTo>
                  <a:cubicBezTo>
                    <a:pt x="339" y="86"/>
                    <a:pt x="327" y="86"/>
                    <a:pt x="327" y="86"/>
                  </a:cubicBezTo>
                  <a:cubicBezTo>
                    <a:pt x="327" y="86"/>
                    <a:pt x="331" y="75"/>
                    <a:pt x="330" y="73"/>
                  </a:cubicBezTo>
                  <a:cubicBezTo>
                    <a:pt x="329" y="70"/>
                    <a:pt x="321" y="76"/>
                    <a:pt x="321" y="76"/>
                  </a:cubicBezTo>
                  <a:cubicBezTo>
                    <a:pt x="320" y="70"/>
                    <a:pt x="320" y="70"/>
                    <a:pt x="320" y="70"/>
                  </a:cubicBezTo>
                  <a:cubicBezTo>
                    <a:pt x="320" y="70"/>
                    <a:pt x="330" y="65"/>
                    <a:pt x="330" y="61"/>
                  </a:cubicBezTo>
                  <a:cubicBezTo>
                    <a:pt x="329" y="55"/>
                    <a:pt x="319" y="59"/>
                    <a:pt x="319" y="59"/>
                  </a:cubicBezTo>
                  <a:cubicBezTo>
                    <a:pt x="316" y="53"/>
                    <a:pt x="316" y="53"/>
                    <a:pt x="316" y="53"/>
                  </a:cubicBezTo>
                  <a:cubicBezTo>
                    <a:pt x="326" y="44"/>
                    <a:pt x="326" y="44"/>
                    <a:pt x="326" y="44"/>
                  </a:cubicBezTo>
                  <a:cubicBezTo>
                    <a:pt x="331" y="44"/>
                    <a:pt x="331" y="44"/>
                    <a:pt x="331" y="44"/>
                  </a:cubicBezTo>
                  <a:cubicBezTo>
                    <a:pt x="332" y="43"/>
                    <a:pt x="331" y="39"/>
                    <a:pt x="330" y="38"/>
                  </a:cubicBezTo>
                  <a:cubicBezTo>
                    <a:pt x="315" y="35"/>
                    <a:pt x="315" y="35"/>
                    <a:pt x="315" y="35"/>
                  </a:cubicBezTo>
                  <a:cubicBezTo>
                    <a:pt x="309" y="37"/>
                    <a:pt x="309" y="37"/>
                    <a:pt x="309" y="37"/>
                  </a:cubicBezTo>
                  <a:cubicBezTo>
                    <a:pt x="306" y="34"/>
                    <a:pt x="306" y="34"/>
                    <a:pt x="306" y="34"/>
                  </a:cubicBezTo>
                  <a:cubicBezTo>
                    <a:pt x="290" y="34"/>
                    <a:pt x="290" y="34"/>
                    <a:pt x="290" y="34"/>
                  </a:cubicBezTo>
                  <a:cubicBezTo>
                    <a:pt x="288" y="31"/>
                    <a:pt x="288" y="31"/>
                    <a:pt x="288" y="31"/>
                  </a:cubicBezTo>
                  <a:cubicBezTo>
                    <a:pt x="271" y="30"/>
                    <a:pt x="271" y="30"/>
                    <a:pt x="271" y="30"/>
                  </a:cubicBezTo>
                  <a:cubicBezTo>
                    <a:pt x="268" y="22"/>
                    <a:pt x="268" y="22"/>
                    <a:pt x="268" y="22"/>
                  </a:cubicBezTo>
                  <a:cubicBezTo>
                    <a:pt x="265" y="21"/>
                    <a:pt x="265" y="21"/>
                    <a:pt x="265" y="21"/>
                  </a:cubicBezTo>
                  <a:cubicBezTo>
                    <a:pt x="265" y="21"/>
                    <a:pt x="266" y="17"/>
                    <a:pt x="264" y="16"/>
                  </a:cubicBezTo>
                  <a:cubicBezTo>
                    <a:pt x="262" y="15"/>
                    <a:pt x="260" y="17"/>
                    <a:pt x="260" y="17"/>
                  </a:cubicBezTo>
                  <a:cubicBezTo>
                    <a:pt x="257" y="8"/>
                    <a:pt x="257" y="8"/>
                    <a:pt x="257" y="8"/>
                  </a:cubicBezTo>
                  <a:cubicBezTo>
                    <a:pt x="257" y="8"/>
                    <a:pt x="264" y="4"/>
                    <a:pt x="262" y="2"/>
                  </a:cubicBezTo>
                  <a:cubicBezTo>
                    <a:pt x="260" y="0"/>
                    <a:pt x="254" y="6"/>
                    <a:pt x="254" y="6"/>
                  </a:cubicBezTo>
                  <a:cubicBezTo>
                    <a:pt x="250" y="4"/>
                    <a:pt x="250" y="4"/>
                    <a:pt x="250" y="4"/>
                  </a:cubicBezTo>
                  <a:cubicBezTo>
                    <a:pt x="241" y="13"/>
                    <a:pt x="241" y="13"/>
                    <a:pt x="241" y="13"/>
                  </a:cubicBezTo>
                  <a:cubicBezTo>
                    <a:pt x="227" y="7"/>
                    <a:pt x="227" y="7"/>
                    <a:pt x="227" y="7"/>
                  </a:cubicBezTo>
                  <a:cubicBezTo>
                    <a:pt x="224" y="12"/>
                    <a:pt x="224" y="12"/>
                    <a:pt x="224" y="12"/>
                  </a:cubicBezTo>
                  <a:cubicBezTo>
                    <a:pt x="224" y="12"/>
                    <a:pt x="222" y="11"/>
                    <a:pt x="213" y="12"/>
                  </a:cubicBezTo>
                  <a:cubicBezTo>
                    <a:pt x="204" y="13"/>
                    <a:pt x="210" y="21"/>
                    <a:pt x="210" y="21"/>
                  </a:cubicBezTo>
                  <a:cubicBezTo>
                    <a:pt x="206" y="26"/>
                    <a:pt x="206" y="26"/>
                    <a:pt x="206" y="26"/>
                  </a:cubicBezTo>
                  <a:cubicBezTo>
                    <a:pt x="194" y="23"/>
                    <a:pt x="194" y="23"/>
                    <a:pt x="194" y="23"/>
                  </a:cubicBezTo>
                  <a:cubicBezTo>
                    <a:pt x="194" y="23"/>
                    <a:pt x="194" y="19"/>
                    <a:pt x="190" y="17"/>
                  </a:cubicBezTo>
                  <a:cubicBezTo>
                    <a:pt x="187" y="16"/>
                    <a:pt x="185" y="20"/>
                    <a:pt x="185" y="20"/>
                  </a:cubicBezTo>
                  <a:cubicBezTo>
                    <a:pt x="182" y="20"/>
                    <a:pt x="182" y="20"/>
                    <a:pt x="182" y="20"/>
                  </a:cubicBezTo>
                  <a:cubicBezTo>
                    <a:pt x="179" y="34"/>
                    <a:pt x="179" y="34"/>
                    <a:pt x="179" y="34"/>
                  </a:cubicBezTo>
                  <a:cubicBezTo>
                    <a:pt x="182" y="34"/>
                    <a:pt x="182" y="34"/>
                    <a:pt x="182" y="34"/>
                  </a:cubicBezTo>
                  <a:cubicBezTo>
                    <a:pt x="182" y="41"/>
                    <a:pt x="182" y="41"/>
                    <a:pt x="182" y="41"/>
                  </a:cubicBezTo>
                  <a:cubicBezTo>
                    <a:pt x="172" y="38"/>
                    <a:pt x="172" y="38"/>
                    <a:pt x="172" y="38"/>
                  </a:cubicBezTo>
                  <a:cubicBezTo>
                    <a:pt x="171" y="32"/>
                    <a:pt x="171" y="32"/>
                    <a:pt x="171" y="32"/>
                  </a:cubicBezTo>
                  <a:cubicBezTo>
                    <a:pt x="171" y="32"/>
                    <a:pt x="169" y="31"/>
                    <a:pt x="163" y="37"/>
                  </a:cubicBezTo>
                  <a:cubicBezTo>
                    <a:pt x="157" y="43"/>
                    <a:pt x="163" y="47"/>
                    <a:pt x="163" y="47"/>
                  </a:cubicBezTo>
                  <a:cubicBezTo>
                    <a:pt x="166" y="47"/>
                    <a:pt x="166" y="47"/>
                    <a:pt x="166" y="47"/>
                  </a:cubicBezTo>
                  <a:cubicBezTo>
                    <a:pt x="168" y="48"/>
                    <a:pt x="168" y="48"/>
                    <a:pt x="168" y="48"/>
                  </a:cubicBezTo>
                  <a:cubicBezTo>
                    <a:pt x="165" y="53"/>
                    <a:pt x="165" y="53"/>
                    <a:pt x="165" y="53"/>
                  </a:cubicBezTo>
                  <a:cubicBezTo>
                    <a:pt x="165" y="60"/>
                    <a:pt x="165" y="60"/>
                    <a:pt x="165" y="60"/>
                  </a:cubicBezTo>
                  <a:cubicBezTo>
                    <a:pt x="163" y="60"/>
                    <a:pt x="163" y="60"/>
                    <a:pt x="163" y="60"/>
                  </a:cubicBezTo>
                  <a:cubicBezTo>
                    <a:pt x="162" y="58"/>
                    <a:pt x="162" y="58"/>
                    <a:pt x="162" y="58"/>
                  </a:cubicBezTo>
                  <a:cubicBezTo>
                    <a:pt x="159" y="54"/>
                    <a:pt x="159" y="54"/>
                    <a:pt x="159" y="54"/>
                  </a:cubicBezTo>
                  <a:cubicBezTo>
                    <a:pt x="157" y="50"/>
                    <a:pt x="157" y="50"/>
                    <a:pt x="157" y="50"/>
                  </a:cubicBezTo>
                  <a:cubicBezTo>
                    <a:pt x="148" y="52"/>
                    <a:pt x="148" y="52"/>
                    <a:pt x="148" y="52"/>
                  </a:cubicBezTo>
                  <a:cubicBezTo>
                    <a:pt x="148" y="52"/>
                    <a:pt x="145" y="57"/>
                    <a:pt x="139" y="54"/>
                  </a:cubicBezTo>
                  <a:cubicBezTo>
                    <a:pt x="134" y="51"/>
                    <a:pt x="135" y="41"/>
                    <a:pt x="135" y="41"/>
                  </a:cubicBezTo>
                  <a:cubicBezTo>
                    <a:pt x="132" y="43"/>
                    <a:pt x="132" y="43"/>
                    <a:pt x="132" y="43"/>
                  </a:cubicBezTo>
                  <a:cubicBezTo>
                    <a:pt x="128" y="41"/>
                    <a:pt x="128" y="41"/>
                    <a:pt x="128" y="41"/>
                  </a:cubicBezTo>
                  <a:cubicBezTo>
                    <a:pt x="125" y="46"/>
                    <a:pt x="125" y="46"/>
                    <a:pt x="125" y="46"/>
                  </a:cubicBezTo>
                  <a:cubicBezTo>
                    <a:pt x="128" y="48"/>
                    <a:pt x="128" y="48"/>
                    <a:pt x="128" y="48"/>
                  </a:cubicBezTo>
                  <a:cubicBezTo>
                    <a:pt x="128" y="48"/>
                    <a:pt x="128" y="51"/>
                    <a:pt x="125" y="57"/>
                  </a:cubicBezTo>
                  <a:cubicBezTo>
                    <a:pt x="123" y="62"/>
                    <a:pt x="117" y="66"/>
                    <a:pt x="117" y="66"/>
                  </a:cubicBezTo>
                  <a:cubicBezTo>
                    <a:pt x="116" y="69"/>
                    <a:pt x="116" y="69"/>
                    <a:pt x="116" y="69"/>
                  </a:cubicBezTo>
                  <a:cubicBezTo>
                    <a:pt x="112" y="73"/>
                    <a:pt x="112" y="73"/>
                    <a:pt x="112" y="73"/>
                  </a:cubicBezTo>
                  <a:cubicBezTo>
                    <a:pt x="113" y="77"/>
                    <a:pt x="113" y="77"/>
                    <a:pt x="113" y="77"/>
                  </a:cubicBezTo>
                  <a:cubicBezTo>
                    <a:pt x="115" y="79"/>
                    <a:pt x="115" y="79"/>
                    <a:pt x="115" y="79"/>
                  </a:cubicBezTo>
                  <a:cubicBezTo>
                    <a:pt x="114" y="84"/>
                    <a:pt x="114" y="84"/>
                    <a:pt x="114" y="84"/>
                  </a:cubicBezTo>
                  <a:cubicBezTo>
                    <a:pt x="110" y="83"/>
                    <a:pt x="110" y="83"/>
                    <a:pt x="110" y="83"/>
                  </a:cubicBezTo>
                  <a:cubicBezTo>
                    <a:pt x="106" y="74"/>
                    <a:pt x="106" y="74"/>
                    <a:pt x="106" y="74"/>
                  </a:cubicBezTo>
                  <a:cubicBezTo>
                    <a:pt x="104" y="71"/>
                    <a:pt x="104" y="71"/>
                    <a:pt x="104" y="71"/>
                  </a:cubicBezTo>
                  <a:cubicBezTo>
                    <a:pt x="107" y="69"/>
                    <a:pt x="107" y="69"/>
                    <a:pt x="107" y="69"/>
                  </a:cubicBezTo>
                  <a:cubicBezTo>
                    <a:pt x="104" y="66"/>
                    <a:pt x="104" y="66"/>
                    <a:pt x="104" y="66"/>
                  </a:cubicBezTo>
                  <a:cubicBezTo>
                    <a:pt x="104" y="66"/>
                    <a:pt x="99" y="67"/>
                    <a:pt x="96" y="65"/>
                  </a:cubicBezTo>
                  <a:cubicBezTo>
                    <a:pt x="92" y="63"/>
                    <a:pt x="93" y="61"/>
                    <a:pt x="93" y="60"/>
                  </a:cubicBezTo>
                  <a:cubicBezTo>
                    <a:pt x="93" y="59"/>
                    <a:pt x="89" y="58"/>
                    <a:pt x="87" y="54"/>
                  </a:cubicBezTo>
                  <a:cubicBezTo>
                    <a:pt x="85" y="51"/>
                    <a:pt x="91" y="45"/>
                    <a:pt x="91" y="45"/>
                  </a:cubicBezTo>
                  <a:cubicBezTo>
                    <a:pt x="87" y="43"/>
                    <a:pt x="87" y="43"/>
                    <a:pt x="87" y="43"/>
                  </a:cubicBezTo>
                  <a:cubicBezTo>
                    <a:pt x="80" y="45"/>
                    <a:pt x="80" y="45"/>
                    <a:pt x="80" y="45"/>
                  </a:cubicBezTo>
                  <a:cubicBezTo>
                    <a:pt x="82" y="48"/>
                    <a:pt x="82" y="48"/>
                    <a:pt x="82" y="48"/>
                  </a:cubicBezTo>
                  <a:cubicBezTo>
                    <a:pt x="76" y="52"/>
                    <a:pt x="76" y="52"/>
                    <a:pt x="76" y="52"/>
                  </a:cubicBezTo>
                  <a:cubicBezTo>
                    <a:pt x="74" y="51"/>
                    <a:pt x="74" y="51"/>
                    <a:pt x="74" y="51"/>
                  </a:cubicBezTo>
                  <a:cubicBezTo>
                    <a:pt x="72" y="54"/>
                    <a:pt x="72" y="54"/>
                    <a:pt x="72" y="54"/>
                  </a:cubicBezTo>
                  <a:cubicBezTo>
                    <a:pt x="75" y="62"/>
                    <a:pt x="75" y="62"/>
                    <a:pt x="75" y="62"/>
                  </a:cubicBezTo>
                  <a:cubicBezTo>
                    <a:pt x="75" y="62"/>
                    <a:pt x="72" y="65"/>
                    <a:pt x="69" y="66"/>
                  </a:cubicBezTo>
                  <a:cubicBezTo>
                    <a:pt x="67" y="67"/>
                    <a:pt x="68" y="70"/>
                    <a:pt x="67" y="71"/>
                  </a:cubicBezTo>
                  <a:cubicBezTo>
                    <a:pt x="66" y="73"/>
                    <a:pt x="63" y="73"/>
                    <a:pt x="61" y="73"/>
                  </a:cubicBezTo>
                  <a:cubicBezTo>
                    <a:pt x="60" y="73"/>
                    <a:pt x="61" y="77"/>
                    <a:pt x="57" y="77"/>
                  </a:cubicBezTo>
                  <a:cubicBezTo>
                    <a:pt x="54" y="77"/>
                    <a:pt x="47" y="71"/>
                    <a:pt x="46" y="71"/>
                  </a:cubicBezTo>
                  <a:cubicBezTo>
                    <a:pt x="43" y="71"/>
                    <a:pt x="42" y="76"/>
                    <a:pt x="39" y="76"/>
                  </a:cubicBezTo>
                  <a:cubicBezTo>
                    <a:pt x="36" y="77"/>
                    <a:pt x="35" y="76"/>
                    <a:pt x="33" y="75"/>
                  </a:cubicBezTo>
                  <a:cubicBezTo>
                    <a:pt x="32" y="75"/>
                    <a:pt x="32" y="78"/>
                    <a:pt x="27" y="79"/>
                  </a:cubicBezTo>
                  <a:cubicBezTo>
                    <a:pt x="25" y="79"/>
                    <a:pt x="23" y="78"/>
                    <a:pt x="23" y="77"/>
                  </a:cubicBezTo>
                  <a:cubicBezTo>
                    <a:pt x="21" y="80"/>
                    <a:pt x="15" y="79"/>
                    <a:pt x="11" y="84"/>
                  </a:cubicBezTo>
                  <a:cubicBezTo>
                    <a:pt x="8" y="91"/>
                    <a:pt x="19" y="92"/>
                    <a:pt x="19" y="92"/>
                  </a:cubicBezTo>
                  <a:cubicBezTo>
                    <a:pt x="19" y="104"/>
                    <a:pt x="19" y="104"/>
                    <a:pt x="19" y="104"/>
                  </a:cubicBezTo>
                  <a:cubicBezTo>
                    <a:pt x="19" y="106"/>
                    <a:pt x="21" y="104"/>
                    <a:pt x="24" y="106"/>
                  </a:cubicBezTo>
                  <a:cubicBezTo>
                    <a:pt x="26" y="108"/>
                    <a:pt x="26" y="109"/>
                    <a:pt x="24" y="116"/>
                  </a:cubicBezTo>
                  <a:cubicBezTo>
                    <a:pt x="23" y="123"/>
                    <a:pt x="10" y="126"/>
                    <a:pt x="10" y="126"/>
                  </a:cubicBezTo>
                  <a:cubicBezTo>
                    <a:pt x="6" y="125"/>
                    <a:pt x="6" y="125"/>
                    <a:pt x="6" y="125"/>
                  </a:cubicBezTo>
                  <a:cubicBezTo>
                    <a:pt x="6" y="125"/>
                    <a:pt x="1" y="126"/>
                    <a:pt x="1" y="131"/>
                  </a:cubicBezTo>
                  <a:cubicBezTo>
                    <a:pt x="0" y="138"/>
                    <a:pt x="5" y="132"/>
                    <a:pt x="5" y="132"/>
                  </a:cubicBezTo>
                  <a:cubicBezTo>
                    <a:pt x="5" y="132"/>
                    <a:pt x="5" y="133"/>
                    <a:pt x="8" y="141"/>
                  </a:cubicBezTo>
                  <a:cubicBezTo>
                    <a:pt x="10" y="147"/>
                    <a:pt x="17" y="143"/>
                    <a:pt x="17" y="143"/>
                  </a:cubicBezTo>
                  <a:cubicBezTo>
                    <a:pt x="18" y="155"/>
                    <a:pt x="18" y="155"/>
                    <a:pt x="18" y="155"/>
                  </a:cubicBezTo>
                  <a:cubicBezTo>
                    <a:pt x="18" y="155"/>
                    <a:pt x="17" y="158"/>
                    <a:pt x="14" y="159"/>
                  </a:cubicBezTo>
                  <a:cubicBezTo>
                    <a:pt x="11" y="161"/>
                    <a:pt x="8" y="170"/>
                    <a:pt x="14" y="178"/>
                  </a:cubicBezTo>
                  <a:cubicBezTo>
                    <a:pt x="18" y="187"/>
                    <a:pt x="23" y="190"/>
                    <a:pt x="30" y="192"/>
                  </a:cubicBezTo>
                  <a:cubicBezTo>
                    <a:pt x="35" y="194"/>
                    <a:pt x="43" y="190"/>
                    <a:pt x="46" y="190"/>
                  </a:cubicBezTo>
                  <a:cubicBezTo>
                    <a:pt x="47" y="190"/>
                    <a:pt x="49" y="192"/>
                    <a:pt x="47" y="200"/>
                  </a:cubicBezTo>
                  <a:cubicBezTo>
                    <a:pt x="43" y="208"/>
                    <a:pt x="36" y="209"/>
                    <a:pt x="36" y="209"/>
                  </a:cubicBezTo>
                  <a:cubicBezTo>
                    <a:pt x="40" y="218"/>
                    <a:pt x="40" y="218"/>
                    <a:pt x="40" y="218"/>
                  </a:cubicBezTo>
                  <a:cubicBezTo>
                    <a:pt x="40" y="218"/>
                    <a:pt x="51" y="218"/>
                    <a:pt x="57" y="216"/>
                  </a:cubicBezTo>
                  <a:cubicBezTo>
                    <a:pt x="63" y="213"/>
                    <a:pt x="71" y="208"/>
                    <a:pt x="71" y="208"/>
                  </a:cubicBezTo>
                  <a:cubicBezTo>
                    <a:pt x="71" y="208"/>
                    <a:pt x="73" y="200"/>
                    <a:pt x="76" y="195"/>
                  </a:cubicBezTo>
                  <a:cubicBezTo>
                    <a:pt x="79" y="191"/>
                    <a:pt x="89" y="180"/>
                    <a:pt x="97" y="177"/>
                  </a:cubicBezTo>
                  <a:cubicBezTo>
                    <a:pt x="104" y="175"/>
                    <a:pt x="116" y="180"/>
                    <a:pt x="116" y="180"/>
                  </a:cubicBezTo>
                  <a:cubicBezTo>
                    <a:pt x="118" y="184"/>
                    <a:pt x="118" y="184"/>
                    <a:pt x="118" y="184"/>
                  </a:cubicBezTo>
                  <a:cubicBezTo>
                    <a:pt x="122" y="183"/>
                    <a:pt x="122" y="183"/>
                    <a:pt x="122" y="183"/>
                  </a:cubicBezTo>
                  <a:cubicBezTo>
                    <a:pt x="133" y="189"/>
                    <a:pt x="133" y="189"/>
                    <a:pt x="133" y="189"/>
                  </a:cubicBezTo>
                  <a:cubicBezTo>
                    <a:pt x="149" y="199"/>
                    <a:pt x="149" y="199"/>
                    <a:pt x="149" y="199"/>
                  </a:cubicBezTo>
                  <a:cubicBezTo>
                    <a:pt x="152" y="197"/>
                    <a:pt x="152" y="197"/>
                    <a:pt x="152" y="197"/>
                  </a:cubicBezTo>
                  <a:cubicBezTo>
                    <a:pt x="168" y="211"/>
                    <a:pt x="168" y="211"/>
                    <a:pt x="168" y="211"/>
                  </a:cubicBezTo>
                  <a:cubicBezTo>
                    <a:pt x="168" y="217"/>
                    <a:pt x="168" y="217"/>
                    <a:pt x="168" y="217"/>
                  </a:cubicBezTo>
                  <a:cubicBezTo>
                    <a:pt x="171" y="238"/>
                    <a:pt x="171" y="238"/>
                    <a:pt x="171" y="238"/>
                  </a:cubicBezTo>
                  <a:cubicBezTo>
                    <a:pt x="171" y="238"/>
                    <a:pt x="179" y="248"/>
                    <a:pt x="182" y="257"/>
                  </a:cubicBezTo>
                  <a:cubicBezTo>
                    <a:pt x="186" y="267"/>
                    <a:pt x="179" y="271"/>
                    <a:pt x="179" y="271"/>
                  </a:cubicBezTo>
                  <a:cubicBezTo>
                    <a:pt x="182" y="275"/>
                    <a:pt x="182" y="275"/>
                    <a:pt x="182" y="275"/>
                  </a:cubicBezTo>
                  <a:cubicBezTo>
                    <a:pt x="182" y="275"/>
                    <a:pt x="188" y="273"/>
                    <a:pt x="192" y="275"/>
                  </a:cubicBezTo>
                  <a:cubicBezTo>
                    <a:pt x="198" y="278"/>
                    <a:pt x="192" y="284"/>
                    <a:pt x="192" y="284"/>
                  </a:cubicBezTo>
                  <a:cubicBezTo>
                    <a:pt x="201" y="286"/>
                    <a:pt x="201" y="286"/>
                    <a:pt x="201" y="286"/>
                  </a:cubicBezTo>
                  <a:cubicBezTo>
                    <a:pt x="212" y="298"/>
                    <a:pt x="212" y="298"/>
                    <a:pt x="212" y="298"/>
                  </a:cubicBezTo>
                  <a:cubicBezTo>
                    <a:pt x="217" y="303"/>
                    <a:pt x="217" y="303"/>
                    <a:pt x="217" y="303"/>
                  </a:cubicBezTo>
                  <a:cubicBezTo>
                    <a:pt x="217" y="303"/>
                    <a:pt x="214" y="303"/>
                    <a:pt x="211" y="306"/>
                  </a:cubicBezTo>
                  <a:cubicBezTo>
                    <a:pt x="208" y="310"/>
                    <a:pt x="215" y="312"/>
                    <a:pt x="215" y="312"/>
                  </a:cubicBezTo>
                  <a:cubicBezTo>
                    <a:pt x="216" y="306"/>
                    <a:pt x="216" y="306"/>
                    <a:pt x="216" y="306"/>
                  </a:cubicBezTo>
                  <a:cubicBezTo>
                    <a:pt x="220" y="306"/>
                    <a:pt x="220" y="306"/>
                    <a:pt x="220" y="306"/>
                  </a:cubicBezTo>
                  <a:cubicBezTo>
                    <a:pt x="220" y="306"/>
                    <a:pt x="227" y="310"/>
                    <a:pt x="233" y="314"/>
                  </a:cubicBezTo>
                  <a:cubicBezTo>
                    <a:pt x="240" y="318"/>
                    <a:pt x="246" y="333"/>
                    <a:pt x="246" y="333"/>
                  </a:cubicBezTo>
                  <a:cubicBezTo>
                    <a:pt x="250" y="332"/>
                    <a:pt x="250" y="332"/>
                    <a:pt x="250" y="332"/>
                  </a:cubicBezTo>
                  <a:cubicBezTo>
                    <a:pt x="252" y="334"/>
                    <a:pt x="252" y="334"/>
                    <a:pt x="252" y="334"/>
                  </a:cubicBezTo>
                  <a:cubicBezTo>
                    <a:pt x="252" y="334"/>
                    <a:pt x="257" y="335"/>
                    <a:pt x="263" y="341"/>
                  </a:cubicBezTo>
                  <a:cubicBezTo>
                    <a:pt x="267" y="345"/>
                    <a:pt x="266" y="351"/>
                    <a:pt x="266" y="351"/>
                  </a:cubicBezTo>
                  <a:cubicBezTo>
                    <a:pt x="266" y="351"/>
                    <a:pt x="273" y="353"/>
                    <a:pt x="277" y="356"/>
                  </a:cubicBezTo>
                  <a:cubicBezTo>
                    <a:pt x="280" y="359"/>
                    <a:pt x="286" y="369"/>
                    <a:pt x="286" y="369"/>
                  </a:cubicBezTo>
                  <a:cubicBezTo>
                    <a:pt x="290" y="369"/>
                    <a:pt x="290" y="369"/>
                    <a:pt x="290" y="369"/>
                  </a:cubicBezTo>
                  <a:cubicBezTo>
                    <a:pt x="290" y="369"/>
                    <a:pt x="300" y="373"/>
                    <a:pt x="303" y="375"/>
                  </a:cubicBezTo>
                  <a:cubicBezTo>
                    <a:pt x="305" y="376"/>
                    <a:pt x="309" y="383"/>
                    <a:pt x="309" y="383"/>
                  </a:cubicBezTo>
                  <a:cubicBezTo>
                    <a:pt x="310" y="384"/>
                    <a:pt x="310" y="384"/>
                    <a:pt x="310" y="384"/>
                  </a:cubicBezTo>
                  <a:cubicBezTo>
                    <a:pt x="310" y="384"/>
                    <a:pt x="314" y="380"/>
                    <a:pt x="319" y="378"/>
                  </a:cubicBezTo>
                  <a:cubicBezTo>
                    <a:pt x="325" y="377"/>
                    <a:pt x="335" y="383"/>
                    <a:pt x="335" y="383"/>
                  </a:cubicBezTo>
                  <a:cubicBezTo>
                    <a:pt x="335" y="383"/>
                    <a:pt x="338" y="377"/>
                    <a:pt x="346" y="384"/>
                  </a:cubicBezTo>
                  <a:cubicBezTo>
                    <a:pt x="353" y="391"/>
                    <a:pt x="354" y="398"/>
                    <a:pt x="354" y="398"/>
                  </a:cubicBezTo>
                  <a:cubicBezTo>
                    <a:pt x="354" y="398"/>
                    <a:pt x="359" y="400"/>
                    <a:pt x="360" y="402"/>
                  </a:cubicBezTo>
                  <a:cubicBezTo>
                    <a:pt x="361" y="405"/>
                    <a:pt x="359" y="410"/>
                    <a:pt x="359" y="410"/>
                  </a:cubicBezTo>
                  <a:cubicBezTo>
                    <a:pt x="361" y="411"/>
                    <a:pt x="361" y="411"/>
                    <a:pt x="361" y="411"/>
                  </a:cubicBezTo>
                  <a:cubicBezTo>
                    <a:pt x="362" y="408"/>
                    <a:pt x="362" y="408"/>
                    <a:pt x="362" y="408"/>
                  </a:cubicBezTo>
                  <a:cubicBezTo>
                    <a:pt x="367" y="410"/>
                    <a:pt x="367" y="410"/>
                    <a:pt x="367" y="410"/>
                  </a:cubicBezTo>
                  <a:cubicBezTo>
                    <a:pt x="371" y="406"/>
                    <a:pt x="371" y="406"/>
                    <a:pt x="371" y="406"/>
                  </a:cubicBezTo>
                  <a:cubicBezTo>
                    <a:pt x="378" y="413"/>
                    <a:pt x="378" y="413"/>
                    <a:pt x="378" y="413"/>
                  </a:cubicBezTo>
                  <a:cubicBezTo>
                    <a:pt x="381" y="414"/>
                    <a:pt x="381" y="414"/>
                    <a:pt x="381" y="414"/>
                  </a:cubicBezTo>
                  <a:cubicBezTo>
                    <a:pt x="372" y="422"/>
                    <a:pt x="372" y="422"/>
                    <a:pt x="372" y="422"/>
                  </a:cubicBezTo>
                  <a:cubicBezTo>
                    <a:pt x="375" y="423"/>
                    <a:pt x="375" y="423"/>
                    <a:pt x="375" y="423"/>
                  </a:cubicBezTo>
                  <a:cubicBezTo>
                    <a:pt x="381" y="420"/>
                    <a:pt x="381" y="420"/>
                    <a:pt x="381" y="420"/>
                  </a:cubicBezTo>
                  <a:cubicBezTo>
                    <a:pt x="384" y="421"/>
                    <a:pt x="384" y="421"/>
                    <a:pt x="384" y="421"/>
                  </a:cubicBezTo>
                  <a:cubicBezTo>
                    <a:pt x="388" y="419"/>
                    <a:pt x="388" y="419"/>
                    <a:pt x="388" y="419"/>
                  </a:cubicBezTo>
                  <a:cubicBezTo>
                    <a:pt x="391" y="420"/>
                    <a:pt x="391" y="420"/>
                    <a:pt x="391" y="420"/>
                  </a:cubicBezTo>
                  <a:cubicBezTo>
                    <a:pt x="395" y="416"/>
                    <a:pt x="395" y="416"/>
                    <a:pt x="395" y="416"/>
                  </a:cubicBezTo>
                  <a:cubicBezTo>
                    <a:pt x="395" y="416"/>
                    <a:pt x="400" y="420"/>
                    <a:pt x="404" y="424"/>
                  </a:cubicBezTo>
                  <a:cubicBezTo>
                    <a:pt x="408" y="428"/>
                    <a:pt x="408" y="437"/>
                    <a:pt x="408" y="437"/>
                  </a:cubicBezTo>
                  <a:cubicBezTo>
                    <a:pt x="404" y="437"/>
                    <a:pt x="404" y="437"/>
                    <a:pt x="404" y="437"/>
                  </a:cubicBezTo>
                  <a:cubicBezTo>
                    <a:pt x="404" y="444"/>
                    <a:pt x="404" y="444"/>
                    <a:pt x="404" y="444"/>
                  </a:cubicBezTo>
                  <a:cubicBezTo>
                    <a:pt x="413" y="448"/>
                    <a:pt x="413" y="448"/>
                    <a:pt x="413" y="448"/>
                  </a:cubicBezTo>
                  <a:cubicBezTo>
                    <a:pt x="413" y="448"/>
                    <a:pt x="416" y="448"/>
                    <a:pt x="419" y="449"/>
                  </a:cubicBezTo>
                  <a:cubicBezTo>
                    <a:pt x="423" y="451"/>
                    <a:pt x="425" y="456"/>
                    <a:pt x="425" y="456"/>
                  </a:cubicBezTo>
                  <a:cubicBezTo>
                    <a:pt x="429" y="459"/>
                    <a:pt x="429" y="459"/>
                    <a:pt x="429" y="459"/>
                  </a:cubicBezTo>
                  <a:cubicBezTo>
                    <a:pt x="429" y="459"/>
                    <a:pt x="435" y="452"/>
                    <a:pt x="440" y="452"/>
                  </a:cubicBezTo>
                  <a:cubicBezTo>
                    <a:pt x="444" y="451"/>
                    <a:pt x="445" y="459"/>
                    <a:pt x="445" y="459"/>
                  </a:cubicBezTo>
                  <a:cubicBezTo>
                    <a:pt x="449" y="464"/>
                    <a:pt x="449" y="464"/>
                    <a:pt x="449" y="464"/>
                  </a:cubicBezTo>
                  <a:cubicBezTo>
                    <a:pt x="449" y="464"/>
                    <a:pt x="452" y="478"/>
                    <a:pt x="456" y="484"/>
                  </a:cubicBezTo>
                  <a:cubicBezTo>
                    <a:pt x="459" y="489"/>
                    <a:pt x="462" y="490"/>
                    <a:pt x="465" y="498"/>
                  </a:cubicBezTo>
                  <a:cubicBezTo>
                    <a:pt x="468" y="505"/>
                    <a:pt x="469" y="518"/>
                    <a:pt x="469" y="518"/>
                  </a:cubicBezTo>
                  <a:cubicBezTo>
                    <a:pt x="473" y="523"/>
                    <a:pt x="473" y="523"/>
                    <a:pt x="473" y="523"/>
                  </a:cubicBezTo>
                  <a:cubicBezTo>
                    <a:pt x="473" y="523"/>
                    <a:pt x="475" y="523"/>
                    <a:pt x="476" y="527"/>
                  </a:cubicBezTo>
                  <a:cubicBezTo>
                    <a:pt x="477" y="532"/>
                    <a:pt x="473" y="537"/>
                    <a:pt x="473" y="537"/>
                  </a:cubicBezTo>
                  <a:cubicBezTo>
                    <a:pt x="465" y="537"/>
                    <a:pt x="465" y="537"/>
                    <a:pt x="465" y="537"/>
                  </a:cubicBezTo>
                  <a:cubicBezTo>
                    <a:pt x="465" y="537"/>
                    <a:pt x="458" y="542"/>
                    <a:pt x="457" y="544"/>
                  </a:cubicBezTo>
                  <a:cubicBezTo>
                    <a:pt x="454" y="548"/>
                    <a:pt x="461" y="550"/>
                    <a:pt x="462" y="552"/>
                  </a:cubicBezTo>
                  <a:cubicBezTo>
                    <a:pt x="464" y="554"/>
                    <a:pt x="461" y="555"/>
                    <a:pt x="459" y="559"/>
                  </a:cubicBezTo>
                  <a:cubicBezTo>
                    <a:pt x="456" y="564"/>
                    <a:pt x="457" y="568"/>
                    <a:pt x="457" y="568"/>
                  </a:cubicBezTo>
                  <a:cubicBezTo>
                    <a:pt x="448" y="573"/>
                    <a:pt x="448" y="573"/>
                    <a:pt x="448" y="573"/>
                  </a:cubicBezTo>
                  <a:cubicBezTo>
                    <a:pt x="450" y="579"/>
                    <a:pt x="450" y="579"/>
                    <a:pt x="450" y="579"/>
                  </a:cubicBezTo>
                  <a:cubicBezTo>
                    <a:pt x="450" y="579"/>
                    <a:pt x="449" y="586"/>
                    <a:pt x="452" y="590"/>
                  </a:cubicBezTo>
                  <a:cubicBezTo>
                    <a:pt x="457" y="595"/>
                    <a:pt x="464" y="590"/>
                    <a:pt x="464" y="590"/>
                  </a:cubicBezTo>
                  <a:cubicBezTo>
                    <a:pt x="464" y="590"/>
                    <a:pt x="470" y="590"/>
                    <a:pt x="475" y="588"/>
                  </a:cubicBezTo>
                  <a:cubicBezTo>
                    <a:pt x="479" y="587"/>
                    <a:pt x="478" y="571"/>
                    <a:pt x="482" y="567"/>
                  </a:cubicBezTo>
                  <a:cubicBezTo>
                    <a:pt x="486" y="563"/>
                    <a:pt x="494" y="558"/>
                    <a:pt x="497" y="556"/>
                  </a:cubicBezTo>
                  <a:cubicBezTo>
                    <a:pt x="500" y="553"/>
                    <a:pt x="495" y="541"/>
                    <a:pt x="495" y="535"/>
                  </a:cubicBezTo>
                  <a:cubicBezTo>
                    <a:pt x="494" y="528"/>
                    <a:pt x="508" y="523"/>
                    <a:pt x="511" y="522"/>
                  </a:cubicBezTo>
                  <a:cubicBezTo>
                    <a:pt x="515" y="521"/>
                    <a:pt x="519" y="522"/>
                    <a:pt x="523" y="521"/>
                  </a:cubicBezTo>
                  <a:cubicBezTo>
                    <a:pt x="526" y="520"/>
                    <a:pt x="526" y="514"/>
                    <a:pt x="526" y="514"/>
                  </a:cubicBezTo>
                  <a:cubicBezTo>
                    <a:pt x="521" y="507"/>
                    <a:pt x="521" y="507"/>
                    <a:pt x="521" y="507"/>
                  </a:cubicBezTo>
                  <a:cubicBezTo>
                    <a:pt x="522" y="501"/>
                    <a:pt x="522" y="501"/>
                    <a:pt x="522" y="501"/>
                  </a:cubicBezTo>
                  <a:cubicBezTo>
                    <a:pt x="519" y="498"/>
                    <a:pt x="519" y="498"/>
                    <a:pt x="519" y="498"/>
                  </a:cubicBezTo>
                  <a:cubicBezTo>
                    <a:pt x="521" y="490"/>
                    <a:pt x="521" y="490"/>
                    <a:pt x="521" y="490"/>
                  </a:cubicBezTo>
                  <a:cubicBezTo>
                    <a:pt x="512" y="483"/>
                    <a:pt x="512" y="483"/>
                    <a:pt x="512" y="483"/>
                  </a:cubicBezTo>
                  <a:cubicBezTo>
                    <a:pt x="509" y="483"/>
                    <a:pt x="509" y="483"/>
                    <a:pt x="509" y="483"/>
                  </a:cubicBezTo>
                  <a:cubicBezTo>
                    <a:pt x="502" y="475"/>
                    <a:pt x="502" y="475"/>
                    <a:pt x="502" y="475"/>
                  </a:cubicBezTo>
                  <a:cubicBezTo>
                    <a:pt x="502" y="475"/>
                    <a:pt x="496" y="477"/>
                    <a:pt x="489" y="476"/>
                  </a:cubicBezTo>
                  <a:cubicBezTo>
                    <a:pt x="482" y="475"/>
                    <a:pt x="486" y="464"/>
                    <a:pt x="486" y="464"/>
                  </a:cubicBezTo>
                  <a:cubicBezTo>
                    <a:pt x="486" y="464"/>
                    <a:pt x="491" y="458"/>
                    <a:pt x="492" y="456"/>
                  </a:cubicBezTo>
                  <a:cubicBezTo>
                    <a:pt x="494" y="453"/>
                    <a:pt x="491" y="449"/>
                    <a:pt x="491" y="449"/>
                  </a:cubicBezTo>
                  <a:cubicBezTo>
                    <a:pt x="495" y="444"/>
                    <a:pt x="495" y="444"/>
                    <a:pt x="495" y="444"/>
                  </a:cubicBezTo>
                  <a:cubicBezTo>
                    <a:pt x="498" y="436"/>
                    <a:pt x="498" y="436"/>
                    <a:pt x="498" y="436"/>
                  </a:cubicBezTo>
                  <a:cubicBezTo>
                    <a:pt x="498" y="436"/>
                    <a:pt x="503" y="424"/>
                    <a:pt x="507" y="422"/>
                  </a:cubicBezTo>
                  <a:cubicBezTo>
                    <a:pt x="509" y="420"/>
                    <a:pt x="516" y="417"/>
                    <a:pt x="516" y="417"/>
                  </a:cubicBezTo>
                  <a:cubicBezTo>
                    <a:pt x="518" y="421"/>
                    <a:pt x="518" y="421"/>
                    <a:pt x="518" y="421"/>
                  </a:cubicBezTo>
                  <a:cubicBezTo>
                    <a:pt x="523" y="422"/>
                    <a:pt x="523" y="422"/>
                    <a:pt x="523" y="422"/>
                  </a:cubicBezTo>
                  <a:cubicBezTo>
                    <a:pt x="523" y="425"/>
                    <a:pt x="523" y="425"/>
                    <a:pt x="523" y="425"/>
                  </a:cubicBezTo>
                  <a:cubicBezTo>
                    <a:pt x="523" y="425"/>
                    <a:pt x="533" y="430"/>
                    <a:pt x="538" y="430"/>
                  </a:cubicBezTo>
                  <a:cubicBezTo>
                    <a:pt x="542" y="431"/>
                    <a:pt x="545" y="428"/>
                    <a:pt x="545" y="428"/>
                  </a:cubicBezTo>
                  <a:cubicBezTo>
                    <a:pt x="545" y="428"/>
                    <a:pt x="550" y="429"/>
                    <a:pt x="556" y="432"/>
                  </a:cubicBezTo>
                  <a:cubicBezTo>
                    <a:pt x="562" y="437"/>
                    <a:pt x="562" y="446"/>
                    <a:pt x="562" y="451"/>
                  </a:cubicBezTo>
                  <a:cubicBezTo>
                    <a:pt x="563" y="455"/>
                    <a:pt x="575" y="456"/>
                    <a:pt x="575" y="456"/>
                  </a:cubicBezTo>
                  <a:cubicBezTo>
                    <a:pt x="575" y="456"/>
                    <a:pt x="580" y="460"/>
                    <a:pt x="583" y="458"/>
                  </a:cubicBezTo>
                  <a:cubicBezTo>
                    <a:pt x="587" y="456"/>
                    <a:pt x="582" y="446"/>
                    <a:pt x="582" y="446"/>
                  </a:cubicBezTo>
                  <a:lnTo>
                    <a:pt x="589" y="436"/>
                  </a:lnTo>
                  <a:close/>
                  <a:moveTo>
                    <a:pt x="280" y="207"/>
                  </a:moveTo>
                  <a:cubicBezTo>
                    <a:pt x="279" y="208"/>
                    <a:pt x="278" y="213"/>
                    <a:pt x="278" y="213"/>
                  </a:cubicBezTo>
                  <a:cubicBezTo>
                    <a:pt x="278" y="213"/>
                    <a:pt x="274" y="216"/>
                    <a:pt x="273" y="215"/>
                  </a:cubicBezTo>
                  <a:cubicBezTo>
                    <a:pt x="271" y="214"/>
                    <a:pt x="271" y="214"/>
                    <a:pt x="271" y="214"/>
                  </a:cubicBezTo>
                  <a:cubicBezTo>
                    <a:pt x="271" y="210"/>
                    <a:pt x="271" y="210"/>
                    <a:pt x="271" y="210"/>
                  </a:cubicBezTo>
                  <a:cubicBezTo>
                    <a:pt x="275" y="209"/>
                    <a:pt x="275" y="209"/>
                    <a:pt x="275" y="209"/>
                  </a:cubicBezTo>
                  <a:cubicBezTo>
                    <a:pt x="275" y="209"/>
                    <a:pt x="275" y="207"/>
                    <a:pt x="278" y="206"/>
                  </a:cubicBezTo>
                  <a:cubicBezTo>
                    <a:pt x="281" y="205"/>
                    <a:pt x="280" y="206"/>
                    <a:pt x="280" y="207"/>
                  </a:cubicBezTo>
                  <a:close/>
                  <a:moveTo>
                    <a:pt x="412" y="554"/>
                  </a:moveTo>
                  <a:cubicBezTo>
                    <a:pt x="409" y="551"/>
                    <a:pt x="409" y="556"/>
                    <a:pt x="409" y="556"/>
                  </a:cubicBezTo>
                  <a:cubicBezTo>
                    <a:pt x="412" y="559"/>
                    <a:pt x="416" y="557"/>
                    <a:pt x="412" y="554"/>
                  </a:cubicBezTo>
                  <a:close/>
                  <a:moveTo>
                    <a:pt x="446" y="568"/>
                  </a:moveTo>
                  <a:cubicBezTo>
                    <a:pt x="445" y="567"/>
                    <a:pt x="445" y="567"/>
                    <a:pt x="445" y="567"/>
                  </a:cubicBezTo>
                  <a:cubicBezTo>
                    <a:pt x="445" y="567"/>
                    <a:pt x="434" y="574"/>
                    <a:pt x="432" y="574"/>
                  </a:cubicBezTo>
                  <a:cubicBezTo>
                    <a:pt x="430" y="574"/>
                    <a:pt x="427" y="572"/>
                    <a:pt x="427" y="572"/>
                  </a:cubicBezTo>
                  <a:cubicBezTo>
                    <a:pt x="427" y="572"/>
                    <a:pt x="423" y="579"/>
                    <a:pt x="421" y="580"/>
                  </a:cubicBezTo>
                  <a:cubicBezTo>
                    <a:pt x="419" y="580"/>
                    <a:pt x="418" y="579"/>
                    <a:pt x="418" y="579"/>
                  </a:cubicBezTo>
                  <a:cubicBezTo>
                    <a:pt x="414" y="578"/>
                    <a:pt x="414" y="578"/>
                    <a:pt x="414" y="578"/>
                  </a:cubicBezTo>
                  <a:cubicBezTo>
                    <a:pt x="411" y="577"/>
                    <a:pt x="411" y="577"/>
                    <a:pt x="411" y="577"/>
                  </a:cubicBezTo>
                  <a:cubicBezTo>
                    <a:pt x="411" y="577"/>
                    <a:pt x="409" y="580"/>
                    <a:pt x="408" y="580"/>
                  </a:cubicBezTo>
                  <a:cubicBezTo>
                    <a:pt x="405" y="579"/>
                    <a:pt x="403" y="578"/>
                    <a:pt x="403" y="578"/>
                  </a:cubicBezTo>
                  <a:cubicBezTo>
                    <a:pt x="403" y="578"/>
                    <a:pt x="397" y="583"/>
                    <a:pt x="395" y="585"/>
                  </a:cubicBezTo>
                  <a:cubicBezTo>
                    <a:pt x="393" y="586"/>
                    <a:pt x="388" y="586"/>
                    <a:pt x="388" y="586"/>
                  </a:cubicBezTo>
                  <a:cubicBezTo>
                    <a:pt x="384" y="589"/>
                    <a:pt x="384" y="589"/>
                    <a:pt x="384" y="589"/>
                  </a:cubicBezTo>
                  <a:cubicBezTo>
                    <a:pt x="370" y="590"/>
                    <a:pt x="370" y="590"/>
                    <a:pt x="370" y="590"/>
                  </a:cubicBezTo>
                  <a:cubicBezTo>
                    <a:pt x="370" y="590"/>
                    <a:pt x="368" y="588"/>
                    <a:pt x="365" y="588"/>
                  </a:cubicBezTo>
                  <a:cubicBezTo>
                    <a:pt x="362" y="588"/>
                    <a:pt x="355" y="594"/>
                    <a:pt x="352" y="594"/>
                  </a:cubicBezTo>
                  <a:cubicBezTo>
                    <a:pt x="348" y="594"/>
                    <a:pt x="341" y="589"/>
                    <a:pt x="341" y="589"/>
                  </a:cubicBezTo>
                  <a:cubicBezTo>
                    <a:pt x="339" y="585"/>
                    <a:pt x="339" y="585"/>
                    <a:pt x="339" y="585"/>
                  </a:cubicBezTo>
                  <a:cubicBezTo>
                    <a:pt x="339" y="585"/>
                    <a:pt x="332" y="587"/>
                    <a:pt x="331" y="586"/>
                  </a:cubicBezTo>
                  <a:cubicBezTo>
                    <a:pt x="330" y="584"/>
                    <a:pt x="331" y="581"/>
                    <a:pt x="331" y="581"/>
                  </a:cubicBezTo>
                  <a:cubicBezTo>
                    <a:pt x="327" y="579"/>
                    <a:pt x="327" y="579"/>
                    <a:pt x="327" y="579"/>
                  </a:cubicBezTo>
                  <a:cubicBezTo>
                    <a:pt x="316" y="581"/>
                    <a:pt x="316" y="581"/>
                    <a:pt x="316" y="581"/>
                  </a:cubicBezTo>
                  <a:cubicBezTo>
                    <a:pt x="314" y="583"/>
                    <a:pt x="314" y="583"/>
                    <a:pt x="314" y="583"/>
                  </a:cubicBezTo>
                  <a:cubicBezTo>
                    <a:pt x="315" y="587"/>
                    <a:pt x="315" y="587"/>
                    <a:pt x="315" y="587"/>
                  </a:cubicBezTo>
                  <a:cubicBezTo>
                    <a:pt x="306" y="591"/>
                    <a:pt x="306" y="591"/>
                    <a:pt x="306" y="591"/>
                  </a:cubicBezTo>
                  <a:cubicBezTo>
                    <a:pt x="301" y="588"/>
                    <a:pt x="301" y="588"/>
                    <a:pt x="301" y="588"/>
                  </a:cubicBezTo>
                  <a:cubicBezTo>
                    <a:pt x="301" y="588"/>
                    <a:pt x="301" y="585"/>
                    <a:pt x="299" y="583"/>
                  </a:cubicBezTo>
                  <a:cubicBezTo>
                    <a:pt x="296" y="581"/>
                    <a:pt x="294" y="581"/>
                    <a:pt x="294" y="581"/>
                  </a:cubicBezTo>
                  <a:cubicBezTo>
                    <a:pt x="294" y="583"/>
                    <a:pt x="294" y="583"/>
                    <a:pt x="294" y="583"/>
                  </a:cubicBezTo>
                  <a:cubicBezTo>
                    <a:pt x="294" y="583"/>
                    <a:pt x="297" y="584"/>
                    <a:pt x="297" y="585"/>
                  </a:cubicBezTo>
                  <a:cubicBezTo>
                    <a:pt x="296" y="586"/>
                    <a:pt x="288" y="588"/>
                    <a:pt x="288" y="588"/>
                  </a:cubicBezTo>
                  <a:cubicBezTo>
                    <a:pt x="284" y="595"/>
                    <a:pt x="284" y="595"/>
                    <a:pt x="284" y="595"/>
                  </a:cubicBezTo>
                  <a:cubicBezTo>
                    <a:pt x="285" y="602"/>
                    <a:pt x="285" y="602"/>
                    <a:pt x="285" y="602"/>
                  </a:cubicBezTo>
                  <a:cubicBezTo>
                    <a:pt x="282" y="606"/>
                    <a:pt x="282" y="606"/>
                    <a:pt x="282" y="606"/>
                  </a:cubicBezTo>
                  <a:cubicBezTo>
                    <a:pt x="285" y="616"/>
                    <a:pt x="285" y="616"/>
                    <a:pt x="285" y="616"/>
                  </a:cubicBezTo>
                  <a:cubicBezTo>
                    <a:pt x="292" y="615"/>
                    <a:pt x="292" y="615"/>
                    <a:pt x="292" y="615"/>
                  </a:cubicBezTo>
                  <a:cubicBezTo>
                    <a:pt x="295" y="622"/>
                    <a:pt x="295" y="622"/>
                    <a:pt x="295" y="622"/>
                  </a:cubicBezTo>
                  <a:cubicBezTo>
                    <a:pt x="295" y="622"/>
                    <a:pt x="303" y="620"/>
                    <a:pt x="310" y="622"/>
                  </a:cubicBezTo>
                  <a:cubicBezTo>
                    <a:pt x="312" y="624"/>
                    <a:pt x="313" y="625"/>
                    <a:pt x="315" y="626"/>
                  </a:cubicBezTo>
                  <a:cubicBezTo>
                    <a:pt x="319" y="627"/>
                    <a:pt x="321" y="626"/>
                    <a:pt x="321" y="626"/>
                  </a:cubicBezTo>
                  <a:cubicBezTo>
                    <a:pt x="321" y="626"/>
                    <a:pt x="333" y="638"/>
                    <a:pt x="335" y="638"/>
                  </a:cubicBezTo>
                  <a:cubicBezTo>
                    <a:pt x="337" y="638"/>
                    <a:pt x="341" y="637"/>
                    <a:pt x="343" y="640"/>
                  </a:cubicBezTo>
                  <a:cubicBezTo>
                    <a:pt x="344" y="641"/>
                    <a:pt x="346" y="644"/>
                    <a:pt x="350" y="646"/>
                  </a:cubicBezTo>
                  <a:cubicBezTo>
                    <a:pt x="354" y="649"/>
                    <a:pt x="362" y="650"/>
                    <a:pt x="366" y="650"/>
                  </a:cubicBezTo>
                  <a:cubicBezTo>
                    <a:pt x="370" y="650"/>
                    <a:pt x="381" y="650"/>
                    <a:pt x="384" y="656"/>
                  </a:cubicBezTo>
                  <a:cubicBezTo>
                    <a:pt x="388" y="660"/>
                    <a:pt x="391" y="667"/>
                    <a:pt x="392" y="668"/>
                  </a:cubicBezTo>
                  <a:cubicBezTo>
                    <a:pt x="394" y="669"/>
                    <a:pt x="398" y="667"/>
                    <a:pt x="401" y="669"/>
                  </a:cubicBezTo>
                  <a:cubicBezTo>
                    <a:pt x="403" y="672"/>
                    <a:pt x="404" y="673"/>
                    <a:pt x="404" y="673"/>
                  </a:cubicBezTo>
                  <a:cubicBezTo>
                    <a:pt x="404" y="673"/>
                    <a:pt x="411" y="672"/>
                    <a:pt x="414" y="672"/>
                  </a:cubicBezTo>
                  <a:cubicBezTo>
                    <a:pt x="416" y="672"/>
                    <a:pt x="419" y="674"/>
                    <a:pt x="419" y="674"/>
                  </a:cubicBezTo>
                  <a:cubicBezTo>
                    <a:pt x="420" y="673"/>
                    <a:pt x="420" y="673"/>
                    <a:pt x="420" y="673"/>
                  </a:cubicBezTo>
                  <a:cubicBezTo>
                    <a:pt x="420" y="673"/>
                    <a:pt x="426" y="677"/>
                    <a:pt x="427" y="675"/>
                  </a:cubicBezTo>
                  <a:cubicBezTo>
                    <a:pt x="428" y="673"/>
                    <a:pt x="425" y="669"/>
                    <a:pt x="427" y="662"/>
                  </a:cubicBezTo>
                  <a:cubicBezTo>
                    <a:pt x="430" y="654"/>
                    <a:pt x="436" y="652"/>
                    <a:pt x="436" y="652"/>
                  </a:cubicBezTo>
                  <a:cubicBezTo>
                    <a:pt x="436" y="649"/>
                    <a:pt x="436" y="649"/>
                    <a:pt x="436" y="649"/>
                  </a:cubicBezTo>
                  <a:cubicBezTo>
                    <a:pt x="434" y="649"/>
                    <a:pt x="434" y="649"/>
                    <a:pt x="434" y="649"/>
                  </a:cubicBezTo>
                  <a:cubicBezTo>
                    <a:pt x="434" y="646"/>
                    <a:pt x="434" y="646"/>
                    <a:pt x="434" y="646"/>
                  </a:cubicBezTo>
                  <a:cubicBezTo>
                    <a:pt x="429" y="640"/>
                    <a:pt x="429" y="640"/>
                    <a:pt x="429" y="640"/>
                  </a:cubicBezTo>
                  <a:cubicBezTo>
                    <a:pt x="431" y="638"/>
                    <a:pt x="431" y="638"/>
                    <a:pt x="431" y="638"/>
                  </a:cubicBezTo>
                  <a:cubicBezTo>
                    <a:pt x="429" y="633"/>
                    <a:pt x="429" y="633"/>
                    <a:pt x="429" y="633"/>
                  </a:cubicBezTo>
                  <a:cubicBezTo>
                    <a:pt x="427" y="634"/>
                    <a:pt x="427" y="634"/>
                    <a:pt x="427" y="634"/>
                  </a:cubicBezTo>
                  <a:cubicBezTo>
                    <a:pt x="427" y="634"/>
                    <a:pt x="423" y="631"/>
                    <a:pt x="423" y="626"/>
                  </a:cubicBezTo>
                  <a:cubicBezTo>
                    <a:pt x="423" y="620"/>
                    <a:pt x="425" y="618"/>
                    <a:pt x="425" y="618"/>
                  </a:cubicBezTo>
                  <a:cubicBezTo>
                    <a:pt x="428" y="603"/>
                    <a:pt x="428" y="603"/>
                    <a:pt x="428" y="603"/>
                  </a:cubicBezTo>
                  <a:cubicBezTo>
                    <a:pt x="428" y="603"/>
                    <a:pt x="436" y="590"/>
                    <a:pt x="440" y="585"/>
                  </a:cubicBezTo>
                  <a:cubicBezTo>
                    <a:pt x="444" y="580"/>
                    <a:pt x="445" y="575"/>
                    <a:pt x="445" y="575"/>
                  </a:cubicBezTo>
                  <a:cubicBezTo>
                    <a:pt x="445" y="573"/>
                    <a:pt x="445" y="573"/>
                    <a:pt x="445" y="573"/>
                  </a:cubicBezTo>
                  <a:cubicBezTo>
                    <a:pt x="448" y="569"/>
                    <a:pt x="448" y="569"/>
                    <a:pt x="448" y="569"/>
                  </a:cubicBezTo>
                  <a:lnTo>
                    <a:pt x="446" y="568"/>
                  </a:lnTo>
                  <a:close/>
                  <a:moveTo>
                    <a:pt x="405" y="550"/>
                  </a:moveTo>
                  <a:cubicBezTo>
                    <a:pt x="401" y="550"/>
                    <a:pt x="404" y="553"/>
                    <a:pt x="404" y="553"/>
                  </a:cubicBezTo>
                  <a:cubicBezTo>
                    <a:pt x="407" y="554"/>
                    <a:pt x="410" y="550"/>
                    <a:pt x="405" y="550"/>
                  </a:cubicBez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93" name="San Marino" descr="© INSCALE GmbH, 05.05.2010&#10;http://www.presentationload.com/"/>
            <p:cNvSpPr>
              <a:spLocks/>
            </p:cNvSpPr>
            <p:nvPr/>
          </p:nvSpPr>
          <p:spPr bwMode="gray">
            <a:xfrm>
              <a:off x="4022793" y="4592416"/>
              <a:ext cx="29292" cy="30920"/>
            </a:xfrm>
            <a:custGeom>
              <a:avLst/>
              <a:gdLst/>
              <a:ahLst/>
              <a:cxnLst>
                <a:cxn ang="0">
                  <a:pos x="2" y="10"/>
                </a:cxn>
                <a:cxn ang="0">
                  <a:pos x="7" y="8"/>
                </a:cxn>
                <a:cxn ang="0">
                  <a:pos x="9" y="2"/>
                </a:cxn>
                <a:cxn ang="0">
                  <a:pos x="7" y="1"/>
                </a:cxn>
                <a:cxn ang="0">
                  <a:pos x="4" y="4"/>
                </a:cxn>
                <a:cxn ang="0">
                  <a:pos x="0" y="5"/>
                </a:cxn>
                <a:cxn ang="0">
                  <a:pos x="0" y="9"/>
                </a:cxn>
                <a:cxn ang="0">
                  <a:pos x="2" y="10"/>
                </a:cxn>
              </a:cxnLst>
              <a:rect l="0" t="0" r="r" b="b"/>
              <a:pathLst>
                <a:path w="10" h="11">
                  <a:moveTo>
                    <a:pt x="2" y="10"/>
                  </a:moveTo>
                  <a:cubicBezTo>
                    <a:pt x="3" y="11"/>
                    <a:pt x="7" y="8"/>
                    <a:pt x="7" y="8"/>
                  </a:cubicBezTo>
                  <a:cubicBezTo>
                    <a:pt x="7" y="8"/>
                    <a:pt x="8" y="3"/>
                    <a:pt x="9" y="2"/>
                  </a:cubicBezTo>
                  <a:cubicBezTo>
                    <a:pt x="9" y="1"/>
                    <a:pt x="10" y="0"/>
                    <a:pt x="7" y="1"/>
                  </a:cubicBezTo>
                  <a:cubicBezTo>
                    <a:pt x="4" y="2"/>
                    <a:pt x="4" y="4"/>
                    <a:pt x="4" y="4"/>
                  </a:cubicBezTo>
                  <a:cubicBezTo>
                    <a:pt x="0" y="5"/>
                    <a:pt x="0" y="5"/>
                    <a:pt x="0" y="5"/>
                  </a:cubicBezTo>
                  <a:cubicBezTo>
                    <a:pt x="0" y="9"/>
                    <a:pt x="0" y="9"/>
                    <a:pt x="0" y="9"/>
                  </a:cubicBezTo>
                  <a:lnTo>
                    <a:pt x="2" y="10"/>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94" name="Andorra" descr="© INSCALE GmbH, 05.05.2010&#10;http://www.presentationload.com/"/>
            <p:cNvSpPr>
              <a:spLocks/>
            </p:cNvSpPr>
            <p:nvPr/>
          </p:nvSpPr>
          <p:spPr bwMode="gray">
            <a:xfrm>
              <a:off x="2506121" y="4761658"/>
              <a:ext cx="56956" cy="48820"/>
            </a:xfrm>
            <a:custGeom>
              <a:avLst/>
              <a:gdLst/>
              <a:ahLst/>
              <a:cxnLst>
                <a:cxn ang="0">
                  <a:pos x="15" y="2"/>
                </a:cxn>
                <a:cxn ang="0">
                  <a:pos x="13" y="3"/>
                </a:cxn>
                <a:cxn ang="0">
                  <a:pos x="9" y="0"/>
                </a:cxn>
                <a:cxn ang="0">
                  <a:pos x="5" y="2"/>
                </a:cxn>
                <a:cxn ang="0">
                  <a:pos x="3" y="6"/>
                </a:cxn>
                <a:cxn ang="0">
                  <a:pos x="0" y="10"/>
                </a:cxn>
                <a:cxn ang="0">
                  <a:pos x="3" y="13"/>
                </a:cxn>
                <a:cxn ang="0">
                  <a:pos x="6" y="17"/>
                </a:cxn>
                <a:cxn ang="0">
                  <a:pos x="10" y="14"/>
                </a:cxn>
                <a:cxn ang="0">
                  <a:pos x="12" y="15"/>
                </a:cxn>
                <a:cxn ang="0">
                  <a:pos x="17" y="11"/>
                </a:cxn>
                <a:cxn ang="0">
                  <a:pos x="20" y="5"/>
                </a:cxn>
                <a:cxn ang="0">
                  <a:pos x="15" y="2"/>
                </a:cxn>
              </a:cxnLst>
              <a:rect l="0" t="0" r="r" b="b"/>
              <a:pathLst>
                <a:path w="20" h="17">
                  <a:moveTo>
                    <a:pt x="15" y="2"/>
                  </a:moveTo>
                  <a:cubicBezTo>
                    <a:pt x="13" y="3"/>
                    <a:pt x="13" y="3"/>
                    <a:pt x="13" y="3"/>
                  </a:cubicBezTo>
                  <a:cubicBezTo>
                    <a:pt x="9" y="0"/>
                    <a:pt x="9" y="0"/>
                    <a:pt x="9" y="0"/>
                  </a:cubicBezTo>
                  <a:cubicBezTo>
                    <a:pt x="5" y="2"/>
                    <a:pt x="5" y="2"/>
                    <a:pt x="5" y="2"/>
                  </a:cubicBezTo>
                  <a:cubicBezTo>
                    <a:pt x="3" y="6"/>
                    <a:pt x="3" y="6"/>
                    <a:pt x="3" y="6"/>
                  </a:cubicBezTo>
                  <a:cubicBezTo>
                    <a:pt x="0" y="10"/>
                    <a:pt x="0" y="10"/>
                    <a:pt x="0" y="10"/>
                  </a:cubicBezTo>
                  <a:cubicBezTo>
                    <a:pt x="3" y="13"/>
                    <a:pt x="3" y="13"/>
                    <a:pt x="3" y="13"/>
                  </a:cubicBezTo>
                  <a:cubicBezTo>
                    <a:pt x="6" y="17"/>
                    <a:pt x="6" y="17"/>
                    <a:pt x="6" y="17"/>
                  </a:cubicBezTo>
                  <a:cubicBezTo>
                    <a:pt x="10" y="14"/>
                    <a:pt x="10" y="14"/>
                    <a:pt x="10" y="14"/>
                  </a:cubicBezTo>
                  <a:cubicBezTo>
                    <a:pt x="10" y="14"/>
                    <a:pt x="11" y="15"/>
                    <a:pt x="12" y="15"/>
                  </a:cubicBezTo>
                  <a:cubicBezTo>
                    <a:pt x="13" y="15"/>
                    <a:pt x="17" y="11"/>
                    <a:pt x="17" y="11"/>
                  </a:cubicBezTo>
                  <a:cubicBezTo>
                    <a:pt x="20" y="5"/>
                    <a:pt x="20" y="5"/>
                    <a:pt x="20" y="5"/>
                  </a:cubicBezTo>
                  <a:lnTo>
                    <a:pt x="15" y="2"/>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95" name="Kazakhstan" descr="© INSCALE GmbH, 05.05.2010&#10;http://www.presentationload.com/"/>
            <p:cNvSpPr>
              <a:spLocks noEditPoints="1"/>
            </p:cNvSpPr>
            <p:nvPr/>
          </p:nvSpPr>
          <p:spPr bwMode="gray">
            <a:xfrm>
              <a:off x="7991850" y="681942"/>
              <a:ext cx="1152150" cy="2598846"/>
            </a:xfrm>
            <a:custGeom>
              <a:avLst/>
              <a:gdLst/>
              <a:ahLst/>
              <a:cxnLst>
                <a:cxn ang="0">
                  <a:pos x="391" y="18"/>
                </a:cxn>
                <a:cxn ang="0">
                  <a:pos x="366" y="53"/>
                </a:cxn>
                <a:cxn ang="0">
                  <a:pos x="352" y="80"/>
                </a:cxn>
                <a:cxn ang="0">
                  <a:pos x="327" y="92"/>
                </a:cxn>
                <a:cxn ang="0">
                  <a:pos x="336" y="113"/>
                </a:cxn>
                <a:cxn ang="0">
                  <a:pos x="359" y="108"/>
                </a:cxn>
                <a:cxn ang="0">
                  <a:pos x="373" y="120"/>
                </a:cxn>
                <a:cxn ang="0">
                  <a:pos x="386" y="135"/>
                </a:cxn>
                <a:cxn ang="0">
                  <a:pos x="367" y="152"/>
                </a:cxn>
                <a:cxn ang="0">
                  <a:pos x="393" y="177"/>
                </a:cxn>
                <a:cxn ang="0">
                  <a:pos x="380" y="229"/>
                </a:cxn>
                <a:cxn ang="0">
                  <a:pos x="408" y="0"/>
                </a:cxn>
                <a:cxn ang="0">
                  <a:pos x="287" y="841"/>
                </a:cxn>
                <a:cxn ang="0">
                  <a:pos x="290" y="834"/>
                </a:cxn>
                <a:cxn ang="0">
                  <a:pos x="355" y="318"/>
                </a:cxn>
                <a:cxn ang="0">
                  <a:pos x="337" y="346"/>
                </a:cxn>
                <a:cxn ang="0">
                  <a:pos x="296" y="357"/>
                </a:cxn>
                <a:cxn ang="0">
                  <a:pos x="290" y="404"/>
                </a:cxn>
                <a:cxn ang="0">
                  <a:pos x="234" y="405"/>
                </a:cxn>
                <a:cxn ang="0">
                  <a:pos x="246" y="435"/>
                </a:cxn>
                <a:cxn ang="0">
                  <a:pos x="202" y="412"/>
                </a:cxn>
                <a:cxn ang="0">
                  <a:pos x="153" y="421"/>
                </a:cxn>
                <a:cxn ang="0">
                  <a:pos x="127" y="427"/>
                </a:cxn>
                <a:cxn ang="0">
                  <a:pos x="104" y="456"/>
                </a:cxn>
                <a:cxn ang="0">
                  <a:pos x="84" y="456"/>
                </a:cxn>
                <a:cxn ang="0">
                  <a:pos x="78" y="486"/>
                </a:cxn>
                <a:cxn ang="0">
                  <a:pos x="51" y="524"/>
                </a:cxn>
                <a:cxn ang="0">
                  <a:pos x="36" y="558"/>
                </a:cxn>
                <a:cxn ang="0">
                  <a:pos x="61" y="585"/>
                </a:cxn>
                <a:cxn ang="0">
                  <a:pos x="14" y="590"/>
                </a:cxn>
                <a:cxn ang="0">
                  <a:pos x="12" y="668"/>
                </a:cxn>
                <a:cxn ang="0">
                  <a:pos x="57" y="726"/>
                </a:cxn>
                <a:cxn ang="0">
                  <a:pos x="86" y="752"/>
                </a:cxn>
                <a:cxn ang="0">
                  <a:pos x="125" y="746"/>
                </a:cxn>
                <a:cxn ang="0">
                  <a:pos x="160" y="777"/>
                </a:cxn>
                <a:cxn ang="0">
                  <a:pos x="196" y="783"/>
                </a:cxn>
                <a:cxn ang="0">
                  <a:pos x="198" y="775"/>
                </a:cxn>
                <a:cxn ang="0">
                  <a:pos x="209" y="774"/>
                </a:cxn>
                <a:cxn ang="0">
                  <a:pos x="223" y="755"/>
                </a:cxn>
                <a:cxn ang="0">
                  <a:pos x="236" y="730"/>
                </a:cxn>
                <a:cxn ang="0">
                  <a:pos x="262" y="697"/>
                </a:cxn>
                <a:cxn ang="0">
                  <a:pos x="274" y="698"/>
                </a:cxn>
                <a:cxn ang="0">
                  <a:pos x="290" y="693"/>
                </a:cxn>
                <a:cxn ang="0">
                  <a:pos x="304" y="675"/>
                </a:cxn>
                <a:cxn ang="0">
                  <a:pos x="326" y="669"/>
                </a:cxn>
                <a:cxn ang="0">
                  <a:pos x="337" y="681"/>
                </a:cxn>
                <a:cxn ang="0">
                  <a:pos x="352" y="693"/>
                </a:cxn>
                <a:cxn ang="0">
                  <a:pos x="357" y="699"/>
                </a:cxn>
                <a:cxn ang="0">
                  <a:pos x="367" y="750"/>
                </a:cxn>
                <a:cxn ang="0">
                  <a:pos x="346" y="776"/>
                </a:cxn>
                <a:cxn ang="0">
                  <a:pos x="321" y="804"/>
                </a:cxn>
                <a:cxn ang="0">
                  <a:pos x="313" y="824"/>
                </a:cxn>
                <a:cxn ang="0">
                  <a:pos x="327" y="830"/>
                </a:cxn>
                <a:cxn ang="0">
                  <a:pos x="352" y="833"/>
                </a:cxn>
                <a:cxn ang="0">
                  <a:pos x="312" y="854"/>
                </a:cxn>
                <a:cxn ang="0">
                  <a:pos x="367" y="896"/>
                </a:cxn>
                <a:cxn ang="0">
                  <a:pos x="397" y="915"/>
                </a:cxn>
                <a:cxn ang="0">
                  <a:pos x="408" y="310"/>
                </a:cxn>
              </a:cxnLst>
              <a:rect l="0" t="0" r="r" b="b"/>
              <a:pathLst>
                <a:path w="408" h="921">
                  <a:moveTo>
                    <a:pt x="401" y="0"/>
                  </a:moveTo>
                  <a:cubicBezTo>
                    <a:pt x="395" y="9"/>
                    <a:pt x="395" y="9"/>
                    <a:pt x="395" y="9"/>
                  </a:cubicBezTo>
                  <a:cubicBezTo>
                    <a:pt x="395" y="9"/>
                    <a:pt x="400" y="12"/>
                    <a:pt x="398" y="15"/>
                  </a:cubicBezTo>
                  <a:cubicBezTo>
                    <a:pt x="397" y="18"/>
                    <a:pt x="391" y="18"/>
                    <a:pt x="391" y="18"/>
                  </a:cubicBezTo>
                  <a:cubicBezTo>
                    <a:pt x="385" y="30"/>
                    <a:pt x="385" y="30"/>
                    <a:pt x="385" y="30"/>
                  </a:cubicBezTo>
                  <a:cubicBezTo>
                    <a:pt x="377" y="33"/>
                    <a:pt x="377" y="33"/>
                    <a:pt x="377" y="33"/>
                  </a:cubicBezTo>
                  <a:cubicBezTo>
                    <a:pt x="381" y="40"/>
                    <a:pt x="381" y="40"/>
                    <a:pt x="381" y="40"/>
                  </a:cubicBezTo>
                  <a:cubicBezTo>
                    <a:pt x="366" y="53"/>
                    <a:pt x="366" y="53"/>
                    <a:pt x="366" y="53"/>
                  </a:cubicBezTo>
                  <a:cubicBezTo>
                    <a:pt x="366" y="53"/>
                    <a:pt x="376" y="65"/>
                    <a:pt x="371" y="67"/>
                  </a:cubicBezTo>
                  <a:cubicBezTo>
                    <a:pt x="365" y="70"/>
                    <a:pt x="362" y="61"/>
                    <a:pt x="362" y="61"/>
                  </a:cubicBezTo>
                  <a:cubicBezTo>
                    <a:pt x="354" y="73"/>
                    <a:pt x="354" y="73"/>
                    <a:pt x="354" y="73"/>
                  </a:cubicBezTo>
                  <a:cubicBezTo>
                    <a:pt x="352" y="80"/>
                    <a:pt x="352" y="80"/>
                    <a:pt x="352" y="80"/>
                  </a:cubicBezTo>
                  <a:cubicBezTo>
                    <a:pt x="343" y="78"/>
                    <a:pt x="343" y="78"/>
                    <a:pt x="343" y="78"/>
                  </a:cubicBezTo>
                  <a:cubicBezTo>
                    <a:pt x="341" y="84"/>
                    <a:pt x="341" y="84"/>
                    <a:pt x="341" y="84"/>
                  </a:cubicBezTo>
                  <a:cubicBezTo>
                    <a:pt x="328" y="84"/>
                    <a:pt x="328" y="84"/>
                    <a:pt x="328" y="84"/>
                  </a:cubicBezTo>
                  <a:cubicBezTo>
                    <a:pt x="327" y="92"/>
                    <a:pt x="327" y="92"/>
                    <a:pt x="327" y="92"/>
                  </a:cubicBezTo>
                  <a:cubicBezTo>
                    <a:pt x="331" y="94"/>
                    <a:pt x="331" y="94"/>
                    <a:pt x="331" y="94"/>
                  </a:cubicBezTo>
                  <a:cubicBezTo>
                    <a:pt x="322" y="103"/>
                    <a:pt x="322" y="103"/>
                    <a:pt x="322" y="103"/>
                  </a:cubicBezTo>
                  <a:cubicBezTo>
                    <a:pt x="334" y="101"/>
                    <a:pt x="334" y="101"/>
                    <a:pt x="334" y="101"/>
                  </a:cubicBezTo>
                  <a:cubicBezTo>
                    <a:pt x="336" y="113"/>
                    <a:pt x="336" y="113"/>
                    <a:pt x="336" y="113"/>
                  </a:cubicBezTo>
                  <a:cubicBezTo>
                    <a:pt x="333" y="119"/>
                    <a:pt x="333" y="119"/>
                    <a:pt x="333" y="119"/>
                  </a:cubicBezTo>
                  <a:cubicBezTo>
                    <a:pt x="342" y="115"/>
                    <a:pt x="342" y="115"/>
                    <a:pt x="342" y="115"/>
                  </a:cubicBezTo>
                  <a:cubicBezTo>
                    <a:pt x="348" y="116"/>
                    <a:pt x="348" y="116"/>
                    <a:pt x="348" y="116"/>
                  </a:cubicBezTo>
                  <a:cubicBezTo>
                    <a:pt x="348" y="116"/>
                    <a:pt x="354" y="104"/>
                    <a:pt x="359" y="108"/>
                  </a:cubicBezTo>
                  <a:cubicBezTo>
                    <a:pt x="364" y="111"/>
                    <a:pt x="354" y="116"/>
                    <a:pt x="354" y="116"/>
                  </a:cubicBezTo>
                  <a:cubicBezTo>
                    <a:pt x="358" y="129"/>
                    <a:pt x="358" y="129"/>
                    <a:pt x="358" y="129"/>
                  </a:cubicBezTo>
                  <a:cubicBezTo>
                    <a:pt x="374" y="124"/>
                    <a:pt x="374" y="124"/>
                    <a:pt x="374" y="124"/>
                  </a:cubicBezTo>
                  <a:cubicBezTo>
                    <a:pt x="373" y="120"/>
                    <a:pt x="373" y="120"/>
                    <a:pt x="373" y="120"/>
                  </a:cubicBezTo>
                  <a:cubicBezTo>
                    <a:pt x="373" y="120"/>
                    <a:pt x="379" y="120"/>
                    <a:pt x="382" y="119"/>
                  </a:cubicBezTo>
                  <a:cubicBezTo>
                    <a:pt x="387" y="117"/>
                    <a:pt x="389" y="111"/>
                    <a:pt x="393" y="115"/>
                  </a:cubicBezTo>
                  <a:cubicBezTo>
                    <a:pt x="398" y="119"/>
                    <a:pt x="400" y="122"/>
                    <a:pt x="396" y="124"/>
                  </a:cubicBezTo>
                  <a:cubicBezTo>
                    <a:pt x="392" y="126"/>
                    <a:pt x="386" y="135"/>
                    <a:pt x="386" y="135"/>
                  </a:cubicBezTo>
                  <a:cubicBezTo>
                    <a:pt x="377" y="136"/>
                    <a:pt x="377" y="136"/>
                    <a:pt x="377" y="136"/>
                  </a:cubicBezTo>
                  <a:cubicBezTo>
                    <a:pt x="372" y="141"/>
                    <a:pt x="372" y="141"/>
                    <a:pt x="372" y="141"/>
                  </a:cubicBezTo>
                  <a:cubicBezTo>
                    <a:pt x="361" y="149"/>
                    <a:pt x="361" y="149"/>
                    <a:pt x="361" y="149"/>
                  </a:cubicBezTo>
                  <a:cubicBezTo>
                    <a:pt x="361" y="149"/>
                    <a:pt x="367" y="151"/>
                    <a:pt x="367" y="152"/>
                  </a:cubicBezTo>
                  <a:cubicBezTo>
                    <a:pt x="367" y="154"/>
                    <a:pt x="364" y="171"/>
                    <a:pt x="364" y="171"/>
                  </a:cubicBezTo>
                  <a:cubicBezTo>
                    <a:pt x="378" y="176"/>
                    <a:pt x="378" y="176"/>
                    <a:pt x="378" y="176"/>
                  </a:cubicBezTo>
                  <a:cubicBezTo>
                    <a:pt x="383" y="174"/>
                    <a:pt x="383" y="174"/>
                    <a:pt x="383" y="174"/>
                  </a:cubicBezTo>
                  <a:cubicBezTo>
                    <a:pt x="393" y="177"/>
                    <a:pt x="393" y="177"/>
                    <a:pt x="393" y="177"/>
                  </a:cubicBezTo>
                  <a:cubicBezTo>
                    <a:pt x="391" y="199"/>
                    <a:pt x="391" y="199"/>
                    <a:pt x="391" y="199"/>
                  </a:cubicBezTo>
                  <a:cubicBezTo>
                    <a:pt x="385" y="201"/>
                    <a:pt x="385" y="201"/>
                    <a:pt x="385" y="201"/>
                  </a:cubicBezTo>
                  <a:cubicBezTo>
                    <a:pt x="377" y="224"/>
                    <a:pt x="377" y="224"/>
                    <a:pt x="377" y="224"/>
                  </a:cubicBezTo>
                  <a:cubicBezTo>
                    <a:pt x="380" y="229"/>
                    <a:pt x="380" y="229"/>
                    <a:pt x="380" y="229"/>
                  </a:cubicBezTo>
                  <a:cubicBezTo>
                    <a:pt x="380" y="229"/>
                    <a:pt x="396" y="219"/>
                    <a:pt x="398" y="222"/>
                  </a:cubicBezTo>
                  <a:cubicBezTo>
                    <a:pt x="402" y="226"/>
                    <a:pt x="398" y="230"/>
                    <a:pt x="398" y="230"/>
                  </a:cubicBezTo>
                  <a:cubicBezTo>
                    <a:pt x="408" y="229"/>
                    <a:pt x="408" y="229"/>
                    <a:pt x="408" y="229"/>
                  </a:cubicBezTo>
                  <a:cubicBezTo>
                    <a:pt x="408" y="0"/>
                    <a:pt x="408" y="0"/>
                    <a:pt x="408" y="0"/>
                  </a:cubicBezTo>
                  <a:lnTo>
                    <a:pt x="401" y="0"/>
                  </a:lnTo>
                  <a:close/>
                  <a:moveTo>
                    <a:pt x="290" y="834"/>
                  </a:moveTo>
                  <a:cubicBezTo>
                    <a:pt x="285" y="834"/>
                    <a:pt x="285" y="834"/>
                    <a:pt x="285" y="834"/>
                  </a:cubicBezTo>
                  <a:cubicBezTo>
                    <a:pt x="287" y="841"/>
                    <a:pt x="287" y="841"/>
                    <a:pt x="287" y="841"/>
                  </a:cubicBezTo>
                  <a:cubicBezTo>
                    <a:pt x="291" y="846"/>
                    <a:pt x="291" y="846"/>
                    <a:pt x="291" y="846"/>
                  </a:cubicBezTo>
                  <a:cubicBezTo>
                    <a:pt x="293" y="845"/>
                    <a:pt x="293" y="845"/>
                    <a:pt x="293" y="845"/>
                  </a:cubicBezTo>
                  <a:cubicBezTo>
                    <a:pt x="291" y="841"/>
                    <a:pt x="291" y="841"/>
                    <a:pt x="291" y="841"/>
                  </a:cubicBezTo>
                  <a:lnTo>
                    <a:pt x="290" y="834"/>
                  </a:lnTo>
                  <a:close/>
                  <a:moveTo>
                    <a:pt x="379" y="317"/>
                  </a:moveTo>
                  <a:cubicBezTo>
                    <a:pt x="370" y="312"/>
                    <a:pt x="370" y="306"/>
                    <a:pt x="364" y="306"/>
                  </a:cubicBezTo>
                  <a:cubicBezTo>
                    <a:pt x="359" y="308"/>
                    <a:pt x="354" y="309"/>
                    <a:pt x="354" y="309"/>
                  </a:cubicBezTo>
                  <a:cubicBezTo>
                    <a:pt x="354" y="309"/>
                    <a:pt x="358" y="316"/>
                    <a:pt x="355" y="318"/>
                  </a:cubicBezTo>
                  <a:cubicBezTo>
                    <a:pt x="353" y="320"/>
                    <a:pt x="336" y="327"/>
                    <a:pt x="336" y="327"/>
                  </a:cubicBezTo>
                  <a:cubicBezTo>
                    <a:pt x="345" y="336"/>
                    <a:pt x="345" y="336"/>
                    <a:pt x="345" y="336"/>
                  </a:cubicBezTo>
                  <a:cubicBezTo>
                    <a:pt x="345" y="336"/>
                    <a:pt x="338" y="336"/>
                    <a:pt x="337" y="337"/>
                  </a:cubicBezTo>
                  <a:cubicBezTo>
                    <a:pt x="336" y="340"/>
                    <a:pt x="340" y="344"/>
                    <a:pt x="337" y="346"/>
                  </a:cubicBezTo>
                  <a:cubicBezTo>
                    <a:pt x="332" y="348"/>
                    <a:pt x="318" y="343"/>
                    <a:pt x="318" y="343"/>
                  </a:cubicBezTo>
                  <a:cubicBezTo>
                    <a:pt x="306" y="352"/>
                    <a:pt x="306" y="352"/>
                    <a:pt x="306" y="352"/>
                  </a:cubicBezTo>
                  <a:cubicBezTo>
                    <a:pt x="306" y="352"/>
                    <a:pt x="311" y="360"/>
                    <a:pt x="307" y="361"/>
                  </a:cubicBezTo>
                  <a:cubicBezTo>
                    <a:pt x="303" y="361"/>
                    <a:pt x="296" y="357"/>
                    <a:pt x="296" y="357"/>
                  </a:cubicBezTo>
                  <a:cubicBezTo>
                    <a:pt x="297" y="372"/>
                    <a:pt x="297" y="372"/>
                    <a:pt x="297" y="372"/>
                  </a:cubicBezTo>
                  <a:cubicBezTo>
                    <a:pt x="292" y="374"/>
                    <a:pt x="292" y="374"/>
                    <a:pt x="292" y="374"/>
                  </a:cubicBezTo>
                  <a:cubicBezTo>
                    <a:pt x="292" y="374"/>
                    <a:pt x="298" y="380"/>
                    <a:pt x="296" y="387"/>
                  </a:cubicBezTo>
                  <a:cubicBezTo>
                    <a:pt x="294" y="392"/>
                    <a:pt x="290" y="404"/>
                    <a:pt x="290" y="404"/>
                  </a:cubicBezTo>
                  <a:cubicBezTo>
                    <a:pt x="258" y="407"/>
                    <a:pt x="258" y="407"/>
                    <a:pt x="258" y="407"/>
                  </a:cubicBezTo>
                  <a:cubicBezTo>
                    <a:pt x="258" y="407"/>
                    <a:pt x="258" y="404"/>
                    <a:pt x="255" y="403"/>
                  </a:cubicBezTo>
                  <a:cubicBezTo>
                    <a:pt x="251" y="403"/>
                    <a:pt x="248" y="405"/>
                    <a:pt x="248" y="405"/>
                  </a:cubicBezTo>
                  <a:cubicBezTo>
                    <a:pt x="248" y="405"/>
                    <a:pt x="236" y="400"/>
                    <a:pt x="234" y="405"/>
                  </a:cubicBezTo>
                  <a:cubicBezTo>
                    <a:pt x="232" y="409"/>
                    <a:pt x="232" y="412"/>
                    <a:pt x="234" y="413"/>
                  </a:cubicBezTo>
                  <a:cubicBezTo>
                    <a:pt x="238" y="413"/>
                    <a:pt x="243" y="412"/>
                    <a:pt x="245" y="418"/>
                  </a:cubicBezTo>
                  <a:cubicBezTo>
                    <a:pt x="247" y="422"/>
                    <a:pt x="255" y="422"/>
                    <a:pt x="254" y="426"/>
                  </a:cubicBezTo>
                  <a:cubicBezTo>
                    <a:pt x="252" y="430"/>
                    <a:pt x="251" y="438"/>
                    <a:pt x="246" y="435"/>
                  </a:cubicBezTo>
                  <a:cubicBezTo>
                    <a:pt x="242" y="432"/>
                    <a:pt x="239" y="426"/>
                    <a:pt x="239" y="423"/>
                  </a:cubicBezTo>
                  <a:cubicBezTo>
                    <a:pt x="239" y="419"/>
                    <a:pt x="238" y="418"/>
                    <a:pt x="232" y="418"/>
                  </a:cubicBezTo>
                  <a:cubicBezTo>
                    <a:pt x="227" y="418"/>
                    <a:pt x="221" y="419"/>
                    <a:pt x="215" y="414"/>
                  </a:cubicBezTo>
                  <a:cubicBezTo>
                    <a:pt x="210" y="410"/>
                    <a:pt x="205" y="409"/>
                    <a:pt x="202" y="412"/>
                  </a:cubicBezTo>
                  <a:cubicBezTo>
                    <a:pt x="199" y="416"/>
                    <a:pt x="198" y="418"/>
                    <a:pt x="194" y="416"/>
                  </a:cubicBezTo>
                  <a:cubicBezTo>
                    <a:pt x="189" y="415"/>
                    <a:pt x="191" y="407"/>
                    <a:pt x="182" y="408"/>
                  </a:cubicBezTo>
                  <a:cubicBezTo>
                    <a:pt x="174" y="409"/>
                    <a:pt x="161" y="421"/>
                    <a:pt x="161" y="421"/>
                  </a:cubicBezTo>
                  <a:cubicBezTo>
                    <a:pt x="153" y="421"/>
                    <a:pt x="153" y="421"/>
                    <a:pt x="153" y="421"/>
                  </a:cubicBezTo>
                  <a:cubicBezTo>
                    <a:pt x="153" y="421"/>
                    <a:pt x="157" y="427"/>
                    <a:pt x="151" y="427"/>
                  </a:cubicBezTo>
                  <a:cubicBezTo>
                    <a:pt x="145" y="428"/>
                    <a:pt x="129" y="418"/>
                    <a:pt x="129" y="418"/>
                  </a:cubicBezTo>
                  <a:cubicBezTo>
                    <a:pt x="125" y="420"/>
                    <a:pt x="125" y="420"/>
                    <a:pt x="125" y="420"/>
                  </a:cubicBezTo>
                  <a:cubicBezTo>
                    <a:pt x="127" y="427"/>
                    <a:pt x="127" y="427"/>
                    <a:pt x="127" y="427"/>
                  </a:cubicBezTo>
                  <a:cubicBezTo>
                    <a:pt x="127" y="427"/>
                    <a:pt x="118" y="427"/>
                    <a:pt x="116" y="431"/>
                  </a:cubicBezTo>
                  <a:cubicBezTo>
                    <a:pt x="114" y="436"/>
                    <a:pt x="123" y="442"/>
                    <a:pt x="119" y="444"/>
                  </a:cubicBezTo>
                  <a:cubicBezTo>
                    <a:pt x="116" y="446"/>
                    <a:pt x="111" y="445"/>
                    <a:pt x="111" y="445"/>
                  </a:cubicBezTo>
                  <a:cubicBezTo>
                    <a:pt x="111" y="445"/>
                    <a:pt x="110" y="458"/>
                    <a:pt x="104" y="456"/>
                  </a:cubicBezTo>
                  <a:cubicBezTo>
                    <a:pt x="99" y="455"/>
                    <a:pt x="105" y="445"/>
                    <a:pt x="102" y="444"/>
                  </a:cubicBezTo>
                  <a:cubicBezTo>
                    <a:pt x="99" y="443"/>
                    <a:pt x="88" y="450"/>
                    <a:pt x="88" y="450"/>
                  </a:cubicBezTo>
                  <a:cubicBezTo>
                    <a:pt x="77" y="450"/>
                    <a:pt x="77" y="450"/>
                    <a:pt x="77" y="450"/>
                  </a:cubicBezTo>
                  <a:cubicBezTo>
                    <a:pt x="84" y="456"/>
                    <a:pt x="84" y="456"/>
                    <a:pt x="84" y="456"/>
                  </a:cubicBezTo>
                  <a:cubicBezTo>
                    <a:pt x="84" y="456"/>
                    <a:pt x="79" y="459"/>
                    <a:pt x="77" y="461"/>
                  </a:cubicBezTo>
                  <a:cubicBezTo>
                    <a:pt x="75" y="463"/>
                    <a:pt x="80" y="470"/>
                    <a:pt x="80" y="472"/>
                  </a:cubicBezTo>
                  <a:cubicBezTo>
                    <a:pt x="80" y="475"/>
                    <a:pt x="70" y="477"/>
                    <a:pt x="71" y="479"/>
                  </a:cubicBezTo>
                  <a:cubicBezTo>
                    <a:pt x="72" y="483"/>
                    <a:pt x="79" y="482"/>
                    <a:pt x="78" y="486"/>
                  </a:cubicBezTo>
                  <a:cubicBezTo>
                    <a:pt x="78" y="489"/>
                    <a:pt x="65" y="497"/>
                    <a:pt x="65" y="497"/>
                  </a:cubicBezTo>
                  <a:cubicBezTo>
                    <a:pt x="59" y="508"/>
                    <a:pt x="59" y="508"/>
                    <a:pt x="59" y="508"/>
                  </a:cubicBezTo>
                  <a:cubicBezTo>
                    <a:pt x="49" y="514"/>
                    <a:pt x="49" y="514"/>
                    <a:pt x="49" y="514"/>
                  </a:cubicBezTo>
                  <a:cubicBezTo>
                    <a:pt x="51" y="524"/>
                    <a:pt x="51" y="524"/>
                    <a:pt x="51" y="524"/>
                  </a:cubicBezTo>
                  <a:cubicBezTo>
                    <a:pt x="51" y="524"/>
                    <a:pt x="61" y="523"/>
                    <a:pt x="59" y="527"/>
                  </a:cubicBezTo>
                  <a:cubicBezTo>
                    <a:pt x="58" y="533"/>
                    <a:pt x="51" y="538"/>
                    <a:pt x="51" y="538"/>
                  </a:cubicBezTo>
                  <a:cubicBezTo>
                    <a:pt x="51" y="538"/>
                    <a:pt x="53" y="554"/>
                    <a:pt x="47" y="555"/>
                  </a:cubicBezTo>
                  <a:cubicBezTo>
                    <a:pt x="41" y="556"/>
                    <a:pt x="36" y="558"/>
                    <a:pt x="36" y="558"/>
                  </a:cubicBezTo>
                  <a:cubicBezTo>
                    <a:pt x="35" y="562"/>
                    <a:pt x="35" y="562"/>
                    <a:pt x="35" y="562"/>
                  </a:cubicBezTo>
                  <a:cubicBezTo>
                    <a:pt x="39" y="562"/>
                    <a:pt x="39" y="562"/>
                    <a:pt x="39" y="562"/>
                  </a:cubicBezTo>
                  <a:cubicBezTo>
                    <a:pt x="39" y="562"/>
                    <a:pt x="49" y="574"/>
                    <a:pt x="53" y="578"/>
                  </a:cubicBezTo>
                  <a:cubicBezTo>
                    <a:pt x="58" y="580"/>
                    <a:pt x="61" y="585"/>
                    <a:pt x="61" y="585"/>
                  </a:cubicBezTo>
                  <a:cubicBezTo>
                    <a:pt x="61" y="585"/>
                    <a:pt x="68" y="577"/>
                    <a:pt x="67" y="586"/>
                  </a:cubicBezTo>
                  <a:cubicBezTo>
                    <a:pt x="66" y="596"/>
                    <a:pt x="60" y="610"/>
                    <a:pt x="54" y="610"/>
                  </a:cubicBezTo>
                  <a:cubicBezTo>
                    <a:pt x="48" y="610"/>
                    <a:pt x="41" y="611"/>
                    <a:pt x="37" y="604"/>
                  </a:cubicBezTo>
                  <a:cubicBezTo>
                    <a:pt x="34" y="599"/>
                    <a:pt x="22" y="590"/>
                    <a:pt x="14" y="590"/>
                  </a:cubicBezTo>
                  <a:cubicBezTo>
                    <a:pt x="4" y="590"/>
                    <a:pt x="0" y="597"/>
                    <a:pt x="1" y="604"/>
                  </a:cubicBezTo>
                  <a:cubicBezTo>
                    <a:pt x="1" y="612"/>
                    <a:pt x="10" y="613"/>
                    <a:pt x="9" y="618"/>
                  </a:cubicBezTo>
                  <a:cubicBezTo>
                    <a:pt x="0" y="633"/>
                    <a:pt x="0" y="633"/>
                    <a:pt x="0" y="633"/>
                  </a:cubicBezTo>
                  <a:cubicBezTo>
                    <a:pt x="12" y="668"/>
                    <a:pt x="12" y="668"/>
                    <a:pt x="12" y="668"/>
                  </a:cubicBezTo>
                  <a:cubicBezTo>
                    <a:pt x="12" y="668"/>
                    <a:pt x="22" y="666"/>
                    <a:pt x="25" y="675"/>
                  </a:cubicBezTo>
                  <a:cubicBezTo>
                    <a:pt x="28" y="683"/>
                    <a:pt x="22" y="693"/>
                    <a:pt x="22" y="693"/>
                  </a:cubicBezTo>
                  <a:cubicBezTo>
                    <a:pt x="28" y="732"/>
                    <a:pt x="28" y="732"/>
                    <a:pt x="28" y="732"/>
                  </a:cubicBezTo>
                  <a:cubicBezTo>
                    <a:pt x="57" y="726"/>
                    <a:pt x="57" y="726"/>
                    <a:pt x="57" y="726"/>
                  </a:cubicBezTo>
                  <a:cubicBezTo>
                    <a:pt x="57" y="726"/>
                    <a:pt x="57" y="730"/>
                    <a:pt x="60" y="732"/>
                  </a:cubicBezTo>
                  <a:cubicBezTo>
                    <a:pt x="62" y="735"/>
                    <a:pt x="67" y="737"/>
                    <a:pt x="65" y="740"/>
                  </a:cubicBezTo>
                  <a:cubicBezTo>
                    <a:pt x="64" y="742"/>
                    <a:pt x="63" y="749"/>
                    <a:pt x="68" y="750"/>
                  </a:cubicBezTo>
                  <a:cubicBezTo>
                    <a:pt x="74" y="752"/>
                    <a:pt x="86" y="752"/>
                    <a:pt x="86" y="752"/>
                  </a:cubicBezTo>
                  <a:cubicBezTo>
                    <a:pt x="82" y="744"/>
                    <a:pt x="82" y="744"/>
                    <a:pt x="82" y="744"/>
                  </a:cubicBezTo>
                  <a:cubicBezTo>
                    <a:pt x="82" y="744"/>
                    <a:pt x="87" y="745"/>
                    <a:pt x="94" y="743"/>
                  </a:cubicBezTo>
                  <a:cubicBezTo>
                    <a:pt x="101" y="741"/>
                    <a:pt x="98" y="729"/>
                    <a:pt x="108" y="732"/>
                  </a:cubicBezTo>
                  <a:cubicBezTo>
                    <a:pt x="117" y="735"/>
                    <a:pt x="118" y="746"/>
                    <a:pt x="125" y="746"/>
                  </a:cubicBezTo>
                  <a:cubicBezTo>
                    <a:pt x="132" y="746"/>
                    <a:pt x="133" y="742"/>
                    <a:pt x="139" y="744"/>
                  </a:cubicBezTo>
                  <a:cubicBezTo>
                    <a:pt x="144" y="747"/>
                    <a:pt x="149" y="758"/>
                    <a:pt x="157" y="760"/>
                  </a:cubicBezTo>
                  <a:cubicBezTo>
                    <a:pt x="164" y="762"/>
                    <a:pt x="183" y="769"/>
                    <a:pt x="178" y="774"/>
                  </a:cubicBezTo>
                  <a:cubicBezTo>
                    <a:pt x="174" y="778"/>
                    <a:pt x="164" y="772"/>
                    <a:pt x="160" y="777"/>
                  </a:cubicBezTo>
                  <a:cubicBezTo>
                    <a:pt x="156" y="784"/>
                    <a:pt x="157" y="790"/>
                    <a:pt x="166" y="791"/>
                  </a:cubicBezTo>
                  <a:cubicBezTo>
                    <a:pt x="177" y="792"/>
                    <a:pt x="200" y="788"/>
                    <a:pt x="200" y="788"/>
                  </a:cubicBezTo>
                  <a:cubicBezTo>
                    <a:pt x="199" y="784"/>
                    <a:pt x="199" y="784"/>
                    <a:pt x="199" y="784"/>
                  </a:cubicBezTo>
                  <a:cubicBezTo>
                    <a:pt x="196" y="783"/>
                    <a:pt x="196" y="783"/>
                    <a:pt x="196" y="783"/>
                  </a:cubicBezTo>
                  <a:cubicBezTo>
                    <a:pt x="202" y="781"/>
                    <a:pt x="202" y="781"/>
                    <a:pt x="202" y="781"/>
                  </a:cubicBezTo>
                  <a:cubicBezTo>
                    <a:pt x="202" y="778"/>
                    <a:pt x="202" y="778"/>
                    <a:pt x="202" y="778"/>
                  </a:cubicBezTo>
                  <a:cubicBezTo>
                    <a:pt x="198" y="779"/>
                    <a:pt x="198" y="779"/>
                    <a:pt x="198" y="779"/>
                  </a:cubicBezTo>
                  <a:cubicBezTo>
                    <a:pt x="198" y="775"/>
                    <a:pt x="198" y="775"/>
                    <a:pt x="198" y="775"/>
                  </a:cubicBezTo>
                  <a:cubicBezTo>
                    <a:pt x="195" y="772"/>
                    <a:pt x="195" y="772"/>
                    <a:pt x="195" y="772"/>
                  </a:cubicBezTo>
                  <a:cubicBezTo>
                    <a:pt x="202" y="774"/>
                    <a:pt x="202" y="774"/>
                    <a:pt x="202" y="774"/>
                  </a:cubicBezTo>
                  <a:cubicBezTo>
                    <a:pt x="205" y="769"/>
                    <a:pt x="205" y="769"/>
                    <a:pt x="205" y="769"/>
                  </a:cubicBezTo>
                  <a:cubicBezTo>
                    <a:pt x="209" y="774"/>
                    <a:pt x="209" y="774"/>
                    <a:pt x="209" y="774"/>
                  </a:cubicBezTo>
                  <a:cubicBezTo>
                    <a:pt x="209" y="768"/>
                    <a:pt x="209" y="768"/>
                    <a:pt x="209" y="768"/>
                  </a:cubicBezTo>
                  <a:cubicBezTo>
                    <a:pt x="209" y="768"/>
                    <a:pt x="212" y="770"/>
                    <a:pt x="215" y="765"/>
                  </a:cubicBezTo>
                  <a:cubicBezTo>
                    <a:pt x="219" y="760"/>
                    <a:pt x="218" y="755"/>
                    <a:pt x="218" y="755"/>
                  </a:cubicBezTo>
                  <a:cubicBezTo>
                    <a:pt x="218" y="755"/>
                    <a:pt x="222" y="758"/>
                    <a:pt x="223" y="755"/>
                  </a:cubicBezTo>
                  <a:cubicBezTo>
                    <a:pt x="225" y="753"/>
                    <a:pt x="224" y="746"/>
                    <a:pt x="224" y="746"/>
                  </a:cubicBezTo>
                  <a:cubicBezTo>
                    <a:pt x="228" y="744"/>
                    <a:pt x="228" y="744"/>
                    <a:pt x="228" y="744"/>
                  </a:cubicBezTo>
                  <a:cubicBezTo>
                    <a:pt x="228" y="730"/>
                    <a:pt x="228" y="730"/>
                    <a:pt x="228" y="730"/>
                  </a:cubicBezTo>
                  <a:cubicBezTo>
                    <a:pt x="236" y="730"/>
                    <a:pt x="236" y="730"/>
                    <a:pt x="236" y="730"/>
                  </a:cubicBezTo>
                  <a:cubicBezTo>
                    <a:pt x="235" y="723"/>
                    <a:pt x="235" y="723"/>
                    <a:pt x="235" y="723"/>
                  </a:cubicBezTo>
                  <a:cubicBezTo>
                    <a:pt x="243" y="722"/>
                    <a:pt x="243" y="722"/>
                    <a:pt x="243" y="722"/>
                  </a:cubicBezTo>
                  <a:cubicBezTo>
                    <a:pt x="243" y="722"/>
                    <a:pt x="239" y="712"/>
                    <a:pt x="247" y="704"/>
                  </a:cubicBezTo>
                  <a:cubicBezTo>
                    <a:pt x="256" y="695"/>
                    <a:pt x="262" y="697"/>
                    <a:pt x="262" y="697"/>
                  </a:cubicBezTo>
                  <a:cubicBezTo>
                    <a:pt x="266" y="695"/>
                    <a:pt x="266" y="695"/>
                    <a:pt x="266" y="695"/>
                  </a:cubicBezTo>
                  <a:cubicBezTo>
                    <a:pt x="268" y="697"/>
                    <a:pt x="268" y="697"/>
                    <a:pt x="268" y="697"/>
                  </a:cubicBezTo>
                  <a:cubicBezTo>
                    <a:pt x="270" y="693"/>
                    <a:pt x="270" y="693"/>
                    <a:pt x="270" y="693"/>
                  </a:cubicBezTo>
                  <a:cubicBezTo>
                    <a:pt x="274" y="698"/>
                    <a:pt x="274" y="698"/>
                    <a:pt x="274" y="698"/>
                  </a:cubicBezTo>
                  <a:cubicBezTo>
                    <a:pt x="281" y="697"/>
                    <a:pt x="281" y="697"/>
                    <a:pt x="281" y="697"/>
                  </a:cubicBezTo>
                  <a:cubicBezTo>
                    <a:pt x="283" y="692"/>
                    <a:pt x="283" y="692"/>
                    <a:pt x="283" y="692"/>
                  </a:cubicBezTo>
                  <a:cubicBezTo>
                    <a:pt x="285" y="698"/>
                    <a:pt x="285" y="698"/>
                    <a:pt x="285" y="698"/>
                  </a:cubicBezTo>
                  <a:cubicBezTo>
                    <a:pt x="290" y="693"/>
                    <a:pt x="290" y="693"/>
                    <a:pt x="290" y="693"/>
                  </a:cubicBezTo>
                  <a:cubicBezTo>
                    <a:pt x="290" y="693"/>
                    <a:pt x="293" y="698"/>
                    <a:pt x="296" y="697"/>
                  </a:cubicBezTo>
                  <a:cubicBezTo>
                    <a:pt x="299" y="696"/>
                    <a:pt x="298" y="689"/>
                    <a:pt x="298" y="689"/>
                  </a:cubicBezTo>
                  <a:cubicBezTo>
                    <a:pt x="304" y="686"/>
                    <a:pt x="304" y="686"/>
                    <a:pt x="304" y="686"/>
                  </a:cubicBezTo>
                  <a:cubicBezTo>
                    <a:pt x="304" y="686"/>
                    <a:pt x="301" y="677"/>
                    <a:pt x="304" y="675"/>
                  </a:cubicBezTo>
                  <a:cubicBezTo>
                    <a:pt x="307" y="673"/>
                    <a:pt x="309" y="678"/>
                    <a:pt x="309" y="678"/>
                  </a:cubicBezTo>
                  <a:cubicBezTo>
                    <a:pt x="318" y="673"/>
                    <a:pt x="318" y="673"/>
                    <a:pt x="318" y="673"/>
                  </a:cubicBezTo>
                  <a:cubicBezTo>
                    <a:pt x="318" y="673"/>
                    <a:pt x="318" y="667"/>
                    <a:pt x="322" y="667"/>
                  </a:cubicBezTo>
                  <a:cubicBezTo>
                    <a:pt x="326" y="667"/>
                    <a:pt x="326" y="669"/>
                    <a:pt x="326" y="669"/>
                  </a:cubicBezTo>
                  <a:cubicBezTo>
                    <a:pt x="332" y="668"/>
                    <a:pt x="332" y="668"/>
                    <a:pt x="332" y="668"/>
                  </a:cubicBezTo>
                  <a:cubicBezTo>
                    <a:pt x="332" y="668"/>
                    <a:pt x="333" y="674"/>
                    <a:pt x="337" y="675"/>
                  </a:cubicBezTo>
                  <a:cubicBezTo>
                    <a:pt x="340" y="675"/>
                    <a:pt x="345" y="672"/>
                    <a:pt x="345" y="675"/>
                  </a:cubicBezTo>
                  <a:cubicBezTo>
                    <a:pt x="345" y="679"/>
                    <a:pt x="337" y="681"/>
                    <a:pt x="337" y="681"/>
                  </a:cubicBezTo>
                  <a:cubicBezTo>
                    <a:pt x="338" y="686"/>
                    <a:pt x="338" y="686"/>
                    <a:pt x="338" y="686"/>
                  </a:cubicBezTo>
                  <a:cubicBezTo>
                    <a:pt x="341" y="684"/>
                    <a:pt x="341" y="684"/>
                    <a:pt x="341" y="684"/>
                  </a:cubicBezTo>
                  <a:cubicBezTo>
                    <a:pt x="342" y="691"/>
                    <a:pt x="342" y="691"/>
                    <a:pt x="342" y="691"/>
                  </a:cubicBezTo>
                  <a:cubicBezTo>
                    <a:pt x="352" y="693"/>
                    <a:pt x="352" y="693"/>
                    <a:pt x="352" y="693"/>
                  </a:cubicBezTo>
                  <a:cubicBezTo>
                    <a:pt x="352" y="696"/>
                    <a:pt x="352" y="696"/>
                    <a:pt x="352" y="696"/>
                  </a:cubicBezTo>
                  <a:cubicBezTo>
                    <a:pt x="346" y="696"/>
                    <a:pt x="346" y="696"/>
                    <a:pt x="346" y="696"/>
                  </a:cubicBezTo>
                  <a:cubicBezTo>
                    <a:pt x="348" y="703"/>
                    <a:pt x="348" y="703"/>
                    <a:pt x="348" y="703"/>
                  </a:cubicBezTo>
                  <a:cubicBezTo>
                    <a:pt x="357" y="699"/>
                    <a:pt x="357" y="699"/>
                    <a:pt x="357" y="699"/>
                  </a:cubicBezTo>
                  <a:cubicBezTo>
                    <a:pt x="357" y="699"/>
                    <a:pt x="357" y="706"/>
                    <a:pt x="359" y="708"/>
                  </a:cubicBezTo>
                  <a:cubicBezTo>
                    <a:pt x="361" y="710"/>
                    <a:pt x="364" y="715"/>
                    <a:pt x="363" y="722"/>
                  </a:cubicBezTo>
                  <a:cubicBezTo>
                    <a:pt x="363" y="728"/>
                    <a:pt x="361" y="731"/>
                    <a:pt x="361" y="738"/>
                  </a:cubicBezTo>
                  <a:cubicBezTo>
                    <a:pt x="361" y="743"/>
                    <a:pt x="367" y="750"/>
                    <a:pt x="367" y="750"/>
                  </a:cubicBezTo>
                  <a:cubicBezTo>
                    <a:pt x="391" y="746"/>
                    <a:pt x="391" y="746"/>
                    <a:pt x="391" y="746"/>
                  </a:cubicBezTo>
                  <a:cubicBezTo>
                    <a:pt x="391" y="746"/>
                    <a:pt x="388" y="757"/>
                    <a:pt x="381" y="758"/>
                  </a:cubicBezTo>
                  <a:cubicBezTo>
                    <a:pt x="374" y="760"/>
                    <a:pt x="366" y="759"/>
                    <a:pt x="362" y="762"/>
                  </a:cubicBezTo>
                  <a:cubicBezTo>
                    <a:pt x="358" y="766"/>
                    <a:pt x="350" y="774"/>
                    <a:pt x="346" y="776"/>
                  </a:cubicBezTo>
                  <a:cubicBezTo>
                    <a:pt x="342" y="778"/>
                    <a:pt x="331" y="779"/>
                    <a:pt x="331" y="779"/>
                  </a:cubicBezTo>
                  <a:cubicBezTo>
                    <a:pt x="330" y="789"/>
                    <a:pt x="330" y="789"/>
                    <a:pt x="330" y="789"/>
                  </a:cubicBezTo>
                  <a:cubicBezTo>
                    <a:pt x="323" y="791"/>
                    <a:pt x="323" y="791"/>
                    <a:pt x="323" y="791"/>
                  </a:cubicBezTo>
                  <a:cubicBezTo>
                    <a:pt x="323" y="791"/>
                    <a:pt x="321" y="800"/>
                    <a:pt x="321" y="804"/>
                  </a:cubicBezTo>
                  <a:cubicBezTo>
                    <a:pt x="321" y="808"/>
                    <a:pt x="326" y="813"/>
                    <a:pt x="326" y="813"/>
                  </a:cubicBezTo>
                  <a:cubicBezTo>
                    <a:pt x="326" y="813"/>
                    <a:pt x="323" y="813"/>
                    <a:pt x="321" y="815"/>
                  </a:cubicBezTo>
                  <a:cubicBezTo>
                    <a:pt x="318" y="817"/>
                    <a:pt x="317" y="821"/>
                    <a:pt x="317" y="821"/>
                  </a:cubicBezTo>
                  <a:cubicBezTo>
                    <a:pt x="313" y="824"/>
                    <a:pt x="313" y="824"/>
                    <a:pt x="313" y="824"/>
                  </a:cubicBezTo>
                  <a:cubicBezTo>
                    <a:pt x="314" y="828"/>
                    <a:pt x="314" y="828"/>
                    <a:pt x="314" y="828"/>
                  </a:cubicBezTo>
                  <a:cubicBezTo>
                    <a:pt x="322" y="826"/>
                    <a:pt x="322" y="826"/>
                    <a:pt x="322" y="826"/>
                  </a:cubicBezTo>
                  <a:cubicBezTo>
                    <a:pt x="321" y="832"/>
                    <a:pt x="321" y="832"/>
                    <a:pt x="321" y="832"/>
                  </a:cubicBezTo>
                  <a:cubicBezTo>
                    <a:pt x="327" y="830"/>
                    <a:pt x="327" y="830"/>
                    <a:pt x="327" y="830"/>
                  </a:cubicBezTo>
                  <a:cubicBezTo>
                    <a:pt x="328" y="832"/>
                    <a:pt x="328" y="832"/>
                    <a:pt x="328" y="832"/>
                  </a:cubicBezTo>
                  <a:cubicBezTo>
                    <a:pt x="337" y="832"/>
                    <a:pt x="337" y="832"/>
                    <a:pt x="337" y="832"/>
                  </a:cubicBezTo>
                  <a:cubicBezTo>
                    <a:pt x="337" y="832"/>
                    <a:pt x="339" y="836"/>
                    <a:pt x="342" y="836"/>
                  </a:cubicBezTo>
                  <a:cubicBezTo>
                    <a:pt x="346" y="835"/>
                    <a:pt x="349" y="830"/>
                    <a:pt x="352" y="833"/>
                  </a:cubicBezTo>
                  <a:cubicBezTo>
                    <a:pt x="355" y="837"/>
                    <a:pt x="345" y="840"/>
                    <a:pt x="345" y="840"/>
                  </a:cubicBezTo>
                  <a:cubicBezTo>
                    <a:pt x="345" y="840"/>
                    <a:pt x="344" y="850"/>
                    <a:pt x="340" y="849"/>
                  </a:cubicBezTo>
                  <a:cubicBezTo>
                    <a:pt x="336" y="848"/>
                    <a:pt x="323" y="847"/>
                    <a:pt x="323" y="847"/>
                  </a:cubicBezTo>
                  <a:cubicBezTo>
                    <a:pt x="323" y="847"/>
                    <a:pt x="316" y="853"/>
                    <a:pt x="312" y="854"/>
                  </a:cubicBezTo>
                  <a:cubicBezTo>
                    <a:pt x="309" y="855"/>
                    <a:pt x="297" y="856"/>
                    <a:pt x="301" y="869"/>
                  </a:cubicBezTo>
                  <a:cubicBezTo>
                    <a:pt x="306" y="881"/>
                    <a:pt x="314" y="879"/>
                    <a:pt x="321" y="876"/>
                  </a:cubicBezTo>
                  <a:cubicBezTo>
                    <a:pt x="328" y="873"/>
                    <a:pt x="336" y="869"/>
                    <a:pt x="341" y="876"/>
                  </a:cubicBezTo>
                  <a:cubicBezTo>
                    <a:pt x="346" y="881"/>
                    <a:pt x="363" y="897"/>
                    <a:pt x="367" y="896"/>
                  </a:cubicBezTo>
                  <a:cubicBezTo>
                    <a:pt x="373" y="896"/>
                    <a:pt x="378" y="894"/>
                    <a:pt x="385" y="903"/>
                  </a:cubicBezTo>
                  <a:cubicBezTo>
                    <a:pt x="391" y="912"/>
                    <a:pt x="390" y="921"/>
                    <a:pt x="390" y="921"/>
                  </a:cubicBezTo>
                  <a:cubicBezTo>
                    <a:pt x="393" y="921"/>
                    <a:pt x="393" y="921"/>
                    <a:pt x="393" y="921"/>
                  </a:cubicBezTo>
                  <a:cubicBezTo>
                    <a:pt x="397" y="915"/>
                    <a:pt x="397" y="915"/>
                    <a:pt x="397" y="915"/>
                  </a:cubicBezTo>
                  <a:cubicBezTo>
                    <a:pt x="402" y="915"/>
                    <a:pt x="402" y="915"/>
                    <a:pt x="402" y="915"/>
                  </a:cubicBezTo>
                  <a:cubicBezTo>
                    <a:pt x="402" y="915"/>
                    <a:pt x="402" y="911"/>
                    <a:pt x="406" y="910"/>
                  </a:cubicBezTo>
                  <a:cubicBezTo>
                    <a:pt x="408" y="910"/>
                    <a:pt x="408" y="910"/>
                    <a:pt x="408" y="910"/>
                  </a:cubicBezTo>
                  <a:cubicBezTo>
                    <a:pt x="408" y="310"/>
                    <a:pt x="408" y="310"/>
                    <a:pt x="408" y="310"/>
                  </a:cubicBezTo>
                  <a:cubicBezTo>
                    <a:pt x="399" y="314"/>
                    <a:pt x="387" y="321"/>
                    <a:pt x="379" y="317"/>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96" name="Russia" descr="© INSCALE GmbH, 05.05.2010&#10;http://www.presentationload.com/"/>
            <p:cNvSpPr>
              <a:spLocks noEditPoints="1"/>
            </p:cNvSpPr>
            <p:nvPr/>
          </p:nvSpPr>
          <p:spPr bwMode="gray">
            <a:xfrm>
              <a:off x="4816930" y="681942"/>
              <a:ext cx="4327067" cy="3259542"/>
            </a:xfrm>
            <a:custGeom>
              <a:avLst/>
              <a:gdLst/>
              <a:ahLst/>
              <a:cxnLst>
                <a:cxn ang="0">
                  <a:pos x="1488" y="171"/>
                </a:cxn>
                <a:cxn ang="0">
                  <a:pos x="1498" y="124"/>
                </a:cxn>
                <a:cxn ang="0">
                  <a:pos x="1455" y="94"/>
                </a:cxn>
                <a:cxn ang="0">
                  <a:pos x="1505" y="40"/>
                </a:cxn>
                <a:cxn ang="0">
                  <a:pos x="236" y="29"/>
                </a:cxn>
                <a:cxn ang="0">
                  <a:pos x="258" y="176"/>
                </a:cxn>
                <a:cxn ang="0">
                  <a:pos x="231" y="243"/>
                </a:cxn>
                <a:cxn ang="0">
                  <a:pos x="269" y="266"/>
                </a:cxn>
                <a:cxn ang="0">
                  <a:pos x="245" y="302"/>
                </a:cxn>
                <a:cxn ang="0">
                  <a:pos x="232" y="359"/>
                </a:cxn>
                <a:cxn ang="0">
                  <a:pos x="242" y="440"/>
                </a:cxn>
                <a:cxn ang="0">
                  <a:pos x="272" y="483"/>
                </a:cxn>
                <a:cxn ang="0">
                  <a:pos x="291" y="527"/>
                </a:cxn>
                <a:cxn ang="0">
                  <a:pos x="402" y="538"/>
                </a:cxn>
                <a:cxn ang="0">
                  <a:pos x="466" y="641"/>
                </a:cxn>
                <a:cxn ang="0">
                  <a:pos x="461" y="682"/>
                </a:cxn>
                <a:cxn ang="0">
                  <a:pos x="526" y="719"/>
                </a:cxn>
                <a:cxn ang="0">
                  <a:pos x="592" y="744"/>
                </a:cxn>
                <a:cxn ang="0">
                  <a:pos x="648" y="767"/>
                </a:cxn>
                <a:cxn ang="0">
                  <a:pos x="721" y="786"/>
                </a:cxn>
                <a:cxn ang="0">
                  <a:pos x="782" y="778"/>
                </a:cxn>
                <a:cxn ang="0">
                  <a:pos x="845" y="778"/>
                </a:cxn>
                <a:cxn ang="0">
                  <a:pos x="885" y="828"/>
                </a:cxn>
                <a:cxn ang="0">
                  <a:pos x="861" y="913"/>
                </a:cxn>
                <a:cxn ang="0">
                  <a:pos x="893" y="940"/>
                </a:cxn>
                <a:cxn ang="0">
                  <a:pos x="843" y="992"/>
                </a:cxn>
                <a:cxn ang="0">
                  <a:pos x="862" y="1057"/>
                </a:cxn>
                <a:cxn ang="0">
                  <a:pos x="851" y="1097"/>
                </a:cxn>
                <a:cxn ang="0">
                  <a:pos x="926" y="1125"/>
                </a:cxn>
                <a:cxn ang="0">
                  <a:pos x="1024" y="1154"/>
                </a:cxn>
                <a:cxn ang="0">
                  <a:pos x="1143" y="1118"/>
                </a:cxn>
                <a:cxn ang="0">
                  <a:pos x="1259" y="1103"/>
                </a:cxn>
                <a:cxn ang="0">
                  <a:pos x="1367" y="1105"/>
                </a:cxn>
                <a:cxn ang="0">
                  <a:pos x="1445" y="1060"/>
                </a:cxn>
                <a:cxn ang="0">
                  <a:pos x="1341" y="977"/>
                </a:cxn>
                <a:cxn ang="0">
                  <a:pos x="1308" y="960"/>
                </a:cxn>
                <a:cxn ang="0">
                  <a:pos x="1286" y="870"/>
                </a:cxn>
                <a:cxn ang="0">
                  <a:pos x="1322" y="838"/>
                </a:cxn>
                <a:cxn ang="0">
                  <a:pos x="1331" y="813"/>
                </a:cxn>
                <a:cxn ang="0">
                  <a:pos x="1249" y="746"/>
                </a:cxn>
                <a:cxn ang="0">
                  <a:pos x="1146" y="693"/>
                </a:cxn>
                <a:cxn ang="0">
                  <a:pos x="1185" y="585"/>
                </a:cxn>
                <a:cxn ang="0">
                  <a:pos x="1183" y="508"/>
                </a:cxn>
                <a:cxn ang="0">
                  <a:pos x="1228" y="456"/>
                </a:cxn>
                <a:cxn ang="0">
                  <a:pos x="1306" y="408"/>
                </a:cxn>
                <a:cxn ang="0">
                  <a:pos x="1358" y="405"/>
                </a:cxn>
                <a:cxn ang="0">
                  <a:pos x="1430" y="352"/>
                </a:cxn>
                <a:cxn ang="0">
                  <a:pos x="1532" y="310"/>
                </a:cxn>
                <a:cxn ang="0">
                  <a:pos x="324" y="264"/>
                </a:cxn>
                <a:cxn ang="0">
                  <a:pos x="286" y="156"/>
                </a:cxn>
                <a:cxn ang="0">
                  <a:pos x="321" y="175"/>
                </a:cxn>
                <a:cxn ang="0">
                  <a:pos x="425" y="131"/>
                </a:cxn>
                <a:cxn ang="0">
                  <a:pos x="375" y="84"/>
                </a:cxn>
                <a:cxn ang="0">
                  <a:pos x="402" y="87"/>
                </a:cxn>
                <a:cxn ang="0">
                  <a:pos x="376" y="52"/>
                </a:cxn>
                <a:cxn ang="0">
                  <a:pos x="464" y="146"/>
                </a:cxn>
                <a:cxn ang="0">
                  <a:pos x="51" y="628"/>
                </a:cxn>
                <a:cxn ang="0">
                  <a:pos x="41" y="627"/>
                </a:cxn>
                <a:cxn ang="0">
                  <a:pos x="3" y="676"/>
                </a:cxn>
                <a:cxn ang="0">
                  <a:pos x="3" y="687"/>
                </a:cxn>
              </a:cxnLst>
              <a:rect l="0" t="0" r="r" b="b"/>
              <a:pathLst>
                <a:path w="1532" h="1155">
                  <a:moveTo>
                    <a:pt x="1522" y="230"/>
                  </a:moveTo>
                  <a:cubicBezTo>
                    <a:pt x="1522" y="230"/>
                    <a:pt x="1526" y="226"/>
                    <a:pt x="1522" y="222"/>
                  </a:cubicBezTo>
                  <a:cubicBezTo>
                    <a:pt x="1520" y="219"/>
                    <a:pt x="1504" y="229"/>
                    <a:pt x="1504" y="229"/>
                  </a:cubicBezTo>
                  <a:cubicBezTo>
                    <a:pt x="1501" y="224"/>
                    <a:pt x="1501" y="224"/>
                    <a:pt x="1501" y="224"/>
                  </a:cubicBezTo>
                  <a:cubicBezTo>
                    <a:pt x="1509" y="201"/>
                    <a:pt x="1509" y="201"/>
                    <a:pt x="1509" y="201"/>
                  </a:cubicBezTo>
                  <a:cubicBezTo>
                    <a:pt x="1515" y="199"/>
                    <a:pt x="1515" y="199"/>
                    <a:pt x="1515" y="199"/>
                  </a:cubicBezTo>
                  <a:cubicBezTo>
                    <a:pt x="1517" y="177"/>
                    <a:pt x="1517" y="177"/>
                    <a:pt x="1517" y="177"/>
                  </a:cubicBezTo>
                  <a:cubicBezTo>
                    <a:pt x="1507" y="174"/>
                    <a:pt x="1507" y="174"/>
                    <a:pt x="1507" y="174"/>
                  </a:cubicBezTo>
                  <a:cubicBezTo>
                    <a:pt x="1502" y="176"/>
                    <a:pt x="1502" y="176"/>
                    <a:pt x="1502" y="176"/>
                  </a:cubicBezTo>
                  <a:cubicBezTo>
                    <a:pt x="1488" y="171"/>
                    <a:pt x="1488" y="171"/>
                    <a:pt x="1488" y="171"/>
                  </a:cubicBezTo>
                  <a:cubicBezTo>
                    <a:pt x="1488" y="171"/>
                    <a:pt x="1491" y="154"/>
                    <a:pt x="1491" y="152"/>
                  </a:cubicBezTo>
                  <a:cubicBezTo>
                    <a:pt x="1491" y="151"/>
                    <a:pt x="1485" y="149"/>
                    <a:pt x="1485" y="149"/>
                  </a:cubicBezTo>
                  <a:cubicBezTo>
                    <a:pt x="1496" y="141"/>
                    <a:pt x="1496" y="141"/>
                    <a:pt x="1496" y="141"/>
                  </a:cubicBezTo>
                  <a:cubicBezTo>
                    <a:pt x="1501" y="136"/>
                    <a:pt x="1501" y="136"/>
                    <a:pt x="1501" y="136"/>
                  </a:cubicBezTo>
                  <a:cubicBezTo>
                    <a:pt x="1510" y="135"/>
                    <a:pt x="1510" y="135"/>
                    <a:pt x="1510" y="135"/>
                  </a:cubicBezTo>
                  <a:cubicBezTo>
                    <a:pt x="1510" y="135"/>
                    <a:pt x="1516" y="126"/>
                    <a:pt x="1520" y="124"/>
                  </a:cubicBezTo>
                  <a:cubicBezTo>
                    <a:pt x="1524" y="122"/>
                    <a:pt x="1522" y="119"/>
                    <a:pt x="1517" y="115"/>
                  </a:cubicBezTo>
                  <a:cubicBezTo>
                    <a:pt x="1513" y="111"/>
                    <a:pt x="1511" y="117"/>
                    <a:pt x="1506" y="119"/>
                  </a:cubicBezTo>
                  <a:cubicBezTo>
                    <a:pt x="1503" y="120"/>
                    <a:pt x="1497" y="120"/>
                    <a:pt x="1497" y="120"/>
                  </a:cubicBezTo>
                  <a:cubicBezTo>
                    <a:pt x="1498" y="124"/>
                    <a:pt x="1498" y="124"/>
                    <a:pt x="1498" y="124"/>
                  </a:cubicBezTo>
                  <a:cubicBezTo>
                    <a:pt x="1482" y="129"/>
                    <a:pt x="1482" y="129"/>
                    <a:pt x="1482" y="129"/>
                  </a:cubicBezTo>
                  <a:cubicBezTo>
                    <a:pt x="1478" y="116"/>
                    <a:pt x="1478" y="116"/>
                    <a:pt x="1478" y="116"/>
                  </a:cubicBezTo>
                  <a:cubicBezTo>
                    <a:pt x="1478" y="116"/>
                    <a:pt x="1488" y="111"/>
                    <a:pt x="1483" y="108"/>
                  </a:cubicBezTo>
                  <a:cubicBezTo>
                    <a:pt x="1478" y="104"/>
                    <a:pt x="1472" y="116"/>
                    <a:pt x="1472" y="116"/>
                  </a:cubicBezTo>
                  <a:cubicBezTo>
                    <a:pt x="1466" y="115"/>
                    <a:pt x="1466" y="115"/>
                    <a:pt x="1466" y="115"/>
                  </a:cubicBezTo>
                  <a:cubicBezTo>
                    <a:pt x="1457" y="119"/>
                    <a:pt x="1457" y="119"/>
                    <a:pt x="1457" y="119"/>
                  </a:cubicBezTo>
                  <a:cubicBezTo>
                    <a:pt x="1460" y="113"/>
                    <a:pt x="1460" y="113"/>
                    <a:pt x="1460" y="113"/>
                  </a:cubicBezTo>
                  <a:cubicBezTo>
                    <a:pt x="1458" y="101"/>
                    <a:pt x="1458" y="101"/>
                    <a:pt x="1458" y="101"/>
                  </a:cubicBezTo>
                  <a:cubicBezTo>
                    <a:pt x="1446" y="103"/>
                    <a:pt x="1446" y="103"/>
                    <a:pt x="1446" y="103"/>
                  </a:cubicBezTo>
                  <a:cubicBezTo>
                    <a:pt x="1455" y="94"/>
                    <a:pt x="1455" y="94"/>
                    <a:pt x="1455" y="94"/>
                  </a:cubicBezTo>
                  <a:cubicBezTo>
                    <a:pt x="1451" y="92"/>
                    <a:pt x="1451" y="92"/>
                    <a:pt x="1451" y="92"/>
                  </a:cubicBezTo>
                  <a:cubicBezTo>
                    <a:pt x="1452" y="84"/>
                    <a:pt x="1452" y="84"/>
                    <a:pt x="1452" y="84"/>
                  </a:cubicBezTo>
                  <a:cubicBezTo>
                    <a:pt x="1465" y="84"/>
                    <a:pt x="1465" y="84"/>
                    <a:pt x="1465" y="84"/>
                  </a:cubicBezTo>
                  <a:cubicBezTo>
                    <a:pt x="1467" y="78"/>
                    <a:pt x="1467" y="78"/>
                    <a:pt x="1467" y="78"/>
                  </a:cubicBezTo>
                  <a:cubicBezTo>
                    <a:pt x="1476" y="80"/>
                    <a:pt x="1476" y="80"/>
                    <a:pt x="1476" y="80"/>
                  </a:cubicBezTo>
                  <a:cubicBezTo>
                    <a:pt x="1478" y="73"/>
                    <a:pt x="1478" y="73"/>
                    <a:pt x="1478" y="73"/>
                  </a:cubicBezTo>
                  <a:cubicBezTo>
                    <a:pt x="1486" y="61"/>
                    <a:pt x="1486" y="61"/>
                    <a:pt x="1486" y="61"/>
                  </a:cubicBezTo>
                  <a:cubicBezTo>
                    <a:pt x="1486" y="61"/>
                    <a:pt x="1489" y="70"/>
                    <a:pt x="1495" y="67"/>
                  </a:cubicBezTo>
                  <a:cubicBezTo>
                    <a:pt x="1500" y="65"/>
                    <a:pt x="1490" y="53"/>
                    <a:pt x="1490" y="53"/>
                  </a:cubicBezTo>
                  <a:cubicBezTo>
                    <a:pt x="1505" y="40"/>
                    <a:pt x="1505" y="40"/>
                    <a:pt x="1505" y="40"/>
                  </a:cubicBezTo>
                  <a:cubicBezTo>
                    <a:pt x="1501" y="33"/>
                    <a:pt x="1501" y="33"/>
                    <a:pt x="1501" y="33"/>
                  </a:cubicBezTo>
                  <a:cubicBezTo>
                    <a:pt x="1509" y="30"/>
                    <a:pt x="1509" y="30"/>
                    <a:pt x="1509" y="30"/>
                  </a:cubicBezTo>
                  <a:cubicBezTo>
                    <a:pt x="1515" y="18"/>
                    <a:pt x="1515" y="18"/>
                    <a:pt x="1515" y="18"/>
                  </a:cubicBezTo>
                  <a:cubicBezTo>
                    <a:pt x="1515" y="18"/>
                    <a:pt x="1521" y="18"/>
                    <a:pt x="1522" y="15"/>
                  </a:cubicBezTo>
                  <a:cubicBezTo>
                    <a:pt x="1524" y="12"/>
                    <a:pt x="1519" y="9"/>
                    <a:pt x="1519" y="9"/>
                  </a:cubicBezTo>
                  <a:cubicBezTo>
                    <a:pt x="1525" y="0"/>
                    <a:pt x="1525" y="0"/>
                    <a:pt x="1525" y="0"/>
                  </a:cubicBezTo>
                  <a:cubicBezTo>
                    <a:pt x="235" y="0"/>
                    <a:pt x="235" y="0"/>
                    <a:pt x="235" y="0"/>
                  </a:cubicBezTo>
                  <a:cubicBezTo>
                    <a:pt x="236" y="1"/>
                    <a:pt x="236" y="1"/>
                    <a:pt x="236" y="1"/>
                  </a:cubicBezTo>
                  <a:cubicBezTo>
                    <a:pt x="240" y="10"/>
                    <a:pt x="235" y="25"/>
                    <a:pt x="235" y="25"/>
                  </a:cubicBezTo>
                  <a:cubicBezTo>
                    <a:pt x="236" y="29"/>
                    <a:pt x="236" y="29"/>
                    <a:pt x="236" y="29"/>
                  </a:cubicBezTo>
                  <a:cubicBezTo>
                    <a:pt x="227" y="35"/>
                    <a:pt x="227" y="35"/>
                    <a:pt x="227" y="35"/>
                  </a:cubicBezTo>
                  <a:cubicBezTo>
                    <a:pt x="248" y="49"/>
                    <a:pt x="248" y="49"/>
                    <a:pt x="248" y="49"/>
                  </a:cubicBezTo>
                  <a:cubicBezTo>
                    <a:pt x="259" y="51"/>
                    <a:pt x="259" y="51"/>
                    <a:pt x="259" y="51"/>
                  </a:cubicBezTo>
                  <a:cubicBezTo>
                    <a:pt x="275" y="59"/>
                    <a:pt x="275" y="59"/>
                    <a:pt x="275" y="59"/>
                  </a:cubicBezTo>
                  <a:cubicBezTo>
                    <a:pt x="278" y="67"/>
                    <a:pt x="278" y="67"/>
                    <a:pt x="278" y="67"/>
                  </a:cubicBezTo>
                  <a:cubicBezTo>
                    <a:pt x="278" y="67"/>
                    <a:pt x="290" y="67"/>
                    <a:pt x="291" y="73"/>
                  </a:cubicBezTo>
                  <a:cubicBezTo>
                    <a:pt x="291" y="79"/>
                    <a:pt x="289" y="103"/>
                    <a:pt x="287" y="107"/>
                  </a:cubicBezTo>
                  <a:cubicBezTo>
                    <a:pt x="284" y="115"/>
                    <a:pt x="284" y="115"/>
                    <a:pt x="284" y="115"/>
                  </a:cubicBezTo>
                  <a:cubicBezTo>
                    <a:pt x="284" y="115"/>
                    <a:pt x="275" y="128"/>
                    <a:pt x="272" y="140"/>
                  </a:cubicBezTo>
                  <a:cubicBezTo>
                    <a:pt x="269" y="151"/>
                    <a:pt x="261" y="171"/>
                    <a:pt x="258" y="176"/>
                  </a:cubicBezTo>
                  <a:cubicBezTo>
                    <a:pt x="255" y="182"/>
                    <a:pt x="250" y="195"/>
                    <a:pt x="250" y="195"/>
                  </a:cubicBezTo>
                  <a:cubicBezTo>
                    <a:pt x="237" y="209"/>
                    <a:pt x="237" y="209"/>
                    <a:pt x="237" y="209"/>
                  </a:cubicBezTo>
                  <a:cubicBezTo>
                    <a:pt x="236" y="218"/>
                    <a:pt x="236" y="218"/>
                    <a:pt x="236" y="218"/>
                  </a:cubicBezTo>
                  <a:cubicBezTo>
                    <a:pt x="232" y="221"/>
                    <a:pt x="232" y="221"/>
                    <a:pt x="232" y="221"/>
                  </a:cubicBezTo>
                  <a:cubicBezTo>
                    <a:pt x="221" y="236"/>
                    <a:pt x="221" y="236"/>
                    <a:pt x="221" y="236"/>
                  </a:cubicBezTo>
                  <a:cubicBezTo>
                    <a:pt x="213" y="252"/>
                    <a:pt x="213" y="252"/>
                    <a:pt x="213" y="252"/>
                  </a:cubicBezTo>
                  <a:cubicBezTo>
                    <a:pt x="213" y="253"/>
                    <a:pt x="213" y="253"/>
                    <a:pt x="213" y="253"/>
                  </a:cubicBezTo>
                  <a:cubicBezTo>
                    <a:pt x="216" y="254"/>
                    <a:pt x="216" y="254"/>
                    <a:pt x="216" y="254"/>
                  </a:cubicBezTo>
                  <a:cubicBezTo>
                    <a:pt x="225" y="252"/>
                    <a:pt x="225" y="252"/>
                    <a:pt x="225" y="252"/>
                  </a:cubicBezTo>
                  <a:cubicBezTo>
                    <a:pt x="231" y="243"/>
                    <a:pt x="231" y="243"/>
                    <a:pt x="231" y="243"/>
                  </a:cubicBezTo>
                  <a:cubicBezTo>
                    <a:pt x="235" y="239"/>
                    <a:pt x="235" y="239"/>
                    <a:pt x="235" y="239"/>
                  </a:cubicBezTo>
                  <a:cubicBezTo>
                    <a:pt x="235" y="239"/>
                    <a:pt x="236" y="234"/>
                    <a:pt x="238" y="235"/>
                  </a:cubicBezTo>
                  <a:cubicBezTo>
                    <a:pt x="241" y="236"/>
                    <a:pt x="239" y="239"/>
                    <a:pt x="239" y="239"/>
                  </a:cubicBezTo>
                  <a:cubicBezTo>
                    <a:pt x="242" y="253"/>
                    <a:pt x="242" y="253"/>
                    <a:pt x="242" y="253"/>
                  </a:cubicBezTo>
                  <a:cubicBezTo>
                    <a:pt x="235" y="248"/>
                    <a:pt x="235" y="248"/>
                    <a:pt x="235" y="248"/>
                  </a:cubicBezTo>
                  <a:cubicBezTo>
                    <a:pt x="234" y="249"/>
                    <a:pt x="234" y="249"/>
                    <a:pt x="234" y="249"/>
                  </a:cubicBezTo>
                  <a:cubicBezTo>
                    <a:pt x="241" y="257"/>
                    <a:pt x="241" y="257"/>
                    <a:pt x="241" y="257"/>
                  </a:cubicBezTo>
                  <a:cubicBezTo>
                    <a:pt x="246" y="259"/>
                    <a:pt x="246" y="259"/>
                    <a:pt x="246" y="259"/>
                  </a:cubicBezTo>
                  <a:cubicBezTo>
                    <a:pt x="256" y="267"/>
                    <a:pt x="256" y="267"/>
                    <a:pt x="256" y="267"/>
                  </a:cubicBezTo>
                  <a:cubicBezTo>
                    <a:pt x="256" y="267"/>
                    <a:pt x="260" y="269"/>
                    <a:pt x="269" y="266"/>
                  </a:cubicBezTo>
                  <a:cubicBezTo>
                    <a:pt x="276" y="262"/>
                    <a:pt x="281" y="257"/>
                    <a:pt x="286" y="261"/>
                  </a:cubicBezTo>
                  <a:cubicBezTo>
                    <a:pt x="291" y="265"/>
                    <a:pt x="292" y="269"/>
                    <a:pt x="292" y="269"/>
                  </a:cubicBezTo>
                  <a:cubicBezTo>
                    <a:pt x="301" y="270"/>
                    <a:pt x="301" y="270"/>
                    <a:pt x="301" y="270"/>
                  </a:cubicBezTo>
                  <a:cubicBezTo>
                    <a:pt x="299" y="278"/>
                    <a:pt x="299" y="278"/>
                    <a:pt x="299" y="278"/>
                  </a:cubicBezTo>
                  <a:cubicBezTo>
                    <a:pt x="267" y="275"/>
                    <a:pt x="267" y="275"/>
                    <a:pt x="267" y="275"/>
                  </a:cubicBezTo>
                  <a:cubicBezTo>
                    <a:pt x="261" y="281"/>
                    <a:pt x="261" y="281"/>
                    <a:pt x="261" y="281"/>
                  </a:cubicBezTo>
                  <a:cubicBezTo>
                    <a:pt x="261" y="281"/>
                    <a:pt x="270" y="287"/>
                    <a:pt x="262" y="290"/>
                  </a:cubicBezTo>
                  <a:cubicBezTo>
                    <a:pt x="255" y="294"/>
                    <a:pt x="249" y="290"/>
                    <a:pt x="249" y="290"/>
                  </a:cubicBezTo>
                  <a:cubicBezTo>
                    <a:pt x="243" y="294"/>
                    <a:pt x="243" y="294"/>
                    <a:pt x="243" y="294"/>
                  </a:cubicBezTo>
                  <a:cubicBezTo>
                    <a:pt x="243" y="294"/>
                    <a:pt x="251" y="300"/>
                    <a:pt x="245" y="302"/>
                  </a:cubicBezTo>
                  <a:cubicBezTo>
                    <a:pt x="240" y="303"/>
                    <a:pt x="236" y="296"/>
                    <a:pt x="236" y="296"/>
                  </a:cubicBezTo>
                  <a:cubicBezTo>
                    <a:pt x="234" y="299"/>
                    <a:pt x="234" y="299"/>
                    <a:pt x="234" y="299"/>
                  </a:cubicBezTo>
                  <a:cubicBezTo>
                    <a:pt x="234" y="304"/>
                    <a:pt x="234" y="304"/>
                    <a:pt x="234" y="304"/>
                  </a:cubicBezTo>
                  <a:cubicBezTo>
                    <a:pt x="239" y="310"/>
                    <a:pt x="239" y="310"/>
                    <a:pt x="239" y="310"/>
                  </a:cubicBezTo>
                  <a:cubicBezTo>
                    <a:pt x="238" y="317"/>
                    <a:pt x="238" y="317"/>
                    <a:pt x="238" y="317"/>
                  </a:cubicBezTo>
                  <a:cubicBezTo>
                    <a:pt x="244" y="322"/>
                    <a:pt x="244" y="322"/>
                    <a:pt x="244" y="322"/>
                  </a:cubicBezTo>
                  <a:cubicBezTo>
                    <a:pt x="244" y="322"/>
                    <a:pt x="238" y="326"/>
                    <a:pt x="238" y="328"/>
                  </a:cubicBezTo>
                  <a:cubicBezTo>
                    <a:pt x="238" y="329"/>
                    <a:pt x="240" y="331"/>
                    <a:pt x="240" y="331"/>
                  </a:cubicBezTo>
                  <a:cubicBezTo>
                    <a:pt x="237" y="347"/>
                    <a:pt x="237" y="347"/>
                    <a:pt x="237" y="347"/>
                  </a:cubicBezTo>
                  <a:cubicBezTo>
                    <a:pt x="237" y="347"/>
                    <a:pt x="233" y="357"/>
                    <a:pt x="232" y="359"/>
                  </a:cubicBezTo>
                  <a:cubicBezTo>
                    <a:pt x="229" y="361"/>
                    <a:pt x="226" y="364"/>
                    <a:pt x="226" y="364"/>
                  </a:cubicBezTo>
                  <a:cubicBezTo>
                    <a:pt x="226" y="364"/>
                    <a:pt x="232" y="376"/>
                    <a:pt x="235" y="382"/>
                  </a:cubicBezTo>
                  <a:cubicBezTo>
                    <a:pt x="238" y="389"/>
                    <a:pt x="239" y="399"/>
                    <a:pt x="239" y="399"/>
                  </a:cubicBezTo>
                  <a:cubicBezTo>
                    <a:pt x="239" y="399"/>
                    <a:pt x="244" y="403"/>
                    <a:pt x="244" y="406"/>
                  </a:cubicBezTo>
                  <a:cubicBezTo>
                    <a:pt x="245" y="410"/>
                    <a:pt x="245" y="413"/>
                    <a:pt x="245" y="413"/>
                  </a:cubicBezTo>
                  <a:cubicBezTo>
                    <a:pt x="245" y="413"/>
                    <a:pt x="255" y="419"/>
                    <a:pt x="255" y="421"/>
                  </a:cubicBezTo>
                  <a:cubicBezTo>
                    <a:pt x="254" y="423"/>
                    <a:pt x="245" y="425"/>
                    <a:pt x="245" y="425"/>
                  </a:cubicBezTo>
                  <a:cubicBezTo>
                    <a:pt x="245" y="425"/>
                    <a:pt x="248" y="429"/>
                    <a:pt x="248" y="431"/>
                  </a:cubicBezTo>
                  <a:cubicBezTo>
                    <a:pt x="246" y="434"/>
                    <a:pt x="243" y="434"/>
                    <a:pt x="243" y="434"/>
                  </a:cubicBezTo>
                  <a:cubicBezTo>
                    <a:pt x="242" y="440"/>
                    <a:pt x="242" y="440"/>
                    <a:pt x="242" y="440"/>
                  </a:cubicBezTo>
                  <a:cubicBezTo>
                    <a:pt x="243" y="444"/>
                    <a:pt x="243" y="444"/>
                    <a:pt x="243" y="444"/>
                  </a:cubicBezTo>
                  <a:cubicBezTo>
                    <a:pt x="246" y="443"/>
                    <a:pt x="250" y="443"/>
                    <a:pt x="250" y="443"/>
                  </a:cubicBezTo>
                  <a:cubicBezTo>
                    <a:pt x="252" y="450"/>
                    <a:pt x="252" y="450"/>
                    <a:pt x="252" y="450"/>
                  </a:cubicBezTo>
                  <a:cubicBezTo>
                    <a:pt x="252" y="450"/>
                    <a:pt x="259" y="451"/>
                    <a:pt x="261" y="452"/>
                  </a:cubicBezTo>
                  <a:cubicBezTo>
                    <a:pt x="264" y="453"/>
                    <a:pt x="267" y="456"/>
                    <a:pt x="267" y="456"/>
                  </a:cubicBezTo>
                  <a:cubicBezTo>
                    <a:pt x="267" y="467"/>
                    <a:pt x="267" y="467"/>
                    <a:pt x="267" y="467"/>
                  </a:cubicBezTo>
                  <a:cubicBezTo>
                    <a:pt x="264" y="471"/>
                    <a:pt x="264" y="471"/>
                    <a:pt x="264" y="471"/>
                  </a:cubicBezTo>
                  <a:cubicBezTo>
                    <a:pt x="266" y="475"/>
                    <a:pt x="266" y="475"/>
                    <a:pt x="266" y="475"/>
                  </a:cubicBezTo>
                  <a:cubicBezTo>
                    <a:pt x="264" y="486"/>
                    <a:pt x="264" y="486"/>
                    <a:pt x="264" y="486"/>
                  </a:cubicBezTo>
                  <a:cubicBezTo>
                    <a:pt x="264" y="486"/>
                    <a:pt x="269" y="483"/>
                    <a:pt x="272" y="483"/>
                  </a:cubicBezTo>
                  <a:cubicBezTo>
                    <a:pt x="274" y="483"/>
                    <a:pt x="276" y="486"/>
                    <a:pt x="276" y="486"/>
                  </a:cubicBezTo>
                  <a:cubicBezTo>
                    <a:pt x="274" y="491"/>
                    <a:pt x="274" y="491"/>
                    <a:pt x="274" y="491"/>
                  </a:cubicBezTo>
                  <a:cubicBezTo>
                    <a:pt x="282" y="493"/>
                    <a:pt x="282" y="493"/>
                    <a:pt x="282" y="493"/>
                  </a:cubicBezTo>
                  <a:cubicBezTo>
                    <a:pt x="283" y="498"/>
                    <a:pt x="283" y="498"/>
                    <a:pt x="283" y="498"/>
                  </a:cubicBezTo>
                  <a:cubicBezTo>
                    <a:pt x="286" y="499"/>
                    <a:pt x="286" y="499"/>
                    <a:pt x="286" y="499"/>
                  </a:cubicBezTo>
                  <a:cubicBezTo>
                    <a:pt x="289" y="508"/>
                    <a:pt x="289" y="508"/>
                    <a:pt x="289" y="508"/>
                  </a:cubicBezTo>
                  <a:cubicBezTo>
                    <a:pt x="291" y="514"/>
                    <a:pt x="291" y="514"/>
                    <a:pt x="291" y="514"/>
                  </a:cubicBezTo>
                  <a:cubicBezTo>
                    <a:pt x="293" y="515"/>
                    <a:pt x="293" y="515"/>
                    <a:pt x="293" y="515"/>
                  </a:cubicBezTo>
                  <a:cubicBezTo>
                    <a:pt x="293" y="515"/>
                    <a:pt x="294" y="522"/>
                    <a:pt x="292" y="526"/>
                  </a:cubicBezTo>
                  <a:cubicBezTo>
                    <a:pt x="291" y="526"/>
                    <a:pt x="291" y="526"/>
                    <a:pt x="291" y="527"/>
                  </a:cubicBezTo>
                  <a:cubicBezTo>
                    <a:pt x="293" y="527"/>
                    <a:pt x="295" y="529"/>
                    <a:pt x="298" y="529"/>
                  </a:cubicBezTo>
                  <a:cubicBezTo>
                    <a:pt x="301" y="529"/>
                    <a:pt x="307" y="524"/>
                    <a:pt x="313" y="525"/>
                  </a:cubicBezTo>
                  <a:cubicBezTo>
                    <a:pt x="318" y="526"/>
                    <a:pt x="310" y="534"/>
                    <a:pt x="317" y="535"/>
                  </a:cubicBezTo>
                  <a:cubicBezTo>
                    <a:pt x="322" y="536"/>
                    <a:pt x="321" y="530"/>
                    <a:pt x="323" y="529"/>
                  </a:cubicBezTo>
                  <a:cubicBezTo>
                    <a:pt x="324" y="526"/>
                    <a:pt x="338" y="524"/>
                    <a:pt x="343" y="529"/>
                  </a:cubicBezTo>
                  <a:cubicBezTo>
                    <a:pt x="349" y="533"/>
                    <a:pt x="337" y="542"/>
                    <a:pt x="348" y="544"/>
                  </a:cubicBezTo>
                  <a:cubicBezTo>
                    <a:pt x="357" y="544"/>
                    <a:pt x="351" y="536"/>
                    <a:pt x="351" y="536"/>
                  </a:cubicBezTo>
                  <a:cubicBezTo>
                    <a:pt x="351" y="536"/>
                    <a:pt x="357" y="534"/>
                    <a:pt x="365" y="531"/>
                  </a:cubicBezTo>
                  <a:cubicBezTo>
                    <a:pt x="371" y="527"/>
                    <a:pt x="379" y="527"/>
                    <a:pt x="384" y="532"/>
                  </a:cubicBezTo>
                  <a:cubicBezTo>
                    <a:pt x="390" y="535"/>
                    <a:pt x="396" y="532"/>
                    <a:pt x="402" y="538"/>
                  </a:cubicBezTo>
                  <a:cubicBezTo>
                    <a:pt x="409" y="545"/>
                    <a:pt x="401" y="554"/>
                    <a:pt x="401" y="554"/>
                  </a:cubicBezTo>
                  <a:cubicBezTo>
                    <a:pt x="413" y="570"/>
                    <a:pt x="413" y="570"/>
                    <a:pt x="413" y="570"/>
                  </a:cubicBezTo>
                  <a:cubicBezTo>
                    <a:pt x="411" y="588"/>
                    <a:pt x="411" y="588"/>
                    <a:pt x="411" y="588"/>
                  </a:cubicBezTo>
                  <a:cubicBezTo>
                    <a:pt x="411" y="588"/>
                    <a:pt x="422" y="590"/>
                    <a:pt x="429" y="594"/>
                  </a:cubicBezTo>
                  <a:cubicBezTo>
                    <a:pt x="435" y="597"/>
                    <a:pt x="426" y="604"/>
                    <a:pt x="426" y="604"/>
                  </a:cubicBezTo>
                  <a:cubicBezTo>
                    <a:pt x="434" y="606"/>
                    <a:pt x="434" y="606"/>
                    <a:pt x="434" y="606"/>
                  </a:cubicBezTo>
                  <a:cubicBezTo>
                    <a:pt x="434" y="606"/>
                    <a:pt x="435" y="611"/>
                    <a:pt x="437" y="615"/>
                  </a:cubicBezTo>
                  <a:cubicBezTo>
                    <a:pt x="438" y="619"/>
                    <a:pt x="456" y="620"/>
                    <a:pt x="456" y="620"/>
                  </a:cubicBezTo>
                  <a:cubicBezTo>
                    <a:pt x="456" y="620"/>
                    <a:pt x="462" y="621"/>
                    <a:pt x="465" y="625"/>
                  </a:cubicBezTo>
                  <a:cubicBezTo>
                    <a:pt x="468" y="628"/>
                    <a:pt x="466" y="641"/>
                    <a:pt x="466" y="641"/>
                  </a:cubicBezTo>
                  <a:cubicBezTo>
                    <a:pt x="479" y="637"/>
                    <a:pt x="479" y="637"/>
                    <a:pt x="479" y="637"/>
                  </a:cubicBezTo>
                  <a:cubicBezTo>
                    <a:pt x="495" y="639"/>
                    <a:pt x="495" y="639"/>
                    <a:pt x="495" y="639"/>
                  </a:cubicBezTo>
                  <a:cubicBezTo>
                    <a:pt x="490" y="646"/>
                    <a:pt x="490" y="646"/>
                    <a:pt x="490" y="646"/>
                  </a:cubicBezTo>
                  <a:cubicBezTo>
                    <a:pt x="510" y="655"/>
                    <a:pt x="510" y="655"/>
                    <a:pt x="510" y="655"/>
                  </a:cubicBezTo>
                  <a:cubicBezTo>
                    <a:pt x="511" y="660"/>
                    <a:pt x="511" y="660"/>
                    <a:pt x="511" y="660"/>
                  </a:cubicBezTo>
                  <a:cubicBezTo>
                    <a:pt x="500" y="664"/>
                    <a:pt x="500" y="664"/>
                    <a:pt x="500" y="664"/>
                  </a:cubicBezTo>
                  <a:cubicBezTo>
                    <a:pt x="502" y="669"/>
                    <a:pt x="502" y="669"/>
                    <a:pt x="502" y="669"/>
                  </a:cubicBezTo>
                  <a:cubicBezTo>
                    <a:pt x="502" y="669"/>
                    <a:pt x="499" y="677"/>
                    <a:pt x="490" y="681"/>
                  </a:cubicBezTo>
                  <a:cubicBezTo>
                    <a:pt x="481" y="687"/>
                    <a:pt x="472" y="679"/>
                    <a:pt x="472" y="679"/>
                  </a:cubicBezTo>
                  <a:cubicBezTo>
                    <a:pt x="461" y="682"/>
                    <a:pt x="461" y="682"/>
                    <a:pt x="461" y="682"/>
                  </a:cubicBezTo>
                  <a:cubicBezTo>
                    <a:pt x="462" y="690"/>
                    <a:pt x="462" y="690"/>
                    <a:pt x="462" y="690"/>
                  </a:cubicBezTo>
                  <a:cubicBezTo>
                    <a:pt x="459" y="697"/>
                    <a:pt x="459" y="697"/>
                    <a:pt x="459" y="697"/>
                  </a:cubicBezTo>
                  <a:cubicBezTo>
                    <a:pt x="459" y="697"/>
                    <a:pt x="467" y="699"/>
                    <a:pt x="472" y="704"/>
                  </a:cubicBezTo>
                  <a:cubicBezTo>
                    <a:pt x="479" y="709"/>
                    <a:pt x="477" y="715"/>
                    <a:pt x="477" y="715"/>
                  </a:cubicBezTo>
                  <a:cubicBezTo>
                    <a:pt x="477" y="715"/>
                    <a:pt x="479" y="716"/>
                    <a:pt x="481" y="720"/>
                  </a:cubicBezTo>
                  <a:cubicBezTo>
                    <a:pt x="484" y="724"/>
                    <a:pt x="485" y="736"/>
                    <a:pt x="485" y="736"/>
                  </a:cubicBezTo>
                  <a:cubicBezTo>
                    <a:pt x="489" y="739"/>
                    <a:pt x="489" y="739"/>
                    <a:pt x="489" y="739"/>
                  </a:cubicBezTo>
                  <a:cubicBezTo>
                    <a:pt x="493" y="739"/>
                    <a:pt x="500" y="740"/>
                    <a:pt x="503" y="737"/>
                  </a:cubicBezTo>
                  <a:cubicBezTo>
                    <a:pt x="508" y="734"/>
                    <a:pt x="507" y="719"/>
                    <a:pt x="507" y="719"/>
                  </a:cubicBezTo>
                  <a:cubicBezTo>
                    <a:pt x="526" y="719"/>
                    <a:pt x="526" y="719"/>
                    <a:pt x="526" y="719"/>
                  </a:cubicBezTo>
                  <a:cubicBezTo>
                    <a:pt x="529" y="719"/>
                    <a:pt x="529" y="719"/>
                    <a:pt x="529" y="719"/>
                  </a:cubicBezTo>
                  <a:cubicBezTo>
                    <a:pt x="533" y="718"/>
                    <a:pt x="539" y="706"/>
                    <a:pt x="539" y="706"/>
                  </a:cubicBezTo>
                  <a:cubicBezTo>
                    <a:pt x="552" y="706"/>
                    <a:pt x="552" y="706"/>
                    <a:pt x="552" y="706"/>
                  </a:cubicBezTo>
                  <a:cubicBezTo>
                    <a:pt x="552" y="706"/>
                    <a:pt x="552" y="700"/>
                    <a:pt x="560" y="699"/>
                  </a:cubicBezTo>
                  <a:cubicBezTo>
                    <a:pt x="568" y="699"/>
                    <a:pt x="567" y="705"/>
                    <a:pt x="567" y="705"/>
                  </a:cubicBezTo>
                  <a:cubicBezTo>
                    <a:pt x="576" y="706"/>
                    <a:pt x="576" y="706"/>
                    <a:pt x="576" y="706"/>
                  </a:cubicBezTo>
                  <a:cubicBezTo>
                    <a:pt x="576" y="706"/>
                    <a:pt x="576" y="713"/>
                    <a:pt x="580" y="719"/>
                  </a:cubicBezTo>
                  <a:cubicBezTo>
                    <a:pt x="584" y="724"/>
                    <a:pt x="596" y="725"/>
                    <a:pt x="599" y="729"/>
                  </a:cubicBezTo>
                  <a:cubicBezTo>
                    <a:pt x="602" y="735"/>
                    <a:pt x="584" y="739"/>
                    <a:pt x="584" y="739"/>
                  </a:cubicBezTo>
                  <a:cubicBezTo>
                    <a:pt x="584" y="739"/>
                    <a:pt x="587" y="740"/>
                    <a:pt x="592" y="744"/>
                  </a:cubicBezTo>
                  <a:cubicBezTo>
                    <a:pt x="597" y="747"/>
                    <a:pt x="595" y="755"/>
                    <a:pt x="595" y="755"/>
                  </a:cubicBezTo>
                  <a:cubicBezTo>
                    <a:pt x="600" y="755"/>
                    <a:pt x="600" y="755"/>
                    <a:pt x="600" y="755"/>
                  </a:cubicBezTo>
                  <a:cubicBezTo>
                    <a:pt x="599" y="762"/>
                    <a:pt x="599" y="762"/>
                    <a:pt x="599" y="762"/>
                  </a:cubicBezTo>
                  <a:cubicBezTo>
                    <a:pt x="613" y="759"/>
                    <a:pt x="613" y="759"/>
                    <a:pt x="613" y="759"/>
                  </a:cubicBezTo>
                  <a:cubicBezTo>
                    <a:pt x="619" y="763"/>
                    <a:pt x="619" y="763"/>
                    <a:pt x="619" y="763"/>
                  </a:cubicBezTo>
                  <a:cubicBezTo>
                    <a:pt x="619" y="763"/>
                    <a:pt x="629" y="753"/>
                    <a:pt x="634" y="753"/>
                  </a:cubicBezTo>
                  <a:cubicBezTo>
                    <a:pt x="639" y="753"/>
                    <a:pt x="639" y="762"/>
                    <a:pt x="639" y="762"/>
                  </a:cubicBezTo>
                  <a:cubicBezTo>
                    <a:pt x="645" y="758"/>
                    <a:pt x="645" y="758"/>
                    <a:pt x="645" y="758"/>
                  </a:cubicBezTo>
                  <a:cubicBezTo>
                    <a:pt x="645" y="758"/>
                    <a:pt x="649" y="759"/>
                    <a:pt x="650" y="759"/>
                  </a:cubicBezTo>
                  <a:cubicBezTo>
                    <a:pt x="651" y="759"/>
                    <a:pt x="648" y="767"/>
                    <a:pt x="648" y="767"/>
                  </a:cubicBezTo>
                  <a:cubicBezTo>
                    <a:pt x="661" y="783"/>
                    <a:pt x="661" y="783"/>
                    <a:pt x="661" y="783"/>
                  </a:cubicBezTo>
                  <a:cubicBezTo>
                    <a:pt x="659" y="788"/>
                    <a:pt x="659" y="788"/>
                    <a:pt x="659" y="788"/>
                  </a:cubicBezTo>
                  <a:cubicBezTo>
                    <a:pt x="659" y="788"/>
                    <a:pt x="675" y="800"/>
                    <a:pt x="680" y="795"/>
                  </a:cubicBezTo>
                  <a:cubicBezTo>
                    <a:pt x="686" y="791"/>
                    <a:pt x="687" y="789"/>
                    <a:pt x="693" y="788"/>
                  </a:cubicBezTo>
                  <a:cubicBezTo>
                    <a:pt x="698" y="787"/>
                    <a:pt x="698" y="794"/>
                    <a:pt x="701" y="794"/>
                  </a:cubicBezTo>
                  <a:cubicBezTo>
                    <a:pt x="704" y="794"/>
                    <a:pt x="704" y="790"/>
                    <a:pt x="704" y="790"/>
                  </a:cubicBezTo>
                  <a:cubicBezTo>
                    <a:pt x="711" y="790"/>
                    <a:pt x="711" y="790"/>
                    <a:pt x="711" y="790"/>
                  </a:cubicBezTo>
                  <a:cubicBezTo>
                    <a:pt x="712" y="795"/>
                    <a:pt x="712" y="795"/>
                    <a:pt x="712" y="795"/>
                  </a:cubicBezTo>
                  <a:cubicBezTo>
                    <a:pt x="717" y="797"/>
                    <a:pt x="717" y="797"/>
                    <a:pt x="717" y="797"/>
                  </a:cubicBezTo>
                  <a:cubicBezTo>
                    <a:pt x="717" y="797"/>
                    <a:pt x="720" y="790"/>
                    <a:pt x="721" y="786"/>
                  </a:cubicBezTo>
                  <a:cubicBezTo>
                    <a:pt x="723" y="783"/>
                    <a:pt x="734" y="779"/>
                    <a:pt x="734" y="779"/>
                  </a:cubicBezTo>
                  <a:cubicBezTo>
                    <a:pt x="744" y="768"/>
                    <a:pt x="744" y="768"/>
                    <a:pt x="744" y="768"/>
                  </a:cubicBezTo>
                  <a:cubicBezTo>
                    <a:pt x="748" y="773"/>
                    <a:pt x="748" y="773"/>
                    <a:pt x="748" y="773"/>
                  </a:cubicBezTo>
                  <a:cubicBezTo>
                    <a:pt x="753" y="774"/>
                    <a:pt x="753" y="774"/>
                    <a:pt x="753" y="774"/>
                  </a:cubicBezTo>
                  <a:cubicBezTo>
                    <a:pt x="754" y="778"/>
                    <a:pt x="754" y="778"/>
                    <a:pt x="754" y="778"/>
                  </a:cubicBezTo>
                  <a:cubicBezTo>
                    <a:pt x="764" y="788"/>
                    <a:pt x="764" y="788"/>
                    <a:pt x="764" y="788"/>
                  </a:cubicBezTo>
                  <a:cubicBezTo>
                    <a:pt x="774" y="788"/>
                    <a:pt x="774" y="788"/>
                    <a:pt x="774" y="788"/>
                  </a:cubicBezTo>
                  <a:cubicBezTo>
                    <a:pt x="779" y="791"/>
                    <a:pt x="779" y="791"/>
                    <a:pt x="779" y="791"/>
                  </a:cubicBezTo>
                  <a:cubicBezTo>
                    <a:pt x="782" y="788"/>
                    <a:pt x="782" y="788"/>
                    <a:pt x="782" y="788"/>
                  </a:cubicBezTo>
                  <a:cubicBezTo>
                    <a:pt x="782" y="778"/>
                    <a:pt x="782" y="778"/>
                    <a:pt x="782" y="778"/>
                  </a:cubicBezTo>
                  <a:cubicBezTo>
                    <a:pt x="797" y="783"/>
                    <a:pt x="797" y="783"/>
                    <a:pt x="797" y="783"/>
                  </a:cubicBezTo>
                  <a:cubicBezTo>
                    <a:pt x="801" y="777"/>
                    <a:pt x="801" y="777"/>
                    <a:pt x="801" y="777"/>
                  </a:cubicBezTo>
                  <a:cubicBezTo>
                    <a:pt x="811" y="783"/>
                    <a:pt x="811" y="783"/>
                    <a:pt x="811" y="783"/>
                  </a:cubicBezTo>
                  <a:cubicBezTo>
                    <a:pt x="819" y="783"/>
                    <a:pt x="819" y="783"/>
                    <a:pt x="819" y="783"/>
                  </a:cubicBezTo>
                  <a:cubicBezTo>
                    <a:pt x="821" y="775"/>
                    <a:pt x="821" y="775"/>
                    <a:pt x="821" y="775"/>
                  </a:cubicBezTo>
                  <a:cubicBezTo>
                    <a:pt x="826" y="774"/>
                    <a:pt x="826" y="774"/>
                    <a:pt x="826" y="774"/>
                  </a:cubicBezTo>
                  <a:cubicBezTo>
                    <a:pt x="826" y="774"/>
                    <a:pt x="829" y="778"/>
                    <a:pt x="830" y="781"/>
                  </a:cubicBezTo>
                  <a:cubicBezTo>
                    <a:pt x="831" y="783"/>
                    <a:pt x="836" y="782"/>
                    <a:pt x="836" y="782"/>
                  </a:cubicBezTo>
                  <a:cubicBezTo>
                    <a:pt x="838" y="778"/>
                    <a:pt x="838" y="778"/>
                    <a:pt x="838" y="778"/>
                  </a:cubicBezTo>
                  <a:cubicBezTo>
                    <a:pt x="845" y="778"/>
                    <a:pt x="845" y="778"/>
                    <a:pt x="845" y="778"/>
                  </a:cubicBezTo>
                  <a:cubicBezTo>
                    <a:pt x="845" y="778"/>
                    <a:pt x="847" y="782"/>
                    <a:pt x="851" y="784"/>
                  </a:cubicBezTo>
                  <a:cubicBezTo>
                    <a:pt x="856" y="786"/>
                    <a:pt x="862" y="784"/>
                    <a:pt x="862" y="784"/>
                  </a:cubicBezTo>
                  <a:cubicBezTo>
                    <a:pt x="864" y="777"/>
                    <a:pt x="864" y="777"/>
                    <a:pt x="864" y="777"/>
                  </a:cubicBezTo>
                  <a:cubicBezTo>
                    <a:pt x="870" y="777"/>
                    <a:pt x="870" y="777"/>
                    <a:pt x="870" y="777"/>
                  </a:cubicBezTo>
                  <a:cubicBezTo>
                    <a:pt x="870" y="788"/>
                    <a:pt x="870" y="788"/>
                    <a:pt x="870" y="788"/>
                  </a:cubicBezTo>
                  <a:cubicBezTo>
                    <a:pt x="870" y="788"/>
                    <a:pt x="876" y="791"/>
                    <a:pt x="879" y="800"/>
                  </a:cubicBezTo>
                  <a:cubicBezTo>
                    <a:pt x="881" y="808"/>
                    <a:pt x="868" y="818"/>
                    <a:pt x="868" y="818"/>
                  </a:cubicBezTo>
                  <a:cubicBezTo>
                    <a:pt x="868" y="824"/>
                    <a:pt x="868" y="824"/>
                    <a:pt x="868" y="824"/>
                  </a:cubicBezTo>
                  <a:cubicBezTo>
                    <a:pt x="885" y="823"/>
                    <a:pt x="885" y="823"/>
                    <a:pt x="885" y="823"/>
                  </a:cubicBezTo>
                  <a:cubicBezTo>
                    <a:pt x="885" y="828"/>
                    <a:pt x="885" y="828"/>
                    <a:pt x="885" y="828"/>
                  </a:cubicBezTo>
                  <a:cubicBezTo>
                    <a:pt x="876" y="831"/>
                    <a:pt x="876" y="831"/>
                    <a:pt x="876" y="831"/>
                  </a:cubicBezTo>
                  <a:cubicBezTo>
                    <a:pt x="876" y="846"/>
                    <a:pt x="876" y="846"/>
                    <a:pt x="876" y="846"/>
                  </a:cubicBezTo>
                  <a:cubicBezTo>
                    <a:pt x="876" y="846"/>
                    <a:pt x="882" y="845"/>
                    <a:pt x="889" y="849"/>
                  </a:cubicBezTo>
                  <a:cubicBezTo>
                    <a:pt x="896" y="853"/>
                    <a:pt x="892" y="861"/>
                    <a:pt x="892" y="861"/>
                  </a:cubicBezTo>
                  <a:cubicBezTo>
                    <a:pt x="897" y="862"/>
                    <a:pt x="897" y="862"/>
                    <a:pt x="897" y="862"/>
                  </a:cubicBezTo>
                  <a:cubicBezTo>
                    <a:pt x="898" y="876"/>
                    <a:pt x="898" y="876"/>
                    <a:pt x="898" y="876"/>
                  </a:cubicBezTo>
                  <a:cubicBezTo>
                    <a:pt x="895" y="879"/>
                    <a:pt x="895" y="879"/>
                    <a:pt x="895" y="879"/>
                  </a:cubicBezTo>
                  <a:cubicBezTo>
                    <a:pt x="895" y="879"/>
                    <a:pt x="900" y="883"/>
                    <a:pt x="900" y="889"/>
                  </a:cubicBezTo>
                  <a:cubicBezTo>
                    <a:pt x="901" y="896"/>
                    <a:pt x="874" y="899"/>
                    <a:pt x="866" y="901"/>
                  </a:cubicBezTo>
                  <a:cubicBezTo>
                    <a:pt x="859" y="904"/>
                    <a:pt x="860" y="909"/>
                    <a:pt x="861" y="913"/>
                  </a:cubicBezTo>
                  <a:cubicBezTo>
                    <a:pt x="861" y="916"/>
                    <a:pt x="856" y="919"/>
                    <a:pt x="849" y="923"/>
                  </a:cubicBezTo>
                  <a:cubicBezTo>
                    <a:pt x="843" y="926"/>
                    <a:pt x="843" y="939"/>
                    <a:pt x="847" y="945"/>
                  </a:cubicBezTo>
                  <a:cubicBezTo>
                    <a:pt x="850" y="950"/>
                    <a:pt x="852" y="955"/>
                    <a:pt x="852" y="958"/>
                  </a:cubicBezTo>
                  <a:cubicBezTo>
                    <a:pt x="870" y="954"/>
                    <a:pt x="870" y="954"/>
                    <a:pt x="870" y="954"/>
                  </a:cubicBezTo>
                  <a:cubicBezTo>
                    <a:pt x="870" y="945"/>
                    <a:pt x="870" y="945"/>
                    <a:pt x="870" y="945"/>
                  </a:cubicBezTo>
                  <a:cubicBezTo>
                    <a:pt x="881" y="945"/>
                    <a:pt x="881" y="945"/>
                    <a:pt x="881" y="945"/>
                  </a:cubicBezTo>
                  <a:cubicBezTo>
                    <a:pt x="880" y="940"/>
                    <a:pt x="880" y="940"/>
                    <a:pt x="880" y="940"/>
                  </a:cubicBezTo>
                  <a:cubicBezTo>
                    <a:pt x="884" y="934"/>
                    <a:pt x="884" y="934"/>
                    <a:pt x="884" y="934"/>
                  </a:cubicBezTo>
                  <a:cubicBezTo>
                    <a:pt x="894" y="934"/>
                    <a:pt x="894" y="934"/>
                    <a:pt x="894" y="934"/>
                  </a:cubicBezTo>
                  <a:cubicBezTo>
                    <a:pt x="893" y="940"/>
                    <a:pt x="893" y="940"/>
                    <a:pt x="893" y="940"/>
                  </a:cubicBezTo>
                  <a:cubicBezTo>
                    <a:pt x="900" y="949"/>
                    <a:pt x="900" y="949"/>
                    <a:pt x="900" y="949"/>
                  </a:cubicBezTo>
                  <a:cubicBezTo>
                    <a:pt x="891" y="948"/>
                    <a:pt x="891" y="948"/>
                    <a:pt x="891" y="948"/>
                  </a:cubicBezTo>
                  <a:cubicBezTo>
                    <a:pt x="891" y="948"/>
                    <a:pt x="887" y="955"/>
                    <a:pt x="883" y="964"/>
                  </a:cubicBezTo>
                  <a:cubicBezTo>
                    <a:pt x="880" y="974"/>
                    <a:pt x="871" y="971"/>
                    <a:pt x="871" y="971"/>
                  </a:cubicBezTo>
                  <a:cubicBezTo>
                    <a:pt x="870" y="978"/>
                    <a:pt x="870" y="978"/>
                    <a:pt x="870" y="978"/>
                  </a:cubicBezTo>
                  <a:cubicBezTo>
                    <a:pt x="878" y="977"/>
                    <a:pt x="878" y="977"/>
                    <a:pt x="878" y="977"/>
                  </a:cubicBezTo>
                  <a:cubicBezTo>
                    <a:pt x="876" y="983"/>
                    <a:pt x="876" y="983"/>
                    <a:pt x="876" y="983"/>
                  </a:cubicBezTo>
                  <a:cubicBezTo>
                    <a:pt x="866" y="983"/>
                    <a:pt x="866" y="983"/>
                    <a:pt x="866" y="983"/>
                  </a:cubicBezTo>
                  <a:cubicBezTo>
                    <a:pt x="858" y="992"/>
                    <a:pt x="858" y="992"/>
                    <a:pt x="858" y="992"/>
                  </a:cubicBezTo>
                  <a:cubicBezTo>
                    <a:pt x="843" y="992"/>
                    <a:pt x="843" y="992"/>
                    <a:pt x="843" y="992"/>
                  </a:cubicBezTo>
                  <a:cubicBezTo>
                    <a:pt x="855" y="1009"/>
                    <a:pt x="855" y="1009"/>
                    <a:pt x="855" y="1009"/>
                  </a:cubicBezTo>
                  <a:cubicBezTo>
                    <a:pt x="855" y="1009"/>
                    <a:pt x="862" y="1005"/>
                    <a:pt x="867" y="1005"/>
                  </a:cubicBezTo>
                  <a:cubicBezTo>
                    <a:pt x="874" y="1005"/>
                    <a:pt x="876" y="1014"/>
                    <a:pt x="876" y="1014"/>
                  </a:cubicBezTo>
                  <a:cubicBezTo>
                    <a:pt x="876" y="1014"/>
                    <a:pt x="893" y="1012"/>
                    <a:pt x="894" y="1020"/>
                  </a:cubicBezTo>
                  <a:cubicBezTo>
                    <a:pt x="895" y="1026"/>
                    <a:pt x="880" y="1019"/>
                    <a:pt x="880" y="1019"/>
                  </a:cubicBezTo>
                  <a:cubicBezTo>
                    <a:pt x="877" y="1033"/>
                    <a:pt x="877" y="1033"/>
                    <a:pt x="877" y="1033"/>
                  </a:cubicBezTo>
                  <a:cubicBezTo>
                    <a:pt x="873" y="1025"/>
                    <a:pt x="873" y="1025"/>
                    <a:pt x="873" y="1025"/>
                  </a:cubicBezTo>
                  <a:cubicBezTo>
                    <a:pt x="867" y="1028"/>
                    <a:pt x="867" y="1028"/>
                    <a:pt x="867" y="1028"/>
                  </a:cubicBezTo>
                  <a:cubicBezTo>
                    <a:pt x="867" y="1028"/>
                    <a:pt x="871" y="1044"/>
                    <a:pt x="871" y="1049"/>
                  </a:cubicBezTo>
                  <a:cubicBezTo>
                    <a:pt x="871" y="1053"/>
                    <a:pt x="865" y="1053"/>
                    <a:pt x="862" y="1057"/>
                  </a:cubicBezTo>
                  <a:cubicBezTo>
                    <a:pt x="859" y="1060"/>
                    <a:pt x="868" y="1068"/>
                    <a:pt x="866" y="1073"/>
                  </a:cubicBezTo>
                  <a:cubicBezTo>
                    <a:pt x="864" y="1080"/>
                    <a:pt x="859" y="1091"/>
                    <a:pt x="852" y="1092"/>
                  </a:cubicBezTo>
                  <a:cubicBezTo>
                    <a:pt x="846" y="1092"/>
                    <a:pt x="844" y="1084"/>
                    <a:pt x="844" y="1084"/>
                  </a:cubicBezTo>
                  <a:cubicBezTo>
                    <a:pt x="830" y="1085"/>
                    <a:pt x="830" y="1085"/>
                    <a:pt x="830" y="1085"/>
                  </a:cubicBezTo>
                  <a:cubicBezTo>
                    <a:pt x="831" y="1090"/>
                    <a:pt x="831" y="1090"/>
                    <a:pt x="831" y="1090"/>
                  </a:cubicBezTo>
                  <a:cubicBezTo>
                    <a:pt x="831" y="1090"/>
                    <a:pt x="841" y="1091"/>
                    <a:pt x="842" y="1093"/>
                  </a:cubicBezTo>
                  <a:cubicBezTo>
                    <a:pt x="842" y="1096"/>
                    <a:pt x="830" y="1103"/>
                    <a:pt x="830" y="1103"/>
                  </a:cubicBezTo>
                  <a:cubicBezTo>
                    <a:pt x="833" y="1108"/>
                    <a:pt x="833" y="1108"/>
                    <a:pt x="833" y="1108"/>
                  </a:cubicBezTo>
                  <a:cubicBezTo>
                    <a:pt x="847" y="1103"/>
                    <a:pt x="847" y="1103"/>
                    <a:pt x="847" y="1103"/>
                  </a:cubicBezTo>
                  <a:cubicBezTo>
                    <a:pt x="847" y="1103"/>
                    <a:pt x="841" y="1098"/>
                    <a:pt x="851" y="1097"/>
                  </a:cubicBezTo>
                  <a:cubicBezTo>
                    <a:pt x="862" y="1097"/>
                    <a:pt x="852" y="1104"/>
                    <a:pt x="852" y="1104"/>
                  </a:cubicBezTo>
                  <a:cubicBezTo>
                    <a:pt x="865" y="1107"/>
                    <a:pt x="865" y="1107"/>
                    <a:pt x="865" y="1107"/>
                  </a:cubicBezTo>
                  <a:cubicBezTo>
                    <a:pt x="873" y="1120"/>
                    <a:pt x="873" y="1120"/>
                    <a:pt x="873" y="1120"/>
                  </a:cubicBezTo>
                  <a:cubicBezTo>
                    <a:pt x="894" y="1118"/>
                    <a:pt x="894" y="1118"/>
                    <a:pt x="894" y="1118"/>
                  </a:cubicBezTo>
                  <a:cubicBezTo>
                    <a:pt x="895" y="1112"/>
                    <a:pt x="895" y="1112"/>
                    <a:pt x="895" y="1112"/>
                  </a:cubicBezTo>
                  <a:cubicBezTo>
                    <a:pt x="903" y="1118"/>
                    <a:pt x="903" y="1118"/>
                    <a:pt x="903" y="1118"/>
                  </a:cubicBezTo>
                  <a:cubicBezTo>
                    <a:pt x="908" y="1118"/>
                    <a:pt x="908" y="1118"/>
                    <a:pt x="908" y="1118"/>
                  </a:cubicBezTo>
                  <a:cubicBezTo>
                    <a:pt x="911" y="1123"/>
                    <a:pt x="911" y="1123"/>
                    <a:pt x="911" y="1123"/>
                  </a:cubicBezTo>
                  <a:cubicBezTo>
                    <a:pt x="917" y="1122"/>
                    <a:pt x="917" y="1122"/>
                    <a:pt x="917" y="1122"/>
                  </a:cubicBezTo>
                  <a:cubicBezTo>
                    <a:pt x="926" y="1125"/>
                    <a:pt x="926" y="1125"/>
                    <a:pt x="926" y="1125"/>
                  </a:cubicBezTo>
                  <a:cubicBezTo>
                    <a:pt x="929" y="1122"/>
                    <a:pt x="929" y="1122"/>
                    <a:pt x="929" y="1122"/>
                  </a:cubicBezTo>
                  <a:cubicBezTo>
                    <a:pt x="943" y="1121"/>
                    <a:pt x="943" y="1121"/>
                    <a:pt x="943" y="1121"/>
                  </a:cubicBezTo>
                  <a:cubicBezTo>
                    <a:pt x="949" y="1128"/>
                    <a:pt x="949" y="1128"/>
                    <a:pt x="949" y="1128"/>
                  </a:cubicBezTo>
                  <a:cubicBezTo>
                    <a:pt x="949" y="1128"/>
                    <a:pt x="970" y="1130"/>
                    <a:pt x="976" y="1133"/>
                  </a:cubicBezTo>
                  <a:cubicBezTo>
                    <a:pt x="982" y="1136"/>
                    <a:pt x="998" y="1147"/>
                    <a:pt x="998" y="1147"/>
                  </a:cubicBezTo>
                  <a:cubicBezTo>
                    <a:pt x="1003" y="1146"/>
                    <a:pt x="1003" y="1146"/>
                    <a:pt x="1003" y="1146"/>
                  </a:cubicBezTo>
                  <a:cubicBezTo>
                    <a:pt x="1007" y="1150"/>
                    <a:pt x="1007" y="1150"/>
                    <a:pt x="1007" y="1150"/>
                  </a:cubicBezTo>
                  <a:cubicBezTo>
                    <a:pt x="1016" y="1151"/>
                    <a:pt x="1016" y="1151"/>
                    <a:pt x="1016" y="1151"/>
                  </a:cubicBezTo>
                  <a:cubicBezTo>
                    <a:pt x="1019" y="1155"/>
                    <a:pt x="1019" y="1155"/>
                    <a:pt x="1019" y="1155"/>
                  </a:cubicBezTo>
                  <a:cubicBezTo>
                    <a:pt x="1024" y="1154"/>
                    <a:pt x="1024" y="1154"/>
                    <a:pt x="1024" y="1154"/>
                  </a:cubicBezTo>
                  <a:cubicBezTo>
                    <a:pt x="1024" y="1154"/>
                    <a:pt x="1024" y="1144"/>
                    <a:pt x="1028" y="1139"/>
                  </a:cubicBezTo>
                  <a:cubicBezTo>
                    <a:pt x="1031" y="1135"/>
                    <a:pt x="1047" y="1137"/>
                    <a:pt x="1047" y="1137"/>
                  </a:cubicBezTo>
                  <a:cubicBezTo>
                    <a:pt x="1050" y="1132"/>
                    <a:pt x="1050" y="1132"/>
                    <a:pt x="1050" y="1132"/>
                  </a:cubicBezTo>
                  <a:cubicBezTo>
                    <a:pt x="1072" y="1135"/>
                    <a:pt x="1072" y="1135"/>
                    <a:pt x="1072" y="1135"/>
                  </a:cubicBezTo>
                  <a:cubicBezTo>
                    <a:pt x="1073" y="1134"/>
                    <a:pt x="1073" y="1134"/>
                    <a:pt x="1073" y="1134"/>
                  </a:cubicBezTo>
                  <a:cubicBezTo>
                    <a:pt x="1080" y="1134"/>
                    <a:pt x="1080" y="1134"/>
                    <a:pt x="1080" y="1134"/>
                  </a:cubicBezTo>
                  <a:cubicBezTo>
                    <a:pt x="1085" y="1130"/>
                    <a:pt x="1085" y="1130"/>
                    <a:pt x="1085" y="1130"/>
                  </a:cubicBezTo>
                  <a:cubicBezTo>
                    <a:pt x="1085" y="1130"/>
                    <a:pt x="1095" y="1136"/>
                    <a:pt x="1107" y="1133"/>
                  </a:cubicBezTo>
                  <a:cubicBezTo>
                    <a:pt x="1120" y="1131"/>
                    <a:pt x="1137" y="1117"/>
                    <a:pt x="1137" y="1117"/>
                  </a:cubicBezTo>
                  <a:cubicBezTo>
                    <a:pt x="1143" y="1118"/>
                    <a:pt x="1143" y="1118"/>
                    <a:pt x="1143" y="1118"/>
                  </a:cubicBezTo>
                  <a:cubicBezTo>
                    <a:pt x="1143" y="1118"/>
                    <a:pt x="1146" y="1113"/>
                    <a:pt x="1154" y="1113"/>
                  </a:cubicBezTo>
                  <a:cubicBezTo>
                    <a:pt x="1161" y="1112"/>
                    <a:pt x="1162" y="1117"/>
                    <a:pt x="1169" y="1119"/>
                  </a:cubicBezTo>
                  <a:cubicBezTo>
                    <a:pt x="1175" y="1122"/>
                    <a:pt x="1192" y="1117"/>
                    <a:pt x="1192" y="1117"/>
                  </a:cubicBezTo>
                  <a:cubicBezTo>
                    <a:pt x="1210" y="1117"/>
                    <a:pt x="1210" y="1117"/>
                    <a:pt x="1210" y="1117"/>
                  </a:cubicBezTo>
                  <a:cubicBezTo>
                    <a:pt x="1208" y="1123"/>
                    <a:pt x="1208" y="1123"/>
                    <a:pt x="1208" y="1123"/>
                  </a:cubicBezTo>
                  <a:cubicBezTo>
                    <a:pt x="1208" y="1123"/>
                    <a:pt x="1215" y="1125"/>
                    <a:pt x="1221" y="1124"/>
                  </a:cubicBezTo>
                  <a:cubicBezTo>
                    <a:pt x="1227" y="1124"/>
                    <a:pt x="1233" y="1115"/>
                    <a:pt x="1233" y="1115"/>
                  </a:cubicBezTo>
                  <a:cubicBezTo>
                    <a:pt x="1233" y="1108"/>
                    <a:pt x="1233" y="1108"/>
                    <a:pt x="1233" y="1108"/>
                  </a:cubicBezTo>
                  <a:cubicBezTo>
                    <a:pt x="1233" y="1108"/>
                    <a:pt x="1239" y="1103"/>
                    <a:pt x="1243" y="1100"/>
                  </a:cubicBezTo>
                  <a:cubicBezTo>
                    <a:pt x="1248" y="1098"/>
                    <a:pt x="1259" y="1103"/>
                    <a:pt x="1259" y="1103"/>
                  </a:cubicBezTo>
                  <a:cubicBezTo>
                    <a:pt x="1259" y="1093"/>
                    <a:pt x="1259" y="1093"/>
                    <a:pt x="1259" y="1093"/>
                  </a:cubicBezTo>
                  <a:cubicBezTo>
                    <a:pt x="1266" y="1094"/>
                    <a:pt x="1266" y="1094"/>
                    <a:pt x="1266" y="1094"/>
                  </a:cubicBezTo>
                  <a:cubicBezTo>
                    <a:pt x="1274" y="1090"/>
                    <a:pt x="1274" y="1090"/>
                    <a:pt x="1274" y="1090"/>
                  </a:cubicBezTo>
                  <a:cubicBezTo>
                    <a:pt x="1285" y="1097"/>
                    <a:pt x="1285" y="1097"/>
                    <a:pt x="1285" y="1097"/>
                  </a:cubicBezTo>
                  <a:cubicBezTo>
                    <a:pt x="1291" y="1091"/>
                    <a:pt x="1291" y="1091"/>
                    <a:pt x="1291" y="1091"/>
                  </a:cubicBezTo>
                  <a:cubicBezTo>
                    <a:pt x="1302" y="1088"/>
                    <a:pt x="1302" y="1088"/>
                    <a:pt x="1302" y="1088"/>
                  </a:cubicBezTo>
                  <a:cubicBezTo>
                    <a:pt x="1302" y="1088"/>
                    <a:pt x="1305" y="1105"/>
                    <a:pt x="1309" y="1109"/>
                  </a:cubicBezTo>
                  <a:cubicBezTo>
                    <a:pt x="1315" y="1113"/>
                    <a:pt x="1337" y="1108"/>
                    <a:pt x="1347" y="1108"/>
                  </a:cubicBezTo>
                  <a:cubicBezTo>
                    <a:pt x="1357" y="1107"/>
                    <a:pt x="1359" y="1109"/>
                    <a:pt x="1359" y="1109"/>
                  </a:cubicBezTo>
                  <a:cubicBezTo>
                    <a:pt x="1367" y="1105"/>
                    <a:pt x="1367" y="1105"/>
                    <a:pt x="1367" y="1105"/>
                  </a:cubicBezTo>
                  <a:cubicBezTo>
                    <a:pt x="1367" y="1105"/>
                    <a:pt x="1371" y="1106"/>
                    <a:pt x="1378" y="1106"/>
                  </a:cubicBezTo>
                  <a:cubicBezTo>
                    <a:pt x="1383" y="1106"/>
                    <a:pt x="1388" y="1115"/>
                    <a:pt x="1388" y="1115"/>
                  </a:cubicBezTo>
                  <a:cubicBezTo>
                    <a:pt x="1390" y="1112"/>
                    <a:pt x="1390" y="1112"/>
                    <a:pt x="1390" y="1112"/>
                  </a:cubicBezTo>
                  <a:cubicBezTo>
                    <a:pt x="1390" y="1112"/>
                    <a:pt x="1407" y="1123"/>
                    <a:pt x="1408" y="1123"/>
                  </a:cubicBezTo>
                  <a:cubicBezTo>
                    <a:pt x="1411" y="1123"/>
                    <a:pt x="1417" y="1121"/>
                    <a:pt x="1429" y="1120"/>
                  </a:cubicBezTo>
                  <a:cubicBezTo>
                    <a:pt x="1440" y="1119"/>
                    <a:pt x="1435" y="1108"/>
                    <a:pt x="1435" y="1108"/>
                  </a:cubicBezTo>
                  <a:cubicBezTo>
                    <a:pt x="1438" y="1102"/>
                    <a:pt x="1438" y="1102"/>
                    <a:pt x="1438" y="1102"/>
                  </a:cubicBezTo>
                  <a:cubicBezTo>
                    <a:pt x="1437" y="1091"/>
                    <a:pt x="1437" y="1091"/>
                    <a:pt x="1437" y="1091"/>
                  </a:cubicBezTo>
                  <a:cubicBezTo>
                    <a:pt x="1446" y="1078"/>
                    <a:pt x="1446" y="1078"/>
                    <a:pt x="1446" y="1078"/>
                  </a:cubicBezTo>
                  <a:cubicBezTo>
                    <a:pt x="1445" y="1060"/>
                    <a:pt x="1445" y="1060"/>
                    <a:pt x="1445" y="1060"/>
                  </a:cubicBezTo>
                  <a:cubicBezTo>
                    <a:pt x="1434" y="1060"/>
                    <a:pt x="1434" y="1060"/>
                    <a:pt x="1434" y="1060"/>
                  </a:cubicBezTo>
                  <a:cubicBezTo>
                    <a:pt x="1417" y="1047"/>
                    <a:pt x="1417" y="1047"/>
                    <a:pt x="1417" y="1047"/>
                  </a:cubicBezTo>
                  <a:cubicBezTo>
                    <a:pt x="1417" y="1047"/>
                    <a:pt x="1406" y="1046"/>
                    <a:pt x="1404" y="1045"/>
                  </a:cubicBezTo>
                  <a:cubicBezTo>
                    <a:pt x="1402" y="1045"/>
                    <a:pt x="1391" y="1038"/>
                    <a:pt x="1391" y="1038"/>
                  </a:cubicBezTo>
                  <a:cubicBezTo>
                    <a:pt x="1391" y="1038"/>
                    <a:pt x="1387" y="1038"/>
                    <a:pt x="1382" y="1036"/>
                  </a:cubicBezTo>
                  <a:cubicBezTo>
                    <a:pt x="1378" y="1035"/>
                    <a:pt x="1380" y="1033"/>
                    <a:pt x="1376" y="1026"/>
                  </a:cubicBezTo>
                  <a:cubicBezTo>
                    <a:pt x="1372" y="1020"/>
                    <a:pt x="1365" y="1024"/>
                    <a:pt x="1358" y="1018"/>
                  </a:cubicBezTo>
                  <a:cubicBezTo>
                    <a:pt x="1352" y="1012"/>
                    <a:pt x="1356" y="999"/>
                    <a:pt x="1356" y="999"/>
                  </a:cubicBezTo>
                  <a:cubicBezTo>
                    <a:pt x="1350" y="999"/>
                    <a:pt x="1350" y="999"/>
                    <a:pt x="1350" y="999"/>
                  </a:cubicBezTo>
                  <a:cubicBezTo>
                    <a:pt x="1341" y="977"/>
                    <a:pt x="1341" y="977"/>
                    <a:pt x="1341" y="977"/>
                  </a:cubicBezTo>
                  <a:cubicBezTo>
                    <a:pt x="1341" y="964"/>
                    <a:pt x="1341" y="964"/>
                    <a:pt x="1341" y="964"/>
                  </a:cubicBezTo>
                  <a:cubicBezTo>
                    <a:pt x="1343" y="961"/>
                    <a:pt x="1343" y="961"/>
                    <a:pt x="1343" y="961"/>
                  </a:cubicBezTo>
                  <a:cubicBezTo>
                    <a:pt x="1343" y="961"/>
                    <a:pt x="1342" y="959"/>
                    <a:pt x="1339" y="959"/>
                  </a:cubicBezTo>
                  <a:cubicBezTo>
                    <a:pt x="1335" y="960"/>
                    <a:pt x="1338" y="972"/>
                    <a:pt x="1338" y="972"/>
                  </a:cubicBezTo>
                  <a:cubicBezTo>
                    <a:pt x="1342" y="993"/>
                    <a:pt x="1342" y="993"/>
                    <a:pt x="1342" y="993"/>
                  </a:cubicBezTo>
                  <a:cubicBezTo>
                    <a:pt x="1339" y="992"/>
                    <a:pt x="1339" y="992"/>
                    <a:pt x="1339" y="992"/>
                  </a:cubicBezTo>
                  <a:cubicBezTo>
                    <a:pt x="1337" y="974"/>
                    <a:pt x="1337" y="974"/>
                    <a:pt x="1337" y="974"/>
                  </a:cubicBezTo>
                  <a:cubicBezTo>
                    <a:pt x="1333" y="973"/>
                    <a:pt x="1333" y="973"/>
                    <a:pt x="1333" y="973"/>
                  </a:cubicBezTo>
                  <a:cubicBezTo>
                    <a:pt x="1313" y="957"/>
                    <a:pt x="1313" y="957"/>
                    <a:pt x="1313" y="957"/>
                  </a:cubicBezTo>
                  <a:cubicBezTo>
                    <a:pt x="1313" y="957"/>
                    <a:pt x="1310" y="960"/>
                    <a:pt x="1308" y="960"/>
                  </a:cubicBezTo>
                  <a:cubicBezTo>
                    <a:pt x="1306" y="960"/>
                    <a:pt x="1304" y="955"/>
                    <a:pt x="1301" y="952"/>
                  </a:cubicBezTo>
                  <a:cubicBezTo>
                    <a:pt x="1297" y="950"/>
                    <a:pt x="1286" y="956"/>
                    <a:pt x="1286" y="956"/>
                  </a:cubicBezTo>
                  <a:cubicBezTo>
                    <a:pt x="1286" y="956"/>
                    <a:pt x="1277" y="946"/>
                    <a:pt x="1275" y="942"/>
                  </a:cubicBezTo>
                  <a:cubicBezTo>
                    <a:pt x="1273" y="936"/>
                    <a:pt x="1281" y="930"/>
                    <a:pt x="1285" y="924"/>
                  </a:cubicBezTo>
                  <a:cubicBezTo>
                    <a:pt x="1290" y="917"/>
                    <a:pt x="1287" y="902"/>
                    <a:pt x="1287" y="902"/>
                  </a:cubicBezTo>
                  <a:cubicBezTo>
                    <a:pt x="1283" y="899"/>
                    <a:pt x="1283" y="899"/>
                    <a:pt x="1283" y="899"/>
                  </a:cubicBezTo>
                  <a:cubicBezTo>
                    <a:pt x="1287" y="894"/>
                    <a:pt x="1287" y="894"/>
                    <a:pt x="1287" y="894"/>
                  </a:cubicBezTo>
                  <a:cubicBezTo>
                    <a:pt x="1284" y="893"/>
                    <a:pt x="1284" y="893"/>
                    <a:pt x="1284" y="893"/>
                  </a:cubicBezTo>
                  <a:cubicBezTo>
                    <a:pt x="1283" y="877"/>
                    <a:pt x="1283" y="877"/>
                    <a:pt x="1283" y="877"/>
                  </a:cubicBezTo>
                  <a:cubicBezTo>
                    <a:pt x="1286" y="870"/>
                    <a:pt x="1286" y="870"/>
                    <a:pt x="1286" y="870"/>
                  </a:cubicBezTo>
                  <a:cubicBezTo>
                    <a:pt x="1286" y="870"/>
                    <a:pt x="1280" y="865"/>
                    <a:pt x="1281" y="862"/>
                  </a:cubicBezTo>
                  <a:cubicBezTo>
                    <a:pt x="1282" y="858"/>
                    <a:pt x="1291" y="864"/>
                    <a:pt x="1296" y="865"/>
                  </a:cubicBezTo>
                  <a:cubicBezTo>
                    <a:pt x="1300" y="865"/>
                    <a:pt x="1299" y="862"/>
                    <a:pt x="1299" y="862"/>
                  </a:cubicBezTo>
                  <a:cubicBezTo>
                    <a:pt x="1299" y="862"/>
                    <a:pt x="1291" y="856"/>
                    <a:pt x="1293" y="853"/>
                  </a:cubicBezTo>
                  <a:cubicBezTo>
                    <a:pt x="1296" y="850"/>
                    <a:pt x="1306" y="844"/>
                    <a:pt x="1306" y="844"/>
                  </a:cubicBezTo>
                  <a:cubicBezTo>
                    <a:pt x="1313" y="846"/>
                    <a:pt x="1313" y="846"/>
                    <a:pt x="1313" y="846"/>
                  </a:cubicBezTo>
                  <a:cubicBezTo>
                    <a:pt x="1317" y="845"/>
                    <a:pt x="1317" y="845"/>
                    <a:pt x="1317" y="845"/>
                  </a:cubicBezTo>
                  <a:cubicBezTo>
                    <a:pt x="1305" y="836"/>
                    <a:pt x="1305" y="836"/>
                    <a:pt x="1305" y="836"/>
                  </a:cubicBezTo>
                  <a:cubicBezTo>
                    <a:pt x="1308" y="831"/>
                    <a:pt x="1308" y="831"/>
                    <a:pt x="1308" y="831"/>
                  </a:cubicBezTo>
                  <a:cubicBezTo>
                    <a:pt x="1322" y="838"/>
                    <a:pt x="1322" y="838"/>
                    <a:pt x="1322" y="838"/>
                  </a:cubicBezTo>
                  <a:cubicBezTo>
                    <a:pt x="1327" y="836"/>
                    <a:pt x="1327" y="836"/>
                    <a:pt x="1327" y="836"/>
                  </a:cubicBezTo>
                  <a:cubicBezTo>
                    <a:pt x="1320" y="832"/>
                    <a:pt x="1320" y="832"/>
                    <a:pt x="1320" y="832"/>
                  </a:cubicBezTo>
                  <a:cubicBezTo>
                    <a:pt x="1323" y="825"/>
                    <a:pt x="1323" y="825"/>
                    <a:pt x="1323" y="825"/>
                  </a:cubicBezTo>
                  <a:cubicBezTo>
                    <a:pt x="1313" y="820"/>
                    <a:pt x="1313" y="820"/>
                    <a:pt x="1313" y="820"/>
                  </a:cubicBezTo>
                  <a:cubicBezTo>
                    <a:pt x="1314" y="815"/>
                    <a:pt x="1314" y="815"/>
                    <a:pt x="1314" y="815"/>
                  </a:cubicBezTo>
                  <a:cubicBezTo>
                    <a:pt x="1322" y="817"/>
                    <a:pt x="1322" y="817"/>
                    <a:pt x="1322" y="817"/>
                  </a:cubicBezTo>
                  <a:cubicBezTo>
                    <a:pt x="1325" y="817"/>
                    <a:pt x="1325" y="817"/>
                    <a:pt x="1325" y="817"/>
                  </a:cubicBezTo>
                  <a:cubicBezTo>
                    <a:pt x="1318" y="812"/>
                    <a:pt x="1318" y="812"/>
                    <a:pt x="1318" y="812"/>
                  </a:cubicBezTo>
                  <a:cubicBezTo>
                    <a:pt x="1323" y="809"/>
                    <a:pt x="1323" y="809"/>
                    <a:pt x="1323" y="809"/>
                  </a:cubicBezTo>
                  <a:cubicBezTo>
                    <a:pt x="1331" y="813"/>
                    <a:pt x="1331" y="813"/>
                    <a:pt x="1331" y="813"/>
                  </a:cubicBezTo>
                  <a:cubicBezTo>
                    <a:pt x="1331" y="813"/>
                    <a:pt x="1331" y="806"/>
                    <a:pt x="1329" y="803"/>
                  </a:cubicBezTo>
                  <a:cubicBezTo>
                    <a:pt x="1326" y="800"/>
                    <a:pt x="1319" y="801"/>
                    <a:pt x="1320" y="797"/>
                  </a:cubicBezTo>
                  <a:cubicBezTo>
                    <a:pt x="1321" y="791"/>
                    <a:pt x="1332" y="792"/>
                    <a:pt x="1332" y="792"/>
                  </a:cubicBezTo>
                  <a:cubicBezTo>
                    <a:pt x="1324" y="788"/>
                    <a:pt x="1324" y="788"/>
                    <a:pt x="1324" y="788"/>
                  </a:cubicBezTo>
                  <a:cubicBezTo>
                    <a:pt x="1324" y="788"/>
                    <a:pt x="1301" y="792"/>
                    <a:pt x="1290" y="791"/>
                  </a:cubicBezTo>
                  <a:cubicBezTo>
                    <a:pt x="1281" y="790"/>
                    <a:pt x="1280" y="784"/>
                    <a:pt x="1284" y="777"/>
                  </a:cubicBezTo>
                  <a:cubicBezTo>
                    <a:pt x="1288" y="772"/>
                    <a:pt x="1298" y="778"/>
                    <a:pt x="1302" y="774"/>
                  </a:cubicBezTo>
                  <a:cubicBezTo>
                    <a:pt x="1307" y="769"/>
                    <a:pt x="1288" y="762"/>
                    <a:pt x="1281" y="760"/>
                  </a:cubicBezTo>
                  <a:cubicBezTo>
                    <a:pt x="1273" y="758"/>
                    <a:pt x="1268" y="747"/>
                    <a:pt x="1263" y="744"/>
                  </a:cubicBezTo>
                  <a:cubicBezTo>
                    <a:pt x="1257" y="742"/>
                    <a:pt x="1256" y="746"/>
                    <a:pt x="1249" y="746"/>
                  </a:cubicBezTo>
                  <a:cubicBezTo>
                    <a:pt x="1242" y="746"/>
                    <a:pt x="1241" y="735"/>
                    <a:pt x="1232" y="732"/>
                  </a:cubicBezTo>
                  <a:cubicBezTo>
                    <a:pt x="1222" y="729"/>
                    <a:pt x="1225" y="741"/>
                    <a:pt x="1218" y="743"/>
                  </a:cubicBezTo>
                  <a:cubicBezTo>
                    <a:pt x="1211" y="745"/>
                    <a:pt x="1206" y="744"/>
                    <a:pt x="1206" y="744"/>
                  </a:cubicBezTo>
                  <a:cubicBezTo>
                    <a:pt x="1210" y="752"/>
                    <a:pt x="1210" y="752"/>
                    <a:pt x="1210" y="752"/>
                  </a:cubicBezTo>
                  <a:cubicBezTo>
                    <a:pt x="1210" y="752"/>
                    <a:pt x="1198" y="752"/>
                    <a:pt x="1192" y="750"/>
                  </a:cubicBezTo>
                  <a:cubicBezTo>
                    <a:pt x="1187" y="749"/>
                    <a:pt x="1188" y="742"/>
                    <a:pt x="1189" y="740"/>
                  </a:cubicBezTo>
                  <a:cubicBezTo>
                    <a:pt x="1191" y="737"/>
                    <a:pt x="1186" y="735"/>
                    <a:pt x="1184" y="732"/>
                  </a:cubicBezTo>
                  <a:cubicBezTo>
                    <a:pt x="1181" y="730"/>
                    <a:pt x="1181" y="726"/>
                    <a:pt x="1181" y="726"/>
                  </a:cubicBezTo>
                  <a:cubicBezTo>
                    <a:pt x="1152" y="732"/>
                    <a:pt x="1152" y="732"/>
                    <a:pt x="1152" y="732"/>
                  </a:cubicBezTo>
                  <a:cubicBezTo>
                    <a:pt x="1146" y="693"/>
                    <a:pt x="1146" y="693"/>
                    <a:pt x="1146" y="693"/>
                  </a:cubicBezTo>
                  <a:cubicBezTo>
                    <a:pt x="1146" y="693"/>
                    <a:pt x="1152" y="683"/>
                    <a:pt x="1149" y="675"/>
                  </a:cubicBezTo>
                  <a:cubicBezTo>
                    <a:pt x="1146" y="666"/>
                    <a:pt x="1136" y="668"/>
                    <a:pt x="1136" y="668"/>
                  </a:cubicBezTo>
                  <a:cubicBezTo>
                    <a:pt x="1124" y="633"/>
                    <a:pt x="1124" y="633"/>
                    <a:pt x="1124" y="633"/>
                  </a:cubicBezTo>
                  <a:cubicBezTo>
                    <a:pt x="1133" y="618"/>
                    <a:pt x="1133" y="618"/>
                    <a:pt x="1133" y="618"/>
                  </a:cubicBezTo>
                  <a:cubicBezTo>
                    <a:pt x="1134" y="613"/>
                    <a:pt x="1125" y="612"/>
                    <a:pt x="1125" y="604"/>
                  </a:cubicBezTo>
                  <a:cubicBezTo>
                    <a:pt x="1124" y="597"/>
                    <a:pt x="1128" y="590"/>
                    <a:pt x="1138" y="590"/>
                  </a:cubicBezTo>
                  <a:cubicBezTo>
                    <a:pt x="1146" y="590"/>
                    <a:pt x="1158" y="599"/>
                    <a:pt x="1161" y="604"/>
                  </a:cubicBezTo>
                  <a:cubicBezTo>
                    <a:pt x="1165" y="611"/>
                    <a:pt x="1172" y="610"/>
                    <a:pt x="1178" y="610"/>
                  </a:cubicBezTo>
                  <a:cubicBezTo>
                    <a:pt x="1184" y="610"/>
                    <a:pt x="1190" y="596"/>
                    <a:pt x="1191" y="586"/>
                  </a:cubicBezTo>
                  <a:cubicBezTo>
                    <a:pt x="1192" y="577"/>
                    <a:pt x="1185" y="585"/>
                    <a:pt x="1185" y="585"/>
                  </a:cubicBezTo>
                  <a:cubicBezTo>
                    <a:pt x="1185" y="585"/>
                    <a:pt x="1182" y="580"/>
                    <a:pt x="1177" y="578"/>
                  </a:cubicBezTo>
                  <a:cubicBezTo>
                    <a:pt x="1173" y="574"/>
                    <a:pt x="1163" y="562"/>
                    <a:pt x="1163" y="562"/>
                  </a:cubicBezTo>
                  <a:cubicBezTo>
                    <a:pt x="1159" y="562"/>
                    <a:pt x="1159" y="562"/>
                    <a:pt x="1159" y="562"/>
                  </a:cubicBezTo>
                  <a:cubicBezTo>
                    <a:pt x="1160" y="558"/>
                    <a:pt x="1160" y="558"/>
                    <a:pt x="1160" y="558"/>
                  </a:cubicBezTo>
                  <a:cubicBezTo>
                    <a:pt x="1160" y="558"/>
                    <a:pt x="1165" y="556"/>
                    <a:pt x="1171" y="555"/>
                  </a:cubicBezTo>
                  <a:cubicBezTo>
                    <a:pt x="1177" y="554"/>
                    <a:pt x="1175" y="538"/>
                    <a:pt x="1175" y="538"/>
                  </a:cubicBezTo>
                  <a:cubicBezTo>
                    <a:pt x="1175" y="538"/>
                    <a:pt x="1182" y="533"/>
                    <a:pt x="1183" y="527"/>
                  </a:cubicBezTo>
                  <a:cubicBezTo>
                    <a:pt x="1185" y="523"/>
                    <a:pt x="1175" y="524"/>
                    <a:pt x="1175" y="524"/>
                  </a:cubicBezTo>
                  <a:cubicBezTo>
                    <a:pt x="1173" y="514"/>
                    <a:pt x="1173" y="514"/>
                    <a:pt x="1173" y="514"/>
                  </a:cubicBezTo>
                  <a:cubicBezTo>
                    <a:pt x="1183" y="508"/>
                    <a:pt x="1183" y="508"/>
                    <a:pt x="1183" y="508"/>
                  </a:cubicBezTo>
                  <a:cubicBezTo>
                    <a:pt x="1189" y="497"/>
                    <a:pt x="1189" y="497"/>
                    <a:pt x="1189" y="497"/>
                  </a:cubicBezTo>
                  <a:cubicBezTo>
                    <a:pt x="1189" y="497"/>
                    <a:pt x="1202" y="489"/>
                    <a:pt x="1202" y="486"/>
                  </a:cubicBezTo>
                  <a:cubicBezTo>
                    <a:pt x="1203" y="482"/>
                    <a:pt x="1196" y="483"/>
                    <a:pt x="1195" y="479"/>
                  </a:cubicBezTo>
                  <a:cubicBezTo>
                    <a:pt x="1194" y="477"/>
                    <a:pt x="1204" y="475"/>
                    <a:pt x="1204" y="472"/>
                  </a:cubicBezTo>
                  <a:cubicBezTo>
                    <a:pt x="1204" y="470"/>
                    <a:pt x="1199" y="463"/>
                    <a:pt x="1201" y="461"/>
                  </a:cubicBezTo>
                  <a:cubicBezTo>
                    <a:pt x="1203" y="459"/>
                    <a:pt x="1208" y="456"/>
                    <a:pt x="1208" y="456"/>
                  </a:cubicBezTo>
                  <a:cubicBezTo>
                    <a:pt x="1201" y="450"/>
                    <a:pt x="1201" y="450"/>
                    <a:pt x="1201" y="450"/>
                  </a:cubicBezTo>
                  <a:cubicBezTo>
                    <a:pt x="1212" y="450"/>
                    <a:pt x="1212" y="450"/>
                    <a:pt x="1212" y="450"/>
                  </a:cubicBezTo>
                  <a:cubicBezTo>
                    <a:pt x="1212" y="450"/>
                    <a:pt x="1223" y="443"/>
                    <a:pt x="1226" y="444"/>
                  </a:cubicBezTo>
                  <a:cubicBezTo>
                    <a:pt x="1229" y="445"/>
                    <a:pt x="1223" y="455"/>
                    <a:pt x="1228" y="456"/>
                  </a:cubicBezTo>
                  <a:cubicBezTo>
                    <a:pt x="1234" y="458"/>
                    <a:pt x="1235" y="445"/>
                    <a:pt x="1235" y="445"/>
                  </a:cubicBezTo>
                  <a:cubicBezTo>
                    <a:pt x="1235" y="445"/>
                    <a:pt x="1240" y="446"/>
                    <a:pt x="1243" y="444"/>
                  </a:cubicBezTo>
                  <a:cubicBezTo>
                    <a:pt x="1247" y="442"/>
                    <a:pt x="1238" y="436"/>
                    <a:pt x="1240" y="431"/>
                  </a:cubicBezTo>
                  <a:cubicBezTo>
                    <a:pt x="1242" y="427"/>
                    <a:pt x="1251" y="427"/>
                    <a:pt x="1251" y="427"/>
                  </a:cubicBezTo>
                  <a:cubicBezTo>
                    <a:pt x="1249" y="420"/>
                    <a:pt x="1249" y="420"/>
                    <a:pt x="1249" y="420"/>
                  </a:cubicBezTo>
                  <a:cubicBezTo>
                    <a:pt x="1253" y="418"/>
                    <a:pt x="1253" y="418"/>
                    <a:pt x="1253" y="418"/>
                  </a:cubicBezTo>
                  <a:cubicBezTo>
                    <a:pt x="1253" y="418"/>
                    <a:pt x="1269" y="428"/>
                    <a:pt x="1275" y="427"/>
                  </a:cubicBezTo>
                  <a:cubicBezTo>
                    <a:pt x="1281" y="427"/>
                    <a:pt x="1277" y="421"/>
                    <a:pt x="1277" y="421"/>
                  </a:cubicBezTo>
                  <a:cubicBezTo>
                    <a:pt x="1285" y="421"/>
                    <a:pt x="1285" y="421"/>
                    <a:pt x="1285" y="421"/>
                  </a:cubicBezTo>
                  <a:cubicBezTo>
                    <a:pt x="1285" y="421"/>
                    <a:pt x="1298" y="409"/>
                    <a:pt x="1306" y="408"/>
                  </a:cubicBezTo>
                  <a:cubicBezTo>
                    <a:pt x="1315" y="407"/>
                    <a:pt x="1313" y="415"/>
                    <a:pt x="1318" y="416"/>
                  </a:cubicBezTo>
                  <a:cubicBezTo>
                    <a:pt x="1322" y="418"/>
                    <a:pt x="1323" y="416"/>
                    <a:pt x="1326" y="412"/>
                  </a:cubicBezTo>
                  <a:cubicBezTo>
                    <a:pt x="1329" y="409"/>
                    <a:pt x="1334" y="410"/>
                    <a:pt x="1339" y="414"/>
                  </a:cubicBezTo>
                  <a:cubicBezTo>
                    <a:pt x="1345" y="419"/>
                    <a:pt x="1351" y="418"/>
                    <a:pt x="1356" y="418"/>
                  </a:cubicBezTo>
                  <a:cubicBezTo>
                    <a:pt x="1362" y="418"/>
                    <a:pt x="1363" y="419"/>
                    <a:pt x="1363" y="423"/>
                  </a:cubicBezTo>
                  <a:cubicBezTo>
                    <a:pt x="1363" y="426"/>
                    <a:pt x="1366" y="432"/>
                    <a:pt x="1370" y="435"/>
                  </a:cubicBezTo>
                  <a:cubicBezTo>
                    <a:pt x="1375" y="438"/>
                    <a:pt x="1376" y="430"/>
                    <a:pt x="1378" y="426"/>
                  </a:cubicBezTo>
                  <a:cubicBezTo>
                    <a:pt x="1379" y="422"/>
                    <a:pt x="1371" y="422"/>
                    <a:pt x="1369" y="418"/>
                  </a:cubicBezTo>
                  <a:cubicBezTo>
                    <a:pt x="1367" y="412"/>
                    <a:pt x="1362" y="413"/>
                    <a:pt x="1358" y="413"/>
                  </a:cubicBezTo>
                  <a:cubicBezTo>
                    <a:pt x="1356" y="412"/>
                    <a:pt x="1356" y="409"/>
                    <a:pt x="1358" y="405"/>
                  </a:cubicBezTo>
                  <a:cubicBezTo>
                    <a:pt x="1360" y="400"/>
                    <a:pt x="1372" y="405"/>
                    <a:pt x="1372" y="405"/>
                  </a:cubicBezTo>
                  <a:cubicBezTo>
                    <a:pt x="1372" y="405"/>
                    <a:pt x="1375" y="403"/>
                    <a:pt x="1379" y="403"/>
                  </a:cubicBezTo>
                  <a:cubicBezTo>
                    <a:pt x="1382" y="404"/>
                    <a:pt x="1382" y="407"/>
                    <a:pt x="1382" y="407"/>
                  </a:cubicBezTo>
                  <a:cubicBezTo>
                    <a:pt x="1414" y="404"/>
                    <a:pt x="1414" y="404"/>
                    <a:pt x="1414" y="404"/>
                  </a:cubicBezTo>
                  <a:cubicBezTo>
                    <a:pt x="1414" y="404"/>
                    <a:pt x="1418" y="392"/>
                    <a:pt x="1420" y="387"/>
                  </a:cubicBezTo>
                  <a:cubicBezTo>
                    <a:pt x="1422" y="380"/>
                    <a:pt x="1416" y="374"/>
                    <a:pt x="1416" y="374"/>
                  </a:cubicBezTo>
                  <a:cubicBezTo>
                    <a:pt x="1421" y="372"/>
                    <a:pt x="1421" y="372"/>
                    <a:pt x="1421" y="372"/>
                  </a:cubicBezTo>
                  <a:cubicBezTo>
                    <a:pt x="1420" y="357"/>
                    <a:pt x="1420" y="357"/>
                    <a:pt x="1420" y="357"/>
                  </a:cubicBezTo>
                  <a:cubicBezTo>
                    <a:pt x="1420" y="357"/>
                    <a:pt x="1427" y="361"/>
                    <a:pt x="1431" y="361"/>
                  </a:cubicBezTo>
                  <a:cubicBezTo>
                    <a:pt x="1435" y="360"/>
                    <a:pt x="1430" y="352"/>
                    <a:pt x="1430" y="352"/>
                  </a:cubicBezTo>
                  <a:cubicBezTo>
                    <a:pt x="1442" y="343"/>
                    <a:pt x="1442" y="343"/>
                    <a:pt x="1442" y="343"/>
                  </a:cubicBezTo>
                  <a:cubicBezTo>
                    <a:pt x="1442" y="343"/>
                    <a:pt x="1456" y="348"/>
                    <a:pt x="1461" y="346"/>
                  </a:cubicBezTo>
                  <a:cubicBezTo>
                    <a:pt x="1464" y="344"/>
                    <a:pt x="1460" y="340"/>
                    <a:pt x="1461" y="337"/>
                  </a:cubicBezTo>
                  <a:cubicBezTo>
                    <a:pt x="1462" y="336"/>
                    <a:pt x="1469" y="336"/>
                    <a:pt x="1469" y="336"/>
                  </a:cubicBezTo>
                  <a:cubicBezTo>
                    <a:pt x="1460" y="327"/>
                    <a:pt x="1460" y="327"/>
                    <a:pt x="1460" y="327"/>
                  </a:cubicBezTo>
                  <a:cubicBezTo>
                    <a:pt x="1460" y="327"/>
                    <a:pt x="1477" y="320"/>
                    <a:pt x="1479" y="318"/>
                  </a:cubicBezTo>
                  <a:cubicBezTo>
                    <a:pt x="1482" y="316"/>
                    <a:pt x="1478" y="309"/>
                    <a:pt x="1478" y="309"/>
                  </a:cubicBezTo>
                  <a:cubicBezTo>
                    <a:pt x="1478" y="309"/>
                    <a:pt x="1483" y="308"/>
                    <a:pt x="1488" y="306"/>
                  </a:cubicBezTo>
                  <a:cubicBezTo>
                    <a:pt x="1494" y="306"/>
                    <a:pt x="1494" y="312"/>
                    <a:pt x="1503" y="317"/>
                  </a:cubicBezTo>
                  <a:cubicBezTo>
                    <a:pt x="1511" y="321"/>
                    <a:pt x="1523" y="314"/>
                    <a:pt x="1532" y="310"/>
                  </a:cubicBezTo>
                  <a:cubicBezTo>
                    <a:pt x="1532" y="229"/>
                    <a:pt x="1532" y="229"/>
                    <a:pt x="1532" y="229"/>
                  </a:cubicBezTo>
                  <a:lnTo>
                    <a:pt x="1522" y="230"/>
                  </a:lnTo>
                  <a:close/>
                  <a:moveTo>
                    <a:pt x="375" y="212"/>
                  </a:moveTo>
                  <a:cubicBezTo>
                    <a:pt x="373" y="220"/>
                    <a:pt x="367" y="219"/>
                    <a:pt x="367" y="219"/>
                  </a:cubicBezTo>
                  <a:cubicBezTo>
                    <a:pt x="367" y="219"/>
                    <a:pt x="377" y="237"/>
                    <a:pt x="372" y="240"/>
                  </a:cubicBezTo>
                  <a:cubicBezTo>
                    <a:pt x="366" y="243"/>
                    <a:pt x="357" y="240"/>
                    <a:pt x="357" y="240"/>
                  </a:cubicBezTo>
                  <a:cubicBezTo>
                    <a:pt x="346" y="241"/>
                    <a:pt x="346" y="241"/>
                    <a:pt x="346" y="241"/>
                  </a:cubicBezTo>
                  <a:cubicBezTo>
                    <a:pt x="340" y="250"/>
                    <a:pt x="340" y="250"/>
                    <a:pt x="340" y="250"/>
                  </a:cubicBezTo>
                  <a:cubicBezTo>
                    <a:pt x="340" y="250"/>
                    <a:pt x="350" y="264"/>
                    <a:pt x="341" y="264"/>
                  </a:cubicBezTo>
                  <a:cubicBezTo>
                    <a:pt x="334" y="265"/>
                    <a:pt x="324" y="264"/>
                    <a:pt x="324" y="264"/>
                  </a:cubicBezTo>
                  <a:cubicBezTo>
                    <a:pt x="324" y="252"/>
                    <a:pt x="324" y="252"/>
                    <a:pt x="324" y="252"/>
                  </a:cubicBezTo>
                  <a:cubicBezTo>
                    <a:pt x="316" y="248"/>
                    <a:pt x="316" y="248"/>
                    <a:pt x="316" y="248"/>
                  </a:cubicBezTo>
                  <a:cubicBezTo>
                    <a:pt x="316" y="248"/>
                    <a:pt x="319" y="242"/>
                    <a:pt x="313" y="237"/>
                  </a:cubicBezTo>
                  <a:cubicBezTo>
                    <a:pt x="307" y="232"/>
                    <a:pt x="299" y="226"/>
                    <a:pt x="299" y="226"/>
                  </a:cubicBezTo>
                  <a:cubicBezTo>
                    <a:pt x="299" y="226"/>
                    <a:pt x="299" y="220"/>
                    <a:pt x="295" y="215"/>
                  </a:cubicBezTo>
                  <a:cubicBezTo>
                    <a:pt x="291" y="209"/>
                    <a:pt x="266" y="203"/>
                    <a:pt x="266" y="198"/>
                  </a:cubicBezTo>
                  <a:cubicBezTo>
                    <a:pt x="267" y="192"/>
                    <a:pt x="277" y="188"/>
                    <a:pt x="277" y="188"/>
                  </a:cubicBezTo>
                  <a:cubicBezTo>
                    <a:pt x="275" y="178"/>
                    <a:pt x="275" y="178"/>
                    <a:pt x="275" y="178"/>
                  </a:cubicBezTo>
                  <a:cubicBezTo>
                    <a:pt x="275" y="178"/>
                    <a:pt x="285" y="174"/>
                    <a:pt x="285" y="170"/>
                  </a:cubicBezTo>
                  <a:cubicBezTo>
                    <a:pt x="285" y="164"/>
                    <a:pt x="286" y="156"/>
                    <a:pt x="286" y="156"/>
                  </a:cubicBezTo>
                  <a:cubicBezTo>
                    <a:pt x="291" y="157"/>
                    <a:pt x="297" y="158"/>
                    <a:pt x="297" y="158"/>
                  </a:cubicBezTo>
                  <a:cubicBezTo>
                    <a:pt x="301" y="163"/>
                    <a:pt x="301" y="163"/>
                    <a:pt x="301" y="163"/>
                  </a:cubicBezTo>
                  <a:cubicBezTo>
                    <a:pt x="302" y="160"/>
                    <a:pt x="302" y="160"/>
                    <a:pt x="302" y="160"/>
                  </a:cubicBezTo>
                  <a:cubicBezTo>
                    <a:pt x="310" y="160"/>
                    <a:pt x="310" y="160"/>
                    <a:pt x="310" y="160"/>
                  </a:cubicBezTo>
                  <a:cubicBezTo>
                    <a:pt x="316" y="169"/>
                    <a:pt x="316" y="169"/>
                    <a:pt x="316" y="169"/>
                  </a:cubicBezTo>
                  <a:cubicBezTo>
                    <a:pt x="319" y="166"/>
                    <a:pt x="319" y="166"/>
                    <a:pt x="319" y="166"/>
                  </a:cubicBezTo>
                  <a:cubicBezTo>
                    <a:pt x="325" y="173"/>
                    <a:pt x="325" y="173"/>
                    <a:pt x="325" y="173"/>
                  </a:cubicBezTo>
                  <a:cubicBezTo>
                    <a:pt x="315" y="173"/>
                    <a:pt x="315" y="173"/>
                    <a:pt x="315" y="173"/>
                  </a:cubicBezTo>
                  <a:cubicBezTo>
                    <a:pt x="315" y="173"/>
                    <a:pt x="313" y="176"/>
                    <a:pt x="316" y="177"/>
                  </a:cubicBezTo>
                  <a:cubicBezTo>
                    <a:pt x="319" y="178"/>
                    <a:pt x="321" y="175"/>
                    <a:pt x="321" y="175"/>
                  </a:cubicBezTo>
                  <a:cubicBezTo>
                    <a:pt x="321" y="175"/>
                    <a:pt x="341" y="173"/>
                    <a:pt x="349" y="178"/>
                  </a:cubicBezTo>
                  <a:cubicBezTo>
                    <a:pt x="355" y="185"/>
                    <a:pt x="356" y="189"/>
                    <a:pt x="356" y="189"/>
                  </a:cubicBezTo>
                  <a:cubicBezTo>
                    <a:pt x="366" y="194"/>
                    <a:pt x="366" y="194"/>
                    <a:pt x="366" y="194"/>
                  </a:cubicBezTo>
                  <a:cubicBezTo>
                    <a:pt x="369" y="204"/>
                    <a:pt x="369" y="204"/>
                    <a:pt x="369" y="204"/>
                  </a:cubicBezTo>
                  <a:cubicBezTo>
                    <a:pt x="369" y="204"/>
                    <a:pt x="376" y="205"/>
                    <a:pt x="375" y="212"/>
                  </a:cubicBezTo>
                  <a:close/>
                  <a:moveTo>
                    <a:pt x="464" y="146"/>
                  </a:moveTo>
                  <a:cubicBezTo>
                    <a:pt x="462" y="151"/>
                    <a:pt x="462" y="158"/>
                    <a:pt x="462" y="158"/>
                  </a:cubicBezTo>
                  <a:cubicBezTo>
                    <a:pt x="449" y="160"/>
                    <a:pt x="449" y="160"/>
                    <a:pt x="449" y="160"/>
                  </a:cubicBezTo>
                  <a:cubicBezTo>
                    <a:pt x="449" y="160"/>
                    <a:pt x="454" y="151"/>
                    <a:pt x="446" y="142"/>
                  </a:cubicBezTo>
                  <a:cubicBezTo>
                    <a:pt x="437" y="132"/>
                    <a:pt x="425" y="131"/>
                    <a:pt x="425" y="131"/>
                  </a:cubicBezTo>
                  <a:cubicBezTo>
                    <a:pt x="408" y="128"/>
                    <a:pt x="408" y="128"/>
                    <a:pt x="408" y="128"/>
                  </a:cubicBezTo>
                  <a:cubicBezTo>
                    <a:pt x="388" y="111"/>
                    <a:pt x="388" y="111"/>
                    <a:pt x="388" y="111"/>
                  </a:cubicBezTo>
                  <a:cubicBezTo>
                    <a:pt x="398" y="117"/>
                    <a:pt x="398" y="117"/>
                    <a:pt x="398" y="117"/>
                  </a:cubicBezTo>
                  <a:cubicBezTo>
                    <a:pt x="401" y="117"/>
                    <a:pt x="401" y="117"/>
                    <a:pt x="401" y="117"/>
                  </a:cubicBezTo>
                  <a:cubicBezTo>
                    <a:pt x="401" y="108"/>
                    <a:pt x="401" y="108"/>
                    <a:pt x="401" y="108"/>
                  </a:cubicBezTo>
                  <a:cubicBezTo>
                    <a:pt x="392" y="103"/>
                    <a:pt x="392" y="103"/>
                    <a:pt x="392" y="103"/>
                  </a:cubicBezTo>
                  <a:cubicBezTo>
                    <a:pt x="389" y="101"/>
                    <a:pt x="389" y="101"/>
                    <a:pt x="389" y="101"/>
                  </a:cubicBezTo>
                  <a:cubicBezTo>
                    <a:pt x="381" y="92"/>
                    <a:pt x="381" y="92"/>
                    <a:pt x="381" y="92"/>
                  </a:cubicBezTo>
                  <a:cubicBezTo>
                    <a:pt x="373" y="84"/>
                    <a:pt x="373" y="84"/>
                    <a:pt x="373" y="84"/>
                  </a:cubicBezTo>
                  <a:cubicBezTo>
                    <a:pt x="375" y="84"/>
                    <a:pt x="375" y="84"/>
                    <a:pt x="375" y="84"/>
                  </a:cubicBezTo>
                  <a:cubicBezTo>
                    <a:pt x="384" y="90"/>
                    <a:pt x="384" y="90"/>
                    <a:pt x="384" y="90"/>
                  </a:cubicBezTo>
                  <a:cubicBezTo>
                    <a:pt x="386" y="95"/>
                    <a:pt x="386" y="95"/>
                    <a:pt x="386" y="95"/>
                  </a:cubicBezTo>
                  <a:cubicBezTo>
                    <a:pt x="401" y="103"/>
                    <a:pt x="401" y="103"/>
                    <a:pt x="401" y="103"/>
                  </a:cubicBezTo>
                  <a:cubicBezTo>
                    <a:pt x="401" y="100"/>
                    <a:pt x="401" y="100"/>
                    <a:pt x="401" y="100"/>
                  </a:cubicBezTo>
                  <a:cubicBezTo>
                    <a:pt x="395" y="92"/>
                    <a:pt x="395" y="92"/>
                    <a:pt x="395" y="92"/>
                  </a:cubicBezTo>
                  <a:cubicBezTo>
                    <a:pt x="399" y="92"/>
                    <a:pt x="399" y="92"/>
                    <a:pt x="399" y="92"/>
                  </a:cubicBezTo>
                  <a:cubicBezTo>
                    <a:pt x="385" y="80"/>
                    <a:pt x="385" y="80"/>
                    <a:pt x="385" y="80"/>
                  </a:cubicBezTo>
                  <a:cubicBezTo>
                    <a:pt x="398" y="87"/>
                    <a:pt x="398" y="87"/>
                    <a:pt x="398" y="87"/>
                  </a:cubicBezTo>
                  <a:cubicBezTo>
                    <a:pt x="385" y="72"/>
                    <a:pt x="385" y="72"/>
                    <a:pt x="385" y="72"/>
                  </a:cubicBezTo>
                  <a:cubicBezTo>
                    <a:pt x="385" y="72"/>
                    <a:pt x="401" y="83"/>
                    <a:pt x="402" y="87"/>
                  </a:cubicBezTo>
                  <a:cubicBezTo>
                    <a:pt x="404" y="90"/>
                    <a:pt x="411" y="96"/>
                    <a:pt x="413" y="97"/>
                  </a:cubicBezTo>
                  <a:cubicBezTo>
                    <a:pt x="414" y="97"/>
                    <a:pt x="414" y="94"/>
                    <a:pt x="414" y="94"/>
                  </a:cubicBezTo>
                  <a:cubicBezTo>
                    <a:pt x="414" y="94"/>
                    <a:pt x="407" y="90"/>
                    <a:pt x="408" y="88"/>
                  </a:cubicBezTo>
                  <a:cubicBezTo>
                    <a:pt x="409" y="85"/>
                    <a:pt x="422" y="94"/>
                    <a:pt x="422" y="84"/>
                  </a:cubicBezTo>
                  <a:cubicBezTo>
                    <a:pt x="423" y="75"/>
                    <a:pt x="411" y="66"/>
                    <a:pt x="411" y="66"/>
                  </a:cubicBezTo>
                  <a:cubicBezTo>
                    <a:pt x="405" y="66"/>
                    <a:pt x="405" y="66"/>
                    <a:pt x="405" y="66"/>
                  </a:cubicBezTo>
                  <a:cubicBezTo>
                    <a:pt x="397" y="63"/>
                    <a:pt x="397" y="63"/>
                    <a:pt x="397" y="63"/>
                  </a:cubicBezTo>
                  <a:cubicBezTo>
                    <a:pt x="393" y="63"/>
                    <a:pt x="393" y="63"/>
                    <a:pt x="393" y="63"/>
                  </a:cubicBezTo>
                  <a:cubicBezTo>
                    <a:pt x="404" y="77"/>
                    <a:pt x="404" y="77"/>
                    <a:pt x="404" y="77"/>
                  </a:cubicBezTo>
                  <a:cubicBezTo>
                    <a:pt x="404" y="77"/>
                    <a:pt x="374" y="54"/>
                    <a:pt x="376" y="52"/>
                  </a:cubicBezTo>
                  <a:cubicBezTo>
                    <a:pt x="379" y="49"/>
                    <a:pt x="385" y="54"/>
                    <a:pt x="385" y="54"/>
                  </a:cubicBezTo>
                  <a:cubicBezTo>
                    <a:pt x="385" y="54"/>
                    <a:pt x="390" y="52"/>
                    <a:pt x="393" y="53"/>
                  </a:cubicBezTo>
                  <a:cubicBezTo>
                    <a:pt x="397" y="53"/>
                    <a:pt x="407" y="59"/>
                    <a:pt x="407" y="59"/>
                  </a:cubicBezTo>
                  <a:cubicBezTo>
                    <a:pt x="407" y="59"/>
                    <a:pt x="421" y="56"/>
                    <a:pt x="426" y="66"/>
                  </a:cubicBezTo>
                  <a:cubicBezTo>
                    <a:pt x="433" y="76"/>
                    <a:pt x="424" y="88"/>
                    <a:pt x="429" y="91"/>
                  </a:cubicBezTo>
                  <a:cubicBezTo>
                    <a:pt x="433" y="94"/>
                    <a:pt x="440" y="104"/>
                    <a:pt x="440" y="104"/>
                  </a:cubicBezTo>
                  <a:cubicBezTo>
                    <a:pt x="447" y="104"/>
                    <a:pt x="447" y="104"/>
                    <a:pt x="447" y="104"/>
                  </a:cubicBezTo>
                  <a:cubicBezTo>
                    <a:pt x="448" y="111"/>
                    <a:pt x="448" y="111"/>
                    <a:pt x="448" y="111"/>
                  </a:cubicBezTo>
                  <a:cubicBezTo>
                    <a:pt x="448" y="111"/>
                    <a:pt x="466" y="116"/>
                    <a:pt x="468" y="126"/>
                  </a:cubicBezTo>
                  <a:cubicBezTo>
                    <a:pt x="470" y="136"/>
                    <a:pt x="467" y="141"/>
                    <a:pt x="464" y="146"/>
                  </a:cubicBezTo>
                  <a:close/>
                  <a:moveTo>
                    <a:pt x="109" y="652"/>
                  </a:moveTo>
                  <a:cubicBezTo>
                    <a:pt x="109" y="652"/>
                    <a:pt x="117" y="647"/>
                    <a:pt x="113" y="644"/>
                  </a:cubicBezTo>
                  <a:cubicBezTo>
                    <a:pt x="110" y="642"/>
                    <a:pt x="101" y="635"/>
                    <a:pt x="101" y="635"/>
                  </a:cubicBezTo>
                  <a:cubicBezTo>
                    <a:pt x="90" y="635"/>
                    <a:pt x="90" y="635"/>
                    <a:pt x="90" y="635"/>
                  </a:cubicBezTo>
                  <a:cubicBezTo>
                    <a:pt x="80" y="639"/>
                    <a:pt x="80" y="639"/>
                    <a:pt x="80" y="639"/>
                  </a:cubicBezTo>
                  <a:cubicBezTo>
                    <a:pt x="79" y="635"/>
                    <a:pt x="79" y="635"/>
                    <a:pt x="79" y="635"/>
                  </a:cubicBezTo>
                  <a:cubicBezTo>
                    <a:pt x="79" y="635"/>
                    <a:pt x="73" y="637"/>
                    <a:pt x="69" y="634"/>
                  </a:cubicBezTo>
                  <a:cubicBezTo>
                    <a:pt x="64" y="632"/>
                    <a:pt x="62" y="631"/>
                    <a:pt x="62" y="631"/>
                  </a:cubicBezTo>
                  <a:cubicBezTo>
                    <a:pt x="56" y="632"/>
                    <a:pt x="56" y="632"/>
                    <a:pt x="56" y="632"/>
                  </a:cubicBezTo>
                  <a:cubicBezTo>
                    <a:pt x="51" y="628"/>
                    <a:pt x="51" y="628"/>
                    <a:pt x="51" y="628"/>
                  </a:cubicBezTo>
                  <a:cubicBezTo>
                    <a:pt x="49" y="633"/>
                    <a:pt x="49" y="633"/>
                    <a:pt x="49" y="633"/>
                  </a:cubicBezTo>
                  <a:cubicBezTo>
                    <a:pt x="46" y="633"/>
                    <a:pt x="46" y="633"/>
                    <a:pt x="46" y="633"/>
                  </a:cubicBezTo>
                  <a:cubicBezTo>
                    <a:pt x="51" y="649"/>
                    <a:pt x="51" y="649"/>
                    <a:pt x="51" y="649"/>
                  </a:cubicBezTo>
                  <a:cubicBezTo>
                    <a:pt x="44" y="653"/>
                    <a:pt x="44" y="653"/>
                    <a:pt x="44" y="653"/>
                  </a:cubicBezTo>
                  <a:cubicBezTo>
                    <a:pt x="37" y="653"/>
                    <a:pt x="37" y="653"/>
                    <a:pt x="37" y="653"/>
                  </a:cubicBezTo>
                  <a:cubicBezTo>
                    <a:pt x="37" y="653"/>
                    <a:pt x="33" y="652"/>
                    <a:pt x="32" y="652"/>
                  </a:cubicBezTo>
                  <a:cubicBezTo>
                    <a:pt x="31" y="652"/>
                    <a:pt x="24" y="653"/>
                    <a:pt x="24" y="653"/>
                  </a:cubicBezTo>
                  <a:cubicBezTo>
                    <a:pt x="36" y="636"/>
                    <a:pt x="36" y="636"/>
                    <a:pt x="36" y="636"/>
                  </a:cubicBezTo>
                  <a:cubicBezTo>
                    <a:pt x="36" y="632"/>
                    <a:pt x="36" y="632"/>
                    <a:pt x="36" y="632"/>
                  </a:cubicBezTo>
                  <a:cubicBezTo>
                    <a:pt x="41" y="627"/>
                    <a:pt x="41" y="627"/>
                    <a:pt x="41" y="627"/>
                  </a:cubicBezTo>
                  <a:cubicBezTo>
                    <a:pt x="39" y="625"/>
                    <a:pt x="39" y="625"/>
                    <a:pt x="39" y="625"/>
                  </a:cubicBezTo>
                  <a:cubicBezTo>
                    <a:pt x="37" y="626"/>
                    <a:pt x="37" y="626"/>
                    <a:pt x="37" y="626"/>
                  </a:cubicBezTo>
                  <a:cubicBezTo>
                    <a:pt x="32" y="636"/>
                    <a:pt x="32" y="636"/>
                    <a:pt x="32" y="636"/>
                  </a:cubicBezTo>
                  <a:cubicBezTo>
                    <a:pt x="23" y="649"/>
                    <a:pt x="23" y="649"/>
                    <a:pt x="23" y="649"/>
                  </a:cubicBezTo>
                  <a:cubicBezTo>
                    <a:pt x="20" y="652"/>
                    <a:pt x="20" y="652"/>
                    <a:pt x="20" y="652"/>
                  </a:cubicBezTo>
                  <a:cubicBezTo>
                    <a:pt x="2" y="655"/>
                    <a:pt x="2" y="655"/>
                    <a:pt x="2" y="655"/>
                  </a:cubicBezTo>
                  <a:cubicBezTo>
                    <a:pt x="0" y="660"/>
                    <a:pt x="0" y="660"/>
                    <a:pt x="0" y="660"/>
                  </a:cubicBezTo>
                  <a:cubicBezTo>
                    <a:pt x="3" y="664"/>
                    <a:pt x="3" y="664"/>
                    <a:pt x="3" y="664"/>
                  </a:cubicBezTo>
                  <a:cubicBezTo>
                    <a:pt x="0" y="675"/>
                    <a:pt x="0" y="675"/>
                    <a:pt x="0" y="675"/>
                  </a:cubicBezTo>
                  <a:cubicBezTo>
                    <a:pt x="3" y="676"/>
                    <a:pt x="3" y="676"/>
                    <a:pt x="3" y="676"/>
                  </a:cubicBezTo>
                  <a:cubicBezTo>
                    <a:pt x="4" y="673"/>
                    <a:pt x="4" y="673"/>
                    <a:pt x="4" y="673"/>
                  </a:cubicBezTo>
                  <a:cubicBezTo>
                    <a:pt x="6" y="671"/>
                    <a:pt x="6" y="671"/>
                    <a:pt x="6" y="671"/>
                  </a:cubicBezTo>
                  <a:cubicBezTo>
                    <a:pt x="8" y="674"/>
                    <a:pt x="8" y="674"/>
                    <a:pt x="8" y="674"/>
                  </a:cubicBezTo>
                  <a:cubicBezTo>
                    <a:pt x="13" y="669"/>
                    <a:pt x="13" y="669"/>
                    <a:pt x="13" y="669"/>
                  </a:cubicBezTo>
                  <a:cubicBezTo>
                    <a:pt x="21" y="671"/>
                    <a:pt x="21" y="671"/>
                    <a:pt x="21" y="671"/>
                  </a:cubicBezTo>
                  <a:cubicBezTo>
                    <a:pt x="16" y="673"/>
                    <a:pt x="16" y="673"/>
                    <a:pt x="16" y="673"/>
                  </a:cubicBezTo>
                  <a:cubicBezTo>
                    <a:pt x="16" y="675"/>
                    <a:pt x="16" y="675"/>
                    <a:pt x="16" y="675"/>
                  </a:cubicBezTo>
                  <a:cubicBezTo>
                    <a:pt x="8" y="680"/>
                    <a:pt x="8" y="680"/>
                    <a:pt x="8" y="680"/>
                  </a:cubicBezTo>
                  <a:cubicBezTo>
                    <a:pt x="6" y="679"/>
                    <a:pt x="6" y="679"/>
                    <a:pt x="6" y="679"/>
                  </a:cubicBezTo>
                  <a:cubicBezTo>
                    <a:pt x="3" y="687"/>
                    <a:pt x="3" y="687"/>
                    <a:pt x="3" y="687"/>
                  </a:cubicBezTo>
                  <a:cubicBezTo>
                    <a:pt x="11" y="687"/>
                    <a:pt x="45" y="689"/>
                    <a:pt x="58" y="688"/>
                  </a:cubicBezTo>
                  <a:cubicBezTo>
                    <a:pt x="74" y="688"/>
                    <a:pt x="113" y="678"/>
                    <a:pt x="113" y="678"/>
                  </a:cubicBezTo>
                  <a:cubicBezTo>
                    <a:pt x="113" y="678"/>
                    <a:pt x="106" y="671"/>
                    <a:pt x="107" y="663"/>
                  </a:cubicBezTo>
                  <a:cubicBezTo>
                    <a:pt x="107" y="657"/>
                    <a:pt x="109" y="652"/>
                    <a:pt x="109" y="652"/>
                  </a:cubicBezTo>
                  <a:close/>
                  <a:moveTo>
                    <a:pt x="244" y="266"/>
                  </a:moveTo>
                  <a:cubicBezTo>
                    <a:pt x="246" y="263"/>
                    <a:pt x="246" y="263"/>
                    <a:pt x="246" y="263"/>
                  </a:cubicBezTo>
                  <a:cubicBezTo>
                    <a:pt x="238" y="259"/>
                    <a:pt x="238" y="259"/>
                    <a:pt x="238" y="259"/>
                  </a:cubicBezTo>
                  <a:cubicBezTo>
                    <a:pt x="239" y="264"/>
                    <a:pt x="239" y="264"/>
                    <a:pt x="239" y="264"/>
                  </a:cubicBezTo>
                  <a:lnTo>
                    <a:pt x="244" y="26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97" name="Finland" descr="© INSCALE GmbH, 05.05.2010&#10;http://www.presentationload.com/"/>
            <p:cNvSpPr>
              <a:spLocks noEditPoints="1"/>
            </p:cNvSpPr>
            <p:nvPr/>
          </p:nvSpPr>
          <p:spPr bwMode="gray">
            <a:xfrm>
              <a:off x="4663965" y="681942"/>
              <a:ext cx="974771" cy="927578"/>
            </a:xfrm>
            <a:custGeom>
              <a:avLst/>
              <a:gdLst/>
              <a:ahLst/>
              <a:cxnLst>
                <a:cxn ang="0">
                  <a:pos x="25" y="116"/>
                </a:cxn>
                <a:cxn ang="0">
                  <a:pos x="27" y="322"/>
                </a:cxn>
                <a:cxn ang="0">
                  <a:pos x="19" y="322"/>
                </a:cxn>
                <a:cxn ang="0">
                  <a:pos x="54" y="282"/>
                </a:cxn>
                <a:cxn ang="0">
                  <a:pos x="62" y="289"/>
                </a:cxn>
                <a:cxn ang="0">
                  <a:pos x="60" y="109"/>
                </a:cxn>
                <a:cxn ang="0">
                  <a:pos x="17" y="312"/>
                </a:cxn>
                <a:cxn ang="0">
                  <a:pos x="18" y="305"/>
                </a:cxn>
                <a:cxn ang="0">
                  <a:pos x="11" y="312"/>
                </a:cxn>
                <a:cxn ang="0">
                  <a:pos x="13" y="325"/>
                </a:cxn>
                <a:cxn ang="0">
                  <a:pos x="17" y="312"/>
                </a:cxn>
                <a:cxn ang="0">
                  <a:pos x="76" y="309"/>
                </a:cxn>
                <a:cxn ang="0">
                  <a:pos x="76" y="309"/>
                </a:cxn>
                <a:cxn ang="0">
                  <a:pos x="230" y="272"/>
                </a:cxn>
                <a:cxn ang="0">
                  <a:pos x="329" y="59"/>
                </a:cxn>
                <a:cxn ang="0">
                  <a:pos x="289" y="25"/>
                </a:cxn>
                <a:cxn ang="0">
                  <a:pos x="110" y="10"/>
                </a:cxn>
                <a:cxn ang="0">
                  <a:pos x="92" y="50"/>
                </a:cxn>
                <a:cxn ang="0">
                  <a:pos x="77" y="73"/>
                </a:cxn>
                <a:cxn ang="0">
                  <a:pos x="68" y="76"/>
                </a:cxn>
                <a:cxn ang="0">
                  <a:pos x="65" y="91"/>
                </a:cxn>
                <a:cxn ang="0">
                  <a:pos x="61" y="99"/>
                </a:cxn>
                <a:cxn ang="0">
                  <a:pos x="43" y="117"/>
                </a:cxn>
                <a:cxn ang="0">
                  <a:pos x="38" y="137"/>
                </a:cxn>
                <a:cxn ang="0">
                  <a:pos x="35" y="159"/>
                </a:cxn>
                <a:cxn ang="0">
                  <a:pos x="46" y="201"/>
                </a:cxn>
                <a:cxn ang="0">
                  <a:pos x="57" y="217"/>
                </a:cxn>
                <a:cxn ang="0">
                  <a:pos x="52" y="227"/>
                </a:cxn>
                <a:cxn ang="0">
                  <a:pos x="58" y="253"/>
                </a:cxn>
                <a:cxn ang="0">
                  <a:pos x="50" y="268"/>
                </a:cxn>
                <a:cxn ang="0">
                  <a:pos x="60" y="283"/>
                </a:cxn>
                <a:cxn ang="0">
                  <a:pos x="73" y="290"/>
                </a:cxn>
                <a:cxn ang="0">
                  <a:pos x="94" y="293"/>
                </a:cxn>
                <a:cxn ang="0">
                  <a:pos x="114" y="294"/>
                </a:cxn>
                <a:cxn ang="0">
                  <a:pos x="120" y="311"/>
                </a:cxn>
                <a:cxn ang="0">
                  <a:pos x="122" y="317"/>
                </a:cxn>
                <a:cxn ang="0">
                  <a:pos x="132" y="318"/>
                </a:cxn>
                <a:cxn ang="0">
                  <a:pos x="164" y="305"/>
                </a:cxn>
                <a:cxn ang="0">
                  <a:pos x="185" y="290"/>
                </a:cxn>
                <a:cxn ang="0">
                  <a:pos x="208" y="279"/>
                </a:cxn>
                <a:cxn ang="0">
                  <a:pos x="223" y="272"/>
                </a:cxn>
                <a:cxn ang="0">
                  <a:pos x="246" y="257"/>
                </a:cxn>
                <a:cxn ang="0">
                  <a:pos x="286" y="221"/>
                </a:cxn>
                <a:cxn ang="0">
                  <a:pos x="326" y="140"/>
                </a:cxn>
                <a:cxn ang="0">
                  <a:pos x="207" y="289"/>
                </a:cxn>
                <a:cxn ang="0">
                  <a:pos x="228" y="274"/>
                </a:cxn>
                <a:cxn ang="0">
                  <a:pos x="85" y="309"/>
                </a:cxn>
                <a:cxn ang="0">
                  <a:pos x="73" y="298"/>
                </a:cxn>
                <a:cxn ang="0">
                  <a:pos x="76" y="293"/>
                </a:cxn>
                <a:cxn ang="0">
                  <a:pos x="138" y="322"/>
                </a:cxn>
                <a:cxn ang="0">
                  <a:pos x="102" y="305"/>
                </a:cxn>
                <a:cxn ang="0">
                  <a:pos x="96" y="319"/>
                </a:cxn>
                <a:cxn ang="0">
                  <a:pos x="112" y="299"/>
                </a:cxn>
              </a:cxnLst>
              <a:rect l="0" t="0" r="r" b="b"/>
              <a:pathLst>
                <a:path w="345" h="329">
                  <a:moveTo>
                    <a:pt x="35" y="117"/>
                  </a:moveTo>
                  <a:cubicBezTo>
                    <a:pt x="35" y="117"/>
                    <a:pt x="32" y="119"/>
                    <a:pt x="31" y="119"/>
                  </a:cubicBezTo>
                  <a:cubicBezTo>
                    <a:pt x="29" y="119"/>
                    <a:pt x="30" y="116"/>
                    <a:pt x="30" y="116"/>
                  </a:cubicBezTo>
                  <a:cubicBezTo>
                    <a:pt x="29" y="114"/>
                    <a:pt x="29" y="114"/>
                    <a:pt x="29" y="114"/>
                  </a:cubicBezTo>
                  <a:cubicBezTo>
                    <a:pt x="25" y="116"/>
                    <a:pt x="25" y="116"/>
                    <a:pt x="25" y="116"/>
                  </a:cubicBezTo>
                  <a:cubicBezTo>
                    <a:pt x="29" y="123"/>
                    <a:pt x="29" y="123"/>
                    <a:pt x="29" y="123"/>
                  </a:cubicBezTo>
                  <a:cubicBezTo>
                    <a:pt x="34" y="124"/>
                    <a:pt x="37" y="121"/>
                    <a:pt x="37" y="121"/>
                  </a:cubicBezTo>
                  <a:lnTo>
                    <a:pt x="35" y="117"/>
                  </a:lnTo>
                  <a:close/>
                  <a:moveTo>
                    <a:pt x="26" y="318"/>
                  </a:moveTo>
                  <a:cubicBezTo>
                    <a:pt x="24" y="319"/>
                    <a:pt x="24" y="322"/>
                    <a:pt x="27" y="322"/>
                  </a:cubicBezTo>
                  <a:cubicBezTo>
                    <a:pt x="29" y="321"/>
                    <a:pt x="29" y="317"/>
                    <a:pt x="26" y="318"/>
                  </a:cubicBezTo>
                  <a:close/>
                  <a:moveTo>
                    <a:pt x="18" y="325"/>
                  </a:moveTo>
                  <a:cubicBezTo>
                    <a:pt x="24" y="329"/>
                    <a:pt x="24" y="329"/>
                    <a:pt x="24" y="329"/>
                  </a:cubicBezTo>
                  <a:cubicBezTo>
                    <a:pt x="26" y="326"/>
                    <a:pt x="26" y="326"/>
                    <a:pt x="26" y="326"/>
                  </a:cubicBezTo>
                  <a:cubicBezTo>
                    <a:pt x="19" y="322"/>
                    <a:pt x="19" y="322"/>
                    <a:pt x="19" y="322"/>
                  </a:cubicBezTo>
                  <a:lnTo>
                    <a:pt x="18" y="325"/>
                  </a:lnTo>
                  <a:close/>
                  <a:moveTo>
                    <a:pt x="53" y="283"/>
                  </a:moveTo>
                  <a:cubicBezTo>
                    <a:pt x="56" y="286"/>
                    <a:pt x="56" y="286"/>
                    <a:pt x="56" y="286"/>
                  </a:cubicBezTo>
                  <a:cubicBezTo>
                    <a:pt x="57" y="283"/>
                    <a:pt x="57" y="283"/>
                    <a:pt x="57" y="283"/>
                  </a:cubicBezTo>
                  <a:cubicBezTo>
                    <a:pt x="54" y="282"/>
                    <a:pt x="54" y="282"/>
                    <a:pt x="54" y="282"/>
                  </a:cubicBezTo>
                  <a:lnTo>
                    <a:pt x="53" y="283"/>
                  </a:lnTo>
                  <a:close/>
                  <a:moveTo>
                    <a:pt x="62" y="289"/>
                  </a:moveTo>
                  <a:cubicBezTo>
                    <a:pt x="58" y="286"/>
                    <a:pt x="57" y="285"/>
                    <a:pt x="58" y="287"/>
                  </a:cubicBezTo>
                  <a:cubicBezTo>
                    <a:pt x="60" y="292"/>
                    <a:pt x="60" y="292"/>
                    <a:pt x="60" y="292"/>
                  </a:cubicBezTo>
                  <a:cubicBezTo>
                    <a:pt x="65" y="292"/>
                    <a:pt x="65" y="292"/>
                    <a:pt x="62" y="289"/>
                  </a:cubicBezTo>
                  <a:close/>
                  <a:moveTo>
                    <a:pt x="60" y="109"/>
                  </a:moveTo>
                  <a:cubicBezTo>
                    <a:pt x="56" y="107"/>
                    <a:pt x="56" y="107"/>
                    <a:pt x="56" y="107"/>
                  </a:cubicBezTo>
                  <a:cubicBezTo>
                    <a:pt x="53" y="111"/>
                    <a:pt x="53" y="111"/>
                    <a:pt x="53" y="111"/>
                  </a:cubicBezTo>
                  <a:cubicBezTo>
                    <a:pt x="57" y="111"/>
                    <a:pt x="57" y="111"/>
                    <a:pt x="57" y="111"/>
                  </a:cubicBezTo>
                  <a:lnTo>
                    <a:pt x="60" y="109"/>
                  </a:lnTo>
                  <a:close/>
                  <a:moveTo>
                    <a:pt x="35" y="111"/>
                  </a:moveTo>
                  <a:cubicBezTo>
                    <a:pt x="30" y="112"/>
                    <a:pt x="30" y="112"/>
                    <a:pt x="30" y="112"/>
                  </a:cubicBezTo>
                  <a:cubicBezTo>
                    <a:pt x="33" y="115"/>
                    <a:pt x="33" y="115"/>
                    <a:pt x="33" y="115"/>
                  </a:cubicBezTo>
                  <a:lnTo>
                    <a:pt x="35" y="111"/>
                  </a:lnTo>
                  <a:close/>
                  <a:moveTo>
                    <a:pt x="17" y="312"/>
                  </a:moveTo>
                  <a:cubicBezTo>
                    <a:pt x="17" y="312"/>
                    <a:pt x="17" y="314"/>
                    <a:pt x="18" y="316"/>
                  </a:cubicBezTo>
                  <a:cubicBezTo>
                    <a:pt x="19" y="317"/>
                    <a:pt x="24" y="315"/>
                    <a:pt x="24" y="315"/>
                  </a:cubicBezTo>
                  <a:cubicBezTo>
                    <a:pt x="23" y="308"/>
                    <a:pt x="23" y="308"/>
                    <a:pt x="23" y="308"/>
                  </a:cubicBezTo>
                  <a:cubicBezTo>
                    <a:pt x="18" y="308"/>
                    <a:pt x="18" y="308"/>
                    <a:pt x="18" y="308"/>
                  </a:cubicBezTo>
                  <a:cubicBezTo>
                    <a:pt x="18" y="305"/>
                    <a:pt x="18" y="305"/>
                    <a:pt x="18" y="305"/>
                  </a:cubicBezTo>
                  <a:cubicBezTo>
                    <a:pt x="14" y="306"/>
                    <a:pt x="14" y="306"/>
                    <a:pt x="14" y="306"/>
                  </a:cubicBezTo>
                  <a:cubicBezTo>
                    <a:pt x="14" y="306"/>
                    <a:pt x="13" y="304"/>
                    <a:pt x="13" y="302"/>
                  </a:cubicBezTo>
                  <a:cubicBezTo>
                    <a:pt x="13" y="301"/>
                    <a:pt x="10" y="299"/>
                    <a:pt x="8" y="303"/>
                  </a:cubicBezTo>
                  <a:cubicBezTo>
                    <a:pt x="8" y="306"/>
                    <a:pt x="8" y="306"/>
                    <a:pt x="8" y="306"/>
                  </a:cubicBezTo>
                  <a:cubicBezTo>
                    <a:pt x="11" y="312"/>
                    <a:pt x="11" y="312"/>
                    <a:pt x="11" y="312"/>
                  </a:cubicBezTo>
                  <a:cubicBezTo>
                    <a:pt x="8" y="314"/>
                    <a:pt x="8" y="314"/>
                    <a:pt x="8" y="314"/>
                  </a:cubicBezTo>
                  <a:cubicBezTo>
                    <a:pt x="7" y="310"/>
                    <a:pt x="7" y="310"/>
                    <a:pt x="7" y="310"/>
                  </a:cubicBezTo>
                  <a:cubicBezTo>
                    <a:pt x="4" y="313"/>
                    <a:pt x="4" y="313"/>
                    <a:pt x="4" y="313"/>
                  </a:cubicBezTo>
                  <a:cubicBezTo>
                    <a:pt x="9" y="324"/>
                    <a:pt x="9" y="324"/>
                    <a:pt x="9" y="324"/>
                  </a:cubicBezTo>
                  <a:cubicBezTo>
                    <a:pt x="13" y="325"/>
                    <a:pt x="13" y="325"/>
                    <a:pt x="13" y="325"/>
                  </a:cubicBezTo>
                  <a:cubicBezTo>
                    <a:pt x="17" y="321"/>
                    <a:pt x="17" y="321"/>
                    <a:pt x="17" y="321"/>
                  </a:cubicBezTo>
                  <a:cubicBezTo>
                    <a:pt x="17" y="317"/>
                    <a:pt x="17" y="317"/>
                    <a:pt x="17" y="317"/>
                  </a:cubicBezTo>
                  <a:cubicBezTo>
                    <a:pt x="15" y="317"/>
                    <a:pt x="15" y="317"/>
                    <a:pt x="15" y="317"/>
                  </a:cubicBezTo>
                  <a:cubicBezTo>
                    <a:pt x="15" y="313"/>
                    <a:pt x="15" y="313"/>
                    <a:pt x="15" y="313"/>
                  </a:cubicBezTo>
                  <a:lnTo>
                    <a:pt x="17" y="312"/>
                  </a:lnTo>
                  <a:close/>
                  <a:moveTo>
                    <a:pt x="0" y="321"/>
                  </a:moveTo>
                  <a:cubicBezTo>
                    <a:pt x="4" y="319"/>
                    <a:pt x="4" y="319"/>
                    <a:pt x="4" y="319"/>
                  </a:cubicBezTo>
                  <a:cubicBezTo>
                    <a:pt x="2" y="313"/>
                    <a:pt x="2" y="313"/>
                    <a:pt x="2" y="313"/>
                  </a:cubicBezTo>
                  <a:lnTo>
                    <a:pt x="0" y="321"/>
                  </a:lnTo>
                  <a:close/>
                  <a:moveTo>
                    <a:pt x="76" y="309"/>
                  </a:moveTo>
                  <a:cubicBezTo>
                    <a:pt x="74" y="310"/>
                    <a:pt x="75" y="312"/>
                    <a:pt x="75" y="312"/>
                  </a:cubicBezTo>
                  <a:cubicBezTo>
                    <a:pt x="73" y="314"/>
                    <a:pt x="73" y="314"/>
                    <a:pt x="73" y="314"/>
                  </a:cubicBezTo>
                  <a:cubicBezTo>
                    <a:pt x="74" y="315"/>
                    <a:pt x="74" y="315"/>
                    <a:pt x="74" y="315"/>
                  </a:cubicBezTo>
                  <a:cubicBezTo>
                    <a:pt x="80" y="310"/>
                    <a:pt x="80" y="310"/>
                    <a:pt x="80" y="310"/>
                  </a:cubicBezTo>
                  <a:cubicBezTo>
                    <a:pt x="80" y="310"/>
                    <a:pt x="78" y="308"/>
                    <a:pt x="76" y="309"/>
                  </a:cubicBezTo>
                  <a:close/>
                  <a:moveTo>
                    <a:pt x="70" y="312"/>
                  </a:moveTo>
                  <a:cubicBezTo>
                    <a:pt x="67" y="312"/>
                    <a:pt x="63" y="317"/>
                    <a:pt x="69" y="316"/>
                  </a:cubicBezTo>
                  <a:cubicBezTo>
                    <a:pt x="69" y="316"/>
                    <a:pt x="74" y="312"/>
                    <a:pt x="70" y="312"/>
                  </a:cubicBezTo>
                  <a:close/>
                  <a:moveTo>
                    <a:pt x="228" y="269"/>
                  </a:moveTo>
                  <a:cubicBezTo>
                    <a:pt x="230" y="272"/>
                    <a:pt x="230" y="272"/>
                    <a:pt x="230" y="272"/>
                  </a:cubicBezTo>
                  <a:cubicBezTo>
                    <a:pt x="234" y="270"/>
                    <a:pt x="234" y="270"/>
                    <a:pt x="234" y="270"/>
                  </a:cubicBezTo>
                  <a:cubicBezTo>
                    <a:pt x="233" y="268"/>
                    <a:pt x="233" y="268"/>
                    <a:pt x="233" y="268"/>
                  </a:cubicBezTo>
                  <a:lnTo>
                    <a:pt x="228" y="269"/>
                  </a:lnTo>
                  <a:close/>
                  <a:moveTo>
                    <a:pt x="332" y="67"/>
                  </a:moveTo>
                  <a:cubicBezTo>
                    <a:pt x="329" y="59"/>
                    <a:pt x="329" y="59"/>
                    <a:pt x="329" y="59"/>
                  </a:cubicBezTo>
                  <a:cubicBezTo>
                    <a:pt x="313" y="51"/>
                    <a:pt x="313" y="51"/>
                    <a:pt x="313" y="51"/>
                  </a:cubicBezTo>
                  <a:cubicBezTo>
                    <a:pt x="302" y="49"/>
                    <a:pt x="302" y="49"/>
                    <a:pt x="302" y="49"/>
                  </a:cubicBezTo>
                  <a:cubicBezTo>
                    <a:pt x="281" y="35"/>
                    <a:pt x="281" y="35"/>
                    <a:pt x="281" y="35"/>
                  </a:cubicBezTo>
                  <a:cubicBezTo>
                    <a:pt x="290" y="29"/>
                    <a:pt x="290" y="29"/>
                    <a:pt x="290" y="29"/>
                  </a:cubicBezTo>
                  <a:cubicBezTo>
                    <a:pt x="289" y="25"/>
                    <a:pt x="289" y="25"/>
                    <a:pt x="289" y="25"/>
                  </a:cubicBezTo>
                  <a:cubicBezTo>
                    <a:pt x="289" y="25"/>
                    <a:pt x="294" y="10"/>
                    <a:pt x="290" y="1"/>
                  </a:cubicBezTo>
                  <a:cubicBezTo>
                    <a:pt x="290" y="1"/>
                    <a:pt x="290" y="1"/>
                    <a:pt x="289" y="0"/>
                  </a:cubicBezTo>
                  <a:cubicBezTo>
                    <a:pt x="111" y="0"/>
                    <a:pt x="111" y="0"/>
                    <a:pt x="111" y="0"/>
                  </a:cubicBezTo>
                  <a:cubicBezTo>
                    <a:pt x="110" y="1"/>
                    <a:pt x="110" y="1"/>
                    <a:pt x="110" y="1"/>
                  </a:cubicBezTo>
                  <a:cubicBezTo>
                    <a:pt x="110" y="10"/>
                    <a:pt x="110" y="10"/>
                    <a:pt x="110" y="10"/>
                  </a:cubicBezTo>
                  <a:cubicBezTo>
                    <a:pt x="108" y="12"/>
                    <a:pt x="108" y="12"/>
                    <a:pt x="108" y="12"/>
                  </a:cubicBezTo>
                  <a:cubicBezTo>
                    <a:pt x="108" y="21"/>
                    <a:pt x="108" y="21"/>
                    <a:pt x="108" y="21"/>
                  </a:cubicBezTo>
                  <a:cubicBezTo>
                    <a:pt x="105" y="22"/>
                    <a:pt x="105" y="22"/>
                    <a:pt x="105" y="22"/>
                  </a:cubicBezTo>
                  <a:cubicBezTo>
                    <a:pt x="100" y="31"/>
                    <a:pt x="100" y="31"/>
                    <a:pt x="100" y="31"/>
                  </a:cubicBezTo>
                  <a:cubicBezTo>
                    <a:pt x="92" y="50"/>
                    <a:pt x="92" y="50"/>
                    <a:pt x="92" y="50"/>
                  </a:cubicBezTo>
                  <a:cubicBezTo>
                    <a:pt x="94" y="56"/>
                    <a:pt x="94" y="56"/>
                    <a:pt x="94" y="56"/>
                  </a:cubicBezTo>
                  <a:cubicBezTo>
                    <a:pt x="86" y="54"/>
                    <a:pt x="86" y="54"/>
                    <a:pt x="86" y="54"/>
                  </a:cubicBezTo>
                  <a:cubicBezTo>
                    <a:pt x="87" y="64"/>
                    <a:pt x="87" y="64"/>
                    <a:pt x="87" y="64"/>
                  </a:cubicBezTo>
                  <a:cubicBezTo>
                    <a:pt x="80" y="68"/>
                    <a:pt x="80" y="68"/>
                    <a:pt x="80" y="68"/>
                  </a:cubicBezTo>
                  <a:cubicBezTo>
                    <a:pt x="77" y="73"/>
                    <a:pt x="77" y="73"/>
                    <a:pt x="77" y="73"/>
                  </a:cubicBezTo>
                  <a:cubicBezTo>
                    <a:pt x="75" y="68"/>
                    <a:pt x="75" y="68"/>
                    <a:pt x="75" y="68"/>
                  </a:cubicBezTo>
                  <a:cubicBezTo>
                    <a:pt x="71" y="69"/>
                    <a:pt x="71" y="69"/>
                    <a:pt x="71" y="69"/>
                  </a:cubicBezTo>
                  <a:cubicBezTo>
                    <a:pt x="71" y="72"/>
                    <a:pt x="71" y="72"/>
                    <a:pt x="71" y="72"/>
                  </a:cubicBezTo>
                  <a:cubicBezTo>
                    <a:pt x="69" y="73"/>
                    <a:pt x="69" y="73"/>
                    <a:pt x="69" y="73"/>
                  </a:cubicBezTo>
                  <a:cubicBezTo>
                    <a:pt x="68" y="76"/>
                    <a:pt x="68" y="76"/>
                    <a:pt x="68" y="76"/>
                  </a:cubicBezTo>
                  <a:cubicBezTo>
                    <a:pt x="74" y="76"/>
                    <a:pt x="74" y="76"/>
                    <a:pt x="74" y="76"/>
                  </a:cubicBezTo>
                  <a:cubicBezTo>
                    <a:pt x="76" y="77"/>
                    <a:pt x="76" y="77"/>
                    <a:pt x="76" y="77"/>
                  </a:cubicBezTo>
                  <a:cubicBezTo>
                    <a:pt x="74" y="85"/>
                    <a:pt x="74" y="85"/>
                    <a:pt x="74" y="85"/>
                  </a:cubicBezTo>
                  <a:cubicBezTo>
                    <a:pt x="74" y="85"/>
                    <a:pt x="70" y="81"/>
                    <a:pt x="67" y="83"/>
                  </a:cubicBezTo>
                  <a:cubicBezTo>
                    <a:pt x="63" y="85"/>
                    <a:pt x="65" y="91"/>
                    <a:pt x="65" y="91"/>
                  </a:cubicBezTo>
                  <a:cubicBezTo>
                    <a:pt x="65" y="94"/>
                    <a:pt x="65" y="94"/>
                    <a:pt x="65" y="94"/>
                  </a:cubicBezTo>
                  <a:cubicBezTo>
                    <a:pt x="64" y="96"/>
                    <a:pt x="63" y="97"/>
                    <a:pt x="63" y="97"/>
                  </a:cubicBezTo>
                  <a:cubicBezTo>
                    <a:pt x="60" y="92"/>
                    <a:pt x="60" y="92"/>
                    <a:pt x="60" y="92"/>
                  </a:cubicBezTo>
                  <a:cubicBezTo>
                    <a:pt x="59" y="93"/>
                    <a:pt x="59" y="93"/>
                    <a:pt x="59" y="93"/>
                  </a:cubicBezTo>
                  <a:cubicBezTo>
                    <a:pt x="61" y="99"/>
                    <a:pt x="61" y="99"/>
                    <a:pt x="61" y="99"/>
                  </a:cubicBezTo>
                  <a:cubicBezTo>
                    <a:pt x="58" y="99"/>
                    <a:pt x="58" y="99"/>
                    <a:pt x="58" y="99"/>
                  </a:cubicBezTo>
                  <a:cubicBezTo>
                    <a:pt x="58" y="99"/>
                    <a:pt x="62" y="110"/>
                    <a:pt x="61" y="112"/>
                  </a:cubicBezTo>
                  <a:cubicBezTo>
                    <a:pt x="60" y="115"/>
                    <a:pt x="54" y="113"/>
                    <a:pt x="52" y="113"/>
                  </a:cubicBezTo>
                  <a:cubicBezTo>
                    <a:pt x="45" y="113"/>
                    <a:pt x="45" y="113"/>
                    <a:pt x="45" y="113"/>
                  </a:cubicBezTo>
                  <a:cubicBezTo>
                    <a:pt x="45" y="113"/>
                    <a:pt x="45" y="117"/>
                    <a:pt x="43" y="117"/>
                  </a:cubicBezTo>
                  <a:cubicBezTo>
                    <a:pt x="42" y="117"/>
                    <a:pt x="40" y="114"/>
                    <a:pt x="40" y="114"/>
                  </a:cubicBezTo>
                  <a:cubicBezTo>
                    <a:pt x="38" y="122"/>
                    <a:pt x="38" y="122"/>
                    <a:pt x="38" y="122"/>
                  </a:cubicBezTo>
                  <a:cubicBezTo>
                    <a:pt x="46" y="130"/>
                    <a:pt x="46" y="130"/>
                    <a:pt x="46" y="130"/>
                  </a:cubicBezTo>
                  <a:cubicBezTo>
                    <a:pt x="40" y="129"/>
                    <a:pt x="40" y="129"/>
                    <a:pt x="40" y="129"/>
                  </a:cubicBezTo>
                  <a:cubicBezTo>
                    <a:pt x="38" y="137"/>
                    <a:pt x="38" y="137"/>
                    <a:pt x="38" y="137"/>
                  </a:cubicBezTo>
                  <a:cubicBezTo>
                    <a:pt x="38" y="137"/>
                    <a:pt x="40" y="139"/>
                    <a:pt x="40" y="141"/>
                  </a:cubicBezTo>
                  <a:cubicBezTo>
                    <a:pt x="40" y="142"/>
                    <a:pt x="35" y="142"/>
                    <a:pt x="35" y="142"/>
                  </a:cubicBezTo>
                  <a:cubicBezTo>
                    <a:pt x="32" y="147"/>
                    <a:pt x="32" y="147"/>
                    <a:pt x="32" y="147"/>
                  </a:cubicBezTo>
                  <a:cubicBezTo>
                    <a:pt x="31" y="159"/>
                    <a:pt x="31" y="159"/>
                    <a:pt x="31" y="159"/>
                  </a:cubicBezTo>
                  <a:cubicBezTo>
                    <a:pt x="35" y="159"/>
                    <a:pt x="35" y="159"/>
                    <a:pt x="35" y="159"/>
                  </a:cubicBezTo>
                  <a:cubicBezTo>
                    <a:pt x="35" y="159"/>
                    <a:pt x="32" y="163"/>
                    <a:pt x="33" y="168"/>
                  </a:cubicBezTo>
                  <a:cubicBezTo>
                    <a:pt x="33" y="172"/>
                    <a:pt x="41" y="174"/>
                    <a:pt x="43" y="178"/>
                  </a:cubicBezTo>
                  <a:cubicBezTo>
                    <a:pt x="46" y="183"/>
                    <a:pt x="43" y="189"/>
                    <a:pt x="43" y="189"/>
                  </a:cubicBezTo>
                  <a:cubicBezTo>
                    <a:pt x="43" y="198"/>
                    <a:pt x="43" y="198"/>
                    <a:pt x="43" y="198"/>
                  </a:cubicBezTo>
                  <a:cubicBezTo>
                    <a:pt x="46" y="201"/>
                    <a:pt x="46" y="201"/>
                    <a:pt x="46" y="201"/>
                  </a:cubicBezTo>
                  <a:cubicBezTo>
                    <a:pt x="49" y="199"/>
                    <a:pt x="49" y="199"/>
                    <a:pt x="49" y="199"/>
                  </a:cubicBezTo>
                  <a:cubicBezTo>
                    <a:pt x="49" y="199"/>
                    <a:pt x="49" y="205"/>
                    <a:pt x="50" y="207"/>
                  </a:cubicBezTo>
                  <a:cubicBezTo>
                    <a:pt x="51" y="210"/>
                    <a:pt x="54" y="214"/>
                    <a:pt x="54" y="214"/>
                  </a:cubicBezTo>
                  <a:cubicBezTo>
                    <a:pt x="53" y="216"/>
                    <a:pt x="53" y="216"/>
                    <a:pt x="53" y="216"/>
                  </a:cubicBezTo>
                  <a:cubicBezTo>
                    <a:pt x="57" y="217"/>
                    <a:pt x="57" y="217"/>
                    <a:pt x="57" y="217"/>
                  </a:cubicBezTo>
                  <a:cubicBezTo>
                    <a:pt x="58" y="222"/>
                    <a:pt x="58" y="222"/>
                    <a:pt x="58" y="222"/>
                  </a:cubicBezTo>
                  <a:cubicBezTo>
                    <a:pt x="53" y="221"/>
                    <a:pt x="53" y="221"/>
                    <a:pt x="53" y="221"/>
                  </a:cubicBezTo>
                  <a:cubicBezTo>
                    <a:pt x="53" y="224"/>
                    <a:pt x="53" y="224"/>
                    <a:pt x="53" y="224"/>
                  </a:cubicBezTo>
                  <a:cubicBezTo>
                    <a:pt x="56" y="227"/>
                    <a:pt x="56" y="227"/>
                    <a:pt x="56" y="227"/>
                  </a:cubicBezTo>
                  <a:cubicBezTo>
                    <a:pt x="52" y="227"/>
                    <a:pt x="52" y="227"/>
                    <a:pt x="52" y="227"/>
                  </a:cubicBezTo>
                  <a:cubicBezTo>
                    <a:pt x="56" y="232"/>
                    <a:pt x="56" y="232"/>
                    <a:pt x="56" y="232"/>
                  </a:cubicBezTo>
                  <a:cubicBezTo>
                    <a:pt x="53" y="233"/>
                    <a:pt x="53" y="233"/>
                    <a:pt x="53" y="233"/>
                  </a:cubicBezTo>
                  <a:cubicBezTo>
                    <a:pt x="58" y="239"/>
                    <a:pt x="58" y="239"/>
                    <a:pt x="58" y="239"/>
                  </a:cubicBezTo>
                  <a:cubicBezTo>
                    <a:pt x="58" y="239"/>
                    <a:pt x="59" y="243"/>
                    <a:pt x="57" y="246"/>
                  </a:cubicBezTo>
                  <a:cubicBezTo>
                    <a:pt x="54" y="248"/>
                    <a:pt x="58" y="253"/>
                    <a:pt x="58" y="253"/>
                  </a:cubicBezTo>
                  <a:cubicBezTo>
                    <a:pt x="58" y="253"/>
                    <a:pt x="53" y="254"/>
                    <a:pt x="53" y="258"/>
                  </a:cubicBezTo>
                  <a:cubicBezTo>
                    <a:pt x="54" y="262"/>
                    <a:pt x="57" y="265"/>
                    <a:pt x="57" y="265"/>
                  </a:cubicBezTo>
                  <a:cubicBezTo>
                    <a:pt x="54" y="265"/>
                    <a:pt x="54" y="265"/>
                    <a:pt x="54" y="265"/>
                  </a:cubicBezTo>
                  <a:cubicBezTo>
                    <a:pt x="51" y="262"/>
                    <a:pt x="51" y="262"/>
                    <a:pt x="51" y="262"/>
                  </a:cubicBezTo>
                  <a:cubicBezTo>
                    <a:pt x="50" y="268"/>
                    <a:pt x="50" y="268"/>
                    <a:pt x="50" y="268"/>
                  </a:cubicBezTo>
                  <a:cubicBezTo>
                    <a:pt x="58" y="268"/>
                    <a:pt x="58" y="268"/>
                    <a:pt x="58" y="268"/>
                  </a:cubicBezTo>
                  <a:cubicBezTo>
                    <a:pt x="56" y="269"/>
                    <a:pt x="56" y="269"/>
                    <a:pt x="56" y="269"/>
                  </a:cubicBezTo>
                  <a:cubicBezTo>
                    <a:pt x="57" y="274"/>
                    <a:pt x="57" y="274"/>
                    <a:pt x="57" y="274"/>
                  </a:cubicBezTo>
                  <a:cubicBezTo>
                    <a:pt x="60" y="277"/>
                    <a:pt x="60" y="277"/>
                    <a:pt x="60" y="277"/>
                  </a:cubicBezTo>
                  <a:cubicBezTo>
                    <a:pt x="60" y="277"/>
                    <a:pt x="58" y="279"/>
                    <a:pt x="60" y="283"/>
                  </a:cubicBezTo>
                  <a:cubicBezTo>
                    <a:pt x="62" y="287"/>
                    <a:pt x="64" y="287"/>
                    <a:pt x="64" y="287"/>
                  </a:cubicBezTo>
                  <a:cubicBezTo>
                    <a:pt x="67" y="290"/>
                    <a:pt x="67" y="290"/>
                    <a:pt x="67" y="290"/>
                  </a:cubicBezTo>
                  <a:cubicBezTo>
                    <a:pt x="67" y="285"/>
                    <a:pt x="67" y="285"/>
                    <a:pt x="67" y="285"/>
                  </a:cubicBezTo>
                  <a:cubicBezTo>
                    <a:pt x="73" y="281"/>
                    <a:pt x="73" y="281"/>
                    <a:pt x="73" y="281"/>
                  </a:cubicBezTo>
                  <a:cubicBezTo>
                    <a:pt x="73" y="290"/>
                    <a:pt x="73" y="290"/>
                    <a:pt x="73" y="290"/>
                  </a:cubicBezTo>
                  <a:cubicBezTo>
                    <a:pt x="75" y="290"/>
                    <a:pt x="75" y="290"/>
                    <a:pt x="75" y="290"/>
                  </a:cubicBezTo>
                  <a:cubicBezTo>
                    <a:pt x="76" y="286"/>
                    <a:pt x="76" y="286"/>
                    <a:pt x="76" y="286"/>
                  </a:cubicBezTo>
                  <a:cubicBezTo>
                    <a:pt x="81" y="290"/>
                    <a:pt x="81" y="290"/>
                    <a:pt x="81" y="290"/>
                  </a:cubicBezTo>
                  <a:cubicBezTo>
                    <a:pt x="87" y="290"/>
                    <a:pt x="87" y="290"/>
                    <a:pt x="87" y="290"/>
                  </a:cubicBezTo>
                  <a:cubicBezTo>
                    <a:pt x="94" y="293"/>
                    <a:pt x="94" y="293"/>
                    <a:pt x="94" y="293"/>
                  </a:cubicBezTo>
                  <a:cubicBezTo>
                    <a:pt x="100" y="293"/>
                    <a:pt x="100" y="293"/>
                    <a:pt x="100" y="293"/>
                  </a:cubicBezTo>
                  <a:cubicBezTo>
                    <a:pt x="98" y="301"/>
                    <a:pt x="98" y="301"/>
                    <a:pt x="98" y="301"/>
                  </a:cubicBezTo>
                  <a:cubicBezTo>
                    <a:pt x="100" y="303"/>
                    <a:pt x="100" y="303"/>
                    <a:pt x="100" y="303"/>
                  </a:cubicBezTo>
                  <a:cubicBezTo>
                    <a:pt x="107" y="300"/>
                    <a:pt x="107" y="300"/>
                    <a:pt x="107" y="300"/>
                  </a:cubicBezTo>
                  <a:cubicBezTo>
                    <a:pt x="114" y="294"/>
                    <a:pt x="114" y="294"/>
                    <a:pt x="114" y="294"/>
                  </a:cubicBezTo>
                  <a:cubicBezTo>
                    <a:pt x="115" y="295"/>
                    <a:pt x="115" y="295"/>
                    <a:pt x="115" y="295"/>
                  </a:cubicBezTo>
                  <a:cubicBezTo>
                    <a:pt x="112" y="304"/>
                    <a:pt x="112" y="304"/>
                    <a:pt x="112" y="304"/>
                  </a:cubicBezTo>
                  <a:cubicBezTo>
                    <a:pt x="117" y="308"/>
                    <a:pt x="117" y="308"/>
                    <a:pt x="117" y="308"/>
                  </a:cubicBezTo>
                  <a:cubicBezTo>
                    <a:pt x="116" y="312"/>
                    <a:pt x="116" y="312"/>
                    <a:pt x="116" y="312"/>
                  </a:cubicBezTo>
                  <a:cubicBezTo>
                    <a:pt x="120" y="311"/>
                    <a:pt x="120" y="311"/>
                    <a:pt x="120" y="311"/>
                  </a:cubicBezTo>
                  <a:cubicBezTo>
                    <a:pt x="120" y="313"/>
                    <a:pt x="120" y="313"/>
                    <a:pt x="120" y="313"/>
                  </a:cubicBezTo>
                  <a:cubicBezTo>
                    <a:pt x="113" y="319"/>
                    <a:pt x="113" y="319"/>
                    <a:pt x="113" y="319"/>
                  </a:cubicBezTo>
                  <a:cubicBezTo>
                    <a:pt x="114" y="321"/>
                    <a:pt x="114" y="321"/>
                    <a:pt x="114" y="321"/>
                  </a:cubicBezTo>
                  <a:cubicBezTo>
                    <a:pt x="119" y="321"/>
                    <a:pt x="119" y="321"/>
                    <a:pt x="119" y="321"/>
                  </a:cubicBezTo>
                  <a:cubicBezTo>
                    <a:pt x="122" y="317"/>
                    <a:pt x="122" y="317"/>
                    <a:pt x="122" y="317"/>
                  </a:cubicBezTo>
                  <a:cubicBezTo>
                    <a:pt x="122" y="317"/>
                    <a:pt x="124" y="319"/>
                    <a:pt x="124" y="321"/>
                  </a:cubicBezTo>
                  <a:cubicBezTo>
                    <a:pt x="125" y="324"/>
                    <a:pt x="115" y="329"/>
                    <a:pt x="115" y="329"/>
                  </a:cubicBezTo>
                  <a:cubicBezTo>
                    <a:pt x="126" y="326"/>
                    <a:pt x="126" y="326"/>
                    <a:pt x="126" y="326"/>
                  </a:cubicBezTo>
                  <a:cubicBezTo>
                    <a:pt x="134" y="310"/>
                    <a:pt x="134" y="310"/>
                    <a:pt x="134" y="310"/>
                  </a:cubicBezTo>
                  <a:cubicBezTo>
                    <a:pt x="132" y="318"/>
                    <a:pt x="132" y="318"/>
                    <a:pt x="132" y="318"/>
                  </a:cubicBezTo>
                  <a:cubicBezTo>
                    <a:pt x="144" y="315"/>
                    <a:pt x="144" y="315"/>
                    <a:pt x="144" y="315"/>
                  </a:cubicBezTo>
                  <a:cubicBezTo>
                    <a:pt x="152" y="309"/>
                    <a:pt x="152" y="309"/>
                    <a:pt x="152" y="309"/>
                  </a:cubicBezTo>
                  <a:cubicBezTo>
                    <a:pt x="155" y="309"/>
                    <a:pt x="155" y="309"/>
                    <a:pt x="155" y="309"/>
                  </a:cubicBezTo>
                  <a:cubicBezTo>
                    <a:pt x="161" y="304"/>
                    <a:pt x="161" y="304"/>
                    <a:pt x="161" y="304"/>
                  </a:cubicBezTo>
                  <a:cubicBezTo>
                    <a:pt x="164" y="305"/>
                    <a:pt x="164" y="305"/>
                    <a:pt x="164" y="305"/>
                  </a:cubicBezTo>
                  <a:cubicBezTo>
                    <a:pt x="166" y="310"/>
                    <a:pt x="166" y="310"/>
                    <a:pt x="166" y="310"/>
                  </a:cubicBezTo>
                  <a:cubicBezTo>
                    <a:pt x="169" y="308"/>
                    <a:pt x="169" y="308"/>
                    <a:pt x="169" y="308"/>
                  </a:cubicBezTo>
                  <a:cubicBezTo>
                    <a:pt x="169" y="300"/>
                    <a:pt x="169" y="300"/>
                    <a:pt x="169" y="300"/>
                  </a:cubicBezTo>
                  <a:cubicBezTo>
                    <a:pt x="184" y="293"/>
                    <a:pt x="184" y="293"/>
                    <a:pt x="184" y="293"/>
                  </a:cubicBezTo>
                  <a:cubicBezTo>
                    <a:pt x="185" y="290"/>
                    <a:pt x="185" y="290"/>
                    <a:pt x="185" y="290"/>
                  </a:cubicBezTo>
                  <a:cubicBezTo>
                    <a:pt x="198" y="284"/>
                    <a:pt x="198" y="284"/>
                    <a:pt x="198" y="284"/>
                  </a:cubicBezTo>
                  <a:cubicBezTo>
                    <a:pt x="198" y="277"/>
                    <a:pt x="198" y="277"/>
                    <a:pt x="198" y="277"/>
                  </a:cubicBezTo>
                  <a:cubicBezTo>
                    <a:pt x="198" y="277"/>
                    <a:pt x="200" y="283"/>
                    <a:pt x="204" y="283"/>
                  </a:cubicBezTo>
                  <a:cubicBezTo>
                    <a:pt x="207" y="283"/>
                    <a:pt x="211" y="281"/>
                    <a:pt x="211" y="281"/>
                  </a:cubicBezTo>
                  <a:cubicBezTo>
                    <a:pt x="208" y="279"/>
                    <a:pt x="208" y="279"/>
                    <a:pt x="208" y="279"/>
                  </a:cubicBezTo>
                  <a:cubicBezTo>
                    <a:pt x="209" y="275"/>
                    <a:pt x="209" y="275"/>
                    <a:pt x="209" y="275"/>
                  </a:cubicBezTo>
                  <a:cubicBezTo>
                    <a:pt x="214" y="279"/>
                    <a:pt x="214" y="279"/>
                    <a:pt x="214" y="279"/>
                  </a:cubicBezTo>
                  <a:cubicBezTo>
                    <a:pt x="214" y="277"/>
                    <a:pt x="214" y="277"/>
                    <a:pt x="214" y="277"/>
                  </a:cubicBezTo>
                  <a:cubicBezTo>
                    <a:pt x="208" y="268"/>
                    <a:pt x="208" y="268"/>
                    <a:pt x="208" y="268"/>
                  </a:cubicBezTo>
                  <a:cubicBezTo>
                    <a:pt x="208" y="268"/>
                    <a:pt x="217" y="274"/>
                    <a:pt x="223" y="272"/>
                  </a:cubicBezTo>
                  <a:cubicBezTo>
                    <a:pt x="227" y="269"/>
                    <a:pt x="225" y="266"/>
                    <a:pt x="225" y="266"/>
                  </a:cubicBezTo>
                  <a:cubicBezTo>
                    <a:pt x="231" y="265"/>
                    <a:pt x="231" y="265"/>
                    <a:pt x="231" y="265"/>
                  </a:cubicBezTo>
                  <a:cubicBezTo>
                    <a:pt x="236" y="263"/>
                    <a:pt x="236" y="263"/>
                    <a:pt x="236" y="263"/>
                  </a:cubicBezTo>
                  <a:cubicBezTo>
                    <a:pt x="242" y="263"/>
                    <a:pt x="242" y="263"/>
                    <a:pt x="242" y="263"/>
                  </a:cubicBezTo>
                  <a:cubicBezTo>
                    <a:pt x="246" y="257"/>
                    <a:pt x="246" y="257"/>
                    <a:pt x="246" y="257"/>
                  </a:cubicBezTo>
                  <a:cubicBezTo>
                    <a:pt x="256" y="258"/>
                    <a:pt x="256" y="258"/>
                    <a:pt x="256" y="258"/>
                  </a:cubicBezTo>
                  <a:cubicBezTo>
                    <a:pt x="267" y="253"/>
                    <a:pt x="267" y="253"/>
                    <a:pt x="267" y="253"/>
                  </a:cubicBezTo>
                  <a:cubicBezTo>
                    <a:pt x="267" y="252"/>
                    <a:pt x="267" y="252"/>
                    <a:pt x="267" y="252"/>
                  </a:cubicBezTo>
                  <a:cubicBezTo>
                    <a:pt x="275" y="236"/>
                    <a:pt x="275" y="236"/>
                    <a:pt x="275" y="236"/>
                  </a:cubicBezTo>
                  <a:cubicBezTo>
                    <a:pt x="286" y="221"/>
                    <a:pt x="286" y="221"/>
                    <a:pt x="286" y="221"/>
                  </a:cubicBezTo>
                  <a:cubicBezTo>
                    <a:pt x="290" y="218"/>
                    <a:pt x="290" y="218"/>
                    <a:pt x="290" y="218"/>
                  </a:cubicBezTo>
                  <a:cubicBezTo>
                    <a:pt x="291" y="209"/>
                    <a:pt x="291" y="209"/>
                    <a:pt x="291" y="209"/>
                  </a:cubicBezTo>
                  <a:cubicBezTo>
                    <a:pt x="304" y="195"/>
                    <a:pt x="304" y="195"/>
                    <a:pt x="304" y="195"/>
                  </a:cubicBezTo>
                  <a:cubicBezTo>
                    <a:pt x="304" y="195"/>
                    <a:pt x="309" y="182"/>
                    <a:pt x="312" y="176"/>
                  </a:cubicBezTo>
                  <a:cubicBezTo>
                    <a:pt x="315" y="171"/>
                    <a:pt x="323" y="151"/>
                    <a:pt x="326" y="140"/>
                  </a:cubicBezTo>
                  <a:cubicBezTo>
                    <a:pt x="329" y="128"/>
                    <a:pt x="338" y="115"/>
                    <a:pt x="338" y="115"/>
                  </a:cubicBezTo>
                  <a:cubicBezTo>
                    <a:pt x="338" y="115"/>
                    <a:pt x="340" y="111"/>
                    <a:pt x="341" y="107"/>
                  </a:cubicBezTo>
                  <a:cubicBezTo>
                    <a:pt x="343" y="103"/>
                    <a:pt x="345" y="79"/>
                    <a:pt x="345" y="73"/>
                  </a:cubicBezTo>
                  <a:cubicBezTo>
                    <a:pt x="344" y="67"/>
                    <a:pt x="332" y="67"/>
                    <a:pt x="332" y="67"/>
                  </a:cubicBezTo>
                  <a:close/>
                  <a:moveTo>
                    <a:pt x="207" y="289"/>
                  </a:moveTo>
                  <a:cubicBezTo>
                    <a:pt x="210" y="285"/>
                    <a:pt x="210" y="285"/>
                    <a:pt x="210" y="285"/>
                  </a:cubicBezTo>
                  <a:cubicBezTo>
                    <a:pt x="206" y="286"/>
                    <a:pt x="206" y="286"/>
                    <a:pt x="206" y="286"/>
                  </a:cubicBezTo>
                  <a:lnTo>
                    <a:pt x="207" y="289"/>
                  </a:lnTo>
                  <a:close/>
                  <a:moveTo>
                    <a:pt x="223" y="273"/>
                  </a:moveTo>
                  <a:cubicBezTo>
                    <a:pt x="228" y="274"/>
                    <a:pt x="228" y="274"/>
                    <a:pt x="228" y="274"/>
                  </a:cubicBezTo>
                  <a:cubicBezTo>
                    <a:pt x="226" y="271"/>
                    <a:pt x="226" y="271"/>
                    <a:pt x="226" y="271"/>
                  </a:cubicBezTo>
                  <a:lnTo>
                    <a:pt x="223" y="273"/>
                  </a:lnTo>
                  <a:close/>
                  <a:moveTo>
                    <a:pt x="83" y="312"/>
                  </a:moveTo>
                  <a:cubicBezTo>
                    <a:pt x="85" y="311"/>
                    <a:pt x="85" y="311"/>
                    <a:pt x="85" y="311"/>
                  </a:cubicBezTo>
                  <a:cubicBezTo>
                    <a:pt x="85" y="309"/>
                    <a:pt x="85" y="309"/>
                    <a:pt x="85" y="309"/>
                  </a:cubicBezTo>
                  <a:cubicBezTo>
                    <a:pt x="82" y="309"/>
                    <a:pt x="82" y="309"/>
                    <a:pt x="82" y="309"/>
                  </a:cubicBezTo>
                  <a:lnTo>
                    <a:pt x="83" y="312"/>
                  </a:lnTo>
                  <a:close/>
                  <a:moveTo>
                    <a:pt x="74" y="294"/>
                  </a:moveTo>
                  <a:cubicBezTo>
                    <a:pt x="75" y="295"/>
                    <a:pt x="75" y="295"/>
                    <a:pt x="75" y="295"/>
                  </a:cubicBezTo>
                  <a:cubicBezTo>
                    <a:pt x="73" y="298"/>
                    <a:pt x="73" y="298"/>
                    <a:pt x="73" y="298"/>
                  </a:cubicBezTo>
                  <a:cubicBezTo>
                    <a:pt x="75" y="298"/>
                    <a:pt x="75" y="298"/>
                    <a:pt x="75" y="298"/>
                  </a:cubicBezTo>
                  <a:cubicBezTo>
                    <a:pt x="77" y="297"/>
                    <a:pt x="77" y="297"/>
                    <a:pt x="77" y="297"/>
                  </a:cubicBezTo>
                  <a:cubicBezTo>
                    <a:pt x="80" y="299"/>
                    <a:pt x="80" y="299"/>
                    <a:pt x="80" y="299"/>
                  </a:cubicBezTo>
                  <a:cubicBezTo>
                    <a:pt x="81" y="296"/>
                    <a:pt x="81" y="296"/>
                    <a:pt x="81" y="296"/>
                  </a:cubicBezTo>
                  <a:cubicBezTo>
                    <a:pt x="76" y="293"/>
                    <a:pt x="76" y="293"/>
                    <a:pt x="76" y="293"/>
                  </a:cubicBezTo>
                  <a:lnTo>
                    <a:pt x="74" y="294"/>
                  </a:lnTo>
                  <a:close/>
                  <a:moveTo>
                    <a:pt x="138" y="322"/>
                  </a:moveTo>
                  <a:cubicBezTo>
                    <a:pt x="138" y="319"/>
                    <a:pt x="138" y="319"/>
                    <a:pt x="138" y="319"/>
                  </a:cubicBezTo>
                  <a:cubicBezTo>
                    <a:pt x="133" y="321"/>
                    <a:pt x="133" y="321"/>
                    <a:pt x="133" y="321"/>
                  </a:cubicBezTo>
                  <a:lnTo>
                    <a:pt x="138" y="322"/>
                  </a:lnTo>
                  <a:close/>
                  <a:moveTo>
                    <a:pt x="112" y="299"/>
                  </a:moveTo>
                  <a:cubicBezTo>
                    <a:pt x="111" y="298"/>
                    <a:pt x="111" y="298"/>
                    <a:pt x="111" y="298"/>
                  </a:cubicBezTo>
                  <a:cubicBezTo>
                    <a:pt x="109" y="302"/>
                    <a:pt x="109" y="302"/>
                    <a:pt x="109" y="302"/>
                  </a:cubicBezTo>
                  <a:cubicBezTo>
                    <a:pt x="105" y="303"/>
                    <a:pt x="105" y="303"/>
                    <a:pt x="105" y="303"/>
                  </a:cubicBezTo>
                  <a:cubicBezTo>
                    <a:pt x="102" y="305"/>
                    <a:pt x="102" y="305"/>
                    <a:pt x="102" y="305"/>
                  </a:cubicBezTo>
                  <a:cubicBezTo>
                    <a:pt x="97" y="306"/>
                    <a:pt x="97" y="306"/>
                    <a:pt x="97" y="306"/>
                  </a:cubicBezTo>
                  <a:cubicBezTo>
                    <a:pt x="96" y="310"/>
                    <a:pt x="96" y="310"/>
                    <a:pt x="96" y="310"/>
                  </a:cubicBezTo>
                  <a:cubicBezTo>
                    <a:pt x="99" y="310"/>
                    <a:pt x="99" y="310"/>
                    <a:pt x="99" y="310"/>
                  </a:cubicBezTo>
                  <a:cubicBezTo>
                    <a:pt x="96" y="314"/>
                    <a:pt x="96" y="314"/>
                    <a:pt x="96" y="314"/>
                  </a:cubicBezTo>
                  <a:cubicBezTo>
                    <a:pt x="96" y="319"/>
                    <a:pt x="96" y="319"/>
                    <a:pt x="96" y="319"/>
                  </a:cubicBezTo>
                  <a:cubicBezTo>
                    <a:pt x="102" y="316"/>
                    <a:pt x="102" y="316"/>
                    <a:pt x="102" y="316"/>
                  </a:cubicBezTo>
                  <a:cubicBezTo>
                    <a:pt x="108" y="316"/>
                    <a:pt x="108" y="316"/>
                    <a:pt x="108" y="316"/>
                  </a:cubicBezTo>
                  <a:cubicBezTo>
                    <a:pt x="112" y="309"/>
                    <a:pt x="112" y="309"/>
                    <a:pt x="112" y="309"/>
                  </a:cubicBezTo>
                  <a:cubicBezTo>
                    <a:pt x="110" y="304"/>
                    <a:pt x="110" y="304"/>
                    <a:pt x="110" y="304"/>
                  </a:cubicBezTo>
                  <a:lnTo>
                    <a:pt x="112" y="299"/>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98" name="Sweden" descr="© INSCALE GmbH, 05.05.2010&#10;http://www.presentationload.com/"/>
            <p:cNvSpPr>
              <a:spLocks noEditPoints="1"/>
            </p:cNvSpPr>
            <p:nvPr/>
          </p:nvSpPr>
          <p:spPr bwMode="gray">
            <a:xfrm>
              <a:off x="3876338" y="681942"/>
              <a:ext cx="875503" cy="1825864"/>
            </a:xfrm>
            <a:custGeom>
              <a:avLst/>
              <a:gdLst/>
              <a:ahLst/>
              <a:cxnLst>
                <a:cxn ang="0">
                  <a:pos x="256" y="378"/>
                </a:cxn>
                <a:cxn ang="0">
                  <a:pos x="261" y="377"/>
                </a:cxn>
                <a:cxn ang="0">
                  <a:pos x="253" y="368"/>
                </a:cxn>
                <a:cxn ang="0">
                  <a:pos x="249" y="381"/>
                </a:cxn>
                <a:cxn ang="0">
                  <a:pos x="13" y="478"/>
                </a:cxn>
                <a:cxn ang="0">
                  <a:pos x="207" y="521"/>
                </a:cxn>
                <a:cxn ang="0">
                  <a:pos x="190" y="569"/>
                </a:cxn>
                <a:cxn ang="0">
                  <a:pos x="206" y="544"/>
                </a:cxn>
                <a:cxn ang="0">
                  <a:pos x="211" y="514"/>
                </a:cxn>
                <a:cxn ang="0">
                  <a:pos x="16" y="460"/>
                </a:cxn>
                <a:cxn ang="0">
                  <a:pos x="238" y="400"/>
                </a:cxn>
                <a:cxn ang="0">
                  <a:pos x="248" y="494"/>
                </a:cxn>
                <a:cxn ang="0">
                  <a:pos x="255" y="526"/>
                </a:cxn>
                <a:cxn ang="0">
                  <a:pos x="261" y="520"/>
                </a:cxn>
                <a:cxn ang="0">
                  <a:pos x="271" y="483"/>
                </a:cxn>
                <a:cxn ang="0">
                  <a:pos x="232" y="414"/>
                </a:cxn>
                <a:cxn ang="0">
                  <a:pos x="200" y="444"/>
                </a:cxn>
                <a:cxn ang="0">
                  <a:pos x="217" y="169"/>
                </a:cxn>
                <a:cxn ang="0">
                  <a:pos x="246" y="317"/>
                </a:cxn>
                <a:cxn ang="0">
                  <a:pos x="246" y="315"/>
                </a:cxn>
                <a:cxn ang="0">
                  <a:pos x="286" y="459"/>
                </a:cxn>
                <a:cxn ang="0">
                  <a:pos x="206" y="230"/>
                </a:cxn>
                <a:cxn ang="0">
                  <a:pos x="253" y="319"/>
                </a:cxn>
                <a:cxn ang="0">
                  <a:pos x="286" y="463"/>
                </a:cxn>
                <a:cxn ang="0">
                  <a:pos x="293" y="83"/>
                </a:cxn>
                <a:cxn ang="0">
                  <a:pos x="308" y="33"/>
                </a:cxn>
                <a:cxn ang="0">
                  <a:pos x="301" y="0"/>
                </a:cxn>
                <a:cxn ang="0">
                  <a:pos x="89" y="85"/>
                </a:cxn>
                <a:cxn ang="0">
                  <a:pos x="33" y="177"/>
                </a:cxn>
                <a:cxn ang="0">
                  <a:pos x="41" y="286"/>
                </a:cxn>
                <a:cxn ang="0">
                  <a:pos x="25" y="391"/>
                </a:cxn>
                <a:cxn ang="0">
                  <a:pos x="5" y="444"/>
                </a:cxn>
                <a:cxn ang="0">
                  <a:pos x="10" y="458"/>
                </a:cxn>
                <a:cxn ang="0">
                  <a:pos x="17" y="494"/>
                </a:cxn>
                <a:cxn ang="0">
                  <a:pos x="37" y="527"/>
                </a:cxn>
                <a:cxn ang="0">
                  <a:pos x="64" y="573"/>
                </a:cxn>
                <a:cxn ang="0">
                  <a:pos x="48" y="592"/>
                </a:cxn>
                <a:cxn ang="0">
                  <a:pos x="66" y="642"/>
                </a:cxn>
                <a:cxn ang="0">
                  <a:pos x="118" y="628"/>
                </a:cxn>
                <a:cxn ang="0">
                  <a:pos x="172" y="595"/>
                </a:cxn>
                <a:cxn ang="0">
                  <a:pos x="191" y="523"/>
                </a:cxn>
                <a:cxn ang="0">
                  <a:pos x="191" y="473"/>
                </a:cxn>
                <a:cxn ang="0">
                  <a:pos x="192" y="440"/>
                </a:cxn>
                <a:cxn ang="0">
                  <a:pos x="204" y="423"/>
                </a:cxn>
                <a:cxn ang="0">
                  <a:pos x="226" y="396"/>
                </a:cxn>
                <a:cxn ang="0">
                  <a:pos x="245" y="387"/>
                </a:cxn>
                <a:cxn ang="0">
                  <a:pos x="267" y="348"/>
                </a:cxn>
                <a:cxn ang="0">
                  <a:pos x="242" y="318"/>
                </a:cxn>
                <a:cxn ang="0">
                  <a:pos x="213" y="296"/>
                </a:cxn>
                <a:cxn ang="0">
                  <a:pos x="193" y="250"/>
                </a:cxn>
                <a:cxn ang="0">
                  <a:pos x="197" y="212"/>
                </a:cxn>
                <a:cxn ang="0">
                  <a:pos x="196" y="180"/>
                </a:cxn>
                <a:cxn ang="0">
                  <a:pos x="212" y="166"/>
                </a:cxn>
                <a:cxn ang="0">
                  <a:pos x="225" y="145"/>
                </a:cxn>
                <a:cxn ang="0">
                  <a:pos x="233" y="123"/>
                </a:cxn>
                <a:cxn ang="0">
                  <a:pos x="261" y="111"/>
                </a:cxn>
                <a:cxn ang="0">
                  <a:pos x="278" y="88"/>
                </a:cxn>
                <a:cxn ang="0">
                  <a:pos x="299" y="50"/>
                </a:cxn>
              </a:cxnLst>
              <a:rect l="0" t="0" r="r" b="b"/>
              <a:pathLst>
                <a:path w="310" h="647">
                  <a:moveTo>
                    <a:pt x="266" y="358"/>
                  </a:moveTo>
                  <a:cubicBezTo>
                    <a:pt x="265" y="355"/>
                    <a:pt x="265" y="355"/>
                    <a:pt x="265" y="355"/>
                  </a:cubicBezTo>
                  <a:cubicBezTo>
                    <a:pt x="259" y="358"/>
                    <a:pt x="259" y="358"/>
                    <a:pt x="259" y="358"/>
                  </a:cubicBezTo>
                  <a:cubicBezTo>
                    <a:pt x="262" y="360"/>
                    <a:pt x="262" y="360"/>
                    <a:pt x="262" y="360"/>
                  </a:cubicBezTo>
                  <a:lnTo>
                    <a:pt x="266" y="358"/>
                  </a:lnTo>
                  <a:close/>
                  <a:moveTo>
                    <a:pt x="243" y="378"/>
                  </a:moveTo>
                  <a:cubicBezTo>
                    <a:pt x="255" y="379"/>
                    <a:pt x="255" y="379"/>
                    <a:pt x="255" y="379"/>
                  </a:cubicBezTo>
                  <a:cubicBezTo>
                    <a:pt x="256" y="378"/>
                    <a:pt x="256" y="378"/>
                    <a:pt x="256" y="378"/>
                  </a:cubicBezTo>
                  <a:cubicBezTo>
                    <a:pt x="254" y="374"/>
                    <a:pt x="254" y="374"/>
                    <a:pt x="254" y="374"/>
                  </a:cubicBezTo>
                  <a:cubicBezTo>
                    <a:pt x="251" y="373"/>
                    <a:pt x="251" y="373"/>
                    <a:pt x="251" y="373"/>
                  </a:cubicBezTo>
                  <a:cubicBezTo>
                    <a:pt x="248" y="374"/>
                    <a:pt x="248" y="374"/>
                    <a:pt x="248" y="374"/>
                  </a:cubicBezTo>
                  <a:cubicBezTo>
                    <a:pt x="249" y="376"/>
                    <a:pt x="249" y="376"/>
                    <a:pt x="249" y="376"/>
                  </a:cubicBezTo>
                  <a:cubicBezTo>
                    <a:pt x="243" y="376"/>
                    <a:pt x="243" y="376"/>
                    <a:pt x="243" y="376"/>
                  </a:cubicBezTo>
                  <a:lnTo>
                    <a:pt x="243" y="378"/>
                  </a:lnTo>
                  <a:close/>
                  <a:moveTo>
                    <a:pt x="258" y="378"/>
                  </a:moveTo>
                  <a:cubicBezTo>
                    <a:pt x="261" y="377"/>
                    <a:pt x="261" y="377"/>
                    <a:pt x="261" y="377"/>
                  </a:cubicBezTo>
                  <a:cubicBezTo>
                    <a:pt x="258" y="374"/>
                    <a:pt x="258" y="374"/>
                    <a:pt x="258" y="374"/>
                  </a:cubicBezTo>
                  <a:lnTo>
                    <a:pt x="258" y="378"/>
                  </a:lnTo>
                  <a:close/>
                  <a:moveTo>
                    <a:pt x="249" y="399"/>
                  </a:moveTo>
                  <a:cubicBezTo>
                    <a:pt x="253" y="392"/>
                    <a:pt x="253" y="392"/>
                    <a:pt x="253" y="392"/>
                  </a:cubicBezTo>
                  <a:cubicBezTo>
                    <a:pt x="250" y="391"/>
                    <a:pt x="250" y="391"/>
                    <a:pt x="250" y="391"/>
                  </a:cubicBezTo>
                  <a:cubicBezTo>
                    <a:pt x="246" y="397"/>
                    <a:pt x="246" y="397"/>
                    <a:pt x="246" y="397"/>
                  </a:cubicBezTo>
                  <a:lnTo>
                    <a:pt x="249" y="399"/>
                  </a:lnTo>
                  <a:close/>
                  <a:moveTo>
                    <a:pt x="253" y="368"/>
                  </a:moveTo>
                  <a:cubicBezTo>
                    <a:pt x="258" y="365"/>
                    <a:pt x="258" y="365"/>
                    <a:pt x="258" y="365"/>
                  </a:cubicBezTo>
                  <a:cubicBezTo>
                    <a:pt x="254" y="363"/>
                    <a:pt x="254" y="363"/>
                    <a:pt x="254" y="363"/>
                  </a:cubicBezTo>
                  <a:lnTo>
                    <a:pt x="253" y="368"/>
                  </a:lnTo>
                  <a:close/>
                  <a:moveTo>
                    <a:pt x="245" y="401"/>
                  </a:moveTo>
                  <a:cubicBezTo>
                    <a:pt x="244" y="404"/>
                    <a:pt x="245" y="406"/>
                    <a:pt x="247" y="404"/>
                  </a:cubicBezTo>
                  <a:cubicBezTo>
                    <a:pt x="249" y="401"/>
                    <a:pt x="246" y="399"/>
                    <a:pt x="245" y="401"/>
                  </a:cubicBezTo>
                  <a:close/>
                  <a:moveTo>
                    <a:pt x="251" y="380"/>
                  </a:moveTo>
                  <a:cubicBezTo>
                    <a:pt x="249" y="381"/>
                    <a:pt x="249" y="381"/>
                    <a:pt x="249" y="381"/>
                  </a:cubicBezTo>
                  <a:cubicBezTo>
                    <a:pt x="246" y="383"/>
                    <a:pt x="246" y="383"/>
                    <a:pt x="246" y="383"/>
                  </a:cubicBezTo>
                  <a:cubicBezTo>
                    <a:pt x="251" y="384"/>
                    <a:pt x="251" y="384"/>
                    <a:pt x="251" y="384"/>
                  </a:cubicBezTo>
                  <a:lnTo>
                    <a:pt x="251" y="380"/>
                  </a:lnTo>
                  <a:close/>
                  <a:moveTo>
                    <a:pt x="20" y="475"/>
                  </a:moveTo>
                  <a:cubicBezTo>
                    <a:pt x="19" y="471"/>
                    <a:pt x="19" y="471"/>
                    <a:pt x="19" y="471"/>
                  </a:cubicBezTo>
                  <a:cubicBezTo>
                    <a:pt x="11" y="473"/>
                    <a:pt x="11" y="473"/>
                    <a:pt x="11" y="473"/>
                  </a:cubicBezTo>
                  <a:cubicBezTo>
                    <a:pt x="13" y="476"/>
                    <a:pt x="13" y="476"/>
                    <a:pt x="13" y="476"/>
                  </a:cubicBezTo>
                  <a:cubicBezTo>
                    <a:pt x="13" y="478"/>
                    <a:pt x="13" y="478"/>
                    <a:pt x="13" y="478"/>
                  </a:cubicBezTo>
                  <a:cubicBezTo>
                    <a:pt x="16" y="478"/>
                    <a:pt x="16" y="478"/>
                    <a:pt x="16" y="478"/>
                  </a:cubicBezTo>
                  <a:cubicBezTo>
                    <a:pt x="17" y="475"/>
                    <a:pt x="17" y="475"/>
                    <a:pt x="17" y="475"/>
                  </a:cubicBezTo>
                  <a:lnTo>
                    <a:pt x="20" y="475"/>
                  </a:lnTo>
                  <a:close/>
                  <a:moveTo>
                    <a:pt x="211" y="508"/>
                  </a:moveTo>
                  <a:cubicBezTo>
                    <a:pt x="207" y="513"/>
                    <a:pt x="207" y="513"/>
                    <a:pt x="207" y="513"/>
                  </a:cubicBezTo>
                  <a:cubicBezTo>
                    <a:pt x="208" y="519"/>
                    <a:pt x="208" y="519"/>
                    <a:pt x="208" y="519"/>
                  </a:cubicBezTo>
                  <a:cubicBezTo>
                    <a:pt x="207" y="519"/>
                    <a:pt x="207" y="519"/>
                    <a:pt x="207" y="519"/>
                  </a:cubicBezTo>
                  <a:cubicBezTo>
                    <a:pt x="207" y="521"/>
                    <a:pt x="207" y="521"/>
                    <a:pt x="207" y="521"/>
                  </a:cubicBezTo>
                  <a:cubicBezTo>
                    <a:pt x="205" y="531"/>
                    <a:pt x="205" y="531"/>
                    <a:pt x="205" y="531"/>
                  </a:cubicBezTo>
                  <a:cubicBezTo>
                    <a:pt x="202" y="532"/>
                    <a:pt x="202" y="532"/>
                    <a:pt x="202" y="532"/>
                  </a:cubicBezTo>
                  <a:cubicBezTo>
                    <a:pt x="200" y="540"/>
                    <a:pt x="200" y="540"/>
                    <a:pt x="200" y="540"/>
                  </a:cubicBezTo>
                  <a:cubicBezTo>
                    <a:pt x="198" y="540"/>
                    <a:pt x="198" y="540"/>
                    <a:pt x="198" y="540"/>
                  </a:cubicBezTo>
                  <a:cubicBezTo>
                    <a:pt x="198" y="540"/>
                    <a:pt x="195" y="545"/>
                    <a:pt x="194" y="549"/>
                  </a:cubicBezTo>
                  <a:cubicBezTo>
                    <a:pt x="193" y="552"/>
                    <a:pt x="194" y="555"/>
                    <a:pt x="193" y="556"/>
                  </a:cubicBezTo>
                  <a:cubicBezTo>
                    <a:pt x="193" y="558"/>
                    <a:pt x="190" y="560"/>
                    <a:pt x="190" y="564"/>
                  </a:cubicBezTo>
                  <a:cubicBezTo>
                    <a:pt x="190" y="569"/>
                    <a:pt x="190" y="569"/>
                    <a:pt x="190" y="569"/>
                  </a:cubicBezTo>
                  <a:cubicBezTo>
                    <a:pt x="193" y="571"/>
                    <a:pt x="193" y="571"/>
                    <a:pt x="193" y="571"/>
                  </a:cubicBezTo>
                  <a:cubicBezTo>
                    <a:pt x="192" y="584"/>
                    <a:pt x="192" y="584"/>
                    <a:pt x="192" y="584"/>
                  </a:cubicBezTo>
                  <a:cubicBezTo>
                    <a:pt x="192" y="584"/>
                    <a:pt x="196" y="581"/>
                    <a:pt x="197" y="578"/>
                  </a:cubicBezTo>
                  <a:cubicBezTo>
                    <a:pt x="198" y="573"/>
                    <a:pt x="197" y="572"/>
                    <a:pt x="197" y="570"/>
                  </a:cubicBezTo>
                  <a:cubicBezTo>
                    <a:pt x="197" y="568"/>
                    <a:pt x="199" y="565"/>
                    <a:pt x="200" y="563"/>
                  </a:cubicBezTo>
                  <a:cubicBezTo>
                    <a:pt x="201" y="561"/>
                    <a:pt x="200" y="555"/>
                    <a:pt x="200" y="555"/>
                  </a:cubicBezTo>
                  <a:cubicBezTo>
                    <a:pt x="204" y="544"/>
                    <a:pt x="204" y="544"/>
                    <a:pt x="204" y="544"/>
                  </a:cubicBezTo>
                  <a:cubicBezTo>
                    <a:pt x="206" y="544"/>
                    <a:pt x="206" y="544"/>
                    <a:pt x="206" y="544"/>
                  </a:cubicBezTo>
                  <a:cubicBezTo>
                    <a:pt x="208" y="536"/>
                    <a:pt x="208" y="536"/>
                    <a:pt x="208" y="536"/>
                  </a:cubicBezTo>
                  <a:cubicBezTo>
                    <a:pt x="207" y="533"/>
                    <a:pt x="207" y="533"/>
                    <a:pt x="207" y="533"/>
                  </a:cubicBezTo>
                  <a:cubicBezTo>
                    <a:pt x="209" y="531"/>
                    <a:pt x="209" y="531"/>
                    <a:pt x="209" y="531"/>
                  </a:cubicBezTo>
                  <a:cubicBezTo>
                    <a:pt x="208" y="530"/>
                    <a:pt x="208" y="530"/>
                    <a:pt x="208" y="530"/>
                  </a:cubicBezTo>
                  <a:cubicBezTo>
                    <a:pt x="210" y="527"/>
                    <a:pt x="210" y="527"/>
                    <a:pt x="210" y="527"/>
                  </a:cubicBezTo>
                  <a:cubicBezTo>
                    <a:pt x="209" y="525"/>
                    <a:pt x="209" y="525"/>
                    <a:pt x="209" y="525"/>
                  </a:cubicBezTo>
                  <a:cubicBezTo>
                    <a:pt x="212" y="520"/>
                    <a:pt x="212" y="520"/>
                    <a:pt x="212" y="520"/>
                  </a:cubicBezTo>
                  <a:cubicBezTo>
                    <a:pt x="211" y="514"/>
                    <a:pt x="211" y="514"/>
                    <a:pt x="211" y="514"/>
                  </a:cubicBezTo>
                  <a:cubicBezTo>
                    <a:pt x="214" y="511"/>
                    <a:pt x="214" y="511"/>
                    <a:pt x="214" y="511"/>
                  </a:cubicBezTo>
                  <a:lnTo>
                    <a:pt x="211" y="508"/>
                  </a:lnTo>
                  <a:close/>
                  <a:moveTo>
                    <a:pt x="14" y="466"/>
                  </a:moveTo>
                  <a:cubicBezTo>
                    <a:pt x="21" y="467"/>
                    <a:pt x="21" y="467"/>
                    <a:pt x="21" y="467"/>
                  </a:cubicBezTo>
                  <a:cubicBezTo>
                    <a:pt x="22" y="460"/>
                    <a:pt x="22" y="460"/>
                    <a:pt x="22" y="460"/>
                  </a:cubicBezTo>
                  <a:cubicBezTo>
                    <a:pt x="19" y="457"/>
                    <a:pt x="19" y="457"/>
                    <a:pt x="19" y="457"/>
                  </a:cubicBezTo>
                  <a:cubicBezTo>
                    <a:pt x="17" y="460"/>
                    <a:pt x="17" y="460"/>
                    <a:pt x="17" y="460"/>
                  </a:cubicBezTo>
                  <a:cubicBezTo>
                    <a:pt x="16" y="460"/>
                    <a:pt x="16" y="460"/>
                    <a:pt x="16" y="460"/>
                  </a:cubicBezTo>
                  <a:cubicBezTo>
                    <a:pt x="8" y="468"/>
                    <a:pt x="8" y="468"/>
                    <a:pt x="8" y="468"/>
                  </a:cubicBezTo>
                  <a:cubicBezTo>
                    <a:pt x="14" y="469"/>
                    <a:pt x="14" y="469"/>
                    <a:pt x="14" y="469"/>
                  </a:cubicBezTo>
                  <a:lnTo>
                    <a:pt x="14" y="466"/>
                  </a:lnTo>
                  <a:close/>
                  <a:moveTo>
                    <a:pt x="238" y="400"/>
                  </a:moveTo>
                  <a:cubicBezTo>
                    <a:pt x="241" y="401"/>
                    <a:pt x="241" y="401"/>
                    <a:pt x="241" y="401"/>
                  </a:cubicBezTo>
                  <a:cubicBezTo>
                    <a:pt x="243" y="397"/>
                    <a:pt x="243" y="397"/>
                    <a:pt x="243" y="397"/>
                  </a:cubicBezTo>
                  <a:cubicBezTo>
                    <a:pt x="242" y="397"/>
                    <a:pt x="242" y="397"/>
                    <a:pt x="242" y="397"/>
                  </a:cubicBezTo>
                  <a:lnTo>
                    <a:pt x="238" y="400"/>
                  </a:lnTo>
                  <a:close/>
                  <a:moveTo>
                    <a:pt x="272" y="467"/>
                  </a:moveTo>
                  <a:cubicBezTo>
                    <a:pt x="270" y="472"/>
                    <a:pt x="270" y="472"/>
                    <a:pt x="270" y="472"/>
                  </a:cubicBezTo>
                  <a:cubicBezTo>
                    <a:pt x="270" y="467"/>
                    <a:pt x="270" y="467"/>
                    <a:pt x="270" y="467"/>
                  </a:cubicBezTo>
                  <a:cubicBezTo>
                    <a:pt x="270" y="467"/>
                    <a:pt x="267" y="467"/>
                    <a:pt x="266" y="468"/>
                  </a:cubicBezTo>
                  <a:cubicBezTo>
                    <a:pt x="264" y="469"/>
                    <a:pt x="263" y="472"/>
                    <a:pt x="263" y="472"/>
                  </a:cubicBezTo>
                  <a:cubicBezTo>
                    <a:pt x="263" y="472"/>
                    <a:pt x="262" y="471"/>
                    <a:pt x="259" y="474"/>
                  </a:cubicBezTo>
                  <a:cubicBezTo>
                    <a:pt x="257" y="477"/>
                    <a:pt x="253" y="487"/>
                    <a:pt x="253" y="487"/>
                  </a:cubicBezTo>
                  <a:cubicBezTo>
                    <a:pt x="253" y="487"/>
                    <a:pt x="248" y="489"/>
                    <a:pt x="248" y="494"/>
                  </a:cubicBezTo>
                  <a:cubicBezTo>
                    <a:pt x="247" y="501"/>
                    <a:pt x="253" y="501"/>
                    <a:pt x="253" y="505"/>
                  </a:cubicBezTo>
                  <a:cubicBezTo>
                    <a:pt x="251" y="510"/>
                    <a:pt x="249" y="511"/>
                    <a:pt x="249" y="511"/>
                  </a:cubicBezTo>
                  <a:cubicBezTo>
                    <a:pt x="251" y="513"/>
                    <a:pt x="251" y="513"/>
                    <a:pt x="251" y="513"/>
                  </a:cubicBezTo>
                  <a:cubicBezTo>
                    <a:pt x="251" y="520"/>
                    <a:pt x="251" y="520"/>
                    <a:pt x="251" y="520"/>
                  </a:cubicBezTo>
                  <a:cubicBezTo>
                    <a:pt x="254" y="521"/>
                    <a:pt x="254" y="521"/>
                    <a:pt x="254" y="521"/>
                  </a:cubicBezTo>
                  <a:cubicBezTo>
                    <a:pt x="254" y="524"/>
                    <a:pt x="254" y="524"/>
                    <a:pt x="254" y="524"/>
                  </a:cubicBezTo>
                  <a:cubicBezTo>
                    <a:pt x="254" y="524"/>
                    <a:pt x="257" y="523"/>
                    <a:pt x="257" y="524"/>
                  </a:cubicBezTo>
                  <a:cubicBezTo>
                    <a:pt x="257" y="525"/>
                    <a:pt x="255" y="526"/>
                    <a:pt x="255" y="526"/>
                  </a:cubicBezTo>
                  <a:cubicBezTo>
                    <a:pt x="255" y="530"/>
                    <a:pt x="255" y="530"/>
                    <a:pt x="255" y="530"/>
                  </a:cubicBezTo>
                  <a:cubicBezTo>
                    <a:pt x="255" y="531"/>
                    <a:pt x="253" y="535"/>
                    <a:pt x="253" y="535"/>
                  </a:cubicBezTo>
                  <a:cubicBezTo>
                    <a:pt x="258" y="533"/>
                    <a:pt x="258" y="533"/>
                    <a:pt x="258" y="533"/>
                  </a:cubicBezTo>
                  <a:cubicBezTo>
                    <a:pt x="261" y="527"/>
                    <a:pt x="261" y="527"/>
                    <a:pt x="261" y="527"/>
                  </a:cubicBezTo>
                  <a:cubicBezTo>
                    <a:pt x="260" y="527"/>
                    <a:pt x="260" y="527"/>
                    <a:pt x="260" y="527"/>
                  </a:cubicBezTo>
                  <a:cubicBezTo>
                    <a:pt x="261" y="522"/>
                    <a:pt x="261" y="522"/>
                    <a:pt x="261" y="522"/>
                  </a:cubicBezTo>
                  <a:cubicBezTo>
                    <a:pt x="262" y="520"/>
                    <a:pt x="262" y="520"/>
                    <a:pt x="262" y="520"/>
                  </a:cubicBezTo>
                  <a:cubicBezTo>
                    <a:pt x="261" y="520"/>
                    <a:pt x="261" y="520"/>
                    <a:pt x="261" y="520"/>
                  </a:cubicBezTo>
                  <a:cubicBezTo>
                    <a:pt x="266" y="514"/>
                    <a:pt x="266" y="514"/>
                    <a:pt x="266" y="514"/>
                  </a:cubicBezTo>
                  <a:cubicBezTo>
                    <a:pt x="271" y="511"/>
                    <a:pt x="271" y="511"/>
                    <a:pt x="271" y="511"/>
                  </a:cubicBezTo>
                  <a:cubicBezTo>
                    <a:pt x="271" y="506"/>
                    <a:pt x="271" y="506"/>
                    <a:pt x="271" y="506"/>
                  </a:cubicBezTo>
                  <a:cubicBezTo>
                    <a:pt x="277" y="498"/>
                    <a:pt x="277" y="498"/>
                    <a:pt x="277" y="498"/>
                  </a:cubicBezTo>
                  <a:cubicBezTo>
                    <a:pt x="274" y="498"/>
                    <a:pt x="274" y="498"/>
                    <a:pt x="274" y="498"/>
                  </a:cubicBezTo>
                  <a:cubicBezTo>
                    <a:pt x="271" y="494"/>
                    <a:pt x="271" y="494"/>
                    <a:pt x="271" y="494"/>
                  </a:cubicBezTo>
                  <a:cubicBezTo>
                    <a:pt x="271" y="494"/>
                    <a:pt x="273" y="491"/>
                    <a:pt x="274" y="488"/>
                  </a:cubicBezTo>
                  <a:cubicBezTo>
                    <a:pt x="274" y="486"/>
                    <a:pt x="271" y="483"/>
                    <a:pt x="271" y="483"/>
                  </a:cubicBezTo>
                  <a:cubicBezTo>
                    <a:pt x="272" y="478"/>
                    <a:pt x="272" y="478"/>
                    <a:pt x="272" y="478"/>
                  </a:cubicBezTo>
                  <a:cubicBezTo>
                    <a:pt x="277" y="479"/>
                    <a:pt x="277" y="479"/>
                    <a:pt x="277" y="479"/>
                  </a:cubicBezTo>
                  <a:cubicBezTo>
                    <a:pt x="281" y="472"/>
                    <a:pt x="281" y="472"/>
                    <a:pt x="281" y="472"/>
                  </a:cubicBezTo>
                  <a:cubicBezTo>
                    <a:pt x="278" y="466"/>
                    <a:pt x="278" y="466"/>
                    <a:pt x="278" y="466"/>
                  </a:cubicBezTo>
                  <a:lnTo>
                    <a:pt x="272" y="467"/>
                  </a:lnTo>
                  <a:close/>
                  <a:moveTo>
                    <a:pt x="229" y="410"/>
                  </a:moveTo>
                  <a:cubicBezTo>
                    <a:pt x="229" y="412"/>
                    <a:pt x="229" y="412"/>
                    <a:pt x="229" y="412"/>
                  </a:cubicBezTo>
                  <a:cubicBezTo>
                    <a:pt x="232" y="414"/>
                    <a:pt x="232" y="414"/>
                    <a:pt x="232" y="414"/>
                  </a:cubicBezTo>
                  <a:cubicBezTo>
                    <a:pt x="231" y="409"/>
                    <a:pt x="231" y="409"/>
                    <a:pt x="231" y="409"/>
                  </a:cubicBezTo>
                  <a:lnTo>
                    <a:pt x="229" y="410"/>
                  </a:lnTo>
                  <a:close/>
                  <a:moveTo>
                    <a:pt x="200" y="444"/>
                  </a:moveTo>
                  <a:cubicBezTo>
                    <a:pt x="199" y="441"/>
                    <a:pt x="199" y="441"/>
                    <a:pt x="199" y="441"/>
                  </a:cubicBezTo>
                  <a:cubicBezTo>
                    <a:pt x="198" y="441"/>
                    <a:pt x="198" y="441"/>
                    <a:pt x="198" y="441"/>
                  </a:cubicBezTo>
                  <a:cubicBezTo>
                    <a:pt x="198" y="447"/>
                    <a:pt x="198" y="447"/>
                    <a:pt x="198" y="447"/>
                  </a:cubicBezTo>
                  <a:cubicBezTo>
                    <a:pt x="202" y="446"/>
                    <a:pt x="202" y="446"/>
                    <a:pt x="202" y="446"/>
                  </a:cubicBezTo>
                  <a:lnTo>
                    <a:pt x="200" y="444"/>
                  </a:lnTo>
                  <a:close/>
                  <a:moveTo>
                    <a:pt x="195" y="488"/>
                  </a:moveTo>
                  <a:cubicBezTo>
                    <a:pt x="198" y="487"/>
                    <a:pt x="198" y="487"/>
                    <a:pt x="198" y="487"/>
                  </a:cubicBezTo>
                  <a:cubicBezTo>
                    <a:pt x="195" y="484"/>
                    <a:pt x="195" y="484"/>
                    <a:pt x="195" y="484"/>
                  </a:cubicBezTo>
                  <a:lnTo>
                    <a:pt x="195" y="488"/>
                  </a:lnTo>
                  <a:close/>
                  <a:moveTo>
                    <a:pt x="214" y="167"/>
                  </a:moveTo>
                  <a:cubicBezTo>
                    <a:pt x="214" y="169"/>
                    <a:pt x="214" y="169"/>
                    <a:pt x="214" y="169"/>
                  </a:cubicBezTo>
                  <a:cubicBezTo>
                    <a:pt x="214" y="173"/>
                    <a:pt x="214" y="173"/>
                    <a:pt x="214" y="173"/>
                  </a:cubicBezTo>
                  <a:cubicBezTo>
                    <a:pt x="217" y="169"/>
                    <a:pt x="217" y="169"/>
                    <a:pt x="217" y="169"/>
                  </a:cubicBezTo>
                  <a:cubicBezTo>
                    <a:pt x="216" y="167"/>
                    <a:pt x="216" y="167"/>
                    <a:pt x="216" y="167"/>
                  </a:cubicBezTo>
                  <a:lnTo>
                    <a:pt x="214" y="167"/>
                  </a:lnTo>
                  <a:close/>
                  <a:moveTo>
                    <a:pt x="234" y="140"/>
                  </a:moveTo>
                  <a:cubicBezTo>
                    <a:pt x="232" y="132"/>
                    <a:pt x="232" y="132"/>
                    <a:pt x="232" y="132"/>
                  </a:cubicBezTo>
                  <a:cubicBezTo>
                    <a:pt x="231" y="141"/>
                    <a:pt x="231" y="141"/>
                    <a:pt x="231" y="141"/>
                  </a:cubicBezTo>
                  <a:lnTo>
                    <a:pt x="234" y="140"/>
                  </a:lnTo>
                  <a:close/>
                  <a:moveTo>
                    <a:pt x="245" y="319"/>
                  </a:moveTo>
                  <a:cubicBezTo>
                    <a:pt x="248" y="320"/>
                    <a:pt x="249" y="317"/>
                    <a:pt x="246" y="317"/>
                  </a:cubicBezTo>
                  <a:cubicBezTo>
                    <a:pt x="243" y="317"/>
                    <a:pt x="243" y="319"/>
                    <a:pt x="245" y="319"/>
                  </a:cubicBezTo>
                  <a:close/>
                  <a:moveTo>
                    <a:pt x="246" y="310"/>
                  </a:moveTo>
                  <a:cubicBezTo>
                    <a:pt x="244" y="310"/>
                    <a:pt x="244" y="310"/>
                    <a:pt x="244" y="310"/>
                  </a:cubicBezTo>
                  <a:cubicBezTo>
                    <a:pt x="243" y="306"/>
                    <a:pt x="243" y="306"/>
                    <a:pt x="243" y="306"/>
                  </a:cubicBezTo>
                  <a:cubicBezTo>
                    <a:pt x="241" y="302"/>
                    <a:pt x="241" y="302"/>
                    <a:pt x="241" y="302"/>
                  </a:cubicBezTo>
                  <a:cubicBezTo>
                    <a:pt x="240" y="302"/>
                    <a:pt x="240" y="302"/>
                    <a:pt x="240" y="302"/>
                  </a:cubicBezTo>
                  <a:cubicBezTo>
                    <a:pt x="241" y="308"/>
                    <a:pt x="241" y="308"/>
                    <a:pt x="241" y="308"/>
                  </a:cubicBezTo>
                  <a:cubicBezTo>
                    <a:pt x="246" y="315"/>
                    <a:pt x="246" y="315"/>
                    <a:pt x="246" y="315"/>
                  </a:cubicBezTo>
                  <a:lnTo>
                    <a:pt x="246" y="310"/>
                  </a:lnTo>
                  <a:close/>
                  <a:moveTo>
                    <a:pt x="220" y="159"/>
                  </a:moveTo>
                  <a:cubicBezTo>
                    <a:pt x="215" y="160"/>
                    <a:pt x="214" y="163"/>
                    <a:pt x="216" y="164"/>
                  </a:cubicBezTo>
                  <a:cubicBezTo>
                    <a:pt x="220" y="166"/>
                    <a:pt x="223" y="159"/>
                    <a:pt x="220" y="159"/>
                  </a:cubicBezTo>
                  <a:close/>
                  <a:moveTo>
                    <a:pt x="281" y="460"/>
                  </a:moveTo>
                  <a:cubicBezTo>
                    <a:pt x="280" y="467"/>
                    <a:pt x="280" y="467"/>
                    <a:pt x="280" y="467"/>
                  </a:cubicBezTo>
                  <a:cubicBezTo>
                    <a:pt x="282" y="469"/>
                    <a:pt x="282" y="469"/>
                    <a:pt x="282" y="469"/>
                  </a:cubicBezTo>
                  <a:cubicBezTo>
                    <a:pt x="286" y="459"/>
                    <a:pt x="286" y="459"/>
                    <a:pt x="286" y="459"/>
                  </a:cubicBezTo>
                  <a:lnTo>
                    <a:pt x="281" y="460"/>
                  </a:lnTo>
                  <a:close/>
                  <a:moveTo>
                    <a:pt x="199" y="187"/>
                  </a:moveTo>
                  <a:cubicBezTo>
                    <a:pt x="201" y="187"/>
                    <a:pt x="201" y="187"/>
                    <a:pt x="201" y="187"/>
                  </a:cubicBezTo>
                  <a:cubicBezTo>
                    <a:pt x="200" y="180"/>
                    <a:pt x="200" y="180"/>
                    <a:pt x="200" y="180"/>
                  </a:cubicBezTo>
                  <a:cubicBezTo>
                    <a:pt x="198" y="179"/>
                    <a:pt x="198" y="179"/>
                    <a:pt x="198" y="179"/>
                  </a:cubicBezTo>
                  <a:lnTo>
                    <a:pt x="199" y="187"/>
                  </a:lnTo>
                  <a:close/>
                  <a:moveTo>
                    <a:pt x="205" y="233"/>
                  </a:moveTo>
                  <a:cubicBezTo>
                    <a:pt x="206" y="230"/>
                    <a:pt x="206" y="230"/>
                    <a:pt x="206" y="230"/>
                  </a:cubicBezTo>
                  <a:cubicBezTo>
                    <a:pt x="202" y="227"/>
                    <a:pt x="202" y="227"/>
                    <a:pt x="202" y="227"/>
                  </a:cubicBezTo>
                  <a:cubicBezTo>
                    <a:pt x="200" y="230"/>
                    <a:pt x="200" y="230"/>
                    <a:pt x="200" y="230"/>
                  </a:cubicBezTo>
                  <a:lnTo>
                    <a:pt x="205" y="233"/>
                  </a:lnTo>
                  <a:close/>
                  <a:moveTo>
                    <a:pt x="266" y="346"/>
                  </a:moveTo>
                  <a:cubicBezTo>
                    <a:pt x="263" y="344"/>
                    <a:pt x="263" y="344"/>
                    <a:pt x="263" y="344"/>
                  </a:cubicBezTo>
                  <a:cubicBezTo>
                    <a:pt x="261" y="346"/>
                    <a:pt x="261" y="346"/>
                    <a:pt x="261" y="346"/>
                  </a:cubicBezTo>
                  <a:lnTo>
                    <a:pt x="266" y="346"/>
                  </a:lnTo>
                  <a:close/>
                  <a:moveTo>
                    <a:pt x="253" y="319"/>
                  </a:moveTo>
                  <a:cubicBezTo>
                    <a:pt x="250" y="319"/>
                    <a:pt x="250" y="322"/>
                    <a:pt x="253" y="324"/>
                  </a:cubicBezTo>
                  <a:cubicBezTo>
                    <a:pt x="255" y="325"/>
                    <a:pt x="256" y="324"/>
                    <a:pt x="256" y="321"/>
                  </a:cubicBezTo>
                  <a:cubicBezTo>
                    <a:pt x="255" y="319"/>
                    <a:pt x="254" y="319"/>
                    <a:pt x="253" y="319"/>
                  </a:cubicBezTo>
                  <a:close/>
                  <a:moveTo>
                    <a:pt x="286" y="463"/>
                  </a:moveTo>
                  <a:cubicBezTo>
                    <a:pt x="290" y="463"/>
                    <a:pt x="290" y="463"/>
                    <a:pt x="290" y="463"/>
                  </a:cubicBezTo>
                  <a:cubicBezTo>
                    <a:pt x="291" y="460"/>
                    <a:pt x="291" y="460"/>
                    <a:pt x="291" y="460"/>
                  </a:cubicBezTo>
                  <a:cubicBezTo>
                    <a:pt x="288" y="460"/>
                    <a:pt x="288" y="460"/>
                    <a:pt x="288" y="460"/>
                  </a:cubicBezTo>
                  <a:lnTo>
                    <a:pt x="286" y="463"/>
                  </a:lnTo>
                  <a:close/>
                  <a:moveTo>
                    <a:pt x="282" y="439"/>
                  </a:moveTo>
                  <a:cubicBezTo>
                    <a:pt x="287" y="436"/>
                    <a:pt x="287" y="436"/>
                    <a:pt x="287" y="436"/>
                  </a:cubicBezTo>
                  <a:cubicBezTo>
                    <a:pt x="280" y="432"/>
                    <a:pt x="280" y="432"/>
                    <a:pt x="280" y="432"/>
                  </a:cubicBezTo>
                  <a:cubicBezTo>
                    <a:pt x="281" y="437"/>
                    <a:pt x="281" y="437"/>
                    <a:pt x="281" y="437"/>
                  </a:cubicBezTo>
                  <a:lnTo>
                    <a:pt x="282" y="439"/>
                  </a:lnTo>
                  <a:close/>
                  <a:moveTo>
                    <a:pt x="293" y="83"/>
                  </a:moveTo>
                  <a:cubicBezTo>
                    <a:pt x="290" y="88"/>
                    <a:pt x="294" y="84"/>
                    <a:pt x="294" y="84"/>
                  </a:cubicBezTo>
                  <a:cubicBezTo>
                    <a:pt x="296" y="81"/>
                    <a:pt x="295" y="79"/>
                    <a:pt x="293" y="83"/>
                  </a:cubicBezTo>
                  <a:close/>
                  <a:moveTo>
                    <a:pt x="294" y="88"/>
                  </a:moveTo>
                  <a:cubicBezTo>
                    <a:pt x="294" y="91"/>
                    <a:pt x="294" y="91"/>
                    <a:pt x="294" y="91"/>
                  </a:cubicBezTo>
                  <a:cubicBezTo>
                    <a:pt x="297" y="90"/>
                    <a:pt x="297" y="90"/>
                    <a:pt x="297" y="90"/>
                  </a:cubicBezTo>
                  <a:cubicBezTo>
                    <a:pt x="296" y="84"/>
                    <a:pt x="296" y="84"/>
                    <a:pt x="296" y="84"/>
                  </a:cubicBezTo>
                  <a:lnTo>
                    <a:pt x="294" y="88"/>
                  </a:lnTo>
                  <a:close/>
                  <a:moveTo>
                    <a:pt x="306" y="36"/>
                  </a:moveTo>
                  <a:cubicBezTo>
                    <a:pt x="304" y="34"/>
                    <a:pt x="304" y="34"/>
                    <a:pt x="304" y="34"/>
                  </a:cubicBezTo>
                  <a:cubicBezTo>
                    <a:pt x="308" y="33"/>
                    <a:pt x="308" y="33"/>
                    <a:pt x="308" y="33"/>
                  </a:cubicBezTo>
                  <a:cubicBezTo>
                    <a:pt x="309" y="31"/>
                    <a:pt x="309" y="31"/>
                    <a:pt x="309" y="31"/>
                  </a:cubicBezTo>
                  <a:cubicBezTo>
                    <a:pt x="299" y="31"/>
                    <a:pt x="299" y="31"/>
                    <a:pt x="299" y="31"/>
                  </a:cubicBezTo>
                  <a:cubicBezTo>
                    <a:pt x="295" y="25"/>
                    <a:pt x="295" y="25"/>
                    <a:pt x="295" y="25"/>
                  </a:cubicBezTo>
                  <a:cubicBezTo>
                    <a:pt x="298" y="17"/>
                    <a:pt x="298" y="17"/>
                    <a:pt x="298" y="17"/>
                  </a:cubicBezTo>
                  <a:cubicBezTo>
                    <a:pt x="293" y="17"/>
                    <a:pt x="293" y="17"/>
                    <a:pt x="293" y="17"/>
                  </a:cubicBezTo>
                  <a:cubicBezTo>
                    <a:pt x="295" y="9"/>
                    <a:pt x="295" y="9"/>
                    <a:pt x="295" y="9"/>
                  </a:cubicBezTo>
                  <a:cubicBezTo>
                    <a:pt x="298" y="7"/>
                    <a:pt x="298" y="7"/>
                    <a:pt x="298" y="7"/>
                  </a:cubicBezTo>
                  <a:cubicBezTo>
                    <a:pt x="301" y="0"/>
                    <a:pt x="301" y="0"/>
                    <a:pt x="301" y="0"/>
                  </a:cubicBezTo>
                  <a:cubicBezTo>
                    <a:pt x="103" y="0"/>
                    <a:pt x="103" y="0"/>
                    <a:pt x="103" y="0"/>
                  </a:cubicBezTo>
                  <a:cubicBezTo>
                    <a:pt x="103" y="1"/>
                    <a:pt x="103" y="1"/>
                    <a:pt x="103" y="1"/>
                  </a:cubicBezTo>
                  <a:cubicBezTo>
                    <a:pt x="99" y="6"/>
                    <a:pt x="99" y="6"/>
                    <a:pt x="99" y="6"/>
                  </a:cubicBezTo>
                  <a:cubicBezTo>
                    <a:pt x="98" y="16"/>
                    <a:pt x="98" y="16"/>
                    <a:pt x="98" y="16"/>
                  </a:cubicBezTo>
                  <a:cubicBezTo>
                    <a:pt x="79" y="48"/>
                    <a:pt x="79" y="48"/>
                    <a:pt x="79" y="48"/>
                  </a:cubicBezTo>
                  <a:cubicBezTo>
                    <a:pt x="93" y="58"/>
                    <a:pt x="93" y="58"/>
                    <a:pt x="93" y="58"/>
                  </a:cubicBezTo>
                  <a:cubicBezTo>
                    <a:pt x="94" y="73"/>
                    <a:pt x="94" y="73"/>
                    <a:pt x="94" y="73"/>
                  </a:cubicBezTo>
                  <a:cubicBezTo>
                    <a:pt x="89" y="85"/>
                    <a:pt x="89" y="85"/>
                    <a:pt x="89" y="85"/>
                  </a:cubicBezTo>
                  <a:cubicBezTo>
                    <a:pt x="89" y="85"/>
                    <a:pt x="69" y="79"/>
                    <a:pt x="59" y="82"/>
                  </a:cubicBezTo>
                  <a:cubicBezTo>
                    <a:pt x="47" y="85"/>
                    <a:pt x="35" y="113"/>
                    <a:pt x="35" y="113"/>
                  </a:cubicBezTo>
                  <a:cubicBezTo>
                    <a:pt x="38" y="122"/>
                    <a:pt x="38" y="122"/>
                    <a:pt x="38" y="122"/>
                  </a:cubicBezTo>
                  <a:cubicBezTo>
                    <a:pt x="30" y="133"/>
                    <a:pt x="30" y="133"/>
                    <a:pt x="30" y="133"/>
                  </a:cubicBezTo>
                  <a:cubicBezTo>
                    <a:pt x="37" y="152"/>
                    <a:pt x="37" y="152"/>
                    <a:pt x="37" y="152"/>
                  </a:cubicBezTo>
                  <a:cubicBezTo>
                    <a:pt x="33" y="158"/>
                    <a:pt x="33" y="158"/>
                    <a:pt x="33" y="158"/>
                  </a:cubicBezTo>
                  <a:cubicBezTo>
                    <a:pt x="36" y="169"/>
                    <a:pt x="36" y="169"/>
                    <a:pt x="36" y="169"/>
                  </a:cubicBezTo>
                  <a:cubicBezTo>
                    <a:pt x="33" y="177"/>
                    <a:pt x="33" y="177"/>
                    <a:pt x="33" y="177"/>
                  </a:cubicBezTo>
                  <a:cubicBezTo>
                    <a:pt x="41" y="200"/>
                    <a:pt x="41" y="200"/>
                    <a:pt x="41" y="200"/>
                  </a:cubicBezTo>
                  <a:cubicBezTo>
                    <a:pt x="35" y="235"/>
                    <a:pt x="35" y="235"/>
                    <a:pt x="35" y="235"/>
                  </a:cubicBezTo>
                  <a:cubicBezTo>
                    <a:pt x="45" y="245"/>
                    <a:pt x="45" y="245"/>
                    <a:pt x="45" y="245"/>
                  </a:cubicBezTo>
                  <a:cubicBezTo>
                    <a:pt x="45" y="245"/>
                    <a:pt x="50" y="248"/>
                    <a:pt x="54" y="251"/>
                  </a:cubicBezTo>
                  <a:cubicBezTo>
                    <a:pt x="58" y="255"/>
                    <a:pt x="59" y="259"/>
                    <a:pt x="55" y="271"/>
                  </a:cubicBezTo>
                  <a:cubicBezTo>
                    <a:pt x="53" y="283"/>
                    <a:pt x="45" y="277"/>
                    <a:pt x="45" y="277"/>
                  </a:cubicBezTo>
                  <a:cubicBezTo>
                    <a:pt x="36" y="280"/>
                    <a:pt x="36" y="280"/>
                    <a:pt x="36" y="280"/>
                  </a:cubicBezTo>
                  <a:cubicBezTo>
                    <a:pt x="41" y="286"/>
                    <a:pt x="41" y="286"/>
                    <a:pt x="41" y="286"/>
                  </a:cubicBezTo>
                  <a:cubicBezTo>
                    <a:pt x="43" y="295"/>
                    <a:pt x="43" y="295"/>
                    <a:pt x="43" y="295"/>
                  </a:cubicBezTo>
                  <a:cubicBezTo>
                    <a:pt x="43" y="295"/>
                    <a:pt x="49" y="309"/>
                    <a:pt x="51" y="316"/>
                  </a:cubicBezTo>
                  <a:cubicBezTo>
                    <a:pt x="54" y="324"/>
                    <a:pt x="46" y="320"/>
                    <a:pt x="45" y="325"/>
                  </a:cubicBezTo>
                  <a:cubicBezTo>
                    <a:pt x="44" y="329"/>
                    <a:pt x="48" y="332"/>
                    <a:pt x="45" y="345"/>
                  </a:cubicBezTo>
                  <a:cubicBezTo>
                    <a:pt x="41" y="357"/>
                    <a:pt x="30" y="351"/>
                    <a:pt x="26" y="355"/>
                  </a:cubicBezTo>
                  <a:cubicBezTo>
                    <a:pt x="21" y="358"/>
                    <a:pt x="28" y="359"/>
                    <a:pt x="27" y="364"/>
                  </a:cubicBezTo>
                  <a:cubicBezTo>
                    <a:pt x="27" y="368"/>
                    <a:pt x="21" y="367"/>
                    <a:pt x="19" y="371"/>
                  </a:cubicBezTo>
                  <a:cubicBezTo>
                    <a:pt x="16" y="373"/>
                    <a:pt x="25" y="391"/>
                    <a:pt x="25" y="391"/>
                  </a:cubicBezTo>
                  <a:cubicBezTo>
                    <a:pt x="25" y="391"/>
                    <a:pt x="21" y="399"/>
                    <a:pt x="19" y="406"/>
                  </a:cubicBezTo>
                  <a:cubicBezTo>
                    <a:pt x="17" y="413"/>
                    <a:pt x="16" y="419"/>
                    <a:pt x="12" y="419"/>
                  </a:cubicBezTo>
                  <a:cubicBezTo>
                    <a:pt x="8" y="419"/>
                    <a:pt x="11" y="410"/>
                    <a:pt x="10" y="405"/>
                  </a:cubicBezTo>
                  <a:cubicBezTo>
                    <a:pt x="9" y="400"/>
                    <a:pt x="1" y="405"/>
                    <a:pt x="1" y="405"/>
                  </a:cubicBezTo>
                  <a:cubicBezTo>
                    <a:pt x="0" y="412"/>
                    <a:pt x="0" y="412"/>
                    <a:pt x="0" y="412"/>
                  </a:cubicBezTo>
                  <a:cubicBezTo>
                    <a:pt x="0" y="412"/>
                    <a:pt x="3" y="416"/>
                    <a:pt x="3" y="421"/>
                  </a:cubicBezTo>
                  <a:cubicBezTo>
                    <a:pt x="3" y="424"/>
                    <a:pt x="0" y="427"/>
                    <a:pt x="0" y="427"/>
                  </a:cubicBezTo>
                  <a:cubicBezTo>
                    <a:pt x="0" y="427"/>
                    <a:pt x="5" y="441"/>
                    <a:pt x="5" y="444"/>
                  </a:cubicBezTo>
                  <a:cubicBezTo>
                    <a:pt x="5" y="447"/>
                    <a:pt x="1" y="447"/>
                    <a:pt x="1" y="447"/>
                  </a:cubicBezTo>
                  <a:cubicBezTo>
                    <a:pt x="2" y="451"/>
                    <a:pt x="2" y="451"/>
                    <a:pt x="2" y="451"/>
                  </a:cubicBezTo>
                  <a:cubicBezTo>
                    <a:pt x="2" y="451"/>
                    <a:pt x="6" y="448"/>
                    <a:pt x="9" y="450"/>
                  </a:cubicBezTo>
                  <a:cubicBezTo>
                    <a:pt x="10" y="451"/>
                    <a:pt x="9" y="455"/>
                    <a:pt x="9" y="455"/>
                  </a:cubicBezTo>
                  <a:cubicBezTo>
                    <a:pt x="11" y="455"/>
                    <a:pt x="11" y="455"/>
                    <a:pt x="11" y="455"/>
                  </a:cubicBezTo>
                  <a:cubicBezTo>
                    <a:pt x="14" y="445"/>
                    <a:pt x="14" y="445"/>
                    <a:pt x="14" y="445"/>
                  </a:cubicBezTo>
                  <a:cubicBezTo>
                    <a:pt x="17" y="448"/>
                    <a:pt x="17" y="448"/>
                    <a:pt x="17" y="448"/>
                  </a:cubicBezTo>
                  <a:cubicBezTo>
                    <a:pt x="10" y="458"/>
                    <a:pt x="10" y="458"/>
                    <a:pt x="10" y="458"/>
                  </a:cubicBezTo>
                  <a:cubicBezTo>
                    <a:pt x="10" y="460"/>
                    <a:pt x="10" y="460"/>
                    <a:pt x="10" y="460"/>
                  </a:cubicBezTo>
                  <a:cubicBezTo>
                    <a:pt x="25" y="452"/>
                    <a:pt x="25" y="452"/>
                    <a:pt x="25" y="452"/>
                  </a:cubicBezTo>
                  <a:cubicBezTo>
                    <a:pt x="22" y="457"/>
                    <a:pt x="22" y="457"/>
                    <a:pt x="22" y="457"/>
                  </a:cubicBezTo>
                  <a:cubicBezTo>
                    <a:pt x="25" y="461"/>
                    <a:pt x="25" y="461"/>
                    <a:pt x="25" y="461"/>
                  </a:cubicBezTo>
                  <a:cubicBezTo>
                    <a:pt x="21" y="478"/>
                    <a:pt x="21" y="478"/>
                    <a:pt x="21" y="478"/>
                  </a:cubicBezTo>
                  <a:cubicBezTo>
                    <a:pt x="18" y="485"/>
                    <a:pt x="18" y="485"/>
                    <a:pt x="18" y="485"/>
                  </a:cubicBezTo>
                  <a:cubicBezTo>
                    <a:pt x="22" y="489"/>
                    <a:pt x="22" y="489"/>
                    <a:pt x="22" y="489"/>
                  </a:cubicBezTo>
                  <a:cubicBezTo>
                    <a:pt x="17" y="494"/>
                    <a:pt x="17" y="494"/>
                    <a:pt x="17" y="494"/>
                  </a:cubicBezTo>
                  <a:cubicBezTo>
                    <a:pt x="22" y="494"/>
                    <a:pt x="22" y="494"/>
                    <a:pt x="22" y="494"/>
                  </a:cubicBezTo>
                  <a:cubicBezTo>
                    <a:pt x="24" y="494"/>
                    <a:pt x="26" y="502"/>
                    <a:pt x="26" y="505"/>
                  </a:cubicBezTo>
                  <a:cubicBezTo>
                    <a:pt x="26" y="509"/>
                    <a:pt x="27" y="516"/>
                    <a:pt x="29" y="516"/>
                  </a:cubicBezTo>
                  <a:cubicBezTo>
                    <a:pt x="31" y="516"/>
                    <a:pt x="32" y="509"/>
                    <a:pt x="32" y="509"/>
                  </a:cubicBezTo>
                  <a:cubicBezTo>
                    <a:pt x="32" y="518"/>
                    <a:pt x="32" y="518"/>
                    <a:pt x="32" y="518"/>
                  </a:cubicBezTo>
                  <a:cubicBezTo>
                    <a:pt x="34" y="519"/>
                    <a:pt x="34" y="519"/>
                    <a:pt x="34" y="519"/>
                  </a:cubicBezTo>
                  <a:cubicBezTo>
                    <a:pt x="32" y="525"/>
                    <a:pt x="32" y="525"/>
                    <a:pt x="32" y="525"/>
                  </a:cubicBezTo>
                  <a:cubicBezTo>
                    <a:pt x="37" y="527"/>
                    <a:pt x="37" y="527"/>
                    <a:pt x="37" y="527"/>
                  </a:cubicBezTo>
                  <a:cubicBezTo>
                    <a:pt x="37" y="534"/>
                    <a:pt x="37" y="534"/>
                    <a:pt x="37" y="534"/>
                  </a:cubicBezTo>
                  <a:cubicBezTo>
                    <a:pt x="42" y="539"/>
                    <a:pt x="42" y="539"/>
                    <a:pt x="42" y="539"/>
                  </a:cubicBezTo>
                  <a:cubicBezTo>
                    <a:pt x="42" y="544"/>
                    <a:pt x="42" y="544"/>
                    <a:pt x="42" y="544"/>
                  </a:cubicBezTo>
                  <a:cubicBezTo>
                    <a:pt x="48" y="552"/>
                    <a:pt x="48" y="552"/>
                    <a:pt x="48" y="552"/>
                  </a:cubicBezTo>
                  <a:cubicBezTo>
                    <a:pt x="50" y="551"/>
                    <a:pt x="50" y="551"/>
                    <a:pt x="50" y="551"/>
                  </a:cubicBezTo>
                  <a:cubicBezTo>
                    <a:pt x="50" y="551"/>
                    <a:pt x="52" y="563"/>
                    <a:pt x="55" y="564"/>
                  </a:cubicBezTo>
                  <a:cubicBezTo>
                    <a:pt x="60" y="566"/>
                    <a:pt x="61" y="562"/>
                    <a:pt x="61" y="562"/>
                  </a:cubicBezTo>
                  <a:cubicBezTo>
                    <a:pt x="61" y="562"/>
                    <a:pt x="64" y="570"/>
                    <a:pt x="64" y="573"/>
                  </a:cubicBezTo>
                  <a:cubicBezTo>
                    <a:pt x="64" y="577"/>
                    <a:pt x="58" y="576"/>
                    <a:pt x="58" y="576"/>
                  </a:cubicBezTo>
                  <a:cubicBezTo>
                    <a:pt x="58" y="576"/>
                    <a:pt x="57" y="571"/>
                    <a:pt x="52" y="574"/>
                  </a:cubicBezTo>
                  <a:cubicBezTo>
                    <a:pt x="48" y="578"/>
                    <a:pt x="58" y="582"/>
                    <a:pt x="58" y="582"/>
                  </a:cubicBezTo>
                  <a:cubicBezTo>
                    <a:pt x="58" y="582"/>
                    <a:pt x="61" y="587"/>
                    <a:pt x="59" y="589"/>
                  </a:cubicBezTo>
                  <a:cubicBezTo>
                    <a:pt x="55" y="592"/>
                    <a:pt x="51" y="586"/>
                    <a:pt x="49" y="585"/>
                  </a:cubicBezTo>
                  <a:cubicBezTo>
                    <a:pt x="47" y="583"/>
                    <a:pt x="44" y="583"/>
                    <a:pt x="43" y="584"/>
                  </a:cubicBezTo>
                  <a:cubicBezTo>
                    <a:pt x="42" y="585"/>
                    <a:pt x="47" y="587"/>
                    <a:pt x="47" y="587"/>
                  </a:cubicBezTo>
                  <a:cubicBezTo>
                    <a:pt x="48" y="592"/>
                    <a:pt x="48" y="592"/>
                    <a:pt x="48" y="592"/>
                  </a:cubicBezTo>
                  <a:cubicBezTo>
                    <a:pt x="48" y="592"/>
                    <a:pt x="54" y="600"/>
                    <a:pt x="58" y="604"/>
                  </a:cubicBezTo>
                  <a:cubicBezTo>
                    <a:pt x="61" y="609"/>
                    <a:pt x="61" y="613"/>
                    <a:pt x="61" y="613"/>
                  </a:cubicBezTo>
                  <a:cubicBezTo>
                    <a:pt x="65" y="614"/>
                    <a:pt x="65" y="614"/>
                    <a:pt x="65" y="614"/>
                  </a:cubicBezTo>
                  <a:cubicBezTo>
                    <a:pt x="64" y="619"/>
                    <a:pt x="64" y="619"/>
                    <a:pt x="64" y="619"/>
                  </a:cubicBezTo>
                  <a:cubicBezTo>
                    <a:pt x="64" y="619"/>
                    <a:pt x="67" y="619"/>
                    <a:pt x="69" y="625"/>
                  </a:cubicBezTo>
                  <a:cubicBezTo>
                    <a:pt x="71" y="629"/>
                    <a:pt x="64" y="630"/>
                    <a:pt x="64" y="630"/>
                  </a:cubicBezTo>
                  <a:cubicBezTo>
                    <a:pt x="64" y="636"/>
                    <a:pt x="64" y="636"/>
                    <a:pt x="64" y="636"/>
                  </a:cubicBezTo>
                  <a:cubicBezTo>
                    <a:pt x="64" y="636"/>
                    <a:pt x="67" y="639"/>
                    <a:pt x="66" y="642"/>
                  </a:cubicBezTo>
                  <a:cubicBezTo>
                    <a:pt x="65" y="644"/>
                    <a:pt x="62" y="641"/>
                    <a:pt x="62" y="641"/>
                  </a:cubicBezTo>
                  <a:cubicBezTo>
                    <a:pt x="61" y="645"/>
                    <a:pt x="61" y="645"/>
                    <a:pt x="61" y="645"/>
                  </a:cubicBezTo>
                  <a:cubicBezTo>
                    <a:pt x="65" y="644"/>
                    <a:pt x="65" y="644"/>
                    <a:pt x="65" y="644"/>
                  </a:cubicBezTo>
                  <a:cubicBezTo>
                    <a:pt x="65" y="644"/>
                    <a:pt x="78" y="647"/>
                    <a:pt x="82" y="647"/>
                  </a:cubicBezTo>
                  <a:cubicBezTo>
                    <a:pt x="85" y="647"/>
                    <a:pt x="91" y="643"/>
                    <a:pt x="97" y="641"/>
                  </a:cubicBezTo>
                  <a:cubicBezTo>
                    <a:pt x="103" y="639"/>
                    <a:pt x="106" y="643"/>
                    <a:pt x="106" y="643"/>
                  </a:cubicBezTo>
                  <a:cubicBezTo>
                    <a:pt x="112" y="642"/>
                    <a:pt x="112" y="642"/>
                    <a:pt x="112" y="642"/>
                  </a:cubicBezTo>
                  <a:cubicBezTo>
                    <a:pt x="112" y="642"/>
                    <a:pt x="117" y="633"/>
                    <a:pt x="118" y="628"/>
                  </a:cubicBezTo>
                  <a:cubicBezTo>
                    <a:pt x="119" y="624"/>
                    <a:pt x="111" y="623"/>
                    <a:pt x="111" y="617"/>
                  </a:cubicBezTo>
                  <a:cubicBezTo>
                    <a:pt x="111" y="613"/>
                    <a:pt x="118" y="602"/>
                    <a:pt x="120" y="600"/>
                  </a:cubicBezTo>
                  <a:cubicBezTo>
                    <a:pt x="123" y="599"/>
                    <a:pt x="129" y="603"/>
                    <a:pt x="131" y="602"/>
                  </a:cubicBezTo>
                  <a:cubicBezTo>
                    <a:pt x="133" y="600"/>
                    <a:pt x="129" y="592"/>
                    <a:pt x="129" y="592"/>
                  </a:cubicBezTo>
                  <a:cubicBezTo>
                    <a:pt x="147" y="590"/>
                    <a:pt x="147" y="590"/>
                    <a:pt x="147" y="590"/>
                  </a:cubicBezTo>
                  <a:cubicBezTo>
                    <a:pt x="155" y="592"/>
                    <a:pt x="155" y="592"/>
                    <a:pt x="155" y="592"/>
                  </a:cubicBezTo>
                  <a:cubicBezTo>
                    <a:pt x="161" y="587"/>
                    <a:pt x="161" y="587"/>
                    <a:pt x="161" y="587"/>
                  </a:cubicBezTo>
                  <a:cubicBezTo>
                    <a:pt x="172" y="595"/>
                    <a:pt x="172" y="595"/>
                    <a:pt x="172" y="595"/>
                  </a:cubicBezTo>
                  <a:cubicBezTo>
                    <a:pt x="172" y="595"/>
                    <a:pt x="176" y="586"/>
                    <a:pt x="178" y="585"/>
                  </a:cubicBezTo>
                  <a:cubicBezTo>
                    <a:pt x="179" y="583"/>
                    <a:pt x="181" y="568"/>
                    <a:pt x="181" y="568"/>
                  </a:cubicBezTo>
                  <a:cubicBezTo>
                    <a:pt x="184" y="558"/>
                    <a:pt x="184" y="558"/>
                    <a:pt x="184" y="558"/>
                  </a:cubicBezTo>
                  <a:cubicBezTo>
                    <a:pt x="188" y="555"/>
                    <a:pt x="188" y="555"/>
                    <a:pt x="188" y="555"/>
                  </a:cubicBezTo>
                  <a:cubicBezTo>
                    <a:pt x="192" y="539"/>
                    <a:pt x="192" y="539"/>
                    <a:pt x="192" y="539"/>
                  </a:cubicBezTo>
                  <a:cubicBezTo>
                    <a:pt x="190" y="533"/>
                    <a:pt x="190" y="533"/>
                    <a:pt x="190" y="533"/>
                  </a:cubicBezTo>
                  <a:cubicBezTo>
                    <a:pt x="190" y="533"/>
                    <a:pt x="193" y="532"/>
                    <a:pt x="194" y="529"/>
                  </a:cubicBezTo>
                  <a:cubicBezTo>
                    <a:pt x="195" y="525"/>
                    <a:pt x="191" y="523"/>
                    <a:pt x="191" y="523"/>
                  </a:cubicBezTo>
                  <a:cubicBezTo>
                    <a:pt x="192" y="509"/>
                    <a:pt x="192" y="509"/>
                    <a:pt x="192" y="509"/>
                  </a:cubicBezTo>
                  <a:cubicBezTo>
                    <a:pt x="192" y="509"/>
                    <a:pt x="195" y="510"/>
                    <a:pt x="197" y="504"/>
                  </a:cubicBezTo>
                  <a:cubicBezTo>
                    <a:pt x="200" y="499"/>
                    <a:pt x="191" y="494"/>
                    <a:pt x="191" y="494"/>
                  </a:cubicBezTo>
                  <a:cubicBezTo>
                    <a:pt x="193" y="492"/>
                    <a:pt x="193" y="492"/>
                    <a:pt x="193" y="492"/>
                  </a:cubicBezTo>
                  <a:cubicBezTo>
                    <a:pt x="194" y="483"/>
                    <a:pt x="194" y="483"/>
                    <a:pt x="194" y="483"/>
                  </a:cubicBezTo>
                  <a:cubicBezTo>
                    <a:pt x="192" y="476"/>
                    <a:pt x="192" y="476"/>
                    <a:pt x="192" y="476"/>
                  </a:cubicBezTo>
                  <a:cubicBezTo>
                    <a:pt x="188" y="476"/>
                    <a:pt x="188" y="476"/>
                    <a:pt x="188" y="476"/>
                  </a:cubicBezTo>
                  <a:cubicBezTo>
                    <a:pt x="188" y="476"/>
                    <a:pt x="188" y="474"/>
                    <a:pt x="191" y="473"/>
                  </a:cubicBezTo>
                  <a:cubicBezTo>
                    <a:pt x="195" y="473"/>
                    <a:pt x="198" y="476"/>
                    <a:pt x="198" y="476"/>
                  </a:cubicBezTo>
                  <a:cubicBezTo>
                    <a:pt x="197" y="470"/>
                    <a:pt x="197" y="470"/>
                    <a:pt x="197" y="470"/>
                  </a:cubicBezTo>
                  <a:cubicBezTo>
                    <a:pt x="193" y="468"/>
                    <a:pt x="193" y="468"/>
                    <a:pt x="193" y="468"/>
                  </a:cubicBezTo>
                  <a:cubicBezTo>
                    <a:pt x="196" y="467"/>
                    <a:pt x="196" y="467"/>
                    <a:pt x="196" y="467"/>
                  </a:cubicBezTo>
                  <a:cubicBezTo>
                    <a:pt x="196" y="467"/>
                    <a:pt x="196" y="459"/>
                    <a:pt x="198" y="455"/>
                  </a:cubicBezTo>
                  <a:cubicBezTo>
                    <a:pt x="201" y="451"/>
                    <a:pt x="192" y="446"/>
                    <a:pt x="192" y="446"/>
                  </a:cubicBezTo>
                  <a:cubicBezTo>
                    <a:pt x="195" y="445"/>
                    <a:pt x="195" y="445"/>
                    <a:pt x="195" y="445"/>
                  </a:cubicBezTo>
                  <a:cubicBezTo>
                    <a:pt x="192" y="440"/>
                    <a:pt x="192" y="440"/>
                    <a:pt x="192" y="440"/>
                  </a:cubicBezTo>
                  <a:cubicBezTo>
                    <a:pt x="192" y="440"/>
                    <a:pt x="198" y="442"/>
                    <a:pt x="201" y="435"/>
                  </a:cubicBezTo>
                  <a:cubicBezTo>
                    <a:pt x="204" y="427"/>
                    <a:pt x="183" y="427"/>
                    <a:pt x="183" y="427"/>
                  </a:cubicBezTo>
                  <a:cubicBezTo>
                    <a:pt x="182" y="430"/>
                    <a:pt x="182" y="430"/>
                    <a:pt x="182" y="430"/>
                  </a:cubicBezTo>
                  <a:cubicBezTo>
                    <a:pt x="176" y="429"/>
                    <a:pt x="176" y="429"/>
                    <a:pt x="176" y="429"/>
                  </a:cubicBezTo>
                  <a:cubicBezTo>
                    <a:pt x="176" y="425"/>
                    <a:pt x="176" y="425"/>
                    <a:pt x="176" y="425"/>
                  </a:cubicBezTo>
                  <a:cubicBezTo>
                    <a:pt x="192" y="425"/>
                    <a:pt x="192" y="425"/>
                    <a:pt x="192" y="425"/>
                  </a:cubicBezTo>
                  <a:cubicBezTo>
                    <a:pt x="195" y="425"/>
                    <a:pt x="201" y="428"/>
                    <a:pt x="201" y="428"/>
                  </a:cubicBezTo>
                  <a:cubicBezTo>
                    <a:pt x="204" y="423"/>
                    <a:pt x="204" y="423"/>
                    <a:pt x="204" y="423"/>
                  </a:cubicBezTo>
                  <a:cubicBezTo>
                    <a:pt x="202" y="416"/>
                    <a:pt x="202" y="416"/>
                    <a:pt x="202" y="416"/>
                  </a:cubicBezTo>
                  <a:cubicBezTo>
                    <a:pt x="208" y="420"/>
                    <a:pt x="208" y="420"/>
                    <a:pt x="208" y="420"/>
                  </a:cubicBezTo>
                  <a:cubicBezTo>
                    <a:pt x="208" y="420"/>
                    <a:pt x="212" y="419"/>
                    <a:pt x="213" y="419"/>
                  </a:cubicBezTo>
                  <a:cubicBezTo>
                    <a:pt x="214" y="419"/>
                    <a:pt x="218" y="414"/>
                    <a:pt x="218" y="414"/>
                  </a:cubicBezTo>
                  <a:cubicBezTo>
                    <a:pt x="218" y="409"/>
                    <a:pt x="218" y="409"/>
                    <a:pt x="218" y="409"/>
                  </a:cubicBezTo>
                  <a:cubicBezTo>
                    <a:pt x="222" y="410"/>
                    <a:pt x="222" y="410"/>
                    <a:pt x="222" y="410"/>
                  </a:cubicBezTo>
                  <a:cubicBezTo>
                    <a:pt x="223" y="395"/>
                    <a:pt x="223" y="395"/>
                    <a:pt x="223" y="395"/>
                  </a:cubicBezTo>
                  <a:cubicBezTo>
                    <a:pt x="226" y="396"/>
                    <a:pt x="226" y="396"/>
                    <a:pt x="226" y="396"/>
                  </a:cubicBezTo>
                  <a:cubicBezTo>
                    <a:pt x="228" y="406"/>
                    <a:pt x="228" y="406"/>
                    <a:pt x="228" y="406"/>
                  </a:cubicBezTo>
                  <a:cubicBezTo>
                    <a:pt x="235" y="407"/>
                    <a:pt x="235" y="407"/>
                    <a:pt x="235" y="407"/>
                  </a:cubicBezTo>
                  <a:cubicBezTo>
                    <a:pt x="237" y="397"/>
                    <a:pt x="237" y="397"/>
                    <a:pt x="237" y="397"/>
                  </a:cubicBezTo>
                  <a:cubicBezTo>
                    <a:pt x="237" y="397"/>
                    <a:pt x="239" y="397"/>
                    <a:pt x="241" y="396"/>
                  </a:cubicBezTo>
                  <a:cubicBezTo>
                    <a:pt x="242" y="395"/>
                    <a:pt x="242" y="391"/>
                    <a:pt x="242" y="391"/>
                  </a:cubicBezTo>
                  <a:cubicBezTo>
                    <a:pt x="246" y="390"/>
                    <a:pt x="246" y="390"/>
                    <a:pt x="246" y="390"/>
                  </a:cubicBezTo>
                  <a:cubicBezTo>
                    <a:pt x="248" y="388"/>
                    <a:pt x="248" y="388"/>
                    <a:pt x="248" y="388"/>
                  </a:cubicBezTo>
                  <a:cubicBezTo>
                    <a:pt x="245" y="387"/>
                    <a:pt x="245" y="387"/>
                    <a:pt x="245" y="387"/>
                  </a:cubicBezTo>
                  <a:cubicBezTo>
                    <a:pt x="243" y="381"/>
                    <a:pt x="243" y="381"/>
                    <a:pt x="243" y="381"/>
                  </a:cubicBezTo>
                  <a:cubicBezTo>
                    <a:pt x="237" y="376"/>
                    <a:pt x="237" y="376"/>
                    <a:pt x="237" y="376"/>
                  </a:cubicBezTo>
                  <a:cubicBezTo>
                    <a:pt x="239" y="373"/>
                    <a:pt x="239" y="373"/>
                    <a:pt x="239" y="373"/>
                  </a:cubicBezTo>
                  <a:cubicBezTo>
                    <a:pt x="244" y="373"/>
                    <a:pt x="244" y="373"/>
                    <a:pt x="244" y="373"/>
                  </a:cubicBezTo>
                  <a:cubicBezTo>
                    <a:pt x="258" y="358"/>
                    <a:pt x="258" y="358"/>
                    <a:pt x="258" y="358"/>
                  </a:cubicBezTo>
                  <a:cubicBezTo>
                    <a:pt x="258" y="355"/>
                    <a:pt x="258" y="355"/>
                    <a:pt x="258" y="355"/>
                  </a:cubicBezTo>
                  <a:cubicBezTo>
                    <a:pt x="266" y="349"/>
                    <a:pt x="266" y="349"/>
                    <a:pt x="266" y="349"/>
                  </a:cubicBezTo>
                  <a:cubicBezTo>
                    <a:pt x="267" y="348"/>
                    <a:pt x="267" y="348"/>
                    <a:pt x="267" y="348"/>
                  </a:cubicBezTo>
                  <a:cubicBezTo>
                    <a:pt x="259" y="348"/>
                    <a:pt x="259" y="348"/>
                    <a:pt x="259" y="348"/>
                  </a:cubicBezTo>
                  <a:cubicBezTo>
                    <a:pt x="261" y="342"/>
                    <a:pt x="261" y="342"/>
                    <a:pt x="261" y="342"/>
                  </a:cubicBezTo>
                  <a:cubicBezTo>
                    <a:pt x="266" y="343"/>
                    <a:pt x="266" y="343"/>
                    <a:pt x="266" y="343"/>
                  </a:cubicBezTo>
                  <a:cubicBezTo>
                    <a:pt x="267" y="340"/>
                    <a:pt x="267" y="340"/>
                    <a:pt x="267" y="340"/>
                  </a:cubicBezTo>
                  <a:cubicBezTo>
                    <a:pt x="261" y="336"/>
                    <a:pt x="261" y="336"/>
                    <a:pt x="261" y="336"/>
                  </a:cubicBezTo>
                  <a:cubicBezTo>
                    <a:pt x="256" y="326"/>
                    <a:pt x="256" y="326"/>
                    <a:pt x="256" y="326"/>
                  </a:cubicBezTo>
                  <a:cubicBezTo>
                    <a:pt x="247" y="326"/>
                    <a:pt x="247" y="326"/>
                    <a:pt x="247" y="326"/>
                  </a:cubicBezTo>
                  <a:cubicBezTo>
                    <a:pt x="245" y="326"/>
                    <a:pt x="242" y="318"/>
                    <a:pt x="242" y="318"/>
                  </a:cubicBezTo>
                  <a:cubicBezTo>
                    <a:pt x="242" y="314"/>
                    <a:pt x="242" y="314"/>
                    <a:pt x="242" y="314"/>
                  </a:cubicBezTo>
                  <a:cubicBezTo>
                    <a:pt x="241" y="312"/>
                    <a:pt x="241" y="312"/>
                    <a:pt x="241" y="312"/>
                  </a:cubicBezTo>
                  <a:cubicBezTo>
                    <a:pt x="237" y="313"/>
                    <a:pt x="237" y="313"/>
                    <a:pt x="237" y="313"/>
                  </a:cubicBezTo>
                  <a:cubicBezTo>
                    <a:pt x="227" y="302"/>
                    <a:pt x="227" y="302"/>
                    <a:pt x="227" y="302"/>
                  </a:cubicBezTo>
                  <a:cubicBezTo>
                    <a:pt x="227" y="302"/>
                    <a:pt x="228" y="298"/>
                    <a:pt x="225" y="297"/>
                  </a:cubicBezTo>
                  <a:cubicBezTo>
                    <a:pt x="221" y="296"/>
                    <a:pt x="216" y="305"/>
                    <a:pt x="216" y="305"/>
                  </a:cubicBezTo>
                  <a:cubicBezTo>
                    <a:pt x="213" y="300"/>
                    <a:pt x="213" y="300"/>
                    <a:pt x="213" y="300"/>
                  </a:cubicBezTo>
                  <a:cubicBezTo>
                    <a:pt x="213" y="300"/>
                    <a:pt x="215" y="298"/>
                    <a:pt x="213" y="296"/>
                  </a:cubicBezTo>
                  <a:cubicBezTo>
                    <a:pt x="210" y="294"/>
                    <a:pt x="198" y="296"/>
                    <a:pt x="198" y="296"/>
                  </a:cubicBezTo>
                  <a:cubicBezTo>
                    <a:pt x="205" y="289"/>
                    <a:pt x="205" y="289"/>
                    <a:pt x="205" y="289"/>
                  </a:cubicBezTo>
                  <a:cubicBezTo>
                    <a:pt x="200" y="282"/>
                    <a:pt x="200" y="282"/>
                    <a:pt x="200" y="282"/>
                  </a:cubicBezTo>
                  <a:cubicBezTo>
                    <a:pt x="196" y="281"/>
                    <a:pt x="196" y="281"/>
                    <a:pt x="196" y="281"/>
                  </a:cubicBezTo>
                  <a:cubicBezTo>
                    <a:pt x="198" y="273"/>
                    <a:pt x="198" y="273"/>
                    <a:pt x="198" y="273"/>
                  </a:cubicBezTo>
                  <a:cubicBezTo>
                    <a:pt x="196" y="263"/>
                    <a:pt x="196" y="263"/>
                    <a:pt x="196" y="263"/>
                  </a:cubicBezTo>
                  <a:cubicBezTo>
                    <a:pt x="196" y="263"/>
                    <a:pt x="198" y="257"/>
                    <a:pt x="198" y="254"/>
                  </a:cubicBezTo>
                  <a:cubicBezTo>
                    <a:pt x="198" y="252"/>
                    <a:pt x="193" y="250"/>
                    <a:pt x="193" y="250"/>
                  </a:cubicBezTo>
                  <a:cubicBezTo>
                    <a:pt x="195" y="239"/>
                    <a:pt x="195" y="239"/>
                    <a:pt x="195" y="239"/>
                  </a:cubicBezTo>
                  <a:cubicBezTo>
                    <a:pt x="193" y="238"/>
                    <a:pt x="193" y="238"/>
                    <a:pt x="193" y="238"/>
                  </a:cubicBezTo>
                  <a:cubicBezTo>
                    <a:pt x="196" y="236"/>
                    <a:pt x="196" y="236"/>
                    <a:pt x="196" y="236"/>
                  </a:cubicBezTo>
                  <a:cubicBezTo>
                    <a:pt x="192" y="227"/>
                    <a:pt x="192" y="227"/>
                    <a:pt x="192" y="227"/>
                  </a:cubicBezTo>
                  <a:cubicBezTo>
                    <a:pt x="198" y="231"/>
                    <a:pt x="198" y="231"/>
                    <a:pt x="198" y="231"/>
                  </a:cubicBezTo>
                  <a:cubicBezTo>
                    <a:pt x="201" y="227"/>
                    <a:pt x="201" y="227"/>
                    <a:pt x="201" y="227"/>
                  </a:cubicBezTo>
                  <a:cubicBezTo>
                    <a:pt x="201" y="227"/>
                    <a:pt x="200" y="223"/>
                    <a:pt x="198" y="221"/>
                  </a:cubicBezTo>
                  <a:cubicBezTo>
                    <a:pt x="195" y="220"/>
                    <a:pt x="197" y="212"/>
                    <a:pt x="197" y="212"/>
                  </a:cubicBezTo>
                  <a:cubicBezTo>
                    <a:pt x="200" y="209"/>
                    <a:pt x="200" y="209"/>
                    <a:pt x="200" y="209"/>
                  </a:cubicBezTo>
                  <a:cubicBezTo>
                    <a:pt x="201" y="198"/>
                    <a:pt x="201" y="198"/>
                    <a:pt x="201" y="198"/>
                  </a:cubicBezTo>
                  <a:cubicBezTo>
                    <a:pt x="206" y="196"/>
                    <a:pt x="206" y="196"/>
                    <a:pt x="206" y="196"/>
                  </a:cubicBezTo>
                  <a:cubicBezTo>
                    <a:pt x="206" y="193"/>
                    <a:pt x="206" y="193"/>
                    <a:pt x="206" y="193"/>
                  </a:cubicBezTo>
                  <a:cubicBezTo>
                    <a:pt x="200" y="193"/>
                    <a:pt x="200" y="193"/>
                    <a:pt x="200" y="193"/>
                  </a:cubicBezTo>
                  <a:cubicBezTo>
                    <a:pt x="199" y="189"/>
                    <a:pt x="199" y="189"/>
                    <a:pt x="199" y="189"/>
                  </a:cubicBezTo>
                  <a:cubicBezTo>
                    <a:pt x="197" y="190"/>
                    <a:pt x="197" y="190"/>
                    <a:pt x="197" y="190"/>
                  </a:cubicBezTo>
                  <a:cubicBezTo>
                    <a:pt x="196" y="180"/>
                    <a:pt x="196" y="180"/>
                    <a:pt x="196" y="180"/>
                  </a:cubicBezTo>
                  <a:cubicBezTo>
                    <a:pt x="194" y="178"/>
                    <a:pt x="194" y="178"/>
                    <a:pt x="194" y="178"/>
                  </a:cubicBezTo>
                  <a:cubicBezTo>
                    <a:pt x="199" y="176"/>
                    <a:pt x="199" y="176"/>
                    <a:pt x="199" y="176"/>
                  </a:cubicBezTo>
                  <a:cubicBezTo>
                    <a:pt x="202" y="182"/>
                    <a:pt x="202" y="182"/>
                    <a:pt x="202" y="182"/>
                  </a:cubicBezTo>
                  <a:cubicBezTo>
                    <a:pt x="207" y="180"/>
                    <a:pt x="207" y="180"/>
                    <a:pt x="207" y="180"/>
                  </a:cubicBezTo>
                  <a:cubicBezTo>
                    <a:pt x="205" y="178"/>
                    <a:pt x="205" y="178"/>
                    <a:pt x="205" y="178"/>
                  </a:cubicBezTo>
                  <a:cubicBezTo>
                    <a:pt x="207" y="175"/>
                    <a:pt x="207" y="175"/>
                    <a:pt x="207" y="175"/>
                  </a:cubicBezTo>
                  <a:cubicBezTo>
                    <a:pt x="207" y="175"/>
                    <a:pt x="212" y="175"/>
                    <a:pt x="212" y="173"/>
                  </a:cubicBezTo>
                  <a:cubicBezTo>
                    <a:pt x="212" y="166"/>
                    <a:pt x="212" y="166"/>
                    <a:pt x="212" y="166"/>
                  </a:cubicBezTo>
                  <a:cubicBezTo>
                    <a:pt x="213" y="162"/>
                    <a:pt x="213" y="162"/>
                    <a:pt x="213" y="162"/>
                  </a:cubicBezTo>
                  <a:cubicBezTo>
                    <a:pt x="213" y="162"/>
                    <a:pt x="211" y="156"/>
                    <a:pt x="213" y="156"/>
                  </a:cubicBezTo>
                  <a:cubicBezTo>
                    <a:pt x="215" y="155"/>
                    <a:pt x="216" y="158"/>
                    <a:pt x="216" y="158"/>
                  </a:cubicBezTo>
                  <a:cubicBezTo>
                    <a:pt x="221" y="155"/>
                    <a:pt x="221" y="155"/>
                    <a:pt x="221" y="155"/>
                  </a:cubicBezTo>
                  <a:cubicBezTo>
                    <a:pt x="221" y="155"/>
                    <a:pt x="218" y="151"/>
                    <a:pt x="221" y="149"/>
                  </a:cubicBezTo>
                  <a:cubicBezTo>
                    <a:pt x="222" y="148"/>
                    <a:pt x="225" y="153"/>
                    <a:pt x="225" y="153"/>
                  </a:cubicBezTo>
                  <a:cubicBezTo>
                    <a:pt x="229" y="147"/>
                    <a:pt x="229" y="147"/>
                    <a:pt x="229" y="147"/>
                  </a:cubicBezTo>
                  <a:cubicBezTo>
                    <a:pt x="225" y="145"/>
                    <a:pt x="225" y="145"/>
                    <a:pt x="225" y="145"/>
                  </a:cubicBezTo>
                  <a:cubicBezTo>
                    <a:pt x="228" y="144"/>
                    <a:pt x="228" y="144"/>
                    <a:pt x="228" y="144"/>
                  </a:cubicBezTo>
                  <a:cubicBezTo>
                    <a:pt x="228" y="143"/>
                    <a:pt x="228" y="143"/>
                    <a:pt x="228" y="143"/>
                  </a:cubicBezTo>
                  <a:cubicBezTo>
                    <a:pt x="222" y="143"/>
                    <a:pt x="222" y="143"/>
                    <a:pt x="222" y="143"/>
                  </a:cubicBezTo>
                  <a:cubicBezTo>
                    <a:pt x="226" y="140"/>
                    <a:pt x="226" y="140"/>
                    <a:pt x="226" y="140"/>
                  </a:cubicBezTo>
                  <a:cubicBezTo>
                    <a:pt x="231" y="128"/>
                    <a:pt x="231" y="128"/>
                    <a:pt x="231" y="128"/>
                  </a:cubicBezTo>
                  <a:cubicBezTo>
                    <a:pt x="234" y="128"/>
                    <a:pt x="234" y="128"/>
                    <a:pt x="234" y="128"/>
                  </a:cubicBezTo>
                  <a:cubicBezTo>
                    <a:pt x="239" y="125"/>
                    <a:pt x="239" y="125"/>
                    <a:pt x="239" y="125"/>
                  </a:cubicBezTo>
                  <a:cubicBezTo>
                    <a:pt x="233" y="123"/>
                    <a:pt x="233" y="123"/>
                    <a:pt x="233" y="123"/>
                  </a:cubicBezTo>
                  <a:cubicBezTo>
                    <a:pt x="239" y="122"/>
                    <a:pt x="239" y="122"/>
                    <a:pt x="239" y="122"/>
                  </a:cubicBezTo>
                  <a:cubicBezTo>
                    <a:pt x="243" y="126"/>
                    <a:pt x="243" y="126"/>
                    <a:pt x="243" y="126"/>
                  </a:cubicBezTo>
                  <a:cubicBezTo>
                    <a:pt x="243" y="126"/>
                    <a:pt x="244" y="122"/>
                    <a:pt x="246" y="119"/>
                  </a:cubicBezTo>
                  <a:cubicBezTo>
                    <a:pt x="248" y="116"/>
                    <a:pt x="249" y="109"/>
                    <a:pt x="249" y="109"/>
                  </a:cubicBezTo>
                  <a:cubicBezTo>
                    <a:pt x="249" y="109"/>
                    <a:pt x="251" y="110"/>
                    <a:pt x="254" y="108"/>
                  </a:cubicBezTo>
                  <a:cubicBezTo>
                    <a:pt x="256" y="107"/>
                    <a:pt x="255" y="101"/>
                    <a:pt x="255" y="101"/>
                  </a:cubicBezTo>
                  <a:cubicBezTo>
                    <a:pt x="258" y="106"/>
                    <a:pt x="258" y="106"/>
                    <a:pt x="258" y="106"/>
                  </a:cubicBezTo>
                  <a:cubicBezTo>
                    <a:pt x="261" y="111"/>
                    <a:pt x="261" y="111"/>
                    <a:pt x="261" y="111"/>
                  </a:cubicBezTo>
                  <a:cubicBezTo>
                    <a:pt x="263" y="109"/>
                    <a:pt x="263" y="109"/>
                    <a:pt x="263" y="109"/>
                  </a:cubicBezTo>
                  <a:cubicBezTo>
                    <a:pt x="262" y="105"/>
                    <a:pt x="262" y="105"/>
                    <a:pt x="262" y="105"/>
                  </a:cubicBezTo>
                  <a:cubicBezTo>
                    <a:pt x="270" y="96"/>
                    <a:pt x="270" y="96"/>
                    <a:pt x="270" y="96"/>
                  </a:cubicBezTo>
                  <a:cubicBezTo>
                    <a:pt x="268" y="94"/>
                    <a:pt x="268" y="94"/>
                    <a:pt x="268" y="94"/>
                  </a:cubicBezTo>
                  <a:cubicBezTo>
                    <a:pt x="271" y="93"/>
                    <a:pt x="271" y="93"/>
                    <a:pt x="271" y="93"/>
                  </a:cubicBezTo>
                  <a:cubicBezTo>
                    <a:pt x="272" y="94"/>
                    <a:pt x="272" y="94"/>
                    <a:pt x="272" y="94"/>
                  </a:cubicBezTo>
                  <a:cubicBezTo>
                    <a:pt x="278" y="92"/>
                    <a:pt x="278" y="92"/>
                    <a:pt x="278" y="92"/>
                  </a:cubicBezTo>
                  <a:cubicBezTo>
                    <a:pt x="278" y="88"/>
                    <a:pt x="278" y="88"/>
                    <a:pt x="278" y="88"/>
                  </a:cubicBezTo>
                  <a:cubicBezTo>
                    <a:pt x="280" y="92"/>
                    <a:pt x="280" y="92"/>
                    <a:pt x="280" y="92"/>
                  </a:cubicBezTo>
                  <a:cubicBezTo>
                    <a:pt x="281" y="82"/>
                    <a:pt x="281" y="82"/>
                    <a:pt x="281" y="82"/>
                  </a:cubicBezTo>
                  <a:cubicBezTo>
                    <a:pt x="284" y="87"/>
                    <a:pt x="284" y="87"/>
                    <a:pt x="284" y="87"/>
                  </a:cubicBezTo>
                  <a:cubicBezTo>
                    <a:pt x="290" y="81"/>
                    <a:pt x="290" y="81"/>
                    <a:pt x="290" y="81"/>
                  </a:cubicBezTo>
                  <a:cubicBezTo>
                    <a:pt x="290" y="81"/>
                    <a:pt x="293" y="73"/>
                    <a:pt x="294" y="69"/>
                  </a:cubicBezTo>
                  <a:cubicBezTo>
                    <a:pt x="295" y="66"/>
                    <a:pt x="293" y="61"/>
                    <a:pt x="293" y="61"/>
                  </a:cubicBezTo>
                  <a:cubicBezTo>
                    <a:pt x="298" y="56"/>
                    <a:pt x="298" y="56"/>
                    <a:pt x="298" y="56"/>
                  </a:cubicBezTo>
                  <a:cubicBezTo>
                    <a:pt x="299" y="50"/>
                    <a:pt x="299" y="50"/>
                    <a:pt x="299" y="50"/>
                  </a:cubicBezTo>
                  <a:cubicBezTo>
                    <a:pt x="309" y="41"/>
                    <a:pt x="309" y="41"/>
                    <a:pt x="309" y="41"/>
                  </a:cubicBezTo>
                  <a:cubicBezTo>
                    <a:pt x="310" y="35"/>
                    <a:pt x="310" y="35"/>
                    <a:pt x="310" y="35"/>
                  </a:cubicBezTo>
                  <a:lnTo>
                    <a:pt x="306" y="36"/>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99" name="Norway" descr="© INSCALE GmbH, 05.05.2010&#10;http://www.presentationload.com/"/>
            <p:cNvSpPr>
              <a:spLocks noEditPoints="1"/>
            </p:cNvSpPr>
            <p:nvPr/>
          </p:nvSpPr>
          <p:spPr bwMode="gray">
            <a:xfrm>
              <a:off x="3280732" y="681942"/>
              <a:ext cx="886897" cy="1329529"/>
            </a:xfrm>
            <a:custGeom>
              <a:avLst/>
              <a:gdLst/>
              <a:ahLst/>
              <a:cxnLst>
                <a:cxn ang="0">
                  <a:pos x="60" y="187"/>
                </a:cxn>
                <a:cxn ang="0">
                  <a:pos x="17" y="296"/>
                </a:cxn>
                <a:cxn ang="0">
                  <a:pos x="14" y="237"/>
                </a:cxn>
                <a:cxn ang="0">
                  <a:pos x="22" y="238"/>
                </a:cxn>
                <a:cxn ang="0">
                  <a:pos x="42" y="189"/>
                </a:cxn>
                <a:cxn ang="0">
                  <a:pos x="162" y="112"/>
                </a:cxn>
                <a:cxn ang="0">
                  <a:pos x="82" y="158"/>
                </a:cxn>
                <a:cxn ang="0">
                  <a:pos x="207" y="31"/>
                </a:cxn>
                <a:cxn ang="0">
                  <a:pos x="132" y="107"/>
                </a:cxn>
                <a:cxn ang="0">
                  <a:pos x="150" y="109"/>
                </a:cxn>
                <a:cxn ang="0">
                  <a:pos x="123" y="140"/>
                </a:cxn>
                <a:cxn ang="0">
                  <a:pos x="10" y="302"/>
                </a:cxn>
                <a:cxn ang="0">
                  <a:pos x="24" y="220"/>
                </a:cxn>
                <a:cxn ang="0">
                  <a:pos x="10" y="262"/>
                </a:cxn>
                <a:cxn ang="0">
                  <a:pos x="14" y="230"/>
                </a:cxn>
                <a:cxn ang="0">
                  <a:pos x="43" y="332"/>
                </a:cxn>
                <a:cxn ang="0">
                  <a:pos x="10" y="376"/>
                </a:cxn>
                <a:cxn ang="0">
                  <a:pos x="256" y="16"/>
                </a:cxn>
                <a:cxn ang="0">
                  <a:pos x="231" y="32"/>
                </a:cxn>
                <a:cxn ang="0">
                  <a:pos x="213" y="50"/>
                </a:cxn>
                <a:cxn ang="0">
                  <a:pos x="169" y="108"/>
                </a:cxn>
                <a:cxn ang="0">
                  <a:pos x="221" y="85"/>
                </a:cxn>
                <a:cxn ang="0">
                  <a:pos x="180" y="129"/>
                </a:cxn>
                <a:cxn ang="0">
                  <a:pos x="155" y="123"/>
                </a:cxn>
                <a:cxn ang="0">
                  <a:pos x="126" y="146"/>
                </a:cxn>
                <a:cxn ang="0">
                  <a:pos x="123" y="154"/>
                </a:cxn>
                <a:cxn ang="0">
                  <a:pos x="85" y="153"/>
                </a:cxn>
                <a:cxn ang="0">
                  <a:pos x="100" y="173"/>
                </a:cxn>
                <a:cxn ang="0">
                  <a:pos x="74" y="177"/>
                </a:cxn>
                <a:cxn ang="0">
                  <a:pos x="82" y="193"/>
                </a:cxn>
                <a:cxn ang="0">
                  <a:pos x="50" y="198"/>
                </a:cxn>
                <a:cxn ang="0">
                  <a:pos x="31" y="202"/>
                </a:cxn>
                <a:cxn ang="0">
                  <a:pos x="78" y="223"/>
                </a:cxn>
                <a:cxn ang="0">
                  <a:pos x="26" y="235"/>
                </a:cxn>
                <a:cxn ang="0">
                  <a:pos x="22" y="261"/>
                </a:cxn>
                <a:cxn ang="0">
                  <a:pos x="67" y="261"/>
                </a:cxn>
                <a:cxn ang="0">
                  <a:pos x="90" y="259"/>
                </a:cxn>
                <a:cxn ang="0">
                  <a:pos x="76" y="281"/>
                </a:cxn>
                <a:cxn ang="0">
                  <a:pos x="31" y="272"/>
                </a:cxn>
                <a:cxn ang="0">
                  <a:pos x="27" y="298"/>
                </a:cxn>
                <a:cxn ang="0">
                  <a:pos x="22" y="329"/>
                </a:cxn>
                <a:cxn ang="0">
                  <a:pos x="40" y="328"/>
                </a:cxn>
                <a:cxn ang="0">
                  <a:pos x="62" y="329"/>
                </a:cxn>
                <a:cxn ang="0">
                  <a:pos x="39" y="350"/>
                </a:cxn>
                <a:cxn ang="0">
                  <a:pos x="22" y="357"/>
                </a:cxn>
                <a:cxn ang="0">
                  <a:pos x="23" y="385"/>
                </a:cxn>
                <a:cxn ang="0">
                  <a:pos x="45" y="369"/>
                </a:cxn>
                <a:cxn ang="0">
                  <a:pos x="41" y="389"/>
                </a:cxn>
                <a:cxn ang="0">
                  <a:pos x="25" y="405"/>
                </a:cxn>
                <a:cxn ang="0">
                  <a:pos x="50" y="467"/>
                </a:cxn>
                <a:cxn ang="0">
                  <a:pos x="124" y="444"/>
                </a:cxn>
                <a:cxn ang="0">
                  <a:pos x="188" y="397"/>
                </a:cxn>
                <a:cxn ang="0">
                  <a:pos x="189" y="364"/>
                </a:cxn>
                <a:cxn ang="0">
                  <a:pos x="211" y="399"/>
                </a:cxn>
                <a:cxn ang="0">
                  <a:pos x="252" y="286"/>
                </a:cxn>
                <a:cxn ang="0">
                  <a:pos x="249" y="122"/>
                </a:cxn>
                <a:cxn ang="0">
                  <a:pos x="19" y="334"/>
                </a:cxn>
                <a:cxn ang="0">
                  <a:pos x="9" y="364"/>
                </a:cxn>
                <a:cxn ang="0">
                  <a:pos x="16" y="344"/>
                </a:cxn>
                <a:cxn ang="0">
                  <a:pos x="34" y="297"/>
                </a:cxn>
                <a:cxn ang="0">
                  <a:pos x="14" y="334"/>
                </a:cxn>
                <a:cxn ang="0">
                  <a:pos x="11" y="337"/>
                </a:cxn>
                <a:cxn ang="0">
                  <a:pos x="7" y="286"/>
                </a:cxn>
              </a:cxnLst>
              <a:rect l="0" t="0" r="r" b="b"/>
              <a:pathLst>
                <a:path w="314" h="471">
                  <a:moveTo>
                    <a:pt x="57" y="177"/>
                  </a:moveTo>
                  <a:cubicBezTo>
                    <a:pt x="59" y="177"/>
                    <a:pt x="61" y="172"/>
                    <a:pt x="58" y="173"/>
                  </a:cubicBezTo>
                  <a:cubicBezTo>
                    <a:pt x="55" y="174"/>
                    <a:pt x="56" y="177"/>
                    <a:pt x="57" y="177"/>
                  </a:cubicBezTo>
                  <a:close/>
                  <a:moveTo>
                    <a:pt x="53" y="184"/>
                  </a:moveTo>
                  <a:cubicBezTo>
                    <a:pt x="49" y="185"/>
                    <a:pt x="49" y="185"/>
                    <a:pt x="49" y="185"/>
                  </a:cubicBezTo>
                  <a:cubicBezTo>
                    <a:pt x="49" y="194"/>
                    <a:pt x="49" y="194"/>
                    <a:pt x="49" y="194"/>
                  </a:cubicBezTo>
                  <a:cubicBezTo>
                    <a:pt x="57" y="189"/>
                    <a:pt x="57" y="189"/>
                    <a:pt x="57" y="189"/>
                  </a:cubicBezTo>
                  <a:lnTo>
                    <a:pt x="53" y="184"/>
                  </a:lnTo>
                  <a:close/>
                  <a:moveTo>
                    <a:pt x="63" y="171"/>
                  </a:moveTo>
                  <a:cubicBezTo>
                    <a:pt x="59" y="170"/>
                    <a:pt x="59" y="170"/>
                    <a:pt x="59" y="170"/>
                  </a:cubicBezTo>
                  <a:cubicBezTo>
                    <a:pt x="62" y="173"/>
                    <a:pt x="62" y="173"/>
                    <a:pt x="62" y="173"/>
                  </a:cubicBezTo>
                  <a:lnTo>
                    <a:pt x="63" y="171"/>
                  </a:lnTo>
                  <a:close/>
                  <a:moveTo>
                    <a:pt x="60" y="187"/>
                  </a:moveTo>
                  <a:cubicBezTo>
                    <a:pt x="65" y="185"/>
                    <a:pt x="65" y="185"/>
                    <a:pt x="65" y="185"/>
                  </a:cubicBezTo>
                  <a:cubicBezTo>
                    <a:pt x="61" y="183"/>
                    <a:pt x="61" y="183"/>
                    <a:pt x="61" y="183"/>
                  </a:cubicBezTo>
                  <a:cubicBezTo>
                    <a:pt x="57" y="184"/>
                    <a:pt x="57" y="184"/>
                    <a:pt x="57" y="184"/>
                  </a:cubicBezTo>
                  <a:lnTo>
                    <a:pt x="60" y="187"/>
                  </a:lnTo>
                  <a:close/>
                  <a:moveTo>
                    <a:pt x="55" y="178"/>
                  </a:moveTo>
                  <a:cubicBezTo>
                    <a:pt x="51" y="182"/>
                    <a:pt x="51" y="182"/>
                    <a:pt x="51" y="182"/>
                  </a:cubicBezTo>
                  <a:cubicBezTo>
                    <a:pt x="58" y="182"/>
                    <a:pt x="58" y="182"/>
                    <a:pt x="58" y="182"/>
                  </a:cubicBezTo>
                  <a:lnTo>
                    <a:pt x="55" y="178"/>
                  </a:lnTo>
                  <a:close/>
                  <a:moveTo>
                    <a:pt x="22" y="294"/>
                  </a:moveTo>
                  <a:cubicBezTo>
                    <a:pt x="13" y="285"/>
                    <a:pt x="13" y="285"/>
                    <a:pt x="13" y="285"/>
                  </a:cubicBezTo>
                  <a:cubicBezTo>
                    <a:pt x="12" y="286"/>
                    <a:pt x="12" y="286"/>
                    <a:pt x="12" y="286"/>
                  </a:cubicBezTo>
                  <a:cubicBezTo>
                    <a:pt x="18" y="294"/>
                    <a:pt x="18" y="294"/>
                    <a:pt x="18" y="294"/>
                  </a:cubicBezTo>
                  <a:cubicBezTo>
                    <a:pt x="17" y="296"/>
                    <a:pt x="17" y="296"/>
                    <a:pt x="17" y="296"/>
                  </a:cubicBezTo>
                  <a:cubicBezTo>
                    <a:pt x="15" y="295"/>
                    <a:pt x="15" y="295"/>
                    <a:pt x="15" y="295"/>
                  </a:cubicBezTo>
                  <a:cubicBezTo>
                    <a:pt x="20" y="302"/>
                    <a:pt x="20" y="302"/>
                    <a:pt x="20" y="302"/>
                  </a:cubicBezTo>
                  <a:cubicBezTo>
                    <a:pt x="23" y="302"/>
                    <a:pt x="25" y="299"/>
                    <a:pt x="25" y="299"/>
                  </a:cubicBezTo>
                  <a:cubicBezTo>
                    <a:pt x="23" y="296"/>
                    <a:pt x="23" y="296"/>
                    <a:pt x="23" y="296"/>
                  </a:cubicBezTo>
                  <a:lnTo>
                    <a:pt x="22" y="294"/>
                  </a:lnTo>
                  <a:close/>
                  <a:moveTo>
                    <a:pt x="71" y="162"/>
                  </a:moveTo>
                  <a:cubicBezTo>
                    <a:pt x="69" y="162"/>
                    <a:pt x="69" y="162"/>
                    <a:pt x="69" y="162"/>
                  </a:cubicBezTo>
                  <a:cubicBezTo>
                    <a:pt x="69" y="166"/>
                    <a:pt x="69" y="166"/>
                    <a:pt x="69" y="166"/>
                  </a:cubicBezTo>
                  <a:cubicBezTo>
                    <a:pt x="71" y="166"/>
                    <a:pt x="71" y="166"/>
                    <a:pt x="71" y="166"/>
                  </a:cubicBezTo>
                  <a:lnTo>
                    <a:pt x="71" y="162"/>
                  </a:lnTo>
                  <a:close/>
                  <a:moveTo>
                    <a:pt x="15" y="241"/>
                  </a:moveTo>
                  <a:cubicBezTo>
                    <a:pt x="18" y="240"/>
                    <a:pt x="18" y="240"/>
                    <a:pt x="18" y="240"/>
                  </a:cubicBezTo>
                  <a:cubicBezTo>
                    <a:pt x="14" y="237"/>
                    <a:pt x="14" y="237"/>
                    <a:pt x="14" y="237"/>
                  </a:cubicBezTo>
                  <a:lnTo>
                    <a:pt x="15" y="241"/>
                  </a:lnTo>
                  <a:close/>
                  <a:moveTo>
                    <a:pt x="63" y="168"/>
                  </a:moveTo>
                  <a:cubicBezTo>
                    <a:pt x="62" y="169"/>
                    <a:pt x="62" y="169"/>
                    <a:pt x="62" y="169"/>
                  </a:cubicBezTo>
                  <a:cubicBezTo>
                    <a:pt x="65" y="171"/>
                    <a:pt x="65" y="171"/>
                    <a:pt x="65" y="171"/>
                  </a:cubicBezTo>
                  <a:lnTo>
                    <a:pt x="63" y="168"/>
                  </a:lnTo>
                  <a:close/>
                  <a:moveTo>
                    <a:pt x="36" y="192"/>
                  </a:moveTo>
                  <a:cubicBezTo>
                    <a:pt x="34" y="193"/>
                    <a:pt x="34" y="193"/>
                    <a:pt x="34" y="193"/>
                  </a:cubicBezTo>
                  <a:cubicBezTo>
                    <a:pt x="34" y="195"/>
                    <a:pt x="34" y="195"/>
                    <a:pt x="34" y="195"/>
                  </a:cubicBezTo>
                  <a:cubicBezTo>
                    <a:pt x="36" y="195"/>
                    <a:pt x="36" y="195"/>
                    <a:pt x="36" y="195"/>
                  </a:cubicBezTo>
                  <a:lnTo>
                    <a:pt x="36" y="192"/>
                  </a:lnTo>
                  <a:close/>
                  <a:moveTo>
                    <a:pt x="22" y="234"/>
                  </a:moveTo>
                  <a:cubicBezTo>
                    <a:pt x="17" y="236"/>
                    <a:pt x="17" y="236"/>
                    <a:pt x="17" y="236"/>
                  </a:cubicBezTo>
                  <a:cubicBezTo>
                    <a:pt x="22" y="238"/>
                    <a:pt x="22" y="238"/>
                    <a:pt x="22" y="238"/>
                  </a:cubicBezTo>
                  <a:lnTo>
                    <a:pt x="22" y="234"/>
                  </a:lnTo>
                  <a:close/>
                  <a:moveTo>
                    <a:pt x="45" y="198"/>
                  </a:moveTo>
                  <a:cubicBezTo>
                    <a:pt x="48" y="196"/>
                    <a:pt x="48" y="192"/>
                    <a:pt x="44" y="191"/>
                  </a:cubicBezTo>
                  <a:cubicBezTo>
                    <a:pt x="40" y="189"/>
                    <a:pt x="40" y="194"/>
                    <a:pt x="40" y="194"/>
                  </a:cubicBezTo>
                  <a:cubicBezTo>
                    <a:pt x="39" y="195"/>
                    <a:pt x="39" y="195"/>
                    <a:pt x="39" y="195"/>
                  </a:cubicBezTo>
                  <a:cubicBezTo>
                    <a:pt x="39" y="198"/>
                    <a:pt x="42" y="199"/>
                    <a:pt x="45" y="198"/>
                  </a:cubicBezTo>
                  <a:close/>
                  <a:moveTo>
                    <a:pt x="42" y="189"/>
                  </a:moveTo>
                  <a:cubicBezTo>
                    <a:pt x="45" y="189"/>
                    <a:pt x="45" y="189"/>
                    <a:pt x="45" y="189"/>
                  </a:cubicBezTo>
                  <a:cubicBezTo>
                    <a:pt x="46" y="187"/>
                    <a:pt x="46" y="187"/>
                    <a:pt x="46" y="187"/>
                  </a:cubicBezTo>
                  <a:cubicBezTo>
                    <a:pt x="43" y="184"/>
                    <a:pt x="43" y="184"/>
                    <a:pt x="43" y="184"/>
                  </a:cubicBezTo>
                  <a:cubicBezTo>
                    <a:pt x="41" y="184"/>
                    <a:pt x="41" y="184"/>
                    <a:pt x="41" y="184"/>
                  </a:cubicBezTo>
                  <a:cubicBezTo>
                    <a:pt x="42" y="187"/>
                    <a:pt x="42" y="187"/>
                    <a:pt x="42" y="187"/>
                  </a:cubicBezTo>
                  <a:lnTo>
                    <a:pt x="42" y="189"/>
                  </a:lnTo>
                  <a:close/>
                  <a:moveTo>
                    <a:pt x="80" y="169"/>
                  </a:moveTo>
                  <a:cubicBezTo>
                    <a:pt x="85" y="167"/>
                    <a:pt x="85" y="166"/>
                    <a:pt x="82" y="166"/>
                  </a:cubicBezTo>
                  <a:cubicBezTo>
                    <a:pt x="78" y="164"/>
                    <a:pt x="77" y="167"/>
                    <a:pt x="77" y="168"/>
                  </a:cubicBezTo>
                  <a:cubicBezTo>
                    <a:pt x="77" y="169"/>
                    <a:pt x="80" y="169"/>
                    <a:pt x="80" y="169"/>
                  </a:cubicBezTo>
                  <a:close/>
                  <a:moveTo>
                    <a:pt x="118" y="126"/>
                  </a:moveTo>
                  <a:cubicBezTo>
                    <a:pt x="123" y="128"/>
                    <a:pt x="123" y="128"/>
                    <a:pt x="123" y="128"/>
                  </a:cubicBezTo>
                  <a:cubicBezTo>
                    <a:pt x="127" y="127"/>
                    <a:pt x="127" y="127"/>
                    <a:pt x="127" y="127"/>
                  </a:cubicBezTo>
                  <a:cubicBezTo>
                    <a:pt x="127" y="127"/>
                    <a:pt x="127" y="120"/>
                    <a:pt x="123" y="121"/>
                  </a:cubicBezTo>
                  <a:cubicBezTo>
                    <a:pt x="117" y="121"/>
                    <a:pt x="115" y="122"/>
                    <a:pt x="115" y="122"/>
                  </a:cubicBezTo>
                  <a:cubicBezTo>
                    <a:pt x="116" y="126"/>
                    <a:pt x="116" y="126"/>
                    <a:pt x="116" y="126"/>
                  </a:cubicBezTo>
                  <a:lnTo>
                    <a:pt x="118" y="126"/>
                  </a:lnTo>
                  <a:close/>
                  <a:moveTo>
                    <a:pt x="162" y="106"/>
                  </a:moveTo>
                  <a:cubicBezTo>
                    <a:pt x="162" y="112"/>
                    <a:pt x="162" y="112"/>
                    <a:pt x="162" y="112"/>
                  </a:cubicBezTo>
                  <a:cubicBezTo>
                    <a:pt x="166" y="110"/>
                    <a:pt x="166" y="110"/>
                    <a:pt x="166" y="110"/>
                  </a:cubicBezTo>
                  <a:lnTo>
                    <a:pt x="162" y="106"/>
                  </a:lnTo>
                  <a:close/>
                  <a:moveTo>
                    <a:pt x="113" y="139"/>
                  </a:moveTo>
                  <a:cubicBezTo>
                    <a:pt x="111" y="143"/>
                    <a:pt x="111" y="143"/>
                    <a:pt x="111" y="143"/>
                  </a:cubicBezTo>
                  <a:cubicBezTo>
                    <a:pt x="115" y="142"/>
                    <a:pt x="115" y="142"/>
                    <a:pt x="115" y="142"/>
                  </a:cubicBezTo>
                  <a:lnTo>
                    <a:pt x="113" y="139"/>
                  </a:lnTo>
                  <a:close/>
                  <a:moveTo>
                    <a:pt x="116" y="146"/>
                  </a:moveTo>
                  <a:cubicBezTo>
                    <a:pt x="116" y="143"/>
                    <a:pt x="116" y="143"/>
                    <a:pt x="116" y="143"/>
                  </a:cubicBezTo>
                  <a:cubicBezTo>
                    <a:pt x="111" y="144"/>
                    <a:pt x="111" y="144"/>
                    <a:pt x="111" y="144"/>
                  </a:cubicBezTo>
                  <a:cubicBezTo>
                    <a:pt x="112" y="148"/>
                    <a:pt x="112" y="148"/>
                    <a:pt x="112" y="148"/>
                  </a:cubicBezTo>
                  <a:lnTo>
                    <a:pt x="116" y="146"/>
                  </a:lnTo>
                  <a:close/>
                  <a:moveTo>
                    <a:pt x="87" y="159"/>
                  </a:moveTo>
                  <a:cubicBezTo>
                    <a:pt x="82" y="158"/>
                    <a:pt x="82" y="158"/>
                    <a:pt x="82" y="158"/>
                  </a:cubicBezTo>
                  <a:cubicBezTo>
                    <a:pt x="80" y="159"/>
                    <a:pt x="80" y="159"/>
                    <a:pt x="80" y="159"/>
                  </a:cubicBezTo>
                  <a:cubicBezTo>
                    <a:pt x="83" y="162"/>
                    <a:pt x="83" y="162"/>
                    <a:pt x="83" y="162"/>
                  </a:cubicBezTo>
                  <a:lnTo>
                    <a:pt x="87" y="159"/>
                  </a:lnTo>
                  <a:close/>
                  <a:moveTo>
                    <a:pt x="235" y="16"/>
                  </a:moveTo>
                  <a:cubicBezTo>
                    <a:pt x="235" y="16"/>
                    <a:pt x="232" y="15"/>
                    <a:pt x="230" y="16"/>
                  </a:cubicBezTo>
                  <a:cubicBezTo>
                    <a:pt x="227" y="18"/>
                    <a:pt x="229" y="21"/>
                    <a:pt x="229" y="21"/>
                  </a:cubicBezTo>
                  <a:lnTo>
                    <a:pt x="235" y="16"/>
                  </a:lnTo>
                  <a:close/>
                  <a:moveTo>
                    <a:pt x="215" y="30"/>
                  </a:moveTo>
                  <a:cubicBezTo>
                    <a:pt x="216" y="30"/>
                    <a:pt x="214" y="32"/>
                    <a:pt x="214" y="32"/>
                  </a:cubicBezTo>
                  <a:cubicBezTo>
                    <a:pt x="216" y="34"/>
                    <a:pt x="216" y="34"/>
                    <a:pt x="216" y="34"/>
                  </a:cubicBezTo>
                  <a:cubicBezTo>
                    <a:pt x="222" y="30"/>
                    <a:pt x="222" y="30"/>
                    <a:pt x="222" y="30"/>
                  </a:cubicBezTo>
                  <a:cubicBezTo>
                    <a:pt x="222" y="30"/>
                    <a:pt x="220" y="25"/>
                    <a:pt x="214" y="26"/>
                  </a:cubicBezTo>
                  <a:cubicBezTo>
                    <a:pt x="210" y="27"/>
                    <a:pt x="207" y="31"/>
                    <a:pt x="207" y="31"/>
                  </a:cubicBezTo>
                  <a:cubicBezTo>
                    <a:pt x="210" y="33"/>
                    <a:pt x="210" y="33"/>
                    <a:pt x="210" y="33"/>
                  </a:cubicBezTo>
                  <a:cubicBezTo>
                    <a:pt x="210" y="33"/>
                    <a:pt x="214" y="29"/>
                    <a:pt x="215" y="30"/>
                  </a:cubicBezTo>
                  <a:close/>
                  <a:moveTo>
                    <a:pt x="159" y="108"/>
                  </a:moveTo>
                  <a:cubicBezTo>
                    <a:pt x="154" y="109"/>
                    <a:pt x="154" y="109"/>
                    <a:pt x="154" y="109"/>
                  </a:cubicBezTo>
                  <a:cubicBezTo>
                    <a:pt x="153" y="110"/>
                    <a:pt x="153" y="110"/>
                    <a:pt x="153" y="110"/>
                  </a:cubicBezTo>
                  <a:cubicBezTo>
                    <a:pt x="159" y="110"/>
                    <a:pt x="159" y="110"/>
                    <a:pt x="159" y="110"/>
                  </a:cubicBezTo>
                  <a:lnTo>
                    <a:pt x="159" y="108"/>
                  </a:lnTo>
                  <a:close/>
                  <a:moveTo>
                    <a:pt x="139" y="107"/>
                  </a:moveTo>
                  <a:cubicBezTo>
                    <a:pt x="147" y="105"/>
                    <a:pt x="147" y="105"/>
                    <a:pt x="147" y="105"/>
                  </a:cubicBezTo>
                  <a:cubicBezTo>
                    <a:pt x="146" y="99"/>
                    <a:pt x="146" y="99"/>
                    <a:pt x="146" y="99"/>
                  </a:cubicBezTo>
                  <a:cubicBezTo>
                    <a:pt x="146" y="99"/>
                    <a:pt x="142" y="104"/>
                    <a:pt x="139" y="104"/>
                  </a:cubicBezTo>
                  <a:cubicBezTo>
                    <a:pt x="137" y="105"/>
                    <a:pt x="131" y="106"/>
                    <a:pt x="131" y="106"/>
                  </a:cubicBezTo>
                  <a:cubicBezTo>
                    <a:pt x="132" y="107"/>
                    <a:pt x="132" y="107"/>
                    <a:pt x="132" y="107"/>
                  </a:cubicBezTo>
                  <a:lnTo>
                    <a:pt x="139" y="107"/>
                  </a:lnTo>
                  <a:close/>
                  <a:moveTo>
                    <a:pt x="110" y="148"/>
                  </a:moveTo>
                  <a:cubicBezTo>
                    <a:pt x="109" y="142"/>
                    <a:pt x="109" y="142"/>
                    <a:pt x="109" y="142"/>
                  </a:cubicBezTo>
                  <a:cubicBezTo>
                    <a:pt x="106" y="142"/>
                    <a:pt x="106" y="142"/>
                    <a:pt x="106" y="142"/>
                  </a:cubicBezTo>
                  <a:cubicBezTo>
                    <a:pt x="107" y="145"/>
                    <a:pt x="107" y="145"/>
                    <a:pt x="107" y="145"/>
                  </a:cubicBezTo>
                  <a:cubicBezTo>
                    <a:pt x="104" y="145"/>
                    <a:pt x="104" y="145"/>
                    <a:pt x="104" y="145"/>
                  </a:cubicBezTo>
                  <a:cubicBezTo>
                    <a:pt x="100" y="149"/>
                    <a:pt x="100" y="149"/>
                    <a:pt x="100" y="149"/>
                  </a:cubicBezTo>
                  <a:cubicBezTo>
                    <a:pt x="105" y="153"/>
                    <a:pt x="105" y="153"/>
                    <a:pt x="105" y="153"/>
                  </a:cubicBezTo>
                  <a:lnTo>
                    <a:pt x="110" y="148"/>
                  </a:lnTo>
                  <a:close/>
                  <a:moveTo>
                    <a:pt x="145" y="120"/>
                  </a:moveTo>
                  <a:cubicBezTo>
                    <a:pt x="154" y="117"/>
                    <a:pt x="158" y="114"/>
                    <a:pt x="156" y="113"/>
                  </a:cubicBezTo>
                  <a:cubicBezTo>
                    <a:pt x="154" y="112"/>
                    <a:pt x="150" y="112"/>
                    <a:pt x="150" y="112"/>
                  </a:cubicBezTo>
                  <a:cubicBezTo>
                    <a:pt x="150" y="109"/>
                    <a:pt x="150" y="109"/>
                    <a:pt x="150" y="109"/>
                  </a:cubicBezTo>
                  <a:cubicBezTo>
                    <a:pt x="150" y="109"/>
                    <a:pt x="147" y="109"/>
                    <a:pt x="143" y="110"/>
                  </a:cubicBezTo>
                  <a:cubicBezTo>
                    <a:pt x="139" y="110"/>
                    <a:pt x="138" y="113"/>
                    <a:pt x="138" y="113"/>
                  </a:cubicBezTo>
                  <a:cubicBezTo>
                    <a:pt x="138" y="113"/>
                    <a:pt x="131" y="115"/>
                    <a:pt x="131" y="119"/>
                  </a:cubicBezTo>
                  <a:cubicBezTo>
                    <a:pt x="131" y="124"/>
                    <a:pt x="138" y="121"/>
                    <a:pt x="145" y="120"/>
                  </a:cubicBezTo>
                  <a:close/>
                  <a:moveTo>
                    <a:pt x="132" y="140"/>
                  </a:moveTo>
                  <a:cubicBezTo>
                    <a:pt x="135" y="138"/>
                    <a:pt x="135" y="138"/>
                    <a:pt x="135" y="138"/>
                  </a:cubicBezTo>
                  <a:cubicBezTo>
                    <a:pt x="133" y="133"/>
                    <a:pt x="133" y="133"/>
                    <a:pt x="133" y="133"/>
                  </a:cubicBezTo>
                  <a:cubicBezTo>
                    <a:pt x="132" y="135"/>
                    <a:pt x="132" y="135"/>
                    <a:pt x="132" y="135"/>
                  </a:cubicBezTo>
                  <a:cubicBezTo>
                    <a:pt x="129" y="132"/>
                    <a:pt x="129" y="132"/>
                    <a:pt x="129" y="132"/>
                  </a:cubicBezTo>
                  <a:cubicBezTo>
                    <a:pt x="127" y="133"/>
                    <a:pt x="127" y="133"/>
                    <a:pt x="127" y="133"/>
                  </a:cubicBezTo>
                  <a:lnTo>
                    <a:pt x="132" y="140"/>
                  </a:lnTo>
                  <a:close/>
                  <a:moveTo>
                    <a:pt x="124" y="136"/>
                  </a:moveTo>
                  <a:cubicBezTo>
                    <a:pt x="117" y="136"/>
                    <a:pt x="121" y="140"/>
                    <a:pt x="123" y="140"/>
                  </a:cubicBezTo>
                  <a:cubicBezTo>
                    <a:pt x="126" y="141"/>
                    <a:pt x="130" y="136"/>
                    <a:pt x="124" y="136"/>
                  </a:cubicBezTo>
                  <a:close/>
                  <a:moveTo>
                    <a:pt x="28" y="334"/>
                  </a:moveTo>
                  <a:cubicBezTo>
                    <a:pt x="23" y="335"/>
                    <a:pt x="23" y="335"/>
                    <a:pt x="23" y="335"/>
                  </a:cubicBezTo>
                  <a:cubicBezTo>
                    <a:pt x="23" y="338"/>
                    <a:pt x="23" y="338"/>
                    <a:pt x="23" y="338"/>
                  </a:cubicBezTo>
                  <a:cubicBezTo>
                    <a:pt x="20" y="340"/>
                    <a:pt x="20" y="340"/>
                    <a:pt x="20" y="340"/>
                  </a:cubicBezTo>
                  <a:cubicBezTo>
                    <a:pt x="23" y="342"/>
                    <a:pt x="23" y="342"/>
                    <a:pt x="23" y="342"/>
                  </a:cubicBezTo>
                  <a:cubicBezTo>
                    <a:pt x="25" y="345"/>
                    <a:pt x="25" y="345"/>
                    <a:pt x="25" y="345"/>
                  </a:cubicBezTo>
                  <a:cubicBezTo>
                    <a:pt x="27" y="345"/>
                    <a:pt x="27" y="345"/>
                    <a:pt x="27" y="345"/>
                  </a:cubicBezTo>
                  <a:cubicBezTo>
                    <a:pt x="27" y="342"/>
                    <a:pt x="27" y="342"/>
                    <a:pt x="27" y="342"/>
                  </a:cubicBezTo>
                  <a:cubicBezTo>
                    <a:pt x="29" y="340"/>
                    <a:pt x="29" y="340"/>
                    <a:pt x="29" y="340"/>
                  </a:cubicBezTo>
                  <a:lnTo>
                    <a:pt x="28" y="334"/>
                  </a:lnTo>
                  <a:close/>
                  <a:moveTo>
                    <a:pt x="16" y="306"/>
                  </a:moveTo>
                  <a:cubicBezTo>
                    <a:pt x="10" y="302"/>
                    <a:pt x="10" y="302"/>
                    <a:pt x="10" y="302"/>
                  </a:cubicBezTo>
                  <a:cubicBezTo>
                    <a:pt x="9" y="303"/>
                    <a:pt x="9" y="303"/>
                    <a:pt x="9" y="303"/>
                  </a:cubicBezTo>
                  <a:cubicBezTo>
                    <a:pt x="12" y="305"/>
                    <a:pt x="12" y="305"/>
                    <a:pt x="12" y="305"/>
                  </a:cubicBezTo>
                  <a:cubicBezTo>
                    <a:pt x="12" y="309"/>
                    <a:pt x="12" y="309"/>
                    <a:pt x="12" y="309"/>
                  </a:cubicBezTo>
                  <a:cubicBezTo>
                    <a:pt x="14" y="312"/>
                    <a:pt x="14" y="312"/>
                    <a:pt x="14" y="312"/>
                  </a:cubicBezTo>
                  <a:cubicBezTo>
                    <a:pt x="17" y="312"/>
                    <a:pt x="17" y="312"/>
                    <a:pt x="17" y="312"/>
                  </a:cubicBezTo>
                  <a:lnTo>
                    <a:pt x="16" y="306"/>
                  </a:lnTo>
                  <a:close/>
                  <a:moveTo>
                    <a:pt x="14" y="224"/>
                  </a:moveTo>
                  <a:cubicBezTo>
                    <a:pt x="14" y="220"/>
                    <a:pt x="14" y="220"/>
                    <a:pt x="14" y="220"/>
                  </a:cubicBezTo>
                  <a:cubicBezTo>
                    <a:pt x="12" y="221"/>
                    <a:pt x="12" y="221"/>
                    <a:pt x="12" y="221"/>
                  </a:cubicBezTo>
                  <a:cubicBezTo>
                    <a:pt x="13" y="223"/>
                    <a:pt x="13" y="223"/>
                    <a:pt x="13" y="223"/>
                  </a:cubicBezTo>
                  <a:lnTo>
                    <a:pt x="14" y="224"/>
                  </a:lnTo>
                  <a:close/>
                  <a:moveTo>
                    <a:pt x="15" y="223"/>
                  </a:moveTo>
                  <a:cubicBezTo>
                    <a:pt x="24" y="220"/>
                    <a:pt x="24" y="220"/>
                    <a:pt x="24" y="220"/>
                  </a:cubicBezTo>
                  <a:cubicBezTo>
                    <a:pt x="25" y="217"/>
                    <a:pt x="25" y="217"/>
                    <a:pt x="25" y="217"/>
                  </a:cubicBezTo>
                  <a:cubicBezTo>
                    <a:pt x="19" y="217"/>
                    <a:pt x="19" y="217"/>
                    <a:pt x="19" y="217"/>
                  </a:cubicBezTo>
                  <a:cubicBezTo>
                    <a:pt x="15" y="214"/>
                    <a:pt x="15" y="214"/>
                    <a:pt x="15" y="214"/>
                  </a:cubicBezTo>
                  <a:cubicBezTo>
                    <a:pt x="15" y="217"/>
                    <a:pt x="15" y="217"/>
                    <a:pt x="15" y="217"/>
                  </a:cubicBezTo>
                  <a:cubicBezTo>
                    <a:pt x="12" y="218"/>
                    <a:pt x="12" y="218"/>
                    <a:pt x="12" y="218"/>
                  </a:cubicBezTo>
                  <a:cubicBezTo>
                    <a:pt x="16" y="219"/>
                    <a:pt x="16" y="219"/>
                    <a:pt x="16" y="219"/>
                  </a:cubicBezTo>
                  <a:lnTo>
                    <a:pt x="15" y="223"/>
                  </a:lnTo>
                  <a:close/>
                  <a:moveTo>
                    <a:pt x="9" y="269"/>
                  </a:moveTo>
                  <a:cubicBezTo>
                    <a:pt x="11" y="267"/>
                    <a:pt x="11" y="267"/>
                    <a:pt x="11" y="267"/>
                  </a:cubicBezTo>
                  <a:cubicBezTo>
                    <a:pt x="12" y="269"/>
                    <a:pt x="12" y="269"/>
                    <a:pt x="12" y="269"/>
                  </a:cubicBezTo>
                  <a:cubicBezTo>
                    <a:pt x="12" y="269"/>
                    <a:pt x="15" y="267"/>
                    <a:pt x="15" y="265"/>
                  </a:cubicBezTo>
                  <a:cubicBezTo>
                    <a:pt x="15" y="262"/>
                    <a:pt x="12" y="261"/>
                    <a:pt x="12" y="261"/>
                  </a:cubicBezTo>
                  <a:cubicBezTo>
                    <a:pt x="10" y="262"/>
                    <a:pt x="10" y="262"/>
                    <a:pt x="10" y="262"/>
                  </a:cubicBezTo>
                  <a:cubicBezTo>
                    <a:pt x="10" y="262"/>
                    <a:pt x="8" y="266"/>
                    <a:pt x="9" y="269"/>
                  </a:cubicBezTo>
                  <a:close/>
                  <a:moveTo>
                    <a:pt x="20" y="209"/>
                  </a:moveTo>
                  <a:cubicBezTo>
                    <a:pt x="22" y="210"/>
                    <a:pt x="22" y="214"/>
                    <a:pt x="22" y="214"/>
                  </a:cubicBezTo>
                  <a:cubicBezTo>
                    <a:pt x="25" y="214"/>
                    <a:pt x="25" y="214"/>
                    <a:pt x="25" y="214"/>
                  </a:cubicBezTo>
                  <a:cubicBezTo>
                    <a:pt x="25" y="207"/>
                    <a:pt x="25" y="207"/>
                    <a:pt x="25" y="207"/>
                  </a:cubicBezTo>
                  <a:cubicBezTo>
                    <a:pt x="20" y="206"/>
                    <a:pt x="20" y="206"/>
                    <a:pt x="20" y="206"/>
                  </a:cubicBezTo>
                  <a:cubicBezTo>
                    <a:pt x="20" y="206"/>
                    <a:pt x="18" y="208"/>
                    <a:pt x="20" y="209"/>
                  </a:cubicBezTo>
                  <a:close/>
                  <a:moveTo>
                    <a:pt x="17" y="249"/>
                  </a:moveTo>
                  <a:cubicBezTo>
                    <a:pt x="14" y="248"/>
                    <a:pt x="14" y="248"/>
                    <a:pt x="14" y="248"/>
                  </a:cubicBezTo>
                  <a:cubicBezTo>
                    <a:pt x="11" y="251"/>
                    <a:pt x="11" y="251"/>
                    <a:pt x="11" y="251"/>
                  </a:cubicBezTo>
                  <a:cubicBezTo>
                    <a:pt x="13" y="253"/>
                    <a:pt x="13" y="253"/>
                    <a:pt x="13" y="253"/>
                  </a:cubicBezTo>
                  <a:lnTo>
                    <a:pt x="17" y="249"/>
                  </a:lnTo>
                  <a:close/>
                  <a:moveTo>
                    <a:pt x="14" y="230"/>
                  </a:moveTo>
                  <a:cubicBezTo>
                    <a:pt x="14" y="226"/>
                    <a:pt x="11" y="226"/>
                    <a:pt x="12" y="229"/>
                  </a:cubicBezTo>
                  <a:cubicBezTo>
                    <a:pt x="12" y="232"/>
                    <a:pt x="14" y="232"/>
                    <a:pt x="14" y="230"/>
                  </a:cubicBezTo>
                  <a:close/>
                  <a:moveTo>
                    <a:pt x="27" y="396"/>
                  </a:moveTo>
                  <a:cubicBezTo>
                    <a:pt x="18" y="394"/>
                    <a:pt x="18" y="394"/>
                    <a:pt x="18" y="394"/>
                  </a:cubicBezTo>
                  <a:cubicBezTo>
                    <a:pt x="26" y="399"/>
                    <a:pt x="26" y="399"/>
                    <a:pt x="26" y="399"/>
                  </a:cubicBezTo>
                  <a:lnTo>
                    <a:pt x="27" y="396"/>
                  </a:lnTo>
                  <a:close/>
                  <a:moveTo>
                    <a:pt x="3" y="269"/>
                  </a:moveTo>
                  <a:cubicBezTo>
                    <a:pt x="0" y="269"/>
                    <a:pt x="1" y="272"/>
                    <a:pt x="2" y="272"/>
                  </a:cubicBezTo>
                  <a:cubicBezTo>
                    <a:pt x="4" y="273"/>
                    <a:pt x="7" y="268"/>
                    <a:pt x="3" y="269"/>
                  </a:cubicBezTo>
                  <a:close/>
                  <a:moveTo>
                    <a:pt x="41" y="329"/>
                  </a:moveTo>
                  <a:cubicBezTo>
                    <a:pt x="39" y="331"/>
                    <a:pt x="39" y="331"/>
                    <a:pt x="39" y="331"/>
                  </a:cubicBezTo>
                  <a:cubicBezTo>
                    <a:pt x="40" y="335"/>
                    <a:pt x="40" y="335"/>
                    <a:pt x="40" y="335"/>
                  </a:cubicBezTo>
                  <a:cubicBezTo>
                    <a:pt x="43" y="332"/>
                    <a:pt x="43" y="332"/>
                    <a:pt x="43" y="332"/>
                  </a:cubicBezTo>
                  <a:lnTo>
                    <a:pt x="41" y="329"/>
                  </a:lnTo>
                  <a:close/>
                  <a:moveTo>
                    <a:pt x="36" y="385"/>
                  </a:moveTo>
                  <a:cubicBezTo>
                    <a:pt x="32" y="385"/>
                    <a:pt x="32" y="385"/>
                    <a:pt x="32" y="385"/>
                  </a:cubicBezTo>
                  <a:cubicBezTo>
                    <a:pt x="30" y="390"/>
                    <a:pt x="30" y="390"/>
                    <a:pt x="30" y="390"/>
                  </a:cubicBezTo>
                  <a:cubicBezTo>
                    <a:pt x="38" y="389"/>
                    <a:pt x="38" y="389"/>
                    <a:pt x="38" y="389"/>
                  </a:cubicBezTo>
                  <a:lnTo>
                    <a:pt x="36" y="385"/>
                  </a:lnTo>
                  <a:close/>
                  <a:moveTo>
                    <a:pt x="8" y="378"/>
                  </a:moveTo>
                  <a:cubicBezTo>
                    <a:pt x="8" y="378"/>
                    <a:pt x="7" y="384"/>
                    <a:pt x="8" y="385"/>
                  </a:cubicBezTo>
                  <a:cubicBezTo>
                    <a:pt x="9" y="387"/>
                    <a:pt x="6" y="391"/>
                    <a:pt x="6" y="391"/>
                  </a:cubicBezTo>
                  <a:cubicBezTo>
                    <a:pt x="9" y="391"/>
                    <a:pt x="9" y="391"/>
                    <a:pt x="9" y="391"/>
                  </a:cubicBezTo>
                  <a:cubicBezTo>
                    <a:pt x="11" y="389"/>
                    <a:pt x="11" y="389"/>
                    <a:pt x="11" y="389"/>
                  </a:cubicBezTo>
                  <a:cubicBezTo>
                    <a:pt x="11" y="383"/>
                    <a:pt x="11" y="383"/>
                    <a:pt x="11" y="383"/>
                  </a:cubicBezTo>
                  <a:cubicBezTo>
                    <a:pt x="10" y="376"/>
                    <a:pt x="10" y="376"/>
                    <a:pt x="10" y="376"/>
                  </a:cubicBezTo>
                  <a:lnTo>
                    <a:pt x="8" y="378"/>
                  </a:lnTo>
                  <a:close/>
                  <a:moveTo>
                    <a:pt x="314" y="0"/>
                  </a:moveTo>
                  <a:cubicBezTo>
                    <a:pt x="246" y="0"/>
                    <a:pt x="246" y="0"/>
                    <a:pt x="246" y="0"/>
                  </a:cubicBezTo>
                  <a:cubicBezTo>
                    <a:pt x="244" y="3"/>
                    <a:pt x="246" y="7"/>
                    <a:pt x="246" y="7"/>
                  </a:cubicBezTo>
                  <a:cubicBezTo>
                    <a:pt x="241" y="9"/>
                    <a:pt x="241" y="9"/>
                    <a:pt x="241" y="9"/>
                  </a:cubicBezTo>
                  <a:cubicBezTo>
                    <a:pt x="243" y="11"/>
                    <a:pt x="243" y="11"/>
                    <a:pt x="243" y="11"/>
                  </a:cubicBezTo>
                  <a:cubicBezTo>
                    <a:pt x="248" y="7"/>
                    <a:pt x="248" y="7"/>
                    <a:pt x="248" y="7"/>
                  </a:cubicBezTo>
                  <a:cubicBezTo>
                    <a:pt x="248" y="4"/>
                    <a:pt x="248" y="4"/>
                    <a:pt x="248" y="4"/>
                  </a:cubicBezTo>
                  <a:cubicBezTo>
                    <a:pt x="253" y="2"/>
                    <a:pt x="253" y="2"/>
                    <a:pt x="253" y="2"/>
                  </a:cubicBezTo>
                  <a:cubicBezTo>
                    <a:pt x="249" y="6"/>
                    <a:pt x="249" y="6"/>
                    <a:pt x="249" y="6"/>
                  </a:cubicBezTo>
                  <a:cubicBezTo>
                    <a:pt x="254" y="10"/>
                    <a:pt x="254" y="10"/>
                    <a:pt x="254" y="10"/>
                  </a:cubicBezTo>
                  <a:cubicBezTo>
                    <a:pt x="253" y="14"/>
                    <a:pt x="253" y="14"/>
                    <a:pt x="253" y="14"/>
                  </a:cubicBezTo>
                  <a:cubicBezTo>
                    <a:pt x="256" y="16"/>
                    <a:pt x="256" y="16"/>
                    <a:pt x="256" y="16"/>
                  </a:cubicBezTo>
                  <a:cubicBezTo>
                    <a:pt x="268" y="3"/>
                    <a:pt x="268" y="3"/>
                    <a:pt x="268" y="3"/>
                  </a:cubicBezTo>
                  <a:cubicBezTo>
                    <a:pt x="271" y="5"/>
                    <a:pt x="271" y="5"/>
                    <a:pt x="271" y="5"/>
                  </a:cubicBezTo>
                  <a:cubicBezTo>
                    <a:pt x="256" y="18"/>
                    <a:pt x="256" y="18"/>
                    <a:pt x="256" y="18"/>
                  </a:cubicBezTo>
                  <a:cubicBezTo>
                    <a:pt x="252" y="19"/>
                    <a:pt x="252" y="19"/>
                    <a:pt x="252" y="19"/>
                  </a:cubicBezTo>
                  <a:cubicBezTo>
                    <a:pt x="249" y="12"/>
                    <a:pt x="249" y="12"/>
                    <a:pt x="249" y="12"/>
                  </a:cubicBezTo>
                  <a:cubicBezTo>
                    <a:pt x="244" y="13"/>
                    <a:pt x="244" y="13"/>
                    <a:pt x="244" y="13"/>
                  </a:cubicBezTo>
                  <a:cubicBezTo>
                    <a:pt x="243" y="15"/>
                    <a:pt x="243" y="15"/>
                    <a:pt x="243" y="15"/>
                  </a:cubicBezTo>
                  <a:cubicBezTo>
                    <a:pt x="243" y="15"/>
                    <a:pt x="239" y="15"/>
                    <a:pt x="239" y="17"/>
                  </a:cubicBezTo>
                  <a:cubicBezTo>
                    <a:pt x="239" y="18"/>
                    <a:pt x="235" y="26"/>
                    <a:pt x="231" y="26"/>
                  </a:cubicBezTo>
                  <a:cubicBezTo>
                    <a:pt x="228" y="27"/>
                    <a:pt x="222" y="31"/>
                    <a:pt x="222" y="31"/>
                  </a:cubicBezTo>
                  <a:cubicBezTo>
                    <a:pt x="224" y="33"/>
                    <a:pt x="224" y="33"/>
                    <a:pt x="224" y="33"/>
                  </a:cubicBezTo>
                  <a:cubicBezTo>
                    <a:pt x="224" y="33"/>
                    <a:pt x="216" y="37"/>
                    <a:pt x="221" y="41"/>
                  </a:cubicBezTo>
                  <a:cubicBezTo>
                    <a:pt x="224" y="43"/>
                    <a:pt x="231" y="32"/>
                    <a:pt x="231" y="32"/>
                  </a:cubicBezTo>
                  <a:cubicBezTo>
                    <a:pt x="242" y="27"/>
                    <a:pt x="242" y="27"/>
                    <a:pt x="242" y="27"/>
                  </a:cubicBezTo>
                  <a:cubicBezTo>
                    <a:pt x="233" y="34"/>
                    <a:pt x="233" y="34"/>
                    <a:pt x="233" y="34"/>
                  </a:cubicBezTo>
                  <a:cubicBezTo>
                    <a:pt x="238" y="37"/>
                    <a:pt x="238" y="37"/>
                    <a:pt x="238" y="37"/>
                  </a:cubicBezTo>
                  <a:cubicBezTo>
                    <a:pt x="238" y="37"/>
                    <a:pt x="232" y="38"/>
                    <a:pt x="228" y="41"/>
                  </a:cubicBezTo>
                  <a:cubicBezTo>
                    <a:pt x="223" y="43"/>
                    <a:pt x="226" y="48"/>
                    <a:pt x="226" y="48"/>
                  </a:cubicBezTo>
                  <a:cubicBezTo>
                    <a:pt x="223" y="49"/>
                    <a:pt x="223" y="49"/>
                    <a:pt x="223" y="49"/>
                  </a:cubicBezTo>
                  <a:cubicBezTo>
                    <a:pt x="219" y="46"/>
                    <a:pt x="219" y="46"/>
                    <a:pt x="219" y="46"/>
                  </a:cubicBezTo>
                  <a:cubicBezTo>
                    <a:pt x="215" y="48"/>
                    <a:pt x="215" y="48"/>
                    <a:pt x="215" y="48"/>
                  </a:cubicBezTo>
                  <a:cubicBezTo>
                    <a:pt x="215" y="48"/>
                    <a:pt x="219" y="54"/>
                    <a:pt x="221" y="56"/>
                  </a:cubicBezTo>
                  <a:cubicBezTo>
                    <a:pt x="222" y="58"/>
                    <a:pt x="231" y="50"/>
                    <a:pt x="231" y="50"/>
                  </a:cubicBezTo>
                  <a:cubicBezTo>
                    <a:pt x="226" y="59"/>
                    <a:pt x="226" y="59"/>
                    <a:pt x="226" y="59"/>
                  </a:cubicBezTo>
                  <a:cubicBezTo>
                    <a:pt x="221" y="62"/>
                    <a:pt x="221" y="62"/>
                    <a:pt x="221" y="62"/>
                  </a:cubicBezTo>
                  <a:cubicBezTo>
                    <a:pt x="213" y="50"/>
                    <a:pt x="213" y="50"/>
                    <a:pt x="213" y="50"/>
                  </a:cubicBezTo>
                  <a:cubicBezTo>
                    <a:pt x="204" y="58"/>
                    <a:pt x="204" y="58"/>
                    <a:pt x="204" y="58"/>
                  </a:cubicBezTo>
                  <a:cubicBezTo>
                    <a:pt x="207" y="61"/>
                    <a:pt x="207" y="61"/>
                    <a:pt x="207" y="61"/>
                  </a:cubicBezTo>
                  <a:cubicBezTo>
                    <a:pt x="200" y="59"/>
                    <a:pt x="200" y="59"/>
                    <a:pt x="200" y="59"/>
                  </a:cubicBezTo>
                  <a:cubicBezTo>
                    <a:pt x="198" y="62"/>
                    <a:pt x="198" y="62"/>
                    <a:pt x="198" y="62"/>
                  </a:cubicBezTo>
                  <a:cubicBezTo>
                    <a:pt x="203" y="65"/>
                    <a:pt x="203" y="65"/>
                    <a:pt x="203" y="65"/>
                  </a:cubicBezTo>
                  <a:cubicBezTo>
                    <a:pt x="198" y="66"/>
                    <a:pt x="198" y="66"/>
                    <a:pt x="198" y="66"/>
                  </a:cubicBezTo>
                  <a:cubicBezTo>
                    <a:pt x="198" y="66"/>
                    <a:pt x="189" y="76"/>
                    <a:pt x="188" y="77"/>
                  </a:cubicBezTo>
                  <a:cubicBezTo>
                    <a:pt x="188" y="78"/>
                    <a:pt x="191" y="81"/>
                    <a:pt x="191" y="81"/>
                  </a:cubicBezTo>
                  <a:cubicBezTo>
                    <a:pt x="184" y="80"/>
                    <a:pt x="184" y="80"/>
                    <a:pt x="184" y="80"/>
                  </a:cubicBezTo>
                  <a:cubicBezTo>
                    <a:pt x="182" y="89"/>
                    <a:pt x="182" y="89"/>
                    <a:pt x="182" y="89"/>
                  </a:cubicBezTo>
                  <a:cubicBezTo>
                    <a:pt x="182" y="89"/>
                    <a:pt x="188" y="89"/>
                    <a:pt x="188" y="91"/>
                  </a:cubicBezTo>
                  <a:cubicBezTo>
                    <a:pt x="188" y="93"/>
                    <a:pt x="179" y="95"/>
                    <a:pt x="174" y="96"/>
                  </a:cubicBezTo>
                  <a:cubicBezTo>
                    <a:pt x="169" y="98"/>
                    <a:pt x="169" y="108"/>
                    <a:pt x="169" y="108"/>
                  </a:cubicBezTo>
                  <a:cubicBezTo>
                    <a:pt x="169" y="108"/>
                    <a:pt x="184" y="100"/>
                    <a:pt x="183" y="105"/>
                  </a:cubicBezTo>
                  <a:cubicBezTo>
                    <a:pt x="183" y="109"/>
                    <a:pt x="176" y="108"/>
                    <a:pt x="176" y="108"/>
                  </a:cubicBezTo>
                  <a:cubicBezTo>
                    <a:pt x="177" y="111"/>
                    <a:pt x="177" y="111"/>
                    <a:pt x="177" y="111"/>
                  </a:cubicBezTo>
                  <a:cubicBezTo>
                    <a:pt x="182" y="113"/>
                    <a:pt x="182" y="113"/>
                    <a:pt x="182" y="113"/>
                  </a:cubicBezTo>
                  <a:cubicBezTo>
                    <a:pt x="179" y="116"/>
                    <a:pt x="179" y="116"/>
                    <a:pt x="179" y="116"/>
                  </a:cubicBezTo>
                  <a:cubicBezTo>
                    <a:pt x="181" y="120"/>
                    <a:pt x="181" y="120"/>
                    <a:pt x="181" y="120"/>
                  </a:cubicBezTo>
                  <a:cubicBezTo>
                    <a:pt x="198" y="111"/>
                    <a:pt x="198" y="111"/>
                    <a:pt x="198" y="111"/>
                  </a:cubicBezTo>
                  <a:cubicBezTo>
                    <a:pt x="198" y="111"/>
                    <a:pt x="202" y="108"/>
                    <a:pt x="203" y="107"/>
                  </a:cubicBezTo>
                  <a:cubicBezTo>
                    <a:pt x="205" y="106"/>
                    <a:pt x="206" y="104"/>
                    <a:pt x="209" y="103"/>
                  </a:cubicBezTo>
                  <a:cubicBezTo>
                    <a:pt x="211" y="103"/>
                    <a:pt x="213" y="99"/>
                    <a:pt x="213" y="96"/>
                  </a:cubicBezTo>
                  <a:cubicBezTo>
                    <a:pt x="213" y="93"/>
                    <a:pt x="202" y="98"/>
                    <a:pt x="202" y="98"/>
                  </a:cubicBezTo>
                  <a:cubicBezTo>
                    <a:pt x="202" y="98"/>
                    <a:pt x="209" y="93"/>
                    <a:pt x="212" y="91"/>
                  </a:cubicBezTo>
                  <a:cubicBezTo>
                    <a:pt x="214" y="90"/>
                    <a:pt x="215" y="85"/>
                    <a:pt x="221" y="85"/>
                  </a:cubicBezTo>
                  <a:cubicBezTo>
                    <a:pt x="225" y="85"/>
                    <a:pt x="226" y="89"/>
                    <a:pt x="226" y="89"/>
                  </a:cubicBezTo>
                  <a:cubicBezTo>
                    <a:pt x="215" y="94"/>
                    <a:pt x="215" y="94"/>
                    <a:pt x="215" y="94"/>
                  </a:cubicBezTo>
                  <a:cubicBezTo>
                    <a:pt x="214" y="97"/>
                    <a:pt x="214" y="97"/>
                    <a:pt x="214" y="97"/>
                  </a:cubicBezTo>
                  <a:cubicBezTo>
                    <a:pt x="214" y="97"/>
                    <a:pt x="223" y="97"/>
                    <a:pt x="224" y="100"/>
                  </a:cubicBezTo>
                  <a:cubicBezTo>
                    <a:pt x="224" y="104"/>
                    <a:pt x="214" y="106"/>
                    <a:pt x="211" y="107"/>
                  </a:cubicBezTo>
                  <a:cubicBezTo>
                    <a:pt x="208" y="107"/>
                    <a:pt x="203" y="112"/>
                    <a:pt x="202" y="115"/>
                  </a:cubicBezTo>
                  <a:cubicBezTo>
                    <a:pt x="202" y="119"/>
                    <a:pt x="206" y="113"/>
                    <a:pt x="208" y="114"/>
                  </a:cubicBezTo>
                  <a:cubicBezTo>
                    <a:pt x="209" y="116"/>
                    <a:pt x="206" y="117"/>
                    <a:pt x="205" y="119"/>
                  </a:cubicBezTo>
                  <a:cubicBezTo>
                    <a:pt x="203" y="121"/>
                    <a:pt x="208" y="122"/>
                    <a:pt x="208" y="122"/>
                  </a:cubicBezTo>
                  <a:cubicBezTo>
                    <a:pt x="205" y="124"/>
                    <a:pt x="205" y="124"/>
                    <a:pt x="205" y="124"/>
                  </a:cubicBezTo>
                  <a:cubicBezTo>
                    <a:pt x="205" y="124"/>
                    <a:pt x="194" y="121"/>
                    <a:pt x="188" y="123"/>
                  </a:cubicBezTo>
                  <a:cubicBezTo>
                    <a:pt x="181" y="125"/>
                    <a:pt x="187" y="130"/>
                    <a:pt x="187" y="130"/>
                  </a:cubicBezTo>
                  <a:cubicBezTo>
                    <a:pt x="180" y="129"/>
                    <a:pt x="180" y="129"/>
                    <a:pt x="180" y="129"/>
                  </a:cubicBezTo>
                  <a:cubicBezTo>
                    <a:pt x="175" y="131"/>
                    <a:pt x="175" y="131"/>
                    <a:pt x="175" y="131"/>
                  </a:cubicBezTo>
                  <a:cubicBezTo>
                    <a:pt x="180" y="123"/>
                    <a:pt x="180" y="123"/>
                    <a:pt x="180" y="123"/>
                  </a:cubicBezTo>
                  <a:cubicBezTo>
                    <a:pt x="175" y="109"/>
                    <a:pt x="175" y="109"/>
                    <a:pt x="175" y="109"/>
                  </a:cubicBezTo>
                  <a:cubicBezTo>
                    <a:pt x="167" y="112"/>
                    <a:pt x="167" y="112"/>
                    <a:pt x="167" y="112"/>
                  </a:cubicBezTo>
                  <a:cubicBezTo>
                    <a:pt x="166" y="114"/>
                    <a:pt x="166" y="114"/>
                    <a:pt x="166" y="114"/>
                  </a:cubicBezTo>
                  <a:cubicBezTo>
                    <a:pt x="158" y="117"/>
                    <a:pt x="158" y="117"/>
                    <a:pt x="158" y="117"/>
                  </a:cubicBezTo>
                  <a:cubicBezTo>
                    <a:pt x="157" y="121"/>
                    <a:pt x="157" y="121"/>
                    <a:pt x="157" y="121"/>
                  </a:cubicBezTo>
                  <a:cubicBezTo>
                    <a:pt x="164" y="122"/>
                    <a:pt x="164" y="122"/>
                    <a:pt x="164" y="122"/>
                  </a:cubicBezTo>
                  <a:cubicBezTo>
                    <a:pt x="157" y="123"/>
                    <a:pt x="157" y="123"/>
                    <a:pt x="157" y="123"/>
                  </a:cubicBezTo>
                  <a:cubicBezTo>
                    <a:pt x="156" y="127"/>
                    <a:pt x="156" y="127"/>
                    <a:pt x="156" y="127"/>
                  </a:cubicBezTo>
                  <a:cubicBezTo>
                    <a:pt x="162" y="128"/>
                    <a:pt x="162" y="128"/>
                    <a:pt x="162" y="128"/>
                  </a:cubicBezTo>
                  <a:cubicBezTo>
                    <a:pt x="150" y="130"/>
                    <a:pt x="150" y="130"/>
                    <a:pt x="150" y="130"/>
                  </a:cubicBezTo>
                  <a:cubicBezTo>
                    <a:pt x="155" y="123"/>
                    <a:pt x="155" y="123"/>
                    <a:pt x="155" y="123"/>
                  </a:cubicBezTo>
                  <a:cubicBezTo>
                    <a:pt x="153" y="121"/>
                    <a:pt x="153" y="121"/>
                    <a:pt x="153" y="121"/>
                  </a:cubicBezTo>
                  <a:cubicBezTo>
                    <a:pt x="147" y="125"/>
                    <a:pt x="147" y="125"/>
                    <a:pt x="147" y="125"/>
                  </a:cubicBezTo>
                  <a:cubicBezTo>
                    <a:pt x="145" y="123"/>
                    <a:pt x="145" y="123"/>
                    <a:pt x="145" y="123"/>
                  </a:cubicBezTo>
                  <a:cubicBezTo>
                    <a:pt x="141" y="125"/>
                    <a:pt x="141" y="125"/>
                    <a:pt x="141" y="125"/>
                  </a:cubicBezTo>
                  <a:cubicBezTo>
                    <a:pt x="145" y="129"/>
                    <a:pt x="145" y="129"/>
                    <a:pt x="145" y="129"/>
                  </a:cubicBezTo>
                  <a:cubicBezTo>
                    <a:pt x="138" y="129"/>
                    <a:pt x="138" y="129"/>
                    <a:pt x="138" y="129"/>
                  </a:cubicBezTo>
                  <a:cubicBezTo>
                    <a:pt x="134" y="132"/>
                    <a:pt x="134" y="132"/>
                    <a:pt x="134" y="132"/>
                  </a:cubicBezTo>
                  <a:cubicBezTo>
                    <a:pt x="139" y="138"/>
                    <a:pt x="139" y="138"/>
                    <a:pt x="139" y="138"/>
                  </a:cubicBezTo>
                  <a:cubicBezTo>
                    <a:pt x="143" y="139"/>
                    <a:pt x="143" y="139"/>
                    <a:pt x="143" y="139"/>
                  </a:cubicBezTo>
                  <a:cubicBezTo>
                    <a:pt x="138" y="140"/>
                    <a:pt x="138" y="140"/>
                    <a:pt x="138" y="140"/>
                  </a:cubicBezTo>
                  <a:cubicBezTo>
                    <a:pt x="135" y="143"/>
                    <a:pt x="135" y="143"/>
                    <a:pt x="135" y="143"/>
                  </a:cubicBezTo>
                  <a:cubicBezTo>
                    <a:pt x="126" y="142"/>
                    <a:pt x="126" y="142"/>
                    <a:pt x="126" y="142"/>
                  </a:cubicBezTo>
                  <a:cubicBezTo>
                    <a:pt x="126" y="146"/>
                    <a:pt x="126" y="146"/>
                    <a:pt x="126" y="146"/>
                  </a:cubicBezTo>
                  <a:cubicBezTo>
                    <a:pt x="132" y="154"/>
                    <a:pt x="132" y="154"/>
                    <a:pt x="132" y="154"/>
                  </a:cubicBezTo>
                  <a:cubicBezTo>
                    <a:pt x="138" y="152"/>
                    <a:pt x="138" y="152"/>
                    <a:pt x="138" y="152"/>
                  </a:cubicBezTo>
                  <a:cubicBezTo>
                    <a:pt x="139" y="153"/>
                    <a:pt x="139" y="153"/>
                    <a:pt x="139" y="153"/>
                  </a:cubicBezTo>
                  <a:cubicBezTo>
                    <a:pt x="132" y="157"/>
                    <a:pt x="132" y="157"/>
                    <a:pt x="132" y="157"/>
                  </a:cubicBezTo>
                  <a:cubicBezTo>
                    <a:pt x="137" y="159"/>
                    <a:pt x="137" y="159"/>
                    <a:pt x="137" y="159"/>
                  </a:cubicBezTo>
                  <a:cubicBezTo>
                    <a:pt x="135" y="160"/>
                    <a:pt x="135" y="160"/>
                    <a:pt x="135" y="160"/>
                  </a:cubicBezTo>
                  <a:cubicBezTo>
                    <a:pt x="130" y="158"/>
                    <a:pt x="130" y="158"/>
                    <a:pt x="130" y="158"/>
                  </a:cubicBezTo>
                  <a:cubicBezTo>
                    <a:pt x="129" y="152"/>
                    <a:pt x="129" y="152"/>
                    <a:pt x="129" y="152"/>
                  </a:cubicBezTo>
                  <a:cubicBezTo>
                    <a:pt x="123" y="143"/>
                    <a:pt x="123" y="143"/>
                    <a:pt x="123" y="143"/>
                  </a:cubicBezTo>
                  <a:cubicBezTo>
                    <a:pt x="114" y="148"/>
                    <a:pt x="114" y="148"/>
                    <a:pt x="114" y="148"/>
                  </a:cubicBezTo>
                  <a:cubicBezTo>
                    <a:pt x="116" y="149"/>
                    <a:pt x="116" y="149"/>
                    <a:pt x="116" y="149"/>
                  </a:cubicBezTo>
                  <a:cubicBezTo>
                    <a:pt x="118" y="149"/>
                    <a:pt x="118" y="149"/>
                    <a:pt x="118" y="149"/>
                  </a:cubicBezTo>
                  <a:cubicBezTo>
                    <a:pt x="123" y="154"/>
                    <a:pt x="123" y="154"/>
                    <a:pt x="123" y="154"/>
                  </a:cubicBezTo>
                  <a:cubicBezTo>
                    <a:pt x="123" y="161"/>
                    <a:pt x="123" y="161"/>
                    <a:pt x="123" y="161"/>
                  </a:cubicBezTo>
                  <a:cubicBezTo>
                    <a:pt x="132" y="168"/>
                    <a:pt x="132" y="168"/>
                    <a:pt x="132" y="168"/>
                  </a:cubicBezTo>
                  <a:cubicBezTo>
                    <a:pt x="133" y="170"/>
                    <a:pt x="133" y="170"/>
                    <a:pt x="133" y="170"/>
                  </a:cubicBezTo>
                  <a:cubicBezTo>
                    <a:pt x="122" y="162"/>
                    <a:pt x="122" y="162"/>
                    <a:pt x="122" y="162"/>
                  </a:cubicBezTo>
                  <a:cubicBezTo>
                    <a:pt x="122" y="153"/>
                    <a:pt x="122" y="153"/>
                    <a:pt x="122" y="153"/>
                  </a:cubicBezTo>
                  <a:cubicBezTo>
                    <a:pt x="113" y="153"/>
                    <a:pt x="113" y="153"/>
                    <a:pt x="113" y="153"/>
                  </a:cubicBezTo>
                  <a:cubicBezTo>
                    <a:pt x="111" y="156"/>
                    <a:pt x="111" y="156"/>
                    <a:pt x="111" y="156"/>
                  </a:cubicBezTo>
                  <a:cubicBezTo>
                    <a:pt x="112" y="151"/>
                    <a:pt x="112" y="151"/>
                    <a:pt x="112" y="151"/>
                  </a:cubicBezTo>
                  <a:cubicBezTo>
                    <a:pt x="108" y="151"/>
                    <a:pt x="108" y="151"/>
                    <a:pt x="108" y="151"/>
                  </a:cubicBezTo>
                  <a:cubicBezTo>
                    <a:pt x="107" y="154"/>
                    <a:pt x="107" y="154"/>
                    <a:pt x="107" y="154"/>
                  </a:cubicBezTo>
                  <a:cubicBezTo>
                    <a:pt x="101" y="155"/>
                    <a:pt x="101" y="155"/>
                    <a:pt x="101" y="155"/>
                  </a:cubicBezTo>
                  <a:cubicBezTo>
                    <a:pt x="96" y="148"/>
                    <a:pt x="96" y="148"/>
                    <a:pt x="96" y="148"/>
                  </a:cubicBezTo>
                  <a:cubicBezTo>
                    <a:pt x="96" y="148"/>
                    <a:pt x="92" y="148"/>
                    <a:pt x="85" y="153"/>
                  </a:cubicBezTo>
                  <a:cubicBezTo>
                    <a:pt x="80" y="158"/>
                    <a:pt x="93" y="158"/>
                    <a:pt x="94" y="160"/>
                  </a:cubicBezTo>
                  <a:cubicBezTo>
                    <a:pt x="94" y="162"/>
                    <a:pt x="91" y="161"/>
                    <a:pt x="88" y="161"/>
                  </a:cubicBezTo>
                  <a:cubicBezTo>
                    <a:pt x="83" y="162"/>
                    <a:pt x="87" y="168"/>
                    <a:pt x="87" y="168"/>
                  </a:cubicBezTo>
                  <a:cubicBezTo>
                    <a:pt x="87" y="168"/>
                    <a:pt x="104" y="162"/>
                    <a:pt x="105" y="164"/>
                  </a:cubicBezTo>
                  <a:cubicBezTo>
                    <a:pt x="106" y="166"/>
                    <a:pt x="99" y="166"/>
                    <a:pt x="99" y="166"/>
                  </a:cubicBezTo>
                  <a:cubicBezTo>
                    <a:pt x="99" y="169"/>
                    <a:pt x="99" y="169"/>
                    <a:pt x="99" y="169"/>
                  </a:cubicBezTo>
                  <a:cubicBezTo>
                    <a:pt x="99" y="169"/>
                    <a:pt x="108" y="166"/>
                    <a:pt x="113" y="164"/>
                  </a:cubicBezTo>
                  <a:cubicBezTo>
                    <a:pt x="118" y="164"/>
                    <a:pt x="122" y="170"/>
                    <a:pt x="122" y="170"/>
                  </a:cubicBezTo>
                  <a:cubicBezTo>
                    <a:pt x="122" y="170"/>
                    <a:pt x="117" y="167"/>
                    <a:pt x="114" y="166"/>
                  </a:cubicBezTo>
                  <a:cubicBezTo>
                    <a:pt x="112" y="166"/>
                    <a:pt x="104" y="169"/>
                    <a:pt x="104" y="169"/>
                  </a:cubicBezTo>
                  <a:cubicBezTo>
                    <a:pt x="104" y="174"/>
                    <a:pt x="104" y="174"/>
                    <a:pt x="104" y="174"/>
                  </a:cubicBezTo>
                  <a:cubicBezTo>
                    <a:pt x="102" y="172"/>
                    <a:pt x="102" y="172"/>
                    <a:pt x="102" y="172"/>
                  </a:cubicBezTo>
                  <a:cubicBezTo>
                    <a:pt x="100" y="173"/>
                    <a:pt x="100" y="173"/>
                    <a:pt x="100" y="173"/>
                  </a:cubicBezTo>
                  <a:cubicBezTo>
                    <a:pt x="102" y="177"/>
                    <a:pt x="102" y="177"/>
                    <a:pt x="102" y="177"/>
                  </a:cubicBezTo>
                  <a:cubicBezTo>
                    <a:pt x="108" y="177"/>
                    <a:pt x="108" y="177"/>
                    <a:pt x="108" y="177"/>
                  </a:cubicBezTo>
                  <a:cubicBezTo>
                    <a:pt x="104" y="182"/>
                    <a:pt x="104" y="182"/>
                    <a:pt x="104" y="182"/>
                  </a:cubicBezTo>
                  <a:cubicBezTo>
                    <a:pt x="96" y="175"/>
                    <a:pt x="96" y="175"/>
                    <a:pt x="96" y="175"/>
                  </a:cubicBezTo>
                  <a:cubicBezTo>
                    <a:pt x="92" y="173"/>
                    <a:pt x="92" y="173"/>
                    <a:pt x="92" y="173"/>
                  </a:cubicBezTo>
                  <a:cubicBezTo>
                    <a:pt x="92" y="176"/>
                    <a:pt x="92" y="176"/>
                    <a:pt x="92" y="176"/>
                  </a:cubicBezTo>
                  <a:cubicBezTo>
                    <a:pt x="92" y="176"/>
                    <a:pt x="90" y="172"/>
                    <a:pt x="87" y="171"/>
                  </a:cubicBezTo>
                  <a:cubicBezTo>
                    <a:pt x="83" y="170"/>
                    <a:pt x="83" y="174"/>
                    <a:pt x="83" y="174"/>
                  </a:cubicBezTo>
                  <a:cubicBezTo>
                    <a:pt x="83" y="174"/>
                    <a:pt x="81" y="172"/>
                    <a:pt x="80" y="171"/>
                  </a:cubicBezTo>
                  <a:cubicBezTo>
                    <a:pt x="78" y="171"/>
                    <a:pt x="74" y="174"/>
                    <a:pt x="74" y="174"/>
                  </a:cubicBezTo>
                  <a:cubicBezTo>
                    <a:pt x="74" y="174"/>
                    <a:pt x="72" y="173"/>
                    <a:pt x="69" y="172"/>
                  </a:cubicBezTo>
                  <a:cubicBezTo>
                    <a:pt x="66" y="172"/>
                    <a:pt x="65" y="175"/>
                    <a:pt x="63" y="178"/>
                  </a:cubicBezTo>
                  <a:cubicBezTo>
                    <a:pt x="62" y="180"/>
                    <a:pt x="74" y="177"/>
                    <a:pt x="74" y="177"/>
                  </a:cubicBezTo>
                  <a:cubicBezTo>
                    <a:pt x="74" y="177"/>
                    <a:pt x="82" y="183"/>
                    <a:pt x="84" y="185"/>
                  </a:cubicBezTo>
                  <a:cubicBezTo>
                    <a:pt x="85" y="186"/>
                    <a:pt x="84" y="191"/>
                    <a:pt x="84" y="191"/>
                  </a:cubicBezTo>
                  <a:cubicBezTo>
                    <a:pt x="87" y="194"/>
                    <a:pt x="87" y="194"/>
                    <a:pt x="87" y="194"/>
                  </a:cubicBezTo>
                  <a:cubicBezTo>
                    <a:pt x="92" y="195"/>
                    <a:pt x="92" y="195"/>
                    <a:pt x="92" y="195"/>
                  </a:cubicBezTo>
                  <a:cubicBezTo>
                    <a:pt x="94" y="194"/>
                    <a:pt x="94" y="194"/>
                    <a:pt x="94" y="194"/>
                  </a:cubicBezTo>
                  <a:cubicBezTo>
                    <a:pt x="93" y="196"/>
                    <a:pt x="93" y="196"/>
                    <a:pt x="93" y="196"/>
                  </a:cubicBezTo>
                  <a:cubicBezTo>
                    <a:pt x="85" y="196"/>
                    <a:pt x="85" y="196"/>
                    <a:pt x="85" y="196"/>
                  </a:cubicBezTo>
                  <a:cubicBezTo>
                    <a:pt x="87" y="199"/>
                    <a:pt x="87" y="199"/>
                    <a:pt x="87" y="199"/>
                  </a:cubicBezTo>
                  <a:cubicBezTo>
                    <a:pt x="83" y="205"/>
                    <a:pt x="83" y="205"/>
                    <a:pt x="83" y="205"/>
                  </a:cubicBezTo>
                  <a:cubicBezTo>
                    <a:pt x="85" y="207"/>
                    <a:pt x="85" y="207"/>
                    <a:pt x="85" y="207"/>
                  </a:cubicBezTo>
                  <a:cubicBezTo>
                    <a:pt x="80" y="206"/>
                    <a:pt x="80" y="206"/>
                    <a:pt x="80" y="206"/>
                  </a:cubicBezTo>
                  <a:cubicBezTo>
                    <a:pt x="84" y="198"/>
                    <a:pt x="84" y="198"/>
                    <a:pt x="84" y="198"/>
                  </a:cubicBezTo>
                  <a:cubicBezTo>
                    <a:pt x="82" y="193"/>
                    <a:pt x="82" y="193"/>
                    <a:pt x="82" y="193"/>
                  </a:cubicBezTo>
                  <a:cubicBezTo>
                    <a:pt x="82" y="185"/>
                    <a:pt x="82" y="185"/>
                    <a:pt x="82" y="185"/>
                  </a:cubicBezTo>
                  <a:cubicBezTo>
                    <a:pt x="73" y="184"/>
                    <a:pt x="73" y="184"/>
                    <a:pt x="73" y="184"/>
                  </a:cubicBezTo>
                  <a:cubicBezTo>
                    <a:pt x="73" y="188"/>
                    <a:pt x="73" y="188"/>
                    <a:pt x="73" y="188"/>
                  </a:cubicBezTo>
                  <a:cubicBezTo>
                    <a:pt x="69" y="186"/>
                    <a:pt x="69" y="186"/>
                    <a:pt x="69" y="186"/>
                  </a:cubicBezTo>
                  <a:cubicBezTo>
                    <a:pt x="66" y="186"/>
                    <a:pt x="66" y="186"/>
                    <a:pt x="66" y="186"/>
                  </a:cubicBezTo>
                  <a:cubicBezTo>
                    <a:pt x="72" y="202"/>
                    <a:pt x="72" y="202"/>
                    <a:pt x="72" y="202"/>
                  </a:cubicBezTo>
                  <a:cubicBezTo>
                    <a:pt x="71" y="204"/>
                    <a:pt x="71" y="204"/>
                    <a:pt x="71" y="204"/>
                  </a:cubicBezTo>
                  <a:cubicBezTo>
                    <a:pt x="68" y="198"/>
                    <a:pt x="68" y="198"/>
                    <a:pt x="68" y="198"/>
                  </a:cubicBezTo>
                  <a:cubicBezTo>
                    <a:pt x="65" y="193"/>
                    <a:pt x="65" y="193"/>
                    <a:pt x="65" y="193"/>
                  </a:cubicBezTo>
                  <a:cubicBezTo>
                    <a:pt x="65" y="193"/>
                    <a:pt x="66" y="189"/>
                    <a:pt x="63" y="188"/>
                  </a:cubicBezTo>
                  <a:cubicBezTo>
                    <a:pt x="61" y="187"/>
                    <a:pt x="52" y="194"/>
                    <a:pt x="52" y="194"/>
                  </a:cubicBezTo>
                  <a:cubicBezTo>
                    <a:pt x="56" y="198"/>
                    <a:pt x="56" y="198"/>
                    <a:pt x="56" y="198"/>
                  </a:cubicBezTo>
                  <a:cubicBezTo>
                    <a:pt x="50" y="198"/>
                    <a:pt x="50" y="198"/>
                    <a:pt x="50" y="198"/>
                  </a:cubicBezTo>
                  <a:cubicBezTo>
                    <a:pt x="50" y="198"/>
                    <a:pt x="52" y="199"/>
                    <a:pt x="55" y="201"/>
                  </a:cubicBezTo>
                  <a:cubicBezTo>
                    <a:pt x="57" y="204"/>
                    <a:pt x="61" y="207"/>
                    <a:pt x="61" y="207"/>
                  </a:cubicBezTo>
                  <a:cubicBezTo>
                    <a:pt x="55" y="206"/>
                    <a:pt x="55" y="206"/>
                    <a:pt x="55" y="206"/>
                  </a:cubicBezTo>
                  <a:cubicBezTo>
                    <a:pt x="52" y="204"/>
                    <a:pt x="52" y="204"/>
                    <a:pt x="52" y="204"/>
                  </a:cubicBezTo>
                  <a:cubicBezTo>
                    <a:pt x="48" y="208"/>
                    <a:pt x="48" y="208"/>
                    <a:pt x="48" y="208"/>
                  </a:cubicBezTo>
                  <a:cubicBezTo>
                    <a:pt x="51" y="201"/>
                    <a:pt x="51" y="201"/>
                    <a:pt x="51" y="201"/>
                  </a:cubicBezTo>
                  <a:cubicBezTo>
                    <a:pt x="51" y="201"/>
                    <a:pt x="50" y="199"/>
                    <a:pt x="46" y="199"/>
                  </a:cubicBezTo>
                  <a:cubicBezTo>
                    <a:pt x="42" y="199"/>
                    <a:pt x="43" y="203"/>
                    <a:pt x="43" y="203"/>
                  </a:cubicBezTo>
                  <a:cubicBezTo>
                    <a:pt x="43" y="203"/>
                    <a:pt x="40" y="199"/>
                    <a:pt x="38" y="199"/>
                  </a:cubicBezTo>
                  <a:cubicBezTo>
                    <a:pt x="34" y="199"/>
                    <a:pt x="33" y="203"/>
                    <a:pt x="33" y="203"/>
                  </a:cubicBezTo>
                  <a:cubicBezTo>
                    <a:pt x="39" y="206"/>
                    <a:pt x="39" y="206"/>
                    <a:pt x="39" y="206"/>
                  </a:cubicBezTo>
                  <a:cubicBezTo>
                    <a:pt x="38" y="207"/>
                    <a:pt x="38" y="207"/>
                    <a:pt x="38" y="207"/>
                  </a:cubicBezTo>
                  <a:cubicBezTo>
                    <a:pt x="31" y="202"/>
                    <a:pt x="31" y="202"/>
                    <a:pt x="31" y="202"/>
                  </a:cubicBezTo>
                  <a:cubicBezTo>
                    <a:pt x="32" y="200"/>
                    <a:pt x="32" y="200"/>
                    <a:pt x="32" y="200"/>
                  </a:cubicBezTo>
                  <a:cubicBezTo>
                    <a:pt x="28" y="196"/>
                    <a:pt x="28" y="196"/>
                    <a:pt x="28" y="196"/>
                  </a:cubicBezTo>
                  <a:cubicBezTo>
                    <a:pt x="25" y="200"/>
                    <a:pt x="25" y="200"/>
                    <a:pt x="25" y="200"/>
                  </a:cubicBezTo>
                  <a:cubicBezTo>
                    <a:pt x="26" y="202"/>
                    <a:pt x="26" y="202"/>
                    <a:pt x="26" y="202"/>
                  </a:cubicBezTo>
                  <a:cubicBezTo>
                    <a:pt x="26" y="202"/>
                    <a:pt x="32" y="207"/>
                    <a:pt x="32" y="209"/>
                  </a:cubicBezTo>
                  <a:cubicBezTo>
                    <a:pt x="31" y="212"/>
                    <a:pt x="25" y="211"/>
                    <a:pt x="25" y="215"/>
                  </a:cubicBezTo>
                  <a:cubicBezTo>
                    <a:pt x="25" y="218"/>
                    <a:pt x="34" y="214"/>
                    <a:pt x="34" y="214"/>
                  </a:cubicBezTo>
                  <a:cubicBezTo>
                    <a:pt x="50" y="218"/>
                    <a:pt x="50" y="218"/>
                    <a:pt x="50" y="218"/>
                  </a:cubicBezTo>
                  <a:cubicBezTo>
                    <a:pt x="49" y="219"/>
                    <a:pt x="49" y="219"/>
                    <a:pt x="49" y="219"/>
                  </a:cubicBezTo>
                  <a:cubicBezTo>
                    <a:pt x="64" y="223"/>
                    <a:pt x="64" y="223"/>
                    <a:pt x="64" y="223"/>
                  </a:cubicBezTo>
                  <a:cubicBezTo>
                    <a:pt x="71" y="220"/>
                    <a:pt x="71" y="220"/>
                    <a:pt x="71" y="220"/>
                  </a:cubicBezTo>
                  <a:cubicBezTo>
                    <a:pt x="78" y="222"/>
                    <a:pt x="78" y="222"/>
                    <a:pt x="78" y="222"/>
                  </a:cubicBezTo>
                  <a:cubicBezTo>
                    <a:pt x="78" y="223"/>
                    <a:pt x="78" y="223"/>
                    <a:pt x="78" y="223"/>
                  </a:cubicBezTo>
                  <a:cubicBezTo>
                    <a:pt x="72" y="222"/>
                    <a:pt x="72" y="222"/>
                    <a:pt x="72" y="222"/>
                  </a:cubicBezTo>
                  <a:cubicBezTo>
                    <a:pt x="65" y="224"/>
                    <a:pt x="65" y="224"/>
                    <a:pt x="65" y="224"/>
                  </a:cubicBezTo>
                  <a:cubicBezTo>
                    <a:pt x="56" y="222"/>
                    <a:pt x="56" y="222"/>
                    <a:pt x="56" y="222"/>
                  </a:cubicBezTo>
                  <a:cubicBezTo>
                    <a:pt x="55" y="224"/>
                    <a:pt x="55" y="224"/>
                    <a:pt x="55" y="224"/>
                  </a:cubicBezTo>
                  <a:cubicBezTo>
                    <a:pt x="55" y="224"/>
                    <a:pt x="42" y="217"/>
                    <a:pt x="35" y="217"/>
                  </a:cubicBezTo>
                  <a:cubicBezTo>
                    <a:pt x="28" y="217"/>
                    <a:pt x="29" y="220"/>
                    <a:pt x="29" y="220"/>
                  </a:cubicBezTo>
                  <a:cubicBezTo>
                    <a:pt x="29" y="220"/>
                    <a:pt x="28" y="220"/>
                    <a:pt x="25" y="222"/>
                  </a:cubicBezTo>
                  <a:cubicBezTo>
                    <a:pt x="23" y="223"/>
                    <a:pt x="25" y="226"/>
                    <a:pt x="25" y="226"/>
                  </a:cubicBezTo>
                  <a:cubicBezTo>
                    <a:pt x="25" y="226"/>
                    <a:pt x="19" y="225"/>
                    <a:pt x="17" y="229"/>
                  </a:cubicBezTo>
                  <a:cubicBezTo>
                    <a:pt x="16" y="232"/>
                    <a:pt x="19" y="233"/>
                    <a:pt x="19" y="233"/>
                  </a:cubicBezTo>
                  <a:cubicBezTo>
                    <a:pt x="27" y="233"/>
                    <a:pt x="27" y="233"/>
                    <a:pt x="27" y="233"/>
                  </a:cubicBezTo>
                  <a:cubicBezTo>
                    <a:pt x="32" y="237"/>
                    <a:pt x="32" y="237"/>
                    <a:pt x="32" y="237"/>
                  </a:cubicBezTo>
                  <a:cubicBezTo>
                    <a:pt x="26" y="235"/>
                    <a:pt x="26" y="235"/>
                    <a:pt x="26" y="235"/>
                  </a:cubicBezTo>
                  <a:cubicBezTo>
                    <a:pt x="24" y="237"/>
                    <a:pt x="24" y="237"/>
                    <a:pt x="24" y="237"/>
                  </a:cubicBezTo>
                  <a:cubicBezTo>
                    <a:pt x="28" y="239"/>
                    <a:pt x="28" y="239"/>
                    <a:pt x="28" y="239"/>
                  </a:cubicBezTo>
                  <a:cubicBezTo>
                    <a:pt x="23" y="239"/>
                    <a:pt x="23" y="239"/>
                    <a:pt x="23" y="239"/>
                  </a:cubicBezTo>
                  <a:cubicBezTo>
                    <a:pt x="23" y="241"/>
                    <a:pt x="23" y="241"/>
                    <a:pt x="23" y="241"/>
                  </a:cubicBezTo>
                  <a:cubicBezTo>
                    <a:pt x="32" y="243"/>
                    <a:pt x="32" y="243"/>
                    <a:pt x="32" y="243"/>
                  </a:cubicBezTo>
                  <a:cubicBezTo>
                    <a:pt x="17" y="246"/>
                    <a:pt x="17" y="246"/>
                    <a:pt x="17" y="246"/>
                  </a:cubicBezTo>
                  <a:cubicBezTo>
                    <a:pt x="17" y="248"/>
                    <a:pt x="17" y="248"/>
                    <a:pt x="17" y="248"/>
                  </a:cubicBezTo>
                  <a:cubicBezTo>
                    <a:pt x="20" y="248"/>
                    <a:pt x="20" y="248"/>
                    <a:pt x="20" y="248"/>
                  </a:cubicBezTo>
                  <a:cubicBezTo>
                    <a:pt x="20" y="251"/>
                    <a:pt x="20" y="251"/>
                    <a:pt x="20" y="251"/>
                  </a:cubicBezTo>
                  <a:cubicBezTo>
                    <a:pt x="30" y="251"/>
                    <a:pt x="30" y="251"/>
                    <a:pt x="30" y="251"/>
                  </a:cubicBezTo>
                  <a:cubicBezTo>
                    <a:pt x="17" y="254"/>
                    <a:pt x="17" y="254"/>
                    <a:pt x="17" y="254"/>
                  </a:cubicBezTo>
                  <a:cubicBezTo>
                    <a:pt x="15" y="258"/>
                    <a:pt x="15" y="258"/>
                    <a:pt x="15" y="258"/>
                  </a:cubicBezTo>
                  <a:cubicBezTo>
                    <a:pt x="22" y="261"/>
                    <a:pt x="22" y="261"/>
                    <a:pt x="22" y="261"/>
                  </a:cubicBezTo>
                  <a:cubicBezTo>
                    <a:pt x="18" y="261"/>
                    <a:pt x="18" y="261"/>
                    <a:pt x="18" y="261"/>
                  </a:cubicBezTo>
                  <a:cubicBezTo>
                    <a:pt x="23" y="266"/>
                    <a:pt x="23" y="266"/>
                    <a:pt x="23" y="266"/>
                  </a:cubicBezTo>
                  <a:cubicBezTo>
                    <a:pt x="26" y="266"/>
                    <a:pt x="26" y="266"/>
                    <a:pt x="26" y="266"/>
                  </a:cubicBezTo>
                  <a:cubicBezTo>
                    <a:pt x="28" y="268"/>
                    <a:pt x="28" y="268"/>
                    <a:pt x="28" y="268"/>
                  </a:cubicBezTo>
                  <a:cubicBezTo>
                    <a:pt x="48" y="263"/>
                    <a:pt x="48" y="263"/>
                    <a:pt x="48" y="263"/>
                  </a:cubicBezTo>
                  <a:cubicBezTo>
                    <a:pt x="46" y="266"/>
                    <a:pt x="46" y="266"/>
                    <a:pt x="46" y="266"/>
                  </a:cubicBezTo>
                  <a:cubicBezTo>
                    <a:pt x="55" y="265"/>
                    <a:pt x="55" y="265"/>
                    <a:pt x="55" y="265"/>
                  </a:cubicBezTo>
                  <a:cubicBezTo>
                    <a:pt x="55" y="265"/>
                    <a:pt x="56" y="268"/>
                    <a:pt x="61" y="268"/>
                  </a:cubicBezTo>
                  <a:cubicBezTo>
                    <a:pt x="65" y="268"/>
                    <a:pt x="63" y="259"/>
                    <a:pt x="63" y="259"/>
                  </a:cubicBezTo>
                  <a:cubicBezTo>
                    <a:pt x="66" y="258"/>
                    <a:pt x="66" y="258"/>
                    <a:pt x="66" y="258"/>
                  </a:cubicBezTo>
                  <a:cubicBezTo>
                    <a:pt x="71" y="252"/>
                    <a:pt x="71" y="252"/>
                    <a:pt x="71" y="252"/>
                  </a:cubicBezTo>
                  <a:cubicBezTo>
                    <a:pt x="72" y="253"/>
                    <a:pt x="72" y="253"/>
                    <a:pt x="72" y="253"/>
                  </a:cubicBezTo>
                  <a:cubicBezTo>
                    <a:pt x="67" y="261"/>
                    <a:pt x="67" y="261"/>
                    <a:pt x="67" y="261"/>
                  </a:cubicBezTo>
                  <a:cubicBezTo>
                    <a:pt x="69" y="265"/>
                    <a:pt x="69" y="265"/>
                    <a:pt x="69" y="265"/>
                  </a:cubicBezTo>
                  <a:cubicBezTo>
                    <a:pt x="79" y="266"/>
                    <a:pt x="79" y="266"/>
                    <a:pt x="79" y="266"/>
                  </a:cubicBezTo>
                  <a:cubicBezTo>
                    <a:pt x="83" y="262"/>
                    <a:pt x="83" y="262"/>
                    <a:pt x="83" y="262"/>
                  </a:cubicBezTo>
                  <a:cubicBezTo>
                    <a:pt x="83" y="266"/>
                    <a:pt x="83" y="266"/>
                    <a:pt x="83" y="266"/>
                  </a:cubicBezTo>
                  <a:cubicBezTo>
                    <a:pt x="76" y="268"/>
                    <a:pt x="76" y="268"/>
                    <a:pt x="76" y="268"/>
                  </a:cubicBezTo>
                  <a:cubicBezTo>
                    <a:pt x="78" y="270"/>
                    <a:pt x="78" y="270"/>
                    <a:pt x="78" y="270"/>
                  </a:cubicBezTo>
                  <a:cubicBezTo>
                    <a:pt x="90" y="266"/>
                    <a:pt x="90" y="266"/>
                    <a:pt x="90" y="266"/>
                  </a:cubicBezTo>
                  <a:cubicBezTo>
                    <a:pt x="89" y="259"/>
                    <a:pt x="89" y="259"/>
                    <a:pt x="89" y="259"/>
                  </a:cubicBezTo>
                  <a:cubicBezTo>
                    <a:pt x="89" y="259"/>
                    <a:pt x="91" y="255"/>
                    <a:pt x="93" y="252"/>
                  </a:cubicBezTo>
                  <a:cubicBezTo>
                    <a:pt x="94" y="250"/>
                    <a:pt x="98" y="247"/>
                    <a:pt x="98" y="247"/>
                  </a:cubicBezTo>
                  <a:cubicBezTo>
                    <a:pt x="99" y="249"/>
                    <a:pt x="99" y="249"/>
                    <a:pt x="99" y="249"/>
                  </a:cubicBezTo>
                  <a:cubicBezTo>
                    <a:pt x="99" y="249"/>
                    <a:pt x="97" y="251"/>
                    <a:pt x="95" y="253"/>
                  </a:cubicBezTo>
                  <a:cubicBezTo>
                    <a:pt x="93" y="254"/>
                    <a:pt x="90" y="259"/>
                    <a:pt x="90" y="259"/>
                  </a:cubicBezTo>
                  <a:cubicBezTo>
                    <a:pt x="92" y="262"/>
                    <a:pt x="92" y="262"/>
                    <a:pt x="92" y="262"/>
                  </a:cubicBezTo>
                  <a:cubicBezTo>
                    <a:pt x="93" y="266"/>
                    <a:pt x="93" y="266"/>
                    <a:pt x="93" y="266"/>
                  </a:cubicBezTo>
                  <a:cubicBezTo>
                    <a:pt x="102" y="264"/>
                    <a:pt x="102" y="264"/>
                    <a:pt x="102" y="264"/>
                  </a:cubicBezTo>
                  <a:cubicBezTo>
                    <a:pt x="98" y="267"/>
                    <a:pt x="98" y="267"/>
                    <a:pt x="98" y="267"/>
                  </a:cubicBezTo>
                  <a:cubicBezTo>
                    <a:pt x="96" y="267"/>
                    <a:pt x="96" y="267"/>
                    <a:pt x="96" y="267"/>
                  </a:cubicBezTo>
                  <a:cubicBezTo>
                    <a:pt x="92" y="268"/>
                    <a:pt x="92" y="268"/>
                    <a:pt x="92" y="268"/>
                  </a:cubicBezTo>
                  <a:cubicBezTo>
                    <a:pt x="92" y="271"/>
                    <a:pt x="92" y="271"/>
                    <a:pt x="92" y="271"/>
                  </a:cubicBezTo>
                  <a:cubicBezTo>
                    <a:pt x="88" y="269"/>
                    <a:pt x="88" y="269"/>
                    <a:pt x="88" y="269"/>
                  </a:cubicBezTo>
                  <a:cubicBezTo>
                    <a:pt x="80" y="271"/>
                    <a:pt x="80" y="271"/>
                    <a:pt x="80" y="271"/>
                  </a:cubicBezTo>
                  <a:cubicBezTo>
                    <a:pt x="80" y="277"/>
                    <a:pt x="80" y="277"/>
                    <a:pt x="80" y="277"/>
                  </a:cubicBezTo>
                  <a:cubicBezTo>
                    <a:pt x="82" y="282"/>
                    <a:pt x="82" y="282"/>
                    <a:pt x="82" y="282"/>
                  </a:cubicBezTo>
                  <a:cubicBezTo>
                    <a:pt x="79" y="279"/>
                    <a:pt x="79" y="279"/>
                    <a:pt x="79" y="279"/>
                  </a:cubicBezTo>
                  <a:cubicBezTo>
                    <a:pt x="76" y="281"/>
                    <a:pt x="76" y="281"/>
                    <a:pt x="76" y="281"/>
                  </a:cubicBezTo>
                  <a:cubicBezTo>
                    <a:pt x="78" y="277"/>
                    <a:pt x="78" y="277"/>
                    <a:pt x="78" y="277"/>
                  </a:cubicBezTo>
                  <a:cubicBezTo>
                    <a:pt x="77" y="272"/>
                    <a:pt x="77" y="272"/>
                    <a:pt x="77" y="272"/>
                  </a:cubicBezTo>
                  <a:cubicBezTo>
                    <a:pt x="75" y="272"/>
                    <a:pt x="75" y="272"/>
                    <a:pt x="75" y="272"/>
                  </a:cubicBezTo>
                  <a:cubicBezTo>
                    <a:pt x="74" y="269"/>
                    <a:pt x="74" y="269"/>
                    <a:pt x="74" y="269"/>
                  </a:cubicBezTo>
                  <a:cubicBezTo>
                    <a:pt x="74" y="269"/>
                    <a:pt x="67" y="267"/>
                    <a:pt x="66" y="266"/>
                  </a:cubicBezTo>
                  <a:cubicBezTo>
                    <a:pt x="65" y="266"/>
                    <a:pt x="64" y="270"/>
                    <a:pt x="64" y="270"/>
                  </a:cubicBezTo>
                  <a:cubicBezTo>
                    <a:pt x="56" y="271"/>
                    <a:pt x="56" y="271"/>
                    <a:pt x="56" y="271"/>
                  </a:cubicBezTo>
                  <a:cubicBezTo>
                    <a:pt x="56" y="269"/>
                    <a:pt x="56" y="269"/>
                    <a:pt x="56" y="269"/>
                  </a:cubicBezTo>
                  <a:cubicBezTo>
                    <a:pt x="42" y="267"/>
                    <a:pt x="42" y="267"/>
                    <a:pt x="42" y="267"/>
                  </a:cubicBezTo>
                  <a:cubicBezTo>
                    <a:pt x="41" y="269"/>
                    <a:pt x="41" y="269"/>
                    <a:pt x="41" y="269"/>
                  </a:cubicBezTo>
                  <a:cubicBezTo>
                    <a:pt x="39" y="267"/>
                    <a:pt x="39" y="267"/>
                    <a:pt x="39" y="267"/>
                  </a:cubicBezTo>
                  <a:cubicBezTo>
                    <a:pt x="33" y="269"/>
                    <a:pt x="33" y="269"/>
                    <a:pt x="33" y="269"/>
                  </a:cubicBezTo>
                  <a:cubicBezTo>
                    <a:pt x="31" y="272"/>
                    <a:pt x="31" y="272"/>
                    <a:pt x="31" y="272"/>
                  </a:cubicBezTo>
                  <a:cubicBezTo>
                    <a:pt x="24" y="271"/>
                    <a:pt x="24" y="271"/>
                    <a:pt x="24" y="271"/>
                  </a:cubicBezTo>
                  <a:cubicBezTo>
                    <a:pt x="24" y="271"/>
                    <a:pt x="23" y="269"/>
                    <a:pt x="19" y="269"/>
                  </a:cubicBezTo>
                  <a:cubicBezTo>
                    <a:pt x="16" y="269"/>
                    <a:pt x="15" y="273"/>
                    <a:pt x="15" y="273"/>
                  </a:cubicBezTo>
                  <a:cubicBezTo>
                    <a:pt x="18" y="277"/>
                    <a:pt x="18" y="277"/>
                    <a:pt x="18" y="277"/>
                  </a:cubicBezTo>
                  <a:cubicBezTo>
                    <a:pt x="14" y="278"/>
                    <a:pt x="14" y="278"/>
                    <a:pt x="14" y="278"/>
                  </a:cubicBezTo>
                  <a:cubicBezTo>
                    <a:pt x="14" y="278"/>
                    <a:pt x="14" y="283"/>
                    <a:pt x="18" y="284"/>
                  </a:cubicBezTo>
                  <a:cubicBezTo>
                    <a:pt x="22" y="286"/>
                    <a:pt x="24" y="282"/>
                    <a:pt x="24" y="282"/>
                  </a:cubicBezTo>
                  <a:cubicBezTo>
                    <a:pt x="28" y="282"/>
                    <a:pt x="28" y="282"/>
                    <a:pt x="28" y="282"/>
                  </a:cubicBezTo>
                  <a:cubicBezTo>
                    <a:pt x="27" y="283"/>
                    <a:pt x="27" y="283"/>
                    <a:pt x="27" y="283"/>
                  </a:cubicBezTo>
                  <a:cubicBezTo>
                    <a:pt x="27" y="283"/>
                    <a:pt x="23" y="283"/>
                    <a:pt x="22" y="288"/>
                  </a:cubicBezTo>
                  <a:cubicBezTo>
                    <a:pt x="20" y="294"/>
                    <a:pt x="27" y="295"/>
                    <a:pt x="27" y="295"/>
                  </a:cubicBezTo>
                  <a:cubicBezTo>
                    <a:pt x="25" y="296"/>
                    <a:pt x="25" y="296"/>
                    <a:pt x="25" y="296"/>
                  </a:cubicBezTo>
                  <a:cubicBezTo>
                    <a:pt x="27" y="298"/>
                    <a:pt x="27" y="298"/>
                    <a:pt x="27" y="298"/>
                  </a:cubicBezTo>
                  <a:cubicBezTo>
                    <a:pt x="30" y="298"/>
                    <a:pt x="30" y="298"/>
                    <a:pt x="30" y="298"/>
                  </a:cubicBezTo>
                  <a:cubicBezTo>
                    <a:pt x="30" y="298"/>
                    <a:pt x="29" y="296"/>
                    <a:pt x="29" y="294"/>
                  </a:cubicBezTo>
                  <a:cubicBezTo>
                    <a:pt x="29" y="293"/>
                    <a:pt x="32" y="292"/>
                    <a:pt x="32" y="292"/>
                  </a:cubicBezTo>
                  <a:cubicBezTo>
                    <a:pt x="38" y="295"/>
                    <a:pt x="38" y="295"/>
                    <a:pt x="38" y="295"/>
                  </a:cubicBezTo>
                  <a:cubicBezTo>
                    <a:pt x="38" y="295"/>
                    <a:pt x="36" y="299"/>
                    <a:pt x="35" y="302"/>
                  </a:cubicBezTo>
                  <a:cubicBezTo>
                    <a:pt x="34" y="305"/>
                    <a:pt x="34" y="310"/>
                    <a:pt x="34" y="310"/>
                  </a:cubicBezTo>
                  <a:cubicBezTo>
                    <a:pt x="25" y="311"/>
                    <a:pt x="25" y="311"/>
                    <a:pt x="25" y="311"/>
                  </a:cubicBezTo>
                  <a:cubicBezTo>
                    <a:pt x="25" y="311"/>
                    <a:pt x="24" y="304"/>
                    <a:pt x="19" y="305"/>
                  </a:cubicBezTo>
                  <a:cubicBezTo>
                    <a:pt x="15" y="306"/>
                    <a:pt x="19" y="314"/>
                    <a:pt x="19" y="314"/>
                  </a:cubicBezTo>
                  <a:cubicBezTo>
                    <a:pt x="19" y="314"/>
                    <a:pt x="15" y="314"/>
                    <a:pt x="15" y="318"/>
                  </a:cubicBezTo>
                  <a:cubicBezTo>
                    <a:pt x="15" y="322"/>
                    <a:pt x="18" y="321"/>
                    <a:pt x="18" y="321"/>
                  </a:cubicBezTo>
                  <a:cubicBezTo>
                    <a:pt x="17" y="324"/>
                    <a:pt x="17" y="324"/>
                    <a:pt x="17" y="324"/>
                  </a:cubicBezTo>
                  <a:cubicBezTo>
                    <a:pt x="22" y="329"/>
                    <a:pt x="22" y="329"/>
                    <a:pt x="22" y="329"/>
                  </a:cubicBezTo>
                  <a:cubicBezTo>
                    <a:pt x="26" y="326"/>
                    <a:pt x="26" y="326"/>
                    <a:pt x="26" y="326"/>
                  </a:cubicBezTo>
                  <a:cubicBezTo>
                    <a:pt x="29" y="318"/>
                    <a:pt x="29" y="318"/>
                    <a:pt x="29" y="318"/>
                  </a:cubicBezTo>
                  <a:cubicBezTo>
                    <a:pt x="27" y="325"/>
                    <a:pt x="27" y="325"/>
                    <a:pt x="27" y="325"/>
                  </a:cubicBezTo>
                  <a:cubicBezTo>
                    <a:pt x="27" y="329"/>
                    <a:pt x="27" y="329"/>
                    <a:pt x="27" y="329"/>
                  </a:cubicBezTo>
                  <a:cubicBezTo>
                    <a:pt x="32" y="329"/>
                    <a:pt x="32" y="329"/>
                    <a:pt x="32" y="329"/>
                  </a:cubicBezTo>
                  <a:cubicBezTo>
                    <a:pt x="33" y="330"/>
                    <a:pt x="31" y="334"/>
                    <a:pt x="31" y="334"/>
                  </a:cubicBezTo>
                  <a:cubicBezTo>
                    <a:pt x="32" y="335"/>
                    <a:pt x="32" y="335"/>
                    <a:pt x="32" y="335"/>
                  </a:cubicBezTo>
                  <a:cubicBezTo>
                    <a:pt x="30" y="335"/>
                    <a:pt x="30" y="335"/>
                    <a:pt x="30" y="335"/>
                  </a:cubicBezTo>
                  <a:cubicBezTo>
                    <a:pt x="30" y="337"/>
                    <a:pt x="30" y="337"/>
                    <a:pt x="30" y="337"/>
                  </a:cubicBezTo>
                  <a:cubicBezTo>
                    <a:pt x="34" y="341"/>
                    <a:pt x="34" y="341"/>
                    <a:pt x="34" y="341"/>
                  </a:cubicBezTo>
                  <a:cubicBezTo>
                    <a:pt x="38" y="336"/>
                    <a:pt x="38" y="336"/>
                    <a:pt x="38" y="336"/>
                  </a:cubicBezTo>
                  <a:cubicBezTo>
                    <a:pt x="38" y="329"/>
                    <a:pt x="38" y="329"/>
                    <a:pt x="38" y="329"/>
                  </a:cubicBezTo>
                  <a:cubicBezTo>
                    <a:pt x="40" y="328"/>
                    <a:pt x="40" y="328"/>
                    <a:pt x="40" y="328"/>
                  </a:cubicBezTo>
                  <a:cubicBezTo>
                    <a:pt x="42" y="322"/>
                    <a:pt x="42" y="322"/>
                    <a:pt x="42" y="322"/>
                  </a:cubicBezTo>
                  <a:cubicBezTo>
                    <a:pt x="42" y="322"/>
                    <a:pt x="45" y="325"/>
                    <a:pt x="47" y="322"/>
                  </a:cubicBezTo>
                  <a:cubicBezTo>
                    <a:pt x="48" y="321"/>
                    <a:pt x="47" y="317"/>
                    <a:pt x="47" y="317"/>
                  </a:cubicBezTo>
                  <a:cubicBezTo>
                    <a:pt x="47" y="317"/>
                    <a:pt x="49" y="316"/>
                    <a:pt x="55" y="314"/>
                  </a:cubicBezTo>
                  <a:cubicBezTo>
                    <a:pt x="59" y="311"/>
                    <a:pt x="64" y="311"/>
                    <a:pt x="64" y="311"/>
                  </a:cubicBezTo>
                  <a:cubicBezTo>
                    <a:pt x="64" y="313"/>
                    <a:pt x="64" y="313"/>
                    <a:pt x="64" y="313"/>
                  </a:cubicBezTo>
                  <a:cubicBezTo>
                    <a:pt x="71" y="310"/>
                    <a:pt x="71" y="310"/>
                    <a:pt x="71" y="310"/>
                  </a:cubicBezTo>
                  <a:cubicBezTo>
                    <a:pt x="72" y="306"/>
                    <a:pt x="72" y="306"/>
                    <a:pt x="72" y="306"/>
                  </a:cubicBezTo>
                  <a:cubicBezTo>
                    <a:pt x="74" y="306"/>
                    <a:pt x="74" y="306"/>
                    <a:pt x="74" y="306"/>
                  </a:cubicBezTo>
                  <a:cubicBezTo>
                    <a:pt x="73" y="310"/>
                    <a:pt x="73" y="310"/>
                    <a:pt x="73" y="310"/>
                  </a:cubicBezTo>
                  <a:cubicBezTo>
                    <a:pt x="77" y="311"/>
                    <a:pt x="77" y="311"/>
                    <a:pt x="77" y="311"/>
                  </a:cubicBezTo>
                  <a:cubicBezTo>
                    <a:pt x="77" y="311"/>
                    <a:pt x="68" y="312"/>
                    <a:pt x="65" y="317"/>
                  </a:cubicBezTo>
                  <a:cubicBezTo>
                    <a:pt x="62" y="322"/>
                    <a:pt x="63" y="326"/>
                    <a:pt x="62" y="329"/>
                  </a:cubicBezTo>
                  <a:cubicBezTo>
                    <a:pt x="62" y="331"/>
                    <a:pt x="58" y="334"/>
                    <a:pt x="58" y="334"/>
                  </a:cubicBezTo>
                  <a:cubicBezTo>
                    <a:pt x="62" y="317"/>
                    <a:pt x="62" y="317"/>
                    <a:pt x="62" y="317"/>
                  </a:cubicBezTo>
                  <a:cubicBezTo>
                    <a:pt x="62" y="314"/>
                    <a:pt x="62" y="314"/>
                    <a:pt x="62" y="314"/>
                  </a:cubicBezTo>
                  <a:cubicBezTo>
                    <a:pt x="62" y="314"/>
                    <a:pt x="58" y="315"/>
                    <a:pt x="56" y="317"/>
                  </a:cubicBezTo>
                  <a:cubicBezTo>
                    <a:pt x="52" y="318"/>
                    <a:pt x="47" y="326"/>
                    <a:pt x="47" y="326"/>
                  </a:cubicBezTo>
                  <a:cubicBezTo>
                    <a:pt x="47" y="326"/>
                    <a:pt x="44" y="327"/>
                    <a:pt x="44" y="330"/>
                  </a:cubicBezTo>
                  <a:cubicBezTo>
                    <a:pt x="45" y="333"/>
                    <a:pt x="50" y="331"/>
                    <a:pt x="48" y="333"/>
                  </a:cubicBezTo>
                  <a:cubicBezTo>
                    <a:pt x="47" y="334"/>
                    <a:pt x="43" y="334"/>
                    <a:pt x="41" y="336"/>
                  </a:cubicBezTo>
                  <a:cubicBezTo>
                    <a:pt x="39" y="338"/>
                    <a:pt x="39" y="343"/>
                    <a:pt x="39" y="343"/>
                  </a:cubicBezTo>
                  <a:cubicBezTo>
                    <a:pt x="32" y="343"/>
                    <a:pt x="32" y="343"/>
                    <a:pt x="32" y="343"/>
                  </a:cubicBezTo>
                  <a:cubicBezTo>
                    <a:pt x="28" y="348"/>
                    <a:pt x="28" y="348"/>
                    <a:pt x="28" y="348"/>
                  </a:cubicBezTo>
                  <a:cubicBezTo>
                    <a:pt x="33" y="353"/>
                    <a:pt x="33" y="353"/>
                    <a:pt x="33" y="353"/>
                  </a:cubicBezTo>
                  <a:cubicBezTo>
                    <a:pt x="39" y="350"/>
                    <a:pt x="39" y="350"/>
                    <a:pt x="39" y="350"/>
                  </a:cubicBezTo>
                  <a:cubicBezTo>
                    <a:pt x="38" y="355"/>
                    <a:pt x="38" y="355"/>
                    <a:pt x="38" y="355"/>
                  </a:cubicBezTo>
                  <a:cubicBezTo>
                    <a:pt x="40" y="356"/>
                    <a:pt x="40" y="356"/>
                    <a:pt x="40" y="356"/>
                  </a:cubicBezTo>
                  <a:cubicBezTo>
                    <a:pt x="46" y="351"/>
                    <a:pt x="46" y="351"/>
                    <a:pt x="46" y="351"/>
                  </a:cubicBezTo>
                  <a:cubicBezTo>
                    <a:pt x="42" y="357"/>
                    <a:pt x="42" y="357"/>
                    <a:pt x="42" y="357"/>
                  </a:cubicBezTo>
                  <a:cubicBezTo>
                    <a:pt x="44" y="359"/>
                    <a:pt x="44" y="359"/>
                    <a:pt x="44" y="359"/>
                  </a:cubicBezTo>
                  <a:cubicBezTo>
                    <a:pt x="34" y="356"/>
                    <a:pt x="34" y="356"/>
                    <a:pt x="34" y="356"/>
                  </a:cubicBezTo>
                  <a:cubicBezTo>
                    <a:pt x="31" y="360"/>
                    <a:pt x="31" y="360"/>
                    <a:pt x="31" y="360"/>
                  </a:cubicBezTo>
                  <a:cubicBezTo>
                    <a:pt x="34" y="363"/>
                    <a:pt x="34" y="363"/>
                    <a:pt x="34" y="363"/>
                  </a:cubicBezTo>
                  <a:cubicBezTo>
                    <a:pt x="26" y="359"/>
                    <a:pt x="26" y="359"/>
                    <a:pt x="26" y="359"/>
                  </a:cubicBezTo>
                  <a:cubicBezTo>
                    <a:pt x="23" y="361"/>
                    <a:pt x="23" y="361"/>
                    <a:pt x="23" y="361"/>
                  </a:cubicBezTo>
                  <a:cubicBezTo>
                    <a:pt x="20" y="369"/>
                    <a:pt x="20" y="369"/>
                    <a:pt x="20" y="369"/>
                  </a:cubicBezTo>
                  <a:cubicBezTo>
                    <a:pt x="18" y="371"/>
                    <a:pt x="18" y="371"/>
                    <a:pt x="18" y="371"/>
                  </a:cubicBezTo>
                  <a:cubicBezTo>
                    <a:pt x="22" y="357"/>
                    <a:pt x="22" y="357"/>
                    <a:pt x="22" y="357"/>
                  </a:cubicBezTo>
                  <a:cubicBezTo>
                    <a:pt x="19" y="358"/>
                    <a:pt x="19" y="358"/>
                    <a:pt x="19" y="358"/>
                  </a:cubicBezTo>
                  <a:cubicBezTo>
                    <a:pt x="18" y="362"/>
                    <a:pt x="18" y="362"/>
                    <a:pt x="18" y="362"/>
                  </a:cubicBezTo>
                  <a:cubicBezTo>
                    <a:pt x="15" y="362"/>
                    <a:pt x="15" y="362"/>
                    <a:pt x="15" y="362"/>
                  </a:cubicBezTo>
                  <a:cubicBezTo>
                    <a:pt x="10" y="371"/>
                    <a:pt x="10" y="371"/>
                    <a:pt x="10" y="371"/>
                  </a:cubicBezTo>
                  <a:cubicBezTo>
                    <a:pt x="13" y="384"/>
                    <a:pt x="13" y="384"/>
                    <a:pt x="13" y="384"/>
                  </a:cubicBezTo>
                  <a:cubicBezTo>
                    <a:pt x="14" y="383"/>
                    <a:pt x="14" y="383"/>
                    <a:pt x="14" y="383"/>
                  </a:cubicBezTo>
                  <a:cubicBezTo>
                    <a:pt x="14" y="391"/>
                    <a:pt x="14" y="391"/>
                    <a:pt x="14" y="391"/>
                  </a:cubicBezTo>
                  <a:cubicBezTo>
                    <a:pt x="17" y="391"/>
                    <a:pt x="17" y="391"/>
                    <a:pt x="17" y="391"/>
                  </a:cubicBezTo>
                  <a:cubicBezTo>
                    <a:pt x="17" y="384"/>
                    <a:pt x="17" y="384"/>
                    <a:pt x="17" y="384"/>
                  </a:cubicBezTo>
                  <a:cubicBezTo>
                    <a:pt x="22" y="383"/>
                    <a:pt x="22" y="383"/>
                    <a:pt x="22" y="383"/>
                  </a:cubicBezTo>
                  <a:cubicBezTo>
                    <a:pt x="22" y="380"/>
                    <a:pt x="22" y="380"/>
                    <a:pt x="22" y="380"/>
                  </a:cubicBezTo>
                  <a:cubicBezTo>
                    <a:pt x="25" y="382"/>
                    <a:pt x="25" y="382"/>
                    <a:pt x="25" y="382"/>
                  </a:cubicBezTo>
                  <a:cubicBezTo>
                    <a:pt x="23" y="385"/>
                    <a:pt x="23" y="385"/>
                    <a:pt x="23" y="385"/>
                  </a:cubicBezTo>
                  <a:cubicBezTo>
                    <a:pt x="24" y="387"/>
                    <a:pt x="24" y="387"/>
                    <a:pt x="24" y="387"/>
                  </a:cubicBezTo>
                  <a:cubicBezTo>
                    <a:pt x="32" y="379"/>
                    <a:pt x="32" y="379"/>
                    <a:pt x="32" y="379"/>
                  </a:cubicBezTo>
                  <a:cubicBezTo>
                    <a:pt x="30" y="375"/>
                    <a:pt x="30" y="375"/>
                    <a:pt x="30" y="375"/>
                  </a:cubicBezTo>
                  <a:cubicBezTo>
                    <a:pt x="26" y="376"/>
                    <a:pt x="26" y="376"/>
                    <a:pt x="26" y="376"/>
                  </a:cubicBezTo>
                  <a:cubicBezTo>
                    <a:pt x="31" y="373"/>
                    <a:pt x="31" y="373"/>
                    <a:pt x="31" y="373"/>
                  </a:cubicBezTo>
                  <a:cubicBezTo>
                    <a:pt x="32" y="369"/>
                    <a:pt x="32" y="369"/>
                    <a:pt x="32" y="369"/>
                  </a:cubicBezTo>
                  <a:cubicBezTo>
                    <a:pt x="34" y="374"/>
                    <a:pt x="34" y="374"/>
                    <a:pt x="34" y="374"/>
                  </a:cubicBezTo>
                  <a:cubicBezTo>
                    <a:pt x="39" y="375"/>
                    <a:pt x="39" y="375"/>
                    <a:pt x="39" y="375"/>
                  </a:cubicBezTo>
                  <a:cubicBezTo>
                    <a:pt x="35" y="376"/>
                    <a:pt x="35" y="376"/>
                    <a:pt x="35" y="376"/>
                  </a:cubicBezTo>
                  <a:cubicBezTo>
                    <a:pt x="36" y="379"/>
                    <a:pt x="36" y="379"/>
                    <a:pt x="36" y="379"/>
                  </a:cubicBezTo>
                  <a:cubicBezTo>
                    <a:pt x="41" y="377"/>
                    <a:pt x="41" y="377"/>
                    <a:pt x="41" y="377"/>
                  </a:cubicBezTo>
                  <a:cubicBezTo>
                    <a:pt x="43" y="371"/>
                    <a:pt x="43" y="371"/>
                    <a:pt x="43" y="371"/>
                  </a:cubicBezTo>
                  <a:cubicBezTo>
                    <a:pt x="45" y="369"/>
                    <a:pt x="45" y="369"/>
                    <a:pt x="45" y="369"/>
                  </a:cubicBezTo>
                  <a:cubicBezTo>
                    <a:pt x="47" y="364"/>
                    <a:pt x="47" y="364"/>
                    <a:pt x="47" y="364"/>
                  </a:cubicBezTo>
                  <a:cubicBezTo>
                    <a:pt x="48" y="365"/>
                    <a:pt x="48" y="365"/>
                    <a:pt x="48" y="365"/>
                  </a:cubicBezTo>
                  <a:cubicBezTo>
                    <a:pt x="47" y="371"/>
                    <a:pt x="47" y="371"/>
                    <a:pt x="47" y="371"/>
                  </a:cubicBezTo>
                  <a:cubicBezTo>
                    <a:pt x="52" y="368"/>
                    <a:pt x="52" y="368"/>
                    <a:pt x="52" y="368"/>
                  </a:cubicBezTo>
                  <a:cubicBezTo>
                    <a:pt x="52" y="369"/>
                    <a:pt x="52" y="369"/>
                    <a:pt x="52" y="369"/>
                  </a:cubicBezTo>
                  <a:cubicBezTo>
                    <a:pt x="45" y="373"/>
                    <a:pt x="45" y="373"/>
                    <a:pt x="45" y="373"/>
                  </a:cubicBezTo>
                  <a:cubicBezTo>
                    <a:pt x="44" y="379"/>
                    <a:pt x="44" y="379"/>
                    <a:pt x="44" y="379"/>
                  </a:cubicBezTo>
                  <a:cubicBezTo>
                    <a:pt x="38" y="381"/>
                    <a:pt x="38" y="381"/>
                    <a:pt x="38" y="381"/>
                  </a:cubicBezTo>
                  <a:cubicBezTo>
                    <a:pt x="40" y="383"/>
                    <a:pt x="40" y="383"/>
                    <a:pt x="40" y="383"/>
                  </a:cubicBezTo>
                  <a:cubicBezTo>
                    <a:pt x="40" y="383"/>
                    <a:pt x="41" y="381"/>
                    <a:pt x="44" y="382"/>
                  </a:cubicBezTo>
                  <a:cubicBezTo>
                    <a:pt x="46" y="383"/>
                    <a:pt x="41" y="387"/>
                    <a:pt x="41" y="387"/>
                  </a:cubicBezTo>
                  <a:cubicBezTo>
                    <a:pt x="49" y="384"/>
                    <a:pt x="49" y="384"/>
                    <a:pt x="49" y="384"/>
                  </a:cubicBezTo>
                  <a:cubicBezTo>
                    <a:pt x="49" y="384"/>
                    <a:pt x="42" y="388"/>
                    <a:pt x="41" y="389"/>
                  </a:cubicBezTo>
                  <a:cubicBezTo>
                    <a:pt x="39" y="390"/>
                    <a:pt x="36" y="394"/>
                    <a:pt x="36" y="394"/>
                  </a:cubicBezTo>
                  <a:cubicBezTo>
                    <a:pt x="38" y="396"/>
                    <a:pt x="38" y="396"/>
                    <a:pt x="38" y="396"/>
                  </a:cubicBezTo>
                  <a:cubicBezTo>
                    <a:pt x="31" y="398"/>
                    <a:pt x="31" y="398"/>
                    <a:pt x="31" y="398"/>
                  </a:cubicBezTo>
                  <a:cubicBezTo>
                    <a:pt x="34" y="404"/>
                    <a:pt x="34" y="404"/>
                    <a:pt x="34" y="404"/>
                  </a:cubicBezTo>
                  <a:cubicBezTo>
                    <a:pt x="35" y="408"/>
                    <a:pt x="35" y="408"/>
                    <a:pt x="35" y="408"/>
                  </a:cubicBezTo>
                  <a:cubicBezTo>
                    <a:pt x="43" y="404"/>
                    <a:pt x="43" y="404"/>
                    <a:pt x="43" y="404"/>
                  </a:cubicBezTo>
                  <a:cubicBezTo>
                    <a:pt x="50" y="405"/>
                    <a:pt x="50" y="405"/>
                    <a:pt x="50" y="405"/>
                  </a:cubicBezTo>
                  <a:cubicBezTo>
                    <a:pt x="44" y="406"/>
                    <a:pt x="44" y="406"/>
                    <a:pt x="44" y="406"/>
                  </a:cubicBezTo>
                  <a:cubicBezTo>
                    <a:pt x="38" y="410"/>
                    <a:pt x="38" y="410"/>
                    <a:pt x="38" y="410"/>
                  </a:cubicBezTo>
                  <a:cubicBezTo>
                    <a:pt x="38" y="413"/>
                    <a:pt x="38" y="413"/>
                    <a:pt x="38" y="413"/>
                  </a:cubicBezTo>
                  <a:cubicBezTo>
                    <a:pt x="30" y="407"/>
                    <a:pt x="30" y="407"/>
                    <a:pt x="30" y="407"/>
                  </a:cubicBezTo>
                  <a:cubicBezTo>
                    <a:pt x="25" y="411"/>
                    <a:pt x="25" y="411"/>
                    <a:pt x="25" y="411"/>
                  </a:cubicBezTo>
                  <a:cubicBezTo>
                    <a:pt x="25" y="405"/>
                    <a:pt x="25" y="405"/>
                    <a:pt x="25" y="405"/>
                  </a:cubicBezTo>
                  <a:cubicBezTo>
                    <a:pt x="19" y="403"/>
                    <a:pt x="19" y="403"/>
                    <a:pt x="19" y="403"/>
                  </a:cubicBezTo>
                  <a:cubicBezTo>
                    <a:pt x="20" y="411"/>
                    <a:pt x="20" y="411"/>
                    <a:pt x="20" y="411"/>
                  </a:cubicBezTo>
                  <a:cubicBezTo>
                    <a:pt x="18" y="412"/>
                    <a:pt x="18" y="412"/>
                    <a:pt x="18" y="412"/>
                  </a:cubicBezTo>
                  <a:cubicBezTo>
                    <a:pt x="17" y="415"/>
                    <a:pt x="17" y="415"/>
                    <a:pt x="17" y="415"/>
                  </a:cubicBezTo>
                  <a:cubicBezTo>
                    <a:pt x="14" y="420"/>
                    <a:pt x="14" y="420"/>
                    <a:pt x="14" y="420"/>
                  </a:cubicBezTo>
                  <a:cubicBezTo>
                    <a:pt x="14" y="420"/>
                    <a:pt x="18" y="432"/>
                    <a:pt x="23" y="435"/>
                  </a:cubicBezTo>
                  <a:cubicBezTo>
                    <a:pt x="26" y="438"/>
                    <a:pt x="29" y="440"/>
                    <a:pt x="31" y="444"/>
                  </a:cubicBezTo>
                  <a:cubicBezTo>
                    <a:pt x="33" y="448"/>
                    <a:pt x="49" y="454"/>
                    <a:pt x="49" y="454"/>
                  </a:cubicBezTo>
                  <a:cubicBezTo>
                    <a:pt x="50" y="457"/>
                    <a:pt x="50" y="457"/>
                    <a:pt x="50" y="457"/>
                  </a:cubicBezTo>
                  <a:cubicBezTo>
                    <a:pt x="53" y="453"/>
                    <a:pt x="53" y="453"/>
                    <a:pt x="53" y="453"/>
                  </a:cubicBezTo>
                  <a:cubicBezTo>
                    <a:pt x="58" y="456"/>
                    <a:pt x="58" y="456"/>
                    <a:pt x="58" y="456"/>
                  </a:cubicBezTo>
                  <a:cubicBezTo>
                    <a:pt x="48" y="463"/>
                    <a:pt x="48" y="463"/>
                    <a:pt x="48" y="463"/>
                  </a:cubicBezTo>
                  <a:cubicBezTo>
                    <a:pt x="50" y="467"/>
                    <a:pt x="50" y="467"/>
                    <a:pt x="50" y="467"/>
                  </a:cubicBezTo>
                  <a:cubicBezTo>
                    <a:pt x="58" y="467"/>
                    <a:pt x="58" y="467"/>
                    <a:pt x="58" y="467"/>
                  </a:cubicBezTo>
                  <a:cubicBezTo>
                    <a:pt x="56" y="464"/>
                    <a:pt x="56" y="464"/>
                    <a:pt x="56" y="464"/>
                  </a:cubicBezTo>
                  <a:cubicBezTo>
                    <a:pt x="60" y="462"/>
                    <a:pt x="60" y="462"/>
                    <a:pt x="60" y="462"/>
                  </a:cubicBezTo>
                  <a:cubicBezTo>
                    <a:pt x="65" y="464"/>
                    <a:pt x="65" y="464"/>
                    <a:pt x="65" y="464"/>
                  </a:cubicBezTo>
                  <a:cubicBezTo>
                    <a:pt x="60" y="466"/>
                    <a:pt x="60" y="466"/>
                    <a:pt x="60" y="466"/>
                  </a:cubicBezTo>
                  <a:cubicBezTo>
                    <a:pt x="64" y="470"/>
                    <a:pt x="64" y="470"/>
                    <a:pt x="64" y="470"/>
                  </a:cubicBezTo>
                  <a:cubicBezTo>
                    <a:pt x="68" y="468"/>
                    <a:pt x="68" y="468"/>
                    <a:pt x="68" y="468"/>
                  </a:cubicBezTo>
                  <a:cubicBezTo>
                    <a:pt x="68" y="468"/>
                    <a:pt x="74" y="471"/>
                    <a:pt x="80" y="471"/>
                  </a:cubicBezTo>
                  <a:cubicBezTo>
                    <a:pt x="85" y="471"/>
                    <a:pt x="88" y="469"/>
                    <a:pt x="92" y="468"/>
                  </a:cubicBezTo>
                  <a:cubicBezTo>
                    <a:pt x="96" y="467"/>
                    <a:pt x="101" y="461"/>
                    <a:pt x="101" y="461"/>
                  </a:cubicBezTo>
                  <a:cubicBezTo>
                    <a:pt x="101" y="468"/>
                    <a:pt x="101" y="468"/>
                    <a:pt x="101" y="468"/>
                  </a:cubicBezTo>
                  <a:cubicBezTo>
                    <a:pt x="124" y="448"/>
                    <a:pt x="124" y="448"/>
                    <a:pt x="124" y="448"/>
                  </a:cubicBezTo>
                  <a:cubicBezTo>
                    <a:pt x="124" y="444"/>
                    <a:pt x="124" y="444"/>
                    <a:pt x="124" y="444"/>
                  </a:cubicBezTo>
                  <a:cubicBezTo>
                    <a:pt x="142" y="430"/>
                    <a:pt x="142" y="430"/>
                    <a:pt x="142" y="430"/>
                  </a:cubicBezTo>
                  <a:cubicBezTo>
                    <a:pt x="141" y="426"/>
                    <a:pt x="141" y="426"/>
                    <a:pt x="141" y="426"/>
                  </a:cubicBezTo>
                  <a:cubicBezTo>
                    <a:pt x="145" y="427"/>
                    <a:pt x="145" y="427"/>
                    <a:pt x="145" y="427"/>
                  </a:cubicBezTo>
                  <a:cubicBezTo>
                    <a:pt x="150" y="421"/>
                    <a:pt x="150" y="421"/>
                    <a:pt x="150" y="421"/>
                  </a:cubicBezTo>
                  <a:cubicBezTo>
                    <a:pt x="146" y="419"/>
                    <a:pt x="146" y="419"/>
                    <a:pt x="146" y="419"/>
                  </a:cubicBezTo>
                  <a:cubicBezTo>
                    <a:pt x="161" y="408"/>
                    <a:pt x="161" y="408"/>
                    <a:pt x="161" y="408"/>
                  </a:cubicBezTo>
                  <a:cubicBezTo>
                    <a:pt x="156" y="401"/>
                    <a:pt x="156" y="401"/>
                    <a:pt x="156" y="401"/>
                  </a:cubicBezTo>
                  <a:cubicBezTo>
                    <a:pt x="159" y="403"/>
                    <a:pt x="159" y="403"/>
                    <a:pt x="159" y="403"/>
                  </a:cubicBezTo>
                  <a:cubicBezTo>
                    <a:pt x="167" y="412"/>
                    <a:pt x="167" y="412"/>
                    <a:pt x="167" y="412"/>
                  </a:cubicBezTo>
                  <a:cubicBezTo>
                    <a:pt x="180" y="408"/>
                    <a:pt x="180" y="408"/>
                    <a:pt x="180" y="408"/>
                  </a:cubicBezTo>
                  <a:cubicBezTo>
                    <a:pt x="181" y="396"/>
                    <a:pt x="181" y="396"/>
                    <a:pt x="181" y="396"/>
                  </a:cubicBezTo>
                  <a:cubicBezTo>
                    <a:pt x="184" y="399"/>
                    <a:pt x="184" y="399"/>
                    <a:pt x="184" y="399"/>
                  </a:cubicBezTo>
                  <a:cubicBezTo>
                    <a:pt x="188" y="397"/>
                    <a:pt x="188" y="397"/>
                    <a:pt x="188" y="397"/>
                  </a:cubicBezTo>
                  <a:cubicBezTo>
                    <a:pt x="186" y="394"/>
                    <a:pt x="186" y="394"/>
                    <a:pt x="186" y="394"/>
                  </a:cubicBezTo>
                  <a:cubicBezTo>
                    <a:pt x="189" y="394"/>
                    <a:pt x="189" y="394"/>
                    <a:pt x="189" y="394"/>
                  </a:cubicBezTo>
                  <a:cubicBezTo>
                    <a:pt x="188" y="382"/>
                    <a:pt x="188" y="382"/>
                    <a:pt x="188" y="382"/>
                  </a:cubicBezTo>
                  <a:cubicBezTo>
                    <a:pt x="182" y="380"/>
                    <a:pt x="182" y="380"/>
                    <a:pt x="182" y="380"/>
                  </a:cubicBezTo>
                  <a:cubicBezTo>
                    <a:pt x="179" y="373"/>
                    <a:pt x="179" y="373"/>
                    <a:pt x="179" y="373"/>
                  </a:cubicBezTo>
                  <a:cubicBezTo>
                    <a:pt x="183" y="376"/>
                    <a:pt x="183" y="376"/>
                    <a:pt x="183" y="376"/>
                  </a:cubicBezTo>
                  <a:cubicBezTo>
                    <a:pt x="183" y="367"/>
                    <a:pt x="183" y="367"/>
                    <a:pt x="183" y="367"/>
                  </a:cubicBezTo>
                  <a:cubicBezTo>
                    <a:pt x="178" y="362"/>
                    <a:pt x="178" y="362"/>
                    <a:pt x="178" y="362"/>
                  </a:cubicBezTo>
                  <a:cubicBezTo>
                    <a:pt x="181" y="361"/>
                    <a:pt x="181" y="361"/>
                    <a:pt x="181" y="361"/>
                  </a:cubicBezTo>
                  <a:cubicBezTo>
                    <a:pt x="186" y="364"/>
                    <a:pt x="186" y="364"/>
                    <a:pt x="186" y="364"/>
                  </a:cubicBezTo>
                  <a:cubicBezTo>
                    <a:pt x="186" y="376"/>
                    <a:pt x="186" y="376"/>
                    <a:pt x="186" y="376"/>
                  </a:cubicBezTo>
                  <a:cubicBezTo>
                    <a:pt x="186" y="376"/>
                    <a:pt x="191" y="375"/>
                    <a:pt x="192" y="372"/>
                  </a:cubicBezTo>
                  <a:cubicBezTo>
                    <a:pt x="192" y="367"/>
                    <a:pt x="189" y="364"/>
                    <a:pt x="189" y="364"/>
                  </a:cubicBezTo>
                  <a:cubicBezTo>
                    <a:pt x="189" y="364"/>
                    <a:pt x="189" y="358"/>
                    <a:pt x="190" y="353"/>
                  </a:cubicBezTo>
                  <a:cubicBezTo>
                    <a:pt x="190" y="349"/>
                    <a:pt x="197" y="350"/>
                    <a:pt x="199" y="353"/>
                  </a:cubicBezTo>
                  <a:cubicBezTo>
                    <a:pt x="200" y="356"/>
                    <a:pt x="197" y="360"/>
                    <a:pt x="197" y="360"/>
                  </a:cubicBezTo>
                  <a:cubicBezTo>
                    <a:pt x="195" y="355"/>
                    <a:pt x="195" y="355"/>
                    <a:pt x="195" y="355"/>
                  </a:cubicBezTo>
                  <a:cubicBezTo>
                    <a:pt x="193" y="360"/>
                    <a:pt x="193" y="360"/>
                    <a:pt x="193" y="360"/>
                  </a:cubicBezTo>
                  <a:cubicBezTo>
                    <a:pt x="194" y="367"/>
                    <a:pt x="194" y="367"/>
                    <a:pt x="194" y="367"/>
                  </a:cubicBezTo>
                  <a:cubicBezTo>
                    <a:pt x="194" y="379"/>
                    <a:pt x="194" y="379"/>
                    <a:pt x="194" y="379"/>
                  </a:cubicBezTo>
                  <a:cubicBezTo>
                    <a:pt x="192" y="380"/>
                    <a:pt x="192" y="380"/>
                    <a:pt x="192" y="380"/>
                  </a:cubicBezTo>
                  <a:cubicBezTo>
                    <a:pt x="195" y="391"/>
                    <a:pt x="195" y="391"/>
                    <a:pt x="195" y="391"/>
                  </a:cubicBezTo>
                  <a:cubicBezTo>
                    <a:pt x="198" y="389"/>
                    <a:pt x="198" y="389"/>
                    <a:pt x="198" y="389"/>
                  </a:cubicBezTo>
                  <a:cubicBezTo>
                    <a:pt x="199" y="400"/>
                    <a:pt x="199" y="400"/>
                    <a:pt x="199" y="400"/>
                  </a:cubicBezTo>
                  <a:cubicBezTo>
                    <a:pt x="208" y="401"/>
                    <a:pt x="208" y="401"/>
                    <a:pt x="208" y="401"/>
                  </a:cubicBezTo>
                  <a:cubicBezTo>
                    <a:pt x="211" y="399"/>
                    <a:pt x="211" y="399"/>
                    <a:pt x="211" y="399"/>
                  </a:cubicBezTo>
                  <a:cubicBezTo>
                    <a:pt x="212" y="405"/>
                    <a:pt x="212" y="405"/>
                    <a:pt x="212" y="405"/>
                  </a:cubicBezTo>
                  <a:cubicBezTo>
                    <a:pt x="212" y="405"/>
                    <a:pt x="220" y="400"/>
                    <a:pt x="221" y="405"/>
                  </a:cubicBezTo>
                  <a:cubicBezTo>
                    <a:pt x="222" y="410"/>
                    <a:pt x="219" y="419"/>
                    <a:pt x="223" y="419"/>
                  </a:cubicBezTo>
                  <a:cubicBezTo>
                    <a:pt x="227" y="419"/>
                    <a:pt x="228" y="413"/>
                    <a:pt x="230" y="406"/>
                  </a:cubicBezTo>
                  <a:cubicBezTo>
                    <a:pt x="232" y="399"/>
                    <a:pt x="236" y="391"/>
                    <a:pt x="236" y="391"/>
                  </a:cubicBezTo>
                  <a:cubicBezTo>
                    <a:pt x="236" y="391"/>
                    <a:pt x="227" y="373"/>
                    <a:pt x="230" y="371"/>
                  </a:cubicBezTo>
                  <a:cubicBezTo>
                    <a:pt x="232" y="367"/>
                    <a:pt x="238" y="368"/>
                    <a:pt x="238" y="364"/>
                  </a:cubicBezTo>
                  <a:cubicBezTo>
                    <a:pt x="239" y="359"/>
                    <a:pt x="232" y="358"/>
                    <a:pt x="237" y="355"/>
                  </a:cubicBezTo>
                  <a:cubicBezTo>
                    <a:pt x="241" y="351"/>
                    <a:pt x="252" y="357"/>
                    <a:pt x="256" y="345"/>
                  </a:cubicBezTo>
                  <a:cubicBezTo>
                    <a:pt x="259" y="332"/>
                    <a:pt x="255" y="329"/>
                    <a:pt x="256" y="325"/>
                  </a:cubicBezTo>
                  <a:cubicBezTo>
                    <a:pt x="257" y="320"/>
                    <a:pt x="265" y="324"/>
                    <a:pt x="262" y="316"/>
                  </a:cubicBezTo>
                  <a:cubicBezTo>
                    <a:pt x="260" y="309"/>
                    <a:pt x="254" y="295"/>
                    <a:pt x="254" y="295"/>
                  </a:cubicBezTo>
                  <a:cubicBezTo>
                    <a:pt x="252" y="286"/>
                    <a:pt x="252" y="286"/>
                    <a:pt x="252" y="286"/>
                  </a:cubicBezTo>
                  <a:cubicBezTo>
                    <a:pt x="247" y="280"/>
                    <a:pt x="247" y="280"/>
                    <a:pt x="247" y="280"/>
                  </a:cubicBezTo>
                  <a:cubicBezTo>
                    <a:pt x="256" y="277"/>
                    <a:pt x="256" y="277"/>
                    <a:pt x="256" y="277"/>
                  </a:cubicBezTo>
                  <a:cubicBezTo>
                    <a:pt x="256" y="277"/>
                    <a:pt x="264" y="283"/>
                    <a:pt x="266" y="271"/>
                  </a:cubicBezTo>
                  <a:cubicBezTo>
                    <a:pt x="270" y="259"/>
                    <a:pt x="269" y="255"/>
                    <a:pt x="265" y="251"/>
                  </a:cubicBezTo>
                  <a:cubicBezTo>
                    <a:pt x="261" y="248"/>
                    <a:pt x="256" y="245"/>
                    <a:pt x="256" y="245"/>
                  </a:cubicBezTo>
                  <a:cubicBezTo>
                    <a:pt x="246" y="235"/>
                    <a:pt x="246" y="235"/>
                    <a:pt x="246" y="235"/>
                  </a:cubicBezTo>
                  <a:cubicBezTo>
                    <a:pt x="252" y="200"/>
                    <a:pt x="252" y="200"/>
                    <a:pt x="252" y="200"/>
                  </a:cubicBezTo>
                  <a:cubicBezTo>
                    <a:pt x="244" y="177"/>
                    <a:pt x="244" y="177"/>
                    <a:pt x="244" y="177"/>
                  </a:cubicBezTo>
                  <a:cubicBezTo>
                    <a:pt x="247" y="169"/>
                    <a:pt x="247" y="169"/>
                    <a:pt x="247" y="169"/>
                  </a:cubicBezTo>
                  <a:cubicBezTo>
                    <a:pt x="244" y="158"/>
                    <a:pt x="244" y="158"/>
                    <a:pt x="244" y="158"/>
                  </a:cubicBezTo>
                  <a:cubicBezTo>
                    <a:pt x="248" y="152"/>
                    <a:pt x="248" y="152"/>
                    <a:pt x="248" y="152"/>
                  </a:cubicBezTo>
                  <a:cubicBezTo>
                    <a:pt x="241" y="133"/>
                    <a:pt x="241" y="133"/>
                    <a:pt x="241" y="133"/>
                  </a:cubicBezTo>
                  <a:cubicBezTo>
                    <a:pt x="249" y="122"/>
                    <a:pt x="249" y="122"/>
                    <a:pt x="249" y="122"/>
                  </a:cubicBezTo>
                  <a:cubicBezTo>
                    <a:pt x="246" y="113"/>
                    <a:pt x="246" y="113"/>
                    <a:pt x="246" y="113"/>
                  </a:cubicBezTo>
                  <a:cubicBezTo>
                    <a:pt x="246" y="113"/>
                    <a:pt x="258" y="85"/>
                    <a:pt x="270" y="82"/>
                  </a:cubicBezTo>
                  <a:cubicBezTo>
                    <a:pt x="280" y="79"/>
                    <a:pt x="300" y="85"/>
                    <a:pt x="300" y="85"/>
                  </a:cubicBezTo>
                  <a:cubicBezTo>
                    <a:pt x="305" y="73"/>
                    <a:pt x="305" y="73"/>
                    <a:pt x="305" y="73"/>
                  </a:cubicBezTo>
                  <a:cubicBezTo>
                    <a:pt x="304" y="58"/>
                    <a:pt x="304" y="58"/>
                    <a:pt x="304" y="58"/>
                  </a:cubicBezTo>
                  <a:cubicBezTo>
                    <a:pt x="290" y="48"/>
                    <a:pt x="290" y="48"/>
                    <a:pt x="290" y="48"/>
                  </a:cubicBezTo>
                  <a:cubicBezTo>
                    <a:pt x="309" y="16"/>
                    <a:pt x="309" y="16"/>
                    <a:pt x="309" y="16"/>
                  </a:cubicBezTo>
                  <a:cubicBezTo>
                    <a:pt x="310" y="6"/>
                    <a:pt x="310" y="6"/>
                    <a:pt x="310" y="6"/>
                  </a:cubicBezTo>
                  <a:cubicBezTo>
                    <a:pt x="314" y="1"/>
                    <a:pt x="314" y="1"/>
                    <a:pt x="314" y="1"/>
                  </a:cubicBezTo>
                  <a:lnTo>
                    <a:pt x="314" y="0"/>
                  </a:lnTo>
                  <a:close/>
                  <a:moveTo>
                    <a:pt x="19" y="334"/>
                  </a:moveTo>
                  <a:cubicBezTo>
                    <a:pt x="16" y="337"/>
                    <a:pt x="19" y="338"/>
                    <a:pt x="20" y="337"/>
                  </a:cubicBezTo>
                  <a:cubicBezTo>
                    <a:pt x="23" y="335"/>
                    <a:pt x="22" y="331"/>
                    <a:pt x="19" y="334"/>
                  </a:cubicBezTo>
                  <a:close/>
                  <a:moveTo>
                    <a:pt x="6" y="254"/>
                  </a:moveTo>
                  <a:cubicBezTo>
                    <a:pt x="9" y="254"/>
                    <a:pt x="10" y="253"/>
                    <a:pt x="7" y="252"/>
                  </a:cubicBezTo>
                  <a:cubicBezTo>
                    <a:pt x="3" y="252"/>
                    <a:pt x="4" y="254"/>
                    <a:pt x="6" y="254"/>
                  </a:cubicBezTo>
                  <a:close/>
                  <a:moveTo>
                    <a:pt x="15" y="359"/>
                  </a:moveTo>
                  <a:cubicBezTo>
                    <a:pt x="17" y="357"/>
                    <a:pt x="17" y="357"/>
                    <a:pt x="17" y="357"/>
                  </a:cubicBezTo>
                  <a:cubicBezTo>
                    <a:pt x="15" y="353"/>
                    <a:pt x="15" y="353"/>
                    <a:pt x="15" y="353"/>
                  </a:cubicBezTo>
                  <a:cubicBezTo>
                    <a:pt x="15" y="349"/>
                    <a:pt x="15" y="349"/>
                    <a:pt x="15" y="349"/>
                  </a:cubicBezTo>
                  <a:cubicBezTo>
                    <a:pt x="11" y="347"/>
                    <a:pt x="11" y="347"/>
                    <a:pt x="11" y="347"/>
                  </a:cubicBezTo>
                  <a:cubicBezTo>
                    <a:pt x="11" y="348"/>
                    <a:pt x="11" y="348"/>
                    <a:pt x="11" y="348"/>
                  </a:cubicBezTo>
                  <a:cubicBezTo>
                    <a:pt x="11" y="348"/>
                    <a:pt x="10" y="349"/>
                    <a:pt x="9" y="351"/>
                  </a:cubicBezTo>
                  <a:cubicBezTo>
                    <a:pt x="8" y="353"/>
                    <a:pt x="12" y="355"/>
                    <a:pt x="12" y="355"/>
                  </a:cubicBezTo>
                  <a:cubicBezTo>
                    <a:pt x="9" y="358"/>
                    <a:pt x="9" y="358"/>
                    <a:pt x="9" y="358"/>
                  </a:cubicBezTo>
                  <a:cubicBezTo>
                    <a:pt x="9" y="364"/>
                    <a:pt x="9" y="364"/>
                    <a:pt x="9" y="364"/>
                  </a:cubicBezTo>
                  <a:cubicBezTo>
                    <a:pt x="13" y="363"/>
                    <a:pt x="13" y="363"/>
                    <a:pt x="13" y="363"/>
                  </a:cubicBezTo>
                  <a:cubicBezTo>
                    <a:pt x="10" y="358"/>
                    <a:pt x="10" y="358"/>
                    <a:pt x="10" y="358"/>
                  </a:cubicBezTo>
                  <a:cubicBezTo>
                    <a:pt x="14" y="355"/>
                    <a:pt x="14" y="355"/>
                    <a:pt x="14" y="355"/>
                  </a:cubicBezTo>
                  <a:cubicBezTo>
                    <a:pt x="15" y="355"/>
                    <a:pt x="15" y="355"/>
                    <a:pt x="15" y="355"/>
                  </a:cubicBezTo>
                  <a:cubicBezTo>
                    <a:pt x="14" y="357"/>
                    <a:pt x="14" y="357"/>
                    <a:pt x="14" y="357"/>
                  </a:cubicBezTo>
                  <a:lnTo>
                    <a:pt x="15" y="359"/>
                  </a:lnTo>
                  <a:close/>
                  <a:moveTo>
                    <a:pt x="6" y="271"/>
                  </a:moveTo>
                  <a:cubicBezTo>
                    <a:pt x="7" y="271"/>
                    <a:pt x="7" y="271"/>
                    <a:pt x="7" y="271"/>
                  </a:cubicBezTo>
                  <a:cubicBezTo>
                    <a:pt x="8" y="267"/>
                    <a:pt x="8" y="267"/>
                    <a:pt x="8" y="267"/>
                  </a:cubicBezTo>
                  <a:cubicBezTo>
                    <a:pt x="7" y="267"/>
                    <a:pt x="7" y="267"/>
                    <a:pt x="7" y="267"/>
                  </a:cubicBezTo>
                  <a:lnTo>
                    <a:pt x="6" y="271"/>
                  </a:lnTo>
                  <a:close/>
                  <a:moveTo>
                    <a:pt x="16" y="341"/>
                  </a:moveTo>
                  <a:cubicBezTo>
                    <a:pt x="16" y="344"/>
                    <a:pt x="16" y="344"/>
                    <a:pt x="16" y="344"/>
                  </a:cubicBezTo>
                  <a:cubicBezTo>
                    <a:pt x="14" y="345"/>
                    <a:pt x="14" y="345"/>
                    <a:pt x="14" y="345"/>
                  </a:cubicBezTo>
                  <a:cubicBezTo>
                    <a:pt x="14" y="345"/>
                    <a:pt x="16" y="353"/>
                    <a:pt x="20" y="353"/>
                  </a:cubicBezTo>
                  <a:cubicBezTo>
                    <a:pt x="26" y="353"/>
                    <a:pt x="22" y="344"/>
                    <a:pt x="22" y="344"/>
                  </a:cubicBezTo>
                  <a:cubicBezTo>
                    <a:pt x="17" y="341"/>
                    <a:pt x="17" y="341"/>
                    <a:pt x="17" y="341"/>
                  </a:cubicBezTo>
                  <a:lnTo>
                    <a:pt x="16" y="341"/>
                  </a:lnTo>
                  <a:close/>
                  <a:moveTo>
                    <a:pt x="25" y="352"/>
                  </a:moveTo>
                  <a:cubicBezTo>
                    <a:pt x="29" y="357"/>
                    <a:pt x="29" y="357"/>
                    <a:pt x="29" y="357"/>
                  </a:cubicBezTo>
                  <a:cubicBezTo>
                    <a:pt x="33" y="355"/>
                    <a:pt x="33" y="355"/>
                    <a:pt x="33" y="355"/>
                  </a:cubicBezTo>
                  <a:cubicBezTo>
                    <a:pt x="27" y="350"/>
                    <a:pt x="27" y="350"/>
                    <a:pt x="27" y="350"/>
                  </a:cubicBezTo>
                  <a:lnTo>
                    <a:pt x="25" y="352"/>
                  </a:lnTo>
                  <a:close/>
                  <a:moveTo>
                    <a:pt x="28" y="310"/>
                  </a:moveTo>
                  <a:cubicBezTo>
                    <a:pt x="32" y="308"/>
                    <a:pt x="32" y="308"/>
                    <a:pt x="32" y="308"/>
                  </a:cubicBezTo>
                  <a:cubicBezTo>
                    <a:pt x="34" y="297"/>
                    <a:pt x="34" y="297"/>
                    <a:pt x="34" y="297"/>
                  </a:cubicBezTo>
                  <a:cubicBezTo>
                    <a:pt x="33" y="296"/>
                    <a:pt x="33" y="296"/>
                    <a:pt x="33" y="296"/>
                  </a:cubicBezTo>
                  <a:cubicBezTo>
                    <a:pt x="29" y="301"/>
                    <a:pt x="29" y="301"/>
                    <a:pt x="29" y="301"/>
                  </a:cubicBezTo>
                  <a:cubicBezTo>
                    <a:pt x="29" y="301"/>
                    <a:pt x="28" y="301"/>
                    <a:pt x="26" y="302"/>
                  </a:cubicBezTo>
                  <a:cubicBezTo>
                    <a:pt x="24" y="302"/>
                    <a:pt x="24" y="304"/>
                    <a:pt x="24" y="304"/>
                  </a:cubicBezTo>
                  <a:lnTo>
                    <a:pt x="28" y="310"/>
                  </a:lnTo>
                  <a:close/>
                  <a:moveTo>
                    <a:pt x="7" y="280"/>
                  </a:moveTo>
                  <a:cubicBezTo>
                    <a:pt x="10" y="283"/>
                    <a:pt x="10" y="283"/>
                    <a:pt x="10" y="283"/>
                  </a:cubicBezTo>
                  <a:cubicBezTo>
                    <a:pt x="9" y="278"/>
                    <a:pt x="9" y="278"/>
                    <a:pt x="9" y="278"/>
                  </a:cubicBezTo>
                  <a:lnTo>
                    <a:pt x="7" y="280"/>
                  </a:lnTo>
                  <a:close/>
                  <a:moveTo>
                    <a:pt x="10" y="329"/>
                  </a:moveTo>
                  <a:cubicBezTo>
                    <a:pt x="11" y="331"/>
                    <a:pt x="11" y="331"/>
                    <a:pt x="11" y="331"/>
                  </a:cubicBezTo>
                  <a:cubicBezTo>
                    <a:pt x="12" y="331"/>
                    <a:pt x="12" y="331"/>
                    <a:pt x="12" y="331"/>
                  </a:cubicBezTo>
                  <a:cubicBezTo>
                    <a:pt x="14" y="334"/>
                    <a:pt x="14" y="334"/>
                    <a:pt x="14" y="334"/>
                  </a:cubicBezTo>
                  <a:cubicBezTo>
                    <a:pt x="12" y="336"/>
                    <a:pt x="12" y="336"/>
                    <a:pt x="12" y="336"/>
                  </a:cubicBezTo>
                  <a:cubicBezTo>
                    <a:pt x="15" y="337"/>
                    <a:pt x="15" y="337"/>
                    <a:pt x="15" y="337"/>
                  </a:cubicBezTo>
                  <a:cubicBezTo>
                    <a:pt x="16" y="333"/>
                    <a:pt x="16" y="333"/>
                    <a:pt x="16" y="333"/>
                  </a:cubicBezTo>
                  <a:cubicBezTo>
                    <a:pt x="12" y="328"/>
                    <a:pt x="12" y="328"/>
                    <a:pt x="12" y="328"/>
                  </a:cubicBezTo>
                  <a:lnTo>
                    <a:pt x="10" y="329"/>
                  </a:lnTo>
                  <a:close/>
                  <a:moveTo>
                    <a:pt x="9" y="290"/>
                  </a:moveTo>
                  <a:cubicBezTo>
                    <a:pt x="8" y="290"/>
                    <a:pt x="8" y="290"/>
                    <a:pt x="8" y="290"/>
                  </a:cubicBezTo>
                  <a:cubicBezTo>
                    <a:pt x="8" y="290"/>
                    <a:pt x="10" y="294"/>
                    <a:pt x="11" y="295"/>
                  </a:cubicBezTo>
                  <a:cubicBezTo>
                    <a:pt x="12" y="296"/>
                    <a:pt x="14" y="298"/>
                    <a:pt x="14" y="298"/>
                  </a:cubicBezTo>
                  <a:cubicBezTo>
                    <a:pt x="14" y="298"/>
                    <a:pt x="15" y="296"/>
                    <a:pt x="13" y="294"/>
                  </a:cubicBezTo>
                  <a:cubicBezTo>
                    <a:pt x="12" y="292"/>
                    <a:pt x="9" y="290"/>
                    <a:pt x="9" y="290"/>
                  </a:cubicBezTo>
                  <a:close/>
                  <a:moveTo>
                    <a:pt x="13" y="340"/>
                  </a:moveTo>
                  <a:cubicBezTo>
                    <a:pt x="11" y="337"/>
                    <a:pt x="11" y="337"/>
                    <a:pt x="11" y="337"/>
                  </a:cubicBezTo>
                  <a:cubicBezTo>
                    <a:pt x="8" y="340"/>
                    <a:pt x="8" y="340"/>
                    <a:pt x="8" y="340"/>
                  </a:cubicBezTo>
                  <a:cubicBezTo>
                    <a:pt x="9" y="342"/>
                    <a:pt x="9" y="342"/>
                    <a:pt x="9" y="342"/>
                  </a:cubicBezTo>
                  <a:lnTo>
                    <a:pt x="13" y="340"/>
                  </a:lnTo>
                  <a:close/>
                  <a:moveTo>
                    <a:pt x="9" y="324"/>
                  </a:moveTo>
                  <a:cubicBezTo>
                    <a:pt x="11" y="325"/>
                    <a:pt x="13" y="325"/>
                    <a:pt x="13" y="325"/>
                  </a:cubicBezTo>
                  <a:cubicBezTo>
                    <a:pt x="11" y="320"/>
                    <a:pt x="11" y="320"/>
                    <a:pt x="11" y="320"/>
                  </a:cubicBezTo>
                  <a:cubicBezTo>
                    <a:pt x="13" y="318"/>
                    <a:pt x="13" y="318"/>
                    <a:pt x="13" y="318"/>
                  </a:cubicBezTo>
                  <a:cubicBezTo>
                    <a:pt x="10" y="310"/>
                    <a:pt x="10" y="310"/>
                    <a:pt x="10" y="310"/>
                  </a:cubicBezTo>
                  <a:cubicBezTo>
                    <a:pt x="9" y="313"/>
                    <a:pt x="9" y="313"/>
                    <a:pt x="9" y="313"/>
                  </a:cubicBezTo>
                  <a:cubicBezTo>
                    <a:pt x="11" y="317"/>
                    <a:pt x="11" y="317"/>
                    <a:pt x="11" y="317"/>
                  </a:cubicBezTo>
                  <a:cubicBezTo>
                    <a:pt x="7" y="318"/>
                    <a:pt x="7" y="318"/>
                    <a:pt x="7" y="318"/>
                  </a:cubicBezTo>
                  <a:cubicBezTo>
                    <a:pt x="7" y="318"/>
                    <a:pt x="7" y="322"/>
                    <a:pt x="9" y="324"/>
                  </a:cubicBezTo>
                  <a:close/>
                  <a:moveTo>
                    <a:pt x="7" y="286"/>
                  </a:moveTo>
                  <a:cubicBezTo>
                    <a:pt x="11" y="289"/>
                    <a:pt x="11" y="289"/>
                    <a:pt x="11" y="289"/>
                  </a:cubicBezTo>
                  <a:cubicBezTo>
                    <a:pt x="9" y="284"/>
                    <a:pt x="9" y="284"/>
                    <a:pt x="9" y="284"/>
                  </a:cubicBezTo>
                  <a:lnTo>
                    <a:pt x="7" y="286"/>
                  </a:lnTo>
                  <a:close/>
                  <a:moveTo>
                    <a:pt x="11" y="301"/>
                  </a:moveTo>
                  <a:cubicBezTo>
                    <a:pt x="12" y="301"/>
                    <a:pt x="16" y="303"/>
                    <a:pt x="16" y="303"/>
                  </a:cubicBezTo>
                  <a:cubicBezTo>
                    <a:pt x="16" y="301"/>
                    <a:pt x="16" y="301"/>
                    <a:pt x="16" y="301"/>
                  </a:cubicBezTo>
                  <a:cubicBezTo>
                    <a:pt x="16" y="301"/>
                    <a:pt x="11" y="298"/>
                    <a:pt x="10" y="298"/>
                  </a:cubicBezTo>
                  <a:cubicBezTo>
                    <a:pt x="9" y="298"/>
                    <a:pt x="10" y="300"/>
                    <a:pt x="11" y="301"/>
                  </a:cubicBez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00" name="Germany" descr="© INSCALE GmbH, 05.05.2010&#10;http://www.presentationload.com/"/>
            <p:cNvSpPr>
              <a:spLocks noEditPoints="1"/>
            </p:cNvSpPr>
            <p:nvPr/>
          </p:nvSpPr>
          <p:spPr bwMode="gray">
            <a:xfrm>
              <a:off x="3241677" y="2535470"/>
              <a:ext cx="1077292" cy="1453206"/>
            </a:xfrm>
            <a:custGeom>
              <a:avLst/>
              <a:gdLst/>
              <a:ahLst/>
              <a:cxnLst>
                <a:cxn ang="0">
                  <a:pos x="296" y="88"/>
                </a:cxn>
                <a:cxn ang="0">
                  <a:pos x="316" y="94"/>
                </a:cxn>
                <a:cxn ang="0">
                  <a:pos x="301" y="195"/>
                </a:cxn>
                <a:cxn ang="0">
                  <a:pos x="291" y="184"/>
                </a:cxn>
                <a:cxn ang="0">
                  <a:pos x="772" y="96"/>
                </a:cxn>
                <a:cxn ang="0">
                  <a:pos x="777" y="96"/>
                </a:cxn>
                <a:cxn ang="0">
                  <a:pos x="793" y="138"/>
                </a:cxn>
                <a:cxn ang="0">
                  <a:pos x="821" y="130"/>
                </a:cxn>
                <a:cxn ang="0">
                  <a:pos x="775" y="70"/>
                </a:cxn>
                <a:cxn ang="0">
                  <a:pos x="783" y="91"/>
                </a:cxn>
                <a:cxn ang="0">
                  <a:pos x="847" y="179"/>
                </a:cxn>
                <a:cxn ang="0">
                  <a:pos x="834" y="171"/>
                </a:cxn>
                <a:cxn ang="0">
                  <a:pos x="596" y="180"/>
                </a:cxn>
                <a:cxn ang="0">
                  <a:pos x="550" y="109"/>
                </a:cxn>
                <a:cxn ang="0">
                  <a:pos x="749" y="104"/>
                </a:cxn>
                <a:cxn ang="0">
                  <a:pos x="146" y="231"/>
                </a:cxn>
                <a:cxn ang="0">
                  <a:pos x="210" y="221"/>
                </a:cxn>
                <a:cxn ang="0">
                  <a:pos x="972" y="618"/>
                </a:cxn>
                <a:cxn ang="0">
                  <a:pos x="928" y="434"/>
                </a:cxn>
                <a:cxn ang="0">
                  <a:pos x="853" y="221"/>
                </a:cxn>
                <a:cxn ang="0">
                  <a:pos x="788" y="151"/>
                </a:cxn>
                <a:cxn ang="0">
                  <a:pos x="689" y="130"/>
                </a:cxn>
                <a:cxn ang="0">
                  <a:pos x="656" y="158"/>
                </a:cxn>
                <a:cxn ang="0">
                  <a:pos x="575" y="200"/>
                </a:cxn>
                <a:cxn ang="0">
                  <a:pos x="550" y="161"/>
                </a:cxn>
                <a:cxn ang="0">
                  <a:pos x="464" y="130"/>
                </a:cxn>
                <a:cxn ang="0">
                  <a:pos x="397" y="47"/>
                </a:cxn>
                <a:cxn ang="0">
                  <a:pos x="348" y="94"/>
                </a:cxn>
                <a:cxn ang="0">
                  <a:pos x="332" y="158"/>
                </a:cxn>
                <a:cxn ang="0">
                  <a:pos x="384" y="221"/>
                </a:cxn>
                <a:cxn ang="0">
                  <a:pos x="272" y="255"/>
                </a:cxn>
                <a:cxn ang="0">
                  <a:pos x="174" y="231"/>
                </a:cxn>
                <a:cxn ang="0">
                  <a:pos x="148" y="374"/>
                </a:cxn>
                <a:cxn ang="0">
                  <a:pos x="102" y="532"/>
                </a:cxn>
                <a:cxn ang="0">
                  <a:pos x="37" y="590"/>
                </a:cxn>
                <a:cxn ang="0">
                  <a:pos x="24" y="709"/>
                </a:cxn>
                <a:cxn ang="0">
                  <a:pos x="21" y="841"/>
                </a:cxn>
                <a:cxn ang="0">
                  <a:pos x="76" y="992"/>
                </a:cxn>
                <a:cxn ang="0">
                  <a:pos x="153" y="1005"/>
                </a:cxn>
                <a:cxn ang="0">
                  <a:pos x="195" y="1104"/>
                </a:cxn>
                <a:cxn ang="0">
                  <a:pos x="213" y="1285"/>
                </a:cxn>
                <a:cxn ang="0">
                  <a:pos x="283" y="1249"/>
                </a:cxn>
                <a:cxn ang="0">
                  <a:pos x="417" y="1285"/>
                </a:cxn>
                <a:cxn ang="0">
                  <a:pos x="503" y="1291"/>
                </a:cxn>
                <a:cxn ang="0">
                  <a:pos x="599" y="1306"/>
                </a:cxn>
                <a:cxn ang="0">
                  <a:pos x="762" y="1267"/>
                </a:cxn>
                <a:cxn ang="0">
                  <a:pos x="757" y="1189"/>
                </a:cxn>
                <a:cxn ang="0">
                  <a:pos x="824" y="1031"/>
                </a:cxn>
                <a:cxn ang="0">
                  <a:pos x="720" y="880"/>
                </a:cxn>
                <a:cxn ang="0">
                  <a:pos x="736" y="800"/>
                </a:cxn>
                <a:cxn ang="0">
                  <a:pos x="902" y="712"/>
                </a:cxn>
                <a:cxn ang="0">
                  <a:pos x="967" y="704"/>
                </a:cxn>
                <a:cxn ang="0">
                  <a:pos x="138" y="234"/>
                </a:cxn>
                <a:cxn ang="0">
                  <a:pos x="239" y="216"/>
                </a:cxn>
                <a:cxn ang="0">
                  <a:pos x="278" y="68"/>
                </a:cxn>
                <a:cxn ang="0">
                  <a:pos x="280" y="49"/>
                </a:cxn>
                <a:cxn ang="0">
                  <a:pos x="291" y="26"/>
                </a:cxn>
                <a:cxn ang="0">
                  <a:pos x="296" y="0"/>
                </a:cxn>
                <a:cxn ang="0">
                  <a:pos x="265" y="229"/>
                </a:cxn>
                <a:cxn ang="0">
                  <a:pos x="241" y="151"/>
                </a:cxn>
              </a:cxnLst>
              <a:rect l="0" t="0" r="r" b="b"/>
              <a:pathLst>
                <a:path w="987" h="1337">
                  <a:moveTo>
                    <a:pt x="285" y="1267"/>
                  </a:moveTo>
                  <a:cubicBezTo>
                    <a:pt x="293" y="1267"/>
                    <a:pt x="293" y="1267"/>
                    <a:pt x="293" y="1267"/>
                  </a:cubicBezTo>
                  <a:cubicBezTo>
                    <a:pt x="293" y="1262"/>
                    <a:pt x="293" y="1262"/>
                    <a:pt x="293" y="1262"/>
                  </a:cubicBezTo>
                  <a:cubicBezTo>
                    <a:pt x="288" y="1262"/>
                    <a:pt x="288" y="1262"/>
                    <a:pt x="288" y="1262"/>
                  </a:cubicBezTo>
                  <a:cubicBezTo>
                    <a:pt x="285" y="1267"/>
                    <a:pt x="285" y="1267"/>
                    <a:pt x="285" y="1267"/>
                  </a:cubicBezTo>
                  <a:close/>
                  <a:moveTo>
                    <a:pt x="296" y="94"/>
                  </a:moveTo>
                  <a:cubicBezTo>
                    <a:pt x="298" y="91"/>
                    <a:pt x="298" y="88"/>
                    <a:pt x="296" y="88"/>
                  </a:cubicBezTo>
                  <a:cubicBezTo>
                    <a:pt x="283" y="91"/>
                    <a:pt x="301" y="96"/>
                    <a:pt x="296" y="94"/>
                  </a:cubicBezTo>
                  <a:close/>
                  <a:moveTo>
                    <a:pt x="319" y="101"/>
                  </a:moveTo>
                  <a:cubicBezTo>
                    <a:pt x="322" y="101"/>
                    <a:pt x="322" y="99"/>
                    <a:pt x="322" y="99"/>
                  </a:cubicBezTo>
                  <a:cubicBezTo>
                    <a:pt x="319" y="99"/>
                    <a:pt x="316" y="101"/>
                    <a:pt x="319" y="101"/>
                  </a:cubicBezTo>
                  <a:close/>
                  <a:moveTo>
                    <a:pt x="316" y="94"/>
                  </a:moveTo>
                  <a:cubicBezTo>
                    <a:pt x="319" y="91"/>
                    <a:pt x="322" y="91"/>
                    <a:pt x="319" y="86"/>
                  </a:cubicBezTo>
                  <a:cubicBezTo>
                    <a:pt x="314" y="83"/>
                    <a:pt x="298" y="101"/>
                    <a:pt x="316" y="94"/>
                  </a:cubicBezTo>
                  <a:close/>
                  <a:moveTo>
                    <a:pt x="314" y="68"/>
                  </a:moveTo>
                  <a:cubicBezTo>
                    <a:pt x="311" y="70"/>
                    <a:pt x="309" y="70"/>
                    <a:pt x="306" y="70"/>
                  </a:cubicBezTo>
                  <a:cubicBezTo>
                    <a:pt x="311" y="78"/>
                    <a:pt x="311" y="70"/>
                    <a:pt x="314" y="68"/>
                  </a:cubicBezTo>
                  <a:close/>
                  <a:moveTo>
                    <a:pt x="296" y="83"/>
                  </a:moveTo>
                  <a:cubicBezTo>
                    <a:pt x="296" y="81"/>
                    <a:pt x="293" y="81"/>
                    <a:pt x="293" y="83"/>
                  </a:cubicBezTo>
                  <a:cubicBezTo>
                    <a:pt x="293" y="88"/>
                    <a:pt x="296" y="83"/>
                    <a:pt x="296" y="83"/>
                  </a:cubicBezTo>
                  <a:close/>
                  <a:moveTo>
                    <a:pt x="301" y="195"/>
                  </a:moveTo>
                  <a:cubicBezTo>
                    <a:pt x="306" y="195"/>
                    <a:pt x="301" y="192"/>
                    <a:pt x="301" y="192"/>
                  </a:cubicBezTo>
                  <a:cubicBezTo>
                    <a:pt x="296" y="192"/>
                    <a:pt x="296" y="195"/>
                    <a:pt x="301" y="195"/>
                  </a:cubicBezTo>
                  <a:close/>
                  <a:moveTo>
                    <a:pt x="301" y="101"/>
                  </a:moveTo>
                  <a:cubicBezTo>
                    <a:pt x="301" y="104"/>
                    <a:pt x="306" y="101"/>
                    <a:pt x="306" y="101"/>
                  </a:cubicBezTo>
                  <a:cubicBezTo>
                    <a:pt x="306" y="96"/>
                    <a:pt x="301" y="99"/>
                    <a:pt x="301" y="101"/>
                  </a:cubicBezTo>
                  <a:close/>
                  <a:moveTo>
                    <a:pt x="296" y="187"/>
                  </a:moveTo>
                  <a:cubicBezTo>
                    <a:pt x="298" y="184"/>
                    <a:pt x="291" y="184"/>
                    <a:pt x="291" y="184"/>
                  </a:cubicBezTo>
                  <a:cubicBezTo>
                    <a:pt x="288" y="182"/>
                    <a:pt x="293" y="200"/>
                    <a:pt x="296" y="187"/>
                  </a:cubicBezTo>
                  <a:close/>
                  <a:moveTo>
                    <a:pt x="298" y="107"/>
                  </a:moveTo>
                  <a:cubicBezTo>
                    <a:pt x="298" y="107"/>
                    <a:pt x="298" y="104"/>
                    <a:pt x="296" y="101"/>
                  </a:cubicBezTo>
                  <a:cubicBezTo>
                    <a:pt x="291" y="96"/>
                    <a:pt x="293" y="109"/>
                    <a:pt x="298" y="107"/>
                  </a:cubicBezTo>
                  <a:close/>
                  <a:moveTo>
                    <a:pt x="772" y="96"/>
                  </a:moveTo>
                  <a:cubicBezTo>
                    <a:pt x="765" y="91"/>
                    <a:pt x="765" y="99"/>
                    <a:pt x="759" y="101"/>
                  </a:cubicBezTo>
                  <a:cubicBezTo>
                    <a:pt x="762" y="101"/>
                    <a:pt x="767" y="99"/>
                    <a:pt x="772" y="96"/>
                  </a:cubicBezTo>
                  <a:close/>
                  <a:moveTo>
                    <a:pt x="845" y="135"/>
                  </a:moveTo>
                  <a:cubicBezTo>
                    <a:pt x="842" y="132"/>
                    <a:pt x="842" y="132"/>
                    <a:pt x="840" y="135"/>
                  </a:cubicBezTo>
                  <a:cubicBezTo>
                    <a:pt x="840" y="140"/>
                    <a:pt x="842" y="135"/>
                    <a:pt x="845" y="135"/>
                  </a:cubicBezTo>
                  <a:close/>
                  <a:moveTo>
                    <a:pt x="759" y="75"/>
                  </a:moveTo>
                  <a:cubicBezTo>
                    <a:pt x="752" y="68"/>
                    <a:pt x="754" y="96"/>
                    <a:pt x="754" y="99"/>
                  </a:cubicBezTo>
                  <a:cubicBezTo>
                    <a:pt x="757" y="94"/>
                    <a:pt x="759" y="75"/>
                    <a:pt x="759" y="75"/>
                  </a:cubicBezTo>
                  <a:close/>
                  <a:moveTo>
                    <a:pt x="777" y="96"/>
                  </a:moveTo>
                  <a:cubicBezTo>
                    <a:pt x="777" y="99"/>
                    <a:pt x="762" y="101"/>
                    <a:pt x="765" y="104"/>
                  </a:cubicBezTo>
                  <a:cubicBezTo>
                    <a:pt x="765" y="107"/>
                    <a:pt x="775" y="101"/>
                    <a:pt x="775" y="107"/>
                  </a:cubicBezTo>
                  <a:cubicBezTo>
                    <a:pt x="775" y="112"/>
                    <a:pt x="777" y="117"/>
                    <a:pt x="767" y="117"/>
                  </a:cubicBezTo>
                  <a:cubicBezTo>
                    <a:pt x="759" y="117"/>
                    <a:pt x="759" y="125"/>
                    <a:pt x="762" y="127"/>
                  </a:cubicBezTo>
                  <a:cubicBezTo>
                    <a:pt x="765" y="130"/>
                    <a:pt x="780" y="135"/>
                    <a:pt x="783" y="135"/>
                  </a:cubicBezTo>
                  <a:cubicBezTo>
                    <a:pt x="785" y="138"/>
                    <a:pt x="783" y="138"/>
                    <a:pt x="783" y="138"/>
                  </a:cubicBezTo>
                  <a:cubicBezTo>
                    <a:pt x="785" y="140"/>
                    <a:pt x="793" y="140"/>
                    <a:pt x="793" y="138"/>
                  </a:cubicBezTo>
                  <a:cubicBezTo>
                    <a:pt x="793" y="132"/>
                    <a:pt x="788" y="138"/>
                    <a:pt x="788" y="132"/>
                  </a:cubicBezTo>
                  <a:cubicBezTo>
                    <a:pt x="788" y="127"/>
                    <a:pt x="798" y="127"/>
                    <a:pt x="793" y="122"/>
                  </a:cubicBezTo>
                  <a:cubicBezTo>
                    <a:pt x="796" y="122"/>
                    <a:pt x="816" y="117"/>
                    <a:pt x="816" y="120"/>
                  </a:cubicBezTo>
                  <a:cubicBezTo>
                    <a:pt x="816" y="120"/>
                    <a:pt x="809" y="122"/>
                    <a:pt x="809" y="125"/>
                  </a:cubicBezTo>
                  <a:cubicBezTo>
                    <a:pt x="814" y="122"/>
                    <a:pt x="816" y="122"/>
                    <a:pt x="819" y="122"/>
                  </a:cubicBezTo>
                  <a:cubicBezTo>
                    <a:pt x="814" y="127"/>
                    <a:pt x="814" y="127"/>
                    <a:pt x="814" y="127"/>
                  </a:cubicBezTo>
                  <a:cubicBezTo>
                    <a:pt x="816" y="127"/>
                    <a:pt x="821" y="130"/>
                    <a:pt x="821" y="130"/>
                  </a:cubicBezTo>
                  <a:cubicBezTo>
                    <a:pt x="821" y="127"/>
                    <a:pt x="827" y="120"/>
                    <a:pt x="827" y="120"/>
                  </a:cubicBezTo>
                  <a:cubicBezTo>
                    <a:pt x="827" y="112"/>
                    <a:pt x="806" y="107"/>
                    <a:pt x="806" y="101"/>
                  </a:cubicBezTo>
                  <a:cubicBezTo>
                    <a:pt x="803" y="91"/>
                    <a:pt x="829" y="70"/>
                    <a:pt x="798" y="81"/>
                  </a:cubicBezTo>
                  <a:cubicBezTo>
                    <a:pt x="796" y="81"/>
                    <a:pt x="788" y="75"/>
                    <a:pt x="788" y="68"/>
                  </a:cubicBezTo>
                  <a:cubicBezTo>
                    <a:pt x="788" y="65"/>
                    <a:pt x="798" y="60"/>
                    <a:pt x="788" y="60"/>
                  </a:cubicBezTo>
                  <a:cubicBezTo>
                    <a:pt x="783" y="60"/>
                    <a:pt x="757" y="78"/>
                    <a:pt x="765" y="83"/>
                  </a:cubicBezTo>
                  <a:cubicBezTo>
                    <a:pt x="767" y="86"/>
                    <a:pt x="775" y="70"/>
                    <a:pt x="775" y="70"/>
                  </a:cubicBezTo>
                  <a:cubicBezTo>
                    <a:pt x="780" y="68"/>
                    <a:pt x="775" y="83"/>
                    <a:pt x="775" y="83"/>
                  </a:cubicBezTo>
                  <a:cubicBezTo>
                    <a:pt x="780" y="83"/>
                    <a:pt x="783" y="75"/>
                    <a:pt x="785" y="75"/>
                  </a:cubicBezTo>
                  <a:cubicBezTo>
                    <a:pt x="785" y="75"/>
                    <a:pt x="798" y="88"/>
                    <a:pt x="798" y="86"/>
                  </a:cubicBezTo>
                  <a:cubicBezTo>
                    <a:pt x="798" y="109"/>
                    <a:pt x="790" y="83"/>
                    <a:pt x="788" y="83"/>
                  </a:cubicBezTo>
                  <a:cubicBezTo>
                    <a:pt x="785" y="86"/>
                    <a:pt x="788" y="88"/>
                    <a:pt x="785" y="88"/>
                  </a:cubicBezTo>
                  <a:cubicBezTo>
                    <a:pt x="785" y="88"/>
                    <a:pt x="788" y="81"/>
                    <a:pt x="785" y="81"/>
                  </a:cubicBezTo>
                  <a:cubicBezTo>
                    <a:pt x="780" y="78"/>
                    <a:pt x="780" y="88"/>
                    <a:pt x="783" y="91"/>
                  </a:cubicBezTo>
                  <a:cubicBezTo>
                    <a:pt x="780" y="88"/>
                    <a:pt x="762" y="81"/>
                    <a:pt x="762" y="88"/>
                  </a:cubicBezTo>
                  <a:cubicBezTo>
                    <a:pt x="762" y="94"/>
                    <a:pt x="775" y="91"/>
                    <a:pt x="777" y="96"/>
                  </a:cubicBezTo>
                  <a:close/>
                  <a:moveTo>
                    <a:pt x="834" y="171"/>
                  </a:moveTo>
                  <a:cubicBezTo>
                    <a:pt x="837" y="174"/>
                    <a:pt x="840" y="174"/>
                    <a:pt x="840" y="177"/>
                  </a:cubicBezTo>
                  <a:cubicBezTo>
                    <a:pt x="842" y="169"/>
                    <a:pt x="860" y="171"/>
                    <a:pt x="858" y="187"/>
                  </a:cubicBezTo>
                  <a:cubicBezTo>
                    <a:pt x="850" y="184"/>
                    <a:pt x="853" y="187"/>
                    <a:pt x="847" y="187"/>
                  </a:cubicBezTo>
                  <a:cubicBezTo>
                    <a:pt x="847" y="179"/>
                    <a:pt x="847" y="179"/>
                    <a:pt x="847" y="179"/>
                  </a:cubicBezTo>
                  <a:cubicBezTo>
                    <a:pt x="842" y="187"/>
                    <a:pt x="850" y="195"/>
                    <a:pt x="837" y="203"/>
                  </a:cubicBezTo>
                  <a:cubicBezTo>
                    <a:pt x="847" y="203"/>
                    <a:pt x="847" y="203"/>
                    <a:pt x="847" y="203"/>
                  </a:cubicBezTo>
                  <a:cubicBezTo>
                    <a:pt x="850" y="203"/>
                    <a:pt x="878" y="192"/>
                    <a:pt x="881" y="203"/>
                  </a:cubicBezTo>
                  <a:cubicBezTo>
                    <a:pt x="878" y="192"/>
                    <a:pt x="873" y="179"/>
                    <a:pt x="863" y="174"/>
                  </a:cubicBezTo>
                  <a:cubicBezTo>
                    <a:pt x="850" y="171"/>
                    <a:pt x="840" y="151"/>
                    <a:pt x="829" y="148"/>
                  </a:cubicBezTo>
                  <a:cubicBezTo>
                    <a:pt x="829" y="148"/>
                    <a:pt x="832" y="169"/>
                    <a:pt x="830" y="173"/>
                  </a:cubicBezTo>
                  <a:cubicBezTo>
                    <a:pt x="831" y="173"/>
                    <a:pt x="834" y="176"/>
                    <a:pt x="834" y="171"/>
                  </a:cubicBezTo>
                  <a:close/>
                  <a:moveTo>
                    <a:pt x="829" y="174"/>
                  </a:moveTo>
                  <a:cubicBezTo>
                    <a:pt x="829" y="174"/>
                    <a:pt x="830" y="174"/>
                    <a:pt x="830" y="173"/>
                  </a:cubicBezTo>
                  <a:cubicBezTo>
                    <a:pt x="829" y="173"/>
                    <a:pt x="829" y="174"/>
                    <a:pt x="829" y="174"/>
                  </a:cubicBezTo>
                  <a:close/>
                  <a:moveTo>
                    <a:pt x="585" y="188"/>
                  </a:moveTo>
                  <a:cubicBezTo>
                    <a:pt x="588" y="193"/>
                    <a:pt x="590" y="188"/>
                    <a:pt x="593" y="188"/>
                  </a:cubicBezTo>
                  <a:cubicBezTo>
                    <a:pt x="590" y="190"/>
                    <a:pt x="590" y="190"/>
                    <a:pt x="593" y="190"/>
                  </a:cubicBezTo>
                  <a:cubicBezTo>
                    <a:pt x="593" y="190"/>
                    <a:pt x="598" y="180"/>
                    <a:pt x="596" y="180"/>
                  </a:cubicBezTo>
                  <a:cubicBezTo>
                    <a:pt x="596" y="180"/>
                    <a:pt x="580" y="185"/>
                    <a:pt x="585" y="188"/>
                  </a:cubicBezTo>
                  <a:close/>
                  <a:moveTo>
                    <a:pt x="322" y="70"/>
                  </a:moveTo>
                  <a:cubicBezTo>
                    <a:pt x="316" y="78"/>
                    <a:pt x="322" y="75"/>
                    <a:pt x="322" y="75"/>
                  </a:cubicBezTo>
                  <a:cubicBezTo>
                    <a:pt x="322" y="75"/>
                    <a:pt x="327" y="65"/>
                    <a:pt x="322" y="70"/>
                  </a:cubicBezTo>
                  <a:close/>
                  <a:moveTo>
                    <a:pt x="560" y="109"/>
                  </a:moveTo>
                  <a:cubicBezTo>
                    <a:pt x="568" y="117"/>
                    <a:pt x="573" y="120"/>
                    <a:pt x="581" y="120"/>
                  </a:cubicBezTo>
                  <a:cubicBezTo>
                    <a:pt x="581" y="101"/>
                    <a:pt x="547" y="86"/>
                    <a:pt x="550" y="109"/>
                  </a:cubicBezTo>
                  <a:cubicBezTo>
                    <a:pt x="552" y="112"/>
                    <a:pt x="555" y="112"/>
                    <a:pt x="560" y="109"/>
                  </a:cubicBezTo>
                  <a:close/>
                  <a:moveTo>
                    <a:pt x="301" y="86"/>
                  </a:moveTo>
                  <a:cubicBezTo>
                    <a:pt x="301" y="86"/>
                    <a:pt x="311" y="88"/>
                    <a:pt x="306" y="83"/>
                  </a:cubicBezTo>
                  <a:cubicBezTo>
                    <a:pt x="306" y="83"/>
                    <a:pt x="301" y="83"/>
                    <a:pt x="301" y="81"/>
                  </a:cubicBezTo>
                  <a:cubicBezTo>
                    <a:pt x="296" y="83"/>
                    <a:pt x="298" y="86"/>
                    <a:pt x="301" y="86"/>
                  </a:cubicBezTo>
                  <a:close/>
                  <a:moveTo>
                    <a:pt x="757" y="101"/>
                  </a:moveTo>
                  <a:cubicBezTo>
                    <a:pt x="749" y="104"/>
                    <a:pt x="749" y="104"/>
                    <a:pt x="749" y="104"/>
                  </a:cubicBezTo>
                  <a:cubicBezTo>
                    <a:pt x="749" y="104"/>
                    <a:pt x="754" y="107"/>
                    <a:pt x="757" y="101"/>
                  </a:cubicBezTo>
                  <a:close/>
                  <a:moveTo>
                    <a:pt x="190" y="221"/>
                  </a:moveTo>
                  <a:cubicBezTo>
                    <a:pt x="187" y="221"/>
                    <a:pt x="190" y="226"/>
                    <a:pt x="190" y="226"/>
                  </a:cubicBezTo>
                  <a:cubicBezTo>
                    <a:pt x="192" y="226"/>
                    <a:pt x="195" y="223"/>
                    <a:pt x="190" y="221"/>
                  </a:cubicBezTo>
                  <a:close/>
                  <a:moveTo>
                    <a:pt x="158" y="229"/>
                  </a:moveTo>
                  <a:cubicBezTo>
                    <a:pt x="156" y="223"/>
                    <a:pt x="143" y="231"/>
                    <a:pt x="138" y="231"/>
                  </a:cubicBezTo>
                  <a:cubicBezTo>
                    <a:pt x="146" y="231"/>
                    <a:pt x="146" y="231"/>
                    <a:pt x="146" y="231"/>
                  </a:cubicBezTo>
                  <a:cubicBezTo>
                    <a:pt x="148" y="231"/>
                    <a:pt x="153" y="231"/>
                    <a:pt x="158" y="229"/>
                  </a:cubicBezTo>
                  <a:close/>
                  <a:moveTo>
                    <a:pt x="174" y="226"/>
                  </a:moveTo>
                  <a:cubicBezTo>
                    <a:pt x="179" y="226"/>
                    <a:pt x="184" y="229"/>
                    <a:pt x="184" y="223"/>
                  </a:cubicBezTo>
                  <a:cubicBezTo>
                    <a:pt x="184" y="216"/>
                    <a:pt x="158" y="226"/>
                    <a:pt x="161" y="229"/>
                  </a:cubicBezTo>
                  <a:cubicBezTo>
                    <a:pt x="164" y="229"/>
                    <a:pt x="171" y="226"/>
                    <a:pt x="174" y="226"/>
                  </a:cubicBezTo>
                  <a:close/>
                  <a:moveTo>
                    <a:pt x="197" y="226"/>
                  </a:moveTo>
                  <a:cubicBezTo>
                    <a:pt x="200" y="226"/>
                    <a:pt x="208" y="221"/>
                    <a:pt x="210" y="221"/>
                  </a:cubicBezTo>
                  <a:cubicBezTo>
                    <a:pt x="210" y="218"/>
                    <a:pt x="208" y="216"/>
                    <a:pt x="200" y="218"/>
                  </a:cubicBezTo>
                  <a:cubicBezTo>
                    <a:pt x="202" y="218"/>
                    <a:pt x="190" y="226"/>
                    <a:pt x="197" y="226"/>
                  </a:cubicBezTo>
                  <a:close/>
                  <a:moveTo>
                    <a:pt x="234" y="218"/>
                  </a:moveTo>
                  <a:cubicBezTo>
                    <a:pt x="236" y="216"/>
                    <a:pt x="223" y="216"/>
                    <a:pt x="223" y="216"/>
                  </a:cubicBezTo>
                  <a:cubicBezTo>
                    <a:pt x="223" y="216"/>
                    <a:pt x="213" y="216"/>
                    <a:pt x="215" y="221"/>
                  </a:cubicBezTo>
                  <a:cubicBezTo>
                    <a:pt x="221" y="223"/>
                    <a:pt x="228" y="218"/>
                    <a:pt x="234" y="218"/>
                  </a:cubicBezTo>
                  <a:close/>
                  <a:moveTo>
                    <a:pt x="972" y="618"/>
                  </a:moveTo>
                  <a:cubicBezTo>
                    <a:pt x="972" y="600"/>
                    <a:pt x="959" y="603"/>
                    <a:pt x="948" y="597"/>
                  </a:cubicBezTo>
                  <a:cubicBezTo>
                    <a:pt x="938" y="592"/>
                    <a:pt x="954" y="582"/>
                    <a:pt x="948" y="577"/>
                  </a:cubicBezTo>
                  <a:cubicBezTo>
                    <a:pt x="943" y="561"/>
                    <a:pt x="923" y="551"/>
                    <a:pt x="933" y="538"/>
                  </a:cubicBezTo>
                  <a:cubicBezTo>
                    <a:pt x="938" y="530"/>
                    <a:pt x="951" y="504"/>
                    <a:pt x="935" y="501"/>
                  </a:cubicBezTo>
                  <a:cubicBezTo>
                    <a:pt x="933" y="501"/>
                    <a:pt x="943" y="475"/>
                    <a:pt x="933" y="473"/>
                  </a:cubicBezTo>
                  <a:cubicBezTo>
                    <a:pt x="923" y="467"/>
                    <a:pt x="923" y="465"/>
                    <a:pt x="920" y="455"/>
                  </a:cubicBezTo>
                  <a:cubicBezTo>
                    <a:pt x="917" y="439"/>
                    <a:pt x="928" y="444"/>
                    <a:pt x="928" y="434"/>
                  </a:cubicBezTo>
                  <a:cubicBezTo>
                    <a:pt x="928" y="416"/>
                    <a:pt x="894" y="379"/>
                    <a:pt x="871" y="377"/>
                  </a:cubicBezTo>
                  <a:cubicBezTo>
                    <a:pt x="873" y="371"/>
                    <a:pt x="873" y="356"/>
                    <a:pt x="876" y="353"/>
                  </a:cubicBezTo>
                  <a:cubicBezTo>
                    <a:pt x="881" y="345"/>
                    <a:pt x="891" y="345"/>
                    <a:pt x="894" y="335"/>
                  </a:cubicBezTo>
                  <a:cubicBezTo>
                    <a:pt x="899" y="317"/>
                    <a:pt x="904" y="301"/>
                    <a:pt x="894" y="286"/>
                  </a:cubicBezTo>
                  <a:cubicBezTo>
                    <a:pt x="884" y="268"/>
                    <a:pt x="891" y="239"/>
                    <a:pt x="873" y="229"/>
                  </a:cubicBezTo>
                  <a:cubicBezTo>
                    <a:pt x="873" y="226"/>
                    <a:pt x="881" y="223"/>
                    <a:pt x="878" y="221"/>
                  </a:cubicBezTo>
                  <a:cubicBezTo>
                    <a:pt x="876" y="218"/>
                    <a:pt x="863" y="223"/>
                    <a:pt x="853" y="221"/>
                  </a:cubicBezTo>
                  <a:cubicBezTo>
                    <a:pt x="850" y="221"/>
                    <a:pt x="842" y="216"/>
                    <a:pt x="840" y="213"/>
                  </a:cubicBezTo>
                  <a:cubicBezTo>
                    <a:pt x="837" y="210"/>
                    <a:pt x="829" y="208"/>
                    <a:pt x="834" y="200"/>
                  </a:cubicBezTo>
                  <a:cubicBezTo>
                    <a:pt x="845" y="190"/>
                    <a:pt x="834" y="195"/>
                    <a:pt x="834" y="184"/>
                  </a:cubicBezTo>
                  <a:cubicBezTo>
                    <a:pt x="834" y="174"/>
                    <a:pt x="824" y="182"/>
                    <a:pt x="827" y="166"/>
                  </a:cubicBezTo>
                  <a:cubicBezTo>
                    <a:pt x="829" y="161"/>
                    <a:pt x="821" y="161"/>
                    <a:pt x="821" y="153"/>
                  </a:cubicBezTo>
                  <a:cubicBezTo>
                    <a:pt x="821" y="148"/>
                    <a:pt x="796" y="166"/>
                    <a:pt x="796" y="166"/>
                  </a:cubicBezTo>
                  <a:cubicBezTo>
                    <a:pt x="796" y="166"/>
                    <a:pt x="788" y="153"/>
                    <a:pt x="788" y="151"/>
                  </a:cubicBezTo>
                  <a:cubicBezTo>
                    <a:pt x="788" y="151"/>
                    <a:pt x="759" y="138"/>
                    <a:pt x="757" y="132"/>
                  </a:cubicBezTo>
                  <a:cubicBezTo>
                    <a:pt x="757" y="127"/>
                    <a:pt x="749" y="109"/>
                    <a:pt x="749" y="107"/>
                  </a:cubicBezTo>
                  <a:cubicBezTo>
                    <a:pt x="746" y="112"/>
                    <a:pt x="736" y="112"/>
                    <a:pt x="736" y="120"/>
                  </a:cubicBezTo>
                  <a:cubicBezTo>
                    <a:pt x="739" y="130"/>
                    <a:pt x="723" y="120"/>
                    <a:pt x="726" y="120"/>
                  </a:cubicBezTo>
                  <a:cubicBezTo>
                    <a:pt x="720" y="122"/>
                    <a:pt x="713" y="117"/>
                    <a:pt x="708" y="125"/>
                  </a:cubicBezTo>
                  <a:cubicBezTo>
                    <a:pt x="697" y="120"/>
                    <a:pt x="692" y="143"/>
                    <a:pt x="695" y="143"/>
                  </a:cubicBezTo>
                  <a:cubicBezTo>
                    <a:pt x="676" y="143"/>
                    <a:pt x="695" y="130"/>
                    <a:pt x="689" y="130"/>
                  </a:cubicBezTo>
                  <a:cubicBezTo>
                    <a:pt x="687" y="127"/>
                    <a:pt x="702" y="120"/>
                    <a:pt x="708" y="120"/>
                  </a:cubicBezTo>
                  <a:cubicBezTo>
                    <a:pt x="705" y="120"/>
                    <a:pt x="718" y="112"/>
                    <a:pt x="718" y="112"/>
                  </a:cubicBezTo>
                  <a:cubicBezTo>
                    <a:pt x="726" y="112"/>
                    <a:pt x="741" y="117"/>
                    <a:pt x="744" y="107"/>
                  </a:cubicBezTo>
                  <a:cubicBezTo>
                    <a:pt x="741" y="112"/>
                    <a:pt x="726" y="109"/>
                    <a:pt x="715" y="107"/>
                  </a:cubicBezTo>
                  <a:cubicBezTo>
                    <a:pt x="708" y="107"/>
                    <a:pt x="697" y="96"/>
                    <a:pt x="697" y="112"/>
                  </a:cubicBezTo>
                  <a:cubicBezTo>
                    <a:pt x="697" y="120"/>
                    <a:pt x="682" y="122"/>
                    <a:pt x="676" y="127"/>
                  </a:cubicBezTo>
                  <a:cubicBezTo>
                    <a:pt x="669" y="140"/>
                    <a:pt x="664" y="158"/>
                    <a:pt x="656" y="158"/>
                  </a:cubicBezTo>
                  <a:cubicBezTo>
                    <a:pt x="648" y="158"/>
                    <a:pt x="640" y="164"/>
                    <a:pt x="632" y="164"/>
                  </a:cubicBezTo>
                  <a:cubicBezTo>
                    <a:pt x="625" y="164"/>
                    <a:pt x="622" y="158"/>
                    <a:pt x="617" y="161"/>
                  </a:cubicBezTo>
                  <a:cubicBezTo>
                    <a:pt x="614" y="161"/>
                    <a:pt x="594" y="177"/>
                    <a:pt x="596" y="179"/>
                  </a:cubicBezTo>
                  <a:cubicBezTo>
                    <a:pt x="604" y="182"/>
                    <a:pt x="607" y="171"/>
                    <a:pt x="612" y="171"/>
                  </a:cubicBezTo>
                  <a:cubicBezTo>
                    <a:pt x="609" y="171"/>
                    <a:pt x="596" y="190"/>
                    <a:pt x="596" y="192"/>
                  </a:cubicBezTo>
                  <a:cubicBezTo>
                    <a:pt x="594" y="208"/>
                    <a:pt x="594" y="200"/>
                    <a:pt x="586" y="200"/>
                  </a:cubicBezTo>
                  <a:cubicBezTo>
                    <a:pt x="575" y="200"/>
                    <a:pt x="575" y="200"/>
                    <a:pt x="575" y="200"/>
                  </a:cubicBezTo>
                  <a:cubicBezTo>
                    <a:pt x="578" y="200"/>
                    <a:pt x="570" y="187"/>
                    <a:pt x="568" y="184"/>
                  </a:cubicBezTo>
                  <a:cubicBezTo>
                    <a:pt x="565" y="184"/>
                    <a:pt x="550" y="184"/>
                    <a:pt x="547" y="187"/>
                  </a:cubicBezTo>
                  <a:cubicBezTo>
                    <a:pt x="537" y="195"/>
                    <a:pt x="531" y="192"/>
                    <a:pt x="547" y="203"/>
                  </a:cubicBezTo>
                  <a:cubicBezTo>
                    <a:pt x="534" y="195"/>
                    <a:pt x="521" y="221"/>
                    <a:pt x="511" y="221"/>
                  </a:cubicBezTo>
                  <a:cubicBezTo>
                    <a:pt x="506" y="221"/>
                    <a:pt x="534" y="200"/>
                    <a:pt x="534" y="200"/>
                  </a:cubicBezTo>
                  <a:cubicBezTo>
                    <a:pt x="534" y="187"/>
                    <a:pt x="531" y="190"/>
                    <a:pt x="524" y="179"/>
                  </a:cubicBezTo>
                  <a:cubicBezTo>
                    <a:pt x="524" y="179"/>
                    <a:pt x="547" y="161"/>
                    <a:pt x="550" y="161"/>
                  </a:cubicBezTo>
                  <a:cubicBezTo>
                    <a:pt x="563" y="153"/>
                    <a:pt x="555" y="148"/>
                    <a:pt x="555" y="140"/>
                  </a:cubicBezTo>
                  <a:cubicBezTo>
                    <a:pt x="555" y="122"/>
                    <a:pt x="560" y="132"/>
                    <a:pt x="563" y="122"/>
                  </a:cubicBezTo>
                  <a:cubicBezTo>
                    <a:pt x="565" y="117"/>
                    <a:pt x="550" y="125"/>
                    <a:pt x="547" y="125"/>
                  </a:cubicBezTo>
                  <a:cubicBezTo>
                    <a:pt x="547" y="125"/>
                    <a:pt x="542" y="120"/>
                    <a:pt x="531" y="130"/>
                  </a:cubicBezTo>
                  <a:cubicBezTo>
                    <a:pt x="521" y="138"/>
                    <a:pt x="521" y="130"/>
                    <a:pt x="508" y="125"/>
                  </a:cubicBezTo>
                  <a:cubicBezTo>
                    <a:pt x="503" y="120"/>
                    <a:pt x="493" y="117"/>
                    <a:pt x="485" y="112"/>
                  </a:cubicBezTo>
                  <a:cubicBezTo>
                    <a:pt x="469" y="107"/>
                    <a:pt x="474" y="130"/>
                    <a:pt x="464" y="130"/>
                  </a:cubicBezTo>
                  <a:cubicBezTo>
                    <a:pt x="467" y="109"/>
                    <a:pt x="467" y="109"/>
                    <a:pt x="467" y="109"/>
                  </a:cubicBezTo>
                  <a:cubicBezTo>
                    <a:pt x="467" y="99"/>
                    <a:pt x="443" y="109"/>
                    <a:pt x="438" y="107"/>
                  </a:cubicBezTo>
                  <a:cubicBezTo>
                    <a:pt x="446" y="109"/>
                    <a:pt x="459" y="78"/>
                    <a:pt x="449" y="68"/>
                  </a:cubicBezTo>
                  <a:cubicBezTo>
                    <a:pt x="456" y="75"/>
                    <a:pt x="449" y="57"/>
                    <a:pt x="449" y="57"/>
                  </a:cubicBezTo>
                  <a:cubicBezTo>
                    <a:pt x="449" y="44"/>
                    <a:pt x="441" y="55"/>
                    <a:pt x="438" y="55"/>
                  </a:cubicBezTo>
                  <a:cubicBezTo>
                    <a:pt x="428" y="57"/>
                    <a:pt x="415" y="39"/>
                    <a:pt x="410" y="39"/>
                  </a:cubicBezTo>
                  <a:cubicBezTo>
                    <a:pt x="410" y="36"/>
                    <a:pt x="397" y="47"/>
                    <a:pt x="397" y="47"/>
                  </a:cubicBezTo>
                  <a:cubicBezTo>
                    <a:pt x="394" y="31"/>
                    <a:pt x="392" y="42"/>
                    <a:pt x="384" y="47"/>
                  </a:cubicBezTo>
                  <a:cubicBezTo>
                    <a:pt x="373" y="49"/>
                    <a:pt x="376" y="36"/>
                    <a:pt x="371" y="36"/>
                  </a:cubicBezTo>
                  <a:cubicBezTo>
                    <a:pt x="355" y="31"/>
                    <a:pt x="342" y="26"/>
                    <a:pt x="327" y="29"/>
                  </a:cubicBezTo>
                  <a:cubicBezTo>
                    <a:pt x="319" y="29"/>
                    <a:pt x="319" y="21"/>
                    <a:pt x="314" y="31"/>
                  </a:cubicBezTo>
                  <a:cubicBezTo>
                    <a:pt x="311" y="39"/>
                    <a:pt x="324" y="55"/>
                    <a:pt x="322" y="57"/>
                  </a:cubicBezTo>
                  <a:cubicBezTo>
                    <a:pt x="322" y="55"/>
                    <a:pt x="332" y="83"/>
                    <a:pt x="332" y="83"/>
                  </a:cubicBezTo>
                  <a:cubicBezTo>
                    <a:pt x="332" y="83"/>
                    <a:pt x="350" y="88"/>
                    <a:pt x="348" y="94"/>
                  </a:cubicBezTo>
                  <a:cubicBezTo>
                    <a:pt x="342" y="99"/>
                    <a:pt x="329" y="91"/>
                    <a:pt x="329" y="101"/>
                  </a:cubicBezTo>
                  <a:cubicBezTo>
                    <a:pt x="332" y="112"/>
                    <a:pt x="348" y="99"/>
                    <a:pt x="348" y="99"/>
                  </a:cubicBezTo>
                  <a:cubicBezTo>
                    <a:pt x="348" y="99"/>
                    <a:pt x="342" y="109"/>
                    <a:pt x="337" y="117"/>
                  </a:cubicBezTo>
                  <a:cubicBezTo>
                    <a:pt x="337" y="117"/>
                    <a:pt x="309" y="112"/>
                    <a:pt x="314" y="120"/>
                  </a:cubicBezTo>
                  <a:cubicBezTo>
                    <a:pt x="316" y="120"/>
                    <a:pt x="316" y="122"/>
                    <a:pt x="316" y="122"/>
                  </a:cubicBezTo>
                  <a:cubicBezTo>
                    <a:pt x="283" y="135"/>
                    <a:pt x="342" y="143"/>
                    <a:pt x="342" y="132"/>
                  </a:cubicBezTo>
                  <a:cubicBezTo>
                    <a:pt x="342" y="143"/>
                    <a:pt x="324" y="140"/>
                    <a:pt x="332" y="158"/>
                  </a:cubicBezTo>
                  <a:cubicBezTo>
                    <a:pt x="332" y="161"/>
                    <a:pt x="340" y="164"/>
                    <a:pt x="342" y="169"/>
                  </a:cubicBezTo>
                  <a:cubicBezTo>
                    <a:pt x="353" y="182"/>
                    <a:pt x="337" y="174"/>
                    <a:pt x="332" y="179"/>
                  </a:cubicBezTo>
                  <a:cubicBezTo>
                    <a:pt x="329" y="182"/>
                    <a:pt x="335" y="187"/>
                    <a:pt x="337" y="190"/>
                  </a:cubicBezTo>
                  <a:cubicBezTo>
                    <a:pt x="340" y="210"/>
                    <a:pt x="358" y="200"/>
                    <a:pt x="371" y="203"/>
                  </a:cubicBezTo>
                  <a:cubicBezTo>
                    <a:pt x="381" y="205"/>
                    <a:pt x="386" y="213"/>
                    <a:pt x="392" y="223"/>
                  </a:cubicBezTo>
                  <a:cubicBezTo>
                    <a:pt x="397" y="234"/>
                    <a:pt x="412" y="265"/>
                    <a:pt x="428" y="262"/>
                  </a:cubicBezTo>
                  <a:cubicBezTo>
                    <a:pt x="405" y="265"/>
                    <a:pt x="392" y="242"/>
                    <a:pt x="384" y="221"/>
                  </a:cubicBezTo>
                  <a:cubicBezTo>
                    <a:pt x="376" y="192"/>
                    <a:pt x="350" y="221"/>
                    <a:pt x="332" y="213"/>
                  </a:cubicBezTo>
                  <a:cubicBezTo>
                    <a:pt x="309" y="203"/>
                    <a:pt x="314" y="200"/>
                    <a:pt x="298" y="226"/>
                  </a:cubicBezTo>
                  <a:cubicBezTo>
                    <a:pt x="291" y="242"/>
                    <a:pt x="311" y="255"/>
                    <a:pt x="306" y="262"/>
                  </a:cubicBezTo>
                  <a:cubicBezTo>
                    <a:pt x="306" y="265"/>
                    <a:pt x="293" y="286"/>
                    <a:pt x="296" y="286"/>
                  </a:cubicBezTo>
                  <a:cubicBezTo>
                    <a:pt x="291" y="286"/>
                    <a:pt x="296" y="268"/>
                    <a:pt x="296" y="268"/>
                  </a:cubicBezTo>
                  <a:cubicBezTo>
                    <a:pt x="298" y="257"/>
                    <a:pt x="296" y="260"/>
                    <a:pt x="285" y="257"/>
                  </a:cubicBezTo>
                  <a:cubicBezTo>
                    <a:pt x="280" y="255"/>
                    <a:pt x="278" y="239"/>
                    <a:pt x="272" y="255"/>
                  </a:cubicBezTo>
                  <a:cubicBezTo>
                    <a:pt x="267" y="265"/>
                    <a:pt x="272" y="262"/>
                    <a:pt x="278" y="262"/>
                  </a:cubicBezTo>
                  <a:cubicBezTo>
                    <a:pt x="280" y="262"/>
                    <a:pt x="275" y="281"/>
                    <a:pt x="275" y="281"/>
                  </a:cubicBezTo>
                  <a:cubicBezTo>
                    <a:pt x="270" y="291"/>
                    <a:pt x="265" y="275"/>
                    <a:pt x="257" y="273"/>
                  </a:cubicBezTo>
                  <a:cubicBezTo>
                    <a:pt x="254" y="273"/>
                    <a:pt x="244" y="270"/>
                    <a:pt x="257" y="265"/>
                  </a:cubicBezTo>
                  <a:cubicBezTo>
                    <a:pt x="272" y="257"/>
                    <a:pt x="247" y="229"/>
                    <a:pt x="239" y="229"/>
                  </a:cubicBezTo>
                  <a:cubicBezTo>
                    <a:pt x="226" y="226"/>
                    <a:pt x="210" y="234"/>
                    <a:pt x="197" y="234"/>
                  </a:cubicBezTo>
                  <a:cubicBezTo>
                    <a:pt x="192" y="234"/>
                    <a:pt x="184" y="231"/>
                    <a:pt x="174" y="231"/>
                  </a:cubicBezTo>
                  <a:cubicBezTo>
                    <a:pt x="164" y="231"/>
                    <a:pt x="151" y="249"/>
                    <a:pt x="156" y="257"/>
                  </a:cubicBezTo>
                  <a:cubicBezTo>
                    <a:pt x="153" y="257"/>
                    <a:pt x="156" y="260"/>
                    <a:pt x="153" y="262"/>
                  </a:cubicBezTo>
                  <a:cubicBezTo>
                    <a:pt x="148" y="257"/>
                    <a:pt x="151" y="260"/>
                    <a:pt x="146" y="257"/>
                  </a:cubicBezTo>
                  <a:cubicBezTo>
                    <a:pt x="148" y="268"/>
                    <a:pt x="146" y="281"/>
                    <a:pt x="143" y="291"/>
                  </a:cubicBezTo>
                  <a:cubicBezTo>
                    <a:pt x="169" y="294"/>
                    <a:pt x="161" y="296"/>
                    <a:pt x="164" y="314"/>
                  </a:cubicBezTo>
                  <a:cubicBezTo>
                    <a:pt x="164" y="322"/>
                    <a:pt x="158" y="335"/>
                    <a:pt x="158" y="343"/>
                  </a:cubicBezTo>
                  <a:cubicBezTo>
                    <a:pt x="161" y="353"/>
                    <a:pt x="153" y="366"/>
                    <a:pt x="148" y="374"/>
                  </a:cubicBezTo>
                  <a:cubicBezTo>
                    <a:pt x="140" y="384"/>
                    <a:pt x="148" y="405"/>
                    <a:pt x="135" y="410"/>
                  </a:cubicBezTo>
                  <a:cubicBezTo>
                    <a:pt x="127" y="413"/>
                    <a:pt x="96" y="395"/>
                    <a:pt x="109" y="418"/>
                  </a:cubicBezTo>
                  <a:cubicBezTo>
                    <a:pt x="86" y="429"/>
                    <a:pt x="122" y="455"/>
                    <a:pt x="130" y="436"/>
                  </a:cubicBezTo>
                  <a:cubicBezTo>
                    <a:pt x="146" y="452"/>
                    <a:pt x="127" y="467"/>
                    <a:pt x="140" y="475"/>
                  </a:cubicBezTo>
                  <a:cubicBezTo>
                    <a:pt x="135" y="478"/>
                    <a:pt x="117" y="496"/>
                    <a:pt x="117" y="496"/>
                  </a:cubicBezTo>
                  <a:cubicBezTo>
                    <a:pt x="107" y="496"/>
                    <a:pt x="102" y="501"/>
                    <a:pt x="96" y="509"/>
                  </a:cubicBezTo>
                  <a:cubicBezTo>
                    <a:pt x="117" y="509"/>
                    <a:pt x="107" y="535"/>
                    <a:pt x="102" y="532"/>
                  </a:cubicBezTo>
                  <a:cubicBezTo>
                    <a:pt x="89" y="522"/>
                    <a:pt x="78" y="540"/>
                    <a:pt x="68" y="538"/>
                  </a:cubicBezTo>
                  <a:cubicBezTo>
                    <a:pt x="68" y="543"/>
                    <a:pt x="68" y="543"/>
                    <a:pt x="68" y="543"/>
                  </a:cubicBezTo>
                  <a:cubicBezTo>
                    <a:pt x="60" y="538"/>
                    <a:pt x="45" y="532"/>
                    <a:pt x="34" y="532"/>
                  </a:cubicBezTo>
                  <a:cubicBezTo>
                    <a:pt x="37" y="535"/>
                    <a:pt x="37" y="540"/>
                    <a:pt x="39" y="543"/>
                  </a:cubicBezTo>
                  <a:cubicBezTo>
                    <a:pt x="32" y="538"/>
                    <a:pt x="26" y="540"/>
                    <a:pt x="19" y="540"/>
                  </a:cubicBezTo>
                  <a:cubicBezTo>
                    <a:pt x="19" y="540"/>
                    <a:pt x="26" y="566"/>
                    <a:pt x="26" y="561"/>
                  </a:cubicBezTo>
                  <a:cubicBezTo>
                    <a:pt x="26" y="571"/>
                    <a:pt x="32" y="582"/>
                    <a:pt x="37" y="590"/>
                  </a:cubicBezTo>
                  <a:cubicBezTo>
                    <a:pt x="42" y="597"/>
                    <a:pt x="42" y="610"/>
                    <a:pt x="42" y="621"/>
                  </a:cubicBezTo>
                  <a:cubicBezTo>
                    <a:pt x="42" y="634"/>
                    <a:pt x="21" y="636"/>
                    <a:pt x="26" y="657"/>
                  </a:cubicBezTo>
                  <a:cubicBezTo>
                    <a:pt x="34" y="655"/>
                    <a:pt x="34" y="655"/>
                    <a:pt x="34" y="655"/>
                  </a:cubicBezTo>
                  <a:cubicBezTo>
                    <a:pt x="32" y="667"/>
                    <a:pt x="16" y="665"/>
                    <a:pt x="13" y="678"/>
                  </a:cubicBezTo>
                  <a:cubicBezTo>
                    <a:pt x="11" y="675"/>
                    <a:pt x="11" y="673"/>
                    <a:pt x="8" y="670"/>
                  </a:cubicBezTo>
                  <a:cubicBezTo>
                    <a:pt x="0" y="673"/>
                    <a:pt x="0" y="680"/>
                    <a:pt x="3" y="686"/>
                  </a:cubicBezTo>
                  <a:cubicBezTo>
                    <a:pt x="21" y="680"/>
                    <a:pt x="21" y="699"/>
                    <a:pt x="24" y="709"/>
                  </a:cubicBezTo>
                  <a:cubicBezTo>
                    <a:pt x="19" y="709"/>
                    <a:pt x="16" y="712"/>
                    <a:pt x="11" y="717"/>
                  </a:cubicBezTo>
                  <a:cubicBezTo>
                    <a:pt x="13" y="727"/>
                    <a:pt x="29" y="748"/>
                    <a:pt x="39" y="751"/>
                  </a:cubicBezTo>
                  <a:cubicBezTo>
                    <a:pt x="37" y="753"/>
                    <a:pt x="29" y="758"/>
                    <a:pt x="29" y="761"/>
                  </a:cubicBezTo>
                  <a:cubicBezTo>
                    <a:pt x="29" y="777"/>
                    <a:pt x="39" y="766"/>
                    <a:pt x="45" y="774"/>
                  </a:cubicBezTo>
                  <a:cubicBezTo>
                    <a:pt x="47" y="777"/>
                    <a:pt x="55" y="797"/>
                    <a:pt x="52" y="802"/>
                  </a:cubicBezTo>
                  <a:cubicBezTo>
                    <a:pt x="47" y="805"/>
                    <a:pt x="34" y="808"/>
                    <a:pt x="29" y="815"/>
                  </a:cubicBezTo>
                  <a:cubicBezTo>
                    <a:pt x="24" y="821"/>
                    <a:pt x="21" y="834"/>
                    <a:pt x="21" y="841"/>
                  </a:cubicBezTo>
                  <a:cubicBezTo>
                    <a:pt x="21" y="860"/>
                    <a:pt x="32" y="886"/>
                    <a:pt x="45" y="883"/>
                  </a:cubicBezTo>
                  <a:cubicBezTo>
                    <a:pt x="47" y="896"/>
                    <a:pt x="63" y="886"/>
                    <a:pt x="60" y="906"/>
                  </a:cubicBezTo>
                  <a:cubicBezTo>
                    <a:pt x="57" y="909"/>
                    <a:pt x="45" y="922"/>
                    <a:pt x="42" y="925"/>
                  </a:cubicBezTo>
                  <a:cubicBezTo>
                    <a:pt x="37" y="927"/>
                    <a:pt x="39" y="935"/>
                    <a:pt x="39" y="940"/>
                  </a:cubicBezTo>
                  <a:cubicBezTo>
                    <a:pt x="37" y="953"/>
                    <a:pt x="47" y="945"/>
                    <a:pt x="60" y="956"/>
                  </a:cubicBezTo>
                  <a:cubicBezTo>
                    <a:pt x="63" y="958"/>
                    <a:pt x="63" y="966"/>
                    <a:pt x="57" y="969"/>
                  </a:cubicBezTo>
                  <a:cubicBezTo>
                    <a:pt x="60" y="966"/>
                    <a:pt x="76" y="995"/>
                    <a:pt x="76" y="992"/>
                  </a:cubicBezTo>
                  <a:cubicBezTo>
                    <a:pt x="78" y="997"/>
                    <a:pt x="73" y="1000"/>
                    <a:pt x="81" y="1002"/>
                  </a:cubicBezTo>
                  <a:cubicBezTo>
                    <a:pt x="89" y="1002"/>
                    <a:pt x="94" y="1002"/>
                    <a:pt x="89" y="995"/>
                  </a:cubicBezTo>
                  <a:cubicBezTo>
                    <a:pt x="96" y="995"/>
                    <a:pt x="109" y="997"/>
                    <a:pt x="109" y="1002"/>
                  </a:cubicBezTo>
                  <a:cubicBezTo>
                    <a:pt x="112" y="1021"/>
                    <a:pt x="114" y="1005"/>
                    <a:pt x="120" y="1005"/>
                  </a:cubicBezTo>
                  <a:cubicBezTo>
                    <a:pt x="120" y="1005"/>
                    <a:pt x="135" y="1013"/>
                    <a:pt x="140" y="1013"/>
                  </a:cubicBezTo>
                  <a:cubicBezTo>
                    <a:pt x="143" y="1013"/>
                    <a:pt x="143" y="1010"/>
                    <a:pt x="151" y="1008"/>
                  </a:cubicBezTo>
                  <a:cubicBezTo>
                    <a:pt x="151" y="1008"/>
                    <a:pt x="146" y="1005"/>
                    <a:pt x="153" y="1005"/>
                  </a:cubicBezTo>
                  <a:cubicBezTo>
                    <a:pt x="156" y="1005"/>
                    <a:pt x="158" y="1008"/>
                    <a:pt x="161" y="1008"/>
                  </a:cubicBezTo>
                  <a:cubicBezTo>
                    <a:pt x="156" y="1008"/>
                    <a:pt x="166" y="1021"/>
                    <a:pt x="169" y="1021"/>
                  </a:cubicBezTo>
                  <a:cubicBezTo>
                    <a:pt x="174" y="1023"/>
                    <a:pt x="200" y="1036"/>
                    <a:pt x="202" y="1031"/>
                  </a:cubicBezTo>
                  <a:cubicBezTo>
                    <a:pt x="210" y="1023"/>
                    <a:pt x="234" y="1041"/>
                    <a:pt x="241" y="1044"/>
                  </a:cubicBezTo>
                  <a:cubicBezTo>
                    <a:pt x="231" y="1049"/>
                    <a:pt x="234" y="1065"/>
                    <a:pt x="228" y="1073"/>
                  </a:cubicBezTo>
                  <a:cubicBezTo>
                    <a:pt x="223" y="1078"/>
                    <a:pt x="210" y="1075"/>
                    <a:pt x="208" y="1086"/>
                  </a:cubicBezTo>
                  <a:cubicBezTo>
                    <a:pt x="195" y="1104"/>
                    <a:pt x="195" y="1104"/>
                    <a:pt x="195" y="1104"/>
                  </a:cubicBezTo>
                  <a:cubicBezTo>
                    <a:pt x="182" y="1143"/>
                    <a:pt x="182" y="1143"/>
                    <a:pt x="182" y="1143"/>
                  </a:cubicBezTo>
                  <a:cubicBezTo>
                    <a:pt x="184" y="1150"/>
                    <a:pt x="179" y="1161"/>
                    <a:pt x="171" y="1169"/>
                  </a:cubicBezTo>
                  <a:cubicBezTo>
                    <a:pt x="166" y="1176"/>
                    <a:pt x="166" y="1208"/>
                    <a:pt x="164" y="1213"/>
                  </a:cubicBezTo>
                  <a:cubicBezTo>
                    <a:pt x="156" y="1234"/>
                    <a:pt x="151" y="1262"/>
                    <a:pt x="161" y="1278"/>
                  </a:cubicBezTo>
                  <a:cubicBezTo>
                    <a:pt x="164" y="1278"/>
                    <a:pt x="169" y="1280"/>
                    <a:pt x="171" y="1280"/>
                  </a:cubicBezTo>
                  <a:cubicBezTo>
                    <a:pt x="169" y="1280"/>
                    <a:pt x="166" y="1280"/>
                    <a:pt x="166" y="1283"/>
                  </a:cubicBezTo>
                  <a:cubicBezTo>
                    <a:pt x="174" y="1291"/>
                    <a:pt x="187" y="1275"/>
                    <a:pt x="213" y="1285"/>
                  </a:cubicBezTo>
                  <a:cubicBezTo>
                    <a:pt x="223" y="1291"/>
                    <a:pt x="228" y="1275"/>
                    <a:pt x="241" y="1278"/>
                  </a:cubicBezTo>
                  <a:cubicBezTo>
                    <a:pt x="249" y="1278"/>
                    <a:pt x="252" y="1288"/>
                    <a:pt x="267" y="1283"/>
                  </a:cubicBezTo>
                  <a:cubicBezTo>
                    <a:pt x="267" y="1275"/>
                    <a:pt x="272" y="1273"/>
                    <a:pt x="275" y="1280"/>
                  </a:cubicBezTo>
                  <a:cubicBezTo>
                    <a:pt x="293" y="1267"/>
                    <a:pt x="270" y="1273"/>
                    <a:pt x="267" y="1270"/>
                  </a:cubicBezTo>
                  <a:cubicBezTo>
                    <a:pt x="262" y="1267"/>
                    <a:pt x="257" y="1273"/>
                    <a:pt x="257" y="1265"/>
                  </a:cubicBezTo>
                  <a:cubicBezTo>
                    <a:pt x="254" y="1254"/>
                    <a:pt x="270" y="1249"/>
                    <a:pt x="275" y="1247"/>
                  </a:cubicBezTo>
                  <a:cubicBezTo>
                    <a:pt x="275" y="1247"/>
                    <a:pt x="280" y="1244"/>
                    <a:pt x="283" y="1249"/>
                  </a:cubicBezTo>
                  <a:cubicBezTo>
                    <a:pt x="291" y="1244"/>
                    <a:pt x="293" y="1257"/>
                    <a:pt x="298" y="1267"/>
                  </a:cubicBezTo>
                  <a:cubicBezTo>
                    <a:pt x="301" y="1265"/>
                    <a:pt x="301" y="1257"/>
                    <a:pt x="301" y="1254"/>
                  </a:cubicBezTo>
                  <a:cubicBezTo>
                    <a:pt x="306" y="1262"/>
                    <a:pt x="309" y="1270"/>
                    <a:pt x="314" y="1273"/>
                  </a:cubicBezTo>
                  <a:cubicBezTo>
                    <a:pt x="316" y="1273"/>
                    <a:pt x="327" y="1265"/>
                    <a:pt x="335" y="1267"/>
                  </a:cubicBezTo>
                  <a:cubicBezTo>
                    <a:pt x="342" y="1270"/>
                    <a:pt x="353" y="1273"/>
                    <a:pt x="360" y="1275"/>
                  </a:cubicBezTo>
                  <a:cubicBezTo>
                    <a:pt x="379" y="1280"/>
                    <a:pt x="381" y="1291"/>
                    <a:pt x="402" y="1293"/>
                  </a:cubicBezTo>
                  <a:cubicBezTo>
                    <a:pt x="412" y="1293"/>
                    <a:pt x="407" y="1280"/>
                    <a:pt x="417" y="1285"/>
                  </a:cubicBezTo>
                  <a:cubicBezTo>
                    <a:pt x="420" y="1285"/>
                    <a:pt x="433" y="1296"/>
                    <a:pt x="441" y="1304"/>
                  </a:cubicBezTo>
                  <a:cubicBezTo>
                    <a:pt x="449" y="1311"/>
                    <a:pt x="446" y="1311"/>
                    <a:pt x="451" y="1324"/>
                  </a:cubicBezTo>
                  <a:cubicBezTo>
                    <a:pt x="451" y="1322"/>
                    <a:pt x="459" y="1317"/>
                    <a:pt x="461" y="1319"/>
                  </a:cubicBezTo>
                  <a:cubicBezTo>
                    <a:pt x="469" y="1322"/>
                    <a:pt x="459" y="1335"/>
                    <a:pt x="459" y="1337"/>
                  </a:cubicBezTo>
                  <a:cubicBezTo>
                    <a:pt x="469" y="1335"/>
                    <a:pt x="493" y="1324"/>
                    <a:pt x="495" y="1311"/>
                  </a:cubicBezTo>
                  <a:cubicBezTo>
                    <a:pt x="495" y="1299"/>
                    <a:pt x="485" y="1291"/>
                    <a:pt x="495" y="1286"/>
                  </a:cubicBezTo>
                  <a:cubicBezTo>
                    <a:pt x="493" y="1288"/>
                    <a:pt x="498" y="1303"/>
                    <a:pt x="503" y="1291"/>
                  </a:cubicBezTo>
                  <a:cubicBezTo>
                    <a:pt x="508" y="1285"/>
                    <a:pt x="542" y="1293"/>
                    <a:pt x="539" y="1293"/>
                  </a:cubicBezTo>
                  <a:cubicBezTo>
                    <a:pt x="544" y="1296"/>
                    <a:pt x="542" y="1298"/>
                    <a:pt x="539" y="1304"/>
                  </a:cubicBezTo>
                  <a:cubicBezTo>
                    <a:pt x="544" y="1306"/>
                    <a:pt x="550" y="1311"/>
                    <a:pt x="550" y="1319"/>
                  </a:cubicBezTo>
                  <a:cubicBezTo>
                    <a:pt x="563" y="1319"/>
                    <a:pt x="573" y="1317"/>
                    <a:pt x="581" y="1311"/>
                  </a:cubicBezTo>
                  <a:cubicBezTo>
                    <a:pt x="578" y="1319"/>
                    <a:pt x="578" y="1319"/>
                    <a:pt x="578" y="1319"/>
                  </a:cubicBezTo>
                  <a:cubicBezTo>
                    <a:pt x="588" y="1317"/>
                    <a:pt x="591" y="1306"/>
                    <a:pt x="604" y="1311"/>
                  </a:cubicBezTo>
                  <a:cubicBezTo>
                    <a:pt x="604" y="1309"/>
                    <a:pt x="599" y="1306"/>
                    <a:pt x="599" y="1306"/>
                  </a:cubicBezTo>
                  <a:cubicBezTo>
                    <a:pt x="604" y="1298"/>
                    <a:pt x="619" y="1288"/>
                    <a:pt x="625" y="1285"/>
                  </a:cubicBezTo>
                  <a:cubicBezTo>
                    <a:pt x="635" y="1283"/>
                    <a:pt x="648" y="1283"/>
                    <a:pt x="656" y="1280"/>
                  </a:cubicBezTo>
                  <a:cubicBezTo>
                    <a:pt x="661" y="1280"/>
                    <a:pt x="689" y="1283"/>
                    <a:pt x="692" y="1280"/>
                  </a:cubicBezTo>
                  <a:cubicBezTo>
                    <a:pt x="700" y="1273"/>
                    <a:pt x="679" y="1267"/>
                    <a:pt x="697" y="1254"/>
                  </a:cubicBezTo>
                  <a:cubicBezTo>
                    <a:pt x="697" y="1270"/>
                    <a:pt x="697" y="1270"/>
                    <a:pt x="697" y="1270"/>
                  </a:cubicBezTo>
                  <a:cubicBezTo>
                    <a:pt x="710" y="1265"/>
                    <a:pt x="718" y="1270"/>
                    <a:pt x="731" y="1278"/>
                  </a:cubicBezTo>
                  <a:cubicBezTo>
                    <a:pt x="741" y="1285"/>
                    <a:pt x="744" y="1257"/>
                    <a:pt x="762" y="1267"/>
                  </a:cubicBezTo>
                  <a:cubicBezTo>
                    <a:pt x="759" y="1270"/>
                    <a:pt x="757" y="1285"/>
                    <a:pt x="759" y="1288"/>
                  </a:cubicBezTo>
                  <a:cubicBezTo>
                    <a:pt x="762" y="1293"/>
                    <a:pt x="785" y="1304"/>
                    <a:pt x="790" y="1298"/>
                  </a:cubicBezTo>
                  <a:cubicBezTo>
                    <a:pt x="793" y="1293"/>
                    <a:pt x="796" y="1273"/>
                    <a:pt x="796" y="1270"/>
                  </a:cubicBezTo>
                  <a:cubicBezTo>
                    <a:pt x="790" y="1262"/>
                    <a:pt x="788" y="1257"/>
                    <a:pt x="775" y="1262"/>
                  </a:cubicBezTo>
                  <a:cubicBezTo>
                    <a:pt x="777" y="1244"/>
                    <a:pt x="790" y="1241"/>
                    <a:pt x="780" y="1226"/>
                  </a:cubicBezTo>
                  <a:cubicBezTo>
                    <a:pt x="775" y="1215"/>
                    <a:pt x="767" y="1215"/>
                    <a:pt x="765" y="1208"/>
                  </a:cubicBezTo>
                  <a:cubicBezTo>
                    <a:pt x="762" y="1202"/>
                    <a:pt x="746" y="1195"/>
                    <a:pt x="757" y="1189"/>
                  </a:cubicBezTo>
                  <a:cubicBezTo>
                    <a:pt x="767" y="1187"/>
                    <a:pt x="780" y="1166"/>
                    <a:pt x="785" y="1163"/>
                  </a:cubicBezTo>
                  <a:cubicBezTo>
                    <a:pt x="793" y="1161"/>
                    <a:pt x="801" y="1158"/>
                    <a:pt x="809" y="1158"/>
                  </a:cubicBezTo>
                  <a:cubicBezTo>
                    <a:pt x="827" y="1158"/>
                    <a:pt x="834" y="1125"/>
                    <a:pt x="829" y="1114"/>
                  </a:cubicBezTo>
                  <a:cubicBezTo>
                    <a:pt x="840" y="1109"/>
                    <a:pt x="847" y="1109"/>
                    <a:pt x="863" y="1119"/>
                  </a:cubicBezTo>
                  <a:cubicBezTo>
                    <a:pt x="868" y="1112"/>
                    <a:pt x="873" y="1099"/>
                    <a:pt x="873" y="1086"/>
                  </a:cubicBezTo>
                  <a:cubicBezTo>
                    <a:pt x="871" y="1070"/>
                    <a:pt x="858" y="1060"/>
                    <a:pt x="850" y="1047"/>
                  </a:cubicBezTo>
                  <a:cubicBezTo>
                    <a:pt x="842" y="1034"/>
                    <a:pt x="827" y="1052"/>
                    <a:pt x="824" y="1031"/>
                  </a:cubicBezTo>
                  <a:cubicBezTo>
                    <a:pt x="824" y="1021"/>
                    <a:pt x="809" y="1018"/>
                    <a:pt x="801" y="1018"/>
                  </a:cubicBezTo>
                  <a:cubicBezTo>
                    <a:pt x="798" y="1018"/>
                    <a:pt x="775" y="984"/>
                    <a:pt x="757" y="982"/>
                  </a:cubicBezTo>
                  <a:cubicBezTo>
                    <a:pt x="746" y="979"/>
                    <a:pt x="733" y="956"/>
                    <a:pt x="731" y="948"/>
                  </a:cubicBezTo>
                  <a:cubicBezTo>
                    <a:pt x="726" y="940"/>
                    <a:pt x="726" y="930"/>
                    <a:pt x="720" y="922"/>
                  </a:cubicBezTo>
                  <a:cubicBezTo>
                    <a:pt x="718" y="919"/>
                    <a:pt x="708" y="919"/>
                    <a:pt x="708" y="909"/>
                  </a:cubicBezTo>
                  <a:cubicBezTo>
                    <a:pt x="715" y="899"/>
                    <a:pt x="715" y="899"/>
                    <a:pt x="715" y="899"/>
                  </a:cubicBezTo>
                  <a:cubicBezTo>
                    <a:pt x="718" y="899"/>
                    <a:pt x="720" y="886"/>
                    <a:pt x="720" y="880"/>
                  </a:cubicBezTo>
                  <a:cubicBezTo>
                    <a:pt x="718" y="880"/>
                    <a:pt x="715" y="878"/>
                    <a:pt x="713" y="878"/>
                  </a:cubicBezTo>
                  <a:cubicBezTo>
                    <a:pt x="718" y="867"/>
                    <a:pt x="695" y="862"/>
                    <a:pt x="689" y="854"/>
                  </a:cubicBezTo>
                  <a:cubicBezTo>
                    <a:pt x="682" y="844"/>
                    <a:pt x="671" y="828"/>
                    <a:pt x="671" y="815"/>
                  </a:cubicBezTo>
                  <a:cubicBezTo>
                    <a:pt x="676" y="815"/>
                    <a:pt x="676" y="815"/>
                    <a:pt x="676" y="815"/>
                  </a:cubicBezTo>
                  <a:cubicBezTo>
                    <a:pt x="679" y="821"/>
                    <a:pt x="695" y="841"/>
                    <a:pt x="697" y="841"/>
                  </a:cubicBezTo>
                  <a:cubicBezTo>
                    <a:pt x="700" y="839"/>
                    <a:pt x="708" y="815"/>
                    <a:pt x="713" y="808"/>
                  </a:cubicBezTo>
                  <a:cubicBezTo>
                    <a:pt x="718" y="805"/>
                    <a:pt x="720" y="792"/>
                    <a:pt x="736" y="800"/>
                  </a:cubicBezTo>
                  <a:cubicBezTo>
                    <a:pt x="736" y="800"/>
                    <a:pt x="746" y="795"/>
                    <a:pt x="749" y="795"/>
                  </a:cubicBezTo>
                  <a:cubicBezTo>
                    <a:pt x="757" y="790"/>
                    <a:pt x="775" y="805"/>
                    <a:pt x="777" y="782"/>
                  </a:cubicBezTo>
                  <a:cubicBezTo>
                    <a:pt x="783" y="784"/>
                    <a:pt x="788" y="782"/>
                    <a:pt x="793" y="777"/>
                  </a:cubicBezTo>
                  <a:cubicBezTo>
                    <a:pt x="801" y="764"/>
                    <a:pt x="809" y="758"/>
                    <a:pt x="809" y="758"/>
                  </a:cubicBezTo>
                  <a:cubicBezTo>
                    <a:pt x="821" y="771"/>
                    <a:pt x="827" y="745"/>
                    <a:pt x="837" y="740"/>
                  </a:cubicBezTo>
                  <a:cubicBezTo>
                    <a:pt x="842" y="738"/>
                    <a:pt x="863" y="727"/>
                    <a:pt x="871" y="727"/>
                  </a:cubicBezTo>
                  <a:cubicBezTo>
                    <a:pt x="878" y="727"/>
                    <a:pt x="889" y="717"/>
                    <a:pt x="902" y="712"/>
                  </a:cubicBezTo>
                  <a:cubicBezTo>
                    <a:pt x="910" y="706"/>
                    <a:pt x="917" y="712"/>
                    <a:pt x="917" y="701"/>
                  </a:cubicBezTo>
                  <a:cubicBezTo>
                    <a:pt x="917" y="699"/>
                    <a:pt x="904" y="693"/>
                    <a:pt x="902" y="693"/>
                  </a:cubicBezTo>
                  <a:cubicBezTo>
                    <a:pt x="902" y="691"/>
                    <a:pt x="904" y="683"/>
                    <a:pt x="907" y="680"/>
                  </a:cubicBezTo>
                  <a:cubicBezTo>
                    <a:pt x="915" y="686"/>
                    <a:pt x="948" y="683"/>
                    <a:pt x="933" y="704"/>
                  </a:cubicBezTo>
                  <a:cubicBezTo>
                    <a:pt x="935" y="704"/>
                    <a:pt x="943" y="704"/>
                    <a:pt x="946" y="701"/>
                  </a:cubicBezTo>
                  <a:cubicBezTo>
                    <a:pt x="933" y="717"/>
                    <a:pt x="948" y="712"/>
                    <a:pt x="956" y="717"/>
                  </a:cubicBezTo>
                  <a:cubicBezTo>
                    <a:pt x="964" y="722"/>
                    <a:pt x="964" y="706"/>
                    <a:pt x="967" y="704"/>
                  </a:cubicBezTo>
                  <a:cubicBezTo>
                    <a:pt x="974" y="699"/>
                    <a:pt x="979" y="670"/>
                    <a:pt x="979" y="660"/>
                  </a:cubicBezTo>
                  <a:cubicBezTo>
                    <a:pt x="987" y="642"/>
                    <a:pt x="972" y="634"/>
                    <a:pt x="972" y="618"/>
                  </a:cubicBezTo>
                  <a:close/>
                  <a:moveTo>
                    <a:pt x="322" y="174"/>
                  </a:moveTo>
                  <a:cubicBezTo>
                    <a:pt x="322" y="169"/>
                    <a:pt x="322" y="169"/>
                    <a:pt x="322" y="169"/>
                  </a:cubicBezTo>
                  <a:cubicBezTo>
                    <a:pt x="322" y="169"/>
                    <a:pt x="319" y="166"/>
                    <a:pt x="319" y="171"/>
                  </a:cubicBezTo>
                  <a:cubicBezTo>
                    <a:pt x="319" y="177"/>
                    <a:pt x="322" y="174"/>
                    <a:pt x="322" y="174"/>
                  </a:cubicBezTo>
                  <a:close/>
                  <a:moveTo>
                    <a:pt x="138" y="234"/>
                  </a:moveTo>
                  <a:cubicBezTo>
                    <a:pt x="135" y="231"/>
                    <a:pt x="130" y="234"/>
                    <a:pt x="135" y="239"/>
                  </a:cubicBezTo>
                  <a:cubicBezTo>
                    <a:pt x="138" y="242"/>
                    <a:pt x="138" y="234"/>
                    <a:pt x="138" y="234"/>
                  </a:cubicBezTo>
                  <a:close/>
                  <a:moveTo>
                    <a:pt x="329" y="86"/>
                  </a:moveTo>
                  <a:cubicBezTo>
                    <a:pt x="329" y="88"/>
                    <a:pt x="324" y="86"/>
                    <a:pt x="329" y="88"/>
                  </a:cubicBezTo>
                  <a:cubicBezTo>
                    <a:pt x="335" y="88"/>
                    <a:pt x="335" y="88"/>
                    <a:pt x="329" y="86"/>
                  </a:cubicBezTo>
                  <a:close/>
                  <a:moveTo>
                    <a:pt x="247" y="218"/>
                  </a:moveTo>
                  <a:cubicBezTo>
                    <a:pt x="252" y="213"/>
                    <a:pt x="228" y="216"/>
                    <a:pt x="239" y="216"/>
                  </a:cubicBezTo>
                  <a:cubicBezTo>
                    <a:pt x="241" y="218"/>
                    <a:pt x="244" y="218"/>
                    <a:pt x="247" y="218"/>
                  </a:cubicBezTo>
                  <a:close/>
                  <a:moveTo>
                    <a:pt x="244" y="148"/>
                  </a:moveTo>
                  <a:cubicBezTo>
                    <a:pt x="247" y="148"/>
                    <a:pt x="247" y="145"/>
                    <a:pt x="244" y="145"/>
                  </a:cubicBezTo>
                  <a:cubicBezTo>
                    <a:pt x="244" y="145"/>
                    <a:pt x="241" y="148"/>
                    <a:pt x="244" y="148"/>
                  </a:cubicBezTo>
                  <a:close/>
                  <a:moveTo>
                    <a:pt x="288" y="78"/>
                  </a:moveTo>
                  <a:cubicBezTo>
                    <a:pt x="288" y="75"/>
                    <a:pt x="283" y="57"/>
                    <a:pt x="285" y="57"/>
                  </a:cubicBezTo>
                  <a:cubicBezTo>
                    <a:pt x="283" y="57"/>
                    <a:pt x="280" y="65"/>
                    <a:pt x="278" y="68"/>
                  </a:cubicBezTo>
                  <a:cubicBezTo>
                    <a:pt x="278" y="68"/>
                    <a:pt x="285" y="83"/>
                    <a:pt x="288" y="78"/>
                  </a:cubicBezTo>
                  <a:close/>
                  <a:moveTo>
                    <a:pt x="288" y="213"/>
                  </a:moveTo>
                  <a:cubicBezTo>
                    <a:pt x="291" y="210"/>
                    <a:pt x="288" y="208"/>
                    <a:pt x="288" y="208"/>
                  </a:cubicBezTo>
                  <a:cubicBezTo>
                    <a:pt x="283" y="208"/>
                    <a:pt x="283" y="213"/>
                    <a:pt x="288" y="213"/>
                  </a:cubicBezTo>
                  <a:close/>
                  <a:moveTo>
                    <a:pt x="280" y="55"/>
                  </a:moveTo>
                  <a:cubicBezTo>
                    <a:pt x="280" y="52"/>
                    <a:pt x="280" y="52"/>
                    <a:pt x="280" y="52"/>
                  </a:cubicBezTo>
                  <a:cubicBezTo>
                    <a:pt x="280" y="49"/>
                    <a:pt x="280" y="49"/>
                    <a:pt x="280" y="49"/>
                  </a:cubicBezTo>
                  <a:cubicBezTo>
                    <a:pt x="280" y="42"/>
                    <a:pt x="280" y="42"/>
                    <a:pt x="280" y="42"/>
                  </a:cubicBezTo>
                  <a:cubicBezTo>
                    <a:pt x="280" y="42"/>
                    <a:pt x="280" y="36"/>
                    <a:pt x="283" y="36"/>
                  </a:cubicBezTo>
                  <a:cubicBezTo>
                    <a:pt x="283" y="31"/>
                    <a:pt x="283" y="31"/>
                    <a:pt x="283" y="31"/>
                  </a:cubicBezTo>
                  <a:cubicBezTo>
                    <a:pt x="285" y="31"/>
                    <a:pt x="285" y="29"/>
                    <a:pt x="285" y="29"/>
                  </a:cubicBezTo>
                  <a:cubicBezTo>
                    <a:pt x="285" y="31"/>
                    <a:pt x="285" y="36"/>
                    <a:pt x="288" y="36"/>
                  </a:cubicBezTo>
                  <a:cubicBezTo>
                    <a:pt x="291" y="36"/>
                    <a:pt x="296" y="36"/>
                    <a:pt x="298" y="31"/>
                  </a:cubicBezTo>
                  <a:cubicBezTo>
                    <a:pt x="298" y="29"/>
                    <a:pt x="293" y="29"/>
                    <a:pt x="291" y="26"/>
                  </a:cubicBezTo>
                  <a:cubicBezTo>
                    <a:pt x="288" y="26"/>
                    <a:pt x="288" y="21"/>
                    <a:pt x="288" y="21"/>
                  </a:cubicBezTo>
                  <a:cubicBezTo>
                    <a:pt x="288" y="16"/>
                    <a:pt x="288" y="16"/>
                    <a:pt x="288" y="16"/>
                  </a:cubicBezTo>
                  <a:cubicBezTo>
                    <a:pt x="288" y="16"/>
                    <a:pt x="288" y="13"/>
                    <a:pt x="291" y="10"/>
                  </a:cubicBezTo>
                  <a:cubicBezTo>
                    <a:pt x="291" y="10"/>
                    <a:pt x="293" y="8"/>
                    <a:pt x="296" y="8"/>
                  </a:cubicBezTo>
                  <a:cubicBezTo>
                    <a:pt x="296" y="5"/>
                    <a:pt x="293" y="3"/>
                    <a:pt x="293" y="3"/>
                  </a:cubicBezTo>
                  <a:cubicBezTo>
                    <a:pt x="298" y="3"/>
                    <a:pt x="298" y="3"/>
                    <a:pt x="298" y="3"/>
                  </a:cubicBezTo>
                  <a:cubicBezTo>
                    <a:pt x="298" y="3"/>
                    <a:pt x="298" y="0"/>
                    <a:pt x="296" y="0"/>
                  </a:cubicBezTo>
                  <a:cubicBezTo>
                    <a:pt x="291" y="0"/>
                    <a:pt x="291" y="3"/>
                    <a:pt x="291" y="3"/>
                  </a:cubicBezTo>
                  <a:cubicBezTo>
                    <a:pt x="288" y="5"/>
                    <a:pt x="285" y="13"/>
                    <a:pt x="283" y="18"/>
                  </a:cubicBezTo>
                  <a:cubicBezTo>
                    <a:pt x="280" y="23"/>
                    <a:pt x="278" y="36"/>
                    <a:pt x="278" y="36"/>
                  </a:cubicBezTo>
                  <a:cubicBezTo>
                    <a:pt x="278" y="44"/>
                    <a:pt x="278" y="44"/>
                    <a:pt x="278" y="44"/>
                  </a:cubicBezTo>
                  <a:cubicBezTo>
                    <a:pt x="278" y="52"/>
                    <a:pt x="278" y="52"/>
                    <a:pt x="278" y="52"/>
                  </a:cubicBezTo>
                  <a:cubicBezTo>
                    <a:pt x="278" y="55"/>
                    <a:pt x="280" y="55"/>
                    <a:pt x="280" y="55"/>
                  </a:cubicBezTo>
                  <a:close/>
                  <a:moveTo>
                    <a:pt x="265" y="229"/>
                  </a:moveTo>
                  <a:cubicBezTo>
                    <a:pt x="267" y="229"/>
                    <a:pt x="275" y="223"/>
                    <a:pt x="267" y="223"/>
                  </a:cubicBezTo>
                  <a:cubicBezTo>
                    <a:pt x="267" y="223"/>
                    <a:pt x="257" y="229"/>
                    <a:pt x="265" y="229"/>
                  </a:cubicBezTo>
                  <a:close/>
                  <a:moveTo>
                    <a:pt x="252" y="223"/>
                  </a:moveTo>
                  <a:cubicBezTo>
                    <a:pt x="254" y="223"/>
                    <a:pt x="254" y="221"/>
                    <a:pt x="252" y="221"/>
                  </a:cubicBezTo>
                  <a:cubicBezTo>
                    <a:pt x="252" y="221"/>
                    <a:pt x="249" y="223"/>
                    <a:pt x="252" y="223"/>
                  </a:cubicBezTo>
                  <a:close/>
                  <a:moveTo>
                    <a:pt x="241" y="143"/>
                  </a:moveTo>
                  <a:cubicBezTo>
                    <a:pt x="239" y="145"/>
                    <a:pt x="239" y="148"/>
                    <a:pt x="241" y="151"/>
                  </a:cubicBezTo>
                  <a:lnTo>
                    <a:pt x="241" y="143"/>
                  </a:lnTo>
                  <a:close/>
                </a:path>
              </a:pathLst>
            </a:custGeom>
            <a:solidFill>
              <a:srgbClr val="E3007B"/>
            </a:solidFill>
            <a:ln w="3175" cap="flat" cmpd="sng">
              <a:solidFill>
                <a:schemeClr val="bg1"/>
              </a:solidFill>
              <a:prstDash val="solid"/>
              <a:round/>
              <a:headEnd type="none" w="med" len="med"/>
              <a:tailEnd type="none" w="med" len="med"/>
            </a:ln>
            <a:effectLst/>
          </p:spPr>
          <p:txBody>
            <a:bodyPr/>
            <a:lstStyle/>
            <a:p>
              <a:endParaRPr lang="en-US"/>
            </a:p>
          </p:txBody>
        </p:sp>
        <p:sp>
          <p:nvSpPr>
            <p:cNvPr id="101" name="Serbia" descr="© INSCALE GmbH, 05.05.2010&#10;http://www.presentationload.com/"/>
            <p:cNvSpPr>
              <a:spLocks/>
            </p:cNvSpPr>
            <p:nvPr/>
          </p:nvSpPr>
          <p:spPr bwMode="gray">
            <a:xfrm>
              <a:off x="4867389" y="4123754"/>
              <a:ext cx="616758" cy="691616"/>
            </a:xfrm>
            <a:custGeom>
              <a:avLst/>
              <a:gdLst/>
              <a:ahLst/>
              <a:cxnLst>
                <a:cxn ang="0">
                  <a:pos x="137" y="108"/>
                </a:cxn>
                <a:cxn ang="0">
                  <a:pos x="136" y="89"/>
                </a:cxn>
                <a:cxn ang="0">
                  <a:pos x="134" y="77"/>
                </a:cxn>
                <a:cxn ang="0">
                  <a:pos x="135" y="65"/>
                </a:cxn>
                <a:cxn ang="0">
                  <a:pos x="128" y="58"/>
                </a:cxn>
                <a:cxn ang="0">
                  <a:pos x="105" y="65"/>
                </a:cxn>
                <a:cxn ang="0">
                  <a:pos x="96" y="56"/>
                </a:cxn>
                <a:cxn ang="0">
                  <a:pos x="94" y="41"/>
                </a:cxn>
                <a:cxn ang="0">
                  <a:pos x="77" y="38"/>
                </a:cxn>
                <a:cxn ang="0">
                  <a:pos x="65" y="24"/>
                </a:cxn>
                <a:cxn ang="0">
                  <a:pos x="57" y="11"/>
                </a:cxn>
                <a:cxn ang="0">
                  <a:pos x="50" y="9"/>
                </a:cxn>
                <a:cxn ang="0">
                  <a:pos x="31" y="5"/>
                </a:cxn>
                <a:cxn ang="0">
                  <a:pos x="11" y="14"/>
                </a:cxn>
                <a:cxn ang="0">
                  <a:pos x="0" y="19"/>
                </a:cxn>
                <a:cxn ang="0">
                  <a:pos x="8" y="33"/>
                </a:cxn>
                <a:cxn ang="0">
                  <a:pos x="14" y="48"/>
                </a:cxn>
                <a:cxn ang="0">
                  <a:pos x="14" y="50"/>
                </a:cxn>
                <a:cxn ang="0">
                  <a:pos x="24" y="64"/>
                </a:cxn>
                <a:cxn ang="0">
                  <a:pos x="15" y="82"/>
                </a:cxn>
                <a:cxn ang="0">
                  <a:pos x="24" y="92"/>
                </a:cxn>
                <a:cxn ang="0">
                  <a:pos x="21" y="106"/>
                </a:cxn>
                <a:cxn ang="0">
                  <a:pos x="24" y="124"/>
                </a:cxn>
                <a:cxn ang="0">
                  <a:pos x="31" y="132"/>
                </a:cxn>
                <a:cxn ang="0">
                  <a:pos x="47" y="143"/>
                </a:cxn>
                <a:cxn ang="0">
                  <a:pos x="64" y="155"/>
                </a:cxn>
                <a:cxn ang="0">
                  <a:pos x="65" y="158"/>
                </a:cxn>
                <a:cxn ang="0">
                  <a:pos x="73" y="154"/>
                </a:cxn>
                <a:cxn ang="0">
                  <a:pos x="77" y="145"/>
                </a:cxn>
                <a:cxn ang="0">
                  <a:pos x="78" y="138"/>
                </a:cxn>
                <a:cxn ang="0">
                  <a:pos x="83" y="134"/>
                </a:cxn>
                <a:cxn ang="0">
                  <a:pos x="83" y="140"/>
                </a:cxn>
                <a:cxn ang="0">
                  <a:pos x="88" y="141"/>
                </a:cxn>
                <a:cxn ang="0">
                  <a:pos x="90" y="143"/>
                </a:cxn>
                <a:cxn ang="0">
                  <a:pos x="98" y="146"/>
                </a:cxn>
                <a:cxn ang="0">
                  <a:pos x="102" y="150"/>
                </a:cxn>
                <a:cxn ang="0">
                  <a:pos x="107" y="154"/>
                </a:cxn>
                <a:cxn ang="0">
                  <a:pos x="112" y="156"/>
                </a:cxn>
                <a:cxn ang="0">
                  <a:pos x="118" y="161"/>
                </a:cxn>
                <a:cxn ang="0">
                  <a:pos x="116" y="170"/>
                </a:cxn>
                <a:cxn ang="0">
                  <a:pos x="114" y="176"/>
                </a:cxn>
                <a:cxn ang="0">
                  <a:pos x="125" y="172"/>
                </a:cxn>
                <a:cxn ang="0">
                  <a:pos x="140" y="170"/>
                </a:cxn>
                <a:cxn ang="0">
                  <a:pos x="143" y="150"/>
                </a:cxn>
                <a:cxn ang="0">
                  <a:pos x="150" y="142"/>
                </a:cxn>
                <a:cxn ang="0">
                  <a:pos x="150" y="119"/>
                </a:cxn>
              </a:cxnLst>
              <a:rect l="0" t="0" r="r" b="b"/>
              <a:pathLst>
                <a:path w="158" h="177">
                  <a:moveTo>
                    <a:pt x="150" y="119"/>
                  </a:moveTo>
                  <a:cubicBezTo>
                    <a:pt x="148" y="117"/>
                    <a:pt x="139" y="115"/>
                    <a:pt x="139" y="115"/>
                  </a:cubicBezTo>
                  <a:cubicBezTo>
                    <a:pt x="137" y="108"/>
                    <a:pt x="137" y="108"/>
                    <a:pt x="137" y="108"/>
                  </a:cubicBezTo>
                  <a:cubicBezTo>
                    <a:pt x="131" y="102"/>
                    <a:pt x="131" y="102"/>
                    <a:pt x="131" y="102"/>
                  </a:cubicBezTo>
                  <a:cubicBezTo>
                    <a:pt x="132" y="91"/>
                    <a:pt x="132" y="91"/>
                    <a:pt x="132" y="91"/>
                  </a:cubicBezTo>
                  <a:cubicBezTo>
                    <a:pt x="132" y="91"/>
                    <a:pt x="135" y="90"/>
                    <a:pt x="136" y="89"/>
                  </a:cubicBezTo>
                  <a:cubicBezTo>
                    <a:pt x="137" y="87"/>
                    <a:pt x="137" y="83"/>
                    <a:pt x="137" y="83"/>
                  </a:cubicBezTo>
                  <a:cubicBezTo>
                    <a:pt x="137" y="83"/>
                    <a:pt x="140" y="80"/>
                    <a:pt x="139" y="77"/>
                  </a:cubicBezTo>
                  <a:cubicBezTo>
                    <a:pt x="138" y="74"/>
                    <a:pt x="134" y="77"/>
                    <a:pt x="134" y="77"/>
                  </a:cubicBezTo>
                  <a:cubicBezTo>
                    <a:pt x="132" y="69"/>
                    <a:pt x="132" y="69"/>
                    <a:pt x="132" y="69"/>
                  </a:cubicBezTo>
                  <a:cubicBezTo>
                    <a:pt x="134" y="69"/>
                    <a:pt x="134" y="69"/>
                    <a:pt x="134" y="69"/>
                  </a:cubicBezTo>
                  <a:cubicBezTo>
                    <a:pt x="135" y="65"/>
                    <a:pt x="135" y="65"/>
                    <a:pt x="135" y="65"/>
                  </a:cubicBezTo>
                  <a:cubicBezTo>
                    <a:pt x="138" y="66"/>
                    <a:pt x="138" y="66"/>
                    <a:pt x="138" y="66"/>
                  </a:cubicBezTo>
                  <a:cubicBezTo>
                    <a:pt x="139" y="63"/>
                    <a:pt x="139" y="63"/>
                    <a:pt x="139" y="63"/>
                  </a:cubicBezTo>
                  <a:cubicBezTo>
                    <a:pt x="139" y="63"/>
                    <a:pt x="135" y="60"/>
                    <a:pt x="128" y="58"/>
                  </a:cubicBezTo>
                  <a:cubicBezTo>
                    <a:pt x="123" y="58"/>
                    <a:pt x="122" y="71"/>
                    <a:pt x="119" y="71"/>
                  </a:cubicBezTo>
                  <a:cubicBezTo>
                    <a:pt x="116" y="72"/>
                    <a:pt x="116" y="65"/>
                    <a:pt x="113" y="64"/>
                  </a:cubicBezTo>
                  <a:cubicBezTo>
                    <a:pt x="111" y="62"/>
                    <a:pt x="108" y="67"/>
                    <a:pt x="105" y="65"/>
                  </a:cubicBezTo>
                  <a:cubicBezTo>
                    <a:pt x="102" y="65"/>
                    <a:pt x="100" y="61"/>
                    <a:pt x="99" y="60"/>
                  </a:cubicBezTo>
                  <a:cubicBezTo>
                    <a:pt x="97" y="60"/>
                    <a:pt x="90" y="58"/>
                    <a:pt x="90" y="58"/>
                  </a:cubicBezTo>
                  <a:cubicBezTo>
                    <a:pt x="96" y="56"/>
                    <a:pt x="96" y="56"/>
                    <a:pt x="96" y="56"/>
                  </a:cubicBezTo>
                  <a:cubicBezTo>
                    <a:pt x="97" y="53"/>
                    <a:pt x="97" y="53"/>
                    <a:pt x="97" y="53"/>
                  </a:cubicBezTo>
                  <a:cubicBezTo>
                    <a:pt x="90" y="52"/>
                    <a:pt x="90" y="52"/>
                    <a:pt x="90" y="52"/>
                  </a:cubicBezTo>
                  <a:cubicBezTo>
                    <a:pt x="90" y="52"/>
                    <a:pt x="94" y="46"/>
                    <a:pt x="94" y="41"/>
                  </a:cubicBezTo>
                  <a:cubicBezTo>
                    <a:pt x="93" y="35"/>
                    <a:pt x="84" y="39"/>
                    <a:pt x="84" y="39"/>
                  </a:cubicBezTo>
                  <a:cubicBezTo>
                    <a:pt x="81" y="36"/>
                    <a:pt x="81" y="36"/>
                    <a:pt x="81" y="36"/>
                  </a:cubicBezTo>
                  <a:cubicBezTo>
                    <a:pt x="77" y="38"/>
                    <a:pt x="77" y="38"/>
                    <a:pt x="77" y="38"/>
                  </a:cubicBezTo>
                  <a:cubicBezTo>
                    <a:pt x="66" y="30"/>
                    <a:pt x="66" y="30"/>
                    <a:pt x="66" y="30"/>
                  </a:cubicBezTo>
                  <a:cubicBezTo>
                    <a:pt x="69" y="27"/>
                    <a:pt x="69" y="27"/>
                    <a:pt x="69" y="27"/>
                  </a:cubicBezTo>
                  <a:cubicBezTo>
                    <a:pt x="65" y="24"/>
                    <a:pt x="65" y="24"/>
                    <a:pt x="65" y="24"/>
                  </a:cubicBezTo>
                  <a:cubicBezTo>
                    <a:pt x="67" y="16"/>
                    <a:pt x="67" y="16"/>
                    <a:pt x="67" y="16"/>
                  </a:cubicBezTo>
                  <a:cubicBezTo>
                    <a:pt x="67" y="16"/>
                    <a:pt x="63" y="19"/>
                    <a:pt x="61" y="19"/>
                  </a:cubicBezTo>
                  <a:cubicBezTo>
                    <a:pt x="58" y="19"/>
                    <a:pt x="57" y="11"/>
                    <a:pt x="57" y="11"/>
                  </a:cubicBezTo>
                  <a:cubicBezTo>
                    <a:pt x="55" y="11"/>
                    <a:pt x="55" y="11"/>
                    <a:pt x="55" y="11"/>
                  </a:cubicBezTo>
                  <a:cubicBezTo>
                    <a:pt x="53" y="8"/>
                    <a:pt x="53" y="8"/>
                    <a:pt x="53" y="8"/>
                  </a:cubicBezTo>
                  <a:cubicBezTo>
                    <a:pt x="50" y="9"/>
                    <a:pt x="50" y="9"/>
                    <a:pt x="50" y="9"/>
                  </a:cubicBezTo>
                  <a:cubicBezTo>
                    <a:pt x="45" y="1"/>
                    <a:pt x="45" y="1"/>
                    <a:pt x="45" y="1"/>
                  </a:cubicBezTo>
                  <a:cubicBezTo>
                    <a:pt x="39" y="1"/>
                    <a:pt x="39" y="1"/>
                    <a:pt x="39" y="1"/>
                  </a:cubicBezTo>
                  <a:cubicBezTo>
                    <a:pt x="32" y="0"/>
                    <a:pt x="31" y="5"/>
                    <a:pt x="31" y="5"/>
                  </a:cubicBezTo>
                  <a:cubicBezTo>
                    <a:pt x="31" y="5"/>
                    <a:pt x="28" y="3"/>
                    <a:pt x="26" y="3"/>
                  </a:cubicBezTo>
                  <a:cubicBezTo>
                    <a:pt x="24" y="3"/>
                    <a:pt x="21" y="6"/>
                    <a:pt x="19" y="8"/>
                  </a:cubicBezTo>
                  <a:cubicBezTo>
                    <a:pt x="17" y="11"/>
                    <a:pt x="11" y="14"/>
                    <a:pt x="11" y="14"/>
                  </a:cubicBezTo>
                  <a:cubicBezTo>
                    <a:pt x="7" y="13"/>
                    <a:pt x="7" y="13"/>
                    <a:pt x="7" y="13"/>
                  </a:cubicBezTo>
                  <a:cubicBezTo>
                    <a:pt x="6" y="16"/>
                    <a:pt x="6" y="16"/>
                    <a:pt x="6" y="16"/>
                  </a:cubicBezTo>
                  <a:cubicBezTo>
                    <a:pt x="0" y="19"/>
                    <a:pt x="0" y="19"/>
                    <a:pt x="0" y="19"/>
                  </a:cubicBezTo>
                  <a:cubicBezTo>
                    <a:pt x="2" y="21"/>
                    <a:pt x="4" y="24"/>
                    <a:pt x="4" y="24"/>
                  </a:cubicBezTo>
                  <a:cubicBezTo>
                    <a:pt x="4" y="28"/>
                    <a:pt x="0" y="32"/>
                    <a:pt x="2" y="33"/>
                  </a:cubicBezTo>
                  <a:cubicBezTo>
                    <a:pt x="5" y="37"/>
                    <a:pt x="5" y="33"/>
                    <a:pt x="8" y="33"/>
                  </a:cubicBezTo>
                  <a:cubicBezTo>
                    <a:pt x="12" y="33"/>
                    <a:pt x="11" y="37"/>
                    <a:pt x="6" y="39"/>
                  </a:cubicBezTo>
                  <a:cubicBezTo>
                    <a:pt x="2" y="40"/>
                    <a:pt x="6" y="43"/>
                    <a:pt x="6" y="43"/>
                  </a:cubicBezTo>
                  <a:cubicBezTo>
                    <a:pt x="14" y="48"/>
                    <a:pt x="14" y="48"/>
                    <a:pt x="14" y="48"/>
                  </a:cubicBezTo>
                  <a:cubicBezTo>
                    <a:pt x="22" y="48"/>
                    <a:pt x="22" y="48"/>
                    <a:pt x="22" y="48"/>
                  </a:cubicBezTo>
                  <a:cubicBezTo>
                    <a:pt x="22" y="50"/>
                    <a:pt x="22" y="50"/>
                    <a:pt x="22" y="50"/>
                  </a:cubicBezTo>
                  <a:cubicBezTo>
                    <a:pt x="14" y="50"/>
                    <a:pt x="14" y="50"/>
                    <a:pt x="14" y="50"/>
                  </a:cubicBezTo>
                  <a:cubicBezTo>
                    <a:pt x="11" y="54"/>
                    <a:pt x="11" y="54"/>
                    <a:pt x="11" y="54"/>
                  </a:cubicBezTo>
                  <a:cubicBezTo>
                    <a:pt x="13" y="62"/>
                    <a:pt x="13" y="62"/>
                    <a:pt x="13" y="62"/>
                  </a:cubicBezTo>
                  <a:cubicBezTo>
                    <a:pt x="24" y="64"/>
                    <a:pt x="24" y="64"/>
                    <a:pt x="24" y="64"/>
                  </a:cubicBezTo>
                  <a:cubicBezTo>
                    <a:pt x="21" y="66"/>
                    <a:pt x="21" y="66"/>
                    <a:pt x="21" y="66"/>
                  </a:cubicBezTo>
                  <a:cubicBezTo>
                    <a:pt x="21" y="66"/>
                    <a:pt x="21" y="73"/>
                    <a:pt x="19" y="75"/>
                  </a:cubicBezTo>
                  <a:cubicBezTo>
                    <a:pt x="18" y="78"/>
                    <a:pt x="15" y="82"/>
                    <a:pt x="15" y="82"/>
                  </a:cubicBezTo>
                  <a:cubicBezTo>
                    <a:pt x="16" y="85"/>
                    <a:pt x="16" y="85"/>
                    <a:pt x="16" y="85"/>
                  </a:cubicBezTo>
                  <a:cubicBezTo>
                    <a:pt x="16" y="85"/>
                    <a:pt x="13" y="90"/>
                    <a:pt x="15" y="91"/>
                  </a:cubicBezTo>
                  <a:cubicBezTo>
                    <a:pt x="18" y="92"/>
                    <a:pt x="24" y="92"/>
                    <a:pt x="24" y="92"/>
                  </a:cubicBezTo>
                  <a:cubicBezTo>
                    <a:pt x="34" y="101"/>
                    <a:pt x="34" y="101"/>
                    <a:pt x="34" y="101"/>
                  </a:cubicBezTo>
                  <a:cubicBezTo>
                    <a:pt x="34" y="101"/>
                    <a:pt x="34" y="106"/>
                    <a:pt x="31" y="106"/>
                  </a:cubicBezTo>
                  <a:cubicBezTo>
                    <a:pt x="27" y="106"/>
                    <a:pt x="21" y="106"/>
                    <a:pt x="21" y="106"/>
                  </a:cubicBezTo>
                  <a:cubicBezTo>
                    <a:pt x="27" y="114"/>
                    <a:pt x="27" y="114"/>
                    <a:pt x="27" y="114"/>
                  </a:cubicBezTo>
                  <a:cubicBezTo>
                    <a:pt x="27" y="114"/>
                    <a:pt x="37" y="122"/>
                    <a:pt x="32" y="124"/>
                  </a:cubicBezTo>
                  <a:cubicBezTo>
                    <a:pt x="28" y="128"/>
                    <a:pt x="24" y="124"/>
                    <a:pt x="24" y="124"/>
                  </a:cubicBezTo>
                  <a:cubicBezTo>
                    <a:pt x="24" y="125"/>
                    <a:pt x="24" y="125"/>
                    <a:pt x="24" y="125"/>
                  </a:cubicBezTo>
                  <a:cubicBezTo>
                    <a:pt x="26" y="129"/>
                    <a:pt x="26" y="129"/>
                    <a:pt x="26" y="129"/>
                  </a:cubicBezTo>
                  <a:cubicBezTo>
                    <a:pt x="31" y="132"/>
                    <a:pt x="31" y="132"/>
                    <a:pt x="31" y="132"/>
                  </a:cubicBezTo>
                  <a:cubicBezTo>
                    <a:pt x="37" y="136"/>
                    <a:pt x="37" y="136"/>
                    <a:pt x="37" y="136"/>
                  </a:cubicBezTo>
                  <a:cubicBezTo>
                    <a:pt x="43" y="141"/>
                    <a:pt x="43" y="141"/>
                    <a:pt x="43" y="141"/>
                  </a:cubicBezTo>
                  <a:cubicBezTo>
                    <a:pt x="47" y="143"/>
                    <a:pt x="47" y="143"/>
                    <a:pt x="47" y="143"/>
                  </a:cubicBezTo>
                  <a:cubicBezTo>
                    <a:pt x="60" y="149"/>
                    <a:pt x="60" y="149"/>
                    <a:pt x="60" y="149"/>
                  </a:cubicBezTo>
                  <a:cubicBezTo>
                    <a:pt x="64" y="150"/>
                    <a:pt x="64" y="150"/>
                    <a:pt x="64" y="150"/>
                  </a:cubicBezTo>
                  <a:cubicBezTo>
                    <a:pt x="64" y="155"/>
                    <a:pt x="64" y="155"/>
                    <a:pt x="64" y="155"/>
                  </a:cubicBezTo>
                  <a:cubicBezTo>
                    <a:pt x="61" y="156"/>
                    <a:pt x="61" y="156"/>
                    <a:pt x="61" y="156"/>
                  </a:cubicBezTo>
                  <a:cubicBezTo>
                    <a:pt x="61" y="157"/>
                    <a:pt x="61" y="157"/>
                    <a:pt x="61" y="158"/>
                  </a:cubicBezTo>
                  <a:cubicBezTo>
                    <a:pt x="65" y="158"/>
                    <a:pt x="65" y="158"/>
                    <a:pt x="65" y="158"/>
                  </a:cubicBezTo>
                  <a:cubicBezTo>
                    <a:pt x="69" y="158"/>
                    <a:pt x="69" y="158"/>
                    <a:pt x="69" y="158"/>
                  </a:cubicBezTo>
                  <a:cubicBezTo>
                    <a:pt x="69" y="158"/>
                    <a:pt x="71" y="157"/>
                    <a:pt x="71" y="157"/>
                  </a:cubicBezTo>
                  <a:cubicBezTo>
                    <a:pt x="72" y="156"/>
                    <a:pt x="72" y="155"/>
                    <a:pt x="73" y="154"/>
                  </a:cubicBezTo>
                  <a:cubicBezTo>
                    <a:pt x="73" y="154"/>
                    <a:pt x="72" y="153"/>
                    <a:pt x="73" y="152"/>
                  </a:cubicBezTo>
                  <a:cubicBezTo>
                    <a:pt x="74" y="151"/>
                    <a:pt x="76" y="149"/>
                    <a:pt x="76" y="149"/>
                  </a:cubicBezTo>
                  <a:cubicBezTo>
                    <a:pt x="76" y="149"/>
                    <a:pt x="77" y="145"/>
                    <a:pt x="77" y="145"/>
                  </a:cubicBezTo>
                  <a:cubicBezTo>
                    <a:pt x="76" y="144"/>
                    <a:pt x="76" y="143"/>
                    <a:pt x="75" y="143"/>
                  </a:cubicBezTo>
                  <a:cubicBezTo>
                    <a:pt x="75" y="142"/>
                    <a:pt x="76" y="139"/>
                    <a:pt x="76" y="139"/>
                  </a:cubicBezTo>
                  <a:cubicBezTo>
                    <a:pt x="76" y="139"/>
                    <a:pt x="77" y="138"/>
                    <a:pt x="78" y="138"/>
                  </a:cubicBezTo>
                  <a:cubicBezTo>
                    <a:pt x="79" y="137"/>
                    <a:pt x="80" y="138"/>
                    <a:pt x="81" y="138"/>
                  </a:cubicBezTo>
                  <a:cubicBezTo>
                    <a:pt x="81" y="138"/>
                    <a:pt x="82" y="135"/>
                    <a:pt x="82" y="135"/>
                  </a:cubicBezTo>
                  <a:cubicBezTo>
                    <a:pt x="82" y="136"/>
                    <a:pt x="82" y="134"/>
                    <a:pt x="83" y="134"/>
                  </a:cubicBezTo>
                  <a:cubicBezTo>
                    <a:pt x="84" y="134"/>
                    <a:pt x="84" y="136"/>
                    <a:pt x="84" y="136"/>
                  </a:cubicBezTo>
                  <a:cubicBezTo>
                    <a:pt x="84" y="136"/>
                    <a:pt x="85" y="137"/>
                    <a:pt x="85" y="138"/>
                  </a:cubicBezTo>
                  <a:cubicBezTo>
                    <a:pt x="84" y="139"/>
                    <a:pt x="83" y="140"/>
                    <a:pt x="83" y="140"/>
                  </a:cubicBezTo>
                  <a:cubicBezTo>
                    <a:pt x="83" y="140"/>
                    <a:pt x="84" y="141"/>
                    <a:pt x="84" y="141"/>
                  </a:cubicBezTo>
                  <a:cubicBezTo>
                    <a:pt x="85" y="141"/>
                    <a:pt x="85" y="141"/>
                    <a:pt x="85" y="141"/>
                  </a:cubicBezTo>
                  <a:cubicBezTo>
                    <a:pt x="88" y="141"/>
                    <a:pt x="88" y="141"/>
                    <a:pt x="88" y="141"/>
                  </a:cubicBezTo>
                  <a:cubicBezTo>
                    <a:pt x="88" y="141"/>
                    <a:pt x="88" y="142"/>
                    <a:pt x="88" y="142"/>
                  </a:cubicBezTo>
                  <a:cubicBezTo>
                    <a:pt x="89" y="142"/>
                    <a:pt x="89" y="142"/>
                    <a:pt x="90" y="143"/>
                  </a:cubicBezTo>
                  <a:cubicBezTo>
                    <a:pt x="90" y="143"/>
                    <a:pt x="90" y="143"/>
                    <a:pt x="90" y="143"/>
                  </a:cubicBezTo>
                  <a:cubicBezTo>
                    <a:pt x="91" y="144"/>
                    <a:pt x="93" y="143"/>
                    <a:pt x="94" y="143"/>
                  </a:cubicBezTo>
                  <a:cubicBezTo>
                    <a:pt x="95" y="143"/>
                    <a:pt x="95" y="145"/>
                    <a:pt x="95" y="145"/>
                  </a:cubicBezTo>
                  <a:cubicBezTo>
                    <a:pt x="95" y="145"/>
                    <a:pt x="97" y="145"/>
                    <a:pt x="98" y="146"/>
                  </a:cubicBezTo>
                  <a:cubicBezTo>
                    <a:pt x="98" y="146"/>
                    <a:pt x="98" y="149"/>
                    <a:pt x="98" y="149"/>
                  </a:cubicBezTo>
                  <a:cubicBezTo>
                    <a:pt x="98" y="149"/>
                    <a:pt x="99" y="150"/>
                    <a:pt x="100" y="150"/>
                  </a:cubicBezTo>
                  <a:cubicBezTo>
                    <a:pt x="101" y="150"/>
                    <a:pt x="102" y="150"/>
                    <a:pt x="102" y="150"/>
                  </a:cubicBezTo>
                  <a:cubicBezTo>
                    <a:pt x="102" y="150"/>
                    <a:pt x="103" y="152"/>
                    <a:pt x="103" y="152"/>
                  </a:cubicBezTo>
                  <a:cubicBezTo>
                    <a:pt x="105" y="153"/>
                    <a:pt x="105" y="153"/>
                    <a:pt x="105" y="153"/>
                  </a:cubicBezTo>
                  <a:cubicBezTo>
                    <a:pt x="107" y="154"/>
                    <a:pt x="107" y="154"/>
                    <a:pt x="107" y="154"/>
                  </a:cubicBezTo>
                  <a:cubicBezTo>
                    <a:pt x="110" y="155"/>
                    <a:pt x="110" y="155"/>
                    <a:pt x="110" y="155"/>
                  </a:cubicBezTo>
                  <a:cubicBezTo>
                    <a:pt x="111" y="155"/>
                    <a:pt x="111" y="155"/>
                    <a:pt x="111" y="155"/>
                  </a:cubicBezTo>
                  <a:cubicBezTo>
                    <a:pt x="112" y="156"/>
                    <a:pt x="112" y="156"/>
                    <a:pt x="112" y="156"/>
                  </a:cubicBezTo>
                  <a:cubicBezTo>
                    <a:pt x="114" y="157"/>
                    <a:pt x="114" y="157"/>
                    <a:pt x="114" y="157"/>
                  </a:cubicBezTo>
                  <a:cubicBezTo>
                    <a:pt x="114" y="157"/>
                    <a:pt x="116" y="157"/>
                    <a:pt x="117" y="158"/>
                  </a:cubicBezTo>
                  <a:cubicBezTo>
                    <a:pt x="117" y="158"/>
                    <a:pt x="118" y="161"/>
                    <a:pt x="118" y="161"/>
                  </a:cubicBezTo>
                  <a:cubicBezTo>
                    <a:pt x="118" y="161"/>
                    <a:pt x="119" y="163"/>
                    <a:pt x="119" y="163"/>
                  </a:cubicBezTo>
                  <a:cubicBezTo>
                    <a:pt x="119" y="164"/>
                    <a:pt x="118" y="166"/>
                    <a:pt x="118" y="166"/>
                  </a:cubicBezTo>
                  <a:cubicBezTo>
                    <a:pt x="116" y="170"/>
                    <a:pt x="116" y="170"/>
                    <a:pt x="116" y="170"/>
                  </a:cubicBezTo>
                  <a:cubicBezTo>
                    <a:pt x="116" y="170"/>
                    <a:pt x="115" y="172"/>
                    <a:pt x="115" y="172"/>
                  </a:cubicBezTo>
                  <a:cubicBezTo>
                    <a:pt x="115" y="173"/>
                    <a:pt x="114" y="174"/>
                    <a:pt x="114" y="174"/>
                  </a:cubicBezTo>
                  <a:cubicBezTo>
                    <a:pt x="114" y="174"/>
                    <a:pt x="114" y="175"/>
                    <a:pt x="114" y="176"/>
                  </a:cubicBezTo>
                  <a:cubicBezTo>
                    <a:pt x="114" y="176"/>
                    <a:pt x="113" y="176"/>
                    <a:pt x="112" y="177"/>
                  </a:cubicBezTo>
                  <a:cubicBezTo>
                    <a:pt x="114" y="177"/>
                    <a:pt x="115" y="177"/>
                    <a:pt x="116" y="177"/>
                  </a:cubicBezTo>
                  <a:cubicBezTo>
                    <a:pt x="120" y="177"/>
                    <a:pt x="125" y="172"/>
                    <a:pt x="125" y="172"/>
                  </a:cubicBezTo>
                  <a:cubicBezTo>
                    <a:pt x="132" y="173"/>
                    <a:pt x="132" y="173"/>
                    <a:pt x="132" y="173"/>
                  </a:cubicBezTo>
                  <a:cubicBezTo>
                    <a:pt x="137" y="168"/>
                    <a:pt x="137" y="168"/>
                    <a:pt x="137" y="168"/>
                  </a:cubicBezTo>
                  <a:cubicBezTo>
                    <a:pt x="140" y="170"/>
                    <a:pt x="140" y="170"/>
                    <a:pt x="140" y="170"/>
                  </a:cubicBezTo>
                  <a:cubicBezTo>
                    <a:pt x="146" y="162"/>
                    <a:pt x="146" y="162"/>
                    <a:pt x="146" y="162"/>
                  </a:cubicBezTo>
                  <a:cubicBezTo>
                    <a:pt x="140" y="156"/>
                    <a:pt x="140" y="156"/>
                    <a:pt x="140" y="156"/>
                  </a:cubicBezTo>
                  <a:cubicBezTo>
                    <a:pt x="143" y="150"/>
                    <a:pt x="143" y="150"/>
                    <a:pt x="143" y="150"/>
                  </a:cubicBezTo>
                  <a:cubicBezTo>
                    <a:pt x="139" y="148"/>
                    <a:pt x="139" y="148"/>
                    <a:pt x="139" y="148"/>
                  </a:cubicBezTo>
                  <a:cubicBezTo>
                    <a:pt x="139" y="148"/>
                    <a:pt x="139" y="146"/>
                    <a:pt x="142" y="144"/>
                  </a:cubicBezTo>
                  <a:cubicBezTo>
                    <a:pt x="145" y="141"/>
                    <a:pt x="148" y="143"/>
                    <a:pt x="150" y="142"/>
                  </a:cubicBezTo>
                  <a:cubicBezTo>
                    <a:pt x="151" y="141"/>
                    <a:pt x="152" y="139"/>
                    <a:pt x="152" y="139"/>
                  </a:cubicBezTo>
                  <a:cubicBezTo>
                    <a:pt x="158" y="128"/>
                    <a:pt x="158" y="128"/>
                    <a:pt x="158" y="128"/>
                  </a:cubicBezTo>
                  <a:cubicBezTo>
                    <a:pt x="158" y="128"/>
                    <a:pt x="155" y="121"/>
                    <a:pt x="150" y="119"/>
                  </a:cubicBezTo>
                  <a:close/>
                </a:path>
              </a:pathLst>
            </a:custGeom>
            <a:solidFill>
              <a:srgbClr val="E3007B"/>
            </a:solidFill>
            <a:ln w="3175" cap="rnd" cmpd="sng">
              <a:solidFill>
                <a:schemeClr val="bg1"/>
              </a:solidFill>
              <a:prstDash val="solid"/>
              <a:round/>
              <a:headEnd type="none" w="med" len="med"/>
              <a:tailEnd type="none" w="med" len="med"/>
            </a:ln>
            <a:effectLst/>
          </p:spPr>
          <p:txBody>
            <a:bodyPr/>
            <a:lstStyle/>
            <a:p>
              <a:endParaRPr lang="en-US"/>
            </a:p>
          </p:txBody>
        </p:sp>
        <p:sp>
          <p:nvSpPr>
            <p:cNvPr id="102" name="Kosovo" descr="© INSCALE GmbH, 05.05.2010&#10;http://www.presentationload.com/"/>
            <p:cNvSpPr>
              <a:spLocks/>
            </p:cNvSpPr>
            <p:nvPr/>
          </p:nvSpPr>
          <p:spPr bwMode="gray">
            <a:xfrm>
              <a:off x="5067558" y="4646127"/>
              <a:ext cx="265258" cy="270137"/>
            </a:xfrm>
            <a:custGeom>
              <a:avLst/>
              <a:gdLst/>
              <a:ahLst/>
              <a:cxnLst>
                <a:cxn ang="0">
                  <a:pos x="63" y="40"/>
                </a:cxn>
                <a:cxn ang="0">
                  <a:pos x="65" y="36"/>
                </a:cxn>
                <a:cxn ang="0">
                  <a:pos x="68" y="29"/>
                </a:cxn>
                <a:cxn ang="0">
                  <a:pos x="66" y="24"/>
                </a:cxn>
                <a:cxn ang="0">
                  <a:pos x="61" y="22"/>
                </a:cxn>
                <a:cxn ang="0">
                  <a:pos x="59" y="21"/>
                </a:cxn>
                <a:cxn ang="0">
                  <a:pos x="54" y="19"/>
                </a:cxn>
                <a:cxn ang="0">
                  <a:pos x="51" y="16"/>
                </a:cxn>
                <a:cxn ang="0">
                  <a:pos x="47" y="15"/>
                </a:cxn>
                <a:cxn ang="0">
                  <a:pos x="44" y="11"/>
                </a:cxn>
                <a:cxn ang="0">
                  <a:pos x="39" y="9"/>
                </a:cxn>
                <a:cxn ang="0">
                  <a:pos x="37" y="8"/>
                </a:cxn>
                <a:cxn ang="0">
                  <a:pos x="34" y="7"/>
                </a:cxn>
                <a:cxn ang="0">
                  <a:pos x="32" y="6"/>
                </a:cxn>
                <a:cxn ang="0">
                  <a:pos x="33" y="2"/>
                </a:cxn>
                <a:cxn ang="0">
                  <a:pos x="31" y="1"/>
                </a:cxn>
                <a:cxn ang="0">
                  <a:pos x="27" y="4"/>
                </a:cxn>
                <a:cxn ang="0">
                  <a:pos x="24" y="9"/>
                </a:cxn>
                <a:cxn ang="0">
                  <a:pos x="25" y="15"/>
                </a:cxn>
                <a:cxn ang="0">
                  <a:pos x="22" y="20"/>
                </a:cxn>
                <a:cxn ang="0">
                  <a:pos x="18" y="24"/>
                </a:cxn>
                <a:cxn ang="0">
                  <a:pos x="10" y="24"/>
                </a:cxn>
                <a:cxn ang="0">
                  <a:pos x="6" y="25"/>
                </a:cxn>
                <a:cxn ang="0">
                  <a:pos x="0" y="27"/>
                </a:cxn>
                <a:cxn ang="0">
                  <a:pos x="5" y="37"/>
                </a:cxn>
                <a:cxn ang="0">
                  <a:pos x="12" y="38"/>
                </a:cxn>
                <a:cxn ang="0">
                  <a:pos x="26" y="48"/>
                </a:cxn>
                <a:cxn ang="0">
                  <a:pos x="29" y="69"/>
                </a:cxn>
                <a:cxn ang="0">
                  <a:pos x="35" y="55"/>
                </a:cxn>
                <a:cxn ang="0">
                  <a:pos x="46" y="47"/>
                </a:cxn>
                <a:cxn ang="0">
                  <a:pos x="58" y="43"/>
                </a:cxn>
                <a:cxn ang="0">
                  <a:pos x="63" y="42"/>
                </a:cxn>
              </a:cxnLst>
              <a:rect l="0" t="0" r="r" b="b"/>
              <a:pathLst>
                <a:path w="68" h="69">
                  <a:moveTo>
                    <a:pt x="63" y="42"/>
                  </a:moveTo>
                  <a:cubicBezTo>
                    <a:pt x="63" y="41"/>
                    <a:pt x="63" y="40"/>
                    <a:pt x="63" y="40"/>
                  </a:cubicBezTo>
                  <a:cubicBezTo>
                    <a:pt x="63" y="40"/>
                    <a:pt x="64" y="39"/>
                    <a:pt x="64" y="38"/>
                  </a:cubicBezTo>
                  <a:cubicBezTo>
                    <a:pt x="64" y="38"/>
                    <a:pt x="65" y="36"/>
                    <a:pt x="65" y="36"/>
                  </a:cubicBezTo>
                  <a:cubicBezTo>
                    <a:pt x="67" y="32"/>
                    <a:pt x="67" y="32"/>
                    <a:pt x="67" y="32"/>
                  </a:cubicBezTo>
                  <a:cubicBezTo>
                    <a:pt x="67" y="32"/>
                    <a:pt x="68" y="30"/>
                    <a:pt x="68" y="29"/>
                  </a:cubicBezTo>
                  <a:cubicBezTo>
                    <a:pt x="68" y="29"/>
                    <a:pt x="67" y="27"/>
                    <a:pt x="67" y="27"/>
                  </a:cubicBezTo>
                  <a:cubicBezTo>
                    <a:pt x="67" y="27"/>
                    <a:pt x="66" y="24"/>
                    <a:pt x="66" y="24"/>
                  </a:cubicBezTo>
                  <a:cubicBezTo>
                    <a:pt x="65" y="23"/>
                    <a:pt x="63" y="23"/>
                    <a:pt x="63" y="23"/>
                  </a:cubicBezTo>
                  <a:cubicBezTo>
                    <a:pt x="61" y="22"/>
                    <a:pt x="61" y="22"/>
                    <a:pt x="61" y="22"/>
                  </a:cubicBezTo>
                  <a:cubicBezTo>
                    <a:pt x="60" y="21"/>
                    <a:pt x="60" y="21"/>
                    <a:pt x="60" y="21"/>
                  </a:cubicBezTo>
                  <a:cubicBezTo>
                    <a:pt x="59" y="21"/>
                    <a:pt x="59" y="21"/>
                    <a:pt x="59" y="21"/>
                  </a:cubicBezTo>
                  <a:cubicBezTo>
                    <a:pt x="56" y="20"/>
                    <a:pt x="56" y="20"/>
                    <a:pt x="56" y="20"/>
                  </a:cubicBezTo>
                  <a:cubicBezTo>
                    <a:pt x="54" y="19"/>
                    <a:pt x="54" y="19"/>
                    <a:pt x="54" y="19"/>
                  </a:cubicBezTo>
                  <a:cubicBezTo>
                    <a:pt x="52" y="18"/>
                    <a:pt x="52" y="18"/>
                    <a:pt x="52" y="18"/>
                  </a:cubicBezTo>
                  <a:cubicBezTo>
                    <a:pt x="52" y="18"/>
                    <a:pt x="51" y="16"/>
                    <a:pt x="51" y="16"/>
                  </a:cubicBezTo>
                  <a:cubicBezTo>
                    <a:pt x="51" y="16"/>
                    <a:pt x="50" y="16"/>
                    <a:pt x="49" y="16"/>
                  </a:cubicBezTo>
                  <a:cubicBezTo>
                    <a:pt x="48" y="16"/>
                    <a:pt x="47" y="15"/>
                    <a:pt x="47" y="15"/>
                  </a:cubicBezTo>
                  <a:cubicBezTo>
                    <a:pt x="47" y="15"/>
                    <a:pt x="47" y="12"/>
                    <a:pt x="47" y="12"/>
                  </a:cubicBezTo>
                  <a:cubicBezTo>
                    <a:pt x="46" y="11"/>
                    <a:pt x="44" y="11"/>
                    <a:pt x="44" y="11"/>
                  </a:cubicBezTo>
                  <a:cubicBezTo>
                    <a:pt x="44" y="11"/>
                    <a:pt x="44" y="9"/>
                    <a:pt x="43" y="9"/>
                  </a:cubicBezTo>
                  <a:cubicBezTo>
                    <a:pt x="42" y="9"/>
                    <a:pt x="40" y="10"/>
                    <a:pt x="39" y="9"/>
                  </a:cubicBezTo>
                  <a:cubicBezTo>
                    <a:pt x="39" y="9"/>
                    <a:pt x="39" y="9"/>
                    <a:pt x="39" y="9"/>
                  </a:cubicBezTo>
                  <a:cubicBezTo>
                    <a:pt x="38" y="8"/>
                    <a:pt x="38" y="8"/>
                    <a:pt x="37" y="8"/>
                  </a:cubicBezTo>
                  <a:cubicBezTo>
                    <a:pt x="37" y="8"/>
                    <a:pt x="37" y="7"/>
                    <a:pt x="37" y="7"/>
                  </a:cubicBezTo>
                  <a:cubicBezTo>
                    <a:pt x="34" y="7"/>
                    <a:pt x="34" y="7"/>
                    <a:pt x="34" y="7"/>
                  </a:cubicBezTo>
                  <a:cubicBezTo>
                    <a:pt x="33" y="7"/>
                    <a:pt x="33" y="7"/>
                    <a:pt x="33" y="7"/>
                  </a:cubicBezTo>
                  <a:cubicBezTo>
                    <a:pt x="33" y="7"/>
                    <a:pt x="32" y="6"/>
                    <a:pt x="32" y="6"/>
                  </a:cubicBezTo>
                  <a:cubicBezTo>
                    <a:pt x="32" y="6"/>
                    <a:pt x="33" y="5"/>
                    <a:pt x="34" y="4"/>
                  </a:cubicBezTo>
                  <a:cubicBezTo>
                    <a:pt x="34" y="3"/>
                    <a:pt x="33" y="2"/>
                    <a:pt x="33" y="2"/>
                  </a:cubicBezTo>
                  <a:cubicBezTo>
                    <a:pt x="33" y="2"/>
                    <a:pt x="33" y="0"/>
                    <a:pt x="32" y="0"/>
                  </a:cubicBezTo>
                  <a:cubicBezTo>
                    <a:pt x="31" y="0"/>
                    <a:pt x="31" y="2"/>
                    <a:pt x="31" y="1"/>
                  </a:cubicBezTo>
                  <a:cubicBezTo>
                    <a:pt x="31" y="1"/>
                    <a:pt x="30" y="4"/>
                    <a:pt x="30" y="4"/>
                  </a:cubicBezTo>
                  <a:cubicBezTo>
                    <a:pt x="29" y="4"/>
                    <a:pt x="28" y="3"/>
                    <a:pt x="27" y="4"/>
                  </a:cubicBezTo>
                  <a:cubicBezTo>
                    <a:pt x="26" y="4"/>
                    <a:pt x="25" y="5"/>
                    <a:pt x="25" y="5"/>
                  </a:cubicBezTo>
                  <a:cubicBezTo>
                    <a:pt x="25" y="5"/>
                    <a:pt x="24" y="8"/>
                    <a:pt x="24" y="9"/>
                  </a:cubicBezTo>
                  <a:cubicBezTo>
                    <a:pt x="25" y="9"/>
                    <a:pt x="25" y="10"/>
                    <a:pt x="26" y="11"/>
                  </a:cubicBezTo>
                  <a:cubicBezTo>
                    <a:pt x="26" y="11"/>
                    <a:pt x="25" y="15"/>
                    <a:pt x="25" y="15"/>
                  </a:cubicBezTo>
                  <a:cubicBezTo>
                    <a:pt x="25" y="15"/>
                    <a:pt x="23" y="17"/>
                    <a:pt x="22" y="18"/>
                  </a:cubicBezTo>
                  <a:cubicBezTo>
                    <a:pt x="21" y="19"/>
                    <a:pt x="22" y="20"/>
                    <a:pt x="22" y="20"/>
                  </a:cubicBezTo>
                  <a:cubicBezTo>
                    <a:pt x="21" y="21"/>
                    <a:pt x="21" y="22"/>
                    <a:pt x="20" y="23"/>
                  </a:cubicBezTo>
                  <a:cubicBezTo>
                    <a:pt x="20" y="23"/>
                    <a:pt x="18" y="24"/>
                    <a:pt x="18" y="24"/>
                  </a:cubicBezTo>
                  <a:cubicBezTo>
                    <a:pt x="14" y="24"/>
                    <a:pt x="14" y="24"/>
                    <a:pt x="14" y="24"/>
                  </a:cubicBezTo>
                  <a:cubicBezTo>
                    <a:pt x="10" y="24"/>
                    <a:pt x="10" y="24"/>
                    <a:pt x="10" y="24"/>
                  </a:cubicBezTo>
                  <a:cubicBezTo>
                    <a:pt x="9" y="26"/>
                    <a:pt x="9" y="26"/>
                    <a:pt x="9" y="26"/>
                  </a:cubicBezTo>
                  <a:cubicBezTo>
                    <a:pt x="6" y="25"/>
                    <a:pt x="6" y="25"/>
                    <a:pt x="6" y="25"/>
                  </a:cubicBezTo>
                  <a:cubicBezTo>
                    <a:pt x="3" y="25"/>
                    <a:pt x="3" y="25"/>
                    <a:pt x="3" y="25"/>
                  </a:cubicBezTo>
                  <a:cubicBezTo>
                    <a:pt x="0" y="27"/>
                    <a:pt x="0" y="27"/>
                    <a:pt x="0" y="27"/>
                  </a:cubicBezTo>
                  <a:cubicBezTo>
                    <a:pt x="4" y="35"/>
                    <a:pt x="4" y="35"/>
                    <a:pt x="4" y="35"/>
                  </a:cubicBezTo>
                  <a:cubicBezTo>
                    <a:pt x="5" y="37"/>
                    <a:pt x="5" y="37"/>
                    <a:pt x="5" y="37"/>
                  </a:cubicBezTo>
                  <a:cubicBezTo>
                    <a:pt x="9" y="35"/>
                    <a:pt x="9" y="35"/>
                    <a:pt x="9" y="35"/>
                  </a:cubicBezTo>
                  <a:cubicBezTo>
                    <a:pt x="9" y="35"/>
                    <a:pt x="11" y="36"/>
                    <a:pt x="12" y="38"/>
                  </a:cubicBezTo>
                  <a:cubicBezTo>
                    <a:pt x="14" y="40"/>
                    <a:pt x="15" y="45"/>
                    <a:pt x="15" y="45"/>
                  </a:cubicBezTo>
                  <a:cubicBezTo>
                    <a:pt x="15" y="45"/>
                    <a:pt x="23" y="46"/>
                    <a:pt x="26" y="48"/>
                  </a:cubicBezTo>
                  <a:cubicBezTo>
                    <a:pt x="28" y="52"/>
                    <a:pt x="31" y="59"/>
                    <a:pt x="31" y="59"/>
                  </a:cubicBezTo>
                  <a:cubicBezTo>
                    <a:pt x="29" y="69"/>
                    <a:pt x="29" y="69"/>
                    <a:pt x="29" y="69"/>
                  </a:cubicBezTo>
                  <a:cubicBezTo>
                    <a:pt x="36" y="65"/>
                    <a:pt x="36" y="65"/>
                    <a:pt x="36" y="65"/>
                  </a:cubicBezTo>
                  <a:cubicBezTo>
                    <a:pt x="36" y="65"/>
                    <a:pt x="33" y="58"/>
                    <a:pt x="35" y="55"/>
                  </a:cubicBezTo>
                  <a:cubicBezTo>
                    <a:pt x="37" y="51"/>
                    <a:pt x="42" y="51"/>
                    <a:pt x="42" y="51"/>
                  </a:cubicBezTo>
                  <a:cubicBezTo>
                    <a:pt x="46" y="47"/>
                    <a:pt x="46" y="47"/>
                    <a:pt x="46" y="47"/>
                  </a:cubicBezTo>
                  <a:cubicBezTo>
                    <a:pt x="52" y="54"/>
                    <a:pt x="52" y="54"/>
                    <a:pt x="52" y="54"/>
                  </a:cubicBezTo>
                  <a:cubicBezTo>
                    <a:pt x="58" y="43"/>
                    <a:pt x="58" y="43"/>
                    <a:pt x="58" y="43"/>
                  </a:cubicBezTo>
                  <a:cubicBezTo>
                    <a:pt x="58" y="43"/>
                    <a:pt x="60" y="43"/>
                    <a:pt x="61" y="43"/>
                  </a:cubicBezTo>
                  <a:cubicBezTo>
                    <a:pt x="62" y="42"/>
                    <a:pt x="63" y="42"/>
                    <a:pt x="63" y="42"/>
                  </a:cubicBezTo>
                  <a:close/>
                </a:path>
              </a:pathLst>
            </a:custGeom>
            <a:solidFill>
              <a:srgbClr val="E3007B"/>
            </a:solidFill>
            <a:ln w="3175" cap="rnd" cmpd="sng">
              <a:solidFill>
                <a:schemeClr val="bg1"/>
              </a:solidFill>
              <a:prstDash val="solid"/>
              <a:round/>
              <a:headEnd type="none" w="med" len="med"/>
              <a:tailEnd type="none" w="med" len="med"/>
            </a:ln>
            <a:effectLst/>
          </p:spPr>
          <p:txBody>
            <a:bodyPr/>
            <a:lstStyle/>
            <a:p>
              <a:endParaRPr lang="en-US"/>
            </a:p>
          </p:txBody>
        </p:sp>
        <p:sp>
          <p:nvSpPr>
            <p:cNvPr id="103" name="Montenegro" descr="© INSCALE GmbH, 05.05.2010&#10;http://www.presentationload.com/"/>
            <p:cNvSpPr>
              <a:spLocks/>
            </p:cNvSpPr>
            <p:nvPr/>
          </p:nvSpPr>
          <p:spPr bwMode="gray">
            <a:xfrm>
              <a:off x="4873886" y="4610314"/>
              <a:ext cx="247354" cy="309192"/>
            </a:xfrm>
            <a:custGeom>
              <a:avLst/>
              <a:gdLst/>
              <a:ahLst/>
              <a:cxnLst>
                <a:cxn ang="0">
                  <a:pos x="60" y="0"/>
                </a:cxn>
                <a:cxn ang="0">
                  <a:pos x="59" y="9"/>
                </a:cxn>
                <a:cxn ang="0">
                  <a:pos x="44" y="9"/>
                </a:cxn>
                <a:cxn ang="0">
                  <a:pos x="34" y="2"/>
                </a:cxn>
                <a:cxn ang="0">
                  <a:pos x="32" y="13"/>
                </a:cxn>
                <a:cxn ang="0">
                  <a:pos x="49" y="36"/>
                </a:cxn>
                <a:cxn ang="0">
                  <a:pos x="30" y="32"/>
                </a:cxn>
                <a:cxn ang="0">
                  <a:pos x="13" y="43"/>
                </a:cxn>
                <a:cxn ang="0">
                  <a:pos x="15" y="70"/>
                </a:cxn>
                <a:cxn ang="0">
                  <a:pos x="2" y="78"/>
                </a:cxn>
                <a:cxn ang="0">
                  <a:pos x="3" y="108"/>
                </a:cxn>
                <a:cxn ang="0">
                  <a:pos x="9" y="108"/>
                </a:cxn>
                <a:cxn ang="0">
                  <a:pos x="9" y="127"/>
                </a:cxn>
                <a:cxn ang="0">
                  <a:pos x="0" y="133"/>
                </a:cxn>
                <a:cxn ang="0">
                  <a:pos x="0" y="144"/>
                </a:cxn>
                <a:cxn ang="0">
                  <a:pos x="7" y="148"/>
                </a:cxn>
                <a:cxn ang="0">
                  <a:pos x="19" y="136"/>
                </a:cxn>
                <a:cxn ang="0">
                  <a:pos x="28" y="138"/>
                </a:cxn>
                <a:cxn ang="0">
                  <a:pos x="25" y="159"/>
                </a:cxn>
                <a:cxn ang="0">
                  <a:pos x="34" y="165"/>
                </a:cxn>
                <a:cxn ang="0">
                  <a:pos x="47" y="163"/>
                </a:cxn>
                <a:cxn ang="0">
                  <a:pos x="49" y="170"/>
                </a:cxn>
                <a:cxn ang="0">
                  <a:pos x="72" y="189"/>
                </a:cxn>
                <a:cxn ang="0">
                  <a:pos x="72" y="199"/>
                </a:cxn>
                <a:cxn ang="0">
                  <a:pos x="82" y="205"/>
                </a:cxn>
                <a:cxn ang="0">
                  <a:pos x="93" y="208"/>
                </a:cxn>
                <a:cxn ang="0">
                  <a:pos x="91" y="193"/>
                </a:cxn>
                <a:cxn ang="0">
                  <a:pos x="87" y="174"/>
                </a:cxn>
                <a:cxn ang="0">
                  <a:pos x="82" y="172"/>
                </a:cxn>
                <a:cxn ang="0">
                  <a:pos x="116" y="106"/>
                </a:cxn>
                <a:cxn ang="0">
                  <a:pos x="121" y="108"/>
                </a:cxn>
                <a:cxn ang="0">
                  <a:pos x="121" y="121"/>
                </a:cxn>
                <a:cxn ang="0">
                  <a:pos x="135" y="129"/>
                </a:cxn>
                <a:cxn ang="0">
                  <a:pos x="145" y="122"/>
                </a:cxn>
                <a:cxn ang="0">
                  <a:pos x="140" y="116"/>
                </a:cxn>
                <a:cxn ang="0">
                  <a:pos x="130" y="96"/>
                </a:cxn>
                <a:cxn ang="0">
                  <a:pos x="138" y="90"/>
                </a:cxn>
                <a:cxn ang="0">
                  <a:pos x="146" y="90"/>
                </a:cxn>
                <a:cxn ang="0">
                  <a:pos x="153" y="92"/>
                </a:cxn>
                <a:cxn ang="0">
                  <a:pos x="158" y="83"/>
                </a:cxn>
                <a:cxn ang="0">
                  <a:pos x="164" y="78"/>
                </a:cxn>
                <a:cxn ang="0">
                  <a:pos x="166" y="66"/>
                </a:cxn>
                <a:cxn ang="0">
                  <a:pos x="153" y="63"/>
                </a:cxn>
                <a:cxn ang="0">
                  <a:pos x="120" y="47"/>
                </a:cxn>
                <a:cxn ang="0">
                  <a:pos x="109" y="43"/>
                </a:cxn>
                <a:cxn ang="0">
                  <a:pos x="94" y="30"/>
                </a:cxn>
                <a:cxn ang="0">
                  <a:pos x="78" y="19"/>
                </a:cxn>
                <a:cxn ang="0">
                  <a:pos x="66" y="10"/>
                </a:cxn>
                <a:cxn ang="0">
                  <a:pos x="60" y="0"/>
                </a:cxn>
              </a:cxnLst>
              <a:rect l="0" t="0" r="r" b="b"/>
              <a:pathLst>
                <a:path w="166" h="208">
                  <a:moveTo>
                    <a:pt x="60" y="0"/>
                  </a:moveTo>
                  <a:cubicBezTo>
                    <a:pt x="59" y="9"/>
                    <a:pt x="59" y="9"/>
                    <a:pt x="59" y="9"/>
                  </a:cubicBezTo>
                  <a:cubicBezTo>
                    <a:pt x="44" y="9"/>
                    <a:pt x="44" y="9"/>
                    <a:pt x="44" y="9"/>
                  </a:cubicBezTo>
                  <a:cubicBezTo>
                    <a:pt x="34" y="2"/>
                    <a:pt x="34" y="2"/>
                    <a:pt x="34" y="2"/>
                  </a:cubicBezTo>
                  <a:cubicBezTo>
                    <a:pt x="32" y="13"/>
                    <a:pt x="32" y="13"/>
                    <a:pt x="32" y="13"/>
                  </a:cubicBezTo>
                  <a:cubicBezTo>
                    <a:pt x="32" y="13"/>
                    <a:pt x="53" y="30"/>
                    <a:pt x="49" y="36"/>
                  </a:cubicBezTo>
                  <a:cubicBezTo>
                    <a:pt x="44" y="42"/>
                    <a:pt x="36" y="32"/>
                    <a:pt x="30" y="32"/>
                  </a:cubicBezTo>
                  <a:cubicBezTo>
                    <a:pt x="21" y="32"/>
                    <a:pt x="15" y="40"/>
                    <a:pt x="13" y="43"/>
                  </a:cubicBezTo>
                  <a:cubicBezTo>
                    <a:pt x="9" y="49"/>
                    <a:pt x="19" y="66"/>
                    <a:pt x="15" y="70"/>
                  </a:cubicBezTo>
                  <a:cubicBezTo>
                    <a:pt x="11" y="72"/>
                    <a:pt x="6" y="72"/>
                    <a:pt x="2" y="78"/>
                  </a:cubicBezTo>
                  <a:cubicBezTo>
                    <a:pt x="0" y="83"/>
                    <a:pt x="3" y="108"/>
                    <a:pt x="3" y="108"/>
                  </a:cubicBezTo>
                  <a:cubicBezTo>
                    <a:pt x="9" y="108"/>
                    <a:pt x="9" y="108"/>
                    <a:pt x="9" y="108"/>
                  </a:cubicBezTo>
                  <a:cubicBezTo>
                    <a:pt x="9" y="127"/>
                    <a:pt x="9" y="127"/>
                    <a:pt x="9" y="127"/>
                  </a:cubicBezTo>
                  <a:cubicBezTo>
                    <a:pt x="0" y="133"/>
                    <a:pt x="0" y="133"/>
                    <a:pt x="0" y="133"/>
                  </a:cubicBezTo>
                  <a:cubicBezTo>
                    <a:pt x="0" y="144"/>
                    <a:pt x="0" y="144"/>
                    <a:pt x="0" y="144"/>
                  </a:cubicBezTo>
                  <a:cubicBezTo>
                    <a:pt x="7" y="148"/>
                    <a:pt x="7" y="148"/>
                    <a:pt x="7" y="148"/>
                  </a:cubicBezTo>
                  <a:cubicBezTo>
                    <a:pt x="19" y="136"/>
                    <a:pt x="19" y="136"/>
                    <a:pt x="19" y="136"/>
                  </a:cubicBezTo>
                  <a:cubicBezTo>
                    <a:pt x="28" y="138"/>
                    <a:pt x="28" y="138"/>
                    <a:pt x="28" y="138"/>
                  </a:cubicBezTo>
                  <a:cubicBezTo>
                    <a:pt x="25" y="159"/>
                    <a:pt x="25" y="159"/>
                    <a:pt x="25" y="159"/>
                  </a:cubicBezTo>
                  <a:cubicBezTo>
                    <a:pt x="34" y="165"/>
                    <a:pt x="34" y="165"/>
                    <a:pt x="34" y="165"/>
                  </a:cubicBezTo>
                  <a:cubicBezTo>
                    <a:pt x="47" y="163"/>
                    <a:pt x="47" y="163"/>
                    <a:pt x="47" y="163"/>
                  </a:cubicBezTo>
                  <a:cubicBezTo>
                    <a:pt x="49" y="170"/>
                    <a:pt x="49" y="170"/>
                    <a:pt x="49" y="170"/>
                  </a:cubicBezTo>
                  <a:cubicBezTo>
                    <a:pt x="72" y="189"/>
                    <a:pt x="72" y="189"/>
                    <a:pt x="72" y="189"/>
                  </a:cubicBezTo>
                  <a:cubicBezTo>
                    <a:pt x="72" y="199"/>
                    <a:pt x="72" y="199"/>
                    <a:pt x="72" y="199"/>
                  </a:cubicBezTo>
                  <a:cubicBezTo>
                    <a:pt x="82" y="205"/>
                    <a:pt x="82" y="205"/>
                    <a:pt x="82" y="205"/>
                  </a:cubicBezTo>
                  <a:cubicBezTo>
                    <a:pt x="93" y="208"/>
                    <a:pt x="93" y="208"/>
                    <a:pt x="93" y="208"/>
                  </a:cubicBezTo>
                  <a:cubicBezTo>
                    <a:pt x="91" y="193"/>
                    <a:pt x="91" y="193"/>
                    <a:pt x="91" y="193"/>
                  </a:cubicBezTo>
                  <a:cubicBezTo>
                    <a:pt x="87" y="174"/>
                    <a:pt x="87" y="174"/>
                    <a:pt x="87" y="174"/>
                  </a:cubicBezTo>
                  <a:cubicBezTo>
                    <a:pt x="82" y="172"/>
                    <a:pt x="82" y="172"/>
                    <a:pt x="82" y="172"/>
                  </a:cubicBezTo>
                  <a:cubicBezTo>
                    <a:pt x="116" y="106"/>
                    <a:pt x="116" y="106"/>
                    <a:pt x="116" y="106"/>
                  </a:cubicBezTo>
                  <a:cubicBezTo>
                    <a:pt x="121" y="108"/>
                    <a:pt x="121" y="108"/>
                    <a:pt x="121" y="108"/>
                  </a:cubicBezTo>
                  <a:cubicBezTo>
                    <a:pt x="121" y="121"/>
                    <a:pt x="121" y="121"/>
                    <a:pt x="121" y="121"/>
                  </a:cubicBezTo>
                  <a:cubicBezTo>
                    <a:pt x="135" y="129"/>
                    <a:pt x="135" y="129"/>
                    <a:pt x="135" y="129"/>
                  </a:cubicBezTo>
                  <a:cubicBezTo>
                    <a:pt x="145" y="122"/>
                    <a:pt x="145" y="122"/>
                    <a:pt x="145" y="122"/>
                  </a:cubicBezTo>
                  <a:cubicBezTo>
                    <a:pt x="140" y="116"/>
                    <a:pt x="140" y="116"/>
                    <a:pt x="140" y="116"/>
                  </a:cubicBezTo>
                  <a:cubicBezTo>
                    <a:pt x="130" y="96"/>
                    <a:pt x="130" y="96"/>
                    <a:pt x="130" y="96"/>
                  </a:cubicBezTo>
                  <a:cubicBezTo>
                    <a:pt x="138" y="90"/>
                    <a:pt x="138" y="90"/>
                    <a:pt x="138" y="90"/>
                  </a:cubicBezTo>
                  <a:cubicBezTo>
                    <a:pt x="146" y="90"/>
                    <a:pt x="146" y="90"/>
                    <a:pt x="146" y="90"/>
                  </a:cubicBezTo>
                  <a:cubicBezTo>
                    <a:pt x="153" y="92"/>
                    <a:pt x="153" y="92"/>
                    <a:pt x="153" y="92"/>
                  </a:cubicBezTo>
                  <a:cubicBezTo>
                    <a:pt x="158" y="83"/>
                    <a:pt x="158" y="83"/>
                    <a:pt x="158" y="83"/>
                  </a:cubicBezTo>
                  <a:cubicBezTo>
                    <a:pt x="164" y="78"/>
                    <a:pt x="164" y="78"/>
                    <a:pt x="164" y="78"/>
                  </a:cubicBezTo>
                  <a:cubicBezTo>
                    <a:pt x="166" y="66"/>
                    <a:pt x="166" y="66"/>
                    <a:pt x="166" y="66"/>
                  </a:cubicBezTo>
                  <a:cubicBezTo>
                    <a:pt x="153" y="63"/>
                    <a:pt x="153" y="63"/>
                    <a:pt x="153" y="63"/>
                  </a:cubicBezTo>
                  <a:cubicBezTo>
                    <a:pt x="120" y="47"/>
                    <a:pt x="120" y="47"/>
                    <a:pt x="120" y="47"/>
                  </a:cubicBezTo>
                  <a:cubicBezTo>
                    <a:pt x="109" y="43"/>
                    <a:pt x="109" y="43"/>
                    <a:pt x="109" y="43"/>
                  </a:cubicBezTo>
                  <a:cubicBezTo>
                    <a:pt x="94" y="30"/>
                    <a:pt x="94" y="30"/>
                    <a:pt x="94" y="30"/>
                  </a:cubicBezTo>
                  <a:cubicBezTo>
                    <a:pt x="78" y="19"/>
                    <a:pt x="78" y="19"/>
                    <a:pt x="78" y="19"/>
                  </a:cubicBezTo>
                  <a:cubicBezTo>
                    <a:pt x="66" y="10"/>
                    <a:pt x="66" y="10"/>
                    <a:pt x="66" y="10"/>
                  </a:cubicBezTo>
                  <a:lnTo>
                    <a:pt x="60" y="0"/>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sp>
          <p:nvSpPr>
            <p:cNvPr id="104" name="Romania" descr="© INSCALE GmbH, 05.05.2010&#10;http://www.presentationload.com/"/>
            <p:cNvSpPr>
              <a:spLocks noEditPoints="1"/>
            </p:cNvSpPr>
            <p:nvPr/>
          </p:nvSpPr>
          <p:spPr bwMode="gray">
            <a:xfrm>
              <a:off x="5043129" y="3604627"/>
              <a:ext cx="1264436" cy="899913"/>
            </a:xfrm>
            <a:custGeom>
              <a:avLst/>
              <a:gdLst/>
              <a:ahLst/>
              <a:cxnLst>
                <a:cxn ang="0">
                  <a:pos x="428" y="156"/>
                </a:cxn>
                <a:cxn ang="0">
                  <a:pos x="402" y="170"/>
                </a:cxn>
                <a:cxn ang="0">
                  <a:pos x="387" y="175"/>
                </a:cxn>
                <a:cxn ang="0">
                  <a:pos x="365" y="162"/>
                </a:cxn>
                <a:cxn ang="0">
                  <a:pos x="361" y="136"/>
                </a:cxn>
                <a:cxn ang="0">
                  <a:pos x="361" y="116"/>
                </a:cxn>
                <a:cxn ang="0">
                  <a:pos x="350" y="83"/>
                </a:cxn>
                <a:cxn ang="0">
                  <a:pos x="332" y="65"/>
                </a:cxn>
                <a:cxn ang="0">
                  <a:pos x="291" y="18"/>
                </a:cxn>
                <a:cxn ang="0">
                  <a:pos x="247" y="24"/>
                </a:cxn>
                <a:cxn ang="0">
                  <a:pos x="202" y="51"/>
                </a:cxn>
                <a:cxn ang="0">
                  <a:pos x="164" y="44"/>
                </a:cxn>
                <a:cxn ang="0">
                  <a:pos x="115" y="37"/>
                </a:cxn>
                <a:cxn ang="0">
                  <a:pos x="107" y="47"/>
                </a:cxn>
                <a:cxn ang="0">
                  <a:pos x="93" y="67"/>
                </a:cxn>
                <a:cxn ang="0">
                  <a:pos x="81" y="70"/>
                </a:cxn>
                <a:cxn ang="0">
                  <a:pos x="71" y="94"/>
                </a:cxn>
                <a:cxn ang="0">
                  <a:pos x="65" y="108"/>
                </a:cxn>
                <a:cxn ang="0">
                  <a:pos x="59" y="125"/>
                </a:cxn>
                <a:cxn ang="0">
                  <a:pos x="55" y="140"/>
                </a:cxn>
                <a:cxn ang="0">
                  <a:pos x="45" y="148"/>
                </a:cxn>
                <a:cxn ang="0">
                  <a:pos x="43" y="164"/>
                </a:cxn>
                <a:cxn ang="0">
                  <a:pos x="27" y="174"/>
                </a:cxn>
                <a:cxn ang="0">
                  <a:pos x="12" y="181"/>
                </a:cxn>
                <a:cxn ang="0">
                  <a:pos x="0" y="184"/>
                </a:cxn>
                <a:cxn ang="0">
                  <a:pos x="12" y="194"/>
                </a:cxn>
                <a:cxn ang="0">
                  <a:pos x="17" y="197"/>
                </a:cxn>
                <a:cxn ang="0">
                  <a:pos x="31" y="205"/>
                </a:cxn>
                <a:cxn ang="0">
                  <a:pos x="33" y="219"/>
                </a:cxn>
                <a:cxn ang="0">
                  <a:pos x="45" y="235"/>
                </a:cxn>
                <a:cxn ang="0">
                  <a:pos x="55" y="237"/>
                </a:cxn>
                <a:cxn ang="0">
                  <a:pos x="63" y="254"/>
                </a:cxn>
                <a:cxn ang="0">
                  <a:pos x="71" y="260"/>
                </a:cxn>
                <a:cxn ang="0">
                  <a:pos x="75" y="266"/>
                </a:cxn>
                <a:cxn ang="0">
                  <a:pos x="95" y="271"/>
                </a:cxn>
                <a:cxn ang="0">
                  <a:pos x="115" y="263"/>
                </a:cxn>
                <a:cxn ang="0">
                  <a:pos x="129" y="274"/>
                </a:cxn>
                <a:cxn ang="0">
                  <a:pos x="123" y="278"/>
                </a:cxn>
                <a:cxn ang="0">
                  <a:pos x="123" y="290"/>
                </a:cxn>
                <a:cxn ang="0">
                  <a:pos x="129" y="294"/>
                </a:cxn>
                <a:cxn ang="0">
                  <a:pos x="148" y="302"/>
                </a:cxn>
                <a:cxn ang="0">
                  <a:pos x="151" y="318"/>
                </a:cxn>
                <a:cxn ang="0">
                  <a:pos x="179" y="314"/>
                </a:cxn>
                <a:cxn ang="0">
                  <a:pos x="206" y="318"/>
                </a:cxn>
                <a:cxn ang="0">
                  <a:pos x="229" y="310"/>
                </a:cxn>
                <a:cxn ang="0">
                  <a:pos x="250" y="310"/>
                </a:cxn>
                <a:cxn ang="0">
                  <a:pos x="271" y="309"/>
                </a:cxn>
                <a:cxn ang="0">
                  <a:pos x="308" y="275"/>
                </a:cxn>
                <a:cxn ang="0">
                  <a:pos x="355" y="268"/>
                </a:cxn>
                <a:cxn ang="0">
                  <a:pos x="372" y="268"/>
                </a:cxn>
                <a:cxn ang="0">
                  <a:pos x="385" y="272"/>
                </a:cxn>
                <a:cxn ang="0">
                  <a:pos x="413" y="273"/>
                </a:cxn>
                <a:cxn ang="0">
                  <a:pos x="408" y="239"/>
                </a:cxn>
                <a:cxn ang="0">
                  <a:pos x="411" y="221"/>
                </a:cxn>
                <a:cxn ang="0">
                  <a:pos x="407" y="207"/>
                </a:cxn>
                <a:cxn ang="0">
                  <a:pos x="413" y="191"/>
                </a:cxn>
                <a:cxn ang="0">
                  <a:pos x="420" y="193"/>
                </a:cxn>
                <a:cxn ang="0">
                  <a:pos x="424" y="195"/>
                </a:cxn>
                <a:cxn ang="0">
                  <a:pos x="419" y="204"/>
                </a:cxn>
                <a:cxn ang="0">
                  <a:pos x="431" y="199"/>
                </a:cxn>
                <a:cxn ang="0">
                  <a:pos x="443" y="167"/>
                </a:cxn>
                <a:cxn ang="0">
                  <a:pos x="418" y="212"/>
                </a:cxn>
                <a:cxn ang="0">
                  <a:pos x="418" y="207"/>
                </a:cxn>
              </a:cxnLst>
              <a:rect l="0" t="0" r="r" b="b"/>
              <a:pathLst>
                <a:path w="448" h="319">
                  <a:moveTo>
                    <a:pt x="443" y="167"/>
                  </a:moveTo>
                  <a:cubicBezTo>
                    <a:pt x="443" y="167"/>
                    <a:pt x="439" y="158"/>
                    <a:pt x="428" y="156"/>
                  </a:cubicBezTo>
                  <a:cubicBezTo>
                    <a:pt x="419" y="155"/>
                    <a:pt x="407" y="170"/>
                    <a:pt x="407" y="170"/>
                  </a:cubicBezTo>
                  <a:cubicBezTo>
                    <a:pt x="402" y="170"/>
                    <a:pt x="402" y="170"/>
                    <a:pt x="402" y="170"/>
                  </a:cubicBezTo>
                  <a:cubicBezTo>
                    <a:pt x="402" y="177"/>
                    <a:pt x="402" y="177"/>
                    <a:pt x="402" y="177"/>
                  </a:cubicBezTo>
                  <a:cubicBezTo>
                    <a:pt x="402" y="177"/>
                    <a:pt x="399" y="178"/>
                    <a:pt x="387" y="175"/>
                  </a:cubicBezTo>
                  <a:cubicBezTo>
                    <a:pt x="376" y="173"/>
                    <a:pt x="377" y="167"/>
                    <a:pt x="377" y="167"/>
                  </a:cubicBezTo>
                  <a:cubicBezTo>
                    <a:pt x="365" y="162"/>
                    <a:pt x="365" y="162"/>
                    <a:pt x="365" y="162"/>
                  </a:cubicBezTo>
                  <a:cubicBezTo>
                    <a:pt x="368" y="156"/>
                    <a:pt x="368" y="156"/>
                    <a:pt x="368" y="156"/>
                  </a:cubicBezTo>
                  <a:cubicBezTo>
                    <a:pt x="361" y="136"/>
                    <a:pt x="361" y="136"/>
                    <a:pt x="361" y="136"/>
                  </a:cubicBezTo>
                  <a:cubicBezTo>
                    <a:pt x="357" y="119"/>
                    <a:pt x="357" y="119"/>
                    <a:pt x="357" y="119"/>
                  </a:cubicBezTo>
                  <a:cubicBezTo>
                    <a:pt x="361" y="116"/>
                    <a:pt x="361" y="116"/>
                    <a:pt x="361" y="116"/>
                  </a:cubicBezTo>
                  <a:cubicBezTo>
                    <a:pt x="361" y="116"/>
                    <a:pt x="361" y="102"/>
                    <a:pt x="360" y="94"/>
                  </a:cubicBezTo>
                  <a:cubicBezTo>
                    <a:pt x="358" y="85"/>
                    <a:pt x="350" y="83"/>
                    <a:pt x="350" y="83"/>
                  </a:cubicBezTo>
                  <a:cubicBezTo>
                    <a:pt x="350" y="83"/>
                    <a:pt x="349" y="76"/>
                    <a:pt x="346" y="71"/>
                  </a:cubicBezTo>
                  <a:cubicBezTo>
                    <a:pt x="345" y="67"/>
                    <a:pt x="332" y="65"/>
                    <a:pt x="332" y="65"/>
                  </a:cubicBezTo>
                  <a:cubicBezTo>
                    <a:pt x="332" y="65"/>
                    <a:pt x="316" y="46"/>
                    <a:pt x="310" y="40"/>
                  </a:cubicBezTo>
                  <a:cubicBezTo>
                    <a:pt x="304" y="36"/>
                    <a:pt x="299" y="33"/>
                    <a:pt x="291" y="18"/>
                  </a:cubicBezTo>
                  <a:cubicBezTo>
                    <a:pt x="285" y="4"/>
                    <a:pt x="270" y="2"/>
                    <a:pt x="270" y="2"/>
                  </a:cubicBezTo>
                  <a:cubicBezTo>
                    <a:pt x="252" y="0"/>
                    <a:pt x="247" y="24"/>
                    <a:pt x="247" y="24"/>
                  </a:cubicBezTo>
                  <a:cubicBezTo>
                    <a:pt x="247" y="24"/>
                    <a:pt x="230" y="33"/>
                    <a:pt x="215" y="37"/>
                  </a:cubicBezTo>
                  <a:cubicBezTo>
                    <a:pt x="199" y="41"/>
                    <a:pt x="211" y="48"/>
                    <a:pt x="202" y="51"/>
                  </a:cubicBezTo>
                  <a:cubicBezTo>
                    <a:pt x="192" y="53"/>
                    <a:pt x="182" y="40"/>
                    <a:pt x="178" y="39"/>
                  </a:cubicBezTo>
                  <a:cubicBezTo>
                    <a:pt x="173" y="37"/>
                    <a:pt x="164" y="44"/>
                    <a:pt x="164" y="44"/>
                  </a:cubicBezTo>
                  <a:cubicBezTo>
                    <a:pt x="164" y="44"/>
                    <a:pt x="141" y="45"/>
                    <a:pt x="129" y="46"/>
                  </a:cubicBezTo>
                  <a:cubicBezTo>
                    <a:pt x="116" y="47"/>
                    <a:pt x="122" y="37"/>
                    <a:pt x="115" y="37"/>
                  </a:cubicBezTo>
                  <a:cubicBezTo>
                    <a:pt x="110" y="37"/>
                    <a:pt x="111" y="48"/>
                    <a:pt x="111" y="48"/>
                  </a:cubicBezTo>
                  <a:cubicBezTo>
                    <a:pt x="107" y="47"/>
                    <a:pt x="107" y="47"/>
                    <a:pt x="107" y="47"/>
                  </a:cubicBezTo>
                  <a:cubicBezTo>
                    <a:pt x="105" y="52"/>
                    <a:pt x="105" y="52"/>
                    <a:pt x="105" y="52"/>
                  </a:cubicBezTo>
                  <a:cubicBezTo>
                    <a:pt x="93" y="67"/>
                    <a:pt x="93" y="67"/>
                    <a:pt x="93" y="67"/>
                  </a:cubicBezTo>
                  <a:cubicBezTo>
                    <a:pt x="84" y="67"/>
                    <a:pt x="84" y="67"/>
                    <a:pt x="84" y="67"/>
                  </a:cubicBezTo>
                  <a:cubicBezTo>
                    <a:pt x="81" y="70"/>
                    <a:pt x="81" y="70"/>
                    <a:pt x="81" y="70"/>
                  </a:cubicBezTo>
                  <a:cubicBezTo>
                    <a:pt x="70" y="87"/>
                    <a:pt x="70" y="87"/>
                    <a:pt x="70" y="87"/>
                  </a:cubicBezTo>
                  <a:cubicBezTo>
                    <a:pt x="71" y="94"/>
                    <a:pt x="71" y="94"/>
                    <a:pt x="71" y="94"/>
                  </a:cubicBezTo>
                  <a:cubicBezTo>
                    <a:pt x="67" y="97"/>
                    <a:pt x="67" y="97"/>
                    <a:pt x="67" y="97"/>
                  </a:cubicBezTo>
                  <a:cubicBezTo>
                    <a:pt x="65" y="108"/>
                    <a:pt x="65" y="108"/>
                    <a:pt x="65" y="108"/>
                  </a:cubicBezTo>
                  <a:cubicBezTo>
                    <a:pt x="58" y="119"/>
                    <a:pt x="58" y="119"/>
                    <a:pt x="58" y="119"/>
                  </a:cubicBezTo>
                  <a:cubicBezTo>
                    <a:pt x="59" y="125"/>
                    <a:pt x="59" y="125"/>
                    <a:pt x="59" y="125"/>
                  </a:cubicBezTo>
                  <a:cubicBezTo>
                    <a:pt x="53" y="135"/>
                    <a:pt x="53" y="135"/>
                    <a:pt x="53" y="135"/>
                  </a:cubicBezTo>
                  <a:cubicBezTo>
                    <a:pt x="55" y="140"/>
                    <a:pt x="55" y="140"/>
                    <a:pt x="55" y="140"/>
                  </a:cubicBezTo>
                  <a:cubicBezTo>
                    <a:pt x="49" y="148"/>
                    <a:pt x="49" y="148"/>
                    <a:pt x="49" y="148"/>
                  </a:cubicBezTo>
                  <a:cubicBezTo>
                    <a:pt x="45" y="148"/>
                    <a:pt x="45" y="148"/>
                    <a:pt x="45" y="148"/>
                  </a:cubicBezTo>
                  <a:cubicBezTo>
                    <a:pt x="47" y="161"/>
                    <a:pt x="47" y="161"/>
                    <a:pt x="47" y="161"/>
                  </a:cubicBezTo>
                  <a:cubicBezTo>
                    <a:pt x="43" y="164"/>
                    <a:pt x="43" y="164"/>
                    <a:pt x="43" y="164"/>
                  </a:cubicBezTo>
                  <a:cubicBezTo>
                    <a:pt x="43" y="164"/>
                    <a:pt x="45" y="170"/>
                    <a:pt x="42" y="173"/>
                  </a:cubicBezTo>
                  <a:cubicBezTo>
                    <a:pt x="39" y="177"/>
                    <a:pt x="33" y="173"/>
                    <a:pt x="27" y="174"/>
                  </a:cubicBezTo>
                  <a:cubicBezTo>
                    <a:pt x="22" y="175"/>
                    <a:pt x="24" y="182"/>
                    <a:pt x="21" y="183"/>
                  </a:cubicBezTo>
                  <a:cubicBezTo>
                    <a:pt x="17" y="184"/>
                    <a:pt x="12" y="181"/>
                    <a:pt x="12" y="181"/>
                  </a:cubicBezTo>
                  <a:cubicBezTo>
                    <a:pt x="10" y="184"/>
                    <a:pt x="10" y="184"/>
                    <a:pt x="10" y="184"/>
                  </a:cubicBezTo>
                  <a:cubicBezTo>
                    <a:pt x="0" y="184"/>
                    <a:pt x="0" y="184"/>
                    <a:pt x="0" y="184"/>
                  </a:cubicBezTo>
                  <a:cubicBezTo>
                    <a:pt x="7" y="195"/>
                    <a:pt x="7" y="195"/>
                    <a:pt x="7" y="195"/>
                  </a:cubicBezTo>
                  <a:cubicBezTo>
                    <a:pt x="12" y="194"/>
                    <a:pt x="12" y="194"/>
                    <a:pt x="12" y="194"/>
                  </a:cubicBezTo>
                  <a:cubicBezTo>
                    <a:pt x="15" y="197"/>
                    <a:pt x="15" y="197"/>
                    <a:pt x="15" y="197"/>
                  </a:cubicBezTo>
                  <a:cubicBezTo>
                    <a:pt x="17" y="197"/>
                    <a:pt x="17" y="197"/>
                    <a:pt x="17" y="197"/>
                  </a:cubicBezTo>
                  <a:cubicBezTo>
                    <a:pt x="17" y="197"/>
                    <a:pt x="18" y="208"/>
                    <a:pt x="22" y="208"/>
                  </a:cubicBezTo>
                  <a:cubicBezTo>
                    <a:pt x="25" y="208"/>
                    <a:pt x="31" y="205"/>
                    <a:pt x="31" y="205"/>
                  </a:cubicBezTo>
                  <a:cubicBezTo>
                    <a:pt x="28" y="216"/>
                    <a:pt x="28" y="216"/>
                    <a:pt x="28" y="216"/>
                  </a:cubicBezTo>
                  <a:cubicBezTo>
                    <a:pt x="33" y="219"/>
                    <a:pt x="33" y="219"/>
                    <a:pt x="33" y="219"/>
                  </a:cubicBezTo>
                  <a:cubicBezTo>
                    <a:pt x="30" y="224"/>
                    <a:pt x="30" y="224"/>
                    <a:pt x="30" y="224"/>
                  </a:cubicBezTo>
                  <a:cubicBezTo>
                    <a:pt x="45" y="235"/>
                    <a:pt x="45" y="235"/>
                    <a:pt x="45" y="235"/>
                  </a:cubicBezTo>
                  <a:cubicBezTo>
                    <a:pt x="50" y="233"/>
                    <a:pt x="50" y="233"/>
                    <a:pt x="50" y="233"/>
                  </a:cubicBezTo>
                  <a:cubicBezTo>
                    <a:pt x="55" y="237"/>
                    <a:pt x="55" y="237"/>
                    <a:pt x="55" y="237"/>
                  </a:cubicBezTo>
                  <a:cubicBezTo>
                    <a:pt x="55" y="237"/>
                    <a:pt x="67" y="231"/>
                    <a:pt x="68" y="239"/>
                  </a:cubicBezTo>
                  <a:cubicBezTo>
                    <a:pt x="68" y="247"/>
                    <a:pt x="63" y="254"/>
                    <a:pt x="63" y="254"/>
                  </a:cubicBezTo>
                  <a:cubicBezTo>
                    <a:pt x="72" y="256"/>
                    <a:pt x="72" y="256"/>
                    <a:pt x="72" y="256"/>
                  </a:cubicBezTo>
                  <a:cubicBezTo>
                    <a:pt x="71" y="260"/>
                    <a:pt x="71" y="260"/>
                    <a:pt x="71" y="260"/>
                  </a:cubicBezTo>
                  <a:cubicBezTo>
                    <a:pt x="63" y="263"/>
                    <a:pt x="63" y="263"/>
                    <a:pt x="63" y="263"/>
                  </a:cubicBezTo>
                  <a:cubicBezTo>
                    <a:pt x="63" y="263"/>
                    <a:pt x="72" y="265"/>
                    <a:pt x="75" y="266"/>
                  </a:cubicBezTo>
                  <a:cubicBezTo>
                    <a:pt x="77" y="267"/>
                    <a:pt x="79" y="272"/>
                    <a:pt x="83" y="273"/>
                  </a:cubicBezTo>
                  <a:cubicBezTo>
                    <a:pt x="88" y="275"/>
                    <a:pt x="92" y="268"/>
                    <a:pt x="95" y="271"/>
                  </a:cubicBezTo>
                  <a:cubicBezTo>
                    <a:pt x="99" y="273"/>
                    <a:pt x="99" y="282"/>
                    <a:pt x="103" y="281"/>
                  </a:cubicBezTo>
                  <a:cubicBezTo>
                    <a:pt x="107" y="281"/>
                    <a:pt x="108" y="263"/>
                    <a:pt x="115" y="263"/>
                  </a:cubicBezTo>
                  <a:cubicBezTo>
                    <a:pt x="124" y="265"/>
                    <a:pt x="130" y="270"/>
                    <a:pt x="130" y="270"/>
                  </a:cubicBezTo>
                  <a:cubicBezTo>
                    <a:pt x="129" y="274"/>
                    <a:pt x="129" y="274"/>
                    <a:pt x="129" y="274"/>
                  </a:cubicBezTo>
                  <a:cubicBezTo>
                    <a:pt x="125" y="272"/>
                    <a:pt x="125" y="272"/>
                    <a:pt x="125" y="272"/>
                  </a:cubicBezTo>
                  <a:cubicBezTo>
                    <a:pt x="123" y="278"/>
                    <a:pt x="123" y="278"/>
                    <a:pt x="123" y="278"/>
                  </a:cubicBezTo>
                  <a:cubicBezTo>
                    <a:pt x="120" y="278"/>
                    <a:pt x="120" y="278"/>
                    <a:pt x="120" y="278"/>
                  </a:cubicBezTo>
                  <a:cubicBezTo>
                    <a:pt x="123" y="290"/>
                    <a:pt x="123" y="290"/>
                    <a:pt x="123" y="290"/>
                  </a:cubicBezTo>
                  <a:cubicBezTo>
                    <a:pt x="123" y="290"/>
                    <a:pt x="129" y="286"/>
                    <a:pt x="130" y="290"/>
                  </a:cubicBezTo>
                  <a:cubicBezTo>
                    <a:pt x="131" y="291"/>
                    <a:pt x="130" y="293"/>
                    <a:pt x="129" y="294"/>
                  </a:cubicBezTo>
                  <a:cubicBezTo>
                    <a:pt x="133" y="296"/>
                    <a:pt x="139" y="299"/>
                    <a:pt x="141" y="299"/>
                  </a:cubicBezTo>
                  <a:cubicBezTo>
                    <a:pt x="145" y="300"/>
                    <a:pt x="148" y="298"/>
                    <a:pt x="148" y="302"/>
                  </a:cubicBezTo>
                  <a:cubicBezTo>
                    <a:pt x="149" y="307"/>
                    <a:pt x="142" y="306"/>
                    <a:pt x="141" y="312"/>
                  </a:cubicBezTo>
                  <a:cubicBezTo>
                    <a:pt x="141" y="317"/>
                    <a:pt x="145" y="318"/>
                    <a:pt x="151" y="318"/>
                  </a:cubicBezTo>
                  <a:cubicBezTo>
                    <a:pt x="156" y="319"/>
                    <a:pt x="166" y="310"/>
                    <a:pt x="170" y="310"/>
                  </a:cubicBezTo>
                  <a:cubicBezTo>
                    <a:pt x="173" y="310"/>
                    <a:pt x="179" y="314"/>
                    <a:pt x="179" y="314"/>
                  </a:cubicBezTo>
                  <a:cubicBezTo>
                    <a:pt x="187" y="314"/>
                    <a:pt x="187" y="314"/>
                    <a:pt x="187" y="314"/>
                  </a:cubicBezTo>
                  <a:cubicBezTo>
                    <a:pt x="187" y="314"/>
                    <a:pt x="196" y="319"/>
                    <a:pt x="206" y="318"/>
                  </a:cubicBezTo>
                  <a:cubicBezTo>
                    <a:pt x="217" y="317"/>
                    <a:pt x="218" y="312"/>
                    <a:pt x="221" y="309"/>
                  </a:cubicBezTo>
                  <a:cubicBezTo>
                    <a:pt x="225" y="308"/>
                    <a:pt x="226" y="310"/>
                    <a:pt x="229" y="310"/>
                  </a:cubicBezTo>
                  <a:cubicBezTo>
                    <a:pt x="234" y="312"/>
                    <a:pt x="243" y="307"/>
                    <a:pt x="243" y="307"/>
                  </a:cubicBezTo>
                  <a:cubicBezTo>
                    <a:pt x="250" y="310"/>
                    <a:pt x="250" y="310"/>
                    <a:pt x="250" y="310"/>
                  </a:cubicBezTo>
                  <a:cubicBezTo>
                    <a:pt x="256" y="307"/>
                    <a:pt x="256" y="307"/>
                    <a:pt x="256" y="307"/>
                  </a:cubicBezTo>
                  <a:cubicBezTo>
                    <a:pt x="256" y="307"/>
                    <a:pt x="258" y="312"/>
                    <a:pt x="271" y="309"/>
                  </a:cubicBezTo>
                  <a:cubicBezTo>
                    <a:pt x="283" y="306"/>
                    <a:pt x="286" y="298"/>
                    <a:pt x="290" y="292"/>
                  </a:cubicBezTo>
                  <a:cubicBezTo>
                    <a:pt x="294" y="286"/>
                    <a:pt x="302" y="276"/>
                    <a:pt x="308" y="275"/>
                  </a:cubicBezTo>
                  <a:cubicBezTo>
                    <a:pt x="313" y="274"/>
                    <a:pt x="328" y="265"/>
                    <a:pt x="337" y="262"/>
                  </a:cubicBezTo>
                  <a:cubicBezTo>
                    <a:pt x="345" y="259"/>
                    <a:pt x="351" y="267"/>
                    <a:pt x="355" y="268"/>
                  </a:cubicBezTo>
                  <a:cubicBezTo>
                    <a:pt x="359" y="269"/>
                    <a:pt x="365" y="262"/>
                    <a:pt x="367" y="262"/>
                  </a:cubicBezTo>
                  <a:cubicBezTo>
                    <a:pt x="369" y="262"/>
                    <a:pt x="369" y="267"/>
                    <a:pt x="372" y="268"/>
                  </a:cubicBezTo>
                  <a:cubicBezTo>
                    <a:pt x="375" y="269"/>
                    <a:pt x="381" y="262"/>
                    <a:pt x="381" y="262"/>
                  </a:cubicBezTo>
                  <a:cubicBezTo>
                    <a:pt x="385" y="272"/>
                    <a:pt x="385" y="272"/>
                    <a:pt x="385" y="272"/>
                  </a:cubicBezTo>
                  <a:cubicBezTo>
                    <a:pt x="385" y="272"/>
                    <a:pt x="393" y="274"/>
                    <a:pt x="397" y="274"/>
                  </a:cubicBezTo>
                  <a:cubicBezTo>
                    <a:pt x="401" y="275"/>
                    <a:pt x="413" y="273"/>
                    <a:pt x="413" y="273"/>
                  </a:cubicBezTo>
                  <a:cubicBezTo>
                    <a:pt x="413" y="273"/>
                    <a:pt x="415" y="265"/>
                    <a:pt x="414" y="257"/>
                  </a:cubicBezTo>
                  <a:cubicBezTo>
                    <a:pt x="414" y="249"/>
                    <a:pt x="408" y="239"/>
                    <a:pt x="408" y="239"/>
                  </a:cubicBezTo>
                  <a:cubicBezTo>
                    <a:pt x="419" y="214"/>
                    <a:pt x="419" y="214"/>
                    <a:pt x="419" y="214"/>
                  </a:cubicBezTo>
                  <a:cubicBezTo>
                    <a:pt x="411" y="221"/>
                    <a:pt x="411" y="221"/>
                    <a:pt x="411" y="221"/>
                  </a:cubicBezTo>
                  <a:cubicBezTo>
                    <a:pt x="411" y="209"/>
                    <a:pt x="411" y="209"/>
                    <a:pt x="411" y="209"/>
                  </a:cubicBezTo>
                  <a:cubicBezTo>
                    <a:pt x="407" y="207"/>
                    <a:pt x="407" y="207"/>
                    <a:pt x="407" y="207"/>
                  </a:cubicBezTo>
                  <a:cubicBezTo>
                    <a:pt x="415" y="203"/>
                    <a:pt x="415" y="203"/>
                    <a:pt x="415" y="203"/>
                  </a:cubicBezTo>
                  <a:cubicBezTo>
                    <a:pt x="415" y="203"/>
                    <a:pt x="411" y="197"/>
                    <a:pt x="413" y="191"/>
                  </a:cubicBezTo>
                  <a:cubicBezTo>
                    <a:pt x="414" y="184"/>
                    <a:pt x="421" y="189"/>
                    <a:pt x="421" y="189"/>
                  </a:cubicBezTo>
                  <a:cubicBezTo>
                    <a:pt x="420" y="193"/>
                    <a:pt x="420" y="193"/>
                    <a:pt x="420" y="193"/>
                  </a:cubicBezTo>
                  <a:cubicBezTo>
                    <a:pt x="422" y="198"/>
                    <a:pt x="422" y="198"/>
                    <a:pt x="422" y="198"/>
                  </a:cubicBezTo>
                  <a:cubicBezTo>
                    <a:pt x="424" y="195"/>
                    <a:pt x="424" y="195"/>
                    <a:pt x="424" y="195"/>
                  </a:cubicBezTo>
                  <a:cubicBezTo>
                    <a:pt x="426" y="198"/>
                    <a:pt x="426" y="198"/>
                    <a:pt x="426" y="198"/>
                  </a:cubicBezTo>
                  <a:cubicBezTo>
                    <a:pt x="419" y="204"/>
                    <a:pt x="419" y="204"/>
                    <a:pt x="419" y="204"/>
                  </a:cubicBezTo>
                  <a:cubicBezTo>
                    <a:pt x="423" y="207"/>
                    <a:pt x="423" y="207"/>
                    <a:pt x="423" y="207"/>
                  </a:cubicBezTo>
                  <a:cubicBezTo>
                    <a:pt x="423" y="207"/>
                    <a:pt x="428" y="202"/>
                    <a:pt x="431" y="199"/>
                  </a:cubicBezTo>
                  <a:cubicBezTo>
                    <a:pt x="434" y="198"/>
                    <a:pt x="439" y="198"/>
                    <a:pt x="443" y="192"/>
                  </a:cubicBezTo>
                  <a:cubicBezTo>
                    <a:pt x="448" y="187"/>
                    <a:pt x="443" y="167"/>
                    <a:pt x="443" y="167"/>
                  </a:cubicBezTo>
                  <a:close/>
                  <a:moveTo>
                    <a:pt x="415" y="211"/>
                  </a:moveTo>
                  <a:cubicBezTo>
                    <a:pt x="418" y="212"/>
                    <a:pt x="418" y="212"/>
                    <a:pt x="418" y="212"/>
                  </a:cubicBezTo>
                  <a:cubicBezTo>
                    <a:pt x="420" y="209"/>
                    <a:pt x="420" y="209"/>
                    <a:pt x="420" y="209"/>
                  </a:cubicBezTo>
                  <a:cubicBezTo>
                    <a:pt x="418" y="207"/>
                    <a:pt x="418" y="207"/>
                    <a:pt x="418" y="207"/>
                  </a:cubicBezTo>
                  <a:lnTo>
                    <a:pt x="415" y="211"/>
                  </a:lnTo>
                  <a:close/>
                </a:path>
              </a:pathLst>
            </a:custGeom>
            <a:grpFill/>
            <a:ln w="3175" cap="flat" cmpd="sng">
              <a:solidFill>
                <a:schemeClr val="bg1"/>
              </a:solidFill>
              <a:prstDash val="solid"/>
              <a:round/>
              <a:headEnd type="none" w="med" len="med"/>
              <a:tailEnd type="none" w="med" len="med"/>
            </a:ln>
            <a:effectLst/>
          </p:spPr>
          <p:txBody>
            <a:bodyPr/>
            <a:lstStyle/>
            <a:p>
              <a:endParaRPr lang="en-US"/>
            </a:p>
          </p:txBody>
        </p:sp>
      </p:grpSp>
      <p:sp>
        <p:nvSpPr>
          <p:cNvPr id="105" name="Textfeld 104"/>
          <p:cNvSpPr txBox="1"/>
          <p:nvPr/>
        </p:nvSpPr>
        <p:spPr>
          <a:xfrm>
            <a:off x="512918" y="5139436"/>
            <a:ext cx="8219602" cy="1184940"/>
          </a:xfrm>
          <a:prstGeom prst="rect">
            <a:avLst/>
          </a:prstGeom>
          <a:noFill/>
        </p:spPr>
        <p:txBody>
          <a:bodyPr wrap="square" rtlCol="0">
            <a:spAutoFit/>
          </a:bodyPr>
          <a:lstStyle/>
          <a:p>
            <a:pPr>
              <a:spcAft>
                <a:spcPts val="600"/>
              </a:spcAft>
            </a:pPr>
            <a:r>
              <a:rPr lang="en-GB" sz="1100" kern="2000" dirty="0" smtClean="0">
                <a:solidFill>
                  <a:srgbClr val="000000"/>
                </a:solidFill>
              </a:rPr>
              <a:t>To use the available marketing budget as efficient as possible, it will be necessary to focus the marketing activities on those international source markets with the biggest development potential for North Macedonian tourism. In the mid-term (next 5 – 7 years) it is recommended to focus on the neighbouring countries (easy accessible, cultural and historic ties, etc.) and strong European outbound markets, especially those with a direct Low-Cost-Carrier connection to Skopje or </a:t>
            </a:r>
            <a:r>
              <a:rPr lang="en-GB" sz="1100" kern="2000" dirty="0" err="1" smtClean="0">
                <a:solidFill>
                  <a:srgbClr val="000000"/>
                </a:solidFill>
              </a:rPr>
              <a:t>Ohrid</a:t>
            </a:r>
            <a:r>
              <a:rPr lang="en-GB" sz="1100" kern="2000" dirty="0" smtClean="0">
                <a:solidFill>
                  <a:srgbClr val="000000"/>
                </a:solidFill>
              </a:rPr>
              <a:t>.</a:t>
            </a:r>
          </a:p>
          <a:p>
            <a:pPr>
              <a:spcAft>
                <a:spcPts val="600"/>
              </a:spcAft>
            </a:pPr>
            <a:r>
              <a:rPr lang="en-GB" sz="1100" kern="2000" dirty="0" smtClean="0">
                <a:solidFill>
                  <a:srgbClr val="000000"/>
                </a:solidFill>
              </a:rPr>
              <a:t>When marketing North Macedonian tourism abroad it is also important to make use of the existing tourism highlights of the country (Lake </a:t>
            </a:r>
            <a:r>
              <a:rPr lang="en-GB" sz="1100" kern="2000" dirty="0" err="1" smtClean="0">
                <a:solidFill>
                  <a:srgbClr val="000000"/>
                </a:solidFill>
              </a:rPr>
              <a:t>Ohrid</a:t>
            </a:r>
            <a:r>
              <a:rPr lang="en-GB" sz="1100" kern="2000" dirty="0" smtClean="0">
                <a:solidFill>
                  <a:srgbClr val="000000"/>
                </a:solidFill>
              </a:rPr>
              <a:t> and Skopje) in order to create desire for North Macedonia as an attractive holiday destination.</a:t>
            </a:r>
            <a:endParaRPr lang="en-GB" sz="1100" b="0" kern="2000" dirty="0" smtClean="0">
              <a:solidFill>
                <a:srgbClr val="000000"/>
              </a:solidFill>
            </a:endParaRPr>
          </a:p>
        </p:txBody>
      </p:sp>
    </p:spTree>
    <p:extLst>
      <p:ext uri="{BB962C8B-B14F-4D97-AF65-F5344CB8AC3E}">
        <p14:creationId xmlns:p14="http://schemas.microsoft.com/office/powerpoint/2010/main" val="403813715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GB" sz="2000" b="1" dirty="0" smtClean="0"/>
              <a:t>Germany, UK and the Russian Federation are by far the most important European outbound markets for tourism</a:t>
            </a:r>
            <a:endParaRPr lang="en-GB"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89</a:t>
            </a:fld>
            <a:endParaRPr lang="de-DE" altLang="de-DE"/>
          </a:p>
        </p:txBody>
      </p:sp>
      <p:sp>
        <p:nvSpPr>
          <p:cNvPr id="9" name="Inhaltsplatzhalter 8"/>
          <p:cNvSpPr>
            <a:spLocks noGrp="1"/>
          </p:cNvSpPr>
          <p:nvPr>
            <p:ph sz="quarter" idx="14"/>
          </p:nvPr>
        </p:nvSpPr>
        <p:spPr>
          <a:xfrm>
            <a:off x="3059832" y="188913"/>
            <a:ext cx="5626969" cy="360362"/>
          </a:xfrm>
        </p:spPr>
        <p:txBody>
          <a:bodyPr/>
          <a:lstStyle/>
          <a:p>
            <a:r>
              <a:rPr lang="en-US" dirty="0" smtClean="0"/>
              <a:t>Top 10 global tourism outbound markets</a:t>
            </a:r>
            <a:endParaRPr lang="de-AT" dirty="0"/>
          </a:p>
        </p:txBody>
      </p:sp>
      <p:grpSp>
        <p:nvGrpSpPr>
          <p:cNvPr id="27" name="Gruppieren 26"/>
          <p:cNvGrpSpPr>
            <a:grpSpLocks noChangeAspect="1"/>
          </p:cNvGrpSpPr>
          <p:nvPr/>
        </p:nvGrpSpPr>
        <p:grpSpPr>
          <a:xfrm>
            <a:off x="691956" y="1502053"/>
            <a:ext cx="7696468" cy="4475181"/>
            <a:chOff x="16292" y="-58889"/>
            <a:chExt cx="5554019" cy="3230064"/>
          </a:xfrm>
        </p:grpSpPr>
        <p:grpSp>
          <p:nvGrpSpPr>
            <p:cNvPr id="28" name="Gruppieren 27"/>
            <p:cNvGrpSpPr/>
            <p:nvPr/>
          </p:nvGrpSpPr>
          <p:grpSpPr>
            <a:xfrm>
              <a:off x="16292" y="-58889"/>
              <a:ext cx="5554019" cy="3230064"/>
              <a:chOff x="16296" y="-8064"/>
              <a:chExt cx="5555294" cy="3228784"/>
            </a:xfrm>
          </p:grpSpPr>
          <p:grpSp>
            <p:nvGrpSpPr>
              <p:cNvPr id="34" name="Gruppieren 33"/>
              <p:cNvGrpSpPr/>
              <p:nvPr/>
            </p:nvGrpSpPr>
            <p:grpSpPr>
              <a:xfrm>
                <a:off x="16296" y="-8064"/>
                <a:ext cx="5555294" cy="3228784"/>
                <a:chOff x="16296" y="-8064"/>
                <a:chExt cx="5555294" cy="3228784"/>
              </a:xfrm>
            </p:grpSpPr>
            <p:pic>
              <p:nvPicPr>
                <p:cNvPr id="100" name="Grafik 99" descr="http://www.eurosino-group.com/assets/images/world-map.gif"/>
                <p:cNvPicPr>
                  <a:picLocks noChangeAspect="1"/>
                </p:cNvPicPr>
                <p:nvPr/>
              </p:nvPicPr>
              <p:blipFill rotWithShape="1">
                <a:blip r:embed="rId2">
                  <a:extLst>
                    <a:ext uri="{28A0092B-C50C-407E-A947-70E740481C1C}">
                      <a14:useLocalDpi xmlns:a14="http://schemas.microsoft.com/office/drawing/2010/main" val="0"/>
                    </a:ext>
                  </a:extLst>
                </a:blip>
                <a:srcRect l="5641" r="5299"/>
                <a:stretch/>
              </p:blipFill>
              <p:spPr bwMode="auto">
                <a:xfrm>
                  <a:off x="95250" y="610870"/>
                  <a:ext cx="5283200" cy="2609850"/>
                </a:xfrm>
                <a:prstGeom prst="rect">
                  <a:avLst/>
                </a:prstGeom>
                <a:noFill/>
                <a:ln>
                  <a:noFill/>
                </a:ln>
                <a:extLst>
                  <a:ext uri="{53640926-AAD7-44D8-BBD7-CCE9431645EC}">
                    <a14:shadowObscured xmlns:a14="http://schemas.microsoft.com/office/drawing/2010/main"/>
                  </a:ext>
                </a:extLst>
              </p:spPr>
            </p:pic>
            <p:sp>
              <p:nvSpPr>
                <p:cNvPr id="101" name="Rechteck 100"/>
                <p:cNvSpPr/>
                <p:nvPr/>
              </p:nvSpPr>
              <p:spPr>
                <a:xfrm>
                  <a:off x="190500" y="1346200"/>
                  <a:ext cx="133350" cy="537652"/>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02" name="Textfeld 2"/>
                <p:cNvSpPr txBox="1">
                  <a:spLocks noChangeArrowheads="1"/>
                </p:cNvSpPr>
                <p:nvPr/>
              </p:nvSpPr>
              <p:spPr bwMode="auto">
                <a:xfrm>
                  <a:off x="305642" y="1757282"/>
                  <a:ext cx="2235200" cy="1776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de-DE" sz="1000" b="1" dirty="0">
                      <a:solidFill>
                        <a:srgbClr val="000000"/>
                      </a:solidFill>
                      <a:effectLst/>
                      <a:latin typeface="Arial"/>
                      <a:ea typeface="Times New Roman"/>
                      <a:cs typeface="Times New Roman"/>
                    </a:rPr>
                    <a:t>USA</a:t>
                  </a:r>
                  <a:endParaRPr lang="de-AT" sz="1000" b="1" dirty="0">
                    <a:solidFill>
                      <a:srgbClr val="000000"/>
                    </a:solidFill>
                    <a:effectLst/>
                    <a:latin typeface="Arial"/>
                    <a:ea typeface="Times New Roman"/>
                    <a:cs typeface="Times New Roman"/>
                  </a:endParaRPr>
                </a:p>
              </p:txBody>
            </p:sp>
            <p:sp>
              <p:nvSpPr>
                <p:cNvPr id="103" name="Rechteck 102"/>
                <p:cNvSpPr/>
                <p:nvPr/>
              </p:nvSpPr>
              <p:spPr>
                <a:xfrm>
                  <a:off x="190500" y="526220"/>
                  <a:ext cx="133350" cy="285709"/>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04" name="Textfeld 2"/>
                <p:cNvSpPr txBox="1">
                  <a:spLocks noChangeArrowheads="1"/>
                </p:cNvSpPr>
                <p:nvPr/>
              </p:nvSpPr>
              <p:spPr bwMode="auto">
                <a:xfrm>
                  <a:off x="299292" y="690220"/>
                  <a:ext cx="819150" cy="1776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de-DE" sz="1000" b="1" dirty="0">
                      <a:solidFill>
                        <a:srgbClr val="000000"/>
                      </a:solidFill>
                      <a:effectLst/>
                      <a:latin typeface="Arial"/>
                      <a:ea typeface="Times New Roman"/>
                      <a:cs typeface="Times New Roman"/>
                    </a:rPr>
                    <a:t>Canada</a:t>
                  </a:r>
                  <a:endParaRPr lang="de-AT" sz="1000" b="1" dirty="0">
                    <a:solidFill>
                      <a:srgbClr val="000000"/>
                    </a:solidFill>
                    <a:effectLst/>
                    <a:latin typeface="Arial"/>
                    <a:ea typeface="Times New Roman"/>
                    <a:cs typeface="Times New Roman"/>
                  </a:endParaRPr>
                </a:p>
              </p:txBody>
            </p:sp>
            <p:sp>
              <p:nvSpPr>
                <p:cNvPr id="105" name="Textfeld 2"/>
                <p:cNvSpPr txBox="1">
                  <a:spLocks noChangeArrowheads="1"/>
                </p:cNvSpPr>
                <p:nvPr/>
              </p:nvSpPr>
              <p:spPr bwMode="auto">
                <a:xfrm>
                  <a:off x="16296" y="1154735"/>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latin typeface="Arial"/>
                      <a:ea typeface="Times New Roman"/>
                      <a:cs typeface="Times New Roman"/>
                    </a:rPr>
                    <a:t>62</a:t>
                  </a:r>
                  <a:endParaRPr lang="de-AT" sz="1000" b="1" dirty="0">
                    <a:solidFill>
                      <a:srgbClr val="000000"/>
                    </a:solidFill>
                    <a:effectLst/>
                    <a:latin typeface="Arial"/>
                    <a:ea typeface="Times New Roman"/>
                    <a:cs typeface="Times New Roman"/>
                  </a:endParaRPr>
                </a:p>
              </p:txBody>
            </p:sp>
            <p:sp>
              <p:nvSpPr>
                <p:cNvPr id="106" name="Textfeld 2"/>
                <p:cNvSpPr txBox="1">
                  <a:spLocks noChangeArrowheads="1"/>
                </p:cNvSpPr>
                <p:nvPr/>
              </p:nvSpPr>
              <p:spPr bwMode="auto">
                <a:xfrm>
                  <a:off x="58103" y="324815"/>
                  <a:ext cx="40005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latin typeface="Arial"/>
                      <a:ea typeface="Times New Roman"/>
                      <a:cs typeface="Times New Roman"/>
                    </a:rPr>
                    <a:t>33</a:t>
                  </a:r>
                  <a:endParaRPr lang="de-AT" sz="1000" b="1" dirty="0">
                    <a:solidFill>
                      <a:srgbClr val="000000"/>
                    </a:solidFill>
                    <a:effectLst/>
                    <a:latin typeface="Arial"/>
                    <a:ea typeface="Times New Roman"/>
                    <a:cs typeface="Times New Roman"/>
                  </a:endParaRPr>
                </a:p>
              </p:txBody>
            </p:sp>
            <p:sp>
              <p:nvSpPr>
                <p:cNvPr id="107" name="Rechteck 106"/>
                <p:cNvSpPr/>
                <p:nvPr/>
              </p:nvSpPr>
              <p:spPr>
                <a:xfrm>
                  <a:off x="2139950" y="603249"/>
                  <a:ext cx="133350" cy="511678"/>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08" name="Textfeld 2"/>
                <p:cNvSpPr txBox="1">
                  <a:spLocks noChangeArrowheads="1"/>
                </p:cNvSpPr>
                <p:nvPr/>
              </p:nvSpPr>
              <p:spPr bwMode="auto">
                <a:xfrm>
                  <a:off x="1949450" y="393700"/>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effectLst/>
                      <a:latin typeface="Arial"/>
                      <a:ea typeface="Times New Roman"/>
                      <a:cs typeface="Times New Roman"/>
                    </a:rPr>
                    <a:t>59</a:t>
                  </a:r>
                  <a:endParaRPr lang="de-AT" sz="1000" b="1" dirty="0">
                    <a:solidFill>
                      <a:srgbClr val="000000"/>
                    </a:solidFill>
                    <a:effectLst/>
                    <a:latin typeface="Arial"/>
                    <a:ea typeface="Times New Roman"/>
                    <a:cs typeface="Times New Roman"/>
                  </a:endParaRPr>
                </a:p>
              </p:txBody>
            </p:sp>
            <p:sp>
              <p:nvSpPr>
                <p:cNvPr id="109" name="Textfeld 2"/>
                <p:cNvSpPr txBox="1">
                  <a:spLocks noChangeArrowheads="1"/>
                </p:cNvSpPr>
                <p:nvPr/>
              </p:nvSpPr>
              <p:spPr bwMode="auto">
                <a:xfrm>
                  <a:off x="1791544" y="986852"/>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a:solidFill>
                        <a:srgbClr val="000000"/>
                      </a:solidFill>
                      <a:effectLst/>
                      <a:latin typeface="Arial"/>
                      <a:ea typeface="Times New Roman"/>
                      <a:cs typeface="Times New Roman"/>
                    </a:rPr>
                    <a:t>UK</a:t>
                  </a:r>
                  <a:endParaRPr lang="de-AT" sz="1000" b="1" dirty="0">
                    <a:solidFill>
                      <a:srgbClr val="000000"/>
                    </a:solidFill>
                    <a:effectLst/>
                    <a:latin typeface="Arial"/>
                    <a:ea typeface="Times New Roman"/>
                    <a:cs typeface="Times New Roman"/>
                  </a:endParaRPr>
                </a:p>
              </p:txBody>
            </p:sp>
            <p:sp>
              <p:nvSpPr>
                <p:cNvPr id="110" name="Rechteck 109"/>
                <p:cNvSpPr/>
                <p:nvPr/>
              </p:nvSpPr>
              <p:spPr>
                <a:xfrm>
                  <a:off x="2470150" y="260349"/>
                  <a:ext cx="133350" cy="761024"/>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11" name="Textfeld 2"/>
                <p:cNvSpPr txBox="1">
                  <a:spLocks noChangeArrowheads="1"/>
                </p:cNvSpPr>
                <p:nvPr/>
              </p:nvSpPr>
              <p:spPr bwMode="auto">
                <a:xfrm>
                  <a:off x="2294149" y="83380"/>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latin typeface="Arial"/>
                      <a:ea typeface="Times New Roman"/>
                      <a:cs typeface="Times New Roman"/>
                    </a:rPr>
                    <a:t>88</a:t>
                  </a:r>
                  <a:endParaRPr lang="de-AT" sz="1000" b="1" dirty="0">
                    <a:solidFill>
                      <a:srgbClr val="000000"/>
                    </a:solidFill>
                    <a:effectLst/>
                    <a:latin typeface="Arial"/>
                    <a:ea typeface="Times New Roman"/>
                    <a:cs typeface="Times New Roman"/>
                  </a:endParaRPr>
                </a:p>
              </p:txBody>
            </p:sp>
            <p:sp>
              <p:nvSpPr>
                <p:cNvPr id="112" name="Textfeld 2"/>
                <p:cNvSpPr txBox="1">
                  <a:spLocks noChangeArrowheads="1"/>
                </p:cNvSpPr>
                <p:nvPr/>
              </p:nvSpPr>
              <p:spPr bwMode="auto">
                <a:xfrm>
                  <a:off x="2490155" y="200269"/>
                  <a:ext cx="7620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a:solidFill>
                        <a:srgbClr val="000000"/>
                      </a:solidFill>
                      <a:effectLst/>
                      <a:latin typeface="Arial"/>
                      <a:ea typeface="Times New Roman"/>
                      <a:cs typeface="Times New Roman"/>
                    </a:rPr>
                    <a:t>Germany</a:t>
                  </a:r>
                  <a:endParaRPr lang="de-AT" sz="1000" b="1" dirty="0">
                    <a:solidFill>
                      <a:srgbClr val="000000"/>
                    </a:solidFill>
                    <a:effectLst/>
                    <a:latin typeface="Arial"/>
                    <a:ea typeface="Times New Roman"/>
                    <a:cs typeface="Times New Roman"/>
                  </a:endParaRPr>
                </a:p>
              </p:txBody>
            </p:sp>
            <p:sp>
              <p:nvSpPr>
                <p:cNvPr id="113" name="Rechteck 112"/>
                <p:cNvSpPr/>
                <p:nvPr/>
              </p:nvSpPr>
              <p:spPr>
                <a:xfrm>
                  <a:off x="2101850" y="1327150"/>
                  <a:ext cx="133350" cy="225970"/>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14" name="Textfeld 2"/>
                <p:cNvSpPr txBox="1">
                  <a:spLocks noChangeArrowheads="1"/>
                </p:cNvSpPr>
                <p:nvPr/>
              </p:nvSpPr>
              <p:spPr bwMode="auto">
                <a:xfrm>
                  <a:off x="1919499" y="1156530"/>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latin typeface="Arial"/>
                      <a:ea typeface="Times New Roman"/>
                      <a:cs typeface="Times New Roman"/>
                    </a:rPr>
                    <a:t>26</a:t>
                  </a:r>
                  <a:endParaRPr lang="de-AT" sz="1000" b="1" dirty="0">
                    <a:solidFill>
                      <a:srgbClr val="000000"/>
                    </a:solidFill>
                    <a:effectLst/>
                    <a:latin typeface="Arial"/>
                    <a:ea typeface="Times New Roman"/>
                    <a:cs typeface="Times New Roman"/>
                  </a:endParaRPr>
                </a:p>
              </p:txBody>
            </p:sp>
            <p:sp>
              <p:nvSpPr>
                <p:cNvPr id="115" name="Textfeld 2"/>
                <p:cNvSpPr txBox="1">
                  <a:spLocks noChangeArrowheads="1"/>
                </p:cNvSpPr>
                <p:nvPr/>
              </p:nvSpPr>
              <p:spPr bwMode="auto">
                <a:xfrm>
                  <a:off x="1564742" y="1430680"/>
                  <a:ext cx="70485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a:solidFill>
                        <a:srgbClr val="000000"/>
                      </a:solidFill>
                      <a:effectLst/>
                      <a:latin typeface="Arial"/>
                      <a:ea typeface="Times New Roman"/>
                      <a:cs typeface="Times New Roman"/>
                    </a:rPr>
                    <a:t>France</a:t>
                  </a:r>
                  <a:endParaRPr lang="de-AT" sz="1000" b="1" dirty="0">
                    <a:solidFill>
                      <a:srgbClr val="000000"/>
                    </a:solidFill>
                    <a:effectLst/>
                    <a:latin typeface="Arial"/>
                    <a:ea typeface="Times New Roman"/>
                    <a:cs typeface="Times New Roman"/>
                  </a:endParaRPr>
                </a:p>
              </p:txBody>
            </p:sp>
            <p:sp>
              <p:nvSpPr>
                <p:cNvPr id="116" name="Rechteck 115"/>
                <p:cNvSpPr/>
                <p:nvPr/>
              </p:nvSpPr>
              <p:spPr>
                <a:xfrm>
                  <a:off x="2387600" y="1734245"/>
                  <a:ext cx="133350" cy="155841"/>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17" name="Textfeld 2"/>
                <p:cNvSpPr txBox="1">
                  <a:spLocks noChangeArrowheads="1"/>
                </p:cNvSpPr>
                <p:nvPr/>
              </p:nvSpPr>
              <p:spPr bwMode="auto">
                <a:xfrm>
                  <a:off x="2203450" y="1555480"/>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effectLst/>
                      <a:latin typeface="Arial"/>
                      <a:ea typeface="Times New Roman"/>
                      <a:cs typeface="Times New Roman"/>
                    </a:rPr>
                    <a:t>18</a:t>
                  </a:r>
                  <a:endParaRPr lang="de-AT" sz="1000" b="1" dirty="0">
                    <a:solidFill>
                      <a:srgbClr val="000000"/>
                    </a:solidFill>
                    <a:effectLst/>
                    <a:latin typeface="Arial"/>
                    <a:ea typeface="Times New Roman"/>
                    <a:cs typeface="Times New Roman"/>
                  </a:endParaRPr>
                </a:p>
              </p:txBody>
            </p:sp>
            <p:sp>
              <p:nvSpPr>
                <p:cNvPr id="118" name="Textfeld 2"/>
                <p:cNvSpPr txBox="1">
                  <a:spLocks noChangeArrowheads="1"/>
                </p:cNvSpPr>
                <p:nvPr/>
              </p:nvSpPr>
              <p:spPr bwMode="auto">
                <a:xfrm>
                  <a:off x="2481896" y="1776070"/>
                  <a:ext cx="1162050" cy="1776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de-DE" sz="1000" b="1" dirty="0" err="1">
                      <a:solidFill>
                        <a:srgbClr val="000000"/>
                      </a:solidFill>
                      <a:effectLst/>
                      <a:latin typeface="Arial"/>
                      <a:ea typeface="Times New Roman"/>
                      <a:cs typeface="Times New Roman"/>
                    </a:rPr>
                    <a:t>Netherlands</a:t>
                  </a:r>
                  <a:endParaRPr lang="de-AT" sz="1000" b="1" dirty="0">
                    <a:solidFill>
                      <a:srgbClr val="000000"/>
                    </a:solidFill>
                    <a:effectLst/>
                    <a:latin typeface="Arial"/>
                    <a:ea typeface="Times New Roman"/>
                    <a:cs typeface="Times New Roman"/>
                  </a:endParaRPr>
                </a:p>
              </p:txBody>
            </p:sp>
            <p:sp>
              <p:nvSpPr>
                <p:cNvPr id="119" name="Rechteck 118"/>
                <p:cNvSpPr/>
                <p:nvPr/>
              </p:nvSpPr>
              <p:spPr>
                <a:xfrm>
                  <a:off x="2825750" y="1454150"/>
                  <a:ext cx="133350" cy="241554"/>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20" name="Textfeld 2"/>
                <p:cNvSpPr txBox="1">
                  <a:spLocks noChangeArrowheads="1"/>
                </p:cNvSpPr>
                <p:nvPr/>
              </p:nvSpPr>
              <p:spPr bwMode="auto">
                <a:xfrm>
                  <a:off x="2643398" y="1291675"/>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effectLst/>
                      <a:latin typeface="Arial"/>
                      <a:ea typeface="Times New Roman"/>
                      <a:cs typeface="Times New Roman"/>
                    </a:rPr>
                    <a:t>28</a:t>
                  </a:r>
                  <a:endParaRPr lang="de-AT" sz="1000" b="1" dirty="0">
                    <a:solidFill>
                      <a:srgbClr val="000000"/>
                    </a:solidFill>
                    <a:effectLst/>
                    <a:latin typeface="Arial"/>
                    <a:ea typeface="Times New Roman"/>
                    <a:cs typeface="Times New Roman"/>
                  </a:endParaRPr>
                </a:p>
              </p:txBody>
            </p:sp>
            <p:sp>
              <p:nvSpPr>
                <p:cNvPr id="121" name="Textfeld 2"/>
                <p:cNvSpPr txBox="1">
                  <a:spLocks noChangeArrowheads="1"/>
                </p:cNvSpPr>
                <p:nvPr/>
              </p:nvSpPr>
              <p:spPr bwMode="auto">
                <a:xfrm>
                  <a:off x="2936341" y="1574665"/>
                  <a:ext cx="590550" cy="1776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de-DE" sz="1000" b="1" dirty="0" err="1">
                      <a:solidFill>
                        <a:srgbClr val="000000"/>
                      </a:solidFill>
                      <a:effectLst/>
                      <a:latin typeface="Arial"/>
                      <a:ea typeface="Times New Roman"/>
                      <a:cs typeface="Times New Roman"/>
                    </a:rPr>
                    <a:t>Italy</a:t>
                  </a:r>
                  <a:endParaRPr lang="de-AT" sz="1000" b="1" dirty="0">
                    <a:solidFill>
                      <a:srgbClr val="000000"/>
                    </a:solidFill>
                    <a:effectLst/>
                    <a:latin typeface="Arial"/>
                    <a:ea typeface="Times New Roman"/>
                    <a:cs typeface="Times New Roman"/>
                  </a:endParaRPr>
                </a:p>
              </p:txBody>
            </p:sp>
            <p:sp>
              <p:nvSpPr>
                <p:cNvPr id="122" name="Rechteck 121"/>
                <p:cNvSpPr/>
                <p:nvPr/>
              </p:nvSpPr>
              <p:spPr>
                <a:xfrm>
                  <a:off x="4800600" y="1376985"/>
                  <a:ext cx="133350" cy="155841"/>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23" name="Textfeld 2"/>
                <p:cNvSpPr txBox="1">
                  <a:spLocks noChangeArrowheads="1"/>
                </p:cNvSpPr>
                <p:nvPr/>
              </p:nvSpPr>
              <p:spPr bwMode="auto">
                <a:xfrm>
                  <a:off x="4616450" y="1191870"/>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latin typeface="Arial"/>
                      <a:ea typeface="Times New Roman"/>
                      <a:cs typeface="Times New Roman"/>
                    </a:rPr>
                    <a:t>18</a:t>
                  </a:r>
                  <a:endParaRPr lang="de-AT" sz="1000" b="1" dirty="0">
                    <a:solidFill>
                      <a:srgbClr val="000000"/>
                    </a:solidFill>
                    <a:effectLst/>
                    <a:latin typeface="Arial"/>
                    <a:ea typeface="Times New Roman"/>
                    <a:cs typeface="Times New Roman"/>
                  </a:endParaRPr>
                </a:p>
              </p:txBody>
            </p:sp>
            <p:sp>
              <p:nvSpPr>
                <p:cNvPr id="124" name="Textfeld 2"/>
                <p:cNvSpPr txBox="1">
                  <a:spLocks noChangeArrowheads="1"/>
                </p:cNvSpPr>
                <p:nvPr/>
              </p:nvSpPr>
              <p:spPr bwMode="auto">
                <a:xfrm>
                  <a:off x="4911190" y="1401420"/>
                  <a:ext cx="660400" cy="1776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de-DE" sz="1000" b="1" dirty="0">
                      <a:solidFill>
                        <a:srgbClr val="000000"/>
                      </a:solidFill>
                      <a:effectLst/>
                      <a:latin typeface="Arial"/>
                      <a:ea typeface="Times New Roman"/>
                      <a:cs typeface="Times New Roman"/>
                    </a:rPr>
                    <a:t>Japan</a:t>
                  </a:r>
                  <a:endParaRPr lang="de-AT" sz="1000" b="1" dirty="0">
                    <a:solidFill>
                      <a:srgbClr val="000000"/>
                    </a:solidFill>
                    <a:effectLst/>
                    <a:latin typeface="Arial"/>
                    <a:ea typeface="Times New Roman"/>
                    <a:cs typeface="Times New Roman"/>
                  </a:endParaRPr>
                </a:p>
              </p:txBody>
            </p:sp>
            <p:sp>
              <p:nvSpPr>
                <p:cNvPr id="125" name="Rechteck 124"/>
                <p:cNvSpPr/>
                <p:nvPr/>
              </p:nvSpPr>
              <p:spPr>
                <a:xfrm>
                  <a:off x="3848100" y="1822449"/>
                  <a:ext cx="133350" cy="849334"/>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26" name="Textfeld 2"/>
                <p:cNvSpPr txBox="1">
                  <a:spLocks noChangeArrowheads="1"/>
                </p:cNvSpPr>
                <p:nvPr/>
              </p:nvSpPr>
              <p:spPr bwMode="auto">
                <a:xfrm>
                  <a:off x="3663950" y="1668120"/>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latin typeface="Arial"/>
                      <a:ea typeface="Times New Roman"/>
                      <a:cs typeface="Times New Roman"/>
                    </a:rPr>
                    <a:t>98</a:t>
                  </a:r>
                  <a:endParaRPr lang="de-AT" sz="1000" b="1" dirty="0">
                    <a:solidFill>
                      <a:srgbClr val="000000"/>
                    </a:solidFill>
                    <a:effectLst/>
                    <a:latin typeface="Arial"/>
                    <a:ea typeface="Times New Roman"/>
                    <a:cs typeface="Times New Roman"/>
                  </a:endParaRPr>
                </a:p>
              </p:txBody>
            </p:sp>
            <p:sp>
              <p:nvSpPr>
                <p:cNvPr id="127" name="Textfeld 2"/>
                <p:cNvSpPr txBox="1">
                  <a:spLocks noChangeArrowheads="1"/>
                </p:cNvSpPr>
                <p:nvPr/>
              </p:nvSpPr>
              <p:spPr bwMode="auto">
                <a:xfrm>
                  <a:off x="3958692" y="2543363"/>
                  <a:ext cx="660400" cy="1776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de-DE" sz="1000" b="1" dirty="0">
                      <a:solidFill>
                        <a:srgbClr val="000000"/>
                      </a:solidFill>
                      <a:effectLst/>
                      <a:latin typeface="Arial"/>
                      <a:ea typeface="Times New Roman"/>
                      <a:cs typeface="Times New Roman"/>
                    </a:rPr>
                    <a:t>China</a:t>
                  </a:r>
                  <a:endParaRPr lang="de-AT" sz="1000" b="1" dirty="0">
                    <a:solidFill>
                      <a:srgbClr val="000000"/>
                    </a:solidFill>
                    <a:effectLst/>
                    <a:latin typeface="Arial"/>
                    <a:ea typeface="Times New Roman"/>
                    <a:cs typeface="Times New Roman"/>
                  </a:endParaRPr>
                </a:p>
              </p:txBody>
            </p:sp>
            <p:sp>
              <p:nvSpPr>
                <p:cNvPr id="128" name="Rechteck 127"/>
                <p:cNvSpPr/>
                <p:nvPr/>
              </p:nvSpPr>
              <p:spPr>
                <a:xfrm>
                  <a:off x="3994150" y="170701"/>
                  <a:ext cx="133350" cy="467524"/>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29" name="Textfeld 2"/>
                <p:cNvSpPr txBox="1">
                  <a:spLocks noChangeArrowheads="1"/>
                </p:cNvSpPr>
                <p:nvPr/>
              </p:nvSpPr>
              <p:spPr bwMode="auto">
                <a:xfrm>
                  <a:off x="3818148" y="-8064"/>
                  <a:ext cx="495300" cy="1776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de-DE" sz="1000" b="1" dirty="0" smtClean="0">
                      <a:solidFill>
                        <a:srgbClr val="000000"/>
                      </a:solidFill>
                      <a:latin typeface="Arial"/>
                      <a:ea typeface="Times New Roman"/>
                      <a:cs typeface="Times New Roman"/>
                    </a:rPr>
                    <a:t>54</a:t>
                  </a:r>
                  <a:endParaRPr lang="de-AT" sz="1000" b="1" dirty="0">
                    <a:solidFill>
                      <a:srgbClr val="000000"/>
                    </a:solidFill>
                    <a:effectLst/>
                    <a:latin typeface="Arial"/>
                    <a:ea typeface="Times New Roman"/>
                    <a:cs typeface="Times New Roman"/>
                  </a:endParaRPr>
                </a:p>
              </p:txBody>
            </p:sp>
            <p:sp>
              <p:nvSpPr>
                <p:cNvPr id="130" name="Textfeld 2"/>
                <p:cNvSpPr txBox="1">
                  <a:spLocks noChangeArrowheads="1"/>
                </p:cNvSpPr>
                <p:nvPr/>
              </p:nvSpPr>
              <p:spPr bwMode="auto">
                <a:xfrm>
                  <a:off x="4088444" y="504275"/>
                  <a:ext cx="1460500" cy="1776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de-DE" sz="1000" b="1" dirty="0" err="1">
                      <a:solidFill>
                        <a:srgbClr val="000000"/>
                      </a:solidFill>
                      <a:effectLst/>
                      <a:latin typeface="Arial"/>
                      <a:ea typeface="Times New Roman"/>
                      <a:cs typeface="Times New Roman"/>
                    </a:rPr>
                    <a:t>Russian</a:t>
                  </a:r>
                  <a:r>
                    <a:rPr lang="de-DE" sz="1000" b="1" dirty="0">
                      <a:solidFill>
                        <a:srgbClr val="000000"/>
                      </a:solidFill>
                      <a:effectLst/>
                      <a:latin typeface="Arial"/>
                      <a:ea typeface="Times New Roman"/>
                      <a:cs typeface="Times New Roman"/>
                    </a:rPr>
                    <a:t> </a:t>
                  </a:r>
                  <a:r>
                    <a:rPr lang="de-DE" sz="1000" b="1" dirty="0" err="1">
                      <a:solidFill>
                        <a:srgbClr val="000000"/>
                      </a:solidFill>
                      <a:effectLst/>
                      <a:latin typeface="Arial"/>
                      <a:ea typeface="Times New Roman"/>
                      <a:cs typeface="Times New Roman"/>
                    </a:rPr>
                    <a:t>Federation</a:t>
                  </a:r>
                  <a:endParaRPr lang="de-AT" sz="1000" b="1" dirty="0">
                    <a:solidFill>
                      <a:srgbClr val="000000"/>
                    </a:solidFill>
                    <a:effectLst/>
                    <a:latin typeface="Arial"/>
                    <a:ea typeface="Times New Roman"/>
                    <a:cs typeface="Times New Roman"/>
                  </a:endParaRPr>
                </a:p>
              </p:txBody>
            </p:sp>
          </p:grpSp>
          <p:sp>
            <p:nvSpPr>
              <p:cNvPr id="39" name="Freihandform 38"/>
              <p:cNvSpPr/>
              <p:nvPr/>
            </p:nvSpPr>
            <p:spPr>
              <a:xfrm>
                <a:off x="2827020" y="733425"/>
                <a:ext cx="2105025" cy="603885"/>
              </a:xfrm>
              <a:custGeom>
                <a:avLst/>
                <a:gdLst>
                  <a:gd name="connsiteX0" fmla="*/ 531495 w 2105025"/>
                  <a:gd name="connsiteY0" fmla="*/ 375285 h 603885"/>
                  <a:gd name="connsiteX1" fmla="*/ 621030 w 2105025"/>
                  <a:gd name="connsiteY1" fmla="*/ 350520 h 603885"/>
                  <a:gd name="connsiteX2" fmla="*/ 649605 w 2105025"/>
                  <a:gd name="connsiteY2" fmla="*/ 367665 h 603885"/>
                  <a:gd name="connsiteX3" fmla="*/ 683895 w 2105025"/>
                  <a:gd name="connsiteY3" fmla="*/ 379095 h 603885"/>
                  <a:gd name="connsiteX4" fmla="*/ 706755 w 2105025"/>
                  <a:gd name="connsiteY4" fmla="*/ 384810 h 603885"/>
                  <a:gd name="connsiteX5" fmla="*/ 723900 w 2105025"/>
                  <a:gd name="connsiteY5" fmla="*/ 369570 h 603885"/>
                  <a:gd name="connsiteX6" fmla="*/ 760095 w 2105025"/>
                  <a:gd name="connsiteY6" fmla="*/ 392430 h 603885"/>
                  <a:gd name="connsiteX7" fmla="*/ 754380 w 2105025"/>
                  <a:gd name="connsiteY7" fmla="*/ 403860 h 603885"/>
                  <a:gd name="connsiteX8" fmla="*/ 792480 w 2105025"/>
                  <a:gd name="connsiteY8" fmla="*/ 415290 h 603885"/>
                  <a:gd name="connsiteX9" fmla="*/ 805815 w 2105025"/>
                  <a:gd name="connsiteY9" fmla="*/ 438150 h 603885"/>
                  <a:gd name="connsiteX10" fmla="*/ 822960 w 2105025"/>
                  <a:gd name="connsiteY10" fmla="*/ 428625 h 603885"/>
                  <a:gd name="connsiteX11" fmla="*/ 840105 w 2105025"/>
                  <a:gd name="connsiteY11" fmla="*/ 440055 h 603885"/>
                  <a:gd name="connsiteX12" fmla="*/ 855345 w 2105025"/>
                  <a:gd name="connsiteY12" fmla="*/ 430530 h 603885"/>
                  <a:gd name="connsiteX13" fmla="*/ 902970 w 2105025"/>
                  <a:gd name="connsiteY13" fmla="*/ 459105 h 603885"/>
                  <a:gd name="connsiteX14" fmla="*/ 902970 w 2105025"/>
                  <a:gd name="connsiteY14" fmla="*/ 459105 h 603885"/>
                  <a:gd name="connsiteX15" fmla="*/ 922020 w 2105025"/>
                  <a:gd name="connsiteY15" fmla="*/ 453390 h 603885"/>
                  <a:gd name="connsiteX16" fmla="*/ 933450 w 2105025"/>
                  <a:gd name="connsiteY16" fmla="*/ 461010 h 603885"/>
                  <a:gd name="connsiteX17" fmla="*/ 963930 w 2105025"/>
                  <a:gd name="connsiteY17" fmla="*/ 451485 h 603885"/>
                  <a:gd name="connsiteX18" fmla="*/ 979170 w 2105025"/>
                  <a:gd name="connsiteY18" fmla="*/ 434340 h 603885"/>
                  <a:gd name="connsiteX19" fmla="*/ 1005840 w 2105025"/>
                  <a:gd name="connsiteY19" fmla="*/ 434340 h 603885"/>
                  <a:gd name="connsiteX20" fmla="*/ 1013460 w 2105025"/>
                  <a:gd name="connsiteY20" fmla="*/ 434340 h 603885"/>
                  <a:gd name="connsiteX21" fmla="*/ 1043940 w 2105025"/>
                  <a:gd name="connsiteY21" fmla="*/ 445770 h 603885"/>
                  <a:gd name="connsiteX22" fmla="*/ 1068705 w 2105025"/>
                  <a:gd name="connsiteY22" fmla="*/ 449580 h 603885"/>
                  <a:gd name="connsiteX23" fmla="*/ 1087755 w 2105025"/>
                  <a:gd name="connsiteY23" fmla="*/ 449580 h 603885"/>
                  <a:gd name="connsiteX24" fmla="*/ 1087755 w 2105025"/>
                  <a:gd name="connsiteY24" fmla="*/ 443865 h 603885"/>
                  <a:gd name="connsiteX25" fmla="*/ 1078230 w 2105025"/>
                  <a:gd name="connsiteY25" fmla="*/ 428625 h 603885"/>
                  <a:gd name="connsiteX26" fmla="*/ 1091565 w 2105025"/>
                  <a:gd name="connsiteY26" fmla="*/ 415290 h 603885"/>
                  <a:gd name="connsiteX27" fmla="*/ 1110615 w 2105025"/>
                  <a:gd name="connsiteY27" fmla="*/ 419100 h 603885"/>
                  <a:gd name="connsiteX28" fmla="*/ 1139190 w 2105025"/>
                  <a:gd name="connsiteY28" fmla="*/ 422910 h 603885"/>
                  <a:gd name="connsiteX29" fmla="*/ 1169670 w 2105025"/>
                  <a:gd name="connsiteY29" fmla="*/ 441960 h 603885"/>
                  <a:gd name="connsiteX30" fmla="*/ 1181100 w 2105025"/>
                  <a:gd name="connsiteY30" fmla="*/ 443865 h 603885"/>
                  <a:gd name="connsiteX31" fmla="*/ 1200150 w 2105025"/>
                  <a:gd name="connsiteY31" fmla="*/ 438150 h 603885"/>
                  <a:gd name="connsiteX32" fmla="*/ 1274445 w 2105025"/>
                  <a:gd name="connsiteY32" fmla="*/ 459105 h 603885"/>
                  <a:gd name="connsiteX33" fmla="*/ 1274445 w 2105025"/>
                  <a:gd name="connsiteY33" fmla="*/ 459105 h 603885"/>
                  <a:gd name="connsiteX34" fmla="*/ 1310640 w 2105025"/>
                  <a:gd name="connsiteY34" fmla="*/ 451485 h 603885"/>
                  <a:gd name="connsiteX35" fmla="*/ 1329690 w 2105025"/>
                  <a:gd name="connsiteY35" fmla="*/ 447675 h 603885"/>
                  <a:gd name="connsiteX36" fmla="*/ 1344930 w 2105025"/>
                  <a:gd name="connsiteY36" fmla="*/ 449580 h 603885"/>
                  <a:gd name="connsiteX37" fmla="*/ 1367790 w 2105025"/>
                  <a:gd name="connsiteY37" fmla="*/ 455295 h 603885"/>
                  <a:gd name="connsiteX38" fmla="*/ 1375410 w 2105025"/>
                  <a:gd name="connsiteY38" fmla="*/ 457200 h 603885"/>
                  <a:gd name="connsiteX39" fmla="*/ 1396365 w 2105025"/>
                  <a:gd name="connsiteY39" fmla="*/ 445770 h 603885"/>
                  <a:gd name="connsiteX40" fmla="*/ 1392555 w 2105025"/>
                  <a:gd name="connsiteY40" fmla="*/ 430530 h 603885"/>
                  <a:gd name="connsiteX41" fmla="*/ 1396365 w 2105025"/>
                  <a:gd name="connsiteY41" fmla="*/ 415290 h 603885"/>
                  <a:gd name="connsiteX42" fmla="*/ 1379220 w 2105025"/>
                  <a:gd name="connsiteY42" fmla="*/ 394335 h 603885"/>
                  <a:gd name="connsiteX43" fmla="*/ 1423035 w 2105025"/>
                  <a:gd name="connsiteY43" fmla="*/ 377190 h 603885"/>
                  <a:gd name="connsiteX44" fmla="*/ 1443990 w 2105025"/>
                  <a:gd name="connsiteY44" fmla="*/ 381000 h 603885"/>
                  <a:gd name="connsiteX45" fmla="*/ 1478280 w 2105025"/>
                  <a:gd name="connsiteY45" fmla="*/ 390525 h 603885"/>
                  <a:gd name="connsiteX46" fmla="*/ 1495425 w 2105025"/>
                  <a:gd name="connsiteY46" fmla="*/ 407670 h 603885"/>
                  <a:gd name="connsiteX47" fmla="*/ 1531620 w 2105025"/>
                  <a:gd name="connsiteY47" fmla="*/ 443865 h 603885"/>
                  <a:gd name="connsiteX48" fmla="*/ 1565910 w 2105025"/>
                  <a:gd name="connsiteY48" fmla="*/ 461010 h 603885"/>
                  <a:gd name="connsiteX49" fmla="*/ 1604010 w 2105025"/>
                  <a:gd name="connsiteY49" fmla="*/ 476250 h 603885"/>
                  <a:gd name="connsiteX50" fmla="*/ 1624965 w 2105025"/>
                  <a:gd name="connsiteY50" fmla="*/ 485775 h 603885"/>
                  <a:gd name="connsiteX51" fmla="*/ 1632585 w 2105025"/>
                  <a:gd name="connsiteY51" fmla="*/ 493395 h 603885"/>
                  <a:gd name="connsiteX52" fmla="*/ 1655445 w 2105025"/>
                  <a:gd name="connsiteY52" fmla="*/ 476250 h 603885"/>
                  <a:gd name="connsiteX53" fmla="*/ 1674495 w 2105025"/>
                  <a:gd name="connsiteY53" fmla="*/ 480060 h 603885"/>
                  <a:gd name="connsiteX54" fmla="*/ 1680210 w 2105025"/>
                  <a:gd name="connsiteY54" fmla="*/ 489585 h 603885"/>
                  <a:gd name="connsiteX55" fmla="*/ 1670685 w 2105025"/>
                  <a:gd name="connsiteY55" fmla="*/ 506730 h 603885"/>
                  <a:gd name="connsiteX56" fmla="*/ 1680210 w 2105025"/>
                  <a:gd name="connsiteY56" fmla="*/ 514350 h 603885"/>
                  <a:gd name="connsiteX57" fmla="*/ 1659255 w 2105025"/>
                  <a:gd name="connsiteY57" fmla="*/ 556260 h 603885"/>
                  <a:gd name="connsiteX58" fmla="*/ 1674495 w 2105025"/>
                  <a:gd name="connsiteY58" fmla="*/ 581025 h 603885"/>
                  <a:gd name="connsiteX59" fmla="*/ 1684020 w 2105025"/>
                  <a:gd name="connsiteY59" fmla="*/ 569595 h 603885"/>
                  <a:gd name="connsiteX60" fmla="*/ 1703070 w 2105025"/>
                  <a:gd name="connsiteY60" fmla="*/ 582930 h 603885"/>
                  <a:gd name="connsiteX61" fmla="*/ 1724025 w 2105025"/>
                  <a:gd name="connsiteY61" fmla="*/ 544830 h 603885"/>
                  <a:gd name="connsiteX62" fmla="*/ 1733550 w 2105025"/>
                  <a:gd name="connsiteY62" fmla="*/ 510540 h 603885"/>
                  <a:gd name="connsiteX63" fmla="*/ 1735455 w 2105025"/>
                  <a:gd name="connsiteY63" fmla="*/ 483870 h 603885"/>
                  <a:gd name="connsiteX64" fmla="*/ 1727835 w 2105025"/>
                  <a:gd name="connsiteY64" fmla="*/ 451485 h 603885"/>
                  <a:gd name="connsiteX65" fmla="*/ 1718310 w 2105025"/>
                  <a:gd name="connsiteY65" fmla="*/ 436245 h 603885"/>
                  <a:gd name="connsiteX66" fmla="*/ 1708785 w 2105025"/>
                  <a:gd name="connsiteY66" fmla="*/ 432435 h 603885"/>
                  <a:gd name="connsiteX67" fmla="*/ 1685925 w 2105025"/>
                  <a:gd name="connsiteY67" fmla="*/ 401955 h 603885"/>
                  <a:gd name="connsiteX68" fmla="*/ 1661160 w 2105025"/>
                  <a:gd name="connsiteY68" fmla="*/ 377190 h 603885"/>
                  <a:gd name="connsiteX69" fmla="*/ 1647825 w 2105025"/>
                  <a:gd name="connsiteY69" fmla="*/ 373380 h 603885"/>
                  <a:gd name="connsiteX70" fmla="*/ 1628775 w 2105025"/>
                  <a:gd name="connsiteY70" fmla="*/ 382905 h 603885"/>
                  <a:gd name="connsiteX71" fmla="*/ 1596390 w 2105025"/>
                  <a:gd name="connsiteY71" fmla="*/ 367665 h 603885"/>
                  <a:gd name="connsiteX72" fmla="*/ 1577340 w 2105025"/>
                  <a:gd name="connsiteY72" fmla="*/ 358140 h 603885"/>
                  <a:gd name="connsiteX73" fmla="*/ 1594485 w 2105025"/>
                  <a:gd name="connsiteY73" fmla="*/ 331470 h 603885"/>
                  <a:gd name="connsiteX74" fmla="*/ 1604010 w 2105025"/>
                  <a:gd name="connsiteY74" fmla="*/ 291465 h 603885"/>
                  <a:gd name="connsiteX75" fmla="*/ 1642110 w 2105025"/>
                  <a:gd name="connsiteY75" fmla="*/ 278130 h 603885"/>
                  <a:gd name="connsiteX76" fmla="*/ 1668780 w 2105025"/>
                  <a:gd name="connsiteY76" fmla="*/ 285750 h 603885"/>
                  <a:gd name="connsiteX77" fmla="*/ 1693545 w 2105025"/>
                  <a:gd name="connsiteY77" fmla="*/ 276225 h 603885"/>
                  <a:gd name="connsiteX78" fmla="*/ 1712595 w 2105025"/>
                  <a:gd name="connsiteY78" fmla="*/ 276225 h 603885"/>
                  <a:gd name="connsiteX79" fmla="*/ 1731645 w 2105025"/>
                  <a:gd name="connsiteY79" fmla="*/ 285750 h 603885"/>
                  <a:gd name="connsiteX80" fmla="*/ 1752600 w 2105025"/>
                  <a:gd name="connsiteY80" fmla="*/ 289560 h 603885"/>
                  <a:gd name="connsiteX81" fmla="*/ 1765935 w 2105025"/>
                  <a:gd name="connsiteY81" fmla="*/ 283845 h 603885"/>
                  <a:gd name="connsiteX82" fmla="*/ 1765935 w 2105025"/>
                  <a:gd name="connsiteY82" fmla="*/ 241935 h 603885"/>
                  <a:gd name="connsiteX83" fmla="*/ 1786890 w 2105025"/>
                  <a:gd name="connsiteY83" fmla="*/ 241935 h 603885"/>
                  <a:gd name="connsiteX84" fmla="*/ 1813560 w 2105025"/>
                  <a:gd name="connsiteY84" fmla="*/ 249555 h 603885"/>
                  <a:gd name="connsiteX85" fmla="*/ 1826895 w 2105025"/>
                  <a:gd name="connsiteY85" fmla="*/ 260985 h 603885"/>
                  <a:gd name="connsiteX86" fmla="*/ 1836420 w 2105025"/>
                  <a:gd name="connsiteY86" fmla="*/ 249555 h 603885"/>
                  <a:gd name="connsiteX87" fmla="*/ 1832610 w 2105025"/>
                  <a:gd name="connsiteY87" fmla="*/ 238125 h 603885"/>
                  <a:gd name="connsiteX88" fmla="*/ 1847850 w 2105025"/>
                  <a:gd name="connsiteY88" fmla="*/ 226695 h 603885"/>
                  <a:gd name="connsiteX89" fmla="*/ 1870710 w 2105025"/>
                  <a:gd name="connsiteY89" fmla="*/ 259080 h 603885"/>
                  <a:gd name="connsiteX90" fmla="*/ 1863090 w 2105025"/>
                  <a:gd name="connsiteY90" fmla="*/ 281940 h 603885"/>
                  <a:gd name="connsiteX91" fmla="*/ 1855470 w 2105025"/>
                  <a:gd name="connsiteY91" fmla="*/ 302895 h 603885"/>
                  <a:gd name="connsiteX92" fmla="*/ 1853565 w 2105025"/>
                  <a:gd name="connsiteY92" fmla="*/ 314325 h 603885"/>
                  <a:gd name="connsiteX93" fmla="*/ 1847850 w 2105025"/>
                  <a:gd name="connsiteY93" fmla="*/ 320040 h 603885"/>
                  <a:gd name="connsiteX94" fmla="*/ 1889760 w 2105025"/>
                  <a:gd name="connsiteY94" fmla="*/ 377190 h 603885"/>
                  <a:gd name="connsiteX95" fmla="*/ 1914525 w 2105025"/>
                  <a:gd name="connsiteY95" fmla="*/ 396240 h 603885"/>
                  <a:gd name="connsiteX96" fmla="*/ 1941195 w 2105025"/>
                  <a:gd name="connsiteY96" fmla="*/ 419100 h 603885"/>
                  <a:gd name="connsiteX97" fmla="*/ 1948815 w 2105025"/>
                  <a:gd name="connsiteY97" fmla="*/ 426720 h 603885"/>
                  <a:gd name="connsiteX98" fmla="*/ 1962150 w 2105025"/>
                  <a:gd name="connsiteY98" fmla="*/ 422910 h 603885"/>
                  <a:gd name="connsiteX99" fmla="*/ 1950720 w 2105025"/>
                  <a:gd name="connsiteY99" fmla="*/ 400050 h 603885"/>
                  <a:gd name="connsiteX100" fmla="*/ 1960245 w 2105025"/>
                  <a:gd name="connsiteY100" fmla="*/ 394335 h 603885"/>
                  <a:gd name="connsiteX101" fmla="*/ 1948815 w 2105025"/>
                  <a:gd name="connsiteY101" fmla="*/ 379095 h 603885"/>
                  <a:gd name="connsiteX102" fmla="*/ 1954530 w 2105025"/>
                  <a:gd name="connsiteY102" fmla="*/ 367665 h 603885"/>
                  <a:gd name="connsiteX103" fmla="*/ 1954530 w 2105025"/>
                  <a:gd name="connsiteY103" fmla="*/ 367665 h 603885"/>
                  <a:gd name="connsiteX104" fmla="*/ 1948815 w 2105025"/>
                  <a:gd name="connsiteY104" fmla="*/ 348615 h 603885"/>
                  <a:gd name="connsiteX105" fmla="*/ 1939290 w 2105025"/>
                  <a:gd name="connsiteY105" fmla="*/ 333375 h 603885"/>
                  <a:gd name="connsiteX106" fmla="*/ 1927860 w 2105025"/>
                  <a:gd name="connsiteY106" fmla="*/ 318135 h 603885"/>
                  <a:gd name="connsiteX107" fmla="*/ 1914525 w 2105025"/>
                  <a:gd name="connsiteY107" fmla="*/ 310515 h 603885"/>
                  <a:gd name="connsiteX108" fmla="*/ 1905000 w 2105025"/>
                  <a:gd name="connsiteY108" fmla="*/ 310515 h 603885"/>
                  <a:gd name="connsiteX109" fmla="*/ 1891665 w 2105025"/>
                  <a:gd name="connsiteY109" fmla="*/ 283845 h 603885"/>
                  <a:gd name="connsiteX110" fmla="*/ 1912620 w 2105025"/>
                  <a:gd name="connsiteY110" fmla="*/ 266700 h 603885"/>
                  <a:gd name="connsiteX111" fmla="*/ 1945005 w 2105025"/>
                  <a:gd name="connsiteY111" fmla="*/ 253365 h 603885"/>
                  <a:gd name="connsiteX112" fmla="*/ 1973580 w 2105025"/>
                  <a:gd name="connsiteY112" fmla="*/ 268605 h 603885"/>
                  <a:gd name="connsiteX113" fmla="*/ 1994535 w 2105025"/>
                  <a:gd name="connsiteY113" fmla="*/ 241935 h 603885"/>
                  <a:gd name="connsiteX114" fmla="*/ 2009775 w 2105025"/>
                  <a:gd name="connsiteY114" fmla="*/ 228600 h 603885"/>
                  <a:gd name="connsiteX115" fmla="*/ 2038350 w 2105025"/>
                  <a:gd name="connsiteY115" fmla="*/ 236220 h 603885"/>
                  <a:gd name="connsiteX116" fmla="*/ 2038350 w 2105025"/>
                  <a:gd name="connsiteY116" fmla="*/ 236220 h 603885"/>
                  <a:gd name="connsiteX117" fmla="*/ 2038350 w 2105025"/>
                  <a:gd name="connsiteY117" fmla="*/ 236220 h 603885"/>
                  <a:gd name="connsiteX118" fmla="*/ 2042160 w 2105025"/>
                  <a:gd name="connsiteY118" fmla="*/ 222885 h 603885"/>
                  <a:gd name="connsiteX119" fmla="*/ 1981200 w 2105025"/>
                  <a:gd name="connsiteY119" fmla="*/ 203835 h 603885"/>
                  <a:gd name="connsiteX120" fmla="*/ 1965960 w 2105025"/>
                  <a:gd name="connsiteY120" fmla="*/ 192405 h 603885"/>
                  <a:gd name="connsiteX121" fmla="*/ 1973580 w 2105025"/>
                  <a:gd name="connsiteY121" fmla="*/ 184785 h 603885"/>
                  <a:gd name="connsiteX122" fmla="*/ 1996440 w 2105025"/>
                  <a:gd name="connsiteY122" fmla="*/ 186690 h 603885"/>
                  <a:gd name="connsiteX123" fmla="*/ 1990725 w 2105025"/>
                  <a:gd name="connsiteY123" fmla="*/ 171450 h 603885"/>
                  <a:gd name="connsiteX124" fmla="*/ 2017395 w 2105025"/>
                  <a:gd name="connsiteY124" fmla="*/ 169545 h 603885"/>
                  <a:gd name="connsiteX125" fmla="*/ 2042160 w 2105025"/>
                  <a:gd name="connsiteY125" fmla="*/ 177165 h 603885"/>
                  <a:gd name="connsiteX126" fmla="*/ 2078355 w 2105025"/>
                  <a:gd name="connsiteY126" fmla="*/ 190500 h 603885"/>
                  <a:gd name="connsiteX127" fmla="*/ 2105025 w 2105025"/>
                  <a:gd name="connsiteY127" fmla="*/ 188595 h 603885"/>
                  <a:gd name="connsiteX128" fmla="*/ 2065020 w 2105025"/>
                  <a:gd name="connsiteY128" fmla="*/ 160020 h 603885"/>
                  <a:gd name="connsiteX129" fmla="*/ 2049780 w 2105025"/>
                  <a:gd name="connsiteY129" fmla="*/ 156210 h 603885"/>
                  <a:gd name="connsiteX130" fmla="*/ 2036445 w 2105025"/>
                  <a:gd name="connsiteY130" fmla="*/ 160020 h 603885"/>
                  <a:gd name="connsiteX131" fmla="*/ 2002155 w 2105025"/>
                  <a:gd name="connsiteY131" fmla="*/ 152400 h 603885"/>
                  <a:gd name="connsiteX132" fmla="*/ 1973580 w 2105025"/>
                  <a:gd name="connsiteY132" fmla="*/ 146685 h 603885"/>
                  <a:gd name="connsiteX133" fmla="*/ 1925955 w 2105025"/>
                  <a:gd name="connsiteY133" fmla="*/ 137160 h 603885"/>
                  <a:gd name="connsiteX134" fmla="*/ 1884045 w 2105025"/>
                  <a:gd name="connsiteY134" fmla="*/ 118110 h 603885"/>
                  <a:gd name="connsiteX135" fmla="*/ 1823085 w 2105025"/>
                  <a:gd name="connsiteY135" fmla="*/ 110490 h 603885"/>
                  <a:gd name="connsiteX136" fmla="*/ 1767840 w 2105025"/>
                  <a:gd name="connsiteY136" fmla="*/ 106680 h 603885"/>
                  <a:gd name="connsiteX137" fmla="*/ 1781175 w 2105025"/>
                  <a:gd name="connsiteY137" fmla="*/ 123825 h 603885"/>
                  <a:gd name="connsiteX138" fmla="*/ 1739265 w 2105025"/>
                  <a:gd name="connsiteY138" fmla="*/ 118110 h 603885"/>
                  <a:gd name="connsiteX139" fmla="*/ 1691640 w 2105025"/>
                  <a:gd name="connsiteY139" fmla="*/ 112395 h 603885"/>
                  <a:gd name="connsiteX140" fmla="*/ 1640205 w 2105025"/>
                  <a:gd name="connsiteY140" fmla="*/ 114300 h 603885"/>
                  <a:gd name="connsiteX141" fmla="*/ 1600200 w 2105025"/>
                  <a:gd name="connsiteY141" fmla="*/ 97155 h 603885"/>
                  <a:gd name="connsiteX142" fmla="*/ 1533525 w 2105025"/>
                  <a:gd name="connsiteY142" fmla="*/ 100965 h 603885"/>
                  <a:gd name="connsiteX143" fmla="*/ 1476375 w 2105025"/>
                  <a:gd name="connsiteY143" fmla="*/ 91440 h 603885"/>
                  <a:gd name="connsiteX144" fmla="*/ 1443990 w 2105025"/>
                  <a:gd name="connsiteY144" fmla="*/ 76200 h 603885"/>
                  <a:gd name="connsiteX145" fmla="*/ 1354455 w 2105025"/>
                  <a:gd name="connsiteY145" fmla="*/ 64770 h 603885"/>
                  <a:gd name="connsiteX146" fmla="*/ 1339215 w 2105025"/>
                  <a:gd name="connsiteY146" fmla="*/ 66675 h 603885"/>
                  <a:gd name="connsiteX147" fmla="*/ 1344930 w 2105025"/>
                  <a:gd name="connsiteY147" fmla="*/ 83820 h 603885"/>
                  <a:gd name="connsiteX148" fmla="*/ 1325880 w 2105025"/>
                  <a:gd name="connsiteY148" fmla="*/ 91440 h 603885"/>
                  <a:gd name="connsiteX149" fmla="*/ 1299210 w 2105025"/>
                  <a:gd name="connsiteY149" fmla="*/ 91440 h 603885"/>
                  <a:gd name="connsiteX150" fmla="*/ 1274445 w 2105025"/>
                  <a:gd name="connsiteY150" fmla="*/ 87630 h 603885"/>
                  <a:gd name="connsiteX151" fmla="*/ 1249680 w 2105025"/>
                  <a:gd name="connsiteY151" fmla="*/ 100965 h 603885"/>
                  <a:gd name="connsiteX152" fmla="*/ 1167765 w 2105025"/>
                  <a:gd name="connsiteY152" fmla="*/ 57150 h 603885"/>
                  <a:gd name="connsiteX153" fmla="*/ 1116330 w 2105025"/>
                  <a:gd name="connsiteY153" fmla="*/ 57150 h 603885"/>
                  <a:gd name="connsiteX154" fmla="*/ 1099185 w 2105025"/>
                  <a:gd name="connsiteY154" fmla="*/ 64770 h 603885"/>
                  <a:gd name="connsiteX155" fmla="*/ 1040130 w 2105025"/>
                  <a:gd name="connsiteY155" fmla="*/ 55245 h 603885"/>
                  <a:gd name="connsiteX156" fmla="*/ 1011555 w 2105025"/>
                  <a:gd name="connsiteY156" fmla="*/ 59055 h 603885"/>
                  <a:gd name="connsiteX157" fmla="*/ 986790 w 2105025"/>
                  <a:gd name="connsiteY157" fmla="*/ 53340 h 603885"/>
                  <a:gd name="connsiteX158" fmla="*/ 956310 w 2105025"/>
                  <a:gd name="connsiteY158" fmla="*/ 53340 h 603885"/>
                  <a:gd name="connsiteX159" fmla="*/ 931545 w 2105025"/>
                  <a:gd name="connsiteY159" fmla="*/ 64770 h 603885"/>
                  <a:gd name="connsiteX160" fmla="*/ 916305 w 2105025"/>
                  <a:gd name="connsiteY160" fmla="*/ 51435 h 603885"/>
                  <a:gd name="connsiteX161" fmla="*/ 960120 w 2105025"/>
                  <a:gd name="connsiteY161" fmla="*/ 26670 h 603885"/>
                  <a:gd name="connsiteX162" fmla="*/ 923925 w 2105025"/>
                  <a:gd name="connsiteY162" fmla="*/ 13335 h 603885"/>
                  <a:gd name="connsiteX163" fmla="*/ 883920 w 2105025"/>
                  <a:gd name="connsiteY163" fmla="*/ 5715 h 603885"/>
                  <a:gd name="connsiteX164" fmla="*/ 870585 w 2105025"/>
                  <a:gd name="connsiteY164" fmla="*/ 13335 h 603885"/>
                  <a:gd name="connsiteX165" fmla="*/ 853440 w 2105025"/>
                  <a:gd name="connsiteY165" fmla="*/ 13335 h 603885"/>
                  <a:gd name="connsiteX166" fmla="*/ 832485 w 2105025"/>
                  <a:gd name="connsiteY166" fmla="*/ 0 h 603885"/>
                  <a:gd name="connsiteX167" fmla="*/ 809625 w 2105025"/>
                  <a:gd name="connsiteY167" fmla="*/ 0 h 603885"/>
                  <a:gd name="connsiteX168" fmla="*/ 777240 w 2105025"/>
                  <a:gd name="connsiteY168" fmla="*/ 22860 h 603885"/>
                  <a:gd name="connsiteX169" fmla="*/ 739140 w 2105025"/>
                  <a:gd name="connsiteY169" fmla="*/ 19050 h 603885"/>
                  <a:gd name="connsiteX170" fmla="*/ 687705 w 2105025"/>
                  <a:gd name="connsiteY170" fmla="*/ 28575 h 603885"/>
                  <a:gd name="connsiteX171" fmla="*/ 662940 w 2105025"/>
                  <a:gd name="connsiteY171" fmla="*/ 32385 h 603885"/>
                  <a:gd name="connsiteX172" fmla="*/ 676275 w 2105025"/>
                  <a:gd name="connsiteY172" fmla="*/ 45720 h 603885"/>
                  <a:gd name="connsiteX173" fmla="*/ 647700 w 2105025"/>
                  <a:gd name="connsiteY173" fmla="*/ 53340 h 603885"/>
                  <a:gd name="connsiteX174" fmla="*/ 613410 w 2105025"/>
                  <a:gd name="connsiteY174" fmla="*/ 60960 h 603885"/>
                  <a:gd name="connsiteX175" fmla="*/ 569595 w 2105025"/>
                  <a:gd name="connsiteY175" fmla="*/ 87630 h 603885"/>
                  <a:gd name="connsiteX176" fmla="*/ 550545 w 2105025"/>
                  <a:gd name="connsiteY176" fmla="*/ 83820 h 603885"/>
                  <a:gd name="connsiteX177" fmla="*/ 561975 w 2105025"/>
                  <a:gd name="connsiteY177" fmla="*/ 108585 h 603885"/>
                  <a:gd name="connsiteX178" fmla="*/ 590550 w 2105025"/>
                  <a:gd name="connsiteY178" fmla="*/ 129540 h 603885"/>
                  <a:gd name="connsiteX179" fmla="*/ 590550 w 2105025"/>
                  <a:gd name="connsiteY179" fmla="*/ 148590 h 603885"/>
                  <a:gd name="connsiteX180" fmla="*/ 565785 w 2105025"/>
                  <a:gd name="connsiteY180" fmla="*/ 165735 h 603885"/>
                  <a:gd name="connsiteX181" fmla="*/ 548640 w 2105025"/>
                  <a:gd name="connsiteY181" fmla="*/ 169545 h 603885"/>
                  <a:gd name="connsiteX182" fmla="*/ 560070 w 2105025"/>
                  <a:gd name="connsiteY182" fmla="*/ 140970 h 603885"/>
                  <a:gd name="connsiteX183" fmla="*/ 520065 w 2105025"/>
                  <a:gd name="connsiteY183" fmla="*/ 83820 h 603885"/>
                  <a:gd name="connsiteX184" fmla="*/ 501015 w 2105025"/>
                  <a:gd name="connsiteY184" fmla="*/ 68580 h 603885"/>
                  <a:gd name="connsiteX185" fmla="*/ 476250 w 2105025"/>
                  <a:gd name="connsiteY185" fmla="*/ 72390 h 603885"/>
                  <a:gd name="connsiteX186" fmla="*/ 464820 w 2105025"/>
                  <a:gd name="connsiteY186" fmla="*/ 87630 h 603885"/>
                  <a:gd name="connsiteX187" fmla="*/ 476250 w 2105025"/>
                  <a:gd name="connsiteY187" fmla="*/ 102870 h 603885"/>
                  <a:gd name="connsiteX188" fmla="*/ 510540 w 2105025"/>
                  <a:gd name="connsiteY188" fmla="*/ 123825 h 603885"/>
                  <a:gd name="connsiteX189" fmla="*/ 502920 w 2105025"/>
                  <a:gd name="connsiteY189" fmla="*/ 144780 h 603885"/>
                  <a:gd name="connsiteX190" fmla="*/ 447675 w 2105025"/>
                  <a:gd name="connsiteY190" fmla="*/ 121920 h 603885"/>
                  <a:gd name="connsiteX191" fmla="*/ 419100 w 2105025"/>
                  <a:gd name="connsiteY191" fmla="*/ 121920 h 603885"/>
                  <a:gd name="connsiteX192" fmla="*/ 400050 w 2105025"/>
                  <a:gd name="connsiteY192" fmla="*/ 104775 h 603885"/>
                  <a:gd name="connsiteX193" fmla="*/ 377190 w 2105025"/>
                  <a:gd name="connsiteY193" fmla="*/ 100965 h 603885"/>
                  <a:gd name="connsiteX194" fmla="*/ 365760 w 2105025"/>
                  <a:gd name="connsiteY194" fmla="*/ 112395 h 603885"/>
                  <a:gd name="connsiteX195" fmla="*/ 396240 w 2105025"/>
                  <a:gd name="connsiteY195" fmla="*/ 121920 h 603885"/>
                  <a:gd name="connsiteX196" fmla="*/ 371475 w 2105025"/>
                  <a:gd name="connsiteY196" fmla="*/ 133350 h 603885"/>
                  <a:gd name="connsiteX197" fmla="*/ 323850 w 2105025"/>
                  <a:gd name="connsiteY197" fmla="*/ 135255 h 603885"/>
                  <a:gd name="connsiteX198" fmla="*/ 297180 w 2105025"/>
                  <a:gd name="connsiteY198" fmla="*/ 133350 h 603885"/>
                  <a:gd name="connsiteX199" fmla="*/ 240030 w 2105025"/>
                  <a:gd name="connsiteY199" fmla="*/ 156210 h 603885"/>
                  <a:gd name="connsiteX200" fmla="*/ 224790 w 2105025"/>
                  <a:gd name="connsiteY200" fmla="*/ 160020 h 603885"/>
                  <a:gd name="connsiteX201" fmla="*/ 215265 w 2105025"/>
                  <a:gd name="connsiteY201" fmla="*/ 139065 h 603885"/>
                  <a:gd name="connsiteX202" fmla="*/ 198120 w 2105025"/>
                  <a:gd name="connsiteY202" fmla="*/ 142875 h 603885"/>
                  <a:gd name="connsiteX203" fmla="*/ 207645 w 2105025"/>
                  <a:gd name="connsiteY203" fmla="*/ 161925 h 603885"/>
                  <a:gd name="connsiteX204" fmla="*/ 171450 w 2105025"/>
                  <a:gd name="connsiteY204" fmla="*/ 173355 h 603885"/>
                  <a:gd name="connsiteX205" fmla="*/ 144780 w 2105025"/>
                  <a:gd name="connsiteY205" fmla="*/ 200025 h 603885"/>
                  <a:gd name="connsiteX206" fmla="*/ 127635 w 2105025"/>
                  <a:gd name="connsiteY206" fmla="*/ 186690 h 603885"/>
                  <a:gd name="connsiteX207" fmla="*/ 114300 w 2105025"/>
                  <a:gd name="connsiteY207" fmla="*/ 209550 h 603885"/>
                  <a:gd name="connsiteX208" fmla="*/ 91440 w 2105025"/>
                  <a:gd name="connsiteY208" fmla="*/ 196215 h 603885"/>
                  <a:gd name="connsiteX209" fmla="*/ 80010 w 2105025"/>
                  <a:gd name="connsiteY209" fmla="*/ 177165 h 603885"/>
                  <a:gd name="connsiteX210" fmla="*/ 62865 w 2105025"/>
                  <a:gd name="connsiteY210" fmla="*/ 161925 h 603885"/>
                  <a:gd name="connsiteX211" fmla="*/ 51435 w 2105025"/>
                  <a:gd name="connsiteY211" fmla="*/ 154305 h 603885"/>
                  <a:gd name="connsiteX212" fmla="*/ 89535 w 2105025"/>
                  <a:gd name="connsiteY212" fmla="*/ 154305 h 603885"/>
                  <a:gd name="connsiteX213" fmla="*/ 127635 w 2105025"/>
                  <a:gd name="connsiteY213" fmla="*/ 163830 h 603885"/>
                  <a:gd name="connsiteX214" fmla="*/ 150495 w 2105025"/>
                  <a:gd name="connsiteY214" fmla="*/ 163830 h 603885"/>
                  <a:gd name="connsiteX215" fmla="*/ 161925 w 2105025"/>
                  <a:gd name="connsiteY215" fmla="*/ 150495 h 603885"/>
                  <a:gd name="connsiteX216" fmla="*/ 135255 w 2105025"/>
                  <a:gd name="connsiteY216" fmla="*/ 137160 h 603885"/>
                  <a:gd name="connsiteX217" fmla="*/ 104775 w 2105025"/>
                  <a:gd name="connsiteY217" fmla="*/ 121920 h 603885"/>
                  <a:gd name="connsiteX218" fmla="*/ 74295 w 2105025"/>
                  <a:gd name="connsiteY218" fmla="*/ 120015 h 603885"/>
                  <a:gd name="connsiteX219" fmla="*/ 45720 w 2105025"/>
                  <a:gd name="connsiteY219" fmla="*/ 127635 h 603885"/>
                  <a:gd name="connsiteX220" fmla="*/ 26670 w 2105025"/>
                  <a:gd name="connsiteY220" fmla="*/ 102870 h 603885"/>
                  <a:gd name="connsiteX221" fmla="*/ 0 w 2105025"/>
                  <a:gd name="connsiteY221" fmla="*/ 120015 h 603885"/>
                  <a:gd name="connsiteX222" fmla="*/ 15240 w 2105025"/>
                  <a:gd name="connsiteY222" fmla="*/ 142875 h 603885"/>
                  <a:gd name="connsiteX223" fmla="*/ 22860 w 2105025"/>
                  <a:gd name="connsiteY223" fmla="*/ 152400 h 603885"/>
                  <a:gd name="connsiteX224" fmla="*/ 13335 w 2105025"/>
                  <a:gd name="connsiteY224" fmla="*/ 160020 h 603885"/>
                  <a:gd name="connsiteX225" fmla="*/ 26670 w 2105025"/>
                  <a:gd name="connsiteY225" fmla="*/ 175260 h 603885"/>
                  <a:gd name="connsiteX226" fmla="*/ 26670 w 2105025"/>
                  <a:gd name="connsiteY226" fmla="*/ 201930 h 603885"/>
                  <a:gd name="connsiteX227" fmla="*/ 49530 w 2105025"/>
                  <a:gd name="connsiteY227" fmla="*/ 219075 h 603885"/>
                  <a:gd name="connsiteX228" fmla="*/ 49530 w 2105025"/>
                  <a:gd name="connsiteY228" fmla="*/ 228600 h 603885"/>
                  <a:gd name="connsiteX229" fmla="*/ 24765 w 2105025"/>
                  <a:gd name="connsiteY229" fmla="*/ 262890 h 603885"/>
                  <a:gd name="connsiteX230" fmla="*/ 30480 w 2105025"/>
                  <a:gd name="connsiteY230" fmla="*/ 270510 h 603885"/>
                  <a:gd name="connsiteX231" fmla="*/ 30480 w 2105025"/>
                  <a:gd name="connsiteY231" fmla="*/ 283845 h 603885"/>
                  <a:gd name="connsiteX232" fmla="*/ 15240 w 2105025"/>
                  <a:gd name="connsiteY232" fmla="*/ 289560 h 603885"/>
                  <a:gd name="connsiteX233" fmla="*/ 15240 w 2105025"/>
                  <a:gd name="connsiteY233" fmla="*/ 314325 h 603885"/>
                  <a:gd name="connsiteX234" fmla="*/ 28575 w 2105025"/>
                  <a:gd name="connsiteY234" fmla="*/ 329565 h 603885"/>
                  <a:gd name="connsiteX235" fmla="*/ 49530 w 2105025"/>
                  <a:gd name="connsiteY235" fmla="*/ 340995 h 603885"/>
                  <a:gd name="connsiteX236" fmla="*/ 70485 w 2105025"/>
                  <a:gd name="connsiteY236" fmla="*/ 346710 h 603885"/>
                  <a:gd name="connsiteX237" fmla="*/ 80010 w 2105025"/>
                  <a:gd name="connsiteY237" fmla="*/ 365760 h 603885"/>
                  <a:gd name="connsiteX238" fmla="*/ 89535 w 2105025"/>
                  <a:gd name="connsiteY238" fmla="*/ 379095 h 603885"/>
                  <a:gd name="connsiteX239" fmla="*/ 83820 w 2105025"/>
                  <a:gd name="connsiteY239" fmla="*/ 403860 h 603885"/>
                  <a:gd name="connsiteX240" fmla="*/ 106680 w 2105025"/>
                  <a:gd name="connsiteY240" fmla="*/ 398145 h 603885"/>
                  <a:gd name="connsiteX241" fmla="*/ 150495 w 2105025"/>
                  <a:gd name="connsiteY241" fmla="*/ 432435 h 603885"/>
                  <a:gd name="connsiteX242" fmla="*/ 196215 w 2105025"/>
                  <a:gd name="connsiteY242" fmla="*/ 445770 h 603885"/>
                  <a:gd name="connsiteX243" fmla="*/ 213360 w 2105025"/>
                  <a:gd name="connsiteY243" fmla="*/ 449580 h 603885"/>
                  <a:gd name="connsiteX244" fmla="*/ 232410 w 2105025"/>
                  <a:gd name="connsiteY244" fmla="*/ 470535 h 603885"/>
                  <a:gd name="connsiteX245" fmla="*/ 209550 w 2105025"/>
                  <a:gd name="connsiteY245" fmla="*/ 501015 h 603885"/>
                  <a:gd name="connsiteX246" fmla="*/ 205740 w 2105025"/>
                  <a:gd name="connsiteY246" fmla="*/ 518160 h 603885"/>
                  <a:gd name="connsiteX247" fmla="*/ 196215 w 2105025"/>
                  <a:gd name="connsiteY247" fmla="*/ 542925 h 603885"/>
                  <a:gd name="connsiteX248" fmla="*/ 226695 w 2105025"/>
                  <a:gd name="connsiteY248" fmla="*/ 563880 h 603885"/>
                  <a:gd name="connsiteX249" fmla="*/ 245745 w 2105025"/>
                  <a:gd name="connsiteY249" fmla="*/ 560070 h 603885"/>
                  <a:gd name="connsiteX250" fmla="*/ 268605 w 2105025"/>
                  <a:gd name="connsiteY250" fmla="*/ 573405 h 603885"/>
                  <a:gd name="connsiteX251" fmla="*/ 272415 w 2105025"/>
                  <a:gd name="connsiteY251" fmla="*/ 565785 h 603885"/>
                  <a:gd name="connsiteX252" fmla="*/ 318135 w 2105025"/>
                  <a:gd name="connsiteY252" fmla="*/ 582930 h 603885"/>
                  <a:gd name="connsiteX253" fmla="*/ 342900 w 2105025"/>
                  <a:gd name="connsiteY253" fmla="*/ 592455 h 603885"/>
                  <a:gd name="connsiteX254" fmla="*/ 369570 w 2105025"/>
                  <a:gd name="connsiteY254" fmla="*/ 603885 h 603885"/>
                  <a:gd name="connsiteX255" fmla="*/ 354330 w 2105025"/>
                  <a:gd name="connsiteY255" fmla="*/ 573405 h 603885"/>
                  <a:gd name="connsiteX256" fmla="*/ 335280 w 2105025"/>
                  <a:gd name="connsiteY256" fmla="*/ 550545 h 603885"/>
                  <a:gd name="connsiteX257" fmla="*/ 352425 w 2105025"/>
                  <a:gd name="connsiteY257" fmla="*/ 533400 h 603885"/>
                  <a:gd name="connsiteX258" fmla="*/ 361950 w 2105025"/>
                  <a:gd name="connsiteY258" fmla="*/ 518160 h 603885"/>
                  <a:gd name="connsiteX259" fmla="*/ 329565 w 2105025"/>
                  <a:gd name="connsiteY259" fmla="*/ 487680 h 603885"/>
                  <a:gd name="connsiteX260" fmla="*/ 318135 w 2105025"/>
                  <a:gd name="connsiteY260" fmla="*/ 468630 h 603885"/>
                  <a:gd name="connsiteX261" fmla="*/ 321945 w 2105025"/>
                  <a:gd name="connsiteY261" fmla="*/ 447675 h 603885"/>
                  <a:gd name="connsiteX262" fmla="*/ 329565 w 2105025"/>
                  <a:gd name="connsiteY262" fmla="*/ 436245 h 603885"/>
                  <a:gd name="connsiteX263" fmla="*/ 333375 w 2105025"/>
                  <a:gd name="connsiteY263" fmla="*/ 445770 h 603885"/>
                  <a:gd name="connsiteX264" fmla="*/ 358140 w 2105025"/>
                  <a:gd name="connsiteY264" fmla="*/ 421005 h 603885"/>
                  <a:gd name="connsiteX265" fmla="*/ 394335 w 2105025"/>
                  <a:gd name="connsiteY265" fmla="*/ 407670 h 603885"/>
                  <a:gd name="connsiteX266" fmla="*/ 394335 w 2105025"/>
                  <a:gd name="connsiteY266" fmla="*/ 407670 h 603885"/>
                  <a:gd name="connsiteX267" fmla="*/ 409575 w 2105025"/>
                  <a:gd name="connsiteY267" fmla="*/ 419100 h 603885"/>
                  <a:gd name="connsiteX268" fmla="*/ 434340 w 2105025"/>
                  <a:gd name="connsiteY268" fmla="*/ 428625 h 603885"/>
                  <a:gd name="connsiteX269" fmla="*/ 445770 w 2105025"/>
                  <a:gd name="connsiteY269" fmla="*/ 434340 h 603885"/>
                  <a:gd name="connsiteX270" fmla="*/ 461010 w 2105025"/>
                  <a:gd name="connsiteY270" fmla="*/ 426720 h 603885"/>
                  <a:gd name="connsiteX271" fmla="*/ 483870 w 2105025"/>
                  <a:gd name="connsiteY271" fmla="*/ 426720 h 603885"/>
                  <a:gd name="connsiteX272" fmla="*/ 502920 w 2105025"/>
                  <a:gd name="connsiteY272" fmla="*/ 438150 h 603885"/>
                  <a:gd name="connsiteX273" fmla="*/ 520065 w 2105025"/>
                  <a:gd name="connsiteY273" fmla="*/ 428625 h 603885"/>
                  <a:gd name="connsiteX274" fmla="*/ 531495 w 2105025"/>
                  <a:gd name="connsiteY274" fmla="*/ 375285 h 603885"/>
                  <a:gd name="connsiteX0" fmla="*/ 531495 w 2105025"/>
                  <a:gd name="connsiteY0" fmla="*/ 375285 h 603885"/>
                  <a:gd name="connsiteX1" fmla="*/ 621030 w 2105025"/>
                  <a:gd name="connsiteY1" fmla="*/ 350520 h 603885"/>
                  <a:gd name="connsiteX2" fmla="*/ 649605 w 2105025"/>
                  <a:gd name="connsiteY2" fmla="*/ 367665 h 603885"/>
                  <a:gd name="connsiteX3" fmla="*/ 683895 w 2105025"/>
                  <a:gd name="connsiteY3" fmla="*/ 379095 h 603885"/>
                  <a:gd name="connsiteX4" fmla="*/ 706755 w 2105025"/>
                  <a:gd name="connsiteY4" fmla="*/ 384810 h 603885"/>
                  <a:gd name="connsiteX5" fmla="*/ 723900 w 2105025"/>
                  <a:gd name="connsiteY5" fmla="*/ 369570 h 603885"/>
                  <a:gd name="connsiteX6" fmla="*/ 760095 w 2105025"/>
                  <a:gd name="connsiteY6" fmla="*/ 392430 h 603885"/>
                  <a:gd name="connsiteX7" fmla="*/ 754380 w 2105025"/>
                  <a:gd name="connsiteY7" fmla="*/ 403860 h 603885"/>
                  <a:gd name="connsiteX8" fmla="*/ 792480 w 2105025"/>
                  <a:gd name="connsiteY8" fmla="*/ 415290 h 603885"/>
                  <a:gd name="connsiteX9" fmla="*/ 805815 w 2105025"/>
                  <a:gd name="connsiteY9" fmla="*/ 438150 h 603885"/>
                  <a:gd name="connsiteX10" fmla="*/ 822960 w 2105025"/>
                  <a:gd name="connsiteY10" fmla="*/ 428625 h 603885"/>
                  <a:gd name="connsiteX11" fmla="*/ 840105 w 2105025"/>
                  <a:gd name="connsiteY11" fmla="*/ 440055 h 603885"/>
                  <a:gd name="connsiteX12" fmla="*/ 855345 w 2105025"/>
                  <a:gd name="connsiteY12" fmla="*/ 430530 h 603885"/>
                  <a:gd name="connsiteX13" fmla="*/ 902970 w 2105025"/>
                  <a:gd name="connsiteY13" fmla="*/ 459105 h 603885"/>
                  <a:gd name="connsiteX14" fmla="*/ 902970 w 2105025"/>
                  <a:gd name="connsiteY14" fmla="*/ 459105 h 603885"/>
                  <a:gd name="connsiteX15" fmla="*/ 922020 w 2105025"/>
                  <a:gd name="connsiteY15" fmla="*/ 453390 h 603885"/>
                  <a:gd name="connsiteX16" fmla="*/ 933450 w 2105025"/>
                  <a:gd name="connsiteY16" fmla="*/ 461010 h 603885"/>
                  <a:gd name="connsiteX17" fmla="*/ 963930 w 2105025"/>
                  <a:gd name="connsiteY17" fmla="*/ 451485 h 603885"/>
                  <a:gd name="connsiteX18" fmla="*/ 979170 w 2105025"/>
                  <a:gd name="connsiteY18" fmla="*/ 434340 h 603885"/>
                  <a:gd name="connsiteX19" fmla="*/ 1005840 w 2105025"/>
                  <a:gd name="connsiteY19" fmla="*/ 434340 h 603885"/>
                  <a:gd name="connsiteX20" fmla="*/ 1013460 w 2105025"/>
                  <a:gd name="connsiteY20" fmla="*/ 434340 h 603885"/>
                  <a:gd name="connsiteX21" fmla="*/ 1043940 w 2105025"/>
                  <a:gd name="connsiteY21" fmla="*/ 445770 h 603885"/>
                  <a:gd name="connsiteX22" fmla="*/ 1068705 w 2105025"/>
                  <a:gd name="connsiteY22" fmla="*/ 449580 h 603885"/>
                  <a:gd name="connsiteX23" fmla="*/ 1087755 w 2105025"/>
                  <a:gd name="connsiteY23" fmla="*/ 449580 h 603885"/>
                  <a:gd name="connsiteX24" fmla="*/ 1087755 w 2105025"/>
                  <a:gd name="connsiteY24" fmla="*/ 443865 h 603885"/>
                  <a:gd name="connsiteX25" fmla="*/ 1078230 w 2105025"/>
                  <a:gd name="connsiteY25" fmla="*/ 428625 h 603885"/>
                  <a:gd name="connsiteX26" fmla="*/ 1091565 w 2105025"/>
                  <a:gd name="connsiteY26" fmla="*/ 415290 h 603885"/>
                  <a:gd name="connsiteX27" fmla="*/ 1110615 w 2105025"/>
                  <a:gd name="connsiteY27" fmla="*/ 419100 h 603885"/>
                  <a:gd name="connsiteX28" fmla="*/ 1139190 w 2105025"/>
                  <a:gd name="connsiteY28" fmla="*/ 422910 h 603885"/>
                  <a:gd name="connsiteX29" fmla="*/ 1169670 w 2105025"/>
                  <a:gd name="connsiteY29" fmla="*/ 441960 h 603885"/>
                  <a:gd name="connsiteX30" fmla="*/ 1181100 w 2105025"/>
                  <a:gd name="connsiteY30" fmla="*/ 443865 h 603885"/>
                  <a:gd name="connsiteX31" fmla="*/ 1200150 w 2105025"/>
                  <a:gd name="connsiteY31" fmla="*/ 438150 h 603885"/>
                  <a:gd name="connsiteX32" fmla="*/ 1274445 w 2105025"/>
                  <a:gd name="connsiteY32" fmla="*/ 459105 h 603885"/>
                  <a:gd name="connsiteX33" fmla="*/ 1274445 w 2105025"/>
                  <a:gd name="connsiteY33" fmla="*/ 459105 h 603885"/>
                  <a:gd name="connsiteX34" fmla="*/ 1310640 w 2105025"/>
                  <a:gd name="connsiteY34" fmla="*/ 451485 h 603885"/>
                  <a:gd name="connsiteX35" fmla="*/ 1329690 w 2105025"/>
                  <a:gd name="connsiteY35" fmla="*/ 447675 h 603885"/>
                  <a:gd name="connsiteX36" fmla="*/ 1344930 w 2105025"/>
                  <a:gd name="connsiteY36" fmla="*/ 449580 h 603885"/>
                  <a:gd name="connsiteX37" fmla="*/ 1367790 w 2105025"/>
                  <a:gd name="connsiteY37" fmla="*/ 455295 h 603885"/>
                  <a:gd name="connsiteX38" fmla="*/ 1375410 w 2105025"/>
                  <a:gd name="connsiteY38" fmla="*/ 457200 h 603885"/>
                  <a:gd name="connsiteX39" fmla="*/ 1396365 w 2105025"/>
                  <a:gd name="connsiteY39" fmla="*/ 445770 h 603885"/>
                  <a:gd name="connsiteX40" fmla="*/ 1392555 w 2105025"/>
                  <a:gd name="connsiteY40" fmla="*/ 430530 h 603885"/>
                  <a:gd name="connsiteX41" fmla="*/ 1396365 w 2105025"/>
                  <a:gd name="connsiteY41" fmla="*/ 415290 h 603885"/>
                  <a:gd name="connsiteX42" fmla="*/ 1379220 w 2105025"/>
                  <a:gd name="connsiteY42" fmla="*/ 394335 h 603885"/>
                  <a:gd name="connsiteX43" fmla="*/ 1423035 w 2105025"/>
                  <a:gd name="connsiteY43" fmla="*/ 377190 h 603885"/>
                  <a:gd name="connsiteX44" fmla="*/ 1443990 w 2105025"/>
                  <a:gd name="connsiteY44" fmla="*/ 381000 h 603885"/>
                  <a:gd name="connsiteX45" fmla="*/ 1478280 w 2105025"/>
                  <a:gd name="connsiteY45" fmla="*/ 390525 h 603885"/>
                  <a:gd name="connsiteX46" fmla="*/ 1495425 w 2105025"/>
                  <a:gd name="connsiteY46" fmla="*/ 407670 h 603885"/>
                  <a:gd name="connsiteX47" fmla="*/ 1531620 w 2105025"/>
                  <a:gd name="connsiteY47" fmla="*/ 443865 h 603885"/>
                  <a:gd name="connsiteX48" fmla="*/ 1565910 w 2105025"/>
                  <a:gd name="connsiteY48" fmla="*/ 461010 h 603885"/>
                  <a:gd name="connsiteX49" fmla="*/ 1604010 w 2105025"/>
                  <a:gd name="connsiteY49" fmla="*/ 476250 h 603885"/>
                  <a:gd name="connsiteX50" fmla="*/ 1624965 w 2105025"/>
                  <a:gd name="connsiteY50" fmla="*/ 485775 h 603885"/>
                  <a:gd name="connsiteX51" fmla="*/ 1632585 w 2105025"/>
                  <a:gd name="connsiteY51" fmla="*/ 493395 h 603885"/>
                  <a:gd name="connsiteX52" fmla="*/ 1655445 w 2105025"/>
                  <a:gd name="connsiteY52" fmla="*/ 476250 h 603885"/>
                  <a:gd name="connsiteX53" fmla="*/ 1674495 w 2105025"/>
                  <a:gd name="connsiteY53" fmla="*/ 480060 h 603885"/>
                  <a:gd name="connsiteX54" fmla="*/ 1680210 w 2105025"/>
                  <a:gd name="connsiteY54" fmla="*/ 489585 h 603885"/>
                  <a:gd name="connsiteX55" fmla="*/ 1670685 w 2105025"/>
                  <a:gd name="connsiteY55" fmla="*/ 506730 h 603885"/>
                  <a:gd name="connsiteX56" fmla="*/ 1680210 w 2105025"/>
                  <a:gd name="connsiteY56" fmla="*/ 514350 h 603885"/>
                  <a:gd name="connsiteX57" fmla="*/ 1659255 w 2105025"/>
                  <a:gd name="connsiteY57" fmla="*/ 556260 h 603885"/>
                  <a:gd name="connsiteX58" fmla="*/ 1674495 w 2105025"/>
                  <a:gd name="connsiteY58" fmla="*/ 581025 h 603885"/>
                  <a:gd name="connsiteX59" fmla="*/ 1684020 w 2105025"/>
                  <a:gd name="connsiteY59" fmla="*/ 569595 h 603885"/>
                  <a:gd name="connsiteX60" fmla="*/ 1703070 w 2105025"/>
                  <a:gd name="connsiteY60" fmla="*/ 582930 h 603885"/>
                  <a:gd name="connsiteX61" fmla="*/ 1724025 w 2105025"/>
                  <a:gd name="connsiteY61" fmla="*/ 544830 h 603885"/>
                  <a:gd name="connsiteX62" fmla="*/ 1733550 w 2105025"/>
                  <a:gd name="connsiteY62" fmla="*/ 510540 h 603885"/>
                  <a:gd name="connsiteX63" fmla="*/ 1735455 w 2105025"/>
                  <a:gd name="connsiteY63" fmla="*/ 483870 h 603885"/>
                  <a:gd name="connsiteX64" fmla="*/ 1727835 w 2105025"/>
                  <a:gd name="connsiteY64" fmla="*/ 451485 h 603885"/>
                  <a:gd name="connsiteX65" fmla="*/ 1718310 w 2105025"/>
                  <a:gd name="connsiteY65" fmla="*/ 436245 h 603885"/>
                  <a:gd name="connsiteX66" fmla="*/ 1708785 w 2105025"/>
                  <a:gd name="connsiteY66" fmla="*/ 432435 h 603885"/>
                  <a:gd name="connsiteX67" fmla="*/ 1685925 w 2105025"/>
                  <a:gd name="connsiteY67" fmla="*/ 401955 h 603885"/>
                  <a:gd name="connsiteX68" fmla="*/ 1661160 w 2105025"/>
                  <a:gd name="connsiteY68" fmla="*/ 377190 h 603885"/>
                  <a:gd name="connsiteX69" fmla="*/ 1647825 w 2105025"/>
                  <a:gd name="connsiteY69" fmla="*/ 373380 h 603885"/>
                  <a:gd name="connsiteX70" fmla="*/ 1628775 w 2105025"/>
                  <a:gd name="connsiteY70" fmla="*/ 382905 h 603885"/>
                  <a:gd name="connsiteX71" fmla="*/ 1596390 w 2105025"/>
                  <a:gd name="connsiteY71" fmla="*/ 367665 h 603885"/>
                  <a:gd name="connsiteX72" fmla="*/ 1577340 w 2105025"/>
                  <a:gd name="connsiteY72" fmla="*/ 358140 h 603885"/>
                  <a:gd name="connsiteX73" fmla="*/ 1594485 w 2105025"/>
                  <a:gd name="connsiteY73" fmla="*/ 331470 h 603885"/>
                  <a:gd name="connsiteX74" fmla="*/ 1604010 w 2105025"/>
                  <a:gd name="connsiteY74" fmla="*/ 291465 h 603885"/>
                  <a:gd name="connsiteX75" fmla="*/ 1642110 w 2105025"/>
                  <a:gd name="connsiteY75" fmla="*/ 278130 h 603885"/>
                  <a:gd name="connsiteX76" fmla="*/ 1668780 w 2105025"/>
                  <a:gd name="connsiteY76" fmla="*/ 285750 h 603885"/>
                  <a:gd name="connsiteX77" fmla="*/ 1693545 w 2105025"/>
                  <a:gd name="connsiteY77" fmla="*/ 276225 h 603885"/>
                  <a:gd name="connsiteX78" fmla="*/ 1712595 w 2105025"/>
                  <a:gd name="connsiteY78" fmla="*/ 276225 h 603885"/>
                  <a:gd name="connsiteX79" fmla="*/ 1731645 w 2105025"/>
                  <a:gd name="connsiteY79" fmla="*/ 285750 h 603885"/>
                  <a:gd name="connsiteX80" fmla="*/ 1752600 w 2105025"/>
                  <a:gd name="connsiteY80" fmla="*/ 289560 h 603885"/>
                  <a:gd name="connsiteX81" fmla="*/ 1765935 w 2105025"/>
                  <a:gd name="connsiteY81" fmla="*/ 283845 h 603885"/>
                  <a:gd name="connsiteX82" fmla="*/ 1765935 w 2105025"/>
                  <a:gd name="connsiteY82" fmla="*/ 241935 h 603885"/>
                  <a:gd name="connsiteX83" fmla="*/ 1786890 w 2105025"/>
                  <a:gd name="connsiteY83" fmla="*/ 241935 h 603885"/>
                  <a:gd name="connsiteX84" fmla="*/ 1813560 w 2105025"/>
                  <a:gd name="connsiteY84" fmla="*/ 249555 h 603885"/>
                  <a:gd name="connsiteX85" fmla="*/ 1826895 w 2105025"/>
                  <a:gd name="connsiteY85" fmla="*/ 260985 h 603885"/>
                  <a:gd name="connsiteX86" fmla="*/ 1836420 w 2105025"/>
                  <a:gd name="connsiteY86" fmla="*/ 249555 h 603885"/>
                  <a:gd name="connsiteX87" fmla="*/ 1832610 w 2105025"/>
                  <a:gd name="connsiteY87" fmla="*/ 238125 h 603885"/>
                  <a:gd name="connsiteX88" fmla="*/ 1847850 w 2105025"/>
                  <a:gd name="connsiteY88" fmla="*/ 226695 h 603885"/>
                  <a:gd name="connsiteX89" fmla="*/ 1870710 w 2105025"/>
                  <a:gd name="connsiteY89" fmla="*/ 259080 h 603885"/>
                  <a:gd name="connsiteX90" fmla="*/ 1863090 w 2105025"/>
                  <a:gd name="connsiteY90" fmla="*/ 281940 h 603885"/>
                  <a:gd name="connsiteX91" fmla="*/ 1855470 w 2105025"/>
                  <a:gd name="connsiteY91" fmla="*/ 302895 h 603885"/>
                  <a:gd name="connsiteX92" fmla="*/ 1853565 w 2105025"/>
                  <a:gd name="connsiteY92" fmla="*/ 314325 h 603885"/>
                  <a:gd name="connsiteX93" fmla="*/ 1847850 w 2105025"/>
                  <a:gd name="connsiteY93" fmla="*/ 320040 h 603885"/>
                  <a:gd name="connsiteX94" fmla="*/ 1889760 w 2105025"/>
                  <a:gd name="connsiteY94" fmla="*/ 377190 h 603885"/>
                  <a:gd name="connsiteX95" fmla="*/ 1914525 w 2105025"/>
                  <a:gd name="connsiteY95" fmla="*/ 396240 h 603885"/>
                  <a:gd name="connsiteX96" fmla="*/ 1941195 w 2105025"/>
                  <a:gd name="connsiteY96" fmla="*/ 419100 h 603885"/>
                  <a:gd name="connsiteX97" fmla="*/ 1948815 w 2105025"/>
                  <a:gd name="connsiteY97" fmla="*/ 426720 h 603885"/>
                  <a:gd name="connsiteX98" fmla="*/ 1962150 w 2105025"/>
                  <a:gd name="connsiteY98" fmla="*/ 422910 h 603885"/>
                  <a:gd name="connsiteX99" fmla="*/ 1950720 w 2105025"/>
                  <a:gd name="connsiteY99" fmla="*/ 400050 h 603885"/>
                  <a:gd name="connsiteX100" fmla="*/ 1960245 w 2105025"/>
                  <a:gd name="connsiteY100" fmla="*/ 394335 h 603885"/>
                  <a:gd name="connsiteX101" fmla="*/ 1948815 w 2105025"/>
                  <a:gd name="connsiteY101" fmla="*/ 379095 h 603885"/>
                  <a:gd name="connsiteX102" fmla="*/ 1954530 w 2105025"/>
                  <a:gd name="connsiteY102" fmla="*/ 367665 h 603885"/>
                  <a:gd name="connsiteX103" fmla="*/ 1954530 w 2105025"/>
                  <a:gd name="connsiteY103" fmla="*/ 367665 h 603885"/>
                  <a:gd name="connsiteX104" fmla="*/ 1948815 w 2105025"/>
                  <a:gd name="connsiteY104" fmla="*/ 348615 h 603885"/>
                  <a:gd name="connsiteX105" fmla="*/ 1939290 w 2105025"/>
                  <a:gd name="connsiteY105" fmla="*/ 333375 h 603885"/>
                  <a:gd name="connsiteX106" fmla="*/ 1927860 w 2105025"/>
                  <a:gd name="connsiteY106" fmla="*/ 318135 h 603885"/>
                  <a:gd name="connsiteX107" fmla="*/ 1914525 w 2105025"/>
                  <a:gd name="connsiteY107" fmla="*/ 310515 h 603885"/>
                  <a:gd name="connsiteX108" fmla="*/ 1905000 w 2105025"/>
                  <a:gd name="connsiteY108" fmla="*/ 310515 h 603885"/>
                  <a:gd name="connsiteX109" fmla="*/ 1891665 w 2105025"/>
                  <a:gd name="connsiteY109" fmla="*/ 283845 h 603885"/>
                  <a:gd name="connsiteX110" fmla="*/ 1912620 w 2105025"/>
                  <a:gd name="connsiteY110" fmla="*/ 266700 h 603885"/>
                  <a:gd name="connsiteX111" fmla="*/ 1945005 w 2105025"/>
                  <a:gd name="connsiteY111" fmla="*/ 253365 h 603885"/>
                  <a:gd name="connsiteX112" fmla="*/ 1973580 w 2105025"/>
                  <a:gd name="connsiteY112" fmla="*/ 268605 h 603885"/>
                  <a:gd name="connsiteX113" fmla="*/ 1994535 w 2105025"/>
                  <a:gd name="connsiteY113" fmla="*/ 241935 h 603885"/>
                  <a:gd name="connsiteX114" fmla="*/ 2009775 w 2105025"/>
                  <a:gd name="connsiteY114" fmla="*/ 228600 h 603885"/>
                  <a:gd name="connsiteX115" fmla="*/ 2038350 w 2105025"/>
                  <a:gd name="connsiteY115" fmla="*/ 236220 h 603885"/>
                  <a:gd name="connsiteX116" fmla="*/ 2038350 w 2105025"/>
                  <a:gd name="connsiteY116" fmla="*/ 236220 h 603885"/>
                  <a:gd name="connsiteX117" fmla="*/ 2038350 w 2105025"/>
                  <a:gd name="connsiteY117" fmla="*/ 236220 h 603885"/>
                  <a:gd name="connsiteX118" fmla="*/ 2042160 w 2105025"/>
                  <a:gd name="connsiteY118" fmla="*/ 222885 h 603885"/>
                  <a:gd name="connsiteX119" fmla="*/ 1981200 w 2105025"/>
                  <a:gd name="connsiteY119" fmla="*/ 203835 h 603885"/>
                  <a:gd name="connsiteX120" fmla="*/ 1965960 w 2105025"/>
                  <a:gd name="connsiteY120" fmla="*/ 192405 h 603885"/>
                  <a:gd name="connsiteX121" fmla="*/ 1973580 w 2105025"/>
                  <a:gd name="connsiteY121" fmla="*/ 184785 h 603885"/>
                  <a:gd name="connsiteX122" fmla="*/ 1996440 w 2105025"/>
                  <a:gd name="connsiteY122" fmla="*/ 186690 h 603885"/>
                  <a:gd name="connsiteX123" fmla="*/ 1990725 w 2105025"/>
                  <a:gd name="connsiteY123" fmla="*/ 171450 h 603885"/>
                  <a:gd name="connsiteX124" fmla="*/ 2017395 w 2105025"/>
                  <a:gd name="connsiteY124" fmla="*/ 169545 h 603885"/>
                  <a:gd name="connsiteX125" fmla="*/ 2042160 w 2105025"/>
                  <a:gd name="connsiteY125" fmla="*/ 177165 h 603885"/>
                  <a:gd name="connsiteX126" fmla="*/ 2078355 w 2105025"/>
                  <a:gd name="connsiteY126" fmla="*/ 190500 h 603885"/>
                  <a:gd name="connsiteX127" fmla="*/ 2105025 w 2105025"/>
                  <a:gd name="connsiteY127" fmla="*/ 188595 h 603885"/>
                  <a:gd name="connsiteX128" fmla="*/ 2065020 w 2105025"/>
                  <a:gd name="connsiteY128" fmla="*/ 160020 h 603885"/>
                  <a:gd name="connsiteX129" fmla="*/ 2049780 w 2105025"/>
                  <a:gd name="connsiteY129" fmla="*/ 156210 h 603885"/>
                  <a:gd name="connsiteX130" fmla="*/ 2036445 w 2105025"/>
                  <a:gd name="connsiteY130" fmla="*/ 160020 h 603885"/>
                  <a:gd name="connsiteX131" fmla="*/ 2002155 w 2105025"/>
                  <a:gd name="connsiteY131" fmla="*/ 152400 h 603885"/>
                  <a:gd name="connsiteX132" fmla="*/ 1973580 w 2105025"/>
                  <a:gd name="connsiteY132" fmla="*/ 146685 h 603885"/>
                  <a:gd name="connsiteX133" fmla="*/ 1925955 w 2105025"/>
                  <a:gd name="connsiteY133" fmla="*/ 137160 h 603885"/>
                  <a:gd name="connsiteX134" fmla="*/ 1884045 w 2105025"/>
                  <a:gd name="connsiteY134" fmla="*/ 118110 h 603885"/>
                  <a:gd name="connsiteX135" fmla="*/ 1823085 w 2105025"/>
                  <a:gd name="connsiteY135" fmla="*/ 110490 h 603885"/>
                  <a:gd name="connsiteX136" fmla="*/ 1767840 w 2105025"/>
                  <a:gd name="connsiteY136" fmla="*/ 106680 h 603885"/>
                  <a:gd name="connsiteX137" fmla="*/ 1781175 w 2105025"/>
                  <a:gd name="connsiteY137" fmla="*/ 123825 h 603885"/>
                  <a:gd name="connsiteX138" fmla="*/ 1739265 w 2105025"/>
                  <a:gd name="connsiteY138" fmla="*/ 118110 h 603885"/>
                  <a:gd name="connsiteX139" fmla="*/ 1691640 w 2105025"/>
                  <a:gd name="connsiteY139" fmla="*/ 112395 h 603885"/>
                  <a:gd name="connsiteX140" fmla="*/ 1640205 w 2105025"/>
                  <a:gd name="connsiteY140" fmla="*/ 114300 h 603885"/>
                  <a:gd name="connsiteX141" fmla="*/ 1600200 w 2105025"/>
                  <a:gd name="connsiteY141" fmla="*/ 97155 h 603885"/>
                  <a:gd name="connsiteX142" fmla="*/ 1533525 w 2105025"/>
                  <a:gd name="connsiteY142" fmla="*/ 100965 h 603885"/>
                  <a:gd name="connsiteX143" fmla="*/ 1476375 w 2105025"/>
                  <a:gd name="connsiteY143" fmla="*/ 91440 h 603885"/>
                  <a:gd name="connsiteX144" fmla="*/ 1443990 w 2105025"/>
                  <a:gd name="connsiteY144" fmla="*/ 76200 h 603885"/>
                  <a:gd name="connsiteX145" fmla="*/ 1354455 w 2105025"/>
                  <a:gd name="connsiteY145" fmla="*/ 64770 h 603885"/>
                  <a:gd name="connsiteX146" fmla="*/ 1339215 w 2105025"/>
                  <a:gd name="connsiteY146" fmla="*/ 66675 h 603885"/>
                  <a:gd name="connsiteX147" fmla="*/ 1344930 w 2105025"/>
                  <a:gd name="connsiteY147" fmla="*/ 83820 h 603885"/>
                  <a:gd name="connsiteX148" fmla="*/ 1325880 w 2105025"/>
                  <a:gd name="connsiteY148" fmla="*/ 91440 h 603885"/>
                  <a:gd name="connsiteX149" fmla="*/ 1299210 w 2105025"/>
                  <a:gd name="connsiteY149" fmla="*/ 91440 h 603885"/>
                  <a:gd name="connsiteX150" fmla="*/ 1274445 w 2105025"/>
                  <a:gd name="connsiteY150" fmla="*/ 87630 h 603885"/>
                  <a:gd name="connsiteX151" fmla="*/ 1249680 w 2105025"/>
                  <a:gd name="connsiteY151" fmla="*/ 100965 h 603885"/>
                  <a:gd name="connsiteX152" fmla="*/ 1167765 w 2105025"/>
                  <a:gd name="connsiteY152" fmla="*/ 57150 h 603885"/>
                  <a:gd name="connsiteX153" fmla="*/ 1116330 w 2105025"/>
                  <a:gd name="connsiteY153" fmla="*/ 57150 h 603885"/>
                  <a:gd name="connsiteX154" fmla="*/ 1099185 w 2105025"/>
                  <a:gd name="connsiteY154" fmla="*/ 64770 h 603885"/>
                  <a:gd name="connsiteX155" fmla="*/ 1040130 w 2105025"/>
                  <a:gd name="connsiteY155" fmla="*/ 55245 h 603885"/>
                  <a:gd name="connsiteX156" fmla="*/ 1011555 w 2105025"/>
                  <a:gd name="connsiteY156" fmla="*/ 59055 h 603885"/>
                  <a:gd name="connsiteX157" fmla="*/ 986790 w 2105025"/>
                  <a:gd name="connsiteY157" fmla="*/ 53340 h 603885"/>
                  <a:gd name="connsiteX158" fmla="*/ 956310 w 2105025"/>
                  <a:gd name="connsiteY158" fmla="*/ 53340 h 603885"/>
                  <a:gd name="connsiteX159" fmla="*/ 931545 w 2105025"/>
                  <a:gd name="connsiteY159" fmla="*/ 64770 h 603885"/>
                  <a:gd name="connsiteX160" fmla="*/ 916305 w 2105025"/>
                  <a:gd name="connsiteY160" fmla="*/ 51435 h 603885"/>
                  <a:gd name="connsiteX161" fmla="*/ 960120 w 2105025"/>
                  <a:gd name="connsiteY161" fmla="*/ 26670 h 603885"/>
                  <a:gd name="connsiteX162" fmla="*/ 923925 w 2105025"/>
                  <a:gd name="connsiteY162" fmla="*/ 13335 h 603885"/>
                  <a:gd name="connsiteX163" fmla="*/ 883920 w 2105025"/>
                  <a:gd name="connsiteY163" fmla="*/ 5715 h 603885"/>
                  <a:gd name="connsiteX164" fmla="*/ 870585 w 2105025"/>
                  <a:gd name="connsiteY164" fmla="*/ 13335 h 603885"/>
                  <a:gd name="connsiteX165" fmla="*/ 853440 w 2105025"/>
                  <a:gd name="connsiteY165" fmla="*/ 13335 h 603885"/>
                  <a:gd name="connsiteX166" fmla="*/ 832485 w 2105025"/>
                  <a:gd name="connsiteY166" fmla="*/ 0 h 603885"/>
                  <a:gd name="connsiteX167" fmla="*/ 809625 w 2105025"/>
                  <a:gd name="connsiteY167" fmla="*/ 0 h 603885"/>
                  <a:gd name="connsiteX168" fmla="*/ 777240 w 2105025"/>
                  <a:gd name="connsiteY168" fmla="*/ 22860 h 603885"/>
                  <a:gd name="connsiteX169" fmla="*/ 739140 w 2105025"/>
                  <a:gd name="connsiteY169" fmla="*/ 19050 h 603885"/>
                  <a:gd name="connsiteX170" fmla="*/ 687705 w 2105025"/>
                  <a:gd name="connsiteY170" fmla="*/ 28575 h 603885"/>
                  <a:gd name="connsiteX171" fmla="*/ 662940 w 2105025"/>
                  <a:gd name="connsiteY171" fmla="*/ 32385 h 603885"/>
                  <a:gd name="connsiteX172" fmla="*/ 676275 w 2105025"/>
                  <a:gd name="connsiteY172" fmla="*/ 45720 h 603885"/>
                  <a:gd name="connsiteX173" fmla="*/ 647700 w 2105025"/>
                  <a:gd name="connsiteY173" fmla="*/ 53340 h 603885"/>
                  <a:gd name="connsiteX174" fmla="*/ 613410 w 2105025"/>
                  <a:gd name="connsiteY174" fmla="*/ 60960 h 603885"/>
                  <a:gd name="connsiteX175" fmla="*/ 569595 w 2105025"/>
                  <a:gd name="connsiteY175" fmla="*/ 87630 h 603885"/>
                  <a:gd name="connsiteX176" fmla="*/ 550545 w 2105025"/>
                  <a:gd name="connsiteY176" fmla="*/ 83820 h 603885"/>
                  <a:gd name="connsiteX177" fmla="*/ 561975 w 2105025"/>
                  <a:gd name="connsiteY177" fmla="*/ 108585 h 603885"/>
                  <a:gd name="connsiteX178" fmla="*/ 590550 w 2105025"/>
                  <a:gd name="connsiteY178" fmla="*/ 129540 h 603885"/>
                  <a:gd name="connsiteX179" fmla="*/ 590550 w 2105025"/>
                  <a:gd name="connsiteY179" fmla="*/ 148590 h 603885"/>
                  <a:gd name="connsiteX180" fmla="*/ 565785 w 2105025"/>
                  <a:gd name="connsiteY180" fmla="*/ 165735 h 603885"/>
                  <a:gd name="connsiteX181" fmla="*/ 548640 w 2105025"/>
                  <a:gd name="connsiteY181" fmla="*/ 169545 h 603885"/>
                  <a:gd name="connsiteX182" fmla="*/ 560070 w 2105025"/>
                  <a:gd name="connsiteY182" fmla="*/ 140970 h 603885"/>
                  <a:gd name="connsiteX183" fmla="*/ 520065 w 2105025"/>
                  <a:gd name="connsiteY183" fmla="*/ 83820 h 603885"/>
                  <a:gd name="connsiteX184" fmla="*/ 501015 w 2105025"/>
                  <a:gd name="connsiteY184" fmla="*/ 68580 h 603885"/>
                  <a:gd name="connsiteX185" fmla="*/ 476250 w 2105025"/>
                  <a:gd name="connsiteY185" fmla="*/ 72390 h 603885"/>
                  <a:gd name="connsiteX186" fmla="*/ 464820 w 2105025"/>
                  <a:gd name="connsiteY186" fmla="*/ 87630 h 603885"/>
                  <a:gd name="connsiteX187" fmla="*/ 476250 w 2105025"/>
                  <a:gd name="connsiteY187" fmla="*/ 102870 h 603885"/>
                  <a:gd name="connsiteX188" fmla="*/ 510540 w 2105025"/>
                  <a:gd name="connsiteY188" fmla="*/ 123825 h 603885"/>
                  <a:gd name="connsiteX189" fmla="*/ 502920 w 2105025"/>
                  <a:gd name="connsiteY189" fmla="*/ 144780 h 603885"/>
                  <a:gd name="connsiteX190" fmla="*/ 447675 w 2105025"/>
                  <a:gd name="connsiteY190" fmla="*/ 121920 h 603885"/>
                  <a:gd name="connsiteX191" fmla="*/ 419100 w 2105025"/>
                  <a:gd name="connsiteY191" fmla="*/ 121920 h 603885"/>
                  <a:gd name="connsiteX192" fmla="*/ 400050 w 2105025"/>
                  <a:gd name="connsiteY192" fmla="*/ 104775 h 603885"/>
                  <a:gd name="connsiteX193" fmla="*/ 377190 w 2105025"/>
                  <a:gd name="connsiteY193" fmla="*/ 100965 h 603885"/>
                  <a:gd name="connsiteX194" fmla="*/ 365760 w 2105025"/>
                  <a:gd name="connsiteY194" fmla="*/ 112395 h 603885"/>
                  <a:gd name="connsiteX195" fmla="*/ 396240 w 2105025"/>
                  <a:gd name="connsiteY195" fmla="*/ 121920 h 603885"/>
                  <a:gd name="connsiteX196" fmla="*/ 371475 w 2105025"/>
                  <a:gd name="connsiteY196" fmla="*/ 133350 h 603885"/>
                  <a:gd name="connsiteX197" fmla="*/ 323850 w 2105025"/>
                  <a:gd name="connsiteY197" fmla="*/ 135255 h 603885"/>
                  <a:gd name="connsiteX198" fmla="*/ 297180 w 2105025"/>
                  <a:gd name="connsiteY198" fmla="*/ 133350 h 603885"/>
                  <a:gd name="connsiteX199" fmla="*/ 240030 w 2105025"/>
                  <a:gd name="connsiteY199" fmla="*/ 156210 h 603885"/>
                  <a:gd name="connsiteX200" fmla="*/ 224790 w 2105025"/>
                  <a:gd name="connsiteY200" fmla="*/ 160020 h 603885"/>
                  <a:gd name="connsiteX201" fmla="*/ 215265 w 2105025"/>
                  <a:gd name="connsiteY201" fmla="*/ 139065 h 603885"/>
                  <a:gd name="connsiteX202" fmla="*/ 198120 w 2105025"/>
                  <a:gd name="connsiteY202" fmla="*/ 142875 h 603885"/>
                  <a:gd name="connsiteX203" fmla="*/ 207645 w 2105025"/>
                  <a:gd name="connsiteY203" fmla="*/ 161925 h 603885"/>
                  <a:gd name="connsiteX204" fmla="*/ 171450 w 2105025"/>
                  <a:gd name="connsiteY204" fmla="*/ 173355 h 603885"/>
                  <a:gd name="connsiteX205" fmla="*/ 144780 w 2105025"/>
                  <a:gd name="connsiteY205" fmla="*/ 200025 h 603885"/>
                  <a:gd name="connsiteX206" fmla="*/ 127635 w 2105025"/>
                  <a:gd name="connsiteY206" fmla="*/ 186690 h 603885"/>
                  <a:gd name="connsiteX207" fmla="*/ 114300 w 2105025"/>
                  <a:gd name="connsiteY207" fmla="*/ 209550 h 603885"/>
                  <a:gd name="connsiteX208" fmla="*/ 91440 w 2105025"/>
                  <a:gd name="connsiteY208" fmla="*/ 196215 h 603885"/>
                  <a:gd name="connsiteX209" fmla="*/ 80010 w 2105025"/>
                  <a:gd name="connsiteY209" fmla="*/ 177165 h 603885"/>
                  <a:gd name="connsiteX210" fmla="*/ 62865 w 2105025"/>
                  <a:gd name="connsiteY210" fmla="*/ 161925 h 603885"/>
                  <a:gd name="connsiteX211" fmla="*/ 51435 w 2105025"/>
                  <a:gd name="connsiteY211" fmla="*/ 154305 h 603885"/>
                  <a:gd name="connsiteX212" fmla="*/ 89535 w 2105025"/>
                  <a:gd name="connsiteY212" fmla="*/ 154305 h 603885"/>
                  <a:gd name="connsiteX213" fmla="*/ 127635 w 2105025"/>
                  <a:gd name="connsiteY213" fmla="*/ 163830 h 603885"/>
                  <a:gd name="connsiteX214" fmla="*/ 150495 w 2105025"/>
                  <a:gd name="connsiteY214" fmla="*/ 163830 h 603885"/>
                  <a:gd name="connsiteX215" fmla="*/ 161925 w 2105025"/>
                  <a:gd name="connsiteY215" fmla="*/ 150495 h 603885"/>
                  <a:gd name="connsiteX216" fmla="*/ 135255 w 2105025"/>
                  <a:gd name="connsiteY216" fmla="*/ 137160 h 603885"/>
                  <a:gd name="connsiteX217" fmla="*/ 104775 w 2105025"/>
                  <a:gd name="connsiteY217" fmla="*/ 121920 h 603885"/>
                  <a:gd name="connsiteX218" fmla="*/ 74295 w 2105025"/>
                  <a:gd name="connsiteY218" fmla="*/ 120015 h 603885"/>
                  <a:gd name="connsiteX219" fmla="*/ 45720 w 2105025"/>
                  <a:gd name="connsiteY219" fmla="*/ 127635 h 603885"/>
                  <a:gd name="connsiteX220" fmla="*/ 26670 w 2105025"/>
                  <a:gd name="connsiteY220" fmla="*/ 102870 h 603885"/>
                  <a:gd name="connsiteX221" fmla="*/ 0 w 2105025"/>
                  <a:gd name="connsiteY221" fmla="*/ 120015 h 603885"/>
                  <a:gd name="connsiteX222" fmla="*/ 15240 w 2105025"/>
                  <a:gd name="connsiteY222" fmla="*/ 142875 h 603885"/>
                  <a:gd name="connsiteX223" fmla="*/ 22860 w 2105025"/>
                  <a:gd name="connsiteY223" fmla="*/ 152400 h 603885"/>
                  <a:gd name="connsiteX224" fmla="*/ 13335 w 2105025"/>
                  <a:gd name="connsiteY224" fmla="*/ 160020 h 603885"/>
                  <a:gd name="connsiteX225" fmla="*/ 26670 w 2105025"/>
                  <a:gd name="connsiteY225" fmla="*/ 175260 h 603885"/>
                  <a:gd name="connsiteX226" fmla="*/ 26670 w 2105025"/>
                  <a:gd name="connsiteY226" fmla="*/ 201930 h 603885"/>
                  <a:gd name="connsiteX227" fmla="*/ 49530 w 2105025"/>
                  <a:gd name="connsiteY227" fmla="*/ 219075 h 603885"/>
                  <a:gd name="connsiteX228" fmla="*/ 49530 w 2105025"/>
                  <a:gd name="connsiteY228" fmla="*/ 228600 h 603885"/>
                  <a:gd name="connsiteX229" fmla="*/ 24765 w 2105025"/>
                  <a:gd name="connsiteY229" fmla="*/ 262890 h 603885"/>
                  <a:gd name="connsiteX230" fmla="*/ 30480 w 2105025"/>
                  <a:gd name="connsiteY230" fmla="*/ 270510 h 603885"/>
                  <a:gd name="connsiteX231" fmla="*/ 30480 w 2105025"/>
                  <a:gd name="connsiteY231" fmla="*/ 283845 h 603885"/>
                  <a:gd name="connsiteX232" fmla="*/ 15240 w 2105025"/>
                  <a:gd name="connsiteY232" fmla="*/ 289560 h 603885"/>
                  <a:gd name="connsiteX233" fmla="*/ 15240 w 2105025"/>
                  <a:gd name="connsiteY233" fmla="*/ 314325 h 603885"/>
                  <a:gd name="connsiteX234" fmla="*/ 28575 w 2105025"/>
                  <a:gd name="connsiteY234" fmla="*/ 329565 h 603885"/>
                  <a:gd name="connsiteX235" fmla="*/ 49530 w 2105025"/>
                  <a:gd name="connsiteY235" fmla="*/ 340995 h 603885"/>
                  <a:gd name="connsiteX236" fmla="*/ 70485 w 2105025"/>
                  <a:gd name="connsiteY236" fmla="*/ 346710 h 603885"/>
                  <a:gd name="connsiteX237" fmla="*/ 80010 w 2105025"/>
                  <a:gd name="connsiteY237" fmla="*/ 365760 h 603885"/>
                  <a:gd name="connsiteX238" fmla="*/ 89535 w 2105025"/>
                  <a:gd name="connsiteY238" fmla="*/ 379095 h 603885"/>
                  <a:gd name="connsiteX239" fmla="*/ 83820 w 2105025"/>
                  <a:gd name="connsiteY239" fmla="*/ 403860 h 603885"/>
                  <a:gd name="connsiteX240" fmla="*/ 106680 w 2105025"/>
                  <a:gd name="connsiteY240" fmla="*/ 398145 h 603885"/>
                  <a:gd name="connsiteX241" fmla="*/ 150495 w 2105025"/>
                  <a:gd name="connsiteY241" fmla="*/ 432435 h 603885"/>
                  <a:gd name="connsiteX242" fmla="*/ 196215 w 2105025"/>
                  <a:gd name="connsiteY242" fmla="*/ 445770 h 603885"/>
                  <a:gd name="connsiteX243" fmla="*/ 213360 w 2105025"/>
                  <a:gd name="connsiteY243" fmla="*/ 449580 h 603885"/>
                  <a:gd name="connsiteX244" fmla="*/ 232410 w 2105025"/>
                  <a:gd name="connsiteY244" fmla="*/ 470535 h 603885"/>
                  <a:gd name="connsiteX245" fmla="*/ 209550 w 2105025"/>
                  <a:gd name="connsiteY245" fmla="*/ 501015 h 603885"/>
                  <a:gd name="connsiteX246" fmla="*/ 205740 w 2105025"/>
                  <a:gd name="connsiteY246" fmla="*/ 518160 h 603885"/>
                  <a:gd name="connsiteX247" fmla="*/ 196215 w 2105025"/>
                  <a:gd name="connsiteY247" fmla="*/ 542925 h 603885"/>
                  <a:gd name="connsiteX248" fmla="*/ 226695 w 2105025"/>
                  <a:gd name="connsiteY248" fmla="*/ 563880 h 603885"/>
                  <a:gd name="connsiteX249" fmla="*/ 245745 w 2105025"/>
                  <a:gd name="connsiteY249" fmla="*/ 560070 h 603885"/>
                  <a:gd name="connsiteX250" fmla="*/ 268605 w 2105025"/>
                  <a:gd name="connsiteY250" fmla="*/ 573405 h 603885"/>
                  <a:gd name="connsiteX251" fmla="*/ 272415 w 2105025"/>
                  <a:gd name="connsiteY251" fmla="*/ 565785 h 603885"/>
                  <a:gd name="connsiteX252" fmla="*/ 318135 w 2105025"/>
                  <a:gd name="connsiteY252" fmla="*/ 582930 h 603885"/>
                  <a:gd name="connsiteX253" fmla="*/ 342900 w 2105025"/>
                  <a:gd name="connsiteY253" fmla="*/ 592455 h 603885"/>
                  <a:gd name="connsiteX254" fmla="*/ 369570 w 2105025"/>
                  <a:gd name="connsiteY254" fmla="*/ 603885 h 603885"/>
                  <a:gd name="connsiteX255" fmla="*/ 354330 w 2105025"/>
                  <a:gd name="connsiteY255" fmla="*/ 573405 h 603885"/>
                  <a:gd name="connsiteX256" fmla="*/ 335280 w 2105025"/>
                  <a:gd name="connsiteY256" fmla="*/ 550545 h 603885"/>
                  <a:gd name="connsiteX257" fmla="*/ 352425 w 2105025"/>
                  <a:gd name="connsiteY257" fmla="*/ 533400 h 603885"/>
                  <a:gd name="connsiteX258" fmla="*/ 361950 w 2105025"/>
                  <a:gd name="connsiteY258" fmla="*/ 518160 h 603885"/>
                  <a:gd name="connsiteX259" fmla="*/ 329565 w 2105025"/>
                  <a:gd name="connsiteY259" fmla="*/ 487680 h 603885"/>
                  <a:gd name="connsiteX260" fmla="*/ 318135 w 2105025"/>
                  <a:gd name="connsiteY260" fmla="*/ 468630 h 603885"/>
                  <a:gd name="connsiteX261" fmla="*/ 321945 w 2105025"/>
                  <a:gd name="connsiteY261" fmla="*/ 447675 h 603885"/>
                  <a:gd name="connsiteX262" fmla="*/ 329565 w 2105025"/>
                  <a:gd name="connsiteY262" fmla="*/ 436245 h 603885"/>
                  <a:gd name="connsiteX263" fmla="*/ 333375 w 2105025"/>
                  <a:gd name="connsiteY263" fmla="*/ 445770 h 603885"/>
                  <a:gd name="connsiteX264" fmla="*/ 358140 w 2105025"/>
                  <a:gd name="connsiteY264" fmla="*/ 421005 h 603885"/>
                  <a:gd name="connsiteX265" fmla="*/ 394335 w 2105025"/>
                  <a:gd name="connsiteY265" fmla="*/ 407670 h 603885"/>
                  <a:gd name="connsiteX266" fmla="*/ 396240 w 2105025"/>
                  <a:gd name="connsiteY266" fmla="*/ 414020 h 603885"/>
                  <a:gd name="connsiteX267" fmla="*/ 409575 w 2105025"/>
                  <a:gd name="connsiteY267" fmla="*/ 419100 h 603885"/>
                  <a:gd name="connsiteX268" fmla="*/ 434340 w 2105025"/>
                  <a:gd name="connsiteY268" fmla="*/ 428625 h 603885"/>
                  <a:gd name="connsiteX269" fmla="*/ 445770 w 2105025"/>
                  <a:gd name="connsiteY269" fmla="*/ 434340 h 603885"/>
                  <a:gd name="connsiteX270" fmla="*/ 461010 w 2105025"/>
                  <a:gd name="connsiteY270" fmla="*/ 426720 h 603885"/>
                  <a:gd name="connsiteX271" fmla="*/ 483870 w 2105025"/>
                  <a:gd name="connsiteY271" fmla="*/ 426720 h 603885"/>
                  <a:gd name="connsiteX272" fmla="*/ 502920 w 2105025"/>
                  <a:gd name="connsiteY272" fmla="*/ 438150 h 603885"/>
                  <a:gd name="connsiteX273" fmla="*/ 520065 w 2105025"/>
                  <a:gd name="connsiteY273" fmla="*/ 428625 h 603885"/>
                  <a:gd name="connsiteX274" fmla="*/ 531495 w 2105025"/>
                  <a:gd name="connsiteY274" fmla="*/ 375285 h 603885"/>
                  <a:gd name="connsiteX0" fmla="*/ 531495 w 2105025"/>
                  <a:gd name="connsiteY0" fmla="*/ 375285 h 603885"/>
                  <a:gd name="connsiteX1" fmla="*/ 621030 w 2105025"/>
                  <a:gd name="connsiteY1" fmla="*/ 350520 h 603885"/>
                  <a:gd name="connsiteX2" fmla="*/ 649605 w 2105025"/>
                  <a:gd name="connsiteY2" fmla="*/ 367665 h 603885"/>
                  <a:gd name="connsiteX3" fmla="*/ 683895 w 2105025"/>
                  <a:gd name="connsiteY3" fmla="*/ 379095 h 603885"/>
                  <a:gd name="connsiteX4" fmla="*/ 706755 w 2105025"/>
                  <a:gd name="connsiteY4" fmla="*/ 384810 h 603885"/>
                  <a:gd name="connsiteX5" fmla="*/ 723900 w 2105025"/>
                  <a:gd name="connsiteY5" fmla="*/ 369570 h 603885"/>
                  <a:gd name="connsiteX6" fmla="*/ 760095 w 2105025"/>
                  <a:gd name="connsiteY6" fmla="*/ 392430 h 603885"/>
                  <a:gd name="connsiteX7" fmla="*/ 754380 w 2105025"/>
                  <a:gd name="connsiteY7" fmla="*/ 403860 h 603885"/>
                  <a:gd name="connsiteX8" fmla="*/ 792480 w 2105025"/>
                  <a:gd name="connsiteY8" fmla="*/ 415290 h 603885"/>
                  <a:gd name="connsiteX9" fmla="*/ 805815 w 2105025"/>
                  <a:gd name="connsiteY9" fmla="*/ 438150 h 603885"/>
                  <a:gd name="connsiteX10" fmla="*/ 822960 w 2105025"/>
                  <a:gd name="connsiteY10" fmla="*/ 428625 h 603885"/>
                  <a:gd name="connsiteX11" fmla="*/ 840105 w 2105025"/>
                  <a:gd name="connsiteY11" fmla="*/ 440055 h 603885"/>
                  <a:gd name="connsiteX12" fmla="*/ 855345 w 2105025"/>
                  <a:gd name="connsiteY12" fmla="*/ 430530 h 603885"/>
                  <a:gd name="connsiteX13" fmla="*/ 902970 w 2105025"/>
                  <a:gd name="connsiteY13" fmla="*/ 459105 h 603885"/>
                  <a:gd name="connsiteX14" fmla="*/ 902970 w 2105025"/>
                  <a:gd name="connsiteY14" fmla="*/ 459105 h 603885"/>
                  <a:gd name="connsiteX15" fmla="*/ 922020 w 2105025"/>
                  <a:gd name="connsiteY15" fmla="*/ 453390 h 603885"/>
                  <a:gd name="connsiteX16" fmla="*/ 933450 w 2105025"/>
                  <a:gd name="connsiteY16" fmla="*/ 461010 h 603885"/>
                  <a:gd name="connsiteX17" fmla="*/ 963930 w 2105025"/>
                  <a:gd name="connsiteY17" fmla="*/ 451485 h 603885"/>
                  <a:gd name="connsiteX18" fmla="*/ 979170 w 2105025"/>
                  <a:gd name="connsiteY18" fmla="*/ 434340 h 603885"/>
                  <a:gd name="connsiteX19" fmla="*/ 1005840 w 2105025"/>
                  <a:gd name="connsiteY19" fmla="*/ 434340 h 603885"/>
                  <a:gd name="connsiteX20" fmla="*/ 1013460 w 2105025"/>
                  <a:gd name="connsiteY20" fmla="*/ 434340 h 603885"/>
                  <a:gd name="connsiteX21" fmla="*/ 1043940 w 2105025"/>
                  <a:gd name="connsiteY21" fmla="*/ 445770 h 603885"/>
                  <a:gd name="connsiteX22" fmla="*/ 1068705 w 2105025"/>
                  <a:gd name="connsiteY22" fmla="*/ 449580 h 603885"/>
                  <a:gd name="connsiteX23" fmla="*/ 1087755 w 2105025"/>
                  <a:gd name="connsiteY23" fmla="*/ 449580 h 603885"/>
                  <a:gd name="connsiteX24" fmla="*/ 1087755 w 2105025"/>
                  <a:gd name="connsiteY24" fmla="*/ 443865 h 603885"/>
                  <a:gd name="connsiteX25" fmla="*/ 1078230 w 2105025"/>
                  <a:gd name="connsiteY25" fmla="*/ 428625 h 603885"/>
                  <a:gd name="connsiteX26" fmla="*/ 1091565 w 2105025"/>
                  <a:gd name="connsiteY26" fmla="*/ 415290 h 603885"/>
                  <a:gd name="connsiteX27" fmla="*/ 1110615 w 2105025"/>
                  <a:gd name="connsiteY27" fmla="*/ 419100 h 603885"/>
                  <a:gd name="connsiteX28" fmla="*/ 1139190 w 2105025"/>
                  <a:gd name="connsiteY28" fmla="*/ 422910 h 603885"/>
                  <a:gd name="connsiteX29" fmla="*/ 1169670 w 2105025"/>
                  <a:gd name="connsiteY29" fmla="*/ 441960 h 603885"/>
                  <a:gd name="connsiteX30" fmla="*/ 1181100 w 2105025"/>
                  <a:gd name="connsiteY30" fmla="*/ 443865 h 603885"/>
                  <a:gd name="connsiteX31" fmla="*/ 1200150 w 2105025"/>
                  <a:gd name="connsiteY31" fmla="*/ 438150 h 603885"/>
                  <a:gd name="connsiteX32" fmla="*/ 1274445 w 2105025"/>
                  <a:gd name="connsiteY32" fmla="*/ 459105 h 603885"/>
                  <a:gd name="connsiteX33" fmla="*/ 1274445 w 2105025"/>
                  <a:gd name="connsiteY33" fmla="*/ 459105 h 603885"/>
                  <a:gd name="connsiteX34" fmla="*/ 1310640 w 2105025"/>
                  <a:gd name="connsiteY34" fmla="*/ 451485 h 603885"/>
                  <a:gd name="connsiteX35" fmla="*/ 1329690 w 2105025"/>
                  <a:gd name="connsiteY35" fmla="*/ 447675 h 603885"/>
                  <a:gd name="connsiteX36" fmla="*/ 1344930 w 2105025"/>
                  <a:gd name="connsiteY36" fmla="*/ 449580 h 603885"/>
                  <a:gd name="connsiteX37" fmla="*/ 1367790 w 2105025"/>
                  <a:gd name="connsiteY37" fmla="*/ 455295 h 603885"/>
                  <a:gd name="connsiteX38" fmla="*/ 1375410 w 2105025"/>
                  <a:gd name="connsiteY38" fmla="*/ 457200 h 603885"/>
                  <a:gd name="connsiteX39" fmla="*/ 1396365 w 2105025"/>
                  <a:gd name="connsiteY39" fmla="*/ 445770 h 603885"/>
                  <a:gd name="connsiteX40" fmla="*/ 1392555 w 2105025"/>
                  <a:gd name="connsiteY40" fmla="*/ 430530 h 603885"/>
                  <a:gd name="connsiteX41" fmla="*/ 1396365 w 2105025"/>
                  <a:gd name="connsiteY41" fmla="*/ 415290 h 603885"/>
                  <a:gd name="connsiteX42" fmla="*/ 1379220 w 2105025"/>
                  <a:gd name="connsiteY42" fmla="*/ 394335 h 603885"/>
                  <a:gd name="connsiteX43" fmla="*/ 1423035 w 2105025"/>
                  <a:gd name="connsiteY43" fmla="*/ 377190 h 603885"/>
                  <a:gd name="connsiteX44" fmla="*/ 1443990 w 2105025"/>
                  <a:gd name="connsiteY44" fmla="*/ 381000 h 603885"/>
                  <a:gd name="connsiteX45" fmla="*/ 1478280 w 2105025"/>
                  <a:gd name="connsiteY45" fmla="*/ 390525 h 603885"/>
                  <a:gd name="connsiteX46" fmla="*/ 1495425 w 2105025"/>
                  <a:gd name="connsiteY46" fmla="*/ 407670 h 603885"/>
                  <a:gd name="connsiteX47" fmla="*/ 1524000 w 2105025"/>
                  <a:gd name="connsiteY47" fmla="*/ 445770 h 603885"/>
                  <a:gd name="connsiteX48" fmla="*/ 1565910 w 2105025"/>
                  <a:gd name="connsiteY48" fmla="*/ 461010 h 603885"/>
                  <a:gd name="connsiteX49" fmla="*/ 1604010 w 2105025"/>
                  <a:gd name="connsiteY49" fmla="*/ 476250 h 603885"/>
                  <a:gd name="connsiteX50" fmla="*/ 1624965 w 2105025"/>
                  <a:gd name="connsiteY50" fmla="*/ 485775 h 603885"/>
                  <a:gd name="connsiteX51" fmla="*/ 1632585 w 2105025"/>
                  <a:gd name="connsiteY51" fmla="*/ 493395 h 603885"/>
                  <a:gd name="connsiteX52" fmla="*/ 1655445 w 2105025"/>
                  <a:gd name="connsiteY52" fmla="*/ 476250 h 603885"/>
                  <a:gd name="connsiteX53" fmla="*/ 1674495 w 2105025"/>
                  <a:gd name="connsiteY53" fmla="*/ 480060 h 603885"/>
                  <a:gd name="connsiteX54" fmla="*/ 1680210 w 2105025"/>
                  <a:gd name="connsiteY54" fmla="*/ 489585 h 603885"/>
                  <a:gd name="connsiteX55" fmla="*/ 1670685 w 2105025"/>
                  <a:gd name="connsiteY55" fmla="*/ 506730 h 603885"/>
                  <a:gd name="connsiteX56" fmla="*/ 1680210 w 2105025"/>
                  <a:gd name="connsiteY56" fmla="*/ 514350 h 603885"/>
                  <a:gd name="connsiteX57" fmla="*/ 1659255 w 2105025"/>
                  <a:gd name="connsiteY57" fmla="*/ 556260 h 603885"/>
                  <a:gd name="connsiteX58" fmla="*/ 1674495 w 2105025"/>
                  <a:gd name="connsiteY58" fmla="*/ 581025 h 603885"/>
                  <a:gd name="connsiteX59" fmla="*/ 1684020 w 2105025"/>
                  <a:gd name="connsiteY59" fmla="*/ 569595 h 603885"/>
                  <a:gd name="connsiteX60" fmla="*/ 1703070 w 2105025"/>
                  <a:gd name="connsiteY60" fmla="*/ 582930 h 603885"/>
                  <a:gd name="connsiteX61" fmla="*/ 1724025 w 2105025"/>
                  <a:gd name="connsiteY61" fmla="*/ 544830 h 603885"/>
                  <a:gd name="connsiteX62" fmla="*/ 1733550 w 2105025"/>
                  <a:gd name="connsiteY62" fmla="*/ 510540 h 603885"/>
                  <a:gd name="connsiteX63" fmla="*/ 1735455 w 2105025"/>
                  <a:gd name="connsiteY63" fmla="*/ 483870 h 603885"/>
                  <a:gd name="connsiteX64" fmla="*/ 1727835 w 2105025"/>
                  <a:gd name="connsiteY64" fmla="*/ 451485 h 603885"/>
                  <a:gd name="connsiteX65" fmla="*/ 1718310 w 2105025"/>
                  <a:gd name="connsiteY65" fmla="*/ 436245 h 603885"/>
                  <a:gd name="connsiteX66" fmla="*/ 1708785 w 2105025"/>
                  <a:gd name="connsiteY66" fmla="*/ 432435 h 603885"/>
                  <a:gd name="connsiteX67" fmla="*/ 1685925 w 2105025"/>
                  <a:gd name="connsiteY67" fmla="*/ 401955 h 603885"/>
                  <a:gd name="connsiteX68" fmla="*/ 1661160 w 2105025"/>
                  <a:gd name="connsiteY68" fmla="*/ 377190 h 603885"/>
                  <a:gd name="connsiteX69" fmla="*/ 1647825 w 2105025"/>
                  <a:gd name="connsiteY69" fmla="*/ 373380 h 603885"/>
                  <a:gd name="connsiteX70" fmla="*/ 1628775 w 2105025"/>
                  <a:gd name="connsiteY70" fmla="*/ 382905 h 603885"/>
                  <a:gd name="connsiteX71" fmla="*/ 1596390 w 2105025"/>
                  <a:gd name="connsiteY71" fmla="*/ 367665 h 603885"/>
                  <a:gd name="connsiteX72" fmla="*/ 1577340 w 2105025"/>
                  <a:gd name="connsiteY72" fmla="*/ 358140 h 603885"/>
                  <a:gd name="connsiteX73" fmla="*/ 1594485 w 2105025"/>
                  <a:gd name="connsiteY73" fmla="*/ 331470 h 603885"/>
                  <a:gd name="connsiteX74" fmla="*/ 1604010 w 2105025"/>
                  <a:gd name="connsiteY74" fmla="*/ 291465 h 603885"/>
                  <a:gd name="connsiteX75" fmla="*/ 1642110 w 2105025"/>
                  <a:gd name="connsiteY75" fmla="*/ 278130 h 603885"/>
                  <a:gd name="connsiteX76" fmla="*/ 1668780 w 2105025"/>
                  <a:gd name="connsiteY76" fmla="*/ 285750 h 603885"/>
                  <a:gd name="connsiteX77" fmla="*/ 1693545 w 2105025"/>
                  <a:gd name="connsiteY77" fmla="*/ 276225 h 603885"/>
                  <a:gd name="connsiteX78" fmla="*/ 1712595 w 2105025"/>
                  <a:gd name="connsiteY78" fmla="*/ 276225 h 603885"/>
                  <a:gd name="connsiteX79" fmla="*/ 1731645 w 2105025"/>
                  <a:gd name="connsiteY79" fmla="*/ 285750 h 603885"/>
                  <a:gd name="connsiteX80" fmla="*/ 1752600 w 2105025"/>
                  <a:gd name="connsiteY80" fmla="*/ 289560 h 603885"/>
                  <a:gd name="connsiteX81" fmla="*/ 1765935 w 2105025"/>
                  <a:gd name="connsiteY81" fmla="*/ 283845 h 603885"/>
                  <a:gd name="connsiteX82" fmla="*/ 1765935 w 2105025"/>
                  <a:gd name="connsiteY82" fmla="*/ 241935 h 603885"/>
                  <a:gd name="connsiteX83" fmla="*/ 1786890 w 2105025"/>
                  <a:gd name="connsiteY83" fmla="*/ 241935 h 603885"/>
                  <a:gd name="connsiteX84" fmla="*/ 1813560 w 2105025"/>
                  <a:gd name="connsiteY84" fmla="*/ 249555 h 603885"/>
                  <a:gd name="connsiteX85" fmla="*/ 1826895 w 2105025"/>
                  <a:gd name="connsiteY85" fmla="*/ 260985 h 603885"/>
                  <a:gd name="connsiteX86" fmla="*/ 1836420 w 2105025"/>
                  <a:gd name="connsiteY86" fmla="*/ 249555 h 603885"/>
                  <a:gd name="connsiteX87" fmla="*/ 1832610 w 2105025"/>
                  <a:gd name="connsiteY87" fmla="*/ 238125 h 603885"/>
                  <a:gd name="connsiteX88" fmla="*/ 1847850 w 2105025"/>
                  <a:gd name="connsiteY88" fmla="*/ 226695 h 603885"/>
                  <a:gd name="connsiteX89" fmla="*/ 1870710 w 2105025"/>
                  <a:gd name="connsiteY89" fmla="*/ 259080 h 603885"/>
                  <a:gd name="connsiteX90" fmla="*/ 1863090 w 2105025"/>
                  <a:gd name="connsiteY90" fmla="*/ 281940 h 603885"/>
                  <a:gd name="connsiteX91" fmla="*/ 1855470 w 2105025"/>
                  <a:gd name="connsiteY91" fmla="*/ 302895 h 603885"/>
                  <a:gd name="connsiteX92" fmla="*/ 1853565 w 2105025"/>
                  <a:gd name="connsiteY92" fmla="*/ 314325 h 603885"/>
                  <a:gd name="connsiteX93" fmla="*/ 1847850 w 2105025"/>
                  <a:gd name="connsiteY93" fmla="*/ 320040 h 603885"/>
                  <a:gd name="connsiteX94" fmla="*/ 1889760 w 2105025"/>
                  <a:gd name="connsiteY94" fmla="*/ 377190 h 603885"/>
                  <a:gd name="connsiteX95" fmla="*/ 1914525 w 2105025"/>
                  <a:gd name="connsiteY95" fmla="*/ 396240 h 603885"/>
                  <a:gd name="connsiteX96" fmla="*/ 1941195 w 2105025"/>
                  <a:gd name="connsiteY96" fmla="*/ 419100 h 603885"/>
                  <a:gd name="connsiteX97" fmla="*/ 1948815 w 2105025"/>
                  <a:gd name="connsiteY97" fmla="*/ 426720 h 603885"/>
                  <a:gd name="connsiteX98" fmla="*/ 1962150 w 2105025"/>
                  <a:gd name="connsiteY98" fmla="*/ 422910 h 603885"/>
                  <a:gd name="connsiteX99" fmla="*/ 1950720 w 2105025"/>
                  <a:gd name="connsiteY99" fmla="*/ 400050 h 603885"/>
                  <a:gd name="connsiteX100" fmla="*/ 1960245 w 2105025"/>
                  <a:gd name="connsiteY100" fmla="*/ 394335 h 603885"/>
                  <a:gd name="connsiteX101" fmla="*/ 1948815 w 2105025"/>
                  <a:gd name="connsiteY101" fmla="*/ 379095 h 603885"/>
                  <a:gd name="connsiteX102" fmla="*/ 1954530 w 2105025"/>
                  <a:gd name="connsiteY102" fmla="*/ 367665 h 603885"/>
                  <a:gd name="connsiteX103" fmla="*/ 1954530 w 2105025"/>
                  <a:gd name="connsiteY103" fmla="*/ 367665 h 603885"/>
                  <a:gd name="connsiteX104" fmla="*/ 1948815 w 2105025"/>
                  <a:gd name="connsiteY104" fmla="*/ 348615 h 603885"/>
                  <a:gd name="connsiteX105" fmla="*/ 1939290 w 2105025"/>
                  <a:gd name="connsiteY105" fmla="*/ 333375 h 603885"/>
                  <a:gd name="connsiteX106" fmla="*/ 1927860 w 2105025"/>
                  <a:gd name="connsiteY106" fmla="*/ 318135 h 603885"/>
                  <a:gd name="connsiteX107" fmla="*/ 1914525 w 2105025"/>
                  <a:gd name="connsiteY107" fmla="*/ 310515 h 603885"/>
                  <a:gd name="connsiteX108" fmla="*/ 1905000 w 2105025"/>
                  <a:gd name="connsiteY108" fmla="*/ 310515 h 603885"/>
                  <a:gd name="connsiteX109" fmla="*/ 1891665 w 2105025"/>
                  <a:gd name="connsiteY109" fmla="*/ 283845 h 603885"/>
                  <a:gd name="connsiteX110" fmla="*/ 1912620 w 2105025"/>
                  <a:gd name="connsiteY110" fmla="*/ 266700 h 603885"/>
                  <a:gd name="connsiteX111" fmla="*/ 1945005 w 2105025"/>
                  <a:gd name="connsiteY111" fmla="*/ 253365 h 603885"/>
                  <a:gd name="connsiteX112" fmla="*/ 1973580 w 2105025"/>
                  <a:gd name="connsiteY112" fmla="*/ 268605 h 603885"/>
                  <a:gd name="connsiteX113" fmla="*/ 1994535 w 2105025"/>
                  <a:gd name="connsiteY113" fmla="*/ 241935 h 603885"/>
                  <a:gd name="connsiteX114" fmla="*/ 2009775 w 2105025"/>
                  <a:gd name="connsiteY114" fmla="*/ 228600 h 603885"/>
                  <a:gd name="connsiteX115" fmla="*/ 2038350 w 2105025"/>
                  <a:gd name="connsiteY115" fmla="*/ 236220 h 603885"/>
                  <a:gd name="connsiteX116" fmla="*/ 2038350 w 2105025"/>
                  <a:gd name="connsiteY116" fmla="*/ 236220 h 603885"/>
                  <a:gd name="connsiteX117" fmla="*/ 2038350 w 2105025"/>
                  <a:gd name="connsiteY117" fmla="*/ 236220 h 603885"/>
                  <a:gd name="connsiteX118" fmla="*/ 2042160 w 2105025"/>
                  <a:gd name="connsiteY118" fmla="*/ 222885 h 603885"/>
                  <a:gd name="connsiteX119" fmla="*/ 1981200 w 2105025"/>
                  <a:gd name="connsiteY119" fmla="*/ 203835 h 603885"/>
                  <a:gd name="connsiteX120" fmla="*/ 1965960 w 2105025"/>
                  <a:gd name="connsiteY120" fmla="*/ 192405 h 603885"/>
                  <a:gd name="connsiteX121" fmla="*/ 1973580 w 2105025"/>
                  <a:gd name="connsiteY121" fmla="*/ 184785 h 603885"/>
                  <a:gd name="connsiteX122" fmla="*/ 1996440 w 2105025"/>
                  <a:gd name="connsiteY122" fmla="*/ 186690 h 603885"/>
                  <a:gd name="connsiteX123" fmla="*/ 1990725 w 2105025"/>
                  <a:gd name="connsiteY123" fmla="*/ 171450 h 603885"/>
                  <a:gd name="connsiteX124" fmla="*/ 2017395 w 2105025"/>
                  <a:gd name="connsiteY124" fmla="*/ 169545 h 603885"/>
                  <a:gd name="connsiteX125" fmla="*/ 2042160 w 2105025"/>
                  <a:gd name="connsiteY125" fmla="*/ 177165 h 603885"/>
                  <a:gd name="connsiteX126" fmla="*/ 2078355 w 2105025"/>
                  <a:gd name="connsiteY126" fmla="*/ 190500 h 603885"/>
                  <a:gd name="connsiteX127" fmla="*/ 2105025 w 2105025"/>
                  <a:gd name="connsiteY127" fmla="*/ 188595 h 603885"/>
                  <a:gd name="connsiteX128" fmla="*/ 2065020 w 2105025"/>
                  <a:gd name="connsiteY128" fmla="*/ 160020 h 603885"/>
                  <a:gd name="connsiteX129" fmla="*/ 2049780 w 2105025"/>
                  <a:gd name="connsiteY129" fmla="*/ 156210 h 603885"/>
                  <a:gd name="connsiteX130" fmla="*/ 2036445 w 2105025"/>
                  <a:gd name="connsiteY130" fmla="*/ 160020 h 603885"/>
                  <a:gd name="connsiteX131" fmla="*/ 2002155 w 2105025"/>
                  <a:gd name="connsiteY131" fmla="*/ 152400 h 603885"/>
                  <a:gd name="connsiteX132" fmla="*/ 1973580 w 2105025"/>
                  <a:gd name="connsiteY132" fmla="*/ 146685 h 603885"/>
                  <a:gd name="connsiteX133" fmla="*/ 1925955 w 2105025"/>
                  <a:gd name="connsiteY133" fmla="*/ 137160 h 603885"/>
                  <a:gd name="connsiteX134" fmla="*/ 1884045 w 2105025"/>
                  <a:gd name="connsiteY134" fmla="*/ 118110 h 603885"/>
                  <a:gd name="connsiteX135" fmla="*/ 1823085 w 2105025"/>
                  <a:gd name="connsiteY135" fmla="*/ 110490 h 603885"/>
                  <a:gd name="connsiteX136" fmla="*/ 1767840 w 2105025"/>
                  <a:gd name="connsiteY136" fmla="*/ 106680 h 603885"/>
                  <a:gd name="connsiteX137" fmla="*/ 1781175 w 2105025"/>
                  <a:gd name="connsiteY137" fmla="*/ 123825 h 603885"/>
                  <a:gd name="connsiteX138" fmla="*/ 1739265 w 2105025"/>
                  <a:gd name="connsiteY138" fmla="*/ 118110 h 603885"/>
                  <a:gd name="connsiteX139" fmla="*/ 1691640 w 2105025"/>
                  <a:gd name="connsiteY139" fmla="*/ 112395 h 603885"/>
                  <a:gd name="connsiteX140" fmla="*/ 1640205 w 2105025"/>
                  <a:gd name="connsiteY140" fmla="*/ 114300 h 603885"/>
                  <a:gd name="connsiteX141" fmla="*/ 1600200 w 2105025"/>
                  <a:gd name="connsiteY141" fmla="*/ 97155 h 603885"/>
                  <a:gd name="connsiteX142" fmla="*/ 1533525 w 2105025"/>
                  <a:gd name="connsiteY142" fmla="*/ 100965 h 603885"/>
                  <a:gd name="connsiteX143" fmla="*/ 1476375 w 2105025"/>
                  <a:gd name="connsiteY143" fmla="*/ 91440 h 603885"/>
                  <a:gd name="connsiteX144" fmla="*/ 1443990 w 2105025"/>
                  <a:gd name="connsiteY144" fmla="*/ 76200 h 603885"/>
                  <a:gd name="connsiteX145" fmla="*/ 1354455 w 2105025"/>
                  <a:gd name="connsiteY145" fmla="*/ 64770 h 603885"/>
                  <a:gd name="connsiteX146" fmla="*/ 1339215 w 2105025"/>
                  <a:gd name="connsiteY146" fmla="*/ 66675 h 603885"/>
                  <a:gd name="connsiteX147" fmla="*/ 1344930 w 2105025"/>
                  <a:gd name="connsiteY147" fmla="*/ 83820 h 603885"/>
                  <a:gd name="connsiteX148" fmla="*/ 1325880 w 2105025"/>
                  <a:gd name="connsiteY148" fmla="*/ 91440 h 603885"/>
                  <a:gd name="connsiteX149" fmla="*/ 1299210 w 2105025"/>
                  <a:gd name="connsiteY149" fmla="*/ 91440 h 603885"/>
                  <a:gd name="connsiteX150" fmla="*/ 1274445 w 2105025"/>
                  <a:gd name="connsiteY150" fmla="*/ 87630 h 603885"/>
                  <a:gd name="connsiteX151" fmla="*/ 1249680 w 2105025"/>
                  <a:gd name="connsiteY151" fmla="*/ 100965 h 603885"/>
                  <a:gd name="connsiteX152" fmla="*/ 1167765 w 2105025"/>
                  <a:gd name="connsiteY152" fmla="*/ 57150 h 603885"/>
                  <a:gd name="connsiteX153" fmla="*/ 1116330 w 2105025"/>
                  <a:gd name="connsiteY153" fmla="*/ 57150 h 603885"/>
                  <a:gd name="connsiteX154" fmla="*/ 1099185 w 2105025"/>
                  <a:gd name="connsiteY154" fmla="*/ 64770 h 603885"/>
                  <a:gd name="connsiteX155" fmla="*/ 1040130 w 2105025"/>
                  <a:gd name="connsiteY155" fmla="*/ 55245 h 603885"/>
                  <a:gd name="connsiteX156" fmla="*/ 1011555 w 2105025"/>
                  <a:gd name="connsiteY156" fmla="*/ 59055 h 603885"/>
                  <a:gd name="connsiteX157" fmla="*/ 986790 w 2105025"/>
                  <a:gd name="connsiteY157" fmla="*/ 53340 h 603885"/>
                  <a:gd name="connsiteX158" fmla="*/ 956310 w 2105025"/>
                  <a:gd name="connsiteY158" fmla="*/ 53340 h 603885"/>
                  <a:gd name="connsiteX159" fmla="*/ 931545 w 2105025"/>
                  <a:gd name="connsiteY159" fmla="*/ 64770 h 603885"/>
                  <a:gd name="connsiteX160" fmla="*/ 916305 w 2105025"/>
                  <a:gd name="connsiteY160" fmla="*/ 51435 h 603885"/>
                  <a:gd name="connsiteX161" fmla="*/ 960120 w 2105025"/>
                  <a:gd name="connsiteY161" fmla="*/ 26670 h 603885"/>
                  <a:gd name="connsiteX162" fmla="*/ 923925 w 2105025"/>
                  <a:gd name="connsiteY162" fmla="*/ 13335 h 603885"/>
                  <a:gd name="connsiteX163" fmla="*/ 883920 w 2105025"/>
                  <a:gd name="connsiteY163" fmla="*/ 5715 h 603885"/>
                  <a:gd name="connsiteX164" fmla="*/ 870585 w 2105025"/>
                  <a:gd name="connsiteY164" fmla="*/ 13335 h 603885"/>
                  <a:gd name="connsiteX165" fmla="*/ 853440 w 2105025"/>
                  <a:gd name="connsiteY165" fmla="*/ 13335 h 603885"/>
                  <a:gd name="connsiteX166" fmla="*/ 832485 w 2105025"/>
                  <a:gd name="connsiteY166" fmla="*/ 0 h 603885"/>
                  <a:gd name="connsiteX167" fmla="*/ 809625 w 2105025"/>
                  <a:gd name="connsiteY167" fmla="*/ 0 h 603885"/>
                  <a:gd name="connsiteX168" fmla="*/ 777240 w 2105025"/>
                  <a:gd name="connsiteY168" fmla="*/ 22860 h 603885"/>
                  <a:gd name="connsiteX169" fmla="*/ 739140 w 2105025"/>
                  <a:gd name="connsiteY169" fmla="*/ 19050 h 603885"/>
                  <a:gd name="connsiteX170" fmla="*/ 687705 w 2105025"/>
                  <a:gd name="connsiteY170" fmla="*/ 28575 h 603885"/>
                  <a:gd name="connsiteX171" fmla="*/ 662940 w 2105025"/>
                  <a:gd name="connsiteY171" fmla="*/ 32385 h 603885"/>
                  <a:gd name="connsiteX172" fmla="*/ 676275 w 2105025"/>
                  <a:gd name="connsiteY172" fmla="*/ 45720 h 603885"/>
                  <a:gd name="connsiteX173" fmla="*/ 647700 w 2105025"/>
                  <a:gd name="connsiteY173" fmla="*/ 53340 h 603885"/>
                  <a:gd name="connsiteX174" fmla="*/ 613410 w 2105025"/>
                  <a:gd name="connsiteY174" fmla="*/ 60960 h 603885"/>
                  <a:gd name="connsiteX175" fmla="*/ 569595 w 2105025"/>
                  <a:gd name="connsiteY175" fmla="*/ 87630 h 603885"/>
                  <a:gd name="connsiteX176" fmla="*/ 550545 w 2105025"/>
                  <a:gd name="connsiteY176" fmla="*/ 83820 h 603885"/>
                  <a:gd name="connsiteX177" fmla="*/ 561975 w 2105025"/>
                  <a:gd name="connsiteY177" fmla="*/ 108585 h 603885"/>
                  <a:gd name="connsiteX178" fmla="*/ 590550 w 2105025"/>
                  <a:gd name="connsiteY178" fmla="*/ 129540 h 603885"/>
                  <a:gd name="connsiteX179" fmla="*/ 590550 w 2105025"/>
                  <a:gd name="connsiteY179" fmla="*/ 148590 h 603885"/>
                  <a:gd name="connsiteX180" fmla="*/ 565785 w 2105025"/>
                  <a:gd name="connsiteY180" fmla="*/ 165735 h 603885"/>
                  <a:gd name="connsiteX181" fmla="*/ 548640 w 2105025"/>
                  <a:gd name="connsiteY181" fmla="*/ 169545 h 603885"/>
                  <a:gd name="connsiteX182" fmla="*/ 560070 w 2105025"/>
                  <a:gd name="connsiteY182" fmla="*/ 140970 h 603885"/>
                  <a:gd name="connsiteX183" fmla="*/ 520065 w 2105025"/>
                  <a:gd name="connsiteY183" fmla="*/ 83820 h 603885"/>
                  <a:gd name="connsiteX184" fmla="*/ 501015 w 2105025"/>
                  <a:gd name="connsiteY184" fmla="*/ 68580 h 603885"/>
                  <a:gd name="connsiteX185" fmla="*/ 476250 w 2105025"/>
                  <a:gd name="connsiteY185" fmla="*/ 72390 h 603885"/>
                  <a:gd name="connsiteX186" fmla="*/ 464820 w 2105025"/>
                  <a:gd name="connsiteY186" fmla="*/ 87630 h 603885"/>
                  <a:gd name="connsiteX187" fmla="*/ 476250 w 2105025"/>
                  <a:gd name="connsiteY187" fmla="*/ 102870 h 603885"/>
                  <a:gd name="connsiteX188" fmla="*/ 510540 w 2105025"/>
                  <a:gd name="connsiteY188" fmla="*/ 123825 h 603885"/>
                  <a:gd name="connsiteX189" fmla="*/ 502920 w 2105025"/>
                  <a:gd name="connsiteY189" fmla="*/ 144780 h 603885"/>
                  <a:gd name="connsiteX190" fmla="*/ 447675 w 2105025"/>
                  <a:gd name="connsiteY190" fmla="*/ 121920 h 603885"/>
                  <a:gd name="connsiteX191" fmla="*/ 419100 w 2105025"/>
                  <a:gd name="connsiteY191" fmla="*/ 121920 h 603885"/>
                  <a:gd name="connsiteX192" fmla="*/ 400050 w 2105025"/>
                  <a:gd name="connsiteY192" fmla="*/ 104775 h 603885"/>
                  <a:gd name="connsiteX193" fmla="*/ 377190 w 2105025"/>
                  <a:gd name="connsiteY193" fmla="*/ 100965 h 603885"/>
                  <a:gd name="connsiteX194" fmla="*/ 365760 w 2105025"/>
                  <a:gd name="connsiteY194" fmla="*/ 112395 h 603885"/>
                  <a:gd name="connsiteX195" fmla="*/ 396240 w 2105025"/>
                  <a:gd name="connsiteY195" fmla="*/ 121920 h 603885"/>
                  <a:gd name="connsiteX196" fmla="*/ 371475 w 2105025"/>
                  <a:gd name="connsiteY196" fmla="*/ 133350 h 603885"/>
                  <a:gd name="connsiteX197" fmla="*/ 323850 w 2105025"/>
                  <a:gd name="connsiteY197" fmla="*/ 135255 h 603885"/>
                  <a:gd name="connsiteX198" fmla="*/ 297180 w 2105025"/>
                  <a:gd name="connsiteY198" fmla="*/ 133350 h 603885"/>
                  <a:gd name="connsiteX199" fmla="*/ 240030 w 2105025"/>
                  <a:gd name="connsiteY199" fmla="*/ 156210 h 603885"/>
                  <a:gd name="connsiteX200" fmla="*/ 224790 w 2105025"/>
                  <a:gd name="connsiteY200" fmla="*/ 160020 h 603885"/>
                  <a:gd name="connsiteX201" fmla="*/ 215265 w 2105025"/>
                  <a:gd name="connsiteY201" fmla="*/ 139065 h 603885"/>
                  <a:gd name="connsiteX202" fmla="*/ 198120 w 2105025"/>
                  <a:gd name="connsiteY202" fmla="*/ 142875 h 603885"/>
                  <a:gd name="connsiteX203" fmla="*/ 207645 w 2105025"/>
                  <a:gd name="connsiteY203" fmla="*/ 161925 h 603885"/>
                  <a:gd name="connsiteX204" fmla="*/ 171450 w 2105025"/>
                  <a:gd name="connsiteY204" fmla="*/ 173355 h 603885"/>
                  <a:gd name="connsiteX205" fmla="*/ 144780 w 2105025"/>
                  <a:gd name="connsiteY205" fmla="*/ 200025 h 603885"/>
                  <a:gd name="connsiteX206" fmla="*/ 127635 w 2105025"/>
                  <a:gd name="connsiteY206" fmla="*/ 186690 h 603885"/>
                  <a:gd name="connsiteX207" fmla="*/ 114300 w 2105025"/>
                  <a:gd name="connsiteY207" fmla="*/ 209550 h 603885"/>
                  <a:gd name="connsiteX208" fmla="*/ 91440 w 2105025"/>
                  <a:gd name="connsiteY208" fmla="*/ 196215 h 603885"/>
                  <a:gd name="connsiteX209" fmla="*/ 80010 w 2105025"/>
                  <a:gd name="connsiteY209" fmla="*/ 177165 h 603885"/>
                  <a:gd name="connsiteX210" fmla="*/ 62865 w 2105025"/>
                  <a:gd name="connsiteY210" fmla="*/ 161925 h 603885"/>
                  <a:gd name="connsiteX211" fmla="*/ 51435 w 2105025"/>
                  <a:gd name="connsiteY211" fmla="*/ 154305 h 603885"/>
                  <a:gd name="connsiteX212" fmla="*/ 89535 w 2105025"/>
                  <a:gd name="connsiteY212" fmla="*/ 154305 h 603885"/>
                  <a:gd name="connsiteX213" fmla="*/ 127635 w 2105025"/>
                  <a:gd name="connsiteY213" fmla="*/ 163830 h 603885"/>
                  <a:gd name="connsiteX214" fmla="*/ 150495 w 2105025"/>
                  <a:gd name="connsiteY214" fmla="*/ 163830 h 603885"/>
                  <a:gd name="connsiteX215" fmla="*/ 161925 w 2105025"/>
                  <a:gd name="connsiteY215" fmla="*/ 150495 h 603885"/>
                  <a:gd name="connsiteX216" fmla="*/ 135255 w 2105025"/>
                  <a:gd name="connsiteY216" fmla="*/ 137160 h 603885"/>
                  <a:gd name="connsiteX217" fmla="*/ 104775 w 2105025"/>
                  <a:gd name="connsiteY217" fmla="*/ 121920 h 603885"/>
                  <a:gd name="connsiteX218" fmla="*/ 74295 w 2105025"/>
                  <a:gd name="connsiteY218" fmla="*/ 120015 h 603885"/>
                  <a:gd name="connsiteX219" fmla="*/ 45720 w 2105025"/>
                  <a:gd name="connsiteY219" fmla="*/ 127635 h 603885"/>
                  <a:gd name="connsiteX220" fmla="*/ 26670 w 2105025"/>
                  <a:gd name="connsiteY220" fmla="*/ 102870 h 603885"/>
                  <a:gd name="connsiteX221" fmla="*/ 0 w 2105025"/>
                  <a:gd name="connsiteY221" fmla="*/ 120015 h 603885"/>
                  <a:gd name="connsiteX222" fmla="*/ 15240 w 2105025"/>
                  <a:gd name="connsiteY222" fmla="*/ 142875 h 603885"/>
                  <a:gd name="connsiteX223" fmla="*/ 22860 w 2105025"/>
                  <a:gd name="connsiteY223" fmla="*/ 152400 h 603885"/>
                  <a:gd name="connsiteX224" fmla="*/ 13335 w 2105025"/>
                  <a:gd name="connsiteY224" fmla="*/ 160020 h 603885"/>
                  <a:gd name="connsiteX225" fmla="*/ 26670 w 2105025"/>
                  <a:gd name="connsiteY225" fmla="*/ 175260 h 603885"/>
                  <a:gd name="connsiteX226" fmla="*/ 26670 w 2105025"/>
                  <a:gd name="connsiteY226" fmla="*/ 201930 h 603885"/>
                  <a:gd name="connsiteX227" fmla="*/ 49530 w 2105025"/>
                  <a:gd name="connsiteY227" fmla="*/ 219075 h 603885"/>
                  <a:gd name="connsiteX228" fmla="*/ 49530 w 2105025"/>
                  <a:gd name="connsiteY228" fmla="*/ 228600 h 603885"/>
                  <a:gd name="connsiteX229" fmla="*/ 24765 w 2105025"/>
                  <a:gd name="connsiteY229" fmla="*/ 262890 h 603885"/>
                  <a:gd name="connsiteX230" fmla="*/ 30480 w 2105025"/>
                  <a:gd name="connsiteY230" fmla="*/ 270510 h 603885"/>
                  <a:gd name="connsiteX231" fmla="*/ 30480 w 2105025"/>
                  <a:gd name="connsiteY231" fmla="*/ 283845 h 603885"/>
                  <a:gd name="connsiteX232" fmla="*/ 15240 w 2105025"/>
                  <a:gd name="connsiteY232" fmla="*/ 289560 h 603885"/>
                  <a:gd name="connsiteX233" fmla="*/ 15240 w 2105025"/>
                  <a:gd name="connsiteY233" fmla="*/ 314325 h 603885"/>
                  <a:gd name="connsiteX234" fmla="*/ 28575 w 2105025"/>
                  <a:gd name="connsiteY234" fmla="*/ 329565 h 603885"/>
                  <a:gd name="connsiteX235" fmla="*/ 49530 w 2105025"/>
                  <a:gd name="connsiteY235" fmla="*/ 340995 h 603885"/>
                  <a:gd name="connsiteX236" fmla="*/ 70485 w 2105025"/>
                  <a:gd name="connsiteY236" fmla="*/ 346710 h 603885"/>
                  <a:gd name="connsiteX237" fmla="*/ 80010 w 2105025"/>
                  <a:gd name="connsiteY237" fmla="*/ 365760 h 603885"/>
                  <a:gd name="connsiteX238" fmla="*/ 89535 w 2105025"/>
                  <a:gd name="connsiteY238" fmla="*/ 379095 h 603885"/>
                  <a:gd name="connsiteX239" fmla="*/ 83820 w 2105025"/>
                  <a:gd name="connsiteY239" fmla="*/ 403860 h 603885"/>
                  <a:gd name="connsiteX240" fmla="*/ 106680 w 2105025"/>
                  <a:gd name="connsiteY240" fmla="*/ 398145 h 603885"/>
                  <a:gd name="connsiteX241" fmla="*/ 150495 w 2105025"/>
                  <a:gd name="connsiteY241" fmla="*/ 432435 h 603885"/>
                  <a:gd name="connsiteX242" fmla="*/ 196215 w 2105025"/>
                  <a:gd name="connsiteY242" fmla="*/ 445770 h 603885"/>
                  <a:gd name="connsiteX243" fmla="*/ 213360 w 2105025"/>
                  <a:gd name="connsiteY243" fmla="*/ 449580 h 603885"/>
                  <a:gd name="connsiteX244" fmla="*/ 232410 w 2105025"/>
                  <a:gd name="connsiteY244" fmla="*/ 470535 h 603885"/>
                  <a:gd name="connsiteX245" fmla="*/ 209550 w 2105025"/>
                  <a:gd name="connsiteY245" fmla="*/ 501015 h 603885"/>
                  <a:gd name="connsiteX246" fmla="*/ 205740 w 2105025"/>
                  <a:gd name="connsiteY246" fmla="*/ 518160 h 603885"/>
                  <a:gd name="connsiteX247" fmla="*/ 196215 w 2105025"/>
                  <a:gd name="connsiteY247" fmla="*/ 542925 h 603885"/>
                  <a:gd name="connsiteX248" fmla="*/ 226695 w 2105025"/>
                  <a:gd name="connsiteY248" fmla="*/ 563880 h 603885"/>
                  <a:gd name="connsiteX249" fmla="*/ 245745 w 2105025"/>
                  <a:gd name="connsiteY249" fmla="*/ 560070 h 603885"/>
                  <a:gd name="connsiteX250" fmla="*/ 268605 w 2105025"/>
                  <a:gd name="connsiteY250" fmla="*/ 573405 h 603885"/>
                  <a:gd name="connsiteX251" fmla="*/ 272415 w 2105025"/>
                  <a:gd name="connsiteY251" fmla="*/ 565785 h 603885"/>
                  <a:gd name="connsiteX252" fmla="*/ 318135 w 2105025"/>
                  <a:gd name="connsiteY252" fmla="*/ 582930 h 603885"/>
                  <a:gd name="connsiteX253" fmla="*/ 342900 w 2105025"/>
                  <a:gd name="connsiteY253" fmla="*/ 592455 h 603885"/>
                  <a:gd name="connsiteX254" fmla="*/ 369570 w 2105025"/>
                  <a:gd name="connsiteY254" fmla="*/ 603885 h 603885"/>
                  <a:gd name="connsiteX255" fmla="*/ 354330 w 2105025"/>
                  <a:gd name="connsiteY255" fmla="*/ 573405 h 603885"/>
                  <a:gd name="connsiteX256" fmla="*/ 335280 w 2105025"/>
                  <a:gd name="connsiteY256" fmla="*/ 550545 h 603885"/>
                  <a:gd name="connsiteX257" fmla="*/ 352425 w 2105025"/>
                  <a:gd name="connsiteY257" fmla="*/ 533400 h 603885"/>
                  <a:gd name="connsiteX258" fmla="*/ 361950 w 2105025"/>
                  <a:gd name="connsiteY258" fmla="*/ 518160 h 603885"/>
                  <a:gd name="connsiteX259" fmla="*/ 329565 w 2105025"/>
                  <a:gd name="connsiteY259" fmla="*/ 487680 h 603885"/>
                  <a:gd name="connsiteX260" fmla="*/ 318135 w 2105025"/>
                  <a:gd name="connsiteY260" fmla="*/ 468630 h 603885"/>
                  <a:gd name="connsiteX261" fmla="*/ 321945 w 2105025"/>
                  <a:gd name="connsiteY261" fmla="*/ 447675 h 603885"/>
                  <a:gd name="connsiteX262" fmla="*/ 329565 w 2105025"/>
                  <a:gd name="connsiteY262" fmla="*/ 436245 h 603885"/>
                  <a:gd name="connsiteX263" fmla="*/ 333375 w 2105025"/>
                  <a:gd name="connsiteY263" fmla="*/ 445770 h 603885"/>
                  <a:gd name="connsiteX264" fmla="*/ 358140 w 2105025"/>
                  <a:gd name="connsiteY264" fmla="*/ 421005 h 603885"/>
                  <a:gd name="connsiteX265" fmla="*/ 394335 w 2105025"/>
                  <a:gd name="connsiteY265" fmla="*/ 407670 h 603885"/>
                  <a:gd name="connsiteX266" fmla="*/ 396240 w 2105025"/>
                  <a:gd name="connsiteY266" fmla="*/ 414020 h 603885"/>
                  <a:gd name="connsiteX267" fmla="*/ 409575 w 2105025"/>
                  <a:gd name="connsiteY267" fmla="*/ 419100 h 603885"/>
                  <a:gd name="connsiteX268" fmla="*/ 434340 w 2105025"/>
                  <a:gd name="connsiteY268" fmla="*/ 428625 h 603885"/>
                  <a:gd name="connsiteX269" fmla="*/ 445770 w 2105025"/>
                  <a:gd name="connsiteY269" fmla="*/ 434340 h 603885"/>
                  <a:gd name="connsiteX270" fmla="*/ 461010 w 2105025"/>
                  <a:gd name="connsiteY270" fmla="*/ 426720 h 603885"/>
                  <a:gd name="connsiteX271" fmla="*/ 483870 w 2105025"/>
                  <a:gd name="connsiteY271" fmla="*/ 426720 h 603885"/>
                  <a:gd name="connsiteX272" fmla="*/ 502920 w 2105025"/>
                  <a:gd name="connsiteY272" fmla="*/ 438150 h 603885"/>
                  <a:gd name="connsiteX273" fmla="*/ 520065 w 2105025"/>
                  <a:gd name="connsiteY273" fmla="*/ 428625 h 603885"/>
                  <a:gd name="connsiteX274" fmla="*/ 531495 w 2105025"/>
                  <a:gd name="connsiteY274" fmla="*/ 375285 h 603885"/>
                  <a:gd name="connsiteX0" fmla="*/ 531495 w 2105025"/>
                  <a:gd name="connsiteY0" fmla="*/ 375285 h 603885"/>
                  <a:gd name="connsiteX1" fmla="*/ 621030 w 2105025"/>
                  <a:gd name="connsiteY1" fmla="*/ 350520 h 603885"/>
                  <a:gd name="connsiteX2" fmla="*/ 649605 w 2105025"/>
                  <a:gd name="connsiteY2" fmla="*/ 367665 h 603885"/>
                  <a:gd name="connsiteX3" fmla="*/ 683895 w 2105025"/>
                  <a:gd name="connsiteY3" fmla="*/ 379095 h 603885"/>
                  <a:gd name="connsiteX4" fmla="*/ 706755 w 2105025"/>
                  <a:gd name="connsiteY4" fmla="*/ 384810 h 603885"/>
                  <a:gd name="connsiteX5" fmla="*/ 723900 w 2105025"/>
                  <a:gd name="connsiteY5" fmla="*/ 369570 h 603885"/>
                  <a:gd name="connsiteX6" fmla="*/ 760095 w 2105025"/>
                  <a:gd name="connsiteY6" fmla="*/ 392430 h 603885"/>
                  <a:gd name="connsiteX7" fmla="*/ 754380 w 2105025"/>
                  <a:gd name="connsiteY7" fmla="*/ 403860 h 603885"/>
                  <a:gd name="connsiteX8" fmla="*/ 792480 w 2105025"/>
                  <a:gd name="connsiteY8" fmla="*/ 415290 h 603885"/>
                  <a:gd name="connsiteX9" fmla="*/ 805815 w 2105025"/>
                  <a:gd name="connsiteY9" fmla="*/ 438150 h 603885"/>
                  <a:gd name="connsiteX10" fmla="*/ 822960 w 2105025"/>
                  <a:gd name="connsiteY10" fmla="*/ 428625 h 603885"/>
                  <a:gd name="connsiteX11" fmla="*/ 840105 w 2105025"/>
                  <a:gd name="connsiteY11" fmla="*/ 440055 h 603885"/>
                  <a:gd name="connsiteX12" fmla="*/ 855345 w 2105025"/>
                  <a:gd name="connsiteY12" fmla="*/ 430530 h 603885"/>
                  <a:gd name="connsiteX13" fmla="*/ 902970 w 2105025"/>
                  <a:gd name="connsiteY13" fmla="*/ 459105 h 603885"/>
                  <a:gd name="connsiteX14" fmla="*/ 902970 w 2105025"/>
                  <a:gd name="connsiteY14" fmla="*/ 459105 h 603885"/>
                  <a:gd name="connsiteX15" fmla="*/ 922020 w 2105025"/>
                  <a:gd name="connsiteY15" fmla="*/ 453390 h 603885"/>
                  <a:gd name="connsiteX16" fmla="*/ 933450 w 2105025"/>
                  <a:gd name="connsiteY16" fmla="*/ 461010 h 603885"/>
                  <a:gd name="connsiteX17" fmla="*/ 963930 w 2105025"/>
                  <a:gd name="connsiteY17" fmla="*/ 451485 h 603885"/>
                  <a:gd name="connsiteX18" fmla="*/ 979170 w 2105025"/>
                  <a:gd name="connsiteY18" fmla="*/ 434340 h 603885"/>
                  <a:gd name="connsiteX19" fmla="*/ 1005840 w 2105025"/>
                  <a:gd name="connsiteY19" fmla="*/ 434340 h 603885"/>
                  <a:gd name="connsiteX20" fmla="*/ 1013460 w 2105025"/>
                  <a:gd name="connsiteY20" fmla="*/ 434340 h 603885"/>
                  <a:gd name="connsiteX21" fmla="*/ 1043940 w 2105025"/>
                  <a:gd name="connsiteY21" fmla="*/ 445770 h 603885"/>
                  <a:gd name="connsiteX22" fmla="*/ 1068705 w 2105025"/>
                  <a:gd name="connsiteY22" fmla="*/ 449580 h 603885"/>
                  <a:gd name="connsiteX23" fmla="*/ 1087755 w 2105025"/>
                  <a:gd name="connsiteY23" fmla="*/ 449580 h 603885"/>
                  <a:gd name="connsiteX24" fmla="*/ 1087755 w 2105025"/>
                  <a:gd name="connsiteY24" fmla="*/ 443865 h 603885"/>
                  <a:gd name="connsiteX25" fmla="*/ 1078230 w 2105025"/>
                  <a:gd name="connsiteY25" fmla="*/ 428625 h 603885"/>
                  <a:gd name="connsiteX26" fmla="*/ 1091565 w 2105025"/>
                  <a:gd name="connsiteY26" fmla="*/ 415290 h 603885"/>
                  <a:gd name="connsiteX27" fmla="*/ 1110615 w 2105025"/>
                  <a:gd name="connsiteY27" fmla="*/ 419100 h 603885"/>
                  <a:gd name="connsiteX28" fmla="*/ 1139190 w 2105025"/>
                  <a:gd name="connsiteY28" fmla="*/ 422910 h 603885"/>
                  <a:gd name="connsiteX29" fmla="*/ 1169670 w 2105025"/>
                  <a:gd name="connsiteY29" fmla="*/ 441960 h 603885"/>
                  <a:gd name="connsiteX30" fmla="*/ 1181100 w 2105025"/>
                  <a:gd name="connsiteY30" fmla="*/ 443865 h 603885"/>
                  <a:gd name="connsiteX31" fmla="*/ 1200150 w 2105025"/>
                  <a:gd name="connsiteY31" fmla="*/ 438150 h 603885"/>
                  <a:gd name="connsiteX32" fmla="*/ 1274445 w 2105025"/>
                  <a:gd name="connsiteY32" fmla="*/ 459105 h 603885"/>
                  <a:gd name="connsiteX33" fmla="*/ 1274445 w 2105025"/>
                  <a:gd name="connsiteY33" fmla="*/ 459105 h 603885"/>
                  <a:gd name="connsiteX34" fmla="*/ 1310640 w 2105025"/>
                  <a:gd name="connsiteY34" fmla="*/ 451485 h 603885"/>
                  <a:gd name="connsiteX35" fmla="*/ 1329690 w 2105025"/>
                  <a:gd name="connsiteY35" fmla="*/ 447675 h 603885"/>
                  <a:gd name="connsiteX36" fmla="*/ 1344930 w 2105025"/>
                  <a:gd name="connsiteY36" fmla="*/ 449580 h 603885"/>
                  <a:gd name="connsiteX37" fmla="*/ 1367790 w 2105025"/>
                  <a:gd name="connsiteY37" fmla="*/ 455295 h 603885"/>
                  <a:gd name="connsiteX38" fmla="*/ 1375410 w 2105025"/>
                  <a:gd name="connsiteY38" fmla="*/ 457200 h 603885"/>
                  <a:gd name="connsiteX39" fmla="*/ 1396365 w 2105025"/>
                  <a:gd name="connsiteY39" fmla="*/ 445770 h 603885"/>
                  <a:gd name="connsiteX40" fmla="*/ 1392555 w 2105025"/>
                  <a:gd name="connsiteY40" fmla="*/ 430530 h 603885"/>
                  <a:gd name="connsiteX41" fmla="*/ 1396365 w 2105025"/>
                  <a:gd name="connsiteY41" fmla="*/ 415290 h 603885"/>
                  <a:gd name="connsiteX42" fmla="*/ 1379220 w 2105025"/>
                  <a:gd name="connsiteY42" fmla="*/ 394335 h 603885"/>
                  <a:gd name="connsiteX43" fmla="*/ 1423035 w 2105025"/>
                  <a:gd name="connsiteY43" fmla="*/ 377190 h 603885"/>
                  <a:gd name="connsiteX44" fmla="*/ 1443990 w 2105025"/>
                  <a:gd name="connsiteY44" fmla="*/ 381000 h 603885"/>
                  <a:gd name="connsiteX45" fmla="*/ 1478280 w 2105025"/>
                  <a:gd name="connsiteY45" fmla="*/ 390525 h 603885"/>
                  <a:gd name="connsiteX46" fmla="*/ 1495425 w 2105025"/>
                  <a:gd name="connsiteY46" fmla="*/ 407670 h 603885"/>
                  <a:gd name="connsiteX47" fmla="*/ 1524000 w 2105025"/>
                  <a:gd name="connsiteY47" fmla="*/ 445770 h 603885"/>
                  <a:gd name="connsiteX48" fmla="*/ 1552575 w 2105025"/>
                  <a:gd name="connsiteY48" fmla="*/ 466725 h 603885"/>
                  <a:gd name="connsiteX49" fmla="*/ 1604010 w 2105025"/>
                  <a:gd name="connsiteY49" fmla="*/ 476250 h 603885"/>
                  <a:gd name="connsiteX50" fmla="*/ 1624965 w 2105025"/>
                  <a:gd name="connsiteY50" fmla="*/ 485775 h 603885"/>
                  <a:gd name="connsiteX51" fmla="*/ 1632585 w 2105025"/>
                  <a:gd name="connsiteY51" fmla="*/ 493395 h 603885"/>
                  <a:gd name="connsiteX52" fmla="*/ 1655445 w 2105025"/>
                  <a:gd name="connsiteY52" fmla="*/ 476250 h 603885"/>
                  <a:gd name="connsiteX53" fmla="*/ 1674495 w 2105025"/>
                  <a:gd name="connsiteY53" fmla="*/ 480060 h 603885"/>
                  <a:gd name="connsiteX54" fmla="*/ 1680210 w 2105025"/>
                  <a:gd name="connsiteY54" fmla="*/ 489585 h 603885"/>
                  <a:gd name="connsiteX55" fmla="*/ 1670685 w 2105025"/>
                  <a:gd name="connsiteY55" fmla="*/ 506730 h 603885"/>
                  <a:gd name="connsiteX56" fmla="*/ 1680210 w 2105025"/>
                  <a:gd name="connsiteY56" fmla="*/ 514350 h 603885"/>
                  <a:gd name="connsiteX57" fmla="*/ 1659255 w 2105025"/>
                  <a:gd name="connsiteY57" fmla="*/ 556260 h 603885"/>
                  <a:gd name="connsiteX58" fmla="*/ 1674495 w 2105025"/>
                  <a:gd name="connsiteY58" fmla="*/ 581025 h 603885"/>
                  <a:gd name="connsiteX59" fmla="*/ 1684020 w 2105025"/>
                  <a:gd name="connsiteY59" fmla="*/ 569595 h 603885"/>
                  <a:gd name="connsiteX60" fmla="*/ 1703070 w 2105025"/>
                  <a:gd name="connsiteY60" fmla="*/ 582930 h 603885"/>
                  <a:gd name="connsiteX61" fmla="*/ 1724025 w 2105025"/>
                  <a:gd name="connsiteY61" fmla="*/ 544830 h 603885"/>
                  <a:gd name="connsiteX62" fmla="*/ 1733550 w 2105025"/>
                  <a:gd name="connsiteY62" fmla="*/ 510540 h 603885"/>
                  <a:gd name="connsiteX63" fmla="*/ 1735455 w 2105025"/>
                  <a:gd name="connsiteY63" fmla="*/ 483870 h 603885"/>
                  <a:gd name="connsiteX64" fmla="*/ 1727835 w 2105025"/>
                  <a:gd name="connsiteY64" fmla="*/ 451485 h 603885"/>
                  <a:gd name="connsiteX65" fmla="*/ 1718310 w 2105025"/>
                  <a:gd name="connsiteY65" fmla="*/ 436245 h 603885"/>
                  <a:gd name="connsiteX66" fmla="*/ 1708785 w 2105025"/>
                  <a:gd name="connsiteY66" fmla="*/ 432435 h 603885"/>
                  <a:gd name="connsiteX67" fmla="*/ 1685925 w 2105025"/>
                  <a:gd name="connsiteY67" fmla="*/ 401955 h 603885"/>
                  <a:gd name="connsiteX68" fmla="*/ 1661160 w 2105025"/>
                  <a:gd name="connsiteY68" fmla="*/ 377190 h 603885"/>
                  <a:gd name="connsiteX69" fmla="*/ 1647825 w 2105025"/>
                  <a:gd name="connsiteY69" fmla="*/ 373380 h 603885"/>
                  <a:gd name="connsiteX70" fmla="*/ 1628775 w 2105025"/>
                  <a:gd name="connsiteY70" fmla="*/ 382905 h 603885"/>
                  <a:gd name="connsiteX71" fmla="*/ 1596390 w 2105025"/>
                  <a:gd name="connsiteY71" fmla="*/ 367665 h 603885"/>
                  <a:gd name="connsiteX72" fmla="*/ 1577340 w 2105025"/>
                  <a:gd name="connsiteY72" fmla="*/ 358140 h 603885"/>
                  <a:gd name="connsiteX73" fmla="*/ 1594485 w 2105025"/>
                  <a:gd name="connsiteY73" fmla="*/ 331470 h 603885"/>
                  <a:gd name="connsiteX74" fmla="*/ 1604010 w 2105025"/>
                  <a:gd name="connsiteY74" fmla="*/ 291465 h 603885"/>
                  <a:gd name="connsiteX75" fmla="*/ 1642110 w 2105025"/>
                  <a:gd name="connsiteY75" fmla="*/ 278130 h 603885"/>
                  <a:gd name="connsiteX76" fmla="*/ 1668780 w 2105025"/>
                  <a:gd name="connsiteY76" fmla="*/ 285750 h 603885"/>
                  <a:gd name="connsiteX77" fmla="*/ 1693545 w 2105025"/>
                  <a:gd name="connsiteY77" fmla="*/ 276225 h 603885"/>
                  <a:gd name="connsiteX78" fmla="*/ 1712595 w 2105025"/>
                  <a:gd name="connsiteY78" fmla="*/ 276225 h 603885"/>
                  <a:gd name="connsiteX79" fmla="*/ 1731645 w 2105025"/>
                  <a:gd name="connsiteY79" fmla="*/ 285750 h 603885"/>
                  <a:gd name="connsiteX80" fmla="*/ 1752600 w 2105025"/>
                  <a:gd name="connsiteY80" fmla="*/ 289560 h 603885"/>
                  <a:gd name="connsiteX81" fmla="*/ 1765935 w 2105025"/>
                  <a:gd name="connsiteY81" fmla="*/ 283845 h 603885"/>
                  <a:gd name="connsiteX82" fmla="*/ 1765935 w 2105025"/>
                  <a:gd name="connsiteY82" fmla="*/ 241935 h 603885"/>
                  <a:gd name="connsiteX83" fmla="*/ 1786890 w 2105025"/>
                  <a:gd name="connsiteY83" fmla="*/ 241935 h 603885"/>
                  <a:gd name="connsiteX84" fmla="*/ 1813560 w 2105025"/>
                  <a:gd name="connsiteY84" fmla="*/ 249555 h 603885"/>
                  <a:gd name="connsiteX85" fmla="*/ 1826895 w 2105025"/>
                  <a:gd name="connsiteY85" fmla="*/ 260985 h 603885"/>
                  <a:gd name="connsiteX86" fmla="*/ 1836420 w 2105025"/>
                  <a:gd name="connsiteY86" fmla="*/ 249555 h 603885"/>
                  <a:gd name="connsiteX87" fmla="*/ 1832610 w 2105025"/>
                  <a:gd name="connsiteY87" fmla="*/ 238125 h 603885"/>
                  <a:gd name="connsiteX88" fmla="*/ 1847850 w 2105025"/>
                  <a:gd name="connsiteY88" fmla="*/ 226695 h 603885"/>
                  <a:gd name="connsiteX89" fmla="*/ 1870710 w 2105025"/>
                  <a:gd name="connsiteY89" fmla="*/ 259080 h 603885"/>
                  <a:gd name="connsiteX90" fmla="*/ 1863090 w 2105025"/>
                  <a:gd name="connsiteY90" fmla="*/ 281940 h 603885"/>
                  <a:gd name="connsiteX91" fmla="*/ 1855470 w 2105025"/>
                  <a:gd name="connsiteY91" fmla="*/ 302895 h 603885"/>
                  <a:gd name="connsiteX92" fmla="*/ 1853565 w 2105025"/>
                  <a:gd name="connsiteY92" fmla="*/ 314325 h 603885"/>
                  <a:gd name="connsiteX93" fmla="*/ 1847850 w 2105025"/>
                  <a:gd name="connsiteY93" fmla="*/ 320040 h 603885"/>
                  <a:gd name="connsiteX94" fmla="*/ 1889760 w 2105025"/>
                  <a:gd name="connsiteY94" fmla="*/ 377190 h 603885"/>
                  <a:gd name="connsiteX95" fmla="*/ 1914525 w 2105025"/>
                  <a:gd name="connsiteY95" fmla="*/ 396240 h 603885"/>
                  <a:gd name="connsiteX96" fmla="*/ 1941195 w 2105025"/>
                  <a:gd name="connsiteY96" fmla="*/ 419100 h 603885"/>
                  <a:gd name="connsiteX97" fmla="*/ 1948815 w 2105025"/>
                  <a:gd name="connsiteY97" fmla="*/ 426720 h 603885"/>
                  <a:gd name="connsiteX98" fmla="*/ 1962150 w 2105025"/>
                  <a:gd name="connsiteY98" fmla="*/ 422910 h 603885"/>
                  <a:gd name="connsiteX99" fmla="*/ 1950720 w 2105025"/>
                  <a:gd name="connsiteY99" fmla="*/ 400050 h 603885"/>
                  <a:gd name="connsiteX100" fmla="*/ 1960245 w 2105025"/>
                  <a:gd name="connsiteY100" fmla="*/ 394335 h 603885"/>
                  <a:gd name="connsiteX101" fmla="*/ 1948815 w 2105025"/>
                  <a:gd name="connsiteY101" fmla="*/ 379095 h 603885"/>
                  <a:gd name="connsiteX102" fmla="*/ 1954530 w 2105025"/>
                  <a:gd name="connsiteY102" fmla="*/ 367665 h 603885"/>
                  <a:gd name="connsiteX103" fmla="*/ 1954530 w 2105025"/>
                  <a:gd name="connsiteY103" fmla="*/ 367665 h 603885"/>
                  <a:gd name="connsiteX104" fmla="*/ 1948815 w 2105025"/>
                  <a:gd name="connsiteY104" fmla="*/ 348615 h 603885"/>
                  <a:gd name="connsiteX105" fmla="*/ 1939290 w 2105025"/>
                  <a:gd name="connsiteY105" fmla="*/ 333375 h 603885"/>
                  <a:gd name="connsiteX106" fmla="*/ 1927860 w 2105025"/>
                  <a:gd name="connsiteY106" fmla="*/ 318135 h 603885"/>
                  <a:gd name="connsiteX107" fmla="*/ 1914525 w 2105025"/>
                  <a:gd name="connsiteY107" fmla="*/ 310515 h 603885"/>
                  <a:gd name="connsiteX108" fmla="*/ 1905000 w 2105025"/>
                  <a:gd name="connsiteY108" fmla="*/ 310515 h 603885"/>
                  <a:gd name="connsiteX109" fmla="*/ 1891665 w 2105025"/>
                  <a:gd name="connsiteY109" fmla="*/ 283845 h 603885"/>
                  <a:gd name="connsiteX110" fmla="*/ 1912620 w 2105025"/>
                  <a:gd name="connsiteY110" fmla="*/ 266700 h 603885"/>
                  <a:gd name="connsiteX111" fmla="*/ 1945005 w 2105025"/>
                  <a:gd name="connsiteY111" fmla="*/ 253365 h 603885"/>
                  <a:gd name="connsiteX112" fmla="*/ 1973580 w 2105025"/>
                  <a:gd name="connsiteY112" fmla="*/ 268605 h 603885"/>
                  <a:gd name="connsiteX113" fmla="*/ 1994535 w 2105025"/>
                  <a:gd name="connsiteY113" fmla="*/ 241935 h 603885"/>
                  <a:gd name="connsiteX114" fmla="*/ 2009775 w 2105025"/>
                  <a:gd name="connsiteY114" fmla="*/ 228600 h 603885"/>
                  <a:gd name="connsiteX115" fmla="*/ 2038350 w 2105025"/>
                  <a:gd name="connsiteY115" fmla="*/ 236220 h 603885"/>
                  <a:gd name="connsiteX116" fmla="*/ 2038350 w 2105025"/>
                  <a:gd name="connsiteY116" fmla="*/ 236220 h 603885"/>
                  <a:gd name="connsiteX117" fmla="*/ 2038350 w 2105025"/>
                  <a:gd name="connsiteY117" fmla="*/ 236220 h 603885"/>
                  <a:gd name="connsiteX118" fmla="*/ 2042160 w 2105025"/>
                  <a:gd name="connsiteY118" fmla="*/ 222885 h 603885"/>
                  <a:gd name="connsiteX119" fmla="*/ 1981200 w 2105025"/>
                  <a:gd name="connsiteY119" fmla="*/ 203835 h 603885"/>
                  <a:gd name="connsiteX120" fmla="*/ 1965960 w 2105025"/>
                  <a:gd name="connsiteY120" fmla="*/ 192405 h 603885"/>
                  <a:gd name="connsiteX121" fmla="*/ 1973580 w 2105025"/>
                  <a:gd name="connsiteY121" fmla="*/ 184785 h 603885"/>
                  <a:gd name="connsiteX122" fmla="*/ 1996440 w 2105025"/>
                  <a:gd name="connsiteY122" fmla="*/ 186690 h 603885"/>
                  <a:gd name="connsiteX123" fmla="*/ 1990725 w 2105025"/>
                  <a:gd name="connsiteY123" fmla="*/ 171450 h 603885"/>
                  <a:gd name="connsiteX124" fmla="*/ 2017395 w 2105025"/>
                  <a:gd name="connsiteY124" fmla="*/ 169545 h 603885"/>
                  <a:gd name="connsiteX125" fmla="*/ 2042160 w 2105025"/>
                  <a:gd name="connsiteY125" fmla="*/ 177165 h 603885"/>
                  <a:gd name="connsiteX126" fmla="*/ 2078355 w 2105025"/>
                  <a:gd name="connsiteY126" fmla="*/ 190500 h 603885"/>
                  <a:gd name="connsiteX127" fmla="*/ 2105025 w 2105025"/>
                  <a:gd name="connsiteY127" fmla="*/ 188595 h 603885"/>
                  <a:gd name="connsiteX128" fmla="*/ 2065020 w 2105025"/>
                  <a:gd name="connsiteY128" fmla="*/ 160020 h 603885"/>
                  <a:gd name="connsiteX129" fmla="*/ 2049780 w 2105025"/>
                  <a:gd name="connsiteY129" fmla="*/ 156210 h 603885"/>
                  <a:gd name="connsiteX130" fmla="*/ 2036445 w 2105025"/>
                  <a:gd name="connsiteY130" fmla="*/ 160020 h 603885"/>
                  <a:gd name="connsiteX131" fmla="*/ 2002155 w 2105025"/>
                  <a:gd name="connsiteY131" fmla="*/ 152400 h 603885"/>
                  <a:gd name="connsiteX132" fmla="*/ 1973580 w 2105025"/>
                  <a:gd name="connsiteY132" fmla="*/ 146685 h 603885"/>
                  <a:gd name="connsiteX133" fmla="*/ 1925955 w 2105025"/>
                  <a:gd name="connsiteY133" fmla="*/ 137160 h 603885"/>
                  <a:gd name="connsiteX134" fmla="*/ 1884045 w 2105025"/>
                  <a:gd name="connsiteY134" fmla="*/ 118110 h 603885"/>
                  <a:gd name="connsiteX135" fmla="*/ 1823085 w 2105025"/>
                  <a:gd name="connsiteY135" fmla="*/ 110490 h 603885"/>
                  <a:gd name="connsiteX136" fmla="*/ 1767840 w 2105025"/>
                  <a:gd name="connsiteY136" fmla="*/ 106680 h 603885"/>
                  <a:gd name="connsiteX137" fmla="*/ 1781175 w 2105025"/>
                  <a:gd name="connsiteY137" fmla="*/ 123825 h 603885"/>
                  <a:gd name="connsiteX138" fmla="*/ 1739265 w 2105025"/>
                  <a:gd name="connsiteY138" fmla="*/ 118110 h 603885"/>
                  <a:gd name="connsiteX139" fmla="*/ 1691640 w 2105025"/>
                  <a:gd name="connsiteY139" fmla="*/ 112395 h 603885"/>
                  <a:gd name="connsiteX140" fmla="*/ 1640205 w 2105025"/>
                  <a:gd name="connsiteY140" fmla="*/ 114300 h 603885"/>
                  <a:gd name="connsiteX141" fmla="*/ 1600200 w 2105025"/>
                  <a:gd name="connsiteY141" fmla="*/ 97155 h 603885"/>
                  <a:gd name="connsiteX142" fmla="*/ 1533525 w 2105025"/>
                  <a:gd name="connsiteY142" fmla="*/ 100965 h 603885"/>
                  <a:gd name="connsiteX143" fmla="*/ 1476375 w 2105025"/>
                  <a:gd name="connsiteY143" fmla="*/ 91440 h 603885"/>
                  <a:gd name="connsiteX144" fmla="*/ 1443990 w 2105025"/>
                  <a:gd name="connsiteY144" fmla="*/ 76200 h 603885"/>
                  <a:gd name="connsiteX145" fmla="*/ 1354455 w 2105025"/>
                  <a:gd name="connsiteY145" fmla="*/ 64770 h 603885"/>
                  <a:gd name="connsiteX146" fmla="*/ 1339215 w 2105025"/>
                  <a:gd name="connsiteY146" fmla="*/ 66675 h 603885"/>
                  <a:gd name="connsiteX147" fmla="*/ 1344930 w 2105025"/>
                  <a:gd name="connsiteY147" fmla="*/ 83820 h 603885"/>
                  <a:gd name="connsiteX148" fmla="*/ 1325880 w 2105025"/>
                  <a:gd name="connsiteY148" fmla="*/ 91440 h 603885"/>
                  <a:gd name="connsiteX149" fmla="*/ 1299210 w 2105025"/>
                  <a:gd name="connsiteY149" fmla="*/ 91440 h 603885"/>
                  <a:gd name="connsiteX150" fmla="*/ 1274445 w 2105025"/>
                  <a:gd name="connsiteY150" fmla="*/ 87630 h 603885"/>
                  <a:gd name="connsiteX151" fmla="*/ 1249680 w 2105025"/>
                  <a:gd name="connsiteY151" fmla="*/ 100965 h 603885"/>
                  <a:gd name="connsiteX152" fmla="*/ 1167765 w 2105025"/>
                  <a:gd name="connsiteY152" fmla="*/ 57150 h 603885"/>
                  <a:gd name="connsiteX153" fmla="*/ 1116330 w 2105025"/>
                  <a:gd name="connsiteY153" fmla="*/ 57150 h 603885"/>
                  <a:gd name="connsiteX154" fmla="*/ 1099185 w 2105025"/>
                  <a:gd name="connsiteY154" fmla="*/ 64770 h 603885"/>
                  <a:gd name="connsiteX155" fmla="*/ 1040130 w 2105025"/>
                  <a:gd name="connsiteY155" fmla="*/ 55245 h 603885"/>
                  <a:gd name="connsiteX156" fmla="*/ 1011555 w 2105025"/>
                  <a:gd name="connsiteY156" fmla="*/ 59055 h 603885"/>
                  <a:gd name="connsiteX157" fmla="*/ 986790 w 2105025"/>
                  <a:gd name="connsiteY157" fmla="*/ 53340 h 603885"/>
                  <a:gd name="connsiteX158" fmla="*/ 956310 w 2105025"/>
                  <a:gd name="connsiteY158" fmla="*/ 53340 h 603885"/>
                  <a:gd name="connsiteX159" fmla="*/ 931545 w 2105025"/>
                  <a:gd name="connsiteY159" fmla="*/ 64770 h 603885"/>
                  <a:gd name="connsiteX160" fmla="*/ 916305 w 2105025"/>
                  <a:gd name="connsiteY160" fmla="*/ 51435 h 603885"/>
                  <a:gd name="connsiteX161" fmla="*/ 960120 w 2105025"/>
                  <a:gd name="connsiteY161" fmla="*/ 26670 h 603885"/>
                  <a:gd name="connsiteX162" fmla="*/ 923925 w 2105025"/>
                  <a:gd name="connsiteY162" fmla="*/ 13335 h 603885"/>
                  <a:gd name="connsiteX163" fmla="*/ 883920 w 2105025"/>
                  <a:gd name="connsiteY163" fmla="*/ 5715 h 603885"/>
                  <a:gd name="connsiteX164" fmla="*/ 870585 w 2105025"/>
                  <a:gd name="connsiteY164" fmla="*/ 13335 h 603885"/>
                  <a:gd name="connsiteX165" fmla="*/ 853440 w 2105025"/>
                  <a:gd name="connsiteY165" fmla="*/ 13335 h 603885"/>
                  <a:gd name="connsiteX166" fmla="*/ 832485 w 2105025"/>
                  <a:gd name="connsiteY166" fmla="*/ 0 h 603885"/>
                  <a:gd name="connsiteX167" fmla="*/ 809625 w 2105025"/>
                  <a:gd name="connsiteY167" fmla="*/ 0 h 603885"/>
                  <a:gd name="connsiteX168" fmla="*/ 777240 w 2105025"/>
                  <a:gd name="connsiteY168" fmla="*/ 22860 h 603885"/>
                  <a:gd name="connsiteX169" fmla="*/ 739140 w 2105025"/>
                  <a:gd name="connsiteY169" fmla="*/ 19050 h 603885"/>
                  <a:gd name="connsiteX170" fmla="*/ 687705 w 2105025"/>
                  <a:gd name="connsiteY170" fmla="*/ 28575 h 603885"/>
                  <a:gd name="connsiteX171" fmla="*/ 662940 w 2105025"/>
                  <a:gd name="connsiteY171" fmla="*/ 32385 h 603885"/>
                  <a:gd name="connsiteX172" fmla="*/ 676275 w 2105025"/>
                  <a:gd name="connsiteY172" fmla="*/ 45720 h 603885"/>
                  <a:gd name="connsiteX173" fmla="*/ 647700 w 2105025"/>
                  <a:gd name="connsiteY173" fmla="*/ 53340 h 603885"/>
                  <a:gd name="connsiteX174" fmla="*/ 613410 w 2105025"/>
                  <a:gd name="connsiteY174" fmla="*/ 60960 h 603885"/>
                  <a:gd name="connsiteX175" fmla="*/ 569595 w 2105025"/>
                  <a:gd name="connsiteY175" fmla="*/ 87630 h 603885"/>
                  <a:gd name="connsiteX176" fmla="*/ 550545 w 2105025"/>
                  <a:gd name="connsiteY176" fmla="*/ 83820 h 603885"/>
                  <a:gd name="connsiteX177" fmla="*/ 561975 w 2105025"/>
                  <a:gd name="connsiteY177" fmla="*/ 108585 h 603885"/>
                  <a:gd name="connsiteX178" fmla="*/ 590550 w 2105025"/>
                  <a:gd name="connsiteY178" fmla="*/ 129540 h 603885"/>
                  <a:gd name="connsiteX179" fmla="*/ 590550 w 2105025"/>
                  <a:gd name="connsiteY179" fmla="*/ 148590 h 603885"/>
                  <a:gd name="connsiteX180" fmla="*/ 565785 w 2105025"/>
                  <a:gd name="connsiteY180" fmla="*/ 165735 h 603885"/>
                  <a:gd name="connsiteX181" fmla="*/ 548640 w 2105025"/>
                  <a:gd name="connsiteY181" fmla="*/ 169545 h 603885"/>
                  <a:gd name="connsiteX182" fmla="*/ 560070 w 2105025"/>
                  <a:gd name="connsiteY182" fmla="*/ 140970 h 603885"/>
                  <a:gd name="connsiteX183" fmla="*/ 520065 w 2105025"/>
                  <a:gd name="connsiteY183" fmla="*/ 83820 h 603885"/>
                  <a:gd name="connsiteX184" fmla="*/ 501015 w 2105025"/>
                  <a:gd name="connsiteY184" fmla="*/ 68580 h 603885"/>
                  <a:gd name="connsiteX185" fmla="*/ 476250 w 2105025"/>
                  <a:gd name="connsiteY185" fmla="*/ 72390 h 603885"/>
                  <a:gd name="connsiteX186" fmla="*/ 464820 w 2105025"/>
                  <a:gd name="connsiteY186" fmla="*/ 87630 h 603885"/>
                  <a:gd name="connsiteX187" fmla="*/ 476250 w 2105025"/>
                  <a:gd name="connsiteY187" fmla="*/ 102870 h 603885"/>
                  <a:gd name="connsiteX188" fmla="*/ 510540 w 2105025"/>
                  <a:gd name="connsiteY188" fmla="*/ 123825 h 603885"/>
                  <a:gd name="connsiteX189" fmla="*/ 502920 w 2105025"/>
                  <a:gd name="connsiteY189" fmla="*/ 144780 h 603885"/>
                  <a:gd name="connsiteX190" fmla="*/ 447675 w 2105025"/>
                  <a:gd name="connsiteY190" fmla="*/ 121920 h 603885"/>
                  <a:gd name="connsiteX191" fmla="*/ 419100 w 2105025"/>
                  <a:gd name="connsiteY191" fmla="*/ 121920 h 603885"/>
                  <a:gd name="connsiteX192" fmla="*/ 400050 w 2105025"/>
                  <a:gd name="connsiteY192" fmla="*/ 104775 h 603885"/>
                  <a:gd name="connsiteX193" fmla="*/ 377190 w 2105025"/>
                  <a:gd name="connsiteY193" fmla="*/ 100965 h 603885"/>
                  <a:gd name="connsiteX194" fmla="*/ 365760 w 2105025"/>
                  <a:gd name="connsiteY194" fmla="*/ 112395 h 603885"/>
                  <a:gd name="connsiteX195" fmla="*/ 396240 w 2105025"/>
                  <a:gd name="connsiteY195" fmla="*/ 121920 h 603885"/>
                  <a:gd name="connsiteX196" fmla="*/ 371475 w 2105025"/>
                  <a:gd name="connsiteY196" fmla="*/ 133350 h 603885"/>
                  <a:gd name="connsiteX197" fmla="*/ 323850 w 2105025"/>
                  <a:gd name="connsiteY197" fmla="*/ 135255 h 603885"/>
                  <a:gd name="connsiteX198" fmla="*/ 297180 w 2105025"/>
                  <a:gd name="connsiteY198" fmla="*/ 133350 h 603885"/>
                  <a:gd name="connsiteX199" fmla="*/ 240030 w 2105025"/>
                  <a:gd name="connsiteY199" fmla="*/ 156210 h 603885"/>
                  <a:gd name="connsiteX200" fmla="*/ 224790 w 2105025"/>
                  <a:gd name="connsiteY200" fmla="*/ 160020 h 603885"/>
                  <a:gd name="connsiteX201" fmla="*/ 215265 w 2105025"/>
                  <a:gd name="connsiteY201" fmla="*/ 139065 h 603885"/>
                  <a:gd name="connsiteX202" fmla="*/ 198120 w 2105025"/>
                  <a:gd name="connsiteY202" fmla="*/ 142875 h 603885"/>
                  <a:gd name="connsiteX203" fmla="*/ 207645 w 2105025"/>
                  <a:gd name="connsiteY203" fmla="*/ 161925 h 603885"/>
                  <a:gd name="connsiteX204" fmla="*/ 171450 w 2105025"/>
                  <a:gd name="connsiteY204" fmla="*/ 173355 h 603885"/>
                  <a:gd name="connsiteX205" fmla="*/ 144780 w 2105025"/>
                  <a:gd name="connsiteY205" fmla="*/ 200025 h 603885"/>
                  <a:gd name="connsiteX206" fmla="*/ 127635 w 2105025"/>
                  <a:gd name="connsiteY206" fmla="*/ 186690 h 603885"/>
                  <a:gd name="connsiteX207" fmla="*/ 114300 w 2105025"/>
                  <a:gd name="connsiteY207" fmla="*/ 209550 h 603885"/>
                  <a:gd name="connsiteX208" fmla="*/ 91440 w 2105025"/>
                  <a:gd name="connsiteY208" fmla="*/ 196215 h 603885"/>
                  <a:gd name="connsiteX209" fmla="*/ 80010 w 2105025"/>
                  <a:gd name="connsiteY209" fmla="*/ 177165 h 603885"/>
                  <a:gd name="connsiteX210" fmla="*/ 62865 w 2105025"/>
                  <a:gd name="connsiteY210" fmla="*/ 161925 h 603885"/>
                  <a:gd name="connsiteX211" fmla="*/ 51435 w 2105025"/>
                  <a:gd name="connsiteY211" fmla="*/ 154305 h 603885"/>
                  <a:gd name="connsiteX212" fmla="*/ 89535 w 2105025"/>
                  <a:gd name="connsiteY212" fmla="*/ 154305 h 603885"/>
                  <a:gd name="connsiteX213" fmla="*/ 127635 w 2105025"/>
                  <a:gd name="connsiteY213" fmla="*/ 163830 h 603885"/>
                  <a:gd name="connsiteX214" fmla="*/ 150495 w 2105025"/>
                  <a:gd name="connsiteY214" fmla="*/ 163830 h 603885"/>
                  <a:gd name="connsiteX215" fmla="*/ 161925 w 2105025"/>
                  <a:gd name="connsiteY215" fmla="*/ 150495 h 603885"/>
                  <a:gd name="connsiteX216" fmla="*/ 135255 w 2105025"/>
                  <a:gd name="connsiteY216" fmla="*/ 137160 h 603885"/>
                  <a:gd name="connsiteX217" fmla="*/ 104775 w 2105025"/>
                  <a:gd name="connsiteY217" fmla="*/ 121920 h 603885"/>
                  <a:gd name="connsiteX218" fmla="*/ 74295 w 2105025"/>
                  <a:gd name="connsiteY218" fmla="*/ 120015 h 603885"/>
                  <a:gd name="connsiteX219" fmla="*/ 45720 w 2105025"/>
                  <a:gd name="connsiteY219" fmla="*/ 127635 h 603885"/>
                  <a:gd name="connsiteX220" fmla="*/ 26670 w 2105025"/>
                  <a:gd name="connsiteY220" fmla="*/ 102870 h 603885"/>
                  <a:gd name="connsiteX221" fmla="*/ 0 w 2105025"/>
                  <a:gd name="connsiteY221" fmla="*/ 120015 h 603885"/>
                  <a:gd name="connsiteX222" fmla="*/ 15240 w 2105025"/>
                  <a:gd name="connsiteY222" fmla="*/ 142875 h 603885"/>
                  <a:gd name="connsiteX223" fmla="*/ 22860 w 2105025"/>
                  <a:gd name="connsiteY223" fmla="*/ 152400 h 603885"/>
                  <a:gd name="connsiteX224" fmla="*/ 13335 w 2105025"/>
                  <a:gd name="connsiteY224" fmla="*/ 160020 h 603885"/>
                  <a:gd name="connsiteX225" fmla="*/ 26670 w 2105025"/>
                  <a:gd name="connsiteY225" fmla="*/ 175260 h 603885"/>
                  <a:gd name="connsiteX226" fmla="*/ 26670 w 2105025"/>
                  <a:gd name="connsiteY226" fmla="*/ 201930 h 603885"/>
                  <a:gd name="connsiteX227" fmla="*/ 49530 w 2105025"/>
                  <a:gd name="connsiteY227" fmla="*/ 219075 h 603885"/>
                  <a:gd name="connsiteX228" fmla="*/ 49530 w 2105025"/>
                  <a:gd name="connsiteY228" fmla="*/ 228600 h 603885"/>
                  <a:gd name="connsiteX229" fmla="*/ 24765 w 2105025"/>
                  <a:gd name="connsiteY229" fmla="*/ 262890 h 603885"/>
                  <a:gd name="connsiteX230" fmla="*/ 30480 w 2105025"/>
                  <a:gd name="connsiteY230" fmla="*/ 270510 h 603885"/>
                  <a:gd name="connsiteX231" fmla="*/ 30480 w 2105025"/>
                  <a:gd name="connsiteY231" fmla="*/ 283845 h 603885"/>
                  <a:gd name="connsiteX232" fmla="*/ 15240 w 2105025"/>
                  <a:gd name="connsiteY232" fmla="*/ 289560 h 603885"/>
                  <a:gd name="connsiteX233" fmla="*/ 15240 w 2105025"/>
                  <a:gd name="connsiteY233" fmla="*/ 314325 h 603885"/>
                  <a:gd name="connsiteX234" fmla="*/ 28575 w 2105025"/>
                  <a:gd name="connsiteY234" fmla="*/ 329565 h 603885"/>
                  <a:gd name="connsiteX235" fmla="*/ 49530 w 2105025"/>
                  <a:gd name="connsiteY235" fmla="*/ 340995 h 603885"/>
                  <a:gd name="connsiteX236" fmla="*/ 70485 w 2105025"/>
                  <a:gd name="connsiteY236" fmla="*/ 346710 h 603885"/>
                  <a:gd name="connsiteX237" fmla="*/ 80010 w 2105025"/>
                  <a:gd name="connsiteY237" fmla="*/ 365760 h 603885"/>
                  <a:gd name="connsiteX238" fmla="*/ 89535 w 2105025"/>
                  <a:gd name="connsiteY238" fmla="*/ 379095 h 603885"/>
                  <a:gd name="connsiteX239" fmla="*/ 83820 w 2105025"/>
                  <a:gd name="connsiteY239" fmla="*/ 403860 h 603885"/>
                  <a:gd name="connsiteX240" fmla="*/ 106680 w 2105025"/>
                  <a:gd name="connsiteY240" fmla="*/ 398145 h 603885"/>
                  <a:gd name="connsiteX241" fmla="*/ 150495 w 2105025"/>
                  <a:gd name="connsiteY241" fmla="*/ 432435 h 603885"/>
                  <a:gd name="connsiteX242" fmla="*/ 196215 w 2105025"/>
                  <a:gd name="connsiteY242" fmla="*/ 445770 h 603885"/>
                  <a:gd name="connsiteX243" fmla="*/ 213360 w 2105025"/>
                  <a:gd name="connsiteY243" fmla="*/ 449580 h 603885"/>
                  <a:gd name="connsiteX244" fmla="*/ 232410 w 2105025"/>
                  <a:gd name="connsiteY244" fmla="*/ 470535 h 603885"/>
                  <a:gd name="connsiteX245" fmla="*/ 209550 w 2105025"/>
                  <a:gd name="connsiteY245" fmla="*/ 501015 h 603885"/>
                  <a:gd name="connsiteX246" fmla="*/ 205740 w 2105025"/>
                  <a:gd name="connsiteY246" fmla="*/ 518160 h 603885"/>
                  <a:gd name="connsiteX247" fmla="*/ 196215 w 2105025"/>
                  <a:gd name="connsiteY247" fmla="*/ 542925 h 603885"/>
                  <a:gd name="connsiteX248" fmla="*/ 226695 w 2105025"/>
                  <a:gd name="connsiteY248" fmla="*/ 563880 h 603885"/>
                  <a:gd name="connsiteX249" fmla="*/ 245745 w 2105025"/>
                  <a:gd name="connsiteY249" fmla="*/ 560070 h 603885"/>
                  <a:gd name="connsiteX250" fmla="*/ 268605 w 2105025"/>
                  <a:gd name="connsiteY250" fmla="*/ 573405 h 603885"/>
                  <a:gd name="connsiteX251" fmla="*/ 272415 w 2105025"/>
                  <a:gd name="connsiteY251" fmla="*/ 565785 h 603885"/>
                  <a:gd name="connsiteX252" fmla="*/ 318135 w 2105025"/>
                  <a:gd name="connsiteY252" fmla="*/ 582930 h 603885"/>
                  <a:gd name="connsiteX253" fmla="*/ 342900 w 2105025"/>
                  <a:gd name="connsiteY253" fmla="*/ 592455 h 603885"/>
                  <a:gd name="connsiteX254" fmla="*/ 369570 w 2105025"/>
                  <a:gd name="connsiteY254" fmla="*/ 603885 h 603885"/>
                  <a:gd name="connsiteX255" fmla="*/ 354330 w 2105025"/>
                  <a:gd name="connsiteY255" fmla="*/ 573405 h 603885"/>
                  <a:gd name="connsiteX256" fmla="*/ 335280 w 2105025"/>
                  <a:gd name="connsiteY256" fmla="*/ 550545 h 603885"/>
                  <a:gd name="connsiteX257" fmla="*/ 352425 w 2105025"/>
                  <a:gd name="connsiteY257" fmla="*/ 533400 h 603885"/>
                  <a:gd name="connsiteX258" fmla="*/ 361950 w 2105025"/>
                  <a:gd name="connsiteY258" fmla="*/ 518160 h 603885"/>
                  <a:gd name="connsiteX259" fmla="*/ 329565 w 2105025"/>
                  <a:gd name="connsiteY259" fmla="*/ 487680 h 603885"/>
                  <a:gd name="connsiteX260" fmla="*/ 318135 w 2105025"/>
                  <a:gd name="connsiteY260" fmla="*/ 468630 h 603885"/>
                  <a:gd name="connsiteX261" fmla="*/ 321945 w 2105025"/>
                  <a:gd name="connsiteY261" fmla="*/ 447675 h 603885"/>
                  <a:gd name="connsiteX262" fmla="*/ 329565 w 2105025"/>
                  <a:gd name="connsiteY262" fmla="*/ 436245 h 603885"/>
                  <a:gd name="connsiteX263" fmla="*/ 333375 w 2105025"/>
                  <a:gd name="connsiteY263" fmla="*/ 445770 h 603885"/>
                  <a:gd name="connsiteX264" fmla="*/ 358140 w 2105025"/>
                  <a:gd name="connsiteY264" fmla="*/ 421005 h 603885"/>
                  <a:gd name="connsiteX265" fmla="*/ 394335 w 2105025"/>
                  <a:gd name="connsiteY265" fmla="*/ 407670 h 603885"/>
                  <a:gd name="connsiteX266" fmla="*/ 396240 w 2105025"/>
                  <a:gd name="connsiteY266" fmla="*/ 414020 h 603885"/>
                  <a:gd name="connsiteX267" fmla="*/ 409575 w 2105025"/>
                  <a:gd name="connsiteY267" fmla="*/ 419100 h 603885"/>
                  <a:gd name="connsiteX268" fmla="*/ 434340 w 2105025"/>
                  <a:gd name="connsiteY268" fmla="*/ 428625 h 603885"/>
                  <a:gd name="connsiteX269" fmla="*/ 445770 w 2105025"/>
                  <a:gd name="connsiteY269" fmla="*/ 434340 h 603885"/>
                  <a:gd name="connsiteX270" fmla="*/ 461010 w 2105025"/>
                  <a:gd name="connsiteY270" fmla="*/ 426720 h 603885"/>
                  <a:gd name="connsiteX271" fmla="*/ 483870 w 2105025"/>
                  <a:gd name="connsiteY271" fmla="*/ 426720 h 603885"/>
                  <a:gd name="connsiteX272" fmla="*/ 502920 w 2105025"/>
                  <a:gd name="connsiteY272" fmla="*/ 438150 h 603885"/>
                  <a:gd name="connsiteX273" fmla="*/ 520065 w 2105025"/>
                  <a:gd name="connsiteY273" fmla="*/ 428625 h 603885"/>
                  <a:gd name="connsiteX274" fmla="*/ 531495 w 2105025"/>
                  <a:gd name="connsiteY274" fmla="*/ 375285 h 603885"/>
                  <a:gd name="connsiteX0" fmla="*/ 531495 w 2105025"/>
                  <a:gd name="connsiteY0" fmla="*/ 375285 h 603885"/>
                  <a:gd name="connsiteX1" fmla="*/ 621030 w 2105025"/>
                  <a:gd name="connsiteY1" fmla="*/ 350520 h 603885"/>
                  <a:gd name="connsiteX2" fmla="*/ 649605 w 2105025"/>
                  <a:gd name="connsiteY2" fmla="*/ 367665 h 603885"/>
                  <a:gd name="connsiteX3" fmla="*/ 683895 w 2105025"/>
                  <a:gd name="connsiteY3" fmla="*/ 379095 h 603885"/>
                  <a:gd name="connsiteX4" fmla="*/ 706755 w 2105025"/>
                  <a:gd name="connsiteY4" fmla="*/ 384810 h 603885"/>
                  <a:gd name="connsiteX5" fmla="*/ 723900 w 2105025"/>
                  <a:gd name="connsiteY5" fmla="*/ 369570 h 603885"/>
                  <a:gd name="connsiteX6" fmla="*/ 760095 w 2105025"/>
                  <a:gd name="connsiteY6" fmla="*/ 392430 h 603885"/>
                  <a:gd name="connsiteX7" fmla="*/ 754380 w 2105025"/>
                  <a:gd name="connsiteY7" fmla="*/ 403860 h 603885"/>
                  <a:gd name="connsiteX8" fmla="*/ 792480 w 2105025"/>
                  <a:gd name="connsiteY8" fmla="*/ 415290 h 603885"/>
                  <a:gd name="connsiteX9" fmla="*/ 805815 w 2105025"/>
                  <a:gd name="connsiteY9" fmla="*/ 438150 h 603885"/>
                  <a:gd name="connsiteX10" fmla="*/ 822960 w 2105025"/>
                  <a:gd name="connsiteY10" fmla="*/ 428625 h 603885"/>
                  <a:gd name="connsiteX11" fmla="*/ 840105 w 2105025"/>
                  <a:gd name="connsiteY11" fmla="*/ 440055 h 603885"/>
                  <a:gd name="connsiteX12" fmla="*/ 855345 w 2105025"/>
                  <a:gd name="connsiteY12" fmla="*/ 430530 h 603885"/>
                  <a:gd name="connsiteX13" fmla="*/ 902970 w 2105025"/>
                  <a:gd name="connsiteY13" fmla="*/ 459105 h 603885"/>
                  <a:gd name="connsiteX14" fmla="*/ 902970 w 2105025"/>
                  <a:gd name="connsiteY14" fmla="*/ 459105 h 603885"/>
                  <a:gd name="connsiteX15" fmla="*/ 922020 w 2105025"/>
                  <a:gd name="connsiteY15" fmla="*/ 453390 h 603885"/>
                  <a:gd name="connsiteX16" fmla="*/ 933450 w 2105025"/>
                  <a:gd name="connsiteY16" fmla="*/ 461010 h 603885"/>
                  <a:gd name="connsiteX17" fmla="*/ 963930 w 2105025"/>
                  <a:gd name="connsiteY17" fmla="*/ 451485 h 603885"/>
                  <a:gd name="connsiteX18" fmla="*/ 979170 w 2105025"/>
                  <a:gd name="connsiteY18" fmla="*/ 434340 h 603885"/>
                  <a:gd name="connsiteX19" fmla="*/ 1005840 w 2105025"/>
                  <a:gd name="connsiteY19" fmla="*/ 434340 h 603885"/>
                  <a:gd name="connsiteX20" fmla="*/ 1013460 w 2105025"/>
                  <a:gd name="connsiteY20" fmla="*/ 434340 h 603885"/>
                  <a:gd name="connsiteX21" fmla="*/ 1043940 w 2105025"/>
                  <a:gd name="connsiteY21" fmla="*/ 445770 h 603885"/>
                  <a:gd name="connsiteX22" fmla="*/ 1068705 w 2105025"/>
                  <a:gd name="connsiteY22" fmla="*/ 449580 h 603885"/>
                  <a:gd name="connsiteX23" fmla="*/ 1087755 w 2105025"/>
                  <a:gd name="connsiteY23" fmla="*/ 449580 h 603885"/>
                  <a:gd name="connsiteX24" fmla="*/ 1087755 w 2105025"/>
                  <a:gd name="connsiteY24" fmla="*/ 443865 h 603885"/>
                  <a:gd name="connsiteX25" fmla="*/ 1078230 w 2105025"/>
                  <a:gd name="connsiteY25" fmla="*/ 428625 h 603885"/>
                  <a:gd name="connsiteX26" fmla="*/ 1091565 w 2105025"/>
                  <a:gd name="connsiteY26" fmla="*/ 415290 h 603885"/>
                  <a:gd name="connsiteX27" fmla="*/ 1110615 w 2105025"/>
                  <a:gd name="connsiteY27" fmla="*/ 419100 h 603885"/>
                  <a:gd name="connsiteX28" fmla="*/ 1139190 w 2105025"/>
                  <a:gd name="connsiteY28" fmla="*/ 422910 h 603885"/>
                  <a:gd name="connsiteX29" fmla="*/ 1169670 w 2105025"/>
                  <a:gd name="connsiteY29" fmla="*/ 441960 h 603885"/>
                  <a:gd name="connsiteX30" fmla="*/ 1181100 w 2105025"/>
                  <a:gd name="connsiteY30" fmla="*/ 443865 h 603885"/>
                  <a:gd name="connsiteX31" fmla="*/ 1200150 w 2105025"/>
                  <a:gd name="connsiteY31" fmla="*/ 438150 h 603885"/>
                  <a:gd name="connsiteX32" fmla="*/ 1274445 w 2105025"/>
                  <a:gd name="connsiteY32" fmla="*/ 459105 h 603885"/>
                  <a:gd name="connsiteX33" fmla="*/ 1274445 w 2105025"/>
                  <a:gd name="connsiteY33" fmla="*/ 459105 h 603885"/>
                  <a:gd name="connsiteX34" fmla="*/ 1310640 w 2105025"/>
                  <a:gd name="connsiteY34" fmla="*/ 451485 h 603885"/>
                  <a:gd name="connsiteX35" fmla="*/ 1329690 w 2105025"/>
                  <a:gd name="connsiteY35" fmla="*/ 447675 h 603885"/>
                  <a:gd name="connsiteX36" fmla="*/ 1344930 w 2105025"/>
                  <a:gd name="connsiteY36" fmla="*/ 449580 h 603885"/>
                  <a:gd name="connsiteX37" fmla="*/ 1367790 w 2105025"/>
                  <a:gd name="connsiteY37" fmla="*/ 455295 h 603885"/>
                  <a:gd name="connsiteX38" fmla="*/ 1375410 w 2105025"/>
                  <a:gd name="connsiteY38" fmla="*/ 457200 h 603885"/>
                  <a:gd name="connsiteX39" fmla="*/ 1396365 w 2105025"/>
                  <a:gd name="connsiteY39" fmla="*/ 445770 h 603885"/>
                  <a:gd name="connsiteX40" fmla="*/ 1392555 w 2105025"/>
                  <a:gd name="connsiteY40" fmla="*/ 430530 h 603885"/>
                  <a:gd name="connsiteX41" fmla="*/ 1396365 w 2105025"/>
                  <a:gd name="connsiteY41" fmla="*/ 415290 h 603885"/>
                  <a:gd name="connsiteX42" fmla="*/ 1379220 w 2105025"/>
                  <a:gd name="connsiteY42" fmla="*/ 394335 h 603885"/>
                  <a:gd name="connsiteX43" fmla="*/ 1423035 w 2105025"/>
                  <a:gd name="connsiteY43" fmla="*/ 377190 h 603885"/>
                  <a:gd name="connsiteX44" fmla="*/ 1443990 w 2105025"/>
                  <a:gd name="connsiteY44" fmla="*/ 381000 h 603885"/>
                  <a:gd name="connsiteX45" fmla="*/ 1478280 w 2105025"/>
                  <a:gd name="connsiteY45" fmla="*/ 390525 h 603885"/>
                  <a:gd name="connsiteX46" fmla="*/ 1495425 w 2105025"/>
                  <a:gd name="connsiteY46" fmla="*/ 407670 h 603885"/>
                  <a:gd name="connsiteX47" fmla="*/ 1524000 w 2105025"/>
                  <a:gd name="connsiteY47" fmla="*/ 445770 h 603885"/>
                  <a:gd name="connsiteX48" fmla="*/ 1552575 w 2105025"/>
                  <a:gd name="connsiteY48" fmla="*/ 466725 h 603885"/>
                  <a:gd name="connsiteX49" fmla="*/ 1604010 w 2105025"/>
                  <a:gd name="connsiteY49" fmla="*/ 485775 h 603885"/>
                  <a:gd name="connsiteX50" fmla="*/ 1624965 w 2105025"/>
                  <a:gd name="connsiteY50" fmla="*/ 485775 h 603885"/>
                  <a:gd name="connsiteX51" fmla="*/ 1632585 w 2105025"/>
                  <a:gd name="connsiteY51" fmla="*/ 493395 h 603885"/>
                  <a:gd name="connsiteX52" fmla="*/ 1655445 w 2105025"/>
                  <a:gd name="connsiteY52" fmla="*/ 476250 h 603885"/>
                  <a:gd name="connsiteX53" fmla="*/ 1674495 w 2105025"/>
                  <a:gd name="connsiteY53" fmla="*/ 480060 h 603885"/>
                  <a:gd name="connsiteX54" fmla="*/ 1680210 w 2105025"/>
                  <a:gd name="connsiteY54" fmla="*/ 489585 h 603885"/>
                  <a:gd name="connsiteX55" fmla="*/ 1670685 w 2105025"/>
                  <a:gd name="connsiteY55" fmla="*/ 506730 h 603885"/>
                  <a:gd name="connsiteX56" fmla="*/ 1680210 w 2105025"/>
                  <a:gd name="connsiteY56" fmla="*/ 514350 h 603885"/>
                  <a:gd name="connsiteX57" fmla="*/ 1659255 w 2105025"/>
                  <a:gd name="connsiteY57" fmla="*/ 556260 h 603885"/>
                  <a:gd name="connsiteX58" fmla="*/ 1674495 w 2105025"/>
                  <a:gd name="connsiteY58" fmla="*/ 581025 h 603885"/>
                  <a:gd name="connsiteX59" fmla="*/ 1684020 w 2105025"/>
                  <a:gd name="connsiteY59" fmla="*/ 569595 h 603885"/>
                  <a:gd name="connsiteX60" fmla="*/ 1703070 w 2105025"/>
                  <a:gd name="connsiteY60" fmla="*/ 582930 h 603885"/>
                  <a:gd name="connsiteX61" fmla="*/ 1724025 w 2105025"/>
                  <a:gd name="connsiteY61" fmla="*/ 544830 h 603885"/>
                  <a:gd name="connsiteX62" fmla="*/ 1733550 w 2105025"/>
                  <a:gd name="connsiteY62" fmla="*/ 510540 h 603885"/>
                  <a:gd name="connsiteX63" fmla="*/ 1735455 w 2105025"/>
                  <a:gd name="connsiteY63" fmla="*/ 483870 h 603885"/>
                  <a:gd name="connsiteX64" fmla="*/ 1727835 w 2105025"/>
                  <a:gd name="connsiteY64" fmla="*/ 451485 h 603885"/>
                  <a:gd name="connsiteX65" fmla="*/ 1718310 w 2105025"/>
                  <a:gd name="connsiteY65" fmla="*/ 436245 h 603885"/>
                  <a:gd name="connsiteX66" fmla="*/ 1708785 w 2105025"/>
                  <a:gd name="connsiteY66" fmla="*/ 432435 h 603885"/>
                  <a:gd name="connsiteX67" fmla="*/ 1685925 w 2105025"/>
                  <a:gd name="connsiteY67" fmla="*/ 401955 h 603885"/>
                  <a:gd name="connsiteX68" fmla="*/ 1661160 w 2105025"/>
                  <a:gd name="connsiteY68" fmla="*/ 377190 h 603885"/>
                  <a:gd name="connsiteX69" fmla="*/ 1647825 w 2105025"/>
                  <a:gd name="connsiteY69" fmla="*/ 373380 h 603885"/>
                  <a:gd name="connsiteX70" fmla="*/ 1628775 w 2105025"/>
                  <a:gd name="connsiteY70" fmla="*/ 382905 h 603885"/>
                  <a:gd name="connsiteX71" fmla="*/ 1596390 w 2105025"/>
                  <a:gd name="connsiteY71" fmla="*/ 367665 h 603885"/>
                  <a:gd name="connsiteX72" fmla="*/ 1577340 w 2105025"/>
                  <a:gd name="connsiteY72" fmla="*/ 358140 h 603885"/>
                  <a:gd name="connsiteX73" fmla="*/ 1594485 w 2105025"/>
                  <a:gd name="connsiteY73" fmla="*/ 331470 h 603885"/>
                  <a:gd name="connsiteX74" fmla="*/ 1604010 w 2105025"/>
                  <a:gd name="connsiteY74" fmla="*/ 291465 h 603885"/>
                  <a:gd name="connsiteX75" fmla="*/ 1642110 w 2105025"/>
                  <a:gd name="connsiteY75" fmla="*/ 278130 h 603885"/>
                  <a:gd name="connsiteX76" fmla="*/ 1668780 w 2105025"/>
                  <a:gd name="connsiteY76" fmla="*/ 285750 h 603885"/>
                  <a:gd name="connsiteX77" fmla="*/ 1693545 w 2105025"/>
                  <a:gd name="connsiteY77" fmla="*/ 276225 h 603885"/>
                  <a:gd name="connsiteX78" fmla="*/ 1712595 w 2105025"/>
                  <a:gd name="connsiteY78" fmla="*/ 276225 h 603885"/>
                  <a:gd name="connsiteX79" fmla="*/ 1731645 w 2105025"/>
                  <a:gd name="connsiteY79" fmla="*/ 285750 h 603885"/>
                  <a:gd name="connsiteX80" fmla="*/ 1752600 w 2105025"/>
                  <a:gd name="connsiteY80" fmla="*/ 289560 h 603885"/>
                  <a:gd name="connsiteX81" fmla="*/ 1765935 w 2105025"/>
                  <a:gd name="connsiteY81" fmla="*/ 283845 h 603885"/>
                  <a:gd name="connsiteX82" fmla="*/ 1765935 w 2105025"/>
                  <a:gd name="connsiteY82" fmla="*/ 241935 h 603885"/>
                  <a:gd name="connsiteX83" fmla="*/ 1786890 w 2105025"/>
                  <a:gd name="connsiteY83" fmla="*/ 241935 h 603885"/>
                  <a:gd name="connsiteX84" fmla="*/ 1813560 w 2105025"/>
                  <a:gd name="connsiteY84" fmla="*/ 249555 h 603885"/>
                  <a:gd name="connsiteX85" fmla="*/ 1826895 w 2105025"/>
                  <a:gd name="connsiteY85" fmla="*/ 260985 h 603885"/>
                  <a:gd name="connsiteX86" fmla="*/ 1836420 w 2105025"/>
                  <a:gd name="connsiteY86" fmla="*/ 249555 h 603885"/>
                  <a:gd name="connsiteX87" fmla="*/ 1832610 w 2105025"/>
                  <a:gd name="connsiteY87" fmla="*/ 238125 h 603885"/>
                  <a:gd name="connsiteX88" fmla="*/ 1847850 w 2105025"/>
                  <a:gd name="connsiteY88" fmla="*/ 226695 h 603885"/>
                  <a:gd name="connsiteX89" fmla="*/ 1870710 w 2105025"/>
                  <a:gd name="connsiteY89" fmla="*/ 259080 h 603885"/>
                  <a:gd name="connsiteX90" fmla="*/ 1863090 w 2105025"/>
                  <a:gd name="connsiteY90" fmla="*/ 281940 h 603885"/>
                  <a:gd name="connsiteX91" fmla="*/ 1855470 w 2105025"/>
                  <a:gd name="connsiteY91" fmla="*/ 302895 h 603885"/>
                  <a:gd name="connsiteX92" fmla="*/ 1853565 w 2105025"/>
                  <a:gd name="connsiteY92" fmla="*/ 314325 h 603885"/>
                  <a:gd name="connsiteX93" fmla="*/ 1847850 w 2105025"/>
                  <a:gd name="connsiteY93" fmla="*/ 320040 h 603885"/>
                  <a:gd name="connsiteX94" fmla="*/ 1889760 w 2105025"/>
                  <a:gd name="connsiteY94" fmla="*/ 377190 h 603885"/>
                  <a:gd name="connsiteX95" fmla="*/ 1914525 w 2105025"/>
                  <a:gd name="connsiteY95" fmla="*/ 396240 h 603885"/>
                  <a:gd name="connsiteX96" fmla="*/ 1941195 w 2105025"/>
                  <a:gd name="connsiteY96" fmla="*/ 419100 h 603885"/>
                  <a:gd name="connsiteX97" fmla="*/ 1948815 w 2105025"/>
                  <a:gd name="connsiteY97" fmla="*/ 426720 h 603885"/>
                  <a:gd name="connsiteX98" fmla="*/ 1962150 w 2105025"/>
                  <a:gd name="connsiteY98" fmla="*/ 422910 h 603885"/>
                  <a:gd name="connsiteX99" fmla="*/ 1950720 w 2105025"/>
                  <a:gd name="connsiteY99" fmla="*/ 400050 h 603885"/>
                  <a:gd name="connsiteX100" fmla="*/ 1960245 w 2105025"/>
                  <a:gd name="connsiteY100" fmla="*/ 394335 h 603885"/>
                  <a:gd name="connsiteX101" fmla="*/ 1948815 w 2105025"/>
                  <a:gd name="connsiteY101" fmla="*/ 379095 h 603885"/>
                  <a:gd name="connsiteX102" fmla="*/ 1954530 w 2105025"/>
                  <a:gd name="connsiteY102" fmla="*/ 367665 h 603885"/>
                  <a:gd name="connsiteX103" fmla="*/ 1954530 w 2105025"/>
                  <a:gd name="connsiteY103" fmla="*/ 367665 h 603885"/>
                  <a:gd name="connsiteX104" fmla="*/ 1948815 w 2105025"/>
                  <a:gd name="connsiteY104" fmla="*/ 348615 h 603885"/>
                  <a:gd name="connsiteX105" fmla="*/ 1939290 w 2105025"/>
                  <a:gd name="connsiteY105" fmla="*/ 333375 h 603885"/>
                  <a:gd name="connsiteX106" fmla="*/ 1927860 w 2105025"/>
                  <a:gd name="connsiteY106" fmla="*/ 318135 h 603885"/>
                  <a:gd name="connsiteX107" fmla="*/ 1914525 w 2105025"/>
                  <a:gd name="connsiteY107" fmla="*/ 310515 h 603885"/>
                  <a:gd name="connsiteX108" fmla="*/ 1905000 w 2105025"/>
                  <a:gd name="connsiteY108" fmla="*/ 310515 h 603885"/>
                  <a:gd name="connsiteX109" fmla="*/ 1891665 w 2105025"/>
                  <a:gd name="connsiteY109" fmla="*/ 283845 h 603885"/>
                  <a:gd name="connsiteX110" fmla="*/ 1912620 w 2105025"/>
                  <a:gd name="connsiteY110" fmla="*/ 266700 h 603885"/>
                  <a:gd name="connsiteX111" fmla="*/ 1945005 w 2105025"/>
                  <a:gd name="connsiteY111" fmla="*/ 253365 h 603885"/>
                  <a:gd name="connsiteX112" fmla="*/ 1973580 w 2105025"/>
                  <a:gd name="connsiteY112" fmla="*/ 268605 h 603885"/>
                  <a:gd name="connsiteX113" fmla="*/ 1994535 w 2105025"/>
                  <a:gd name="connsiteY113" fmla="*/ 241935 h 603885"/>
                  <a:gd name="connsiteX114" fmla="*/ 2009775 w 2105025"/>
                  <a:gd name="connsiteY114" fmla="*/ 228600 h 603885"/>
                  <a:gd name="connsiteX115" fmla="*/ 2038350 w 2105025"/>
                  <a:gd name="connsiteY115" fmla="*/ 236220 h 603885"/>
                  <a:gd name="connsiteX116" fmla="*/ 2038350 w 2105025"/>
                  <a:gd name="connsiteY116" fmla="*/ 236220 h 603885"/>
                  <a:gd name="connsiteX117" fmla="*/ 2038350 w 2105025"/>
                  <a:gd name="connsiteY117" fmla="*/ 236220 h 603885"/>
                  <a:gd name="connsiteX118" fmla="*/ 2042160 w 2105025"/>
                  <a:gd name="connsiteY118" fmla="*/ 222885 h 603885"/>
                  <a:gd name="connsiteX119" fmla="*/ 1981200 w 2105025"/>
                  <a:gd name="connsiteY119" fmla="*/ 203835 h 603885"/>
                  <a:gd name="connsiteX120" fmla="*/ 1965960 w 2105025"/>
                  <a:gd name="connsiteY120" fmla="*/ 192405 h 603885"/>
                  <a:gd name="connsiteX121" fmla="*/ 1973580 w 2105025"/>
                  <a:gd name="connsiteY121" fmla="*/ 184785 h 603885"/>
                  <a:gd name="connsiteX122" fmla="*/ 1996440 w 2105025"/>
                  <a:gd name="connsiteY122" fmla="*/ 186690 h 603885"/>
                  <a:gd name="connsiteX123" fmla="*/ 1990725 w 2105025"/>
                  <a:gd name="connsiteY123" fmla="*/ 171450 h 603885"/>
                  <a:gd name="connsiteX124" fmla="*/ 2017395 w 2105025"/>
                  <a:gd name="connsiteY124" fmla="*/ 169545 h 603885"/>
                  <a:gd name="connsiteX125" fmla="*/ 2042160 w 2105025"/>
                  <a:gd name="connsiteY125" fmla="*/ 177165 h 603885"/>
                  <a:gd name="connsiteX126" fmla="*/ 2078355 w 2105025"/>
                  <a:gd name="connsiteY126" fmla="*/ 190500 h 603885"/>
                  <a:gd name="connsiteX127" fmla="*/ 2105025 w 2105025"/>
                  <a:gd name="connsiteY127" fmla="*/ 188595 h 603885"/>
                  <a:gd name="connsiteX128" fmla="*/ 2065020 w 2105025"/>
                  <a:gd name="connsiteY128" fmla="*/ 160020 h 603885"/>
                  <a:gd name="connsiteX129" fmla="*/ 2049780 w 2105025"/>
                  <a:gd name="connsiteY129" fmla="*/ 156210 h 603885"/>
                  <a:gd name="connsiteX130" fmla="*/ 2036445 w 2105025"/>
                  <a:gd name="connsiteY130" fmla="*/ 160020 h 603885"/>
                  <a:gd name="connsiteX131" fmla="*/ 2002155 w 2105025"/>
                  <a:gd name="connsiteY131" fmla="*/ 152400 h 603885"/>
                  <a:gd name="connsiteX132" fmla="*/ 1973580 w 2105025"/>
                  <a:gd name="connsiteY132" fmla="*/ 146685 h 603885"/>
                  <a:gd name="connsiteX133" fmla="*/ 1925955 w 2105025"/>
                  <a:gd name="connsiteY133" fmla="*/ 137160 h 603885"/>
                  <a:gd name="connsiteX134" fmla="*/ 1884045 w 2105025"/>
                  <a:gd name="connsiteY134" fmla="*/ 118110 h 603885"/>
                  <a:gd name="connsiteX135" fmla="*/ 1823085 w 2105025"/>
                  <a:gd name="connsiteY135" fmla="*/ 110490 h 603885"/>
                  <a:gd name="connsiteX136" fmla="*/ 1767840 w 2105025"/>
                  <a:gd name="connsiteY136" fmla="*/ 106680 h 603885"/>
                  <a:gd name="connsiteX137" fmla="*/ 1781175 w 2105025"/>
                  <a:gd name="connsiteY137" fmla="*/ 123825 h 603885"/>
                  <a:gd name="connsiteX138" fmla="*/ 1739265 w 2105025"/>
                  <a:gd name="connsiteY138" fmla="*/ 118110 h 603885"/>
                  <a:gd name="connsiteX139" fmla="*/ 1691640 w 2105025"/>
                  <a:gd name="connsiteY139" fmla="*/ 112395 h 603885"/>
                  <a:gd name="connsiteX140" fmla="*/ 1640205 w 2105025"/>
                  <a:gd name="connsiteY140" fmla="*/ 114300 h 603885"/>
                  <a:gd name="connsiteX141" fmla="*/ 1600200 w 2105025"/>
                  <a:gd name="connsiteY141" fmla="*/ 97155 h 603885"/>
                  <a:gd name="connsiteX142" fmla="*/ 1533525 w 2105025"/>
                  <a:gd name="connsiteY142" fmla="*/ 100965 h 603885"/>
                  <a:gd name="connsiteX143" fmla="*/ 1476375 w 2105025"/>
                  <a:gd name="connsiteY143" fmla="*/ 91440 h 603885"/>
                  <a:gd name="connsiteX144" fmla="*/ 1443990 w 2105025"/>
                  <a:gd name="connsiteY144" fmla="*/ 76200 h 603885"/>
                  <a:gd name="connsiteX145" fmla="*/ 1354455 w 2105025"/>
                  <a:gd name="connsiteY145" fmla="*/ 64770 h 603885"/>
                  <a:gd name="connsiteX146" fmla="*/ 1339215 w 2105025"/>
                  <a:gd name="connsiteY146" fmla="*/ 66675 h 603885"/>
                  <a:gd name="connsiteX147" fmla="*/ 1344930 w 2105025"/>
                  <a:gd name="connsiteY147" fmla="*/ 83820 h 603885"/>
                  <a:gd name="connsiteX148" fmla="*/ 1325880 w 2105025"/>
                  <a:gd name="connsiteY148" fmla="*/ 91440 h 603885"/>
                  <a:gd name="connsiteX149" fmla="*/ 1299210 w 2105025"/>
                  <a:gd name="connsiteY149" fmla="*/ 91440 h 603885"/>
                  <a:gd name="connsiteX150" fmla="*/ 1274445 w 2105025"/>
                  <a:gd name="connsiteY150" fmla="*/ 87630 h 603885"/>
                  <a:gd name="connsiteX151" fmla="*/ 1249680 w 2105025"/>
                  <a:gd name="connsiteY151" fmla="*/ 100965 h 603885"/>
                  <a:gd name="connsiteX152" fmla="*/ 1167765 w 2105025"/>
                  <a:gd name="connsiteY152" fmla="*/ 57150 h 603885"/>
                  <a:gd name="connsiteX153" fmla="*/ 1116330 w 2105025"/>
                  <a:gd name="connsiteY153" fmla="*/ 57150 h 603885"/>
                  <a:gd name="connsiteX154" fmla="*/ 1099185 w 2105025"/>
                  <a:gd name="connsiteY154" fmla="*/ 64770 h 603885"/>
                  <a:gd name="connsiteX155" fmla="*/ 1040130 w 2105025"/>
                  <a:gd name="connsiteY155" fmla="*/ 55245 h 603885"/>
                  <a:gd name="connsiteX156" fmla="*/ 1011555 w 2105025"/>
                  <a:gd name="connsiteY156" fmla="*/ 59055 h 603885"/>
                  <a:gd name="connsiteX157" fmla="*/ 986790 w 2105025"/>
                  <a:gd name="connsiteY157" fmla="*/ 53340 h 603885"/>
                  <a:gd name="connsiteX158" fmla="*/ 956310 w 2105025"/>
                  <a:gd name="connsiteY158" fmla="*/ 53340 h 603885"/>
                  <a:gd name="connsiteX159" fmla="*/ 931545 w 2105025"/>
                  <a:gd name="connsiteY159" fmla="*/ 64770 h 603885"/>
                  <a:gd name="connsiteX160" fmla="*/ 916305 w 2105025"/>
                  <a:gd name="connsiteY160" fmla="*/ 51435 h 603885"/>
                  <a:gd name="connsiteX161" fmla="*/ 960120 w 2105025"/>
                  <a:gd name="connsiteY161" fmla="*/ 26670 h 603885"/>
                  <a:gd name="connsiteX162" fmla="*/ 923925 w 2105025"/>
                  <a:gd name="connsiteY162" fmla="*/ 13335 h 603885"/>
                  <a:gd name="connsiteX163" fmla="*/ 883920 w 2105025"/>
                  <a:gd name="connsiteY163" fmla="*/ 5715 h 603885"/>
                  <a:gd name="connsiteX164" fmla="*/ 870585 w 2105025"/>
                  <a:gd name="connsiteY164" fmla="*/ 13335 h 603885"/>
                  <a:gd name="connsiteX165" fmla="*/ 853440 w 2105025"/>
                  <a:gd name="connsiteY165" fmla="*/ 13335 h 603885"/>
                  <a:gd name="connsiteX166" fmla="*/ 832485 w 2105025"/>
                  <a:gd name="connsiteY166" fmla="*/ 0 h 603885"/>
                  <a:gd name="connsiteX167" fmla="*/ 809625 w 2105025"/>
                  <a:gd name="connsiteY167" fmla="*/ 0 h 603885"/>
                  <a:gd name="connsiteX168" fmla="*/ 777240 w 2105025"/>
                  <a:gd name="connsiteY168" fmla="*/ 22860 h 603885"/>
                  <a:gd name="connsiteX169" fmla="*/ 739140 w 2105025"/>
                  <a:gd name="connsiteY169" fmla="*/ 19050 h 603885"/>
                  <a:gd name="connsiteX170" fmla="*/ 687705 w 2105025"/>
                  <a:gd name="connsiteY170" fmla="*/ 28575 h 603885"/>
                  <a:gd name="connsiteX171" fmla="*/ 662940 w 2105025"/>
                  <a:gd name="connsiteY171" fmla="*/ 32385 h 603885"/>
                  <a:gd name="connsiteX172" fmla="*/ 676275 w 2105025"/>
                  <a:gd name="connsiteY172" fmla="*/ 45720 h 603885"/>
                  <a:gd name="connsiteX173" fmla="*/ 647700 w 2105025"/>
                  <a:gd name="connsiteY173" fmla="*/ 53340 h 603885"/>
                  <a:gd name="connsiteX174" fmla="*/ 613410 w 2105025"/>
                  <a:gd name="connsiteY174" fmla="*/ 60960 h 603885"/>
                  <a:gd name="connsiteX175" fmla="*/ 569595 w 2105025"/>
                  <a:gd name="connsiteY175" fmla="*/ 87630 h 603885"/>
                  <a:gd name="connsiteX176" fmla="*/ 550545 w 2105025"/>
                  <a:gd name="connsiteY176" fmla="*/ 83820 h 603885"/>
                  <a:gd name="connsiteX177" fmla="*/ 561975 w 2105025"/>
                  <a:gd name="connsiteY177" fmla="*/ 108585 h 603885"/>
                  <a:gd name="connsiteX178" fmla="*/ 590550 w 2105025"/>
                  <a:gd name="connsiteY178" fmla="*/ 129540 h 603885"/>
                  <a:gd name="connsiteX179" fmla="*/ 590550 w 2105025"/>
                  <a:gd name="connsiteY179" fmla="*/ 148590 h 603885"/>
                  <a:gd name="connsiteX180" fmla="*/ 565785 w 2105025"/>
                  <a:gd name="connsiteY180" fmla="*/ 165735 h 603885"/>
                  <a:gd name="connsiteX181" fmla="*/ 548640 w 2105025"/>
                  <a:gd name="connsiteY181" fmla="*/ 169545 h 603885"/>
                  <a:gd name="connsiteX182" fmla="*/ 560070 w 2105025"/>
                  <a:gd name="connsiteY182" fmla="*/ 140970 h 603885"/>
                  <a:gd name="connsiteX183" fmla="*/ 520065 w 2105025"/>
                  <a:gd name="connsiteY183" fmla="*/ 83820 h 603885"/>
                  <a:gd name="connsiteX184" fmla="*/ 501015 w 2105025"/>
                  <a:gd name="connsiteY184" fmla="*/ 68580 h 603885"/>
                  <a:gd name="connsiteX185" fmla="*/ 476250 w 2105025"/>
                  <a:gd name="connsiteY185" fmla="*/ 72390 h 603885"/>
                  <a:gd name="connsiteX186" fmla="*/ 464820 w 2105025"/>
                  <a:gd name="connsiteY186" fmla="*/ 87630 h 603885"/>
                  <a:gd name="connsiteX187" fmla="*/ 476250 w 2105025"/>
                  <a:gd name="connsiteY187" fmla="*/ 102870 h 603885"/>
                  <a:gd name="connsiteX188" fmla="*/ 510540 w 2105025"/>
                  <a:gd name="connsiteY188" fmla="*/ 123825 h 603885"/>
                  <a:gd name="connsiteX189" fmla="*/ 502920 w 2105025"/>
                  <a:gd name="connsiteY189" fmla="*/ 144780 h 603885"/>
                  <a:gd name="connsiteX190" fmla="*/ 447675 w 2105025"/>
                  <a:gd name="connsiteY190" fmla="*/ 121920 h 603885"/>
                  <a:gd name="connsiteX191" fmla="*/ 419100 w 2105025"/>
                  <a:gd name="connsiteY191" fmla="*/ 121920 h 603885"/>
                  <a:gd name="connsiteX192" fmla="*/ 400050 w 2105025"/>
                  <a:gd name="connsiteY192" fmla="*/ 104775 h 603885"/>
                  <a:gd name="connsiteX193" fmla="*/ 377190 w 2105025"/>
                  <a:gd name="connsiteY193" fmla="*/ 100965 h 603885"/>
                  <a:gd name="connsiteX194" fmla="*/ 365760 w 2105025"/>
                  <a:gd name="connsiteY194" fmla="*/ 112395 h 603885"/>
                  <a:gd name="connsiteX195" fmla="*/ 396240 w 2105025"/>
                  <a:gd name="connsiteY195" fmla="*/ 121920 h 603885"/>
                  <a:gd name="connsiteX196" fmla="*/ 371475 w 2105025"/>
                  <a:gd name="connsiteY196" fmla="*/ 133350 h 603885"/>
                  <a:gd name="connsiteX197" fmla="*/ 323850 w 2105025"/>
                  <a:gd name="connsiteY197" fmla="*/ 135255 h 603885"/>
                  <a:gd name="connsiteX198" fmla="*/ 297180 w 2105025"/>
                  <a:gd name="connsiteY198" fmla="*/ 133350 h 603885"/>
                  <a:gd name="connsiteX199" fmla="*/ 240030 w 2105025"/>
                  <a:gd name="connsiteY199" fmla="*/ 156210 h 603885"/>
                  <a:gd name="connsiteX200" fmla="*/ 224790 w 2105025"/>
                  <a:gd name="connsiteY200" fmla="*/ 160020 h 603885"/>
                  <a:gd name="connsiteX201" fmla="*/ 215265 w 2105025"/>
                  <a:gd name="connsiteY201" fmla="*/ 139065 h 603885"/>
                  <a:gd name="connsiteX202" fmla="*/ 198120 w 2105025"/>
                  <a:gd name="connsiteY202" fmla="*/ 142875 h 603885"/>
                  <a:gd name="connsiteX203" fmla="*/ 207645 w 2105025"/>
                  <a:gd name="connsiteY203" fmla="*/ 161925 h 603885"/>
                  <a:gd name="connsiteX204" fmla="*/ 171450 w 2105025"/>
                  <a:gd name="connsiteY204" fmla="*/ 173355 h 603885"/>
                  <a:gd name="connsiteX205" fmla="*/ 144780 w 2105025"/>
                  <a:gd name="connsiteY205" fmla="*/ 200025 h 603885"/>
                  <a:gd name="connsiteX206" fmla="*/ 127635 w 2105025"/>
                  <a:gd name="connsiteY206" fmla="*/ 186690 h 603885"/>
                  <a:gd name="connsiteX207" fmla="*/ 114300 w 2105025"/>
                  <a:gd name="connsiteY207" fmla="*/ 209550 h 603885"/>
                  <a:gd name="connsiteX208" fmla="*/ 91440 w 2105025"/>
                  <a:gd name="connsiteY208" fmla="*/ 196215 h 603885"/>
                  <a:gd name="connsiteX209" fmla="*/ 80010 w 2105025"/>
                  <a:gd name="connsiteY209" fmla="*/ 177165 h 603885"/>
                  <a:gd name="connsiteX210" fmla="*/ 62865 w 2105025"/>
                  <a:gd name="connsiteY210" fmla="*/ 161925 h 603885"/>
                  <a:gd name="connsiteX211" fmla="*/ 51435 w 2105025"/>
                  <a:gd name="connsiteY211" fmla="*/ 154305 h 603885"/>
                  <a:gd name="connsiteX212" fmla="*/ 89535 w 2105025"/>
                  <a:gd name="connsiteY212" fmla="*/ 154305 h 603885"/>
                  <a:gd name="connsiteX213" fmla="*/ 127635 w 2105025"/>
                  <a:gd name="connsiteY213" fmla="*/ 163830 h 603885"/>
                  <a:gd name="connsiteX214" fmla="*/ 150495 w 2105025"/>
                  <a:gd name="connsiteY214" fmla="*/ 163830 h 603885"/>
                  <a:gd name="connsiteX215" fmla="*/ 161925 w 2105025"/>
                  <a:gd name="connsiteY215" fmla="*/ 150495 h 603885"/>
                  <a:gd name="connsiteX216" fmla="*/ 135255 w 2105025"/>
                  <a:gd name="connsiteY216" fmla="*/ 137160 h 603885"/>
                  <a:gd name="connsiteX217" fmla="*/ 104775 w 2105025"/>
                  <a:gd name="connsiteY217" fmla="*/ 121920 h 603885"/>
                  <a:gd name="connsiteX218" fmla="*/ 74295 w 2105025"/>
                  <a:gd name="connsiteY218" fmla="*/ 120015 h 603885"/>
                  <a:gd name="connsiteX219" fmla="*/ 45720 w 2105025"/>
                  <a:gd name="connsiteY219" fmla="*/ 127635 h 603885"/>
                  <a:gd name="connsiteX220" fmla="*/ 26670 w 2105025"/>
                  <a:gd name="connsiteY220" fmla="*/ 102870 h 603885"/>
                  <a:gd name="connsiteX221" fmla="*/ 0 w 2105025"/>
                  <a:gd name="connsiteY221" fmla="*/ 120015 h 603885"/>
                  <a:gd name="connsiteX222" fmla="*/ 15240 w 2105025"/>
                  <a:gd name="connsiteY222" fmla="*/ 142875 h 603885"/>
                  <a:gd name="connsiteX223" fmla="*/ 22860 w 2105025"/>
                  <a:gd name="connsiteY223" fmla="*/ 152400 h 603885"/>
                  <a:gd name="connsiteX224" fmla="*/ 13335 w 2105025"/>
                  <a:gd name="connsiteY224" fmla="*/ 160020 h 603885"/>
                  <a:gd name="connsiteX225" fmla="*/ 26670 w 2105025"/>
                  <a:gd name="connsiteY225" fmla="*/ 175260 h 603885"/>
                  <a:gd name="connsiteX226" fmla="*/ 26670 w 2105025"/>
                  <a:gd name="connsiteY226" fmla="*/ 201930 h 603885"/>
                  <a:gd name="connsiteX227" fmla="*/ 49530 w 2105025"/>
                  <a:gd name="connsiteY227" fmla="*/ 219075 h 603885"/>
                  <a:gd name="connsiteX228" fmla="*/ 49530 w 2105025"/>
                  <a:gd name="connsiteY228" fmla="*/ 228600 h 603885"/>
                  <a:gd name="connsiteX229" fmla="*/ 24765 w 2105025"/>
                  <a:gd name="connsiteY229" fmla="*/ 262890 h 603885"/>
                  <a:gd name="connsiteX230" fmla="*/ 30480 w 2105025"/>
                  <a:gd name="connsiteY230" fmla="*/ 270510 h 603885"/>
                  <a:gd name="connsiteX231" fmla="*/ 30480 w 2105025"/>
                  <a:gd name="connsiteY231" fmla="*/ 283845 h 603885"/>
                  <a:gd name="connsiteX232" fmla="*/ 15240 w 2105025"/>
                  <a:gd name="connsiteY232" fmla="*/ 289560 h 603885"/>
                  <a:gd name="connsiteX233" fmla="*/ 15240 w 2105025"/>
                  <a:gd name="connsiteY233" fmla="*/ 314325 h 603885"/>
                  <a:gd name="connsiteX234" fmla="*/ 28575 w 2105025"/>
                  <a:gd name="connsiteY234" fmla="*/ 329565 h 603885"/>
                  <a:gd name="connsiteX235" fmla="*/ 49530 w 2105025"/>
                  <a:gd name="connsiteY235" fmla="*/ 340995 h 603885"/>
                  <a:gd name="connsiteX236" fmla="*/ 70485 w 2105025"/>
                  <a:gd name="connsiteY236" fmla="*/ 346710 h 603885"/>
                  <a:gd name="connsiteX237" fmla="*/ 80010 w 2105025"/>
                  <a:gd name="connsiteY237" fmla="*/ 365760 h 603885"/>
                  <a:gd name="connsiteX238" fmla="*/ 89535 w 2105025"/>
                  <a:gd name="connsiteY238" fmla="*/ 379095 h 603885"/>
                  <a:gd name="connsiteX239" fmla="*/ 83820 w 2105025"/>
                  <a:gd name="connsiteY239" fmla="*/ 403860 h 603885"/>
                  <a:gd name="connsiteX240" fmla="*/ 106680 w 2105025"/>
                  <a:gd name="connsiteY240" fmla="*/ 398145 h 603885"/>
                  <a:gd name="connsiteX241" fmla="*/ 150495 w 2105025"/>
                  <a:gd name="connsiteY241" fmla="*/ 432435 h 603885"/>
                  <a:gd name="connsiteX242" fmla="*/ 196215 w 2105025"/>
                  <a:gd name="connsiteY242" fmla="*/ 445770 h 603885"/>
                  <a:gd name="connsiteX243" fmla="*/ 213360 w 2105025"/>
                  <a:gd name="connsiteY243" fmla="*/ 449580 h 603885"/>
                  <a:gd name="connsiteX244" fmla="*/ 232410 w 2105025"/>
                  <a:gd name="connsiteY244" fmla="*/ 470535 h 603885"/>
                  <a:gd name="connsiteX245" fmla="*/ 209550 w 2105025"/>
                  <a:gd name="connsiteY245" fmla="*/ 501015 h 603885"/>
                  <a:gd name="connsiteX246" fmla="*/ 205740 w 2105025"/>
                  <a:gd name="connsiteY246" fmla="*/ 518160 h 603885"/>
                  <a:gd name="connsiteX247" fmla="*/ 196215 w 2105025"/>
                  <a:gd name="connsiteY247" fmla="*/ 542925 h 603885"/>
                  <a:gd name="connsiteX248" fmla="*/ 226695 w 2105025"/>
                  <a:gd name="connsiteY248" fmla="*/ 563880 h 603885"/>
                  <a:gd name="connsiteX249" fmla="*/ 245745 w 2105025"/>
                  <a:gd name="connsiteY249" fmla="*/ 560070 h 603885"/>
                  <a:gd name="connsiteX250" fmla="*/ 268605 w 2105025"/>
                  <a:gd name="connsiteY250" fmla="*/ 573405 h 603885"/>
                  <a:gd name="connsiteX251" fmla="*/ 272415 w 2105025"/>
                  <a:gd name="connsiteY251" fmla="*/ 565785 h 603885"/>
                  <a:gd name="connsiteX252" fmla="*/ 318135 w 2105025"/>
                  <a:gd name="connsiteY252" fmla="*/ 582930 h 603885"/>
                  <a:gd name="connsiteX253" fmla="*/ 342900 w 2105025"/>
                  <a:gd name="connsiteY253" fmla="*/ 592455 h 603885"/>
                  <a:gd name="connsiteX254" fmla="*/ 369570 w 2105025"/>
                  <a:gd name="connsiteY254" fmla="*/ 603885 h 603885"/>
                  <a:gd name="connsiteX255" fmla="*/ 354330 w 2105025"/>
                  <a:gd name="connsiteY255" fmla="*/ 573405 h 603885"/>
                  <a:gd name="connsiteX256" fmla="*/ 335280 w 2105025"/>
                  <a:gd name="connsiteY256" fmla="*/ 550545 h 603885"/>
                  <a:gd name="connsiteX257" fmla="*/ 352425 w 2105025"/>
                  <a:gd name="connsiteY257" fmla="*/ 533400 h 603885"/>
                  <a:gd name="connsiteX258" fmla="*/ 361950 w 2105025"/>
                  <a:gd name="connsiteY258" fmla="*/ 518160 h 603885"/>
                  <a:gd name="connsiteX259" fmla="*/ 329565 w 2105025"/>
                  <a:gd name="connsiteY259" fmla="*/ 487680 h 603885"/>
                  <a:gd name="connsiteX260" fmla="*/ 318135 w 2105025"/>
                  <a:gd name="connsiteY260" fmla="*/ 468630 h 603885"/>
                  <a:gd name="connsiteX261" fmla="*/ 321945 w 2105025"/>
                  <a:gd name="connsiteY261" fmla="*/ 447675 h 603885"/>
                  <a:gd name="connsiteX262" fmla="*/ 329565 w 2105025"/>
                  <a:gd name="connsiteY262" fmla="*/ 436245 h 603885"/>
                  <a:gd name="connsiteX263" fmla="*/ 333375 w 2105025"/>
                  <a:gd name="connsiteY263" fmla="*/ 445770 h 603885"/>
                  <a:gd name="connsiteX264" fmla="*/ 358140 w 2105025"/>
                  <a:gd name="connsiteY264" fmla="*/ 421005 h 603885"/>
                  <a:gd name="connsiteX265" fmla="*/ 394335 w 2105025"/>
                  <a:gd name="connsiteY265" fmla="*/ 407670 h 603885"/>
                  <a:gd name="connsiteX266" fmla="*/ 396240 w 2105025"/>
                  <a:gd name="connsiteY266" fmla="*/ 414020 h 603885"/>
                  <a:gd name="connsiteX267" fmla="*/ 409575 w 2105025"/>
                  <a:gd name="connsiteY267" fmla="*/ 419100 h 603885"/>
                  <a:gd name="connsiteX268" fmla="*/ 434340 w 2105025"/>
                  <a:gd name="connsiteY268" fmla="*/ 428625 h 603885"/>
                  <a:gd name="connsiteX269" fmla="*/ 445770 w 2105025"/>
                  <a:gd name="connsiteY269" fmla="*/ 434340 h 603885"/>
                  <a:gd name="connsiteX270" fmla="*/ 461010 w 2105025"/>
                  <a:gd name="connsiteY270" fmla="*/ 426720 h 603885"/>
                  <a:gd name="connsiteX271" fmla="*/ 483870 w 2105025"/>
                  <a:gd name="connsiteY271" fmla="*/ 426720 h 603885"/>
                  <a:gd name="connsiteX272" fmla="*/ 502920 w 2105025"/>
                  <a:gd name="connsiteY272" fmla="*/ 438150 h 603885"/>
                  <a:gd name="connsiteX273" fmla="*/ 520065 w 2105025"/>
                  <a:gd name="connsiteY273" fmla="*/ 428625 h 603885"/>
                  <a:gd name="connsiteX274" fmla="*/ 531495 w 2105025"/>
                  <a:gd name="connsiteY274" fmla="*/ 375285 h 603885"/>
                  <a:gd name="connsiteX0" fmla="*/ 531495 w 2105025"/>
                  <a:gd name="connsiteY0" fmla="*/ 375285 h 603885"/>
                  <a:gd name="connsiteX1" fmla="*/ 621030 w 2105025"/>
                  <a:gd name="connsiteY1" fmla="*/ 350520 h 603885"/>
                  <a:gd name="connsiteX2" fmla="*/ 649605 w 2105025"/>
                  <a:gd name="connsiteY2" fmla="*/ 367665 h 603885"/>
                  <a:gd name="connsiteX3" fmla="*/ 683895 w 2105025"/>
                  <a:gd name="connsiteY3" fmla="*/ 379095 h 603885"/>
                  <a:gd name="connsiteX4" fmla="*/ 706755 w 2105025"/>
                  <a:gd name="connsiteY4" fmla="*/ 384810 h 603885"/>
                  <a:gd name="connsiteX5" fmla="*/ 723900 w 2105025"/>
                  <a:gd name="connsiteY5" fmla="*/ 369570 h 603885"/>
                  <a:gd name="connsiteX6" fmla="*/ 760095 w 2105025"/>
                  <a:gd name="connsiteY6" fmla="*/ 392430 h 603885"/>
                  <a:gd name="connsiteX7" fmla="*/ 754380 w 2105025"/>
                  <a:gd name="connsiteY7" fmla="*/ 403860 h 603885"/>
                  <a:gd name="connsiteX8" fmla="*/ 792480 w 2105025"/>
                  <a:gd name="connsiteY8" fmla="*/ 415290 h 603885"/>
                  <a:gd name="connsiteX9" fmla="*/ 805815 w 2105025"/>
                  <a:gd name="connsiteY9" fmla="*/ 438150 h 603885"/>
                  <a:gd name="connsiteX10" fmla="*/ 822960 w 2105025"/>
                  <a:gd name="connsiteY10" fmla="*/ 428625 h 603885"/>
                  <a:gd name="connsiteX11" fmla="*/ 840105 w 2105025"/>
                  <a:gd name="connsiteY11" fmla="*/ 440055 h 603885"/>
                  <a:gd name="connsiteX12" fmla="*/ 855345 w 2105025"/>
                  <a:gd name="connsiteY12" fmla="*/ 430530 h 603885"/>
                  <a:gd name="connsiteX13" fmla="*/ 902970 w 2105025"/>
                  <a:gd name="connsiteY13" fmla="*/ 459105 h 603885"/>
                  <a:gd name="connsiteX14" fmla="*/ 902970 w 2105025"/>
                  <a:gd name="connsiteY14" fmla="*/ 459105 h 603885"/>
                  <a:gd name="connsiteX15" fmla="*/ 922020 w 2105025"/>
                  <a:gd name="connsiteY15" fmla="*/ 453390 h 603885"/>
                  <a:gd name="connsiteX16" fmla="*/ 933450 w 2105025"/>
                  <a:gd name="connsiteY16" fmla="*/ 461010 h 603885"/>
                  <a:gd name="connsiteX17" fmla="*/ 963930 w 2105025"/>
                  <a:gd name="connsiteY17" fmla="*/ 451485 h 603885"/>
                  <a:gd name="connsiteX18" fmla="*/ 979170 w 2105025"/>
                  <a:gd name="connsiteY18" fmla="*/ 434340 h 603885"/>
                  <a:gd name="connsiteX19" fmla="*/ 1005840 w 2105025"/>
                  <a:gd name="connsiteY19" fmla="*/ 434340 h 603885"/>
                  <a:gd name="connsiteX20" fmla="*/ 1013460 w 2105025"/>
                  <a:gd name="connsiteY20" fmla="*/ 434340 h 603885"/>
                  <a:gd name="connsiteX21" fmla="*/ 1043940 w 2105025"/>
                  <a:gd name="connsiteY21" fmla="*/ 445770 h 603885"/>
                  <a:gd name="connsiteX22" fmla="*/ 1068705 w 2105025"/>
                  <a:gd name="connsiteY22" fmla="*/ 449580 h 603885"/>
                  <a:gd name="connsiteX23" fmla="*/ 1087755 w 2105025"/>
                  <a:gd name="connsiteY23" fmla="*/ 449580 h 603885"/>
                  <a:gd name="connsiteX24" fmla="*/ 1087755 w 2105025"/>
                  <a:gd name="connsiteY24" fmla="*/ 443865 h 603885"/>
                  <a:gd name="connsiteX25" fmla="*/ 1078230 w 2105025"/>
                  <a:gd name="connsiteY25" fmla="*/ 428625 h 603885"/>
                  <a:gd name="connsiteX26" fmla="*/ 1091565 w 2105025"/>
                  <a:gd name="connsiteY26" fmla="*/ 415290 h 603885"/>
                  <a:gd name="connsiteX27" fmla="*/ 1110615 w 2105025"/>
                  <a:gd name="connsiteY27" fmla="*/ 419100 h 603885"/>
                  <a:gd name="connsiteX28" fmla="*/ 1139190 w 2105025"/>
                  <a:gd name="connsiteY28" fmla="*/ 422910 h 603885"/>
                  <a:gd name="connsiteX29" fmla="*/ 1169670 w 2105025"/>
                  <a:gd name="connsiteY29" fmla="*/ 441960 h 603885"/>
                  <a:gd name="connsiteX30" fmla="*/ 1181100 w 2105025"/>
                  <a:gd name="connsiteY30" fmla="*/ 443865 h 603885"/>
                  <a:gd name="connsiteX31" fmla="*/ 1200150 w 2105025"/>
                  <a:gd name="connsiteY31" fmla="*/ 438150 h 603885"/>
                  <a:gd name="connsiteX32" fmla="*/ 1274445 w 2105025"/>
                  <a:gd name="connsiteY32" fmla="*/ 459105 h 603885"/>
                  <a:gd name="connsiteX33" fmla="*/ 1274445 w 2105025"/>
                  <a:gd name="connsiteY33" fmla="*/ 459105 h 603885"/>
                  <a:gd name="connsiteX34" fmla="*/ 1310640 w 2105025"/>
                  <a:gd name="connsiteY34" fmla="*/ 451485 h 603885"/>
                  <a:gd name="connsiteX35" fmla="*/ 1329690 w 2105025"/>
                  <a:gd name="connsiteY35" fmla="*/ 447675 h 603885"/>
                  <a:gd name="connsiteX36" fmla="*/ 1344930 w 2105025"/>
                  <a:gd name="connsiteY36" fmla="*/ 449580 h 603885"/>
                  <a:gd name="connsiteX37" fmla="*/ 1367790 w 2105025"/>
                  <a:gd name="connsiteY37" fmla="*/ 455295 h 603885"/>
                  <a:gd name="connsiteX38" fmla="*/ 1375410 w 2105025"/>
                  <a:gd name="connsiteY38" fmla="*/ 457200 h 603885"/>
                  <a:gd name="connsiteX39" fmla="*/ 1396365 w 2105025"/>
                  <a:gd name="connsiteY39" fmla="*/ 445770 h 603885"/>
                  <a:gd name="connsiteX40" fmla="*/ 1392555 w 2105025"/>
                  <a:gd name="connsiteY40" fmla="*/ 430530 h 603885"/>
                  <a:gd name="connsiteX41" fmla="*/ 1396365 w 2105025"/>
                  <a:gd name="connsiteY41" fmla="*/ 415290 h 603885"/>
                  <a:gd name="connsiteX42" fmla="*/ 1379220 w 2105025"/>
                  <a:gd name="connsiteY42" fmla="*/ 394335 h 603885"/>
                  <a:gd name="connsiteX43" fmla="*/ 1423035 w 2105025"/>
                  <a:gd name="connsiteY43" fmla="*/ 377190 h 603885"/>
                  <a:gd name="connsiteX44" fmla="*/ 1443990 w 2105025"/>
                  <a:gd name="connsiteY44" fmla="*/ 381000 h 603885"/>
                  <a:gd name="connsiteX45" fmla="*/ 1478280 w 2105025"/>
                  <a:gd name="connsiteY45" fmla="*/ 390525 h 603885"/>
                  <a:gd name="connsiteX46" fmla="*/ 1495425 w 2105025"/>
                  <a:gd name="connsiteY46" fmla="*/ 407670 h 603885"/>
                  <a:gd name="connsiteX47" fmla="*/ 1524000 w 2105025"/>
                  <a:gd name="connsiteY47" fmla="*/ 445770 h 603885"/>
                  <a:gd name="connsiteX48" fmla="*/ 1552575 w 2105025"/>
                  <a:gd name="connsiteY48" fmla="*/ 466725 h 603885"/>
                  <a:gd name="connsiteX49" fmla="*/ 1604010 w 2105025"/>
                  <a:gd name="connsiteY49" fmla="*/ 485775 h 603885"/>
                  <a:gd name="connsiteX50" fmla="*/ 1619250 w 2105025"/>
                  <a:gd name="connsiteY50" fmla="*/ 497205 h 603885"/>
                  <a:gd name="connsiteX51" fmla="*/ 1632585 w 2105025"/>
                  <a:gd name="connsiteY51" fmla="*/ 493395 h 603885"/>
                  <a:gd name="connsiteX52" fmla="*/ 1655445 w 2105025"/>
                  <a:gd name="connsiteY52" fmla="*/ 476250 h 603885"/>
                  <a:gd name="connsiteX53" fmla="*/ 1674495 w 2105025"/>
                  <a:gd name="connsiteY53" fmla="*/ 480060 h 603885"/>
                  <a:gd name="connsiteX54" fmla="*/ 1680210 w 2105025"/>
                  <a:gd name="connsiteY54" fmla="*/ 489585 h 603885"/>
                  <a:gd name="connsiteX55" fmla="*/ 1670685 w 2105025"/>
                  <a:gd name="connsiteY55" fmla="*/ 506730 h 603885"/>
                  <a:gd name="connsiteX56" fmla="*/ 1680210 w 2105025"/>
                  <a:gd name="connsiteY56" fmla="*/ 514350 h 603885"/>
                  <a:gd name="connsiteX57" fmla="*/ 1659255 w 2105025"/>
                  <a:gd name="connsiteY57" fmla="*/ 556260 h 603885"/>
                  <a:gd name="connsiteX58" fmla="*/ 1674495 w 2105025"/>
                  <a:gd name="connsiteY58" fmla="*/ 581025 h 603885"/>
                  <a:gd name="connsiteX59" fmla="*/ 1684020 w 2105025"/>
                  <a:gd name="connsiteY59" fmla="*/ 569595 h 603885"/>
                  <a:gd name="connsiteX60" fmla="*/ 1703070 w 2105025"/>
                  <a:gd name="connsiteY60" fmla="*/ 582930 h 603885"/>
                  <a:gd name="connsiteX61" fmla="*/ 1724025 w 2105025"/>
                  <a:gd name="connsiteY61" fmla="*/ 544830 h 603885"/>
                  <a:gd name="connsiteX62" fmla="*/ 1733550 w 2105025"/>
                  <a:gd name="connsiteY62" fmla="*/ 510540 h 603885"/>
                  <a:gd name="connsiteX63" fmla="*/ 1735455 w 2105025"/>
                  <a:gd name="connsiteY63" fmla="*/ 483870 h 603885"/>
                  <a:gd name="connsiteX64" fmla="*/ 1727835 w 2105025"/>
                  <a:gd name="connsiteY64" fmla="*/ 451485 h 603885"/>
                  <a:gd name="connsiteX65" fmla="*/ 1718310 w 2105025"/>
                  <a:gd name="connsiteY65" fmla="*/ 436245 h 603885"/>
                  <a:gd name="connsiteX66" fmla="*/ 1708785 w 2105025"/>
                  <a:gd name="connsiteY66" fmla="*/ 432435 h 603885"/>
                  <a:gd name="connsiteX67" fmla="*/ 1685925 w 2105025"/>
                  <a:gd name="connsiteY67" fmla="*/ 401955 h 603885"/>
                  <a:gd name="connsiteX68" fmla="*/ 1661160 w 2105025"/>
                  <a:gd name="connsiteY68" fmla="*/ 377190 h 603885"/>
                  <a:gd name="connsiteX69" fmla="*/ 1647825 w 2105025"/>
                  <a:gd name="connsiteY69" fmla="*/ 373380 h 603885"/>
                  <a:gd name="connsiteX70" fmla="*/ 1628775 w 2105025"/>
                  <a:gd name="connsiteY70" fmla="*/ 382905 h 603885"/>
                  <a:gd name="connsiteX71" fmla="*/ 1596390 w 2105025"/>
                  <a:gd name="connsiteY71" fmla="*/ 367665 h 603885"/>
                  <a:gd name="connsiteX72" fmla="*/ 1577340 w 2105025"/>
                  <a:gd name="connsiteY72" fmla="*/ 358140 h 603885"/>
                  <a:gd name="connsiteX73" fmla="*/ 1594485 w 2105025"/>
                  <a:gd name="connsiteY73" fmla="*/ 331470 h 603885"/>
                  <a:gd name="connsiteX74" fmla="*/ 1604010 w 2105025"/>
                  <a:gd name="connsiteY74" fmla="*/ 291465 h 603885"/>
                  <a:gd name="connsiteX75" fmla="*/ 1642110 w 2105025"/>
                  <a:gd name="connsiteY75" fmla="*/ 278130 h 603885"/>
                  <a:gd name="connsiteX76" fmla="*/ 1668780 w 2105025"/>
                  <a:gd name="connsiteY76" fmla="*/ 285750 h 603885"/>
                  <a:gd name="connsiteX77" fmla="*/ 1693545 w 2105025"/>
                  <a:gd name="connsiteY77" fmla="*/ 276225 h 603885"/>
                  <a:gd name="connsiteX78" fmla="*/ 1712595 w 2105025"/>
                  <a:gd name="connsiteY78" fmla="*/ 276225 h 603885"/>
                  <a:gd name="connsiteX79" fmla="*/ 1731645 w 2105025"/>
                  <a:gd name="connsiteY79" fmla="*/ 285750 h 603885"/>
                  <a:gd name="connsiteX80" fmla="*/ 1752600 w 2105025"/>
                  <a:gd name="connsiteY80" fmla="*/ 289560 h 603885"/>
                  <a:gd name="connsiteX81" fmla="*/ 1765935 w 2105025"/>
                  <a:gd name="connsiteY81" fmla="*/ 283845 h 603885"/>
                  <a:gd name="connsiteX82" fmla="*/ 1765935 w 2105025"/>
                  <a:gd name="connsiteY82" fmla="*/ 241935 h 603885"/>
                  <a:gd name="connsiteX83" fmla="*/ 1786890 w 2105025"/>
                  <a:gd name="connsiteY83" fmla="*/ 241935 h 603885"/>
                  <a:gd name="connsiteX84" fmla="*/ 1813560 w 2105025"/>
                  <a:gd name="connsiteY84" fmla="*/ 249555 h 603885"/>
                  <a:gd name="connsiteX85" fmla="*/ 1826895 w 2105025"/>
                  <a:gd name="connsiteY85" fmla="*/ 260985 h 603885"/>
                  <a:gd name="connsiteX86" fmla="*/ 1836420 w 2105025"/>
                  <a:gd name="connsiteY86" fmla="*/ 249555 h 603885"/>
                  <a:gd name="connsiteX87" fmla="*/ 1832610 w 2105025"/>
                  <a:gd name="connsiteY87" fmla="*/ 238125 h 603885"/>
                  <a:gd name="connsiteX88" fmla="*/ 1847850 w 2105025"/>
                  <a:gd name="connsiteY88" fmla="*/ 226695 h 603885"/>
                  <a:gd name="connsiteX89" fmla="*/ 1870710 w 2105025"/>
                  <a:gd name="connsiteY89" fmla="*/ 259080 h 603885"/>
                  <a:gd name="connsiteX90" fmla="*/ 1863090 w 2105025"/>
                  <a:gd name="connsiteY90" fmla="*/ 281940 h 603885"/>
                  <a:gd name="connsiteX91" fmla="*/ 1855470 w 2105025"/>
                  <a:gd name="connsiteY91" fmla="*/ 302895 h 603885"/>
                  <a:gd name="connsiteX92" fmla="*/ 1853565 w 2105025"/>
                  <a:gd name="connsiteY92" fmla="*/ 314325 h 603885"/>
                  <a:gd name="connsiteX93" fmla="*/ 1847850 w 2105025"/>
                  <a:gd name="connsiteY93" fmla="*/ 320040 h 603885"/>
                  <a:gd name="connsiteX94" fmla="*/ 1889760 w 2105025"/>
                  <a:gd name="connsiteY94" fmla="*/ 377190 h 603885"/>
                  <a:gd name="connsiteX95" fmla="*/ 1914525 w 2105025"/>
                  <a:gd name="connsiteY95" fmla="*/ 396240 h 603885"/>
                  <a:gd name="connsiteX96" fmla="*/ 1941195 w 2105025"/>
                  <a:gd name="connsiteY96" fmla="*/ 419100 h 603885"/>
                  <a:gd name="connsiteX97" fmla="*/ 1948815 w 2105025"/>
                  <a:gd name="connsiteY97" fmla="*/ 426720 h 603885"/>
                  <a:gd name="connsiteX98" fmla="*/ 1962150 w 2105025"/>
                  <a:gd name="connsiteY98" fmla="*/ 422910 h 603885"/>
                  <a:gd name="connsiteX99" fmla="*/ 1950720 w 2105025"/>
                  <a:gd name="connsiteY99" fmla="*/ 400050 h 603885"/>
                  <a:gd name="connsiteX100" fmla="*/ 1960245 w 2105025"/>
                  <a:gd name="connsiteY100" fmla="*/ 394335 h 603885"/>
                  <a:gd name="connsiteX101" fmla="*/ 1948815 w 2105025"/>
                  <a:gd name="connsiteY101" fmla="*/ 379095 h 603885"/>
                  <a:gd name="connsiteX102" fmla="*/ 1954530 w 2105025"/>
                  <a:gd name="connsiteY102" fmla="*/ 367665 h 603885"/>
                  <a:gd name="connsiteX103" fmla="*/ 1954530 w 2105025"/>
                  <a:gd name="connsiteY103" fmla="*/ 367665 h 603885"/>
                  <a:gd name="connsiteX104" fmla="*/ 1948815 w 2105025"/>
                  <a:gd name="connsiteY104" fmla="*/ 348615 h 603885"/>
                  <a:gd name="connsiteX105" fmla="*/ 1939290 w 2105025"/>
                  <a:gd name="connsiteY105" fmla="*/ 333375 h 603885"/>
                  <a:gd name="connsiteX106" fmla="*/ 1927860 w 2105025"/>
                  <a:gd name="connsiteY106" fmla="*/ 318135 h 603885"/>
                  <a:gd name="connsiteX107" fmla="*/ 1914525 w 2105025"/>
                  <a:gd name="connsiteY107" fmla="*/ 310515 h 603885"/>
                  <a:gd name="connsiteX108" fmla="*/ 1905000 w 2105025"/>
                  <a:gd name="connsiteY108" fmla="*/ 310515 h 603885"/>
                  <a:gd name="connsiteX109" fmla="*/ 1891665 w 2105025"/>
                  <a:gd name="connsiteY109" fmla="*/ 283845 h 603885"/>
                  <a:gd name="connsiteX110" fmla="*/ 1912620 w 2105025"/>
                  <a:gd name="connsiteY110" fmla="*/ 266700 h 603885"/>
                  <a:gd name="connsiteX111" fmla="*/ 1945005 w 2105025"/>
                  <a:gd name="connsiteY111" fmla="*/ 253365 h 603885"/>
                  <a:gd name="connsiteX112" fmla="*/ 1973580 w 2105025"/>
                  <a:gd name="connsiteY112" fmla="*/ 268605 h 603885"/>
                  <a:gd name="connsiteX113" fmla="*/ 1994535 w 2105025"/>
                  <a:gd name="connsiteY113" fmla="*/ 241935 h 603885"/>
                  <a:gd name="connsiteX114" fmla="*/ 2009775 w 2105025"/>
                  <a:gd name="connsiteY114" fmla="*/ 228600 h 603885"/>
                  <a:gd name="connsiteX115" fmla="*/ 2038350 w 2105025"/>
                  <a:gd name="connsiteY115" fmla="*/ 236220 h 603885"/>
                  <a:gd name="connsiteX116" fmla="*/ 2038350 w 2105025"/>
                  <a:gd name="connsiteY116" fmla="*/ 236220 h 603885"/>
                  <a:gd name="connsiteX117" fmla="*/ 2038350 w 2105025"/>
                  <a:gd name="connsiteY117" fmla="*/ 236220 h 603885"/>
                  <a:gd name="connsiteX118" fmla="*/ 2042160 w 2105025"/>
                  <a:gd name="connsiteY118" fmla="*/ 222885 h 603885"/>
                  <a:gd name="connsiteX119" fmla="*/ 1981200 w 2105025"/>
                  <a:gd name="connsiteY119" fmla="*/ 203835 h 603885"/>
                  <a:gd name="connsiteX120" fmla="*/ 1965960 w 2105025"/>
                  <a:gd name="connsiteY120" fmla="*/ 192405 h 603885"/>
                  <a:gd name="connsiteX121" fmla="*/ 1973580 w 2105025"/>
                  <a:gd name="connsiteY121" fmla="*/ 184785 h 603885"/>
                  <a:gd name="connsiteX122" fmla="*/ 1996440 w 2105025"/>
                  <a:gd name="connsiteY122" fmla="*/ 186690 h 603885"/>
                  <a:gd name="connsiteX123" fmla="*/ 1990725 w 2105025"/>
                  <a:gd name="connsiteY123" fmla="*/ 171450 h 603885"/>
                  <a:gd name="connsiteX124" fmla="*/ 2017395 w 2105025"/>
                  <a:gd name="connsiteY124" fmla="*/ 169545 h 603885"/>
                  <a:gd name="connsiteX125" fmla="*/ 2042160 w 2105025"/>
                  <a:gd name="connsiteY125" fmla="*/ 177165 h 603885"/>
                  <a:gd name="connsiteX126" fmla="*/ 2078355 w 2105025"/>
                  <a:gd name="connsiteY126" fmla="*/ 190500 h 603885"/>
                  <a:gd name="connsiteX127" fmla="*/ 2105025 w 2105025"/>
                  <a:gd name="connsiteY127" fmla="*/ 188595 h 603885"/>
                  <a:gd name="connsiteX128" fmla="*/ 2065020 w 2105025"/>
                  <a:gd name="connsiteY128" fmla="*/ 160020 h 603885"/>
                  <a:gd name="connsiteX129" fmla="*/ 2049780 w 2105025"/>
                  <a:gd name="connsiteY129" fmla="*/ 156210 h 603885"/>
                  <a:gd name="connsiteX130" fmla="*/ 2036445 w 2105025"/>
                  <a:gd name="connsiteY130" fmla="*/ 160020 h 603885"/>
                  <a:gd name="connsiteX131" fmla="*/ 2002155 w 2105025"/>
                  <a:gd name="connsiteY131" fmla="*/ 152400 h 603885"/>
                  <a:gd name="connsiteX132" fmla="*/ 1973580 w 2105025"/>
                  <a:gd name="connsiteY132" fmla="*/ 146685 h 603885"/>
                  <a:gd name="connsiteX133" fmla="*/ 1925955 w 2105025"/>
                  <a:gd name="connsiteY133" fmla="*/ 137160 h 603885"/>
                  <a:gd name="connsiteX134" fmla="*/ 1884045 w 2105025"/>
                  <a:gd name="connsiteY134" fmla="*/ 118110 h 603885"/>
                  <a:gd name="connsiteX135" fmla="*/ 1823085 w 2105025"/>
                  <a:gd name="connsiteY135" fmla="*/ 110490 h 603885"/>
                  <a:gd name="connsiteX136" fmla="*/ 1767840 w 2105025"/>
                  <a:gd name="connsiteY136" fmla="*/ 106680 h 603885"/>
                  <a:gd name="connsiteX137" fmla="*/ 1781175 w 2105025"/>
                  <a:gd name="connsiteY137" fmla="*/ 123825 h 603885"/>
                  <a:gd name="connsiteX138" fmla="*/ 1739265 w 2105025"/>
                  <a:gd name="connsiteY138" fmla="*/ 118110 h 603885"/>
                  <a:gd name="connsiteX139" fmla="*/ 1691640 w 2105025"/>
                  <a:gd name="connsiteY139" fmla="*/ 112395 h 603885"/>
                  <a:gd name="connsiteX140" fmla="*/ 1640205 w 2105025"/>
                  <a:gd name="connsiteY140" fmla="*/ 114300 h 603885"/>
                  <a:gd name="connsiteX141" fmla="*/ 1600200 w 2105025"/>
                  <a:gd name="connsiteY141" fmla="*/ 97155 h 603885"/>
                  <a:gd name="connsiteX142" fmla="*/ 1533525 w 2105025"/>
                  <a:gd name="connsiteY142" fmla="*/ 100965 h 603885"/>
                  <a:gd name="connsiteX143" fmla="*/ 1476375 w 2105025"/>
                  <a:gd name="connsiteY143" fmla="*/ 91440 h 603885"/>
                  <a:gd name="connsiteX144" fmla="*/ 1443990 w 2105025"/>
                  <a:gd name="connsiteY144" fmla="*/ 76200 h 603885"/>
                  <a:gd name="connsiteX145" fmla="*/ 1354455 w 2105025"/>
                  <a:gd name="connsiteY145" fmla="*/ 64770 h 603885"/>
                  <a:gd name="connsiteX146" fmla="*/ 1339215 w 2105025"/>
                  <a:gd name="connsiteY146" fmla="*/ 66675 h 603885"/>
                  <a:gd name="connsiteX147" fmla="*/ 1344930 w 2105025"/>
                  <a:gd name="connsiteY147" fmla="*/ 83820 h 603885"/>
                  <a:gd name="connsiteX148" fmla="*/ 1325880 w 2105025"/>
                  <a:gd name="connsiteY148" fmla="*/ 91440 h 603885"/>
                  <a:gd name="connsiteX149" fmla="*/ 1299210 w 2105025"/>
                  <a:gd name="connsiteY149" fmla="*/ 91440 h 603885"/>
                  <a:gd name="connsiteX150" fmla="*/ 1274445 w 2105025"/>
                  <a:gd name="connsiteY150" fmla="*/ 87630 h 603885"/>
                  <a:gd name="connsiteX151" fmla="*/ 1249680 w 2105025"/>
                  <a:gd name="connsiteY151" fmla="*/ 100965 h 603885"/>
                  <a:gd name="connsiteX152" fmla="*/ 1167765 w 2105025"/>
                  <a:gd name="connsiteY152" fmla="*/ 57150 h 603885"/>
                  <a:gd name="connsiteX153" fmla="*/ 1116330 w 2105025"/>
                  <a:gd name="connsiteY153" fmla="*/ 57150 h 603885"/>
                  <a:gd name="connsiteX154" fmla="*/ 1099185 w 2105025"/>
                  <a:gd name="connsiteY154" fmla="*/ 64770 h 603885"/>
                  <a:gd name="connsiteX155" fmla="*/ 1040130 w 2105025"/>
                  <a:gd name="connsiteY155" fmla="*/ 55245 h 603885"/>
                  <a:gd name="connsiteX156" fmla="*/ 1011555 w 2105025"/>
                  <a:gd name="connsiteY156" fmla="*/ 59055 h 603885"/>
                  <a:gd name="connsiteX157" fmla="*/ 986790 w 2105025"/>
                  <a:gd name="connsiteY157" fmla="*/ 53340 h 603885"/>
                  <a:gd name="connsiteX158" fmla="*/ 956310 w 2105025"/>
                  <a:gd name="connsiteY158" fmla="*/ 53340 h 603885"/>
                  <a:gd name="connsiteX159" fmla="*/ 931545 w 2105025"/>
                  <a:gd name="connsiteY159" fmla="*/ 64770 h 603885"/>
                  <a:gd name="connsiteX160" fmla="*/ 916305 w 2105025"/>
                  <a:gd name="connsiteY160" fmla="*/ 51435 h 603885"/>
                  <a:gd name="connsiteX161" fmla="*/ 960120 w 2105025"/>
                  <a:gd name="connsiteY161" fmla="*/ 26670 h 603885"/>
                  <a:gd name="connsiteX162" fmla="*/ 923925 w 2105025"/>
                  <a:gd name="connsiteY162" fmla="*/ 13335 h 603885"/>
                  <a:gd name="connsiteX163" fmla="*/ 883920 w 2105025"/>
                  <a:gd name="connsiteY163" fmla="*/ 5715 h 603885"/>
                  <a:gd name="connsiteX164" fmla="*/ 870585 w 2105025"/>
                  <a:gd name="connsiteY164" fmla="*/ 13335 h 603885"/>
                  <a:gd name="connsiteX165" fmla="*/ 853440 w 2105025"/>
                  <a:gd name="connsiteY165" fmla="*/ 13335 h 603885"/>
                  <a:gd name="connsiteX166" fmla="*/ 832485 w 2105025"/>
                  <a:gd name="connsiteY166" fmla="*/ 0 h 603885"/>
                  <a:gd name="connsiteX167" fmla="*/ 809625 w 2105025"/>
                  <a:gd name="connsiteY167" fmla="*/ 0 h 603885"/>
                  <a:gd name="connsiteX168" fmla="*/ 777240 w 2105025"/>
                  <a:gd name="connsiteY168" fmla="*/ 22860 h 603885"/>
                  <a:gd name="connsiteX169" fmla="*/ 739140 w 2105025"/>
                  <a:gd name="connsiteY169" fmla="*/ 19050 h 603885"/>
                  <a:gd name="connsiteX170" fmla="*/ 687705 w 2105025"/>
                  <a:gd name="connsiteY170" fmla="*/ 28575 h 603885"/>
                  <a:gd name="connsiteX171" fmla="*/ 662940 w 2105025"/>
                  <a:gd name="connsiteY171" fmla="*/ 32385 h 603885"/>
                  <a:gd name="connsiteX172" fmla="*/ 676275 w 2105025"/>
                  <a:gd name="connsiteY172" fmla="*/ 45720 h 603885"/>
                  <a:gd name="connsiteX173" fmla="*/ 647700 w 2105025"/>
                  <a:gd name="connsiteY173" fmla="*/ 53340 h 603885"/>
                  <a:gd name="connsiteX174" fmla="*/ 613410 w 2105025"/>
                  <a:gd name="connsiteY174" fmla="*/ 60960 h 603885"/>
                  <a:gd name="connsiteX175" fmla="*/ 569595 w 2105025"/>
                  <a:gd name="connsiteY175" fmla="*/ 87630 h 603885"/>
                  <a:gd name="connsiteX176" fmla="*/ 550545 w 2105025"/>
                  <a:gd name="connsiteY176" fmla="*/ 83820 h 603885"/>
                  <a:gd name="connsiteX177" fmla="*/ 561975 w 2105025"/>
                  <a:gd name="connsiteY177" fmla="*/ 108585 h 603885"/>
                  <a:gd name="connsiteX178" fmla="*/ 590550 w 2105025"/>
                  <a:gd name="connsiteY178" fmla="*/ 129540 h 603885"/>
                  <a:gd name="connsiteX179" fmla="*/ 590550 w 2105025"/>
                  <a:gd name="connsiteY179" fmla="*/ 148590 h 603885"/>
                  <a:gd name="connsiteX180" fmla="*/ 565785 w 2105025"/>
                  <a:gd name="connsiteY180" fmla="*/ 165735 h 603885"/>
                  <a:gd name="connsiteX181" fmla="*/ 548640 w 2105025"/>
                  <a:gd name="connsiteY181" fmla="*/ 169545 h 603885"/>
                  <a:gd name="connsiteX182" fmla="*/ 560070 w 2105025"/>
                  <a:gd name="connsiteY182" fmla="*/ 140970 h 603885"/>
                  <a:gd name="connsiteX183" fmla="*/ 520065 w 2105025"/>
                  <a:gd name="connsiteY183" fmla="*/ 83820 h 603885"/>
                  <a:gd name="connsiteX184" fmla="*/ 501015 w 2105025"/>
                  <a:gd name="connsiteY184" fmla="*/ 68580 h 603885"/>
                  <a:gd name="connsiteX185" fmla="*/ 476250 w 2105025"/>
                  <a:gd name="connsiteY185" fmla="*/ 72390 h 603885"/>
                  <a:gd name="connsiteX186" fmla="*/ 464820 w 2105025"/>
                  <a:gd name="connsiteY186" fmla="*/ 87630 h 603885"/>
                  <a:gd name="connsiteX187" fmla="*/ 476250 w 2105025"/>
                  <a:gd name="connsiteY187" fmla="*/ 102870 h 603885"/>
                  <a:gd name="connsiteX188" fmla="*/ 510540 w 2105025"/>
                  <a:gd name="connsiteY188" fmla="*/ 123825 h 603885"/>
                  <a:gd name="connsiteX189" fmla="*/ 502920 w 2105025"/>
                  <a:gd name="connsiteY189" fmla="*/ 144780 h 603885"/>
                  <a:gd name="connsiteX190" fmla="*/ 447675 w 2105025"/>
                  <a:gd name="connsiteY190" fmla="*/ 121920 h 603885"/>
                  <a:gd name="connsiteX191" fmla="*/ 419100 w 2105025"/>
                  <a:gd name="connsiteY191" fmla="*/ 121920 h 603885"/>
                  <a:gd name="connsiteX192" fmla="*/ 400050 w 2105025"/>
                  <a:gd name="connsiteY192" fmla="*/ 104775 h 603885"/>
                  <a:gd name="connsiteX193" fmla="*/ 377190 w 2105025"/>
                  <a:gd name="connsiteY193" fmla="*/ 100965 h 603885"/>
                  <a:gd name="connsiteX194" fmla="*/ 365760 w 2105025"/>
                  <a:gd name="connsiteY194" fmla="*/ 112395 h 603885"/>
                  <a:gd name="connsiteX195" fmla="*/ 396240 w 2105025"/>
                  <a:gd name="connsiteY195" fmla="*/ 121920 h 603885"/>
                  <a:gd name="connsiteX196" fmla="*/ 371475 w 2105025"/>
                  <a:gd name="connsiteY196" fmla="*/ 133350 h 603885"/>
                  <a:gd name="connsiteX197" fmla="*/ 323850 w 2105025"/>
                  <a:gd name="connsiteY197" fmla="*/ 135255 h 603885"/>
                  <a:gd name="connsiteX198" fmla="*/ 297180 w 2105025"/>
                  <a:gd name="connsiteY198" fmla="*/ 133350 h 603885"/>
                  <a:gd name="connsiteX199" fmla="*/ 240030 w 2105025"/>
                  <a:gd name="connsiteY199" fmla="*/ 156210 h 603885"/>
                  <a:gd name="connsiteX200" fmla="*/ 224790 w 2105025"/>
                  <a:gd name="connsiteY200" fmla="*/ 160020 h 603885"/>
                  <a:gd name="connsiteX201" fmla="*/ 215265 w 2105025"/>
                  <a:gd name="connsiteY201" fmla="*/ 139065 h 603885"/>
                  <a:gd name="connsiteX202" fmla="*/ 198120 w 2105025"/>
                  <a:gd name="connsiteY202" fmla="*/ 142875 h 603885"/>
                  <a:gd name="connsiteX203" fmla="*/ 207645 w 2105025"/>
                  <a:gd name="connsiteY203" fmla="*/ 161925 h 603885"/>
                  <a:gd name="connsiteX204" fmla="*/ 171450 w 2105025"/>
                  <a:gd name="connsiteY204" fmla="*/ 173355 h 603885"/>
                  <a:gd name="connsiteX205" fmla="*/ 144780 w 2105025"/>
                  <a:gd name="connsiteY205" fmla="*/ 200025 h 603885"/>
                  <a:gd name="connsiteX206" fmla="*/ 127635 w 2105025"/>
                  <a:gd name="connsiteY206" fmla="*/ 186690 h 603885"/>
                  <a:gd name="connsiteX207" fmla="*/ 114300 w 2105025"/>
                  <a:gd name="connsiteY207" fmla="*/ 209550 h 603885"/>
                  <a:gd name="connsiteX208" fmla="*/ 91440 w 2105025"/>
                  <a:gd name="connsiteY208" fmla="*/ 196215 h 603885"/>
                  <a:gd name="connsiteX209" fmla="*/ 80010 w 2105025"/>
                  <a:gd name="connsiteY209" fmla="*/ 177165 h 603885"/>
                  <a:gd name="connsiteX210" fmla="*/ 62865 w 2105025"/>
                  <a:gd name="connsiteY210" fmla="*/ 161925 h 603885"/>
                  <a:gd name="connsiteX211" fmla="*/ 51435 w 2105025"/>
                  <a:gd name="connsiteY211" fmla="*/ 154305 h 603885"/>
                  <a:gd name="connsiteX212" fmla="*/ 89535 w 2105025"/>
                  <a:gd name="connsiteY212" fmla="*/ 154305 h 603885"/>
                  <a:gd name="connsiteX213" fmla="*/ 127635 w 2105025"/>
                  <a:gd name="connsiteY213" fmla="*/ 163830 h 603885"/>
                  <a:gd name="connsiteX214" fmla="*/ 150495 w 2105025"/>
                  <a:gd name="connsiteY214" fmla="*/ 163830 h 603885"/>
                  <a:gd name="connsiteX215" fmla="*/ 161925 w 2105025"/>
                  <a:gd name="connsiteY215" fmla="*/ 150495 h 603885"/>
                  <a:gd name="connsiteX216" fmla="*/ 135255 w 2105025"/>
                  <a:gd name="connsiteY216" fmla="*/ 137160 h 603885"/>
                  <a:gd name="connsiteX217" fmla="*/ 104775 w 2105025"/>
                  <a:gd name="connsiteY217" fmla="*/ 121920 h 603885"/>
                  <a:gd name="connsiteX218" fmla="*/ 74295 w 2105025"/>
                  <a:gd name="connsiteY218" fmla="*/ 120015 h 603885"/>
                  <a:gd name="connsiteX219" fmla="*/ 45720 w 2105025"/>
                  <a:gd name="connsiteY219" fmla="*/ 127635 h 603885"/>
                  <a:gd name="connsiteX220" fmla="*/ 26670 w 2105025"/>
                  <a:gd name="connsiteY220" fmla="*/ 102870 h 603885"/>
                  <a:gd name="connsiteX221" fmla="*/ 0 w 2105025"/>
                  <a:gd name="connsiteY221" fmla="*/ 120015 h 603885"/>
                  <a:gd name="connsiteX222" fmla="*/ 15240 w 2105025"/>
                  <a:gd name="connsiteY222" fmla="*/ 142875 h 603885"/>
                  <a:gd name="connsiteX223" fmla="*/ 22860 w 2105025"/>
                  <a:gd name="connsiteY223" fmla="*/ 152400 h 603885"/>
                  <a:gd name="connsiteX224" fmla="*/ 13335 w 2105025"/>
                  <a:gd name="connsiteY224" fmla="*/ 160020 h 603885"/>
                  <a:gd name="connsiteX225" fmla="*/ 26670 w 2105025"/>
                  <a:gd name="connsiteY225" fmla="*/ 175260 h 603885"/>
                  <a:gd name="connsiteX226" fmla="*/ 26670 w 2105025"/>
                  <a:gd name="connsiteY226" fmla="*/ 201930 h 603885"/>
                  <a:gd name="connsiteX227" fmla="*/ 49530 w 2105025"/>
                  <a:gd name="connsiteY227" fmla="*/ 219075 h 603885"/>
                  <a:gd name="connsiteX228" fmla="*/ 49530 w 2105025"/>
                  <a:gd name="connsiteY228" fmla="*/ 228600 h 603885"/>
                  <a:gd name="connsiteX229" fmla="*/ 24765 w 2105025"/>
                  <a:gd name="connsiteY229" fmla="*/ 262890 h 603885"/>
                  <a:gd name="connsiteX230" fmla="*/ 30480 w 2105025"/>
                  <a:gd name="connsiteY230" fmla="*/ 270510 h 603885"/>
                  <a:gd name="connsiteX231" fmla="*/ 30480 w 2105025"/>
                  <a:gd name="connsiteY231" fmla="*/ 283845 h 603885"/>
                  <a:gd name="connsiteX232" fmla="*/ 15240 w 2105025"/>
                  <a:gd name="connsiteY232" fmla="*/ 289560 h 603885"/>
                  <a:gd name="connsiteX233" fmla="*/ 15240 w 2105025"/>
                  <a:gd name="connsiteY233" fmla="*/ 314325 h 603885"/>
                  <a:gd name="connsiteX234" fmla="*/ 28575 w 2105025"/>
                  <a:gd name="connsiteY234" fmla="*/ 329565 h 603885"/>
                  <a:gd name="connsiteX235" fmla="*/ 49530 w 2105025"/>
                  <a:gd name="connsiteY235" fmla="*/ 340995 h 603885"/>
                  <a:gd name="connsiteX236" fmla="*/ 70485 w 2105025"/>
                  <a:gd name="connsiteY236" fmla="*/ 346710 h 603885"/>
                  <a:gd name="connsiteX237" fmla="*/ 80010 w 2105025"/>
                  <a:gd name="connsiteY237" fmla="*/ 365760 h 603885"/>
                  <a:gd name="connsiteX238" fmla="*/ 89535 w 2105025"/>
                  <a:gd name="connsiteY238" fmla="*/ 379095 h 603885"/>
                  <a:gd name="connsiteX239" fmla="*/ 83820 w 2105025"/>
                  <a:gd name="connsiteY239" fmla="*/ 403860 h 603885"/>
                  <a:gd name="connsiteX240" fmla="*/ 106680 w 2105025"/>
                  <a:gd name="connsiteY240" fmla="*/ 398145 h 603885"/>
                  <a:gd name="connsiteX241" fmla="*/ 150495 w 2105025"/>
                  <a:gd name="connsiteY241" fmla="*/ 432435 h 603885"/>
                  <a:gd name="connsiteX242" fmla="*/ 196215 w 2105025"/>
                  <a:gd name="connsiteY242" fmla="*/ 445770 h 603885"/>
                  <a:gd name="connsiteX243" fmla="*/ 213360 w 2105025"/>
                  <a:gd name="connsiteY243" fmla="*/ 449580 h 603885"/>
                  <a:gd name="connsiteX244" fmla="*/ 232410 w 2105025"/>
                  <a:gd name="connsiteY244" fmla="*/ 470535 h 603885"/>
                  <a:gd name="connsiteX245" fmla="*/ 209550 w 2105025"/>
                  <a:gd name="connsiteY245" fmla="*/ 501015 h 603885"/>
                  <a:gd name="connsiteX246" fmla="*/ 205740 w 2105025"/>
                  <a:gd name="connsiteY246" fmla="*/ 518160 h 603885"/>
                  <a:gd name="connsiteX247" fmla="*/ 196215 w 2105025"/>
                  <a:gd name="connsiteY247" fmla="*/ 542925 h 603885"/>
                  <a:gd name="connsiteX248" fmla="*/ 226695 w 2105025"/>
                  <a:gd name="connsiteY248" fmla="*/ 563880 h 603885"/>
                  <a:gd name="connsiteX249" fmla="*/ 245745 w 2105025"/>
                  <a:gd name="connsiteY249" fmla="*/ 560070 h 603885"/>
                  <a:gd name="connsiteX250" fmla="*/ 268605 w 2105025"/>
                  <a:gd name="connsiteY250" fmla="*/ 573405 h 603885"/>
                  <a:gd name="connsiteX251" fmla="*/ 272415 w 2105025"/>
                  <a:gd name="connsiteY251" fmla="*/ 565785 h 603885"/>
                  <a:gd name="connsiteX252" fmla="*/ 318135 w 2105025"/>
                  <a:gd name="connsiteY252" fmla="*/ 582930 h 603885"/>
                  <a:gd name="connsiteX253" fmla="*/ 342900 w 2105025"/>
                  <a:gd name="connsiteY253" fmla="*/ 592455 h 603885"/>
                  <a:gd name="connsiteX254" fmla="*/ 369570 w 2105025"/>
                  <a:gd name="connsiteY254" fmla="*/ 603885 h 603885"/>
                  <a:gd name="connsiteX255" fmla="*/ 354330 w 2105025"/>
                  <a:gd name="connsiteY255" fmla="*/ 573405 h 603885"/>
                  <a:gd name="connsiteX256" fmla="*/ 335280 w 2105025"/>
                  <a:gd name="connsiteY256" fmla="*/ 550545 h 603885"/>
                  <a:gd name="connsiteX257" fmla="*/ 352425 w 2105025"/>
                  <a:gd name="connsiteY257" fmla="*/ 533400 h 603885"/>
                  <a:gd name="connsiteX258" fmla="*/ 361950 w 2105025"/>
                  <a:gd name="connsiteY258" fmla="*/ 518160 h 603885"/>
                  <a:gd name="connsiteX259" fmla="*/ 329565 w 2105025"/>
                  <a:gd name="connsiteY259" fmla="*/ 487680 h 603885"/>
                  <a:gd name="connsiteX260" fmla="*/ 318135 w 2105025"/>
                  <a:gd name="connsiteY260" fmla="*/ 468630 h 603885"/>
                  <a:gd name="connsiteX261" fmla="*/ 321945 w 2105025"/>
                  <a:gd name="connsiteY261" fmla="*/ 447675 h 603885"/>
                  <a:gd name="connsiteX262" fmla="*/ 329565 w 2105025"/>
                  <a:gd name="connsiteY262" fmla="*/ 436245 h 603885"/>
                  <a:gd name="connsiteX263" fmla="*/ 333375 w 2105025"/>
                  <a:gd name="connsiteY263" fmla="*/ 445770 h 603885"/>
                  <a:gd name="connsiteX264" fmla="*/ 358140 w 2105025"/>
                  <a:gd name="connsiteY264" fmla="*/ 421005 h 603885"/>
                  <a:gd name="connsiteX265" fmla="*/ 394335 w 2105025"/>
                  <a:gd name="connsiteY265" fmla="*/ 407670 h 603885"/>
                  <a:gd name="connsiteX266" fmla="*/ 396240 w 2105025"/>
                  <a:gd name="connsiteY266" fmla="*/ 414020 h 603885"/>
                  <a:gd name="connsiteX267" fmla="*/ 409575 w 2105025"/>
                  <a:gd name="connsiteY267" fmla="*/ 419100 h 603885"/>
                  <a:gd name="connsiteX268" fmla="*/ 434340 w 2105025"/>
                  <a:gd name="connsiteY268" fmla="*/ 428625 h 603885"/>
                  <a:gd name="connsiteX269" fmla="*/ 445770 w 2105025"/>
                  <a:gd name="connsiteY269" fmla="*/ 434340 h 603885"/>
                  <a:gd name="connsiteX270" fmla="*/ 461010 w 2105025"/>
                  <a:gd name="connsiteY270" fmla="*/ 426720 h 603885"/>
                  <a:gd name="connsiteX271" fmla="*/ 483870 w 2105025"/>
                  <a:gd name="connsiteY271" fmla="*/ 426720 h 603885"/>
                  <a:gd name="connsiteX272" fmla="*/ 502920 w 2105025"/>
                  <a:gd name="connsiteY272" fmla="*/ 438150 h 603885"/>
                  <a:gd name="connsiteX273" fmla="*/ 520065 w 2105025"/>
                  <a:gd name="connsiteY273" fmla="*/ 428625 h 603885"/>
                  <a:gd name="connsiteX274" fmla="*/ 531495 w 2105025"/>
                  <a:gd name="connsiteY274" fmla="*/ 375285 h 603885"/>
                  <a:gd name="connsiteX0" fmla="*/ 531495 w 2105025"/>
                  <a:gd name="connsiteY0" fmla="*/ 375285 h 603885"/>
                  <a:gd name="connsiteX1" fmla="*/ 621030 w 2105025"/>
                  <a:gd name="connsiteY1" fmla="*/ 350520 h 603885"/>
                  <a:gd name="connsiteX2" fmla="*/ 649605 w 2105025"/>
                  <a:gd name="connsiteY2" fmla="*/ 367665 h 603885"/>
                  <a:gd name="connsiteX3" fmla="*/ 683895 w 2105025"/>
                  <a:gd name="connsiteY3" fmla="*/ 379095 h 603885"/>
                  <a:gd name="connsiteX4" fmla="*/ 706755 w 2105025"/>
                  <a:gd name="connsiteY4" fmla="*/ 384810 h 603885"/>
                  <a:gd name="connsiteX5" fmla="*/ 723900 w 2105025"/>
                  <a:gd name="connsiteY5" fmla="*/ 369570 h 603885"/>
                  <a:gd name="connsiteX6" fmla="*/ 760095 w 2105025"/>
                  <a:gd name="connsiteY6" fmla="*/ 392430 h 603885"/>
                  <a:gd name="connsiteX7" fmla="*/ 754380 w 2105025"/>
                  <a:gd name="connsiteY7" fmla="*/ 403860 h 603885"/>
                  <a:gd name="connsiteX8" fmla="*/ 792480 w 2105025"/>
                  <a:gd name="connsiteY8" fmla="*/ 415290 h 603885"/>
                  <a:gd name="connsiteX9" fmla="*/ 805815 w 2105025"/>
                  <a:gd name="connsiteY9" fmla="*/ 438150 h 603885"/>
                  <a:gd name="connsiteX10" fmla="*/ 822960 w 2105025"/>
                  <a:gd name="connsiteY10" fmla="*/ 428625 h 603885"/>
                  <a:gd name="connsiteX11" fmla="*/ 840105 w 2105025"/>
                  <a:gd name="connsiteY11" fmla="*/ 440055 h 603885"/>
                  <a:gd name="connsiteX12" fmla="*/ 855345 w 2105025"/>
                  <a:gd name="connsiteY12" fmla="*/ 430530 h 603885"/>
                  <a:gd name="connsiteX13" fmla="*/ 902970 w 2105025"/>
                  <a:gd name="connsiteY13" fmla="*/ 459105 h 603885"/>
                  <a:gd name="connsiteX14" fmla="*/ 902970 w 2105025"/>
                  <a:gd name="connsiteY14" fmla="*/ 459105 h 603885"/>
                  <a:gd name="connsiteX15" fmla="*/ 922020 w 2105025"/>
                  <a:gd name="connsiteY15" fmla="*/ 453390 h 603885"/>
                  <a:gd name="connsiteX16" fmla="*/ 933450 w 2105025"/>
                  <a:gd name="connsiteY16" fmla="*/ 461010 h 603885"/>
                  <a:gd name="connsiteX17" fmla="*/ 963930 w 2105025"/>
                  <a:gd name="connsiteY17" fmla="*/ 451485 h 603885"/>
                  <a:gd name="connsiteX18" fmla="*/ 979170 w 2105025"/>
                  <a:gd name="connsiteY18" fmla="*/ 434340 h 603885"/>
                  <a:gd name="connsiteX19" fmla="*/ 1005840 w 2105025"/>
                  <a:gd name="connsiteY19" fmla="*/ 434340 h 603885"/>
                  <a:gd name="connsiteX20" fmla="*/ 1013460 w 2105025"/>
                  <a:gd name="connsiteY20" fmla="*/ 434340 h 603885"/>
                  <a:gd name="connsiteX21" fmla="*/ 1043940 w 2105025"/>
                  <a:gd name="connsiteY21" fmla="*/ 445770 h 603885"/>
                  <a:gd name="connsiteX22" fmla="*/ 1068705 w 2105025"/>
                  <a:gd name="connsiteY22" fmla="*/ 449580 h 603885"/>
                  <a:gd name="connsiteX23" fmla="*/ 1087755 w 2105025"/>
                  <a:gd name="connsiteY23" fmla="*/ 449580 h 603885"/>
                  <a:gd name="connsiteX24" fmla="*/ 1087755 w 2105025"/>
                  <a:gd name="connsiteY24" fmla="*/ 443865 h 603885"/>
                  <a:gd name="connsiteX25" fmla="*/ 1078230 w 2105025"/>
                  <a:gd name="connsiteY25" fmla="*/ 428625 h 603885"/>
                  <a:gd name="connsiteX26" fmla="*/ 1091565 w 2105025"/>
                  <a:gd name="connsiteY26" fmla="*/ 415290 h 603885"/>
                  <a:gd name="connsiteX27" fmla="*/ 1110615 w 2105025"/>
                  <a:gd name="connsiteY27" fmla="*/ 419100 h 603885"/>
                  <a:gd name="connsiteX28" fmla="*/ 1139190 w 2105025"/>
                  <a:gd name="connsiteY28" fmla="*/ 422910 h 603885"/>
                  <a:gd name="connsiteX29" fmla="*/ 1169670 w 2105025"/>
                  <a:gd name="connsiteY29" fmla="*/ 441960 h 603885"/>
                  <a:gd name="connsiteX30" fmla="*/ 1181100 w 2105025"/>
                  <a:gd name="connsiteY30" fmla="*/ 443865 h 603885"/>
                  <a:gd name="connsiteX31" fmla="*/ 1200150 w 2105025"/>
                  <a:gd name="connsiteY31" fmla="*/ 438150 h 603885"/>
                  <a:gd name="connsiteX32" fmla="*/ 1274445 w 2105025"/>
                  <a:gd name="connsiteY32" fmla="*/ 459105 h 603885"/>
                  <a:gd name="connsiteX33" fmla="*/ 1274445 w 2105025"/>
                  <a:gd name="connsiteY33" fmla="*/ 459105 h 603885"/>
                  <a:gd name="connsiteX34" fmla="*/ 1310640 w 2105025"/>
                  <a:gd name="connsiteY34" fmla="*/ 451485 h 603885"/>
                  <a:gd name="connsiteX35" fmla="*/ 1329690 w 2105025"/>
                  <a:gd name="connsiteY35" fmla="*/ 447675 h 603885"/>
                  <a:gd name="connsiteX36" fmla="*/ 1344930 w 2105025"/>
                  <a:gd name="connsiteY36" fmla="*/ 449580 h 603885"/>
                  <a:gd name="connsiteX37" fmla="*/ 1367790 w 2105025"/>
                  <a:gd name="connsiteY37" fmla="*/ 455295 h 603885"/>
                  <a:gd name="connsiteX38" fmla="*/ 1375410 w 2105025"/>
                  <a:gd name="connsiteY38" fmla="*/ 457200 h 603885"/>
                  <a:gd name="connsiteX39" fmla="*/ 1396365 w 2105025"/>
                  <a:gd name="connsiteY39" fmla="*/ 445770 h 603885"/>
                  <a:gd name="connsiteX40" fmla="*/ 1392555 w 2105025"/>
                  <a:gd name="connsiteY40" fmla="*/ 430530 h 603885"/>
                  <a:gd name="connsiteX41" fmla="*/ 1396365 w 2105025"/>
                  <a:gd name="connsiteY41" fmla="*/ 415290 h 603885"/>
                  <a:gd name="connsiteX42" fmla="*/ 1379220 w 2105025"/>
                  <a:gd name="connsiteY42" fmla="*/ 394335 h 603885"/>
                  <a:gd name="connsiteX43" fmla="*/ 1423035 w 2105025"/>
                  <a:gd name="connsiteY43" fmla="*/ 377190 h 603885"/>
                  <a:gd name="connsiteX44" fmla="*/ 1443990 w 2105025"/>
                  <a:gd name="connsiteY44" fmla="*/ 381000 h 603885"/>
                  <a:gd name="connsiteX45" fmla="*/ 1478280 w 2105025"/>
                  <a:gd name="connsiteY45" fmla="*/ 390525 h 603885"/>
                  <a:gd name="connsiteX46" fmla="*/ 1495425 w 2105025"/>
                  <a:gd name="connsiteY46" fmla="*/ 407670 h 603885"/>
                  <a:gd name="connsiteX47" fmla="*/ 1524000 w 2105025"/>
                  <a:gd name="connsiteY47" fmla="*/ 445770 h 603885"/>
                  <a:gd name="connsiteX48" fmla="*/ 1552575 w 2105025"/>
                  <a:gd name="connsiteY48" fmla="*/ 466725 h 603885"/>
                  <a:gd name="connsiteX49" fmla="*/ 1604010 w 2105025"/>
                  <a:gd name="connsiteY49" fmla="*/ 485775 h 603885"/>
                  <a:gd name="connsiteX50" fmla="*/ 1619250 w 2105025"/>
                  <a:gd name="connsiteY50" fmla="*/ 497205 h 603885"/>
                  <a:gd name="connsiteX51" fmla="*/ 1632585 w 2105025"/>
                  <a:gd name="connsiteY51" fmla="*/ 493395 h 603885"/>
                  <a:gd name="connsiteX52" fmla="*/ 1655445 w 2105025"/>
                  <a:gd name="connsiteY52" fmla="*/ 476250 h 603885"/>
                  <a:gd name="connsiteX53" fmla="*/ 1674495 w 2105025"/>
                  <a:gd name="connsiteY53" fmla="*/ 480060 h 603885"/>
                  <a:gd name="connsiteX54" fmla="*/ 1672590 w 2105025"/>
                  <a:gd name="connsiteY54" fmla="*/ 497205 h 603885"/>
                  <a:gd name="connsiteX55" fmla="*/ 1670685 w 2105025"/>
                  <a:gd name="connsiteY55" fmla="*/ 506730 h 603885"/>
                  <a:gd name="connsiteX56" fmla="*/ 1680210 w 2105025"/>
                  <a:gd name="connsiteY56" fmla="*/ 514350 h 603885"/>
                  <a:gd name="connsiteX57" fmla="*/ 1659255 w 2105025"/>
                  <a:gd name="connsiteY57" fmla="*/ 556260 h 603885"/>
                  <a:gd name="connsiteX58" fmla="*/ 1674495 w 2105025"/>
                  <a:gd name="connsiteY58" fmla="*/ 581025 h 603885"/>
                  <a:gd name="connsiteX59" fmla="*/ 1684020 w 2105025"/>
                  <a:gd name="connsiteY59" fmla="*/ 569595 h 603885"/>
                  <a:gd name="connsiteX60" fmla="*/ 1703070 w 2105025"/>
                  <a:gd name="connsiteY60" fmla="*/ 582930 h 603885"/>
                  <a:gd name="connsiteX61" fmla="*/ 1724025 w 2105025"/>
                  <a:gd name="connsiteY61" fmla="*/ 544830 h 603885"/>
                  <a:gd name="connsiteX62" fmla="*/ 1733550 w 2105025"/>
                  <a:gd name="connsiteY62" fmla="*/ 510540 h 603885"/>
                  <a:gd name="connsiteX63" fmla="*/ 1735455 w 2105025"/>
                  <a:gd name="connsiteY63" fmla="*/ 483870 h 603885"/>
                  <a:gd name="connsiteX64" fmla="*/ 1727835 w 2105025"/>
                  <a:gd name="connsiteY64" fmla="*/ 451485 h 603885"/>
                  <a:gd name="connsiteX65" fmla="*/ 1718310 w 2105025"/>
                  <a:gd name="connsiteY65" fmla="*/ 436245 h 603885"/>
                  <a:gd name="connsiteX66" fmla="*/ 1708785 w 2105025"/>
                  <a:gd name="connsiteY66" fmla="*/ 432435 h 603885"/>
                  <a:gd name="connsiteX67" fmla="*/ 1685925 w 2105025"/>
                  <a:gd name="connsiteY67" fmla="*/ 401955 h 603885"/>
                  <a:gd name="connsiteX68" fmla="*/ 1661160 w 2105025"/>
                  <a:gd name="connsiteY68" fmla="*/ 377190 h 603885"/>
                  <a:gd name="connsiteX69" fmla="*/ 1647825 w 2105025"/>
                  <a:gd name="connsiteY69" fmla="*/ 373380 h 603885"/>
                  <a:gd name="connsiteX70" fmla="*/ 1628775 w 2105025"/>
                  <a:gd name="connsiteY70" fmla="*/ 382905 h 603885"/>
                  <a:gd name="connsiteX71" fmla="*/ 1596390 w 2105025"/>
                  <a:gd name="connsiteY71" fmla="*/ 367665 h 603885"/>
                  <a:gd name="connsiteX72" fmla="*/ 1577340 w 2105025"/>
                  <a:gd name="connsiteY72" fmla="*/ 358140 h 603885"/>
                  <a:gd name="connsiteX73" fmla="*/ 1594485 w 2105025"/>
                  <a:gd name="connsiteY73" fmla="*/ 331470 h 603885"/>
                  <a:gd name="connsiteX74" fmla="*/ 1604010 w 2105025"/>
                  <a:gd name="connsiteY74" fmla="*/ 291465 h 603885"/>
                  <a:gd name="connsiteX75" fmla="*/ 1642110 w 2105025"/>
                  <a:gd name="connsiteY75" fmla="*/ 278130 h 603885"/>
                  <a:gd name="connsiteX76" fmla="*/ 1668780 w 2105025"/>
                  <a:gd name="connsiteY76" fmla="*/ 285750 h 603885"/>
                  <a:gd name="connsiteX77" fmla="*/ 1693545 w 2105025"/>
                  <a:gd name="connsiteY77" fmla="*/ 276225 h 603885"/>
                  <a:gd name="connsiteX78" fmla="*/ 1712595 w 2105025"/>
                  <a:gd name="connsiteY78" fmla="*/ 276225 h 603885"/>
                  <a:gd name="connsiteX79" fmla="*/ 1731645 w 2105025"/>
                  <a:gd name="connsiteY79" fmla="*/ 285750 h 603885"/>
                  <a:gd name="connsiteX80" fmla="*/ 1752600 w 2105025"/>
                  <a:gd name="connsiteY80" fmla="*/ 289560 h 603885"/>
                  <a:gd name="connsiteX81" fmla="*/ 1765935 w 2105025"/>
                  <a:gd name="connsiteY81" fmla="*/ 283845 h 603885"/>
                  <a:gd name="connsiteX82" fmla="*/ 1765935 w 2105025"/>
                  <a:gd name="connsiteY82" fmla="*/ 241935 h 603885"/>
                  <a:gd name="connsiteX83" fmla="*/ 1786890 w 2105025"/>
                  <a:gd name="connsiteY83" fmla="*/ 241935 h 603885"/>
                  <a:gd name="connsiteX84" fmla="*/ 1813560 w 2105025"/>
                  <a:gd name="connsiteY84" fmla="*/ 249555 h 603885"/>
                  <a:gd name="connsiteX85" fmla="*/ 1826895 w 2105025"/>
                  <a:gd name="connsiteY85" fmla="*/ 260985 h 603885"/>
                  <a:gd name="connsiteX86" fmla="*/ 1836420 w 2105025"/>
                  <a:gd name="connsiteY86" fmla="*/ 249555 h 603885"/>
                  <a:gd name="connsiteX87" fmla="*/ 1832610 w 2105025"/>
                  <a:gd name="connsiteY87" fmla="*/ 238125 h 603885"/>
                  <a:gd name="connsiteX88" fmla="*/ 1847850 w 2105025"/>
                  <a:gd name="connsiteY88" fmla="*/ 226695 h 603885"/>
                  <a:gd name="connsiteX89" fmla="*/ 1870710 w 2105025"/>
                  <a:gd name="connsiteY89" fmla="*/ 259080 h 603885"/>
                  <a:gd name="connsiteX90" fmla="*/ 1863090 w 2105025"/>
                  <a:gd name="connsiteY90" fmla="*/ 281940 h 603885"/>
                  <a:gd name="connsiteX91" fmla="*/ 1855470 w 2105025"/>
                  <a:gd name="connsiteY91" fmla="*/ 302895 h 603885"/>
                  <a:gd name="connsiteX92" fmla="*/ 1853565 w 2105025"/>
                  <a:gd name="connsiteY92" fmla="*/ 314325 h 603885"/>
                  <a:gd name="connsiteX93" fmla="*/ 1847850 w 2105025"/>
                  <a:gd name="connsiteY93" fmla="*/ 320040 h 603885"/>
                  <a:gd name="connsiteX94" fmla="*/ 1889760 w 2105025"/>
                  <a:gd name="connsiteY94" fmla="*/ 377190 h 603885"/>
                  <a:gd name="connsiteX95" fmla="*/ 1914525 w 2105025"/>
                  <a:gd name="connsiteY95" fmla="*/ 396240 h 603885"/>
                  <a:gd name="connsiteX96" fmla="*/ 1941195 w 2105025"/>
                  <a:gd name="connsiteY96" fmla="*/ 419100 h 603885"/>
                  <a:gd name="connsiteX97" fmla="*/ 1948815 w 2105025"/>
                  <a:gd name="connsiteY97" fmla="*/ 426720 h 603885"/>
                  <a:gd name="connsiteX98" fmla="*/ 1962150 w 2105025"/>
                  <a:gd name="connsiteY98" fmla="*/ 422910 h 603885"/>
                  <a:gd name="connsiteX99" fmla="*/ 1950720 w 2105025"/>
                  <a:gd name="connsiteY99" fmla="*/ 400050 h 603885"/>
                  <a:gd name="connsiteX100" fmla="*/ 1960245 w 2105025"/>
                  <a:gd name="connsiteY100" fmla="*/ 394335 h 603885"/>
                  <a:gd name="connsiteX101" fmla="*/ 1948815 w 2105025"/>
                  <a:gd name="connsiteY101" fmla="*/ 379095 h 603885"/>
                  <a:gd name="connsiteX102" fmla="*/ 1954530 w 2105025"/>
                  <a:gd name="connsiteY102" fmla="*/ 367665 h 603885"/>
                  <a:gd name="connsiteX103" fmla="*/ 1954530 w 2105025"/>
                  <a:gd name="connsiteY103" fmla="*/ 367665 h 603885"/>
                  <a:gd name="connsiteX104" fmla="*/ 1948815 w 2105025"/>
                  <a:gd name="connsiteY104" fmla="*/ 348615 h 603885"/>
                  <a:gd name="connsiteX105" fmla="*/ 1939290 w 2105025"/>
                  <a:gd name="connsiteY105" fmla="*/ 333375 h 603885"/>
                  <a:gd name="connsiteX106" fmla="*/ 1927860 w 2105025"/>
                  <a:gd name="connsiteY106" fmla="*/ 318135 h 603885"/>
                  <a:gd name="connsiteX107" fmla="*/ 1914525 w 2105025"/>
                  <a:gd name="connsiteY107" fmla="*/ 310515 h 603885"/>
                  <a:gd name="connsiteX108" fmla="*/ 1905000 w 2105025"/>
                  <a:gd name="connsiteY108" fmla="*/ 310515 h 603885"/>
                  <a:gd name="connsiteX109" fmla="*/ 1891665 w 2105025"/>
                  <a:gd name="connsiteY109" fmla="*/ 283845 h 603885"/>
                  <a:gd name="connsiteX110" fmla="*/ 1912620 w 2105025"/>
                  <a:gd name="connsiteY110" fmla="*/ 266700 h 603885"/>
                  <a:gd name="connsiteX111" fmla="*/ 1945005 w 2105025"/>
                  <a:gd name="connsiteY111" fmla="*/ 253365 h 603885"/>
                  <a:gd name="connsiteX112" fmla="*/ 1973580 w 2105025"/>
                  <a:gd name="connsiteY112" fmla="*/ 268605 h 603885"/>
                  <a:gd name="connsiteX113" fmla="*/ 1994535 w 2105025"/>
                  <a:gd name="connsiteY113" fmla="*/ 241935 h 603885"/>
                  <a:gd name="connsiteX114" fmla="*/ 2009775 w 2105025"/>
                  <a:gd name="connsiteY114" fmla="*/ 228600 h 603885"/>
                  <a:gd name="connsiteX115" fmla="*/ 2038350 w 2105025"/>
                  <a:gd name="connsiteY115" fmla="*/ 236220 h 603885"/>
                  <a:gd name="connsiteX116" fmla="*/ 2038350 w 2105025"/>
                  <a:gd name="connsiteY116" fmla="*/ 236220 h 603885"/>
                  <a:gd name="connsiteX117" fmla="*/ 2038350 w 2105025"/>
                  <a:gd name="connsiteY117" fmla="*/ 236220 h 603885"/>
                  <a:gd name="connsiteX118" fmla="*/ 2042160 w 2105025"/>
                  <a:gd name="connsiteY118" fmla="*/ 222885 h 603885"/>
                  <a:gd name="connsiteX119" fmla="*/ 1981200 w 2105025"/>
                  <a:gd name="connsiteY119" fmla="*/ 203835 h 603885"/>
                  <a:gd name="connsiteX120" fmla="*/ 1965960 w 2105025"/>
                  <a:gd name="connsiteY120" fmla="*/ 192405 h 603885"/>
                  <a:gd name="connsiteX121" fmla="*/ 1973580 w 2105025"/>
                  <a:gd name="connsiteY121" fmla="*/ 184785 h 603885"/>
                  <a:gd name="connsiteX122" fmla="*/ 1996440 w 2105025"/>
                  <a:gd name="connsiteY122" fmla="*/ 186690 h 603885"/>
                  <a:gd name="connsiteX123" fmla="*/ 1990725 w 2105025"/>
                  <a:gd name="connsiteY123" fmla="*/ 171450 h 603885"/>
                  <a:gd name="connsiteX124" fmla="*/ 2017395 w 2105025"/>
                  <a:gd name="connsiteY124" fmla="*/ 169545 h 603885"/>
                  <a:gd name="connsiteX125" fmla="*/ 2042160 w 2105025"/>
                  <a:gd name="connsiteY125" fmla="*/ 177165 h 603885"/>
                  <a:gd name="connsiteX126" fmla="*/ 2078355 w 2105025"/>
                  <a:gd name="connsiteY126" fmla="*/ 190500 h 603885"/>
                  <a:gd name="connsiteX127" fmla="*/ 2105025 w 2105025"/>
                  <a:gd name="connsiteY127" fmla="*/ 188595 h 603885"/>
                  <a:gd name="connsiteX128" fmla="*/ 2065020 w 2105025"/>
                  <a:gd name="connsiteY128" fmla="*/ 160020 h 603885"/>
                  <a:gd name="connsiteX129" fmla="*/ 2049780 w 2105025"/>
                  <a:gd name="connsiteY129" fmla="*/ 156210 h 603885"/>
                  <a:gd name="connsiteX130" fmla="*/ 2036445 w 2105025"/>
                  <a:gd name="connsiteY130" fmla="*/ 160020 h 603885"/>
                  <a:gd name="connsiteX131" fmla="*/ 2002155 w 2105025"/>
                  <a:gd name="connsiteY131" fmla="*/ 152400 h 603885"/>
                  <a:gd name="connsiteX132" fmla="*/ 1973580 w 2105025"/>
                  <a:gd name="connsiteY132" fmla="*/ 146685 h 603885"/>
                  <a:gd name="connsiteX133" fmla="*/ 1925955 w 2105025"/>
                  <a:gd name="connsiteY133" fmla="*/ 137160 h 603885"/>
                  <a:gd name="connsiteX134" fmla="*/ 1884045 w 2105025"/>
                  <a:gd name="connsiteY134" fmla="*/ 118110 h 603885"/>
                  <a:gd name="connsiteX135" fmla="*/ 1823085 w 2105025"/>
                  <a:gd name="connsiteY135" fmla="*/ 110490 h 603885"/>
                  <a:gd name="connsiteX136" fmla="*/ 1767840 w 2105025"/>
                  <a:gd name="connsiteY136" fmla="*/ 106680 h 603885"/>
                  <a:gd name="connsiteX137" fmla="*/ 1781175 w 2105025"/>
                  <a:gd name="connsiteY137" fmla="*/ 123825 h 603885"/>
                  <a:gd name="connsiteX138" fmla="*/ 1739265 w 2105025"/>
                  <a:gd name="connsiteY138" fmla="*/ 118110 h 603885"/>
                  <a:gd name="connsiteX139" fmla="*/ 1691640 w 2105025"/>
                  <a:gd name="connsiteY139" fmla="*/ 112395 h 603885"/>
                  <a:gd name="connsiteX140" fmla="*/ 1640205 w 2105025"/>
                  <a:gd name="connsiteY140" fmla="*/ 114300 h 603885"/>
                  <a:gd name="connsiteX141" fmla="*/ 1600200 w 2105025"/>
                  <a:gd name="connsiteY141" fmla="*/ 97155 h 603885"/>
                  <a:gd name="connsiteX142" fmla="*/ 1533525 w 2105025"/>
                  <a:gd name="connsiteY142" fmla="*/ 100965 h 603885"/>
                  <a:gd name="connsiteX143" fmla="*/ 1476375 w 2105025"/>
                  <a:gd name="connsiteY143" fmla="*/ 91440 h 603885"/>
                  <a:gd name="connsiteX144" fmla="*/ 1443990 w 2105025"/>
                  <a:gd name="connsiteY144" fmla="*/ 76200 h 603885"/>
                  <a:gd name="connsiteX145" fmla="*/ 1354455 w 2105025"/>
                  <a:gd name="connsiteY145" fmla="*/ 64770 h 603885"/>
                  <a:gd name="connsiteX146" fmla="*/ 1339215 w 2105025"/>
                  <a:gd name="connsiteY146" fmla="*/ 66675 h 603885"/>
                  <a:gd name="connsiteX147" fmla="*/ 1344930 w 2105025"/>
                  <a:gd name="connsiteY147" fmla="*/ 83820 h 603885"/>
                  <a:gd name="connsiteX148" fmla="*/ 1325880 w 2105025"/>
                  <a:gd name="connsiteY148" fmla="*/ 91440 h 603885"/>
                  <a:gd name="connsiteX149" fmla="*/ 1299210 w 2105025"/>
                  <a:gd name="connsiteY149" fmla="*/ 91440 h 603885"/>
                  <a:gd name="connsiteX150" fmla="*/ 1274445 w 2105025"/>
                  <a:gd name="connsiteY150" fmla="*/ 87630 h 603885"/>
                  <a:gd name="connsiteX151" fmla="*/ 1249680 w 2105025"/>
                  <a:gd name="connsiteY151" fmla="*/ 100965 h 603885"/>
                  <a:gd name="connsiteX152" fmla="*/ 1167765 w 2105025"/>
                  <a:gd name="connsiteY152" fmla="*/ 57150 h 603885"/>
                  <a:gd name="connsiteX153" fmla="*/ 1116330 w 2105025"/>
                  <a:gd name="connsiteY153" fmla="*/ 57150 h 603885"/>
                  <a:gd name="connsiteX154" fmla="*/ 1099185 w 2105025"/>
                  <a:gd name="connsiteY154" fmla="*/ 64770 h 603885"/>
                  <a:gd name="connsiteX155" fmla="*/ 1040130 w 2105025"/>
                  <a:gd name="connsiteY155" fmla="*/ 55245 h 603885"/>
                  <a:gd name="connsiteX156" fmla="*/ 1011555 w 2105025"/>
                  <a:gd name="connsiteY156" fmla="*/ 59055 h 603885"/>
                  <a:gd name="connsiteX157" fmla="*/ 986790 w 2105025"/>
                  <a:gd name="connsiteY157" fmla="*/ 53340 h 603885"/>
                  <a:gd name="connsiteX158" fmla="*/ 956310 w 2105025"/>
                  <a:gd name="connsiteY158" fmla="*/ 53340 h 603885"/>
                  <a:gd name="connsiteX159" fmla="*/ 931545 w 2105025"/>
                  <a:gd name="connsiteY159" fmla="*/ 64770 h 603885"/>
                  <a:gd name="connsiteX160" fmla="*/ 916305 w 2105025"/>
                  <a:gd name="connsiteY160" fmla="*/ 51435 h 603885"/>
                  <a:gd name="connsiteX161" fmla="*/ 960120 w 2105025"/>
                  <a:gd name="connsiteY161" fmla="*/ 26670 h 603885"/>
                  <a:gd name="connsiteX162" fmla="*/ 923925 w 2105025"/>
                  <a:gd name="connsiteY162" fmla="*/ 13335 h 603885"/>
                  <a:gd name="connsiteX163" fmla="*/ 883920 w 2105025"/>
                  <a:gd name="connsiteY163" fmla="*/ 5715 h 603885"/>
                  <a:gd name="connsiteX164" fmla="*/ 870585 w 2105025"/>
                  <a:gd name="connsiteY164" fmla="*/ 13335 h 603885"/>
                  <a:gd name="connsiteX165" fmla="*/ 853440 w 2105025"/>
                  <a:gd name="connsiteY165" fmla="*/ 13335 h 603885"/>
                  <a:gd name="connsiteX166" fmla="*/ 832485 w 2105025"/>
                  <a:gd name="connsiteY166" fmla="*/ 0 h 603885"/>
                  <a:gd name="connsiteX167" fmla="*/ 809625 w 2105025"/>
                  <a:gd name="connsiteY167" fmla="*/ 0 h 603885"/>
                  <a:gd name="connsiteX168" fmla="*/ 777240 w 2105025"/>
                  <a:gd name="connsiteY168" fmla="*/ 22860 h 603885"/>
                  <a:gd name="connsiteX169" fmla="*/ 739140 w 2105025"/>
                  <a:gd name="connsiteY169" fmla="*/ 19050 h 603885"/>
                  <a:gd name="connsiteX170" fmla="*/ 687705 w 2105025"/>
                  <a:gd name="connsiteY170" fmla="*/ 28575 h 603885"/>
                  <a:gd name="connsiteX171" fmla="*/ 662940 w 2105025"/>
                  <a:gd name="connsiteY171" fmla="*/ 32385 h 603885"/>
                  <a:gd name="connsiteX172" fmla="*/ 676275 w 2105025"/>
                  <a:gd name="connsiteY172" fmla="*/ 45720 h 603885"/>
                  <a:gd name="connsiteX173" fmla="*/ 647700 w 2105025"/>
                  <a:gd name="connsiteY173" fmla="*/ 53340 h 603885"/>
                  <a:gd name="connsiteX174" fmla="*/ 613410 w 2105025"/>
                  <a:gd name="connsiteY174" fmla="*/ 60960 h 603885"/>
                  <a:gd name="connsiteX175" fmla="*/ 569595 w 2105025"/>
                  <a:gd name="connsiteY175" fmla="*/ 87630 h 603885"/>
                  <a:gd name="connsiteX176" fmla="*/ 550545 w 2105025"/>
                  <a:gd name="connsiteY176" fmla="*/ 83820 h 603885"/>
                  <a:gd name="connsiteX177" fmla="*/ 561975 w 2105025"/>
                  <a:gd name="connsiteY177" fmla="*/ 108585 h 603885"/>
                  <a:gd name="connsiteX178" fmla="*/ 590550 w 2105025"/>
                  <a:gd name="connsiteY178" fmla="*/ 129540 h 603885"/>
                  <a:gd name="connsiteX179" fmla="*/ 590550 w 2105025"/>
                  <a:gd name="connsiteY179" fmla="*/ 148590 h 603885"/>
                  <a:gd name="connsiteX180" fmla="*/ 565785 w 2105025"/>
                  <a:gd name="connsiteY180" fmla="*/ 165735 h 603885"/>
                  <a:gd name="connsiteX181" fmla="*/ 548640 w 2105025"/>
                  <a:gd name="connsiteY181" fmla="*/ 169545 h 603885"/>
                  <a:gd name="connsiteX182" fmla="*/ 560070 w 2105025"/>
                  <a:gd name="connsiteY182" fmla="*/ 140970 h 603885"/>
                  <a:gd name="connsiteX183" fmla="*/ 520065 w 2105025"/>
                  <a:gd name="connsiteY183" fmla="*/ 83820 h 603885"/>
                  <a:gd name="connsiteX184" fmla="*/ 501015 w 2105025"/>
                  <a:gd name="connsiteY184" fmla="*/ 68580 h 603885"/>
                  <a:gd name="connsiteX185" fmla="*/ 476250 w 2105025"/>
                  <a:gd name="connsiteY185" fmla="*/ 72390 h 603885"/>
                  <a:gd name="connsiteX186" fmla="*/ 464820 w 2105025"/>
                  <a:gd name="connsiteY186" fmla="*/ 87630 h 603885"/>
                  <a:gd name="connsiteX187" fmla="*/ 476250 w 2105025"/>
                  <a:gd name="connsiteY187" fmla="*/ 102870 h 603885"/>
                  <a:gd name="connsiteX188" fmla="*/ 510540 w 2105025"/>
                  <a:gd name="connsiteY188" fmla="*/ 123825 h 603885"/>
                  <a:gd name="connsiteX189" fmla="*/ 502920 w 2105025"/>
                  <a:gd name="connsiteY189" fmla="*/ 144780 h 603885"/>
                  <a:gd name="connsiteX190" fmla="*/ 447675 w 2105025"/>
                  <a:gd name="connsiteY190" fmla="*/ 121920 h 603885"/>
                  <a:gd name="connsiteX191" fmla="*/ 419100 w 2105025"/>
                  <a:gd name="connsiteY191" fmla="*/ 121920 h 603885"/>
                  <a:gd name="connsiteX192" fmla="*/ 400050 w 2105025"/>
                  <a:gd name="connsiteY192" fmla="*/ 104775 h 603885"/>
                  <a:gd name="connsiteX193" fmla="*/ 377190 w 2105025"/>
                  <a:gd name="connsiteY193" fmla="*/ 100965 h 603885"/>
                  <a:gd name="connsiteX194" fmla="*/ 365760 w 2105025"/>
                  <a:gd name="connsiteY194" fmla="*/ 112395 h 603885"/>
                  <a:gd name="connsiteX195" fmla="*/ 396240 w 2105025"/>
                  <a:gd name="connsiteY195" fmla="*/ 121920 h 603885"/>
                  <a:gd name="connsiteX196" fmla="*/ 371475 w 2105025"/>
                  <a:gd name="connsiteY196" fmla="*/ 133350 h 603885"/>
                  <a:gd name="connsiteX197" fmla="*/ 323850 w 2105025"/>
                  <a:gd name="connsiteY197" fmla="*/ 135255 h 603885"/>
                  <a:gd name="connsiteX198" fmla="*/ 297180 w 2105025"/>
                  <a:gd name="connsiteY198" fmla="*/ 133350 h 603885"/>
                  <a:gd name="connsiteX199" fmla="*/ 240030 w 2105025"/>
                  <a:gd name="connsiteY199" fmla="*/ 156210 h 603885"/>
                  <a:gd name="connsiteX200" fmla="*/ 224790 w 2105025"/>
                  <a:gd name="connsiteY200" fmla="*/ 160020 h 603885"/>
                  <a:gd name="connsiteX201" fmla="*/ 215265 w 2105025"/>
                  <a:gd name="connsiteY201" fmla="*/ 139065 h 603885"/>
                  <a:gd name="connsiteX202" fmla="*/ 198120 w 2105025"/>
                  <a:gd name="connsiteY202" fmla="*/ 142875 h 603885"/>
                  <a:gd name="connsiteX203" fmla="*/ 207645 w 2105025"/>
                  <a:gd name="connsiteY203" fmla="*/ 161925 h 603885"/>
                  <a:gd name="connsiteX204" fmla="*/ 171450 w 2105025"/>
                  <a:gd name="connsiteY204" fmla="*/ 173355 h 603885"/>
                  <a:gd name="connsiteX205" fmla="*/ 144780 w 2105025"/>
                  <a:gd name="connsiteY205" fmla="*/ 200025 h 603885"/>
                  <a:gd name="connsiteX206" fmla="*/ 127635 w 2105025"/>
                  <a:gd name="connsiteY206" fmla="*/ 186690 h 603885"/>
                  <a:gd name="connsiteX207" fmla="*/ 114300 w 2105025"/>
                  <a:gd name="connsiteY207" fmla="*/ 209550 h 603885"/>
                  <a:gd name="connsiteX208" fmla="*/ 91440 w 2105025"/>
                  <a:gd name="connsiteY208" fmla="*/ 196215 h 603885"/>
                  <a:gd name="connsiteX209" fmla="*/ 80010 w 2105025"/>
                  <a:gd name="connsiteY209" fmla="*/ 177165 h 603885"/>
                  <a:gd name="connsiteX210" fmla="*/ 62865 w 2105025"/>
                  <a:gd name="connsiteY210" fmla="*/ 161925 h 603885"/>
                  <a:gd name="connsiteX211" fmla="*/ 51435 w 2105025"/>
                  <a:gd name="connsiteY211" fmla="*/ 154305 h 603885"/>
                  <a:gd name="connsiteX212" fmla="*/ 89535 w 2105025"/>
                  <a:gd name="connsiteY212" fmla="*/ 154305 h 603885"/>
                  <a:gd name="connsiteX213" fmla="*/ 127635 w 2105025"/>
                  <a:gd name="connsiteY213" fmla="*/ 163830 h 603885"/>
                  <a:gd name="connsiteX214" fmla="*/ 150495 w 2105025"/>
                  <a:gd name="connsiteY214" fmla="*/ 163830 h 603885"/>
                  <a:gd name="connsiteX215" fmla="*/ 161925 w 2105025"/>
                  <a:gd name="connsiteY215" fmla="*/ 150495 h 603885"/>
                  <a:gd name="connsiteX216" fmla="*/ 135255 w 2105025"/>
                  <a:gd name="connsiteY216" fmla="*/ 137160 h 603885"/>
                  <a:gd name="connsiteX217" fmla="*/ 104775 w 2105025"/>
                  <a:gd name="connsiteY217" fmla="*/ 121920 h 603885"/>
                  <a:gd name="connsiteX218" fmla="*/ 74295 w 2105025"/>
                  <a:gd name="connsiteY218" fmla="*/ 120015 h 603885"/>
                  <a:gd name="connsiteX219" fmla="*/ 45720 w 2105025"/>
                  <a:gd name="connsiteY219" fmla="*/ 127635 h 603885"/>
                  <a:gd name="connsiteX220" fmla="*/ 26670 w 2105025"/>
                  <a:gd name="connsiteY220" fmla="*/ 102870 h 603885"/>
                  <a:gd name="connsiteX221" fmla="*/ 0 w 2105025"/>
                  <a:gd name="connsiteY221" fmla="*/ 120015 h 603885"/>
                  <a:gd name="connsiteX222" fmla="*/ 15240 w 2105025"/>
                  <a:gd name="connsiteY222" fmla="*/ 142875 h 603885"/>
                  <a:gd name="connsiteX223" fmla="*/ 22860 w 2105025"/>
                  <a:gd name="connsiteY223" fmla="*/ 152400 h 603885"/>
                  <a:gd name="connsiteX224" fmla="*/ 13335 w 2105025"/>
                  <a:gd name="connsiteY224" fmla="*/ 160020 h 603885"/>
                  <a:gd name="connsiteX225" fmla="*/ 26670 w 2105025"/>
                  <a:gd name="connsiteY225" fmla="*/ 175260 h 603885"/>
                  <a:gd name="connsiteX226" fmla="*/ 26670 w 2105025"/>
                  <a:gd name="connsiteY226" fmla="*/ 201930 h 603885"/>
                  <a:gd name="connsiteX227" fmla="*/ 49530 w 2105025"/>
                  <a:gd name="connsiteY227" fmla="*/ 219075 h 603885"/>
                  <a:gd name="connsiteX228" fmla="*/ 49530 w 2105025"/>
                  <a:gd name="connsiteY228" fmla="*/ 228600 h 603885"/>
                  <a:gd name="connsiteX229" fmla="*/ 24765 w 2105025"/>
                  <a:gd name="connsiteY229" fmla="*/ 262890 h 603885"/>
                  <a:gd name="connsiteX230" fmla="*/ 30480 w 2105025"/>
                  <a:gd name="connsiteY230" fmla="*/ 270510 h 603885"/>
                  <a:gd name="connsiteX231" fmla="*/ 30480 w 2105025"/>
                  <a:gd name="connsiteY231" fmla="*/ 283845 h 603885"/>
                  <a:gd name="connsiteX232" fmla="*/ 15240 w 2105025"/>
                  <a:gd name="connsiteY232" fmla="*/ 289560 h 603885"/>
                  <a:gd name="connsiteX233" fmla="*/ 15240 w 2105025"/>
                  <a:gd name="connsiteY233" fmla="*/ 314325 h 603885"/>
                  <a:gd name="connsiteX234" fmla="*/ 28575 w 2105025"/>
                  <a:gd name="connsiteY234" fmla="*/ 329565 h 603885"/>
                  <a:gd name="connsiteX235" fmla="*/ 49530 w 2105025"/>
                  <a:gd name="connsiteY235" fmla="*/ 340995 h 603885"/>
                  <a:gd name="connsiteX236" fmla="*/ 70485 w 2105025"/>
                  <a:gd name="connsiteY236" fmla="*/ 346710 h 603885"/>
                  <a:gd name="connsiteX237" fmla="*/ 80010 w 2105025"/>
                  <a:gd name="connsiteY237" fmla="*/ 365760 h 603885"/>
                  <a:gd name="connsiteX238" fmla="*/ 89535 w 2105025"/>
                  <a:gd name="connsiteY238" fmla="*/ 379095 h 603885"/>
                  <a:gd name="connsiteX239" fmla="*/ 83820 w 2105025"/>
                  <a:gd name="connsiteY239" fmla="*/ 403860 h 603885"/>
                  <a:gd name="connsiteX240" fmla="*/ 106680 w 2105025"/>
                  <a:gd name="connsiteY240" fmla="*/ 398145 h 603885"/>
                  <a:gd name="connsiteX241" fmla="*/ 150495 w 2105025"/>
                  <a:gd name="connsiteY241" fmla="*/ 432435 h 603885"/>
                  <a:gd name="connsiteX242" fmla="*/ 196215 w 2105025"/>
                  <a:gd name="connsiteY242" fmla="*/ 445770 h 603885"/>
                  <a:gd name="connsiteX243" fmla="*/ 213360 w 2105025"/>
                  <a:gd name="connsiteY243" fmla="*/ 449580 h 603885"/>
                  <a:gd name="connsiteX244" fmla="*/ 232410 w 2105025"/>
                  <a:gd name="connsiteY244" fmla="*/ 470535 h 603885"/>
                  <a:gd name="connsiteX245" fmla="*/ 209550 w 2105025"/>
                  <a:gd name="connsiteY245" fmla="*/ 501015 h 603885"/>
                  <a:gd name="connsiteX246" fmla="*/ 205740 w 2105025"/>
                  <a:gd name="connsiteY246" fmla="*/ 518160 h 603885"/>
                  <a:gd name="connsiteX247" fmla="*/ 196215 w 2105025"/>
                  <a:gd name="connsiteY247" fmla="*/ 542925 h 603885"/>
                  <a:gd name="connsiteX248" fmla="*/ 226695 w 2105025"/>
                  <a:gd name="connsiteY248" fmla="*/ 563880 h 603885"/>
                  <a:gd name="connsiteX249" fmla="*/ 245745 w 2105025"/>
                  <a:gd name="connsiteY249" fmla="*/ 560070 h 603885"/>
                  <a:gd name="connsiteX250" fmla="*/ 268605 w 2105025"/>
                  <a:gd name="connsiteY250" fmla="*/ 573405 h 603885"/>
                  <a:gd name="connsiteX251" fmla="*/ 272415 w 2105025"/>
                  <a:gd name="connsiteY251" fmla="*/ 565785 h 603885"/>
                  <a:gd name="connsiteX252" fmla="*/ 318135 w 2105025"/>
                  <a:gd name="connsiteY252" fmla="*/ 582930 h 603885"/>
                  <a:gd name="connsiteX253" fmla="*/ 342900 w 2105025"/>
                  <a:gd name="connsiteY253" fmla="*/ 592455 h 603885"/>
                  <a:gd name="connsiteX254" fmla="*/ 369570 w 2105025"/>
                  <a:gd name="connsiteY254" fmla="*/ 603885 h 603885"/>
                  <a:gd name="connsiteX255" fmla="*/ 354330 w 2105025"/>
                  <a:gd name="connsiteY255" fmla="*/ 573405 h 603885"/>
                  <a:gd name="connsiteX256" fmla="*/ 335280 w 2105025"/>
                  <a:gd name="connsiteY256" fmla="*/ 550545 h 603885"/>
                  <a:gd name="connsiteX257" fmla="*/ 352425 w 2105025"/>
                  <a:gd name="connsiteY257" fmla="*/ 533400 h 603885"/>
                  <a:gd name="connsiteX258" fmla="*/ 361950 w 2105025"/>
                  <a:gd name="connsiteY258" fmla="*/ 518160 h 603885"/>
                  <a:gd name="connsiteX259" fmla="*/ 329565 w 2105025"/>
                  <a:gd name="connsiteY259" fmla="*/ 487680 h 603885"/>
                  <a:gd name="connsiteX260" fmla="*/ 318135 w 2105025"/>
                  <a:gd name="connsiteY260" fmla="*/ 468630 h 603885"/>
                  <a:gd name="connsiteX261" fmla="*/ 321945 w 2105025"/>
                  <a:gd name="connsiteY261" fmla="*/ 447675 h 603885"/>
                  <a:gd name="connsiteX262" fmla="*/ 329565 w 2105025"/>
                  <a:gd name="connsiteY262" fmla="*/ 436245 h 603885"/>
                  <a:gd name="connsiteX263" fmla="*/ 333375 w 2105025"/>
                  <a:gd name="connsiteY263" fmla="*/ 445770 h 603885"/>
                  <a:gd name="connsiteX264" fmla="*/ 358140 w 2105025"/>
                  <a:gd name="connsiteY264" fmla="*/ 421005 h 603885"/>
                  <a:gd name="connsiteX265" fmla="*/ 394335 w 2105025"/>
                  <a:gd name="connsiteY265" fmla="*/ 407670 h 603885"/>
                  <a:gd name="connsiteX266" fmla="*/ 396240 w 2105025"/>
                  <a:gd name="connsiteY266" fmla="*/ 414020 h 603885"/>
                  <a:gd name="connsiteX267" fmla="*/ 409575 w 2105025"/>
                  <a:gd name="connsiteY267" fmla="*/ 419100 h 603885"/>
                  <a:gd name="connsiteX268" fmla="*/ 434340 w 2105025"/>
                  <a:gd name="connsiteY268" fmla="*/ 428625 h 603885"/>
                  <a:gd name="connsiteX269" fmla="*/ 445770 w 2105025"/>
                  <a:gd name="connsiteY269" fmla="*/ 434340 h 603885"/>
                  <a:gd name="connsiteX270" fmla="*/ 461010 w 2105025"/>
                  <a:gd name="connsiteY270" fmla="*/ 426720 h 603885"/>
                  <a:gd name="connsiteX271" fmla="*/ 483870 w 2105025"/>
                  <a:gd name="connsiteY271" fmla="*/ 426720 h 603885"/>
                  <a:gd name="connsiteX272" fmla="*/ 502920 w 2105025"/>
                  <a:gd name="connsiteY272" fmla="*/ 438150 h 603885"/>
                  <a:gd name="connsiteX273" fmla="*/ 520065 w 2105025"/>
                  <a:gd name="connsiteY273" fmla="*/ 428625 h 603885"/>
                  <a:gd name="connsiteX274" fmla="*/ 531495 w 2105025"/>
                  <a:gd name="connsiteY274" fmla="*/ 375285 h 603885"/>
                  <a:gd name="connsiteX0" fmla="*/ 531495 w 2105025"/>
                  <a:gd name="connsiteY0" fmla="*/ 375285 h 603885"/>
                  <a:gd name="connsiteX1" fmla="*/ 621030 w 2105025"/>
                  <a:gd name="connsiteY1" fmla="*/ 350520 h 603885"/>
                  <a:gd name="connsiteX2" fmla="*/ 649605 w 2105025"/>
                  <a:gd name="connsiteY2" fmla="*/ 367665 h 603885"/>
                  <a:gd name="connsiteX3" fmla="*/ 683895 w 2105025"/>
                  <a:gd name="connsiteY3" fmla="*/ 379095 h 603885"/>
                  <a:gd name="connsiteX4" fmla="*/ 706755 w 2105025"/>
                  <a:gd name="connsiteY4" fmla="*/ 384810 h 603885"/>
                  <a:gd name="connsiteX5" fmla="*/ 723900 w 2105025"/>
                  <a:gd name="connsiteY5" fmla="*/ 369570 h 603885"/>
                  <a:gd name="connsiteX6" fmla="*/ 760095 w 2105025"/>
                  <a:gd name="connsiteY6" fmla="*/ 392430 h 603885"/>
                  <a:gd name="connsiteX7" fmla="*/ 754380 w 2105025"/>
                  <a:gd name="connsiteY7" fmla="*/ 403860 h 603885"/>
                  <a:gd name="connsiteX8" fmla="*/ 792480 w 2105025"/>
                  <a:gd name="connsiteY8" fmla="*/ 415290 h 603885"/>
                  <a:gd name="connsiteX9" fmla="*/ 805815 w 2105025"/>
                  <a:gd name="connsiteY9" fmla="*/ 438150 h 603885"/>
                  <a:gd name="connsiteX10" fmla="*/ 822960 w 2105025"/>
                  <a:gd name="connsiteY10" fmla="*/ 428625 h 603885"/>
                  <a:gd name="connsiteX11" fmla="*/ 840105 w 2105025"/>
                  <a:gd name="connsiteY11" fmla="*/ 440055 h 603885"/>
                  <a:gd name="connsiteX12" fmla="*/ 855345 w 2105025"/>
                  <a:gd name="connsiteY12" fmla="*/ 430530 h 603885"/>
                  <a:gd name="connsiteX13" fmla="*/ 902970 w 2105025"/>
                  <a:gd name="connsiteY13" fmla="*/ 459105 h 603885"/>
                  <a:gd name="connsiteX14" fmla="*/ 902970 w 2105025"/>
                  <a:gd name="connsiteY14" fmla="*/ 459105 h 603885"/>
                  <a:gd name="connsiteX15" fmla="*/ 922020 w 2105025"/>
                  <a:gd name="connsiteY15" fmla="*/ 453390 h 603885"/>
                  <a:gd name="connsiteX16" fmla="*/ 933450 w 2105025"/>
                  <a:gd name="connsiteY16" fmla="*/ 461010 h 603885"/>
                  <a:gd name="connsiteX17" fmla="*/ 963930 w 2105025"/>
                  <a:gd name="connsiteY17" fmla="*/ 451485 h 603885"/>
                  <a:gd name="connsiteX18" fmla="*/ 979170 w 2105025"/>
                  <a:gd name="connsiteY18" fmla="*/ 434340 h 603885"/>
                  <a:gd name="connsiteX19" fmla="*/ 1005840 w 2105025"/>
                  <a:gd name="connsiteY19" fmla="*/ 434340 h 603885"/>
                  <a:gd name="connsiteX20" fmla="*/ 1013460 w 2105025"/>
                  <a:gd name="connsiteY20" fmla="*/ 434340 h 603885"/>
                  <a:gd name="connsiteX21" fmla="*/ 1043940 w 2105025"/>
                  <a:gd name="connsiteY21" fmla="*/ 445770 h 603885"/>
                  <a:gd name="connsiteX22" fmla="*/ 1068705 w 2105025"/>
                  <a:gd name="connsiteY22" fmla="*/ 449580 h 603885"/>
                  <a:gd name="connsiteX23" fmla="*/ 1087755 w 2105025"/>
                  <a:gd name="connsiteY23" fmla="*/ 449580 h 603885"/>
                  <a:gd name="connsiteX24" fmla="*/ 1087755 w 2105025"/>
                  <a:gd name="connsiteY24" fmla="*/ 443865 h 603885"/>
                  <a:gd name="connsiteX25" fmla="*/ 1078230 w 2105025"/>
                  <a:gd name="connsiteY25" fmla="*/ 428625 h 603885"/>
                  <a:gd name="connsiteX26" fmla="*/ 1091565 w 2105025"/>
                  <a:gd name="connsiteY26" fmla="*/ 415290 h 603885"/>
                  <a:gd name="connsiteX27" fmla="*/ 1110615 w 2105025"/>
                  <a:gd name="connsiteY27" fmla="*/ 419100 h 603885"/>
                  <a:gd name="connsiteX28" fmla="*/ 1139190 w 2105025"/>
                  <a:gd name="connsiteY28" fmla="*/ 422910 h 603885"/>
                  <a:gd name="connsiteX29" fmla="*/ 1169670 w 2105025"/>
                  <a:gd name="connsiteY29" fmla="*/ 441960 h 603885"/>
                  <a:gd name="connsiteX30" fmla="*/ 1181100 w 2105025"/>
                  <a:gd name="connsiteY30" fmla="*/ 443865 h 603885"/>
                  <a:gd name="connsiteX31" fmla="*/ 1200150 w 2105025"/>
                  <a:gd name="connsiteY31" fmla="*/ 438150 h 603885"/>
                  <a:gd name="connsiteX32" fmla="*/ 1274445 w 2105025"/>
                  <a:gd name="connsiteY32" fmla="*/ 459105 h 603885"/>
                  <a:gd name="connsiteX33" fmla="*/ 1274445 w 2105025"/>
                  <a:gd name="connsiteY33" fmla="*/ 459105 h 603885"/>
                  <a:gd name="connsiteX34" fmla="*/ 1310640 w 2105025"/>
                  <a:gd name="connsiteY34" fmla="*/ 451485 h 603885"/>
                  <a:gd name="connsiteX35" fmla="*/ 1329690 w 2105025"/>
                  <a:gd name="connsiteY35" fmla="*/ 447675 h 603885"/>
                  <a:gd name="connsiteX36" fmla="*/ 1344930 w 2105025"/>
                  <a:gd name="connsiteY36" fmla="*/ 449580 h 603885"/>
                  <a:gd name="connsiteX37" fmla="*/ 1367790 w 2105025"/>
                  <a:gd name="connsiteY37" fmla="*/ 455295 h 603885"/>
                  <a:gd name="connsiteX38" fmla="*/ 1375410 w 2105025"/>
                  <a:gd name="connsiteY38" fmla="*/ 457200 h 603885"/>
                  <a:gd name="connsiteX39" fmla="*/ 1396365 w 2105025"/>
                  <a:gd name="connsiteY39" fmla="*/ 445770 h 603885"/>
                  <a:gd name="connsiteX40" fmla="*/ 1392555 w 2105025"/>
                  <a:gd name="connsiteY40" fmla="*/ 430530 h 603885"/>
                  <a:gd name="connsiteX41" fmla="*/ 1396365 w 2105025"/>
                  <a:gd name="connsiteY41" fmla="*/ 415290 h 603885"/>
                  <a:gd name="connsiteX42" fmla="*/ 1379220 w 2105025"/>
                  <a:gd name="connsiteY42" fmla="*/ 394335 h 603885"/>
                  <a:gd name="connsiteX43" fmla="*/ 1423035 w 2105025"/>
                  <a:gd name="connsiteY43" fmla="*/ 377190 h 603885"/>
                  <a:gd name="connsiteX44" fmla="*/ 1443990 w 2105025"/>
                  <a:gd name="connsiteY44" fmla="*/ 381000 h 603885"/>
                  <a:gd name="connsiteX45" fmla="*/ 1478280 w 2105025"/>
                  <a:gd name="connsiteY45" fmla="*/ 390525 h 603885"/>
                  <a:gd name="connsiteX46" fmla="*/ 1495425 w 2105025"/>
                  <a:gd name="connsiteY46" fmla="*/ 407670 h 603885"/>
                  <a:gd name="connsiteX47" fmla="*/ 1524000 w 2105025"/>
                  <a:gd name="connsiteY47" fmla="*/ 445770 h 603885"/>
                  <a:gd name="connsiteX48" fmla="*/ 1552575 w 2105025"/>
                  <a:gd name="connsiteY48" fmla="*/ 466725 h 603885"/>
                  <a:gd name="connsiteX49" fmla="*/ 1604010 w 2105025"/>
                  <a:gd name="connsiteY49" fmla="*/ 485775 h 603885"/>
                  <a:gd name="connsiteX50" fmla="*/ 1619250 w 2105025"/>
                  <a:gd name="connsiteY50" fmla="*/ 497205 h 603885"/>
                  <a:gd name="connsiteX51" fmla="*/ 1632585 w 2105025"/>
                  <a:gd name="connsiteY51" fmla="*/ 493395 h 603885"/>
                  <a:gd name="connsiteX52" fmla="*/ 1655445 w 2105025"/>
                  <a:gd name="connsiteY52" fmla="*/ 476250 h 603885"/>
                  <a:gd name="connsiteX53" fmla="*/ 1670685 w 2105025"/>
                  <a:gd name="connsiteY53" fmla="*/ 485775 h 603885"/>
                  <a:gd name="connsiteX54" fmla="*/ 1672590 w 2105025"/>
                  <a:gd name="connsiteY54" fmla="*/ 497205 h 603885"/>
                  <a:gd name="connsiteX55" fmla="*/ 1670685 w 2105025"/>
                  <a:gd name="connsiteY55" fmla="*/ 506730 h 603885"/>
                  <a:gd name="connsiteX56" fmla="*/ 1680210 w 2105025"/>
                  <a:gd name="connsiteY56" fmla="*/ 514350 h 603885"/>
                  <a:gd name="connsiteX57" fmla="*/ 1659255 w 2105025"/>
                  <a:gd name="connsiteY57" fmla="*/ 556260 h 603885"/>
                  <a:gd name="connsiteX58" fmla="*/ 1674495 w 2105025"/>
                  <a:gd name="connsiteY58" fmla="*/ 581025 h 603885"/>
                  <a:gd name="connsiteX59" fmla="*/ 1684020 w 2105025"/>
                  <a:gd name="connsiteY59" fmla="*/ 569595 h 603885"/>
                  <a:gd name="connsiteX60" fmla="*/ 1703070 w 2105025"/>
                  <a:gd name="connsiteY60" fmla="*/ 582930 h 603885"/>
                  <a:gd name="connsiteX61" fmla="*/ 1724025 w 2105025"/>
                  <a:gd name="connsiteY61" fmla="*/ 544830 h 603885"/>
                  <a:gd name="connsiteX62" fmla="*/ 1733550 w 2105025"/>
                  <a:gd name="connsiteY62" fmla="*/ 510540 h 603885"/>
                  <a:gd name="connsiteX63" fmla="*/ 1735455 w 2105025"/>
                  <a:gd name="connsiteY63" fmla="*/ 483870 h 603885"/>
                  <a:gd name="connsiteX64" fmla="*/ 1727835 w 2105025"/>
                  <a:gd name="connsiteY64" fmla="*/ 451485 h 603885"/>
                  <a:gd name="connsiteX65" fmla="*/ 1718310 w 2105025"/>
                  <a:gd name="connsiteY65" fmla="*/ 436245 h 603885"/>
                  <a:gd name="connsiteX66" fmla="*/ 1708785 w 2105025"/>
                  <a:gd name="connsiteY66" fmla="*/ 432435 h 603885"/>
                  <a:gd name="connsiteX67" fmla="*/ 1685925 w 2105025"/>
                  <a:gd name="connsiteY67" fmla="*/ 401955 h 603885"/>
                  <a:gd name="connsiteX68" fmla="*/ 1661160 w 2105025"/>
                  <a:gd name="connsiteY68" fmla="*/ 377190 h 603885"/>
                  <a:gd name="connsiteX69" fmla="*/ 1647825 w 2105025"/>
                  <a:gd name="connsiteY69" fmla="*/ 373380 h 603885"/>
                  <a:gd name="connsiteX70" fmla="*/ 1628775 w 2105025"/>
                  <a:gd name="connsiteY70" fmla="*/ 382905 h 603885"/>
                  <a:gd name="connsiteX71" fmla="*/ 1596390 w 2105025"/>
                  <a:gd name="connsiteY71" fmla="*/ 367665 h 603885"/>
                  <a:gd name="connsiteX72" fmla="*/ 1577340 w 2105025"/>
                  <a:gd name="connsiteY72" fmla="*/ 358140 h 603885"/>
                  <a:gd name="connsiteX73" fmla="*/ 1594485 w 2105025"/>
                  <a:gd name="connsiteY73" fmla="*/ 331470 h 603885"/>
                  <a:gd name="connsiteX74" fmla="*/ 1604010 w 2105025"/>
                  <a:gd name="connsiteY74" fmla="*/ 291465 h 603885"/>
                  <a:gd name="connsiteX75" fmla="*/ 1642110 w 2105025"/>
                  <a:gd name="connsiteY75" fmla="*/ 278130 h 603885"/>
                  <a:gd name="connsiteX76" fmla="*/ 1668780 w 2105025"/>
                  <a:gd name="connsiteY76" fmla="*/ 285750 h 603885"/>
                  <a:gd name="connsiteX77" fmla="*/ 1693545 w 2105025"/>
                  <a:gd name="connsiteY77" fmla="*/ 276225 h 603885"/>
                  <a:gd name="connsiteX78" fmla="*/ 1712595 w 2105025"/>
                  <a:gd name="connsiteY78" fmla="*/ 276225 h 603885"/>
                  <a:gd name="connsiteX79" fmla="*/ 1731645 w 2105025"/>
                  <a:gd name="connsiteY79" fmla="*/ 285750 h 603885"/>
                  <a:gd name="connsiteX80" fmla="*/ 1752600 w 2105025"/>
                  <a:gd name="connsiteY80" fmla="*/ 289560 h 603885"/>
                  <a:gd name="connsiteX81" fmla="*/ 1765935 w 2105025"/>
                  <a:gd name="connsiteY81" fmla="*/ 283845 h 603885"/>
                  <a:gd name="connsiteX82" fmla="*/ 1765935 w 2105025"/>
                  <a:gd name="connsiteY82" fmla="*/ 241935 h 603885"/>
                  <a:gd name="connsiteX83" fmla="*/ 1786890 w 2105025"/>
                  <a:gd name="connsiteY83" fmla="*/ 241935 h 603885"/>
                  <a:gd name="connsiteX84" fmla="*/ 1813560 w 2105025"/>
                  <a:gd name="connsiteY84" fmla="*/ 249555 h 603885"/>
                  <a:gd name="connsiteX85" fmla="*/ 1826895 w 2105025"/>
                  <a:gd name="connsiteY85" fmla="*/ 260985 h 603885"/>
                  <a:gd name="connsiteX86" fmla="*/ 1836420 w 2105025"/>
                  <a:gd name="connsiteY86" fmla="*/ 249555 h 603885"/>
                  <a:gd name="connsiteX87" fmla="*/ 1832610 w 2105025"/>
                  <a:gd name="connsiteY87" fmla="*/ 238125 h 603885"/>
                  <a:gd name="connsiteX88" fmla="*/ 1847850 w 2105025"/>
                  <a:gd name="connsiteY88" fmla="*/ 226695 h 603885"/>
                  <a:gd name="connsiteX89" fmla="*/ 1870710 w 2105025"/>
                  <a:gd name="connsiteY89" fmla="*/ 259080 h 603885"/>
                  <a:gd name="connsiteX90" fmla="*/ 1863090 w 2105025"/>
                  <a:gd name="connsiteY90" fmla="*/ 281940 h 603885"/>
                  <a:gd name="connsiteX91" fmla="*/ 1855470 w 2105025"/>
                  <a:gd name="connsiteY91" fmla="*/ 302895 h 603885"/>
                  <a:gd name="connsiteX92" fmla="*/ 1853565 w 2105025"/>
                  <a:gd name="connsiteY92" fmla="*/ 314325 h 603885"/>
                  <a:gd name="connsiteX93" fmla="*/ 1847850 w 2105025"/>
                  <a:gd name="connsiteY93" fmla="*/ 320040 h 603885"/>
                  <a:gd name="connsiteX94" fmla="*/ 1889760 w 2105025"/>
                  <a:gd name="connsiteY94" fmla="*/ 377190 h 603885"/>
                  <a:gd name="connsiteX95" fmla="*/ 1914525 w 2105025"/>
                  <a:gd name="connsiteY95" fmla="*/ 396240 h 603885"/>
                  <a:gd name="connsiteX96" fmla="*/ 1941195 w 2105025"/>
                  <a:gd name="connsiteY96" fmla="*/ 419100 h 603885"/>
                  <a:gd name="connsiteX97" fmla="*/ 1948815 w 2105025"/>
                  <a:gd name="connsiteY97" fmla="*/ 426720 h 603885"/>
                  <a:gd name="connsiteX98" fmla="*/ 1962150 w 2105025"/>
                  <a:gd name="connsiteY98" fmla="*/ 422910 h 603885"/>
                  <a:gd name="connsiteX99" fmla="*/ 1950720 w 2105025"/>
                  <a:gd name="connsiteY99" fmla="*/ 400050 h 603885"/>
                  <a:gd name="connsiteX100" fmla="*/ 1960245 w 2105025"/>
                  <a:gd name="connsiteY100" fmla="*/ 394335 h 603885"/>
                  <a:gd name="connsiteX101" fmla="*/ 1948815 w 2105025"/>
                  <a:gd name="connsiteY101" fmla="*/ 379095 h 603885"/>
                  <a:gd name="connsiteX102" fmla="*/ 1954530 w 2105025"/>
                  <a:gd name="connsiteY102" fmla="*/ 367665 h 603885"/>
                  <a:gd name="connsiteX103" fmla="*/ 1954530 w 2105025"/>
                  <a:gd name="connsiteY103" fmla="*/ 367665 h 603885"/>
                  <a:gd name="connsiteX104" fmla="*/ 1948815 w 2105025"/>
                  <a:gd name="connsiteY104" fmla="*/ 348615 h 603885"/>
                  <a:gd name="connsiteX105" fmla="*/ 1939290 w 2105025"/>
                  <a:gd name="connsiteY105" fmla="*/ 333375 h 603885"/>
                  <a:gd name="connsiteX106" fmla="*/ 1927860 w 2105025"/>
                  <a:gd name="connsiteY106" fmla="*/ 318135 h 603885"/>
                  <a:gd name="connsiteX107" fmla="*/ 1914525 w 2105025"/>
                  <a:gd name="connsiteY107" fmla="*/ 310515 h 603885"/>
                  <a:gd name="connsiteX108" fmla="*/ 1905000 w 2105025"/>
                  <a:gd name="connsiteY108" fmla="*/ 310515 h 603885"/>
                  <a:gd name="connsiteX109" fmla="*/ 1891665 w 2105025"/>
                  <a:gd name="connsiteY109" fmla="*/ 283845 h 603885"/>
                  <a:gd name="connsiteX110" fmla="*/ 1912620 w 2105025"/>
                  <a:gd name="connsiteY110" fmla="*/ 266700 h 603885"/>
                  <a:gd name="connsiteX111" fmla="*/ 1945005 w 2105025"/>
                  <a:gd name="connsiteY111" fmla="*/ 253365 h 603885"/>
                  <a:gd name="connsiteX112" fmla="*/ 1973580 w 2105025"/>
                  <a:gd name="connsiteY112" fmla="*/ 268605 h 603885"/>
                  <a:gd name="connsiteX113" fmla="*/ 1994535 w 2105025"/>
                  <a:gd name="connsiteY113" fmla="*/ 241935 h 603885"/>
                  <a:gd name="connsiteX114" fmla="*/ 2009775 w 2105025"/>
                  <a:gd name="connsiteY114" fmla="*/ 228600 h 603885"/>
                  <a:gd name="connsiteX115" fmla="*/ 2038350 w 2105025"/>
                  <a:gd name="connsiteY115" fmla="*/ 236220 h 603885"/>
                  <a:gd name="connsiteX116" fmla="*/ 2038350 w 2105025"/>
                  <a:gd name="connsiteY116" fmla="*/ 236220 h 603885"/>
                  <a:gd name="connsiteX117" fmla="*/ 2038350 w 2105025"/>
                  <a:gd name="connsiteY117" fmla="*/ 236220 h 603885"/>
                  <a:gd name="connsiteX118" fmla="*/ 2042160 w 2105025"/>
                  <a:gd name="connsiteY118" fmla="*/ 222885 h 603885"/>
                  <a:gd name="connsiteX119" fmla="*/ 1981200 w 2105025"/>
                  <a:gd name="connsiteY119" fmla="*/ 203835 h 603885"/>
                  <a:gd name="connsiteX120" fmla="*/ 1965960 w 2105025"/>
                  <a:gd name="connsiteY120" fmla="*/ 192405 h 603885"/>
                  <a:gd name="connsiteX121" fmla="*/ 1973580 w 2105025"/>
                  <a:gd name="connsiteY121" fmla="*/ 184785 h 603885"/>
                  <a:gd name="connsiteX122" fmla="*/ 1996440 w 2105025"/>
                  <a:gd name="connsiteY122" fmla="*/ 186690 h 603885"/>
                  <a:gd name="connsiteX123" fmla="*/ 1990725 w 2105025"/>
                  <a:gd name="connsiteY123" fmla="*/ 171450 h 603885"/>
                  <a:gd name="connsiteX124" fmla="*/ 2017395 w 2105025"/>
                  <a:gd name="connsiteY124" fmla="*/ 169545 h 603885"/>
                  <a:gd name="connsiteX125" fmla="*/ 2042160 w 2105025"/>
                  <a:gd name="connsiteY125" fmla="*/ 177165 h 603885"/>
                  <a:gd name="connsiteX126" fmla="*/ 2078355 w 2105025"/>
                  <a:gd name="connsiteY126" fmla="*/ 190500 h 603885"/>
                  <a:gd name="connsiteX127" fmla="*/ 2105025 w 2105025"/>
                  <a:gd name="connsiteY127" fmla="*/ 188595 h 603885"/>
                  <a:gd name="connsiteX128" fmla="*/ 2065020 w 2105025"/>
                  <a:gd name="connsiteY128" fmla="*/ 160020 h 603885"/>
                  <a:gd name="connsiteX129" fmla="*/ 2049780 w 2105025"/>
                  <a:gd name="connsiteY129" fmla="*/ 156210 h 603885"/>
                  <a:gd name="connsiteX130" fmla="*/ 2036445 w 2105025"/>
                  <a:gd name="connsiteY130" fmla="*/ 160020 h 603885"/>
                  <a:gd name="connsiteX131" fmla="*/ 2002155 w 2105025"/>
                  <a:gd name="connsiteY131" fmla="*/ 152400 h 603885"/>
                  <a:gd name="connsiteX132" fmla="*/ 1973580 w 2105025"/>
                  <a:gd name="connsiteY132" fmla="*/ 146685 h 603885"/>
                  <a:gd name="connsiteX133" fmla="*/ 1925955 w 2105025"/>
                  <a:gd name="connsiteY133" fmla="*/ 137160 h 603885"/>
                  <a:gd name="connsiteX134" fmla="*/ 1884045 w 2105025"/>
                  <a:gd name="connsiteY134" fmla="*/ 118110 h 603885"/>
                  <a:gd name="connsiteX135" fmla="*/ 1823085 w 2105025"/>
                  <a:gd name="connsiteY135" fmla="*/ 110490 h 603885"/>
                  <a:gd name="connsiteX136" fmla="*/ 1767840 w 2105025"/>
                  <a:gd name="connsiteY136" fmla="*/ 106680 h 603885"/>
                  <a:gd name="connsiteX137" fmla="*/ 1781175 w 2105025"/>
                  <a:gd name="connsiteY137" fmla="*/ 123825 h 603885"/>
                  <a:gd name="connsiteX138" fmla="*/ 1739265 w 2105025"/>
                  <a:gd name="connsiteY138" fmla="*/ 118110 h 603885"/>
                  <a:gd name="connsiteX139" fmla="*/ 1691640 w 2105025"/>
                  <a:gd name="connsiteY139" fmla="*/ 112395 h 603885"/>
                  <a:gd name="connsiteX140" fmla="*/ 1640205 w 2105025"/>
                  <a:gd name="connsiteY140" fmla="*/ 114300 h 603885"/>
                  <a:gd name="connsiteX141" fmla="*/ 1600200 w 2105025"/>
                  <a:gd name="connsiteY141" fmla="*/ 97155 h 603885"/>
                  <a:gd name="connsiteX142" fmla="*/ 1533525 w 2105025"/>
                  <a:gd name="connsiteY142" fmla="*/ 100965 h 603885"/>
                  <a:gd name="connsiteX143" fmla="*/ 1476375 w 2105025"/>
                  <a:gd name="connsiteY143" fmla="*/ 91440 h 603885"/>
                  <a:gd name="connsiteX144" fmla="*/ 1443990 w 2105025"/>
                  <a:gd name="connsiteY144" fmla="*/ 76200 h 603885"/>
                  <a:gd name="connsiteX145" fmla="*/ 1354455 w 2105025"/>
                  <a:gd name="connsiteY145" fmla="*/ 64770 h 603885"/>
                  <a:gd name="connsiteX146" fmla="*/ 1339215 w 2105025"/>
                  <a:gd name="connsiteY146" fmla="*/ 66675 h 603885"/>
                  <a:gd name="connsiteX147" fmla="*/ 1344930 w 2105025"/>
                  <a:gd name="connsiteY147" fmla="*/ 83820 h 603885"/>
                  <a:gd name="connsiteX148" fmla="*/ 1325880 w 2105025"/>
                  <a:gd name="connsiteY148" fmla="*/ 91440 h 603885"/>
                  <a:gd name="connsiteX149" fmla="*/ 1299210 w 2105025"/>
                  <a:gd name="connsiteY149" fmla="*/ 91440 h 603885"/>
                  <a:gd name="connsiteX150" fmla="*/ 1274445 w 2105025"/>
                  <a:gd name="connsiteY150" fmla="*/ 87630 h 603885"/>
                  <a:gd name="connsiteX151" fmla="*/ 1249680 w 2105025"/>
                  <a:gd name="connsiteY151" fmla="*/ 100965 h 603885"/>
                  <a:gd name="connsiteX152" fmla="*/ 1167765 w 2105025"/>
                  <a:gd name="connsiteY152" fmla="*/ 57150 h 603885"/>
                  <a:gd name="connsiteX153" fmla="*/ 1116330 w 2105025"/>
                  <a:gd name="connsiteY153" fmla="*/ 57150 h 603885"/>
                  <a:gd name="connsiteX154" fmla="*/ 1099185 w 2105025"/>
                  <a:gd name="connsiteY154" fmla="*/ 64770 h 603885"/>
                  <a:gd name="connsiteX155" fmla="*/ 1040130 w 2105025"/>
                  <a:gd name="connsiteY155" fmla="*/ 55245 h 603885"/>
                  <a:gd name="connsiteX156" fmla="*/ 1011555 w 2105025"/>
                  <a:gd name="connsiteY156" fmla="*/ 59055 h 603885"/>
                  <a:gd name="connsiteX157" fmla="*/ 986790 w 2105025"/>
                  <a:gd name="connsiteY157" fmla="*/ 53340 h 603885"/>
                  <a:gd name="connsiteX158" fmla="*/ 956310 w 2105025"/>
                  <a:gd name="connsiteY158" fmla="*/ 53340 h 603885"/>
                  <a:gd name="connsiteX159" fmla="*/ 931545 w 2105025"/>
                  <a:gd name="connsiteY159" fmla="*/ 64770 h 603885"/>
                  <a:gd name="connsiteX160" fmla="*/ 916305 w 2105025"/>
                  <a:gd name="connsiteY160" fmla="*/ 51435 h 603885"/>
                  <a:gd name="connsiteX161" fmla="*/ 960120 w 2105025"/>
                  <a:gd name="connsiteY161" fmla="*/ 26670 h 603885"/>
                  <a:gd name="connsiteX162" fmla="*/ 923925 w 2105025"/>
                  <a:gd name="connsiteY162" fmla="*/ 13335 h 603885"/>
                  <a:gd name="connsiteX163" fmla="*/ 883920 w 2105025"/>
                  <a:gd name="connsiteY163" fmla="*/ 5715 h 603885"/>
                  <a:gd name="connsiteX164" fmla="*/ 870585 w 2105025"/>
                  <a:gd name="connsiteY164" fmla="*/ 13335 h 603885"/>
                  <a:gd name="connsiteX165" fmla="*/ 853440 w 2105025"/>
                  <a:gd name="connsiteY165" fmla="*/ 13335 h 603885"/>
                  <a:gd name="connsiteX166" fmla="*/ 832485 w 2105025"/>
                  <a:gd name="connsiteY166" fmla="*/ 0 h 603885"/>
                  <a:gd name="connsiteX167" fmla="*/ 809625 w 2105025"/>
                  <a:gd name="connsiteY167" fmla="*/ 0 h 603885"/>
                  <a:gd name="connsiteX168" fmla="*/ 777240 w 2105025"/>
                  <a:gd name="connsiteY168" fmla="*/ 22860 h 603885"/>
                  <a:gd name="connsiteX169" fmla="*/ 739140 w 2105025"/>
                  <a:gd name="connsiteY169" fmla="*/ 19050 h 603885"/>
                  <a:gd name="connsiteX170" fmla="*/ 687705 w 2105025"/>
                  <a:gd name="connsiteY170" fmla="*/ 28575 h 603885"/>
                  <a:gd name="connsiteX171" fmla="*/ 662940 w 2105025"/>
                  <a:gd name="connsiteY171" fmla="*/ 32385 h 603885"/>
                  <a:gd name="connsiteX172" fmla="*/ 676275 w 2105025"/>
                  <a:gd name="connsiteY172" fmla="*/ 45720 h 603885"/>
                  <a:gd name="connsiteX173" fmla="*/ 647700 w 2105025"/>
                  <a:gd name="connsiteY173" fmla="*/ 53340 h 603885"/>
                  <a:gd name="connsiteX174" fmla="*/ 613410 w 2105025"/>
                  <a:gd name="connsiteY174" fmla="*/ 60960 h 603885"/>
                  <a:gd name="connsiteX175" fmla="*/ 569595 w 2105025"/>
                  <a:gd name="connsiteY175" fmla="*/ 87630 h 603885"/>
                  <a:gd name="connsiteX176" fmla="*/ 550545 w 2105025"/>
                  <a:gd name="connsiteY176" fmla="*/ 83820 h 603885"/>
                  <a:gd name="connsiteX177" fmla="*/ 561975 w 2105025"/>
                  <a:gd name="connsiteY177" fmla="*/ 108585 h 603885"/>
                  <a:gd name="connsiteX178" fmla="*/ 590550 w 2105025"/>
                  <a:gd name="connsiteY178" fmla="*/ 129540 h 603885"/>
                  <a:gd name="connsiteX179" fmla="*/ 590550 w 2105025"/>
                  <a:gd name="connsiteY179" fmla="*/ 148590 h 603885"/>
                  <a:gd name="connsiteX180" fmla="*/ 565785 w 2105025"/>
                  <a:gd name="connsiteY180" fmla="*/ 165735 h 603885"/>
                  <a:gd name="connsiteX181" fmla="*/ 548640 w 2105025"/>
                  <a:gd name="connsiteY181" fmla="*/ 169545 h 603885"/>
                  <a:gd name="connsiteX182" fmla="*/ 560070 w 2105025"/>
                  <a:gd name="connsiteY182" fmla="*/ 140970 h 603885"/>
                  <a:gd name="connsiteX183" fmla="*/ 520065 w 2105025"/>
                  <a:gd name="connsiteY183" fmla="*/ 83820 h 603885"/>
                  <a:gd name="connsiteX184" fmla="*/ 501015 w 2105025"/>
                  <a:gd name="connsiteY184" fmla="*/ 68580 h 603885"/>
                  <a:gd name="connsiteX185" fmla="*/ 476250 w 2105025"/>
                  <a:gd name="connsiteY185" fmla="*/ 72390 h 603885"/>
                  <a:gd name="connsiteX186" fmla="*/ 464820 w 2105025"/>
                  <a:gd name="connsiteY186" fmla="*/ 87630 h 603885"/>
                  <a:gd name="connsiteX187" fmla="*/ 476250 w 2105025"/>
                  <a:gd name="connsiteY187" fmla="*/ 102870 h 603885"/>
                  <a:gd name="connsiteX188" fmla="*/ 510540 w 2105025"/>
                  <a:gd name="connsiteY188" fmla="*/ 123825 h 603885"/>
                  <a:gd name="connsiteX189" fmla="*/ 502920 w 2105025"/>
                  <a:gd name="connsiteY189" fmla="*/ 144780 h 603885"/>
                  <a:gd name="connsiteX190" fmla="*/ 447675 w 2105025"/>
                  <a:gd name="connsiteY190" fmla="*/ 121920 h 603885"/>
                  <a:gd name="connsiteX191" fmla="*/ 419100 w 2105025"/>
                  <a:gd name="connsiteY191" fmla="*/ 121920 h 603885"/>
                  <a:gd name="connsiteX192" fmla="*/ 400050 w 2105025"/>
                  <a:gd name="connsiteY192" fmla="*/ 104775 h 603885"/>
                  <a:gd name="connsiteX193" fmla="*/ 377190 w 2105025"/>
                  <a:gd name="connsiteY193" fmla="*/ 100965 h 603885"/>
                  <a:gd name="connsiteX194" fmla="*/ 365760 w 2105025"/>
                  <a:gd name="connsiteY194" fmla="*/ 112395 h 603885"/>
                  <a:gd name="connsiteX195" fmla="*/ 396240 w 2105025"/>
                  <a:gd name="connsiteY195" fmla="*/ 121920 h 603885"/>
                  <a:gd name="connsiteX196" fmla="*/ 371475 w 2105025"/>
                  <a:gd name="connsiteY196" fmla="*/ 133350 h 603885"/>
                  <a:gd name="connsiteX197" fmla="*/ 323850 w 2105025"/>
                  <a:gd name="connsiteY197" fmla="*/ 135255 h 603885"/>
                  <a:gd name="connsiteX198" fmla="*/ 297180 w 2105025"/>
                  <a:gd name="connsiteY198" fmla="*/ 133350 h 603885"/>
                  <a:gd name="connsiteX199" fmla="*/ 240030 w 2105025"/>
                  <a:gd name="connsiteY199" fmla="*/ 156210 h 603885"/>
                  <a:gd name="connsiteX200" fmla="*/ 224790 w 2105025"/>
                  <a:gd name="connsiteY200" fmla="*/ 160020 h 603885"/>
                  <a:gd name="connsiteX201" fmla="*/ 215265 w 2105025"/>
                  <a:gd name="connsiteY201" fmla="*/ 139065 h 603885"/>
                  <a:gd name="connsiteX202" fmla="*/ 198120 w 2105025"/>
                  <a:gd name="connsiteY202" fmla="*/ 142875 h 603885"/>
                  <a:gd name="connsiteX203" fmla="*/ 207645 w 2105025"/>
                  <a:gd name="connsiteY203" fmla="*/ 161925 h 603885"/>
                  <a:gd name="connsiteX204" fmla="*/ 171450 w 2105025"/>
                  <a:gd name="connsiteY204" fmla="*/ 173355 h 603885"/>
                  <a:gd name="connsiteX205" fmla="*/ 144780 w 2105025"/>
                  <a:gd name="connsiteY205" fmla="*/ 200025 h 603885"/>
                  <a:gd name="connsiteX206" fmla="*/ 127635 w 2105025"/>
                  <a:gd name="connsiteY206" fmla="*/ 186690 h 603885"/>
                  <a:gd name="connsiteX207" fmla="*/ 114300 w 2105025"/>
                  <a:gd name="connsiteY207" fmla="*/ 209550 h 603885"/>
                  <a:gd name="connsiteX208" fmla="*/ 91440 w 2105025"/>
                  <a:gd name="connsiteY208" fmla="*/ 196215 h 603885"/>
                  <a:gd name="connsiteX209" fmla="*/ 80010 w 2105025"/>
                  <a:gd name="connsiteY209" fmla="*/ 177165 h 603885"/>
                  <a:gd name="connsiteX210" fmla="*/ 62865 w 2105025"/>
                  <a:gd name="connsiteY210" fmla="*/ 161925 h 603885"/>
                  <a:gd name="connsiteX211" fmla="*/ 51435 w 2105025"/>
                  <a:gd name="connsiteY211" fmla="*/ 154305 h 603885"/>
                  <a:gd name="connsiteX212" fmla="*/ 89535 w 2105025"/>
                  <a:gd name="connsiteY212" fmla="*/ 154305 h 603885"/>
                  <a:gd name="connsiteX213" fmla="*/ 127635 w 2105025"/>
                  <a:gd name="connsiteY213" fmla="*/ 163830 h 603885"/>
                  <a:gd name="connsiteX214" fmla="*/ 150495 w 2105025"/>
                  <a:gd name="connsiteY214" fmla="*/ 163830 h 603885"/>
                  <a:gd name="connsiteX215" fmla="*/ 161925 w 2105025"/>
                  <a:gd name="connsiteY215" fmla="*/ 150495 h 603885"/>
                  <a:gd name="connsiteX216" fmla="*/ 135255 w 2105025"/>
                  <a:gd name="connsiteY216" fmla="*/ 137160 h 603885"/>
                  <a:gd name="connsiteX217" fmla="*/ 104775 w 2105025"/>
                  <a:gd name="connsiteY217" fmla="*/ 121920 h 603885"/>
                  <a:gd name="connsiteX218" fmla="*/ 74295 w 2105025"/>
                  <a:gd name="connsiteY218" fmla="*/ 120015 h 603885"/>
                  <a:gd name="connsiteX219" fmla="*/ 45720 w 2105025"/>
                  <a:gd name="connsiteY219" fmla="*/ 127635 h 603885"/>
                  <a:gd name="connsiteX220" fmla="*/ 26670 w 2105025"/>
                  <a:gd name="connsiteY220" fmla="*/ 102870 h 603885"/>
                  <a:gd name="connsiteX221" fmla="*/ 0 w 2105025"/>
                  <a:gd name="connsiteY221" fmla="*/ 120015 h 603885"/>
                  <a:gd name="connsiteX222" fmla="*/ 15240 w 2105025"/>
                  <a:gd name="connsiteY222" fmla="*/ 142875 h 603885"/>
                  <a:gd name="connsiteX223" fmla="*/ 22860 w 2105025"/>
                  <a:gd name="connsiteY223" fmla="*/ 152400 h 603885"/>
                  <a:gd name="connsiteX224" fmla="*/ 13335 w 2105025"/>
                  <a:gd name="connsiteY224" fmla="*/ 160020 h 603885"/>
                  <a:gd name="connsiteX225" fmla="*/ 26670 w 2105025"/>
                  <a:gd name="connsiteY225" fmla="*/ 175260 h 603885"/>
                  <a:gd name="connsiteX226" fmla="*/ 26670 w 2105025"/>
                  <a:gd name="connsiteY226" fmla="*/ 201930 h 603885"/>
                  <a:gd name="connsiteX227" fmla="*/ 49530 w 2105025"/>
                  <a:gd name="connsiteY227" fmla="*/ 219075 h 603885"/>
                  <a:gd name="connsiteX228" fmla="*/ 49530 w 2105025"/>
                  <a:gd name="connsiteY228" fmla="*/ 228600 h 603885"/>
                  <a:gd name="connsiteX229" fmla="*/ 24765 w 2105025"/>
                  <a:gd name="connsiteY229" fmla="*/ 262890 h 603885"/>
                  <a:gd name="connsiteX230" fmla="*/ 30480 w 2105025"/>
                  <a:gd name="connsiteY230" fmla="*/ 270510 h 603885"/>
                  <a:gd name="connsiteX231" fmla="*/ 30480 w 2105025"/>
                  <a:gd name="connsiteY231" fmla="*/ 283845 h 603885"/>
                  <a:gd name="connsiteX232" fmla="*/ 15240 w 2105025"/>
                  <a:gd name="connsiteY232" fmla="*/ 289560 h 603885"/>
                  <a:gd name="connsiteX233" fmla="*/ 15240 w 2105025"/>
                  <a:gd name="connsiteY233" fmla="*/ 314325 h 603885"/>
                  <a:gd name="connsiteX234" fmla="*/ 28575 w 2105025"/>
                  <a:gd name="connsiteY234" fmla="*/ 329565 h 603885"/>
                  <a:gd name="connsiteX235" fmla="*/ 49530 w 2105025"/>
                  <a:gd name="connsiteY235" fmla="*/ 340995 h 603885"/>
                  <a:gd name="connsiteX236" fmla="*/ 70485 w 2105025"/>
                  <a:gd name="connsiteY236" fmla="*/ 346710 h 603885"/>
                  <a:gd name="connsiteX237" fmla="*/ 80010 w 2105025"/>
                  <a:gd name="connsiteY237" fmla="*/ 365760 h 603885"/>
                  <a:gd name="connsiteX238" fmla="*/ 89535 w 2105025"/>
                  <a:gd name="connsiteY238" fmla="*/ 379095 h 603885"/>
                  <a:gd name="connsiteX239" fmla="*/ 83820 w 2105025"/>
                  <a:gd name="connsiteY239" fmla="*/ 403860 h 603885"/>
                  <a:gd name="connsiteX240" fmla="*/ 106680 w 2105025"/>
                  <a:gd name="connsiteY240" fmla="*/ 398145 h 603885"/>
                  <a:gd name="connsiteX241" fmla="*/ 150495 w 2105025"/>
                  <a:gd name="connsiteY241" fmla="*/ 432435 h 603885"/>
                  <a:gd name="connsiteX242" fmla="*/ 196215 w 2105025"/>
                  <a:gd name="connsiteY242" fmla="*/ 445770 h 603885"/>
                  <a:gd name="connsiteX243" fmla="*/ 213360 w 2105025"/>
                  <a:gd name="connsiteY243" fmla="*/ 449580 h 603885"/>
                  <a:gd name="connsiteX244" fmla="*/ 232410 w 2105025"/>
                  <a:gd name="connsiteY244" fmla="*/ 470535 h 603885"/>
                  <a:gd name="connsiteX245" fmla="*/ 209550 w 2105025"/>
                  <a:gd name="connsiteY245" fmla="*/ 501015 h 603885"/>
                  <a:gd name="connsiteX246" fmla="*/ 205740 w 2105025"/>
                  <a:gd name="connsiteY246" fmla="*/ 518160 h 603885"/>
                  <a:gd name="connsiteX247" fmla="*/ 196215 w 2105025"/>
                  <a:gd name="connsiteY247" fmla="*/ 542925 h 603885"/>
                  <a:gd name="connsiteX248" fmla="*/ 226695 w 2105025"/>
                  <a:gd name="connsiteY248" fmla="*/ 563880 h 603885"/>
                  <a:gd name="connsiteX249" fmla="*/ 245745 w 2105025"/>
                  <a:gd name="connsiteY249" fmla="*/ 560070 h 603885"/>
                  <a:gd name="connsiteX250" fmla="*/ 268605 w 2105025"/>
                  <a:gd name="connsiteY250" fmla="*/ 573405 h 603885"/>
                  <a:gd name="connsiteX251" fmla="*/ 272415 w 2105025"/>
                  <a:gd name="connsiteY251" fmla="*/ 565785 h 603885"/>
                  <a:gd name="connsiteX252" fmla="*/ 318135 w 2105025"/>
                  <a:gd name="connsiteY252" fmla="*/ 582930 h 603885"/>
                  <a:gd name="connsiteX253" fmla="*/ 342900 w 2105025"/>
                  <a:gd name="connsiteY253" fmla="*/ 592455 h 603885"/>
                  <a:gd name="connsiteX254" fmla="*/ 369570 w 2105025"/>
                  <a:gd name="connsiteY254" fmla="*/ 603885 h 603885"/>
                  <a:gd name="connsiteX255" fmla="*/ 354330 w 2105025"/>
                  <a:gd name="connsiteY255" fmla="*/ 573405 h 603885"/>
                  <a:gd name="connsiteX256" fmla="*/ 335280 w 2105025"/>
                  <a:gd name="connsiteY256" fmla="*/ 550545 h 603885"/>
                  <a:gd name="connsiteX257" fmla="*/ 352425 w 2105025"/>
                  <a:gd name="connsiteY257" fmla="*/ 533400 h 603885"/>
                  <a:gd name="connsiteX258" fmla="*/ 361950 w 2105025"/>
                  <a:gd name="connsiteY258" fmla="*/ 518160 h 603885"/>
                  <a:gd name="connsiteX259" fmla="*/ 329565 w 2105025"/>
                  <a:gd name="connsiteY259" fmla="*/ 487680 h 603885"/>
                  <a:gd name="connsiteX260" fmla="*/ 318135 w 2105025"/>
                  <a:gd name="connsiteY260" fmla="*/ 468630 h 603885"/>
                  <a:gd name="connsiteX261" fmla="*/ 321945 w 2105025"/>
                  <a:gd name="connsiteY261" fmla="*/ 447675 h 603885"/>
                  <a:gd name="connsiteX262" fmla="*/ 329565 w 2105025"/>
                  <a:gd name="connsiteY262" fmla="*/ 436245 h 603885"/>
                  <a:gd name="connsiteX263" fmla="*/ 333375 w 2105025"/>
                  <a:gd name="connsiteY263" fmla="*/ 445770 h 603885"/>
                  <a:gd name="connsiteX264" fmla="*/ 358140 w 2105025"/>
                  <a:gd name="connsiteY264" fmla="*/ 421005 h 603885"/>
                  <a:gd name="connsiteX265" fmla="*/ 394335 w 2105025"/>
                  <a:gd name="connsiteY265" fmla="*/ 407670 h 603885"/>
                  <a:gd name="connsiteX266" fmla="*/ 396240 w 2105025"/>
                  <a:gd name="connsiteY266" fmla="*/ 414020 h 603885"/>
                  <a:gd name="connsiteX267" fmla="*/ 409575 w 2105025"/>
                  <a:gd name="connsiteY267" fmla="*/ 419100 h 603885"/>
                  <a:gd name="connsiteX268" fmla="*/ 434340 w 2105025"/>
                  <a:gd name="connsiteY268" fmla="*/ 428625 h 603885"/>
                  <a:gd name="connsiteX269" fmla="*/ 445770 w 2105025"/>
                  <a:gd name="connsiteY269" fmla="*/ 434340 h 603885"/>
                  <a:gd name="connsiteX270" fmla="*/ 461010 w 2105025"/>
                  <a:gd name="connsiteY270" fmla="*/ 426720 h 603885"/>
                  <a:gd name="connsiteX271" fmla="*/ 483870 w 2105025"/>
                  <a:gd name="connsiteY271" fmla="*/ 426720 h 603885"/>
                  <a:gd name="connsiteX272" fmla="*/ 502920 w 2105025"/>
                  <a:gd name="connsiteY272" fmla="*/ 438150 h 603885"/>
                  <a:gd name="connsiteX273" fmla="*/ 520065 w 2105025"/>
                  <a:gd name="connsiteY273" fmla="*/ 428625 h 603885"/>
                  <a:gd name="connsiteX274" fmla="*/ 531495 w 2105025"/>
                  <a:gd name="connsiteY274" fmla="*/ 375285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2105025" h="603885">
                    <a:moveTo>
                      <a:pt x="531495" y="375285"/>
                    </a:moveTo>
                    <a:lnTo>
                      <a:pt x="621030" y="350520"/>
                    </a:lnTo>
                    <a:lnTo>
                      <a:pt x="649605" y="367665"/>
                    </a:lnTo>
                    <a:lnTo>
                      <a:pt x="683895" y="379095"/>
                    </a:lnTo>
                    <a:lnTo>
                      <a:pt x="706755" y="384810"/>
                    </a:lnTo>
                    <a:lnTo>
                      <a:pt x="723900" y="369570"/>
                    </a:lnTo>
                    <a:lnTo>
                      <a:pt x="760095" y="392430"/>
                    </a:lnTo>
                    <a:lnTo>
                      <a:pt x="754380" y="403860"/>
                    </a:lnTo>
                    <a:lnTo>
                      <a:pt x="792480" y="415290"/>
                    </a:lnTo>
                    <a:lnTo>
                      <a:pt x="805815" y="438150"/>
                    </a:lnTo>
                    <a:lnTo>
                      <a:pt x="822960" y="428625"/>
                    </a:lnTo>
                    <a:lnTo>
                      <a:pt x="840105" y="440055"/>
                    </a:lnTo>
                    <a:lnTo>
                      <a:pt x="855345" y="430530"/>
                    </a:lnTo>
                    <a:lnTo>
                      <a:pt x="902970" y="459105"/>
                    </a:lnTo>
                    <a:lnTo>
                      <a:pt x="902970" y="459105"/>
                    </a:lnTo>
                    <a:lnTo>
                      <a:pt x="922020" y="453390"/>
                    </a:lnTo>
                    <a:lnTo>
                      <a:pt x="933450" y="461010"/>
                    </a:lnTo>
                    <a:lnTo>
                      <a:pt x="963930" y="451485"/>
                    </a:lnTo>
                    <a:lnTo>
                      <a:pt x="979170" y="434340"/>
                    </a:lnTo>
                    <a:lnTo>
                      <a:pt x="1005840" y="434340"/>
                    </a:lnTo>
                    <a:lnTo>
                      <a:pt x="1013460" y="434340"/>
                    </a:lnTo>
                    <a:lnTo>
                      <a:pt x="1043940" y="445770"/>
                    </a:lnTo>
                    <a:lnTo>
                      <a:pt x="1068705" y="449580"/>
                    </a:lnTo>
                    <a:lnTo>
                      <a:pt x="1087755" y="449580"/>
                    </a:lnTo>
                    <a:lnTo>
                      <a:pt x="1087755" y="443865"/>
                    </a:lnTo>
                    <a:lnTo>
                      <a:pt x="1078230" y="428625"/>
                    </a:lnTo>
                    <a:lnTo>
                      <a:pt x="1091565" y="415290"/>
                    </a:lnTo>
                    <a:lnTo>
                      <a:pt x="1110615" y="419100"/>
                    </a:lnTo>
                    <a:lnTo>
                      <a:pt x="1139190" y="422910"/>
                    </a:lnTo>
                    <a:lnTo>
                      <a:pt x="1169670" y="441960"/>
                    </a:lnTo>
                    <a:lnTo>
                      <a:pt x="1181100" y="443865"/>
                    </a:lnTo>
                    <a:lnTo>
                      <a:pt x="1200150" y="438150"/>
                    </a:lnTo>
                    <a:lnTo>
                      <a:pt x="1274445" y="459105"/>
                    </a:lnTo>
                    <a:lnTo>
                      <a:pt x="1274445" y="459105"/>
                    </a:lnTo>
                    <a:lnTo>
                      <a:pt x="1310640" y="451485"/>
                    </a:lnTo>
                    <a:lnTo>
                      <a:pt x="1329690" y="447675"/>
                    </a:lnTo>
                    <a:lnTo>
                      <a:pt x="1344930" y="449580"/>
                    </a:lnTo>
                    <a:lnTo>
                      <a:pt x="1367790" y="455295"/>
                    </a:lnTo>
                    <a:lnTo>
                      <a:pt x="1375410" y="457200"/>
                    </a:lnTo>
                    <a:lnTo>
                      <a:pt x="1396365" y="445770"/>
                    </a:lnTo>
                    <a:lnTo>
                      <a:pt x="1392555" y="430530"/>
                    </a:lnTo>
                    <a:lnTo>
                      <a:pt x="1396365" y="415290"/>
                    </a:lnTo>
                    <a:lnTo>
                      <a:pt x="1379220" y="394335"/>
                    </a:lnTo>
                    <a:lnTo>
                      <a:pt x="1423035" y="377190"/>
                    </a:lnTo>
                    <a:lnTo>
                      <a:pt x="1443990" y="381000"/>
                    </a:lnTo>
                    <a:lnTo>
                      <a:pt x="1478280" y="390525"/>
                    </a:lnTo>
                    <a:cubicBezTo>
                      <a:pt x="1483995" y="396240"/>
                      <a:pt x="1487805" y="398463"/>
                      <a:pt x="1495425" y="407670"/>
                    </a:cubicBezTo>
                    <a:cubicBezTo>
                      <a:pt x="1503045" y="416878"/>
                      <a:pt x="1514475" y="433070"/>
                      <a:pt x="1524000" y="445770"/>
                    </a:cubicBezTo>
                    <a:lnTo>
                      <a:pt x="1552575" y="466725"/>
                    </a:lnTo>
                    <a:lnTo>
                      <a:pt x="1604010" y="485775"/>
                    </a:lnTo>
                    <a:lnTo>
                      <a:pt x="1619250" y="497205"/>
                    </a:lnTo>
                    <a:lnTo>
                      <a:pt x="1632585" y="493395"/>
                    </a:lnTo>
                    <a:lnTo>
                      <a:pt x="1655445" y="476250"/>
                    </a:lnTo>
                    <a:lnTo>
                      <a:pt x="1670685" y="485775"/>
                    </a:lnTo>
                    <a:lnTo>
                      <a:pt x="1672590" y="497205"/>
                    </a:lnTo>
                    <a:lnTo>
                      <a:pt x="1670685" y="506730"/>
                    </a:lnTo>
                    <a:lnTo>
                      <a:pt x="1680210" y="514350"/>
                    </a:lnTo>
                    <a:lnTo>
                      <a:pt x="1659255" y="556260"/>
                    </a:lnTo>
                    <a:lnTo>
                      <a:pt x="1674495" y="581025"/>
                    </a:lnTo>
                    <a:lnTo>
                      <a:pt x="1684020" y="569595"/>
                    </a:lnTo>
                    <a:lnTo>
                      <a:pt x="1703070" y="582930"/>
                    </a:lnTo>
                    <a:lnTo>
                      <a:pt x="1724025" y="544830"/>
                    </a:lnTo>
                    <a:lnTo>
                      <a:pt x="1733550" y="510540"/>
                    </a:lnTo>
                    <a:lnTo>
                      <a:pt x="1735455" y="483870"/>
                    </a:lnTo>
                    <a:lnTo>
                      <a:pt x="1727835" y="451485"/>
                    </a:lnTo>
                    <a:lnTo>
                      <a:pt x="1718310" y="436245"/>
                    </a:lnTo>
                    <a:lnTo>
                      <a:pt x="1708785" y="432435"/>
                    </a:lnTo>
                    <a:lnTo>
                      <a:pt x="1685925" y="401955"/>
                    </a:lnTo>
                    <a:lnTo>
                      <a:pt x="1661160" y="377190"/>
                    </a:lnTo>
                    <a:lnTo>
                      <a:pt x="1647825" y="373380"/>
                    </a:lnTo>
                    <a:lnTo>
                      <a:pt x="1628775" y="382905"/>
                    </a:lnTo>
                    <a:lnTo>
                      <a:pt x="1596390" y="367665"/>
                    </a:lnTo>
                    <a:lnTo>
                      <a:pt x="1577340" y="358140"/>
                    </a:lnTo>
                    <a:lnTo>
                      <a:pt x="1594485" y="331470"/>
                    </a:lnTo>
                    <a:lnTo>
                      <a:pt x="1604010" y="291465"/>
                    </a:lnTo>
                    <a:lnTo>
                      <a:pt x="1642110" y="278130"/>
                    </a:lnTo>
                    <a:lnTo>
                      <a:pt x="1668780" y="285750"/>
                    </a:lnTo>
                    <a:lnTo>
                      <a:pt x="1693545" y="276225"/>
                    </a:lnTo>
                    <a:lnTo>
                      <a:pt x="1712595" y="276225"/>
                    </a:lnTo>
                    <a:lnTo>
                      <a:pt x="1731645" y="285750"/>
                    </a:lnTo>
                    <a:lnTo>
                      <a:pt x="1752600" y="289560"/>
                    </a:lnTo>
                    <a:lnTo>
                      <a:pt x="1765935" y="283845"/>
                    </a:lnTo>
                    <a:lnTo>
                      <a:pt x="1765935" y="241935"/>
                    </a:lnTo>
                    <a:lnTo>
                      <a:pt x="1786890" y="241935"/>
                    </a:lnTo>
                    <a:lnTo>
                      <a:pt x="1813560" y="249555"/>
                    </a:lnTo>
                    <a:lnTo>
                      <a:pt x="1826895" y="260985"/>
                    </a:lnTo>
                    <a:lnTo>
                      <a:pt x="1836420" y="249555"/>
                    </a:lnTo>
                    <a:lnTo>
                      <a:pt x="1832610" y="238125"/>
                    </a:lnTo>
                    <a:lnTo>
                      <a:pt x="1847850" y="226695"/>
                    </a:lnTo>
                    <a:lnTo>
                      <a:pt x="1870710" y="259080"/>
                    </a:lnTo>
                    <a:lnTo>
                      <a:pt x="1863090" y="281940"/>
                    </a:lnTo>
                    <a:lnTo>
                      <a:pt x="1855470" y="302895"/>
                    </a:lnTo>
                    <a:lnTo>
                      <a:pt x="1853565" y="314325"/>
                    </a:lnTo>
                    <a:lnTo>
                      <a:pt x="1847850" y="320040"/>
                    </a:lnTo>
                    <a:lnTo>
                      <a:pt x="1889760" y="377190"/>
                    </a:lnTo>
                    <a:lnTo>
                      <a:pt x="1914525" y="396240"/>
                    </a:lnTo>
                    <a:lnTo>
                      <a:pt x="1941195" y="419100"/>
                    </a:lnTo>
                    <a:lnTo>
                      <a:pt x="1948815" y="426720"/>
                    </a:lnTo>
                    <a:lnTo>
                      <a:pt x="1962150" y="422910"/>
                    </a:lnTo>
                    <a:lnTo>
                      <a:pt x="1950720" y="400050"/>
                    </a:lnTo>
                    <a:lnTo>
                      <a:pt x="1960245" y="394335"/>
                    </a:lnTo>
                    <a:lnTo>
                      <a:pt x="1948815" y="379095"/>
                    </a:lnTo>
                    <a:lnTo>
                      <a:pt x="1954530" y="367665"/>
                    </a:lnTo>
                    <a:lnTo>
                      <a:pt x="1954530" y="367665"/>
                    </a:lnTo>
                    <a:lnTo>
                      <a:pt x="1948815" y="348615"/>
                    </a:lnTo>
                    <a:lnTo>
                      <a:pt x="1939290" y="333375"/>
                    </a:lnTo>
                    <a:lnTo>
                      <a:pt x="1927860" y="318135"/>
                    </a:lnTo>
                    <a:lnTo>
                      <a:pt x="1914525" y="310515"/>
                    </a:lnTo>
                    <a:lnTo>
                      <a:pt x="1905000" y="310515"/>
                    </a:lnTo>
                    <a:lnTo>
                      <a:pt x="1891665" y="283845"/>
                    </a:lnTo>
                    <a:lnTo>
                      <a:pt x="1912620" y="266700"/>
                    </a:lnTo>
                    <a:lnTo>
                      <a:pt x="1945005" y="253365"/>
                    </a:lnTo>
                    <a:lnTo>
                      <a:pt x="1973580" y="268605"/>
                    </a:lnTo>
                    <a:lnTo>
                      <a:pt x="1994535" y="241935"/>
                    </a:lnTo>
                    <a:lnTo>
                      <a:pt x="2009775" y="228600"/>
                    </a:lnTo>
                    <a:lnTo>
                      <a:pt x="2038350" y="236220"/>
                    </a:lnTo>
                    <a:lnTo>
                      <a:pt x="2038350" y="236220"/>
                    </a:lnTo>
                    <a:lnTo>
                      <a:pt x="2038350" y="236220"/>
                    </a:lnTo>
                    <a:lnTo>
                      <a:pt x="2042160" y="222885"/>
                    </a:lnTo>
                    <a:lnTo>
                      <a:pt x="1981200" y="203835"/>
                    </a:lnTo>
                    <a:lnTo>
                      <a:pt x="1965960" y="192405"/>
                    </a:lnTo>
                    <a:lnTo>
                      <a:pt x="1973580" y="184785"/>
                    </a:lnTo>
                    <a:lnTo>
                      <a:pt x="1996440" y="186690"/>
                    </a:lnTo>
                    <a:lnTo>
                      <a:pt x="1990725" y="171450"/>
                    </a:lnTo>
                    <a:lnTo>
                      <a:pt x="2017395" y="169545"/>
                    </a:lnTo>
                    <a:lnTo>
                      <a:pt x="2042160" y="177165"/>
                    </a:lnTo>
                    <a:lnTo>
                      <a:pt x="2078355" y="190500"/>
                    </a:lnTo>
                    <a:lnTo>
                      <a:pt x="2105025" y="188595"/>
                    </a:lnTo>
                    <a:lnTo>
                      <a:pt x="2065020" y="160020"/>
                    </a:lnTo>
                    <a:lnTo>
                      <a:pt x="2049780" y="156210"/>
                    </a:lnTo>
                    <a:lnTo>
                      <a:pt x="2036445" y="160020"/>
                    </a:lnTo>
                    <a:lnTo>
                      <a:pt x="2002155" y="152400"/>
                    </a:lnTo>
                    <a:lnTo>
                      <a:pt x="1973580" y="146685"/>
                    </a:lnTo>
                    <a:lnTo>
                      <a:pt x="1925955" y="137160"/>
                    </a:lnTo>
                    <a:lnTo>
                      <a:pt x="1884045" y="118110"/>
                    </a:lnTo>
                    <a:lnTo>
                      <a:pt x="1823085" y="110490"/>
                    </a:lnTo>
                    <a:lnTo>
                      <a:pt x="1767840" y="106680"/>
                    </a:lnTo>
                    <a:lnTo>
                      <a:pt x="1781175" y="123825"/>
                    </a:lnTo>
                    <a:lnTo>
                      <a:pt x="1739265" y="118110"/>
                    </a:lnTo>
                    <a:lnTo>
                      <a:pt x="1691640" y="112395"/>
                    </a:lnTo>
                    <a:lnTo>
                      <a:pt x="1640205" y="114300"/>
                    </a:lnTo>
                    <a:lnTo>
                      <a:pt x="1600200" y="97155"/>
                    </a:lnTo>
                    <a:lnTo>
                      <a:pt x="1533525" y="100965"/>
                    </a:lnTo>
                    <a:lnTo>
                      <a:pt x="1476375" y="91440"/>
                    </a:lnTo>
                    <a:lnTo>
                      <a:pt x="1443990" y="76200"/>
                    </a:lnTo>
                    <a:lnTo>
                      <a:pt x="1354455" y="64770"/>
                    </a:lnTo>
                    <a:lnTo>
                      <a:pt x="1339215" y="66675"/>
                    </a:lnTo>
                    <a:lnTo>
                      <a:pt x="1344930" y="83820"/>
                    </a:lnTo>
                    <a:lnTo>
                      <a:pt x="1325880" y="91440"/>
                    </a:lnTo>
                    <a:lnTo>
                      <a:pt x="1299210" y="91440"/>
                    </a:lnTo>
                    <a:lnTo>
                      <a:pt x="1274445" y="87630"/>
                    </a:lnTo>
                    <a:lnTo>
                      <a:pt x="1249680" y="100965"/>
                    </a:lnTo>
                    <a:lnTo>
                      <a:pt x="1167765" y="57150"/>
                    </a:lnTo>
                    <a:lnTo>
                      <a:pt x="1116330" y="57150"/>
                    </a:lnTo>
                    <a:lnTo>
                      <a:pt x="1099185" y="64770"/>
                    </a:lnTo>
                    <a:lnTo>
                      <a:pt x="1040130" y="55245"/>
                    </a:lnTo>
                    <a:lnTo>
                      <a:pt x="1011555" y="59055"/>
                    </a:lnTo>
                    <a:lnTo>
                      <a:pt x="986790" y="53340"/>
                    </a:lnTo>
                    <a:lnTo>
                      <a:pt x="956310" y="53340"/>
                    </a:lnTo>
                    <a:lnTo>
                      <a:pt x="931545" y="64770"/>
                    </a:lnTo>
                    <a:lnTo>
                      <a:pt x="916305" y="51435"/>
                    </a:lnTo>
                    <a:lnTo>
                      <a:pt x="960120" y="26670"/>
                    </a:lnTo>
                    <a:lnTo>
                      <a:pt x="923925" y="13335"/>
                    </a:lnTo>
                    <a:lnTo>
                      <a:pt x="883920" y="5715"/>
                    </a:lnTo>
                    <a:lnTo>
                      <a:pt x="870585" y="13335"/>
                    </a:lnTo>
                    <a:lnTo>
                      <a:pt x="853440" y="13335"/>
                    </a:lnTo>
                    <a:lnTo>
                      <a:pt x="832485" y="0"/>
                    </a:lnTo>
                    <a:lnTo>
                      <a:pt x="809625" y="0"/>
                    </a:lnTo>
                    <a:lnTo>
                      <a:pt x="777240" y="22860"/>
                    </a:lnTo>
                    <a:lnTo>
                      <a:pt x="739140" y="19050"/>
                    </a:lnTo>
                    <a:lnTo>
                      <a:pt x="687705" y="28575"/>
                    </a:lnTo>
                    <a:lnTo>
                      <a:pt x="662940" y="32385"/>
                    </a:lnTo>
                    <a:lnTo>
                      <a:pt x="676275" y="45720"/>
                    </a:lnTo>
                    <a:lnTo>
                      <a:pt x="647700" y="53340"/>
                    </a:lnTo>
                    <a:lnTo>
                      <a:pt x="613410" y="60960"/>
                    </a:lnTo>
                    <a:lnTo>
                      <a:pt x="569595" y="87630"/>
                    </a:lnTo>
                    <a:lnTo>
                      <a:pt x="550545" y="83820"/>
                    </a:lnTo>
                    <a:lnTo>
                      <a:pt x="561975" y="108585"/>
                    </a:lnTo>
                    <a:lnTo>
                      <a:pt x="590550" y="129540"/>
                    </a:lnTo>
                    <a:lnTo>
                      <a:pt x="590550" y="148590"/>
                    </a:lnTo>
                    <a:lnTo>
                      <a:pt x="565785" y="165735"/>
                    </a:lnTo>
                    <a:lnTo>
                      <a:pt x="548640" y="169545"/>
                    </a:lnTo>
                    <a:lnTo>
                      <a:pt x="560070" y="140970"/>
                    </a:lnTo>
                    <a:lnTo>
                      <a:pt x="520065" y="83820"/>
                    </a:lnTo>
                    <a:lnTo>
                      <a:pt x="501015" y="68580"/>
                    </a:lnTo>
                    <a:lnTo>
                      <a:pt x="476250" y="72390"/>
                    </a:lnTo>
                    <a:lnTo>
                      <a:pt x="464820" y="87630"/>
                    </a:lnTo>
                    <a:lnTo>
                      <a:pt x="476250" y="102870"/>
                    </a:lnTo>
                    <a:lnTo>
                      <a:pt x="510540" y="123825"/>
                    </a:lnTo>
                    <a:lnTo>
                      <a:pt x="502920" y="144780"/>
                    </a:lnTo>
                    <a:lnTo>
                      <a:pt x="447675" y="121920"/>
                    </a:lnTo>
                    <a:lnTo>
                      <a:pt x="419100" y="121920"/>
                    </a:lnTo>
                    <a:lnTo>
                      <a:pt x="400050" y="104775"/>
                    </a:lnTo>
                    <a:lnTo>
                      <a:pt x="377190" y="100965"/>
                    </a:lnTo>
                    <a:lnTo>
                      <a:pt x="365760" y="112395"/>
                    </a:lnTo>
                    <a:lnTo>
                      <a:pt x="396240" y="121920"/>
                    </a:lnTo>
                    <a:lnTo>
                      <a:pt x="371475" y="133350"/>
                    </a:lnTo>
                    <a:lnTo>
                      <a:pt x="323850" y="135255"/>
                    </a:lnTo>
                    <a:lnTo>
                      <a:pt x="297180" y="133350"/>
                    </a:lnTo>
                    <a:lnTo>
                      <a:pt x="240030" y="156210"/>
                    </a:lnTo>
                    <a:lnTo>
                      <a:pt x="224790" y="160020"/>
                    </a:lnTo>
                    <a:lnTo>
                      <a:pt x="215265" y="139065"/>
                    </a:lnTo>
                    <a:lnTo>
                      <a:pt x="198120" y="142875"/>
                    </a:lnTo>
                    <a:lnTo>
                      <a:pt x="207645" y="161925"/>
                    </a:lnTo>
                    <a:lnTo>
                      <a:pt x="171450" y="173355"/>
                    </a:lnTo>
                    <a:lnTo>
                      <a:pt x="144780" y="200025"/>
                    </a:lnTo>
                    <a:lnTo>
                      <a:pt x="127635" y="186690"/>
                    </a:lnTo>
                    <a:lnTo>
                      <a:pt x="114300" y="209550"/>
                    </a:lnTo>
                    <a:lnTo>
                      <a:pt x="91440" y="196215"/>
                    </a:lnTo>
                    <a:lnTo>
                      <a:pt x="80010" y="177165"/>
                    </a:lnTo>
                    <a:lnTo>
                      <a:pt x="62865" y="161925"/>
                    </a:lnTo>
                    <a:lnTo>
                      <a:pt x="51435" y="154305"/>
                    </a:lnTo>
                    <a:lnTo>
                      <a:pt x="89535" y="154305"/>
                    </a:lnTo>
                    <a:lnTo>
                      <a:pt x="127635" y="163830"/>
                    </a:lnTo>
                    <a:lnTo>
                      <a:pt x="150495" y="163830"/>
                    </a:lnTo>
                    <a:lnTo>
                      <a:pt x="161925" y="150495"/>
                    </a:lnTo>
                    <a:lnTo>
                      <a:pt x="135255" y="137160"/>
                    </a:lnTo>
                    <a:lnTo>
                      <a:pt x="104775" y="121920"/>
                    </a:lnTo>
                    <a:lnTo>
                      <a:pt x="74295" y="120015"/>
                    </a:lnTo>
                    <a:lnTo>
                      <a:pt x="45720" y="127635"/>
                    </a:lnTo>
                    <a:lnTo>
                      <a:pt x="26670" y="102870"/>
                    </a:lnTo>
                    <a:lnTo>
                      <a:pt x="0" y="120015"/>
                    </a:lnTo>
                    <a:lnTo>
                      <a:pt x="15240" y="142875"/>
                    </a:lnTo>
                    <a:lnTo>
                      <a:pt x="22860" y="152400"/>
                    </a:lnTo>
                    <a:lnTo>
                      <a:pt x="13335" y="160020"/>
                    </a:lnTo>
                    <a:lnTo>
                      <a:pt x="26670" y="175260"/>
                    </a:lnTo>
                    <a:lnTo>
                      <a:pt x="26670" y="201930"/>
                    </a:lnTo>
                    <a:lnTo>
                      <a:pt x="49530" y="219075"/>
                    </a:lnTo>
                    <a:lnTo>
                      <a:pt x="49530" y="228600"/>
                    </a:lnTo>
                    <a:lnTo>
                      <a:pt x="24765" y="262890"/>
                    </a:lnTo>
                    <a:lnTo>
                      <a:pt x="30480" y="270510"/>
                    </a:lnTo>
                    <a:lnTo>
                      <a:pt x="30480" y="283845"/>
                    </a:lnTo>
                    <a:lnTo>
                      <a:pt x="15240" y="289560"/>
                    </a:lnTo>
                    <a:lnTo>
                      <a:pt x="15240" y="314325"/>
                    </a:lnTo>
                    <a:lnTo>
                      <a:pt x="28575" y="329565"/>
                    </a:lnTo>
                    <a:lnTo>
                      <a:pt x="49530" y="340995"/>
                    </a:lnTo>
                    <a:lnTo>
                      <a:pt x="70485" y="346710"/>
                    </a:lnTo>
                    <a:lnTo>
                      <a:pt x="80010" y="365760"/>
                    </a:lnTo>
                    <a:lnTo>
                      <a:pt x="89535" y="379095"/>
                    </a:lnTo>
                    <a:lnTo>
                      <a:pt x="83820" y="403860"/>
                    </a:lnTo>
                    <a:lnTo>
                      <a:pt x="106680" y="398145"/>
                    </a:lnTo>
                    <a:lnTo>
                      <a:pt x="150495" y="432435"/>
                    </a:lnTo>
                    <a:lnTo>
                      <a:pt x="196215" y="445770"/>
                    </a:lnTo>
                    <a:lnTo>
                      <a:pt x="213360" y="449580"/>
                    </a:lnTo>
                    <a:lnTo>
                      <a:pt x="232410" y="470535"/>
                    </a:lnTo>
                    <a:lnTo>
                      <a:pt x="209550" y="501015"/>
                    </a:lnTo>
                    <a:lnTo>
                      <a:pt x="205740" y="518160"/>
                    </a:lnTo>
                    <a:lnTo>
                      <a:pt x="196215" y="542925"/>
                    </a:lnTo>
                    <a:lnTo>
                      <a:pt x="226695" y="563880"/>
                    </a:lnTo>
                    <a:lnTo>
                      <a:pt x="245745" y="560070"/>
                    </a:lnTo>
                    <a:lnTo>
                      <a:pt x="268605" y="573405"/>
                    </a:lnTo>
                    <a:lnTo>
                      <a:pt x="272415" y="565785"/>
                    </a:lnTo>
                    <a:lnTo>
                      <a:pt x="318135" y="582930"/>
                    </a:lnTo>
                    <a:lnTo>
                      <a:pt x="342900" y="592455"/>
                    </a:lnTo>
                    <a:lnTo>
                      <a:pt x="369570" y="603885"/>
                    </a:lnTo>
                    <a:lnTo>
                      <a:pt x="354330" y="573405"/>
                    </a:lnTo>
                    <a:lnTo>
                      <a:pt x="335280" y="550545"/>
                    </a:lnTo>
                    <a:lnTo>
                      <a:pt x="352425" y="533400"/>
                    </a:lnTo>
                    <a:lnTo>
                      <a:pt x="361950" y="518160"/>
                    </a:lnTo>
                    <a:lnTo>
                      <a:pt x="329565" y="487680"/>
                    </a:lnTo>
                    <a:lnTo>
                      <a:pt x="318135" y="468630"/>
                    </a:lnTo>
                    <a:lnTo>
                      <a:pt x="321945" y="447675"/>
                    </a:lnTo>
                    <a:lnTo>
                      <a:pt x="329565" y="436245"/>
                    </a:lnTo>
                    <a:lnTo>
                      <a:pt x="333375" y="445770"/>
                    </a:lnTo>
                    <a:lnTo>
                      <a:pt x="358140" y="421005"/>
                    </a:lnTo>
                    <a:cubicBezTo>
                      <a:pt x="370205" y="416560"/>
                      <a:pt x="387985" y="408834"/>
                      <a:pt x="394335" y="407670"/>
                    </a:cubicBezTo>
                    <a:cubicBezTo>
                      <a:pt x="400685" y="406506"/>
                      <a:pt x="395605" y="411903"/>
                      <a:pt x="396240" y="414020"/>
                    </a:cubicBezTo>
                    <a:lnTo>
                      <a:pt x="409575" y="419100"/>
                    </a:lnTo>
                    <a:lnTo>
                      <a:pt x="434340" y="428625"/>
                    </a:lnTo>
                    <a:lnTo>
                      <a:pt x="445770" y="434340"/>
                    </a:lnTo>
                    <a:lnTo>
                      <a:pt x="461010" y="426720"/>
                    </a:lnTo>
                    <a:lnTo>
                      <a:pt x="483870" y="426720"/>
                    </a:lnTo>
                    <a:lnTo>
                      <a:pt x="502920" y="438150"/>
                    </a:lnTo>
                    <a:lnTo>
                      <a:pt x="520065" y="428625"/>
                    </a:lnTo>
                    <a:lnTo>
                      <a:pt x="531495" y="375285"/>
                    </a:ln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40" name="Freihandform 39"/>
              <p:cNvSpPr/>
              <p:nvPr/>
            </p:nvSpPr>
            <p:spPr>
              <a:xfrm>
                <a:off x="3611880" y="1120140"/>
                <a:ext cx="887730" cy="613410"/>
              </a:xfrm>
              <a:custGeom>
                <a:avLst/>
                <a:gdLst>
                  <a:gd name="connsiteX0" fmla="*/ 838200 w 887730"/>
                  <a:gd name="connsiteY0" fmla="*/ 441960 h 613410"/>
                  <a:gd name="connsiteX1" fmla="*/ 813435 w 887730"/>
                  <a:gd name="connsiteY1" fmla="*/ 537210 h 613410"/>
                  <a:gd name="connsiteX2" fmla="*/ 771525 w 887730"/>
                  <a:gd name="connsiteY2" fmla="*/ 575310 h 613410"/>
                  <a:gd name="connsiteX3" fmla="*/ 752475 w 887730"/>
                  <a:gd name="connsiteY3" fmla="*/ 569595 h 613410"/>
                  <a:gd name="connsiteX4" fmla="*/ 737235 w 887730"/>
                  <a:gd name="connsiteY4" fmla="*/ 577215 h 613410"/>
                  <a:gd name="connsiteX5" fmla="*/ 718185 w 887730"/>
                  <a:gd name="connsiteY5" fmla="*/ 577215 h 613410"/>
                  <a:gd name="connsiteX6" fmla="*/ 693420 w 887730"/>
                  <a:gd name="connsiteY6" fmla="*/ 592455 h 613410"/>
                  <a:gd name="connsiteX7" fmla="*/ 680085 w 887730"/>
                  <a:gd name="connsiteY7" fmla="*/ 613410 h 613410"/>
                  <a:gd name="connsiteX8" fmla="*/ 668655 w 887730"/>
                  <a:gd name="connsiteY8" fmla="*/ 596265 h 613410"/>
                  <a:gd name="connsiteX9" fmla="*/ 651510 w 887730"/>
                  <a:gd name="connsiteY9" fmla="*/ 584835 h 613410"/>
                  <a:gd name="connsiteX10" fmla="*/ 636270 w 887730"/>
                  <a:gd name="connsiteY10" fmla="*/ 590550 h 613410"/>
                  <a:gd name="connsiteX11" fmla="*/ 596265 w 887730"/>
                  <a:gd name="connsiteY11" fmla="*/ 558165 h 613410"/>
                  <a:gd name="connsiteX12" fmla="*/ 556260 w 887730"/>
                  <a:gd name="connsiteY12" fmla="*/ 573405 h 613410"/>
                  <a:gd name="connsiteX13" fmla="*/ 535305 w 887730"/>
                  <a:gd name="connsiteY13" fmla="*/ 569595 h 613410"/>
                  <a:gd name="connsiteX14" fmla="*/ 529590 w 887730"/>
                  <a:gd name="connsiteY14" fmla="*/ 577215 h 613410"/>
                  <a:gd name="connsiteX15" fmla="*/ 535305 w 887730"/>
                  <a:gd name="connsiteY15" fmla="*/ 596265 h 613410"/>
                  <a:gd name="connsiteX16" fmla="*/ 504825 w 887730"/>
                  <a:gd name="connsiteY16" fmla="*/ 594360 h 613410"/>
                  <a:gd name="connsiteX17" fmla="*/ 485775 w 887730"/>
                  <a:gd name="connsiteY17" fmla="*/ 556260 h 613410"/>
                  <a:gd name="connsiteX18" fmla="*/ 461010 w 887730"/>
                  <a:gd name="connsiteY18" fmla="*/ 535305 h 613410"/>
                  <a:gd name="connsiteX19" fmla="*/ 472440 w 887730"/>
                  <a:gd name="connsiteY19" fmla="*/ 499110 h 613410"/>
                  <a:gd name="connsiteX20" fmla="*/ 459105 w 887730"/>
                  <a:gd name="connsiteY20" fmla="*/ 478155 h 613410"/>
                  <a:gd name="connsiteX21" fmla="*/ 430530 w 887730"/>
                  <a:gd name="connsiteY21" fmla="*/ 461010 h 613410"/>
                  <a:gd name="connsiteX22" fmla="*/ 413385 w 887730"/>
                  <a:gd name="connsiteY22" fmla="*/ 447675 h 613410"/>
                  <a:gd name="connsiteX23" fmla="*/ 386715 w 887730"/>
                  <a:gd name="connsiteY23" fmla="*/ 447675 h 613410"/>
                  <a:gd name="connsiteX24" fmla="*/ 369570 w 887730"/>
                  <a:gd name="connsiteY24" fmla="*/ 453390 h 613410"/>
                  <a:gd name="connsiteX25" fmla="*/ 360045 w 887730"/>
                  <a:gd name="connsiteY25" fmla="*/ 464820 h 613410"/>
                  <a:gd name="connsiteX26" fmla="*/ 356235 w 887730"/>
                  <a:gd name="connsiteY26" fmla="*/ 480060 h 613410"/>
                  <a:gd name="connsiteX27" fmla="*/ 346710 w 887730"/>
                  <a:gd name="connsiteY27" fmla="*/ 480060 h 613410"/>
                  <a:gd name="connsiteX28" fmla="*/ 331470 w 887730"/>
                  <a:gd name="connsiteY28" fmla="*/ 470535 h 613410"/>
                  <a:gd name="connsiteX29" fmla="*/ 323850 w 887730"/>
                  <a:gd name="connsiteY29" fmla="*/ 468630 h 613410"/>
                  <a:gd name="connsiteX30" fmla="*/ 304800 w 887730"/>
                  <a:gd name="connsiteY30" fmla="*/ 464820 h 613410"/>
                  <a:gd name="connsiteX31" fmla="*/ 304800 w 887730"/>
                  <a:gd name="connsiteY31" fmla="*/ 474345 h 613410"/>
                  <a:gd name="connsiteX32" fmla="*/ 289560 w 887730"/>
                  <a:gd name="connsiteY32" fmla="*/ 464820 h 613410"/>
                  <a:gd name="connsiteX33" fmla="*/ 280035 w 887730"/>
                  <a:gd name="connsiteY33" fmla="*/ 470535 h 613410"/>
                  <a:gd name="connsiteX34" fmla="*/ 251460 w 887730"/>
                  <a:gd name="connsiteY34" fmla="*/ 451485 h 613410"/>
                  <a:gd name="connsiteX35" fmla="*/ 241935 w 887730"/>
                  <a:gd name="connsiteY35" fmla="*/ 453390 h 613410"/>
                  <a:gd name="connsiteX36" fmla="*/ 224790 w 887730"/>
                  <a:gd name="connsiteY36" fmla="*/ 451485 h 613410"/>
                  <a:gd name="connsiteX37" fmla="*/ 180975 w 887730"/>
                  <a:gd name="connsiteY37" fmla="*/ 426720 h 613410"/>
                  <a:gd name="connsiteX38" fmla="*/ 158115 w 887730"/>
                  <a:gd name="connsiteY38" fmla="*/ 426720 h 613410"/>
                  <a:gd name="connsiteX39" fmla="*/ 123825 w 887730"/>
                  <a:gd name="connsiteY39" fmla="*/ 401955 h 613410"/>
                  <a:gd name="connsiteX40" fmla="*/ 114300 w 887730"/>
                  <a:gd name="connsiteY40" fmla="*/ 382905 h 613410"/>
                  <a:gd name="connsiteX41" fmla="*/ 118110 w 887730"/>
                  <a:gd name="connsiteY41" fmla="*/ 377190 h 613410"/>
                  <a:gd name="connsiteX42" fmla="*/ 116205 w 887730"/>
                  <a:gd name="connsiteY42" fmla="*/ 342900 h 613410"/>
                  <a:gd name="connsiteX43" fmla="*/ 99060 w 887730"/>
                  <a:gd name="connsiteY43" fmla="*/ 329565 h 613410"/>
                  <a:gd name="connsiteX44" fmla="*/ 78105 w 887730"/>
                  <a:gd name="connsiteY44" fmla="*/ 329565 h 613410"/>
                  <a:gd name="connsiteX45" fmla="*/ 59055 w 887730"/>
                  <a:gd name="connsiteY45" fmla="*/ 316230 h 613410"/>
                  <a:gd name="connsiteX46" fmla="*/ 24765 w 887730"/>
                  <a:gd name="connsiteY46" fmla="*/ 297180 h 613410"/>
                  <a:gd name="connsiteX47" fmla="*/ 24765 w 887730"/>
                  <a:gd name="connsiteY47" fmla="*/ 278130 h 613410"/>
                  <a:gd name="connsiteX48" fmla="*/ 0 w 887730"/>
                  <a:gd name="connsiteY48" fmla="*/ 257175 h 613410"/>
                  <a:gd name="connsiteX49" fmla="*/ 22860 w 887730"/>
                  <a:gd name="connsiteY49" fmla="*/ 240030 h 613410"/>
                  <a:gd name="connsiteX50" fmla="*/ 26670 w 887730"/>
                  <a:gd name="connsiteY50" fmla="*/ 243840 h 613410"/>
                  <a:gd name="connsiteX51" fmla="*/ 80010 w 887730"/>
                  <a:gd name="connsiteY51" fmla="*/ 220980 h 613410"/>
                  <a:gd name="connsiteX52" fmla="*/ 89535 w 887730"/>
                  <a:gd name="connsiteY52" fmla="*/ 190500 h 613410"/>
                  <a:gd name="connsiteX53" fmla="*/ 72390 w 887730"/>
                  <a:gd name="connsiteY53" fmla="*/ 160020 h 613410"/>
                  <a:gd name="connsiteX54" fmla="*/ 95250 w 887730"/>
                  <a:gd name="connsiteY54" fmla="*/ 146685 h 613410"/>
                  <a:gd name="connsiteX55" fmla="*/ 108585 w 887730"/>
                  <a:gd name="connsiteY55" fmla="*/ 123825 h 613410"/>
                  <a:gd name="connsiteX56" fmla="*/ 121920 w 887730"/>
                  <a:gd name="connsiteY56" fmla="*/ 123825 h 613410"/>
                  <a:gd name="connsiteX57" fmla="*/ 137160 w 887730"/>
                  <a:gd name="connsiteY57" fmla="*/ 114300 h 613410"/>
                  <a:gd name="connsiteX58" fmla="*/ 135255 w 887730"/>
                  <a:gd name="connsiteY58" fmla="*/ 91440 h 613410"/>
                  <a:gd name="connsiteX59" fmla="*/ 148590 w 887730"/>
                  <a:gd name="connsiteY59" fmla="*/ 83820 h 613410"/>
                  <a:gd name="connsiteX60" fmla="*/ 188595 w 887730"/>
                  <a:gd name="connsiteY60" fmla="*/ 106680 h 613410"/>
                  <a:gd name="connsiteX61" fmla="*/ 200025 w 887730"/>
                  <a:gd name="connsiteY61" fmla="*/ 106680 h 613410"/>
                  <a:gd name="connsiteX62" fmla="*/ 224790 w 887730"/>
                  <a:gd name="connsiteY62" fmla="*/ 150495 h 613410"/>
                  <a:gd name="connsiteX63" fmla="*/ 255270 w 887730"/>
                  <a:gd name="connsiteY63" fmla="*/ 165735 h 613410"/>
                  <a:gd name="connsiteX64" fmla="*/ 278130 w 887730"/>
                  <a:gd name="connsiteY64" fmla="*/ 160020 h 613410"/>
                  <a:gd name="connsiteX65" fmla="*/ 312420 w 887730"/>
                  <a:gd name="connsiteY65" fmla="*/ 180975 h 613410"/>
                  <a:gd name="connsiteX66" fmla="*/ 333375 w 887730"/>
                  <a:gd name="connsiteY66" fmla="*/ 201930 h 613410"/>
                  <a:gd name="connsiteX67" fmla="*/ 360045 w 887730"/>
                  <a:gd name="connsiteY67" fmla="*/ 203835 h 613410"/>
                  <a:gd name="connsiteX68" fmla="*/ 388620 w 887730"/>
                  <a:gd name="connsiteY68" fmla="*/ 205740 h 613410"/>
                  <a:gd name="connsiteX69" fmla="*/ 468630 w 887730"/>
                  <a:gd name="connsiteY69" fmla="*/ 222885 h 613410"/>
                  <a:gd name="connsiteX70" fmla="*/ 489585 w 887730"/>
                  <a:gd name="connsiteY70" fmla="*/ 222885 h 613410"/>
                  <a:gd name="connsiteX71" fmla="*/ 516255 w 887730"/>
                  <a:gd name="connsiteY71" fmla="*/ 209550 h 613410"/>
                  <a:gd name="connsiteX72" fmla="*/ 541020 w 887730"/>
                  <a:gd name="connsiteY72" fmla="*/ 209550 h 613410"/>
                  <a:gd name="connsiteX73" fmla="*/ 567690 w 887730"/>
                  <a:gd name="connsiteY73" fmla="*/ 196215 h 613410"/>
                  <a:gd name="connsiteX74" fmla="*/ 573405 w 887730"/>
                  <a:gd name="connsiteY74" fmla="*/ 179070 h 613410"/>
                  <a:gd name="connsiteX75" fmla="*/ 567690 w 887730"/>
                  <a:gd name="connsiteY75" fmla="*/ 163830 h 613410"/>
                  <a:gd name="connsiteX76" fmla="*/ 573405 w 887730"/>
                  <a:gd name="connsiteY76" fmla="*/ 154305 h 613410"/>
                  <a:gd name="connsiteX77" fmla="*/ 584835 w 887730"/>
                  <a:gd name="connsiteY77" fmla="*/ 161925 h 613410"/>
                  <a:gd name="connsiteX78" fmla="*/ 643890 w 887730"/>
                  <a:gd name="connsiteY78" fmla="*/ 127635 h 613410"/>
                  <a:gd name="connsiteX79" fmla="*/ 655320 w 887730"/>
                  <a:gd name="connsiteY79" fmla="*/ 127635 h 613410"/>
                  <a:gd name="connsiteX80" fmla="*/ 662940 w 887730"/>
                  <a:gd name="connsiteY80" fmla="*/ 120015 h 613410"/>
                  <a:gd name="connsiteX81" fmla="*/ 640080 w 887730"/>
                  <a:gd name="connsiteY81" fmla="*/ 99060 h 613410"/>
                  <a:gd name="connsiteX82" fmla="*/ 619125 w 887730"/>
                  <a:gd name="connsiteY82" fmla="*/ 99060 h 613410"/>
                  <a:gd name="connsiteX83" fmla="*/ 601980 w 887730"/>
                  <a:gd name="connsiteY83" fmla="*/ 104775 h 613410"/>
                  <a:gd name="connsiteX84" fmla="*/ 586740 w 887730"/>
                  <a:gd name="connsiteY84" fmla="*/ 85725 h 613410"/>
                  <a:gd name="connsiteX85" fmla="*/ 586740 w 887730"/>
                  <a:gd name="connsiteY85" fmla="*/ 85725 h 613410"/>
                  <a:gd name="connsiteX86" fmla="*/ 611505 w 887730"/>
                  <a:gd name="connsiteY86" fmla="*/ 70485 h 613410"/>
                  <a:gd name="connsiteX87" fmla="*/ 622935 w 887730"/>
                  <a:gd name="connsiteY87" fmla="*/ 55245 h 613410"/>
                  <a:gd name="connsiteX88" fmla="*/ 619125 w 887730"/>
                  <a:gd name="connsiteY88" fmla="*/ 40005 h 613410"/>
                  <a:gd name="connsiteX89" fmla="*/ 622935 w 887730"/>
                  <a:gd name="connsiteY89" fmla="*/ 26670 h 613410"/>
                  <a:gd name="connsiteX90" fmla="*/ 607695 w 887730"/>
                  <a:gd name="connsiteY90" fmla="*/ 9525 h 613410"/>
                  <a:gd name="connsiteX91" fmla="*/ 647700 w 887730"/>
                  <a:gd name="connsiteY91" fmla="*/ 0 h 613410"/>
                  <a:gd name="connsiteX92" fmla="*/ 683895 w 887730"/>
                  <a:gd name="connsiteY92" fmla="*/ 13335 h 613410"/>
                  <a:gd name="connsiteX93" fmla="*/ 718185 w 887730"/>
                  <a:gd name="connsiteY93" fmla="*/ 45720 h 613410"/>
                  <a:gd name="connsiteX94" fmla="*/ 752475 w 887730"/>
                  <a:gd name="connsiteY94" fmla="*/ 78105 h 613410"/>
                  <a:gd name="connsiteX95" fmla="*/ 790575 w 887730"/>
                  <a:gd name="connsiteY95" fmla="*/ 89535 h 613410"/>
                  <a:gd name="connsiteX96" fmla="*/ 813435 w 887730"/>
                  <a:gd name="connsiteY96" fmla="*/ 97155 h 613410"/>
                  <a:gd name="connsiteX97" fmla="*/ 834390 w 887730"/>
                  <a:gd name="connsiteY97" fmla="*/ 112395 h 613410"/>
                  <a:gd name="connsiteX98" fmla="*/ 859155 w 887730"/>
                  <a:gd name="connsiteY98" fmla="*/ 112395 h 613410"/>
                  <a:gd name="connsiteX99" fmla="*/ 872490 w 887730"/>
                  <a:gd name="connsiteY99" fmla="*/ 95250 h 613410"/>
                  <a:gd name="connsiteX100" fmla="*/ 882015 w 887730"/>
                  <a:gd name="connsiteY100" fmla="*/ 100965 h 613410"/>
                  <a:gd name="connsiteX101" fmla="*/ 876300 w 887730"/>
                  <a:gd name="connsiteY101" fmla="*/ 120015 h 613410"/>
                  <a:gd name="connsiteX102" fmla="*/ 887730 w 887730"/>
                  <a:gd name="connsiteY102" fmla="*/ 131445 h 613410"/>
                  <a:gd name="connsiteX103" fmla="*/ 872490 w 887730"/>
                  <a:gd name="connsiteY103" fmla="*/ 154305 h 613410"/>
                  <a:gd name="connsiteX104" fmla="*/ 864870 w 887730"/>
                  <a:gd name="connsiteY104" fmla="*/ 158115 h 613410"/>
                  <a:gd name="connsiteX105" fmla="*/ 880110 w 887730"/>
                  <a:gd name="connsiteY105" fmla="*/ 194310 h 613410"/>
                  <a:gd name="connsiteX106" fmla="*/ 861060 w 887730"/>
                  <a:gd name="connsiteY106" fmla="*/ 194310 h 613410"/>
                  <a:gd name="connsiteX107" fmla="*/ 855345 w 887730"/>
                  <a:gd name="connsiteY107" fmla="*/ 211455 h 613410"/>
                  <a:gd name="connsiteX108" fmla="*/ 843915 w 887730"/>
                  <a:gd name="connsiteY108" fmla="*/ 219075 h 613410"/>
                  <a:gd name="connsiteX109" fmla="*/ 822960 w 887730"/>
                  <a:gd name="connsiteY109" fmla="*/ 219075 h 613410"/>
                  <a:gd name="connsiteX110" fmla="*/ 803910 w 887730"/>
                  <a:gd name="connsiteY110" fmla="*/ 247650 h 613410"/>
                  <a:gd name="connsiteX111" fmla="*/ 786765 w 887730"/>
                  <a:gd name="connsiteY111" fmla="*/ 249555 h 613410"/>
                  <a:gd name="connsiteX112" fmla="*/ 775335 w 887730"/>
                  <a:gd name="connsiteY112" fmla="*/ 260985 h 613410"/>
                  <a:gd name="connsiteX113" fmla="*/ 765810 w 887730"/>
                  <a:gd name="connsiteY113" fmla="*/ 234315 h 613410"/>
                  <a:gd name="connsiteX114" fmla="*/ 752475 w 887730"/>
                  <a:gd name="connsiteY114" fmla="*/ 226695 h 613410"/>
                  <a:gd name="connsiteX115" fmla="*/ 735330 w 887730"/>
                  <a:gd name="connsiteY115" fmla="*/ 251460 h 613410"/>
                  <a:gd name="connsiteX116" fmla="*/ 706755 w 887730"/>
                  <a:gd name="connsiteY116" fmla="*/ 266700 h 613410"/>
                  <a:gd name="connsiteX117" fmla="*/ 720090 w 887730"/>
                  <a:gd name="connsiteY117" fmla="*/ 283845 h 613410"/>
                  <a:gd name="connsiteX118" fmla="*/ 744855 w 887730"/>
                  <a:gd name="connsiteY118" fmla="*/ 299085 h 613410"/>
                  <a:gd name="connsiteX119" fmla="*/ 765810 w 887730"/>
                  <a:gd name="connsiteY119" fmla="*/ 291465 h 613410"/>
                  <a:gd name="connsiteX120" fmla="*/ 798195 w 887730"/>
                  <a:gd name="connsiteY120" fmla="*/ 297180 h 613410"/>
                  <a:gd name="connsiteX121" fmla="*/ 762000 w 887730"/>
                  <a:gd name="connsiteY121" fmla="*/ 325755 h 613410"/>
                  <a:gd name="connsiteX122" fmla="*/ 765810 w 887730"/>
                  <a:gd name="connsiteY122" fmla="*/ 348615 h 613410"/>
                  <a:gd name="connsiteX123" fmla="*/ 779145 w 887730"/>
                  <a:gd name="connsiteY123" fmla="*/ 360045 h 613410"/>
                  <a:gd name="connsiteX124" fmla="*/ 794385 w 887730"/>
                  <a:gd name="connsiteY124" fmla="*/ 375285 h 613410"/>
                  <a:gd name="connsiteX125" fmla="*/ 796290 w 887730"/>
                  <a:gd name="connsiteY125" fmla="*/ 390525 h 613410"/>
                  <a:gd name="connsiteX126" fmla="*/ 838200 w 887730"/>
                  <a:gd name="connsiteY126" fmla="*/ 441960 h 613410"/>
                  <a:gd name="connsiteX0" fmla="*/ 838200 w 887730"/>
                  <a:gd name="connsiteY0" fmla="*/ 441960 h 613410"/>
                  <a:gd name="connsiteX1" fmla="*/ 813435 w 887730"/>
                  <a:gd name="connsiteY1" fmla="*/ 537210 h 613410"/>
                  <a:gd name="connsiteX2" fmla="*/ 771525 w 887730"/>
                  <a:gd name="connsiteY2" fmla="*/ 575310 h 613410"/>
                  <a:gd name="connsiteX3" fmla="*/ 752475 w 887730"/>
                  <a:gd name="connsiteY3" fmla="*/ 569595 h 613410"/>
                  <a:gd name="connsiteX4" fmla="*/ 737235 w 887730"/>
                  <a:gd name="connsiteY4" fmla="*/ 577215 h 613410"/>
                  <a:gd name="connsiteX5" fmla="*/ 718185 w 887730"/>
                  <a:gd name="connsiteY5" fmla="*/ 577215 h 613410"/>
                  <a:gd name="connsiteX6" fmla="*/ 693420 w 887730"/>
                  <a:gd name="connsiteY6" fmla="*/ 592455 h 613410"/>
                  <a:gd name="connsiteX7" fmla="*/ 680085 w 887730"/>
                  <a:gd name="connsiteY7" fmla="*/ 613410 h 613410"/>
                  <a:gd name="connsiteX8" fmla="*/ 668655 w 887730"/>
                  <a:gd name="connsiteY8" fmla="*/ 596265 h 613410"/>
                  <a:gd name="connsiteX9" fmla="*/ 651510 w 887730"/>
                  <a:gd name="connsiteY9" fmla="*/ 584835 h 613410"/>
                  <a:gd name="connsiteX10" fmla="*/ 636270 w 887730"/>
                  <a:gd name="connsiteY10" fmla="*/ 590550 h 613410"/>
                  <a:gd name="connsiteX11" fmla="*/ 596265 w 887730"/>
                  <a:gd name="connsiteY11" fmla="*/ 558165 h 613410"/>
                  <a:gd name="connsiteX12" fmla="*/ 556260 w 887730"/>
                  <a:gd name="connsiteY12" fmla="*/ 573405 h 613410"/>
                  <a:gd name="connsiteX13" fmla="*/ 535305 w 887730"/>
                  <a:gd name="connsiteY13" fmla="*/ 569595 h 613410"/>
                  <a:gd name="connsiteX14" fmla="*/ 529590 w 887730"/>
                  <a:gd name="connsiteY14" fmla="*/ 577215 h 613410"/>
                  <a:gd name="connsiteX15" fmla="*/ 535305 w 887730"/>
                  <a:gd name="connsiteY15" fmla="*/ 596265 h 613410"/>
                  <a:gd name="connsiteX16" fmla="*/ 504825 w 887730"/>
                  <a:gd name="connsiteY16" fmla="*/ 594360 h 613410"/>
                  <a:gd name="connsiteX17" fmla="*/ 485775 w 887730"/>
                  <a:gd name="connsiteY17" fmla="*/ 556260 h 613410"/>
                  <a:gd name="connsiteX18" fmla="*/ 461010 w 887730"/>
                  <a:gd name="connsiteY18" fmla="*/ 535305 h 613410"/>
                  <a:gd name="connsiteX19" fmla="*/ 472440 w 887730"/>
                  <a:gd name="connsiteY19" fmla="*/ 499110 h 613410"/>
                  <a:gd name="connsiteX20" fmla="*/ 459105 w 887730"/>
                  <a:gd name="connsiteY20" fmla="*/ 478155 h 613410"/>
                  <a:gd name="connsiteX21" fmla="*/ 430530 w 887730"/>
                  <a:gd name="connsiteY21" fmla="*/ 461010 h 613410"/>
                  <a:gd name="connsiteX22" fmla="*/ 413385 w 887730"/>
                  <a:gd name="connsiteY22" fmla="*/ 447675 h 613410"/>
                  <a:gd name="connsiteX23" fmla="*/ 386715 w 887730"/>
                  <a:gd name="connsiteY23" fmla="*/ 447675 h 613410"/>
                  <a:gd name="connsiteX24" fmla="*/ 369570 w 887730"/>
                  <a:gd name="connsiteY24" fmla="*/ 453390 h 613410"/>
                  <a:gd name="connsiteX25" fmla="*/ 360045 w 887730"/>
                  <a:gd name="connsiteY25" fmla="*/ 464820 h 613410"/>
                  <a:gd name="connsiteX26" fmla="*/ 356235 w 887730"/>
                  <a:gd name="connsiteY26" fmla="*/ 480060 h 613410"/>
                  <a:gd name="connsiteX27" fmla="*/ 346710 w 887730"/>
                  <a:gd name="connsiteY27" fmla="*/ 480060 h 613410"/>
                  <a:gd name="connsiteX28" fmla="*/ 331470 w 887730"/>
                  <a:gd name="connsiteY28" fmla="*/ 470535 h 613410"/>
                  <a:gd name="connsiteX29" fmla="*/ 323850 w 887730"/>
                  <a:gd name="connsiteY29" fmla="*/ 468630 h 613410"/>
                  <a:gd name="connsiteX30" fmla="*/ 304800 w 887730"/>
                  <a:gd name="connsiteY30" fmla="*/ 464820 h 613410"/>
                  <a:gd name="connsiteX31" fmla="*/ 304800 w 887730"/>
                  <a:gd name="connsiteY31" fmla="*/ 474345 h 613410"/>
                  <a:gd name="connsiteX32" fmla="*/ 289560 w 887730"/>
                  <a:gd name="connsiteY32" fmla="*/ 464820 h 613410"/>
                  <a:gd name="connsiteX33" fmla="*/ 280035 w 887730"/>
                  <a:gd name="connsiteY33" fmla="*/ 470535 h 613410"/>
                  <a:gd name="connsiteX34" fmla="*/ 251460 w 887730"/>
                  <a:gd name="connsiteY34" fmla="*/ 451485 h 613410"/>
                  <a:gd name="connsiteX35" fmla="*/ 241935 w 887730"/>
                  <a:gd name="connsiteY35" fmla="*/ 453390 h 613410"/>
                  <a:gd name="connsiteX36" fmla="*/ 224790 w 887730"/>
                  <a:gd name="connsiteY36" fmla="*/ 451485 h 613410"/>
                  <a:gd name="connsiteX37" fmla="*/ 180975 w 887730"/>
                  <a:gd name="connsiteY37" fmla="*/ 426720 h 613410"/>
                  <a:gd name="connsiteX38" fmla="*/ 158115 w 887730"/>
                  <a:gd name="connsiteY38" fmla="*/ 426720 h 613410"/>
                  <a:gd name="connsiteX39" fmla="*/ 123825 w 887730"/>
                  <a:gd name="connsiteY39" fmla="*/ 401955 h 613410"/>
                  <a:gd name="connsiteX40" fmla="*/ 114300 w 887730"/>
                  <a:gd name="connsiteY40" fmla="*/ 382905 h 613410"/>
                  <a:gd name="connsiteX41" fmla="*/ 118110 w 887730"/>
                  <a:gd name="connsiteY41" fmla="*/ 377190 h 613410"/>
                  <a:gd name="connsiteX42" fmla="*/ 116205 w 887730"/>
                  <a:gd name="connsiteY42" fmla="*/ 342900 h 613410"/>
                  <a:gd name="connsiteX43" fmla="*/ 99060 w 887730"/>
                  <a:gd name="connsiteY43" fmla="*/ 329565 h 613410"/>
                  <a:gd name="connsiteX44" fmla="*/ 78105 w 887730"/>
                  <a:gd name="connsiteY44" fmla="*/ 329565 h 613410"/>
                  <a:gd name="connsiteX45" fmla="*/ 59055 w 887730"/>
                  <a:gd name="connsiteY45" fmla="*/ 316230 h 613410"/>
                  <a:gd name="connsiteX46" fmla="*/ 24765 w 887730"/>
                  <a:gd name="connsiteY46" fmla="*/ 297180 h 613410"/>
                  <a:gd name="connsiteX47" fmla="*/ 24765 w 887730"/>
                  <a:gd name="connsiteY47" fmla="*/ 278130 h 613410"/>
                  <a:gd name="connsiteX48" fmla="*/ 0 w 887730"/>
                  <a:gd name="connsiteY48" fmla="*/ 257175 h 613410"/>
                  <a:gd name="connsiteX49" fmla="*/ 22860 w 887730"/>
                  <a:gd name="connsiteY49" fmla="*/ 240030 h 613410"/>
                  <a:gd name="connsiteX50" fmla="*/ 26670 w 887730"/>
                  <a:gd name="connsiteY50" fmla="*/ 243840 h 613410"/>
                  <a:gd name="connsiteX51" fmla="*/ 80010 w 887730"/>
                  <a:gd name="connsiteY51" fmla="*/ 220980 h 613410"/>
                  <a:gd name="connsiteX52" fmla="*/ 89535 w 887730"/>
                  <a:gd name="connsiteY52" fmla="*/ 190500 h 613410"/>
                  <a:gd name="connsiteX53" fmla="*/ 72390 w 887730"/>
                  <a:gd name="connsiteY53" fmla="*/ 160020 h 613410"/>
                  <a:gd name="connsiteX54" fmla="*/ 95250 w 887730"/>
                  <a:gd name="connsiteY54" fmla="*/ 146685 h 613410"/>
                  <a:gd name="connsiteX55" fmla="*/ 108585 w 887730"/>
                  <a:gd name="connsiteY55" fmla="*/ 123825 h 613410"/>
                  <a:gd name="connsiteX56" fmla="*/ 121920 w 887730"/>
                  <a:gd name="connsiteY56" fmla="*/ 123825 h 613410"/>
                  <a:gd name="connsiteX57" fmla="*/ 137160 w 887730"/>
                  <a:gd name="connsiteY57" fmla="*/ 114300 h 613410"/>
                  <a:gd name="connsiteX58" fmla="*/ 135255 w 887730"/>
                  <a:gd name="connsiteY58" fmla="*/ 91440 h 613410"/>
                  <a:gd name="connsiteX59" fmla="*/ 148590 w 887730"/>
                  <a:gd name="connsiteY59" fmla="*/ 83820 h 613410"/>
                  <a:gd name="connsiteX60" fmla="*/ 188595 w 887730"/>
                  <a:gd name="connsiteY60" fmla="*/ 106680 h 613410"/>
                  <a:gd name="connsiteX61" fmla="*/ 200025 w 887730"/>
                  <a:gd name="connsiteY61" fmla="*/ 106680 h 613410"/>
                  <a:gd name="connsiteX62" fmla="*/ 224790 w 887730"/>
                  <a:gd name="connsiteY62" fmla="*/ 150495 h 613410"/>
                  <a:gd name="connsiteX63" fmla="*/ 255270 w 887730"/>
                  <a:gd name="connsiteY63" fmla="*/ 165735 h 613410"/>
                  <a:gd name="connsiteX64" fmla="*/ 278130 w 887730"/>
                  <a:gd name="connsiteY64" fmla="*/ 160020 h 613410"/>
                  <a:gd name="connsiteX65" fmla="*/ 312420 w 887730"/>
                  <a:gd name="connsiteY65" fmla="*/ 180975 h 613410"/>
                  <a:gd name="connsiteX66" fmla="*/ 333375 w 887730"/>
                  <a:gd name="connsiteY66" fmla="*/ 201930 h 613410"/>
                  <a:gd name="connsiteX67" fmla="*/ 360045 w 887730"/>
                  <a:gd name="connsiteY67" fmla="*/ 203835 h 613410"/>
                  <a:gd name="connsiteX68" fmla="*/ 388620 w 887730"/>
                  <a:gd name="connsiteY68" fmla="*/ 205740 h 613410"/>
                  <a:gd name="connsiteX69" fmla="*/ 468630 w 887730"/>
                  <a:gd name="connsiteY69" fmla="*/ 222885 h 613410"/>
                  <a:gd name="connsiteX70" fmla="*/ 489585 w 887730"/>
                  <a:gd name="connsiteY70" fmla="*/ 222885 h 613410"/>
                  <a:gd name="connsiteX71" fmla="*/ 516255 w 887730"/>
                  <a:gd name="connsiteY71" fmla="*/ 209550 h 613410"/>
                  <a:gd name="connsiteX72" fmla="*/ 541020 w 887730"/>
                  <a:gd name="connsiteY72" fmla="*/ 209550 h 613410"/>
                  <a:gd name="connsiteX73" fmla="*/ 567690 w 887730"/>
                  <a:gd name="connsiteY73" fmla="*/ 196215 h 613410"/>
                  <a:gd name="connsiteX74" fmla="*/ 573405 w 887730"/>
                  <a:gd name="connsiteY74" fmla="*/ 179070 h 613410"/>
                  <a:gd name="connsiteX75" fmla="*/ 567690 w 887730"/>
                  <a:gd name="connsiteY75" fmla="*/ 163830 h 613410"/>
                  <a:gd name="connsiteX76" fmla="*/ 573405 w 887730"/>
                  <a:gd name="connsiteY76" fmla="*/ 154305 h 613410"/>
                  <a:gd name="connsiteX77" fmla="*/ 584835 w 887730"/>
                  <a:gd name="connsiteY77" fmla="*/ 161925 h 613410"/>
                  <a:gd name="connsiteX78" fmla="*/ 643890 w 887730"/>
                  <a:gd name="connsiteY78" fmla="*/ 127635 h 613410"/>
                  <a:gd name="connsiteX79" fmla="*/ 655320 w 887730"/>
                  <a:gd name="connsiteY79" fmla="*/ 127635 h 613410"/>
                  <a:gd name="connsiteX80" fmla="*/ 662940 w 887730"/>
                  <a:gd name="connsiteY80" fmla="*/ 120015 h 613410"/>
                  <a:gd name="connsiteX81" fmla="*/ 640080 w 887730"/>
                  <a:gd name="connsiteY81" fmla="*/ 99060 h 613410"/>
                  <a:gd name="connsiteX82" fmla="*/ 619125 w 887730"/>
                  <a:gd name="connsiteY82" fmla="*/ 99060 h 613410"/>
                  <a:gd name="connsiteX83" fmla="*/ 601980 w 887730"/>
                  <a:gd name="connsiteY83" fmla="*/ 104775 h 613410"/>
                  <a:gd name="connsiteX84" fmla="*/ 586740 w 887730"/>
                  <a:gd name="connsiteY84" fmla="*/ 85725 h 613410"/>
                  <a:gd name="connsiteX85" fmla="*/ 586740 w 887730"/>
                  <a:gd name="connsiteY85" fmla="*/ 85725 h 613410"/>
                  <a:gd name="connsiteX86" fmla="*/ 611505 w 887730"/>
                  <a:gd name="connsiteY86" fmla="*/ 70485 h 613410"/>
                  <a:gd name="connsiteX87" fmla="*/ 615315 w 887730"/>
                  <a:gd name="connsiteY87" fmla="*/ 59055 h 613410"/>
                  <a:gd name="connsiteX88" fmla="*/ 619125 w 887730"/>
                  <a:gd name="connsiteY88" fmla="*/ 40005 h 613410"/>
                  <a:gd name="connsiteX89" fmla="*/ 622935 w 887730"/>
                  <a:gd name="connsiteY89" fmla="*/ 26670 h 613410"/>
                  <a:gd name="connsiteX90" fmla="*/ 607695 w 887730"/>
                  <a:gd name="connsiteY90" fmla="*/ 9525 h 613410"/>
                  <a:gd name="connsiteX91" fmla="*/ 647700 w 887730"/>
                  <a:gd name="connsiteY91" fmla="*/ 0 h 613410"/>
                  <a:gd name="connsiteX92" fmla="*/ 683895 w 887730"/>
                  <a:gd name="connsiteY92" fmla="*/ 13335 h 613410"/>
                  <a:gd name="connsiteX93" fmla="*/ 718185 w 887730"/>
                  <a:gd name="connsiteY93" fmla="*/ 45720 h 613410"/>
                  <a:gd name="connsiteX94" fmla="*/ 752475 w 887730"/>
                  <a:gd name="connsiteY94" fmla="*/ 78105 h 613410"/>
                  <a:gd name="connsiteX95" fmla="*/ 790575 w 887730"/>
                  <a:gd name="connsiteY95" fmla="*/ 89535 h 613410"/>
                  <a:gd name="connsiteX96" fmla="*/ 813435 w 887730"/>
                  <a:gd name="connsiteY96" fmla="*/ 97155 h 613410"/>
                  <a:gd name="connsiteX97" fmla="*/ 834390 w 887730"/>
                  <a:gd name="connsiteY97" fmla="*/ 112395 h 613410"/>
                  <a:gd name="connsiteX98" fmla="*/ 859155 w 887730"/>
                  <a:gd name="connsiteY98" fmla="*/ 112395 h 613410"/>
                  <a:gd name="connsiteX99" fmla="*/ 872490 w 887730"/>
                  <a:gd name="connsiteY99" fmla="*/ 95250 h 613410"/>
                  <a:gd name="connsiteX100" fmla="*/ 882015 w 887730"/>
                  <a:gd name="connsiteY100" fmla="*/ 100965 h 613410"/>
                  <a:gd name="connsiteX101" fmla="*/ 876300 w 887730"/>
                  <a:gd name="connsiteY101" fmla="*/ 120015 h 613410"/>
                  <a:gd name="connsiteX102" fmla="*/ 887730 w 887730"/>
                  <a:gd name="connsiteY102" fmla="*/ 131445 h 613410"/>
                  <a:gd name="connsiteX103" fmla="*/ 872490 w 887730"/>
                  <a:gd name="connsiteY103" fmla="*/ 154305 h 613410"/>
                  <a:gd name="connsiteX104" fmla="*/ 864870 w 887730"/>
                  <a:gd name="connsiteY104" fmla="*/ 158115 h 613410"/>
                  <a:gd name="connsiteX105" fmla="*/ 880110 w 887730"/>
                  <a:gd name="connsiteY105" fmla="*/ 194310 h 613410"/>
                  <a:gd name="connsiteX106" fmla="*/ 861060 w 887730"/>
                  <a:gd name="connsiteY106" fmla="*/ 194310 h 613410"/>
                  <a:gd name="connsiteX107" fmla="*/ 855345 w 887730"/>
                  <a:gd name="connsiteY107" fmla="*/ 211455 h 613410"/>
                  <a:gd name="connsiteX108" fmla="*/ 843915 w 887730"/>
                  <a:gd name="connsiteY108" fmla="*/ 219075 h 613410"/>
                  <a:gd name="connsiteX109" fmla="*/ 822960 w 887730"/>
                  <a:gd name="connsiteY109" fmla="*/ 219075 h 613410"/>
                  <a:gd name="connsiteX110" fmla="*/ 803910 w 887730"/>
                  <a:gd name="connsiteY110" fmla="*/ 247650 h 613410"/>
                  <a:gd name="connsiteX111" fmla="*/ 786765 w 887730"/>
                  <a:gd name="connsiteY111" fmla="*/ 249555 h 613410"/>
                  <a:gd name="connsiteX112" fmla="*/ 775335 w 887730"/>
                  <a:gd name="connsiteY112" fmla="*/ 260985 h 613410"/>
                  <a:gd name="connsiteX113" fmla="*/ 765810 w 887730"/>
                  <a:gd name="connsiteY113" fmla="*/ 234315 h 613410"/>
                  <a:gd name="connsiteX114" fmla="*/ 752475 w 887730"/>
                  <a:gd name="connsiteY114" fmla="*/ 226695 h 613410"/>
                  <a:gd name="connsiteX115" fmla="*/ 735330 w 887730"/>
                  <a:gd name="connsiteY115" fmla="*/ 251460 h 613410"/>
                  <a:gd name="connsiteX116" fmla="*/ 706755 w 887730"/>
                  <a:gd name="connsiteY116" fmla="*/ 266700 h 613410"/>
                  <a:gd name="connsiteX117" fmla="*/ 720090 w 887730"/>
                  <a:gd name="connsiteY117" fmla="*/ 283845 h 613410"/>
                  <a:gd name="connsiteX118" fmla="*/ 744855 w 887730"/>
                  <a:gd name="connsiteY118" fmla="*/ 299085 h 613410"/>
                  <a:gd name="connsiteX119" fmla="*/ 765810 w 887730"/>
                  <a:gd name="connsiteY119" fmla="*/ 291465 h 613410"/>
                  <a:gd name="connsiteX120" fmla="*/ 798195 w 887730"/>
                  <a:gd name="connsiteY120" fmla="*/ 297180 h 613410"/>
                  <a:gd name="connsiteX121" fmla="*/ 762000 w 887730"/>
                  <a:gd name="connsiteY121" fmla="*/ 325755 h 613410"/>
                  <a:gd name="connsiteX122" fmla="*/ 765810 w 887730"/>
                  <a:gd name="connsiteY122" fmla="*/ 348615 h 613410"/>
                  <a:gd name="connsiteX123" fmla="*/ 779145 w 887730"/>
                  <a:gd name="connsiteY123" fmla="*/ 360045 h 613410"/>
                  <a:gd name="connsiteX124" fmla="*/ 794385 w 887730"/>
                  <a:gd name="connsiteY124" fmla="*/ 375285 h 613410"/>
                  <a:gd name="connsiteX125" fmla="*/ 796290 w 887730"/>
                  <a:gd name="connsiteY125" fmla="*/ 390525 h 613410"/>
                  <a:gd name="connsiteX126" fmla="*/ 838200 w 887730"/>
                  <a:gd name="connsiteY126" fmla="*/ 441960 h 613410"/>
                  <a:gd name="connsiteX0" fmla="*/ 838200 w 887730"/>
                  <a:gd name="connsiteY0" fmla="*/ 441960 h 613410"/>
                  <a:gd name="connsiteX1" fmla="*/ 813435 w 887730"/>
                  <a:gd name="connsiteY1" fmla="*/ 537210 h 613410"/>
                  <a:gd name="connsiteX2" fmla="*/ 771525 w 887730"/>
                  <a:gd name="connsiteY2" fmla="*/ 575310 h 613410"/>
                  <a:gd name="connsiteX3" fmla="*/ 752475 w 887730"/>
                  <a:gd name="connsiteY3" fmla="*/ 569595 h 613410"/>
                  <a:gd name="connsiteX4" fmla="*/ 737235 w 887730"/>
                  <a:gd name="connsiteY4" fmla="*/ 577215 h 613410"/>
                  <a:gd name="connsiteX5" fmla="*/ 718185 w 887730"/>
                  <a:gd name="connsiteY5" fmla="*/ 577215 h 613410"/>
                  <a:gd name="connsiteX6" fmla="*/ 693420 w 887730"/>
                  <a:gd name="connsiteY6" fmla="*/ 592455 h 613410"/>
                  <a:gd name="connsiteX7" fmla="*/ 680085 w 887730"/>
                  <a:gd name="connsiteY7" fmla="*/ 613410 h 613410"/>
                  <a:gd name="connsiteX8" fmla="*/ 668655 w 887730"/>
                  <a:gd name="connsiteY8" fmla="*/ 596265 h 613410"/>
                  <a:gd name="connsiteX9" fmla="*/ 651510 w 887730"/>
                  <a:gd name="connsiteY9" fmla="*/ 584835 h 613410"/>
                  <a:gd name="connsiteX10" fmla="*/ 636270 w 887730"/>
                  <a:gd name="connsiteY10" fmla="*/ 590550 h 613410"/>
                  <a:gd name="connsiteX11" fmla="*/ 596265 w 887730"/>
                  <a:gd name="connsiteY11" fmla="*/ 558165 h 613410"/>
                  <a:gd name="connsiteX12" fmla="*/ 556260 w 887730"/>
                  <a:gd name="connsiteY12" fmla="*/ 573405 h 613410"/>
                  <a:gd name="connsiteX13" fmla="*/ 535305 w 887730"/>
                  <a:gd name="connsiteY13" fmla="*/ 569595 h 613410"/>
                  <a:gd name="connsiteX14" fmla="*/ 529590 w 887730"/>
                  <a:gd name="connsiteY14" fmla="*/ 577215 h 613410"/>
                  <a:gd name="connsiteX15" fmla="*/ 535305 w 887730"/>
                  <a:gd name="connsiteY15" fmla="*/ 596265 h 613410"/>
                  <a:gd name="connsiteX16" fmla="*/ 504825 w 887730"/>
                  <a:gd name="connsiteY16" fmla="*/ 594360 h 613410"/>
                  <a:gd name="connsiteX17" fmla="*/ 485775 w 887730"/>
                  <a:gd name="connsiteY17" fmla="*/ 556260 h 613410"/>
                  <a:gd name="connsiteX18" fmla="*/ 461010 w 887730"/>
                  <a:gd name="connsiteY18" fmla="*/ 535305 h 613410"/>
                  <a:gd name="connsiteX19" fmla="*/ 472440 w 887730"/>
                  <a:gd name="connsiteY19" fmla="*/ 499110 h 613410"/>
                  <a:gd name="connsiteX20" fmla="*/ 459105 w 887730"/>
                  <a:gd name="connsiteY20" fmla="*/ 478155 h 613410"/>
                  <a:gd name="connsiteX21" fmla="*/ 430530 w 887730"/>
                  <a:gd name="connsiteY21" fmla="*/ 461010 h 613410"/>
                  <a:gd name="connsiteX22" fmla="*/ 413385 w 887730"/>
                  <a:gd name="connsiteY22" fmla="*/ 447675 h 613410"/>
                  <a:gd name="connsiteX23" fmla="*/ 386715 w 887730"/>
                  <a:gd name="connsiteY23" fmla="*/ 447675 h 613410"/>
                  <a:gd name="connsiteX24" fmla="*/ 369570 w 887730"/>
                  <a:gd name="connsiteY24" fmla="*/ 453390 h 613410"/>
                  <a:gd name="connsiteX25" fmla="*/ 360045 w 887730"/>
                  <a:gd name="connsiteY25" fmla="*/ 464820 h 613410"/>
                  <a:gd name="connsiteX26" fmla="*/ 356235 w 887730"/>
                  <a:gd name="connsiteY26" fmla="*/ 480060 h 613410"/>
                  <a:gd name="connsiteX27" fmla="*/ 346710 w 887730"/>
                  <a:gd name="connsiteY27" fmla="*/ 480060 h 613410"/>
                  <a:gd name="connsiteX28" fmla="*/ 331470 w 887730"/>
                  <a:gd name="connsiteY28" fmla="*/ 470535 h 613410"/>
                  <a:gd name="connsiteX29" fmla="*/ 323850 w 887730"/>
                  <a:gd name="connsiteY29" fmla="*/ 468630 h 613410"/>
                  <a:gd name="connsiteX30" fmla="*/ 304800 w 887730"/>
                  <a:gd name="connsiteY30" fmla="*/ 464820 h 613410"/>
                  <a:gd name="connsiteX31" fmla="*/ 304800 w 887730"/>
                  <a:gd name="connsiteY31" fmla="*/ 474345 h 613410"/>
                  <a:gd name="connsiteX32" fmla="*/ 289560 w 887730"/>
                  <a:gd name="connsiteY32" fmla="*/ 464820 h 613410"/>
                  <a:gd name="connsiteX33" fmla="*/ 280035 w 887730"/>
                  <a:gd name="connsiteY33" fmla="*/ 470535 h 613410"/>
                  <a:gd name="connsiteX34" fmla="*/ 251460 w 887730"/>
                  <a:gd name="connsiteY34" fmla="*/ 451485 h 613410"/>
                  <a:gd name="connsiteX35" fmla="*/ 241935 w 887730"/>
                  <a:gd name="connsiteY35" fmla="*/ 453390 h 613410"/>
                  <a:gd name="connsiteX36" fmla="*/ 224790 w 887730"/>
                  <a:gd name="connsiteY36" fmla="*/ 451485 h 613410"/>
                  <a:gd name="connsiteX37" fmla="*/ 180975 w 887730"/>
                  <a:gd name="connsiteY37" fmla="*/ 426720 h 613410"/>
                  <a:gd name="connsiteX38" fmla="*/ 158115 w 887730"/>
                  <a:gd name="connsiteY38" fmla="*/ 426720 h 613410"/>
                  <a:gd name="connsiteX39" fmla="*/ 123825 w 887730"/>
                  <a:gd name="connsiteY39" fmla="*/ 401955 h 613410"/>
                  <a:gd name="connsiteX40" fmla="*/ 114300 w 887730"/>
                  <a:gd name="connsiteY40" fmla="*/ 382905 h 613410"/>
                  <a:gd name="connsiteX41" fmla="*/ 118110 w 887730"/>
                  <a:gd name="connsiteY41" fmla="*/ 377190 h 613410"/>
                  <a:gd name="connsiteX42" fmla="*/ 116205 w 887730"/>
                  <a:gd name="connsiteY42" fmla="*/ 342900 h 613410"/>
                  <a:gd name="connsiteX43" fmla="*/ 99060 w 887730"/>
                  <a:gd name="connsiteY43" fmla="*/ 329565 h 613410"/>
                  <a:gd name="connsiteX44" fmla="*/ 78105 w 887730"/>
                  <a:gd name="connsiteY44" fmla="*/ 329565 h 613410"/>
                  <a:gd name="connsiteX45" fmla="*/ 59055 w 887730"/>
                  <a:gd name="connsiteY45" fmla="*/ 316230 h 613410"/>
                  <a:gd name="connsiteX46" fmla="*/ 24765 w 887730"/>
                  <a:gd name="connsiteY46" fmla="*/ 297180 h 613410"/>
                  <a:gd name="connsiteX47" fmla="*/ 24765 w 887730"/>
                  <a:gd name="connsiteY47" fmla="*/ 278130 h 613410"/>
                  <a:gd name="connsiteX48" fmla="*/ 0 w 887730"/>
                  <a:gd name="connsiteY48" fmla="*/ 257175 h 613410"/>
                  <a:gd name="connsiteX49" fmla="*/ 22860 w 887730"/>
                  <a:gd name="connsiteY49" fmla="*/ 240030 h 613410"/>
                  <a:gd name="connsiteX50" fmla="*/ 26670 w 887730"/>
                  <a:gd name="connsiteY50" fmla="*/ 243840 h 613410"/>
                  <a:gd name="connsiteX51" fmla="*/ 80010 w 887730"/>
                  <a:gd name="connsiteY51" fmla="*/ 220980 h 613410"/>
                  <a:gd name="connsiteX52" fmla="*/ 89535 w 887730"/>
                  <a:gd name="connsiteY52" fmla="*/ 190500 h 613410"/>
                  <a:gd name="connsiteX53" fmla="*/ 72390 w 887730"/>
                  <a:gd name="connsiteY53" fmla="*/ 160020 h 613410"/>
                  <a:gd name="connsiteX54" fmla="*/ 95250 w 887730"/>
                  <a:gd name="connsiteY54" fmla="*/ 146685 h 613410"/>
                  <a:gd name="connsiteX55" fmla="*/ 108585 w 887730"/>
                  <a:gd name="connsiteY55" fmla="*/ 123825 h 613410"/>
                  <a:gd name="connsiteX56" fmla="*/ 121920 w 887730"/>
                  <a:gd name="connsiteY56" fmla="*/ 123825 h 613410"/>
                  <a:gd name="connsiteX57" fmla="*/ 137160 w 887730"/>
                  <a:gd name="connsiteY57" fmla="*/ 114300 h 613410"/>
                  <a:gd name="connsiteX58" fmla="*/ 135255 w 887730"/>
                  <a:gd name="connsiteY58" fmla="*/ 91440 h 613410"/>
                  <a:gd name="connsiteX59" fmla="*/ 148590 w 887730"/>
                  <a:gd name="connsiteY59" fmla="*/ 83820 h 613410"/>
                  <a:gd name="connsiteX60" fmla="*/ 188595 w 887730"/>
                  <a:gd name="connsiteY60" fmla="*/ 106680 h 613410"/>
                  <a:gd name="connsiteX61" fmla="*/ 200025 w 887730"/>
                  <a:gd name="connsiteY61" fmla="*/ 106680 h 613410"/>
                  <a:gd name="connsiteX62" fmla="*/ 224790 w 887730"/>
                  <a:gd name="connsiteY62" fmla="*/ 150495 h 613410"/>
                  <a:gd name="connsiteX63" fmla="*/ 255270 w 887730"/>
                  <a:gd name="connsiteY63" fmla="*/ 165735 h 613410"/>
                  <a:gd name="connsiteX64" fmla="*/ 278130 w 887730"/>
                  <a:gd name="connsiteY64" fmla="*/ 160020 h 613410"/>
                  <a:gd name="connsiteX65" fmla="*/ 312420 w 887730"/>
                  <a:gd name="connsiteY65" fmla="*/ 180975 h 613410"/>
                  <a:gd name="connsiteX66" fmla="*/ 333375 w 887730"/>
                  <a:gd name="connsiteY66" fmla="*/ 201930 h 613410"/>
                  <a:gd name="connsiteX67" fmla="*/ 360045 w 887730"/>
                  <a:gd name="connsiteY67" fmla="*/ 203835 h 613410"/>
                  <a:gd name="connsiteX68" fmla="*/ 388620 w 887730"/>
                  <a:gd name="connsiteY68" fmla="*/ 205740 h 613410"/>
                  <a:gd name="connsiteX69" fmla="*/ 468630 w 887730"/>
                  <a:gd name="connsiteY69" fmla="*/ 222885 h 613410"/>
                  <a:gd name="connsiteX70" fmla="*/ 489585 w 887730"/>
                  <a:gd name="connsiteY70" fmla="*/ 222885 h 613410"/>
                  <a:gd name="connsiteX71" fmla="*/ 516255 w 887730"/>
                  <a:gd name="connsiteY71" fmla="*/ 209550 h 613410"/>
                  <a:gd name="connsiteX72" fmla="*/ 541020 w 887730"/>
                  <a:gd name="connsiteY72" fmla="*/ 209550 h 613410"/>
                  <a:gd name="connsiteX73" fmla="*/ 567690 w 887730"/>
                  <a:gd name="connsiteY73" fmla="*/ 196215 h 613410"/>
                  <a:gd name="connsiteX74" fmla="*/ 573405 w 887730"/>
                  <a:gd name="connsiteY74" fmla="*/ 179070 h 613410"/>
                  <a:gd name="connsiteX75" fmla="*/ 567690 w 887730"/>
                  <a:gd name="connsiteY75" fmla="*/ 163830 h 613410"/>
                  <a:gd name="connsiteX76" fmla="*/ 573405 w 887730"/>
                  <a:gd name="connsiteY76" fmla="*/ 154305 h 613410"/>
                  <a:gd name="connsiteX77" fmla="*/ 584835 w 887730"/>
                  <a:gd name="connsiteY77" fmla="*/ 161925 h 613410"/>
                  <a:gd name="connsiteX78" fmla="*/ 643890 w 887730"/>
                  <a:gd name="connsiteY78" fmla="*/ 127635 h 613410"/>
                  <a:gd name="connsiteX79" fmla="*/ 655320 w 887730"/>
                  <a:gd name="connsiteY79" fmla="*/ 127635 h 613410"/>
                  <a:gd name="connsiteX80" fmla="*/ 662940 w 887730"/>
                  <a:gd name="connsiteY80" fmla="*/ 120015 h 613410"/>
                  <a:gd name="connsiteX81" fmla="*/ 640080 w 887730"/>
                  <a:gd name="connsiteY81" fmla="*/ 99060 h 613410"/>
                  <a:gd name="connsiteX82" fmla="*/ 619125 w 887730"/>
                  <a:gd name="connsiteY82" fmla="*/ 99060 h 613410"/>
                  <a:gd name="connsiteX83" fmla="*/ 601980 w 887730"/>
                  <a:gd name="connsiteY83" fmla="*/ 104775 h 613410"/>
                  <a:gd name="connsiteX84" fmla="*/ 586740 w 887730"/>
                  <a:gd name="connsiteY84" fmla="*/ 85725 h 613410"/>
                  <a:gd name="connsiteX85" fmla="*/ 586740 w 887730"/>
                  <a:gd name="connsiteY85" fmla="*/ 85725 h 613410"/>
                  <a:gd name="connsiteX86" fmla="*/ 611505 w 887730"/>
                  <a:gd name="connsiteY86" fmla="*/ 70485 h 613410"/>
                  <a:gd name="connsiteX87" fmla="*/ 615315 w 887730"/>
                  <a:gd name="connsiteY87" fmla="*/ 59055 h 613410"/>
                  <a:gd name="connsiteX88" fmla="*/ 619125 w 887730"/>
                  <a:gd name="connsiteY88" fmla="*/ 40005 h 613410"/>
                  <a:gd name="connsiteX89" fmla="*/ 615315 w 887730"/>
                  <a:gd name="connsiteY89" fmla="*/ 27305 h 613410"/>
                  <a:gd name="connsiteX90" fmla="*/ 607695 w 887730"/>
                  <a:gd name="connsiteY90" fmla="*/ 9525 h 613410"/>
                  <a:gd name="connsiteX91" fmla="*/ 647700 w 887730"/>
                  <a:gd name="connsiteY91" fmla="*/ 0 h 613410"/>
                  <a:gd name="connsiteX92" fmla="*/ 683895 w 887730"/>
                  <a:gd name="connsiteY92" fmla="*/ 13335 h 613410"/>
                  <a:gd name="connsiteX93" fmla="*/ 718185 w 887730"/>
                  <a:gd name="connsiteY93" fmla="*/ 45720 h 613410"/>
                  <a:gd name="connsiteX94" fmla="*/ 752475 w 887730"/>
                  <a:gd name="connsiteY94" fmla="*/ 78105 h 613410"/>
                  <a:gd name="connsiteX95" fmla="*/ 790575 w 887730"/>
                  <a:gd name="connsiteY95" fmla="*/ 89535 h 613410"/>
                  <a:gd name="connsiteX96" fmla="*/ 813435 w 887730"/>
                  <a:gd name="connsiteY96" fmla="*/ 97155 h 613410"/>
                  <a:gd name="connsiteX97" fmla="*/ 834390 w 887730"/>
                  <a:gd name="connsiteY97" fmla="*/ 112395 h 613410"/>
                  <a:gd name="connsiteX98" fmla="*/ 859155 w 887730"/>
                  <a:gd name="connsiteY98" fmla="*/ 112395 h 613410"/>
                  <a:gd name="connsiteX99" fmla="*/ 872490 w 887730"/>
                  <a:gd name="connsiteY99" fmla="*/ 95250 h 613410"/>
                  <a:gd name="connsiteX100" fmla="*/ 882015 w 887730"/>
                  <a:gd name="connsiteY100" fmla="*/ 100965 h 613410"/>
                  <a:gd name="connsiteX101" fmla="*/ 876300 w 887730"/>
                  <a:gd name="connsiteY101" fmla="*/ 120015 h 613410"/>
                  <a:gd name="connsiteX102" fmla="*/ 887730 w 887730"/>
                  <a:gd name="connsiteY102" fmla="*/ 131445 h 613410"/>
                  <a:gd name="connsiteX103" fmla="*/ 872490 w 887730"/>
                  <a:gd name="connsiteY103" fmla="*/ 154305 h 613410"/>
                  <a:gd name="connsiteX104" fmla="*/ 864870 w 887730"/>
                  <a:gd name="connsiteY104" fmla="*/ 158115 h 613410"/>
                  <a:gd name="connsiteX105" fmla="*/ 880110 w 887730"/>
                  <a:gd name="connsiteY105" fmla="*/ 194310 h 613410"/>
                  <a:gd name="connsiteX106" fmla="*/ 861060 w 887730"/>
                  <a:gd name="connsiteY106" fmla="*/ 194310 h 613410"/>
                  <a:gd name="connsiteX107" fmla="*/ 855345 w 887730"/>
                  <a:gd name="connsiteY107" fmla="*/ 211455 h 613410"/>
                  <a:gd name="connsiteX108" fmla="*/ 843915 w 887730"/>
                  <a:gd name="connsiteY108" fmla="*/ 219075 h 613410"/>
                  <a:gd name="connsiteX109" fmla="*/ 822960 w 887730"/>
                  <a:gd name="connsiteY109" fmla="*/ 219075 h 613410"/>
                  <a:gd name="connsiteX110" fmla="*/ 803910 w 887730"/>
                  <a:gd name="connsiteY110" fmla="*/ 247650 h 613410"/>
                  <a:gd name="connsiteX111" fmla="*/ 786765 w 887730"/>
                  <a:gd name="connsiteY111" fmla="*/ 249555 h 613410"/>
                  <a:gd name="connsiteX112" fmla="*/ 775335 w 887730"/>
                  <a:gd name="connsiteY112" fmla="*/ 260985 h 613410"/>
                  <a:gd name="connsiteX113" fmla="*/ 765810 w 887730"/>
                  <a:gd name="connsiteY113" fmla="*/ 234315 h 613410"/>
                  <a:gd name="connsiteX114" fmla="*/ 752475 w 887730"/>
                  <a:gd name="connsiteY114" fmla="*/ 226695 h 613410"/>
                  <a:gd name="connsiteX115" fmla="*/ 735330 w 887730"/>
                  <a:gd name="connsiteY115" fmla="*/ 251460 h 613410"/>
                  <a:gd name="connsiteX116" fmla="*/ 706755 w 887730"/>
                  <a:gd name="connsiteY116" fmla="*/ 266700 h 613410"/>
                  <a:gd name="connsiteX117" fmla="*/ 720090 w 887730"/>
                  <a:gd name="connsiteY117" fmla="*/ 283845 h 613410"/>
                  <a:gd name="connsiteX118" fmla="*/ 744855 w 887730"/>
                  <a:gd name="connsiteY118" fmla="*/ 299085 h 613410"/>
                  <a:gd name="connsiteX119" fmla="*/ 765810 w 887730"/>
                  <a:gd name="connsiteY119" fmla="*/ 291465 h 613410"/>
                  <a:gd name="connsiteX120" fmla="*/ 798195 w 887730"/>
                  <a:gd name="connsiteY120" fmla="*/ 297180 h 613410"/>
                  <a:gd name="connsiteX121" fmla="*/ 762000 w 887730"/>
                  <a:gd name="connsiteY121" fmla="*/ 325755 h 613410"/>
                  <a:gd name="connsiteX122" fmla="*/ 765810 w 887730"/>
                  <a:gd name="connsiteY122" fmla="*/ 348615 h 613410"/>
                  <a:gd name="connsiteX123" fmla="*/ 779145 w 887730"/>
                  <a:gd name="connsiteY123" fmla="*/ 360045 h 613410"/>
                  <a:gd name="connsiteX124" fmla="*/ 794385 w 887730"/>
                  <a:gd name="connsiteY124" fmla="*/ 375285 h 613410"/>
                  <a:gd name="connsiteX125" fmla="*/ 796290 w 887730"/>
                  <a:gd name="connsiteY125" fmla="*/ 390525 h 613410"/>
                  <a:gd name="connsiteX126" fmla="*/ 838200 w 887730"/>
                  <a:gd name="connsiteY126" fmla="*/ 441960 h 613410"/>
                  <a:gd name="connsiteX0" fmla="*/ 838200 w 887730"/>
                  <a:gd name="connsiteY0" fmla="*/ 441960 h 613410"/>
                  <a:gd name="connsiteX1" fmla="*/ 813435 w 887730"/>
                  <a:gd name="connsiteY1" fmla="*/ 537210 h 613410"/>
                  <a:gd name="connsiteX2" fmla="*/ 771525 w 887730"/>
                  <a:gd name="connsiteY2" fmla="*/ 575310 h 613410"/>
                  <a:gd name="connsiteX3" fmla="*/ 752475 w 887730"/>
                  <a:gd name="connsiteY3" fmla="*/ 569595 h 613410"/>
                  <a:gd name="connsiteX4" fmla="*/ 737235 w 887730"/>
                  <a:gd name="connsiteY4" fmla="*/ 577215 h 613410"/>
                  <a:gd name="connsiteX5" fmla="*/ 718185 w 887730"/>
                  <a:gd name="connsiteY5" fmla="*/ 577215 h 613410"/>
                  <a:gd name="connsiteX6" fmla="*/ 693420 w 887730"/>
                  <a:gd name="connsiteY6" fmla="*/ 592455 h 613410"/>
                  <a:gd name="connsiteX7" fmla="*/ 680085 w 887730"/>
                  <a:gd name="connsiteY7" fmla="*/ 613410 h 613410"/>
                  <a:gd name="connsiteX8" fmla="*/ 668655 w 887730"/>
                  <a:gd name="connsiteY8" fmla="*/ 596265 h 613410"/>
                  <a:gd name="connsiteX9" fmla="*/ 651510 w 887730"/>
                  <a:gd name="connsiteY9" fmla="*/ 584835 h 613410"/>
                  <a:gd name="connsiteX10" fmla="*/ 636270 w 887730"/>
                  <a:gd name="connsiteY10" fmla="*/ 590550 h 613410"/>
                  <a:gd name="connsiteX11" fmla="*/ 596265 w 887730"/>
                  <a:gd name="connsiteY11" fmla="*/ 558165 h 613410"/>
                  <a:gd name="connsiteX12" fmla="*/ 556260 w 887730"/>
                  <a:gd name="connsiteY12" fmla="*/ 573405 h 613410"/>
                  <a:gd name="connsiteX13" fmla="*/ 535305 w 887730"/>
                  <a:gd name="connsiteY13" fmla="*/ 569595 h 613410"/>
                  <a:gd name="connsiteX14" fmla="*/ 529590 w 887730"/>
                  <a:gd name="connsiteY14" fmla="*/ 577215 h 613410"/>
                  <a:gd name="connsiteX15" fmla="*/ 535305 w 887730"/>
                  <a:gd name="connsiteY15" fmla="*/ 596265 h 613410"/>
                  <a:gd name="connsiteX16" fmla="*/ 504825 w 887730"/>
                  <a:gd name="connsiteY16" fmla="*/ 594360 h 613410"/>
                  <a:gd name="connsiteX17" fmla="*/ 485775 w 887730"/>
                  <a:gd name="connsiteY17" fmla="*/ 556260 h 613410"/>
                  <a:gd name="connsiteX18" fmla="*/ 461010 w 887730"/>
                  <a:gd name="connsiteY18" fmla="*/ 535305 h 613410"/>
                  <a:gd name="connsiteX19" fmla="*/ 472440 w 887730"/>
                  <a:gd name="connsiteY19" fmla="*/ 499110 h 613410"/>
                  <a:gd name="connsiteX20" fmla="*/ 459105 w 887730"/>
                  <a:gd name="connsiteY20" fmla="*/ 478155 h 613410"/>
                  <a:gd name="connsiteX21" fmla="*/ 430530 w 887730"/>
                  <a:gd name="connsiteY21" fmla="*/ 461010 h 613410"/>
                  <a:gd name="connsiteX22" fmla="*/ 413385 w 887730"/>
                  <a:gd name="connsiteY22" fmla="*/ 447675 h 613410"/>
                  <a:gd name="connsiteX23" fmla="*/ 386715 w 887730"/>
                  <a:gd name="connsiteY23" fmla="*/ 447675 h 613410"/>
                  <a:gd name="connsiteX24" fmla="*/ 369570 w 887730"/>
                  <a:gd name="connsiteY24" fmla="*/ 453390 h 613410"/>
                  <a:gd name="connsiteX25" fmla="*/ 360045 w 887730"/>
                  <a:gd name="connsiteY25" fmla="*/ 464820 h 613410"/>
                  <a:gd name="connsiteX26" fmla="*/ 356235 w 887730"/>
                  <a:gd name="connsiteY26" fmla="*/ 480060 h 613410"/>
                  <a:gd name="connsiteX27" fmla="*/ 346710 w 887730"/>
                  <a:gd name="connsiteY27" fmla="*/ 480060 h 613410"/>
                  <a:gd name="connsiteX28" fmla="*/ 331470 w 887730"/>
                  <a:gd name="connsiteY28" fmla="*/ 470535 h 613410"/>
                  <a:gd name="connsiteX29" fmla="*/ 323850 w 887730"/>
                  <a:gd name="connsiteY29" fmla="*/ 468630 h 613410"/>
                  <a:gd name="connsiteX30" fmla="*/ 304800 w 887730"/>
                  <a:gd name="connsiteY30" fmla="*/ 464820 h 613410"/>
                  <a:gd name="connsiteX31" fmla="*/ 304800 w 887730"/>
                  <a:gd name="connsiteY31" fmla="*/ 474345 h 613410"/>
                  <a:gd name="connsiteX32" fmla="*/ 289560 w 887730"/>
                  <a:gd name="connsiteY32" fmla="*/ 464820 h 613410"/>
                  <a:gd name="connsiteX33" fmla="*/ 280035 w 887730"/>
                  <a:gd name="connsiteY33" fmla="*/ 470535 h 613410"/>
                  <a:gd name="connsiteX34" fmla="*/ 251460 w 887730"/>
                  <a:gd name="connsiteY34" fmla="*/ 451485 h 613410"/>
                  <a:gd name="connsiteX35" fmla="*/ 241935 w 887730"/>
                  <a:gd name="connsiteY35" fmla="*/ 453390 h 613410"/>
                  <a:gd name="connsiteX36" fmla="*/ 224790 w 887730"/>
                  <a:gd name="connsiteY36" fmla="*/ 451485 h 613410"/>
                  <a:gd name="connsiteX37" fmla="*/ 180975 w 887730"/>
                  <a:gd name="connsiteY37" fmla="*/ 426720 h 613410"/>
                  <a:gd name="connsiteX38" fmla="*/ 158115 w 887730"/>
                  <a:gd name="connsiteY38" fmla="*/ 426720 h 613410"/>
                  <a:gd name="connsiteX39" fmla="*/ 123825 w 887730"/>
                  <a:gd name="connsiteY39" fmla="*/ 401955 h 613410"/>
                  <a:gd name="connsiteX40" fmla="*/ 114300 w 887730"/>
                  <a:gd name="connsiteY40" fmla="*/ 382905 h 613410"/>
                  <a:gd name="connsiteX41" fmla="*/ 118110 w 887730"/>
                  <a:gd name="connsiteY41" fmla="*/ 377190 h 613410"/>
                  <a:gd name="connsiteX42" fmla="*/ 116205 w 887730"/>
                  <a:gd name="connsiteY42" fmla="*/ 342900 h 613410"/>
                  <a:gd name="connsiteX43" fmla="*/ 99060 w 887730"/>
                  <a:gd name="connsiteY43" fmla="*/ 329565 h 613410"/>
                  <a:gd name="connsiteX44" fmla="*/ 78105 w 887730"/>
                  <a:gd name="connsiteY44" fmla="*/ 329565 h 613410"/>
                  <a:gd name="connsiteX45" fmla="*/ 59055 w 887730"/>
                  <a:gd name="connsiteY45" fmla="*/ 316230 h 613410"/>
                  <a:gd name="connsiteX46" fmla="*/ 24765 w 887730"/>
                  <a:gd name="connsiteY46" fmla="*/ 297180 h 613410"/>
                  <a:gd name="connsiteX47" fmla="*/ 24765 w 887730"/>
                  <a:gd name="connsiteY47" fmla="*/ 278130 h 613410"/>
                  <a:gd name="connsiteX48" fmla="*/ 0 w 887730"/>
                  <a:gd name="connsiteY48" fmla="*/ 257175 h 613410"/>
                  <a:gd name="connsiteX49" fmla="*/ 22860 w 887730"/>
                  <a:gd name="connsiteY49" fmla="*/ 240030 h 613410"/>
                  <a:gd name="connsiteX50" fmla="*/ 26670 w 887730"/>
                  <a:gd name="connsiteY50" fmla="*/ 243840 h 613410"/>
                  <a:gd name="connsiteX51" fmla="*/ 80010 w 887730"/>
                  <a:gd name="connsiteY51" fmla="*/ 220980 h 613410"/>
                  <a:gd name="connsiteX52" fmla="*/ 89535 w 887730"/>
                  <a:gd name="connsiteY52" fmla="*/ 190500 h 613410"/>
                  <a:gd name="connsiteX53" fmla="*/ 72390 w 887730"/>
                  <a:gd name="connsiteY53" fmla="*/ 160020 h 613410"/>
                  <a:gd name="connsiteX54" fmla="*/ 95250 w 887730"/>
                  <a:gd name="connsiteY54" fmla="*/ 146685 h 613410"/>
                  <a:gd name="connsiteX55" fmla="*/ 108585 w 887730"/>
                  <a:gd name="connsiteY55" fmla="*/ 123825 h 613410"/>
                  <a:gd name="connsiteX56" fmla="*/ 121920 w 887730"/>
                  <a:gd name="connsiteY56" fmla="*/ 123825 h 613410"/>
                  <a:gd name="connsiteX57" fmla="*/ 137160 w 887730"/>
                  <a:gd name="connsiteY57" fmla="*/ 114300 h 613410"/>
                  <a:gd name="connsiteX58" fmla="*/ 135255 w 887730"/>
                  <a:gd name="connsiteY58" fmla="*/ 91440 h 613410"/>
                  <a:gd name="connsiteX59" fmla="*/ 148590 w 887730"/>
                  <a:gd name="connsiteY59" fmla="*/ 83820 h 613410"/>
                  <a:gd name="connsiteX60" fmla="*/ 188595 w 887730"/>
                  <a:gd name="connsiteY60" fmla="*/ 106680 h 613410"/>
                  <a:gd name="connsiteX61" fmla="*/ 200025 w 887730"/>
                  <a:gd name="connsiteY61" fmla="*/ 106680 h 613410"/>
                  <a:gd name="connsiteX62" fmla="*/ 224790 w 887730"/>
                  <a:gd name="connsiteY62" fmla="*/ 150495 h 613410"/>
                  <a:gd name="connsiteX63" fmla="*/ 255270 w 887730"/>
                  <a:gd name="connsiteY63" fmla="*/ 165735 h 613410"/>
                  <a:gd name="connsiteX64" fmla="*/ 278130 w 887730"/>
                  <a:gd name="connsiteY64" fmla="*/ 160020 h 613410"/>
                  <a:gd name="connsiteX65" fmla="*/ 312420 w 887730"/>
                  <a:gd name="connsiteY65" fmla="*/ 180975 h 613410"/>
                  <a:gd name="connsiteX66" fmla="*/ 333375 w 887730"/>
                  <a:gd name="connsiteY66" fmla="*/ 201930 h 613410"/>
                  <a:gd name="connsiteX67" fmla="*/ 360045 w 887730"/>
                  <a:gd name="connsiteY67" fmla="*/ 203835 h 613410"/>
                  <a:gd name="connsiteX68" fmla="*/ 388620 w 887730"/>
                  <a:gd name="connsiteY68" fmla="*/ 205740 h 613410"/>
                  <a:gd name="connsiteX69" fmla="*/ 468630 w 887730"/>
                  <a:gd name="connsiteY69" fmla="*/ 222885 h 613410"/>
                  <a:gd name="connsiteX70" fmla="*/ 489585 w 887730"/>
                  <a:gd name="connsiteY70" fmla="*/ 222885 h 613410"/>
                  <a:gd name="connsiteX71" fmla="*/ 516255 w 887730"/>
                  <a:gd name="connsiteY71" fmla="*/ 209550 h 613410"/>
                  <a:gd name="connsiteX72" fmla="*/ 541020 w 887730"/>
                  <a:gd name="connsiteY72" fmla="*/ 209550 h 613410"/>
                  <a:gd name="connsiteX73" fmla="*/ 567690 w 887730"/>
                  <a:gd name="connsiteY73" fmla="*/ 196215 h 613410"/>
                  <a:gd name="connsiteX74" fmla="*/ 573405 w 887730"/>
                  <a:gd name="connsiteY74" fmla="*/ 179070 h 613410"/>
                  <a:gd name="connsiteX75" fmla="*/ 567690 w 887730"/>
                  <a:gd name="connsiteY75" fmla="*/ 163830 h 613410"/>
                  <a:gd name="connsiteX76" fmla="*/ 573405 w 887730"/>
                  <a:gd name="connsiteY76" fmla="*/ 154305 h 613410"/>
                  <a:gd name="connsiteX77" fmla="*/ 584835 w 887730"/>
                  <a:gd name="connsiteY77" fmla="*/ 161925 h 613410"/>
                  <a:gd name="connsiteX78" fmla="*/ 643890 w 887730"/>
                  <a:gd name="connsiteY78" fmla="*/ 127635 h 613410"/>
                  <a:gd name="connsiteX79" fmla="*/ 655320 w 887730"/>
                  <a:gd name="connsiteY79" fmla="*/ 127635 h 613410"/>
                  <a:gd name="connsiteX80" fmla="*/ 662940 w 887730"/>
                  <a:gd name="connsiteY80" fmla="*/ 120015 h 613410"/>
                  <a:gd name="connsiteX81" fmla="*/ 640080 w 887730"/>
                  <a:gd name="connsiteY81" fmla="*/ 99060 h 613410"/>
                  <a:gd name="connsiteX82" fmla="*/ 619125 w 887730"/>
                  <a:gd name="connsiteY82" fmla="*/ 99060 h 613410"/>
                  <a:gd name="connsiteX83" fmla="*/ 601980 w 887730"/>
                  <a:gd name="connsiteY83" fmla="*/ 104775 h 613410"/>
                  <a:gd name="connsiteX84" fmla="*/ 586740 w 887730"/>
                  <a:gd name="connsiteY84" fmla="*/ 85725 h 613410"/>
                  <a:gd name="connsiteX85" fmla="*/ 586740 w 887730"/>
                  <a:gd name="connsiteY85" fmla="*/ 85725 h 613410"/>
                  <a:gd name="connsiteX86" fmla="*/ 611505 w 887730"/>
                  <a:gd name="connsiteY86" fmla="*/ 70485 h 613410"/>
                  <a:gd name="connsiteX87" fmla="*/ 615315 w 887730"/>
                  <a:gd name="connsiteY87" fmla="*/ 59055 h 613410"/>
                  <a:gd name="connsiteX88" fmla="*/ 609600 w 887730"/>
                  <a:gd name="connsiteY88" fmla="*/ 40005 h 613410"/>
                  <a:gd name="connsiteX89" fmla="*/ 615315 w 887730"/>
                  <a:gd name="connsiteY89" fmla="*/ 27305 h 613410"/>
                  <a:gd name="connsiteX90" fmla="*/ 607695 w 887730"/>
                  <a:gd name="connsiteY90" fmla="*/ 9525 h 613410"/>
                  <a:gd name="connsiteX91" fmla="*/ 647700 w 887730"/>
                  <a:gd name="connsiteY91" fmla="*/ 0 h 613410"/>
                  <a:gd name="connsiteX92" fmla="*/ 683895 w 887730"/>
                  <a:gd name="connsiteY92" fmla="*/ 13335 h 613410"/>
                  <a:gd name="connsiteX93" fmla="*/ 718185 w 887730"/>
                  <a:gd name="connsiteY93" fmla="*/ 45720 h 613410"/>
                  <a:gd name="connsiteX94" fmla="*/ 752475 w 887730"/>
                  <a:gd name="connsiteY94" fmla="*/ 78105 h 613410"/>
                  <a:gd name="connsiteX95" fmla="*/ 790575 w 887730"/>
                  <a:gd name="connsiteY95" fmla="*/ 89535 h 613410"/>
                  <a:gd name="connsiteX96" fmla="*/ 813435 w 887730"/>
                  <a:gd name="connsiteY96" fmla="*/ 97155 h 613410"/>
                  <a:gd name="connsiteX97" fmla="*/ 834390 w 887730"/>
                  <a:gd name="connsiteY97" fmla="*/ 112395 h 613410"/>
                  <a:gd name="connsiteX98" fmla="*/ 859155 w 887730"/>
                  <a:gd name="connsiteY98" fmla="*/ 112395 h 613410"/>
                  <a:gd name="connsiteX99" fmla="*/ 872490 w 887730"/>
                  <a:gd name="connsiteY99" fmla="*/ 95250 h 613410"/>
                  <a:gd name="connsiteX100" fmla="*/ 882015 w 887730"/>
                  <a:gd name="connsiteY100" fmla="*/ 100965 h 613410"/>
                  <a:gd name="connsiteX101" fmla="*/ 876300 w 887730"/>
                  <a:gd name="connsiteY101" fmla="*/ 120015 h 613410"/>
                  <a:gd name="connsiteX102" fmla="*/ 887730 w 887730"/>
                  <a:gd name="connsiteY102" fmla="*/ 131445 h 613410"/>
                  <a:gd name="connsiteX103" fmla="*/ 872490 w 887730"/>
                  <a:gd name="connsiteY103" fmla="*/ 154305 h 613410"/>
                  <a:gd name="connsiteX104" fmla="*/ 864870 w 887730"/>
                  <a:gd name="connsiteY104" fmla="*/ 158115 h 613410"/>
                  <a:gd name="connsiteX105" fmla="*/ 880110 w 887730"/>
                  <a:gd name="connsiteY105" fmla="*/ 194310 h 613410"/>
                  <a:gd name="connsiteX106" fmla="*/ 861060 w 887730"/>
                  <a:gd name="connsiteY106" fmla="*/ 194310 h 613410"/>
                  <a:gd name="connsiteX107" fmla="*/ 855345 w 887730"/>
                  <a:gd name="connsiteY107" fmla="*/ 211455 h 613410"/>
                  <a:gd name="connsiteX108" fmla="*/ 843915 w 887730"/>
                  <a:gd name="connsiteY108" fmla="*/ 219075 h 613410"/>
                  <a:gd name="connsiteX109" fmla="*/ 822960 w 887730"/>
                  <a:gd name="connsiteY109" fmla="*/ 219075 h 613410"/>
                  <a:gd name="connsiteX110" fmla="*/ 803910 w 887730"/>
                  <a:gd name="connsiteY110" fmla="*/ 247650 h 613410"/>
                  <a:gd name="connsiteX111" fmla="*/ 786765 w 887730"/>
                  <a:gd name="connsiteY111" fmla="*/ 249555 h 613410"/>
                  <a:gd name="connsiteX112" fmla="*/ 775335 w 887730"/>
                  <a:gd name="connsiteY112" fmla="*/ 260985 h 613410"/>
                  <a:gd name="connsiteX113" fmla="*/ 765810 w 887730"/>
                  <a:gd name="connsiteY113" fmla="*/ 234315 h 613410"/>
                  <a:gd name="connsiteX114" fmla="*/ 752475 w 887730"/>
                  <a:gd name="connsiteY114" fmla="*/ 226695 h 613410"/>
                  <a:gd name="connsiteX115" fmla="*/ 735330 w 887730"/>
                  <a:gd name="connsiteY115" fmla="*/ 251460 h 613410"/>
                  <a:gd name="connsiteX116" fmla="*/ 706755 w 887730"/>
                  <a:gd name="connsiteY116" fmla="*/ 266700 h 613410"/>
                  <a:gd name="connsiteX117" fmla="*/ 720090 w 887730"/>
                  <a:gd name="connsiteY117" fmla="*/ 283845 h 613410"/>
                  <a:gd name="connsiteX118" fmla="*/ 744855 w 887730"/>
                  <a:gd name="connsiteY118" fmla="*/ 299085 h 613410"/>
                  <a:gd name="connsiteX119" fmla="*/ 765810 w 887730"/>
                  <a:gd name="connsiteY119" fmla="*/ 291465 h 613410"/>
                  <a:gd name="connsiteX120" fmla="*/ 798195 w 887730"/>
                  <a:gd name="connsiteY120" fmla="*/ 297180 h 613410"/>
                  <a:gd name="connsiteX121" fmla="*/ 762000 w 887730"/>
                  <a:gd name="connsiteY121" fmla="*/ 325755 h 613410"/>
                  <a:gd name="connsiteX122" fmla="*/ 765810 w 887730"/>
                  <a:gd name="connsiteY122" fmla="*/ 348615 h 613410"/>
                  <a:gd name="connsiteX123" fmla="*/ 779145 w 887730"/>
                  <a:gd name="connsiteY123" fmla="*/ 360045 h 613410"/>
                  <a:gd name="connsiteX124" fmla="*/ 794385 w 887730"/>
                  <a:gd name="connsiteY124" fmla="*/ 375285 h 613410"/>
                  <a:gd name="connsiteX125" fmla="*/ 796290 w 887730"/>
                  <a:gd name="connsiteY125" fmla="*/ 390525 h 613410"/>
                  <a:gd name="connsiteX126" fmla="*/ 838200 w 887730"/>
                  <a:gd name="connsiteY126" fmla="*/ 441960 h 61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887730" h="613410">
                    <a:moveTo>
                      <a:pt x="838200" y="441960"/>
                    </a:moveTo>
                    <a:lnTo>
                      <a:pt x="813435" y="537210"/>
                    </a:lnTo>
                    <a:lnTo>
                      <a:pt x="771525" y="575310"/>
                    </a:lnTo>
                    <a:lnTo>
                      <a:pt x="752475" y="569595"/>
                    </a:lnTo>
                    <a:lnTo>
                      <a:pt x="737235" y="577215"/>
                    </a:lnTo>
                    <a:lnTo>
                      <a:pt x="718185" y="577215"/>
                    </a:lnTo>
                    <a:lnTo>
                      <a:pt x="693420" y="592455"/>
                    </a:lnTo>
                    <a:lnTo>
                      <a:pt x="680085" y="613410"/>
                    </a:lnTo>
                    <a:lnTo>
                      <a:pt x="668655" y="596265"/>
                    </a:lnTo>
                    <a:lnTo>
                      <a:pt x="651510" y="584835"/>
                    </a:lnTo>
                    <a:lnTo>
                      <a:pt x="636270" y="590550"/>
                    </a:lnTo>
                    <a:lnTo>
                      <a:pt x="596265" y="558165"/>
                    </a:lnTo>
                    <a:lnTo>
                      <a:pt x="556260" y="573405"/>
                    </a:lnTo>
                    <a:lnTo>
                      <a:pt x="535305" y="569595"/>
                    </a:lnTo>
                    <a:lnTo>
                      <a:pt x="529590" y="577215"/>
                    </a:lnTo>
                    <a:lnTo>
                      <a:pt x="535305" y="596265"/>
                    </a:lnTo>
                    <a:lnTo>
                      <a:pt x="504825" y="594360"/>
                    </a:lnTo>
                    <a:lnTo>
                      <a:pt x="485775" y="556260"/>
                    </a:lnTo>
                    <a:lnTo>
                      <a:pt x="461010" y="535305"/>
                    </a:lnTo>
                    <a:lnTo>
                      <a:pt x="472440" y="499110"/>
                    </a:lnTo>
                    <a:lnTo>
                      <a:pt x="459105" y="478155"/>
                    </a:lnTo>
                    <a:lnTo>
                      <a:pt x="430530" y="461010"/>
                    </a:lnTo>
                    <a:lnTo>
                      <a:pt x="413385" y="447675"/>
                    </a:lnTo>
                    <a:lnTo>
                      <a:pt x="386715" y="447675"/>
                    </a:lnTo>
                    <a:lnTo>
                      <a:pt x="369570" y="453390"/>
                    </a:lnTo>
                    <a:lnTo>
                      <a:pt x="360045" y="464820"/>
                    </a:lnTo>
                    <a:lnTo>
                      <a:pt x="356235" y="480060"/>
                    </a:lnTo>
                    <a:lnTo>
                      <a:pt x="346710" y="480060"/>
                    </a:lnTo>
                    <a:lnTo>
                      <a:pt x="331470" y="470535"/>
                    </a:lnTo>
                    <a:lnTo>
                      <a:pt x="323850" y="468630"/>
                    </a:lnTo>
                    <a:lnTo>
                      <a:pt x="304800" y="464820"/>
                    </a:lnTo>
                    <a:lnTo>
                      <a:pt x="304800" y="474345"/>
                    </a:lnTo>
                    <a:lnTo>
                      <a:pt x="289560" y="464820"/>
                    </a:lnTo>
                    <a:lnTo>
                      <a:pt x="280035" y="470535"/>
                    </a:lnTo>
                    <a:lnTo>
                      <a:pt x="251460" y="451485"/>
                    </a:lnTo>
                    <a:lnTo>
                      <a:pt x="241935" y="453390"/>
                    </a:lnTo>
                    <a:lnTo>
                      <a:pt x="224790" y="451485"/>
                    </a:lnTo>
                    <a:lnTo>
                      <a:pt x="180975" y="426720"/>
                    </a:lnTo>
                    <a:lnTo>
                      <a:pt x="158115" y="426720"/>
                    </a:lnTo>
                    <a:lnTo>
                      <a:pt x="123825" y="401955"/>
                    </a:lnTo>
                    <a:lnTo>
                      <a:pt x="114300" y="382905"/>
                    </a:lnTo>
                    <a:lnTo>
                      <a:pt x="118110" y="377190"/>
                    </a:lnTo>
                    <a:lnTo>
                      <a:pt x="116205" y="342900"/>
                    </a:lnTo>
                    <a:lnTo>
                      <a:pt x="99060" y="329565"/>
                    </a:lnTo>
                    <a:lnTo>
                      <a:pt x="78105" y="329565"/>
                    </a:lnTo>
                    <a:lnTo>
                      <a:pt x="59055" y="316230"/>
                    </a:lnTo>
                    <a:lnTo>
                      <a:pt x="24765" y="297180"/>
                    </a:lnTo>
                    <a:lnTo>
                      <a:pt x="24765" y="278130"/>
                    </a:lnTo>
                    <a:lnTo>
                      <a:pt x="0" y="257175"/>
                    </a:lnTo>
                    <a:lnTo>
                      <a:pt x="22860" y="240030"/>
                    </a:lnTo>
                    <a:lnTo>
                      <a:pt x="26670" y="243840"/>
                    </a:lnTo>
                    <a:lnTo>
                      <a:pt x="80010" y="220980"/>
                    </a:lnTo>
                    <a:lnTo>
                      <a:pt x="89535" y="190500"/>
                    </a:lnTo>
                    <a:lnTo>
                      <a:pt x="72390" y="160020"/>
                    </a:lnTo>
                    <a:lnTo>
                      <a:pt x="95250" y="146685"/>
                    </a:lnTo>
                    <a:lnTo>
                      <a:pt x="108585" y="123825"/>
                    </a:lnTo>
                    <a:lnTo>
                      <a:pt x="121920" y="123825"/>
                    </a:lnTo>
                    <a:lnTo>
                      <a:pt x="137160" y="114300"/>
                    </a:lnTo>
                    <a:lnTo>
                      <a:pt x="135255" y="91440"/>
                    </a:lnTo>
                    <a:lnTo>
                      <a:pt x="148590" y="83820"/>
                    </a:lnTo>
                    <a:lnTo>
                      <a:pt x="188595" y="106680"/>
                    </a:lnTo>
                    <a:lnTo>
                      <a:pt x="200025" y="106680"/>
                    </a:lnTo>
                    <a:lnTo>
                      <a:pt x="224790" y="150495"/>
                    </a:lnTo>
                    <a:lnTo>
                      <a:pt x="255270" y="165735"/>
                    </a:lnTo>
                    <a:lnTo>
                      <a:pt x="278130" y="160020"/>
                    </a:lnTo>
                    <a:lnTo>
                      <a:pt x="312420" y="180975"/>
                    </a:lnTo>
                    <a:lnTo>
                      <a:pt x="333375" y="201930"/>
                    </a:lnTo>
                    <a:lnTo>
                      <a:pt x="360045" y="203835"/>
                    </a:lnTo>
                    <a:lnTo>
                      <a:pt x="388620" y="205740"/>
                    </a:lnTo>
                    <a:lnTo>
                      <a:pt x="468630" y="222885"/>
                    </a:lnTo>
                    <a:lnTo>
                      <a:pt x="489585" y="222885"/>
                    </a:lnTo>
                    <a:lnTo>
                      <a:pt x="516255" y="209550"/>
                    </a:lnTo>
                    <a:lnTo>
                      <a:pt x="541020" y="209550"/>
                    </a:lnTo>
                    <a:lnTo>
                      <a:pt x="567690" y="196215"/>
                    </a:lnTo>
                    <a:lnTo>
                      <a:pt x="573405" y="179070"/>
                    </a:lnTo>
                    <a:lnTo>
                      <a:pt x="567690" y="163830"/>
                    </a:lnTo>
                    <a:lnTo>
                      <a:pt x="573405" y="154305"/>
                    </a:lnTo>
                    <a:lnTo>
                      <a:pt x="584835" y="161925"/>
                    </a:lnTo>
                    <a:lnTo>
                      <a:pt x="643890" y="127635"/>
                    </a:lnTo>
                    <a:lnTo>
                      <a:pt x="655320" y="127635"/>
                    </a:lnTo>
                    <a:lnTo>
                      <a:pt x="662940" y="120015"/>
                    </a:lnTo>
                    <a:lnTo>
                      <a:pt x="640080" y="99060"/>
                    </a:lnTo>
                    <a:lnTo>
                      <a:pt x="619125" y="99060"/>
                    </a:lnTo>
                    <a:lnTo>
                      <a:pt x="601980" y="104775"/>
                    </a:lnTo>
                    <a:lnTo>
                      <a:pt x="586740" y="85725"/>
                    </a:lnTo>
                    <a:lnTo>
                      <a:pt x="586740" y="85725"/>
                    </a:lnTo>
                    <a:lnTo>
                      <a:pt x="611505" y="70485"/>
                    </a:lnTo>
                    <a:cubicBezTo>
                      <a:pt x="612775" y="66675"/>
                      <a:pt x="615632" y="64135"/>
                      <a:pt x="615315" y="59055"/>
                    </a:cubicBezTo>
                    <a:cubicBezTo>
                      <a:pt x="614998" y="53975"/>
                      <a:pt x="611505" y="46355"/>
                      <a:pt x="609600" y="40005"/>
                    </a:cubicBezTo>
                    <a:lnTo>
                      <a:pt x="615315" y="27305"/>
                    </a:lnTo>
                    <a:lnTo>
                      <a:pt x="607695" y="9525"/>
                    </a:lnTo>
                    <a:lnTo>
                      <a:pt x="647700" y="0"/>
                    </a:lnTo>
                    <a:lnTo>
                      <a:pt x="683895" y="13335"/>
                    </a:lnTo>
                    <a:lnTo>
                      <a:pt x="718185" y="45720"/>
                    </a:lnTo>
                    <a:lnTo>
                      <a:pt x="752475" y="78105"/>
                    </a:lnTo>
                    <a:lnTo>
                      <a:pt x="790575" y="89535"/>
                    </a:lnTo>
                    <a:lnTo>
                      <a:pt x="813435" y="97155"/>
                    </a:lnTo>
                    <a:lnTo>
                      <a:pt x="834390" y="112395"/>
                    </a:lnTo>
                    <a:lnTo>
                      <a:pt x="859155" y="112395"/>
                    </a:lnTo>
                    <a:lnTo>
                      <a:pt x="872490" y="95250"/>
                    </a:lnTo>
                    <a:lnTo>
                      <a:pt x="882015" y="100965"/>
                    </a:lnTo>
                    <a:lnTo>
                      <a:pt x="876300" y="120015"/>
                    </a:lnTo>
                    <a:lnTo>
                      <a:pt x="887730" y="131445"/>
                    </a:lnTo>
                    <a:lnTo>
                      <a:pt x="872490" y="154305"/>
                    </a:lnTo>
                    <a:lnTo>
                      <a:pt x="864870" y="158115"/>
                    </a:lnTo>
                    <a:lnTo>
                      <a:pt x="880110" y="194310"/>
                    </a:lnTo>
                    <a:lnTo>
                      <a:pt x="861060" y="194310"/>
                    </a:lnTo>
                    <a:lnTo>
                      <a:pt x="855345" y="211455"/>
                    </a:lnTo>
                    <a:lnTo>
                      <a:pt x="843915" y="219075"/>
                    </a:lnTo>
                    <a:lnTo>
                      <a:pt x="822960" y="219075"/>
                    </a:lnTo>
                    <a:lnTo>
                      <a:pt x="803910" y="247650"/>
                    </a:lnTo>
                    <a:lnTo>
                      <a:pt x="786765" y="249555"/>
                    </a:lnTo>
                    <a:lnTo>
                      <a:pt x="775335" y="260985"/>
                    </a:lnTo>
                    <a:lnTo>
                      <a:pt x="765810" y="234315"/>
                    </a:lnTo>
                    <a:lnTo>
                      <a:pt x="752475" y="226695"/>
                    </a:lnTo>
                    <a:lnTo>
                      <a:pt x="735330" y="251460"/>
                    </a:lnTo>
                    <a:lnTo>
                      <a:pt x="706755" y="266700"/>
                    </a:lnTo>
                    <a:lnTo>
                      <a:pt x="720090" y="283845"/>
                    </a:lnTo>
                    <a:lnTo>
                      <a:pt x="744855" y="299085"/>
                    </a:lnTo>
                    <a:lnTo>
                      <a:pt x="765810" y="291465"/>
                    </a:lnTo>
                    <a:lnTo>
                      <a:pt x="798195" y="297180"/>
                    </a:lnTo>
                    <a:lnTo>
                      <a:pt x="762000" y="325755"/>
                    </a:lnTo>
                    <a:lnTo>
                      <a:pt x="765810" y="348615"/>
                    </a:lnTo>
                    <a:lnTo>
                      <a:pt x="779145" y="360045"/>
                    </a:lnTo>
                    <a:lnTo>
                      <a:pt x="794385" y="375285"/>
                    </a:lnTo>
                    <a:lnTo>
                      <a:pt x="796290" y="390525"/>
                    </a:lnTo>
                    <a:lnTo>
                      <a:pt x="838200" y="441960"/>
                    </a:ln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41" name="Freihandform 40"/>
              <p:cNvSpPr/>
              <p:nvPr/>
            </p:nvSpPr>
            <p:spPr>
              <a:xfrm>
                <a:off x="2545080" y="1242060"/>
                <a:ext cx="181189" cy="156717"/>
              </a:xfrm>
              <a:custGeom>
                <a:avLst/>
                <a:gdLst>
                  <a:gd name="connsiteX0" fmla="*/ 74295 w 181189"/>
                  <a:gd name="connsiteY0" fmla="*/ 32385 h 156717"/>
                  <a:gd name="connsiteX1" fmla="*/ 78105 w 181189"/>
                  <a:gd name="connsiteY1" fmla="*/ 41910 h 156717"/>
                  <a:gd name="connsiteX2" fmla="*/ 85725 w 181189"/>
                  <a:gd name="connsiteY2" fmla="*/ 43815 h 156717"/>
                  <a:gd name="connsiteX3" fmla="*/ 91440 w 181189"/>
                  <a:gd name="connsiteY3" fmla="*/ 47625 h 156717"/>
                  <a:gd name="connsiteX4" fmla="*/ 95250 w 181189"/>
                  <a:gd name="connsiteY4" fmla="*/ 53340 h 156717"/>
                  <a:gd name="connsiteX5" fmla="*/ 100965 w 181189"/>
                  <a:gd name="connsiteY5" fmla="*/ 70485 h 156717"/>
                  <a:gd name="connsiteX6" fmla="*/ 112395 w 181189"/>
                  <a:gd name="connsiteY6" fmla="*/ 74295 h 156717"/>
                  <a:gd name="connsiteX7" fmla="*/ 118110 w 181189"/>
                  <a:gd name="connsiteY7" fmla="*/ 78105 h 156717"/>
                  <a:gd name="connsiteX8" fmla="*/ 123825 w 181189"/>
                  <a:gd name="connsiteY8" fmla="*/ 89535 h 156717"/>
                  <a:gd name="connsiteX9" fmla="*/ 135255 w 181189"/>
                  <a:gd name="connsiteY9" fmla="*/ 95250 h 156717"/>
                  <a:gd name="connsiteX10" fmla="*/ 140970 w 181189"/>
                  <a:gd name="connsiteY10" fmla="*/ 99060 h 156717"/>
                  <a:gd name="connsiteX11" fmla="*/ 150495 w 181189"/>
                  <a:gd name="connsiteY11" fmla="*/ 100965 h 156717"/>
                  <a:gd name="connsiteX12" fmla="*/ 156210 w 181189"/>
                  <a:gd name="connsiteY12" fmla="*/ 102870 h 156717"/>
                  <a:gd name="connsiteX13" fmla="*/ 167640 w 181189"/>
                  <a:gd name="connsiteY13" fmla="*/ 110490 h 156717"/>
                  <a:gd name="connsiteX14" fmla="*/ 179070 w 181189"/>
                  <a:gd name="connsiteY14" fmla="*/ 114300 h 156717"/>
                  <a:gd name="connsiteX15" fmla="*/ 180975 w 181189"/>
                  <a:gd name="connsiteY15" fmla="*/ 120015 h 156717"/>
                  <a:gd name="connsiteX16" fmla="*/ 165735 w 181189"/>
                  <a:gd name="connsiteY16" fmla="*/ 120015 h 156717"/>
                  <a:gd name="connsiteX17" fmla="*/ 160020 w 181189"/>
                  <a:gd name="connsiteY17" fmla="*/ 116205 h 156717"/>
                  <a:gd name="connsiteX18" fmla="*/ 150495 w 181189"/>
                  <a:gd name="connsiteY18" fmla="*/ 123825 h 156717"/>
                  <a:gd name="connsiteX19" fmla="*/ 152400 w 181189"/>
                  <a:gd name="connsiteY19" fmla="*/ 133350 h 156717"/>
                  <a:gd name="connsiteX20" fmla="*/ 158115 w 181189"/>
                  <a:gd name="connsiteY20" fmla="*/ 137160 h 156717"/>
                  <a:gd name="connsiteX21" fmla="*/ 150495 w 181189"/>
                  <a:gd name="connsiteY21" fmla="*/ 148590 h 156717"/>
                  <a:gd name="connsiteX22" fmla="*/ 142875 w 181189"/>
                  <a:gd name="connsiteY22" fmla="*/ 150495 h 156717"/>
                  <a:gd name="connsiteX23" fmla="*/ 139065 w 181189"/>
                  <a:gd name="connsiteY23" fmla="*/ 156210 h 156717"/>
                  <a:gd name="connsiteX24" fmla="*/ 142875 w 181189"/>
                  <a:gd name="connsiteY24" fmla="*/ 144780 h 156717"/>
                  <a:gd name="connsiteX25" fmla="*/ 139065 w 181189"/>
                  <a:gd name="connsiteY25" fmla="*/ 139065 h 156717"/>
                  <a:gd name="connsiteX26" fmla="*/ 131445 w 181189"/>
                  <a:gd name="connsiteY26" fmla="*/ 121920 h 156717"/>
                  <a:gd name="connsiteX27" fmla="*/ 125730 w 181189"/>
                  <a:gd name="connsiteY27" fmla="*/ 120015 h 156717"/>
                  <a:gd name="connsiteX28" fmla="*/ 121920 w 181189"/>
                  <a:gd name="connsiteY28" fmla="*/ 114300 h 156717"/>
                  <a:gd name="connsiteX29" fmla="*/ 104775 w 181189"/>
                  <a:gd name="connsiteY29" fmla="*/ 104775 h 156717"/>
                  <a:gd name="connsiteX30" fmla="*/ 93345 w 181189"/>
                  <a:gd name="connsiteY30" fmla="*/ 97155 h 156717"/>
                  <a:gd name="connsiteX31" fmla="*/ 87630 w 181189"/>
                  <a:gd name="connsiteY31" fmla="*/ 93345 h 156717"/>
                  <a:gd name="connsiteX32" fmla="*/ 81915 w 181189"/>
                  <a:gd name="connsiteY32" fmla="*/ 91440 h 156717"/>
                  <a:gd name="connsiteX33" fmla="*/ 66675 w 181189"/>
                  <a:gd name="connsiteY33" fmla="*/ 78105 h 156717"/>
                  <a:gd name="connsiteX34" fmla="*/ 60960 w 181189"/>
                  <a:gd name="connsiteY34" fmla="*/ 74295 h 156717"/>
                  <a:gd name="connsiteX35" fmla="*/ 59055 w 181189"/>
                  <a:gd name="connsiteY35" fmla="*/ 68580 h 156717"/>
                  <a:gd name="connsiteX36" fmla="*/ 51435 w 181189"/>
                  <a:gd name="connsiteY36" fmla="*/ 57150 h 156717"/>
                  <a:gd name="connsiteX37" fmla="*/ 41910 w 181189"/>
                  <a:gd name="connsiteY37" fmla="*/ 40005 h 156717"/>
                  <a:gd name="connsiteX38" fmla="*/ 36195 w 181189"/>
                  <a:gd name="connsiteY38" fmla="*/ 38100 h 156717"/>
                  <a:gd name="connsiteX39" fmla="*/ 24765 w 181189"/>
                  <a:gd name="connsiteY39" fmla="*/ 40005 h 156717"/>
                  <a:gd name="connsiteX40" fmla="*/ 22860 w 181189"/>
                  <a:gd name="connsiteY40" fmla="*/ 45720 h 156717"/>
                  <a:gd name="connsiteX41" fmla="*/ 11430 w 181189"/>
                  <a:gd name="connsiteY41" fmla="*/ 49530 h 156717"/>
                  <a:gd name="connsiteX42" fmla="*/ 1905 w 181189"/>
                  <a:gd name="connsiteY42" fmla="*/ 34290 h 156717"/>
                  <a:gd name="connsiteX43" fmla="*/ 0 w 181189"/>
                  <a:gd name="connsiteY43" fmla="*/ 28575 h 156717"/>
                  <a:gd name="connsiteX44" fmla="*/ 1905 w 181189"/>
                  <a:gd name="connsiteY44" fmla="*/ 22860 h 156717"/>
                  <a:gd name="connsiteX45" fmla="*/ 38100 w 181189"/>
                  <a:gd name="connsiteY45" fmla="*/ 13335 h 156717"/>
                  <a:gd name="connsiteX46" fmla="*/ 43815 w 181189"/>
                  <a:gd name="connsiteY46" fmla="*/ 9525 h 156717"/>
                  <a:gd name="connsiteX47" fmla="*/ 51435 w 181189"/>
                  <a:gd name="connsiteY47" fmla="*/ 7620 h 156717"/>
                  <a:gd name="connsiteX48" fmla="*/ 53340 w 181189"/>
                  <a:gd name="connsiteY48" fmla="*/ 1905 h 156717"/>
                  <a:gd name="connsiteX49" fmla="*/ 59055 w 181189"/>
                  <a:gd name="connsiteY49" fmla="*/ 0 h 156717"/>
                  <a:gd name="connsiteX50" fmla="*/ 76200 w 181189"/>
                  <a:gd name="connsiteY50" fmla="*/ 1905 h 156717"/>
                  <a:gd name="connsiteX51" fmla="*/ 91440 w 181189"/>
                  <a:gd name="connsiteY51" fmla="*/ 3810 h 156717"/>
                  <a:gd name="connsiteX52" fmla="*/ 93345 w 181189"/>
                  <a:gd name="connsiteY52" fmla="*/ 9525 h 156717"/>
                  <a:gd name="connsiteX53" fmla="*/ 91440 w 181189"/>
                  <a:gd name="connsiteY53" fmla="*/ 26670 h 156717"/>
                  <a:gd name="connsiteX54" fmla="*/ 80010 w 181189"/>
                  <a:gd name="connsiteY54" fmla="*/ 28575 h 156717"/>
                  <a:gd name="connsiteX55" fmla="*/ 74295 w 181189"/>
                  <a:gd name="connsiteY55" fmla="*/ 32385 h 15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1189" h="156717">
                    <a:moveTo>
                      <a:pt x="74295" y="32385"/>
                    </a:moveTo>
                    <a:cubicBezTo>
                      <a:pt x="73978" y="34607"/>
                      <a:pt x="75687" y="39492"/>
                      <a:pt x="78105" y="41910"/>
                    </a:cubicBezTo>
                    <a:cubicBezTo>
                      <a:pt x="79956" y="43761"/>
                      <a:pt x="83319" y="42784"/>
                      <a:pt x="85725" y="43815"/>
                    </a:cubicBezTo>
                    <a:cubicBezTo>
                      <a:pt x="87829" y="44717"/>
                      <a:pt x="89535" y="46355"/>
                      <a:pt x="91440" y="47625"/>
                    </a:cubicBezTo>
                    <a:cubicBezTo>
                      <a:pt x="92710" y="49530"/>
                      <a:pt x="94320" y="51248"/>
                      <a:pt x="95250" y="53340"/>
                    </a:cubicBezTo>
                    <a:lnTo>
                      <a:pt x="100965" y="70485"/>
                    </a:lnTo>
                    <a:cubicBezTo>
                      <a:pt x="102235" y="74295"/>
                      <a:pt x="112395" y="74295"/>
                      <a:pt x="112395" y="74295"/>
                    </a:cubicBezTo>
                    <a:cubicBezTo>
                      <a:pt x="114300" y="75565"/>
                      <a:pt x="116680" y="76317"/>
                      <a:pt x="118110" y="78105"/>
                    </a:cubicBezTo>
                    <a:cubicBezTo>
                      <a:pt x="130505" y="93599"/>
                      <a:pt x="107766" y="73476"/>
                      <a:pt x="123825" y="89535"/>
                    </a:cubicBezTo>
                    <a:cubicBezTo>
                      <a:pt x="127518" y="93228"/>
                      <a:pt x="130607" y="93701"/>
                      <a:pt x="135255" y="95250"/>
                    </a:cubicBezTo>
                    <a:cubicBezTo>
                      <a:pt x="137160" y="96520"/>
                      <a:pt x="138826" y="98256"/>
                      <a:pt x="140970" y="99060"/>
                    </a:cubicBezTo>
                    <a:cubicBezTo>
                      <a:pt x="144002" y="100197"/>
                      <a:pt x="147354" y="100180"/>
                      <a:pt x="150495" y="100965"/>
                    </a:cubicBezTo>
                    <a:cubicBezTo>
                      <a:pt x="152443" y="101452"/>
                      <a:pt x="154305" y="102235"/>
                      <a:pt x="156210" y="102870"/>
                    </a:cubicBezTo>
                    <a:lnTo>
                      <a:pt x="167640" y="110490"/>
                    </a:lnTo>
                    <a:cubicBezTo>
                      <a:pt x="170982" y="112718"/>
                      <a:pt x="179070" y="114300"/>
                      <a:pt x="179070" y="114300"/>
                    </a:cubicBezTo>
                    <a:cubicBezTo>
                      <a:pt x="179705" y="116205"/>
                      <a:pt x="181873" y="118219"/>
                      <a:pt x="180975" y="120015"/>
                    </a:cubicBezTo>
                    <a:cubicBezTo>
                      <a:pt x="178845" y="124275"/>
                      <a:pt x="166496" y="120167"/>
                      <a:pt x="165735" y="120015"/>
                    </a:cubicBezTo>
                    <a:cubicBezTo>
                      <a:pt x="163830" y="118745"/>
                      <a:pt x="162278" y="116581"/>
                      <a:pt x="160020" y="116205"/>
                    </a:cubicBezTo>
                    <a:cubicBezTo>
                      <a:pt x="154499" y="115285"/>
                      <a:pt x="152721" y="120486"/>
                      <a:pt x="150495" y="123825"/>
                    </a:cubicBezTo>
                    <a:cubicBezTo>
                      <a:pt x="151130" y="127000"/>
                      <a:pt x="150794" y="130539"/>
                      <a:pt x="152400" y="133350"/>
                    </a:cubicBezTo>
                    <a:cubicBezTo>
                      <a:pt x="153536" y="135338"/>
                      <a:pt x="157486" y="134959"/>
                      <a:pt x="158115" y="137160"/>
                    </a:cubicBezTo>
                    <a:cubicBezTo>
                      <a:pt x="160799" y="146556"/>
                      <a:pt x="156191" y="146963"/>
                      <a:pt x="150495" y="148590"/>
                    </a:cubicBezTo>
                    <a:cubicBezTo>
                      <a:pt x="147978" y="149309"/>
                      <a:pt x="145415" y="149860"/>
                      <a:pt x="142875" y="150495"/>
                    </a:cubicBezTo>
                    <a:cubicBezTo>
                      <a:pt x="141605" y="152400"/>
                      <a:pt x="139065" y="158500"/>
                      <a:pt x="139065" y="156210"/>
                    </a:cubicBezTo>
                    <a:cubicBezTo>
                      <a:pt x="139065" y="152194"/>
                      <a:pt x="142875" y="144780"/>
                      <a:pt x="142875" y="144780"/>
                    </a:cubicBezTo>
                    <a:cubicBezTo>
                      <a:pt x="141605" y="142875"/>
                      <a:pt x="139995" y="141157"/>
                      <a:pt x="139065" y="139065"/>
                    </a:cubicBezTo>
                    <a:cubicBezTo>
                      <a:pt x="137299" y="135091"/>
                      <a:pt x="135905" y="125488"/>
                      <a:pt x="131445" y="121920"/>
                    </a:cubicBezTo>
                    <a:cubicBezTo>
                      <a:pt x="129877" y="120666"/>
                      <a:pt x="127635" y="120650"/>
                      <a:pt x="125730" y="120015"/>
                    </a:cubicBezTo>
                    <a:cubicBezTo>
                      <a:pt x="124460" y="118110"/>
                      <a:pt x="123643" y="115808"/>
                      <a:pt x="121920" y="114300"/>
                    </a:cubicBezTo>
                    <a:cubicBezTo>
                      <a:pt x="113858" y="107246"/>
                      <a:pt x="112624" y="107391"/>
                      <a:pt x="104775" y="104775"/>
                    </a:cubicBezTo>
                    <a:lnTo>
                      <a:pt x="93345" y="97155"/>
                    </a:lnTo>
                    <a:cubicBezTo>
                      <a:pt x="91440" y="95885"/>
                      <a:pt x="89802" y="94069"/>
                      <a:pt x="87630" y="93345"/>
                    </a:cubicBezTo>
                    <a:lnTo>
                      <a:pt x="81915" y="91440"/>
                    </a:lnTo>
                    <a:cubicBezTo>
                      <a:pt x="75565" y="81915"/>
                      <a:pt x="80010" y="86995"/>
                      <a:pt x="66675" y="78105"/>
                    </a:cubicBezTo>
                    <a:lnTo>
                      <a:pt x="60960" y="74295"/>
                    </a:lnTo>
                    <a:cubicBezTo>
                      <a:pt x="60325" y="72390"/>
                      <a:pt x="60030" y="70335"/>
                      <a:pt x="59055" y="68580"/>
                    </a:cubicBezTo>
                    <a:cubicBezTo>
                      <a:pt x="56831" y="64577"/>
                      <a:pt x="52883" y="61494"/>
                      <a:pt x="51435" y="57150"/>
                    </a:cubicBezTo>
                    <a:cubicBezTo>
                      <a:pt x="49758" y="52118"/>
                      <a:pt x="46823" y="41643"/>
                      <a:pt x="41910" y="40005"/>
                    </a:cubicBezTo>
                    <a:lnTo>
                      <a:pt x="36195" y="38100"/>
                    </a:lnTo>
                    <a:cubicBezTo>
                      <a:pt x="32385" y="38735"/>
                      <a:pt x="28119" y="38089"/>
                      <a:pt x="24765" y="40005"/>
                    </a:cubicBezTo>
                    <a:cubicBezTo>
                      <a:pt x="23022" y="41001"/>
                      <a:pt x="24494" y="44553"/>
                      <a:pt x="22860" y="45720"/>
                    </a:cubicBezTo>
                    <a:cubicBezTo>
                      <a:pt x="19592" y="48054"/>
                      <a:pt x="11430" y="49530"/>
                      <a:pt x="11430" y="49530"/>
                    </a:cubicBezTo>
                    <a:cubicBezTo>
                      <a:pt x="2373" y="43492"/>
                      <a:pt x="6439" y="47892"/>
                      <a:pt x="1905" y="34290"/>
                    </a:cubicBezTo>
                    <a:lnTo>
                      <a:pt x="0" y="28575"/>
                    </a:lnTo>
                    <a:cubicBezTo>
                      <a:pt x="635" y="26670"/>
                      <a:pt x="485" y="24280"/>
                      <a:pt x="1905" y="22860"/>
                    </a:cubicBezTo>
                    <a:cubicBezTo>
                      <a:pt x="13609" y="11156"/>
                      <a:pt x="20730" y="14671"/>
                      <a:pt x="38100" y="13335"/>
                    </a:cubicBezTo>
                    <a:cubicBezTo>
                      <a:pt x="40005" y="12065"/>
                      <a:pt x="41711" y="10427"/>
                      <a:pt x="43815" y="9525"/>
                    </a:cubicBezTo>
                    <a:cubicBezTo>
                      <a:pt x="46221" y="8494"/>
                      <a:pt x="49391" y="9256"/>
                      <a:pt x="51435" y="7620"/>
                    </a:cubicBezTo>
                    <a:cubicBezTo>
                      <a:pt x="53003" y="6366"/>
                      <a:pt x="51920" y="3325"/>
                      <a:pt x="53340" y="1905"/>
                    </a:cubicBezTo>
                    <a:cubicBezTo>
                      <a:pt x="54760" y="485"/>
                      <a:pt x="57150" y="635"/>
                      <a:pt x="59055" y="0"/>
                    </a:cubicBezTo>
                    <a:lnTo>
                      <a:pt x="76200" y="1905"/>
                    </a:lnTo>
                    <a:cubicBezTo>
                      <a:pt x="81284" y="2503"/>
                      <a:pt x="86762" y="1731"/>
                      <a:pt x="91440" y="3810"/>
                    </a:cubicBezTo>
                    <a:cubicBezTo>
                      <a:pt x="93275" y="4626"/>
                      <a:pt x="92710" y="7620"/>
                      <a:pt x="93345" y="9525"/>
                    </a:cubicBezTo>
                    <a:cubicBezTo>
                      <a:pt x="92710" y="15240"/>
                      <a:pt x="94738" y="21959"/>
                      <a:pt x="91440" y="26670"/>
                    </a:cubicBezTo>
                    <a:cubicBezTo>
                      <a:pt x="89225" y="29834"/>
                      <a:pt x="83781" y="27737"/>
                      <a:pt x="80010" y="28575"/>
                    </a:cubicBezTo>
                    <a:cubicBezTo>
                      <a:pt x="73651" y="29988"/>
                      <a:pt x="74612" y="30163"/>
                      <a:pt x="74295" y="32385"/>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44" name="Freihandform 43"/>
              <p:cNvSpPr/>
              <p:nvPr/>
            </p:nvSpPr>
            <p:spPr>
              <a:xfrm>
                <a:off x="2634615" y="1402080"/>
                <a:ext cx="38100" cy="25322"/>
              </a:xfrm>
              <a:custGeom>
                <a:avLst/>
                <a:gdLst>
                  <a:gd name="connsiteX0" fmla="*/ 0 w 38100"/>
                  <a:gd name="connsiteY0" fmla="*/ 2462 h 25322"/>
                  <a:gd name="connsiteX1" fmla="*/ 0 w 38100"/>
                  <a:gd name="connsiteY1" fmla="*/ 2462 h 25322"/>
                  <a:gd name="connsiteX2" fmla="*/ 38100 w 38100"/>
                  <a:gd name="connsiteY2" fmla="*/ 10082 h 25322"/>
                  <a:gd name="connsiteX3" fmla="*/ 36195 w 38100"/>
                  <a:gd name="connsiteY3" fmla="*/ 25322 h 25322"/>
                  <a:gd name="connsiteX4" fmla="*/ 24765 w 38100"/>
                  <a:gd name="connsiteY4" fmla="*/ 17702 h 25322"/>
                  <a:gd name="connsiteX5" fmla="*/ 19050 w 38100"/>
                  <a:gd name="connsiteY5" fmla="*/ 13892 h 25322"/>
                  <a:gd name="connsiteX6" fmla="*/ 7620 w 38100"/>
                  <a:gd name="connsiteY6" fmla="*/ 10082 h 25322"/>
                  <a:gd name="connsiteX7" fmla="*/ 0 w 38100"/>
                  <a:gd name="connsiteY7" fmla="*/ 2462 h 2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25322">
                    <a:moveTo>
                      <a:pt x="0" y="2462"/>
                    </a:moveTo>
                    <a:lnTo>
                      <a:pt x="0" y="2462"/>
                    </a:lnTo>
                    <a:cubicBezTo>
                      <a:pt x="3752" y="2659"/>
                      <a:pt x="38100" y="-6793"/>
                      <a:pt x="38100" y="10082"/>
                    </a:cubicBezTo>
                    <a:cubicBezTo>
                      <a:pt x="38100" y="15202"/>
                      <a:pt x="36830" y="20242"/>
                      <a:pt x="36195" y="25322"/>
                    </a:cubicBezTo>
                    <a:cubicBezTo>
                      <a:pt x="25361" y="14488"/>
                      <a:pt x="35793" y="23216"/>
                      <a:pt x="24765" y="17702"/>
                    </a:cubicBezTo>
                    <a:cubicBezTo>
                      <a:pt x="22717" y="16678"/>
                      <a:pt x="21142" y="14822"/>
                      <a:pt x="19050" y="13892"/>
                    </a:cubicBezTo>
                    <a:cubicBezTo>
                      <a:pt x="15380" y="12261"/>
                      <a:pt x="7620" y="10082"/>
                      <a:pt x="7620" y="10082"/>
                    </a:cubicBezTo>
                    <a:cubicBezTo>
                      <a:pt x="5147" y="2663"/>
                      <a:pt x="1270" y="3732"/>
                      <a:pt x="0" y="2462"/>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45" name="Freihandform 44"/>
              <p:cNvSpPr/>
              <p:nvPr/>
            </p:nvSpPr>
            <p:spPr>
              <a:xfrm>
                <a:off x="2567940" y="1316355"/>
                <a:ext cx="15251" cy="19071"/>
              </a:xfrm>
              <a:custGeom>
                <a:avLst/>
                <a:gdLst>
                  <a:gd name="connsiteX0" fmla="*/ 11 w 15251"/>
                  <a:gd name="connsiteY0" fmla="*/ 7641 h 19071"/>
                  <a:gd name="connsiteX1" fmla="*/ 9536 w 15251"/>
                  <a:gd name="connsiteY1" fmla="*/ 19071 h 19071"/>
                  <a:gd name="connsiteX2" fmla="*/ 15251 w 15251"/>
                  <a:gd name="connsiteY2" fmla="*/ 17166 h 19071"/>
                  <a:gd name="connsiteX3" fmla="*/ 9536 w 15251"/>
                  <a:gd name="connsiteY3" fmla="*/ 5736 h 19071"/>
                  <a:gd name="connsiteX4" fmla="*/ 7631 w 15251"/>
                  <a:gd name="connsiteY4" fmla="*/ 11451 h 19071"/>
                  <a:gd name="connsiteX5" fmla="*/ 11 w 15251"/>
                  <a:gd name="connsiteY5" fmla="*/ 7641 h 1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51" h="19071">
                    <a:moveTo>
                      <a:pt x="11" y="7641"/>
                    </a:moveTo>
                    <a:cubicBezTo>
                      <a:pt x="328" y="8911"/>
                      <a:pt x="1771" y="19071"/>
                      <a:pt x="9536" y="19071"/>
                    </a:cubicBezTo>
                    <a:cubicBezTo>
                      <a:pt x="11544" y="19071"/>
                      <a:pt x="13346" y="17801"/>
                      <a:pt x="15251" y="17166"/>
                    </a:cubicBezTo>
                    <a:cubicBezTo>
                      <a:pt x="13892" y="4937"/>
                      <a:pt x="16217" y="-7627"/>
                      <a:pt x="9536" y="5736"/>
                    </a:cubicBezTo>
                    <a:cubicBezTo>
                      <a:pt x="8638" y="7532"/>
                      <a:pt x="9237" y="10246"/>
                      <a:pt x="7631" y="11451"/>
                    </a:cubicBezTo>
                    <a:cubicBezTo>
                      <a:pt x="6107" y="12594"/>
                      <a:pt x="-306" y="6371"/>
                      <a:pt x="11" y="7641"/>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47" name="Freihandform 46"/>
              <p:cNvSpPr/>
              <p:nvPr/>
            </p:nvSpPr>
            <p:spPr>
              <a:xfrm>
                <a:off x="2499360" y="1122045"/>
                <a:ext cx="48587" cy="38100"/>
              </a:xfrm>
              <a:custGeom>
                <a:avLst/>
                <a:gdLst>
                  <a:gd name="connsiteX0" fmla="*/ 901 w 48587"/>
                  <a:gd name="connsiteY0" fmla="*/ 32385 h 38100"/>
                  <a:gd name="connsiteX1" fmla="*/ 18046 w 48587"/>
                  <a:gd name="connsiteY1" fmla="*/ 34290 h 38100"/>
                  <a:gd name="connsiteX2" fmla="*/ 29476 w 48587"/>
                  <a:gd name="connsiteY2" fmla="*/ 38100 h 38100"/>
                  <a:gd name="connsiteX3" fmla="*/ 37096 w 48587"/>
                  <a:gd name="connsiteY3" fmla="*/ 22860 h 38100"/>
                  <a:gd name="connsiteX4" fmla="*/ 42811 w 48587"/>
                  <a:gd name="connsiteY4" fmla="*/ 20955 h 38100"/>
                  <a:gd name="connsiteX5" fmla="*/ 44716 w 48587"/>
                  <a:gd name="connsiteY5" fmla="*/ 15240 h 38100"/>
                  <a:gd name="connsiteX6" fmla="*/ 48526 w 48587"/>
                  <a:gd name="connsiteY6" fmla="*/ 9525 h 38100"/>
                  <a:gd name="connsiteX7" fmla="*/ 46621 w 48587"/>
                  <a:gd name="connsiteY7" fmla="*/ 0 h 38100"/>
                  <a:gd name="connsiteX8" fmla="*/ 33286 w 48587"/>
                  <a:gd name="connsiteY8" fmla="*/ 1905 h 38100"/>
                  <a:gd name="connsiteX9" fmla="*/ 23761 w 48587"/>
                  <a:gd name="connsiteY9" fmla="*/ 3810 h 38100"/>
                  <a:gd name="connsiteX10" fmla="*/ 18046 w 48587"/>
                  <a:gd name="connsiteY10" fmla="*/ 15240 h 38100"/>
                  <a:gd name="connsiteX11" fmla="*/ 4711 w 48587"/>
                  <a:gd name="connsiteY11" fmla="*/ 19050 h 38100"/>
                  <a:gd name="connsiteX12" fmla="*/ 2806 w 48587"/>
                  <a:gd name="connsiteY12" fmla="*/ 26670 h 38100"/>
                  <a:gd name="connsiteX13" fmla="*/ 901 w 48587"/>
                  <a:gd name="connsiteY13" fmla="*/ 3238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87" h="38100">
                    <a:moveTo>
                      <a:pt x="901" y="32385"/>
                    </a:moveTo>
                    <a:cubicBezTo>
                      <a:pt x="3441" y="33655"/>
                      <a:pt x="12407" y="33162"/>
                      <a:pt x="18046" y="34290"/>
                    </a:cubicBezTo>
                    <a:cubicBezTo>
                      <a:pt x="21984" y="35078"/>
                      <a:pt x="29476" y="38100"/>
                      <a:pt x="29476" y="38100"/>
                    </a:cubicBezTo>
                    <a:cubicBezTo>
                      <a:pt x="42388" y="33796"/>
                      <a:pt x="28340" y="40372"/>
                      <a:pt x="37096" y="22860"/>
                    </a:cubicBezTo>
                    <a:cubicBezTo>
                      <a:pt x="37994" y="21064"/>
                      <a:pt x="40906" y="21590"/>
                      <a:pt x="42811" y="20955"/>
                    </a:cubicBezTo>
                    <a:cubicBezTo>
                      <a:pt x="43446" y="19050"/>
                      <a:pt x="43818" y="17036"/>
                      <a:pt x="44716" y="15240"/>
                    </a:cubicBezTo>
                    <a:cubicBezTo>
                      <a:pt x="45740" y="13192"/>
                      <a:pt x="48242" y="11797"/>
                      <a:pt x="48526" y="9525"/>
                    </a:cubicBezTo>
                    <a:cubicBezTo>
                      <a:pt x="48928" y="6312"/>
                      <a:pt x="47256" y="3175"/>
                      <a:pt x="46621" y="0"/>
                    </a:cubicBezTo>
                    <a:cubicBezTo>
                      <a:pt x="42176" y="635"/>
                      <a:pt x="37715" y="1167"/>
                      <a:pt x="33286" y="1905"/>
                    </a:cubicBezTo>
                    <a:cubicBezTo>
                      <a:pt x="30092" y="2437"/>
                      <a:pt x="26572" y="2204"/>
                      <a:pt x="23761" y="3810"/>
                    </a:cubicBezTo>
                    <a:cubicBezTo>
                      <a:pt x="15517" y="8521"/>
                      <a:pt x="23587" y="9699"/>
                      <a:pt x="18046" y="15240"/>
                    </a:cubicBezTo>
                    <a:cubicBezTo>
                      <a:pt x="17135" y="16151"/>
                      <a:pt x="4777" y="19034"/>
                      <a:pt x="4711" y="19050"/>
                    </a:cubicBezTo>
                    <a:cubicBezTo>
                      <a:pt x="4076" y="21590"/>
                      <a:pt x="3837" y="24264"/>
                      <a:pt x="2806" y="26670"/>
                    </a:cubicBezTo>
                    <a:cubicBezTo>
                      <a:pt x="1904" y="28774"/>
                      <a:pt x="-1639" y="31115"/>
                      <a:pt x="901" y="32385"/>
                    </a:cubicBezTo>
                    <a:close/>
                  </a:path>
                </a:pathLst>
              </a:custGeom>
              <a:solidFill>
                <a:srgbClr val="E3007B"/>
              </a:solidFill>
              <a:ln w="317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48" name="Freihandform 47"/>
              <p:cNvSpPr/>
              <p:nvPr/>
            </p:nvSpPr>
            <p:spPr>
              <a:xfrm>
                <a:off x="2371725" y="1163955"/>
                <a:ext cx="180975" cy="161290"/>
              </a:xfrm>
              <a:custGeom>
                <a:avLst/>
                <a:gdLst>
                  <a:gd name="connsiteX0" fmla="*/ 106680 w 180975"/>
                  <a:gd name="connsiteY0" fmla="*/ 0 h 154305"/>
                  <a:gd name="connsiteX1" fmla="*/ 156210 w 180975"/>
                  <a:gd name="connsiteY1" fmla="*/ 40005 h 154305"/>
                  <a:gd name="connsiteX2" fmla="*/ 169545 w 180975"/>
                  <a:gd name="connsiteY2" fmla="*/ 32385 h 154305"/>
                  <a:gd name="connsiteX3" fmla="*/ 180975 w 180975"/>
                  <a:gd name="connsiteY3" fmla="*/ 38100 h 154305"/>
                  <a:gd name="connsiteX4" fmla="*/ 180975 w 180975"/>
                  <a:gd name="connsiteY4" fmla="*/ 47625 h 154305"/>
                  <a:gd name="connsiteX5" fmla="*/ 163830 w 180975"/>
                  <a:gd name="connsiteY5" fmla="*/ 70485 h 154305"/>
                  <a:gd name="connsiteX6" fmla="*/ 154305 w 180975"/>
                  <a:gd name="connsiteY6" fmla="*/ 81915 h 154305"/>
                  <a:gd name="connsiteX7" fmla="*/ 165735 w 180975"/>
                  <a:gd name="connsiteY7" fmla="*/ 91440 h 154305"/>
                  <a:gd name="connsiteX8" fmla="*/ 173355 w 180975"/>
                  <a:gd name="connsiteY8" fmla="*/ 99060 h 154305"/>
                  <a:gd name="connsiteX9" fmla="*/ 167640 w 180975"/>
                  <a:gd name="connsiteY9" fmla="*/ 110490 h 154305"/>
                  <a:gd name="connsiteX10" fmla="*/ 180975 w 180975"/>
                  <a:gd name="connsiteY10" fmla="*/ 133350 h 154305"/>
                  <a:gd name="connsiteX11" fmla="*/ 161925 w 180975"/>
                  <a:gd name="connsiteY11" fmla="*/ 140970 h 154305"/>
                  <a:gd name="connsiteX12" fmla="*/ 137160 w 180975"/>
                  <a:gd name="connsiteY12" fmla="*/ 137160 h 154305"/>
                  <a:gd name="connsiteX13" fmla="*/ 110490 w 180975"/>
                  <a:gd name="connsiteY13" fmla="*/ 137160 h 154305"/>
                  <a:gd name="connsiteX14" fmla="*/ 97155 w 180975"/>
                  <a:gd name="connsiteY14" fmla="*/ 154305 h 154305"/>
                  <a:gd name="connsiteX15" fmla="*/ 74295 w 180975"/>
                  <a:gd name="connsiteY15" fmla="*/ 148590 h 154305"/>
                  <a:gd name="connsiteX16" fmla="*/ 51435 w 180975"/>
                  <a:gd name="connsiteY16" fmla="*/ 148590 h 154305"/>
                  <a:gd name="connsiteX17" fmla="*/ 36195 w 180975"/>
                  <a:gd name="connsiteY17" fmla="*/ 137160 h 154305"/>
                  <a:gd name="connsiteX18" fmla="*/ 41910 w 180975"/>
                  <a:gd name="connsiteY18" fmla="*/ 114300 h 154305"/>
                  <a:gd name="connsiteX19" fmla="*/ 45720 w 180975"/>
                  <a:gd name="connsiteY19" fmla="*/ 81915 h 154305"/>
                  <a:gd name="connsiteX20" fmla="*/ 34290 w 180975"/>
                  <a:gd name="connsiteY20" fmla="*/ 62865 h 154305"/>
                  <a:gd name="connsiteX21" fmla="*/ 15240 w 180975"/>
                  <a:gd name="connsiteY21" fmla="*/ 57150 h 154305"/>
                  <a:gd name="connsiteX22" fmla="*/ 0 w 180975"/>
                  <a:gd name="connsiteY22" fmla="*/ 53340 h 154305"/>
                  <a:gd name="connsiteX23" fmla="*/ 7620 w 180975"/>
                  <a:gd name="connsiteY23" fmla="*/ 41910 h 154305"/>
                  <a:gd name="connsiteX24" fmla="*/ 24765 w 180975"/>
                  <a:gd name="connsiteY24" fmla="*/ 41910 h 154305"/>
                  <a:gd name="connsiteX25" fmla="*/ 24765 w 180975"/>
                  <a:gd name="connsiteY25" fmla="*/ 41910 h 154305"/>
                  <a:gd name="connsiteX26" fmla="*/ 47625 w 180975"/>
                  <a:gd name="connsiteY26" fmla="*/ 36195 h 154305"/>
                  <a:gd name="connsiteX27" fmla="*/ 57150 w 180975"/>
                  <a:gd name="connsiteY27" fmla="*/ 26670 h 154305"/>
                  <a:gd name="connsiteX28" fmla="*/ 64770 w 180975"/>
                  <a:gd name="connsiteY28" fmla="*/ 30480 h 154305"/>
                  <a:gd name="connsiteX29" fmla="*/ 106680 w 180975"/>
                  <a:gd name="connsiteY29" fmla="*/ 0 h 154305"/>
                  <a:gd name="connsiteX0" fmla="*/ 106680 w 180975"/>
                  <a:gd name="connsiteY0" fmla="*/ 0 h 161290"/>
                  <a:gd name="connsiteX1" fmla="*/ 156210 w 180975"/>
                  <a:gd name="connsiteY1" fmla="*/ 40005 h 161290"/>
                  <a:gd name="connsiteX2" fmla="*/ 169545 w 180975"/>
                  <a:gd name="connsiteY2" fmla="*/ 32385 h 161290"/>
                  <a:gd name="connsiteX3" fmla="*/ 180975 w 180975"/>
                  <a:gd name="connsiteY3" fmla="*/ 38100 h 161290"/>
                  <a:gd name="connsiteX4" fmla="*/ 180975 w 180975"/>
                  <a:gd name="connsiteY4" fmla="*/ 47625 h 161290"/>
                  <a:gd name="connsiteX5" fmla="*/ 163830 w 180975"/>
                  <a:gd name="connsiteY5" fmla="*/ 70485 h 161290"/>
                  <a:gd name="connsiteX6" fmla="*/ 154305 w 180975"/>
                  <a:gd name="connsiteY6" fmla="*/ 81915 h 161290"/>
                  <a:gd name="connsiteX7" fmla="*/ 165735 w 180975"/>
                  <a:gd name="connsiteY7" fmla="*/ 91440 h 161290"/>
                  <a:gd name="connsiteX8" fmla="*/ 173355 w 180975"/>
                  <a:gd name="connsiteY8" fmla="*/ 99060 h 161290"/>
                  <a:gd name="connsiteX9" fmla="*/ 167640 w 180975"/>
                  <a:gd name="connsiteY9" fmla="*/ 110490 h 161290"/>
                  <a:gd name="connsiteX10" fmla="*/ 180975 w 180975"/>
                  <a:gd name="connsiteY10" fmla="*/ 133350 h 161290"/>
                  <a:gd name="connsiteX11" fmla="*/ 161925 w 180975"/>
                  <a:gd name="connsiteY11" fmla="*/ 140970 h 161290"/>
                  <a:gd name="connsiteX12" fmla="*/ 137160 w 180975"/>
                  <a:gd name="connsiteY12" fmla="*/ 137160 h 161290"/>
                  <a:gd name="connsiteX13" fmla="*/ 110490 w 180975"/>
                  <a:gd name="connsiteY13" fmla="*/ 137160 h 161290"/>
                  <a:gd name="connsiteX14" fmla="*/ 97155 w 180975"/>
                  <a:gd name="connsiteY14" fmla="*/ 154305 h 161290"/>
                  <a:gd name="connsiteX15" fmla="*/ 83820 w 180975"/>
                  <a:gd name="connsiteY15" fmla="*/ 161290 h 161290"/>
                  <a:gd name="connsiteX16" fmla="*/ 51435 w 180975"/>
                  <a:gd name="connsiteY16" fmla="*/ 148590 h 161290"/>
                  <a:gd name="connsiteX17" fmla="*/ 36195 w 180975"/>
                  <a:gd name="connsiteY17" fmla="*/ 137160 h 161290"/>
                  <a:gd name="connsiteX18" fmla="*/ 41910 w 180975"/>
                  <a:gd name="connsiteY18" fmla="*/ 114300 h 161290"/>
                  <a:gd name="connsiteX19" fmla="*/ 45720 w 180975"/>
                  <a:gd name="connsiteY19" fmla="*/ 81915 h 161290"/>
                  <a:gd name="connsiteX20" fmla="*/ 34290 w 180975"/>
                  <a:gd name="connsiteY20" fmla="*/ 62865 h 161290"/>
                  <a:gd name="connsiteX21" fmla="*/ 15240 w 180975"/>
                  <a:gd name="connsiteY21" fmla="*/ 57150 h 161290"/>
                  <a:gd name="connsiteX22" fmla="*/ 0 w 180975"/>
                  <a:gd name="connsiteY22" fmla="*/ 53340 h 161290"/>
                  <a:gd name="connsiteX23" fmla="*/ 7620 w 180975"/>
                  <a:gd name="connsiteY23" fmla="*/ 41910 h 161290"/>
                  <a:gd name="connsiteX24" fmla="*/ 24765 w 180975"/>
                  <a:gd name="connsiteY24" fmla="*/ 41910 h 161290"/>
                  <a:gd name="connsiteX25" fmla="*/ 24765 w 180975"/>
                  <a:gd name="connsiteY25" fmla="*/ 41910 h 161290"/>
                  <a:gd name="connsiteX26" fmla="*/ 47625 w 180975"/>
                  <a:gd name="connsiteY26" fmla="*/ 36195 h 161290"/>
                  <a:gd name="connsiteX27" fmla="*/ 57150 w 180975"/>
                  <a:gd name="connsiteY27" fmla="*/ 26670 h 161290"/>
                  <a:gd name="connsiteX28" fmla="*/ 64770 w 180975"/>
                  <a:gd name="connsiteY28" fmla="*/ 30480 h 161290"/>
                  <a:gd name="connsiteX29" fmla="*/ 106680 w 180975"/>
                  <a:gd name="connsiteY29" fmla="*/ 0 h 161290"/>
                  <a:gd name="connsiteX0" fmla="*/ 106680 w 180975"/>
                  <a:gd name="connsiteY0" fmla="*/ 0 h 161290"/>
                  <a:gd name="connsiteX1" fmla="*/ 156210 w 180975"/>
                  <a:gd name="connsiteY1" fmla="*/ 40005 h 161290"/>
                  <a:gd name="connsiteX2" fmla="*/ 169545 w 180975"/>
                  <a:gd name="connsiteY2" fmla="*/ 32385 h 161290"/>
                  <a:gd name="connsiteX3" fmla="*/ 180975 w 180975"/>
                  <a:gd name="connsiteY3" fmla="*/ 38100 h 161290"/>
                  <a:gd name="connsiteX4" fmla="*/ 180975 w 180975"/>
                  <a:gd name="connsiteY4" fmla="*/ 47625 h 161290"/>
                  <a:gd name="connsiteX5" fmla="*/ 163830 w 180975"/>
                  <a:gd name="connsiteY5" fmla="*/ 70485 h 161290"/>
                  <a:gd name="connsiteX6" fmla="*/ 154305 w 180975"/>
                  <a:gd name="connsiteY6" fmla="*/ 81915 h 161290"/>
                  <a:gd name="connsiteX7" fmla="*/ 165735 w 180975"/>
                  <a:gd name="connsiteY7" fmla="*/ 91440 h 161290"/>
                  <a:gd name="connsiteX8" fmla="*/ 173355 w 180975"/>
                  <a:gd name="connsiteY8" fmla="*/ 99060 h 161290"/>
                  <a:gd name="connsiteX9" fmla="*/ 167640 w 180975"/>
                  <a:gd name="connsiteY9" fmla="*/ 110490 h 161290"/>
                  <a:gd name="connsiteX10" fmla="*/ 180975 w 180975"/>
                  <a:gd name="connsiteY10" fmla="*/ 133350 h 161290"/>
                  <a:gd name="connsiteX11" fmla="*/ 161925 w 180975"/>
                  <a:gd name="connsiteY11" fmla="*/ 140970 h 161290"/>
                  <a:gd name="connsiteX12" fmla="*/ 137160 w 180975"/>
                  <a:gd name="connsiteY12" fmla="*/ 137160 h 161290"/>
                  <a:gd name="connsiteX13" fmla="*/ 110490 w 180975"/>
                  <a:gd name="connsiteY13" fmla="*/ 137160 h 161290"/>
                  <a:gd name="connsiteX14" fmla="*/ 104775 w 180975"/>
                  <a:gd name="connsiteY14" fmla="*/ 161290 h 161290"/>
                  <a:gd name="connsiteX15" fmla="*/ 83820 w 180975"/>
                  <a:gd name="connsiteY15" fmla="*/ 161290 h 161290"/>
                  <a:gd name="connsiteX16" fmla="*/ 51435 w 180975"/>
                  <a:gd name="connsiteY16" fmla="*/ 148590 h 161290"/>
                  <a:gd name="connsiteX17" fmla="*/ 36195 w 180975"/>
                  <a:gd name="connsiteY17" fmla="*/ 137160 h 161290"/>
                  <a:gd name="connsiteX18" fmla="*/ 41910 w 180975"/>
                  <a:gd name="connsiteY18" fmla="*/ 114300 h 161290"/>
                  <a:gd name="connsiteX19" fmla="*/ 45720 w 180975"/>
                  <a:gd name="connsiteY19" fmla="*/ 81915 h 161290"/>
                  <a:gd name="connsiteX20" fmla="*/ 34290 w 180975"/>
                  <a:gd name="connsiteY20" fmla="*/ 62865 h 161290"/>
                  <a:gd name="connsiteX21" fmla="*/ 15240 w 180975"/>
                  <a:gd name="connsiteY21" fmla="*/ 57150 h 161290"/>
                  <a:gd name="connsiteX22" fmla="*/ 0 w 180975"/>
                  <a:gd name="connsiteY22" fmla="*/ 53340 h 161290"/>
                  <a:gd name="connsiteX23" fmla="*/ 7620 w 180975"/>
                  <a:gd name="connsiteY23" fmla="*/ 41910 h 161290"/>
                  <a:gd name="connsiteX24" fmla="*/ 24765 w 180975"/>
                  <a:gd name="connsiteY24" fmla="*/ 41910 h 161290"/>
                  <a:gd name="connsiteX25" fmla="*/ 24765 w 180975"/>
                  <a:gd name="connsiteY25" fmla="*/ 41910 h 161290"/>
                  <a:gd name="connsiteX26" fmla="*/ 47625 w 180975"/>
                  <a:gd name="connsiteY26" fmla="*/ 36195 h 161290"/>
                  <a:gd name="connsiteX27" fmla="*/ 57150 w 180975"/>
                  <a:gd name="connsiteY27" fmla="*/ 26670 h 161290"/>
                  <a:gd name="connsiteX28" fmla="*/ 64770 w 180975"/>
                  <a:gd name="connsiteY28" fmla="*/ 30480 h 161290"/>
                  <a:gd name="connsiteX29" fmla="*/ 106680 w 180975"/>
                  <a:gd name="connsiteY29" fmla="*/ 0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975" h="161290">
                    <a:moveTo>
                      <a:pt x="106680" y="0"/>
                    </a:moveTo>
                    <a:lnTo>
                      <a:pt x="156210" y="40005"/>
                    </a:lnTo>
                    <a:lnTo>
                      <a:pt x="169545" y="32385"/>
                    </a:lnTo>
                    <a:lnTo>
                      <a:pt x="180975" y="38100"/>
                    </a:lnTo>
                    <a:lnTo>
                      <a:pt x="180975" y="47625"/>
                    </a:lnTo>
                    <a:lnTo>
                      <a:pt x="163830" y="70485"/>
                    </a:lnTo>
                    <a:lnTo>
                      <a:pt x="154305" y="81915"/>
                    </a:lnTo>
                    <a:lnTo>
                      <a:pt x="165735" y="91440"/>
                    </a:lnTo>
                    <a:lnTo>
                      <a:pt x="173355" y="99060"/>
                    </a:lnTo>
                    <a:lnTo>
                      <a:pt x="167640" y="110490"/>
                    </a:lnTo>
                    <a:lnTo>
                      <a:pt x="180975" y="133350"/>
                    </a:lnTo>
                    <a:lnTo>
                      <a:pt x="161925" y="140970"/>
                    </a:lnTo>
                    <a:lnTo>
                      <a:pt x="137160" y="137160"/>
                    </a:lnTo>
                    <a:lnTo>
                      <a:pt x="110490" y="137160"/>
                    </a:lnTo>
                    <a:lnTo>
                      <a:pt x="104775" y="161290"/>
                    </a:lnTo>
                    <a:lnTo>
                      <a:pt x="83820" y="161290"/>
                    </a:lnTo>
                    <a:lnTo>
                      <a:pt x="51435" y="148590"/>
                    </a:lnTo>
                    <a:lnTo>
                      <a:pt x="36195" y="137160"/>
                    </a:lnTo>
                    <a:lnTo>
                      <a:pt x="41910" y="114300"/>
                    </a:lnTo>
                    <a:lnTo>
                      <a:pt x="45720" y="81915"/>
                    </a:lnTo>
                    <a:lnTo>
                      <a:pt x="34290" y="62865"/>
                    </a:lnTo>
                    <a:lnTo>
                      <a:pt x="15240" y="57150"/>
                    </a:lnTo>
                    <a:lnTo>
                      <a:pt x="0" y="53340"/>
                    </a:lnTo>
                    <a:lnTo>
                      <a:pt x="7620" y="41910"/>
                    </a:lnTo>
                    <a:lnTo>
                      <a:pt x="24765" y="41910"/>
                    </a:lnTo>
                    <a:lnTo>
                      <a:pt x="24765" y="41910"/>
                    </a:lnTo>
                    <a:lnTo>
                      <a:pt x="47625" y="36195"/>
                    </a:lnTo>
                    <a:lnTo>
                      <a:pt x="57150" y="26670"/>
                    </a:lnTo>
                    <a:lnTo>
                      <a:pt x="64770" y="30480"/>
                    </a:lnTo>
                    <a:lnTo>
                      <a:pt x="106680" y="0"/>
                    </a:ln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49" name="Freihandform 48"/>
              <p:cNvSpPr/>
              <p:nvPr/>
            </p:nvSpPr>
            <p:spPr>
              <a:xfrm>
                <a:off x="2537460" y="1101090"/>
                <a:ext cx="125848" cy="129540"/>
              </a:xfrm>
              <a:custGeom>
                <a:avLst/>
                <a:gdLst>
                  <a:gd name="connsiteX0" fmla="*/ 17263 w 125848"/>
                  <a:gd name="connsiteY0" fmla="*/ 20955 h 129540"/>
                  <a:gd name="connsiteX1" fmla="*/ 26788 w 125848"/>
                  <a:gd name="connsiteY1" fmla="*/ 19050 h 129540"/>
                  <a:gd name="connsiteX2" fmla="*/ 30598 w 125848"/>
                  <a:gd name="connsiteY2" fmla="*/ 13335 h 129540"/>
                  <a:gd name="connsiteX3" fmla="*/ 36313 w 125848"/>
                  <a:gd name="connsiteY3" fmla="*/ 9525 h 129540"/>
                  <a:gd name="connsiteX4" fmla="*/ 40123 w 125848"/>
                  <a:gd name="connsiteY4" fmla="*/ 3810 h 129540"/>
                  <a:gd name="connsiteX5" fmla="*/ 49648 w 125848"/>
                  <a:gd name="connsiteY5" fmla="*/ 1905 h 129540"/>
                  <a:gd name="connsiteX6" fmla="*/ 55363 w 125848"/>
                  <a:gd name="connsiteY6" fmla="*/ 0 h 129540"/>
                  <a:gd name="connsiteX7" fmla="*/ 61078 w 125848"/>
                  <a:gd name="connsiteY7" fmla="*/ 1905 h 129540"/>
                  <a:gd name="connsiteX8" fmla="*/ 70603 w 125848"/>
                  <a:gd name="connsiteY8" fmla="*/ 9525 h 129540"/>
                  <a:gd name="connsiteX9" fmla="*/ 95368 w 125848"/>
                  <a:gd name="connsiteY9" fmla="*/ 7620 h 129540"/>
                  <a:gd name="connsiteX10" fmla="*/ 108703 w 125848"/>
                  <a:gd name="connsiteY10" fmla="*/ 7620 h 129540"/>
                  <a:gd name="connsiteX11" fmla="*/ 112513 w 125848"/>
                  <a:gd name="connsiteY11" fmla="*/ 13335 h 129540"/>
                  <a:gd name="connsiteX12" fmla="*/ 118228 w 125848"/>
                  <a:gd name="connsiteY12" fmla="*/ 32385 h 129540"/>
                  <a:gd name="connsiteX13" fmla="*/ 123943 w 125848"/>
                  <a:gd name="connsiteY13" fmla="*/ 49530 h 129540"/>
                  <a:gd name="connsiteX14" fmla="*/ 125848 w 125848"/>
                  <a:gd name="connsiteY14" fmla="*/ 59055 h 129540"/>
                  <a:gd name="connsiteX15" fmla="*/ 123943 w 125848"/>
                  <a:gd name="connsiteY15" fmla="*/ 64770 h 129540"/>
                  <a:gd name="connsiteX16" fmla="*/ 104893 w 125848"/>
                  <a:gd name="connsiteY16" fmla="*/ 66675 h 129540"/>
                  <a:gd name="connsiteX17" fmla="*/ 99178 w 125848"/>
                  <a:gd name="connsiteY17" fmla="*/ 68580 h 129540"/>
                  <a:gd name="connsiteX18" fmla="*/ 93463 w 125848"/>
                  <a:gd name="connsiteY18" fmla="*/ 87630 h 129540"/>
                  <a:gd name="connsiteX19" fmla="*/ 99178 w 125848"/>
                  <a:gd name="connsiteY19" fmla="*/ 91440 h 129540"/>
                  <a:gd name="connsiteX20" fmla="*/ 102988 w 125848"/>
                  <a:gd name="connsiteY20" fmla="*/ 97155 h 129540"/>
                  <a:gd name="connsiteX21" fmla="*/ 106798 w 125848"/>
                  <a:gd name="connsiteY21" fmla="*/ 108585 h 129540"/>
                  <a:gd name="connsiteX22" fmla="*/ 93463 w 125848"/>
                  <a:gd name="connsiteY22" fmla="*/ 118110 h 129540"/>
                  <a:gd name="connsiteX23" fmla="*/ 87748 w 125848"/>
                  <a:gd name="connsiteY23" fmla="*/ 120015 h 129540"/>
                  <a:gd name="connsiteX24" fmla="*/ 82033 w 125848"/>
                  <a:gd name="connsiteY24" fmla="*/ 123825 h 129540"/>
                  <a:gd name="connsiteX25" fmla="*/ 74413 w 125848"/>
                  <a:gd name="connsiteY25" fmla="*/ 125730 h 129540"/>
                  <a:gd name="connsiteX26" fmla="*/ 61078 w 125848"/>
                  <a:gd name="connsiteY26" fmla="*/ 129540 h 129540"/>
                  <a:gd name="connsiteX27" fmla="*/ 45838 w 125848"/>
                  <a:gd name="connsiteY27" fmla="*/ 127635 h 129540"/>
                  <a:gd name="connsiteX28" fmla="*/ 15358 w 125848"/>
                  <a:gd name="connsiteY28" fmla="*/ 125730 h 129540"/>
                  <a:gd name="connsiteX29" fmla="*/ 17263 w 125848"/>
                  <a:gd name="connsiteY29" fmla="*/ 118110 h 129540"/>
                  <a:gd name="connsiteX30" fmla="*/ 21073 w 125848"/>
                  <a:gd name="connsiteY30" fmla="*/ 106680 h 129540"/>
                  <a:gd name="connsiteX31" fmla="*/ 13453 w 125848"/>
                  <a:gd name="connsiteY31" fmla="*/ 99060 h 129540"/>
                  <a:gd name="connsiteX32" fmla="*/ 9643 w 125848"/>
                  <a:gd name="connsiteY32" fmla="*/ 93345 h 129540"/>
                  <a:gd name="connsiteX33" fmla="*/ 3928 w 125848"/>
                  <a:gd name="connsiteY33" fmla="*/ 89535 h 129540"/>
                  <a:gd name="connsiteX34" fmla="*/ 118 w 125848"/>
                  <a:gd name="connsiteY34" fmla="*/ 83820 h 129540"/>
                  <a:gd name="connsiteX35" fmla="*/ 3928 w 125848"/>
                  <a:gd name="connsiteY35" fmla="*/ 47625 h 129540"/>
                  <a:gd name="connsiteX36" fmla="*/ 7738 w 125848"/>
                  <a:gd name="connsiteY36" fmla="*/ 41910 h 129540"/>
                  <a:gd name="connsiteX37" fmla="*/ 13453 w 125848"/>
                  <a:gd name="connsiteY37" fmla="*/ 40005 h 129540"/>
                  <a:gd name="connsiteX38" fmla="*/ 13453 w 125848"/>
                  <a:gd name="connsiteY38" fmla="*/ 26670 h 129540"/>
                  <a:gd name="connsiteX39" fmla="*/ 17263 w 125848"/>
                  <a:gd name="connsiteY39" fmla="*/ 20955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5848" h="129540">
                    <a:moveTo>
                      <a:pt x="17263" y="20955"/>
                    </a:moveTo>
                    <a:cubicBezTo>
                      <a:pt x="19485" y="19685"/>
                      <a:pt x="23977" y="20656"/>
                      <a:pt x="26788" y="19050"/>
                    </a:cubicBezTo>
                    <a:cubicBezTo>
                      <a:pt x="28776" y="17914"/>
                      <a:pt x="28979" y="14954"/>
                      <a:pt x="30598" y="13335"/>
                    </a:cubicBezTo>
                    <a:cubicBezTo>
                      <a:pt x="32217" y="11716"/>
                      <a:pt x="34408" y="10795"/>
                      <a:pt x="36313" y="9525"/>
                    </a:cubicBezTo>
                    <a:cubicBezTo>
                      <a:pt x="37583" y="7620"/>
                      <a:pt x="38135" y="4946"/>
                      <a:pt x="40123" y="3810"/>
                    </a:cubicBezTo>
                    <a:cubicBezTo>
                      <a:pt x="42934" y="2204"/>
                      <a:pt x="46507" y="2690"/>
                      <a:pt x="49648" y="1905"/>
                    </a:cubicBezTo>
                    <a:cubicBezTo>
                      <a:pt x="51596" y="1418"/>
                      <a:pt x="53458" y="635"/>
                      <a:pt x="55363" y="0"/>
                    </a:cubicBezTo>
                    <a:cubicBezTo>
                      <a:pt x="57268" y="635"/>
                      <a:pt x="59510" y="651"/>
                      <a:pt x="61078" y="1905"/>
                    </a:cubicBezTo>
                    <a:cubicBezTo>
                      <a:pt x="73388" y="11753"/>
                      <a:pt x="56238" y="4737"/>
                      <a:pt x="70603" y="9525"/>
                    </a:cubicBezTo>
                    <a:cubicBezTo>
                      <a:pt x="78858" y="8890"/>
                      <a:pt x="87153" y="8647"/>
                      <a:pt x="95368" y="7620"/>
                    </a:cubicBezTo>
                    <a:cubicBezTo>
                      <a:pt x="108122" y="6026"/>
                      <a:pt x="93196" y="3743"/>
                      <a:pt x="108703" y="7620"/>
                    </a:cubicBezTo>
                    <a:cubicBezTo>
                      <a:pt x="109973" y="9525"/>
                      <a:pt x="111583" y="11243"/>
                      <a:pt x="112513" y="13335"/>
                    </a:cubicBezTo>
                    <a:cubicBezTo>
                      <a:pt x="116658" y="22661"/>
                      <a:pt x="115670" y="23860"/>
                      <a:pt x="118228" y="32385"/>
                    </a:cubicBezTo>
                    <a:lnTo>
                      <a:pt x="123943" y="49530"/>
                    </a:lnTo>
                    <a:cubicBezTo>
                      <a:pt x="124967" y="52602"/>
                      <a:pt x="125213" y="55880"/>
                      <a:pt x="125848" y="59055"/>
                    </a:cubicBezTo>
                    <a:cubicBezTo>
                      <a:pt x="125213" y="60960"/>
                      <a:pt x="125830" y="64084"/>
                      <a:pt x="123943" y="64770"/>
                    </a:cubicBezTo>
                    <a:cubicBezTo>
                      <a:pt x="117946" y="66951"/>
                      <a:pt x="111200" y="65705"/>
                      <a:pt x="104893" y="66675"/>
                    </a:cubicBezTo>
                    <a:cubicBezTo>
                      <a:pt x="102908" y="66980"/>
                      <a:pt x="101083" y="67945"/>
                      <a:pt x="99178" y="68580"/>
                    </a:cubicBezTo>
                    <a:cubicBezTo>
                      <a:pt x="94501" y="75596"/>
                      <a:pt x="87934" y="79337"/>
                      <a:pt x="93463" y="87630"/>
                    </a:cubicBezTo>
                    <a:cubicBezTo>
                      <a:pt x="94733" y="89535"/>
                      <a:pt x="97273" y="90170"/>
                      <a:pt x="99178" y="91440"/>
                    </a:cubicBezTo>
                    <a:cubicBezTo>
                      <a:pt x="100448" y="93345"/>
                      <a:pt x="102058" y="95063"/>
                      <a:pt x="102988" y="97155"/>
                    </a:cubicBezTo>
                    <a:cubicBezTo>
                      <a:pt x="104619" y="100825"/>
                      <a:pt x="106798" y="108585"/>
                      <a:pt x="106798" y="108585"/>
                    </a:cubicBezTo>
                    <a:cubicBezTo>
                      <a:pt x="103623" y="118110"/>
                      <a:pt x="106798" y="113665"/>
                      <a:pt x="93463" y="118110"/>
                    </a:cubicBezTo>
                    <a:lnTo>
                      <a:pt x="87748" y="120015"/>
                    </a:lnTo>
                    <a:cubicBezTo>
                      <a:pt x="85843" y="121285"/>
                      <a:pt x="84137" y="122923"/>
                      <a:pt x="82033" y="123825"/>
                    </a:cubicBezTo>
                    <a:cubicBezTo>
                      <a:pt x="79627" y="124856"/>
                      <a:pt x="76930" y="125011"/>
                      <a:pt x="74413" y="125730"/>
                    </a:cubicBezTo>
                    <a:cubicBezTo>
                      <a:pt x="55282" y="131196"/>
                      <a:pt x="84899" y="123585"/>
                      <a:pt x="61078" y="129540"/>
                    </a:cubicBezTo>
                    <a:cubicBezTo>
                      <a:pt x="55998" y="128905"/>
                      <a:pt x="50940" y="128060"/>
                      <a:pt x="45838" y="127635"/>
                    </a:cubicBezTo>
                    <a:cubicBezTo>
                      <a:pt x="35693" y="126790"/>
                      <a:pt x="25015" y="128949"/>
                      <a:pt x="15358" y="125730"/>
                    </a:cubicBezTo>
                    <a:cubicBezTo>
                      <a:pt x="12874" y="124902"/>
                      <a:pt x="16511" y="120618"/>
                      <a:pt x="17263" y="118110"/>
                    </a:cubicBezTo>
                    <a:cubicBezTo>
                      <a:pt x="18417" y="114263"/>
                      <a:pt x="21073" y="106680"/>
                      <a:pt x="21073" y="106680"/>
                    </a:cubicBezTo>
                    <a:cubicBezTo>
                      <a:pt x="16917" y="94211"/>
                      <a:pt x="22689" y="106449"/>
                      <a:pt x="13453" y="99060"/>
                    </a:cubicBezTo>
                    <a:cubicBezTo>
                      <a:pt x="11665" y="97630"/>
                      <a:pt x="11262" y="94964"/>
                      <a:pt x="9643" y="93345"/>
                    </a:cubicBezTo>
                    <a:cubicBezTo>
                      <a:pt x="8024" y="91726"/>
                      <a:pt x="5833" y="90805"/>
                      <a:pt x="3928" y="89535"/>
                    </a:cubicBezTo>
                    <a:cubicBezTo>
                      <a:pt x="2658" y="87630"/>
                      <a:pt x="238" y="86106"/>
                      <a:pt x="118" y="83820"/>
                    </a:cubicBezTo>
                    <a:cubicBezTo>
                      <a:pt x="1" y="81606"/>
                      <a:pt x="-773" y="57026"/>
                      <a:pt x="3928" y="47625"/>
                    </a:cubicBezTo>
                    <a:cubicBezTo>
                      <a:pt x="4952" y="45577"/>
                      <a:pt x="5950" y="43340"/>
                      <a:pt x="7738" y="41910"/>
                    </a:cubicBezTo>
                    <a:cubicBezTo>
                      <a:pt x="9306" y="40656"/>
                      <a:pt x="11548" y="40640"/>
                      <a:pt x="13453" y="40005"/>
                    </a:cubicBezTo>
                    <a:cubicBezTo>
                      <a:pt x="15452" y="34008"/>
                      <a:pt x="16802" y="33368"/>
                      <a:pt x="13453" y="26670"/>
                    </a:cubicBezTo>
                    <a:cubicBezTo>
                      <a:pt x="13169" y="26102"/>
                      <a:pt x="15041" y="22225"/>
                      <a:pt x="17263" y="20955"/>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50" name="Freihandform 49"/>
              <p:cNvSpPr/>
              <p:nvPr/>
            </p:nvSpPr>
            <p:spPr>
              <a:xfrm>
                <a:off x="447675" y="1205865"/>
                <a:ext cx="946785" cy="441960"/>
              </a:xfrm>
              <a:custGeom>
                <a:avLst/>
                <a:gdLst>
                  <a:gd name="connsiteX0" fmla="*/ 47625 w 946785"/>
                  <a:gd name="connsiteY0" fmla="*/ 297180 h 441960"/>
                  <a:gd name="connsiteX1" fmla="*/ 106680 w 946785"/>
                  <a:gd name="connsiteY1" fmla="*/ 295275 h 441960"/>
                  <a:gd name="connsiteX2" fmla="*/ 129540 w 946785"/>
                  <a:gd name="connsiteY2" fmla="*/ 318135 h 441960"/>
                  <a:gd name="connsiteX3" fmla="*/ 179070 w 946785"/>
                  <a:gd name="connsiteY3" fmla="*/ 320040 h 441960"/>
                  <a:gd name="connsiteX4" fmla="*/ 196215 w 946785"/>
                  <a:gd name="connsiteY4" fmla="*/ 304800 h 441960"/>
                  <a:gd name="connsiteX5" fmla="*/ 226695 w 946785"/>
                  <a:gd name="connsiteY5" fmla="*/ 308610 h 441960"/>
                  <a:gd name="connsiteX6" fmla="*/ 236220 w 946785"/>
                  <a:gd name="connsiteY6" fmla="*/ 321945 h 441960"/>
                  <a:gd name="connsiteX7" fmla="*/ 245745 w 946785"/>
                  <a:gd name="connsiteY7" fmla="*/ 354330 h 441960"/>
                  <a:gd name="connsiteX8" fmla="*/ 257175 w 946785"/>
                  <a:gd name="connsiteY8" fmla="*/ 358140 h 441960"/>
                  <a:gd name="connsiteX9" fmla="*/ 272415 w 946785"/>
                  <a:gd name="connsiteY9" fmla="*/ 342900 h 441960"/>
                  <a:gd name="connsiteX10" fmla="*/ 297180 w 946785"/>
                  <a:gd name="connsiteY10" fmla="*/ 34671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47625 w 946785"/>
                  <a:gd name="connsiteY80" fmla="*/ 297180 h 441960"/>
                  <a:gd name="connsiteX0" fmla="*/ 47625 w 946785"/>
                  <a:gd name="connsiteY0" fmla="*/ 297180 h 441960"/>
                  <a:gd name="connsiteX1" fmla="*/ 106680 w 946785"/>
                  <a:gd name="connsiteY1" fmla="*/ 295275 h 441960"/>
                  <a:gd name="connsiteX2" fmla="*/ 129540 w 946785"/>
                  <a:gd name="connsiteY2" fmla="*/ 318135 h 441960"/>
                  <a:gd name="connsiteX3" fmla="*/ 179070 w 946785"/>
                  <a:gd name="connsiteY3" fmla="*/ 320040 h 441960"/>
                  <a:gd name="connsiteX4" fmla="*/ 196215 w 946785"/>
                  <a:gd name="connsiteY4" fmla="*/ 304800 h 441960"/>
                  <a:gd name="connsiteX5" fmla="*/ 226695 w 946785"/>
                  <a:gd name="connsiteY5" fmla="*/ 308610 h 441960"/>
                  <a:gd name="connsiteX6" fmla="*/ 236220 w 946785"/>
                  <a:gd name="connsiteY6" fmla="*/ 321945 h 441960"/>
                  <a:gd name="connsiteX7" fmla="*/ 245745 w 946785"/>
                  <a:gd name="connsiteY7" fmla="*/ 354330 h 441960"/>
                  <a:gd name="connsiteX8" fmla="*/ 257175 w 946785"/>
                  <a:gd name="connsiteY8" fmla="*/ 358140 h 441960"/>
                  <a:gd name="connsiteX9" fmla="*/ 272415 w 946785"/>
                  <a:gd name="connsiteY9" fmla="*/ 342900 h 441960"/>
                  <a:gd name="connsiteX10" fmla="*/ 297180 w 946785"/>
                  <a:gd name="connsiteY10" fmla="*/ 34671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24765 w 946785"/>
                  <a:gd name="connsiteY80" fmla="*/ 249555 h 441960"/>
                  <a:gd name="connsiteX81" fmla="*/ 47625 w 946785"/>
                  <a:gd name="connsiteY81" fmla="*/ 297180 h 441960"/>
                  <a:gd name="connsiteX0" fmla="*/ 47625 w 946785"/>
                  <a:gd name="connsiteY0" fmla="*/ 297180 h 441960"/>
                  <a:gd name="connsiteX1" fmla="*/ 106680 w 946785"/>
                  <a:gd name="connsiteY1" fmla="*/ 295275 h 441960"/>
                  <a:gd name="connsiteX2" fmla="*/ 129540 w 946785"/>
                  <a:gd name="connsiteY2" fmla="*/ 318135 h 441960"/>
                  <a:gd name="connsiteX3" fmla="*/ 179070 w 946785"/>
                  <a:gd name="connsiteY3" fmla="*/ 320040 h 441960"/>
                  <a:gd name="connsiteX4" fmla="*/ 196215 w 946785"/>
                  <a:gd name="connsiteY4" fmla="*/ 304800 h 441960"/>
                  <a:gd name="connsiteX5" fmla="*/ 226695 w 946785"/>
                  <a:gd name="connsiteY5" fmla="*/ 308610 h 441960"/>
                  <a:gd name="connsiteX6" fmla="*/ 236220 w 946785"/>
                  <a:gd name="connsiteY6" fmla="*/ 321945 h 441960"/>
                  <a:gd name="connsiteX7" fmla="*/ 245745 w 946785"/>
                  <a:gd name="connsiteY7" fmla="*/ 354330 h 441960"/>
                  <a:gd name="connsiteX8" fmla="*/ 257175 w 946785"/>
                  <a:gd name="connsiteY8" fmla="*/ 358140 h 441960"/>
                  <a:gd name="connsiteX9" fmla="*/ 272415 w 946785"/>
                  <a:gd name="connsiteY9" fmla="*/ 342900 h 441960"/>
                  <a:gd name="connsiteX10" fmla="*/ 297180 w 946785"/>
                  <a:gd name="connsiteY10" fmla="*/ 34671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295275 h 441960"/>
                  <a:gd name="connsiteX2" fmla="*/ 129540 w 946785"/>
                  <a:gd name="connsiteY2" fmla="*/ 318135 h 441960"/>
                  <a:gd name="connsiteX3" fmla="*/ 179070 w 946785"/>
                  <a:gd name="connsiteY3" fmla="*/ 320040 h 441960"/>
                  <a:gd name="connsiteX4" fmla="*/ 196215 w 946785"/>
                  <a:gd name="connsiteY4" fmla="*/ 304800 h 441960"/>
                  <a:gd name="connsiteX5" fmla="*/ 217170 w 946785"/>
                  <a:gd name="connsiteY5" fmla="*/ 316230 h 441960"/>
                  <a:gd name="connsiteX6" fmla="*/ 236220 w 946785"/>
                  <a:gd name="connsiteY6" fmla="*/ 321945 h 441960"/>
                  <a:gd name="connsiteX7" fmla="*/ 245745 w 946785"/>
                  <a:gd name="connsiteY7" fmla="*/ 354330 h 441960"/>
                  <a:gd name="connsiteX8" fmla="*/ 257175 w 946785"/>
                  <a:gd name="connsiteY8" fmla="*/ 358140 h 441960"/>
                  <a:gd name="connsiteX9" fmla="*/ 272415 w 946785"/>
                  <a:gd name="connsiteY9" fmla="*/ 342900 h 441960"/>
                  <a:gd name="connsiteX10" fmla="*/ 297180 w 946785"/>
                  <a:gd name="connsiteY10" fmla="*/ 34671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295275 h 441960"/>
                  <a:gd name="connsiteX2" fmla="*/ 129540 w 946785"/>
                  <a:gd name="connsiteY2" fmla="*/ 318135 h 441960"/>
                  <a:gd name="connsiteX3" fmla="*/ 179070 w 946785"/>
                  <a:gd name="connsiteY3" fmla="*/ 320040 h 441960"/>
                  <a:gd name="connsiteX4" fmla="*/ 196215 w 946785"/>
                  <a:gd name="connsiteY4" fmla="*/ 304800 h 441960"/>
                  <a:gd name="connsiteX5" fmla="*/ 217170 w 946785"/>
                  <a:gd name="connsiteY5" fmla="*/ 316230 h 441960"/>
                  <a:gd name="connsiteX6" fmla="*/ 236220 w 946785"/>
                  <a:gd name="connsiteY6" fmla="*/ 321945 h 441960"/>
                  <a:gd name="connsiteX7" fmla="*/ 245745 w 946785"/>
                  <a:gd name="connsiteY7" fmla="*/ 354330 h 441960"/>
                  <a:gd name="connsiteX8" fmla="*/ 257175 w 946785"/>
                  <a:gd name="connsiteY8" fmla="*/ 358140 h 441960"/>
                  <a:gd name="connsiteX9" fmla="*/ 272415 w 946785"/>
                  <a:gd name="connsiteY9" fmla="*/ 342900 h 441960"/>
                  <a:gd name="connsiteX10" fmla="*/ 297180 w 946785"/>
                  <a:gd name="connsiteY10" fmla="*/ 35814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302895 h 441960"/>
                  <a:gd name="connsiteX2" fmla="*/ 129540 w 946785"/>
                  <a:gd name="connsiteY2" fmla="*/ 318135 h 441960"/>
                  <a:gd name="connsiteX3" fmla="*/ 179070 w 946785"/>
                  <a:gd name="connsiteY3" fmla="*/ 320040 h 441960"/>
                  <a:gd name="connsiteX4" fmla="*/ 196215 w 946785"/>
                  <a:gd name="connsiteY4" fmla="*/ 304800 h 441960"/>
                  <a:gd name="connsiteX5" fmla="*/ 217170 w 946785"/>
                  <a:gd name="connsiteY5" fmla="*/ 316230 h 441960"/>
                  <a:gd name="connsiteX6" fmla="*/ 236220 w 946785"/>
                  <a:gd name="connsiteY6" fmla="*/ 321945 h 441960"/>
                  <a:gd name="connsiteX7" fmla="*/ 245745 w 946785"/>
                  <a:gd name="connsiteY7" fmla="*/ 354330 h 441960"/>
                  <a:gd name="connsiteX8" fmla="*/ 257175 w 946785"/>
                  <a:gd name="connsiteY8" fmla="*/ 358140 h 441960"/>
                  <a:gd name="connsiteX9" fmla="*/ 272415 w 946785"/>
                  <a:gd name="connsiteY9" fmla="*/ 342900 h 441960"/>
                  <a:gd name="connsiteX10" fmla="*/ 297180 w 946785"/>
                  <a:gd name="connsiteY10" fmla="*/ 35814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302895 h 441960"/>
                  <a:gd name="connsiteX2" fmla="*/ 129540 w 946785"/>
                  <a:gd name="connsiteY2" fmla="*/ 318135 h 441960"/>
                  <a:gd name="connsiteX3" fmla="*/ 179070 w 946785"/>
                  <a:gd name="connsiteY3" fmla="*/ 320040 h 441960"/>
                  <a:gd name="connsiteX4" fmla="*/ 196215 w 946785"/>
                  <a:gd name="connsiteY4" fmla="*/ 316598 h 441960"/>
                  <a:gd name="connsiteX5" fmla="*/ 217170 w 946785"/>
                  <a:gd name="connsiteY5" fmla="*/ 316230 h 441960"/>
                  <a:gd name="connsiteX6" fmla="*/ 236220 w 946785"/>
                  <a:gd name="connsiteY6" fmla="*/ 321945 h 441960"/>
                  <a:gd name="connsiteX7" fmla="*/ 245745 w 946785"/>
                  <a:gd name="connsiteY7" fmla="*/ 354330 h 441960"/>
                  <a:gd name="connsiteX8" fmla="*/ 257175 w 946785"/>
                  <a:gd name="connsiteY8" fmla="*/ 358140 h 441960"/>
                  <a:gd name="connsiteX9" fmla="*/ 272415 w 946785"/>
                  <a:gd name="connsiteY9" fmla="*/ 342900 h 441960"/>
                  <a:gd name="connsiteX10" fmla="*/ 297180 w 946785"/>
                  <a:gd name="connsiteY10" fmla="*/ 35814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302895 h 441960"/>
                  <a:gd name="connsiteX2" fmla="*/ 129540 w 946785"/>
                  <a:gd name="connsiteY2" fmla="*/ 318135 h 441960"/>
                  <a:gd name="connsiteX3" fmla="*/ 179070 w 946785"/>
                  <a:gd name="connsiteY3" fmla="*/ 320040 h 441960"/>
                  <a:gd name="connsiteX4" fmla="*/ 196215 w 946785"/>
                  <a:gd name="connsiteY4" fmla="*/ 316598 h 441960"/>
                  <a:gd name="connsiteX5" fmla="*/ 217170 w 946785"/>
                  <a:gd name="connsiteY5" fmla="*/ 316230 h 441960"/>
                  <a:gd name="connsiteX6" fmla="*/ 230321 w 946785"/>
                  <a:gd name="connsiteY6" fmla="*/ 335710 h 441960"/>
                  <a:gd name="connsiteX7" fmla="*/ 245745 w 946785"/>
                  <a:gd name="connsiteY7" fmla="*/ 354330 h 441960"/>
                  <a:gd name="connsiteX8" fmla="*/ 257175 w 946785"/>
                  <a:gd name="connsiteY8" fmla="*/ 358140 h 441960"/>
                  <a:gd name="connsiteX9" fmla="*/ 272415 w 946785"/>
                  <a:gd name="connsiteY9" fmla="*/ 342900 h 441960"/>
                  <a:gd name="connsiteX10" fmla="*/ 297180 w 946785"/>
                  <a:gd name="connsiteY10" fmla="*/ 35814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302895 h 441960"/>
                  <a:gd name="connsiteX2" fmla="*/ 129540 w 946785"/>
                  <a:gd name="connsiteY2" fmla="*/ 318135 h 441960"/>
                  <a:gd name="connsiteX3" fmla="*/ 179070 w 946785"/>
                  <a:gd name="connsiteY3" fmla="*/ 320040 h 441960"/>
                  <a:gd name="connsiteX4" fmla="*/ 196215 w 946785"/>
                  <a:gd name="connsiteY4" fmla="*/ 316598 h 441960"/>
                  <a:gd name="connsiteX5" fmla="*/ 217170 w 946785"/>
                  <a:gd name="connsiteY5" fmla="*/ 316230 h 441960"/>
                  <a:gd name="connsiteX6" fmla="*/ 230321 w 946785"/>
                  <a:gd name="connsiteY6" fmla="*/ 335710 h 441960"/>
                  <a:gd name="connsiteX7" fmla="*/ 245745 w 946785"/>
                  <a:gd name="connsiteY7" fmla="*/ 354330 h 441960"/>
                  <a:gd name="connsiteX8" fmla="*/ 249678 w 946785"/>
                  <a:gd name="connsiteY8" fmla="*/ 367972 h 441960"/>
                  <a:gd name="connsiteX9" fmla="*/ 272415 w 946785"/>
                  <a:gd name="connsiteY9" fmla="*/ 342900 h 441960"/>
                  <a:gd name="connsiteX10" fmla="*/ 297180 w 946785"/>
                  <a:gd name="connsiteY10" fmla="*/ 35814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302895 h 441960"/>
                  <a:gd name="connsiteX2" fmla="*/ 129540 w 946785"/>
                  <a:gd name="connsiteY2" fmla="*/ 318135 h 441960"/>
                  <a:gd name="connsiteX3" fmla="*/ 179070 w 946785"/>
                  <a:gd name="connsiteY3" fmla="*/ 320040 h 441960"/>
                  <a:gd name="connsiteX4" fmla="*/ 196215 w 946785"/>
                  <a:gd name="connsiteY4" fmla="*/ 316598 h 441960"/>
                  <a:gd name="connsiteX5" fmla="*/ 217170 w 946785"/>
                  <a:gd name="connsiteY5" fmla="*/ 316230 h 441960"/>
                  <a:gd name="connsiteX6" fmla="*/ 230321 w 946785"/>
                  <a:gd name="connsiteY6" fmla="*/ 335710 h 441960"/>
                  <a:gd name="connsiteX7" fmla="*/ 245745 w 946785"/>
                  <a:gd name="connsiteY7" fmla="*/ 354330 h 441960"/>
                  <a:gd name="connsiteX8" fmla="*/ 249678 w 946785"/>
                  <a:gd name="connsiteY8" fmla="*/ 367972 h 441960"/>
                  <a:gd name="connsiteX9" fmla="*/ 280281 w 946785"/>
                  <a:gd name="connsiteY9" fmla="*/ 350766 h 441960"/>
                  <a:gd name="connsiteX10" fmla="*/ 297180 w 946785"/>
                  <a:gd name="connsiteY10" fmla="*/ 358140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302895 h 441960"/>
                  <a:gd name="connsiteX2" fmla="*/ 129540 w 946785"/>
                  <a:gd name="connsiteY2" fmla="*/ 318135 h 441960"/>
                  <a:gd name="connsiteX3" fmla="*/ 179070 w 946785"/>
                  <a:gd name="connsiteY3" fmla="*/ 320040 h 441960"/>
                  <a:gd name="connsiteX4" fmla="*/ 196215 w 946785"/>
                  <a:gd name="connsiteY4" fmla="*/ 316598 h 441960"/>
                  <a:gd name="connsiteX5" fmla="*/ 217170 w 946785"/>
                  <a:gd name="connsiteY5" fmla="*/ 316230 h 441960"/>
                  <a:gd name="connsiteX6" fmla="*/ 230321 w 946785"/>
                  <a:gd name="connsiteY6" fmla="*/ 335710 h 441960"/>
                  <a:gd name="connsiteX7" fmla="*/ 245745 w 946785"/>
                  <a:gd name="connsiteY7" fmla="*/ 354330 h 441960"/>
                  <a:gd name="connsiteX8" fmla="*/ 249678 w 946785"/>
                  <a:gd name="connsiteY8" fmla="*/ 367972 h 441960"/>
                  <a:gd name="connsiteX9" fmla="*/ 280281 w 946785"/>
                  <a:gd name="connsiteY9" fmla="*/ 350766 h 441960"/>
                  <a:gd name="connsiteX10" fmla="*/ 295213 w 946785"/>
                  <a:gd name="connsiteY10" fmla="*/ 366006 h 441960"/>
                  <a:gd name="connsiteX11" fmla="*/ 314325 w 946785"/>
                  <a:gd name="connsiteY11" fmla="*/ 386715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302895 h 441960"/>
                  <a:gd name="connsiteX2" fmla="*/ 129540 w 946785"/>
                  <a:gd name="connsiteY2" fmla="*/ 318135 h 441960"/>
                  <a:gd name="connsiteX3" fmla="*/ 179070 w 946785"/>
                  <a:gd name="connsiteY3" fmla="*/ 320040 h 441960"/>
                  <a:gd name="connsiteX4" fmla="*/ 196215 w 946785"/>
                  <a:gd name="connsiteY4" fmla="*/ 316598 h 441960"/>
                  <a:gd name="connsiteX5" fmla="*/ 217170 w 946785"/>
                  <a:gd name="connsiteY5" fmla="*/ 316230 h 441960"/>
                  <a:gd name="connsiteX6" fmla="*/ 230321 w 946785"/>
                  <a:gd name="connsiteY6" fmla="*/ 335710 h 441960"/>
                  <a:gd name="connsiteX7" fmla="*/ 245745 w 946785"/>
                  <a:gd name="connsiteY7" fmla="*/ 354330 h 441960"/>
                  <a:gd name="connsiteX8" fmla="*/ 249678 w 946785"/>
                  <a:gd name="connsiteY8" fmla="*/ 367972 h 441960"/>
                  <a:gd name="connsiteX9" fmla="*/ 280281 w 946785"/>
                  <a:gd name="connsiteY9" fmla="*/ 350766 h 441960"/>
                  <a:gd name="connsiteX10" fmla="*/ 295213 w 946785"/>
                  <a:gd name="connsiteY10" fmla="*/ 366006 h 441960"/>
                  <a:gd name="connsiteX11" fmla="*/ 310392 w 946785"/>
                  <a:gd name="connsiteY11" fmla="*/ 396548 h 441960"/>
                  <a:gd name="connsiteX12" fmla="*/ 327660 w 946785"/>
                  <a:gd name="connsiteY12" fmla="*/ 421005 h 441960"/>
                  <a:gd name="connsiteX13" fmla="*/ 337185 w 946785"/>
                  <a:gd name="connsiteY13" fmla="*/ 417195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302895 h 441960"/>
                  <a:gd name="connsiteX2" fmla="*/ 129540 w 946785"/>
                  <a:gd name="connsiteY2" fmla="*/ 318135 h 441960"/>
                  <a:gd name="connsiteX3" fmla="*/ 179070 w 946785"/>
                  <a:gd name="connsiteY3" fmla="*/ 320040 h 441960"/>
                  <a:gd name="connsiteX4" fmla="*/ 196215 w 946785"/>
                  <a:gd name="connsiteY4" fmla="*/ 316598 h 441960"/>
                  <a:gd name="connsiteX5" fmla="*/ 217170 w 946785"/>
                  <a:gd name="connsiteY5" fmla="*/ 316230 h 441960"/>
                  <a:gd name="connsiteX6" fmla="*/ 230321 w 946785"/>
                  <a:gd name="connsiteY6" fmla="*/ 335710 h 441960"/>
                  <a:gd name="connsiteX7" fmla="*/ 245745 w 946785"/>
                  <a:gd name="connsiteY7" fmla="*/ 354330 h 441960"/>
                  <a:gd name="connsiteX8" fmla="*/ 249678 w 946785"/>
                  <a:gd name="connsiteY8" fmla="*/ 367972 h 441960"/>
                  <a:gd name="connsiteX9" fmla="*/ 280281 w 946785"/>
                  <a:gd name="connsiteY9" fmla="*/ 350766 h 441960"/>
                  <a:gd name="connsiteX10" fmla="*/ 295213 w 946785"/>
                  <a:gd name="connsiteY10" fmla="*/ 366006 h 441960"/>
                  <a:gd name="connsiteX11" fmla="*/ 310392 w 946785"/>
                  <a:gd name="connsiteY11" fmla="*/ 396548 h 441960"/>
                  <a:gd name="connsiteX12" fmla="*/ 327660 w 946785"/>
                  <a:gd name="connsiteY12" fmla="*/ 421005 h 441960"/>
                  <a:gd name="connsiteX13" fmla="*/ 348984 w 946785"/>
                  <a:gd name="connsiteY13" fmla="*/ 407362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6680 w 946785"/>
                  <a:gd name="connsiteY1" fmla="*/ 302895 h 441960"/>
                  <a:gd name="connsiteX2" fmla="*/ 129540 w 946785"/>
                  <a:gd name="connsiteY2" fmla="*/ 318135 h 441960"/>
                  <a:gd name="connsiteX3" fmla="*/ 179070 w 946785"/>
                  <a:gd name="connsiteY3" fmla="*/ 320040 h 441960"/>
                  <a:gd name="connsiteX4" fmla="*/ 196215 w 946785"/>
                  <a:gd name="connsiteY4" fmla="*/ 316598 h 441960"/>
                  <a:gd name="connsiteX5" fmla="*/ 217170 w 946785"/>
                  <a:gd name="connsiteY5" fmla="*/ 316230 h 441960"/>
                  <a:gd name="connsiteX6" fmla="*/ 230321 w 946785"/>
                  <a:gd name="connsiteY6" fmla="*/ 335710 h 441960"/>
                  <a:gd name="connsiteX7" fmla="*/ 245745 w 946785"/>
                  <a:gd name="connsiteY7" fmla="*/ 354330 h 441960"/>
                  <a:gd name="connsiteX8" fmla="*/ 249678 w 946785"/>
                  <a:gd name="connsiteY8" fmla="*/ 367972 h 441960"/>
                  <a:gd name="connsiteX9" fmla="*/ 280281 w 946785"/>
                  <a:gd name="connsiteY9" fmla="*/ 350766 h 441960"/>
                  <a:gd name="connsiteX10" fmla="*/ 295213 w 946785"/>
                  <a:gd name="connsiteY10" fmla="*/ 366006 h 441960"/>
                  <a:gd name="connsiteX11" fmla="*/ 310392 w 946785"/>
                  <a:gd name="connsiteY11" fmla="*/ 396548 h 441960"/>
                  <a:gd name="connsiteX12" fmla="*/ 315861 w 946785"/>
                  <a:gd name="connsiteY12" fmla="*/ 421005 h 441960"/>
                  <a:gd name="connsiteX13" fmla="*/ 348984 w 946785"/>
                  <a:gd name="connsiteY13" fmla="*/ 407362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 name="connsiteX0" fmla="*/ 47625 w 946785"/>
                  <a:gd name="connsiteY0" fmla="*/ 297180 h 441960"/>
                  <a:gd name="connsiteX1" fmla="*/ 108647 w 946785"/>
                  <a:gd name="connsiteY1" fmla="*/ 312727 h 441960"/>
                  <a:gd name="connsiteX2" fmla="*/ 129540 w 946785"/>
                  <a:gd name="connsiteY2" fmla="*/ 318135 h 441960"/>
                  <a:gd name="connsiteX3" fmla="*/ 179070 w 946785"/>
                  <a:gd name="connsiteY3" fmla="*/ 320040 h 441960"/>
                  <a:gd name="connsiteX4" fmla="*/ 196215 w 946785"/>
                  <a:gd name="connsiteY4" fmla="*/ 316598 h 441960"/>
                  <a:gd name="connsiteX5" fmla="*/ 217170 w 946785"/>
                  <a:gd name="connsiteY5" fmla="*/ 316230 h 441960"/>
                  <a:gd name="connsiteX6" fmla="*/ 230321 w 946785"/>
                  <a:gd name="connsiteY6" fmla="*/ 335710 h 441960"/>
                  <a:gd name="connsiteX7" fmla="*/ 245745 w 946785"/>
                  <a:gd name="connsiteY7" fmla="*/ 354330 h 441960"/>
                  <a:gd name="connsiteX8" fmla="*/ 249678 w 946785"/>
                  <a:gd name="connsiteY8" fmla="*/ 367972 h 441960"/>
                  <a:gd name="connsiteX9" fmla="*/ 280281 w 946785"/>
                  <a:gd name="connsiteY9" fmla="*/ 350766 h 441960"/>
                  <a:gd name="connsiteX10" fmla="*/ 295213 w 946785"/>
                  <a:gd name="connsiteY10" fmla="*/ 366006 h 441960"/>
                  <a:gd name="connsiteX11" fmla="*/ 310392 w 946785"/>
                  <a:gd name="connsiteY11" fmla="*/ 396548 h 441960"/>
                  <a:gd name="connsiteX12" fmla="*/ 315861 w 946785"/>
                  <a:gd name="connsiteY12" fmla="*/ 421005 h 441960"/>
                  <a:gd name="connsiteX13" fmla="*/ 348984 w 946785"/>
                  <a:gd name="connsiteY13" fmla="*/ 407362 h 441960"/>
                  <a:gd name="connsiteX14" fmla="*/ 348615 w 946785"/>
                  <a:gd name="connsiteY14" fmla="*/ 377190 h 441960"/>
                  <a:gd name="connsiteX15" fmla="*/ 424815 w 946785"/>
                  <a:gd name="connsiteY15" fmla="*/ 342900 h 441960"/>
                  <a:gd name="connsiteX16" fmla="*/ 481965 w 946785"/>
                  <a:gd name="connsiteY16" fmla="*/ 361950 h 441960"/>
                  <a:gd name="connsiteX17" fmla="*/ 501015 w 946785"/>
                  <a:gd name="connsiteY17" fmla="*/ 339090 h 441960"/>
                  <a:gd name="connsiteX18" fmla="*/ 525780 w 946785"/>
                  <a:gd name="connsiteY18" fmla="*/ 325755 h 441960"/>
                  <a:gd name="connsiteX19" fmla="*/ 542925 w 946785"/>
                  <a:gd name="connsiteY19" fmla="*/ 337185 h 441960"/>
                  <a:gd name="connsiteX20" fmla="*/ 567690 w 946785"/>
                  <a:gd name="connsiteY20" fmla="*/ 344805 h 441960"/>
                  <a:gd name="connsiteX21" fmla="*/ 582930 w 946785"/>
                  <a:gd name="connsiteY21" fmla="*/ 344805 h 441960"/>
                  <a:gd name="connsiteX22" fmla="*/ 601980 w 946785"/>
                  <a:gd name="connsiteY22" fmla="*/ 365760 h 441960"/>
                  <a:gd name="connsiteX23" fmla="*/ 596265 w 946785"/>
                  <a:gd name="connsiteY23" fmla="*/ 386715 h 441960"/>
                  <a:gd name="connsiteX24" fmla="*/ 605790 w 946785"/>
                  <a:gd name="connsiteY24" fmla="*/ 424815 h 441960"/>
                  <a:gd name="connsiteX25" fmla="*/ 617220 w 946785"/>
                  <a:gd name="connsiteY25" fmla="*/ 441960 h 441960"/>
                  <a:gd name="connsiteX26" fmla="*/ 630555 w 946785"/>
                  <a:gd name="connsiteY26" fmla="*/ 400050 h 441960"/>
                  <a:gd name="connsiteX27" fmla="*/ 624840 w 946785"/>
                  <a:gd name="connsiteY27" fmla="*/ 363855 h 441960"/>
                  <a:gd name="connsiteX28" fmla="*/ 624840 w 946785"/>
                  <a:gd name="connsiteY28" fmla="*/ 323850 h 441960"/>
                  <a:gd name="connsiteX29" fmla="*/ 674370 w 946785"/>
                  <a:gd name="connsiteY29" fmla="*/ 280035 h 441960"/>
                  <a:gd name="connsiteX30" fmla="*/ 721995 w 946785"/>
                  <a:gd name="connsiteY30" fmla="*/ 259080 h 441960"/>
                  <a:gd name="connsiteX31" fmla="*/ 739140 w 946785"/>
                  <a:gd name="connsiteY31" fmla="*/ 215265 h 441960"/>
                  <a:gd name="connsiteX32" fmla="*/ 746760 w 946785"/>
                  <a:gd name="connsiteY32" fmla="*/ 180975 h 441960"/>
                  <a:gd name="connsiteX33" fmla="*/ 762000 w 946785"/>
                  <a:gd name="connsiteY33" fmla="*/ 198120 h 441960"/>
                  <a:gd name="connsiteX34" fmla="*/ 775335 w 946785"/>
                  <a:gd name="connsiteY34" fmla="*/ 169545 h 441960"/>
                  <a:gd name="connsiteX35" fmla="*/ 832485 w 946785"/>
                  <a:gd name="connsiteY35" fmla="*/ 129540 h 441960"/>
                  <a:gd name="connsiteX36" fmla="*/ 872490 w 946785"/>
                  <a:gd name="connsiteY36" fmla="*/ 118110 h 441960"/>
                  <a:gd name="connsiteX37" fmla="*/ 878205 w 946785"/>
                  <a:gd name="connsiteY37" fmla="*/ 97155 h 441960"/>
                  <a:gd name="connsiteX38" fmla="*/ 941070 w 946785"/>
                  <a:gd name="connsiteY38" fmla="*/ 66675 h 441960"/>
                  <a:gd name="connsiteX39" fmla="*/ 935355 w 946785"/>
                  <a:gd name="connsiteY39" fmla="*/ 55245 h 441960"/>
                  <a:gd name="connsiteX40" fmla="*/ 946785 w 946785"/>
                  <a:gd name="connsiteY40" fmla="*/ 34290 h 441960"/>
                  <a:gd name="connsiteX41" fmla="*/ 935355 w 946785"/>
                  <a:gd name="connsiteY41" fmla="*/ 26670 h 441960"/>
                  <a:gd name="connsiteX42" fmla="*/ 914400 w 946785"/>
                  <a:gd name="connsiteY42" fmla="*/ 43815 h 441960"/>
                  <a:gd name="connsiteX43" fmla="*/ 895350 w 946785"/>
                  <a:gd name="connsiteY43" fmla="*/ 68580 h 441960"/>
                  <a:gd name="connsiteX44" fmla="*/ 828675 w 946785"/>
                  <a:gd name="connsiteY44" fmla="*/ 74295 h 441960"/>
                  <a:gd name="connsiteX45" fmla="*/ 790575 w 946785"/>
                  <a:gd name="connsiteY45" fmla="*/ 91440 h 441960"/>
                  <a:gd name="connsiteX46" fmla="*/ 769620 w 946785"/>
                  <a:gd name="connsiteY46" fmla="*/ 104775 h 441960"/>
                  <a:gd name="connsiteX47" fmla="*/ 752475 w 946785"/>
                  <a:gd name="connsiteY47" fmla="*/ 104775 h 441960"/>
                  <a:gd name="connsiteX48" fmla="*/ 704850 w 946785"/>
                  <a:gd name="connsiteY48" fmla="*/ 129540 h 441960"/>
                  <a:gd name="connsiteX49" fmla="*/ 672465 w 946785"/>
                  <a:gd name="connsiteY49" fmla="*/ 133350 h 441960"/>
                  <a:gd name="connsiteX50" fmla="*/ 674370 w 946785"/>
                  <a:gd name="connsiteY50" fmla="*/ 112395 h 441960"/>
                  <a:gd name="connsiteX51" fmla="*/ 685800 w 946785"/>
                  <a:gd name="connsiteY51" fmla="*/ 95250 h 441960"/>
                  <a:gd name="connsiteX52" fmla="*/ 678180 w 946785"/>
                  <a:gd name="connsiteY52" fmla="*/ 83820 h 441960"/>
                  <a:gd name="connsiteX53" fmla="*/ 691515 w 946785"/>
                  <a:gd name="connsiteY53" fmla="*/ 62865 h 441960"/>
                  <a:gd name="connsiteX54" fmla="*/ 680085 w 946785"/>
                  <a:gd name="connsiteY54" fmla="*/ 59055 h 441960"/>
                  <a:gd name="connsiteX55" fmla="*/ 651510 w 946785"/>
                  <a:gd name="connsiteY55" fmla="*/ 70485 h 441960"/>
                  <a:gd name="connsiteX56" fmla="*/ 632460 w 946785"/>
                  <a:gd name="connsiteY56" fmla="*/ 114300 h 441960"/>
                  <a:gd name="connsiteX57" fmla="*/ 617220 w 946785"/>
                  <a:gd name="connsiteY57" fmla="*/ 135255 h 441960"/>
                  <a:gd name="connsiteX58" fmla="*/ 592455 w 946785"/>
                  <a:gd name="connsiteY58" fmla="*/ 125730 h 441960"/>
                  <a:gd name="connsiteX59" fmla="*/ 594360 w 946785"/>
                  <a:gd name="connsiteY59" fmla="*/ 112395 h 441960"/>
                  <a:gd name="connsiteX60" fmla="*/ 626745 w 946785"/>
                  <a:gd name="connsiteY60" fmla="*/ 53340 h 441960"/>
                  <a:gd name="connsiteX61" fmla="*/ 678180 w 946785"/>
                  <a:gd name="connsiteY61" fmla="*/ 45720 h 441960"/>
                  <a:gd name="connsiteX62" fmla="*/ 670560 w 946785"/>
                  <a:gd name="connsiteY62" fmla="*/ 32385 h 441960"/>
                  <a:gd name="connsiteX63" fmla="*/ 626745 w 946785"/>
                  <a:gd name="connsiteY63" fmla="*/ 34290 h 441960"/>
                  <a:gd name="connsiteX64" fmla="*/ 598170 w 946785"/>
                  <a:gd name="connsiteY64" fmla="*/ 41910 h 441960"/>
                  <a:gd name="connsiteX65" fmla="*/ 577215 w 946785"/>
                  <a:gd name="connsiteY65" fmla="*/ 30480 h 441960"/>
                  <a:gd name="connsiteX66" fmla="*/ 603885 w 946785"/>
                  <a:gd name="connsiteY66" fmla="*/ 15240 h 441960"/>
                  <a:gd name="connsiteX67" fmla="*/ 554355 w 946785"/>
                  <a:gd name="connsiteY67" fmla="*/ 0 h 441960"/>
                  <a:gd name="connsiteX68" fmla="*/ 140970 w 946785"/>
                  <a:gd name="connsiteY68" fmla="*/ 1905 h 441960"/>
                  <a:gd name="connsiteX69" fmla="*/ 112395 w 946785"/>
                  <a:gd name="connsiteY69" fmla="*/ 30480 h 441960"/>
                  <a:gd name="connsiteX70" fmla="*/ 104775 w 946785"/>
                  <a:gd name="connsiteY70" fmla="*/ 13335 h 441960"/>
                  <a:gd name="connsiteX71" fmla="*/ 91440 w 946785"/>
                  <a:gd name="connsiteY71" fmla="*/ 13335 h 441960"/>
                  <a:gd name="connsiteX72" fmla="*/ 64770 w 946785"/>
                  <a:gd name="connsiteY72" fmla="*/ 70485 h 441960"/>
                  <a:gd name="connsiteX73" fmla="*/ 36195 w 946785"/>
                  <a:gd name="connsiteY73" fmla="*/ 95250 h 441960"/>
                  <a:gd name="connsiteX74" fmla="*/ 26670 w 946785"/>
                  <a:gd name="connsiteY74" fmla="*/ 127635 h 441960"/>
                  <a:gd name="connsiteX75" fmla="*/ 5715 w 946785"/>
                  <a:gd name="connsiteY75" fmla="*/ 152400 h 441960"/>
                  <a:gd name="connsiteX76" fmla="*/ 7620 w 946785"/>
                  <a:gd name="connsiteY76" fmla="*/ 169545 h 441960"/>
                  <a:gd name="connsiteX77" fmla="*/ 0 w 946785"/>
                  <a:gd name="connsiteY77" fmla="*/ 190500 h 441960"/>
                  <a:gd name="connsiteX78" fmla="*/ 15240 w 946785"/>
                  <a:gd name="connsiteY78" fmla="*/ 201930 h 441960"/>
                  <a:gd name="connsiteX79" fmla="*/ 7620 w 946785"/>
                  <a:gd name="connsiteY79" fmla="*/ 209550 h 441960"/>
                  <a:gd name="connsiteX80" fmla="*/ 17145 w 946785"/>
                  <a:gd name="connsiteY80" fmla="*/ 266700 h 441960"/>
                  <a:gd name="connsiteX81" fmla="*/ 47625 w 946785"/>
                  <a:gd name="connsiteY81" fmla="*/ 2971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46785" h="441960">
                    <a:moveTo>
                      <a:pt x="47625" y="297180"/>
                    </a:moveTo>
                    <a:lnTo>
                      <a:pt x="108647" y="312727"/>
                    </a:lnTo>
                    <a:lnTo>
                      <a:pt x="129540" y="318135"/>
                    </a:lnTo>
                    <a:lnTo>
                      <a:pt x="179070" y="320040"/>
                    </a:lnTo>
                    <a:lnTo>
                      <a:pt x="196215" y="316598"/>
                    </a:lnTo>
                    <a:lnTo>
                      <a:pt x="217170" y="316230"/>
                    </a:lnTo>
                    <a:lnTo>
                      <a:pt x="230321" y="335710"/>
                    </a:lnTo>
                    <a:lnTo>
                      <a:pt x="245745" y="354330"/>
                    </a:lnTo>
                    <a:lnTo>
                      <a:pt x="249678" y="367972"/>
                    </a:lnTo>
                    <a:lnTo>
                      <a:pt x="280281" y="350766"/>
                    </a:lnTo>
                    <a:lnTo>
                      <a:pt x="295213" y="366006"/>
                    </a:lnTo>
                    <a:lnTo>
                      <a:pt x="310392" y="396548"/>
                    </a:lnTo>
                    <a:lnTo>
                      <a:pt x="315861" y="421005"/>
                    </a:lnTo>
                    <a:lnTo>
                      <a:pt x="348984" y="407362"/>
                    </a:lnTo>
                    <a:lnTo>
                      <a:pt x="348615" y="377190"/>
                    </a:lnTo>
                    <a:lnTo>
                      <a:pt x="424815" y="342900"/>
                    </a:lnTo>
                    <a:lnTo>
                      <a:pt x="481965" y="361950"/>
                    </a:lnTo>
                    <a:lnTo>
                      <a:pt x="501015" y="339090"/>
                    </a:lnTo>
                    <a:lnTo>
                      <a:pt x="525780" y="325755"/>
                    </a:lnTo>
                    <a:lnTo>
                      <a:pt x="542925" y="337185"/>
                    </a:lnTo>
                    <a:lnTo>
                      <a:pt x="567690" y="344805"/>
                    </a:lnTo>
                    <a:lnTo>
                      <a:pt x="582930" y="344805"/>
                    </a:lnTo>
                    <a:lnTo>
                      <a:pt x="601980" y="365760"/>
                    </a:lnTo>
                    <a:lnTo>
                      <a:pt x="596265" y="386715"/>
                    </a:lnTo>
                    <a:lnTo>
                      <a:pt x="605790" y="424815"/>
                    </a:lnTo>
                    <a:lnTo>
                      <a:pt x="617220" y="441960"/>
                    </a:lnTo>
                    <a:lnTo>
                      <a:pt x="630555" y="400050"/>
                    </a:lnTo>
                    <a:lnTo>
                      <a:pt x="624840" y="363855"/>
                    </a:lnTo>
                    <a:lnTo>
                      <a:pt x="624840" y="323850"/>
                    </a:lnTo>
                    <a:lnTo>
                      <a:pt x="674370" y="280035"/>
                    </a:lnTo>
                    <a:lnTo>
                      <a:pt x="721995" y="259080"/>
                    </a:lnTo>
                    <a:lnTo>
                      <a:pt x="739140" y="215265"/>
                    </a:lnTo>
                    <a:lnTo>
                      <a:pt x="746760" y="180975"/>
                    </a:lnTo>
                    <a:lnTo>
                      <a:pt x="762000" y="198120"/>
                    </a:lnTo>
                    <a:lnTo>
                      <a:pt x="775335" y="169545"/>
                    </a:lnTo>
                    <a:lnTo>
                      <a:pt x="832485" y="129540"/>
                    </a:lnTo>
                    <a:lnTo>
                      <a:pt x="872490" y="118110"/>
                    </a:lnTo>
                    <a:lnTo>
                      <a:pt x="878205" y="97155"/>
                    </a:lnTo>
                    <a:lnTo>
                      <a:pt x="941070" y="66675"/>
                    </a:lnTo>
                    <a:lnTo>
                      <a:pt x="935355" y="55245"/>
                    </a:lnTo>
                    <a:lnTo>
                      <a:pt x="946785" y="34290"/>
                    </a:lnTo>
                    <a:lnTo>
                      <a:pt x="935355" y="26670"/>
                    </a:lnTo>
                    <a:lnTo>
                      <a:pt x="914400" y="43815"/>
                    </a:lnTo>
                    <a:lnTo>
                      <a:pt x="895350" y="68580"/>
                    </a:lnTo>
                    <a:lnTo>
                      <a:pt x="828675" y="74295"/>
                    </a:lnTo>
                    <a:lnTo>
                      <a:pt x="790575" y="91440"/>
                    </a:lnTo>
                    <a:lnTo>
                      <a:pt x="769620" y="104775"/>
                    </a:lnTo>
                    <a:lnTo>
                      <a:pt x="752475" y="104775"/>
                    </a:lnTo>
                    <a:lnTo>
                      <a:pt x="704850" y="129540"/>
                    </a:lnTo>
                    <a:lnTo>
                      <a:pt x="672465" y="133350"/>
                    </a:lnTo>
                    <a:lnTo>
                      <a:pt x="674370" y="112395"/>
                    </a:lnTo>
                    <a:lnTo>
                      <a:pt x="685800" y="95250"/>
                    </a:lnTo>
                    <a:lnTo>
                      <a:pt x="678180" y="83820"/>
                    </a:lnTo>
                    <a:lnTo>
                      <a:pt x="691515" y="62865"/>
                    </a:lnTo>
                    <a:lnTo>
                      <a:pt x="680085" y="59055"/>
                    </a:lnTo>
                    <a:lnTo>
                      <a:pt x="651510" y="70485"/>
                    </a:lnTo>
                    <a:lnTo>
                      <a:pt x="632460" y="114300"/>
                    </a:lnTo>
                    <a:lnTo>
                      <a:pt x="617220" y="135255"/>
                    </a:lnTo>
                    <a:lnTo>
                      <a:pt x="592455" y="125730"/>
                    </a:lnTo>
                    <a:lnTo>
                      <a:pt x="594360" y="112395"/>
                    </a:lnTo>
                    <a:lnTo>
                      <a:pt x="626745" y="53340"/>
                    </a:lnTo>
                    <a:lnTo>
                      <a:pt x="678180" y="45720"/>
                    </a:lnTo>
                    <a:lnTo>
                      <a:pt x="670560" y="32385"/>
                    </a:lnTo>
                    <a:lnTo>
                      <a:pt x="626745" y="34290"/>
                    </a:lnTo>
                    <a:lnTo>
                      <a:pt x="598170" y="41910"/>
                    </a:lnTo>
                    <a:lnTo>
                      <a:pt x="577215" y="30480"/>
                    </a:lnTo>
                    <a:lnTo>
                      <a:pt x="603885" y="15240"/>
                    </a:lnTo>
                    <a:lnTo>
                      <a:pt x="554355" y="0"/>
                    </a:lnTo>
                    <a:lnTo>
                      <a:pt x="140970" y="1905"/>
                    </a:lnTo>
                    <a:lnTo>
                      <a:pt x="112395" y="30480"/>
                    </a:lnTo>
                    <a:lnTo>
                      <a:pt x="104775" y="13335"/>
                    </a:lnTo>
                    <a:lnTo>
                      <a:pt x="91440" y="13335"/>
                    </a:lnTo>
                    <a:lnTo>
                      <a:pt x="64770" y="70485"/>
                    </a:lnTo>
                    <a:lnTo>
                      <a:pt x="36195" y="95250"/>
                    </a:lnTo>
                    <a:lnTo>
                      <a:pt x="26670" y="127635"/>
                    </a:lnTo>
                    <a:lnTo>
                      <a:pt x="5715" y="152400"/>
                    </a:lnTo>
                    <a:lnTo>
                      <a:pt x="7620" y="169545"/>
                    </a:lnTo>
                    <a:lnTo>
                      <a:pt x="0" y="190500"/>
                    </a:lnTo>
                    <a:lnTo>
                      <a:pt x="15240" y="201930"/>
                    </a:lnTo>
                    <a:lnTo>
                      <a:pt x="7620" y="209550"/>
                    </a:lnTo>
                    <a:lnTo>
                      <a:pt x="17145" y="266700"/>
                    </a:lnTo>
                    <a:lnTo>
                      <a:pt x="47625" y="297180"/>
                    </a:ln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56" name="Freihandform 55"/>
              <p:cNvSpPr/>
              <p:nvPr/>
            </p:nvSpPr>
            <p:spPr>
              <a:xfrm>
                <a:off x="521970" y="817245"/>
                <a:ext cx="1097280" cy="499110"/>
              </a:xfrm>
              <a:custGeom>
                <a:avLst/>
                <a:gdLst>
                  <a:gd name="connsiteX0" fmla="*/ 0 w 1097280"/>
                  <a:gd name="connsiteY0" fmla="*/ 177165 h 499110"/>
                  <a:gd name="connsiteX1" fmla="*/ 180975 w 1097280"/>
                  <a:gd name="connsiteY1" fmla="*/ 34290 h 499110"/>
                  <a:gd name="connsiteX2" fmla="*/ 200025 w 1097280"/>
                  <a:gd name="connsiteY2" fmla="*/ 40005 h 499110"/>
                  <a:gd name="connsiteX3" fmla="*/ 224790 w 1097280"/>
                  <a:gd name="connsiteY3" fmla="*/ 43815 h 499110"/>
                  <a:gd name="connsiteX4" fmla="*/ 268605 w 1097280"/>
                  <a:gd name="connsiteY4" fmla="*/ 36195 h 499110"/>
                  <a:gd name="connsiteX5" fmla="*/ 312420 w 1097280"/>
                  <a:gd name="connsiteY5" fmla="*/ 28575 h 499110"/>
                  <a:gd name="connsiteX6" fmla="*/ 339090 w 1097280"/>
                  <a:gd name="connsiteY6" fmla="*/ 28575 h 499110"/>
                  <a:gd name="connsiteX7" fmla="*/ 352425 w 1097280"/>
                  <a:gd name="connsiteY7" fmla="*/ 20955 h 499110"/>
                  <a:gd name="connsiteX8" fmla="*/ 375285 w 1097280"/>
                  <a:gd name="connsiteY8" fmla="*/ 36195 h 499110"/>
                  <a:gd name="connsiteX9" fmla="*/ 384810 w 1097280"/>
                  <a:gd name="connsiteY9" fmla="*/ 36195 h 499110"/>
                  <a:gd name="connsiteX10" fmla="*/ 396240 w 1097280"/>
                  <a:gd name="connsiteY10" fmla="*/ 28575 h 499110"/>
                  <a:gd name="connsiteX11" fmla="*/ 449580 w 1097280"/>
                  <a:gd name="connsiteY11" fmla="*/ 34290 h 499110"/>
                  <a:gd name="connsiteX12" fmla="*/ 462915 w 1097280"/>
                  <a:gd name="connsiteY12" fmla="*/ 47625 h 499110"/>
                  <a:gd name="connsiteX13" fmla="*/ 481965 w 1097280"/>
                  <a:gd name="connsiteY13" fmla="*/ 47625 h 499110"/>
                  <a:gd name="connsiteX14" fmla="*/ 472440 w 1097280"/>
                  <a:gd name="connsiteY14" fmla="*/ 62865 h 499110"/>
                  <a:gd name="connsiteX15" fmla="*/ 520065 w 1097280"/>
                  <a:gd name="connsiteY15" fmla="*/ 60960 h 499110"/>
                  <a:gd name="connsiteX16" fmla="*/ 520065 w 1097280"/>
                  <a:gd name="connsiteY16" fmla="*/ 60960 h 499110"/>
                  <a:gd name="connsiteX17" fmla="*/ 539115 w 1097280"/>
                  <a:gd name="connsiteY17" fmla="*/ 59055 h 499110"/>
                  <a:gd name="connsiteX18" fmla="*/ 548640 w 1097280"/>
                  <a:gd name="connsiteY18" fmla="*/ 85725 h 499110"/>
                  <a:gd name="connsiteX19" fmla="*/ 565785 w 1097280"/>
                  <a:gd name="connsiteY19" fmla="*/ 64770 h 499110"/>
                  <a:gd name="connsiteX20" fmla="*/ 600075 w 1097280"/>
                  <a:gd name="connsiteY20" fmla="*/ 53340 h 499110"/>
                  <a:gd name="connsiteX21" fmla="*/ 624840 w 1097280"/>
                  <a:gd name="connsiteY21" fmla="*/ 53340 h 499110"/>
                  <a:gd name="connsiteX22" fmla="*/ 640080 w 1097280"/>
                  <a:gd name="connsiteY22" fmla="*/ 64770 h 499110"/>
                  <a:gd name="connsiteX23" fmla="*/ 661035 w 1097280"/>
                  <a:gd name="connsiteY23" fmla="*/ 64770 h 499110"/>
                  <a:gd name="connsiteX24" fmla="*/ 674370 w 1097280"/>
                  <a:gd name="connsiteY24" fmla="*/ 59055 h 499110"/>
                  <a:gd name="connsiteX25" fmla="*/ 691515 w 1097280"/>
                  <a:gd name="connsiteY25" fmla="*/ 62865 h 499110"/>
                  <a:gd name="connsiteX26" fmla="*/ 706755 w 1097280"/>
                  <a:gd name="connsiteY26" fmla="*/ 74295 h 499110"/>
                  <a:gd name="connsiteX27" fmla="*/ 731520 w 1097280"/>
                  <a:gd name="connsiteY27" fmla="*/ 57150 h 499110"/>
                  <a:gd name="connsiteX28" fmla="*/ 760095 w 1097280"/>
                  <a:gd name="connsiteY28" fmla="*/ 47625 h 499110"/>
                  <a:gd name="connsiteX29" fmla="*/ 765810 w 1097280"/>
                  <a:gd name="connsiteY29" fmla="*/ 30480 h 499110"/>
                  <a:gd name="connsiteX30" fmla="*/ 750570 w 1097280"/>
                  <a:gd name="connsiteY30" fmla="*/ 17145 h 499110"/>
                  <a:gd name="connsiteX31" fmla="*/ 794385 w 1097280"/>
                  <a:gd name="connsiteY31" fmla="*/ 0 h 499110"/>
                  <a:gd name="connsiteX32" fmla="*/ 802005 w 1097280"/>
                  <a:gd name="connsiteY32" fmla="*/ 5715 h 499110"/>
                  <a:gd name="connsiteX33" fmla="*/ 792480 w 1097280"/>
                  <a:gd name="connsiteY33" fmla="*/ 28575 h 499110"/>
                  <a:gd name="connsiteX34" fmla="*/ 805815 w 1097280"/>
                  <a:gd name="connsiteY34" fmla="*/ 43815 h 499110"/>
                  <a:gd name="connsiteX35" fmla="*/ 815340 w 1097280"/>
                  <a:gd name="connsiteY35" fmla="*/ 34290 h 499110"/>
                  <a:gd name="connsiteX36" fmla="*/ 824865 w 1097280"/>
                  <a:gd name="connsiteY36" fmla="*/ 43815 h 499110"/>
                  <a:gd name="connsiteX37" fmla="*/ 813435 w 1097280"/>
                  <a:gd name="connsiteY37" fmla="*/ 62865 h 499110"/>
                  <a:gd name="connsiteX38" fmla="*/ 822960 w 1097280"/>
                  <a:gd name="connsiteY38" fmla="*/ 72390 h 499110"/>
                  <a:gd name="connsiteX39" fmla="*/ 843915 w 1097280"/>
                  <a:gd name="connsiteY39" fmla="*/ 57150 h 499110"/>
                  <a:gd name="connsiteX40" fmla="*/ 853440 w 1097280"/>
                  <a:gd name="connsiteY40" fmla="*/ 59055 h 499110"/>
                  <a:gd name="connsiteX41" fmla="*/ 880110 w 1097280"/>
                  <a:gd name="connsiteY41" fmla="*/ 28575 h 499110"/>
                  <a:gd name="connsiteX42" fmla="*/ 910590 w 1097280"/>
                  <a:gd name="connsiteY42" fmla="*/ 40005 h 499110"/>
                  <a:gd name="connsiteX43" fmla="*/ 883920 w 1097280"/>
                  <a:gd name="connsiteY43" fmla="*/ 74295 h 499110"/>
                  <a:gd name="connsiteX44" fmla="*/ 859155 w 1097280"/>
                  <a:gd name="connsiteY44" fmla="*/ 85725 h 499110"/>
                  <a:gd name="connsiteX45" fmla="*/ 807720 w 1097280"/>
                  <a:gd name="connsiteY45" fmla="*/ 81915 h 499110"/>
                  <a:gd name="connsiteX46" fmla="*/ 794385 w 1097280"/>
                  <a:gd name="connsiteY46" fmla="*/ 95250 h 499110"/>
                  <a:gd name="connsiteX47" fmla="*/ 769620 w 1097280"/>
                  <a:gd name="connsiteY47" fmla="*/ 87630 h 499110"/>
                  <a:gd name="connsiteX48" fmla="*/ 769620 w 1097280"/>
                  <a:gd name="connsiteY48" fmla="*/ 87630 h 499110"/>
                  <a:gd name="connsiteX49" fmla="*/ 777240 w 1097280"/>
                  <a:gd name="connsiteY49" fmla="*/ 108585 h 499110"/>
                  <a:gd name="connsiteX50" fmla="*/ 720090 w 1097280"/>
                  <a:gd name="connsiteY50" fmla="*/ 123825 h 499110"/>
                  <a:gd name="connsiteX51" fmla="*/ 708660 w 1097280"/>
                  <a:gd name="connsiteY51" fmla="*/ 120015 h 499110"/>
                  <a:gd name="connsiteX52" fmla="*/ 699135 w 1097280"/>
                  <a:gd name="connsiteY52" fmla="*/ 125730 h 499110"/>
                  <a:gd name="connsiteX53" fmla="*/ 708660 w 1097280"/>
                  <a:gd name="connsiteY53" fmla="*/ 135255 h 499110"/>
                  <a:gd name="connsiteX54" fmla="*/ 661035 w 1097280"/>
                  <a:gd name="connsiteY54" fmla="*/ 152400 h 499110"/>
                  <a:gd name="connsiteX55" fmla="*/ 634365 w 1097280"/>
                  <a:gd name="connsiteY55" fmla="*/ 175260 h 499110"/>
                  <a:gd name="connsiteX56" fmla="*/ 594360 w 1097280"/>
                  <a:gd name="connsiteY56" fmla="*/ 203835 h 499110"/>
                  <a:gd name="connsiteX57" fmla="*/ 611505 w 1097280"/>
                  <a:gd name="connsiteY57" fmla="*/ 217170 h 499110"/>
                  <a:gd name="connsiteX58" fmla="*/ 621030 w 1097280"/>
                  <a:gd name="connsiteY58" fmla="*/ 234315 h 499110"/>
                  <a:gd name="connsiteX59" fmla="*/ 634365 w 1097280"/>
                  <a:gd name="connsiteY59" fmla="*/ 245745 h 499110"/>
                  <a:gd name="connsiteX60" fmla="*/ 649605 w 1097280"/>
                  <a:gd name="connsiteY60" fmla="*/ 245745 h 499110"/>
                  <a:gd name="connsiteX61" fmla="*/ 691515 w 1097280"/>
                  <a:gd name="connsiteY61" fmla="*/ 262890 h 499110"/>
                  <a:gd name="connsiteX62" fmla="*/ 727710 w 1097280"/>
                  <a:gd name="connsiteY62" fmla="*/ 276225 h 499110"/>
                  <a:gd name="connsiteX63" fmla="*/ 708660 w 1097280"/>
                  <a:gd name="connsiteY63" fmla="*/ 321945 h 499110"/>
                  <a:gd name="connsiteX64" fmla="*/ 723900 w 1097280"/>
                  <a:gd name="connsiteY64" fmla="*/ 346710 h 499110"/>
                  <a:gd name="connsiteX65" fmla="*/ 758190 w 1097280"/>
                  <a:gd name="connsiteY65" fmla="*/ 327660 h 499110"/>
                  <a:gd name="connsiteX66" fmla="*/ 769620 w 1097280"/>
                  <a:gd name="connsiteY66" fmla="*/ 289560 h 499110"/>
                  <a:gd name="connsiteX67" fmla="*/ 821055 w 1097280"/>
                  <a:gd name="connsiteY67" fmla="*/ 266700 h 499110"/>
                  <a:gd name="connsiteX68" fmla="*/ 842010 w 1097280"/>
                  <a:gd name="connsiteY68" fmla="*/ 232410 h 499110"/>
                  <a:gd name="connsiteX69" fmla="*/ 836295 w 1097280"/>
                  <a:gd name="connsiteY69" fmla="*/ 211455 h 499110"/>
                  <a:gd name="connsiteX70" fmla="*/ 845820 w 1097280"/>
                  <a:gd name="connsiteY70" fmla="*/ 198120 h 499110"/>
                  <a:gd name="connsiteX71" fmla="*/ 859155 w 1097280"/>
                  <a:gd name="connsiteY71" fmla="*/ 194310 h 499110"/>
                  <a:gd name="connsiteX72" fmla="*/ 887730 w 1097280"/>
                  <a:gd name="connsiteY72" fmla="*/ 148590 h 499110"/>
                  <a:gd name="connsiteX73" fmla="*/ 935355 w 1097280"/>
                  <a:gd name="connsiteY73" fmla="*/ 156210 h 499110"/>
                  <a:gd name="connsiteX74" fmla="*/ 975360 w 1097280"/>
                  <a:gd name="connsiteY74" fmla="*/ 179070 h 499110"/>
                  <a:gd name="connsiteX75" fmla="*/ 956310 w 1097280"/>
                  <a:gd name="connsiteY75" fmla="*/ 203835 h 499110"/>
                  <a:gd name="connsiteX76" fmla="*/ 977265 w 1097280"/>
                  <a:gd name="connsiteY76" fmla="*/ 226695 h 499110"/>
                  <a:gd name="connsiteX77" fmla="*/ 1038225 w 1097280"/>
                  <a:gd name="connsiteY77" fmla="*/ 186690 h 499110"/>
                  <a:gd name="connsiteX78" fmla="*/ 1042035 w 1097280"/>
                  <a:gd name="connsiteY78" fmla="*/ 209550 h 499110"/>
                  <a:gd name="connsiteX79" fmla="*/ 1036320 w 1097280"/>
                  <a:gd name="connsiteY79" fmla="*/ 224790 h 499110"/>
                  <a:gd name="connsiteX80" fmla="*/ 1045845 w 1097280"/>
                  <a:gd name="connsiteY80" fmla="*/ 232410 h 499110"/>
                  <a:gd name="connsiteX81" fmla="*/ 1038225 w 1097280"/>
                  <a:gd name="connsiteY81" fmla="*/ 247650 h 499110"/>
                  <a:gd name="connsiteX82" fmla="*/ 1053465 w 1097280"/>
                  <a:gd name="connsiteY82" fmla="*/ 276225 h 499110"/>
                  <a:gd name="connsiteX83" fmla="*/ 1040130 w 1097280"/>
                  <a:gd name="connsiteY83" fmla="*/ 299085 h 499110"/>
                  <a:gd name="connsiteX84" fmla="*/ 1053465 w 1097280"/>
                  <a:gd name="connsiteY84" fmla="*/ 302895 h 499110"/>
                  <a:gd name="connsiteX85" fmla="*/ 1070610 w 1097280"/>
                  <a:gd name="connsiteY85" fmla="*/ 291465 h 499110"/>
                  <a:gd name="connsiteX86" fmla="*/ 1093470 w 1097280"/>
                  <a:gd name="connsiteY86" fmla="*/ 293370 h 499110"/>
                  <a:gd name="connsiteX87" fmla="*/ 1097280 w 1097280"/>
                  <a:gd name="connsiteY87" fmla="*/ 306705 h 499110"/>
                  <a:gd name="connsiteX88" fmla="*/ 1078230 w 1097280"/>
                  <a:gd name="connsiteY88" fmla="*/ 333375 h 499110"/>
                  <a:gd name="connsiteX89" fmla="*/ 1028700 w 1097280"/>
                  <a:gd name="connsiteY89" fmla="*/ 350520 h 499110"/>
                  <a:gd name="connsiteX90" fmla="*/ 984885 w 1097280"/>
                  <a:gd name="connsiteY90" fmla="*/ 360045 h 499110"/>
                  <a:gd name="connsiteX91" fmla="*/ 960120 w 1097280"/>
                  <a:gd name="connsiteY91" fmla="*/ 356235 h 499110"/>
                  <a:gd name="connsiteX92" fmla="*/ 939165 w 1097280"/>
                  <a:gd name="connsiteY92" fmla="*/ 352425 h 499110"/>
                  <a:gd name="connsiteX93" fmla="*/ 904875 w 1097280"/>
                  <a:gd name="connsiteY93" fmla="*/ 363855 h 499110"/>
                  <a:gd name="connsiteX94" fmla="*/ 882015 w 1097280"/>
                  <a:gd name="connsiteY94" fmla="*/ 373380 h 499110"/>
                  <a:gd name="connsiteX95" fmla="*/ 855345 w 1097280"/>
                  <a:gd name="connsiteY95" fmla="*/ 382905 h 499110"/>
                  <a:gd name="connsiteX96" fmla="*/ 853440 w 1097280"/>
                  <a:gd name="connsiteY96" fmla="*/ 400050 h 499110"/>
                  <a:gd name="connsiteX97" fmla="*/ 914400 w 1097280"/>
                  <a:gd name="connsiteY97" fmla="*/ 379095 h 499110"/>
                  <a:gd name="connsiteX98" fmla="*/ 933450 w 1097280"/>
                  <a:gd name="connsiteY98" fmla="*/ 384810 h 499110"/>
                  <a:gd name="connsiteX99" fmla="*/ 912495 w 1097280"/>
                  <a:gd name="connsiteY99" fmla="*/ 409575 h 499110"/>
                  <a:gd name="connsiteX100" fmla="*/ 923925 w 1097280"/>
                  <a:gd name="connsiteY100" fmla="*/ 434340 h 499110"/>
                  <a:gd name="connsiteX101" fmla="*/ 950595 w 1097280"/>
                  <a:gd name="connsiteY101" fmla="*/ 445770 h 499110"/>
                  <a:gd name="connsiteX102" fmla="*/ 973455 w 1097280"/>
                  <a:gd name="connsiteY102" fmla="*/ 436245 h 499110"/>
                  <a:gd name="connsiteX103" fmla="*/ 975360 w 1097280"/>
                  <a:gd name="connsiteY103" fmla="*/ 449580 h 499110"/>
                  <a:gd name="connsiteX104" fmla="*/ 887730 w 1097280"/>
                  <a:gd name="connsiteY104" fmla="*/ 480060 h 499110"/>
                  <a:gd name="connsiteX105" fmla="*/ 880110 w 1097280"/>
                  <a:gd name="connsiteY105" fmla="*/ 476250 h 499110"/>
                  <a:gd name="connsiteX106" fmla="*/ 922020 w 1097280"/>
                  <a:gd name="connsiteY106" fmla="*/ 453390 h 499110"/>
                  <a:gd name="connsiteX107" fmla="*/ 912495 w 1097280"/>
                  <a:gd name="connsiteY107" fmla="*/ 441960 h 499110"/>
                  <a:gd name="connsiteX108" fmla="*/ 880110 w 1097280"/>
                  <a:gd name="connsiteY108" fmla="*/ 449580 h 499110"/>
                  <a:gd name="connsiteX109" fmla="*/ 878205 w 1097280"/>
                  <a:gd name="connsiteY109" fmla="*/ 432435 h 499110"/>
                  <a:gd name="connsiteX110" fmla="*/ 874395 w 1097280"/>
                  <a:gd name="connsiteY110" fmla="*/ 411480 h 499110"/>
                  <a:gd name="connsiteX111" fmla="*/ 838200 w 1097280"/>
                  <a:gd name="connsiteY111" fmla="*/ 415290 h 499110"/>
                  <a:gd name="connsiteX112" fmla="*/ 815340 w 1097280"/>
                  <a:gd name="connsiteY112" fmla="*/ 447675 h 499110"/>
                  <a:gd name="connsiteX113" fmla="*/ 763905 w 1097280"/>
                  <a:gd name="connsiteY113" fmla="*/ 447675 h 499110"/>
                  <a:gd name="connsiteX114" fmla="*/ 716280 w 1097280"/>
                  <a:gd name="connsiteY114" fmla="*/ 464820 h 499110"/>
                  <a:gd name="connsiteX115" fmla="*/ 708660 w 1097280"/>
                  <a:gd name="connsiteY115" fmla="*/ 461010 h 499110"/>
                  <a:gd name="connsiteX116" fmla="*/ 672465 w 1097280"/>
                  <a:gd name="connsiteY116" fmla="*/ 481965 h 499110"/>
                  <a:gd name="connsiteX117" fmla="*/ 649605 w 1097280"/>
                  <a:gd name="connsiteY117" fmla="*/ 495300 h 499110"/>
                  <a:gd name="connsiteX118" fmla="*/ 624840 w 1097280"/>
                  <a:gd name="connsiteY118" fmla="*/ 499110 h 499110"/>
                  <a:gd name="connsiteX119" fmla="*/ 624840 w 1097280"/>
                  <a:gd name="connsiteY119" fmla="*/ 483870 h 499110"/>
                  <a:gd name="connsiteX120" fmla="*/ 647700 w 1097280"/>
                  <a:gd name="connsiteY120" fmla="*/ 464820 h 499110"/>
                  <a:gd name="connsiteX121" fmla="*/ 662940 w 1097280"/>
                  <a:gd name="connsiteY121" fmla="*/ 470535 h 499110"/>
                  <a:gd name="connsiteX122" fmla="*/ 670560 w 1097280"/>
                  <a:gd name="connsiteY122" fmla="*/ 455295 h 499110"/>
                  <a:gd name="connsiteX123" fmla="*/ 655320 w 1097280"/>
                  <a:gd name="connsiteY123" fmla="*/ 430530 h 499110"/>
                  <a:gd name="connsiteX124" fmla="*/ 628650 w 1097280"/>
                  <a:gd name="connsiteY124" fmla="*/ 440055 h 499110"/>
                  <a:gd name="connsiteX125" fmla="*/ 617220 w 1097280"/>
                  <a:gd name="connsiteY125" fmla="*/ 417195 h 499110"/>
                  <a:gd name="connsiteX126" fmla="*/ 621030 w 1097280"/>
                  <a:gd name="connsiteY126" fmla="*/ 407670 h 499110"/>
                  <a:gd name="connsiteX127" fmla="*/ 596265 w 1097280"/>
                  <a:gd name="connsiteY127" fmla="*/ 382905 h 499110"/>
                  <a:gd name="connsiteX128" fmla="*/ 579120 w 1097280"/>
                  <a:gd name="connsiteY128" fmla="*/ 382905 h 499110"/>
                  <a:gd name="connsiteX129" fmla="*/ 556260 w 1097280"/>
                  <a:gd name="connsiteY129" fmla="*/ 394335 h 499110"/>
                  <a:gd name="connsiteX130" fmla="*/ 537210 w 1097280"/>
                  <a:gd name="connsiteY130" fmla="*/ 398145 h 499110"/>
                  <a:gd name="connsiteX131" fmla="*/ 478155 w 1097280"/>
                  <a:gd name="connsiteY131" fmla="*/ 377190 h 499110"/>
                  <a:gd name="connsiteX132" fmla="*/ 66675 w 1097280"/>
                  <a:gd name="connsiteY132" fmla="*/ 377190 h 499110"/>
                  <a:gd name="connsiteX133" fmla="*/ 47625 w 1097280"/>
                  <a:gd name="connsiteY133" fmla="*/ 352425 h 499110"/>
                  <a:gd name="connsiteX134" fmla="*/ 34290 w 1097280"/>
                  <a:gd name="connsiteY134" fmla="*/ 346710 h 499110"/>
                  <a:gd name="connsiteX135" fmla="*/ 20955 w 1097280"/>
                  <a:gd name="connsiteY135" fmla="*/ 329565 h 499110"/>
                  <a:gd name="connsiteX136" fmla="*/ 34290 w 1097280"/>
                  <a:gd name="connsiteY136" fmla="*/ 320040 h 499110"/>
                  <a:gd name="connsiteX137" fmla="*/ 22860 w 1097280"/>
                  <a:gd name="connsiteY137" fmla="*/ 302895 h 499110"/>
                  <a:gd name="connsiteX138" fmla="*/ 26670 w 1097280"/>
                  <a:gd name="connsiteY138" fmla="*/ 281940 h 499110"/>
                  <a:gd name="connsiteX139" fmla="*/ 49530 w 1097280"/>
                  <a:gd name="connsiteY139" fmla="*/ 281940 h 499110"/>
                  <a:gd name="connsiteX140" fmla="*/ 34290 w 1097280"/>
                  <a:gd name="connsiteY140" fmla="*/ 255270 h 499110"/>
                  <a:gd name="connsiteX141" fmla="*/ 38100 w 1097280"/>
                  <a:gd name="connsiteY141" fmla="*/ 234315 h 499110"/>
                  <a:gd name="connsiteX142" fmla="*/ 0 w 1097280"/>
                  <a:gd name="connsiteY142" fmla="*/ 177165 h 49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7280" h="499110">
                    <a:moveTo>
                      <a:pt x="0" y="177165"/>
                    </a:moveTo>
                    <a:lnTo>
                      <a:pt x="180975" y="34290"/>
                    </a:lnTo>
                    <a:lnTo>
                      <a:pt x="200025" y="40005"/>
                    </a:lnTo>
                    <a:lnTo>
                      <a:pt x="224790" y="43815"/>
                    </a:lnTo>
                    <a:lnTo>
                      <a:pt x="268605" y="36195"/>
                    </a:lnTo>
                    <a:lnTo>
                      <a:pt x="312420" y="28575"/>
                    </a:lnTo>
                    <a:lnTo>
                      <a:pt x="339090" y="28575"/>
                    </a:lnTo>
                    <a:lnTo>
                      <a:pt x="352425" y="20955"/>
                    </a:lnTo>
                    <a:lnTo>
                      <a:pt x="375285" y="36195"/>
                    </a:lnTo>
                    <a:lnTo>
                      <a:pt x="384810" y="36195"/>
                    </a:lnTo>
                    <a:lnTo>
                      <a:pt x="396240" y="28575"/>
                    </a:lnTo>
                    <a:lnTo>
                      <a:pt x="449580" y="34290"/>
                    </a:lnTo>
                    <a:lnTo>
                      <a:pt x="462915" y="47625"/>
                    </a:lnTo>
                    <a:lnTo>
                      <a:pt x="481965" y="47625"/>
                    </a:lnTo>
                    <a:lnTo>
                      <a:pt x="472440" y="62865"/>
                    </a:lnTo>
                    <a:lnTo>
                      <a:pt x="520065" y="60960"/>
                    </a:lnTo>
                    <a:lnTo>
                      <a:pt x="520065" y="60960"/>
                    </a:lnTo>
                    <a:lnTo>
                      <a:pt x="539115" y="59055"/>
                    </a:lnTo>
                    <a:lnTo>
                      <a:pt x="548640" y="85725"/>
                    </a:lnTo>
                    <a:lnTo>
                      <a:pt x="565785" y="64770"/>
                    </a:lnTo>
                    <a:lnTo>
                      <a:pt x="600075" y="53340"/>
                    </a:lnTo>
                    <a:lnTo>
                      <a:pt x="624840" y="53340"/>
                    </a:lnTo>
                    <a:lnTo>
                      <a:pt x="640080" y="64770"/>
                    </a:lnTo>
                    <a:lnTo>
                      <a:pt x="661035" y="64770"/>
                    </a:lnTo>
                    <a:lnTo>
                      <a:pt x="674370" y="59055"/>
                    </a:lnTo>
                    <a:lnTo>
                      <a:pt x="691515" y="62865"/>
                    </a:lnTo>
                    <a:lnTo>
                      <a:pt x="706755" y="74295"/>
                    </a:lnTo>
                    <a:lnTo>
                      <a:pt x="731520" y="57150"/>
                    </a:lnTo>
                    <a:lnTo>
                      <a:pt x="760095" y="47625"/>
                    </a:lnTo>
                    <a:lnTo>
                      <a:pt x="765810" y="30480"/>
                    </a:lnTo>
                    <a:lnTo>
                      <a:pt x="750570" y="17145"/>
                    </a:lnTo>
                    <a:lnTo>
                      <a:pt x="794385" y="0"/>
                    </a:lnTo>
                    <a:lnTo>
                      <a:pt x="802005" y="5715"/>
                    </a:lnTo>
                    <a:lnTo>
                      <a:pt x="792480" y="28575"/>
                    </a:lnTo>
                    <a:lnTo>
                      <a:pt x="805815" y="43815"/>
                    </a:lnTo>
                    <a:lnTo>
                      <a:pt x="815340" y="34290"/>
                    </a:lnTo>
                    <a:lnTo>
                      <a:pt x="824865" y="43815"/>
                    </a:lnTo>
                    <a:lnTo>
                      <a:pt x="813435" y="62865"/>
                    </a:lnTo>
                    <a:lnTo>
                      <a:pt x="822960" y="72390"/>
                    </a:lnTo>
                    <a:lnTo>
                      <a:pt x="843915" y="57150"/>
                    </a:lnTo>
                    <a:lnTo>
                      <a:pt x="853440" y="59055"/>
                    </a:lnTo>
                    <a:lnTo>
                      <a:pt x="880110" y="28575"/>
                    </a:lnTo>
                    <a:lnTo>
                      <a:pt x="910590" y="40005"/>
                    </a:lnTo>
                    <a:lnTo>
                      <a:pt x="883920" y="74295"/>
                    </a:lnTo>
                    <a:lnTo>
                      <a:pt x="859155" y="85725"/>
                    </a:lnTo>
                    <a:lnTo>
                      <a:pt x="807720" y="81915"/>
                    </a:lnTo>
                    <a:lnTo>
                      <a:pt x="794385" y="95250"/>
                    </a:lnTo>
                    <a:lnTo>
                      <a:pt x="769620" y="87630"/>
                    </a:lnTo>
                    <a:lnTo>
                      <a:pt x="769620" y="87630"/>
                    </a:lnTo>
                    <a:lnTo>
                      <a:pt x="777240" y="108585"/>
                    </a:lnTo>
                    <a:lnTo>
                      <a:pt x="720090" y="123825"/>
                    </a:lnTo>
                    <a:lnTo>
                      <a:pt x="708660" y="120015"/>
                    </a:lnTo>
                    <a:lnTo>
                      <a:pt x="699135" y="125730"/>
                    </a:lnTo>
                    <a:lnTo>
                      <a:pt x="708660" y="135255"/>
                    </a:lnTo>
                    <a:lnTo>
                      <a:pt x="661035" y="152400"/>
                    </a:lnTo>
                    <a:lnTo>
                      <a:pt x="634365" y="175260"/>
                    </a:lnTo>
                    <a:lnTo>
                      <a:pt x="594360" y="203835"/>
                    </a:lnTo>
                    <a:lnTo>
                      <a:pt x="611505" y="217170"/>
                    </a:lnTo>
                    <a:lnTo>
                      <a:pt x="621030" y="234315"/>
                    </a:lnTo>
                    <a:lnTo>
                      <a:pt x="634365" y="245745"/>
                    </a:lnTo>
                    <a:lnTo>
                      <a:pt x="649605" y="245745"/>
                    </a:lnTo>
                    <a:lnTo>
                      <a:pt x="691515" y="262890"/>
                    </a:lnTo>
                    <a:lnTo>
                      <a:pt x="727710" y="276225"/>
                    </a:lnTo>
                    <a:lnTo>
                      <a:pt x="708660" y="321945"/>
                    </a:lnTo>
                    <a:lnTo>
                      <a:pt x="723900" y="346710"/>
                    </a:lnTo>
                    <a:lnTo>
                      <a:pt x="758190" y="327660"/>
                    </a:lnTo>
                    <a:lnTo>
                      <a:pt x="769620" y="289560"/>
                    </a:lnTo>
                    <a:lnTo>
                      <a:pt x="821055" y="266700"/>
                    </a:lnTo>
                    <a:lnTo>
                      <a:pt x="842010" y="232410"/>
                    </a:lnTo>
                    <a:lnTo>
                      <a:pt x="836295" y="211455"/>
                    </a:lnTo>
                    <a:lnTo>
                      <a:pt x="845820" y="198120"/>
                    </a:lnTo>
                    <a:lnTo>
                      <a:pt x="859155" y="194310"/>
                    </a:lnTo>
                    <a:lnTo>
                      <a:pt x="887730" y="148590"/>
                    </a:lnTo>
                    <a:lnTo>
                      <a:pt x="935355" y="156210"/>
                    </a:lnTo>
                    <a:lnTo>
                      <a:pt x="975360" y="179070"/>
                    </a:lnTo>
                    <a:lnTo>
                      <a:pt x="956310" y="203835"/>
                    </a:lnTo>
                    <a:lnTo>
                      <a:pt x="977265" y="226695"/>
                    </a:lnTo>
                    <a:lnTo>
                      <a:pt x="1038225" y="186690"/>
                    </a:lnTo>
                    <a:lnTo>
                      <a:pt x="1042035" y="209550"/>
                    </a:lnTo>
                    <a:lnTo>
                      <a:pt x="1036320" y="224790"/>
                    </a:lnTo>
                    <a:lnTo>
                      <a:pt x="1045845" y="232410"/>
                    </a:lnTo>
                    <a:lnTo>
                      <a:pt x="1038225" y="247650"/>
                    </a:lnTo>
                    <a:lnTo>
                      <a:pt x="1053465" y="276225"/>
                    </a:lnTo>
                    <a:lnTo>
                      <a:pt x="1040130" y="299085"/>
                    </a:lnTo>
                    <a:lnTo>
                      <a:pt x="1053465" y="302895"/>
                    </a:lnTo>
                    <a:lnTo>
                      <a:pt x="1070610" y="291465"/>
                    </a:lnTo>
                    <a:lnTo>
                      <a:pt x="1093470" y="293370"/>
                    </a:lnTo>
                    <a:lnTo>
                      <a:pt x="1097280" y="306705"/>
                    </a:lnTo>
                    <a:lnTo>
                      <a:pt x="1078230" y="333375"/>
                    </a:lnTo>
                    <a:lnTo>
                      <a:pt x="1028700" y="350520"/>
                    </a:lnTo>
                    <a:lnTo>
                      <a:pt x="984885" y="360045"/>
                    </a:lnTo>
                    <a:lnTo>
                      <a:pt x="960120" y="356235"/>
                    </a:lnTo>
                    <a:lnTo>
                      <a:pt x="939165" y="352425"/>
                    </a:lnTo>
                    <a:lnTo>
                      <a:pt x="904875" y="363855"/>
                    </a:lnTo>
                    <a:lnTo>
                      <a:pt x="882015" y="373380"/>
                    </a:lnTo>
                    <a:lnTo>
                      <a:pt x="855345" y="382905"/>
                    </a:lnTo>
                    <a:lnTo>
                      <a:pt x="853440" y="400050"/>
                    </a:lnTo>
                    <a:lnTo>
                      <a:pt x="914400" y="379095"/>
                    </a:lnTo>
                    <a:lnTo>
                      <a:pt x="933450" y="384810"/>
                    </a:lnTo>
                    <a:lnTo>
                      <a:pt x="912495" y="409575"/>
                    </a:lnTo>
                    <a:lnTo>
                      <a:pt x="923925" y="434340"/>
                    </a:lnTo>
                    <a:lnTo>
                      <a:pt x="950595" y="445770"/>
                    </a:lnTo>
                    <a:lnTo>
                      <a:pt x="973455" y="436245"/>
                    </a:lnTo>
                    <a:lnTo>
                      <a:pt x="975360" y="449580"/>
                    </a:lnTo>
                    <a:lnTo>
                      <a:pt x="887730" y="480060"/>
                    </a:lnTo>
                    <a:lnTo>
                      <a:pt x="880110" y="476250"/>
                    </a:lnTo>
                    <a:lnTo>
                      <a:pt x="922020" y="453390"/>
                    </a:lnTo>
                    <a:lnTo>
                      <a:pt x="912495" y="441960"/>
                    </a:lnTo>
                    <a:lnTo>
                      <a:pt x="880110" y="449580"/>
                    </a:lnTo>
                    <a:lnTo>
                      <a:pt x="878205" y="432435"/>
                    </a:lnTo>
                    <a:lnTo>
                      <a:pt x="874395" y="411480"/>
                    </a:lnTo>
                    <a:lnTo>
                      <a:pt x="838200" y="415290"/>
                    </a:lnTo>
                    <a:lnTo>
                      <a:pt x="815340" y="447675"/>
                    </a:lnTo>
                    <a:lnTo>
                      <a:pt x="763905" y="447675"/>
                    </a:lnTo>
                    <a:lnTo>
                      <a:pt x="716280" y="464820"/>
                    </a:lnTo>
                    <a:lnTo>
                      <a:pt x="708660" y="461010"/>
                    </a:lnTo>
                    <a:lnTo>
                      <a:pt x="672465" y="481965"/>
                    </a:lnTo>
                    <a:lnTo>
                      <a:pt x="649605" y="495300"/>
                    </a:lnTo>
                    <a:lnTo>
                      <a:pt x="624840" y="499110"/>
                    </a:lnTo>
                    <a:lnTo>
                      <a:pt x="624840" y="483870"/>
                    </a:lnTo>
                    <a:lnTo>
                      <a:pt x="647700" y="464820"/>
                    </a:lnTo>
                    <a:lnTo>
                      <a:pt x="662940" y="470535"/>
                    </a:lnTo>
                    <a:lnTo>
                      <a:pt x="670560" y="455295"/>
                    </a:lnTo>
                    <a:lnTo>
                      <a:pt x="655320" y="430530"/>
                    </a:lnTo>
                    <a:lnTo>
                      <a:pt x="628650" y="440055"/>
                    </a:lnTo>
                    <a:lnTo>
                      <a:pt x="617220" y="417195"/>
                    </a:lnTo>
                    <a:lnTo>
                      <a:pt x="621030" y="407670"/>
                    </a:lnTo>
                    <a:lnTo>
                      <a:pt x="596265" y="382905"/>
                    </a:lnTo>
                    <a:lnTo>
                      <a:pt x="579120" y="382905"/>
                    </a:lnTo>
                    <a:lnTo>
                      <a:pt x="556260" y="394335"/>
                    </a:lnTo>
                    <a:lnTo>
                      <a:pt x="537210" y="398145"/>
                    </a:lnTo>
                    <a:lnTo>
                      <a:pt x="478155" y="377190"/>
                    </a:lnTo>
                    <a:lnTo>
                      <a:pt x="66675" y="377190"/>
                    </a:lnTo>
                    <a:lnTo>
                      <a:pt x="47625" y="352425"/>
                    </a:lnTo>
                    <a:lnTo>
                      <a:pt x="34290" y="346710"/>
                    </a:lnTo>
                    <a:lnTo>
                      <a:pt x="20955" y="329565"/>
                    </a:lnTo>
                    <a:lnTo>
                      <a:pt x="34290" y="320040"/>
                    </a:lnTo>
                    <a:lnTo>
                      <a:pt x="22860" y="302895"/>
                    </a:lnTo>
                    <a:lnTo>
                      <a:pt x="26670" y="281940"/>
                    </a:lnTo>
                    <a:lnTo>
                      <a:pt x="49530" y="281940"/>
                    </a:lnTo>
                    <a:lnTo>
                      <a:pt x="34290" y="255270"/>
                    </a:lnTo>
                    <a:lnTo>
                      <a:pt x="38100" y="234315"/>
                    </a:lnTo>
                    <a:lnTo>
                      <a:pt x="0" y="177165"/>
                    </a:ln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57" name="Freihandform 56"/>
              <p:cNvSpPr/>
              <p:nvPr/>
            </p:nvSpPr>
            <p:spPr>
              <a:xfrm>
                <a:off x="140970" y="826770"/>
                <a:ext cx="548640" cy="255270"/>
              </a:xfrm>
              <a:custGeom>
                <a:avLst/>
                <a:gdLst>
                  <a:gd name="connsiteX0" fmla="*/ 217170 w 548640"/>
                  <a:gd name="connsiteY0" fmla="*/ 41910 h 255270"/>
                  <a:gd name="connsiteX1" fmla="*/ 340995 w 548640"/>
                  <a:gd name="connsiteY1" fmla="*/ 11430 h 255270"/>
                  <a:gd name="connsiteX2" fmla="*/ 417195 w 548640"/>
                  <a:gd name="connsiteY2" fmla="*/ 0 h 255270"/>
                  <a:gd name="connsiteX3" fmla="*/ 548640 w 548640"/>
                  <a:gd name="connsiteY3" fmla="*/ 19050 h 255270"/>
                  <a:gd name="connsiteX4" fmla="*/ 363855 w 548640"/>
                  <a:gd name="connsiteY4" fmla="*/ 165735 h 255270"/>
                  <a:gd name="connsiteX5" fmla="*/ 386715 w 548640"/>
                  <a:gd name="connsiteY5" fmla="*/ 192405 h 255270"/>
                  <a:gd name="connsiteX6" fmla="*/ 321945 w 548640"/>
                  <a:gd name="connsiteY6" fmla="*/ 169545 h 255270"/>
                  <a:gd name="connsiteX7" fmla="*/ 274320 w 548640"/>
                  <a:gd name="connsiteY7" fmla="*/ 160020 h 255270"/>
                  <a:gd name="connsiteX8" fmla="*/ 222885 w 548640"/>
                  <a:gd name="connsiteY8" fmla="*/ 177165 h 255270"/>
                  <a:gd name="connsiteX9" fmla="*/ 205740 w 548640"/>
                  <a:gd name="connsiteY9" fmla="*/ 167640 h 255270"/>
                  <a:gd name="connsiteX10" fmla="*/ 15240 w 548640"/>
                  <a:gd name="connsiteY10" fmla="*/ 255270 h 255270"/>
                  <a:gd name="connsiteX11" fmla="*/ 0 w 548640"/>
                  <a:gd name="connsiteY11" fmla="*/ 249555 h 255270"/>
                  <a:gd name="connsiteX12" fmla="*/ 104775 w 548640"/>
                  <a:gd name="connsiteY12" fmla="*/ 198120 h 255270"/>
                  <a:gd name="connsiteX13" fmla="*/ 99060 w 548640"/>
                  <a:gd name="connsiteY13" fmla="*/ 188595 h 255270"/>
                  <a:gd name="connsiteX14" fmla="*/ 64770 w 548640"/>
                  <a:gd name="connsiteY14" fmla="*/ 201930 h 255270"/>
                  <a:gd name="connsiteX15" fmla="*/ 55245 w 548640"/>
                  <a:gd name="connsiteY15" fmla="*/ 190500 h 255270"/>
                  <a:gd name="connsiteX16" fmla="*/ 78105 w 548640"/>
                  <a:gd name="connsiteY16" fmla="*/ 175260 h 255270"/>
                  <a:gd name="connsiteX17" fmla="*/ 81915 w 548640"/>
                  <a:gd name="connsiteY17" fmla="*/ 156210 h 255270"/>
                  <a:gd name="connsiteX18" fmla="*/ 74295 w 548640"/>
                  <a:gd name="connsiteY18" fmla="*/ 144780 h 255270"/>
                  <a:gd name="connsiteX19" fmla="*/ 110490 w 548640"/>
                  <a:gd name="connsiteY19" fmla="*/ 127635 h 255270"/>
                  <a:gd name="connsiteX20" fmla="*/ 146685 w 548640"/>
                  <a:gd name="connsiteY20" fmla="*/ 127635 h 255270"/>
                  <a:gd name="connsiteX21" fmla="*/ 169545 w 548640"/>
                  <a:gd name="connsiteY21" fmla="*/ 120015 h 255270"/>
                  <a:gd name="connsiteX22" fmla="*/ 196215 w 548640"/>
                  <a:gd name="connsiteY22" fmla="*/ 93345 h 255270"/>
                  <a:gd name="connsiteX23" fmla="*/ 177165 w 548640"/>
                  <a:gd name="connsiteY23" fmla="*/ 91440 h 255270"/>
                  <a:gd name="connsiteX24" fmla="*/ 160020 w 548640"/>
                  <a:gd name="connsiteY24" fmla="*/ 102870 h 255270"/>
                  <a:gd name="connsiteX25" fmla="*/ 127635 w 548640"/>
                  <a:gd name="connsiteY25" fmla="*/ 89535 h 255270"/>
                  <a:gd name="connsiteX26" fmla="*/ 217170 w 548640"/>
                  <a:gd name="connsiteY26" fmla="*/ 41910 h 25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8640" h="255270">
                    <a:moveTo>
                      <a:pt x="217170" y="41910"/>
                    </a:moveTo>
                    <a:lnTo>
                      <a:pt x="340995" y="11430"/>
                    </a:lnTo>
                    <a:lnTo>
                      <a:pt x="417195" y="0"/>
                    </a:lnTo>
                    <a:lnTo>
                      <a:pt x="548640" y="19050"/>
                    </a:lnTo>
                    <a:lnTo>
                      <a:pt x="363855" y="165735"/>
                    </a:lnTo>
                    <a:lnTo>
                      <a:pt x="386715" y="192405"/>
                    </a:lnTo>
                    <a:lnTo>
                      <a:pt x="321945" y="169545"/>
                    </a:lnTo>
                    <a:lnTo>
                      <a:pt x="274320" y="160020"/>
                    </a:lnTo>
                    <a:lnTo>
                      <a:pt x="222885" y="177165"/>
                    </a:lnTo>
                    <a:lnTo>
                      <a:pt x="205740" y="167640"/>
                    </a:lnTo>
                    <a:lnTo>
                      <a:pt x="15240" y="255270"/>
                    </a:lnTo>
                    <a:lnTo>
                      <a:pt x="0" y="249555"/>
                    </a:lnTo>
                    <a:lnTo>
                      <a:pt x="104775" y="198120"/>
                    </a:lnTo>
                    <a:lnTo>
                      <a:pt x="99060" y="188595"/>
                    </a:lnTo>
                    <a:lnTo>
                      <a:pt x="64770" y="201930"/>
                    </a:lnTo>
                    <a:lnTo>
                      <a:pt x="55245" y="190500"/>
                    </a:lnTo>
                    <a:lnTo>
                      <a:pt x="78105" y="175260"/>
                    </a:lnTo>
                    <a:lnTo>
                      <a:pt x="81915" y="156210"/>
                    </a:lnTo>
                    <a:lnTo>
                      <a:pt x="74295" y="144780"/>
                    </a:lnTo>
                    <a:lnTo>
                      <a:pt x="110490" y="127635"/>
                    </a:lnTo>
                    <a:lnTo>
                      <a:pt x="146685" y="127635"/>
                    </a:lnTo>
                    <a:lnTo>
                      <a:pt x="169545" y="120015"/>
                    </a:lnTo>
                    <a:lnTo>
                      <a:pt x="196215" y="93345"/>
                    </a:lnTo>
                    <a:lnTo>
                      <a:pt x="177165" y="91440"/>
                    </a:lnTo>
                    <a:lnTo>
                      <a:pt x="160020" y="102870"/>
                    </a:lnTo>
                    <a:lnTo>
                      <a:pt x="127635" y="89535"/>
                    </a:lnTo>
                    <a:lnTo>
                      <a:pt x="217170" y="41910"/>
                    </a:ln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59" name="Freihandform 58"/>
              <p:cNvSpPr/>
              <p:nvPr/>
            </p:nvSpPr>
            <p:spPr>
              <a:xfrm>
                <a:off x="586740" y="1200150"/>
                <a:ext cx="478155" cy="19050"/>
              </a:xfrm>
              <a:custGeom>
                <a:avLst/>
                <a:gdLst>
                  <a:gd name="connsiteX0" fmla="*/ 0 w 478155"/>
                  <a:gd name="connsiteY0" fmla="*/ 0 h 19050"/>
                  <a:gd name="connsiteX1" fmla="*/ 415290 w 478155"/>
                  <a:gd name="connsiteY1" fmla="*/ 0 h 19050"/>
                  <a:gd name="connsiteX2" fmla="*/ 449580 w 478155"/>
                  <a:gd name="connsiteY2" fmla="*/ 13335 h 19050"/>
                  <a:gd name="connsiteX3" fmla="*/ 478155 w 478155"/>
                  <a:gd name="connsiteY3" fmla="*/ 19050 h 19050"/>
                  <a:gd name="connsiteX4" fmla="*/ 478155 w 478155"/>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 h="19050">
                    <a:moveTo>
                      <a:pt x="0" y="0"/>
                    </a:moveTo>
                    <a:lnTo>
                      <a:pt x="415290" y="0"/>
                    </a:lnTo>
                    <a:lnTo>
                      <a:pt x="449580" y="13335"/>
                    </a:lnTo>
                    <a:lnTo>
                      <a:pt x="478155" y="19050"/>
                    </a:lnTo>
                    <a:lnTo>
                      <a:pt x="478155" y="19050"/>
                    </a:lnTo>
                  </a:path>
                </a:pathLst>
              </a:cu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cxnSp>
            <p:nvCxnSpPr>
              <p:cNvPr id="60" name="Gerade Verbindung 59"/>
              <p:cNvCxnSpPr/>
              <p:nvPr/>
            </p:nvCxnSpPr>
            <p:spPr>
              <a:xfrm flipH="1">
                <a:off x="1125855" y="1301115"/>
                <a:ext cx="19050" cy="24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p:nvCxnSpPr>
            <p:spPr>
              <a:xfrm flipH="1">
                <a:off x="1171575" y="1303020"/>
                <a:ext cx="30480" cy="146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Freihandform 61"/>
              <p:cNvSpPr/>
              <p:nvPr/>
            </p:nvSpPr>
            <p:spPr>
              <a:xfrm>
                <a:off x="1238250" y="1228725"/>
                <a:ext cx="160020" cy="59055"/>
              </a:xfrm>
              <a:custGeom>
                <a:avLst/>
                <a:gdLst>
                  <a:gd name="connsiteX0" fmla="*/ 0 w 160020"/>
                  <a:gd name="connsiteY0" fmla="*/ 59055 h 59055"/>
                  <a:gd name="connsiteX1" fmla="*/ 51435 w 160020"/>
                  <a:gd name="connsiteY1" fmla="*/ 41910 h 59055"/>
                  <a:gd name="connsiteX2" fmla="*/ 99060 w 160020"/>
                  <a:gd name="connsiteY2" fmla="*/ 41910 h 59055"/>
                  <a:gd name="connsiteX3" fmla="*/ 127635 w 160020"/>
                  <a:gd name="connsiteY3" fmla="*/ 7620 h 59055"/>
                  <a:gd name="connsiteX4" fmla="*/ 154305 w 160020"/>
                  <a:gd name="connsiteY4" fmla="*/ 0 h 59055"/>
                  <a:gd name="connsiteX5" fmla="*/ 160020 w 160020"/>
                  <a:gd name="connsiteY5" fmla="*/ 15240 h 59055"/>
                  <a:gd name="connsiteX6" fmla="*/ 150495 w 160020"/>
                  <a:gd name="connsiteY6" fmla="*/ 34290 h 59055"/>
                  <a:gd name="connsiteX7" fmla="*/ 160020 w 160020"/>
                  <a:gd name="connsiteY7" fmla="*/ 45720 h 5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59055">
                    <a:moveTo>
                      <a:pt x="0" y="59055"/>
                    </a:moveTo>
                    <a:lnTo>
                      <a:pt x="51435" y="41910"/>
                    </a:lnTo>
                    <a:lnTo>
                      <a:pt x="99060" y="41910"/>
                    </a:lnTo>
                    <a:lnTo>
                      <a:pt x="127635" y="7620"/>
                    </a:lnTo>
                    <a:lnTo>
                      <a:pt x="154305" y="0"/>
                    </a:lnTo>
                    <a:lnTo>
                      <a:pt x="160020" y="15240"/>
                    </a:lnTo>
                    <a:lnTo>
                      <a:pt x="150495" y="34290"/>
                    </a:lnTo>
                    <a:lnTo>
                      <a:pt x="160020" y="4572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63" name="Freihandform 62"/>
              <p:cNvSpPr/>
              <p:nvPr/>
            </p:nvSpPr>
            <p:spPr>
              <a:xfrm>
                <a:off x="512445" y="847725"/>
                <a:ext cx="184785" cy="249555"/>
              </a:xfrm>
              <a:custGeom>
                <a:avLst/>
                <a:gdLst>
                  <a:gd name="connsiteX0" fmla="*/ 184785 w 184785"/>
                  <a:gd name="connsiteY0" fmla="*/ 0 h 249555"/>
                  <a:gd name="connsiteX1" fmla="*/ 0 w 184785"/>
                  <a:gd name="connsiteY1" fmla="*/ 146685 h 249555"/>
                  <a:gd name="connsiteX2" fmla="*/ 20955 w 184785"/>
                  <a:gd name="connsiteY2" fmla="*/ 173355 h 249555"/>
                  <a:gd name="connsiteX3" fmla="*/ 36195 w 184785"/>
                  <a:gd name="connsiteY3" fmla="*/ 167640 h 249555"/>
                  <a:gd name="connsiteX4" fmla="*/ 57150 w 184785"/>
                  <a:gd name="connsiteY4" fmla="*/ 169545 h 249555"/>
                  <a:gd name="connsiteX5" fmla="*/ 68580 w 184785"/>
                  <a:gd name="connsiteY5" fmla="*/ 196215 h 249555"/>
                  <a:gd name="connsiteX6" fmla="*/ 55245 w 184785"/>
                  <a:gd name="connsiteY6" fmla="*/ 209550 h 249555"/>
                  <a:gd name="connsiteX7" fmla="*/ 64770 w 184785"/>
                  <a:gd name="connsiteY7" fmla="*/ 228600 h 249555"/>
                  <a:gd name="connsiteX8" fmla="*/ 57150 w 184785"/>
                  <a:gd name="connsiteY8" fmla="*/ 243840 h 249555"/>
                  <a:gd name="connsiteX9" fmla="*/ 38100 w 184785"/>
                  <a:gd name="connsiteY9" fmla="*/ 24955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85" h="249555">
                    <a:moveTo>
                      <a:pt x="184785" y="0"/>
                    </a:moveTo>
                    <a:lnTo>
                      <a:pt x="0" y="146685"/>
                    </a:lnTo>
                    <a:lnTo>
                      <a:pt x="20955" y="173355"/>
                    </a:lnTo>
                    <a:lnTo>
                      <a:pt x="36195" y="167640"/>
                    </a:lnTo>
                    <a:lnTo>
                      <a:pt x="57150" y="169545"/>
                    </a:lnTo>
                    <a:lnTo>
                      <a:pt x="68580" y="196215"/>
                    </a:lnTo>
                    <a:lnTo>
                      <a:pt x="55245" y="209550"/>
                    </a:lnTo>
                    <a:lnTo>
                      <a:pt x="64770" y="228600"/>
                    </a:lnTo>
                    <a:lnTo>
                      <a:pt x="57150" y="243840"/>
                    </a:lnTo>
                    <a:lnTo>
                      <a:pt x="38100" y="24955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64" name="Freihandform 63"/>
              <p:cNvSpPr/>
              <p:nvPr/>
            </p:nvSpPr>
            <p:spPr>
              <a:xfrm>
                <a:off x="1312545" y="918210"/>
                <a:ext cx="65010" cy="30481"/>
              </a:xfrm>
              <a:custGeom>
                <a:avLst/>
                <a:gdLst>
                  <a:gd name="connsiteX0" fmla="*/ 210 w 65010"/>
                  <a:gd name="connsiteY0" fmla="*/ 19051 h 30481"/>
                  <a:gd name="connsiteX1" fmla="*/ 9735 w 65010"/>
                  <a:gd name="connsiteY1" fmla="*/ 13336 h 30481"/>
                  <a:gd name="connsiteX2" fmla="*/ 15450 w 65010"/>
                  <a:gd name="connsiteY2" fmla="*/ 9526 h 30481"/>
                  <a:gd name="connsiteX3" fmla="*/ 21165 w 65010"/>
                  <a:gd name="connsiteY3" fmla="*/ 7621 h 30481"/>
                  <a:gd name="connsiteX4" fmla="*/ 24975 w 65010"/>
                  <a:gd name="connsiteY4" fmla="*/ 1906 h 30481"/>
                  <a:gd name="connsiteX5" fmla="*/ 40215 w 65010"/>
                  <a:gd name="connsiteY5" fmla="*/ 1906 h 30481"/>
                  <a:gd name="connsiteX6" fmla="*/ 51645 w 65010"/>
                  <a:gd name="connsiteY6" fmla="*/ 5716 h 30481"/>
                  <a:gd name="connsiteX7" fmla="*/ 57360 w 65010"/>
                  <a:gd name="connsiteY7" fmla="*/ 7621 h 30481"/>
                  <a:gd name="connsiteX8" fmla="*/ 63075 w 65010"/>
                  <a:gd name="connsiteY8" fmla="*/ 11431 h 30481"/>
                  <a:gd name="connsiteX9" fmla="*/ 63075 w 65010"/>
                  <a:gd name="connsiteY9" fmla="*/ 30481 h 30481"/>
                  <a:gd name="connsiteX10" fmla="*/ 57360 w 65010"/>
                  <a:gd name="connsiteY10" fmla="*/ 28576 h 30481"/>
                  <a:gd name="connsiteX11" fmla="*/ 49740 w 65010"/>
                  <a:gd name="connsiteY11" fmla="*/ 20956 h 30481"/>
                  <a:gd name="connsiteX12" fmla="*/ 15450 w 65010"/>
                  <a:gd name="connsiteY12" fmla="*/ 24766 h 30481"/>
                  <a:gd name="connsiteX13" fmla="*/ 9735 w 65010"/>
                  <a:gd name="connsiteY13" fmla="*/ 28576 h 30481"/>
                  <a:gd name="connsiteX14" fmla="*/ 4020 w 65010"/>
                  <a:gd name="connsiteY14" fmla="*/ 26671 h 30481"/>
                  <a:gd name="connsiteX15" fmla="*/ 210 w 65010"/>
                  <a:gd name="connsiteY15" fmla="*/ 19051 h 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010" h="30481">
                    <a:moveTo>
                      <a:pt x="210" y="19051"/>
                    </a:moveTo>
                    <a:cubicBezTo>
                      <a:pt x="1163" y="16828"/>
                      <a:pt x="6595" y="15298"/>
                      <a:pt x="9735" y="13336"/>
                    </a:cubicBezTo>
                    <a:cubicBezTo>
                      <a:pt x="11677" y="12123"/>
                      <a:pt x="13402" y="10550"/>
                      <a:pt x="15450" y="9526"/>
                    </a:cubicBezTo>
                    <a:cubicBezTo>
                      <a:pt x="17246" y="8628"/>
                      <a:pt x="19260" y="8256"/>
                      <a:pt x="21165" y="7621"/>
                    </a:cubicBezTo>
                    <a:cubicBezTo>
                      <a:pt x="22435" y="5716"/>
                      <a:pt x="23187" y="3336"/>
                      <a:pt x="24975" y="1906"/>
                    </a:cubicBezTo>
                    <a:cubicBezTo>
                      <a:pt x="29456" y="-1679"/>
                      <a:pt x="35664" y="665"/>
                      <a:pt x="40215" y="1906"/>
                    </a:cubicBezTo>
                    <a:cubicBezTo>
                      <a:pt x="44090" y="2963"/>
                      <a:pt x="47835" y="4446"/>
                      <a:pt x="51645" y="5716"/>
                    </a:cubicBezTo>
                    <a:lnTo>
                      <a:pt x="57360" y="7621"/>
                    </a:lnTo>
                    <a:cubicBezTo>
                      <a:pt x="59265" y="8891"/>
                      <a:pt x="61645" y="9643"/>
                      <a:pt x="63075" y="11431"/>
                    </a:cubicBezTo>
                    <a:cubicBezTo>
                      <a:pt x="67105" y="16469"/>
                      <a:pt x="63687" y="26198"/>
                      <a:pt x="63075" y="30481"/>
                    </a:cubicBezTo>
                    <a:cubicBezTo>
                      <a:pt x="61170" y="29846"/>
                      <a:pt x="58780" y="29996"/>
                      <a:pt x="57360" y="28576"/>
                    </a:cubicBezTo>
                    <a:cubicBezTo>
                      <a:pt x="47200" y="18416"/>
                      <a:pt x="64980" y="26036"/>
                      <a:pt x="49740" y="20956"/>
                    </a:cubicBezTo>
                    <a:cubicBezTo>
                      <a:pt x="46170" y="21194"/>
                      <a:pt x="24540" y="20221"/>
                      <a:pt x="15450" y="24766"/>
                    </a:cubicBezTo>
                    <a:cubicBezTo>
                      <a:pt x="13402" y="25790"/>
                      <a:pt x="11640" y="27306"/>
                      <a:pt x="9735" y="28576"/>
                    </a:cubicBezTo>
                    <a:cubicBezTo>
                      <a:pt x="7830" y="27941"/>
                      <a:pt x="5440" y="28091"/>
                      <a:pt x="4020" y="26671"/>
                    </a:cubicBezTo>
                    <a:cubicBezTo>
                      <a:pt x="1713" y="24364"/>
                      <a:pt x="-743" y="21274"/>
                      <a:pt x="210" y="19051"/>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65" name="Freihandform 64"/>
              <p:cNvSpPr/>
              <p:nvPr/>
            </p:nvSpPr>
            <p:spPr>
              <a:xfrm>
                <a:off x="1217295" y="849630"/>
                <a:ext cx="40087" cy="19980"/>
              </a:xfrm>
              <a:custGeom>
                <a:avLst/>
                <a:gdLst>
                  <a:gd name="connsiteX0" fmla="*/ 1245 w 40087"/>
                  <a:gd name="connsiteY0" fmla="*/ 4416 h 19980"/>
                  <a:gd name="connsiteX1" fmla="*/ 39345 w 40087"/>
                  <a:gd name="connsiteY1" fmla="*/ 2511 h 19980"/>
                  <a:gd name="connsiteX2" fmla="*/ 37440 w 40087"/>
                  <a:gd name="connsiteY2" fmla="*/ 8226 h 19980"/>
                  <a:gd name="connsiteX3" fmla="*/ 29820 w 40087"/>
                  <a:gd name="connsiteY3" fmla="*/ 10131 h 19980"/>
                  <a:gd name="connsiteX4" fmla="*/ 24105 w 40087"/>
                  <a:gd name="connsiteY4" fmla="*/ 12036 h 19980"/>
                  <a:gd name="connsiteX5" fmla="*/ 12675 w 40087"/>
                  <a:gd name="connsiteY5" fmla="*/ 19656 h 19980"/>
                  <a:gd name="connsiteX6" fmla="*/ 8865 w 40087"/>
                  <a:gd name="connsiteY6" fmla="*/ 8226 h 19980"/>
                  <a:gd name="connsiteX7" fmla="*/ 1245 w 40087"/>
                  <a:gd name="connsiteY7" fmla="*/ 4416 h 1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87" h="19980">
                    <a:moveTo>
                      <a:pt x="1245" y="4416"/>
                    </a:moveTo>
                    <a:cubicBezTo>
                      <a:pt x="6325" y="3464"/>
                      <a:pt x="17576" y="-3709"/>
                      <a:pt x="39345" y="2511"/>
                    </a:cubicBezTo>
                    <a:cubicBezTo>
                      <a:pt x="41276" y="3063"/>
                      <a:pt x="39008" y="6972"/>
                      <a:pt x="37440" y="8226"/>
                    </a:cubicBezTo>
                    <a:cubicBezTo>
                      <a:pt x="35396" y="9862"/>
                      <a:pt x="32337" y="9412"/>
                      <a:pt x="29820" y="10131"/>
                    </a:cubicBezTo>
                    <a:cubicBezTo>
                      <a:pt x="27889" y="10683"/>
                      <a:pt x="26010" y="11401"/>
                      <a:pt x="24105" y="12036"/>
                    </a:cubicBezTo>
                    <a:lnTo>
                      <a:pt x="12675" y="19656"/>
                    </a:lnTo>
                    <a:cubicBezTo>
                      <a:pt x="9333" y="21884"/>
                      <a:pt x="10135" y="12036"/>
                      <a:pt x="8865" y="8226"/>
                    </a:cubicBezTo>
                    <a:cubicBezTo>
                      <a:pt x="8230" y="6321"/>
                      <a:pt x="-3835" y="5368"/>
                      <a:pt x="1245" y="4416"/>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66" name="Freihandform 65"/>
              <p:cNvSpPr/>
              <p:nvPr/>
            </p:nvSpPr>
            <p:spPr>
              <a:xfrm>
                <a:off x="952500" y="771525"/>
                <a:ext cx="135775" cy="52959"/>
              </a:xfrm>
              <a:custGeom>
                <a:avLst/>
                <a:gdLst>
                  <a:gd name="connsiteX0" fmla="*/ 11 w 135775"/>
                  <a:gd name="connsiteY0" fmla="*/ 35607 h 52959"/>
                  <a:gd name="connsiteX1" fmla="*/ 9536 w 135775"/>
                  <a:gd name="connsiteY1" fmla="*/ 33702 h 52959"/>
                  <a:gd name="connsiteX2" fmla="*/ 20966 w 135775"/>
                  <a:gd name="connsiteY2" fmla="*/ 29892 h 52959"/>
                  <a:gd name="connsiteX3" fmla="*/ 32396 w 135775"/>
                  <a:gd name="connsiteY3" fmla="*/ 22272 h 52959"/>
                  <a:gd name="connsiteX4" fmla="*/ 38111 w 135775"/>
                  <a:gd name="connsiteY4" fmla="*/ 18462 h 52959"/>
                  <a:gd name="connsiteX5" fmla="*/ 41921 w 135775"/>
                  <a:gd name="connsiteY5" fmla="*/ 12747 h 52959"/>
                  <a:gd name="connsiteX6" fmla="*/ 53351 w 135775"/>
                  <a:gd name="connsiteY6" fmla="*/ 10842 h 52959"/>
                  <a:gd name="connsiteX7" fmla="*/ 60971 w 135775"/>
                  <a:gd name="connsiteY7" fmla="*/ 8937 h 52959"/>
                  <a:gd name="connsiteX8" fmla="*/ 72401 w 135775"/>
                  <a:gd name="connsiteY8" fmla="*/ 5127 h 52959"/>
                  <a:gd name="connsiteX9" fmla="*/ 104786 w 135775"/>
                  <a:gd name="connsiteY9" fmla="*/ 3222 h 52959"/>
                  <a:gd name="connsiteX10" fmla="*/ 125741 w 135775"/>
                  <a:gd name="connsiteY10" fmla="*/ 5127 h 52959"/>
                  <a:gd name="connsiteX11" fmla="*/ 131456 w 135775"/>
                  <a:gd name="connsiteY11" fmla="*/ 7032 h 52959"/>
                  <a:gd name="connsiteX12" fmla="*/ 135266 w 135775"/>
                  <a:gd name="connsiteY12" fmla="*/ 12747 h 52959"/>
                  <a:gd name="connsiteX13" fmla="*/ 125741 w 135775"/>
                  <a:gd name="connsiteY13" fmla="*/ 10842 h 52959"/>
                  <a:gd name="connsiteX14" fmla="*/ 110501 w 135775"/>
                  <a:gd name="connsiteY14" fmla="*/ 14652 h 52959"/>
                  <a:gd name="connsiteX15" fmla="*/ 104786 w 135775"/>
                  <a:gd name="connsiteY15" fmla="*/ 18462 h 52959"/>
                  <a:gd name="connsiteX16" fmla="*/ 91451 w 135775"/>
                  <a:gd name="connsiteY16" fmla="*/ 20367 h 52959"/>
                  <a:gd name="connsiteX17" fmla="*/ 85736 w 135775"/>
                  <a:gd name="connsiteY17" fmla="*/ 24177 h 52959"/>
                  <a:gd name="connsiteX18" fmla="*/ 68591 w 135775"/>
                  <a:gd name="connsiteY18" fmla="*/ 27987 h 52959"/>
                  <a:gd name="connsiteX19" fmla="*/ 57161 w 135775"/>
                  <a:gd name="connsiteY19" fmla="*/ 31797 h 52959"/>
                  <a:gd name="connsiteX20" fmla="*/ 51446 w 135775"/>
                  <a:gd name="connsiteY20" fmla="*/ 35607 h 52959"/>
                  <a:gd name="connsiteX21" fmla="*/ 40016 w 135775"/>
                  <a:gd name="connsiteY21" fmla="*/ 39417 h 52959"/>
                  <a:gd name="connsiteX22" fmla="*/ 28586 w 135775"/>
                  <a:gd name="connsiteY22" fmla="*/ 43227 h 52959"/>
                  <a:gd name="connsiteX23" fmla="*/ 22871 w 135775"/>
                  <a:gd name="connsiteY23" fmla="*/ 45132 h 52959"/>
                  <a:gd name="connsiteX24" fmla="*/ 11441 w 135775"/>
                  <a:gd name="connsiteY24" fmla="*/ 52752 h 52959"/>
                  <a:gd name="connsiteX25" fmla="*/ 7631 w 135775"/>
                  <a:gd name="connsiteY25" fmla="*/ 47037 h 52959"/>
                  <a:gd name="connsiteX26" fmla="*/ 11 w 135775"/>
                  <a:gd name="connsiteY26" fmla="*/ 35607 h 5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775" h="52959">
                    <a:moveTo>
                      <a:pt x="11" y="35607"/>
                    </a:moveTo>
                    <a:cubicBezTo>
                      <a:pt x="328" y="33385"/>
                      <a:pt x="6412" y="34554"/>
                      <a:pt x="9536" y="33702"/>
                    </a:cubicBezTo>
                    <a:cubicBezTo>
                      <a:pt x="13411" y="32645"/>
                      <a:pt x="20966" y="29892"/>
                      <a:pt x="20966" y="29892"/>
                    </a:cubicBezTo>
                    <a:lnTo>
                      <a:pt x="32396" y="22272"/>
                    </a:lnTo>
                    <a:lnTo>
                      <a:pt x="38111" y="18462"/>
                    </a:lnTo>
                    <a:cubicBezTo>
                      <a:pt x="39381" y="16557"/>
                      <a:pt x="39873" y="13771"/>
                      <a:pt x="41921" y="12747"/>
                    </a:cubicBezTo>
                    <a:cubicBezTo>
                      <a:pt x="45376" y="11020"/>
                      <a:pt x="49563" y="11600"/>
                      <a:pt x="53351" y="10842"/>
                    </a:cubicBezTo>
                    <a:cubicBezTo>
                      <a:pt x="55918" y="10329"/>
                      <a:pt x="58463" y="9689"/>
                      <a:pt x="60971" y="8937"/>
                    </a:cubicBezTo>
                    <a:cubicBezTo>
                      <a:pt x="64818" y="7783"/>
                      <a:pt x="72401" y="5127"/>
                      <a:pt x="72401" y="5127"/>
                    </a:cubicBezTo>
                    <a:cubicBezTo>
                      <a:pt x="85446" y="-3570"/>
                      <a:pt x="76165" y="932"/>
                      <a:pt x="104786" y="3222"/>
                    </a:cubicBezTo>
                    <a:cubicBezTo>
                      <a:pt x="111777" y="3781"/>
                      <a:pt x="118756" y="4492"/>
                      <a:pt x="125741" y="5127"/>
                    </a:cubicBezTo>
                    <a:cubicBezTo>
                      <a:pt x="127646" y="5762"/>
                      <a:pt x="129888" y="5778"/>
                      <a:pt x="131456" y="7032"/>
                    </a:cubicBezTo>
                    <a:cubicBezTo>
                      <a:pt x="133244" y="8462"/>
                      <a:pt x="137171" y="11477"/>
                      <a:pt x="135266" y="12747"/>
                    </a:cubicBezTo>
                    <a:cubicBezTo>
                      <a:pt x="132572" y="14543"/>
                      <a:pt x="128916" y="11477"/>
                      <a:pt x="125741" y="10842"/>
                    </a:cubicBezTo>
                    <a:cubicBezTo>
                      <a:pt x="122118" y="11567"/>
                      <a:pt x="114406" y="12699"/>
                      <a:pt x="110501" y="14652"/>
                    </a:cubicBezTo>
                    <a:cubicBezTo>
                      <a:pt x="108453" y="15676"/>
                      <a:pt x="106979" y="17804"/>
                      <a:pt x="104786" y="18462"/>
                    </a:cubicBezTo>
                    <a:cubicBezTo>
                      <a:pt x="100485" y="19752"/>
                      <a:pt x="95896" y="19732"/>
                      <a:pt x="91451" y="20367"/>
                    </a:cubicBezTo>
                    <a:cubicBezTo>
                      <a:pt x="89546" y="21637"/>
                      <a:pt x="87784" y="23153"/>
                      <a:pt x="85736" y="24177"/>
                    </a:cubicBezTo>
                    <a:cubicBezTo>
                      <a:pt x="81046" y="26522"/>
                      <a:pt x="72981" y="27255"/>
                      <a:pt x="68591" y="27987"/>
                    </a:cubicBezTo>
                    <a:cubicBezTo>
                      <a:pt x="64781" y="29257"/>
                      <a:pt x="60503" y="29569"/>
                      <a:pt x="57161" y="31797"/>
                    </a:cubicBezTo>
                    <a:cubicBezTo>
                      <a:pt x="55256" y="33067"/>
                      <a:pt x="53538" y="34677"/>
                      <a:pt x="51446" y="35607"/>
                    </a:cubicBezTo>
                    <a:cubicBezTo>
                      <a:pt x="47776" y="37238"/>
                      <a:pt x="43826" y="38147"/>
                      <a:pt x="40016" y="39417"/>
                    </a:cubicBezTo>
                    <a:lnTo>
                      <a:pt x="28586" y="43227"/>
                    </a:lnTo>
                    <a:lnTo>
                      <a:pt x="22871" y="45132"/>
                    </a:lnTo>
                    <a:lnTo>
                      <a:pt x="11441" y="52752"/>
                    </a:lnTo>
                    <a:cubicBezTo>
                      <a:pt x="9536" y="54022"/>
                      <a:pt x="8561" y="49129"/>
                      <a:pt x="7631" y="47037"/>
                    </a:cubicBezTo>
                    <a:cubicBezTo>
                      <a:pt x="6000" y="43367"/>
                      <a:pt x="-306" y="37829"/>
                      <a:pt x="11" y="35607"/>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67" name="Freihandform 66"/>
              <p:cNvSpPr/>
              <p:nvPr/>
            </p:nvSpPr>
            <p:spPr>
              <a:xfrm>
                <a:off x="523875" y="1169670"/>
                <a:ext cx="41271" cy="36779"/>
              </a:xfrm>
              <a:custGeom>
                <a:avLst/>
                <a:gdLst>
                  <a:gd name="connsiteX0" fmla="*/ 922 w 41271"/>
                  <a:gd name="connsiteY0" fmla="*/ 7620 h 36779"/>
                  <a:gd name="connsiteX1" fmla="*/ 2827 w 41271"/>
                  <a:gd name="connsiteY1" fmla="*/ 17145 h 36779"/>
                  <a:gd name="connsiteX2" fmla="*/ 4732 w 41271"/>
                  <a:gd name="connsiteY2" fmla="*/ 24765 h 36779"/>
                  <a:gd name="connsiteX3" fmla="*/ 10447 w 41271"/>
                  <a:gd name="connsiteY3" fmla="*/ 26670 h 36779"/>
                  <a:gd name="connsiteX4" fmla="*/ 16162 w 41271"/>
                  <a:gd name="connsiteY4" fmla="*/ 30480 h 36779"/>
                  <a:gd name="connsiteX5" fmla="*/ 35212 w 41271"/>
                  <a:gd name="connsiteY5" fmla="*/ 34290 h 36779"/>
                  <a:gd name="connsiteX6" fmla="*/ 40927 w 41271"/>
                  <a:gd name="connsiteY6" fmla="*/ 36195 h 36779"/>
                  <a:gd name="connsiteX7" fmla="*/ 35212 w 41271"/>
                  <a:gd name="connsiteY7" fmla="*/ 19050 h 36779"/>
                  <a:gd name="connsiteX8" fmla="*/ 29497 w 41271"/>
                  <a:gd name="connsiteY8" fmla="*/ 17145 h 36779"/>
                  <a:gd name="connsiteX9" fmla="*/ 27592 w 41271"/>
                  <a:gd name="connsiteY9" fmla="*/ 11430 h 36779"/>
                  <a:gd name="connsiteX10" fmla="*/ 19972 w 41271"/>
                  <a:gd name="connsiteY10" fmla="*/ 0 h 36779"/>
                  <a:gd name="connsiteX11" fmla="*/ 4732 w 41271"/>
                  <a:gd name="connsiteY11" fmla="*/ 5715 h 36779"/>
                  <a:gd name="connsiteX12" fmla="*/ 922 w 41271"/>
                  <a:gd name="connsiteY12" fmla="*/ 7620 h 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71" h="36779">
                    <a:moveTo>
                      <a:pt x="922" y="7620"/>
                    </a:moveTo>
                    <a:cubicBezTo>
                      <a:pt x="605" y="9525"/>
                      <a:pt x="2125" y="13984"/>
                      <a:pt x="2827" y="17145"/>
                    </a:cubicBezTo>
                    <a:cubicBezTo>
                      <a:pt x="3395" y="19701"/>
                      <a:pt x="3096" y="22721"/>
                      <a:pt x="4732" y="24765"/>
                    </a:cubicBezTo>
                    <a:cubicBezTo>
                      <a:pt x="5986" y="26333"/>
                      <a:pt x="8542" y="26035"/>
                      <a:pt x="10447" y="26670"/>
                    </a:cubicBezTo>
                    <a:cubicBezTo>
                      <a:pt x="12352" y="27940"/>
                      <a:pt x="14114" y="29456"/>
                      <a:pt x="16162" y="30480"/>
                    </a:cubicBezTo>
                    <a:cubicBezTo>
                      <a:pt x="21482" y="33140"/>
                      <a:pt x="30298" y="33588"/>
                      <a:pt x="35212" y="34290"/>
                    </a:cubicBezTo>
                    <a:cubicBezTo>
                      <a:pt x="37117" y="34925"/>
                      <a:pt x="40181" y="38059"/>
                      <a:pt x="40927" y="36195"/>
                    </a:cubicBezTo>
                    <a:cubicBezTo>
                      <a:pt x="42392" y="32533"/>
                      <a:pt x="38944" y="22036"/>
                      <a:pt x="35212" y="19050"/>
                    </a:cubicBezTo>
                    <a:cubicBezTo>
                      <a:pt x="33644" y="17796"/>
                      <a:pt x="31402" y="17780"/>
                      <a:pt x="29497" y="17145"/>
                    </a:cubicBezTo>
                    <a:cubicBezTo>
                      <a:pt x="28862" y="15240"/>
                      <a:pt x="28567" y="13185"/>
                      <a:pt x="27592" y="11430"/>
                    </a:cubicBezTo>
                    <a:cubicBezTo>
                      <a:pt x="25368" y="7427"/>
                      <a:pt x="19972" y="0"/>
                      <a:pt x="19972" y="0"/>
                    </a:cubicBezTo>
                    <a:cubicBezTo>
                      <a:pt x="1595" y="3675"/>
                      <a:pt x="17813" y="-825"/>
                      <a:pt x="4732" y="5715"/>
                    </a:cubicBezTo>
                    <a:cubicBezTo>
                      <a:pt x="-3115" y="9638"/>
                      <a:pt x="1239" y="5715"/>
                      <a:pt x="922" y="7620"/>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68" name="Freihandform 67"/>
              <p:cNvSpPr/>
              <p:nvPr/>
            </p:nvSpPr>
            <p:spPr>
              <a:xfrm>
                <a:off x="257175" y="1043940"/>
                <a:ext cx="41910" cy="13929"/>
              </a:xfrm>
              <a:custGeom>
                <a:avLst/>
                <a:gdLst>
                  <a:gd name="connsiteX0" fmla="*/ 0 w 41910"/>
                  <a:gd name="connsiteY0" fmla="*/ 13929 h 13929"/>
                  <a:gd name="connsiteX1" fmla="*/ 32385 w 41910"/>
                  <a:gd name="connsiteY1" fmla="*/ 12024 h 13929"/>
                  <a:gd name="connsiteX2" fmla="*/ 36195 w 41910"/>
                  <a:gd name="connsiteY2" fmla="*/ 6309 h 13929"/>
                  <a:gd name="connsiteX3" fmla="*/ 41910 w 41910"/>
                  <a:gd name="connsiteY3" fmla="*/ 2499 h 13929"/>
                  <a:gd name="connsiteX4" fmla="*/ 17145 w 41910"/>
                  <a:gd name="connsiteY4" fmla="*/ 4404 h 13929"/>
                  <a:gd name="connsiteX5" fmla="*/ 5715 w 41910"/>
                  <a:gd name="connsiteY5" fmla="*/ 8214 h 13929"/>
                  <a:gd name="connsiteX6" fmla="*/ 0 w 41910"/>
                  <a:gd name="connsiteY6" fmla="*/ 13929 h 1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10" h="13929">
                    <a:moveTo>
                      <a:pt x="0" y="13929"/>
                    </a:moveTo>
                    <a:cubicBezTo>
                      <a:pt x="10795" y="13294"/>
                      <a:pt x="21803" y="14252"/>
                      <a:pt x="32385" y="12024"/>
                    </a:cubicBezTo>
                    <a:cubicBezTo>
                      <a:pt x="34625" y="11552"/>
                      <a:pt x="34576" y="7928"/>
                      <a:pt x="36195" y="6309"/>
                    </a:cubicBezTo>
                    <a:cubicBezTo>
                      <a:pt x="37814" y="4690"/>
                      <a:pt x="40005" y="3769"/>
                      <a:pt x="41910" y="2499"/>
                    </a:cubicBezTo>
                    <a:cubicBezTo>
                      <a:pt x="31355" y="-1019"/>
                      <a:pt x="33960" y="-1201"/>
                      <a:pt x="17145" y="4404"/>
                    </a:cubicBezTo>
                    <a:lnTo>
                      <a:pt x="5715" y="8214"/>
                    </a:lnTo>
                    <a:lnTo>
                      <a:pt x="0" y="13929"/>
                    </a:ln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69" name="Freihandform 68"/>
              <p:cNvSpPr/>
              <p:nvPr/>
            </p:nvSpPr>
            <p:spPr>
              <a:xfrm>
                <a:off x="1535430" y="1169670"/>
                <a:ext cx="91655" cy="76215"/>
              </a:xfrm>
              <a:custGeom>
                <a:avLst/>
                <a:gdLst>
                  <a:gd name="connsiteX0" fmla="*/ 215 w 91655"/>
                  <a:gd name="connsiteY0" fmla="*/ 43832 h 55262"/>
                  <a:gd name="connsiteX1" fmla="*/ 13550 w 91655"/>
                  <a:gd name="connsiteY1" fmla="*/ 41927 h 55262"/>
                  <a:gd name="connsiteX2" fmla="*/ 15455 w 91655"/>
                  <a:gd name="connsiteY2" fmla="*/ 36212 h 55262"/>
                  <a:gd name="connsiteX3" fmla="*/ 19265 w 91655"/>
                  <a:gd name="connsiteY3" fmla="*/ 30497 h 55262"/>
                  <a:gd name="connsiteX4" fmla="*/ 30695 w 91655"/>
                  <a:gd name="connsiteY4" fmla="*/ 26687 h 55262"/>
                  <a:gd name="connsiteX5" fmla="*/ 38315 w 91655"/>
                  <a:gd name="connsiteY5" fmla="*/ 9542 h 55262"/>
                  <a:gd name="connsiteX6" fmla="*/ 44030 w 91655"/>
                  <a:gd name="connsiteY6" fmla="*/ 7637 h 55262"/>
                  <a:gd name="connsiteX7" fmla="*/ 45935 w 91655"/>
                  <a:gd name="connsiteY7" fmla="*/ 1922 h 55262"/>
                  <a:gd name="connsiteX8" fmla="*/ 64985 w 91655"/>
                  <a:gd name="connsiteY8" fmla="*/ 1922 h 55262"/>
                  <a:gd name="connsiteX9" fmla="*/ 63080 w 91655"/>
                  <a:gd name="connsiteY9" fmla="*/ 17162 h 55262"/>
                  <a:gd name="connsiteX10" fmla="*/ 76415 w 91655"/>
                  <a:gd name="connsiteY10" fmla="*/ 19067 h 55262"/>
                  <a:gd name="connsiteX11" fmla="*/ 80225 w 91655"/>
                  <a:gd name="connsiteY11" fmla="*/ 24782 h 55262"/>
                  <a:gd name="connsiteX12" fmla="*/ 91655 w 91655"/>
                  <a:gd name="connsiteY12" fmla="*/ 32402 h 55262"/>
                  <a:gd name="connsiteX13" fmla="*/ 89750 w 91655"/>
                  <a:gd name="connsiteY13" fmla="*/ 51452 h 55262"/>
                  <a:gd name="connsiteX14" fmla="*/ 84035 w 91655"/>
                  <a:gd name="connsiteY14" fmla="*/ 53357 h 55262"/>
                  <a:gd name="connsiteX15" fmla="*/ 72605 w 91655"/>
                  <a:gd name="connsiteY15" fmla="*/ 55262 h 55262"/>
                  <a:gd name="connsiteX16" fmla="*/ 30695 w 91655"/>
                  <a:gd name="connsiteY16" fmla="*/ 53357 h 55262"/>
                  <a:gd name="connsiteX17" fmla="*/ 24980 w 91655"/>
                  <a:gd name="connsiteY17" fmla="*/ 51452 h 55262"/>
                  <a:gd name="connsiteX18" fmla="*/ 215 w 91655"/>
                  <a:gd name="connsiteY18" fmla="*/ 43832 h 55262"/>
                  <a:gd name="connsiteX0" fmla="*/ 215 w 91655"/>
                  <a:gd name="connsiteY0" fmla="*/ 47661 h 59091"/>
                  <a:gd name="connsiteX1" fmla="*/ 13550 w 91655"/>
                  <a:gd name="connsiteY1" fmla="*/ 45756 h 59091"/>
                  <a:gd name="connsiteX2" fmla="*/ 15455 w 91655"/>
                  <a:gd name="connsiteY2" fmla="*/ 40041 h 59091"/>
                  <a:gd name="connsiteX3" fmla="*/ 19265 w 91655"/>
                  <a:gd name="connsiteY3" fmla="*/ 34326 h 59091"/>
                  <a:gd name="connsiteX4" fmla="*/ 30695 w 91655"/>
                  <a:gd name="connsiteY4" fmla="*/ 30516 h 59091"/>
                  <a:gd name="connsiteX5" fmla="*/ 38315 w 91655"/>
                  <a:gd name="connsiteY5" fmla="*/ 13371 h 59091"/>
                  <a:gd name="connsiteX6" fmla="*/ 44030 w 91655"/>
                  <a:gd name="connsiteY6" fmla="*/ 11466 h 59091"/>
                  <a:gd name="connsiteX7" fmla="*/ 45935 w 91655"/>
                  <a:gd name="connsiteY7" fmla="*/ 5751 h 59091"/>
                  <a:gd name="connsiteX8" fmla="*/ 64985 w 91655"/>
                  <a:gd name="connsiteY8" fmla="*/ 18 h 59091"/>
                  <a:gd name="connsiteX9" fmla="*/ 63080 w 91655"/>
                  <a:gd name="connsiteY9" fmla="*/ 20991 h 59091"/>
                  <a:gd name="connsiteX10" fmla="*/ 76415 w 91655"/>
                  <a:gd name="connsiteY10" fmla="*/ 22896 h 59091"/>
                  <a:gd name="connsiteX11" fmla="*/ 80225 w 91655"/>
                  <a:gd name="connsiteY11" fmla="*/ 28611 h 59091"/>
                  <a:gd name="connsiteX12" fmla="*/ 91655 w 91655"/>
                  <a:gd name="connsiteY12" fmla="*/ 36231 h 59091"/>
                  <a:gd name="connsiteX13" fmla="*/ 89750 w 91655"/>
                  <a:gd name="connsiteY13" fmla="*/ 55281 h 59091"/>
                  <a:gd name="connsiteX14" fmla="*/ 84035 w 91655"/>
                  <a:gd name="connsiteY14" fmla="*/ 57186 h 59091"/>
                  <a:gd name="connsiteX15" fmla="*/ 72605 w 91655"/>
                  <a:gd name="connsiteY15" fmla="*/ 59091 h 59091"/>
                  <a:gd name="connsiteX16" fmla="*/ 30695 w 91655"/>
                  <a:gd name="connsiteY16" fmla="*/ 57186 h 59091"/>
                  <a:gd name="connsiteX17" fmla="*/ 24980 w 91655"/>
                  <a:gd name="connsiteY17" fmla="*/ 55281 h 59091"/>
                  <a:gd name="connsiteX18" fmla="*/ 215 w 91655"/>
                  <a:gd name="connsiteY18" fmla="*/ 47661 h 59091"/>
                  <a:gd name="connsiteX0" fmla="*/ 215 w 91655"/>
                  <a:gd name="connsiteY0" fmla="*/ 47661 h 59091"/>
                  <a:gd name="connsiteX1" fmla="*/ 13550 w 91655"/>
                  <a:gd name="connsiteY1" fmla="*/ 45756 h 59091"/>
                  <a:gd name="connsiteX2" fmla="*/ 15455 w 91655"/>
                  <a:gd name="connsiteY2" fmla="*/ 40041 h 59091"/>
                  <a:gd name="connsiteX3" fmla="*/ 19265 w 91655"/>
                  <a:gd name="connsiteY3" fmla="*/ 34326 h 59091"/>
                  <a:gd name="connsiteX4" fmla="*/ 30695 w 91655"/>
                  <a:gd name="connsiteY4" fmla="*/ 30516 h 59091"/>
                  <a:gd name="connsiteX5" fmla="*/ 38315 w 91655"/>
                  <a:gd name="connsiteY5" fmla="*/ 13371 h 59091"/>
                  <a:gd name="connsiteX6" fmla="*/ 44030 w 91655"/>
                  <a:gd name="connsiteY6" fmla="*/ 11466 h 59091"/>
                  <a:gd name="connsiteX7" fmla="*/ 45935 w 91655"/>
                  <a:gd name="connsiteY7" fmla="*/ 5751 h 59091"/>
                  <a:gd name="connsiteX8" fmla="*/ 64985 w 91655"/>
                  <a:gd name="connsiteY8" fmla="*/ 18 h 59091"/>
                  <a:gd name="connsiteX9" fmla="*/ 63080 w 91655"/>
                  <a:gd name="connsiteY9" fmla="*/ 20991 h 59091"/>
                  <a:gd name="connsiteX10" fmla="*/ 76415 w 91655"/>
                  <a:gd name="connsiteY10" fmla="*/ 22896 h 59091"/>
                  <a:gd name="connsiteX11" fmla="*/ 80225 w 91655"/>
                  <a:gd name="connsiteY11" fmla="*/ 28611 h 59091"/>
                  <a:gd name="connsiteX12" fmla="*/ 91655 w 91655"/>
                  <a:gd name="connsiteY12" fmla="*/ 36231 h 59091"/>
                  <a:gd name="connsiteX13" fmla="*/ 89750 w 91655"/>
                  <a:gd name="connsiteY13" fmla="*/ 55281 h 59091"/>
                  <a:gd name="connsiteX14" fmla="*/ 84035 w 91655"/>
                  <a:gd name="connsiteY14" fmla="*/ 57186 h 59091"/>
                  <a:gd name="connsiteX15" fmla="*/ 72605 w 91655"/>
                  <a:gd name="connsiteY15" fmla="*/ 59091 h 59091"/>
                  <a:gd name="connsiteX16" fmla="*/ 53340 w 91655"/>
                  <a:gd name="connsiteY16" fmla="*/ 57150 h 59091"/>
                  <a:gd name="connsiteX17" fmla="*/ 30695 w 91655"/>
                  <a:gd name="connsiteY17" fmla="*/ 57186 h 59091"/>
                  <a:gd name="connsiteX18" fmla="*/ 24980 w 91655"/>
                  <a:gd name="connsiteY18" fmla="*/ 55281 h 59091"/>
                  <a:gd name="connsiteX19" fmla="*/ 215 w 91655"/>
                  <a:gd name="connsiteY19" fmla="*/ 47661 h 59091"/>
                  <a:gd name="connsiteX0" fmla="*/ 215 w 91655"/>
                  <a:gd name="connsiteY0" fmla="*/ 47661 h 76215"/>
                  <a:gd name="connsiteX1" fmla="*/ 13550 w 91655"/>
                  <a:gd name="connsiteY1" fmla="*/ 45756 h 76215"/>
                  <a:gd name="connsiteX2" fmla="*/ 15455 w 91655"/>
                  <a:gd name="connsiteY2" fmla="*/ 40041 h 76215"/>
                  <a:gd name="connsiteX3" fmla="*/ 19265 w 91655"/>
                  <a:gd name="connsiteY3" fmla="*/ 34326 h 76215"/>
                  <a:gd name="connsiteX4" fmla="*/ 30695 w 91655"/>
                  <a:gd name="connsiteY4" fmla="*/ 30516 h 76215"/>
                  <a:gd name="connsiteX5" fmla="*/ 38315 w 91655"/>
                  <a:gd name="connsiteY5" fmla="*/ 13371 h 76215"/>
                  <a:gd name="connsiteX6" fmla="*/ 44030 w 91655"/>
                  <a:gd name="connsiteY6" fmla="*/ 11466 h 76215"/>
                  <a:gd name="connsiteX7" fmla="*/ 45935 w 91655"/>
                  <a:gd name="connsiteY7" fmla="*/ 5751 h 76215"/>
                  <a:gd name="connsiteX8" fmla="*/ 64985 w 91655"/>
                  <a:gd name="connsiteY8" fmla="*/ 18 h 76215"/>
                  <a:gd name="connsiteX9" fmla="*/ 63080 w 91655"/>
                  <a:gd name="connsiteY9" fmla="*/ 20991 h 76215"/>
                  <a:gd name="connsiteX10" fmla="*/ 76415 w 91655"/>
                  <a:gd name="connsiteY10" fmla="*/ 22896 h 76215"/>
                  <a:gd name="connsiteX11" fmla="*/ 80225 w 91655"/>
                  <a:gd name="connsiteY11" fmla="*/ 28611 h 76215"/>
                  <a:gd name="connsiteX12" fmla="*/ 91655 w 91655"/>
                  <a:gd name="connsiteY12" fmla="*/ 36231 h 76215"/>
                  <a:gd name="connsiteX13" fmla="*/ 89750 w 91655"/>
                  <a:gd name="connsiteY13" fmla="*/ 55281 h 76215"/>
                  <a:gd name="connsiteX14" fmla="*/ 84035 w 91655"/>
                  <a:gd name="connsiteY14" fmla="*/ 57186 h 76215"/>
                  <a:gd name="connsiteX15" fmla="*/ 72605 w 91655"/>
                  <a:gd name="connsiteY15" fmla="*/ 59091 h 76215"/>
                  <a:gd name="connsiteX16" fmla="*/ 47612 w 91655"/>
                  <a:gd name="connsiteY16" fmla="*/ 76211 h 76215"/>
                  <a:gd name="connsiteX17" fmla="*/ 30695 w 91655"/>
                  <a:gd name="connsiteY17" fmla="*/ 57186 h 76215"/>
                  <a:gd name="connsiteX18" fmla="*/ 24980 w 91655"/>
                  <a:gd name="connsiteY18" fmla="*/ 55281 h 76215"/>
                  <a:gd name="connsiteX19" fmla="*/ 215 w 91655"/>
                  <a:gd name="connsiteY19" fmla="*/ 47661 h 7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655" h="76215">
                    <a:moveTo>
                      <a:pt x="215" y="47661"/>
                    </a:moveTo>
                    <a:cubicBezTo>
                      <a:pt x="-1690" y="46073"/>
                      <a:pt x="9534" y="47764"/>
                      <a:pt x="13550" y="45756"/>
                    </a:cubicBezTo>
                    <a:cubicBezTo>
                      <a:pt x="15346" y="44858"/>
                      <a:pt x="14557" y="41837"/>
                      <a:pt x="15455" y="40041"/>
                    </a:cubicBezTo>
                    <a:cubicBezTo>
                      <a:pt x="16479" y="37993"/>
                      <a:pt x="17323" y="35539"/>
                      <a:pt x="19265" y="34326"/>
                    </a:cubicBezTo>
                    <a:cubicBezTo>
                      <a:pt x="22671" y="32197"/>
                      <a:pt x="30695" y="30516"/>
                      <a:pt x="30695" y="30516"/>
                    </a:cubicBezTo>
                    <a:cubicBezTo>
                      <a:pt x="31859" y="27023"/>
                      <a:pt x="34198" y="16664"/>
                      <a:pt x="38315" y="13371"/>
                    </a:cubicBezTo>
                    <a:cubicBezTo>
                      <a:pt x="39883" y="12117"/>
                      <a:pt x="42125" y="12101"/>
                      <a:pt x="44030" y="11466"/>
                    </a:cubicBezTo>
                    <a:cubicBezTo>
                      <a:pt x="44665" y="9561"/>
                      <a:pt x="42443" y="7659"/>
                      <a:pt x="45935" y="5751"/>
                    </a:cubicBezTo>
                    <a:cubicBezTo>
                      <a:pt x="49427" y="3843"/>
                      <a:pt x="62673" y="-312"/>
                      <a:pt x="64985" y="18"/>
                    </a:cubicBezTo>
                    <a:cubicBezTo>
                      <a:pt x="59976" y="7532"/>
                      <a:pt x="61175" y="17178"/>
                      <a:pt x="63080" y="20991"/>
                    </a:cubicBezTo>
                    <a:cubicBezTo>
                      <a:pt x="64985" y="24804"/>
                      <a:pt x="71970" y="22261"/>
                      <a:pt x="76415" y="22896"/>
                    </a:cubicBezTo>
                    <a:cubicBezTo>
                      <a:pt x="77685" y="24801"/>
                      <a:pt x="78502" y="27103"/>
                      <a:pt x="80225" y="28611"/>
                    </a:cubicBezTo>
                    <a:cubicBezTo>
                      <a:pt x="83671" y="31626"/>
                      <a:pt x="91655" y="36231"/>
                      <a:pt x="91655" y="36231"/>
                    </a:cubicBezTo>
                    <a:cubicBezTo>
                      <a:pt x="91020" y="42581"/>
                      <a:pt x="91931" y="49284"/>
                      <a:pt x="89750" y="55281"/>
                    </a:cubicBezTo>
                    <a:cubicBezTo>
                      <a:pt x="89064" y="57168"/>
                      <a:pt x="85995" y="56750"/>
                      <a:pt x="84035" y="57186"/>
                    </a:cubicBezTo>
                    <a:cubicBezTo>
                      <a:pt x="80264" y="58024"/>
                      <a:pt x="76415" y="58456"/>
                      <a:pt x="72605" y="59091"/>
                    </a:cubicBezTo>
                    <a:cubicBezTo>
                      <a:pt x="67489" y="59085"/>
                      <a:pt x="54597" y="76528"/>
                      <a:pt x="47612" y="76211"/>
                    </a:cubicBezTo>
                    <a:cubicBezTo>
                      <a:pt x="40627" y="75894"/>
                      <a:pt x="35422" y="57497"/>
                      <a:pt x="30695" y="57186"/>
                    </a:cubicBezTo>
                    <a:cubicBezTo>
                      <a:pt x="28693" y="57026"/>
                      <a:pt x="26970" y="55546"/>
                      <a:pt x="24980" y="55281"/>
                    </a:cubicBezTo>
                    <a:cubicBezTo>
                      <a:pt x="854" y="52064"/>
                      <a:pt x="2120" y="49249"/>
                      <a:pt x="215" y="47661"/>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0" name="Freihandform 69"/>
              <p:cNvSpPr/>
              <p:nvPr/>
            </p:nvSpPr>
            <p:spPr>
              <a:xfrm>
                <a:off x="1236345" y="781050"/>
                <a:ext cx="72781" cy="40009"/>
              </a:xfrm>
              <a:custGeom>
                <a:avLst/>
                <a:gdLst>
                  <a:gd name="connsiteX0" fmla="*/ 36432 w 72781"/>
                  <a:gd name="connsiteY0" fmla="*/ 3810 h 40009"/>
                  <a:gd name="connsiteX1" fmla="*/ 63102 w 72781"/>
                  <a:gd name="connsiteY1" fmla="*/ 3810 h 40009"/>
                  <a:gd name="connsiteX2" fmla="*/ 68817 w 72781"/>
                  <a:gd name="connsiteY2" fmla="*/ 0 h 40009"/>
                  <a:gd name="connsiteX3" fmla="*/ 72627 w 72781"/>
                  <a:gd name="connsiteY3" fmla="*/ 5715 h 40009"/>
                  <a:gd name="connsiteX4" fmla="*/ 65007 w 72781"/>
                  <a:gd name="connsiteY4" fmla="*/ 20955 h 40009"/>
                  <a:gd name="connsiteX5" fmla="*/ 47862 w 72781"/>
                  <a:gd name="connsiteY5" fmla="*/ 30480 h 40009"/>
                  <a:gd name="connsiteX6" fmla="*/ 40242 w 72781"/>
                  <a:gd name="connsiteY6" fmla="*/ 32385 h 40009"/>
                  <a:gd name="connsiteX7" fmla="*/ 21192 w 72781"/>
                  <a:gd name="connsiteY7" fmla="*/ 38100 h 40009"/>
                  <a:gd name="connsiteX8" fmla="*/ 15477 w 72781"/>
                  <a:gd name="connsiteY8" fmla="*/ 34290 h 40009"/>
                  <a:gd name="connsiteX9" fmla="*/ 4047 w 72781"/>
                  <a:gd name="connsiteY9" fmla="*/ 30480 h 40009"/>
                  <a:gd name="connsiteX10" fmla="*/ 5952 w 72781"/>
                  <a:gd name="connsiteY10" fmla="*/ 15240 h 40009"/>
                  <a:gd name="connsiteX11" fmla="*/ 11667 w 72781"/>
                  <a:gd name="connsiteY11" fmla="*/ 13335 h 40009"/>
                  <a:gd name="connsiteX12" fmla="*/ 17382 w 72781"/>
                  <a:gd name="connsiteY12" fmla="*/ 15240 h 40009"/>
                  <a:gd name="connsiteX13" fmla="*/ 23097 w 72781"/>
                  <a:gd name="connsiteY13" fmla="*/ 19050 h 40009"/>
                  <a:gd name="connsiteX14" fmla="*/ 28812 w 72781"/>
                  <a:gd name="connsiteY14" fmla="*/ 15240 h 40009"/>
                  <a:gd name="connsiteX15" fmla="*/ 30717 w 72781"/>
                  <a:gd name="connsiteY15" fmla="*/ 9525 h 40009"/>
                  <a:gd name="connsiteX16" fmla="*/ 36432 w 72781"/>
                  <a:gd name="connsiteY16" fmla="*/ 3810 h 4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81" h="40009">
                    <a:moveTo>
                      <a:pt x="36432" y="3810"/>
                    </a:moveTo>
                    <a:cubicBezTo>
                      <a:pt x="41830" y="2857"/>
                      <a:pt x="49024" y="7330"/>
                      <a:pt x="63102" y="3810"/>
                    </a:cubicBezTo>
                    <a:cubicBezTo>
                      <a:pt x="65323" y="3255"/>
                      <a:pt x="66912" y="1270"/>
                      <a:pt x="68817" y="0"/>
                    </a:cubicBezTo>
                    <a:cubicBezTo>
                      <a:pt x="70087" y="1905"/>
                      <a:pt x="72343" y="3443"/>
                      <a:pt x="72627" y="5715"/>
                    </a:cubicBezTo>
                    <a:cubicBezTo>
                      <a:pt x="73554" y="13130"/>
                      <a:pt x="70216" y="16904"/>
                      <a:pt x="65007" y="20955"/>
                    </a:cubicBezTo>
                    <a:cubicBezTo>
                      <a:pt x="57084" y="27117"/>
                      <a:pt x="55650" y="28255"/>
                      <a:pt x="47862" y="30480"/>
                    </a:cubicBezTo>
                    <a:cubicBezTo>
                      <a:pt x="45345" y="31199"/>
                      <a:pt x="42782" y="31750"/>
                      <a:pt x="40242" y="32385"/>
                    </a:cubicBezTo>
                    <a:cubicBezTo>
                      <a:pt x="26634" y="41457"/>
                      <a:pt x="33254" y="41116"/>
                      <a:pt x="21192" y="38100"/>
                    </a:cubicBezTo>
                    <a:cubicBezTo>
                      <a:pt x="19287" y="36830"/>
                      <a:pt x="17569" y="35220"/>
                      <a:pt x="15477" y="34290"/>
                    </a:cubicBezTo>
                    <a:cubicBezTo>
                      <a:pt x="11807" y="32659"/>
                      <a:pt x="4047" y="30480"/>
                      <a:pt x="4047" y="30480"/>
                    </a:cubicBezTo>
                    <a:cubicBezTo>
                      <a:pt x="269" y="19147"/>
                      <a:pt x="-3536" y="19984"/>
                      <a:pt x="5952" y="15240"/>
                    </a:cubicBezTo>
                    <a:cubicBezTo>
                      <a:pt x="7748" y="14342"/>
                      <a:pt x="9762" y="13970"/>
                      <a:pt x="11667" y="13335"/>
                    </a:cubicBezTo>
                    <a:cubicBezTo>
                      <a:pt x="13572" y="13970"/>
                      <a:pt x="15586" y="14342"/>
                      <a:pt x="17382" y="15240"/>
                    </a:cubicBezTo>
                    <a:cubicBezTo>
                      <a:pt x="19430" y="16264"/>
                      <a:pt x="20807" y="19050"/>
                      <a:pt x="23097" y="19050"/>
                    </a:cubicBezTo>
                    <a:cubicBezTo>
                      <a:pt x="25387" y="19050"/>
                      <a:pt x="26907" y="16510"/>
                      <a:pt x="28812" y="15240"/>
                    </a:cubicBezTo>
                    <a:cubicBezTo>
                      <a:pt x="29447" y="13335"/>
                      <a:pt x="29297" y="10945"/>
                      <a:pt x="30717" y="9525"/>
                    </a:cubicBezTo>
                    <a:cubicBezTo>
                      <a:pt x="32137" y="8105"/>
                      <a:pt x="31034" y="4763"/>
                      <a:pt x="36432" y="3810"/>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1" name="Freihandform 70"/>
              <p:cNvSpPr/>
              <p:nvPr/>
            </p:nvSpPr>
            <p:spPr>
              <a:xfrm>
                <a:off x="1320165" y="782955"/>
                <a:ext cx="60960" cy="22860"/>
              </a:xfrm>
              <a:custGeom>
                <a:avLst/>
                <a:gdLst>
                  <a:gd name="connsiteX0" fmla="*/ 3810 w 60960"/>
                  <a:gd name="connsiteY0" fmla="*/ 11430 h 22860"/>
                  <a:gd name="connsiteX1" fmla="*/ 7620 w 60960"/>
                  <a:gd name="connsiteY1" fmla="*/ 1905 h 22860"/>
                  <a:gd name="connsiteX2" fmla="*/ 13335 w 60960"/>
                  <a:gd name="connsiteY2" fmla="*/ 0 h 22860"/>
                  <a:gd name="connsiteX3" fmla="*/ 60960 w 60960"/>
                  <a:gd name="connsiteY3" fmla="*/ 1905 h 22860"/>
                  <a:gd name="connsiteX4" fmla="*/ 59055 w 60960"/>
                  <a:gd name="connsiteY4" fmla="*/ 9525 h 22860"/>
                  <a:gd name="connsiteX5" fmla="*/ 47625 w 60960"/>
                  <a:gd name="connsiteY5" fmla="*/ 13335 h 22860"/>
                  <a:gd name="connsiteX6" fmla="*/ 17145 w 60960"/>
                  <a:gd name="connsiteY6" fmla="*/ 17145 h 22860"/>
                  <a:gd name="connsiteX7" fmla="*/ 11430 w 60960"/>
                  <a:gd name="connsiteY7" fmla="*/ 19050 h 22860"/>
                  <a:gd name="connsiteX8" fmla="*/ 5715 w 60960"/>
                  <a:gd name="connsiteY8" fmla="*/ 22860 h 22860"/>
                  <a:gd name="connsiteX9" fmla="*/ 0 w 60960"/>
                  <a:gd name="connsiteY9" fmla="*/ 19050 h 22860"/>
                  <a:gd name="connsiteX10" fmla="*/ 1905 w 60960"/>
                  <a:gd name="connsiteY10" fmla="*/ 7620 h 22860"/>
                  <a:gd name="connsiteX11" fmla="*/ 7620 w 60960"/>
                  <a:gd name="connsiteY11" fmla="*/ 5715 h 22860"/>
                  <a:gd name="connsiteX12" fmla="*/ 3810 w 60960"/>
                  <a:gd name="connsiteY12" fmla="*/ 1143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 h="22860">
                    <a:moveTo>
                      <a:pt x="3810" y="11430"/>
                    </a:moveTo>
                    <a:cubicBezTo>
                      <a:pt x="3810" y="10795"/>
                      <a:pt x="5431" y="4532"/>
                      <a:pt x="7620" y="1905"/>
                    </a:cubicBezTo>
                    <a:cubicBezTo>
                      <a:pt x="8906" y="362"/>
                      <a:pt x="11327" y="0"/>
                      <a:pt x="13335" y="0"/>
                    </a:cubicBezTo>
                    <a:cubicBezTo>
                      <a:pt x="29223" y="0"/>
                      <a:pt x="45085" y="1270"/>
                      <a:pt x="60960" y="1905"/>
                    </a:cubicBezTo>
                    <a:cubicBezTo>
                      <a:pt x="60325" y="4445"/>
                      <a:pt x="61043" y="7821"/>
                      <a:pt x="59055" y="9525"/>
                    </a:cubicBezTo>
                    <a:cubicBezTo>
                      <a:pt x="56006" y="12139"/>
                      <a:pt x="51586" y="12675"/>
                      <a:pt x="47625" y="13335"/>
                    </a:cubicBezTo>
                    <a:cubicBezTo>
                      <a:pt x="29900" y="16289"/>
                      <a:pt x="40038" y="14856"/>
                      <a:pt x="17145" y="17145"/>
                    </a:cubicBezTo>
                    <a:cubicBezTo>
                      <a:pt x="15240" y="17780"/>
                      <a:pt x="13226" y="18152"/>
                      <a:pt x="11430" y="19050"/>
                    </a:cubicBezTo>
                    <a:cubicBezTo>
                      <a:pt x="9382" y="20074"/>
                      <a:pt x="8005" y="22860"/>
                      <a:pt x="5715" y="22860"/>
                    </a:cubicBezTo>
                    <a:cubicBezTo>
                      <a:pt x="3425" y="22860"/>
                      <a:pt x="1905" y="20320"/>
                      <a:pt x="0" y="19050"/>
                    </a:cubicBezTo>
                    <a:cubicBezTo>
                      <a:pt x="635" y="15240"/>
                      <a:pt x="-11" y="10974"/>
                      <a:pt x="1905" y="7620"/>
                    </a:cubicBezTo>
                    <a:cubicBezTo>
                      <a:pt x="2901" y="5877"/>
                      <a:pt x="5898" y="6748"/>
                      <a:pt x="7620" y="5715"/>
                    </a:cubicBezTo>
                    <a:cubicBezTo>
                      <a:pt x="9160" y="4791"/>
                      <a:pt x="3810" y="12065"/>
                      <a:pt x="3810" y="11430"/>
                    </a:cubicBezTo>
                    <a:close/>
                  </a:path>
                </a:pathLst>
              </a:custGeom>
              <a:solidFill>
                <a:srgbClr val="E3007B"/>
              </a:solidFill>
              <a:ln w="1270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2" name="Freihandform 71"/>
              <p:cNvSpPr/>
              <p:nvPr/>
            </p:nvSpPr>
            <p:spPr>
              <a:xfrm>
                <a:off x="1402080" y="739140"/>
                <a:ext cx="135370" cy="40219"/>
              </a:xfrm>
              <a:custGeom>
                <a:avLst/>
                <a:gdLst>
                  <a:gd name="connsiteX0" fmla="*/ 115 w 135370"/>
                  <a:gd name="connsiteY0" fmla="*/ 22860 h 40219"/>
                  <a:gd name="connsiteX1" fmla="*/ 7735 w 135370"/>
                  <a:gd name="connsiteY1" fmla="*/ 7620 h 40219"/>
                  <a:gd name="connsiteX2" fmla="*/ 19165 w 135370"/>
                  <a:gd name="connsiteY2" fmla="*/ 3810 h 40219"/>
                  <a:gd name="connsiteX3" fmla="*/ 24880 w 135370"/>
                  <a:gd name="connsiteY3" fmla="*/ 1905 h 40219"/>
                  <a:gd name="connsiteX4" fmla="*/ 30595 w 135370"/>
                  <a:gd name="connsiteY4" fmla="*/ 0 h 40219"/>
                  <a:gd name="connsiteX5" fmla="*/ 38215 w 135370"/>
                  <a:gd name="connsiteY5" fmla="*/ 11430 h 40219"/>
                  <a:gd name="connsiteX6" fmla="*/ 85840 w 135370"/>
                  <a:gd name="connsiteY6" fmla="*/ 17145 h 40219"/>
                  <a:gd name="connsiteX7" fmla="*/ 129655 w 135370"/>
                  <a:gd name="connsiteY7" fmla="*/ 19050 h 40219"/>
                  <a:gd name="connsiteX8" fmla="*/ 135370 w 135370"/>
                  <a:gd name="connsiteY8" fmla="*/ 20955 h 40219"/>
                  <a:gd name="connsiteX9" fmla="*/ 129655 w 135370"/>
                  <a:gd name="connsiteY9" fmla="*/ 24765 h 40219"/>
                  <a:gd name="connsiteX10" fmla="*/ 118225 w 135370"/>
                  <a:gd name="connsiteY10" fmla="*/ 28575 h 40219"/>
                  <a:gd name="connsiteX11" fmla="*/ 112510 w 135370"/>
                  <a:gd name="connsiteY11" fmla="*/ 34290 h 40219"/>
                  <a:gd name="connsiteX12" fmla="*/ 110605 w 135370"/>
                  <a:gd name="connsiteY12" fmla="*/ 40005 h 40219"/>
                  <a:gd name="connsiteX13" fmla="*/ 104890 w 135370"/>
                  <a:gd name="connsiteY13" fmla="*/ 38100 h 40219"/>
                  <a:gd name="connsiteX14" fmla="*/ 21070 w 135370"/>
                  <a:gd name="connsiteY14" fmla="*/ 32385 h 40219"/>
                  <a:gd name="connsiteX15" fmla="*/ 9640 w 135370"/>
                  <a:gd name="connsiteY15" fmla="*/ 28575 h 40219"/>
                  <a:gd name="connsiteX16" fmla="*/ 3925 w 135370"/>
                  <a:gd name="connsiteY16" fmla="*/ 26670 h 40219"/>
                  <a:gd name="connsiteX17" fmla="*/ 115 w 135370"/>
                  <a:gd name="connsiteY17" fmla="*/ 22860 h 4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370" h="40219">
                    <a:moveTo>
                      <a:pt x="115" y="22860"/>
                    </a:moveTo>
                    <a:cubicBezTo>
                      <a:pt x="750" y="19685"/>
                      <a:pt x="4691" y="9522"/>
                      <a:pt x="7735" y="7620"/>
                    </a:cubicBezTo>
                    <a:cubicBezTo>
                      <a:pt x="11141" y="5491"/>
                      <a:pt x="15355" y="5080"/>
                      <a:pt x="19165" y="3810"/>
                    </a:cubicBezTo>
                    <a:lnTo>
                      <a:pt x="24880" y="1905"/>
                    </a:lnTo>
                    <a:lnTo>
                      <a:pt x="30595" y="0"/>
                    </a:lnTo>
                    <a:cubicBezTo>
                      <a:pt x="33135" y="3810"/>
                      <a:pt x="33871" y="9982"/>
                      <a:pt x="38215" y="11430"/>
                    </a:cubicBezTo>
                    <a:cubicBezTo>
                      <a:pt x="60872" y="18982"/>
                      <a:pt x="46340" y="15264"/>
                      <a:pt x="85840" y="17145"/>
                    </a:cubicBezTo>
                    <a:lnTo>
                      <a:pt x="129655" y="19050"/>
                    </a:lnTo>
                    <a:cubicBezTo>
                      <a:pt x="131560" y="19685"/>
                      <a:pt x="135370" y="18947"/>
                      <a:pt x="135370" y="20955"/>
                    </a:cubicBezTo>
                    <a:cubicBezTo>
                      <a:pt x="135370" y="23245"/>
                      <a:pt x="131747" y="23835"/>
                      <a:pt x="129655" y="24765"/>
                    </a:cubicBezTo>
                    <a:cubicBezTo>
                      <a:pt x="125985" y="26396"/>
                      <a:pt x="118225" y="28575"/>
                      <a:pt x="118225" y="28575"/>
                    </a:cubicBezTo>
                    <a:cubicBezTo>
                      <a:pt x="116320" y="30480"/>
                      <a:pt x="114004" y="32048"/>
                      <a:pt x="112510" y="34290"/>
                    </a:cubicBezTo>
                    <a:cubicBezTo>
                      <a:pt x="111396" y="35961"/>
                      <a:pt x="112401" y="39107"/>
                      <a:pt x="110605" y="40005"/>
                    </a:cubicBezTo>
                    <a:cubicBezTo>
                      <a:pt x="108809" y="40903"/>
                      <a:pt x="106795" y="38735"/>
                      <a:pt x="104890" y="38100"/>
                    </a:cubicBezTo>
                    <a:cubicBezTo>
                      <a:pt x="77044" y="19536"/>
                      <a:pt x="106723" y="37852"/>
                      <a:pt x="21070" y="32385"/>
                    </a:cubicBezTo>
                    <a:cubicBezTo>
                      <a:pt x="17062" y="32129"/>
                      <a:pt x="13450" y="29845"/>
                      <a:pt x="9640" y="28575"/>
                    </a:cubicBezTo>
                    <a:lnTo>
                      <a:pt x="3925" y="26670"/>
                    </a:lnTo>
                    <a:cubicBezTo>
                      <a:pt x="1571" y="19608"/>
                      <a:pt x="-520" y="26035"/>
                      <a:pt x="115" y="22860"/>
                    </a:cubicBezTo>
                    <a:close/>
                  </a:path>
                </a:pathLst>
              </a:custGeom>
              <a:solidFill>
                <a:srgbClr val="E3007B"/>
              </a:solidFill>
              <a:ln w="1270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3" name="Freihandform 72"/>
              <p:cNvSpPr/>
              <p:nvPr/>
            </p:nvSpPr>
            <p:spPr>
              <a:xfrm>
                <a:off x="1007745" y="790575"/>
                <a:ext cx="192619" cy="77018"/>
              </a:xfrm>
              <a:custGeom>
                <a:avLst/>
                <a:gdLst>
                  <a:gd name="connsiteX0" fmla="*/ 68580 w 192619"/>
                  <a:gd name="connsiteY0" fmla="*/ 76222 h 77018"/>
                  <a:gd name="connsiteX1" fmla="*/ 78105 w 192619"/>
                  <a:gd name="connsiteY1" fmla="*/ 72412 h 77018"/>
                  <a:gd name="connsiteX2" fmla="*/ 83820 w 192619"/>
                  <a:gd name="connsiteY2" fmla="*/ 68602 h 77018"/>
                  <a:gd name="connsiteX3" fmla="*/ 100965 w 192619"/>
                  <a:gd name="connsiteY3" fmla="*/ 62887 h 77018"/>
                  <a:gd name="connsiteX4" fmla="*/ 110490 w 192619"/>
                  <a:gd name="connsiteY4" fmla="*/ 60982 h 77018"/>
                  <a:gd name="connsiteX5" fmla="*/ 116205 w 192619"/>
                  <a:gd name="connsiteY5" fmla="*/ 59077 h 77018"/>
                  <a:gd name="connsiteX6" fmla="*/ 129540 w 192619"/>
                  <a:gd name="connsiteY6" fmla="*/ 60982 h 77018"/>
                  <a:gd name="connsiteX7" fmla="*/ 135255 w 192619"/>
                  <a:gd name="connsiteY7" fmla="*/ 64792 h 77018"/>
                  <a:gd name="connsiteX8" fmla="*/ 177165 w 192619"/>
                  <a:gd name="connsiteY8" fmla="*/ 62887 h 77018"/>
                  <a:gd name="connsiteX9" fmla="*/ 182880 w 192619"/>
                  <a:gd name="connsiteY9" fmla="*/ 59077 h 77018"/>
                  <a:gd name="connsiteX10" fmla="*/ 190500 w 192619"/>
                  <a:gd name="connsiteY10" fmla="*/ 49552 h 77018"/>
                  <a:gd name="connsiteX11" fmla="*/ 192405 w 192619"/>
                  <a:gd name="connsiteY11" fmla="*/ 43837 h 77018"/>
                  <a:gd name="connsiteX12" fmla="*/ 186690 w 192619"/>
                  <a:gd name="connsiteY12" fmla="*/ 41932 h 77018"/>
                  <a:gd name="connsiteX13" fmla="*/ 180975 w 192619"/>
                  <a:gd name="connsiteY13" fmla="*/ 38122 h 77018"/>
                  <a:gd name="connsiteX14" fmla="*/ 177165 w 192619"/>
                  <a:gd name="connsiteY14" fmla="*/ 32407 h 77018"/>
                  <a:gd name="connsiteX15" fmla="*/ 171450 w 192619"/>
                  <a:gd name="connsiteY15" fmla="*/ 30502 h 77018"/>
                  <a:gd name="connsiteX16" fmla="*/ 180975 w 192619"/>
                  <a:gd name="connsiteY16" fmla="*/ 15262 h 77018"/>
                  <a:gd name="connsiteX17" fmla="*/ 179070 w 192619"/>
                  <a:gd name="connsiteY17" fmla="*/ 1927 h 77018"/>
                  <a:gd name="connsiteX18" fmla="*/ 163830 w 192619"/>
                  <a:gd name="connsiteY18" fmla="*/ 1927 h 77018"/>
                  <a:gd name="connsiteX19" fmla="*/ 156210 w 192619"/>
                  <a:gd name="connsiteY19" fmla="*/ 19072 h 77018"/>
                  <a:gd name="connsiteX20" fmla="*/ 150495 w 192619"/>
                  <a:gd name="connsiteY20" fmla="*/ 20977 h 77018"/>
                  <a:gd name="connsiteX21" fmla="*/ 142875 w 192619"/>
                  <a:gd name="connsiteY21" fmla="*/ 11452 h 77018"/>
                  <a:gd name="connsiteX22" fmla="*/ 131445 w 192619"/>
                  <a:gd name="connsiteY22" fmla="*/ 5737 h 77018"/>
                  <a:gd name="connsiteX23" fmla="*/ 120015 w 192619"/>
                  <a:gd name="connsiteY23" fmla="*/ 13357 h 77018"/>
                  <a:gd name="connsiteX24" fmla="*/ 114300 w 192619"/>
                  <a:gd name="connsiteY24" fmla="*/ 17167 h 77018"/>
                  <a:gd name="connsiteX25" fmla="*/ 102870 w 192619"/>
                  <a:gd name="connsiteY25" fmla="*/ 13357 h 77018"/>
                  <a:gd name="connsiteX26" fmla="*/ 97155 w 192619"/>
                  <a:gd name="connsiteY26" fmla="*/ 11452 h 77018"/>
                  <a:gd name="connsiteX27" fmla="*/ 80010 w 192619"/>
                  <a:gd name="connsiteY27" fmla="*/ 9547 h 77018"/>
                  <a:gd name="connsiteX28" fmla="*/ 68580 w 192619"/>
                  <a:gd name="connsiteY28" fmla="*/ 5737 h 77018"/>
                  <a:gd name="connsiteX29" fmla="*/ 59055 w 192619"/>
                  <a:gd name="connsiteY29" fmla="*/ 7642 h 77018"/>
                  <a:gd name="connsiteX30" fmla="*/ 41910 w 192619"/>
                  <a:gd name="connsiteY30" fmla="*/ 13357 h 77018"/>
                  <a:gd name="connsiteX31" fmla="*/ 24765 w 192619"/>
                  <a:gd name="connsiteY31" fmla="*/ 15262 h 77018"/>
                  <a:gd name="connsiteX32" fmla="*/ 13335 w 192619"/>
                  <a:gd name="connsiteY32" fmla="*/ 19072 h 77018"/>
                  <a:gd name="connsiteX33" fmla="*/ 24765 w 192619"/>
                  <a:gd name="connsiteY33" fmla="*/ 22882 h 77018"/>
                  <a:gd name="connsiteX34" fmla="*/ 30480 w 192619"/>
                  <a:gd name="connsiteY34" fmla="*/ 24787 h 77018"/>
                  <a:gd name="connsiteX35" fmla="*/ 24765 w 192619"/>
                  <a:gd name="connsiteY35" fmla="*/ 28597 h 77018"/>
                  <a:gd name="connsiteX36" fmla="*/ 0 w 192619"/>
                  <a:gd name="connsiteY36" fmla="*/ 34312 h 77018"/>
                  <a:gd name="connsiteX37" fmla="*/ 5715 w 192619"/>
                  <a:gd name="connsiteY37" fmla="*/ 36217 h 77018"/>
                  <a:gd name="connsiteX38" fmla="*/ 57150 w 192619"/>
                  <a:gd name="connsiteY38" fmla="*/ 40027 h 77018"/>
                  <a:gd name="connsiteX39" fmla="*/ 55245 w 192619"/>
                  <a:gd name="connsiteY39" fmla="*/ 49552 h 77018"/>
                  <a:gd name="connsiteX40" fmla="*/ 47625 w 192619"/>
                  <a:gd name="connsiteY40" fmla="*/ 53362 h 77018"/>
                  <a:gd name="connsiteX41" fmla="*/ 19050 w 192619"/>
                  <a:gd name="connsiteY41" fmla="*/ 55267 h 77018"/>
                  <a:gd name="connsiteX42" fmla="*/ 7620 w 192619"/>
                  <a:gd name="connsiteY42" fmla="*/ 57172 h 77018"/>
                  <a:gd name="connsiteX43" fmla="*/ 13335 w 192619"/>
                  <a:gd name="connsiteY43" fmla="*/ 59077 h 77018"/>
                  <a:gd name="connsiteX44" fmla="*/ 20955 w 192619"/>
                  <a:gd name="connsiteY44" fmla="*/ 60982 h 77018"/>
                  <a:gd name="connsiteX45" fmla="*/ 26670 w 192619"/>
                  <a:gd name="connsiteY45" fmla="*/ 62887 h 77018"/>
                  <a:gd name="connsiteX46" fmla="*/ 53340 w 192619"/>
                  <a:gd name="connsiteY46" fmla="*/ 66697 h 77018"/>
                  <a:gd name="connsiteX47" fmla="*/ 64770 w 192619"/>
                  <a:gd name="connsiteY47" fmla="*/ 70507 h 77018"/>
                  <a:gd name="connsiteX48" fmla="*/ 66675 w 192619"/>
                  <a:gd name="connsiteY48" fmla="*/ 76222 h 77018"/>
                  <a:gd name="connsiteX49" fmla="*/ 68580 w 192619"/>
                  <a:gd name="connsiteY49" fmla="*/ 76222 h 7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2619" h="77018">
                    <a:moveTo>
                      <a:pt x="68580" y="76222"/>
                    </a:moveTo>
                    <a:cubicBezTo>
                      <a:pt x="70485" y="75587"/>
                      <a:pt x="75046" y="73941"/>
                      <a:pt x="78105" y="72412"/>
                    </a:cubicBezTo>
                    <a:cubicBezTo>
                      <a:pt x="80153" y="71388"/>
                      <a:pt x="81728" y="69532"/>
                      <a:pt x="83820" y="68602"/>
                    </a:cubicBezTo>
                    <a:lnTo>
                      <a:pt x="100965" y="62887"/>
                    </a:lnTo>
                    <a:cubicBezTo>
                      <a:pt x="104037" y="61863"/>
                      <a:pt x="107349" y="61767"/>
                      <a:pt x="110490" y="60982"/>
                    </a:cubicBezTo>
                    <a:cubicBezTo>
                      <a:pt x="112438" y="60495"/>
                      <a:pt x="114300" y="59712"/>
                      <a:pt x="116205" y="59077"/>
                    </a:cubicBezTo>
                    <a:cubicBezTo>
                      <a:pt x="120650" y="59712"/>
                      <a:pt x="125239" y="59692"/>
                      <a:pt x="129540" y="60982"/>
                    </a:cubicBezTo>
                    <a:cubicBezTo>
                      <a:pt x="131733" y="61640"/>
                      <a:pt x="132967" y="64700"/>
                      <a:pt x="135255" y="64792"/>
                    </a:cubicBezTo>
                    <a:lnTo>
                      <a:pt x="177165" y="62887"/>
                    </a:lnTo>
                    <a:cubicBezTo>
                      <a:pt x="179070" y="61617"/>
                      <a:pt x="181450" y="60865"/>
                      <a:pt x="182880" y="59077"/>
                    </a:cubicBezTo>
                    <a:cubicBezTo>
                      <a:pt x="193396" y="45932"/>
                      <a:pt x="174122" y="60471"/>
                      <a:pt x="190500" y="49552"/>
                    </a:cubicBezTo>
                    <a:cubicBezTo>
                      <a:pt x="191135" y="47647"/>
                      <a:pt x="193303" y="45633"/>
                      <a:pt x="192405" y="43837"/>
                    </a:cubicBezTo>
                    <a:cubicBezTo>
                      <a:pt x="191507" y="42041"/>
                      <a:pt x="188486" y="42830"/>
                      <a:pt x="186690" y="41932"/>
                    </a:cubicBezTo>
                    <a:cubicBezTo>
                      <a:pt x="184642" y="40908"/>
                      <a:pt x="182880" y="39392"/>
                      <a:pt x="180975" y="38122"/>
                    </a:cubicBezTo>
                    <a:cubicBezTo>
                      <a:pt x="179705" y="36217"/>
                      <a:pt x="178953" y="33837"/>
                      <a:pt x="177165" y="32407"/>
                    </a:cubicBezTo>
                    <a:cubicBezTo>
                      <a:pt x="175597" y="31153"/>
                      <a:pt x="171734" y="32490"/>
                      <a:pt x="171450" y="30502"/>
                    </a:cubicBezTo>
                    <a:cubicBezTo>
                      <a:pt x="170070" y="20843"/>
                      <a:pt x="175290" y="19052"/>
                      <a:pt x="180975" y="15262"/>
                    </a:cubicBezTo>
                    <a:cubicBezTo>
                      <a:pt x="180340" y="10817"/>
                      <a:pt x="181078" y="5943"/>
                      <a:pt x="179070" y="1927"/>
                    </a:cubicBezTo>
                    <a:cubicBezTo>
                      <a:pt x="176940" y="-2333"/>
                      <a:pt x="164591" y="1775"/>
                      <a:pt x="163830" y="1927"/>
                    </a:cubicBezTo>
                    <a:cubicBezTo>
                      <a:pt x="162666" y="5420"/>
                      <a:pt x="160327" y="15779"/>
                      <a:pt x="156210" y="19072"/>
                    </a:cubicBezTo>
                    <a:cubicBezTo>
                      <a:pt x="154642" y="20326"/>
                      <a:pt x="152400" y="20342"/>
                      <a:pt x="150495" y="20977"/>
                    </a:cubicBezTo>
                    <a:cubicBezTo>
                      <a:pt x="139193" y="28512"/>
                      <a:pt x="148734" y="24634"/>
                      <a:pt x="142875" y="11452"/>
                    </a:cubicBezTo>
                    <a:cubicBezTo>
                      <a:pt x="141591" y="8562"/>
                      <a:pt x="133981" y="6582"/>
                      <a:pt x="131445" y="5737"/>
                    </a:cubicBezTo>
                    <a:lnTo>
                      <a:pt x="120015" y="13357"/>
                    </a:lnTo>
                    <a:lnTo>
                      <a:pt x="114300" y="17167"/>
                    </a:lnTo>
                    <a:lnTo>
                      <a:pt x="102870" y="13357"/>
                    </a:lnTo>
                    <a:cubicBezTo>
                      <a:pt x="100965" y="12722"/>
                      <a:pt x="99151" y="11674"/>
                      <a:pt x="97155" y="11452"/>
                    </a:cubicBezTo>
                    <a:lnTo>
                      <a:pt x="80010" y="9547"/>
                    </a:lnTo>
                    <a:lnTo>
                      <a:pt x="68580" y="5737"/>
                    </a:lnTo>
                    <a:cubicBezTo>
                      <a:pt x="65508" y="4713"/>
                      <a:pt x="62179" y="6790"/>
                      <a:pt x="59055" y="7642"/>
                    </a:cubicBezTo>
                    <a:cubicBezTo>
                      <a:pt x="53243" y="9227"/>
                      <a:pt x="47625" y="11452"/>
                      <a:pt x="41910" y="13357"/>
                    </a:cubicBezTo>
                    <a:cubicBezTo>
                      <a:pt x="36455" y="15175"/>
                      <a:pt x="30480" y="14627"/>
                      <a:pt x="24765" y="15262"/>
                    </a:cubicBezTo>
                    <a:lnTo>
                      <a:pt x="13335" y="19072"/>
                    </a:lnTo>
                    <a:lnTo>
                      <a:pt x="24765" y="22882"/>
                    </a:lnTo>
                    <a:lnTo>
                      <a:pt x="30480" y="24787"/>
                    </a:lnTo>
                    <a:cubicBezTo>
                      <a:pt x="28575" y="26057"/>
                      <a:pt x="26996" y="28082"/>
                      <a:pt x="24765" y="28597"/>
                    </a:cubicBezTo>
                    <a:cubicBezTo>
                      <a:pt x="-2962" y="34995"/>
                      <a:pt x="13320" y="25432"/>
                      <a:pt x="0" y="34312"/>
                    </a:cubicBezTo>
                    <a:cubicBezTo>
                      <a:pt x="1905" y="34947"/>
                      <a:pt x="3712" y="36069"/>
                      <a:pt x="5715" y="36217"/>
                    </a:cubicBezTo>
                    <a:cubicBezTo>
                      <a:pt x="59407" y="40194"/>
                      <a:pt x="36179" y="33037"/>
                      <a:pt x="57150" y="40027"/>
                    </a:cubicBezTo>
                    <a:cubicBezTo>
                      <a:pt x="56515" y="43202"/>
                      <a:pt x="57127" y="46917"/>
                      <a:pt x="55245" y="49552"/>
                    </a:cubicBezTo>
                    <a:cubicBezTo>
                      <a:pt x="53594" y="51863"/>
                      <a:pt x="50430" y="52919"/>
                      <a:pt x="47625" y="53362"/>
                    </a:cubicBezTo>
                    <a:cubicBezTo>
                      <a:pt x="38196" y="54851"/>
                      <a:pt x="28575" y="54632"/>
                      <a:pt x="19050" y="55267"/>
                    </a:cubicBezTo>
                    <a:cubicBezTo>
                      <a:pt x="15240" y="55902"/>
                      <a:pt x="10834" y="55029"/>
                      <a:pt x="7620" y="57172"/>
                    </a:cubicBezTo>
                    <a:cubicBezTo>
                      <a:pt x="5949" y="58286"/>
                      <a:pt x="11404" y="58525"/>
                      <a:pt x="13335" y="59077"/>
                    </a:cubicBezTo>
                    <a:cubicBezTo>
                      <a:pt x="15852" y="59796"/>
                      <a:pt x="18438" y="60263"/>
                      <a:pt x="20955" y="60982"/>
                    </a:cubicBezTo>
                    <a:cubicBezTo>
                      <a:pt x="22886" y="61534"/>
                      <a:pt x="24722" y="62400"/>
                      <a:pt x="26670" y="62887"/>
                    </a:cubicBezTo>
                    <a:cubicBezTo>
                      <a:pt x="36375" y="65313"/>
                      <a:pt x="42671" y="65512"/>
                      <a:pt x="53340" y="66697"/>
                    </a:cubicBezTo>
                    <a:cubicBezTo>
                      <a:pt x="57150" y="67967"/>
                      <a:pt x="63500" y="66697"/>
                      <a:pt x="64770" y="70507"/>
                    </a:cubicBezTo>
                    <a:cubicBezTo>
                      <a:pt x="65405" y="72412"/>
                      <a:pt x="65255" y="74802"/>
                      <a:pt x="66675" y="76222"/>
                    </a:cubicBezTo>
                    <a:cubicBezTo>
                      <a:pt x="68095" y="77642"/>
                      <a:pt x="66675" y="76857"/>
                      <a:pt x="68580" y="76222"/>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4" name="Freihandform 73"/>
              <p:cNvSpPr/>
              <p:nvPr/>
            </p:nvSpPr>
            <p:spPr>
              <a:xfrm>
                <a:off x="1381125" y="782955"/>
                <a:ext cx="255941" cy="186951"/>
              </a:xfrm>
              <a:custGeom>
                <a:avLst/>
                <a:gdLst>
                  <a:gd name="connsiteX0" fmla="*/ 154305 w 255941"/>
                  <a:gd name="connsiteY0" fmla="*/ 186690 h 186951"/>
                  <a:gd name="connsiteX1" fmla="*/ 144780 w 255941"/>
                  <a:gd name="connsiteY1" fmla="*/ 180975 h 186951"/>
                  <a:gd name="connsiteX2" fmla="*/ 139065 w 255941"/>
                  <a:gd name="connsiteY2" fmla="*/ 177165 h 186951"/>
                  <a:gd name="connsiteX3" fmla="*/ 127635 w 255941"/>
                  <a:gd name="connsiteY3" fmla="*/ 173355 h 186951"/>
                  <a:gd name="connsiteX4" fmla="*/ 121920 w 255941"/>
                  <a:gd name="connsiteY4" fmla="*/ 171450 h 186951"/>
                  <a:gd name="connsiteX5" fmla="*/ 114300 w 255941"/>
                  <a:gd name="connsiteY5" fmla="*/ 160020 h 186951"/>
                  <a:gd name="connsiteX6" fmla="*/ 112395 w 255941"/>
                  <a:gd name="connsiteY6" fmla="*/ 154305 h 186951"/>
                  <a:gd name="connsiteX7" fmla="*/ 106680 w 255941"/>
                  <a:gd name="connsiteY7" fmla="*/ 152400 h 186951"/>
                  <a:gd name="connsiteX8" fmla="*/ 102870 w 255941"/>
                  <a:gd name="connsiteY8" fmla="*/ 146685 h 186951"/>
                  <a:gd name="connsiteX9" fmla="*/ 80010 w 255941"/>
                  <a:gd name="connsiteY9" fmla="*/ 148590 h 186951"/>
                  <a:gd name="connsiteX10" fmla="*/ 49530 w 255941"/>
                  <a:gd name="connsiteY10" fmla="*/ 146685 h 186951"/>
                  <a:gd name="connsiteX11" fmla="*/ 57150 w 255941"/>
                  <a:gd name="connsiteY11" fmla="*/ 137160 h 186951"/>
                  <a:gd name="connsiteX12" fmla="*/ 66675 w 255941"/>
                  <a:gd name="connsiteY12" fmla="*/ 129540 h 186951"/>
                  <a:gd name="connsiteX13" fmla="*/ 120015 w 255941"/>
                  <a:gd name="connsiteY13" fmla="*/ 129540 h 186951"/>
                  <a:gd name="connsiteX14" fmla="*/ 129540 w 255941"/>
                  <a:gd name="connsiteY14" fmla="*/ 120015 h 186951"/>
                  <a:gd name="connsiteX15" fmla="*/ 175260 w 255941"/>
                  <a:gd name="connsiteY15" fmla="*/ 118110 h 186951"/>
                  <a:gd name="connsiteX16" fmla="*/ 167640 w 255941"/>
                  <a:gd name="connsiteY16" fmla="*/ 102870 h 186951"/>
                  <a:gd name="connsiteX17" fmla="*/ 156210 w 255941"/>
                  <a:gd name="connsiteY17" fmla="*/ 85725 h 186951"/>
                  <a:gd name="connsiteX18" fmla="*/ 150495 w 255941"/>
                  <a:gd name="connsiteY18" fmla="*/ 81915 h 186951"/>
                  <a:gd name="connsiteX19" fmla="*/ 135255 w 255941"/>
                  <a:gd name="connsiteY19" fmla="*/ 59055 h 186951"/>
                  <a:gd name="connsiteX20" fmla="*/ 123825 w 255941"/>
                  <a:gd name="connsiteY20" fmla="*/ 55245 h 186951"/>
                  <a:gd name="connsiteX21" fmla="*/ 120015 w 255941"/>
                  <a:gd name="connsiteY21" fmla="*/ 49530 h 186951"/>
                  <a:gd name="connsiteX22" fmla="*/ 108585 w 255941"/>
                  <a:gd name="connsiteY22" fmla="*/ 43815 h 186951"/>
                  <a:gd name="connsiteX23" fmla="*/ 91440 w 255941"/>
                  <a:gd name="connsiteY23" fmla="*/ 51435 h 186951"/>
                  <a:gd name="connsiteX24" fmla="*/ 85725 w 255941"/>
                  <a:gd name="connsiteY24" fmla="*/ 57150 h 186951"/>
                  <a:gd name="connsiteX25" fmla="*/ 74295 w 255941"/>
                  <a:gd name="connsiteY25" fmla="*/ 60960 h 186951"/>
                  <a:gd name="connsiteX26" fmla="*/ 68580 w 255941"/>
                  <a:gd name="connsiteY26" fmla="*/ 59055 h 186951"/>
                  <a:gd name="connsiteX27" fmla="*/ 62865 w 255941"/>
                  <a:gd name="connsiteY27" fmla="*/ 55245 h 186951"/>
                  <a:gd name="connsiteX28" fmla="*/ 51435 w 255941"/>
                  <a:gd name="connsiteY28" fmla="*/ 51435 h 186951"/>
                  <a:gd name="connsiteX29" fmla="*/ 7620 w 255941"/>
                  <a:gd name="connsiteY29" fmla="*/ 51435 h 186951"/>
                  <a:gd name="connsiteX30" fmla="*/ 5715 w 255941"/>
                  <a:gd name="connsiteY30" fmla="*/ 45720 h 186951"/>
                  <a:gd name="connsiteX31" fmla="*/ 0 w 255941"/>
                  <a:gd name="connsiteY31" fmla="*/ 34290 h 186951"/>
                  <a:gd name="connsiteX32" fmla="*/ 5715 w 255941"/>
                  <a:gd name="connsiteY32" fmla="*/ 30480 h 186951"/>
                  <a:gd name="connsiteX33" fmla="*/ 11430 w 255941"/>
                  <a:gd name="connsiteY33" fmla="*/ 19050 h 186951"/>
                  <a:gd name="connsiteX34" fmla="*/ 15240 w 255941"/>
                  <a:gd name="connsiteY34" fmla="*/ 13335 h 186951"/>
                  <a:gd name="connsiteX35" fmla="*/ 17145 w 255941"/>
                  <a:gd name="connsiteY35" fmla="*/ 7620 h 186951"/>
                  <a:gd name="connsiteX36" fmla="*/ 28575 w 255941"/>
                  <a:gd name="connsiteY36" fmla="*/ 0 h 186951"/>
                  <a:gd name="connsiteX37" fmla="*/ 49530 w 255941"/>
                  <a:gd name="connsiteY37" fmla="*/ 1905 h 186951"/>
                  <a:gd name="connsiteX38" fmla="*/ 51435 w 255941"/>
                  <a:gd name="connsiteY38" fmla="*/ 19050 h 186951"/>
                  <a:gd name="connsiteX39" fmla="*/ 45720 w 255941"/>
                  <a:gd name="connsiteY39" fmla="*/ 22860 h 186951"/>
                  <a:gd name="connsiteX40" fmla="*/ 59055 w 255941"/>
                  <a:gd name="connsiteY40" fmla="*/ 26670 h 186951"/>
                  <a:gd name="connsiteX41" fmla="*/ 62865 w 255941"/>
                  <a:gd name="connsiteY41" fmla="*/ 15240 h 186951"/>
                  <a:gd name="connsiteX42" fmla="*/ 64770 w 255941"/>
                  <a:gd name="connsiteY42" fmla="*/ 9525 h 186951"/>
                  <a:gd name="connsiteX43" fmla="*/ 76200 w 255941"/>
                  <a:gd name="connsiteY43" fmla="*/ 3810 h 186951"/>
                  <a:gd name="connsiteX44" fmla="*/ 108585 w 255941"/>
                  <a:gd name="connsiteY44" fmla="*/ 7620 h 186951"/>
                  <a:gd name="connsiteX45" fmla="*/ 120015 w 255941"/>
                  <a:gd name="connsiteY45" fmla="*/ 11430 h 186951"/>
                  <a:gd name="connsiteX46" fmla="*/ 123825 w 255941"/>
                  <a:gd name="connsiteY46" fmla="*/ 17145 h 186951"/>
                  <a:gd name="connsiteX47" fmla="*/ 150495 w 255941"/>
                  <a:gd name="connsiteY47" fmla="*/ 22860 h 186951"/>
                  <a:gd name="connsiteX48" fmla="*/ 156210 w 255941"/>
                  <a:gd name="connsiteY48" fmla="*/ 24765 h 186951"/>
                  <a:gd name="connsiteX49" fmla="*/ 161925 w 255941"/>
                  <a:gd name="connsiteY49" fmla="*/ 28575 h 186951"/>
                  <a:gd name="connsiteX50" fmla="*/ 173355 w 255941"/>
                  <a:gd name="connsiteY50" fmla="*/ 32385 h 186951"/>
                  <a:gd name="connsiteX51" fmla="*/ 179070 w 255941"/>
                  <a:gd name="connsiteY51" fmla="*/ 34290 h 186951"/>
                  <a:gd name="connsiteX52" fmla="*/ 186690 w 255941"/>
                  <a:gd name="connsiteY52" fmla="*/ 41910 h 186951"/>
                  <a:gd name="connsiteX53" fmla="*/ 188595 w 255941"/>
                  <a:gd name="connsiteY53" fmla="*/ 47625 h 186951"/>
                  <a:gd name="connsiteX54" fmla="*/ 213360 w 255941"/>
                  <a:gd name="connsiteY54" fmla="*/ 55245 h 186951"/>
                  <a:gd name="connsiteX55" fmla="*/ 224790 w 255941"/>
                  <a:gd name="connsiteY55" fmla="*/ 59055 h 186951"/>
                  <a:gd name="connsiteX56" fmla="*/ 226695 w 255941"/>
                  <a:gd name="connsiteY56" fmla="*/ 89535 h 186951"/>
                  <a:gd name="connsiteX57" fmla="*/ 234315 w 255941"/>
                  <a:gd name="connsiteY57" fmla="*/ 93345 h 186951"/>
                  <a:gd name="connsiteX58" fmla="*/ 243840 w 255941"/>
                  <a:gd name="connsiteY58" fmla="*/ 102870 h 186951"/>
                  <a:gd name="connsiteX59" fmla="*/ 253365 w 255941"/>
                  <a:gd name="connsiteY59" fmla="*/ 112395 h 186951"/>
                  <a:gd name="connsiteX60" fmla="*/ 253365 w 255941"/>
                  <a:gd name="connsiteY60" fmla="*/ 131445 h 186951"/>
                  <a:gd name="connsiteX61" fmla="*/ 247650 w 255941"/>
                  <a:gd name="connsiteY61" fmla="*/ 133350 h 186951"/>
                  <a:gd name="connsiteX62" fmla="*/ 228600 w 255941"/>
                  <a:gd name="connsiteY62" fmla="*/ 131445 h 186951"/>
                  <a:gd name="connsiteX63" fmla="*/ 222885 w 255941"/>
                  <a:gd name="connsiteY63" fmla="*/ 129540 h 186951"/>
                  <a:gd name="connsiteX64" fmla="*/ 219075 w 255941"/>
                  <a:gd name="connsiteY64" fmla="*/ 123825 h 186951"/>
                  <a:gd name="connsiteX65" fmla="*/ 213360 w 255941"/>
                  <a:gd name="connsiteY65" fmla="*/ 120015 h 186951"/>
                  <a:gd name="connsiteX66" fmla="*/ 201930 w 255941"/>
                  <a:gd name="connsiteY66" fmla="*/ 116205 h 186951"/>
                  <a:gd name="connsiteX67" fmla="*/ 200025 w 255941"/>
                  <a:gd name="connsiteY67" fmla="*/ 133350 h 186951"/>
                  <a:gd name="connsiteX68" fmla="*/ 205740 w 255941"/>
                  <a:gd name="connsiteY68" fmla="*/ 137160 h 186951"/>
                  <a:gd name="connsiteX69" fmla="*/ 205740 w 255941"/>
                  <a:gd name="connsiteY69" fmla="*/ 163830 h 186951"/>
                  <a:gd name="connsiteX70" fmla="*/ 194310 w 255941"/>
                  <a:gd name="connsiteY70" fmla="*/ 167640 h 186951"/>
                  <a:gd name="connsiteX71" fmla="*/ 184785 w 255941"/>
                  <a:gd name="connsiteY71" fmla="*/ 165735 h 186951"/>
                  <a:gd name="connsiteX72" fmla="*/ 173355 w 255941"/>
                  <a:gd name="connsiteY72" fmla="*/ 161925 h 186951"/>
                  <a:gd name="connsiteX73" fmla="*/ 163830 w 255941"/>
                  <a:gd name="connsiteY73" fmla="*/ 163830 h 186951"/>
                  <a:gd name="connsiteX74" fmla="*/ 158115 w 255941"/>
                  <a:gd name="connsiteY74" fmla="*/ 165735 h 186951"/>
                  <a:gd name="connsiteX75" fmla="*/ 163830 w 255941"/>
                  <a:gd name="connsiteY75" fmla="*/ 169545 h 186951"/>
                  <a:gd name="connsiteX76" fmla="*/ 177165 w 255941"/>
                  <a:gd name="connsiteY76" fmla="*/ 171450 h 186951"/>
                  <a:gd name="connsiteX77" fmla="*/ 180975 w 255941"/>
                  <a:gd name="connsiteY77" fmla="*/ 177165 h 186951"/>
                  <a:gd name="connsiteX78" fmla="*/ 179070 w 255941"/>
                  <a:gd name="connsiteY78" fmla="*/ 182880 h 186951"/>
                  <a:gd name="connsiteX79" fmla="*/ 167640 w 255941"/>
                  <a:gd name="connsiteY79" fmla="*/ 184785 h 186951"/>
                  <a:gd name="connsiteX80" fmla="*/ 154305 w 255941"/>
                  <a:gd name="connsiteY80" fmla="*/ 186690 h 18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55941" h="186951">
                    <a:moveTo>
                      <a:pt x="154305" y="186690"/>
                    </a:moveTo>
                    <a:cubicBezTo>
                      <a:pt x="150495" y="186055"/>
                      <a:pt x="147920" y="182937"/>
                      <a:pt x="144780" y="180975"/>
                    </a:cubicBezTo>
                    <a:cubicBezTo>
                      <a:pt x="142838" y="179762"/>
                      <a:pt x="141157" y="178095"/>
                      <a:pt x="139065" y="177165"/>
                    </a:cubicBezTo>
                    <a:cubicBezTo>
                      <a:pt x="135395" y="175534"/>
                      <a:pt x="131445" y="174625"/>
                      <a:pt x="127635" y="173355"/>
                    </a:cubicBezTo>
                    <a:lnTo>
                      <a:pt x="121920" y="171450"/>
                    </a:lnTo>
                    <a:lnTo>
                      <a:pt x="114300" y="160020"/>
                    </a:lnTo>
                    <a:cubicBezTo>
                      <a:pt x="113186" y="158349"/>
                      <a:pt x="113815" y="155725"/>
                      <a:pt x="112395" y="154305"/>
                    </a:cubicBezTo>
                    <a:cubicBezTo>
                      <a:pt x="110975" y="152885"/>
                      <a:pt x="108585" y="153035"/>
                      <a:pt x="106680" y="152400"/>
                    </a:cubicBezTo>
                    <a:cubicBezTo>
                      <a:pt x="105410" y="150495"/>
                      <a:pt x="105137" y="147009"/>
                      <a:pt x="102870" y="146685"/>
                    </a:cubicBezTo>
                    <a:cubicBezTo>
                      <a:pt x="95300" y="145604"/>
                      <a:pt x="87656" y="148590"/>
                      <a:pt x="80010" y="148590"/>
                    </a:cubicBezTo>
                    <a:cubicBezTo>
                      <a:pt x="69830" y="148590"/>
                      <a:pt x="59690" y="147320"/>
                      <a:pt x="49530" y="146685"/>
                    </a:cubicBezTo>
                    <a:cubicBezTo>
                      <a:pt x="53239" y="135559"/>
                      <a:pt x="48533" y="145777"/>
                      <a:pt x="57150" y="137160"/>
                    </a:cubicBezTo>
                    <a:cubicBezTo>
                      <a:pt x="65767" y="128543"/>
                      <a:pt x="55549" y="133249"/>
                      <a:pt x="66675" y="129540"/>
                    </a:cubicBezTo>
                    <a:cubicBezTo>
                      <a:pt x="86202" y="131493"/>
                      <a:pt x="98931" y="133757"/>
                      <a:pt x="120015" y="129540"/>
                    </a:cubicBezTo>
                    <a:cubicBezTo>
                      <a:pt x="151765" y="123190"/>
                      <a:pt x="95250" y="123825"/>
                      <a:pt x="129540" y="120015"/>
                    </a:cubicBezTo>
                    <a:cubicBezTo>
                      <a:pt x="144700" y="118331"/>
                      <a:pt x="160020" y="118745"/>
                      <a:pt x="175260" y="118110"/>
                    </a:cubicBezTo>
                    <a:cubicBezTo>
                      <a:pt x="172087" y="102243"/>
                      <a:pt x="176260" y="113953"/>
                      <a:pt x="167640" y="102870"/>
                    </a:cubicBezTo>
                    <a:lnTo>
                      <a:pt x="156210" y="85725"/>
                    </a:lnTo>
                    <a:cubicBezTo>
                      <a:pt x="154940" y="83820"/>
                      <a:pt x="152400" y="83185"/>
                      <a:pt x="150495" y="81915"/>
                    </a:cubicBezTo>
                    <a:lnTo>
                      <a:pt x="135255" y="59055"/>
                    </a:lnTo>
                    <a:cubicBezTo>
                      <a:pt x="133027" y="55713"/>
                      <a:pt x="123825" y="55245"/>
                      <a:pt x="123825" y="55245"/>
                    </a:cubicBezTo>
                    <a:cubicBezTo>
                      <a:pt x="122555" y="53340"/>
                      <a:pt x="121634" y="51149"/>
                      <a:pt x="120015" y="49530"/>
                    </a:cubicBezTo>
                    <a:cubicBezTo>
                      <a:pt x="116322" y="45837"/>
                      <a:pt x="113233" y="45364"/>
                      <a:pt x="108585" y="43815"/>
                    </a:cubicBezTo>
                    <a:cubicBezTo>
                      <a:pt x="100278" y="46584"/>
                      <a:pt x="97478" y="46404"/>
                      <a:pt x="91440" y="51435"/>
                    </a:cubicBezTo>
                    <a:cubicBezTo>
                      <a:pt x="89370" y="53160"/>
                      <a:pt x="88080" y="55842"/>
                      <a:pt x="85725" y="57150"/>
                    </a:cubicBezTo>
                    <a:cubicBezTo>
                      <a:pt x="82214" y="59100"/>
                      <a:pt x="74295" y="60960"/>
                      <a:pt x="74295" y="60960"/>
                    </a:cubicBezTo>
                    <a:cubicBezTo>
                      <a:pt x="72390" y="60325"/>
                      <a:pt x="70376" y="59953"/>
                      <a:pt x="68580" y="59055"/>
                    </a:cubicBezTo>
                    <a:cubicBezTo>
                      <a:pt x="66532" y="58031"/>
                      <a:pt x="64957" y="56175"/>
                      <a:pt x="62865" y="55245"/>
                    </a:cubicBezTo>
                    <a:cubicBezTo>
                      <a:pt x="59195" y="53614"/>
                      <a:pt x="51435" y="51435"/>
                      <a:pt x="51435" y="51435"/>
                    </a:cubicBezTo>
                    <a:cubicBezTo>
                      <a:pt x="34778" y="54211"/>
                      <a:pt x="28634" y="56105"/>
                      <a:pt x="7620" y="51435"/>
                    </a:cubicBezTo>
                    <a:cubicBezTo>
                      <a:pt x="5660" y="50999"/>
                      <a:pt x="6613" y="47516"/>
                      <a:pt x="5715" y="45720"/>
                    </a:cubicBezTo>
                    <a:cubicBezTo>
                      <a:pt x="-1671" y="30948"/>
                      <a:pt x="4788" y="48655"/>
                      <a:pt x="0" y="34290"/>
                    </a:cubicBezTo>
                    <a:cubicBezTo>
                      <a:pt x="1905" y="33020"/>
                      <a:pt x="4096" y="32099"/>
                      <a:pt x="5715" y="30480"/>
                    </a:cubicBezTo>
                    <a:cubicBezTo>
                      <a:pt x="11174" y="25021"/>
                      <a:pt x="8331" y="25248"/>
                      <a:pt x="11430" y="19050"/>
                    </a:cubicBezTo>
                    <a:cubicBezTo>
                      <a:pt x="12454" y="17002"/>
                      <a:pt x="14216" y="15383"/>
                      <a:pt x="15240" y="13335"/>
                    </a:cubicBezTo>
                    <a:cubicBezTo>
                      <a:pt x="16138" y="11539"/>
                      <a:pt x="15725" y="9040"/>
                      <a:pt x="17145" y="7620"/>
                    </a:cubicBezTo>
                    <a:cubicBezTo>
                      <a:pt x="20383" y="4382"/>
                      <a:pt x="28575" y="0"/>
                      <a:pt x="28575" y="0"/>
                    </a:cubicBezTo>
                    <a:cubicBezTo>
                      <a:pt x="35560" y="635"/>
                      <a:pt x="42826" y="-158"/>
                      <a:pt x="49530" y="1905"/>
                    </a:cubicBezTo>
                    <a:cubicBezTo>
                      <a:pt x="56214" y="3962"/>
                      <a:pt x="52482" y="16955"/>
                      <a:pt x="51435" y="19050"/>
                    </a:cubicBezTo>
                    <a:cubicBezTo>
                      <a:pt x="50411" y="21098"/>
                      <a:pt x="47625" y="21590"/>
                      <a:pt x="45720" y="22860"/>
                    </a:cubicBezTo>
                    <a:cubicBezTo>
                      <a:pt x="47572" y="28416"/>
                      <a:pt x="48096" y="36259"/>
                      <a:pt x="59055" y="26670"/>
                    </a:cubicBezTo>
                    <a:cubicBezTo>
                      <a:pt x="62077" y="24025"/>
                      <a:pt x="61595" y="19050"/>
                      <a:pt x="62865" y="15240"/>
                    </a:cubicBezTo>
                    <a:lnTo>
                      <a:pt x="64770" y="9525"/>
                    </a:lnTo>
                    <a:cubicBezTo>
                      <a:pt x="65693" y="6755"/>
                      <a:pt x="73981" y="4550"/>
                      <a:pt x="76200" y="3810"/>
                    </a:cubicBezTo>
                    <a:cubicBezTo>
                      <a:pt x="80940" y="4284"/>
                      <a:pt x="102144" y="6134"/>
                      <a:pt x="108585" y="7620"/>
                    </a:cubicBezTo>
                    <a:cubicBezTo>
                      <a:pt x="112498" y="8523"/>
                      <a:pt x="120015" y="11430"/>
                      <a:pt x="120015" y="11430"/>
                    </a:cubicBezTo>
                    <a:cubicBezTo>
                      <a:pt x="121285" y="13335"/>
                      <a:pt x="122206" y="15526"/>
                      <a:pt x="123825" y="17145"/>
                    </a:cubicBezTo>
                    <a:cubicBezTo>
                      <a:pt x="131141" y="24461"/>
                      <a:pt x="140234" y="21927"/>
                      <a:pt x="150495" y="22860"/>
                    </a:cubicBezTo>
                    <a:cubicBezTo>
                      <a:pt x="152400" y="23495"/>
                      <a:pt x="154414" y="23867"/>
                      <a:pt x="156210" y="24765"/>
                    </a:cubicBezTo>
                    <a:cubicBezTo>
                      <a:pt x="158258" y="25789"/>
                      <a:pt x="159833" y="27645"/>
                      <a:pt x="161925" y="28575"/>
                    </a:cubicBezTo>
                    <a:cubicBezTo>
                      <a:pt x="165595" y="30206"/>
                      <a:pt x="169545" y="31115"/>
                      <a:pt x="173355" y="32385"/>
                    </a:cubicBezTo>
                    <a:lnTo>
                      <a:pt x="179070" y="34290"/>
                    </a:lnTo>
                    <a:cubicBezTo>
                      <a:pt x="184150" y="49530"/>
                      <a:pt x="176530" y="31750"/>
                      <a:pt x="186690" y="41910"/>
                    </a:cubicBezTo>
                    <a:cubicBezTo>
                      <a:pt x="188110" y="43330"/>
                      <a:pt x="187697" y="45829"/>
                      <a:pt x="188595" y="47625"/>
                    </a:cubicBezTo>
                    <a:cubicBezTo>
                      <a:pt x="194279" y="58992"/>
                      <a:pt x="196303" y="53694"/>
                      <a:pt x="213360" y="55245"/>
                    </a:cubicBezTo>
                    <a:lnTo>
                      <a:pt x="224790" y="59055"/>
                    </a:lnTo>
                    <a:cubicBezTo>
                      <a:pt x="234447" y="62274"/>
                      <a:pt x="223970" y="79727"/>
                      <a:pt x="226695" y="89535"/>
                    </a:cubicBezTo>
                    <a:cubicBezTo>
                      <a:pt x="227455" y="92271"/>
                      <a:pt x="231775" y="92075"/>
                      <a:pt x="234315" y="93345"/>
                    </a:cubicBezTo>
                    <a:cubicBezTo>
                      <a:pt x="244475" y="108585"/>
                      <a:pt x="231140" y="90170"/>
                      <a:pt x="243840" y="102870"/>
                    </a:cubicBezTo>
                    <a:cubicBezTo>
                      <a:pt x="256540" y="115570"/>
                      <a:pt x="238125" y="102235"/>
                      <a:pt x="253365" y="112395"/>
                    </a:cubicBezTo>
                    <a:cubicBezTo>
                      <a:pt x="255711" y="119433"/>
                      <a:pt x="257743" y="122689"/>
                      <a:pt x="253365" y="131445"/>
                    </a:cubicBezTo>
                    <a:cubicBezTo>
                      <a:pt x="252467" y="133241"/>
                      <a:pt x="249555" y="132715"/>
                      <a:pt x="247650" y="133350"/>
                    </a:cubicBezTo>
                    <a:cubicBezTo>
                      <a:pt x="241300" y="132715"/>
                      <a:pt x="234907" y="132415"/>
                      <a:pt x="228600" y="131445"/>
                    </a:cubicBezTo>
                    <a:cubicBezTo>
                      <a:pt x="226615" y="131140"/>
                      <a:pt x="224453" y="130794"/>
                      <a:pt x="222885" y="129540"/>
                    </a:cubicBezTo>
                    <a:cubicBezTo>
                      <a:pt x="221097" y="128110"/>
                      <a:pt x="220694" y="125444"/>
                      <a:pt x="219075" y="123825"/>
                    </a:cubicBezTo>
                    <a:cubicBezTo>
                      <a:pt x="217456" y="122206"/>
                      <a:pt x="215452" y="120945"/>
                      <a:pt x="213360" y="120015"/>
                    </a:cubicBezTo>
                    <a:cubicBezTo>
                      <a:pt x="209690" y="118384"/>
                      <a:pt x="201930" y="116205"/>
                      <a:pt x="201930" y="116205"/>
                    </a:cubicBezTo>
                    <a:cubicBezTo>
                      <a:pt x="200100" y="121696"/>
                      <a:pt x="195543" y="127747"/>
                      <a:pt x="200025" y="133350"/>
                    </a:cubicBezTo>
                    <a:cubicBezTo>
                      <a:pt x="201455" y="135138"/>
                      <a:pt x="203835" y="135890"/>
                      <a:pt x="205740" y="137160"/>
                    </a:cubicBezTo>
                    <a:cubicBezTo>
                      <a:pt x="211801" y="146251"/>
                      <a:pt x="215192" y="148471"/>
                      <a:pt x="205740" y="163830"/>
                    </a:cubicBezTo>
                    <a:cubicBezTo>
                      <a:pt x="203635" y="167250"/>
                      <a:pt x="194310" y="167640"/>
                      <a:pt x="194310" y="167640"/>
                    </a:cubicBezTo>
                    <a:cubicBezTo>
                      <a:pt x="191135" y="167005"/>
                      <a:pt x="187909" y="166587"/>
                      <a:pt x="184785" y="165735"/>
                    </a:cubicBezTo>
                    <a:cubicBezTo>
                      <a:pt x="180910" y="164678"/>
                      <a:pt x="173355" y="161925"/>
                      <a:pt x="173355" y="161925"/>
                    </a:cubicBezTo>
                    <a:cubicBezTo>
                      <a:pt x="170180" y="162560"/>
                      <a:pt x="166971" y="163045"/>
                      <a:pt x="163830" y="163830"/>
                    </a:cubicBezTo>
                    <a:cubicBezTo>
                      <a:pt x="161882" y="164317"/>
                      <a:pt x="158115" y="163727"/>
                      <a:pt x="158115" y="165735"/>
                    </a:cubicBezTo>
                    <a:cubicBezTo>
                      <a:pt x="158115" y="168025"/>
                      <a:pt x="161637" y="168887"/>
                      <a:pt x="163830" y="169545"/>
                    </a:cubicBezTo>
                    <a:cubicBezTo>
                      <a:pt x="168131" y="170835"/>
                      <a:pt x="172720" y="170815"/>
                      <a:pt x="177165" y="171450"/>
                    </a:cubicBezTo>
                    <a:cubicBezTo>
                      <a:pt x="178435" y="173355"/>
                      <a:pt x="180599" y="174907"/>
                      <a:pt x="180975" y="177165"/>
                    </a:cubicBezTo>
                    <a:cubicBezTo>
                      <a:pt x="181305" y="179146"/>
                      <a:pt x="180813" y="181884"/>
                      <a:pt x="179070" y="182880"/>
                    </a:cubicBezTo>
                    <a:cubicBezTo>
                      <a:pt x="175716" y="184796"/>
                      <a:pt x="171464" y="184239"/>
                      <a:pt x="167640" y="184785"/>
                    </a:cubicBezTo>
                    <a:cubicBezTo>
                      <a:pt x="153202" y="186848"/>
                      <a:pt x="158115" y="187325"/>
                      <a:pt x="154305" y="186690"/>
                    </a:cubicBezTo>
                    <a:close/>
                  </a:path>
                </a:pathLst>
              </a:custGeom>
              <a:solidFill>
                <a:srgbClr val="E3007B"/>
              </a:solidFill>
              <a:ln w="1270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5" name="Freihandform 74"/>
              <p:cNvSpPr/>
              <p:nvPr/>
            </p:nvSpPr>
            <p:spPr>
              <a:xfrm>
                <a:off x="521970" y="1043940"/>
                <a:ext cx="16286" cy="19163"/>
              </a:xfrm>
              <a:custGeom>
                <a:avLst/>
                <a:gdLst>
                  <a:gd name="connsiteX0" fmla="*/ 1992 w 16286"/>
                  <a:gd name="connsiteY0" fmla="*/ 19050 h 19163"/>
                  <a:gd name="connsiteX1" fmla="*/ 87 w 16286"/>
                  <a:gd name="connsiteY1" fmla="*/ 9525 h 19163"/>
                  <a:gd name="connsiteX2" fmla="*/ 9612 w 16286"/>
                  <a:gd name="connsiteY2" fmla="*/ 0 h 19163"/>
                  <a:gd name="connsiteX3" fmla="*/ 15327 w 16286"/>
                  <a:gd name="connsiteY3" fmla="*/ 1905 h 19163"/>
                  <a:gd name="connsiteX4" fmla="*/ 7707 w 16286"/>
                  <a:gd name="connsiteY4" fmla="*/ 13335 h 19163"/>
                  <a:gd name="connsiteX5" fmla="*/ 1992 w 16286"/>
                  <a:gd name="connsiteY5" fmla="*/ 19050 h 1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6" h="19163">
                    <a:moveTo>
                      <a:pt x="1992" y="19050"/>
                    </a:moveTo>
                    <a:cubicBezTo>
                      <a:pt x="722" y="18415"/>
                      <a:pt x="-315" y="12738"/>
                      <a:pt x="87" y="9525"/>
                    </a:cubicBezTo>
                    <a:cubicBezTo>
                      <a:pt x="664" y="4907"/>
                      <a:pt x="6495" y="2078"/>
                      <a:pt x="9612" y="0"/>
                    </a:cubicBezTo>
                    <a:cubicBezTo>
                      <a:pt x="11517" y="635"/>
                      <a:pt x="14692" y="0"/>
                      <a:pt x="15327" y="1905"/>
                    </a:cubicBezTo>
                    <a:cubicBezTo>
                      <a:pt x="18545" y="11560"/>
                      <a:pt x="13072" y="11547"/>
                      <a:pt x="7707" y="13335"/>
                    </a:cubicBezTo>
                    <a:cubicBezTo>
                      <a:pt x="1245" y="17643"/>
                      <a:pt x="3262" y="19685"/>
                      <a:pt x="1992" y="19050"/>
                    </a:cubicBezTo>
                    <a:close/>
                  </a:path>
                </a:pathLst>
              </a:custGeom>
              <a:solidFill>
                <a:srgbClr val="E3007B"/>
              </a:solidFill>
              <a:ln w="317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6" name="Freihandform 75"/>
              <p:cNvSpPr/>
              <p:nvPr/>
            </p:nvSpPr>
            <p:spPr>
              <a:xfrm>
                <a:off x="525780" y="1078230"/>
                <a:ext cx="17827" cy="19225"/>
              </a:xfrm>
              <a:custGeom>
                <a:avLst/>
                <a:gdLst>
                  <a:gd name="connsiteX0" fmla="*/ 9819 w 17827"/>
                  <a:gd name="connsiteY0" fmla="*/ 19050 h 19225"/>
                  <a:gd name="connsiteX1" fmla="*/ 294 w 17827"/>
                  <a:gd name="connsiteY1" fmla="*/ 11430 h 19225"/>
                  <a:gd name="connsiteX2" fmla="*/ 7914 w 17827"/>
                  <a:gd name="connsiteY2" fmla="*/ 0 h 19225"/>
                  <a:gd name="connsiteX3" fmla="*/ 15534 w 17827"/>
                  <a:gd name="connsiteY3" fmla="*/ 1905 h 19225"/>
                  <a:gd name="connsiteX4" fmla="*/ 7914 w 17827"/>
                  <a:gd name="connsiteY4" fmla="*/ 17145 h 19225"/>
                  <a:gd name="connsiteX5" fmla="*/ 9819 w 17827"/>
                  <a:gd name="connsiteY5" fmla="*/ 19050 h 1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7" h="19225">
                    <a:moveTo>
                      <a:pt x="9819" y="19050"/>
                    </a:moveTo>
                    <a:cubicBezTo>
                      <a:pt x="8549" y="18098"/>
                      <a:pt x="2311" y="14960"/>
                      <a:pt x="294" y="11430"/>
                    </a:cubicBezTo>
                    <a:cubicBezTo>
                      <a:pt x="-1711" y="7921"/>
                      <a:pt x="7168" y="746"/>
                      <a:pt x="7914" y="0"/>
                    </a:cubicBezTo>
                    <a:cubicBezTo>
                      <a:pt x="10454" y="635"/>
                      <a:pt x="14782" y="-603"/>
                      <a:pt x="15534" y="1905"/>
                    </a:cubicBezTo>
                    <a:cubicBezTo>
                      <a:pt x="20783" y="19403"/>
                      <a:pt x="16508" y="21442"/>
                      <a:pt x="7914" y="17145"/>
                    </a:cubicBezTo>
                    <a:cubicBezTo>
                      <a:pt x="7111" y="16743"/>
                      <a:pt x="11089" y="20002"/>
                      <a:pt x="9819" y="19050"/>
                    </a:cubicBezTo>
                    <a:close/>
                  </a:path>
                </a:pathLst>
              </a:custGeom>
              <a:solidFill>
                <a:srgbClr val="E3007B"/>
              </a:solidFill>
              <a:ln w="317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7" name="Freihandform 76"/>
              <p:cNvSpPr/>
              <p:nvPr/>
            </p:nvSpPr>
            <p:spPr>
              <a:xfrm>
                <a:off x="1445895" y="678180"/>
                <a:ext cx="71671" cy="36195"/>
              </a:xfrm>
              <a:custGeom>
                <a:avLst/>
                <a:gdLst>
                  <a:gd name="connsiteX0" fmla="*/ 1186 w 71671"/>
                  <a:gd name="connsiteY0" fmla="*/ 17145 h 36195"/>
                  <a:gd name="connsiteX1" fmla="*/ 27856 w 71671"/>
                  <a:gd name="connsiteY1" fmla="*/ 5715 h 36195"/>
                  <a:gd name="connsiteX2" fmla="*/ 31666 w 71671"/>
                  <a:gd name="connsiteY2" fmla="*/ 0 h 36195"/>
                  <a:gd name="connsiteX3" fmla="*/ 54526 w 71671"/>
                  <a:gd name="connsiteY3" fmla="*/ 1905 h 36195"/>
                  <a:gd name="connsiteX4" fmla="*/ 58336 w 71671"/>
                  <a:gd name="connsiteY4" fmla="*/ 7620 h 36195"/>
                  <a:gd name="connsiteX5" fmla="*/ 71671 w 71671"/>
                  <a:gd name="connsiteY5" fmla="*/ 9525 h 36195"/>
                  <a:gd name="connsiteX6" fmla="*/ 69766 w 71671"/>
                  <a:gd name="connsiteY6" fmla="*/ 17145 h 36195"/>
                  <a:gd name="connsiteX7" fmla="*/ 58336 w 71671"/>
                  <a:gd name="connsiteY7" fmla="*/ 19050 h 36195"/>
                  <a:gd name="connsiteX8" fmla="*/ 52621 w 71671"/>
                  <a:gd name="connsiteY8" fmla="*/ 20955 h 36195"/>
                  <a:gd name="connsiteX9" fmla="*/ 46906 w 71671"/>
                  <a:gd name="connsiteY9" fmla="*/ 32385 h 36195"/>
                  <a:gd name="connsiteX10" fmla="*/ 35476 w 71671"/>
                  <a:gd name="connsiteY10" fmla="*/ 36195 h 36195"/>
                  <a:gd name="connsiteX11" fmla="*/ 22141 w 71671"/>
                  <a:gd name="connsiteY11" fmla="*/ 22860 h 36195"/>
                  <a:gd name="connsiteX12" fmla="*/ 4996 w 71671"/>
                  <a:gd name="connsiteY12" fmla="*/ 22860 h 36195"/>
                  <a:gd name="connsiteX13" fmla="*/ 1186 w 71671"/>
                  <a:gd name="connsiteY13" fmla="*/ 17145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71" h="36195">
                    <a:moveTo>
                      <a:pt x="1186" y="17145"/>
                    </a:moveTo>
                    <a:cubicBezTo>
                      <a:pt x="4996" y="14288"/>
                      <a:pt x="21148" y="23603"/>
                      <a:pt x="27856" y="5715"/>
                    </a:cubicBezTo>
                    <a:cubicBezTo>
                      <a:pt x="28660" y="3571"/>
                      <a:pt x="30396" y="1905"/>
                      <a:pt x="31666" y="0"/>
                    </a:cubicBezTo>
                    <a:cubicBezTo>
                      <a:pt x="39286" y="635"/>
                      <a:pt x="47174" y="-196"/>
                      <a:pt x="54526" y="1905"/>
                    </a:cubicBezTo>
                    <a:cubicBezTo>
                      <a:pt x="56727" y="2534"/>
                      <a:pt x="56244" y="6690"/>
                      <a:pt x="58336" y="7620"/>
                    </a:cubicBezTo>
                    <a:cubicBezTo>
                      <a:pt x="62439" y="9444"/>
                      <a:pt x="67226" y="8890"/>
                      <a:pt x="71671" y="9525"/>
                    </a:cubicBezTo>
                    <a:cubicBezTo>
                      <a:pt x="71036" y="12065"/>
                      <a:pt x="71896" y="15623"/>
                      <a:pt x="69766" y="17145"/>
                    </a:cubicBezTo>
                    <a:cubicBezTo>
                      <a:pt x="66623" y="19390"/>
                      <a:pt x="62107" y="18212"/>
                      <a:pt x="58336" y="19050"/>
                    </a:cubicBezTo>
                    <a:cubicBezTo>
                      <a:pt x="56376" y="19486"/>
                      <a:pt x="54526" y="20320"/>
                      <a:pt x="52621" y="20955"/>
                    </a:cubicBezTo>
                    <a:cubicBezTo>
                      <a:pt x="51583" y="24069"/>
                      <a:pt x="50016" y="30441"/>
                      <a:pt x="46906" y="32385"/>
                    </a:cubicBezTo>
                    <a:cubicBezTo>
                      <a:pt x="43500" y="34514"/>
                      <a:pt x="35476" y="36195"/>
                      <a:pt x="35476" y="36195"/>
                    </a:cubicBezTo>
                    <a:cubicBezTo>
                      <a:pt x="26742" y="23094"/>
                      <a:pt x="32200" y="26213"/>
                      <a:pt x="22141" y="22860"/>
                    </a:cubicBezTo>
                    <a:cubicBezTo>
                      <a:pt x="15550" y="25057"/>
                      <a:pt x="13042" y="26883"/>
                      <a:pt x="4996" y="22860"/>
                    </a:cubicBezTo>
                    <a:cubicBezTo>
                      <a:pt x="3860" y="22292"/>
                      <a:pt x="-2624" y="20002"/>
                      <a:pt x="1186" y="17145"/>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8" name="Freihandform 77"/>
              <p:cNvSpPr/>
              <p:nvPr/>
            </p:nvSpPr>
            <p:spPr>
              <a:xfrm>
                <a:off x="1474470" y="655320"/>
                <a:ext cx="329754" cy="92524"/>
              </a:xfrm>
              <a:custGeom>
                <a:avLst/>
                <a:gdLst>
                  <a:gd name="connsiteX0" fmla="*/ 327660 w 329754"/>
                  <a:gd name="connsiteY0" fmla="*/ 330 h 92524"/>
                  <a:gd name="connsiteX1" fmla="*/ 295275 w 329754"/>
                  <a:gd name="connsiteY1" fmla="*/ 2235 h 92524"/>
                  <a:gd name="connsiteX2" fmla="*/ 289560 w 329754"/>
                  <a:gd name="connsiteY2" fmla="*/ 6045 h 92524"/>
                  <a:gd name="connsiteX3" fmla="*/ 264795 w 329754"/>
                  <a:gd name="connsiteY3" fmla="*/ 7950 h 92524"/>
                  <a:gd name="connsiteX4" fmla="*/ 259080 w 329754"/>
                  <a:gd name="connsiteY4" fmla="*/ 11760 h 92524"/>
                  <a:gd name="connsiteX5" fmla="*/ 253365 w 329754"/>
                  <a:gd name="connsiteY5" fmla="*/ 13665 h 92524"/>
                  <a:gd name="connsiteX6" fmla="*/ 127635 w 329754"/>
                  <a:gd name="connsiteY6" fmla="*/ 15570 h 92524"/>
                  <a:gd name="connsiteX7" fmla="*/ 114300 w 329754"/>
                  <a:gd name="connsiteY7" fmla="*/ 17475 h 92524"/>
                  <a:gd name="connsiteX8" fmla="*/ 108585 w 329754"/>
                  <a:gd name="connsiteY8" fmla="*/ 19380 h 92524"/>
                  <a:gd name="connsiteX9" fmla="*/ 89535 w 329754"/>
                  <a:gd name="connsiteY9" fmla="*/ 21285 h 92524"/>
                  <a:gd name="connsiteX10" fmla="*/ 123825 w 329754"/>
                  <a:gd name="connsiteY10" fmla="*/ 25095 h 92524"/>
                  <a:gd name="connsiteX11" fmla="*/ 133350 w 329754"/>
                  <a:gd name="connsiteY11" fmla="*/ 27000 h 92524"/>
                  <a:gd name="connsiteX12" fmla="*/ 171450 w 329754"/>
                  <a:gd name="connsiteY12" fmla="*/ 28905 h 92524"/>
                  <a:gd name="connsiteX13" fmla="*/ 173355 w 329754"/>
                  <a:gd name="connsiteY13" fmla="*/ 34620 h 92524"/>
                  <a:gd name="connsiteX14" fmla="*/ 165735 w 329754"/>
                  <a:gd name="connsiteY14" fmla="*/ 36525 h 92524"/>
                  <a:gd name="connsiteX15" fmla="*/ 160020 w 329754"/>
                  <a:gd name="connsiteY15" fmla="*/ 40335 h 92524"/>
                  <a:gd name="connsiteX16" fmla="*/ 148590 w 329754"/>
                  <a:gd name="connsiteY16" fmla="*/ 42240 h 92524"/>
                  <a:gd name="connsiteX17" fmla="*/ 140970 w 329754"/>
                  <a:gd name="connsiteY17" fmla="*/ 44145 h 92524"/>
                  <a:gd name="connsiteX18" fmla="*/ 97155 w 329754"/>
                  <a:gd name="connsiteY18" fmla="*/ 42240 h 92524"/>
                  <a:gd name="connsiteX19" fmla="*/ 93345 w 329754"/>
                  <a:gd name="connsiteY19" fmla="*/ 36525 h 92524"/>
                  <a:gd name="connsiteX20" fmla="*/ 81915 w 329754"/>
                  <a:gd name="connsiteY20" fmla="*/ 38430 h 92524"/>
                  <a:gd name="connsiteX21" fmla="*/ 76200 w 329754"/>
                  <a:gd name="connsiteY21" fmla="*/ 42240 h 92524"/>
                  <a:gd name="connsiteX22" fmla="*/ 78105 w 329754"/>
                  <a:gd name="connsiteY22" fmla="*/ 53670 h 92524"/>
                  <a:gd name="connsiteX23" fmla="*/ 80010 w 329754"/>
                  <a:gd name="connsiteY23" fmla="*/ 59385 h 92524"/>
                  <a:gd name="connsiteX24" fmla="*/ 78105 w 329754"/>
                  <a:gd name="connsiteY24" fmla="*/ 65100 h 92524"/>
                  <a:gd name="connsiteX25" fmla="*/ 66675 w 329754"/>
                  <a:gd name="connsiteY25" fmla="*/ 65100 h 92524"/>
                  <a:gd name="connsiteX26" fmla="*/ 62865 w 329754"/>
                  <a:gd name="connsiteY26" fmla="*/ 59385 h 92524"/>
                  <a:gd name="connsiteX27" fmla="*/ 57150 w 329754"/>
                  <a:gd name="connsiteY27" fmla="*/ 57480 h 92524"/>
                  <a:gd name="connsiteX28" fmla="*/ 55245 w 329754"/>
                  <a:gd name="connsiteY28" fmla="*/ 63195 h 92524"/>
                  <a:gd name="connsiteX29" fmla="*/ 53340 w 329754"/>
                  <a:gd name="connsiteY29" fmla="*/ 74625 h 92524"/>
                  <a:gd name="connsiteX30" fmla="*/ 28575 w 329754"/>
                  <a:gd name="connsiteY30" fmla="*/ 76530 h 92524"/>
                  <a:gd name="connsiteX31" fmla="*/ 0 w 329754"/>
                  <a:gd name="connsiteY31" fmla="*/ 78435 h 92524"/>
                  <a:gd name="connsiteX32" fmla="*/ 5715 w 329754"/>
                  <a:gd name="connsiteY32" fmla="*/ 80340 h 92524"/>
                  <a:gd name="connsiteX33" fmla="*/ 43815 w 329754"/>
                  <a:gd name="connsiteY33" fmla="*/ 84150 h 92524"/>
                  <a:gd name="connsiteX34" fmla="*/ 59055 w 329754"/>
                  <a:gd name="connsiteY34" fmla="*/ 86055 h 92524"/>
                  <a:gd name="connsiteX35" fmla="*/ 83820 w 329754"/>
                  <a:gd name="connsiteY35" fmla="*/ 87960 h 92524"/>
                  <a:gd name="connsiteX36" fmla="*/ 135255 w 329754"/>
                  <a:gd name="connsiteY36" fmla="*/ 87960 h 92524"/>
                  <a:gd name="connsiteX37" fmla="*/ 146685 w 329754"/>
                  <a:gd name="connsiteY37" fmla="*/ 80340 h 92524"/>
                  <a:gd name="connsiteX38" fmla="*/ 150495 w 329754"/>
                  <a:gd name="connsiteY38" fmla="*/ 74625 h 92524"/>
                  <a:gd name="connsiteX39" fmla="*/ 161925 w 329754"/>
                  <a:gd name="connsiteY39" fmla="*/ 65100 h 92524"/>
                  <a:gd name="connsiteX40" fmla="*/ 167640 w 329754"/>
                  <a:gd name="connsiteY40" fmla="*/ 63195 h 92524"/>
                  <a:gd name="connsiteX41" fmla="*/ 173355 w 329754"/>
                  <a:gd name="connsiteY41" fmla="*/ 59385 h 92524"/>
                  <a:gd name="connsiteX42" fmla="*/ 211455 w 329754"/>
                  <a:gd name="connsiteY42" fmla="*/ 53670 h 92524"/>
                  <a:gd name="connsiteX43" fmla="*/ 213360 w 329754"/>
                  <a:gd name="connsiteY43" fmla="*/ 47955 h 92524"/>
                  <a:gd name="connsiteX44" fmla="*/ 224790 w 329754"/>
                  <a:gd name="connsiteY44" fmla="*/ 36525 h 92524"/>
                  <a:gd name="connsiteX45" fmla="*/ 285750 w 329754"/>
                  <a:gd name="connsiteY45" fmla="*/ 30810 h 92524"/>
                  <a:gd name="connsiteX46" fmla="*/ 287655 w 329754"/>
                  <a:gd name="connsiteY46" fmla="*/ 25095 h 92524"/>
                  <a:gd name="connsiteX47" fmla="*/ 300990 w 329754"/>
                  <a:gd name="connsiteY47" fmla="*/ 11760 h 92524"/>
                  <a:gd name="connsiteX48" fmla="*/ 318135 w 329754"/>
                  <a:gd name="connsiteY48" fmla="*/ 9855 h 92524"/>
                  <a:gd name="connsiteX49" fmla="*/ 323850 w 329754"/>
                  <a:gd name="connsiteY49" fmla="*/ 7950 h 92524"/>
                  <a:gd name="connsiteX50" fmla="*/ 327660 w 329754"/>
                  <a:gd name="connsiteY50" fmla="*/ 330 h 9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9754" h="92524">
                    <a:moveTo>
                      <a:pt x="327660" y="330"/>
                    </a:moveTo>
                    <a:cubicBezTo>
                      <a:pt x="322897" y="-623"/>
                      <a:pt x="305969" y="631"/>
                      <a:pt x="295275" y="2235"/>
                    </a:cubicBezTo>
                    <a:cubicBezTo>
                      <a:pt x="293011" y="2575"/>
                      <a:pt x="291810" y="5623"/>
                      <a:pt x="289560" y="6045"/>
                    </a:cubicBezTo>
                    <a:cubicBezTo>
                      <a:pt x="281422" y="7571"/>
                      <a:pt x="273050" y="7315"/>
                      <a:pt x="264795" y="7950"/>
                    </a:cubicBezTo>
                    <a:cubicBezTo>
                      <a:pt x="262890" y="9220"/>
                      <a:pt x="261128" y="10736"/>
                      <a:pt x="259080" y="11760"/>
                    </a:cubicBezTo>
                    <a:cubicBezTo>
                      <a:pt x="257284" y="12658"/>
                      <a:pt x="255372" y="13607"/>
                      <a:pt x="253365" y="13665"/>
                    </a:cubicBezTo>
                    <a:cubicBezTo>
                      <a:pt x="211468" y="14879"/>
                      <a:pt x="169545" y="14935"/>
                      <a:pt x="127635" y="15570"/>
                    </a:cubicBezTo>
                    <a:cubicBezTo>
                      <a:pt x="123190" y="16205"/>
                      <a:pt x="118703" y="16594"/>
                      <a:pt x="114300" y="17475"/>
                    </a:cubicBezTo>
                    <a:cubicBezTo>
                      <a:pt x="112331" y="17869"/>
                      <a:pt x="110570" y="19075"/>
                      <a:pt x="108585" y="19380"/>
                    </a:cubicBezTo>
                    <a:cubicBezTo>
                      <a:pt x="102278" y="20350"/>
                      <a:pt x="95885" y="20650"/>
                      <a:pt x="89535" y="21285"/>
                    </a:cubicBezTo>
                    <a:cubicBezTo>
                      <a:pt x="105225" y="26515"/>
                      <a:pt x="88878" y="21600"/>
                      <a:pt x="123825" y="25095"/>
                    </a:cubicBezTo>
                    <a:cubicBezTo>
                      <a:pt x="127047" y="25417"/>
                      <a:pt x="130122" y="26742"/>
                      <a:pt x="133350" y="27000"/>
                    </a:cubicBezTo>
                    <a:cubicBezTo>
                      <a:pt x="146025" y="28014"/>
                      <a:pt x="158750" y="28270"/>
                      <a:pt x="171450" y="28905"/>
                    </a:cubicBezTo>
                    <a:cubicBezTo>
                      <a:pt x="172085" y="30810"/>
                      <a:pt x="174560" y="33014"/>
                      <a:pt x="173355" y="34620"/>
                    </a:cubicBezTo>
                    <a:cubicBezTo>
                      <a:pt x="171784" y="36715"/>
                      <a:pt x="168141" y="35494"/>
                      <a:pt x="165735" y="36525"/>
                    </a:cubicBezTo>
                    <a:cubicBezTo>
                      <a:pt x="163631" y="37427"/>
                      <a:pt x="162192" y="39611"/>
                      <a:pt x="160020" y="40335"/>
                    </a:cubicBezTo>
                    <a:cubicBezTo>
                      <a:pt x="156356" y="41556"/>
                      <a:pt x="152378" y="41482"/>
                      <a:pt x="148590" y="42240"/>
                    </a:cubicBezTo>
                    <a:cubicBezTo>
                      <a:pt x="146023" y="42753"/>
                      <a:pt x="143510" y="43510"/>
                      <a:pt x="140970" y="44145"/>
                    </a:cubicBezTo>
                    <a:cubicBezTo>
                      <a:pt x="126365" y="43510"/>
                      <a:pt x="111590" y="44550"/>
                      <a:pt x="97155" y="42240"/>
                    </a:cubicBezTo>
                    <a:cubicBezTo>
                      <a:pt x="94894" y="41878"/>
                      <a:pt x="95566" y="37080"/>
                      <a:pt x="93345" y="36525"/>
                    </a:cubicBezTo>
                    <a:cubicBezTo>
                      <a:pt x="89598" y="35588"/>
                      <a:pt x="85725" y="37795"/>
                      <a:pt x="81915" y="38430"/>
                    </a:cubicBezTo>
                    <a:cubicBezTo>
                      <a:pt x="80010" y="39700"/>
                      <a:pt x="77630" y="40452"/>
                      <a:pt x="76200" y="42240"/>
                    </a:cubicBezTo>
                    <a:cubicBezTo>
                      <a:pt x="71491" y="48126"/>
                      <a:pt x="75553" y="48565"/>
                      <a:pt x="78105" y="53670"/>
                    </a:cubicBezTo>
                    <a:cubicBezTo>
                      <a:pt x="79003" y="55466"/>
                      <a:pt x="79375" y="57480"/>
                      <a:pt x="80010" y="59385"/>
                    </a:cubicBezTo>
                    <a:cubicBezTo>
                      <a:pt x="79375" y="61290"/>
                      <a:pt x="79525" y="63680"/>
                      <a:pt x="78105" y="65100"/>
                    </a:cubicBezTo>
                    <a:cubicBezTo>
                      <a:pt x="74295" y="68910"/>
                      <a:pt x="70485" y="66370"/>
                      <a:pt x="66675" y="65100"/>
                    </a:cubicBezTo>
                    <a:cubicBezTo>
                      <a:pt x="65405" y="63195"/>
                      <a:pt x="64653" y="60815"/>
                      <a:pt x="62865" y="59385"/>
                    </a:cubicBezTo>
                    <a:cubicBezTo>
                      <a:pt x="61297" y="58131"/>
                      <a:pt x="58946" y="56582"/>
                      <a:pt x="57150" y="57480"/>
                    </a:cubicBezTo>
                    <a:cubicBezTo>
                      <a:pt x="55354" y="58378"/>
                      <a:pt x="55681" y="61235"/>
                      <a:pt x="55245" y="63195"/>
                    </a:cubicBezTo>
                    <a:cubicBezTo>
                      <a:pt x="54407" y="66966"/>
                      <a:pt x="56795" y="72898"/>
                      <a:pt x="53340" y="74625"/>
                    </a:cubicBezTo>
                    <a:cubicBezTo>
                      <a:pt x="45935" y="78328"/>
                      <a:pt x="36833" y="75940"/>
                      <a:pt x="28575" y="76530"/>
                    </a:cubicBezTo>
                    <a:lnTo>
                      <a:pt x="0" y="78435"/>
                    </a:lnTo>
                    <a:cubicBezTo>
                      <a:pt x="1905" y="79070"/>
                      <a:pt x="3746" y="79946"/>
                      <a:pt x="5715" y="80340"/>
                    </a:cubicBezTo>
                    <a:cubicBezTo>
                      <a:pt x="18274" y="82852"/>
                      <a:pt x="31116" y="82941"/>
                      <a:pt x="43815" y="84150"/>
                    </a:cubicBezTo>
                    <a:cubicBezTo>
                      <a:pt x="48911" y="84635"/>
                      <a:pt x="53959" y="85570"/>
                      <a:pt x="59055" y="86055"/>
                    </a:cubicBezTo>
                    <a:cubicBezTo>
                      <a:pt x="67297" y="86840"/>
                      <a:pt x="75565" y="87325"/>
                      <a:pt x="83820" y="87960"/>
                    </a:cubicBezTo>
                    <a:cubicBezTo>
                      <a:pt x="102435" y="94165"/>
                      <a:pt x="99460" y="93926"/>
                      <a:pt x="135255" y="87960"/>
                    </a:cubicBezTo>
                    <a:cubicBezTo>
                      <a:pt x="139772" y="87207"/>
                      <a:pt x="146685" y="80340"/>
                      <a:pt x="146685" y="80340"/>
                    </a:cubicBezTo>
                    <a:cubicBezTo>
                      <a:pt x="147955" y="78435"/>
                      <a:pt x="149029" y="76384"/>
                      <a:pt x="150495" y="74625"/>
                    </a:cubicBezTo>
                    <a:cubicBezTo>
                      <a:pt x="153504" y="71014"/>
                      <a:pt x="157644" y="67241"/>
                      <a:pt x="161925" y="65100"/>
                    </a:cubicBezTo>
                    <a:cubicBezTo>
                      <a:pt x="163721" y="64202"/>
                      <a:pt x="165735" y="63830"/>
                      <a:pt x="167640" y="63195"/>
                    </a:cubicBezTo>
                    <a:cubicBezTo>
                      <a:pt x="169545" y="61925"/>
                      <a:pt x="171263" y="60315"/>
                      <a:pt x="173355" y="59385"/>
                    </a:cubicBezTo>
                    <a:cubicBezTo>
                      <a:pt x="187317" y="53180"/>
                      <a:pt x="193924" y="54922"/>
                      <a:pt x="211455" y="53670"/>
                    </a:cubicBezTo>
                    <a:cubicBezTo>
                      <a:pt x="212090" y="51765"/>
                      <a:pt x="212127" y="49540"/>
                      <a:pt x="213360" y="47955"/>
                    </a:cubicBezTo>
                    <a:cubicBezTo>
                      <a:pt x="216668" y="43702"/>
                      <a:pt x="219678" y="38229"/>
                      <a:pt x="224790" y="36525"/>
                    </a:cubicBezTo>
                    <a:cubicBezTo>
                      <a:pt x="251894" y="27490"/>
                      <a:pt x="232207" y="32869"/>
                      <a:pt x="285750" y="30810"/>
                    </a:cubicBezTo>
                    <a:cubicBezTo>
                      <a:pt x="286385" y="28905"/>
                      <a:pt x="286680" y="26850"/>
                      <a:pt x="287655" y="25095"/>
                    </a:cubicBezTo>
                    <a:cubicBezTo>
                      <a:pt x="292444" y="16475"/>
                      <a:pt x="292661" y="13148"/>
                      <a:pt x="300990" y="11760"/>
                    </a:cubicBezTo>
                    <a:cubicBezTo>
                      <a:pt x="306662" y="10815"/>
                      <a:pt x="312420" y="10490"/>
                      <a:pt x="318135" y="9855"/>
                    </a:cubicBezTo>
                    <a:cubicBezTo>
                      <a:pt x="320040" y="9220"/>
                      <a:pt x="322054" y="8848"/>
                      <a:pt x="323850" y="7950"/>
                    </a:cubicBezTo>
                    <a:cubicBezTo>
                      <a:pt x="328158" y="5796"/>
                      <a:pt x="332423" y="1283"/>
                      <a:pt x="327660" y="330"/>
                    </a:cubicBezTo>
                    <a:close/>
                  </a:path>
                </a:pathLst>
              </a:custGeom>
              <a:solidFill>
                <a:srgbClr val="E3007B"/>
              </a:solidFill>
              <a:ln w="1270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79" name="Freihandform 78"/>
              <p:cNvSpPr/>
              <p:nvPr/>
            </p:nvSpPr>
            <p:spPr>
              <a:xfrm>
                <a:off x="2366010" y="1043940"/>
                <a:ext cx="101391" cy="135255"/>
              </a:xfrm>
              <a:custGeom>
                <a:avLst/>
                <a:gdLst>
                  <a:gd name="connsiteX0" fmla="*/ 88056 w 101391"/>
                  <a:gd name="connsiteY0" fmla="*/ 121920 h 135255"/>
                  <a:gd name="connsiteX1" fmla="*/ 55671 w 101391"/>
                  <a:gd name="connsiteY1" fmla="*/ 123825 h 135255"/>
                  <a:gd name="connsiteX2" fmla="*/ 49956 w 101391"/>
                  <a:gd name="connsiteY2" fmla="*/ 125730 h 135255"/>
                  <a:gd name="connsiteX3" fmla="*/ 34716 w 101391"/>
                  <a:gd name="connsiteY3" fmla="*/ 127635 h 135255"/>
                  <a:gd name="connsiteX4" fmla="*/ 29001 w 101391"/>
                  <a:gd name="connsiteY4" fmla="*/ 131445 h 135255"/>
                  <a:gd name="connsiteX5" fmla="*/ 4236 w 101391"/>
                  <a:gd name="connsiteY5" fmla="*/ 135255 h 135255"/>
                  <a:gd name="connsiteX6" fmla="*/ 426 w 101391"/>
                  <a:gd name="connsiteY6" fmla="*/ 129540 h 135255"/>
                  <a:gd name="connsiteX7" fmla="*/ 13761 w 101391"/>
                  <a:gd name="connsiteY7" fmla="*/ 127635 h 135255"/>
                  <a:gd name="connsiteX8" fmla="*/ 17571 w 101391"/>
                  <a:gd name="connsiteY8" fmla="*/ 121920 h 135255"/>
                  <a:gd name="connsiteX9" fmla="*/ 30906 w 101391"/>
                  <a:gd name="connsiteY9" fmla="*/ 120015 h 135255"/>
                  <a:gd name="connsiteX10" fmla="*/ 34716 w 101391"/>
                  <a:gd name="connsiteY10" fmla="*/ 114300 h 135255"/>
                  <a:gd name="connsiteX11" fmla="*/ 30906 w 101391"/>
                  <a:gd name="connsiteY11" fmla="*/ 108585 h 135255"/>
                  <a:gd name="connsiteX12" fmla="*/ 9951 w 101391"/>
                  <a:gd name="connsiteY12" fmla="*/ 104775 h 135255"/>
                  <a:gd name="connsiteX13" fmla="*/ 17571 w 101391"/>
                  <a:gd name="connsiteY13" fmla="*/ 97155 h 135255"/>
                  <a:gd name="connsiteX14" fmla="*/ 19476 w 101391"/>
                  <a:gd name="connsiteY14" fmla="*/ 91440 h 135255"/>
                  <a:gd name="connsiteX15" fmla="*/ 23286 w 101391"/>
                  <a:gd name="connsiteY15" fmla="*/ 85725 h 135255"/>
                  <a:gd name="connsiteX16" fmla="*/ 34716 w 101391"/>
                  <a:gd name="connsiteY16" fmla="*/ 81915 h 135255"/>
                  <a:gd name="connsiteX17" fmla="*/ 32811 w 101391"/>
                  <a:gd name="connsiteY17" fmla="*/ 55245 h 135255"/>
                  <a:gd name="connsiteX18" fmla="*/ 29001 w 101391"/>
                  <a:gd name="connsiteY18" fmla="*/ 49530 h 135255"/>
                  <a:gd name="connsiteX19" fmla="*/ 15666 w 101391"/>
                  <a:gd name="connsiteY19" fmla="*/ 47625 h 135255"/>
                  <a:gd name="connsiteX20" fmla="*/ 13761 w 101391"/>
                  <a:gd name="connsiteY20" fmla="*/ 41910 h 135255"/>
                  <a:gd name="connsiteX21" fmla="*/ 9951 w 101391"/>
                  <a:gd name="connsiteY21" fmla="*/ 28575 h 135255"/>
                  <a:gd name="connsiteX22" fmla="*/ 11856 w 101391"/>
                  <a:gd name="connsiteY22" fmla="*/ 11430 h 135255"/>
                  <a:gd name="connsiteX23" fmla="*/ 17571 w 101391"/>
                  <a:gd name="connsiteY23" fmla="*/ 9525 h 135255"/>
                  <a:gd name="connsiteX24" fmla="*/ 19476 w 101391"/>
                  <a:gd name="connsiteY24" fmla="*/ 3810 h 135255"/>
                  <a:gd name="connsiteX25" fmla="*/ 25191 w 101391"/>
                  <a:gd name="connsiteY25" fmla="*/ 0 h 135255"/>
                  <a:gd name="connsiteX26" fmla="*/ 29001 w 101391"/>
                  <a:gd name="connsiteY26" fmla="*/ 5715 h 135255"/>
                  <a:gd name="connsiteX27" fmla="*/ 34716 w 101391"/>
                  <a:gd name="connsiteY27" fmla="*/ 7620 h 135255"/>
                  <a:gd name="connsiteX28" fmla="*/ 48051 w 101391"/>
                  <a:gd name="connsiteY28" fmla="*/ 9525 h 135255"/>
                  <a:gd name="connsiteX29" fmla="*/ 46146 w 101391"/>
                  <a:gd name="connsiteY29" fmla="*/ 15240 h 135255"/>
                  <a:gd name="connsiteX30" fmla="*/ 34716 w 101391"/>
                  <a:gd name="connsiteY30" fmla="*/ 19050 h 135255"/>
                  <a:gd name="connsiteX31" fmla="*/ 36621 w 101391"/>
                  <a:gd name="connsiteY31" fmla="*/ 34290 h 135255"/>
                  <a:gd name="connsiteX32" fmla="*/ 46146 w 101391"/>
                  <a:gd name="connsiteY32" fmla="*/ 36195 h 135255"/>
                  <a:gd name="connsiteX33" fmla="*/ 49956 w 101391"/>
                  <a:gd name="connsiteY33" fmla="*/ 41910 h 135255"/>
                  <a:gd name="connsiteX34" fmla="*/ 55671 w 101391"/>
                  <a:gd name="connsiteY34" fmla="*/ 45720 h 135255"/>
                  <a:gd name="connsiteX35" fmla="*/ 67101 w 101391"/>
                  <a:gd name="connsiteY35" fmla="*/ 62865 h 135255"/>
                  <a:gd name="connsiteX36" fmla="*/ 69006 w 101391"/>
                  <a:gd name="connsiteY36" fmla="*/ 68580 h 135255"/>
                  <a:gd name="connsiteX37" fmla="*/ 72816 w 101391"/>
                  <a:gd name="connsiteY37" fmla="*/ 74295 h 135255"/>
                  <a:gd name="connsiteX38" fmla="*/ 74721 w 101391"/>
                  <a:gd name="connsiteY38" fmla="*/ 83820 h 135255"/>
                  <a:gd name="connsiteX39" fmla="*/ 80436 w 101391"/>
                  <a:gd name="connsiteY39" fmla="*/ 87630 h 135255"/>
                  <a:gd name="connsiteX40" fmla="*/ 101391 w 101391"/>
                  <a:gd name="connsiteY40" fmla="*/ 91440 h 135255"/>
                  <a:gd name="connsiteX41" fmla="*/ 99486 w 101391"/>
                  <a:gd name="connsiteY41" fmla="*/ 99060 h 135255"/>
                  <a:gd name="connsiteX42" fmla="*/ 84246 w 101391"/>
                  <a:gd name="connsiteY42" fmla="*/ 102870 h 135255"/>
                  <a:gd name="connsiteX43" fmla="*/ 88056 w 101391"/>
                  <a:gd name="connsiteY43" fmla="*/ 12192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1391" h="135255">
                    <a:moveTo>
                      <a:pt x="88056" y="121920"/>
                    </a:moveTo>
                    <a:cubicBezTo>
                      <a:pt x="77261" y="122555"/>
                      <a:pt x="66431" y="122749"/>
                      <a:pt x="55671" y="123825"/>
                    </a:cubicBezTo>
                    <a:cubicBezTo>
                      <a:pt x="53673" y="124025"/>
                      <a:pt x="51932" y="125371"/>
                      <a:pt x="49956" y="125730"/>
                    </a:cubicBezTo>
                    <a:cubicBezTo>
                      <a:pt x="44919" y="126646"/>
                      <a:pt x="39796" y="127000"/>
                      <a:pt x="34716" y="127635"/>
                    </a:cubicBezTo>
                    <a:cubicBezTo>
                      <a:pt x="32811" y="128905"/>
                      <a:pt x="31173" y="130721"/>
                      <a:pt x="29001" y="131445"/>
                    </a:cubicBezTo>
                    <a:cubicBezTo>
                      <a:pt x="27019" y="132106"/>
                      <a:pt x="5263" y="135108"/>
                      <a:pt x="4236" y="135255"/>
                    </a:cubicBezTo>
                    <a:cubicBezTo>
                      <a:pt x="2966" y="133350"/>
                      <a:pt x="-1362" y="130970"/>
                      <a:pt x="426" y="129540"/>
                    </a:cubicBezTo>
                    <a:cubicBezTo>
                      <a:pt x="3932" y="126735"/>
                      <a:pt x="9658" y="129459"/>
                      <a:pt x="13761" y="127635"/>
                    </a:cubicBezTo>
                    <a:cubicBezTo>
                      <a:pt x="15853" y="126705"/>
                      <a:pt x="15479" y="122850"/>
                      <a:pt x="17571" y="121920"/>
                    </a:cubicBezTo>
                    <a:cubicBezTo>
                      <a:pt x="21674" y="120096"/>
                      <a:pt x="26461" y="120650"/>
                      <a:pt x="30906" y="120015"/>
                    </a:cubicBezTo>
                    <a:cubicBezTo>
                      <a:pt x="32176" y="118110"/>
                      <a:pt x="34716" y="116590"/>
                      <a:pt x="34716" y="114300"/>
                    </a:cubicBezTo>
                    <a:cubicBezTo>
                      <a:pt x="34716" y="112010"/>
                      <a:pt x="32894" y="109721"/>
                      <a:pt x="30906" y="108585"/>
                    </a:cubicBezTo>
                    <a:cubicBezTo>
                      <a:pt x="29810" y="107959"/>
                      <a:pt x="10002" y="104783"/>
                      <a:pt x="9951" y="104775"/>
                    </a:cubicBezTo>
                    <a:cubicBezTo>
                      <a:pt x="2413" y="93468"/>
                      <a:pt x="6557" y="103449"/>
                      <a:pt x="17571" y="97155"/>
                    </a:cubicBezTo>
                    <a:cubicBezTo>
                      <a:pt x="19314" y="96159"/>
                      <a:pt x="18578" y="93236"/>
                      <a:pt x="19476" y="91440"/>
                    </a:cubicBezTo>
                    <a:cubicBezTo>
                      <a:pt x="20500" y="89392"/>
                      <a:pt x="21344" y="86938"/>
                      <a:pt x="23286" y="85725"/>
                    </a:cubicBezTo>
                    <a:cubicBezTo>
                      <a:pt x="26692" y="83596"/>
                      <a:pt x="34716" y="81915"/>
                      <a:pt x="34716" y="81915"/>
                    </a:cubicBezTo>
                    <a:cubicBezTo>
                      <a:pt x="34081" y="73025"/>
                      <a:pt x="34360" y="64022"/>
                      <a:pt x="32811" y="55245"/>
                    </a:cubicBezTo>
                    <a:cubicBezTo>
                      <a:pt x="32413" y="52990"/>
                      <a:pt x="31093" y="50460"/>
                      <a:pt x="29001" y="49530"/>
                    </a:cubicBezTo>
                    <a:cubicBezTo>
                      <a:pt x="24898" y="47706"/>
                      <a:pt x="20111" y="48260"/>
                      <a:pt x="15666" y="47625"/>
                    </a:cubicBezTo>
                    <a:cubicBezTo>
                      <a:pt x="15031" y="45720"/>
                      <a:pt x="14313" y="43841"/>
                      <a:pt x="13761" y="41910"/>
                    </a:cubicBezTo>
                    <a:cubicBezTo>
                      <a:pt x="8977" y="25166"/>
                      <a:pt x="14519" y="42278"/>
                      <a:pt x="9951" y="28575"/>
                    </a:cubicBezTo>
                    <a:cubicBezTo>
                      <a:pt x="10586" y="22860"/>
                      <a:pt x="9720" y="16769"/>
                      <a:pt x="11856" y="11430"/>
                    </a:cubicBezTo>
                    <a:cubicBezTo>
                      <a:pt x="12602" y="9566"/>
                      <a:pt x="16151" y="10945"/>
                      <a:pt x="17571" y="9525"/>
                    </a:cubicBezTo>
                    <a:cubicBezTo>
                      <a:pt x="18991" y="8105"/>
                      <a:pt x="18222" y="5378"/>
                      <a:pt x="19476" y="3810"/>
                    </a:cubicBezTo>
                    <a:cubicBezTo>
                      <a:pt x="20906" y="2022"/>
                      <a:pt x="23286" y="1270"/>
                      <a:pt x="25191" y="0"/>
                    </a:cubicBezTo>
                    <a:cubicBezTo>
                      <a:pt x="26461" y="1905"/>
                      <a:pt x="27213" y="4285"/>
                      <a:pt x="29001" y="5715"/>
                    </a:cubicBezTo>
                    <a:cubicBezTo>
                      <a:pt x="30569" y="6969"/>
                      <a:pt x="32747" y="7226"/>
                      <a:pt x="34716" y="7620"/>
                    </a:cubicBezTo>
                    <a:cubicBezTo>
                      <a:pt x="39119" y="8501"/>
                      <a:pt x="43606" y="8890"/>
                      <a:pt x="48051" y="9525"/>
                    </a:cubicBezTo>
                    <a:cubicBezTo>
                      <a:pt x="47416" y="11430"/>
                      <a:pt x="47780" y="14073"/>
                      <a:pt x="46146" y="15240"/>
                    </a:cubicBezTo>
                    <a:cubicBezTo>
                      <a:pt x="42878" y="17574"/>
                      <a:pt x="34716" y="19050"/>
                      <a:pt x="34716" y="19050"/>
                    </a:cubicBezTo>
                    <a:cubicBezTo>
                      <a:pt x="35351" y="24130"/>
                      <a:pt x="33781" y="30030"/>
                      <a:pt x="36621" y="34290"/>
                    </a:cubicBezTo>
                    <a:cubicBezTo>
                      <a:pt x="38417" y="36984"/>
                      <a:pt x="43335" y="34589"/>
                      <a:pt x="46146" y="36195"/>
                    </a:cubicBezTo>
                    <a:cubicBezTo>
                      <a:pt x="48134" y="37331"/>
                      <a:pt x="48337" y="40291"/>
                      <a:pt x="49956" y="41910"/>
                    </a:cubicBezTo>
                    <a:cubicBezTo>
                      <a:pt x="51575" y="43529"/>
                      <a:pt x="53766" y="44450"/>
                      <a:pt x="55671" y="45720"/>
                    </a:cubicBezTo>
                    <a:lnTo>
                      <a:pt x="67101" y="62865"/>
                    </a:lnTo>
                    <a:cubicBezTo>
                      <a:pt x="68215" y="64536"/>
                      <a:pt x="68108" y="66784"/>
                      <a:pt x="69006" y="68580"/>
                    </a:cubicBezTo>
                    <a:cubicBezTo>
                      <a:pt x="70030" y="70628"/>
                      <a:pt x="71546" y="72390"/>
                      <a:pt x="72816" y="74295"/>
                    </a:cubicBezTo>
                    <a:cubicBezTo>
                      <a:pt x="73451" y="77470"/>
                      <a:pt x="73115" y="81009"/>
                      <a:pt x="74721" y="83820"/>
                    </a:cubicBezTo>
                    <a:cubicBezTo>
                      <a:pt x="75857" y="85808"/>
                      <a:pt x="78388" y="86606"/>
                      <a:pt x="80436" y="87630"/>
                    </a:cubicBezTo>
                    <a:cubicBezTo>
                      <a:pt x="86309" y="90567"/>
                      <a:pt x="96138" y="90783"/>
                      <a:pt x="101391" y="91440"/>
                    </a:cubicBezTo>
                    <a:cubicBezTo>
                      <a:pt x="100756" y="93980"/>
                      <a:pt x="101664" y="97608"/>
                      <a:pt x="99486" y="99060"/>
                    </a:cubicBezTo>
                    <a:cubicBezTo>
                      <a:pt x="95129" y="101965"/>
                      <a:pt x="84246" y="97634"/>
                      <a:pt x="84246" y="102870"/>
                    </a:cubicBezTo>
                    <a:lnTo>
                      <a:pt x="88056" y="121920"/>
                    </a:ln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80" name="Freihandform 79"/>
              <p:cNvSpPr/>
              <p:nvPr/>
            </p:nvSpPr>
            <p:spPr>
              <a:xfrm>
                <a:off x="2335530" y="1085850"/>
                <a:ext cx="25121" cy="22030"/>
              </a:xfrm>
              <a:custGeom>
                <a:avLst/>
                <a:gdLst>
                  <a:gd name="connsiteX0" fmla="*/ 6071 w 25121"/>
                  <a:gd name="connsiteY0" fmla="*/ 1010 h 22030"/>
                  <a:gd name="connsiteX1" fmla="*/ 21311 w 25121"/>
                  <a:gd name="connsiteY1" fmla="*/ 2915 h 22030"/>
                  <a:gd name="connsiteX2" fmla="*/ 25121 w 25121"/>
                  <a:gd name="connsiteY2" fmla="*/ 14345 h 22030"/>
                  <a:gd name="connsiteX3" fmla="*/ 19406 w 25121"/>
                  <a:gd name="connsiteY3" fmla="*/ 18155 h 22030"/>
                  <a:gd name="connsiteX4" fmla="*/ 13691 w 25121"/>
                  <a:gd name="connsiteY4" fmla="*/ 16250 h 22030"/>
                  <a:gd name="connsiteX5" fmla="*/ 7976 w 25121"/>
                  <a:gd name="connsiteY5" fmla="*/ 18155 h 22030"/>
                  <a:gd name="connsiteX6" fmla="*/ 2261 w 25121"/>
                  <a:gd name="connsiteY6" fmla="*/ 21965 h 22030"/>
                  <a:gd name="connsiteX7" fmla="*/ 356 w 25121"/>
                  <a:gd name="connsiteY7" fmla="*/ 16250 h 22030"/>
                  <a:gd name="connsiteX8" fmla="*/ 6071 w 25121"/>
                  <a:gd name="connsiteY8" fmla="*/ 14345 h 22030"/>
                  <a:gd name="connsiteX9" fmla="*/ 6071 w 25121"/>
                  <a:gd name="connsiteY9" fmla="*/ 1010 h 2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21" h="22030">
                    <a:moveTo>
                      <a:pt x="6071" y="1010"/>
                    </a:moveTo>
                    <a:cubicBezTo>
                      <a:pt x="8611" y="-895"/>
                      <a:pt x="17117" y="-21"/>
                      <a:pt x="21311" y="2915"/>
                    </a:cubicBezTo>
                    <a:cubicBezTo>
                      <a:pt x="24601" y="5218"/>
                      <a:pt x="25121" y="14345"/>
                      <a:pt x="25121" y="14345"/>
                    </a:cubicBezTo>
                    <a:cubicBezTo>
                      <a:pt x="23216" y="15615"/>
                      <a:pt x="21664" y="17779"/>
                      <a:pt x="19406" y="18155"/>
                    </a:cubicBezTo>
                    <a:cubicBezTo>
                      <a:pt x="17425" y="18485"/>
                      <a:pt x="15699" y="16250"/>
                      <a:pt x="13691" y="16250"/>
                    </a:cubicBezTo>
                    <a:cubicBezTo>
                      <a:pt x="11683" y="16250"/>
                      <a:pt x="9881" y="17520"/>
                      <a:pt x="7976" y="18155"/>
                    </a:cubicBezTo>
                    <a:cubicBezTo>
                      <a:pt x="6071" y="19425"/>
                      <a:pt x="4482" y="22520"/>
                      <a:pt x="2261" y="21965"/>
                    </a:cubicBezTo>
                    <a:cubicBezTo>
                      <a:pt x="313" y="21478"/>
                      <a:pt x="-542" y="18046"/>
                      <a:pt x="356" y="16250"/>
                    </a:cubicBezTo>
                    <a:cubicBezTo>
                      <a:pt x="1254" y="14454"/>
                      <a:pt x="4166" y="14980"/>
                      <a:pt x="6071" y="14345"/>
                    </a:cubicBezTo>
                    <a:cubicBezTo>
                      <a:pt x="8066" y="381"/>
                      <a:pt x="3531" y="2915"/>
                      <a:pt x="6071" y="1010"/>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cxnSp>
            <p:nvCxnSpPr>
              <p:cNvPr id="81" name="Gerade Verbindung 244"/>
              <p:cNvCxnSpPr/>
              <p:nvPr/>
            </p:nvCxnSpPr>
            <p:spPr>
              <a:xfrm rot="5400000" flipH="1" flipV="1">
                <a:off x="2524125" y="1135380"/>
                <a:ext cx="38735" cy="10795"/>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Gruppieren 81"/>
              <p:cNvGrpSpPr/>
              <p:nvPr/>
            </p:nvGrpSpPr>
            <p:grpSpPr>
              <a:xfrm>
                <a:off x="2539365" y="1192530"/>
                <a:ext cx="24765" cy="25400"/>
                <a:chOff x="0" y="0"/>
                <a:chExt cx="24765" cy="25400"/>
              </a:xfrm>
            </p:grpSpPr>
            <p:cxnSp>
              <p:nvCxnSpPr>
                <p:cNvPr id="98" name="Gerade Verbindung 97"/>
                <p:cNvCxnSpPr/>
                <p:nvPr/>
              </p:nvCxnSpPr>
              <p:spPr>
                <a:xfrm>
                  <a:off x="0" y="0"/>
                  <a:ext cx="24765" cy="10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98"/>
                <p:cNvCxnSpPr/>
                <p:nvPr/>
              </p:nvCxnSpPr>
              <p:spPr>
                <a:xfrm flipV="1">
                  <a:off x="9525" y="9525"/>
                  <a:ext cx="13335" cy="15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3" name="Gerade Verbindung 82"/>
              <p:cNvCxnSpPr/>
              <p:nvPr/>
            </p:nvCxnSpPr>
            <p:spPr>
              <a:xfrm flipH="1" flipV="1">
                <a:off x="2543175" y="1268730"/>
                <a:ext cx="9525" cy="32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p:cNvCxnSpPr/>
              <p:nvPr/>
            </p:nvCxnSpPr>
            <p:spPr>
              <a:xfrm flipV="1">
                <a:off x="2543175" y="1255395"/>
                <a:ext cx="13335" cy="15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Freihandform 84"/>
              <p:cNvSpPr/>
              <p:nvPr/>
            </p:nvSpPr>
            <p:spPr>
              <a:xfrm>
                <a:off x="4634865" y="1268730"/>
                <a:ext cx="68690" cy="73095"/>
              </a:xfrm>
              <a:custGeom>
                <a:avLst/>
                <a:gdLst>
                  <a:gd name="connsiteX0" fmla="*/ 13335 w 68690"/>
                  <a:gd name="connsiteY0" fmla="*/ 68640 h 73095"/>
                  <a:gd name="connsiteX1" fmla="*/ 5715 w 68690"/>
                  <a:gd name="connsiteY1" fmla="*/ 59115 h 73095"/>
                  <a:gd name="connsiteX2" fmla="*/ 3810 w 68690"/>
                  <a:gd name="connsiteY2" fmla="*/ 53400 h 73095"/>
                  <a:gd name="connsiteX3" fmla="*/ 0 w 68690"/>
                  <a:gd name="connsiteY3" fmla="*/ 47685 h 73095"/>
                  <a:gd name="connsiteX4" fmla="*/ 1905 w 68690"/>
                  <a:gd name="connsiteY4" fmla="*/ 41970 h 73095"/>
                  <a:gd name="connsiteX5" fmla="*/ 9525 w 68690"/>
                  <a:gd name="connsiteY5" fmla="*/ 30540 h 73095"/>
                  <a:gd name="connsiteX6" fmla="*/ 3810 w 68690"/>
                  <a:gd name="connsiteY6" fmla="*/ 11490 h 73095"/>
                  <a:gd name="connsiteX7" fmla="*/ 0 w 68690"/>
                  <a:gd name="connsiteY7" fmla="*/ 5775 h 73095"/>
                  <a:gd name="connsiteX8" fmla="*/ 1905 w 68690"/>
                  <a:gd name="connsiteY8" fmla="*/ 60 h 73095"/>
                  <a:gd name="connsiteX9" fmla="*/ 7620 w 68690"/>
                  <a:gd name="connsiteY9" fmla="*/ 3870 h 73095"/>
                  <a:gd name="connsiteX10" fmla="*/ 19050 w 68690"/>
                  <a:gd name="connsiteY10" fmla="*/ 7680 h 73095"/>
                  <a:gd name="connsiteX11" fmla="*/ 22860 w 68690"/>
                  <a:gd name="connsiteY11" fmla="*/ 19110 h 73095"/>
                  <a:gd name="connsiteX12" fmla="*/ 28575 w 68690"/>
                  <a:gd name="connsiteY12" fmla="*/ 21015 h 73095"/>
                  <a:gd name="connsiteX13" fmla="*/ 38100 w 68690"/>
                  <a:gd name="connsiteY13" fmla="*/ 22920 h 73095"/>
                  <a:gd name="connsiteX14" fmla="*/ 43815 w 68690"/>
                  <a:gd name="connsiteY14" fmla="*/ 24825 h 73095"/>
                  <a:gd name="connsiteX15" fmla="*/ 51435 w 68690"/>
                  <a:gd name="connsiteY15" fmla="*/ 26730 h 73095"/>
                  <a:gd name="connsiteX16" fmla="*/ 62865 w 68690"/>
                  <a:gd name="connsiteY16" fmla="*/ 30540 h 73095"/>
                  <a:gd name="connsiteX17" fmla="*/ 68580 w 68690"/>
                  <a:gd name="connsiteY17" fmla="*/ 41970 h 73095"/>
                  <a:gd name="connsiteX18" fmla="*/ 62865 w 68690"/>
                  <a:gd name="connsiteY18" fmla="*/ 45780 h 73095"/>
                  <a:gd name="connsiteX19" fmla="*/ 59055 w 68690"/>
                  <a:gd name="connsiteY19" fmla="*/ 51495 h 73095"/>
                  <a:gd name="connsiteX20" fmla="*/ 57150 w 68690"/>
                  <a:gd name="connsiteY20" fmla="*/ 61020 h 73095"/>
                  <a:gd name="connsiteX21" fmla="*/ 51435 w 68690"/>
                  <a:gd name="connsiteY21" fmla="*/ 59115 h 73095"/>
                  <a:gd name="connsiteX22" fmla="*/ 47625 w 68690"/>
                  <a:gd name="connsiteY22" fmla="*/ 53400 h 73095"/>
                  <a:gd name="connsiteX23" fmla="*/ 24765 w 68690"/>
                  <a:gd name="connsiteY23" fmla="*/ 47685 h 73095"/>
                  <a:gd name="connsiteX24" fmla="*/ 20955 w 68690"/>
                  <a:gd name="connsiteY24" fmla="*/ 53400 h 73095"/>
                  <a:gd name="connsiteX25" fmla="*/ 19050 w 68690"/>
                  <a:gd name="connsiteY25" fmla="*/ 72450 h 73095"/>
                  <a:gd name="connsiteX26" fmla="*/ 13335 w 68690"/>
                  <a:gd name="connsiteY26" fmla="*/ 70545 h 73095"/>
                  <a:gd name="connsiteX27" fmla="*/ 13335 w 68690"/>
                  <a:gd name="connsiteY27" fmla="*/ 68640 h 7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690" h="73095">
                    <a:moveTo>
                      <a:pt x="13335" y="68640"/>
                    </a:moveTo>
                    <a:cubicBezTo>
                      <a:pt x="12065" y="66735"/>
                      <a:pt x="7870" y="62563"/>
                      <a:pt x="5715" y="59115"/>
                    </a:cubicBezTo>
                    <a:cubicBezTo>
                      <a:pt x="4651" y="57412"/>
                      <a:pt x="4708" y="55196"/>
                      <a:pt x="3810" y="53400"/>
                    </a:cubicBezTo>
                    <a:cubicBezTo>
                      <a:pt x="2786" y="51352"/>
                      <a:pt x="1270" y="49590"/>
                      <a:pt x="0" y="47685"/>
                    </a:cubicBezTo>
                    <a:cubicBezTo>
                      <a:pt x="635" y="45780"/>
                      <a:pt x="930" y="43725"/>
                      <a:pt x="1905" y="41970"/>
                    </a:cubicBezTo>
                    <a:cubicBezTo>
                      <a:pt x="4129" y="37967"/>
                      <a:pt x="9525" y="30540"/>
                      <a:pt x="9525" y="30540"/>
                    </a:cubicBezTo>
                    <a:cubicBezTo>
                      <a:pt x="8460" y="26280"/>
                      <a:pt x="5665" y="14273"/>
                      <a:pt x="3810" y="11490"/>
                    </a:cubicBezTo>
                    <a:lnTo>
                      <a:pt x="0" y="5775"/>
                    </a:lnTo>
                    <a:cubicBezTo>
                      <a:pt x="635" y="3870"/>
                      <a:pt x="-43" y="547"/>
                      <a:pt x="1905" y="60"/>
                    </a:cubicBezTo>
                    <a:cubicBezTo>
                      <a:pt x="4126" y="-495"/>
                      <a:pt x="5528" y="2940"/>
                      <a:pt x="7620" y="3870"/>
                    </a:cubicBezTo>
                    <a:cubicBezTo>
                      <a:pt x="11290" y="5501"/>
                      <a:pt x="19050" y="7680"/>
                      <a:pt x="19050" y="7680"/>
                    </a:cubicBezTo>
                    <a:lnTo>
                      <a:pt x="22860" y="19110"/>
                    </a:lnTo>
                    <a:cubicBezTo>
                      <a:pt x="23495" y="21015"/>
                      <a:pt x="26627" y="20528"/>
                      <a:pt x="28575" y="21015"/>
                    </a:cubicBezTo>
                    <a:cubicBezTo>
                      <a:pt x="31716" y="21800"/>
                      <a:pt x="34959" y="22135"/>
                      <a:pt x="38100" y="22920"/>
                    </a:cubicBezTo>
                    <a:cubicBezTo>
                      <a:pt x="40048" y="23407"/>
                      <a:pt x="41884" y="24273"/>
                      <a:pt x="43815" y="24825"/>
                    </a:cubicBezTo>
                    <a:cubicBezTo>
                      <a:pt x="46332" y="25544"/>
                      <a:pt x="48927" y="25978"/>
                      <a:pt x="51435" y="26730"/>
                    </a:cubicBezTo>
                    <a:cubicBezTo>
                      <a:pt x="55282" y="27884"/>
                      <a:pt x="62865" y="30540"/>
                      <a:pt x="62865" y="30540"/>
                    </a:cubicBezTo>
                    <a:cubicBezTo>
                      <a:pt x="63667" y="31743"/>
                      <a:pt x="69566" y="39505"/>
                      <a:pt x="68580" y="41970"/>
                    </a:cubicBezTo>
                    <a:cubicBezTo>
                      <a:pt x="67730" y="44096"/>
                      <a:pt x="64770" y="44510"/>
                      <a:pt x="62865" y="45780"/>
                    </a:cubicBezTo>
                    <a:cubicBezTo>
                      <a:pt x="61595" y="47685"/>
                      <a:pt x="59859" y="49351"/>
                      <a:pt x="59055" y="51495"/>
                    </a:cubicBezTo>
                    <a:cubicBezTo>
                      <a:pt x="57918" y="54527"/>
                      <a:pt x="59440" y="58730"/>
                      <a:pt x="57150" y="61020"/>
                    </a:cubicBezTo>
                    <a:cubicBezTo>
                      <a:pt x="55730" y="62440"/>
                      <a:pt x="53340" y="59750"/>
                      <a:pt x="51435" y="59115"/>
                    </a:cubicBezTo>
                    <a:cubicBezTo>
                      <a:pt x="50165" y="57210"/>
                      <a:pt x="49777" y="54182"/>
                      <a:pt x="47625" y="53400"/>
                    </a:cubicBezTo>
                    <a:cubicBezTo>
                      <a:pt x="12021" y="40453"/>
                      <a:pt x="41708" y="58981"/>
                      <a:pt x="24765" y="47685"/>
                    </a:cubicBezTo>
                    <a:cubicBezTo>
                      <a:pt x="23495" y="49590"/>
                      <a:pt x="21470" y="51169"/>
                      <a:pt x="20955" y="53400"/>
                    </a:cubicBezTo>
                    <a:cubicBezTo>
                      <a:pt x="19520" y="59618"/>
                      <a:pt x="21642" y="66618"/>
                      <a:pt x="19050" y="72450"/>
                    </a:cubicBezTo>
                    <a:cubicBezTo>
                      <a:pt x="18234" y="74285"/>
                      <a:pt x="14941" y="71750"/>
                      <a:pt x="13335" y="70545"/>
                    </a:cubicBezTo>
                    <a:cubicBezTo>
                      <a:pt x="12199" y="69693"/>
                      <a:pt x="14605" y="70545"/>
                      <a:pt x="13335" y="68640"/>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86" name="Freihandform 85"/>
              <p:cNvSpPr/>
              <p:nvPr/>
            </p:nvSpPr>
            <p:spPr>
              <a:xfrm>
                <a:off x="4602480" y="1483995"/>
                <a:ext cx="24723" cy="20189"/>
              </a:xfrm>
              <a:custGeom>
                <a:avLst/>
                <a:gdLst>
                  <a:gd name="connsiteX0" fmla="*/ 1208 w 24723"/>
                  <a:gd name="connsiteY0" fmla="*/ 510 h 20189"/>
                  <a:gd name="connsiteX1" fmla="*/ 24068 w 24723"/>
                  <a:gd name="connsiteY1" fmla="*/ 2415 h 20189"/>
                  <a:gd name="connsiteX2" fmla="*/ 22163 w 24723"/>
                  <a:gd name="connsiteY2" fmla="*/ 8130 h 20189"/>
                  <a:gd name="connsiteX3" fmla="*/ 16448 w 24723"/>
                  <a:gd name="connsiteY3" fmla="*/ 13845 h 20189"/>
                  <a:gd name="connsiteX4" fmla="*/ 14543 w 24723"/>
                  <a:gd name="connsiteY4" fmla="*/ 19560 h 20189"/>
                  <a:gd name="connsiteX5" fmla="*/ 6923 w 24723"/>
                  <a:gd name="connsiteY5" fmla="*/ 8130 h 20189"/>
                  <a:gd name="connsiteX6" fmla="*/ 1208 w 24723"/>
                  <a:gd name="connsiteY6" fmla="*/ 510 h 2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23" h="20189">
                    <a:moveTo>
                      <a:pt x="1208" y="510"/>
                    </a:moveTo>
                    <a:cubicBezTo>
                      <a:pt x="4066" y="-443"/>
                      <a:pt x="16882" y="-198"/>
                      <a:pt x="24068" y="2415"/>
                    </a:cubicBezTo>
                    <a:cubicBezTo>
                      <a:pt x="25955" y="3101"/>
                      <a:pt x="23277" y="6459"/>
                      <a:pt x="22163" y="8130"/>
                    </a:cubicBezTo>
                    <a:cubicBezTo>
                      <a:pt x="20669" y="10372"/>
                      <a:pt x="18353" y="11940"/>
                      <a:pt x="16448" y="13845"/>
                    </a:cubicBezTo>
                    <a:cubicBezTo>
                      <a:pt x="15813" y="15750"/>
                      <a:pt x="16339" y="18662"/>
                      <a:pt x="14543" y="19560"/>
                    </a:cubicBezTo>
                    <a:cubicBezTo>
                      <a:pt x="6951" y="23356"/>
                      <a:pt x="7295" y="8781"/>
                      <a:pt x="6923" y="8130"/>
                    </a:cubicBezTo>
                    <a:cubicBezTo>
                      <a:pt x="680" y="-2796"/>
                      <a:pt x="-1650" y="1463"/>
                      <a:pt x="1208" y="510"/>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87" name="Freihandform 86"/>
              <p:cNvSpPr/>
              <p:nvPr/>
            </p:nvSpPr>
            <p:spPr>
              <a:xfrm>
                <a:off x="4564380" y="1482090"/>
                <a:ext cx="30521" cy="51435"/>
              </a:xfrm>
              <a:custGeom>
                <a:avLst/>
                <a:gdLst>
                  <a:gd name="connsiteX0" fmla="*/ 40 w 30521"/>
                  <a:gd name="connsiteY0" fmla="*/ 11430 h 51435"/>
                  <a:gd name="connsiteX1" fmla="*/ 5755 w 30521"/>
                  <a:gd name="connsiteY1" fmla="*/ 20955 h 51435"/>
                  <a:gd name="connsiteX2" fmla="*/ 7660 w 30521"/>
                  <a:gd name="connsiteY2" fmla="*/ 26670 h 51435"/>
                  <a:gd name="connsiteX3" fmla="*/ 13375 w 30521"/>
                  <a:gd name="connsiteY3" fmla="*/ 30480 h 51435"/>
                  <a:gd name="connsiteX4" fmla="*/ 20995 w 30521"/>
                  <a:gd name="connsiteY4" fmla="*/ 47625 h 51435"/>
                  <a:gd name="connsiteX5" fmla="*/ 26710 w 30521"/>
                  <a:gd name="connsiteY5" fmla="*/ 51435 h 51435"/>
                  <a:gd name="connsiteX6" fmla="*/ 28615 w 30521"/>
                  <a:gd name="connsiteY6" fmla="*/ 43815 h 51435"/>
                  <a:gd name="connsiteX7" fmla="*/ 30520 w 30521"/>
                  <a:gd name="connsiteY7" fmla="*/ 38100 h 51435"/>
                  <a:gd name="connsiteX8" fmla="*/ 28615 w 30521"/>
                  <a:gd name="connsiteY8" fmla="*/ 19050 h 51435"/>
                  <a:gd name="connsiteX9" fmla="*/ 22900 w 30521"/>
                  <a:gd name="connsiteY9" fmla="*/ 15240 h 51435"/>
                  <a:gd name="connsiteX10" fmla="*/ 15280 w 30521"/>
                  <a:gd name="connsiteY10" fmla="*/ 7620 h 51435"/>
                  <a:gd name="connsiteX11" fmla="*/ 5755 w 30521"/>
                  <a:gd name="connsiteY11" fmla="*/ 0 h 51435"/>
                  <a:gd name="connsiteX12" fmla="*/ 3850 w 30521"/>
                  <a:gd name="connsiteY12" fmla="*/ 5715 h 51435"/>
                  <a:gd name="connsiteX13" fmla="*/ 40 w 30521"/>
                  <a:gd name="connsiteY13" fmla="*/ 11430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521" h="51435">
                    <a:moveTo>
                      <a:pt x="40" y="11430"/>
                    </a:moveTo>
                    <a:cubicBezTo>
                      <a:pt x="357" y="13970"/>
                      <a:pt x="4099" y="17643"/>
                      <a:pt x="5755" y="20955"/>
                    </a:cubicBezTo>
                    <a:cubicBezTo>
                      <a:pt x="6653" y="22751"/>
                      <a:pt x="6406" y="25102"/>
                      <a:pt x="7660" y="26670"/>
                    </a:cubicBezTo>
                    <a:cubicBezTo>
                      <a:pt x="9090" y="28458"/>
                      <a:pt x="11470" y="29210"/>
                      <a:pt x="13375" y="30480"/>
                    </a:cubicBezTo>
                    <a:cubicBezTo>
                      <a:pt x="15261" y="36139"/>
                      <a:pt x="16467" y="43097"/>
                      <a:pt x="20995" y="47625"/>
                    </a:cubicBezTo>
                    <a:cubicBezTo>
                      <a:pt x="22614" y="49244"/>
                      <a:pt x="24805" y="50165"/>
                      <a:pt x="26710" y="51435"/>
                    </a:cubicBezTo>
                    <a:cubicBezTo>
                      <a:pt x="27345" y="48895"/>
                      <a:pt x="27896" y="46332"/>
                      <a:pt x="28615" y="43815"/>
                    </a:cubicBezTo>
                    <a:cubicBezTo>
                      <a:pt x="29167" y="41884"/>
                      <a:pt x="30520" y="40108"/>
                      <a:pt x="30520" y="38100"/>
                    </a:cubicBezTo>
                    <a:cubicBezTo>
                      <a:pt x="30520" y="31718"/>
                      <a:pt x="30633" y="25104"/>
                      <a:pt x="28615" y="19050"/>
                    </a:cubicBezTo>
                    <a:cubicBezTo>
                      <a:pt x="27891" y="16878"/>
                      <a:pt x="24805" y="16510"/>
                      <a:pt x="22900" y="15240"/>
                    </a:cubicBezTo>
                    <a:cubicBezTo>
                      <a:pt x="18744" y="2771"/>
                      <a:pt x="24516" y="15009"/>
                      <a:pt x="15280" y="7620"/>
                    </a:cubicBezTo>
                    <a:cubicBezTo>
                      <a:pt x="2970" y="-2228"/>
                      <a:pt x="20120" y="4788"/>
                      <a:pt x="5755" y="0"/>
                    </a:cubicBezTo>
                    <a:cubicBezTo>
                      <a:pt x="5120" y="1905"/>
                      <a:pt x="4337" y="3767"/>
                      <a:pt x="3850" y="5715"/>
                    </a:cubicBezTo>
                    <a:cubicBezTo>
                      <a:pt x="1313" y="15863"/>
                      <a:pt x="-277" y="8890"/>
                      <a:pt x="40" y="11430"/>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88" name="Freihandform 87"/>
              <p:cNvSpPr/>
              <p:nvPr/>
            </p:nvSpPr>
            <p:spPr>
              <a:xfrm>
                <a:off x="4575810" y="1352550"/>
                <a:ext cx="141584" cy="137608"/>
              </a:xfrm>
              <a:custGeom>
                <a:avLst/>
                <a:gdLst>
                  <a:gd name="connsiteX0" fmla="*/ 103484 w 141584"/>
                  <a:gd name="connsiteY0" fmla="*/ 45720 h 137608"/>
                  <a:gd name="connsiteX1" fmla="*/ 93959 w 141584"/>
                  <a:gd name="connsiteY1" fmla="*/ 30480 h 137608"/>
                  <a:gd name="connsiteX2" fmla="*/ 88244 w 141584"/>
                  <a:gd name="connsiteY2" fmla="*/ 24765 h 137608"/>
                  <a:gd name="connsiteX3" fmla="*/ 88244 w 141584"/>
                  <a:gd name="connsiteY3" fmla="*/ 1905 h 137608"/>
                  <a:gd name="connsiteX4" fmla="*/ 93959 w 141584"/>
                  <a:gd name="connsiteY4" fmla="*/ 0 h 137608"/>
                  <a:gd name="connsiteX5" fmla="*/ 103484 w 141584"/>
                  <a:gd name="connsiteY5" fmla="*/ 1905 h 137608"/>
                  <a:gd name="connsiteX6" fmla="*/ 109199 w 141584"/>
                  <a:gd name="connsiteY6" fmla="*/ 3810 h 137608"/>
                  <a:gd name="connsiteX7" fmla="*/ 116819 w 141584"/>
                  <a:gd name="connsiteY7" fmla="*/ 15240 h 137608"/>
                  <a:gd name="connsiteX8" fmla="*/ 120629 w 141584"/>
                  <a:gd name="connsiteY8" fmla="*/ 20955 h 137608"/>
                  <a:gd name="connsiteX9" fmla="*/ 124439 w 141584"/>
                  <a:gd name="connsiteY9" fmla="*/ 26670 h 137608"/>
                  <a:gd name="connsiteX10" fmla="*/ 126344 w 141584"/>
                  <a:gd name="connsiteY10" fmla="*/ 40005 h 137608"/>
                  <a:gd name="connsiteX11" fmla="*/ 130154 w 141584"/>
                  <a:gd name="connsiteY11" fmla="*/ 45720 h 137608"/>
                  <a:gd name="connsiteX12" fmla="*/ 132059 w 141584"/>
                  <a:gd name="connsiteY12" fmla="*/ 60960 h 137608"/>
                  <a:gd name="connsiteX13" fmla="*/ 133964 w 141584"/>
                  <a:gd name="connsiteY13" fmla="*/ 66675 h 137608"/>
                  <a:gd name="connsiteX14" fmla="*/ 141584 w 141584"/>
                  <a:gd name="connsiteY14" fmla="*/ 87630 h 137608"/>
                  <a:gd name="connsiteX15" fmla="*/ 139679 w 141584"/>
                  <a:gd name="connsiteY15" fmla="*/ 93345 h 137608"/>
                  <a:gd name="connsiteX16" fmla="*/ 128249 w 141584"/>
                  <a:gd name="connsiteY16" fmla="*/ 97155 h 137608"/>
                  <a:gd name="connsiteX17" fmla="*/ 126344 w 141584"/>
                  <a:gd name="connsiteY17" fmla="*/ 102870 h 137608"/>
                  <a:gd name="connsiteX18" fmla="*/ 120629 w 141584"/>
                  <a:gd name="connsiteY18" fmla="*/ 106680 h 137608"/>
                  <a:gd name="connsiteX19" fmla="*/ 101579 w 141584"/>
                  <a:gd name="connsiteY19" fmla="*/ 110490 h 137608"/>
                  <a:gd name="connsiteX20" fmla="*/ 95864 w 141584"/>
                  <a:gd name="connsiteY20" fmla="*/ 114300 h 137608"/>
                  <a:gd name="connsiteX21" fmla="*/ 86339 w 141584"/>
                  <a:gd name="connsiteY21" fmla="*/ 116205 h 137608"/>
                  <a:gd name="connsiteX22" fmla="*/ 84434 w 141584"/>
                  <a:gd name="connsiteY22" fmla="*/ 121920 h 137608"/>
                  <a:gd name="connsiteX23" fmla="*/ 82529 w 141584"/>
                  <a:gd name="connsiteY23" fmla="*/ 135255 h 137608"/>
                  <a:gd name="connsiteX24" fmla="*/ 76814 w 141584"/>
                  <a:gd name="connsiteY24" fmla="*/ 137160 h 137608"/>
                  <a:gd name="connsiteX25" fmla="*/ 69194 w 141584"/>
                  <a:gd name="connsiteY25" fmla="*/ 125730 h 137608"/>
                  <a:gd name="connsiteX26" fmla="*/ 65384 w 141584"/>
                  <a:gd name="connsiteY26" fmla="*/ 120015 h 137608"/>
                  <a:gd name="connsiteX27" fmla="*/ 53954 w 141584"/>
                  <a:gd name="connsiteY27" fmla="*/ 114300 h 137608"/>
                  <a:gd name="connsiteX28" fmla="*/ 34904 w 141584"/>
                  <a:gd name="connsiteY28" fmla="*/ 120015 h 137608"/>
                  <a:gd name="connsiteX29" fmla="*/ 15854 w 141584"/>
                  <a:gd name="connsiteY29" fmla="*/ 121920 h 137608"/>
                  <a:gd name="connsiteX30" fmla="*/ 614 w 141584"/>
                  <a:gd name="connsiteY30" fmla="*/ 120015 h 137608"/>
                  <a:gd name="connsiteX31" fmla="*/ 2519 w 141584"/>
                  <a:gd name="connsiteY31" fmla="*/ 114300 h 137608"/>
                  <a:gd name="connsiteX32" fmla="*/ 8234 w 141584"/>
                  <a:gd name="connsiteY32" fmla="*/ 110490 h 137608"/>
                  <a:gd name="connsiteX33" fmla="*/ 12044 w 141584"/>
                  <a:gd name="connsiteY33" fmla="*/ 104775 h 137608"/>
                  <a:gd name="connsiteX34" fmla="*/ 31094 w 141584"/>
                  <a:gd name="connsiteY34" fmla="*/ 97155 h 137608"/>
                  <a:gd name="connsiteX35" fmla="*/ 61574 w 141584"/>
                  <a:gd name="connsiteY35" fmla="*/ 97155 h 137608"/>
                  <a:gd name="connsiteX36" fmla="*/ 67289 w 141584"/>
                  <a:gd name="connsiteY36" fmla="*/ 93345 h 137608"/>
                  <a:gd name="connsiteX37" fmla="*/ 73004 w 141584"/>
                  <a:gd name="connsiteY37" fmla="*/ 81915 h 137608"/>
                  <a:gd name="connsiteX38" fmla="*/ 78719 w 141584"/>
                  <a:gd name="connsiteY38" fmla="*/ 80010 h 137608"/>
                  <a:gd name="connsiteX39" fmla="*/ 82529 w 141584"/>
                  <a:gd name="connsiteY39" fmla="*/ 74295 h 137608"/>
                  <a:gd name="connsiteX40" fmla="*/ 93959 w 141584"/>
                  <a:gd name="connsiteY40" fmla="*/ 68580 h 137608"/>
                  <a:gd name="connsiteX41" fmla="*/ 99674 w 141584"/>
                  <a:gd name="connsiteY41" fmla="*/ 57150 h 137608"/>
                  <a:gd name="connsiteX42" fmla="*/ 103484 w 141584"/>
                  <a:gd name="connsiteY42" fmla="*/ 45720 h 1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1584" h="137608">
                    <a:moveTo>
                      <a:pt x="103484" y="45720"/>
                    </a:moveTo>
                    <a:cubicBezTo>
                      <a:pt x="102531" y="41275"/>
                      <a:pt x="96053" y="32993"/>
                      <a:pt x="93959" y="30480"/>
                    </a:cubicBezTo>
                    <a:cubicBezTo>
                      <a:pt x="92234" y="28410"/>
                      <a:pt x="90149" y="26670"/>
                      <a:pt x="88244" y="24765"/>
                    </a:cubicBezTo>
                    <a:cubicBezTo>
                      <a:pt x="87228" y="21717"/>
                      <a:pt x="79100" y="4953"/>
                      <a:pt x="88244" y="1905"/>
                    </a:cubicBezTo>
                    <a:lnTo>
                      <a:pt x="93959" y="0"/>
                    </a:lnTo>
                    <a:cubicBezTo>
                      <a:pt x="97134" y="635"/>
                      <a:pt x="100343" y="1120"/>
                      <a:pt x="103484" y="1905"/>
                    </a:cubicBezTo>
                    <a:cubicBezTo>
                      <a:pt x="105432" y="2392"/>
                      <a:pt x="107779" y="2390"/>
                      <a:pt x="109199" y="3810"/>
                    </a:cubicBezTo>
                    <a:cubicBezTo>
                      <a:pt x="112437" y="7048"/>
                      <a:pt x="114279" y="11430"/>
                      <a:pt x="116819" y="15240"/>
                    </a:cubicBezTo>
                    <a:lnTo>
                      <a:pt x="120629" y="20955"/>
                    </a:lnTo>
                    <a:lnTo>
                      <a:pt x="124439" y="26670"/>
                    </a:lnTo>
                    <a:cubicBezTo>
                      <a:pt x="125074" y="31115"/>
                      <a:pt x="125054" y="35704"/>
                      <a:pt x="126344" y="40005"/>
                    </a:cubicBezTo>
                    <a:cubicBezTo>
                      <a:pt x="127002" y="42198"/>
                      <a:pt x="129552" y="43511"/>
                      <a:pt x="130154" y="45720"/>
                    </a:cubicBezTo>
                    <a:cubicBezTo>
                      <a:pt x="131501" y="50659"/>
                      <a:pt x="131143" y="55923"/>
                      <a:pt x="132059" y="60960"/>
                    </a:cubicBezTo>
                    <a:cubicBezTo>
                      <a:pt x="132418" y="62936"/>
                      <a:pt x="133436" y="64738"/>
                      <a:pt x="133964" y="66675"/>
                    </a:cubicBezTo>
                    <a:cubicBezTo>
                      <a:pt x="139001" y="85144"/>
                      <a:pt x="134576" y="77118"/>
                      <a:pt x="141584" y="87630"/>
                    </a:cubicBezTo>
                    <a:cubicBezTo>
                      <a:pt x="140949" y="89535"/>
                      <a:pt x="141313" y="92178"/>
                      <a:pt x="139679" y="93345"/>
                    </a:cubicBezTo>
                    <a:cubicBezTo>
                      <a:pt x="136411" y="95679"/>
                      <a:pt x="128249" y="97155"/>
                      <a:pt x="128249" y="97155"/>
                    </a:cubicBezTo>
                    <a:cubicBezTo>
                      <a:pt x="127614" y="99060"/>
                      <a:pt x="127598" y="101302"/>
                      <a:pt x="126344" y="102870"/>
                    </a:cubicBezTo>
                    <a:cubicBezTo>
                      <a:pt x="124914" y="104658"/>
                      <a:pt x="122677" y="105656"/>
                      <a:pt x="120629" y="106680"/>
                    </a:cubicBezTo>
                    <a:cubicBezTo>
                      <a:pt x="115309" y="109340"/>
                      <a:pt x="106493" y="109788"/>
                      <a:pt x="101579" y="110490"/>
                    </a:cubicBezTo>
                    <a:cubicBezTo>
                      <a:pt x="99674" y="111760"/>
                      <a:pt x="98008" y="113496"/>
                      <a:pt x="95864" y="114300"/>
                    </a:cubicBezTo>
                    <a:cubicBezTo>
                      <a:pt x="92832" y="115437"/>
                      <a:pt x="89033" y="114409"/>
                      <a:pt x="86339" y="116205"/>
                    </a:cubicBezTo>
                    <a:cubicBezTo>
                      <a:pt x="84668" y="117319"/>
                      <a:pt x="85069" y="120015"/>
                      <a:pt x="84434" y="121920"/>
                    </a:cubicBezTo>
                    <a:cubicBezTo>
                      <a:pt x="83799" y="126365"/>
                      <a:pt x="84537" y="131239"/>
                      <a:pt x="82529" y="135255"/>
                    </a:cubicBezTo>
                    <a:cubicBezTo>
                      <a:pt x="81631" y="137051"/>
                      <a:pt x="78448" y="138327"/>
                      <a:pt x="76814" y="137160"/>
                    </a:cubicBezTo>
                    <a:cubicBezTo>
                      <a:pt x="73088" y="134498"/>
                      <a:pt x="71734" y="129540"/>
                      <a:pt x="69194" y="125730"/>
                    </a:cubicBezTo>
                    <a:cubicBezTo>
                      <a:pt x="67924" y="123825"/>
                      <a:pt x="67289" y="121285"/>
                      <a:pt x="65384" y="120015"/>
                    </a:cubicBezTo>
                    <a:cubicBezTo>
                      <a:pt x="57998" y="115091"/>
                      <a:pt x="61841" y="116929"/>
                      <a:pt x="53954" y="114300"/>
                    </a:cubicBezTo>
                    <a:cubicBezTo>
                      <a:pt x="42438" y="117179"/>
                      <a:pt x="48818" y="115377"/>
                      <a:pt x="34904" y="120015"/>
                    </a:cubicBezTo>
                    <a:cubicBezTo>
                      <a:pt x="28850" y="122033"/>
                      <a:pt x="22204" y="121285"/>
                      <a:pt x="15854" y="121920"/>
                    </a:cubicBezTo>
                    <a:cubicBezTo>
                      <a:pt x="10774" y="121285"/>
                      <a:pt x="5059" y="122555"/>
                      <a:pt x="614" y="120015"/>
                    </a:cubicBezTo>
                    <a:cubicBezTo>
                      <a:pt x="-1129" y="119019"/>
                      <a:pt x="1265" y="115868"/>
                      <a:pt x="2519" y="114300"/>
                    </a:cubicBezTo>
                    <a:cubicBezTo>
                      <a:pt x="3949" y="112512"/>
                      <a:pt x="6329" y="111760"/>
                      <a:pt x="8234" y="110490"/>
                    </a:cubicBezTo>
                    <a:cubicBezTo>
                      <a:pt x="9504" y="108585"/>
                      <a:pt x="10425" y="106394"/>
                      <a:pt x="12044" y="104775"/>
                    </a:cubicBezTo>
                    <a:cubicBezTo>
                      <a:pt x="16937" y="99882"/>
                      <a:pt x="24743" y="98743"/>
                      <a:pt x="31094" y="97155"/>
                    </a:cubicBezTo>
                    <a:cubicBezTo>
                      <a:pt x="42724" y="98318"/>
                      <a:pt x="50666" y="100791"/>
                      <a:pt x="61574" y="97155"/>
                    </a:cubicBezTo>
                    <a:cubicBezTo>
                      <a:pt x="63746" y="96431"/>
                      <a:pt x="65384" y="94615"/>
                      <a:pt x="67289" y="93345"/>
                    </a:cubicBezTo>
                    <a:cubicBezTo>
                      <a:pt x="68544" y="89580"/>
                      <a:pt x="69647" y="84601"/>
                      <a:pt x="73004" y="81915"/>
                    </a:cubicBezTo>
                    <a:cubicBezTo>
                      <a:pt x="74572" y="80661"/>
                      <a:pt x="76814" y="80645"/>
                      <a:pt x="78719" y="80010"/>
                    </a:cubicBezTo>
                    <a:cubicBezTo>
                      <a:pt x="79989" y="78105"/>
                      <a:pt x="80910" y="75914"/>
                      <a:pt x="82529" y="74295"/>
                    </a:cubicBezTo>
                    <a:cubicBezTo>
                      <a:pt x="86222" y="70602"/>
                      <a:pt x="89311" y="70129"/>
                      <a:pt x="93959" y="68580"/>
                    </a:cubicBezTo>
                    <a:cubicBezTo>
                      <a:pt x="97384" y="63442"/>
                      <a:pt x="98359" y="63065"/>
                      <a:pt x="99674" y="57150"/>
                    </a:cubicBezTo>
                    <a:cubicBezTo>
                      <a:pt x="102606" y="43954"/>
                      <a:pt x="104437" y="50165"/>
                      <a:pt x="103484" y="45720"/>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89" name="Freihandform 88"/>
              <p:cNvSpPr/>
              <p:nvPr/>
            </p:nvSpPr>
            <p:spPr>
              <a:xfrm>
                <a:off x="4206240" y="1118235"/>
                <a:ext cx="291465" cy="201930"/>
              </a:xfrm>
              <a:custGeom>
                <a:avLst/>
                <a:gdLst>
                  <a:gd name="connsiteX0" fmla="*/ 0 w 291465"/>
                  <a:gd name="connsiteY0" fmla="*/ 72390 h 228600"/>
                  <a:gd name="connsiteX1" fmla="*/ 15240 w 291465"/>
                  <a:gd name="connsiteY1" fmla="*/ 70485 h 228600"/>
                  <a:gd name="connsiteX2" fmla="*/ 19050 w 291465"/>
                  <a:gd name="connsiteY2" fmla="*/ 59055 h 228600"/>
                  <a:gd name="connsiteX3" fmla="*/ 17145 w 291465"/>
                  <a:gd name="connsiteY3" fmla="*/ 32385 h 228600"/>
                  <a:gd name="connsiteX4" fmla="*/ 9525 w 291465"/>
                  <a:gd name="connsiteY4" fmla="*/ 20955 h 228600"/>
                  <a:gd name="connsiteX5" fmla="*/ 7620 w 291465"/>
                  <a:gd name="connsiteY5" fmla="*/ 15240 h 228600"/>
                  <a:gd name="connsiteX6" fmla="*/ 9525 w 291465"/>
                  <a:gd name="connsiteY6" fmla="*/ 7620 h 228600"/>
                  <a:gd name="connsiteX7" fmla="*/ 20955 w 291465"/>
                  <a:gd name="connsiteY7" fmla="*/ 0 h 228600"/>
                  <a:gd name="connsiteX8" fmla="*/ 60960 w 291465"/>
                  <a:gd name="connsiteY8" fmla="*/ 1905 h 228600"/>
                  <a:gd name="connsiteX9" fmla="*/ 66675 w 291465"/>
                  <a:gd name="connsiteY9" fmla="*/ 3810 h 228600"/>
                  <a:gd name="connsiteX10" fmla="*/ 85725 w 291465"/>
                  <a:gd name="connsiteY10" fmla="*/ 7620 h 228600"/>
                  <a:gd name="connsiteX11" fmla="*/ 91440 w 291465"/>
                  <a:gd name="connsiteY11" fmla="*/ 13335 h 228600"/>
                  <a:gd name="connsiteX12" fmla="*/ 97155 w 291465"/>
                  <a:gd name="connsiteY12" fmla="*/ 17145 h 228600"/>
                  <a:gd name="connsiteX13" fmla="*/ 100965 w 291465"/>
                  <a:gd name="connsiteY13" fmla="*/ 22860 h 228600"/>
                  <a:gd name="connsiteX14" fmla="*/ 112395 w 291465"/>
                  <a:gd name="connsiteY14" fmla="*/ 30480 h 228600"/>
                  <a:gd name="connsiteX15" fmla="*/ 118110 w 291465"/>
                  <a:gd name="connsiteY15" fmla="*/ 34290 h 228600"/>
                  <a:gd name="connsiteX16" fmla="*/ 123825 w 291465"/>
                  <a:gd name="connsiteY16" fmla="*/ 45720 h 228600"/>
                  <a:gd name="connsiteX17" fmla="*/ 129540 w 291465"/>
                  <a:gd name="connsiteY17" fmla="*/ 49530 h 228600"/>
                  <a:gd name="connsiteX18" fmla="*/ 135255 w 291465"/>
                  <a:gd name="connsiteY18" fmla="*/ 60960 h 228600"/>
                  <a:gd name="connsiteX19" fmla="*/ 146685 w 291465"/>
                  <a:gd name="connsiteY19" fmla="*/ 68580 h 228600"/>
                  <a:gd name="connsiteX20" fmla="*/ 152400 w 291465"/>
                  <a:gd name="connsiteY20" fmla="*/ 74295 h 228600"/>
                  <a:gd name="connsiteX21" fmla="*/ 156210 w 291465"/>
                  <a:gd name="connsiteY21" fmla="*/ 80010 h 228600"/>
                  <a:gd name="connsiteX22" fmla="*/ 161925 w 291465"/>
                  <a:gd name="connsiteY22" fmla="*/ 81915 h 228600"/>
                  <a:gd name="connsiteX23" fmla="*/ 180975 w 291465"/>
                  <a:gd name="connsiteY23" fmla="*/ 83820 h 228600"/>
                  <a:gd name="connsiteX24" fmla="*/ 186690 w 291465"/>
                  <a:gd name="connsiteY24" fmla="*/ 85725 h 228600"/>
                  <a:gd name="connsiteX25" fmla="*/ 192405 w 291465"/>
                  <a:gd name="connsiteY25" fmla="*/ 89535 h 228600"/>
                  <a:gd name="connsiteX26" fmla="*/ 200025 w 291465"/>
                  <a:gd name="connsiteY26" fmla="*/ 91440 h 228600"/>
                  <a:gd name="connsiteX27" fmla="*/ 215265 w 291465"/>
                  <a:gd name="connsiteY27" fmla="*/ 95250 h 228600"/>
                  <a:gd name="connsiteX28" fmla="*/ 220980 w 291465"/>
                  <a:gd name="connsiteY28" fmla="*/ 99060 h 228600"/>
                  <a:gd name="connsiteX29" fmla="*/ 228600 w 291465"/>
                  <a:gd name="connsiteY29" fmla="*/ 106680 h 228600"/>
                  <a:gd name="connsiteX30" fmla="*/ 236220 w 291465"/>
                  <a:gd name="connsiteY30" fmla="*/ 112395 h 228600"/>
                  <a:gd name="connsiteX31" fmla="*/ 245745 w 291465"/>
                  <a:gd name="connsiteY31" fmla="*/ 120015 h 228600"/>
                  <a:gd name="connsiteX32" fmla="*/ 255270 w 291465"/>
                  <a:gd name="connsiteY32" fmla="*/ 118110 h 228600"/>
                  <a:gd name="connsiteX33" fmla="*/ 264795 w 291465"/>
                  <a:gd name="connsiteY33" fmla="*/ 104775 h 228600"/>
                  <a:gd name="connsiteX34" fmla="*/ 283845 w 291465"/>
                  <a:gd name="connsiteY34" fmla="*/ 106680 h 228600"/>
                  <a:gd name="connsiteX35" fmla="*/ 285750 w 291465"/>
                  <a:gd name="connsiteY35" fmla="*/ 120015 h 228600"/>
                  <a:gd name="connsiteX36" fmla="*/ 291465 w 291465"/>
                  <a:gd name="connsiteY36" fmla="*/ 131445 h 228600"/>
                  <a:gd name="connsiteX37" fmla="*/ 289560 w 291465"/>
                  <a:gd name="connsiteY37" fmla="*/ 144780 h 228600"/>
                  <a:gd name="connsiteX38" fmla="*/ 283845 w 291465"/>
                  <a:gd name="connsiteY38" fmla="*/ 146685 h 228600"/>
                  <a:gd name="connsiteX39" fmla="*/ 278130 w 291465"/>
                  <a:gd name="connsiteY39" fmla="*/ 158115 h 228600"/>
                  <a:gd name="connsiteX40" fmla="*/ 274320 w 291465"/>
                  <a:gd name="connsiteY40" fmla="*/ 163830 h 228600"/>
                  <a:gd name="connsiteX41" fmla="*/ 280035 w 291465"/>
                  <a:gd name="connsiteY41" fmla="*/ 184785 h 228600"/>
                  <a:gd name="connsiteX42" fmla="*/ 281940 w 291465"/>
                  <a:gd name="connsiteY42" fmla="*/ 190500 h 228600"/>
                  <a:gd name="connsiteX43" fmla="*/ 283845 w 291465"/>
                  <a:gd name="connsiteY43" fmla="*/ 196215 h 228600"/>
                  <a:gd name="connsiteX44" fmla="*/ 281940 w 291465"/>
                  <a:gd name="connsiteY44" fmla="*/ 201930 h 228600"/>
                  <a:gd name="connsiteX45" fmla="*/ 268605 w 291465"/>
                  <a:gd name="connsiteY45" fmla="*/ 203835 h 228600"/>
                  <a:gd name="connsiteX46" fmla="*/ 262890 w 291465"/>
                  <a:gd name="connsiteY46" fmla="*/ 207645 h 228600"/>
                  <a:gd name="connsiteX47" fmla="*/ 259080 w 291465"/>
                  <a:gd name="connsiteY47" fmla="*/ 213360 h 228600"/>
                  <a:gd name="connsiteX48" fmla="*/ 234315 w 291465"/>
                  <a:gd name="connsiteY48" fmla="*/ 219075 h 228600"/>
                  <a:gd name="connsiteX49" fmla="*/ 230505 w 291465"/>
                  <a:gd name="connsiteY49" fmla="*/ 228600 h 228600"/>
                  <a:gd name="connsiteX0" fmla="*/ 0 w 291465"/>
                  <a:gd name="connsiteY0" fmla="*/ 72390 h 219075"/>
                  <a:gd name="connsiteX1" fmla="*/ 15240 w 291465"/>
                  <a:gd name="connsiteY1" fmla="*/ 70485 h 219075"/>
                  <a:gd name="connsiteX2" fmla="*/ 19050 w 291465"/>
                  <a:gd name="connsiteY2" fmla="*/ 59055 h 219075"/>
                  <a:gd name="connsiteX3" fmla="*/ 17145 w 291465"/>
                  <a:gd name="connsiteY3" fmla="*/ 32385 h 219075"/>
                  <a:gd name="connsiteX4" fmla="*/ 9525 w 291465"/>
                  <a:gd name="connsiteY4" fmla="*/ 20955 h 219075"/>
                  <a:gd name="connsiteX5" fmla="*/ 7620 w 291465"/>
                  <a:gd name="connsiteY5" fmla="*/ 15240 h 219075"/>
                  <a:gd name="connsiteX6" fmla="*/ 9525 w 291465"/>
                  <a:gd name="connsiteY6" fmla="*/ 7620 h 219075"/>
                  <a:gd name="connsiteX7" fmla="*/ 20955 w 291465"/>
                  <a:gd name="connsiteY7" fmla="*/ 0 h 219075"/>
                  <a:gd name="connsiteX8" fmla="*/ 60960 w 291465"/>
                  <a:gd name="connsiteY8" fmla="*/ 1905 h 219075"/>
                  <a:gd name="connsiteX9" fmla="*/ 66675 w 291465"/>
                  <a:gd name="connsiteY9" fmla="*/ 3810 h 219075"/>
                  <a:gd name="connsiteX10" fmla="*/ 85725 w 291465"/>
                  <a:gd name="connsiteY10" fmla="*/ 7620 h 219075"/>
                  <a:gd name="connsiteX11" fmla="*/ 91440 w 291465"/>
                  <a:gd name="connsiteY11" fmla="*/ 13335 h 219075"/>
                  <a:gd name="connsiteX12" fmla="*/ 97155 w 291465"/>
                  <a:gd name="connsiteY12" fmla="*/ 17145 h 219075"/>
                  <a:gd name="connsiteX13" fmla="*/ 100965 w 291465"/>
                  <a:gd name="connsiteY13" fmla="*/ 22860 h 219075"/>
                  <a:gd name="connsiteX14" fmla="*/ 112395 w 291465"/>
                  <a:gd name="connsiteY14" fmla="*/ 30480 h 219075"/>
                  <a:gd name="connsiteX15" fmla="*/ 118110 w 291465"/>
                  <a:gd name="connsiteY15" fmla="*/ 34290 h 219075"/>
                  <a:gd name="connsiteX16" fmla="*/ 123825 w 291465"/>
                  <a:gd name="connsiteY16" fmla="*/ 45720 h 219075"/>
                  <a:gd name="connsiteX17" fmla="*/ 129540 w 291465"/>
                  <a:gd name="connsiteY17" fmla="*/ 49530 h 219075"/>
                  <a:gd name="connsiteX18" fmla="*/ 135255 w 291465"/>
                  <a:gd name="connsiteY18" fmla="*/ 60960 h 219075"/>
                  <a:gd name="connsiteX19" fmla="*/ 146685 w 291465"/>
                  <a:gd name="connsiteY19" fmla="*/ 68580 h 219075"/>
                  <a:gd name="connsiteX20" fmla="*/ 152400 w 291465"/>
                  <a:gd name="connsiteY20" fmla="*/ 74295 h 219075"/>
                  <a:gd name="connsiteX21" fmla="*/ 156210 w 291465"/>
                  <a:gd name="connsiteY21" fmla="*/ 80010 h 219075"/>
                  <a:gd name="connsiteX22" fmla="*/ 161925 w 291465"/>
                  <a:gd name="connsiteY22" fmla="*/ 81915 h 219075"/>
                  <a:gd name="connsiteX23" fmla="*/ 180975 w 291465"/>
                  <a:gd name="connsiteY23" fmla="*/ 83820 h 219075"/>
                  <a:gd name="connsiteX24" fmla="*/ 186690 w 291465"/>
                  <a:gd name="connsiteY24" fmla="*/ 85725 h 219075"/>
                  <a:gd name="connsiteX25" fmla="*/ 192405 w 291465"/>
                  <a:gd name="connsiteY25" fmla="*/ 89535 h 219075"/>
                  <a:gd name="connsiteX26" fmla="*/ 200025 w 291465"/>
                  <a:gd name="connsiteY26" fmla="*/ 91440 h 219075"/>
                  <a:gd name="connsiteX27" fmla="*/ 215265 w 291465"/>
                  <a:gd name="connsiteY27" fmla="*/ 95250 h 219075"/>
                  <a:gd name="connsiteX28" fmla="*/ 220980 w 291465"/>
                  <a:gd name="connsiteY28" fmla="*/ 99060 h 219075"/>
                  <a:gd name="connsiteX29" fmla="*/ 228600 w 291465"/>
                  <a:gd name="connsiteY29" fmla="*/ 106680 h 219075"/>
                  <a:gd name="connsiteX30" fmla="*/ 236220 w 291465"/>
                  <a:gd name="connsiteY30" fmla="*/ 112395 h 219075"/>
                  <a:gd name="connsiteX31" fmla="*/ 245745 w 291465"/>
                  <a:gd name="connsiteY31" fmla="*/ 120015 h 219075"/>
                  <a:gd name="connsiteX32" fmla="*/ 255270 w 291465"/>
                  <a:gd name="connsiteY32" fmla="*/ 118110 h 219075"/>
                  <a:gd name="connsiteX33" fmla="*/ 264795 w 291465"/>
                  <a:gd name="connsiteY33" fmla="*/ 104775 h 219075"/>
                  <a:gd name="connsiteX34" fmla="*/ 283845 w 291465"/>
                  <a:gd name="connsiteY34" fmla="*/ 106680 h 219075"/>
                  <a:gd name="connsiteX35" fmla="*/ 285750 w 291465"/>
                  <a:gd name="connsiteY35" fmla="*/ 120015 h 219075"/>
                  <a:gd name="connsiteX36" fmla="*/ 291465 w 291465"/>
                  <a:gd name="connsiteY36" fmla="*/ 131445 h 219075"/>
                  <a:gd name="connsiteX37" fmla="*/ 289560 w 291465"/>
                  <a:gd name="connsiteY37" fmla="*/ 144780 h 219075"/>
                  <a:gd name="connsiteX38" fmla="*/ 283845 w 291465"/>
                  <a:gd name="connsiteY38" fmla="*/ 146685 h 219075"/>
                  <a:gd name="connsiteX39" fmla="*/ 278130 w 291465"/>
                  <a:gd name="connsiteY39" fmla="*/ 158115 h 219075"/>
                  <a:gd name="connsiteX40" fmla="*/ 274320 w 291465"/>
                  <a:gd name="connsiteY40" fmla="*/ 163830 h 219075"/>
                  <a:gd name="connsiteX41" fmla="*/ 280035 w 291465"/>
                  <a:gd name="connsiteY41" fmla="*/ 184785 h 219075"/>
                  <a:gd name="connsiteX42" fmla="*/ 281940 w 291465"/>
                  <a:gd name="connsiteY42" fmla="*/ 190500 h 219075"/>
                  <a:gd name="connsiteX43" fmla="*/ 283845 w 291465"/>
                  <a:gd name="connsiteY43" fmla="*/ 196215 h 219075"/>
                  <a:gd name="connsiteX44" fmla="*/ 281940 w 291465"/>
                  <a:gd name="connsiteY44" fmla="*/ 201930 h 219075"/>
                  <a:gd name="connsiteX45" fmla="*/ 268605 w 291465"/>
                  <a:gd name="connsiteY45" fmla="*/ 203835 h 219075"/>
                  <a:gd name="connsiteX46" fmla="*/ 262890 w 291465"/>
                  <a:gd name="connsiteY46" fmla="*/ 207645 h 219075"/>
                  <a:gd name="connsiteX47" fmla="*/ 259080 w 291465"/>
                  <a:gd name="connsiteY47" fmla="*/ 213360 h 219075"/>
                  <a:gd name="connsiteX48" fmla="*/ 234315 w 291465"/>
                  <a:gd name="connsiteY48" fmla="*/ 219075 h 219075"/>
                  <a:gd name="connsiteX0" fmla="*/ 0 w 291465"/>
                  <a:gd name="connsiteY0" fmla="*/ 72390 h 213360"/>
                  <a:gd name="connsiteX1" fmla="*/ 15240 w 291465"/>
                  <a:gd name="connsiteY1" fmla="*/ 70485 h 213360"/>
                  <a:gd name="connsiteX2" fmla="*/ 19050 w 291465"/>
                  <a:gd name="connsiteY2" fmla="*/ 59055 h 213360"/>
                  <a:gd name="connsiteX3" fmla="*/ 17145 w 291465"/>
                  <a:gd name="connsiteY3" fmla="*/ 32385 h 213360"/>
                  <a:gd name="connsiteX4" fmla="*/ 9525 w 291465"/>
                  <a:gd name="connsiteY4" fmla="*/ 20955 h 213360"/>
                  <a:gd name="connsiteX5" fmla="*/ 7620 w 291465"/>
                  <a:gd name="connsiteY5" fmla="*/ 15240 h 213360"/>
                  <a:gd name="connsiteX6" fmla="*/ 9525 w 291465"/>
                  <a:gd name="connsiteY6" fmla="*/ 7620 h 213360"/>
                  <a:gd name="connsiteX7" fmla="*/ 20955 w 291465"/>
                  <a:gd name="connsiteY7" fmla="*/ 0 h 213360"/>
                  <a:gd name="connsiteX8" fmla="*/ 60960 w 291465"/>
                  <a:gd name="connsiteY8" fmla="*/ 1905 h 213360"/>
                  <a:gd name="connsiteX9" fmla="*/ 66675 w 291465"/>
                  <a:gd name="connsiteY9" fmla="*/ 3810 h 213360"/>
                  <a:gd name="connsiteX10" fmla="*/ 85725 w 291465"/>
                  <a:gd name="connsiteY10" fmla="*/ 7620 h 213360"/>
                  <a:gd name="connsiteX11" fmla="*/ 91440 w 291465"/>
                  <a:gd name="connsiteY11" fmla="*/ 13335 h 213360"/>
                  <a:gd name="connsiteX12" fmla="*/ 97155 w 291465"/>
                  <a:gd name="connsiteY12" fmla="*/ 17145 h 213360"/>
                  <a:gd name="connsiteX13" fmla="*/ 100965 w 291465"/>
                  <a:gd name="connsiteY13" fmla="*/ 22860 h 213360"/>
                  <a:gd name="connsiteX14" fmla="*/ 112395 w 291465"/>
                  <a:gd name="connsiteY14" fmla="*/ 30480 h 213360"/>
                  <a:gd name="connsiteX15" fmla="*/ 118110 w 291465"/>
                  <a:gd name="connsiteY15" fmla="*/ 34290 h 213360"/>
                  <a:gd name="connsiteX16" fmla="*/ 123825 w 291465"/>
                  <a:gd name="connsiteY16" fmla="*/ 45720 h 213360"/>
                  <a:gd name="connsiteX17" fmla="*/ 129540 w 291465"/>
                  <a:gd name="connsiteY17" fmla="*/ 49530 h 213360"/>
                  <a:gd name="connsiteX18" fmla="*/ 135255 w 291465"/>
                  <a:gd name="connsiteY18" fmla="*/ 60960 h 213360"/>
                  <a:gd name="connsiteX19" fmla="*/ 146685 w 291465"/>
                  <a:gd name="connsiteY19" fmla="*/ 68580 h 213360"/>
                  <a:gd name="connsiteX20" fmla="*/ 152400 w 291465"/>
                  <a:gd name="connsiteY20" fmla="*/ 74295 h 213360"/>
                  <a:gd name="connsiteX21" fmla="*/ 156210 w 291465"/>
                  <a:gd name="connsiteY21" fmla="*/ 80010 h 213360"/>
                  <a:gd name="connsiteX22" fmla="*/ 161925 w 291465"/>
                  <a:gd name="connsiteY22" fmla="*/ 81915 h 213360"/>
                  <a:gd name="connsiteX23" fmla="*/ 180975 w 291465"/>
                  <a:gd name="connsiteY23" fmla="*/ 83820 h 213360"/>
                  <a:gd name="connsiteX24" fmla="*/ 186690 w 291465"/>
                  <a:gd name="connsiteY24" fmla="*/ 85725 h 213360"/>
                  <a:gd name="connsiteX25" fmla="*/ 192405 w 291465"/>
                  <a:gd name="connsiteY25" fmla="*/ 89535 h 213360"/>
                  <a:gd name="connsiteX26" fmla="*/ 200025 w 291465"/>
                  <a:gd name="connsiteY26" fmla="*/ 91440 h 213360"/>
                  <a:gd name="connsiteX27" fmla="*/ 215265 w 291465"/>
                  <a:gd name="connsiteY27" fmla="*/ 95250 h 213360"/>
                  <a:gd name="connsiteX28" fmla="*/ 220980 w 291465"/>
                  <a:gd name="connsiteY28" fmla="*/ 99060 h 213360"/>
                  <a:gd name="connsiteX29" fmla="*/ 228600 w 291465"/>
                  <a:gd name="connsiteY29" fmla="*/ 106680 h 213360"/>
                  <a:gd name="connsiteX30" fmla="*/ 236220 w 291465"/>
                  <a:gd name="connsiteY30" fmla="*/ 112395 h 213360"/>
                  <a:gd name="connsiteX31" fmla="*/ 245745 w 291465"/>
                  <a:gd name="connsiteY31" fmla="*/ 120015 h 213360"/>
                  <a:gd name="connsiteX32" fmla="*/ 255270 w 291465"/>
                  <a:gd name="connsiteY32" fmla="*/ 118110 h 213360"/>
                  <a:gd name="connsiteX33" fmla="*/ 264795 w 291465"/>
                  <a:gd name="connsiteY33" fmla="*/ 104775 h 213360"/>
                  <a:gd name="connsiteX34" fmla="*/ 283845 w 291465"/>
                  <a:gd name="connsiteY34" fmla="*/ 106680 h 213360"/>
                  <a:gd name="connsiteX35" fmla="*/ 285750 w 291465"/>
                  <a:gd name="connsiteY35" fmla="*/ 120015 h 213360"/>
                  <a:gd name="connsiteX36" fmla="*/ 291465 w 291465"/>
                  <a:gd name="connsiteY36" fmla="*/ 131445 h 213360"/>
                  <a:gd name="connsiteX37" fmla="*/ 289560 w 291465"/>
                  <a:gd name="connsiteY37" fmla="*/ 144780 h 213360"/>
                  <a:gd name="connsiteX38" fmla="*/ 283845 w 291465"/>
                  <a:gd name="connsiteY38" fmla="*/ 146685 h 213360"/>
                  <a:gd name="connsiteX39" fmla="*/ 278130 w 291465"/>
                  <a:gd name="connsiteY39" fmla="*/ 158115 h 213360"/>
                  <a:gd name="connsiteX40" fmla="*/ 274320 w 291465"/>
                  <a:gd name="connsiteY40" fmla="*/ 163830 h 213360"/>
                  <a:gd name="connsiteX41" fmla="*/ 280035 w 291465"/>
                  <a:gd name="connsiteY41" fmla="*/ 184785 h 213360"/>
                  <a:gd name="connsiteX42" fmla="*/ 281940 w 291465"/>
                  <a:gd name="connsiteY42" fmla="*/ 190500 h 213360"/>
                  <a:gd name="connsiteX43" fmla="*/ 283845 w 291465"/>
                  <a:gd name="connsiteY43" fmla="*/ 196215 h 213360"/>
                  <a:gd name="connsiteX44" fmla="*/ 281940 w 291465"/>
                  <a:gd name="connsiteY44" fmla="*/ 201930 h 213360"/>
                  <a:gd name="connsiteX45" fmla="*/ 268605 w 291465"/>
                  <a:gd name="connsiteY45" fmla="*/ 203835 h 213360"/>
                  <a:gd name="connsiteX46" fmla="*/ 262890 w 291465"/>
                  <a:gd name="connsiteY46" fmla="*/ 207645 h 213360"/>
                  <a:gd name="connsiteX47" fmla="*/ 259080 w 291465"/>
                  <a:gd name="connsiteY47" fmla="*/ 213360 h 213360"/>
                  <a:gd name="connsiteX0" fmla="*/ 0 w 291465"/>
                  <a:gd name="connsiteY0" fmla="*/ 72390 h 207645"/>
                  <a:gd name="connsiteX1" fmla="*/ 15240 w 291465"/>
                  <a:gd name="connsiteY1" fmla="*/ 70485 h 207645"/>
                  <a:gd name="connsiteX2" fmla="*/ 19050 w 291465"/>
                  <a:gd name="connsiteY2" fmla="*/ 59055 h 207645"/>
                  <a:gd name="connsiteX3" fmla="*/ 17145 w 291465"/>
                  <a:gd name="connsiteY3" fmla="*/ 32385 h 207645"/>
                  <a:gd name="connsiteX4" fmla="*/ 9525 w 291465"/>
                  <a:gd name="connsiteY4" fmla="*/ 20955 h 207645"/>
                  <a:gd name="connsiteX5" fmla="*/ 7620 w 291465"/>
                  <a:gd name="connsiteY5" fmla="*/ 15240 h 207645"/>
                  <a:gd name="connsiteX6" fmla="*/ 9525 w 291465"/>
                  <a:gd name="connsiteY6" fmla="*/ 7620 h 207645"/>
                  <a:gd name="connsiteX7" fmla="*/ 20955 w 291465"/>
                  <a:gd name="connsiteY7" fmla="*/ 0 h 207645"/>
                  <a:gd name="connsiteX8" fmla="*/ 60960 w 291465"/>
                  <a:gd name="connsiteY8" fmla="*/ 1905 h 207645"/>
                  <a:gd name="connsiteX9" fmla="*/ 66675 w 291465"/>
                  <a:gd name="connsiteY9" fmla="*/ 3810 h 207645"/>
                  <a:gd name="connsiteX10" fmla="*/ 85725 w 291465"/>
                  <a:gd name="connsiteY10" fmla="*/ 7620 h 207645"/>
                  <a:gd name="connsiteX11" fmla="*/ 91440 w 291465"/>
                  <a:gd name="connsiteY11" fmla="*/ 13335 h 207645"/>
                  <a:gd name="connsiteX12" fmla="*/ 97155 w 291465"/>
                  <a:gd name="connsiteY12" fmla="*/ 17145 h 207645"/>
                  <a:gd name="connsiteX13" fmla="*/ 100965 w 291465"/>
                  <a:gd name="connsiteY13" fmla="*/ 22860 h 207645"/>
                  <a:gd name="connsiteX14" fmla="*/ 112395 w 291465"/>
                  <a:gd name="connsiteY14" fmla="*/ 30480 h 207645"/>
                  <a:gd name="connsiteX15" fmla="*/ 118110 w 291465"/>
                  <a:gd name="connsiteY15" fmla="*/ 34290 h 207645"/>
                  <a:gd name="connsiteX16" fmla="*/ 123825 w 291465"/>
                  <a:gd name="connsiteY16" fmla="*/ 45720 h 207645"/>
                  <a:gd name="connsiteX17" fmla="*/ 129540 w 291465"/>
                  <a:gd name="connsiteY17" fmla="*/ 49530 h 207645"/>
                  <a:gd name="connsiteX18" fmla="*/ 135255 w 291465"/>
                  <a:gd name="connsiteY18" fmla="*/ 60960 h 207645"/>
                  <a:gd name="connsiteX19" fmla="*/ 146685 w 291465"/>
                  <a:gd name="connsiteY19" fmla="*/ 68580 h 207645"/>
                  <a:gd name="connsiteX20" fmla="*/ 152400 w 291465"/>
                  <a:gd name="connsiteY20" fmla="*/ 74295 h 207645"/>
                  <a:gd name="connsiteX21" fmla="*/ 156210 w 291465"/>
                  <a:gd name="connsiteY21" fmla="*/ 80010 h 207645"/>
                  <a:gd name="connsiteX22" fmla="*/ 161925 w 291465"/>
                  <a:gd name="connsiteY22" fmla="*/ 81915 h 207645"/>
                  <a:gd name="connsiteX23" fmla="*/ 180975 w 291465"/>
                  <a:gd name="connsiteY23" fmla="*/ 83820 h 207645"/>
                  <a:gd name="connsiteX24" fmla="*/ 186690 w 291465"/>
                  <a:gd name="connsiteY24" fmla="*/ 85725 h 207645"/>
                  <a:gd name="connsiteX25" fmla="*/ 192405 w 291465"/>
                  <a:gd name="connsiteY25" fmla="*/ 89535 h 207645"/>
                  <a:gd name="connsiteX26" fmla="*/ 200025 w 291465"/>
                  <a:gd name="connsiteY26" fmla="*/ 91440 h 207645"/>
                  <a:gd name="connsiteX27" fmla="*/ 215265 w 291465"/>
                  <a:gd name="connsiteY27" fmla="*/ 95250 h 207645"/>
                  <a:gd name="connsiteX28" fmla="*/ 220980 w 291465"/>
                  <a:gd name="connsiteY28" fmla="*/ 99060 h 207645"/>
                  <a:gd name="connsiteX29" fmla="*/ 228600 w 291465"/>
                  <a:gd name="connsiteY29" fmla="*/ 106680 h 207645"/>
                  <a:gd name="connsiteX30" fmla="*/ 236220 w 291465"/>
                  <a:gd name="connsiteY30" fmla="*/ 112395 h 207645"/>
                  <a:gd name="connsiteX31" fmla="*/ 245745 w 291465"/>
                  <a:gd name="connsiteY31" fmla="*/ 120015 h 207645"/>
                  <a:gd name="connsiteX32" fmla="*/ 255270 w 291465"/>
                  <a:gd name="connsiteY32" fmla="*/ 118110 h 207645"/>
                  <a:gd name="connsiteX33" fmla="*/ 264795 w 291465"/>
                  <a:gd name="connsiteY33" fmla="*/ 104775 h 207645"/>
                  <a:gd name="connsiteX34" fmla="*/ 283845 w 291465"/>
                  <a:gd name="connsiteY34" fmla="*/ 106680 h 207645"/>
                  <a:gd name="connsiteX35" fmla="*/ 285750 w 291465"/>
                  <a:gd name="connsiteY35" fmla="*/ 120015 h 207645"/>
                  <a:gd name="connsiteX36" fmla="*/ 291465 w 291465"/>
                  <a:gd name="connsiteY36" fmla="*/ 131445 h 207645"/>
                  <a:gd name="connsiteX37" fmla="*/ 289560 w 291465"/>
                  <a:gd name="connsiteY37" fmla="*/ 144780 h 207645"/>
                  <a:gd name="connsiteX38" fmla="*/ 283845 w 291465"/>
                  <a:gd name="connsiteY38" fmla="*/ 146685 h 207645"/>
                  <a:gd name="connsiteX39" fmla="*/ 278130 w 291465"/>
                  <a:gd name="connsiteY39" fmla="*/ 158115 h 207645"/>
                  <a:gd name="connsiteX40" fmla="*/ 274320 w 291465"/>
                  <a:gd name="connsiteY40" fmla="*/ 163830 h 207645"/>
                  <a:gd name="connsiteX41" fmla="*/ 280035 w 291465"/>
                  <a:gd name="connsiteY41" fmla="*/ 184785 h 207645"/>
                  <a:gd name="connsiteX42" fmla="*/ 281940 w 291465"/>
                  <a:gd name="connsiteY42" fmla="*/ 190500 h 207645"/>
                  <a:gd name="connsiteX43" fmla="*/ 283845 w 291465"/>
                  <a:gd name="connsiteY43" fmla="*/ 196215 h 207645"/>
                  <a:gd name="connsiteX44" fmla="*/ 281940 w 291465"/>
                  <a:gd name="connsiteY44" fmla="*/ 201930 h 207645"/>
                  <a:gd name="connsiteX45" fmla="*/ 268605 w 291465"/>
                  <a:gd name="connsiteY45" fmla="*/ 203835 h 207645"/>
                  <a:gd name="connsiteX46" fmla="*/ 262890 w 291465"/>
                  <a:gd name="connsiteY46" fmla="*/ 207645 h 207645"/>
                  <a:gd name="connsiteX0" fmla="*/ 0 w 291465"/>
                  <a:gd name="connsiteY0" fmla="*/ 72390 h 203835"/>
                  <a:gd name="connsiteX1" fmla="*/ 15240 w 291465"/>
                  <a:gd name="connsiteY1" fmla="*/ 70485 h 203835"/>
                  <a:gd name="connsiteX2" fmla="*/ 19050 w 291465"/>
                  <a:gd name="connsiteY2" fmla="*/ 59055 h 203835"/>
                  <a:gd name="connsiteX3" fmla="*/ 17145 w 291465"/>
                  <a:gd name="connsiteY3" fmla="*/ 32385 h 203835"/>
                  <a:gd name="connsiteX4" fmla="*/ 9525 w 291465"/>
                  <a:gd name="connsiteY4" fmla="*/ 20955 h 203835"/>
                  <a:gd name="connsiteX5" fmla="*/ 7620 w 291465"/>
                  <a:gd name="connsiteY5" fmla="*/ 15240 h 203835"/>
                  <a:gd name="connsiteX6" fmla="*/ 9525 w 291465"/>
                  <a:gd name="connsiteY6" fmla="*/ 7620 h 203835"/>
                  <a:gd name="connsiteX7" fmla="*/ 20955 w 291465"/>
                  <a:gd name="connsiteY7" fmla="*/ 0 h 203835"/>
                  <a:gd name="connsiteX8" fmla="*/ 60960 w 291465"/>
                  <a:gd name="connsiteY8" fmla="*/ 1905 h 203835"/>
                  <a:gd name="connsiteX9" fmla="*/ 66675 w 291465"/>
                  <a:gd name="connsiteY9" fmla="*/ 3810 h 203835"/>
                  <a:gd name="connsiteX10" fmla="*/ 85725 w 291465"/>
                  <a:gd name="connsiteY10" fmla="*/ 7620 h 203835"/>
                  <a:gd name="connsiteX11" fmla="*/ 91440 w 291465"/>
                  <a:gd name="connsiteY11" fmla="*/ 13335 h 203835"/>
                  <a:gd name="connsiteX12" fmla="*/ 97155 w 291465"/>
                  <a:gd name="connsiteY12" fmla="*/ 17145 h 203835"/>
                  <a:gd name="connsiteX13" fmla="*/ 100965 w 291465"/>
                  <a:gd name="connsiteY13" fmla="*/ 22860 h 203835"/>
                  <a:gd name="connsiteX14" fmla="*/ 112395 w 291465"/>
                  <a:gd name="connsiteY14" fmla="*/ 30480 h 203835"/>
                  <a:gd name="connsiteX15" fmla="*/ 118110 w 291465"/>
                  <a:gd name="connsiteY15" fmla="*/ 34290 h 203835"/>
                  <a:gd name="connsiteX16" fmla="*/ 123825 w 291465"/>
                  <a:gd name="connsiteY16" fmla="*/ 45720 h 203835"/>
                  <a:gd name="connsiteX17" fmla="*/ 129540 w 291465"/>
                  <a:gd name="connsiteY17" fmla="*/ 49530 h 203835"/>
                  <a:gd name="connsiteX18" fmla="*/ 135255 w 291465"/>
                  <a:gd name="connsiteY18" fmla="*/ 60960 h 203835"/>
                  <a:gd name="connsiteX19" fmla="*/ 146685 w 291465"/>
                  <a:gd name="connsiteY19" fmla="*/ 68580 h 203835"/>
                  <a:gd name="connsiteX20" fmla="*/ 152400 w 291465"/>
                  <a:gd name="connsiteY20" fmla="*/ 74295 h 203835"/>
                  <a:gd name="connsiteX21" fmla="*/ 156210 w 291465"/>
                  <a:gd name="connsiteY21" fmla="*/ 80010 h 203835"/>
                  <a:gd name="connsiteX22" fmla="*/ 161925 w 291465"/>
                  <a:gd name="connsiteY22" fmla="*/ 81915 h 203835"/>
                  <a:gd name="connsiteX23" fmla="*/ 180975 w 291465"/>
                  <a:gd name="connsiteY23" fmla="*/ 83820 h 203835"/>
                  <a:gd name="connsiteX24" fmla="*/ 186690 w 291465"/>
                  <a:gd name="connsiteY24" fmla="*/ 85725 h 203835"/>
                  <a:gd name="connsiteX25" fmla="*/ 192405 w 291465"/>
                  <a:gd name="connsiteY25" fmla="*/ 89535 h 203835"/>
                  <a:gd name="connsiteX26" fmla="*/ 200025 w 291465"/>
                  <a:gd name="connsiteY26" fmla="*/ 91440 h 203835"/>
                  <a:gd name="connsiteX27" fmla="*/ 215265 w 291465"/>
                  <a:gd name="connsiteY27" fmla="*/ 95250 h 203835"/>
                  <a:gd name="connsiteX28" fmla="*/ 220980 w 291465"/>
                  <a:gd name="connsiteY28" fmla="*/ 99060 h 203835"/>
                  <a:gd name="connsiteX29" fmla="*/ 228600 w 291465"/>
                  <a:gd name="connsiteY29" fmla="*/ 106680 h 203835"/>
                  <a:gd name="connsiteX30" fmla="*/ 236220 w 291465"/>
                  <a:gd name="connsiteY30" fmla="*/ 112395 h 203835"/>
                  <a:gd name="connsiteX31" fmla="*/ 245745 w 291465"/>
                  <a:gd name="connsiteY31" fmla="*/ 120015 h 203835"/>
                  <a:gd name="connsiteX32" fmla="*/ 255270 w 291465"/>
                  <a:gd name="connsiteY32" fmla="*/ 118110 h 203835"/>
                  <a:gd name="connsiteX33" fmla="*/ 264795 w 291465"/>
                  <a:gd name="connsiteY33" fmla="*/ 104775 h 203835"/>
                  <a:gd name="connsiteX34" fmla="*/ 283845 w 291465"/>
                  <a:gd name="connsiteY34" fmla="*/ 106680 h 203835"/>
                  <a:gd name="connsiteX35" fmla="*/ 285750 w 291465"/>
                  <a:gd name="connsiteY35" fmla="*/ 120015 h 203835"/>
                  <a:gd name="connsiteX36" fmla="*/ 291465 w 291465"/>
                  <a:gd name="connsiteY36" fmla="*/ 131445 h 203835"/>
                  <a:gd name="connsiteX37" fmla="*/ 289560 w 291465"/>
                  <a:gd name="connsiteY37" fmla="*/ 144780 h 203835"/>
                  <a:gd name="connsiteX38" fmla="*/ 283845 w 291465"/>
                  <a:gd name="connsiteY38" fmla="*/ 146685 h 203835"/>
                  <a:gd name="connsiteX39" fmla="*/ 278130 w 291465"/>
                  <a:gd name="connsiteY39" fmla="*/ 158115 h 203835"/>
                  <a:gd name="connsiteX40" fmla="*/ 274320 w 291465"/>
                  <a:gd name="connsiteY40" fmla="*/ 163830 h 203835"/>
                  <a:gd name="connsiteX41" fmla="*/ 280035 w 291465"/>
                  <a:gd name="connsiteY41" fmla="*/ 184785 h 203835"/>
                  <a:gd name="connsiteX42" fmla="*/ 281940 w 291465"/>
                  <a:gd name="connsiteY42" fmla="*/ 190500 h 203835"/>
                  <a:gd name="connsiteX43" fmla="*/ 283845 w 291465"/>
                  <a:gd name="connsiteY43" fmla="*/ 196215 h 203835"/>
                  <a:gd name="connsiteX44" fmla="*/ 281940 w 291465"/>
                  <a:gd name="connsiteY44" fmla="*/ 201930 h 203835"/>
                  <a:gd name="connsiteX45" fmla="*/ 268605 w 291465"/>
                  <a:gd name="connsiteY45" fmla="*/ 203835 h 203835"/>
                  <a:gd name="connsiteX0" fmla="*/ 0 w 291465"/>
                  <a:gd name="connsiteY0" fmla="*/ 72390 h 201930"/>
                  <a:gd name="connsiteX1" fmla="*/ 15240 w 291465"/>
                  <a:gd name="connsiteY1" fmla="*/ 70485 h 201930"/>
                  <a:gd name="connsiteX2" fmla="*/ 19050 w 291465"/>
                  <a:gd name="connsiteY2" fmla="*/ 59055 h 201930"/>
                  <a:gd name="connsiteX3" fmla="*/ 17145 w 291465"/>
                  <a:gd name="connsiteY3" fmla="*/ 32385 h 201930"/>
                  <a:gd name="connsiteX4" fmla="*/ 9525 w 291465"/>
                  <a:gd name="connsiteY4" fmla="*/ 20955 h 201930"/>
                  <a:gd name="connsiteX5" fmla="*/ 7620 w 291465"/>
                  <a:gd name="connsiteY5" fmla="*/ 15240 h 201930"/>
                  <a:gd name="connsiteX6" fmla="*/ 9525 w 291465"/>
                  <a:gd name="connsiteY6" fmla="*/ 7620 h 201930"/>
                  <a:gd name="connsiteX7" fmla="*/ 20955 w 291465"/>
                  <a:gd name="connsiteY7" fmla="*/ 0 h 201930"/>
                  <a:gd name="connsiteX8" fmla="*/ 60960 w 291465"/>
                  <a:gd name="connsiteY8" fmla="*/ 1905 h 201930"/>
                  <a:gd name="connsiteX9" fmla="*/ 66675 w 291465"/>
                  <a:gd name="connsiteY9" fmla="*/ 3810 h 201930"/>
                  <a:gd name="connsiteX10" fmla="*/ 85725 w 291465"/>
                  <a:gd name="connsiteY10" fmla="*/ 7620 h 201930"/>
                  <a:gd name="connsiteX11" fmla="*/ 91440 w 291465"/>
                  <a:gd name="connsiteY11" fmla="*/ 13335 h 201930"/>
                  <a:gd name="connsiteX12" fmla="*/ 97155 w 291465"/>
                  <a:gd name="connsiteY12" fmla="*/ 17145 h 201930"/>
                  <a:gd name="connsiteX13" fmla="*/ 100965 w 291465"/>
                  <a:gd name="connsiteY13" fmla="*/ 22860 h 201930"/>
                  <a:gd name="connsiteX14" fmla="*/ 112395 w 291465"/>
                  <a:gd name="connsiteY14" fmla="*/ 30480 h 201930"/>
                  <a:gd name="connsiteX15" fmla="*/ 118110 w 291465"/>
                  <a:gd name="connsiteY15" fmla="*/ 34290 h 201930"/>
                  <a:gd name="connsiteX16" fmla="*/ 123825 w 291465"/>
                  <a:gd name="connsiteY16" fmla="*/ 45720 h 201930"/>
                  <a:gd name="connsiteX17" fmla="*/ 129540 w 291465"/>
                  <a:gd name="connsiteY17" fmla="*/ 49530 h 201930"/>
                  <a:gd name="connsiteX18" fmla="*/ 135255 w 291465"/>
                  <a:gd name="connsiteY18" fmla="*/ 60960 h 201930"/>
                  <a:gd name="connsiteX19" fmla="*/ 146685 w 291465"/>
                  <a:gd name="connsiteY19" fmla="*/ 68580 h 201930"/>
                  <a:gd name="connsiteX20" fmla="*/ 152400 w 291465"/>
                  <a:gd name="connsiteY20" fmla="*/ 74295 h 201930"/>
                  <a:gd name="connsiteX21" fmla="*/ 156210 w 291465"/>
                  <a:gd name="connsiteY21" fmla="*/ 80010 h 201930"/>
                  <a:gd name="connsiteX22" fmla="*/ 161925 w 291465"/>
                  <a:gd name="connsiteY22" fmla="*/ 81915 h 201930"/>
                  <a:gd name="connsiteX23" fmla="*/ 180975 w 291465"/>
                  <a:gd name="connsiteY23" fmla="*/ 83820 h 201930"/>
                  <a:gd name="connsiteX24" fmla="*/ 186690 w 291465"/>
                  <a:gd name="connsiteY24" fmla="*/ 85725 h 201930"/>
                  <a:gd name="connsiteX25" fmla="*/ 192405 w 291465"/>
                  <a:gd name="connsiteY25" fmla="*/ 89535 h 201930"/>
                  <a:gd name="connsiteX26" fmla="*/ 200025 w 291465"/>
                  <a:gd name="connsiteY26" fmla="*/ 91440 h 201930"/>
                  <a:gd name="connsiteX27" fmla="*/ 215265 w 291465"/>
                  <a:gd name="connsiteY27" fmla="*/ 95250 h 201930"/>
                  <a:gd name="connsiteX28" fmla="*/ 220980 w 291465"/>
                  <a:gd name="connsiteY28" fmla="*/ 99060 h 201930"/>
                  <a:gd name="connsiteX29" fmla="*/ 228600 w 291465"/>
                  <a:gd name="connsiteY29" fmla="*/ 106680 h 201930"/>
                  <a:gd name="connsiteX30" fmla="*/ 236220 w 291465"/>
                  <a:gd name="connsiteY30" fmla="*/ 112395 h 201930"/>
                  <a:gd name="connsiteX31" fmla="*/ 245745 w 291465"/>
                  <a:gd name="connsiteY31" fmla="*/ 120015 h 201930"/>
                  <a:gd name="connsiteX32" fmla="*/ 255270 w 291465"/>
                  <a:gd name="connsiteY32" fmla="*/ 118110 h 201930"/>
                  <a:gd name="connsiteX33" fmla="*/ 264795 w 291465"/>
                  <a:gd name="connsiteY33" fmla="*/ 104775 h 201930"/>
                  <a:gd name="connsiteX34" fmla="*/ 283845 w 291465"/>
                  <a:gd name="connsiteY34" fmla="*/ 106680 h 201930"/>
                  <a:gd name="connsiteX35" fmla="*/ 285750 w 291465"/>
                  <a:gd name="connsiteY35" fmla="*/ 120015 h 201930"/>
                  <a:gd name="connsiteX36" fmla="*/ 291465 w 291465"/>
                  <a:gd name="connsiteY36" fmla="*/ 131445 h 201930"/>
                  <a:gd name="connsiteX37" fmla="*/ 289560 w 291465"/>
                  <a:gd name="connsiteY37" fmla="*/ 144780 h 201930"/>
                  <a:gd name="connsiteX38" fmla="*/ 283845 w 291465"/>
                  <a:gd name="connsiteY38" fmla="*/ 146685 h 201930"/>
                  <a:gd name="connsiteX39" fmla="*/ 278130 w 291465"/>
                  <a:gd name="connsiteY39" fmla="*/ 158115 h 201930"/>
                  <a:gd name="connsiteX40" fmla="*/ 274320 w 291465"/>
                  <a:gd name="connsiteY40" fmla="*/ 163830 h 201930"/>
                  <a:gd name="connsiteX41" fmla="*/ 280035 w 291465"/>
                  <a:gd name="connsiteY41" fmla="*/ 184785 h 201930"/>
                  <a:gd name="connsiteX42" fmla="*/ 281940 w 291465"/>
                  <a:gd name="connsiteY42" fmla="*/ 190500 h 201930"/>
                  <a:gd name="connsiteX43" fmla="*/ 283845 w 291465"/>
                  <a:gd name="connsiteY43" fmla="*/ 196215 h 201930"/>
                  <a:gd name="connsiteX44" fmla="*/ 281940 w 291465"/>
                  <a:gd name="connsiteY44" fmla="*/ 201930 h 2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1465" h="201930">
                    <a:moveTo>
                      <a:pt x="0" y="72390"/>
                    </a:moveTo>
                    <a:cubicBezTo>
                      <a:pt x="5080" y="71755"/>
                      <a:pt x="11046" y="73421"/>
                      <a:pt x="15240" y="70485"/>
                    </a:cubicBezTo>
                    <a:cubicBezTo>
                      <a:pt x="18530" y="68182"/>
                      <a:pt x="19050" y="59055"/>
                      <a:pt x="19050" y="59055"/>
                    </a:cubicBezTo>
                    <a:cubicBezTo>
                      <a:pt x="18415" y="50165"/>
                      <a:pt x="19307" y="41032"/>
                      <a:pt x="17145" y="32385"/>
                    </a:cubicBezTo>
                    <a:cubicBezTo>
                      <a:pt x="16034" y="27943"/>
                      <a:pt x="10973" y="25299"/>
                      <a:pt x="9525" y="20955"/>
                    </a:cubicBezTo>
                    <a:lnTo>
                      <a:pt x="7620" y="15240"/>
                    </a:lnTo>
                    <a:cubicBezTo>
                      <a:pt x="8255" y="12700"/>
                      <a:pt x="7801" y="9590"/>
                      <a:pt x="9525" y="7620"/>
                    </a:cubicBezTo>
                    <a:cubicBezTo>
                      <a:pt x="12540" y="4174"/>
                      <a:pt x="20955" y="0"/>
                      <a:pt x="20955" y="0"/>
                    </a:cubicBezTo>
                    <a:cubicBezTo>
                      <a:pt x="34290" y="635"/>
                      <a:pt x="47656" y="796"/>
                      <a:pt x="60960" y="1905"/>
                    </a:cubicBezTo>
                    <a:cubicBezTo>
                      <a:pt x="62961" y="2072"/>
                      <a:pt x="64715" y="3374"/>
                      <a:pt x="66675" y="3810"/>
                    </a:cubicBezTo>
                    <a:cubicBezTo>
                      <a:pt x="108713" y="13152"/>
                      <a:pt x="55361" y="29"/>
                      <a:pt x="85725" y="7620"/>
                    </a:cubicBezTo>
                    <a:cubicBezTo>
                      <a:pt x="87630" y="9525"/>
                      <a:pt x="89370" y="11610"/>
                      <a:pt x="91440" y="13335"/>
                    </a:cubicBezTo>
                    <a:cubicBezTo>
                      <a:pt x="93199" y="14801"/>
                      <a:pt x="95536" y="15526"/>
                      <a:pt x="97155" y="17145"/>
                    </a:cubicBezTo>
                    <a:cubicBezTo>
                      <a:pt x="98774" y="18764"/>
                      <a:pt x="99242" y="21352"/>
                      <a:pt x="100965" y="22860"/>
                    </a:cubicBezTo>
                    <a:cubicBezTo>
                      <a:pt x="104411" y="25875"/>
                      <a:pt x="108585" y="27940"/>
                      <a:pt x="112395" y="30480"/>
                    </a:cubicBezTo>
                    <a:lnTo>
                      <a:pt x="118110" y="34290"/>
                    </a:lnTo>
                    <a:cubicBezTo>
                      <a:pt x="119659" y="38938"/>
                      <a:pt x="120132" y="42027"/>
                      <a:pt x="123825" y="45720"/>
                    </a:cubicBezTo>
                    <a:cubicBezTo>
                      <a:pt x="125444" y="47339"/>
                      <a:pt x="127635" y="48260"/>
                      <a:pt x="129540" y="49530"/>
                    </a:cubicBezTo>
                    <a:cubicBezTo>
                      <a:pt x="130899" y="53607"/>
                      <a:pt x="131779" y="57919"/>
                      <a:pt x="135255" y="60960"/>
                    </a:cubicBezTo>
                    <a:cubicBezTo>
                      <a:pt x="138701" y="63975"/>
                      <a:pt x="143447" y="65342"/>
                      <a:pt x="146685" y="68580"/>
                    </a:cubicBezTo>
                    <a:cubicBezTo>
                      <a:pt x="148590" y="70485"/>
                      <a:pt x="150675" y="72225"/>
                      <a:pt x="152400" y="74295"/>
                    </a:cubicBezTo>
                    <a:cubicBezTo>
                      <a:pt x="153866" y="76054"/>
                      <a:pt x="154422" y="78580"/>
                      <a:pt x="156210" y="80010"/>
                    </a:cubicBezTo>
                    <a:cubicBezTo>
                      <a:pt x="157778" y="81264"/>
                      <a:pt x="159940" y="81610"/>
                      <a:pt x="161925" y="81915"/>
                    </a:cubicBezTo>
                    <a:cubicBezTo>
                      <a:pt x="168232" y="82885"/>
                      <a:pt x="174625" y="83185"/>
                      <a:pt x="180975" y="83820"/>
                    </a:cubicBezTo>
                    <a:cubicBezTo>
                      <a:pt x="182880" y="84455"/>
                      <a:pt x="184894" y="84827"/>
                      <a:pt x="186690" y="85725"/>
                    </a:cubicBezTo>
                    <a:cubicBezTo>
                      <a:pt x="188738" y="86749"/>
                      <a:pt x="190301" y="88633"/>
                      <a:pt x="192405" y="89535"/>
                    </a:cubicBezTo>
                    <a:cubicBezTo>
                      <a:pt x="194811" y="90566"/>
                      <a:pt x="197469" y="90872"/>
                      <a:pt x="200025" y="91440"/>
                    </a:cubicBezTo>
                    <a:cubicBezTo>
                      <a:pt x="213818" y="94505"/>
                      <a:pt x="205053" y="91846"/>
                      <a:pt x="215265" y="95250"/>
                    </a:cubicBezTo>
                    <a:cubicBezTo>
                      <a:pt x="217170" y="96520"/>
                      <a:pt x="219550" y="97272"/>
                      <a:pt x="220980" y="99060"/>
                    </a:cubicBezTo>
                    <a:cubicBezTo>
                      <a:pt x="228369" y="108296"/>
                      <a:pt x="216131" y="102524"/>
                      <a:pt x="228600" y="106680"/>
                    </a:cubicBezTo>
                    <a:cubicBezTo>
                      <a:pt x="231140" y="108585"/>
                      <a:pt x="233975" y="110150"/>
                      <a:pt x="236220" y="112395"/>
                    </a:cubicBezTo>
                    <a:cubicBezTo>
                      <a:pt x="244837" y="121012"/>
                      <a:pt x="234619" y="116306"/>
                      <a:pt x="245745" y="120015"/>
                    </a:cubicBezTo>
                    <a:cubicBezTo>
                      <a:pt x="248920" y="119380"/>
                      <a:pt x="252980" y="120400"/>
                      <a:pt x="255270" y="118110"/>
                    </a:cubicBezTo>
                    <a:cubicBezTo>
                      <a:pt x="273050" y="100330"/>
                      <a:pt x="248602" y="110173"/>
                      <a:pt x="264795" y="104775"/>
                    </a:cubicBezTo>
                    <a:cubicBezTo>
                      <a:pt x="271145" y="105410"/>
                      <a:pt x="278684" y="102926"/>
                      <a:pt x="283845" y="106680"/>
                    </a:cubicBezTo>
                    <a:cubicBezTo>
                      <a:pt x="287476" y="109321"/>
                      <a:pt x="284869" y="115612"/>
                      <a:pt x="285750" y="120015"/>
                    </a:cubicBezTo>
                    <a:cubicBezTo>
                      <a:pt x="286877" y="125649"/>
                      <a:pt x="288254" y="126629"/>
                      <a:pt x="291465" y="131445"/>
                    </a:cubicBezTo>
                    <a:cubicBezTo>
                      <a:pt x="290830" y="135890"/>
                      <a:pt x="291568" y="140764"/>
                      <a:pt x="289560" y="144780"/>
                    </a:cubicBezTo>
                    <a:cubicBezTo>
                      <a:pt x="288662" y="146576"/>
                      <a:pt x="285413" y="145431"/>
                      <a:pt x="283845" y="146685"/>
                    </a:cubicBezTo>
                    <a:cubicBezTo>
                      <a:pt x="279295" y="150325"/>
                      <a:pt x="280431" y="153514"/>
                      <a:pt x="278130" y="158115"/>
                    </a:cubicBezTo>
                    <a:cubicBezTo>
                      <a:pt x="277106" y="160163"/>
                      <a:pt x="275590" y="161925"/>
                      <a:pt x="274320" y="163830"/>
                    </a:cubicBezTo>
                    <a:cubicBezTo>
                      <a:pt x="277013" y="177293"/>
                      <a:pt x="275201" y="170283"/>
                      <a:pt x="280035" y="184785"/>
                    </a:cubicBezTo>
                    <a:lnTo>
                      <a:pt x="281940" y="190500"/>
                    </a:lnTo>
                    <a:lnTo>
                      <a:pt x="283845" y="196215"/>
                    </a:lnTo>
                    <a:cubicBezTo>
                      <a:pt x="283210" y="198120"/>
                      <a:pt x="283736" y="201032"/>
                      <a:pt x="281940" y="20193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0" name="Freihandform 89"/>
              <p:cNvSpPr/>
              <p:nvPr/>
            </p:nvSpPr>
            <p:spPr>
              <a:xfrm>
                <a:off x="4537710" y="1123950"/>
                <a:ext cx="103229" cy="127717"/>
              </a:xfrm>
              <a:custGeom>
                <a:avLst/>
                <a:gdLst>
                  <a:gd name="connsiteX0" fmla="*/ 3832 w 103229"/>
                  <a:gd name="connsiteY0" fmla="*/ 82 h 127717"/>
                  <a:gd name="connsiteX1" fmla="*/ 13357 w 103229"/>
                  <a:gd name="connsiteY1" fmla="*/ 7702 h 127717"/>
                  <a:gd name="connsiteX2" fmla="*/ 19072 w 103229"/>
                  <a:gd name="connsiteY2" fmla="*/ 9607 h 127717"/>
                  <a:gd name="connsiteX3" fmla="*/ 24787 w 103229"/>
                  <a:gd name="connsiteY3" fmla="*/ 13417 h 127717"/>
                  <a:gd name="connsiteX4" fmla="*/ 26692 w 103229"/>
                  <a:gd name="connsiteY4" fmla="*/ 30562 h 127717"/>
                  <a:gd name="connsiteX5" fmla="*/ 32407 w 103229"/>
                  <a:gd name="connsiteY5" fmla="*/ 32467 h 127717"/>
                  <a:gd name="connsiteX6" fmla="*/ 38122 w 103229"/>
                  <a:gd name="connsiteY6" fmla="*/ 36277 h 127717"/>
                  <a:gd name="connsiteX7" fmla="*/ 51457 w 103229"/>
                  <a:gd name="connsiteY7" fmla="*/ 49612 h 127717"/>
                  <a:gd name="connsiteX8" fmla="*/ 57172 w 103229"/>
                  <a:gd name="connsiteY8" fmla="*/ 55327 h 127717"/>
                  <a:gd name="connsiteX9" fmla="*/ 66697 w 103229"/>
                  <a:gd name="connsiteY9" fmla="*/ 64852 h 127717"/>
                  <a:gd name="connsiteX10" fmla="*/ 78127 w 103229"/>
                  <a:gd name="connsiteY10" fmla="*/ 68662 h 127717"/>
                  <a:gd name="connsiteX11" fmla="*/ 80032 w 103229"/>
                  <a:gd name="connsiteY11" fmla="*/ 74377 h 127717"/>
                  <a:gd name="connsiteX12" fmla="*/ 68602 w 103229"/>
                  <a:gd name="connsiteY12" fmla="*/ 80092 h 127717"/>
                  <a:gd name="connsiteX13" fmla="*/ 74317 w 103229"/>
                  <a:gd name="connsiteY13" fmla="*/ 95332 h 127717"/>
                  <a:gd name="connsiteX14" fmla="*/ 80032 w 103229"/>
                  <a:gd name="connsiteY14" fmla="*/ 97237 h 127717"/>
                  <a:gd name="connsiteX15" fmla="*/ 89557 w 103229"/>
                  <a:gd name="connsiteY15" fmla="*/ 104857 h 127717"/>
                  <a:gd name="connsiteX16" fmla="*/ 99082 w 103229"/>
                  <a:gd name="connsiteY16" fmla="*/ 112477 h 127717"/>
                  <a:gd name="connsiteX17" fmla="*/ 97177 w 103229"/>
                  <a:gd name="connsiteY17" fmla="*/ 127717 h 127717"/>
                  <a:gd name="connsiteX18" fmla="*/ 76222 w 103229"/>
                  <a:gd name="connsiteY18" fmla="*/ 125812 h 127717"/>
                  <a:gd name="connsiteX19" fmla="*/ 70507 w 103229"/>
                  <a:gd name="connsiteY19" fmla="*/ 114382 h 127717"/>
                  <a:gd name="connsiteX20" fmla="*/ 64792 w 103229"/>
                  <a:gd name="connsiteY20" fmla="*/ 110572 h 127717"/>
                  <a:gd name="connsiteX21" fmla="*/ 59077 w 103229"/>
                  <a:gd name="connsiteY21" fmla="*/ 99142 h 127717"/>
                  <a:gd name="connsiteX22" fmla="*/ 57172 w 103229"/>
                  <a:gd name="connsiteY22" fmla="*/ 93427 h 127717"/>
                  <a:gd name="connsiteX23" fmla="*/ 53362 w 103229"/>
                  <a:gd name="connsiteY23" fmla="*/ 87712 h 127717"/>
                  <a:gd name="connsiteX24" fmla="*/ 45742 w 103229"/>
                  <a:gd name="connsiteY24" fmla="*/ 70567 h 127717"/>
                  <a:gd name="connsiteX25" fmla="*/ 40027 w 103229"/>
                  <a:gd name="connsiteY25" fmla="*/ 66757 h 127717"/>
                  <a:gd name="connsiteX26" fmla="*/ 26692 w 103229"/>
                  <a:gd name="connsiteY26" fmla="*/ 51517 h 127717"/>
                  <a:gd name="connsiteX27" fmla="*/ 24787 w 103229"/>
                  <a:gd name="connsiteY27" fmla="*/ 45802 h 127717"/>
                  <a:gd name="connsiteX28" fmla="*/ 17167 w 103229"/>
                  <a:gd name="connsiteY28" fmla="*/ 34372 h 127717"/>
                  <a:gd name="connsiteX29" fmla="*/ 11452 w 103229"/>
                  <a:gd name="connsiteY29" fmla="*/ 17227 h 127717"/>
                  <a:gd name="connsiteX30" fmla="*/ 5737 w 103229"/>
                  <a:gd name="connsiteY30" fmla="*/ 15322 h 127717"/>
                  <a:gd name="connsiteX31" fmla="*/ 22 w 103229"/>
                  <a:gd name="connsiteY31" fmla="*/ 3892 h 127717"/>
                  <a:gd name="connsiteX32" fmla="*/ 3832 w 103229"/>
                  <a:gd name="connsiteY32" fmla="*/ 82 h 12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3229" h="127717">
                    <a:moveTo>
                      <a:pt x="3832" y="82"/>
                    </a:moveTo>
                    <a:cubicBezTo>
                      <a:pt x="6054" y="717"/>
                      <a:pt x="9909" y="5547"/>
                      <a:pt x="13357" y="7702"/>
                    </a:cubicBezTo>
                    <a:cubicBezTo>
                      <a:pt x="15060" y="8766"/>
                      <a:pt x="17276" y="8709"/>
                      <a:pt x="19072" y="9607"/>
                    </a:cubicBezTo>
                    <a:cubicBezTo>
                      <a:pt x="21120" y="10631"/>
                      <a:pt x="22882" y="12147"/>
                      <a:pt x="24787" y="13417"/>
                    </a:cubicBezTo>
                    <a:cubicBezTo>
                      <a:pt x="25422" y="19132"/>
                      <a:pt x="24556" y="25223"/>
                      <a:pt x="26692" y="30562"/>
                    </a:cubicBezTo>
                    <a:cubicBezTo>
                      <a:pt x="27438" y="32426"/>
                      <a:pt x="30611" y="31569"/>
                      <a:pt x="32407" y="32467"/>
                    </a:cubicBezTo>
                    <a:cubicBezTo>
                      <a:pt x="34455" y="33491"/>
                      <a:pt x="36217" y="35007"/>
                      <a:pt x="38122" y="36277"/>
                    </a:cubicBezTo>
                    <a:cubicBezTo>
                      <a:pt x="46856" y="49378"/>
                      <a:pt x="41398" y="46259"/>
                      <a:pt x="51457" y="49612"/>
                    </a:cubicBezTo>
                    <a:cubicBezTo>
                      <a:pt x="53362" y="51517"/>
                      <a:pt x="55447" y="53257"/>
                      <a:pt x="57172" y="55327"/>
                    </a:cubicBezTo>
                    <a:cubicBezTo>
                      <a:pt x="62028" y="61154"/>
                      <a:pt x="59301" y="61565"/>
                      <a:pt x="66697" y="64852"/>
                    </a:cubicBezTo>
                    <a:cubicBezTo>
                      <a:pt x="70367" y="66483"/>
                      <a:pt x="78127" y="68662"/>
                      <a:pt x="78127" y="68662"/>
                    </a:cubicBezTo>
                    <a:cubicBezTo>
                      <a:pt x="78762" y="70567"/>
                      <a:pt x="80778" y="72513"/>
                      <a:pt x="80032" y="74377"/>
                    </a:cubicBezTo>
                    <a:cubicBezTo>
                      <a:pt x="78896" y="77218"/>
                      <a:pt x="71008" y="79290"/>
                      <a:pt x="68602" y="80092"/>
                    </a:cubicBezTo>
                    <a:cubicBezTo>
                      <a:pt x="69635" y="85255"/>
                      <a:pt x="69645" y="91595"/>
                      <a:pt x="74317" y="95332"/>
                    </a:cubicBezTo>
                    <a:cubicBezTo>
                      <a:pt x="75885" y="96586"/>
                      <a:pt x="78127" y="96602"/>
                      <a:pt x="80032" y="97237"/>
                    </a:cubicBezTo>
                    <a:cubicBezTo>
                      <a:pt x="90951" y="113615"/>
                      <a:pt x="76412" y="94341"/>
                      <a:pt x="89557" y="104857"/>
                    </a:cubicBezTo>
                    <a:cubicBezTo>
                      <a:pt x="101867" y="114705"/>
                      <a:pt x="84717" y="107689"/>
                      <a:pt x="99082" y="112477"/>
                    </a:cubicBezTo>
                    <a:cubicBezTo>
                      <a:pt x="103616" y="126079"/>
                      <a:pt x="106234" y="121679"/>
                      <a:pt x="97177" y="127717"/>
                    </a:cubicBezTo>
                    <a:cubicBezTo>
                      <a:pt x="90192" y="127082"/>
                      <a:pt x="82926" y="127875"/>
                      <a:pt x="76222" y="125812"/>
                    </a:cubicBezTo>
                    <a:cubicBezTo>
                      <a:pt x="71961" y="124501"/>
                      <a:pt x="72554" y="116941"/>
                      <a:pt x="70507" y="114382"/>
                    </a:cubicBezTo>
                    <a:cubicBezTo>
                      <a:pt x="69077" y="112594"/>
                      <a:pt x="66697" y="111842"/>
                      <a:pt x="64792" y="110572"/>
                    </a:cubicBezTo>
                    <a:cubicBezTo>
                      <a:pt x="60004" y="96207"/>
                      <a:pt x="66463" y="113914"/>
                      <a:pt x="59077" y="99142"/>
                    </a:cubicBezTo>
                    <a:cubicBezTo>
                      <a:pt x="58179" y="97346"/>
                      <a:pt x="58070" y="95223"/>
                      <a:pt x="57172" y="93427"/>
                    </a:cubicBezTo>
                    <a:cubicBezTo>
                      <a:pt x="56148" y="91379"/>
                      <a:pt x="54292" y="89804"/>
                      <a:pt x="53362" y="87712"/>
                    </a:cubicBezTo>
                    <a:cubicBezTo>
                      <a:pt x="50344" y="80921"/>
                      <a:pt x="50916" y="75741"/>
                      <a:pt x="45742" y="70567"/>
                    </a:cubicBezTo>
                    <a:cubicBezTo>
                      <a:pt x="44123" y="68948"/>
                      <a:pt x="41932" y="68027"/>
                      <a:pt x="40027" y="66757"/>
                    </a:cubicBezTo>
                    <a:cubicBezTo>
                      <a:pt x="31137" y="53422"/>
                      <a:pt x="36217" y="57867"/>
                      <a:pt x="26692" y="51517"/>
                    </a:cubicBezTo>
                    <a:cubicBezTo>
                      <a:pt x="26057" y="49612"/>
                      <a:pt x="25762" y="47557"/>
                      <a:pt x="24787" y="45802"/>
                    </a:cubicBezTo>
                    <a:cubicBezTo>
                      <a:pt x="22563" y="41799"/>
                      <a:pt x="18615" y="38716"/>
                      <a:pt x="17167" y="34372"/>
                    </a:cubicBezTo>
                    <a:lnTo>
                      <a:pt x="11452" y="17227"/>
                    </a:lnTo>
                    <a:cubicBezTo>
                      <a:pt x="10817" y="15322"/>
                      <a:pt x="7642" y="15957"/>
                      <a:pt x="5737" y="15322"/>
                    </a:cubicBezTo>
                    <a:cubicBezTo>
                      <a:pt x="2526" y="10506"/>
                      <a:pt x="1149" y="9526"/>
                      <a:pt x="22" y="3892"/>
                    </a:cubicBezTo>
                    <a:cubicBezTo>
                      <a:pt x="-227" y="2647"/>
                      <a:pt x="1610" y="-553"/>
                      <a:pt x="3832" y="82"/>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1" name="Freihandform 90"/>
              <p:cNvSpPr/>
              <p:nvPr/>
            </p:nvSpPr>
            <p:spPr>
              <a:xfrm>
                <a:off x="3114675" y="750570"/>
                <a:ext cx="153077" cy="92522"/>
              </a:xfrm>
              <a:custGeom>
                <a:avLst/>
                <a:gdLst>
                  <a:gd name="connsiteX0" fmla="*/ 1851 w 153077"/>
                  <a:gd name="connsiteY0" fmla="*/ 66203 h 92522"/>
                  <a:gd name="connsiteX1" fmla="*/ 5661 w 153077"/>
                  <a:gd name="connsiteY1" fmla="*/ 50963 h 92522"/>
                  <a:gd name="connsiteX2" fmla="*/ 9471 w 153077"/>
                  <a:gd name="connsiteY2" fmla="*/ 45248 h 92522"/>
                  <a:gd name="connsiteX3" fmla="*/ 15186 w 153077"/>
                  <a:gd name="connsiteY3" fmla="*/ 43343 h 92522"/>
                  <a:gd name="connsiteX4" fmla="*/ 22806 w 153077"/>
                  <a:gd name="connsiteY4" fmla="*/ 31913 h 92522"/>
                  <a:gd name="connsiteX5" fmla="*/ 26616 w 153077"/>
                  <a:gd name="connsiteY5" fmla="*/ 20483 h 92522"/>
                  <a:gd name="connsiteX6" fmla="*/ 34236 w 153077"/>
                  <a:gd name="connsiteY6" fmla="*/ 10958 h 92522"/>
                  <a:gd name="connsiteX7" fmla="*/ 39951 w 153077"/>
                  <a:gd name="connsiteY7" fmla="*/ 9053 h 92522"/>
                  <a:gd name="connsiteX8" fmla="*/ 110436 w 153077"/>
                  <a:gd name="connsiteY8" fmla="*/ 7148 h 92522"/>
                  <a:gd name="connsiteX9" fmla="*/ 152346 w 153077"/>
                  <a:gd name="connsiteY9" fmla="*/ 5243 h 92522"/>
                  <a:gd name="connsiteX10" fmla="*/ 150441 w 153077"/>
                  <a:gd name="connsiteY10" fmla="*/ 10958 h 92522"/>
                  <a:gd name="connsiteX11" fmla="*/ 144726 w 153077"/>
                  <a:gd name="connsiteY11" fmla="*/ 12863 h 92522"/>
                  <a:gd name="connsiteX12" fmla="*/ 123771 w 153077"/>
                  <a:gd name="connsiteY12" fmla="*/ 18578 h 92522"/>
                  <a:gd name="connsiteX13" fmla="*/ 112341 w 153077"/>
                  <a:gd name="connsiteY13" fmla="*/ 20483 h 92522"/>
                  <a:gd name="connsiteX14" fmla="*/ 72336 w 153077"/>
                  <a:gd name="connsiteY14" fmla="*/ 24293 h 92522"/>
                  <a:gd name="connsiteX15" fmla="*/ 59001 w 153077"/>
                  <a:gd name="connsiteY15" fmla="*/ 33818 h 92522"/>
                  <a:gd name="connsiteX16" fmla="*/ 51381 w 153077"/>
                  <a:gd name="connsiteY16" fmla="*/ 45248 h 92522"/>
                  <a:gd name="connsiteX17" fmla="*/ 47571 w 153077"/>
                  <a:gd name="connsiteY17" fmla="*/ 50963 h 92522"/>
                  <a:gd name="connsiteX18" fmla="*/ 43761 w 153077"/>
                  <a:gd name="connsiteY18" fmla="*/ 62393 h 92522"/>
                  <a:gd name="connsiteX19" fmla="*/ 45666 w 153077"/>
                  <a:gd name="connsiteY19" fmla="*/ 70013 h 92522"/>
                  <a:gd name="connsiteX20" fmla="*/ 51381 w 153077"/>
                  <a:gd name="connsiteY20" fmla="*/ 71918 h 92522"/>
                  <a:gd name="connsiteX21" fmla="*/ 57096 w 153077"/>
                  <a:gd name="connsiteY21" fmla="*/ 83348 h 92522"/>
                  <a:gd name="connsiteX22" fmla="*/ 55191 w 153077"/>
                  <a:gd name="connsiteY22" fmla="*/ 90968 h 92522"/>
                  <a:gd name="connsiteX23" fmla="*/ 26616 w 153077"/>
                  <a:gd name="connsiteY23" fmla="*/ 81443 h 92522"/>
                  <a:gd name="connsiteX24" fmla="*/ 20901 w 153077"/>
                  <a:gd name="connsiteY24" fmla="*/ 79538 h 92522"/>
                  <a:gd name="connsiteX25" fmla="*/ 15186 w 153077"/>
                  <a:gd name="connsiteY25" fmla="*/ 75728 h 92522"/>
                  <a:gd name="connsiteX26" fmla="*/ 9471 w 153077"/>
                  <a:gd name="connsiteY26" fmla="*/ 73823 h 92522"/>
                  <a:gd name="connsiteX27" fmla="*/ 3756 w 153077"/>
                  <a:gd name="connsiteY27" fmla="*/ 68108 h 92522"/>
                  <a:gd name="connsiteX28" fmla="*/ 1851 w 153077"/>
                  <a:gd name="connsiteY28" fmla="*/ 66203 h 9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077" h="92522">
                    <a:moveTo>
                      <a:pt x="1851" y="66203"/>
                    </a:moveTo>
                    <a:cubicBezTo>
                      <a:pt x="2169" y="63345"/>
                      <a:pt x="3708" y="54868"/>
                      <a:pt x="5661" y="50963"/>
                    </a:cubicBezTo>
                    <a:cubicBezTo>
                      <a:pt x="6685" y="48915"/>
                      <a:pt x="7683" y="46678"/>
                      <a:pt x="9471" y="45248"/>
                    </a:cubicBezTo>
                    <a:cubicBezTo>
                      <a:pt x="11039" y="43994"/>
                      <a:pt x="13281" y="43978"/>
                      <a:pt x="15186" y="43343"/>
                    </a:cubicBezTo>
                    <a:cubicBezTo>
                      <a:pt x="17726" y="39533"/>
                      <a:pt x="21358" y="36257"/>
                      <a:pt x="22806" y="31913"/>
                    </a:cubicBezTo>
                    <a:lnTo>
                      <a:pt x="26616" y="20483"/>
                    </a:lnTo>
                    <a:cubicBezTo>
                      <a:pt x="28813" y="13892"/>
                      <a:pt x="27343" y="14405"/>
                      <a:pt x="34236" y="10958"/>
                    </a:cubicBezTo>
                    <a:cubicBezTo>
                      <a:pt x="36032" y="10060"/>
                      <a:pt x="37945" y="9153"/>
                      <a:pt x="39951" y="9053"/>
                    </a:cubicBezTo>
                    <a:cubicBezTo>
                      <a:pt x="63425" y="7879"/>
                      <a:pt x="86941" y="7783"/>
                      <a:pt x="110436" y="7148"/>
                    </a:cubicBezTo>
                    <a:cubicBezTo>
                      <a:pt x="124812" y="-2436"/>
                      <a:pt x="121206" y="-1677"/>
                      <a:pt x="152346" y="5243"/>
                    </a:cubicBezTo>
                    <a:cubicBezTo>
                      <a:pt x="154306" y="5679"/>
                      <a:pt x="151861" y="9538"/>
                      <a:pt x="150441" y="10958"/>
                    </a:cubicBezTo>
                    <a:cubicBezTo>
                      <a:pt x="149021" y="12378"/>
                      <a:pt x="146674" y="12376"/>
                      <a:pt x="144726" y="12863"/>
                    </a:cubicBezTo>
                    <a:cubicBezTo>
                      <a:pt x="123185" y="18248"/>
                      <a:pt x="148292" y="10404"/>
                      <a:pt x="123771" y="18578"/>
                    </a:cubicBezTo>
                    <a:cubicBezTo>
                      <a:pt x="120107" y="19799"/>
                      <a:pt x="116184" y="20099"/>
                      <a:pt x="112341" y="20483"/>
                    </a:cubicBezTo>
                    <a:cubicBezTo>
                      <a:pt x="60426" y="25674"/>
                      <a:pt x="104956" y="19633"/>
                      <a:pt x="72336" y="24293"/>
                    </a:cubicBezTo>
                    <a:cubicBezTo>
                      <a:pt x="53806" y="30470"/>
                      <a:pt x="64774" y="23427"/>
                      <a:pt x="59001" y="33818"/>
                    </a:cubicBezTo>
                    <a:cubicBezTo>
                      <a:pt x="56777" y="37821"/>
                      <a:pt x="53921" y="41438"/>
                      <a:pt x="51381" y="45248"/>
                    </a:cubicBezTo>
                    <a:lnTo>
                      <a:pt x="47571" y="50963"/>
                    </a:lnTo>
                    <a:cubicBezTo>
                      <a:pt x="45343" y="54305"/>
                      <a:pt x="43761" y="62393"/>
                      <a:pt x="43761" y="62393"/>
                    </a:cubicBezTo>
                    <a:cubicBezTo>
                      <a:pt x="44396" y="64933"/>
                      <a:pt x="44030" y="67969"/>
                      <a:pt x="45666" y="70013"/>
                    </a:cubicBezTo>
                    <a:cubicBezTo>
                      <a:pt x="46920" y="71581"/>
                      <a:pt x="49813" y="70664"/>
                      <a:pt x="51381" y="71918"/>
                    </a:cubicBezTo>
                    <a:cubicBezTo>
                      <a:pt x="54738" y="74604"/>
                      <a:pt x="55841" y="79583"/>
                      <a:pt x="57096" y="83348"/>
                    </a:cubicBezTo>
                    <a:cubicBezTo>
                      <a:pt x="56461" y="85888"/>
                      <a:pt x="57699" y="90216"/>
                      <a:pt x="55191" y="90968"/>
                    </a:cubicBezTo>
                    <a:cubicBezTo>
                      <a:pt x="36862" y="96467"/>
                      <a:pt x="40149" y="85954"/>
                      <a:pt x="26616" y="81443"/>
                    </a:cubicBezTo>
                    <a:lnTo>
                      <a:pt x="20901" y="79538"/>
                    </a:lnTo>
                    <a:cubicBezTo>
                      <a:pt x="18996" y="78268"/>
                      <a:pt x="17234" y="76752"/>
                      <a:pt x="15186" y="75728"/>
                    </a:cubicBezTo>
                    <a:cubicBezTo>
                      <a:pt x="13390" y="74830"/>
                      <a:pt x="11142" y="74937"/>
                      <a:pt x="9471" y="73823"/>
                    </a:cubicBezTo>
                    <a:cubicBezTo>
                      <a:pt x="7229" y="72329"/>
                      <a:pt x="5998" y="69602"/>
                      <a:pt x="3756" y="68108"/>
                    </a:cubicBezTo>
                    <a:cubicBezTo>
                      <a:pt x="-3164" y="63495"/>
                      <a:pt x="1533" y="69061"/>
                      <a:pt x="1851" y="66203"/>
                    </a:cubicBezTo>
                    <a:close/>
                  </a:path>
                </a:pathLst>
              </a:custGeom>
              <a:solidFill>
                <a:srgbClr val="E3007B"/>
              </a:solidFill>
              <a:ln w="952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2" name="Freihandform 91"/>
              <p:cNvSpPr/>
              <p:nvPr/>
            </p:nvSpPr>
            <p:spPr>
              <a:xfrm>
                <a:off x="3465195" y="687705"/>
                <a:ext cx="65301" cy="25848"/>
              </a:xfrm>
              <a:custGeom>
                <a:avLst/>
                <a:gdLst>
                  <a:gd name="connsiteX0" fmla="*/ 392 w 65301"/>
                  <a:gd name="connsiteY0" fmla="*/ 11430 h 25848"/>
                  <a:gd name="connsiteX1" fmla="*/ 9917 w 65301"/>
                  <a:gd name="connsiteY1" fmla="*/ 9525 h 25848"/>
                  <a:gd name="connsiteX2" fmla="*/ 11822 w 65301"/>
                  <a:gd name="connsiteY2" fmla="*/ 3810 h 25848"/>
                  <a:gd name="connsiteX3" fmla="*/ 23252 w 65301"/>
                  <a:gd name="connsiteY3" fmla="*/ 0 h 25848"/>
                  <a:gd name="connsiteX4" fmla="*/ 44207 w 65301"/>
                  <a:gd name="connsiteY4" fmla="*/ 1905 h 25848"/>
                  <a:gd name="connsiteX5" fmla="*/ 55637 w 65301"/>
                  <a:gd name="connsiteY5" fmla="*/ 5715 h 25848"/>
                  <a:gd name="connsiteX6" fmla="*/ 63257 w 65301"/>
                  <a:gd name="connsiteY6" fmla="*/ 7620 h 25848"/>
                  <a:gd name="connsiteX7" fmla="*/ 63257 w 65301"/>
                  <a:gd name="connsiteY7" fmla="*/ 19050 h 25848"/>
                  <a:gd name="connsiteX8" fmla="*/ 55637 w 65301"/>
                  <a:gd name="connsiteY8" fmla="*/ 20955 h 25848"/>
                  <a:gd name="connsiteX9" fmla="*/ 49922 w 65301"/>
                  <a:gd name="connsiteY9" fmla="*/ 24765 h 25848"/>
                  <a:gd name="connsiteX10" fmla="*/ 17537 w 65301"/>
                  <a:gd name="connsiteY10" fmla="*/ 20955 h 25848"/>
                  <a:gd name="connsiteX11" fmla="*/ 4202 w 65301"/>
                  <a:gd name="connsiteY11" fmla="*/ 19050 h 25848"/>
                  <a:gd name="connsiteX12" fmla="*/ 392 w 65301"/>
                  <a:gd name="connsiteY12" fmla="*/ 11430 h 2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301" h="25848">
                    <a:moveTo>
                      <a:pt x="392" y="11430"/>
                    </a:moveTo>
                    <a:cubicBezTo>
                      <a:pt x="1344" y="9843"/>
                      <a:pt x="7223" y="11321"/>
                      <a:pt x="9917" y="9525"/>
                    </a:cubicBezTo>
                    <a:cubicBezTo>
                      <a:pt x="11588" y="8411"/>
                      <a:pt x="10188" y="4977"/>
                      <a:pt x="11822" y="3810"/>
                    </a:cubicBezTo>
                    <a:cubicBezTo>
                      <a:pt x="15090" y="1476"/>
                      <a:pt x="23252" y="0"/>
                      <a:pt x="23252" y="0"/>
                    </a:cubicBezTo>
                    <a:cubicBezTo>
                      <a:pt x="30237" y="635"/>
                      <a:pt x="37300" y="686"/>
                      <a:pt x="44207" y="1905"/>
                    </a:cubicBezTo>
                    <a:cubicBezTo>
                      <a:pt x="48162" y="2603"/>
                      <a:pt x="51827" y="4445"/>
                      <a:pt x="55637" y="5715"/>
                    </a:cubicBezTo>
                    <a:cubicBezTo>
                      <a:pt x="58121" y="6543"/>
                      <a:pt x="60717" y="6985"/>
                      <a:pt x="63257" y="7620"/>
                    </a:cubicBezTo>
                    <a:cubicBezTo>
                      <a:pt x="64326" y="10828"/>
                      <a:pt x="67268" y="15842"/>
                      <a:pt x="63257" y="19050"/>
                    </a:cubicBezTo>
                    <a:cubicBezTo>
                      <a:pt x="61213" y="20686"/>
                      <a:pt x="58177" y="20320"/>
                      <a:pt x="55637" y="20955"/>
                    </a:cubicBezTo>
                    <a:cubicBezTo>
                      <a:pt x="53732" y="22225"/>
                      <a:pt x="52208" y="24631"/>
                      <a:pt x="49922" y="24765"/>
                    </a:cubicBezTo>
                    <a:cubicBezTo>
                      <a:pt x="3279" y="27509"/>
                      <a:pt x="35756" y="24599"/>
                      <a:pt x="17537" y="20955"/>
                    </a:cubicBezTo>
                    <a:cubicBezTo>
                      <a:pt x="13134" y="20074"/>
                      <a:pt x="8647" y="19685"/>
                      <a:pt x="4202" y="19050"/>
                    </a:cubicBezTo>
                    <a:cubicBezTo>
                      <a:pt x="40" y="12807"/>
                      <a:pt x="-560" y="13017"/>
                      <a:pt x="392" y="11430"/>
                    </a:cubicBezTo>
                    <a:close/>
                  </a:path>
                </a:pathLst>
              </a:custGeom>
              <a:solidFill>
                <a:srgbClr val="E3007B"/>
              </a:solidFill>
              <a:ln w="317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3" name="Freihandform 92"/>
              <p:cNvSpPr/>
              <p:nvPr/>
            </p:nvSpPr>
            <p:spPr>
              <a:xfrm>
                <a:off x="3579495" y="712470"/>
                <a:ext cx="51845" cy="24495"/>
              </a:xfrm>
              <a:custGeom>
                <a:avLst/>
                <a:gdLst>
                  <a:gd name="connsiteX0" fmla="*/ 58 w 51845"/>
                  <a:gd name="connsiteY0" fmla="*/ 8905 h 24495"/>
                  <a:gd name="connsiteX1" fmla="*/ 9583 w 51845"/>
                  <a:gd name="connsiteY1" fmla="*/ 1285 h 24495"/>
                  <a:gd name="connsiteX2" fmla="*/ 41968 w 51845"/>
                  <a:gd name="connsiteY2" fmla="*/ 5095 h 24495"/>
                  <a:gd name="connsiteX3" fmla="*/ 49588 w 51845"/>
                  <a:gd name="connsiteY3" fmla="*/ 7000 h 24495"/>
                  <a:gd name="connsiteX4" fmla="*/ 19108 w 51845"/>
                  <a:gd name="connsiteY4" fmla="*/ 14620 h 24495"/>
                  <a:gd name="connsiteX5" fmla="*/ 13393 w 51845"/>
                  <a:gd name="connsiteY5" fmla="*/ 18430 h 24495"/>
                  <a:gd name="connsiteX6" fmla="*/ 11488 w 51845"/>
                  <a:gd name="connsiteY6" fmla="*/ 24145 h 24495"/>
                  <a:gd name="connsiteX7" fmla="*/ 5773 w 51845"/>
                  <a:gd name="connsiteY7" fmla="*/ 22240 h 24495"/>
                  <a:gd name="connsiteX8" fmla="*/ 58 w 51845"/>
                  <a:gd name="connsiteY8" fmla="*/ 8905 h 2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45" h="24495">
                    <a:moveTo>
                      <a:pt x="58" y="8905"/>
                    </a:moveTo>
                    <a:cubicBezTo>
                      <a:pt x="693" y="5412"/>
                      <a:pt x="5567" y="1919"/>
                      <a:pt x="9583" y="1285"/>
                    </a:cubicBezTo>
                    <a:cubicBezTo>
                      <a:pt x="30185" y="-1968"/>
                      <a:pt x="29616" y="1566"/>
                      <a:pt x="41968" y="5095"/>
                    </a:cubicBezTo>
                    <a:cubicBezTo>
                      <a:pt x="44485" y="5814"/>
                      <a:pt x="47048" y="6365"/>
                      <a:pt x="49588" y="7000"/>
                    </a:cubicBezTo>
                    <a:cubicBezTo>
                      <a:pt x="55097" y="23528"/>
                      <a:pt x="52502" y="9611"/>
                      <a:pt x="19108" y="14620"/>
                    </a:cubicBezTo>
                    <a:cubicBezTo>
                      <a:pt x="16844" y="14960"/>
                      <a:pt x="15298" y="17160"/>
                      <a:pt x="13393" y="18430"/>
                    </a:cubicBezTo>
                    <a:cubicBezTo>
                      <a:pt x="12758" y="20335"/>
                      <a:pt x="13284" y="23247"/>
                      <a:pt x="11488" y="24145"/>
                    </a:cubicBezTo>
                    <a:cubicBezTo>
                      <a:pt x="9692" y="25043"/>
                      <a:pt x="6408" y="24145"/>
                      <a:pt x="5773" y="22240"/>
                    </a:cubicBezTo>
                    <a:cubicBezTo>
                      <a:pt x="4167" y="17421"/>
                      <a:pt x="-577" y="12398"/>
                      <a:pt x="58" y="8905"/>
                    </a:cubicBezTo>
                    <a:close/>
                  </a:path>
                </a:pathLst>
              </a:custGeom>
              <a:solidFill>
                <a:srgbClr val="E3007B"/>
              </a:solidFill>
              <a:ln w="3175">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4" name="Freihandform 93"/>
              <p:cNvSpPr/>
              <p:nvPr/>
            </p:nvSpPr>
            <p:spPr>
              <a:xfrm>
                <a:off x="3531870" y="704850"/>
                <a:ext cx="28611" cy="18456"/>
              </a:xfrm>
              <a:custGeom>
                <a:avLst/>
                <a:gdLst>
                  <a:gd name="connsiteX0" fmla="*/ 0 w 28611"/>
                  <a:gd name="connsiteY0" fmla="*/ 776 h 18456"/>
                  <a:gd name="connsiteX1" fmla="*/ 26670 w 28611"/>
                  <a:gd name="connsiteY1" fmla="*/ 2681 h 18456"/>
                  <a:gd name="connsiteX2" fmla="*/ 24765 w 28611"/>
                  <a:gd name="connsiteY2" fmla="*/ 17921 h 18456"/>
                  <a:gd name="connsiteX3" fmla="*/ 19050 w 28611"/>
                  <a:gd name="connsiteY3" fmla="*/ 16016 h 18456"/>
                  <a:gd name="connsiteX4" fmla="*/ 13335 w 28611"/>
                  <a:gd name="connsiteY4" fmla="*/ 12206 h 18456"/>
                  <a:gd name="connsiteX5" fmla="*/ 0 w 28611"/>
                  <a:gd name="connsiteY5" fmla="*/ 8396 h 18456"/>
                  <a:gd name="connsiteX6" fmla="*/ 0 w 28611"/>
                  <a:gd name="connsiteY6" fmla="*/ 776 h 1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1" h="18456">
                    <a:moveTo>
                      <a:pt x="0" y="776"/>
                    </a:moveTo>
                    <a:cubicBezTo>
                      <a:pt x="8890" y="1411"/>
                      <a:pt x="19342" y="-2392"/>
                      <a:pt x="26670" y="2681"/>
                    </a:cubicBezTo>
                    <a:cubicBezTo>
                      <a:pt x="30879" y="5595"/>
                      <a:pt x="27305" y="13476"/>
                      <a:pt x="24765" y="17921"/>
                    </a:cubicBezTo>
                    <a:cubicBezTo>
                      <a:pt x="23769" y="19664"/>
                      <a:pt x="20955" y="16651"/>
                      <a:pt x="19050" y="16016"/>
                    </a:cubicBezTo>
                    <a:cubicBezTo>
                      <a:pt x="17145" y="14746"/>
                      <a:pt x="15383" y="13230"/>
                      <a:pt x="13335" y="12206"/>
                    </a:cubicBezTo>
                    <a:cubicBezTo>
                      <a:pt x="10602" y="10840"/>
                      <a:pt x="2441" y="9006"/>
                      <a:pt x="0" y="8396"/>
                    </a:cubicBezTo>
                    <a:lnTo>
                      <a:pt x="0" y="776"/>
                    </a:ln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5" name="Freihandform 94"/>
              <p:cNvSpPr/>
              <p:nvPr/>
            </p:nvSpPr>
            <p:spPr>
              <a:xfrm>
                <a:off x="4166235" y="754380"/>
                <a:ext cx="42415" cy="23069"/>
              </a:xfrm>
              <a:custGeom>
                <a:avLst/>
                <a:gdLst>
                  <a:gd name="connsiteX0" fmla="*/ 258 w 42415"/>
                  <a:gd name="connsiteY0" fmla="*/ 11639 h 23069"/>
                  <a:gd name="connsiteX1" fmla="*/ 7878 w 42415"/>
                  <a:gd name="connsiteY1" fmla="*/ 2114 h 23069"/>
                  <a:gd name="connsiteX2" fmla="*/ 19308 w 42415"/>
                  <a:gd name="connsiteY2" fmla="*/ 2114 h 23069"/>
                  <a:gd name="connsiteX3" fmla="*/ 42168 w 42415"/>
                  <a:gd name="connsiteY3" fmla="*/ 4019 h 23069"/>
                  <a:gd name="connsiteX4" fmla="*/ 40263 w 42415"/>
                  <a:gd name="connsiteY4" fmla="*/ 19259 h 23069"/>
                  <a:gd name="connsiteX5" fmla="*/ 23118 w 42415"/>
                  <a:gd name="connsiteY5" fmla="*/ 21164 h 23069"/>
                  <a:gd name="connsiteX6" fmla="*/ 17403 w 42415"/>
                  <a:gd name="connsiteY6" fmla="*/ 23069 h 23069"/>
                  <a:gd name="connsiteX7" fmla="*/ 258 w 42415"/>
                  <a:gd name="connsiteY7" fmla="*/ 11639 h 2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15" h="23069">
                    <a:moveTo>
                      <a:pt x="258" y="11639"/>
                    </a:moveTo>
                    <a:cubicBezTo>
                      <a:pt x="-1330" y="8146"/>
                      <a:pt x="4791" y="4760"/>
                      <a:pt x="7878" y="2114"/>
                    </a:cubicBezTo>
                    <a:cubicBezTo>
                      <a:pt x="13007" y="-2282"/>
                      <a:pt x="14179" y="1430"/>
                      <a:pt x="19308" y="2114"/>
                    </a:cubicBezTo>
                    <a:cubicBezTo>
                      <a:pt x="26887" y="3125"/>
                      <a:pt x="34548" y="3384"/>
                      <a:pt x="42168" y="4019"/>
                    </a:cubicBezTo>
                    <a:cubicBezTo>
                      <a:pt x="41533" y="9099"/>
                      <a:pt x="44068" y="15834"/>
                      <a:pt x="40263" y="19259"/>
                    </a:cubicBezTo>
                    <a:cubicBezTo>
                      <a:pt x="35989" y="23106"/>
                      <a:pt x="28790" y="20219"/>
                      <a:pt x="23118" y="21164"/>
                    </a:cubicBezTo>
                    <a:cubicBezTo>
                      <a:pt x="21137" y="21494"/>
                      <a:pt x="19308" y="22434"/>
                      <a:pt x="17403" y="23069"/>
                    </a:cubicBezTo>
                    <a:cubicBezTo>
                      <a:pt x="2215" y="20538"/>
                      <a:pt x="1846" y="15132"/>
                      <a:pt x="258" y="11639"/>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6" name="Freihandform 95"/>
              <p:cNvSpPr/>
              <p:nvPr/>
            </p:nvSpPr>
            <p:spPr>
              <a:xfrm>
                <a:off x="4248150" y="760095"/>
                <a:ext cx="26984" cy="12140"/>
              </a:xfrm>
              <a:custGeom>
                <a:avLst/>
                <a:gdLst>
                  <a:gd name="connsiteX0" fmla="*/ 314 w 26984"/>
                  <a:gd name="connsiteY0" fmla="*/ 1905 h 12140"/>
                  <a:gd name="connsiteX1" fmla="*/ 9839 w 26984"/>
                  <a:gd name="connsiteY1" fmla="*/ 0 h 12140"/>
                  <a:gd name="connsiteX2" fmla="*/ 15554 w 26984"/>
                  <a:gd name="connsiteY2" fmla="*/ 1905 h 12140"/>
                  <a:gd name="connsiteX3" fmla="*/ 26984 w 26984"/>
                  <a:gd name="connsiteY3" fmla="*/ 3810 h 12140"/>
                  <a:gd name="connsiteX4" fmla="*/ 25079 w 26984"/>
                  <a:gd name="connsiteY4" fmla="*/ 11430 h 12140"/>
                  <a:gd name="connsiteX5" fmla="*/ 6029 w 26984"/>
                  <a:gd name="connsiteY5" fmla="*/ 9525 h 12140"/>
                  <a:gd name="connsiteX6" fmla="*/ 2219 w 26984"/>
                  <a:gd name="connsiteY6" fmla="*/ 3810 h 12140"/>
                  <a:gd name="connsiteX7" fmla="*/ 314 w 26984"/>
                  <a:gd name="connsiteY7" fmla="*/ 1905 h 1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4" h="12140">
                    <a:moveTo>
                      <a:pt x="314" y="1905"/>
                    </a:moveTo>
                    <a:cubicBezTo>
                      <a:pt x="1584" y="1270"/>
                      <a:pt x="6601" y="0"/>
                      <a:pt x="9839" y="0"/>
                    </a:cubicBezTo>
                    <a:cubicBezTo>
                      <a:pt x="11847" y="0"/>
                      <a:pt x="13594" y="1469"/>
                      <a:pt x="15554" y="1905"/>
                    </a:cubicBezTo>
                    <a:cubicBezTo>
                      <a:pt x="19325" y="2743"/>
                      <a:pt x="23174" y="3175"/>
                      <a:pt x="26984" y="3810"/>
                    </a:cubicBezTo>
                    <a:cubicBezTo>
                      <a:pt x="26349" y="6350"/>
                      <a:pt x="27605" y="10741"/>
                      <a:pt x="25079" y="11430"/>
                    </a:cubicBezTo>
                    <a:cubicBezTo>
                      <a:pt x="18922" y="13109"/>
                      <a:pt x="12083" y="11543"/>
                      <a:pt x="6029" y="9525"/>
                    </a:cubicBezTo>
                    <a:cubicBezTo>
                      <a:pt x="3857" y="8801"/>
                      <a:pt x="2943" y="5982"/>
                      <a:pt x="2219" y="3810"/>
                    </a:cubicBezTo>
                    <a:cubicBezTo>
                      <a:pt x="2018" y="3208"/>
                      <a:pt x="-956" y="2540"/>
                      <a:pt x="314" y="1905"/>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7" name="Freihandform 96"/>
              <p:cNvSpPr/>
              <p:nvPr/>
            </p:nvSpPr>
            <p:spPr>
              <a:xfrm>
                <a:off x="4217670" y="758190"/>
                <a:ext cx="12210" cy="13636"/>
              </a:xfrm>
              <a:custGeom>
                <a:avLst/>
                <a:gdLst>
                  <a:gd name="connsiteX0" fmla="*/ 595 w 12210"/>
                  <a:gd name="connsiteY0" fmla="*/ 160 h 13636"/>
                  <a:gd name="connsiteX1" fmla="*/ 10120 w 12210"/>
                  <a:gd name="connsiteY1" fmla="*/ 5875 h 13636"/>
                  <a:gd name="connsiteX2" fmla="*/ 2500 w 12210"/>
                  <a:gd name="connsiteY2" fmla="*/ 11590 h 13636"/>
                  <a:gd name="connsiteX3" fmla="*/ 595 w 12210"/>
                  <a:gd name="connsiteY3" fmla="*/ 160 h 13636"/>
                </a:gdLst>
                <a:ahLst/>
                <a:cxnLst>
                  <a:cxn ang="0">
                    <a:pos x="connsiteX0" y="connsiteY0"/>
                  </a:cxn>
                  <a:cxn ang="0">
                    <a:pos x="connsiteX1" y="connsiteY1"/>
                  </a:cxn>
                  <a:cxn ang="0">
                    <a:pos x="connsiteX2" y="connsiteY2"/>
                  </a:cxn>
                  <a:cxn ang="0">
                    <a:pos x="connsiteX3" y="connsiteY3"/>
                  </a:cxn>
                </a:cxnLst>
                <a:rect l="l" t="t" r="r" b="b"/>
                <a:pathLst>
                  <a:path w="12210" h="13636">
                    <a:moveTo>
                      <a:pt x="595" y="160"/>
                    </a:moveTo>
                    <a:cubicBezTo>
                      <a:pt x="1865" y="-792"/>
                      <a:pt x="8283" y="2660"/>
                      <a:pt x="10120" y="5875"/>
                    </a:cubicBezTo>
                    <a:cubicBezTo>
                      <a:pt x="17437" y="18679"/>
                      <a:pt x="3253" y="11841"/>
                      <a:pt x="2500" y="11590"/>
                    </a:cubicBezTo>
                    <a:cubicBezTo>
                      <a:pt x="146" y="4528"/>
                      <a:pt x="-675" y="1112"/>
                      <a:pt x="595" y="160"/>
                    </a:cubicBezTo>
                    <a:close/>
                  </a:path>
                </a:pathLst>
              </a:custGeom>
              <a:solidFill>
                <a:srgbClr val="E3007B"/>
              </a:solidFill>
              <a:ln w="6350">
                <a:solidFill>
                  <a:srgbClr val="E3007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grpSp>
        <p:sp>
          <p:nvSpPr>
            <p:cNvPr id="29" name="Rechteck 28"/>
            <p:cNvSpPr/>
            <p:nvPr/>
          </p:nvSpPr>
          <p:spPr>
            <a:xfrm>
              <a:off x="2045276" y="3019273"/>
              <a:ext cx="132715" cy="93980"/>
            </a:xfrm>
            <a:prstGeom prst="rect">
              <a:avLst/>
            </a:prstGeom>
            <a:solidFill>
              <a:srgbClr val="E300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de-DE" sz="1000" dirty="0">
                  <a:effectLst/>
                  <a:latin typeface="Arial"/>
                  <a:ea typeface="Times New Roman"/>
                  <a:cs typeface="Times New Roman"/>
                </a:rPr>
                <a:t> </a:t>
              </a:r>
              <a:endParaRPr lang="de-AT" sz="1000" dirty="0">
                <a:effectLst/>
                <a:latin typeface="Arial"/>
                <a:ea typeface="Times New Roman"/>
                <a:cs typeface="Times New Roman"/>
              </a:endParaRPr>
            </a:p>
          </p:txBody>
        </p:sp>
        <p:sp>
          <p:nvSpPr>
            <p:cNvPr id="33" name="Textfeld 2"/>
            <p:cNvSpPr txBox="1">
              <a:spLocks noChangeArrowheads="1"/>
            </p:cNvSpPr>
            <p:nvPr/>
          </p:nvSpPr>
          <p:spPr bwMode="auto">
            <a:xfrm>
              <a:off x="2160739" y="2979996"/>
              <a:ext cx="2099924" cy="177716"/>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US" sz="1000" b="1" dirty="0">
                  <a:solidFill>
                    <a:srgbClr val="000000"/>
                  </a:solidFill>
                  <a:effectLst/>
                  <a:latin typeface="Arial"/>
                  <a:ea typeface="Times New Roman"/>
                  <a:cs typeface="Times New Roman"/>
                </a:rPr>
                <a:t>Outbound travels </a:t>
              </a:r>
              <a:r>
                <a:rPr lang="en-US" sz="1000" b="1" dirty="0" smtClean="0">
                  <a:solidFill>
                    <a:srgbClr val="000000"/>
                  </a:solidFill>
                  <a:effectLst/>
                  <a:latin typeface="Arial"/>
                  <a:ea typeface="Times New Roman"/>
                  <a:cs typeface="Times New Roman"/>
                </a:rPr>
                <a:t>per </a:t>
              </a:r>
              <a:r>
                <a:rPr lang="en-US" sz="1000" b="1" dirty="0">
                  <a:solidFill>
                    <a:srgbClr val="000000"/>
                  </a:solidFill>
                  <a:effectLst/>
                  <a:latin typeface="Arial"/>
                  <a:ea typeface="Times New Roman"/>
                  <a:cs typeface="Times New Roman"/>
                </a:rPr>
                <a:t>year (in million)</a:t>
              </a:r>
              <a:endParaRPr lang="de-AT" sz="1100" dirty="0">
                <a:effectLst/>
                <a:latin typeface="Arial"/>
                <a:ea typeface="Times New Roman"/>
                <a:cs typeface="Times New Roman"/>
              </a:endParaRPr>
            </a:p>
          </p:txBody>
        </p:sp>
      </p:grpSp>
      <p:sp>
        <p:nvSpPr>
          <p:cNvPr id="131" name="Inhaltsplatzhalter 9"/>
          <p:cNvSpPr>
            <a:spLocks noGrp="1"/>
          </p:cNvSpPr>
          <p:nvPr>
            <p:ph sz="quarter" idx="15"/>
          </p:nvPr>
        </p:nvSpPr>
        <p:spPr>
          <a:xfrm>
            <a:off x="899592" y="6408293"/>
            <a:ext cx="2808287" cy="371475"/>
          </a:xfrm>
        </p:spPr>
        <p:txBody>
          <a:bodyPr/>
          <a:lstStyle/>
          <a:p>
            <a:pPr marL="0" indent="0"/>
            <a:r>
              <a:rPr lang="de-DE" dirty="0" smtClean="0"/>
              <a:t>Source: UN World Tourism </a:t>
            </a:r>
            <a:r>
              <a:rPr lang="de-DE" dirty="0" err="1" smtClean="0"/>
              <a:t>Organization</a:t>
            </a:r>
            <a:endParaRPr lang="en-US" dirty="0"/>
          </a:p>
        </p:txBody>
      </p:sp>
    </p:spTree>
    <p:extLst>
      <p:ext uri="{BB962C8B-B14F-4D97-AF65-F5344CB8AC3E}">
        <p14:creationId xmlns:p14="http://schemas.microsoft.com/office/powerpoint/2010/main" val="330669850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a:t>
            </a:fld>
            <a:endParaRPr lang="de-DE" altLang="de-DE" dirty="0"/>
          </a:p>
        </p:txBody>
      </p:sp>
      <p:sp>
        <p:nvSpPr>
          <p:cNvPr id="9" name="Inhaltsplatzhalter 8"/>
          <p:cNvSpPr>
            <a:spLocks noGrp="1"/>
          </p:cNvSpPr>
          <p:nvPr>
            <p:ph sz="quarter" idx="14"/>
          </p:nvPr>
        </p:nvSpPr>
        <p:spPr/>
        <p:txBody>
          <a:bodyPr/>
          <a:lstStyle/>
          <a:p>
            <a:r>
              <a:rPr lang="de-AT" dirty="0"/>
              <a:t>National Tourism Strategy for </a:t>
            </a:r>
            <a:r>
              <a:rPr lang="de-AT" dirty="0" smtClean="0"/>
              <a:t>North Macedonia</a:t>
            </a:r>
            <a:endParaRPr lang="de-AT" dirty="0"/>
          </a:p>
        </p:txBody>
      </p:sp>
      <p:sp>
        <p:nvSpPr>
          <p:cNvPr id="11" name="Rectangle 2"/>
          <p:cNvSpPr>
            <a:spLocks noGrp="1" noChangeArrowheads="1"/>
          </p:cNvSpPr>
          <p:nvPr>
            <p:ph type="title"/>
          </p:nvPr>
        </p:nvSpPr>
        <p:spPr>
          <a:xfrm>
            <a:off x="514349" y="2924944"/>
            <a:ext cx="8172451" cy="854075"/>
          </a:xfrm>
        </p:spPr>
        <p:txBody>
          <a:bodyPr/>
          <a:lstStyle/>
          <a:p>
            <a:pPr algn="ctr"/>
            <a:r>
              <a:rPr lang="en-US" sz="3400" b="1" dirty="0" smtClean="0"/>
              <a:t>Evaluation of the main targets from the National Tourism Strategy 2009 - 2013</a:t>
            </a:r>
          </a:p>
        </p:txBody>
      </p:sp>
    </p:spTree>
    <p:extLst>
      <p:ext uri="{BB962C8B-B14F-4D97-AF65-F5344CB8AC3E}">
        <p14:creationId xmlns:p14="http://schemas.microsoft.com/office/powerpoint/2010/main" val="1727247137"/>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90</a:t>
            </a:fld>
            <a:endParaRPr lang="de-DE" altLang="de-DE"/>
          </a:p>
        </p:txBody>
      </p:sp>
      <p:sp>
        <p:nvSpPr>
          <p:cNvPr id="9" name="Inhaltsplatzhalter 8"/>
          <p:cNvSpPr>
            <a:spLocks noGrp="1"/>
          </p:cNvSpPr>
          <p:nvPr>
            <p:ph sz="quarter" idx="14"/>
          </p:nvPr>
        </p:nvSpPr>
        <p:spPr/>
        <p:txBody>
          <a:bodyPr/>
          <a:lstStyle/>
          <a:p>
            <a:r>
              <a:rPr lang="de-DE" dirty="0" smtClean="0"/>
              <a:t>Strategic </a:t>
            </a:r>
            <a:r>
              <a:rPr lang="de-DE" dirty="0" err="1" smtClean="0"/>
              <a:t>targets</a:t>
            </a:r>
            <a:endParaRPr lang="de-AT" dirty="0"/>
          </a:p>
        </p:txBody>
      </p:sp>
      <p:sp>
        <p:nvSpPr>
          <p:cNvPr id="15" name="Freihandform 14"/>
          <p:cNvSpPr/>
          <p:nvPr/>
        </p:nvSpPr>
        <p:spPr>
          <a:xfrm>
            <a:off x="844242" y="620688"/>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a:latin typeface="Arial" panose="020B0604020202020204" pitchFamily="34" charset="0"/>
                <a:cs typeface="Arial" panose="020B0604020202020204" pitchFamily="34" charset="0"/>
              </a:rPr>
              <a:t>Improve the attractiveness of </a:t>
            </a:r>
            <a:r>
              <a:rPr lang="en-US" sz="1300" b="1" dirty="0" smtClean="0">
                <a:latin typeface="Arial" panose="020B0604020202020204" pitchFamily="34" charset="0"/>
                <a:cs typeface="Arial" panose="020B0604020202020204" pitchFamily="34" charset="0"/>
              </a:rPr>
              <a:t>North Macedonia </a:t>
            </a:r>
            <a:r>
              <a:rPr lang="en-US" sz="1300" b="1" dirty="0">
                <a:latin typeface="Arial" panose="020B0604020202020204" pitchFamily="34" charset="0"/>
                <a:cs typeface="Arial" panose="020B0604020202020204" pitchFamily="34" charset="0"/>
              </a:rPr>
              <a:t>as a tourism destination</a:t>
            </a:r>
            <a:endParaRPr lang="de-AT" sz="1300" b="1" dirty="0">
              <a:latin typeface="Arial" panose="020B0604020202020204" pitchFamily="34" charset="0"/>
              <a:cs typeface="Arial" panose="020B0604020202020204" pitchFamily="34" charset="0"/>
            </a:endParaRPr>
          </a:p>
        </p:txBody>
      </p:sp>
      <p:sp>
        <p:nvSpPr>
          <p:cNvPr id="16" name="Ellipse 15"/>
          <p:cNvSpPr/>
          <p:nvPr/>
        </p:nvSpPr>
        <p:spPr>
          <a:xfrm>
            <a:off x="599528" y="62068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2</a:t>
            </a:r>
            <a:endParaRPr lang="de-AT" sz="1700" b="1" dirty="0">
              <a:solidFill>
                <a:srgbClr val="E3007B"/>
              </a:solidFill>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485764" y="128079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32" name="Line 5"/>
          <p:cNvSpPr>
            <a:spLocks noChangeShapeType="1"/>
          </p:cNvSpPr>
          <p:nvPr/>
        </p:nvSpPr>
        <p:spPr bwMode="auto">
          <a:xfrm>
            <a:off x="608002" y="155543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 name="Rectangle 6"/>
          <p:cNvSpPr>
            <a:spLocks noChangeArrowheads="1"/>
          </p:cNvSpPr>
          <p:nvPr/>
        </p:nvSpPr>
        <p:spPr bwMode="auto">
          <a:xfrm>
            <a:off x="515487" y="1640832"/>
            <a:ext cx="8171313" cy="21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a:solidFill>
                  <a:srgbClr val="000000"/>
                </a:solidFill>
              </a:rPr>
              <a:t>I</a:t>
            </a:r>
            <a:r>
              <a:rPr lang="en-US" sz="1100" dirty="0" smtClean="0">
                <a:solidFill>
                  <a:srgbClr val="000000"/>
                </a:solidFill>
              </a:rPr>
              <a:t>mportant elements of a successful tourism industry in a country are attractive tourism destinations and professionally developed, maintained and operated tourism attractions. </a:t>
            </a:r>
          </a:p>
          <a:p>
            <a:pPr>
              <a:spcBef>
                <a:spcPts val="0"/>
              </a:spcBef>
              <a:spcAft>
                <a:spcPts val="600"/>
              </a:spcAft>
              <a:buClr>
                <a:srgbClr val="E3007B"/>
              </a:buClr>
              <a:buSzPct val="115000"/>
            </a:pPr>
            <a:r>
              <a:rPr lang="en-US" sz="1100" dirty="0" smtClean="0">
                <a:solidFill>
                  <a:srgbClr val="000000"/>
                </a:solidFill>
              </a:rPr>
              <a:t>North Macedonia, with no doubt, has attractive tourism destinations (like Lake </a:t>
            </a:r>
            <a:r>
              <a:rPr lang="en-US" sz="1100" dirty="0" err="1" smtClean="0">
                <a:solidFill>
                  <a:srgbClr val="000000"/>
                </a:solidFill>
              </a:rPr>
              <a:t>Ohrid</a:t>
            </a:r>
            <a:r>
              <a:rPr lang="en-US" sz="1100" dirty="0" smtClean="0">
                <a:solidFill>
                  <a:srgbClr val="000000"/>
                </a:solidFill>
              </a:rPr>
              <a:t> and Skopje) and also a series of interesting tourism attractions. But the tourism development potential of other destinations or attractions has not been fully exploited yet (e.g. Mountain Resorts) .</a:t>
            </a:r>
          </a:p>
          <a:p>
            <a:pPr>
              <a:spcBef>
                <a:spcPts val="0"/>
              </a:spcBef>
              <a:spcAft>
                <a:spcPts val="600"/>
              </a:spcAft>
              <a:buClr>
                <a:srgbClr val="E3007B"/>
              </a:buClr>
              <a:buSzPct val="115000"/>
            </a:pPr>
            <a:r>
              <a:rPr lang="en-US" sz="1100" dirty="0" smtClean="0">
                <a:solidFill>
                  <a:srgbClr val="000000"/>
                </a:solidFill>
              </a:rPr>
              <a:t>At the same time there is also always room for improvement for the existing main tourism destinations and attractions in order to make them even more attractive for visitors.</a:t>
            </a:r>
          </a:p>
          <a:p>
            <a:pPr>
              <a:spcBef>
                <a:spcPts val="0"/>
              </a:spcBef>
              <a:spcAft>
                <a:spcPts val="600"/>
              </a:spcAft>
              <a:buClr>
                <a:srgbClr val="E3007B"/>
              </a:buClr>
              <a:buSzPct val="115000"/>
            </a:pPr>
            <a:r>
              <a:rPr lang="en-US" sz="1100" dirty="0" smtClean="0">
                <a:solidFill>
                  <a:srgbClr val="000000"/>
                </a:solidFill>
              </a:rPr>
              <a:t>In recent years the North Macedonian government initiated several projects, which also increased the attractiveness of certain destinations (e.g. “Skopje 2014”, “Skopje Ethno Village”, development of hiking and biking routes). </a:t>
            </a:r>
          </a:p>
          <a:p>
            <a:pPr>
              <a:spcBef>
                <a:spcPts val="0"/>
              </a:spcBef>
              <a:spcAft>
                <a:spcPts val="600"/>
              </a:spcAft>
              <a:buClr>
                <a:srgbClr val="E3007B"/>
              </a:buClr>
              <a:buSzPct val="115000"/>
            </a:pPr>
            <a:r>
              <a:rPr lang="en-US" sz="1100" dirty="0" smtClean="0">
                <a:solidFill>
                  <a:srgbClr val="000000"/>
                </a:solidFill>
              </a:rPr>
              <a:t>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sp>
        <p:nvSpPr>
          <p:cNvPr id="10" name="Text Box 4"/>
          <p:cNvSpPr txBox="1">
            <a:spLocks noChangeArrowheads="1"/>
          </p:cNvSpPr>
          <p:nvPr/>
        </p:nvSpPr>
        <p:spPr bwMode="auto">
          <a:xfrm>
            <a:off x="485764" y="371703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11" name="Line 5"/>
          <p:cNvSpPr>
            <a:spLocks noChangeShapeType="1"/>
          </p:cNvSpPr>
          <p:nvPr/>
        </p:nvSpPr>
        <p:spPr bwMode="auto">
          <a:xfrm>
            <a:off x="608002" y="399167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Rectangle 6"/>
          <p:cNvSpPr>
            <a:spLocks noChangeArrowheads="1"/>
          </p:cNvSpPr>
          <p:nvPr/>
        </p:nvSpPr>
        <p:spPr bwMode="auto">
          <a:xfrm>
            <a:off x="515488" y="4077072"/>
            <a:ext cx="406083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a:solidFill>
                  <a:srgbClr val="000000"/>
                </a:solidFill>
              </a:rPr>
              <a:t>Especially when it comes to the development of </a:t>
            </a:r>
            <a:r>
              <a:rPr lang="en-US" sz="1100" dirty="0" smtClean="0">
                <a:solidFill>
                  <a:srgbClr val="000000"/>
                </a:solidFill>
              </a:rPr>
              <a:t>tourism, </a:t>
            </a:r>
            <a:r>
              <a:rPr lang="en-US" sz="1100" dirty="0">
                <a:solidFill>
                  <a:srgbClr val="000000"/>
                </a:solidFill>
              </a:rPr>
              <a:t>it needs a common effort of private and public investment</a:t>
            </a:r>
            <a:r>
              <a:rPr lang="en-US" sz="1100" dirty="0" smtClean="0">
                <a:solidFill>
                  <a:srgbClr val="000000"/>
                </a:solidFill>
              </a:rPr>
              <a:t>. While the investment in accommodation facilities and certain profitable tourism attractions is often conducted by the private sector, other projects, which also have the aim to increase the attractiveness of a place for tourists, need public financing or a development as a PPP</a:t>
            </a:r>
            <a:r>
              <a:rPr lang="en-US" sz="1100" dirty="0">
                <a:solidFill>
                  <a:srgbClr val="000000"/>
                </a:solidFill>
              </a:rPr>
              <a:t> </a:t>
            </a:r>
            <a:r>
              <a:rPr lang="en-US" sz="1100" dirty="0" smtClean="0">
                <a:solidFill>
                  <a:srgbClr val="000000"/>
                </a:solidFill>
              </a:rPr>
              <a:t>project.</a:t>
            </a:r>
          </a:p>
          <a:p>
            <a:pPr>
              <a:spcBef>
                <a:spcPts val="0"/>
              </a:spcBef>
              <a:spcAft>
                <a:spcPts val="600"/>
              </a:spcAft>
              <a:buClr>
                <a:srgbClr val="E3007B"/>
              </a:buClr>
              <a:buSzPct val="115000"/>
            </a:pPr>
            <a:r>
              <a:rPr lang="en-US" sz="1100" dirty="0" smtClean="0">
                <a:solidFill>
                  <a:srgbClr val="000000"/>
                </a:solidFill>
              </a:rPr>
              <a:t>In order to improve the attractiveness of North Macedonia as a tourism destination it is recommended to increase the available annual budget for tourism development projects and to continue to finance important flagship projects. </a:t>
            </a:r>
            <a:endParaRPr lang="en-US" sz="1100" dirty="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nvGrpSpPr>
          <p:cNvPr id="2" name="Gruppieren 1"/>
          <p:cNvGrpSpPr/>
          <p:nvPr/>
        </p:nvGrpSpPr>
        <p:grpSpPr>
          <a:xfrm>
            <a:off x="4637001" y="3882823"/>
            <a:ext cx="3929341" cy="2360195"/>
            <a:chOff x="4637001" y="3882823"/>
            <a:chExt cx="3929341" cy="2360195"/>
          </a:xfrm>
        </p:grpSpPr>
        <p:pic>
          <p:nvPicPr>
            <p:cNvPr id="4104" name="Picture 8" descr="http://macedonia-timeless.com/img/14%20-%20Hrana%20riba%20Dojra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 r="5165" b="17166"/>
            <a:stretch/>
          </p:blipFill>
          <p:spPr bwMode="auto">
            <a:xfrm>
              <a:off x="6645591" y="5120005"/>
              <a:ext cx="1920751" cy="11170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acedonia-timeless.com/img/10%20-%20Saat%20Kula%20Skopje.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604" r="6451" b="18434"/>
            <a:stretch/>
          </p:blipFill>
          <p:spPr bwMode="auto">
            <a:xfrm>
              <a:off x="4637001" y="5100605"/>
              <a:ext cx="1921622" cy="11364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acedonia-timeless.com/img/9%20-%20Mitri%20Rajcica.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35285" r="3335" b="26358"/>
            <a:stretch/>
          </p:blipFill>
          <p:spPr bwMode="auto">
            <a:xfrm>
              <a:off x="6646077" y="3882824"/>
              <a:ext cx="1920265" cy="11429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macedonia-timeless.com/img/8%20-%20Sharena%20Dzamija.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870" t="61265"/>
            <a:stretch/>
          </p:blipFill>
          <p:spPr bwMode="auto">
            <a:xfrm>
              <a:off x="4637001" y="3882823"/>
              <a:ext cx="1927910" cy="114295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pieren 19"/>
            <p:cNvGrpSpPr/>
            <p:nvPr/>
          </p:nvGrpSpPr>
          <p:grpSpPr>
            <a:xfrm>
              <a:off x="4637001" y="3882824"/>
              <a:ext cx="3929341" cy="2360194"/>
              <a:chOff x="4637001" y="3800763"/>
              <a:chExt cx="3929341" cy="2360194"/>
            </a:xfrm>
          </p:grpSpPr>
          <p:cxnSp>
            <p:nvCxnSpPr>
              <p:cNvPr id="21" name="Gerade Verbindung 20"/>
              <p:cNvCxnSpPr/>
              <p:nvPr/>
            </p:nvCxnSpPr>
            <p:spPr>
              <a:xfrm>
                <a:off x="4637001" y="4978007"/>
                <a:ext cx="1980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rot="5400000">
                <a:off x="6007695" y="4394763"/>
                <a:ext cx="1188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a:off x="6604342" y="4988060"/>
                <a:ext cx="19620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rot="5400000">
                <a:off x="6013147" y="5574157"/>
                <a:ext cx="11736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grpSp>
      </p:grpSp>
      <p:sp>
        <p:nvSpPr>
          <p:cNvPr id="2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(pictures): </a:t>
            </a:r>
            <a:r>
              <a:rPr lang="de-DE" spc="0" dirty="0" smtClean="0"/>
              <a:t>www.North Macedonia-timeless.com</a:t>
            </a:r>
            <a:endParaRPr lang="en-US" spc="0" dirty="0"/>
          </a:p>
        </p:txBody>
      </p:sp>
    </p:spTree>
    <p:extLst>
      <p:ext uri="{BB962C8B-B14F-4D97-AF65-F5344CB8AC3E}">
        <p14:creationId xmlns:p14="http://schemas.microsoft.com/office/powerpoint/2010/main" val="287312253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GB" sz="2000" b="1" dirty="0" smtClean="0"/>
              <a:t>The North Macedonian government should continue to finance and develop touristic flagship projects</a:t>
            </a:r>
            <a:endParaRPr lang="en-GB"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91</a:t>
            </a:fld>
            <a:endParaRPr lang="de-DE" altLang="de-DE"/>
          </a:p>
        </p:txBody>
      </p:sp>
      <p:sp>
        <p:nvSpPr>
          <p:cNvPr id="9" name="Inhaltsplatzhalter 8"/>
          <p:cNvSpPr>
            <a:spLocks noGrp="1"/>
          </p:cNvSpPr>
          <p:nvPr>
            <p:ph sz="quarter" idx="14"/>
          </p:nvPr>
        </p:nvSpPr>
        <p:spPr>
          <a:xfrm>
            <a:off x="3059832" y="188913"/>
            <a:ext cx="5626969" cy="360362"/>
          </a:xfrm>
        </p:spPr>
        <p:txBody>
          <a:bodyPr/>
          <a:lstStyle/>
          <a:p>
            <a:r>
              <a:rPr lang="en-US" dirty="0" smtClean="0"/>
              <a:t>Potential flagship projects</a:t>
            </a:r>
            <a:endParaRPr lang="de-AT" dirty="0"/>
          </a:p>
        </p:txBody>
      </p:sp>
      <p:grpSp>
        <p:nvGrpSpPr>
          <p:cNvPr id="6" name="Gruppieren 5"/>
          <p:cNvGrpSpPr/>
          <p:nvPr/>
        </p:nvGrpSpPr>
        <p:grpSpPr>
          <a:xfrm>
            <a:off x="504426" y="1412776"/>
            <a:ext cx="8206320" cy="4881043"/>
            <a:chOff x="504426" y="1412776"/>
            <a:chExt cx="8206320" cy="4881043"/>
          </a:xfrm>
        </p:grpSpPr>
        <p:sp>
          <p:nvSpPr>
            <p:cNvPr id="7" name="Text Box 4"/>
            <p:cNvSpPr txBox="1">
              <a:spLocks noChangeArrowheads="1"/>
            </p:cNvSpPr>
            <p:nvPr/>
          </p:nvSpPr>
          <p:spPr bwMode="auto">
            <a:xfrm>
              <a:off x="504426"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Implemented</a:t>
              </a:r>
              <a:r>
                <a:rPr lang="de-DE" sz="1100" dirty="0" smtClean="0">
                  <a:solidFill>
                    <a:srgbClr val="000000"/>
                  </a:solidFill>
                </a:rPr>
                <a:t> </a:t>
              </a:r>
              <a:r>
                <a:rPr lang="de-DE" sz="1100" dirty="0" err="1" smtClean="0">
                  <a:solidFill>
                    <a:srgbClr val="000000"/>
                  </a:solidFill>
                </a:rPr>
                <a:t>projects</a:t>
              </a:r>
              <a:endParaRPr lang="de-AT" sz="1100" dirty="0">
                <a:solidFill>
                  <a:srgbClr val="000000"/>
                </a:solidFill>
              </a:endParaRPr>
            </a:p>
          </p:txBody>
        </p:sp>
        <p:sp>
          <p:nvSpPr>
            <p:cNvPr id="8"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0" name="Text Box 4"/>
            <p:cNvSpPr txBox="1">
              <a:spLocks noChangeArrowheads="1"/>
            </p:cNvSpPr>
            <p:nvPr/>
          </p:nvSpPr>
          <p:spPr bwMode="auto">
            <a:xfrm>
              <a:off x="4643172"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Potential </a:t>
              </a:r>
              <a:r>
                <a:rPr lang="de-DE" sz="1100" dirty="0" err="1" smtClean="0">
                  <a:solidFill>
                    <a:srgbClr val="000000"/>
                  </a:solidFill>
                </a:rPr>
                <a:t>new</a:t>
              </a:r>
              <a:r>
                <a:rPr lang="de-DE" sz="1100" dirty="0" smtClean="0">
                  <a:solidFill>
                    <a:srgbClr val="000000"/>
                  </a:solidFill>
                </a:rPr>
                <a:t> </a:t>
              </a:r>
              <a:r>
                <a:rPr lang="de-DE" sz="1100" dirty="0" err="1" smtClean="0">
                  <a:solidFill>
                    <a:srgbClr val="000000"/>
                  </a:solidFill>
                </a:rPr>
                <a:t>flagship</a:t>
              </a:r>
              <a:r>
                <a:rPr lang="de-DE" sz="1100" dirty="0" smtClean="0">
                  <a:solidFill>
                    <a:srgbClr val="000000"/>
                  </a:solidFill>
                </a:rPr>
                <a:t> </a:t>
              </a:r>
              <a:r>
                <a:rPr lang="de-DE" sz="1100" dirty="0" err="1" smtClean="0">
                  <a:solidFill>
                    <a:srgbClr val="000000"/>
                  </a:solidFill>
                </a:rPr>
                <a:t>projects</a:t>
              </a:r>
              <a:r>
                <a:rPr lang="de-DE" sz="1100" dirty="0" smtClean="0">
                  <a:solidFill>
                    <a:srgbClr val="000000"/>
                  </a:solidFill>
                </a:rPr>
                <a:t> </a:t>
              </a:r>
              <a:endParaRPr lang="de-AT" sz="1100" dirty="0">
                <a:solidFill>
                  <a:srgbClr val="000000"/>
                </a:solidFill>
              </a:endParaRPr>
            </a:p>
          </p:txBody>
        </p:sp>
        <p:sp>
          <p:nvSpPr>
            <p:cNvPr id="11" name="Line 5"/>
            <p:cNvSpPr>
              <a:spLocks noChangeShapeType="1"/>
            </p:cNvSpPr>
            <p:nvPr/>
          </p:nvSpPr>
          <p:spPr bwMode="auto">
            <a:xfrm>
              <a:off x="4746748"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2" name="Rectangle 6"/>
            <p:cNvSpPr>
              <a:spLocks noChangeArrowheads="1"/>
            </p:cNvSpPr>
            <p:nvPr/>
          </p:nvSpPr>
          <p:spPr bwMode="auto">
            <a:xfrm>
              <a:off x="4649910" y="1726161"/>
              <a:ext cx="406083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In order to further increase the attractiveness of North Macedonia as a tourism destination it will be necessary, that the government continues developing and financing new flagship projects also in the future.</a:t>
              </a:r>
            </a:p>
            <a:p>
              <a:pPr>
                <a:spcBef>
                  <a:spcPts val="0"/>
                </a:spcBef>
                <a:spcAft>
                  <a:spcPts val="600"/>
                </a:spcAft>
                <a:buClr>
                  <a:srgbClr val="E3007B"/>
                </a:buClr>
                <a:buSzPct val="115000"/>
              </a:pPr>
              <a:r>
                <a:rPr lang="en-US" sz="1100" dirty="0" smtClean="0">
                  <a:solidFill>
                    <a:srgbClr val="000000"/>
                  </a:solidFill>
                </a:rPr>
                <a:t>Those projects should be in line with the desired positioning of North Macedonia as a holiday destination and should strengthen the Unique Selling Proposition of the country. At the same time the focus should be on large-scale projects which are difficult to finance by the private sector but boost demand or stimulate third-party investment respectively high indirect revenues.</a:t>
              </a:r>
            </a:p>
            <a:p>
              <a:pPr>
                <a:spcBef>
                  <a:spcPts val="0"/>
                </a:spcBef>
                <a:spcAft>
                  <a:spcPts val="600"/>
                </a:spcAft>
                <a:buClr>
                  <a:srgbClr val="E3007B"/>
                </a:buClr>
                <a:buSzPct val="115000"/>
              </a:pPr>
              <a:r>
                <a:rPr lang="en-US" sz="1100" dirty="0" smtClean="0">
                  <a:solidFill>
                    <a:srgbClr val="000000"/>
                  </a:solidFill>
                </a:rPr>
                <a:t>Potential flagship projects until 2030:</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Modern conference centers in Skopje</a:t>
              </a:r>
              <a:r>
                <a:rPr lang="en-US" sz="1100" dirty="0">
                  <a:solidFill>
                    <a:srgbClr val="000000"/>
                  </a:solidFill>
                </a:rPr>
                <a:t> </a:t>
              </a:r>
              <a:r>
                <a:rPr lang="en-US" sz="1100" dirty="0" smtClean="0">
                  <a:solidFill>
                    <a:srgbClr val="000000"/>
                  </a:solidFill>
                </a:rPr>
                <a:t>and </a:t>
              </a:r>
              <a:r>
                <a:rPr lang="en-US" sz="1100" dirty="0" err="1" smtClean="0">
                  <a:solidFill>
                    <a:srgbClr val="000000"/>
                  </a:solidFill>
                </a:rPr>
                <a:t>Ohrid</a:t>
              </a:r>
              <a:r>
                <a:rPr lang="en-US" sz="1100" dirty="0" smtClean="0">
                  <a:solidFill>
                    <a:srgbClr val="000000"/>
                  </a:solidFill>
                </a:rPr>
                <a:t> in order to boost demand in the MICE (Meetings, Incentives, Conferences and Events) segment</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Large motorway service area on A1 to create a “must-see” attraction for transit visitors with the chance to communicate a positive image of North Macedonia as a country</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Modern mountain resort as a PPP (Public Private Partnership) project</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Modern spa resort as a PPP (Public Private Partnership) project</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Modern development of </a:t>
              </a:r>
              <a:r>
                <a:rPr lang="en-US" sz="1100" dirty="0">
                  <a:solidFill>
                    <a:srgbClr val="000000"/>
                  </a:solidFill>
                </a:rPr>
                <a:t>c</a:t>
              </a:r>
              <a:r>
                <a:rPr lang="en-US" sz="1100" dirty="0" smtClean="0">
                  <a:solidFill>
                    <a:srgbClr val="000000"/>
                  </a:solidFill>
                </a:rPr>
                <a:t>ultural highlights in North Macedonia (e.g. historic sites like </a:t>
              </a:r>
              <a:r>
                <a:rPr lang="en-US" sz="1100" dirty="0" err="1" smtClean="0">
                  <a:solidFill>
                    <a:srgbClr val="000000"/>
                  </a:solidFill>
                </a:rPr>
                <a:t>Stolbi</a:t>
              </a:r>
              <a:r>
                <a:rPr lang="en-US" sz="1100" dirty="0" smtClean="0">
                  <a:solidFill>
                    <a:srgbClr val="000000"/>
                  </a:solidFill>
                </a:rPr>
                <a:t>, Kale Fortress in Skopje) </a:t>
              </a:r>
            </a:p>
          </p:txBody>
        </p:sp>
        <p:sp>
          <p:nvSpPr>
            <p:cNvPr id="13" name="Rectangle 6"/>
            <p:cNvSpPr>
              <a:spLocks noChangeArrowheads="1"/>
            </p:cNvSpPr>
            <p:nvPr/>
          </p:nvSpPr>
          <p:spPr bwMode="auto">
            <a:xfrm>
              <a:off x="515488" y="1726160"/>
              <a:ext cx="4060836" cy="456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government has financed several projects over the last decade with a positive effect on the tourism industry. </a:t>
              </a:r>
            </a:p>
            <a:p>
              <a:pPr>
                <a:spcBef>
                  <a:spcPts val="0"/>
                </a:spcBef>
                <a:spcAft>
                  <a:spcPts val="600"/>
                </a:spcAft>
                <a:buClr>
                  <a:srgbClr val="E3007B"/>
                </a:buClr>
                <a:buSzPct val="115000"/>
              </a:pPr>
              <a:r>
                <a:rPr lang="en-US" sz="1100" dirty="0" smtClean="0">
                  <a:solidFill>
                    <a:srgbClr val="000000"/>
                  </a:solidFill>
                </a:rPr>
                <a:t>Exemplary the following three projects are briefly described:</a:t>
              </a:r>
            </a:p>
            <a:p>
              <a:pPr>
                <a:spcBef>
                  <a:spcPts val="0"/>
                </a:spcBef>
                <a:spcAft>
                  <a:spcPts val="600"/>
                </a:spcAft>
                <a:buClr>
                  <a:srgbClr val="E3007B"/>
                </a:buClr>
                <a:buSzPct val="115000"/>
              </a:pPr>
              <a:r>
                <a:rPr lang="en-US" sz="1100" u="sng" dirty="0" smtClean="0">
                  <a:solidFill>
                    <a:srgbClr val="000000"/>
                  </a:solidFill>
                </a:rPr>
                <a:t>Skopje 2014</a:t>
              </a:r>
            </a:p>
            <a:p>
              <a:pPr marL="1166813">
                <a:spcBef>
                  <a:spcPts val="0"/>
                </a:spcBef>
                <a:spcAft>
                  <a:spcPts val="0"/>
                </a:spcAft>
                <a:buClr>
                  <a:srgbClr val="E3007B"/>
                </a:buClr>
                <a:buSzPct val="115000"/>
              </a:pPr>
              <a:r>
                <a:rPr lang="en-US" sz="1100" dirty="0">
                  <a:solidFill>
                    <a:srgbClr val="000000"/>
                  </a:solidFill>
                </a:rPr>
                <a:t>I</a:t>
              </a:r>
              <a:r>
                <a:rPr lang="en-US" sz="1100" dirty="0" smtClean="0">
                  <a:solidFill>
                    <a:srgbClr val="000000"/>
                  </a:solidFill>
                </a:rPr>
                <a:t>n 2010 the government announced the project “Skopje 2014” aimed at giving the capital a more classic appeal by the year 2014. The project includes the construction of several museums and government</a:t>
              </a:r>
            </a:p>
            <a:p>
              <a:pPr>
                <a:spcBef>
                  <a:spcPts val="0"/>
                </a:spcBef>
                <a:spcAft>
                  <a:spcPts val="600"/>
                </a:spcAft>
                <a:buClr>
                  <a:srgbClr val="E3007B"/>
                </a:buClr>
                <a:buSzPct val="115000"/>
              </a:pPr>
              <a:r>
                <a:rPr lang="en-US" sz="1100" dirty="0" smtClean="0">
                  <a:solidFill>
                    <a:srgbClr val="000000"/>
                  </a:solidFill>
                </a:rPr>
                <a:t> buildings as well as numerous monuments depicting historical figures from the region. </a:t>
              </a:r>
            </a:p>
            <a:p>
              <a:pPr>
                <a:spcBef>
                  <a:spcPts val="0"/>
                </a:spcBef>
                <a:spcAft>
                  <a:spcPts val="600"/>
                </a:spcAft>
                <a:buClr>
                  <a:srgbClr val="E3007B"/>
                </a:buClr>
                <a:buSzPct val="115000"/>
              </a:pPr>
              <a:r>
                <a:rPr lang="en-US" sz="1100" u="sng" dirty="0" smtClean="0">
                  <a:solidFill>
                    <a:srgbClr val="000000"/>
                  </a:solidFill>
                </a:rPr>
                <a:t>Ethno Village </a:t>
              </a:r>
              <a:r>
                <a:rPr lang="en-US" sz="1100" u="sng" dirty="0" err="1" smtClean="0">
                  <a:solidFill>
                    <a:srgbClr val="000000"/>
                  </a:solidFill>
                </a:rPr>
                <a:t>Vodno</a:t>
              </a:r>
              <a:r>
                <a:rPr lang="en-US" sz="1100" u="sng" dirty="0" smtClean="0">
                  <a:solidFill>
                    <a:srgbClr val="000000"/>
                  </a:solidFill>
                </a:rPr>
                <a:t> (Skopje)</a:t>
              </a:r>
            </a:p>
            <a:p>
              <a:pPr marL="1166813">
                <a:spcBef>
                  <a:spcPts val="0"/>
                </a:spcBef>
                <a:spcAft>
                  <a:spcPts val="600"/>
                </a:spcAft>
                <a:buClr>
                  <a:srgbClr val="E3007B"/>
                </a:buClr>
                <a:buSzPct val="115000"/>
              </a:pPr>
              <a:r>
                <a:rPr lang="en-US" sz="1100" dirty="0" smtClean="0">
                  <a:solidFill>
                    <a:srgbClr val="000000"/>
                  </a:solidFill>
                </a:rPr>
                <a:t>One of the latest projects financed by the government was the Ethno Village on </a:t>
              </a:r>
              <a:r>
                <a:rPr lang="en-US" sz="1100" dirty="0" err="1" smtClean="0">
                  <a:solidFill>
                    <a:srgbClr val="000000"/>
                  </a:solidFill>
                </a:rPr>
                <a:t>Vodno</a:t>
              </a:r>
              <a:r>
                <a:rPr lang="en-US" sz="1100" dirty="0" smtClean="0">
                  <a:solidFill>
                    <a:srgbClr val="000000"/>
                  </a:solidFill>
                </a:rPr>
                <a:t>. The complex has an area of around 15.000 square </a:t>
              </a:r>
              <a:r>
                <a:rPr lang="en-US" sz="1100" dirty="0" err="1" smtClean="0">
                  <a:solidFill>
                    <a:srgbClr val="000000"/>
                  </a:solidFill>
                </a:rPr>
                <a:t>metres</a:t>
              </a:r>
              <a:r>
                <a:rPr lang="en-US" sz="1100" dirty="0" smtClean="0">
                  <a:solidFill>
                    <a:srgbClr val="000000"/>
                  </a:solidFill>
                </a:rPr>
                <a:t> including several North Macedonian village style buildings.</a:t>
              </a:r>
            </a:p>
            <a:p>
              <a:pPr>
                <a:spcBef>
                  <a:spcPts val="0"/>
                </a:spcBef>
                <a:spcAft>
                  <a:spcPts val="600"/>
                </a:spcAft>
                <a:buClr>
                  <a:srgbClr val="E3007B"/>
                </a:buClr>
                <a:buSzPct val="115000"/>
              </a:pPr>
              <a:r>
                <a:rPr lang="en-US" sz="1100" u="sng" dirty="0" smtClean="0">
                  <a:solidFill>
                    <a:srgbClr val="000000"/>
                  </a:solidFill>
                </a:rPr>
                <a:t>Memorial House of Mother Teresa</a:t>
              </a:r>
            </a:p>
            <a:p>
              <a:pPr marL="1166813">
                <a:spcBef>
                  <a:spcPts val="0"/>
                </a:spcBef>
                <a:spcAft>
                  <a:spcPts val="600"/>
                </a:spcAft>
                <a:buClr>
                  <a:srgbClr val="E3007B"/>
                </a:buClr>
                <a:buSzPct val="115000"/>
              </a:pPr>
              <a:r>
                <a:rPr lang="en-US" sz="1100" dirty="0" smtClean="0">
                  <a:solidFill>
                    <a:srgbClr val="000000"/>
                  </a:solidFill>
                </a:rPr>
                <a:t>The memorial house is located in the city </a:t>
              </a:r>
              <a:r>
                <a:rPr lang="en-US" sz="1100" dirty="0" err="1" smtClean="0">
                  <a:solidFill>
                    <a:srgbClr val="000000"/>
                  </a:solidFill>
                </a:rPr>
                <a:t>centre</a:t>
              </a:r>
              <a:r>
                <a:rPr lang="en-US" sz="1100" dirty="0" smtClean="0">
                  <a:solidFill>
                    <a:srgbClr val="000000"/>
                  </a:solidFill>
                </a:rPr>
                <a:t> of Skopje (on popular North Macedonia Street), where Mother Teresa lived from 1910 to 1928. It was opened in 2009 and is now one of the landmarks of Skopje.</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pic>
          <p:nvPicPr>
            <p:cNvPr id="3074" name="Picture 2" descr="C:\Pics\Pics beruflich\15 10 Macedonia\IMG-20151027-0242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7333" y="2699589"/>
              <a:ext cx="1011670" cy="758753"/>
            </a:xfrm>
            <a:prstGeom prst="round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thumb/8/89/%D0%95%D1%82%D0%BD%D0%BE_%D1%81%D0%B5%D0%BB%D0%BE_-_%D0%9D%D0%B5%D1%80%D0%B5%D0%B7%D0%B8_%2818%29.jpg/800px-%D0%95%D1%82%D0%BD%D0%BE_%D1%81%D0%B5%D0%BB%D0%BE_-_%D0%9D%D0%B5%D1%80%D0%B5%D0%B7%D0%B8_%2818%29.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17333" y="4202616"/>
              <a:ext cx="1011670" cy="754574"/>
            </a:xfrm>
            <a:prstGeom prst="roundRect">
              <a:avLst/>
            </a:prstGeom>
            <a:noFill/>
            <a:extLst>
              <a:ext uri="{909E8E84-426E-40DD-AFC4-6F175D3DCCD1}">
                <a14:hiddenFill xmlns:a14="http://schemas.microsoft.com/office/drawing/2010/main">
                  <a:solidFill>
                    <a:srgbClr val="FFFFFF"/>
                  </a:solidFill>
                </a14:hiddenFill>
              </a:ext>
            </a:extLst>
          </p:spPr>
        </p:pic>
        <p:pic>
          <p:nvPicPr>
            <p:cNvPr id="3078" name="Picture 6" descr="https://dbf3bb47b670eaaa7be1-968fa800d06a2236454303935cd1d7a3.ssl.cf2.rackcdn.com/21698979139486574069785353139486574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8003" y="5349267"/>
              <a:ext cx="1021000" cy="750720"/>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6054059"/>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pPr algn="just"/>
            <a:r>
              <a:rPr lang="en-GB" sz="2000" b="1" dirty="0" smtClean="0"/>
              <a:t>Besides the national flagship projects it will also be important to support tourism projects on a local level </a:t>
            </a:r>
            <a:endParaRPr lang="en-GB"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92</a:t>
            </a:fld>
            <a:endParaRPr lang="de-DE" altLang="de-DE"/>
          </a:p>
        </p:txBody>
      </p:sp>
      <p:sp>
        <p:nvSpPr>
          <p:cNvPr id="9" name="Inhaltsplatzhalter 8"/>
          <p:cNvSpPr>
            <a:spLocks noGrp="1"/>
          </p:cNvSpPr>
          <p:nvPr>
            <p:ph sz="quarter" idx="14"/>
          </p:nvPr>
        </p:nvSpPr>
        <p:spPr>
          <a:xfrm>
            <a:off x="3059832" y="188913"/>
            <a:ext cx="5626969" cy="360362"/>
          </a:xfrm>
        </p:spPr>
        <p:txBody>
          <a:bodyPr/>
          <a:lstStyle/>
          <a:p>
            <a:r>
              <a:rPr lang="en-US" dirty="0" smtClean="0"/>
              <a:t>Regional tourism development </a:t>
            </a:r>
            <a:r>
              <a:rPr lang="en-US" dirty="0"/>
              <a:t>p</a:t>
            </a:r>
            <a:r>
              <a:rPr lang="en-US" dirty="0" smtClean="0"/>
              <a:t>rojects</a:t>
            </a:r>
            <a:endParaRPr lang="de-AT" dirty="0"/>
          </a:p>
        </p:txBody>
      </p:sp>
      <p:grpSp>
        <p:nvGrpSpPr>
          <p:cNvPr id="14" name="Gruppieren 13"/>
          <p:cNvGrpSpPr/>
          <p:nvPr/>
        </p:nvGrpSpPr>
        <p:grpSpPr>
          <a:xfrm>
            <a:off x="504426" y="1412776"/>
            <a:ext cx="8206320" cy="4881043"/>
            <a:chOff x="504426" y="1412776"/>
            <a:chExt cx="8206320" cy="4881043"/>
          </a:xfrm>
        </p:grpSpPr>
        <p:sp>
          <p:nvSpPr>
            <p:cNvPr id="15" name="Text Box 4"/>
            <p:cNvSpPr txBox="1">
              <a:spLocks noChangeArrowheads="1"/>
            </p:cNvSpPr>
            <p:nvPr/>
          </p:nvSpPr>
          <p:spPr bwMode="auto">
            <a:xfrm>
              <a:off x="504426"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16"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Text Box 4"/>
            <p:cNvSpPr txBox="1">
              <a:spLocks noChangeArrowheads="1"/>
            </p:cNvSpPr>
            <p:nvPr/>
          </p:nvSpPr>
          <p:spPr bwMode="auto">
            <a:xfrm>
              <a:off x="4643172"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18" name="Line 5"/>
            <p:cNvSpPr>
              <a:spLocks noChangeShapeType="1"/>
            </p:cNvSpPr>
            <p:nvPr/>
          </p:nvSpPr>
          <p:spPr bwMode="auto">
            <a:xfrm>
              <a:off x="4746748"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9" name="Rectangle 6"/>
            <p:cNvSpPr>
              <a:spLocks noChangeArrowheads="1"/>
            </p:cNvSpPr>
            <p:nvPr/>
          </p:nvSpPr>
          <p:spPr bwMode="auto">
            <a:xfrm>
              <a:off x="4649910" y="1726161"/>
              <a:ext cx="406083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In a first phase it is recommended to </a:t>
              </a:r>
              <a:r>
                <a:rPr lang="en-US" sz="1100" dirty="0">
                  <a:solidFill>
                    <a:srgbClr val="000000"/>
                  </a:solidFill>
                </a:rPr>
                <a:t>define </a:t>
              </a:r>
              <a:r>
                <a:rPr lang="en-US" sz="1100" dirty="0" smtClean="0">
                  <a:solidFill>
                    <a:srgbClr val="000000"/>
                  </a:solidFill>
                </a:rPr>
                <a:t>homogeneous tourism destinations/regions consisting of several municipalities – further information about these tourism destinations/regions will be provided in strategic target 3 (“improve the organizational structures in tourism”).</a:t>
              </a:r>
            </a:p>
            <a:p>
              <a:pPr>
                <a:spcBef>
                  <a:spcPts val="0"/>
                </a:spcBef>
                <a:spcAft>
                  <a:spcPts val="600"/>
                </a:spcAft>
                <a:buClr>
                  <a:srgbClr val="E3007B"/>
                </a:buClr>
                <a:buSzPct val="115000"/>
              </a:pPr>
              <a:r>
                <a:rPr lang="en-US" sz="1100" dirty="0" smtClean="0">
                  <a:solidFill>
                    <a:srgbClr val="000000"/>
                  </a:solidFill>
                </a:rPr>
                <a:t>After setting up such tourism destinations/regions it will be important to prepare a Tourism Development Plan for each of the tourism destinations/regions. Those plans should take all already existing tourism planning documents for the territory into consideration and should be prepared in line with the National Tourism Strategy. They should also </a:t>
              </a:r>
              <a:r>
                <a:rPr lang="en-US" sz="1100" dirty="0">
                  <a:solidFill>
                    <a:srgbClr val="000000"/>
                  </a:solidFill>
                </a:rPr>
                <a:t>include a list of </a:t>
              </a:r>
              <a:r>
                <a:rPr lang="en-US" sz="1100" dirty="0" smtClean="0">
                  <a:solidFill>
                    <a:srgbClr val="000000"/>
                  </a:solidFill>
                </a:rPr>
                <a:t>important </a:t>
              </a:r>
              <a:r>
                <a:rPr lang="en-US" sz="1100" dirty="0">
                  <a:solidFill>
                    <a:srgbClr val="000000"/>
                  </a:solidFill>
                </a:rPr>
                <a:t>tourism development </a:t>
              </a:r>
              <a:r>
                <a:rPr lang="en-US" sz="1100" dirty="0" smtClean="0">
                  <a:solidFill>
                    <a:srgbClr val="000000"/>
                  </a:solidFill>
                </a:rPr>
                <a:t>projects for the destination/ region.</a:t>
              </a:r>
            </a:p>
            <a:p>
              <a:pPr>
                <a:spcBef>
                  <a:spcPts val="0"/>
                </a:spcBef>
                <a:spcAft>
                  <a:spcPts val="600"/>
                </a:spcAft>
                <a:buClr>
                  <a:srgbClr val="E3007B"/>
                </a:buClr>
                <a:buSzPct val="115000"/>
              </a:pPr>
              <a:r>
                <a:rPr lang="en-US" sz="1100" dirty="0" smtClean="0">
                  <a:solidFill>
                    <a:srgbClr val="000000"/>
                  </a:solidFill>
                </a:rPr>
                <a:t>In parallel it is recommended that the North Macedonian government creates a development fund (ideally connected with donor or EU-financed programs) to financially support those important tourism development projects on a destination/regional level.</a:t>
              </a:r>
            </a:p>
            <a:p>
              <a:pPr>
                <a:spcBef>
                  <a:spcPts val="0"/>
                </a:spcBef>
                <a:spcAft>
                  <a:spcPts val="600"/>
                </a:spcAft>
                <a:buClr>
                  <a:srgbClr val="E3007B"/>
                </a:buClr>
                <a:buSzPct val="115000"/>
              </a:pPr>
              <a:r>
                <a:rPr lang="en-US" sz="1100" dirty="0" smtClean="0">
                  <a:solidFill>
                    <a:srgbClr val="000000"/>
                  </a:solidFill>
                </a:rPr>
                <a:t>One of the main goals should be to better coordinate tourism development and to have a regional (destinations) development approach rather than a local (municipalities) one – this especially makes sense, as tourists do not perceive a holiday destination along administrative boarders.  </a:t>
              </a:r>
            </a:p>
          </p:txBody>
        </p:sp>
        <p:sp>
          <p:nvSpPr>
            <p:cNvPr id="20" name="Rectangle 6"/>
            <p:cNvSpPr>
              <a:spLocks noChangeArrowheads="1"/>
            </p:cNvSpPr>
            <p:nvPr/>
          </p:nvSpPr>
          <p:spPr bwMode="auto">
            <a:xfrm>
              <a:off x="515488" y="1726160"/>
              <a:ext cx="4060836" cy="456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One of the main barriers for a professional tourism development in North Macedonia is the current administrative division of the country, which is unfavorable for tourism development. </a:t>
              </a:r>
            </a:p>
            <a:p>
              <a:pPr>
                <a:spcBef>
                  <a:spcPts val="0"/>
                </a:spcBef>
                <a:spcAft>
                  <a:spcPts val="600"/>
                </a:spcAft>
                <a:buClr>
                  <a:srgbClr val="E3007B"/>
                </a:buClr>
                <a:buSzPct val="115000"/>
              </a:pPr>
              <a:r>
                <a:rPr lang="en-US" sz="1100" dirty="0" smtClean="0">
                  <a:solidFill>
                    <a:srgbClr val="000000"/>
                  </a:solidFill>
                </a:rPr>
                <a:t>Underneath the national level North Macedonia has 80 municipalities – furthermore 8 statistical regions have been defined. Both, the municipalities and the RDA (Regional Development Agencies) of the statistical regions, have in common, that they have very limited financial resources in general and for tourism development in particular.</a:t>
              </a:r>
            </a:p>
            <a:p>
              <a:pPr>
                <a:spcBef>
                  <a:spcPts val="0"/>
                </a:spcBef>
                <a:spcAft>
                  <a:spcPts val="600"/>
                </a:spcAft>
                <a:buClr>
                  <a:srgbClr val="E3007B"/>
                </a:buClr>
                <a:buSzPct val="115000"/>
              </a:pPr>
              <a:r>
                <a:rPr lang="en-US" sz="1100" dirty="0" smtClean="0">
                  <a:solidFill>
                    <a:srgbClr val="000000"/>
                  </a:solidFill>
                </a:rPr>
                <a:t>At the same time strategic tourism development plans are often missing or weakly prepared on a local level. Additionally several donors are financing tourism-related activities on a local level (planning and/or implementation) but those activities can be relatively uncoordinated and often important stakeholders are not aware of the projects and its content.</a:t>
              </a:r>
            </a:p>
            <a:p>
              <a:pPr>
                <a:spcBef>
                  <a:spcPts val="0"/>
                </a:spcBef>
                <a:spcAft>
                  <a:spcPts val="600"/>
                </a:spcAft>
                <a:buClr>
                  <a:srgbClr val="E3007B"/>
                </a:buClr>
                <a:buSzPct val="115000"/>
              </a:pPr>
              <a:r>
                <a:rPr lang="en-US" sz="1100" dirty="0" smtClean="0">
                  <a:solidFill>
                    <a:srgbClr val="000000"/>
                  </a:solidFill>
                </a:rPr>
                <a:t>Also several strategic plans related to the development of several types of tourism have been developed by the institutions on a national level for North Macedonia but can often not be implemented because of a lack of human and financial resources on a local level respectively because of missing regional administrative structures for tourism.  </a:t>
              </a:r>
            </a:p>
            <a:p>
              <a:pPr>
                <a:spcBef>
                  <a:spcPts val="0"/>
                </a:spcBef>
                <a:spcAft>
                  <a:spcPts val="600"/>
                </a:spcAft>
                <a:buClr>
                  <a:srgbClr val="E3007B"/>
                </a:buClr>
                <a:buSzPct val="115000"/>
              </a:pPr>
              <a:r>
                <a:rPr lang="en-US" sz="1100" dirty="0">
                  <a:solidFill>
                    <a:srgbClr val="000000"/>
                  </a:solidFill>
                </a:rPr>
                <a:t> </a:t>
              </a:r>
              <a:r>
                <a:rPr lang="en-US" sz="1100" dirty="0" smtClean="0">
                  <a:solidFill>
                    <a:srgbClr val="000000"/>
                  </a:solidFill>
                </a:rPr>
                <a:t>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spTree>
    <p:extLst>
      <p:ext uri="{BB962C8B-B14F-4D97-AF65-F5344CB8AC3E}">
        <p14:creationId xmlns:p14="http://schemas.microsoft.com/office/powerpoint/2010/main" val="3710460117"/>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750419" y="5054362"/>
            <a:ext cx="1017329" cy="750902"/>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56079" y="3542284"/>
            <a:ext cx="1011669" cy="754574"/>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502920" y="517818"/>
            <a:ext cx="8229600" cy="936000"/>
          </a:xfrm>
        </p:spPr>
        <p:txBody>
          <a:bodyPr/>
          <a:lstStyle/>
          <a:p>
            <a:r>
              <a:rPr lang="en-GB" sz="2000" b="1" dirty="0" smtClean="0"/>
              <a:t>Furthermore it is recommended to develop and promote national tourism routes</a:t>
            </a:r>
            <a:endParaRPr lang="en-GB"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93</a:t>
            </a:fld>
            <a:endParaRPr lang="de-DE" altLang="de-DE"/>
          </a:p>
        </p:txBody>
      </p:sp>
      <p:sp>
        <p:nvSpPr>
          <p:cNvPr id="9" name="Inhaltsplatzhalter 8"/>
          <p:cNvSpPr>
            <a:spLocks noGrp="1"/>
          </p:cNvSpPr>
          <p:nvPr>
            <p:ph sz="quarter" idx="14"/>
          </p:nvPr>
        </p:nvSpPr>
        <p:spPr>
          <a:xfrm>
            <a:off x="3059832" y="188913"/>
            <a:ext cx="5626969" cy="360362"/>
          </a:xfrm>
        </p:spPr>
        <p:txBody>
          <a:bodyPr/>
          <a:lstStyle/>
          <a:p>
            <a:r>
              <a:rPr lang="en-US" dirty="0" smtClean="0"/>
              <a:t>National tourism routes</a:t>
            </a:r>
            <a:endParaRPr lang="de-AT" dirty="0"/>
          </a:p>
        </p:txBody>
      </p:sp>
      <p:grpSp>
        <p:nvGrpSpPr>
          <p:cNvPr id="6" name="Gruppieren 5"/>
          <p:cNvGrpSpPr/>
          <p:nvPr/>
        </p:nvGrpSpPr>
        <p:grpSpPr>
          <a:xfrm>
            <a:off x="504426" y="1412776"/>
            <a:ext cx="8206320" cy="4881043"/>
            <a:chOff x="504426" y="1412776"/>
            <a:chExt cx="8206320" cy="4881043"/>
          </a:xfrm>
        </p:grpSpPr>
        <p:sp>
          <p:nvSpPr>
            <p:cNvPr id="7" name="Text Box 4"/>
            <p:cNvSpPr txBox="1">
              <a:spLocks noChangeArrowheads="1"/>
            </p:cNvSpPr>
            <p:nvPr/>
          </p:nvSpPr>
          <p:spPr bwMode="auto">
            <a:xfrm>
              <a:off x="504426"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Project </a:t>
              </a:r>
              <a:r>
                <a:rPr lang="de-DE" sz="1100" dirty="0" err="1" smtClean="0">
                  <a:solidFill>
                    <a:srgbClr val="000000"/>
                  </a:solidFill>
                </a:rPr>
                <a:t>idea</a:t>
              </a:r>
              <a:endParaRPr lang="de-AT" sz="1100" dirty="0">
                <a:solidFill>
                  <a:srgbClr val="000000"/>
                </a:solidFill>
              </a:endParaRPr>
            </a:p>
          </p:txBody>
        </p:sp>
        <p:sp>
          <p:nvSpPr>
            <p:cNvPr id="8"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0" name="Text Box 4"/>
            <p:cNvSpPr txBox="1">
              <a:spLocks noChangeArrowheads="1"/>
            </p:cNvSpPr>
            <p:nvPr/>
          </p:nvSpPr>
          <p:spPr bwMode="auto">
            <a:xfrm>
              <a:off x="4643172"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Best </a:t>
              </a:r>
              <a:r>
                <a:rPr lang="de-DE" sz="1100" dirty="0" err="1" smtClean="0">
                  <a:solidFill>
                    <a:srgbClr val="000000"/>
                  </a:solidFill>
                </a:rPr>
                <a:t>practice</a:t>
              </a:r>
              <a:r>
                <a:rPr lang="de-DE" sz="1100" dirty="0" smtClean="0">
                  <a:solidFill>
                    <a:srgbClr val="000000"/>
                  </a:solidFill>
                </a:rPr>
                <a:t> </a:t>
              </a:r>
              <a:r>
                <a:rPr lang="de-DE" sz="1100" dirty="0" err="1" smtClean="0">
                  <a:solidFill>
                    <a:srgbClr val="000000"/>
                  </a:solidFill>
                </a:rPr>
                <a:t>examples</a:t>
              </a:r>
              <a:endParaRPr lang="de-AT" sz="1100" dirty="0">
                <a:solidFill>
                  <a:srgbClr val="000000"/>
                </a:solidFill>
              </a:endParaRPr>
            </a:p>
          </p:txBody>
        </p:sp>
        <p:sp>
          <p:nvSpPr>
            <p:cNvPr id="11" name="Line 5"/>
            <p:cNvSpPr>
              <a:spLocks noChangeShapeType="1"/>
            </p:cNvSpPr>
            <p:nvPr/>
          </p:nvSpPr>
          <p:spPr bwMode="auto">
            <a:xfrm>
              <a:off x="4746748"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2" name="Rectangle 6"/>
            <p:cNvSpPr>
              <a:spLocks noChangeArrowheads="1"/>
            </p:cNvSpPr>
            <p:nvPr/>
          </p:nvSpPr>
          <p:spPr bwMode="auto">
            <a:xfrm>
              <a:off x="4649910" y="1726161"/>
              <a:ext cx="406083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u="sng" dirty="0" smtClean="0">
                  <a:solidFill>
                    <a:srgbClr val="000000"/>
                  </a:solidFill>
                </a:rPr>
                <a:t>Grand Tour of Switzerland</a:t>
              </a:r>
              <a:endParaRPr lang="en-US" sz="1100" u="sng" dirty="0">
                <a:solidFill>
                  <a:srgbClr val="000000"/>
                </a:solidFill>
              </a:endParaRPr>
            </a:p>
            <a:p>
              <a:pPr marL="1166813">
                <a:spcBef>
                  <a:spcPts val="0"/>
                </a:spcBef>
                <a:spcAft>
                  <a:spcPts val="0"/>
                </a:spcAft>
                <a:buClr>
                  <a:srgbClr val="E3007B"/>
                </a:buClr>
                <a:buSzPct val="115000"/>
              </a:pPr>
              <a:r>
                <a:rPr lang="en-GB" sz="1100" dirty="0">
                  <a:solidFill>
                    <a:srgbClr val="000000"/>
                  </a:solidFill>
                </a:rPr>
                <a:t>The Grand Tour of Switzerland combines the highlights of Switzerland with a beautifully scenic route. </a:t>
              </a:r>
              <a:r>
                <a:rPr lang="en-GB" sz="1100" dirty="0" smtClean="0">
                  <a:solidFill>
                    <a:srgbClr val="000000"/>
                  </a:solidFill>
                </a:rPr>
                <a:t>The total length of the core route is 1.643 kilometres combining 44 top attractions and 22 lakes.</a:t>
              </a:r>
              <a:endParaRPr lang="en-US" sz="1100" dirty="0" smtClean="0">
                <a:solidFill>
                  <a:srgbClr val="000000"/>
                </a:solidFill>
              </a:endParaRPr>
            </a:p>
            <a:p>
              <a:pPr>
                <a:spcBef>
                  <a:spcPts val="0"/>
                </a:spcBef>
                <a:spcAft>
                  <a:spcPts val="600"/>
                </a:spcAft>
                <a:buClr>
                  <a:srgbClr val="E3007B"/>
                </a:buClr>
                <a:buSzPct val="115000"/>
              </a:pPr>
              <a:r>
                <a:rPr lang="en-US" sz="1100" dirty="0" smtClean="0">
                  <a:solidFill>
                    <a:srgbClr val="000000"/>
                  </a:solidFill>
                </a:rPr>
                <a:t>In order to take the whole tour a minimum travel time of 7 days is recommended. </a:t>
              </a:r>
            </a:p>
            <a:p>
              <a:pPr>
                <a:spcBef>
                  <a:spcPts val="0"/>
                </a:spcBef>
                <a:spcAft>
                  <a:spcPts val="600"/>
                </a:spcAft>
                <a:buClr>
                  <a:srgbClr val="E3007B"/>
                </a:buClr>
                <a:buSzPct val="115000"/>
              </a:pPr>
              <a:r>
                <a:rPr lang="en-US" sz="1100" u="sng" dirty="0" smtClean="0">
                  <a:solidFill>
                    <a:srgbClr val="000000"/>
                  </a:solidFill>
                </a:rPr>
                <a:t>Austrian Castle Route</a:t>
              </a:r>
              <a:endParaRPr lang="en-US" sz="1100" u="sng" dirty="0">
                <a:solidFill>
                  <a:srgbClr val="000000"/>
                </a:solidFill>
              </a:endParaRPr>
            </a:p>
            <a:p>
              <a:pPr marL="1166813">
                <a:spcBef>
                  <a:spcPts val="0"/>
                </a:spcBef>
                <a:spcAft>
                  <a:spcPts val="0"/>
                </a:spcAft>
                <a:buClr>
                  <a:srgbClr val="E3007B"/>
                </a:buClr>
                <a:buSzPct val="115000"/>
              </a:pPr>
              <a:r>
                <a:rPr lang="en-US" sz="1100" dirty="0" smtClean="0">
                  <a:solidFill>
                    <a:srgbClr val="000000"/>
                  </a:solidFill>
                </a:rPr>
                <a:t>The Austrian Castle Route connects 16 castles in the Southern part of the country by a 320 </a:t>
              </a:r>
              <a:r>
                <a:rPr lang="en-US" sz="1100" dirty="0" err="1" smtClean="0">
                  <a:solidFill>
                    <a:srgbClr val="000000"/>
                  </a:solidFill>
                </a:rPr>
                <a:t>kilometres</a:t>
              </a:r>
              <a:r>
                <a:rPr lang="en-US" sz="1100" dirty="0" smtClean="0">
                  <a:solidFill>
                    <a:srgbClr val="000000"/>
                  </a:solidFill>
                </a:rPr>
                <a:t> long route. The route has its own website and travelers can book online different tour packages including</a:t>
              </a:r>
            </a:p>
            <a:p>
              <a:pPr indent="6350">
                <a:spcBef>
                  <a:spcPts val="0"/>
                </a:spcBef>
                <a:spcAft>
                  <a:spcPts val="600"/>
                </a:spcAft>
                <a:buClr>
                  <a:srgbClr val="E3007B"/>
                </a:buClr>
                <a:buSzPct val="115000"/>
              </a:pPr>
              <a:r>
                <a:rPr lang="en-US" sz="1100" dirty="0" smtClean="0">
                  <a:solidFill>
                    <a:srgbClr val="000000"/>
                  </a:solidFill>
                </a:rPr>
                <a:t>accommodation, special events or visiting other tourism attractions on the way. </a:t>
              </a:r>
              <a:endParaRPr lang="en-US" sz="1100" dirty="0">
                <a:solidFill>
                  <a:srgbClr val="000000"/>
                </a:solidFill>
              </a:endParaRPr>
            </a:p>
            <a:p>
              <a:pPr>
                <a:spcBef>
                  <a:spcPts val="0"/>
                </a:spcBef>
                <a:spcAft>
                  <a:spcPts val="600"/>
                </a:spcAft>
                <a:buClr>
                  <a:srgbClr val="E3007B"/>
                </a:buClr>
                <a:buSzPct val="115000"/>
              </a:pPr>
              <a:r>
                <a:rPr lang="en-US" sz="1100" u="sng" dirty="0" err="1" smtClean="0">
                  <a:solidFill>
                    <a:srgbClr val="000000"/>
                  </a:solidFill>
                </a:rPr>
                <a:t>Alpe</a:t>
              </a:r>
              <a:r>
                <a:rPr lang="en-US" sz="1100" u="sng" dirty="0" smtClean="0">
                  <a:solidFill>
                    <a:srgbClr val="000000"/>
                  </a:solidFill>
                </a:rPr>
                <a:t> Adria Trail</a:t>
              </a:r>
              <a:endParaRPr lang="en-US" sz="1100" u="sng" dirty="0">
                <a:solidFill>
                  <a:srgbClr val="000000"/>
                </a:solidFill>
              </a:endParaRPr>
            </a:p>
            <a:p>
              <a:pPr marL="1166813">
                <a:spcBef>
                  <a:spcPts val="0"/>
                </a:spcBef>
                <a:spcAft>
                  <a:spcPts val="0"/>
                </a:spcAft>
                <a:buClr>
                  <a:srgbClr val="E3007B"/>
                </a:buClr>
                <a:buSzPct val="115000"/>
              </a:pPr>
              <a:r>
                <a:rPr lang="en-US" sz="1100" dirty="0" smtClean="0">
                  <a:solidFill>
                    <a:srgbClr val="000000"/>
                  </a:solidFill>
                </a:rPr>
                <a:t>The </a:t>
              </a:r>
              <a:r>
                <a:rPr lang="en-US" sz="1100" dirty="0" err="1" smtClean="0">
                  <a:solidFill>
                    <a:srgbClr val="000000"/>
                  </a:solidFill>
                </a:rPr>
                <a:t>Alpe</a:t>
              </a:r>
              <a:r>
                <a:rPr lang="en-US" sz="1100" dirty="0" smtClean="0">
                  <a:solidFill>
                    <a:srgbClr val="000000"/>
                  </a:solidFill>
                </a:rPr>
                <a:t>-Adria-Trail is a long-distance hiking trail connecting Carinthia (Austria), Slovenia and Friuli-Venezia Giulia (Italy). It consists of 43 stages – each around 20 </a:t>
              </a:r>
              <a:r>
                <a:rPr lang="en-US" sz="1100" dirty="0" err="1" smtClean="0">
                  <a:solidFill>
                    <a:srgbClr val="000000"/>
                  </a:solidFill>
                </a:rPr>
                <a:t>kilometres</a:t>
              </a:r>
              <a:r>
                <a:rPr lang="en-US" sz="1100" dirty="0" smtClean="0">
                  <a:solidFill>
                    <a:srgbClr val="000000"/>
                  </a:solidFill>
                </a:rPr>
                <a:t> long –, is consistently </a:t>
              </a:r>
            </a:p>
            <a:p>
              <a:pPr marL="4763">
                <a:spcBef>
                  <a:spcPts val="0"/>
                </a:spcBef>
                <a:spcAft>
                  <a:spcPts val="600"/>
                </a:spcAft>
                <a:buClr>
                  <a:srgbClr val="E3007B"/>
                </a:buClr>
                <a:buSzPct val="115000"/>
              </a:pPr>
              <a:r>
                <a:rPr lang="en-US" sz="1100" dirty="0" smtClean="0">
                  <a:solidFill>
                    <a:srgbClr val="000000"/>
                  </a:solidFill>
                </a:rPr>
                <a:t>signposted and each stage ends in a place with an accommodation option.</a:t>
              </a:r>
              <a:endParaRPr lang="en-US" sz="1100" dirty="0">
                <a:solidFill>
                  <a:srgbClr val="000000"/>
                </a:solidFill>
              </a:endParaRPr>
            </a:p>
          </p:txBody>
        </p:sp>
        <p:sp>
          <p:nvSpPr>
            <p:cNvPr id="13" name="Rectangle 6"/>
            <p:cNvSpPr>
              <a:spLocks noChangeArrowheads="1"/>
            </p:cNvSpPr>
            <p:nvPr/>
          </p:nvSpPr>
          <p:spPr bwMode="auto">
            <a:xfrm>
              <a:off x="515488" y="1726160"/>
              <a:ext cx="4060836" cy="456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To better promote different attractions in a certain area, many destinations have created trans-regional tourism routes or trails. Individual touring is getting more and more popular among European travelers and therefore offers also an opportunity for North Macedonia.</a:t>
              </a:r>
            </a:p>
            <a:p>
              <a:pPr>
                <a:spcBef>
                  <a:spcPts val="0"/>
                </a:spcBef>
                <a:spcAft>
                  <a:spcPts val="600"/>
                </a:spcAft>
                <a:buClr>
                  <a:srgbClr val="E3007B"/>
                </a:buClr>
                <a:buSzPct val="115000"/>
              </a:pPr>
              <a:r>
                <a:rPr lang="en-US" sz="1100" dirty="0" smtClean="0">
                  <a:solidFill>
                    <a:srgbClr val="000000"/>
                  </a:solidFill>
                </a:rPr>
                <a:t>There are different types of trans-regional routes – from routes connecting the main attractions of a destination to special themed routes developed around a certain topic (e.g. wine routes) to long-distance biking or hiking routes.</a:t>
              </a:r>
            </a:p>
            <a:p>
              <a:pPr>
                <a:spcBef>
                  <a:spcPts val="0"/>
                </a:spcBef>
                <a:spcAft>
                  <a:spcPts val="600"/>
                </a:spcAft>
                <a:buClr>
                  <a:srgbClr val="E3007B"/>
                </a:buClr>
                <a:buSzPct val="115000"/>
              </a:pPr>
              <a:r>
                <a:rPr lang="en-US" sz="1100" dirty="0" smtClean="0">
                  <a:solidFill>
                    <a:srgbClr val="000000"/>
                  </a:solidFill>
                </a:rPr>
                <a:t>To professionally develop trans-regional tourism routes the following criteria should be fulfilled:</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Good accessibility throughout the whole route</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Appropriate accommodation facilities along the route</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Sufficient signposts providing direction and information</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Unified appearance along the route (special logo)</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Parking possibilities</a:t>
              </a:r>
              <a:r>
                <a:rPr lang="en-US" sz="1100" dirty="0">
                  <a:solidFill>
                    <a:srgbClr val="000000"/>
                  </a:solidFill>
                </a:rPr>
                <a:t> </a:t>
              </a:r>
              <a:r>
                <a:rPr lang="en-US" sz="1100" dirty="0" smtClean="0">
                  <a:solidFill>
                    <a:srgbClr val="000000"/>
                  </a:solidFill>
                </a:rPr>
                <a:t>and restrooms at the attractions</a:t>
              </a:r>
            </a:p>
            <a:p>
              <a:pPr marL="171450" indent="-171450">
                <a:spcBef>
                  <a:spcPts val="0"/>
                </a:spcBef>
                <a:spcAft>
                  <a:spcPts val="600"/>
                </a:spcAft>
                <a:buClr>
                  <a:srgbClr val="E3007B"/>
                </a:buClr>
                <a:buSzPct val="115000"/>
                <a:buFont typeface="Arial" panose="020B0604020202020204" pitchFamily="34" charset="0"/>
                <a:buChar char="•"/>
              </a:pPr>
              <a:r>
                <a:rPr lang="en-US" sz="1100" dirty="0" smtClean="0">
                  <a:solidFill>
                    <a:srgbClr val="000000"/>
                  </a:solidFill>
                </a:rPr>
                <a:t>For biking and hiking trails luggage transportation between the different accommodation facilities</a:t>
              </a:r>
            </a:p>
            <a:p>
              <a:pPr>
                <a:spcBef>
                  <a:spcPts val="0"/>
                </a:spcBef>
                <a:spcAft>
                  <a:spcPts val="600"/>
                </a:spcAft>
                <a:buClr>
                  <a:srgbClr val="E3007B"/>
                </a:buClr>
                <a:buSzPct val="115000"/>
              </a:pPr>
              <a:r>
                <a:rPr lang="en-US" sz="1100" dirty="0" smtClean="0">
                  <a:solidFill>
                    <a:srgbClr val="000000"/>
                  </a:solidFill>
                </a:rPr>
                <a:t>Potential tourism routes for North Macedonia – besides the already existing </a:t>
              </a:r>
              <a:r>
                <a:rPr lang="en-US" sz="1100" dirty="0" err="1" smtClean="0">
                  <a:solidFill>
                    <a:srgbClr val="000000"/>
                  </a:solidFill>
                </a:rPr>
                <a:t>Tikvesh</a:t>
              </a:r>
              <a:r>
                <a:rPr lang="en-US" sz="1100" dirty="0" smtClean="0">
                  <a:solidFill>
                    <a:srgbClr val="000000"/>
                  </a:solidFill>
                </a:rPr>
                <a:t> Wine Route -  could be: “Mystical North Macedonia” (connecting the monasteries), “Great North Macedonian Trail” (connecting the main attractions) or “Rural Trail of North Macedonia” (connecting interesting rural places). </a:t>
              </a:r>
            </a:p>
            <a:p>
              <a:pPr marL="171450" indent="-171450">
                <a:spcBef>
                  <a:spcPts val="0"/>
                </a:spcBef>
                <a:spcAft>
                  <a:spcPts val="600"/>
                </a:spcAft>
                <a:buClr>
                  <a:srgbClr val="E3007B"/>
                </a:buClr>
                <a:buSzPct val="115000"/>
                <a:buFont typeface="Arial" panose="020B0604020202020204" pitchFamily="34" charset="0"/>
                <a:buChar char="•"/>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sp>
        <p:nvSpPr>
          <p:cNvPr id="18"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smtClean="0"/>
              <a:t>Source: myswitzerland.com, schloesserstrasse.com, alpe-adria-trail.com </a:t>
            </a:r>
            <a:endParaRPr lang="en-US" spc="0" dirty="0"/>
          </a:p>
        </p:txBody>
      </p:sp>
      <p:grpSp>
        <p:nvGrpSpPr>
          <p:cNvPr id="14" name="Gruppieren 13"/>
          <p:cNvGrpSpPr/>
          <p:nvPr/>
        </p:nvGrpSpPr>
        <p:grpSpPr>
          <a:xfrm>
            <a:off x="4736586" y="2040300"/>
            <a:ext cx="1118026" cy="758753"/>
            <a:chOff x="4736586" y="2679139"/>
            <a:chExt cx="1118026" cy="758753"/>
          </a:xfrm>
        </p:grpSpPr>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36586" y="2679139"/>
              <a:ext cx="1118026" cy="758753"/>
            </a:xfrm>
            <a:prstGeom prst="round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bgerundetes Rechteck 3"/>
            <p:cNvSpPr/>
            <p:nvPr/>
          </p:nvSpPr>
          <p:spPr>
            <a:xfrm>
              <a:off x="5580112" y="3284984"/>
              <a:ext cx="274500" cy="152908"/>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40075641"/>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94</a:t>
            </a:fld>
            <a:endParaRPr lang="de-DE" altLang="de-DE"/>
          </a:p>
        </p:txBody>
      </p:sp>
      <p:sp>
        <p:nvSpPr>
          <p:cNvPr id="9" name="Inhaltsplatzhalter 8"/>
          <p:cNvSpPr>
            <a:spLocks noGrp="1"/>
          </p:cNvSpPr>
          <p:nvPr>
            <p:ph sz="quarter" idx="14"/>
          </p:nvPr>
        </p:nvSpPr>
        <p:spPr/>
        <p:txBody>
          <a:bodyPr/>
          <a:lstStyle/>
          <a:p>
            <a:r>
              <a:rPr lang="de-DE" dirty="0" smtClean="0"/>
              <a:t>Strategic </a:t>
            </a:r>
            <a:r>
              <a:rPr lang="de-DE" dirty="0" err="1" smtClean="0"/>
              <a:t>targets</a:t>
            </a:r>
            <a:endParaRPr lang="de-AT" dirty="0"/>
          </a:p>
        </p:txBody>
      </p:sp>
      <p:sp>
        <p:nvSpPr>
          <p:cNvPr id="15" name="Freihandform 14"/>
          <p:cNvSpPr/>
          <p:nvPr/>
        </p:nvSpPr>
        <p:spPr>
          <a:xfrm>
            <a:off x="844242" y="620688"/>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a:latin typeface="Arial" panose="020B0604020202020204" pitchFamily="34" charset="0"/>
                <a:cs typeface="Arial" panose="020B0604020202020204" pitchFamily="34" charset="0"/>
              </a:rPr>
              <a:t>Improve the organizational structures in tourism</a:t>
            </a:r>
            <a:endParaRPr lang="de-AT" sz="1300" b="1" dirty="0">
              <a:latin typeface="Arial" panose="020B0604020202020204" pitchFamily="34" charset="0"/>
              <a:cs typeface="Arial" panose="020B0604020202020204" pitchFamily="34" charset="0"/>
            </a:endParaRPr>
          </a:p>
        </p:txBody>
      </p:sp>
      <p:sp>
        <p:nvSpPr>
          <p:cNvPr id="16" name="Ellipse 15"/>
          <p:cNvSpPr/>
          <p:nvPr/>
        </p:nvSpPr>
        <p:spPr>
          <a:xfrm>
            <a:off x="599528" y="62068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smtClean="0">
                <a:solidFill>
                  <a:srgbClr val="E3007B"/>
                </a:solidFill>
                <a:latin typeface="Arial" panose="020B0604020202020204" pitchFamily="34" charset="0"/>
                <a:cs typeface="Arial" panose="020B0604020202020204" pitchFamily="34" charset="0"/>
              </a:rPr>
              <a:t>3</a:t>
            </a:r>
            <a:endParaRPr lang="de-AT" sz="1700" b="1" dirty="0">
              <a:solidFill>
                <a:srgbClr val="E3007B"/>
              </a:solidFill>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485764" y="128079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32" name="Line 5"/>
          <p:cNvSpPr>
            <a:spLocks noChangeShapeType="1"/>
          </p:cNvSpPr>
          <p:nvPr/>
        </p:nvSpPr>
        <p:spPr bwMode="auto">
          <a:xfrm>
            <a:off x="608002" y="155543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 name="Rectangle 6"/>
          <p:cNvSpPr>
            <a:spLocks noChangeArrowheads="1"/>
          </p:cNvSpPr>
          <p:nvPr/>
        </p:nvSpPr>
        <p:spPr bwMode="auto">
          <a:xfrm>
            <a:off x="515487" y="1640832"/>
            <a:ext cx="8171313" cy="21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foundation of the Agency for Promotion and Support in 2007 was an important step to professionalize the organizational structures in tourism  on a national level in the Republic of North Macedonia.</a:t>
            </a:r>
          </a:p>
          <a:p>
            <a:pPr>
              <a:spcBef>
                <a:spcPts val="0"/>
              </a:spcBef>
              <a:spcAft>
                <a:spcPts val="600"/>
              </a:spcAft>
              <a:buClr>
                <a:srgbClr val="E3007B"/>
              </a:buClr>
              <a:buSzPct val="115000"/>
            </a:pPr>
            <a:r>
              <a:rPr lang="en-US" sz="1100" dirty="0" smtClean="0">
                <a:solidFill>
                  <a:srgbClr val="000000"/>
                </a:solidFill>
              </a:rPr>
              <a:t>It is clearly defined, that the Agency has the sole responsibility to promote North Macedonia as a tourism destination – therefore playing the role of a typical NTO (National Tourism Organization), like in many other countries.</a:t>
            </a:r>
          </a:p>
          <a:p>
            <a:pPr>
              <a:spcBef>
                <a:spcPts val="0"/>
              </a:spcBef>
              <a:spcAft>
                <a:spcPts val="600"/>
              </a:spcAft>
              <a:buClr>
                <a:srgbClr val="E3007B"/>
              </a:buClr>
              <a:buSzPct val="115000"/>
            </a:pPr>
            <a:r>
              <a:rPr lang="en-US" sz="1100" dirty="0" smtClean="0">
                <a:solidFill>
                  <a:srgbClr val="000000"/>
                </a:solidFill>
              </a:rPr>
              <a:t>When it comes to activities regarding tourism development the separation between the tasks of the Agency and those of the tourism department of the Ministry of Economy is not so clear – some activities are implemented by the Ministry (e.g. tourism signage, National Tourism Strategy, hotel classification, visitor survey), others by the Agency (e.g. hiking and biking trails).</a:t>
            </a:r>
          </a:p>
          <a:p>
            <a:pPr>
              <a:spcBef>
                <a:spcPts val="0"/>
              </a:spcBef>
              <a:spcAft>
                <a:spcPts val="600"/>
              </a:spcAft>
              <a:buClr>
                <a:srgbClr val="E3007B"/>
              </a:buClr>
              <a:buSzPct val="115000"/>
            </a:pPr>
            <a:r>
              <a:rPr lang="en-US" sz="1100" dirty="0" smtClean="0">
                <a:solidFill>
                  <a:srgbClr val="000000"/>
                </a:solidFill>
              </a:rPr>
              <a:t>Completely missing is a functioning structure for tourism between the national level and the municipalities – this has negative effects on the tourism development process and on the ability to conduct tourism marketing activities.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sp>
        <p:nvSpPr>
          <p:cNvPr id="10" name="Text Box 4"/>
          <p:cNvSpPr txBox="1">
            <a:spLocks noChangeArrowheads="1"/>
          </p:cNvSpPr>
          <p:nvPr/>
        </p:nvSpPr>
        <p:spPr bwMode="auto">
          <a:xfrm>
            <a:off x="485764" y="371703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11" name="Line 5"/>
          <p:cNvSpPr>
            <a:spLocks noChangeShapeType="1"/>
          </p:cNvSpPr>
          <p:nvPr/>
        </p:nvSpPr>
        <p:spPr bwMode="auto">
          <a:xfrm>
            <a:off x="608002" y="399167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Rectangle 6"/>
          <p:cNvSpPr>
            <a:spLocks noChangeArrowheads="1"/>
          </p:cNvSpPr>
          <p:nvPr/>
        </p:nvSpPr>
        <p:spPr bwMode="auto">
          <a:xfrm>
            <a:off x="515488" y="4077072"/>
            <a:ext cx="406083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In order to further professionalize and modernize the organizational structures of tourism in North Macedonia it is recommended to define one body responsible for all tourism development activities in the country.</a:t>
            </a:r>
          </a:p>
          <a:p>
            <a:pPr>
              <a:spcBef>
                <a:spcPts val="0"/>
              </a:spcBef>
              <a:spcAft>
                <a:spcPts val="600"/>
              </a:spcAft>
              <a:buClr>
                <a:srgbClr val="E3007B"/>
              </a:buClr>
              <a:buSzPct val="115000"/>
            </a:pPr>
            <a:r>
              <a:rPr lang="en-US" sz="1100" dirty="0" smtClean="0">
                <a:solidFill>
                  <a:srgbClr val="000000"/>
                </a:solidFill>
              </a:rPr>
              <a:t>At the same time it is recommended to define regional tourism destinations and to set up regional DMOs (Destination Management Organizations) to overcome the consequences of the existing gap in between the national level and the municipalities.  To think about  larger territories (consisting of several municipalities) makes sense from a tourist point of view, but also from a tourism development and tourism marketing point of view.</a:t>
            </a:r>
            <a:endParaRPr lang="en-US" sz="1100" dirty="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nvGrpSpPr>
          <p:cNvPr id="2" name="Gruppieren 1"/>
          <p:cNvGrpSpPr/>
          <p:nvPr/>
        </p:nvGrpSpPr>
        <p:grpSpPr>
          <a:xfrm>
            <a:off x="4636709" y="3882823"/>
            <a:ext cx="3929633" cy="2360195"/>
            <a:chOff x="4636709" y="3882823"/>
            <a:chExt cx="3929633" cy="2360195"/>
          </a:xfrm>
        </p:grpSpPr>
        <p:pic>
          <p:nvPicPr>
            <p:cNvPr id="3080" name="Picture 8" descr="http://macedonia-timeless.com/img/18%20-%20Mavrovsko%20ezero%20RUME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6985" b="20372"/>
            <a:stretch/>
          </p:blipFill>
          <p:spPr bwMode="auto">
            <a:xfrm>
              <a:off x="4636710" y="5100605"/>
              <a:ext cx="1921622" cy="11364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macedonia-timeless.com/img/17%20-%20KRATOVO.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36709" y="3882824"/>
              <a:ext cx="1921622" cy="11429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acedonia-timeless.com/img/16%20-%20Ribolov%20prespansko%20ezero.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646078" y="3882823"/>
              <a:ext cx="1920264" cy="11429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macedonia-timeless.com/img/12%20-%20Sv%20Pantelejmon.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20102" b="41116"/>
            <a:stretch/>
          </p:blipFill>
          <p:spPr bwMode="auto">
            <a:xfrm>
              <a:off x="6646078" y="5120005"/>
              <a:ext cx="1920264" cy="111706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uppieren 32"/>
            <p:cNvGrpSpPr/>
            <p:nvPr/>
          </p:nvGrpSpPr>
          <p:grpSpPr>
            <a:xfrm>
              <a:off x="4637001" y="3882824"/>
              <a:ext cx="3929341" cy="2360194"/>
              <a:chOff x="4637001" y="3800763"/>
              <a:chExt cx="3929341" cy="2360194"/>
            </a:xfrm>
          </p:grpSpPr>
          <p:cxnSp>
            <p:nvCxnSpPr>
              <p:cNvPr id="34" name="Gerade Verbindung 33"/>
              <p:cNvCxnSpPr/>
              <p:nvPr/>
            </p:nvCxnSpPr>
            <p:spPr>
              <a:xfrm>
                <a:off x="4637001" y="4978007"/>
                <a:ext cx="1980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p:nvCxnSpPr>
            <p:spPr>
              <a:xfrm rot="5400000">
                <a:off x="6007695" y="4394763"/>
                <a:ext cx="1188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p:nvCxnSpPr>
            <p:spPr>
              <a:xfrm>
                <a:off x="6604342" y="4988060"/>
                <a:ext cx="19620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p:nvCxnSpPr>
            <p:spPr>
              <a:xfrm rot="5400000">
                <a:off x="6013147" y="5574157"/>
                <a:ext cx="11736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grpSp>
      </p:grpSp>
      <p:sp>
        <p:nvSpPr>
          <p:cNvPr id="24"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(pictures): </a:t>
            </a:r>
            <a:r>
              <a:rPr lang="de-DE" spc="0" dirty="0" smtClean="0"/>
              <a:t>www.North Macedonia-timeless.com</a:t>
            </a:r>
            <a:endParaRPr lang="en-US" spc="0" dirty="0"/>
          </a:p>
        </p:txBody>
      </p:sp>
    </p:spTree>
    <p:extLst>
      <p:ext uri="{BB962C8B-B14F-4D97-AF65-F5344CB8AC3E}">
        <p14:creationId xmlns:p14="http://schemas.microsoft.com/office/powerpoint/2010/main" val="356183644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GB" sz="2000" b="1" dirty="0" smtClean="0"/>
              <a:t>It is recommended to reorganize the organizational structures for tourism on a national level</a:t>
            </a:r>
            <a:endParaRPr lang="en-GB"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95</a:t>
            </a:fld>
            <a:endParaRPr lang="de-DE" altLang="de-DE"/>
          </a:p>
        </p:txBody>
      </p:sp>
      <p:sp>
        <p:nvSpPr>
          <p:cNvPr id="9" name="Inhaltsplatzhalter 8"/>
          <p:cNvSpPr>
            <a:spLocks noGrp="1"/>
          </p:cNvSpPr>
          <p:nvPr>
            <p:ph sz="quarter" idx="14"/>
          </p:nvPr>
        </p:nvSpPr>
        <p:spPr>
          <a:xfrm>
            <a:off x="3059832" y="188913"/>
            <a:ext cx="5626969" cy="360362"/>
          </a:xfrm>
        </p:spPr>
        <p:txBody>
          <a:bodyPr/>
          <a:lstStyle/>
          <a:p>
            <a:r>
              <a:rPr lang="en-US" dirty="0" smtClean="0"/>
              <a:t>Organizational structures – national level</a:t>
            </a:r>
            <a:endParaRPr lang="de-AT" dirty="0"/>
          </a:p>
        </p:txBody>
      </p:sp>
      <p:grpSp>
        <p:nvGrpSpPr>
          <p:cNvPr id="29" name="Gruppieren 28"/>
          <p:cNvGrpSpPr/>
          <p:nvPr/>
        </p:nvGrpSpPr>
        <p:grpSpPr>
          <a:xfrm>
            <a:off x="504426" y="1412776"/>
            <a:ext cx="8206320" cy="4881043"/>
            <a:chOff x="504426" y="1412776"/>
            <a:chExt cx="8206320" cy="4881043"/>
          </a:xfrm>
        </p:grpSpPr>
        <p:sp>
          <p:nvSpPr>
            <p:cNvPr id="30" name="Text Box 4"/>
            <p:cNvSpPr txBox="1">
              <a:spLocks noChangeArrowheads="1"/>
            </p:cNvSpPr>
            <p:nvPr/>
          </p:nvSpPr>
          <p:spPr bwMode="auto">
            <a:xfrm>
              <a:off x="504426"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31"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 name="Text Box 4"/>
            <p:cNvSpPr txBox="1">
              <a:spLocks noChangeArrowheads="1"/>
            </p:cNvSpPr>
            <p:nvPr/>
          </p:nvSpPr>
          <p:spPr bwMode="auto">
            <a:xfrm>
              <a:off x="4643172"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33" name="Line 5"/>
            <p:cNvSpPr>
              <a:spLocks noChangeShapeType="1"/>
            </p:cNvSpPr>
            <p:nvPr/>
          </p:nvSpPr>
          <p:spPr bwMode="auto">
            <a:xfrm>
              <a:off x="4746748"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4" name="Rectangle 6"/>
            <p:cNvSpPr>
              <a:spLocks noChangeArrowheads="1"/>
            </p:cNvSpPr>
            <p:nvPr/>
          </p:nvSpPr>
          <p:spPr bwMode="auto">
            <a:xfrm>
              <a:off x="4649910" y="1726161"/>
              <a:ext cx="406083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In order to avoid overlaps, all tourism development related issues should be handled in one institution. </a:t>
              </a:r>
            </a:p>
            <a:p>
              <a:pPr>
                <a:spcBef>
                  <a:spcPts val="0"/>
                </a:spcBef>
                <a:spcAft>
                  <a:spcPts val="600"/>
                </a:spcAft>
                <a:buClr>
                  <a:srgbClr val="E3007B"/>
                </a:buClr>
                <a:buSzPct val="115000"/>
              </a:pPr>
              <a:r>
                <a:rPr lang="en-US" sz="1100" dirty="0" smtClean="0">
                  <a:solidFill>
                    <a:srgbClr val="000000"/>
                  </a:solidFill>
                </a:rPr>
                <a:t>The first option (recommended) is to convert the current Agency for Promotion and Support of Tourism into a typical National Tourism Organization, with the main tasks of promoting North Macedonian tourism, developing and maintaining a strong brand and collecting and distributing know-how about markets and travelers. </a:t>
              </a:r>
            </a:p>
            <a:p>
              <a:pPr>
                <a:spcBef>
                  <a:spcPts val="0"/>
                </a:spcBef>
                <a:spcAft>
                  <a:spcPts val="600"/>
                </a:spcAft>
                <a:buClr>
                  <a:srgbClr val="E3007B"/>
                </a:buClr>
                <a:buSzPct val="115000"/>
              </a:pPr>
              <a:r>
                <a:rPr lang="en-US" sz="1100" dirty="0" smtClean="0">
                  <a:solidFill>
                    <a:srgbClr val="000000"/>
                  </a:solidFill>
                </a:rPr>
                <a:t>At the same time it is recommended to clearly define that all tasks related to tourism development will be handled in the tourism department of the Ministry for Economy, which – as a consequence – need to be significantly enlarged (in both respects: human resource capacities and financial resources). In this case the Agency, as an independent unit, has to be attached to the Ministry for Economy.</a:t>
              </a:r>
            </a:p>
            <a:p>
              <a:pPr>
                <a:spcBef>
                  <a:spcPts val="0"/>
                </a:spcBef>
                <a:spcAft>
                  <a:spcPts val="600"/>
                </a:spcAft>
                <a:buClr>
                  <a:srgbClr val="E3007B"/>
                </a:buClr>
                <a:buSzPct val="115000"/>
              </a:pPr>
              <a:r>
                <a:rPr lang="en-US" sz="1100" dirty="0" smtClean="0">
                  <a:solidFill>
                    <a:srgbClr val="000000"/>
                  </a:solidFill>
                </a:rPr>
                <a:t>Alternatively it could be taken into consideration to move all tourism issues to the Agency for Promotion and Support of Tourism, to create a new internal organizational structure with three sections (“promotion”, “tourism law/framework conditions” and “tourism development”). In this case the agency will act like a Tourism Ministry in other countries.</a:t>
              </a:r>
            </a:p>
          </p:txBody>
        </p:sp>
        <p:sp>
          <p:nvSpPr>
            <p:cNvPr id="35" name="Rectangle 6"/>
            <p:cNvSpPr>
              <a:spLocks noChangeArrowheads="1"/>
            </p:cNvSpPr>
            <p:nvPr/>
          </p:nvSpPr>
          <p:spPr bwMode="auto">
            <a:xfrm>
              <a:off x="515488" y="1726160"/>
              <a:ext cx="4060836" cy="456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a:solidFill>
                    <a:srgbClr val="000000"/>
                  </a:solidFill>
                </a:rPr>
                <a:t>The responsibilities by national governments regarding tourism </a:t>
              </a:r>
              <a:r>
                <a:rPr lang="en-US" sz="1100" dirty="0" smtClean="0">
                  <a:solidFill>
                    <a:srgbClr val="000000"/>
                  </a:solidFill>
                </a:rPr>
                <a:t>can </a:t>
              </a:r>
              <a:r>
                <a:rPr lang="en-US" sz="1100" dirty="0">
                  <a:solidFill>
                    <a:srgbClr val="000000"/>
                  </a:solidFill>
                </a:rPr>
                <a:t>basically be divided into three main </a:t>
              </a:r>
              <a:r>
                <a:rPr lang="en-US" sz="1100" dirty="0" smtClean="0">
                  <a:solidFill>
                    <a:srgbClr val="000000"/>
                  </a:solidFill>
                </a:rPr>
                <a:t>areas of activity: </a:t>
              </a:r>
              <a:endParaRPr lang="en-US" sz="1100" dirty="0">
                <a:solidFill>
                  <a:srgbClr val="000000"/>
                </a:solidFill>
              </a:endParaRPr>
            </a:p>
            <a:p>
              <a:pPr marL="228600" indent="-228600">
                <a:spcBef>
                  <a:spcPts val="0"/>
                </a:spcBef>
                <a:spcAft>
                  <a:spcPts val="600"/>
                </a:spcAft>
                <a:buClr>
                  <a:srgbClr val="E3007B"/>
                </a:buClr>
                <a:buSzPct val="115000"/>
                <a:buFont typeface="+mj-lt"/>
                <a:buAutoNum type="arabicPeriod"/>
              </a:pPr>
              <a:r>
                <a:rPr lang="en-US" sz="1100" dirty="0">
                  <a:solidFill>
                    <a:srgbClr val="000000"/>
                  </a:solidFill>
                </a:rPr>
                <a:t>Promotion </a:t>
              </a:r>
            </a:p>
            <a:p>
              <a:pPr marL="228600" indent="-228600">
                <a:spcBef>
                  <a:spcPts val="0"/>
                </a:spcBef>
                <a:spcAft>
                  <a:spcPts val="600"/>
                </a:spcAft>
                <a:buClr>
                  <a:srgbClr val="E3007B"/>
                </a:buClr>
                <a:buSzPct val="115000"/>
                <a:buFont typeface="+mj-lt"/>
                <a:buAutoNum type="arabicPeriod"/>
              </a:pPr>
              <a:r>
                <a:rPr lang="en-US" sz="1100" dirty="0">
                  <a:solidFill>
                    <a:srgbClr val="000000"/>
                  </a:solidFill>
                </a:rPr>
                <a:t>Tourism law / framework conditions</a:t>
              </a:r>
            </a:p>
            <a:p>
              <a:pPr marL="228600" indent="-228600">
                <a:spcBef>
                  <a:spcPts val="0"/>
                </a:spcBef>
                <a:spcAft>
                  <a:spcPts val="600"/>
                </a:spcAft>
                <a:buClr>
                  <a:srgbClr val="E3007B"/>
                </a:buClr>
                <a:buSzPct val="115000"/>
                <a:buFont typeface="+mj-lt"/>
                <a:buAutoNum type="arabicPeriod"/>
              </a:pPr>
              <a:r>
                <a:rPr lang="en-US" sz="1100" dirty="0">
                  <a:solidFill>
                    <a:srgbClr val="000000"/>
                  </a:solidFill>
                </a:rPr>
                <a:t>Tourism development</a:t>
              </a:r>
            </a:p>
            <a:p>
              <a:pPr>
                <a:spcBef>
                  <a:spcPts val="0"/>
                </a:spcBef>
                <a:spcAft>
                  <a:spcPts val="600"/>
                </a:spcAft>
                <a:buClr>
                  <a:srgbClr val="E3007B"/>
                </a:buClr>
                <a:buSzPct val="115000"/>
              </a:pPr>
              <a:r>
                <a:rPr lang="en-US" sz="1100" dirty="0">
                  <a:solidFill>
                    <a:srgbClr val="000000"/>
                  </a:solidFill>
                </a:rPr>
                <a:t>In the current organizational structure of tourism in </a:t>
              </a:r>
              <a:r>
                <a:rPr lang="en-US" sz="1100" dirty="0" smtClean="0">
                  <a:solidFill>
                    <a:srgbClr val="000000"/>
                  </a:solidFill>
                </a:rPr>
                <a:t>North Macedonia </a:t>
              </a:r>
              <a:r>
                <a:rPr lang="en-US" sz="1100" dirty="0">
                  <a:solidFill>
                    <a:srgbClr val="000000"/>
                  </a:solidFill>
                </a:rPr>
                <a:t>it is clearly defined, that the Agency for Promotion and Support of Tourism is responsible for promotion, while the tourism department of the Ministry for Economy is responsible for tourism law and the framework conditions. </a:t>
              </a:r>
              <a:endParaRPr lang="en-US" sz="1100" dirty="0" smtClean="0">
                <a:solidFill>
                  <a:srgbClr val="000000"/>
                </a:solidFill>
              </a:endParaRPr>
            </a:p>
            <a:p>
              <a:pPr>
                <a:spcBef>
                  <a:spcPts val="0"/>
                </a:spcBef>
                <a:spcAft>
                  <a:spcPts val="600"/>
                </a:spcAft>
                <a:buClr>
                  <a:srgbClr val="E3007B"/>
                </a:buClr>
                <a:buSzPct val="115000"/>
              </a:pPr>
              <a:r>
                <a:rPr lang="en-US" sz="1100" dirty="0" smtClean="0">
                  <a:solidFill>
                    <a:srgbClr val="000000"/>
                  </a:solidFill>
                </a:rPr>
                <a:t>Both </a:t>
              </a:r>
              <a:r>
                <a:rPr lang="en-US" sz="1100" dirty="0">
                  <a:solidFill>
                    <a:srgbClr val="000000"/>
                  </a:solidFill>
                </a:rPr>
                <a:t>institutions are also active in the third main field of activities - the tourism development. The tourism department within the Ministry for Economy for example prepares strategic development documents, while the Agency for Promotion and Support of Tourism for example was involved in upgrading the hiking routes in the country. Also the Agency for Promotion and Support of Tourism is currently responsible for implementing the subsidy program for the tour </a:t>
              </a:r>
              <a:r>
                <a:rPr lang="en-US" sz="1100" dirty="0" smtClean="0">
                  <a:solidFill>
                    <a:srgbClr val="000000"/>
                  </a:solidFill>
                </a:rPr>
                <a:t>operators.</a:t>
              </a:r>
            </a:p>
            <a:p>
              <a:pPr>
                <a:spcBef>
                  <a:spcPts val="0"/>
                </a:spcBef>
                <a:spcAft>
                  <a:spcPts val="600"/>
                </a:spcAft>
                <a:buClr>
                  <a:srgbClr val="E3007B"/>
                </a:buClr>
                <a:buSzPct val="115000"/>
              </a:pPr>
              <a:r>
                <a:rPr lang="en-US" sz="1100" dirty="0" smtClean="0">
                  <a:solidFill>
                    <a:srgbClr val="000000"/>
                  </a:solidFill>
                </a:rPr>
                <a:t>As a conclusion the Agency for Promotion and Support of Tourism is currently a mixture between an NTO (National Tourism Organization) and a governmental unit and therefore responsibilities – especially regarding tourism development – are not clearly defined.</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spTree>
    <p:extLst>
      <p:ext uri="{BB962C8B-B14F-4D97-AF65-F5344CB8AC3E}">
        <p14:creationId xmlns:p14="http://schemas.microsoft.com/office/powerpoint/2010/main" val="710786294"/>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US" sz="2000" b="1" dirty="0" smtClean="0"/>
              <a:t>It </a:t>
            </a:r>
            <a:r>
              <a:rPr lang="en-US" sz="2000" b="1" dirty="0"/>
              <a:t>is recommended to define regional tourism destinations and to set up regional DMOs </a:t>
            </a:r>
            <a:endParaRPr lang="en-GB"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96</a:t>
            </a:fld>
            <a:endParaRPr lang="de-DE" altLang="de-DE"/>
          </a:p>
        </p:txBody>
      </p:sp>
      <p:sp>
        <p:nvSpPr>
          <p:cNvPr id="9" name="Inhaltsplatzhalter 8"/>
          <p:cNvSpPr>
            <a:spLocks noGrp="1"/>
          </p:cNvSpPr>
          <p:nvPr>
            <p:ph sz="quarter" idx="14"/>
          </p:nvPr>
        </p:nvSpPr>
        <p:spPr>
          <a:xfrm>
            <a:off x="3059832" y="188913"/>
            <a:ext cx="5626969" cy="360362"/>
          </a:xfrm>
        </p:spPr>
        <p:txBody>
          <a:bodyPr/>
          <a:lstStyle/>
          <a:p>
            <a:r>
              <a:rPr lang="en-US" dirty="0" smtClean="0"/>
              <a:t>Organizational structures – regional level</a:t>
            </a:r>
            <a:endParaRPr lang="de-AT" dirty="0"/>
          </a:p>
        </p:txBody>
      </p:sp>
      <p:sp>
        <p:nvSpPr>
          <p:cNvPr id="96" name="Rectangle 6"/>
          <p:cNvSpPr>
            <a:spLocks noChangeArrowheads="1"/>
          </p:cNvSpPr>
          <p:nvPr/>
        </p:nvSpPr>
        <p:spPr bwMode="auto">
          <a:xfrm>
            <a:off x="515487" y="1338128"/>
            <a:ext cx="4056513" cy="50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To further professionalize the tourism development in North Macedonia it is recommended </a:t>
            </a:r>
            <a:r>
              <a:rPr lang="en-US" sz="1100" dirty="0">
                <a:solidFill>
                  <a:srgbClr val="000000"/>
                </a:solidFill>
              </a:rPr>
              <a:t>to define homogeneous tourism destinations/regions consisting of several </a:t>
            </a:r>
            <a:r>
              <a:rPr lang="en-US" sz="1100" dirty="0" smtClean="0">
                <a:solidFill>
                  <a:srgbClr val="000000"/>
                </a:solidFill>
              </a:rPr>
              <a:t>municipalities. They could be, for example, grouped around a natural resource or according to a certain touristic topic.</a:t>
            </a:r>
          </a:p>
          <a:p>
            <a:pPr>
              <a:spcBef>
                <a:spcPts val="0"/>
              </a:spcBef>
              <a:spcAft>
                <a:spcPts val="600"/>
              </a:spcAft>
              <a:buClr>
                <a:srgbClr val="E3007B"/>
              </a:buClr>
              <a:buSzPct val="115000"/>
            </a:pPr>
            <a:r>
              <a:rPr lang="en-US" sz="1100" dirty="0">
                <a:solidFill>
                  <a:srgbClr val="000000"/>
                </a:solidFill>
              </a:rPr>
              <a:t>This will on one hand make the marketing of the Agency for Promotion and Support of Tourism easier and furthermore help to create touristic </a:t>
            </a:r>
            <a:r>
              <a:rPr lang="en-US" sz="1100" dirty="0" smtClean="0">
                <a:solidFill>
                  <a:srgbClr val="000000"/>
                </a:solidFill>
              </a:rPr>
              <a:t>brands. On the other hand it </a:t>
            </a:r>
            <a:r>
              <a:rPr lang="en-US" sz="1100" dirty="0">
                <a:solidFill>
                  <a:srgbClr val="000000"/>
                </a:solidFill>
              </a:rPr>
              <a:t>offers a chance to have a more regional tourism development approach, which corresponds with the perception of travelers regarding a holiday destination.   </a:t>
            </a:r>
          </a:p>
          <a:p>
            <a:pPr>
              <a:spcBef>
                <a:spcPts val="0"/>
              </a:spcBef>
              <a:spcAft>
                <a:spcPts val="600"/>
              </a:spcAft>
              <a:buClr>
                <a:srgbClr val="E3007B"/>
              </a:buClr>
              <a:buSzPct val="115000"/>
            </a:pPr>
            <a:r>
              <a:rPr lang="en-US" sz="1100" dirty="0">
                <a:solidFill>
                  <a:srgbClr val="000000"/>
                </a:solidFill>
              </a:rPr>
              <a:t>For each tourism destination/region a tourism development plan should be prepared, a tourism </a:t>
            </a:r>
            <a:r>
              <a:rPr lang="en-US" sz="1100" dirty="0" smtClean="0">
                <a:solidFill>
                  <a:srgbClr val="000000"/>
                </a:solidFill>
              </a:rPr>
              <a:t>brand (including logo, slogan, corporate design, etc.) </a:t>
            </a:r>
            <a:r>
              <a:rPr lang="en-US" sz="1100" dirty="0">
                <a:solidFill>
                  <a:srgbClr val="000000"/>
                </a:solidFill>
              </a:rPr>
              <a:t>should be developed, TICs (Tourist Information </a:t>
            </a:r>
            <a:r>
              <a:rPr lang="en-US" sz="1100" dirty="0" err="1">
                <a:solidFill>
                  <a:srgbClr val="000000"/>
                </a:solidFill>
              </a:rPr>
              <a:t>Centres</a:t>
            </a:r>
            <a:r>
              <a:rPr lang="en-US" sz="1100" dirty="0">
                <a:solidFill>
                  <a:srgbClr val="000000"/>
                </a:solidFill>
              </a:rPr>
              <a:t>) should be set </a:t>
            </a:r>
            <a:r>
              <a:rPr lang="en-US" sz="1100" dirty="0" smtClean="0">
                <a:solidFill>
                  <a:srgbClr val="000000"/>
                </a:solidFill>
              </a:rPr>
              <a:t>up and </a:t>
            </a:r>
            <a:r>
              <a:rPr lang="en-US" sz="1100" dirty="0">
                <a:solidFill>
                  <a:srgbClr val="000000"/>
                </a:solidFill>
              </a:rPr>
              <a:t>promotional activities should be </a:t>
            </a:r>
            <a:r>
              <a:rPr lang="en-US" sz="1100" dirty="0" smtClean="0">
                <a:solidFill>
                  <a:srgbClr val="000000"/>
                </a:solidFill>
              </a:rPr>
              <a:t>conducted (e.g. own website with booking tool). </a:t>
            </a:r>
          </a:p>
          <a:p>
            <a:pPr>
              <a:spcBef>
                <a:spcPts val="0"/>
              </a:spcBef>
              <a:spcAft>
                <a:spcPts val="600"/>
              </a:spcAft>
              <a:buClr>
                <a:srgbClr val="E3007B"/>
              </a:buClr>
              <a:buSzPct val="115000"/>
            </a:pPr>
            <a:r>
              <a:rPr lang="en-US" sz="1100" dirty="0">
                <a:solidFill>
                  <a:srgbClr val="000000"/>
                </a:solidFill>
              </a:rPr>
              <a:t>For those destinations where the number of annual overnights already exceeds a certain pre-determined level (e.g. 200.000), regional DMOs, with a Destination Manager, should be installed. For all other destinations the </a:t>
            </a:r>
            <a:r>
              <a:rPr lang="en-US" sz="1100" dirty="0" smtClean="0">
                <a:solidFill>
                  <a:srgbClr val="000000"/>
                </a:solidFill>
              </a:rPr>
              <a:t>responsible public body for tourism development on a national level (either </a:t>
            </a:r>
            <a:r>
              <a:rPr lang="en-US" sz="1100" dirty="0">
                <a:solidFill>
                  <a:srgbClr val="000000"/>
                </a:solidFill>
              </a:rPr>
              <a:t>the tourism department of the Ministry of Economy or the Agency for Promotion and Support of Tourism) should appoint an internal team member as the Destination </a:t>
            </a:r>
            <a:r>
              <a:rPr lang="en-US" sz="1100" dirty="0" smtClean="0">
                <a:solidFill>
                  <a:srgbClr val="000000"/>
                </a:solidFill>
              </a:rPr>
              <a:t>Manager.</a:t>
            </a:r>
          </a:p>
          <a:p>
            <a:pPr>
              <a:spcBef>
                <a:spcPts val="0"/>
              </a:spcBef>
              <a:spcAft>
                <a:spcPts val="600"/>
              </a:spcAft>
              <a:buClr>
                <a:srgbClr val="E3007B"/>
              </a:buClr>
              <a:buSzPct val="115000"/>
            </a:pPr>
            <a:r>
              <a:rPr lang="en-US" sz="1100" dirty="0" smtClean="0">
                <a:solidFill>
                  <a:srgbClr val="000000"/>
                </a:solidFill>
              </a:rPr>
              <a:t>The budget of the regional DMOs will be financed by the tourism tax and potential contributions by the involved municipalities.</a:t>
            </a:r>
          </a:p>
          <a:p>
            <a:pPr>
              <a:spcBef>
                <a:spcPts val="0"/>
              </a:spcBef>
              <a:spcAft>
                <a:spcPts val="600"/>
              </a:spcAft>
              <a:buClr>
                <a:srgbClr val="E3007B"/>
              </a:buClr>
              <a:buSzPct val="115000"/>
            </a:pPr>
            <a:endParaRPr lang="en-US" sz="1100" dirty="0">
              <a:solidFill>
                <a:srgbClr val="000000"/>
              </a:solidFill>
            </a:endParaRPr>
          </a:p>
        </p:txBody>
      </p:sp>
      <p:sp>
        <p:nvSpPr>
          <p:cNvPr id="97" name="Rectangle 6"/>
          <p:cNvSpPr>
            <a:spLocks noChangeArrowheads="1"/>
          </p:cNvSpPr>
          <p:nvPr/>
        </p:nvSpPr>
        <p:spPr bwMode="auto">
          <a:xfrm>
            <a:off x="4617303" y="1331437"/>
            <a:ext cx="4056513" cy="94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The tourism tax from destinations without regional DMO will be included into the annual budget of the responsible public body for tourism development on a national level and need to be used for tourism development purposes.</a:t>
            </a:r>
          </a:p>
          <a:p>
            <a:pPr marL="171450" indent="-171450">
              <a:spcBef>
                <a:spcPts val="0"/>
              </a:spcBef>
              <a:spcAft>
                <a:spcPts val="600"/>
              </a:spcAft>
              <a:buClr>
                <a:srgbClr val="E3007B"/>
              </a:buClr>
              <a:buSzPct val="115000"/>
              <a:buFont typeface="Arial" panose="020B0604020202020204" pitchFamily="34" charset="0"/>
              <a:buChar char="•"/>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nvGrpSpPr>
          <p:cNvPr id="118" name="Gruppieren 117"/>
          <p:cNvGrpSpPr/>
          <p:nvPr/>
        </p:nvGrpSpPr>
        <p:grpSpPr>
          <a:xfrm>
            <a:off x="4604736" y="2212440"/>
            <a:ext cx="4069080" cy="4078613"/>
            <a:chOff x="502920" y="2349949"/>
            <a:chExt cx="4069080" cy="4078613"/>
          </a:xfrm>
        </p:grpSpPr>
        <p:sp>
          <p:nvSpPr>
            <p:cNvPr id="17" name="Text Box 4"/>
            <p:cNvSpPr txBox="1">
              <a:spLocks noChangeArrowheads="1"/>
            </p:cNvSpPr>
            <p:nvPr/>
          </p:nvSpPr>
          <p:spPr bwMode="auto">
            <a:xfrm>
              <a:off x="504426" y="2349949"/>
              <a:ext cx="406757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E3007B"/>
                  </a:solidFill>
                </a:rPr>
                <a:t>Potential </a:t>
              </a:r>
              <a:r>
                <a:rPr lang="de-DE" sz="1100" dirty="0" err="1" smtClean="0">
                  <a:solidFill>
                    <a:srgbClr val="E3007B"/>
                  </a:solidFill>
                </a:rPr>
                <a:t>grouping</a:t>
              </a:r>
              <a:r>
                <a:rPr lang="de-DE" sz="1100" dirty="0" smtClean="0">
                  <a:solidFill>
                    <a:srgbClr val="E3007B"/>
                  </a:solidFill>
                </a:rPr>
                <a:t> of </a:t>
              </a:r>
              <a:r>
                <a:rPr lang="de-DE" sz="1100" dirty="0" err="1" smtClean="0">
                  <a:solidFill>
                    <a:srgbClr val="E3007B"/>
                  </a:solidFill>
                </a:rPr>
                <a:t>municipalities</a:t>
              </a:r>
              <a:r>
                <a:rPr lang="de-DE" sz="1100" dirty="0" smtClean="0">
                  <a:solidFill>
                    <a:srgbClr val="E3007B"/>
                  </a:solidFill>
                </a:rPr>
                <a:t> </a:t>
              </a:r>
              <a:r>
                <a:rPr lang="de-DE" sz="1100" dirty="0" err="1" smtClean="0">
                  <a:solidFill>
                    <a:srgbClr val="E3007B"/>
                  </a:solidFill>
                </a:rPr>
                <a:t>to</a:t>
              </a:r>
              <a:r>
                <a:rPr lang="de-DE" sz="1100" dirty="0" smtClean="0">
                  <a:solidFill>
                    <a:srgbClr val="E3007B"/>
                  </a:solidFill>
                </a:rPr>
                <a:t> form </a:t>
              </a:r>
              <a:br>
                <a:rPr lang="de-DE" sz="1100" dirty="0" smtClean="0">
                  <a:solidFill>
                    <a:srgbClr val="E3007B"/>
                  </a:solidFill>
                </a:rPr>
              </a:br>
              <a:r>
                <a:rPr lang="de-DE" sz="1100" dirty="0" err="1" smtClean="0">
                  <a:solidFill>
                    <a:srgbClr val="E3007B"/>
                  </a:solidFill>
                </a:rPr>
                <a:t>tourism</a:t>
              </a:r>
              <a:r>
                <a:rPr lang="de-DE" sz="1100" dirty="0" smtClean="0">
                  <a:solidFill>
                    <a:srgbClr val="E3007B"/>
                  </a:solidFill>
                </a:rPr>
                <a:t> </a:t>
              </a:r>
              <a:r>
                <a:rPr lang="de-DE" sz="1100" dirty="0" err="1" smtClean="0">
                  <a:solidFill>
                    <a:srgbClr val="E3007B"/>
                  </a:solidFill>
                </a:rPr>
                <a:t>destinations</a:t>
              </a:r>
              <a:endParaRPr lang="de-AT" sz="1100" dirty="0">
                <a:solidFill>
                  <a:srgbClr val="E3007B"/>
                </a:solidFill>
              </a:endParaRPr>
            </a:p>
          </p:txBody>
        </p:sp>
        <p:grpSp>
          <p:nvGrpSpPr>
            <p:cNvPr id="25" name="Group 13"/>
            <p:cNvGrpSpPr>
              <a:grpSpLocks/>
            </p:cNvGrpSpPr>
            <p:nvPr/>
          </p:nvGrpSpPr>
          <p:grpSpPr bwMode="auto">
            <a:xfrm>
              <a:off x="586207" y="5094858"/>
              <a:ext cx="287337" cy="287337"/>
              <a:chOff x="596" y="1501"/>
              <a:chExt cx="181" cy="181"/>
            </a:xfrm>
          </p:grpSpPr>
          <p:sp>
            <p:nvSpPr>
              <p:cNvPr id="86"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26" name="Group 16"/>
            <p:cNvGrpSpPr>
              <a:grpSpLocks/>
            </p:cNvGrpSpPr>
            <p:nvPr/>
          </p:nvGrpSpPr>
          <p:grpSpPr bwMode="auto">
            <a:xfrm>
              <a:off x="593031" y="5341799"/>
              <a:ext cx="287337" cy="287337"/>
              <a:chOff x="596" y="1501"/>
              <a:chExt cx="181" cy="181"/>
            </a:xfrm>
          </p:grpSpPr>
          <p:sp>
            <p:nvSpPr>
              <p:cNvPr id="84"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5"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27" name="Group 19"/>
            <p:cNvGrpSpPr>
              <a:grpSpLocks/>
            </p:cNvGrpSpPr>
            <p:nvPr/>
          </p:nvGrpSpPr>
          <p:grpSpPr bwMode="auto">
            <a:xfrm>
              <a:off x="593030" y="5603370"/>
              <a:ext cx="287337" cy="287337"/>
              <a:chOff x="596" y="1501"/>
              <a:chExt cx="181" cy="181"/>
            </a:xfrm>
          </p:grpSpPr>
          <p:sp>
            <p:nvSpPr>
              <p:cNvPr id="82"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28" name="Group 22"/>
            <p:cNvGrpSpPr>
              <a:grpSpLocks/>
            </p:cNvGrpSpPr>
            <p:nvPr/>
          </p:nvGrpSpPr>
          <p:grpSpPr bwMode="auto">
            <a:xfrm>
              <a:off x="593031" y="5851209"/>
              <a:ext cx="287337" cy="287337"/>
              <a:chOff x="596" y="1501"/>
              <a:chExt cx="181" cy="181"/>
            </a:xfrm>
          </p:grpSpPr>
          <p:sp>
            <p:nvSpPr>
              <p:cNvPr id="80"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36" name="Group 25"/>
            <p:cNvGrpSpPr>
              <a:grpSpLocks/>
            </p:cNvGrpSpPr>
            <p:nvPr/>
          </p:nvGrpSpPr>
          <p:grpSpPr bwMode="auto">
            <a:xfrm>
              <a:off x="595896" y="6105709"/>
              <a:ext cx="287337" cy="287337"/>
              <a:chOff x="596" y="1501"/>
              <a:chExt cx="181" cy="181"/>
            </a:xfrm>
          </p:grpSpPr>
          <p:sp>
            <p:nvSpPr>
              <p:cNvPr id="78"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sp>
          <p:nvSpPr>
            <p:cNvPr id="48" name="Textfeld 47"/>
            <p:cNvSpPr txBox="1"/>
            <p:nvPr/>
          </p:nvSpPr>
          <p:spPr>
            <a:xfrm>
              <a:off x="849574" y="5122989"/>
              <a:ext cx="1440000" cy="246221"/>
            </a:xfrm>
            <a:prstGeom prst="rect">
              <a:avLst/>
            </a:prstGeom>
            <a:noFill/>
          </p:spPr>
          <p:txBody>
            <a:bodyPr wrap="square" rtlCol="0">
              <a:spAutoFit/>
            </a:bodyPr>
            <a:lstStyle/>
            <a:p>
              <a:r>
                <a:rPr lang="de-DE" sz="1000" dirty="0" smtClean="0">
                  <a:solidFill>
                    <a:srgbClr val="000000"/>
                  </a:solidFill>
                </a:rPr>
                <a:t>Lake </a:t>
              </a:r>
              <a:r>
                <a:rPr lang="de-DE" sz="1000" dirty="0" err="1" smtClean="0">
                  <a:solidFill>
                    <a:srgbClr val="000000"/>
                  </a:solidFill>
                </a:rPr>
                <a:t>Ohrid</a:t>
              </a:r>
              <a:endParaRPr lang="de-AT" sz="1000" dirty="0">
                <a:solidFill>
                  <a:srgbClr val="000000"/>
                </a:solidFill>
              </a:endParaRPr>
            </a:p>
          </p:txBody>
        </p:sp>
        <p:sp>
          <p:nvSpPr>
            <p:cNvPr id="49" name="Textfeld 48"/>
            <p:cNvSpPr txBox="1"/>
            <p:nvPr/>
          </p:nvSpPr>
          <p:spPr>
            <a:xfrm>
              <a:off x="849863" y="5367540"/>
              <a:ext cx="1440000" cy="246221"/>
            </a:xfrm>
            <a:prstGeom prst="rect">
              <a:avLst/>
            </a:prstGeom>
            <a:noFill/>
          </p:spPr>
          <p:txBody>
            <a:bodyPr wrap="square" rtlCol="0">
              <a:spAutoFit/>
            </a:bodyPr>
            <a:lstStyle/>
            <a:p>
              <a:r>
                <a:rPr lang="de-DE" sz="1000" dirty="0" err="1" smtClean="0">
                  <a:solidFill>
                    <a:srgbClr val="000000"/>
                  </a:solidFill>
                </a:rPr>
                <a:t>Mavrovo</a:t>
              </a:r>
              <a:endParaRPr lang="de-AT" sz="1000" dirty="0">
                <a:solidFill>
                  <a:srgbClr val="000000"/>
                </a:solidFill>
              </a:endParaRPr>
            </a:p>
          </p:txBody>
        </p:sp>
        <p:sp>
          <p:nvSpPr>
            <p:cNvPr id="50" name="Textfeld 49"/>
            <p:cNvSpPr txBox="1"/>
            <p:nvPr/>
          </p:nvSpPr>
          <p:spPr>
            <a:xfrm>
              <a:off x="857476" y="5634675"/>
              <a:ext cx="1440000" cy="246221"/>
            </a:xfrm>
            <a:prstGeom prst="rect">
              <a:avLst/>
            </a:prstGeom>
            <a:noFill/>
          </p:spPr>
          <p:txBody>
            <a:bodyPr wrap="square" rtlCol="0">
              <a:spAutoFit/>
            </a:bodyPr>
            <a:lstStyle/>
            <a:p>
              <a:r>
                <a:rPr lang="de-DE" sz="1000" dirty="0" err="1" smtClean="0">
                  <a:solidFill>
                    <a:srgbClr val="000000"/>
                  </a:solidFill>
                </a:rPr>
                <a:t>Shar</a:t>
              </a:r>
              <a:r>
                <a:rPr lang="de-DE" sz="1000" dirty="0" smtClean="0">
                  <a:solidFill>
                    <a:srgbClr val="000000"/>
                  </a:solidFill>
                </a:rPr>
                <a:t> Mountain</a:t>
              </a:r>
              <a:endParaRPr lang="de-AT" sz="1000" dirty="0">
                <a:solidFill>
                  <a:srgbClr val="000000"/>
                </a:solidFill>
              </a:endParaRPr>
            </a:p>
          </p:txBody>
        </p:sp>
        <p:sp>
          <p:nvSpPr>
            <p:cNvPr id="51" name="Textfeld 50"/>
            <p:cNvSpPr txBox="1"/>
            <p:nvPr/>
          </p:nvSpPr>
          <p:spPr>
            <a:xfrm>
              <a:off x="857476" y="5876052"/>
              <a:ext cx="1440000" cy="246221"/>
            </a:xfrm>
            <a:prstGeom prst="rect">
              <a:avLst/>
            </a:prstGeom>
            <a:noFill/>
          </p:spPr>
          <p:txBody>
            <a:bodyPr wrap="square" rtlCol="0">
              <a:spAutoFit/>
            </a:bodyPr>
            <a:lstStyle/>
            <a:p>
              <a:r>
                <a:rPr lang="de-DE" sz="1000" dirty="0" smtClean="0">
                  <a:solidFill>
                    <a:srgbClr val="000000"/>
                  </a:solidFill>
                </a:rPr>
                <a:t>Skopje</a:t>
              </a:r>
              <a:endParaRPr lang="de-AT" sz="1000" dirty="0">
                <a:solidFill>
                  <a:srgbClr val="000000"/>
                </a:solidFill>
              </a:endParaRPr>
            </a:p>
          </p:txBody>
        </p:sp>
        <p:sp>
          <p:nvSpPr>
            <p:cNvPr id="52" name="Textfeld 51"/>
            <p:cNvSpPr txBox="1"/>
            <p:nvPr/>
          </p:nvSpPr>
          <p:spPr>
            <a:xfrm>
              <a:off x="849863" y="6134747"/>
              <a:ext cx="1440000" cy="244800"/>
            </a:xfrm>
            <a:prstGeom prst="rect">
              <a:avLst/>
            </a:prstGeom>
            <a:noFill/>
          </p:spPr>
          <p:txBody>
            <a:bodyPr wrap="square" rtlCol="0">
              <a:spAutoFit/>
            </a:bodyPr>
            <a:lstStyle/>
            <a:p>
              <a:r>
                <a:rPr lang="de-DE" sz="1000" dirty="0" err="1" smtClean="0">
                  <a:solidFill>
                    <a:srgbClr val="000000"/>
                  </a:solidFill>
                </a:rPr>
                <a:t>Bitola</a:t>
              </a:r>
              <a:r>
                <a:rPr lang="de-DE" sz="1000" dirty="0" smtClean="0">
                  <a:solidFill>
                    <a:srgbClr val="000000"/>
                  </a:solidFill>
                </a:rPr>
                <a:t>-Lake </a:t>
              </a:r>
              <a:r>
                <a:rPr lang="de-DE" sz="1000" dirty="0" err="1" smtClean="0">
                  <a:solidFill>
                    <a:srgbClr val="000000"/>
                  </a:solidFill>
                </a:rPr>
                <a:t>Prespa</a:t>
              </a:r>
              <a:endParaRPr lang="de-AT" sz="1000" dirty="0">
                <a:solidFill>
                  <a:srgbClr val="000000"/>
                </a:solidFill>
              </a:endParaRPr>
            </a:p>
          </p:txBody>
        </p:sp>
        <p:grpSp>
          <p:nvGrpSpPr>
            <p:cNvPr id="95" name="Gruppieren 94"/>
            <p:cNvGrpSpPr/>
            <p:nvPr/>
          </p:nvGrpSpPr>
          <p:grpSpPr>
            <a:xfrm>
              <a:off x="502920" y="2743945"/>
              <a:ext cx="3079798" cy="2294584"/>
              <a:chOff x="502920" y="3921426"/>
              <a:chExt cx="3079798" cy="2294584"/>
            </a:xfrm>
          </p:grpSpPr>
          <p:grpSp>
            <p:nvGrpSpPr>
              <p:cNvPr id="12" name="Gruppieren 11"/>
              <p:cNvGrpSpPr/>
              <p:nvPr/>
            </p:nvGrpSpPr>
            <p:grpSpPr>
              <a:xfrm>
                <a:off x="502920" y="3921426"/>
                <a:ext cx="3079798" cy="2294584"/>
                <a:chOff x="899592" y="1806737"/>
                <a:chExt cx="3079798" cy="2294584"/>
              </a:xfrm>
            </p:grpSpPr>
            <p:pic>
              <p:nvPicPr>
                <p:cNvPr id="13" name="Picture 2" descr="Rural/Urban municipalities"/>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43608" y="1808728"/>
                  <a:ext cx="2935782" cy="229259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a:xfrm>
                  <a:off x="2915816" y="3717032"/>
                  <a:ext cx="100811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5" name="Rechteck 14"/>
                <p:cNvSpPr/>
                <p:nvPr/>
              </p:nvSpPr>
              <p:spPr>
                <a:xfrm>
                  <a:off x="899592" y="1806737"/>
                  <a:ext cx="1368152"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6" name="Rechteck 15"/>
                <p:cNvSpPr/>
                <p:nvPr/>
              </p:nvSpPr>
              <p:spPr>
                <a:xfrm>
                  <a:off x="1266728" y="1875350"/>
                  <a:ext cx="684076"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grpSp>
          <p:sp>
            <p:nvSpPr>
              <p:cNvPr id="3" name="Freihandform 2"/>
              <p:cNvSpPr/>
              <p:nvPr/>
            </p:nvSpPr>
            <p:spPr>
              <a:xfrm>
                <a:off x="723793" y="5318975"/>
                <a:ext cx="610458" cy="808793"/>
              </a:xfrm>
              <a:custGeom>
                <a:avLst/>
                <a:gdLst>
                  <a:gd name="connsiteX0" fmla="*/ 66970 w 610458"/>
                  <a:gd name="connsiteY0" fmla="*/ 59242 h 808793"/>
                  <a:gd name="connsiteX1" fmla="*/ 121061 w 610458"/>
                  <a:gd name="connsiteY1" fmla="*/ 43788 h 808793"/>
                  <a:gd name="connsiteX2" fmla="*/ 175152 w 610458"/>
                  <a:gd name="connsiteY2" fmla="*/ 51515 h 808793"/>
                  <a:gd name="connsiteX3" fmla="*/ 203486 w 610458"/>
                  <a:gd name="connsiteY3" fmla="*/ 23182 h 808793"/>
                  <a:gd name="connsiteX4" fmla="*/ 224092 w 610458"/>
                  <a:gd name="connsiteY4" fmla="*/ 7727 h 808793"/>
                  <a:gd name="connsiteX5" fmla="*/ 273032 w 610458"/>
                  <a:gd name="connsiteY5" fmla="*/ 15454 h 808793"/>
                  <a:gd name="connsiteX6" fmla="*/ 321972 w 610458"/>
                  <a:gd name="connsiteY6" fmla="*/ 18030 h 808793"/>
                  <a:gd name="connsiteX7" fmla="*/ 332275 w 610458"/>
                  <a:gd name="connsiteY7" fmla="*/ 0 h 808793"/>
                  <a:gd name="connsiteX8" fmla="*/ 365760 w 610458"/>
                  <a:gd name="connsiteY8" fmla="*/ 12879 h 808793"/>
                  <a:gd name="connsiteX9" fmla="*/ 396669 w 610458"/>
                  <a:gd name="connsiteY9" fmla="*/ 20606 h 808793"/>
                  <a:gd name="connsiteX10" fmla="*/ 419851 w 610458"/>
                  <a:gd name="connsiteY10" fmla="*/ 25757 h 808793"/>
                  <a:gd name="connsiteX11" fmla="*/ 427578 w 610458"/>
                  <a:gd name="connsiteY11" fmla="*/ 18030 h 808793"/>
                  <a:gd name="connsiteX12" fmla="*/ 443033 w 610458"/>
                  <a:gd name="connsiteY12" fmla="*/ 25757 h 808793"/>
                  <a:gd name="connsiteX13" fmla="*/ 445609 w 610458"/>
                  <a:gd name="connsiteY13" fmla="*/ 41212 h 808793"/>
                  <a:gd name="connsiteX14" fmla="*/ 443033 w 610458"/>
                  <a:gd name="connsiteY14" fmla="*/ 69546 h 808793"/>
                  <a:gd name="connsiteX15" fmla="*/ 461063 w 610458"/>
                  <a:gd name="connsiteY15" fmla="*/ 69546 h 808793"/>
                  <a:gd name="connsiteX16" fmla="*/ 471366 w 610458"/>
                  <a:gd name="connsiteY16" fmla="*/ 126213 h 808793"/>
                  <a:gd name="connsiteX17" fmla="*/ 499700 w 610458"/>
                  <a:gd name="connsiteY17" fmla="*/ 136516 h 808793"/>
                  <a:gd name="connsiteX18" fmla="*/ 512579 w 610458"/>
                  <a:gd name="connsiteY18" fmla="*/ 182880 h 808793"/>
                  <a:gd name="connsiteX19" fmla="*/ 520306 w 610458"/>
                  <a:gd name="connsiteY19" fmla="*/ 203486 h 808793"/>
                  <a:gd name="connsiteX20" fmla="*/ 535761 w 610458"/>
                  <a:gd name="connsiteY20" fmla="*/ 224092 h 808793"/>
                  <a:gd name="connsiteX21" fmla="*/ 564094 w 610458"/>
                  <a:gd name="connsiteY21" fmla="*/ 231819 h 808793"/>
                  <a:gd name="connsiteX22" fmla="*/ 574397 w 610458"/>
                  <a:gd name="connsiteY22" fmla="*/ 255001 h 808793"/>
                  <a:gd name="connsiteX23" fmla="*/ 587276 w 610458"/>
                  <a:gd name="connsiteY23" fmla="*/ 275608 h 808793"/>
                  <a:gd name="connsiteX24" fmla="*/ 589852 w 610458"/>
                  <a:gd name="connsiteY24" fmla="*/ 301365 h 808793"/>
                  <a:gd name="connsiteX25" fmla="*/ 610458 w 610458"/>
                  <a:gd name="connsiteY25" fmla="*/ 329699 h 808793"/>
                  <a:gd name="connsiteX26" fmla="*/ 610458 w 610458"/>
                  <a:gd name="connsiteY26" fmla="*/ 329699 h 808793"/>
                  <a:gd name="connsiteX27" fmla="*/ 569246 w 610458"/>
                  <a:gd name="connsiteY27" fmla="*/ 363184 h 808793"/>
                  <a:gd name="connsiteX28" fmla="*/ 561519 w 610458"/>
                  <a:gd name="connsiteY28" fmla="*/ 394093 h 808793"/>
                  <a:gd name="connsiteX29" fmla="*/ 510003 w 610458"/>
                  <a:gd name="connsiteY29" fmla="*/ 414699 h 808793"/>
                  <a:gd name="connsiteX30" fmla="*/ 484245 w 610458"/>
                  <a:gd name="connsiteY30" fmla="*/ 432730 h 808793"/>
                  <a:gd name="connsiteX31" fmla="*/ 466215 w 610458"/>
                  <a:gd name="connsiteY31" fmla="*/ 468791 h 808793"/>
                  <a:gd name="connsiteX32" fmla="*/ 455912 w 610458"/>
                  <a:gd name="connsiteY32" fmla="*/ 528033 h 808793"/>
                  <a:gd name="connsiteX33" fmla="*/ 448184 w 610458"/>
                  <a:gd name="connsiteY33" fmla="*/ 561519 h 808793"/>
                  <a:gd name="connsiteX34" fmla="*/ 437881 w 610458"/>
                  <a:gd name="connsiteY34" fmla="*/ 579549 h 808793"/>
                  <a:gd name="connsiteX35" fmla="*/ 419851 w 610458"/>
                  <a:gd name="connsiteY35" fmla="*/ 592428 h 808793"/>
                  <a:gd name="connsiteX36" fmla="*/ 432730 w 610458"/>
                  <a:gd name="connsiteY36" fmla="*/ 607882 h 808793"/>
                  <a:gd name="connsiteX37" fmla="*/ 412124 w 610458"/>
                  <a:gd name="connsiteY37" fmla="*/ 661974 h 808793"/>
                  <a:gd name="connsiteX38" fmla="*/ 378639 w 610458"/>
                  <a:gd name="connsiteY38" fmla="*/ 710913 h 808793"/>
                  <a:gd name="connsiteX39" fmla="*/ 378639 w 610458"/>
                  <a:gd name="connsiteY39" fmla="*/ 736671 h 808793"/>
                  <a:gd name="connsiteX40" fmla="*/ 378639 w 610458"/>
                  <a:gd name="connsiteY40" fmla="*/ 736671 h 808793"/>
                  <a:gd name="connsiteX41" fmla="*/ 368335 w 610458"/>
                  <a:gd name="connsiteY41" fmla="*/ 780459 h 808793"/>
                  <a:gd name="connsiteX42" fmla="*/ 324547 w 610458"/>
                  <a:gd name="connsiteY42" fmla="*/ 808793 h 808793"/>
                  <a:gd name="connsiteX43" fmla="*/ 285911 w 610458"/>
                  <a:gd name="connsiteY43" fmla="*/ 798490 h 808793"/>
                  <a:gd name="connsiteX44" fmla="*/ 255001 w 610458"/>
                  <a:gd name="connsiteY44" fmla="*/ 783035 h 808793"/>
                  <a:gd name="connsiteX45" fmla="*/ 224092 w 610458"/>
                  <a:gd name="connsiteY45" fmla="*/ 731520 h 808793"/>
                  <a:gd name="connsiteX46" fmla="*/ 224092 w 610458"/>
                  <a:gd name="connsiteY46" fmla="*/ 522882 h 808793"/>
                  <a:gd name="connsiteX47" fmla="*/ 139092 w 610458"/>
                  <a:gd name="connsiteY47" fmla="*/ 528033 h 808793"/>
                  <a:gd name="connsiteX48" fmla="*/ 95303 w 610458"/>
                  <a:gd name="connsiteY48" fmla="*/ 484245 h 808793"/>
                  <a:gd name="connsiteX49" fmla="*/ 115910 w 610458"/>
                  <a:gd name="connsiteY49" fmla="*/ 471366 h 808793"/>
                  <a:gd name="connsiteX50" fmla="*/ 87576 w 610458"/>
                  <a:gd name="connsiteY50" fmla="*/ 396669 h 808793"/>
                  <a:gd name="connsiteX51" fmla="*/ 61818 w 610458"/>
                  <a:gd name="connsiteY51" fmla="*/ 363184 h 808793"/>
                  <a:gd name="connsiteX52" fmla="*/ 33485 w 610458"/>
                  <a:gd name="connsiteY52" fmla="*/ 334850 h 808793"/>
                  <a:gd name="connsiteX53" fmla="*/ 20606 w 610458"/>
                  <a:gd name="connsiteY53" fmla="*/ 239547 h 808793"/>
                  <a:gd name="connsiteX54" fmla="*/ 0 w 610458"/>
                  <a:gd name="connsiteY54" fmla="*/ 151970 h 808793"/>
                  <a:gd name="connsiteX55" fmla="*/ 12879 w 610458"/>
                  <a:gd name="connsiteY55" fmla="*/ 144243 h 808793"/>
                  <a:gd name="connsiteX56" fmla="*/ 36061 w 610458"/>
                  <a:gd name="connsiteY56" fmla="*/ 162273 h 808793"/>
                  <a:gd name="connsiteX57" fmla="*/ 43788 w 610458"/>
                  <a:gd name="connsiteY57" fmla="*/ 128788 h 808793"/>
                  <a:gd name="connsiteX58" fmla="*/ 66970 w 610458"/>
                  <a:gd name="connsiteY58" fmla="*/ 110758 h 808793"/>
                  <a:gd name="connsiteX59" fmla="*/ 66970 w 610458"/>
                  <a:gd name="connsiteY59" fmla="*/ 59242 h 80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0458" h="808793">
                    <a:moveTo>
                      <a:pt x="66970" y="59242"/>
                    </a:moveTo>
                    <a:lnTo>
                      <a:pt x="121061" y="43788"/>
                    </a:lnTo>
                    <a:lnTo>
                      <a:pt x="175152" y="51515"/>
                    </a:lnTo>
                    <a:lnTo>
                      <a:pt x="203486" y="23182"/>
                    </a:lnTo>
                    <a:lnTo>
                      <a:pt x="224092" y="7727"/>
                    </a:lnTo>
                    <a:lnTo>
                      <a:pt x="273032" y="15454"/>
                    </a:lnTo>
                    <a:lnTo>
                      <a:pt x="321972" y="18030"/>
                    </a:lnTo>
                    <a:lnTo>
                      <a:pt x="332275" y="0"/>
                    </a:lnTo>
                    <a:lnTo>
                      <a:pt x="365760" y="12879"/>
                    </a:lnTo>
                    <a:lnTo>
                      <a:pt x="396669" y="20606"/>
                    </a:lnTo>
                    <a:lnTo>
                      <a:pt x="419851" y="25757"/>
                    </a:lnTo>
                    <a:lnTo>
                      <a:pt x="427578" y="18030"/>
                    </a:lnTo>
                    <a:lnTo>
                      <a:pt x="443033" y="25757"/>
                    </a:lnTo>
                    <a:lnTo>
                      <a:pt x="445609" y="41212"/>
                    </a:lnTo>
                    <a:lnTo>
                      <a:pt x="443033" y="69546"/>
                    </a:lnTo>
                    <a:lnTo>
                      <a:pt x="461063" y="69546"/>
                    </a:lnTo>
                    <a:lnTo>
                      <a:pt x="471366" y="126213"/>
                    </a:lnTo>
                    <a:lnTo>
                      <a:pt x="499700" y="136516"/>
                    </a:lnTo>
                    <a:lnTo>
                      <a:pt x="512579" y="182880"/>
                    </a:lnTo>
                    <a:lnTo>
                      <a:pt x="520306" y="203486"/>
                    </a:lnTo>
                    <a:lnTo>
                      <a:pt x="535761" y="224092"/>
                    </a:lnTo>
                    <a:lnTo>
                      <a:pt x="564094" y="231819"/>
                    </a:lnTo>
                    <a:lnTo>
                      <a:pt x="574397" y="255001"/>
                    </a:lnTo>
                    <a:lnTo>
                      <a:pt x="587276" y="275608"/>
                    </a:lnTo>
                    <a:lnTo>
                      <a:pt x="589852" y="301365"/>
                    </a:lnTo>
                    <a:lnTo>
                      <a:pt x="610458" y="329699"/>
                    </a:lnTo>
                    <a:lnTo>
                      <a:pt x="610458" y="329699"/>
                    </a:lnTo>
                    <a:lnTo>
                      <a:pt x="569246" y="363184"/>
                    </a:lnTo>
                    <a:lnTo>
                      <a:pt x="561519" y="394093"/>
                    </a:lnTo>
                    <a:lnTo>
                      <a:pt x="510003" y="414699"/>
                    </a:lnTo>
                    <a:lnTo>
                      <a:pt x="484245" y="432730"/>
                    </a:lnTo>
                    <a:lnTo>
                      <a:pt x="466215" y="468791"/>
                    </a:lnTo>
                    <a:lnTo>
                      <a:pt x="455912" y="528033"/>
                    </a:lnTo>
                    <a:lnTo>
                      <a:pt x="448184" y="561519"/>
                    </a:lnTo>
                    <a:lnTo>
                      <a:pt x="437881" y="579549"/>
                    </a:lnTo>
                    <a:lnTo>
                      <a:pt x="419851" y="592428"/>
                    </a:lnTo>
                    <a:lnTo>
                      <a:pt x="432730" y="607882"/>
                    </a:lnTo>
                    <a:lnTo>
                      <a:pt x="412124" y="661974"/>
                    </a:lnTo>
                    <a:lnTo>
                      <a:pt x="378639" y="710913"/>
                    </a:lnTo>
                    <a:lnTo>
                      <a:pt x="378639" y="736671"/>
                    </a:lnTo>
                    <a:lnTo>
                      <a:pt x="378639" y="736671"/>
                    </a:lnTo>
                    <a:lnTo>
                      <a:pt x="368335" y="780459"/>
                    </a:lnTo>
                    <a:lnTo>
                      <a:pt x="324547" y="808793"/>
                    </a:lnTo>
                    <a:lnTo>
                      <a:pt x="285911" y="798490"/>
                    </a:lnTo>
                    <a:lnTo>
                      <a:pt x="255001" y="783035"/>
                    </a:lnTo>
                    <a:lnTo>
                      <a:pt x="224092" y="731520"/>
                    </a:lnTo>
                    <a:lnTo>
                      <a:pt x="224092" y="522882"/>
                    </a:lnTo>
                    <a:lnTo>
                      <a:pt x="139092" y="528033"/>
                    </a:lnTo>
                    <a:lnTo>
                      <a:pt x="95303" y="484245"/>
                    </a:lnTo>
                    <a:lnTo>
                      <a:pt x="115910" y="471366"/>
                    </a:lnTo>
                    <a:lnTo>
                      <a:pt x="87576" y="396669"/>
                    </a:lnTo>
                    <a:lnTo>
                      <a:pt x="61818" y="363184"/>
                    </a:lnTo>
                    <a:lnTo>
                      <a:pt x="33485" y="334850"/>
                    </a:lnTo>
                    <a:lnTo>
                      <a:pt x="20606" y="239547"/>
                    </a:lnTo>
                    <a:lnTo>
                      <a:pt x="0" y="151970"/>
                    </a:lnTo>
                    <a:lnTo>
                      <a:pt x="12879" y="144243"/>
                    </a:lnTo>
                    <a:lnTo>
                      <a:pt x="36061" y="162273"/>
                    </a:lnTo>
                    <a:lnTo>
                      <a:pt x="43788" y="128788"/>
                    </a:lnTo>
                    <a:lnTo>
                      <a:pt x="66970" y="110758"/>
                    </a:lnTo>
                    <a:lnTo>
                      <a:pt x="66970" y="59242"/>
                    </a:lnTo>
                    <a:close/>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4" name="Freihandform 3"/>
              <p:cNvSpPr/>
              <p:nvPr/>
            </p:nvSpPr>
            <p:spPr>
              <a:xfrm>
                <a:off x="682580" y="4682758"/>
                <a:ext cx="765005" cy="813945"/>
              </a:xfrm>
              <a:custGeom>
                <a:avLst/>
                <a:gdLst>
                  <a:gd name="connsiteX0" fmla="*/ 61819 w 765005"/>
                  <a:gd name="connsiteY0" fmla="*/ 229244 h 813945"/>
                  <a:gd name="connsiteX1" fmla="*/ 103031 w 765005"/>
                  <a:gd name="connsiteY1" fmla="*/ 144244 h 813945"/>
                  <a:gd name="connsiteX2" fmla="*/ 123637 w 765005"/>
                  <a:gd name="connsiteY2" fmla="*/ 136516 h 813945"/>
                  <a:gd name="connsiteX3" fmla="*/ 141668 w 765005"/>
                  <a:gd name="connsiteY3" fmla="*/ 123637 h 813945"/>
                  <a:gd name="connsiteX4" fmla="*/ 126213 w 765005"/>
                  <a:gd name="connsiteY4" fmla="*/ 103031 h 813945"/>
                  <a:gd name="connsiteX5" fmla="*/ 110759 w 765005"/>
                  <a:gd name="connsiteY5" fmla="*/ 77274 h 813945"/>
                  <a:gd name="connsiteX6" fmla="*/ 115910 w 765005"/>
                  <a:gd name="connsiteY6" fmla="*/ 64395 h 813945"/>
                  <a:gd name="connsiteX7" fmla="*/ 118486 w 765005"/>
                  <a:gd name="connsiteY7" fmla="*/ 28334 h 813945"/>
                  <a:gd name="connsiteX8" fmla="*/ 128789 w 765005"/>
                  <a:gd name="connsiteY8" fmla="*/ 2576 h 813945"/>
                  <a:gd name="connsiteX9" fmla="*/ 157123 w 765005"/>
                  <a:gd name="connsiteY9" fmla="*/ 0 h 813945"/>
                  <a:gd name="connsiteX10" fmla="*/ 177729 w 765005"/>
                  <a:gd name="connsiteY10" fmla="*/ 30910 h 813945"/>
                  <a:gd name="connsiteX11" fmla="*/ 200911 w 765005"/>
                  <a:gd name="connsiteY11" fmla="*/ 43788 h 813945"/>
                  <a:gd name="connsiteX12" fmla="*/ 226668 w 765005"/>
                  <a:gd name="connsiteY12" fmla="*/ 7728 h 813945"/>
                  <a:gd name="connsiteX13" fmla="*/ 244699 w 765005"/>
                  <a:gd name="connsiteY13" fmla="*/ 7728 h 813945"/>
                  <a:gd name="connsiteX14" fmla="*/ 262729 w 765005"/>
                  <a:gd name="connsiteY14" fmla="*/ 33485 h 813945"/>
                  <a:gd name="connsiteX15" fmla="*/ 309093 w 765005"/>
                  <a:gd name="connsiteY15" fmla="*/ 15455 h 813945"/>
                  <a:gd name="connsiteX16" fmla="*/ 327124 w 765005"/>
                  <a:gd name="connsiteY16" fmla="*/ 43788 h 813945"/>
                  <a:gd name="connsiteX17" fmla="*/ 355457 w 765005"/>
                  <a:gd name="connsiteY17" fmla="*/ 43788 h 813945"/>
                  <a:gd name="connsiteX18" fmla="*/ 391518 w 765005"/>
                  <a:gd name="connsiteY18" fmla="*/ 72122 h 813945"/>
                  <a:gd name="connsiteX19" fmla="*/ 430155 w 765005"/>
                  <a:gd name="connsiteY19" fmla="*/ 92728 h 813945"/>
                  <a:gd name="connsiteX20" fmla="*/ 468791 w 765005"/>
                  <a:gd name="connsiteY20" fmla="*/ 79849 h 813945"/>
                  <a:gd name="connsiteX21" fmla="*/ 502276 w 765005"/>
                  <a:gd name="connsiteY21" fmla="*/ 87577 h 813945"/>
                  <a:gd name="connsiteX22" fmla="*/ 533186 w 765005"/>
                  <a:gd name="connsiteY22" fmla="*/ 77274 h 813945"/>
                  <a:gd name="connsiteX23" fmla="*/ 535761 w 765005"/>
                  <a:gd name="connsiteY23" fmla="*/ 48940 h 813945"/>
                  <a:gd name="connsiteX24" fmla="*/ 546065 w 765005"/>
                  <a:gd name="connsiteY24" fmla="*/ 15455 h 813945"/>
                  <a:gd name="connsiteX25" fmla="*/ 589853 w 765005"/>
                  <a:gd name="connsiteY25" fmla="*/ 41213 h 813945"/>
                  <a:gd name="connsiteX26" fmla="*/ 620762 w 765005"/>
                  <a:gd name="connsiteY26" fmla="*/ 41213 h 813945"/>
                  <a:gd name="connsiteX27" fmla="*/ 636217 w 765005"/>
                  <a:gd name="connsiteY27" fmla="*/ 72122 h 813945"/>
                  <a:gd name="connsiteX28" fmla="*/ 677429 w 765005"/>
                  <a:gd name="connsiteY28" fmla="*/ 97880 h 813945"/>
                  <a:gd name="connsiteX29" fmla="*/ 705763 w 765005"/>
                  <a:gd name="connsiteY29" fmla="*/ 128789 h 813945"/>
                  <a:gd name="connsiteX30" fmla="*/ 664550 w 765005"/>
                  <a:gd name="connsiteY30" fmla="*/ 133941 h 813945"/>
                  <a:gd name="connsiteX31" fmla="*/ 651671 w 765005"/>
                  <a:gd name="connsiteY31" fmla="*/ 170001 h 813945"/>
                  <a:gd name="connsiteX32" fmla="*/ 641368 w 765005"/>
                  <a:gd name="connsiteY32" fmla="*/ 218941 h 813945"/>
                  <a:gd name="connsiteX33" fmla="*/ 651671 w 765005"/>
                  <a:gd name="connsiteY33" fmla="*/ 249850 h 813945"/>
                  <a:gd name="connsiteX34" fmla="*/ 674853 w 765005"/>
                  <a:gd name="connsiteY34" fmla="*/ 285911 h 813945"/>
                  <a:gd name="connsiteX35" fmla="*/ 661974 w 765005"/>
                  <a:gd name="connsiteY35" fmla="*/ 316821 h 813945"/>
                  <a:gd name="connsiteX36" fmla="*/ 700611 w 765005"/>
                  <a:gd name="connsiteY36" fmla="*/ 358033 h 813945"/>
                  <a:gd name="connsiteX37" fmla="*/ 723793 w 765005"/>
                  <a:gd name="connsiteY37" fmla="*/ 368336 h 813945"/>
                  <a:gd name="connsiteX38" fmla="*/ 726369 w 765005"/>
                  <a:gd name="connsiteY38" fmla="*/ 419852 h 813945"/>
                  <a:gd name="connsiteX39" fmla="*/ 718641 w 765005"/>
                  <a:gd name="connsiteY39" fmla="*/ 448185 h 813945"/>
                  <a:gd name="connsiteX40" fmla="*/ 765005 w 765005"/>
                  <a:gd name="connsiteY40" fmla="*/ 494549 h 813945"/>
                  <a:gd name="connsiteX41" fmla="*/ 723793 w 765005"/>
                  <a:gd name="connsiteY41" fmla="*/ 540913 h 813945"/>
                  <a:gd name="connsiteX42" fmla="*/ 687732 w 765005"/>
                  <a:gd name="connsiteY42" fmla="*/ 561519 h 813945"/>
                  <a:gd name="connsiteX43" fmla="*/ 690308 w 765005"/>
                  <a:gd name="connsiteY43" fmla="*/ 589853 h 813945"/>
                  <a:gd name="connsiteX44" fmla="*/ 649095 w 765005"/>
                  <a:gd name="connsiteY44" fmla="*/ 600156 h 813945"/>
                  <a:gd name="connsiteX45" fmla="*/ 667126 w 765005"/>
                  <a:gd name="connsiteY45" fmla="*/ 636217 h 813945"/>
                  <a:gd name="connsiteX46" fmla="*/ 713490 w 765005"/>
                  <a:gd name="connsiteY46" fmla="*/ 656823 h 813945"/>
                  <a:gd name="connsiteX47" fmla="*/ 752126 w 765005"/>
                  <a:gd name="connsiteY47" fmla="*/ 680005 h 813945"/>
                  <a:gd name="connsiteX48" fmla="*/ 754702 w 765005"/>
                  <a:gd name="connsiteY48" fmla="*/ 695459 h 813945"/>
                  <a:gd name="connsiteX49" fmla="*/ 739248 w 765005"/>
                  <a:gd name="connsiteY49" fmla="*/ 734096 h 813945"/>
                  <a:gd name="connsiteX50" fmla="*/ 721217 w 765005"/>
                  <a:gd name="connsiteY50" fmla="*/ 754702 h 813945"/>
                  <a:gd name="connsiteX51" fmla="*/ 682581 w 765005"/>
                  <a:gd name="connsiteY51" fmla="*/ 759854 h 813945"/>
                  <a:gd name="connsiteX52" fmla="*/ 638792 w 765005"/>
                  <a:gd name="connsiteY52" fmla="*/ 754702 h 813945"/>
                  <a:gd name="connsiteX53" fmla="*/ 613035 w 765005"/>
                  <a:gd name="connsiteY53" fmla="*/ 772733 h 813945"/>
                  <a:gd name="connsiteX54" fmla="*/ 569246 w 765005"/>
                  <a:gd name="connsiteY54" fmla="*/ 793339 h 813945"/>
                  <a:gd name="connsiteX55" fmla="*/ 556368 w 765005"/>
                  <a:gd name="connsiteY55" fmla="*/ 813945 h 813945"/>
                  <a:gd name="connsiteX56" fmla="*/ 535761 w 765005"/>
                  <a:gd name="connsiteY56" fmla="*/ 767581 h 813945"/>
                  <a:gd name="connsiteX57" fmla="*/ 510004 w 765005"/>
                  <a:gd name="connsiteY57" fmla="*/ 759854 h 813945"/>
                  <a:gd name="connsiteX58" fmla="*/ 507428 w 765005"/>
                  <a:gd name="connsiteY58" fmla="*/ 710914 h 813945"/>
                  <a:gd name="connsiteX59" fmla="*/ 484246 w 765005"/>
                  <a:gd name="connsiteY59" fmla="*/ 703187 h 813945"/>
                  <a:gd name="connsiteX60" fmla="*/ 486822 w 765005"/>
                  <a:gd name="connsiteY60" fmla="*/ 661974 h 813945"/>
                  <a:gd name="connsiteX61" fmla="*/ 419852 w 765005"/>
                  <a:gd name="connsiteY61" fmla="*/ 646520 h 813945"/>
                  <a:gd name="connsiteX62" fmla="*/ 376063 w 765005"/>
                  <a:gd name="connsiteY62" fmla="*/ 638792 h 813945"/>
                  <a:gd name="connsiteX63" fmla="*/ 365760 w 765005"/>
                  <a:gd name="connsiteY63" fmla="*/ 654247 h 813945"/>
                  <a:gd name="connsiteX64" fmla="*/ 262729 w 765005"/>
                  <a:gd name="connsiteY64" fmla="*/ 641368 h 813945"/>
                  <a:gd name="connsiteX65" fmla="*/ 221517 w 765005"/>
                  <a:gd name="connsiteY65" fmla="*/ 677429 h 813945"/>
                  <a:gd name="connsiteX66" fmla="*/ 159698 w 765005"/>
                  <a:gd name="connsiteY66" fmla="*/ 677429 h 813945"/>
                  <a:gd name="connsiteX67" fmla="*/ 103031 w 765005"/>
                  <a:gd name="connsiteY67" fmla="*/ 685156 h 813945"/>
                  <a:gd name="connsiteX68" fmla="*/ 95304 w 765005"/>
                  <a:gd name="connsiteY68" fmla="*/ 667126 h 813945"/>
                  <a:gd name="connsiteX69" fmla="*/ 56667 w 765005"/>
                  <a:gd name="connsiteY69" fmla="*/ 646520 h 813945"/>
                  <a:gd name="connsiteX70" fmla="*/ 56667 w 765005"/>
                  <a:gd name="connsiteY70" fmla="*/ 582125 h 813945"/>
                  <a:gd name="connsiteX71" fmla="*/ 18031 w 765005"/>
                  <a:gd name="connsiteY71" fmla="*/ 558943 h 813945"/>
                  <a:gd name="connsiteX72" fmla="*/ 5152 w 765005"/>
                  <a:gd name="connsiteY72" fmla="*/ 530610 h 813945"/>
                  <a:gd name="connsiteX73" fmla="*/ 18031 w 765005"/>
                  <a:gd name="connsiteY73" fmla="*/ 510004 h 813945"/>
                  <a:gd name="connsiteX74" fmla="*/ 0 w 765005"/>
                  <a:gd name="connsiteY74" fmla="*/ 481670 h 813945"/>
                  <a:gd name="connsiteX75" fmla="*/ 18031 w 765005"/>
                  <a:gd name="connsiteY75" fmla="*/ 468791 h 813945"/>
                  <a:gd name="connsiteX76" fmla="*/ 59243 w 765005"/>
                  <a:gd name="connsiteY76" fmla="*/ 471367 h 813945"/>
                  <a:gd name="connsiteX77" fmla="*/ 115910 w 765005"/>
                  <a:gd name="connsiteY77" fmla="*/ 435306 h 813945"/>
                  <a:gd name="connsiteX78" fmla="*/ 92728 w 765005"/>
                  <a:gd name="connsiteY78" fmla="*/ 386367 h 813945"/>
                  <a:gd name="connsiteX79" fmla="*/ 77274 w 765005"/>
                  <a:gd name="connsiteY79" fmla="*/ 334851 h 813945"/>
                  <a:gd name="connsiteX80" fmla="*/ 69546 w 765005"/>
                  <a:gd name="connsiteY80" fmla="*/ 306517 h 813945"/>
                  <a:gd name="connsiteX81" fmla="*/ 61819 w 765005"/>
                  <a:gd name="connsiteY81" fmla="*/ 229244 h 81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65005" h="813945">
                    <a:moveTo>
                      <a:pt x="61819" y="229244"/>
                    </a:moveTo>
                    <a:lnTo>
                      <a:pt x="103031" y="144244"/>
                    </a:lnTo>
                    <a:lnTo>
                      <a:pt x="123637" y="136516"/>
                    </a:lnTo>
                    <a:lnTo>
                      <a:pt x="141668" y="123637"/>
                    </a:lnTo>
                    <a:lnTo>
                      <a:pt x="126213" y="103031"/>
                    </a:lnTo>
                    <a:lnTo>
                      <a:pt x="110759" y="77274"/>
                    </a:lnTo>
                    <a:lnTo>
                      <a:pt x="115910" y="64395"/>
                    </a:lnTo>
                    <a:lnTo>
                      <a:pt x="118486" y="28334"/>
                    </a:lnTo>
                    <a:lnTo>
                      <a:pt x="128789" y="2576"/>
                    </a:lnTo>
                    <a:lnTo>
                      <a:pt x="157123" y="0"/>
                    </a:lnTo>
                    <a:lnTo>
                      <a:pt x="177729" y="30910"/>
                    </a:lnTo>
                    <a:lnTo>
                      <a:pt x="200911" y="43788"/>
                    </a:lnTo>
                    <a:lnTo>
                      <a:pt x="226668" y="7728"/>
                    </a:lnTo>
                    <a:lnTo>
                      <a:pt x="244699" y="7728"/>
                    </a:lnTo>
                    <a:lnTo>
                      <a:pt x="262729" y="33485"/>
                    </a:lnTo>
                    <a:lnTo>
                      <a:pt x="309093" y="15455"/>
                    </a:lnTo>
                    <a:lnTo>
                      <a:pt x="327124" y="43788"/>
                    </a:lnTo>
                    <a:lnTo>
                      <a:pt x="355457" y="43788"/>
                    </a:lnTo>
                    <a:lnTo>
                      <a:pt x="391518" y="72122"/>
                    </a:lnTo>
                    <a:lnTo>
                      <a:pt x="430155" y="92728"/>
                    </a:lnTo>
                    <a:lnTo>
                      <a:pt x="468791" y="79849"/>
                    </a:lnTo>
                    <a:lnTo>
                      <a:pt x="502276" y="87577"/>
                    </a:lnTo>
                    <a:lnTo>
                      <a:pt x="533186" y="77274"/>
                    </a:lnTo>
                    <a:lnTo>
                      <a:pt x="535761" y="48940"/>
                    </a:lnTo>
                    <a:lnTo>
                      <a:pt x="546065" y="15455"/>
                    </a:lnTo>
                    <a:lnTo>
                      <a:pt x="589853" y="41213"/>
                    </a:lnTo>
                    <a:lnTo>
                      <a:pt x="620762" y="41213"/>
                    </a:lnTo>
                    <a:lnTo>
                      <a:pt x="636217" y="72122"/>
                    </a:lnTo>
                    <a:lnTo>
                      <a:pt x="677429" y="97880"/>
                    </a:lnTo>
                    <a:lnTo>
                      <a:pt x="705763" y="128789"/>
                    </a:lnTo>
                    <a:lnTo>
                      <a:pt x="664550" y="133941"/>
                    </a:lnTo>
                    <a:lnTo>
                      <a:pt x="651671" y="170001"/>
                    </a:lnTo>
                    <a:lnTo>
                      <a:pt x="641368" y="218941"/>
                    </a:lnTo>
                    <a:lnTo>
                      <a:pt x="651671" y="249850"/>
                    </a:lnTo>
                    <a:lnTo>
                      <a:pt x="674853" y="285911"/>
                    </a:lnTo>
                    <a:lnTo>
                      <a:pt x="661974" y="316821"/>
                    </a:lnTo>
                    <a:lnTo>
                      <a:pt x="700611" y="358033"/>
                    </a:lnTo>
                    <a:lnTo>
                      <a:pt x="723793" y="368336"/>
                    </a:lnTo>
                    <a:lnTo>
                      <a:pt x="726369" y="419852"/>
                    </a:lnTo>
                    <a:lnTo>
                      <a:pt x="718641" y="448185"/>
                    </a:lnTo>
                    <a:lnTo>
                      <a:pt x="765005" y="494549"/>
                    </a:lnTo>
                    <a:lnTo>
                      <a:pt x="723793" y="540913"/>
                    </a:lnTo>
                    <a:lnTo>
                      <a:pt x="687732" y="561519"/>
                    </a:lnTo>
                    <a:lnTo>
                      <a:pt x="690308" y="589853"/>
                    </a:lnTo>
                    <a:lnTo>
                      <a:pt x="649095" y="600156"/>
                    </a:lnTo>
                    <a:lnTo>
                      <a:pt x="667126" y="636217"/>
                    </a:lnTo>
                    <a:lnTo>
                      <a:pt x="713490" y="656823"/>
                    </a:lnTo>
                    <a:lnTo>
                      <a:pt x="752126" y="680005"/>
                    </a:lnTo>
                    <a:lnTo>
                      <a:pt x="754702" y="695459"/>
                    </a:lnTo>
                    <a:lnTo>
                      <a:pt x="739248" y="734096"/>
                    </a:lnTo>
                    <a:lnTo>
                      <a:pt x="721217" y="754702"/>
                    </a:lnTo>
                    <a:lnTo>
                      <a:pt x="682581" y="759854"/>
                    </a:lnTo>
                    <a:lnTo>
                      <a:pt x="638792" y="754702"/>
                    </a:lnTo>
                    <a:lnTo>
                      <a:pt x="613035" y="772733"/>
                    </a:lnTo>
                    <a:lnTo>
                      <a:pt x="569246" y="793339"/>
                    </a:lnTo>
                    <a:lnTo>
                      <a:pt x="556368" y="813945"/>
                    </a:lnTo>
                    <a:lnTo>
                      <a:pt x="535761" y="767581"/>
                    </a:lnTo>
                    <a:lnTo>
                      <a:pt x="510004" y="759854"/>
                    </a:lnTo>
                    <a:lnTo>
                      <a:pt x="507428" y="710914"/>
                    </a:lnTo>
                    <a:lnTo>
                      <a:pt x="484246" y="703187"/>
                    </a:lnTo>
                    <a:lnTo>
                      <a:pt x="486822" y="661974"/>
                    </a:lnTo>
                    <a:lnTo>
                      <a:pt x="419852" y="646520"/>
                    </a:lnTo>
                    <a:lnTo>
                      <a:pt x="376063" y="638792"/>
                    </a:lnTo>
                    <a:lnTo>
                      <a:pt x="365760" y="654247"/>
                    </a:lnTo>
                    <a:lnTo>
                      <a:pt x="262729" y="641368"/>
                    </a:lnTo>
                    <a:lnTo>
                      <a:pt x="221517" y="677429"/>
                    </a:lnTo>
                    <a:lnTo>
                      <a:pt x="159698" y="677429"/>
                    </a:lnTo>
                    <a:lnTo>
                      <a:pt x="103031" y="685156"/>
                    </a:lnTo>
                    <a:lnTo>
                      <a:pt x="95304" y="667126"/>
                    </a:lnTo>
                    <a:lnTo>
                      <a:pt x="56667" y="646520"/>
                    </a:lnTo>
                    <a:lnTo>
                      <a:pt x="56667" y="582125"/>
                    </a:lnTo>
                    <a:lnTo>
                      <a:pt x="18031" y="558943"/>
                    </a:lnTo>
                    <a:lnTo>
                      <a:pt x="5152" y="530610"/>
                    </a:lnTo>
                    <a:lnTo>
                      <a:pt x="18031" y="510004"/>
                    </a:lnTo>
                    <a:lnTo>
                      <a:pt x="0" y="481670"/>
                    </a:lnTo>
                    <a:lnTo>
                      <a:pt x="18031" y="468791"/>
                    </a:lnTo>
                    <a:lnTo>
                      <a:pt x="59243" y="471367"/>
                    </a:lnTo>
                    <a:lnTo>
                      <a:pt x="115910" y="435306"/>
                    </a:lnTo>
                    <a:lnTo>
                      <a:pt x="92728" y="386367"/>
                    </a:lnTo>
                    <a:lnTo>
                      <a:pt x="77274" y="334851"/>
                    </a:lnTo>
                    <a:lnTo>
                      <a:pt x="69546" y="306517"/>
                    </a:lnTo>
                    <a:lnTo>
                      <a:pt x="61819" y="229244"/>
                    </a:lnTo>
                    <a:close/>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6" name="Freihandform 5"/>
              <p:cNvSpPr/>
              <p:nvPr/>
            </p:nvSpPr>
            <p:spPr>
              <a:xfrm>
                <a:off x="996825" y="4198513"/>
                <a:ext cx="569246" cy="613034"/>
              </a:xfrm>
              <a:custGeom>
                <a:avLst/>
                <a:gdLst>
                  <a:gd name="connsiteX0" fmla="*/ 388942 w 569246"/>
                  <a:gd name="connsiteY0" fmla="*/ 613034 h 613034"/>
                  <a:gd name="connsiteX1" fmla="*/ 432730 w 569246"/>
                  <a:gd name="connsiteY1" fmla="*/ 566670 h 613034"/>
                  <a:gd name="connsiteX2" fmla="*/ 463639 w 569246"/>
                  <a:gd name="connsiteY2" fmla="*/ 533185 h 613034"/>
                  <a:gd name="connsiteX3" fmla="*/ 515155 w 569246"/>
                  <a:gd name="connsiteY3" fmla="*/ 533185 h 613034"/>
                  <a:gd name="connsiteX4" fmla="*/ 553791 w 569246"/>
                  <a:gd name="connsiteY4" fmla="*/ 564094 h 613034"/>
                  <a:gd name="connsiteX5" fmla="*/ 558943 w 569246"/>
                  <a:gd name="connsiteY5" fmla="*/ 515155 h 613034"/>
                  <a:gd name="connsiteX6" fmla="*/ 569246 w 569246"/>
                  <a:gd name="connsiteY6" fmla="*/ 502276 h 613034"/>
                  <a:gd name="connsiteX7" fmla="*/ 489397 w 569246"/>
                  <a:gd name="connsiteY7" fmla="*/ 443033 h 613034"/>
                  <a:gd name="connsiteX8" fmla="*/ 502276 w 569246"/>
                  <a:gd name="connsiteY8" fmla="*/ 417275 h 613034"/>
                  <a:gd name="connsiteX9" fmla="*/ 491973 w 569246"/>
                  <a:gd name="connsiteY9" fmla="*/ 332275 h 613034"/>
                  <a:gd name="connsiteX10" fmla="*/ 468791 w 569246"/>
                  <a:gd name="connsiteY10" fmla="*/ 309093 h 613034"/>
                  <a:gd name="connsiteX11" fmla="*/ 489397 w 569246"/>
                  <a:gd name="connsiteY11" fmla="*/ 260153 h 613034"/>
                  <a:gd name="connsiteX12" fmla="*/ 491973 w 569246"/>
                  <a:gd name="connsiteY12" fmla="*/ 244698 h 613034"/>
                  <a:gd name="connsiteX13" fmla="*/ 489397 w 569246"/>
                  <a:gd name="connsiteY13" fmla="*/ 234395 h 613034"/>
                  <a:gd name="connsiteX14" fmla="*/ 512579 w 569246"/>
                  <a:gd name="connsiteY14" fmla="*/ 213789 h 613034"/>
                  <a:gd name="connsiteX15" fmla="*/ 494549 w 569246"/>
                  <a:gd name="connsiteY15" fmla="*/ 193183 h 613034"/>
                  <a:gd name="connsiteX16" fmla="*/ 461063 w 569246"/>
                  <a:gd name="connsiteY16" fmla="*/ 185455 h 613034"/>
                  <a:gd name="connsiteX17" fmla="*/ 471367 w 569246"/>
                  <a:gd name="connsiteY17" fmla="*/ 164849 h 613034"/>
                  <a:gd name="connsiteX18" fmla="*/ 540912 w 569246"/>
                  <a:gd name="connsiteY18" fmla="*/ 149395 h 613034"/>
                  <a:gd name="connsiteX19" fmla="*/ 540912 w 569246"/>
                  <a:gd name="connsiteY19" fmla="*/ 121061 h 613034"/>
                  <a:gd name="connsiteX20" fmla="*/ 499700 w 569246"/>
                  <a:gd name="connsiteY20" fmla="*/ 79849 h 613034"/>
                  <a:gd name="connsiteX21" fmla="*/ 471367 w 569246"/>
                  <a:gd name="connsiteY21" fmla="*/ 20606 h 613034"/>
                  <a:gd name="connsiteX22" fmla="*/ 404396 w 569246"/>
                  <a:gd name="connsiteY22" fmla="*/ 0 h 613034"/>
                  <a:gd name="connsiteX23" fmla="*/ 386366 w 569246"/>
                  <a:gd name="connsiteY23" fmla="*/ 36061 h 613034"/>
                  <a:gd name="connsiteX24" fmla="*/ 363184 w 569246"/>
                  <a:gd name="connsiteY24" fmla="*/ 46364 h 613034"/>
                  <a:gd name="connsiteX25" fmla="*/ 334850 w 569246"/>
                  <a:gd name="connsiteY25" fmla="*/ 61818 h 613034"/>
                  <a:gd name="connsiteX26" fmla="*/ 319396 w 569246"/>
                  <a:gd name="connsiteY26" fmla="*/ 85000 h 613034"/>
                  <a:gd name="connsiteX27" fmla="*/ 288487 w 569246"/>
                  <a:gd name="connsiteY27" fmla="*/ 103031 h 613034"/>
                  <a:gd name="connsiteX28" fmla="*/ 216365 w 569246"/>
                  <a:gd name="connsiteY28" fmla="*/ 121061 h 613034"/>
                  <a:gd name="connsiteX29" fmla="*/ 190607 w 569246"/>
                  <a:gd name="connsiteY29" fmla="*/ 139092 h 613034"/>
                  <a:gd name="connsiteX30" fmla="*/ 170001 w 569246"/>
                  <a:gd name="connsiteY30" fmla="*/ 164849 h 613034"/>
                  <a:gd name="connsiteX31" fmla="*/ 167425 w 569246"/>
                  <a:gd name="connsiteY31" fmla="*/ 172577 h 613034"/>
                  <a:gd name="connsiteX32" fmla="*/ 123637 w 569246"/>
                  <a:gd name="connsiteY32" fmla="*/ 159698 h 613034"/>
                  <a:gd name="connsiteX33" fmla="*/ 110758 w 569246"/>
                  <a:gd name="connsiteY33" fmla="*/ 177728 h 613034"/>
                  <a:gd name="connsiteX34" fmla="*/ 59243 w 569246"/>
                  <a:gd name="connsiteY34" fmla="*/ 182880 h 613034"/>
                  <a:gd name="connsiteX35" fmla="*/ 43788 w 569246"/>
                  <a:gd name="connsiteY35" fmla="*/ 224092 h 613034"/>
                  <a:gd name="connsiteX36" fmla="*/ 23182 w 569246"/>
                  <a:gd name="connsiteY36" fmla="*/ 234395 h 613034"/>
                  <a:gd name="connsiteX37" fmla="*/ 15454 w 569246"/>
                  <a:gd name="connsiteY37" fmla="*/ 265304 h 613034"/>
                  <a:gd name="connsiteX38" fmla="*/ 10303 w 569246"/>
                  <a:gd name="connsiteY38" fmla="*/ 324547 h 613034"/>
                  <a:gd name="connsiteX39" fmla="*/ 23182 w 569246"/>
                  <a:gd name="connsiteY39" fmla="*/ 350305 h 613034"/>
                  <a:gd name="connsiteX40" fmla="*/ 30909 w 569246"/>
                  <a:gd name="connsiteY40" fmla="*/ 381214 h 613034"/>
                  <a:gd name="connsiteX41" fmla="*/ 41212 w 569246"/>
                  <a:gd name="connsiteY41" fmla="*/ 417275 h 613034"/>
                  <a:gd name="connsiteX42" fmla="*/ 15454 w 569246"/>
                  <a:gd name="connsiteY42" fmla="*/ 450760 h 613034"/>
                  <a:gd name="connsiteX43" fmla="*/ 0 w 569246"/>
                  <a:gd name="connsiteY43" fmla="*/ 502276 h 613034"/>
                  <a:gd name="connsiteX44" fmla="*/ 10303 w 569246"/>
                  <a:gd name="connsiteY44" fmla="*/ 530609 h 613034"/>
                  <a:gd name="connsiteX45" fmla="*/ 43788 w 569246"/>
                  <a:gd name="connsiteY45" fmla="*/ 530609 h 613034"/>
                  <a:gd name="connsiteX46" fmla="*/ 110758 w 569246"/>
                  <a:gd name="connsiteY46" fmla="*/ 574397 h 613034"/>
                  <a:gd name="connsiteX47" fmla="*/ 167425 w 569246"/>
                  <a:gd name="connsiteY47" fmla="*/ 564094 h 613034"/>
                  <a:gd name="connsiteX48" fmla="*/ 185456 w 569246"/>
                  <a:gd name="connsiteY48" fmla="*/ 571822 h 613034"/>
                  <a:gd name="connsiteX49" fmla="*/ 229244 w 569246"/>
                  <a:gd name="connsiteY49" fmla="*/ 561519 h 613034"/>
                  <a:gd name="connsiteX50" fmla="*/ 231820 w 569246"/>
                  <a:gd name="connsiteY50" fmla="*/ 510003 h 613034"/>
                  <a:gd name="connsiteX51" fmla="*/ 260153 w 569246"/>
                  <a:gd name="connsiteY51" fmla="*/ 525458 h 613034"/>
                  <a:gd name="connsiteX52" fmla="*/ 306517 w 569246"/>
                  <a:gd name="connsiteY52" fmla="*/ 522882 h 613034"/>
                  <a:gd name="connsiteX53" fmla="*/ 324547 w 569246"/>
                  <a:gd name="connsiteY53" fmla="*/ 561519 h 613034"/>
                  <a:gd name="connsiteX54" fmla="*/ 388942 w 569246"/>
                  <a:gd name="connsiteY54" fmla="*/ 613034 h 61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69246" h="613034">
                    <a:moveTo>
                      <a:pt x="388942" y="613034"/>
                    </a:moveTo>
                    <a:lnTo>
                      <a:pt x="432730" y="566670"/>
                    </a:lnTo>
                    <a:lnTo>
                      <a:pt x="463639" y="533185"/>
                    </a:lnTo>
                    <a:lnTo>
                      <a:pt x="515155" y="533185"/>
                    </a:lnTo>
                    <a:lnTo>
                      <a:pt x="553791" y="564094"/>
                    </a:lnTo>
                    <a:lnTo>
                      <a:pt x="558943" y="515155"/>
                    </a:lnTo>
                    <a:lnTo>
                      <a:pt x="569246" y="502276"/>
                    </a:lnTo>
                    <a:lnTo>
                      <a:pt x="489397" y="443033"/>
                    </a:lnTo>
                    <a:lnTo>
                      <a:pt x="502276" y="417275"/>
                    </a:lnTo>
                    <a:lnTo>
                      <a:pt x="491973" y="332275"/>
                    </a:lnTo>
                    <a:lnTo>
                      <a:pt x="468791" y="309093"/>
                    </a:lnTo>
                    <a:lnTo>
                      <a:pt x="489397" y="260153"/>
                    </a:lnTo>
                    <a:lnTo>
                      <a:pt x="491973" y="244698"/>
                    </a:lnTo>
                    <a:lnTo>
                      <a:pt x="489397" y="234395"/>
                    </a:lnTo>
                    <a:lnTo>
                      <a:pt x="512579" y="213789"/>
                    </a:lnTo>
                    <a:lnTo>
                      <a:pt x="494549" y="193183"/>
                    </a:lnTo>
                    <a:lnTo>
                      <a:pt x="461063" y="185455"/>
                    </a:lnTo>
                    <a:lnTo>
                      <a:pt x="471367" y="164849"/>
                    </a:lnTo>
                    <a:lnTo>
                      <a:pt x="540912" y="149395"/>
                    </a:lnTo>
                    <a:lnTo>
                      <a:pt x="540912" y="121061"/>
                    </a:lnTo>
                    <a:lnTo>
                      <a:pt x="499700" y="79849"/>
                    </a:lnTo>
                    <a:lnTo>
                      <a:pt x="471367" y="20606"/>
                    </a:lnTo>
                    <a:lnTo>
                      <a:pt x="404396" y="0"/>
                    </a:lnTo>
                    <a:lnTo>
                      <a:pt x="386366" y="36061"/>
                    </a:lnTo>
                    <a:lnTo>
                      <a:pt x="363184" y="46364"/>
                    </a:lnTo>
                    <a:lnTo>
                      <a:pt x="334850" y="61818"/>
                    </a:lnTo>
                    <a:lnTo>
                      <a:pt x="319396" y="85000"/>
                    </a:lnTo>
                    <a:lnTo>
                      <a:pt x="288487" y="103031"/>
                    </a:lnTo>
                    <a:lnTo>
                      <a:pt x="216365" y="121061"/>
                    </a:lnTo>
                    <a:lnTo>
                      <a:pt x="190607" y="139092"/>
                    </a:lnTo>
                    <a:lnTo>
                      <a:pt x="170001" y="164849"/>
                    </a:lnTo>
                    <a:lnTo>
                      <a:pt x="167425" y="172577"/>
                    </a:lnTo>
                    <a:lnTo>
                      <a:pt x="123637" y="159698"/>
                    </a:lnTo>
                    <a:lnTo>
                      <a:pt x="110758" y="177728"/>
                    </a:lnTo>
                    <a:lnTo>
                      <a:pt x="59243" y="182880"/>
                    </a:lnTo>
                    <a:lnTo>
                      <a:pt x="43788" y="224092"/>
                    </a:lnTo>
                    <a:lnTo>
                      <a:pt x="23182" y="234395"/>
                    </a:lnTo>
                    <a:lnTo>
                      <a:pt x="15454" y="265304"/>
                    </a:lnTo>
                    <a:lnTo>
                      <a:pt x="10303" y="324547"/>
                    </a:lnTo>
                    <a:lnTo>
                      <a:pt x="23182" y="350305"/>
                    </a:lnTo>
                    <a:lnTo>
                      <a:pt x="30909" y="381214"/>
                    </a:lnTo>
                    <a:lnTo>
                      <a:pt x="41212" y="417275"/>
                    </a:lnTo>
                    <a:lnTo>
                      <a:pt x="15454" y="450760"/>
                    </a:lnTo>
                    <a:lnTo>
                      <a:pt x="0" y="502276"/>
                    </a:lnTo>
                    <a:lnTo>
                      <a:pt x="10303" y="530609"/>
                    </a:lnTo>
                    <a:lnTo>
                      <a:pt x="43788" y="530609"/>
                    </a:lnTo>
                    <a:lnTo>
                      <a:pt x="110758" y="574397"/>
                    </a:lnTo>
                    <a:lnTo>
                      <a:pt x="167425" y="564094"/>
                    </a:lnTo>
                    <a:lnTo>
                      <a:pt x="185456" y="571822"/>
                    </a:lnTo>
                    <a:lnTo>
                      <a:pt x="229244" y="561519"/>
                    </a:lnTo>
                    <a:lnTo>
                      <a:pt x="231820" y="510003"/>
                    </a:lnTo>
                    <a:lnTo>
                      <a:pt x="260153" y="525458"/>
                    </a:lnTo>
                    <a:lnTo>
                      <a:pt x="306517" y="522882"/>
                    </a:lnTo>
                    <a:lnTo>
                      <a:pt x="324547" y="561519"/>
                    </a:lnTo>
                    <a:lnTo>
                      <a:pt x="388942" y="613034"/>
                    </a:lnTo>
                    <a:close/>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7" name="Freihandform 6"/>
              <p:cNvSpPr/>
              <p:nvPr/>
            </p:nvSpPr>
            <p:spPr>
              <a:xfrm>
                <a:off x="1466850" y="4098131"/>
                <a:ext cx="735806" cy="828675"/>
              </a:xfrm>
              <a:custGeom>
                <a:avLst/>
                <a:gdLst>
                  <a:gd name="connsiteX0" fmla="*/ 83344 w 735806"/>
                  <a:gd name="connsiteY0" fmla="*/ 659607 h 828675"/>
                  <a:gd name="connsiteX1" fmla="*/ 97631 w 735806"/>
                  <a:gd name="connsiteY1" fmla="*/ 602457 h 828675"/>
                  <a:gd name="connsiteX2" fmla="*/ 19050 w 735806"/>
                  <a:gd name="connsiteY2" fmla="*/ 547688 h 828675"/>
                  <a:gd name="connsiteX3" fmla="*/ 33338 w 735806"/>
                  <a:gd name="connsiteY3" fmla="*/ 531019 h 828675"/>
                  <a:gd name="connsiteX4" fmla="*/ 28575 w 735806"/>
                  <a:gd name="connsiteY4" fmla="*/ 445294 h 828675"/>
                  <a:gd name="connsiteX5" fmla="*/ 0 w 735806"/>
                  <a:gd name="connsiteY5" fmla="*/ 414338 h 828675"/>
                  <a:gd name="connsiteX6" fmla="*/ 19050 w 735806"/>
                  <a:gd name="connsiteY6" fmla="*/ 354807 h 828675"/>
                  <a:gd name="connsiteX7" fmla="*/ 40481 w 735806"/>
                  <a:gd name="connsiteY7" fmla="*/ 316707 h 828675"/>
                  <a:gd name="connsiteX8" fmla="*/ 23813 w 735806"/>
                  <a:gd name="connsiteY8" fmla="*/ 297657 h 828675"/>
                  <a:gd name="connsiteX9" fmla="*/ 0 w 735806"/>
                  <a:gd name="connsiteY9" fmla="*/ 288132 h 828675"/>
                  <a:gd name="connsiteX10" fmla="*/ 0 w 735806"/>
                  <a:gd name="connsiteY10" fmla="*/ 266700 h 828675"/>
                  <a:gd name="connsiteX11" fmla="*/ 69056 w 735806"/>
                  <a:gd name="connsiteY11" fmla="*/ 254794 h 828675"/>
                  <a:gd name="connsiteX12" fmla="*/ 104775 w 735806"/>
                  <a:gd name="connsiteY12" fmla="*/ 278607 h 828675"/>
                  <a:gd name="connsiteX13" fmla="*/ 123825 w 735806"/>
                  <a:gd name="connsiteY13" fmla="*/ 278607 h 828675"/>
                  <a:gd name="connsiteX14" fmla="*/ 135731 w 735806"/>
                  <a:gd name="connsiteY14" fmla="*/ 250032 h 828675"/>
                  <a:gd name="connsiteX15" fmla="*/ 147638 w 735806"/>
                  <a:gd name="connsiteY15" fmla="*/ 250032 h 828675"/>
                  <a:gd name="connsiteX16" fmla="*/ 154781 w 735806"/>
                  <a:gd name="connsiteY16" fmla="*/ 264319 h 828675"/>
                  <a:gd name="connsiteX17" fmla="*/ 185738 w 735806"/>
                  <a:gd name="connsiteY17" fmla="*/ 261938 h 828675"/>
                  <a:gd name="connsiteX18" fmla="*/ 154781 w 735806"/>
                  <a:gd name="connsiteY18" fmla="*/ 197644 h 828675"/>
                  <a:gd name="connsiteX19" fmla="*/ 180975 w 735806"/>
                  <a:gd name="connsiteY19" fmla="*/ 152400 h 828675"/>
                  <a:gd name="connsiteX20" fmla="*/ 192881 w 735806"/>
                  <a:gd name="connsiteY20" fmla="*/ 128588 h 828675"/>
                  <a:gd name="connsiteX21" fmla="*/ 188119 w 735806"/>
                  <a:gd name="connsiteY21" fmla="*/ 107157 h 828675"/>
                  <a:gd name="connsiteX22" fmla="*/ 188119 w 735806"/>
                  <a:gd name="connsiteY22" fmla="*/ 107157 h 828675"/>
                  <a:gd name="connsiteX23" fmla="*/ 230981 w 735806"/>
                  <a:gd name="connsiteY23" fmla="*/ 76200 h 828675"/>
                  <a:gd name="connsiteX24" fmla="*/ 242888 w 735806"/>
                  <a:gd name="connsiteY24" fmla="*/ 52388 h 828675"/>
                  <a:gd name="connsiteX25" fmla="*/ 261938 w 735806"/>
                  <a:gd name="connsiteY25" fmla="*/ 45244 h 828675"/>
                  <a:gd name="connsiteX26" fmla="*/ 273844 w 735806"/>
                  <a:gd name="connsiteY26" fmla="*/ 47625 h 828675"/>
                  <a:gd name="connsiteX27" fmla="*/ 304800 w 735806"/>
                  <a:gd name="connsiteY27" fmla="*/ 78582 h 828675"/>
                  <a:gd name="connsiteX28" fmla="*/ 314325 w 735806"/>
                  <a:gd name="connsiteY28" fmla="*/ 69057 h 828675"/>
                  <a:gd name="connsiteX29" fmla="*/ 316706 w 735806"/>
                  <a:gd name="connsiteY29" fmla="*/ 57150 h 828675"/>
                  <a:gd name="connsiteX30" fmla="*/ 300038 w 735806"/>
                  <a:gd name="connsiteY30" fmla="*/ 47625 h 828675"/>
                  <a:gd name="connsiteX31" fmla="*/ 304800 w 735806"/>
                  <a:gd name="connsiteY31" fmla="*/ 23813 h 828675"/>
                  <a:gd name="connsiteX32" fmla="*/ 316706 w 735806"/>
                  <a:gd name="connsiteY32" fmla="*/ 4763 h 828675"/>
                  <a:gd name="connsiteX33" fmla="*/ 335756 w 735806"/>
                  <a:gd name="connsiteY33" fmla="*/ 16669 h 828675"/>
                  <a:gd name="connsiteX34" fmla="*/ 347663 w 735806"/>
                  <a:gd name="connsiteY34" fmla="*/ 0 h 828675"/>
                  <a:gd name="connsiteX35" fmla="*/ 361950 w 735806"/>
                  <a:gd name="connsiteY35" fmla="*/ 9525 h 828675"/>
                  <a:gd name="connsiteX36" fmla="*/ 388144 w 735806"/>
                  <a:gd name="connsiteY36" fmla="*/ 28575 h 828675"/>
                  <a:gd name="connsiteX37" fmla="*/ 402431 w 735806"/>
                  <a:gd name="connsiteY37" fmla="*/ 47625 h 828675"/>
                  <a:gd name="connsiteX38" fmla="*/ 416719 w 735806"/>
                  <a:gd name="connsiteY38" fmla="*/ 52388 h 828675"/>
                  <a:gd name="connsiteX39" fmla="*/ 426244 w 735806"/>
                  <a:gd name="connsiteY39" fmla="*/ 30957 h 828675"/>
                  <a:gd name="connsiteX40" fmla="*/ 454819 w 735806"/>
                  <a:gd name="connsiteY40" fmla="*/ 30957 h 828675"/>
                  <a:gd name="connsiteX41" fmla="*/ 471488 w 735806"/>
                  <a:gd name="connsiteY41" fmla="*/ 19050 h 828675"/>
                  <a:gd name="connsiteX42" fmla="*/ 495300 w 735806"/>
                  <a:gd name="connsiteY42" fmla="*/ 38100 h 828675"/>
                  <a:gd name="connsiteX43" fmla="*/ 588169 w 735806"/>
                  <a:gd name="connsiteY43" fmla="*/ 52388 h 828675"/>
                  <a:gd name="connsiteX44" fmla="*/ 588169 w 735806"/>
                  <a:gd name="connsiteY44" fmla="*/ 107157 h 828675"/>
                  <a:gd name="connsiteX45" fmla="*/ 576263 w 735806"/>
                  <a:gd name="connsiteY45" fmla="*/ 135732 h 828675"/>
                  <a:gd name="connsiteX46" fmla="*/ 566738 w 735806"/>
                  <a:gd name="connsiteY46" fmla="*/ 159544 h 828675"/>
                  <a:gd name="connsiteX47" fmla="*/ 566738 w 735806"/>
                  <a:gd name="connsiteY47" fmla="*/ 176213 h 828675"/>
                  <a:gd name="connsiteX48" fmla="*/ 540544 w 735806"/>
                  <a:gd name="connsiteY48" fmla="*/ 190500 h 828675"/>
                  <a:gd name="connsiteX49" fmla="*/ 533400 w 735806"/>
                  <a:gd name="connsiteY49" fmla="*/ 221457 h 828675"/>
                  <a:gd name="connsiteX50" fmla="*/ 533400 w 735806"/>
                  <a:gd name="connsiteY50" fmla="*/ 240507 h 828675"/>
                  <a:gd name="connsiteX51" fmla="*/ 509588 w 735806"/>
                  <a:gd name="connsiteY51" fmla="*/ 261938 h 828675"/>
                  <a:gd name="connsiteX52" fmla="*/ 514350 w 735806"/>
                  <a:gd name="connsiteY52" fmla="*/ 288132 h 828675"/>
                  <a:gd name="connsiteX53" fmla="*/ 535781 w 735806"/>
                  <a:gd name="connsiteY53" fmla="*/ 304800 h 828675"/>
                  <a:gd name="connsiteX54" fmla="*/ 545306 w 735806"/>
                  <a:gd name="connsiteY54" fmla="*/ 323850 h 828675"/>
                  <a:gd name="connsiteX55" fmla="*/ 559594 w 735806"/>
                  <a:gd name="connsiteY55" fmla="*/ 342900 h 828675"/>
                  <a:gd name="connsiteX56" fmla="*/ 573881 w 735806"/>
                  <a:gd name="connsiteY56" fmla="*/ 357188 h 828675"/>
                  <a:gd name="connsiteX57" fmla="*/ 602456 w 735806"/>
                  <a:gd name="connsiteY57" fmla="*/ 366713 h 828675"/>
                  <a:gd name="connsiteX58" fmla="*/ 590550 w 735806"/>
                  <a:gd name="connsiteY58" fmla="*/ 402432 h 828675"/>
                  <a:gd name="connsiteX59" fmla="*/ 621506 w 735806"/>
                  <a:gd name="connsiteY59" fmla="*/ 416719 h 828675"/>
                  <a:gd name="connsiteX60" fmla="*/ 650081 w 735806"/>
                  <a:gd name="connsiteY60" fmla="*/ 438150 h 828675"/>
                  <a:gd name="connsiteX61" fmla="*/ 681038 w 735806"/>
                  <a:gd name="connsiteY61" fmla="*/ 440532 h 828675"/>
                  <a:gd name="connsiteX62" fmla="*/ 692944 w 735806"/>
                  <a:gd name="connsiteY62" fmla="*/ 421482 h 828675"/>
                  <a:gd name="connsiteX63" fmla="*/ 709613 w 735806"/>
                  <a:gd name="connsiteY63" fmla="*/ 435769 h 828675"/>
                  <a:gd name="connsiteX64" fmla="*/ 735806 w 735806"/>
                  <a:gd name="connsiteY64" fmla="*/ 457200 h 828675"/>
                  <a:gd name="connsiteX65" fmla="*/ 721519 w 735806"/>
                  <a:gd name="connsiteY65" fmla="*/ 497682 h 828675"/>
                  <a:gd name="connsiteX66" fmla="*/ 719138 w 735806"/>
                  <a:gd name="connsiteY66" fmla="*/ 526257 h 828675"/>
                  <a:gd name="connsiteX67" fmla="*/ 657225 w 735806"/>
                  <a:gd name="connsiteY67" fmla="*/ 547688 h 828675"/>
                  <a:gd name="connsiteX68" fmla="*/ 657225 w 735806"/>
                  <a:gd name="connsiteY68" fmla="*/ 583407 h 828675"/>
                  <a:gd name="connsiteX69" fmla="*/ 647700 w 735806"/>
                  <a:gd name="connsiteY69" fmla="*/ 628650 h 828675"/>
                  <a:gd name="connsiteX70" fmla="*/ 638175 w 735806"/>
                  <a:gd name="connsiteY70" fmla="*/ 647700 h 828675"/>
                  <a:gd name="connsiteX71" fmla="*/ 640556 w 735806"/>
                  <a:gd name="connsiteY71" fmla="*/ 666750 h 828675"/>
                  <a:gd name="connsiteX72" fmla="*/ 626269 w 735806"/>
                  <a:gd name="connsiteY72" fmla="*/ 676275 h 828675"/>
                  <a:gd name="connsiteX73" fmla="*/ 597694 w 735806"/>
                  <a:gd name="connsiteY73" fmla="*/ 650082 h 828675"/>
                  <a:gd name="connsiteX74" fmla="*/ 533400 w 735806"/>
                  <a:gd name="connsiteY74" fmla="*/ 654844 h 828675"/>
                  <a:gd name="connsiteX75" fmla="*/ 526256 w 735806"/>
                  <a:gd name="connsiteY75" fmla="*/ 671513 h 828675"/>
                  <a:gd name="connsiteX76" fmla="*/ 533400 w 735806"/>
                  <a:gd name="connsiteY76" fmla="*/ 700088 h 828675"/>
                  <a:gd name="connsiteX77" fmla="*/ 519113 w 735806"/>
                  <a:gd name="connsiteY77" fmla="*/ 726282 h 828675"/>
                  <a:gd name="connsiteX78" fmla="*/ 504825 w 735806"/>
                  <a:gd name="connsiteY78" fmla="*/ 757238 h 828675"/>
                  <a:gd name="connsiteX79" fmla="*/ 476250 w 735806"/>
                  <a:gd name="connsiteY79" fmla="*/ 771525 h 828675"/>
                  <a:gd name="connsiteX80" fmla="*/ 457200 w 735806"/>
                  <a:gd name="connsiteY80" fmla="*/ 757238 h 828675"/>
                  <a:gd name="connsiteX81" fmla="*/ 433388 w 735806"/>
                  <a:gd name="connsiteY81" fmla="*/ 757238 h 828675"/>
                  <a:gd name="connsiteX82" fmla="*/ 392906 w 735806"/>
                  <a:gd name="connsiteY82" fmla="*/ 766763 h 828675"/>
                  <a:gd name="connsiteX83" fmla="*/ 369094 w 735806"/>
                  <a:gd name="connsiteY83" fmla="*/ 759619 h 828675"/>
                  <a:gd name="connsiteX84" fmla="*/ 330994 w 735806"/>
                  <a:gd name="connsiteY84" fmla="*/ 762000 h 828675"/>
                  <a:gd name="connsiteX85" fmla="*/ 321469 w 735806"/>
                  <a:gd name="connsiteY85" fmla="*/ 788194 h 828675"/>
                  <a:gd name="connsiteX86" fmla="*/ 314325 w 735806"/>
                  <a:gd name="connsiteY86" fmla="*/ 812007 h 828675"/>
                  <a:gd name="connsiteX87" fmla="*/ 292894 w 735806"/>
                  <a:gd name="connsiteY87" fmla="*/ 826294 h 828675"/>
                  <a:gd name="connsiteX88" fmla="*/ 266700 w 735806"/>
                  <a:gd name="connsiteY88" fmla="*/ 828675 h 828675"/>
                  <a:gd name="connsiteX89" fmla="*/ 235744 w 735806"/>
                  <a:gd name="connsiteY89" fmla="*/ 800100 h 828675"/>
                  <a:gd name="connsiteX90" fmla="*/ 228600 w 735806"/>
                  <a:gd name="connsiteY90" fmla="*/ 781050 h 828675"/>
                  <a:gd name="connsiteX91" fmla="*/ 200025 w 735806"/>
                  <a:gd name="connsiteY91" fmla="*/ 785813 h 828675"/>
                  <a:gd name="connsiteX92" fmla="*/ 176213 w 735806"/>
                  <a:gd name="connsiteY92" fmla="*/ 773907 h 828675"/>
                  <a:gd name="connsiteX93" fmla="*/ 145256 w 735806"/>
                  <a:gd name="connsiteY93" fmla="*/ 731044 h 828675"/>
                  <a:gd name="connsiteX94" fmla="*/ 83344 w 735806"/>
                  <a:gd name="connsiteY94" fmla="*/ 659607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35806" h="828675">
                    <a:moveTo>
                      <a:pt x="83344" y="659607"/>
                    </a:moveTo>
                    <a:lnTo>
                      <a:pt x="97631" y="602457"/>
                    </a:lnTo>
                    <a:lnTo>
                      <a:pt x="19050" y="547688"/>
                    </a:lnTo>
                    <a:lnTo>
                      <a:pt x="33338" y="531019"/>
                    </a:lnTo>
                    <a:lnTo>
                      <a:pt x="28575" y="445294"/>
                    </a:lnTo>
                    <a:lnTo>
                      <a:pt x="0" y="414338"/>
                    </a:lnTo>
                    <a:lnTo>
                      <a:pt x="19050" y="354807"/>
                    </a:lnTo>
                    <a:lnTo>
                      <a:pt x="40481" y="316707"/>
                    </a:lnTo>
                    <a:lnTo>
                      <a:pt x="23813" y="297657"/>
                    </a:lnTo>
                    <a:lnTo>
                      <a:pt x="0" y="288132"/>
                    </a:lnTo>
                    <a:lnTo>
                      <a:pt x="0" y="266700"/>
                    </a:lnTo>
                    <a:lnTo>
                      <a:pt x="69056" y="254794"/>
                    </a:lnTo>
                    <a:lnTo>
                      <a:pt x="104775" y="278607"/>
                    </a:lnTo>
                    <a:lnTo>
                      <a:pt x="123825" y="278607"/>
                    </a:lnTo>
                    <a:lnTo>
                      <a:pt x="135731" y="250032"/>
                    </a:lnTo>
                    <a:lnTo>
                      <a:pt x="147638" y="250032"/>
                    </a:lnTo>
                    <a:lnTo>
                      <a:pt x="154781" y="264319"/>
                    </a:lnTo>
                    <a:lnTo>
                      <a:pt x="185738" y="261938"/>
                    </a:lnTo>
                    <a:lnTo>
                      <a:pt x="154781" y="197644"/>
                    </a:lnTo>
                    <a:lnTo>
                      <a:pt x="180975" y="152400"/>
                    </a:lnTo>
                    <a:lnTo>
                      <a:pt x="192881" y="128588"/>
                    </a:lnTo>
                    <a:lnTo>
                      <a:pt x="188119" y="107157"/>
                    </a:lnTo>
                    <a:lnTo>
                      <a:pt x="188119" y="107157"/>
                    </a:lnTo>
                    <a:lnTo>
                      <a:pt x="230981" y="76200"/>
                    </a:lnTo>
                    <a:lnTo>
                      <a:pt x="242888" y="52388"/>
                    </a:lnTo>
                    <a:lnTo>
                      <a:pt x="261938" y="45244"/>
                    </a:lnTo>
                    <a:lnTo>
                      <a:pt x="273844" y="47625"/>
                    </a:lnTo>
                    <a:lnTo>
                      <a:pt x="304800" y="78582"/>
                    </a:lnTo>
                    <a:lnTo>
                      <a:pt x="314325" y="69057"/>
                    </a:lnTo>
                    <a:lnTo>
                      <a:pt x="316706" y="57150"/>
                    </a:lnTo>
                    <a:lnTo>
                      <a:pt x="300038" y="47625"/>
                    </a:lnTo>
                    <a:lnTo>
                      <a:pt x="304800" y="23813"/>
                    </a:lnTo>
                    <a:lnTo>
                      <a:pt x="316706" y="4763"/>
                    </a:lnTo>
                    <a:lnTo>
                      <a:pt x="335756" y="16669"/>
                    </a:lnTo>
                    <a:lnTo>
                      <a:pt x="347663" y="0"/>
                    </a:lnTo>
                    <a:lnTo>
                      <a:pt x="361950" y="9525"/>
                    </a:lnTo>
                    <a:lnTo>
                      <a:pt x="388144" y="28575"/>
                    </a:lnTo>
                    <a:lnTo>
                      <a:pt x="402431" y="47625"/>
                    </a:lnTo>
                    <a:lnTo>
                      <a:pt x="416719" y="52388"/>
                    </a:lnTo>
                    <a:lnTo>
                      <a:pt x="426244" y="30957"/>
                    </a:lnTo>
                    <a:lnTo>
                      <a:pt x="454819" y="30957"/>
                    </a:lnTo>
                    <a:lnTo>
                      <a:pt x="471488" y="19050"/>
                    </a:lnTo>
                    <a:lnTo>
                      <a:pt x="495300" y="38100"/>
                    </a:lnTo>
                    <a:lnTo>
                      <a:pt x="588169" y="52388"/>
                    </a:lnTo>
                    <a:lnTo>
                      <a:pt x="588169" y="107157"/>
                    </a:lnTo>
                    <a:lnTo>
                      <a:pt x="576263" y="135732"/>
                    </a:lnTo>
                    <a:lnTo>
                      <a:pt x="566738" y="159544"/>
                    </a:lnTo>
                    <a:lnTo>
                      <a:pt x="566738" y="176213"/>
                    </a:lnTo>
                    <a:lnTo>
                      <a:pt x="540544" y="190500"/>
                    </a:lnTo>
                    <a:lnTo>
                      <a:pt x="533400" y="221457"/>
                    </a:lnTo>
                    <a:lnTo>
                      <a:pt x="533400" y="240507"/>
                    </a:lnTo>
                    <a:lnTo>
                      <a:pt x="509588" y="261938"/>
                    </a:lnTo>
                    <a:lnTo>
                      <a:pt x="514350" y="288132"/>
                    </a:lnTo>
                    <a:lnTo>
                      <a:pt x="535781" y="304800"/>
                    </a:lnTo>
                    <a:lnTo>
                      <a:pt x="545306" y="323850"/>
                    </a:lnTo>
                    <a:lnTo>
                      <a:pt x="559594" y="342900"/>
                    </a:lnTo>
                    <a:lnTo>
                      <a:pt x="573881" y="357188"/>
                    </a:lnTo>
                    <a:lnTo>
                      <a:pt x="602456" y="366713"/>
                    </a:lnTo>
                    <a:lnTo>
                      <a:pt x="590550" y="402432"/>
                    </a:lnTo>
                    <a:lnTo>
                      <a:pt x="621506" y="416719"/>
                    </a:lnTo>
                    <a:lnTo>
                      <a:pt x="650081" y="438150"/>
                    </a:lnTo>
                    <a:lnTo>
                      <a:pt x="681038" y="440532"/>
                    </a:lnTo>
                    <a:lnTo>
                      <a:pt x="692944" y="421482"/>
                    </a:lnTo>
                    <a:lnTo>
                      <a:pt x="709613" y="435769"/>
                    </a:lnTo>
                    <a:lnTo>
                      <a:pt x="735806" y="457200"/>
                    </a:lnTo>
                    <a:lnTo>
                      <a:pt x="721519" y="497682"/>
                    </a:lnTo>
                    <a:lnTo>
                      <a:pt x="719138" y="526257"/>
                    </a:lnTo>
                    <a:lnTo>
                      <a:pt x="657225" y="547688"/>
                    </a:lnTo>
                    <a:lnTo>
                      <a:pt x="657225" y="583407"/>
                    </a:lnTo>
                    <a:lnTo>
                      <a:pt x="647700" y="628650"/>
                    </a:lnTo>
                    <a:lnTo>
                      <a:pt x="638175" y="647700"/>
                    </a:lnTo>
                    <a:lnTo>
                      <a:pt x="640556" y="666750"/>
                    </a:lnTo>
                    <a:lnTo>
                      <a:pt x="626269" y="676275"/>
                    </a:lnTo>
                    <a:lnTo>
                      <a:pt x="597694" y="650082"/>
                    </a:lnTo>
                    <a:lnTo>
                      <a:pt x="533400" y="654844"/>
                    </a:lnTo>
                    <a:lnTo>
                      <a:pt x="526256" y="671513"/>
                    </a:lnTo>
                    <a:lnTo>
                      <a:pt x="533400" y="700088"/>
                    </a:lnTo>
                    <a:lnTo>
                      <a:pt x="519113" y="726282"/>
                    </a:lnTo>
                    <a:lnTo>
                      <a:pt x="504825" y="757238"/>
                    </a:lnTo>
                    <a:lnTo>
                      <a:pt x="476250" y="771525"/>
                    </a:lnTo>
                    <a:lnTo>
                      <a:pt x="457200" y="757238"/>
                    </a:lnTo>
                    <a:lnTo>
                      <a:pt x="433388" y="757238"/>
                    </a:lnTo>
                    <a:lnTo>
                      <a:pt x="392906" y="766763"/>
                    </a:lnTo>
                    <a:lnTo>
                      <a:pt x="369094" y="759619"/>
                    </a:lnTo>
                    <a:lnTo>
                      <a:pt x="330994" y="762000"/>
                    </a:lnTo>
                    <a:lnTo>
                      <a:pt x="321469" y="788194"/>
                    </a:lnTo>
                    <a:lnTo>
                      <a:pt x="314325" y="812007"/>
                    </a:lnTo>
                    <a:lnTo>
                      <a:pt x="292894" y="826294"/>
                    </a:lnTo>
                    <a:lnTo>
                      <a:pt x="266700" y="828675"/>
                    </a:lnTo>
                    <a:lnTo>
                      <a:pt x="235744" y="800100"/>
                    </a:lnTo>
                    <a:lnTo>
                      <a:pt x="228600" y="781050"/>
                    </a:lnTo>
                    <a:lnTo>
                      <a:pt x="200025" y="785813"/>
                    </a:lnTo>
                    <a:lnTo>
                      <a:pt x="176213" y="773907"/>
                    </a:lnTo>
                    <a:lnTo>
                      <a:pt x="145256" y="731044"/>
                    </a:lnTo>
                    <a:lnTo>
                      <a:pt x="83344" y="659607"/>
                    </a:lnTo>
                    <a:close/>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8" name="Freihandform 7"/>
              <p:cNvSpPr/>
              <p:nvPr/>
            </p:nvSpPr>
            <p:spPr>
              <a:xfrm>
                <a:off x="1102518" y="5574506"/>
                <a:ext cx="1216819" cy="611982"/>
              </a:xfrm>
              <a:custGeom>
                <a:avLst/>
                <a:gdLst>
                  <a:gd name="connsiteX0" fmla="*/ 0 w 1207294"/>
                  <a:gd name="connsiteY0" fmla="*/ 492919 h 611982"/>
                  <a:gd name="connsiteX1" fmla="*/ 52387 w 1207294"/>
                  <a:gd name="connsiteY1" fmla="*/ 502444 h 611982"/>
                  <a:gd name="connsiteX2" fmla="*/ 85725 w 1207294"/>
                  <a:gd name="connsiteY2" fmla="*/ 523875 h 611982"/>
                  <a:gd name="connsiteX3" fmla="*/ 95250 w 1207294"/>
                  <a:gd name="connsiteY3" fmla="*/ 509588 h 611982"/>
                  <a:gd name="connsiteX4" fmla="*/ 138112 w 1207294"/>
                  <a:gd name="connsiteY4" fmla="*/ 526257 h 611982"/>
                  <a:gd name="connsiteX5" fmla="*/ 152400 w 1207294"/>
                  <a:gd name="connsiteY5" fmla="*/ 552450 h 611982"/>
                  <a:gd name="connsiteX6" fmla="*/ 152400 w 1207294"/>
                  <a:gd name="connsiteY6" fmla="*/ 609600 h 611982"/>
                  <a:gd name="connsiteX7" fmla="*/ 354806 w 1207294"/>
                  <a:gd name="connsiteY7" fmla="*/ 611982 h 611982"/>
                  <a:gd name="connsiteX8" fmla="*/ 376237 w 1207294"/>
                  <a:gd name="connsiteY8" fmla="*/ 588169 h 611982"/>
                  <a:gd name="connsiteX9" fmla="*/ 416719 w 1207294"/>
                  <a:gd name="connsiteY9" fmla="*/ 571500 h 611982"/>
                  <a:gd name="connsiteX10" fmla="*/ 457200 w 1207294"/>
                  <a:gd name="connsiteY10" fmla="*/ 595313 h 611982"/>
                  <a:gd name="connsiteX11" fmla="*/ 476250 w 1207294"/>
                  <a:gd name="connsiteY11" fmla="*/ 600075 h 611982"/>
                  <a:gd name="connsiteX12" fmla="*/ 542925 w 1207294"/>
                  <a:gd name="connsiteY12" fmla="*/ 588169 h 611982"/>
                  <a:gd name="connsiteX13" fmla="*/ 595312 w 1207294"/>
                  <a:gd name="connsiteY13" fmla="*/ 569119 h 611982"/>
                  <a:gd name="connsiteX14" fmla="*/ 652462 w 1207294"/>
                  <a:gd name="connsiteY14" fmla="*/ 516732 h 611982"/>
                  <a:gd name="connsiteX15" fmla="*/ 676275 w 1207294"/>
                  <a:gd name="connsiteY15" fmla="*/ 516732 h 611982"/>
                  <a:gd name="connsiteX16" fmla="*/ 707231 w 1207294"/>
                  <a:gd name="connsiteY16" fmla="*/ 535782 h 611982"/>
                  <a:gd name="connsiteX17" fmla="*/ 728662 w 1207294"/>
                  <a:gd name="connsiteY17" fmla="*/ 523875 h 611982"/>
                  <a:gd name="connsiteX18" fmla="*/ 759619 w 1207294"/>
                  <a:gd name="connsiteY18" fmla="*/ 531019 h 611982"/>
                  <a:gd name="connsiteX19" fmla="*/ 781050 w 1207294"/>
                  <a:gd name="connsiteY19" fmla="*/ 528638 h 611982"/>
                  <a:gd name="connsiteX20" fmla="*/ 792956 w 1207294"/>
                  <a:gd name="connsiteY20" fmla="*/ 561975 h 611982"/>
                  <a:gd name="connsiteX21" fmla="*/ 823912 w 1207294"/>
                  <a:gd name="connsiteY21" fmla="*/ 590550 h 611982"/>
                  <a:gd name="connsiteX22" fmla="*/ 850106 w 1207294"/>
                  <a:gd name="connsiteY22" fmla="*/ 592932 h 611982"/>
                  <a:gd name="connsiteX23" fmla="*/ 873919 w 1207294"/>
                  <a:gd name="connsiteY23" fmla="*/ 559594 h 611982"/>
                  <a:gd name="connsiteX24" fmla="*/ 904875 w 1207294"/>
                  <a:gd name="connsiteY24" fmla="*/ 545307 h 611982"/>
                  <a:gd name="connsiteX25" fmla="*/ 921544 w 1207294"/>
                  <a:gd name="connsiteY25" fmla="*/ 545307 h 611982"/>
                  <a:gd name="connsiteX26" fmla="*/ 928687 w 1207294"/>
                  <a:gd name="connsiteY26" fmla="*/ 521494 h 611982"/>
                  <a:gd name="connsiteX27" fmla="*/ 923925 w 1207294"/>
                  <a:gd name="connsiteY27" fmla="*/ 504825 h 611982"/>
                  <a:gd name="connsiteX28" fmla="*/ 952500 w 1207294"/>
                  <a:gd name="connsiteY28" fmla="*/ 478632 h 611982"/>
                  <a:gd name="connsiteX29" fmla="*/ 988219 w 1207294"/>
                  <a:gd name="connsiteY29" fmla="*/ 488157 h 611982"/>
                  <a:gd name="connsiteX30" fmla="*/ 1026319 w 1207294"/>
                  <a:gd name="connsiteY30" fmla="*/ 497682 h 611982"/>
                  <a:gd name="connsiteX31" fmla="*/ 1054894 w 1207294"/>
                  <a:gd name="connsiteY31" fmla="*/ 495300 h 611982"/>
                  <a:gd name="connsiteX32" fmla="*/ 1085850 w 1207294"/>
                  <a:gd name="connsiteY32" fmla="*/ 466725 h 611982"/>
                  <a:gd name="connsiteX33" fmla="*/ 1088231 w 1207294"/>
                  <a:gd name="connsiteY33" fmla="*/ 431007 h 611982"/>
                  <a:gd name="connsiteX34" fmla="*/ 1102519 w 1207294"/>
                  <a:gd name="connsiteY34" fmla="*/ 409575 h 611982"/>
                  <a:gd name="connsiteX35" fmla="*/ 1143000 w 1207294"/>
                  <a:gd name="connsiteY35" fmla="*/ 388144 h 611982"/>
                  <a:gd name="connsiteX36" fmla="*/ 1152525 w 1207294"/>
                  <a:gd name="connsiteY36" fmla="*/ 369094 h 611982"/>
                  <a:gd name="connsiteX37" fmla="*/ 1190625 w 1207294"/>
                  <a:gd name="connsiteY37" fmla="*/ 326232 h 611982"/>
                  <a:gd name="connsiteX38" fmla="*/ 1207294 w 1207294"/>
                  <a:gd name="connsiteY38" fmla="*/ 309563 h 611982"/>
                  <a:gd name="connsiteX39" fmla="*/ 1195387 w 1207294"/>
                  <a:gd name="connsiteY39" fmla="*/ 283369 h 611982"/>
                  <a:gd name="connsiteX40" fmla="*/ 1147762 w 1207294"/>
                  <a:gd name="connsiteY40" fmla="*/ 283369 h 611982"/>
                  <a:gd name="connsiteX41" fmla="*/ 1119187 w 1207294"/>
                  <a:gd name="connsiteY41" fmla="*/ 261938 h 611982"/>
                  <a:gd name="connsiteX42" fmla="*/ 1109662 w 1207294"/>
                  <a:gd name="connsiteY42" fmla="*/ 242888 h 611982"/>
                  <a:gd name="connsiteX43" fmla="*/ 1088231 w 1207294"/>
                  <a:gd name="connsiteY43" fmla="*/ 261938 h 611982"/>
                  <a:gd name="connsiteX44" fmla="*/ 1028700 w 1207294"/>
                  <a:gd name="connsiteY44" fmla="*/ 219075 h 611982"/>
                  <a:gd name="connsiteX45" fmla="*/ 981075 w 1207294"/>
                  <a:gd name="connsiteY45" fmla="*/ 197644 h 611982"/>
                  <a:gd name="connsiteX46" fmla="*/ 957262 w 1207294"/>
                  <a:gd name="connsiteY46" fmla="*/ 190500 h 611982"/>
                  <a:gd name="connsiteX47" fmla="*/ 919162 w 1207294"/>
                  <a:gd name="connsiteY47" fmla="*/ 202407 h 611982"/>
                  <a:gd name="connsiteX48" fmla="*/ 900112 w 1207294"/>
                  <a:gd name="connsiteY48" fmla="*/ 183357 h 611982"/>
                  <a:gd name="connsiteX49" fmla="*/ 881062 w 1207294"/>
                  <a:gd name="connsiteY49" fmla="*/ 152400 h 611982"/>
                  <a:gd name="connsiteX50" fmla="*/ 881062 w 1207294"/>
                  <a:gd name="connsiteY50" fmla="*/ 140494 h 611982"/>
                  <a:gd name="connsiteX51" fmla="*/ 866775 w 1207294"/>
                  <a:gd name="connsiteY51" fmla="*/ 138113 h 611982"/>
                  <a:gd name="connsiteX52" fmla="*/ 840581 w 1207294"/>
                  <a:gd name="connsiteY52" fmla="*/ 145257 h 611982"/>
                  <a:gd name="connsiteX53" fmla="*/ 802481 w 1207294"/>
                  <a:gd name="connsiteY53" fmla="*/ 140494 h 611982"/>
                  <a:gd name="connsiteX54" fmla="*/ 802481 w 1207294"/>
                  <a:gd name="connsiteY54" fmla="*/ 140494 h 611982"/>
                  <a:gd name="connsiteX55" fmla="*/ 762000 w 1207294"/>
                  <a:gd name="connsiteY55" fmla="*/ 130969 h 611982"/>
                  <a:gd name="connsiteX56" fmla="*/ 747712 w 1207294"/>
                  <a:gd name="connsiteY56" fmla="*/ 133350 h 611982"/>
                  <a:gd name="connsiteX57" fmla="*/ 747712 w 1207294"/>
                  <a:gd name="connsiteY57" fmla="*/ 133350 h 611982"/>
                  <a:gd name="connsiteX58" fmla="*/ 711994 w 1207294"/>
                  <a:gd name="connsiteY58" fmla="*/ 114300 h 611982"/>
                  <a:gd name="connsiteX59" fmla="*/ 700087 w 1207294"/>
                  <a:gd name="connsiteY59" fmla="*/ 102394 h 611982"/>
                  <a:gd name="connsiteX60" fmla="*/ 700087 w 1207294"/>
                  <a:gd name="connsiteY60" fmla="*/ 102394 h 611982"/>
                  <a:gd name="connsiteX61" fmla="*/ 666750 w 1207294"/>
                  <a:gd name="connsiteY61" fmla="*/ 90488 h 611982"/>
                  <a:gd name="connsiteX62" fmla="*/ 654844 w 1207294"/>
                  <a:gd name="connsiteY62" fmla="*/ 73819 h 611982"/>
                  <a:gd name="connsiteX63" fmla="*/ 626269 w 1207294"/>
                  <a:gd name="connsiteY63" fmla="*/ 54769 h 611982"/>
                  <a:gd name="connsiteX64" fmla="*/ 595312 w 1207294"/>
                  <a:gd name="connsiteY64" fmla="*/ 26194 h 611982"/>
                  <a:gd name="connsiteX65" fmla="*/ 569119 w 1207294"/>
                  <a:gd name="connsiteY65" fmla="*/ 11907 h 611982"/>
                  <a:gd name="connsiteX66" fmla="*/ 547687 w 1207294"/>
                  <a:gd name="connsiteY66" fmla="*/ 0 h 611982"/>
                  <a:gd name="connsiteX67" fmla="*/ 519112 w 1207294"/>
                  <a:gd name="connsiteY67" fmla="*/ 33338 h 611982"/>
                  <a:gd name="connsiteX68" fmla="*/ 507206 w 1207294"/>
                  <a:gd name="connsiteY68" fmla="*/ 59532 h 611982"/>
                  <a:gd name="connsiteX69" fmla="*/ 481012 w 1207294"/>
                  <a:gd name="connsiteY69" fmla="*/ 83344 h 611982"/>
                  <a:gd name="connsiteX70" fmla="*/ 457200 w 1207294"/>
                  <a:gd name="connsiteY70" fmla="*/ 119063 h 611982"/>
                  <a:gd name="connsiteX71" fmla="*/ 431006 w 1207294"/>
                  <a:gd name="connsiteY71" fmla="*/ 116682 h 611982"/>
                  <a:gd name="connsiteX72" fmla="*/ 431006 w 1207294"/>
                  <a:gd name="connsiteY72" fmla="*/ 135732 h 611982"/>
                  <a:gd name="connsiteX73" fmla="*/ 404812 w 1207294"/>
                  <a:gd name="connsiteY73" fmla="*/ 150019 h 611982"/>
                  <a:gd name="connsiteX74" fmla="*/ 378619 w 1207294"/>
                  <a:gd name="connsiteY74" fmla="*/ 164307 h 611982"/>
                  <a:gd name="connsiteX75" fmla="*/ 342900 w 1207294"/>
                  <a:gd name="connsiteY75" fmla="*/ 178594 h 611982"/>
                  <a:gd name="connsiteX76" fmla="*/ 323850 w 1207294"/>
                  <a:gd name="connsiteY76" fmla="*/ 185738 h 611982"/>
                  <a:gd name="connsiteX77" fmla="*/ 288131 w 1207294"/>
                  <a:gd name="connsiteY77" fmla="*/ 214313 h 611982"/>
                  <a:gd name="connsiteX78" fmla="*/ 264319 w 1207294"/>
                  <a:gd name="connsiteY78" fmla="*/ 169069 h 611982"/>
                  <a:gd name="connsiteX79" fmla="*/ 264319 w 1207294"/>
                  <a:gd name="connsiteY79" fmla="*/ 138113 h 611982"/>
                  <a:gd name="connsiteX80" fmla="*/ 252412 w 1207294"/>
                  <a:gd name="connsiteY80" fmla="*/ 109538 h 611982"/>
                  <a:gd name="connsiteX81" fmla="*/ 247650 w 1207294"/>
                  <a:gd name="connsiteY81" fmla="*/ 97632 h 611982"/>
                  <a:gd name="connsiteX82" fmla="*/ 211931 w 1207294"/>
                  <a:gd name="connsiteY82" fmla="*/ 83344 h 611982"/>
                  <a:gd name="connsiteX83" fmla="*/ 185737 w 1207294"/>
                  <a:gd name="connsiteY83" fmla="*/ 109538 h 611982"/>
                  <a:gd name="connsiteX84" fmla="*/ 169069 w 1207294"/>
                  <a:gd name="connsiteY84" fmla="*/ 138113 h 611982"/>
                  <a:gd name="connsiteX85" fmla="*/ 97631 w 1207294"/>
                  <a:gd name="connsiteY85" fmla="*/ 173832 h 611982"/>
                  <a:gd name="connsiteX86" fmla="*/ 64294 w 1207294"/>
                  <a:gd name="connsiteY86" fmla="*/ 273844 h 611982"/>
                  <a:gd name="connsiteX87" fmla="*/ 45244 w 1207294"/>
                  <a:gd name="connsiteY87" fmla="*/ 328613 h 611982"/>
                  <a:gd name="connsiteX88" fmla="*/ 33337 w 1207294"/>
                  <a:gd name="connsiteY88" fmla="*/ 340519 h 611982"/>
                  <a:gd name="connsiteX89" fmla="*/ 42862 w 1207294"/>
                  <a:gd name="connsiteY89" fmla="*/ 361950 h 611982"/>
                  <a:gd name="connsiteX90" fmla="*/ 0 w 1207294"/>
                  <a:gd name="connsiteY90" fmla="*/ 492919 h 611982"/>
                  <a:gd name="connsiteX0" fmla="*/ 0 w 1207294"/>
                  <a:gd name="connsiteY0" fmla="*/ 492919 h 611982"/>
                  <a:gd name="connsiteX1" fmla="*/ 52387 w 1207294"/>
                  <a:gd name="connsiteY1" fmla="*/ 502444 h 611982"/>
                  <a:gd name="connsiteX2" fmla="*/ 85725 w 1207294"/>
                  <a:gd name="connsiteY2" fmla="*/ 523875 h 611982"/>
                  <a:gd name="connsiteX3" fmla="*/ 95250 w 1207294"/>
                  <a:gd name="connsiteY3" fmla="*/ 509588 h 611982"/>
                  <a:gd name="connsiteX4" fmla="*/ 138112 w 1207294"/>
                  <a:gd name="connsiteY4" fmla="*/ 526257 h 611982"/>
                  <a:gd name="connsiteX5" fmla="*/ 152400 w 1207294"/>
                  <a:gd name="connsiteY5" fmla="*/ 552450 h 611982"/>
                  <a:gd name="connsiteX6" fmla="*/ 152400 w 1207294"/>
                  <a:gd name="connsiteY6" fmla="*/ 609600 h 611982"/>
                  <a:gd name="connsiteX7" fmla="*/ 354806 w 1207294"/>
                  <a:gd name="connsiteY7" fmla="*/ 611982 h 611982"/>
                  <a:gd name="connsiteX8" fmla="*/ 376237 w 1207294"/>
                  <a:gd name="connsiteY8" fmla="*/ 588169 h 611982"/>
                  <a:gd name="connsiteX9" fmla="*/ 416719 w 1207294"/>
                  <a:gd name="connsiteY9" fmla="*/ 571500 h 611982"/>
                  <a:gd name="connsiteX10" fmla="*/ 457200 w 1207294"/>
                  <a:gd name="connsiteY10" fmla="*/ 595313 h 611982"/>
                  <a:gd name="connsiteX11" fmla="*/ 476250 w 1207294"/>
                  <a:gd name="connsiteY11" fmla="*/ 600075 h 611982"/>
                  <a:gd name="connsiteX12" fmla="*/ 542925 w 1207294"/>
                  <a:gd name="connsiteY12" fmla="*/ 588169 h 611982"/>
                  <a:gd name="connsiteX13" fmla="*/ 595312 w 1207294"/>
                  <a:gd name="connsiteY13" fmla="*/ 569119 h 611982"/>
                  <a:gd name="connsiteX14" fmla="*/ 652462 w 1207294"/>
                  <a:gd name="connsiteY14" fmla="*/ 516732 h 611982"/>
                  <a:gd name="connsiteX15" fmla="*/ 676275 w 1207294"/>
                  <a:gd name="connsiteY15" fmla="*/ 516732 h 611982"/>
                  <a:gd name="connsiteX16" fmla="*/ 707231 w 1207294"/>
                  <a:gd name="connsiteY16" fmla="*/ 535782 h 611982"/>
                  <a:gd name="connsiteX17" fmla="*/ 728662 w 1207294"/>
                  <a:gd name="connsiteY17" fmla="*/ 523875 h 611982"/>
                  <a:gd name="connsiteX18" fmla="*/ 759619 w 1207294"/>
                  <a:gd name="connsiteY18" fmla="*/ 531019 h 611982"/>
                  <a:gd name="connsiteX19" fmla="*/ 781050 w 1207294"/>
                  <a:gd name="connsiteY19" fmla="*/ 528638 h 611982"/>
                  <a:gd name="connsiteX20" fmla="*/ 792956 w 1207294"/>
                  <a:gd name="connsiteY20" fmla="*/ 561975 h 611982"/>
                  <a:gd name="connsiteX21" fmla="*/ 823912 w 1207294"/>
                  <a:gd name="connsiteY21" fmla="*/ 590550 h 611982"/>
                  <a:gd name="connsiteX22" fmla="*/ 850106 w 1207294"/>
                  <a:gd name="connsiteY22" fmla="*/ 592932 h 611982"/>
                  <a:gd name="connsiteX23" fmla="*/ 873919 w 1207294"/>
                  <a:gd name="connsiteY23" fmla="*/ 559594 h 611982"/>
                  <a:gd name="connsiteX24" fmla="*/ 904875 w 1207294"/>
                  <a:gd name="connsiteY24" fmla="*/ 545307 h 611982"/>
                  <a:gd name="connsiteX25" fmla="*/ 921544 w 1207294"/>
                  <a:gd name="connsiteY25" fmla="*/ 545307 h 611982"/>
                  <a:gd name="connsiteX26" fmla="*/ 928687 w 1207294"/>
                  <a:gd name="connsiteY26" fmla="*/ 521494 h 611982"/>
                  <a:gd name="connsiteX27" fmla="*/ 923925 w 1207294"/>
                  <a:gd name="connsiteY27" fmla="*/ 504825 h 611982"/>
                  <a:gd name="connsiteX28" fmla="*/ 952500 w 1207294"/>
                  <a:gd name="connsiteY28" fmla="*/ 478632 h 611982"/>
                  <a:gd name="connsiteX29" fmla="*/ 988219 w 1207294"/>
                  <a:gd name="connsiteY29" fmla="*/ 488157 h 611982"/>
                  <a:gd name="connsiteX30" fmla="*/ 1026319 w 1207294"/>
                  <a:gd name="connsiteY30" fmla="*/ 497682 h 611982"/>
                  <a:gd name="connsiteX31" fmla="*/ 1054894 w 1207294"/>
                  <a:gd name="connsiteY31" fmla="*/ 495300 h 611982"/>
                  <a:gd name="connsiteX32" fmla="*/ 1085850 w 1207294"/>
                  <a:gd name="connsiteY32" fmla="*/ 466725 h 611982"/>
                  <a:gd name="connsiteX33" fmla="*/ 1088231 w 1207294"/>
                  <a:gd name="connsiteY33" fmla="*/ 431007 h 611982"/>
                  <a:gd name="connsiteX34" fmla="*/ 1102519 w 1207294"/>
                  <a:gd name="connsiteY34" fmla="*/ 409575 h 611982"/>
                  <a:gd name="connsiteX35" fmla="*/ 1143000 w 1207294"/>
                  <a:gd name="connsiteY35" fmla="*/ 388144 h 611982"/>
                  <a:gd name="connsiteX36" fmla="*/ 1152525 w 1207294"/>
                  <a:gd name="connsiteY36" fmla="*/ 369094 h 611982"/>
                  <a:gd name="connsiteX37" fmla="*/ 1190625 w 1207294"/>
                  <a:gd name="connsiteY37" fmla="*/ 326232 h 611982"/>
                  <a:gd name="connsiteX38" fmla="*/ 1207294 w 1207294"/>
                  <a:gd name="connsiteY38" fmla="*/ 309563 h 611982"/>
                  <a:gd name="connsiteX39" fmla="*/ 1195387 w 1207294"/>
                  <a:gd name="connsiteY39" fmla="*/ 283369 h 611982"/>
                  <a:gd name="connsiteX40" fmla="*/ 1147762 w 1207294"/>
                  <a:gd name="connsiteY40" fmla="*/ 283369 h 611982"/>
                  <a:gd name="connsiteX41" fmla="*/ 1119187 w 1207294"/>
                  <a:gd name="connsiteY41" fmla="*/ 261938 h 611982"/>
                  <a:gd name="connsiteX42" fmla="*/ 1109662 w 1207294"/>
                  <a:gd name="connsiteY42" fmla="*/ 242888 h 611982"/>
                  <a:gd name="connsiteX43" fmla="*/ 1088231 w 1207294"/>
                  <a:gd name="connsiteY43" fmla="*/ 261938 h 611982"/>
                  <a:gd name="connsiteX44" fmla="*/ 1028700 w 1207294"/>
                  <a:gd name="connsiteY44" fmla="*/ 219075 h 611982"/>
                  <a:gd name="connsiteX45" fmla="*/ 981075 w 1207294"/>
                  <a:gd name="connsiteY45" fmla="*/ 197644 h 611982"/>
                  <a:gd name="connsiteX46" fmla="*/ 957262 w 1207294"/>
                  <a:gd name="connsiteY46" fmla="*/ 190500 h 611982"/>
                  <a:gd name="connsiteX47" fmla="*/ 919162 w 1207294"/>
                  <a:gd name="connsiteY47" fmla="*/ 202407 h 611982"/>
                  <a:gd name="connsiteX48" fmla="*/ 900112 w 1207294"/>
                  <a:gd name="connsiteY48" fmla="*/ 183357 h 611982"/>
                  <a:gd name="connsiteX49" fmla="*/ 881062 w 1207294"/>
                  <a:gd name="connsiteY49" fmla="*/ 152400 h 611982"/>
                  <a:gd name="connsiteX50" fmla="*/ 881062 w 1207294"/>
                  <a:gd name="connsiteY50" fmla="*/ 140494 h 611982"/>
                  <a:gd name="connsiteX51" fmla="*/ 866775 w 1207294"/>
                  <a:gd name="connsiteY51" fmla="*/ 138113 h 611982"/>
                  <a:gd name="connsiteX52" fmla="*/ 840581 w 1207294"/>
                  <a:gd name="connsiteY52" fmla="*/ 145257 h 611982"/>
                  <a:gd name="connsiteX53" fmla="*/ 802481 w 1207294"/>
                  <a:gd name="connsiteY53" fmla="*/ 140494 h 611982"/>
                  <a:gd name="connsiteX54" fmla="*/ 802481 w 1207294"/>
                  <a:gd name="connsiteY54" fmla="*/ 140494 h 611982"/>
                  <a:gd name="connsiteX55" fmla="*/ 762000 w 1207294"/>
                  <a:gd name="connsiteY55" fmla="*/ 130969 h 611982"/>
                  <a:gd name="connsiteX56" fmla="*/ 747712 w 1207294"/>
                  <a:gd name="connsiteY56" fmla="*/ 133350 h 611982"/>
                  <a:gd name="connsiteX57" fmla="*/ 747712 w 1207294"/>
                  <a:gd name="connsiteY57" fmla="*/ 133350 h 611982"/>
                  <a:gd name="connsiteX58" fmla="*/ 711994 w 1207294"/>
                  <a:gd name="connsiteY58" fmla="*/ 114300 h 611982"/>
                  <a:gd name="connsiteX59" fmla="*/ 700087 w 1207294"/>
                  <a:gd name="connsiteY59" fmla="*/ 102394 h 611982"/>
                  <a:gd name="connsiteX60" fmla="*/ 700087 w 1207294"/>
                  <a:gd name="connsiteY60" fmla="*/ 102394 h 611982"/>
                  <a:gd name="connsiteX61" fmla="*/ 666750 w 1207294"/>
                  <a:gd name="connsiteY61" fmla="*/ 90488 h 611982"/>
                  <a:gd name="connsiteX62" fmla="*/ 654844 w 1207294"/>
                  <a:gd name="connsiteY62" fmla="*/ 73819 h 611982"/>
                  <a:gd name="connsiteX63" fmla="*/ 626269 w 1207294"/>
                  <a:gd name="connsiteY63" fmla="*/ 54769 h 611982"/>
                  <a:gd name="connsiteX64" fmla="*/ 595312 w 1207294"/>
                  <a:gd name="connsiteY64" fmla="*/ 26194 h 611982"/>
                  <a:gd name="connsiteX65" fmla="*/ 569119 w 1207294"/>
                  <a:gd name="connsiteY65" fmla="*/ 11907 h 611982"/>
                  <a:gd name="connsiteX66" fmla="*/ 547687 w 1207294"/>
                  <a:gd name="connsiteY66" fmla="*/ 0 h 611982"/>
                  <a:gd name="connsiteX67" fmla="*/ 519112 w 1207294"/>
                  <a:gd name="connsiteY67" fmla="*/ 33338 h 611982"/>
                  <a:gd name="connsiteX68" fmla="*/ 507206 w 1207294"/>
                  <a:gd name="connsiteY68" fmla="*/ 59532 h 611982"/>
                  <a:gd name="connsiteX69" fmla="*/ 481012 w 1207294"/>
                  <a:gd name="connsiteY69" fmla="*/ 83344 h 611982"/>
                  <a:gd name="connsiteX70" fmla="*/ 457200 w 1207294"/>
                  <a:gd name="connsiteY70" fmla="*/ 119063 h 611982"/>
                  <a:gd name="connsiteX71" fmla="*/ 431006 w 1207294"/>
                  <a:gd name="connsiteY71" fmla="*/ 116682 h 611982"/>
                  <a:gd name="connsiteX72" fmla="*/ 431006 w 1207294"/>
                  <a:gd name="connsiteY72" fmla="*/ 135732 h 611982"/>
                  <a:gd name="connsiteX73" fmla="*/ 404812 w 1207294"/>
                  <a:gd name="connsiteY73" fmla="*/ 150019 h 611982"/>
                  <a:gd name="connsiteX74" fmla="*/ 378619 w 1207294"/>
                  <a:gd name="connsiteY74" fmla="*/ 164307 h 611982"/>
                  <a:gd name="connsiteX75" fmla="*/ 342900 w 1207294"/>
                  <a:gd name="connsiteY75" fmla="*/ 178594 h 611982"/>
                  <a:gd name="connsiteX76" fmla="*/ 323850 w 1207294"/>
                  <a:gd name="connsiteY76" fmla="*/ 185738 h 611982"/>
                  <a:gd name="connsiteX77" fmla="*/ 288131 w 1207294"/>
                  <a:gd name="connsiteY77" fmla="*/ 214313 h 611982"/>
                  <a:gd name="connsiteX78" fmla="*/ 264319 w 1207294"/>
                  <a:gd name="connsiteY78" fmla="*/ 169069 h 611982"/>
                  <a:gd name="connsiteX79" fmla="*/ 264319 w 1207294"/>
                  <a:gd name="connsiteY79" fmla="*/ 138113 h 611982"/>
                  <a:gd name="connsiteX80" fmla="*/ 252412 w 1207294"/>
                  <a:gd name="connsiteY80" fmla="*/ 109538 h 611982"/>
                  <a:gd name="connsiteX81" fmla="*/ 247650 w 1207294"/>
                  <a:gd name="connsiteY81" fmla="*/ 97632 h 611982"/>
                  <a:gd name="connsiteX82" fmla="*/ 211931 w 1207294"/>
                  <a:gd name="connsiteY82" fmla="*/ 83344 h 611982"/>
                  <a:gd name="connsiteX83" fmla="*/ 185737 w 1207294"/>
                  <a:gd name="connsiteY83" fmla="*/ 109538 h 611982"/>
                  <a:gd name="connsiteX84" fmla="*/ 169069 w 1207294"/>
                  <a:gd name="connsiteY84" fmla="*/ 138113 h 611982"/>
                  <a:gd name="connsiteX85" fmla="*/ 97631 w 1207294"/>
                  <a:gd name="connsiteY85" fmla="*/ 173832 h 611982"/>
                  <a:gd name="connsiteX86" fmla="*/ 64294 w 1207294"/>
                  <a:gd name="connsiteY86" fmla="*/ 273844 h 611982"/>
                  <a:gd name="connsiteX87" fmla="*/ 45244 w 1207294"/>
                  <a:gd name="connsiteY87" fmla="*/ 328613 h 611982"/>
                  <a:gd name="connsiteX88" fmla="*/ 33337 w 1207294"/>
                  <a:gd name="connsiteY88" fmla="*/ 340519 h 611982"/>
                  <a:gd name="connsiteX89" fmla="*/ 42862 w 1207294"/>
                  <a:gd name="connsiteY89" fmla="*/ 361950 h 611982"/>
                  <a:gd name="connsiteX90" fmla="*/ 19050 w 1207294"/>
                  <a:gd name="connsiteY90" fmla="*/ 438150 h 611982"/>
                  <a:gd name="connsiteX91" fmla="*/ 0 w 1207294"/>
                  <a:gd name="connsiteY91" fmla="*/ 492919 h 611982"/>
                  <a:gd name="connsiteX0" fmla="*/ 9525 w 1216819"/>
                  <a:gd name="connsiteY0" fmla="*/ 492919 h 611982"/>
                  <a:gd name="connsiteX1" fmla="*/ 61912 w 1216819"/>
                  <a:gd name="connsiteY1" fmla="*/ 502444 h 611982"/>
                  <a:gd name="connsiteX2" fmla="*/ 95250 w 1216819"/>
                  <a:gd name="connsiteY2" fmla="*/ 523875 h 611982"/>
                  <a:gd name="connsiteX3" fmla="*/ 104775 w 1216819"/>
                  <a:gd name="connsiteY3" fmla="*/ 509588 h 611982"/>
                  <a:gd name="connsiteX4" fmla="*/ 147637 w 1216819"/>
                  <a:gd name="connsiteY4" fmla="*/ 526257 h 611982"/>
                  <a:gd name="connsiteX5" fmla="*/ 161925 w 1216819"/>
                  <a:gd name="connsiteY5" fmla="*/ 552450 h 611982"/>
                  <a:gd name="connsiteX6" fmla="*/ 161925 w 1216819"/>
                  <a:gd name="connsiteY6" fmla="*/ 609600 h 611982"/>
                  <a:gd name="connsiteX7" fmla="*/ 364331 w 1216819"/>
                  <a:gd name="connsiteY7" fmla="*/ 611982 h 611982"/>
                  <a:gd name="connsiteX8" fmla="*/ 385762 w 1216819"/>
                  <a:gd name="connsiteY8" fmla="*/ 588169 h 611982"/>
                  <a:gd name="connsiteX9" fmla="*/ 426244 w 1216819"/>
                  <a:gd name="connsiteY9" fmla="*/ 571500 h 611982"/>
                  <a:gd name="connsiteX10" fmla="*/ 466725 w 1216819"/>
                  <a:gd name="connsiteY10" fmla="*/ 595313 h 611982"/>
                  <a:gd name="connsiteX11" fmla="*/ 485775 w 1216819"/>
                  <a:gd name="connsiteY11" fmla="*/ 600075 h 611982"/>
                  <a:gd name="connsiteX12" fmla="*/ 552450 w 1216819"/>
                  <a:gd name="connsiteY12" fmla="*/ 588169 h 611982"/>
                  <a:gd name="connsiteX13" fmla="*/ 604837 w 1216819"/>
                  <a:gd name="connsiteY13" fmla="*/ 569119 h 611982"/>
                  <a:gd name="connsiteX14" fmla="*/ 661987 w 1216819"/>
                  <a:gd name="connsiteY14" fmla="*/ 516732 h 611982"/>
                  <a:gd name="connsiteX15" fmla="*/ 685800 w 1216819"/>
                  <a:gd name="connsiteY15" fmla="*/ 516732 h 611982"/>
                  <a:gd name="connsiteX16" fmla="*/ 716756 w 1216819"/>
                  <a:gd name="connsiteY16" fmla="*/ 535782 h 611982"/>
                  <a:gd name="connsiteX17" fmla="*/ 738187 w 1216819"/>
                  <a:gd name="connsiteY17" fmla="*/ 523875 h 611982"/>
                  <a:gd name="connsiteX18" fmla="*/ 769144 w 1216819"/>
                  <a:gd name="connsiteY18" fmla="*/ 531019 h 611982"/>
                  <a:gd name="connsiteX19" fmla="*/ 790575 w 1216819"/>
                  <a:gd name="connsiteY19" fmla="*/ 528638 h 611982"/>
                  <a:gd name="connsiteX20" fmla="*/ 802481 w 1216819"/>
                  <a:gd name="connsiteY20" fmla="*/ 561975 h 611982"/>
                  <a:gd name="connsiteX21" fmla="*/ 833437 w 1216819"/>
                  <a:gd name="connsiteY21" fmla="*/ 590550 h 611982"/>
                  <a:gd name="connsiteX22" fmla="*/ 859631 w 1216819"/>
                  <a:gd name="connsiteY22" fmla="*/ 592932 h 611982"/>
                  <a:gd name="connsiteX23" fmla="*/ 883444 w 1216819"/>
                  <a:gd name="connsiteY23" fmla="*/ 559594 h 611982"/>
                  <a:gd name="connsiteX24" fmla="*/ 914400 w 1216819"/>
                  <a:gd name="connsiteY24" fmla="*/ 545307 h 611982"/>
                  <a:gd name="connsiteX25" fmla="*/ 931069 w 1216819"/>
                  <a:gd name="connsiteY25" fmla="*/ 545307 h 611982"/>
                  <a:gd name="connsiteX26" fmla="*/ 938212 w 1216819"/>
                  <a:gd name="connsiteY26" fmla="*/ 521494 h 611982"/>
                  <a:gd name="connsiteX27" fmla="*/ 933450 w 1216819"/>
                  <a:gd name="connsiteY27" fmla="*/ 504825 h 611982"/>
                  <a:gd name="connsiteX28" fmla="*/ 962025 w 1216819"/>
                  <a:gd name="connsiteY28" fmla="*/ 478632 h 611982"/>
                  <a:gd name="connsiteX29" fmla="*/ 997744 w 1216819"/>
                  <a:gd name="connsiteY29" fmla="*/ 488157 h 611982"/>
                  <a:gd name="connsiteX30" fmla="*/ 1035844 w 1216819"/>
                  <a:gd name="connsiteY30" fmla="*/ 497682 h 611982"/>
                  <a:gd name="connsiteX31" fmla="*/ 1064419 w 1216819"/>
                  <a:gd name="connsiteY31" fmla="*/ 495300 h 611982"/>
                  <a:gd name="connsiteX32" fmla="*/ 1095375 w 1216819"/>
                  <a:gd name="connsiteY32" fmla="*/ 466725 h 611982"/>
                  <a:gd name="connsiteX33" fmla="*/ 1097756 w 1216819"/>
                  <a:gd name="connsiteY33" fmla="*/ 431007 h 611982"/>
                  <a:gd name="connsiteX34" fmla="*/ 1112044 w 1216819"/>
                  <a:gd name="connsiteY34" fmla="*/ 409575 h 611982"/>
                  <a:gd name="connsiteX35" fmla="*/ 1152525 w 1216819"/>
                  <a:gd name="connsiteY35" fmla="*/ 388144 h 611982"/>
                  <a:gd name="connsiteX36" fmla="*/ 1162050 w 1216819"/>
                  <a:gd name="connsiteY36" fmla="*/ 369094 h 611982"/>
                  <a:gd name="connsiteX37" fmla="*/ 1200150 w 1216819"/>
                  <a:gd name="connsiteY37" fmla="*/ 326232 h 611982"/>
                  <a:gd name="connsiteX38" fmla="*/ 1216819 w 1216819"/>
                  <a:gd name="connsiteY38" fmla="*/ 309563 h 611982"/>
                  <a:gd name="connsiteX39" fmla="*/ 1204912 w 1216819"/>
                  <a:gd name="connsiteY39" fmla="*/ 283369 h 611982"/>
                  <a:gd name="connsiteX40" fmla="*/ 1157287 w 1216819"/>
                  <a:gd name="connsiteY40" fmla="*/ 283369 h 611982"/>
                  <a:gd name="connsiteX41" fmla="*/ 1128712 w 1216819"/>
                  <a:gd name="connsiteY41" fmla="*/ 261938 h 611982"/>
                  <a:gd name="connsiteX42" fmla="*/ 1119187 w 1216819"/>
                  <a:gd name="connsiteY42" fmla="*/ 242888 h 611982"/>
                  <a:gd name="connsiteX43" fmla="*/ 1097756 w 1216819"/>
                  <a:gd name="connsiteY43" fmla="*/ 261938 h 611982"/>
                  <a:gd name="connsiteX44" fmla="*/ 1038225 w 1216819"/>
                  <a:gd name="connsiteY44" fmla="*/ 219075 h 611982"/>
                  <a:gd name="connsiteX45" fmla="*/ 990600 w 1216819"/>
                  <a:gd name="connsiteY45" fmla="*/ 197644 h 611982"/>
                  <a:gd name="connsiteX46" fmla="*/ 966787 w 1216819"/>
                  <a:gd name="connsiteY46" fmla="*/ 190500 h 611982"/>
                  <a:gd name="connsiteX47" fmla="*/ 928687 w 1216819"/>
                  <a:gd name="connsiteY47" fmla="*/ 202407 h 611982"/>
                  <a:gd name="connsiteX48" fmla="*/ 909637 w 1216819"/>
                  <a:gd name="connsiteY48" fmla="*/ 183357 h 611982"/>
                  <a:gd name="connsiteX49" fmla="*/ 890587 w 1216819"/>
                  <a:gd name="connsiteY49" fmla="*/ 152400 h 611982"/>
                  <a:gd name="connsiteX50" fmla="*/ 890587 w 1216819"/>
                  <a:gd name="connsiteY50" fmla="*/ 140494 h 611982"/>
                  <a:gd name="connsiteX51" fmla="*/ 876300 w 1216819"/>
                  <a:gd name="connsiteY51" fmla="*/ 138113 h 611982"/>
                  <a:gd name="connsiteX52" fmla="*/ 850106 w 1216819"/>
                  <a:gd name="connsiteY52" fmla="*/ 145257 h 611982"/>
                  <a:gd name="connsiteX53" fmla="*/ 812006 w 1216819"/>
                  <a:gd name="connsiteY53" fmla="*/ 140494 h 611982"/>
                  <a:gd name="connsiteX54" fmla="*/ 812006 w 1216819"/>
                  <a:gd name="connsiteY54" fmla="*/ 140494 h 611982"/>
                  <a:gd name="connsiteX55" fmla="*/ 771525 w 1216819"/>
                  <a:gd name="connsiteY55" fmla="*/ 130969 h 611982"/>
                  <a:gd name="connsiteX56" fmla="*/ 757237 w 1216819"/>
                  <a:gd name="connsiteY56" fmla="*/ 133350 h 611982"/>
                  <a:gd name="connsiteX57" fmla="*/ 757237 w 1216819"/>
                  <a:gd name="connsiteY57" fmla="*/ 133350 h 611982"/>
                  <a:gd name="connsiteX58" fmla="*/ 721519 w 1216819"/>
                  <a:gd name="connsiteY58" fmla="*/ 114300 h 611982"/>
                  <a:gd name="connsiteX59" fmla="*/ 709612 w 1216819"/>
                  <a:gd name="connsiteY59" fmla="*/ 102394 h 611982"/>
                  <a:gd name="connsiteX60" fmla="*/ 709612 w 1216819"/>
                  <a:gd name="connsiteY60" fmla="*/ 102394 h 611982"/>
                  <a:gd name="connsiteX61" fmla="*/ 676275 w 1216819"/>
                  <a:gd name="connsiteY61" fmla="*/ 90488 h 611982"/>
                  <a:gd name="connsiteX62" fmla="*/ 664369 w 1216819"/>
                  <a:gd name="connsiteY62" fmla="*/ 73819 h 611982"/>
                  <a:gd name="connsiteX63" fmla="*/ 635794 w 1216819"/>
                  <a:gd name="connsiteY63" fmla="*/ 54769 h 611982"/>
                  <a:gd name="connsiteX64" fmla="*/ 604837 w 1216819"/>
                  <a:gd name="connsiteY64" fmla="*/ 26194 h 611982"/>
                  <a:gd name="connsiteX65" fmla="*/ 578644 w 1216819"/>
                  <a:gd name="connsiteY65" fmla="*/ 11907 h 611982"/>
                  <a:gd name="connsiteX66" fmla="*/ 557212 w 1216819"/>
                  <a:gd name="connsiteY66" fmla="*/ 0 h 611982"/>
                  <a:gd name="connsiteX67" fmla="*/ 528637 w 1216819"/>
                  <a:gd name="connsiteY67" fmla="*/ 33338 h 611982"/>
                  <a:gd name="connsiteX68" fmla="*/ 516731 w 1216819"/>
                  <a:gd name="connsiteY68" fmla="*/ 59532 h 611982"/>
                  <a:gd name="connsiteX69" fmla="*/ 490537 w 1216819"/>
                  <a:gd name="connsiteY69" fmla="*/ 83344 h 611982"/>
                  <a:gd name="connsiteX70" fmla="*/ 466725 w 1216819"/>
                  <a:gd name="connsiteY70" fmla="*/ 119063 h 611982"/>
                  <a:gd name="connsiteX71" fmla="*/ 440531 w 1216819"/>
                  <a:gd name="connsiteY71" fmla="*/ 116682 h 611982"/>
                  <a:gd name="connsiteX72" fmla="*/ 440531 w 1216819"/>
                  <a:gd name="connsiteY72" fmla="*/ 135732 h 611982"/>
                  <a:gd name="connsiteX73" fmla="*/ 414337 w 1216819"/>
                  <a:gd name="connsiteY73" fmla="*/ 150019 h 611982"/>
                  <a:gd name="connsiteX74" fmla="*/ 388144 w 1216819"/>
                  <a:gd name="connsiteY74" fmla="*/ 164307 h 611982"/>
                  <a:gd name="connsiteX75" fmla="*/ 352425 w 1216819"/>
                  <a:gd name="connsiteY75" fmla="*/ 178594 h 611982"/>
                  <a:gd name="connsiteX76" fmla="*/ 333375 w 1216819"/>
                  <a:gd name="connsiteY76" fmla="*/ 185738 h 611982"/>
                  <a:gd name="connsiteX77" fmla="*/ 297656 w 1216819"/>
                  <a:gd name="connsiteY77" fmla="*/ 214313 h 611982"/>
                  <a:gd name="connsiteX78" fmla="*/ 273844 w 1216819"/>
                  <a:gd name="connsiteY78" fmla="*/ 169069 h 611982"/>
                  <a:gd name="connsiteX79" fmla="*/ 273844 w 1216819"/>
                  <a:gd name="connsiteY79" fmla="*/ 138113 h 611982"/>
                  <a:gd name="connsiteX80" fmla="*/ 261937 w 1216819"/>
                  <a:gd name="connsiteY80" fmla="*/ 109538 h 611982"/>
                  <a:gd name="connsiteX81" fmla="*/ 257175 w 1216819"/>
                  <a:gd name="connsiteY81" fmla="*/ 97632 h 611982"/>
                  <a:gd name="connsiteX82" fmla="*/ 221456 w 1216819"/>
                  <a:gd name="connsiteY82" fmla="*/ 83344 h 611982"/>
                  <a:gd name="connsiteX83" fmla="*/ 195262 w 1216819"/>
                  <a:gd name="connsiteY83" fmla="*/ 109538 h 611982"/>
                  <a:gd name="connsiteX84" fmla="*/ 178594 w 1216819"/>
                  <a:gd name="connsiteY84" fmla="*/ 138113 h 611982"/>
                  <a:gd name="connsiteX85" fmla="*/ 107156 w 1216819"/>
                  <a:gd name="connsiteY85" fmla="*/ 173832 h 611982"/>
                  <a:gd name="connsiteX86" fmla="*/ 73819 w 1216819"/>
                  <a:gd name="connsiteY86" fmla="*/ 273844 h 611982"/>
                  <a:gd name="connsiteX87" fmla="*/ 54769 w 1216819"/>
                  <a:gd name="connsiteY87" fmla="*/ 328613 h 611982"/>
                  <a:gd name="connsiteX88" fmla="*/ 42862 w 1216819"/>
                  <a:gd name="connsiteY88" fmla="*/ 340519 h 611982"/>
                  <a:gd name="connsiteX89" fmla="*/ 52387 w 1216819"/>
                  <a:gd name="connsiteY89" fmla="*/ 361950 h 611982"/>
                  <a:gd name="connsiteX90" fmla="*/ 0 w 1216819"/>
                  <a:gd name="connsiteY90" fmla="*/ 454819 h 611982"/>
                  <a:gd name="connsiteX91" fmla="*/ 9525 w 1216819"/>
                  <a:gd name="connsiteY91" fmla="*/ 492919 h 61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6819" h="611982">
                    <a:moveTo>
                      <a:pt x="9525" y="492919"/>
                    </a:moveTo>
                    <a:lnTo>
                      <a:pt x="61912" y="502444"/>
                    </a:lnTo>
                    <a:lnTo>
                      <a:pt x="95250" y="523875"/>
                    </a:lnTo>
                    <a:lnTo>
                      <a:pt x="104775" y="509588"/>
                    </a:lnTo>
                    <a:lnTo>
                      <a:pt x="147637" y="526257"/>
                    </a:lnTo>
                    <a:lnTo>
                      <a:pt x="161925" y="552450"/>
                    </a:lnTo>
                    <a:lnTo>
                      <a:pt x="161925" y="609600"/>
                    </a:lnTo>
                    <a:lnTo>
                      <a:pt x="364331" y="611982"/>
                    </a:lnTo>
                    <a:lnTo>
                      <a:pt x="385762" y="588169"/>
                    </a:lnTo>
                    <a:lnTo>
                      <a:pt x="426244" y="571500"/>
                    </a:lnTo>
                    <a:lnTo>
                      <a:pt x="466725" y="595313"/>
                    </a:lnTo>
                    <a:lnTo>
                      <a:pt x="485775" y="600075"/>
                    </a:lnTo>
                    <a:lnTo>
                      <a:pt x="552450" y="588169"/>
                    </a:lnTo>
                    <a:lnTo>
                      <a:pt x="604837" y="569119"/>
                    </a:lnTo>
                    <a:lnTo>
                      <a:pt x="661987" y="516732"/>
                    </a:lnTo>
                    <a:lnTo>
                      <a:pt x="685800" y="516732"/>
                    </a:lnTo>
                    <a:lnTo>
                      <a:pt x="716756" y="535782"/>
                    </a:lnTo>
                    <a:lnTo>
                      <a:pt x="738187" y="523875"/>
                    </a:lnTo>
                    <a:lnTo>
                      <a:pt x="769144" y="531019"/>
                    </a:lnTo>
                    <a:lnTo>
                      <a:pt x="790575" y="528638"/>
                    </a:lnTo>
                    <a:lnTo>
                      <a:pt x="802481" y="561975"/>
                    </a:lnTo>
                    <a:lnTo>
                      <a:pt x="833437" y="590550"/>
                    </a:lnTo>
                    <a:lnTo>
                      <a:pt x="859631" y="592932"/>
                    </a:lnTo>
                    <a:lnTo>
                      <a:pt x="883444" y="559594"/>
                    </a:lnTo>
                    <a:lnTo>
                      <a:pt x="914400" y="545307"/>
                    </a:lnTo>
                    <a:lnTo>
                      <a:pt x="931069" y="545307"/>
                    </a:lnTo>
                    <a:lnTo>
                      <a:pt x="938212" y="521494"/>
                    </a:lnTo>
                    <a:lnTo>
                      <a:pt x="933450" y="504825"/>
                    </a:lnTo>
                    <a:lnTo>
                      <a:pt x="962025" y="478632"/>
                    </a:lnTo>
                    <a:lnTo>
                      <a:pt x="997744" y="488157"/>
                    </a:lnTo>
                    <a:lnTo>
                      <a:pt x="1035844" y="497682"/>
                    </a:lnTo>
                    <a:lnTo>
                      <a:pt x="1064419" y="495300"/>
                    </a:lnTo>
                    <a:lnTo>
                      <a:pt x="1095375" y="466725"/>
                    </a:lnTo>
                    <a:lnTo>
                      <a:pt x="1097756" y="431007"/>
                    </a:lnTo>
                    <a:lnTo>
                      <a:pt x="1112044" y="409575"/>
                    </a:lnTo>
                    <a:lnTo>
                      <a:pt x="1152525" y="388144"/>
                    </a:lnTo>
                    <a:lnTo>
                      <a:pt x="1162050" y="369094"/>
                    </a:lnTo>
                    <a:lnTo>
                      <a:pt x="1200150" y="326232"/>
                    </a:lnTo>
                    <a:lnTo>
                      <a:pt x="1216819" y="309563"/>
                    </a:lnTo>
                    <a:lnTo>
                      <a:pt x="1204912" y="283369"/>
                    </a:lnTo>
                    <a:lnTo>
                      <a:pt x="1157287" y="283369"/>
                    </a:lnTo>
                    <a:lnTo>
                      <a:pt x="1128712" y="261938"/>
                    </a:lnTo>
                    <a:lnTo>
                      <a:pt x="1119187" y="242888"/>
                    </a:lnTo>
                    <a:lnTo>
                      <a:pt x="1097756" y="261938"/>
                    </a:lnTo>
                    <a:lnTo>
                      <a:pt x="1038225" y="219075"/>
                    </a:lnTo>
                    <a:lnTo>
                      <a:pt x="990600" y="197644"/>
                    </a:lnTo>
                    <a:lnTo>
                      <a:pt x="966787" y="190500"/>
                    </a:lnTo>
                    <a:lnTo>
                      <a:pt x="928687" y="202407"/>
                    </a:lnTo>
                    <a:lnTo>
                      <a:pt x="909637" y="183357"/>
                    </a:lnTo>
                    <a:lnTo>
                      <a:pt x="890587" y="152400"/>
                    </a:lnTo>
                    <a:lnTo>
                      <a:pt x="890587" y="140494"/>
                    </a:lnTo>
                    <a:lnTo>
                      <a:pt x="876300" y="138113"/>
                    </a:lnTo>
                    <a:lnTo>
                      <a:pt x="850106" y="145257"/>
                    </a:lnTo>
                    <a:lnTo>
                      <a:pt x="812006" y="140494"/>
                    </a:lnTo>
                    <a:lnTo>
                      <a:pt x="812006" y="140494"/>
                    </a:lnTo>
                    <a:lnTo>
                      <a:pt x="771525" y="130969"/>
                    </a:lnTo>
                    <a:lnTo>
                      <a:pt x="757237" y="133350"/>
                    </a:lnTo>
                    <a:lnTo>
                      <a:pt x="757237" y="133350"/>
                    </a:lnTo>
                    <a:lnTo>
                      <a:pt x="721519" y="114300"/>
                    </a:lnTo>
                    <a:lnTo>
                      <a:pt x="709612" y="102394"/>
                    </a:lnTo>
                    <a:lnTo>
                      <a:pt x="709612" y="102394"/>
                    </a:lnTo>
                    <a:lnTo>
                      <a:pt x="676275" y="90488"/>
                    </a:lnTo>
                    <a:lnTo>
                      <a:pt x="664369" y="73819"/>
                    </a:lnTo>
                    <a:lnTo>
                      <a:pt x="635794" y="54769"/>
                    </a:lnTo>
                    <a:lnTo>
                      <a:pt x="604837" y="26194"/>
                    </a:lnTo>
                    <a:lnTo>
                      <a:pt x="578644" y="11907"/>
                    </a:lnTo>
                    <a:lnTo>
                      <a:pt x="557212" y="0"/>
                    </a:lnTo>
                    <a:lnTo>
                      <a:pt x="528637" y="33338"/>
                    </a:lnTo>
                    <a:lnTo>
                      <a:pt x="516731" y="59532"/>
                    </a:lnTo>
                    <a:lnTo>
                      <a:pt x="490537" y="83344"/>
                    </a:lnTo>
                    <a:lnTo>
                      <a:pt x="466725" y="119063"/>
                    </a:lnTo>
                    <a:lnTo>
                      <a:pt x="440531" y="116682"/>
                    </a:lnTo>
                    <a:lnTo>
                      <a:pt x="440531" y="135732"/>
                    </a:lnTo>
                    <a:lnTo>
                      <a:pt x="414337" y="150019"/>
                    </a:lnTo>
                    <a:lnTo>
                      <a:pt x="388144" y="164307"/>
                    </a:lnTo>
                    <a:lnTo>
                      <a:pt x="352425" y="178594"/>
                    </a:lnTo>
                    <a:lnTo>
                      <a:pt x="333375" y="185738"/>
                    </a:lnTo>
                    <a:lnTo>
                      <a:pt x="297656" y="214313"/>
                    </a:lnTo>
                    <a:lnTo>
                      <a:pt x="273844" y="169069"/>
                    </a:lnTo>
                    <a:lnTo>
                      <a:pt x="273844" y="138113"/>
                    </a:lnTo>
                    <a:lnTo>
                      <a:pt x="261937" y="109538"/>
                    </a:lnTo>
                    <a:lnTo>
                      <a:pt x="257175" y="97632"/>
                    </a:lnTo>
                    <a:lnTo>
                      <a:pt x="221456" y="83344"/>
                    </a:lnTo>
                    <a:lnTo>
                      <a:pt x="195262" y="109538"/>
                    </a:lnTo>
                    <a:lnTo>
                      <a:pt x="178594" y="138113"/>
                    </a:lnTo>
                    <a:lnTo>
                      <a:pt x="107156" y="173832"/>
                    </a:lnTo>
                    <a:lnTo>
                      <a:pt x="73819" y="273844"/>
                    </a:lnTo>
                    <a:lnTo>
                      <a:pt x="54769" y="328613"/>
                    </a:lnTo>
                    <a:lnTo>
                      <a:pt x="42862" y="340519"/>
                    </a:lnTo>
                    <a:lnTo>
                      <a:pt x="52387" y="361950"/>
                    </a:lnTo>
                    <a:lnTo>
                      <a:pt x="0" y="454819"/>
                    </a:lnTo>
                    <a:lnTo>
                      <a:pt x="9525" y="492919"/>
                    </a:lnTo>
                    <a:close/>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grpSp>
            <p:nvGrpSpPr>
              <p:cNvPr id="40" name="Group 13"/>
              <p:cNvGrpSpPr>
                <a:grpSpLocks/>
              </p:cNvGrpSpPr>
              <p:nvPr/>
            </p:nvGrpSpPr>
            <p:grpSpPr bwMode="auto">
              <a:xfrm>
                <a:off x="853156" y="5463094"/>
                <a:ext cx="287337" cy="287337"/>
                <a:chOff x="596" y="1501"/>
                <a:chExt cx="181" cy="181"/>
              </a:xfrm>
            </p:grpSpPr>
            <p:sp>
              <p:nvSpPr>
                <p:cNvPr id="70"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1</a:t>
                  </a:r>
                </a:p>
              </p:txBody>
            </p:sp>
          </p:grpSp>
          <p:grpSp>
            <p:nvGrpSpPr>
              <p:cNvPr id="41" name="Group 16"/>
              <p:cNvGrpSpPr>
                <a:grpSpLocks/>
              </p:cNvGrpSpPr>
              <p:nvPr/>
            </p:nvGrpSpPr>
            <p:grpSpPr bwMode="auto">
              <a:xfrm>
                <a:off x="955549" y="4882111"/>
                <a:ext cx="287337" cy="287337"/>
                <a:chOff x="596" y="1501"/>
                <a:chExt cx="181" cy="181"/>
              </a:xfrm>
            </p:grpSpPr>
            <p:sp>
              <p:nvSpPr>
                <p:cNvPr id="68"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2</a:t>
                  </a:r>
                </a:p>
              </p:txBody>
            </p:sp>
          </p:grpSp>
          <p:grpSp>
            <p:nvGrpSpPr>
              <p:cNvPr id="42" name="Group 19"/>
              <p:cNvGrpSpPr>
                <a:grpSpLocks/>
              </p:cNvGrpSpPr>
              <p:nvPr/>
            </p:nvGrpSpPr>
            <p:grpSpPr bwMode="auto">
              <a:xfrm>
                <a:off x="1137779" y="4349802"/>
                <a:ext cx="287337" cy="287337"/>
                <a:chOff x="596" y="1501"/>
                <a:chExt cx="181" cy="181"/>
              </a:xfrm>
            </p:grpSpPr>
            <p:sp>
              <p:nvSpPr>
                <p:cNvPr id="66"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7"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3</a:t>
                  </a:r>
                </a:p>
              </p:txBody>
            </p:sp>
          </p:grpSp>
          <p:grpSp>
            <p:nvGrpSpPr>
              <p:cNvPr id="43" name="Group 22"/>
              <p:cNvGrpSpPr>
                <a:grpSpLocks/>
              </p:cNvGrpSpPr>
              <p:nvPr/>
            </p:nvGrpSpPr>
            <p:grpSpPr bwMode="auto">
              <a:xfrm>
                <a:off x="1611249" y="4388655"/>
                <a:ext cx="287337" cy="287337"/>
                <a:chOff x="596" y="1501"/>
                <a:chExt cx="181" cy="181"/>
              </a:xfrm>
            </p:grpSpPr>
            <p:sp>
              <p:nvSpPr>
                <p:cNvPr id="64"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5"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4</a:t>
                  </a:r>
                </a:p>
              </p:txBody>
            </p:sp>
          </p:grpSp>
          <p:grpSp>
            <p:nvGrpSpPr>
              <p:cNvPr id="44" name="Group 25"/>
              <p:cNvGrpSpPr>
                <a:grpSpLocks/>
              </p:cNvGrpSpPr>
              <p:nvPr/>
            </p:nvGrpSpPr>
            <p:grpSpPr bwMode="auto">
              <a:xfrm>
                <a:off x="1552923" y="5767339"/>
                <a:ext cx="287337" cy="287337"/>
                <a:chOff x="596" y="1501"/>
                <a:chExt cx="181" cy="181"/>
              </a:xfrm>
            </p:grpSpPr>
            <p:sp>
              <p:nvSpPr>
                <p:cNvPr id="62" name="Oval 26"/>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3" name="Rectangle 27"/>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5</a:t>
                  </a:r>
                </a:p>
              </p:txBody>
            </p:sp>
          </p:grpSp>
          <p:grpSp>
            <p:nvGrpSpPr>
              <p:cNvPr id="45" name="Group 28"/>
              <p:cNvGrpSpPr>
                <a:grpSpLocks/>
              </p:cNvGrpSpPr>
              <p:nvPr/>
            </p:nvGrpSpPr>
            <p:grpSpPr bwMode="auto">
              <a:xfrm>
                <a:off x="2935287" y="5303204"/>
                <a:ext cx="287337" cy="287337"/>
                <a:chOff x="596" y="1501"/>
                <a:chExt cx="181" cy="181"/>
              </a:xfrm>
            </p:grpSpPr>
            <p:sp>
              <p:nvSpPr>
                <p:cNvPr id="60" name="Oval 29"/>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1" name="Rectangle 30"/>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6</a:t>
                  </a:r>
                </a:p>
              </p:txBody>
            </p:sp>
          </p:grpSp>
          <p:grpSp>
            <p:nvGrpSpPr>
              <p:cNvPr id="46" name="Group 31"/>
              <p:cNvGrpSpPr>
                <a:grpSpLocks/>
              </p:cNvGrpSpPr>
              <p:nvPr/>
            </p:nvGrpSpPr>
            <p:grpSpPr bwMode="auto">
              <a:xfrm>
                <a:off x="2319337" y="5184740"/>
                <a:ext cx="287337" cy="287337"/>
                <a:chOff x="596" y="1501"/>
                <a:chExt cx="181" cy="181"/>
              </a:xfrm>
            </p:grpSpPr>
            <p:sp>
              <p:nvSpPr>
                <p:cNvPr id="58" name="Oval 32"/>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 name="Rectangle 33"/>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7</a:t>
                  </a:r>
                </a:p>
              </p:txBody>
            </p:sp>
          </p:grpSp>
          <p:grpSp>
            <p:nvGrpSpPr>
              <p:cNvPr id="47" name="Group 34"/>
              <p:cNvGrpSpPr>
                <a:grpSpLocks/>
              </p:cNvGrpSpPr>
              <p:nvPr/>
            </p:nvGrpSpPr>
            <p:grpSpPr bwMode="auto">
              <a:xfrm>
                <a:off x="1569974" y="5106204"/>
                <a:ext cx="287337" cy="287337"/>
                <a:chOff x="596" y="1501"/>
                <a:chExt cx="181" cy="181"/>
              </a:xfrm>
            </p:grpSpPr>
            <p:sp>
              <p:nvSpPr>
                <p:cNvPr id="56" name="Oval 35"/>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7" name="Rectangle 36"/>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8</a:t>
                  </a:r>
                </a:p>
              </p:txBody>
            </p:sp>
          </p:grpSp>
          <p:sp>
            <p:nvSpPr>
              <p:cNvPr id="11" name="Freihandform 10"/>
              <p:cNvSpPr/>
              <p:nvPr/>
            </p:nvSpPr>
            <p:spPr>
              <a:xfrm>
                <a:off x="2652713" y="5012531"/>
                <a:ext cx="852487" cy="776288"/>
              </a:xfrm>
              <a:custGeom>
                <a:avLst/>
                <a:gdLst>
                  <a:gd name="connsiteX0" fmla="*/ 616743 w 852487"/>
                  <a:gd name="connsiteY0" fmla="*/ 602457 h 776288"/>
                  <a:gd name="connsiteX1" fmla="*/ 600075 w 852487"/>
                  <a:gd name="connsiteY1" fmla="*/ 697707 h 776288"/>
                  <a:gd name="connsiteX2" fmla="*/ 576262 w 852487"/>
                  <a:gd name="connsiteY2" fmla="*/ 735807 h 776288"/>
                  <a:gd name="connsiteX3" fmla="*/ 550068 w 852487"/>
                  <a:gd name="connsiteY3" fmla="*/ 735807 h 776288"/>
                  <a:gd name="connsiteX4" fmla="*/ 514350 w 852487"/>
                  <a:gd name="connsiteY4" fmla="*/ 681038 h 776288"/>
                  <a:gd name="connsiteX5" fmla="*/ 504825 w 852487"/>
                  <a:gd name="connsiteY5" fmla="*/ 666750 h 776288"/>
                  <a:gd name="connsiteX6" fmla="*/ 485775 w 852487"/>
                  <a:gd name="connsiteY6" fmla="*/ 676275 h 776288"/>
                  <a:gd name="connsiteX7" fmla="*/ 471487 w 852487"/>
                  <a:gd name="connsiteY7" fmla="*/ 711994 h 776288"/>
                  <a:gd name="connsiteX8" fmla="*/ 452437 w 852487"/>
                  <a:gd name="connsiteY8" fmla="*/ 738188 h 776288"/>
                  <a:gd name="connsiteX9" fmla="*/ 428625 w 852487"/>
                  <a:gd name="connsiteY9" fmla="*/ 759619 h 776288"/>
                  <a:gd name="connsiteX10" fmla="*/ 404812 w 852487"/>
                  <a:gd name="connsiteY10" fmla="*/ 773907 h 776288"/>
                  <a:gd name="connsiteX11" fmla="*/ 381000 w 852487"/>
                  <a:gd name="connsiteY11" fmla="*/ 757238 h 776288"/>
                  <a:gd name="connsiteX12" fmla="*/ 333375 w 852487"/>
                  <a:gd name="connsiteY12" fmla="*/ 757238 h 776288"/>
                  <a:gd name="connsiteX13" fmla="*/ 300037 w 852487"/>
                  <a:gd name="connsiteY13" fmla="*/ 762000 h 776288"/>
                  <a:gd name="connsiteX14" fmla="*/ 273843 w 852487"/>
                  <a:gd name="connsiteY14" fmla="*/ 764382 h 776288"/>
                  <a:gd name="connsiteX15" fmla="*/ 269081 w 852487"/>
                  <a:gd name="connsiteY15" fmla="*/ 776288 h 776288"/>
                  <a:gd name="connsiteX16" fmla="*/ 240506 w 852487"/>
                  <a:gd name="connsiteY16" fmla="*/ 776288 h 776288"/>
                  <a:gd name="connsiteX17" fmla="*/ 202406 w 852487"/>
                  <a:gd name="connsiteY17" fmla="*/ 742950 h 776288"/>
                  <a:gd name="connsiteX18" fmla="*/ 180975 w 852487"/>
                  <a:gd name="connsiteY18" fmla="*/ 745332 h 776288"/>
                  <a:gd name="connsiteX19" fmla="*/ 157162 w 852487"/>
                  <a:gd name="connsiteY19" fmla="*/ 752475 h 776288"/>
                  <a:gd name="connsiteX20" fmla="*/ 140493 w 852487"/>
                  <a:gd name="connsiteY20" fmla="*/ 771525 h 776288"/>
                  <a:gd name="connsiteX21" fmla="*/ 119062 w 852487"/>
                  <a:gd name="connsiteY21" fmla="*/ 731044 h 776288"/>
                  <a:gd name="connsiteX22" fmla="*/ 83343 w 852487"/>
                  <a:gd name="connsiteY22" fmla="*/ 723900 h 776288"/>
                  <a:gd name="connsiteX23" fmla="*/ 42862 w 852487"/>
                  <a:gd name="connsiteY23" fmla="*/ 704850 h 776288"/>
                  <a:gd name="connsiteX24" fmla="*/ 16668 w 852487"/>
                  <a:gd name="connsiteY24" fmla="*/ 709613 h 776288"/>
                  <a:gd name="connsiteX25" fmla="*/ 2381 w 852487"/>
                  <a:gd name="connsiteY25" fmla="*/ 700088 h 776288"/>
                  <a:gd name="connsiteX26" fmla="*/ 0 w 852487"/>
                  <a:gd name="connsiteY26" fmla="*/ 669132 h 776288"/>
                  <a:gd name="connsiteX27" fmla="*/ 38100 w 852487"/>
                  <a:gd name="connsiteY27" fmla="*/ 645319 h 776288"/>
                  <a:gd name="connsiteX28" fmla="*/ 54768 w 852487"/>
                  <a:gd name="connsiteY28" fmla="*/ 628650 h 776288"/>
                  <a:gd name="connsiteX29" fmla="*/ 45243 w 852487"/>
                  <a:gd name="connsiteY29" fmla="*/ 592932 h 776288"/>
                  <a:gd name="connsiteX30" fmla="*/ 66675 w 852487"/>
                  <a:gd name="connsiteY30" fmla="*/ 581025 h 776288"/>
                  <a:gd name="connsiteX31" fmla="*/ 83343 w 852487"/>
                  <a:gd name="connsiteY31" fmla="*/ 581025 h 776288"/>
                  <a:gd name="connsiteX32" fmla="*/ 90487 w 852487"/>
                  <a:gd name="connsiteY32" fmla="*/ 559594 h 776288"/>
                  <a:gd name="connsiteX33" fmla="*/ 78581 w 852487"/>
                  <a:gd name="connsiteY33" fmla="*/ 538163 h 776288"/>
                  <a:gd name="connsiteX34" fmla="*/ 85725 w 852487"/>
                  <a:gd name="connsiteY34" fmla="*/ 509588 h 776288"/>
                  <a:gd name="connsiteX35" fmla="*/ 85725 w 852487"/>
                  <a:gd name="connsiteY35" fmla="*/ 488157 h 776288"/>
                  <a:gd name="connsiteX36" fmla="*/ 97631 w 852487"/>
                  <a:gd name="connsiteY36" fmla="*/ 471488 h 776288"/>
                  <a:gd name="connsiteX37" fmla="*/ 119062 w 852487"/>
                  <a:gd name="connsiteY37" fmla="*/ 454819 h 776288"/>
                  <a:gd name="connsiteX38" fmla="*/ 154781 w 852487"/>
                  <a:gd name="connsiteY38" fmla="*/ 440532 h 776288"/>
                  <a:gd name="connsiteX39" fmla="*/ 152400 w 852487"/>
                  <a:gd name="connsiteY39" fmla="*/ 395288 h 776288"/>
                  <a:gd name="connsiteX40" fmla="*/ 135731 w 852487"/>
                  <a:gd name="connsiteY40" fmla="*/ 369094 h 776288"/>
                  <a:gd name="connsiteX41" fmla="*/ 126206 w 852487"/>
                  <a:gd name="connsiteY41" fmla="*/ 338138 h 776288"/>
                  <a:gd name="connsiteX42" fmla="*/ 138112 w 852487"/>
                  <a:gd name="connsiteY42" fmla="*/ 311944 h 776288"/>
                  <a:gd name="connsiteX43" fmla="*/ 159543 w 852487"/>
                  <a:gd name="connsiteY43" fmla="*/ 285750 h 776288"/>
                  <a:gd name="connsiteX44" fmla="*/ 204787 w 852487"/>
                  <a:gd name="connsiteY44" fmla="*/ 288132 h 776288"/>
                  <a:gd name="connsiteX45" fmla="*/ 230981 w 852487"/>
                  <a:gd name="connsiteY45" fmla="*/ 269082 h 776288"/>
                  <a:gd name="connsiteX46" fmla="*/ 273843 w 852487"/>
                  <a:gd name="connsiteY46" fmla="*/ 278607 h 776288"/>
                  <a:gd name="connsiteX47" fmla="*/ 292893 w 852487"/>
                  <a:gd name="connsiteY47" fmla="*/ 250032 h 776288"/>
                  <a:gd name="connsiteX48" fmla="*/ 314325 w 852487"/>
                  <a:gd name="connsiteY48" fmla="*/ 252413 h 776288"/>
                  <a:gd name="connsiteX49" fmla="*/ 345281 w 852487"/>
                  <a:gd name="connsiteY49" fmla="*/ 247650 h 776288"/>
                  <a:gd name="connsiteX50" fmla="*/ 326231 w 852487"/>
                  <a:gd name="connsiteY50" fmla="*/ 223838 h 776288"/>
                  <a:gd name="connsiteX51" fmla="*/ 328612 w 852487"/>
                  <a:gd name="connsiteY51" fmla="*/ 197644 h 776288"/>
                  <a:gd name="connsiteX52" fmla="*/ 342900 w 852487"/>
                  <a:gd name="connsiteY52" fmla="*/ 171450 h 776288"/>
                  <a:gd name="connsiteX53" fmla="*/ 340518 w 852487"/>
                  <a:gd name="connsiteY53" fmla="*/ 154782 h 776288"/>
                  <a:gd name="connsiteX54" fmla="*/ 373856 w 852487"/>
                  <a:gd name="connsiteY54" fmla="*/ 119063 h 776288"/>
                  <a:gd name="connsiteX55" fmla="*/ 433387 w 852487"/>
                  <a:gd name="connsiteY55" fmla="*/ 159544 h 776288"/>
                  <a:gd name="connsiteX56" fmla="*/ 440531 w 852487"/>
                  <a:gd name="connsiteY56" fmla="*/ 135732 h 776288"/>
                  <a:gd name="connsiteX57" fmla="*/ 442912 w 852487"/>
                  <a:gd name="connsiteY57" fmla="*/ 114300 h 776288"/>
                  <a:gd name="connsiteX58" fmla="*/ 433387 w 852487"/>
                  <a:gd name="connsiteY58" fmla="*/ 80963 h 776288"/>
                  <a:gd name="connsiteX59" fmla="*/ 409575 w 852487"/>
                  <a:gd name="connsiteY59" fmla="*/ 66675 h 776288"/>
                  <a:gd name="connsiteX60" fmla="*/ 409575 w 852487"/>
                  <a:gd name="connsiteY60" fmla="*/ 26194 h 776288"/>
                  <a:gd name="connsiteX61" fmla="*/ 426243 w 852487"/>
                  <a:gd name="connsiteY61" fmla="*/ 16669 h 776288"/>
                  <a:gd name="connsiteX62" fmla="*/ 473868 w 852487"/>
                  <a:gd name="connsiteY62" fmla="*/ 9525 h 776288"/>
                  <a:gd name="connsiteX63" fmla="*/ 497681 w 852487"/>
                  <a:gd name="connsiteY63" fmla="*/ 0 h 776288"/>
                  <a:gd name="connsiteX64" fmla="*/ 538162 w 852487"/>
                  <a:gd name="connsiteY64" fmla="*/ 26194 h 776288"/>
                  <a:gd name="connsiteX65" fmla="*/ 542925 w 852487"/>
                  <a:gd name="connsiteY65" fmla="*/ 40482 h 776288"/>
                  <a:gd name="connsiteX66" fmla="*/ 521493 w 852487"/>
                  <a:gd name="connsiteY66" fmla="*/ 61913 h 776288"/>
                  <a:gd name="connsiteX67" fmla="*/ 533400 w 852487"/>
                  <a:gd name="connsiteY67" fmla="*/ 90488 h 776288"/>
                  <a:gd name="connsiteX68" fmla="*/ 561975 w 852487"/>
                  <a:gd name="connsiteY68" fmla="*/ 85725 h 776288"/>
                  <a:gd name="connsiteX69" fmla="*/ 597693 w 852487"/>
                  <a:gd name="connsiteY69" fmla="*/ 107157 h 776288"/>
                  <a:gd name="connsiteX70" fmla="*/ 604837 w 852487"/>
                  <a:gd name="connsiteY70" fmla="*/ 123825 h 776288"/>
                  <a:gd name="connsiteX71" fmla="*/ 669131 w 852487"/>
                  <a:gd name="connsiteY71" fmla="*/ 166688 h 776288"/>
                  <a:gd name="connsiteX72" fmla="*/ 707231 w 852487"/>
                  <a:gd name="connsiteY72" fmla="*/ 150019 h 776288"/>
                  <a:gd name="connsiteX73" fmla="*/ 728662 w 852487"/>
                  <a:gd name="connsiteY73" fmla="*/ 166688 h 776288"/>
                  <a:gd name="connsiteX74" fmla="*/ 762000 w 852487"/>
                  <a:gd name="connsiteY74" fmla="*/ 159544 h 776288"/>
                  <a:gd name="connsiteX75" fmla="*/ 769143 w 852487"/>
                  <a:gd name="connsiteY75" fmla="*/ 171450 h 776288"/>
                  <a:gd name="connsiteX76" fmla="*/ 802481 w 852487"/>
                  <a:gd name="connsiteY76" fmla="*/ 171450 h 776288"/>
                  <a:gd name="connsiteX77" fmla="*/ 828675 w 852487"/>
                  <a:gd name="connsiteY77" fmla="*/ 171450 h 776288"/>
                  <a:gd name="connsiteX78" fmla="*/ 826293 w 852487"/>
                  <a:gd name="connsiteY78" fmla="*/ 204788 h 776288"/>
                  <a:gd name="connsiteX79" fmla="*/ 826293 w 852487"/>
                  <a:gd name="connsiteY79" fmla="*/ 233363 h 776288"/>
                  <a:gd name="connsiteX80" fmla="*/ 838200 w 852487"/>
                  <a:gd name="connsiteY80" fmla="*/ 259557 h 776288"/>
                  <a:gd name="connsiteX81" fmla="*/ 852487 w 852487"/>
                  <a:gd name="connsiteY81" fmla="*/ 285750 h 776288"/>
                  <a:gd name="connsiteX82" fmla="*/ 826293 w 852487"/>
                  <a:gd name="connsiteY82" fmla="*/ 304800 h 776288"/>
                  <a:gd name="connsiteX83" fmla="*/ 821531 w 852487"/>
                  <a:gd name="connsiteY83" fmla="*/ 328613 h 776288"/>
                  <a:gd name="connsiteX84" fmla="*/ 833437 w 852487"/>
                  <a:gd name="connsiteY84" fmla="*/ 350044 h 776288"/>
                  <a:gd name="connsiteX85" fmla="*/ 828675 w 852487"/>
                  <a:gd name="connsiteY85" fmla="*/ 371475 h 776288"/>
                  <a:gd name="connsiteX86" fmla="*/ 833437 w 852487"/>
                  <a:gd name="connsiteY86" fmla="*/ 400050 h 776288"/>
                  <a:gd name="connsiteX87" fmla="*/ 833437 w 852487"/>
                  <a:gd name="connsiteY87" fmla="*/ 416719 h 776288"/>
                  <a:gd name="connsiteX88" fmla="*/ 800100 w 852487"/>
                  <a:gd name="connsiteY88" fmla="*/ 435769 h 776288"/>
                  <a:gd name="connsiteX89" fmla="*/ 757237 w 852487"/>
                  <a:gd name="connsiteY89" fmla="*/ 445294 h 776288"/>
                  <a:gd name="connsiteX90" fmla="*/ 716756 w 852487"/>
                  <a:gd name="connsiteY90" fmla="*/ 438150 h 776288"/>
                  <a:gd name="connsiteX91" fmla="*/ 690562 w 852487"/>
                  <a:gd name="connsiteY91" fmla="*/ 450057 h 776288"/>
                  <a:gd name="connsiteX92" fmla="*/ 661987 w 852487"/>
                  <a:gd name="connsiteY92" fmla="*/ 433388 h 776288"/>
                  <a:gd name="connsiteX93" fmla="*/ 647700 w 852487"/>
                  <a:gd name="connsiteY93" fmla="*/ 445294 h 776288"/>
                  <a:gd name="connsiteX94" fmla="*/ 633412 w 852487"/>
                  <a:gd name="connsiteY94" fmla="*/ 459582 h 776288"/>
                  <a:gd name="connsiteX95" fmla="*/ 611981 w 852487"/>
                  <a:gd name="connsiteY95" fmla="*/ 461963 h 776288"/>
                  <a:gd name="connsiteX96" fmla="*/ 614362 w 852487"/>
                  <a:gd name="connsiteY96" fmla="*/ 497682 h 776288"/>
                  <a:gd name="connsiteX97" fmla="*/ 602456 w 852487"/>
                  <a:gd name="connsiteY97" fmla="*/ 540544 h 776288"/>
                  <a:gd name="connsiteX98" fmla="*/ 616743 w 852487"/>
                  <a:gd name="connsiteY98" fmla="*/ 602457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52487" h="776288">
                    <a:moveTo>
                      <a:pt x="616743" y="602457"/>
                    </a:moveTo>
                    <a:lnTo>
                      <a:pt x="600075" y="697707"/>
                    </a:lnTo>
                    <a:lnTo>
                      <a:pt x="576262" y="735807"/>
                    </a:lnTo>
                    <a:lnTo>
                      <a:pt x="550068" y="735807"/>
                    </a:lnTo>
                    <a:lnTo>
                      <a:pt x="514350" y="681038"/>
                    </a:lnTo>
                    <a:lnTo>
                      <a:pt x="504825" y="666750"/>
                    </a:lnTo>
                    <a:lnTo>
                      <a:pt x="485775" y="676275"/>
                    </a:lnTo>
                    <a:lnTo>
                      <a:pt x="471487" y="711994"/>
                    </a:lnTo>
                    <a:lnTo>
                      <a:pt x="452437" y="738188"/>
                    </a:lnTo>
                    <a:lnTo>
                      <a:pt x="428625" y="759619"/>
                    </a:lnTo>
                    <a:lnTo>
                      <a:pt x="404812" y="773907"/>
                    </a:lnTo>
                    <a:lnTo>
                      <a:pt x="381000" y="757238"/>
                    </a:lnTo>
                    <a:lnTo>
                      <a:pt x="333375" y="757238"/>
                    </a:lnTo>
                    <a:lnTo>
                      <a:pt x="300037" y="762000"/>
                    </a:lnTo>
                    <a:lnTo>
                      <a:pt x="273843" y="764382"/>
                    </a:lnTo>
                    <a:lnTo>
                      <a:pt x="269081" y="776288"/>
                    </a:lnTo>
                    <a:lnTo>
                      <a:pt x="240506" y="776288"/>
                    </a:lnTo>
                    <a:lnTo>
                      <a:pt x="202406" y="742950"/>
                    </a:lnTo>
                    <a:lnTo>
                      <a:pt x="180975" y="745332"/>
                    </a:lnTo>
                    <a:lnTo>
                      <a:pt x="157162" y="752475"/>
                    </a:lnTo>
                    <a:lnTo>
                      <a:pt x="140493" y="771525"/>
                    </a:lnTo>
                    <a:lnTo>
                      <a:pt x="119062" y="731044"/>
                    </a:lnTo>
                    <a:lnTo>
                      <a:pt x="83343" y="723900"/>
                    </a:lnTo>
                    <a:lnTo>
                      <a:pt x="42862" y="704850"/>
                    </a:lnTo>
                    <a:lnTo>
                      <a:pt x="16668" y="709613"/>
                    </a:lnTo>
                    <a:lnTo>
                      <a:pt x="2381" y="700088"/>
                    </a:lnTo>
                    <a:lnTo>
                      <a:pt x="0" y="669132"/>
                    </a:lnTo>
                    <a:lnTo>
                      <a:pt x="38100" y="645319"/>
                    </a:lnTo>
                    <a:lnTo>
                      <a:pt x="54768" y="628650"/>
                    </a:lnTo>
                    <a:lnTo>
                      <a:pt x="45243" y="592932"/>
                    </a:lnTo>
                    <a:lnTo>
                      <a:pt x="66675" y="581025"/>
                    </a:lnTo>
                    <a:lnTo>
                      <a:pt x="83343" y="581025"/>
                    </a:lnTo>
                    <a:lnTo>
                      <a:pt x="90487" y="559594"/>
                    </a:lnTo>
                    <a:lnTo>
                      <a:pt x="78581" y="538163"/>
                    </a:lnTo>
                    <a:lnTo>
                      <a:pt x="85725" y="509588"/>
                    </a:lnTo>
                    <a:lnTo>
                      <a:pt x="85725" y="488157"/>
                    </a:lnTo>
                    <a:lnTo>
                      <a:pt x="97631" y="471488"/>
                    </a:lnTo>
                    <a:lnTo>
                      <a:pt x="119062" y="454819"/>
                    </a:lnTo>
                    <a:lnTo>
                      <a:pt x="154781" y="440532"/>
                    </a:lnTo>
                    <a:lnTo>
                      <a:pt x="152400" y="395288"/>
                    </a:lnTo>
                    <a:lnTo>
                      <a:pt x="135731" y="369094"/>
                    </a:lnTo>
                    <a:lnTo>
                      <a:pt x="126206" y="338138"/>
                    </a:lnTo>
                    <a:lnTo>
                      <a:pt x="138112" y="311944"/>
                    </a:lnTo>
                    <a:lnTo>
                      <a:pt x="159543" y="285750"/>
                    </a:lnTo>
                    <a:lnTo>
                      <a:pt x="204787" y="288132"/>
                    </a:lnTo>
                    <a:lnTo>
                      <a:pt x="230981" y="269082"/>
                    </a:lnTo>
                    <a:lnTo>
                      <a:pt x="273843" y="278607"/>
                    </a:lnTo>
                    <a:lnTo>
                      <a:pt x="292893" y="250032"/>
                    </a:lnTo>
                    <a:lnTo>
                      <a:pt x="314325" y="252413"/>
                    </a:lnTo>
                    <a:lnTo>
                      <a:pt x="345281" y="247650"/>
                    </a:lnTo>
                    <a:lnTo>
                      <a:pt x="326231" y="223838"/>
                    </a:lnTo>
                    <a:lnTo>
                      <a:pt x="328612" y="197644"/>
                    </a:lnTo>
                    <a:lnTo>
                      <a:pt x="342900" y="171450"/>
                    </a:lnTo>
                    <a:lnTo>
                      <a:pt x="340518" y="154782"/>
                    </a:lnTo>
                    <a:lnTo>
                      <a:pt x="373856" y="119063"/>
                    </a:lnTo>
                    <a:lnTo>
                      <a:pt x="433387" y="159544"/>
                    </a:lnTo>
                    <a:lnTo>
                      <a:pt x="440531" y="135732"/>
                    </a:lnTo>
                    <a:lnTo>
                      <a:pt x="442912" y="114300"/>
                    </a:lnTo>
                    <a:lnTo>
                      <a:pt x="433387" y="80963"/>
                    </a:lnTo>
                    <a:lnTo>
                      <a:pt x="409575" y="66675"/>
                    </a:lnTo>
                    <a:lnTo>
                      <a:pt x="409575" y="26194"/>
                    </a:lnTo>
                    <a:lnTo>
                      <a:pt x="426243" y="16669"/>
                    </a:lnTo>
                    <a:lnTo>
                      <a:pt x="473868" y="9525"/>
                    </a:lnTo>
                    <a:lnTo>
                      <a:pt x="497681" y="0"/>
                    </a:lnTo>
                    <a:lnTo>
                      <a:pt x="538162" y="26194"/>
                    </a:lnTo>
                    <a:lnTo>
                      <a:pt x="542925" y="40482"/>
                    </a:lnTo>
                    <a:lnTo>
                      <a:pt x="521493" y="61913"/>
                    </a:lnTo>
                    <a:lnTo>
                      <a:pt x="533400" y="90488"/>
                    </a:lnTo>
                    <a:lnTo>
                      <a:pt x="561975" y="85725"/>
                    </a:lnTo>
                    <a:lnTo>
                      <a:pt x="597693" y="107157"/>
                    </a:lnTo>
                    <a:lnTo>
                      <a:pt x="604837" y="123825"/>
                    </a:lnTo>
                    <a:lnTo>
                      <a:pt x="669131" y="166688"/>
                    </a:lnTo>
                    <a:lnTo>
                      <a:pt x="707231" y="150019"/>
                    </a:lnTo>
                    <a:lnTo>
                      <a:pt x="728662" y="166688"/>
                    </a:lnTo>
                    <a:lnTo>
                      <a:pt x="762000" y="159544"/>
                    </a:lnTo>
                    <a:lnTo>
                      <a:pt x="769143" y="171450"/>
                    </a:lnTo>
                    <a:lnTo>
                      <a:pt x="802481" y="171450"/>
                    </a:lnTo>
                    <a:lnTo>
                      <a:pt x="828675" y="171450"/>
                    </a:lnTo>
                    <a:lnTo>
                      <a:pt x="826293" y="204788"/>
                    </a:lnTo>
                    <a:lnTo>
                      <a:pt x="826293" y="233363"/>
                    </a:lnTo>
                    <a:lnTo>
                      <a:pt x="838200" y="259557"/>
                    </a:lnTo>
                    <a:lnTo>
                      <a:pt x="852487" y="285750"/>
                    </a:lnTo>
                    <a:lnTo>
                      <a:pt x="826293" y="304800"/>
                    </a:lnTo>
                    <a:lnTo>
                      <a:pt x="821531" y="328613"/>
                    </a:lnTo>
                    <a:lnTo>
                      <a:pt x="833437" y="350044"/>
                    </a:lnTo>
                    <a:lnTo>
                      <a:pt x="828675" y="371475"/>
                    </a:lnTo>
                    <a:lnTo>
                      <a:pt x="833437" y="400050"/>
                    </a:lnTo>
                    <a:lnTo>
                      <a:pt x="833437" y="416719"/>
                    </a:lnTo>
                    <a:lnTo>
                      <a:pt x="800100" y="435769"/>
                    </a:lnTo>
                    <a:lnTo>
                      <a:pt x="757237" y="445294"/>
                    </a:lnTo>
                    <a:lnTo>
                      <a:pt x="716756" y="438150"/>
                    </a:lnTo>
                    <a:lnTo>
                      <a:pt x="690562" y="450057"/>
                    </a:lnTo>
                    <a:lnTo>
                      <a:pt x="661987" y="433388"/>
                    </a:lnTo>
                    <a:lnTo>
                      <a:pt x="647700" y="445294"/>
                    </a:lnTo>
                    <a:lnTo>
                      <a:pt x="633412" y="459582"/>
                    </a:lnTo>
                    <a:lnTo>
                      <a:pt x="611981" y="461963"/>
                    </a:lnTo>
                    <a:lnTo>
                      <a:pt x="614362" y="497682"/>
                    </a:lnTo>
                    <a:lnTo>
                      <a:pt x="602456" y="540544"/>
                    </a:lnTo>
                    <a:lnTo>
                      <a:pt x="616743" y="602457"/>
                    </a:lnTo>
                    <a:close/>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8" name="Freihandform 17"/>
              <p:cNvSpPr/>
              <p:nvPr/>
            </p:nvSpPr>
            <p:spPr>
              <a:xfrm>
                <a:off x="2157413" y="4902994"/>
                <a:ext cx="652462" cy="907256"/>
              </a:xfrm>
              <a:custGeom>
                <a:avLst/>
                <a:gdLst>
                  <a:gd name="connsiteX0" fmla="*/ 316706 w 652462"/>
                  <a:gd name="connsiteY0" fmla="*/ 845344 h 907256"/>
                  <a:gd name="connsiteX1" fmla="*/ 266700 w 652462"/>
                  <a:gd name="connsiteY1" fmla="*/ 876300 h 907256"/>
                  <a:gd name="connsiteX2" fmla="*/ 221456 w 652462"/>
                  <a:gd name="connsiteY2" fmla="*/ 883444 h 907256"/>
                  <a:gd name="connsiteX3" fmla="*/ 185737 w 652462"/>
                  <a:gd name="connsiteY3" fmla="*/ 902494 h 907256"/>
                  <a:gd name="connsiteX4" fmla="*/ 176212 w 652462"/>
                  <a:gd name="connsiteY4" fmla="*/ 907256 h 907256"/>
                  <a:gd name="connsiteX5" fmla="*/ 169068 w 652462"/>
                  <a:gd name="connsiteY5" fmla="*/ 869156 h 907256"/>
                  <a:gd name="connsiteX6" fmla="*/ 121443 w 652462"/>
                  <a:gd name="connsiteY6" fmla="*/ 833437 h 907256"/>
                  <a:gd name="connsiteX7" fmla="*/ 133350 w 652462"/>
                  <a:gd name="connsiteY7" fmla="*/ 812006 h 907256"/>
                  <a:gd name="connsiteX8" fmla="*/ 126206 w 652462"/>
                  <a:gd name="connsiteY8" fmla="*/ 769144 h 907256"/>
                  <a:gd name="connsiteX9" fmla="*/ 104775 w 652462"/>
                  <a:gd name="connsiteY9" fmla="*/ 740569 h 907256"/>
                  <a:gd name="connsiteX10" fmla="*/ 111918 w 652462"/>
                  <a:gd name="connsiteY10" fmla="*/ 714375 h 907256"/>
                  <a:gd name="connsiteX11" fmla="*/ 116681 w 652462"/>
                  <a:gd name="connsiteY11" fmla="*/ 683419 h 907256"/>
                  <a:gd name="connsiteX12" fmla="*/ 135731 w 652462"/>
                  <a:gd name="connsiteY12" fmla="*/ 659606 h 907256"/>
                  <a:gd name="connsiteX13" fmla="*/ 107156 w 652462"/>
                  <a:gd name="connsiteY13" fmla="*/ 650081 h 907256"/>
                  <a:gd name="connsiteX14" fmla="*/ 80962 w 652462"/>
                  <a:gd name="connsiteY14" fmla="*/ 657225 h 907256"/>
                  <a:gd name="connsiteX15" fmla="*/ 61912 w 652462"/>
                  <a:gd name="connsiteY15" fmla="*/ 657225 h 907256"/>
                  <a:gd name="connsiteX16" fmla="*/ 40481 w 652462"/>
                  <a:gd name="connsiteY16" fmla="*/ 607219 h 907256"/>
                  <a:gd name="connsiteX17" fmla="*/ 52387 w 652462"/>
                  <a:gd name="connsiteY17" fmla="*/ 600075 h 907256"/>
                  <a:gd name="connsiteX18" fmla="*/ 59531 w 652462"/>
                  <a:gd name="connsiteY18" fmla="*/ 554831 h 907256"/>
                  <a:gd name="connsiteX19" fmla="*/ 80962 w 652462"/>
                  <a:gd name="connsiteY19" fmla="*/ 542925 h 907256"/>
                  <a:gd name="connsiteX20" fmla="*/ 73818 w 652462"/>
                  <a:gd name="connsiteY20" fmla="*/ 523875 h 907256"/>
                  <a:gd name="connsiteX21" fmla="*/ 57150 w 652462"/>
                  <a:gd name="connsiteY21" fmla="*/ 500062 h 907256"/>
                  <a:gd name="connsiteX22" fmla="*/ 52387 w 652462"/>
                  <a:gd name="connsiteY22" fmla="*/ 461962 h 907256"/>
                  <a:gd name="connsiteX23" fmla="*/ 61912 w 652462"/>
                  <a:gd name="connsiteY23" fmla="*/ 447675 h 907256"/>
                  <a:gd name="connsiteX24" fmla="*/ 59531 w 652462"/>
                  <a:gd name="connsiteY24" fmla="*/ 419100 h 907256"/>
                  <a:gd name="connsiteX25" fmla="*/ 14287 w 652462"/>
                  <a:gd name="connsiteY25" fmla="*/ 447675 h 907256"/>
                  <a:gd name="connsiteX26" fmla="*/ 4762 w 652462"/>
                  <a:gd name="connsiteY26" fmla="*/ 404812 h 907256"/>
                  <a:gd name="connsiteX27" fmla="*/ 21431 w 652462"/>
                  <a:gd name="connsiteY27" fmla="*/ 390525 h 907256"/>
                  <a:gd name="connsiteX28" fmla="*/ 19050 w 652462"/>
                  <a:gd name="connsiteY28" fmla="*/ 364331 h 907256"/>
                  <a:gd name="connsiteX29" fmla="*/ 30956 w 652462"/>
                  <a:gd name="connsiteY29" fmla="*/ 364331 h 907256"/>
                  <a:gd name="connsiteX30" fmla="*/ 45243 w 652462"/>
                  <a:gd name="connsiteY30" fmla="*/ 381000 h 907256"/>
                  <a:gd name="connsiteX31" fmla="*/ 45243 w 652462"/>
                  <a:gd name="connsiteY31" fmla="*/ 340519 h 907256"/>
                  <a:gd name="connsiteX32" fmla="*/ 23812 w 652462"/>
                  <a:gd name="connsiteY32" fmla="*/ 319087 h 907256"/>
                  <a:gd name="connsiteX33" fmla="*/ 23812 w 652462"/>
                  <a:gd name="connsiteY33" fmla="*/ 319087 h 907256"/>
                  <a:gd name="connsiteX34" fmla="*/ 9525 w 652462"/>
                  <a:gd name="connsiteY34" fmla="*/ 269081 h 907256"/>
                  <a:gd name="connsiteX35" fmla="*/ 33337 w 652462"/>
                  <a:gd name="connsiteY35" fmla="*/ 245269 h 907256"/>
                  <a:gd name="connsiteX36" fmla="*/ 11906 w 652462"/>
                  <a:gd name="connsiteY36" fmla="*/ 209550 h 907256"/>
                  <a:gd name="connsiteX37" fmla="*/ 0 w 652462"/>
                  <a:gd name="connsiteY37" fmla="*/ 178594 h 907256"/>
                  <a:gd name="connsiteX38" fmla="*/ 11906 w 652462"/>
                  <a:gd name="connsiteY38" fmla="*/ 145256 h 907256"/>
                  <a:gd name="connsiteX39" fmla="*/ 30956 w 652462"/>
                  <a:gd name="connsiteY39" fmla="*/ 128587 h 907256"/>
                  <a:gd name="connsiteX40" fmla="*/ 50006 w 652462"/>
                  <a:gd name="connsiteY40" fmla="*/ 126206 h 907256"/>
                  <a:gd name="connsiteX41" fmla="*/ 61912 w 652462"/>
                  <a:gd name="connsiteY41" fmla="*/ 97631 h 907256"/>
                  <a:gd name="connsiteX42" fmla="*/ 61912 w 652462"/>
                  <a:gd name="connsiteY42" fmla="*/ 66675 h 907256"/>
                  <a:gd name="connsiteX43" fmla="*/ 80962 w 652462"/>
                  <a:gd name="connsiteY43" fmla="*/ 59531 h 907256"/>
                  <a:gd name="connsiteX44" fmla="*/ 95250 w 652462"/>
                  <a:gd name="connsiteY44" fmla="*/ 38100 h 907256"/>
                  <a:gd name="connsiteX45" fmla="*/ 116681 w 652462"/>
                  <a:gd name="connsiteY45" fmla="*/ 0 h 907256"/>
                  <a:gd name="connsiteX46" fmla="*/ 140493 w 652462"/>
                  <a:gd name="connsiteY46" fmla="*/ 4762 h 907256"/>
                  <a:gd name="connsiteX47" fmla="*/ 138112 w 652462"/>
                  <a:gd name="connsiteY47" fmla="*/ 47625 h 907256"/>
                  <a:gd name="connsiteX48" fmla="*/ 140493 w 652462"/>
                  <a:gd name="connsiteY48" fmla="*/ 88106 h 907256"/>
                  <a:gd name="connsiteX49" fmla="*/ 169068 w 652462"/>
                  <a:gd name="connsiteY49" fmla="*/ 100012 h 907256"/>
                  <a:gd name="connsiteX50" fmla="*/ 188118 w 652462"/>
                  <a:gd name="connsiteY50" fmla="*/ 100012 h 907256"/>
                  <a:gd name="connsiteX51" fmla="*/ 214312 w 652462"/>
                  <a:gd name="connsiteY51" fmla="*/ 66675 h 907256"/>
                  <a:gd name="connsiteX52" fmla="*/ 283368 w 652462"/>
                  <a:gd name="connsiteY52" fmla="*/ 97631 h 907256"/>
                  <a:gd name="connsiteX53" fmla="*/ 302418 w 652462"/>
                  <a:gd name="connsiteY53" fmla="*/ 102394 h 907256"/>
                  <a:gd name="connsiteX54" fmla="*/ 321468 w 652462"/>
                  <a:gd name="connsiteY54" fmla="*/ 145256 h 907256"/>
                  <a:gd name="connsiteX55" fmla="*/ 350043 w 652462"/>
                  <a:gd name="connsiteY55" fmla="*/ 107156 h 907256"/>
                  <a:gd name="connsiteX56" fmla="*/ 354806 w 652462"/>
                  <a:gd name="connsiteY56" fmla="*/ 104775 h 907256"/>
                  <a:gd name="connsiteX57" fmla="*/ 369093 w 652462"/>
                  <a:gd name="connsiteY57" fmla="*/ 133350 h 907256"/>
                  <a:gd name="connsiteX58" fmla="*/ 378618 w 652462"/>
                  <a:gd name="connsiteY58" fmla="*/ 147637 h 907256"/>
                  <a:gd name="connsiteX59" fmla="*/ 383381 w 652462"/>
                  <a:gd name="connsiteY59" fmla="*/ 190500 h 907256"/>
                  <a:gd name="connsiteX60" fmla="*/ 400050 w 652462"/>
                  <a:gd name="connsiteY60" fmla="*/ 190500 h 907256"/>
                  <a:gd name="connsiteX61" fmla="*/ 445293 w 652462"/>
                  <a:gd name="connsiteY61" fmla="*/ 180975 h 907256"/>
                  <a:gd name="connsiteX62" fmla="*/ 450056 w 652462"/>
                  <a:gd name="connsiteY62" fmla="*/ 219075 h 907256"/>
                  <a:gd name="connsiteX63" fmla="*/ 485775 w 652462"/>
                  <a:gd name="connsiteY63" fmla="*/ 238125 h 907256"/>
                  <a:gd name="connsiteX64" fmla="*/ 533400 w 652462"/>
                  <a:gd name="connsiteY64" fmla="*/ 247650 h 907256"/>
                  <a:gd name="connsiteX65" fmla="*/ 554831 w 652462"/>
                  <a:gd name="connsiteY65" fmla="*/ 250031 h 907256"/>
                  <a:gd name="connsiteX66" fmla="*/ 583406 w 652462"/>
                  <a:gd name="connsiteY66" fmla="*/ 290512 h 907256"/>
                  <a:gd name="connsiteX67" fmla="*/ 592931 w 652462"/>
                  <a:gd name="connsiteY67" fmla="*/ 307181 h 907256"/>
                  <a:gd name="connsiteX68" fmla="*/ 592931 w 652462"/>
                  <a:gd name="connsiteY68" fmla="*/ 330994 h 907256"/>
                  <a:gd name="connsiteX69" fmla="*/ 614362 w 652462"/>
                  <a:gd name="connsiteY69" fmla="*/ 345281 h 907256"/>
                  <a:gd name="connsiteX70" fmla="*/ 638175 w 652462"/>
                  <a:gd name="connsiteY70" fmla="*/ 350044 h 907256"/>
                  <a:gd name="connsiteX71" fmla="*/ 631031 w 652462"/>
                  <a:gd name="connsiteY71" fmla="*/ 390525 h 907256"/>
                  <a:gd name="connsiteX72" fmla="*/ 626268 w 652462"/>
                  <a:gd name="connsiteY72" fmla="*/ 423862 h 907256"/>
                  <a:gd name="connsiteX73" fmla="*/ 628650 w 652462"/>
                  <a:gd name="connsiteY73" fmla="*/ 459581 h 907256"/>
                  <a:gd name="connsiteX74" fmla="*/ 642937 w 652462"/>
                  <a:gd name="connsiteY74" fmla="*/ 504825 h 907256"/>
                  <a:gd name="connsiteX75" fmla="*/ 652462 w 652462"/>
                  <a:gd name="connsiteY75" fmla="*/ 538162 h 907256"/>
                  <a:gd name="connsiteX76" fmla="*/ 609600 w 652462"/>
                  <a:gd name="connsiteY76" fmla="*/ 571500 h 907256"/>
                  <a:gd name="connsiteX77" fmla="*/ 576262 w 652462"/>
                  <a:gd name="connsiteY77" fmla="*/ 597694 h 907256"/>
                  <a:gd name="connsiteX78" fmla="*/ 581025 w 652462"/>
                  <a:gd name="connsiteY78" fmla="*/ 638175 h 907256"/>
                  <a:gd name="connsiteX79" fmla="*/ 581025 w 652462"/>
                  <a:gd name="connsiteY79" fmla="*/ 654844 h 907256"/>
                  <a:gd name="connsiteX80" fmla="*/ 588168 w 652462"/>
                  <a:gd name="connsiteY80" fmla="*/ 676275 h 907256"/>
                  <a:gd name="connsiteX81" fmla="*/ 578643 w 652462"/>
                  <a:gd name="connsiteY81" fmla="*/ 692944 h 907256"/>
                  <a:gd name="connsiteX82" fmla="*/ 540543 w 652462"/>
                  <a:gd name="connsiteY82" fmla="*/ 702469 h 907256"/>
                  <a:gd name="connsiteX83" fmla="*/ 545306 w 652462"/>
                  <a:gd name="connsiteY83" fmla="*/ 735806 h 907256"/>
                  <a:gd name="connsiteX84" fmla="*/ 507206 w 652462"/>
                  <a:gd name="connsiteY84" fmla="*/ 776287 h 907256"/>
                  <a:gd name="connsiteX85" fmla="*/ 500062 w 652462"/>
                  <a:gd name="connsiteY85" fmla="*/ 783431 h 907256"/>
                  <a:gd name="connsiteX86" fmla="*/ 504825 w 652462"/>
                  <a:gd name="connsiteY86" fmla="*/ 809625 h 907256"/>
                  <a:gd name="connsiteX87" fmla="*/ 457200 w 652462"/>
                  <a:gd name="connsiteY87" fmla="*/ 823912 h 907256"/>
                  <a:gd name="connsiteX88" fmla="*/ 431006 w 652462"/>
                  <a:gd name="connsiteY88" fmla="*/ 852487 h 907256"/>
                  <a:gd name="connsiteX89" fmla="*/ 421481 w 652462"/>
                  <a:gd name="connsiteY89" fmla="*/ 876300 h 907256"/>
                  <a:gd name="connsiteX90" fmla="*/ 404812 w 652462"/>
                  <a:gd name="connsiteY90" fmla="*/ 883444 h 907256"/>
                  <a:gd name="connsiteX91" fmla="*/ 371475 w 652462"/>
                  <a:gd name="connsiteY91" fmla="*/ 862012 h 907256"/>
                  <a:gd name="connsiteX92" fmla="*/ 316706 w 652462"/>
                  <a:gd name="connsiteY92" fmla="*/ 845344 h 907256"/>
                  <a:gd name="connsiteX0" fmla="*/ 316706 w 652462"/>
                  <a:gd name="connsiteY0" fmla="*/ 845344 h 907256"/>
                  <a:gd name="connsiteX1" fmla="*/ 266700 w 652462"/>
                  <a:gd name="connsiteY1" fmla="*/ 876300 h 907256"/>
                  <a:gd name="connsiteX2" fmla="*/ 221456 w 652462"/>
                  <a:gd name="connsiteY2" fmla="*/ 883444 h 907256"/>
                  <a:gd name="connsiteX3" fmla="*/ 185737 w 652462"/>
                  <a:gd name="connsiteY3" fmla="*/ 902494 h 907256"/>
                  <a:gd name="connsiteX4" fmla="*/ 176212 w 652462"/>
                  <a:gd name="connsiteY4" fmla="*/ 907256 h 907256"/>
                  <a:gd name="connsiteX5" fmla="*/ 169068 w 652462"/>
                  <a:gd name="connsiteY5" fmla="*/ 869156 h 907256"/>
                  <a:gd name="connsiteX6" fmla="*/ 121443 w 652462"/>
                  <a:gd name="connsiteY6" fmla="*/ 833437 h 907256"/>
                  <a:gd name="connsiteX7" fmla="*/ 133350 w 652462"/>
                  <a:gd name="connsiteY7" fmla="*/ 812006 h 907256"/>
                  <a:gd name="connsiteX8" fmla="*/ 126206 w 652462"/>
                  <a:gd name="connsiteY8" fmla="*/ 769144 h 907256"/>
                  <a:gd name="connsiteX9" fmla="*/ 104775 w 652462"/>
                  <a:gd name="connsiteY9" fmla="*/ 740569 h 907256"/>
                  <a:gd name="connsiteX10" fmla="*/ 111918 w 652462"/>
                  <a:gd name="connsiteY10" fmla="*/ 714375 h 907256"/>
                  <a:gd name="connsiteX11" fmla="*/ 116681 w 652462"/>
                  <a:gd name="connsiteY11" fmla="*/ 683419 h 907256"/>
                  <a:gd name="connsiteX12" fmla="*/ 135731 w 652462"/>
                  <a:gd name="connsiteY12" fmla="*/ 659606 h 907256"/>
                  <a:gd name="connsiteX13" fmla="*/ 107156 w 652462"/>
                  <a:gd name="connsiteY13" fmla="*/ 650081 h 907256"/>
                  <a:gd name="connsiteX14" fmla="*/ 80962 w 652462"/>
                  <a:gd name="connsiteY14" fmla="*/ 657225 h 907256"/>
                  <a:gd name="connsiteX15" fmla="*/ 61912 w 652462"/>
                  <a:gd name="connsiteY15" fmla="*/ 657225 h 907256"/>
                  <a:gd name="connsiteX16" fmla="*/ 40481 w 652462"/>
                  <a:gd name="connsiteY16" fmla="*/ 607219 h 907256"/>
                  <a:gd name="connsiteX17" fmla="*/ 52387 w 652462"/>
                  <a:gd name="connsiteY17" fmla="*/ 600075 h 907256"/>
                  <a:gd name="connsiteX18" fmla="*/ 59531 w 652462"/>
                  <a:gd name="connsiteY18" fmla="*/ 554831 h 907256"/>
                  <a:gd name="connsiteX19" fmla="*/ 80962 w 652462"/>
                  <a:gd name="connsiteY19" fmla="*/ 542925 h 907256"/>
                  <a:gd name="connsiteX20" fmla="*/ 73818 w 652462"/>
                  <a:gd name="connsiteY20" fmla="*/ 523875 h 907256"/>
                  <a:gd name="connsiteX21" fmla="*/ 57150 w 652462"/>
                  <a:gd name="connsiteY21" fmla="*/ 500062 h 907256"/>
                  <a:gd name="connsiteX22" fmla="*/ 52387 w 652462"/>
                  <a:gd name="connsiteY22" fmla="*/ 461962 h 907256"/>
                  <a:gd name="connsiteX23" fmla="*/ 61912 w 652462"/>
                  <a:gd name="connsiteY23" fmla="*/ 447675 h 907256"/>
                  <a:gd name="connsiteX24" fmla="*/ 59531 w 652462"/>
                  <a:gd name="connsiteY24" fmla="*/ 419100 h 907256"/>
                  <a:gd name="connsiteX25" fmla="*/ 14287 w 652462"/>
                  <a:gd name="connsiteY25" fmla="*/ 447675 h 907256"/>
                  <a:gd name="connsiteX26" fmla="*/ 4762 w 652462"/>
                  <a:gd name="connsiteY26" fmla="*/ 404812 h 907256"/>
                  <a:gd name="connsiteX27" fmla="*/ 21431 w 652462"/>
                  <a:gd name="connsiteY27" fmla="*/ 390525 h 907256"/>
                  <a:gd name="connsiteX28" fmla="*/ 19050 w 652462"/>
                  <a:gd name="connsiteY28" fmla="*/ 364331 h 907256"/>
                  <a:gd name="connsiteX29" fmla="*/ 30956 w 652462"/>
                  <a:gd name="connsiteY29" fmla="*/ 364331 h 907256"/>
                  <a:gd name="connsiteX30" fmla="*/ 45243 w 652462"/>
                  <a:gd name="connsiteY30" fmla="*/ 381000 h 907256"/>
                  <a:gd name="connsiteX31" fmla="*/ 45243 w 652462"/>
                  <a:gd name="connsiteY31" fmla="*/ 340519 h 907256"/>
                  <a:gd name="connsiteX32" fmla="*/ 23812 w 652462"/>
                  <a:gd name="connsiteY32" fmla="*/ 319087 h 907256"/>
                  <a:gd name="connsiteX33" fmla="*/ 23812 w 652462"/>
                  <a:gd name="connsiteY33" fmla="*/ 319087 h 907256"/>
                  <a:gd name="connsiteX34" fmla="*/ 9525 w 652462"/>
                  <a:gd name="connsiteY34" fmla="*/ 269081 h 907256"/>
                  <a:gd name="connsiteX35" fmla="*/ 33337 w 652462"/>
                  <a:gd name="connsiteY35" fmla="*/ 245269 h 907256"/>
                  <a:gd name="connsiteX36" fmla="*/ 11906 w 652462"/>
                  <a:gd name="connsiteY36" fmla="*/ 209550 h 907256"/>
                  <a:gd name="connsiteX37" fmla="*/ 0 w 652462"/>
                  <a:gd name="connsiteY37" fmla="*/ 178594 h 907256"/>
                  <a:gd name="connsiteX38" fmla="*/ 11906 w 652462"/>
                  <a:gd name="connsiteY38" fmla="*/ 145256 h 907256"/>
                  <a:gd name="connsiteX39" fmla="*/ 30956 w 652462"/>
                  <a:gd name="connsiteY39" fmla="*/ 128587 h 907256"/>
                  <a:gd name="connsiteX40" fmla="*/ 50006 w 652462"/>
                  <a:gd name="connsiteY40" fmla="*/ 126206 h 907256"/>
                  <a:gd name="connsiteX41" fmla="*/ 61912 w 652462"/>
                  <a:gd name="connsiteY41" fmla="*/ 97631 h 907256"/>
                  <a:gd name="connsiteX42" fmla="*/ 61912 w 652462"/>
                  <a:gd name="connsiteY42" fmla="*/ 66675 h 907256"/>
                  <a:gd name="connsiteX43" fmla="*/ 80962 w 652462"/>
                  <a:gd name="connsiteY43" fmla="*/ 59531 h 907256"/>
                  <a:gd name="connsiteX44" fmla="*/ 95250 w 652462"/>
                  <a:gd name="connsiteY44" fmla="*/ 38100 h 907256"/>
                  <a:gd name="connsiteX45" fmla="*/ 116681 w 652462"/>
                  <a:gd name="connsiteY45" fmla="*/ 0 h 907256"/>
                  <a:gd name="connsiteX46" fmla="*/ 140493 w 652462"/>
                  <a:gd name="connsiteY46" fmla="*/ 4762 h 907256"/>
                  <a:gd name="connsiteX47" fmla="*/ 138112 w 652462"/>
                  <a:gd name="connsiteY47" fmla="*/ 47625 h 907256"/>
                  <a:gd name="connsiteX48" fmla="*/ 140493 w 652462"/>
                  <a:gd name="connsiteY48" fmla="*/ 88106 h 907256"/>
                  <a:gd name="connsiteX49" fmla="*/ 169068 w 652462"/>
                  <a:gd name="connsiteY49" fmla="*/ 100012 h 907256"/>
                  <a:gd name="connsiteX50" fmla="*/ 188118 w 652462"/>
                  <a:gd name="connsiteY50" fmla="*/ 100012 h 907256"/>
                  <a:gd name="connsiteX51" fmla="*/ 214312 w 652462"/>
                  <a:gd name="connsiteY51" fmla="*/ 66675 h 907256"/>
                  <a:gd name="connsiteX52" fmla="*/ 283368 w 652462"/>
                  <a:gd name="connsiteY52" fmla="*/ 97631 h 907256"/>
                  <a:gd name="connsiteX53" fmla="*/ 302418 w 652462"/>
                  <a:gd name="connsiteY53" fmla="*/ 102394 h 907256"/>
                  <a:gd name="connsiteX54" fmla="*/ 321468 w 652462"/>
                  <a:gd name="connsiteY54" fmla="*/ 145256 h 907256"/>
                  <a:gd name="connsiteX55" fmla="*/ 350043 w 652462"/>
                  <a:gd name="connsiteY55" fmla="*/ 107156 h 907256"/>
                  <a:gd name="connsiteX56" fmla="*/ 354806 w 652462"/>
                  <a:gd name="connsiteY56" fmla="*/ 104775 h 907256"/>
                  <a:gd name="connsiteX57" fmla="*/ 369093 w 652462"/>
                  <a:gd name="connsiteY57" fmla="*/ 133350 h 907256"/>
                  <a:gd name="connsiteX58" fmla="*/ 378618 w 652462"/>
                  <a:gd name="connsiteY58" fmla="*/ 147637 h 907256"/>
                  <a:gd name="connsiteX59" fmla="*/ 383381 w 652462"/>
                  <a:gd name="connsiteY59" fmla="*/ 190500 h 907256"/>
                  <a:gd name="connsiteX60" fmla="*/ 400050 w 652462"/>
                  <a:gd name="connsiteY60" fmla="*/ 190500 h 907256"/>
                  <a:gd name="connsiteX61" fmla="*/ 445293 w 652462"/>
                  <a:gd name="connsiteY61" fmla="*/ 180975 h 907256"/>
                  <a:gd name="connsiteX62" fmla="*/ 450056 w 652462"/>
                  <a:gd name="connsiteY62" fmla="*/ 219075 h 907256"/>
                  <a:gd name="connsiteX63" fmla="*/ 485775 w 652462"/>
                  <a:gd name="connsiteY63" fmla="*/ 238125 h 907256"/>
                  <a:gd name="connsiteX64" fmla="*/ 533400 w 652462"/>
                  <a:gd name="connsiteY64" fmla="*/ 247650 h 907256"/>
                  <a:gd name="connsiteX65" fmla="*/ 554831 w 652462"/>
                  <a:gd name="connsiteY65" fmla="*/ 250031 h 907256"/>
                  <a:gd name="connsiteX66" fmla="*/ 583406 w 652462"/>
                  <a:gd name="connsiteY66" fmla="*/ 290512 h 907256"/>
                  <a:gd name="connsiteX67" fmla="*/ 592931 w 652462"/>
                  <a:gd name="connsiteY67" fmla="*/ 307181 h 907256"/>
                  <a:gd name="connsiteX68" fmla="*/ 592931 w 652462"/>
                  <a:gd name="connsiteY68" fmla="*/ 330994 h 907256"/>
                  <a:gd name="connsiteX69" fmla="*/ 614362 w 652462"/>
                  <a:gd name="connsiteY69" fmla="*/ 345281 h 907256"/>
                  <a:gd name="connsiteX70" fmla="*/ 638175 w 652462"/>
                  <a:gd name="connsiteY70" fmla="*/ 350044 h 907256"/>
                  <a:gd name="connsiteX71" fmla="*/ 631031 w 652462"/>
                  <a:gd name="connsiteY71" fmla="*/ 390525 h 907256"/>
                  <a:gd name="connsiteX72" fmla="*/ 626268 w 652462"/>
                  <a:gd name="connsiteY72" fmla="*/ 423862 h 907256"/>
                  <a:gd name="connsiteX73" fmla="*/ 628650 w 652462"/>
                  <a:gd name="connsiteY73" fmla="*/ 459581 h 907256"/>
                  <a:gd name="connsiteX74" fmla="*/ 642937 w 652462"/>
                  <a:gd name="connsiteY74" fmla="*/ 504825 h 907256"/>
                  <a:gd name="connsiteX75" fmla="*/ 652462 w 652462"/>
                  <a:gd name="connsiteY75" fmla="*/ 538162 h 907256"/>
                  <a:gd name="connsiteX76" fmla="*/ 609600 w 652462"/>
                  <a:gd name="connsiteY76" fmla="*/ 571500 h 907256"/>
                  <a:gd name="connsiteX77" fmla="*/ 576262 w 652462"/>
                  <a:gd name="connsiteY77" fmla="*/ 597694 h 907256"/>
                  <a:gd name="connsiteX78" fmla="*/ 581025 w 652462"/>
                  <a:gd name="connsiteY78" fmla="*/ 638175 h 907256"/>
                  <a:gd name="connsiteX79" fmla="*/ 581025 w 652462"/>
                  <a:gd name="connsiteY79" fmla="*/ 654844 h 907256"/>
                  <a:gd name="connsiteX80" fmla="*/ 588168 w 652462"/>
                  <a:gd name="connsiteY80" fmla="*/ 676275 h 907256"/>
                  <a:gd name="connsiteX81" fmla="*/ 578643 w 652462"/>
                  <a:gd name="connsiteY81" fmla="*/ 692944 h 907256"/>
                  <a:gd name="connsiteX82" fmla="*/ 540543 w 652462"/>
                  <a:gd name="connsiteY82" fmla="*/ 702469 h 907256"/>
                  <a:gd name="connsiteX83" fmla="*/ 545306 w 652462"/>
                  <a:gd name="connsiteY83" fmla="*/ 735806 h 907256"/>
                  <a:gd name="connsiteX84" fmla="*/ 507206 w 652462"/>
                  <a:gd name="connsiteY84" fmla="*/ 776287 h 907256"/>
                  <a:gd name="connsiteX85" fmla="*/ 500062 w 652462"/>
                  <a:gd name="connsiteY85" fmla="*/ 783431 h 907256"/>
                  <a:gd name="connsiteX86" fmla="*/ 504825 w 652462"/>
                  <a:gd name="connsiteY86" fmla="*/ 809625 h 907256"/>
                  <a:gd name="connsiteX87" fmla="*/ 457200 w 652462"/>
                  <a:gd name="connsiteY87" fmla="*/ 823912 h 907256"/>
                  <a:gd name="connsiteX88" fmla="*/ 431006 w 652462"/>
                  <a:gd name="connsiteY88" fmla="*/ 852487 h 907256"/>
                  <a:gd name="connsiteX89" fmla="*/ 421481 w 652462"/>
                  <a:gd name="connsiteY89" fmla="*/ 876300 h 907256"/>
                  <a:gd name="connsiteX90" fmla="*/ 404812 w 652462"/>
                  <a:gd name="connsiteY90" fmla="*/ 883444 h 907256"/>
                  <a:gd name="connsiteX91" fmla="*/ 371475 w 652462"/>
                  <a:gd name="connsiteY91" fmla="*/ 862012 h 907256"/>
                  <a:gd name="connsiteX92" fmla="*/ 335756 w 652462"/>
                  <a:gd name="connsiteY92" fmla="*/ 847725 h 907256"/>
                  <a:gd name="connsiteX93" fmla="*/ 316706 w 652462"/>
                  <a:gd name="connsiteY93" fmla="*/ 845344 h 907256"/>
                  <a:gd name="connsiteX0" fmla="*/ 316706 w 652462"/>
                  <a:gd name="connsiteY0" fmla="*/ 845344 h 907256"/>
                  <a:gd name="connsiteX1" fmla="*/ 266700 w 652462"/>
                  <a:gd name="connsiteY1" fmla="*/ 876300 h 907256"/>
                  <a:gd name="connsiteX2" fmla="*/ 221456 w 652462"/>
                  <a:gd name="connsiteY2" fmla="*/ 883444 h 907256"/>
                  <a:gd name="connsiteX3" fmla="*/ 185737 w 652462"/>
                  <a:gd name="connsiteY3" fmla="*/ 902494 h 907256"/>
                  <a:gd name="connsiteX4" fmla="*/ 176212 w 652462"/>
                  <a:gd name="connsiteY4" fmla="*/ 907256 h 907256"/>
                  <a:gd name="connsiteX5" fmla="*/ 169068 w 652462"/>
                  <a:gd name="connsiteY5" fmla="*/ 869156 h 907256"/>
                  <a:gd name="connsiteX6" fmla="*/ 121443 w 652462"/>
                  <a:gd name="connsiteY6" fmla="*/ 833437 h 907256"/>
                  <a:gd name="connsiteX7" fmla="*/ 133350 w 652462"/>
                  <a:gd name="connsiteY7" fmla="*/ 812006 h 907256"/>
                  <a:gd name="connsiteX8" fmla="*/ 126206 w 652462"/>
                  <a:gd name="connsiteY8" fmla="*/ 769144 h 907256"/>
                  <a:gd name="connsiteX9" fmla="*/ 104775 w 652462"/>
                  <a:gd name="connsiteY9" fmla="*/ 740569 h 907256"/>
                  <a:gd name="connsiteX10" fmla="*/ 111918 w 652462"/>
                  <a:gd name="connsiteY10" fmla="*/ 714375 h 907256"/>
                  <a:gd name="connsiteX11" fmla="*/ 116681 w 652462"/>
                  <a:gd name="connsiteY11" fmla="*/ 683419 h 907256"/>
                  <a:gd name="connsiteX12" fmla="*/ 135731 w 652462"/>
                  <a:gd name="connsiteY12" fmla="*/ 659606 h 907256"/>
                  <a:gd name="connsiteX13" fmla="*/ 107156 w 652462"/>
                  <a:gd name="connsiteY13" fmla="*/ 650081 h 907256"/>
                  <a:gd name="connsiteX14" fmla="*/ 80962 w 652462"/>
                  <a:gd name="connsiteY14" fmla="*/ 657225 h 907256"/>
                  <a:gd name="connsiteX15" fmla="*/ 61912 w 652462"/>
                  <a:gd name="connsiteY15" fmla="*/ 657225 h 907256"/>
                  <a:gd name="connsiteX16" fmla="*/ 40481 w 652462"/>
                  <a:gd name="connsiteY16" fmla="*/ 607219 h 907256"/>
                  <a:gd name="connsiteX17" fmla="*/ 52387 w 652462"/>
                  <a:gd name="connsiteY17" fmla="*/ 600075 h 907256"/>
                  <a:gd name="connsiteX18" fmla="*/ 59531 w 652462"/>
                  <a:gd name="connsiteY18" fmla="*/ 554831 h 907256"/>
                  <a:gd name="connsiteX19" fmla="*/ 80962 w 652462"/>
                  <a:gd name="connsiteY19" fmla="*/ 542925 h 907256"/>
                  <a:gd name="connsiteX20" fmla="*/ 73818 w 652462"/>
                  <a:gd name="connsiteY20" fmla="*/ 523875 h 907256"/>
                  <a:gd name="connsiteX21" fmla="*/ 57150 w 652462"/>
                  <a:gd name="connsiteY21" fmla="*/ 500062 h 907256"/>
                  <a:gd name="connsiteX22" fmla="*/ 52387 w 652462"/>
                  <a:gd name="connsiteY22" fmla="*/ 461962 h 907256"/>
                  <a:gd name="connsiteX23" fmla="*/ 61912 w 652462"/>
                  <a:gd name="connsiteY23" fmla="*/ 447675 h 907256"/>
                  <a:gd name="connsiteX24" fmla="*/ 59531 w 652462"/>
                  <a:gd name="connsiteY24" fmla="*/ 419100 h 907256"/>
                  <a:gd name="connsiteX25" fmla="*/ 14287 w 652462"/>
                  <a:gd name="connsiteY25" fmla="*/ 447675 h 907256"/>
                  <a:gd name="connsiteX26" fmla="*/ 4762 w 652462"/>
                  <a:gd name="connsiteY26" fmla="*/ 404812 h 907256"/>
                  <a:gd name="connsiteX27" fmla="*/ 21431 w 652462"/>
                  <a:gd name="connsiteY27" fmla="*/ 390525 h 907256"/>
                  <a:gd name="connsiteX28" fmla="*/ 19050 w 652462"/>
                  <a:gd name="connsiteY28" fmla="*/ 364331 h 907256"/>
                  <a:gd name="connsiteX29" fmla="*/ 30956 w 652462"/>
                  <a:gd name="connsiteY29" fmla="*/ 364331 h 907256"/>
                  <a:gd name="connsiteX30" fmla="*/ 45243 w 652462"/>
                  <a:gd name="connsiteY30" fmla="*/ 381000 h 907256"/>
                  <a:gd name="connsiteX31" fmla="*/ 45243 w 652462"/>
                  <a:gd name="connsiteY31" fmla="*/ 340519 h 907256"/>
                  <a:gd name="connsiteX32" fmla="*/ 23812 w 652462"/>
                  <a:gd name="connsiteY32" fmla="*/ 319087 h 907256"/>
                  <a:gd name="connsiteX33" fmla="*/ 23812 w 652462"/>
                  <a:gd name="connsiteY33" fmla="*/ 319087 h 907256"/>
                  <a:gd name="connsiteX34" fmla="*/ 9525 w 652462"/>
                  <a:gd name="connsiteY34" fmla="*/ 269081 h 907256"/>
                  <a:gd name="connsiteX35" fmla="*/ 33337 w 652462"/>
                  <a:gd name="connsiteY35" fmla="*/ 245269 h 907256"/>
                  <a:gd name="connsiteX36" fmla="*/ 11906 w 652462"/>
                  <a:gd name="connsiteY36" fmla="*/ 209550 h 907256"/>
                  <a:gd name="connsiteX37" fmla="*/ 0 w 652462"/>
                  <a:gd name="connsiteY37" fmla="*/ 178594 h 907256"/>
                  <a:gd name="connsiteX38" fmla="*/ 11906 w 652462"/>
                  <a:gd name="connsiteY38" fmla="*/ 145256 h 907256"/>
                  <a:gd name="connsiteX39" fmla="*/ 30956 w 652462"/>
                  <a:gd name="connsiteY39" fmla="*/ 128587 h 907256"/>
                  <a:gd name="connsiteX40" fmla="*/ 50006 w 652462"/>
                  <a:gd name="connsiteY40" fmla="*/ 126206 h 907256"/>
                  <a:gd name="connsiteX41" fmla="*/ 61912 w 652462"/>
                  <a:gd name="connsiteY41" fmla="*/ 97631 h 907256"/>
                  <a:gd name="connsiteX42" fmla="*/ 61912 w 652462"/>
                  <a:gd name="connsiteY42" fmla="*/ 66675 h 907256"/>
                  <a:gd name="connsiteX43" fmla="*/ 80962 w 652462"/>
                  <a:gd name="connsiteY43" fmla="*/ 59531 h 907256"/>
                  <a:gd name="connsiteX44" fmla="*/ 95250 w 652462"/>
                  <a:gd name="connsiteY44" fmla="*/ 38100 h 907256"/>
                  <a:gd name="connsiteX45" fmla="*/ 116681 w 652462"/>
                  <a:gd name="connsiteY45" fmla="*/ 0 h 907256"/>
                  <a:gd name="connsiteX46" fmla="*/ 140493 w 652462"/>
                  <a:gd name="connsiteY46" fmla="*/ 4762 h 907256"/>
                  <a:gd name="connsiteX47" fmla="*/ 138112 w 652462"/>
                  <a:gd name="connsiteY47" fmla="*/ 47625 h 907256"/>
                  <a:gd name="connsiteX48" fmla="*/ 140493 w 652462"/>
                  <a:gd name="connsiteY48" fmla="*/ 88106 h 907256"/>
                  <a:gd name="connsiteX49" fmla="*/ 169068 w 652462"/>
                  <a:gd name="connsiteY49" fmla="*/ 100012 h 907256"/>
                  <a:gd name="connsiteX50" fmla="*/ 188118 w 652462"/>
                  <a:gd name="connsiteY50" fmla="*/ 100012 h 907256"/>
                  <a:gd name="connsiteX51" fmla="*/ 214312 w 652462"/>
                  <a:gd name="connsiteY51" fmla="*/ 66675 h 907256"/>
                  <a:gd name="connsiteX52" fmla="*/ 283368 w 652462"/>
                  <a:gd name="connsiteY52" fmla="*/ 97631 h 907256"/>
                  <a:gd name="connsiteX53" fmla="*/ 302418 w 652462"/>
                  <a:gd name="connsiteY53" fmla="*/ 102394 h 907256"/>
                  <a:gd name="connsiteX54" fmla="*/ 321468 w 652462"/>
                  <a:gd name="connsiteY54" fmla="*/ 145256 h 907256"/>
                  <a:gd name="connsiteX55" fmla="*/ 350043 w 652462"/>
                  <a:gd name="connsiteY55" fmla="*/ 107156 h 907256"/>
                  <a:gd name="connsiteX56" fmla="*/ 354806 w 652462"/>
                  <a:gd name="connsiteY56" fmla="*/ 104775 h 907256"/>
                  <a:gd name="connsiteX57" fmla="*/ 369093 w 652462"/>
                  <a:gd name="connsiteY57" fmla="*/ 133350 h 907256"/>
                  <a:gd name="connsiteX58" fmla="*/ 378618 w 652462"/>
                  <a:gd name="connsiteY58" fmla="*/ 147637 h 907256"/>
                  <a:gd name="connsiteX59" fmla="*/ 383381 w 652462"/>
                  <a:gd name="connsiteY59" fmla="*/ 190500 h 907256"/>
                  <a:gd name="connsiteX60" fmla="*/ 400050 w 652462"/>
                  <a:gd name="connsiteY60" fmla="*/ 190500 h 907256"/>
                  <a:gd name="connsiteX61" fmla="*/ 445293 w 652462"/>
                  <a:gd name="connsiteY61" fmla="*/ 180975 h 907256"/>
                  <a:gd name="connsiteX62" fmla="*/ 450056 w 652462"/>
                  <a:gd name="connsiteY62" fmla="*/ 219075 h 907256"/>
                  <a:gd name="connsiteX63" fmla="*/ 485775 w 652462"/>
                  <a:gd name="connsiteY63" fmla="*/ 238125 h 907256"/>
                  <a:gd name="connsiteX64" fmla="*/ 533400 w 652462"/>
                  <a:gd name="connsiteY64" fmla="*/ 247650 h 907256"/>
                  <a:gd name="connsiteX65" fmla="*/ 554831 w 652462"/>
                  <a:gd name="connsiteY65" fmla="*/ 250031 h 907256"/>
                  <a:gd name="connsiteX66" fmla="*/ 583406 w 652462"/>
                  <a:gd name="connsiteY66" fmla="*/ 290512 h 907256"/>
                  <a:gd name="connsiteX67" fmla="*/ 592931 w 652462"/>
                  <a:gd name="connsiteY67" fmla="*/ 307181 h 907256"/>
                  <a:gd name="connsiteX68" fmla="*/ 592931 w 652462"/>
                  <a:gd name="connsiteY68" fmla="*/ 330994 h 907256"/>
                  <a:gd name="connsiteX69" fmla="*/ 614362 w 652462"/>
                  <a:gd name="connsiteY69" fmla="*/ 345281 h 907256"/>
                  <a:gd name="connsiteX70" fmla="*/ 638175 w 652462"/>
                  <a:gd name="connsiteY70" fmla="*/ 350044 h 907256"/>
                  <a:gd name="connsiteX71" fmla="*/ 631031 w 652462"/>
                  <a:gd name="connsiteY71" fmla="*/ 390525 h 907256"/>
                  <a:gd name="connsiteX72" fmla="*/ 626268 w 652462"/>
                  <a:gd name="connsiteY72" fmla="*/ 423862 h 907256"/>
                  <a:gd name="connsiteX73" fmla="*/ 628650 w 652462"/>
                  <a:gd name="connsiteY73" fmla="*/ 459581 h 907256"/>
                  <a:gd name="connsiteX74" fmla="*/ 642937 w 652462"/>
                  <a:gd name="connsiteY74" fmla="*/ 504825 h 907256"/>
                  <a:gd name="connsiteX75" fmla="*/ 652462 w 652462"/>
                  <a:gd name="connsiteY75" fmla="*/ 538162 h 907256"/>
                  <a:gd name="connsiteX76" fmla="*/ 609600 w 652462"/>
                  <a:gd name="connsiteY76" fmla="*/ 571500 h 907256"/>
                  <a:gd name="connsiteX77" fmla="*/ 576262 w 652462"/>
                  <a:gd name="connsiteY77" fmla="*/ 597694 h 907256"/>
                  <a:gd name="connsiteX78" fmla="*/ 581025 w 652462"/>
                  <a:gd name="connsiteY78" fmla="*/ 638175 h 907256"/>
                  <a:gd name="connsiteX79" fmla="*/ 581025 w 652462"/>
                  <a:gd name="connsiteY79" fmla="*/ 654844 h 907256"/>
                  <a:gd name="connsiteX80" fmla="*/ 588168 w 652462"/>
                  <a:gd name="connsiteY80" fmla="*/ 676275 h 907256"/>
                  <a:gd name="connsiteX81" fmla="*/ 578643 w 652462"/>
                  <a:gd name="connsiteY81" fmla="*/ 692944 h 907256"/>
                  <a:gd name="connsiteX82" fmla="*/ 540543 w 652462"/>
                  <a:gd name="connsiteY82" fmla="*/ 702469 h 907256"/>
                  <a:gd name="connsiteX83" fmla="*/ 545306 w 652462"/>
                  <a:gd name="connsiteY83" fmla="*/ 735806 h 907256"/>
                  <a:gd name="connsiteX84" fmla="*/ 507206 w 652462"/>
                  <a:gd name="connsiteY84" fmla="*/ 776287 h 907256"/>
                  <a:gd name="connsiteX85" fmla="*/ 500062 w 652462"/>
                  <a:gd name="connsiteY85" fmla="*/ 783431 h 907256"/>
                  <a:gd name="connsiteX86" fmla="*/ 504825 w 652462"/>
                  <a:gd name="connsiteY86" fmla="*/ 809625 h 907256"/>
                  <a:gd name="connsiteX87" fmla="*/ 457200 w 652462"/>
                  <a:gd name="connsiteY87" fmla="*/ 823912 h 907256"/>
                  <a:gd name="connsiteX88" fmla="*/ 431006 w 652462"/>
                  <a:gd name="connsiteY88" fmla="*/ 852487 h 907256"/>
                  <a:gd name="connsiteX89" fmla="*/ 421481 w 652462"/>
                  <a:gd name="connsiteY89" fmla="*/ 876300 h 907256"/>
                  <a:gd name="connsiteX90" fmla="*/ 404812 w 652462"/>
                  <a:gd name="connsiteY90" fmla="*/ 883444 h 907256"/>
                  <a:gd name="connsiteX91" fmla="*/ 371475 w 652462"/>
                  <a:gd name="connsiteY91" fmla="*/ 862012 h 907256"/>
                  <a:gd name="connsiteX92" fmla="*/ 333375 w 652462"/>
                  <a:gd name="connsiteY92" fmla="*/ 823913 h 907256"/>
                  <a:gd name="connsiteX93" fmla="*/ 316706 w 652462"/>
                  <a:gd name="connsiteY93" fmla="*/ 845344 h 90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52462" h="907256">
                    <a:moveTo>
                      <a:pt x="316706" y="845344"/>
                    </a:moveTo>
                    <a:lnTo>
                      <a:pt x="266700" y="876300"/>
                    </a:lnTo>
                    <a:lnTo>
                      <a:pt x="221456" y="883444"/>
                    </a:lnTo>
                    <a:lnTo>
                      <a:pt x="185737" y="902494"/>
                    </a:lnTo>
                    <a:lnTo>
                      <a:pt x="176212" y="907256"/>
                    </a:lnTo>
                    <a:lnTo>
                      <a:pt x="169068" y="869156"/>
                    </a:lnTo>
                    <a:lnTo>
                      <a:pt x="121443" y="833437"/>
                    </a:lnTo>
                    <a:lnTo>
                      <a:pt x="133350" y="812006"/>
                    </a:lnTo>
                    <a:lnTo>
                      <a:pt x="126206" y="769144"/>
                    </a:lnTo>
                    <a:lnTo>
                      <a:pt x="104775" y="740569"/>
                    </a:lnTo>
                    <a:lnTo>
                      <a:pt x="111918" y="714375"/>
                    </a:lnTo>
                    <a:lnTo>
                      <a:pt x="116681" y="683419"/>
                    </a:lnTo>
                    <a:lnTo>
                      <a:pt x="135731" y="659606"/>
                    </a:lnTo>
                    <a:lnTo>
                      <a:pt x="107156" y="650081"/>
                    </a:lnTo>
                    <a:lnTo>
                      <a:pt x="80962" y="657225"/>
                    </a:lnTo>
                    <a:lnTo>
                      <a:pt x="61912" y="657225"/>
                    </a:lnTo>
                    <a:lnTo>
                      <a:pt x="40481" y="607219"/>
                    </a:lnTo>
                    <a:lnTo>
                      <a:pt x="52387" y="600075"/>
                    </a:lnTo>
                    <a:lnTo>
                      <a:pt x="59531" y="554831"/>
                    </a:lnTo>
                    <a:lnTo>
                      <a:pt x="80962" y="542925"/>
                    </a:lnTo>
                    <a:lnTo>
                      <a:pt x="73818" y="523875"/>
                    </a:lnTo>
                    <a:lnTo>
                      <a:pt x="57150" y="500062"/>
                    </a:lnTo>
                    <a:lnTo>
                      <a:pt x="52387" y="461962"/>
                    </a:lnTo>
                    <a:lnTo>
                      <a:pt x="61912" y="447675"/>
                    </a:lnTo>
                    <a:lnTo>
                      <a:pt x="59531" y="419100"/>
                    </a:lnTo>
                    <a:lnTo>
                      <a:pt x="14287" y="447675"/>
                    </a:lnTo>
                    <a:lnTo>
                      <a:pt x="4762" y="404812"/>
                    </a:lnTo>
                    <a:lnTo>
                      <a:pt x="21431" y="390525"/>
                    </a:lnTo>
                    <a:lnTo>
                      <a:pt x="19050" y="364331"/>
                    </a:lnTo>
                    <a:lnTo>
                      <a:pt x="30956" y="364331"/>
                    </a:lnTo>
                    <a:lnTo>
                      <a:pt x="45243" y="381000"/>
                    </a:lnTo>
                    <a:lnTo>
                      <a:pt x="45243" y="340519"/>
                    </a:lnTo>
                    <a:lnTo>
                      <a:pt x="23812" y="319087"/>
                    </a:lnTo>
                    <a:lnTo>
                      <a:pt x="23812" y="319087"/>
                    </a:lnTo>
                    <a:lnTo>
                      <a:pt x="9525" y="269081"/>
                    </a:lnTo>
                    <a:lnTo>
                      <a:pt x="33337" y="245269"/>
                    </a:lnTo>
                    <a:lnTo>
                      <a:pt x="11906" y="209550"/>
                    </a:lnTo>
                    <a:lnTo>
                      <a:pt x="0" y="178594"/>
                    </a:lnTo>
                    <a:lnTo>
                      <a:pt x="11906" y="145256"/>
                    </a:lnTo>
                    <a:lnTo>
                      <a:pt x="30956" y="128587"/>
                    </a:lnTo>
                    <a:lnTo>
                      <a:pt x="50006" y="126206"/>
                    </a:lnTo>
                    <a:lnTo>
                      <a:pt x="61912" y="97631"/>
                    </a:lnTo>
                    <a:lnTo>
                      <a:pt x="61912" y="66675"/>
                    </a:lnTo>
                    <a:lnTo>
                      <a:pt x="80962" y="59531"/>
                    </a:lnTo>
                    <a:lnTo>
                      <a:pt x="95250" y="38100"/>
                    </a:lnTo>
                    <a:lnTo>
                      <a:pt x="116681" y="0"/>
                    </a:lnTo>
                    <a:lnTo>
                      <a:pt x="140493" y="4762"/>
                    </a:lnTo>
                    <a:lnTo>
                      <a:pt x="138112" y="47625"/>
                    </a:lnTo>
                    <a:lnTo>
                      <a:pt x="140493" y="88106"/>
                    </a:lnTo>
                    <a:lnTo>
                      <a:pt x="169068" y="100012"/>
                    </a:lnTo>
                    <a:lnTo>
                      <a:pt x="188118" y="100012"/>
                    </a:lnTo>
                    <a:lnTo>
                      <a:pt x="214312" y="66675"/>
                    </a:lnTo>
                    <a:lnTo>
                      <a:pt x="283368" y="97631"/>
                    </a:lnTo>
                    <a:lnTo>
                      <a:pt x="302418" y="102394"/>
                    </a:lnTo>
                    <a:lnTo>
                      <a:pt x="321468" y="145256"/>
                    </a:lnTo>
                    <a:lnTo>
                      <a:pt x="350043" y="107156"/>
                    </a:lnTo>
                    <a:lnTo>
                      <a:pt x="354806" y="104775"/>
                    </a:lnTo>
                    <a:lnTo>
                      <a:pt x="369093" y="133350"/>
                    </a:lnTo>
                    <a:lnTo>
                      <a:pt x="378618" y="147637"/>
                    </a:lnTo>
                    <a:lnTo>
                      <a:pt x="383381" y="190500"/>
                    </a:lnTo>
                    <a:lnTo>
                      <a:pt x="400050" y="190500"/>
                    </a:lnTo>
                    <a:lnTo>
                      <a:pt x="445293" y="180975"/>
                    </a:lnTo>
                    <a:lnTo>
                      <a:pt x="450056" y="219075"/>
                    </a:lnTo>
                    <a:lnTo>
                      <a:pt x="485775" y="238125"/>
                    </a:lnTo>
                    <a:lnTo>
                      <a:pt x="533400" y="247650"/>
                    </a:lnTo>
                    <a:lnTo>
                      <a:pt x="554831" y="250031"/>
                    </a:lnTo>
                    <a:lnTo>
                      <a:pt x="583406" y="290512"/>
                    </a:lnTo>
                    <a:lnTo>
                      <a:pt x="592931" y="307181"/>
                    </a:lnTo>
                    <a:lnTo>
                      <a:pt x="592931" y="330994"/>
                    </a:lnTo>
                    <a:lnTo>
                      <a:pt x="614362" y="345281"/>
                    </a:lnTo>
                    <a:lnTo>
                      <a:pt x="638175" y="350044"/>
                    </a:lnTo>
                    <a:lnTo>
                      <a:pt x="631031" y="390525"/>
                    </a:lnTo>
                    <a:lnTo>
                      <a:pt x="626268" y="423862"/>
                    </a:lnTo>
                    <a:lnTo>
                      <a:pt x="628650" y="459581"/>
                    </a:lnTo>
                    <a:lnTo>
                      <a:pt x="642937" y="504825"/>
                    </a:lnTo>
                    <a:lnTo>
                      <a:pt x="652462" y="538162"/>
                    </a:lnTo>
                    <a:lnTo>
                      <a:pt x="609600" y="571500"/>
                    </a:lnTo>
                    <a:lnTo>
                      <a:pt x="576262" y="597694"/>
                    </a:lnTo>
                    <a:lnTo>
                      <a:pt x="581025" y="638175"/>
                    </a:lnTo>
                    <a:lnTo>
                      <a:pt x="581025" y="654844"/>
                    </a:lnTo>
                    <a:lnTo>
                      <a:pt x="588168" y="676275"/>
                    </a:lnTo>
                    <a:lnTo>
                      <a:pt x="578643" y="692944"/>
                    </a:lnTo>
                    <a:lnTo>
                      <a:pt x="540543" y="702469"/>
                    </a:lnTo>
                    <a:lnTo>
                      <a:pt x="545306" y="735806"/>
                    </a:lnTo>
                    <a:lnTo>
                      <a:pt x="507206" y="776287"/>
                    </a:lnTo>
                    <a:lnTo>
                      <a:pt x="500062" y="783431"/>
                    </a:lnTo>
                    <a:lnTo>
                      <a:pt x="504825" y="809625"/>
                    </a:lnTo>
                    <a:lnTo>
                      <a:pt x="457200" y="823912"/>
                    </a:lnTo>
                    <a:lnTo>
                      <a:pt x="431006" y="852487"/>
                    </a:lnTo>
                    <a:lnTo>
                      <a:pt x="421481" y="876300"/>
                    </a:lnTo>
                    <a:lnTo>
                      <a:pt x="404812" y="883444"/>
                    </a:lnTo>
                    <a:lnTo>
                      <a:pt x="371475" y="862012"/>
                    </a:lnTo>
                    <a:lnTo>
                      <a:pt x="333375" y="823913"/>
                    </a:lnTo>
                    <a:lnTo>
                      <a:pt x="316706" y="845344"/>
                    </a:lnTo>
                    <a:close/>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grpSp>
            <p:nvGrpSpPr>
              <p:cNvPr id="92" name="Group 22"/>
              <p:cNvGrpSpPr>
                <a:grpSpLocks/>
              </p:cNvGrpSpPr>
              <p:nvPr/>
            </p:nvGrpSpPr>
            <p:grpSpPr bwMode="auto">
              <a:xfrm>
                <a:off x="2565399" y="4427281"/>
                <a:ext cx="287337" cy="287337"/>
                <a:chOff x="596" y="1501"/>
                <a:chExt cx="181" cy="181"/>
              </a:xfrm>
            </p:grpSpPr>
            <p:sp>
              <p:nvSpPr>
                <p:cNvPr id="93"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4"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9</a:t>
                  </a:r>
                </a:p>
              </p:txBody>
            </p:sp>
          </p:grpSp>
          <p:sp>
            <p:nvSpPr>
              <p:cNvPr id="20" name="Freihandform 19"/>
              <p:cNvSpPr/>
              <p:nvPr/>
            </p:nvSpPr>
            <p:spPr>
              <a:xfrm>
                <a:off x="2193131" y="4622006"/>
                <a:ext cx="73819" cy="273844"/>
              </a:xfrm>
              <a:custGeom>
                <a:avLst/>
                <a:gdLst>
                  <a:gd name="connsiteX0" fmla="*/ 0 w 73819"/>
                  <a:gd name="connsiteY0" fmla="*/ 0 h 273844"/>
                  <a:gd name="connsiteX1" fmla="*/ 0 w 73819"/>
                  <a:gd name="connsiteY1" fmla="*/ 0 h 273844"/>
                  <a:gd name="connsiteX2" fmla="*/ 9525 w 73819"/>
                  <a:gd name="connsiteY2" fmla="*/ 42863 h 273844"/>
                  <a:gd name="connsiteX3" fmla="*/ 21432 w 73819"/>
                  <a:gd name="connsiteY3" fmla="*/ 57150 h 273844"/>
                  <a:gd name="connsiteX4" fmla="*/ 26194 w 73819"/>
                  <a:gd name="connsiteY4" fmla="*/ 64294 h 273844"/>
                  <a:gd name="connsiteX5" fmla="*/ 42863 w 73819"/>
                  <a:gd name="connsiteY5" fmla="*/ 85725 h 273844"/>
                  <a:gd name="connsiteX6" fmla="*/ 50007 w 73819"/>
                  <a:gd name="connsiteY6" fmla="*/ 90488 h 273844"/>
                  <a:gd name="connsiteX7" fmla="*/ 57150 w 73819"/>
                  <a:gd name="connsiteY7" fmla="*/ 97632 h 273844"/>
                  <a:gd name="connsiteX8" fmla="*/ 54769 w 73819"/>
                  <a:gd name="connsiteY8" fmla="*/ 119063 h 273844"/>
                  <a:gd name="connsiteX9" fmla="*/ 50007 w 73819"/>
                  <a:gd name="connsiteY9" fmla="*/ 133350 h 273844"/>
                  <a:gd name="connsiteX10" fmla="*/ 45244 w 73819"/>
                  <a:gd name="connsiteY10" fmla="*/ 147638 h 273844"/>
                  <a:gd name="connsiteX11" fmla="*/ 42863 w 73819"/>
                  <a:gd name="connsiteY11" fmla="*/ 159544 h 273844"/>
                  <a:gd name="connsiteX12" fmla="*/ 45244 w 73819"/>
                  <a:gd name="connsiteY12" fmla="*/ 183357 h 273844"/>
                  <a:gd name="connsiteX13" fmla="*/ 50007 w 73819"/>
                  <a:gd name="connsiteY13" fmla="*/ 197644 h 273844"/>
                  <a:gd name="connsiteX14" fmla="*/ 57150 w 73819"/>
                  <a:gd name="connsiteY14" fmla="*/ 202407 h 273844"/>
                  <a:gd name="connsiteX15" fmla="*/ 57150 w 73819"/>
                  <a:gd name="connsiteY15" fmla="*/ 223838 h 273844"/>
                  <a:gd name="connsiteX16" fmla="*/ 42863 w 73819"/>
                  <a:gd name="connsiteY16" fmla="*/ 233363 h 273844"/>
                  <a:gd name="connsiteX17" fmla="*/ 35719 w 73819"/>
                  <a:gd name="connsiteY17" fmla="*/ 240507 h 273844"/>
                  <a:gd name="connsiteX18" fmla="*/ 45244 w 73819"/>
                  <a:gd name="connsiteY18" fmla="*/ 250032 h 273844"/>
                  <a:gd name="connsiteX19" fmla="*/ 59532 w 73819"/>
                  <a:gd name="connsiteY19" fmla="*/ 264319 h 273844"/>
                  <a:gd name="connsiteX20" fmla="*/ 66675 w 73819"/>
                  <a:gd name="connsiteY20" fmla="*/ 271463 h 273844"/>
                  <a:gd name="connsiteX21" fmla="*/ 73819 w 73819"/>
                  <a:gd name="connsiteY21" fmla="*/ 271463 h 273844"/>
                  <a:gd name="connsiteX22" fmla="*/ 71438 w 73819"/>
                  <a:gd name="connsiteY22" fmla="*/ 273844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819" h="273844">
                    <a:moveTo>
                      <a:pt x="0" y="0"/>
                    </a:moveTo>
                    <a:lnTo>
                      <a:pt x="0" y="0"/>
                    </a:lnTo>
                    <a:cubicBezTo>
                      <a:pt x="18779" y="50077"/>
                      <a:pt x="-3922" y="-15408"/>
                      <a:pt x="9525" y="42863"/>
                    </a:cubicBezTo>
                    <a:cubicBezTo>
                      <a:pt x="10657" y="47770"/>
                      <a:pt x="18734" y="53912"/>
                      <a:pt x="21432" y="57150"/>
                    </a:cubicBezTo>
                    <a:cubicBezTo>
                      <a:pt x="23264" y="59349"/>
                      <a:pt x="24362" y="62095"/>
                      <a:pt x="26194" y="64294"/>
                    </a:cubicBezTo>
                    <a:cubicBezTo>
                      <a:pt x="44852" y="86684"/>
                      <a:pt x="18780" y="49602"/>
                      <a:pt x="42863" y="85725"/>
                    </a:cubicBezTo>
                    <a:cubicBezTo>
                      <a:pt x="44451" y="88106"/>
                      <a:pt x="47808" y="88656"/>
                      <a:pt x="50007" y="90488"/>
                    </a:cubicBezTo>
                    <a:cubicBezTo>
                      <a:pt x="52594" y="92644"/>
                      <a:pt x="54769" y="95251"/>
                      <a:pt x="57150" y="97632"/>
                    </a:cubicBezTo>
                    <a:cubicBezTo>
                      <a:pt x="56356" y="104776"/>
                      <a:pt x="56178" y="112015"/>
                      <a:pt x="54769" y="119063"/>
                    </a:cubicBezTo>
                    <a:cubicBezTo>
                      <a:pt x="53785" y="123985"/>
                      <a:pt x="51594" y="128588"/>
                      <a:pt x="50007" y="133350"/>
                    </a:cubicBezTo>
                    <a:lnTo>
                      <a:pt x="45244" y="147638"/>
                    </a:lnTo>
                    <a:lnTo>
                      <a:pt x="42863" y="159544"/>
                    </a:lnTo>
                    <a:cubicBezTo>
                      <a:pt x="43657" y="167482"/>
                      <a:pt x="43774" y="175516"/>
                      <a:pt x="45244" y="183357"/>
                    </a:cubicBezTo>
                    <a:cubicBezTo>
                      <a:pt x="46169" y="188291"/>
                      <a:pt x="45830" y="194859"/>
                      <a:pt x="50007" y="197644"/>
                    </a:cubicBezTo>
                    <a:lnTo>
                      <a:pt x="57150" y="202407"/>
                    </a:lnTo>
                    <a:cubicBezTo>
                      <a:pt x="59560" y="209634"/>
                      <a:pt x="62829" y="215725"/>
                      <a:pt x="57150" y="223838"/>
                    </a:cubicBezTo>
                    <a:cubicBezTo>
                      <a:pt x="53868" y="228527"/>
                      <a:pt x="47625" y="230188"/>
                      <a:pt x="42863" y="233363"/>
                    </a:cubicBezTo>
                    <a:cubicBezTo>
                      <a:pt x="40061" y="235231"/>
                      <a:pt x="38100" y="238126"/>
                      <a:pt x="35719" y="240507"/>
                    </a:cubicBezTo>
                    <a:cubicBezTo>
                      <a:pt x="40798" y="255744"/>
                      <a:pt x="33815" y="241143"/>
                      <a:pt x="45244" y="250032"/>
                    </a:cubicBezTo>
                    <a:cubicBezTo>
                      <a:pt x="50560" y="254167"/>
                      <a:pt x="54769" y="259556"/>
                      <a:pt x="59532" y="264319"/>
                    </a:cubicBezTo>
                    <a:cubicBezTo>
                      <a:pt x="61913" y="266700"/>
                      <a:pt x="63308" y="271463"/>
                      <a:pt x="66675" y="271463"/>
                    </a:cubicBezTo>
                    <a:lnTo>
                      <a:pt x="73819" y="271463"/>
                    </a:lnTo>
                    <a:lnTo>
                      <a:pt x="71438" y="273844"/>
                    </a:lnTo>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22" name="Freihandform 21"/>
              <p:cNvSpPr/>
              <p:nvPr/>
            </p:nvSpPr>
            <p:spPr>
              <a:xfrm>
                <a:off x="2064544" y="3945731"/>
                <a:ext cx="1493044" cy="1240632"/>
              </a:xfrm>
              <a:custGeom>
                <a:avLst/>
                <a:gdLst>
                  <a:gd name="connsiteX0" fmla="*/ 1414462 w 1493044"/>
                  <a:gd name="connsiteY0" fmla="*/ 1240632 h 1240632"/>
                  <a:gd name="connsiteX1" fmla="*/ 1423987 w 1493044"/>
                  <a:gd name="connsiteY1" fmla="*/ 1190625 h 1240632"/>
                  <a:gd name="connsiteX2" fmla="*/ 1414462 w 1493044"/>
                  <a:gd name="connsiteY2" fmla="*/ 1147763 h 1240632"/>
                  <a:gd name="connsiteX3" fmla="*/ 1397794 w 1493044"/>
                  <a:gd name="connsiteY3" fmla="*/ 1138238 h 1240632"/>
                  <a:gd name="connsiteX4" fmla="*/ 1397794 w 1493044"/>
                  <a:gd name="connsiteY4" fmla="*/ 1057275 h 1240632"/>
                  <a:gd name="connsiteX5" fmla="*/ 1426369 w 1493044"/>
                  <a:gd name="connsiteY5" fmla="*/ 1050132 h 1240632"/>
                  <a:gd name="connsiteX6" fmla="*/ 1445419 w 1493044"/>
                  <a:gd name="connsiteY6" fmla="*/ 1016794 h 1240632"/>
                  <a:gd name="connsiteX7" fmla="*/ 1457325 w 1493044"/>
                  <a:gd name="connsiteY7" fmla="*/ 985838 h 1240632"/>
                  <a:gd name="connsiteX8" fmla="*/ 1476375 w 1493044"/>
                  <a:gd name="connsiteY8" fmla="*/ 959644 h 1240632"/>
                  <a:gd name="connsiteX9" fmla="*/ 1493044 w 1493044"/>
                  <a:gd name="connsiteY9" fmla="*/ 938213 h 1240632"/>
                  <a:gd name="connsiteX10" fmla="*/ 1466850 w 1493044"/>
                  <a:gd name="connsiteY10" fmla="*/ 890588 h 1240632"/>
                  <a:gd name="connsiteX11" fmla="*/ 1457325 w 1493044"/>
                  <a:gd name="connsiteY11" fmla="*/ 869157 h 1240632"/>
                  <a:gd name="connsiteX12" fmla="*/ 1419225 w 1493044"/>
                  <a:gd name="connsiteY12" fmla="*/ 869157 h 1240632"/>
                  <a:gd name="connsiteX13" fmla="*/ 1404937 w 1493044"/>
                  <a:gd name="connsiteY13" fmla="*/ 835819 h 1240632"/>
                  <a:gd name="connsiteX14" fmla="*/ 1388269 w 1493044"/>
                  <a:gd name="connsiteY14" fmla="*/ 819150 h 1240632"/>
                  <a:gd name="connsiteX15" fmla="*/ 1376362 w 1493044"/>
                  <a:gd name="connsiteY15" fmla="*/ 764382 h 1240632"/>
                  <a:gd name="connsiteX16" fmla="*/ 1357312 w 1493044"/>
                  <a:gd name="connsiteY16" fmla="*/ 723900 h 1240632"/>
                  <a:gd name="connsiteX17" fmla="*/ 1333500 w 1493044"/>
                  <a:gd name="connsiteY17" fmla="*/ 714375 h 1240632"/>
                  <a:gd name="connsiteX18" fmla="*/ 1323975 w 1493044"/>
                  <a:gd name="connsiteY18" fmla="*/ 654844 h 1240632"/>
                  <a:gd name="connsiteX19" fmla="*/ 1302544 w 1493044"/>
                  <a:gd name="connsiteY19" fmla="*/ 638175 h 1240632"/>
                  <a:gd name="connsiteX20" fmla="*/ 1307306 w 1493044"/>
                  <a:gd name="connsiteY20" fmla="*/ 538163 h 1240632"/>
                  <a:gd name="connsiteX21" fmla="*/ 1300162 w 1493044"/>
                  <a:gd name="connsiteY21" fmla="*/ 535782 h 1240632"/>
                  <a:gd name="connsiteX22" fmla="*/ 1290637 w 1493044"/>
                  <a:gd name="connsiteY22" fmla="*/ 504825 h 1240632"/>
                  <a:gd name="connsiteX23" fmla="*/ 1262062 w 1493044"/>
                  <a:gd name="connsiteY23" fmla="*/ 502444 h 1240632"/>
                  <a:gd name="connsiteX24" fmla="*/ 1252537 w 1493044"/>
                  <a:gd name="connsiteY24" fmla="*/ 519113 h 1240632"/>
                  <a:gd name="connsiteX25" fmla="*/ 1238250 w 1493044"/>
                  <a:gd name="connsiteY25" fmla="*/ 507207 h 1240632"/>
                  <a:gd name="connsiteX26" fmla="*/ 1214437 w 1493044"/>
                  <a:gd name="connsiteY26" fmla="*/ 473869 h 1240632"/>
                  <a:gd name="connsiteX27" fmla="*/ 1207294 w 1493044"/>
                  <a:gd name="connsiteY27" fmla="*/ 492919 h 1240632"/>
                  <a:gd name="connsiteX28" fmla="*/ 1173956 w 1493044"/>
                  <a:gd name="connsiteY28" fmla="*/ 473869 h 1240632"/>
                  <a:gd name="connsiteX29" fmla="*/ 1147762 w 1493044"/>
                  <a:gd name="connsiteY29" fmla="*/ 471488 h 1240632"/>
                  <a:gd name="connsiteX30" fmla="*/ 1123950 w 1493044"/>
                  <a:gd name="connsiteY30" fmla="*/ 438150 h 1240632"/>
                  <a:gd name="connsiteX31" fmla="*/ 1104900 w 1493044"/>
                  <a:gd name="connsiteY31" fmla="*/ 454819 h 1240632"/>
                  <a:gd name="connsiteX32" fmla="*/ 1066800 w 1493044"/>
                  <a:gd name="connsiteY32" fmla="*/ 435769 h 1240632"/>
                  <a:gd name="connsiteX33" fmla="*/ 1023937 w 1493044"/>
                  <a:gd name="connsiteY33" fmla="*/ 414338 h 1240632"/>
                  <a:gd name="connsiteX34" fmla="*/ 985837 w 1493044"/>
                  <a:gd name="connsiteY34" fmla="*/ 392907 h 1240632"/>
                  <a:gd name="connsiteX35" fmla="*/ 945356 w 1493044"/>
                  <a:gd name="connsiteY35" fmla="*/ 369094 h 1240632"/>
                  <a:gd name="connsiteX36" fmla="*/ 931069 w 1493044"/>
                  <a:gd name="connsiteY36" fmla="*/ 345282 h 1240632"/>
                  <a:gd name="connsiteX37" fmla="*/ 907256 w 1493044"/>
                  <a:gd name="connsiteY37" fmla="*/ 330994 h 1240632"/>
                  <a:gd name="connsiteX38" fmla="*/ 883444 w 1493044"/>
                  <a:gd name="connsiteY38" fmla="*/ 264319 h 1240632"/>
                  <a:gd name="connsiteX39" fmla="*/ 845344 w 1493044"/>
                  <a:gd name="connsiteY39" fmla="*/ 252413 h 1240632"/>
                  <a:gd name="connsiteX40" fmla="*/ 819150 w 1493044"/>
                  <a:gd name="connsiteY40" fmla="*/ 185738 h 1240632"/>
                  <a:gd name="connsiteX41" fmla="*/ 766762 w 1493044"/>
                  <a:gd name="connsiteY41" fmla="*/ 121444 h 1240632"/>
                  <a:gd name="connsiteX42" fmla="*/ 738187 w 1493044"/>
                  <a:gd name="connsiteY42" fmla="*/ 95250 h 1240632"/>
                  <a:gd name="connsiteX43" fmla="*/ 704850 w 1493044"/>
                  <a:gd name="connsiteY43" fmla="*/ 83344 h 1240632"/>
                  <a:gd name="connsiteX44" fmla="*/ 654844 w 1493044"/>
                  <a:gd name="connsiteY44" fmla="*/ 40482 h 1240632"/>
                  <a:gd name="connsiteX45" fmla="*/ 664369 w 1493044"/>
                  <a:gd name="connsiteY45" fmla="*/ 7144 h 1240632"/>
                  <a:gd name="connsiteX46" fmla="*/ 640556 w 1493044"/>
                  <a:gd name="connsiteY46" fmla="*/ 0 h 1240632"/>
                  <a:gd name="connsiteX47" fmla="*/ 628650 w 1493044"/>
                  <a:gd name="connsiteY47" fmla="*/ 16669 h 1240632"/>
                  <a:gd name="connsiteX48" fmla="*/ 621506 w 1493044"/>
                  <a:gd name="connsiteY48" fmla="*/ 30957 h 1240632"/>
                  <a:gd name="connsiteX49" fmla="*/ 600075 w 1493044"/>
                  <a:gd name="connsiteY49" fmla="*/ 16669 h 1240632"/>
                  <a:gd name="connsiteX50" fmla="*/ 592931 w 1493044"/>
                  <a:gd name="connsiteY50" fmla="*/ 28575 h 1240632"/>
                  <a:gd name="connsiteX51" fmla="*/ 585787 w 1493044"/>
                  <a:gd name="connsiteY51" fmla="*/ 57150 h 1240632"/>
                  <a:gd name="connsiteX52" fmla="*/ 554831 w 1493044"/>
                  <a:gd name="connsiteY52" fmla="*/ 54769 h 1240632"/>
                  <a:gd name="connsiteX53" fmla="*/ 540544 w 1493044"/>
                  <a:gd name="connsiteY53" fmla="*/ 47625 h 1240632"/>
                  <a:gd name="connsiteX54" fmla="*/ 528637 w 1493044"/>
                  <a:gd name="connsiteY54" fmla="*/ 61913 h 1240632"/>
                  <a:gd name="connsiteX55" fmla="*/ 523875 w 1493044"/>
                  <a:gd name="connsiteY55" fmla="*/ 80963 h 1240632"/>
                  <a:gd name="connsiteX56" fmla="*/ 502444 w 1493044"/>
                  <a:gd name="connsiteY56" fmla="*/ 97632 h 1240632"/>
                  <a:gd name="connsiteX57" fmla="*/ 488156 w 1493044"/>
                  <a:gd name="connsiteY57" fmla="*/ 83344 h 1240632"/>
                  <a:gd name="connsiteX58" fmla="*/ 471487 w 1493044"/>
                  <a:gd name="connsiteY58" fmla="*/ 100013 h 1240632"/>
                  <a:gd name="connsiteX59" fmla="*/ 438150 w 1493044"/>
                  <a:gd name="connsiteY59" fmla="*/ 92869 h 1240632"/>
                  <a:gd name="connsiteX60" fmla="*/ 426244 w 1493044"/>
                  <a:gd name="connsiteY60" fmla="*/ 109538 h 1240632"/>
                  <a:gd name="connsiteX61" fmla="*/ 400050 w 1493044"/>
                  <a:gd name="connsiteY61" fmla="*/ 109538 h 1240632"/>
                  <a:gd name="connsiteX62" fmla="*/ 373856 w 1493044"/>
                  <a:gd name="connsiteY62" fmla="*/ 102394 h 1240632"/>
                  <a:gd name="connsiteX63" fmla="*/ 361950 w 1493044"/>
                  <a:gd name="connsiteY63" fmla="*/ 114300 h 1240632"/>
                  <a:gd name="connsiteX64" fmla="*/ 330994 w 1493044"/>
                  <a:gd name="connsiteY64" fmla="*/ 90488 h 1240632"/>
                  <a:gd name="connsiteX65" fmla="*/ 304800 w 1493044"/>
                  <a:gd name="connsiteY65" fmla="*/ 64294 h 1240632"/>
                  <a:gd name="connsiteX66" fmla="*/ 273844 w 1493044"/>
                  <a:gd name="connsiteY66" fmla="*/ 52388 h 1240632"/>
                  <a:gd name="connsiteX67" fmla="*/ 250031 w 1493044"/>
                  <a:gd name="connsiteY67" fmla="*/ 57150 h 1240632"/>
                  <a:gd name="connsiteX68" fmla="*/ 250031 w 1493044"/>
                  <a:gd name="connsiteY68" fmla="*/ 83344 h 1240632"/>
                  <a:gd name="connsiteX69" fmla="*/ 242887 w 1493044"/>
                  <a:gd name="connsiteY69" fmla="*/ 104775 h 1240632"/>
                  <a:gd name="connsiteX70" fmla="*/ 230981 w 1493044"/>
                  <a:gd name="connsiteY70" fmla="*/ 116682 h 1240632"/>
                  <a:gd name="connsiteX71" fmla="*/ 197644 w 1493044"/>
                  <a:gd name="connsiteY71" fmla="*/ 95250 h 1240632"/>
                  <a:gd name="connsiteX72" fmla="*/ 169069 w 1493044"/>
                  <a:gd name="connsiteY72" fmla="*/ 85725 h 1240632"/>
                  <a:gd name="connsiteX73" fmla="*/ 150019 w 1493044"/>
                  <a:gd name="connsiteY73" fmla="*/ 88107 h 1240632"/>
                  <a:gd name="connsiteX74" fmla="*/ 145256 w 1493044"/>
                  <a:gd name="connsiteY74" fmla="*/ 107157 h 1240632"/>
                  <a:gd name="connsiteX75" fmla="*/ 128587 w 1493044"/>
                  <a:gd name="connsiteY75" fmla="*/ 119063 h 1240632"/>
                  <a:gd name="connsiteX76" fmla="*/ 107156 w 1493044"/>
                  <a:gd name="connsiteY76" fmla="*/ 133350 h 1240632"/>
                  <a:gd name="connsiteX77" fmla="*/ 78581 w 1493044"/>
                  <a:gd name="connsiteY77" fmla="*/ 147638 h 1240632"/>
                  <a:gd name="connsiteX78" fmla="*/ 76200 w 1493044"/>
                  <a:gd name="connsiteY78" fmla="*/ 173832 h 1240632"/>
                  <a:gd name="connsiteX79" fmla="*/ 76200 w 1493044"/>
                  <a:gd name="connsiteY79" fmla="*/ 173832 h 1240632"/>
                  <a:gd name="connsiteX80" fmla="*/ 40481 w 1493044"/>
                  <a:gd name="connsiteY80" fmla="*/ 176213 h 1240632"/>
                  <a:gd name="connsiteX81" fmla="*/ 16669 w 1493044"/>
                  <a:gd name="connsiteY81" fmla="*/ 183357 h 1240632"/>
                  <a:gd name="connsiteX82" fmla="*/ 0 w 1493044"/>
                  <a:gd name="connsiteY82" fmla="*/ 209550 h 124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93044" h="1240632">
                    <a:moveTo>
                      <a:pt x="1414462" y="1240632"/>
                    </a:moveTo>
                    <a:lnTo>
                      <a:pt x="1423987" y="1190625"/>
                    </a:lnTo>
                    <a:lnTo>
                      <a:pt x="1414462" y="1147763"/>
                    </a:lnTo>
                    <a:lnTo>
                      <a:pt x="1397794" y="1138238"/>
                    </a:lnTo>
                    <a:lnTo>
                      <a:pt x="1397794" y="1057275"/>
                    </a:lnTo>
                    <a:lnTo>
                      <a:pt x="1426369" y="1050132"/>
                    </a:lnTo>
                    <a:lnTo>
                      <a:pt x="1445419" y="1016794"/>
                    </a:lnTo>
                    <a:lnTo>
                      <a:pt x="1457325" y="985838"/>
                    </a:lnTo>
                    <a:lnTo>
                      <a:pt x="1476375" y="959644"/>
                    </a:lnTo>
                    <a:lnTo>
                      <a:pt x="1493044" y="938213"/>
                    </a:lnTo>
                    <a:lnTo>
                      <a:pt x="1466850" y="890588"/>
                    </a:lnTo>
                    <a:lnTo>
                      <a:pt x="1457325" y="869157"/>
                    </a:lnTo>
                    <a:lnTo>
                      <a:pt x="1419225" y="869157"/>
                    </a:lnTo>
                    <a:lnTo>
                      <a:pt x="1404937" y="835819"/>
                    </a:lnTo>
                    <a:lnTo>
                      <a:pt x="1388269" y="819150"/>
                    </a:lnTo>
                    <a:lnTo>
                      <a:pt x="1376362" y="764382"/>
                    </a:lnTo>
                    <a:lnTo>
                      <a:pt x="1357312" y="723900"/>
                    </a:lnTo>
                    <a:lnTo>
                      <a:pt x="1333500" y="714375"/>
                    </a:lnTo>
                    <a:lnTo>
                      <a:pt x="1323975" y="654844"/>
                    </a:lnTo>
                    <a:lnTo>
                      <a:pt x="1302544" y="638175"/>
                    </a:lnTo>
                    <a:lnTo>
                      <a:pt x="1307306" y="538163"/>
                    </a:lnTo>
                    <a:lnTo>
                      <a:pt x="1300162" y="535782"/>
                    </a:lnTo>
                    <a:lnTo>
                      <a:pt x="1290637" y="504825"/>
                    </a:lnTo>
                    <a:lnTo>
                      <a:pt x="1262062" y="502444"/>
                    </a:lnTo>
                    <a:lnTo>
                      <a:pt x="1252537" y="519113"/>
                    </a:lnTo>
                    <a:lnTo>
                      <a:pt x="1238250" y="507207"/>
                    </a:lnTo>
                    <a:lnTo>
                      <a:pt x="1214437" y="473869"/>
                    </a:lnTo>
                    <a:lnTo>
                      <a:pt x="1207294" y="492919"/>
                    </a:lnTo>
                    <a:lnTo>
                      <a:pt x="1173956" y="473869"/>
                    </a:lnTo>
                    <a:lnTo>
                      <a:pt x="1147762" y="471488"/>
                    </a:lnTo>
                    <a:lnTo>
                      <a:pt x="1123950" y="438150"/>
                    </a:lnTo>
                    <a:lnTo>
                      <a:pt x="1104900" y="454819"/>
                    </a:lnTo>
                    <a:lnTo>
                      <a:pt x="1066800" y="435769"/>
                    </a:lnTo>
                    <a:lnTo>
                      <a:pt x="1023937" y="414338"/>
                    </a:lnTo>
                    <a:lnTo>
                      <a:pt x="985837" y="392907"/>
                    </a:lnTo>
                    <a:lnTo>
                      <a:pt x="945356" y="369094"/>
                    </a:lnTo>
                    <a:lnTo>
                      <a:pt x="931069" y="345282"/>
                    </a:lnTo>
                    <a:lnTo>
                      <a:pt x="907256" y="330994"/>
                    </a:lnTo>
                    <a:lnTo>
                      <a:pt x="883444" y="264319"/>
                    </a:lnTo>
                    <a:lnTo>
                      <a:pt x="845344" y="252413"/>
                    </a:lnTo>
                    <a:lnTo>
                      <a:pt x="819150" y="185738"/>
                    </a:lnTo>
                    <a:lnTo>
                      <a:pt x="766762" y="121444"/>
                    </a:lnTo>
                    <a:lnTo>
                      <a:pt x="738187" y="95250"/>
                    </a:lnTo>
                    <a:lnTo>
                      <a:pt x="704850" y="83344"/>
                    </a:lnTo>
                    <a:lnTo>
                      <a:pt x="654844" y="40482"/>
                    </a:lnTo>
                    <a:lnTo>
                      <a:pt x="664369" y="7144"/>
                    </a:lnTo>
                    <a:lnTo>
                      <a:pt x="640556" y="0"/>
                    </a:lnTo>
                    <a:lnTo>
                      <a:pt x="628650" y="16669"/>
                    </a:lnTo>
                    <a:lnTo>
                      <a:pt x="621506" y="30957"/>
                    </a:lnTo>
                    <a:lnTo>
                      <a:pt x="600075" y="16669"/>
                    </a:lnTo>
                    <a:lnTo>
                      <a:pt x="592931" y="28575"/>
                    </a:lnTo>
                    <a:lnTo>
                      <a:pt x="585787" y="57150"/>
                    </a:lnTo>
                    <a:lnTo>
                      <a:pt x="554831" y="54769"/>
                    </a:lnTo>
                    <a:lnTo>
                      <a:pt x="540544" y="47625"/>
                    </a:lnTo>
                    <a:lnTo>
                      <a:pt x="528637" y="61913"/>
                    </a:lnTo>
                    <a:lnTo>
                      <a:pt x="523875" y="80963"/>
                    </a:lnTo>
                    <a:lnTo>
                      <a:pt x="502444" y="97632"/>
                    </a:lnTo>
                    <a:lnTo>
                      <a:pt x="488156" y="83344"/>
                    </a:lnTo>
                    <a:lnTo>
                      <a:pt x="471487" y="100013"/>
                    </a:lnTo>
                    <a:lnTo>
                      <a:pt x="438150" y="92869"/>
                    </a:lnTo>
                    <a:lnTo>
                      <a:pt x="426244" y="109538"/>
                    </a:lnTo>
                    <a:lnTo>
                      <a:pt x="400050" y="109538"/>
                    </a:lnTo>
                    <a:lnTo>
                      <a:pt x="373856" y="102394"/>
                    </a:lnTo>
                    <a:lnTo>
                      <a:pt x="361950" y="114300"/>
                    </a:lnTo>
                    <a:lnTo>
                      <a:pt x="330994" y="90488"/>
                    </a:lnTo>
                    <a:lnTo>
                      <a:pt x="304800" y="64294"/>
                    </a:lnTo>
                    <a:lnTo>
                      <a:pt x="273844" y="52388"/>
                    </a:lnTo>
                    <a:lnTo>
                      <a:pt x="250031" y="57150"/>
                    </a:lnTo>
                    <a:lnTo>
                      <a:pt x="250031" y="83344"/>
                    </a:lnTo>
                    <a:lnTo>
                      <a:pt x="242887" y="104775"/>
                    </a:lnTo>
                    <a:lnTo>
                      <a:pt x="230981" y="116682"/>
                    </a:lnTo>
                    <a:lnTo>
                      <a:pt x="197644" y="95250"/>
                    </a:lnTo>
                    <a:lnTo>
                      <a:pt x="169069" y="85725"/>
                    </a:lnTo>
                    <a:lnTo>
                      <a:pt x="150019" y="88107"/>
                    </a:lnTo>
                    <a:lnTo>
                      <a:pt x="145256" y="107157"/>
                    </a:lnTo>
                    <a:lnTo>
                      <a:pt x="128587" y="119063"/>
                    </a:lnTo>
                    <a:lnTo>
                      <a:pt x="107156" y="133350"/>
                    </a:lnTo>
                    <a:lnTo>
                      <a:pt x="78581" y="147638"/>
                    </a:lnTo>
                    <a:lnTo>
                      <a:pt x="76200" y="173832"/>
                    </a:lnTo>
                    <a:lnTo>
                      <a:pt x="76200" y="173832"/>
                    </a:lnTo>
                    <a:lnTo>
                      <a:pt x="40481" y="176213"/>
                    </a:lnTo>
                    <a:lnTo>
                      <a:pt x="16669" y="183357"/>
                    </a:lnTo>
                    <a:lnTo>
                      <a:pt x="0" y="209550"/>
                    </a:lnTo>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grpSp>
        <p:grpSp>
          <p:nvGrpSpPr>
            <p:cNvPr id="98" name="Group 13"/>
            <p:cNvGrpSpPr>
              <a:grpSpLocks/>
            </p:cNvGrpSpPr>
            <p:nvPr/>
          </p:nvGrpSpPr>
          <p:grpSpPr bwMode="auto">
            <a:xfrm>
              <a:off x="2267744" y="5247258"/>
              <a:ext cx="287337" cy="287337"/>
              <a:chOff x="596" y="1501"/>
              <a:chExt cx="181" cy="181"/>
            </a:xfrm>
          </p:grpSpPr>
          <p:sp>
            <p:nvSpPr>
              <p:cNvPr id="99" name="Oval 14"/>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0" name="Rectangle 15"/>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6</a:t>
                </a:r>
              </a:p>
            </p:txBody>
          </p:sp>
        </p:grpSp>
        <p:grpSp>
          <p:nvGrpSpPr>
            <p:cNvPr id="101" name="Group 16"/>
            <p:cNvGrpSpPr>
              <a:grpSpLocks/>
            </p:cNvGrpSpPr>
            <p:nvPr/>
          </p:nvGrpSpPr>
          <p:grpSpPr bwMode="auto">
            <a:xfrm>
              <a:off x="2274568" y="5494199"/>
              <a:ext cx="287337" cy="287337"/>
              <a:chOff x="596" y="1501"/>
              <a:chExt cx="181" cy="181"/>
            </a:xfrm>
          </p:grpSpPr>
          <p:sp>
            <p:nvSpPr>
              <p:cNvPr id="102" name="Oval 17"/>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 name="Rectangle 18"/>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7</a:t>
                </a:r>
                <a:endParaRPr lang="en-US" sz="1100" b="1" dirty="0" smtClean="0">
                  <a:solidFill>
                    <a:schemeClr val="bg1"/>
                  </a:solidFill>
                </a:endParaRPr>
              </a:p>
            </p:txBody>
          </p:sp>
        </p:grpSp>
        <p:grpSp>
          <p:nvGrpSpPr>
            <p:cNvPr id="104" name="Group 19"/>
            <p:cNvGrpSpPr>
              <a:grpSpLocks/>
            </p:cNvGrpSpPr>
            <p:nvPr/>
          </p:nvGrpSpPr>
          <p:grpSpPr bwMode="auto">
            <a:xfrm>
              <a:off x="2274567" y="5755770"/>
              <a:ext cx="287337" cy="287337"/>
              <a:chOff x="596" y="1501"/>
              <a:chExt cx="181" cy="181"/>
            </a:xfrm>
          </p:grpSpPr>
          <p:sp>
            <p:nvSpPr>
              <p:cNvPr id="105" name="Oval 20"/>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 name="Rectangle 21"/>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8</a:t>
                </a:r>
              </a:p>
            </p:txBody>
          </p:sp>
        </p:grpSp>
        <p:grpSp>
          <p:nvGrpSpPr>
            <p:cNvPr id="107" name="Group 22"/>
            <p:cNvGrpSpPr>
              <a:grpSpLocks/>
            </p:cNvGrpSpPr>
            <p:nvPr/>
          </p:nvGrpSpPr>
          <p:grpSpPr bwMode="auto">
            <a:xfrm>
              <a:off x="2274568" y="6003609"/>
              <a:ext cx="287337" cy="287337"/>
              <a:chOff x="596" y="1501"/>
              <a:chExt cx="181" cy="181"/>
            </a:xfrm>
          </p:grpSpPr>
          <p:sp>
            <p:nvSpPr>
              <p:cNvPr id="108" name="Oval 23"/>
              <p:cNvSpPr>
                <a:spLocks noChangeArrowheads="1"/>
              </p:cNvSpPr>
              <p:nvPr/>
            </p:nvSpPr>
            <p:spPr bwMode="auto">
              <a:xfrm>
                <a:off x="615" y="1525"/>
                <a:ext cx="136" cy="136"/>
              </a:xfrm>
              <a:prstGeom prst="ellipse">
                <a:avLst/>
              </a:prstGeom>
              <a:solidFill>
                <a:srgbClr val="E3007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9" name="Rectangle 24"/>
              <p:cNvSpPr>
                <a:spLocks noChangeArrowheads="1"/>
              </p:cNvSpPr>
              <p:nvPr/>
            </p:nvSpPr>
            <p:spPr bwMode="auto">
              <a:xfrm>
                <a:off x="596" y="15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100" b="1" dirty="0">
                    <a:solidFill>
                      <a:schemeClr val="bg1"/>
                    </a:solidFill>
                  </a:rPr>
                  <a:t>9</a:t>
                </a:r>
              </a:p>
            </p:txBody>
          </p:sp>
        </p:grpSp>
        <p:sp>
          <p:nvSpPr>
            <p:cNvPr id="113" name="Textfeld 112"/>
            <p:cNvSpPr txBox="1"/>
            <p:nvPr/>
          </p:nvSpPr>
          <p:spPr>
            <a:xfrm>
              <a:off x="2531111" y="5275389"/>
              <a:ext cx="1440000" cy="400110"/>
            </a:xfrm>
            <a:prstGeom prst="rect">
              <a:avLst/>
            </a:prstGeom>
            <a:noFill/>
          </p:spPr>
          <p:txBody>
            <a:bodyPr wrap="square" rtlCol="0">
              <a:spAutoFit/>
            </a:bodyPr>
            <a:lstStyle/>
            <a:p>
              <a:r>
                <a:rPr lang="de-DE" sz="1000" dirty="0" smtClean="0">
                  <a:solidFill>
                    <a:srgbClr val="000000"/>
                  </a:solidFill>
                </a:rPr>
                <a:t>Lake </a:t>
              </a:r>
              <a:r>
                <a:rPr lang="de-DE" sz="1000" dirty="0" err="1" smtClean="0">
                  <a:solidFill>
                    <a:srgbClr val="000000"/>
                  </a:solidFill>
                </a:rPr>
                <a:t>Dorjan-Strumica</a:t>
              </a:r>
              <a:endParaRPr lang="de-AT" sz="1000" dirty="0">
                <a:solidFill>
                  <a:srgbClr val="000000"/>
                </a:solidFill>
              </a:endParaRPr>
            </a:p>
          </p:txBody>
        </p:sp>
        <p:sp>
          <p:nvSpPr>
            <p:cNvPr id="114" name="Textfeld 113"/>
            <p:cNvSpPr txBox="1"/>
            <p:nvPr/>
          </p:nvSpPr>
          <p:spPr>
            <a:xfrm>
              <a:off x="2531400" y="5519940"/>
              <a:ext cx="1440000" cy="246221"/>
            </a:xfrm>
            <a:prstGeom prst="rect">
              <a:avLst/>
            </a:prstGeom>
            <a:noFill/>
          </p:spPr>
          <p:txBody>
            <a:bodyPr wrap="square" rtlCol="0">
              <a:spAutoFit/>
            </a:bodyPr>
            <a:lstStyle/>
            <a:p>
              <a:r>
                <a:rPr lang="de-DE" sz="1000" dirty="0" err="1" smtClean="0">
                  <a:solidFill>
                    <a:srgbClr val="000000"/>
                  </a:solidFill>
                </a:rPr>
                <a:t>Tikves</a:t>
              </a:r>
              <a:r>
                <a:rPr lang="de-DE" sz="1000" dirty="0" smtClean="0">
                  <a:solidFill>
                    <a:srgbClr val="000000"/>
                  </a:solidFill>
                </a:rPr>
                <a:t> </a:t>
              </a:r>
              <a:r>
                <a:rPr lang="de-DE" sz="1000" dirty="0" err="1" smtClean="0">
                  <a:solidFill>
                    <a:srgbClr val="000000"/>
                  </a:solidFill>
                </a:rPr>
                <a:t>Wine</a:t>
              </a:r>
              <a:r>
                <a:rPr lang="de-DE" sz="1000" dirty="0" smtClean="0">
                  <a:solidFill>
                    <a:srgbClr val="000000"/>
                  </a:solidFill>
                </a:rPr>
                <a:t> Region</a:t>
              </a:r>
              <a:endParaRPr lang="de-AT" sz="1000" dirty="0">
                <a:solidFill>
                  <a:srgbClr val="000000"/>
                </a:solidFill>
              </a:endParaRPr>
            </a:p>
          </p:txBody>
        </p:sp>
        <p:sp>
          <p:nvSpPr>
            <p:cNvPr id="115" name="Textfeld 114"/>
            <p:cNvSpPr txBox="1"/>
            <p:nvPr/>
          </p:nvSpPr>
          <p:spPr>
            <a:xfrm>
              <a:off x="2539013" y="5787075"/>
              <a:ext cx="1440000" cy="400110"/>
            </a:xfrm>
            <a:prstGeom prst="rect">
              <a:avLst/>
            </a:prstGeom>
            <a:noFill/>
          </p:spPr>
          <p:txBody>
            <a:bodyPr wrap="square" rtlCol="0">
              <a:spAutoFit/>
            </a:bodyPr>
            <a:lstStyle/>
            <a:p>
              <a:r>
                <a:rPr lang="de-DE" sz="1000" dirty="0" smtClean="0">
                  <a:solidFill>
                    <a:srgbClr val="000000"/>
                  </a:solidFill>
                </a:rPr>
                <a:t>Central North Macedonia</a:t>
              </a:r>
              <a:endParaRPr lang="de-AT" sz="1000" dirty="0">
                <a:solidFill>
                  <a:srgbClr val="000000"/>
                </a:solidFill>
              </a:endParaRPr>
            </a:p>
          </p:txBody>
        </p:sp>
        <p:sp>
          <p:nvSpPr>
            <p:cNvPr id="116" name="Textfeld 115"/>
            <p:cNvSpPr txBox="1"/>
            <p:nvPr/>
          </p:nvSpPr>
          <p:spPr>
            <a:xfrm>
              <a:off x="2539013" y="6028452"/>
              <a:ext cx="1440000" cy="400110"/>
            </a:xfrm>
            <a:prstGeom prst="rect">
              <a:avLst/>
            </a:prstGeom>
            <a:noFill/>
          </p:spPr>
          <p:txBody>
            <a:bodyPr wrap="square" rtlCol="0">
              <a:spAutoFit/>
            </a:bodyPr>
            <a:lstStyle/>
            <a:p>
              <a:r>
                <a:rPr lang="de-DE" sz="1000" dirty="0" smtClean="0">
                  <a:solidFill>
                    <a:srgbClr val="000000"/>
                  </a:solidFill>
                </a:rPr>
                <a:t>Eastern North Macedonia</a:t>
              </a:r>
              <a:endParaRPr lang="de-AT" sz="1000" dirty="0">
                <a:solidFill>
                  <a:srgbClr val="000000"/>
                </a:solidFill>
              </a:endParaRPr>
            </a:p>
          </p:txBody>
        </p:sp>
      </p:grpSp>
    </p:spTree>
    <p:extLst>
      <p:ext uri="{BB962C8B-B14F-4D97-AF65-F5344CB8AC3E}">
        <p14:creationId xmlns:p14="http://schemas.microsoft.com/office/powerpoint/2010/main" val="583850012"/>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97</a:t>
            </a:fld>
            <a:endParaRPr lang="de-DE" altLang="de-DE"/>
          </a:p>
        </p:txBody>
      </p:sp>
      <p:sp>
        <p:nvSpPr>
          <p:cNvPr id="9" name="Inhaltsplatzhalter 8"/>
          <p:cNvSpPr>
            <a:spLocks noGrp="1"/>
          </p:cNvSpPr>
          <p:nvPr>
            <p:ph sz="quarter" idx="14"/>
          </p:nvPr>
        </p:nvSpPr>
        <p:spPr/>
        <p:txBody>
          <a:bodyPr/>
          <a:lstStyle/>
          <a:p>
            <a:r>
              <a:rPr lang="de-DE" dirty="0" smtClean="0"/>
              <a:t>Strategic </a:t>
            </a:r>
            <a:r>
              <a:rPr lang="de-DE" dirty="0" err="1" smtClean="0"/>
              <a:t>targets</a:t>
            </a:r>
            <a:endParaRPr lang="de-AT" dirty="0"/>
          </a:p>
        </p:txBody>
      </p:sp>
      <p:sp>
        <p:nvSpPr>
          <p:cNvPr id="15" name="Freihandform 14"/>
          <p:cNvSpPr/>
          <p:nvPr/>
        </p:nvSpPr>
        <p:spPr>
          <a:xfrm>
            <a:off x="844242" y="620688"/>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a:latin typeface="Arial" panose="020B0604020202020204" pitchFamily="34" charset="0"/>
                <a:cs typeface="Arial" panose="020B0604020202020204" pitchFamily="34" charset="0"/>
              </a:rPr>
              <a:t>Improve the investment climate for </a:t>
            </a:r>
            <a:r>
              <a:rPr lang="en-US" sz="1300" b="1" dirty="0" smtClean="0">
                <a:latin typeface="Arial" panose="020B0604020202020204" pitchFamily="34" charset="0"/>
                <a:cs typeface="Arial" panose="020B0604020202020204" pitchFamily="34" charset="0"/>
              </a:rPr>
              <a:t>North Macedonian </a:t>
            </a:r>
            <a:r>
              <a:rPr lang="en-US" sz="1300" b="1" dirty="0">
                <a:latin typeface="Arial" panose="020B0604020202020204" pitchFamily="34" charset="0"/>
                <a:cs typeface="Arial" panose="020B0604020202020204" pitchFamily="34" charset="0"/>
              </a:rPr>
              <a:t>entrepreneurs regarding the development of additional accommodation facilities</a:t>
            </a:r>
            <a:endParaRPr lang="de-AT" sz="1300" b="1" dirty="0">
              <a:latin typeface="Arial" panose="020B0604020202020204" pitchFamily="34" charset="0"/>
              <a:cs typeface="Arial" panose="020B0604020202020204" pitchFamily="34" charset="0"/>
            </a:endParaRPr>
          </a:p>
        </p:txBody>
      </p:sp>
      <p:sp>
        <p:nvSpPr>
          <p:cNvPr id="16" name="Ellipse 15"/>
          <p:cNvSpPr/>
          <p:nvPr/>
        </p:nvSpPr>
        <p:spPr>
          <a:xfrm>
            <a:off x="599528" y="62068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smtClean="0">
                <a:solidFill>
                  <a:srgbClr val="E3007B"/>
                </a:solidFill>
                <a:latin typeface="Arial" panose="020B0604020202020204" pitchFamily="34" charset="0"/>
                <a:cs typeface="Arial" panose="020B0604020202020204" pitchFamily="34" charset="0"/>
              </a:rPr>
              <a:t>4</a:t>
            </a:r>
            <a:endParaRPr lang="de-AT" sz="1700" b="1" dirty="0">
              <a:solidFill>
                <a:srgbClr val="E3007B"/>
              </a:solidFill>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485764" y="128079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32" name="Line 5"/>
          <p:cNvSpPr>
            <a:spLocks noChangeShapeType="1"/>
          </p:cNvSpPr>
          <p:nvPr/>
        </p:nvSpPr>
        <p:spPr bwMode="auto">
          <a:xfrm>
            <a:off x="608002" y="155543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 name="Rectangle 6"/>
          <p:cNvSpPr>
            <a:spLocks noChangeArrowheads="1"/>
          </p:cNvSpPr>
          <p:nvPr/>
        </p:nvSpPr>
        <p:spPr bwMode="auto">
          <a:xfrm>
            <a:off x="515487" y="1640832"/>
            <a:ext cx="8171313" cy="21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Although the overall number of available beds in the 3-, 4- and 5-star segment increased continuously in North Macedonia within the last couple of years, there is still a lack of appropriate accommodation facilities in many leisure destinations outside the bigger cities. </a:t>
            </a:r>
          </a:p>
          <a:p>
            <a:pPr>
              <a:spcBef>
                <a:spcPts val="0"/>
              </a:spcBef>
              <a:spcAft>
                <a:spcPts val="600"/>
              </a:spcAft>
              <a:buClr>
                <a:srgbClr val="E3007B"/>
              </a:buClr>
              <a:buSzPct val="115000"/>
            </a:pPr>
            <a:r>
              <a:rPr lang="en-US" sz="1100" dirty="0" smtClean="0">
                <a:solidFill>
                  <a:srgbClr val="000000"/>
                </a:solidFill>
              </a:rPr>
              <a:t>Many newly built accommodation facilities in those destinations have only a limited number of rooms, at the same time larger old hotels are often run-down and would need significant investment to modernize it.</a:t>
            </a:r>
          </a:p>
          <a:p>
            <a:pPr>
              <a:spcBef>
                <a:spcPts val="0"/>
              </a:spcBef>
              <a:spcAft>
                <a:spcPts val="600"/>
              </a:spcAft>
              <a:buClr>
                <a:srgbClr val="E3007B"/>
              </a:buClr>
              <a:buSzPct val="115000"/>
            </a:pPr>
            <a:r>
              <a:rPr lang="en-US" sz="1100" dirty="0" smtClean="0">
                <a:solidFill>
                  <a:srgbClr val="000000"/>
                </a:solidFill>
              </a:rPr>
              <a:t>Investment in new accommodation facilities or in the conversion of an existing property by local North Macedonian entrepreneurs is often prevented by weak spatial planning, unclear land ownership or a very high seasonality in the destination.</a:t>
            </a:r>
          </a:p>
          <a:p>
            <a:pPr>
              <a:spcBef>
                <a:spcPts val="0"/>
              </a:spcBef>
              <a:spcAft>
                <a:spcPts val="600"/>
              </a:spcAft>
              <a:buClr>
                <a:srgbClr val="E3007B"/>
              </a:buClr>
              <a:buSzPct val="115000"/>
            </a:pPr>
            <a:r>
              <a:rPr lang="en-US" sz="1100" dirty="0" smtClean="0">
                <a:solidFill>
                  <a:srgbClr val="000000"/>
                </a:solidFill>
              </a:rPr>
              <a:t>Favorable is the fact, that VAT for hotel accommodation (5 %) is low and therefor an incentive for investors (domestic and foreign) to invest into accommodation facilities.</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r>
              <a:rPr lang="en-US" sz="1100" dirty="0" smtClean="0">
                <a:solidFill>
                  <a:srgbClr val="000000"/>
                </a:solidFill>
              </a:rPr>
              <a:t>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sp>
        <p:nvSpPr>
          <p:cNvPr id="10" name="Text Box 4"/>
          <p:cNvSpPr txBox="1">
            <a:spLocks noChangeArrowheads="1"/>
          </p:cNvSpPr>
          <p:nvPr/>
        </p:nvSpPr>
        <p:spPr bwMode="auto">
          <a:xfrm>
            <a:off x="485764" y="371703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11" name="Line 5"/>
          <p:cNvSpPr>
            <a:spLocks noChangeShapeType="1"/>
          </p:cNvSpPr>
          <p:nvPr/>
        </p:nvSpPr>
        <p:spPr bwMode="auto">
          <a:xfrm>
            <a:off x="608002" y="399167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Rectangle 6"/>
          <p:cNvSpPr>
            <a:spLocks noChangeArrowheads="1"/>
          </p:cNvSpPr>
          <p:nvPr/>
        </p:nvSpPr>
        <p:spPr bwMode="auto">
          <a:xfrm>
            <a:off x="515488" y="4077072"/>
            <a:ext cx="406083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To make investment into accommodation facilities (additional beds, modernization of existing properties, new larger facilities) more attractive, a special subsidy program for accommodation facilities could be launched by the North Macedonian government.</a:t>
            </a:r>
          </a:p>
          <a:p>
            <a:pPr>
              <a:spcBef>
                <a:spcPts val="0"/>
              </a:spcBef>
              <a:spcAft>
                <a:spcPts val="600"/>
              </a:spcAft>
              <a:buClr>
                <a:srgbClr val="E3007B"/>
              </a:buClr>
              <a:buSzPct val="115000"/>
            </a:pPr>
            <a:r>
              <a:rPr lang="en-US" sz="1100" dirty="0" smtClean="0">
                <a:solidFill>
                  <a:srgbClr val="000000"/>
                </a:solidFill>
              </a:rPr>
              <a:t>Subsidies could include non-refundable funding, interest subsidies and guarantees.</a:t>
            </a:r>
          </a:p>
          <a:p>
            <a:pPr>
              <a:spcBef>
                <a:spcPts val="0"/>
              </a:spcBef>
              <a:spcAft>
                <a:spcPts val="600"/>
              </a:spcAft>
              <a:buClr>
                <a:srgbClr val="E3007B"/>
              </a:buClr>
              <a:buSzPct val="115000"/>
            </a:pPr>
            <a:r>
              <a:rPr lang="en-US" sz="1100" dirty="0" smtClean="0">
                <a:solidFill>
                  <a:srgbClr val="000000"/>
                </a:solidFill>
              </a:rPr>
              <a:t>The application criteria need to clearly determine the necessary pre-conditions for participation and should be in line with the national development strategy.</a:t>
            </a:r>
          </a:p>
          <a:p>
            <a:pPr>
              <a:spcBef>
                <a:spcPts val="0"/>
              </a:spcBef>
              <a:spcAft>
                <a:spcPts val="600"/>
              </a:spcAft>
              <a:buClr>
                <a:srgbClr val="E3007B"/>
              </a:buClr>
              <a:buSzPct val="115000"/>
            </a:pPr>
            <a:endParaRPr lang="en-US" sz="1100" dirty="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nvGrpSpPr>
          <p:cNvPr id="2" name="Gruppieren 1"/>
          <p:cNvGrpSpPr/>
          <p:nvPr/>
        </p:nvGrpSpPr>
        <p:grpSpPr>
          <a:xfrm>
            <a:off x="4636709" y="3882823"/>
            <a:ext cx="3929633" cy="2360195"/>
            <a:chOff x="4636709" y="3882823"/>
            <a:chExt cx="3929633" cy="2360195"/>
          </a:xfrm>
        </p:grpSpPr>
        <p:pic>
          <p:nvPicPr>
            <p:cNvPr id="4104" name="Picture 8" descr="http://macedonia-timeless.com/img/25%20-%20Zaliv%20na%20Koskit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46078" y="5102228"/>
              <a:ext cx="1920264" cy="11348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acedonia-timeless.com/img/21%20-%20Naslovna%20SCENT.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37001" y="5102229"/>
              <a:ext cx="1921331" cy="11348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acedonia-timeless.com/img/20%20-%20Naslovna%20TOUCH.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646078" y="3882823"/>
              <a:ext cx="1920264" cy="11429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macedonia-timeless.com/img/19%20-%20Majka%20Tereza%20Goce%20Eftimov.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 b="22756"/>
            <a:stretch/>
          </p:blipFill>
          <p:spPr bwMode="auto">
            <a:xfrm>
              <a:off x="4636709" y="3882823"/>
              <a:ext cx="1921622" cy="114295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ieren 20"/>
            <p:cNvGrpSpPr/>
            <p:nvPr/>
          </p:nvGrpSpPr>
          <p:grpSpPr>
            <a:xfrm>
              <a:off x="4637001" y="3882824"/>
              <a:ext cx="3929341" cy="2360194"/>
              <a:chOff x="4637001" y="3800763"/>
              <a:chExt cx="3929341" cy="2360194"/>
            </a:xfrm>
          </p:grpSpPr>
          <p:cxnSp>
            <p:nvCxnSpPr>
              <p:cNvPr id="22" name="Gerade Verbindung 21"/>
              <p:cNvCxnSpPr/>
              <p:nvPr/>
            </p:nvCxnSpPr>
            <p:spPr>
              <a:xfrm>
                <a:off x="4637001" y="4978007"/>
                <a:ext cx="1980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rot="5400000">
                <a:off x="6007695" y="4394763"/>
                <a:ext cx="1188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a:off x="6604342" y="4988060"/>
                <a:ext cx="19620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rot="5400000">
                <a:off x="6013147" y="5574157"/>
                <a:ext cx="11736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grpSp>
      </p:grpSp>
      <p:sp>
        <p:nvSpPr>
          <p:cNvPr id="2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(pictures): </a:t>
            </a:r>
            <a:r>
              <a:rPr lang="de-DE" spc="0" dirty="0" smtClean="0"/>
              <a:t>www.North Macedonia-timeless.com</a:t>
            </a:r>
            <a:endParaRPr lang="en-US" spc="0" dirty="0"/>
          </a:p>
        </p:txBody>
      </p:sp>
    </p:spTree>
    <p:extLst>
      <p:ext uri="{BB962C8B-B14F-4D97-AF65-F5344CB8AC3E}">
        <p14:creationId xmlns:p14="http://schemas.microsoft.com/office/powerpoint/2010/main" val="2651192812"/>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2920" y="517818"/>
            <a:ext cx="8229600" cy="936000"/>
          </a:xfrm>
        </p:spPr>
        <p:txBody>
          <a:bodyPr/>
          <a:lstStyle/>
          <a:p>
            <a:r>
              <a:rPr lang="en-GB" sz="2000" b="1" dirty="0" smtClean="0"/>
              <a:t>In Austria and Switzerland special institutions had been developed to support and stimulate investment in hotels </a:t>
            </a:r>
            <a:endParaRPr lang="en-GB" sz="2000" b="1" dirty="0"/>
          </a:p>
        </p:txBody>
      </p:sp>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98</a:t>
            </a:fld>
            <a:endParaRPr lang="de-DE" altLang="de-DE"/>
          </a:p>
        </p:txBody>
      </p:sp>
      <p:sp>
        <p:nvSpPr>
          <p:cNvPr id="9" name="Inhaltsplatzhalter 8"/>
          <p:cNvSpPr>
            <a:spLocks noGrp="1"/>
          </p:cNvSpPr>
          <p:nvPr>
            <p:ph sz="quarter" idx="14"/>
          </p:nvPr>
        </p:nvSpPr>
        <p:spPr>
          <a:xfrm>
            <a:off x="3059832" y="188913"/>
            <a:ext cx="5626969" cy="360362"/>
          </a:xfrm>
        </p:spPr>
        <p:txBody>
          <a:bodyPr/>
          <a:lstStyle/>
          <a:p>
            <a:r>
              <a:rPr lang="en-US" dirty="0" smtClean="0"/>
              <a:t>Examples national subsidy programs for tourism</a:t>
            </a:r>
            <a:endParaRPr lang="de-AT" dirty="0"/>
          </a:p>
        </p:txBody>
      </p:sp>
      <p:grpSp>
        <p:nvGrpSpPr>
          <p:cNvPr id="29" name="Gruppieren 28"/>
          <p:cNvGrpSpPr/>
          <p:nvPr/>
        </p:nvGrpSpPr>
        <p:grpSpPr>
          <a:xfrm>
            <a:off x="504426" y="1412776"/>
            <a:ext cx="8206320" cy="3888431"/>
            <a:chOff x="504426" y="1412776"/>
            <a:chExt cx="8206320" cy="3888431"/>
          </a:xfrm>
        </p:grpSpPr>
        <p:sp>
          <p:nvSpPr>
            <p:cNvPr id="30" name="Text Box 4"/>
            <p:cNvSpPr txBox="1">
              <a:spLocks noChangeArrowheads="1"/>
            </p:cNvSpPr>
            <p:nvPr/>
          </p:nvSpPr>
          <p:spPr bwMode="auto">
            <a:xfrm>
              <a:off x="504426"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smtClean="0">
                  <a:solidFill>
                    <a:srgbClr val="000000"/>
                  </a:solidFill>
                </a:rPr>
                <a:t>Austria</a:t>
              </a:r>
              <a:endParaRPr lang="de-AT" sz="1100" dirty="0">
                <a:solidFill>
                  <a:srgbClr val="000000"/>
                </a:solidFill>
              </a:endParaRPr>
            </a:p>
          </p:txBody>
        </p:sp>
        <p:sp>
          <p:nvSpPr>
            <p:cNvPr id="31" name="Line 5"/>
            <p:cNvSpPr>
              <a:spLocks noChangeShapeType="1"/>
            </p:cNvSpPr>
            <p:nvPr/>
          </p:nvSpPr>
          <p:spPr bwMode="auto">
            <a:xfrm>
              <a:off x="608002"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 name="Text Box 4"/>
            <p:cNvSpPr txBox="1">
              <a:spLocks noChangeArrowheads="1"/>
            </p:cNvSpPr>
            <p:nvPr/>
          </p:nvSpPr>
          <p:spPr bwMode="auto">
            <a:xfrm>
              <a:off x="4643172" y="1412776"/>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Switzerland</a:t>
              </a:r>
              <a:endParaRPr lang="de-AT" sz="1100" dirty="0">
                <a:solidFill>
                  <a:srgbClr val="000000"/>
                </a:solidFill>
              </a:endParaRPr>
            </a:p>
          </p:txBody>
        </p:sp>
        <p:sp>
          <p:nvSpPr>
            <p:cNvPr id="33" name="Line 5"/>
            <p:cNvSpPr>
              <a:spLocks noChangeShapeType="1"/>
            </p:cNvSpPr>
            <p:nvPr/>
          </p:nvSpPr>
          <p:spPr bwMode="auto">
            <a:xfrm>
              <a:off x="4746748" y="1687414"/>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4" name="Rectangle 6"/>
            <p:cNvSpPr>
              <a:spLocks noChangeArrowheads="1"/>
            </p:cNvSpPr>
            <p:nvPr/>
          </p:nvSpPr>
          <p:spPr bwMode="auto">
            <a:xfrm>
              <a:off x="4649910" y="1726161"/>
              <a:ext cx="4060836" cy="357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A similar target has the Swiss Association for Hotel Credits in Switzerland.</a:t>
              </a:r>
            </a:p>
            <a:p>
              <a:pPr>
                <a:spcBef>
                  <a:spcPts val="0"/>
                </a:spcBef>
                <a:spcAft>
                  <a:spcPts val="600"/>
                </a:spcAft>
                <a:buClr>
                  <a:srgbClr val="E3007B"/>
                </a:buClr>
                <a:buSzPct val="115000"/>
              </a:pPr>
              <a:r>
                <a:rPr lang="en-US" sz="1100" dirty="0" smtClean="0">
                  <a:solidFill>
                    <a:srgbClr val="000000"/>
                  </a:solidFill>
                </a:rPr>
                <a:t>It was founded in 1966 and the main shareholders are provincial banks (31 %), the Swiss government (23 %), large national banks (17 %) and different provinces &amp; municipalities (13 %).</a:t>
              </a:r>
            </a:p>
            <a:p>
              <a:pPr>
                <a:spcBef>
                  <a:spcPts val="0"/>
                </a:spcBef>
                <a:spcAft>
                  <a:spcPts val="600"/>
                </a:spcAft>
                <a:buClr>
                  <a:srgbClr val="E3007B"/>
                </a:buClr>
                <a:buSzPct val="115000"/>
              </a:pPr>
              <a:r>
                <a:rPr lang="en-US" sz="1100" dirty="0" smtClean="0">
                  <a:solidFill>
                    <a:srgbClr val="000000"/>
                  </a:solidFill>
                </a:rPr>
                <a:t>The main target of the association is to improve the competitiveness of the Swiss hotel industry. In 2014 they provided EUR 37,5 million of granted (low-interest) loans, stimulating a total investment of EUR 216 million.</a:t>
              </a:r>
            </a:p>
            <a:p>
              <a:pPr>
                <a:spcBef>
                  <a:spcPts val="0"/>
                </a:spcBef>
                <a:spcAft>
                  <a:spcPts val="600"/>
                </a:spcAft>
                <a:buClr>
                  <a:srgbClr val="E3007B"/>
                </a:buClr>
                <a:buSzPct val="115000"/>
              </a:pPr>
              <a:r>
                <a:rPr lang="en-US" sz="1100" dirty="0" smtClean="0">
                  <a:solidFill>
                    <a:srgbClr val="000000"/>
                  </a:solidFill>
                </a:rPr>
                <a:t>43 % of the total volume was spent on constructing new hotels or additional beds in existing hotels and 39 % for renovating existing accommodation facilities. </a:t>
              </a:r>
            </a:p>
            <a:p>
              <a:pPr>
                <a:spcBef>
                  <a:spcPts val="0"/>
                </a:spcBef>
                <a:spcAft>
                  <a:spcPts val="600"/>
                </a:spcAft>
                <a:buClr>
                  <a:srgbClr val="E3007B"/>
                </a:buClr>
                <a:buSzPct val="115000"/>
              </a:pPr>
              <a:r>
                <a:rPr lang="en-US" sz="1100" dirty="0" smtClean="0">
                  <a:solidFill>
                    <a:srgbClr val="000000"/>
                  </a:solidFill>
                </a:rPr>
                <a:t>56 % of the borrowers have hotels with a capacity of less than 100 beds. 75 % of the total volume of subsidies had been used in the 3- and 4-star segment. </a:t>
              </a:r>
            </a:p>
          </p:txBody>
        </p:sp>
        <p:sp>
          <p:nvSpPr>
            <p:cNvPr id="35" name="Rectangle 6"/>
            <p:cNvSpPr>
              <a:spLocks noChangeArrowheads="1"/>
            </p:cNvSpPr>
            <p:nvPr/>
          </p:nvSpPr>
          <p:spPr bwMode="auto">
            <a:xfrm>
              <a:off x="515488" y="1726160"/>
              <a:ext cx="4060836" cy="35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In Austria a special tourism bank (Austrian Hotel &amp; Tourism Bank) implements the national public subsidy program for tourism on behalf of the federal Ministry of Economics. </a:t>
              </a:r>
            </a:p>
            <a:p>
              <a:pPr>
                <a:spcBef>
                  <a:spcPts val="0"/>
                </a:spcBef>
                <a:spcAft>
                  <a:spcPts val="600"/>
                </a:spcAft>
                <a:buClr>
                  <a:srgbClr val="E3007B"/>
                </a:buClr>
                <a:buSzPct val="115000"/>
              </a:pPr>
              <a:r>
                <a:rPr lang="en-US" sz="1100" dirty="0" smtClean="0">
                  <a:solidFill>
                    <a:srgbClr val="000000"/>
                  </a:solidFill>
                </a:rPr>
                <a:t>The Austrian Hotel &amp; Tourism Bank was founded in 1947 and belongs to the three biggest Austrian banks.</a:t>
              </a:r>
            </a:p>
            <a:p>
              <a:pPr>
                <a:spcBef>
                  <a:spcPts val="0"/>
                </a:spcBef>
                <a:spcAft>
                  <a:spcPts val="600"/>
                </a:spcAft>
                <a:buClr>
                  <a:srgbClr val="E3007B"/>
                </a:buClr>
                <a:buSzPct val="115000"/>
              </a:pPr>
              <a:r>
                <a:rPr lang="en-US" sz="1100" dirty="0" smtClean="0">
                  <a:solidFill>
                    <a:srgbClr val="000000"/>
                  </a:solidFill>
                </a:rPr>
                <a:t>In 2014 EUR 19 million of subsidies were granted, stimulating a total investment of EUR 780 million. Around 93 % of the subsidies were granted to small businesses and 6 % to medium size ones. </a:t>
              </a:r>
            </a:p>
            <a:p>
              <a:pPr>
                <a:spcBef>
                  <a:spcPts val="0"/>
                </a:spcBef>
                <a:spcAft>
                  <a:spcPts val="600"/>
                </a:spcAft>
                <a:buClr>
                  <a:srgbClr val="E3007B"/>
                </a:buClr>
                <a:buSzPct val="115000"/>
              </a:pPr>
              <a:r>
                <a:rPr lang="en-US" sz="1100" dirty="0" smtClean="0">
                  <a:solidFill>
                    <a:srgbClr val="000000"/>
                  </a:solidFill>
                </a:rPr>
                <a:t>85 % of the subsidies in 2014  had been used for hotel projects, with a focus on optimization of the amount of beds in existing accommodation facilities and quality improvements/renovations. 12 % of the subsidies had been used for tourism infrastructure projects (mainly artificial snow-making facilities) and the remaining 3 % for restaurant projects. </a:t>
              </a:r>
            </a:p>
            <a:p>
              <a:pPr>
                <a:spcBef>
                  <a:spcPts val="0"/>
                </a:spcBef>
                <a:spcAft>
                  <a:spcPts val="600"/>
                </a:spcAft>
                <a:buClr>
                  <a:srgbClr val="E3007B"/>
                </a:buClr>
                <a:buSzPct val="115000"/>
              </a:pPr>
              <a:r>
                <a:rPr lang="en-US" sz="1100" dirty="0" smtClean="0">
                  <a:solidFill>
                    <a:srgbClr val="000000"/>
                  </a:solidFill>
                </a:rPr>
                <a:t>The types of subsidies included non-refundable funding, interest subsidies and guarantees.</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sp>
        <p:nvSpPr>
          <p:cNvPr id="12"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a:t>
            </a:r>
            <a:r>
              <a:rPr lang="de-DE" spc="0" dirty="0" smtClean="0"/>
              <a:t>Austrian Hotel &amp; Tourism Bank, Swiss </a:t>
            </a:r>
            <a:r>
              <a:rPr lang="de-DE" spc="0" dirty="0" err="1" smtClean="0"/>
              <a:t>Association</a:t>
            </a:r>
            <a:r>
              <a:rPr lang="de-DE" spc="0" dirty="0" smtClean="0"/>
              <a:t> </a:t>
            </a:r>
            <a:r>
              <a:rPr lang="de-DE" spc="0" dirty="0" err="1" smtClean="0"/>
              <a:t>for</a:t>
            </a:r>
            <a:r>
              <a:rPr lang="de-DE" spc="0" dirty="0" smtClean="0"/>
              <a:t> Hotel </a:t>
            </a:r>
            <a:r>
              <a:rPr lang="de-DE" spc="0" dirty="0" err="1" smtClean="0"/>
              <a:t>Credits</a:t>
            </a:r>
            <a:endParaRPr lang="en-US" spc="0" dirty="0"/>
          </a:p>
        </p:txBody>
      </p:sp>
      <p:sp>
        <p:nvSpPr>
          <p:cNvPr id="3" name="Abgerundetes Rechteck 2"/>
          <p:cNvSpPr/>
          <p:nvPr/>
        </p:nvSpPr>
        <p:spPr>
          <a:xfrm>
            <a:off x="611188" y="5408944"/>
            <a:ext cx="7987560" cy="720080"/>
          </a:xfrm>
          <a:prstGeom prst="roundRect">
            <a:avLst/>
          </a:prstGeom>
          <a:solidFill>
            <a:srgbClr val="E3007B"/>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100" dirty="0" smtClean="0">
                <a:latin typeface="Arial" panose="020B0604020202020204" pitchFamily="34" charset="0"/>
                <a:cs typeface="Arial" panose="020B0604020202020204" pitchFamily="34" charset="0"/>
              </a:rPr>
              <a:t>In North Macedonia </a:t>
            </a:r>
            <a:r>
              <a:rPr lang="en-US" sz="1100" dirty="0">
                <a:latin typeface="Arial" panose="020B0604020202020204" pitchFamily="34" charset="0"/>
                <a:cs typeface="Arial" panose="020B0604020202020204" pitchFamily="34" charset="0"/>
              </a:rPr>
              <a:t>there is still a lack of appropriate accommodation facilities in many leisure destinations outside the bigger </a:t>
            </a:r>
            <a:r>
              <a:rPr lang="en-US" sz="1100" dirty="0" smtClean="0">
                <a:latin typeface="Arial" panose="020B0604020202020204" pitchFamily="34" charset="0"/>
                <a:cs typeface="Arial" panose="020B0604020202020204" pitchFamily="34" charset="0"/>
              </a:rPr>
              <a:t>cities. To stimulate investment by private entrepreneurs in new hotels the development of a special tourism subsidy program should be taken into consideration by the North Macedonian government.  </a:t>
            </a:r>
            <a:endParaRPr lang="de-AT"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398543"/>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a:defRPr/>
            </a:pPr>
            <a:fld id="{0276D386-D654-478A-BAEA-F40A25E916CE}" type="slidenum">
              <a:rPr lang="de-DE" altLang="de-DE" smtClean="0"/>
              <a:pPr>
                <a:defRPr/>
              </a:pPr>
              <a:t>99</a:t>
            </a:fld>
            <a:endParaRPr lang="de-DE" altLang="de-DE"/>
          </a:p>
        </p:txBody>
      </p:sp>
      <p:sp>
        <p:nvSpPr>
          <p:cNvPr id="9" name="Inhaltsplatzhalter 8"/>
          <p:cNvSpPr>
            <a:spLocks noGrp="1"/>
          </p:cNvSpPr>
          <p:nvPr>
            <p:ph sz="quarter" idx="14"/>
          </p:nvPr>
        </p:nvSpPr>
        <p:spPr/>
        <p:txBody>
          <a:bodyPr/>
          <a:lstStyle/>
          <a:p>
            <a:r>
              <a:rPr lang="de-DE" dirty="0" smtClean="0"/>
              <a:t>Strategic </a:t>
            </a:r>
            <a:r>
              <a:rPr lang="de-DE" dirty="0" err="1" smtClean="0"/>
              <a:t>targets</a:t>
            </a:r>
            <a:endParaRPr lang="de-AT" dirty="0"/>
          </a:p>
        </p:txBody>
      </p:sp>
      <p:sp>
        <p:nvSpPr>
          <p:cNvPr id="15" name="Freihandform 14"/>
          <p:cNvSpPr/>
          <p:nvPr/>
        </p:nvSpPr>
        <p:spPr>
          <a:xfrm>
            <a:off x="844242" y="620688"/>
            <a:ext cx="7760008" cy="489428"/>
          </a:xfrm>
          <a:custGeom>
            <a:avLst/>
            <a:gdLst>
              <a:gd name="connsiteX0" fmla="*/ 0 w 5458794"/>
              <a:gd name="connsiteY0" fmla="*/ 0 h 489426"/>
              <a:gd name="connsiteX1" fmla="*/ 5214081 w 5458794"/>
              <a:gd name="connsiteY1" fmla="*/ 0 h 489426"/>
              <a:gd name="connsiteX2" fmla="*/ 5458794 w 5458794"/>
              <a:gd name="connsiteY2" fmla="*/ 244713 h 489426"/>
              <a:gd name="connsiteX3" fmla="*/ 5214081 w 5458794"/>
              <a:gd name="connsiteY3" fmla="*/ 489426 h 489426"/>
              <a:gd name="connsiteX4" fmla="*/ 0 w 5458794"/>
              <a:gd name="connsiteY4" fmla="*/ 489426 h 489426"/>
              <a:gd name="connsiteX5" fmla="*/ 0 w 5458794"/>
              <a:gd name="connsiteY5" fmla="*/ 0 h 4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8794" h="489426">
                <a:moveTo>
                  <a:pt x="5458794" y="489425"/>
                </a:moveTo>
                <a:lnTo>
                  <a:pt x="244713" y="489425"/>
                </a:lnTo>
                <a:lnTo>
                  <a:pt x="0" y="244713"/>
                </a:lnTo>
                <a:lnTo>
                  <a:pt x="244713" y="1"/>
                </a:lnTo>
                <a:lnTo>
                  <a:pt x="5458794" y="1"/>
                </a:lnTo>
                <a:lnTo>
                  <a:pt x="5458794" y="489425"/>
                </a:lnTo>
                <a:close/>
              </a:path>
            </a:pathLst>
          </a:custGeom>
          <a:solidFill>
            <a:srgbClr val="3B1B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8180" tIns="83821" rIns="156464" bIns="83821" numCol="1" spcCol="1270" anchor="ctr" anchorCtr="0">
            <a:noAutofit/>
          </a:bodyPr>
          <a:lstStyle/>
          <a:p>
            <a:pPr lvl="0"/>
            <a:r>
              <a:rPr lang="en-US" sz="1300" b="1" dirty="0">
                <a:latin typeface="Arial" panose="020B0604020202020204" pitchFamily="34" charset="0"/>
                <a:cs typeface="Arial" panose="020B0604020202020204" pitchFamily="34" charset="0"/>
              </a:rPr>
              <a:t>Improve the quantity and quality of available data in tourism</a:t>
            </a:r>
            <a:endParaRPr lang="de-AT" sz="1300" b="1" dirty="0">
              <a:latin typeface="Arial" panose="020B0604020202020204" pitchFamily="34" charset="0"/>
              <a:cs typeface="Arial" panose="020B0604020202020204" pitchFamily="34" charset="0"/>
            </a:endParaRPr>
          </a:p>
        </p:txBody>
      </p:sp>
      <p:sp>
        <p:nvSpPr>
          <p:cNvPr id="16" name="Ellipse 15"/>
          <p:cNvSpPr/>
          <p:nvPr/>
        </p:nvSpPr>
        <p:spPr>
          <a:xfrm>
            <a:off x="599528" y="620689"/>
            <a:ext cx="489426" cy="489426"/>
          </a:xfrm>
          <a:prstGeom prst="ellipse">
            <a:avLst/>
          </a:prstGeom>
          <a:solidFill>
            <a:schemeClr val="bg1"/>
          </a:solidFill>
          <a:ln>
            <a:solidFill>
              <a:srgbClr val="E3007B"/>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de-DE" sz="1700" b="1" dirty="0">
                <a:solidFill>
                  <a:srgbClr val="E3007B"/>
                </a:solidFill>
                <a:latin typeface="Arial" panose="020B0604020202020204" pitchFamily="34" charset="0"/>
                <a:cs typeface="Arial" panose="020B0604020202020204" pitchFamily="34" charset="0"/>
              </a:rPr>
              <a:t>5</a:t>
            </a:r>
            <a:endParaRPr lang="de-AT" sz="1700" b="1" dirty="0">
              <a:solidFill>
                <a:srgbClr val="E3007B"/>
              </a:solidFill>
              <a:latin typeface="Arial" panose="020B0604020202020204" pitchFamily="34" charset="0"/>
              <a:cs typeface="Arial" panose="020B0604020202020204" pitchFamily="34" charset="0"/>
            </a:endParaRPr>
          </a:p>
        </p:txBody>
      </p:sp>
      <p:sp>
        <p:nvSpPr>
          <p:cNvPr id="31" name="Text Box 4"/>
          <p:cNvSpPr txBox="1">
            <a:spLocks noChangeArrowheads="1"/>
          </p:cNvSpPr>
          <p:nvPr/>
        </p:nvSpPr>
        <p:spPr bwMode="auto">
          <a:xfrm>
            <a:off x="485764" y="128079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Current</a:t>
            </a:r>
            <a:r>
              <a:rPr lang="de-DE" sz="1100" dirty="0" smtClean="0">
                <a:solidFill>
                  <a:srgbClr val="000000"/>
                </a:solidFill>
              </a:rPr>
              <a:t> </a:t>
            </a:r>
            <a:r>
              <a:rPr lang="de-DE" sz="1100" dirty="0" err="1" smtClean="0">
                <a:solidFill>
                  <a:srgbClr val="000000"/>
                </a:solidFill>
              </a:rPr>
              <a:t>situation</a:t>
            </a:r>
            <a:endParaRPr lang="de-AT" sz="1100" dirty="0">
              <a:solidFill>
                <a:srgbClr val="000000"/>
              </a:solidFill>
            </a:endParaRPr>
          </a:p>
        </p:txBody>
      </p:sp>
      <p:sp>
        <p:nvSpPr>
          <p:cNvPr id="32" name="Line 5"/>
          <p:cNvSpPr>
            <a:spLocks noChangeShapeType="1"/>
          </p:cNvSpPr>
          <p:nvPr/>
        </p:nvSpPr>
        <p:spPr bwMode="auto">
          <a:xfrm>
            <a:off x="608002" y="155543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6" name="Rectangle 6"/>
          <p:cNvSpPr>
            <a:spLocks noChangeArrowheads="1"/>
          </p:cNvSpPr>
          <p:nvPr/>
        </p:nvSpPr>
        <p:spPr bwMode="auto">
          <a:xfrm>
            <a:off x="515487" y="1640832"/>
            <a:ext cx="8171313" cy="21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To fully understand the current situation of the tourism industry in North Macedonia and to follow its development it is necessary to have reliable data. </a:t>
            </a:r>
          </a:p>
          <a:p>
            <a:pPr>
              <a:spcBef>
                <a:spcPts val="0"/>
              </a:spcBef>
              <a:spcAft>
                <a:spcPts val="600"/>
              </a:spcAft>
              <a:buClr>
                <a:srgbClr val="E3007B"/>
              </a:buClr>
              <a:buSzPct val="115000"/>
            </a:pPr>
            <a:r>
              <a:rPr lang="en-US" sz="1100" dirty="0" smtClean="0">
                <a:solidFill>
                  <a:srgbClr val="000000"/>
                </a:solidFill>
              </a:rPr>
              <a:t>This includes comprehensive statistical data about tourism supply and demand, economic parameters about the importance of the tourism industry for the country, data about the tourist satisfaction, market research data, benchmarking with other destinations or tourism studies.   </a:t>
            </a:r>
          </a:p>
          <a:p>
            <a:pPr>
              <a:spcBef>
                <a:spcPts val="0"/>
              </a:spcBef>
              <a:spcAft>
                <a:spcPts val="600"/>
              </a:spcAft>
              <a:buClr>
                <a:srgbClr val="E3007B"/>
              </a:buClr>
              <a:buSzPct val="115000"/>
            </a:pPr>
            <a:r>
              <a:rPr lang="en-US" sz="1100" dirty="0" smtClean="0">
                <a:solidFill>
                  <a:srgbClr val="000000"/>
                </a:solidFill>
              </a:rPr>
              <a:t>So far North Macedonia has not introduced a Tourism Satellite Account to professionalize their tourism statistics, nor a regular tourist satisfaction survey has been conducted.</a:t>
            </a:r>
          </a:p>
          <a:p>
            <a:pPr>
              <a:spcBef>
                <a:spcPts val="0"/>
              </a:spcBef>
              <a:spcAft>
                <a:spcPts val="600"/>
              </a:spcAft>
              <a:buClr>
                <a:srgbClr val="E3007B"/>
              </a:buClr>
              <a:buSzPct val="115000"/>
            </a:pPr>
            <a:r>
              <a:rPr lang="en-US" sz="1100" dirty="0" smtClean="0">
                <a:solidFill>
                  <a:srgbClr val="000000"/>
                </a:solidFill>
              </a:rPr>
              <a:t>Statistical data about the amount of arrivals and overnights are collected by the municipalities and forwarded to the national statistical office in Skopje.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r>
              <a:rPr lang="en-US" sz="1100" dirty="0" smtClean="0">
                <a:solidFill>
                  <a:srgbClr val="000000"/>
                </a:solidFill>
              </a:rPr>
              <a:t>  </a:t>
            </a: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sp>
        <p:nvSpPr>
          <p:cNvPr id="10" name="Text Box 4"/>
          <p:cNvSpPr txBox="1">
            <a:spLocks noChangeArrowheads="1"/>
          </p:cNvSpPr>
          <p:nvPr/>
        </p:nvSpPr>
        <p:spPr bwMode="auto">
          <a:xfrm>
            <a:off x="485764" y="3717032"/>
            <a:ext cx="39742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500" b="1">
                <a:solidFill>
                  <a:srgbClr val="3B1B66"/>
                </a:solidFill>
                <a:latin typeface="Arial" pitchFamily="34" charset="0"/>
                <a:ea typeface="ＭＳ Ｐゴシック"/>
                <a:cs typeface="ＭＳ Ｐゴシック"/>
              </a:defRPr>
            </a:lvl1pPr>
            <a:lvl2pPr marL="742950" indent="-285750">
              <a:defRPr sz="2500" b="1">
                <a:solidFill>
                  <a:srgbClr val="3B1B66"/>
                </a:solidFill>
                <a:latin typeface="Arial" pitchFamily="34" charset="0"/>
                <a:ea typeface="ＭＳ Ｐゴシック"/>
                <a:cs typeface="ＭＳ Ｐゴシック"/>
              </a:defRPr>
            </a:lvl2pPr>
            <a:lvl3pPr marL="1143000" indent="-228600">
              <a:defRPr sz="2500" b="1">
                <a:solidFill>
                  <a:srgbClr val="3B1B66"/>
                </a:solidFill>
                <a:latin typeface="Arial" pitchFamily="34" charset="0"/>
                <a:ea typeface="ＭＳ Ｐゴシック"/>
                <a:cs typeface="ＭＳ Ｐゴシック"/>
              </a:defRPr>
            </a:lvl3pPr>
            <a:lvl4pPr marL="1600200" indent="-228600">
              <a:defRPr sz="2500" b="1">
                <a:solidFill>
                  <a:srgbClr val="3B1B66"/>
                </a:solidFill>
                <a:latin typeface="Arial" pitchFamily="34" charset="0"/>
                <a:ea typeface="ＭＳ Ｐゴシック"/>
                <a:cs typeface="ＭＳ Ｐゴシック"/>
              </a:defRPr>
            </a:lvl4pPr>
            <a:lvl5pPr marL="2057400" indent="-228600">
              <a:defRPr sz="2500" b="1">
                <a:solidFill>
                  <a:srgbClr val="3B1B66"/>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500" b="1">
                <a:solidFill>
                  <a:srgbClr val="3B1B66"/>
                </a:solidFill>
                <a:latin typeface="Arial" pitchFamily="34" charset="0"/>
                <a:ea typeface="ＭＳ Ｐゴシック"/>
                <a:cs typeface="ＭＳ Ｐゴシック"/>
              </a:defRPr>
            </a:lvl9pPr>
          </a:lstStyle>
          <a:p>
            <a:pPr eaLnBrk="1" hangingPunct="1">
              <a:spcBef>
                <a:spcPct val="50000"/>
              </a:spcBef>
            </a:pPr>
            <a:r>
              <a:rPr lang="de-DE" sz="1100" dirty="0" err="1" smtClean="0">
                <a:solidFill>
                  <a:srgbClr val="000000"/>
                </a:solidFill>
              </a:rPr>
              <a:t>Recommendation</a:t>
            </a:r>
            <a:endParaRPr lang="de-AT" sz="1100" dirty="0">
              <a:solidFill>
                <a:srgbClr val="000000"/>
              </a:solidFill>
            </a:endParaRPr>
          </a:p>
        </p:txBody>
      </p:sp>
      <p:sp>
        <p:nvSpPr>
          <p:cNvPr id="11" name="Line 5"/>
          <p:cNvSpPr>
            <a:spLocks noChangeShapeType="1"/>
          </p:cNvSpPr>
          <p:nvPr/>
        </p:nvSpPr>
        <p:spPr bwMode="auto">
          <a:xfrm>
            <a:off x="608002" y="3991670"/>
            <a:ext cx="3852000" cy="0"/>
          </a:xfrm>
          <a:prstGeom prst="line">
            <a:avLst/>
          </a:prstGeom>
          <a:noFill/>
          <a:ln w="9525">
            <a:solidFill>
              <a:srgbClr val="3B1B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Rectangle 6"/>
          <p:cNvSpPr>
            <a:spLocks noChangeArrowheads="1"/>
          </p:cNvSpPr>
          <p:nvPr/>
        </p:nvSpPr>
        <p:spPr bwMode="auto">
          <a:xfrm>
            <a:off x="515488" y="4077072"/>
            <a:ext cx="406083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600"/>
              </a:spcAft>
              <a:buClr>
                <a:srgbClr val="E3007B"/>
              </a:buClr>
              <a:buSzPct val="115000"/>
            </a:pPr>
            <a:r>
              <a:rPr lang="en-US" sz="1100" dirty="0" smtClean="0">
                <a:solidFill>
                  <a:srgbClr val="000000"/>
                </a:solidFill>
              </a:rPr>
              <a:t>It is recommended to implement the Tourism Satellite Account in order to receive more quality data about the tourism industry in North Macedonia. This will also help to better benchmark the country with other European countries already working with a Tourism Satellite Account.</a:t>
            </a:r>
          </a:p>
          <a:p>
            <a:pPr>
              <a:spcBef>
                <a:spcPts val="0"/>
              </a:spcBef>
              <a:spcAft>
                <a:spcPts val="600"/>
              </a:spcAft>
              <a:buClr>
                <a:srgbClr val="E3007B"/>
              </a:buClr>
              <a:buSzPct val="115000"/>
            </a:pPr>
            <a:r>
              <a:rPr lang="en-US" sz="1100" dirty="0" smtClean="0">
                <a:solidFill>
                  <a:srgbClr val="000000"/>
                </a:solidFill>
              </a:rPr>
              <a:t>At the same time it is necessary to regularly conduct tourist satisfaction surveys (at least every other year) and to adapt the existing questionnaire.</a:t>
            </a:r>
          </a:p>
          <a:p>
            <a:pPr>
              <a:spcBef>
                <a:spcPts val="0"/>
              </a:spcBef>
              <a:spcAft>
                <a:spcPts val="600"/>
              </a:spcAft>
              <a:buClr>
                <a:srgbClr val="E3007B"/>
              </a:buClr>
              <a:buSzPct val="115000"/>
            </a:pPr>
            <a:r>
              <a:rPr lang="en-US" sz="1100" dirty="0" smtClean="0">
                <a:solidFill>
                  <a:srgbClr val="000000"/>
                </a:solidFill>
              </a:rPr>
              <a:t>Also the preparation of important market research or tourism studies should be forced by the responsible national public body.  </a:t>
            </a:r>
          </a:p>
          <a:p>
            <a:pPr>
              <a:spcBef>
                <a:spcPts val="0"/>
              </a:spcBef>
              <a:spcAft>
                <a:spcPts val="600"/>
              </a:spcAft>
              <a:buClr>
                <a:srgbClr val="E3007B"/>
              </a:buClr>
              <a:buSzPct val="115000"/>
            </a:pPr>
            <a:endParaRPr lang="en-US" sz="1100" dirty="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smtClean="0">
              <a:solidFill>
                <a:srgbClr val="000000"/>
              </a:solidFill>
            </a:endParaRPr>
          </a:p>
          <a:p>
            <a:pPr>
              <a:spcBef>
                <a:spcPts val="0"/>
              </a:spcBef>
              <a:spcAft>
                <a:spcPts val="600"/>
              </a:spcAft>
              <a:buClr>
                <a:srgbClr val="E3007B"/>
              </a:buClr>
              <a:buSzPct val="115000"/>
            </a:pPr>
            <a:endParaRPr lang="en-US" sz="1100" dirty="0">
              <a:solidFill>
                <a:srgbClr val="000000"/>
              </a:solidFill>
            </a:endParaRPr>
          </a:p>
        </p:txBody>
      </p:sp>
      <p:grpSp>
        <p:nvGrpSpPr>
          <p:cNvPr id="3" name="Gruppieren 2"/>
          <p:cNvGrpSpPr/>
          <p:nvPr/>
        </p:nvGrpSpPr>
        <p:grpSpPr>
          <a:xfrm>
            <a:off x="4637000" y="3882824"/>
            <a:ext cx="3929342" cy="2360195"/>
            <a:chOff x="4637000" y="3882824"/>
            <a:chExt cx="3929342" cy="2360195"/>
          </a:xfrm>
        </p:grpSpPr>
        <p:pic>
          <p:nvPicPr>
            <p:cNvPr id="5128" name="Picture 8" descr="http://macedonia-timeless.com/img/32%20-%20Ohrid%20-%20EDRILICI.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46078" y="5102229"/>
              <a:ext cx="1920264" cy="11407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macedonia-timeless.com/img/31%20-%20Iskacuvanje%20na%20korab%20za%208%20septemvri.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37000" y="5102229"/>
              <a:ext cx="1921331" cy="11348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acedonia-timeless.com/img/27%20-%20Galicka%20Svadba%20-%20emilija%20manevska.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646078" y="3884691"/>
              <a:ext cx="1920264" cy="11410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macedonia-timeless.com/img/26%20-%20Hrana%20i%20vino%20-%20Popova%20kula.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637000" y="3884691"/>
              <a:ext cx="1921331" cy="114108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ieren 20"/>
            <p:cNvGrpSpPr/>
            <p:nvPr/>
          </p:nvGrpSpPr>
          <p:grpSpPr>
            <a:xfrm>
              <a:off x="4637001" y="3882824"/>
              <a:ext cx="3929341" cy="2360194"/>
              <a:chOff x="4637001" y="3800763"/>
              <a:chExt cx="3929341" cy="2360194"/>
            </a:xfrm>
          </p:grpSpPr>
          <p:cxnSp>
            <p:nvCxnSpPr>
              <p:cNvPr id="22" name="Gerade Verbindung 21"/>
              <p:cNvCxnSpPr/>
              <p:nvPr/>
            </p:nvCxnSpPr>
            <p:spPr>
              <a:xfrm>
                <a:off x="4637001" y="4978007"/>
                <a:ext cx="1980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rot="5400000">
                <a:off x="6007695" y="4394763"/>
                <a:ext cx="1188000" cy="0"/>
              </a:xfrm>
              <a:prstGeom prst="line">
                <a:avLst/>
              </a:prstGeom>
              <a:ln w="38100"/>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a:off x="6604342" y="4988060"/>
                <a:ext cx="19620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rot="5400000">
                <a:off x="6013147" y="5574157"/>
                <a:ext cx="1173600" cy="0"/>
              </a:xfrm>
              <a:prstGeom prst="line">
                <a:avLst/>
              </a:prstGeom>
              <a:ln w="38100">
                <a:solidFill>
                  <a:srgbClr val="3B1B66"/>
                </a:solidFill>
              </a:ln>
              <a:effectLst/>
            </p:spPr>
            <p:style>
              <a:lnRef idx="2">
                <a:schemeClr val="accent1"/>
              </a:lnRef>
              <a:fillRef idx="0">
                <a:schemeClr val="accent1"/>
              </a:fillRef>
              <a:effectRef idx="1">
                <a:schemeClr val="accent1"/>
              </a:effectRef>
              <a:fontRef idx="minor">
                <a:schemeClr val="tx1"/>
              </a:fontRef>
            </p:style>
          </p:cxnSp>
        </p:grpSp>
      </p:grpSp>
      <p:sp>
        <p:nvSpPr>
          <p:cNvPr id="26" name="Inhaltsplatzhalter 9"/>
          <p:cNvSpPr>
            <a:spLocks noGrp="1"/>
          </p:cNvSpPr>
          <p:nvPr>
            <p:ph sz="quarter" idx="15"/>
          </p:nvPr>
        </p:nvSpPr>
        <p:spPr>
          <a:xfrm>
            <a:off x="712971" y="6389631"/>
            <a:ext cx="3060000" cy="371475"/>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r>
              <a:rPr lang="de-DE" spc="0" dirty="0"/>
              <a:t>Source (pictures): </a:t>
            </a:r>
            <a:r>
              <a:rPr lang="de-DE" spc="0" dirty="0" smtClean="0"/>
              <a:t>www.North Macedonia-timeless.com</a:t>
            </a:r>
            <a:endParaRPr lang="en-US" spc="0" dirty="0"/>
          </a:p>
        </p:txBody>
      </p:sp>
    </p:spTree>
    <p:extLst>
      <p:ext uri="{BB962C8B-B14F-4D97-AF65-F5344CB8AC3E}">
        <p14:creationId xmlns:p14="http://schemas.microsoft.com/office/powerpoint/2010/main" val="18756425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tartfolie Englisches Logo">
  <a:themeElements>
    <a:clrScheme name="KOhl &amp; Partner">
      <a:dk1>
        <a:srgbClr val="3B1B66"/>
      </a:dk1>
      <a:lt1>
        <a:srgbClr val="FFFFFF"/>
      </a:lt1>
      <a:dk2>
        <a:srgbClr val="DFDFFF"/>
      </a:dk2>
      <a:lt2>
        <a:srgbClr val="BEBCC1"/>
      </a:lt2>
      <a:accent1>
        <a:srgbClr val="E3007B"/>
      </a:accent1>
      <a:accent2>
        <a:srgbClr val="3B1B66"/>
      </a:accent2>
      <a:accent3>
        <a:srgbClr val="970E7D"/>
      </a:accent3>
      <a:accent4>
        <a:srgbClr val="572381"/>
      </a:accent4>
      <a:accent5>
        <a:srgbClr val="A9006A"/>
      </a:accent5>
      <a:accent6>
        <a:srgbClr val="BEBCC1"/>
      </a:accent6>
      <a:hlink>
        <a:srgbClr val="DFD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rtfolie Deutsches Logo">
  <a:themeElements>
    <a:clrScheme name="KOhl &amp; Partner">
      <a:dk1>
        <a:srgbClr val="3B1B66"/>
      </a:dk1>
      <a:lt1>
        <a:srgbClr val="FFFFFF"/>
      </a:lt1>
      <a:dk2>
        <a:srgbClr val="DFDFFF"/>
      </a:dk2>
      <a:lt2>
        <a:srgbClr val="BEBCC1"/>
      </a:lt2>
      <a:accent1>
        <a:srgbClr val="E3007B"/>
      </a:accent1>
      <a:accent2>
        <a:srgbClr val="3B1B66"/>
      </a:accent2>
      <a:accent3>
        <a:srgbClr val="970E7D"/>
      </a:accent3>
      <a:accent4>
        <a:srgbClr val="572381"/>
      </a:accent4>
      <a:accent5>
        <a:srgbClr val="A9006A"/>
      </a:accent5>
      <a:accent6>
        <a:srgbClr val="BEBCC1"/>
      </a:accent6>
      <a:hlink>
        <a:srgbClr val="DFD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folien Deutsch &amp; Englisch">
  <a:themeElements>
    <a:clrScheme name="KOhl &amp; Partner">
      <a:dk1>
        <a:srgbClr val="3B1B66"/>
      </a:dk1>
      <a:lt1>
        <a:srgbClr val="FFFFFF"/>
      </a:lt1>
      <a:dk2>
        <a:srgbClr val="DFDFFF"/>
      </a:dk2>
      <a:lt2>
        <a:srgbClr val="BEBCC1"/>
      </a:lt2>
      <a:accent1>
        <a:srgbClr val="E3007B"/>
      </a:accent1>
      <a:accent2>
        <a:srgbClr val="3B1B66"/>
      </a:accent2>
      <a:accent3>
        <a:srgbClr val="970E7D"/>
      </a:accent3>
      <a:accent4>
        <a:srgbClr val="572381"/>
      </a:accent4>
      <a:accent5>
        <a:srgbClr val="A9006A"/>
      </a:accent5>
      <a:accent6>
        <a:srgbClr val="BEBCC1"/>
      </a:accent6>
      <a:hlink>
        <a:srgbClr val="DFD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chlussfolie Englisches Logo">
  <a:themeElements>
    <a:clrScheme name="KOhl &amp; Partner">
      <a:dk1>
        <a:srgbClr val="3B1B66"/>
      </a:dk1>
      <a:lt1>
        <a:srgbClr val="FFFFFF"/>
      </a:lt1>
      <a:dk2>
        <a:srgbClr val="DFDFFF"/>
      </a:dk2>
      <a:lt2>
        <a:srgbClr val="BEBCC1"/>
      </a:lt2>
      <a:accent1>
        <a:srgbClr val="E3007B"/>
      </a:accent1>
      <a:accent2>
        <a:srgbClr val="3B1B66"/>
      </a:accent2>
      <a:accent3>
        <a:srgbClr val="970E7D"/>
      </a:accent3>
      <a:accent4>
        <a:srgbClr val="572381"/>
      </a:accent4>
      <a:accent5>
        <a:srgbClr val="A9006A"/>
      </a:accent5>
      <a:accent6>
        <a:srgbClr val="BEBCC1"/>
      </a:accent6>
      <a:hlink>
        <a:srgbClr val="DFD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chlussfolie Deutsches Logo">
  <a:themeElements>
    <a:clrScheme name="KOhl &amp; Partner">
      <a:dk1>
        <a:srgbClr val="3B1B66"/>
      </a:dk1>
      <a:lt1>
        <a:srgbClr val="FFFFFF"/>
      </a:lt1>
      <a:dk2>
        <a:srgbClr val="DFDFFF"/>
      </a:dk2>
      <a:lt2>
        <a:srgbClr val="BEBCC1"/>
      </a:lt2>
      <a:accent1>
        <a:srgbClr val="E3007B"/>
      </a:accent1>
      <a:accent2>
        <a:srgbClr val="3B1B66"/>
      </a:accent2>
      <a:accent3>
        <a:srgbClr val="970E7D"/>
      </a:accent3>
      <a:accent4>
        <a:srgbClr val="572381"/>
      </a:accent4>
      <a:accent5>
        <a:srgbClr val="A9006A"/>
      </a:accent5>
      <a:accent6>
        <a:srgbClr val="BEBCC1"/>
      </a:accent6>
      <a:hlink>
        <a:srgbClr val="DFD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Kohl &amp; Partner">
    <a:dk1>
      <a:srgbClr val="000000"/>
    </a:dk1>
    <a:lt1>
      <a:srgbClr val="FFFFFF"/>
    </a:lt1>
    <a:dk2>
      <a:srgbClr val="000000"/>
    </a:dk2>
    <a:lt2>
      <a:srgbClr val="FFFFFF"/>
    </a:lt2>
    <a:accent1>
      <a:srgbClr val="3B1B66"/>
    </a:accent1>
    <a:accent2>
      <a:srgbClr val="E3007B"/>
    </a:accent2>
    <a:accent3>
      <a:srgbClr val="7777DE"/>
    </a:accent3>
    <a:accent4>
      <a:srgbClr val="0000FF"/>
    </a:accent4>
    <a:accent5>
      <a:srgbClr val="FF77C0"/>
    </a:accent5>
    <a:accent6>
      <a:srgbClr val="2D2DB9"/>
    </a:accent6>
    <a:hlink>
      <a:srgbClr val="CCCCFF"/>
    </a:hlink>
    <a:folHlink>
      <a:srgbClr val="B2B2B2"/>
    </a:folHlink>
  </a:clrScheme>
  <a:fontScheme name="4_Vorlage Präsentation">
    <a:majorFont>
      <a:latin typeface="Arial"/>
      <a:ea typeface="ＭＳ Ｐゴシック"/>
      <a:cs typeface="ＭＳ Ｐゴシック"/>
    </a:majorFont>
    <a:minorFont>
      <a:latin typeface="Arial"/>
      <a:ea typeface="ＭＳ Ｐゴシック"/>
      <a:cs typeface="ＭＳ Ｐゴシック"/>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Neu_Vorlage_2014</Template>
  <TotalTime>526</TotalTime>
  <Words>27173</Words>
  <Application>Microsoft Office PowerPoint</Application>
  <PresentationFormat>On-screen Show (4:3)</PresentationFormat>
  <Paragraphs>3626</Paragraphs>
  <Slides>122</Slides>
  <Notes>12</Notes>
  <HiddenSlides>0</HiddenSlides>
  <MMClips>0</MMClips>
  <ScaleCrop>false</ScaleCrop>
  <HeadingPairs>
    <vt:vector size="6" baseType="variant">
      <vt:variant>
        <vt:lpstr>Theme</vt:lpstr>
      </vt:variant>
      <vt:variant>
        <vt:i4>5</vt:i4>
      </vt:variant>
      <vt:variant>
        <vt:lpstr>Embedded OLE Servers</vt:lpstr>
      </vt:variant>
      <vt:variant>
        <vt:i4>0</vt:i4>
      </vt:variant>
      <vt:variant>
        <vt:lpstr>Slide Titles</vt:lpstr>
      </vt:variant>
      <vt:variant>
        <vt:i4>122</vt:i4>
      </vt:variant>
    </vt:vector>
  </HeadingPairs>
  <TitlesOfParts>
    <vt:vector size="127" baseType="lpstr">
      <vt:lpstr>Startfolie Englisches Logo</vt:lpstr>
      <vt:lpstr>Startfolie Deutsches Logo</vt:lpstr>
      <vt:lpstr>Textfolien Deutsch &amp; Englisch</vt:lpstr>
      <vt:lpstr>Schlussfolie Englisches Logo</vt:lpstr>
      <vt:lpstr>Schlussfolie Deutsches Logo</vt:lpstr>
      <vt:lpstr>PowerPoint Presentation</vt:lpstr>
      <vt:lpstr>PowerPoint Presentation</vt:lpstr>
      <vt:lpstr>PowerPoint Presentation</vt:lpstr>
      <vt:lpstr>Table of contents (TOC)</vt:lpstr>
      <vt:lpstr>Evaluation of the proposed actions from the National Tourism Strategy 2009 - 2013</vt:lpstr>
      <vt:lpstr>More than 80 actions had been proposed in the National Tourism Strategy 2009 – 2013</vt:lpstr>
      <vt:lpstr>Around 3/4 of all proposed actions have been implemented or partly implemented</vt:lpstr>
      <vt:lpstr>Around 1/4 of all proposed actions have not been implemented</vt:lpstr>
      <vt:lpstr>Evaluation of the main targets from the National Tourism Strategy 2009 - 2013</vt:lpstr>
      <vt:lpstr>North Macedonia increased the number of arrivals but was not able to reach the targeted number of the previous strategy</vt:lpstr>
      <vt:lpstr>The number of overnights are stagnating since 2008 with a gap of 600.000 overnights to the targeted figure of 2015 </vt:lpstr>
      <vt:lpstr>Around 50 success criteria have been defined in the National Tourism Strategy 2009 - 2013</vt:lpstr>
      <vt:lpstr>PowerPoint Presentation</vt:lpstr>
      <vt:lpstr>PowerPoint Presentation</vt:lpstr>
      <vt:lpstr>PowerPoint Presentation</vt:lpstr>
      <vt:lpstr>Table of contents (TOC)</vt:lpstr>
      <vt:lpstr>Analysis of the current situation</vt:lpstr>
      <vt:lpstr>UNWTO's Tourism 2020 Vision forecasts that international arrivals will reach nearly 1,6 billion by the year 2020</vt:lpstr>
      <vt:lpstr>Already in 2014 North Macedonia achieved more international arrivals as stated in the UNWTO forecast for 2020</vt:lpstr>
      <vt:lpstr>North Macedonia is ranked 82nd out of 141 countries in the Travel &amp; Tourism Competitiveness Index 2015</vt:lpstr>
      <vt:lpstr>North Macedonia achieved the best results in the field „Business environment“ – the worst in „Natural resources“</vt:lpstr>
      <vt:lpstr>Analysis of the current situation</vt:lpstr>
      <vt:lpstr>Currently around 71.000 beds in accommodation facilities are available in North Macedonia with a small increase since 2010</vt:lpstr>
      <vt:lpstr>In 2015 North Macedonia generated around 816.000 arrivals with indicated a CAGR of 4,4 % since 2008</vt:lpstr>
      <vt:lpstr>In terms of international arrivals, North Macedonia is currently on the last position in the region</vt:lpstr>
      <vt:lpstr>After a period of stagnation (2008 – 2014), the number of overnights sharply increased in 2015 to almost 2,4 million</vt:lpstr>
      <vt:lpstr>There is still a high concentration of overnights in July and August but with a smaller share than in 2008</vt:lpstr>
      <vt:lpstr>50 % of all overnights in North Macedonia are currently generated in the Southwest Region</vt:lpstr>
      <vt:lpstr>In 2015 the two Lake Ohrid municipalities (Ohrid &amp; Struga)  accounted for 47 % of the annual overnights of North Macedonia</vt:lpstr>
      <vt:lpstr>The popular lake destinations have a high seasonality with up to 95 % of overnights generated in July and August  </vt:lpstr>
      <vt:lpstr>The demand for 3-, 4- and 5-star hotels nearly doubled from 21 % in 2010 to 41 % in 2014</vt:lpstr>
      <vt:lpstr>Domestic travelers are currently by far the most important source market (57 %) with an Ø length of stay of 4,1 days</vt:lpstr>
      <vt:lpstr>The current main source markets show different patterns regarding the monthly distribution of overnights</vt:lpstr>
      <vt:lpstr>Between 2010 and 2014 North Macedonia achieved the highest CAGR of overnights by foreigners in the region</vt:lpstr>
      <vt:lpstr>Analysis of the current situation</vt:lpstr>
      <vt:lpstr>Tourism in North Macedonia currently contributes 5,2 % to the national GDP (2,3 % direct contribution and 2,9 % indirect)</vt:lpstr>
      <vt:lpstr>In 2014 the total contribution of tourism to the employment in North Macedonia was 33.100 people or 4,7 % </vt:lpstr>
      <vt:lpstr>Accommodation facilities and restaurants have a share of 1,6 % of the national GDP and 3,7 % of the total employment</vt:lpstr>
      <vt:lpstr>The North Macedonian government spends only 1,3 % of the total government budget on tourism </vt:lpstr>
      <vt:lpstr>Analysis of the current situation</vt:lpstr>
      <vt:lpstr>PowerPoint Presentation</vt:lpstr>
      <vt:lpstr>PowerPoint Presentation</vt:lpstr>
      <vt:lpstr>PowerPoint Presentation</vt:lpstr>
      <vt:lpstr>PowerPoint Presentation</vt:lpstr>
      <vt:lpstr>PowerPoint Presentation</vt:lpstr>
      <vt:lpstr>PowerPoint Presentation</vt:lpstr>
      <vt:lpstr>Analysis of the current situation</vt:lpstr>
      <vt:lpstr>Modern tourism development distinguish between tourism destinations and tourism attractions</vt:lpstr>
      <vt:lpstr>Main tourism destinations</vt:lpstr>
      <vt:lpstr>The most popular tourism destinations in North Macedonia are currently located at the lakes </vt:lpstr>
      <vt:lpstr>Skopje has the potential to become an attractive destination for city tourism </vt:lpstr>
      <vt:lpstr>Currently North Macedonia has several smaller Mountain Resorts, mainly situated in the Western part of the country</vt:lpstr>
      <vt:lpstr>Wine tourism in the main wine-growing area of Vardar Valley is currently in its initial phase</vt:lpstr>
      <vt:lpstr>The hot water springs of North Macedonia are currently used mainly for medical treatments</vt:lpstr>
      <vt:lpstr>Main tourism attractions</vt:lpstr>
      <vt:lpstr>The majority of the top ranked sights at tripadvisor are either located in Skopje or at Lake Ohrid</vt:lpstr>
      <vt:lpstr>Also the shown attractions on the official national tourism website can be divided into natural and cultural sights</vt:lpstr>
      <vt:lpstr>Analysis of the current situation</vt:lpstr>
      <vt:lpstr>North Macedonia in general has a good road network and continues to improve it</vt:lpstr>
      <vt:lpstr>Trains are an inexpensive way to travel between the major cities in North Macedonia – no connection to Ohrid</vt:lpstr>
      <vt:lpstr>Skopje airport is currently the largest airport in North Macedonia with more than 1,4 million annual passengers</vt:lpstr>
      <vt:lpstr>The second international airport of North Macedonia is located in Ohrid with around 108.000 passengers in 2015 </vt:lpstr>
      <vt:lpstr>The visa policy of the Republic of North Macedonia is similar to the Visa policy of the Schengen Area</vt:lpstr>
      <vt:lpstr>There are eight key stakeholders of tourism on a national level in North Macedonia</vt:lpstr>
      <vt:lpstr>There are eight key stakeholders of tourism on a national level in North Macedonia</vt:lpstr>
      <vt:lpstr>North Macedonia is administratively divided into 80 municipalities and 8 statistical regions with RDCs have been defined</vt:lpstr>
      <vt:lpstr>The tourism department of the Ministry and the Agency for Promotion had a common budget of MKD 227 million in 2015</vt:lpstr>
      <vt:lpstr>The annual marketing budget of the Agency is currently below the level of comparable countries</vt:lpstr>
      <vt:lpstr>Currently accommodation facilities in North Macedonia have to charge a VAT of 5 % - one of the lowest rates in Europe</vt:lpstr>
      <vt:lpstr>North Macedonia introduced a tourism tax similar to the one of Slovenia and Croatia</vt:lpstr>
      <vt:lpstr>There are currently two main subsidy programs with a direct effect on the tourism industry in North Macedonia</vt:lpstr>
      <vt:lpstr>In 2013 the North Macedonian government has defined nine special tourism development zones</vt:lpstr>
      <vt:lpstr>In 2015 the Agency for Promotion and Support had a budget of MKD 38 million for tourism marketing activities</vt:lpstr>
      <vt:lpstr>Middle and higher education in tourism is offered in different North Macedonian educational institutions </vt:lpstr>
      <vt:lpstr>Analysis of the current situation</vt:lpstr>
      <vt:lpstr>PowerPoint Presentation</vt:lpstr>
      <vt:lpstr>PowerPoint Presentation</vt:lpstr>
      <vt:lpstr>Table of contents (TOC)</vt:lpstr>
      <vt:lpstr>Tourism development offers various benefits for a destination</vt:lpstr>
      <vt:lpstr>PowerPoint Presentation</vt:lpstr>
      <vt:lpstr>PowerPoint Presentation</vt:lpstr>
      <vt:lpstr>There are 12 main types of tourism generating substantial demand worldwide – several further niche types also exist</vt:lpstr>
      <vt:lpstr>In order to develop a certain type of tourism the destination needs to fulfill specific pre-conditions</vt:lpstr>
      <vt:lpstr>In order to attract more foreign leisure travelers North Macedonia should focus on city, culture and lake tourism</vt:lpstr>
      <vt:lpstr>It is recommended to base the future positioning of North Macedonia regarding tourism on four main pillars</vt:lpstr>
      <vt:lpstr>Eight key development strategies have been defined to support a professional tourism development in North Macedonia</vt:lpstr>
      <vt:lpstr>PowerPoint Presentation</vt:lpstr>
      <vt:lpstr>Due to limited financial resources for marketing it is necessary to define the core source markets</vt:lpstr>
      <vt:lpstr>Germany, UK and the Russian Federation are by far the most important European outbound markets for tourism</vt:lpstr>
      <vt:lpstr>PowerPoint Presentation</vt:lpstr>
      <vt:lpstr>The North Macedonian government should continue to finance and develop touristic flagship projects</vt:lpstr>
      <vt:lpstr>Besides the national flagship projects it will also be important to support tourism projects on a local level </vt:lpstr>
      <vt:lpstr>Furthermore it is recommended to develop and promote national tourism routes</vt:lpstr>
      <vt:lpstr>PowerPoint Presentation</vt:lpstr>
      <vt:lpstr>It is recommended to reorganize the organizational structures for tourism on a national level</vt:lpstr>
      <vt:lpstr>It is recommended to define regional tourism destinations and to set up regional DMOs </vt:lpstr>
      <vt:lpstr>PowerPoint Presentation</vt:lpstr>
      <vt:lpstr>In Austria and Switzerland special institutions had been developed to support and stimulate investment in hotels </vt:lpstr>
      <vt:lpstr>PowerPoint Presentation</vt:lpstr>
      <vt:lpstr>The Tourism Satellite Account is the statistical methodology and main tool for the economic measurement of tourism</vt:lpstr>
      <vt:lpstr>In Austria a survey among tourists is conducted every other year since 2004</vt:lpstr>
      <vt:lpstr>PowerPoint Presentation</vt:lpstr>
      <vt:lpstr>The hotel classification process should be adopted and the development of additional tourism signage be stimulated</vt:lpstr>
      <vt:lpstr>An increase in tourism tax is recommended and the current subsidy programs need to be evaluated </vt:lpstr>
      <vt:lpstr>Improvements regarding the general infrastructure and the coordination of tourism-related activities are recommended </vt:lpstr>
      <vt:lpstr>PowerPoint Presentation</vt:lpstr>
      <vt:lpstr>In order to improve the tourism know-how and service quality in North Macedonia six measures are recommended</vt:lpstr>
      <vt:lpstr>PowerPoint Presentation</vt:lpstr>
      <vt:lpstr>Table of contents (TOC)</vt:lpstr>
      <vt:lpstr>Main actions</vt:lpstr>
      <vt:lpstr>PowerPoint Presentation</vt:lpstr>
      <vt:lpstr>PowerPoint Presentation</vt:lpstr>
      <vt:lpstr>PowerPoint Presentation</vt:lpstr>
      <vt:lpstr>PowerPoint Presentation</vt:lpstr>
      <vt:lpstr>PowerPoint Presentation</vt:lpstr>
      <vt:lpstr>PowerPoint Presentation</vt:lpstr>
      <vt:lpstr>Supporting actions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Nicole Kahn, Kohl &amp; Partner</dc:creator>
  <cp:lastModifiedBy>sunaj.jakupov</cp:lastModifiedBy>
  <cp:revision>1569</cp:revision>
  <cp:lastPrinted>2016-04-14T06:36:37Z</cp:lastPrinted>
  <dcterms:created xsi:type="dcterms:W3CDTF">2014-06-05T06:32:21Z</dcterms:created>
  <dcterms:modified xsi:type="dcterms:W3CDTF">2019-10-10T11:24:23Z</dcterms:modified>
</cp:coreProperties>
</file>